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notesSlides/notesSlide31.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notesSlides/notesSlide3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5.xml" ContentType="application/vnd.openxmlformats-officedocument.presentationml.notesSlide+xml"/>
  <Override PartName="/ppt/charts/chart29.xml" ContentType="application/vnd.openxmlformats-officedocument.drawingml.chart+xml"/>
  <Override PartName="/ppt/notesSlides/notesSlide36.xml" ContentType="application/vnd.openxmlformats-officedocument.presentationml.notesSlide+xml"/>
  <Override PartName="/ppt/charts/chart30.xml" ContentType="application/vnd.openxmlformats-officedocument.drawingml.chart+xml"/>
  <Override PartName="/ppt/notesSlides/notesSlide3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5.xml" ContentType="application/vnd.openxmlformats-officedocument.presentationml.notesSlide+xml"/>
  <Override PartName="/ppt/charts/chart3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6.xml" ContentType="application/vnd.openxmlformats-officedocument.presentationml.notesSlide+xml"/>
  <Override PartName="/ppt/charts/chart3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7.xml" ContentType="application/vnd.openxmlformats-officedocument.presentationml.notesSlide+xml"/>
  <Override PartName="/ppt/charts/chart36.xml" ContentType="application/vnd.openxmlformats-officedocument.drawingml.chart+xml"/>
  <Override PartName="/ppt/charts/style4.xml" ContentType="application/vnd.ms-office.chartstyle+xml"/>
  <Override PartName="/ppt/charts/colors4.xml" ContentType="application/vnd.ms-office.chartcolorstyle+xml"/>
  <Override PartName="/ppt/charts/chart3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8.xml" ContentType="application/vnd.openxmlformats-officedocument.presentationml.notesSlide+xml"/>
  <Override PartName="/ppt/charts/chart3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9.xml" ContentType="application/vnd.openxmlformats-officedocument.presentationml.notesSlide+xml"/>
  <Override PartName="/ppt/charts/chart3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0.xml" ContentType="application/vnd.openxmlformats-officedocument.presentationml.notesSlide+xml"/>
  <Override PartName="/ppt/charts/chart4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1.xml" ContentType="application/vnd.openxmlformats-officedocument.presentationml.notesSlide+xml"/>
  <Override PartName="/ppt/charts/chart4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2.xml" ContentType="application/vnd.openxmlformats-officedocument.presentationml.notesSlide+xml"/>
  <Override PartName="/ppt/charts/chart4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7" r:id="rId3"/>
    <p:sldMasterId id="2147483681" r:id="rId4"/>
    <p:sldMasterId id="2147483697" r:id="rId5"/>
    <p:sldMasterId id="2147483711" r:id="rId6"/>
    <p:sldMasterId id="2147483723" r:id="rId7"/>
  </p:sldMasterIdLst>
  <p:notesMasterIdLst>
    <p:notesMasterId r:id="rId101"/>
  </p:notesMasterIdLst>
  <p:handoutMasterIdLst>
    <p:handoutMasterId r:id="rId102"/>
  </p:handoutMasterIdLst>
  <p:sldIdLst>
    <p:sldId id="397" r:id="rId8"/>
    <p:sldId id="543" r:id="rId9"/>
    <p:sldId id="2147469997" r:id="rId10"/>
    <p:sldId id="2147469967" r:id="rId11"/>
    <p:sldId id="2147469996" r:id="rId12"/>
    <p:sldId id="2147469976" r:id="rId13"/>
    <p:sldId id="256" r:id="rId14"/>
    <p:sldId id="259" r:id="rId15"/>
    <p:sldId id="260" r:id="rId16"/>
    <p:sldId id="282" r:id="rId17"/>
    <p:sldId id="262" r:id="rId18"/>
    <p:sldId id="266" r:id="rId19"/>
    <p:sldId id="269" r:id="rId20"/>
    <p:sldId id="1074" r:id="rId21"/>
    <p:sldId id="970" r:id="rId22"/>
    <p:sldId id="1040" r:id="rId23"/>
    <p:sldId id="1092" r:id="rId24"/>
    <p:sldId id="960" r:id="rId25"/>
    <p:sldId id="900" r:id="rId26"/>
    <p:sldId id="1094" r:id="rId27"/>
    <p:sldId id="1097" r:id="rId28"/>
    <p:sldId id="1095" r:id="rId29"/>
    <p:sldId id="827" r:id="rId30"/>
    <p:sldId id="1065" r:id="rId31"/>
    <p:sldId id="1066" r:id="rId32"/>
    <p:sldId id="765" r:id="rId33"/>
    <p:sldId id="1098" r:id="rId34"/>
    <p:sldId id="1099" r:id="rId35"/>
    <p:sldId id="1100" r:id="rId36"/>
    <p:sldId id="1096" r:id="rId37"/>
    <p:sldId id="1101" r:id="rId38"/>
    <p:sldId id="1102" r:id="rId39"/>
    <p:sldId id="1006" r:id="rId40"/>
    <p:sldId id="1089" r:id="rId41"/>
    <p:sldId id="1091" r:id="rId42"/>
    <p:sldId id="1073" r:id="rId43"/>
    <p:sldId id="830" r:id="rId44"/>
    <p:sldId id="937" r:id="rId45"/>
    <p:sldId id="940" r:id="rId46"/>
    <p:sldId id="938" r:id="rId47"/>
    <p:sldId id="1103" r:id="rId48"/>
    <p:sldId id="1042" r:id="rId49"/>
    <p:sldId id="1093" r:id="rId50"/>
    <p:sldId id="1047" r:id="rId51"/>
    <p:sldId id="1055" r:id="rId52"/>
    <p:sldId id="1106" r:id="rId53"/>
    <p:sldId id="1050" r:id="rId54"/>
    <p:sldId id="1056" r:id="rId55"/>
    <p:sldId id="1058" r:id="rId56"/>
    <p:sldId id="892" r:id="rId57"/>
    <p:sldId id="1615" r:id="rId58"/>
    <p:sldId id="486" r:id="rId59"/>
    <p:sldId id="257" r:id="rId60"/>
    <p:sldId id="974" r:id="rId61"/>
    <p:sldId id="669" r:id="rId62"/>
    <p:sldId id="975" r:id="rId63"/>
    <p:sldId id="435" r:id="rId64"/>
    <p:sldId id="1387" r:id="rId65"/>
    <p:sldId id="1461" r:id="rId66"/>
    <p:sldId id="1582" r:id="rId67"/>
    <p:sldId id="1583" r:id="rId68"/>
    <p:sldId id="1584" r:id="rId69"/>
    <p:sldId id="1585" r:id="rId70"/>
    <p:sldId id="1586" r:id="rId71"/>
    <p:sldId id="1587" r:id="rId72"/>
    <p:sldId id="1588" r:id="rId73"/>
    <p:sldId id="1589" r:id="rId74"/>
    <p:sldId id="1415" r:id="rId75"/>
    <p:sldId id="1590" r:id="rId76"/>
    <p:sldId id="1591" r:id="rId77"/>
    <p:sldId id="1592" r:id="rId78"/>
    <p:sldId id="1616" r:id="rId79"/>
    <p:sldId id="347" r:id="rId80"/>
    <p:sldId id="342" r:id="rId81"/>
    <p:sldId id="330" r:id="rId82"/>
    <p:sldId id="331" r:id="rId83"/>
    <p:sldId id="332" r:id="rId84"/>
    <p:sldId id="333" r:id="rId85"/>
    <p:sldId id="334" r:id="rId86"/>
    <p:sldId id="286" r:id="rId87"/>
    <p:sldId id="285" r:id="rId88"/>
    <p:sldId id="287" r:id="rId89"/>
    <p:sldId id="991" r:id="rId90"/>
    <p:sldId id="1004" r:id="rId91"/>
    <p:sldId id="1005" r:id="rId92"/>
    <p:sldId id="355" r:id="rId93"/>
    <p:sldId id="854" r:id="rId94"/>
    <p:sldId id="1617" r:id="rId95"/>
    <p:sldId id="507" r:id="rId96"/>
    <p:sldId id="1578" r:id="rId97"/>
    <p:sldId id="1580" r:id="rId98"/>
    <p:sldId id="1579" r:id="rId99"/>
    <p:sldId id="661" r:id="rId100"/>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09" autoAdjust="0"/>
    <p:restoredTop sz="92173" autoAdjust="0"/>
  </p:normalViewPr>
  <p:slideViewPr>
    <p:cSldViewPr snapToGrid="0" snapToObjects="1">
      <p:cViewPr varScale="1">
        <p:scale>
          <a:sx n="61" d="100"/>
          <a:sy n="61" d="100"/>
        </p:scale>
        <p:origin x="116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8" d="100"/>
          <a:sy n="68" d="100"/>
        </p:scale>
        <p:origin x="-330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ableStyles" Target="tableStyle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xml"/><Relationship Id="rId1" Type="http://schemas.microsoft.com/office/2011/relationships/chartStyle" Target="style1.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talin\Downloads\Book4((Unsaved-309051790178801976)).xlsx" TargetMode="External"/><Relationship Id="rId2" Type="http://schemas.microsoft.com/office/2011/relationships/chartColorStyle" Target="colors2.xml"/><Relationship Id="rId1" Type="http://schemas.microsoft.com/office/2011/relationships/chartStyle" Target="style2.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alin\Downloads\Book4((Unsaved-309051790178801976)).xlsx" TargetMode="External"/><Relationship Id="rId2" Type="http://schemas.microsoft.com/office/2011/relationships/chartColorStyle" Target="colors3.xml"/><Relationship Id="rId1" Type="http://schemas.microsoft.com/office/2011/relationships/chartStyle" Target="style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4.xml"/><Relationship Id="rId1" Type="http://schemas.microsoft.com/office/2011/relationships/chartStyle" Target="style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5.xml"/><Relationship Id="rId1" Type="http://schemas.microsoft.com/office/2011/relationships/chartStyle" Target="style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6.xml"/><Relationship Id="rId1" Type="http://schemas.microsoft.com/office/2011/relationships/chartStyle" Target="style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7.xml"/><Relationship Id="rId1" Type="http://schemas.microsoft.com/office/2011/relationships/chartStyle" Target="style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8.xml"/><Relationship Id="rId1" Type="http://schemas.microsoft.com/office/2011/relationships/chartStyle" Target="style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9.xml"/><Relationship Id="rId1" Type="http://schemas.microsoft.com/office/2011/relationships/chartStyle" Target="style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0.xml"/><Relationship Id="rId1" Type="http://schemas.microsoft.com/office/2011/relationships/chartStyle" Target="style10.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1.76</c:v>
                </c:pt>
                <c:pt idx="1">
                  <c:v>2.09</c:v>
                </c:pt>
                <c:pt idx="2">
                  <c:v>0.76</c:v>
                </c:pt>
                <c:pt idx="3">
                  <c:v>1.68</c:v>
                </c:pt>
                <c:pt idx="4">
                  <c:v>3.67</c:v>
                </c:pt>
                <c:pt idx="5">
                  <c:v>1.34</c:v>
                </c:pt>
                <c:pt idx="6">
                  <c:v>2.0699999999999998</c:v>
                </c:pt>
                <c:pt idx="7">
                  <c:v>7.75</c:v>
                </c:pt>
                <c:pt idx="8">
                  <c:v>1.78</c:v>
                </c:pt>
                <c:pt idx="9">
                  <c:v>1.31</c:v>
                </c:pt>
                <c:pt idx="10">
                  <c:v>1.83</c:v>
                </c:pt>
                <c:pt idx="11">
                  <c:v>1.0900000000000001</c:v>
                </c:pt>
                <c:pt idx="12">
                  <c:v>2.04</c:v>
                </c:pt>
                <c:pt idx="14">
                  <c:v>1.07</c:v>
                </c:pt>
                <c:pt idx="15">
                  <c:v>1.46</c:v>
                </c:pt>
                <c:pt idx="16">
                  <c:v>1.32</c:v>
                </c:pt>
                <c:pt idx="17">
                  <c:v>0.89</c:v>
                </c:pt>
                <c:pt idx="18">
                  <c:v>1.07</c:v>
                </c:pt>
                <c:pt idx="19">
                  <c:v>0.92</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0.16</c:v>
                </c:pt>
                <c:pt idx="1">
                  <c:v>0.84</c:v>
                </c:pt>
                <c:pt idx="2">
                  <c:v>0.24</c:v>
                </c:pt>
                <c:pt idx="3">
                  <c:v>0.99</c:v>
                </c:pt>
                <c:pt idx="4">
                  <c:v>0.34</c:v>
                </c:pt>
                <c:pt idx="5">
                  <c:v>0.59</c:v>
                </c:pt>
                <c:pt idx="6">
                  <c:v>1.18</c:v>
                </c:pt>
                <c:pt idx="7">
                  <c:v>0.08</c:v>
                </c:pt>
                <c:pt idx="8">
                  <c:v>0.39</c:v>
                </c:pt>
                <c:pt idx="9">
                  <c:v>0.59</c:v>
                </c:pt>
                <c:pt idx="10">
                  <c:v>0.64</c:v>
                </c:pt>
                <c:pt idx="11">
                  <c:v>0.49</c:v>
                </c:pt>
                <c:pt idx="12">
                  <c:v>0.45</c:v>
                </c:pt>
                <c:pt idx="14">
                  <c:v>0.66</c:v>
                </c:pt>
                <c:pt idx="15">
                  <c:v>7.0000000000000007E-2</c:v>
                </c:pt>
                <c:pt idx="16">
                  <c:v>0.48</c:v>
                </c:pt>
                <c:pt idx="17">
                  <c:v>0.39</c:v>
                </c:pt>
                <c:pt idx="18">
                  <c:v>0.31</c:v>
                </c:pt>
                <c:pt idx="19">
                  <c:v>0.44</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0.65</c:v>
                </c:pt>
                <c:pt idx="1">
                  <c:v>1.36</c:v>
                </c:pt>
                <c:pt idx="2">
                  <c:v>0.44</c:v>
                </c:pt>
                <c:pt idx="3">
                  <c:v>1.3</c:v>
                </c:pt>
                <c:pt idx="4">
                  <c:v>1.35</c:v>
                </c:pt>
                <c:pt idx="5">
                  <c:v>0.91</c:v>
                </c:pt>
                <c:pt idx="6">
                  <c:v>1.58</c:v>
                </c:pt>
                <c:pt idx="7">
                  <c:v>1.57</c:v>
                </c:pt>
                <c:pt idx="8">
                  <c:v>0.9</c:v>
                </c:pt>
                <c:pt idx="9">
                  <c:v>0.9</c:v>
                </c:pt>
                <c:pt idx="10">
                  <c:v>1.1200000000000001</c:v>
                </c:pt>
                <c:pt idx="11">
                  <c:v>0.75</c:v>
                </c:pt>
                <c:pt idx="12">
                  <c:v>1.03</c:v>
                </c:pt>
                <c:pt idx="14">
                  <c:v>0.85</c:v>
                </c:pt>
                <c:pt idx="15">
                  <c:v>0.44</c:v>
                </c:pt>
                <c:pt idx="16">
                  <c:v>0.82</c:v>
                </c:pt>
                <c:pt idx="17">
                  <c:v>0.6</c:v>
                </c:pt>
                <c:pt idx="18">
                  <c:v>0.6</c:v>
                </c:pt>
                <c:pt idx="19">
                  <c:v>0.64</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8"/>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0.99</c:v>
                </c:pt>
                <c:pt idx="1">
                  <c:v>1.3</c:v>
                </c:pt>
                <c:pt idx="2">
                  <c:v>0.75</c:v>
                </c:pt>
                <c:pt idx="3">
                  <c:v>0.88</c:v>
                </c:pt>
                <c:pt idx="4">
                  <c:v>5.38</c:v>
                </c:pt>
                <c:pt idx="5">
                  <c:v>1.33</c:v>
                </c:pt>
                <c:pt idx="6">
                  <c:v>1.65</c:v>
                </c:pt>
                <c:pt idx="7">
                  <c:v>1.36</c:v>
                </c:pt>
                <c:pt idx="8">
                  <c:v>0.75</c:v>
                </c:pt>
                <c:pt idx="9">
                  <c:v>0.92</c:v>
                </c:pt>
                <c:pt idx="10">
                  <c:v>1.08</c:v>
                </c:pt>
                <c:pt idx="11">
                  <c:v>1.1000000000000001</c:v>
                </c:pt>
                <c:pt idx="12">
                  <c:v>0.83</c:v>
                </c:pt>
                <c:pt idx="14">
                  <c:v>1.33</c:v>
                </c:pt>
                <c:pt idx="15">
                  <c:v>2.57</c:v>
                </c:pt>
                <c:pt idx="16">
                  <c:v>1.1299999999999999</c:v>
                </c:pt>
                <c:pt idx="17">
                  <c:v>1.71</c:v>
                </c:pt>
                <c:pt idx="18">
                  <c:v>3.8</c:v>
                </c:pt>
                <c:pt idx="19">
                  <c:v>0.72</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0.01</c:v>
                </c:pt>
                <c:pt idx="1">
                  <c:v>0.45</c:v>
                </c:pt>
                <c:pt idx="2">
                  <c:v>0.25</c:v>
                </c:pt>
                <c:pt idx="3">
                  <c:v>0.44</c:v>
                </c:pt>
                <c:pt idx="4">
                  <c:v>1.32</c:v>
                </c:pt>
                <c:pt idx="5">
                  <c:v>0.66</c:v>
                </c:pt>
                <c:pt idx="6">
                  <c:v>0.95</c:v>
                </c:pt>
                <c:pt idx="7">
                  <c:v>0</c:v>
                </c:pt>
                <c:pt idx="8">
                  <c:v>0.24</c:v>
                </c:pt>
                <c:pt idx="9">
                  <c:v>0.09</c:v>
                </c:pt>
                <c:pt idx="10">
                  <c:v>0.26</c:v>
                </c:pt>
                <c:pt idx="11">
                  <c:v>0.63</c:v>
                </c:pt>
                <c:pt idx="12">
                  <c:v>0.16</c:v>
                </c:pt>
                <c:pt idx="14">
                  <c:v>0.85</c:v>
                </c:pt>
                <c:pt idx="15">
                  <c:v>0.78</c:v>
                </c:pt>
                <c:pt idx="16">
                  <c:v>0.45</c:v>
                </c:pt>
                <c:pt idx="17">
                  <c:v>1.05</c:v>
                </c:pt>
                <c:pt idx="18">
                  <c:v>0.36</c:v>
                </c:pt>
                <c:pt idx="19">
                  <c:v>0.33</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0.2</c:v>
                </c:pt>
                <c:pt idx="1">
                  <c:v>0.79</c:v>
                </c:pt>
                <c:pt idx="2">
                  <c:v>0.45</c:v>
                </c:pt>
                <c:pt idx="3">
                  <c:v>0.63</c:v>
                </c:pt>
                <c:pt idx="4">
                  <c:v>2.83</c:v>
                </c:pt>
                <c:pt idx="5">
                  <c:v>0.95</c:v>
                </c:pt>
                <c:pt idx="6">
                  <c:v>1.27</c:v>
                </c:pt>
                <c:pt idx="7">
                  <c:v>0</c:v>
                </c:pt>
                <c:pt idx="8">
                  <c:v>0.44</c:v>
                </c:pt>
                <c:pt idx="9">
                  <c:v>0.34</c:v>
                </c:pt>
                <c:pt idx="10">
                  <c:v>0.56999999999999995</c:v>
                </c:pt>
                <c:pt idx="11">
                  <c:v>0.84</c:v>
                </c:pt>
                <c:pt idx="12">
                  <c:v>0.4</c:v>
                </c:pt>
                <c:pt idx="14">
                  <c:v>1.07</c:v>
                </c:pt>
                <c:pt idx="15">
                  <c:v>1.48</c:v>
                </c:pt>
                <c:pt idx="16">
                  <c:v>0.73</c:v>
                </c:pt>
                <c:pt idx="17">
                  <c:v>1.35</c:v>
                </c:pt>
                <c:pt idx="18">
                  <c:v>1.4</c:v>
                </c:pt>
                <c:pt idx="19">
                  <c:v>0.5</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1.45</c:v>
                </c:pt>
                <c:pt idx="1">
                  <c:v>1.17</c:v>
                </c:pt>
                <c:pt idx="2">
                  <c:v>1.1399999999999999</c:v>
                </c:pt>
                <c:pt idx="3">
                  <c:v>1.04</c:v>
                </c:pt>
                <c:pt idx="4">
                  <c:v>0.74</c:v>
                </c:pt>
                <c:pt idx="5">
                  <c:v>1.08</c:v>
                </c:pt>
                <c:pt idx="6">
                  <c:v>1</c:v>
                </c:pt>
                <c:pt idx="7">
                  <c:v>0.83</c:v>
                </c:pt>
                <c:pt idx="8">
                  <c:v>1.1000000000000001</c:v>
                </c:pt>
                <c:pt idx="9">
                  <c:v>1.1499999999999999</c:v>
                </c:pt>
                <c:pt idx="10">
                  <c:v>2.1</c:v>
                </c:pt>
                <c:pt idx="11">
                  <c:v>1.06</c:v>
                </c:pt>
                <c:pt idx="12">
                  <c:v>1.1599999999999999</c:v>
                </c:pt>
                <c:pt idx="14">
                  <c:v>0.81</c:v>
                </c:pt>
                <c:pt idx="15">
                  <c:v>0.6</c:v>
                </c:pt>
                <c:pt idx="16">
                  <c:v>0.83</c:v>
                </c:pt>
                <c:pt idx="17">
                  <c:v>0.66</c:v>
                </c:pt>
                <c:pt idx="18">
                  <c:v>1.07</c:v>
                </c:pt>
                <c:pt idx="19">
                  <c:v>0.73</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1.31</c:v>
                </c:pt>
                <c:pt idx="1">
                  <c:v>1.1299999999999999</c:v>
                </c:pt>
                <c:pt idx="2">
                  <c:v>1.1100000000000001</c:v>
                </c:pt>
                <c:pt idx="3">
                  <c:v>1.02</c:v>
                </c:pt>
                <c:pt idx="4">
                  <c:v>0.69</c:v>
                </c:pt>
                <c:pt idx="5">
                  <c:v>1.06</c:v>
                </c:pt>
                <c:pt idx="6">
                  <c:v>0.98</c:v>
                </c:pt>
                <c:pt idx="7">
                  <c:v>0.71</c:v>
                </c:pt>
                <c:pt idx="8">
                  <c:v>1.05</c:v>
                </c:pt>
                <c:pt idx="9">
                  <c:v>1.0900000000000001</c:v>
                </c:pt>
                <c:pt idx="10">
                  <c:v>2.02</c:v>
                </c:pt>
                <c:pt idx="11">
                  <c:v>1.04</c:v>
                </c:pt>
                <c:pt idx="12">
                  <c:v>1.1000000000000001</c:v>
                </c:pt>
                <c:pt idx="14">
                  <c:v>0.8</c:v>
                </c:pt>
                <c:pt idx="15">
                  <c:v>0.57999999999999996</c:v>
                </c:pt>
                <c:pt idx="16">
                  <c:v>0.81</c:v>
                </c:pt>
                <c:pt idx="17">
                  <c:v>0.65</c:v>
                </c:pt>
                <c:pt idx="18">
                  <c:v>0.99</c:v>
                </c:pt>
                <c:pt idx="19">
                  <c:v>0.72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1.38</c:v>
                </c:pt>
                <c:pt idx="1">
                  <c:v>1.1499999999999999</c:v>
                </c:pt>
                <c:pt idx="2">
                  <c:v>1.1200000000000001</c:v>
                </c:pt>
                <c:pt idx="3">
                  <c:v>1.03</c:v>
                </c:pt>
                <c:pt idx="4">
                  <c:v>0.72</c:v>
                </c:pt>
                <c:pt idx="5">
                  <c:v>1.07</c:v>
                </c:pt>
                <c:pt idx="6">
                  <c:v>0.99</c:v>
                </c:pt>
                <c:pt idx="7">
                  <c:v>0.77</c:v>
                </c:pt>
                <c:pt idx="8">
                  <c:v>1.08</c:v>
                </c:pt>
                <c:pt idx="9">
                  <c:v>1.1200000000000001</c:v>
                </c:pt>
                <c:pt idx="10">
                  <c:v>2.06</c:v>
                </c:pt>
                <c:pt idx="11">
                  <c:v>1.05</c:v>
                </c:pt>
                <c:pt idx="12">
                  <c:v>1.1299999999999999</c:v>
                </c:pt>
                <c:pt idx="14">
                  <c:v>0.81</c:v>
                </c:pt>
                <c:pt idx="15">
                  <c:v>0.59</c:v>
                </c:pt>
                <c:pt idx="16">
                  <c:v>0.82</c:v>
                </c:pt>
                <c:pt idx="17">
                  <c:v>0.65</c:v>
                </c:pt>
                <c:pt idx="18">
                  <c:v>1.03</c:v>
                </c:pt>
                <c:pt idx="19">
                  <c:v>0.73</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6"/>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Sheet1!$C$3:$C$6</c:f>
              <c:numCache>
                <c:formatCode>General</c:formatCode>
                <c:ptCount val="4"/>
              </c:numCache>
            </c:numRef>
          </c:val>
          <c:extLst>
            <c:ext xmlns:c16="http://schemas.microsoft.com/office/drawing/2014/chart" uri="{C3380CC4-5D6E-409C-BE32-E72D297353CC}">
              <c16:uniqueId val="{00000000-030E-4F61-8AE2-930F32CA9691}"/>
            </c:ext>
          </c:extLst>
        </c:ser>
        <c:ser>
          <c:idx val="1"/>
          <c:order val="1"/>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Sheet1!$D$3:$D$6</c:f>
              <c:numCache>
                <c:formatCode>General</c:formatCode>
                <c:ptCount val="4"/>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layout>
                <c:manualLayout>
                  <c:x val="0"/>
                  <c:y val="-0.11521707259365062"/>
                </c:manualLayout>
              </c:layout>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layout>
                <c:manualLayout>
                  <c:x val="7.2954657900508998E-3"/>
                  <c:y val="-0.10830404823803158"/>
                </c:manualLayout>
              </c:layout>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layout>
                <c:manualLayout>
                  <c:x val="-3.8213903164282255E-17"/>
                  <c:y val="-0.10830404823803158"/>
                </c:manualLayout>
              </c:layout>
              <c:tx>
                <c:rich>
                  <a:bodyPr/>
                  <a:lstStyle/>
                  <a:p>
                    <a:fld id="{435CD44A-AC65-43F2-92C4-64AE3EDCD92D}" type="SERIESNAME">
                      <a:rPr lang="en-US"/>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Sheet1!$E$3:$E$6</c:f>
              <c:numCache>
                <c:formatCode>0%</c:formatCode>
                <c:ptCount val="4"/>
                <c:pt idx="0">
                  <c:v>0.03</c:v>
                </c:pt>
                <c:pt idx="1">
                  <c:v>2.9000000000000001E-2</c:v>
                </c:pt>
                <c:pt idx="2">
                  <c:v>1.2999999999999999E-2</c:v>
                </c:pt>
                <c:pt idx="3">
                  <c:v>2.1999999999999999E-2</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Sheet1!$F$3:$F$6</c:f>
              <c:numCache>
                <c:formatCode>0%</c:formatCode>
                <c:ptCount val="4"/>
                <c:pt idx="0">
                  <c:v>0.09</c:v>
                </c:pt>
                <c:pt idx="1">
                  <c:v>0.10199999999999999</c:v>
                </c:pt>
                <c:pt idx="2">
                  <c:v>0.13600000000000001</c:v>
                </c:pt>
                <c:pt idx="3">
                  <c:v>0.157</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Sheet1!$G$3:$G$6</c:f>
              <c:numCache>
                <c:formatCode>0%</c:formatCode>
                <c:ptCount val="4"/>
                <c:pt idx="0">
                  <c:v>0.03</c:v>
                </c:pt>
                <c:pt idx="1">
                  <c:v>4.3999999999999997E-2</c:v>
                </c:pt>
                <c:pt idx="2">
                  <c:v>5.2999999999999999E-2</c:v>
                </c:pt>
                <c:pt idx="3">
                  <c:v>4.4999999999999998E-2</c:v>
                </c:pt>
              </c:numCache>
            </c:numRef>
          </c:val>
          <c:extLs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rgbClr val="A3D872"/>
            </a:solidFill>
            <a:ln>
              <a:noFill/>
            </a:ln>
            <a:effectLst/>
          </c:spPr>
          <c:invertIfNegative val="0"/>
          <c:dLbls>
            <c:dLbl>
              <c:idx val="0"/>
              <c:tx>
                <c:rich>
                  <a:bodyPr/>
                  <a:lstStyle/>
                  <a:p>
                    <a:fld id="{8147312C-35C0-4219-8B11-BF455C8EEE9B}" type="SERIESNAME">
                      <a:rPr lang="en-US"/>
                      <a:pPr/>
                      <a:t>[SERIES NAME]</a:t>
                    </a:fld>
                    <a:r>
                      <a:rPr lang="en-US" baseline="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B52-4071-AA7E-06532BD73E20}"/>
                </c:ext>
              </c:extLst>
            </c:dLbl>
            <c:dLbl>
              <c:idx val="1"/>
              <c:tx>
                <c:rich>
                  <a:bodyPr/>
                  <a:lstStyle/>
                  <a:p>
                    <a:fld id="{38BC4252-DCDF-4761-8980-3A80B522D2CD}" type="SERIESNAME">
                      <a:rPr lang="en-US"/>
                      <a:pPr/>
                      <a:t>[SERIES NAME]</a:t>
                    </a:fld>
                    <a:r>
                      <a:rPr lang="en-US" baseline="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B52-4071-AA7E-06532BD73E20}"/>
                </c:ext>
              </c:extLst>
            </c:dLbl>
            <c:dLbl>
              <c:idx val="2"/>
              <c:tx>
                <c:rich>
                  <a:bodyPr/>
                  <a:lstStyle/>
                  <a:p>
                    <a:fld id="{7B6BC8C3-5F27-4A12-BFA7-E05E5E155FEA}" type="SERIESNAME">
                      <a:rPr lang="en-US"/>
                      <a:pPr/>
                      <a:t>[SERIES NAME]</a:t>
                    </a:fld>
                    <a:r>
                      <a:rPr lang="en-US" baseline="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B52-4071-AA7E-06532BD73E20}"/>
                </c:ext>
              </c:extLst>
            </c:dLbl>
            <c:dLbl>
              <c:idx val="3"/>
              <c:tx>
                <c:rich>
                  <a:bodyPr/>
                  <a:lstStyle/>
                  <a:p>
                    <a:fld id="{0FFF26A6-CE12-41DB-83BC-B0E6D3A6595A}" type="SERIESNAME">
                      <a:rPr lang="en-US"/>
                      <a:pPr/>
                      <a:t>[SERIES NAME]</a:t>
                    </a:fld>
                    <a:r>
                      <a:rPr lang="en-US" baseline="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Sheet1!$H$3:$H$6</c:f>
              <c:numCache>
                <c:formatCode>0%</c:formatCode>
                <c:ptCount val="4"/>
                <c:pt idx="0">
                  <c:v>0.38</c:v>
                </c:pt>
                <c:pt idx="1">
                  <c:v>0.31</c:v>
                </c:pt>
                <c:pt idx="2">
                  <c:v>0.34200000000000003</c:v>
                </c:pt>
                <c:pt idx="3">
                  <c:v>0.318</c:v>
                </c:pt>
              </c:numCache>
            </c:numRef>
          </c:val>
          <c:extLs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Sheet1!$I$3:$I$6</c:f>
              <c:numCache>
                <c:formatCode>0%</c:formatCode>
                <c:ptCount val="4"/>
                <c:pt idx="0">
                  <c:v>0.15</c:v>
                </c:pt>
                <c:pt idx="1">
                  <c:v>0.107</c:v>
                </c:pt>
                <c:pt idx="2">
                  <c:v>0.14499999999999999</c:v>
                </c:pt>
                <c:pt idx="3">
                  <c:v>0.13500000000000001</c:v>
                </c:pt>
              </c:numCache>
            </c:numRef>
          </c:val>
          <c:extLs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9.90866824305395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B52-4071-AA7E-06532BD73E20}"/>
                </c:ext>
              </c:extLst>
            </c:dLbl>
            <c:dLbl>
              <c:idx val="1"/>
              <c:layout>
                <c:manualLayout>
                  <c:x val="0"/>
                  <c:y val="-0.1036953653342855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B52-4071-AA7E-06532BD73E20}"/>
                </c:ext>
              </c:extLst>
            </c:dLbl>
            <c:dLbl>
              <c:idx val="2"/>
              <c:layout>
                <c:manualLayout>
                  <c:x val="0"/>
                  <c:y val="-0.1106083896899045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B52-4071-AA7E-06532BD73E20}"/>
                </c:ext>
              </c:extLst>
            </c:dLbl>
            <c:dLbl>
              <c:idx val="3"/>
              <c:layout>
                <c:manualLayout>
                  <c:x val="0"/>
                  <c:y val="-0.10830404823803158"/>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Sheet1!$J$3:$J$6</c:f>
              <c:numCache>
                <c:formatCode>0%</c:formatCode>
                <c:ptCount val="4"/>
                <c:pt idx="0">
                  <c:v>0.05</c:v>
                </c:pt>
                <c:pt idx="1">
                  <c:v>9.2999999999999999E-2</c:v>
                </c:pt>
                <c:pt idx="2">
                  <c:v>6.6000000000000003E-2</c:v>
                </c:pt>
                <c:pt idx="3">
                  <c:v>7.5999999999999998E-2</c:v>
                </c:pt>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Sheet1!$K$3:$K$6</c:f>
              <c:numCache>
                <c:formatCode>0%</c:formatCode>
                <c:ptCount val="4"/>
                <c:pt idx="0">
                  <c:v>0.17</c:v>
                </c:pt>
                <c:pt idx="1">
                  <c:v>0.19</c:v>
                </c:pt>
                <c:pt idx="2">
                  <c:v>0.154</c:v>
                </c:pt>
                <c:pt idx="3">
                  <c:v>0.126</c:v>
                </c:pt>
              </c:numCache>
            </c:numRef>
          </c:val>
          <c:extLst>
            <c:ext xmlns:c16="http://schemas.microsoft.com/office/drawing/2014/chart" uri="{C3380CC4-5D6E-409C-BE32-E72D297353CC}">
              <c16:uniqueId val="{00000008-030E-4F61-8AE2-930F32CA9691}"/>
            </c:ext>
          </c:extLst>
        </c:ser>
        <c:ser>
          <c:idx val="9"/>
          <c:order val="9"/>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Sheet1!$L$3:$L$6</c:f>
              <c:numCache>
                <c:formatCode>General</c:formatCode>
                <c:ptCount val="4"/>
              </c:numCache>
            </c:numRef>
          </c:val>
          <c:extLst>
            <c:ext xmlns:c16="http://schemas.microsoft.com/office/drawing/2014/chart" uri="{C3380CC4-5D6E-409C-BE32-E72D297353CC}">
              <c16:uniqueId val="{00000009-030E-4F61-8AE2-930F32CA9691}"/>
            </c:ext>
          </c:extLst>
        </c:ser>
        <c:ser>
          <c:idx val="10"/>
          <c:order val="10"/>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Sheet1!$M$3:$M$6</c:f>
              <c:numCache>
                <c:formatCode>General</c:formatCode>
                <c:ptCount val="4"/>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Sheet1!$N$3:$N$6</c:f>
              <c:numCache>
                <c:formatCode>0%</c:formatCode>
                <c:ptCount val="4"/>
                <c:pt idx="0">
                  <c:v>0.106</c:v>
                </c:pt>
                <c:pt idx="1">
                  <c:v>0.13200000000000001</c:v>
                </c:pt>
                <c:pt idx="2">
                  <c:v>9.1999999999999998E-2</c:v>
                </c:pt>
                <c:pt idx="3">
                  <c:v>0.11700000000000001</c:v>
                </c:pt>
              </c:numCache>
            </c:numRef>
          </c:val>
          <c:extLst>
            <c:ext xmlns:c16="http://schemas.microsoft.com/office/drawing/2014/chart" uri="{C3380CC4-5D6E-409C-BE32-E72D297353CC}">
              <c16:uniqueId val="{0000000B-030E-4F61-8AE2-930F32CA9691}"/>
            </c:ext>
          </c:extLst>
        </c:ser>
        <c:ser>
          <c:idx val="12"/>
          <c:order val="12"/>
          <c:spPr>
            <a:solidFill>
              <a:schemeClr val="accent1">
                <a:lumMod val="80000"/>
                <a:lumOff val="2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B52-4071-AA7E-06532BD73E20}"/>
                </c:ext>
              </c:extLst>
            </c:dLbl>
            <c:dLbl>
              <c:idx val="3"/>
              <c:layout>
                <c:manualLayout>
                  <c:x val="-1.4590931580101876E-2"/>
                  <c:y val="-8.986931662304747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82A-4AA1-BE4B-04636351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Sheet1!$P$3:$P$6</c:f>
              <c:numCache>
                <c:formatCode>General</c:formatCode>
                <c:ptCount val="4"/>
                <c:pt idx="3" formatCode="0%">
                  <c:v>4.0000000000000001E-3</c:v>
                </c:pt>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1.3</c:v>
                </c:pt>
                <c:pt idx="1">
                  <c:v>0.95</c:v>
                </c:pt>
                <c:pt idx="2">
                  <c:v>1.02</c:v>
                </c:pt>
                <c:pt idx="3">
                  <c:v>0.97</c:v>
                </c:pt>
                <c:pt idx="4">
                  <c:v>0.78</c:v>
                </c:pt>
                <c:pt idx="5">
                  <c:v>0.76</c:v>
                </c:pt>
                <c:pt idx="7">
                  <c:v>1.01</c:v>
                </c:pt>
                <c:pt idx="8">
                  <c:v>0.96</c:v>
                </c:pt>
                <c:pt idx="9">
                  <c:v>1.19</c:v>
                </c:pt>
                <c:pt idx="10">
                  <c:v>1.06</c:v>
                </c:pt>
                <c:pt idx="11">
                  <c:v>0.95</c:v>
                </c:pt>
                <c:pt idx="12">
                  <c:v>0.97</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0.25</c:v>
                </c:pt>
                <c:pt idx="1">
                  <c:v>0.75</c:v>
                </c:pt>
                <c:pt idx="2">
                  <c:v>1.1100000000000001</c:v>
                </c:pt>
                <c:pt idx="3">
                  <c:v>0.86</c:v>
                </c:pt>
                <c:pt idx="4">
                  <c:v>1.44</c:v>
                </c:pt>
                <c:pt idx="5">
                  <c:v>0.34</c:v>
                </c:pt>
                <c:pt idx="7">
                  <c:v>0.87</c:v>
                </c:pt>
                <c:pt idx="8">
                  <c:v>0.28000000000000003</c:v>
                </c:pt>
                <c:pt idx="9">
                  <c:v>1.86</c:v>
                </c:pt>
                <c:pt idx="10">
                  <c:v>1.63</c:v>
                </c:pt>
                <c:pt idx="11">
                  <c:v>0.85</c:v>
                </c:pt>
                <c:pt idx="12">
                  <c:v>1.4</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1.1299999999999999</c:v>
                </c:pt>
                <c:pt idx="1">
                  <c:v>1.1100000000000001</c:v>
                </c:pt>
                <c:pt idx="2">
                  <c:v>1.0900000000000001</c:v>
                </c:pt>
                <c:pt idx="3">
                  <c:v>1.06</c:v>
                </c:pt>
                <c:pt idx="4">
                  <c:v>0.97</c:v>
                </c:pt>
                <c:pt idx="5">
                  <c:v>1.07</c:v>
                </c:pt>
                <c:pt idx="7">
                  <c:v>0.95</c:v>
                </c:pt>
                <c:pt idx="8">
                  <c:v>0.86</c:v>
                </c:pt>
                <c:pt idx="9">
                  <c:v>0.81</c:v>
                </c:pt>
                <c:pt idx="10">
                  <c:v>0.74</c:v>
                </c:pt>
                <c:pt idx="11">
                  <c:v>0.68</c:v>
                </c:pt>
                <c:pt idx="12">
                  <c:v>0.72</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1.51</c:v>
                </c:pt>
                <c:pt idx="1">
                  <c:v>1.4</c:v>
                </c:pt>
                <c:pt idx="2">
                  <c:v>1.34</c:v>
                </c:pt>
                <c:pt idx="3">
                  <c:v>1.1599999999999999</c:v>
                </c:pt>
                <c:pt idx="4">
                  <c:v>1.04</c:v>
                </c:pt>
                <c:pt idx="5">
                  <c:v>1.1200000000000001</c:v>
                </c:pt>
                <c:pt idx="7">
                  <c:v>1.03</c:v>
                </c:pt>
                <c:pt idx="8">
                  <c:v>1.3</c:v>
                </c:pt>
                <c:pt idx="9">
                  <c:v>1.17</c:v>
                </c:pt>
                <c:pt idx="10">
                  <c:v>0.91</c:v>
                </c:pt>
                <c:pt idx="11">
                  <c:v>0.92</c:v>
                </c:pt>
                <c:pt idx="12">
                  <c:v>1.03</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1.55</c:v>
                </c:pt>
                <c:pt idx="1">
                  <c:v>1.04</c:v>
                </c:pt>
                <c:pt idx="2">
                  <c:v>1.41</c:v>
                </c:pt>
                <c:pt idx="3">
                  <c:v>1.22</c:v>
                </c:pt>
                <c:pt idx="4">
                  <c:v>1.3</c:v>
                </c:pt>
                <c:pt idx="5">
                  <c:v>1.35</c:v>
                </c:pt>
              </c:numCache>
            </c:numRef>
          </c:val>
          <c:smooth val="0"/>
          <c:extLst>
            <c:ext xmlns:c16="http://schemas.microsoft.com/office/drawing/2014/chart" uri="{C3380CC4-5D6E-409C-BE32-E72D297353CC}">
              <c16:uniqueId val="{00000000-924A-48AC-A18B-E44F690B6D28}"/>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0.78</c:v>
                </c:pt>
                <c:pt idx="1">
                  <c:v>0.46</c:v>
                </c:pt>
                <c:pt idx="2">
                  <c:v>0.72</c:v>
                </c:pt>
                <c:pt idx="3">
                  <c:v>0.61</c:v>
                </c:pt>
                <c:pt idx="4">
                  <c:v>0.64</c:v>
                </c:pt>
                <c:pt idx="5">
                  <c:v>0.62</c:v>
                </c:pt>
              </c:numCache>
            </c:numRef>
          </c:val>
          <c:smooth val="0"/>
          <c:extLst>
            <c:ext xmlns:c16="http://schemas.microsoft.com/office/drawing/2014/chart" uri="{C3380CC4-5D6E-409C-BE32-E72D297353CC}">
              <c16:uniqueId val="{00000001-924A-48AC-A18B-E44F690B6D28}"/>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1.1100000000000001</c:v>
                </c:pt>
                <c:pt idx="1">
                  <c:v>0.71</c:v>
                </c:pt>
                <c:pt idx="2">
                  <c:v>1.02</c:v>
                </c:pt>
                <c:pt idx="3">
                  <c:v>0.87</c:v>
                </c:pt>
                <c:pt idx="4">
                  <c:v>0.93</c:v>
                </c:pt>
                <c:pt idx="5">
                  <c:v>0.93</c:v>
                </c:pt>
              </c:numCache>
            </c:numRef>
          </c:val>
          <c:smooth val="0"/>
          <c:extLst>
            <c:ext xmlns:c16="http://schemas.microsoft.com/office/drawing/2014/chart" uri="{C3380CC4-5D6E-409C-BE32-E72D297353CC}">
              <c16:uniqueId val="{00000002-924A-48AC-A18B-E44F690B6D28}"/>
            </c:ext>
          </c:extLst>
        </c:ser>
        <c:dLbls>
          <c:showLegendKey val="0"/>
          <c:showVal val="0"/>
          <c:showCatName val="0"/>
          <c:showSerName val="0"/>
          <c:showPercent val="0"/>
          <c:showBubbleSize val="0"/>
        </c:dLbls>
        <c:hiLowLines>
          <c:spPr>
            <a:ln w="25398">
              <a:solidFill>
                <a:srgbClr val="333399"/>
              </a:solidFill>
              <a:prstDash val="solid"/>
            </a:ln>
          </c:spPr>
        </c:hiLowLines>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1.21</c:v>
                </c:pt>
                <c:pt idx="1">
                  <c:v>1.06</c:v>
                </c:pt>
                <c:pt idx="2">
                  <c:v>1.08</c:v>
                </c:pt>
                <c:pt idx="3">
                  <c:v>1.1200000000000001</c:v>
                </c:pt>
                <c:pt idx="4">
                  <c:v>1.1000000000000001</c:v>
                </c:pt>
                <c:pt idx="5">
                  <c:v>0.99</c:v>
                </c:pt>
              </c:numCache>
            </c:numRef>
          </c:val>
          <c:smooth val="0"/>
          <c:extLst>
            <c:ext xmlns:c16="http://schemas.microsoft.com/office/drawing/2014/chart" uri="{C3380CC4-5D6E-409C-BE32-E72D297353CC}">
              <c16:uniqueId val="{00000000-8FB3-42CD-A72C-8B9212E024DE}"/>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0.9</c:v>
                </c:pt>
                <c:pt idx="1">
                  <c:v>0.78</c:v>
                </c:pt>
                <c:pt idx="2">
                  <c:v>0.8</c:v>
                </c:pt>
                <c:pt idx="3">
                  <c:v>0.84</c:v>
                </c:pt>
                <c:pt idx="4">
                  <c:v>0.83</c:v>
                </c:pt>
                <c:pt idx="5">
                  <c:v>0.73</c:v>
                </c:pt>
              </c:numCache>
            </c:numRef>
          </c:val>
          <c:smooth val="0"/>
          <c:extLst>
            <c:ext xmlns:c16="http://schemas.microsoft.com/office/drawing/2014/chart" uri="{C3380CC4-5D6E-409C-BE32-E72D297353CC}">
              <c16:uniqueId val="{00000001-8FB3-42CD-A72C-8B9212E024D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1.05</c:v>
                </c:pt>
                <c:pt idx="1">
                  <c:v>0.91</c:v>
                </c:pt>
                <c:pt idx="2">
                  <c:v>0.93</c:v>
                </c:pt>
                <c:pt idx="3">
                  <c:v>0.97</c:v>
                </c:pt>
                <c:pt idx="4">
                  <c:v>0.96</c:v>
                </c:pt>
                <c:pt idx="5">
                  <c:v>0.85</c:v>
                </c:pt>
              </c:numCache>
            </c:numRef>
          </c:val>
          <c:smooth val="0"/>
          <c:extLst>
            <c:ext xmlns:c16="http://schemas.microsoft.com/office/drawing/2014/chart" uri="{C3380CC4-5D6E-409C-BE32-E72D297353CC}">
              <c16:uniqueId val="{00000002-8FB3-42CD-A72C-8B9212E024DE}"/>
            </c:ext>
          </c:extLst>
        </c:ser>
        <c:dLbls>
          <c:showLegendKey val="0"/>
          <c:showVal val="0"/>
          <c:showCatName val="0"/>
          <c:showSerName val="0"/>
          <c:showPercent val="0"/>
          <c:showBubbleSize val="0"/>
        </c:dLbls>
        <c:hiLowLines>
          <c:spPr>
            <a:ln w="25398">
              <a:solidFill>
                <a:srgbClr val="333399"/>
              </a:solidFill>
              <a:prstDash val="solid"/>
            </a:ln>
          </c:spPr>
        </c:hiLowLines>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1.19</c:v>
                </c:pt>
                <c:pt idx="1">
                  <c:v>1.48</c:v>
                </c:pt>
                <c:pt idx="2">
                  <c:v>1.23</c:v>
                </c:pt>
                <c:pt idx="3">
                  <c:v>1.38</c:v>
                </c:pt>
                <c:pt idx="4">
                  <c:v>1.48</c:v>
                </c:pt>
                <c:pt idx="5">
                  <c:v>1.19</c:v>
                </c:pt>
              </c:numCache>
            </c:numRef>
          </c:val>
          <c:smooth val="0"/>
          <c:extLst>
            <c:ext xmlns:c16="http://schemas.microsoft.com/office/drawing/2014/chart" uri="{C3380CC4-5D6E-409C-BE32-E72D297353CC}">
              <c16:uniqueId val="{00000000-CDD2-4E99-B6B2-5D849863936A}"/>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0.72</c:v>
                </c:pt>
                <c:pt idx="1">
                  <c:v>0.96</c:v>
                </c:pt>
                <c:pt idx="2">
                  <c:v>0.78</c:v>
                </c:pt>
                <c:pt idx="3">
                  <c:v>0.89</c:v>
                </c:pt>
                <c:pt idx="4">
                  <c:v>0.96</c:v>
                </c:pt>
                <c:pt idx="5">
                  <c:v>0.69</c:v>
                </c:pt>
              </c:numCache>
            </c:numRef>
          </c:val>
          <c:smooth val="0"/>
          <c:extLst>
            <c:ext xmlns:c16="http://schemas.microsoft.com/office/drawing/2014/chart" uri="{C3380CC4-5D6E-409C-BE32-E72D297353CC}">
              <c16:uniqueId val="{00000001-CDD2-4E99-B6B2-5D849863936A}"/>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0.94</c:v>
                </c:pt>
                <c:pt idx="1">
                  <c:v>1.2</c:v>
                </c:pt>
                <c:pt idx="2">
                  <c:v>0.98</c:v>
                </c:pt>
                <c:pt idx="3">
                  <c:v>1.1100000000000001</c:v>
                </c:pt>
                <c:pt idx="4">
                  <c:v>1.2</c:v>
                </c:pt>
                <c:pt idx="5">
                  <c:v>0.92</c:v>
                </c:pt>
              </c:numCache>
            </c:numRef>
          </c:val>
          <c:smooth val="0"/>
          <c:extLst>
            <c:ext xmlns:c16="http://schemas.microsoft.com/office/drawing/2014/chart" uri="{C3380CC4-5D6E-409C-BE32-E72D297353CC}">
              <c16:uniqueId val="{00000002-CDD2-4E99-B6B2-5D849863936A}"/>
            </c:ext>
          </c:extLst>
        </c:ser>
        <c:dLbls>
          <c:showLegendKey val="0"/>
          <c:showVal val="0"/>
          <c:showCatName val="0"/>
          <c:showSerName val="0"/>
          <c:showPercent val="0"/>
          <c:showBubbleSize val="0"/>
        </c:dLbls>
        <c:hiLowLines>
          <c:spPr>
            <a:ln w="25398">
              <a:solidFill>
                <a:srgbClr val="333399"/>
              </a:solidFill>
              <a:prstDash val="solid"/>
            </a:ln>
          </c:spPr>
        </c:hiLowLines>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1.38</c:v>
                </c:pt>
                <c:pt idx="1">
                  <c:v>1.77</c:v>
                </c:pt>
                <c:pt idx="2">
                  <c:v>1.6</c:v>
                </c:pt>
                <c:pt idx="3">
                  <c:v>1.9</c:v>
                </c:pt>
                <c:pt idx="4">
                  <c:v>2.11</c:v>
                </c:pt>
                <c:pt idx="5">
                  <c:v>1.9</c:v>
                </c:pt>
              </c:numCache>
            </c:numRef>
          </c:val>
          <c:smooth val="0"/>
          <c:extLst>
            <c:ext xmlns:c16="http://schemas.microsoft.com/office/drawing/2014/chart" uri="{C3380CC4-5D6E-409C-BE32-E72D297353CC}">
              <c16:uniqueId val="{00000000-A8D9-4C77-92E9-6EBF66B10D66}"/>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0.8</c:v>
                </c:pt>
                <c:pt idx="1">
                  <c:v>1.1399999999999999</c:v>
                </c:pt>
                <c:pt idx="2">
                  <c:v>1</c:v>
                </c:pt>
                <c:pt idx="3">
                  <c:v>1.22</c:v>
                </c:pt>
                <c:pt idx="4">
                  <c:v>1.37</c:v>
                </c:pt>
                <c:pt idx="5">
                  <c:v>1.1100000000000001</c:v>
                </c:pt>
              </c:numCache>
            </c:numRef>
          </c:val>
          <c:smooth val="0"/>
          <c:extLst>
            <c:ext xmlns:c16="http://schemas.microsoft.com/office/drawing/2014/chart" uri="{C3380CC4-5D6E-409C-BE32-E72D297353CC}">
              <c16:uniqueId val="{00000001-A8D9-4C77-92E9-6EBF66B10D66}"/>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1.06</c:v>
                </c:pt>
                <c:pt idx="1">
                  <c:v>1.43</c:v>
                </c:pt>
                <c:pt idx="2">
                  <c:v>1.27</c:v>
                </c:pt>
                <c:pt idx="3">
                  <c:v>1.53</c:v>
                </c:pt>
                <c:pt idx="4">
                  <c:v>1.71</c:v>
                </c:pt>
                <c:pt idx="5">
                  <c:v>1.47</c:v>
                </c:pt>
              </c:numCache>
            </c:numRef>
          </c:val>
          <c:smooth val="0"/>
          <c:extLst>
            <c:ext xmlns:c16="http://schemas.microsoft.com/office/drawing/2014/chart" uri="{C3380CC4-5D6E-409C-BE32-E72D297353CC}">
              <c16:uniqueId val="{00000002-A8D9-4C77-92E9-6EBF66B10D66}"/>
            </c:ext>
          </c:extLst>
        </c:ser>
        <c:dLbls>
          <c:showLegendKey val="0"/>
          <c:showVal val="0"/>
          <c:showCatName val="0"/>
          <c:showSerName val="0"/>
          <c:showPercent val="0"/>
          <c:showBubbleSize val="0"/>
        </c:dLbls>
        <c:hiLowLines>
          <c:spPr>
            <a:ln w="25398">
              <a:solidFill>
                <a:srgbClr val="333399"/>
              </a:solidFill>
              <a:prstDash val="solid"/>
            </a:ln>
          </c:spPr>
        </c:hiLowLines>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1968"/>
        <c:crosses val="autoZero"/>
        <c:auto val="1"/>
        <c:lblAlgn val="ctr"/>
        <c:lblOffset val="100"/>
        <c:tickLblSkip val="1"/>
        <c:tickMarkSkip val="1"/>
        <c:noMultiLvlLbl val="0"/>
      </c:catAx>
      <c:valAx>
        <c:axId val="96531968"/>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1.62</c:v>
                </c:pt>
                <c:pt idx="1">
                  <c:v>1.94</c:v>
                </c:pt>
                <c:pt idx="2">
                  <c:v>1.88</c:v>
                </c:pt>
                <c:pt idx="3">
                  <c:v>1.08</c:v>
                </c:pt>
                <c:pt idx="4">
                  <c:v>1.51</c:v>
                </c:pt>
                <c:pt idx="5">
                  <c:v>2.14</c:v>
                </c:pt>
              </c:numCache>
            </c:numRef>
          </c:val>
          <c:smooth val="0"/>
          <c:extLst>
            <c:ext xmlns:c16="http://schemas.microsoft.com/office/drawing/2014/chart" uri="{C3380CC4-5D6E-409C-BE32-E72D297353CC}">
              <c16:uniqueId val="{00000000-CD5F-4098-95F1-501997BFE077}"/>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0.88</c:v>
                </c:pt>
                <c:pt idx="1">
                  <c:v>1.0900000000000001</c:v>
                </c:pt>
                <c:pt idx="2">
                  <c:v>1.08</c:v>
                </c:pt>
                <c:pt idx="3">
                  <c:v>0.5</c:v>
                </c:pt>
                <c:pt idx="4">
                  <c:v>0.82</c:v>
                </c:pt>
                <c:pt idx="5">
                  <c:v>1.2</c:v>
                </c:pt>
              </c:numCache>
            </c:numRef>
          </c:val>
          <c:smooth val="0"/>
          <c:extLst>
            <c:ext xmlns:c16="http://schemas.microsoft.com/office/drawing/2014/chart" uri="{C3380CC4-5D6E-409C-BE32-E72D297353CC}">
              <c16:uniqueId val="{00000001-CD5F-4098-95F1-501997BFE077}"/>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1.21</c:v>
                </c:pt>
                <c:pt idx="1">
                  <c:v>1.47</c:v>
                </c:pt>
                <c:pt idx="2">
                  <c:v>1.44</c:v>
                </c:pt>
                <c:pt idx="3">
                  <c:v>0.75</c:v>
                </c:pt>
                <c:pt idx="4">
                  <c:v>1.1299999999999999</c:v>
                </c:pt>
                <c:pt idx="5">
                  <c:v>1.62</c:v>
                </c:pt>
              </c:numCache>
            </c:numRef>
          </c:val>
          <c:smooth val="0"/>
          <c:extLst>
            <c:ext xmlns:c16="http://schemas.microsoft.com/office/drawing/2014/chart" uri="{C3380CC4-5D6E-409C-BE32-E72D297353CC}">
              <c16:uniqueId val="{00000002-CD5F-4098-95F1-501997BFE077}"/>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1.19</c:v>
                </c:pt>
                <c:pt idx="1">
                  <c:v>1.1499999999999999</c:v>
                </c:pt>
                <c:pt idx="2">
                  <c:v>1.35</c:v>
                </c:pt>
                <c:pt idx="3">
                  <c:v>1.07</c:v>
                </c:pt>
                <c:pt idx="4">
                  <c:v>0.89</c:v>
                </c:pt>
                <c:pt idx="5">
                  <c:v>1.1100000000000001</c:v>
                </c:pt>
                <c:pt idx="6">
                  <c:v>1.1599999999999999</c:v>
                </c:pt>
                <c:pt idx="7">
                  <c:v>0.82</c:v>
                </c:pt>
                <c:pt idx="8">
                  <c:v>1.08</c:v>
                </c:pt>
                <c:pt idx="9">
                  <c:v>1.04</c:v>
                </c:pt>
                <c:pt idx="10">
                  <c:v>1.32</c:v>
                </c:pt>
                <c:pt idx="11">
                  <c:v>1.05</c:v>
                </c:pt>
                <c:pt idx="12">
                  <c:v>1.03</c:v>
                </c:pt>
                <c:pt idx="14">
                  <c:v>0.8</c:v>
                </c:pt>
                <c:pt idx="15">
                  <c:v>0.5</c:v>
                </c:pt>
                <c:pt idx="16">
                  <c:v>0.65</c:v>
                </c:pt>
                <c:pt idx="17">
                  <c:v>0.7</c:v>
                </c:pt>
                <c:pt idx="18">
                  <c:v>1.1299999999999999</c:v>
                </c:pt>
                <c:pt idx="19">
                  <c:v>0.83</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1.07</c:v>
                </c:pt>
                <c:pt idx="1">
                  <c:v>1.1100000000000001</c:v>
                </c:pt>
                <c:pt idx="2">
                  <c:v>1.31</c:v>
                </c:pt>
                <c:pt idx="3">
                  <c:v>1.05</c:v>
                </c:pt>
                <c:pt idx="4">
                  <c:v>0.83</c:v>
                </c:pt>
                <c:pt idx="5">
                  <c:v>1.08</c:v>
                </c:pt>
                <c:pt idx="6">
                  <c:v>1.1299999999999999</c:v>
                </c:pt>
                <c:pt idx="7">
                  <c:v>0.7</c:v>
                </c:pt>
                <c:pt idx="8">
                  <c:v>1.03</c:v>
                </c:pt>
                <c:pt idx="9">
                  <c:v>1.01</c:v>
                </c:pt>
                <c:pt idx="10">
                  <c:v>1.27</c:v>
                </c:pt>
                <c:pt idx="11">
                  <c:v>1.03</c:v>
                </c:pt>
                <c:pt idx="12">
                  <c:v>0.97</c:v>
                </c:pt>
                <c:pt idx="14">
                  <c:v>0.79</c:v>
                </c:pt>
                <c:pt idx="15">
                  <c:v>0.47</c:v>
                </c:pt>
                <c:pt idx="16">
                  <c:v>0.63</c:v>
                </c:pt>
                <c:pt idx="17">
                  <c:v>0.69</c:v>
                </c:pt>
                <c:pt idx="18">
                  <c:v>1.0900000000000001</c:v>
                </c:pt>
                <c:pt idx="19">
                  <c:v>0.82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1.1299999999999999</c:v>
                </c:pt>
                <c:pt idx="1">
                  <c:v>1.1299999999999999</c:v>
                </c:pt>
                <c:pt idx="2">
                  <c:v>1.33</c:v>
                </c:pt>
                <c:pt idx="3">
                  <c:v>1.06</c:v>
                </c:pt>
                <c:pt idx="4">
                  <c:v>0.86</c:v>
                </c:pt>
                <c:pt idx="5">
                  <c:v>1.0900000000000001</c:v>
                </c:pt>
                <c:pt idx="6">
                  <c:v>1.1399999999999999</c:v>
                </c:pt>
                <c:pt idx="7">
                  <c:v>0.76</c:v>
                </c:pt>
                <c:pt idx="8">
                  <c:v>1.05</c:v>
                </c:pt>
                <c:pt idx="9">
                  <c:v>1.02</c:v>
                </c:pt>
                <c:pt idx="10">
                  <c:v>1.29</c:v>
                </c:pt>
                <c:pt idx="11">
                  <c:v>1.04</c:v>
                </c:pt>
                <c:pt idx="12">
                  <c:v>1</c:v>
                </c:pt>
                <c:pt idx="14">
                  <c:v>0.79</c:v>
                </c:pt>
                <c:pt idx="15">
                  <c:v>0.49</c:v>
                </c:pt>
                <c:pt idx="16">
                  <c:v>0.64</c:v>
                </c:pt>
                <c:pt idx="17">
                  <c:v>0.69</c:v>
                </c:pt>
                <c:pt idx="18">
                  <c:v>1.1100000000000001</c:v>
                </c:pt>
                <c:pt idx="19">
                  <c:v>0.83</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2.0299999999999998</c:v>
                </c:pt>
                <c:pt idx="1">
                  <c:v>3.36</c:v>
                </c:pt>
                <c:pt idx="2">
                  <c:v>2.54</c:v>
                </c:pt>
                <c:pt idx="3">
                  <c:v>3.25</c:v>
                </c:pt>
                <c:pt idx="4">
                  <c:v>4.4400000000000004</c:v>
                </c:pt>
                <c:pt idx="5">
                  <c:v>3.71</c:v>
                </c:pt>
              </c:numCache>
            </c:numRef>
          </c:val>
          <c:smooth val="0"/>
          <c:extLst>
            <c:ext xmlns:c16="http://schemas.microsoft.com/office/drawing/2014/chart" uri="{C3380CC4-5D6E-409C-BE32-E72D297353CC}">
              <c16:uniqueId val="{00000000-A7F8-4D9A-8D8A-541AC3EDA22D}"/>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0.61</c:v>
                </c:pt>
                <c:pt idx="1">
                  <c:v>1.42</c:v>
                </c:pt>
                <c:pt idx="2">
                  <c:v>0.77</c:v>
                </c:pt>
                <c:pt idx="3">
                  <c:v>1.1299999999999999</c:v>
                </c:pt>
                <c:pt idx="4">
                  <c:v>1.48</c:v>
                </c:pt>
                <c:pt idx="5">
                  <c:v>0.61</c:v>
                </c:pt>
              </c:numCache>
            </c:numRef>
          </c:val>
          <c:smooth val="0"/>
          <c:extLst>
            <c:ext xmlns:c16="http://schemas.microsoft.com/office/drawing/2014/chart" uri="{C3380CC4-5D6E-409C-BE32-E72D297353CC}">
              <c16:uniqueId val="{00000001-A7F8-4D9A-8D8A-541AC3EDA22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1.17</c:v>
                </c:pt>
                <c:pt idx="1">
                  <c:v>2.2400000000000002</c:v>
                </c:pt>
                <c:pt idx="2">
                  <c:v>1.46</c:v>
                </c:pt>
                <c:pt idx="3">
                  <c:v>1.98</c:v>
                </c:pt>
                <c:pt idx="4">
                  <c:v>2.67</c:v>
                </c:pt>
                <c:pt idx="5">
                  <c:v>1.67</c:v>
                </c:pt>
              </c:numCache>
            </c:numRef>
          </c:val>
          <c:smooth val="0"/>
          <c:extLst>
            <c:ext xmlns:c16="http://schemas.microsoft.com/office/drawing/2014/chart" uri="{C3380CC4-5D6E-409C-BE32-E72D297353CC}">
              <c16:uniqueId val="{00000002-A7F8-4D9A-8D8A-541AC3EDA22D}"/>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50688"/>
        <c:crosses val="autoZero"/>
        <c:auto val="1"/>
        <c:lblAlgn val="ctr"/>
        <c:lblOffset val="100"/>
        <c:tickLblSkip val="1"/>
        <c:tickMarkSkip val="1"/>
        <c:noMultiLvlLbl val="0"/>
      </c:catAx>
      <c:valAx>
        <c:axId val="96850688"/>
        <c:scaling>
          <c:orientation val="minMax"/>
          <c:max val="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93-4811-8290-29AF4C6B8DE1}"/>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93-4811-8290-29AF4C6B8DE1}"/>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93-4811-8290-29AF4C6B8DE1}"/>
              </c:ext>
            </c:extLst>
          </c:dPt>
          <c:dLbls>
            <c:dLbl>
              <c:idx val="0"/>
              <c:layout>
                <c:manualLayout>
                  <c:x val="-7.0139258427594123E-2"/>
                  <c:y val="-2.50640820580464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1.2377516193104846E-2"/>
                  <c:y val="-2.73426349724142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4.1258387310349484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44404355586223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4.8673258942197477E-2"/>
                  <c:y val="-2.866506563623008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3.6991676796070086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6.4828723493650028E-2"/>
                  <c:y val="1.822842331494283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40177881981987"/>
                      <c:h val="0.11084780881529765"/>
                    </c:manualLayout>
                  </c15:layout>
                </c:ext>
                <c:ext xmlns:c16="http://schemas.microsoft.com/office/drawing/2014/chart" uri="{C3380CC4-5D6E-409C-BE32-E72D297353CC}">
                  <c16:uniqueId val="{0000000D-AB10-44A7-9697-0ADF905CAE07}"/>
                </c:ext>
              </c:extLst>
            </c:dLbl>
            <c:dLbl>
              <c:idx val="7"/>
              <c:layout>
                <c:manualLayout>
                  <c:x val="-8.5189700769075288E-4"/>
                  <c:y val="7.4431664289196661E-2"/>
                </c:manualLayout>
              </c:layout>
              <c:spPr>
                <a:noFill/>
                <a:ln>
                  <a:noFill/>
                </a:ln>
                <a:effectLst/>
              </c:spPr>
              <c:txPr>
                <a:bodyPr wrap="square" lIns="38100" tIns="19050" rIns="38100" bIns="19050" anchor="ctr">
                  <a:noAutofit/>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10-44A7-9697-0ADF905CAE07}"/>
                </c:ext>
              </c:extLst>
            </c:dLbl>
            <c:dLbl>
              <c:idx val="8"/>
              <c:layout>
                <c:manualLayout>
                  <c:x val="-3.2472345540586749E-2"/>
                  <c:y val="3.189981672414737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40361046737213"/>
                      <c:h val="0.11084780881529765"/>
                    </c:manualLayout>
                  </c15:layout>
                </c:ext>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93-4811-8290-29AF4C6B8DE1}"/>
                </c:ext>
              </c:extLst>
            </c:dLbl>
            <c:dLbl>
              <c:idx val="10"/>
              <c:layout>
                <c:manualLayout>
                  <c:x val="-5.1572958762328709E-2"/>
                  <c:y val="-2.24905653563497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93-4811-8290-29AF4C6B8DE1}"/>
                </c:ext>
              </c:extLst>
            </c:dLbl>
            <c:dLbl>
              <c:idx val="13"/>
              <c:layout>
                <c:manualLayout>
                  <c:x val="-3.8938607153757979E-2"/>
                  <c:y val="-6.7107852873729262E-3"/>
                </c:manualLayout>
              </c:layout>
              <c:spPr>
                <a:noFill/>
                <a:ln>
                  <a:noFill/>
                </a:ln>
                <a:effectLst/>
              </c:spPr>
              <c:txPr>
                <a:bodyPr wrap="square" lIns="38100" tIns="19050" rIns="38100" bIns="19050" anchor="ctr">
                  <a:noAutofit/>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1924948440838382"/>
                      <c:h val="0.11752676910853903"/>
                    </c:manualLayout>
                  </c15:layout>
                </c:ext>
                <c:ext xmlns:c16="http://schemas.microsoft.com/office/drawing/2014/chart" uri="{C3380CC4-5D6E-409C-BE32-E72D297353CC}">
                  <c16:uniqueId val="{00000018-2A93-4811-8290-29AF4C6B8DE1}"/>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45</c:v>
                </c:pt>
                <c:pt idx="1">
                  <c:v>7</c:v>
                </c:pt>
                <c:pt idx="2">
                  <c:v>15</c:v>
                </c:pt>
                <c:pt idx="3">
                  <c:v>13</c:v>
                </c:pt>
                <c:pt idx="4">
                  <c:v>33</c:v>
                </c:pt>
                <c:pt idx="5">
                  <c:v>24</c:v>
                </c:pt>
                <c:pt idx="6">
                  <c:v>5</c:v>
                </c:pt>
                <c:pt idx="7">
                  <c:v>5</c:v>
                </c:pt>
                <c:pt idx="8">
                  <c:v>30</c:v>
                </c:pt>
                <c:pt idx="10">
                  <c:v>8</c:v>
                </c:pt>
                <c:pt idx="11">
                  <c:v>89</c:v>
                </c:pt>
                <c:pt idx="12">
                  <c:v>67</c:v>
                </c:pt>
                <c:pt idx="13">
                  <c:v>2</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0.13100000000000001</c:v>
                </c:pt>
                <c:pt idx="1">
                  <c:v>0.02</c:v>
                </c:pt>
                <c:pt idx="2">
                  <c:v>4.3999999999999997E-2</c:v>
                </c:pt>
                <c:pt idx="3">
                  <c:v>3.7999999999999999E-2</c:v>
                </c:pt>
                <c:pt idx="4">
                  <c:v>9.6000000000000002E-2</c:v>
                </c:pt>
                <c:pt idx="5">
                  <c:v>7.0000000000000007E-2</c:v>
                </c:pt>
                <c:pt idx="6">
                  <c:v>1.4999999999999999E-2</c:v>
                </c:pt>
                <c:pt idx="7">
                  <c:v>1.4999999999999999E-2</c:v>
                </c:pt>
                <c:pt idx="8">
                  <c:v>8.6999999999999994E-2</c:v>
                </c:pt>
                <c:pt idx="10">
                  <c:v>2.3E-2</c:v>
                </c:pt>
                <c:pt idx="11">
                  <c:v>0.25900000000000001</c:v>
                </c:pt>
                <c:pt idx="12">
                  <c:v>0.19500000000000001</c:v>
                </c:pt>
                <c:pt idx="13">
                  <c:v>6.0000000000000001E-3</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0"/>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9185-4F4F-93E0-6F976A39F035}"/>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9185-4F4F-93E0-6F976A39F035}"/>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9185-4F4F-93E0-6F976A39F035}"/>
              </c:ext>
            </c:extLst>
          </c:dPt>
          <c:dLbls>
            <c:dLbl>
              <c:idx val="0"/>
              <c:layout>
                <c:manualLayout>
                  <c:x val="-4.3321306675866963E-2"/>
                  <c:y val="-1.82284233149428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2.0629193655174742E-3"/>
                  <c:y val="-2.73426349724142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1.1392764571839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5"/>
              <c:layout>
                <c:manualLayout>
                  <c:x val="3.7132548579314542E-2"/>
                  <c:y val="-4.55710582873579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3.8764309173814536E-2"/>
                  <c:y val="2.6754776006211515E-2"/>
                </c:manualLayout>
              </c:layout>
              <c:tx>
                <c:rich>
                  <a:bodyPr/>
                  <a:lstStyle/>
                  <a:p>
                    <a:fld id="{10F65EEF-4721-4BF3-B135-765D1317703D}" type="CATEGORYNAME">
                      <a:rPr lang="en-US" smtClean="0"/>
                      <a:pPr/>
                      <a:t>[CATEGORY NAME]</a:t>
                    </a:fld>
                    <a:endParaRPr lang="en-US" baseline="0" dirty="0"/>
                  </a:p>
                  <a:p>
                    <a:r>
                      <a:rPr lang="en-US" baseline="0" dirty="0"/>
                      <a:t>0.9%</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AB10-44A7-9697-0ADF905CAE07}"/>
                </c:ext>
              </c:extLst>
            </c:dLbl>
            <c:dLbl>
              <c:idx val="7"/>
              <c:layout>
                <c:manualLayout>
                  <c:x val="-6.4132662321894171E-2"/>
                  <c:y val="0.12855300102923387"/>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044813744655904"/>
                      <c:h val="8.1910763619291796E-2"/>
                    </c:manualLayout>
                  </c15:layout>
                </c:ext>
                <c:ext xmlns:c16="http://schemas.microsoft.com/office/drawing/2014/chart" uri="{C3380CC4-5D6E-409C-BE32-E72D297353CC}">
                  <c16:uniqueId val="{0000000F-AB10-44A7-9697-0ADF905CAE07}"/>
                </c:ext>
              </c:extLst>
            </c:dLbl>
            <c:dLbl>
              <c:idx val="8"/>
              <c:layout>
                <c:manualLayout>
                  <c:x val="-8.2516774620698979E-2"/>
                  <c:y val="5.69638228591963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185-4F4F-93E0-6F976A39F035}"/>
                </c:ext>
              </c:extLst>
            </c:dLbl>
            <c:dLbl>
              <c:idx val="10"/>
              <c:layout>
                <c:manualLayout>
                  <c:x val="-5.776174223448928E-2"/>
                  <c:y val="-9.11421165747141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9185-4F4F-93E0-6F976A39F035}"/>
                </c:ext>
              </c:extLst>
            </c:dLbl>
            <c:dLbl>
              <c:idx val="13"/>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8-9185-4F4F-93E0-6F976A39F035}"/>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71</c:v>
                </c:pt>
                <c:pt idx="1">
                  <c:v>17</c:v>
                </c:pt>
                <c:pt idx="2">
                  <c:v>23</c:v>
                </c:pt>
                <c:pt idx="3">
                  <c:v>17</c:v>
                </c:pt>
                <c:pt idx="4">
                  <c:v>30</c:v>
                </c:pt>
                <c:pt idx="5">
                  <c:v>25</c:v>
                </c:pt>
                <c:pt idx="6">
                  <c:v>4</c:v>
                </c:pt>
                <c:pt idx="7">
                  <c:v>7</c:v>
                </c:pt>
                <c:pt idx="8">
                  <c:v>29</c:v>
                </c:pt>
                <c:pt idx="10">
                  <c:v>7</c:v>
                </c:pt>
                <c:pt idx="11">
                  <c:v>121</c:v>
                </c:pt>
                <c:pt idx="12">
                  <c:v>88</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0.16200000000000001</c:v>
                </c:pt>
                <c:pt idx="1">
                  <c:v>3.9E-2</c:v>
                </c:pt>
                <c:pt idx="2">
                  <c:v>5.1999999999999998E-2</c:v>
                </c:pt>
                <c:pt idx="3">
                  <c:v>3.9E-2</c:v>
                </c:pt>
                <c:pt idx="4">
                  <c:v>6.8000000000000005E-2</c:v>
                </c:pt>
                <c:pt idx="5">
                  <c:v>5.7000000000000002E-2</c:v>
                </c:pt>
                <c:pt idx="6">
                  <c:v>8.9999999999999993E-3</c:v>
                </c:pt>
                <c:pt idx="7">
                  <c:v>1.6E-2</c:v>
                </c:pt>
                <c:pt idx="8">
                  <c:v>6.6000000000000003E-2</c:v>
                </c:pt>
                <c:pt idx="10">
                  <c:v>1.6E-2</c:v>
                </c:pt>
                <c:pt idx="11">
                  <c:v>0.27600000000000002</c:v>
                </c:pt>
                <c:pt idx="12">
                  <c:v>0.2</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0945728132528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249F-4550-A424-455C6B2ED430}"/>
            </c:ext>
          </c:extLst>
        </c:ser>
        <c:ser>
          <c:idx val="1"/>
          <c:order val="1"/>
          <c:spPr>
            <a:ln w="60452">
              <a:solidFill>
                <a:srgbClr val="0070C0"/>
              </a:solidFill>
            </a:ln>
          </c:spPr>
          <c:marker>
            <c:symbol val="diamond"/>
            <c:size val="13"/>
            <c:spPr>
              <a:solidFill>
                <a:srgbClr val="0070C0"/>
              </a:solidFill>
              <a:ln>
                <a:no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2</c:v>
                </c:pt>
                <c:pt idx="1">
                  <c:v>2</c:v>
                </c:pt>
                <c:pt idx="2">
                  <c:v>2</c:v>
                </c:pt>
                <c:pt idx="3">
                  <c:v>2</c:v>
                </c:pt>
                <c:pt idx="4">
                  <c:v>2</c:v>
                </c:pt>
                <c:pt idx="5">
                  <c:v>2</c:v>
                </c:pt>
              </c:numCache>
            </c:numRef>
          </c:val>
          <c:smooth val="0"/>
          <c:extLst>
            <c:ext xmlns:c16="http://schemas.microsoft.com/office/drawing/2014/chart" uri="{C3380CC4-5D6E-409C-BE32-E72D297353CC}">
              <c16:uniqueId val="{00000001-249F-4550-A424-455C6B2ED430}"/>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2100000"/>
          <a:lstStyle/>
          <a:p>
            <a:pPr>
              <a:defRPr sz="1050"/>
            </a:pPr>
            <a:endParaRPr lang="en-US"/>
          </a:p>
        </c:txPr>
        <c:crossAx val="96184960"/>
        <c:crosses val="autoZero"/>
        <c:auto val="1"/>
        <c:lblAlgn val="ctr"/>
        <c:lblOffset val="100"/>
        <c:tickLblSkip val="1"/>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E60A-433B-A03F-D8BF8CD3F602}"/>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2</c:v>
                </c:pt>
                <c:pt idx="1">
                  <c:v>3</c:v>
                </c:pt>
                <c:pt idx="2">
                  <c:v>2</c:v>
                </c:pt>
                <c:pt idx="3">
                  <c:v>3</c:v>
                </c:pt>
                <c:pt idx="4">
                  <c:v>3</c:v>
                </c:pt>
                <c:pt idx="5">
                  <c:v>3</c:v>
                </c:pt>
              </c:numCache>
            </c:numRef>
          </c:val>
          <c:smooth val="0"/>
          <c:extLst>
            <c:ext xmlns:c16="http://schemas.microsoft.com/office/drawing/2014/chart" uri="{C3380CC4-5D6E-409C-BE32-E72D297353CC}">
              <c16:uniqueId val="{00000000-A370-4038-8A4C-8141328458AE}"/>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6269440"/>
        <c:crosses val="autoZero"/>
        <c:auto val="1"/>
        <c:lblAlgn val="ctr"/>
        <c:lblOffset val="100"/>
        <c:tickLblSkip val="1"/>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midCat"/>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CF00-4064-B8F4-2621E674089A}"/>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2</c:v>
                </c:pt>
                <c:pt idx="1">
                  <c:v>2</c:v>
                </c:pt>
                <c:pt idx="2">
                  <c:v>2</c:v>
                </c:pt>
                <c:pt idx="3">
                  <c:v>2</c:v>
                </c:pt>
                <c:pt idx="4">
                  <c:v>2</c:v>
                </c:pt>
                <c:pt idx="5">
                  <c:v>2</c:v>
                </c:pt>
              </c:numCache>
            </c:numRef>
          </c:val>
          <c:smooth val="0"/>
          <c:extLst>
            <c:ext xmlns:c16="http://schemas.microsoft.com/office/drawing/2014/chart" uri="{C3380CC4-5D6E-409C-BE32-E72D297353CC}">
              <c16:uniqueId val="{00000000-ADFB-4196-8ABE-8B250CF9C9E2}"/>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8135424"/>
        <c:crosses val="autoZero"/>
        <c:auto val="1"/>
        <c:lblAlgn val="ctr"/>
        <c:lblOffset val="100"/>
        <c:tickLblSkip val="1"/>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At val="1"/>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0C5A-48A7-8E1E-C8652E553C81}"/>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Sheet1!$B$5:$G$5</c:f>
              <c:numCache>
                <c:formatCode>General</c:formatCode>
                <c:ptCount val="6"/>
                <c:pt idx="0">
                  <c:v>2</c:v>
                </c:pt>
                <c:pt idx="1">
                  <c:v>3</c:v>
                </c:pt>
                <c:pt idx="2">
                  <c:v>3</c:v>
                </c:pt>
                <c:pt idx="3">
                  <c:v>2</c:v>
                </c:pt>
                <c:pt idx="4">
                  <c:v>2</c:v>
                </c:pt>
                <c:pt idx="5">
                  <c:v>3</c:v>
                </c:pt>
              </c:numCache>
            </c:numRef>
          </c:val>
          <c:smooth val="0"/>
          <c:extLst>
            <c:ext xmlns:c16="http://schemas.microsoft.com/office/drawing/2014/chart" uri="{C3380CC4-5D6E-409C-BE32-E72D297353CC}">
              <c16:uniqueId val="{00000000-2310-4BEA-A0A7-1FEF3EF69BFD}"/>
            </c:ext>
          </c:extLst>
        </c:ser>
        <c:dLbls>
          <c:showLegendKey val="0"/>
          <c:showVal val="0"/>
          <c:showCatName val="0"/>
          <c:showSerName val="0"/>
          <c:showPercent val="0"/>
          <c:showBubbleSize val="0"/>
        </c:dLbls>
        <c:marker val="1"/>
        <c:smooth val="0"/>
        <c:axId val="98168832"/>
        <c:axId val="98170752"/>
      </c:lineChart>
      <c:catAx>
        <c:axId val="98168832"/>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8170752"/>
        <c:crosses val="autoZero"/>
        <c:auto val="1"/>
        <c:lblAlgn val="ctr"/>
        <c:lblOffset val="100"/>
        <c:tickLblSkip val="1"/>
        <c:tickMarkSkip val="1"/>
        <c:noMultiLvlLbl val="0"/>
      </c:catAx>
      <c:valAx>
        <c:axId val="98170752"/>
        <c:scaling>
          <c:orientation val="minMax"/>
          <c:max val="4"/>
        </c:scaling>
        <c:delete val="0"/>
        <c:axPos val="l"/>
        <c:numFmt formatCode="General" sourceLinked="1"/>
        <c:majorTickMark val="out"/>
        <c:minorTickMark val="none"/>
        <c:tickLblPos val="none"/>
        <c:spPr>
          <a:ln w="7590">
            <a:noFill/>
            <a:prstDash val="solid"/>
          </a:ln>
        </c:spPr>
        <c:crossAx val="98168832"/>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0418799822973"/>
          <c:y val="3.1840247200659366E-2"/>
          <c:w val="0.90013237475750296"/>
          <c:h val="0.87900719565403207"/>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BC51-47AA-9EEB-FF66F2E6241A}"/>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Sheet1!$B$7:$G$7</c:f>
              <c:numCache>
                <c:formatCode>General</c:formatCode>
                <c:ptCount val="6"/>
                <c:pt idx="0">
                  <c:v>2</c:v>
                </c:pt>
                <c:pt idx="1">
                  <c:v>2</c:v>
                </c:pt>
                <c:pt idx="2">
                  <c:v>2</c:v>
                </c:pt>
                <c:pt idx="3">
                  <c:v>2</c:v>
                </c:pt>
                <c:pt idx="4">
                  <c:v>2</c:v>
                </c:pt>
                <c:pt idx="5">
                  <c:v>1</c:v>
                </c:pt>
              </c:numCache>
            </c:numRef>
          </c:val>
          <c:smooth val="0"/>
          <c:extLst>
            <c:ext xmlns:c16="http://schemas.microsoft.com/office/drawing/2014/chart" uri="{C3380CC4-5D6E-409C-BE32-E72D297353CC}">
              <c16:uniqueId val="{00000000-A9CC-43CF-937A-A83B79862ACE}"/>
            </c:ext>
          </c:extLst>
        </c:ser>
        <c:dLbls>
          <c:showLegendKey val="0"/>
          <c:showVal val="0"/>
          <c:showCatName val="0"/>
          <c:showSerName val="0"/>
          <c:showPercent val="0"/>
          <c:showBubbleSize val="0"/>
        </c:dLbls>
        <c:marker val="1"/>
        <c:smooth val="0"/>
        <c:axId val="97904896"/>
        <c:axId val="97911168"/>
      </c:lineChart>
      <c:catAx>
        <c:axId val="97904896"/>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7911168"/>
        <c:crosses val="autoZero"/>
        <c:auto val="1"/>
        <c:lblAlgn val="ctr"/>
        <c:lblOffset val="100"/>
        <c:tickLblSkip val="1"/>
        <c:tickMarkSkip val="1"/>
        <c:noMultiLvlLbl val="0"/>
      </c:catAx>
      <c:valAx>
        <c:axId val="97911168"/>
        <c:scaling>
          <c:orientation val="minMax"/>
          <c:max val="4"/>
        </c:scaling>
        <c:delete val="0"/>
        <c:axPos val="l"/>
        <c:numFmt formatCode="General" sourceLinked="1"/>
        <c:majorTickMark val="out"/>
        <c:minorTickMark val="none"/>
        <c:tickLblPos val="none"/>
        <c:spPr>
          <a:ln w="7590">
            <a:noFill/>
            <a:prstDash val="solid"/>
          </a:ln>
        </c:spPr>
        <c:crossAx val="97904896"/>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896781668976993"/>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F235-4B1E-BA3F-39D2B5D0981F}"/>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Sheet1!$B$6:$G$6</c:f>
              <c:numCache>
                <c:formatCode>General</c:formatCode>
                <c:ptCount val="6"/>
                <c:pt idx="0">
                  <c:v>2</c:v>
                </c:pt>
                <c:pt idx="1">
                  <c:v>3</c:v>
                </c:pt>
                <c:pt idx="2">
                  <c:v>2</c:v>
                </c:pt>
                <c:pt idx="3">
                  <c:v>3</c:v>
                </c:pt>
                <c:pt idx="4">
                  <c:v>3</c:v>
                </c:pt>
                <c:pt idx="5">
                  <c:v>2</c:v>
                </c:pt>
              </c:numCache>
            </c:numRef>
          </c:val>
          <c:smooth val="0"/>
          <c:extLst>
            <c:ext xmlns:c16="http://schemas.microsoft.com/office/drawing/2014/chart" uri="{C3380CC4-5D6E-409C-BE32-E72D297353CC}">
              <c16:uniqueId val="{00000000-C837-4C74-BBCB-870CF437C141}"/>
            </c:ext>
          </c:extLst>
        </c:ser>
        <c:dLbls>
          <c:showLegendKey val="0"/>
          <c:showVal val="0"/>
          <c:showCatName val="0"/>
          <c:showSerName val="0"/>
          <c:showPercent val="0"/>
          <c:showBubbleSize val="0"/>
        </c:dLbls>
        <c:marker val="1"/>
        <c:smooth val="0"/>
        <c:axId val="97936128"/>
        <c:axId val="97938048"/>
      </c:lineChart>
      <c:catAx>
        <c:axId val="97936128"/>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7938048"/>
        <c:crosses val="autoZero"/>
        <c:auto val="1"/>
        <c:lblAlgn val="ctr"/>
        <c:lblOffset val="100"/>
        <c:tickLblSkip val="1"/>
        <c:tickMarkSkip val="1"/>
        <c:noMultiLvlLbl val="0"/>
      </c:catAx>
      <c:valAx>
        <c:axId val="97938048"/>
        <c:scaling>
          <c:orientation val="minMax"/>
          <c:max val="4"/>
        </c:scaling>
        <c:delete val="0"/>
        <c:axPos val="l"/>
        <c:numFmt formatCode="General" sourceLinked="1"/>
        <c:majorTickMark val="out"/>
        <c:minorTickMark val="none"/>
        <c:tickLblPos val="none"/>
        <c:spPr>
          <a:ln w="7590">
            <a:noFill/>
            <a:prstDash val="solid"/>
          </a:ln>
        </c:spPr>
        <c:crossAx val="97936128"/>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1.1100000000000001</c:v>
                </c:pt>
                <c:pt idx="1">
                  <c:v>1</c:v>
                </c:pt>
                <c:pt idx="2">
                  <c:v>0.94</c:v>
                </c:pt>
                <c:pt idx="3">
                  <c:v>0.82</c:v>
                </c:pt>
                <c:pt idx="4">
                  <c:v>0.73</c:v>
                </c:pt>
                <c:pt idx="5">
                  <c:v>0.72</c:v>
                </c:pt>
              </c:numCache>
            </c:numRef>
          </c:val>
          <c:smooth val="0"/>
          <c:extLst>
            <c:ext xmlns:c16="http://schemas.microsoft.com/office/drawing/2014/chart" uri="{C3380CC4-5D6E-409C-BE32-E72D297353CC}">
              <c16:uniqueId val="{00000000-44DB-4E6E-937F-3069440732EE}"/>
            </c:ext>
          </c:extLst>
        </c:ser>
        <c:ser>
          <c:idx val="1"/>
          <c:order val="1"/>
          <c:tx>
            <c:strRef>
              <c:f>Sheet1!$A$3</c:f>
              <c:strCache>
                <c:ptCount val="1"/>
                <c:pt idx="0">
                  <c:v>CI_LO</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1.03</c:v>
                </c:pt>
                <c:pt idx="1">
                  <c:v>0.93</c:v>
                </c:pt>
                <c:pt idx="2">
                  <c:v>0.86</c:v>
                </c:pt>
                <c:pt idx="3">
                  <c:v>0.75</c:v>
                </c:pt>
                <c:pt idx="4">
                  <c:v>0.67</c:v>
                </c:pt>
                <c:pt idx="5">
                  <c:v>0.65</c:v>
                </c:pt>
              </c:numCache>
            </c:numRef>
          </c:val>
          <c:smooth val="0"/>
          <c:extLst>
            <c:ext xmlns:c16="http://schemas.microsoft.com/office/drawing/2014/chart" uri="{C3380CC4-5D6E-409C-BE32-E72D297353CC}">
              <c16:uniqueId val="{00000001-44DB-4E6E-937F-3069440732EE}"/>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1.07</c:v>
                </c:pt>
                <c:pt idx="1">
                  <c:v>0.97</c:v>
                </c:pt>
                <c:pt idx="2">
                  <c:v>0.9</c:v>
                </c:pt>
                <c:pt idx="3">
                  <c:v>0.79</c:v>
                </c:pt>
                <c:pt idx="4">
                  <c:v>0.7</c:v>
                </c:pt>
                <c:pt idx="5">
                  <c:v>0.68</c:v>
                </c:pt>
              </c:numCache>
            </c:numRef>
          </c:val>
          <c:smooth val="0"/>
          <c:extLst>
            <c:ext xmlns:c16="http://schemas.microsoft.com/office/drawing/2014/chart" uri="{C3380CC4-5D6E-409C-BE32-E72D297353CC}">
              <c16:uniqueId val="{00000002-44DB-4E6E-937F-3069440732EE}"/>
            </c:ext>
          </c:extLst>
        </c:ser>
        <c:dLbls>
          <c:showLegendKey val="0"/>
          <c:showVal val="0"/>
          <c:showCatName val="0"/>
          <c:showSerName val="0"/>
          <c:showPercent val="0"/>
          <c:showBubbleSize val="0"/>
        </c:dLbls>
        <c:hiLowLines>
          <c:spPr>
            <a:ln w="25398">
              <a:solidFill>
                <a:srgbClr val="333399"/>
              </a:solidFill>
              <a:prstDash val="solid"/>
            </a:ln>
          </c:spPr>
        </c:hiLowLines>
        <c:smooth val="0"/>
        <c:axId val="98042624"/>
        <c:axId val="98044544"/>
      </c:lineChart>
      <c:catAx>
        <c:axId val="980426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4544"/>
        <c:crosses val="autoZero"/>
        <c:auto val="1"/>
        <c:lblAlgn val="ctr"/>
        <c:lblOffset val="100"/>
        <c:tickLblSkip val="1"/>
        <c:tickMarkSkip val="1"/>
        <c:noMultiLvlLbl val="0"/>
      </c:catAx>
      <c:valAx>
        <c:axId val="9804454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2624"/>
        <c:crosses val="autoZero"/>
        <c:crossBetween val="between"/>
        <c:majorUnit val="0.5"/>
        <c:minorUnit val="0.25"/>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layout>
                <c:manualLayout>
                  <c:x val="-2.8139653761625045E-2"/>
                  <c:y val="-0.11291273114177761"/>
                </c:manualLayout>
              </c:layout>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layout>
                <c:manualLayout>
                  <c:x val="-3.1266281957361163E-3"/>
                  <c:y val="-4.6086829037460244E-3"/>
                </c:manualLayout>
              </c:layout>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Sheet1!$C$3:$C$6</c:f>
              <c:numCache>
                <c:formatCode>0%</c:formatCode>
                <c:ptCount val="4"/>
                <c:pt idx="0">
                  <c:v>0.09</c:v>
                </c:pt>
                <c:pt idx="1">
                  <c:v>0.13</c:v>
                </c:pt>
                <c:pt idx="2">
                  <c:v>6.2E-2</c:v>
                </c:pt>
                <c:pt idx="3">
                  <c:v>3.9E-2</c:v>
                </c:pt>
              </c:numCache>
            </c:numRef>
          </c:val>
          <c:extLs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0422093985787055E-2"/>
                  <c:y val="-0.11288206707048898"/>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Sheet1!$D$3:$D$6</c:f>
              <c:numCache>
                <c:formatCode>0%</c:formatCode>
                <c:ptCount val="4"/>
                <c:pt idx="0">
                  <c:v>8.3000000000000004E-2</c:v>
                </c:pt>
                <c:pt idx="1">
                  <c:v>6.5000000000000002E-2</c:v>
                </c:pt>
                <c:pt idx="2">
                  <c:v>3.6999999999999998E-2</c:v>
                </c:pt>
                <c:pt idx="3">
                  <c:v>3.2000000000000001E-2</c:v>
                </c:pt>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7347234759768071E-18"/>
                  <c:y val="-1.1521707259365059E-3"/>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779F3B5D-F64F-4155-A216-D845AD4447A0}"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64B4BC21-37F7-4783-AD57-5B57A6398756}"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5054667165504744E-2"/>
                      <c:h val="9.7842338046528102E-2"/>
                    </c:manualLayout>
                  </c15:layout>
                  <c15:dlblFieldTable/>
                  <c15:showDataLabelsRange val="0"/>
                </c:ext>
                <c:ext xmlns:c16="http://schemas.microsoft.com/office/drawing/2014/chart" uri="{C3380CC4-5D6E-409C-BE32-E72D297353CC}">
                  <c16:uniqueId val="{00000005-EA6A-4650-910B-CD673016C062}"/>
                </c:ext>
              </c:extLst>
            </c:dLbl>
            <c:dLbl>
              <c:idx val="1"/>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tx>
                <c:rich>
                  <a:bodyPr/>
                  <a:lstStyle/>
                  <a:p>
                    <a:fld id="{435CD44A-AC65-43F2-92C4-64AE3EDCD92D}" type="SERIESNAME">
                      <a:rPr lang="en-US"/>
                      <a:pPr/>
                      <a:t>[SERIES NAME]</a:t>
                    </a:fld>
                    <a:r>
                      <a:rPr lang="en-US" baseline="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Sheet1!$E$3:$E$6</c:f>
              <c:numCache>
                <c:formatCode>0%</c:formatCode>
                <c:ptCount val="4"/>
                <c:pt idx="0">
                  <c:v>0.13200000000000001</c:v>
                </c:pt>
                <c:pt idx="1">
                  <c:v>0.10100000000000001</c:v>
                </c:pt>
                <c:pt idx="2">
                  <c:v>0.158</c:v>
                </c:pt>
                <c:pt idx="3">
                  <c:v>0.155</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Sheet1!$F$3:$F$6</c:f>
              <c:numCache>
                <c:formatCode>0%</c:formatCode>
                <c:ptCount val="4"/>
                <c:pt idx="0">
                  <c:v>0.13900000000000001</c:v>
                </c:pt>
                <c:pt idx="1">
                  <c:v>0.17399999999999999</c:v>
                </c:pt>
                <c:pt idx="2">
                  <c:v>0.17399999999999999</c:v>
                </c:pt>
                <c:pt idx="3">
                  <c:v>0.187</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7.6427806328564511E-17"/>
                  <c:y val="-0.11288206707048898"/>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Sheet1!$G$3:$G$6</c:f>
              <c:numCache>
                <c:formatCode>0%</c:formatCode>
                <c:ptCount val="4"/>
                <c:pt idx="0">
                  <c:v>2.8000000000000001E-2</c:v>
                </c:pt>
                <c:pt idx="1">
                  <c:v>2.9000000000000001E-2</c:v>
                </c:pt>
                <c:pt idx="2">
                  <c:v>2.1000000000000001E-2</c:v>
                </c:pt>
                <c:pt idx="3">
                  <c:v>2.5999999999999999E-2</c:v>
                </c:pt>
              </c:numCache>
            </c:numRef>
          </c:val>
          <c:extLst>
            <c:ext xmlns:c16="http://schemas.microsoft.com/office/drawing/2014/chart" uri="{C3380CC4-5D6E-409C-BE32-E72D297353CC}">
              <c16:uniqueId val="{00000004-030E-4F61-8AE2-930F32CA9691}"/>
            </c:ext>
          </c:extLst>
        </c:ser>
        <c:ser>
          <c:idx val="5"/>
          <c:order val="5"/>
          <c:spPr>
            <a:solidFill>
              <a:schemeClr val="accent6"/>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Sheet1!$H$3:$H$6</c:f>
              <c:numCache>
                <c:formatCode>General</c:formatCode>
                <c:ptCount val="4"/>
              </c:numCache>
            </c:numRef>
          </c:val>
          <c:extLst>
            <c:ext xmlns:c16="http://schemas.microsoft.com/office/drawing/2014/chart" uri="{C3380CC4-5D6E-409C-BE32-E72D297353CC}">
              <c16:uniqueId val="{00000005-030E-4F61-8AE2-930F32CA9691}"/>
            </c:ext>
          </c:extLst>
        </c:ser>
        <c:ser>
          <c:idx val="6"/>
          <c:order val="6"/>
          <c:spPr>
            <a:solidFill>
              <a:schemeClr val="accent1">
                <a:lumMod val="6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Sheet1!$I$3:$I$6</c:f>
              <c:numCache>
                <c:formatCode>General</c:formatCode>
                <c:ptCount val="4"/>
              </c:numCache>
            </c:numRef>
          </c:val>
          <c:extLst>
            <c:ext xmlns:c16="http://schemas.microsoft.com/office/drawing/2014/chart" uri="{C3380CC4-5D6E-409C-BE32-E72D297353CC}">
              <c16:uniqueId val="{00000006-030E-4F61-8AE2-930F32CA9691}"/>
            </c:ext>
          </c:extLst>
        </c:ser>
        <c:ser>
          <c:idx val="7"/>
          <c:order val="7"/>
          <c:spPr>
            <a:solidFill>
              <a:schemeClr val="accent2">
                <a:lumMod val="6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Sheet1!$J$3:$J$6</c:f>
              <c:numCache>
                <c:formatCode>General</c:formatCode>
                <c:ptCount val="4"/>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Sheet1!$K$3:$K$6</c:f>
              <c:numCache>
                <c:formatCode>0%</c:formatCode>
                <c:ptCount val="4"/>
                <c:pt idx="0">
                  <c:v>0.20799999999999999</c:v>
                </c:pt>
                <c:pt idx="1">
                  <c:v>0.254</c:v>
                </c:pt>
                <c:pt idx="2">
                  <c:v>0.16600000000000001</c:v>
                </c:pt>
                <c:pt idx="3">
                  <c:v>0.18099999999999999</c:v>
                </c:pt>
              </c:numCache>
            </c:numRef>
          </c:val>
          <c:extLs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0389268492918434E-3"/>
                  <c:y val="-2.2736773805843084E-3"/>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Sheet1!$L$3:$L$6</c:f>
              <c:numCache>
                <c:formatCode>0%</c:formatCode>
                <c:ptCount val="4"/>
                <c:pt idx="0">
                  <c:v>9.7000000000000003E-2</c:v>
                </c:pt>
                <c:pt idx="1">
                  <c:v>4.2999999999999997E-2</c:v>
                </c:pt>
                <c:pt idx="2">
                  <c:v>0.14099999999999999</c:v>
                </c:pt>
                <c:pt idx="3">
                  <c:v>0.13500000000000001</c:v>
                </c:pt>
              </c:numCache>
            </c:numRef>
          </c:val>
          <c:extLs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1.0482000510272287E-3"/>
                  <c:y val="-0.10827338416674295"/>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layout>
                <c:manualLayout>
                  <c:x val="5.2114573115543848E-4"/>
                  <c:y val="-0.1163692433195871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2C6D06B1-9DBA-4DDF-9FEF-889FB6C83B57}"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884EE3C0-973F-4C54-8EEB-2D30799F3165}"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8.4898377608221332E-2"/>
                      <c:h val="0.10475536240214714"/>
                    </c:manualLayout>
                  </c15:layout>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Sheet1!$M$3:$M$6</c:f>
              <c:numCache>
                <c:formatCode>0%</c:formatCode>
                <c:ptCount val="4"/>
                <c:pt idx="0">
                  <c:v>6.9000000000000006E-2</c:v>
                </c:pt>
                <c:pt idx="1">
                  <c:v>5.0999999999999997E-2</c:v>
                </c:pt>
                <c:pt idx="2">
                  <c:v>9.9585000000000007E-2</c:v>
                </c:pt>
                <c:pt idx="3">
                  <c:v>0.11600000000000001</c:v>
                </c:pt>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layout>
                <c:manualLayout>
                  <c:x val="1.146430338436576E-2"/>
                  <c:y val="-2.3043414518730547E-3"/>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Sheet1!$N$3:$N$6</c:f>
              <c:numCache>
                <c:formatCode>0%</c:formatCode>
                <c:ptCount val="4"/>
                <c:pt idx="0">
                  <c:v>0.153</c:v>
                </c:pt>
                <c:pt idx="1">
                  <c:v>0.152</c:v>
                </c:pt>
                <c:pt idx="2">
                  <c:v>0.14099999999999999</c:v>
                </c:pt>
                <c:pt idx="3">
                  <c:v>0.129</c:v>
                </c:pt>
              </c:numCache>
            </c:numRef>
          </c:val>
          <c:extLst>
            <c:ext xmlns:c16="http://schemas.microsoft.com/office/drawing/2014/chart" uri="{C3380CC4-5D6E-409C-BE32-E72D297353CC}">
              <c16:uniqueId val="{0000000B-030E-4F61-8AE2-930F32CA9691}"/>
            </c:ext>
          </c:extLst>
        </c:ser>
        <c:ser>
          <c:idx val="12"/>
          <c:order val="12"/>
          <c:spPr>
            <a:solidFill>
              <a:schemeClr val="accent1">
                <a:lumMod val="80000"/>
                <a:lumOff val="2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spPr>
            <a:solidFill>
              <a:schemeClr val="accent2">
                <a:lumMod val="80000"/>
                <a:lumOff val="2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Sheet1!$P$3:$P$6</c:f>
              <c:numCache>
                <c:formatCode>General</c:formatCode>
                <c:ptCount val="4"/>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0.94</c:v>
                </c:pt>
                <c:pt idx="1">
                  <c:v>0.75</c:v>
                </c:pt>
                <c:pt idx="2">
                  <c:v>0.79</c:v>
                </c:pt>
                <c:pt idx="3">
                  <c:v>0.79</c:v>
                </c:pt>
                <c:pt idx="4">
                  <c:v>0.89</c:v>
                </c:pt>
                <c:pt idx="5">
                  <c:v>0.92</c:v>
                </c:pt>
              </c:numCache>
            </c:numRef>
          </c:val>
          <c:smooth val="0"/>
          <c:extLst>
            <c:ext xmlns:c16="http://schemas.microsoft.com/office/drawing/2014/chart" uri="{C3380CC4-5D6E-409C-BE32-E72D297353CC}">
              <c16:uniqueId val="{00000000-FC83-48FC-9B9D-E221FBC734F4}"/>
            </c:ext>
          </c:extLst>
        </c:ser>
        <c:ser>
          <c:idx val="1"/>
          <c:order val="1"/>
          <c:tx>
            <c:strRef>
              <c:f>Sheet1!$A$3</c:f>
              <c:strCache>
                <c:ptCount val="1"/>
                <c:pt idx="0">
                  <c:v>CI_LO</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0.69</c:v>
                </c:pt>
                <c:pt idx="1">
                  <c:v>0.54</c:v>
                </c:pt>
                <c:pt idx="2">
                  <c:v>0.57999999999999996</c:v>
                </c:pt>
                <c:pt idx="3">
                  <c:v>0.57999999999999996</c:v>
                </c:pt>
                <c:pt idx="4">
                  <c:v>0.67</c:v>
                </c:pt>
                <c:pt idx="5">
                  <c:v>0.69</c:v>
                </c:pt>
              </c:numCache>
            </c:numRef>
          </c:val>
          <c:smooth val="0"/>
          <c:extLst>
            <c:ext xmlns:c16="http://schemas.microsoft.com/office/drawing/2014/chart" uri="{C3380CC4-5D6E-409C-BE32-E72D297353CC}">
              <c16:uniqueId val="{00000001-FC83-48FC-9B9D-E221FBC734F4}"/>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0.81</c:v>
                </c:pt>
                <c:pt idx="1">
                  <c:v>0.64</c:v>
                </c:pt>
                <c:pt idx="2">
                  <c:v>0.68</c:v>
                </c:pt>
                <c:pt idx="3">
                  <c:v>0.68</c:v>
                </c:pt>
                <c:pt idx="4">
                  <c:v>0.78</c:v>
                </c:pt>
                <c:pt idx="5">
                  <c:v>0.8</c:v>
                </c:pt>
              </c:numCache>
            </c:numRef>
          </c:val>
          <c:smooth val="0"/>
          <c:extLst>
            <c:ext xmlns:c16="http://schemas.microsoft.com/office/drawing/2014/chart" uri="{C3380CC4-5D6E-409C-BE32-E72D297353CC}">
              <c16:uniqueId val="{00000002-FC83-48FC-9B9D-E221FBC734F4}"/>
            </c:ext>
          </c:extLst>
        </c:ser>
        <c:dLbls>
          <c:showLegendKey val="0"/>
          <c:showVal val="0"/>
          <c:showCatName val="0"/>
          <c:showSerName val="0"/>
          <c:showPercent val="0"/>
          <c:showBubbleSize val="0"/>
        </c:dLbls>
        <c:hiLowLines>
          <c:spPr>
            <a:ln w="25398">
              <a:solidFill>
                <a:srgbClr val="333399"/>
              </a:solidFill>
              <a:prstDash val="solid"/>
            </a:ln>
          </c:spPr>
        </c:hiLowLines>
        <c:smooth val="0"/>
        <c:axId val="98301824"/>
        <c:axId val="98177024"/>
      </c:lineChart>
      <c:catAx>
        <c:axId val="983018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177024"/>
        <c:crosses val="autoZero"/>
        <c:auto val="1"/>
        <c:lblAlgn val="ctr"/>
        <c:lblOffset val="100"/>
        <c:tickLblSkip val="1"/>
        <c:tickMarkSkip val="1"/>
        <c:noMultiLvlLbl val="0"/>
      </c:catAx>
      <c:valAx>
        <c:axId val="9817702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30182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1-6993-43A9-A599-BE5B79A48109}"/>
            </c:ext>
          </c:extLst>
        </c:ser>
        <c:ser>
          <c:idx val="1"/>
          <c:order val="1"/>
          <c:spPr>
            <a:ln w="60325">
              <a:solidFill>
                <a:srgbClr val="0070C0">
                  <a:alpha val="99000"/>
                </a:srgbClr>
              </a:solidFill>
            </a:ln>
          </c:spPr>
          <c:marker>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3</c:v>
                </c:pt>
                <c:pt idx="1">
                  <c:v>2</c:v>
                </c:pt>
                <c:pt idx="2">
                  <c:v>1</c:v>
                </c:pt>
                <c:pt idx="3">
                  <c:v>1</c:v>
                </c:pt>
                <c:pt idx="4">
                  <c:v>1</c:v>
                </c:pt>
                <c:pt idx="5">
                  <c:v>1</c:v>
                </c:pt>
              </c:numCache>
            </c:numRef>
          </c:val>
          <c:smooth val="0"/>
          <c:extLst>
            <c:ext xmlns:c16="http://schemas.microsoft.com/office/drawing/2014/chart" uri="{C3380CC4-5D6E-409C-BE32-E72D297353CC}">
              <c16:uniqueId val="{00000002-6993-43A9-A599-BE5B79A48109}"/>
            </c:ext>
          </c:extLst>
        </c:ser>
        <c:dLbls>
          <c:showLegendKey val="0"/>
          <c:showVal val="0"/>
          <c:showCatName val="0"/>
          <c:showSerName val="0"/>
          <c:showPercent val="0"/>
          <c:showBubbleSize val="0"/>
        </c:dLbls>
        <c:marker val="1"/>
        <c:smooth val="0"/>
        <c:axId val="98324480"/>
        <c:axId val="98326400"/>
      </c:lineChart>
      <c:catAx>
        <c:axId val="98324480"/>
        <c:scaling>
          <c:orientation val="minMax"/>
        </c:scaling>
        <c:delete val="0"/>
        <c:axPos val="b"/>
        <c:numFmt formatCode="General" sourceLinked="1"/>
        <c:majorTickMark val="out"/>
        <c:minorTickMark val="none"/>
        <c:tickLblPos val="nextTo"/>
        <c:spPr>
          <a:ln w="22683">
            <a:noFill/>
          </a:ln>
        </c:spPr>
        <c:txPr>
          <a:bodyPr/>
          <a:lstStyle/>
          <a:p>
            <a:pPr>
              <a:defRPr sz="1400">
                <a:latin typeface="+mj-lt"/>
              </a:defRPr>
            </a:pPr>
            <a:endParaRPr lang="en-US"/>
          </a:p>
        </c:txPr>
        <c:crossAx val="98326400"/>
        <c:crosses val="autoZero"/>
        <c:auto val="1"/>
        <c:lblAlgn val="ctr"/>
        <c:lblOffset val="100"/>
        <c:tickMarkSkip val="1"/>
        <c:noMultiLvlLbl val="0"/>
      </c:catAx>
      <c:valAx>
        <c:axId val="9832640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8324480"/>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0881-4A50-B127-6CD814543F0B}"/>
            </c:ext>
          </c:extLst>
        </c:ser>
        <c:ser>
          <c:idx val="1"/>
          <c:order val="1"/>
          <c:spPr>
            <a:ln w="63500">
              <a:solidFill>
                <a:srgbClr val="0070C0"/>
              </a:solidFill>
            </a:ln>
          </c:spPr>
          <c:marker>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1-2810-4F2A-B8E4-58EFECD74D90}"/>
            </c:ext>
          </c:extLst>
        </c:ser>
        <c:dLbls>
          <c:showLegendKey val="0"/>
          <c:showVal val="0"/>
          <c:showCatName val="0"/>
          <c:showSerName val="0"/>
          <c:showPercent val="0"/>
          <c:showBubbleSize val="0"/>
        </c:dLbls>
        <c:marker val="1"/>
        <c:smooth val="0"/>
        <c:axId val="98366592"/>
        <c:axId val="98368512"/>
      </c:lineChart>
      <c:catAx>
        <c:axId val="98366592"/>
        <c:scaling>
          <c:orientation val="minMax"/>
        </c:scaling>
        <c:delete val="0"/>
        <c:axPos val="b"/>
        <c:numFmt formatCode="General" sourceLinked="1"/>
        <c:majorTickMark val="out"/>
        <c:minorTickMark val="none"/>
        <c:tickLblPos val="nextTo"/>
        <c:spPr>
          <a:ln w="22769">
            <a:noFill/>
          </a:ln>
        </c:spPr>
        <c:txPr>
          <a:bodyPr/>
          <a:lstStyle/>
          <a:p>
            <a:pPr>
              <a:defRPr sz="1400">
                <a:latin typeface="+mj-lt"/>
              </a:defRPr>
            </a:pPr>
            <a:endParaRPr lang="en-US"/>
          </a:p>
        </c:txPr>
        <c:crossAx val="98368512"/>
        <c:crosses val="autoZero"/>
        <c:auto val="1"/>
        <c:lblAlgn val="ctr"/>
        <c:lblOffset val="100"/>
        <c:tickMarkSkip val="1"/>
        <c:noMultiLvlLbl val="0"/>
      </c:catAx>
      <c:valAx>
        <c:axId val="98368512"/>
        <c:scaling>
          <c:orientation val="minMax"/>
          <c:max val="4"/>
        </c:scaling>
        <c:delete val="0"/>
        <c:axPos val="l"/>
        <c:numFmt formatCode="General" sourceLinked="1"/>
        <c:majorTickMark val="out"/>
        <c:minorTickMark val="none"/>
        <c:tickLblPos val="none"/>
        <c:spPr>
          <a:ln w="7590">
            <a:noFill/>
            <a:prstDash val="solid"/>
          </a:ln>
        </c:spPr>
        <c:crossAx val="9836659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Renter-Occupied Housing Units</c:v>
                </c:pt>
              </c:strCache>
            </c:strRef>
          </c:tx>
          <c:dPt>
            <c:idx val="0"/>
            <c:bubble3D val="0"/>
            <c:explosion val="5"/>
            <c:spPr>
              <a:solidFill>
                <a:schemeClr val="accent1">
                  <a:lumMod val="75000"/>
                </a:schemeClr>
              </a:solidFill>
              <a:ln w="19050">
                <a:solidFill>
                  <a:schemeClr val="lt1"/>
                </a:solidFill>
              </a:ln>
              <a:effectLst/>
            </c:spPr>
            <c:extLst>
              <c:ext xmlns:c16="http://schemas.microsoft.com/office/drawing/2014/chart" uri="{C3380CC4-5D6E-409C-BE32-E72D297353CC}">
                <c16:uniqueId val="{00000002-8C2E-4B52-BF02-801A96130F8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C2E-4B52-BF02-801A96130F81}"/>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2E-4B52-BF02-801A96130F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Cost-Burdened</c:v>
                </c:pt>
                <c:pt idx="1">
                  <c:v>Non Cost-Burdened</c:v>
                </c:pt>
              </c:strCache>
            </c:strRef>
          </c:cat>
          <c:val>
            <c:numRef>
              <c:f>Sheet1!$B$2:$B$3</c:f>
              <c:numCache>
                <c:formatCode>0.00%</c:formatCode>
                <c:ptCount val="2"/>
                <c:pt idx="0">
                  <c:v>0.495</c:v>
                </c:pt>
                <c:pt idx="1">
                  <c:v>0.51500000000000001</c:v>
                </c:pt>
              </c:numCache>
            </c:numRef>
          </c:val>
          <c:extLst>
            <c:ext xmlns:c16="http://schemas.microsoft.com/office/drawing/2014/chart" uri="{C3380CC4-5D6E-409C-BE32-E72D297353CC}">
              <c16:uniqueId val="{00000000-8C2E-4B52-BF02-801A96130F8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2518716712574085"/>
          <c:y val="0.28131832651205091"/>
          <c:w val="0.27297132388531375"/>
          <c:h val="0.22764376759868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457150533417"/>
          <c:y val="4.8087431693989074E-2"/>
          <c:w val="0.83047515583136988"/>
          <c:h val="0.59383797829641072"/>
        </c:manualLayout>
      </c:layout>
      <c:lineChart>
        <c:grouping val="standard"/>
        <c:varyColors val="0"/>
        <c:ser>
          <c:idx val="2"/>
          <c:order val="2"/>
          <c:tx>
            <c:strRef>
              <c:f>Sheet2!$E$1</c:f>
              <c:strCache>
                <c:ptCount val="1"/>
                <c:pt idx="0">
                  <c:v>COVID-19 Cases per Month</c:v>
                </c:pt>
              </c:strCache>
            </c:strRef>
          </c:tx>
          <c:spPr>
            <a:ln w="28575" cap="rnd">
              <a:solidFill>
                <a:sysClr val="windowText" lastClr="000000"/>
              </a:solidFill>
              <a:prstDash val="sysDash"/>
              <a:round/>
            </a:ln>
            <a:effectLst/>
          </c:spPr>
          <c:marker>
            <c:symbol val="none"/>
          </c:marker>
          <c:cat>
            <c:numRef>
              <c:f>Sheet2!$B$2:$B$18</c:f>
              <c:numCache>
                <c:formatCode>mmm\-yy</c:formatCode>
                <c:ptCount val="1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numCache>
            </c:numRef>
          </c:cat>
          <c:val>
            <c:numRef>
              <c:f>Sheet2!$E$2:$E$18</c:f>
              <c:numCache>
                <c:formatCode>General</c:formatCode>
                <c:ptCount val="17"/>
                <c:pt idx="0">
                  <c:v>2</c:v>
                </c:pt>
                <c:pt idx="1">
                  <c:v>9927</c:v>
                </c:pt>
                <c:pt idx="2">
                  <c:v>56762</c:v>
                </c:pt>
                <c:pt idx="3">
                  <c:v>30018</c:v>
                </c:pt>
                <c:pt idx="4">
                  <c:v>6946</c:v>
                </c:pt>
                <c:pt idx="5">
                  <c:v>6772</c:v>
                </c:pt>
                <c:pt idx="6">
                  <c:v>8653</c:v>
                </c:pt>
                <c:pt idx="7">
                  <c:v>12150</c:v>
                </c:pt>
                <c:pt idx="8">
                  <c:v>26253</c:v>
                </c:pt>
                <c:pt idx="9">
                  <c:v>73178</c:v>
                </c:pt>
                <c:pt idx="10">
                  <c:v>143240</c:v>
                </c:pt>
                <c:pt idx="11">
                  <c:v>128228</c:v>
                </c:pt>
                <c:pt idx="12">
                  <c:v>49486</c:v>
                </c:pt>
                <c:pt idx="13">
                  <c:v>51727</c:v>
                </c:pt>
                <c:pt idx="14">
                  <c:v>44476</c:v>
                </c:pt>
                <c:pt idx="15">
                  <c:v>13260</c:v>
                </c:pt>
                <c:pt idx="16">
                  <c:v>2745</c:v>
                </c:pt>
              </c:numCache>
            </c:numRef>
          </c:val>
          <c:smooth val="0"/>
          <c:extLst>
            <c:ext xmlns:c16="http://schemas.microsoft.com/office/drawing/2014/chart" uri="{C3380CC4-5D6E-409C-BE32-E72D297353CC}">
              <c16:uniqueId val="{00000000-DFD3-45D9-95E6-9404545B8C7D}"/>
            </c:ext>
          </c:extLst>
        </c:ser>
        <c:dLbls>
          <c:showLegendKey val="0"/>
          <c:showVal val="0"/>
          <c:showCatName val="0"/>
          <c:showSerName val="0"/>
          <c:showPercent val="0"/>
          <c:showBubbleSize val="0"/>
        </c:dLbls>
        <c:marker val="1"/>
        <c:smooth val="0"/>
        <c:axId val="667356984"/>
        <c:axId val="667359608"/>
      </c:lineChart>
      <c:lineChart>
        <c:grouping val="standard"/>
        <c:varyColors val="0"/>
        <c:ser>
          <c:idx val="0"/>
          <c:order val="0"/>
          <c:tx>
            <c:strRef>
              <c:f>Sheet2!$C$1</c:f>
              <c:strCache>
                <c:ptCount val="1"/>
                <c:pt idx="0">
                  <c:v>Massachusettts Unemployment Rate</c:v>
                </c:pt>
              </c:strCache>
            </c:strRef>
          </c:tx>
          <c:spPr>
            <a:ln w="28575" cap="rnd">
              <a:solidFill>
                <a:schemeClr val="accent1"/>
              </a:solidFill>
              <a:round/>
            </a:ln>
            <a:effectLst/>
          </c:spPr>
          <c:marker>
            <c:symbol val="none"/>
          </c:marker>
          <c:cat>
            <c:numRef>
              <c:f>Sheet2!$B$2:$B$18</c:f>
              <c:numCache>
                <c:formatCode>mmm\-yy</c:formatCode>
                <c:ptCount val="1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numCache>
            </c:numRef>
          </c:cat>
          <c:val>
            <c:numRef>
              <c:f>Sheet2!$C$2:$C$18</c:f>
              <c:numCache>
                <c:formatCode>General</c:formatCode>
                <c:ptCount val="17"/>
                <c:pt idx="0">
                  <c:v>3.1</c:v>
                </c:pt>
                <c:pt idx="1">
                  <c:v>3.1</c:v>
                </c:pt>
                <c:pt idx="2">
                  <c:v>16.3</c:v>
                </c:pt>
                <c:pt idx="3">
                  <c:v>15.4</c:v>
                </c:pt>
                <c:pt idx="4">
                  <c:v>14.8</c:v>
                </c:pt>
                <c:pt idx="5">
                  <c:v>10.1</c:v>
                </c:pt>
                <c:pt idx="6">
                  <c:v>9.1</c:v>
                </c:pt>
                <c:pt idx="7">
                  <c:v>8.9</c:v>
                </c:pt>
                <c:pt idx="8">
                  <c:v>8.1</c:v>
                </c:pt>
                <c:pt idx="9">
                  <c:v>7.7</c:v>
                </c:pt>
                <c:pt idx="10">
                  <c:v>7.3</c:v>
                </c:pt>
                <c:pt idx="11">
                  <c:v>7.5</c:v>
                </c:pt>
                <c:pt idx="12">
                  <c:v>7.3</c:v>
                </c:pt>
                <c:pt idx="13">
                  <c:v>6.6</c:v>
                </c:pt>
                <c:pt idx="14">
                  <c:v>5.9</c:v>
                </c:pt>
                <c:pt idx="15">
                  <c:v>5</c:v>
                </c:pt>
                <c:pt idx="16">
                  <c:v>5.4</c:v>
                </c:pt>
              </c:numCache>
            </c:numRef>
          </c:val>
          <c:smooth val="0"/>
          <c:extLst>
            <c:ext xmlns:c16="http://schemas.microsoft.com/office/drawing/2014/chart" uri="{C3380CC4-5D6E-409C-BE32-E72D297353CC}">
              <c16:uniqueId val="{00000001-DFD3-45D9-95E6-9404545B8C7D}"/>
            </c:ext>
          </c:extLst>
        </c:ser>
        <c:ser>
          <c:idx val="1"/>
          <c:order val="1"/>
          <c:tx>
            <c:strRef>
              <c:f>Sheet2!$D$1</c:f>
              <c:strCache>
                <c:ptCount val="1"/>
                <c:pt idx="0">
                  <c:v>National Unemployment Rate</c:v>
                </c:pt>
              </c:strCache>
            </c:strRef>
          </c:tx>
          <c:spPr>
            <a:ln w="28575" cap="rnd">
              <a:solidFill>
                <a:schemeClr val="accent2"/>
              </a:solidFill>
              <a:round/>
            </a:ln>
            <a:effectLst/>
          </c:spPr>
          <c:marker>
            <c:symbol val="none"/>
          </c:marker>
          <c:cat>
            <c:numRef>
              <c:f>Sheet2!$B$2:$B$18</c:f>
              <c:numCache>
                <c:formatCode>mmm\-yy</c:formatCode>
                <c:ptCount val="1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numCache>
            </c:numRef>
          </c:cat>
          <c:val>
            <c:numRef>
              <c:f>Sheet2!$D$2:$D$18</c:f>
              <c:numCache>
                <c:formatCode>General</c:formatCode>
                <c:ptCount val="17"/>
                <c:pt idx="0">
                  <c:v>3.8</c:v>
                </c:pt>
                <c:pt idx="1">
                  <c:v>4.5</c:v>
                </c:pt>
                <c:pt idx="2">
                  <c:v>14.4</c:v>
                </c:pt>
                <c:pt idx="3">
                  <c:v>13</c:v>
                </c:pt>
                <c:pt idx="4">
                  <c:v>11.2</c:v>
                </c:pt>
                <c:pt idx="5">
                  <c:v>10.5</c:v>
                </c:pt>
                <c:pt idx="6">
                  <c:v>8.5</c:v>
                </c:pt>
                <c:pt idx="7">
                  <c:v>7.7</c:v>
                </c:pt>
                <c:pt idx="8">
                  <c:v>6.6</c:v>
                </c:pt>
                <c:pt idx="9">
                  <c:v>6.4</c:v>
                </c:pt>
                <c:pt idx="10">
                  <c:v>6.5</c:v>
                </c:pt>
                <c:pt idx="11">
                  <c:v>6.8</c:v>
                </c:pt>
                <c:pt idx="12">
                  <c:v>6.6</c:v>
                </c:pt>
                <c:pt idx="13">
                  <c:v>6.2</c:v>
                </c:pt>
                <c:pt idx="14">
                  <c:v>5.7</c:v>
                </c:pt>
                <c:pt idx="15">
                  <c:v>5.5</c:v>
                </c:pt>
                <c:pt idx="16">
                  <c:v>6.1</c:v>
                </c:pt>
              </c:numCache>
            </c:numRef>
          </c:val>
          <c:smooth val="0"/>
          <c:extLst>
            <c:ext xmlns:c16="http://schemas.microsoft.com/office/drawing/2014/chart" uri="{C3380CC4-5D6E-409C-BE32-E72D297353CC}">
              <c16:uniqueId val="{00000002-DFD3-45D9-95E6-9404545B8C7D}"/>
            </c:ext>
          </c:extLst>
        </c:ser>
        <c:dLbls>
          <c:showLegendKey val="0"/>
          <c:showVal val="0"/>
          <c:showCatName val="0"/>
          <c:showSerName val="0"/>
          <c:showPercent val="0"/>
          <c:showBubbleSize val="0"/>
        </c:dLbls>
        <c:marker val="1"/>
        <c:smooth val="0"/>
        <c:axId val="849038656"/>
        <c:axId val="849039968"/>
      </c:lineChart>
      <c:dateAx>
        <c:axId val="667356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359608"/>
        <c:crosses val="autoZero"/>
        <c:auto val="1"/>
        <c:lblOffset val="100"/>
        <c:baseTimeUnit val="months"/>
      </c:dateAx>
      <c:valAx>
        <c:axId val="66735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356984"/>
        <c:crosses val="autoZero"/>
        <c:crossBetween val="between"/>
      </c:valAx>
      <c:valAx>
        <c:axId val="8490399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038656"/>
        <c:crosses val="max"/>
        <c:crossBetween val="between"/>
      </c:valAx>
      <c:dateAx>
        <c:axId val="849038656"/>
        <c:scaling>
          <c:orientation val="minMax"/>
        </c:scaling>
        <c:delete val="1"/>
        <c:axPos val="b"/>
        <c:numFmt formatCode="mmm\-yy" sourceLinked="1"/>
        <c:majorTickMark val="out"/>
        <c:minorTickMark val="none"/>
        <c:tickLblPos val="nextTo"/>
        <c:crossAx val="849039968"/>
        <c:crosses val="autoZero"/>
        <c:auto val="1"/>
        <c:lblOffset val="100"/>
        <c:baseTimeUnit val="months"/>
      </c:dateAx>
      <c:spPr>
        <a:noFill/>
        <a:ln>
          <a:noFill/>
        </a:ln>
        <a:effectLst/>
      </c:spPr>
    </c:plotArea>
    <c:legend>
      <c:legendPos val="b"/>
      <c:layout>
        <c:manualLayout>
          <c:xMode val="edge"/>
          <c:yMode val="edge"/>
          <c:x val="0.20394160105396583"/>
          <c:y val="0.78827455395232504"/>
          <c:w val="0.60797592362494313"/>
          <c:h val="0.18191975788034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457150533417"/>
          <c:y val="4.8087431693989074E-2"/>
          <c:w val="0.83047515583136988"/>
          <c:h val="0.59383797829641072"/>
        </c:manualLayout>
      </c:layout>
      <c:lineChart>
        <c:grouping val="standard"/>
        <c:varyColors val="0"/>
        <c:ser>
          <c:idx val="2"/>
          <c:order val="2"/>
          <c:tx>
            <c:strRef>
              <c:f>Sheet2!$E$1</c:f>
              <c:strCache>
                <c:ptCount val="1"/>
                <c:pt idx="0">
                  <c:v>COVID-19 Cases per Month</c:v>
                </c:pt>
              </c:strCache>
            </c:strRef>
          </c:tx>
          <c:spPr>
            <a:ln w="28575" cap="rnd">
              <a:solidFill>
                <a:sysClr val="windowText" lastClr="000000"/>
              </a:solidFill>
              <a:prstDash val="sysDash"/>
              <a:round/>
            </a:ln>
            <a:effectLst/>
          </c:spPr>
          <c:marker>
            <c:symbol val="none"/>
          </c:marker>
          <c:cat>
            <c:numRef>
              <c:f>Sheet2!$B$2:$B$18</c:f>
              <c:numCache>
                <c:formatCode>mmm\-yy</c:formatCode>
                <c:ptCount val="1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numCache>
            </c:numRef>
          </c:cat>
          <c:val>
            <c:numRef>
              <c:f>Sheet2!$E$2:$E$18</c:f>
              <c:numCache>
                <c:formatCode>General</c:formatCode>
                <c:ptCount val="17"/>
                <c:pt idx="0">
                  <c:v>2</c:v>
                </c:pt>
                <c:pt idx="1">
                  <c:v>9927</c:v>
                </c:pt>
                <c:pt idx="2">
                  <c:v>56762</c:v>
                </c:pt>
                <c:pt idx="3">
                  <c:v>30018</c:v>
                </c:pt>
                <c:pt idx="4">
                  <c:v>6946</c:v>
                </c:pt>
                <c:pt idx="5">
                  <c:v>6772</c:v>
                </c:pt>
                <c:pt idx="6">
                  <c:v>8653</c:v>
                </c:pt>
                <c:pt idx="7">
                  <c:v>12150</c:v>
                </c:pt>
                <c:pt idx="8">
                  <c:v>26253</c:v>
                </c:pt>
                <c:pt idx="9">
                  <c:v>73178</c:v>
                </c:pt>
                <c:pt idx="10">
                  <c:v>143240</c:v>
                </c:pt>
                <c:pt idx="11">
                  <c:v>128228</c:v>
                </c:pt>
                <c:pt idx="12">
                  <c:v>49486</c:v>
                </c:pt>
                <c:pt idx="13">
                  <c:v>51727</c:v>
                </c:pt>
                <c:pt idx="14">
                  <c:v>44476</c:v>
                </c:pt>
                <c:pt idx="15">
                  <c:v>13260</c:v>
                </c:pt>
                <c:pt idx="16">
                  <c:v>2745</c:v>
                </c:pt>
              </c:numCache>
            </c:numRef>
          </c:val>
          <c:smooth val="0"/>
          <c:extLst>
            <c:ext xmlns:c16="http://schemas.microsoft.com/office/drawing/2014/chart" uri="{C3380CC4-5D6E-409C-BE32-E72D297353CC}">
              <c16:uniqueId val="{00000000-B630-4209-BCA1-58657FB45E57}"/>
            </c:ext>
          </c:extLst>
        </c:ser>
        <c:dLbls>
          <c:showLegendKey val="0"/>
          <c:showVal val="0"/>
          <c:showCatName val="0"/>
          <c:showSerName val="0"/>
          <c:showPercent val="0"/>
          <c:showBubbleSize val="0"/>
        </c:dLbls>
        <c:marker val="1"/>
        <c:smooth val="0"/>
        <c:axId val="667356984"/>
        <c:axId val="667359608"/>
      </c:lineChart>
      <c:lineChart>
        <c:grouping val="standard"/>
        <c:varyColors val="0"/>
        <c:ser>
          <c:idx val="0"/>
          <c:order val="0"/>
          <c:tx>
            <c:strRef>
              <c:f>Sheet2!$C$1</c:f>
              <c:strCache>
                <c:ptCount val="1"/>
                <c:pt idx="0">
                  <c:v>Massachusettts Unemployment Rate</c:v>
                </c:pt>
              </c:strCache>
            </c:strRef>
          </c:tx>
          <c:spPr>
            <a:ln w="28575" cap="rnd">
              <a:solidFill>
                <a:schemeClr val="accent1"/>
              </a:solidFill>
              <a:round/>
            </a:ln>
            <a:effectLst/>
          </c:spPr>
          <c:marker>
            <c:symbol val="none"/>
          </c:marker>
          <c:cat>
            <c:numRef>
              <c:f>Sheet2!$B$2:$B$18</c:f>
              <c:numCache>
                <c:formatCode>mmm\-yy</c:formatCode>
                <c:ptCount val="1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numCache>
            </c:numRef>
          </c:cat>
          <c:val>
            <c:numRef>
              <c:f>Sheet2!$C$2:$C$18</c:f>
              <c:numCache>
                <c:formatCode>General</c:formatCode>
                <c:ptCount val="17"/>
                <c:pt idx="0">
                  <c:v>3.1</c:v>
                </c:pt>
                <c:pt idx="1">
                  <c:v>3.1</c:v>
                </c:pt>
                <c:pt idx="2">
                  <c:v>16.3</c:v>
                </c:pt>
                <c:pt idx="3">
                  <c:v>15.4</c:v>
                </c:pt>
                <c:pt idx="4">
                  <c:v>14.8</c:v>
                </c:pt>
                <c:pt idx="5">
                  <c:v>10.1</c:v>
                </c:pt>
                <c:pt idx="6">
                  <c:v>9.1</c:v>
                </c:pt>
                <c:pt idx="7">
                  <c:v>8.9</c:v>
                </c:pt>
                <c:pt idx="8">
                  <c:v>8.1</c:v>
                </c:pt>
                <c:pt idx="9">
                  <c:v>7.7</c:v>
                </c:pt>
                <c:pt idx="10">
                  <c:v>7.3</c:v>
                </c:pt>
                <c:pt idx="11">
                  <c:v>7.5</c:v>
                </c:pt>
                <c:pt idx="12">
                  <c:v>7.3</c:v>
                </c:pt>
                <c:pt idx="13">
                  <c:v>6.6</c:v>
                </c:pt>
                <c:pt idx="14">
                  <c:v>5.9</c:v>
                </c:pt>
                <c:pt idx="15">
                  <c:v>5</c:v>
                </c:pt>
                <c:pt idx="16">
                  <c:v>5.4</c:v>
                </c:pt>
              </c:numCache>
            </c:numRef>
          </c:val>
          <c:smooth val="0"/>
          <c:extLst>
            <c:ext xmlns:c16="http://schemas.microsoft.com/office/drawing/2014/chart" uri="{C3380CC4-5D6E-409C-BE32-E72D297353CC}">
              <c16:uniqueId val="{00000001-B630-4209-BCA1-58657FB45E57}"/>
            </c:ext>
          </c:extLst>
        </c:ser>
        <c:ser>
          <c:idx val="1"/>
          <c:order val="1"/>
          <c:tx>
            <c:strRef>
              <c:f>Sheet2!$D$1</c:f>
              <c:strCache>
                <c:ptCount val="1"/>
                <c:pt idx="0">
                  <c:v>National Unemployment Rate</c:v>
                </c:pt>
              </c:strCache>
            </c:strRef>
          </c:tx>
          <c:spPr>
            <a:ln w="28575" cap="rnd">
              <a:solidFill>
                <a:schemeClr val="accent2"/>
              </a:solidFill>
              <a:round/>
            </a:ln>
            <a:effectLst/>
          </c:spPr>
          <c:marker>
            <c:symbol val="none"/>
          </c:marker>
          <c:cat>
            <c:numRef>
              <c:f>Sheet2!$B$2:$B$18</c:f>
              <c:numCache>
                <c:formatCode>mmm\-yy</c:formatCode>
                <c:ptCount val="1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numCache>
            </c:numRef>
          </c:cat>
          <c:val>
            <c:numRef>
              <c:f>Sheet2!$D$2:$D$18</c:f>
              <c:numCache>
                <c:formatCode>General</c:formatCode>
                <c:ptCount val="17"/>
                <c:pt idx="0">
                  <c:v>3.8</c:v>
                </c:pt>
                <c:pt idx="1">
                  <c:v>4.5</c:v>
                </c:pt>
                <c:pt idx="2">
                  <c:v>14.4</c:v>
                </c:pt>
                <c:pt idx="3">
                  <c:v>13</c:v>
                </c:pt>
                <c:pt idx="4">
                  <c:v>11.2</c:v>
                </c:pt>
                <c:pt idx="5">
                  <c:v>10.5</c:v>
                </c:pt>
                <c:pt idx="6">
                  <c:v>8.5</c:v>
                </c:pt>
                <c:pt idx="7">
                  <c:v>7.7</c:v>
                </c:pt>
                <c:pt idx="8">
                  <c:v>6.6</c:v>
                </c:pt>
                <c:pt idx="9">
                  <c:v>6.4</c:v>
                </c:pt>
                <c:pt idx="10">
                  <c:v>6.5</c:v>
                </c:pt>
                <c:pt idx="11">
                  <c:v>6.8</c:v>
                </c:pt>
                <c:pt idx="12">
                  <c:v>6.6</c:v>
                </c:pt>
                <c:pt idx="13">
                  <c:v>6.2</c:v>
                </c:pt>
                <c:pt idx="14">
                  <c:v>5.7</c:v>
                </c:pt>
                <c:pt idx="15">
                  <c:v>5.5</c:v>
                </c:pt>
                <c:pt idx="16">
                  <c:v>6.1</c:v>
                </c:pt>
              </c:numCache>
            </c:numRef>
          </c:val>
          <c:smooth val="0"/>
          <c:extLst>
            <c:ext xmlns:c16="http://schemas.microsoft.com/office/drawing/2014/chart" uri="{C3380CC4-5D6E-409C-BE32-E72D297353CC}">
              <c16:uniqueId val="{00000002-B630-4209-BCA1-58657FB45E57}"/>
            </c:ext>
          </c:extLst>
        </c:ser>
        <c:dLbls>
          <c:showLegendKey val="0"/>
          <c:showVal val="0"/>
          <c:showCatName val="0"/>
          <c:showSerName val="0"/>
          <c:showPercent val="0"/>
          <c:showBubbleSize val="0"/>
        </c:dLbls>
        <c:marker val="1"/>
        <c:smooth val="0"/>
        <c:axId val="849038656"/>
        <c:axId val="849039968"/>
      </c:lineChart>
      <c:dateAx>
        <c:axId val="667356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359608"/>
        <c:crosses val="autoZero"/>
        <c:auto val="1"/>
        <c:lblOffset val="100"/>
        <c:baseTimeUnit val="months"/>
      </c:dateAx>
      <c:valAx>
        <c:axId val="66735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356984"/>
        <c:crosses val="autoZero"/>
        <c:crossBetween val="between"/>
      </c:valAx>
      <c:valAx>
        <c:axId val="8490399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038656"/>
        <c:crosses val="max"/>
        <c:crossBetween val="between"/>
      </c:valAx>
      <c:dateAx>
        <c:axId val="849038656"/>
        <c:scaling>
          <c:orientation val="minMax"/>
        </c:scaling>
        <c:delete val="1"/>
        <c:axPos val="b"/>
        <c:numFmt formatCode="mmm\-yy" sourceLinked="1"/>
        <c:majorTickMark val="out"/>
        <c:minorTickMark val="none"/>
        <c:tickLblPos val="nextTo"/>
        <c:crossAx val="849039968"/>
        <c:crosses val="autoZero"/>
        <c:auto val="1"/>
        <c:lblOffset val="100"/>
        <c:baseTimeUnit val="months"/>
      </c:dateAx>
      <c:spPr>
        <a:noFill/>
        <a:ln>
          <a:noFill/>
        </a:ln>
        <a:effectLst/>
      </c:spPr>
    </c:plotArea>
    <c:legend>
      <c:legendPos val="b"/>
      <c:layout>
        <c:manualLayout>
          <c:xMode val="edge"/>
          <c:yMode val="edge"/>
          <c:x val="0.20394160105396583"/>
          <c:y val="0.78827455395232504"/>
          <c:w val="0.60797592362494313"/>
          <c:h val="0.18191975788034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39455989604165"/>
          <c:y val="3.8477181591804896E-2"/>
          <c:w val="0.76516949716624361"/>
          <c:h val="0.93168604975384806"/>
        </c:manualLayout>
      </c:layout>
      <c:pieChart>
        <c:varyColors val="1"/>
        <c:ser>
          <c:idx val="0"/>
          <c:order val="0"/>
          <c:tx>
            <c:strRef>
              <c:f>'1 - Who Worried about Expenses'!$D$24</c:f>
              <c:strCache>
                <c:ptCount val="1"/>
                <c:pt idx="0">
                  <c:v>Weighted Percent</c:v>
                </c:pt>
              </c:strCache>
            </c:strRef>
          </c:tx>
          <c:spPr>
            <a:solidFill>
              <a:schemeClr val="bg2">
                <a:lumMod val="75000"/>
              </a:schemeClr>
            </a:solidFill>
          </c:spPr>
          <c:dPt>
            <c:idx val="0"/>
            <c:bubble3D val="0"/>
            <c:spPr>
              <a:solidFill>
                <a:srgbClr val="548235"/>
              </a:solidFill>
              <a:ln w="19050">
                <a:solidFill>
                  <a:schemeClr val="lt1"/>
                </a:solidFill>
              </a:ln>
              <a:effectLst/>
            </c:spPr>
            <c:extLst>
              <c:ext xmlns:c16="http://schemas.microsoft.com/office/drawing/2014/chart" uri="{C3380CC4-5D6E-409C-BE32-E72D297353CC}">
                <c16:uniqueId val="{00000001-9CEE-4723-91EF-262E6C62C6AD}"/>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9CEE-4723-91EF-262E6C62C6AD}"/>
              </c:ext>
            </c:extLst>
          </c:dPt>
          <c:dLbls>
            <c:dLbl>
              <c:idx val="0"/>
              <c:layout>
                <c:manualLayout>
                  <c:x val="-0.15370754632295616"/>
                  <c:y val="0.1695775376774944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019103200517346"/>
                      <c:h val="0.26376030652070304"/>
                    </c:manualLayout>
                  </c15:layout>
                </c:ext>
                <c:ext xmlns:c16="http://schemas.microsoft.com/office/drawing/2014/chart" uri="{C3380CC4-5D6E-409C-BE32-E72D297353CC}">
                  <c16:uniqueId val="{00000001-9CEE-4723-91EF-262E6C62C6AD}"/>
                </c:ext>
              </c:extLst>
            </c:dLbl>
            <c:dLbl>
              <c:idx val="1"/>
              <c:layout>
                <c:manualLayout>
                  <c:x val="0.27401700925573669"/>
                  <c:y val="-0.21519520767699638"/>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611097235614281"/>
                      <c:h val="0.27378669508015829"/>
                    </c:manualLayout>
                  </c15:layout>
                </c:ext>
                <c:ext xmlns:c16="http://schemas.microsoft.com/office/drawing/2014/chart" uri="{C3380CC4-5D6E-409C-BE32-E72D297353CC}">
                  <c16:uniqueId val="{00000003-9CEE-4723-91EF-262E6C62C6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'1 - Who Worried about Expenses'!$C$25:$C$26</c:f>
              <c:strCache>
                <c:ptCount val="2"/>
                <c:pt idx="0">
                  <c:v>Yes</c:v>
                </c:pt>
                <c:pt idx="1">
                  <c:v>No</c:v>
                </c:pt>
              </c:strCache>
            </c:strRef>
          </c:cat>
          <c:val>
            <c:numRef>
              <c:f>'1 - Who Worried about Expenses'!$D$25:$D$26</c:f>
              <c:numCache>
                <c:formatCode>0%</c:formatCode>
                <c:ptCount val="2"/>
                <c:pt idx="0">
                  <c:v>0.33929999999999999</c:v>
                </c:pt>
                <c:pt idx="1">
                  <c:v>0.66069999999999995</c:v>
                </c:pt>
              </c:numCache>
            </c:numRef>
          </c:val>
          <c:extLst>
            <c:ext xmlns:c16="http://schemas.microsoft.com/office/drawing/2014/chart" uri="{C3380CC4-5D6E-409C-BE32-E72D297353CC}">
              <c16:uniqueId val="{00000004-9CEE-4723-91EF-262E6C62C6A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94471411760907E-2"/>
          <c:y val="4.7931476903939403E-2"/>
          <c:w val="0.76516949716624361"/>
          <c:h val="0.93168604975384806"/>
        </c:manualLayout>
      </c:layout>
      <c:pieChart>
        <c:varyColors val="1"/>
        <c:ser>
          <c:idx val="0"/>
          <c:order val="0"/>
          <c:tx>
            <c:strRef>
              <c:f>'1 - Who Worried about Moving'!$D$29</c:f>
              <c:strCache>
                <c:ptCount val="1"/>
                <c:pt idx="0">
                  <c:v>Weighted Percent</c:v>
                </c:pt>
              </c:strCache>
            </c:strRef>
          </c:tx>
          <c:dPt>
            <c:idx val="0"/>
            <c:bubble3D val="0"/>
            <c:spPr>
              <a:solidFill>
                <a:srgbClr val="548235"/>
              </a:solidFill>
              <a:ln w="19050">
                <a:solidFill>
                  <a:schemeClr val="lt1"/>
                </a:solidFill>
              </a:ln>
              <a:effectLst/>
            </c:spPr>
            <c:extLst>
              <c:ext xmlns:c16="http://schemas.microsoft.com/office/drawing/2014/chart" uri="{C3380CC4-5D6E-409C-BE32-E72D297353CC}">
                <c16:uniqueId val="{00000001-7E5C-438A-8622-D5A9C54434A9}"/>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7E5C-438A-8622-D5A9C54434A9}"/>
              </c:ext>
            </c:extLst>
          </c:dPt>
          <c:dLbls>
            <c:dLbl>
              <c:idx val="0"/>
              <c:layout>
                <c:manualLayout>
                  <c:x val="-0.2061827246196978"/>
                  <c:y val="0.1240868196441113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5C-438A-8622-D5A9C54434A9}"/>
                </c:ext>
              </c:extLst>
            </c:dLbl>
            <c:dLbl>
              <c:idx val="1"/>
              <c:layout>
                <c:manualLayout>
                  <c:x val="0.12796329215262287"/>
                  <c:y val="-0.221094703507409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041588222613994"/>
                      <c:h val="0.3403524195952769"/>
                    </c:manualLayout>
                  </c15:layout>
                </c:ext>
                <c:ext xmlns:c16="http://schemas.microsoft.com/office/drawing/2014/chart" uri="{C3380CC4-5D6E-409C-BE32-E72D297353CC}">
                  <c16:uniqueId val="{00000003-7E5C-438A-8622-D5A9C54434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'1 - Who Worried about Moving'!$C$30:$C$31</c:f>
              <c:strCache>
                <c:ptCount val="2"/>
                <c:pt idx="0">
                  <c:v>Yes</c:v>
                </c:pt>
                <c:pt idx="1">
                  <c:v>No</c:v>
                </c:pt>
              </c:strCache>
            </c:strRef>
          </c:cat>
          <c:val>
            <c:numRef>
              <c:f>'1 - Who Worried about Moving'!$D$30:$D$31</c:f>
              <c:numCache>
                <c:formatCode>0%</c:formatCode>
                <c:ptCount val="2"/>
                <c:pt idx="0">
                  <c:v>0.18210000000000001</c:v>
                </c:pt>
                <c:pt idx="1">
                  <c:v>0.81789999999999996</c:v>
                </c:pt>
              </c:numCache>
            </c:numRef>
          </c:val>
          <c:extLst>
            <c:ext xmlns:c16="http://schemas.microsoft.com/office/drawing/2014/chart" uri="{C3380CC4-5D6E-409C-BE32-E72D297353CC}">
              <c16:uniqueId val="{00000004-7E5C-438A-8622-D5A9C54434A9}"/>
            </c:ext>
          </c:extLst>
        </c:ser>
        <c:dLbls>
          <c:showLegendKey val="0"/>
          <c:showVal val="0"/>
          <c:showCatName val="0"/>
          <c:showSerName val="0"/>
          <c:showPercent val="0"/>
          <c:showBubbleSize val="0"/>
          <c:showLeaderLines val="0"/>
        </c:dLbls>
        <c:firstSliceAng val="3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 </a:t>
            </a:r>
            <a:r>
              <a:rPr lang="en-US" altLang="zh-CN" sz="1600"/>
              <a:t>WORRIED</a:t>
            </a:r>
            <a:r>
              <a:rPr lang="zh-CN" altLang="en-US" sz="1600"/>
              <a:t> </a:t>
            </a:r>
            <a:r>
              <a:rPr lang="en-US" altLang="zh-CN" sz="1600"/>
              <a:t>ABOUT</a:t>
            </a:r>
            <a:r>
              <a:rPr lang="zh-CN" altLang="en-US" sz="1600"/>
              <a:t> </a:t>
            </a:r>
            <a:r>
              <a:rPr lang="en-US" altLang="zh-CN" sz="1600"/>
              <a:t>PAYING</a:t>
            </a:r>
            <a:r>
              <a:rPr lang="zh-CN" altLang="en-US" sz="1600"/>
              <a:t> </a:t>
            </a:r>
            <a:r>
              <a:rPr lang="en-US" altLang="zh-CN" sz="1600"/>
              <a:t>FOR:</a:t>
            </a:r>
            <a:r>
              <a:rPr lang="zh-CN" altLang="en-US" sz="1600"/>
              <a:t> </a:t>
            </a:r>
            <a:r>
              <a:rPr lang="en-US" altLang="zh-CN" sz="1600" u="sng"/>
              <a:t>HOUSING</a:t>
            </a:r>
            <a:r>
              <a:rPr lang="zh-CN" altLang="en-US" sz="1600" u="sng"/>
              <a:t> </a:t>
            </a:r>
            <a:r>
              <a:rPr lang="en-US" altLang="zh-CN" sz="1600" u="sng"/>
              <a:t>OR UTILITY EXPENSES</a:t>
            </a:r>
            <a:endParaRPr lang="en-US" sz="1600" u="sng"/>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'HOUSING - Geography'!$C$1</c:f>
              <c:strCache>
                <c:ptCount val="1"/>
                <c:pt idx="0">
                  <c:v>% WORRIED ABOUT PAYING FOR HOUSING OR UTILITY EXPENSES</c:v>
                </c:pt>
              </c:strCache>
            </c:strRef>
          </c:tx>
          <c:spPr>
            <a:solidFill>
              <a:srgbClr val="0A284B"/>
            </a:solidFill>
            <a:ln w="9525" cap="flat" cmpd="sng" algn="ctr">
              <a:solidFill>
                <a:schemeClr val="lt1">
                  <a:alpha val="50000"/>
                </a:schemeClr>
              </a:solidFill>
              <a:round/>
            </a:ln>
            <a:effectLst/>
          </c:spPr>
          <c:invertIfNegative val="0"/>
          <c:dPt>
            <c:idx val="0"/>
            <c:invertIfNegative val="0"/>
            <c:bubble3D val="0"/>
            <c:spPr>
              <a:solidFill>
                <a:schemeClr val="accent3"/>
              </a:solidFill>
              <a:ln w="9525" cap="flat" cmpd="sng" algn="ctr">
                <a:solidFill>
                  <a:schemeClr val="lt1">
                    <a:alpha val="50000"/>
                  </a:schemeClr>
                </a:solidFill>
                <a:round/>
              </a:ln>
              <a:effectLst/>
            </c:spPr>
            <c:extLst>
              <c:ext xmlns:c16="http://schemas.microsoft.com/office/drawing/2014/chart" uri="{C3380CC4-5D6E-409C-BE32-E72D297353CC}">
                <c16:uniqueId val="{00000001-6CF9-4EFE-B0E2-94BF9246E7CB}"/>
              </c:ext>
            </c:extLst>
          </c:dPt>
          <c:dPt>
            <c:idx val="2"/>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3-6CF9-4EFE-B0E2-94BF9246E7CB}"/>
              </c:ext>
            </c:extLst>
          </c:dPt>
          <c:dPt>
            <c:idx val="3"/>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5-6CF9-4EFE-B0E2-94BF9246E7CB}"/>
              </c:ext>
            </c:extLst>
          </c:dPt>
          <c:dPt>
            <c:idx val="4"/>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7-6CF9-4EFE-B0E2-94BF9246E7CB}"/>
              </c:ext>
            </c:extLst>
          </c:dPt>
          <c:dPt>
            <c:idx val="5"/>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9-6CF9-4EFE-B0E2-94BF9246E7CB}"/>
              </c:ext>
            </c:extLst>
          </c:dPt>
          <c:dPt>
            <c:idx val="6"/>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B-6CF9-4EFE-B0E2-94BF9246E7CB}"/>
              </c:ext>
            </c:extLst>
          </c:dPt>
          <c:dPt>
            <c:idx val="7"/>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D-6CF9-4EFE-B0E2-94BF9246E7CB}"/>
              </c:ext>
            </c:extLst>
          </c:dPt>
          <c:dPt>
            <c:idx val="8"/>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0F-6CF9-4EFE-B0E2-94BF9246E7C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'HOUSING - Geography'!$A$2:$B$23</c:f>
              <c:multiLvlStrCache>
                <c:ptCount val="22"/>
                <c:lvl>
                  <c:pt idx="0">
                    <c:v>All Respondents</c:v>
                  </c:pt>
                  <c:pt idx="2">
                    <c:v>Lawrence</c:v>
                  </c:pt>
                  <c:pt idx="3">
                    <c:v>Brockton</c:v>
                  </c:pt>
                  <c:pt idx="4">
                    <c:v>Revere</c:v>
                  </c:pt>
                  <c:pt idx="5">
                    <c:v>Randolph</c:v>
                  </c:pt>
                  <c:pt idx="6">
                    <c:v>Springfield</c:v>
                  </c:pt>
                  <c:pt idx="7">
                    <c:v>Pittsfield</c:v>
                  </c:pt>
                  <c:pt idx="8">
                    <c:v>West Springfield</c:v>
                  </c:pt>
                  <c:pt idx="9">
                    <c:v>Chelsea</c:v>
                  </c:pt>
                  <c:pt idx="10">
                    <c:v>Lowell</c:v>
                  </c:pt>
                  <c:pt idx="11">
                    <c:v>New Bedford</c:v>
                  </c:pt>
                  <c:pt idx="12">
                    <c:v>Everett</c:v>
                  </c:pt>
                  <c:pt idx="13">
                    <c:v>Methuen</c:v>
                  </c:pt>
                  <c:pt idx="14">
                    <c:v>Haverhill</c:v>
                  </c:pt>
                  <c:pt idx="15">
                    <c:v>Chicopee</c:v>
                  </c:pt>
                  <c:pt idx="16">
                    <c:v>Fall River</c:v>
                  </c:pt>
                  <c:pt idx="17">
                    <c:v>Peabody</c:v>
                  </c:pt>
                  <c:pt idx="18">
                    <c:v>Lynn</c:v>
                  </c:pt>
                  <c:pt idx="19">
                    <c:v>Holyoke</c:v>
                  </c:pt>
                  <c:pt idx="20">
                    <c:v>Taunton</c:v>
                  </c:pt>
                  <c:pt idx="21">
                    <c:v>Halifax</c:v>
                  </c:pt>
                </c:lvl>
                <c:lvl>
                  <c:pt idx="2">
                    <c:v>Town</c:v>
                  </c:pt>
                </c:lvl>
              </c:multiLvlStrCache>
            </c:multiLvlStrRef>
          </c:cat>
          <c:val>
            <c:numRef>
              <c:f>'HOUSING - Geography'!$C$2:$C$23</c:f>
              <c:numCache>
                <c:formatCode>General</c:formatCode>
                <c:ptCount val="22"/>
                <c:pt idx="0" formatCode="0%">
                  <c:v>0.33929999999999999</c:v>
                </c:pt>
                <c:pt idx="2" formatCode="0.0%">
                  <c:v>0.69259259259259254</c:v>
                </c:pt>
                <c:pt idx="3" formatCode="0.0%">
                  <c:v>0.52631578947368418</c:v>
                </c:pt>
                <c:pt idx="4" formatCode="0.0%">
                  <c:v>0.5</c:v>
                </c:pt>
                <c:pt idx="5" formatCode="0.0%">
                  <c:v>0.49324324324324326</c:v>
                </c:pt>
                <c:pt idx="6" formatCode="0.0%">
                  <c:v>0.48648648648648651</c:v>
                </c:pt>
                <c:pt idx="7" formatCode="0.0%">
                  <c:v>0.46892655367231639</c:v>
                </c:pt>
                <c:pt idx="8" formatCode="0.0%">
                  <c:v>0.4628975265017668</c:v>
                </c:pt>
                <c:pt idx="9" formatCode="0.0%">
                  <c:v>0.45794392523364486</c:v>
                </c:pt>
                <c:pt idx="10" formatCode="0.0%">
                  <c:v>0.45231607629427795</c:v>
                </c:pt>
                <c:pt idx="11" formatCode="0.0%">
                  <c:v>0.45161290322580644</c:v>
                </c:pt>
                <c:pt idx="12" formatCode="0.0%">
                  <c:v>0.45112781954887216</c:v>
                </c:pt>
                <c:pt idx="13" formatCode="0.0%">
                  <c:v>0.4344262295081967</c:v>
                </c:pt>
                <c:pt idx="14" formatCode="0.0%">
                  <c:v>0.42857142857142855</c:v>
                </c:pt>
                <c:pt idx="15" formatCode="0.0%">
                  <c:v>0.42763157894736842</c:v>
                </c:pt>
                <c:pt idx="16" formatCode="0.0%">
                  <c:v>0.40363636363636363</c:v>
                </c:pt>
                <c:pt idx="17" formatCode="0.0%">
                  <c:v>0.4</c:v>
                </c:pt>
                <c:pt idx="18" formatCode="0.0%">
                  <c:v>0.39500000000000002</c:v>
                </c:pt>
                <c:pt idx="19" formatCode="0.0%">
                  <c:v>0.39400000000000002</c:v>
                </c:pt>
                <c:pt idx="20" formatCode="0.0%">
                  <c:v>0.39</c:v>
                </c:pt>
                <c:pt idx="21" formatCode="0.0%">
                  <c:v>0.38500000000000001</c:v>
                </c:pt>
              </c:numCache>
            </c:numRef>
          </c:val>
          <c:extLst>
            <c:ext xmlns:c16="http://schemas.microsoft.com/office/drawing/2014/chart" uri="{C3380CC4-5D6E-409C-BE32-E72D297353CC}">
              <c16:uniqueId val="{00000010-6CF9-4EFE-B0E2-94BF9246E7CB}"/>
            </c:ext>
          </c:extLst>
        </c:ser>
        <c:dLbls>
          <c:dLblPos val="inEnd"/>
          <c:showLegendKey val="0"/>
          <c:showVal val="1"/>
          <c:showCatName val="0"/>
          <c:showSerName val="0"/>
          <c:showPercent val="0"/>
          <c:showBubbleSize val="0"/>
        </c:dLbls>
        <c:gapWidth val="65"/>
        <c:axId val="2043045488"/>
        <c:axId val="2042663408"/>
      </c:barChart>
      <c:catAx>
        <c:axId val="204304548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2042663408"/>
        <c:crosses val="autoZero"/>
        <c:auto val="1"/>
        <c:lblAlgn val="ctr"/>
        <c:lblOffset val="100"/>
        <c:noMultiLvlLbl val="0"/>
      </c:catAx>
      <c:valAx>
        <c:axId val="2042663408"/>
        <c:scaling>
          <c:orientation val="minMax"/>
          <c:max val="0.75000000000000011"/>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04304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00507276032815E-2"/>
          <c:y val="0.19909762882203827"/>
          <c:w val="0.95941895614051909"/>
          <c:h val="0.60644110191354283"/>
        </c:manualLayout>
      </c:layout>
      <c:barChart>
        <c:barDir val="col"/>
        <c:grouping val="clustered"/>
        <c:varyColors val="0"/>
        <c:ser>
          <c:idx val="0"/>
          <c:order val="0"/>
          <c:tx>
            <c:strRef>
              <c:f>'HOUSING AND MOVE - Covid'!$D$4</c:f>
              <c:strCache>
                <c:ptCount val="1"/>
                <c:pt idx="0">
                  <c:v>Among those worried about Housing/Utility Expenses</c:v>
                </c:pt>
              </c:strCache>
            </c:strRef>
          </c:tx>
          <c:spPr>
            <a:solidFill>
              <a:schemeClr val="accent2"/>
            </a:solidFill>
            <a:ln>
              <a:noFill/>
            </a:ln>
            <a:effectLst/>
          </c:spPr>
          <c:invertIfNegative val="0"/>
          <c:dLbls>
            <c:dLbl>
              <c:idx val="0"/>
              <c:tx>
                <c:rich>
                  <a:bodyPr/>
                  <a:lstStyle/>
                  <a:p>
                    <a:fld id="{784DE32C-7542-4CFB-8F0F-7619F975ED8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EE-4A32-AD7B-CB58CEA3A664}"/>
                </c:ext>
              </c:extLst>
            </c:dLbl>
            <c:dLbl>
              <c:idx val="1"/>
              <c:tx>
                <c:rich>
                  <a:bodyPr/>
                  <a:lstStyle/>
                  <a:p>
                    <a:fld id="{B24C297C-5110-485A-921B-2E422ED649BF}"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EE-4A32-AD7B-CB58CEA3A664}"/>
                </c:ext>
              </c:extLst>
            </c:dLbl>
            <c:dLbl>
              <c:idx val="2"/>
              <c:tx>
                <c:rich>
                  <a:bodyPr/>
                  <a:lstStyle/>
                  <a:p>
                    <a:fld id="{E96A7FD7-EC94-4C03-ACBD-1802C66E61B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EE-4A32-AD7B-CB58CEA3A664}"/>
                </c:ext>
              </c:extLst>
            </c:dLbl>
            <c:dLbl>
              <c:idx val="3"/>
              <c:tx>
                <c:rich>
                  <a:bodyPr/>
                  <a:lstStyle/>
                  <a:p>
                    <a:fld id="{B3F9116C-48E5-45A9-968D-36D7265F8CFA}"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EE-4A32-AD7B-CB58CEA3A664}"/>
                </c:ext>
              </c:extLst>
            </c:dLbl>
            <c:dLbl>
              <c:idx val="4"/>
              <c:tx>
                <c:rich>
                  <a:bodyPr/>
                  <a:lstStyle/>
                  <a:p>
                    <a:fld id="{BE70129E-2036-4ED3-B026-0AAF411E4E5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2EE-4A32-AD7B-CB58CEA3A6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AND MOVE - Covid'!$C$6:$C$7,'HOUSING AND MOVE - Covid'!$C$9:$C$11)</c:f>
              <c:strCache>
                <c:ptCount val="5"/>
                <c:pt idx="0">
                  <c:v>Food or Groceries</c:v>
                </c:pt>
                <c:pt idx="1">
                  <c:v>Any healthcare-related needs</c:v>
                </c:pt>
                <c:pt idx="2">
                  <c:v>Any technology needs</c:v>
                </c:pt>
                <c:pt idx="3">
                  <c:v>Any child-related needs</c:v>
                </c:pt>
                <c:pt idx="4">
                  <c:v>Disablility-related goods or services</c:v>
                </c:pt>
              </c:strCache>
              <c:extLst/>
            </c:strRef>
          </c:cat>
          <c:val>
            <c:numRef>
              <c:f>('HOUSING AND MOVE - Covid'!$D$6:$D$7,'HOUSING AND MOVE - Covid'!$D$9:$D$11)</c:f>
              <c:numCache>
                <c:formatCode>0%</c:formatCode>
                <c:ptCount val="5"/>
                <c:pt idx="0">
                  <c:v>0.53500000000000003</c:v>
                </c:pt>
                <c:pt idx="1">
                  <c:v>0.48599999999999999</c:v>
                </c:pt>
                <c:pt idx="2">
                  <c:v>0.29970000000000002</c:v>
                </c:pt>
                <c:pt idx="3">
                  <c:v>0.1885</c:v>
                </c:pt>
                <c:pt idx="4">
                  <c:v>0.11940000000000001</c:v>
                </c:pt>
              </c:numCache>
              <c:extLst/>
            </c:numRef>
          </c:val>
          <c:extLst>
            <c:ext xmlns:c16="http://schemas.microsoft.com/office/drawing/2014/chart" uri="{C3380CC4-5D6E-409C-BE32-E72D297353CC}">
              <c16:uniqueId val="{00000005-F2EE-4A32-AD7B-CB58CEA3A664}"/>
            </c:ext>
          </c:extLst>
        </c:ser>
        <c:ser>
          <c:idx val="1"/>
          <c:order val="1"/>
          <c:tx>
            <c:strRef>
              <c:f>'HOUSING AND MOVE - Covid'!$E$4</c:f>
              <c:strCache>
                <c:ptCount val="1"/>
                <c:pt idx="0">
                  <c:v>Among those not worried about Housing/Utility Expenses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AND MOVE - Covid'!$C$6:$C$7,'HOUSING AND MOVE - Covid'!$C$9:$C$11)</c:f>
              <c:strCache>
                <c:ptCount val="5"/>
                <c:pt idx="0">
                  <c:v>Food or Groceries</c:v>
                </c:pt>
                <c:pt idx="1">
                  <c:v>Any healthcare-related needs</c:v>
                </c:pt>
                <c:pt idx="2">
                  <c:v>Any technology needs</c:v>
                </c:pt>
                <c:pt idx="3">
                  <c:v>Any child-related needs</c:v>
                </c:pt>
                <c:pt idx="4">
                  <c:v>Disablility-related goods or services</c:v>
                </c:pt>
              </c:strCache>
              <c:extLst/>
            </c:strRef>
          </c:cat>
          <c:val>
            <c:numRef>
              <c:f>('HOUSING AND MOVE - Covid'!$E$6:$E$7,'HOUSING AND MOVE - Covid'!$E$9:$E$11)</c:f>
              <c:numCache>
                <c:formatCode>0%</c:formatCode>
                <c:ptCount val="5"/>
                <c:pt idx="0">
                  <c:v>0.14430000000000001</c:v>
                </c:pt>
                <c:pt idx="1">
                  <c:v>0.2253</c:v>
                </c:pt>
                <c:pt idx="2">
                  <c:v>8.2199999999999995E-2</c:v>
                </c:pt>
                <c:pt idx="3">
                  <c:v>7.8600000000000003E-2</c:v>
                </c:pt>
                <c:pt idx="4">
                  <c:v>3.6499999999999998E-2</c:v>
                </c:pt>
              </c:numCache>
              <c:extLst/>
            </c:numRef>
          </c:val>
          <c:extLst>
            <c:ext xmlns:c16="http://schemas.microsoft.com/office/drawing/2014/chart" uri="{C3380CC4-5D6E-409C-BE32-E72D297353CC}">
              <c16:uniqueId val="{00000006-F2EE-4A32-AD7B-CB58CEA3A664}"/>
            </c:ext>
          </c:extLst>
        </c:ser>
        <c:dLbls>
          <c:showLegendKey val="0"/>
          <c:showVal val="0"/>
          <c:showCatName val="0"/>
          <c:showSerName val="0"/>
          <c:showPercent val="0"/>
          <c:showBubbleSize val="0"/>
        </c:dLbls>
        <c:gapWidth val="219"/>
        <c:overlap val="-27"/>
        <c:axId val="1378565216"/>
        <c:axId val="1378561056"/>
      </c:barChart>
      <c:catAx>
        <c:axId val="137856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78561056"/>
        <c:crosses val="autoZero"/>
        <c:auto val="1"/>
        <c:lblAlgn val="ctr"/>
        <c:lblOffset val="100"/>
        <c:noMultiLvlLbl val="0"/>
      </c:catAx>
      <c:valAx>
        <c:axId val="1378561056"/>
        <c:scaling>
          <c:orientation val="minMax"/>
        </c:scaling>
        <c:delete val="1"/>
        <c:axPos val="l"/>
        <c:numFmt formatCode="0%" sourceLinked="1"/>
        <c:majorTickMark val="none"/>
        <c:minorTickMark val="none"/>
        <c:tickLblPos val="nextTo"/>
        <c:crossAx val="1378565216"/>
        <c:crosses val="autoZero"/>
        <c:crossBetween val="between"/>
      </c:valAx>
      <c:spPr>
        <a:noFill/>
        <a:ln>
          <a:noFill/>
        </a:ln>
        <a:effectLst/>
      </c:spPr>
    </c:plotArea>
    <c:legend>
      <c:legendPos val="b"/>
      <c:layout>
        <c:manualLayout>
          <c:xMode val="edge"/>
          <c:yMode val="edge"/>
          <c:x val="0.25574729674865138"/>
          <c:y val="2.9513538371806088E-2"/>
          <c:w val="0.7159433543153042"/>
          <c:h val="0.1388973215697435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Infection Ratio (SIR) </a:t>
            </a:r>
          </a:p>
          <a:p>
            <a:pPr>
              <a:defRPr/>
            </a:pPr>
            <a:r>
              <a:rPr lang="en-US" dirty="0"/>
              <a:t>by Birth</a:t>
            </a:r>
            <a:r>
              <a:rPr lang="en-US" baseline="0" dirty="0"/>
              <a:t> Weight Category (grams)</a:t>
            </a:r>
            <a:endParaRPr lang="en-US" dirty="0"/>
          </a:p>
        </c:rich>
      </c:tx>
      <c:layout>
        <c:manualLayout>
          <c:xMode val="edge"/>
          <c:yMode val="edge"/>
          <c:x val="0.20307751261925527"/>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1.32</c:v>
                </c:pt>
                <c:pt idx="1">
                  <c:v>1.44</c:v>
                </c:pt>
                <c:pt idx="2">
                  <c:v>3.61</c:v>
                </c:pt>
                <c:pt idx="3">
                  <c:v>2.78</c:v>
                </c:pt>
                <c:pt idx="4">
                  <c:v>3.05</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0.22</c:v>
                </c:pt>
                <c:pt idx="1">
                  <c:v>7.0000000000000007E-2</c:v>
                </c:pt>
                <c:pt idx="2">
                  <c:v>0.6</c:v>
                </c:pt>
                <c:pt idx="3">
                  <c:v>0.03</c:v>
                </c:pt>
                <c:pt idx="4">
                  <c:v>0.16</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0.6</c:v>
                </c:pt>
                <c:pt idx="1">
                  <c:v>0.44</c:v>
                </c:pt>
                <c:pt idx="2">
                  <c:v>1.63</c:v>
                </c:pt>
                <c:pt idx="3">
                  <c:v>0.56000000000000005</c:v>
                </c:pt>
                <c:pt idx="4">
                  <c:v>0.92</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4163584"/>
        <c:crosses val="autoZero"/>
        <c:auto val="1"/>
        <c:lblAlgn val="ctr"/>
        <c:lblOffset val="100"/>
        <c:tickLblSkip val="1"/>
        <c:tickMarkSkip val="1"/>
        <c:noMultiLvlLbl val="0"/>
      </c:catAx>
      <c:valAx>
        <c:axId val="84163584"/>
        <c:scaling>
          <c:orientation val="minMax"/>
          <c:max val="4"/>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72014788474024E-2"/>
          <c:y val="0.13086008479709263"/>
          <c:w val="0.95941895614051909"/>
          <c:h val="0.65733197613118877"/>
        </c:manualLayout>
      </c:layout>
      <c:barChart>
        <c:barDir val="col"/>
        <c:grouping val="clustered"/>
        <c:varyColors val="0"/>
        <c:ser>
          <c:idx val="0"/>
          <c:order val="0"/>
          <c:tx>
            <c:strRef>
              <c:f>'HOUSING AND MOVE - Covid'!$C$52</c:f>
              <c:strCache>
                <c:ptCount val="1"/>
                <c:pt idx="0">
                  <c:v>Among those worried about Housing/Utility Expenses</c:v>
                </c:pt>
              </c:strCache>
            </c:strRef>
          </c:tx>
          <c:spPr>
            <a:solidFill>
              <a:schemeClr val="accent2"/>
            </a:solidFill>
            <a:ln>
              <a:noFill/>
            </a:ln>
            <a:effectLst/>
          </c:spPr>
          <c:invertIfNegative val="0"/>
          <c:dLbls>
            <c:dLbl>
              <c:idx val="0"/>
              <c:tx>
                <c:rich>
                  <a:bodyPr/>
                  <a:lstStyle/>
                  <a:p>
                    <a:fld id="{DDB6E12F-BA4C-4452-B7E4-EC1C9B6FBE5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2E-48B0-9D28-565B3B8A0C72}"/>
                </c:ext>
              </c:extLst>
            </c:dLbl>
            <c:dLbl>
              <c:idx val="1"/>
              <c:tx>
                <c:rich>
                  <a:bodyPr/>
                  <a:lstStyle/>
                  <a:p>
                    <a:fld id="{A2A23EE3-E004-44FD-8953-457EE97A122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2E-48B0-9D28-565B3B8A0C7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AND MOVE - Covid'!$A$55:$B$55,'HOUSING AND MOVE - Covid'!$A$58:$B$58)</c:f>
              <c:strCache>
                <c:ptCount val="2"/>
                <c:pt idx="0">
                  <c:v>15 or more poor mental health days in prior month</c:v>
                </c:pt>
                <c:pt idx="1">
                  <c:v>3 or more PTSD symptoms in prior month</c:v>
                </c:pt>
              </c:strCache>
            </c:strRef>
          </c:cat>
          <c:val>
            <c:numRef>
              <c:f>('HOUSING AND MOVE - Covid'!$C$55,'HOUSING AND MOVE - Covid'!$C$58)</c:f>
              <c:numCache>
                <c:formatCode>0%</c:formatCode>
                <c:ptCount val="2"/>
                <c:pt idx="0">
                  <c:v>0.47060000000000002</c:v>
                </c:pt>
                <c:pt idx="1">
                  <c:v>0.37290000000000001</c:v>
                </c:pt>
              </c:numCache>
              <c:extLst/>
            </c:numRef>
          </c:val>
          <c:extLst>
            <c:ext xmlns:c16="http://schemas.microsoft.com/office/drawing/2014/chart" uri="{C3380CC4-5D6E-409C-BE32-E72D297353CC}">
              <c16:uniqueId val="{00000000-7D2E-48B0-9D28-565B3B8A0C72}"/>
            </c:ext>
          </c:extLst>
        </c:ser>
        <c:ser>
          <c:idx val="1"/>
          <c:order val="1"/>
          <c:tx>
            <c:strRef>
              <c:f>'HOUSING AND MOVE - Covid'!$D$52</c:f>
              <c:strCache>
                <c:ptCount val="1"/>
                <c:pt idx="0">
                  <c:v>Among those not worried about Housing/Utility Expenses</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AND MOVE - Covid'!$A$55:$B$55,'HOUSING AND MOVE - Covid'!$A$58:$B$58)</c:f>
              <c:strCache>
                <c:ptCount val="2"/>
                <c:pt idx="0">
                  <c:v>15 or more poor mental health days in prior month</c:v>
                </c:pt>
                <c:pt idx="1">
                  <c:v>3 or more PTSD symptoms in prior month</c:v>
                </c:pt>
              </c:strCache>
            </c:strRef>
          </c:cat>
          <c:val>
            <c:numRef>
              <c:f>('HOUSING AND MOVE - Covid'!$D$55,'HOUSING AND MOVE - Covid'!$D$58)</c:f>
              <c:numCache>
                <c:formatCode>0%</c:formatCode>
                <c:ptCount val="2"/>
                <c:pt idx="0">
                  <c:v>0.2576</c:v>
                </c:pt>
                <c:pt idx="1">
                  <c:v>0.21099999999999999</c:v>
                </c:pt>
              </c:numCache>
              <c:extLst/>
            </c:numRef>
          </c:val>
          <c:extLst>
            <c:ext xmlns:c16="http://schemas.microsoft.com/office/drawing/2014/chart" uri="{C3380CC4-5D6E-409C-BE32-E72D297353CC}">
              <c16:uniqueId val="{00000001-7D2E-48B0-9D28-565B3B8A0C72}"/>
            </c:ext>
          </c:extLst>
        </c:ser>
        <c:dLbls>
          <c:showLegendKey val="0"/>
          <c:showVal val="0"/>
          <c:showCatName val="0"/>
          <c:showSerName val="0"/>
          <c:showPercent val="0"/>
          <c:showBubbleSize val="0"/>
        </c:dLbls>
        <c:gapWidth val="219"/>
        <c:overlap val="-27"/>
        <c:axId val="1378565216"/>
        <c:axId val="1378561056"/>
        <c:extLst/>
      </c:barChart>
      <c:catAx>
        <c:axId val="137856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78561056"/>
        <c:crosses val="autoZero"/>
        <c:auto val="1"/>
        <c:lblAlgn val="ctr"/>
        <c:lblOffset val="100"/>
        <c:noMultiLvlLbl val="0"/>
      </c:catAx>
      <c:valAx>
        <c:axId val="1378561056"/>
        <c:scaling>
          <c:orientation val="minMax"/>
          <c:max val="0.70000000000000007"/>
          <c:min val="0"/>
        </c:scaling>
        <c:delete val="1"/>
        <c:axPos val="l"/>
        <c:numFmt formatCode="0%" sourceLinked="1"/>
        <c:majorTickMark val="out"/>
        <c:minorTickMark val="none"/>
        <c:tickLblPos val="nextTo"/>
        <c:crossAx val="1378565216"/>
        <c:crosses val="autoZero"/>
        <c:crossBetween val="between"/>
      </c:valAx>
      <c:spPr>
        <a:noFill/>
        <a:ln>
          <a:noFill/>
        </a:ln>
        <a:effectLst/>
      </c:spPr>
    </c:plotArea>
    <c:legend>
      <c:legendPos val="r"/>
      <c:layout>
        <c:manualLayout>
          <c:xMode val="edge"/>
          <c:yMode val="edge"/>
          <c:x val="0.267577540710637"/>
          <c:y val="4.4045696211050547E-2"/>
          <c:w val="0.68452537182852147"/>
          <c:h val="0.177147407856069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 </a:t>
            </a:r>
            <a:r>
              <a:rPr lang="en-US" altLang="zh-CN" sz="1400"/>
              <a:t>WORRIED</a:t>
            </a:r>
            <a:r>
              <a:rPr lang="zh-CN" altLang="en-US" sz="1400"/>
              <a:t> </a:t>
            </a:r>
            <a:r>
              <a:rPr lang="en-US" altLang="zh-CN" sz="1400"/>
              <a:t>ABOUT:</a:t>
            </a:r>
            <a:r>
              <a:rPr lang="zh-CN" altLang="en-US" sz="1400"/>
              <a:t> </a:t>
            </a:r>
            <a:r>
              <a:rPr lang="en-US" altLang="zh-CN" sz="1400" u="sng"/>
              <a:t>PAYING</a:t>
            </a:r>
            <a:r>
              <a:rPr lang="zh-CN" altLang="en-US" sz="1400" u="sng"/>
              <a:t> </a:t>
            </a:r>
            <a:r>
              <a:rPr lang="en-US" altLang="zh-CN" sz="1400" u="sng"/>
              <a:t>FOR</a:t>
            </a:r>
            <a:r>
              <a:rPr lang="zh-CN" altLang="en-US" sz="1400" u="sng"/>
              <a:t> </a:t>
            </a:r>
            <a:r>
              <a:rPr lang="en-US" altLang="zh-CN" sz="1400" u="sng"/>
              <a:t>HOUSING</a:t>
            </a:r>
            <a:r>
              <a:rPr lang="zh-CN" altLang="en-US" sz="1400" u="sng"/>
              <a:t> </a:t>
            </a:r>
            <a:r>
              <a:rPr lang="en-US" altLang="zh-CN" sz="1400" u="sng"/>
              <a:t>OR UTILITY EXPENSES</a:t>
            </a:r>
            <a:endParaRPr lang="en-US" sz="1400" u="sng"/>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'HOUSING - Demographics'!$C$1</c:f>
              <c:strCache>
                <c:ptCount val="1"/>
                <c:pt idx="0">
                  <c:v>% WORRIED ABOUT PAYING FOR HOUSING OR UTILITY EXPENSES</c:v>
                </c:pt>
              </c:strCache>
            </c:strRef>
          </c:tx>
          <c:spPr>
            <a:solidFill>
              <a:schemeClr val="tx1">
                <a:lumMod val="50000"/>
                <a:lumOff val="50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lumOff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6BA4-4DCE-BDAD-2E38B2277441}"/>
              </c:ext>
            </c:extLst>
          </c:dPt>
          <c:dPt>
            <c:idx val="2"/>
            <c:invertIfNegative val="0"/>
            <c:bubble3D val="0"/>
            <c:spPr>
              <a:solidFill>
                <a:srgbClr val="E8F089"/>
              </a:solidFill>
              <a:ln w="9525" cap="flat" cmpd="sng" algn="ctr">
                <a:solidFill>
                  <a:schemeClr val="lt1">
                    <a:alpha val="50000"/>
                  </a:schemeClr>
                </a:solidFill>
                <a:round/>
              </a:ln>
              <a:effectLst/>
            </c:spPr>
            <c:extLst>
              <c:ext xmlns:c16="http://schemas.microsoft.com/office/drawing/2014/chart" uri="{C3380CC4-5D6E-409C-BE32-E72D297353CC}">
                <c16:uniqueId val="{00000003-6BA4-4DCE-BDAD-2E38B2277441}"/>
              </c:ext>
            </c:extLst>
          </c:dPt>
          <c:dPt>
            <c:idx val="3"/>
            <c:invertIfNegative val="0"/>
            <c:bubble3D val="0"/>
            <c:spPr>
              <a:solidFill>
                <a:srgbClr val="E8F089"/>
              </a:solidFill>
              <a:ln w="9525" cap="flat" cmpd="sng" algn="ctr">
                <a:solidFill>
                  <a:schemeClr val="lt1">
                    <a:alpha val="50000"/>
                  </a:schemeClr>
                </a:solidFill>
                <a:round/>
              </a:ln>
              <a:effectLst/>
            </c:spPr>
            <c:extLst>
              <c:ext xmlns:c16="http://schemas.microsoft.com/office/drawing/2014/chart" uri="{C3380CC4-5D6E-409C-BE32-E72D297353CC}">
                <c16:uniqueId val="{00000005-6BA4-4DCE-BDAD-2E38B2277441}"/>
              </c:ext>
            </c:extLst>
          </c:dPt>
          <c:dPt>
            <c:idx val="4"/>
            <c:invertIfNegative val="0"/>
            <c:bubble3D val="0"/>
            <c:spPr>
              <a:solidFill>
                <a:srgbClr val="E8F089"/>
              </a:solidFill>
              <a:ln w="9525" cap="flat" cmpd="sng" algn="ctr">
                <a:solidFill>
                  <a:schemeClr val="lt1">
                    <a:alpha val="50000"/>
                  </a:schemeClr>
                </a:solidFill>
                <a:round/>
              </a:ln>
              <a:effectLst/>
            </c:spPr>
            <c:extLst>
              <c:ext xmlns:c16="http://schemas.microsoft.com/office/drawing/2014/chart" uri="{C3380CC4-5D6E-409C-BE32-E72D297353CC}">
                <c16:uniqueId val="{00000007-6BA4-4DCE-BDAD-2E38B2277441}"/>
              </c:ext>
            </c:extLst>
          </c:dPt>
          <c:dPt>
            <c:idx val="5"/>
            <c:invertIfNegative val="0"/>
            <c:bubble3D val="0"/>
            <c:spPr>
              <a:solidFill>
                <a:srgbClr val="E8F089"/>
              </a:solidFill>
              <a:ln w="9525" cap="flat" cmpd="sng" algn="ctr">
                <a:solidFill>
                  <a:schemeClr val="lt1">
                    <a:alpha val="50000"/>
                  </a:schemeClr>
                </a:solidFill>
                <a:round/>
              </a:ln>
              <a:effectLst/>
            </c:spPr>
            <c:extLst>
              <c:ext xmlns:c16="http://schemas.microsoft.com/office/drawing/2014/chart" uri="{C3380CC4-5D6E-409C-BE32-E72D297353CC}">
                <c16:uniqueId val="{00000009-6BA4-4DCE-BDAD-2E38B2277441}"/>
              </c:ext>
            </c:extLst>
          </c:dPt>
          <c:dPt>
            <c:idx val="7"/>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0B-6BA4-4DCE-BDAD-2E38B2277441}"/>
              </c:ext>
            </c:extLst>
          </c:dPt>
          <c:dPt>
            <c:idx val="8"/>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0D-6BA4-4DCE-BDAD-2E38B2277441}"/>
              </c:ext>
            </c:extLst>
          </c:dPt>
          <c:dPt>
            <c:idx val="9"/>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0F-6BA4-4DCE-BDAD-2E38B2277441}"/>
              </c:ext>
            </c:extLst>
          </c:dPt>
          <c:dPt>
            <c:idx val="10"/>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11-6BA4-4DCE-BDAD-2E38B2277441}"/>
              </c:ext>
            </c:extLst>
          </c:dPt>
          <c:dPt>
            <c:idx val="11"/>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13-6BA4-4DCE-BDAD-2E38B2277441}"/>
              </c:ext>
            </c:extLst>
          </c:dPt>
          <c:dPt>
            <c:idx val="12"/>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15-6BA4-4DCE-BDAD-2E38B2277441}"/>
              </c:ext>
            </c:extLst>
          </c:dPt>
          <c:dPt>
            <c:idx val="13"/>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17-6BA4-4DCE-BDAD-2E38B2277441}"/>
              </c:ext>
            </c:extLst>
          </c:dPt>
          <c:dPt>
            <c:idx val="15"/>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19-6BA4-4DCE-BDAD-2E38B2277441}"/>
              </c:ext>
            </c:extLst>
          </c:dPt>
          <c:dPt>
            <c:idx val="16"/>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1B-6BA4-4DCE-BDAD-2E38B2277441}"/>
              </c:ext>
            </c:extLst>
          </c:dPt>
          <c:dPt>
            <c:idx val="18"/>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D-6BA4-4DCE-BDAD-2E38B2277441}"/>
              </c:ext>
            </c:extLst>
          </c:dPt>
          <c:dPt>
            <c:idx val="19"/>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F-6BA4-4DCE-BDAD-2E38B2277441}"/>
              </c:ext>
            </c:extLst>
          </c:dPt>
          <c:dPt>
            <c:idx val="20"/>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21-6BA4-4DCE-BDAD-2E38B2277441}"/>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BA4-4DCE-BDAD-2E38B2277441}"/>
                </c:ext>
              </c:extLst>
            </c:dLbl>
            <c:dLbl>
              <c:idx val="2"/>
              <c:tx>
                <c:rich>
                  <a:bodyPr/>
                  <a:lstStyle/>
                  <a:p>
                    <a:fld id="{38015EC4-4279-4F59-A519-4CE297EE9F26}"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A4-4DCE-BDAD-2E38B2277441}"/>
                </c:ext>
              </c:extLst>
            </c:dLbl>
            <c:dLbl>
              <c:idx val="3"/>
              <c:tx>
                <c:rich>
                  <a:bodyPr/>
                  <a:lstStyle/>
                  <a:p>
                    <a:fld id="{2AC9CDAE-B393-447C-8104-6BD911ECAB81}"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BA4-4DCE-BDAD-2E38B2277441}"/>
                </c:ext>
              </c:extLst>
            </c:dLbl>
            <c:dLbl>
              <c:idx val="4"/>
              <c:tx>
                <c:rich>
                  <a:bodyPr/>
                  <a:lstStyle/>
                  <a:p>
                    <a:fld id="{498C8CC7-D331-4B5C-9ED0-44D06DD7CD38}"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BA4-4DCE-BDAD-2E38B2277441}"/>
                </c:ext>
              </c:extLst>
            </c:dLbl>
            <c:dLbl>
              <c:idx val="7"/>
              <c:tx>
                <c:rich>
                  <a:bodyPr/>
                  <a:lstStyle/>
                  <a:p>
                    <a:fld id="{76456A72-C44A-42C1-91B2-90838B15092C}"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BA4-4DCE-BDAD-2E38B2277441}"/>
                </c:ext>
              </c:extLst>
            </c:dLbl>
            <c:dLbl>
              <c:idx val="8"/>
              <c:tx>
                <c:rich>
                  <a:bodyPr/>
                  <a:lstStyle/>
                  <a:p>
                    <a:fld id="{691FCB93-8413-47F3-A070-2A640706868D}"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BA4-4DCE-BDAD-2E38B2277441}"/>
                </c:ext>
              </c:extLst>
            </c:dLbl>
            <c:dLbl>
              <c:idx val="9"/>
              <c:tx>
                <c:rich>
                  <a:bodyPr/>
                  <a:lstStyle/>
                  <a:p>
                    <a:fld id="{646A42DC-38A4-4855-8FA0-61FDC57C000C}"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BA4-4DCE-BDAD-2E38B2277441}"/>
                </c:ext>
              </c:extLst>
            </c:dLbl>
            <c:dLbl>
              <c:idx val="10"/>
              <c:tx>
                <c:rich>
                  <a:bodyPr/>
                  <a:lstStyle/>
                  <a:p>
                    <a:fld id="{F8AC1F07-49D8-4384-AA71-2662FD2CE144}"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BA4-4DCE-BDAD-2E38B2277441}"/>
                </c:ext>
              </c:extLst>
            </c:dLbl>
            <c:dLbl>
              <c:idx val="11"/>
              <c:tx>
                <c:rich>
                  <a:bodyPr/>
                  <a:lstStyle/>
                  <a:p>
                    <a:fld id="{72CE4B2A-B42A-4DDE-BC00-0E25888E5A31}"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BA4-4DCE-BDAD-2E38B2277441}"/>
                </c:ext>
              </c:extLst>
            </c:dLbl>
            <c:dLbl>
              <c:idx val="12"/>
              <c:tx>
                <c:rich>
                  <a:bodyPr/>
                  <a:lstStyle/>
                  <a:p>
                    <a:fld id="{3C012264-D4B2-4C4B-B55F-EA4ED8EA6C71}"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BA4-4DCE-BDAD-2E38B2277441}"/>
                </c:ext>
              </c:extLst>
            </c:dLbl>
            <c:dLbl>
              <c:idx val="15"/>
              <c:tx>
                <c:rich>
                  <a:bodyPr/>
                  <a:lstStyle/>
                  <a:p>
                    <a:fld id="{42A44628-2940-4F1D-9D2C-5BF4020A1E57}"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6BA4-4DCE-BDAD-2E38B2277441}"/>
                </c:ext>
              </c:extLst>
            </c:dLbl>
            <c:dLbl>
              <c:idx val="18"/>
              <c:tx>
                <c:rich>
                  <a:bodyPr/>
                  <a:lstStyle/>
                  <a:p>
                    <a:fld id="{F9301385-FE4F-4ED8-8C0A-5983CD005C03}"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6BA4-4DCE-BDAD-2E38B2277441}"/>
                </c:ext>
              </c:extLst>
            </c:dLbl>
            <c:dLbl>
              <c:idx val="19"/>
              <c:tx>
                <c:rich>
                  <a:bodyPr/>
                  <a:lstStyle/>
                  <a:p>
                    <a:fld id="{2686AF9F-D0E7-47FD-8A07-883ECFCF11CE}"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6BA4-4DCE-BDAD-2E38B227744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'HOUSING - Demographics'!$A$2:$B$22</c:f>
              <c:multiLvlStrCache>
                <c:ptCount val="21"/>
                <c:lvl>
                  <c:pt idx="0">
                    <c:v>All Respondents</c:v>
                  </c:pt>
                  <c:pt idx="2">
                    <c:v>*25-34</c:v>
                  </c:pt>
                  <c:pt idx="3">
                    <c:v>*35-44</c:v>
                  </c:pt>
                  <c:pt idx="4">
                    <c:v>*45-64</c:v>
                  </c:pt>
                  <c:pt idx="5">
                    <c:v>65+ (ref group)</c:v>
                  </c:pt>
                  <c:pt idx="7">
                    <c:v>*Hispanic</c:v>
                  </c:pt>
                  <c:pt idx="8">
                    <c:v>*Black NH/nL</c:v>
                  </c:pt>
                  <c:pt idx="9">
                    <c:v>*American Indian/Alaskan Native</c:v>
                  </c:pt>
                  <c:pt idx="10">
                    <c:v>*Multiracial</c:v>
                  </c:pt>
                  <c:pt idx="11">
                    <c:v>*Other Race nH/nL</c:v>
                  </c:pt>
                  <c:pt idx="12">
                    <c:v>*Asian NH/nL</c:v>
                  </c:pt>
                  <c:pt idx="13">
                    <c:v>White NH/NL (ref group)</c:v>
                  </c:pt>
                  <c:pt idx="15">
                    <c:v>*Speaks Language other than English</c:v>
                  </c:pt>
                  <c:pt idx="16">
                    <c:v>English only (ref group)</c:v>
                  </c:pt>
                  <c:pt idx="18">
                    <c:v>*5 or more</c:v>
                  </c:pt>
                  <c:pt idx="19">
                    <c:v>*3 or 4</c:v>
                  </c:pt>
                  <c:pt idx="20">
                    <c:v>1 or 2 (ref group)</c:v>
                  </c:pt>
                </c:lvl>
                <c:lvl>
                  <c:pt idx="2">
                    <c:v>Age Group</c:v>
                  </c:pt>
                  <c:pt idx="7">
                    <c:v>Race/Ethnicity</c:v>
                  </c:pt>
                  <c:pt idx="15">
                    <c:v>LANGUAGE</c:v>
                  </c:pt>
                  <c:pt idx="18">
                    <c:v>Household Size</c:v>
                  </c:pt>
                </c:lvl>
              </c:multiLvlStrCache>
            </c:multiLvlStrRef>
          </c:cat>
          <c:val>
            <c:numRef>
              <c:f>'HOUSING - Demographics'!$C$2:$C$22</c:f>
              <c:numCache>
                <c:formatCode>General</c:formatCode>
                <c:ptCount val="21"/>
                <c:pt idx="0" formatCode="0%">
                  <c:v>0.33929999999999999</c:v>
                </c:pt>
                <c:pt idx="2" formatCode="0%">
                  <c:v>0.43719999999999998</c:v>
                </c:pt>
                <c:pt idx="3" formatCode="0%">
                  <c:v>0.41049999999999998</c:v>
                </c:pt>
                <c:pt idx="4" formatCode="0%">
                  <c:v>0.34489999999999998</c:v>
                </c:pt>
                <c:pt idx="5" formatCode="0%">
                  <c:v>0.19339999999999999</c:v>
                </c:pt>
                <c:pt idx="7" formatCode="0%">
                  <c:v>0.61309999999999998</c:v>
                </c:pt>
                <c:pt idx="8" formatCode="0%">
                  <c:v>0.59199999999999997</c:v>
                </c:pt>
                <c:pt idx="9" formatCode="0%">
                  <c:v>0.54139999999999999</c:v>
                </c:pt>
                <c:pt idx="10" formatCode="0%">
                  <c:v>0.50509999999999999</c:v>
                </c:pt>
                <c:pt idx="11" formatCode="0%">
                  <c:v>0.441</c:v>
                </c:pt>
                <c:pt idx="12" formatCode="0%">
                  <c:v>0.38109999999999999</c:v>
                </c:pt>
                <c:pt idx="13" formatCode="0%">
                  <c:v>0.28370000000000001</c:v>
                </c:pt>
                <c:pt idx="15" formatCode="0%">
                  <c:v>0.54600000000000004</c:v>
                </c:pt>
                <c:pt idx="16" formatCode="0%">
                  <c:v>0.30020000000000002</c:v>
                </c:pt>
                <c:pt idx="18" formatCode="0%">
                  <c:v>0.46200000000000002</c:v>
                </c:pt>
                <c:pt idx="19" formatCode="0%">
                  <c:v>0.37509999999999999</c:v>
                </c:pt>
                <c:pt idx="20" formatCode="0%">
                  <c:v>0.28220000000000001</c:v>
                </c:pt>
              </c:numCache>
            </c:numRef>
          </c:val>
          <c:extLst>
            <c:ext xmlns:c16="http://schemas.microsoft.com/office/drawing/2014/chart" uri="{C3380CC4-5D6E-409C-BE32-E72D297353CC}">
              <c16:uniqueId val="{00000022-6BA4-4DCE-BDAD-2E38B2277441}"/>
            </c:ext>
          </c:extLst>
        </c:ser>
        <c:dLbls>
          <c:dLblPos val="inEnd"/>
          <c:showLegendKey val="0"/>
          <c:showVal val="1"/>
          <c:showCatName val="0"/>
          <c:showSerName val="0"/>
          <c:showPercent val="0"/>
          <c:showBubbleSize val="0"/>
        </c:dLbls>
        <c:gapWidth val="65"/>
        <c:axId val="2043045488"/>
        <c:axId val="2042663408"/>
      </c:barChart>
      <c:catAx>
        <c:axId val="204304548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2042663408"/>
        <c:crosses val="autoZero"/>
        <c:auto val="1"/>
        <c:lblAlgn val="ctr"/>
        <c:lblOffset val="100"/>
        <c:noMultiLvlLbl val="0"/>
      </c:catAx>
      <c:valAx>
        <c:axId val="2042663408"/>
        <c:scaling>
          <c:orientation val="minMax"/>
          <c:max val="0.65000000000000013"/>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crossAx val="204304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a:t>% </a:t>
            </a:r>
            <a:r>
              <a:rPr lang="en-US" altLang="zh-CN" sz="1400"/>
              <a:t>WORRIED</a:t>
            </a:r>
            <a:r>
              <a:rPr lang="zh-CN" altLang="en-US" sz="1400"/>
              <a:t> </a:t>
            </a:r>
            <a:r>
              <a:rPr lang="en-US" altLang="zh-CN" sz="1400"/>
              <a:t>ABOUT:</a:t>
            </a:r>
            <a:r>
              <a:rPr lang="zh-CN" altLang="en-US" sz="1400"/>
              <a:t> </a:t>
            </a:r>
            <a:r>
              <a:rPr lang="en-US" altLang="zh-CN" sz="1400" u="sng"/>
              <a:t>PAYING</a:t>
            </a:r>
            <a:r>
              <a:rPr lang="zh-CN" altLang="en-US" sz="1400" u="sng"/>
              <a:t> </a:t>
            </a:r>
            <a:r>
              <a:rPr lang="en-US" altLang="zh-CN" sz="1400" u="sng"/>
              <a:t>FOR</a:t>
            </a:r>
            <a:r>
              <a:rPr lang="zh-CN" altLang="en-US" sz="1400" u="sng"/>
              <a:t> </a:t>
            </a:r>
            <a:r>
              <a:rPr lang="en-US" altLang="zh-CN" sz="1400" u="sng"/>
              <a:t>HOUSING</a:t>
            </a:r>
            <a:r>
              <a:rPr lang="zh-CN" altLang="en-US" sz="1400" u="sng"/>
              <a:t> </a:t>
            </a:r>
            <a:r>
              <a:rPr lang="en-US" altLang="zh-CN" sz="1400" u="sng"/>
              <a:t>OR UTILITY EXPENSES</a:t>
            </a:r>
            <a:endParaRPr lang="en-US" sz="1400" u="sng"/>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2486384514435693"/>
          <c:y val="0.11621223128358955"/>
          <c:w val="0.53788795931758526"/>
          <c:h val="0.86625734283214595"/>
        </c:manualLayout>
      </c:layout>
      <c:barChart>
        <c:barDir val="bar"/>
        <c:grouping val="clustered"/>
        <c:varyColors val="0"/>
        <c:ser>
          <c:idx val="0"/>
          <c:order val="0"/>
          <c:tx>
            <c:strRef>
              <c:f>'HOUSING - SubPops'!$C$1</c:f>
              <c:strCache>
                <c:ptCount val="1"/>
                <c:pt idx="0">
                  <c:v>% WORRIED ABOUT PAYING FOR HOUSING OR UTILITY EXPENSES</c:v>
                </c:pt>
              </c:strCache>
            </c:strRef>
          </c:tx>
          <c:spPr>
            <a:solidFill>
              <a:schemeClr val="tx1">
                <a:lumMod val="50000"/>
                <a:lumOff val="50000"/>
              </a:schemeClr>
            </a:solidFill>
            <a:ln w="9525" cap="flat" cmpd="sng" algn="ctr">
              <a:solidFill>
                <a:schemeClr val="lt1">
                  <a:alpha val="50000"/>
                </a:schemeClr>
              </a:solidFill>
              <a:round/>
            </a:ln>
            <a:effectLst/>
          </c:spPr>
          <c:invertIfNegative val="0"/>
          <c:dPt>
            <c:idx val="0"/>
            <c:invertIfNegative val="0"/>
            <c:bubble3D val="0"/>
            <c:spPr>
              <a:solidFill>
                <a:schemeClr val="tx1">
                  <a:lumMod val="50000"/>
                  <a:lumOff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6F56-4A1E-A6A2-40A105E149B7}"/>
              </c:ext>
            </c:extLst>
          </c:dPt>
          <c:dPt>
            <c:idx val="1"/>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03-6F56-4A1E-A6A2-40A105E149B7}"/>
              </c:ext>
            </c:extLst>
          </c:dPt>
          <c:dPt>
            <c:idx val="2"/>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05-6F56-4A1E-A6A2-40A105E149B7}"/>
              </c:ext>
            </c:extLst>
          </c:dPt>
          <c:dPt>
            <c:idx val="4"/>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07-6F56-4A1E-A6A2-40A105E149B7}"/>
              </c:ext>
            </c:extLst>
          </c:dPt>
          <c:dPt>
            <c:idx val="5"/>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09-6F56-4A1E-A6A2-40A105E149B7}"/>
              </c:ext>
            </c:extLst>
          </c:dPt>
          <c:dPt>
            <c:idx val="7"/>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0B-6F56-4A1E-A6A2-40A105E149B7}"/>
              </c:ext>
            </c:extLst>
          </c:dPt>
          <c:dPt>
            <c:idx val="8"/>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0D-6F56-4A1E-A6A2-40A105E149B7}"/>
              </c:ext>
            </c:extLst>
          </c:dPt>
          <c:dPt>
            <c:idx val="10"/>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0F-6F56-4A1E-A6A2-40A105E149B7}"/>
              </c:ext>
            </c:extLst>
          </c:dPt>
          <c:dPt>
            <c:idx val="11"/>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1-6F56-4A1E-A6A2-40A105E149B7}"/>
              </c:ext>
            </c:extLst>
          </c:dPt>
          <c:dPt>
            <c:idx val="12"/>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3-6F56-4A1E-A6A2-40A105E149B7}"/>
              </c:ext>
            </c:extLst>
          </c:dPt>
          <c:dPt>
            <c:idx val="13"/>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5-6F56-4A1E-A6A2-40A105E149B7}"/>
              </c:ext>
            </c:extLst>
          </c:dPt>
          <c:dPt>
            <c:idx val="14"/>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7-6F56-4A1E-A6A2-40A105E149B7}"/>
              </c:ext>
            </c:extLst>
          </c:dPt>
          <c:dPt>
            <c:idx val="15"/>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9-6F56-4A1E-A6A2-40A105E149B7}"/>
              </c:ext>
            </c:extLst>
          </c:dPt>
          <c:dPt>
            <c:idx val="16"/>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1B-6F56-4A1E-A6A2-40A105E149B7}"/>
              </c:ext>
            </c:extLst>
          </c:dPt>
          <c:dPt>
            <c:idx val="17"/>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1D-6F56-4A1E-A6A2-40A105E149B7}"/>
              </c:ext>
            </c:extLst>
          </c:dPt>
          <c:dPt>
            <c:idx val="18"/>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1F-6F56-4A1E-A6A2-40A105E149B7}"/>
              </c:ext>
            </c:extLst>
          </c:dPt>
          <c:dPt>
            <c:idx val="20"/>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21-6F56-4A1E-A6A2-40A105E149B7}"/>
              </c:ext>
            </c:extLst>
          </c:dPt>
          <c:dPt>
            <c:idx val="21"/>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23-6F56-4A1E-A6A2-40A105E149B7}"/>
              </c:ext>
            </c:extLst>
          </c:dPt>
          <c:dPt>
            <c:idx val="23"/>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25-6F56-4A1E-A6A2-40A105E149B7}"/>
              </c:ext>
            </c:extLst>
          </c:dPt>
          <c:dPt>
            <c:idx val="24"/>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27-6F56-4A1E-A6A2-40A105E149B7}"/>
              </c:ext>
            </c:extLst>
          </c:dPt>
          <c:dPt>
            <c:idx val="25"/>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29-6F56-4A1E-A6A2-40A105E149B7}"/>
              </c:ext>
            </c:extLst>
          </c:dPt>
          <c:dPt>
            <c:idx val="26"/>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2B-6F56-4A1E-A6A2-40A105E149B7}"/>
              </c:ext>
            </c:extLst>
          </c:dPt>
          <c:dPt>
            <c:idx val="27"/>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2D-6F56-4A1E-A6A2-40A105E149B7}"/>
              </c:ext>
            </c:extLst>
          </c:dPt>
          <c:dPt>
            <c:idx val="28"/>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2F-6F56-4A1E-A6A2-40A105E149B7}"/>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F56-4A1E-A6A2-40A105E149B7}"/>
                </c:ext>
              </c:extLst>
            </c:dLbl>
            <c:dLbl>
              <c:idx val="1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B-6F56-4A1E-A6A2-40A105E149B7}"/>
                </c:ext>
              </c:extLst>
            </c:dLbl>
            <c:dLbl>
              <c:idx val="1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D-6F56-4A1E-A6A2-40A105E149B7}"/>
                </c:ext>
              </c:extLst>
            </c:dLbl>
            <c:dLbl>
              <c:idx val="1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F-6F56-4A1E-A6A2-40A105E149B7}"/>
                </c:ext>
              </c:extLst>
            </c:dLbl>
            <c:dLbl>
              <c:idx val="2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1-6F56-4A1E-A6A2-40A105E149B7}"/>
                </c:ext>
              </c:extLst>
            </c:dLbl>
            <c:dLbl>
              <c:idx val="2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3-6F56-4A1E-A6A2-40A105E149B7}"/>
                </c:ext>
              </c:extLst>
            </c:dLbl>
            <c:dLbl>
              <c:idx val="2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5-6F56-4A1E-A6A2-40A105E149B7}"/>
                </c:ext>
              </c:extLst>
            </c:dLbl>
            <c:dLbl>
              <c:idx val="2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7-6F56-4A1E-A6A2-40A105E149B7}"/>
                </c:ext>
              </c:extLst>
            </c:dLbl>
            <c:dLbl>
              <c:idx val="2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9-6F56-4A1E-A6A2-40A105E149B7}"/>
                </c:ext>
              </c:extLst>
            </c:dLbl>
            <c:dLbl>
              <c:idx val="2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B-6F56-4A1E-A6A2-40A105E149B7}"/>
                </c:ext>
              </c:extLst>
            </c:dLbl>
            <c:dLbl>
              <c:idx val="2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D-6F56-4A1E-A6A2-40A105E149B7}"/>
                </c:ext>
              </c:extLst>
            </c:dLbl>
            <c:dLbl>
              <c:idx val="2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F-6F56-4A1E-A6A2-40A105E149B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'HOUSING - SubPops'!$A$2:$B$30</c:f>
              <c:multiLvlStrCache>
                <c:ptCount val="29"/>
                <c:lvl>
                  <c:pt idx="0">
                    <c:v>All Respondents</c:v>
                  </c:pt>
                  <c:pt idx="1">
                    <c:v>*Yes</c:v>
                  </c:pt>
                  <c:pt idx="2">
                    <c:v>No (ref group)</c:v>
                  </c:pt>
                  <c:pt idx="4">
                    <c:v>*Yes, child with special needs</c:v>
                  </c:pt>
                  <c:pt idx="5">
                    <c:v>No (ref group)</c:v>
                  </c:pt>
                  <c:pt idx="7">
                    <c:v>*Yes, adult with special needs</c:v>
                  </c:pt>
                  <c:pt idx="8">
                    <c:v>No (ref group)</c:v>
                  </c:pt>
                  <c:pt idx="10">
                    <c:v>**Cognitive disability</c:v>
                  </c:pt>
                  <c:pt idx="11">
                    <c:v>**Selfcare disability </c:v>
                  </c:pt>
                  <c:pt idx="12">
                    <c:v>**Blind or vision impaired</c:v>
                  </c:pt>
                  <c:pt idx="13">
                    <c:v>**Mobility disability</c:v>
                  </c:pt>
                  <c:pt idx="14">
                    <c:v>Deaf or hard of hearing</c:v>
                  </c:pt>
                  <c:pt idx="16">
                    <c:v>*Nonbinary</c:v>
                  </c:pt>
                  <c:pt idx="17">
                    <c:v>*Female</c:v>
                  </c:pt>
                  <c:pt idx="18">
                    <c:v>Male (ref group)</c:v>
                  </c:pt>
                  <c:pt idx="20">
                    <c:v>*Yes Transgender experience</c:v>
                  </c:pt>
                  <c:pt idx="21">
                    <c:v>No Transgender experience (ref group)</c:v>
                  </c:pt>
                  <c:pt idx="23">
                    <c:v>*Questioning/not sure</c:v>
                  </c:pt>
                  <c:pt idx="24">
                    <c:v>*Asexual</c:v>
                  </c:pt>
                  <c:pt idx="25">
                    <c:v>*Bisexual or Pan sexual</c:v>
                  </c:pt>
                  <c:pt idx="26">
                    <c:v>*Queer</c:v>
                  </c:pt>
                  <c:pt idx="27">
                    <c:v>Gay or Lesbian</c:v>
                  </c:pt>
                  <c:pt idx="28">
                    <c:v>Straight (ref group)</c:v>
                  </c:pt>
                </c:lvl>
                <c:lvl>
                  <c:pt idx="1">
                    <c:v>Parent</c:v>
                  </c:pt>
                  <c:pt idx="4">
                    <c:v>Caregiver‡</c:v>
                  </c:pt>
                  <c:pt idx="10">
                    <c:v>Disability§</c:v>
                  </c:pt>
                  <c:pt idx="16">
                    <c:v>Gender</c:v>
                  </c:pt>
                  <c:pt idx="23">
                    <c:v>Sexual Orientation</c:v>
                  </c:pt>
                </c:lvl>
              </c:multiLvlStrCache>
            </c:multiLvlStrRef>
          </c:cat>
          <c:val>
            <c:numRef>
              <c:f>'HOUSING - SubPops'!$C$2:$C$30</c:f>
              <c:numCache>
                <c:formatCode>0%</c:formatCode>
                <c:ptCount val="29"/>
                <c:pt idx="0">
                  <c:v>0.33929999999999999</c:v>
                </c:pt>
                <c:pt idx="1">
                  <c:v>0.39439999999999997</c:v>
                </c:pt>
                <c:pt idx="2">
                  <c:v>0.27600000000000002</c:v>
                </c:pt>
                <c:pt idx="4">
                  <c:v>0.54610000000000003</c:v>
                </c:pt>
                <c:pt idx="5">
                  <c:v>0.3579</c:v>
                </c:pt>
                <c:pt idx="7">
                  <c:v>0.5222</c:v>
                </c:pt>
                <c:pt idx="8">
                  <c:v>0.3579</c:v>
                </c:pt>
                <c:pt idx="10">
                  <c:v>0.60350000000000004</c:v>
                </c:pt>
                <c:pt idx="11">
                  <c:v>0.56059999999999999</c:v>
                </c:pt>
                <c:pt idx="12">
                  <c:v>0.54139999999999999</c:v>
                </c:pt>
                <c:pt idx="13">
                  <c:v>0.47339999999999999</c:v>
                </c:pt>
                <c:pt idx="14">
                  <c:v>0.31659999999999999</c:v>
                </c:pt>
                <c:pt idx="16">
                  <c:v>0.50529999999999997</c:v>
                </c:pt>
                <c:pt idx="17">
                  <c:v>0.34210000000000002</c:v>
                </c:pt>
                <c:pt idx="18">
                  <c:v>0.31390000000000001</c:v>
                </c:pt>
                <c:pt idx="20">
                  <c:v>0.46460000000000001</c:v>
                </c:pt>
                <c:pt idx="21">
                  <c:v>0.33510000000000001</c:v>
                </c:pt>
                <c:pt idx="23">
                  <c:v>0.437</c:v>
                </c:pt>
                <c:pt idx="24">
                  <c:v>0.43149999999999999</c:v>
                </c:pt>
                <c:pt idx="25">
                  <c:v>0.41930000000000001</c:v>
                </c:pt>
                <c:pt idx="26">
                  <c:v>0.37640000000000001</c:v>
                </c:pt>
                <c:pt idx="27">
                  <c:v>0.32640000000000002</c:v>
                </c:pt>
                <c:pt idx="28">
                  <c:v>0.32440000000000002</c:v>
                </c:pt>
              </c:numCache>
            </c:numRef>
          </c:val>
          <c:extLst>
            <c:ext xmlns:c16="http://schemas.microsoft.com/office/drawing/2014/chart" uri="{C3380CC4-5D6E-409C-BE32-E72D297353CC}">
              <c16:uniqueId val="{00000030-6F56-4A1E-A6A2-40A105E149B7}"/>
            </c:ext>
          </c:extLst>
        </c:ser>
        <c:dLbls>
          <c:dLblPos val="inEnd"/>
          <c:showLegendKey val="0"/>
          <c:showVal val="1"/>
          <c:showCatName val="0"/>
          <c:showSerName val="0"/>
          <c:showPercent val="0"/>
          <c:showBubbleSize val="0"/>
        </c:dLbls>
        <c:gapWidth val="50"/>
        <c:axId val="2043045488"/>
        <c:axId val="2042663408"/>
      </c:barChart>
      <c:catAx>
        <c:axId val="204304548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2042663408"/>
        <c:crosses val="autoZero"/>
        <c:auto val="1"/>
        <c:lblAlgn val="ctr"/>
        <c:lblOffset val="100"/>
        <c:noMultiLvlLbl val="0"/>
      </c:catAx>
      <c:valAx>
        <c:axId val="2042663408"/>
        <c:scaling>
          <c:orientation val="minMax"/>
          <c:max val="0.65000000000000013"/>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crossAx val="204304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Utilization Ratio (SUR) </a:t>
            </a:r>
          </a:p>
          <a:p>
            <a:pPr>
              <a:defRPr/>
            </a:pPr>
            <a:r>
              <a:rPr lang="en-US" dirty="0"/>
              <a:t>by Birth</a:t>
            </a:r>
            <a:r>
              <a:rPr lang="en-US" baseline="0" dirty="0"/>
              <a:t> Weight Category (grams)</a:t>
            </a:r>
            <a:endParaRPr lang="en-US" dirty="0"/>
          </a:p>
        </c:rich>
      </c:tx>
      <c:layout>
        <c:manualLayout>
          <c:xMode val="edge"/>
          <c:yMode val="edge"/>
          <c:x val="0.18534814326111004"/>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0.78</c:v>
                </c:pt>
                <c:pt idx="1">
                  <c:v>0.8</c:v>
                </c:pt>
                <c:pt idx="2">
                  <c:v>0.7</c:v>
                </c:pt>
                <c:pt idx="3">
                  <c:v>0.61</c:v>
                </c:pt>
                <c:pt idx="4">
                  <c:v>0.89</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0.73</c:v>
                </c:pt>
                <c:pt idx="1">
                  <c:v>0.74</c:v>
                </c:pt>
                <c:pt idx="2">
                  <c:v>0.65</c:v>
                </c:pt>
                <c:pt idx="3">
                  <c:v>0.56000000000000005</c:v>
                </c:pt>
                <c:pt idx="4">
                  <c:v>0.83</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SUR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0.76</c:v>
                </c:pt>
                <c:pt idx="1">
                  <c:v>0.77</c:v>
                </c:pt>
                <c:pt idx="2">
                  <c:v>0.68</c:v>
                </c:pt>
                <c:pt idx="3">
                  <c:v>0.57999999999999996</c:v>
                </c:pt>
                <c:pt idx="4">
                  <c:v>0.86</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0750464"/>
        <c:axId val="80756736"/>
      </c:lineChart>
      <c:catAx>
        <c:axId val="807504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8134754674881924"/>
              <c:y val="0.91635538456350707"/>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0756736"/>
        <c:crosses val="autoZero"/>
        <c:auto val="1"/>
        <c:lblAlgn val="ctr"/>
        <c:lblOffset val="100"/>
        <c:tickLblSkip val="1"/>
        <c:tickMarkSkip val="1"/>
        <c:noMultiLvlLbl val="0"/>
      </c:catAx>
      <c:valAx>
        <c:axId val="80756736"/>
        <c:scaling>
          <c:orientation val="minMax"/>
          <c:max val="1.2"/>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07504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57C5-4D97-8A50-716B98B57456}"/>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57C5-4D97-8A50-716B98B57456}"/>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57C5-4D97-8A50-716B98B57456}"/>
              </c:ext>
            </c:extLst>
          </c:dPt>
          <c:dLbls>
            <c:dLbl>
              <c:idx val="2"/>
              <c:layout>
                <c:manualLayout>
                  <c:x val="3.8099075174840145E-2"/>
                  <c:y val="-4.24573838594541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4.2771314615725392E-2"/>
                  <c:y val="-7.10069942350117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3.2893692986697122E-2"/>
                  <c:y val="-3.64000998619676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57C5-4D97-8A50-716B98B57456}"/>
                </c:ext>
              </c:extLst>
            </c:dLbl>
            <c:dLbl>
              <c:idx val="10"/>
              <c:layout>
                <c:manualLayout>
                  <c:x val="2.8486701405027332E-4"/>
                  <c:y val="-5.4633849768261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7C5-4D97-8A50-716B98B57456}"/>
                </c:ext>
              </c:extLst>
            </c:dLbl>
            <c:dLbl>
              <c:idx val="11"/>
              <c:delete val="1"/>
              <c:extLst>
                <c:ext xmlns:c15="http://schemas.microsoft.com/office/drawing/2012/chart" uri="{CE6537A1-D6FC-4f65-9D91-7224C49458BB}"/>
                <c:ext xmlns:c16="http://schemas.microsoft.com/office/drawing/2014/chart" uri="{C3380CC4-5D6E-409C-BE32-E72D297353CC}">
                  <c16:uniqueId val="{00000017-57C5-4D97-8A50-716B98B57456}"/>
                </c:ext>
              </c:extLst>
            </c:dLbl>
            <c:dLbl>
              <c:idx val="12"/>
              <c:delete val="1"/>
              <c:extLst>
                <c:ext xmlns:c15="http://schemas.microsoft.com/office/drawing/2012/chart" uri="{CE6537A1-D6FC-4f65-9D91-7224C49458BB}"/>
                <c:ext xmlns:c16="http://schemas.microsoft.com/office/drawing/2014/chart" uri="{C3380CC4-5D6E-409C-BE32-E72D297353CC}">
                  <c16:uniqueId val="{00000022-BEB6-428D-83AC-7D33CEE5D9A1}"/>
                </c:ext>
              </c:extLst>
            </c:dLbl>
            <c:dLbl>
              <c:idx val="13"/>
              <c:delete val="1"/>
              <c:extLst>
                <c:ext xmlns:c15="http://schemas.microsoft.com/office/drawing/2012/chart" uri="{CE6537A1-D6FC-4f65-9D91-7224C49458BB}"/>
                <c:ext xmlns:c16="http://schemas.microsoft.com/office/drawing/2014/chart" uri="{C3380CC4-5D6E-409C-BE32-E72D297353CC}">
                  <c16:uniqueId val="{00000023-BEB6-428D-83AC-7D33CEE5D9A1}"/>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3</c:v>
                </c:pt>
                <c:pt idx="1">
                  <c:v>2</c:v>
                </c:pt>
                <c:pt idx="2">
                  <c:v>5</c:v>
                </c:pt>
                <c:pt idx="3">
                  <c:v>1</c:v>
                </c:pt>
                <c:pt idx="5">
                  <c:v>2</c:v>
                </c:pt>
                <c:pt idx="8">
                  <c:v>2</c:v>
                </c:pt>
                <c:pt idx="10">
                  <c:v>3</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0.16700000000000001</c:v>
                </c:pt>
                <c:pt idx="1">
                  <c:v>0.111</c:v>
                </c:pt>
                <c:pt idx="2">
                  <c:v>0.27800000000000002</c:v>
                </c:pt>
                <c:pt idx="3">
                  <c:v>5.6000000000000001E-2</c:v>
                </c:pt>
                <c:pt idx="5">
                  <c:v>0.111</c:v>
                </c:pt>
                <c:pt idx="8">
                  <c:v>0.111</c:v>
                </c:pt>
                <c:pt idx="10">
                  <c:v>0.16700000000000001</c:v>
                </c:pt>
              </c:numCache>
            </c:numRef>
          </c:val>
          <c:extLst>
            <c:ext xmlns:c16="http://schemas.microsoft.com/office/drawing/2014/chart" uri="{C3380CC4-5D6E-409C-BE32-E72D297353CC}">
              <c16:uniqueId val="{0000001C-AB10-44A7-9697-0ADF905CAE07}"/>
            </c:ext>
          </c:extLst>
        </c:ser>
        <c:dLbls>
          <c:showLegendKey val="0"/>
          <c:showVal val="0"/>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FFFFFF"/>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14-4425-AD24-5E13274C9C1A}"/>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14-4425-AD24-5E13274C9C1A}"/>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14-4425-AD24-5E13274C9C1A}"/>
              </c:ext>
            </c:extLst>
          </c:dPt>
          <c:dLbls>
            <c:dLbl>
              <c:idx val="0"/>
              <c:layout>
                <c:manualLayout>
                  <c:x val="-1.1938957146194411E-2"/>
                  <c:y val="-8.49602188711801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6.3674438113036705E-2"/>
                  <c:y val="-0.21679504125749438"/>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61823414049771"/>
                      <c:h val="0.1516979356258521"/>
                    </c:manualLayout>
                  </c15:layout>
                </c:ext>
                <c:ext xmlns:c16="http://schemas.microsoft.com/office/drawing/2014/chart" uri="{C3380CC4-5D6E-409C-BE32-E72D297353CC}">
                  <c16:uniqueId val="{00000003-AB10-44A7-9697-0ADF905CAE07}"/>
                </c:ext>
              </c:extLst>
            </c:dLbl>
            <c:dLbl>
              <c:idx val="2"/>
              <c:layout>
                <c:manualLayout>
                  <c:x val="8.4567691458490746E-2"/>
                  <c:y val="-5.8592100983397809E-3"/>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07104760588656"/>
                      <c:h val="0.14290894746676444"/>
                    </c:manualLayout>
                  </c15:layout>
                </c:ext>
                <c:ext xmlns:c16="http://schemas.microsoft.com/office/drawing/2014/chart" uri="{C3380CC4-5D6E-409C-BE32-E72D297353CC}">
                  <c16:uniqueId val="{00000005-AB10-44A7-9697-0ADF905CAE07}"/>
                </c:ext>
              </c:extLst>
            </c:dLbl>
            <c:dLbl>
              <c:idx val="3"/>
              <c:layout>
                <c:manualLayout>
                  <c:x val="8.8193953842612929E-2"/>
                  <c:y val="8.59360041707324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7.9593047641296072E-3"/>
                  <c:y val="4.3944940795438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3.9796523820648036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14-4425-AD24-5E13274C9C1A}"/>
                </c:ext>
              </c:extLst>
            </c:dLbl>
            <c:dLbl>
              <c:idx val="10"/>
              <c:layout>
                <c:manualLayout>
                  <c:x val="-4.7609646865389217E-2"/>
                  <c:y val="-6.96606896933543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14-4425-AD24-5E13274C9C1A}"/>
                </c:ext>
              </c:extLst>
            </c:dLbl>
            <c:dLbl>
              <c:idx val="11"/>
              <c:layout>
                <c:manualLayout>
                  <c:x val="-3.6713546658368956E-2"/>
                  <c:y val="-4.4673665561699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A14-4425-AD24-5E13274C9C1A}"/>
                </c:ext>
              </c:extLst>
            </c:dLbl>
            <c:dLbl>
              <c:idx val="12"/>
              <c:delete val="1"/>
              <c:extLst>
                <c:ext xmlns:c15="http://schemas.microsoft.com/office/drawing/2012/chart" uri="{CE6537A1-D6FC-4f65-9D91-7224C49458BB}"/>
                <c:ext xmlns:c16="http://schemas.microsoft.com/office/drawing/2014/chart" uri="{C3380CC4-5D6E-409C-BE32-E72D297353CC}">
                  <c16:uniqueId val="{00000018-2A14-4425-AD24-5E13274C9C1A}"/>
                </c:ext>
              </c:extLst>
            </c:dLbl>
            <c:dLbl>
              <c:idx val="13"/>
              <c:delete val="1"/>
              <c:extLst>
                <c:ext xmlns:c15="http://schemas.microsoft.com/office/drawing/2012/chart" uri="{CE6537A1-D6FC-4f65-9D91-7224C49458BB}"/>
                <c:ext xmlns:c16="http://schemas.microsoft.com/office/drawing/2014/chart" uri="{C3380CC4-5D6E-409C-BE32-E72D297353CC}">
                  <c16:uniqueId val="{00000019-2A14-4425-AD24-5E13274C9C1A}"/>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c:v>
                </c:pt>
                <c:pt idx="1">
                  <c:v>1</c:v>
                </c:pt>
                <c:pt idx="2">
                  <c:v>1</c:v>
                </c:pt>
                <c:pt idx="3">
                  <c:v>1</c:v>
                </c:pt>
                <c:pt idx="5">
                  <c:v>1</c:v>
                </c:pt>
                <c:pt idx="8">
                  <c:v>1</c:v>
                </c:pt>
                <c:pt idx="10">
                  <c:v>1</c:v>
                </c:pt>
                <c:pt idx="11">
                  <c:v>4</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0.33300000000000002</c:v>
                </c:pt>
                <c:pt idx="1">
                  <c:v>6.7000000000000004E-2</c:v>
                </c:pt>
                <c:pt idx="2">
                  <c:v>6.6666666666666666E-2</c:v>
                </c:pt>
                <c:pt idx="3">
                  <c:v>6.7000000000000004E-2</c:v>
                </c:pt>
                <c:pt idx="5" formatCode="General">
                  <c:v>6.7</c:v>
                </c:pt>
                <c:pt idx="8">
                  <c:v>6.7000000000000004E-2</c:v>
                </c:pt>
                <c:pt idx="10">
                  <c:v>6.7000000000000004E-2</c:v>
                </c:pt>
                <c:pt idx="11">
                  <c:v>0.26666666666666666</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0.69</c:v>
                </c:pt>
                <c:pt idx="1">
                  <c:v>0.74</c:v>
                </c:pt>
                <c:pt idx="2">
                  <c:v>0.76</c:v>
                </c:pt>
                <c:pt idx="3">
                  <c:v>0.9</c:v>
                </c:pt>
                <c:pt idx="4">
                  <c:v>0.72</c:v>
                </c:pt>
                <c:pt idx="5">
                  <c:v>1.05</c:v>
                </c:pt>
                <c:pt idx="7">
                  <c:v>0.67</c:v>
                </c:pt>
                <c:pt idx="8">
                  <c:v>0.59</c:v>
                </c:pt>
                <c:pt idx="9">
                  <c:v>0.64</c:v>
                </c:pt>
                <c:pt idx="10">
                  <c:v>0.8</c:v>
                </c:pt>
                <c:pt idx="11">
                  <c:v>0.61</c:v>
                </c:pt>
                <c:pt idx="12">
                  <c:v>0.73</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1.06</c:v>
                </c:pt>
                <c:pt idx="1">
                  <c:v>1.33</c:v>
                </c:pt>
                <c:pt idx="2">
                  <c:v>1.05</c:v>
                </c:pt>
                <c:pt idx="3">
                  <c:v>0.92</c:v>
                </c:pt>
                <c:pt idx="4">
                  <c:v>0.76</c:v>
                </c:pt>
                <c:pt idx="5">
                  <c:v>0.9</c:v>
                </c:pt>
                <c:pt idx="7">
                  <c:v>1.06</c:v>
                </c:pt>
                <c:pt idx="8">
                  <c:v>0.72</c:v>
                </c:pt>
                <c:pt idx="9">
                  <c:v>1.1599999999999999</c:v>
                </c:pt>
                <c:pt idx="10">
                  <c:v>1.24</c:v>
                </c:pt>
                <c:pt idx="11">
                  <c:v>0.77</c:v>
                </c:pt>
                <c:pt idx="12">
                  <c:v>0.6</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Sheet1!$B$4:$N$4</c:f>
              <c:numCache>
                <c:formatCode>General</c:formatCode>
                <c:ptCount val="13"/>
                <c:pt idx="0">
                  <c:v>1.57</c:v>
                </c:pt>
                <c:pt idx="1">
                  <c:v>1.19</c:v>
                </c:pt>
                <c:pt idx="2">
                  <c:v>0.93</c:v>
                </c:pt>
                <c:pt idx="3">
                  <c:v>1.03</c:v>
                </c:pt>
                <c:pt idx="4">
                  <c:v>0.79</c:v>
                </c:pt>
                <c:pt idx="5">
                  <c:v>0.75</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1.04</c:v>
                </c:pt>
                <c:pt idx="1">
                  <c:v>1.04</c:v>
                </c:pt>
                <c:pt idx="2">
                  <c:v>1.02</c:v>
                </c:pt>
                <c:pt idx="3">
                  <c:v>1.03</c:v>
                </c:pt>
                <c:pt idx="4">
                  <c:v>1</c:v>
                </c:pt>
                <c:pt idx="5">
                  <c:v>1.1200000000000001</c:v>
                </c:pt>
                <c:pt idx="7">
                  <c:v>0.8</c:v>
                </c:pt>
                <c:pt idx="8">
                  <c:v>0.77</c:v>
                </c:pt>
                <c:pt idx="9">
                  <c:v>0.74</c:v>
                </c:pt>
                <c:pt idx="10">
                  <c:v>0.71</c:v>
                </c:pt>
                <c:pt idx="11">
                  <c:v>0.72</c:v>
                </c:pt>
                <c:pt idx="12">
                  <c:v>0.74</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1.1399999999999999</c:v>
                </c:pt>
                <c:pt idx="1">
                  <c:v>1.17</c:v>
                </c:pt>
                <c:pt idx="2">
                  <c:v>1.1399999999999999</c:v>
                </c:pt>
                <c:pt idx="3">
                  <c:v>1.05</c:v>
                </c:pt>
                <c:pt idx="4">
                  <c:v>1</c:v>
                </c:pt>
                <c:pt idx="5">
                  <c:v>1.02</c:v>
                </c:pt>
                <c:pt idx="7">
                  <c:v>1.41</c:v>
                </c:pt>
                <c:pt idx="8">
                  <c:v>1.43</c:v>
                </c:pt>
                <c:pt idx="9">
                  <c:v>1.34</c:v>
                </c:pt>
                <c:pt idx="10">
                  <c:v>1.27</c:v>
                </c:pt>
                <c:pt idx="11">
                  <c:v>1.2</c:v>
                </c:pt>
                <c:pt idx="12">
                  <c:v>1.1100000000000001</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Sheet1!$B$4:$N$4</c:f>
              <c:numCache>
                <c:formatCode>General</c:formatCode>
                <c:ptCount val="13"/>
                <c:pt idx="0">
                  <c:v>0.82</c:v>
                </c:pt>
                <c:pt idx="1">
                  <c:v>0.77</c:v>
                </c:pt>
                <c:pt idx="2">
                  <c:v>0.79</c:v>
                </c:pt>
                <c:pt idx="3">
                  <c:v>0.7</c:v>
                </c:pt>
                <c:pt idx="4">
                  <c:v>0.76</c:v>
                </c:pt>
                <c:pt idx="5">
                  <c:v>0.72</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C90A9-9D4F-4A00-AD4A-FE59985DD92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31811DB-2FC3-490F-8E22-02F58CAA8285}">
      <dgm:prSet phldrT="[Text]" phldr="0"/>
      <dgm:spPr/>
      <dgm:t>
        <a:bodyPr/>
        <a:lstStyle/>
        <a:p>
          <a:pPr rtl="0"/>
          <a:r>
            <a:rPr lang="en-US" b="1">
              <a:latin typeface="Calibri"/>
              <a:cs typeface="Calibri"/>
            </a:rPr>
            <a:t>Community Health Centers</a:t>
          </a:r>
        </a:p>
      </dgm:t>
    </dgm:pt>
    <dgm:pt modelId="{1A28E959-B107-4D64-A564-99AA81781DD0}" type="parTrans" cxnId="{C272383E-12A0-40A3-93C6-6CBE7F7351A7}">
      <dgm:prSet/>
      <dgm:spPr/>
      <dgm:t>
        <a:bodyPr/>
        <a:lstStyle/>
        <a:p>
          <a:endParaRPr lang="en-US"/>
        </a:p>
      </dgm:t>
    </dgm:pt>
    <dgm:pt modelId="{06467E1A-7D8A-437A-91EE-50587339E0BB}" type="sibTrans" cxnId="{C272383E-12A0-40A3-93C6-6CBE7F7351A7}">
      <dgm:prSet/>
      <dgm:spPr/>
      <dgm:t>
        <a:bodyPr/>
        <a:lstStyle/>
        <a:p>
          <a:endParaRPr lang="en-US"/>
        </a:p>
      </dgm:t>
    </dgm:pt>
    <dgm:pt modelId="{13B62F6E-C2FA-4EC7-8E8E-76E556910F9E}">
      <dgm:prSet phldrT="[Text]" phldr="0"/>
      <dgm:spPr/>
      <dgm:t>
        <a:bodyPr/>
        <a:lstStyle/>
        <a:p>
          <a:pPr rtl="0"/>
          <a:r>
            <a:rPr lang="en-US" b="1">
              <a:latin typeface="Calibri"/>
              <a:cs typeface="Calibri"/>
            </a:rPr>
            <a:t>Vaccination Providers</a:t>
          </a:r>
        </a:p>
      </dgm:t>
    </dgm:pt>
    <dgm:pt modelId="{E6E82E23-14D4-46A0-B833-97511434E793}" type="parTrans" cxnId="{31BF5784-6E6C-4392-8693-D899F4B2B163}">
      <dgm:prSet/>
      <dgm:spPr/>
      <dgm:t>
        <a:bodyPr/>
        <a:lstStyle/>
        <a:p>
          <a:endParaRPr lang="en-US"/>
        </a:p>
      </dgm:t>
    </dgm:pt>
    <dgm:pt modelId="{50A39481-BA9F-4F97-A84C-262D969A3F56}" type="sibTrans" cxnId="{31BF5784-6E6C-4392-8693-D899F4B2B163}">
      <dgm:prSet/>
      <dgm:spPr/>
      <dgm:t>
        <a:bodyPr/>
        <a:lstStyle/>
        <a:p>
          <a:endParaRPr lang="en-US"/>
        </a:p>
      </dgm:t>
    </dgm:pt>
    <dgm:pt modelId="{5D6C5A39-0129-4D96-BE02-505DB82B3CA7}">
      <dgm:prSet phldrT="[Text]" phldr="0"/>
      <dgm:spPr/>
      <dgm:t>
        <a:bodyPr/>
        <a:lstStyle/>
        <a:p>
          <a:pPr rtl="0"/>
          <a:r>
            <a:rPr lang="en-US" b="1">
              <a:latin typeface="Calibri"/>
              <a:cs typeface="Calibri"/>
            </a:rPr>
            <a:t>DPH Community Liaison</a:t>
          </a:r>
        </a:p>
      </dgm:t>
    </dgm:pt>
    <dgm:pt modelId="{64FEF215-AD77-495C-BDB9-50A0FB413B1E}" type="parTrans" cxnId="{94C8AFD2-F3F4-40EF-A583-7779B0376A3E}">
      <dgm:prSet/>
      <dgm:spPr/>
      <dgm:t>
        <a:bodyPr/>
        <a:lstStyle/>
        <a:p>
          <a:endParaRPr lang="en-US"/>
        </a:p>
      </dgm:t>
    </dgm:pt>
    <dgm:pt modelId="{9A219B42-9D08-4AEA-A675-410111834FEC}" type="sibTrans" cxnId="{94C8AFD2-F3F4-40EF-A583-7779B0376A3E}">
      <dgm:prSet/>
      <dgm:spPr/>
      <dgm:t>
        <a:bodyPr/>
        <a:lstStyle/>
        <a:p>
          <a:endParaRPr lang="en-US"/>
        </a:p>
      </dgm:t>
    </dgm:pt>
    <dgm:pt modelId="{D2A91482-A006-4F51-A0C6-1C6867A3C579}">
      <dgm:prSet phldrT="[Text]" phldr="0"/>
      <dgm:spPr/>
      <dgm:t>
        <a:bodyPr/>
        <a:lstStyle/>
        <a:p>
          <a:pPr rtl="0"/>
          <a:r>
            <a:rPr lang="en-US" b="1">
              <a:latin typeface="Calibri"/>
              <a:cs typeface="Calibri"/>
            </a:rPr>
            <a:t>Local Boards of Health</a:t>
          </a:r>
        </a:p>
      </dgm:t>
    </dgm:pt>
    <dgm:pt modelId="{6CF08C80-16DC-4D52-9855-AEAB6C118FFC}" type="parTrans" cxnId="{F884BD24-2898-477E-8C66-1A9D4EFD8A2C}">
      <dgm:prSet/>
      <dgm:spPr/>
      <dgm:t>
        <a:bodyPr/>
        <a:lstStyle/>
        <a:p>
          <a:endParaRPr lang="en-US"/>
        </a:p>
      </dgm:t>
    </dgm:pt>
    <dgm:pt modelId="{D1C3FF73-9CAB-4457-B58F-AAD13DA0E844}" type="sibTrans" cxnId="{F884BD24-2898-477E-8C66-1A9D4EFD8A2C}">
      <dgm:prSet/>
      <dgm:spPr/>
      <dgm:t>
        <a:bodyPr/>
        <a:lstStyle/>
        <a:p>
          <a:endParaRPr lang="en-US"/>
        </a:p>
      </dgm:t>
    </dgm:pt>
    <dgm:pt modelId="{1A074BEE-0A91-403B-AE6A-348176FA420B}">
      <dgm:prSet phldrT="[Text]" phldr="0"/>
      <dgm:spPr/>
      <dgm:t>
        <a:bodyPr/>
        <a:lstStyle/>
        <a:p>
          <a:pPr rtl="0"/>
          <a:r>
            <a:rPr lang="en-US" b="1">
              <a:latin typeface="Calibri"/>
              <a:cs typeface="Calibri"/>
            </a:rPr>
            <a:t>CBOs and FBOs</a:t>
          </a:r>
        </a:p>
      </dgm:t>
    </dgm:pt>
    <dgm:pt modelId="{AB1B6739-9654-4033-B388-A93CDCCB76FE}" type="parTrans" cxnId="{51B49E71-82EE-403A-866F-63444DC9D675}">
      <dgm:prSet/>
      <dgm:spPr/>
      <dgm:t>
        <a:bodyPr/>
        <a:lstStyle/>
        <a:p>
          <a:endParaRPr lang="en-US"/>
        </a:p>
      </dgm:t>
    </dgm:pt>
    <dgm:pt modelId="{9CC02216-A463-444B-BBE4-128ADB6441E3}" type="sibTrans" cxnId="{51B49E71-82EE-403A-866F-63444DC9D675}">
      <dgm:prSet/>
      <dgm:spPr/>
      <dgm:t>
        <a:bodyPr/>
        <a:lstStyle/>
        <a:p>
          <a:endParaRPr lang="en-US"/>
        </a:p>
      </dgm:t>
    </dgm:pt>
    <dgm:pt modelId="{B6BCE804-07D9-468A-A7E3-72D07D1DDC0B}">
      <dgm:prSet phldr="0"/>
      <dgm:spPr/>
      <dgm:t>
        <a:bodyPr/>
        <a:lstStyle/>
        <a:p>
          <a:pPr rtl="0"/>
          <a:r>
            <a:rPr lang="en-US" b="1">
              <a:latin typeface="Calibri"/>
              <a:cs typeface="Calibri"/>
            </a:rPr>
            <a:t>Healthcare Providers</a:t>
          </a:r>
        </a:p>
      </dgm:t>
    </dgm:pt>
    <dgm:pt modelId="{40EF9152-31E7-4E03-9518-C3D3CCB3BF79}" type="parTrans" cxnId="{876893A5-83A2-4EA3-8F79-B8A39A82AF20}">
      <dgm:prSet/>
      <dgm:spPr/>
    </dgm:pt>
    <dgm:pt modelId="{8AB041BF-ABA6-4662-8845-4433A7CBAC56}" type="sibTrans" cxnId="{876893A5-83A2-4EA3-8F79-B8A39A82AF20}">
      <dgm:prSet/>
      <dgm:spPr/>
    </dgm:pt>
    <dgm:pt modelId="{FF8FDF7B-4514-4774-AE4D-4E9EF1C49258}">
      <dgm:prSet phldr="0"/>
      <dgm:spPr/>
      <dgm:t>
        <a:bodyPr/>
        <a:lstStyle/>
        <a:p>
          <a:pPr rtl="0"/>
          <a:r>
            <a:rPr lang="en-US" b="1">
              <a:latin typeface="Calibri"/>
              <a:cs typeface="Calibri"/>
            </a:rPr>
            <a:t>Data-driven engagement strategies</a:t>
          </a:r>
        </a:p>
      </dgm:t>
    </dgm:pt>
    <dgm:pt modelId="{2251A2BD-02D6-4166-A93A-800C27EE8789}" type="parTrans" cxnId="{E61184EB-B2BE-476B-B4B9-15EB042E0D9C}">
      <dgm:prSet/>
      <dgm:spPr/>
    </dgm:pt>
    <dgm:pt modelId="{EA8075C4-80CF-4FFB-AA62-9B09E7496FBF}" type="sibTrans" cxnId="{E61184EB-B2BE-476B-B4B9-15EB042E0D9C}">
      <dgm:prSet/>
      <dgm:spPr/>
    </dgm:pt>
    <dgm:pt modelId="{AE7B0497-6166-422F-9F8C-8A15640634AF}" type="pres">
      <dgm:prSet presAssocID="{754C90A9-9D4F-4A00-AD4A-FE59985DD925}" presName="cycle" presStyleCnt="0">
        <dgm:presLayoutVars>
          <dgm:dir/>
          <dgm:resizeHandles val="exact"/>
        </dgm:presLayoutVars>
      </dgm:prSet>
      <dgm:spPr/>
    </dgm:pt>
    <dgm:pt modelId="{5B709C94-28A6-4CF3-A804-471E1B7F3F9A}" type="pres">
      <dgm:prSet presAssocID="{F31811DB-2FC3-490F-8E22-02F58CAA8285}" presName="node" presStyleLbl="node1" presStyleIdx="0" presStyleCnt="7">
        <dgm:presLayoutVars>
          <dgm:bulletEnabled val="1"/>
        </dgm:presLayoutVars>
      </dgm:prSet>
      <dgm:spPr/>
    </dgm:pt>
    <dgm:pt modelId="{5E2E2678-F057-49C5-BCAD-EA14AE70242C}" type="pres">
      <dgm:prSet presAssocID="{F31811DB-2FC3-490F-8E22-02F58CAA8285}" presName="spNode" presStyleCnt="0"/>
      <dgm:spPr/>
    </dgm:pt>
    <dgm:pt modelId="{0C5083A3-6CA8-4CF7-9693-1A10739F9129}" type="pres">
      <dgm:prSet presAssocID="{06467E1A-7D8A-437A-91EE-50587339E0BB}" presName="sibTrans" presStyleLbl="sibTrans1D1" presStyleIdx="0" presStyleCnt="7"/>
      <dgm:spPr/>
    </dgm:pt>
    <dgm:pt modelId="{E4A04018-0FCB-45EE-899F-CD657FEACF51}" type="pres">
      <dgm:prSet presAssocID="{13B62F6E-C2FA-4EC7-8E8E-76E556910F9E}" presName="node" presStyleLbl="node1" presStyleIdx="1" presStyleCnt="7">
        <dgm:presLayoutVars>
          <dgm:bulletEnabled val="1"/>
        </dgm:presLayoutVars>
      </dgm:prSet>
      <dgm:spPr/>
    </dgm:pt>
    <dgm:pt modelId="{51933EF0-E45C-49C0-AF6D-9314E327319C}" type="pres">
      <dgm:prSet presAssocID="{13B62F6E-C2FA-4EC7-8E8E-76E556910F9E}" presName="spNode" presStyleCnt="0"/>
      <dgm:spPr/>
    </dgm:pt>
    <dgm:pt modelId="{30567273-4B35-4F00-8863-ED680EB13792}" type="pres">
      <dgm:prSet presAssocID="{50A39481-BA9F-4F97-A84C-262D969A3F56}" presName="sibTrans" presStyleLbl="sibTrans1D1" presStyleIdx="1" presStyleCnt="7"/>
      <dgm:spPr/>
    </dgm:pt>
    <dgm:pt modelId="{66776F0D-3311-465E-9D76-4D2041E8A1F4}" type="pres">
      <dgm:prSet presAssocID="{5D6C5A39-0129-4D96-BE02-505DB82B3CA7}" presName="node" presStyleLbl="node1" presStyleIdx="2" presStyleCnt="7">
        <dgm:presLayoutVars>
          <dgm:bulletEnabled val="1"/>
        </dgm:presLayoutVars>
      </dgm:prSet>
      <dgm:spPr/>
    </dgm:pt>
    <dgm:pt modelId="{FCD5DA87-5F28-4135-BC1C-A9619345B82B}" type="pres">
      <dgm:prSet presAssocID="{5D6C5A39-0129-4D96-BE02-505DB82B3CA7}" presName="spNode" presStyleCnt="0"/>
      <dgm:spPr/>
    </dgm:pt>
    <dgm:pt modelId="{1CA0E124-7778-45F2-AE59-4F156BF9AA45}" type="pres">
      <dgm:prSet presAssocID="{9A219B42-9D08-4AEA-A675-410111834FEC}" presName="sibTrans" presStyleLbl="sibTrans1D1" presStyleIdx="2" presStyleCnt="7"/>
      <dgm:spPr/>
    </dgm:pt>
    <dgm:pt modelId="{B9F137CD-C1AD-49CB-A1B6-1B60220D3C69}" type="pres">
      <dgm:prSet presAssocID="{D2A91482-A006-4F51-A0C6-1C6867A3C579}" presName="node" presStyleLbl="node1" presStyleIdx="3" presStyleCnt="7">
        <dgm:presLayoutVars>
          <dgm:bulletEnabled val="1"/>
        </dgm:presLayoutVars>
      </dgm:prSet>
      <dgm:spPr/>
    </dgm:pt>
    <dgm:pt modelId="{27EE5B1C-1465-4DD6-958B-472D9A0EDC2B}" type="pres">
      <dgm:prSet presAssocID="{D2A91482-A006-4F51-A0C6-1C6867A3C579}" presName="spNode" presStyleCnt="0"/>
      <dgm:spPr/>
    </dgm:pt>
    <dgm:pt modelId="{873BF4AF-3089-4F2E-A000-005B1D0D43CE}" type="pres">
      <dgm:prSet presAssocID="{D1C3FF73-9CAB-4457-B58F-AAD13DA0E844}" presName="sibTrans" presStyleLbl="sibTrans1D1" presStyleIdx="3" presStyleCnt="7"/>
      <dgm:spPr/>
    </dgm:pt>
    <dgm:pt modelId="{9733566C-FB38-4032-9072-965AF78B8E05}" type="pres">
      <dgm:prSet presAssocID="{1A074BEE-0A91-403B-AE6A-348176FA420B}" presName="node" presStyleLbl="node1" presStyleIdx="4" presStyleCnt="7">
        <dgm:presLayoutVars>
          <dgm:bulletEnabled val="1"/>
        </dgm:presLayoutVars>
      </dgm:prSet>
      <dgm:spPr/>
    </dgm:pt>
    <dgm:pt modelId="{082CA63A-51A1-4C38-9ADD-1EBDFE7B1DBE}" type="pres">
      <dgm:prSet presAssocID="{1A074BEE-0A91-403B-AE6A-348176FA420B}" presName="spNode" presStyleCnt="0"/>
      <dgm:spPr/>
    </dgm:pt>
    <dgm:pt modelId="{E38A9DE3-F83D-432C-AEE2-0384292F1231}" type="pres">
      <dgm:prSet presAssocID="{9CC02216-A463-444B-BBE4-128ADB6441E3}" presName="sibTrans" presStyleLbl="sibTrans1D1" presStyleIdx="4" presStyleCnt="7"/>
      <dgm:spPr/>
    </dgm:pt>
    <dgm:pt modelId="{487AFF66-D486-4601-98AB-C289BBF70499}" type="pres">
      <dgm:prSet presAssocID="{B6BCE804-07D9-468A-A7E3-72D07D1DDC0B}" presName="node" presStyleLbl="node1" presStyleIdx="5" presStyleCnt="7">
        <dgm:presLayoutVars>
          <dgm:bulletEnabled val="1"/>
        </dgm:presLayoutVars>
      </dgm:prSet>
      <dgm:spPr/>
    </dgm:pt>
    <dgm:pt modelId="{78AF8ACE-2D53-4A22-A25B-E3945D21D4F7}" type="pres">
      <dgm:prSet presAssocID="{B6BCE804-07D9-468A-A7E3-72D07D1DDC0B}" presName="spNode" presStyleCnt="0"/>
      <dgm:spPr/>
    </dgm:pt>
    <dgm:pt modelId="{5775793B-C5BF-40BE-AE4F-32651CD6E676}" type="pres">
      <dgm:prSet presAssocID="{8AB041BF-ABA6-4662-8845-4433A7CBAC56}" presName="sibTrans" presStyleLbl="sibTrans1D1" presStyleIdx="5" presStyleCnt="7"/>
      <dgm:spPr/>
    </dgm:pt>
    <dgm:pt modelId="{79CAE922-4F43-4A9C-895A-747962D72B8D}" type="pres">
      <dgm:prSet presAssocID="{FF8FDF7B-4514-4774-AE4D-4E9EF1C49258}" presName="node" presStyleLbl="node1" presStyleIdx="6" presStyleCnt="7">
        <dgm:presLayoutVars>
          <dgm:bulletEnabled val="1"/>
        </dgm:presLayoutVars>
      </dgm:prSet>
      <dgm:spPr/>
    </dgm:pt>
    <dgm:pt modelId="{7C5DF92E-07FB-4E87-83E6-C08B180F2E59}" type="pres">
      <dgm:prSet presAssocID="{FF8FDF7B-4514-4774-AE4D-4E9EF1C49258}" presName="spNode" presStyleCnt="0"/>
      <dgm:spPr/>
    </dgm:pt>
    <dgm:pt modelId="{E45C7D2B-7B8E-46ED-9B48-CA1F4436935F}" type="pres">
      <dgm:prSet presAssocID="{EA8075C4-80CF-4FFB-AA62-9B09E7496FBF}" presName="sibTrans" presStyleLbl="sibTrans1D1" presStyleIdx="6" presStyleCnt="7"/>
      <dgm:spPr/>
    </dgm:pt>
  </dgm:ptLst>
  <dgm:cxnLst>
    <dgm:cxn modelId="{5416EB09-993A-4897-A8EF-8215579B8EB8}" type="presOf" srcId="{D1C3FF73-9CAB-4457-B58F-AAD13DA0E844}" destId="{873BF4AF-3089-4F2E-A000-005B1D0D43CE}" srcOrd="0" destOrd="0" presId="urn:microsoft.com/office/officeart/2005/8/layout/cycle6"/>
    <dgm:cxn modelId="{105C410B-B059-4F6B-9887-B87065FD4A96}" type="presOf" srcId="{9CC02216-A463-444B-BBE4-128ADB6441E3}" destId="{E38A9DE3-F83D-432C-AEE2-0384292F1231}" srcOrd="0" destOrd="0" presId="urn:microsoft.com/office/officeart/2005/8/layout/cycle6"/>
    <dgm:cxn modelId="{7CE79110-7DE7-41A0-820E-6CD9858A7CA2}" type="presOf" srcId="{13B62F6E-C2FA-4EC7-8E8E-76E556910F9E}" destId="{E4A04018-0FCB-45EE-899F-CD657FEACF51}" srcOrd="0" destOrd="0" presId="urn:microsoft.com/office/officeart/2005/8/layout/cycle6"/>
    <dgm:cxn modelId="{72C92415-2A93-466A-955D-C14E7CDA12EC}" type="presOf" srcId="{F31811DB-2FC3-490F-8E22-02F58CAA8285}" destId="{5B709C94-28A6-4CF3-A804-471E1B7F3F9A}" srcOrd="0" destOrd="0" presId="urn:microsoft.com/office/officeart/2005/8/layout/cycle6"/>
    <dgm:cxn modelId="{04A06018-BFC4-4069-A4C1-7127ED2A4CE1}" type="presOf" srcId="{FF8FDF7B-4514-4774-AE4D-4E9EF1C49258}" destId="{79CAE922-4F43-4A9C-895A-747962D72B8D}" srcOrd="0" destOrd="0" presId="urn:microsoft.com/office/officeart/2005/8/layout/cycle6"/>
    <dgm:cxn modelId="{FD14981B-04D5-4A6C-B8CF-90DBA84CEF58}" type="presOf" srcId="{754C90A9-9D4F-4A00-AD4A-FE59985DD925}" destId="{AE7B0497-6166-422F-9F8C-8A15640634AF}" srcOrd="0" destOrd="0" presId="urn:microsoft.com/office/officeart/2005/8/layout/cycle6"/>
    <dgm:cxn modelId="{F884BD24-2898-477E-8C66-1A9D4EFD8A2C}" srcId="{754C90A9-9D4F-4A00-AD4A-FE59985DD925}" destId="{D2A91482-A006-4F51-A0C6-1C6867A3C579}" srcOrd="3" destOrd="0" parTransId="{6CF08C80-16DC-4D52-9855-AEAB6C118FFC}" sibTransId="{D1C3FF73-9CAB-4457-B58F-AAD13DA0E844}"/>
    <dgm:cxn modelId="{3CC31F25-2FB0-4617-9F25-14BE1562A55D}" type="presOf" srcId="{B6BCE804-07D9-468A-A7E3-72D07D1DDC0B}" destId="{487AFF66-D486-4601-98AB-C289BBF70499}" srcOrd="0" destOrd="0" presId="urn:microsoft.com/office/officeart/2005/8/layout/cycle6"/>
    <dgm:cxn modelId="{7ECBC928-17F5-4F2D-80AB-F6F54C8F14F7}" type="presOf" srcId="{5D6C5A39-0129-4D96-BE02-505DB82B3CA7}" destId="{66776F0D-3311-465E-9D76-4D2041E8A1F4}" srcOrd="0" destOrd="0" presId="urn:microsoft.com/office/officeart/2005/8/layout/cycle6"/>
    <dgm:cxn modelId="{09277536-25AC-41AB-ACE1-69909B917502}" type="presOf" srcId="{8AB041BF-ABA6-4662-8845-4433A7CBAC56}" destId="{5775793B-C5BF-40BE-AE4F-32651CD6E676}" srcOrd="0" destOrd="0" presId="urn:microsoft.com/office/officeart/2005/8/layout/cycle6"/>
    <dgm:cxn modelId="{C272383E-12A0-40A3-93C6-6CBE7F7351A7}" srcId="{754C90A9-9D4F-4A00-AD4A-FE59985DD925}" destId="{F31811DB-2FC3-490F-8E22-02F58CAA8285}" srcOrd="0" destOrd="0" parTransId="{1A28E959-B107-4D64-A564-99AA81781DD0}" sibTransId="{06467E1A-7D8A-437A-91EE-50587339E0BB}"/>
    <dgm:cxn modelId="{702B683F-132D-4224-A99F-8B0CA6986197}" type="presOf" srcId="{EA8075C4-80CF-4FFB-AA62-9B09E7496FBF}" destId="{E45C7D2B-7B8E-46ED-9B48-CA1F4436935F}" srcOrd="0" destOrd="0" presId="urn:microsoft.com/office/officeart/2005/8/layout/cycle6"/>
    <dgm:cxn modelId="{51B49E71-82EE-403A-866F-63444DC9D675}" srcId="{754C90A9-9D4F-4A00-AD4A-FE59985DD925}" destId="{1A074BEE-0A91-403B-AE6A-348176FA420B}" srcOrd="4" destOrd="0" parTransId="{AB1B6739-9654-4033-B388-A93CDCCB76FE}" sibTransId="{9CC02216-A463-444B-BBE4-128ADB6441E3}"/>
    <dgm:cxn modelId="{9278F159-E4C1-4480-A53A-8C2FD1DF1B2E}" type="presOf" srcId="{9A219B42-9D08-4AEA-A675-410111834FEC}" destId="{1CA0E124-7778-45F2-AE59-4F156BF9AA45}" srcOrd="0" destOrd="0" presId="urn:microsoft.com/office/officeart/2005/8/layout/cycle6"/>
    <dgm:cxn modelId="{57B3AD82-FA28-4FA9-932B-2A20A6D544D4}" type="presOf" srcId="{D2A91482-A006-4F51-A0C6-1C6867A3C579}" destId="{B9F137CD-C1AD-49CB-A1B6-1B60220D3C69}" srcOrd="0" destOrd="0" presId="urn:microsoft.com/office/officeart/2005/8/layout/cycle6"/>
    <dgm:cxn modelId="{31BF5784-6E6C-4392-8693-D899F4B2B163}" srcId="{754C90A9-9D4F-4A00-AD4A-FE59985DD925}" destId="{13B62F6E-C2FA-4EC7-8E8E-76E556910F9E}" srcOrd="1" destOrd="0" parTransId="{E6E82E23-14D4-46A0-B833-97511434E793}" sibTransId="{50A39481-BA9F-4F97-A84C-262D969A3F56}"/>
    <dgm:cxn modelId="{876893A5-83A2-4EA3-8F79-B8A39A82AF20}" srcId="{754C90A9-9D4F-4A00-AD4A-FE59985DD925}" destId="{B6BCE804-07D9-468A-A7E3-72D07D1DDC0B}" srcOrd="5" destOrd="0" parTransId="{40EF9152-31E7-4E03-9518-C3D3CCB3BF79}" sibTransId="{8AB041BF-ABA6-4662-8845-4433A7CBAC56}"/>
    <dgm:cxn modelId="{7C3698C2-396D-412D-8A83-9BA733421B4F}" type="presOf" srcId="{1A074BEE-0A91-403B-AE6A-348176FA420B}" destId="{9733566C-FB38-4032-9072-965AF78B8E05}" srcOrd="0" destOrd="0" presId="urn:microsoft.com/office/officeart/2005/8/layout/cycle6"/>
    <dgm:cxn modelId="{94C8AFD2-F3F4-40EF-A583-7779B0376A3E}" srcId="{754C90A9-9D4F-4A00-AD4A-FE59985DD925}" destId="{5D6C5A39-0129-4D96-BE02-505DB82B3CA7}" srcOrd="2" destOrd="0" parTransId="{64FEF215-AD77-495C-BDB9-50A0FB413B1E}" sibTransId="{9A219B42-9D08-4AEA-A675-410111834FEC}"/>
    <dgm:cxn modelId="{9F0D94E0-BB82-40C9-895C-D8DB183B1CF8}" type="presOf" srcId="{50A39481-BA9F-4F97-A84C-262D969A3F56}" destId="{30567273-4B35-4F00-8863-ED680EB13792}" srcOrd="0" destOrd="0" presId="urn:microsoft.com/office/officeart/2005/8/layout/cycle6"/>
    <dgm:cxn modelId="{E61184EB-B2BE-476B-B4B9-15EB042E0D9C}" srcId="{754C90A9-9D4F-4A00-AD4A-FE59985DD925}" destId="{FF8FDF7B-4514-4774-AE4D-4E9EF1C49258}" srcOrd="6" destOrd="0" parTransId="{2251A2BD-02D6-4166-A93A-800C27EE8789}" sibTransId="{EA8075C4-80CF-4FFB-AA62-9B09E7496FBF}"/>
    <dgm:cxn modelId="{61D946FD-ED73-4628-A78A-F7B334E60038}" type="presOf" srcId="{06467E1A-7D8A-437A-91EE-50587339E0BB}" destId="{0C5083A3-6CA8-4CF7-9693-1A10739F9129}" srcOrd="0" destOrd="0" presId="urn:microsoft.com/office/officeart/2005/8/layout/cycle6"/>
    <dgm:cxn modelId="{6614E190-19D2-48F1-BA61-EF0A0476CCDA}" type="presParOf" srcId="{AE7B0497-6166-422F-9F8C-8A15640634AF}" destId="{5B709C94-28A6-4CF3-A804-471E1B7F3F9A}" srcOrd="0" destOrd="0" presId="urn:microsoft.com/office/officeart/2005/8/layout/cycle6"/>
    <dgm:cxn modelId="{81B07A17-21CC-46C7-A789-05EB4258B407}" type="presParOf" srcId="{AE7B0497-6166-422F-9F8C-8A15640634AF}" destId="{5E2E2678-F057-49C5-BCAD-EA14AE70242C}" srcOrd="1" destOrd="0" presId="urn:microsoft.com/office/officeart/2005/8/layout/cycle6"/>
    <dgm:cxn modelId="{452B784C-A8AF-4C59-B47D-0AEDEFA0467E}" type="presParOf" srcId="{AE7B0497-6166-422F-9F8C-8A15640634AF}" destId="{0C5083A3-6CA8-4CF7-9693-1A10739F9129}" srcOrd="2" destOrd="0" presId="urn:microsoft.com/office/officeart/2005/8/layout/cycle6"/>
    <dgm:cxn modelId="{4CF1D8DE-8F6D-45B7-9992-9F0FD372E8D5}" type="presParOf" srcId="{AE7B0497-6166-422F-9F8C-8A15640634AF}" destId="{E4A04018-0FCB-45EE-899F-CD657FEACF51}" srcOrd="3" destOrd="0" presId="urn:microsoft.com/office/officeart/2005/8/layout/cycle6"/>
    <dgm:cxn modelId="{EA8714B0-5192-4F3B-BE74-293004A16058}" type="presParOf" srcId="{AE7B0497-6166-422F-9F8C-8A15640634AF}" destId="{51933EF0-E45C-49C0-AF6D-9314E327319C}" srcOrd="4" destOrd="0" presId="urn:microsoft.com/office/officeart/2005/8/layout/cycle6"/>
    <dgm:cxn modelId="{DCE2F742-37A1-4911-8B41-ACDA6E5C778B}" type="presParOf" srcId="{AE7B0497-6166-422F-9F8C-8A15640634AF}" destId="{30567273-4B35-4F00-8863-ED680EB13792}" srcOrd="5" destOrd="0" presId="urn:microsoft.com/office/officeart/2005/8/layout/cycle6"/>
    <dgm:cxn modelId="{2476561A-8248-49A3-B05E-1F4120CB3383}" type="presParOf" srcId="{AE7B0497-6166-422F-9F8C-8A15640634AF}" destId="{66776F0D-3311-465E-9D76-4D2041E8A1F4}" srcOrd="6" destOrd="0" presId="urn:microsoft.com/office/officeart/2005/8/layout/cycle6"/>
    <dgm:cxn modelId="{4B5F02C3-9276-47E2-A019-62A43E4387F7}" type="presParOf" srcId="{AE7B0497-6166-422F-9F8C-8A15640634AF}" destId="{FCD5DA87-5F28-4135-BC1C-A9619345B82B}" srcOrd="7" destOrd="0" presId="urn:microsoft.com/office/officeart/2005/8/layout/cycle6"/>
    <dgm:cxn modelId="{61CD47D1-8791-4352-B183-FF0CA853630A}" type="presParOf" srcId="{AE7B0497-6166-422F-9F8C-8A15640634AF}" destId="{1CA0E124-7778-45F2-AE59-4F156BF9AA45}" srcOrd="8" destOrd="0" presId="urn:microsoft.com/office/officeart/2005/8/layout/cycle6"/>
    <dgm:cxn modelId="{28B782A7-BE64-4A27-942C-EC9716B3199B}" type="presParOf" srcId="{AE7B0497-6166-422F-9F8C-8A15640634AF}" destId="{B9F137CD-C1AD-49CB-A1B6-1B60220D3C69}" srcOrd="9" destOrd="0" presId="urn:microsoft.com/office/officeart/2005/8/layout/cycle6"/>
    <dgm:cxn modelId="{0E38AAB6-E3B8-474F-B4B1-42507C2A3DB1}" type="presParOf" srcId="{AE7B0497-6166-422F-9F8C-8A15640634AF}" destId="{27EE5B1C-1465-4DD6-958B-472D9A0EDC2B}" srcOrd="10" destOrd="0" presId="urn:microsoft.com/office/officeart/2005/8/layout/cycle6"/>
    <dgm:cxn modelId="{2B9C9952-4D95-4382-856B-384EE54C9E47}" type="presParOf" srcId="{AE7B0497-6166-422F-9F8C-8A15640634AF}" destId="{873BF4AF-3089-4F2E-A000-005B1D0D43CE}" srcOrd="11" destOrd="0" presId="urn:microsoft.com/office/officeart/2005/8/layout/cycle6"/>
    <dgm:cxn modelId="{B5ED9F3A-24D5-4EA7-A9C6-4DF2495EDBFA}" type="presParOf" srcId="{AE7B0497-6166-422F-9F8C-8A15640634AF}" destId="{9733566C-FB38-4032-9072-965AF78B8E05}" srcOrd="12" destOrd="0" presId="urn:microsoft.com/office/officeart/2005/8/layout/cycle6"/>
    <dgm:cxn modelId="{BA4D68D9-AC62-4A12-ACCA-2E25C731706C}" type="presParOf" srcId="{AE7B0497-6166-422F-9F8C-8A15640634AF}" destId="{082CA63A-51A1-4C38-9ADD-1EBDFE7B1DBE}" srcOrd="13" destOrd="0" presId="urn:microsoft.com/office/officeart/2005/8/layout/cycle6"/>
    <dgm:cxn modelId="{AA0BB320-F4A8-4905-A68F-1786550A8C1B}" type="presParOf" srcId="{AE7B0497-6166-422F-9F8C-8A15640634AF}" destId="{E38A9DE3-F83D-432C-AEE2-0384292F1231}" srcOrd="14" destOrd="0" presId="urn:microsoft.com/office/officeart/2005/8/layout/cycle6"/>
    <dgm:cxn modelId="{3261D622-20CA-475F-87DA-3A426E15158A}" type="presParOf" srcId="{AE7B0497-6166-422F-9F8C-8A15640634AF}" destId="{487AFF66-D486-4601-98AB-C289BBF70499}" srcOrd="15" destOrd="0" presId="urn:microsoft.com/office/officeart/2005/8/layout/cycle6"/>
    <dgm:cxn modelId="{066C4FBE-B865-418A-839E-21FBE3AC8295}" type="presParOf" srcId="{AE7B0497-6166-422F-9F8C-8A15640634AF}" destId="{78AF8ACE-2D53-4A22-A25B-E3945D21D4F7}" srcOrd="16" destOrd="0" presId="urn:microsoft.com/office/officeart/2005/8/layout/cycle6"/>
    <dgm:cxn modelId="{86E23B37-16FB-4DD2-9D02-0E08E58CEA0C}" type="presParOf" srcId="{AE7B0497-6166-422F-9F8C-8A15640634AF}" destId="{5775793B-C5BF-40BE-AE4F-32651CD6E676}" srcOrd="17" destOrd="0" presId="urn:microsoft.com/office/officeart/2005/8/layout/cycle6"/>
    <dgm:cxn modelId="{81F8ADB3-6E18-4247-922B-D11712E7835F}" type="presParOf" srcId="{AE7B0497-6166-422F-9F8C-8A15640634AF}" destId="{79CAE922-4F43-4A9C-895A-747962D72B8D}" srcOrd="18" destOrd="0" presId="urn:microsoft.com/office/officeart/2005/8/layout/cycle6"/>
    <dgm:cxn modelId="{0C4F7703-B578-4AC8-A4CE-0BB413786378}" type="presParOf" srcId="{AE7B0497-6166-422F-9F8C-8A15640634AF}" destId="{7C5DF92E-07FB-4E87-83E6-C08B180F2E59}" srcOrd="19" destOrd="0" presId="urn:microsoft.com/office/officeart/2005/8/layout/cycle6"/>
    <dgm:cxn modelId="{725B6C1A-03EF-4508-97C5-325B054CFBD2}" type="presParOf" srcId="{AE7B0497-6166-422F-9F8C-8A15640634AF}" destId="{E45C7D2B-7B8E-46ED-9B48-CA1F4436935F}"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09C94-28A6-4CF3-A804-471E1B7F3F9A}">
      <dsp:nvSpPr>
        <dsp:cNvPr id="0" name=""/>
        <dsp:cNvSpPr/>
      </dsp:nvSpPr>
      <dsp:spPr>
        <a:xfrm>
          <a:off x="3603244" y="1165"/>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Community Health Centers</a:t>
          </a:r>
        </a:p>
      </dsp:txBody>
      <dsp:txXfrm>
        <a:off x="3643566" y="41487"/>
        <a:ext cx="1190115" cy="745349"/>
      </dsp:txXfrm>
    </dsp:sp>
    <dsp:sp modelId="{0C5083A3-6CA8-4CF7-9693-1A10739F9129}">
      <dsp:nvSpPr>
        <dsp:cNvPr id="0" name=""/>
        <dsp:cNvSpPr/>
      </dsp:nvSpPr>
      <dsp:spPr>
        <a:xfrm>
          <a:off x="1877856" y="414162"/>
          <a:ext cx="4721534" cy="4721534"/>
        </a:xfrm>
        <a:custGeom>
          <a:avLst/>
          <a:gdLst/>
          <a:ahLst/>
          <a:cxnLst/>
          <a:rect l="0" t="0" r="0" b="0"/>
          <a:pathLst>
            <a:path>
              <a:moveTo>
                <a:pt x="3004587" y="89486"/>
              </a:moveTo>
              <a:arcTo wR="2360767" hR="2360767" stAng="17149559" swAng="12588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A04018-0FCB-45EE-899F-CD657FEACF51}">
      <dsp:nvSpPr>
        <dsp:cNvPr id="0" name=""/>
        <dsp:cNvSpPr/>
      </dsp:nvSpPr>
      <dsp:spPr>
        <a:xfrm>
          <a:off x="5448966" y="890018"/>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Vaccination Providers</a:t>
          </a:r>
        </a:p>
      </dsp:txBody>
      <dsp:txXfrm>
        <a:off x="5489288" y="930340"/>
        <a:ext cx="1190115" cy="745349"/>
      </dsp:txXfrm>
    </dsp:sp>
    <dsp:sp modelId="{30567273-4B35-4F00-8863-ED680EB13792}">
      <dsp:nvSpPr>
        <dsp:cNvPr id="0" name=""/>
        <dsp:cNvSpPr/>
      </dsp:nvSpPr>
      <dsp:spPr>
        <a:xfrm>
          <a:off x="1877856" y="414162"/>
          <a:ext cx="4721534" cy="4721534"/>
        </a:xfrm>
        <a:custGeom>
          <a:avLst/>
          <a:gdLst/>
          <a:ahLst/>
          <a:cxnLst/>
          <a:rect l="0" t="0" r="0" b="0"/>
          <a:pathLst>
            <a:path>
              <a:moveTo>
                <a:pt x="4476066" y="1312563"/>
              </a:moveTo>
              <a:arcTo wR="2360767" hR="2360767" stAng="20018400" swAng="172779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776F0D-3311-465E-9D76-4D2041E8A1F4}">
      <dsp:nvSpPr>
        <dsp:cNvPr id="0" name=""/>
        <dsp:cNvSpPr/>
      </dsp:nvSpPr>
      <dsp:spPr>
        <a:xfrm>
          <a:off x="5904822" y="2887253"/>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DPH Community Liaison</a:t>
          </a:r>
        </a:p>
      </dsp:txBody>
      <dsp:txXfrm>
        <a:off x="5945144" y="2927575"/>
        <a:ext cx="1190115" cy="745349"/>
      </dsp:txXfrm>
    </dsp:sp>
    <dsp:sp modelId="{1CA0E124-7778-45F2-AE59-4F156BF9AA45}">
      <dsp:nvSpPr>
        <dsp:cNvPr id="0" name=""/>
        <dsp:cNvSpPr/>
      </dsp:nvSpPr>
      <dsp:spPr>
        <a:xfrm>
          <a:off x="1877856" y="414162"/>
          <a:ext cx="4721534" cy="4721534"/>
        </a:xfrm>
        <a:custGeom>
          <a:avLst/>
          <a:gdLst/>
          <a:ahLst/>
          <a:cxnLst/>
          <a:rect l="0" t="0" r="0" b="0"/>
          <a:pathLst>
            <a:path>
              <a:moveTo>
                <a:pt x="4523269" y="3307764"/>
              </a:moveTo>
              <a:arcTo wR="2360767" hR="2360767" stAng="1418966" swAng="136050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F137CD-C1AD-49CB-A1B6-1B60220D3C69}">
      <dsp:nvSpPr>
        <dsp:cNvPr id="0" name=""/>
        <dsp:cNvSpPr/>
      </dsp:nvSpPr>
      <dsp:spPr>
        <a:xfrm>
          <a:off x="4627542" y="4488910"/>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Local Boards of Health</a:t>
          </a:r>
        </a:p>
      </dsp:txBody>
      <dsp:txXfrm>
        <a:off x="4667864" y="4529232"/>
        <a:ext cx="1190115" cy="745349"/>
      </dsp:txXfrm>
    </dsp:sp>
    <dsp:sp modelId="{873BF4AF-3089-4F2E-A000-005B1D0D43CE}">
      <dsp:nvSpPr>
        <dsp:cNvPr id="0" name=""/>
        <dsp:cNvSpPr/>
      </dsp:nvSpPr>
      <dsp:spPr>
        <a:xfrm>
          <a:off x="1877856" y="414162"/>
          <a:ext cx="4721534" cy="4721534"/>
        </a:xfrm>
        <a:custGeom>
          <a:avLst/>
          <a:gdLst/>
          <a:ahLst/>
          <a:cxnLst/>
          <a:rect l="0" t="0" r="0" b="0"/>
          <a:pathLst>
            <a:path>
              <a:moveTo>
                <a:pt x="2742011" y="4690546"/>
              </a:moveTo>
              <a:arcTo wR="2360767" hR="2360767" stAng="4842390" swAng="11152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33566C-FB38-4032-9072-965AF78B8E05}">
      <dsp:nvSpPr>
        <dsp:cNvPr id="0" name=""/>
        <dsp:cNvSpPr/>
      </dsp:nvSpPr>
      <dsp:spPr>
        <a:xfrm>
          <a:off x="2578945" y="4488910"/>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CBOs and FBOs</a:t>
          </a:r>
        </a:p>
      </dsp:txBody>
      <dsp:txXfrm>
        <a:off x="2619267" y="4529232"/>
        <a:ext cx="1190115" cy="745349"/>
      </dsp:txXfrm>
    </dsp:sp>
    <dsp:sp modelId="{E38A9DE3-F83D-432C-AEE2-0384292F1231}">
      <dsp:nvSpPr>
        <dsp:cNvPr id="0" name=""/>
        <dsp:cNvSpPr/>
      </dsp:nvSpPr>
      <dsp:spPr>
        <a:xfrm>
          <a:off x="1877856" y="414162"/>
          <a:ext cx="4721534" cy="4721534"/>
        </a:xfrm>
        <a:custGeom>
          <a:avLst/>
          <a:gdLst/>
          <a:ahLst/>
          <a:cxnLst/>
          <a:rect l="0" t="0" r="0" b="0"/>
          <a:pathLst>
            <a:path>
              <a:moveTo>
                <a:pt x="730486" y="4068223"/>
              </a:moveTo>
              <a:arcTo wR="2360767" hR="2360767" stAng="8020525" swAng="136050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7AFF66-D486-4601-98AB-C289BBF70499}">
      <dsp:nvSpPr>
        <dsp:cNvPr id="0" name=""/>
        <dsp:cNvSpPr/>
      </dsp:nvSpPr>
      <dsp:spPr>
        <a:xfrm>
          <a:off x="1301666" y="2887253"/>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Healthcare Providers</a:t>
          </a:r>
        </a:p>
      </dsp:txBody>
      <dsp:txXfrm>
        <a:off x="1341988" y="2927575"/>
        <a:ext cx="1190115" cy="745349"/>
      </dsp:txXfrm>
    </dsp:sp>
    <dsp:sp modelId="{5775793B-C5BF-40BE-AE4F-32651CD6E676}">
      <dsp:nvSpPr>
        <dsp:cNvPr id="0" name=""/>
        <dsp:cNvSpPr/>
      </dsp:nvSpPr>
      <dsp:spPr>
        <a:xfrm>
          <a:off x="1877856" y="414162"/>
          <a:ext cx="4721534" cy="4721534"/>
        </a:xfrm>
        <a:custGeom>
          <a:avLst/>
          <a:gdLst/>
          <a:ahLst/>
          <a:cxnLst/>
          <a:rect l="0" t="0" r="0" b="0"/>
          <a:pathLst>
            <a:path>
              <a:moveTo>
                <a:pt x="2134" y="2461130"/>
              </a:moveTo>
              <a:arcTo wR="2360767" hR="2360767" stAng="10653807" swAng="172779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CAE922-4F43-4A9C-895A-747962D72B8D}">
      <dsp:nvSpPr>
        <dsp:cNvPr id="0" name=""/>
        <dsp:cNvSpPr/>
      </dsp:nvSpPr>
      <dsp:spPr>
        <a:xfrm>
          <a:off x="1757522" y="890018"/>
          <a:ext cx="1270759" cy="8259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a:cs typeface="Calibri"/>
            </a:rPr>
            <a:t>Data-driven engagement strategies</a:t>
          </a:r>
        </a:p>
      </dsp:txBody>
      <dsp:txXfrm>
        <a:off x="1797844" y="930340"/>
        <a:ext cx="1190115" cy="745349"/>
      </dsp:txXfrm>
    </dsp:sp>
    <dsp:sp modelId="{E45C7D2B-7B8E-46ED-9B48-CA1F4436935F}">
      <dsp:nvSpPr>
        <dsp:cNvPr id="0" name=""/>
        <dsp:cNvSpPr/>
      </dsp:nvSpPr>
      <dsp:spPr>
        <a:xfrm>
          <a:off x="1877856" y="414162"/>
          <a:ext cx="4721534" cy="4721534"/>
        </a:xfrm>
        <a:custGeom>
          <a:avLst/>
          <a:gdLst/>
          <a:ahLst/>
          <a:cxnLst/>
          <a:rect l="0" t="0" r="0" b="0"/>
          <a:pathLst>
            <a:path>
              <a:moveTo>
                <a:pt x="946394" y="470589"/>
              </a:moveTo>
              <a:arcTo wR="2360767" hR="2360767" stAng="13991604" swAng="12588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0.10147</cdr:x>
      <cdr:y>0.60752</cdr:y>
    </cdr:from>
    <cdr:to>
      <cdr:x>0.9717</cdr:x>
      <cdr:y>0.60764</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2427184"/>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VHYS</a:t>
          </a:r>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0.27549</cdr:y>
    </cdr:from>
    <cdr:to>
      <cdr:x>0.9717</cdr:x>
      <cdr:y>0.27561</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3" y="1100655"/>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0.10129</cdr:x>
      <cdr:y>0.58262</cdr:y>
    </cdr:from>
    <cdr:to>
      <cdr:x>0.97152</cdr:x>
      <cdr:y>0.58274</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4285" y="2327688"/>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0.10147</cdr:x>
      <cdr:y>0.32381</cdr:y>
    </cdr:from>
    <cdr:to>
      <cdr:x>0.9717</cdr:x>
      <cdr:y>0.32393</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1293680"/>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HYST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10/12/2021</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10/12/2021</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D140A9-A741-4806-BF12-EA116D4FD994}"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457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D140A9-A741-4806-BF12-EA116D4FD994}"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457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552450" y="687388"/>
            <a:ext cx="5986463" cy="3368675"/>
          </a:xfrm>
          <a:ln/>
        </p:spPr>
      </p:sp>
      <p:sp>
        <p:nvSpPr>
          <p:cNvPr id="55299" name="Notes Placeholder 2"/>
          <p:cNvSpPr>
            <a:spLocks noGrp="1"/>
          </p:cNvSpPr>
          <p:nvPr>
            <p:ph type="body" idx="1"/>
          </p:nvPr>
        </p:nvSpPr>
        <p:spPr/>
        <p:txBody>
          <a:bodyPr/>
          <a:lstStyle/>
          <a:p>
            <a:pPr eaLnBrk="1" hangingPunct="1">
              <a:defRPr/>
            </a:pPr>
            <a:endParaRPr lang="en-US" altLang="en-US" b="0" dirty="0">
              <a:latin typeface="Arial" pitchFamily="34" charset="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Garamond" pitchFamily="18" charset="0"/>
                <a:ea typeface="ＭＳ Ｐゴシック" pitchFamily="34" charset="-128"/>
              </a:defRPr>
            </a:lvl1pPr>
            <a:lvl2pPr marL="747148" indent="-287980" eaLnBrk="0" hangingPunct="0">
              <a:defRPr sz="2400">
                <a:solidFill>
                  <a:schemeClr val="tx1"/>
                </a:solidFill>
                <a:latin typeface="Garamond" pitchFamily="18" charset="0"/>
                <a:ea typeface="ＭＳ Ｐゴシック" pitchFamily="34" charset="-128"/>
              </a:defRPr>
            </a:lvl2pPr>
            <a:lvl3pPr marL="1150319" indent="-230383" eaLnBrk="0" hangingPunct="0">
              <a:defRPr sz="2400">
                <a:solidFill>
                  <a:schemeClr val="tx1"/>
                </a:solidFill>
                <a:latin typeface="Garamond" pitchFamily="18" charset="0"/>
                <a:ea typeface="ＭＳ Ｐゴシック" pitchFamily="34" charset="-128"/>
              </a:defRPr>
            </a:lvl3pPr>
            <a:lvl4pPr marL="1609486" indent="-228785" eaLnBrk="0" hangingPunct="0">
              <a:defRPr sz="2400">
                <a:solidFill>
                  <a:schemeClr val="tx1"/>
                </a:solidFill>
                <a:latin typeface="Garamond" pitchFamily="18" charset="0"/>
                <a:ea typeface="ＭＳ Ｐゴシック" pitchFamily="34" charset="-128"/>
              </a:defRPr>
            </a:lvl4pPr>
            <a:lvl5pPr marL="2070253" indent="-230383" eaLnBrk="0" hangingPunct="0">
              <a:defRPr sz="2400">
                <a:solidFill>
                  <a:schemeClr val="tx1"/>
                </a:solidFill>
                <a:latin typeface="Garamond" pitchFamily="18" charset="0"/>
                <a:ea typeface="ＭＳ Ｐゴシック" pitchFamily="34" charset="-128"/>
              </a:defRPr>
            </a:lvl5pPr>
            <a:lvl6pPr marL="2531020"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91788"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52556"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13322"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81E53D-45E8-4E2A-98D7-DF200F1A9C0B}"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2250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552450" y="687388"/>
            <a:ext cx="5986463" cy="3368675"/>
          </a:xfrm>
          <a:ln/>
        </p:spPr>
      </p:sp>
      <p:sp>
        <p:nvSpPr>
          <p:cNvPr id="57347" name="Notes Placeholder 2"/>
          <p:cNvSpPr>
            <a:spLocks noGrp="1"/>
          </p:cNvSpPr>
          <p:nvPr>
            <p:ph type="body" idx="1"/>
          </p:nvPr>
        </p:nvSpPr>
        <p:spPr>
          <a:xfrm>
            <a:off x="542927" y="4416427"/>
            <a:ext cx="6156325" cy="4422775"/>
          </a:xfrm>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1B2D7A-67D7-49D9-980E-E345690B41F5}"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80820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025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344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65027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endParaRPr lang="en-US" dirty="0">
              <a:solidFill>
                <a:srgbClr val="7030A0"/>
              </a:solidFill>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86070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pPr algn="l" eaLnBrk="1" hangingPunct="1">
              <a:spcBef>
                <a:spcPct val="0"/>
              </a:spcBef>
              <a:buNone/>
            </a:pP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662990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56536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3424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6952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686477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134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08182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562364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2331671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0"/>
              </a:spcBef>
              <a:spcAft>
                <a:spcPct val="30000"/>
              </a:spcAft>
              <a:buClrTx/>
              <a:buSzTx/>
              <a:buFontTx/>
              <a:buNone/>
              <a:tabLst/>
              <a:defRPr/>
            </a:pPr>
            <a:endParaRPr lang="en-US" altLang="en-US" dirty="0"/>
          </a:p>
        </p:txBody>
      </p:sp>
    </p:spTree>
    <p:extLst>
      <p:ext uri="{BB962C8B-B14F-4D97-AF65-F5344CB8AC3E}">
        <p14:creationId xmlns:p14="http://schemas.microsoft.com/office/powerpoint/2010/main" val="1196903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05616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692E55-7E82-4921-B9C1-E9D47A27EEB3}"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88331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97099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endParaRPr lang="en-US" altLang="en-US" b="0" dirty="0"/>
          </a:p>
        </p:txBody>
      </p:sp>
    </p:spTree>
    <p:extLst>
      <p:ext uri="{BB962C8B-B14F-4D97-AF65-F5344CB8AC3E}">
        <p14:creationId xmlns:p14="http://schemas.microsoft.com/office/powerpoint/2010/main" val="1498037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692E55-7E82-4921-B9C1-E9D47A27EEB3}"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06792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532531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2757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421260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270413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464096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78688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7FE82D-8BD1-4F09-9CC7-CFD40F2A98FD}"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312157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2720c3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2720c3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1f113c9a1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cs typeface="Calibri"/>
            </a:endParaRPr>
          </a:p>
        </p:txBody>
      </p:sp>
      <p:sp>
        <p:nvSpPr>
          <p:cNvPr id="72" name="Google Shape;72;gb1f113c9a1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62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452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89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28220549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cs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23621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62EF3-7A4F-4B05-B137-210F1A767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58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62EF3-7A4F-4B05-B137-210F1A767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394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62EF3-7A4F-4B05-B137-210F1A767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615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cs typeface="Calibri" panose="020F0502020204030204"/>
            </a:endParaRPr>
          </a:p>
        </p:txBody>
      </p:sp>
    </p:spTree>
    <p:extLst>
      <p:ext uri="{BB962C8B-B14F-4D97-AF65-F5344CB8AC3E}">
        <p14:creationId xmlns:p14="http://schemas.microsoft.com/office/powerpoint/2010/main" val="15784228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62EF3-7A4F-4B05-B137-210F1A767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358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47555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510581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164524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241895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D634-27A1-7746-BA73-23B33ABF1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197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D634-27A1-7746-BA73-23B33ABF1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760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D634-27A1-7746-BA73-23B33ABF1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753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D634-27A1-7746-BA73-23B33ABF1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3985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696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898b974d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7898b974d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1518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218140ae4_13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b218140ae4_13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2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218140ae4_13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b218140ae4_13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017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017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776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6947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8462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7769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8646094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128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DDB5D-B708-488B-B463-4143D34FB1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64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34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5593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02699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194678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77752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53742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403976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212" tIns="45606" rIns="91212" bIns="45606" rtlCol="0" anchor="ctr"/>
          <a:lstStyle/>
          <a:p>
            <a:pPr algn="ctr"/>
            <a:endParaRPr lang="en-US" sz="1895">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212" tIns="45606" rIns="91212" bIns="45606" rtlCol="0" anchor="ctr"/>
          <a:lstStyle/>
          <a:p>
            <a:pPr algn="ctr">
              <a:defRPr/>
            </a:pPr>
            <a:endParaRPr lang="en-US" sz="1895"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4" y="173772"/>
            <a:ext cx="10423375" cy="646329"/>
          </a:xfrm>
          <a:prstGeom prst="rect">
            <a:avLst/>
          </a:prstGeom>
          <a:noFill/>
          <a:ln>
            <a:noFill/>
          </a:ln>
        </p:spPr>
        <p:txBody>
          <a:bodyPr wrap="square" lIns="91212" tIns="45606" rIns="91212" bIns="45606" rtlCol="0">
            <a:spAutoFit/>
          </a:bodyPr>
          <a:lstStyle/>
          <a:p>
            <a:pPr>
              <a:defRPr/>
            </a:pPr>
            <a:r>
              <a:rPr lang="en-US" sz="3591" b="1" kern="0" dirty="0">
                <a:ln w="12700">
                  <a:solidFill>
                    <a:prstClr val="black"/>
                  </a:solidFill>
                  <a:prstDash val="solid"/>
                </a:ln>
                <a:solidFill>
                  <a:srgbClr val="FFFFFF"/>
                </a:solidFill>
              </a:rPr>
              <a:t>  </a:t>
            </a:r>
            <a:r>
              <a:rPr lang="en-US" sz="2993" b="1" kern="0" dirty="0">
                <a:ln w="12700">
                  <a:solidFill>
                    <a:prstClr val="black"/>
                  </a:solidFill>
                  <a:prstDash val="solid"/>
                </a:ln>
                <a:solidFill>
                  <a:srgbClr val="FFFFFF"/>
                </a:solidFill>
              </a:rPr>
              <a:t>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43101" y="5"/>
            <a:ext cx="1446117" cy="2487495"/>
          </a:xfrm>
          <a:prstGeom prst="rect">
            <a:avLst/>
          </a:prstGeom>
          <a:solidFill>
            <a:schemeClr val="bg1"/>
          </a:solidFill>
        </p:spPr>
      </p:pic>
    </p:spTree>
    <p:extLst>
      <p:ext uri="{BB962C8B-B14F-4D97-AF65-F5344CB8AC3E}">
        <p14:creationId xmlns:p14="http://schemas.microsoft.com/office/powerpoint/2010/main" val="2947518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2130426"/>
            <a:ext cx="8492456"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3"/>
            <a:ext cx="1185447" cy="2487495"/>
          </a:xfrm>
          <a:prstGeom prst="rect">
            <a:avLst/>
          </a:prstGeom>
          <a:solidFill>
            <a:schemeClr val="bg1"/>
          </a:solidFill>
        </p:spPr>
      </p:pic>
    </p:spTree>
    <p:extLst>
      <p:ext uri="{BB962C8B-B14F-4D97-AF65-F5344CB8AC3E}">
        <p14:creationId xmlns:p14="http://schemas.microsoft.com/office/powerpoint/2010/main" val="3097325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37922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48928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92011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599"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sz="1800" dirty="0"/>
          </a:p>
        </p:txBody>
      </p:sp>
    </p:spTree>
    <p:extLst>
      <p:ext uri="{BB962C8B-B14F-4D97-AF65-F5344CB8AC3E}">
        <p14:creationId xmlns:p14="http://schemas.microsoft.com/office/powerpoint/2010/main" val="220704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90"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90"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2"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2"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599"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sz="1800"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518220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599"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2" y="1353771"/>
            <a:ext cx="84319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4" y="1401898"/>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0" y="4887040"/>
            <a:ext cx="1200150"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0" y="3597197"/>
            <a:ext cx="1129705" cy="1129705"/>
          </a:xfrm>
          <a:prstGeom prst="rect">
            <a:avLst/>
          </a:prstGeom>
        </p:spPr>
      </p:pic>
    </p:spTree>
    <p:extLst>
      <p:ext uri="{BB962C8B-B14F-4D97-AF65-F5344CB8AC3E}">
        <p14:creationId xmlns:p14="http://schemas.microsoft.com/office/powerpoint/2010/main" val="243528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3" y="1725494"/>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7" y="791681"/>
            <a:ext cx="193645"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3"/>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2"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123809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3469508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2" y="6356352"/>
            <a:ext cx="2844801"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3745162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2" y="6356352"/>
            <a:ext cx="2844801"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645719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6"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23329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5742" y="168054"/>
            <a:ext cx="4823087" cy="531572"/>
          </a:xfrm>
        </p:spPr>
        <p:txBody>
          <a:bodyPr/>
          <a:lstStyle/>
          <a:p>
            <a:r>
              <a:rPr lang="en-US"/>
              <a:t>Click to edit Master title style</a:t>
            </a:r>
          </a:p>
        </p:txBody>
      </p:sp>
      <p:sp>
        <p:nvSpPr>
          <p:cNvPr id="3" name="Chart Placeholder 2"/>
          <p:cNvSpPr>
            <a:spLocks noGrp="1"/>
          </p:cNvSpPr>
          <p:nvPr>
            <p:ph type="chart" idx="1"/>
          </p:nvPr>
        </p:nvSpPr>
        <p:spPr>
          <a:xfrm>
            <a:off x="457678" y="986867"/>
            <a:ext cx="8238181"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Massachusetts Department of Public Health       mass.gov/dph</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pPr>
                <a:defRPr/>
              </a:pPr>
              <a:t>‹#›</a:t>
            </a:fld>
            <a:endParaRPr lang="en-US" altLang="en-US" dirty="0"/>
          </a:p>
        </p:txBody>
      </p:sp>
    </p:spTree>
    <p:extLst>
      <p:ext uri="{BB962C8B-B14F-4D97-AF65-F5344CB8AC3E}">
        <p14:creationId xmlns:p14="http://schemas.microsoft.com/office/powerpoint/2010/main" val="72451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1255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Tree>
    <p:extLst>
      <p:ext uri="{BB962C8B-B14F-4D97-AF65-F5344CB8AC3E}">
        <p14:creationId xmlns:p14="http://schemas.microsoft.com/office/powerpoint/2010/main" val="366748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1972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20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7767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3689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0311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1713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5700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055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2253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6569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3845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Tree>
    <p:extLst>
      <p:ext uri="{BB962C8B-B14F-4D97-AF65-F5344CB8AC3E}">
        <p14:creationId xmlns:p14="http://schemas.microsoft.com/office/powerpoint/2010/main" val="485936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6962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9460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212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7097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754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535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875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2889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4804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8" algn="ctr">
              <a:spcBef>
                <a:spcPts val="0"/>
              </a:spcBef>
              <a:spcAft>
                <a:spcPts val="0"/>
              </a:spcAft>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0472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9427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9256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40">
              <a:defRPr/>
            </a:pPr>
            <a:fld id="{00000000-1234-1234-1234-123412341234}" type="slidenum">
              <a:rPr lang="en" smtClean="0">
                <a:solidFill>
                  <a:srgbClr val="595959"/>
                </a:solidFill>
              </a:rPr>
              <a:pPr defTabSz="1219140">
                <a:defRPr/>
              </a:pPr>
              <a:t>‹#›</a:t>
            </a:fld>
            <a:endParaRPr lang="en">
              <a:solidFill>
                <a:srgbClr val="595959"/>
              </a:solidFill>
            </a:endParaRPr>
          </a:p>
        </p:txBody>
      </p:sp>
    </p:spTree>
    <p:extLst>
      <p:ext uri="{BB962C8B-B14F-4D97-AF65-F5344CB8AC3E}">
        <p14:creationId xmlns:p14="http://schemas.microsoft.com/office/powerpoint/2010/main" val="3406916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76D-F8FF-4BF5-92AA-2A014AEA5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3F28A-8527-4B94-BF71-FF5AA7F2D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E2B1F-CAF1-4DA2-BB2F-6176D7718B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FF5B15-35ED-4AB2-A8DA-338DFE991F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A468B37-7DAA-4F60-AB75-C717FECED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B1A9D-1C63-446A-AF0E-16A73B803A76}"/>
              </a:ext>
            </a:extLst>
          </p:cNvPr>
          <p:cNvSpPr>
            <a:spLocks noGrp="1"/>
          </p:cNvSpPr>
          <p:nvPr>
            <p:ph type="sldNum" sz="quarter" idx="12"/>
          </p:nvPr>
        </p:nvSpPr>
        <p:spPr/>
        <p:txBody>
          <a:bodyPr/>
          <a:lstStyle/>
          <a:p>
            <a:fld id="{C3A0FD9E-F4EE-4388-A6C7-87C61B17C3A0}" type="slidenum">
              <a:rPr lang="en-US" smtClean="0"/>
              <a:t>‹#›</a:t>
            </a:fld>
            <a:endParaRPr lang="en-US"/>
          </a:p>
        </p:txBody>
      </p:sp>
    </p:spTree>
    <p:extLst>
      <p:ext uri="{BB962C8B-B14F-4D97-AF65-F5344CB8AC3E}">
        <p14:creationId xmlns:p14="http://schemas.microsoft.com/office/powerpoint/2010/main" val="1811163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0780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173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2768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5"/>
        <p:cNvGrpSpPr/>
        <p:nvPr/>
      </p:nvGrpSpPr>
      <p:grpSpPr>
        <a:xfrm>
          <a:off x="0" y="0"/>
          <a:ext cx="0" cy="0"/>
          <a:chOff x="0" y="0"/>
          <a:chExt cx="0" cy="0"/>
        </a:xfrm>
      </p:grpSpPr>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Title 1">
            <a:extLst>
              <a:ext uri="{FF2B5EF4-FFF2-40B4-BE49-F238E27FC236}">
                <a16:creationId xmlns:a16="http://schemas.microsoft.com/office/drawing/2014/main" id="{4CEEC981-742C-4944-9E7F-A2107DC389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619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63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3525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6154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5132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Footer Placeholder 3">
            <a:extLst>
              <a:ext uri="{FF2B5EF4-FFF2-40B4-BE49-F238E27FC236}">
                <a16:creationId xmlns:a16="http://schemas.microsoft.com/office/drawing/2014/main" id="{029C82E9-A781-4B02-B44B-95FF06325507}"/>
              </a:ext>
            </a:extLst>
          </p:cNvPr>
          <p:cNvSpPr>
            <a:spLocks noGrp="1"/>
          </p:cNvSpPr>
          <p:nvPr>
            <p:ph type="ftr" idx="11"/>
          </p:nvPr>
        </p:nvSpPr>
        <p:spPr>
          <a:xfrm>
            <a:off x="0" y="6583679"/>
            <a:ext cx="1427252" cy="261543"/>
          </a:xfrm>
          <a:prstGeom prst="rect">
            <a:avLst/>
          </a:prstGeom>
        </p:spPr>
        <p:txBody>
          <a:bodyPr/>
          <a:lstStyle/>
          <a:p>
            <a:pPr algn="l"/>
            <a:endParaRPr lang="en-US" sz="1200" i="1">
              <a:latin typeface="Abadi Extra Light" panose="020B0204020104020204" pitchFamily="34" charset="0"/>
            </a:endParaRPr>
          </a:p>
        </p:txBody>
      </p:sp>
    </p:spTree>
    <p:extLst>
      <p:ext uri="{BB962C8B-B14F-4D97-AF65-F5344CB8AC3E}">
        <p14:creationId xmlns:p14="http://schemas.microsoft.com/office/powerpoint/2010/main" val="1025489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8440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Tree>
    <p:extLst>
      <p:ext uri="{BB962C8B-B14F-4D97-AF65-F5344CB8AC3E}">
        <p14:creationId xmlns:p14="http://schemas.microsoft.com/office/powerpoint/2010/main" val="432146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4EA2-B18B-8A4F-85A8-0E12A45B6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770927-E6A2-AA40-81CC-73F41268F57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210B30D-E02C-5642-BC28-3992FE2CD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42FAE-526E-5843-BB40-291A33E3AE8F}"/>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261059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2" name="Title 1"/>
          <p:cNvSpPr>
            <a:spLocks noGrp="1"/>
          </p:cNvSpPr>
          <p:nvPr>
            <p:ph type="title"/>
          </p:nvPr>
        </p:nvSpPr>
        <p:spPr>
          <a:xfrm>
            <a:off x="138545" y="-103208"/>
            <a:ext cx="11509474" cy="1214832"/>
          </a:xfrm>
          <a:prstGeom prst="rect">
            <a:avLst/>
          </a:prstGeom>
        </p:spPr>
        <p:txBody>
          <a:bodyPr/>
          <a:lstStyle>
            <a:lvl1pPr algn="ctr">
              <a:defRPr sz="32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240145" y="1348248"/>
            <a:ext cx="11509474" cy="46710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981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5DCB-FB8D-9740-8E58-8D38D802B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63C1-49D7-894C-9966-289F757F4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19BEC6-2EBD-A44C-A5BA-3E332D4B4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7BDD4-C20C-B24B-BD99-CA66502F8B28}"/>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22473319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9A36-613A-9145-93A6-AEA9EAD4825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D87EA-A3CF-5A4F-9BAE-53F0AFF182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AC5246E-4668-0C44-B2E0-B7700AECE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3313E-537C-4741-8036-910D36AEC62F}"/>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3360495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F0FB-E378-004F-9489-92D7806352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82186-A095-5B45-A786-228943B3F68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20BDA-1F37-0A40-B40E-F19A7C53C27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3A34A92-43A5-5940-9AFC-3ED81B7AA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3A4F6-D449-9549-A497-1C8662D82DA1}"/>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3377797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A082-562B-1D4E-8DC2-39F4A62A0D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EB9CD0-3185-674C-ADA9-E195588D5AB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89F3E-81FB-C14E-AB46-6099CBE2F54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40613E-4A32-A940-8485-72B81EE250D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47B0A2-6CEC-1C4C-9951-0856E2E1CFE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F22FD66-69A0-5F41-B71A-1C2CBECFE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505D6-3AFF-BD4A-BB08-D53F7CA8F524}"/>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4104927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76AF-A8BC-D941-BF94-4100B1F46F0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EE14725-FEB6-FC4B-9125-D7E6EC8FB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37D461-8A2F-8F41-B457-FBEFF3F4C6D6}"/>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36571120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C90A4A-6085-3B46-8E62-45986B3793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D8541C-1133-634A-9630-2E45AEB63130}"/>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2285927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647D-9D2D-4243-B986-F8EEBABF6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AD48B-9E8E-1544-88AF-7EF8499D428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8053B7-E24E-0B45-A502-45187DB97D2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6" name="Footer Placeholder 5">
            <a:extLst>
              <a:ext uri="{FF2B5EF4-FFF2-40B4-BE49-F238E27FC236}">
                <a16:creationId xmlns:a16="http://schemas.microsoft.com/office/drawing/2014/main" id="{D93C217E-12D4-724E-8CC2-C8693842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2F0D3-7CE8-2545-A038-F1D07C579CB4}"/>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2329567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C383-284C-CA47-8096-D1BC7AB61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24E7C9-DE1E-9843-8BE1-2E03D753FD1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CB8A2B-E2D7-8743-BA0B-A190E778F51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6" name="Footer Placeholder 5">
            <a:extLst>
              <a:ext uri="{FF2B5EF4-FFF2-40B4-BE49-F238E27FC236}">
                <a16:creationId xmlns:a16="http://schemas.microsoft.com/office/drawing/2014/main" id="{B73341DA-C294-2146-9814-E9B0C5D74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05B63-2BC2-204C-9734-7227CAD59A05}"/>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3198639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C7DB-56F8-7C44-8F67-41DE38B1EF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E3067-293A-604F-88D4-C57F636FB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CD4DF2C-B673-044D-B196-5B05E1016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6960F-F6B2-B24C-8AD9-F3658A773F44}"/>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2415438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0C6E6-1DC6-7E43-BE04-C0151046683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3650F-A0A2-6A4F-A8C7-7564314CDC58}"/>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2BA0E0-3C36-FA42-9DB8-27CC53F30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210D0-4FCA-C84C-9EF2-B3405ABD2944}"/>
              </a:ext>
            </a:extLst>
          </p:cNvPr>
          <p:cNvSpPr>
            <a:spLocks noGrp="1"/>
          </p:cNvSpPr>
          <p:nvPr>
            <p:ph type="sldNum" sz="quarter" idx="12"/>
          </p:nvPr>
        </p:nvSpPr>
        <p:spPr/>
        <p:txBody>
          <a:bodyPr/>
          <a:lstStyle/>
          <a:p>
            <a:fld id="{AF0A6CB1-34D6-4C42-9A98-AFA3A79345B3}" type="slidenum">
              <a:rPr lang="en-US" smtClean="0"/>
              <a:t>‹#›</a:t>
            </a:fld>
            <a:endParaRPr lang="en-US"/>
          </a:p>
        </p:txBody>
      </p:sp>
    </p:spTree>
    <p:extLst>
      <p:ext uri="{BB962C8B-B14F-4D97-AF65-F5344CB8AC3E}">
        <p14:creationId xmlns:p14="http://schemas.microsoft.com/office/powerpoint/2010/main" val="369243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09510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05506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3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220724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1"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92822" y="56525"/>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365871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9422462"/>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45099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020816"/>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D46EB-96FC-9344-A176-24CB59116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755D6-E047-2240-AB78-6911526B99D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FF9777-0F98-634A-AB74-C902F53F9458}"/>
              </a:ext>
            </a:extLst>
          </p:cNvPr>
          <p:cNvSpPr>
            <a:spLocks noGrp="1"/>
          </p:cNvSpPr>
          <p:nvPr>
            <p:ph type="ftr" sz="quarter" idx="3"/>
          </p:nvPr>
        </p:nvSpPr>
        <p:spPr>
          <a:xfrm>
            <a:off x="0" y="6608618"/>
            <a:ext cx="1404851" cy="246497"/>
          </a:xfrm>
          <a:prstGeom prst="rect">
            <a:avLst/>
          </a:prstGeom>
        </p:spPr>
        <p:txBody>
          <a:bodyPr vert="horz" lIns="91440" tIns="45720" rIns="91440" bIns="45720" rtlCol="0" anchor="ctr"/>
          <a:lstStyle>
            <a:lvl1pPr algn="ctr">
              <a:defRPr sz="1200" i="1">
                <a:solidFill>
                  <a:schemeClr val="tx1"/>
                </a:solidFill>
                <a:latin typeface="Abadi Extra Light" panose="020B0204020104020204" pitchFamily="34" charset="0"/>
              </a:defRPr>
            </a:lvl1pPr>
          </a:lstStyle>
          <a:p>
            <a:endParaRPr lang="en-US"/>
          </a:p>
        </p:txBody>
      </p:sp>
      <p:sp>
        <p:nvSpPr>
          <p:cNvPr id="6" name="Slide Number Placeholder 5">
            <a:extLst>
              <a:ext uri="{FF2B5EF4-FFF2-40B4-BE49-F238E27FC236}">
                <a16:creationId xmlns:a16="http://schemas.microsoft.com/office/drawing/2014/main" id="{383FB594-76DD-644E-80D4-955A53954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A6CB1-34D6-4C42-9A98-AFA3A79345B3}" type="slidenum">
              <a:rPr lang="en-US" smtClean="0"/>
              <a:t>‹#›</a:t>
            </a:fld>
            <a:endParaRPr lang="en-US"/>
          </a:p>
        </p:txBody>
      </p:sp>
    </p:spTree>
    <p:extLst>
      <p:ext uri="{BB962C8B-B14F-4D97-AF65-F5344CB8AC3E}">
        <p14:creationId xmlns:p14="http://schemas.microsoft.com/office/powerpoint/2010/main" val="36418897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malegislature.gov/Laws/GeneralLaws/PartI/TitleXVI/Chapter111/Section111c"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mass.gov/doc/105-cmr-172-implementation-of-mgl-regulating-the-reporting-of-infectious-diseases-dangerous-to/downloa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malegislature.gov/Laws/GeneralLaws/PartI/TitleXVI/Chapter111/Section51H" TargetMode="External"/><Relationship Id="rId5" Type="http://schemas.openxmlformats.org/officeDocument/2006/relationships/hyperlink" Target="http://www.mass.gov/eohhs/docs/dph/regs/105cmr130.pdf" TargetMode="External"/><Relationship Id="rId4" Type="http://schemas.openxmlformats.org/officeDocument/2006/relationships/hyperlink" Target="http://www.malegislature.gov/Laws/GeneralLaws/PartI/TitleXVI/Chapter111/Section11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chart" Target="../charts/char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hyperlink" Target="https://www.cdc.gov/longtermcare/prevention/antibiotic-stewardship.html" TargetMode="External"/><Relationship Id="rId4" Type="http://schemas.openxmlformats.org/officeDocument/2006/relationships/hyperlink" Target="https://www.cdc.gov/antibiotic-use/healthcare/"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doi.org/10.1017/ice.2020.395"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mailto:eileen.mchale@state.ma.us"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6.svg"/><Relationship Id="rId7" Type="http://schemas.openxmlformats.org/officeDocument/2006/relationships/image" Target="../media/image18.png"/><Relationship Id="rId12" Type="http://schemas.openxmlformats.org/officeDocument/2006/relationships/image" Target="../media/image21.png"/><Relationship Id="rId17" Type="http://schemas.microsoft.com/office/2007/relationships/hdphoto" Target="../media/hdphoto7.wdp"/><Relationship Id="rId2" Type="http://schemas.openxmlformats.org/officeDocument/2006/relationships/notesSlide" Target="../notesSlides/notesSlide51.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3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7.png"/><Relationship Id="rId15" Type="http://schemas.microsoft.com/office/2007/relationships/hdphoto" Target="../media/hdphoto6.wdp"/><Relationship Id="rId23" Type="http://schemas.openxmlformats.org/officeDocument/2006/relationships/image" Target="../media/image28.svg"/><Relationship Id="rId10" Type="http://schemas.openxmlformats.org/officeDocument/2006/relationships/image" Target="../media/image20.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5.xml"/><Relationship Id="rId4" Type="http://schemas.openxmlformats.org/officeDocument/2006/relationships/image" Target="../media/image28.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7.xml"/><Relationship Id="rId1" Type="http://schemas.openxmlformats.org/officeDocument/2006/relationships/slideLayout" Target="../slideLayouts/slideLayout45.xml"/><Relationship Id="rId4" Type="http://schemas.openxmlformats.org/officeDocument/2006/relationships/chart" Target="../charts/chart37.xml"/></Relationships>
</file>

<file path=ppt/slides/_rels/slide6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8.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1.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70.xml"/><Relationship Id="rId6" Type="http://schemas.microsoft.com/office/2007/relationships/hdphoto" Target="../media/hdphoto9.wdp"/><Relationship Id="rId11" Type="http://schemas.microsoft.com/office/2007/relationships/hdphoto" Target="../media/hdphoto11.wdp"/><Relationship Id="rId5" Type="http://schemas.openxmlformats.org/officeDocument/2006/relationships/image" Target="../media/image30.png"/><Relationship Id="rId15" Type="http://schemas.microsoft.com/office/2007/relationships/hdphoto" Target="../media/hdphoto13.wdp"/><Relationship Id="rId10" Type="http://schemas.openxmlformats.org/officeDocument/2006/relationships/image" Target="../media/image33.png"/><Relationship Id="rId4" Type="http://schemas.openxmlformats.org/officeDocument/2006/relationships/image" Target="../media/image19.png"/><Relationship Id="rId9" Type="http://schemas.microsoft.com/office/2007/relationships/hdphoto" Target="../media/hdphoto10.wdp"/><Relationship Id="rId14"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755974"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October 13, 2021</a:t>
            </a:r>
          </a:p>
        </p:txBody>
      </p:sp>
      <p:sp>
        <p:nvSpPr>
          <p:cNvPr id="4" name="TextBox 3"/>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October 13th Public Health Council listing</a:t>
            </a:r>
          </a:p>
        </p:txBody>
      </p:sp>
      <p:sp>
        <p:nvSpPr>
          <p:cNvPr id="5" name="TextBox 4"/>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1451824"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8617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bg1"/>
                </a:solidFill>
                <a:latin typeface="+mn-lt"/>
                <a:cs typeface="Arial" panose="020B0604020202020204" pitchFamily="34" charset="0"/>
              </a:rPr>
              <a:t>Regulation Changes: Infectious Diseases Dangerous to the Public Health</a:t>
            </a:r>
          </a:p>
        </p:txBody>
      </p:sp>
      <p:sp>
        <p:nvSpPr>
          <p:cNvPr id="3" name="Content Placeholder 2"/>
          <p:cNvSpPr>
            <a:spLocks noGrp="1"/>
          </p:cNvSpPr>
          <p:nvPr>
            <p:ph idx="1"/>
          </p:nvPr>
        </p:nvSpPr>
        <p:spPr>
          <a:xfrm>
            <a:off x="585107" y="1208314"/>
            <a:ext cx="11308323" cy="5284173"/>
          </a:xfrm>
        </p:spPr>
        <p:txBody>
          <a:bodyPr>
            <a:noAutofit/>
          </a:bodyPr>
          <a:lstStyle/>
          <a:p>
            <a:pPr marL="0" indent="0">
              <a:buNone/>
            </a:pPr>
            <a:r>
              <a:rPr lang="en-US" sz="2800" dirty="0"/>
              <a:t>CURRENT REGULATION: </a:t>
            </a:r>
          </a:p>
          <a:p>
            <a:r>
              <a:rPr lang="en-US" sz="2800" dirty="0"/>
              <a:t>The regulation provides a comprehensive definition and listing of “infectious diseases dangerous to the public health.” </a:t>
            </a:r>
          </a:p>
          <a:p>
            <a:pPr lvl="1"/>
            <a:r>
              <a:rPr lang="en-US" sz="2400" dirty="0"/>
              <a:t>This comprehensive list of infectious diseases is used to apply the process for reporting unprotected exposures that EMTs, first responders and correction officers may experience in caring for patients.</a:t>
            </a:r>
            <a:endParaRPr lang="en-US" sz="2800" dirty="0"/>
          </a:p>
          <a:p>
            <a:pPr marL="0" indent="0">
              <a:buNone/>
            </a:pPr>
            <a:endParaRPr lang="en-US" sz="2800" dirty="0"/>
          </a:p>
          <a:p>
            <a:pPr marL="0" indent="0">
              <a:buNone/>
            </a:pPr>
            <a:r>
              <a:rPr lang="en-US" sz="2800" dirty="0"/>
              <a:t>SUMMARY OF PROPOSED REVISIONS</a:t>
            </a:r>
          </a:p>
          <a:p>
            <a:r>
              <a:rPr lang="en-US" sz="2800" dirty="0"/>
              <a:t>The Department proposes updating the definition to add  two infectious diseases: Hepatitis D and Coronavirus 2019 (COVID-19), caused by the virus SARS-CoV-2.</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887860" y="6341364"/>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45973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21" y="56524"/>
            <a:ext cx="11389381" cy="874654"/>
          </a:xfrm>
        </p:spPr>
        <p:txBody>
          <a:bodyPr>
            <a:noAutofit/>
          </a:bodyPr>
          <a:lstStyle/>
          <a:p>
            <a:r>
              <a:rPr lang="en-US" sz="4000" dirty="0">
                <a:solidFill>
                  <a:schemeClr val="bg1"/>
                </a:solidFill>
                <a:latin typeface="+mn-lt"/>
                <a:cs typeface="Arial" panose="020B0604020202020204" pitchFamily="34" charset="0"/>
              </a:rPr>
              <a:t>Regulation Changes: Regulation Title Change</a:t>
            </a:r>
          </a:p>
        </p:txBody>
      </p:sp>
      <p:sp>
        <p:nvSpPr>
          <p:cNvPr id="3" name="Content Placeholder 2"/>
          <p:cNvSpPr>
            <a:spLocks noGrp="1"/>
          </p:cNvSpPr>
          <p:nvPr>
            <p:ph idx="1"/>
          </p:nvPr>
        </p:nvSpPr>
        <p:spPr>
          <a:xfrm>
            <a:off x="193019" y="1103167"/>
            <a:ext cx="11789183" cy="5389319"/>
          </a:xfrm>
        </p:spPr>
        <p:txBody>
          <a:bodyPr>
            <a:noAutofit/>
          </a:bodyPr>
          <a:lstStyle/>
          <a:p>
            <a:pPr marL="0" lvl="0" indent="0">
              <a:buNone/>
            </a:pPr>
            <a:r>
              <a:rPr lang="en-US" sz="2800" dirty="0"/>
              <a:t>CURRENT REGULATION: </a:t>
            </a:r>
          </a:p>
          <a:p>
            <a:r>
              <a:rPr lang="en-US" sz="2400" dirty="0"/>
              <a:t>The current title for this regulation is - </a:t>
            </a:r>
            <a:r>
              <a:rPr lang="en-US" sz="2400" i="1" dirty="0">
                <a:effectLst/>
                <a:ea typeface="Times New Roman" panose="02020603050405020304" pitchFamily="18" charset="0"/>
              </a:rPr>
              <a:t>Implementation of Massachusetts General Laws C. 111 Section 111C, Regulating the Reporting of Infectious Diseases Dangerous to the Public Health. </a:t>
            </a:r>
            <a:endParaRPr lang="en-US" sz="2400" i="1" dirty="0"/>
          </a:p>
          <a:p>
            <a:pPr marL="0" indent="0">
              <a:buNone/>
            </a:pPr>
            <a:endParaRPr lang="en-US" sz="2800" dirty="0"/>
          </a:p>
          <a:p>
            <a:pPr marL="0" indent="0">
              <a:buNone/>
            </a:pPr>
            <a:r>
              <a:rPr lang="en-US" sz="2800" dirty="0"/>
              <a:t>SUMMARY OF PROPOSED REVISIONS:</a:t>
            </a:r>
          </a:p>
          <a:p>
            <a:r>
              <a:rPr lang="en-US" sz="2400" dirty="0">
                <a:effectLst/>
                <a:ea typeface="Times New Roman" panose="02020603050405020304" pitchFamily="18" charset="0"/>
              </a:rPr>
              <a:t>To clarify the purpose of the regulation and streamline its title, the Department proposes changing the title of the regulation to </a:t>
            </a:r>
            <a:r>
              <a:rPr lang="en-US" sz="2400" i="1" dirty="0">
                <a:effectLst/>
                <a:ea typeface="Times New Roman" panose="02020603050405020304" pitchFamily="18" charset="0"/>
              </a:rPr>
              <a:t>Reporting of Unprotected Exposures to Infectious Diseases Dangerous to the Public Health.</a:t>
            </a:r>
            <a:endParaRPr lang="en-US" sz="24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177096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mn-lt"/>
                <a:cs typeface="Arial" panose="020B0604020202020204" pitchFamily="34" charset="0"/>
              </a:rPr>
              <a:t>Next Steps</a:t>
            </a:r>
          </a:p>
        </p:txBody>
      </p:sp>
      <p:sp>
        <p:nvSpPr>
          <p:cNvPr id="3" name="Content Placeholder 2"/>
          <p:cNvSpPr>
            <a:spLocks noGrp="1"/>
          </p:cNvSpPr>
          <p:nvPr>
            <p:ph idx="1"/>
          </p:nvPr>
        </p:nvSpPr>
        <p:spPr>
          <a:xfrm>
            <a:off x="592822" y="1834739"/>
            <a:ext cx="10972800" cy="4409650"/>
          </a:xfrm>
        </p:spPr>
        <p:txBody>
          <a:bodyPr>
            <a:normAutofit/>
          </a:bodyPr>
          <a:lstStyle/>
          <a:p>
            <a:pPr marL="457200" lvl="1" indent="-457200">
              <a:lnSpc>
                <a:spcPct val="80000"/>
              </a:lnSpc>
              <a:spcBef>
                <a:spcPts val="1200"/>
              </a:spcBef>
              <a:spcAft>
                <a:spcPts val="600"/>
              </a:spcAft>
              <a:buFont typeface="Arial" panose="020B0604020202020204" pitchFamily="34" charset="0"/>
              <a:buChar char="•"/>
            </a:pPr>
            <a:r>
              <a:rPr lang="en-US" altLang="en-US" dirty="0"/>
              <a:t>Following this presentation to the Public Health Council, staff will hold a public hearing and will provide a public comment period during which the public may provide written comments on the proposed revisions.</a:t>
            </a:r>
          </a:p>
          <a:p>
            <a:pPr marL="457200" lvl="1" indent="-457200">
              <a:lnSpc>
                <a:spcPct val="80000"/>
              </a:lnSpc>
              <a:spcBef>
                <a:spcPts val="1200"/>
              </a:spcBef>
              <a:spcAft>
                <a:spcPts val="600"/>
              </a:spcAft>
              <a:buFont typeface="Arial" panose="020B0604020202020204" pitchFamily="34" charset="0"/>
              <a:buChar char="•"/>
            </a:pPr>
            <a:r>
              <a:rPr lang="en-US" altLang="en-US" dirty="0"/>
              <a:t>After the close of the public comment period, staff will review public comments, revise as necessary to reflect comments received, and then request approval of the final version of the revised regulation at a subsequent meeting of the Public Health Council.</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233513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7128" y="1532602"/>
            <a:ext cx="9589443"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For more information regarding the reporting of unprotected exposures to infectious diseases dangerous to the public health, please find the relevant statutory language and the full current regulation here:</a:t>
            </a:r>
          </a:p>
          <a:p>
            <a:pPr marL="3397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3399"/>
              </a:solidFill>
              <a:effectLst/>
              <a:uLnTx/>
              <a:uFillTx/>
              <a:latin typeface="Calibri"/>
              <a:ea typeface="+mn-ea"/>
              <a:cs typeface="+mn-cs"/>
            </a:endParaRPr>
          </a:p>
          <a:p>
            <a:pPr marL="3397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https://malegislature.gov/Laws/GeneralLaws/PartI/TitleXVI/Chapter111/Section111c</a:t>
            </a:r>
            <a:endParaRPr kumimoji="0" lang="en-US" sz="2000" b="0" i="0" u="none" strike="noStrike" kern="1200" cap="none" spc="0" normalizeH="0" baseline="0" noProof="0" dirty="0">
              <a:ln>
                <a:noFill/>
              </a:ln>
              <a:solidFill>
                <a:schemeClr val="bg1"/>
              </a:solidFill>
              <a:effectLst/>
              <a:uLnTx/>
              <a:uFillTx/>
              <a:latin typeface="Calibri"/>
              <a:ea typeface="+mn-ea"/>
              <a:cs typeface="+mn-cs"/>
            </a:endParaRPr>
          </a:p>
          <a:p>
            <a:pPr marL="33972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FF"/>
              </a:solidFill>
              <a:effectLst/>
              <a:uLnTx/>
              <a:uFillTx/>
              <a:latin typeface="Calibri"/>
              <a:ea typeface="+mn-ea"/>
              <a:cs typeface="+mn-cs"/>
              <a:hlinkClick r:id="rId4">
                <a:extLst>
                  <a:ext uri="{A12FA001-AC4F-418D-AE19-62706E023703}">
                    <ahyp:hlinkClr xmlns:ahyp="http://schemas.microsoft.com/office/drawing/2018/hyperlinkcolor" val="tx"/>
                  </a:ext>
                </a:extLst>
              </a:hlinkClick>
            </a:endParaRPr>
          </a:p>
          <a:p>
            <a:pPr marL="3397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https://www.mass.gov/doc/105-cmr-172-implementation-of-mgl-regulating-the-reporting-of-infectious-diseases-dangerous-to/download</a:t>
            </a:r>
            <a:endParaRPr kumimoji="0" lang="en-US" sz="2000" b="0" i="0" u="none" strike="noStrike" kern="1200" cap="none" spc="0" normalizeH="0" baseline="0" noProof="0" dirty="0">
              <a:ln>
                <a:noFill/>
              </a:ln>
              <a:solidFill>
                <a:schemeClr val="bg1"/>
              </a:solidFill>
              <a:effectLst/>
              <a:uLnTx/>
              <a:uFillTx/>
              <a:latin typeface="Calibri"/>
              <a:ea typeface="+mn-ea"/>
              <a:cs typeface="+mn-cs"/>
            </a:endParaRPr>
          </a:p>
          <a:p>
            <a:pPr marL="33972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3399"/>
              </a:solidFill>
              <a:effectLst/>
              <a:uLnTx/>
              <a:uFillTx/>
              <a:latin typeface="Calibri"/>
              <a:ea typeface="+mn-ea"/>
              <a:cs typeface="+mn-cs"/>
            </a:endParaRPr>
          </a:p>
        </p:txBody>
      </p:sp>
      <p:sp>
        <p:nvSpPr>
          <p:cNvPr id="2" name="Rectangle 1"/>
          <p:cNvSpPr/>
          <p:nvPr/>
        </p:nvSpPr>
        <p:spPr>
          <a:xfrm>
            <a:off x="4819926" y="4206306"/>
            <a:ext cx="43582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37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sz="4200" dirty="0">
                <a:solidFill>
                  <a:schemeClr val="bg1"/>
                </a:solidFill>
              </a:rPr>
              <a:t>2020 Health Care Associated Infections:</a:t>
            </a:r>
            <a:br>
              <a:rPr lang="en-US" altLang="en-US" dirty="0">
                <a:solidFill>
                  <a:schemeClr val="bg1"/>
                </a:solidFill>
              </a:rPr>
            </a:br>
            <a:r>
              <a:rPr lang="en-US" altLang="en-US" sz="4200" dirty="0">
                <a:solidFill>
                  <a:schemeClr val="bg1"/>
                </a:solidFill>
              </a:rPr>
              <a:t>Acute Care Hospitals</a:t>
            </a:r>
            <a:endParaRPr lang="en-US" sz="4200" dirty="0">
              <a:solidFill>
                <a:schemeClr val="bg1"/>
              </a:solidFill>
            </a:endParaRPr>
          </a:p>
        </p:txBody>
      </p:sp>
      <p:sp>
        <p:nvSpPr>
          <p:cNvPr id="3" name="Rectangle 15"/>
          <p:cNvSpPr txBox="1">
            <a:spLocks noChangeArrowheads="1"/>
          </p:cNvSpPr>
          <p:nvPr/>
        </p:nvSpPr>
        <p:spPr>
          <a:xfrm>
            <a:off x="645923" y="3943838"/>
            <a:ext cx="4280170" cy="8585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altLang="en-US" sz="2400" b="1" dirty="0">
                <a:solidFill>
                  <a:prstClr val="white"/>
                </a:solidFill>
                <a:latin typeface="Calibri"/>
              </a:rPr>
              <a:t>Public Health Council</a:t>
            </a:r>
          </a:p>
          <a:p>
            <a:pPr marL="0" indent="0">
              <a:lnSpc>
                <a:spcPct val="80000"/>
              </a:lnSpc>
              <a:buNone/>
            </a:pPr>
            <a:r>
              <a:rPr lang="en-US" altLang="en-US" sz="2400" b="1" dirty="0">
                <a:solidFill>
                  <a:prstClr val="white"/>
                </a:solidFill>
                <a:latin typeface="Calibri"/>
              </a:rPr>
              <a:t>October 13, 2021</a:t>
            </a:r>
          </a:p>
        </p:txBody>
      </p:sp>
      <p:sp>
        <p:nvSpPr>
          <p:cNvPr id="4" name="Rectangle 15"/>
          <p:cNvSpPr txBox="1">
            <a:spLocks noChangeArrowheads="1"/>
          </p:cNvSpPr>
          <p:nvPr/>
        </p:nvSpPr>
        <p:spPr>
          <a:xfrm>
            <a:off x="571279" y="5429242"/>
            <a:ext cx="7623365" cy="13165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altLang="en-US" sz="1800" dirty="0">
                <a:solidFill>
                  <a:prstClr val="white"/>
                </a:solidFill>
                <a:latin typeface="Calibri"/>
              </a:rPr>
              <a:t>Christina Brandeburg, MPH, Epidemiologist</a:t>
            </a:r>
          </a:p>
          <a:p>
            <a:pPr marL="0" indent="0">
              <a:lnSpc>
                <a:spcPct val="80000"/>
              </a:lnSpc>
              <a:buNone/>
            </a:pPr>
            <a:r>
              <a:rPr lang="en-US" altLang="en-US" sz="1800" dirty="0">
                <a:solidFill>
                  <a:prstClr val="white"/>
                </a:solidFill>
                <a:latin typeface="Calibri"/>
              </a:rPr>
              <a:t>Katherine T. Fillo, </a:t>
            </a:r>
            <a:r>
              <a:rPr lang="en-US" sz="1800" dirty="0" err="1">
                <a:solidFill>
                  <a:prstClr val="white"/>
                </a:solidFill>
                <a:latin typeface="Calibri"/>
              </a:rPr>
              <a:t>Ph.D</a:t>
            </a:r>
            <a:r>
              <a:rPr lang="en-US" sz="1800" dirty="0">
                <a:solidFill>
                  <a:prstClr val="white"/>
                </a:solidFill>
                <a:latin typeface="Calibri"/>
              </a:rPr>
              <a:t>, MPH, RN-BC, Director of Clinical Quality Improvement</a:t>
            </a:r>
          </a:p>
          <a:p>
            <a:pPr marL="0" indent="0">
              <a:buNone/>
            </a:pPr>
            <a:r>
              <a:rPr lang="en-US" sz="1800" dirty="0">
                <a:solidFill>
                  <a:prstClr val="white"/>
                </a:solidFill>
                <a:latin typeface="Calibri"/>
              </a:rPr>
              <a:t>Eileen McHale, RN, BSN, Healthcare Associated Infection Coordinator </a:t>
            </a:r>
            <a:endParaRPr lang="en-US" altLang="en-US" sz="2000" dirty="0">
              <a:solidFill>
                <a:prstClr val="white"/>
              </a:solidFill>
              <a:latin typeface="Calibri"/>
            </a:endParaRPr>
          </a:p>
        </p:txBody>
      </p:sp>
    </p:spTree>
    <p:extLst>
      <p:ext uri="{BB962C8B-B14F-4D97-AF65-F5344CB8AC3E}">
        <p14:creationId xmlns:p14="http://schemas.microsoft.com/office/powerpoint/2010/main" val="256082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Introduction</a:t>
            </a:r>
          </a:p>
        </p:txBody>
      </p:sp>
      <p:sp>
        <p:nvSpPr>
          <p:cNvPr id="10244" name="Rectangle 3"/>
          <p:cNvSpPr>
            <a:spLocks noGrp="1" noChangeArrowheads="1"/>
          </p:cNvSpPr>
          <p:nvPr>
            <p:ph idx="1"/>
          </p:nvPr>
        </p:nvSpPr>
        <p:spPr>
          <a:xfrm>
            <a:off x="390466" y="1170749"/>
            <a:ext cx="11379478" cy="4782376"/>
          </a:xfrm>
        </p:spPr>
        <p:txBody>
          <a:bodyPr>
            <a:noAutofit/>
          </a:bodyPr>
          <a:lstStyle/>
          <a:p>
            <a:pPr marL="0" indent="1588">
              <a:lnSpc>
                <a:spcPct val="80000"/>
              </a:lnSpc>
              <a:buNone/>
              <a:defRPr/>
            </a:pPr>
            <a:r>
              <a:rPr lang="en-US" altLang="en-US" sz="2000" dirty="0">
                <a:solidFill>
                  <a:srgbClr val="000000"/>
                </a:solidFill>
              </a:rPr>
              <a:t>Healthcare-associated infections (HAIs) are infections that patients acquire during the course of receiving treatment for other conditions within a healthcare setting.  </a:t>
            </a:r>
          </a:p>
          <a:p>
            <a:pPr marL="0" indent="1588">
              <a:lnSpc>
                <a:spcPct val="80000"/>
              </a:lnSpc>
              <a:buNone/>
              <a:defRPr/>
            </a:pPr>
            <a:endParaRPr lang="en-US" altLang="en-US" sz="1100" dirty="0">
              <a:solidFill>
                <a:srgbClr val="000000"/>
              </a:solidFill>
            </a:endParaRPr>
          </a:p>
          <a:p>
            <a:pPr marL="0" indent="1588">
              <a:lnSpc>
                <a:spcPct val="80000"/>
              </a:lnSpc>
              <a:buNone/>
              <a:defRPr/>
            </a:pPr>
            <a:r>
              <a:rPr lang="en-US" altLang="en-US" sz="2000" dirty="0">
                <a:solidFill>
                  <a:srgbClr val="000000"/>
                </a:solidFill>
              </a:rPr>
              <a:t>HAIs are among the leading causes of preventable death in the United States, affecting 1 in </a:t>
            </a:r>
            <a:r>
              <a:rPr lang="en-US" altLang="en-US" sz="2000" dirty="0"/>
              <a:t>17</a:t>
            </a:r>
            <a:r>
              <a:rPr lang="en-US" altLang="en-US" sz="2000" dirty="0">
                <a:solidFill>
                  <a:srgbClr val="FF0000"/>
                </a:solidFill>
              </a:rPr>
              <a:t> </a:t>
            </a:r>
            <a:r>
              <a:rPr lang="en-US" altLang="en-US" sz="2000" dirty="0">
                <a:solidFill>
                  <a:srgbClr val="000000"/>
                </a:solidFill>
              </a:rPr>
              <a:t>hospitalized patients, accounting for an estimated 1.7 million infections and an associated 98,000 deaths.* </a:t>
            </a:r>
          </a:p>
          <a:p>
            <a:pPr marL="0" indent="1588">
              <a:lnSpc>
                <a:spcPct val="80000"/>
              </a:lnSpc>
              <a:buNone/>
              <a:defRPr/>
            </a:pPr>
            <a:endParaRPr lang="en-US" altLang="en-US" sz="1100" dirty="0">
              <a:solidFill>
                <a:srgbClr val="000000"/>
              </a:solidFill>
            </a:endParaRPr>
          </a:p>
          <a:p>
            <a:pPr marL="0" indent="1588">
              <a:lnSpc>
                <a:spcPct val="80000"/>
              </a:lnSpc>
              <a:buNone/>
              <a:defRPr/>
            </a:pPr>
            <a:r>
              <a:rPr lang="en-US" altLang="en-US" sz="2000" dirty="0">
                <a:solidFill>
                  <a:srgbClr val="000000"/>
                </a:solidFill>
              </a:rPr>
              <a:t>The Massachusetts Department of Public Health (DPH) developed this data update as a component of the Statewide Infection Prevention and Control Program created pursuant to</a:t>
            </a:r>
            <a:r>
              <a:rPr lang="en-US" altLang="en-US" sz="2000" dirty="0">
                <a:solidFill>
                  <a:srgbClr val="4D4D4D"/>
                </a:solidFill>
              </a:rPr>
              <a:t> </a:t>
            </a:r>
            <a:r>
              <a:rPr lang="en-US" altLang="en-US" sz="2000" dirty="0">
                <a:solidFill>
                  <a:schemeClr val="accent5">
                    <a:lumMod val="10000"/>
                  </a:schemeClr>
                </a:solidFill>
                <a:hlinkClick r:id="rId3"/>
              </a:rPr>
              <a:t>Chapter 58 of the Acts of 2006</a:t>
            </a:r>
            <a:r>
              <a:rPr lang="en-US" altLang="en-US" sz="2000" dirty="0">
                <a:solidFill>
                  <a:schemeClr val="accent5">
                    <a:lumMod val="10000"/>
                  </a:schemeClr>
                </a:solidFill>
              </a:rPr>
              <a:t>. </a:t>
            </a:r>
          </a:p>
          <a:p>
            <a:pPr marL="737248" lvl="1" indent="-284554">
              <a:lnSpc>
                <a:spcPct val="80000"/>
              </a:lnSpc>
              <a:buFontTx/>
              <a:buChar char="•"/>
              <a:defRPr/>
            </a:pPr>
            <a:endParaRPr lang="en-US" altLang="en-US" sz="1200" dirty="0">
              <a:solidFill>
                <a:srgbClr val="000000"/>
              </a:solidFill>
            </a:endParaRPr>
          </a:p>
          <a:p>
            <a:pPr marL="737248" lvl="1" indent="-284554">
              <a:lnSpc>
                <a:spcPct val="80000"/>
              </a:lnSpc>
              <a:buFontTx/>
              <a:buChar char="•"/>
              <a:defRPr/>
            </a:pPr>
            <a:r>
              <a:rPr lang="en-US" altLang="en-US" sz="1800" dirty="0">
                <a:solidFill>
                  <a:srgbClr val="000000"/>
                </a:solidFill>
              </a:rPr>
              <a:t>Massachusetts law provides DPH with the legal authority to conduct surveillance, and to investigate and control the spread of communicable and infectious diseases. </a:t>
            </a:r>
            <a:r>
              <a:rPr lang="en-US" altLang="en-US" sz="1800" dirty="0">
                <a:solidFill>
                  <a:srgbClr val="4D4D4D"/>
                </a:solidFill>
              </a:rPr>
              <a:t>(</a:t>
            </a:r>
            <a:r>
              <a:rPr lang="en-US" altLang="en-US" sz="1800" dirty="0">
                <a:solidFill>
                  <a:srgbClr val="4D4D4D"/>
                </a:solidFill>
                <a:hlinkClick r:id="rId4"/>
              </a:rPr>
              <a:t>MGL c. 111,sections 6 &amp; 7</a:t>
            </a:r>
            <a:r>
              <a:rPr lang="en-US" altLang="en-US" sz="1800" dirty="0">
                <a:solidFill>
                  <a:srgbClr val="4D4D4D"/>
                </a:solidFill>
              </a:rPr>
              <a:t>)</a:t>
            </a:r>
          </a:p>
          <a:p>
            <a:pPr marL="0" indent="1588">
              <a:lnSpc>
                <a:spcPct val="80000"/>
              </a:lnSpc>
              <a:defRPr/>
            </a:pPr>
            <a:endParaRPr lang="en-US" altLang="en-US" sz="1050" dirty="0">
              <a:solidFill>
                <a:srgbClr val="4D4D4D"/>
              </a:solidFill>
            </a:endParaRPr>
          </a:p>
          <a:p>
            <a:pPr marL="737248" lvl="1" indent="-284554">
              <a:lnSpc>
                <a:spcPct val="80000"/>
              </a:lnSpc>
              <a:buFontTx/>
              <a:buChar char="•"/>
              <a:defRPr/>
            </a:pPr>
            <a:r>
              <a:rPr lang="en-US" altLang="en-US" sz="1800" dirty="0"/>
              <a:t>DPH implements this responsibility in hospitals through the hospital licensing regulation. </a:t>
            </a:r>
            <a:r>
              <a:rPr lang="en-US" altLang="en-US" sz="1800" dirty="0">
                <a:solidFill>
                  <a:srgbClr val="4D4D4D"/>
                </a:solidFill>
              </a:rPr>
              <a:t>(</a:t>
            </a:r>
            <a:r>
              <a:rPr lang="en-US" altLang="en-US" sz="1800" dirty="0">
                <a:solidFill>
                  <a:srgbClr val="4D4D4D"/>
                </a:solidFill>
                <a:hlinkClick r:id="rId5"/>
              </a:rPr>
              <a:t>105 CMR 130.000</a:t>
            </a:r>
            <a:r>
              <a:rPr lang="en-US" altLang="en-US" sz="1800" dirty="0">
                <a:solidFill>
                  <a:srgbClr val="4D4D4D"/>
                </a:solidFill>
              </a:rPr>
              <a:t>)</a:t>
            </a:r>
          </a:p>
          <a:p>
            <a:pPr marL="737248" lvl="1" indent="-284554">
              <a:lnSpc>
                <a:spcPct val="80000"/>
              </a:lnSpc>
              <a:buFontTx/>
              <a:buChar char="•"/>
              <a:defRPr/>
            </a:pPr>
            <a:endParaRPr lang="en-US" altLang="en-US" sz="1050" dirty="0"/>
          </a:p>
          <a:p>
            <a:pPr marL="737248" lvl="1" indent="-284554">
              <a:lnSpc>
                <a:spcPct val="80000"/>
              </a:lnSpc>
              <a:buFontTx/>
              <a:buChar char="•"/>
              <a:defRPr/>
            </a:pPr>
            <a:r>
              <a:rPr lang="en-US" altLang="en-US" sz="1800" dirty="0"/>
              <a:t>Section 51H of chapter 111 of the Massachusetts General Laws authorizes the Department to collect HAI data and disseminate the information publicly to encourage quality improvement. </a:t>
            </a:r>
            <a:r>
              <a:rPr lang="en-US" altLang="en-US" sz="1800" dirty="0">
                <a:solidFill>
                  <a:srgbClr val="4D4D4D"/>
                </a:solidFill>
              </a:rPr>
              <a:t>(</a:t>
            </a:r>
            <a:r>
              <a:rPr lang="en-US" altLang="en-US" sz="1800" dirty="0">
                <a:solidFill>
                  <a:srgbClr val="4D4D4D"/>
                </a:solidFill>
                <a:hlinkClick r:id="rId6"/>
              </a:rPr>
              <a:t>https://malegislature.gov/Laws/GeneralLaws/PartI/TitleXVI/Chapter111/Section51H</a:t>
            </a:r>
            <a:r>
              <a:rPr lang="en-US" altLang="en-US" sz="1800" dirty="0">
                <a:solidFill>
                  <a:srgbClr val="4D4D4D"/>
                </a:solidFill>
              </a:rPr>
              <a:t>) </a:t>
            </a:r>
          </a:p>
          <a:p>
            <a:pPr marL="0" indent="1588">
              <a:lnSpc>
                <a:spcPct val="80000"/>
              </a:lnSpc>
              <a:buNone/>
              <a:defRPr/>
            </a:pPr>
            <a:endParaRPr lang="en-US" altLang="en-US" sz="1400" dirty="0">
              <a:solidFill>
                <a:srgbClr val="4D4D4D"/>
              </a:solidFill>
            </a:endParaRPr>
          </a:p>
          <a:p>
            <a:pPr marL="0" indent="1588">
              <a:lnSpc>
                <a:spcPct val="80000"/>
              </a:lnSpc>
              <a:buNone/>
              <a:defRPr/>
            </a:pPr>
            <a:endParaRPr lang="en-US" altLang="en-US" sz="1400" dirty="0">
              <a:solidFill>
                <a:srgbClr val="4D4D4D"/>
              </a:solidFill>
            </a:endParaRPr>
          </a:p>
          <a:p>
            <a:pPr marL="0" indent="1588">
              <a:lnSpc>
                <a:spcPct val="80000"/>
              </a:lnSpc>
              <a:buNone/>
              <a:defRPr/>
            </a:pPr>
            <a:r>
              <a:rPr lang="en-US" sz="1400" dirty="0"/>
              <a:t>*Haque M, </a:t>
            </a:r>
            <a:r>
              <a:rPr lang="en-US" sz="1400" dirty="0" err="1"/>
              <a:t>Sartelli</a:t>
            </a:r>
            <a:r>
              <a:rPr lang="en-US" sz="1400" dirty="0"/>
              <a:t> M, </a:t>
            </a:r>
            <a:r>
              <a:rPr lang="en-US" sz="1400" dirty="0" err="1"/>
              <a:t>McKimm</a:t>
            </a:r>
            <a:r>
              <a:rPr lang="en-US" sz="1400" dirty="0"/>
              <a:t> J, Abu Bakar M. Healthcare-associated Infections - an Overview. </a:t>
            </a:r>
            <a:r>
              <a:rPr lang="en-US" sz="1400" i="1" dirty="0"/>
              <a:t>Infect Drug Resist</a:t>
            </a:r>
            <a:r>
              <a:rPr lang="en-US" sz="1400" dirty="0"/>
              <a:t>. 2018;11:2321–2333. </a:t>
            </a:r>
            <a:endParaRPr lang="en-US" altLang="en-US" sz="1400" strike="sngStrike" dirty="0">
              <a:solidFill>
                <a:srgbClr val="4D4D4D"/>
              </a:solidFill>
            </a:endParaRPr>
          </a:p>
          <a:p>
            <a:pPr marL="0" indent="1588">
              <a:lnSpc>
                <a:spcPct val="80000"/>
              </a:lnSpc>
              <a:buNone/>
              <a:defRPr/>
            </a:pPr>
            <a:endParaRPr lang="en-US" altLang="en-US" sz="1400" strike="sngStrike" dirty="0">
              <a:solidFill>
                <a:srgbClr val="4D4D4D"/>
              </a:solidFill>
            </a:endParaRPr>
          </a:p>
          <a:p>
            <a:pPr marL="737248" lvl="1" indent="-284554">
              <a:lnSpc>
                <a:spcPct val="80000"/>
              </a:lnSpc>
              <a:buFontTx/>
              <a:buChar char="•"/>
              <a:defRPr/>
            </a:pPr>
            <a:endParaRPr lang="en-US" altLang="en-US" sz="2200" dirty="0">
              <a:solidFill>
                <a:srgbClr val="4D4D4D"/>
              </a:solidFill>
            </a:endParaRPr>
          </a:p>
          <a:p>
            <a:pPr marL="0" indent="1588">
              <a:lnSpc>
                <a:spcPct val="80000"/>
              </a:lnSpc>
              <a:buNone/>
              <a:defRPr/>
            </a:pPr>
            <a:endParaRPr lang="en-US" altLang="en-US" sz="1800" dirty="0">
              <a:solidFill>
                <a:srgbClr val="4D4D4D"/>
              </a:solidFill>
            </a:endParaRP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15</a:t>
            </a:fld>
            <a:endParaRPr lang="en-US" dirty="0">
              <a:solidFill>
                <a:srgbClr val="464646">
                  <a:lumMod val="40000"/>
                  <a:lumOff val="60000"/>
                </a:srgbClr>
              </a:solidFill>
              <a:latin typeface="Calibri"/>
              <a:ea typeface="ＭＳ Ｐゴシック" pitchFamily="34" charset="-128"/>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4766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Purpose</a:t>
            </a:r>
          </a:p>
        </p:txBody>
      </p:sp>
      <p:sp>
        <p:nvSpPr>
          <p:cNvPr id="10244" name="Rectangle 3"/>
          <p:cNvSpPr>
            <a:spLocks noGrp="1" noChangeArrowheads="1"/>
          </p:cNvSpPr>
          <p:nvPr>
            <p:ph idx="1"/>
          </p:nvPr>
        </p:nvSpPr>
        <p:spPr>
          <a:xfrm>
            <a:off x="390467" y="1170867"/>
            <a:ext cx="10574397" cy="5323800"/>
          </a:xfrm>
        </p:spPr>
        <p:txBody>
          <a:bodyPr>
            <a:normAutofit/>
          </a:bodyPr>
          <a:lstStyle/>
          <a:p>
            <a:pPr marL="0" indent="1588">
              <a:lnSpc>
                <a:spcPct val="80000"/>
              </a:lnSpc>
              <a:buNone/>
              <a:defRPr/>
            </a:pPr>
            <a:r>
              <a:rPr lang="en-US" altLang="en-US" dirty="0"/>
              <a:t>This HAI presentation is the 12th annual Public Health</a:t>
            </a:r>
            <a:br>
              <a:rPr lang="en-US" altLang="en-US" dirty="0"/>
            </a:br>
            <a:r>
              <a:rPr lang="en-US" altLang="en-US" dirty="0"/>
              <a:t>Council update:</a:t>
            </a:r>
          </a:p>
          <a:p>
            <a:pPr marL="0" indent="0">
              <a:lnSpc>
                <a:spcPct val="80000"/>
              </a:lnSpc>
              <a:buNone/>
              <a:defRPr/>
            </a:pPr>
            <a:r>
              <a:rPr lang="en-US" altLang="en-US" sz="1600" dirty="0"/>
              <a:t> </a:t>
            </a:r>
          </a:p>
          <a:p>
            <a:pPr marL="685800" indent="-285750">
              <a:lnSpc>
                <a:spcPct val="80000"/>
              </a:lnSpc>
              <a:defRPr/>
            </a:pPr>
            <a:r>
              <a:rPr lang="en-US" altLang="en-US" sz="2000" dirty="0"/>
              <a:t>It is an important component of larger efforts to reduce preventable infections in health care settings </a:t>
            </a:r>
          </a:p>
          <a:p>
            <a:pPr marL="685800" indent="-285750">
              <a:lnSpc>
                <a:spcPct val="80000"/>
              </a:lnSpc>
              <a:defRPr/>
            </a:pPr>
            <a:endParaRPr lang="en-US" altLang="en-US" sz="2000" dirty="0"/>
          </a:p>
          <a:p>
            <a:pPr marL="685800" indent="-285750">
              <a:lnSpc>
                <a:spcPct val="80000"/>
              </a:lnSpc>
              <a:defRPr/>
            </a:pPr>
            <a:r>
              <a:rPr lang="en-US" altLang="en-US" sz="2000" dirty="0"/>
              <a:t>It presents an analysis of progress on infection prevention within Massachusetts acute care hospitals</a:t>
            </a:r>
          </a:p>
          <a:p>
            <a:pPr marL="685800" indent="-285750">
              <a:lnSpc>
                <a:spcPct val="80000"/>
              </a:lnSpc>
              <a:defRPr/>
            </a:pPr>
            <a:endParaRPr lang="en-US" altLang="en-US" sz="2000" dirty="0"/>
          </a:p>
          <a:p>
            <a:pPr marL="685800" indent="-285750">
              <a:lnSpc>
                <a:spcPct val="80000"/>
              </a:lnSpc>
              <a:defRPr/>
            </a:pPr>
            <a:r>
              <a:rPr lang="en-US" altLang="en-US" sz="2000" dirty="0"/>
              <a:t>It is based upon work supported by state funds and the Centers for Disease Control and Prevention (CDC)</a:t>
            </a:r>
          </a:p>
          <a:p>
            <a:pPr marL="685800" indent="-285750">
              <a:lnSpc>
                <a:spcPct val="80000"/>
              </a:lnSpc>
              <a:defRPr/>
            </a:pPr>
            <a:endParaRPr lang="en-US" altLang="en-US" sz="2000" dirty="0"/>
          </a:p>
          <a:p>
            <a:pPr marL="685800" indent="-285750">
              <a:lnSpc>
                <a:spcPct val="80000"/>
              </a:lnSpc>
              <a:defRPr/>
            </a:pPr>
            <a:r>
              <a:rPr lang="en-US" altLang="en-US" sz="2000" dirty="0"/>
              <a:t>It provides an overview of antibiotic resistance and stewardship activities</a:t>
            </a:r>
          </a:p>
          <a:p>
            <a:pPr marL="400050" indent="0">
              <a:lnSpc>
                <a:spcPct val="80000"/>
              </a:lnSpc>
              <a:buNone/>
              <a:defRPr/>
            </a:pPr>
            <a:endParaRPr lang="en-US" altLang="en-US" sz="2000" dirty="0"/>
          </a:p>
          <a:p>
            <a:pPr marL="685800" indent="-285750">
              <a:lnSpc>
                <a:spcPct val="80000"/>
              </a:lnSpc>
              <a:defRPr/>
            </a:pPr>
            <a:r>
              <a:rPr lang="en-US" altLang="en-US" sz="2000" dirty="0"/>
              <a:t>It considers the impact of COVID-19 on Massachusetts acute care hospitals</a:t>
            </a:r>
          </a:p>
          <a:p>
            <a:pPr marL="0" indent="1588">
              <a:lnSpc>
                <a:spcPct val="80000"/>
              </a:lnSpc>
              <a:buNone/>
              <a:defRPr/>
            </a:pPr>
            <a:endParaRPr lang="en-US" altLang="en-US" sz="2400" dirty="0">
              <a:solidFill>
                <a:srgbClr val="4D4D4D"/>
              </a:solidFill>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16</a:t>
            </a:fld>
            <a:endParaRPr lang="en-US" dirty="0">
              <a:solidFill>
                <a:srgbClr val="464646">
                  <a:lumMod val="40000"/>
                  <a:lumOff val="60000"/>
                </a:srgbClr>
              </a:solidFill>
              <a:latin typeface="Calibri"/>
              <a:ea typeface="ＭＳ Ｐゴシック" pitchFamily="34" charset="-128"/>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236864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en-US" sz="4000" dirty="0">
                <a:solidFill>
                  <a:schemeClr val="bg1"/>
                </a:solidFill>
              </a:rPr>
              <a:t>Methods</a:t>
            </a:r>
          </a:p>
        </p:txBody>
      </p:sp>
      <p:sp>
        <p:nvSpPr>
          <p:cNvPr id="12292" name="Rectangle 3"/>
          <p:cNvSpPr>
            <a:spLocks noGrp="1" noChangeArrowheads="1"/>
          </p:cNvSpPr>
          <p:nvPr>
            <p:ph idx="1"/>
          </p:nvPr>
        </p:nvSpPr>
        <p:spPr>
          <a:xfrm>
            <a:off x="594256" y="1172356"/>
            <a:ext cx="10969942" cy="5310787"/>
          </a:xfrm>
        </p:spPr>
        <p:txBody>
          <a:bodyPr>
            <a:noAutofit/>
          </a:bodyPr>
          <a:lstStyle/>
          <a:p>
            <a:pPr marL="1588" indent="14151">
              <a:lnSpc>
                <a:spcPct val="80000"/>
              </a:lnSpc>
              <a:buNone/>
            </a:pPr>
            <a:r>
              <a:rPr lang="en-US" altLang="en-US" sz="2400" dirty="0"/>
              <a:t>This data summary includes the following statewide measures for the 2020 calendar year (January 1, 2020 – December 31, 2020) as reported to the CDC’s National Healthcare Safety Network (NHSN).</a:t>
            </a:r>
          </a:p>
          <a:p>
            <a:pPr marL="1588" indent="14151">
              <a:lnSpc>
                <a:spcPct val="80000"/>
              </a:lnSpc>
              <a:buNone/>
            </a:pPr>
            <a:endParaRPr lang="en-US" altLang="en-US" sz="2400" dirty="0"/>
          </a:p>
          <a:p>
            <a:pPr marL="1588" indent="14151">
              <a:lnSpc>
                <a:spcPct val="80000"/>
              </a:lnSpc>
              <a:buNone/>
            </a:pPr>
            <a:r>
              <a:rPr lang="en-US" altLang="en-US" sz="2400" dirty="0"/>
              <a:t>DPH required measures are consistent with the Centers for Medicare and Medicaid Services (CMS) quality reporting measures.  </a:t>
            </a:r>
          </a:p>
          <a:p>
            <a:pPr marL="1588" indent="14151">
              <a:lnSpc>
                <a:spcPct val="80000"/>
              </a:lnSpc>
              <a:buNone/>
            </a:pPr>
            <a:r>
              <a:rPr lang="en-US" altLang="en-US" sz="1200" dirty="0"/>
              <a:t>  </a:t>
            </a:r>
          </a:p>
          <a:p>
            <a:pPr marL="682625" indent="-282575">
              <a:lnSpc>
                <a:spcPct val="80000"/>
              </a:lnSpc>
              <a:spcAft>
                <a:spcPts val="1200"/>
              </a:spcAft>
            </a:pPr>
            <a:r>
              <a:rPr lang="en-US" altLang="en-US" sz="2400" dirty="0"/>
              <a:t>Central line associated bloodstream infections (CLABSI) in intensive care units and wards </a:t>
            </a:r>
          </a:p>
          <a:p>
            <a:pPr marL="682625" indent="-282575">
              <a:lnSpc>
                <a:spcPct val="80000"/>
              </a:lnSpc>
              <a:spcAft>
                <a:spcPts val="1200"/>
              </a:spcAft>
            </a:pPr>
            <a:r>
              <a:rPr lang="en-US" altLang="en-US" sz="2400" dirty="0"/>
              <a:t>Catheter associated urinary tract infections (CAUTI) in intensive care units and wards </a:t>
            </a:r>
          </a:p>
          <a:p>
            <a:pPr marL="682625" indent="-282575">
              <a:lnSpc>
                <a:spcPct val="80000"/>
              </a:lnSpc>
              <a:spcAft>
                <a:spcPts val="1200"/>
              </a:spcAft>
            </a:pPr>
            <a:r>
              <a:rPr lang="en-US" altLang="en-US" sz="2400" dirty="0"/>
              <a:t>Specific surgical site infections (SSI)</a:t>
            </a:r>
          </a:p>
          <a:p>
            <a:pPr marL="682625" indent="-282575">
              <a:lnSpc>
                <a:spcPct val="80000"/>
              </a:lnSpc>
              <a:spcAft>
                <a:spcPts val="1200"/>
              </a:spcAft>
            </a:pPr>
            <a:r>
              <a:rPr lang="en-US" altLang="en-US" sz="2400" dirty="0"/>
              <a:t>Specific facility wide laboratory identified events (</a:t>
            </a:r>
            <a:r>
              <a:rPr lang="en-US" altLang="en-US" sz="2400" dirty="0" err="1"/>
              <a:t>LabID</a:t>
            </a:r>
            <a:r>
              <a:rPr lang="en-US" altLang="en-US" sz="2400" dirty="0"/>
              <a:t>) </a:t>
            </a:r>
            <a:endParaRPr lang="en-US" altLang="en-US" sz="200" dirty="0">
              <a:ea typeface="MS PGothic" pitchFamily="34" charset="-128"/>
            </a:endParaRPr>
          </a:p>
          <a:p>
            <a:pPr marL="176213" lvl="1" indent="-176213">
              <a:lnSpc>
                <a:spcPct val="80000"/>
              </a:lnSpc>
              <a:buNone/>
            </a:pPr>
            <a:r>
              <a:rPr lang="en-US" altLang="en-US" sz="1800" dirty="0">
                <a:ea typeface="MS PGothic" pitchFamily="34" charset="-128"/>
              </a:rPr>
              <a:t>* </a:t>
            </a:r>
            <a:r>
              <a:rPr lang="en-US" altLang="en-US" sz="1800" dirty="0"/>
              <a:t>National baseline data for each measure are based on a statistical risk model derived from 2015 national data</a:t>
            </a:r>
          </a:p>
          <a:p>
            <a:pPr marL="527050" lvl="1" indent="-527050">
              <a:lnSpc>
                <a:spcPct val="80000"/>
              </a:lnSpc>
              <a:buNone/>
            </a:pPr>
            <a:r>
              <a:rPr lang="en-US" altLang="en-US" sz="1800" dirty="0">
                <a:ea typeface="MS PGothic" pitchFamily="34" charset="-128"/>
              </a:rPr>
              <a:t>^ All data were extracted from NHSN on August 9, 2021</a:t>
            </a: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17</a:t>
            </a:fld>
            <a:endParaRPr lang="en-US" dirty="0">
              <a:solidFill>
                <a:srgbClr val="464646">
                  <a:lumMod val="40000"/>
                  <a:lumOff val="60000"/>
                </a:srgbClr>
              </a:solidFill>
              <a:latin typeface="Calibri"/>
              <a:ea typeface="ＭＳ Ｐゴシック" pitchFamily="34" charset="-128"/>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136917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640262" y="1275571"/>
            <a:ext cx="10968672" cy="647929"/>
          </a:xfrm>
        </p:spPr>
        <p:txBody>
          <a:bodyPr>
            <a:normAutofit/>
          </a:bodyPr>
          <a:lstStyle/>
          <a:p>
            <a:pPr marL="452352" indent="-301524" defTabSz="1204650">
              <a:lnSpc>
                <a:spcPct val="90000"/>
              </a:lnSpc>
              <a:defRPr/>
            </a:pPr>
            <a:r>
              <a:rPr lang="en-US" altLang="en-US" sz="2800" b="1" dirty="0">
                <a:ea typeface="MS PGothic" pitchFamily="34" charset="-128"/>
              </a:rPr>
              <a:t>Standardized Infection Ratio (SIR)</a:t>
            </a:r>
          </a:p>
        </p:txBody>
      </p:sp>
      <p:sp>
        <p:nvSpPr>
          <p:cNvPr id="13316" name="Rectangle 5"/>
          <p:cNvSpPr>
            <a:spLocks noChangeArrowheads="1"/>
          </p:cNvSpPr>
          <p:nvPr/>
        </p:nvSpPr>
        <p:spPr bwMode="auto">
          <a:xfrm>
            <a:off x="633112" y="128891"/>
            <a:ext cx="642169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4000" b="1" dirty="0">
                <a:solidFill>
                  <a:prstClr val="white"/>
                </a:solidFill>
              </a:rPr>
              <a:t>Measures  </a:t>
            </a:r>
          </a:p>
        </p:txBody>
      </p:sp>
      <p:grpSp>
        <p:nvGrpSpPr>
          <p:cNvPr id="13317" name="Group 17"/>
          <p:cNvGrpSpPr>
            <a:grpSpLocks/>
          </p:cNvGrpSpPr>
          <p:nvPr/>
        </p:nvGrpSpPr>
        <p:grpSpPr bwMode="auto">
          <a:xfrm>
            <a:off x="1320244" y="3787532"/>
            <a:ext cx="9928046" cy="812853"/>
            <a:chOff x="830" y="5074"/>
            <a:chExt cx="6249" cy="682"/>
          </a:xfrm>
        </p:grpSpPr>
        <p:sp>
          <p:nvSpPr>
            <p:cNvPr id="13324" name="AutoShape 5"/>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endParaRPr lang="en-US" altLang="en-US" sz="2400" dirty="0">
                <a:solidFill>
                  <a:prstClr val="black"/>
                </a:solidFill>
                <a:latin typeface="Garamond" pitchFamily="18" charset="0"/>
              </a:endParaRPr>
            </a:p>
          </p:txBody>
        </p:sp>
        <p:sp>
          <p:nvSpPr>
            <p:cNvPr id="13325" name="Text Box 6"/>
            <p:cNvSpPr txBox="1">
              <a:spLocks noChangeArrowheads="1"/>
            </p:cNvSpPr>
            <p:nvPr/>
          </p:nvSpPr>
          <p:spPr bwMode="auto">
            <a:xfrm>
              <a:off x="1215" y="5198"/>
              <a:ext cx="221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2400" dirty="0">
                  <a:solidFill>
                    <a:prstClr val="black"/>
                  </a:solidFill>
                </a:rPr>
                <a:t>Standard Utilization Ratio=</a:t>
              </a:r>
            </a:p>
          </p:txBody>
        </p:sp>
        <p:sp>
          <p:nvSpPr>
            <p:cNvPr id="13326" name="Text Box 7"/>
            <p:cNvSpPr txBox="1">
              <a:spLocks noChangeArrowheads="1"/>
            </p:cNvSpPr>
            <p:nvPr/>
          </p:nvSpPr>
          <p:spPr bwMode="auto">
            <a:xfrm>
              <a:off x="3707"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Number of Device Days</a:t>
              </a:r>
            </a:p>
          </p:txBody>
        </p:sp>
        <p:sp>
          <p:nvSpPr>
            <p:cNvPr id="13327" name="Text Box 8"/>
            <p:cNvSpPr txBox="1">
              <a:spLocks noChangeArrowheads="1"/>
            </p:cNvSpPr>
            <p:nvPr/>
          </p:nvSpPr>
          <p:spPr bwMode="auto">
            <a:xfrm>
              <a:off x="3707" y="5369"/>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Predicted Number of Device Days</a:t>
              </a:r>
            </a:p>
          </p:txBody>
        </p:sp>
        <p:sp>
          <p:nvSpPr>
            <p:cNvPr id="13328" name="Line 9"/>
            <p:cNvSpPr>
              <a:spLocks noChangeShapeType="1"/>
            </p:cNvSpPr>
            <p:nvPr/>
          </p:nvSpPr>
          <p:spPr bwMode="auto">
            <a:xfrm>
              <a:off x="3729" y="5449"/>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grpSp>
        <p:nvGrpSpPr>
          <p:cNvPr id="13318" name="Group 18"/>
          <p:cNvGrpSpPr>
            <a:grpSpLocks/>
          </p:cNvGrpSpPr>
          <p:nvPr/>
        </p:nvGrpSpPr>
        <p:grpSpPr bwMode="auto">
          <a:xfrm>
            <a:off x="1320244" y="1923500"/>
            <a:ext cx="9928046" cy="784207"/>
            <a:chOff x="838" y="3422"/>
            <a:chExt cx="6249" cy="659"/>
          </a:xfrm>
        </p:grpSpPr>
        <p:sp>
          <p:nvSpPr>
            <p:cNvPr id="13319" name="AutoShape 16"/>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endParaRPr lang="en-US" altLang="en-US" sz="2400" dirty="0">
                <a:solidFill>
                  <a:prstClr val="black"/>
                </a:solidFill>
                <a:latin typeface="Garamond" pitchFamily="18" charset="0"/>
              </a:endParaRPr>
            </a:p>
          </p:txBody>
        </p:sp>
        <p:sp>
          <p:nvSpPr>
            <p:cNvPr id="13320" name="Text Box 12"/>
            <p:cNvSpPr txBox="1">
              <a:spLocks noChangeArrowheads="1"/>
            </p:cNvSpPr>
            <p:nvPr/>
          </p:nvSpPr>
          <p:spPr bwMode="auto">
            <a:xfrm>
              <a:off x="991" y="3544"/>
              <a:ext cx="287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2400" dirty="0">
                  <a:solidFill>
                    <a:prstClr val="black"/>
                  </a:solidFill>
                </a:rPr>
                <a:t>Standardized Infection Ratio (SIR) =</a:t>
              </a:r>
            </a:p>
          </p:txBody>
        </p:sp>
        <p:sp>
          <p:nvSpPr>
            <p:cNvPr id="13321" name="Text Box 13"/>
            <p:cNvSpPr txBox="1">
              <a:spLocks noChangeArrowheads="1"/>
            </p:cNvSpPr>
            <p:nvPr/>
          </p:nvSpPr>
          <p:spPr bwMode="auto">
            <a:xfrm>
              <a:off x="3931"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Actual Number of Infections</a:t>
              </a:r>
            </a:p>
          </p:txBody>
        </p:sp>
        <p:sp>
          <p:nvSpPr>
            <p:cNvPr id="13322" name="Text Box 14"/>
            <p:cNvSpPr txBox="1">
              <a:spLocks noChangeArrowheads="1"/>
            </p:cNvSpPr>
            <p:nvPr/>
          </p:nvSpPr>
          <p:spPr bwMode="auto">
            <a:xfrm>
              <a:off x="3940"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Predicted Number of Infections</a:t>
              </a:r>
            </a:p>
          </p:txBody>
        </p:sp>
        <p:sp>
          <p:nvSpPr>
            <p:cNvPr id="13323" name="Line 15"/>
            <p:cNvSpPr>
              <a:spLocks noChangeShapeType="1"/>
            </p:cNvSpPr>
            <p:nvPr/>
          </p:nvSpPr>
          <p:spPr bwMode="auto">
            <a:xfrm>
              <a:off x="4053" y="3755"/>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8" name="Content Placeholder 2"/>
          <p:cNvSpPr txBox="1">
            <a:spLocks/>
          </p:cNvSpPr>
          <p:nvPr/>
        </p:nvSpPr>
        <p:spPr>
          <a:xfrm>
            <a:off x="640263" y="3149852"/>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a:lnSpc>
                <a:spcPct val="90000"/>
              </a:lnSpc>
              <a:defRPr/>
            </a:pPr>
            <a:r>
              <a:rPr lang="en-US" altLang="en-US" sz="2800" b="1" dirty="0">
                <a:solidFill>
                  <a:prstClr val="black"/>
                </a:solidFill>
                <a:latin typeface="Calibri"/>
                <a:ea typeface="MS PGothic" pitchFamily="34" charset="-128"/>
              </a:rPr>
              <a:t>Standard Utilization Ratio (SUR)</a:t>
            </a:r>
          </a:p>
        </p:txBody>
      </p:sp>
      <p:sp>
        <p:nvSpPr>
          <p:cNvPr id="19" name="Content Placeholder 2"/>
          <p:cNvSpPr txBox="1">
            <a:spLocks/>
          </p:cNvSpPr>
          <p:nvPr/>
        </p:nvSpPr>
        <p:spPr>
          <a:xfrm>
            <a:off x="199387" y="4993701"/>
            <a:ext cx="11991026" cy="1642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a:lnSpc>
                <a:spcPct val="90000"/>
              </a:lnSpc>
              <a:spcBef>
                <a:spcPts val="0"/>
              </a:spcBef>
              <a:spcAft>
                <a:spcPts val="800"/>
              </a:spcAft>
              <a:defRPr/>
            </a:pPr>
            <a:r>
              <a:rPr lang="en-US" sz="2000" dirty="0">
                <a:solidFill>
                  <a:prstClr val="black"/>
                </a:solidFill>
                <a:latin typeface="Calibri"/>
              </a:rPr>
              <a:t>If the SIR/SUR &gt; 1.0, then more infections/device days were reported than predicted</a:t>
            </a:r>
          </a:p>
          <a:p>
            <a:pPr marL="452352" indent="-301524" defTabSz="1204650">
              <a:lnSpc>
                <a:spcPct val="90000"/>
              </a:lnSpc>
              <a:spcBef>
                <a:spcPts val="0"/>
              </a:spcBef>
              <a:spcAft>
                <a:spcPts val="800"/>
              </a:spcAft>
              <a:defRPr/>
            </a:pPr>
            <a:r>
              <a:rPr lang="en-US" sz="2000" dirty="0">
                <a:solidFill>
                  <a:prstClr val="black"/>
                </a:solidFill>
                <a:latin typeface="Calibri"/>
              </a:rPr>
              <a:t>If the SIR/SUR = 1.0, then the number of infections/number of device days is equal to the predicted number</a:t>
            </a:r>
          </a:p>
          <a:p>
            <a:pPr marL="452352" indent="-301524" defTabSz="1204650">
              <a:lnSpc>
                <a:spcPct val="90000"/>
              </a:lnSpc>
              <a:spcBef>
                <a:spcPts val="0"/>
              </a:spcBef>
              <a:spcAft>
                <a:spcPts val="800"/>
              </a:spcAft>
              <a:defRPr/>
            </a:pPr>
            <a:r>
              <a:rPr lang="en-US" sz="2000" dirty="0">
                <a:solidFill>
                  <a:prstClr val="black"/>
                </a:solidFill>
                <a:latin typeface="Calibri"/>
              </a:rPr>
              <a:t>If the SIR/SUR &lt; 1.0, then fewer infections/device days were reported than predicted</a:t>
            </a:r>
          </a:p>
        </p:txBody>
      </p:sp>
      <p:sp>
        <p:nvSpPr>
          <p:cNvPr id="20"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18</a:t>
            </a:fld>
            <a:endParaRPr lang="en-US" dirty="0">
              <a:solidFill>
                <a:srgbClr val="464646">
                  <a:lumMod val="40000"/>
                  <a:lumOff val="60000"/>
                </a:srgbClr>
              </a:solidFill>
              <a:latin typeface="Calibri"/>
              <a:ea typeface="ＭＳ Ｐゴシック" pitchFamily="34" charset="-128"/>
            </a:endParaRPr>
          </a:p>
        </p:txBody>
      </p:sp>
      <p:sp>
        <p:nvSpPr>
          <p:cNvPr id="21"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257604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Chart 3"/>
          <p:cNvGraphicFramePr>
            <a:graphicFrameLocks/>
          </p:cNvGraphicFramePr>
          <p:nvPr/>
        </p:nvGraphicFramePr>
        <p:xfrm>
          <a:off x="1706309" y="1019728"/>
          <a:ext cx="8564905" cy="3803246"/>
        </p:xfrm>
        <a:graphic>
          <a:graphicData uri="http://schemas.openxmlformats.org/presentationml/2006/ole">
            <mc:AlternateContent xmlns:mc="http://schemas.openxmlformats.org/markup-compatibility/2006">
              <mc:Choice xmlns:v="urn:schemas-microsoft-com:vml" Requires="v">
                <p:oleObj r:id="rId3" imgW="8559526" imgH="5066215" progId="Excel.Chart.8">
                  <p:embed/>
                </p:oleObj>
              </mc:Choice>
              <mc:Fallback>
                <p:oleObj r:id="rId3" imgW="8559526" imgH="5066215" progId="Excel.Chart.8">
                  <p:embed/>
                  <p:pic>
                    <p:nvPicPr>
                      <p:cNvPr id="15364"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309" y="1019728"/>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bwMode="auto">
          <a:xfrm flipV="1">
            <a:off x="2119384" y="3781283"/>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151152" y="2493790"/>
            <a:ext cx="552073" cy="492078"/>
          </a:xfrm>
          <a:prstGeom prst="rect">
            <a:avLst/>
          </a:prstGeom>
          <a:noFill/>
        </p:spPr>
        <p:txBody>
          <a:bodyPr vert="vert270" wrap="none" lIns="90487" tIns="45222" rIns="90487" bIns="45222">
            <a:spAutoFit/>
          </a:bodyPr>
          <a:lstStyle/>
          <a:p>
            <a:pPr fontAlgn="base">
              <a:spcBef>
                <a:spcPct val="0"/>
              </a:spcBef>
              <a:spcAft>
                <a:spcPct val="0"/>
              </a:spcAft>
              <a:defRPr/>
            </a:pPr>
            <a:r>
              <a:rPr lang="en-US" sz="2400" b="1" dirty="0">
                <a:solidFill>
                  <a:prstClr val="black"/>
                </a:solidFill>
                <a:latin typeface="Calibri"/>
                <a:ea typeface="MS PGothic" pitchFamily="34" charset="-128"/>
              </a:rPr>
              <a:t>SIR</a:t>
            </a:r>
          </a:p>
        </p:txBody>
      </p:sp>
      <p:sp>
        <p:nvSpPr>
          <p:cNvPr id="6" name="TextBox 5"/>
          <p:cNvSpPr txBox="1"/>
          <p:nvPr/>
        </p:nvSpPr>
        <p:spPr>
          <a:xfrm>
            <a:off x="360177" y="4991384"/>
            <a:ext cx="11363146" cy="1445544"/>
          </a:xfrm>
          <a:prstGeom prst="rect">
            <a:avLst/>
          </a:prstGeom>
          <a:noFill/>
        </p:spPr>
        <p:txBody>
          <a:bodyPr wrap="square" lIns="90487" tIns="45222" rIns="90487" bIns="45222">
            <a:spAutoFit/>
          </a:bodyPr>
          <a:lstStyle/>
          <a:p>
            <a:pPr fontAlgn="base">
              <a:spcBef>
                <a:spcPct val="0"/>
              </a:spcBef>
              <a:spcAft>
                <a:spcPct val="0"/>
              </a:spcAft>
              <a:defRPr/>
            </a:pPr>
            <a:r>
              <a:rPr lang="en-US" sz="2000" dirty="0">
                <a:solidFill>
                  <a:prstClr val="black"/>
                </a:solidFill>
                <a:latin typeface="Calibri"/>
                <a:ea typeface="MS PGothic" pitchFamily="34" charset="-128"/>
              </a:rPr>
              <a:t>The </a:t>
            </a:r>
            <a:r>
              <a:rPr lang="en-US" sz="2000" b="1" dirty="0">
                <a:solidFill>
                  <a:srgbClr val="92D050"/>
                </a:solidFill>
                <a:latin typeface="Calibri"/>
                <a:ea typeface="MS PGothic" pitchFamily="34" charset="-128"/>
              </a:rPr>
              <a:t>green</a:t>
            </a:r>
            <a:r>
              <a:rPr lang="en-US" sz="2000" dirty="0">
                <a:solidFill>
                  <a:prstClr val="black"/>
                </a:solidFill>
                <a:latin typeface="Calibri"/>
                <a:ea typeface="MS PGothic" pitchFamily="34" charset="-128"/>
              </a:rPr>
              <a:t> horizontal bar represents the SIR, and the </a:t>
            </a:r>
            <a:r>
              <a:rPr lang="en-US" sz="2000" b="1" dirty="0">
                <a:solidFill>
                  <a:srgbClr val="333399"/>
                </a:solidFill>
                <a:latin typeface="Calibri"/>
                <a:ea typeface="MS PGothic" pitchFamily="34" charset="-128"/>
              </a:rPr>
              <a:t>blue</a:t>
            </a:r>
            <a:r>
              <a:rPr lang="en-US" sz="2000" dirty="0">
                <a:solidFill>
                  <a:prstClr val="black"/>
                </a:solidFill>
                <a:latin typeface="Calibri"/>
                <a:ea typeface="MS PGothic" pitchFamily="34" charset="-128"/>
              </a:rPr>
              <a:t> vertical bar represents the 95% confidence interval (CI). The 95% CI measures the probability that the true SIR falls between the two parameters. </a:t>
            </a:r>
          </a:p>
          <a:p>
            <a:pPr marL="282741" indent="-282741" fontAlgn="base">
              <a:spcBef>
                <a:spcPct val="0"/>
              </a:spcBef>
              <a:spcAft>
                <a:spcPct val="0"/>
              </a:spcAft>
              <a:buFont typeface="Arial" panose="020B0604020202020204" pitchFamily="34" charset="0"/>
              <a:buChar char="•"/>
              <a:defRPr/>
            </a:pPr>
            <a:r>
              <a:rPr lang="en-US" sz="1600" dirty="0">
                <a:solidFill>
                  <a:prstClr val="black"/>
                </a:solidFill>
                <a:latin typeface="Calibri"/>
                <a:ea typeface="MS PGothic" pitchFamily="34" charset="-128"/>
              </a:rPr>
              <a:t>If the blue vertical bar crosses 1.0 (highlighted in </a:t>
            </a:r>
            <a:r>
              <a:rPr lang="en-US" sz="1600" b="1" dirty="0">
                <a:solidFill>
                  <a:srgbClr val="FF9933"/>
                </a:solidFill>
                <a:latin typeface="Calibri"/>
                <a:ea typeface="MS PGothic" pitchFamily="34" charset="-128"/>
              </a:rPr>
              <a:t>orange</a:t>
            </a:r>
            <a:r>
              <a:rPr lang="en-US" sz="1600" dirty="0">
                <a:solidFill>
                  <a:prstClr val="black"/>
                </a:solidFill>
                <a:latin typeface="Calibri"/>
                <a:ea typeface="MS PGothic" pitchFamily="34" charset="-128"/>
              </a:rPr>
              <a:t>), then the actual rate is </a:t>
            </a:r>
            <a:r>
              <a:rPr lang="en-US" sz="1600" u="sng" dirty="0">
                <a:solidFill>
                  <a:prstClr val="black"/>
                </a:solidFill>
                <a:latin typeface="Calibri"/>
                <a:ea typeface="MS PGothic" pitchFamily="34" charset="-128"/>
              </a:rPr>
              <a:t>not</a:t>
            </a:r>
            <a:r>
              <a:rPr lang="en-US" sz="1600" dirty="0">
                <a:solidFill>
                  <a:prstClr val="black"/>
                </a:solidFill>
                <a:latin typeface="Calibri"/>
                <a:ea typeface="MS PGothic" pitchFamily="34" charset="-128"/>
              </a:rPr>
              <a:t> statistically significantly different from the predicted rate.  </a:t>
            </a:r>
          </a:p>
          <a:p>
            <a:pPr marL="282741" indent="-282741" fontAlgn="base">
              <a:spcBef>
                <a:spcPct val="0"/>
              </a:spcBef>
              <a:spcAft>
                <a:spcPct val="0"/>
              </a:spcAft>
              <a:buFont typeface="Arial" panose="020B0604020202020204" pitchFamily="34" charset="0"/>
              <a:buChar char="•"/>
              <a:defRPr/>
            </a:pPr>
            <a:r>
              <a:rPr lang="en-US" sz="1600" dirty="0">
                <a:solidFill>
                  <a:prstClr val="black"/>
                </a:solidFill>
                <a:latin typeface="Calibri"/>
                <a:ea typeface="MS PGothic" pitchFamily="34" charset="-128"/>
              </a:rPr>
              <a:t>If the blue vertical bar is completely above or below 1.0, then the actual is statistically significantly different from the predicted rate.</a:t>
            </a:r>
          </a:p>
        </p:txBody>
      </p:sp>
      <p:sp>
        <p:nvSpPr>
          <p:cNvPr id="7" name="TextBox 6"/>
          <p:cNvSpPr txBox="1"/>
          <p:nvPr/>
        </p:nvSpPr>
        <p:spPr>
          <a:xfrm>
            <a:off x="2688152" y="2304560"/>
            <a:ext cx="4402402" cy="399104"/>
          </a:xfrm>
          <a:prstGeom prst="rect">
            <a:avLst/>
          </a:prstGeom>
          <a:noFill/>
          <a:ln>
            <a:solidFill>
              <a:schemeClr val="bg1">
                <a:lumMod val="65000"/>
              </a:schemeClr>
            </a:solidFill>
          </a:ln>
        </p:spPr>
        <p:txBody>
          <a:bodyPr lIns="90487" tIns="45222" rIns="90487" bIns="45222">
            <a:spAutoFit/>
          </a:bodyPr>
          <a:lstStyle/>
          <a:p>
            <a:pPr algn="ctr" fontAlgn="base">
              <a:spcBef>
                <a:spcPct val="0"/>
              </a:spcBef>
              <a:spcAft>
                <a:spcPct val="0"/>
              </a:spcAft>
              <a:defRPr/>
            </a:pPr>
            <a:r>
              <a:rPr lang="en-US" sz="2000" dirty="0">
                <a:solidFill>
                  <a:prstClr val="black"/>
                </a:solidFill>
                <a:latin typeface="Calibri"/>
                <a:ea typeface="MS PGothic" pitchFamily="34" charset="-128"/>
              </a:rPr>
              <a:t>Not significantly different than predicted</a:t>
            </a:r>
          </a:p>
        </p:txBody>
      </p:sp>
      <p:cxnSp>
        <p:nvCxnSpPr>
          <p:cNvPr id="9" name="Straight Arrow Connector 8"/>
          <p:cNvCxnSpPr/>
          <p:nvPr/>
        </p:nvCxnSpPr>
        <p:spPr bwMode="auto">
          <a:xfrm flipH="1">
            <a:off x="3531865" y="2694555"/>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432680" y="2705283"/>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930997" y="4058988"/>
            <a:ext cx="3792326" cy="399104"/>
          </a:xfrm>
          <a:prstGeom prst="rect">
            <a:avLst/>
          </a:prstGeom>
          <a:noFill/>
          <a:ln>
            <a:solidFill>
              <a:schemeClr val="bg1">
                <a:lumMod val="65000"/>
              </a:schemeClr>
            </a:solidFill>
          </a:ln>
        </p:spPr>
        <p:txBody>
          <a:bodyPr lIns="90487" tIns="45222" rIns="90487" bIns="45222">
            <a:spAutoFit/>
          </a:bodyPr>
          <a:lstStyle/>
          <a:p>
            <a:pPr algn="ctr" fontAlgn="base">
              <a:spcBef>
                <a:spcPct val="0"/>
              </a:spcBef>
              <a:spcAft>
                <a:spcPct val="0"/>
              </a:spcAft>
              <a:defRPr/>
            </a:pPr>
            <a:r>
              <a:rPr lang="en-US" sz="2000" dirty="0">
                <a:solidFill>
                  <a:prstClr val="black"/>
                </a:solidFill>
                <a:latin typeface="Calibri"/>
                <a:ea typeface="MS PGothic" pitchFamily="34" charset="-128"/>
              </a:rPr>
              <a:t>Significantly lower than predicted</a:t>
            </a:r>
          </a:p>
        </p:txBody>
      </p:sp>
      <p:sp>
        <p:nvSpPr>
          <p:cNvPr id="15" name="TextBox 14"/>
          <p:cNvSpPr txBox="1"/>
          <p:nvPr/>
        </p:nvSpPr>
        <p:spPr>
          <a:xfrm>
            <a:off x="4199136" y="1389207"/>
            <a:ext cx="3863818" cy="399104"/>
          </a:xfrm>
          <a:prstGeom prst="rect">
            <a:avLst/>
          </a:prstGeom>
          <a:noFill/>
          <a:ln>
            <a:solidFill>
              <a:schemeClr val="bg1">
                <a:lumMod val="65000"/>
              </a:schemeClr>
            </a:solidFill>
          </a:ln>
        </p:spPr>
        <p:txBody>
          <a:bodyPr lIns="90487" tIns="45222" rIns="90487" bIns="45222">
            <a:spAutoFit/>
          </a:bodyPr>
          <a:lstStyle/>
          <a:p>
            <a:pPr algn="ctr" fontAlgn="base">
              <a:spcBef>
                <a:spcPct val="0"/>
              </a:spcBef>
              <a:spcAft>
                <a:spcPct val="0"/>
              </a:spcAft>
              <a:defRPr/>
            </a:pPr>
            <a:r>
              <a:rPr lang="en-US" sz="2000" dirty="0">
                <a:solidFill>
                  <a:prstClr val="black"/>
                </a:solidFill>
                <a:latin typeface="Calibri"/>
                <a:ea typeface="MS PGothic" pitchFamily="34" charset="-128"/>
              </a:rPr>
              <a:t>Significantly higher than predicted</a:t>
            </a:r>
          </a:p>
        </p:txBody>
      </p:sp>
      <p:cxnSp>
        <p:nvCxnSpPr>
          <p:cNvPr id="13" name="Straight Arrow Connector 12"/>
          <p:cNvCxnSpPr/>
          <p:nvPr/>
        </p:nvCxnSpPr>
        <p:spPr bwMode="auto">
          <a:xfrm flipH="1">
            <a:off x="7365409" y="4196052"/>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8062956" y="1700287"/>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5"/>
          <p:cNvSpPr>
            <a:spLocks noChangeArrowheads="1"/>
          </p:cNvSpPr>
          <p:nvPr/>
        </p:nvSpPr>
        <p:spPr bwMode="auto">
          <a:xfrm>
            <a:off x="554471" y="179338"/>
            <a:ext cx="11083061"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fontAlgn="base">
              <a:spcBef>
                <a:spcPts val="0"/>
              </a:spcBef>
              <a:spcAft>
                <a:spcPct val="0"/>
              </a:spcAft>
              <a:buNone/>
              <a:defRPr/>
            </a:pPr>
            <a:r>
              <a:rPr lang="en-US" sz="3600" b="1" dirty="0">
                <a:solidFill>
                  <a:prstClr val="white"/>
                </a:solidFill>
                <a:ea typeface="MS PGothic" pitchFamily="34" charset="-128"/>
              </a:rPr>
              <a:t>How to Interpret  SIRs and 95% Confidence Intervals (CIs)</a:t>
            </a:r>
            <a:endParaRPr lang="en-US" altLang="en-US" sz="2800" b="1" dirty="0">
              <a:solidFill>
                <a:prstClr val="white"/>
              </a:solidFill>
            </a:endParaRPr>
          </a:p>
        </p:txBody>
      </p:sp>
      <p:sp>
        <p:nvSpPr>
          <p:cNvPr id="18"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19</a:t>
            </a:fld>
            <a:endParaRPr lang="en-US" dirty="0">
              <a:solidFill>
                <a:srgbClr val="464646">
                  <a:lumMod val="40000"/>
                  <a:lumOff val="60000"/>
                </a:srgbClr>
              </a:solidFill>
              <a:latin typeface="Calibri"/>
              <a:ea typeface="ＭＳ Ｐゴシック" pitchFamily="34" charset="-128"/>
            </a:endParaRPr>
          </a:p>
        </p:txBody>
      </p:sp>
      <p:sp>
        <p:nvSpPr>
          <p:cNvPr id="19"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October 13, 2021</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305867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ICU</a:t>
            </a:r>
            <a:endParaRPr lang="en-US" sz="2399" b="1" dirty="0">
              <a:solidFill>
                <a:prstClr val="black"/>
              </a:solidFill>
              <a:latin typeface="Calibri"/>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4650" y="22660"/>
            <a:ext cx="11422704"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8970" y="4061389"/>
            <a:ext cx="2291924"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000" dirty="0">
                <a:solidFill>
                  <a:prstClr val="black"/>
                </a:solidFill>
              </a:rPr>
              <a:t>T= Major teaching hospital </a:t>
            </a:r>
          </a:p>
          <a:p>
            <a:pPr eaLnBrk="1" fontAlgn="base" hangingPunct="1">
              <a:spcBef>
                <a:spcPct val="0"/>
              </a:spcBef>
              <a:spcAft>
                <a:spcPct val="0"/>
              </a:spcAft>
              <a:buNone/>
            </a:pPr>
            <a:r>
              <a:rPr lang="en-US" altLang="en-US" sz="1000" dirty="0">
                <a:solidFill>
                  <a:prstClr val="black"/>
                </a:solidFill>
              </a:rPr>
              <a:t>NT=Not major teaching hospital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50933"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20</a:t>
            </a:fld>
            <a:endParaRPr lang="en-US" dirty="0">
              <a:solidFill>
                <a:srgbClr val="464646">
                  <a:lumMod val="40000"/>
                  <a:lumOff val="60000"/>
                </a:srgbClr>
              </a:solidFill>
              <a:latin typeface="Calibri"/>
              <a:ea typeface="ＭＳ Ｐゴシック" pitchFamily="34" charset="-128"/>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1648" y="4944460"/>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0"/>
              </a:spcBef>
              <a:spcAft>
                <a:spcPts val="400"/>
              </a:spcAft>
              <a:buNone/>
              <a:defRPr/>
            </a:pPr>
            <a:r>
              <a:rPr lang="en-US" altLang="en-US" sz="1600" dirty="0">
                <a:solidFill>
                  <a:prstClr val="black"/>
                </a:solidFill>
              </a:rPr>
              <a:t>Cardiothoracic ICU</a:t>
            </a:r>
          </a:p>
          <a:p>
            <a:pPr algn="ctr" eaLnBrk="1" fontAlgn="base" hangingPunct="1">
              <a:spcBef>
                <a:spcPts val="0"/>
              </a:spcBef>
              <a:spcAft>
                <a:spcPts val="400"/>
              </a:spcAft>
              <a:buNone/>
              <a:defRPr/>
            </a:pPr>
            <a:r>
              <a:rPr lang="en-US" altLang="en-US" sz="1600" dirty="0">
                <a:solidFill>
                  <a:prstClr val="black"/>
                </a:solidFill>
              </a:rPr>
              <a:t>Medical/Surgical (NT) Ward</a:t>
            </a:r>
          </a:p>
          <a:p>
            <a:pPr algn="ctr" eaLnBrk="1" fontAlgn="base" hangingPunct="1">
              <a:spcBef>
                <a:spcPts val="0"/>
              </a:spcBef>
              <a:spcAft>
                <a:spcPts val="400"/>
              </a:spcAft>
              <a:buNone/>
              <a:defRPr/>
            </a:pPr>
            <a:r>
              <a:rPr lang="en-US" altLang="en-US" sz="1600" dirty="0">
                <a:solidFill>
                  <a:prstClr val="black"/>
                </a:solidFill>
              </a:rPr>
              <a:t>Surgical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40875"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r>
              <a:rPr lang="en-US" altLang="en-US" sz="2199" b="1" dirty="0">
                <a:solidFill>
                  <a:srgbClr val="006699"/>
                </a:solidFill>
              </a:rPr>
              <a:t>Key Findings</a:t>
            </a:r>
            <a:endParaRPr lang="en-US" altLang="en-US" sz="1400" dirty="0">
              <a:solidFill>
                <a:prstClr val="black"/>
              </a:solidFill>
            </a:endParaRPr>
          </a:p>
          <a:p>
            <a:pPr marL="111092" algn="ctr" eaLnBrk="1" fontAlgn="base" hangingPunct="1">
              <a:spcBef>
                <a:spcPct val="0"/>
              </a:spcBef>
              <a:spcAft>
                <a:spcPct val="0"/>
              </a:spcAft>
              <a:buNone/>
              <a:defRPr/>
            </a:pPr>
            <a:r>
              <a:rPr lang="en-US" altLang="en-US" sz="1899" dirty="0">
                <a:solidFill>
                  <a:prstClr val="black"/>
                </a:solidFill>
              </a:rPr>
              <a:t>Three unit types experienced a significantly lower </a:t>
            </a:r>
            <a:r>
              <a:rPr lang="en-US" altLang="en-US" sz="1899" dirty="0">
                <a:solidFill>
                  <a:srgbClr val="000000"/>
                </a:solidFill>
              </a:rPr>
              <a:t>number of infections than predicted, based on 2015 national aggregate data.</a:t>
            </a:r>
          </a:p>
          <a:p>
            <a:pPr marL="111092" eaLnBrk="1" fontAlgn="base" hangingPunct="1">
              <a:spcBef>
                <a:spcPct val="0"/>
              </a:spcBef>
              <a:spcAft>
                <a:spcPct val="0"/>
              </a:spcAft>
              <a:buNone/>
              <a:defRPr/>
            </a:pPr>
            <a:endParaRPr lang="en-US" altLang="en-US" sz="600" dirty="0">
              <a:solidFill>
                <a:srgbClr val="000000"/>
              </a:solidFill>
            </a:endParaRPr>
          </a:p>
          <a:p>
            <a:pPr marL="111092" eaLnBrk="1" fontAlgn="base" hangingPunct="1">
              <a:spcBef>
                <a:spcPct val="0"/>
              </a:spcBef>
              <a:spcAft>
                <a:spcPct val="0"/>
              </a:spcAft>
              <a:buNone/>
              <a:defRPr/>
            </a:pPr>
            <a:r>
              <a:rPr lang="en-US" altLang="en-US" sz="1500" dirty="0">
                <a:solidFill>
                  <a:srgbClr val="000000"/>
                </a:solidFill>
              </a:rPr>
              <a:t>*SIRs and CIs are currently not calculated when the number of predicted infections is less than 0.5.</a:t>
            </a:r>
          </a:p>
          <a:p>
            <a:pPr marL="111092" eaLnBrk="1" fontAlgn="base" hangingPunct="1">
              <a:spcBef>
                <a:spcPct val="0"/>
              </a:spcBef>
              <a:spcAft>
                <a:spcPct val="0"/>
              </a:spcAft>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a:off x="8641493"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ICU</a:t>
            </a:r>
            <a:endParaRPr lang="en-US" sz="2399" b="1" dirty="0">
              <a:solidFill>
                <a:prstClr val="black"/>
              </a:solidFill>
              <a:latin typeface="Calibri"/>
            </a:endParaRPr>
          </a:p>
        </p:txBody>
      </p:sp>
      <p:sp>
        <p:nvSpPr>
          <p:cNvPr id="18435" name="Rectangle 2"/>
          <p:cNvSpPr>
            <a:spLocks noGrp="1" noChangeArrowheads="1"/>
          </p:cNvSpPr>
          <p:nvPr>
            <p:ph type="title"/>
          </p:nvPr>
        </p:nvSpPr>
        <p:spPr>
          <a:xfrm>
            <a:off x="284291" y="22660"/>
            <a:ext cx="11656420"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8971" y="4061389"/>
            <a:ext cx="2086651"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000" dirty="0">
                <a:solidFill>
                  <a:prstClr val="black"/>
                </a:solidFill>
              </a:rPr>
              <a:t>T= Major teaching hospital</a:t>
            </a:r>
          </a:p>
          <a:p>
            <a:pPr eaLnBrk="1" fontAlgn="base" hangingPunct="1">
              <a:spcBef>
                <a:spcPct val="0"/>
              </a:spcBef>
              <a:spcAft>
                <a:spcPct val="0"/>
              </a:spcAft>
              <a:buNone/>
            </a:pPr>
            <a:r>
              <a:rPr lang="en-US" altLang="en-US" sz="1000" dirty="0">
                <a:solidFill>
                  <a:prstClr val="black"/>
                </a:solidFill>
              </a:rPr>
              <a:t>NT=Not major teaching hospital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94543" y="4996191"/>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21</a:t>
            </a:fld>
            <a:endParaRPr lang="en-US" dirty="0">
              <a:solidFill>
                <a:srgbClr val="464646">
                  <a:lumMod val="40000"/>
                  <a:lumOff val="60000"/>
                </a:srgbClr>
              </a:solidFill>
              <a:latin typeface="Calibri"/>
              <a:ea typeface="ＭＳ Ｐゴシック" pitchFamily="34" charset="-128"/>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40875"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r>
              <a:rPr lang="en-US" altLang="en-US" sz="2200" b="1" dirty="0">
                <a:solidFill>
                  <a:srgbClr val="006699"/>
                </a:solidFill>
              </a:rPr>
              <a:t>Key Findings</a:t>
            </a:r>
            <a:endParaRPr lang="en-US" altLang="en-US" sz="2200" dirty="0">
              <a:solidFill>
                <a:prstClr val="black"/>
              </a:solidFill>
            </a:endParaRPr>
          </a:p>
          <a:p>
            <a:pPr marL="111092" algn="ctr" eaLnBrk="1" fontAlgn="base" hangingPunct="1">
              <a:spcBef>
                <a:spcPct val="0"/>
              </a:spcBef>
              <a:spcAft>
                <a:spcPct val="0"/>
              </a:spcAft>
              <a:buNone/>
              <a:defRPr/>
            </a:pPr>
            <a:r>
              <a:rPr lang="en-US" altLang="en-US" sz="1900" dirty="0">
                <a:solidFill>
                  <a:prstClr val="black"/>
                </a:solidFill>
              </a:rPr>
              <a:t>Seven unit types experienced a significantly lower </a:t>
            </a:r>
            <a:r>
              <a:rPr lang="en-US" altLang="en-US" sz="1900" dirty="0">
                <a:solidFill>
                  <a:srgbClr val="000000"/>
                </a:solidFill>
              </a:rPr>
              <a:t>number of device days </a:t>
            </a:r>
          </a:p>
          <a:p>
            <a:pPr marL="111092" algn="ctr" eaLnBrk="1" fontAlgn="base" hangingPunct="1">
              <a:spcBef>
                <a:spcPct val="0"/>
              </a:spcBef>
              <a:spcAft>
                <a:spcPct val="0"/>
              </a:spcAft>
              <a:buNone/>
              <a:defRPr/>
            </a:pPr>
            <a:r>
              <a:rPr lang="en-US" altLang="en-US" sz="1900" dirty="0">
                <a:solidFill>
                  <a:srgbClr val="000000"/>
                </a:solidFill>
              </a:rPr>
              <a:t>than predicted, based on 2015 national aggregate data.</a:t>
            </a:r>
          </a:p>
          <a:p>
            <a:pPr marL="111092" eaLnBrk="1" fontAlgn="base" hangingPunct="1">
              <a:spcBef>
                <a:spcPct val="0"/>
              </a:spcBef>
              <a:spcAft>
                <a:spcPct val="0"/>
              </a:spcAft>
              <a:buNone/>
              <a:defRPr/>
            </a:pPr>
            <a:endParaRPr lang="en-US" altLang="en-US" sz="1900" dirty="0">
              <a:solidFill>
                <a:srgbClr val="000000"/>
              </a:solidFill>
            </a:endParaRPr>
          </a:p>
          <a:p>
            <a:pPr marL="111092" eaLnBrk="1" fontAlgn="base" hangingPunct="1">
              <a:spcBef>
                <a:spcPct val="0"/>
              </a:spcBef>
              <a:spcAft>
                <a:spcPct val="0"/>
              </a:spcAft>
              <a:buNone/>
              <a:defRPr/>
            </a:pPr>
            <a:endParaRPr lang="en-US" altLang="en-US" sz="1899" dirty="0">
              <a:solidFill>
                <a:srgbClr val="000000"/>
              </a:solidFill>
            </a:endParaRPr>
          </a:p>
        </p:txBody>
      </p:sp>
      <p:sp>
        <p:nvSpPr>
          <p:cNvPr id="20" name="Arrow: Down 19">
            <a:extLst>
              <a:ext uri="{FF2B5EF4-FFF2-40B4-BE49-F238E27FC236}">
                <a16:creationId xmlns:a16="http://schemas.microsoft.com/office/drawing/2014/main" id="{8EF0FA50-30D0-48F0-94FC-FAC862A265EC}"/>
              </a:ext>
            </a:extLst>
          </p:cNvPr>
          <p:cNvSpPr/>
          <p:nvPr/>
        </p:nvSpPr>
        <p:spPr>
          <a:xfrm>
            <a:off x="8224933"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latin typeface="Calibri"/>
            </a:endParaRPr>
          </a:p>
        </p:txBody>
      </p:sp>
      <p:sp>
        <p:nvSpPr>
          <p:cNvPr id="22" name="Rounded Rectangle 1">
            <a:extLst>
              <a:ext uri="{FF2B5EF4-FFF2-40B4-BE49-F238E27FC236}">
                <a16:creationId xmlns:a16="http://schemas.microsoft.com/office/drawing/2014/main" id="{2FAE11ED-9E20-4A77-94F7-5930E893280A}"/>
              </a:ext>
            </a:extLst>
          </p:cNvPr>
          <p:cNvSpPr>
            <a:spLocks noChangeArrowheads="1"/>
          </p:cNvSpPr>
          <p:nvPr/>
        </p:nvSpPr>
        <p:spPr bwMode="auto">
          <a:xfrm>
            <a:off x="8794942" y="4996192"/>
            <a:ext cx="3246129" cy="1431915"/>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0"/>
              </a:spcBef>
              <a:spcAft>
                <a:spcPts val="400"/>
              </a:spcAft>
              <a:buNone/>
              <a:defRPr/>
            </a:pPr>
            <a:r>
              <a:rPr lang="en-US" altLang="en-US" sz="1600" dirty="0">
                <a:solidFill>
                  <a:prstClr val="black"/>
                </a:solidFill>
              </a:rPr>
              <a:t>Medical (NT) ICU</a:t>
            </a:r>
          </a:p>
          <a:p>
            <a:pPr algn="ctr" eaLnBrk="1" fontAlgn="base" hangingPunct="1">
              <a:spcBef>
                <a:spcPts val="0"/>
              </a:spcBef>
              <a:spcAft>
                <a:spcPts val="400"/>
              </a:spcAft>
              <a:buNone/>
              <a:defRPr/>
            </a:pPr>
            <a:r>
              <a:rPr lang="en-US" altLang="en-US" sz="1600" dirty="0">
                <a:solidFill>
                  <a:prstClr val="black"/>
                </a:solidFill>
              </a:rPr>
              <a:t>Neurologic ICU</a:t>
            </a:r>
          </a:p>
          <a:p>
            <a:pPr algn="ctr" eaLnBrk="1" fontAlgn="base" hangingPunct="1">
              <a:spcBef>
                <a:spcPts val="0"/>
              </a:spcBef>
              <a:spcAft>
                <a:spcPts val="400"/>
              </a:spcAft>
              <a:buNone/>
              <a:defRPr/>
            </a:pPr>
            <a:r>
              <a:rPr lang="en-US" altLang="en-US" sz="1600" dirty="0">
                <a:solidFill>
                  <a:prstClr val="black"/>
                </a:solidFill>
              </a:rPr>
              <a:t>Medical (T and NT) Ward </a:t>
            </a:r>
          </a:p>
          <a:p>
            <a:pPr algn="ctr" eaLnBrk="1" fontAlgn="base" hangingPunct="1">
              <a:spcBef>
                <a:spcPts val="0"/>
              </a:spcBef>
              <a:spcAft>
                <a:spcPts val="400"/>
              </a:spcAft>
              <a:buNone/>
              <a:defRPr/>
            </a:pPr>
            <a:r>
              <a:rPr lang="en-US" altLang="en-US" sz="1600" dirty="0">
                <a:solidFill>
                  <a:prstClr val="black"/>
                </a:solidFill>
              </a:rPr>
              <a:t>Medical/Surgical (T and NT) Ward </a:t>
            </a:r>
          </a:p>
          <a:p>
            <a:pPr algn="ctr" eaLnBrk="1" fontAlgn="base" hangingPunct="1">
              <a:spcBef>
                <a:spcPts val="0"/>
              </a:spcBef>
              <a:spcAft>
                <a:spcPts val="400"/>
              </a:spcAft>
              <a:buNone/>
              <a:defRPr/>
            </a:pPr>
            <a:r>
              <a:rPr lang="en-US" altLang="en-US" sz="1600" dirty="0">
                <a:solidFill>
                  <a:prstClr val="black"/>
                </a:solidFill>
              </a:rPr>
              <a:t>Surgical Ward</a:t>
            </a:r>
          </a:p>
        </p:txBody>
      </p:sp>
    </p:spTree>
    <p:extLst>
      <p:ext uri="{BB962C8B-B14F-4D97-AF65-F5344CB8AC3E}">
        <p14:creationId xmlns:p14="http://schemas.microsoft.com/office/powerpoint/2010/main" val="426868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3601" y="179222"/>
            <a:ext cx="11324803" cy="707785"/>
          </a:xfrm>
        </p:spPr>
        <p:txBody>
          <a:bodyPr>
            <a:noAutofit/>
          </a:bodyPr>
          <a:lstStyle/>
          <a:p>
            <a:r>
              <a:rPr lang="en-US" altLang="en-US" sz="3599" dirty="0">
                <a:solidFill>
                  <a:schemeClr val="bg1"/>
                </a:solidFill>
              </a:rPr>
              <a:t>CLABSI Adult &amp; Pediatric Pathogens for 2019 and 2020</a:t>
            </a:r>
          </a:p>
        </p:txBody>
      </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22</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74911" y="3799745"/>
            <a:ext cx="11728697"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endParaRPr lang="en-US" sz="1600" b="1" dirty="0">
              <a:solidFill>
                <a:prstClr val="black"/>
              </a:solidFill>
              <a:latin typeface="Calibri"/>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nvGraphicFramePr>
        <p:xfrm>
          <a:off x="-68560" y="998389"/>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3176"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3176"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623240" y="1900321"/>
            <a:ext cx="883690" cy="4292365"/>
          </a:xfrm>
          <a:prstGeom prst="rect">
            <a:avLst/>
          </a:prstGeom>
          <a:noFill/>
        </p:spPr>
        <p:txBody>
          <a:bodyPr wrap="square" rtlCol="0">
            <a:spAutoFit/>
          </a:bodyPr>
          <a:lstStyle/>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N=155</a:t>
            </a: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90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N=241</a:t>
            </a: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05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N=138</a:t>
            </a: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10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N=144</a:t>
            </a:r>
          </a:p>
        </p:txBody>
      </p:sp>
    </p:spTree>
    <p:extLst>
      <p:ext uri="{BB962C8B-B14F-4D97-AF65-F5344CB8AC3E}">
        <p14:creationId xmlns:p14="http://schemas.microsoft.com/office/powerpoint/2010/main" val="16009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nvPr>
        </p:nvGraphicFramePr>
        <p:xfrm>
          <a:off x="3638277" y="1099235"/>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20714" y="98916"/>
            <a:ext cx="11569700" cy="810469"/>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Infection Ratio in Neonatal ICUs</a:t>
            </a:r>
            <a:endParaRPr lang="en-US" altLang="en-US" sz="3400" b="0" i="1" dirty="0">
              <a:solidFill>
                <a:schemeClr val="bg1"/>
              </a:solidFill>
            </a:endParaRPr>
          </a:p>
        </p:txBody>
      </p:sp>
      <p:cxnSp>
        <p:nvCxnSpPr>
          <p:cNvPr id="11" name="Straight Connector 10"/>
          <p:cNvCxnSpPr/>
          <p:nvPr/>
        </p:nvCxnSpPr>
        <p:spPr bwMode="auto">
          <a:xfrm>
            <a:off x="4812783" y="4387627"/>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3732" y="1166610"/>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r>
              <a:rPr lang="en-US" altLang="en-US" sz="1050" b="1" dirty="0">
                <a:solidFill>
                  <a:prstClr val="black"/>
                </a:solidFill>
              </a:rPr>
              <a:t> </a:t>
            </a:r>
          </a:p>
          <a:p>
            <a:pPr algn="ctr" eaLnBrk="1" fontAlgn="base" hangingPunct="1">
              <a:spcBef>
                <a:spcPct val="0"/>
              </a:spcBef>
              <a:spcAft>
                <a:spcPct val="0"/>
              </a:spcAft>
              <a:buNone/>
            </a:pPr>
            <a:r>
              <a:rPr lang="en-US" altLang="en-US" sz="1900" dirty="0">
                <a:solidFill>
                  <a:prstClr val="black"/>
                </a:solidFill>
              </a:rPr>
              <a:t>There were no birthweight categories experiencing a significantly higher or lower number of infections than predicted, based on 2015 national aggregate data.</a:t>
            </a:r>
            <a:endParaRPr lang="en-US" altLang="en-US" sz="1900" dirty="0">
              <a:solidFill>
                <a:srgbClr val="000000"/>
              </a:solidFill>
            </a:endParaRPr>
          </a:p>
          <a:p>
            <a:pPr algn="ctr" eaLnBrk="1" fontAlgn="base" hangingPunct="1">
              <a:spcBef>
                <a:spcPct val="0"/>
              </a:spcBef>
              <a:spcAft>
                <a:spcPct val="0"/>
              </a:spcAft>
              <a:buNone/>
            </a:pPr>
            <a:endParaRPr lang="en-US" altLang="en-US" sz="1900" dirty="0">
              <a:solidFill>
                <a:prstClr val="black"/>
              </a:solidFill>
            </a:endParaRPr>
          </a:p>
          <a:p>
            <a:pPr algn="ctr" eaLnBrk="1" fontAlgn="base" hangingPunct="1">
              <a:spcBef>
                <a:spcPct val="0"/>
              </a:spcBef>
              <a:spcAft>
                <a:spcPct val="0"/>
              </a:spcAft>
              <a:buNone/>
            </a:pPr>
            <a:r>
              <a:rPr lang="en-US" altLang="en-US" sz="1900" dirty="0">
                <a:solidFill>
                  <a:prstClr val="black"/>
                </a:solidFill>
              </a:rPr>
              <a:t>There were 15 CLABSIs reported in Neonatal ICUs in 2020.</a:t>
            </a:r>
          </a:p>
        </p:txBody>
      </p:sp>
      <p:grpSp>
        <p:nvGrpSpPr>
          <p:cNvPr id="26631" name="Group 10"/>
          <p:cNvGrpSpPr>
            <a:grpSpLocks/>
          </p:cNvGrpSpPr>
          <p:nvPr/>
        </p:nvGrpSpPr>
        <p:grpSpPr bwMode="auto">
          <a:xfrm>
            <a:off x="6253288" y="6123247"/>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23</a:t>
            </a:fld>
            <a:endParaRPr lang="en-US" dirty="0">
              <a:solidFill>
                <a:srgbClr val="464646">
                  <a:lumMod val="40000"/>
                  <a:lumOff val="60000"/>
                </a:srgbClr>
              </a:solidFill>
              <a:latin typeface="Calibri"/>
              <a:ea typeface="ＭＳ Ｐゴシック" pitchFamily="34" charset="-128"/>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nvPr>
        </p:nvGraphicFramePr>
        <p:xfrm>
          <a:off x="3714477" y="1104130"/>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11189" y="56058"/>
            <a:ext cx="11579225" cy="932040"/>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Utilization Ratio in Neonatal ICUs</a:t>
            </a:r>
            <a:endParaRPr lang="en-US" altLang="en-US" sz="3400" b="0" i="1" dirty="0">
              <a:solidFill>
                <a:schemeClr val="bg1"/>
              </a:solidFill>
            </a:endParaRPr>
          </a:p>
        </p:txBody>
      </p:sp>
      <p:cxnSp>
        <p:nvCxnSpPr>
          <p:cNvPr id="11" name="Straight Connector 10"/>
          <p:cNvCxnSpPr/>
          <p:nvPr/>
        </p:nvCxnSpPr>
        <p:spPr bwMode="auto">
          <a:xfrm>
            <a:off x="4866757" y="2387704"/>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3732" y="1174183"/>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r>
              <a:rPr lang="en-US" altLang="en-US" sz="900" b="1" dirty="0">
                <a:solidFill>
                  <a:prstClr val="black"/>
                </a:solidFill>
              </a:rPr>
              <a:t> </a:t>
            </a:r>
          </a:p>
          <a:p>
            <a:pPr algn="ctr" eaLnBrk="1" fontAlgn="base" hangingPunct="1">
              <a:spcBef>
                <a:spcPct val="0"/>
              </a:spcBef>
              <a:spcAft>
                <a:spcPct val="0"/>
              </a:spcAft>
              <a:buNone/>
              <a:defRPr/>
            </a:pPr>
            <a:r>
              <a:rPr lang="en-US" altLang="en-US" sz="1900" dirty="0">
                <a:solidFill>
                  <a:prstClr val="black"/>
                </a:solidFill>
              </a:rPr>
              <a:t>All five birthweight categories experienced a significantly lower </a:t>
            </a:r>
            <a:r>
              <a:rPr lang="en-US" altLang="en-US" sz="1900" dirty="0">
                <a:solidFill>
                  <a:srgbClr val="000000"/>
                </a:solidFill>
              </a:rPr>
              <a:t>number of device days than predicted, based on 2015 national aggregate data.</a:t>
            </a:r>
            <a:endParaRPr lang="en-US" altLang="en-US" sz="1050" dirty="0">
              <a:solidFill>
                <a:prstClr val="black"/>
              </a:solidFill>
            </a:endParaRPr>
          </a:p>
        </p:txBody>
      </p:sp>
      <p:grpSp>
        <p:nvGrpSpPr>
          <p:cNvPr id="26631" name="Group 10"/>
          <p:cNvGrpSpPr>
            <a:grpSpLocks/>
          </p:cNvGrpSpPr>
          <p:nvPr/>
        </p:nvGrpSpPr>
        <p:grpSpPr bwMode="auto">
          <a:xfrm>
            <a:off x="6253288" y="6123247"/>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24</a:t>
            </a:fld>
            <a:endParaRPr lang="en-US" dirty="0">
              <a:solidFill>
                <a:srgbClr val="464646">
                  <a:lumMod val="40000"/>
                  <a:lumOff val="60000"/>
                </a:srgbClr>
              </a:solidFill>
              <a:latin typeface="Calibri"/>
              <a:ea typeface="ＭＳ Ｐゴシック" pitchFamily="34" charset="-128"/>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177130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US" altLang="en-US" sz="3999" dirty="0">
                <a:solidFill>
                  <a:schemeClr val="bg1"/>
                </a:solidFill>
              </a:rPr>
              <a:t>CLABSI NICU Pathogens for 2019 and 2020</a:t>
            </a:r>
            <a:endParaRPr lang="en-US" altLang="en-US" sz="3599" dirty="0">
              <a:solidFill>
                <a:schemeClr val="bg1"/>
              </a:solidFill>
            </a:endParaRPr>
          </a:p>
        </p:txBody>
      </p:sp>
      <p:graphicFrame>
        <p:nvGraphicFramePr>
          <p:cNvPr id="11" name="Object 10"/>
          <p:cNvGraphicFramePr>
            <a:graphicFrameLocks noGrp="1" noChangeAspect="1"/>
          </p:cNvGraphicFramePr>
          <p:nvPr>
            <p:ph sz="half" idx="1"/>
          </p:nvPr>
        </p:nvGraphicFramePr>
        <p:xfrm>
          <a:off x="3177" y="1955355"/>
          <a:ext cx="6420623" cy="4360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nvPr>
        </p:nvGraphicFramePr>
        <p:xfrm>
          <a:off x="5808023" y="1806947"/>
          <a:ext cx="6380805" cy="4333841"/>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5041" y="1159671"/>
            <a:ext cx="5770394" cy="89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Calendar Year 2020</a:t>
            </a:r>
          </a:p>
          <a:p>
            <a:pPr algn="ctr" eaLnBrk="1" fontAlgn="base" hangingPunct="1">
              <a:spcBef>
                <a:spcPct val="0"/>
              </a:spcBef>
              <a:spcAft>
                <a:spcPct val="0"/>
              </a:spcAft>
              <a:buNone/>
            </a:pPr>
            <a:r>
              <a:rPr lang="en-US" altLang="en-US" sz="1200" b="1" dirty="0">
                <a:solidFill>
                  <a:prstClr val="black"/>
                </a:solidFill>
              </a:rPr>
              <a:t>January 1, 2020 – December 31, 2020</a:t>
            </a:r>
          </a:p>
          <a:p>
            <a:pPr algn="ctr" eaLnBrk="1" fontAlgn="base" hangingPunct="1">
              <a:spcBef>
                <a:spcPct val="0"/>
              </a:spcBef>
              <a:spcAft>
                <a:spcPct val="0"/>
              </a:spcAft>
              <a:buNone/>
            </a:pPr>
            <a:r>
              <a:rPr lang="en-US" altLang="en-US" sz="1600" i="1" dirty="0">
                <a:solidFill>
                  <a:prstClr val="black"/>
                </a:solidFill>
              </a:rPr>
              <a:t>N=15</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25</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3" name="Text Box 6">
            <a:extLst>
              <a:ext uri="{FF2B5EF4-FFF2-40B4-BE49-F238E27FC236}">
                <a16:creationId xmlns:a16="http://schemas.microsoft.com/office/drawing/2014/main" id="{8652EDEF-8434-4D42-A635-CFF22BEB256A}"/>
              </a:ext>
            </a:extLst>
          </p:cNvPr>
          <p:cNvSpPr txBox="1">
            <a:spLocks noChangeArrowheads="1"/>
          </p:cNvSpPr>
          <p:nvPr/>
        </p:nvSpPr>
        <p:spPr bwMode="auto">
          <a:xfrm>
            <a:off x="169945" y="1158003"/>
            <a:ext cx="5770394" cy="89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Calendar Year 2019</a:t>
            </a:r>
          </a:p>
          <a:p>
            <a:pPr algn="ctr" eaLnBrk="1" fontAlgn="base" hangingPunct="1">
              <a:spcBef>
                <a:spcPct val="0"/>
              </a:spcBef>
              <a:spcAft>
                <a:spcPct val="0"/>
              </a:spcAft>
              <a:buNone/>
            </a:pPr>
            <a:r>
              <a:rPr lang="en-US" altLang="en-US" sz="1200" b="1" dirty="0">
                <a:solidFill>
                  <a:prstClr val="black"/>
                </a:solidFill>
              </a:rPr>
              <a:t>January 1, 2019 – December 31, 2019</a:t>
            </a:r>
          </a:p>
          <a:p>
            <a:pPr algn="ctr" eaLnBrk="1" fontAlgn="base" hangingPunct="1">
              <a:spcBef>
                <a:spcPct val="0"/>
              </a:spcBef>
              <a:spcAft>
                <a:spcPct val="0"/>
              </a:spcAft>
              <a:buNone/>
            </a:pPr>
            <a:r>
              <a:rPr lang="en-US" altLang="en-US" sz="1600" i="1" dirty="0">
                <a:solidFill>
                  <a:prstClr val="black"/>
                </a:solidFill>
              </a:rPr>
              <a:t>N=18</a:t>
            </a:r>
          </a:p>
        </p:txBody>
      </p:sp>
    </p:spTree>
    <p:extLst>
      <p:ext uri="{BB962C8B-B14F-4D97-AF65-F5344CB8AC3E}">
        <p14:creationId xmlns:p14="http://schemas.microsoft.com/office/powerpoint/2010/main" val="276752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3731" y="1174183"/>
            <a:ext cx="287135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2020, adult ICUs experienced the same number of infections as predicted, based on 2015 national aggregate data. </a:t>
            </a:r>
          </a:p>
          <a:p>
            <a:pPr marL="115888" indent="-115888" eaLnBrk="1" fontAlgn="base" hangingPunct="1">
              <a:spcBef>
                <a:spcPct val="0"/>
              </a:spcBef>
              <a:spcAft>
                <a:spcPts val="600"/>
              </a:spcAft>
            </a:pPr>
            <a:r>
              <a:rPr lang="en-US" altLang="en-US" sz="1800" dirty="0">
                <a:solidFill>
                  <a:prstClr val="black"/>
                </a:solidFill>
              </a:rPr>
              <a:t>Between 2015-2020, adult Wards experienced a significantly lower number of infections than predicted, based on 2015 national aggregate data. </a:t>
            </a:r>
          </a:p>
        </p:txBody>
      </p:sp>
      <p:sp>
        <p:nvSpPr>
          <p:cNvPr id="32772" name="Rectangle 2"/>
          <p:cNvSpPr>
            <a:spLocks noGrp="1" noChangeArrowheads="1"/>
          </p:cNvSpPr>
          <p:nvPr>
            <p:ph type="title"/>
          </p:nvPr>
        </p:nvSpPr>
        <p:spPr>
          <a:xfrm>
            <a:off x="620844" y="138416"/>
            <a:ext cx="7933729" cy="707969"/>
          </a:xfrm>
        </p:spPr>
        <p:txBody>
          <a:bodyPr>
            <a:normAutofit fontScale="90000"/>
          </a:bodyPr>
          <a:lstStyle/>
          <a:p>
            <a:pPr eaLnBrk="1" hangingPunct="1"/>
            <a:r>
              <a:rPr lang="en-US" altLang="en-US" dirty="0">
                <a:solidFill>
                  <a:schemeClr val="bg1"/>
                </a:solidFill>
              </a:rPr>
              <a:t>State CLABSI SIR in ICU and Wards</a:t>
            </a:r>
          </a:p>
        </p:txBody>
      </p:sp>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26</a:t>
            </a:fld>
            <a:endParaRPr lang="en-US" dirty="0">
              <a:solidFill>
                <a:srgbClr val="464646">
                  <a:lumMod val="40000"/>
                  <a:lumOff val="60000"/>
                </a:srgbClr>
              </a:solidFill>
              <a:latin typeface="Calibri"/>
              <a:ea typeface="ＭＳ Ｐゴシック" pitchFamily="34" charset="-128"/>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Ward</a:t>
            </a:r>
            <a:endParaRPr lang="en-US" sz="1600" b="1" dirty="0">
              <a:solidFill>
                <a:prstClr val="black"/>
              </a:solidFill>
              <a:latin typeface="Calibri"/>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2894"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ICU</a:t>
            </a:r>
            <a:endParaRPr lang="en-US" sz="2399" b="1" dirty="0">
              <a:solidFill>
                <a:prstClr val="black"/>
              </a:solidFill>
              <a:latin typeface="Calibri"/>
            </a:endParaRPr>
          </a:p>
        </p:txBody>
      </p:sp>
      <p:graphicFrame>
        <p:nvGraphicFramePr>
          <p:cNvPr id="2" name="Object 4"/>
          <p:cNvGraphicFramePr>
            <a:graphicFrameLocks noGrp="1" noChangeAspect="1"/>
          </p:cNvGraphicFramePr>
          <p:nvPr>
            <p:ph type="chart" idx="1"/>
          </p:nvPr>
        </p:nvGraphicFramePr>
        <p:xfrm>
          <a:off x="3245302"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3731" y="1096125"/>
            <a:ext cx="2871350"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2020 adult ICU’s, experienced a significantly higher number of device days than predicted, based on 2015 national aggregate data. </a:t>
            </a:r>
          </a:p>
          <a:p>
            <a:pPr marL="115888" indent="-115888" eaLnBrk="1" fontAlgn="base" hangingPunct="1">
              <a:spcBef>
                <a:spcPct val="0"/>
              </a:spcBef>
              <a:spcAft>
                <a:spcPts val="600"/>
              </a:spcAft>
            </a:pPr>
            <a:r>
              <a:rPr lang="en-US" altLang="en-US" sz="1800" dirty="0">
                <a:solidFill>
                  <a:prstClr val="black"/>
                </a:solidFill>
              </a:rPr>
              <a:t>Between 2015-2020, pediatric Wards experienced a significantly higher number of device days than predicted, based on 2015 national aggregate data</a:t>
            </a:r>
            <a:br>
              <a:rPr lang="en-US" altLang="en-US" sz="1600" dirty="0">
                <a:solidFill>
                  <a:prstClr val="black"/>
                </a:solidFill>
              </a:rPr>
            </a:br>
            <a:endParaRPr lang="en-US" altLang="en-US" sz="1600" dirty="0">
              <a:solidFill>
                <a:prstClr val="black"/>
              </a:solidFill>
            </a:endParaRPr>
          </a:p>
        </p:txBody>
      </p:sp>
      <p:sp>
        <p:nvSpPr>
          <p:cNvPr id="32772" name="Rectangle 2"/>
          <p:cNvSpPr>
            <a:spLocks noGrp="1" noChangeArrowheads="1"/>
          </p:cNvSpPr>
          <p:nvPr>
            <p:ph type="title"/>
          </p:nvPr>
        </p:nvSpPr>
        <p:spPr>
          <a:xfrm>
            <a:off x="620844" y="138416"/>
            <a:ext cx="7933729" cy="707969"/>
          </a:xfrm>
        </p:spPr>
        <p:txBody>
          <a:bodyPr>
            <a:normAutofit fontScale="90000"/>
          </a:bodyPr>
          <a:lstStyle/>
          <a:p>
            <a:pPr eaLnBrk="1" hangingPunct="1"/>
            <a:r>
              <a:rPr lang="en-US" altLang="en-US" dirty="0">
                <a:solidFill>
                  <a:schemeClr val="bg1"/>
                </a:solidFill>
              </a:rPr>
              <a:t>State CLABSI SUR in ICU and Wards</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27</a:t>
            </a:fld>
            <a:endParaRPr lang="en-US" dirty="0">
              <a:solidFill>
                <a:srgbClr val="464646">
                  <a:lumMod val="40000"/>
                  <a:lumOff val="60000"/>
                </a:srgbClr>
              </a:solidFill>
              <a:latin typeface="Calibri"/>
              <a:ea typeface="ＭＳ Ｐゴシック" pitchFamily="34" charset="-128"/>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Ward</a:t>
            </a:r>
            <a:endParaRPr lang="en-US" sz="1900" b="1" dirty="0">
              <a:solidFill>
                <a:prstClr val="black"/>
              </a:solidFill>
              <a:latin typeface="Calibri"/>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6748"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ICU</a:t>
            </a:r>
            <a:endParaRPr lang="en-US" sz="1900" b="1" dirty="0">
              <a:solidFill>
                <a:prstClr val="black"/>
              </a:solidFill>
              <a:latin typeface="Calibri"/>
            </a:endParaRPr>
          </a:p>
        </p:txBody>
      </p:sp>
      <p:graphicFrame>
        <p:nvGraphicFramePr>
          <p:cNvPr id="2" name="Object 4"/>
          <p:cNvGraphicFramePr>
            <a:graphicFrameLocks noGrp="1" noChangeAspect="1"/>
          </p:cNvGraphicFramePr>
          <p:nvPr>
            <p:ph type="chart" idx="1"/>
          </p:nvPr>
        </p:nvGraphicFramePr>
        <p:xfrm>
          <a:off x="3245302"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285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ICU</a:t>
            </a:r>
            <a:endParaRPr lang="en-US" sz="2399" b="1" dirty="0">
              <a:solidFill>
                <a:prstClr val="black"/>
              </a:solidFill>
              <a:latin typeface="Calibri"/>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4650" y="22660"/>
            <a:ext cx="11422704" cy="931797"/>
          </a:xfrm>
        </p:spPr>
        <p:txBody>
          <a:bodyPr anchor="ctr">
            <a:normAutofit fontScale="90000"/>
          </a:bodyPr>
          <a:lstStyle/>
          <a:p>
            <a:pPr eaLnBrk="1" hangingPunct="1"/>
            <a:r>
              <a:rPr lang="en-US" altLang="en-US" sz="3800" dirty="0">
                <a:solidFill>
                  <a:schemeClr val="bg1"/>
                </a:solidFill>
              </a:rPr>
              <a:t>Catheter-Associated Urinary Tract Infections (CAUTI):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8971" y="4061389"/>
            <a:ext cx="2487867"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000" dirty="0">
                <a:solidFill>
                  <a:prstClr val="black"/>
                </a:solidFill>
              </a:rPr>
              <a:t>T= Major teaching hospitals </a:t>
            </a:r>
          </a:p>
          <a:p>
            <a:pPr eaLnBrk="1" fontAlgn="base" hangingPunct="1">
              <a:spcBef>
                <a:spcPct val="0"/>
              </a:spcBef>
              <a:spcAft>
                <a:spcPct val="0"/>
              </a:spcAft>
              <a:buNone/>
            </a:pPr>
            <a:r>
              <a:rPr lang="en-US" altLang="en-US" sz="1000" dirty="0">
                <a:solidFill>
                  <a:prstClr val="black"/>
                </a:solidFill>
              </a:rPr>
              <a:t>NT=Not major teaching hospitals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1" name="Rounded Rectangle 1"/>
          <p:cNvSpPr>
            <a:spLocks noChangeArrowheads="1"/>
          </p:cNvSpPr>
          <p:nvPr/>
        </p:nvSpPr>
        <p:spPr bwMode="auto">
          <a:xfrm>
            <a:off x="140874"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28</a:t>
            </a:fld>
            <a:endParaRPr lang="en-US" dirty="0">
              <a:solidFill>
                <a:srgbClr val="464646">
                  <a:lumMod val="40000"/>
                  <a:lumOff val="60000"/>
                </a:srgbClr>
              </a:solidFill>
              <a:latin typeface="Calibri"/>
              <a:ea typeface="ＭＳ Ｐゴシック" pitchFamily="34" charset="-128"/>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1648" y="4944460"/>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599"/>
              </a:spcBef>
              <a:spcAft>
                <a:spcPct val="0"/>
              </a:spcAft>
              <a:buNone/>
              <a:defRPr/>
            </a:pPr>
            <a:r>
              <a:rPr lang="en-US" altLang="en-US" sz="1600" dirty="0">
                <a:solidFill>
                  <a:prstClr val="black"/>
                </a:solidFill>
              </a:rPr>
              <a:t>Medical (NT) ICU</a:t>
            </a:r>
          </a:p>
          <a:p>
            <a:pPr algn="ctr" eaLnBrk="1" fontAlgn="base" hangingPunct="1">
              <a:spcBef>
                <a:spcPts val="599"/>
              </a:spcBef>
              <a:spcAft>
                <a:spcPct val="0"/>
              </a:spcAft>
              <a:buNone/>
              <a:defRPr/>
            </a:pPr>
            <a:r>
              <a:rPr lang="en-US" altLang="en-US" sz="1600" dirty="0">
                <a:solidFill>
                  <a:prstClr val="black"/>
                </a:solidFill>
              </a:rPr>
              <a:t>Medical/Surgical (NT)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40875"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r>
              <a:rPr lang="en-US" altLang="en-US" sz="2199" b="1" dirty="0">
                <a:solidFill>
                  <a:srgbClr val="006699"/>
                </a:solidFill>
              </a:rPr>
              <a:t>Key Findings</a:t>
            </a:r>
            <a:endParaRPr lang="en-US" altLang="en-US" sz="1400" dirty="0">
              <a:solidFill>
                <a:prstClr val="black"/>
              </a:solidFill>
            </a:endParaRPr>
          </a:p>
          <a:p>
            <a:pPr marL="111092" algn="ctr" eaLnBrk="1" fontAlgn="base" hangingPunct="1">
              <a:spcBef>
                <a:spcPct val="0"/>
              </a:spcBef>
              <a:spcAft>
                <a:spcPct val="0"/>
              </a:spcAft>
              <a:buNone/>
              <a:defRPr/>
            </a:pPr>
            <a:r>
              <a:rPr lang="en-US" altLang="en-US" sz="1899" dirty="0">
                <a:solidFill>
                  <a:prstClr val="black"/>
                </a:solidFill>
              </a:rPr>
              <a:t>Two unit types experienced a significantly higher </a:t>
            </a:r>
            <a:r>
              <a:rPr lang="en-US" altLang="en-US" sz="1899" dirty="0">
                <a:solidFill>
                  <a:srgbClr val="000000"/>
                </a:solidFill>
              </a:rPr>
              <a:t>number of infections than predicted, based on 2015 national aggregate data.</a:t>
            </a:r>
          </a:p>
          <a:p>
            <a:pPr marL="111092" eaLnBrk="1" fontAlgn="base" hangingPunct="1">
              <a:spcBef>
                <a:spcPct val="0"/>
              </a:spcBef>
              <a:spcAft>
                <a:spcPct val="0"/>
              </a:spcAft>
              <a:buNone/>
              <a:defRPr/>
            </a:pPr>
            <a:endParaRPr lang="en-US" altLang="en-US" sz="600" dirty="0">
              <a:solidFill>
                <a:srgbClr val="000000"/>
              </a:solidFill>
            </a:endParaRPr>
          </a:p>
          <a:p>
            <a:pPr marL="111092" eaLnBrk="1" fontAlgn="base" hangingPunct="1">
              <a:spcBef>
                <a:spcPct val="0"/>
              </a:spcBef>
              <a:spcAft>
                <a:spcPct val="0"/>
              </a:spcAft>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rot="10800000">
            <a:off x="8641493" y="5248263"/>
            <a:ext cx="530159" cy="7211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latin typeface="Calibri"/>
            </a:endParaRPr>
          </a:p>
        </p:txBody>
      </p:sp>
    </p:spTree>
    <p:extLst>
      <p:ext uri="{BB962C8B-B14F-4D97-AF65-F5344CB8AC3E}">
        <p14:creationId xmlns:p14="http://schemas.microsoft.com/office/powerpoint/2010/main" val="268368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1">
            <a:extLst>
              <a:ext uri="{FF2B5EF4-FFF2-40B4-BE49-F238E27FC236}">
                <a16:creationId xmlns:a16="http://schemas.microsoft.com/office/drawing/2014/main" id="{03E2E4F1-6836-45A1-8283-4F5DA282C411}"/>
              </a:ext>
            </a:extLst>
          </p:cNvPr>
          <p:cNvSpPr>
            <a:spLocks noChangeArrowheads="1"/>
          </p:cNvSpPr>
          <p:nvPr/>
        </p:nvSpPr>
        <p:spPr bwMode="auto">
          <a:xfrm>
            <a:off x="140874"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endParaRPr lang="en-US" altLang="en-US" sz="1899" dirty="0">
              <a:solidFill>
                <a:srgbClr val="000000"/>
              </a:solidFill>
            </a:endParaRPr>
          </a:p>
        </p:txBody>
      </p:sp>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sz="1600" b="1" dirty="0">
                <a:solidFill>
                  <a:prstClr val="black"/>
                </a:solidFill>
                <a:latin typeface="Calibri"/>
              </a:rPr>
              <a:t>ICU</a:t>
            </a:r>
            <a:endParaRPr lang="en-US" sz="2399" b="1" dirty="0">
              <a:solidFill>
                <a:prstClr val="black"/>
              </a:solidFill>
              <a:latin typeface="Calibri"/>
            </a:endParaRPr>
          </a:p>
        </p:txBody>
      </p:sp>
      <p:sp>
        <p:nvSpPr>
          <p:cNvPr id="18435" name="Rectangle 2"/>
          <p:cNvSpPr>
            <a:spLocks noGrp="1" noChangeArrowheads="1"/>
          </p:cNvSpPr>
          <p:nvPr>
            <p:ph type="title"/>
          </p:nvPr>
        </p:nvSpPr>
        <p:spPr>
          <a:xfrm>
            <a:off x="284291" y="22660"/>
            <a:ext cx="11656420" cy="931797"/>
          </a:xfrm>
        </p:spPr>
        <p:txBody>
          <a:bodyPr anchor="ctr">
            <a:normAutofit fontScale="90000"/>
          </a:bodyPr>
          <a:lstStyle/>
          <a:p>
            <a:pPr eaLnBrk="1" hangingPunct="1"/>
            <a:r>
              <a:rPr lang="en-US" altLang="en-US" sz="3800" dirty="0">
                <a:solidFill>
                  <a:schemeClr val="bg1"/>
                </a:solidFill>
              </a:rPr>
              <a:t>Catheter-Associated Urinary Tract Infections (CAUTI):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8970" y="4061389"/>
            <a:ext cx="2385230"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000" dirty="0">
                <a:solidFill>
                  <a:prstClr val="black"/>
                </a:solidFill>
              </a:rPr>
              <a:t>T= Major teaching hospital</a:t>
            </a:r>
          </a:p>
          <a:p>
            <a:pPr eaLnBrk="1" fontAlgn="base" hangingPunct="1">
              <a:spcBef>
                <a:spcPct val="0"/>
              </a:spcBef>
              <a:spcAft>
                <a:spcPct val="0"/>
              </a:spcAft>
              <a:buNone/>
            </a:pPr>
            <a:r>
              <a:rPr lang="en-US" altLang="en-US" sz="1000" dirty="0">
                <a:solidFill>
                  <a:prstClr val="black"/>
                </a:solidFill>
              </a:rPr>
              <a:t>NT=Not major teaching hospital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399" dirty="0">
                <a:solidFill>
                  <a:prstClr val="black"/>
                </a:solidFill>
                <a:latin typeface="Garamond" pitchFamily="18" charset="0"/>
                <a:ea typeface="ＭＳ Ｐゴシック" pitchFamily="34" charset="-128"/>
              </a:endParaRPr>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29</a:t>
            </a:fld>
            <a:endParaRPr lang="en-US" dirty="0">
              <a:solidFill>
                <a:srgbClr val="464646">
                  <a:lumMod val="40000"/>
                  <a:lumOff val="60000"/>
                </a:srgbClr>
              </a:solidFill>
              <a:latin typeface="Calibri"/>
              <a:ea typeface="ＭＳ Ｐゴシック" pitchFamily="34" charset="-128"/>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21" name="Rounded Rectangle 1">
            <a:extLst>
              <a:ext uri="{FF2B5EF4-FFF2-40B4-BE49-F238E27FC236}">
                <a16:creationId xmlns:a16="http://schemas.microsoft.com/office/drawing/2014/main" id="{FCC78494-4865-47CC-89E2-F8D37C7B85F2}"/>
              </a:ext>
            </a:extLst>
          </p:cNvPr>
          <p:cNvSpPr>
            <a:spLocks noChangeArrowheads="1"/>
          </p:cNvSpPr>
          <p:nvPr/>
        </p:nvSpPr>
        <p:spPr bwMode="auto">
          <a:xfrm>
            <a:off x="130715" y="493777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ct val="0"/>
              </a:spcBef>
              <a:spcAft>
                <a:spcPts val="400"/>
              </a:spcAft>
              <a:buNone/>
              <a:defRPr/>
            </a:pPr>
            <a:r>
              <a:rPr lang="en-US" altLang="en-US" sz="2200" b="1" dirty="0">
                <a:solidFill>
                  <a:srgbClr val="006699"/>
                </a:solidFill>
              </a:rPr>
              <a:t>Key Findings</a:t>
            </a:r>
            <a:endParaRPr lang="en-US" altLang="en-US" sz="2200" dirty="0">
              <a:solidFill>
                <a:prstClr val="black"/>
              </a:solidFill>
            </a:endParaRPr>
          </a:p>
          <a:p>
            <a:pPr marL="111092" algn="ctr" eaLnBrk="1" fontAlgn="base" hangingPunct="1">
              <a:spcBef>
                <a:spcPct val="0"/>
              </a:spcBef>
              <a:spcAft>
                <a:spcPct val="0"/>
              </a:spcAft>
              <a:buNone/>
              <a:defRPr/>
            </a:pPr>
            <a:r>
              <a:rPr lang="en-US" altLang="en-US" sz="1900" dirty="0">
                <a:solidFill>
                  <a:prstClr val="black"/>
                </a:solidFill>
              </a:rPr>
              <a:t>Seven unit types experienced a significantly lower </a:t>
            </a:r>
            <a:r>
              <a:rPr lang="en-US" altLang="en-US" sz="1900" dirty="0">
                <a:solidFill>
                  <a:srgbClr val="000000"/>
                </a:solidFill>
              </a:rPr>
              <a:t>number of device days </a:t>
            </a:r>
          </a:p>
          <a:p>
            <a:pPr marL="111092" algn="ctr" eaLnBrk="1" fontAlgn="base" hangingPunct="1">
              <a:spcBef>
                <a:spcPct val="0"/>
              </a:spcBef>
              <a:spcAft>
                <a:spcPct val="0"/>
              </a:spcAft>
              <a:buNone/>
              <a:defRPr/>
            </a:pPr>
            <a:r>
              <a:rPr lang="en-US" altLang="en-US" sz="1900" dirty="0">
                <a:solidFill>
                  <a:srgbClr val="000000"/>
                </a:solidFill>
              </a:rPr>
              <a:t>than predicted, based on 2015 national aggregate data.</a:t>
            </a:r>
          </a:p>
          <a:p>
            <a:pPr marL="111092" eaLnBrk="1" fontAlgn="base" hangingPunct="1">
              <a:spcBef>
                <a:spcPct val="0"/>
              </a:spcBef>
              <a:spcAft>
                <a:spcPct val="0"/>
              </a:spcAft>
              <a:buNone/>
              <a:defRPr/>
            </a:pPr>
            <a:endParaRPr lang="en-US" altLang="en-US" sz="1900" dirty="0">
              <a:solidFill>
                <a:srgbClr val="000000"/>
              </a:solidFill>
            </a:endParaRPr>
          </a:p>
          <a:p>
            <a:pPr marL="111092" eaLnBrk="1" fontAlgn="base" hangingPunct="1">
              <a:spcBef>
                <a:spcPct val="0"/>
              </a:spcBef>
              <a:spcAft>
                <a:spcPct val="0"/>
              </a:spcAft>
              <a:buNone/>
              <a:defRPr/>
            </a:pPr>
            <a:endParaRPr lang="en-US" altLang="en-US" sz="1899" dirty="0">
              <a:solidFill>
                <a:srgbClr val="000000"/>
              </a:solidFill>
            </a:endParaRPr>
          </a:p>
        </p:txBody>
      </p:sp>
      <p:sp>
        <p:nvSpPr>
          <p:cNvPr id="22" name="Arrow: Down 21">
            <a:extLst>
              <a:ext uri="{FF2B5EF4-FFF2-40B4-BE49-F238E27FC236}">
                <a16:creationId xmlns:a16="http://schemas.microsoft.com/office/drawing/2014/main" id="{D568A10B-2F07-4914-A219-4678B540A71C}"/>
              </a:ext>
            </a:extLst>
          </p:cNvPr>
          <p:cNvSpPr/>
          <p:nvPr/>
        </p:nvSpPr>
        <p:spPr>
          <a:xfrm>
            <a:off x="8224933"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399">
              <a:solidFill>
                <a:prstClr val="white"/>
              </a:solidFill>
              <a:latin typeface="Calibri"/>
            </a:endParaRPr>
          </a:p>
        </p:txBody>
      </p:sp>
      <p:sp>
        <p:nvSpPr>
          <p:cNvPr id="23" name="Rounded Rectangle 1">
            <a:extLst>
              <a:ext uri="{FF2B5EF4-FFF2-40B4-BE49-F238E27FC236}">
                <a16:creationId xmlns:a16="http://schemas.microsoft.com/office/drawing/2014/main" id="{D914D3F1-EB36-44B3-8E5D-EC0604D69B1C}"/>
              </a:ext>
            </a:extLst>
          </p:cNvPr>
          <p:cNvSpPr>
            <a:spLocks noChangeArrowheads="1"/>
          </p:cNvSpPr>
          <p:nvPr/>
        </p:nvSpPr>
        <p:spPr bwMode="auto">
          <a:xfrm>
            <a:off x="8794942" y="4996192"/>
            <a:ext cx="3246129" cy="1431915"/>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fontAlgn="base" hangingPunct="1">
              <a:spcBef>
                <a:spcPts val="0"/>
              </a:spcBef>
              <a:spcAft>
                <a:spcPts val="400"/>
              </a:spcAft>
              <a:buNone/>
              <a:defRPr/>
            </a:pPr>
            <a:r>
              <a:rPr lang="en-US" altLang="en-US" sz="1600" dirty="0">
                <a:solidFill>
                  <a:prstClr val="black"/>
                </a:solidFill>
              </a:rPr>
              <a:t>Medical (NT) ICU</a:t>
            </a:r>
          </a:p>
          <a:p>
            <a:pPr algn="ctr" eaLnBrk="1" fontAlgn="base" hangingPunct="1">
              <a:spcBef>
                <a:spcPts val="0"/>
              </a:spcBef>
              <a:spcAft>
                <a:spcPts val="400"/>
              </a:spcAft>
              <a:buNone/>
              <a:defRPr/>
            </a:pPr>
            <a:r>
              <a:rPr lang="en-US" altLang="en-US" sz="1600" dirty="0">
                <a:solidFill>
                  <a:prstClr val="black"/>
                </a:solidFill>
              </a:rPr>
              <a:t>Neurologic ICU</a:t>
            </a:r>
          </a:p>
          <a:p>
            <a:pPr algn="ctr" eaLnBrk="1" fontAlgn="base" hangingPunct="1">
              <a:spcBef>
                <a:spcPts val="0"/>
              </a:spcBef>
              <a:spcAft>
                <a:spcPts val="400"/>
              </a:spcAft>
              <a:buNone/>
              <a:defRPr/>
            </a:pPr>
            <a:r>
              <a:rPr lang="en-US" altLang="en-US" sz="1600" dirty="0">
                <a:solidFill>
                  <a:prstClr val="black"/>
                </a:solidFill>
              </a:rPr>
              <a:t>Medical (T and NT) Ward </a:t>
            </a:r>
          </a:p>
          <a:p>
            <a:pPr algn="ctr" eaLnBrk="1" fontAlgn="base" hangingPunct="1">
              <a:spcBef>
                <a:spcPts val="0"/>
              </a:spcBef>
              <a:spcAft>
                <a:spcPts val="400"/>
              </a:spcAft>
              <a:buNone/>
              <a:defRPr/>
            </a:pPr>
            <a:r>
              <a:rPr lang="en-US" altLang="en-US" sz="1600" dirty="0">
                <a:solidFill>
                  <a:prstClr val="black"/>
                </a:solidFill>
              </a:rPr>
              <a:t>Medical/Surgical (T and NT) Ward </a:t>
            </a:r>
          </a:p>
          <a:p>
            <a:pPr algn="ctr" eaLnBrk="1" fontAlgn="base" hangingPunct="1">
              <a:spcBef>
                <a:spcPts val="0"/>
              </a:spcBef>
              <a:spcAft>
                <a:spcPts val="400"/>
              </a:spcAft>
              <a:buNone/>
              <a:defRPr/>
            </a:pPr>
            <a:r>
              <a:rPr lang="en-US" altLang="en-US" sz="1600" dirty="0">
                <a:solidFill>
                  <a:prstClr val="black"/>
                </a:solidFill>
              </a:rPr>
              <a:t>Surgical Ward</a:t>
            </a:r>
          </a:p>
        </p:txBody>
      </p:sp>
    </p:spTree>
    <p:extLst>
      <p:ext uri="{BB962C8B-B14F-4D97-AF65-F5344CB8AC3E}">
        <p14:creationId xmlns:p14="http://schemas.microsoft.com/office/powerpoint/2010/main" val="237830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C04606-8FB6-4616-AE3C-34858B6F1B6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pic>
        <p:nvPicPr>
          <p:cNvPr id="6" name="Picture 5" descr="Diagram&#10;&#10;Description automatically generated with medium confidence">
            <a:extLst>
              <a:ext uri="{FF2B5EF4-FFF2-40B4-BE49-F238E27FC236}">
                <a16:creationId xmlns:a16="http://schemas.microsoft.com/office/drawing/2014/main" id="{37331F3A-D3B6-4A94-B88F-163FF7336DE3}"/>
              </a:ext>
            </a:extLst>
          </p:cNvPr>
          <p:cNvPicPr>
            <a:picLocks noChangeAspect="1"/>
          </p:cNvPicPr>
          <p:nvPr/>
        </p:nvPicPr>
        <p:blipFill>
          <a:blip r:embed="rId2"/>
          <a:stretch>
            <a:fillRect/>
          </a:stretch>
        </p:blipFill>
        <p:spPr>
          <a:xfrm>
            <a:off x="1618593" y="1096337"/>
            <a:ext cx="8951327" cy="5041704"/>
          </a:xfrm>
          <a:prstGeom prst="rect">
            <a:avLst/>
          </a:prstGeom>
        </p:spPr>
      </p:pic>
      <p:sp>
        <p:nvSpPr>
          <p:cNvPr id="7" name="Title 2">
            <a:extLst>
              <a:ext uri="{FF2B5EF4-FFF2-40B4-BE49-F238E27FC236}">
                <a16:creationId xmlns:a16="http://schemas.microsoft.com/office/drawing/2014/main" id="{A9641B2B-0497-485C-A318-90F0321D5D77}"/>
              </a:ext>
            </a:extLst>
          </p:cNvPr>
          <p:cNvSpPr>
            <a:spLocks noGrp="1"/>
          </p:cNvSpPr>
          <p:nvPr>
            <p:ph type="title"/>
          </p:nvPr>
        </p:nvSpPr>
        <p:spPr>
          <a:xfrm>
            <a:off x="138545" y="193364"/>
            <a:ext cx="11509474" cy="1214832"/>
          </a:xfrm>
        </p:spPr>
        <p:txBody>
          <a:bodyPr/>
          <a:lstStyle/>
          <a:p>
            <a:r>
              <a:rPr lang="en-US" dirty="0"/>
              <a:t>Congratulations, Dr. Madoff!</a:t>
            </a:r>
          </a:p>
        </p:txBody>
      </p:sp>
    </p:spTree>
    <p:extLst>
      <p:ext uri="{BB962C8B-B14F-4D97-AF65-F5344CB8AC3E}">
        <p14:creationId xmlns:p14="http://schemas.microsoft.com/office/powerpoint/2010/main" val="135347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3601" y="179222"/>
            <a:ext cx="11324803" cy="707785"/>
          </a:xfrm>
        </p:spPr>
        <p:txBody>
          <a:bodyPr>
            <a:noAutofit/>
          </a:bodyPr>
          <a:lstStyle/>
          <a:p>
            <a:r>
              <a:rPr lang="en-US" altLang="en-US" sz="3600" dirty="0">
                <a:solidFill>
                  <a:schemeClr val="bg1"/>
                </a:solidFill>
              </a:rPr>
              <a:t>CAUTI</a:t>
            </a:r>
            <a:r>
              <a:rPr lang="en-US" altLang="en-US" sz="3599" dirty="0">
                <a:solidFill>
                  <a:schemeClr val="bg1"/>
                </a:solidFill>
              </a:rPr>
              <a:t> Adult &amp; Pediatric Pathogens for 2019 and 2020</a:t>
            </a:r>
          </a:p>
        </p:txBody>
      </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30</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74911" y="3799745"/>
            <a:ext cx="11728697"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endParaRPr lang="en-US" sz="1600" b="1" dirty="0">
              <a:solidFill>
                <a:prstClr val="black"/>
              </a:solidFill>
              <a:latin typeface="Calibri"/>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nvGraphicFramePr>
        <p:xfrm>
          <a:off x="3177" y="980352"/>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3176"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3176"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668981" y="1900321"/>
            <a:ext cx="883690" cy="4292365"/>
          </a:xfrm>
          <a:prstGeom prst="rect">
            <a:avLst/>
          </a:prstGeom>
          <a:noFill/>
        </p:spPr>
        <p:txBody>
          <a:bodyPr wrap="square" rtlCol="0">
            <a:spAutoFit/>
          </a:bodyPr>
          <a:lstStyle/>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N=223</a:t>
            </a: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90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N=228</a:t>
            </a: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05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N=205</a:t>
            </a: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400" i="1" dirty="0">
              <a:solidFill>
                <a:prstClr val="black"/>
              </a:solidFill>
              <a:latin typeface="Calibri"/>
              <a:ea typeface="ＭＳ Ｐゴシック" pitchFamily="34" charset="-128"/>
            </a:endParaRPr>
          </a:p>
          <a:p>
            <a:pPr algn="ctr" fontAlgn="base">
              <a:spcBef>
                <a:spcPct val="0"/>
              </a:spcBef>
              <a:spcAft>
                <a:spcPct val="0"/>
              </a:spcAft>
            </a:pPr>
            <a:endParaRPr lang="en-US" sz="1100" i="1" dirty="0">
              <a:solidFill>
                <a:prstClr val="black"/>
              </a:solidFill>
              <a:latin typeface="Calibri"/>
              <a:ea typeface="ＭＳ Ｐゴシック" pitchFamily="34" charset="-128"/>
            </a:endParaRPr>
          </a:p>
          <a:p>
            <a:pPr algn="ctr" fontAlgn="base">
              <a:spcBef>
                <a:spcPct val="0"/>
              </a:spcBef>
              <a:spcAft>
                <a:spcPct val="0"/>
              </a:spcAft>
            </a:pPr>
            <a:r>
              <a:rPr lang="en-US" sz="1400" i="1" dirty="0">
                <a:solidFill>
                  <a:prstClr val="black"/>
                </a:solidFill>
                <a:latin typeface="Calibri"/>
                <a:ea typeface="ＭＳ Ｐゴシック" pitchFamily="34" charset="-128"/>
              </a:rPr>
              <a:t>N=198</a:t>
            </a:r>
          </a:p>
        </p:txBody>
      </p:sp>
    </p:spTree>
    <p:extLst>
      <p:ext uri="{BB962C8B-B14F-4D97-AF65-F5344CB8AC3E}">
        <p14:creationId xmlns:p14="http://schemas.microsoft.com/office/powerpoint/2010/main" val="369396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3731" y="1174183"/>
            <a:ext cx="287135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2020, adult and pediatric ICUs experienced a significantly lower number of infections than predicted, based on 2015 national aggregate data. </a:t>
            </a:r>
          </a:p>
          <a:p>
            <a:pPr marL="115888" indent="-115888" eaLnBrk="1" fontAlgn="base" hangingPunct="1">
              <a:spcBef>
                <a:spcPct val="0"/>
              </a:spcBef>
              <a:spcAft>
                <a:spcPts val="600"/>
              </a:spcAft>
            </a:pPr>
            <a:r>
              <a:rPr lang="en-US" sz="1800" dirty="0">
                <a:solidFill>
                  <a:prstClr val="black"/>
                </a:solidFill>
              </a:rPr>
              <a:t>In 2020, adult and pediatric wards experienced the same number of infections than predicted, based on 2015 national aggregate data.</a:t>
            </a:r>
            <a:endParaRPr lang="en-US" altLang="en-US" sz="1800" dirty="0">
              <a:solidFill>
                <a:prstClr val="black"/>
              </a:solidFill>
            </a:endParaRPr>
          </a:p>
        </p:txBody>
      </p:sp>
      <p:sp>
        <p:nvSpPr>
          <p:cNvPr id="32772" name="Rectangle 2"/>
          <p:cNvSpPr>
            <a:spLocks noGrp="1" noChangeArrowheads="1"/>
          </p:cNvSpPr>
          <p:nvPr>
            <p:ph type="title"/>
          </p:nvPr>
        </p:nvSpPr>
        <p:spPr>
          <a:xfrm>
            <a:off x="620844" y="138416"/>
            <a:ext cx="7933729" cy="707969"/>
          </a:xfrm>
        </p:spPr>
        <p:txBody>
          <a:bodyPr>
            <a:normAutofit fontScale="90000"/>
          </a:bodyPr>
          <a:lstStyle/>
          <a:p>
            <a:pPr eaLnBrk="1" hangingPunct="1"/>
            <a:r>
              <a:rPr lang="en-US" altLang="en-US" dirty="0">
                <a:solidFill>
                  <a:schemeClr val="bg1"/>
                </a:solidFill>
              </a:rPr>
              <a:t>State CAUTI SIR in ICU and Wards</a:t>
            </a:r>
          </a:p>
        </p:txBody>
      </p:sp>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31</a:t>
            </a:fld>
            <a:endParaRPr lang="en-US" dirty="0">
              <a:solidFill>
                <a:srgbClr val="464646">
                  <a:lumMod val="40000"/>
                  <a:lumOff val="60000"/>
                </a:srgbClr>
              </a:solidFill>
              <a:latin typeface="Calibri"/>
              <a:ea typeface="ＭＳ Ｐゴシック" pitchFamily="34" charset="-128"/>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Ward</a:t>
            </a:r>
            <a:endParaRPr lang="en-US" sz="1600" b="1" dirty="0">
              <a:solidFill>
                <a:prstClr val="black"/>
              </a:solidFill>
              <a:latin typeface="Calibri"/>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2894"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ICU</a:t>
            </a:r>
            <a:endParaRPr lang="en-US" sz="2399" b="1" dirty="0">
              <a:solidFill>
                <a:prstClr val="black"/>
              </a:solidFill>
              <a:latin typeface="Calibri"/>
            </a:endParaRPr>
          </a:p>
        </p:txBody>
      </p:sp>
      <p:graphicFrame>
        <p:nvGraphicFramePr>
          <p:cNvPr id="2" name="Object 4"/>
          <p:cNvGraphicFramePr>
            <a:graphicFrameLocks noGrp="1" noChangeAspect="1"/>
          </p:cNvGraphicFramePr>
          <p:nvPr>
            <p:ph type="chart" idx="1"/>
          </p:nvPr>
        </p:nvGraphicFramePr>
        <p:xfrm>
          <a:off x="3245302"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170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lnSpc>
                <a:spcPct val="90000"/>
              </a:lnSpc>
              <a:spcAft>
                <a:spcPct val="0"/>
              </a:spcAft>
            </a:pPr>
            <a:endParaRPr lang="en-US" altLang="en-US" sz="3700" dirty="0">
              <a:solidFill>
                <a:prstClr val="black"/>
              </a:solidFill>
            </a:endParaRPr>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3731" y="1096125"/>
            <a:ext cx="2871350"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ts val="600"/>
              </a:spcAft>
              <a:buNone/>
            </a:pPr>
            <a:r>
              <a:rPr lang="en-US" altLang="en-US" sz="2400" b="1" dirty="0">
                <a:solidFill>
                  <a:srgbClr val="006699"/>
                </a:solidFill>
              </a:rPr>
              <a:t>Key Findings</a:t>
            </a:r>
            <a:endParaRPr lang="en-US" altLang="en-US" sz="900" b="1" dirty="0">
              <a:solidFill>
                <a:prstClr val="black"/>
              </a:solidFill>
            </a:endParaRPr>
          </a:p>
          <a:p>
            <a:pPr marL="115888" indent="-115888" eaLnBrk="1" fontAlgn="base" hangingPunct="1">
              <a:spcBef>
                <a:spcPct val="0"/>
              </a:spcBef>
              <a:spcAft>
                <a:spcPts val="600"/>
              </a:spcAft>
            </a:pPr>
            <a:r>
              <a:rPr lang="en-US" altLang="en-US" sz="1800" dirty="0">
                <a:solidFill>
                  <a:prstClr val="black"/>
                </a:solidFill>
              </a:rPr>
              <a:t>In 2020, adult and </a:t>
            </a:r>
            <a:r>
              <a:rPr lang="en-US" altLang="en-US" sz="1800">
                <a:solidFill>
                  <a:prstClr val="black"/>
                </a:solidFill>
              </a:rPr>
              <a:t>pediatric ICUs experienced </a:t>
            </a:r>
            <a:r>
              <a:rPr lang="en-US" altLang="en-US" sz="1800" dirty="0">
                <a:solidFill>
                  <a:prstClr val="black"/>
                </a:solidFill>
              </a:rPr>
              <a:t>a significantly higher number of device days than predicted, based on 2015 national aggregate data.</a:t>
            </a:r>
          </a:p>
          <a:p>
            <a:pPr marL="115888" indent="-115888" eaLnBrk="1" fontAlgn="base" hangingPunct="1">
              <a:spcBef>
                <a:spcPct val="0"/>
              </a:spcBef>
              <a:spcAft>
                <a:spcPts val="600"/>
              </a:spcAft>
            </a:pPr>
            <a:r>
              <a:rPr lang="en-US" altLang="en-US" sz="1800" dirty="0">
                <a:solidFill>
                  <a:prstClr val="black"/>
                </a:solidFill>
              </a:rPr>
              <a:t>For the past six years, adult Wards experienced a significantly lower number of device days than predicted, based on 2015 national aggregate data. </a:t>
            </a:r>
            <a:br>
              <a:rPr lang="en-US" altLang="en-US" sz="1600" dirty="0">
                <a:solidFill>
                  <a:prstClr val="black"/>
                </a:solidFill>
              </a:rPr>
            </a:br>
            <a:endParaRPr lang="en-US" altLang="en-US" sz="1600" dirty="0">
              <a:solidFill>
                <a:prstClr val="black"/>
              </a:solidFill>
            </a:endParaRPr>
          </a:p>
        </p:txBody>
      </p:sp>
      <p:sp>
        <p:nvSpPr>
          <p:cNvPr id="32772" name="Rectangle 2"/>
          <p:cNvSpPr>
            <a:spLocks noGrp="1" noChangeArrowheads="1"/>
          </p:cNvSpPr>
          <p:nvPr>
            <p:ph type="title"/>
          </p:nvPr>
        </p:nvSpPr>
        <p:spPr>
          <a:xfrm>
            <a:off x="620844" y="138416"/>
            <a:ext cx="7933729" cy="707969"/>
          </a:xfrm>
        </p:spPr>
        <p:txBody>
          <a:bodyPr>
            <a:normAutofit fontScale="90000"/>
          </a:bodyPr>
          <a:lstStyle/>
          <a:p>
            <a:pPr eaLnBrk="1" hangingPunct="1"/>
            <a:r>
              <a:rPr lang="en-US" altLang="en-US" dirty="0">
                <a:solidFill>
                  <a:schemeClr val="bg1"/>
                </a:solidFill>
              </a:rPr>
              <a:t>State CAUTI SUR in ICU and Wards</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32</a:t>
            </a:fld>
            <a:endParaRPr lang="en-US" dirty="0">
              <a:solidFill>
                <a:srgbClr val="464646">
                  <a:lumMod val="40000"/>
                  <a:lumOff val="60000"/>
                </a:srgbClr>
              </a:solidFill>
              <a:latin typeface="Calibri"/>
              <a:ea typeface="ＭＳ Ｐゴシック" pitchFamily="34" charset="-128"/>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Ward</a:t>
            </a:r>
            <a:endParaRPr lang="en-US" sz="1900" b="1" dirty="0">
              <a:solidFill>
                <a:prstClr val="black"/>
              </a:solidFill>
              <a:latin typeface="Calibri"/>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6748"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pPr>
            <a:r>
              <a:rPr lang="en-US" b="1" dirty="0">
                <a:solidFill>
                  <a:prstClr val="black"/>
                </a:solidFill>
                <a:latin typeface="Calibri"/>
              </a:rPr>
              <a:t>ICU</a:t>
            </a:r>
            <a:endParaRPr lang="en-US" sz="1900" b="1" dirty="0">
              <a:solidFill>
                <a:prstClr val="black"/>
              </a:solidFill>
              <a:latin typeface="Calibri"/>
            </a:endParaRPr>
          </a:p>
        </p:txBody>
      </p:sp>
      <p:graphicFrame>
        <p:nvGraphicFramePr>
          <p:cNvPr id="2" name="Object 4"/>
          <p:cNvGraphicFramePr>
            <a:graphicFrameLocks noGrp="1" noChangeAspect="1"/>
          </p:cNvGraphicFramePr>
          <p:nvPr>
            <p:ph type="chart" idx="1"/>
          </p:nvPr>
        </p:nvGraphicFramePr>
        <p:xfrm>
          <a:off x="3245302"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3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3822" y="1067966"/>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r>
              <a:rPr lang="en-US" altLang="en-US" sz="100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In 2020, MA acute care hospitals performing colon surgeries (COLO) </a:t>
            </a:r>
            <a:r>
              <a:rPr lang="en-US" altLang="en-US" sz="1800" dirty="0">
                <a:solidFill>
                  <a:prstClr val="black"/>
                </a:solidFill>
              </a:rPr>
              <a:t>experienced a lower number of infections than predicted, based on 2015 national aggregate data.</a:t>
            </a:r>
          </a:p>
          <a:p>
            <a:pPr algn="ctr" eaLnBrk="1" fontAlgn="base" hangingPunct="1">
              <a:spcBef>
                <a:spcPct val="0"/>
              </a:spcBef>
              <a:spcAft>
                <a:spcPct val="0"/>
              </a:spcAft>
              <a:buNone/>
            </a:pPr>
            <a:r>
              <a:rPr lang="en-US" altLang="en-US" sz="100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There were </a:t>
            </a:r>
            <a:r>
              <a:rPr lang="en-US" sz="1800" dirty="0">
                <a:solidFill>
                  <a:prstClr val="black"/>
                </a:solidFill>
              </a:rPr>
              <a:t>25 </a:t>
            </a:r>
            <a:r>
              <a:rPr lang="en-US" altLang="en-US" sz="1800" dirty="0">
                <a:solidFill>
                  <a:srgbClr val="000000"/>
                </a:solidFill>
              </a:rPr>
              <a:t>CABG SSIs reported in 2020.   </a:t>
            </a:r>
          </a:p>
          <a:p>
            <a:pPr algn="ctr" eaLnBrk="1" fontAlgn="base" hangingPunct="1">
              <a:spcBef>
                <a:spcPct val="0"/>
              </a:spcBef>
              <a:spcAft>
                <a:spcPct val="0"/>
              </a:spcAft>
              <a:buNone/>
            </a:pPr>
            <a:endParaRPr lang="en-US" altLang="en-US" sz="1800" dirty="0">
              <a:solidFill>
                <a:srgbClr val="000000"/>
              </a:solidFill>
            </a:endParaRPr>
          </a:p>
          <a:p>
            <a:pPr algn="ctr" eaLnBrk="1" fontAlgn="base" hangingPunct="1">
              <a:spcBef>
                <a:spcPct val="0"/>
              </a:spcBef>
              <a:spcAft>
                <a:spcPct val="0"/>
              </a:spcAft>
              <a:buNone/>
            </a:pPr>
            <a:r>
              <a:rPr lang="en-US" altLang="en-US" sz="1800" dirty="0">
                <a:solidFill>
                  <a:prstClr val="black"/>
                </a:solidFill>
              </a:rPr>
              <a:t>There were </a:t>
            </a:r>
            <a:r>
              <a:rPr lang="en-US" sz="1800" dirty="0">
                <a:solidFill>
                  <a:prstClr val="black"/>
                </a:solidFill>
              </a:rPr>
              <a:t>161 </a:t>
            </a:r>
            <a:r>
              <a:rPr lang="en-US" altLang="en-US" sz="1800" dirty="0">
                <a:solidFill>
                  <a:prstClr val="black"/>
                </a:solidFill>
              </a:rPr>
              <a:t>COLO SSIs reported in 2020.</a:t>
            </a:r>
            <a:endParaRPr lang="en-US" altLang="en-US" sz="1800" dirty="0">
              <a:solidFill>
                <a:srgbClr val="000000"/>
              </a:solidFill>
            </a:endParaRP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700" i="1" dirty="0">
                <a:solidFill>
                  <a:schemeClr val="bg1"/>
                </a:solidFill>
              </a:rPr>
              <a:t>Coronary Artery Bypass Graft (CABG) SIR and Colon Procedure (COLO) SIR</a:t>
            </a:r>
            <a:endParaRPr lang="en-US" altLang="en-US" sz="1800" b="0" i="1" dirty="0"/>
          </a:p>
        </p:txBody>
      </p:sp>
      <p:graphicFrame>
        <p:nvGraphicFramePr>
          <p:cNvPr id="2" name="Object 3"/>
          <p:cNvGraphicFramePr>
            <a:graphicFrameLocks noGrp="1" noChangeAspect="1"/>
          </p:cNvGraphicFramePr>
          <p:nvPr>
            <p:ph idx="1"/>
          </p:nvPr>
        </p:nvGraphicFramePr>
        <p:xfrm>
          <a:off x="3268996" y="970444"/>
          <a:ext cx="8303432"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6300"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86" y="616948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graphicFrame>
        <p:nvGraphicFramePr>
          <p:cNvPr id="13" name="Object 3"/>
          <p:cNvGraphicFramePr>
            <a:graphicFrameLocks noChangeAspect="1"/>
          </p:cNvGraphicFramePr>
          <p:nvPr/>
        </p:nvGraphicFramePr>
        <p:xfrm>
          <a:off x="3281314" y="3619421"/>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33</a:t>
            </a:fld>
            <a:endParaRPr lang="en-US" dirty="0">
              <a:solidFill>
                <a:srgbClr val="464646">
                  <a:lumMod val="40000"/>
                  <a:lumOff val="60000"/>
                </a:srgbClr>
              </a:solidFill>
              <a:latin typeface="Calibri"/>
              <a:ea typeface="ＭＳ Ｐゴシック" pitchFamily="34" charset="-128"/>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180932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3">
            <a:extLst>
              <a:ext uri="{FF2B5EF4-FFF2-40B4-BE49-F238E27FC236}">
                <a16:creationId xmlns:a16="http://schemas.microsoft.com/office/drawing/2014/main" id="{F52B956E-C197-489F-938E-0EF14A15ADC4}"/>
              </a:ext>
            </a:extLst>
          </p:cNvPr>
          <p:cNvGraphicFramePr>
            <a:graphicFrameLocks noChangeAspect="1"/>
          </p:cNvGraphicFramePr>
          <p:nvPr/>
        </p:nvGraphicFramePr>
        <p:xfrm>
          <a:off x="3271624" y="3616508"/>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3">
            <a:extLst>
              <a:ext uri="{FF2B5EF4-FFF2-40B4-BE49-F238E27FC236}">
                <a16:creationId xmlns:a16="http://schemas.microsoft.com/office/drawing/2014/main" id="{EAFF35EB-05B9-4A8B-AEA3-B81BBF4E23D0}"/>
              </a:ext>
            </a:extLst>
          </p:cNvPr>
          <p:cNvGraphicFramePr>
            <a:graphicFrameLocks noChangeAspect="1"/>
          </p:cNvGraphicFramePr>
          <p:nvPr/>
        </p:nvGraphicFramePr>
        <p:xfrm>
          <a:off x="3271624" y="97924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3822" y="1067966"/>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r>
              <a:rPr lang="en-US" altLang="en-US" sz="100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For the past three years, Massachusetts acute care hospitals performing knee prosthesis procedures (KPRO) experienced significantly </a:t>
            </a:r>
            <a:r>
              <a:rPr lang="en-US" altLang="en-US" sz="1800" dirty="0">
                <a:solidFill>
                  <a:prstClr val="black"/>
                </a:solidFill>
              </a:rPr>
              <a:t>higher </a:t>
            </a:r>
            <a:r>
              <a:rPr lang="en-US" altLang="en-US" sz="1800" dirty="0">
                <a:solidFill>
                  <a:srgbClr val="000000"/>
                </a:solidFill>
              </a:rPr>
              <a:t>number of infections than predicted</a:t>
            </a:r>
            <a:r>
              <a:rPr lang="en-US" altLang="en-US" sz="1800" dirty="0">
                <a:solidFill>
                  <a:prstClr val="black"/>
                </a:solidFill>
              </a:rPr>
              <a:t>, based on 2015 national aggregate data</a:t>
            </a:r>
            <a:r>
              <a:rPr lang="en-US" altLang="en-US" sz="1800" dirty="0">
                <a:solidFill>
                  <a:srgbClr val="000000"/>
                </a:solidFill>
              </a:rPr>
              <a:t>.</a:t>
            </a:r>
          </a:p>
          <a:p>
            <a:pPr algn="ctr" eaLnBrk="1" fontAlgn="base" hangingPunct="1">
              <a:spcBef>
                <a:spcPct val="0"/>
              </a:spcBef>
              <a:spcAft>
                <a:spcPct val="0"/>
              </a:spcAft>
              <a:buNone/>
            </a:pPr>
            <a:r>
              <a:rPr lang="en-US" altLang="en-US" sz="105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There were </a:t>
            </a:r>
            <a:r>
              <a:rPr lang="en-US" sz="1800" dirty="0">
                <a:solidFill>
                  <a:prstClr val="black"/>
                </a:solidFill>
              </a:rPr>
              <a:t>54 KPRO</a:t>
            </a:r>
            <a:r>
              <a:rPr lang="en-US" altLang="en-US" sz="1800" dirty="0">
                <a:solidFill>
                  <a:srgbClr val="000000"/>
                </a:solidFill>
              </a:rPr>
              <a:t> SSIs reported in 2020.</a:t>
            </a:r>
          </a:p>
          <a:p>
            <a:pPr algn="ctr" eaLnBrk="1" fontAlgn="base" hangingPunct="1">
              <a:spcBef>
                <a:spcPct val="0"/>
              </a:spcBef>
              <a:spcAft>
                <a:spcPct val="0"/>
              </a:spcAft>
              <a:buNone/>
            </a:pPr>
            <a:r>
              <a:rPr lang="en-US" altLang="en-US" sz="110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There were 52 HPRO SSIs reported in 2020.</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Knee Prosthesis (KPRO) SIR and Hip Prosthesis (HPRO) SIR</a:t>
            </a:r>
            <a:endParaRPr lang="en-US" altLang="en-US" sz="1800" b="0" i="1" dirty="0"/>
          </a:p>
        </p:txBody>
      </p:sp>
      <p:cxnSp>
        <p:nvCxnSpPr>
          <p:cNvPr id="10" name="Straight Connector 9"/>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86" y="616948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cxnSp>
        <p:nvCxnSpPr>
          <p:cNvPr id="14" name="Straight Connector 13"/>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34</a:t>
            </a:fld>
            <a:endParaRPr lang="en-US" dirty="0">
              <a:solidFill>
                <a:srgbClr val="464646">
                  <a:lumMod val="40000"/>
                  <a:lumOff val="60000"/>
                </a:srgbClr>
              </a:solidFill>
              <a:latin typeface="Calibri"/>
              <a:ea typeface="ＭＳ Ｐゴシック" pitchFamily="34" charset="-128"/>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1532045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3">
            <a:extLst>
              <a:ext uri="{FF2B5EF4-FFF2-40B4-BE49-F238E27FC236}">
                <a16:creationId xmlns:a16="http://schemas.microsoft.com/office/drawing/2014/main" id="{F32FBEBA-3CA8-477C-8B64-A20F3E86610A}"/>
              </a:ext>
            </a:extLst>
          </p:cNvPr>
          <p:cNvGraphicFramePr>
            <a:graphicFrameLocks noGrp="1" noChangeAspect="1"/>
          </p:cNvGraphicFramePr>
          <p:nvPr>
            <p:ph idx="1"/>
          </p:nvPr>
        </p:nvGraphicFramePr>
        <p:xfrm>
          <a:off x="3280940" y="982322"/>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3">
            <a:extLst>
              <a:ext uri="{FF2B5EF4-FFF2-40B4-BE49-F238E27FC236}">
                <a16:creationId xmlns:a16="http://schemas.microsoft.com/office/drawing/2014/main" id="{C9F22F29-0829-404E-9463-63AC3FB50787}"/>
              </a:ext>
            </a:extLst>
          </p:cNvPr>
          <p:cNvGraphicFramePr>
            <a:graphicFrameLocks noChangeAspect="1"/>
          </p:cNvGraphicFramePr>
          <p:nvPr/>
        </p:nvGraphicFramePr>
        <p:xfrm>
          <a:off x="3280940" y="361740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3822" y="1067966"/>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r>
              <a:rPr lang="en-US" altLang="en-US" sz="100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In 2020, Massachusetts acute care hospitals performing </a:t>
            </a:r>
            <a:r>
              <a:rPr lang="en-US" altLang="en-US" sz="1800" dirty="0">
                <a:solidFill>
                  <a:prstClr val="black"/>
                </a:solidFill>
              </a:rPr>
              <a:t>abdominal hysterectomy  (HYST) procedures experienced significantly higher number of infections than predicted, based on 2015 national aggregate data</a:t>
            </a:r>
            <a:r>
              <a:rPr lang="en-US" altLang="en-US" sz="1900" dirty="0">
                <a:solidFill>
                  <a:srgbClr val="000000"/>
                </a:solidFill>
              </a:rPr>
              <a:t>.</a:t>
            </a:r>
            <a:endParaRPr lang="en-US" sz="1900" dirty="0">
              <a:solidFill>
                <a:prstClr val="black"/>
              </a:solidFill>
            </a:endParaRPr>
          </a:p>
          <a:p>
            <a:pPr algn="ctr" eaLnBrk="1" fontAlgn="base" hangingPunct="1">
              <a:spcBef>
                <a:spcPct val="0"/>
              </a:spcBef>
              <a:spcAft>
                <a:spcPct val="0"/>
              </a:spcAft>
              <a:buNone/>
            </a:pPr>
            <a:r>
              <a:rPr lang="en-US" altLang="en-US" sz="110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There were </a:t>
            </a:r>
            <a:r>
              <a:rPr lang="en-US" sz="1800" dirty="0">
                <a:solidFill>
                  <a:prstClr val="black"/>
                </a:solidFill>
              </a:rPr>
              <a:t>46 HYST</a:t>
            </a:r>
            <a:r>
              <a:rPr lang="en-US" altLang="en-US" sz="1800" dirty="0">
                <a:solidFill>
                  <a:srgbClr val="000000"/>
                </a:solidFill>
              </a:rPr>
              <a:t> SSIs reported in 2020.</a:t>
            </a:r>
          </a:p>
          <a:p>
            <a:pPr algn="ctr" eaLnBrk="1" fontAlgn="base" hangingPunct="1">
              <a:spcBef>
                <a:spcPct val="0"/>
              </a:spcBef>
              <a:spcAft>
                <a:spcPct val="0"/>
              </a:spcAft>
              <a:buNone/>
            </a:pPr>
            <a:r>
              <a:rPr lang="en-US" altLang="en-US" sz="1050" dirty="0">
                <a:solidFill>
                  <a:srgbClr val="000000"/>
                </a:solidFill>
              </a:rPr>
              <a:t> </a:t>
            </a:r>
          </a:p>
          <a:p>
            <a:pPr algn="ctr" eaLnBrk="1" fontAlgn="base" hangingPunct="1">
              <a:spcBef>
                <a:spcPct val="0"/>
              </a:spcBef>
              <a:spcAft>
                <a:spcPct val="0"/>
              </a:spcAft>
              <a:buNone/>
            </a:pPr>
            <a:r>
              <a:rPr lang="en-US" altLang="en-US" sz="1800" dirty="0">
                <a:solidFill>
                  <a:srgbClr val="000000"/>
                </a:solidFill>
              </a:rPr>
              <a:t>There were 5 VHYS SSIs reported in 2020.</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Abdominal Hysterectomy (HYST) SIR and Vaginal Hysterectomy (VHYS) SIR</a:t>
            </a:r>
            <a:endParaRPr lang="en-US" altLang="en-US" sz="1800" b="0" i="1" dirty="0"/>
          </a:p>
        </p:txBody>
      </p:sp>
      <p:cxnSp>
        <p:nvCxnSpPr>
          <p:cNvPr id="10" name="Straight Connector 9"/>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86" y="616948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cxnSp>
        <p:nvCxnSpPr>
          <p:cNvPr id="14" name="Straight Connector 13"/>
          <p:cNvCxnSpPr/>
          <p:nvPr/>
        </p:nvCxnSpPr>
        <p:spPr bwMode="auto">
          <a:xfrm>
            <a:off x="4426300" y="54085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35</a:t>
            </a:fld>
            <a:endParaRPr lang="en-US" dirty="0">
              <a:solidFill>
                <a:srgbClr val="464646">
                  <a:lumMod val="40000"/>
                  <a:lumOff val="60000"/>
                </a:srgbClr>
              </a:solidFill>
              <a:latin typeface="Calibri"/>
              <a:ea typeface="ＭＳ Ｐゴシック" pitchFamily="34" charset="-128"/>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217594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altLang="en-US" sz="4000" dirty="0">
                <a:solidFill>
                  <a:schemeClr val="bg1"/>
                </a:solidFill>
              </a:rPr>
              <a:t>SSI Pathogens for 2019-2020</a:t>
            </a:r>
            <a:br>
              <a:rPr lang="en-US" altLang="en-US" dirty="0">
                <a:solidFill>
                  <a:schemeClr val="bg1"/>
                </a:solidFill>
              </a:rPr>
            </a:br>
            <a:r>
              <a:rPr lang="en-US" altLang="en-US" sz="2700" b="0" i="1" dirty="0">
                <a:solidFill>
                  <a:schemeClr val="bg1"/>
                </a:solidFill>
              </a:rPr>
              <a:t>CABG, KPRO, HPRO, HYST, VHYS, COLO</a:t>
            </a:r>
          </a:p>
        </p:txBody>
      </p:sp>
      <p:graphicFrame>
        <p:nvGraphicFramePr>
          <p:cNvPr id="10" name="Object 10"/>
          <p:cNvGraphicFramePr>
            <a:graphicFrameLocks noGrp="1" noChangeAspect="1"/>
          </p:cNvGraphicFramePr>
          <p:nvPr>
            <p:ph sz="half" idx="1"/>
          </p:nvPr>
        </p:nvGraphicFramePr>
        <p:xfrm>
          <a:off x="5667325" y="2099038"/>
          <a:ext cx="6523089" cy="443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nvPr>
        </p:nvGraphicFramePr>
        <p:xfrm>
          <a:off x="-286667" y="1918286"/>
          <a:ext cx="6523088" cy="443048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88929" y="1159786"/>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prstClr val="black"/>
                </a:solidFill>
              </a:rPr>
              <a:t>Calendar Year 2019</a:t>
            </a:r>
          </a:p>
          <a:p>
            <a:pPr algn="ctr" eaLnBrk="1" fontAlgn="base" hangingPunct="1">
              <a:spcBef>
                <a:spcPct val="0"/>
              </a:spcBef>
              <a:spcAft>
                <a:spcPct val="0"/>
              </a:spcAft>
              <a:buNone/>
            </a:pPr>
            <a:r>
              <a:rPr lang="en-US" altLang="en-US" sz="1200" b="1" dirty="0">
                <a:solidFill>
                  <a:prstClr val="black"/>
                </a:solidFill>
              </a:rPr>
              <a:t>January 1, 2019 – December 31, 2019</a:t>
            </a:r>
          </a:p>
          <a:p>
            <a:pPr algn="ctr" eaLnBrk="1" fontAlgn="base" hangingPunct="1">
              <a:spcBef>
                <a:spcPct val="0"/>
              </a:spcBef>
              <a:spcAft>
                <a:spcPct val="0"/>
              </a:spcAft>
              <a:buNone/>
            </a:pPr>
            <a:r>
              <a:rPr lang="en-US" altLang="en-US" sz="1600" i="1" dirty="0">
                <a:solidFill>
                  <a:prstClr val="black"/>
                </a:solidFill>
              </a:rPr>
              <a:t>N=439</a:t>
            </a:r>
          </a:p>
        </p:txBody>
      </p:sp>
      <p:sp>
        <p:nvSpPr>
          <p:cNvPr id="8" name="Text Box 6"/>
          <p:cNvSpPr txBox="1">
            <a:spLocks noChangeArrowheads="1"/>
          </p:cNvSpPr>
          <p:nvPr/>
        </p:nvSpPr>
        <p:spPr bwMode="auto">
          <a:xfrm>
            <a:off x="6042920" y="1153580"/>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prstClr val="black"/>
                </a:solidFill>
              </a:rPr>
              <a:t>Calendar Year 2020</a:t>
            </a:r>
          </a:p>
          <a:p>
            <a:pPr algn="ctr" eaLnBrk="1" fontAlgn="base" hangingPunct="1">
              <a:spcBef>
                <a:spcPct val="0"/>
              </a:spcBef>
              <a:spcAft>
                <a:spcPct val="0"/>
              </a:spcAft>
              <a:buNone/>
            </a:pPr>
            <a:r>
              <a:rPr lang="en-US" altLang="en-US" sz="1200" b="1" dirty="0">
                <a:solidFill>
                  <a:prstClr val="black"/>
                </a:solidFill>
              </a:rPr>
              <a:t>January 1, 2020 – December 31, 2020</a:t>
            </a:r>
          </a:p>
          <a:p>
            <a:pPr algn="ctr" eaLnBrk="1" fontAlgn="base" hangingPunct="1">
              <a:spcBef>
                <a:spcPct val="0"/>
              </a:spcBef>
              <a:spcAft>
                <a:spcPct val="0"/>
              </a:spcAft>
              <a:buNone/>
            </a:pPr>
            <a:r>
              <a:rPr lang="en-US" altLang="en-US" sz="1600" i="1" dirty="0">
                <a:solidFill>
                  <a:prstClr val="black"/>
                </a:solidFill>
              </a:rPr>
              <a:t>N=343</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36</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227367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671411" y="2400310"/>
            <a:ext cx="10066266" cy="686515"/>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latin typeface="Calibri"/>
            </a:endParaRPr>
          </a:p>
        </p:txBody>
      </p:sp>
      <p:sp>
        <p:nvSpPr>
          <p:cNvPr id="26" name="TextBox 4"/>
          <p:cNvSpPr txBox="1"/>
          <p:nvPr/>
        </p:nvSpPr>
        <p:spPr>
          <a:xfrm>
            <a:off x="1671411" y="3835844"/>
            <a:ext cx="10066266" cy="686515"/>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latin typeface="Calibri"/>
            </a:endParaRPr>
          </a:p>
        </p:txBody>
      </p:sp>
      <p:graphicFrame>
        <p:nvGraphicFramePr>
          <p:cNvPr id="2" name="Object 2"/>
          <p:cNvGraphicFramePr>
            <a:graphicFrameLocks/>
          </p:cNvGraphicFramePr>
          <p:nvPr/>
        </p:nvGraphicFramePr>
        <p:xfrm>
          <a:off x="1542667" y="2069468"/>
          <a:ext cx="183023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11189" y="28576"/>
            <a:ext cx="11579225" cy="885825"/>
          </a:xfrm>
        </p:spPr>
        <p:txBody>
          <a:bodyPr>
            <a:normAutofit fontScale="90000"/>
          </a:bodyPr>
          <a:lstStyle/>
          <a:p>
            <a:pPr eaLnBrk="1" hangingPunct="1"/>
            <a:r>
              <a:rPr lang="en-US" altLang="en-US" dirty="0">
                <a:solidFill>
                  <a:schemeClr val="bg1"/>
                </a:solidFill>
              </a:rPr>
              <a:t>Statewide SSI Trends by Year</a:t>
            </a:r>
            <a:br>
              <a:rPr lang="en-US" altLang="en-US" dirty="0">
                <a:solidFill>
                  <a:schemeClr val="bg1"/>
                </a:solidFill>
              </a:rPr>
            </a:br>
            <a:r>
              <a:rPr lang="en-US" altLang="en-US" sz="2700" dirty="0">
                <a:solidFill>
                  <a:schemeClr val="bg1"/>
                </a:solidFill>
              </a:rPr>
              <a:t>2015-2020</a:t>
            </a:r>
            <a:endParaRPr lang="en-US" altLang="en-US" sz="5300" dirty="0">
              <a:solidFill>
                <a:schemeClr val="bg1"/>
              </a:solidFill>
            </a:endParaRPr>
          </a:p>
        </p:txBody>
      </p:sp>
      <p:sp>
        <p:nvSpPr>
          <p:cNvPr id="41989" name="Text Box 7"/>
          <p:cNvSpPr txBox="1">
            <a:spLocks noChangeArrowheads="1"/>
          </p:cNvSpPr>
          <p:nvPr/>
        </p:nvSpPr>
        <p:spPr bwMode="auto">
          <a:xfrm>
            <a:off x="60465" y="2395722"/>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None/>
            </a:pPr>
            <a:r>
              <a:rPr lang="en-US" altLang="en-US" sz="1600" dirty="0">
                <a:solidFill>
                  <a:prstClr val="black"/>
                </a:solidFill>
              </a:rPr>
              <a:t>Statistically Higher</a:t>
            </a:r>
          </a:p>
          <a:p>
            <a:pPr algn="r" eaLnBrk="1" fontAlgn="base" hangingPunct="1">
              <a:spcBef>
                <a:spcPct val="0"/>
              </a:spcBef>
              <a:spcAft>
                <a:spcPct val="0"/>
              </a:spcAft>
              <a:buNone/>
            </a:pPr>
            <a:r>
              <a:rPr lang="en-US" altLang="en-US" sz="1600" dirty="0">
                <a:solidFill>
                  <a:prstClr val="black"/>
                </a:solidFill>
              </a:rPr>
              <a:t>than Predicted</a:t>
            </a:r>
          </a:p>
        </p:txBody>
      </p:sp>
      <p:sp>
        <p:nvSpPr>
          <p:cNvPr id="41990" name="Text Box 8"/>
          <p:cNvSpPr txBox="1">
            <a:spLocks noChangeArrowheads="1"/>
          </p:cNvSpPr>
          <p:nvPr/>
        </p:nvSpPr>
        <p:spPr bwMode="auto">
          <a:xfrm>
            <a:off x="60373"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None/>
            </a:pPr>
            <a:r>
              <a:rPr lang="en-US" altLang="en-US" sz="1600" dirty="0">
                <a:solidFill>
                  <a:prstClr val="black"/>
                </a:solidFill>
              </a:rPr>
              <a:t>Statistically </a:t>
            </a:r>
          </a:p>
          <a:p>
            <a:pPr algn="r" eaLnBrk="1" fontAlgn="base" hangingPunct="1">
              <a:spcBef>
                <a:spcPct val="0"/>
              </a:spcBef>
              <a:spcAft>
                <a:spcPct val="0"/>
              </a:spcAft>
              <a:buNone/>
            </a:pPr>
            <a:r>
              <a:rPr lang="en-US" altLang="en-US" sz="1600" dirty="0">
                <a:solidFill>
                  <a:prstClr val="black"/>
                </a:solidFill>
              </a:rPr>
              <a:t>the Same</a:t>
            </a:r>
          </a:p>
          <a:p>
            <a:pPr algn="r" eaLnBrk="1" fontAlgn="base" hangingPunct="1">
              <a:spcBef>
                <a:spcPct val="0"/>
              </a:spcBef>
              <a:spcAft>
                <a:spcPct val="0"/>
              </a:spcAft>
              <a:buNone/>
            </a:pPr>
            <a:r>
              <a:rPr lang="en-US" altLang="en-US" sz="1600" dirty="0">
                <a:solidFill>
                  <a:prstClr val="black"/>
                </a:solidFill>
              </a:rPr>
              <a:t>as Predicted</a:t>
            </a:r>
          </a:p>
        </p:txBody>
      </p:sp>
      <p:sp>
        <p:nvSpPr>
          <p:cNvPr id="41991" name="Text Box 9"/>
          <p:cNvSpPr txBox="1">
            <a:spLocks noChangeArrowheads="1"/>
          </p:cNvSpPr>
          <p:nvPr/>
        </p:nvSpPr>
        <p:spPr bwMode="auto">
          <a:xfrm>
            <a:off x="60375" y="3962958"/>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None/>
            </a:pPr>
            <a:r>
              <a:rPr lang="en-US" altLang="en-US" sz="1600" dirty="0">
                <a:solidFill>
                  <a:prstClr val="black"/>
                </a:solidFill>
              </a:rPr>
              <a:t>Statistically Lower </a:t>
            </a:r>
          </a:p>
          <a:p>
            <a:pPr algn="r" eaLnBrk="1" fontAlgn="base" hangingPunct="1">
              <a:spcBef>
                <a:spcPct val="0"/>
              </a:spcBef>
              <a:spcAft>
                <a:spcPct val="0"/>
              </a:spcAft>
              <a:buNone/>
            </a:pPr>
            <a:r>
              <a:rPr lang="en-US" altLang="en-US" sz="1600" dirty="0">
                <a:solidFill>
                  <a:prstClr val="black"/>
                </a:solidFill>
              </a:rPr>
              <a:t>than Predicted</a:t>
            </a:r>
          </a:p>
        </p:txBody>
      </p:sp>
      <p:sp>
        <p:nvSpPr>
          <p:cNvPr id="41992" name="Text Box 12"/>
          <p:cNvSpPr txBox="1">
            <a:spLocks noChangeArrowheads="1"/>
          </p:cNvSpPr>
          <p:nvPr/>
        </p:nvSpPr>
        <p:spPr bwMode="auto">
          <a:xfrm>
            <a:off x="1430874" y="5255252"/>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CABG</a:t>
            </a:r>
          </a:p>
        </p:txBody>
      </p:sp>
      <p:graphicFrame>
        <p:nvGraphicFramePr>
          <p:cNvPr id="4" name="Object 2"/>
          <p:cNvGraphicFramePr>
            <a:graphicFrameLocks/>
          </p:cNvGraphicFramePr>
          <p:nvPr/>
        </p:nvGraphicFramePr>
        <p:xfrm>
          <a:off x="3213580" y="2011202"/>
          <a:ext cx="1830230" cy="3245605"/>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3112347" y="5229099"/>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KPRO</a:t>
            </a:r>
          </a:p>
        </p:txBody>
      </p:sp>
      <p:sp>
        <p:nvSpPr>
          <p:cNvPr id="41998" name="Text Box 12"/>
          <p:cNvSpPr txBox="1">
            <a:spLocks noChangeArrowheads="1"/>
          </p:cNvSpPr>
          <p:nvPr/>
        </p:nvSpPr>
        <p:spPr bwMode="auto">
          <a:xfrm>
            <a:off x="4763384" y="5240948"/>
            <a:ext cx="210031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HPRO</a:t>
            </a:r>
          </a:p>
        </p:txBody>
      </p:sp>
      <p:sp>
        <p:nvSpPr>
          <p:cNvPr id="41999" name="Text Box 12"/>
          <p:cNvSpPr txBox="1">
            <a:spLocks noChangeArrowheads="1"/>
          </p:cNvSpPr>
          <p:nvPr/>
        </p:nvSpPr>
        <p:spPr bwMode="auto">
          <a:xfrm>
            <a:off x="6337335" y="5246908"/>
            <a:ext cx="227190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HYST</a:t>
            </a:r>
          </a:p>
        </p:txBody>
      </p:sp>
      <p:sp>
        <p:nvSpPr>
          <p:cNvPr id="42000" name="Text Box 12"/>
          <p:cNvSpPr txBox="1">
            <a:spLocks noChangeArrowheads="1"/>
          </p:cNvSpPr>
          <p:nvPr/>
        </p:nvSpPr>
        <p:spPr bwMode="auto">
          <a:xfrm>
            <a:off x="8227269" y="5255252"/>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VHYS</a:t>
            </a:r>
          </a:p>
        </p:txBody>
      </p:sp>
      <p:sp>
        <p:nvSpPr>
          <p:cNvPr id="28" name="Text Box 12"/>
          <p:cNvSpPr txBox="1">
            <a:spLocks noChangeArrowheads="1"/>
          </p:cNvSpPr>
          <p:nvPr/>
        </p:nvSpPr>
        <p:spPr bwMode="auto">
          <a:xfrm>
            <a:off x="9936953" y="5246907"/>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COLO</a:t>
            </a:r>
          </a:p>
        </p:txBody>
      </p:sp>
      <p:graphicFrame>
        <p:nvGraphicFramePr>
          <p:cNvPr id="29" name="Object 2"/>
          <p:cNvGraphicFramePr>
            <a:graphicFrameLocks/>
          </p:cNvGraphicFramePr>
          <p:nvPr/>
        </p:nvGraphicFramePr>
        <p:xfrm>
          <a:off x="4884493" y="2056984"/>
          <a:ext cx="1830230" cy="3198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ct 2"/>
          <p:cNvGraphicFramePr>
            <a:graphicFrameLocks/>
          </p:cNvGraphicFramePr>
          <p:nvPr/>
        </p:nvGraphicFramePr>
        <p:xfrm>
          <a:off x="6555406" y="2058295"/>
          <a:ext cx="1830230" cy="31985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Object 2"/>
          <p:cNvGraphicFramePr>
            <a:graphicFrameLocks/>
          </p:cNvGraphicFramePr>
          <p:nvPr/>
        </p:nvGraphicFramePr>
        <p:xfrm>
          <a:off x="9897232" y="2064322"/>
          <a:ext cx="1830230" cy="31909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Object 2"/>
          <p:cNvGraphicFramePr>
            <a:graphicFrameLocks/>
          </p:cNvGraphicFramePr>
          <p:nvPr/>
        </p:nvGraphicFramePr>
        <p:xfrm>
          <a:off x="8226319" y="2064322"/>
          <a:ext cx="1751743" cy="3302335"/>
        </p:xfrm>
        <a:graphic>
          <a:graphicData uri="http://schemas.openxmlformats.org/drawingml/2006/chart">
            <c:chart xmlns:c="http://schemas.openxmlformats.org/drawingml/2006/chart" xmlns:r="http://schemas.openxmlformats.org/officeDocument/2006/relationships" r:id="rId8"/>
          </a:graphicData>
        </a:graphic>
      </p:graphicFrame>
      <p:sp>
        <p:nvSpPr>
          <p:cNvPr id="42002" name="Line 10"/>
          <p:cNvSpPr>
            <a:spLocks noChangeShapeType="1"/>
          </p:cNvSpPr>
          <p:nvPr/>
        </p:nvSpPr>
        <p:spPr bwMode="auto">
          <a:xfrm>
            <a:off x="1639582" y="4890466"/>
            <a:ext cx="101139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2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37</a:t>
            </a:fld>
            <a:endParaRPr lang="en-US" dirty="0">
              <a:solidFill>
                <a:srgbClr val="464646">
                  <a:lumMod val="40000"/>
                  <a:lumOff val="60000"/>
                </a:srgbClr>
              </a:solidFill>
              <a:latin typeface="Calibri"/>
              <a:ea typeface="ＭＳ Ｐゴシック" pitchFamily="34" charset="-128"/>
            </a:endParaRPr>
          </a:p>
        </p:txBody>
      </p:sp>
      <p:sp>
        <p:nvSpPr>
          <p:cNvPr id="2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a:t>
            </a:r>
            <a:br>
              <a:rPr lang="en-US" altLang="en-US" sz="2800" dirty="0">
                <a:solidFill>
                  <a:schemeClr val="bg1"/>
                </a:solidFill>
              </a:rPr>
            </a:br>
            <a:r>
              <a:rPr lang="en-US" altLang="en-US" sz="2400" i="1" dirty="0" err="1">
                <a:solidFill>
                  <a:schemeClr val="bg1"/>
                </a:solidFill>
              </a:rPr>
              <a:t>Clostridioides</a:t>
            </a:r>
            <a:r>
              <a:rPr lang="en-US" altLang="en-US" sz="2400" i="1" dirty="0">
                <a:solidFill>
                  <a:schemeClr val="bg1"/>
                </a:solidFill>
              </a:rPr>
              <a:t> difficile (CDI)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nvPr>
        </p:nvGraphicFramePr>
        <p:xfrm>
          <a:off x="3061507" y="1209748"/>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3732" y="1094375"/>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endParaRPr lang="en-US" altLang="en-US" sz="1900" dirty="0">
              <a:solidFill>
                <a:prstClr val="black"/>
              </a:solidFill>
            </a:endParaRPr>
          </a:p>
          <a:p>
            <a:pPr algn="ctr" eaLnBrk="1" fontAlgn="base" hangingPunct="1">
              <a:spcBef>
                <a:spcPct val="0"/>
              </a:spcBef>
              <a:spcAft>
                <a:spcPct val="0"/>
              </a:spcAft>
              <a:buNone/>
            </a:pPr>
            <a:r>
              <a:rPr lang="en-US" altLang="en-US" sz="1900" dirty="0">
                <a:solidFill>
                  <a:prstClr val="black"/>
                </a:solidFill>
              </a:rPr>
              <a:t>For the past four years, Massachusetts hospitals reporting CDI events </a:t>
            </a:r>
            <a:r>
              <a:rPr lang="en-US" altLang="en-US" sz="1900" dirty="0">
                <a:solidFill>
                  <a:srgbClr val="000000"/>
                </a:solidFill>
              </a:rPr>
              <a:t>experienced </a:t>
            </a:r>
            <a:r>
              <a:rPr lang="en-US" altLang="en-US" sz="1900" dirty="0">
                <a:solidFill>
                  <a:prstClr val="black"/>
                </a:solidFill>
              </a:rPr>
              <a:t>significantly lower </a:t>
            </a:r>
            <a:r>
              <a:rPr lang="en-US" altLang="en-US" sz="1900" dirty="0">
                <a:solidFill>
                  <a:srgbClr val="000000"/>
                </a:solidFill>
              </a:rPr>
              <a:t>number of infections than predicted, based on 2015 national aggregate data.</a:t>
            </a:r>
            <a:endParaRPr lang="en-US" altLang="en-US" sz="1900" dirty="0">
              <a:solidFill>
                <a:prstClr val="black"/>
              </a:solidFill>
            </a:endParaRPr>
          </a:p>
          <a:p>
            <a:pPr algn="ctr" eaLnBrk="1" fontAlgn="base" hangingPunct="1">
              <a:spcBef>
                <a:spcPct val="0"/>
              </a:spcBef>
              <a:spcAft>
                <a:spcPct val="0"/>
              </a:spcAft>
              <a:buNone/>
            </a:pPr>
            <a:endParaRPr lang="en-US" altLang="en-US" sz="1900" dirty="0">
              <a:solidFill>
                <a:srgbClr val="000000"/>
              </a:solidFill>
            </a:endParaRPr>
          </a:p>
          <a:p>
            <a:pPr algn="ctr" eaLnBrk="1" fontAlgn="base" hangingPunct="1">
              <a:spcBef>
                <a:spcPct val="0"/>
              </a:spcBef>
              <a:spcAft>
                <a:spcPct val="0"/>
              </a:spcAft>
              <a:buNone/>
            </a:pPr>
            <a:r>
              <a:rPr lang="en-US" altLang="en-US" sz="1900" dirty="0">
                <a:solidFill>
                  <a:srgbClr val="000000"/>
                </a:solidFill>
              </a:rPr>
              <a:t>There were </a:t>
            </a:r>
            <a:r>
              <a:rPr lang="en-US" sz="1900" dirty="0">
                <a:solidFill>
                  <a:prstClr val="black"/>
                </a:solidFill>
              </a:rPr>
              <a:t>1,400 </a:t>
            </a:r>
            <a:r>
              <a:rPr lang="en-US" altLang="en-US" sz="1900" dirty="0">
                <a:solidFill>
                  <a:srgbClr val="000000"/>
                </a:solidFill>
              </a:rPr>
              <a:t>CDI events reported in 2020.</a:t>
            </a:r>
          </a:p>
        </p:txBody>
      </p:sp>
      <p:cxnSp>
        <p:nvCxnSpPr>
          <p:cNvPr id="10" name="Straight Connector 9"/>
          <p:cNvCxnSpPr/>
          <p:nvPr/>
        </p:nvCxnSpPr>
        <p:spPr bwMode="auto">
          <a:xfrm>
            <a:off x="4234792" y="2647198"/>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3288" y="6123247"/>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35849" name="Line 12"/>
            <p:cNvSpPr>
              <a:spLocks noChangeShapeType="1"/>
            </p:cNvSpPr>
            <p:nvPr/>
          </p:nvSpPr>
          <p:spPr bwMode="auto">
            <a:xfrm>
              <a:off x="4082" y="546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38</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421903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 </a:t>
            </a:r>
            <a:br>
              <a:rPr lang="en-US" altLang="en-US" sz="2800" dirty="0">
                <a:solidFill>
                  <a:schemeClr val="bg1"/>
                </a:solidFill>
              </a:rPr>
            </a:br>
            <a:r>
              <a:rPr lang="en-US" altLang="en-US" sz="2400" i="1" dirty="0">
                <a:solidFill>
                  <a:schemeClr val="bg1"/>
                </a:solidFill>
              </a:rPr>
              <a:t>Methicillin-resistant Staphylococcus aureus (MRSA)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nvPr>
        </p:nvGraphicFramePr>
        <p:xfrm>
          <a:off x="3061507" y="1209748"/>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3733" y="1161050"/>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b="1" dirty="0">
                <a:solidFill>
                  <a:srgbClr val="006699"/>
                </a:solidFill>
              </a:rPr>
              <a:t>Key Findings</a:t>
            </a:r>
          </a:p>
          <a:p>
            <a:pPr algn="ctr" eaLnBrk="1" fontAlgn="base" hangingPunct="1">
              <a:spcBef>
                <a:spcPct val="0"/>
              </a:spcBef>
              <a:spcAft>
                <a:spcPct val="0"/>
              </a:spcAft>
              <a:buNone/>
            </a:pPr>
            <a:endParaRPr lang="en-US" altLang="en-US" sz="2000" dirty="0">
              <a:solidFill>
                <a:srgbClr val="000000"/>
              </a:solidFill>
            </a:endParaRPr>
          </a:p>
          <a:p>
            <a:pPr algn="ctr" eaLnBrk="1" fontAlgn="base" hangingPunct="1">
              <a:spcBef>
                <a:spcPct val="0"/>
              </a:spcBef>
              <a:spcAft>
                <a:spcPct val="0"/>
              </a:spcAft>
              <a:buNone/>
            </a:pPr>
            <a:r>
              <a:rPr lang="en-US" altLang="en-US" sz="1900" dirty="0">
                <a:solidFill>
                  <a:srgbClr val="000000"/>
                </a:solidFill>
              </a:rPr>
              <a:t>For the past six years,  Massachusetts acute care hospitals </a:t>
            </a:r>
            <a:r>
              <a:rPr lang="en-US" altLang="en-US" sz="1900" dirty="0">
                <a:solidFill>
                  <a:prstClr val="black"/>
                </a:solidFill>
              </a:rPr>
              <a:t>reporting MRSA events </a:t>
            </a:r>
            <a:r>
              <a:rPr lang="en-US" altLang="en-US" sz="1900" dirty="0">
                <a:solidFill>
                  <a:srgbClr val="000000"/>
                </a:solidFill>
              </a:rPr>
              <a:t>experienced </a:t>
            </a:r>
            <a:r>
              <a:rPr lang="en-US" altLang="en-US" sz="1900" dirty="0">
                <a:solidFill>
                  <a:prstClr val="black"/>
                </a:solidFill>
              </a:rPr>
              <a:t>significantly lower </a:t>
            </a:r>
            <a:r>
              <a:rPr lang="en-US" altLang="en-US" sz="1900" dirty="0">
                <a:solidFill>
                  <a:srgbClr val="000000"/>
                </a:solidFill>
              </a:rPr>
              <a:t>number of infections than predicted, based on 2015 national aggregate data.</a:t>
            </a:r>
            <a:endParaRPr lang="en-US" altLang="en-US" sz="1900" dirty="0">
              <a:solidFill>
                <a:prstClr val="black"/>
              </a:solidFill>
            </a:endParaRPr>
          </a:p>
          <a:p>
            <a:pPr algn="ctr" eaLnBrk="1" fontAlgn="base" hangingPunct="1">
              <a:spcBef>
                <a:spcPct val="0"/>
              </a:spcBef>
              <a:spcAft>
                <a:spcPct val="0"/>
              </a:spcAft>
              <a:buNone/>
            </a:pPr>
            <a:br>
              <a:rPr lang="en-US" altLang="en-US" sz="1900" dirty="0">
                <a:solidFill>
                  <a:srgbClr val="000000"/>
                </a:solidFill>
              </a:rPr>
            </a:br>
            <a:r>
              <a:rPr lang="en-US" altLang="en-US" sz="1900" dirty="0">
                <a:solidFill>
                  <a:srgbClr val="000000"/>
                </a:solidFill>
              </a:rPr>
              <a:t>There were 189 MRSA events reported in 2020. </a:t>
            </a:r>
          </a:p>
          <a:p>
            <a:pPr algn="ctr" eaLnBrk="1" fontAlgn="base" hangingPunct="1">
              <a:spcBef>
                <a:spcPct val="0"/>
              </a:spcBef>
              <a:spcAft>
                <a:spcPct val="0"/>
              </a:spcAft>
              <a:buNone/>
            </a:pPr>
            <a:endParaRPr lang="en-US" altLang="en-US" sz="2000" dirty="0">
              <a:solidFill>
                <a:srgbClr val="000000"/>
              </a:solidFill>
            </a:endParaRPr>
          </a:p>
          <a:p>
            <a:pPr eaLnBrk="1" fontAlgn="base" hangingPunct="1">
              <a:spcBef>
                <a:spcPct val="0"/>
              </a:spcBef>
              <a:spcAft>
                <a:spcPct val="0"/>
              </a:spcAft>
              <a:buNone/>
            </a:pPr>
            <a:endParaRPr lang="en-US" altLang="en-US" sz="2000" dirty="0">
              <a:solidFill>
                <a:srgbClr val="000000"/>
              </a:solidFill>
            </a:endParaRPr>
          </a:p>
          <a:p>
            <a:pPr eaLnBrk="1" fontAlgn="base" hangingPunct="1">
              <a:spcBef>
                <a:spcPct val="0"/>
              </a:spcBef>
              <a:spcAft>
                <a:spcPct val="0"/>
              </a:spcAft>
              <a:buFont typeface="Calibri" pitchFamily="34" charset="0"/>
              <a:buChar char="•"/>
            </a:pPr>
            <a:endParaRPr lang="en-US" altLang="en-US" sz="2000" dirty="0">
              <a:solidFill>
                <a:srgbClr val="000000"/>
              </a:solidFill>
            </a:endParaRPr>
          </a:p>
        </p:txBody>
      </p:sp>
      <p:cxnSp>
        <p:nvCxnSpPr>
          <p:cNvPr id="10" name="Straight Connector 9"/>
          <p:cNvCxnSpPr/>
          <p:nvPr/>
        </p:nvCxnSpPr>
        <p:spPr bwMode="auto">
          <a:xfrm>
            <a:off x="4234792" y="2635154"/>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3288" y="6066097"/>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500" dirty="0">
                  <a:solidFill>
                    <a:prstClr val="black"/>
                  </a:solidFill>
                </a:rPr>
                <a:t>           SIR	        Upper and Lower Limit</a:t>
              </a:r>
            </a:p>
          </p:txBody>
        </p:sp>
        <p:sp>
          <p:nvSpPr>
            <p:cNvPr id="35849" name="Line 12"/>
            <p:cNvSpPr>
              <a:spLocks noChangeShapeType="1"/>
            </p:cNvSpPr>
            <p:nvPr/>
          </p:nvSpPr>
          <p:spPr bwMode="auto">
            <a:xfrm>
              <a:off x="4082" y="5485"/>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39</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200143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79297-F4D6-C54D-9F34-1F011BF46158}"/>
              </a:ext>
            </a:extLst>
          </p:cNvPr>
          <p:cNvSpPr>
            <a:spLocks noGrp="1"/>
          </p:cNvSpPr>
          <p:nvPr>
            <p:ph type="sldNum" sz="quarter" idx="4"/>
          </p:nvPr>
        </p:nvSpPr>
        <p:spPr>
          <a:xfrm>
            <a:off x="8722667" y="6492875"/>
            <a:ext cx="2736415" cy="365125"/>
          </a:xfrm>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3" name="Title 2">
            <a:extLst>
              <a:ext uri="{FF2B5EF4-FFF2-40B4-BE49-F238E27FC236}">
                <a16:creationId xmlns:a16="http://schemas.microsoft.com/office/drawing/2014/main" id="{6EEABACA-CF71-C64B-A8CD-3E48D071BD49}"/>
              </a:ext>
            </a:extLst>
          </p:cNvPr>
          <p:cNvSpPr>
            <a:spLocks noGrp="1"/>
          </p:cNvSpPr>
          <p:nvPr>
            <p:ph type="title"/>
          </p:nvPr>
        </p:nvSpPr>
        <p:spPr>
          <a:xfrm>
            <a:off x="138545" y="193364"/>
            <a:ext cx="11509474" cy="1214832"/>
          </a:xfrm>
        </p:spPr>
        <p:txBody>
          <a:bodyPr/>
          <a:lstStyle/>
          <a:p>
            <a:r>
              <a:rPr lang="en-US" dirty="0"/>
              <a:t>Our Vaccine Equity Communities  </a:t>
            </a:r>
          </a:p>
        </p:txBody>
      </p:sp>
      <p:sp>
        <p:nvSpPr>
          <p:cNvPr id="5" name="Text Placeholder 3">
            <a:extLst>
              <a:ext uri="{FF2B5EF4-FFF2-40B4-BE49-F238E27FC236}">
                <a16:creationId xmlns:a16="http://schemas.microsoft.com/office/drawing/2014/main" id="{BD023B72-58A5-574A-9066-2B6B3F9E8D32}"/>
              </a:ext>
            </a:extLst>
          </p:cNvPr>
          <p:cNvSpPr txBox="1">
            <a:spLocks/>
          </p:cNvSpPr>
          <p:nvPr/>
        </p:nvSpPr>
        <p:spPr>
          <a:xfrm>
            <a:off x="0" y="1782433"/>
            <a:ext cx="9413966" cy="22959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solidFill>
                <a:srgbClr val="7030A0"/>
              </a:solidFill>
              <a:cs typeface="Calibri"/>
              <a:sym typeface="Wingdings" panose="05000000000000000000" pitchFamily="2" charset="2"/>
            </a:endParaRPr>
          </a:p>
        </p:txBody>
      </p:sp>
      <p:sp>
        <p:nvSpPr>
          <p:cNvPr id="10" name="Text Placeholder 9">
            <a:extLst>
              <a:ext uri="{FF2B5EF4-FFF2-40B4-BE49-F238E27FC236}">
                <a16:creationId xmlns:a16="http://schemas.microsoft.com/office/drawing/2014/main" id="{EF6098A0-51CE-4625-BFB1-4E10219B72F9}"/>
              </a:ext>
            </a:extLst>
          </p:cNvPr>
          <p:cNvSpPr>
            <a:spLocks noGrp="1"/>
          </p:cNvSpPr>
          <p:nvPr>
            <p:ph type="body" sz="quarter" idx="10"/>
          </p:nvPr>
        </p:nvSpPr>
        <p:spPr>
          <a:xfrm>
            <a:off x="256673" y="4377466"/>
            <a:ext cx="11713787" cy="1758760"/>
          </a:xfrm>
        </p:spPr>
        <p:txBody>
          <a:bodyPr vert="horz" lIns="91440" tIns="45720" rIns="91440" bIns="45720" rtlCol="0" anchor="t">
            <a:normAutofit/>
          </a:bodyPr>
          <a:lstStyle/>
          <a:p>
            <a:pPr>
              <a:lnSpc>
                <a:spcPct val="110000"/>
              </a:lnSpc>
            </a:pPr>
            <a:r>
              <a:rPr lang="en-US" sz="3200" b="1" dirty="0">
                <a:ea typeface="+mn-lt"/>
                <a:cs typeface="+mn-lt"/>
              </a:rPr>
              <a:t>Chelsea, Everett, Framingham, Leominster, Malden, Randolph, &amp; Revere </a:t>
            </a:r>
            <a:r>
              <a:rPr lang="en-US" sz="3200" dirty="0">
                <a:ea typeface="+mn-lt"/>
                <a:cs typeface="+mn-lt"/>
              </a:rPr>
              <a:t>have</a:t>
            </a:r>
            <a:r>
              <a:rPr lang="en-US" sz="3200" b="1" dirty="0">
                <a:ea typeface="+mn-lt"/>
                <a:cs typeface="+mn-lt"/>
              </a:rPr>
              <a:t> </a:t>
            </a:r>
            <a:r>
              <a:rPr lang="en-US" sz="3200" dirty="0">
                <a:ea typeface="+mn-lt"/>
                <a:cs typeface="+mn-lt"/>
              </a:rPr>
              <a:t>surpassed the state’s 1st dose rate.</a:t>
            </a:r>
            <a:endParaRPr lang="en-US" sz="3200" dirty="0">
              <a:cs typeface="Calibri"/>
            </a:endParaRPr>
          </a:p>
          <a:p>
            <a:pPr>
              <a:lnSpc>
                <a:spcPct val="110000"/>
              </a:lnSpc>
            </a:pPr>
            <a:endParaRPr lang="en-US" dirty="0">
              <a:cs typeface="Calibri"/>
            </a:endParaRPr>
          </a:p>
        </p:txBody>
      </p:sp>
      <p:pic>
        <p:nvPicPr>
          <p:cNvPr id="1026" name="Picture 2" descr="People in New Bedford receiving the COVID-19 vaccine">
            <a:extLst>
              <a:ext uri="{FF2B5EF4-FFF2-40B4-BE49-F238E27FC236}">
                <a16:creationId xmlns:a16="http://schemas.microsoft.com/office/drawing/2014/main" id="{15C6E01F-B143-4C90-A722-36B07C95E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7" y="1126734"/>
            <a:ext cx="10290046" cy="259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6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1896437" y="2389055"/>
            <a:ext cx="9700220"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latin typeface="Calibri"/>
            </a:endParaRPr>
          </a:p>
        </p:txBody>
      </p:sp>
      <p:sp>
        <p:nvSpPr>
          <p:cNvPr id="17" name="TextBox 4"/>
          <p:cNvSpPr txBox="1"/>
          <p:nvPr/>
        </p:nvSpPr>
        <p:spPr>
          <a:xfrm>
            <a:off x="1896437" y="3824590"/>
            <a:ext cx="9700220"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endParaRPr lang="en-US">
              <a:solidFill>
                <a:prstClr val="black"/>
              </a:solidFill>
              <a:latin typeface="Calibri"/>
            </a:endParaRPr>
          </a:p>
        </p:txBody>
      </p:sp>
      <p:graphicFrame>
        <p:nvGraphicFramePr>
          <p:cNvPr id="2" name="Object 2"/>
          <p:cNvGraphicFramePr>
            <a:graphicFrameLocks/>
          </p:cNvGraphicFramePr>
          <p:nvPr/>
        </p:nvGraphicFramePr>
        <p:xfrm>
          <a:off x="1655475" y="1994063"/>
          <a:ext cx="4209055" cy="3257779"/>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11189" y="147872"/>
            <a:ext cx="11579225" cy="707969"/>
          </a:xfrm>
        </p:spPr>
        <p:txBody>
          <a:bodyPr>
            <a:normAutofit fontScale="90000"/>
          </a:bodyPr>
          <a:lstStyle/>
          <a:p>
            <a:pPr eaLnBrk="1" hangingPunct="1"/>
            <a:r>
              <a:rPr lang="en-US" altLang="en-US" dirty="0">
                <a:solidFill>
                  <a:schemeClr val="bg1"/>
                </a:solidFill>
              </a:rPr>
              <a:t>Statewide LabID Trends by Year</a:t>
            </a:r>
            <a:br>
              <a:rPr lang="en-US" altLang="en-US" dirty="0">
                <a:solidFill>
                  <a:schemeClr val="bg1"/>
                </a:solidFill>
              </a:rPr>
            </a:br>
            <a:r>
              <a:rPr lang="en-US" altLang="en-US" sz="2700" b="0" dirty="0">
                <a:solidFill>
                  <a:schemeClr val="bg1"/>
                </a:solidFill>
              </a:rPr>
              <a:t>2015-2019</a:t>
            </a:r>
            <a:endParaRPr lang="en-US" altLang="en-US" sz="5300" dirty="0">
              <a:solidFill>
                <a:schemeClr val="bg1"/>
              </a:solidFill>
            </a:endParaRPr>
          </a:p>
        </p:txBody>
      </p:sp>
      <p:sp>
        <p:nvSpPr>
          <p:cNvPr id="41989" name="Text Box 7"/>
          <p:cNvSpPr txBox="1">
            <a:spLocks noChangeArrowheads="1"/>
          </p:cNvSpPr>
          <p:nvPr/>
        </p:nvSpPr>
        <p:spPr bwMode="auto">
          <a:xfrm>
            <a:off x="60465" y="2395722"/>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None/>
            </a:pPr>
            <a:r>
              <a:rPr lang="en-US" altLang="en-US" sz="1600" dirty="0">
                <a:solidFill>
                  <a:prstClr val="black"/>
                </a:solidFill>
              </a:rPr>
              <a:t>Statistically Higher</a:t>
            </a:r>
          </a:p>
          <a:p>
            <a:pPr algn="r" eaLnBrk="1" fontAlgn="base" hangingPunct="1">
              <a:spcBef>
                <a:spcPct val="0"/>
              </a:spcBef>
              <a:spcAft>
                <a:spcPct val="0"/>
              </a:spcAft>
              <a:buNone/>
            </a:pPr>
            <a:r>
              <a:rPr lang="en-US" altLang="en-US" sz="1600" dirty="0">
                <a:solidFill>
                  <a:prstClr val="black"/>
                </a:solidFill>
              </a:rPr>
              <a:t>than Predicted</a:t>
            </a:r>
          </a:p>
        </p:txBody>
      </p:sp>
      <p:sp>
        <p:nvSpPr>
          <p:cNvPr id="41990" name="Text Box 8"/>
          <p:cNvSpPr txBox="1">
            <a:spLocks noChangeArrowheads="1"/>
          </p:cNvSpPr>
          <p:nvPr/>
        </p:nvSpPr>
        <p:spPr bwMode="auto">
          <a:xfrm>
            <a:off x="60373"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None/>
            </a:pPr>
            <a:r>
              <a:rPr lang="en-US" altLang="en-US" sz="1600" dirty="0">
                <a:solidFill>
                  <a:prstClr val="black"/>
                </a:solidFill>
              </a:rPr>
              <a:t>Statistically </a:t>
            </a:r>
          </a:p>
          <a:p>
            <a:pPr algn="r" eaLnBrk="1" fontAlgn="base" hangingPunct="1">
              <a:spcBef>
                <a:spcPct val="0"/>
              </a:spcBef>
              <a:spcAft>
                <a:spcPct val="0"/>
              </a:spcAft>
              <a:buNone/>
            </a:pPr>
            <a:r>
              <a:rPr lang="en-US" altLang="en-US" sz="1600" dirty="0">
                <a:solidFill>
                  <a:prstClr val="black"/>
                </a:solidFill>
              </a:rPr>
              <a:t>the Same</a:t>
            </a:r>
          </a:p>
          <a:p>
            <a:pPr algn="r" eaLnBrk="1" fontAlgn="base" hangingPunct="1">
              <a:spcBef>
                <a:spcPct val="0"/>
              </a:spcBef>
              <a:spcAft>
                <a:spcPct val="0"/>
              </a:spcAft>
              <a:buNone/>
            </a:pPr>
            <a:r>
              <a:rPr lang="en-US" altLang="en-US" sz="1600" dirty="0">
                <a:solidFill>
                  <a:prstClr val="black"/>
                </a:solidFill>
              </a:rPr>
              <a:t>as Predicted</a:t>
            </a:r>
          </a:p>
        </p:txBody>
      </p:sp>
      <p:sp>
        <p:nvSpPr>
          <p:cNvPr id="41991" name="Text Box 9"/>
          <p:cNvSpPr txBox="1">
            <a:spLocks noChangeArrowheads="1"/>
          </p:cNvSpPr>
          <p:nvPr/>
        </p:nvSpPr>
        <p:spPr bwMode="auto">
          <a:xfrm>
            <a:off x="60375" y="3962958"/>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None/>
            </a:pPr>
            <a:r>
              <a:rPr lang="en-US" altLang="en-US" sz="1600" dirty="0">
                <a:solidFill>
                  <a:prstClr val="black"/>
                </a:solidFill>
              </a:rPr>
              <a:t>Statistically Lower </a:t>
            </a:r>
          </a:p>
          <a:p>
            <a:pPr algn="r" eaLnBrk="1" fontAlgn="base" hangingPunct="1">
              <a:spcBef>
                <a:spcPct val="0"/>
              </a:spcBef>
              <a:spcAft>
                <a:spcPct val="0"/>
              </a:spcAft>
              <a:buNone/>
            </a:pPr>
            <a:r>
              <a:rPr lang="en-US" altLang="en-US" sz="1600" dirty="0">
                <a:solidFill>
                  <a:prstClr val="black"/>
                </a:solidFill>
              </a:rPr>
              <a:t>than Predicted</a:t>
            </a:r>
          </a:p>
        </p:txBody>
      </p:sp>
      <p:sp>
        <p:nvSpPr>
          <p:cNvPr id="41992" name="Text Box 12"/>
          <p:cNvSpPr txBox="1">
            <a:spLocks noChangeArrowheads="1"/>
          </p:cNvSpPr>
          <p:nvPr/>
        </p:nvSpPr>
        <p:spPr bwMode="auto">
          <a:xfrm>
            <a:off x="2720948" y="5254701"/>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CDI</a:t>
            </a:r>
          </a:p>
        </p:txBody>
      </p:sp>
      <p:graphicFrame>
        <p:nvGraphicFramePr>
          <p:cNvPr id="4" name="Object 2"/>
          <p:cNvGraphicFramePr>
            <a:graphicFrameLocks/>
          </p:cNvGraphicFramePr>
          <p:nvPr/>
        </p:nvGraphicFramePr>
        <p:xfrm>
          <a:off x="6921826" y="1998760"/>
          <a:ext cx="4211665" cy="325907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8062882" y="5254771"/>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400" dirty="0">
                <a:solidFill>
                  <a:prstClr val="black"/>
                </a:solidFill>
              </a:rPr>
              <a:t>MRSA</a:t>
            </a:r>
          </a:p>
        </p:txBody>
      </p:sp>
      <p:sp>
        <p:nvSpPr>
          <p:cNvPr id="42002" name="Line 10"/>
          <p:cNvSpPr>
            <a:spLocks noChangeShapeType="1"/>
          </p:cNvSpPr>
          <p:nvPr/>
        </p:nvSpPr>
        <p:spPr bwMode="auto">
          <a:xfrm>
            <a:off x="1854434" y="4934327"/>
            <a:ext cx="9700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fontAlgn="base">
              <a:spcBef>
                <a:spcPct val="0"/>
              </a:spcBef>
              <a:spcAft>
                <a:spcPct val="0"/>
              </a:spcAft>
            </a:pPr>
            <a:endParaRPr lang="en-US" sz="2400" dirty="0">
              <a:solidFill>
                <a:prstClr val="black"/>
              </a:solidFill>
              <a:latin typeface="Garamond" pitchFamily="18" charset="0"/>
              <a:ea typeface="ＭＳ Ｐゴシック" pitchFamily="34" charset="-128"/>
            </a:endParaRPr>
          </a:p>
        </p:txBody>
      </p:sp>
      <p:sp>
        <p:nvSpPr>
          <p:cNvPr id="14"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40</a:t>
            </a:fld>
            <a:endParaRPr lang="en-US" dirty="0">
              <a:solidFill>
                <a:srgbClr val="464646">
                  <a:lumMod val="40000"/>
                  <a:lumOff val="60000"/>
                </a:srgbClr>
              </a:solidFill>
              <a:latin typeface="Calibri"/>
              <a:ea typeface="ＭＳ Ｐゴシック" pitchFamily="34" charset="-128"/>
            </a:endParaRPr>
          </a:p>
        </p:txBody>
      </p:sp>
      <p:sp>
        <p:nvSpPr>
          <p:cNvPr id="15"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1697833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4000" dirty="0">
                <a:solidFill>
                  <a:schemeClr val="bg1"/>
                </a:solidFill>
              </a:rPr>
              <a:t>DPH HAI COVID-19 Activities </a:t>
            </a:r>
          </a:p>
        </p:txBody>
      </p:sp>
      <p:sp>
        <p:nvSpPr>
          <p:cNvPr id="45059" name="Content Placeholder 2"/>
          <p:cNvSpPr>
            <a:spLocks noGrp="1"/>
          </p:cNvSpPr>
          <p:nvPr>
            <p:ph idx="1"/>
          </p:nvPr>
        </p:nvSpPr>
        <p:spPr>
          <a:xfrm>
            <a:off x="522859" y="931179"/>
            <a:ext cx="11280204" cy="5579350"/>
          </a:xfrm>
        </p:spPr>
        <p:txBody>
          <a:bodyPr>
            <a:noAutofit/>
          </a:bodyPr>
          <a:lstStyle/>
          <a:p>
            <a:pPr>
              <a:spcBef>
                <a:spcPts val="600"/>
              </a:spcBef>
              <a:spcAft>
                <a:spcPts val="600"/>
              </a:spcAft>
            </a:pPr>
            <a:r>
              <a:rPr lang="en-US" altLang="en-US" sz="1700" dirty="0"/>
              <a:t>DPH Epidemiologists are assigned to each long-term care facility with a COVID-positive resident and/or healthcare personnel to effectively manage outbreak responses and control measures.</a:t>
            </a:r>
          </a:p>
          <a:p>
            <a:pPr>
              <a:spcBef>
                <a:spcPts val="600"/>
              </a:spcBef>
              <a:spcAft>
                <a:spcPts val="600"/>
              </a:spcAft>
            </a:pPr>
            <a:r>
              <a:rPr lang="en-US" altLang="en-US" sz="1700" dirty="0"/>
              <a:t>Epidemiologists are also assigned to COVID-19 clusters in other high risk patient settings including hospitals, assisted living residences, dialysis centers, inpatient psychiatric units, substance use disorder facilities, prisons, jails and homeless shelters.</a:t>
            </a:r>
          </a:p>
          <a:p>
            <a:pPr>
              <a:spcBef>
                <a:spcPts val="600"/>
              </a:spcBef>
              <a:spcAft>
                <a:spcPts val="600"/>
              </a:spcAft>
            </a:pPr>
            <a:r>
              <a:rPr lang="en-US" altLang="en-US" sz="1700" dirty="0"/>
              <a:t>Comprehensive on-site Infection Control Assessment and Response (ICAR) visits are conducted at licensed nursing homes.  During these visits an epidemiologist and public health nurse:</a:t>
            </a:r>
          </a:p>
          <a:p>
            <a:pPr lvl="1">
              <a:spcBef>
                <a:spcPts val="0"/>
              </a:spcBef>
            </a:pPr>
            <a:r>
              <a:rPr lang="en-US" altLang="en-US" sz="1500" dirty="0"/>
              <a:t>Discuss facility infection prevention and control policies and practices;</a:t>
            </a:r>
          </a:p>
          <a:p>
            <a:pPr lvl="1">
              <a:spcBef>
                <a:spcPts val="0"/>
              </a:spcBef>
            </a:pPr>
            <a:r>
              <a:rPr lang="en-US" altLang="en-US" sz="1500" dirty="0"/>
              <a:t>Observe of screening areas, hand hygiene, PPE use, environmental cleaning, breakrooms, testing, vaccine storage, and designated COVID-19 care areas; and</a:t>
            </a:r>
          </a:p>
          <a:p>
            <a:pPr lvl="1">
              <a:spcBef>
                <a:spcPts val="0"/>
              </a:spcBef>
            </a:pPr>
            <a:r>
              <a:rPr lang="en-US" altLang="en-US" sz="1500" dirty="0"/>
              <a:t>Provide feedback and coaching to the facility staff.</a:t>
            </a:r>
          </a:p>
          <a:p>
            <a:pPr>
              <a:spcBef>
                <a:spcPts val="600"/>
              </a:spcBef>
              <a:spcAft>
                <a:spcPts val="600"/>
              </a:spcAft>
            </a:pPr>
            <a:r>
              <a:rPr lang="en-US" altLang="en-US" sz="1700" dirty="0"/>
              <a:t>Daily statewide long-term care facility and weekly facility-level case counts were published on the COVID-19 Interactive Data Dashboard.  Internal review of healthcare associated COVID-19 data collected through DPH’s surveillance system continues to be monitored routinely.</a:t>
            </a:r>
          </a:p>
          <a:p>
            <a:pPr>
              <a:spcBef>
                <a:spcPts val="600"/>
              </a:spcBef>
              <a:spcAft>
                <a:spcPts val="600"/>
              </a:spcAft>
            </a:pPr>
            <a:r>
              <a:rPr lang="en-US" altLang="en-US" sz="1700" dirty="0"/>
              <a:t>Weekly analysis of nursing home data submitted to the LTCF COVID-19 Module in NHSN to monitor trends over time and to identify facilities with staffing or PPE shortages and those with lower resident and/or staff vaccination rates.</a:t>
            </a:r>
          </a:p>
          <a:p>
            <a:pPr>
              <a:spcBef>
                <a:spcPts val="600"/>
              </a:spcBef>
              <a:spcAft>
                <a:spcPts val="600"/>
              </a:spcAft>
            </a:pPr>
            <a:r>
              <a:rPr lang="en-US" altLang="en-US" sz="1700" dirty="0"/>
              <a:t>Promote CDC’s National Training Collaborative, Project Firstline, and develop MA-specific infection control training content and learning programs for frontline healthcare workers in partnership with the </a:t>
            </a:r>
            <a:r>
              <a:rPr lang="en-US" sz="1700" dirty="0">
                <a:latin typeface="Calibri" panose="020F0502020204030204" pitchFamily="34" charset="0"/>
                <a:ea typeface="Calibri" panose="020F0502020204030204" pitchFamily="34" charset="0"/>
                <a:cs typeface="Times New Roman" panose="02020603050405020304" pitchFamily="18" charset="0"/>
              </a:rPr>
              <a:t>Population Health Exchange (PHX) at Boston University.</a:t>
            </a:r>
            <a:endParaRPr lang="en-US" altLang="en-US" sz="1700" dirty="0"/>
          </a:p>
          <a:p>
            <a:pPr>
              <a:spcAft>
                <a:spcPts val="1200"/>
              </a:spcAft>
            </a:pPr>
            <a:endParaRPr lang="en-US" altLang="en-US" sz="2000" dirty="0"/>
          </a:p>
          <a:p>
            <a:endParaRPr lang="en-US" altLang="en-US" sz="2000" dirty="0"/>
          </a:p>
          <a:p>
            <a:endParaRPr lang="en-US" altLang="en-US" sz="280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defRPr/>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defRPr/>
              </a:pPr>
              <a:t>41</a:t>
            </a:fld>
            <a:endParaRPr lang="en-US" dirty="0">
              <a:solidFill>
                <a:srgbClr val="464646">
                  <a:lumMod val="40000"/>
                  <a:lumOff val="60000"/>
                </a:srgbClr>
              </a:solidFill>
              <a:latin typeface="Calibri"/>
              <a:ea typeface="ＭＳ Ｐゴシック" pitchFamily="34" charset="-128"/>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defRPr/>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970101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5368" y="1250731"/>
            <a:ext cx="11295061" cy="4983191"/>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buNone/>
            </a:pPr>
            <a:r>
              <a:rPr lang="en-US" sz="2200" b="1" dirty="0">
                <a:solidFill>
                  <a:prstClr val="black"/>
                </a:solidFill>
                <a:latin typeface="Calibri"/>
              </a:rPr>
              <a:t>CDC 2019 AR Threats Report</a:t>
            </a:r>
          </a:p>
          <a:p>
            <a:r>
              <a:rPr lang="en-US" sz="2000" b="1" dirty="0">
                <a:solidFill>
                  <a:prstClr val="black"/>
                </a:solidFill>
                <a:latin typeface="Calibri"/>
              </a:rPr>
              <a:t>More than 2.8 million antibiotic-resistant infections occur in the U.S. each year, and more than 35,000 people die</a:t>
            </a:r>
            <a:r>
              <a:rPr lang="en-US" sz="2000" dirty="0">
                <a:solidFill>
                  <a:prstClr val="black"/>
                </a:solidFill>
                <a:latin typeface="Calibri"/>
              </a:rPr>
              <a:t> as a result. </a:t>
            </a:r>
          </a:p>
          <a:p>
            <a:r>
              <a:rPr lang="en-US" sz="2000" dirty="0">
                <a:solidFill>
                  <a:prstClr val="black"/>
                </a:solidFill>
                <a:latin typeface="Calibri"/>
              </a:rPr>
              <a:t>Dedicated prevention and infection control efforts are working to reduce the number of infections and deaths caused by antibiotic-resistant germs, but the number of people facing antibiotic resistance is still too high</a:t>
            </a:r>
            <a:r>
              <a:rPr lang="en-US" sz="1400" dirty="0">
                <a:solidFill>
                  <a:prstClr val="black"/>
                </a:solidFill>
                <a:latin typeface="Calibri"/>
              </a:rPr>
              <a:t>. </a:t>
            </a:r>
          </a:p>
          <a:p>
            <a:pPr>
              <a:buFont typeface="Arial" panose="020B0604020202020204" pitchFamily="34" charset="0"/>
              <a:buChar char="•"/>
            </a:pPr>
            <a:r>
              <a:rPr lang="en-US" sz="2000" b="1" dirty="0">
                <a:solidFill>
                  <a:prstClr val="black"/>
                </a:solidFill>
                <a:latin typeface="Calibri"/>
              </a:rPr>
              <a:t>Urgent threats targeted in MA through surveillance, detection </a:t>
            </a:r>
          </a:p>
          <a:p>
            <a:pPr marL="0" indent="0">
              <a:buNone/>
            </a:pPr>
            <a:r>
              <a:rPr lang="en-US" sz="2000" b="1" dirty="0">
                <a:solidFill>
                  <a:prstClr val="black"/>
                </a:solidFill>
                <a:latin typeface="Calibri"/>
              </a:rPr>
              <a:t>        and containment</a:t>
            </a:r>
          </a:p>
          <a:p>
            <a:pPr lvl="1">
              <a:buFont typeface="Arial" panose="020B0604020202020204" pitchFamily="34" charset="0"/>
              <a:buChar char="•"/>
            </a:pPr>
            <a:r>
              <a:rPr lang="en-US" sz="2000" b="1" dirty="0">
                <a:solidFill>
                  <a:srgbClr val="002060"/>
                </a:solidFill>
                <a:latin typeface="Calibri"/>
              </a:rPr>
              <a:t>Carbapenem-resistant</a:t>
            </a:r>
            <a:r>
              <a:rPr lang="en-US" sz="2000" b="1" i="1" dirty="0">
                <a:solidFill>
                  <a:srgbClr val="002060"/>
                </a:solidFill>
                <a:latin typeface="Calibri"/>
              </a:rPr>
              <a:t> Acinetobacter</a:t>
            </a:r>
          </a:p>
          <a:p>
            <a:pPr lvl="1">
              <a:buFont typeface="Arial" panose="020B0604020202020204" pitchFamily="34" charset="0"/>
              <a:buChar char="•"/>
            </a:pPr>
            <a:r>
              <a:rPr lang="en-US" sz="2000" i="1" dirty="0">
                <a:solidFill>
                  <a:srgbClr val="002060"/>
                </a:solidFill>
                <a:latin typeface="Calibri"/>
              </a:rPr>
              <a:t>Candida </a:t>
            </a:r>
            <a:r>
              <a:rPr lang="en-US" sz="2000" i="1" dirty="0" err="1">
                <a:solidFill>
                  <a:srgbClr val="002060"/>
                </a:solidFill>
                <a:latin typeface="Calibri"/>
              </a:rPr>
              <a:t>auris</a:t>
            </a:r>
            <a:endParaRPr lang="en-US" sz="2000" i="1" dirty="0">
              <a:solidFill>
                <a:srgbClr val="002060"/>
              </a:solidFill>
              <a:latin typeface="Calibri"/>
            </a:endParaRPr>
          </a:p>
          <a:p>
            <a:pPr lvl="1">
              <a:buFont typeface="Arial" panose="020B0604020202020204" pitchFamily="34" charset="0"/>
              <a:buChar char="•"/>
            </a:pPr>
            <a:r>
              <a:rPr lang="en-US" sz="2000" i="1" dirty="0" err="1">
                <a:solidFill>
                  <a:srgbClr val="002060"/>
                </a:solidFill>
                <a:latin typeface="Calibri"/>
              </a:rPr>
              <a:t>Clostridioides</a:t>
            </a:r>
            <a:r>
              <a:rPr lang="en-US" sz="2000" i="1" dirty="0">
                <a:solidFill>
                  <a:srgbClr val="002060"/>
                </a:solidFill>
                <a:latin typeface="Calibri"/>
              </a:rPr>
              <a:t> difficile</a:t>
            </a:r>
          </a:p>
          <a:p>
            <a:pPr lvl="1">
              <a:buFont typeface="Arial" panose="020B0604020202020204" pitchFamily="34" charset="0"/>
              <a:buChar char="•"/>
            </a:pPr>
            <a:r>
              <a:rPr lang="en-US" sz="2000" b="1" dirty="0">
                <a:solidFill>
                  <a:srgbClr val="002060"/>
                </a:solidFill>
                <a:latin typeface="Calibri"/>
              </a:rPr>
              <a:t>Carbapenem-resistant </a:t>
            </a:r>
            <a:r>
              <a:rPr lang="en-US" sz="2000" b="1" i="1" dirty="0" err="1">
                <a:solidFill>
                  <a:srgbClr val="002060"/>
                </a:solidFill>
                <a:latin typeface="Calibri"/>
              </a:rPr>
              <a:t>Enterobacterales</a:t>
            </a:r>
            <a:endParaRPr lang="en-US" sz="2000" b="1" i="1" dirty="0">
              <a:solidFill>
                <a:srgbClr val="002060"/>
              </a:solidFill>
              <a:latin typeface="Calibri"/>
            </a:endParaRPr>
          </a:p>
          <a:p>
            <a:endParaRPr lang="en-US" altLang="en-US" sz="3200" dirty="0">
              <a:solidFill>
                <a:prstClr val="black"/>
              </a:solidFill>
              <a:latin typeface="Calibri"/>
            </a:endParaRPr>
          </a:p>
          <a:p>
            <a:endParaRPr lang="en-US" altLang="en-US" sz="3200" kern="0" dirty="0">
              <a:solidFill>
                <a:prstClr val="black"/>
              </a:solidFill>
              <a:latin typeface="Calibri"/>
            </a:endParaRPr>
          </a:p>
          <a:p>
            <a:endParaRPr lang="en-US" altLang="en-US" kern="0" dirty="0">
              <a:solidFill>
                <a:prstClr val="black"/>
              </a:solidFill>
              <a:latin typeface="Calibri"/>
            </a:endParaRPr>
          </a:p>
        </p:txBody>
      </p:sp>
      <p:sp>
        <p:nvSpPr>
          <p:cNvPr id="5" name="Title 1"/>
          <p:cNvSpPr txBox="1">
            <a:spLocks/>
          </p:cNvSpPr>
          <p:nvPr/>
        </p:nvSpPr>
        <p:spPr>
          <a:xfrm>
            <a:off x="611757" y="166932"/>
            <a:ext cx="11578657" cy="707969"/>
          </a:xfrm>
          <a:prstGeom prst="rect">
            <a:avLst/>
          </a:prstGeom>
        </p:spPr>
        <p:txBody>
          <a:bodyPr anchor="ct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600" dirty="0">
                <a:solidFill>
                  <a:prstClr val="white"/>
                </a:solidFill>
                <a:latin typeface="Calibri"/>
              </a:rPr>
              <a:t>Antibiotic Resistance: Urgent Threats in MA</a:t>
            </a:r>
            <a:endParaRPr lang="en-US" altLang="en-US" sz="3600" kern="0" dirty="0">
              <a:solidFill>
                <a:prstClr val="white"/>
              </a:solidFill>
              <a:latin typeface="Calibri"/>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42</a:t>
            </a:fld>
            <a:endParaRPr lang="en-US" dirty="0">
              <a:solidFill>
                <a:srgbClr val="464646">
                  <a:lumMod val="40000"/>
                  <a:lumOff val="60000"/>
                </a:srgbClr>
              </a:solidFill>
              <a:latin typeface="Calibri"/>
              <a:ea typeface="ＭＳ Ｐゴシック" pitchFamily="34" charset="-128"/>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pic>
        <p:nvPicPr>
          <p:cNvPr id="3" name="Picture 2">
            <a:extLst>
              <a:ext uri="{FF2B5EF4-FFF2-40B4-BE49-F238E27FC236}">
                <a16:creationId xmlns:a16="http://schemas.microsoft.com/office/drawing/2014/main" id="{7D1A9C40-68B4-4654-A89A-55155F0BA35E}"/>
              </a:ext>
            </a:extLst>
          </p:cNvPr>
          <p:cNvPicPr>
            <a:picLocks noChangeAspect="1"/>
          </p:cNvPicPr>
          <p:nvPr/>
        </p:nvPicPr>
        <p:blipFill rotWithShape="1">
          <a:blip r:embed="rId3">
            <a:extLst>
              <a:ext uri="{28A0092B-C50C-407E-A947-70E740481C1C}">
                <a14:useLocalDpi xmlns:a14="http://schemas.microsoft.com/office/drawing/2010/main" val="0"/>
              </a:ext>
            </a:extLst>
          </a:blip>
          <a:srcRect t="9455"/>
          <a:stretch/>
        </p:blipFill>
        <p:spPr>
          <a:xfrm>
            <a:off x="7977956" y="2965786"/>
            <a:ext cx="3073798" cy="3611538"/>
          </a:xfrm>
          <a:prstGeom prst="rect">
            <a:avLst/>
          </a:prstGeom>
        </p:spPr>
      </p:pic>
    </p:spTree>
    <p:extLst>
      <p:ext uri="{BB962C8B-B14F-4D97-AF65-F5344CB8AC3E}">
        <p14:creationId xmlns:p14="http://schemas.microsoft.com/office/powerpoint/2010/main" val="1132716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0259" y="105104"/>
            <a:ext cx="10421754" cy="71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3200" dirty="0">
                <a:solidFill>
                  <a:prstClr val="white"/>
                </a:solidFill>
                <a:latin typeface="Calibri"/>
              </a:rPr>
              <a:t>Antibiotic Resistance: Targeting Carbapenemase-producing Organisms (CPO) in MA</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43</a:t>
            </a:fld>
            <a:endParaRPr lang="en-US" dirty="0">
              <a:solidFill>
                <a:srgbClr val="464646">
                  <a:lumMod val="40000"/>
                  <a:lumOff val="60000"/>
                </a:srgbClr>
              </a:solidFill>
              <a:latin typeface="Calibri"/>
              <a:ea typeface="ＭＳ Ｐゴシック" pitchFamily="34" charset="-128"/>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8" name="object 3">
            <a:extLst>
              <a:ext uri="{FF2B5EF4-FFF2-40B4-BE49-F238E27FC236}">
                <a16:creationId xmlns:a16="http://schemas.microsoft.com/office/drawing/2014/main" id="{E0015767-804D-46D2-9E47-BD18CE1A7C0B}"/>
              </a:ext>
            </a:extLst>
          </p:cNvPr>
          <p:cNvSpPr txBox="1">
            <a:spLocks noGrp="1"/>
          </p:cNvSpPr>
          <p:nvPr>
            <p:ph idx="1"/>
          </p:nvPr>
        </p:nvSpPr>
        <p:spPr>
          <a:xfrm>
            <a:off x="311835" y="1475292"/>
            <a:ext cx="8720139" cy="4248214"/>
          </a:xfrm>
          <a:prstGeom prst="rect">
            <a:avLst/>
          </a:prstGeom>
        </p:spPr>
        <p:txBody>
          <a:bodyPr vert="horz" wrap="square" lIns="0" tIns="12065" rIns="0" bIns="0" rtlCol="0">
            <a:spAutoFit/>
          </a:bodyPr>
          <a:lstStyle/>
          <a:p>
            <a:pPr marL="355600" marR="5080">
              <a:spcBef>
                <a:spcPts val="580"/>
              </a:spcBef>
              <a:tabLst>
                <a:tab pos="354965" algn="l"/>
                <a:tab pos="355600" algn="l"/>
              </a:tabLst>
            </a:pPr>
            <a:r>
              <a:rPr lang="en-US" sz="2400" dirty="0"/>
              <a:t>Carbapenems are a class of antibiotics often considered a “last resort” to treat infections caused by </a:t>
            </a:r>
            <a:r>
              <a:rPr lang="en-US" sz="2400" dirty="0" err="1"/>
              <a:t>Enterobacterales</a:t>
            </a:r>
            <a:r>
              <a:rPr lang="en-US" sz="2400" dirty="0"/>
              <a:t>, Pseudomonas and Acinetobacter</a:t>
            </a:r>
          </a:p>
          <a:p>
            <a:pPr marL="355600" indent="-343535">
              <a:spcBef>
                <a:spcPts val="95"/>
              </a:spcBef>
              <a:buFontTx/>
              <a:buChar char="•"/>
              <a:tabLst>
                <a:tab pos="355600" algn="l"/>
                <a:tab pos="356235" algn="l"/>
              </a:tabLst>
            </a:pPr>
            <a:r>
              <a:rPr lang="en-US" sz="2400" dirty="0"/>
              <a:t>One way these organisms are resistant to carbapenems is by producing carbapenemases</a:t>
            </a:r>
          </a:p>
          <a:p>
            <a:pPr marL="355600" indent="-343535">
              <a:spcBef>
                <a:spcPts val="95"/>
              </a:spcBef>
              <a:tabLst>
                <a:tab pos="355600" algn="l"/>
                <a:tab pos="356235" algn="l"/>
              </a:tabLst>
            </a:pPr>
            <a:r>
              <a:rPr lang="en-US" sz="2400" spc="-5" dirty="0">
                <a:cs typeface="Arial"/>
              </a:rPr>
              <a:t>A carbapanemase is an</a:t>
            </a:r>
            <a:r>
              <a:rPr sz="2400" spc="-5" dirty="0">
                <a:cs typeface="Arial"/>
              </a:rPr>
              <a:t> enzyme that can</a:t>
            </a:r>
            <a:r>
              <a:rPr sz="2400" spc="114" dirty="0">
                <a:cs typeface="Arial"/>
              </a:rPr>
              <a:t> </a:t>
            </a:r>
            <a:r>
              <a:rPr sz="2400" spc="-5" dirty="0">
                <a:cs typeface="Arial"/>
              </a:rPr>
              <a:t>break</a:t>
            </a:r>
            <a:r>
              <a:rPr lang="en-US" sz="2400" dirty="0">
                <a:cs typeface="Arial"/>
              </a:rPr>
              <a:t> </a:t>
            </a:r>
            <a:r>
              <a:rPr sz="2400" spc="-5" dirty="0">
                <a:cs typeface="Arial"/>
              </a:rPr>
              <a:t>down (and </a:t>
            </a:r>
            <a:r>
              <a:rPr lang="en-US" sz="2400" spc="-5" dirty="0">
                <a:cs typeface="Arial"/>
              </a:rPr>
              <a:t>thus </a:t>
            </a:r>
            <a:r>
              <a:rPr sz="2400" spc="-5" dirty="0">
                <a:cs typeface="Arial"/>
              </a:rPr>
              <a:t>resist) many </a:t>
            </a:r>
            <a:r>
              <a:rPr sz="2400" dirty="0">
                <a:cs typeface="Arial"/>
              </a:rPr>
              <a:t>classes </a:t>
            </a:r>
            <a:r>
              <a:rPr sz="2400" spc="-5" dirty="0">
                <a:cs typeface="Arial"/>
              </a:rPr>
              <a:t>of</a:t>
            </a:r>
            <a:r>
              <a:rPr sz="2400" spc="25" dirty="0">
                <a:cs typeface="Arial"/>
              </a:rPr>
              <a:t> </a:t>
            </a:r>
            <a:r>
              <a:rPr sz="2400" spc="-5" dirty="0">
                <a:cs typeface="Arial"/>
              </a:rPr>
              <a:t>antibiotics</a:t>
            </a:r>
            <a:r>
              <a:rPr lang="en-US" sz="2400" spc="-5" dirty="0">
                <a:cs typeface="Arial"/>
              </a:rPr>
              <a:t>, including carbapenems, making infections with these organisms harder to treat</a:t>
            </a:r>
          </a:p>
          <a:p>
            <a:pPr marL="355600" indent="-343535">
              <a:tabLst>
                <a:tab pos="355600" algn="l"/>
                <a:tab pos="356235" algn="l"/>
              </a:tabLst>
            </a:pPr>
            <a:r>
              <a:rPr lang="en-US" sz="2400" spc="-5" dirty="0">
                <a:cs typeface="Arial"/>
              </a:rPr>
              <a:t>Genes that program the organism to produce a carbapenemase can be shared between bacteria</a:t>
            </a:r>
          </a:p>
          <a:p>
            <a:pPr marL="355600" indent="-343535">
              <a:tabLst>
                <a:tab pos="355600" algn="l"/>
                <a:tab pos="356235" algn="l"/>
              </a:tabLst>
            </a:pPr>
            <a:r>
              <a:rPr lang="en-US" sz="2400" spc="-5" dirty="0">
                <a:cs typeface="Arial"/>
              </a:rPr>
              <a:t>Carbapenemase gene targets: KPC, NDM, VIM, OXA and IMP</a:t>
            </a:r>
            <a:endParaRPr sz="2400" i="1" dirty="0">
              <a:cs typeface="Arial"/>
            </a:endParaRPr>
          </a:p>
        </p:txBody>
      </p:sp>
      <p:grpSp>
        <p:nvGrpSpPr>
          <p:cNvPr id="9" name="Group 8">
            <a:extLst>
              <a:ext uri="{FF2B5EF4-FFF2-40B4-BE49-F238E27FC236}">
                <a16:creationId xmlns:a16="http://schemas.microsoft.com/office/drawing/2014/main" id="{263710A9-5B3E-4CA9-981A-E920324521C2}"/>
              </a:ext>
            </a:extLst>
          </p:cNvPr>
          <p:cNvGrpSpPr/>
          <p:nvPr/>
        </p:nvGrpSpPr>
        <p:grpSpPr>
          <a:xfrm>
            <a:off x="8351501" y="2369052"/>
            <a:ext cx="3726656" cy="2792508"/>
            <a:chOff x="2652792" y="3734545"/>
            <a:chExt cx="3726656" cy="2792508"/>
          </a:xfrm>
        </p:grpSpPr>
        <p:sp>
          <p:nvSpPr>
            <p:cNvPr id="10" name="Freeform 6">
              <a:extLst>
                <a:ext uri="{FF2B5EF4-FFF2-40B4-BE49-F238E27FC236}">
                  <a16:creationId xmlns:a16="http://schemas.microsoft.com/office/drawing/2014/main" id="{D3BCD112-63B3-4B00-A4E5-83A2E2296B3F}"/>
                </a:ext>
              </a:extLst>
            </p:cNvPr>
            <p:cNvSpPr/>
            <p:nvPr/>
          </p:nvSpPr>
          <p:spPr>
            <a:xfrm>
              <a:off x="4316720" y="3734545"/>
              <a:ext cx="1079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fontAlgn="base">
                <a:lnSpc>
                  <a:spcPct val="90000"/>
                </a:lnSpc>
                <a:spcBef>
                  <a:spcPct val="0"/>
                </a:spcBef>
                <a:spcAft>
                  <a:spcPct val="35000"/>
                </a:spcAft>
              </a:pPr>
              <a:r>
                <a:rPr lang="en-US" sz="2200" dirty="0">
                  <a:solidFill>
                    <a:prstClr val="white"/>
                  </a:solidFill>
                  <a:latin typeface="Arial" panose="020B0604020202020204" pitchFamily="34" charset="0"/>
                  <a:cs typeface="Arial" panose="020B0604020202020204" pitchFamily="34" charset="0"/>
                </a:rPr>
                <a:t>NDM</a:t>
              </a:r>
            </a:p>
          </p:txBody>
        </p:sp>
        <p:sp>
          <p:nvSpPr>
            <p:cNvPr id="11" name="Rectangle 10">
              <a:extLst>
                <a:ext uri="{FF2B5EF4-FFF2-40B4-BE49-F238E27FC236}">
                  <a16:creationId xmlns:a16="http://schemas.microsoft.com/office/drawing/2014/main" id="{423EFA54-71D1-431F-A5D4-D0DA9022A4E5}"/>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8">
              <a:extLst>
                <a:ext uri="{FF2B5EF4-FFF2-40B4-BE49-F238E27FC236}">
                  <a16:creationId xmlns:a16="http://schemas.microsoft.com/office/drawing/2014/main" id="{DCB70E1F-E0EF-492F-A21B-E6763F98CD5E}"/>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37795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KPC</a:t>
              </a:r>
            </a:p>
          </p:txBody>
        </p:sp>
        <p:sp>
          <p:nvSpPr>
            <p:cNvPr id="13" name="Freeform 9">
              <a:extLst>
                <a:ext uri="{FF2B5EF4-FFF2-40B4-BE49-F238E27FC236}">
                  <a16:creationId xmlns:a16="http://schemas.microsoft.com/office/drawing/2014/main" id="{5024373D-54B4-412A-BA1C-251A0D9E9CD5}"/>
                </a:ext>
              </a:extLst>
            </p:cNvPr>
            <p:cNvSpPr/>
            <p:nvPr/>
          </p:nvSpPr>
          <p:spPr>
            <a:xfrm>
              <a:off x="3643392"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VIM</a:t>
              </a:r>
            </a:p>
          </p:txBody>
        </p:sp>
        <p:sp>
          <p:nvSpPr>
            <p:cNvPr id="14" name="Rectangle 13">
              <a:extLst>
                <a:ext uri="{FF2B5EF4-FFF2-40B4-BE49-F238E27FC236}">
                  <a16:creationId xmlns:a16="http://schemas.microsoft.com/office/drawing/2014/main" id="{00FE1F6F-0742-4EAF-9F57-B4F5746F2541}"/>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1">
              <a:extLst>
                <a:ext uri="{FF2B5EF4-FFF2-40B4-BE49-F238E27FC236}">
                  <a16:creationId xmlns:a16="http://schemas.microsoft.com/office/drawing/2014/main" id="{24750F93-51E1-4801-A2B0-13F0B2E7616D}"/>
                </a:ext>
              </a:extLst>
            </p:cNvPr>
            <p:cNvSpPr/>
            <p:nvPr/>
          </p:nvSpPr>
          <p:spPr>
            <a:xfrm>
              <a:off x="4780712" y="4613208"/>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24460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OXA</a:t>
              </a:r>
            </a:p>
          </p:txBody>
        </p:sp>
        <p:sp>
          <p:nvSpPr>
            <p:cNvPr id="16" name="Freeform 12">
              <a:extLst>
                <a:ext uri="{FF2B5EF4-FFF2-40B4-BE49-F238E27FC236}">
                  <a16:creationId xmlns:a16="http://schemas.microsoft.com/office/drawing/2014/main" id="{A23CE194-B34B-4AA6-8D65-764622E6EC60}"/>
                </a:ext>
              </a:extLst>
            </p:cNvPr>
            <p:cNvSpPr/>
            <p:nvPr/>
          </p:nvSpPr>
          <p:spPr>
            <a:xfrm>
              <a:off x="4224199" y="5491871"/>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fontAlgn="base">
                <a:lnSpc>
                  <a:spcPct val="90000"/>
                </a:lnSpc>
                <a:spcBef>
                  <a:spcPct val="0"/>
                </a:spcBef>
                <a:spcAft>
                  <a:spcPct val="35000"/>
                </a:spcAft>
              </a:pPr>
              <a:r>
                <a:rPr lang="en-US" sz="2400" dirty="0">
                  <a:solidFill>
                    <a:prstClr val="white"/>
                  </a:solidFill>
                  <a:latin typeface="Arial" panose="020B0604020202020204" pitchFamily="34" charset="0"/>
                  <a:cs typeface="Arial" panose="020B0604020202020204" pitchFamily="34" charset="0"/>
                </a:rPr>
                <a:t>IMP</a:t>
              </a:r>
            </a:p>
          </p:txBody>
        </p:sp>
        <p:sp>
          <p:nvSpPr>
            <p:cNvPr id="17" name="Rectangle 16">
              <a:extLst>
                <a:ext uri="{FF2B5EF4-FFF2-40B4-BE49-F238E27FC236}">
                  <a16:creationId xmlns:a16="http://schemas.microsoft.com/office/drawing/2014/main" id="{76D3FB6A-4F8A-4C46-AF59-4C783077F988}"/>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52984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9755" y="121224"/>
            <a:ext cx="1178711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latin typeface="Calibri"/>
              </a:rPr>
              <a:t>Antibiotic Resistance Surveillance: </a:t>
            </a:r>
          </a:p>
          <a:p>
            <a:pPr algn="l" eaLnBrk="1" hangingPunct="1"/>
            <a:r>
              <a:rPr lang="en-US" sz="3400" dirty="0">
                <a:solidFill>
                  <a:prstClr val="white"/>
                </a:solidFill>
                <a:latin typeface="Calibri"/>
              </a:rPr>
              <a:t>Reporting and Laboratory Testing</a:t>
            </a:r>
            <a:endParaRPr lang="en-US" altLang="en-US" sz="3400" kern="0" dirty="0">
              <a:solidFill>
                <a:prstClr val="white"/>
              </a:solidFill>
              <a:latin typeface="Calibri"/>
            </a:endParaRPr>
          </a:p>
        </p:txBody>
      </p:sp>
      <p:sp>
        <p:nvSpPr>
          <p:cNvPr id="3" name="Content Placeholder 2"/>
          <p:cNvSpPr>
            <a:spLocks noGrp="1"/>
          </p:cNvSpPr>
          <p:nvPr>
            <p:ph idx="1"/>
          </p:nvPr>
        </p:nvSpPr>
        <p:spPr>
          <a:xfrm>
            <a:off x="421844" y="1036584"/>
            <a:ext cx="10969943" cy="4457699"/>
          </a:xfrm>
        </p:spPr>
        <p:txBody>
          <a:bodyPr>
            <a:noAutofit/>
          </a:bodyPr>
          <a:lstStyle/>
          <a:p>
            <a:pPr>
              <a:spcAft>
                <a:spcPts val="1200"/>
              </a:spcAft>
              <a:tabLst>
                <a:tab pos="285750" algn="l"/>
              </a:tabLst>
            </a:pPr>
            <a:r>
              <a:rPr lang="en-US" sz="2700" dirty="0"/>
              <a:t>Electronic laboratory reporting (ELR) of mandatory MDROs of concern into the Massachusetts Virtual Epidemiologic Network (MAVEN)</a:t>
            </a:r>
          </a:p>
          <a:p>
            <a:pPr>
              <a:spcBef>
                <a:spcPts val="0"/>
              </a:spcBef>
              <a:spcAft>
                <a:spcPts val="1200"/>
              </a:spcAft>
              <a:tabLst>
                <a:tab pos="285750" algn="l"/>
              </a:tabLst>
            </a:pPr>
            <a:r>
              <a:rPr lang="en-US" sz="2700" dirty="0"/>
              <a:t>Mandatory submission of selected MDRO isolates to the Massachusetts State Public Health Laboratory (MA SPHL) for advanced testing here and at our partner ARLN laboratory, The Wadsworth Center in New York:</a:t>
            </a:r>
          </a:p>
          <a:p>
            <a:pPr lvl="2">
              <a:spcBef>
                <a:spcPts val="0"/>
              </a:spcBef>
              <a:spcAft>
                <a:spcPts val="1200"/>
              </a:spcAft>
            </a:pPr>
            <a:r>
              <a:rPr lang="en-US" sz="2300" dirty="0"/>
              <a:t>Identify novel resistance mechanisms such as genes that code for carbapenemase production or colistin resistance</a:t>
            </a:r>
          </a:p>
          <a:p>
            <a:pPr lvl="2">
              <a:spcBef>
                <a:spcPts val="0"/>
              </a:spcBef>
              <a:spcAft>
                <a:spcPts val="1200"/>
              </a:spcAft>
            </a:pPr>
            <a:r>
              <a:rPr lang="en-US" sz="2300" dirty="0"/>
              <a:t>Identify </a:t>
            </a:r>
            <a:r>
              <a:rPr lang="en-US" sz="2300" i="1" dirty="0"/>
              <a:t>Candida </a:t>
            </a:r>
            <a:r>
              <a:rPr lang="en-US" sz="2300" i="1" dirty="0" err="1"/>
              <a:t>auris</a:t>
            </a:r>
            <a:endParaRPr lang="en-US" sz="2300" i="1" dirty="0"/>
          </a:p>
          <a:p>
            <a:pPr lvl="2">
              <a:spcBef>
                <a:spcPts val="0"/>
              </a:spcBef>
              <a:spcAft>
                <a:spcPts val="1200"/>
              </a:spcAft>
            </a:pPr>
            <a:r>
              <a:rPr lang="en-US" sz="2300" dirty="0"/>
              <a:t>Test swabs to identify colonization with target organisms to detect transmission within a healthcare facility</a:t>
            </a:r>
          </a:p>
          <a:p>
            <a:pPr lvl="2">
              <a:spcBef>
                <a:spcPts val="0"/>
              </a:spcBef>
              <a:spcAft>
                <a:spcPts val="1200"/>
              </a:spcAft>
            </a:pPr>
            <a:r>
              <a:rPr lang="en-US" sz="2300" dirty="0"/>
              <a:t>Conduct whole-genome sequencing to determine relatedness of organisms to identify transmission pathways within and across healthcare facilities</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44</a:t>
            </a:fld>
            <a:endParaRPr lang="en-US" dirty="0">
              <a:solidFill>
                <a:srgbClr val="464646">
                  <a:lumMod val="40000"/>
                  <a:lumOff val="60000"/>
                </a:srgbClr>
              </a:solidFill>
              <a:latin typeface="Calibri"/>
              <a:ea typeface="ＭＳ Ｐゴシック" pitchFamily="34" charset="-128"/>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1361521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664" y="140274"/>
            <a:ext cx="1134520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latin typeface="Calibri"/>
              </a:rPr>
              <a:t>Antibiotic Resistance Surveillance:</a:t>
            </a:r>
            <a:br>
              <a:rPr lang="en-US" altLang="en-US" sz="3400" dirty="0">
                <a:solidFill>
                  <a:prstClr val="white"/>
                </a:solidFill>
                <a:latin typeface="Calibri"/>
              </a:rPr>
            </a:br>
            <a:r>
              <a:rPr lang="en-US" altLang="en-US" sz="3400" dirty="0">
                <a:solidFill>
                  <a:prstClr val="white"/>
                </a:solidFill>
                <a:latin typeface="Calibri"/>
              </a:rPr>
              <a:t>Carbapenemase-producing Organisms (CPOs) </a:t>
            </a:r>
            <a:r>
              <a:rPr lang="en-US" altLang="en-US" sz="3400" i="1" dirty="0">
                <a:solidFill>
                  <a:prstClr val="white"/>
                </a:solidFill>
                <a:latin typeface="Calibri"/>
              </a:rPr>
              <a:t> </a:t>
            </a:r>
            <a:r>
              <a:rPr lang="en-US" altLang="en-US" sz="3400" dirty="0">
                <a:solidFill>
                  <a:prstClr val="white"/>
                </a:solidFill>
                <a:latin typeface="Calibri"/>
              </a:rPr>
              <a:t>in MA</a:t>
            </a:r>
            <a:endParaRPr lang="en-US" altLang="en-US" sz="3400" i="1" kern="0" dirty="0">
              <a:solidFill>
                <a:prstClr val="white"/>
              </a:solidFill>
              <a:latin typeface="Calibri"/>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45</a:t>
            </a:fld>
            <a:endParaRPr lang="en-US" dirty="0">
              <a:solidFill>
                <a:srgbClr val="464646">
                  <a:lumMod val="40000"/>
                  <a:lumOff val="60000"/>
                </a:srgbClr>
              </a:solidFill>
              <a:latin typeface="Calibri"/>
              <a:ea typeface="ＭＳ Ｐゴシック" pitchFamily="34" charset="-128"/>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3" name="Content Placeholder 2">
            <a:extLst>
              <a:ext uri="{FF2B5EF4-FFF2-40B4-BE49-F238E27FC236}">
                <a16:creationId xmlns:a16="http://schemas.microsoft.com/office/drawing/2014/main" id="{27A9D07B-94EC-481F-98F0-329C1E03DDF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5BDAF05-EECD-4574-AD0E-4A90A116DA8D}"/>
              </a:ext>
            </a:extLst>
          </p:cNvPr>
          <p:cNvPicPr>
            <a:picLocks noChangeAspect="1"/>
          </p:cNvPicPr>
          <p:nvPr/>
        </p:nvPicPr>
        <p:blipFill>
          <a:blip r:embed="rId3"/>
          <a:stretch>
            <a:fillRect/>
          </a:stretch>
        </p:blipFill>
        <p:spPr>
          <a:xfrm>
            <a:off x="422968" y="1314796"/>
            <a:ext cx="11346064" cy="4811369"/>
          </a:xfrm>
          <a:prstGeom prst="rect">
            <a:avLst/>
          </a:prstGeom>
        </p:spPr>
      </p:pic>
    </p:spTree>
    <p:extLst>
      <p:ext uri="{BB962C8B-B14F-4D97-AF65-F5344CB8AC3E}">
        <p14:creationId xmlns:p14="http://schemas.microsoft.com/office/powerpoint/2010/main" val="1929334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0259" y="109841"/>
            <a:ext cx="1042175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4000" dirty="0">
                <a:solidFill>
                  <a:prstClr val="white"/>
                </a:solidFill>
                <a:latin typeface="Calibri"/>
              </a:rPr>
              <a:t>Antibiotic Stewardship</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46</a:t>
            </a:fld>
            <a:endParaRPr lang="en-US" dirty="0">
              <a:solidFill>
                <a:srgbClr val="464646">
                  <a:lumMod val="40000"/>
                  <a:lumOff val="60000"/>
                </a:srgbClr>
              </a:solidFill>
              <a:latin typeface="Calibri"/>
              <a:ea typeface="ＭＳ Ｐゴシック" pitchFamily="34" charset="-128"/>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pic>
        <p:nvPicPr>
          <p:cNvPr id="8" name="Content Placeholder 3">
            <a:extLst>
              <a:ext uri="{FF2B5EF4-FFF2-40B4-BE49-F238E27FC236}">
                <a16:creationId xmlns:a16="http://schemas.microsoft.com/office/drawing/2014/main" id="{F7923729-77E8-4925-99BB-F604E96DA01F}"/>
              </a:ext>
            </a:extLst>
          </p:cNvPr>
          <p:cNvPicPr>
            <a:picLocks noChangeAspect="1"/>
          </p:cNvPicPr>
          <p:nvPr/>
        </p:nvPicPr>
        <p:blipFill>
          <a:blip r:embed="rId3"/>
          <a:stretch>
            <a:fillRect/>
          </a:stretch>
        </p:blipFill>
        <p:spPr>
          <a:xfrm>
            <a:off x="5808159" y="1247893"/>
            <a:ext cx="6213284" cy="4832553"/>
          </a:xfrm>
          <a:prstGeom prst="rect">
            <a:avLst/>
          </a:prstGeom>
        </p:spPr>
      </p:pic>
      <p:sp>
        <p:nvSpPr>
          <p:cNvPr id="2" name="TextBox 1">
            <a:extLst>
              <a:ext uri="{FF2B5EF4-FFF2-40B4-BE49-F238E27FC236}">
                <a16:creationId xmlns:a16="http://schemas.microsoft.com/office/drawing/2014/main" id="{96782F58-0279-4566-9B1D-0774CC9DF59C}"/>
              </a:ext>
            </a:extLst>
          </p:cNvPr>
          <p:cNvSpPr txBox="1"/>
          <p:nvPr/>
        </p:nvSpPr>
        <p:spPr>
          <a:xfrm>
            <a:off x="170559" y="1517715"/>
            <a:ext cx="5270295" cy="3884140"/>
          </a:xfrm>
          <a:prstGeom prst="rect">
            <a:avLst/>
          </a:prstGeom>
          <a:noFill/>
        </p:spPr>
        <p:txBody>
          <a:bodyPr wrap="square" rtlCol="0">
            <a:spAutoFit/>
          </a:bodyPr>
          <a:lstStyle/>
          <a:p>
            <a:pPr marL="342900" indent="-342900">
              <a:spcBef>
                <a:spcPct val="20000"/>
              </a:spcBef>
              <a:buFont typeface="Arial" panose="020B0604020202020204" pitchFamily="34" charset="0"/>
              <a:buChar char="•"/>
              <a:defRPr/>
            </a:pPr>
            <a:r>
              <a:rPr lang="en-US" sz="1600">
                <a:solidFill>
                  <a:prstClr val="black"/>
                </a:solidFill>
                <a:latin typeface="Calibri"/>
                <a:ea typeface="ＭＳ Ｐゴシック" pitchFamily="34" charset="-128"/>
              </a:rPr>
              <a:t>Studies indicate that between 30-50% of antibiotics prescribed in hospitals and between 40-75% of antibiotics prescribed in nursing homes are unnecessary*</a:t>
            </a:r>
          </a:p>
          <a:p>
            <a:pPr>
              <a:spcBef>
                <a:spcPct val="20000"/>
              </a:spcBef>
              <a:defRPr/>
            </a:pPr>
            <a:endParaRPr lang="en-US" sz="1600">
              <a:solidFill>
                <a:prstClr val="black"/>
              </a:solidFill>
              <a:latin typeface="Calibri"/>
              <a:ea typeface="ＭＳ Ｐゴシック" pitchFamily="34" charset="-128"/>
            </a:endParaRPr>
          </a:p>
          <a:p>
            <a:pPr marL="342900" indent="-342900">
              <a:spcBef>
                <a:spcPct val="20000"/>
              </a:spcBef>
              <a:buFont typeface="Arial" panose="020B0604020202020204" pitchFamily="34" charset="0"/>
              <a:buChar char="•"/>
              <a:defRPr/>
            </a:pPr>
            <a:r>
              <a:rPr lang="en-US" sz="1600">
                <a:solidFill>
                  <a:prstClr val="black"/>
                </a:solidFill>
                <a:latin typeface="Calibri"/>
                <a:ea typeface="ＭＳ Ｐゴシック" pitchFamily="34" charset="-128"/>
              </a:rPr>
              <a:t>Improved prescribing practices can help reduce rates of </a:t>
            </a:r>
            <a:r>
              <a:rPr lang="en-US" sz="1600" i="1">
                <a:solidFill>
                  <a:prstClr val="black"/>
                </a:solidFill>
                <a:latin typeface="Calibri"/>
                <a:ea typeface="ＭＳ Ｐゴシック" pitchFamily="34" charset="-128"/>
              </a:rPr>
              <a:t>Clostridioides difficile </a:t>
            </a:r>
            <a:r>
              <a:rPr lang="en-US" sz="1600">
                <a:solidFill>
                  <a:prstClr val="black"/>
                </a:solidFill>
                <a:latin typeface="Calibri"/>
                <a:ea typeface="ＭＳ Ｐゴシック" pitchFamily="34" charset="-128"/>
              </a:rPr>
              <a:t>and antibiotic resistance</a:t>
            </a:r>
          </a:p>
          <a:p>
            <a:pPr>
              <a:spcBef>
                <a:spcPct val="20000"/>
              </a:spcBef>
              <a:defRPr/>
            </a:pPr>
            <a:endParaRPr lang="en-US" sz="1600">
              <a:solidFill>
                <a:prstClr val="black"/>
              </a:solidFill>
              <a:latin typeface="Calibri"/>
              <a:ea typeface="ＭＳ Ｐゴシック" pitchFamily="34" charset="-128"/>
            </a:endParaRPr>
          </a:p>
          <a:p>
            <a:pPr marL="342900" indent="-342900">
              <a:spcBef>
                <a:spcPct val="20000"/>
              </a:spcBef>
              <a:buFont typeface="Arial" panose="020B0604020202020204" pitchFamily="34" charset="0"/>
              <a:buChar char="•"/>
              <a:defRPr/>
            </a:pPr>
            <a:r>
              <a:rPr lang="en-US" sz="1600">
                <a:solidFill>
                  <a:prstClr val="black"/>
                </a:solidFill>
                <a:latin typeface="Calibri"/>
                <a:ea typeface="ＭＳ Ｐゴシック" pitchFamily="34" charset="-128"/>
              </a:rPr>
              <a:t>Appropriate antibiotic prescribing can improve patient outcomes and reduce healthcare costs</a:t>
            </a:r>
          </a:p>
          <a:p>
            <a:pPr>
              <a:spcBef>
                <a:spcPct val="20000"/>
              </a:spcBef>
              <a:defRPr/>
            </a:pPr>
            <a:endParaRPr lang="en-US" sz="1600">
              <a:solidFill>
                <a:prstClr val="black"/>
              </a:solidFill>
              <a:latin typeface="Calibri"/>
              <a:ea typeface="ＭＳ Ｐゴシック" pitchFamily="34" charset="-128"/>
            </a:endParaRPr>
          </a:p>
          <a:p>
            <a:pPr>
              <a:spcBef>
                <a:spcPct val="20000"/>
              </a:spcBef>
              <a:defRPr/>
            </a:pPr>
            <a:endParaRPr lang="en-US" sz="1600">
              <a:solidFill>
                <a:prstClr val="black"/>
              </a:solidFill>
              <a:latin typeface="Calibri"/>
              <a:ea typeface="ＭＳ Ｐゴシック" pitchFamily="34" charset="-128"/>
            </a:endParaRPr>
          </a:p>
          <a:p>
            <a:pPr>
              <a:spcBef>
                <a:spcPct val="20000"/>
              </a:spcBef>
              <a:defRPr/>
            </a:pPr>
            <a:r>
              <a:rPr lang="en-US" sz="1600" b="1">
                <a:solidFill>
                  <a:prstClr val="black"/>
                </a:solidFill>
                <a:latin typeface="Calibri" panose="020F0502020204030204" pitchFamily="34" charset="0"/>
                <a:ea typeface="Calibri" panose="020F0502020204030204" pitchFamily="34" charset="0"/>
              </a:rPr>
              <a:t>*</a:t>
            </a:r>
            <a:r>
              <a:rPr lang="en-US" sz="1600" u="sng">
                <a:solidFill>
                  <a:srgbClr val="1F497D"/>
                </a:solidFill>
                <a:latin typeface="Calibri" panose="020F0502020204030204" pitchFamily="34" charset="0"/>
                <a:ea typeface="Calibri" panose="020F0502020204030204" pitchFamily="34" charset="0"/>
                <a:hlinkClick r:id="rId4"/>
              </a:rPr>
              <a:t>https://www.cdc.gov/antibiotic-use/healthcare/</a:t>
            </a:r>
            <a:endParaRPr lang="en-US" sz="1600" u="sng">
              <a:solidFill>
                <a:srgbClr val="1F497D"/>
              </a:solidFill>
              <a:latin typeface="Calibri" panose="020F0502020204030204" pitchFamily="34" charset="0"/>
              <a:ea typeface="Calibri" panose="020F0502020204030204" pitchFamily="34" charset="0"/>
            </a:endParaRPr>
          </a:p>
          <a:p>
            <a:pPr marL="120650">
              <a:defRPr/>
            </a:pPr>
            <a:r>
              <a:rPr lang="en-US" sz="1600" u="sng">
                <a:solidFill>
                  <a:srgbClr val="1F497D"/>
                </a:solidFill>
                <a:latin typeface="Calibri" panose="020F0502020204030204" pitchFamily="34" charset="0"/>
                <a:ea typeface="Calibri" panose="020F0502020204030204" pitchFamily="34" charset="0"/>
                <a:hlinkClick r:id="rId5"/>
              </a:rPr>
              <a:t>https://www.cdc.gov/longtermcare/prevention/antibiotic-stewardship.html</a:t>
            </a:r>
            <a:endParaRPr lang="en-US" sz="1600" dirty="0">
              <a:solidFill>
                <a:prstClr val="black"/>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7078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47" y="1093344"/>
            <a:ext cx="11406323" cy="5129036"/>
          </a:xfrm>
        </p:spPr>
        <p:txBody>
          <a:bodyPr>
            <a:noAutofit/>
          </a:bodyPr>
          <a:lstStyle/>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34</a:t>
            </a:r>
            <a:r>
              <a:rPr lang="en-US" altLang="en-US" sz="2000" dirty="0"/>
              <a:t> acute care hospitals </a:t>
            </a:r>
            <a:r>
              <a:rPr lang="en-US" sz="2000" dirty="0"/>
              <a:t>participating in NHSN antibiotic use (AU) module to better understand</a:t>
            </a:r>
            <a:br>
              <a:rPr lang="en-US" sz="2000" dirty="0"/>
            </a:br>
            <a:r>
              <a:rPr lang="en-US" sz="2000" dirty="0"/>
              <a:t>trends in antibiotic use and to monitor stewardship activities- will soon have access to antibiotic prescribing data for 50% of all acute-care facilities in MA</a:t>
            </a:r>
            <a:endParaRPr lang="en-US" altLang="en-US" sz="2000" i="1" u="sng" dirty="0"/>
          </a:p>
          <a:p>
            <a:pPr>
              <a:spcBef>
                <a:spcPts val="0"/>
              </a:spcBef>
              <a:spcAft>
                <a:spcPts val="1200"/>
              </a:spcAft>
              <a:buClr>
                <a:schemeClr val="tx1"/>
              </a:buClr>
            </a:pPr>
            <a:r>
              <a:rPr lang="en-US" sz="2000" dirty="0"/>
              <a:t>Collection, monitoring, and benchmarking of facility-level antibiotic use data in long-term care facilities (106 facilities reported at least one month of data in 2020, average of 58 participating facilities each month)</a:t>
            </a:r>
          </a:p>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sz="2000" dirty="0"/>
              <a:t>Renewed collaboration with antibiotic stewardship (AS) experts from Tufts Medical Center </a:t>
            </a:r>
            <a:r>
              <a:rPr lang="en-US" sz="2000" dirty="0">
                <a:solidFill>
                  <a:srgbClr val="000000"/>
                </a:solidFill>
                <a:ea typeface="Times New Roman" panose="02020603050405020304" pitchFamily="18" charset="0"/>
              </a:rPr>
              <a:t>to enhance AS support and activities in our long-term care facilities</a:t>
            </a:r>
            <a:endParaRPr lang="en-US" sz="2000" dirty="0"/>
          </a:p>
          <a:p>
            <a:pPr>
              <a:spcBef>
                <a:spcPts val="0"/>
              </a:spcBef>
              <a:spcAft>
                <a:spcPts val="1200"/>
              </a:spcAft>
              <a:buClr>
                <a:schemeClr val="tx1"/>
              </a:buClr>
            </a:pPr>
            <a:r>
              <a:rPr lang="en-US" sz="2000" dirty="0"/>
              <a:t>Held a statewide webinar for long-term care facilities on MDROs and Infection Control (n=150 participants) in February, 2020</a:t>
            </a:r>
          </a:p>
          <a:p>
            <a:pPr>
              <a:spcBef>
                <a:spcPts val="0"/>
              </a:spcBef>
              <a:spcAft>
                <a:spcPts val="1200"/>
              </a:spcAft>
              <a:buClr>
                <a:schemeClr val="tx1"/>
              </a:buClr>
            </a:pPr>
            <a:r>
              <a:rPr lang="en-US" sz="2000" dirty="0"/>
              <a:t>Publication of 10-year trends in MA Hospital Antibiograms :</a:t>
            </a:r>
            <a:r>
              <a:rPr lang="pt-BR" sz="2000" dirty="0"/>
              <a:t> </a:t>
            </a:r>
            <a:r>
              <a:rPr lang="pt-BR" sz="2000" dirty="0">
                <a:hlinkClick r:id="rId2"/>
              </a:rPr>
              <a:t>https://doi.org/10.1017/ice.2020.395</a:t>
            </a:r>
            <a:endParaRPr lang="en-US" sz="2000" dirty="0"/>
          </a:p>
          <a:p>
            <a:pPr>
              <a:spcBef>
                <a:spcPts val="0"/>
              </a:spcBef>
              <a:spcAft>
                <a:spcPts val="1200"/>
              </a:spcAft>
              <a:buClr>
                <a:schemeClr val="tx1"/>
              </a:buClr>
            </a:pPr>
            <a:r>
              <a:rPr lang="en-US" sz="2000" dirty="0"/>
              <a:t>Engagement with subject matter experts and stakeholders during quarterly statewide HAI/AR Technical Advisory Group (TAG) meetings with formation of Antibiotic Use Subcommittee</a:t>
            </a:r>
          </a:p>
        </p:txBody>
      </p:sp>
      <p:sp>
        <p:nvSpPr>
          <p:cNvPr id="5" name="Rectangle 2"/>
          <p:cNvSpPr txBox="1">
            <a:spLocks noChangeArrowheads="1"/>
          </p:cNvSpPr>
          <p:nvPr/>
        </p:nvSpPr>
        <p:spPr bwMode="auto">
          <a:xfrm>
            <a:off x="285368" y="166991"/>
            <a:ext cx="11671503"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latin typeface="Calibri"/>
              </a:rPr>
              <a:t>Antibiotic Stewardship: </a:t>
            </a:r>
            <a:r>
              <a:rPr lang="en-US" sz="3400" dirty="0">
                <a:solidFill>
                  <a:prstClr val="white"/>
                </a:solidFill>
                <a:latin typeface="Calibri"/>
              </a:rPr>
              <a:t>Prevention and Educational Activities</a:t>
            </a:r>
            <a:endParaRPr lang="en-US" altLang="en-US" sz="3400" kern="0" dirty="0">
              <a:solidFill>
                <a:prstClr val="white"/>
              </a:solidFill>
              <a:latin typeface="Calibri"/>
            </a:endParaRP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47</a:t>
            </a:fld>
            <a:endParaRPr lang="en-US" dirty="0">
              <a:solidFill>
                <a:srgbClr val="464646">
                  <a:lumMod val="40000"/>
                  <a:lumOff val="60000"/>
                </a:srgbClr>
              </a:solidFill>
              <a:latin typeface="Calibri"/>
              <a:ea typeface="ＭＳ Ｐゴシック" pitchFamily="34" charset="-128"/>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325831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756" y="128891"/>
            <a:ext cx="11345115"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solidFill>
                  <a:prstClr val="white"/>
                </a:solidFill>
                <a:latin typeface="Calibri"/>
              </a:rPr>
              <a:t>Antibiotic Resistance </a:t>
            </a:r>
            <a:r>
              <a:rPr lang="en-US" sz="3400" dirty="0">
                <a:solidFill>
                  <a:prstClr val="white"/>
                </a:solidFill>
                <a:latin typeface="Calibri"/>
              </a:rPr>
              <a:t>and </a:t>
            </a:r>
            <a:r>
              <a:rPr lang="en-US" altLang="en-US" sz="3400" dirty="0">
                <a:solidFill>
                  <a:prstClr val="white"/>
                </a:solidFill>
                <a:latin typeface="Calibri"/>
              </a:rPr>
              <a:t>Antibiotic Stewardship:</a:t>
            </a:r>
            <a:br>
              <a:rPr lang="en-US" altLang="en-US" sz="3400" dirty="0">
                <a:solidFill>
                  <a:prstClr val="white"/>
                </a:solidFill>
                <a:latin typeface="Calibri"/>
              </a:rPr>
            </a:br>
            <a:r>
              <a:rPr lang="en-US" altLang="en-US" sz="3400" dirty="0">
                <a:solidFill>
                  <a:prstClr val="white"/>
                </a:solidFill>
                <a:latin typeface="Calibri"/>
              </a:rPr>
              <a:t>DPH </a:t>
            </a:r>
            <a:r>
              <a:rPr lang="en-US" sz="3400" dirty="0">
                <a:solidFill>
                  <a:prstClr val="white"/>
                </a:solidFill>
                <a:latin typeface="Calibri"/>
              </a:rPr>
              <a:t>Antibiograms and NHSN AU Data</a:t>
            </a:r>
            <a:endParaRPr lang="en-US" altLang="en-US" sz="3400" kern="0" dirty="0">
              <a:solidFill>
                <a:prstClr val="white"/>
              </a:solidFill>
              <a:latin typeface="Calibri"/>
            </a:endParaRPr>
          </a:p>
        </p:txBody>
      </p:sp>
      <p:sp>
        <p:nvSpPr>
          <p:cNvPr id="7" name="Content Placeholder 2"/>
          <p:cNvSpPr txBox="1">
            <a:spLocks/>
          </p:cNvSpPr>
          <p:nvPr/>
        </p:nvSpPr>
        <p:spPr>
          <a:xfrm>
            <a:off x="-326094" y="1128341"/>
            <a:ext cx="6422094" cy="714220"/>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lgn="ctr">
              <a:spcBef>
                <a:spcPts val="0"/>
              </a:spcBef>
              <a:buNone/>
            </a:pPr>
            <a:r>
              <a:rPr lang="en-US" sz="2000" i="1" kern="0" dirty="0">
                <a:solidFill>
                  <a:prstClr val="black"/>
                </a:solidFill>
                <a:latin typeface="Calibri"/>
              </a:rPr>
              <a:t>Staphylococcus aureus </a:t>
            </a:r>
            <a:r>
              <a:rPr lang="en-US" sz="2000" dirty="0">
                <a:solidFill>
                  <a:prstClr val="black"/>
                </a:solidFill>
                <a:latin typeface="Calibri"/>
              </a:rPr>
              <a:t>Susceptibility Rates – 2017</a:t>
            </a:r>
          </a:p>
          <a:p>
            <a:pPr marL="0" indent="0" algn="ctr">
              <a:spcBef>
                <a:spcPts val="0"/>
              </a:spcBef>
              <a:buNone/>
            </a:pPr>
            <a:r>
              <a:rPr lang="en-US" sz="1800" kern="0" dirty="0">
                <a:solidFill>
                  <a:prstClr val="black"/>
                </a:solidFill>
                <a:latin typeface="Calibri"/>
              </a:rPr>
              <a:t>Statewide</a:t>
            </a:r>
            <a:endParaRPr lang="en-US" sz="3200" kern="0" dirty="0">
              <a:solidFill>
                <a:prstClr val="black"/>
              </a:solidFill>
              <a:latin typeface="Calibri"/>
            </a:endParaRPr>
          </a:p>
        </p:txBody>
      </p:sp>
      <p:sp>
        <p:nvSpPr>
          <p:cNvPr id="4" name="TextBox 3"/>
          <p:cNvSpPr txBox="1"/>
          <p:nvPr/>
        </p:nvSpPr>
        <p:spPr>
          <a:xfrm>
            <a:off x="56464" y="2437776"/>
            <a:ext cx="461665" cy="1553246"/>
          </a:xfrm>
          <a:prstGeom prst="rect">
            <a:avLst/>
          </a:prstGeom>
          <a:noFill/>
        </p:spPr>
        <p:txBody>
          <a:bodyPr vert="vert270" wrap="square" rtlCol="0">
            <a:spAutoFit/>
          </a:bodyPr>
          <a:lstStyle/>
          <a:p>
            <a:pPr fontAlgn="base">
              <a:spcBef>
                <a:spcPct val="0"/>
              </a:spcBef>
              <a:spcAft>
                <a:spcPct val="0"/>
              </a:spcAft>
            </a:pPr>
            <a:r>
              <a:rPr lang="en-US" dirty="0">
                <a:solidFill>
                  <a:prstClr val="black"/>
                </a:solidFill>
                <a:latin typeface="Calibri"/>
                <a:ea typeface="ＭＳ Ｐゴシック" pitchFamily="34" charset="-128"/>
              </a:rPr>
              <a:t>% Susceptibility</a:t>
            </a:r>
          </a:p>
        </p:txBody>
      </p:sp>
      <p:sp>
        <p:nvSpPr>
          <p:cNvPr id="18" name="TextBox 17"/>
          <p:cNvSpPr txBox="1"/>
          <p:nvPr/>
        </p:nvSpPr>
        <p:spPr>
          <a:xfrm>
            <a:off x="1949722" y="4669799"/>
            <a:ext cx="1870463" cy="369332"/>
          </a:xfrm>
          <a:prstGeom prst="rect">
            <a:avLst/>
          </a:prstGeom>
          <a:noFill/>
        </p:spPr>
        <p:txBody>
          <a:bodyPr vert="horz" wrap="square" rtlCol="0">
            <a:spAutoFit/>
          </a:bodyPr>
          <a:lstStyle/>
          <a:p>
            <a:pPr algn="ctr" fontAlgn="base">
              <a:spcBef>
                <a:spcPct val="0"/>
              </a:spcBef>
              <a:spcAft>
                <a:spcPct val="0"/>
              </a:spcAft>
            </a:pPr>
            <a:r>
              <a:rPr lang="en-US" dirty="0">
                <a:solidFill>
                  <a:prstClr val="black"/>
                </a:solidFill>
                <a:latin typeface="Calibri"/>
                <a:ea typeface="ＭＳ Ｐゴシック" pitchFamily="34" charset="-128"/>
              </a:rPr>
              <a:t>Antibiotic</a:t>
            </a:r>
          </a:p>
        </p:txBody>
      </p:sp>
      <p:sp>
        <p:nvSpPr>
          <p:cNvPr id="19"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48</a:t>
            </a:fld>
            <a:endParaRPr lang="en-US" dirty="0">
              <a:solidFill>
                <a:srgbClr val="464646">
                  <a:lumMod val="40000"/>
                  <a:lumOff val="60000"/>
                </a:srgbClr>
              </a:solidFill>
              <a:latin typeface="Calibri"/>
              <a:ea typeface="ＭＳ Ｐゴシック" pitchFamily="34" charset="-128"/>
            </a:endParaRPr>
          </a:p>
        </p:txBody>
      </p:sp>
      <p:sp>
        <p:nvSpPr>
          <p:cNvPr id="20"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pic>
        <p:nvPicPr>
          <p:cNvPr id="21" name="Picture 3">
            <a:extLst>
              <a:ext uri="{FF2B5EF4-FFF2-40B4-BE49-F238E27FC236}">
                <a16:creationId xmlns:a16="http://schemas.microsoft.com/office/drawing/2014/main" id="{2E4AB31F-0262-45BA-8063-A1036F8A9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025" r="1657"/>
          <a:stretch/>
        </p:blipFill>
        <p:spPr bwMode="auto">
          <a:xfrm>
            <a:off x="507619" y="1874041"/>
            <a:ext cx="4909537" cy="268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D805B3B6-1187-4693-A179-DF96A097795E}"/>
              </a:ext>
            </a:extLst>
          </p:cNvPr>
          <p:cNvPicPr>
            <a:picLocks noChangeAspect="1"/>
          </p:cNvPicPr>
          <p:nvPr/>
        </p:nvPicPr>
        <p:blipFill rotWithShape="1">
          <a:blip r:embed="rId3"/>
          <a:srcRect l="26834" t="22148" r="6157" b="18725"/>
          <a:stretch/>
        </p:blipFill>
        <p:spPr>
          <a:xfrm>
            <a:off x="4476021" y="2666347"/>
            <a:ext cx="7609490" cy="3776820"/>
          </a:xfrm>
          <a:prstGeom prst="rect">
            <a:avLst/>
          </a:prstGeom>
        </p:spPr>
      </p:pic>
    </p:spTree>
    <p:extLst>
      <p:ext uri="{BB962C8B-B14F-4D97-AF65-F5344CB8AC3E}">
        <p14:creationId xmlns:p14="http://schemas.microsoft.com/office/powerpoint/2010/main" val="2636780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Contact Information</a:t>
            </a:r>
          </a:p>
        </p:txBody>
      </p:sp>
      <p:sp>
        <p:nvSpPr>
          <p:cNvPr id="3" name="Content Placeholder 2"/>
          <p:cNvSpPr>
            <a:spLocks noGrp="1"/>
          </p:cNvSpPr>
          <p:nvPr>
            <p:ph idx="1"/>
          </p:nvPr>
        </p:nvSpPr>
        <p:spPr>
          <a:xfrm>
            <a:off x="594256" y="1400177"/>
            <a:ext cx="10969943" cy="4525963"/>
          </a:xfrm>
        </p:spPr>
        <p:txBody>
          <a:bodyPr>
            <a:normAutofit/>
          </a:bodyPr>
          <a:lstStyle/>
          <a:p>
            <a:pPr marL="0" indent="0" algn="ctr">
              <a:buNone/>
            </a:pPr>
            <a:r>
              <a:rPr lang="en-US" sz="3729" dirty="0"/>
              <a:t>Thank you for the opportunity to present this information today.</a:t>
            </a:r>
          </a:p>
          <a:p>
            <a:pPr marL="452480" indent="0">
              <a:buNone/>
            </a:pPr>
            <a:endParaRPr lang="en-US" sz="2664" dirty="0"/>
          </a:p>
          <a:p>
            <a:pPr marL="0" indent="0" algn="ctr">
              <a:buNone/>
            </a:pPr>
            <a:r>
              <a:rPr lang="en-US" sz="2664" dirty="0"/>
              <a:t>Please direct any questions to:</a:t>
            </a:r>
          </a:p>
          <a:p>
            <a:pPr marL="0" indent="0" algn="ctr">
              <a:buNone/>
            </a:pPr>
            <a:r>
              <a:rPr lang="en-US" sz="2664" dirty="0"/>
              <a:t>Eileen McHale, RN, BSN</a:t>
            </a:r>
          </a:p>
          <a:p>
            <a:pPr marL="0" indent="0" algn="ctr">
              <a:buNone/>
            </a:pPr>
            <a:r>
              <a:rPr lang="en-US" sz="2664" dirty="0"/>
              <a:t>Healthcare Associated Infection Coordinator</a:t>
            </a:r>
          </a:p>
          <a:p>
            <a:pPr marL="0" indent="0" algn="ctr">
              <a:buNone/>
            </a:pPr>
            <a:r>
              <a:rPr lang="en-US" sz="2664" dirty="0"/>
              <a:t>Bureau of Health Care Safety and Quality</a:t>
            </a:r>
          </a:p>
          <a:p>
            <a:pPr marL="0" indent="0" algn="ctr">
              <a:buNone/>
            </a:pPr>
            <a:r>
              <a:rPr lang="en-US" sz="2664" dirty="0">
                <a:hlinkClick r:id="rId3"/>
              </a:rPr>
              <a:t>eileen.mchale@state.ma.us</a:t>
            </a:r>
            <a:endParaRPr lang="en-US" sz="2664"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49</a:t>
            </a:fld>
            <a:endParaRPr lang="en-US" dirty="0">
              <a:solidFill>
                <a:srgbClr val="464646">
                  <a:lumMod val="40000"/>
                  <a:lumOff val="60000"/>
                </a:srgbClr>
              </a:solidFill>
              <a:latin typeface="Calibri"/>
              <a:ea typeface="ＭＳ Ｐゴシック" pitchFamily="34" charset="-128"/>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721"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Tree>
    <p:extLst>
      <p:ext uri="{BB962C8B-B14F-4D97-AF65-F5344CB8AC3E}">
        <p14:creationId xmlns:p14="http://schemas.microsoft.com/office/powerpoint/2010/main" val="283886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2EC00-585E-4A23-AF96-556A047AAD8E}"/>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itle 2">
            <a:extLst>
              <a:ext uri="{FF2B5EF4-FFF2-40B4-BE49-F238E27FC236}">
                <a16:creationId xmlns:a16="http://schemas.microsoft.com/office/drawing/2014/main" id="{80B4CE30-C587-4767-B650-3599D07BF0C2}"/>
              </a:ext>
            </a:extLst>
          </p:cNvPr>
          <p:cNvSpPr>
            <a:spLocks noGrp="1"/>
          </p:cNvSpPr>
          <p:nvPr>
            <p:ph type="title"/>
          </p:nvPr>
        </p:nvSpPr>
        <p:spPr>
          <a:xfrm>
            <a:off x="138545" y="216393"/>
            <a:ext cx="11509474" cy="817911"/>
          </a:xfrm>
        </p:spPr>
        <p:txBody>
          <a:bodyPr/>
          <a:lstStyle/>
          <a:p>
            <a:r>
              <a:rPr lang="en-US" dirty="0"/>
              <a:t>Vaccine Equity Initiative places communities at the center</a:t>
            </a:r>
          </a:p>
        </p:txBody>
      </p:sp>
      <p:graphicFrame>
        <p:nvGraphicFramePr>
          <p:cNvPr id="49" name="Diagram 49">
            <a:extLst>
              <a:ext uri="{FF2B5EF4-FFF2-40B4-BE49-F238E27FC236}">
                <a16:creationId xmlns:a16="http://schemas.microsoft.com/office/drawing/2014/main" id="{EF04B024-E57A-4412-8A98-760D1F119BFB}"/>
              </a:ext>
            </a:extLst>
          </p:cNvPr>
          <p:cNvGraphicFramePr/>
          <p:nvPr/>
        </p:nvGraphicFramePr>
        <p:xfrm>
          <a:off x="1651372" y="1034304"/>
          <a:ext cx="8477248" cy="5316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79" name="Oval 2378">
            <a:extLst>
              <a:ext uri="{FF2B5EF4-FFF2-40B4-BE49-F238E27FC236}">
                <a16:creationId xmlns:a16="http://schemas.microsoft.com/office/drawing/2014/main" id="{2DF8C599-6D5E-4115-9012-5A82B16B6934}"/>
              </a:ext>
            </a:extLst>
          </p:cNvPr>
          <p:cNvSpPr/>
          <p:nvPr/>
        </p:nvSpPr>
        <p:spPr>
          <a:xfrm>
            <a:off x="4678326" y="2445488"/>
            <a:ext cx="2307263" cy="241359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cs typeface="Calibri"/>
              </a:rPr>
              <a:t>20 Communities</a:t>
            </a:r>
          </a:p>
        </p:txBody>
      </p:sp>
    </p:spTree>
    <p:extLst>
      <p:ext uri="{BB962C8B-B14F-4D97-AF65-F5344CB8AC3E}">
        <p14:creationId xmlns:p14="http://schemas.microsoft.com/office/powerpoint/2010/main" val="708767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a:solidFill>
                  <a:schemeClr val="bg1"/>
                </a:solidFill>
                <a:latin typeface="Abadi Extra Light"/>
              </a:rPr>
              <a:t>COVID-19</a:t>
            </a:r>
          </a:p>
          <a:p>
            <a:pPr algn="ctr">
              <a:lnSpc>
                <a:spcPct val="115000"/>
              </a:lnSpc>
            </a:pPr>
            <a:r>
              <a:rPr lang="en-US" sz="4900" b="1" spc="800">
                <a:solidFill>
                  <a:schemeClr val="bg1"/>
                </a:solidFill>
                <a:latin typeface="Abadi Extra Light"/>
              </a:rPr>
              <a:t>Community Impact Survey(CCIS)</a:t>
            </a:r>
          </a:p>
          <a:p>
            <a:pPr algn="ctr">
              <a:lnSpc>
                <a:spcPct val="115000"/>
              </a:lnSpc>
            </a:pPr>
            <a:endParaRPr lang="en-US" sz="2667">
              <a:solidFill>
                <a:schemeClr val="bg1"/>
              </a:solidFill>
              <a:latin typeface="Abadi Extra Light"/>
            </a:endParaRPr>
          </a:p>
          <a:p>
            <a:pPr algn="ctr">
              <a:lnSpc>
                <a:spcPct val="115000"/>
              </a:lnSpc>
              <a:buSzPts val="1100"/>
            </a:pPr>
            <a:r>
              <a:rPr lang="en-US" sz="3200" spc="400">
                <a:solidFill>
                  <a:schemeClr val="bg1"/>
                </a:solidFill>
                <a:latin typeface="Abadi Extra Light"/>
              </a:rPr>
              <a:t>Preliminary Analysis Results as of </a:t>
            </a:r>
            <a:endParaRPr lang="en-US" sz="3200" i="1" spc="400">
              <a:solidFill>
                <a:schemeClr val="bg1"/>
              </a:solidFill>
              <a:latin typeface="Abadi Extra Light"/>
            </a:endParaRPr>
          </a:p>
          <a:p>
            <a:pPr algn="ctr">
              <a:lnSpc>
                <a:spcPct val="115000"/>
              </a:lnSpc>
              <a:buSzPts val="1100"/>
            </a:pPr>
            <a:r>
              <a:rPr lang="en-US" sz="3200" spc="400">
                <a:solidFill>
                  <a:schemeClr val="bg1"/>
                </a:solidFill>
                <a:latin typeface="Abadi Extra Light"/>
              </a:rPr>
              <a:t>October 13, 2021</a:t>
            </a:r>
            <a:br>
              <a:rPr lang="en-US" sz="3200" spc="400">
                <a:latin typeface="Abadi Extra Light"/>
              </a:rPr>
            </a:br>
            <a:br>
              <a:rPr lang="en-US" sz="1850">
                <a:latin typeface="Abadi Extra Light"/>
              </a:rPr>
            </a:br>
            <a:r>
              <a:rPr lang="en-US" sz="1850" spc="400">
                <a:solidFill>
                  <a:schemeClr val="bg1"/>
                </a:solidFill>
                <a:latin typeface="Abadi Extra Light"/>
              </a:rPr>
              <a:t>Presented by Thomas Brigham</a:t>
            </a:r>
            <a:endParaRPr lang="en-US" sz="1850" spc="400">
              <a:solidFill>
                <a:schemeClr val="bg1"/>
              </a:solidFill>
            </a:endParaRPr>
          </a:p>
          <a:p>
            <a:endParaRPr lang="en-US">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400" normalizeH="0" baseline="0" noProof="0">
                <a:ln>
                  <a:noFill/>
                </a:ln>
                <a:solidFill>
                  <a:srgbClr val="FFFFFF"/>
                </a:solidFill>
                <a:effectLst/>
                <a:uLnTx/>
                <a:uFillTx/>
                <a:latin typeface="Abadi Extra Light"/>
                <a:ea typeface="+mn-ea"/>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50</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8" name="Footer Placeholder 3">
            <a:extLst>
              <a:ext uri="{FF2B5EF4-FFF2-40B4-BE49-F238E27FC236}">
                <a16:creationId xmlns:a16="http://schemas.microsoft.com/office/drawing/2014/main" id="{3D67114B-2A9F-4093-8EC5-C39A70BEBC8D}"/>
              </a:ext>
            </a:extLst>
          </p:cNvPr>
          <p:cNvSpPr txBox="1">
            <a:spLocks/>
          </p:cNvSpPr>
          <p:nvPr/>
        </p:nvSpPr>
        <p:spPr>
          <a:xfrm>
            <a:off x="0" y="6570097"/>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213157" y="2339551"/>
            <a:ext cx="11765684" cy="15597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Abadi"/>
                <a:ea typeface="+mn-ea"/>
                <a:cs typeface="Arial"/>
                <a:sym typeface="Arial"/>
              </a:rPr>
              <a:t>CCIS Steering Committee</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  Lauren Cardoso, W.W. Sanouri Ursprung, Beth Beatriz, Abbie Averbach, Ruth Blodgett, Ben Wood, Sabrina Selk,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Jessica del Rosario Nicole Daley, Lisa Potratz</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213157" y="1331722"/>
            <a:ext cx="11765685" cy="954107"/>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uLnTx/>
                <a:uFillTx/>
                <a:latin typeface="Abadi"/>
                <a:ea typeface="+mn-ea"/>
                <a:cs typeface="Arial"/>
                <a:sym typeface="Arial"/>
              </a:rPr>
              <a:t>CCIS Project Leads</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FFFFFF"/>
                </a:solidFill>
                <a:effectLst/>
                <a:uLnTx/>
                <a:uFillTx/>
                <a:latin typeface="Abadi Extra Light"/>
                <a:ea typeface="+mn-ea"/>
                <a:cs typeface="Arial"/>
                <a:sym typeface="Arial"/>
              </a:rPr>
              <a:t>  W.W. Sanouri Ursprung, Lauren Cardoso, Beth Beatriz, Glory Song, Caroline Stack, Kathleen Fitzsimmons, Emily Sparer-Fine, </a:t>
            </a:r>
            <a:r>
              <a:rPr kumimoji="0" lang="en-US" sz="1800" b="0" i="0" u="none" strike="noStrike" kern="0" cap="none" spc="0" normalizeH="0" baseline="0" noProof="0" dirty="0">
                <a:ln>
                  <a:noFill/>
                </a:ln>
                <a:solidFill>
                  <a:srgbClr val="FFFFFF"/>
                </a:solidFill>
                <a:effectLst/>
                <a:uLnTx/>
                <a:uFillTx/>
                <a:latin typeface="Abadi Extra Light"/>
                <a:ea typeface="+mn-lt"/>
                <a:cs typeface="Arial"/>
                <a:sym typeface="Arial"/>
              </a:rPr>
              <a:t>Ta-wei Lin</a:t>
            </a:r>
            <a:r>
              <a:rPr kumimoji="0" lang="en-US" sz="1800" b="0" i="0" u="none" strike="noStrike" kern="0" cap="none" spc="0" normalizeH="0" baseline="0" noProof="0" dirty="0">
                <a:ln>
                  <a:noFill/>
                </a:ln>
                <a:solidFill>
                  <a:srgbClr val="FFFFFF"/>
                </a:solidFill>
                <a:effectLst/>
                <a:uLnTx/>
                <a:uFillTx/>
                <a:latin typeface="Abadi Extra Light"/>
                <a:ea typeface="+mn-ea"/>
                <a:cs typeface="Arial"/>
                <a:sym typeface="Arial"/>
              </a:rPr>
              <a:t>, Lisa Potratz, Heather Nelson, Amy Flynn, Lisa Arsenault, </a:t>
            </a:r>
            <a:r>
              <a:rPr kumimoji="0" lang="en-US" sz="1800" b="0" i="0" u="none" strike="noStrike" kern="0" cap="none" spc="0" normalizeH="0" baseline="0" noProof="0" dirty="0">
                <a:ln>
                  <a:noFill/>
                </a:ln>
                <a:solidFill>
                  <a:srgbClr val="FFFFFF"/>
                </a:solidFill>
                <a:effectLst/>
                <a:uLnTx/>
                <a:uFillTx/>
                <a:latin typeface="Abadi Extra Light"/>
                <a:ea typeface="+mn-lt"/>
                <a:cs typeface="Arial"/>
                <a:sym typeface="Arial"/>
              </a:rPr>
              <a:t>Abby Atkins</a:t>
            </a:r>
            <a:endPar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213157" y="3429000"/>
            <a:ext cx="11765685" cy="31804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Abadi"/>
                <a:ea typeface="+mn-ea"/>
                <a:cs typeface="Arial"/>
                <a:sym typeface="Arial"/>
              </a:rPr>
              <a:t>CCIS Analytic Team, Data to Action Team, Data Dissemination Team, Communications Team</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Allison Guarino, Andrea Mooney, Angela Laramie, Ann Marie Matteucci, Anna Agan, Arielle Coq, Barry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Callis</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Beatriz Pazos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Vautin</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Ben Wood, Brittany Brown, Chelsea Orefice, Dana Bernson, David Hu, Dawn Fukuda,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Ekta Saksena, Elise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Pechter</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Emily White, Fareesa Hasan, Frank Gyan, Glennon Beresin, Hanna Shephard,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Hannah Walters, Hermik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Babkhanlou</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-Chase, James Laing, Jena Pennock, Jennica Allen, Jennifer Halstrom,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Justine Egan, Kathleen Grattan, Kim Etingoff, Kirby Lecy, Lamar Polk, Lauren Fogarty, Lauren Larochelle,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Mahsa Yazdy, Marianne Mabida, Matthew Tumpney, Megan Hatch, Megan Young, Melody Kingsley, Michelle Reid, Miriam Scrivener, Nassira Nicola, Nicole Daniels, Nicole Roos, Rebecca Berger, Rebecca Han, Robert Leibowitz, Susan Manning, Thomas Brigham, Timothy St. Laurent, Vera Mouradian, Victoria Nielsen, </a:t>
            </a:r>
            <a:r>
              <a:rPr kumimoji="0" lang="en-US" sz="2000" b="0" i="0" u="none" strike="noStrike" kern="1200" cap="none" spc="0" normalizeH="0" baseline="0" noProof="0" dirty="0" err="1">
                <a:ln>
                  <a:noFill/>
                </a:ln>
                <a:solidFill>
                  <a:srgbClr val="FFFFFF"/>
                </a:solidFill>
                <a:effectLst/>
                <a:uLnTx/>
                <a:uFillTx/>
                <a:latin typeface="Abadi Extra Light"/>
                <a:ea typeface="+mn-ea"/>
                <a:cs typeface="Arial"/>
                <a:sym typeface="Arial"/>
              </a:rPr>
              <a:t>Ziming</a:t>
            </a:r>
            <a:r>
              <a:rPr kumimoji="0" lang="en-US" sz="2000" b="0" i="0" u="none" strike="noStrike" kern="1200" cap="none" spc="0" normalizeH="0" baseline="0" noProof="0" dirty="0">
                <a:ln>
                  <a:noFill/>
                </a:ln>
                <a:solidFill>
                  <a:srgbClr val="FFFFFF"/>
                </a:solidFill>
                <a:effectLst/>
                <a:uLnTx/>
                <a:uFillTx/>
                <a:latin typeface="Abadi Extra Light"/>
                <a:ea typeface="+mn-ea"/>
                <a:cs typeface="Arial"/>
                <a:sym typeface="Arial"/>
              </a:rPr>
              <a:t> Xuan,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Elizabeth Showalter, Priyokti Rana, </a:t>
            </a:r>
            <a:r>
              <a:rPr kumimoji="0" lang="en-US" sz="2000" b="0" i="0" u="none" strike="noStrike" kern="0" cap="none" spc="0" normalizeH="0" baseline="0" noProof="0" dirty="0">
                <a:ln>
                  <a:noFill/>
                </a:ln>
                <a:solidFill>
                  <a:srgbClr val="FFFFFF"/>
                </a:solidFill>
                <a:effectLst/>
                <a:uLnTx/>
                <a:uFillTx/>
                <a:latin typeface="Abadi Extra Light"/>
                <a:ea typeface="+mn-lt"/>
                <a:cs typeface="Arial"/>
                <a:sym typeface="Arial"/>
              </a:rPr>
              <a:t>Mayowa Sanusi, Emily Lawson, Alana </a:t>
            </a:r>
            <a:r>
              <a:rPr kumimoji="0" lang="en-US" sz="2000" b="0" i="0" u="none" strike="noStrike" kern="0" cap="none" spc="0" normalizeH="0" baseline="0" noProof="0" dirty="0" err="1">
                <a:ln>
                  <a:noFill/>
                </a:ln>
                <a:solidFill>
                  <a:srgbClr val="FFFFFF"/>
                </a:solidFill>
                <a:effectLst/>
                <a:uLnTx/>
                <a:uFillTx/>
                <a:latin typeface="Abadi Extra Light"/>
                <a:ea typeface="+mn-lt"/>
                <a:cs typeface="Arial"/>
                <a:sym typeface="Arial"/>
              </a:rPr>
              <a:t>LeBrón</a:t>
            </a:r>
            <a:r>
              <a:rPr kumimoji="0" lang="en-US" sz="2000" b="0" i="0" u="none" strike="noStrike" kern="0" cap="none" spc="0" normalizeH="0" baseline="0" noProof="0" dirty="0">
                <a:ln>
                  <a:noFill/>
                </a:ln>
                <a:solidFill>
                  <a:srgbClr val="FFFFFF"/>
                </a:solidFill>
                <a:effectLst/>
                <a:uLnTx/>
                <a:uFillTx/>
                <a:latin typeface="Abadi Extra Light"/>
                <a:ea typeface="+mn-lt"/>
                <a:cs typeface="Arial"/>
                <a:sym typeface="Arial"/>
              </a:rPr>
              <a:t> </a:t>
            </a:r>
            <a:r>
              <a:rPr kumimoji="0" lang="en-US" sz="1867" b="0" i="0" u="none" strike="noStrike" kern="0" cap="none" spc="0" normalizeH="0" baseline="0" noProof="0" dirty="0">
                <a:ln>
                  <a:noFill/>
                </a:ln>
                <a:solidFill>
                  <a:srgbClr val="FFFFFF"/>
                </a:solidFill>
                <a:effectLst/>
                <a:uLnTx/>
                <a:uFillTx/>
                <a:latin typeface="Abadi Extra Light"/>
                <a:ea typeface="+mn-ea"/>
                <a:cs typeface="Arial"/>
                <a:sym typeface="Arial"/>
              </a:rPr>
              <a:t> </a:t>
            </a: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2" name="Footer Placeholder 3">
            <a:extLst>
              <a:ext uri="{FF2B5EF4-FFF2-40B4-BE49-F238E27FC236}">
                <a16:creationId xmlns:a16="http://schemas.microsoft.com/office/drawing/2014/main" id="{E5A367C8-6D59-41C0-A5DC-46BA1D093575}"/>
              </a:ext>
            </a:extLst>
          </p:cNvPr>
          <p:cNvSpPr txBox="1">
            <a:spLocks/>
          </p:cNvSpPr>
          <p:nvPr/>
        </p:nvSpPr>
        <p:spPr>
          <a:xfrm>
            <a:off x="0" y="6570097"/>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091979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Mass in Motion programs, including Springfield, Malden, and Chelsea</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Cambodian Mutual Assistance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Mashpee Wampanoag Tribe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Immigrants’ Assistance Center, Inc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Families for Justice as Healing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City of Lawrence Mayor’s Health Task Force</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The</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84 Coalitions, including the Lawrence/Methuen Coalition</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Boys and Girls Clubs, including those in Fitchburg and Leominster and the Metro South area</a:t>
            </a:r>
            <a:endParaRPr kumimoji="0" lang="en-US"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Chinatown Neighborhood Association</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Father Bill’s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UTEC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err="1">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rPr>
              <a:t>MassCOSH</a:t>
            </a: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Stavros Center for Independent Living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Greater Springfield Senior Services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Center</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for Living and Working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DEAF, Inc.</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Massachusetts Commission for the Deaf and Hard of Hearing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marL="0" marR="0" lvl="0" indent="0" algn="l" defTabSz="1219170" rtl="0" eaLnBrk="1" fontAlgn="auto" latinLnBrk="0" hangingPunct="1">
              <a:lnSpc>
                <a:spcPct val="115000"/>
              </a:lnSpc>
              <a:spcBef>
                <a:spcPts val="1067"/>
              </a:spcBef>
              <a:spcAft>
                <a:spcPts val="2133"/>
              </a:spcAft>
              <a:buClr>
                <a:srgbClr val="000000"/>
              </a:buClr>
              <a:buSzPts val="1100"/>
              <a:buFontTx/>
              <a:buNone/>
              <a:tabLst/>
              <a:defRPr/>
            </a:pPr>
            <a: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t>Many groups that were critical in the success of this effort and gave important input on the development and deployment of the survey:</a:t>
            </a:r>
            <a:b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b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Footer Placeholder 3">
            <a:extLst>
              <a:ext uri="{FF2B5EF4-FFF2-40B4-BE49-F238E27FC236}">
                <a16:creationId xmlns:a16="http://schemas.microsoft.com/office/drawing/2014/main" id="{91A77487-D076-4360-A458-3C696F301142}"/>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774973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33829" y="1740944"/>
            <a:ext cx="11555519" cy="4564200"/>
          </a:xfrm>
          <a:prstGeom prst="rect">
            <a:avLst/>
          </a:prstGeom>
        </p:spPr>
        <p:txBody>
          <a:bodyPr spcFirstLastPara="1" wrap="square" lIns="91433" tIns="45700" rIns="91433" bIns="45700" anchor="t" anchorCtr="0">
            <a:noAutofit/>
          </a:bodyPr>
          <a:lstStyle/>
          <a:p>
            <a:pPr marL="608965" indent="-440055">
              <a:lnSpc>
                <a:spcPct val="200000"/>
              </a:lnSpc>
              <a:buClr>
                <a:srgbClr val="073763"/>
              </a:buClr>
              <a:buSzPts val="1600"/>
              <a:buAutoNum type="arabicPeriod"/>
            </a:pPr>
            <a:r>
              <a:rPr lang="en-US" sz="2400">
                <a:solidFill>
                  <a:srgbClr val="073763"/>
                </a:solidFill>
                <a:latin typeface="Abadi Extra Light"/>
              </a:rPr>
              <a:t>Purpose and Approach of the Covid-19 Community Impact Survey (CCIS)</a:t>
            </a:r>
            <a:endParaRPr lang="en-US"/>
          </a:p>
          <a:p>
            <a:pPr marL="608965" indent="-440055">
              <a:lnSpc>
                <a:spcPct val="200000"/>
              </a:lnSpc>
              <a:spcBef>
                <a:spcPts val="0"/>
              </a:spcBef>
              <a:buClr>
                <a:srgbClr val="073763"/>
              </a:buClr>
              <a:buSzPts val="1600"/>
              <a:buAutoNum type="arabicPeriod"/>
            </a:pPr>
            <a:r>
              <a:rPr lang="en-US" sz="2400">
                <a:solidFill>
                  <a:srgbClr val="073763"/>
                </a:solidFill>
                <a:latin typeface="Abadi Extra Light"/>
              </a:rPr>
              <a:t>Preliminary Findings </a:t>
            </a:r>
          </a:p>
          <a:p>
            <a:pPr marL="1235710" lvl="1" indent="-456565">
              <a:lnSpc>
                <a:spcPct val="100000"/>
              </a:lnSpc>
              <a:spcBef>
                <a:spcPts val="0"/>
              </a:spcBef>
              <a:buClr>
                <a:srgbClr val="073763"/>
              </a:buClr>
              <a:buSzPts val="1600"/>
            </a:pPr>
            <a:r>
              <a:rPr lang="en-US" sz="2000">
                <a:solidFill>
                  <a:srgbClr val="073763"/>
                </a:solidFill>
                <a:latin typeface="Abadi Extra Light"/>
              </a:rPr>
              <a:t>Housing Spotlight</a:t>
            </a:r>
            <a:endParaRPr lang="en-US" sz="1400">
              <a:solidFill>
                <a:srgbClr val="595959"/>
              </a:solidFill>
            </a:endParaRPr>
          </a:p>
          <a:p>
            <a:pPr marL="779145" lvl="1" indent="0">
              <a:lnSpc>
                <a:spcPct val="100000"/>
              </a:lnSpc>
              <a:spcBef>
                <a:spcPts val="0"/>
              </a:spcBef>
              <a:buClr>
                <a:srgbClr val="073763"/>
              </a:buClr>
              <a:buSzPts val="1600"/>
              <a:buNone/>
            </a:pPr>
            <a:endParaRPr lang="en-US" sz="2400">
              <a:solidFill>
                <a:srgbClr val="073763"/>
              </a:solidFill>
              <a:latin typeface="Abadi Extra Light"/>
            </a:endParaRPr>
          </a:p>
          <a:p>
            <a:pPr marL="626760" indent="-457200">
              <a:lnSpc>
                <a:spcPct val="100000"/>
              </a:lnSpc>
              <a:spcBef>
                <a:spcPts val="0"/>
              </a:spcBef>
              <a:buSzPts val="1600"/>
              <a:buAutoNum type="arabicPeriod"/>
            </a:pPr>
            <a:r>
              <a:rPr lang="en-US" sz="2400">
                <a:solidFill>
                  <a:srgbClr val="073763"/>
                </a:solidFill>
                <a:latin typeface="Abadi Extra Light"/>
              </a:rPr>
              <a:t>Appendix</a:t>
            </a:r>
            <a:endParaRPr lang="en-US" sz="1400"/>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386590"/>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25988"/>
            <a:ext cx="12191999"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Slide Number Placeholder 2">
            <a:extLst>
              <a:ext uri="{FF2B5EF4-FFF2-40B4-BE49-F238E27FC236}">
                <a16:creationId xmlns:a16="http://schemas.microsoft.com/office/drawing/2014/main" id="{FE477E95-08E3-48D7-AA64-4EC158D255F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Footer Placeholder 3">
            <a:extLst>
              <a:ext uri="{FF2B5EF4-FFF2-40B4-BE49-F238E27FC236}">
                <a16:creationId xmlns:a16="http://schemas.microsoft.com/office/drawing/2014/main" id="{9F53A615-DCF8-414D-8A51-9A533A929880}"/>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CDFE8EAD-8AEA-464F-BB23-8D7D39B46A52}"/>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4" name="Google Shape;74;p16"/>
          <p:cNvSpPr txBox="1">
            <a:spLocks noGrp="1"/>
          </p:cNvSpPr>
          <p:nvPr>
            <p:ph type="title"/>
          </p:nvPr>
        </p:nvSpPr>
        <p:spPr>
          <a:xfrm>
            <a:off x="1210665" y="4263296"/>
            <a:ext cx="10515600" cy="1325600"/>
          </a:xfrm>
          <a:prstGeom prst="rect">
            <a:avLst/>
          </a:prstGeom>
        </p:spPr>
        <p:txBody>
          <a:bodyPr spcFirstLastPara="1" wrap="square" lIns="91433" tIns="45700" rIns="91433" bIns="45700" anchor="ctr" anchorCtr="0">
            <a:noAutofit/>
          </a:bodyPr>
          <a:lstStyle/>
          <a:p>
            <a:pPr algn="r"/>
            <a:r>
              <a:rPr lang="en-US" sz="4267" b="1" spc="800">
                <a:solidFill>
                  <a:schemeClr val="bg1"/>
                </a:solidFill>
                <a:latin typeface="Abadi Extra Light"/>
              </a:rPr>
              <a:t>PURPOSE AND APPROACH</a:t>
            </a:r>
          </a:p>
        </p:txBody>
      </p:sp>
      <p:sp>
        <p:nvSpPr>
          <p:cNvPr id="6" name="Rectangle 5">
            <a:extLst>
              <a:ext uri="{FF2B5EF4-FFF2-40B4-BE49-F238E27FC236}">
                <a16:creationId xmlns:a16="http://schemas.microsoft.com/office/drawing/2014/main" id="{EAB47E08-2539-494D-96E7-773FB30BEBC4}"/>
              </a:ext>
            </a:extLst>
          </p:cNvPr>
          <p:cNvSpPr/>
          <p:nvPr/>
        </p:nvSpPr>
        <p:spPr>
          <a:xfrm>
            <a:off x="1375965" y="6405282"/>
            <a:ext cx="1319592"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3.10.21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B400970B-8368-4EE8-AC7B-2218C5A99B8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8" name="Footer Placeholder 3">
            <a:extLst>
              <a:ext uri="{FF2B5EF4-FFF2-40B4-BE49-F238E27FC236}">
                <a16:creationId xmlns:a16="http://schemas.microsoft.com/office/drawing/2014/main" id="{B071363E-BCAF-49E3-99AC-B5CD421A6C84}"/>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8" name="Rectangle 7">
            <a:extLst>
              <a:ext uri="{FF2B5EF4-FFF2-40B4-BE49-F238E27FC236}">
                <a16:creationId xmlns:a16="http://schemas.microsoft.com/office/drawing/2014/main" id="{2F97DE6F-C41A-1E46-9942-EAE40238DF1F}"/>
              </a:ext>
            </a:extLst>
          </p:cNvPr>
          <p:cNvSpPr/>
          <p:nvPr/>
        </p:nvSpPr>
        <p:spPr>
          <a:xfrm>
            <a:off x="2147" y="6637705"/>
            <a:ext cx="12191999" cy="21707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A70623C6-B276-734A-88CC-1EA5C03DC045}"/>
              </a:ext>
            </a:extLst>
          </p:cNvPr>
          <p:cNvSpPr/>
          <p:nvPr/>
        </p:nvSpPr>
        <p:spPr>
          <a:xfrm>
            <a:off x="2147" y="393881"/>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4" name="Google Shape;74;p16"/>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Autofit/>
          </a:bodyPr>
          <a:lstStyle/>
          <a:p>
            <a:pPr>
              <a:buSzPts val="3300"/>
            </a:pPr>
            <a:r>
              <a:rPr lang="en" sz="2933" spc="600">
                <a:solidFill>
                  <a:schemeClr val="bg1"/>
                </a:solidFill>
                <a:latin typeface="Abadi Extra Light" panose="020B0204020104020204" pitchFamily="34" charset="0"/>
              </a:rPr>
              <a:t>Why did we conduct the CCIS?</a:t>
            </a:r>
            <a:endParaRPr sz="2933" spc="600">
              <a:solidFill>
                <a:schemeClr val="bg1"/>
              </a:solidFill>
              <a:latin typeface="Abadi Extra Light" panose="020B0204020104020204" pitchFamily="34" charset="0"/>
            </a:endParaRPr>
          </a:p>
        </p:txBody>
      </p:sp>
      <p:sp>
        <p:nvSpPr>
          <p:cNvPr id="75" name="Google Shape;75;p16"/>
          <p:cNvSpPr txBox="1">
            <a:spLocks noGrp="1"/>
          </p:cNvSpPr>
          <p:nvPr>
            <p:ph type="body" idx="1"/>
          </p:nvPr>
        </p:nvSpPr>
        <p:spPr>
          <a:xfrm>
            <a:off x="838200" y="1825625"/>
            <a:ext cx="10515600" cy="4638496"/>
          </a:xfrm>
          <a:prstGeom prst="rect">
            <a:avLst/>
          </a:prstGeom>
          <a:noFill/>
          <a:ln>
            <a:noFill/>
          </a:ln>
        </p:spPr>
        <p:txBody>
          <a:bodyPr spcFirstLastPara="1" wrap="square" lIns="91433" tIns="45700" rIns="91433" bIns="45700" anchor="t" anchorCtr="0">
            <a:noAutofit/>
          </a:bodyPr>
          <a:lstStyle/>
          <a:p>
            <a:pPr marL="0" indent="0">
              <a:lnSpc>
                <a:spcPct val="115000"/>
              </a:lnSpc>
              <a:spcBef>
                <a:spcPts val="0"/>
              </a:spcBef>
              <a:buNone/>
            </a:pPr>
            <a:r>
              <a:rPr lang="en" sz="2533" spc="300">
                <a:solidFill>
                  <a:srgbClr val="073763"/>
                </a:solidFill>
                <a:latin typeface="Abadi Extra Light" panose="020B0204020104020204" pitchFamily="34" charset="0"/>
              </a:rPr>
              <a:t>Goals: </a:t>
            </a: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1) </a:t>
            </a:r>
            <a:r>
              <a:rPr lang="en" sz="2533" spc="300">
                <a:solidFill>
                  <a:srgbClr val="073763"/>
                </a:solidFill>
                <a:latin typeface="Abadi Extra Light" panose="020B0204020104020204" pitchFamily="34" charset="0"/>
              </a:rPr>
              <a:t>Identify the most pressing immediate and long-term health needs created by the pandemic, including its social and economic consequences</a:t>
            </a:r>
          </a:p>
          <a:p>
            <a:pPr marL="293681" indent="0">
              <a:lnSpc>
                <a:spcPct val="115000"/>
              </a:lnSpc>
              <a:spcBef>
                <a:spcPts val="0"/>
              </a:spcBef>
              <a:buNone/>
            </a:pP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2) </a:t>
            </a:r>
            <a:r>
              <a:rPr lang="en" sz="2533" spc="300">
                <a:solidFill>
                  <a:srgbClr val="073763"/>
                </a:solidFill>
                <a:latin typeface="Abadi Extra Light" panose="020B0204020104020204" pitchFamily="34" charset="0"/>
              </a:rPr>
              <a:t>Determine which populations have been most disproportionately impacted</a:t>
            </a:r>
            <a:endParaRPr sz="2533" spc="300">
              <a:solidFill>
                <a:srgbClr val="073763"/>
              </a:solidFill>
              <a:latin typeface="Abadi Extra Light" panose="020B0204020104020204" pitchFamily="34" charset="0"/>
            </a:endParaRPr>
          </a:p>
          <a:p>
            <a:pPr marL="0" indent="0">
              <a:lnSpc>
                <a:spcPct val="115000"/>
              </a:lnSpc>
              <a:spcBef>
                <a:spcPts val="0"/>
              </a:spcBef>
              <a:buNone/>
            </a:pPr>
            <a:endParaRPr sz="2533" spc="300">
              <a:solidFill>
                <a:srgbClr val="073763"/>
              </a:solidFill>
              <a:latin typeface="Abadi Extra Light" panose="020B0204020104020204" pitchFamily="34" charset="0"/>
            </a:endParaRPr>
          </a:p>
          <a:p>
            <a:pPr marL="1219140" indent="609570" algn="r">
              <a:lnSpc>
                <a:spcPct val="115000"/>
              </a:lnSpc>
              <a:spcBef>
                <a:spcPts val="0"/>
              </a:spcBef>
              <a:buNone/>
            </a:pPr>
            <a:r>
              <a:rPr lang="en" sz="2533" spc="300">
                <a:solidFill>
                  <a:srgbClr val="073763"/>
                </a:solidFill>
                <a:latin typeface="Abadi Extra Light" panose="020B0204020104020204" pitchFamily="34" charset="0"/>
              </a:rPr>
              <a:t>.... in order to inform and prioritize resource deployment and policy actions</a:t>
            </a:r>
            <a:endParaRPr sz="2533" spc="300">
              <a:solidFill>
                <a:srgbClr val="073763"/>
              </a:solidFill>
              <a:latin typeface="Abadi Extra Light" panose="020B0204020104020204" pitchFamily="34" charset="0"/>
            </a:endParaRPr>
          </a:p>
          <a:p>
            <a:pPr marL="0" indent="0">
              <a:spcBef>
                <a:spcPts val="0"/>
              </a:spcBef>
              <a:spcAft>
                <a:spcPts val="2133"/>
              </a:spcAft>
              <a:buSzPts val="2100"/>
              <a:buNone/>
            </a:pPr>
            <a:endParaRPr sz="267" spc="300">
              <a:solidFill>
                <a:srgbClr val="000000"/>
              </a:solidFill>
              <a:latin typeface="Abadi Extra Light" panose="020B0204020104020204" pitchFamily="34" charset="0"/>
            </a:endParaRPr>
          </a:p>
        </p:txBody>
      </p:sp>
      <p:sp>
        <p:nvSpPr>
          <p:cNvPr id="76" name="Google Shape;76;p1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55</a:t>
            </a:fld>
            <a:endParaRPr kumimoji="0" sz="1467"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10" name="Footer Placeholder 3">
            <a:extLst>
              <a:ext uri="{FF2B5EF4-FFF2-40B4-BE49-F238E27FC236}">
                <a16:creationId xmlns:a16="http://schemas.microsoft.com/office/drawing/2014/main" id="{03FC80AA-6171-4142-8C89-AD62CF5844C4}"/>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4176472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7" y="6532808"/>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992FA0B7-6ABC-4A40-BB3D-08387E3967C8}"/>
              </a:ext>
            </a:extLst>
          </p:cNvPr>
          <p:cNvSpPr/>
          <p:nvPr/>
        </p:nvSpPr>
        <p:spPr>
          <a:xfrm>
            <a:off x="1" y="111940"/>
            <a:ext cx="12191999" cy="88084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8" name="Google Shape;128;p19"/>
          <p:cNvSpPr txBox="1">
            <a:spLocks noGrp="1"/>
          </p:cNvSpPr>
          <p:nvPr>
            <p:ph type="title"/>
          </p:nvPr>
        </p:nvSpPr>
        <p:spPr>
          <a:xfrm>
            <a:off x="514271" y="-42140"/>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33" b="1" spc="800">
                <a:solidFill>
                  <a:schemeClr val="bg1"/>
                </a:solidFill>
                <a:latin typeface="Abadi Extra Light"/>
              </a:rPr>
              <a:t>OVERVIEW OF CCIS APPROACH</a:t>
            </a:r>
          </a:p>
        </p:txBody>
      </p:sp>
      <p:sp>
        <p:nvSpPr>
          <p:cNvPr id="129" name="Google Shape;129;p19"/>
          <p:cNvSpPr txBox="1">
            <a:spLocks noGrp="1"/>
          </p:cNvSpPr>
          <p:nvPr>
            <p:ph type="body" idx="1"/>
          </p:nvPr>
        </p:nvSpPr>
        <p:spPr>
          <a:xfrm>
            <a:off x="419065" y="1217429"/>
            <a:ext cx="11353868" cy="4137291"/>
          </a:xfrm>
          <a:prstGeom prst="rect">
            <a:avLst/>
          </a:prstGeom>
          <a:noFill/>
          <a:ln>
            <a:noFill/>
          </a:ln>
        </p:spPr>
        <p:txBody>
          <a:bodyPr spcFirstLastPara="1" wrap="square" lIns="91433" tIns="45700" rIns="91433" bIns="45700" anchor="t" anchorCtr="0">
            <a:noAutofit/>
          </a:bodyPr>
          <a:lstStyle/>
          <a:p>
            <a:pPr marL="237055" indent="-287851">
              <a:lnSpc>
                <a:spcPct val="100000"/>
              </a:lnSpc>
              <a:spcBef>
                <a:spcPts val="0"/>
              </a:spcBef>
              <a:buClr>
                <a:srgbClr val="073763"/>
              </a:buClr>
              <a:buSzPts val="2000"/>
            </a:pPr>
            <a:r>
              <a:rPr lang="en-US" sz="2000">
                <a:solidFill>
                  <a:srgbClr val="073763"/>
                </a:solidFill>
                <a:latin typeface="Abadi Extra Light"/>
              </a:rPr>
              <a:t>Conducted a self-administered online survey (Sept. and Nov. 2020) with </a:t>
            </a:r>
            <a:r>
              <a:rPr lang="en" sz="2000">
                <a:solidFill>
                  <a:srgbClr val="073763"/>
                </a:solidFill>
                <a:latin typeface="Abadi Extra Light"/>
                <a:sym typeface="Lato"/>
              </a:rPr>
              <a:t>over </a:t>
            </a:r>
            <a:r>
              <a:rPr lang="en" sz="2000">
                <a:solidFill>
                  <a:schemeClr val="accent4">
                    <a:lumMod val="75000"/>
                  </a:schemeClr>
                </a:solidFill>
                <a:latin typeface="Abadi" panose="020B0604020104020204" pitchFamily="34" charset="0"/>
                <a:sym typeface="Lato"/>
              </a:rPr>
              <a:t>33,000</a:t>
            </a:r>
            <a:r>
              <a:rPr lang="en" sz="2000">
                <a:solidFill>
                  <a:srgbClr val="073763"/>
                </a:solidFill>
                <a:latin typeface="Abadi" panose="020B0604020104020204" pitchFamily="34" charset="0"/>
                <a:sym typeface="Lato"/>
              </a:rPr>
              <a:t> </a:t>
            </a:r>
            <a:r>
              <a:rPr lang="en" sz="2000">
                <a:solidFill>
                  <a:srgbClr val="073763"/>
                </a:solidFill>
                <a:latin typeface="Abadi Extra Light"/>
                <a:sym typeface="Lato"/>
              </a:rPr>
              <a:t>adults and </a:t>
            </a:r>
            <a:r>
              <a:rPr lang="en" sz="2000">
                <a:solidFill>
                  <a:schemeClr val="accent4">
                    <a:lumMod val="75000"/>
                  </a:schemeClr>
                </a:solidFill>
                <a:latin typeface="Abadi" panose="020B0604020104020204" pitchFamily="34" charset="0"/>
                <a:sym typeface="Lato"/>
              </a:rPr>
              <a:t>3,000</a:t>
            </a:r>
            <a:r>
              <a:rPr lang="en" sz="2000">
                <a:solidFill>
                  <a:srgbClr val="073763"/>
                </a:solidFill>
                <a:latin typeface="Abadi Extra Light"/>
                <a:sym typeface="Lato"/>
              </a:rPr>
              <a:t> youth respondents in the final sample </a:t>
            </a:r>
            <a:endParaRPr lang="en-US" sz="2000">
              <a:solidFill>
                <a:srgbClr val="073763"/>
              </a:solidFill>
              <a:latin typeface="Abadi Extra Light"/>
            </a:endParaRPr>
          </a:p>
          <a:p>
            <a:pPr marL="237055" indent="-287851">
              <a:lnSpc>
                <a:spcPct val="150000"/>
              </a:lnSpc>
              <a:spcBef>
                <a:spcPts val="0"/>
              </a:spcBef>
              <a:buClr>
                <a:srgbClr val="073763"/>
              </a:buClr>
              <a:buSzPts val="2000"/>
            </a:pPr>
            <a:r>
              <a:rPr lang="en-US" sz="2000">
                <a:solidFill>
                  <a:srgbClr val="073763"/>
                </a:solidFill>
                <a:latin typeface="Abadi Extra Light"/>
              </a:rPr>
              <a:t>Covered a wide range of topics specific to adults and youth respectively</a:t>
            </a:r>
          </a:p>
          <a:p>
            <a:pPr marL="846626" lvl="1" indent="-287851">
              <a:lnSpc>
                <a:spcPct val="100000"/>
              </a:lnSpc>
              <a:spcBef>
                <a:spcPts val="0"/>
              </a:spcBef>
              <a:buClr>
                <a:srgbClr val="073763"/>
              </a:buClr>
              <a:buSzPts val="2000"/>
            </a:pPr>
            <a:r>
              <a:rPr lang="en-US" sz="1600">
                <a:solidFill>
                  <a:srgbClr val="073763"/>
                </a:solidFill>
                <a:latin typeface="Abadi Extra Light"/>
              </a:rPr>
              <a:t>Perceptions &amp; experiences of COVID-19, Basic needs, Access to healthcare, Pandemic-related changes in employment, Mental health, Substance use, and Safety</a:t>
            </a:r>
            <a:endParaRPr lang="en-US" sz="1051">
              <a:solidFill>
                <a:srgbClr val="073763"/>
              </a:solidFill>
              <a:latin typeface="Abadi Extra Light"/>
            </a:endParaRPr>
          </a:p>
          <a:p>
            <a:pPr marL="237055" indent="-287851">
              <a:lnSpc>
                <a:spcPct val="150000"/>
              </a:lnSpc>
              <a:spcBef>
                <a:spcPts val="800"/>
              </a:spcBef>
              <a:buClr>
                <a:srgbClr val="073763"/>
              </a:buClr>
              <a:buSzPts val="2000"/>
            </a:pPr>
            <a:r>
              <a:rPr lang="en-US" sz="2000">
                <a:solidFill>
                  <a:srgbClr val="073763"/>
                </a:solidFill>
                <a:latin typeface="Abadi Extra Light"/>
              </a:rPr>
              <a:t>Available in 11 languages; additional focus groups also conducted in ASL</a:t>
            </a:r>
          </a:p>
          <a:p>
            <a:pPr marL="237055" indent="-287851">
              <a:lnSpc>
                <a:spcPct val="150000"/>
              </a:lnSpc>
              <a:spcBef>
                <a:spcPts val="800"/>
              </a:spcBef>
              <a:buClr>
                <a:srgbClr val="073763"/>
              </a:buClr>
              <a:buSzPts val="2000"/>
            </a:pPr>
            <a:r>
              <a:rPr lang="en-US" sz="2000">
                <a:solidFill>
                  <a:srgbClr val="073763"/>
                </a:solidFill>
                <a:latin typeface="Abadi Extra Light"/>
              </a:rPr>
              <a:t>Open ended questions captured previously unknown needs and barriers</a:t>
            </a:r>
          </a:p>
          <a:p>
            <a:pPr marL="237055" indent="-287851">
              <a:lnSpc>
                <a:spcPct val="150000"/>
              </a:lnSpc>
              <a:spcBef>
                <a:spcPts val="800"/>
              </a:spcBef>
              <a:buClr>
                <a:srgbClr val="073763"/>
              </a:buClr>
              <a:buSzPts val="2000"/>
            </a:pPr>
            <a:r>
              <a:rPr lang="en-US" sz="2000">
                <a:solidFill>
                  <a:srgbClr val="073763"/>
                </a:solidFill>
                <a:latin typeface="Abadi Extra Light"/>
              </a:rPr>
              <a:t>Weighted results to the state average, with different weights applied to youth and adult samples</a:t>
            </a:r>
          </a:p>
          <a:p>
            <a:pPr marL="237055" indent="-287851">
              <a:lnSpc>
                <a:spcPct val="150000"/>
              </a:lnSpc>
              <a:spcBef>
                <a:spcPts val="800"/>
              </a:spcBef>
              <a:buClr>
                <a:srgbClr val="073763"/>
              </a:buClr>
              <a:buSzPts val="2000"/>
            </a:pPr>
            <a:r>
              <a:rPr lang="en-US" sz="2000">
                <a:solidFill>
                  <a:srgbClr val="073763"/>
                </a:solidFill>
                <a:latin typeface="Abadi Extra Light"/>
              </a:rPr>
              <a:t>Recruitment via network of community-based organizations (CBOs)</a:t>
            </a:r>
          </a:p>
          <a:p>
            <a:pPr marL="237055" indent="-287851">
              <a:lnSpc>
                <a:spcPct val="150000"/>
              </a:lnSpc>
              <a:spcBef>
                <a:spcPts val="800"/>
              </a:spcBef>
              <a:buClr>
                <a:srgbClr val="073763"/>
              </a:buClr>
              <a:buSzPts val="2000"/>
            </a:pPr>
            <a:r>
              <a:rPr lang="en-US" sz="2000">
                <a:solidFill>
                  <a:srgbClr val="073763"/>
                </a:solidFill>
                <a:latin typeface="Abadi Extra Light"/>
              </a:rPr>
              <a:t>Employed a snowballing sampling strategy to ensure we reach key populations </a:t>
            </a:r>
          </a:p>
          <a:p>
            <a:pPr marL="846626" lvl="1" indent="-287851">
              <a:lnSpc>
                <a:spcPct val="100000"/>
              </a:lnSpc>
              <a:spcBef>
                <a:spcPts val="800"/>
              </a:spcBef>
              <a:buClr>
                <a:srgbClr val="073763"/>
              </a:buClr>
              <a:buSzPts val="2000"/>
            </a:pPr>
            <a:r>
              <a:rPr lang="en-US" sz="1600" err="1">
                <a:solidFill>
                  <a:srgbClr val="073763"/>
                </a:solidFill>
                <a:latin typeface="Abadi Extra Light"/>
              </a:rPr>
              <a:t>eg.</a:t>
            </a:r>
            <a:r>
              <a:rPr lang="en-US" sz="1600">
                <a:solidFill>
                  <a:srgbClr val="073763"/>
                </a:solidFill>
                <a:latin typeface="Abadi Extra Light"/>
              </a:rPr>
              <a:t> People of color, LGBTQ+ individuals, People with disabilities, Essential workers, People experiencing housing instability, Older adults, and Individuals living in areas hardest hit by COVID-19</a:t>
            </a:r>
            <a:endParaRPr lang="en-US" sz="2000">
              <a:solidFill>
                <a:srgbClr val="073763"/>
              </a:solidFill>
              <a:latin typeface="Abadi Extra Light"/>
            </a:endParaRPr>
          </a:p>
          <a:p>
            <a:pPr marL="237055" indent="-287851">
              <a:lnSpc>
                <a:spcPct val="150000"/>
              </a:lnSpc>
              <a:spcBef>
                <a:spcPts val="800"/>
              </a:spcBef>
              <a:buClr>
                <a:srgbClr val="073763"/>
              </a:buClr>
              <a:buSzPts val="2000"/>
            </a:pPr>
            <a:endParaRPr lang="en-US" sz="2000">
              <a:solidFill>
                <a:srgbClr val="073763"/>
              </a:solidFill>
              <a:latin typeface="Abadi Extra Light"/>
            </a:endParaRPr>
          </a:p>
          <a:p>
            <a:pPr marL="237055" indent="0">
              <a:lnSpc>
                <a:spcPct val="115000"/>
              </a:lnSpc>
              <a:spcBef>
                <a:spcPts val="800"/>
              </a:spcBef>
              <a:buNone/>
            </a:pPr>
            <a:endParaRPr lang="en-US" sz="1800">
              <a:solidFill>
                <a:srgbClr val="000000"/>
              </a:solidFill>
              <a:latin typeface="Abadi Extra Light"/>
            </a:endParaRPr>
          </a:p>
          <a:p>
            <a:pPr marL="237055" indent="-76197">
              <a:spcAft>
                <a:spcPts val="2133"/>
              </a:spcAft>
              <a:buClr>
                <a:srgbClr val="000000"/>
              </a:buClr>
              <a:buSzPts val="300"/>
            </a:pPr>
            <a:endParaRPr lang="en-US" sz="200">
              <a:solidFill>
                <a:srgbClr val="000000"/>
              </a:solidFill>
              <a:latin typeface="Abadi Extra Light"/>
            </a:endParaRPr>
          </a:p>
        </p:txBody>
      </p:sp>
      <p:sp>
        <p:nvSpPr>
          <p:cNvPr id="130" name="Google Shape;130;p19"/>
          <p:cNvSpPr txBox="1">
            <a:spLocks noGrp="1"/>
          </p:cNvSpPr>
          <p:nvPr>
            <p:ph type="sldNum" idx="12"/>
          </p:nvPr>
        </p:nvSpPr>
        <p:spPr>
          <a:xfrm>
            <a:off x="8739996" y="6270087"/>
            <a:ext cx="2743200" cy="365200"/>
          </a:xfrm>
          <a:prstGeom prst="rect">
            <a:avLst/>
          </a:prstGeom>
        </p:spPr>
        <p:txBody>
          <a:bodyPr spcFirstLastPara="1" wrap="square" lIns="91433" tIns="45700" rIns="91433" bIns="45700" anchor="ctr" anchorCtr="0">
            <a:noAutofit/>
          </a:bodyPr>
          <a:lstStyle/>
          <a:p>
            <a:pPr marL="0" marR="0" lvl="0" indent="0" algn="r" defTabSz="121914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panose="020B0604020104020204" pitchFamily="34" charset="0"/>
                <a:ea typeface="+mn-ea"/>
                <a:cs typeface="Arial"/>
                <a:sym typeface="Arial"/>
              </a:rPr>
              <a:pPr marL="0" marR="0" lvl="0" indent="0" algn="r" defTabSz="1219140" rtl="0" eaLnBrk="1" fontAlgn="auto" latinLnBrk="0" hangingPunct="1">
                <a:lnSpc>
                  <a:spcPct val="100000"/>
                </a:lnSpc>
                <a:spcBef>
                  <a:spcPts val="0"/>
                </a:spcBef>
                <a:spcAft>
                  <a:spcPts val="0"/>
                </a:spcAft>
                <a:buClr>
                  <a:srgbClr val="000000"/>
                </a:buClr>
                <a:buSzTx/>
                <a:buFontTx/>
                <a:buNone/>
                <a:tabLst/>
                <a:defRPr/>
              </a:pPr>
              <a:t>56</a:t>
            </a:fld>
            <a:endParaRPr kumimoji="0" sz="1467" b="0" i="0" u="none" strike="noStrike" kern="0" cap="none" spc="0" normalizeH="0" baseline="0" noProof="0">
              <a:ln>
                <a:noFill/>
              </a:ln>
              <a:solidFill>
                <a:srgbClr val="595959"/>
              </a:solidFill>
              <a:effectLst/>
              <a:uLnTx/>
              <a:uFillTx/>
              <a:latin typeface="Abadi" panose="020B0604020104020204" pitchFamily="34" charset="0"/>
              <a:ea typeface="+mn-ea"/>
              <a:cs typeface="Arial"/>
              <a:sym typeface="Arial"/>
            </a:endParaRPr>
          </a:p>
        </p:txBody>
      </p:sp>
      <p:sp>
        <p:nvSpPr>
          <p:cNvPr id="10" name="Footer Placeholder 3">
            <a:extLst>
              <a:ext uri="{FF2B5EF4-FFF2-40B4-BE49-F238E27FC236}">
                <a16:creationId xmlns:a16="http://schemas.microsoft.com/office/drawing/2014/main" id="{4A956AAB-4953-4457-93E8-37FD041E6CA0}"/>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036431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1" name="Rectangle 50">
            <a:extLst>
              <a:ext uri="{FF2B5EF4-FFF2-40B4-BE49-F238E27FC236}">
                <a16:creationId xmlns:a16="http://schemas.microsoft.com/office/drawing/2014/main" id="{E2CA9E2A-BEBB-9146-8765-A01325E58C08}"/>
              </a:ext>
            </a:extLst>
          </p:cNvPr>
          <p:cNvSpPr/>
          <p:nvPr/>
        </p:nvSpPr>
        <p:spPr>
          <a:xfrm>
            <a:off x="5300655" y="4038614"/>
            <a:ext cx="1633115" cy="1637135"/>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7" name="Rectangle 56">
            <a:extLst>
              <a:ext uri="{FF2B5EF4-FFF2-40B4-BE49-F238E27FC236}">
                <a16:creationId xmlns:a16="http://schemas.microsoft.com/office/drawing/2014/main" id="{D1567F73-D512-1640-9350-D12A94769B80}"/>
              </a:ext>
            </a:extLst>
          </p:cNvPr>
          <p:cNvSpPr/>
          <p:nvPr/>
        </p:nvSpPr>
        <p:spPr>
          <a:xfrm>
            <a:off x="11827" y="4017196"/>
            <a:ext cx="1750358" cy="1649704"/>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6" name="Rectangle 5">
            <a:extLst>
              <a:ext uri="{FF2B5EF4-FFF2-40B4-BE49-F238E27FC236}">
                <a16:creationId xmlns:a16="http://schemas.microsoft.com/office/drawing/2014/main" id="{CDDB86A0-E8EE-4A5D-B9FE-072CCAFF4F57}"/>
              </a:ext>
            </a:extLst>
          </p:cNvPr>
          <p:cNvSpPr/>
          <p:nvPr/>
        </p:nvSpPr>
        <p:spPr>
          <a:xfrm>
            <a:off x="2" y="307618"/>
            <a:ext cx="12191999" cy="1518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2" name="Google Shape;162;p23"/>
          <p:cNvSpPr txBox="1">
            <a:spLocks noGrp="1"/>
          </p:cNvSpPr>
          <p:nvPr>
            <p:ph type="title"/>
          </p:nvPr>
        </p:nvSpPr>
        <p:spPr>
          <a:xfrm>
            <a:off x="569262" y="388114"/>
            <a:ext cx="1078454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47" y="6618911"/>
            <a:ext cx="12191999" cy="2358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3600102" y="2274634"/>
            <a:ext cx="1635924" cy="1606060"/>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1819036" y="2266469"/>
            <a:ext cx="1725526" cy="1614463"/>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36659" y="2256586"/>
            <a:ext cx="1725526" cy="1613314"/>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63830" y="3272557"/>
            <a:ext cx="168251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1835634" y="3281212"/>
            <a:ext cx="171965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ACCESS TO</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3616503" y="3290241"/>
            <a:ext cx="1637667"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ACCESS TO HEALTHCARE</a:t>
            </a:r>
            <a:r>
              <a:rPr kumimoji="0" lang="en-US" sz="1200" b="0" i="0" u="none" strike="noStrike" kern="0" cap="none" spc="0" normalizeH="0" baseline="0" noProof="0">
                <a:ln>
                  <a:noFill/>
                </a:ln>
                <a:solidFill>
                  <a:srgbClr val="FFFFFF"/>
                </a:solidFill>
                <a:effectLst/>
                <a:uLnTx/>
                <a:uFillTx/>
                <a:latin typeface="Abadi Extra Light"/>
                <a:ea typeface="+mn-ea"/>
                <a:cs typeface="Calibri"/>
                <a:sym typeface="Arial"/>
              </a:rPr>
              <a:t>​</a:t>
            </a:r>
            <a:endPar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endParaRPr>
          </a:p>
        </p:txBody>
      </p:sp>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667" t="250" r="267" b="17867"/>
          <a:stretch/>
        </p:blipFill>
        <p:spPr>
          <a:xfrm flipH="1">
            <a:off x="3830254" y="2288153"/>
            <a:ext cx="1141607" cy="954600"/>
          </a:xfrm>
          <a:prstGeom prst="rect">
            <a:avLst/>
          </a:prstGeom>
        </p:spPr>
      </p:pic>
      <p:grpSp>
        <p:nvGrpSpPr>
          <p:cNvPr id="3" name="Group 2">
            <a:extLst>
              <a:ext uri="{FF2B5EF4-FFF2-40B4-BE49-F238E27FC236}">
                <a16:creationId xmlns:a16="http://schemas.microsoft.com/office/drawing/2014/main" id="{0AC976F3-D703-4631-8D99-C5522FCD7B5C}"/>
              </a:ext>
            </a:extLst>
          </p:cNvPr>
          <p:cNvGrpSpPr/>
          <p:nvPr/>
        </p:nvGrpSpPr>
        <p:grpSpPr>
          <a:xfrm>
            <a:off x="512297" y="2434670"/>
            <a:ext cx="798867" cy="804469"/>
            <a:chOff x="684895" y="2449824"/>
            <a:chExt cx="798867" cy="804469"/>
          </a:xfrm>
        </p:grpSpPr>
        <p:sp>
          <p:nvSpPr>
            <p:cNvPr id="41" name="Oval 40">
              <a:extLst>
                <a:ext uri="{FF2B5EF4-FFF2-40B4-BE49-F238E27FC236}">
                  <a16:creationId xmlns:a16="http://schemas.microsoft.com/office/drawing/2014/main" id="{4C6AA2BD-8E67-AD4A-A6AC-DA17807DCDB7}"/>
                </a:ext>
              </a:extLst>
            </p:cNvPr>
            <p:cNvSpPr/>
            <p:nvPr/>
          </p:nvSpPr>
          <p:spPr>
            <a:xfrm>
              <a:off x="684895" y="2449824"/>
              <a:ext cx="798867" cy="8044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b="24744"/>
            <a:stretch/>
          </p:blipFill>
          <p:spPr>
            <a:xfrm>
              <a:off x="758501" y="2559451"/>
              <a:ext cx="652700" cy="513085"/>
            </a:xfrm>
            <a:prstGeom prst="rect">
              <a:avLst/>
            </a:prstGeom>
            <a:noFill/>
            <a:ln>
              <a:noFill/>
            </a:ln>
          </p:spPr>
        </p:pic>
      </p:grpSp>
      <p:grpSp>
        <p:nvGrpSpPr>
          <p:cNvPr id="4" name="Group 3">
            <a:extLst>
              <a:ext uri="{FF2B5EF4-FFF2-40B4-BE49-F238E27FC236}">
                <a16:creationId xmlns:a16="http://schemas.microsoft.com/office/drawing/2014/main" id="{E407D2BD-87AE-4624-9FDA-B6BEF9C06DEC}"/>
              </a:ext>
            </a:extLst>
          </p:cNvPr>
          <p:cNvGrpSpPr/>
          <p:nvPr/>
        </p:nvGrpSpPr>
        <p:grpSpPr>
          <a:xfrm>
            <a:off x="2294978" y="2435937"/>
            <a:ext cx="858216" cy="810072"/>
            <a:chOff x="2756273" y="2436923"/>
            <a:chExt cx="858216" cy="810072"/>
          </a:xfrm>
        </p:grpSpPr>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t="2005" b="2015"/>
            <a:stretch/>
          </p:blipFill>
          <p:spPr>
            <a:xfrm>
              <a:off x="2756273" y="2525277"/>
              <a:ext cx="858216" cy="632139"/>
            </a:xfrm>
            <a:prstGeom prst="rect">
              <a:avLst/>
            </a:prstGeom>
            <a:noFill/>
            <a:ln>
              <a:noFill/>
            </a:ln>
          </p:spPr>
        </p:pic>
        <p:sp>
          <p:nvSpPr>
            <p:cNvPr id="43" name="Oval 42">
              <a:extLst>
                <a:ext uri="{FF2B5EF4-FFF2-40B4-BE49-F238E27FC236}">
                  <a16:creationId xmlns:a16="http://schemas.microsoft.com/office/drawing/2014/main" id="{82F04AF0-FB75-604A-B437-235F683E1EA8}"/>
                </a:ext>
              </a:extLst>
            </p:cNvPr>
            <p:cNvSpPr/>
            <p:nvPr/>
          </p:nvSpPr>
          <p:spPr>
            <a:xfrm>
              <a:off x="2781432" y="2436923"/>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44" name="Rectangle 43">
            <a:extLst>
              <a:ext uri="{FF2B5EF4-FFF2-40B4-BE49-F238E27FC236}">
                <a16:creationId xmlns:a16="http://schemas.microsoft.com/office/drawing/2014/main" id="{7C21908A-A64C-2945-999F-3E5376C4DD94}"/>
              </a:ext>
            </a:extLst>
          </p:cNvPr>
          <p:cNvSpPr/>
          <p:nvPr/>
        </p:nvSpPr>
        <p:spPr>
          <a:xfrm>
            <a:off x="6988571" y="2265986"/>
            <a:ext cx="1635924" cy="1613314"/>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3" name="Rectangle 52">
            <a:extLst>
              <a:ext uri="{FF2B5EF4-FFF2-40B4-BE49-F238E27FC236}">
                <a16:creationId xmlns:a16="http://schemas.microsoft.com/office/drawing/2014/main" id="{BD21D8BF-54BE-9E41-9A5B-E4A3B117EBC7}"/>
              </a:ext>
            </a:extLst>
          </p:cNvPr>
          <p:cNvSpPr/>
          <p:nvPr/>
        </p:nvSpPr>
        <p:spPr>
          <a:xfrm>
            <a:off x="8677374" y="2269752"/>
            <a:ext cx="1635924" cy="1619296"/>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8656268" y="3344953"/>
            <a:ext cx="1678762"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EMPLOYMENT</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roup 7">
            <a:extLst>
              <a:ext uri="{FF2B5EF4-FFF2-40B4-BE49-F238E27FC236}">
                <a16:creationId xmlns:a16="http://schemas.microsoft.com/office/drawing/2014/main" id="{696AA9DE-8FF1-4C44-AB28-42FD56C42F6E}"/>
              </a:ext>
            </a:extLst>
          </p:cNvPr>
          <p:cNvGrpSpPr/>
          <p:nvPr/>
        </p:nvGrpSpPr>
        <p:grpSpPr>
          <a:xfrm>
            <a:off x="9059496" y="2442399"/>
            <a:ext cx="771971" cy="796740"/>
            <a:chOff x="10807836" y="2460654"/>
            <a:chExt cx="771971" cy="810072"/>
          </a:xfrm>
        </p:grpSpPr>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880925" y="2559740"/>
              <a:ext cx="645633"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807836" y="2460654"/>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642E2F0C-905A-4284-8224-201D0DEF8F3A}"/>
              </a:ext>
            </a:extLst>
          </p:cNvPr>
          <p:cNvGrpSpPr/>
          <p:nvPr/>
        </p:nvGrpSpPr>
        <p:grpSpPr>
          <a:xfrm>
            <a:off x="6998611" y="2403429"/>
            <a:ext cx="1601551" cy="1249301"/>
            <a:chOff x="7355091" y="2403107"/>
            <a:chExt cx="1601551" cy="1249301"/>
          </a:xfrm>
        </p:grpSpPr>
        <p:sp>
          <p:nvSpPr>
            <p:cNvPr id="45" name="TextBox 44">
              <a:extLst>
                <a:ext uri="{FF2B5EF4-FFF2-40B4-BE49-F238E27FC236}">
                  <a16:creationId xmlns:a16="http://schemas.microsoft.com/office/drawing/2014/main" id="{AB74B15B-0E8B-D24F-BF59-C4A354746E21}"/>
                </a:ext>
              </a:extLst>
            </p:cNvPr>
            <p:cNvSpPr txBox="1"/>
            <p:nvPr/>
          </p:nvSpPr>
          <p:spPr>
            <a:xfrm>
              <a:off x="7355091" y="3344631"/>
              <a:ext cx="1601551"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MENTAL HEALTH </a:t>
              </a:r>
            </a:p>
          </p:txBody>
        </p:sp>
        <p:grpSp>
          <p:nvGrpSpPr>
            <p:cNvPr id="5" name="Group 4">
              <a:extLst>
                <a:ext uri="{FF2B5EF4-FFF2-40B4-BE49-F238E27FC236}">
                  <a16:creationId xmlns:a16="http://schemas.microsoft.com/office/drawing/2014/main" id="{3A3F8191-1AE7-4B47-B773-110A612216E3}"/>
                </a:ext>
              </a:extLst>
            </p:cNvPr>
            <p:cNvGrpSpPr/>
            <p:nvPr/>
          </p:nvGrpSpPr>
          <p:grpSpPr>
            <a:xfrm>
              <a:off x="7738289" y="2403107"/>
              <a:ext cx="756031" cy="810072"/>
              <a:chOff x="8735924" y="2454490"/>
              <a:chExt cx="771971" cy="810072"/>
            </a:xfrm>
          </p:grpSpPr>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66203" y="2579551"/>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8735924" y="2454490"/>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sp>
        <p:nvSpPr>
          <p:cNvPr id="80" name="Rectangle 79">
            <a:extLst>
              <a:ext uri="{FF2B5EF4-FFF2-40B4-BE49-F238E27FC236}">
                <a16:creationId xmlns:a16="http://schemas.microsoft.com/office/drawing/2014/main" id="{62997FFD-C4F5-994C-8052-EE4542257822}"/>
              </a:ext>
            </a:extLst>
          </p:cNvPr>
          <p:cNvSpPr/>
          <p:nvPr/>
        </p:nvSpPr>
        <p:spPr>
          <a:xfrm>
            <a:off x="5299768" y="2257733"/>
            <a:ext cx="1635924" cy="1637135"/>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5296974" y="3242895"/>
            <a:ext cx="1659002"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SOCIAL DETERMINANTS OF HEALTH</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14387" y="2438071"/>
            <a:ext cx="751739" cy="75173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6993706" y="4038614"/>
            <a:ext cx="1612248" cy="1637135"/>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0" y="5059793"/>
            <a:ext cx="1746348"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DISCRIMINATION: &amp; RACE SPOTLIGHTS</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10376218" y="2294069"/>
            <a:ext cx="1678762" cy="1619296"/>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10387909" y="3419884"/>
            <a:ext cx="1667072"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845394" y="2424272"/>
            <a:ext cx="827285" cy="82728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39E0CC7-048D-471C-AB2F-B3CFAE77F3E5}"/>
              </a:ext>
            </a:extLst>
          </p:cNvPr>
          <p:cNvGrpSpPr/>
          <p:nvPr/>
        </p:nvGrpSpPr>
        <p:grpSpPr>
          <a:xfrm>
            <a:off x="5710964" y="4239016"/>
            <a:ext cx="753843" cy="742441"/>
            <a:chOff x="8757238" y="4461853"/>
            <a:chExt cx="753843" cy="742441"/>
          </a:xfrm>
        </p:grpSpPr>
        <p:sp>
          <p:nvSpPr>
            <p:cNvPr id="76" name="Oval 75">
              <a:extLst>
                <a:ext uri="{FF2B5EF4-FFF2-40B4-BE49-F238E27FC236}">
                  <a16:creationId xmlns:a16="http://schemas.microsoft.com/office/drawing/2014/main" id="{6B8D4498-91A0-6B40-BC92-14E224CD6981}"/>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a:extLst>
              <a:ext uri="{FF2B5EF4-FFF2-40B4-BE49-F238E27FC236}">
                <a16:creationId xmlns:a16="http://schemas.microsoft.com/office/drawing/2014/main" id="{23B07CDE-F9A7-0643-8E23-2C45E106CC46}"/>
              </a:ext>
            </a:extLst>
          </p:cNvPr>
          <p:cNvSpPr txBox="1"/>
          <p:nvPr/>
        </p:nvSpPr>
        <p:spPr>
          <a:xfrm>
            <a:off x="5294862" y="5112017"/>
            <a:ext cx="1638907"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SOGI POPULATION SPOTLIGHTS</a:t>
            </a:r>
          </a:p>
        </p:txBody>
      </p:sp>
      <p:sp>
        <p:nvSpPr>
          <p:cNvPr id="64" name="Rectangle 63">
            <a:extLst>
              <a:ext uri="{FF2B5EF4-FFF2-40B4-BE49-F238E27FC236}">
                <a16:creationId xmlns:a16="http://schemas.microsoft.com/office/drawing/2014/main" id="{1582556D-C6B7-8746-8DFE-21A053B98653}"/>
              </a:ext>
            </a:extLst>
          </p:cNvPr>
          <p:cNvSpPr/>
          <p:nvPr/>
        </p:nvSpPr>
        <p:spPr>
          <a:xfrm>
            <a:off x="1835633" y="4017197"/>
            <a:ext cx="1702823" cy="1649704"/>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0" name="Group 9">
            <a:extLst>
              <a:ext uri="{FF2B5EF4-FFF2-40B4-BE49-F238E27FC236}">
                <a16:creationId xmlns:a16="http://schemas.microsoft.com/office/drawing/2014/main" id="{77C92B19-A256-4232-981D-6A192284DC3A}"/>
              </a:ext>
            </a:extLst>
          </p:cNvPr>
          <p:cNvGrpSpPr/>
          <p:nvPr/>
        </p:nvGrpSpPr>
        <p:grpSpPr>
          <a:xfrm>
            <a:off x="2307445" y="4183448"/>
            <a:ext cx="748707" cy="785660"/>
            <a:chOff x="4751837" y="4519363"/>
            <a:chExt cx="748707" cy="785660"/>
          </a:xfrm>
        </p:grpSpPr>
        <p:sp>
          <p:nvSpPr>
            <p:cNvPr id="65" name="Oval 64">
              <a:extLst>
                <a:ext uri="{FF2B5EF4-FFF2-40B4-BE49-F238E27FC236}">
                  <a16:creationId xmlns:a16="http://schemas.microsoft.com/office/drawing/2014/main" id="{2B1D4D01-BF39-9743-9076-BEBFBC0B57ED}"/>
                </a:ext>
              </a:extLst>
            </p:cNvPr>
            <p:cNvSpPr/>
            <p:nvPr/>
          </p:nvSpPr>
          <p:spPr>
            <a:xfrm>
              <a:off x="4751837" y="4519363"/>
              <a:ext cx="748707"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8" name="Picture 11">
              <a:extLst>
                <a:ext uri="{FF2B5EF4-FFF2-40B4-BE49-F238E27FC236}">
                  <a16:creationId xmlns:a16="http://schemas.microsoft.com/office/drawing/2014/main" id="{37200D3E-BD1E-6B46-83E2-3063E8AB68F5}"/>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953272" y="4638625"/>
              <a:ext cx="417457" cy="499956"/>
            </a:xfrm>
            <a:prstGeom prst="rect">
              <a:avLst/>
            </a:prstGeom>
          </p:spPr>
        </p:pic>
      </p:grpSp>
      <p:sp>
        <p:nvSpPr>
          <p:cNvPr id="61" name="TextBox 60">
            <a:extLst>
              <a:ext uri="{FF2B5EF4-FFF2-40B4-BE49-F238E27FC236}">
                <a16:creationId xmlns:a16="http://schemas.microsoft.com/office/drawing/2014/main" id="{1A9E64E6-81FA-1B4A-BEB0-9F2E03A219B0}"/>
              </a:ext>
            </a:extLst>
          </p:cNvPr>
          <p:cNvSpPr txBox="1"/>
          <p:nvPr/>
        </p:nvSpPr>
        <p:spPr>
          <a:xfrm>
            <a:off x="1816330" y="5136442"/>
            <a:ext cx="1728232"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PARENTS &amp; FAMILIES</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Rectangle 69">
            <a:extLst>
              <a:ext uri="{FF2B5EF4-FFF2-40B4-BE49-F238E27FC236}">
                <a16:creationId xmlns:a16="http://schemas.microsoft.com/office/drawing/2014/main" id="{481DDC1A-3F35-AB48-8CAC-782D2C32C6E1}"/>
              </a:ext>
            </a:extLst>
          </p:cNvPr>
          <p:cNvSpPr/>
          <p:nvPr/>
        </p:nvSpPr>
        <p:spPr>
          <a:xfrm>
            <a:off x="3597558" y="4041383"/>
            <a:ext cx="1633115" cy="1625517"/>
          </a:xfrm>
          <a:prstGeom prst="rect">
            <a:avLst/>
          </a:prstGeom>
          <a:solidFill>
            <a:srgbClr val="00A8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9" name="Group 8">
            <a:extLst>
              <a:ext uri="{FF2B5EF4-FFF2-40B4-BE49-F238E27FC236}">
                <a16:creationId xmlns:a16="http://schemas.microsoft.com/office/drawing/2014/main" id="{B0AF80A7-ADC9-4A40-B8A3-988C41A4010F}"/>
              </a:ext>
            </a:extLst>
          </p:cNvPr>
          <p:cNvGrpSpPr/>
          <p:nvPr/>
        </p:nvGrpSpPr>
        <p:grpSpPr>
          <a:xfrm>
            <a:off x="519815" y="4215047"/>
            <a:ext cx="753843" cy="742441"/>
            <a:chOff x="2772117" y="4488317"/>
            <a:chExt cx="753843" cy="742441"/>
          </a:xfrm>
        </p:grpSpPr>
        <p:sp>
          <p:nvSpPr>
            <p:cNvPr id="73" name="Oval 72">
              <a:extLst>
                <a:ext uri="{FF2B5EF4-FFF2-40B4-BE49-F238E27FC236}">
                  <a16:creationId xmlns:a16="http://schemas.microsoft.com/office/drawing/2014/main" id="{CFF86798-7A9A-3544-8363-E16983093274}"/>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4" name="Picture 2" descr="transparent background magnifying glass icon&#10;">
              <a:extLst>
                <a:ext uri="{FF2B5EF4-FFF2-40B4-BE49-F238E27FC236}">
                  <a16:creationId xmlns:a16="http://schemas.microsoft.com/office/drawing/2014/main" id="{32C55450-4BA8-4547-A8E0-07D802556966}"/>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BEB4463-7553-4380-A899-EB5EDAB5C36F}"/>
              </a:ext>
            </a:extLst>
          </p:cNvPr>
          <p:cNvGrpSpPr/>
          <p:nvPr/>
        </p:nvGrpSpPr>
        <p:grpSpPr>
          <a:xfrm>
            <a:off x="3998099" y="4214935"/>
            <a:ext cx="753843" cy="742441"/>
            <a:chOff x="6753590" y="4543753"/>
            <a:chExt cx="753843" cy="742441"/>
          </a:xfrm>
        </p:grpSpPr>
        <p:sp>
          <p:nvSpPr>
            <p:cNvPr id="62" name="Oval 61">
              <a:extLst>
                <a:ext uri="{FF2B5EF4-FFF2-40B4-BE49-F238E27FC236}">
                  <a16:creationId xmlns:a16="http://schemas.microsoft.com/office/drawing/2014/main" id="{C171B10D-2930-2C4F-BE2A-A94E79B9848A}"/>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3" name="Picture 2" descr="transparent background magnifying glass icon&#10;">
              <a:extLst>
                <a:ext uri="{FF2B5EF4-FFF2-40B4-BE49-F238E27FC236}">
                  <a16:creationId xmlns:a16="http://schemas.microsoft.com/office/drawing/2014/main" id="{788D368D-01A0-5940-B545-DF8B8884410C}"/>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Box 74">
            <a:extLst>
              <a:ext uri="{FF2B5EF4-FFF2-40B4-BE49-F238E27FC236}">
                <a16:creationId xmlns:a16="http://schemas.microsoft.com/office/drawing/2014/main" id="{931882B9-0261-964E-8D2B-F6619D7D3377}"/>
              </a:ext>
            </a:extLst>
          </p:cNvPr>
          <p:cNvSpPr txBox="1"/>
          <p:nvPr/>
        </p:nvSpPr>
        <p:spPr>
          <a:xfrm>
            <a:off x="3618245" y="5159661"/>
            <a:ext cx="1612427"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sym typeface="Arial"/>
              </a:rPr>
              <a:t>YOUTH SPOTLIGHT</a:t>
            </a:r>
          </a:p>
        </p:txBody>
      </p:sp>
      <p:sp>
        <p:nvSpPr>
          <p:cNvPr id="79" name="TextBox 78">
            <a:extLst>
              <a:ext uri="{FF2B5EF4-FFF2-40B4-BE49-F238E27FC236}">
                <a16:creationId xmlns:a16="http://schemas.microsoft.com/office/drawing/2014/main" id="{900BBEEA-5053-1E4F-A911-E3F971C46B03}"/>
              </a:ext>
            </a:extLst>
          </p:cNvPr>
          <p:cNvSpPr txBox="1"/>
          <p:nvPr/>
        </p:nvSpPr>
        <p:spPr>
          <a:xfrm>
            <a:off x="7003751" y="5088798"/>
            <a:ext cx="1596411"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FFFFFF"/>
                </a:solidFill>
                <a:effectLst/>
                <a:uLnTx/>
                <a:uFillTx/>
                <a:latin typeface="Abadi Extra Light"/>
                <a:ea typeface="+mn-ea"/>
                <a:cs typeface="Arial"/>
              </a:rPr>
              <a:t>INTIMATE PARTNER VIOLENCE</a:t>
            </a:r>
          </a:p>
        </p:txBody>
      </p:sp>
      <p:sp>
        <p:nvSpPr>
          <p:cNvPr id="2" name="Slide Number Placeholder 1">
            <a:extLst>
              <a:ext uri="{FF2B5EF4-FFF2-40B4-BE49-F238E27FC236}">
                <a16:creationId xmlns:a16="http://schemas.microsoft.com/office/drawing/2014/main" id="{066E2020-1799-4581-85D5-8520E7AC9E9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DC9E10D5-23A5-4182-B22E-CBCF919FFB91}"/>
              </a:ext>
            </a:extLst>
          </p:cNvPr>
          <p:cNvGrpSpPr/>
          <p:nvPr/>
        </p:nvGrpSpPr>
        <p:grpSpPr>
          <a:xfrm>
            <a:off x="7395113" y="4191792"/>
            <a:ext cx="758776" cy="773681"/>
            <a:chOff x="10819083" y="4516688"/>
            <a:chExt cx="776530" cy="769138"/>
          </a:xfrm>
        </p:grpSpPr>
        <p:pic>
          <p:nvPicPr>
            <p:cNvPr id="11" name="Graphic 10" descr="Speaker phone outline">
              <a:extLst>
                <a:ext uri="{FF2B5EF4-FFF2-40B4-BE49-F238E27FC236}">
                  <a16:creationId xmlns:a16="http://schemas.microsoft.com/office/drawing/2014/main" id="{C7671CA8-06EF-7A46-B3D0-BC330689C6E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19083" y="4516688"/>
              <a:ext cx="769138" cy="769138"/>
            </a:xfrm>
            <a:prstGeom prst="rect">
              <a:avLst/>
            </a:prstGeom>
          </p:spPr>
        </p:pic>
        <p:sp>
          <p:nvSpPr>
            <p:cNvPr id="72" name="Oval 71">
              <a:extLst>
                <a:ext uri="{FF2B5EF4-FFF2-40B4-BE49-F238E27FC236}">
                  <a16:creationId xmlns:a16="http://schemas.microsoft.com/office/drawing/2014/main" id="{92E301C5-6CB8-D842-9CF0-5E411C34A2E1}"/>
                </a:ext>
              </a:extLst>
            </p:cNvPr>
            <p:cNvSpPr/>
            <p:nvPr/>
          </p:nvSpPr>
          <p:spPr>
            <a:xfrm>
              <a:off x="10841770" y="453619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84" name="Rectangle 83">
            <a:extLst>
              <a:ext uri="{FF2B5EF4-FFF2-40B4-BE49-F238E27FC236}">
                <a16:creationId xmlns:a16="http://schemas.microsoft.com/office/drawing/2014/main" id="{D3CCEABE-E18A-4FCB-83B4-7A4E4BCE63AA}"/>
              </a:ext>
            </a:extLst>
          </p:cNvPr>
          <p:cNvSpPr/>
          <p:nvPr/>
        </p:nvSpPr>
        <p:spPr>
          <a:xfrm>
            <a:off x="8660099" y="4038910"/>
            <a:ext cx="1635924" cy="1619296"/>
          </a:xfrm>
          <a:prstGeom prst="rect">
            <a:avLst/>
          </a:prstGeom>
          <a:solidFill>
            <a:srgbClr val="5482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badi Extra Light"/>
              <a:ea typeface="+mn-ea"/>
              <a:cs typeface="+mn-cs"/>
              <a:sym typeface="Arial"/>
            </a:endParaRPr>
          </a:p>
        </p:txBody>
      </p:sp>
      <p:grpSp>
        <p:nvGrpSpPr>
          <p:cNvPr id="18" name="Group 17">
            <a:extLst>
              <a:ext uri="{FF2B5EF4-FFF2-40B4-BE49-F238E27FC236}">
                <a16:creationId xmlns:a16="http://schemas.microsoft.com/office/drawing/2014/main" id="{18BB2671-AA77-4151-81EA-07473932B03D}"/>
              </a:ext>
            </a:extLst>
          </p:cNvPr>
          <p:cNvGrpSpPr/>
          <p:nvPr/>
        </p:nvGrpSpPr>
        <p:grpSpPr>
          <a:xfrm>
            <a:off x="9067308" y="4160354"/>
            <a:ext cx="776185" cy="795369"/>
            <a:chOff x="9002033" y="4160354"/>
            <a:chExt cx="776185" cy="795369"/>
          </a:xfrm>
        </p:grpSpPr>
        <p:sp>
          <p:nvSpPr>
            <p:cNvPr id="85" name="Oval 84">
              <a:extLst>
                <a:ext uri="{FF2B5EF4-FFF2-40B4-BE49-F238E27FC236}">
                  <a16:creationId xmlns:a16="http://schemas.microsoft.com/office/drawing/2014/main" id="{AED45E12-4C12-4C0A-9EF1-A7F012B37A5D}"/>
                </a:ext>
              </a:extLst>
            </p:cNvPr>
            <p:cNvSpPr/>
            <p:nvPr/>
          </p:nvSpPr>
          <p:spPr>
            <a:xfrm>
              <a:off x="9002033" y="4211412"/>
              <a:ext cx="776185" cy="7443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6" name="Graphic 85" descr="House with solid fill">
              <a:extLst>
                <a:ext uri="{FF2B5EF4-FFF2-40B4-BE49-F238E27FC236}">
                  <a16:creationId xmlns:a16="http://schemas.microsoft.com/office/drawing/2014/main" id="{3E688116-EF37-46D4-A6F2-8EEE79A154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005318" y="4160354"/>
              <a:ext cx="744311" cy="744311"/>
            </a:xfrm>
            <a:prstGeom prst="rect">
              <a:avLst/>
            </a:prstGeom>
          </p:spPr>
        </p:pic>
      </p:grpSp>
      <p:sp>
        <p:nvSpPr>
          <p:cNvPr id="87" name="TextBox 86">
            <a:extLst>
              <a:ext uri="{FF2B5EF4-FFF2-40B4-BE49-F238E27FC236}">
                <a16:creationId xmlns:a16="http://schemas.microsoft.com/office/drawing/2014/main" id="{8C4C95CC-EFEF-4A48-AB2B-B428E8120569}"/>
              </a:ext>
            </a:extLst>
          </p:cNvPr>
          <p:cNvSpPr txBox="1"/>
          <p:nvPr/>
        </p:nvSpPr>
        <p:spPr>
          <a:xfrm>
            <a:off x="8665890" y="5073708"/>
            <a:ext cx="163013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Abadi Extra Light"/>
                <a:ea typeface="+mn-ea"/>
                <a:cs typeface="Arial"/>
              </a:rPr>
              <a:t>NEW:</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Abadi Extra Light"/>
                <a:ea typeface="+mn-ea"/>
                <a:cs typeface="Arial"/>
              </a:rPr>
              <a:t>HOUSING STABILITY</a:t>
            </a:r>
          </a:p>
        </p:txBody>
      </p:sp>
      <p:sp>
        <p:nvSpPr>
          <p:cNvPr id="88" name="Footer Placeholder 3">
            <a:extLst>
              <a:ext uri="{FF2B5EF4-FFF2-40B4-BE49-F238E27FC236}">
                <a16:creationId xmlns:a16="http://schemas.microsoft.com/office/drawing/2014/main" id="{A5E54131-2268-4029-89F0-88A2908C1ADC}"/>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96146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1" y="4137102"/>
            <a:ext cx="12191999" cy="250501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2814047" y="3888910"/>
            <a:ext cx="9238723" cy="2636598"/>
          </a:xfrm>
          <a:prstGeom prst="rect">
            <a:avLst/>
          </a:prstGeom>
        </p:spPr>
        <p:txBody>
          <a:bodyPr spcFirstLastPara="1" wrap="square" lIns="91433" tIns="45700" rIns="91433" bIns="45700" anchor="ctr" anchorCtr="0">
            <a:noAutofit/>
          </a:bodyPr>
          <a:lstStyle/>
          <a:p>
            <a:pPr algn="r" defTabSz="1219170">
              <a:buClr>
                <a:srgbClr val="000000"/>
              </a:buClr>
            </a:pPr>
            <a:br>
              <a:rPr lang="en-US" sz="4250" spc="800">
                <a:latin typeface="Abadi Extra Light"/>
              </a:rPr>
            </a:br>
            <a:r>
              <a:rPr lang="en-US" sz="4400" spc="800">
                <a:solidFill>
                  <a:schemeClr val="bg1"/>
                </a:solidFill>
                <a:latin typeface="Abadi Extra Light"/>
              </a:rPr>
              <a:t>Housing Stability</a:t>
            </a:r>
            <a:br>
              <a:rPr lang="en-US" sz="4400" spc="800">
                <a:solidFill>
                  <a:schemeClr val="bg1"/>
                </a:solidFill>
                <a:latin typeface="Abadi Extra Light"/>
              </a:rPr>
            </a:br>
            <a:r>
              <a:rPr lang="en-US" sz="1800" b="1" spc="800">
                <a:solidFill>
                  <a:schemeClr val="bg1"/>
                </a:solidFill>
                <a:latin typeface="Abadi Extra Light"/>
              </a:rPr>
              <a:t>Ta-wei Lin</a:t>
            </a:r>
            <a:br>
              <a:rPr lang="en-US" sz="1800" b="1" spc="800">
                <a:solidFill>
                  <a:schemeClr val="bg1"/>
                </a:solidFill>
                <a:latin typeface="Abadi Extra Light"/>
              </a:rPr>
            </a:br>
            <a:r>
              <a:rPr lang="en-US" sz="1800" b="1" spc="800">
                <a:solidFill>
                  <a:schemeClr val="bg1"/>
                </a:solidFill>
                <a:latin typeface="Abadi Extra Light"/>
              </a:rPr>
              <a:t>Lisa Arsenault</a:t>
            </a:r>
            <a:br>
              <a:rPr lang="en-US" sz="1800" b="1" spc="800">
                <a:solidFill>
                  <a:schemeClr val="bg1"/>
                </a:solidFill>
                <a:latin typeface="Abadi Extra Light"/>
              </a:rPr>
            </a:br>
            <a:r>
              <a:rPr lang="en-US" sz="1800" spc="800">
                <a:solidFill>
                  <a:schemeClr val="bg1"/>
                </a:solidFill>
                <a:ea typeface="+mj-lt"/>
                <a:cs typeface="+mj-lt"/>
              </a:rPr>
              <a:t>Tom Brigham</a:t>
            </a:r>
            <a:br>
              <a:rPr lang="en-US" sz="1800" b="1" spc="800">
                <a:latin typeface="Abadi Extra Light"/>
              </a:rPr>
            </a:br>
            <a:r>
              <a:rPr lang="en-US" sz="1800" b="1" spc="800">
                <a:solidFill>
                  <a:schemeClr val="bg1"/>
                </a:solidFill>
                <a:latin typeface="Abadi Extra Light"/>
              </a:rPr>
              <a:t>Vera E. Mouradian</a:t>
            </a:r>
            <a:br>
              <a:rPr lang="en-US" sz="1800" b="1" spc="800">
                <a:solidFill>
                  <a:schemeClr val="bg1"/>
                </a:solidFill>
                <a:latin typeface="Abadi Extra Light"/>
              </a:rPr>
            </a:br>
            <a:r>
              <a:rPr lang="en-US" sz="1800" b="1" spc="800">
                <a:solidFill>
                  <a:schemeClr val="bg1"/>
                </a:solidFill>
                <a:latin typeface="Abadi Extra Light"/>
              </a:rPr>
              <a:t>Jennifer Halstrom</a:t>
            </a:r>
            <a:br>
              <a:rPr lang="en-US" sz="4250" spc="800">
                <a:latin typeface="Abadi Extra Light"/>
              </a:rPr>
            </a:br>
            <a:br>
              <a:rPr lang="en-US" sz="1800" b="1" i="1" spc="400">
                <a:latin typeface="Abadi Extra Light"/>
              </a:rPr>
            </a:br>
            <a:endParaRPr lang="en-US" sz="1800" b="1" i="1" spc="400">
              <a:solidFill>
                <a:schemeClr val="bg1"/>
              </a:solidFill>
              <a:latin typeface="Abadi Extra Light"/>
            </a:endParaRPr>
          </a:p>
        </p:txBody>
      </p:sp>
      <p:grpSp>
        <p:nvGrpSpPr>
          <p:cNvPr id="3" name="Group 2">
            <a:extLst>
              <a:ext uri="{FF2B5EF4-FFF2-40B4-BE49-F238E27FC236}">
                <a16:creationId xmlns:a16="http://schemas.microsoft.com/office/drawing/2014/main" id="{4DAC3A26-5E22-4150-AAB3-3E3F5976692E}"/>
              </a:ext>
            </a:extLst>
          </p:cNvPr>
          <p:cNvGrpSpPr/>
          <p:nvPr/>
        </p:nvGrpSpPr>
        <p:grpSpPr>
          <a:xfrm>
            <a:off x="940614" y="4626183"/>
            <a:ext cx="1393179" cy="1325600"/>
            <a:chOff x="139230" y="4739199"/>
            <a:chExt cx="1393179" cy="1325600"/>
          </a:xfrm>
        </p:grpSpPr>
        <p:sp>
          <p:nvSpPr>
            <p:cNvPr id="6" name="Oval 5">
              <a:extLst>
                <a:ext uri="{FF2B5EF4-FFF2-40B4-BE49-F238E27FC236}">
                  <a16:creationId xmlns:a16="http://schemas.microsoft.com/office/drawing/2014/main" id="{D9B37E91-DFEA-4993-90E7-E29DBDCCD8BF}"/>
                </a:ext>
              </a:extLst>
            </p:cNvPr>
            <p:cNvSpPr/>
            <p:nvPr/>
          </p:nvSpPr>
          <p:spPr>
            <a:xfrm>
              <a:off x="139230" y="4739199"/>
              <a:ext cx="1393179" cy="1325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Graphic 3" descr="House with solid fill">
              <a:extLst>
                <a:ext uri="{FF2B5EF4-FFF2-40B4-BE49-F238E27FC236}">
                  <a16:creationId xmlns:a16="http://schemas.microsoft.com/office/drawing/2014/main" id="{7C746028-0B1C-4667-A551-40EA9430FD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619" y="4894975"/>
              <a:ext cx="914400" cy="914400"/>
            </a:xfrm>
            <a:prstGeom prst="rect">
              <a:avLst/>
            </a:prstGeom>
          </p:spPr>
        </p:pic>
      </p:grpSp>
      <p:sp>
        <p:nvSpPr>
          <p:cNvPr id="8" name="TextBox 7">
            <a:extLst>
              <a:ext uri="{FF2B5EF4-FFF2-40B4-BE49-F238E27FC236}">
                <a16:creationId xmlns:a16="http://schemas.microsoft.com/office/drawing/2014/main" id="{4FA98C26-16BE-4D84-9EFF-30B06D39274C}"/>
              </a:ext>
            </a:extLst>
          </p:cNvPr>
          <p:cNvSpPr txBox="1"/>
          <p:nvPr/>
        </p:nvSpPr>
        <p:spPr>
          <a:xfrm>
            <a:off x="605790" y="463091"/>
            <a:ext cx="747997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a:ea typeface="+mn-ea"/>
                <a:cs typeface="+mn-cs"/>
              </a:rPr>
              <a:t>“There are broad, long-term effects to affordable housing. People who are affordably housed earn more over their lifetime, they live longer, their children do better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Sarah Mickelson, Senior Director of Public Policy, 		     National Low Income Housing Coalition </a:t>
            </a:r>
          </a:p>
        </p:txBody>
      </p:sp>
      <p:sp>
        <p:nvSpPr>
          <p:cNvPr id="9" name="Slide Number Placeholder 8">
            <a:extLst>
              <a:ext uri="{FF2B5EF4-FFF2-40B4-BE49-F238E27FC236}">
                <a16:creationId xmlns:a16="http://schemas.microsoft.com/office/drawing/2014/main" id="{0179BD22-61AA-4622-93B1-7DE3118126B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2" name="Footer Placeholder 3">
            <a:extLst>
              <a:ext uri="{FF2B5EF4-FFF2-40B4-BE49-F238E27FC236}">
                <a16:creationId xmlns:a16="http://schemas.microsoft.com/office/drawing/2014/main" id="{A8279D12-315D-4467-8787-1481E7CB75D7}"/>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624063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115061" y="1709619"/>
            <a:ext cx="11860577" cy="4653631"/>
          </a:xfrm>
          <a:prstGeom prst="rect">
            <a:avLst/>
          </a:prstGeom>
        </p:spPr>
        <p:txBody>
          <a:bodyPr spcFirstLastPara="1" wrap="square" lIns="91433" tIns="45700" rIns="91433" bIns="45700" anchor="t" anchorCtr="0">
            <a:normAutofit/>
          </a:bodyPr>
          <a:lstStyle/>
          <a:p>
            <a:pPr marL="657225" indent="-457200">
              <a:lnSpc>
                <a:spcPct val="100000"/>
              </a:lnSpc>
              <a:spcBef>
                <a:spcPts val="0"/>
              </a:spcBef>
              <a:spcAft>
                <a:spcPts val="600"/>
              </a:spcAft>
              <a:buClr>
                <a:srgbClr val="073763"/>
              </a:buClr>
              <a:buSzPts val="1600"/>
            </a:pPr>
            <a:r>
              <a:rPr lang="en-US" sz="2400">
                <a:latin typeface="Abadi Extra Light"/>
              </a:rPr>
              <a:t>Access to things like healthy food, safe housing, affordable medicine, technology, employment, and childcare are not separate issues from COVID-19.</a:t>
            </a:r>
          </a:p>
          <a:p>
            <a:pPr marL="657225" indent="-457200">
              <a:lnSpc>
                <a:spcPct val="100000"/>
              </a:lnSpc>
              <a:spcBef>
                <a:spcPts val="0"/>
              </a:spcBef>
              <a:spcAft>
                <a:spcPts val="600"/>
              </a:spcAft>
              <a:buClr>
                <a:srgbClr val="073763"/>
              </a:buClr>
              <a:buSzPts val="1600"/>
            </a:pPr>
            <a:r>
              <a:rPr lang="en-US" sz="2400">
                <a:latin typeface="Abadi Extra Light"/>
              </a:rPr>
              <a:t>The pandemic’s impact on people’s ability to afford and access basic needs have changed lives and put people at greater risk for poor health – particularly among those already experiencing poor health outcomes. </a:t>
            </a:r>
          </a:p>
          <a:p>
            <a:pPr marL="657225" indent="-457200">
              <a:lnSpc>
                <a:spcPct val="100000"/>
              </a:lnSpc>
              <a:spcBef>
                <a:spcPts val="0"/>
              </a:spcBef>
              <a:spcAft>
                <a:spcPts val="600"/>
              </a:spcAft>
              <a:buClr>
                <a:srgbClr val="073763"/>
              </a:buClr>
              <a:buSzPts val="1600"/>
            </a:pPr>
            <a:r>
              <a:rPr lang="en-US" sz="2400">
                <a:latin typeface="Abadi Extra Light"/>
              </a:rPr>
              <a:t>For housing in particular, COVID-19 has clearly underscored the importance of safe, stable, and affordable housing to health and has highlighted the social and economic costs of persistent inequalities and gaps in the safety net. </a:t>
            </a:r>
          </a:p>
          <a:p>
            <a:pPr marL="657225" indent="-457200">
              <a:lnSpc>
                <a:spcPct val="100000"/>
              </a:lnSpc>
              <a:spcBef>
                <a:spcPts val="0"/>
              </a:spcBef>
              <a:spcAft>
                <a:spcPts val="600"/>
              </a:spcAft>
              <a:buClr>
                <a:srgbClr val="073763"/>
              </a:buClr>
              <a:buSzPts val="1600"/>
            </a:pPr>
            <a:r>
              <a:rPr lang="en-US" sz="2400">
                <a:latin typeface="Abadi Extra Light"/>
              </a:rPr>
              <a:t>This has enormous impacts on health and wellbeing. </a:t>
            </a:r>
          </a:p>
          <a:p>
            <a:pPr marL="657225" indent="-457200">
              <a:lnSpc>
                <a:spcPct val="100000"/>
              </a:lnSpc>
              <a:spcBef>
                <a:spcPts val="0"/>
              </a:spcBef>
              <a:spcAft>
                <a:spcPts val="600"/>
              </a:spcAft>
              <a:buClr>
                <a:srgbClr val="073763"/>
              </a:buClr>
              <a:buSzPts val="1600"/>
            </a:pPr>
            <a:endParaRPr lang="en-US" sz="2400">
              <a:latin typeface="Abadi Extra Light"/>
            </a:endParaRPr>
          </a:p>
          <a:p>
            <a:pPr marL="657225" indent="-457200">
              <a:lnSpc>
                <a:spcPct val="100000"/>
              </a:lnSpc>
              <a:spcBef>
                <a:spcPts val="0"/>
              </a:spcBef>
              <a:spcAft>
                <a:spcPts val="600"/>
              </a:spcAft>
              <a:buClr>
                <a:srgbClr val="073763"/>
              </a:buClr>
              <a:buSzPts val="1600"/>
            </a:pPr>
            <a:endParaRPr lang="en-US">
              <a:cs typeface="Calibri" panose="020F0502020204030204"/>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620188"/>
            <a:ext cx="10515600" cy="763343"/>
          </a:xfrm>
          <a:prstGeom prst="rect">
            <a:avLst/>
          </a:prstGeom>
        </p:spPr>
        <p:txBody>
          <a:bodyPr spcFirstLastPara="1" wrap="square" lIns="91433" tIns="45700" rIns="91433" bIns="45700" anchor="ctr" anchorCtr="0">
            <a:noAutofit/>
          </a:bodyPr>
          <a:lstStyle/>
          <a:p>
            <a:r>
              <a:rPr lang="en-US" sz="3700" spc="800">
                <a:solidFill>
                  <a:schemeClr val="bg1"/>
                </a:solidFill>
                <a:latin typeface="Abadi Extra Light"/>
              </a:rPr>
              <a:t>FRAMING MATTERS</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Slide Number Placeholder 3">
            <a:extLst>
              <a:ext uri="{FF2B5EF4-FFF2-40B4-BE49-F238E27FC236}">
                <a16:creationId xmlns:a16="http://schemas.microsoft.com/office/drawing/2014/main" id="{5500FB90-D01D-44F7-9D0B-2E81D80169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9" name="Footer Placeholder 3">
            <a:extLst>
              <a:ext uri="{FF2B5EF4-FFF2-40B4-BE49-F238E27FC236}">
                <a16:creationId xmlns:a16="http://schemas.microsoft.com/office/drawing/2014/main" id="{D5230360-1236-4036-B177-0BB852E406C1}"/>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97371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BD2CC-CCF1-4210-816E-A3F102A01573}"/>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a:solidFill>
                <a:srgbClr val="464646">
                  <a:lumMod val="40000"/>
                  <a:lumOff val="60000"/>
                </a:srgbClr>
              </a:solidFill>
            </a:endParaRPr>
          </a:p>
        </p:txBody>
      </p:sp>
      <p:sp>
        <p:nvSpPr>
          <p:cNvPr id="3" name="Title 2">
            <a:extLst>
              <a:ext uri="{FF2B5EF4-FFF2-40B4-BE49-F238E27FC236}">
                <a16:creationId xmlns:a16="http://schemas.microsoft.com/office/drawing/2014/main" id="{559D6138-81D5-450F-A439-41F40CFD988A}"/>
              </a:ext>
            </a:extLst>
          </p:cNvPr>
          <p:cNvSpPr>
            <a:spLocks noGrp="1"/>
          </p:cNvSpPr>
          <p:nvPr>
            <p:ph type="title"/>
          </p:nvPr>
        </p:nvSpPr>
        <p:spPr/>
        <p:txBody>
          <a:bodyPr/>
          <a:lstStyle/>
          <a:p>
            <a:br>
              <a:rPr lang="en-US" dirty="0"/>
            </a:br>
            <a:endParaRPr lang="en-US" dirty="0"/>
          </a:p>
        </p:txBody>
      </p:sp>
      <p:pic>
        <p:nvPicPr>
          <p:cNvPr id="5" name="Picture 5">
            <a:extLst>
              <a:ext uri="{FF2B5EF4-FFF2-40B4-BE49-F238E27FC236}">
                <a16:creationId xmlns:a16="http://schemas.microsoft.com/office/drawing/2014/main" id="{6347EFD9-E3B5-44DF-A852-B3E0F8B68066}"/>
              </a:ext>
            </a:extLst>
          </p:cNvPr>
          <p:cNvPicPr>
            <a:picLocks noChangeAspect="1"/>
          </p:cNvPicPr>
          <p:nvPr/>
        </p:nvPicPr>
        <p:blipFill rotWithShape="1">
          <a:blip r:embed="rId3"/>
          <a:srcRect l="1820" r="-114" b="163"/>
          <a:stretch/>
        </p:blipFill>
        <p:spPr>
          <a:xfrm>
            <a:off x="2746940" y="387605"/>
            <a:ext cx="6698120" cy="4741270"/>
          </a:xfrm>
          <a:prstGeom prst="rect">
            <a:avLst/>
          </a:prstGeom>
          <a:ln>
            <a:solidFill>
              <a:srgbClr val="4472C4"/>
            </a:solidFill>
          </a:ln>
        </p:spPr>
      </p:pic>
      <p:sp>
        <p:nvSpPr>
          <p:cNvPr id="10" name="TextBox 9">
            <a:extLst>
              <a:ext uri="{FF2B5EF4-FFF2-40B4-BE49-F238E27FC236}">
                <a16:creationId xmlns:a16="http://schemas.microsoft.com/office/drawing/2014/main" id="{44E7194D-416B-44F9-8326-27F479450CF7}"/>
              </a:ext>
            </a:extLst>
          </p:cNvPr>
          <p:cNvSpPr txBox="1"/>
          <p:nvPr/>
        </p:nvSpPr>
        <p:spPr>
          <a:xfrm>
            <a:off x="2626675" y="5128875"/>
            <a:ext cx="7170720" cy="646331"/>
          </a:xfrm>
          <a:prstGeom prst="rect">
            <a:avLst/>
          </a:prstGeom>
          <a:noFill/>
        </p:spPr>
        <p:txBody>
          <a:bodyPr wrap="square">
            <a:spAutoFit/>
          </a:bodyPr>
          <a:lstStyle/>
          <a:p>
            <a:r>
              <a:rPr lang="en-US" sz="3600" dirty="0"/>
              <a:t>            mass.gov/</a:t>
            </a:r>
            <a:r>
              <a:rPr lang="en-US" sz="3600" dirty="0" err="1"/>
              <a:t>vaccineequity</a:t>
            </a:r>
            <a:endParaRPr lang="en-US" sz="3600" dirty="0"/>
          </a:p>
        </p:txBody>
      </p:sp>
    </p:spTree>
    <p:extLst>
      <p:ext uri="{BB962C8B-B14F-4D97-AF65-F5344CB8AC3E}">
        <p14:creationId xmlns:p14="http://schemas.microsoft.com/office/powerpoint/2010/main" val="2109345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B4224-A219-1A49-A60E-FF73129F779A}"/>
              </a:ext>
            </a:extLst>
          </p:cNvPr>
          <p:cNvSpPr>
            <a:spLocks noGrp="1"/>
          </p:cNvSpPr>
          <p:nvPr>
            <p:ph idx="1"/>
          </p:nvPr>
        </p:nvSpPr>
        <p:spPr>
          <a:xfrm>
            <a:off x="348048" y="1929096"/>
            <a:ext cx="5419723" cy="4154203"/>
          </a:xfrm>
        </p:spPr>
        <p:txBody>
          <a:bodyPr vert="horz" lIns="91440" tIns="45720" rIns="91440" bIns="45720" rtlCol="0" anchor="t">
            <a:normAutofit lnSpcReduction="10000"/>
          </a:bodyPr>
          <a:lstStyle/>
          <a:p>
            <a:r>
              <a:rPr lang="en-US" sz="2400">
                <a:latin typeface="Abadi Extra Light" panose="020B0204020104020204" pitchFamily="34" charset="0"/>
              </a:rPr>
              <a:t>Housing affordability was already an issue pre-pandemic</a:t>
            </a:r>
          </a:p>
          <a:p>
            <a:pPr lvl="1"/>
            <a:r>
              <a:rPr lang="en-US" sz="2000">
                <a:latin typeface="Abadi Extra Light" panose="020B0204020104020204" pitchFamily="34" charset="0"/>
              </a:rPr>
              <a:t>Nearly half of MA residents living in renter-occupied housing units were cost-burdened</a:t>
            </a:r>
            <a:r>
              <a:rPr lang="en-US" sz="2000" baseline="30000">
                <a:latin typeface="Abadi Extra Light" panose="020B0204020104020204" pitchFamily="34" charset="0"/>
              </a:rPr>
              <a:t>1</a:t>
            </a:r>
            <a:endParaRPr lang="en-US" sz="2400" baseline="30000">
              <a:latin typeface="Abadi Extra Light" panose="020B0204020104020204" pitchFamily="34" charset="0"/>
            </a:endParaRPr>
          </a:p>
          <a:p>
            <a:r>
              <a:rPr lang="en-US" sz="2400">
                <a:latin typeface="Abadi Extra Light" panose="020B0204020104020204" pitchFamily="34" charset="0"/>
              </a:rPr>
              <a:t>Black and Hispanic renter households disproportionately impacted by housing cost burden</a:t>
            </a:r>
            <a:r>
              <a:rPr lang="en-US" sz="2400" baseline="30000">
                <a:latin typeface="Abadi Extra Light" panose="020B0204020104020204" pitchFamily="34" charset="0"/>
              </a:rPr>
              <a:t>2</a:t>
            </a:r>
          </a:p>
          <a:p>
            <a:pPr lvl="1"/>
            <a:r>
              <a:rPr lang="en-US" sz="2000">
                <a:latin typeface="Abadi Extra Light" panose="020B0204020104020204" pitchFamily="34" charset="0"/>
              </a:rPr>
              <a:t>More than twice as likely to report being behind on housing payments and twice as likely to report being at risk for eviction than White renter households</a:t>
            </a:r>
          </a:p>
        </p:txBody>
      </p:sp>
      <p:sp>
        <p:nvSpPr>
          <p:cNvPr id="7" name="Title 3">
            <a:extLst>
              <a:ext uri="{FF2B5EF4-FFF2-40B4-BE49-F238E27FC236}">
                <a16:creationId xmlns:a16="http://schemas.microsoft.com/office/drawing/2014/main" id="{6EDBE951-847B-154D-B809-4F5D3C8AD8B8}"/>
              </a:ext>
            </a:extLst>
          </p:cNvPr>
          <p:cNvSpPr txBox="1">
            <a:spLocks noGrp="1"/>
          </p:cNvSpPr>
          <p:nvPr>
            <p:ph type="title"/>
          </p:nvPr>
        </p:nvSpPr>
        <p:spPr>
          <a:xfrm>
            <a:off x="0" y="365125"/>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900">
                <a:latin typeface="Abadi Extra Light"/>
              </a:rPr>
              <a:t>	PRE-PANDEMIC HOUSING COST BURDEN</a:t>
            </a:r>
          </a:p>
        </p:txBody>
      </p:sp>
      <p:sp>
        <p:nvSpPr>
          <p:cNvPr id="8" name="TextBox 1">
            <a:extLst>
              <a:ext uri="{FF2B5EF4-FFF2-40B4-BE49-F238E27FC236}">
                <a16:creationId xmlns:a16="http://schemas.microsoft.com/office/drawing/2014/main" id="{B3C12E8F-1DAF-5B41-B616-A24703021E8A}"/>
              </a:ext>
            </a:extLst>
          </p:cNvPr>
          <p:cNvSpPr txBox="1"/>
          <p:nvPr/>
        </p:nvSpPr>
        <p:spPr>
          <a:xfrm>
            <a:off x="7030173" y="4315747"/>
            <a:ext cx="4543111" cy="2371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badi Extra Light"/>
                <a:ea typeface="+mn-ea"/>
                <a:cs typeface="+mn-cs"/>
              </a:rPr>
              <a:t>US Census ACS 5-Year Estimates, 2015-2019</a:t>
            </a:r>
          </a:p>
        </p:txBody>
      </p:sp>
      <p:sp>
        <p:nvSpPr>
          <p:cNvPr id="12" name="Title 1">
            <a:extLst>
              <a:ext uri="{FF2B5EF4-FFF2-40B4-BE49-F238E27FC236}">
                <a16:creationId xmlns:a16="http://schemas.microsoft.com/office/drawing/2014/main" id="{DC4085B4-2596-4AE9-AABC-EB94672F47BD}"/>
              </a:ext>
            </a:extLst>
          </p:cNvPr>
          <p:cNvSpPr txBox="1">
            <a:spLocks/>
          </p:cNvSpPr>
          <p:nvPr/>
        </p:nvSpPr>
        <p:spPr>
          <a:xfrm>
            <a:off x="6096000" y="2068826"/>
            <a:ext cx="5747951" cy="5785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1800" b="0" i="0" u="none" strike="noStrike" kern="0" cap="none" spc="0" normalizeH="0" baseline="0" noProof="0">
                <a:ln>
                  <a:noFill/>
                </a:ln>
                <a:solidFill>
                  <a:srgbClr val="000000"/>
                </a:solidFill>
                <a:effectLst/>
                <a:uLnTx/>
                <a:uFillTx/>
                <a:latin typeface="Abadi Extra Light"/>
                <a:ea typeface="Batang"/>
                <a:cs typeface="Arial"/>
                <a:sym typeface="Arial"/>
              </a:rPr>
              <a:t>Percent of MA Renter-Occupied Housing Units Cost-Burdened</a:t>
            </a:r>
            <a:r>
              <a:rPr kumimoji="0" lang="en-US" sz="1800" b="0" i="0" u="none" strike="noStrike" kern="0" cap="none" spc="0" normalizeH="0" baseline="30000" noProof="0">
                <a:ln>
                  <a:noFill/>
                </a:ln>
                <a:solidFill>
                  <a:srgbClr val="000000"/>
                </a:solidFill>
                <a:effectLst/>
                <a:uLnTx/>
                <a:uFillTx/>
                <a:latin typeface="Abadi Extra Light"/>
                <a:ea typeface="Batang"/>
                <a:cs typeface="Arial"/>
                <a:sym typeface="Arial"/>
              </a:rPr>
              <a:t>1</a:t>
            </a:r>
          </a:p>
          <a:p>
            <a:pPr marL="0" marR="0" lvl="0" indent="0" algn="l"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1800" b="0" i="0" u="none" strike="noStrike" kern="0" cap="none" spc="0" normalizeH="0" baseline="0" noProof="0">
                <a:ln>
                  <a:noFill/>
                </a:ln>
                <a:solidFill>
                  <a:srgbClr val="000000"/>
                </a:solidFill>
                <a:effectLst/>
                <a:uLnTx/>
                <a:uFillTx/>
                <a:latin typeface="Abadi Extra Light"/>
                <a:ea typeface="Batang"/>
                <a:cs typeface="Arial"/>
                <a:sym typeface="Arial"/>
              </a:rPr>
              <a:t>(2015-2019)</a:t>
            </a:r>
          </a:p>
        </p:txBody>
      </p:sp>
      <p:sp>
        <p:nvSpPr>
          <p:cNvPr id="9" name="TextBox 8">
            <a:extLst>
              <a:ext uri="{FF2B5EF4-FFF2-40B4-BE49-F238E27FC236}">
                <a16:creationId xmlns:a16="http://schemas.microsoft.com/office/drawing/2014/main" id="{0597CD41-A6DF-46B4-82CA-0C3CFC03CF37}"/>
              </a:ext>
            </a:extLst>
          </p:cNvPr>
          <p:cNvSpPr txBox="1"/>
          <p:nvPr/>
        </p:nvSpPr>
        <p:spPr>
          <a:xfrm>
            <a:off x="6759507" y="4746718"/>
            <a:ext cx="4911936" cy="1692771"/>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Arial"/>
                <a:ea typeface="+mn-ea"/>
                <a:cs typeface="+mn-cs"/>
              </a:rPr>
              <a:t>“Having to make those tradeoffs or worry about making next month’s rent can have huge implications in terms of high blood pressure, diabetes, heart disease, depression and other mental health illness.”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464646"/>
                </a:solidFill>
                <a:effectLst/>
                <a:uLnTx/>
                <a:uFillTx/>
                <a:latin typeface="Neue Haas Grotesk W01 Disp"/>
                <a:ea typeface="+mn-ea"/>
                <a:cs typeface="+mn-cs"/>
              </a:rPr>
              <a:t>	— Megan Sandel, associate professor of pediatrics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464646"/>
                </a:solidFill>
                <a:effectLst/>
                <a:uLnTx/>
                <a:uFillTx/>
                <a:latin typeface="Neue Haas Grotesk W01 Disp"/>
                <a:ea typeface="+mn-ea"/>
                <a:cs typeface="+mn-cs"/>
              </a:rPr>
              <a:t>	of environmental health at Boston University</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5" name="Chart 4">
            <a:extLst>
              <a:ext uri="{FF2B5EF4-FFF2-40B4-BE49-F238E27FC236}">
                <a16:creationId xmlns:a16="http://schemas.microsoft.com/office/drawing/2014/main" id="{82048386-6516-45DE-BE9A-74AC03854075}"/>
              </a:ext>
            </a:extLst>
          </p:cNvPr>
          <p:cNvGraphicFramePr/>
          <p:nvPr/>
        </p:nvGraphicFramePr>
        <p:xfrm>
          <a:off x="5487276" y="2547718"/>
          <a:ext cx="5861072" cy="2199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5245170E-E540-461E-8314-851D963BE9F8}"/>
              </a:ext>
            </a:extLst>
          </p:cNvPr>
          <p:cNvSpPr txBox="1"/>
          <p:nvPr/>
        </p:nvSpPr>
        <p:spPr>
          <a:xfrm>
            <a:off x="348048" y="6277995"/>
            <a:ext cx="7525952" cy="4445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000000"/>
                </a:solidFill>
                <a:effectLst/>
                <a:uLnTx/>
                <a:uFillTx/>
                <a:latin typeface="Arial"/>
                <a:ea typeface="+mn-ea"/>
                <a:cs typeface="+mn-cs"/>
              </a:rPr>
              <a:t>1 </a:t>
            </a:r>
            <a:r>
              <a:rPr kumimoji="0" lang="en-US" sz="1200" b="0" i="0" u="none" strike="noStrike" kern="1200" cap="none" spc="0" normalizeH="0" baseline="0" noProof="0">
                <a:ln>
                  <a:noFill/>
                </a:ln>
                <a:solidFill>
                  <a:srgbClr val="000000"/>
                </a:solidFill>
                <a:effectLst/>
                <a:uLnTx/>
                <a:uFillTx/>
                <a:latin typeface="Arial"/>
                <a:ea typeface="+mn-ea"/>
                <a:cs typeface="+mn-cs"/>
              </a:rPr>
              <a:t>Cost-burdened households spend 30% or more of their household income on housing costs </a:t>
            </a:r>
            <a:endParaRPr kumimoji="0" lang="en-US" sz="1200" b="0" i="0" u="none" strike="noStrike" kern="1200" cap="none" spc="0" normalizeH="0" baseline="3000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000000"/>
                </a:solidFill>
                <a:effectLst/>
                <a:uLnTx/>
                <a:uFillTx/>
                <a:latin typeface="Arial"/>
                <a:ea typeface="+mn-ea"/>
                <a:cs typeface="+mn-cs"/>
              </a:rPr>
              <a:t>2</a:t>
            </a:r>
            <a:r>
              <a:rPr kumimoji="0" lang="en-US" sz="1200" b="0" i="0" u="none" strike="noStrike" kern="1200" cap="none" spc="0" normalizeH="0" baseline="0" noProof="0">
                <a:ln>
                  <a:noFill/>
                </a:ln>
                <a:solidFill>
                  <a:srgbClr val="000000"/>
                </a:solidFill>
                <a:effectLst/>
                <a:uLnTx/>
                <a:uFillTx/>
                <a:latin typeface="Arial"/>
                <a:ea typeface="+mn-ea"/>
                <a:cs typeface="+mn-cs"/>
              </a:rPr>
              <a:t> https://www.jchs.harvard.edu/blog/black-and-hispanic-renters-face-greatest-threat-eviction-pandemic</a:t>
            </a:r>
          </a:p>
        </p:txBody>
      </p:sp>
      <p:sp>
        <p:nvSpPr>
          <p:cNvPr id="4" name="Slide Number Placeholder 3">
            <a:extLst>
              <a:ext uri="{FF2B5EF4-FFF2-40B4-BE49-F238E27FC236}">
                <a16:creationId xmlns:a16="http://schemas.microsoft.com/office/drawing/2014/main" id="{07850CF1-41D1-4AA5-B31D-B9766D41023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4" name="Footer Placeholder 3">
            <a:extLst>
              <a:ext uri="{FF2B5EF4-FFF2-40B4-BE49-F238E27FC236}">
                <a16:creationId xmlns:a16="http://schemas.microsoft.com/office/drawing/2014/main" id="{AED8DB29-F5C2-4070-9B4E-64877D022ABC}"/>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736083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B4224-A219-1A49-A60E-FF73129F779A}"/>
              </a:ext>
            </a:extLst>
          </p:cNvPr>
          <p:cNvSpPr>
            <a:spLocks noGrp="1"/>
          </p:cNvSpPr>
          <p:nvPr>
            <p:ph idx="1"/>
          </p:nvPr>
        </p:nvSpPr>
        <p:spPr>
          <a:xfrm>
            <a:off x="327396" y="2175501"/>
            <a:ext cx="4444157" cy="4036114"/>
          </a:xfrm>
        </p:spPr>
        <p:txBody>
          <a:bodyPr>
            <a:normAutofit fontScale="92500" lnSpcReduction="10000"/>
          </a:bodyPr>
          <a:lstStyle/>
          <a:p>
            <a:r>
              <a:rPr lang="en-US" sz="2200">
                <a:latin typeface="Abadi Extra Light" panose="020B0204020104020204" pitchFamily="34" charset="0"/>
              </a:rPr>
              <a:t>Many residents lost income they relied on for housing and basic needs due to the pandemic</a:t>
            </a:r>
          </a:p>
          <a:p>
            <a:pPr lvl="1"/>
            <a:r>
              <a:rPr lang="en-US" sz="1800">
                <a:latin typeface="Abadi Extra Light" panose="020B0204020104020204" pitchFamily="34" charset="0"/>
              </a:rPr>
              <a:t>The unemployment rate spiked abruptly to over 16% in MA as of April 2020 along with the first wave of COVID-19 cases</a:t>
            </a:r>
          </a:p>
          <a:p>
            <a:r>
              <a:rPr lang="en-US" sz="2200">
                <a:latin typeface="Abadi Extra Light" panose="020B0204020104020204" pitchFamily="34" charset="0"/>
              </a:rPr>
              <a:t>Unemployment disproportionately impacted lower wage industries and workers in the service sector</a:t>
            </a:r>
          </a:p>
          <a:p>
            <a:r>
              <a:rPr lang="en-US" sz="2200">
                <a:latin typeface="Abadi Extra Light" panose="020B0204020104020204" pitchFamily="34" charset="0"/>
              </a:rPr>
              <a:t>Levels of unemployment has remained high throughout the pandemic and still has not recovered to pre-pandemic levels</a:t>
            </a:r>
          </a:p>
          <a:p>
            <a:pPr marL="0" indent="0">
              <a:buNone/>
            </a:pPr>
            <a:endParaRPr lang="en-US" sz="2200">
              <a:latin typeface="Abadi Extra Light" panose="020B0204020104020204" pitchFamily="34" charset="0"/>
            </a:endParaRPr>
          </a:p>
          <a:p>
            <a:endParaRPr lang="en-US" sz="2200">
              <a:latin typeface="Abadi Extra Light" panose="020B0204020104020204" pitchFamily="34" charset="0"/>
            </a:endParaRPr>
          </a:p>
        </p:txBody>
      </p:sp>
      <p:sp>
        <p:nvSpPr>
          <p:cNvPr id="7" name="Title 3">
            <a:extLst>
              <a:ext uri="{FF2B5EF4-FFF2-40B4-BE49-F238E27FC236}">
                <a16:creationId xmlns:a16="http://schemas.microsoft.com/office/drawing/2014/main" id="{6EDBE951-847B-154D-B809-4F5D3C8AD8B8}"/>
              </a:ext>
            </a:extLst>
          </p:cNvPr>
          <p:cNvSpPr txBox="1">
            <a:spLocks noGrp="1"/>
          </p:cNvSpPr>
          <p:nvPr>
            <p:ph type="title"/>
          </p:nvPr>
        </p:nvSpPr>
        <p:spPr>
          <a:xfrm>
            <a:off x="0" y="365125"/>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900">
                <a:latin typeface="Abadi Extra Light"/>
              </a:rPr>
              <a:t>	IMPACT OF PANDEMIC ON UNEMPLOYMENT IN MA</a:t>
            </a:r>
          </a:p>
        </p:txBody>
      </p:sp>
      <p:graphicFrame>
        <p:nvGraphicFramePr>
          <p:cNvPr id="9" name="Chart 8">
            <a:extLst>
              <a:ext uri="{FF2B5EF4-FFF2-40B4-BE49-F238E27FC236}">
                <a16:creationId xmlns:a16="http://schemas.microsoft.com/office/drawing/2014/main" id="{3BA15E4C-2374-447B-9E70-9F060D1258D0}"/>
              </a:ext>
            </a:extLst>
          </p:cNvPr>
          <p:cNvGraphicFramePr>
            <a:graphicFrameLocks/>
          </p:cNvGraphicFramePr>
          <p:nvPr/>
        </p:nvGraphicFramePr>
        <p:xfrm>
          <a:off x="5202624" y="2660313"/>
          <a:ext cx="6406280" cy="355130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31ED2210-1905-456D-A900-845B84BA38DA}"/>
              </a:ext>
            </a:extLst>
          </p:cNvPr>
          <p:cNvSpPr txBox="1">
            <a:spLocks/>
          </p:cNvSpPr>
          <p:nvPr/>
        </p:nvSpPr>
        <p:spPr>
          <a:xfrm>
            <a:off x="5831132" y="1893767"/>
            <a:ext cx="5078835" cy="5785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2000" b="1" i="0" u="none" strike="noStrike" kern="0" cap="none" spc="0" normalizeH="0" baseline="0" noProof="0">
                <a:ln>
                  <a:noFill/>
                </a:ln>
                <a:solidFill>
                  <a:srgbClr val="000000"/>
                </a:solidFill>
                <a:effectLst/>
                <a:uLnTx/>
                <a:uFillTx/>
                <a:latin typeface="Abadi Extra Light"/>
                <a:ea typeface="Batang"/>
                <a:cs typeface="Arial"/>
                <a:sym typeface="Arial"/>
              </a:rPr>
              <a:t>State and Federal Unemployment Rate and </a:t>
            </a:r>
          </a:p>
          <a:p>
            <a:pPr marL="0" marR="0" lvl="0" indent="0" algn="ctr"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2000" b="1" i="0" u="none" strike="noStrike" kern="0" cap="none" spc="0" normalizeH="0" baseline="0" noProof="0">
                <a:ln>
                  <a:noFill/>
                </a:ln>
                <a:solidFill>
                  <a:srgbClr val="000000"/>
                </a:solidFill>
                <a:effectLst/>
                <a:uLnTx/>
                <a:uFillTx/>
                <a:latin typeface="Abadi Extra Light"/>
                <a:ea typeface="Batang"/>
                <a:cs typeface="Arial"/>
                <a:sym typeface="Arial"/>
              </a:rPr>
              <a:t>Number of MA COVID-19 Cases per Month</a:t>
            </a:r>
          </a:p>
        </p:txBody>
      </p:sp>
      <p:sp>
        <p:nvSpPr>
          <p:cNvPr id="11" name="TextBox 1">
            <a:extLst>
              <a:ext uri="{FF2B5EF4-FFF2-40B4-BE49-F238E27FC236}">
                <a16:creationId xmlns:a16="http://schemas.microsoft.com/office/drawing/2014/main" id="{DF31DB6D-EC6D-4DD3-9A42-F523EE6730E3}"/>
              </a:ext>
            </a:extLst>
          </p:cNvPr>
          <p:cNvSpPr txBox="1"/>
          <p:nvPr/>
        </p:nvSpPr>
        <p:spPr>
          <a:xfrm>
            <a:off x="5335374" y="6211615"/>
            <a:ext cx="6485725" cy="646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badi Extra Light"/>
                <a:ea typeface="+mn-ea"/>
                <a:cs typeface="+mn-cs"/>
              </a:rPr>
              <a:t>Source: MA Department of Unemployment Assistance, Economic Research Department - Labor Force and Unemployment Data </a:t>
            </a:r>
          </a:p>
        </p:txBody>
      </p:sp>
      <p:sp>
        <p:nvSpPr>
          <p:cNvPr id="4" name="Slide Number Placeholder 3">
            <a:extLst>
              <a:ext uri="{FF2B5EF4-FFF2-40B4-BE49-F238E27FC236}">
                <a16:creationId xmlns:a16="http://schemas.microsoft.com/office/drawing/2014/main" id="{A99A6A7C-42A1-4162-B2C9-18DA7463F29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2" name="Footer Placeholder 3">
            <a:extLst>
              <a:ext uri="{FF2B5EF4-FFF2-40B4-BE49-F238E27FC236}">
                <a16:creationId xmlns:a16="http://schemas.microsoft.com/office/drawing/2014/main" id="{5C13D13D-3330-4EBF-8662-C216A4B85F40}"/>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190801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B4224-A219-1A49-A60E-FF73129F779A}"/>
              </a:ext>
            </a:extLst>
          </p:cNvPr>
          <p:cNvSpPr>
            <a:spLocks noGrp="1"/>
          </p:cNvSpPr>
          <p:nvPr>
            <p:ph idx="1"/>
          </p:nvPr>
        </p:nvSpPr>
        <p:spPr>
          <a:xfrm>
            <a:off x="256741" y="2183017"/>
            <a:ext cx="4590898" cy="4051139"/>
          </a:xfrm>
        </p:spPr>
        <p:txBody>
          <a:bodyPr vert="horz" lIns="91440" tIns="45720" rIns="91440" bIns="45720" rtlCol="0" anchor="t">
            <a:noAutofit/>
          </a:bodyPr>
          <a:lstStyle/>
          <a:p>
            <a:r>
              <a:rPr lang="en-US" sz="2000">
                <a:latin typeface="Abadi Extra Light" panose="020B0204020104020204" pitchFamily="34" charset="0"/>
              </a:rPr>
              <a:t>CCIS was administered from September through November 2020. During this time period:</a:t>
            </a:r>
          </a:p>
          <a:p>
            <a:pPr lvl="1"/>
            <a:r>
              <a:rPr lang="en-US" sz="1800">
                <a:latin typeface="Abadi Extra Light"/>
              </a:rPr>
              <a:t>Rapid rise in COVID-19 cases in MA</a:t>
            </a:r>
          </a:p>
          <a:p>
            <a:pPr lvl="1"/>
            <a:r>
              <a:rPr lang="en-US" sz="1800">
                <a:latin typeface="Abadi Extra Light"/>
              </a:rPr>
              <a:t>Massachusetts’s eviction moratorium signed in October 2020</a:t>
            </a:r>
          </a:p>
          <a:p>
            <a:pPr lvl="1"/>
            <a:r>
              <a:rPr lang="en-US" sz="1800">
                <a:latin typeface="Abadi Extra Light" panose="020B0204020104020204" pitchFamily="34" charset="0"/>
              </a:rPr>
              <a:t>The Federal ‘CDC’ eviction moratorium in communities with high levels of community transmissions began in September 2020 (recently extended through October 2021)</a:t>
            </a:r>
          </a:p>
          <a:p>
            <a:pPr lvl="1"/>
            <a:endParaRPr lang="en-US" sz="1800">
              <a:latin typeface="Abadi Extra Light" panose="020B0204020104020204" pitchFamily="34" charset="0"/>
            </a:endParaRPr>
          </a:p>
          <a:p>
            <a:endParaRPr lang="en-US" sz="2400">
              <a:latin typeface="Abadi Extra Light" panose="020B0204020104020204" pitchFamily="34" charset="0"/>
            </a:endParaRPr>
          </a:p>
        </p:txBody>
      </p:sp>
      <p:sp>
        <p:nvSpPr>
          <p:cNvPr id="7" name="Title 3">
            <a:extLst>
              <a:ext uri="{FF2B5EF4-FFF2-40B4-BE49-F238E27FC236}">
                <a16:creationId xmlns:a16="http://schemas.microsoft.com/office/drawing/2014/main" id="{6EDBE951-847B-154D-B809-4F5D3C8AD8B8}"/>
              </a:ext>
            </a:extLst>
          </p:cNvPr>
          <p:cNvSpPr txBox="1">
            <a:spLocks noGrp="1"/>
          </p:cNvSpPr>
          <p:nvPr>
            <p:ph type="title"/>
          </p:nvPr>
        </p:nvSpPr>
        <p:spPr>
          <a:xfrm>
            <a:off x="0" y="365125"/>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900">
                <a:latin typeface="Abadi Extra Light"/>
              </a:rPr>
              <a:t>	TIMEFRAME FOR COVID COMMUNITY IMPACT SURVEY</a:t>
            </a:r>
            <a:endParaRPr lang="en-US"/>
          </a:p>
        </p:txBody>
      </p:sp>
      <p:sp>
        <p:nvSpPr>
          <p:cNvPr id="6" name="Title 1">
            <a:extLst>
              <a:ext uri="{FF2B5EF4-FFF2-40B4-BE49-F238E27FC236}">
                <a16:creationId xmlns:a16="http://schemas.microsoft.com/office/drawing/2014/main" id="{8CBC4513-7CC1-EA43-B711-E91E3DDA0871}"/>
              </a:ext>
            </a:extLst>
          </p:cNvPr>
          <p:cNvSpPr txBox="1">
            <a:spLocks/>
          </p:cNvSpPr>
          <p:nvPr/>
        </p:nvSpPr>
        <p:spPr>
          <a:xfrm>
            <a:off x="5831132" y="1893767"/>
            <a:ext cx="5078835" cy="5785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2000" b="1" i="0" u="none" strike="noStrike" kern="0" cap="none" spc="0" normalizeH="0" baseline="0" noProof="0">
                <a:ln>
                  <a:noFill/>
                </a:ln>
                <a:solidFill>
                  <a:srgbClr val="000000"/>
                </a:solidFill>
                <a:effectLst/>
                <a:uLnTx/>
                <a:uFillTx/>
                <a:latin typeface="Abadi Extra Light"/>
                <a:ea typeface="Batang"/>
                <a:cs typeface="Arial"/>
                <a:sym typeface="Arial"/>
              </a:rPr>
              <a:t>State and Federal Unemployment Rate and </a:t>
            </a:r>
          </a:p>
          <a:p>
            <a:pPr marL="0" marR="0" lvl="0" indent="0" algn="ctr"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2000" b="1" i="0" u="none" strike="noStrike" kern="0" cap="none" spc="0" normalizeH="0" baseline="0" noProof="0">
                <a:ln>
                  <a:noFill/>
                </a:ln>
                <a:solidFill>
                  <a:srgbClr val="000000"/>
                </a:solidFill>
                <a:effectLst/>
                <a:uLnTx/>
                <a:uFillTx/>
                <a:latin typeface="Abadi Extra Light"/>
                <a:ea typeface="Batang"/>
                <a:cs typeface="Arial"/>
                <a:sym typeface="Arial"/>
              </a:rPr>
              <a:t>Number of MA COVID-19 Cases per Month</a:t>
            </a:r>
          </a:p>
        </p:txBody>
      </p:sp>
      <p:sp>
        <p:nvSpPr>
          <p:cNvPr id="12" name="TextBox 1">
            <a:extLst>
              <a:ext uri="{FF2B5EF4-FFF2-40B4-BE49-F238E27FC236}">
                <a16:creationId xmlns:a16="http://schemas.microsoft.com/office/drawing/2014/main" id="{E3677B0C-C47E-4E38-8B46-E1ED00F38A4A}"/>
              </a:ext>
            </a:extLst>
          </p:cNvPr>
          <p:cNvSpPr txBox="1"/>
          <p:nvPr/>
        </p:nvSpPr>
        <p:spPr>
          <a:xfrm>
            <a:off x="5335374" y="6211615"/>
            <a:ext cx="6485725" cy="646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badi Extra Light"/>
                <a:ea typeface="+mn-ea"/>
                <a:cs typeface="+mn-cs"/>
              </a:rPr>
              <a:t>Source: MA Department of Unemployment Assistance, Economic Research Department - Labor Force and Unemployment Data </a:t>
            </a:r>
          </a:p>
        </p:txBody>
      </p:sp>
      <p:sp>
        <p:nvSpPr>
          <p:cNvPr id="9" name="Rectangle 8">
            <a:extLst>
              <a:ext uri="{FF2B5EF4-FFF2-40B4-BE49-F238E27FC236}">
                <a16:creationId xmlns:a16="http://schemas.microsoft.com/office/drawing/2014/main" id="{FB03FE4E-2D3B-4CDF-B20D-6C13F3618E53}"/>
              </a:ext>
            </a:extLst>
          </p:cNvPr>
          <p:cNvSpPr/>
          <p:nvPr/>
        </p:nvSpPr>
        <p:spPr>
          <a:xfrm>
            <a:off x="7911548" y="2472269"/>
            <a:ext cx="1046922" cy="2921366"/>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8" name="Chart 7">
            <a:extLst>
              <a:ext uri="{FF2B5EF4-FFF2-40B4-BE49-F238E27FC236}">
                <a16:creationId xmlns:a16="http://schemas.microsoft.com/office/drawing/2014/main" id="{7C1AA94B-7E1D-4DB1-B39D-5498520D8F4C}"/>
              </a:ext>
            </a:extLst>
          </p:cNvPr>
          <p:cNvGraphicFramePr>
            <a:graphicFrameLocks/>
          </p:cNvGraphicFramePr>
          <p:nvPr/>
        </p:nvGraphicFramePr>
        <p:xfrm>
          <a:off x="5202624" y="2660313"/>
          <a:ext cx="6406280" cy="355130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74B9DFD-EB72-48E4-A665-AAB4313F13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1" name="Footer Placeholder 3">
            <a:extLst>
              <a:ext uri="{FF2B5EF4-FFF2-40B4-BE49-F238E27FC236}">
                <a16:creationId xmlns:a16="http://schemas.microsoft.com/office/drawing/2014/main" id="{5ECAF119-57E8-418E-881E-2B89E9CE390B}"/>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417697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801"/>
            <a:ext cx="12191999" cy="66649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463698" y="11669"/>
            <a:ext cx="11527987" cy="68906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HOUSING STABILITY INDICATORS IN CCIS </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52DDD41F-36C7-490C-94E5-11470E498A90}"/>
              </a:ext>
            </a:extLst>
          </p:cNvPr>
          <p:cNvSpPr txBox="1"/>
          <p:nvPr/>
        </p:nvSpPr>
        <p:spPr>
          <a:xfrm>
            <a:off x="132402" y="2369469"/>
            <a:ext cx="5891276" cy="333091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p>
            <a:pPr marL="0" marR="0" lvl="3"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1" i="0" u="sng" strike="noStrike" kern="0" cap="none" spc="0" normalizeH="0" baseline="0" noProof="0">
                <a:ln>
                  <a:noFill/>
                </a:ln>
                <a:solidFill>
                  <a:srgbClr val="000000">
                    <a:lumMod val="85000"/>
                    <a:lumOff val="15000"/>
                  </a:srgbClr>
                </a:solidFill>
                <a:effectLst/>
                <a:uLnTx/>
                <a:uFillTx/>
                <a:latin typeface="Abadi Extra Light"/>
                <a:ea typeface="+mn-ea"/>
                <a:cs typeface="+mn-cs"/>
                <a:sym typeface="Arial"/>
              </a:rPr>
              <a:t>Worried about Housing or Utilities Expenses</a:t>
            </a:r>
            <a:endParaRPr kumimoji="0" lang="en-US" sz="2000" b="1" i="0" u="sng" strike="noStrike" kern="0" cap="none" spc="0" normalizeH="0" baseline="0" noProof="0">
              <a:ln>
                <a:noFill/>
              </a:ln>
              <a:solidFill>
                <a:srgbClr val="000000">
                  <a:lumMod val="85000"/>
                  <a:lumOff val="15000"/>
                </a:srgbClr>
              </a:solidFill>
              <a:effectLst/>
              <a:uLnTx/>
              <a:uFillTx/>
              <a:latin typeface="Arial"/>
              <a:ea typeface="+mn-ea"/>
              <a:cs typeface="Arial"/>
              <a:sym typeface="Arial"/>
            </a:endParaRPr>
          </a:p>
          <a:p>
            <a:pPr marL="0" marR="0" lvl="3"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000000">
                  <a:lumMod val="85000"/>
                  <a:lumOff val="15000"/>
                </a:srgbClr>
              </a:solidFill>
              <a:effectLst/>
              <a:uLnTx/>
              <a:uFillTx/>
              <a:latin typeface="Abadi Extra Light"/>
              <a:ea typeface="+mn-lt"/>
              <a:cs typeface="Arial"/>
              <a:sym typeface="Arial"/>
            </a:endParaRPr>
          </a:p>
          <a:p>
            <a:pPr marL="0" marR="0" lvl="3"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000000">
                  <a:lumMod val="85000"/>
                  <a:lumOff val="15000"/>
                </a:srgbClr>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79F99EA1-F6A1-4DB7-9E3F-481760C1341A}"/>
              </a:ext>
            </a:extLst>
          </p:cNvPr>
          <p:cNvSpPr txBox="1"/>
          <p:nvPr/>
        </p:nvSpPr>
        <p:spPr>
          <a:xfrm>
            <a:off x="246647" y="868279"/>
            <a:ext cx="1062588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93;p26">
            <a:extLst>
              <a:ext uri="{FF2B5EF4-FFF2-40B4-BE49-F238E27FC236}">
                <a16:creationId xmlns:a16="http://schemas.microsoft.com/office/drawing/2014/main" id="{DE3360CA-9AF2-4CDA-B51A-32E0289D4520}"/>
              </a:ext>
            </a:extLst>
          </p:cNvPr>
          <p:cNvSpPr txBox="1">
            <a:spLocks/>
          </p:cNvSpPr>
          <p:nvPr/>
        </p:nvSpPr>
        <p:spPr>
          <a:xfrm>
            <a:off x="-2953" y="680047"/>
            <a:ext cx="12199751" cy="1625439"/>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4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8" name="TextBox 7">
            <a:extLst>
              <a:ext uri="{FF2B5EF4-FFF2-40B4-BE49-F238E27FC236}">
                <a16:creationId xmlns:a16="http://schemas.microsoft.com/office/drawing/2014/main" id="{47BAD477-B119-4698-A27E-09794C034647}"/>
              </a:ext>
            </a:extLst>
          </p:cNvPr>
          <p:cNvSpPr txBox="1"/>
          <p:nvPr/>
        </p:nvSpPr>
        <p:spPr>
          <a:xfrm>
            <a:off x="37041" y="718491"/>
            <a:ext cx="12117917" cy="141577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FFFFFF"/>
                </a:solidFill>
                <a:effectLst/>
                <a:uLnTx/>
                <a:uFillTx/>
                <a:latin typeface="Abadi Extra Light"/>
                <a:ea typeface="+mn-ea"/>
                <a:cs typeface="Arial"/>
                <a:sym typeface="Arial"/>
              </a:rPr>
              <a:t>CCIS respondents were asked: 1) About the expenses and bills they</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FFFFFF"/>
                </a:solidFill>
                <a:effectLst/>
                <a:uLnTx/>
                <a:uFillTx/>
                <a:latin typeface="Abadi Extra Light"/>
                <a:ea typeface="+mn-ea"/>
                <a:cs typeface="Arial"/>
                <a:sym typeface="Arial"/>
              </a:rPr>
              <a:t> were most worried about paying in the next few weeks; 2) About reasons they worry may require them to move in the next few months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13" name="TextBox 12">
            <a:extLst>
              <a:ext uri="{FF2B5EF4-FFF2-40B4-BE49-F238E27FC236}">
                <a16:creationId xmlns:a16="http://schemas.microsoft.com/office/drawing/2014/main" id="{5D8330DD-9F67-4110-80AC-2CCECC99E7E5}"/>
              </a:ext>
            </a:extLst>
          </p:cNvPr>
          <p:cNvSpPr txBox="1"/>
          <p:nvPr/>
        </p:nvSpPr>
        <p:spPr>
          <a:xfrm>
            <a:off x="37040" y="6092664"/>
            <a:ext cx="10682372"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rPr>
              <a:t>NOTE: Weighted percentages shown based on 30,743 unweighted responses to expenses question and 6,096 unweighted responses to the reasons to move question; All respondents took the survey between September and November 2020.</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14" name="Chart 13">
            <a:extLst>
              <a:ext uri="{FF2B5EF4-FFF2-40B4-BE49-F238E27FC236}">
                <a16:creationId xmlns:a16="http://schemas.microsoft.com/office/drawing/2014/main" id="{69607204-D015-494A-A209-0F016CA99200}"/>
              </a:ext>
            </a:extLst>
          </p:cNvPr>
          <p:cNvGraphicFramePr>
            <a:graphicFrameLocks/>
          </p:cNvGraphicFramePr>
          <p:nvPr/>
        </p:nvGraphicFramePr>
        <p:xfrm>
          <a:off x="37040" y="3059425"/>
          <a:ext cx="3275158" cy="268980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F4256D41-9C87-4CFD-A0E7-B042BFC7D30D}"/>
              </a:ext>
            </a:extLst>
          </p:cNvPr>
          <p:cNvSpPr txBox="1"/>
          <p:nvPr/>
        </p:nvSpPr>
        <p:spPr>
          <a:xfrm>
            <a:off x="6069264" y="2340623"/>
            <a:ext cx="5891276" cy="335976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274320" tIns="274320" rIns="182880" bIns="18288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1" i="0" u="sng" strike="noStrike" kern="0" cap="none" spc="0" normalizeH="0" baseline="0" noProof="0">
                <a:ln>
                  <a:noFill/>
                </a:ln>
                <a:solidFill>
                  <a:srgbClr val="000000">
                    <a:lumMod val="85000"/>
                    <a:lumOff val="15000"/>
                  </a:srgbClr>
                </a:solidFill>
                <a:effectLst/>
                <a:uLnTx/>
                <a:uFillTx/>
                <a:latin typeface="Abadi Extra Light"/>
                <a:ea typeface="+mn-ea"/>
                <a:cs typeface="Segoe UI"/>
                <a:sym typeface="Arial"/>
              </a:rPr>
              <a:t>Worried about Having to Move for any Reason</a:t>
            </a:r>
            <a:endParaRPr kumimoji="0" lang="en-US" sz="2000" b="1" i="0" u="none" strike="noStrike" kern="0" cap="none" spc="0" normalizeH="0" baseline="0" noProof="0">
              <a:ln>
                <a:noFill/>
              </a:ln>
              <a:solidFill>
                <a:srgbClr val="000000">
                  <a:lumMod val="85000"/>
                  <a:lumOff val="15000"/>
                </a:srgbClr>
              </a:solidFill>
              <a:effectLst/>
              <a:uLnTx/>
              <a:uFillTx/>
              <a:latin typeface="Abadi Extra Light"/>
              <a:ea typeface="+mn-ea"/>
              <a:cs typeface="Segoe UI"/>
              <a:sym typeface="Arial"/>
            </a:endParaRPr>
          </a:p>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000000">
                  <a:lumMod val="85000"/>
                  <a:lumOff val="15000"/>
                </a:srgbClr>
              </a:solidFill>
              <a:effectLst/>
              <a:uLnTx/>
              <a:uFillTx/>
              <a:latin typeface="Abadi Extra Light"/>
              <a:ea typeface="+mn-lt"/>
              <a:cs typeface="Arial"/>
              <a:sym typeface="Arial"/>
            </a:endParaRPr>
          </a:p>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000000">
                  <a:lumMod val="85000"/>
                  <a:lumOff val="15000"/>
                </a:srgbClr>
              </a:solidFill>
              <a:effectLst/>
              <a:uLnTx/>
              <a:uFillTx/>
              <a:latin typeface="Abadi Extra Light"/>
              <a:ea typeface="+mn-ea"/>
              <a:cs typeface="Arial"/>
              <a:sym typeface="Arial"/>
            </a:endParaRPr>
          </a:p>
        </p:txBody>
      </p:sp>
      <p:graphicFrame>
        <p:nvGraphicFramePr>
          <p:cNvPr id="18" name="Chart 17">
            <a:extLst>
              <a:ext uri="{FF2B5EF4-FFF2-40B4-BE49-F238E27FC236}">
                <a16:creationId xmlns:a16="http://schemas.microsoft.com/office/drawing/2014/main" id="{2A592964-C146-49F4-8092-5143644A533F}"/>
              </a:ext>
            </a:extLst>
          </p:cNvPr>
          <p:cNvGraphicFramePr>
            <a:graphicFrameLocks/>
          </p:cNvGraphicFramePr>
          <p:nvPr/>
        </p:nvGraphicFramePr>
        <p:xfrm>
          <a:off x="6643581" y="3113396"/>
          <a:ext cx="3275158" cy="2686627"/>
        </p:xfrm>
        <a:graphic>
          <a:graphicData uri="http://schemas.openxmlformats.org/drawingml/2006/chart">
            <c:chart xmlns:c="http://schemas.openxmlformats.org/drawingml/2006/chart" xmlns:r="http://schemas.openxmlformats.org/officeDocument/2006/relationships" r:id="rId4"/>
          </a:graphicData>
        </a:graphic>
      </p:graphicFrame>
      <p:sp>
        <p:nvSpPr>
          <p:cNvPr id="10" name="Speech Bubble: Rectangle with Corners Rounded 9">
            <a:extLst>
              <a:ext uri="{FF2B5EF4-FFF2-40B4-BE49-F238E27FC236}">
                <a16:creationId xmlns:a16="http://schemas.microsoft.com/office/drawing/2014/main" id="{697D2A19-891F-43FB-BEB9-E0838434D6B1}"/>
              </a:ext>
            </a:extLst>
          </p:cNvPr>
          <p:cNvSpPr/>
          <p:nvPr/>
        </p:nvSpPr>
        <p:spPr>
          <a:xfrm>
            <a:off x="3636051" y="4162967"/>
            <a:ext cx="2591641" cy="1445211"/>
          </a:xfrm>
          <a:prstGeom prst="wedgeRoundRectCallout">
            <a:avLst>
              <a:gd name="adj1" fmla="val -67561"/>
              <a:gd name="adj2" fmla="val -36153"/>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More than 1 in 3 were worried about paying their housing and/or utility expenses</a:t>
            </a:r>
          </a:p>
        </p:txBody>
      </p:sp>
      <p:sp>
        <p:nvSpPr>
          <p:cNvPr id="19" name="Speech Bubble: Rectangle with Corners Rounded 18">
            <a:extLst>
              <a:ext uri="{FF2B5EF4-FFF2-40B4-BE49-F238E27FC236}">
                <a16:creationId xmlns:a16="http://schemas.microsoft.com/office/drawing/2014/main" id="{10DDE3AB-ECF5-4A2C-A7C7-C45D205D8266}"/>
              </a:ext>
            </a:extLst>
          </p:cNvPr>
          <p:cNvSpPr/>
          <p:nvPr/>
        </p:nvSpPr>
        <p:spPr>
          <a:xfrm>
            <a:off x="9674586" y="3164193"/>
            <a:ext cx="2054369" cy="1483780"/>
          </a:xfrm>
          <a:prstGeom prst="wedgeRoundRectCallout">
            <a:avLst>
              <a:gd name="adj1" fmla="val -68989"/>
              <a:gd name="adj2" fmla="val -24155"/>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Nearly 1 in 5 were worried about having to move for any reason</a:t>
            </a:r>
          </a:p>
        </p:txBody>
      </p:sp>
      <p:sp>
        <p:nvSpPr>
          <p:cNvPr id="3" name="TextBox 2">
            <a:extLst>
              <a:ext uri="{FF2B5EF4-FFF2-40B4-BE49-F238E27FC236}">
                <a16:creationId xmlns:a16="http://schemas.microsoft.com/office/drawing/2014/main" id="{8CDE0230-67BE-4740-823E-50A537821228}"/>
              </a:ext>
            </a:extLst>
          </p:cNvPr>
          <p:cNvSpPr txBox="1"/>
          <p:nvPr/>
        </p:nvSpPr>
        <p:spPr>
          <a:xfrm>
            <a:off x="9908468" y="4769103"/>
            <a:ext cx="19281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Most frequent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 or a family member might get COVID’ (10%)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 or family is having problems paying rent or mortgage on time’ (6%)</a:t>
            </a:r>
          </a:p>
        </p:txBody>
      </p:sp>
      <p:sp>
        <p:nvSpPr>
          <p:cNvPr id="7" name="Slide Number Placeholder 6">
            <a:extLst>
              <a:ext uri="{FF2B5EF4-FFF2-40B4-BE49-F238E27FC236}">
                <a16:creationId xmlns:a16="http://schemas.microsoft.com/office/drawing/2014/main" id="{4B7930DD-3EB6-4BAA-87D4-727CE4AFB3A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20" name="Footer Placeholder 3">
            <a:extLst>
              <a:ext uri="{FF2B5EF4-FFF2-40B4-BE49-F238E27FC236}">
                <a16:creationId xmlns:a16="http://schemas.microsoft.com/office/drawing/2014/main" id="{4553C822-C3D4-4530-839F-776DEB4F219A}"/>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984032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a:ln>
                  <a:noFill/>
                </a:ln>
                <a:solidFill>
                  <a:srgbClr val="FFFFFF"/>
                </a:solidFill>
                <a:effectLst/>
                <a:uLnTx/>
                <a:uFillTx/>
                <a:latin typeface="Abadi Extra Light"/>
                <a:ea typeface="+mn-ea"/>
                <a:cs typeface="+mn-cs"/>
              </a:rPr>
              <a:t>	TOP 20 CITIES/TOWNS BY CONCERN ABOUT HOUSING EXPENSE</a:t>
            </a:r>
            <a:endParaRPr kumimoji="0" lang="en-US" sz="2900" b="1"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endParaRPr>
          </a:p>
        </p:txBody>
      </p:sp>
      <p:sp>
        <p:nvSpPr>
          <p:cNvPr id="8" name="Google Shape;257;p29">
            <a:extLst>
              <a:ext uri="{FF2B5EF4-FFF2-40B4-BE49-F238E27FC236}">
                <a16:creationId xmlns:a16="http://schemas.microsoft.com/office/drawing/2014/main" id="{44589621-E04C-4670-A602-DA92649D2C97}"/>
              </a:ext>
            </a:extLst>
          </p:cNvPr>
          <p:cNvSpPr txBox="1"/>
          <p:nvPr/>
        </p:nvSpPr>
        <p:spPr>
          <a:xfrm>
            <a:off x="7788925" y="1902059"/>
            <a:ext cx="4093553" cy="4590816"/>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Tx/>
              <a:buFontTx/>
              <a:buNone/>
              <a:tabLst/>
              <a:defRPr/>
            </a:pPr>
            <a:r>
              <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rPr>
              <a:t>Housing related concerns higher among residents within certain municipalities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000000"/>
              </a:solidFill>
              <a:effectLst/>
              <a:uLnTx/>
              <a:uFillTx/>
              <a:latin typeface="Abadi Extra Light"/>
              <a:ea typeface="+mn-ea"/>
              <a:cs typeface="Arial"/>
              <a:sym typeface="Arial"/>
            </a:endParaRPr>
          </a:p>
          <a:p>
            <a:pPr marL="285750" marR="0" lvl="0" indent="-28575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rPr>
              <a:t>Nearly </a:t>
            </a:r>
            <a:r>
              <a:rPr kumimoji="0" lang="en-US" sz="1900" b="1" i="0" u="none" strike="noStrike" kern="0" cap="none" spc="0" normalizeH="0" baseline="0" noProof="0">
                <a:ln>
                  <a:noFill/>
                </a:ln>
                <a:solidFill>
                  <a:srgbClr val="000000"/>
                </a:solidFill>
                <a:effectLst/>
                <a:uLnTx/>
                <a:uFillTx/>
                <a:latin typeface="Abadi Extra Light"/>
                <a:ea typeface="+mn-ea"/>
                <a:cs typeface="Arial"/>
                <a:sym typeface="Arial"/>
              </a:rPr>
              <a:t>7 in 10 </a:t>
            </a:r>
            <a:r>
              <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rPr>
              <a:t>respondents from Lawrence reported being worried about paying for housing/utility-related expenses</a:t>
            </a:r>
          </a:p>
          <a:p>
            <a:pPr marL="285750" marR="0" lvl="0" indent="-28575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endParaRPr>
          </a:p>
          <a:p>
            <a:pPr marL="285750" marR="0" lvl="0" indent="-28575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900" b="1" i="0" u="none" strike="noStrike" kern="0" cap="none" spc="0" normalizeH="0" baseline="0" noProof="0">
                <a:ln>
                  <a:noFill/>
                </a:ln>
                <a:solidFill>
                  <a:srgbClr val="000000"/>
                </a:solidFill>
                <a:effectLst/>
                <a:uLnTx/>
                <a:uFillTx/>
                <a:latin typeface="Abadi Extra Light"/>
                <a:ea typeface="+mn-ea"/>
                <a:cs typeface="Arial"/>
                <a:sym typeface="Arial"/>
              </a:rPr>
              <a:t>Approximately half </a:t>
            </a:r>
            <a:r>
              <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rPr>
              <a:t>of respondents from Brockton, Revere, Randolph, and Springfield reported being worried about paying for housing/utility-related expenses; and these are towns that had a high proportions of respondent who identified with a race other than White, NH/NL</a:t>
            </a: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7" name="Chart 6">
            <a:extLst>
              <a:ext uri="{FF2B5EF4-FFF2-40B4-BE49-F238E27FC236}">
                <a16:creationId xmlns:a16="http://schemas.microsoft.com/office/drawing/2014/main" id="{87B25EA5-B961-439F-B083-7329F1BB674C}"/>
              </a:ext>
            </a:extLst>
          </p:cNvPr>
          <p:cNvGraphicFramePr>
            <a:graphicFrameLocks/>
          </p:cNvGraphicFramePr>
          <p:nvPr/>
        </p:nvGraphicFramePr>
        <p:xfrm>
          <a:off x="214944" y="1730895"/>
          <a:ext cx="722376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8AFB83B-5EF2-49A2-99A8-1F6B2BD4433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9" name="Footer Placeholder 3">
            <a:extLst>
              <a:ext uri="{FF2B5EF4-FFF2-40B4-BE49-F238E27FC236}">
                <a16:creationId xmlns:a16="http://schemas.microsoft.com/office/drawing/2014/main" id="{DFC86FD4-D6B8-4E8B-8DC3-95F8C453EAF9}"/>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521175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801"/>
            <a:ext cx="12191999" cy="6664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5250" y="34636"/>
            <a:ext cx="12176702" cy="689067"/>
          </a:xfrm>
          <a:prstGeom prst="rect">
            <a:avLst/>
          </a:prstGeom>
          <a:solidFill>
            <a:srgbClr val="54823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CONCERN ABOUT HOUSING/UTILITY EXPENSES</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79F99EA1-F6A1-4DB7-9E3F-481760C1341A}"/>
              </a:ext>
            </a:extLst>
          </p:cNvPr>
          <p:cNvSpPr txBox="1"/>
          <p:nvPr/>
        </p:nvSpPr>
        <p:spPr>
          <a:xfrm>
            <a:off x="246647" y="868279"/>
            <a:ext cx="1062588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93;p26">
            <a:extLst>
              <a:ext uri="{FF2B5EF4-FFF2-40B4-BE49-F238E27FC236}">
                <a16:creationId xmlns:a16="http://schemas.microsoft.com/office/drawing/2014/main" id="{DE3360CA-9AF2-4CDA-B51A-32E0289D4520}"/>
              </a:ext>
            </a:extLst>
          </p:cNvPr>
          <p:cNvSpPr txBox="1">
            <a:spLocks/>
          </p:cNvSpPr>
          <p:nvPr/>
        </p:nvSpPr>
        <p:spPr>
          <a:xfrm>
            <a:off x="-2953" y="676777"/>
            <a:ext cx="12199751" cy="666499"/>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4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a:ln>
                <a:noFill/>
              </a:ln>
              <a:solidFill>
                <a:srgbClr val="000000">
                  <a:lumMod val="75000"/>
                  <a:lumOff val="25000"/>
                </a:srgbClr>
              </a:solidFill>
              <a:effectLst/>
              <a:uLnTx/>
              <a:uFillTx/>
              <a:latin typeface="Abadi Extra Light"/>
              <a:ea typeface="+mn-ea"/>
              <a:cs typeface="Arial"/>
              <a:sym typeface="Arial"/>
            </a:endParaRPr>
          </a:p>
        </p:txBody>
      </p:sp>
      <p:sp>
        <p:nvSpPr>
          <p:cNvPr id="8" name="TextBox 7">
            <a:extLst>
              <a:ext uri="{FF2B5EF4-FFF2-40B4-BE49-F238E27FC236}">
                <a16:creationId xmlns:a16="http://schemas.microsoft.com/office/drawing/2014/main" id="{47BAD477-B119-4698-A27E-09794C034647}"/>
              </a:ext>
            </a:extLst>
          </p:cNvPr>
          <p:cNvSpPr txBox="1"/>
          <p:nvPr/>
        </p:nvSpPr>
        <p:spPr>
          <a:xfrm>
            <a:off x="10048" y="690072"/>
            <a:ext cx="12181952" cy="53860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a:ln>
                  <a:noFill/>
                </a:ln>
                <a:solidFill>
                  <a:srgbClr val="E7E6E6"/>
                </a:solidFill>
                <a:effectLst/>
                <a:uLnTx/>
                <a:uFillTx/>
                <a:latin typeface="Abadi Extra Light"/>
                <a:ea typeface="+mn-lt"/>
                <a:cs typeface="Calibri" panose="020F0502020204030204"/>
                <a:sym typeface="Arial"/>
              </a:rPr>
              <a:t>Was highly associated with other COVID-related challenges and concerns</a:t>
            </a:r>
            <a:endParaRPr kumimoji="0" lang="en-US" sz="3000" b="0" i="0" u="none" strike="noStrike" kern="0" cap="none" spc="0" normalizeH="0" baseline="0" noProof="0">
              <a:ln>
                <a:noFill/>
              </a:ln>
              <a:solidFill>
                <a:srgbClr val="E7E6E6"/>
              </a:solidFill>
              <a:effectLst/>
              <a:uLnTx/>
              <a:uFillTx/>
              <a:latin typeface="Abadi Extra Light"/>
              <a:ea typeface="+mn-lt"/>
              <a:cs typeface="Calibri" panose="020F0502020204030204"/>
            </a:endParaRPr>
          </a:p>
        </p:txBody>
      </p:sp>
      <p:sp>
        <p:nvSpPr>
          <p:cNvPr id="20" name="TextBox 1">
            <a:extLst>
              <a:ext uri="{FF2B5EF4-FFF2-40B4-BE49-F238E27FC236}">
                <a16:creationId xmlns:a16="http://schemas.microsoft.com/office/drawing/2014/main" id="{5CB633E3-25B3-4B4E-B599-3B6D495B4B06}"/>
              </a:ext>
            </a:extLst>
          </p:cNvPr>
          <p:cNvSpPr txBox="1"/>
          <p:nvPr/>
        </p:nvSpPr>
        <p:spPr>
          <a:xfrm>
            <a:off x="324255" y="5790085"/>
            <a:ext cx="6579214" cy="28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Difference compared to ‘not worried’ is statistically significant (P&lt;0.0001)</a:t>
            </a:r>
          </a:p>
        </p:txBody>
      </p:sp>
      <p:sp>
        <p:nvSpPr>
          <p:cNvPr id="12" name="TextBox 11">
            <a:extLst>
              <a:ext uri="{FF2B5EF4-FFF2-40B4-BE49-F238E27FC236}">
                <a16:creationId xmlns:a16="http://schemas.microsoft.com/office/drawing/2014/main" id="{FF33ACAF-4342-423D-9BC7-13BA00E2DA68}"/>
              </a:ext>
            </a:extLst>
          </p:cNvPr>
          <p:cNvSpPr txBox="1"/>
          <p:nvPr/>
        </p:nvSpPr>
        <p:spPr>
          <a:xfrm>
            <a:off x="241291" y="6077159"/>
            <a:ext cx="9744538" cy="4616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00000"/>
                </a:solidFill>
                <a:effectLst/>
                <a:uLnTx/>
                <a:uFillTx/>
                <a:latin typeface="Arial"/>
                <a:ea typeface="+mn-ea"/>
                <a:cs typeface="Arial"/>
              </a:rPr>
              <a:t>NOTE: Weighted percentages shown based on 30,743 unweighted responses to expenses question;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00000"/>
                </a:solidFill>
                <a:effectLst/>
                <a:uLnTx/>
                <a:uFillTx/>
                <a:latin typeface="Arial"/>
                <a:ea typeface="+mn-ea"/>
                <a:cs typeface="Arial"/>
              </a:rPr>
              <a:t>All respondents took the survey between September and November 2020.</a:t>
            </a:r>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14" name="Chart 13">
            <a:extLst>
              <a:ext uri="{FF2B5EF4-FFF2-40B4-BE49-F238E27FC236}">
                <a16:creationId xmlns:a16="http://schemas.microsoft.com/office/drawing/2014/main" id="{8A6D4664-2F06-4E4E-A222-7EECEB25DEA5}"/>
              </a:ext>
            </a:extLst>
          </p:cNvPr>
          <p:cNvGraphicFramePr>
            <a:graphicFrameLocks/>
          </p:cNvGraphicFramePr>
          <p:nvPr/>
        </p:nvGraphicFramePr>
        <p:xfrm>
          <a:off x="603543" y="1927137"/>
          <a:ext cx="5854709"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17" name="Google Shape;257;p29">
            <a:extLst>
              <a:ext uri="{FF2B5EF4-FFF2-40B4-BE49-F238E27FC236}">
                <a16:creationId xmlns:a16="http://schemas.microsoft.com/office/drawing/2014/main" id="{70773AE8-ECDB-4D53-A2F5-14D7C308531C}"/>
              </a:ext>
            </a:extLst>
          </p:cNvPr>
          <p:cNvSpPr txBox="1"/>
          <p:nvPr/>
        </p:nvSpPr>
        <p:spPr>
          <a:xfrm>
            <a:off x="6665205" y="1515269"/>
            <a:ext cx="5202540" cy="4273488"/>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Individuals who were worried about housing/utility expenses were significantly more likely to be worried about getting each type of basic goods and services: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3.5x more likely to worry about Food or Groceries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compared to those not worried about housing/utility expenses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2x more likely to worry about Healthcare Needs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compared to those not worried about housing/utility expenses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3.5x more likely to worry about Technology Needs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compared to those not worried about housing/utility expenses</a:t>
            </a: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4" name="Slide Number Placeholder 3">
            <a:extLst>
              <a:ext uri="{FF2B5EF4-FFF2-40B4-BE49-F238E27FC236}">
                <a16:creationId xmlns:a16="http://schemas.microsoft.com/office/drawing/2014/main" id="{C0CB2C34-AB6E-440C-84A9-E113A4B484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0FD9E-F4EE-4388-A6C7-87C61B17C3A0}" type="slidenum">
              <a:rPr kumimoji="0" lang="en-US"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333" b="0" i="0" u="none" strike="noStrike" kern="1200" cap="none" spc="0" normalizeH="0" baseline="0" noProof="0">
              <a:ln>
                <a:noFill/>
              </a:ln>
              <a:solidFill>
                <a:srgbClr val="595959"/>
              </a:solidFill>
              <a:effectLst/>
              <a:uLnTx/>
              <a:uFillTx/>
              <a:latin typeface="Arial"/>
              <a:ea typeface="+mn-ea"/>
              <a:cs typeface="+mn-cs"/>
            </a:endParaRPr>
          </a:p>
        </p:txBody>
      </p:sp>
      <p:sp>
        <p:nvSpPr>
          <p:cNvPr id="18" name="Footer Placeholder 3">
            <a:extLst>
              <a:ext uri="{FF2B5EF4-FFF2-40B4-BE49-F238E27FC236}">
                <a16:creationId xmlns:a16="http://schemas.microsoft.com/office/drawing/2014/main" id="{1779C945-FA7A-4500-ACB9-52B8DDB1EFA8}"/>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819216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801"/>
            <a:ext cx="12191999" cy="6664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0" y="1863"/>
            <a:ext cx="12181952" cy="689067"/>
          </a:xfrm>
          <a:prstGeom prst="rect">
            <a:avLst/>
          </a:prstGeom>
          <a:solidFill>
            <a:srgbClr val="54823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CONCERN ABOUT HOUSING/UTILITY EXPENSES</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79F99EA1-F6A1-4DB7-9E3F-481760C1341A}"/>
              </a:ext>
            </a:extLst>
          </p:cNvPr>
          <p:cNvSpPr txBox="1"/>
          <p:nvPr/>
        </p:nvSpPr>
        <p:spPr>
          <a:xfrm>
            <a:off x="246647" y="868279"/>
            <a:ext cx="1062588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93;p26">
            <a:extLst>
              <a:ext uri="{FF2B5EF4-FFF2-40B4-BE49-F238E27FC236}">
                <a16:creationId xmlns:a16="http://schemas.microsoft.com/office/drawing/2014/main" id="{DE3360CA-9AF2-4CDA-B51A-32E0289D4520}"/>
              </a:ext>
            </a:extLst>
          </p:cNvPr>
          <p:cNvSpPr txBox="1">
            <a:spLocks/>
          </p:cNvSpPr>
          <p:nvPr/>
        </p:nvSpPr>
        <p:spPr>
          <a:xfrm>
            <a:off x="-2953" y="676777"/>
            <a:ext cx="12199751" cy="666499"/>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4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a:ln>
                <a:noFill/>
              </a:ln>
              <a:solidFill>
                <a:srgbClr val="000000">
                  <a:lumMod val="75000"/>
                  <a:lumOff val="25000"/>
                </a:srgbClr>
              </a:solidFill>
              <a:effectLst/>
              <a:uLnTx/>
              <a:uFillTx/>
              <a:latin typeface="Abadi Extra Light"/>
              <a:ea typeface="+mn-ea"/>
              <a:cs typeface="Arial"/>
              <a:sym typeface="Arial"/>
            </a:endParaRPr>
          </a:p>
        </p:txBody>
      </p:sp>
      <p:sp>
        <p:nvSpPr>
          <p:cNvPr id="8" name="TextBox 7">
            <a:extLst>
              <a:ext uri="{FF2B5EF4-FFF2-40B4-BE49-F238E27FC236}">
                <a16:creationId xmlns:a16="http://schemas.microsoft.com/office/drawing/2014/main" id="{47BAD477-B119-4698-A27E-09794C034647}"/>
              </a:ext>
            </a:extLst>
          </p:cNvPr>
          <p:cNvSpPr txBox="1"/>
          <p:nvPr/>
        </p:nvSpPr>
        <p:spPr>
          <a:xfrm>
            <a:off x="10048" y="690072"/>
            <a:ext cx="12171904" cy="53860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a:ln>
                  <a:noFill/>
                </a:ln>
                <a:solidFill>
                  <a:srgbClr val="E7E6E6"/>
                </a:solidFill>
                <a:effectLst/>
                <a:uLnTx/>
                <a:uFillTx/>
                <a:latin typeface="Abadi Extra Light"/>
                <a:ea typeface="+mn-lt"/>
                <a:cs typeface="Calibri" panose="020F0502020204030204"/>
                <a:sym typeface="Arial"/>
              </a:rPr>
              <a:t>Was highly associated with indicators of poor mental health:</a:t>
            </a:r>
            <a:endParaRPr kumimoji="0" lang="en-US" sz="3000" b="0" i="0" u="none" strike="noStrike" kern="0" cap="none" spc="0" normalizeH="0" baseline="0" noProof="0">
              <a:ln>
                <a:noFill/>
              </a:ln>
              <a:solidFill>
                <a:srgbClr val="E7E6E6"/>
              </a:solidFill>
              <a:effectLst/>
              <a:uLnTx/>
              <a:uFillTx/>
              <a:latin typeface="Abadi Extra Light"/>
              <a:ea typeface="+mn-lt"/>
              <a:cs typeface="Calibri" panose="020F0502020204030204"/>
            </a:endParaRPr>
          </a:p>
        </p:txBody>
      </p:sp>
      <p:sp>
        <p:nvSpPr>
          <p:cNvPr id="12" name="TextBox 1">
            <a:extLst>
              <a:ext uri="{FF2B5EF4-FFF2-40B4-BE49-F238E27FC236}">
                <a16:creationId xmlns:a16="http://schemas.microsoft.com/office/drawing/2014/main" id="{9546A95D-BD84-4EDD-85C6-DA8321803DDC}"/>
              </a:ext>
            </a:extLst>
          </p:cNvPr>
          <p:cNvSpPr txBox="1"/>
          <p:nvPr/>
        </p:nvSpPr>
        <p:spPr>
          <a:xfrm>
            <a:off x="241291" y="5741950"/>
            <a:ext cx="6579214" cy="28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Difference compared to ‘not worried’ is statistically significant (P&lt;0.0001)</a:t>
            </a:r>
          </a:p>
        </p:txBody>
      </p:sp>
      <p:sp>
        <p:nvSpPr>
          <p:cNvPr id="13" name="TextBox 12">
            <a:extLst>
              <a:ext uri="{FF2B5EF4-FFF2-40B4-BE49-F238E27FC236}">
                <a16:creationId xmlns:a16="http://schemas.microsoft.com/office/drawing/2014/main" id="{FB4BCF60-4BBF-4282-A3AE-FB027FD7C927}"/>
              </a:ext>
            </a:extLst>
          </p:cNvPr>
          <p:cNvSpPr txBox="1"/>
          <p:nvPr/>
        </p:nvSpPr>
        <p:spPr>
          <a:xfrm>
            <a:off x="241291" y="6077159"/>
            <a:ext cx="9773042" cy="4616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00000"/>
                </a:solidFill>
                <a:effectLst/>
                <a:uLnTx/>
                <a:uFillTx/>
                <a:latin typeface="Arial"/>
                <a:ea typeface="+mn-ea"/>
                <a:cs typeface="Arial"/>
              </a:rPr>
              <a:t>NOTE: Weighted percentages shown based on 30,743 unweighted responses to expenses question;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00000"/>
                </a:solidFill>
                <a:effectLst/>
                <a:uLnTx/>
                <a:uFillTx/>
                <a:latin typeface="Arial"/>
                <a:ea typeface="+mn-ea"/>
                <a:cs typeface="Arial"/>
              </a:rPr>
              <a:t>All respondents took the survey between September and November 2020.</a:t>
            </a:r>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17" name="Chart 16">
            <a:extLst>
              <a:ext uri="{FF2B5EF4-FFF2-40B4-BE49-F238E27FC236}">
                <a16:creationId xmlns:a16="http://schemas.microsoft.com/office/drawing/2014/main" id="{0413B6E9-1C6D-4BDA-B2DA-13698A392E9E}"/>
              </a:ext>
            </a:extLst>
          </p:cNvPr>
          <p:cNvGraphicFramePr>
            <a:graphicFrameLocks/>
          </p:cNvGraphicFramePr>
          <p:nvPr/>
        </p:nvGraphicFramePr>
        <p:xfrm>
          <a:off x="132938" y="1967576"/>
          <a:ext cx="5639902"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18" name="Google Shape;257;p29">
            <a:extLst>
              <a:ext uri="{FF2B5EF4-FFF2-40B4-BE49-F238E27FC236}">
                <a16:creationId xmlns:a16="http://schemas.microsoft.com/office/drawing/2014/main" id="{0F28E455-60D7-4867-A150-B3F4CF9D03AB}"/>
              </a:ext>
            </a:extLst>
          </p:cNvPr>
          <p:cNvSpPr txBox="1"/>
          <p:nvPr/>
        </p:nvSpPr>
        <p:spPr>
          <a:xfrm>
            <a:off x="6257581" y="1967576"/>
            <a:ext cx="5378810" cy="3329033"/>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Individuals who were worried about housing/utility expenses were significantly more likely to report poor mental health days or PTSD symptoms: </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1.8x more likely to report 15 or more poor mental health days in the prior month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compared to those not worried about housing/utility expenses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1.7x more likely to report 3 or more PTSD symptoms in the prior month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compared to those not worried about housing/utility expenses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4" name="Slide Number Placeholder 3">
            <a:extLst>
              <a:ext uri="{FF2B5EF4-FFF2-40B4-BE49-F238E27FC236}">
                <a16:creationId xmlns:a16="http://schemas.microsoft.com/office/drawing/2014/main" id="{3147EF1F-D9C9-47B9-822B-4C5095565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0FD9E-F4EE-4388-A6C7-87C61B17C3A0}" type="slidenum">
              <a:rPr kumimoji="0" lang="en-US"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333" b="0" i="0" u="none" strike="noStrike" kern="1200" cap="none" spc="0" normalizeH="0" baseline="0" noProof="0">
              <a:ln>
                <a:noFill/>
              </a:ln>
              <a:solidFill>
                <a:srgbClr val="595959"/>
              </a:solidFill>
              <a:effectLst/>
              <a:uLnTx/>
              <a:uFillTx/>
              <a:latin typeface="Arial"/>
              <a:ea typeface="+mn-ea"/>
              <a:cs typeface="+mn-cs"/>
            </a:endParaRPr>
          </a:p>
        </p:txBody>
      </p:sp>
      <p:sp>
        <p:nvSpPr>
          <p:cNvPr id="19" name="Footer Placeholder 3">
            <a:extLst>
              <a:ext uri="{FF2B5EF4-FFF2-40B4-BE49-F238E27FC236}">
                <a16:creationId xmlns:a16="http://schemas.microsoft.com/office/drawing/2014/main" id="{9B32F3B0-5CFB-4502-ACD8-59C97A08C72B}"/>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933539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7824"/>
            <a:ext cx="12191999" cy="6664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Google Shape;257;p29">
            <a:extLst>
              <a:ext uri="{FF2B5EF4-FFF2-40B4-BE49-F238E27FC236}">
                <a16:creationId xmlns:a16="http://schemas.microsoft.com/office/drawing/2014/main" id="{6EE6FB6F-8DEC-42B1-A1CE-0330948F0718}"/>
              </a:ext>
            </a:extLst>
          </p:cNvPr>
          <p:cNvSpPr txBox="1"/>
          <p:nvPr/>
        </p:nvSpPr>
        <p:spPr>
          <a:xfrm>
            <a:off x="7667269" y="1344298"/>
            <a:ext cx="4350853" cy="3874040"/>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Tx/>
              <a:buFontTx/>
              <a:buNone/>
              <a:tabLst/>
              <a:defRPr/>
            </a:pPr>
            <a:r>
              <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rPr>
              <a:t>Worry about paying for housing or utility expenses was reported:</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2x more frequently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among those age 25-34 years or 35 to 44 years</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2x more frequently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among those identifying as Hispanic or Black </a:t>
            </a:r>
            <a:r>
              <a:rPr kumimoji="0" lang="en-US" sz="1800" b="0" i="0" u="none" strike="noStrike" kern="0" cap="none" spc="0" normalizeH="0" baseline="0" noProof="0" err="1">
                <a:ln>
                  <a:noFill/>
                </a:ln>
                <a:solidFill>
                  <a:srgbClr val="000000"/>
                </a:solidFill>
                <a:effectLst/>
                <a:uLnTx/>
                <a:uFillTx/>
                <a:latin typeface="Abadi Extra Light"/>
                <a:ea typeface="+mn-ea"/>
                <a:cs typeface="Arial"/>
                <a:sym typeface="Arial"/>
              </a:rPr>
              <a:t>nH</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a:t>
            </a:r>
            <a:r>
              <a:rPr kumimoji="0" lang="en-US" sz="1800" b="0" i="0" u="none" strike="noStrike" kern="0" cap="none" spc="0" normalizeH="0" baseline="0" noProof="0" err="1">
                <a:ln>
                  <a:noFill/>
                </a:ln>
                <a:solidFill>
                  <a:srgbClr val="000000"/>
                </a:solidFill>
                <a:effectLst/>
                <a:uLnTx/>
                <a:uFillTx/>
                <a:latin typeface="Abadi Extra Light"/>
                <a:ea typeface="+mn-ea"/>
                <a:cs typeface="Arial"/>
                <a:sym typeface="Arial"/>
              </a:rPr>
              <a:t>nL</a:t>
            </a: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Over 1.5x more frequently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among those who speak a language other than English</a:t>
            </a: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Abadi Extra Light"/>
                <a:ea typeface="+mn-ea"/>
                <a:cs typeface="Arial"/>
                <a:sym typeface="Arial"/>
              </a:rPr>
              <a:t>Over 1.5x more frequently </a:t>
            </a: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among those with large household sizes (5+)</a:t>
            </a:r>
            <a:endParaRPr kumimoji="0" lang="en-US" sz="1800" b="0" i="0" u="none" strike="noStrike" kern="0" cap="none" spc="0" normalizeH="0" baseline="0" noProof="0">
              <a:ln>
                <a:noFill/>
              </a:ln>
              <a:solidFill>
                <a:srgbClr val="000000">
                  <a:lumMod val="85000"/>
                  <a:lumOff val="15000"/>
                </a:srgbClr>
              </a:solidFill>
              <a:effectLst/>
              <a:uLnTx/>
              <a:uFillTx/>
              <a:latin typeface="Abadi Extra Light"/>
              <a:ea typeface="+mn-ea"/>
              <a:cs typeface="Arial"/>
              <a:sym typeface="Arial"/>
            </a:endParaRPr>
          </a:p>
        </p:txBody>
      </p:sp>
      <p:sp>
        <p:nvSpPr>
          <p:cNvPr id="12" name="Google Shape;193;p26">
            <a:extLst>
              <a:ext uri="{FF2B5EF4-FFF2-40B4-BE49-F238E27FC236}">
                <a16:creationId xmlns:a16="http://schemas.microsoft.com/office/drawing/2014/main" id="{CDC78E3C-6766-435C-8477-28F5684361E5}"/>
              </a:ext>
            </a:extLst>
          </p:cNvPr>
          <p:cNvSpPr txBox="1">
            <a:spLocks/>
          </p:cNvSpPr>
          <p:nvPr/>
        </p:nvSpPr>
        <p:spPr>
          <a:xfrm>
            <a:off x="-1" y="585319"/>
            <a:ext cx="12189834" cy="548640"/>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prstClr val="black"/>
              </a:buClr>
              <a:buSzPts val="1400"/>
              <a:buFont typeface="Arial"/>
              <a:buNone/>
              <a:tabLst/>
              <a:defRPr/>
            </a:pPr>
            <a:r>
              <a:rPr kumimoji="0" lang="en-US" sz="2400" b="0" i="0" u="none" strike="noStrike" kern="0" cap="none" spc="0" normalizeH="0" baseline="0" noProof="0">
                <a:ln>
                  <a:noFill/>
                </a:ln>
                <a:solidFill>
                  <a:prstClr val="white"/>
                </a:solidFill>
                <a:effectLst/>
                <a:uLnTx/>
                <a:uFillTx/>
                <a:latin typeface="Abadi Extra Light"/>
                <a:cs typeface="Arial"/>
                <a:sym typeface="Arial"/>
              </a:rPr>
              <a:t>Was more prevalent among many demographic groups: </a:t>
            </a:r>
          </a:p>
        </p:txBody>
      </p:sp>
      <p:sp>
        <p:nvSpPr>
          <p:cNvPr id="13" name="Google Shape;193;p26">
            <a:extLst>
              <a:ext uri="{FF2B5EF4-FFF2-40B4-BE49-F238E27FC236}">
                <a16:creationId xmlns:a16="http://schemas.microsoft.com/office/drawing/2014/main" id="{351EE5B0-865A-4110-A37C-85C23B9E2228}"/>
              </a:ext>
            </a:extLst>
          </p:cNvPr>
          <p:cNvSpPr txBox="1">
            <a:spLocks/>
          </p:cNvSpPr>
          <p:nvPr/>
        </p:nvSpPr>
        <p:spPr>
          <a:xfrm>
            <a:off x="0" y="11195"/>
            <a:ext cx="12167157" cy="666499"/>
          </a:xfrm>
          <a:prstGeom prst="rect">
            <a:avLst/>
          </a:prstGeom>
          <a:solidFill>
            <a:srgbClr val="54823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CONCERN ABOUT HOUSING/UTILITY EXPENSES</a:t>
            </a:r>
          </a:p>
        </p:txBody>
      </p:sp>
      <p:graphicFrame>
        <p:nvGraphicFramePr>
          <p:cNvPr id="19" name="Chart 18">
            <a:extLst>
              <a:ext uri="{FF2B5EF4-FFF2-40B4-BE49-F238E27FC236}">
                <a16:creationId xmlns:a16="http://schemas.microsoft.com/office/drawing/2014/main" id="{CF12635C-6485-400C-93DE-7BDDCD5FA768}"/>
              </a:ext>
            </a:extLst>
          </p:cNvPr>
          <p:cNvGraphicFramePr>
            <a:graphicFrameLocks/>
          </p:cNvGraphicFramePr>
          <p:nvPr/>
        </p:nvGraphicFramePr>
        <p:xfrm>
          <a:off x="173878" y="1305172"/>
          <a:ext cx="7315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a:extLst>
              <a:ext uri="{FF2B5EF4-FFF2-40B4-BE49-F238E27FC236}">
                <a16:creationId xmlns:a16="http://schemas.microsoft.com/office/drawing/2014/main" id="{0DC97DCC-1DB1-4280-98D6-3F49BA566537}"/>
              </a:ext>
            </a:extLst>
          </p:cNvPr>
          <p:cNvSpPr txBox="1"/>
          <p:nvPr/>
        </p:nvSpPr>
        <p:spPr>
          <a:xfrm>
            <a:off x="173878" y="6341208"/>
            <a:ext cx="6579214" cy="28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Difference compared to reference group is statistically significant (P&lt;0.05)</a:t>
            </a:r>
          </a:p>
        </p:txBody>
      </p:sp>
      <p:sp>
        <p:nvSpPr>
          <p:cNvPr id="21" name="TextBox 20">
            <a:extLst>
              <a:ext uri="{FF2B5EF4-FFF2-40B4-BE49-F238E27FC236}">
                <a16:creationId xmlns:a16="http://schemas.microsoft.com/office/drawing/2014/main" id="{49DE2E4A-56A5-4F48-AC7F-96DA291D6E61}"/>
              </a:ext>
            </a:extLst>
          </p:cNvPr>
          <p:cNvSpPr txBox="1"/>
          <p:nvPr/>
        </p:nvSpPr>
        <p:spPr>
          <a:xfrm>
            <a:off x="7667270" y="5364876"/>
            <a:ext cx="4350852" cy="9694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a:ea typeface="+mn-ea"/>
                <a:cs typeface="Arial"/>
              </a:rPr>
              <a:t>NOTE: </a:t>
            </a:r>
            <a:r>
              <a:rPr kumimoji="0" lang="en-US" sz="1100" b="0" i="0" u="none" strike="noStrike" kern="0" cap="none" spc="0" normalizeH="0" baseline="0" noProof="0">
                <a:ln>
                  <a:noFill/>
                </a:ln>
                <a:solidFill>
                  <a:prstClr val="black"/>
                </a:solidFill>
                <a:effectLst/>
                <a:uLnTx/>
                <a:uFillTx/>
                <a:latin typeface="Arial"/>
                <a:ea typeface="+mn-ea"/>
                <a:cs typeface="Arial"/>
              </a:rPr>
              <a:t>N</a:t>
            </a:r>
            <a:r>
              <a:rPr kumimoji="0" lang="en-US" sz="1100" b="0" i="0" u="none" strike="noStrike" kern="1200" cap="none" spc="0" normalizeH="0" baseline="0" noProof="0">
                <a:ln>
                  <a:noFill/>
                </a:ln>
                <a:solidFill>
                  <a:prstClr val="black"/>
                </a:solidFill>
                <a:effectLst/>
                <a:uLnTx/>
                <a:uFillTx/>
                <a:latin typeface="Arial"/>
                <a:ea typeface="+mn-ea"/>
                <a:cs typeface="+mn-cs"/>
              </a:rPr>
              <a:t>H/NL = non-Hispanic/non-Latinx; American Indian/Alaska Native includes respondents who identify as Hispanic/Latinx; </a:t>
            </a:r>
            <a:r>
              <a:rPr kumimoji="0" lang="en-US" sz="1100" b="0" i="0" u="none" strike="noStrike" kern="0" cap="none" spc="0" normalizeH="0" baseline="0" noProof="0">
                <a:ln>
                  <a:noFill/>
                </a:ln>
                <a:solidFill>
                  <a:srgbClr val="000000"/>
                </a:solidFill>
                <a:effectLst/>
                <a:uLnTx/>
                <a:uFillTx/>
                <a:latin typeface="Arial"/>
                <a:ea typeface="+mn-ea"/>
                <a:cs typeface="Arial"/>
              </a:rPr>
              <a:t>Weighted percentages shown based on the unweighted frequency of responses to expenses question within each demographic group which varied (30,743 total unweighted responses) </a:t>
            </a:r>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F537F9D5-E890-4237-B882-80DA27BE88F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4" name="Footer Placeholder 3">
            <a:extLst>
              <a:ext uri="{FF2B5EF4-FFF2-40B4-BE49-F238E27FC236}">
                <a16:creationId xmlns:a16="http://schemas.microsoft.com/office/drawing/2014/main" id="{DC36DDD6-A2E5-4549-89DA-AE4EE1E73001}"/>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420165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7824"/>
            <a:ext cx="12191999" cy="6664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Google Shape;193;p26">
            <a:extLst>
              <a:ext uri="{FF2B5EF4-FFF2-40B4-BE49-F238E27FC236}">
                <a16:creationId xmlns:a16="http://schemas.microsoft.com/office/drawing/2014/main" id="{CDC78E3C-6766-435C-8477-28F5684361E5}"/>
              </a:ext>
            </a:extLst>
          </p:cNvPr>
          <p:cNvSpPr txBox="1">
            <a:spLocks/>
          </p:cNvSpPr>
          <p:nvPr/>
        </p:nvSpPr>
        <p:spPr>
          <a:xfrm>
            <a:off x="-1" y="585319"/>
            <a:ext cx="12189834" cy="548640"/>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prstClr val="black"/>
              </a:buClr>
              <a:buSzPts val="1400"/>
              <a:buFont typeface="Arial"/>
              <a:buNone/>
              <a:tabLst/>
              <a:defRPr/>
            </a:pPr>
            <a:r>
              <a:rPr kumimoji="0" lang="en-US" sz="2400" b="0" i="0" u="none" strike="noStrike" kern="0" cap="none" spc="0" normalizeH="0" baseline="0" noProof="0">
                <a:ln>
                  <a:noFill/>
                </a:ln>
                <a:solidFill>
                  <a:prstClr val="white"/>
                </a:solidFill>
                <a:effectLst/>
                <a:uLnTx/>
                <a:uFillTx/>
                <a:latin typeface="Abadi Extra Light"/>
                <a:cs typeface="Arial"/>
                <a:sym typeface="Arial"/>
              </a:rPr>
              <a:t>Was more prevalent among some sub-populations: </a:t>
            </a:r>
          </a:p>
        </p:txBody>
      </p:sp>
      <p:sp>
        <p:nvSpPr>
          <p:cNvPr id="13" name="Google Shape;193;p26">
            <a:extLst>
              <a:ext uri="{FF2B5EF4-FFF2-40B4-BE49-F238E27FC236}">
                <a16:creationId xmlns:a16="http://schemas.microsoft.com/office/drawing/2014/main" id="{351EE5B0-865A-4110-A37C-85C23B9E2228}"/>
              </a:ext>
            </a:extLst>
          </p:cNvPr>
          <p:cNvSpPr txBox="1">
            <a:spLocks/>
          </p:cNvSpPr>
          <p:nvPr/>
        </p:nvSpPr>
        <p:spPr>
          <a:xfrm>
            <a:off x="0" y="11195"/>
            <a:ext cx="12167157" cy="666499"/>
          </a:xfrm>
          <a:prstGeom prst="rect">
            <a:avLst/>
          </a:prstGeom>
          <a:solidFill>
            <a:srgbClr val="54823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CONCERN ABOUT HOUSING/UTILITY EXPENSES</a:t>
            </a:r>
          </a:p>
        </p:txBody>
      </p:sp>
      <p:sp>
        <p:nvSpPr>
          <p:cNvPr id="20" name="TextBox 1">
            <a:extLst>
              <a:ext uri="{FF2B5EF4-FFF2-40B4-BE49-F238E27FC236}">
                <a16:creationId xmlns:a16="http://schemas.microsoft.com/office/drawing/2014/main" id="{0DC97DCC-1DB1-4280-98D6-3F49BA566537}"/>
              </a:ext>
            </a:extLst>
          </p:cNvPr>
          <p:cNvSpPr txBox="1"/>
          <p:nvPr/>
        </p:nvSpPr>
        <p:spPr>
          <a:xfrm>
            <a:off x="173877" y="6341208"/>
            <a:ext cx="11993279" cy="28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 Difference compared to reference group is statistically significant (P&lt;0.05); ** Difference compared to respondents not indicating the specific disability is statistically significant (P&lt;0.05) </a:t>
            </a:r>
          </a:p>
        </p:txBody>
      </p:sp>
      <p:sp>
        <p:nvSpPr>
          <p:cNvPr id="21" name="TextBox 20">
            <a:extLst>
              <a:ext uri="{FF2B5EF4-FFF2-40B4-BE49-F238E27FC236}">
                <a16:creationId xmlns:a16="http://schemas.microsoft.com/office/drawing/2014/main" id="{49DE2E4A-56A5-4F48-AC7F-96DA291D6E61}"/>
              </a:ext>
            </a:extLst>
          </p:cNvPr>
          <p:cNvSpPr txBox="1"/>
          <p:nvPr/>
        </p:nvSpPr>
        <p:spPr>
          <a:xfrm>
            <a:off x="7581544" y="5166521"/>
            <a:ext cx="4436579" cy="130805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Arial"/>
                <a:ea typeface="+mn-ea"/>
                <a:cs typeface="Arial"/>
              </a:rPr>
              <a:t>NOTE: Weighted percentages shown based on the unweighted frequency of responses to expenses question within each population group which varied (30,743 total unweighted responses); </a:t>
            </a:r>
            <a:r>
              <a:rPr kumimoji="0" lang="en-US" sz="1100" b="1" i="0" u="none" strike="noStrike" kern="0" cap="none" spc="0" normalizeH="0" baseline="0" noProof="0">
                <a:ln>
                  <a:noFill/>
                </a:ln>
                <a:solidFill>
                  <a:srgbClr val="000000"/>
                </a:solidFill>
                <a:effectLst/>
                <a:uLnTx/>
                <a:uFillTx/>
                <a:latin typeface="Calibri" panose="020F0502020204030204" pitchFamily="34" charset="0"/>
                <a:ea typeface="+mn-ea"/>
                <a:cs typeface="Arial"/>
                <a:sym typeface="Arial"/>
              </a:rPr>
              <a:t>‡</a:t>
            </a: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mn-ea"/>
                <a:cs typeface="Arial"/>
                <a:sym typeface="Arial"/>
              </a:rPr>
              <a:t>Caregiver questions were only asked of a random subset of all survey respondents (n=3,876 child question and n=6,751 adult question); </a:t>
            </a: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§Disability categories are not mutually exclusive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17" name="Chart 16">
            <a:extLst>
              <a:ext uri="{FF2B5EF4-FFF2-40B4-BE49-F238E27FC236}">
                <a16:creationId xmlns:a16="http://schemas.microsoft.com/office/drawing/2014/main" id="{72195975-54B6-4F58-AFF0-74A3912ACE87}"/>
              </a:ext>
            </a:extLst>
          </p:cNvPr>
          <p:cNvGraphicFramePr>
            <a:graphicFrameLocks/>
          </p:cNvGraphicFramePr>
          <p:nvPr/>
        </p:nvGraphicFramePr>
        <p:xfrm>
          <a:off x="104775" y="1220568"/>
          <a:ext cx="73152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257;p29">
            <a:extLst>
              <a:ext uri="{FF2B5EF4-FFF2-40B4-BE49-F238E27FC236}">
                <a16:creationId xmlns:a16="http://schemas.microsoft.com/office/drawing/2014/main" id="{DF6521E5-E767-4D02-A42E-05B60F4B33E2}"/>
              </a:ext>
            </a:extLst>
          </p:cNvPr>
          <p:cNvSpPr txBox="1"/>
          <p:nvPr/>
        </p:nvSpPr>
        <p:spPr>
          <a:xfrm>
            <a:off x="7581544" y="1240913"/>
            <a:ext cx="4350853" cy="3845008"/>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Tx/>
              <a:buFontTx/>
              <a:buNone/>
              <a:tabLst/>
              <a:defRPr/>
            </a:pPr>
            <a:r>
              <a:rPr kumimoji="0" lang="en-US" sz="1900" b="0" i="0" u="none" strike="noStrike" kern="0" cap="none" spc="0" normalizeH="0" baseline="0" noProof="0">
                <a:ln>
                  <a:noFill/>
                </a:ln>
                <a:solidFill>
                  <a:srgbClr val="000000"/>
                </a:solidFill>
                <a:effectLst/>
                <a:uLnTx/>
                <a:uFillTx/>
                <a:latin typeface="Abadi Extra Light"/>
                <a:ea typeface="+mn-ea"/>
                <a:cs typeface="Arial"/>
                <a:sym typeface="Arial"/>
              </a:rPr>
              <a:t>Worry about paying for housing or utility expenses was reported significantly more among:</a:t>
            </a:r>
          </a:p>
          <a:p>
            <a:pPr marL="0" marR="0" lvl="0" indent="0" algn="l" defTabSz="1219170" rtl="0" eaLnBrk="1" fontAlgn="auto" latinLnBrk="0" hangingPunct="1">
              <a:lnSpc>
                <a:spcPct val="9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Parents </a:t>
            </a: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1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Caregivers to a child or adult in the household with special health needs</a:t>
            </a: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1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Individuals in most disability categories</a:t>
            </a: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1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Individuals identifying as non-binary or of transgender experience</a:t>
            </a: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endParaRPr kumimoji="0" lang="en-US" sz="1100" b="0" i="0" u="none" strike="noStrike" kern="0" cap="none" spc="0" normalizeH="0" baseline="0" noProof="0">
              <a:ln>
                <a:noFill/>
              </a:ln>
              <a:solidFill>
                <a:srgbClr val="000000"/>
              </a:solidFill>
              <a:effectLst/>
              <a:uLnTx/>
              <a:uFillTx/>
              <a:latin typeface="Abadi Extra Light"/>
              <a:ea typeface="+mn-ea"/>
              <a:cs typeface="Arial"/>
              <a:sym typeface="Arial"/>
            </a:endParaRPr>
          </a:p>
          <a:p>
            <a:pPr marL="342900" marR="0" lvl="0" indent="-34290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badi Extra Light"/>
                <a:ea typeface="+mn-ea"/>
                <a:cs typeface="Arial"/>
                <a:sym typeface="Arial"/>
              </a:rPr>
              <a:t>Individuals whose sexual orientation is bi-sexual, a-sexual, or questioning/not sure</a:t>
            </a:r>
          </a:p>
        </p:txBody>
      </p:sp>
      <p:sp>
        <p:nvSpPr>
          <p:cNvPr id="3" name="Slide Number Placeholder 2">
            <a:extLst>
              <a:ext uri="{FF2B5EF4-FFF2-40B4-BE49-F238E27FC236}">
                <a16:creationId xmlns:a16="http://schemas.microsoft.com/office/drawing/2014/main" id="{AA795099-A464-40BA-8FF5-BD839021D4E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4" name="Footer Placeholder 3">
            <a:extLst>
              <a:ext uri="{FF2B5EF4-FFF2-40B4-BE49-F238E27FC236}">
                <a16:creationId xmlns:a16="http://schemas.microsoft.com/office/drawing/2014/main" id="{BCAB16FF-8903-4A94-8D89-3B934D80F920}"/>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818058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a:xfrm>
            <a:off x="229645" y="1841230"/>
            <a:ext cx="11485060" cy="4351338"/>
          </a:xfrm>
        </p:spPr>
        <p:txBody>
          <a:bodyPr>
            <a:normAutofit fontScale="92500" lnSpcReduction="20000"/>
          </a:bodyPr>
          <a:lstStyle/>
          <a:p>
            <a:pPr marL="640080" lvl="1">
              <a:lnSpc>
                <a:spcPct val="100000"/>
              </a:lnSpc>
              <a:spcBef>
                <a:spcPts val="600"/>
              </a:spcBef>
            </a:pPr>
            <a:r>
              <a:rPr lang="en-US" sz="2200">
                <a:solidFill>
                  <a:schemeClr val="tx1"/>
                </a:solidFill>
                <a:latin typeface="Abadi Extra Light" panose="020B0204020104020204" pitchFamily="34" charset="0"/>
              </a:rPr>
              <a:t>Many of the CCIS findings align with recent qualitative data captured by various DPH programs that work on housing issues*</a:t>
            </a:r>
          </a:p>
          <a:p>
            <a:pPr marL="1249649" lvl="3">
              <a:lnSpc>
                <a:spcPct val="100000"/>
              </a:lnSpc>
              <a:spcBef>
                <a:spcPts val="600"/>
              </a:spcBef>
            </a:pPr>
            <a:r>
              <a:rPr lang="en-US" sz="2200">
                <a:solidFill>
                  <a:schemeClr val="tx1"/>
                </a:solidFill>
                <a:latin typeface="Abadi Extra Light" panose="020B0204020104020204" pitchFamily="34" charset="0"/>
              </a:rPr>
              <a:t>Significant increase in fiscal pressure for families who lost their job or had limited work schedules</a:t>
            </a:r>
          </a:p>
          <a:p>
            <a:pPr marL="1249649" lvl="3">
              <a:lnSpc>
                <a:spcPct val="100000"/>
              </a:lnSpc>
              <a:spcBef>
                <a:spcPts val="600"/>
              </a:spcBef>
            </a:pPr>
            <a:r>
              <a:rPr lang="en-US" sz="2200">
                <a:solidFill>
                  <a:schemeClr val="tx1"/>
                </a:solidFill>
                <a:latin typeface="Abadi Extra Light" panose="020B0204020104020204" pitchFamily="34" charset="0"/>
              </a:rPr>
              <a:t>High unemployment rates for parents, with many reporting being laid off or unable to work due to childcare needs</a:t>
            </a:r>
          </a:p>
          <a:p>
            <a:pPr marL="1249649" lvl="3">
              <a:lnSpc>
                <a:spcPct val="100000"/>
              </a:lnSpc>
              <a:spcBef>
                <a:spcPts val="600"/>
              </a:spcBef>
            </a:pPr>
            <a:r>
              <a:rPr lang="en-US" sz="2200">
                <a:solidFill>
                  <a:schemeClr val="tx1"/>
                </a:solidFill>
                <a:latin typeface="Abadi Extra Light" panose="020B0204020104020204" pitchFamily="34" charset="0"/>
              </a:rPr>
              <a:t>High rates of reported unemployment, housing instability, and homelessness for young parents</a:t>
            </a:r>
          </a:p>
          <a:p>
            <a:pPr marL="640080" lvl="1">
              <a:lnSpc>
                <a:spcPct val="100000"/>
              </a:lnSpc>
              <a:spcBef>
                <a:spcPts val="600"/>
              </a:spcBef>
            </a:pPr>
            <a:endParaRPr lang="en-US" sz="2200">
              <a:solidFill>
                <a:schemeClr val="tx1"/>
              </a:solidFill>
              <a:latin typeface="Abadi Extra Light" panose="020B0204020104020204" pitchFamily="34" charset="0"/>
            </a:endParaRPr>
          </a:p>
          <a:p>
            <a:pPr marL="640080" lvl="1">
              <a:lnSpc>
                <a:spcPct val="100000"/>
              </a:lnSpc>
              <a:spcBef>
                <a:spcPts val="600"/>
              </a:spcBef>
            </a:pPr>
            <a:r>
              <a:rPr lang="en-US" sz="2200">
                <a:solidFill>
                  <a:schemeClr val="tx1"/>
                </a:solidFill>
                <a:latin typeface="Abadi Extra Light" panose="020B0204020104020204" pitchFamily="34" charset="0"/>
              </a:rPr>
              <a:t>Programs working with youth and young parents reported seeing an increase in homeless youth, a population not captured in CCIS.</a:t>
            </a:r>
          </a:p>
          <a:p>
            <a:pPr marL="1249649" lvl="3">
              <a:lnSpc>
                <a:spcPct val="100000"/>
              </a:lnSpc>
              <a:spcBef>
                <a:spcPts val="600"/>
              </a:spcBef>
            </a:pPr>
            <a:r>
              <a:rPr lang="en-US" sz="2200">
                <a:solidFill>
                  <a:schemeClr val="tx1"/>
                </a:solidFill>
                <a:latin typeface="Abadi Extra Light" panose="020B0204020104020204" pitchFamily="34" charset="0"/>
              </a:rPr>
              <a:t>Individuals reported being evicted or being threatened with eviction despite eviction moratorium. </a:t>
            </a:r>
          </a:p>
          <a:p>
            <a:pPr marL="640080" lvl="1">
              <a:lnSpc>
                <a:spcPct val="100000"/>
              </a:lnSpc>
              <a:spcBef>
                <a:spcPts val="600"/>
              </a:spcBef>
            </a:pPr>
            <a:endParaRPr lang="en-US" sz="2200">
              <a:solidFill>
                <a:schemeClr val="tx1"/>
              </a:solidFill>
              <a:latin typeface="Abadi Extra Light" panose="020B0204020104020204" pitchFamily="34" charset="0"/>
            </a:endParaRPr>
          </a:p>
          <a:p>
            <a:pPr marL="640080" lvl="1">
              <a:lnSpc>
                <a:spcPct val="100000"/>
              </a:lnSpc>
              <a:spcBef>
                <a:spcPts val="600"/>
              </a:spcBef>
            </a:pPr>
            <a:r>
              <a:rPr lang="en-US" sz="2200">
                <a:solidFill>
                  <a:schemeClr val="tx1"/>
                </a:solidFill>
                <a:latin typeface="Abadi Extra Light" panose="020B0204020104020204" pitchFamily="34" charset="0"/>
              </a:rPr>
              <a:t>COVID-19 exacerbated many of the existing issues that communities were facing pre-pandemic. While rental and emergency assistance programs have helped, the underlying causes of housing insecurity remain largely unaddressed. </a:t>
            </a:r>
          </a:p>
          <a:p>
            <a:pPr marL="640080" lvl="1">
              <a:spcBef>
                <a:spcPts val="600"/>
              </a:spcBef>
            </a:pPr>
            <a:endParaRPr lang="en-US" sz="2200">
              <a:solidFill>
                <a:schemeClr val="tx1"/>
              </a:solidFill>
              <a:latin typeface="Abadi Extra Light" panose="020B0204020104020204" pitchFamily="34" charset="0"/>
            </a:endParaRPr>
          </a:p>
          <a:p>
            <a:pPr marL="640080" lvl="1">
              <a:spcBef>
                <a:spcPts val="600"/>
              </a:spcBef>
            </a:pPr>
            <a:endParaRPr lang="en-US" b="1">
              <a:solidFill>
                <a:schemeClr val="tx1"/>
              </a:solidFill>
              <a:latin typeface="Abadi Extra Light" panose="020B0204020104020204" pitchFamily="34" charset="0"/>
            </a:endParaRPr>
          </a:p>
          <a:p>
            <a:pPr marL="640080" lvl="1">
              <a:spcBef>
                <a:spcPts val="600"/>
              </a:spcBef>
            </a:pPr>
            <a:endParaRPr lang="en-US" b="1">
              <a:solidFill>
                <a:schemeClr val="tx1"/>
              </a:solidFill>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badi Extra Light"/>
                <a:ea typeface="+mn-ea"/>
                <a:cs typeface="+mn-cs"/>
              </a:rPr>
              <a:t>QUALITATIVE DATA FROM DPH PROGRAMS</a:t>
            </a:r>
          </a:p>
        </p:txBody>
      </p:sp>
      <p:sp>
        <p:nvSpPr>
          <p:cNvPr id="5" name="TextBox 1">
            <a:extLst>
              <a:ext uri="{FF2B5EF4-FFF2-40B4-BE49-F238E27FC236}">
                <a16:creationId xmlns:a16="http://schemas.microsoft.com/office/drawing/2014/main" id="{C3686B55-90A7-442B-9F16-86E4846CC27C}"/>
              </a:ext>
            </a:extLst>
          </p:cNvPr>
          <p:cNvSpPr txBox="1"/>
          <p:nvPr/>
        </p:nvSpPr>
        <p:spPr>
          <a:xfrm>
            <a:off x="723900" y="6192606"/>
            <a:ext cx="10496550" cy="28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Qualitative data collected in July 2021 from Massachusetts Parents and Pregnant Teen Initiative (MPPTI), Division of Sexual and Domestic Violence Prevention and Services (DSDVPS), and Child and Youth Violence Prevention Unit</a:t>
            </a:r>
          </a:p>
        </p:txBody>
      </p:sp>
      <p:sp>
        <p:nvSpPr>
          <p:cNvPr id="8" name="Slide Number Placeholder 7">
            <a:extLst>
              <a:ext uri="{FF2B5EF4-FFF2-40B4-BE49-F238E27FC236}">
                <a16:creationId xmlns:a16="http://schemas.microsoft.com/office/drawing/2014/main" id="{A4946B5F-E3A1-403E-ACD8-9076DFA7302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Footer Placeholder 3">
            <a:extLst>
              <a:ext uri="{FF2B5EF4-FFF2-40B4-BE49-F238E27FC236}">
                <a16:creationId xmlns:a16="http://schemas.microsoft.com/office/drawing/2014/main" id="{BA494D07-A769-4352-B0CB-62402A86A890}"/>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48108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7128" y="1376467"/>
            <a:ext cx="8492455" cy="3305261"/>
          </a:xfrm>
        </p:spPr>
        <p:txBody>
          <a:bodyPr>
            <a:noAutofit/>
          </a:bodyPr>
          <a:lstStyle/>
          <a:p>
            <a:r>
              <a:rPr lang="en-US" sz="3200" dirty="0">
                <a:solidFill>
                  <a:schemeClr val="bg1"/>
                </a:solidFill>
                <a:cs typeface="Arial" panose="020B0604020202020204" pitchFamily="34" charset="0"/>
              </a:rPr>
              <a:t>Draft Proposed Revisions to </a:t>
            </a:r>
            <a:br>
              <a:rPr lang="en-US" sz="3600" dirty="0">
                <a:solidFill>
                  <a:schemeClr val="bg1"/>
                </a:solidFill>
                <a:cs typeface="Arial" panose="020B0604020202020204" pitchFamily="34" charset="0"/>
              </a:rPr>
            </a:br>
            <a:r>
              <a:rPr lang="en-US" sz="3200" dirty="0">
                <a:solidFill>
                  <a:schemeClr val="bg1"/>
                </a:solidFill>
                <a:cs typeface="Arial" panose="020B0604020202020204" pitchFamily="34" charset="0"/>
              </a:rPr>
              <a:t>105 CMR 172.000</a:t>
            </a:r>
            <a:br>
              <a:rPr lang="en-US" sz="3600" dirty="0">
                <a:solidFill>
                  <a:schemeClr val="bg1"/>
                </a:solidFill>
                <a:cs typeface="Arial" panose="020B0604020202020204" pitchFamily="34" charset="0"/>
              </a:rPr>
            </a:br>
            <a:r>
              <a:rPr lang="en-US" sz="3200" i="1" dirty="0">
                <a:solidFill>
                  <a:schemeClr val="bg1"/>
                </a:solidFill>
                <a:effectLst/>
                <a:latin typeface="+mn-lt"/>
                <a:ea typeface="Times New Roman" panose="02020603050405020304" pitchFamily="18" charset="0"/>
              </a:rPr>
              <a:t>Implementation of Massachusetts General Laws C. 111 Section 111C, Regulating the Reporting of Infectious Diseases Dangerous to the Public Health</a:t>
            </a:r>
            <a:endParaRPr lang="en-US" sz="3200" dirty="0">
              <a:solidFill>
                <a:schemeClr val="bg1"/>
              </a:solidFill>
              <a:latin typeface="+mn-lt"/>
              <a:cs typeface="Arial" panose="020B0604020202020204" pitchFamily="34" charset="0"/>
            </a:endParaRPr>
          </a:p>
        </p:txBody>
      </p:sp>
      <p:sp>
        <p:nvSpPr>
          <p:cNvPr id="3" name="Title 1"/>
          <p:cNvSpPr txBox="1">
            <a:spLocks/>
          </p:cNvSpPr>
          <p:nvPr/>
        </p:nvSpPr>
        <p:spPr>
          <a:xfrm>
            <a:off x="674285" y="4866310"/>
            <a:ext cx="3614252" cy="13790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Public Health Council</a:t>
            </a:r>
            <a:br>
              <a:rPr kumimoji="0" lang="en-US" sz="20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Department of Public 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October 13,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531132-0232-4438-8A1F-04DA621486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sz="half" idx="1"/>
          </p:nvPr>
        </p:nvSpPr>
        <p:spPr>
          <a:xfrm>
            <a:off x="208116" y="1857989"/>
            <a:ext cx="5669280" cy="4754880"/>
          </a:xfrm>
          <a:solidFill>
            <a:schemeClr val="bg1">
              <a:lumMod val="85000"/>
            </a:schemeClr>
          </a:solidFill>
        </p:spPr>
        <p:txBody>
          <a:bodyPr>
            <a:noAutofit/>
          </a:bodyPr>
          <a:lstStyle/>
          <a:p>
            <a:pPr marL="0" indent="0">
              <a:buNone/>
            </a:pPr>
            <a:r>
              <a:rPr lang="en-US" sz="1800" b="1">
                <a:solidFill>
                  <a:schemeClr val="tx1"/>
                </a:solidFill>
                <a:latin typeface="Abadi Extra Light" panose="020B0204020104020204" pitchFamily="34" charset="0"/>
              </a:rPr>
              <a:t>Residential Assistance for Families in Transition (RAFT)</a:t>
            </a:r>
          </a:p>
          <a:p>
            <a:r>
              <a:rPr lang="en-US" sz="1600">
                <a:solidFill>
                  <a:schemeClr val="tx1"/>
                </a:solidFill>
                <a:latin typeface="Abadi Extra Light" panose="020B0204020104020204" pitchFamily="34" charset="0"/>
              </a:rPr>
              <a:t>In January 2021, the RAFT benefit cap was raised to $10,000 across the board.</a:t>
            </a:r>
          </a:p>
          <a:p>
            <a:r>
              <a:rPr lang="en-US" sz="1600">
                <a:solidFill>
                  <a:schemeClr val="tx1"/>
                </a:solidFill>
                <a:latin typeface="Abadi Extra Light" panose="020B0204020104020204" pitchFamily="34" charset="0"/>
              </a:rPr>
              <a:t>Eligible with incomes up to 50% of AMI, or 60% of AMI for people who are at risk of homelessness because of domestic violence.</a:t>
            </a:r>
          </a:p>
          <a:p>
            <a:r>
              <a:rPr lang="en-US" sz="1600" b="0" i="0" u="none" strike="noStrike">
                <a:solidFill>
                  <a:schemeClr val="tx1"/>
                </a:solidFill>
                <a:effectLst/>
                <a:latin typeface="Abadi Extra Light" panose="020B0204020104020204" pitchFamily="34" charset="0"/>
              </a:rPr>
              <a:t>Reached 17,091 Unique households October 2020 – June 2021</a:t>
            </a:r>
            <a:endParaRPr lang="en-US" sz="1800">
              <a:solidFill>
                <a:schemeClr val="tx1"/>
              </a:solidFill>
              <a:latin typeface="Abadi Extra Light" panose="020B0204020104020204" pitchFamily="34" charset="0"/>
            </a:endParaRPr>
          </a:p>
          <a:p>
            <a:pPr marL="0" indent="0">
              <a:buFont typeface="Arial" panose="020B0604020202020204" pitchFamily="34" charset="0"/>
              <a:buNone/>
            </a:pPr>
            <a:r>
              <a:rPr lang="en-US" sz="1800" b="1">
                <a:solidFill>
                  <a:schemeClr val="tx1"/>
                </a:solidFill>
                <a:latin typeface="Abadi Extra Light" panose="020B0204020104020204" pitchFamily="34" charset="0"/>
              </a:rPr>
              <a:t>Emergency Assistance (EA) - </a:t>
            </a:r>
            <a:r>
              <a:rPr lang="en-US" sz="1800" b="1" err="1">
                <a:solidFill>
                  <a:schemeClr val="tx1"/>
                </a:solidFill>
                <a:latin typeface="Abadi Extra Light" panose="020B0204020104020204" pitchFamily="34" charset="0"/>
              </a:rPr>
              <a:t>HomeBASE</a:t>
            </a:r>
            <a:endParaRPr lang="en-US" sz="1800" b="1">
              <a:solidFill>
                <a:schemeClr val="tx1"/>
              </a:solidFill>
              <a:latin typeface="Abadi Extra Light" panose="020B0204020104020204" pitchFamily="34" charset="0"/>
            </a:endParaRPr>
          </a:p>
          <a:p>
            <a:r>
              <a:rPr lang="en-US" sz="1600">
                <a:solidFill>
                  <a:schemeClr val="tx1"/>
                </a:solidFill>
                <a:latin typeface="Abadi Extra Light" panose="020B0204020104020204" pitchFamily="34" charset="0"/>
              </a:rPr>
              <a:t>In June 2021, ERAP-Enhanced </a:t>
            </a:r>
            <a:r>
              <a:rPr lang="en-US" sz="1600" err="1">
                <a:solidFill>
                  <a:schemeClr val="tx1"/>
                </a:solidFill>
                <a:latin typeface="Abadi Extra Light" panose="020B0204020104020204" pitchFamily="34" charset="0"/>
              </a:rPr>
              <a:t>HomeBASE</a:t>
            </a:r>
            <a:r>
              <a:rPr lang="en-US" sz="1600">
                <a:solidFill>
                  <a:schemeClr val="tx1"/>
                </a:solidFill>
                <a:latin typeface="Abadi Extra Light" panose="020B0204020104020204" pitchFamily="34" charset="0"/>
              </a:rPr>
              <a:t> became available.</a:t>
            </a:r>
          </a:p>
          <a:p>
            <a:r>
              <a:rPr lang="en-US" sz="1600">
                <a:solidFill>
                  <a:schemeClr val="tx1"/>
                </a:solidFill>
                <a:latin typeface="Abadi Extra Light" panose="020B0204020104020204" pitchFamily="34" charset="0"/>
              </a:rPr>
              <a:t>State FY21 budget removed language limiting families to a combined $10,000 in assistance from both RAFT and </a:t>
            </a:r>
            <a:r>
              <a:rPr lang="en-US" sz="1600" err="1">
                <a:solidFill>
                  <a:schemeClr val="tx1"/>
                </a:solidFill>
                <a:latin typeface="Abadi Extra Light" panose="020B0204020104020204" pitchFamily="34" charset="0"/>
              </a:rPr>
              <a:t>HomeBASE</a:t>
            </a:r>
            <a:r>
              <a:rPr lang="en-US" sz="1600">
                <a:solidFill>
                  <a:schemeClr val="tx1"/>
                </a:solidFill>
                <a:latin typeface="Abadi Extra Light" panose="020B0204020104020204" pitchFamily="34" charset="0"/>
              </a:rPr>
              <a:t> within a given 12-month period.</a:t>
            </a:r>
          </a:p>
          <a:p>
            <a:r>
              <a:rPr lang="en-US" sz="1600">
                <a:solidFill>
                  <a:schemeClr val="tx1"/>
                </a:solidFill>
                <a:latin typeface="Abadi Extra Light" panose="020B0204020104020204" pitchFamily="34" charset="0"/>
              </a:rPr>
              <a:t>EA eligibility is determined by DHCD, with income eligibility based on Federal Poverty Guidelines (FPG).</a:t>
            </a:r>
          </a:p>
          <a:p>
            <a:r>
              <a:rPr lang="en-US" sz="1600">
                <a:solidFill>
                  <a:schemeClr val="tx1"/>
                </a:solidFill>
                <a:latin typeface="Abadi Extra Light" panose="020B0204020104020204" pitchFamily="34" charset="0"/>
              </a:rPr>
              <a:t>Reached </a:t>
            </a:r>
            <a:r>
              <a:rPr lang="en-US" sz="1600" u="none" strike="noStrike">
                <a:solidFill>
                  <a:schemeClr val="tx1"/>
                </a:solidFill>
                <a:effectLst/>
                <a:latin typeface="Abadi Extra Light" panose="020B0204020104020204" pitchFamily="34" charset="0"/>
              </a:rPr>
              <a:t>2,160 unique household October 2020 – June 2021</a:t>
            </a:r>
            <a:endParaRPr lang="en-US" sz="1600" b="0" i="0" u="none" strike="noStrike">
              <a:solidFill>
                <a:schemeClr val="tx1"/>
              </a:solidFill>
              <a:effectLst/>
              <a:latin typeface="Abadi Extra Light" panose="020B0204020104020204" pitchFamily="34" charset="0"/>
            </a:endParaRPr>
          </a:p>
          <a:p>
            <a:pPr marL="0" indent="0">
              <a:buNone/>
            </a:pPr>
            <a:endParaRPr lang="en-US" sz="1800" b="0" i="0" u="none" strike="noStrike">
              <a:solidFill>
                <a:schemeClr val="tx1"/>
              </a:solidFill>
              <a:effectLst/>
              <a:latin typeface="Abadi Extra Light" panose="020B0204020104020204" pitchFamily="34" charset="0"/>
            </a:endParaRPr>
          </a:p>
          <a:p>
            <a:endParaRPr lang="en-US" sz="1800">
              <a:solidFill>
                <a:schemeClr val="tx1"/>
              </a:solidFill>
              <a:latin typeface="Abadi Extra Light" panose="020B0204020104020204" pitchFamily="34" charset="0"/>
            </a:endParaRPr>
          </a:p>
          <a:p>
            <a:pPr marL="457200" lvl="1" indent="0">
              <a:buNone/>
            </a:pPr>
            <a:endParaRPr lang="en-US" sz="1800">
              <a:solidFill>
                <a:schemeClr val="tx1"/>
              </a:solidFill>
              <a:highlight>
                <a:srgbClr val="FFFF00"/>
              </a:highlight>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a:ln>
                  <a:noFill/>
                </a:ln>
                <a:solidFill>
                  <a:srgbClr val="FFFFFF"/>
                </a:solidFill>
                <a:effectLst/>
                <a:uLnTx/>
                <a:uFillTx/>
                <a:latin typeface="Abadi Extra Light"/>
                <a:ea typeface="+mn-ea"/>
                <a:cs typeface="+mn-cs"/>
              </a:rPr>
              <a:t>	FEDERAL AND STATE RESPONSE TO PANDEMIC</a:t>
            </a:r>
          </a:p>
        </p:txBody>
      </p:sp>
      <p:sp>
        <p:nvSpPr>
          <p:cNvPr id="4" name="Content Placeholder 2">
            <a:extLst>
              <a:ext uri="{FF2B5EF4-FFF2-40B4-BE49-F238E27FC236}">
                <a16:creationId xmlns:a16="http://schemas.microsoft.com/office/drawing/2014/main" id="{3493B33F-95D4-4F36-A207-AD138C1CE6BC}"/>
              </a:ext>
            </a:extLst>
          </p:cNvPr>
          <p:cNvSpPr txBox="1">
            <a:spLocks/>
          </p:cNvSpPr>
          <p:nvPr/>
        </p:nvSpPr>
        <p:spPr>
          <a:xfrm>
            <a:off x="6129725" y="1857989"/>
            <a:ext cx="5669280" cy="4754880"/>
          </a:xfrm>
          <a:prstGeom prst="rect">
            <a:avLst/>
          </a:prstGeom>
          <a:solidFill>
            <a:schemeClr val="bg1">
              <a:lumMod val="85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mn-cs"/>
              </a:rPr>
              <a:t>Emergency Rental and Mortgage Assistance (ERMA)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a:ea typeface="+mn-lt"/>
                <a:cs typeface="Arial"/>
              </a:rPr>
              <a:t>Launched in July 2020, provide up to $4,000 within a given 12-month period for eligible households to assist with rent or mortgage arrears and/or with upcoming rent or mortgage payments.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a:ea typeface="+mn-ea"/>
                <a:cs typeface="+mn-cs"/>
              </a:rPr>
              <a:t>In January 2021, the ERMA benefit cap was raised to $10,000.</a:t>
            </a:r>
            <a:endParaRPr kumimoji="0" lang="en-US" sz="1600" b="0" i="0" u="none" strike="noStrike" kern="1200" cap="none" spc="0" normalizeH="0" baseline="0" noProof="0">
              <a:ln>
                <a:noFill/>
              </a:ln>
              <a:solidFill>
                <a:srgbClr val="000000"/>
              </a:solidFill>
              <a:effectLst/>
              <a:uLnTx/>
              <a:uFillTx/>
              <a:latin typeface="Arial"/>
              <a:ea typeface="+mn-lt"/>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a:ea typeface="+mn-ea"/>
                <a:cs typeface="+mn-cs"/>
              </a:rPr>
              <a:t>Eligible with incomes the 50-80% range of AMI.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a:ea typeface="+mn-ea"/>
                <a:cs typeface="Calibri"/>
              </a:rPr>
              <a:t>Reached 1,334 unique households October 2020 – June 2021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Emergency Rental Assistance Program (ERAP</a:t>
            </a: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DHCD launched on March 22, 2021 - provides expanded relief for rent and utilities expenses to eligible tenants and their landlords, alongside existing RAFT and ERMA programs.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Eligible with incomes up to 80% of AMI, must be at risk of homelessness or housing instability due directly or indirectly to COVID-19.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Reached 11,310 unique households March 2021 – June 2021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Abadi Extra Light"/>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a:ea typeface="+mn-ea"/>
              <a:cs typeface="Calibri"/>
            </a:endParaRPr>
          </a:p>
        </p:txBody>
      </p:sp>
      <p:sp>
        <p:nvSpPr>
          <p:cNvPr id="7" name="Content Placeholder 2">
            <a:extLst>
              <a:ext uri="{FF2B5EF4-FFF2-40B4-BE49-F238E27FC236}">
                <a16:creationId xmlns:a16="http://schemas.microsoft.com/office/drawing/2014/main" id="{7BEF42EF-FAD3-4DEE-A857-D10E80B61B64}"/>
              </a:ext>
            </a:extLst>
          </p:cNvPr>
          <p:cNvSpPr txBox="1">
            <a:spLocks/>
          </p:cNvSpPr>
          <p:nvPr/>
        </p:nvSpPr>
        <p:spPr>
          <a:xfrm>
            <a:off x="6220860" y="4195856"/>
            <a:ext cx="5487011" cy="2182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sp>
        <p:nvSpPr>
          <p:cNvPr id="8" name="Content Placeholder 2">
            <a:extLst>
              <a:ext uri="{FF2B5EF4-FFF2-40B4-BE49-F238E27FC236}">
                <a16:creationId xmlns:a16="http://schemas.microsoft.com/office/drawing/2014/main" id="{C5274BBA-87EB-4F22-8280-BC43A69AD96C}"/>
              </a:ext>
            </a:extLst>
          </p:cNvPr>
          <p:cNvSpPr txBox="1">
            <a:spLocks/>
          </p:cNvSpPr>
          <p:nvPr/>
        </p:nvSpPr>
        <p:spPr>
          <a:xfrm>
            <a:off x="208116" y="3696116"/>
            <a:ext cx="5719550" cy="2732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sp>
        <p:nvSpPr>
          <p:cNvPr id="9" name="Slide Number Placeholder 8">
            <a:extLst>
              <a:ext uri="{FF2B5EF4-FFF2-40B4-BE49-F238E27FC236}">
                <a16:creationId xmlns:a16="http://schemas.microsoft.com/office/drawing/2014/main" id="{C2C87502-9DBB-460A-A467-A4D8F365AF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0FD9E-F4EE-4388-A6C7-87C61B17C3A0}" type="slidenum">
              <a:rPr kumimoji="0" lang="en-US"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333" b="0" i="0" u="none" strike="noStrike" kern="1200" cap="none" spc="0" normalizeH="0" baseline="0" noProof="0">
              <a:ln>
                <a:noFill/>
              </a:ln>
              <a:solidFill>
                <a:srgbClr val="595959"/>
              </a:solidFill>
              <a:effectLst/>
              <a:uLnTx/>
              <a:uFillTx/>
              <a:latin typeface="Arial"/>
              <a:ea typeface="+mn-ea"/>
              <a:cs typeface="+mn-cs"/>
            </a:endParaRPr>
          </a:p>
        </p:txBody>
      </p:sp>
      <p:sp>
        <p:nvSpPr>
          <p:cNvPr id="12" name="Footer Placeholder 3">
            <a:extLst>
              <a:ext uri="{FF2B5EF4-FFF2-40B4-BE49-F238E27FC236}">
                <a16:creationId xmlns:a16="http://schemas.microsoft.com/office/drawing/2014/main" id="{82C69E69-AEF1-45C2-8692-DA2746B31895}"/>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73057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a:xfrm>
            <a:off x="251669" y="1989812"/>
            <a:ext cx="11485060" cy="4741187"/>
          </a:xfrm>
        </p:spPr>
        <p:txBody>
          <a:bodyPr>
            <a:normAutofit fontScale="92500"/>
          </a:bodyPr>
          <a:lstStyle/>
          <a:p>
            <a:pPr marL="685800" lvl="1" indent="-422910">
              <a:spcBef>
                <a:spcPts val="600"/>
              </a:spcBef>
            </a:pPr>
            <a:r>
              <a:rPr lang="en-US" sz="2400" b="1" dirty="0">
                <a:solidFill>
                  <a:schemeClr val="tx1"/>
                </a:solidFill>
                <a:latin typeface="Abadi Extra Light"/>
              </a:rPr>
              <a:t>Housing is health. </a:t>
            </a:r>
            <a:r>
              <a:rPr lang="en-US" sz="2400" dirty="0">
                <a:solidFill>
                  <a:schemeClr val="tx1"/>
                </a:solidFill>
                <a:latin typeface="Abadi Extra Light"/>
              </a:rPr>
              <a:t>Having access to affordable, safe, and permanent home is closely tied to various health outcomes. Individuals who reported housing-related concerns were significantly more likely to report </a:t>
            </a:r>
            <a:r>
              <a:rPr lang="en-US" sz="2400" b="1" dirty="0">
                <a:solidFill>
                  <a:schemeClr val="tx1"/>
                </a:solidFill>
                <a:latin typeface="Abadi Extra Light"/>
              </a:rPr>
              <a:t>poor mental health</a:t>
            </a:r>
            <a:r>
              <a:rPr lang="en-US" sz="2400" dirty="0">
                <a:solidFill>
                  <a:schemeClr val="tx1"/>
                </a:solidFill>
                <a:latin typeface="Abadi Extra Light"/>
              </a:rPr>
              <a:t> outcomes.</a:t>
            </a:r>
          </a:p>
          <a:p>
            <a:pPr marL="685800" lvl="1" indent="0">
              <a:spcBef>
                <a:spcPts val="600"/>
              </a:spcBef>
              <a:buNone/>
            </a:pPr>
            <a:endParaRPr lang="en-US" sz="2400">
              <a:solidFill>
                <a:schemeClr val="tx1"/>
              </a:solidFill>
              <a:latin typeface="Abadi Extra Light" panose="020B0204020104020204" pitchFamily="34" charset="0"/>
            </a:endParaRPr>
          </a:p>
          <a:p>
            <a:pPr marL="685800" lvl="1" indent="-422910">
              <a:spcBef>
                <a:spcPts val="600"/>
              </a:spcBef>
            </a:pPr>
            <a:r>
              <a:rPr lang="en-US" sz="2400" b="1" dirty="0">
                <a:solidFill>
                  <a:schemeClr val="tx1"/>
                </a:solidFill>
                <a:latin typeface="Abadi Extra Light"/>
              </a:rPr>
              <a:t>Housing-related issues and inequities</a:t>
            </a:r>
            <a:r>
              <a:rPr lang="en-US" sz="2400" dirty="0">
                <a:solidFill>
                  <a:schemeClr val="tx1"/>
                </a:solidFill>
                <a:latin typeface="Abadi Extra Light"/>
              </a:rPr>
              <a:t> in housing access and cost burden that existed pre-pandemic were </a:t>
            </a:r>
            <a:r>
              <a:rPr lang="en-US" sz="2400" b="1" dirty="0">
                <a:solidFill>
                  <a:schemeClr val="tx1"/>
                </a:solidFill>
                <a:latin typeface="Abadi Extra Light"/>
              </a:rPr>
              <a:t>made worse </a:t>
            </a:r>
            <a:r>
              <a:rPr lang="en-US" sz="2400" dirty="0">
                <a:solidFill>
                  <a:schemeClr val="tx1"/>
                </a:solidFill>
                <a:latin typeface="Abadi Extra Light"/>
              </a:rPr>
              <a:t>by the pandemic. Despite housing focused programs, such as the BSAS Low Threshold Permanent Housing and Support Services and Housing Stability </a:t>
            </a:r>
            <a:r>
              <a:rPr lang="en-US" sz="2400">
                <a:solidFill>
                  <a:schemeClr val="tx1"/>
                </a:solidFill>
                <a:latin typeface="Abadi Extra Light"/>
              </a:rPr>
              <a:t>Support, inequities persist.  More </a:t>
            </a:r>
            <a:r>
              <a:rPr lang="en-US" sz="2400" dirty="0">
                <a:solidFill>
                  <a:schemeClr val="tx1"/>
                </a:solidFill>
                <a:latin typeface="Abadi Extra Light"/>
              </a:rPr>
              <a:t>work needs to be done to support housing stability and to end homelessness.</a:t>
            </a:r>
            <a:endParaRPr lang="en-US" sz="2400" dirty="0">
              <a:solidFill>
                <a:schemeClr val="tx1"/>
              </a:solidFill>
              <a:latin typeface="Abadi Extra Light" panose="020B0204020104020204" pitchFamily="34" charset="0"/>
            </a:endParaRPr>
          </a:p>
          <a:p>
            <a:pPr marL="1294765" lvl="3" indent="-422910">
              <a:spcBef>
                <a:spcPts val="600"/>
              </a:spcBef>
            </a:pPr>
            <a:r>
              <a:rPr lang="en-US" sz="2400" dirty="0">
                <a:solidFill>
                  <a:schemeClr val="tx1"/>
                </a:solidFill>
                <a:latin typeface="Abadi Extra Light"/>
              </a:rPr>
              <a:t>Large number of residents experienced job loss, reduction, or leave, impacting their ability to pay for housing and other basic needs like food, groceries, and health care. </a:t>
            </a:r>
          </a:p>
          <a:p>
            <a:pPr marL="1294765" lvl="3" indent="-422910">
              <a:spcBef>
                <a:spcPts val="600"/>
              </a:spcBef>
            </a:pPr>
            <a:r>
              <a:rPr lang="en-US" sz="2400" dirty="0">
                <a:solidFill>
                  <a:schemeClr val="tx1"/>
                </a:solidFill>
                <a:latin typeface="Abadi Extra Light"/>
              </a:rPr>
              <a:t>Certain groups, including </a:t>
            </a:r>
            <a:r>
              <a:rPr lang="en-US" sz="2400" b="1" dirty="0">
                <a:solidFill>
                  <a:schemeClr val="tx1"/>
                </a:solidFill>
                <a:latin typeface="Abadi Extra Light"/>
              </a:rPr>
              <a:t>people of color, parents and caregivers</a:t>
            </a:r>
            <a:r>
              <a:rPr lang="en-US" sz="2400" dirty="0">
                <a:solidFill>
                  <a:schemeClr val="tx1"/>
                </a:solidFill>
                <a:latin typeface="Abadi Extra Light"/>
              </a:rPr>
              <a:t>, </a:t>
            </a:r>
            <a:r>
              <a:rPr lang="en-US" sz="2400" b="1" dirty="0">
                <a:solidFill>
                  <a:schemeClr val="tx1"/>
                </a:solidFill>
                <a:latin typeface="Abadi Extra Light"/>
              </a:rPr>
              <a:t>individuals with disabilities</a:t>
            </a:r>
            <a:r>
              <a:rPr lang="en-US" sz="2400" dirty="0">
                <a:solidFill>
                  <a:schemeClr val="tx1"/>
                </a:solidFill>
                <a:latin typeface="Abadi Extra Light"/>
              </a:rPr>
              <a:t>, </a:t>
            </a:r>
            <a:r>
              <a:rPr lang="en-US" sz="2400" b="1" dirty="0">
                <a:solidFill>
                  <a:schemeClr val="tx1"/>
                </a:solidFill>
                <a:latin typeface="Abadi Extra Light"/>
              </a:rPr>
              <a:t>individuals who identify as nonbinary or transgender</a:t>
            </a:r>
            <a:r>
              <a:rPr lang="en-US" sz="2400" dirty="0">
                <a:solidFill>
                  <a:schemeClr val="tx1"/>
                </a:solidFill>
                <a:latin typeface="Abadi Extra Light"/>
              </a:rPr>
              <a:t>, and those who have </a:t>
            </a:r>
            <a:r>
              <a:rPr lang="en-US" sz="2400" b="1" dirty="0">
                <a:solidFill>
                  <a:schemeClr val="tx1"/>
                </a:solidFill>
                <a:latin typeface="Abadi Extra Light"/>
              </a:rPr>
              <a:t>experienced intimate partner violence</a:t>
            </a:r>
            <a:r>
              <a:rPr lang="en-US" sz="2400" dirty="0">
                <a:solidFill>
                  <a:schemeClr val="tx1"/>
                </a:solidFill>
                <a:latin typeface="Abadi Extra Light"/>
              </a:rPr>
              <a:t> were significantly more likely to report housing-related concerns. </a:t>
            </a:r>
            <a:endParaRPr lang="en-US" sz="2400" dirty="0">
              <a:solidFill>
                <a:schemeClr val="tx1"/>
              </a:solidFill>
              <a:latin typeface="Abadi Extra Light" panose="020B0204020104020204" pitchFamily="34" charset="0"/>
            </a:endParaRP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24"/>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Abadi Extra Light"/>
                <a:ea typeface="+mn-ea"/>
                <a:cs typeface="+mn-cs"/>
              </a:rPr>
              <a:t>	KEY TAKEAWAYS</a:t>
            </a:r>
          </a:p>
        </p:txBody>
      </p:sp>
      <p:sp>
        <p:nvSpPr>
          <p:cNvPr id="5" name="Slide Number Placeholder 4">
            <a:extLst>
              <a:ext uri="{FF2B5EF4-FFF2-40B4-BE49-F238E27FC236}">
                <a16:creationId xmlns:a16="http://schemas.microsoft.com/office/drawing/2014/main" id="{72132A52-75B4-4B9D-B6BA-AE8FFE5D594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8" name="Footer Placeholder 3">
            <a:extLst>
              <a:ext uri="{FF2B5EF4-FFF2-40B4-BE49-F238E27FC236}">
                <a16:creationId xmlns:a16="http://schemas.microsoft.com/office/drawing/2014/main" id="{0EA57464-51D1-4223-B34E-4125CF524FD1}"/>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2900106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E61F-C26A-CF44-BC0F-BF9C54AB08CE}"/>
              </a:ext>
            </a:extLst>
          </p:cNvPr>
          <p:cNvSpPr>
            <a:spLocks noGrp="1"/>
          </p:cNvSpPr>
          <p:nvPr>
            <p:ph type="title"/>
          </p:nvPr>
        </p:nvSpPr>
        <p:spPr/>
        <p:txBody>
          <a:bodyPr/>
          <a:lstStyle/>
          <a:p>
            <a:r>
              <a:rPr lang="en-US" b="0" i="0">
                <a:solidFill>
                  <a:srgbClr val="000000"/>
                </a:solidFill>
                <a:effectLst/>
                <a:latin typeface="Times New Roman" panose="02020603050405020304" pitchFamily="18" charset="0"/>
              </a:rPr>
              <a:t> </a:t>
            </a:r>
            <a:endParaRPr lang="en-US"/>
          </a:p>
        </p:txBody>
      </p:sp>
      <p:sp>
        <p:nvSpPr>
          <p:cNvPr id="3" name="Content Placeholder 2">
            <a:extLst>
              <a:ext uri="{FF2B5EF4-FFF2-40B4-BE49-F238E27FC236}">
                <a16:creationId xmlns:a16="http://schemas.microsoft.com/office/drawing/2014/main" id="{B8AEDA73-8EE2-8443-AD51-BC353BAE9254}"/>
              </a:ext>
            </a:extLst>
          </p:cNvPr>
          <p:cNvSpPr>
            <a:spLocks noGrp="1"/>
          </p:cNvSpPr>
          <p:nvPr>
            <p:ph idx="1"/>
          </p:nvPr>
        </p:nvSpPr>
        <p:spPr>
          <a:xfrm>
            <a:off x="251669" y="1989812"/>
            <a:ext cx="11485060" cy="3559396"/>
          </a:xfrm>
        </p:spPr>
        <p:txBody>
          <a:bodyPr>
            <a:normAutofit/>
          </a:bodyPr>
          <a:lstStyle/>
          <a:p>
            <a:pPr marL="262890" lvl="1" indent="0">
              <a:spcBef>
                <a:spcPts val="600"/>
              </a:spcBef>
              <a:buNone/>
            </a:pPr>
            <a:r>
              <a:rPr lang="en-US" sz="2400" dirty="0">
                <a:solidFill>
                  <a:schemeClr val="tx1"/>
                </a:solidFill>
                <a:latin typeface="Abadi Extra Light"/>
              </a:rPr>
              <a:t>Please join us for a virtual webinar where we will share more key findings from the COVID-19 Community Impact Survey (CCIS) on the pandemic’s impacts on housing stability.</a:t>
            </a:r>
          </a:p>
          <a:p>
            <a:pPr marL="262890" lvl="1" indent="0">
              <a:spcBef>
                <a:spcPts val="600"/>
              </a:spcBef>
              <a:buNone/>
            </a:pPr>
            <a:endParaRPr lang="en-US" sz="2400" b="1" dirty="0">
              <a:solidFill>
                <a:schemeClr val="tx1"/>
              </a:solidFill>
              <a:latin typeface="Abadi Extra Light"/>
            </a:endParaRPr>
          </a:p>
          <a:p>
            <a:pPr marL="262890" lvl="1" indent="0" algn="ctr">
              <a:spcBef>
                <a:spcPts val="600"/>
              </a:spcBef>
              <a:buNone/>
            </a:pPr>
            <a:r>
              <a:rPr lang="en-US" sz="3200" b="1" dirty="0">
                <a:solidFill>
                  <a:schemeClr val="tx1"/>
                </a:solidFill>
                <a:latin typeface="Abadi Extra Light"/>
              </a:rPr>
              <a:t>November 2, 2021</a:t>
            </a:r>
          </a:p>
          <a:p>
            <a:pPr marL="262890" lvl="1" indent="0" algn="ctr">
              <a:spcBef>
                <a:spcPts val="600"/>
              </a:spcBef>
              <a:buNone/>
            </a:pPr>
            <a:r>
              <a:rPr lang="en-US" sz="3200" b="1" dirty="0">
                <a:solidFill>
                  <a:schemeClr val="tx1"/>
                </a:solidFill>
                <a:latin typeface="Abadi Extra Light"/>
              </a:rPr>
              <a:t>10:00am – 11:30am</a:t>
            </a:r>
          </a:p>
          <a:p>
            <a:pPr marL="262890" lvl="1" indent="0" algn="ctr">
              <a:spcBef>
                <a:spcPts val="600"/>
              </a:spcBef>
              <a:buNone/>
            </a:pPr>
            <a:r>
              <a:rPr lang="en-US" sz="2400" dirty="0">
                <a:solidFill>
                  <a:schemeClr val="tx1"/>
                </a:solidFill>
                <a:latin typeface="Abadi Extra Light"/>
              </a:rPr>
              <a:t>We will post the information to access the webinar on </a:t>
            </a:r>
          </a:p>
          <a:p>
            <a:pPr marL="262890" lvl="1" indent="0" algn="ctr">
              <a:spcBef>
                <a:spcPts val="600"/>
              </a:spcBef>
              <a:buNone/>
            </a:pPr>
            <a:r>
              <a:rPr lang="en-US" sz="2400" dirty="0">
                <a:solidFill>
                  <a:schemeClr val="tx1"/>
                </a:solidFill>
                <a:latin typeface="Abadi Extra Light"/>
              </a:rPr>
              <a:t>our website: http://mass.gov/covidsurvey </a:t>
            </a:r>
          </a:p>
          <a:p>
            <a:pPr marL="262890" lvl="1" indent="0" algn="ctr">
              <a:spcBef>
                <a:spcPts val="600"/>
              </a:spcBef>
              <a:buNone/>
            </a:pPr>
            <a:r>
              <a:rPr lang="en-US" sz="2400" dirty="0">
                <a:solidFill>
                  <a:schemeClr val="tx1"/>
                </a:solidFill>
                <a:latin typeface="Abadi Extra Light"/>
              </a:rPr>
              <a:t>or please email: covid19survey@mass.gov</a:t>
            </a:r>
          </a:p>
        </p:txBody>
      </p:sp>
      <p:sp>
        <p:nvSpPr>
          <p:cNvPr id="6" name="Title 3">
            <a:extLst>
              <a:ext uri="{FF2B5EF4-FFF2-40B4-BE49-F238E27FC236}">
                <a16:creationId xmlns:a16="http://schemas.microsoft.com/office/drawing/2014/main" id="{DFCBF127-AD8C-ED41-B60C-06967CE3CC8A}"/>
              </a:ext>
            </a:extLst>
          </p:cNvPr>
          <p:cNvSpPr txBox="1">
            <a:spLocks/>
          </p:cNvSpPr>
          <p:nvPr/>
        </p:nvSpPr>
        <p:spPr>
          <a:xfrm>
            <a:off x="0" y="365162"/>
            <a:ext cx="12192000" cy="1325563"/>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badi Extra Light"/>
                <a:ea typeface="+mn-ea"/>
                <a:cs typeface="+mn-cs"/>
              </a:rPr>
              <a:t>FUTURE HOUSING WEBINAR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4800" b="1" i="0" u="none" strike="noStrike" kern="1200" cap="none" spc="0" normalizeH="0" baseline="0" noProof="0" dirty="0">
              <a:ln>
                <a:noFill/>
              </a:ln>
              <a:solidFill>
                <a:srgbClr val="FFFFFF"/>
              </a:solidFill>
              <a:effectLst/>
              <a:uLnTx/>
              <a:uFillTx/>
              <a:latin typeface="Abadi Extra Light"/>
              <a:ea typeface="+mn-ea"/>
              <a:cs typeface="+mn-cs"/>
            </a:endParaRPr>
          </a:p>
        </p:txBody>
      </p:sp>
      <p:sp>
        <p:nvSpPr>
          <p:cNvPr id="5" name="Slide Number Placeholder 4">
            <a:extLst>
              <a:ext uri="{FF2B5EF4-FFF2-40B4-BE49-F238E27FC236}">
                <a16:creationId xmlns:a16="http://schemas.microsoft.com/office/drawing/2014/main" id="{72132A52-75B4-4B9D-B6BA-AE8FFE5D594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8" name="Footer Placeholder 3">
            <a:extLst>
              <a:ext uri="{FF2B5EF4-FFF2-40B4-BE49-F238E27FC236}">
                <a16:creationId xmlns:a16="http://schemas.microsoft.com/office/drawing/2014/main" id="{0EA57464-51D1-4223-B34E-4125CF524FD1}"/>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
        <p:nvSpPr>
          <p:cNvPr id="10" name="TextBox 9">
            <a:extLst>
              <a:ext uri="{FF2B5EF4-FFF2-40B4-BE49-F238E27FC236}">
                <a16:creationId xmlns:a16="http://schemas.microsoft.com/office/drawing/2014/main" id="{E51BF09C-8A3B-4267-A697-FD2C6C0F2880}"/>
              </a:ext>
            </a:extLst>
          </p:cNvPr>
          <p:cNvSpPr txBox="1"/>
          <p:nvPr/>
        </p:nvSpPr>
        <p:spPr>
          <a:xfrm>
            <a:off x="0" y="5762128"/>
            <a:ext cx="12171712" cy="584775"/>
          </a:xfrm>
          <a:prstGeom prst="rect">
            <a:avLst/>
          </a:prstGeom>
          <a:solidFill>
            <a:srgbClr val="54823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badi Extra Light"/>
                <a:ea typeface="+mn-ea"/>
                <a:cs typeface="+mn-cs"/>
              </a:rPr>
              <a:t>Visit </a:t>
            </a:r>
            <a:r>
              <a:rPr kumimoji="0" lang="en-US" sz="3200" b="0" i="0" u="none" strike="noStrike" kern="1200" cap="none" spc="0" normalizeH="0" baseline="0" noProof="0" dirty="0">
                <a:ln>
                  <a:noFill/>
                </a:ln>
                <a:solidFill>
                  <a:srgbClr val="FFFFFF"/>
                </a:solidFill>
                <a:effectLst/>
                <a:uLnTx/>
                <a:uFillTx/>
                <a:latin typeface="Abadi Extra Light"/>
                <a:ea typeface="+mn-lt"/>
                <a:cs typeface="Arial"/>
              </a:rPr>
              <a:t>http://mass.gov/covidsurvey </a:t>
            </a:r>
            <a:r>
              <a:rPr kumimoji="0" lang="en-US" sz="3200" b="0" i="0" u="none" strike="noStrike" kern="1200" cap="none" spc="0" normalizeH="0" baseline="0" noProof="0" dirty="0">
                <a:ln>
                  <a:noFill/>
                </a:ln>
                <a:solidFill>
                  <a:srgbClr val="FFFFFF"/>
                </a:solidFill>
                <a:effectLst/>
                <a:uLnTx/>
                <a:uFillTx/>
                <a:latin typeface="Abadi Extra Light"/>
                <a:ea typeface="+mn-ea"/>
                <a:cs typeface="+mn-cs"/>
              </a:rPr>
              <a:t>for </a:t>
            </a:r>
            <a:r>
              <a:rPr kumimoji="0" lang="en-US" sz="32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all things CCIS</a:t>
            </a:r>
            <a:r>
              <a:rPr kumimoji="0" lang="en-US" sz="3200" b="0" i="0" u="none" strike="noStrike" kern="1200" cap="none" spc="0" normalizeH="0" baseline="0" noProof="0" dirty="0">
                <a:ln>
                  <a:noFill/>
                </a:ln>
                <a:solidFill>
                  <a:srgbClr val="FFFFFF"/>
                </a:solidFill>
                <a:effectLst/>
                <a:uLnTx/>
                <a:uFillTx/>
                <a:latin typeface="Abadi Extra Light"/>
                <a:ea typeface="+mn-ea"/>
                <a:cs typeface="+mn-cs"/>
              </a:rPr>
              <a:t>!</a:t>
            </a:r>
          </a:p>
        </p:txBody>
      </p:sp>
    </p:spTree>
    <p:extLst>
      <p:ext uri="{BB962C8B-B14F-4D97-AF65-F5344CB8AC3E}">
        <p14:creationId xmlns:p14="http://schemas.microsoft.com/office/powerpoint/2010/main" val="2791755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42"/>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73</a:t>
            </a:fld>
            <a:endParaRPr kumimoji="0" sz="1467"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199933" y="4692592"/>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 sz="4267" b="1" i="0" u="none" strike="noStrike" kern="0" cap="none" spc="800" normalizeH="0" baseline="0" noProof="0">
                <a:ln>
                  <a:noFill/>
                </a:ln>
                <a:solidFill>
                  <a:srgbClr val="FFFFFF"/>
                </a:solidFill>
                <a:effectLst/>
                <a:uLnTx/>
                <a:uFillTx/>
                <a:latin typeface="Abadi Extra Light"/>
                <a:cs typeface="Arial"/>
                <a:sym typeface="Arial"/>
              </a:rPr>
              <a:t>APPENDIX</a:t>
            </a:r>
            <a:endParaRPr kumimoji="0" lang="en-US" sz="1467" b="0" i="0" u="none" strike="noStrike" kern="0" cap="none" spc="0" normalizeH="0" baseline="0" noProof="0">
              <a:ln>
                <a:noFill/>
              </a:ln>
              <a:solidFill>
                <a:srgbClr val="000000"/>
              </a:solidFill>
              <a:effectLst/>
              <a:uLnTx/>
              <a:uFillTx/>
              <a:latin typeface="Arial"/>
              <a:cs typeface="Arial"/>
              <a:sym typeface="Arial"/>
            </a:endParaRPr>
          </a:p>
        </p:txBody>
      </p:sp>
      <p:sp>
        <p:nvSpPr>
          <p:cNvPr id="7" name="Footer Placeholder 3">
            <a:extLst>
              <a:ext uri="{FF2B5EF4-FFF2-40B4-BE49-F238E27FC236}">
                <a16:creationId xmlns:a16="http://schemas.microsoft.com/office/drawing/2014/main" id="{F6B643B4-6E2A-4DF7-9FEE-C182514C3385}"/>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864410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111" name="Google Shape;111;p18"/>
          <p:cNvCxnSpPr/>
          <p:nvPr/>
        </p:nvCxnSpPr>
        <p:spPr>
          <a:xfrm rot="10800000" flipH="1">
            <a:off x="2764800" y="3960400"/>
            <a:ext cx="1593200" cy="964400"/>
          </a:xfrm>
          <a:prstGeom prst="straightConnector1">
            <a:avLst/>
          </a:prstGeom>
          <a:noFill/>
          <a:ln w="9525" cap="flat" cmpd="sng">
            <a:solidFill>
              <a:srgbClr val="92D050"/>
            </a:solidFill>
            <a:prstDash val="solid"/>
            <a:round/>
            <a:headEnd type="none" w="med" len="med"/>
            <a:tailEnd type="none" w="med" len="med"/>
          </a:ln>
        </p:spPr>
      </p:cxnSp>
      <p:cxnSp>
        <p:nvCxnSpPr>
          <p:cNvPr id="116" name="Google Shape;116;p18"/>
          <p:cNvCxnSpPr>
            <a:cxnSpLocks/>
            <a:stCxn id="88" idx="0"/>
            <a:endCxn id="117" idx="0"/>
          </p:cNvCxnSpPr>
          <p:nvPr/>
        </p:nvCxnSpPr>
        <p:spPr>
          <a:xfrm flipH="1" flipV="1">
            <a:off x="6041903" y="769315"/>
            <a:ext cx="430" cy="1785664"/>
          </a:xfrm>
          <a:prstGeom prst="straightConnector1">
            <a:avLst/>
          </a:prstGeom>
          <a:noFill/>
          <a:ln w="9525" cap="flat" cmpd="sng">
            <a:solidFill>
              <a:srgbClr val="92D050"/>
            </a:solidFill>
            <a:prstDash val="solid"/>
            <a:round/>
            <a:headEnd type="none" w="med" len="med"/>
            <a:tailEnd type="none" w="med" len="med"/>
          </a:ln>
        </p:spPr>
      </p:cxnSp>
      <p:sp>
        <p:nvSpPr>
          <p:cNvPr id="120" name="Google Shape;120;p18"/>
          <p:cNvSpPr txBox="1"/>
          <p:nvPr/>
        </p:nvSpPr>
        <p:spPr>
          <a:xfrm>
            <a:off x="105219" y="1245482"/>
            <a:ext cx="3221600"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 sz="1467" b="1" i="0" u="none" strike="noStrike" kern="0" cap="none" spc="0" normalizeH="0" baseline="0" noProof="0">
                <a:ln>
                  <a:noFill/>
                </a:ln>
                <a:solidFill>
                  <a:prstClr val="black"/>
                </a:solidFill>
                <a:effectLst/>
                <a:uLnTx/>
                <a:uFillTx/>
                <a:latin typeface="Abadi Extra Light"/>
                <a:ea typeface="Calibri"/>
                <a:cs typeface="Calibri"/>
                <a:sym typeface="Calibri"/>
              </a:rPr>
              <a:t>DEMOGRAPHICS </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 sz="1467" b="0" i="0" u="none" strike="noStrike" kern="0" cap="none" spc="0" normalizeH="0" baseline="0" noProof="0">
                <a:ln>
                  <a:noFill/>
                </a:ln>
                <a:solidFill>
                  <a:prstClr val="black"/>
                </a:solidFill>
                <a:effectLst/>
                <a:uLnTx/>
                <a:uFillTx/>
                <a:latin typeface="Abadi Extra Light"/>
                <a:ea typeface="+mn-ea"/>
                <a:cs typeface="Calibri"/>
                <a:sym typeface="Arial"/>
              </a:rPr>
              <a:t>Age, geography, gender, race, ethnicity, sexual orientation, disability status, education, income</a:t>
            </a:r>
            <a:endParaRPr kumimoji="0" lang="en" sz="1467" b="1" i="0" u="none" strike="noStrike" kern="0" cap="none" spc="0" normalizeH="0" baseline="0" noProof="0">
              <a:ln>
                <a:noFill/>
              </a:ln>
              <a:solidFill>
                <a:prstClr val="black"/>
              </a:solidFill>
              <a:effectLst/>
              <a:uLnTx/>
              <a:uFillTx/>
              <a:latin typeface="Abadi Extra Light"/>
              <a:ea typeface="+mn-ea"/>
              <a:cs typeface="Calibri"/>
              <a:sym typeface="Arial"/>
            </a:endParaRPr>
          </a:p>
        </p:txBody>
      </p:sp>
      <p:cxnSp>
        <p:nvCxnSpPr>
          <p:cNvPr id="114" name="Google Shape;114;p18"/>
          <p:cNvCxnSpPr/>
          <p:nvPr/>
        </p:nvCxnSpPr>
        <p:spPr>
          <a:xfrm rot="10800000">
            <a:off x="7648000" y="3998000"/>
            <a:ext cx="1802000" cy="872800"/>
          </a:xfrm>
          <a:prstGeom prst="straightConnector1">
            <a:avLst/>
          </a:prstGeom>
          <a:noFill/>
          <a:ln w="9525" cap="flat" cmpd="sng">
            <a:solidFill>
              <a:srgbClr val="92D050"/>
            </a:solidFill>
            <a:prstDash val="solid"/>
            <a:round/>
            <a:headEnd type="none" w="med" len="med"/>
            <a:tailEnd type="none" w="med" len="med"/>
          </a:ln>
        </p:spPr>
      </p:cxnSp>
      <p:sp>
        <p:nvSpPr>
          <p:cNvPr id="121" name="Google Shape;121;p18"/>
          <p:cNvSpPr txBox="1"/>
          <p:nvPr/>
        </p:nvSpPr>
        <p:spPr>
          <a:xfrm>
            <a:off x="8632119" y="1213239"/>
            <a:ext cx="2646220" cy="1147646"/>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BASIC NEEDS</a:t>
            </a:r>
            <a:endParaRPr kumimoji="0" lang="en-US" sz="1467" b="1" i="0" u="none" strike="noStrike" kern="0" cap="none" spc="0" normalizeH="0" baseline="0" noProof="0">
              <a:ln>
                <a:noFill/>
              </a:ln>
              <a:solidFill>
                <a:prstClr val="black"/>
              </a:solidFill>
              <a:effectLst/>
              <a:uLnTx/>
              <a:uFillTx/>
              <a:latin typeface="Abadi Extra Light"/>
              <a:ea typeface="Lato"/>
              <a:cs typeface="Calibri"/>
              <a:sym typeface="Arial"/>
            </a:endParaRPr>
          </a:p>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Access to goods, services, information, social safety nets</a:t>
            </a:r>
          </a:p>
        </p:txBody>
      </p:sp>
      <p:sp>
        <p:nvSpPr>
          <p:cNvPr id="88" name="Google Shape;88;p18"/>
          <p:cNvSpPr/>
          <p:nvPr/>
        </p:nvSpPr>
        <p:spPr>
          <a:xfrm>
            <a:off x="3725933" y="2554979"/>
            <a:ext cx="4632800" cy="16476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89" name="Google Shape;89;p18"/>
          <p:cNvSpPr txBox="1">
            <a:spLocks noGrp="1"/>
          </p:cNvSpPr>
          <p:nvPr>
            <p:ph type="title"/>
          </p:nvPr>
        </p:nvSpPr>
        <p:spPr>
          <a:xfrm>
            <a:off x="4116751" y="2766316"/>
            <a:ext cx="4210400" cy="1222424"/>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dk1"/>
              </a:buClr>
              <a:buSzPts val="3300"/>
            </a:pPr>
            <a:r>
              <a:rPr lang="en-US" sz="2400" b="1" spc="600">
                <a:solidFill>
                  <a:srgbClr val="FFFFFF"/>
                </a:solidFill>
                <a:latin typeface="Abadi Extra Light"/>
                <a:cs typeface="Arial"/>
              </a:rPr>
              <a:t>CCIS DOMAINS </a:t>
            </a:r>
          </a:p>
        </p:txBody>
      </p:sp>
      <p:sp>
        <p:nvSpPr>
          <p:cNvPr id="91" name="Google Shape;91;p18"/>
          <p:cNvSpPr txBox="1"/>
          <p:nvPr/>
        </p:nvSpPr>
        <p:spPr>
          <a:xfrm>
            <a:off x="9612891" y="3295254"/>
            <a:ext cx="2520800" cy="1189196"/>
          </a:xfrm>
          <a:prstGeom prst="rect">
            <a:avLst/>
          </a:prstGeom>
          <a:solidFill>
            <a:schemeClr val="bg1"/>
          </a:solid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ACCESS TO HEALTHCARE</a:t>
            </a:r>
            <a:endParaRPr kumimoji="0" lang="en-US" sz="1467" b="1" i="0" u="none" strike="noStrike" kern="0" cap="none" spc="0" normalizeH="0" baseline="0" noProof="0">
              <a:ln>
                <a:noFill/>
              </a:ln>
              <a:solidFill>
                <a:prstClr val="black"/>
              </a:solidFill>
              <a:effectLst/>
              <a:uLnTx/>
              <a:uFillTx/>
              <a:latin typeface="Abadi Extra Light"/>
              <a:ea typeface="Lato"/>
              <a:cs typeface="Calibri"/>
              <a:sym typeface="Arial"/>
            </a:endParaRPr>
          </a:p>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Calibri"/>
              </a:rPr>
              <a:t>Healthcare needs, types of care, barriers to care</a:t>
            </a:r>
            <a:endParaRPr kumimoji="0" lang="en-US" sz="1867" b="0" i="0" u="none" strike="noStrike" kern="0" cap="none" spc="0" normalizeH="0" baseline="0" noProof="0">
              <a:ln>
                <a:noFill/>
              </a:ln>
              <a:solidFill>
                <a:prstClr val="black"/>
              </a:solidFill>
              <a:effectLst/>
              <a:uLnTx/>
              <a:uFillTx/>
              <a:latin typeface="Abadi Extra Light"/>
              <a:ea typeface="+mn-ea"/>
              <a:cs typeface="Arial"/>
              <a:sym typeface="Arial"/>
            </a:endParaRPr>
          </a:p>
        </p:txBody>
      </p:sp>
      <p:sp>
        <p:nvSpPr>
          <p:cNvPr id="92" name="Google Shape;92;p18"/>
          <p:cNvSpPr txBox="1"/>
          <p:nvPr/>
        </p:nvSpPr>
        <p:spPr>
          <a:xfrm>
            <a:off x="8233687" y="5276194"/>
            <a:ext cx="3131600" cy="1354433"/>
          </a:xfrm>
          <a:prstGeom prst="rect">
            <a:avLst/>
          </a:prstGeom>
          <a:solidFill>
            <a:schemeClr val="bg1"/>
          </a:solid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Calibri"/>
                <a:cs typeface="Calibri"/>
                <a:sym typeface="Lato"/>
              </a:rPr>
              <a:t>EMPLOYMENT</a:t>
            </a:r>
            <a:r>
              <a:rPr kumimoji="0" lang="en-US" sz="1467" b="1" i="0" u="none" strike="noStrike" kern="0" cap="none" spc="0" normalizeH="0" baseline="0" noProof="0">
                <a:ln>
                  <a:noFill/>
                </a:ln>
                <a:solidFill>
                  <a:prstClr val="black"/>
                </a:solidFill>
                <a:effectLst/>
                <a:uLnTx/>
                <a:uFillTx/>
                <a:latin typeface="Abadi Extra Light"/>
                <a:ea typeface="Calibri"/>
                <a:cs typeface="Calibri"/>
                <a:sym typeface="Calibri"/>
              </a:rPr>
              <a:t> </a:t>
            </a:r>
            <a:endParaRPr kumimoji="0" lang="en-US" sz="1467" b="1" i="0" u="none" strike="noStrike" kern="0" cap="none" spc="0" normalizeH="0" baseline="0" noProof="0">
              <a:ln>
                <a:noFill/>
              </a:ln>
              <a:solidFill>
                <a:prstClr val="black"/>
              </a:solidFill>
              <a:effectLst/>
              <a:uLnTx/>
              <a:uFillTx/>
              <a:latin typeface="Abadi Extra Light"/>
              <a:ea typeface="Calibri"/>
              <a:cs typeface="Calibri"/>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Changes in employment, barriers to employment, ability to work from home, access to protections</a:t>
            </a:r>
          </a:p>
        </p:txBody>
      </p:sp>
      <p:sp>
        <p:nvSpPr>
          <p:cNvPr id="93" name="Google Shape;93;p18"/>
          <p:cNvSpPr txBox="1"/>
          <p:nvPr/>
        </p:nvSpPr>
        <p:spPr>
          <a:xfrm>
            <a:off x="4523163" y="5368910"/>
            <a:ext cx="3145676" cy="1128667"/>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MENTAL HEALTH</a:t>
            </a:r>
            <a:endParaRPr kumimoji="0" lang="en-US" sz="1867" b="1" i="0" u="none" strike="noStrike" kern="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Trauma, other mental health challenges, resource needs</a:t>
            </a:r>
          </a:p>
        </p:txBody>
      </p:sp>
      <p:sp>
        <p:nvSpPr>
          <p:cNvPr id="94" name="Google Shape;94;p18"/>
          <p:cNvSpPr txBox="1"/>
          <p:nvPr/>
        </p:nvSpPr>
        <p:spPr>
          <a:xfrm>
            <a:off x="276133" y="3489081"/>
            <a:ext cx="2607600" cy="1128667"/>
          </a:xfrm>
          <a:prstGeom prst="rect">
            <a:avLst/>
          </a:prstGeom>
          <a:solidFill>
            <a:schemeClr val="bg1"/>
          </a:solid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SAFETY</a:t>
            </a:r>
            <a:r>
              <a:rPr kumimoji="0" lang="en-US" sz="1467" b="1" i="0" u="none" strike="noStrike" kern="0" cap="none" spc="0" normalizeH="0" baseline="0" noProof="0">
                <a:ln>
                  <a:noFill/>
                </a:ln>
                <a:solidFill>
                  <a:prstClr val="black"/>
                </a:solidFill>
                <a:effectLst/>
                <a:uLnTx/>
                <a:uFillTx/>
                <a:latin typeface="Abadi Extra Light"/>
                <a:ea typeface="Lato"/>
                <a:cs typeface="Calibri"/>
                <a:sym typeface="Calibri"/>
              </a:rPr>
              <a:t> </a:t>
            </a:r>
            <a:endParaRPr kumimoji="0" lang="en-US" sz="1467" b="1" i="0" u="none" strike="noStrike" kern="0" cap="none" spc="0" normalizeH="0" baseline="0" noProof="0">
              <a:ln>
                <a:noFill/>
              </a:ln>
              <a:solidFill>
                <a:prstClr val="black"/>
              </a:solidFill>
              <a:effectLst/>
              <a:uLnTx/>
              <a:uFillTx/>
              <a:latin typeface="Abadi Extra Light"/>
              <a:ea typeface="Lato"/>
              <a:cs typeface="Calibri" panose="020F0502020204030204" pitchFamily="34" charset="0"/>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Intimate partner violence, discrimination</a:t>
            </a:r>
            <a:endParaRPr kumimoji="0" lang="en-US" sz="1467" b="0" i="0" u="none" strike="noStrike" kern="0" cap="none" spc="0" normalizeH="0" baseline="0" noProof="0">
              <a:ln>
                <a:noFill/>
              </a:ln>
              <a:solidFill>
                <a:prstClr val="black"/>
              </a:solidFill>
              <a:effectLst/>
              <a:uLnTx/>
              <a:uFillTx/>
              <a:latin typeface="Abadi Extra Light"/>
              <a:ea typeface="+mn-ea"/>
              <a:cs typeface="Calibri" panose="020F0502020204030204" pitchFamily="34" charset="0"/>
              <a:sym typeface="Arial"/>
            </a:endParaRPr>
          </a:p>
        </p:txBody>
      </p:sp>
      <p:sp>
        <p:nvSpPr>
          <p:cNvPr id="95" name="Google Shape;95;p18"/>
          <p:cNvSpPr/>
          <p:nvPr/>
        </p:nvSpPr>
        <p:spPr>
          <a:xfrm>
            <a:off x="1168800" y="2857433"/>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7" name="Google Shape;97;p18"/>
          <p:cNvSpPr/>
          <p:nvPr/>
        </p:nvSpPr>
        <p:spPr>
          <a:xfrm>
            <a:off x="1748433" y="5184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8" name="Google Shape;98;p18"/>
          <p:cNvSpPr/>
          <p:nvPr/>
        </p:nvSpPr>
        <p:spPr>
          <a:xfrm>
            <a:off x="5679840" y="123765"/>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9" name="Google Shape;99;p18"/>
          <p:cNvSpPr/>
          <p:nvPr/>
        </p:nvSpPr>
        <p:spPr>
          <a:xfrm>
            <a:off x="9385167" y="5184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0" name="Google Shape;100;p18"/>
          <p:cNvSpPr/>
          <p:nvPr/>
        </p:nvSpPr>
        <p:spPr>
          <a:xfrm>
            <a:off x="10417157" y="266442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1" name="Google Shape;101;p18"/>
          <p:cNvSpPr/>
          <p:nvPr/>
        </p:nvSpPr>
        <p:spPr>
          <a:xfrm>
            <a:off x="5648000" y="463200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2" name="Google Shape;102;p18"/>
          <p:cNvSpPr/>
          <p:nvPr/>
        </p:nvSpPr>
        <p:spPr>
          <a:xfrm>
            <a:off x="9370500" y="45800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3" name="Google Shape;103;p18"/>
          <p:cNvSpPr/>
          <p:nvPr/>
        </p:nvSpPr>
        <p:spPr>
          <a:xfrm>
            <a:off x="2032533" y="463200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pic>
        <p:nvPicPr>
          <p:cNvPr id="105" name="Google Shape;105;p18"/>
          <p:cNvPicPr preferRelativeResize="0"/>
          <p:nvPr/>
        </p:nvPicPr>
        <p:blipFill>
          <a:blip r:embed="rId3">
            <a:alphaModFix/>
          </a:blip>
          <a:stretch>
            <a:fillRect/>
          </a:stretch>
        </p:blipFill>
        <p:spPr>
          <a:xfrm>
            <a:off x="10483942" y="2735889"/>
            <a:ext cx="645633" cy="634695"/>
          </a:xfrm>
          <a:prstGeom prst="rect">
            <a:avLst/>
          </a:prstGeom>
          <a:noFill/>
          <a:ln>
            <a:noFill/>
          </a:ln>
        </p:spPr>
      </p:pic>
      <p:pic>
        <p:nvPicPr>
          <p:cNvPr id="106" name="Google Shape;106;p18"/>
          <p:cNvPicPr preferRelativeResize="0"/>
          <p:nvPr/>
        </p:nvPicPr>
        <p:blipFill>
          <a:blip r:embed="rId4">
            <a:alphaModFix/>
          </a:blip>
          <a:stretch>
            <a:fillRect/>
          </a:stretch>
        </p:blipFill>
        <p:spPr>
          <a:xfrm>
            <a:off x="9403725" y="4668592"/>
            <a:ext cx="645633" cy="634691"/>
          </a:xfrm>
          <a:prstGeom prst="rect">
            <a:avLst/>
          </a:prstGeom>
          <a:noFill/>
          <a:ln>
            <a:noFill/>
          </a:ln>
        </p:spPr>
      </p:pic>
      <p:cxnSp>
        <p:nvCxnSpPr>
          <p:cNvPr id="112" name="Google Shape;112;p18"/>
          <p:cNvCxnSpPr>
            <a:stCxn id="101" idx="0"/>
            <a:endCxn id="88" idx="4"/>
          </p:cNvCxnSpPr>
          <p:nvPr/>
        </p:nvCxnSpPr>
        <p:spPr>
          <a:xfrm rot="10800000" flipH="1">
            <a:off x="6037600" y="4202400"/>
            <a:ext cx="4800" cy="429600"/>
          </a:xfrm>
          <a:prstGeom prst="straightConnector1">
            <a:avLst/>
          </a:prstGeom>
          <a:noFill/>
          <a:ln w="9525" cap="flat" cmpd="sng">
            <a:solidFill>
              <a:srgbClr val="92D050"/>
            </a:solidFill>
            <a:prstDash val="solid"/>
            <a:round/>
            <a:headEnd type="none" w="med" len="med"/>
            <a:tailEnd type="none" w="med" len="med"/>
          </a:ln>
        </p:spPr>
      </p:cxnSp>
      <p:cxnSp>
        <p:nvCxnSpPr>
          <p:cNvPr id="113" name="Google Shape;113;p18"/>
          <p:cNvCxnSpPr>
            <a:cxnSpLocks/>
            <a:endCxn id="88" idx="2"/>
          </p:cNvCxnSpPr>
          <p:nvPr/>
        </p:nvCxnSpPr>
        <p:spPr>
          <a:xfrm>
            <a:off x="1948000" y="3247041"/>
            <a:ext cx="1778000" cy="131600"/>
          </a:xfrm>
          <a:prstGeom prst="straightConnector1">
            <a:avLst/>
          </a:prstGeom>
          <a:noFill/>
          <a:ln w="9525" cap="flat" cmpd="sng">
            <a:solidFill>
              <a:srgbClr val="92D050"/>
            </a:solidFill>
            <a:prstDash val="solid"/>
            <a:round/>
            <a:headEnd type="none" w="med" len="med"/>
            <a:tailEnd type="none" w="med" len="med"/>
          </a:ln>
        </p:spPr>
      </p:cxnSp>
      <p:cxnSp>
        <p:nvCxnSpPr>
          <p:cNvPr id="115" name="Google Shape;115;p18"/>
          <p:cNvCxnSpPr>
            <a:cxnSpLocks/>
            <a:stCxn id="100" idx="2"/>
            <a:endCxn id="88" idx="6"/>
          </p:cNvCxnSpPr>
          <p:nvPr/>
        </p:nvCxnSpPr>
        <p:spPr>
          <a:xfrm flipH="1">
            <a:off x="8358733" y="3054021"/>
            <a:ext cx="2058424" cy="324759"/>
          </a:xfrm>
          <a:prstGeom prst="straightConnector1">
            <a:avLst/>
          </a:prstGeom>
          <a:noFill/>
          <a:ln w="9525" cap="flat" cmpd="sng">
            <a:solidFill>
              <a:srgbClr val="92D050"/>
            </a:solidFill>
            <a:prstDash val="solid"/>
            <a:round/>
            <a:headEnd type="none" w="med" len="med"/>
            <a:tailEnd type="none" w="med" len="med"/>
          </a:ln>
        </p:spPr>
      </p:cxnSp>
      <p:cxnSp>
        <p:nvCxnSpPr>
          <p:cNvPr id="118" name="Google Shape;118;p18"/>
          <p:cNvCxnSpPr/>
          <p:nvPr/>
        </p:nvCxnSpPr>
        <p:spPr>
          <a:xfrm rot="10800000" flipH="1">
            <a:off x="7138900" y="1176900"/>
            <a:ext cx="2354400" cy="1480000"/>
          </a:xfrm>
          <a:prstGeom prst="straightConnector1">
            <a:avLst/>
          </a:prstGeom>
          <a:noFill/>
          <a:ln w="9525" cap="flat" cmpd="sng">
            <a:solidFill>
              <a:srgbClr val="92D050"/>
            </a:solidFill>
            <a:prstDash val="solid"/>
            <a:round/>
            <a:headEnd type="none" w="med" len="med"/>
            <a:tailEnd type="none" w="med" len="med"/>
          </a:ln>
        </p:spPr>
      </p:cxnSp>
      <p:cxnSp>
        <p:nvCxnSpPr>
          <p:cNvPr id="119" name="Google Shape;119;p18"/>
          <p:cNvCxnSpPr/>
          <p:nvPr/>
        </p:nvCxnSpPr>
        <p:spPr>
          <a:xfrm rot="10800000">
            <a:off x="2365033" y="1241867"/>
            <a:ext cx="2005200" cy="1551600"/>
          </a:xfrm>
          <a:prstGeom prst="straightConnector1">
            <a:avLst/>
          </a:prstGeom>
          <a:noFill/>
          <a:ln w="9525" cap="flat" cmpd="sng">
            <a:solidFill>
              <a:srgbClr val="92D050"/>
            </a:solidFill>
            <a:prstDash val="solid"/>
            <a:round/>
            <a:headEnd type="none" w="med" len="med"/>
            <a:tailEnd type="none" w="med" len="med"/>
          </a:ln>
        </p:spPr>
      </p:cxnSp>
      <p:sp>
        <p:nvSpPr>
          <p:cNvPr id="117" name="Google Shape;117;p18"/>
          <p:cNvSpPr txBox="1"/>
          <p:nvPr/>
        </p:nvSpPr>
        <p:spPr>
          <a:xfrm>
            <a:off x="4787446" y="769315"/>
            <a:ext cx="2508913"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Pts val="1500"/>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PERCEPTIONS &amp; EXPERIENCES OF COVID-19</a:t>
            </a:r>
            <a:endParaRPr kumimoji="0" lang="en-US" sz="1867" b="1" i="0" u="none" strike="noStrike" kern="0" cap="none" spc="0" normalizeH="0" baseline="0" noProof="0">
              <a:ln>
                <a:noFill/>
              </a:ln>
              <a:solidFill>
                <a:prstClr val="black"/>
              </a:solidFill>
              <a:effectLst/>
              <a:uLnTx/>
              <a:uFillTx/>
              <a:latin typeface="Abadi Extra Light"/>
              <a:ea typeface="+mn-ea"/>
              <a:cs typeface="Calibri"/>
              <a:sym typeface="Arial"/>
            </a:endParaRPr>
          </a:p>
          <a:p>
            <a:pPr marL="0" marR="0" lvl="0" indent="0" algn="ctr" defTabSz="1219170" rtl="0" eaLnBrk="1" fontAlgn="auto" latinLnBrk="0" hangingPunct="1">
              <a:lnSpc>
                <a:spcPct val="100000"/>
              </a:lnSpc>
              <a:spcBef>
                <a:spcPts val="800"/>
              </a:spcBef>
              <a:spcAft>
                <a:spcPts val="0"/>
              </a:spcAft>
              <a:buClr>
                <a:srgbClr val="000000"/>
              </a:buClr>
              <a:buSzPts val="1500"/>
              <a:buFontTx/>
              <a:buNone/>
              <a:tabLst/>
              <a:defRPr/>
            </a:pPr>
            <a:r>
              <a:rPr kumimoji="0" lang="en-US" sz="1467" b="0" i="0" u="none" strike="noStrike" kern="0" cap="none" spc="0" normalizeH="0" baseline="0" noProof="0">
                <a:ln>
                  <a:noFill/>
                </a:ln>
                <a:solidFill>
                  <a:srgbClr val="000000"/>
                </a:solidFill>
                <a:effectLst/>
                <a:uLnTx/>
                <a:uFillTx/>
                <a:latin typeface="Abadi Extra Light"/>
                <a:ea typeface="+mn-ea"/>
                <a:cs typeface="Arial"/>
                <a:sym typeface="Arial"/>
              </a:rPr>
              <a:t>Concern, access to testing, ability to social distance</a:t>
            </a:r>
          </a:p>
        </p:txBody>
      </p:sp>
      <p:pic>
        <p:nvPicPr>
          <p:cNvPr id="1026" name="Picture 2" descr="Addictions and Substance Use | Healthy UC Davis">
            <a:extLst>
              <a:ext uri="{FF2B5EF4-FFF2-40B4-BE49-F238E27FC236}">
                <a16:creationId xmlns:a16="http://schemas.microsoft.com/office/drawing/2014/main" id="{97532E10-2516-9345-A268-8043CA8CD15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66591" y="4664993"/>
            <a:ext cx="711084" cy="711084"/>
          </a:xfrm>
          <a:prstGeom prst="rect">
            <a:avLst/>
          </a:prstGeom>
          <a:noFill/>
          <a:extLst>
            <a:ext uri="{909E8E84-426E-40DD-AFC4-6F175D3DCCD1}">
              <a14:hiddenFill xmlns:a14="http://schemas.microsoft.com/office/drawing/2010/main">
                <a:solidFill>
                  <a:srgbClr val="FFFFFF"/>
                </a:solidFill>
              </a14:hiddenFill>
            </a:ext>
          </a:extLst>
        </p:spPr>
      </p:pic>
      <p:pic>
        <p:nvPicPr>
          <p:cNvPr id="44" name="Google Shape;96;p18">
            <a:extLst>
              <a:ext uri="{FF2B5EF4-FFF2-40B4-BE49-F238E27FC236}">
                <a16:creationId xmlns:a16="http://schemas.microsoft.com/office/drawing/2014/main" id="{67ADFBB4-6154-2F4A-8C28-F4A278363AFA}"/>
              </a:ext>
            </a:extLst>
          </p:cNvPr>
          <p:cNvPicPr preferRelativeResize="0"/>
          <p:nvPr/>
        </p:nvPicPr>
        <p:blipFill>
          <a:blip r:embed="rId7">
            <a:alphaModFix/>
          </a:blip>
          <a:stretch>
            <a:fillRect/>
          </a:stretch>
        </p:blipFill>
        <p:spPr>
          <a:xfrm>
            <a:off x="1718593" y="557296"/>
            <a:ext cx="779200" cy="676981"/>
          </a:xfrm>
          <a:prstGeom prst="rect">
            <a:avLst/>
          </a:prstGeom>
          <a:noFill/>
          <a:ln>
            <a:noFill/>
          </a:ln>
        </p:spPr>
      </p:pic>
      <p:pic>
        <p:nvPicPr>
          <p:cNvPr id="1028" name="Picture 4" descr="Mental Health Icons - Download Free Vector Icons | Noun Project">
            <a:extLst>
              <a:ext uri="{FF2B5EF4-FFF2-40B4-BE49-F238E27FC236}">
                <a16:creationId xmlns:a16="http://schemas.microsoft.com/office/drawing/2014/main" id="{1B115C43-DCD1-424D-A072-B2E7174084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72272" y="4745201"/>
            <a:ext cx="547920" cy="5479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irus Clipart Black And White - Virus Icon Png Transparent Png (640x480), Png Download">
            <a:extLst>
              <a:ext uri="{FF2B5EF4-FFF2-40B4-BE49-F238E27FC236}">
                <a16:creationId xmlns:a16="http://schemas.microsoft.com/office/drawing/2014/main" id="{D06F499A-3F74-444E-A024-E8BF3BA36B9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44589" y="261808"/>
            <a:ext cx="484787" cy="5058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fety Icons - Download Free Vector Icons | Noun Project">
            <a:extLst>
              <a:ext uri="{FF2B5EF4-FFF2-40B4-BE49-F238E27FC236}">
                <a16:creationId xmlns:a16="http://schemas.microsoft.com/office/drawing/2014/main" id="{5A1FDFFE-8819-434F-B01E-888DDEC962B4}"/>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04770" y="2996902"/>
            <a:ext cx="503249" cy="5032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020-2021 Basic Needs Priorities &amp; Strategic Investment Plan – United Way  of Central Illinois">
            <a:extLst>
              <a:ext uri="{FF2B5EF4-FFF2-40B4-BE49-F238E27FC236}">
                <a16:creationId xmlns:a16="http://schemas.microsoft.com/office/drawing/2014/main" id="{50478C5D-DACC-924B-95DC-E8F53EEA0B09}"/>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455573" y="600183"/>
            <a:ext cx="638391" cy="638391"/>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93;p18">
            <a:extLst>
              <a:ext uri="{FF2B5EF4-FFF2-40B4-BE49-F238E27FC236}">
                <a16:creationId xmlns:a16="http://schemas.microsoft.com/office/drawing/2014/main" id="{77E449E5-6703-E643-AB06-18EEB7AA42C8}"/>
              </a:ext>
            </a:extLst>
          </p:cNvPr>
          <p:cNvSpPr txBox="1"/>
          <p:nvPr/>
        </p:nvSpPr>
        <p:spPr>
          <a:xfrm>
            <a:off x="396809" y="5283799"/>
            <a:ext cx="4151200" cy="902899"/>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SUBSTANCE USE </a:t>
            </a:r>
            <a:endParaRPr kumimoji="0" lang="en-US" sz="1467" b="1" i="0" u="none" strike="noStrike" kern="0" cap="none" spc="0" normalizeH="0" baseline="0" noProof="0">
              <a:ln>
                <a:noFill/>
              </a:ln>
              <a:solidFill>
                <a:prstClr val="black"/>
              </a:solidFill>
              <a:effectLst/>
              <a:uLnTx/>
              <a:uFillTx/>
              <a:latin typeface="Abadi Extra Light"/>
              <a:ea typeface="Lato"/>
              <a:cs typeface="Calibri"/>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Change in use, resource needs</a:t>
            </a:r>
            <a:endParaRPr kumimoji="0" lang="en-US" sz="1467" b="0" i="0" u="none" strike="noStrike" kern="0" cap="none" spc="0" normalizeH="0" baseline="0" noProof="0">
              <a:ln>
                <a:noFill/>
              </a:ln>
              <a:solidFill>
                <a:prstClr val="black"/>
              </a:solidFill>
              <a:effectLst/>
              <a:uLnTx/>
              <a:uFillTx/>
              <a:latin typeface="Abadi Extra Light"/>
              <a:ea typeface="+mn-ea"/>
              <a:cs typeface="Calibri" panose="020F0502020204030204" pitchFamily="34" charset="0"/>
              <a:sym typeface="Arial"/>
            </a:endParaRPr>
          </a:p>
        </p:txBody>
      </p:sp>
      <p:sp>
        <p:nvSpPr>
          <p:cNvPr id="3" name="Rectangle 2">
            <a:extLst>
              <a:ext uri="{FF2B5EF4-FFF2-40B4-BE49-F238E27FC236}">
                <a16:creationId xmlns:a16="http://schemas.microsoft.com/office/drawing/2014/main" id="{A7EE465A-707B-41F6-B0EB-22BBFEC5CD9B}"/>
              </a:ext>
            </a:extLst>
          </p:cNvPr>
          <p:cNvSpPr/>
          <p:nvPr/>
        </p:nvSpPr>
        <p:spPr>
          <a:xfrm>
            <a:off x="-51517" y="6790383"/>
            <a:ext cx="12191999"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2" name="Rectangle 41">
            <a:extLst>
              <a:ext uri="{FF2B5EF4-FFF2-40B4-BE49-F238E27FC236}">
                <a16:creationId xmlns:a16="http://schemas.microsoft.com/office/drawing/2014/main" id="{09E4B106-7369-4D3D-978D-3528F9EBC177}"/>
              </a:ext>
            </a:extLst>
          </p:cNvPr>
          <p:cNvSpPr/>
          <p:nvPr/>
        </p:nvSpPr>
        <p:spPr>
          <a:xfrm>
            <a:off x="2145" y="-3224"/>
            <a:ext cx="12191999"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Slide Number Placeholder 1">
            <a:extLst>
              <a:ext uri="{FF2B5EF4-FFF2-40B4-BE49-F238E27FC236}">
                <a16:creationId xmlns:a16="http://schemas.microsoft.com/office/drawing/2014/main" id="{38BD0BA7-B38F-4B86-B945-1F02E3013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A6CB1-34D6-4C42-9A98-AFA3A79345B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3" name="Footer Placeholder 3">
            <a:extLst>
              <a:ext uri="{FF2B5EF4-FFF2-40B4-BE49-F238E27FC236}">
                <a16:creationId xmlns:a16="http://schemas.microsoft.com/office/drawing/2014/main" id="{AF22DF59-715D-45E1-8A91-8DD6F94D16A9}"/>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6973575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8" y="771817"/>
            <a:ext cx="11071296"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230527"/>
          <a:ext cx="5537436" cy="530352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314809">
                <a:tc>
                  <a:txBody>
                    <a:bodyPr/>
                    <a:lstStyle/>
                    <a:p>
                      <a:pPr lvl="0">
                        <a:buNone/>
                      </a:pPr>
                      <a:r>
                        <a:rPr lang="en-US" sz="1500" b="0" i="0" u="none" strike="noStrike" noProof="0">
                          <a:latin typeface="Abadi Extra Light"/>
                        </a:rPr>
                        <a:t>What city or town do you live in?</a:t>
                      </a:r>
                      <a:endParaRPr lang="en-US" sz="1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How many people - adults and children - currently live with you, including yourself? </a:t>
                      </a:r>
                      <a:endParaRPr lang="en-US" sz="1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How many people who are over 60 years old currently live with you, including yourself? </a:t>
                      </a:r>
                      <a:endParaRPr lang="en-US" sz="1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a caretaker of an adult(s) with special needs in your household?</a:t>
                      </a:r>
                      <a:endParaRPr lang="en-US" sz="1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Are you a parent/guardian of a child or youth with special health care needs?</a:t>
                      </a:r>
                      <a:endParaRPr lang="en-US" sz="1500">
                        <a:latin typeface="Abadi Extra Light"/>
                      </a:endParaRPr>
                    </a:p>
                  </a:txBody>
                  <a:tcPr marL="121920" marR="121920" marT="60960" marB="60960"/>
                </a:tc>
                <a:extLst>
                  <a:ext uri="{0D108BD9-81ED-4DB2-BD59-A6C34878D82A}">
                    <a16:rowId xmlns:a16="http://schemas.microsoft.com/office/drawing/2014/main" val="1344263152"/>
                  </a:ext>
                </a:extLst>
              </a:tr>
              <a:tr h="2580640">
                <a:tc>
                  <a:txBody>
                    <a:bodyPr/>
                    <a:lstStyle/>
                    <a:p>
                      <a:pPr lvl="0">
                        <a:buNone/>
                      </a:pPr>
                      <a:r>
                        <a:rPr lang="en-US" sz="1500" b="0" i="0" u="none" strike="noStrike" noProof="0">
                          <a:latin typeface="Abadi Extra Light"/>
                        </a:rPr>
                        <a:t>Please select all that apply to you: </a:t>
                      </a:r>
                    </a:p>
                    <a:p>
                      <a:pPr marL="285750" lvl="0" indent="-285750">
                        <a:buFont typeface="Arial"/>
                        <a:buChar char="•"/>
                      </a:pPr>
                      <a:r>
                        <a:rPr lang="en-US" sz="1500" b="0" i="0" u="none" strike="noStrike" noProof="0">
                          <a:latin typeface="Abadi Extra Light"/>
                        </a:rPr>
                        <a:t>I am deaf or hard of hearing. </a:t>
                      </a:r>
                    </a:p>
                    <a:p>
                      <a:pPr marL="285750" lvl="0" indent="-285750">
                        <a:buFont typeface="Arial"/>
                        <a:buChar char="•"/>
                      </a:pPr>
                      <a:r>
                        <a:rPr lang="en-US" sz="1500" b="0" i="0" u="none" strike="noStrike" noProof="0">
                          <a:latin typeface="Abadi Extra Light"/>
                        </a:rPr>
                        <a:t>I am blind or I have trouble seeing even when I am wearing glasses. </a:t>
                      </a:r>
                    </a:p>
                    <a:p>
                      <a:pPr marL="285750" lvl="0" indent="-285750">
                        <a:buFont typeface="Arial"/>
                        <a:buChar char="•"/>
                      </a:pPr>
                      <a:r>
                        <a:rPr lang="en-US" sz="1500" b="0" i="0" u="none" strike="noStrike" noProof="0">
                          <a:latin typeface="Abadi Extra Light"/>
                        </a:rPr>
                        <a:t>I have trouble concentrating, remembering, or making decisions because of a physical, mental, or emotional condition.</a:t>
                      </a:r>
                    </a:p>
                    <a:p>
                      <a:pPr marL="285750" lvl="0" indent="-285750">
                        <a:buFont typeface="Arial"/>
                        <a:buChar char="•"/>
                      </a:pPr>
                      <a:r>
                        <a:rPr lang="en-US" sz="1500" b="0" i="0" u="none" strike="noStrike" noProof="0">
                          <a:latin typeface="Abadi Extra Light"/>
                        </a:rPr>
                        <a:t>I have trouble walking or climbing stairs.</a:t>
                      </a:r>
                    </a:p>
                    <a:p>
                      <a:pPr marL="285750" lvl="0" indent="-285750">
                        <a:buFont typeface="Arial"/>
                        <a:buChar char="•"/>
                      </a:pPr>
                      <a:r>
                        <a:rPr lang="en-US" sz="1500" b="0" i="0" u="none" strike="noStrike" noProof="0">
                          <a:latin typeface="Abadi Extra Light"/>
                        </a:rPr>
                        <a:t>I have trouble getting dressed or taking a bath or shower. </a:t>
                      </a:r>
                    </a:p>
                    <a:p>
                      <a:pPr marL="285750" lvl="0" indent="-285750">
                        <a:buFont typeface="Arial"/>
                        <a:buChar char="•"/>
                      </a:pPr>
                      <a:r>
                        <a:rPr lang="en-US" sz="1500" b="0" i="0" u="none" strike="noStrike" noProof="0">
                          <a:latin typeface="Abadi Extra Light"/>
                        </a:rPr>
                        <a:t>I have difficulty doing errands alone such as visiting a doctor's office or shopping.</a:t>
                      </a:r>
                    </a:p>
                    <a:p>
                      <a:pPr marL="285750" lvl="0" indent="-285750">
                        <a:buFont typeface="Arial"/>
                        <a:buChar char="•"/>
                      </a:pPr>
                      <a:r>
                        <a:rPr lang="en-US" sz="1500" b="0" i="0" u="none" strike="noStrike" noProof="0">
                          <a:latin typeface="Abadi Extra Light"/>
                        </a:rPr>
                        <a:t>None of the above apply to me.</a:t>
                      </a:r>
                    </a:p>
                  </a:txBody>
                  <a:tcPr marL="121920" marR="121920" marT="60960" marB="60960"/>
                </a:tc>
                <a:extLst>
                  <a:ext uri="{0D108BD9-81ED-4DB2-BD59-A6C34878D82A}">
                    <a16:rowId xmlns:a16="http://schemas.microsoft.com/office/drawing/2014/main" val="16048053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145875" y="1230526"/>
          <a:ext cx="5438199" cy="5198524"/>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Were you pregnant during the COVID-19 outbreak or did you give birth since February 2020?</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When did you give birth?</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After the start of the COVID-19 outbreak, did your birth plans change?</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What is the highest grade or year of school you have finished? </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In 2019, what was your total annual household income before taxes?</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568960">
                <a:tc>
                  <a:txBody>
                    <a:bodyPr/>
                    <a:lstStyle/>
                    <a:p>
                      <a:pPr lvl="0">
                        <a:buNone/>
                      </a:pPr>
                      <a:r>
                        <a:rPr lang="en-US" sz="1500" b="0" i="0" u="none" strike="noStrike" noProof="0">
                          <a:latin typeface="Abadi Extra Light"/>
                        </a:rPr>
                        <a:t>Have you ever been sentenced to stay overnight or longer in any type of corrections institution? Examples include a jail or prison.</a:t>
                      </a:r>
                      <a:endParaRPr lang="en-US" sz="2500">
                        <a:latin typeface="Abadi Extra Light"/>
                      </a:endParaRPr>
                    </a:p>
                  </a:txBody>
                  <a:tcPr marL="121920" marR="121920" marT="60960" marB="60960"/>
                </a:tc>
                <a:extLst>
                  <a:ext uri="{0D108BD9-81ED-4DB2-BD59-A6C34878D82A}">
                    <a16:rowId xmlns:a16="http://schemas.microsoft.com/office/drawing/2014/main" val="1604805370"/>
                  </a:ext>
                </a:extLst>
              </a:tr>
              <a:tr h="494452">
                <a:tc>
                  <a:txBody>
                    <a:bodyPr/>
                    <a:lstStyle/>
                    <a:p>
                      <a:pPr lvl="0">
                        <a:buNone/>
                      </a:pPr>
                      <a:r>
                        <a:rPr lang="en-US" sz="1500" b="0" i="0" u="none" strike="noStrike" noProof="0">
                          <a:latin typeface="Abadi Extra Light"/>
                        </a:rPr>
                        <a:t>What is your sexual orientation?</a:t>
                      </a:r>
                      <a:endParaRPr lang="en-US" sz="2500">
                        <a:latin typeface="Abadi Extra Light"/>
                      </a:endParaRPr>
                    </a:p>
                  </a:txBody>
                  <a:tcPr marL="121920" marR="121920" marT="60960" marB="60960"/>
                </a:tc>
                <a:extLst>
                  <a:ext uri="{0D108BD9-81ED-4DB2-BD59-A6C34878D82A}">
                    <a16:rowId xmlns:a16="http://schemas.microsoft.com/office/drawing/2014/main" val="348373762"/>
                  </a:ext>
                </a:extLst>
              </a:tr>
              <a:tr h="494451">
                <a:tc>
                  <a:txBody>
                    <a:bodyPr/>
                    <a:lstStyle/>
                    <a:p>
                      <a:pPr lvl="0">
                        <a:buNone/>
                      </a:pPr>
                      <a:r>
                        <a:rPr lang="en-US" sz="1500" b="0" i="0" u="none" strike="noStrike" noProof="0">
                          <a:latin typeface="Abadi Extra Light"/>
                        </a:rPr>
                        <a:t>What is your current gender identity?</a:t>
                      </a:r>
                      <a:endParaRPr lang="en-US" sz="2500">
                        <a:latin typeface="Abadi Extra Light"/>
                      </a:endParaRPr>
                    </a:p>
                  </a:txBody>
                  <a:tcPr marL="121920" marR="121920" marT="60960" marB="60960"/>
                </a:tc>
                <a:extLst>
                  <a:ext uri="{0D108BD9-81ED-4DB2-BD59-A6C34878D82A}">
                    <a16:rowId xmlns:a16="http://schemas.microsoft.com/office/drawing/2014/main" val="1929742681"/>
                  </a:ext>
                </a:extLst>
              </a:tr>
              <a:tr h="494451">
                <a:tc>
                  <a:txBody>
                    <a:bodyPr/>
                    <a:lstStyle/>
                    <a:p>
                      <a:pPr lvl="0">
                        <a:buNone/>
                      </a:pPr>
                      <a:r>
                        <a:rPr lang="en-US" sz="1500" b="0" i="0" u="none" strike="noStrike" noProof="0">
                          <a:latin typeface="Abadi Extra Light"/>
                        </a:rPr>
                        <a:t>Are you transgender or of transgender experience? </a:t>
                      </a:r>
                      <a:endParaRPr lang="en-US" sz="2500">
                        <a:latin typeface="Abadi Extra Light"/>
                      </a:endParaRPr>
                    </a:p>
                  </a:txBody>
                  <a:tcPr marL="121920" marR="121920" marT="60960" marB="60960"/>
                </a:tc>
                <a:extLst>
                  <a:ext uri="{0D108BD9-81ED-4DB2-BD59-A6C34878D82A}">
                    <a16:rowId xmlns:a16="http://schemas.microsoft.com/office/drawing/2014/main" val="1596626049"/>
                  </a:ext>
                </a:extLst>
              </a:tr>
              <a:tr h="494451">
                <a:tc>
                  <a:txBody>
                    <a:bodyPr/>
                    <a:lstStyle/>
                    <a:p>
                      <a:pPr lvl="0">
                        <a:buNone/>
                      </a:pPr>
                      <a:r>
                        <a:rPr lang="en-US" sz="1500" b="0" i="0" u="none" strike="noStrike" noProof="0">
                          <a:latin typeface="Abadi Extra Light"/>
                        </a:rPr>
                        <a:t>Are you Hispanic or Latino? </a:t>
                      </a:r>
                      <a:endParaRPr lang="en-US" sz="2500">
                        <a:latin typeface="Abadi Extra Light"/>
                      </a:endParaRPr>
                    </a:p>
                  </a:txBody>
                  <a:tcPr marL="121920" marR="121920" marT="60960" marB="60960"/>
                </a:tc>
                <a:extLst>
                  <a:ext uri="{0D108BD9-81ED-4DB2-BD59-A6C34878D82A}">
                    <a16:rowId xmlns:a16="http://schemas.microsoft.com/office/drawing/2014/main" val="1472333903"/>
                  </a:ext>
                </a:extLst>
              </a:tr>
            </a:tbl>
          </a:graphicData>
        </a:graphic>
      </p:graphicFrame>
      <p:sp>
        <p:nvSpPr>
          <p:cNvPr id="4" name="Slide Number Placeholder 3">
            <a:extLst>
              <a:ext uri="{FF2B5EF4-FFF2-40B4-BE49-F238E27FC236}">
                <a16:creationId xmlns:a16="http://schemas.microsoft.com/office/drawing/2014/main" id="{AD69AF31-9084-4BA9-BBC6-4C5701EFC9D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Footer Placeholder 3">
            <a:extLst>
              <a:ext uri="{FF2B5EF4-FFF2-40B4-BE49-F238E27FC236}">
                <a16:creationId xmlns:a16="http://schemas.microsoft.com/office/drawing/2014/main" id="{B4236683-9D33-48A9-8DE5-C9F47498B9B9}"/>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211933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9509" y="1175794"/>
          <a:ext cx="5537436" cy="2556932"/>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494453">
                <a:tc>
                  <a:txBody>
                    <a:bodyPr/>
                    <a:lstStyle/>
                    <a:p>
                      <a:pPr lvl="0">
                        <a:buNone/>
                      </a:pPr>
                      <a:r>
                        <a:rPr lang="en-US" sz="1500" b="0" i="0" u="none" strike="noStrike" noProof="0">
                          <a:latin typeface="Abadi Extra Light"/>
                        </a:rPr>
                        <a:t>What is your race?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What is your ethnicity?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English Survey) Do you speak language(s) other than English at home? </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Which language(s) do you speak at home?</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(For Non-English Surveys) How well do you speak English?</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4592319"/>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Do you agree or disagree with the following statements?  My community is receiving adequate support to:</a:t>
                      </a:r>
                    </a:p>
                    <a:p>
                      <a:pPr marL="171450" lvl="0" indent="-171450">
                        <a:buClr>
                          <a:srgbClr val="000000"/>
                        </a:buClr>
                        <a:buFont typeface="Arial,Sans-Serif"/>
                        <a:buChar char="•"/>
                      </a:pPr>
                      <a:r>
                        <a:rPr lang="en-US" sz="1500" b="0" i="0" u="none" strike="noStrike" noProof="0">
                          <a:latin typeface="Abadi Extra Light"/>
                        </a:rPr>
                        <a:t>Prevent the spread of COVID-19</a:t>
                      </a:r>
                    </a:p>
                    <a:p>
                      <a:pPr marL="171450" lvl="0" indent="-171450">
                        <a:buClr>
                          <a:srgbClr val="000000"/>
                        </a:buClr>
                        <a:buFont typeface="Arial,Sans-Serif"/>
                        <a:buChar char="•"/>
                      </a:pPr>
                      <a:r>
                        <a:rPr lang="en-US" sz="1500" b="0" i="0" u="none" strike="noStrike" noProof="0">
                          <a:latin typeface="Abadi Extra Light"/>
                        </a:rPr>
                        <a:t>Protect workers from COVID-19</a:t>
                      </a:r>
                    </a:p>
                    <a:p>
                      <a:pPr marL="171450" lvl="0" indent="-171450">
                        <a:buClr>
                          <a:srgbClr val="000000"/>
                        </a:buClr>
                        <a:buFont typeface="Arial,Sans-Serif"/>
                        <a:buChar char="•"/>
                      </a:pPr>
                      <a:r>
                        <a:rPr lang="en-US" sz="1500" b="0" i="0" u="none" strike="noStrike" noProof="0">
                          <a:latin typeface="Abadi Extra Light"/>
                        </a:rPr>
                        <a:t>Ensure medical facilities have the capacity to treat everyone who is sick or injured?</a:t>
                      </a:r>
                    </a:p>
                    <a:p>
                      <a:pPr marL="171450" lvl="0" indent="-171450">
                        <a:buClr>
                          <a:srgbClr val="000000"/>
                        </a:buClr>
                        <a:buFont typeface="Arial,Sans-Serif"/>
                        <a:buChar char="•"/>
                      </a:pPr>
                      <a:r>
                        <a:rPr lang="en-US" sz="1500" b="0" i="0" u="none" strike="noStrike" noProof="0">
                          <a:latin typeface="Abadi Extra Light"/>
                        </a:rPr>
                        <a:t>Help people who have lost income</a:t>
                      </a:r>
                    </a:p>
                    <a:p>
                      <a:pPr marL="171450" lvl="0" indent="-171450">
                        <a:buClr>
                          <a:srgbClr val="000000"/>
                        </a:buClr>
                        <a:buFont typeface="Arial,Sans-Serif"/>
                        <a:buChar char="•"/>
                      </a:pPr>
                      <a:r>
                        <a:rPr lang="en-US" sz="1500" b="0" i="0" u="none" strike="noStrike" noProof="0">
                          <a:latin typeface="Abadi Extra Light"/>
                        </a:rPr>
                        <a:t>Help businesses recover</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Have you had fever and/or cough or shortness of breath and/or muscle aches or loss of sense of taste or smell in the last 30 days?</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Did you ever get tested for COVID-19?</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didn't you get tested?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or anyone you know tested positive for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494453">
                <a:tc>
                  <a:txBody>
                    <a:bodyPr/>
                    <a:lstStyle/>
                    <a:p>
                      <a:pPr lvl="0">
                        <a:buNone/>
                      </a:pPr>
                      <a:r>
                        <a:rPr lang="en-US" sz="1500" b="0" i="0" u="none" strike="noStrike" noProof="0">
                          <a:latin typeface="Abadi Extra Light"/>
                        </a:rPr>
                        <a:t>Has someone close to you died from COVID-19?</a:t>
                      </a:r>
                      <a:endParaRPr lang="en-US" sz="2500">
                        <a:latin typeface="Abadi Extra Light"/>
                      </a:endParaRPr>
                    </a:p>
                  </a:txBody>
                  <a:tcPr marL="121920" marR="121920" marT="60960" marB="60960"/>
                </a:tc>
                <a:extLst>
                  <a:ext uri="{0D108BD9-81ED-4DB2-BD59-A6C34878D82A}">
                    <a16:rowId xmlns:a16="http://schemas.microsoft.com/office/drawing/2014/main" val="1604805370"/>
                  </a:ext>
                </a:extLst>
              </a:tr>
            </a:tbl>
          </a:graphicData>
        </a:graphic>
      </p:graphicFrame>
      <p:graphicFrame>
        <p:nvGraphicFramePr>
          <p:cNvPr id="9" name="Table 8">
            <a:extLst>
              <a:ext uri="{FF2B5EF4-FFF2-40B4-BE49-F238E27FC236}">
                <a16:creationId xmlns:a16="http://schemas.microsoft.com/office/drawing/2014/main" id="{E1EACC9D-C9B2-4E86-B3BC-3EE048B03C7D}"/>
              </a:ext>
            </a:extLst>
          </p:cNvPr>
          <p:cNvGraphicFramePr>
            <a:graphicFrameLocks noGrp="1"/>
          </p:cNvGraphicFramePr>
          <p:nvPr/>
        </p:nvGraphicFramePr>
        <p:xfrm>
          <a:off x="529509" y="4201761"/>
          <a:ext cx="5537436" cy="223181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How worried are you about getting infected with COVID-19 in Massachusetts?</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Please select the two sources that you go to for the most reliable and up-to-date information about COVID-19.</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When you are outside of the home are you able to keep 6 feet between yourself and others? </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not? Check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bl>
          </a:graphicData>
        </a:graphic>
      </p:graphicFrame>
      <p:sp>
        <p:nvSpPr>
          <p:cNvPr id="10" name="TextBox 9">
            <a:extLst>
              <a:ext uri="{FF2B5EF4-FFF2-40B4-BE49-F238E27FC236}">
                <a16:creationId xmlns:a16="http://schemas.microsoft.com/office/drawing/2014/main" id="{E5B8EB79-2553-4369-A095-5CF498BE92A7}"/>
              </a:ext>
            </a:extLst>
          </p:cNvPr>
          <p:cNvSpPr txBox="1"/>
          <p:nvPr/>
        </p:nvSpPr>
        <p:spPr>
          <a:xfrm>
            <a:off x="517041" y="3791328"/>
            <a:ext cx="5578959"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Perceptions &amp; Experiences of COVID-19</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Perceptions &amp; Experiences of COVID-19</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4" name="Slide Number Placeholder 3">
            <a:extLst>
              <a:ext uri="{FF2B5EF4-FFF2-40B4-BE49-F238E27FC236}">
                <a16:creationId xmlns:a16="http://schemas.microsoft.com/office/drawing/2014/main" id="{A9224E7D-703F-4A61-8B34-F31FFCE60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3" name="Footer Placeholder 3">
            <a:extLst>
              <a:ext uri="{FF2B5EF4-FFF2-40B4-BE49-F238E27FC236}">
                <a16:creationId xmlns:a16="http://schemas.microsoft.com/office/drawing/2014/main" id="{F92A81E6-A25E-4112-80AE-4BD02AF91549}"/>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636624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FFFF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Healthcare Access</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469222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Do you currently have any of the following health conditions?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Since July 1, 2020, what has been your experience with trying to see a doctor, counselor or another medical professional?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the care you did not get, why did you want to see a doctor or counselor at that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What type(s) of regular care or check-up did you need at that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What condition(s) did you need emergency or urgent care for at the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494452">
                <a:tc>
                  <a:txBody>
                    <a:bodyPr/>
                    <a:lstStyle/>
                    <a:p>
                      <a:pPr lvl="0">
                        <a:buNone/>
                      </a:pPr>
                      <a:r>
                        <a:rPr lang="en-US" sz="1500" b="0" i="0" u="none" strike="noStrike" noProof="0">
                          <a:latin typeface="Abadi Extra Light"/>
                        </a:rPr>
                        <a:t>Why were you not able to get care at the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71509259"/>
                  </a:ext>
                </a:extLst>
              </a:tr>
              <a:tr h="568960">
                <a:tc>
                  <a:txBody>
                    <a:bodyPr/>
                    <a:lstStyle/>
                    <a:p>
                      <a:pPr lvl="0">
                        <a:buNone/>
                      </a:pPr>
                      <a:r>
                        <a:rPr lang="en-US" sz="1500" b="0" i="0" u="none" strike="noStrike" noProof="0">
                          <a:latin typeface="Abadi Extra Light"/>
                        </a:rPr>
                        <a:t>What type(s) of health insurance do you currently have?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474785953"/>
                  </a:ext>
                </a:extLst>
              </a:tr>
              <a:tr h="494451">
                <a:tc>
                  <a:txBody>
                    <a:bodyPr/>
                    <a:lstStyle/>
                    <a:p>
                      <a:pPr lvl="0">
                        <a:buNone/>
                      </a:pPr>
                      <a:r>
                        <a:rPr lang="en-US" sz="1500" b="0" i="0" u="none" strike="noStrike" noProof="0">
                          <a:latin typeface="Abadi Extra Light"/>
                        </a:rPr>
                        <a:t>Has your health insurance changed since the COVID-19 outbreak?</a:t>
                      </a:r>
                      <a:endParaRPr lang="en-US" sz="2500">
                        <a:latin typeface="Abadi Extra Light"/>
                      </a:endParaRPr>
                    </a:p>
                  </a:txBody>
                  <a:tcPr marL="121920" marR="121920" marT="60960" marB="60960"/>
                </a:tc>
                <a:extLst>
                  <a:ext uri="{0D108BD9-81ED-4DB2-BD59-A6C34878D82A}">
                    <a16:rowId xmlns:a16="http://schemas.microsoft.com/office/drawing/2014/main" val="154725077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4724400"/>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Which of the following basic needs are you worried about getting for you and your family? This could be now or in the next couple of weeks. Select all that apply.</a:t>
                      </a:r>
                    </a:p>
                    <a:p>
                      <a:pPr marL="171450" lvl="0" indent="-171450">
                        <a:buFont typeface="Arial"/>
                        <a:buChar char="•"/>
                      </a:pPr>
                      <a:r>
                        <a:rPr lang="en-US" sz="1500" b="0" i="0" u="none" strike="noStrike" noProof="0">
                          <a:latin typeface="Abadi Extra Light"/>
                        </a:rPr>
                        <a:t>Household Items</a:t>
                      </a:r>
                    </a:p>
                    <a:p>
                      <a:pPr marL="171450" lvl="0" indent="-171450">
                        <a:buFont typeface="Arial"/>
                        <a:buChar char="•"/>
                      </a:pPr>
                      <a:r>
                        <a:rPr lang="en-US" sz="1500" b="0" i="0" u="none" strike="noStrike" noProof="0">
                          <a:latin typeface="Abadi Extra Light"/>
                        </a:rPr>
                        <a:t>Healthcare and medication</a:t>
                      </a:r>
                    </a:p>
                    <a:p>
                      <a:pPr marL="171450" lvl="0" indent="-171450">
                        <a:buFont typeface="Arial"/>
                        <a:buChar char="•"/>
                      </a:pPr>
                      <a:r>
                        <a:rPr lang="en-US" sz="1500" b="0" i="0" u="none" strike="noStrike" noProof="0">
                          <a:latin typeface="Abadi Extra Light"/>
                        </a:rPr>
                        <a:t>Technology</a:t>
                      </a:r>
                    </a:p>
                    <a:p>
                      <a:pPr marL="171450" lvl="0" indent="-171450">
                        <a:buFont typeface="Arial"/>
                        <a:buChar char="•"/>
                      </a:pPr>
                      <a:r>
                        <a:rPr lang="en-US" sz="1500" b="0" i="0" u="none" strike="noStrike" noProof="0">
                          <a:latin typeface="Abadi Extra Light"/>
                        </a:rPr>
                        <a:t>Childcare supplies</a:t>
                      </a:r>
                    </a:p>
                    <a:p>
                      <a:pPr marL="171450" lvl="0" indent="-171450">
                        <a:buFont typeface="Arial"/>
                        <a:buChar char="•"/>
                      </a:pPr>
                      <a:r>
                        <a:rPr lang="en-US" sz="1500" b="0" i="0" u="none" strike="noStrike" noProof="0">
                          <a:latin typeface="Abadi Extra Light"/>
                        </a:rPr>
                        <a:t>Other</a:t>
                      </a:r>
                    </a:p>
                  </a:txBody>
                  <a:tcPr marL="121920" marR="121920"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Which of these would be helpful to you right now? Select all that apply. (Food, help getting benefits, knowledge about rights, accessible services – translation, disability, childcare, other)</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types of expenses or bills are you most worried about paying in the next few weeks?</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worried about any of these that will require you to move out of where you live in the next few months?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applied to any of these financial supports since the beginning of the COVID-19 outbreak? What is the status of your application?</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Basic Needs</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4" name="Slide Number Placeholder 3">
            <a:extLst>
              <a:ext uri="{FF2B5EF4-FFF2-40B4-BE49-F238E27FC236}">
                <a16:creationId xmlns:a16="http://schemas.microsoft.com/office/drawing/2014/main" id="{DF277545-4A3E-4BB0-A6FF-062C51FA224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1" name="Footer Placeholder 3">
            <a:extLst>
              <a:ext uri="{FF2B5EF4-FFF2-40B4-BE49-F238E27FC236}">
                <a16:creationId xmlns:a16="http://schemas.microsoft.com/office/drawing/2014/main" id="{0CA6A7E5-80CB-4476-83D4-ED5860491C14}"/>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295976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FF0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Mental Health</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402336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792480">
                <a:tc>
                  <a:txBody>
                    <a:bodyPr/>
                    <a:lstStyle/>
                    <a:p>
                      <a:pPr lvl="0">
                        <a:buNone/>
                      </a:pPr>
                      <a:r>
                        <a:rPr lang="en-US" sz="1500" b="0" i="0" u="none" strike="noStrike" noProof="0">
                          <a:latin typeface="Abadi Extra Light"/>
                        </a:rPr>
                        <a:t>Now thinking about your mental health, which includes stress, depression, and problems with emotions, on how many days during the past 30 days was your mental health not good?</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2357120">
                <a:tc>
                  <a:txBody>
                    <a:bodyPr/>
                    <a:lstStyle/>
                    <a:p>
                      <a:pPr lvl="0" algn="l">
                        <a:lnSpc>
                          <a:spcPct val="100000"/>
                        </a:lnSpc>
                        <a:spcBef>
                          <a:spcPts val="0"/>
                        </a:spcBef>
                        <a:spcAft>
                          <a:spcPts val="0"/>
                        </a:spcAft>
                        <a:buNone/>
                      </a:pPr>
                      <a:r>
                        <a:rPr lang="en-US" sz="1500" b="0" i="0" u="none" strike="noStrike" noProof="0">
                          <a:latin typeface="Abadi Extra Light"/>
                        </a:rPr>
                        <a:t>In the past month, have you had three or more of the following reactions to things you’ve seen, heard, or experienced related to the COVID-19 outbreak: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Had nightmares or thought about it when you did not want to?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Tried not to think about it or went out of your way to avoid situations that reminded you of it?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Been constantly on guard, watchful, or easily startled?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Felt numb or detached from people, activities, or your surroundings? </a:t>
                      </a:r>
                      <a:endParaRPr lang="en-US" sz="2500">
                        <a:latin typeface="Abadi Extra Light"/>
                      </a:endParaRPr>
                    </a:p>
                    <a:p>
                      <a:pPr marL="171450" lvl="0" indent="-171450">
                        <a:buFont typeface="Arial"/>
                        <a:buChar char="•"/>
                      </a:pPr>
                      <a:r>
                        <a:rPr lang="en-US" sz="1500" b="0" i="0" u="none" strike="noStrike" noProof="0">
                          <a:latin typeface="Abadi Extra Light"/>
                        </a:rPr>
                        <a:t>Felt guilty or unable to stop blaming yourself or others for it or any problems it may have caused?</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these resources would be most helpful to you right now to help you with your mental health and well-being?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1737360"/>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During the past 30 days, have you used any of the following products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Compared to before the COVID-19 outbreak (February 2020), how often are you using these products now?</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 following resources would be most helpful to you right now?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rgbClr val="FFC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Substance Use</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 name="TextBox 8">
            <a:extLst>
              <a:ext uri="{FF2B5EF4-FFF2-40B4-BE49-F238E27FC236}">
                <a16:creationId xmlns:a16="http://schemas.microsoft.com/office/drawing/2014/main" id="{C4181739-E7D8-459A-81B9-C1FC6A61A625}"/>
              </a:ext>
            </a:extLst>
          </p:cNvPr>
          <p:cNvSpPr txBox="1"/>
          <p:nvPr/>
        </p:nvSpPr>
        <p:spPr>
          <a:xfrm>
            <a:off x="6289039" y="3226049"/>
            <a:ext cx="5578959"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Employment/Income</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10" name="Table 8">
            <a:extLst>
              <a:ext uri="{FF2B5EF4-FFF2-40B4-BE49-F238E27FC236}">
                <a16:creationId xmlns:a16="http://schemas.microsoft.com/office/drawing/2014/main" id="{D8ABC536-A312-4BE1-91D3-844BE1BA482D}"/>
              </a:ext>
            </a:extLst>
          </p:cNvPr>
          <p:cNvGraphicFramePr>
            <a:graphicFrameLocks noGrp="1"/>
          </p:cNvGraphicFramePr>
          <p:nvPr/>
        </p:nvGraphicFramePr>
        <p:xfrm>
          <a:off x="6314109" y="3783555"/>
          <a:ext cx="5505359" cy="2194560"/>
        </p:xfrm>
        <a:graphic>
          <a:graphicData uri="http://schemas.openxmlformats.org/drawingml/2006/table">
            <a:tbl>
              <a:tblPr firstRow="1" bandRow="1"/>
              <a:tblGrid>
                <a:gridCol w="550535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Which of the following best describes your current work situation? (Employed, Retired, unemployed, furloughed, etc.)</a:t>
                      </a:r>
                    </a:p>
                  </a:txBody>
                  <a:tcPr marL="121920" marR="121920"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What kind of work do/did you do? For example, registered nurse, janitor, cashier, auto mechanic.  If you have more than one job, please answer for your primary job.</a:t>
                      </a:r>
                    </a:p>
                  </a:txBody>
                  <a:tcPr marL="121920" marR="121920" marT="60960" marB="60960"/>
                </a:tc>
                <a:extLst>
                  <a:ext uri="{0D108BD9-81ED-4DB2-BD59-A6C34878D82A}">
                    <a16:rowId xmlns:a16="http://schemas.microsoft.com/office/drawing/2014/main" val="4221192763"/>
                  </a:ext>
                </a:extLst>
              </a:tr>
              <a:tr h="792480">
                <a:tc>
                  <a:txBody>
                    <a:bodyPr/>
                    <a:lstStyle/>
                    <a:p>
                      <a:pPr lvl="0">
                        <a:buNone/>
                      </a:pPr>
                      <a:r>
                        <a:rPr lang="en-US" sz="1500" b="0" i="0" u="none" strike="noStrike" noProof="0">
                          <a:latin typeface="Abadi Extra Light"/>
                        </a:rPr>
                        <a:t>What kind of business do you work in? For example, hospital, elementary school, manufacturing, restaurant. If you have more than one job, please answer for your primary job.</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sp>
        <p:nvSpPr>
          <p:cNvPr id="4" name="Slide Number Placeholder 3">
            <a:extLst>
              <a:ext uri="{FF2B5EF4-FFF2-40B4-BE49-F238E27FC236}">
                <a16:creationId xmlns:a16="http://schemas.microsoft.com/office/drawing/2014/main" id="{0E14ECB6-D383-4FC7-8251-4289172BC13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3" name="Footer Placeholder 3">
            <a:extLst>
              <a:ext uri="{FF2B5EF4-FFF2-40B4-BE49-F238E27FC236}">
                <a16:creationId xmlns:a16="http://schemas.microsoft.com/office/drawing/2014/main" id="{339237D8-BF05-4D38-8566-0799AED219A2}"/>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560264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231648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Has your employer given you any of the following to protect you against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lgn="l">
                        <a:lnSpc>
                          <a:spcPct val="100000"/>
                        </a:lnSpc>
                        <a:spcBef>
                          <a:spcPts val="0"/>
                        </a:spcBef>
                        <a:spcAft>
                          <a:spcPts val="0"/>
                        </a:spcAft>
                        <a:buNone/>
                      </a:pPr>
                      <a:r>
                        <a:rPr lang="en-US" sz="1500" b="0" i="0" u="none" strike="noStrike" noProof="0">
                          <a:latin typeface="Abadi Extra Light"/>
                        </a:rPr>
                        <a:t>If you are currently working, do you have paid sick leave you can use through your employer?</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Was your employment status or the nature of your work changed in any of the following ways due to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Why did your employment status or the nature of your work change?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5423465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403174" y="1378801"/>
          <a:ext cx="5438199" cy="4868331"/>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016000">
                <a:tc>
                  <a:txBody>
                    <a:bodyPr/>
                    <a:lstStyle/>
                    <a:p>
                      <a:pPr lvl="0">
                        <a:buNone/>
                      </a:pPr>
                      <a:r>
                        <a:rPr lang="en-US" sz="1500" b="0" i="0" u="none" strike="noStrike" noProof="0">
                          <a:latin typeface="Abadi Extra Light"/>
                        </a:rPr>
                        <a:t>Since COVID-19 began (March 10, 2020), has someone you were dating or married to physically hurt you? (i.e. being shoved, slapped, hit, kicked, punched, strangled, forced into sexual activity, or anything that could have caused an injury)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1463040">
                <a:tc>
                  <a:txBody>
                    <a:bodyPr/>
                    <a:lstStyle/>
                    <a:p>
                      <a:pPr lvl="0">
                        <a:buNone/>
                      </a:pPr>
                      <a:r>
                        <a:rPr lang="en-US" sz="1500" b="0" i="0" u="none" strike="noStrike" noProof="0">
                          <a:latin typeface="Abadi Extra Light"/>
                        </a:rPr>
                        <a:t>Since COVID-19 began (March 10, 2020), has someone you were dating or married to done any of the following: monitored your cell phone, called or texted you a lot to ask where you were, stopped you from doing things with friends, been angry if you were talking to someone else, or prevented you from going to school or work (including remotely)? </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which of the following topics would online support be most helpful to you or someone you know right now? Please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1016000">
                <a:tc>
                  <a:txBody>
                    <a:bodyPr/>
                    <a:lstStyle/>
                    <a:p>
                      <a:pPr lvl="0">
                        <a:buNone/>
                      </a:pPr>
                      <a:r>
                        <a:rPr lang="en-US" sz="1500" b="0" i="0" u="none" strike="noStrike" noProof="0">
                          <a:latin typeface="Abadi Extra Light"/>
                        </a:rPr>
                        <a:t>Discrimination can refer to harmful words and behaviors aimed at you because of your race or ethnicity. Since the COVID-19 outbreak began (March 10, 2020), have you experienced any form of discrimination because of your race or ethnicity?</a:t>
                      </a:r>
                      <a:endParaRPr lang="en-US" sz="2500">
                        <a:latin typeface="Abadi Extra Light"/>
                      </a:endParaRPr>
                    </a:p>
                  </a:txBody>
                  <a:tcPr marL="121920" marR="121920" marT="60960" marB="60960"/>
                </a:tc>
                <a:extLst>
                  <a:ext uri="{0D108BD9-81ED-4DB2-BD59-A6C34878D82A}">
                    <a16:rowId xmlns:a16="http://schemas.microsoft.com/office/drawing/2014/main" val="3495426443"/>
                  </a:ext>
                </a:extLst>
              </a:tr>
              <a:tr h="494451">
                <a:tc>
                  <a:txBody>
                    <a:bodyPr/>
                    <a:lstStyle/>
                    <a:p>
                      <a:pPr lvl="0">
                        <a:buNone/>
                      </a:pPr>
                      <a:r>
                        <a:rPr lang="en-US" sz="1500" b="0" i="0" u="none" strike="noStrike" noProof="0">
                          <a:latin typeface="Abadi Extra Light"/>
                        </a:rPr>
                        <a:t>In what way(s) did you experience discrimination?</a:t>
                      </a:r>
                      <a:endParaRPr lang="en-US" sz="2500">
                        <a:latin typeface="Abadi Extra Light"/>
                      </a:endParaRPr>
                    </a:p>
                  </a:txBody>
                  <a:tcPr marL="121920" marR="121920" marT="60960" marB="60960"/>
                </a:tc>
                <a:extLst>
                  <a:ext uri="{0D108BD9-81ED-4DB2-BD59-A6C34878D82A}">
                    <a16:rowId xmlns:a16="http://schemas.microsoft.com/office/drawing/2014/main" val="102897894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378105" y="771816"/>
            <a:ext cx="5578959"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Safety</a:t>
            </a:r>
          </a:p>
        </p:txBody>
      </p:sp>
      <p:sp>
        <p:nvSpPr>
          <p:cNvPr id="9" name="TextBox 8">
            <a:extLst>
              <a:ext uri="{FF2B5EF4-FFF2-40B4-BE49-F238E27FC236}">
                <a16:creationId xmlns:a16="http://schemas.microsoft.com/office/drawing/2014/main" id="{C4181739-E7D8-459A-81B9-C1FC6A61A625}"/>
              </a:ext>
            </a:extLst>
          </p:cNvPr>
          <p:cNvSpPr txBox="1"/>
          <p:nvPr/>
        </p:nvSpPr>
        <p:spPr>
          <a:xfrm>
            <a:off x="519611" y="771816"/>
            <a:ext cx="5578959"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Employment/Income</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3" name="Slide Number Placeholder 2">
            <a:extLst>
              <a:ext uri="{FF2B5EF4-FFF2-40B4-BE49-F238E27FC236}">
                <a16:creationId xmlns:a16="http://schemas.microsoft.com/office/drawing/2014/main" id="{62D7948B-EBF6-4BC1-BEC6-F4B71F770D6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1" name="Footer Placeholder 3">
            <a:extLst>
              <a:ext uri="{FF2B5EF4-FFF2-40B4-BE49-F238E27FC236}">
                <a16:creationId xmlns:a16="http://schemas.microsoft.com/office/drawing/2014/main" id="{AB1ABD42-8C45-45ED-815C-204C41486276}"/>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99832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mn-lt"/>
                <a:cs typeface="Arial" panose="020B0604020202020204" pitchFamily="34" charset="0"/>
              </a:rPr>
              <a:t>Summary of Regulation</a:t>
            </a:r>
          </a:p>
        </p:txBody>
      </p:sp>
      <p:sp>
        <p:nvSpPr>
          <p:cNvPr id="3" name="Content Placeholder 2"/>
          <p:cNvSpPr>
            <a:spLocks noGrp="1"/>
          </p:cNvSpPr>
          <p:nvPr>
            <p:ph idx="1"/>
          </p:nvPr>
        </p:nvSpPr>
        <p:spPr>
          <a:xfrm>
            <a:off x="609600" y="1122218"/>
            <a:ext cx="10972800" cy="5003945"/>
          </a:xfrm>
        </p:spPr>
        <p:txBody>
          <a:bodyPr>
            <a:normAutofit/>
          </a:bodyPr>
          <a:lstStyle/>
          <a:p>
            <a:pPr marL="0" indent="0">
              <a:buNone/>
            </a:pPr>
            <a:r>
              <a:rPr lang="en-US" sz="2400" dirty="0"/>
              <a:t>105 CMR 172.000, </a:t>
            </a:r>
            <a:r>
              <a:rPr lang="en-US" sz="2400" i="1" dirty="0">
                <a:effectLst/>
                <a:ea typeface="Times New Roman" panose="02020603050405020304" pitchFamily="18" charset="0"/>
              </a:rPr>
              <a:t>Implementation of Massachusetts General Laws C. 111 Section 111C, Regulating the Reporting of Infectious Diseases Dangerous to the Public Health</a:t>
            </a:r>
            <a:r>
              <a:rPr lang="en-US" sz="2400" dirty="0"/>
              <a:t>:</a:t>
            </a:r>
          </a:p>
          <a:p>
            <a:pPr marL="0" indent="0">
              <a:buNone/>
            </a:pPr>
            <a:endParaRPr lang="en-US" sz="2400" dirty="0"/>
          </a:p>
          <a:p>
            <a:r>
              <a:rPr lang="en-US" sz="2400" dirty="0"/>
              <a:t>Sets forth a process for reporting unprotected exposures that EMTs, first responders and correction officers may experience in caring for patients with certain enumerated infectious diseases dangerous to the public health.</a:t>
            </a:r>
          </a:p>
          <a:p>
            <a:endParaRPr lang="en-US" sz="2400" dirty="0"/>
          </a:p>
          <a:p>
            <a:r>
              <a:rPr lang="en-US" sz="2400" dirty="0">
                <a:ea typeface="Times New Roman" panose="02020603050405020304" pitchFamily="18" charset="0"/>
              </a:rPr>
              <a:t>L</a:t>
            </a:r>
            <a:r>
              <a:rPr lang="en-US" sz="2400" dirty="0">
                <a:effectLst/>
                <a:ea typeface="Times New Roman" panose="02020603050405020304" pitchFamily="18" charset="0"/>
              </a:rPr>
              <a:t>ists the applicable infectious diseases and creates reporting mechanisms for </a:t>
            </a:r>
          </a:p>
          <a:p>
            <a:pPr lvl="1"/>
            <a:r>
              <a:rPr lang="en-US" sz="2000" dirty="0">
                <a:effectLst/>
                <a:ea typeface="Times New Roman" panose="02020603050405020304" pitchFamily="18" charset="0"/>
              </a:rPr>
              <a:t>1) responders to notify the patient’s receiving hospital of the potential unprotected exposure, and </a:t>
            </a:r>
          </a:p>
          <a:p>
            <a:pPr lvl="1"/>
            <a:r>
              <a:rPr lang="en-US" sz="2000" dirty="0">
                <a:effectLst/>
                <a:ea typeface="Times New Roman" panose="02020603050405020304" pitchFamily="18" charset="0"/>
              </a:rPr>
              <a:t>2) the hospital to provide information back to the responder’s employing agency’s or ambulance service’s designated infection control officer regarding the exposure.</a:t>
            </a:r>
            <a:endParaRPr lang="en-US" sz="20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1465893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title"/>
          </p:nvPr>
        </p:nvSpPr>
        <p:spPr>
          <a:xfrm>
            <a:off x="838200" y="60333"/>
            <a:ext cx="10886800" cy="645342"/>
          </a:xfrm>
          <a:prstGeom prst="rect">
            <a:avLst/>
          </a:prstGeom>
          <a:noFill/>
          <a:ln>
            <a:noFill/>
          </a:ln>
        </p:spPr>
        <p:txBody>
          <a:bodyPr spcFirstLastPara="1" wrap="square" lIns="91433" tIns="45700" rIns="91433" bIns="45700" anchor="ctr" anchorCtr="0">
            <a:noAutofit/>
          </a:bodyPr>
          <a:lstStyle/>
          <a:p>
            <a:r>
              <a:rPr lang="en-US" sz="2933" b="1">
                <a:solidFill>
                  <a:schemeClr val="accent1">
                    <a:lumMod val="75000"/>
                  </a:schemeClr>
                </a:solidFill>
                <a:latin typeface="Abadi Extra Light"/>
              </a:rPr>
              <a:t>Recruitment among priority populations was unprecedented</a:t>
            </a:r>
          </a:p>
        </p:txBody>
      </p:sp>
      <p:sp>
        <p:nvSpPr>
          <p:cNvPr id="372" name="Google Shape;372;p44"/>
          <p:cNvSpPr txBox="1">
            <a:spLocks noGrp="1"/>
          </p:cNvSpPr>
          <p:nvPr>
            <p:ph type="body" idx="1"/>
          </p:nvPr>
        </p:nvSpPr>
        <p:spPr>
          <a:xfrm>
            <a:off x="210200" y="1274367"/>
            <a:ext cx="11143600"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graphicFrame>
        <p:nvGraphicFramePr>
          <p:cNvPr id="373" name="Google Shape;373;p44"/>
          <p:cNvGraphicFramePr/>
          <p:nvPr/>
        </p:nvGraphicFramePr>
        <p:xfrm>
          <a:off x="965812" y="705675"/>
          <a:ext cx="7924800" cy="5516567"/>
        </p:xfrm>
        <a:graphic>
          <a:graphicData uri="http://schemas.openxmlformats.org/drawingml/2006/table">
            <a:tbl>
              <a:tblPr>
                <a:noFill/>
              </a:tblPr>
              <a:tblGrid>
                <a:gridCol w="213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48613">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Priority Populations</a:t>
                      </a:r>
                      <a:endParaRPr sz="1600" b="1">
                        <a:solidFill>
                          <a:srgbClr val="073763"/>
                        </a:solidFill>
                        <a:latin typeface="Calibri"/>
                        <a:ea typeface="Calibri"/>
                        <a:cs typeface="Calibri"/>
                        <a:sym typeface="Calibri"/>
                      </a:endParaRPr>
                    </a:p>
                  </a:txBody>
                  <a:tcPr marL="30467" marR="30467"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2018 MA BRFSS</a:t>
                      </a:r>
                      <a:endParaRPr sz="1600" b="1">
                        <a:solidFill>
                          <a:srgbClr val="073763"/>
                        </a:solidFill>
                        <a:latin typeface="Calibri"/>
                        <a:ea typeface="Calibri"/>
                        <a:cs typeface="Calibri"/>
                        <a:sym typeface="Calibri"/>
                      </a:endParaRPr>
                    </a:p>
                  </a:txBody>
                  <a:tcPr marL="30467" marR="30467"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2020 CCIS Final Sample</a:t>
                      </a:r>
                      <a:endParaRPr sz="1600" b="1">
                        <a:solidFill>
                          <a:srgbClr val="073763"/>
                        </a:solidFill>
                        <a:latin typeface="Calibri"/>
                        <a:ea typeface="Calibri"/>
                        <a:cs typeface="Calibri"/>
                        <a:sym typeface="Calibri"/>
                      </a:endParaRPr>
                    </a:p>
                  </a:txBody>
                  <a:tcPr marL="30467" marR="30467" marT="30467" marB="30467">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Magnitude of Difference</a:t>
                      </a:r>
                      <a:endParaRPr sz="1600" b="1">
                        <a:solidFill>
                          <a:srgbClr val="073763"/>
                        </a:solidFill>
                        <a:latin typeface="Calibri"/>
                        <a:ea typeface="Calibri"/>
                        <a:cs typeface="Calibri"/>
                        <a:sym typeface="Calibri"/>
                      </a:endParaRPr>
                    </a:p>
                  </a:txBody>
                  <a:tcPr marL="30467" marR="30467" marT="30467" marB="30467">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Overall sample</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6,669</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33,948</a:t>
                      </a:r>
                      <a:endParaRPr sz="2100" b="1">
                        <a:solidFill>
                          <a:srgbClr val="FF0000"/>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Race/Ethnicity</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Hispanic</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522</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2,506</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Black NH</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365</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1,162</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3X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Asian NH</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248</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1,188</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Amer. Ind/</a:t>
                      </a:r>
                      <a:r>
                        <a:rPr lang="en" sz="1600">
                          <a:solidFill>
                            <a:srgbClr val="073763"/>
                          </a:solidFill>
                          <a:latin typeface="Calibri"/>
                          <a:ea typeface="Calibri"/>
                          <a:cs typeface="Calibri"/>
                        </a:rPr>
                        <a:t>Alaska </a:t>
                      </a:r>
                      <a:r>
                        <a:rPr lang="en" sz="1600">
                          <a:solidFill>
                            <a:srgbClr val="073763"/>
                          </a:solidFill>
                          <a:latin typeface="Calibri"/>
                          <a:ea typeface="Calibri"/>
                          <a:cs typeface="Calibri"/>
                          <a:sym typeface="Calibri"/>
                        </a:rPr>
                        <a:t>Nat</a:t>
                      </a:r>
                      <a:r>
                        <a:rPr lang="en" sz="1600">
                          <a:solidFill>
                            <a:srgbClr val="073763"/>
                          </a:solidFill>
                          <a:latin typeface="Calibri"/>
                          <a:ea typeface="Calibri"/>
                          <a:cs typeface="Calibri"/>
                        </a:rPr>
                        <a:t> </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351</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Disability Status</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Deaf/Hard of hearing</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427</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922</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2X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Blind/Hard to see</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258</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236</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a:latin typeface="Calibri"/>
                          <a:ea typeface="Calibri"/>
                          <a:cs typeface="Calibri"/>
                          <a:sym typeface="Calibri"/>
                        </a:rPr>
                        <a:t>On par</a:t>
                      </a:r>
                      <a:endParaRPr sz="2500">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48613">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Lesbian, Gay, Bisexual +</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359</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3,931</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Non-English Speakers</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158 (in 2 languages)</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829 (in 8 languages)</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74" name="Google Shape;374;p44"/>
          <p:cNvSpPr txBox="1"/>
          <p:nvPr/>
        </p:nvSpPr>
        <p:spPr>
          <a:xfrm>
            <a:off x="8941304" y="663056"/>
            <a:ext cx="3202504" cy="784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15000"/>
              </a:lnSpc>
              <a:spcBef>
                <a:spcPts val="0"/>
              </a:spcBef>
              <a:spcAft>
                <a:spcPts val="2133"/>
              </a:spcAft>
              <a:buClr>
                <a:srgbClr val="000000"/>
              </a:buClr>
              <a:buSzTx/>
              <a:buFontTx/>
              <a:buNone/>
              <a:tabLst/>
              <a:defRPr/>
            </a:pPr>
            <a:r>
              <a:rPr kumimoji="0" lang="en-US" sz="1600" b="0" i="0" u="none" strike="noStrike" kern="0" cap="none" spc="0" normalizeH="0" baseline="0" noProof="0">
                <a:ln>
                  <a:noFill/>
                </a:ln>
                <a:solidFill>
                  <a:srgbClr val="073763"/>
                </a:solidFill>
                <a:effectLst/>
                <a:uLnTx/>
                <a:uFillTx/>
                <a:latin typeface="Abadi Extra Light"/>
                <a:ea typeface="Lato"/>
                <a:cs typeface="Lato"/>
                <a:sym typeface="Lato"/>
              </a:rPr>
              <a:t>This number of responses will enable us to conduct the critical </a:t>
            </a:r>
            <a:r>
              <a:rPr kumimoji="0" lang="en-US" sz="1600" b="0" i="0" u="none" strike="noStrike" kern="0" cap="none" spc="0" normalizeH="0" baseline="0" noProof="0" err="1">
                <a:ln>
                  <a:noFill/>
                </a:ln>
                <a:solidFill>
                  <a:srgbClr val="073763"/>
                </a:solidFill>
                <a:effectLst/>
                <a:uLnTx/>
                <a:uFillTx/>
                <a:latin typeface="Abadi Extra Light"/>
                <a:ea typeface="Lato"/>
                <a:cs typeface="Lato"/>
                <a:sym typeface="Lato"/>
              </a:rPr>
              <a:t>subanalysis</a:t>
            </a:r>
            <a:r>
              <a:rPr kumimoji="0" lang="en-US" sz="1600" b="0" i="0" u="none" strike="noStrike" kern="0" cap="none" spc="0" normalizeH="0" baseline="0" noProof="0">
                <a:ln>
                  <a:noFill/>
                </a:ln>
                <a:solidFill>
                  <a:srgbClr val="073763"/>
                </a:solidFill>
                <a:effectLst/>
                <a:uLnTx/>
                <a:uFillTx/>
                <a:latin typeface="Abadi Extra Light"/>
                <a:ea typeface="Lato"/>
                <a:cs typeface="Lato"/>
                <a:sym typeface="Lato"/>
              </a:rPr>
              <a:t> needed to understand the specific needs and experiences of these groups and to prioritize our deployment of resources to address them.</a:t>
            </a:r>
          </a:p>
        </p:txBody>
      </p:sp>
      <p:sp>
        <p:nvSpPr>
          <p:cNvPr id="2" name="Slide Number Placeholder 1">
            <a:extLst>
              <a:ext uri="{FF2B5EF4-FFF2-40B4-BE49-F238E27FC236}">
                <a16:creationId xmlns:a16="http://schemas.microsoft.com/office/drawing/2014/main" id="{29F694B3-BBF0-47B9-B43E-493CD0393B5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Footer Placeholder 3">
            <a:extLst>
              <a:ext uri="{FF2B5EF4-FFF2-40B4-BE49-F238E27FC236}">
                <a16:creationId xmlns:a16="http://schemas.microsoft.com/office/drawing/2014/main" id="{C9BE8911-5095-45A0-B6BD-96711780160F}"/>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3571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540600" y="60333"/>
            <a:ext cx="11430800" cy="1096800"/>
          </a:xfrm>
          <a:prstGeom prst="rect">
            <a:avLst/>
          </a:prstGeom>
          <a:noFill/>
          <a:ln>
            <a:noFill/>
          </a:ln>
        </p:spPr>
        <p:txBody>
          <a:bodyPr spcFirstLastPara="1" wrap="square" lIns="91433" tIns="45700" rIns="91433" bIns="45700" anchor="ctr" anchorCtr="0">
            <a:noAutofit/>
          </a:bodyPr>
          <a:lstStyle/>
          <a:p>
            <a:pPr algn="ctr"/>
            <a:r>
              <a:rPr lang="en-US" sz="2533" b="1">
                <a:solidFill>
                  <a:schemeClr val="accent1">
                    <a:lumMod val="75000"/>
                  </a:schemeClr>
                </a:solidFill>
                <a:latin typeface="Abadi Extra Light"/>
              </a:rPr>
              <a:t>Recruitment efforts were overwhelmingly successful</a:t>
            </a:r>
          </a:p>
        </p:txBody>
      </p:sp>
      <p:sp>
        <p:nvSpPr>
          <p:cNvPr id="363" name="Google Shape;363;p43"/>
          <p:cNvSpPr txBox="1">
            <a:spLocks noGrp="1"/>
          </p:cNvSpPr>
          <p:nvPr>
            <p:ph type="body" idx="1"/>
          </p:nvPr>
        </p:nvSpPr>
        <p:spPr>
          <a:xfrm>
            <a:off x="210200" y="1274367"/>
            <a:ext cx="11143600"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sp>
        <p:nvSpPr>
          <p:cNvPr id="364" name="Google Shape;364;p43"/>
          <p:cNvSpPr txBox="1"/>
          <p:nvPr/>
        </p:nvSpPr>
        <p:spPr>
          <a:xfrm>
            <a:off x="210200" y="5789000"/>
            <a:ext cx="11761200" cy="667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2133"/>
              </a:spcAft>
              <a:buClr>
                <a:srgbClr val="000000"/>
              </a:buClr>
              <a:buSzTx/>
              <a:buFontTx/>
              <a:buNone/>
              <a:tabLst/>
              <a:defRPr/>
            </a:pPr>
            <a:r>
              <a:rPr kumimoji="0" lang="en-US" sz="1867" b="0" i="0" u="none" strike="noStrike" kern="0" cap="none" spc="0" normalizeH="0" baseline="0" noProof="0">
                <a:ln>
                  <a:noFill/>
                </a:ln>
                <a:solidFill>
                  <a:srgbClr val="073763"/>
                </a:solidFill>
                <a:effectLst/>
                <a:uLnTx/>
                <a:uFillTx/>
                <a:latin typeface="Abadi Extra Light"/>
                <a:ea typeface="Lato"/>
                <a:cs typeface="Lato"/>
                <a:sym typeface="Lato"/>
              </a:rPr>
              <a:t>For example, more people responded from western and central MA alone, than in the entire 2019 BRFSS statewide sample.</a:t>
            </a:r>
          </a:p>
        </p:txBody>
      </p:sp>
      <p:pic>
        <p:nvPicPr>
          <p:cNvPr id="365" name="Google Shape;365;p43"/>
          <p:cNvPicPr preferRelativeResize="0"/>
          <p:nvPr/>
        </p:nvPicPr>
        <p:blipFill>
          <a:blip r:embed="rId3">
            <a:alphaModFix/>
          </a:blip>
          <a:stretch>
            <a:fillRect/>
          </a:stretch>
        </p:blipFill>
        <p:spPr>
          <a:xfrm>
            <a:off x="2402133" y="1011600"/>
            <a:ext cx="6607123" cy="4902400"/>
          </a:xfrm>
          <a:prstGeom prst="rect">
            <a:avLst/>
          </a:prstGeom>
          <a:noFill/>
          <a:ln>
            <a:noFill/>
          </a:ln>
        </p:spPr>
      </p:pic>
      <p:sp>
        <p:nvSpPr>
          <p:cNvPr id="2" name="Slide Number Placeholder 1">
            <a:extLst>
              <a:ext uri="{FF2B5EF4-FFF2-40B4-BE49-F238E27FC236}">
                <a16:creationId xmlns:a16="http://schemas.microsoft.com/office/drawing/2014/main" id="{A17D45DB-E017-42A3-B468-8800EB69F45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dirty="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Footer Placeholder 3">
            <a:extLst>
              <a:ext uri="{FF2B5EF4-FFF2-40B4-BE49-F238E27FC236}">
                <a16:creationId xmlns:a16="http://schemas.microsoft.com/office/drawing/2014/main" id="{872D4A6A-C566-4146-98B7-89084176FE79}"/>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983204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5100" y="-443220"/>
            <a:ext cx="5257600" cy="1325600"/>
          </a:xfrm>
          <a:prstGeom prst="rect">
            <a:avLst/>
          </a:prstGeom>
        </p:spPr>
        <p:txBody>
          <a:bodyPr spcFirstLastPara="1" wrap="square" lIns="91433" tIns="45700" rIns="91433" bIns="45700" anchor="ctr" anchorCtr="0">
            <a:noAutofit/>
          </a:bodyPr>
          <a:lstStyle/>
          <a:p>
            <a:r>
              <a:rPr lang="en-US" sz="2400">
                <a:solidFill>
                  <a:schemeClr val="accent1">
                    <a:lumMod val="75000"/>
                  </a:schemeClr>
                </a:solidFill>
                <a:latin typeface="Abadi Extra Light"/>
              </a:rPr>
              <a:t>Demographics of the sample</a:t>
            </a:r>
          </a:p>
        </p:txBody>
      </p:sp>
      <p:graphicFrame>
        <p:nvGraphicFramePr>
          <p:cNvPr id="381" name="Google Shape;381;p45"/>
          <p:cNvGraphicFramePr/>
          <p:nvPr/>
        </p:nvGraphicFramePr>
        <p:xfrm>
          <a:off x="463002" y="537867"/>
          <a:ext cx="4831374" cy="5520841"/>
        </p:xfrm>
        <a:graphic>
          <a:graphicData uri="http://schemas.openxmlformats.org/drawingml/2006/table">
            <a:tbl>
              <a:tblPr>
                <a:noFill/>
              </a:tblPr>
              <a:tblGrid>
                <a:gridCol w="1182918">
                  <a:extLst>
                    <a:ext uri="{9D8B030D-6E8A-4147-A177-3AD203B41FA5}">
                      <a16:colId xmlns:a16="http://schemas.microsoft.com/office/drawing/2014/main" val="20000"/>
                    </a:ext>
                  </a:extLst>
                </a:gridCol>
                <a:gridCol w="2015082">
                  <a:extLst>
                    <a:ext uri="{9D8B030D-6E8A-4147-A177-3AD203B41FA5}">
                      <a16:colId xmlns:a16="http://schemas.microsoft.com/office/drawing/2014/main" val="20001"/>
                    </a:ext>
                  </a:extLst>
                </a:gridCol>
                <a:gridCol w="773838">
                  <a:extLst>
                    <a:ext uri="{9D8B030D-6E8A-4147-A177-3AD203B41FA5}">
                      <a16:colId xmlns:a16="http://schemas.microsoft.com/office/drawing/2014/main" val="20002"/>
                    </a:ext>
                  </a:extLst>
                </a:gridCol>
                <a:gridCol w="859536">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Age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&lt;25*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19.81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36-49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50-64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5,277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7">
                  <a:txBody>
                    <a:bodyPr/>
                    <a:lstStyle/>
                    <a:p>
                      <a:pPr marL="0" marR="76200" lvl="0" indent="63500" algn="ctr" rtl="0">
                        <a:lnSpc>
                          <a:spcPct val="115000"/>
                        </a:lnSpc>
                        <a:spcBef>
                          <a:spcPts val="0"/>
                        </a:spcBef>
                        <a:spcAft>
                          <a:spcPts val="0"/>
                        </a:spcAft>
                        <a:buNone/>
                      </a:pPr>
                      <a:r>
                        <a:rPr lang="en" sz="1100" b="1">
                          <a:latin typeface="Calibri"/>
                          <a:ea typeface="Calibri"/>
                          <a:cs typeface="Calibri"/>
                          <a:sym typeface="Calibri"/>
                        </a:rPr>
                        <a:t>Race/Ethnicity</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rPr>
                        <a:t>Am Indian/Alaska Native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Hispanic</a:t>
                      </a:r>
                      <a:r>
                        <a:rPr lang="en" sz="1100">
                          <a:latin typeface="Calibri"/>
                          <a:ea typeface="Calibri"/>
                          <a:cs typeface="Calibri"/>
                        </a:rPr>
                        <a:t>/Latinx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2,506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Multiracial</a:t>
                      </a:r>
                      <a:r>
                        <a:rPr lang="en-US" sz="1100">
                          <a:latin typeface="Calibri"/>
                          <a:ea typeface="Calibri"/>
                          <a:cs typeface="Calibri"/>
                        </a:rPr>
                        <a:t>, </a:t>
                      </a:r>
                      <a:r>
                        <a:rPr lang="en-US" sz="1100" err="1">
                          <a:latin typeface="Calibri"/>
                          <a:ea typeface="Calibri"/>
                          <a:cs typeface="Calibri"/>
                        </a:rPr>
                        <a:t>nH</a:t>
                      </a:r>
                      <a:r>
                        <a:rPr lang="en-US" sz="1100">
                          <a:latin typeface="Calibri"/>
                          <a:ea typeface="Calibri"/>
                          <a:cs typeface="Calibri"/>
                        </a:rPr>
                        <a:t>/</a:t>
                      </a:r>
                      <a:r>
                        <a:rPr lang="en-US" sz="1100" err="1">
                          <a:latin typeface="Calibri"/>
                          <a:ea typeface="Calibri"/>
                          <a:cs typeface="Calibri"/>
                        </a:rPr>
                        <a:t>nL</a:t>
                      </a:r>
                      <a:endParaRPr lang="en-US"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Asian</a:t>
                      </a:r>
                      <a:r>
                        <a:rPr lang="en" sz="1100">
                          <a:latin typeface="Calibri"/>
                          <a:ea typeface="Calibri"/>
                          <a:cs typeface="Calibri"/>
                        </a:rPr>
                        <a:t>/Pacific Islander,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1,188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Black</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White</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27,605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81.32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Unknown/Other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661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6,520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26,518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78.11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 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a:lnSpc>
                          <a:spcPct val="114999"/>
                        </a:lnSpc>
                        <a:spcBef>
                          <a:spcPts val="0"/>
                        </a:spcBef>
                        <a:spcAft>
                          <a:spcPts val="0"/>
                        </a:spcAft>
                        <a:buNone/>
                      </a:pPr>
                      <a:r>
                        <a:rPr lang="en" sz="1100">
                          <a:latin typeface="Calibri"/>
                          <a:cs typeface="Calibri"/>
                        </a:rPr>
                        <a:t>Of transgender experience</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a:t>
                      </a:r>
                      <a:r>
                        <a:rPr lang="en" sz="1100">
                          <a:latin typeface="Calibri"/>
                          <a:ea typeface="Calibri"/>
                          <a:cs typeface="Calibri"/>
                        </a:rPr>
                        <a:t>of transgender experience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32,500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a:t>
                      </a:r>
                      <a:r>
                        <a:rPr lang="en" sz="1100" err="1">
                          <a:latin typeface="Calibri"/>
                          <a:ea typeface="Calibri"/>
                          <a:cs typeface="Calibri"/>
                        </a:rPr>
                        <a:t>Dont</a:t>
                      </a:r>
                      <a:r>
                        <a:rPr lang="en" sz="1100">
                          <a:latin typeface="Calibri"/>
                          <a:ea typeface="Calibri"/>
                          <a:cs typeface="Calibri"/>
                        </a:rPr>
                        <a:t> know</a:t>
                      </a:r>
                      <a:r>
                        <a:rPr lang="en" sz="1100">
                          <a:latin typeface="Calibri"/>
                          <a:ea typeface="Calibri"/>
                          <a:cs typeface="Calibri"/>
                          <a:sym typeface="Calibri"/>
                        </a:rPr>
                        <a:t>/</a:t>
                      </a:r>
                      <a:r>
                        <a:rPr lang="en" sz="1100">
                          <a:latin typeface="Calibri"/>
                          <a:ea typeface="Calibri"/>
                          <a:cs typeface="Calibri"/>
                        </a:rPr>
                        <a:t>refused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2">
                  <a:txBody>
                    <a:bodyPr/>
                    <a:lstStyle/>
                    <a:p>
                      <a:pPr marL="0" marR="76200" lvl="0" indent="0" algn="ctr" rtl="0">
                        <a:lnSpc>
                          <a:spcPct val="114999"/>
                        </a:lnSpc>
                        <a:spcBef>
                          <a:spcPts val="0"/>
                        </a:spcBef>
                        <a:spcAft>
                          <a:spcPts val="0"/>
                        </a:spcAft>
                        <a:buNone/>
                      </a:pPr>
                      <a:r>
                        <a:rPr lang="en" sz="1100" b="1">
                          <a:latin typeface="Calibri"/>
                          <a:ea typeface="Calibri"/>
                          <a:cs typeface="Calibri"/>
                        </a:rPr>
                        <a:t>Survey Lang.</a:t>
                      </a:r>
                      <a:endParaRPr lang="en-US"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English</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33,119</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97.56</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836231939"/>
                  </a:ext>
                </a:extLst>
              </a:tr>
              <a:tr h="272867">
                <a:tc vMerge="1">
                  <a:txBody>
                    <a:bodyPr/>
                    <a:lstStyle/>
                    <a:p>
                      <a:endParaRPr lang="en-US">
                        <a:sym typeface="Calibri"/>
                      </a:endParaRPr>
                    </a:p>
                  </a:txBody>
                  <a:tcPr marL="9525" marR="9525" marT="9525" marB="95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Other</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829</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2.44</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654562547"/>
                  </a:ext>
                </a:extLst>
              </a:tr>
            </a:tbl>
          </a:graphicData>
        </a:graphic>
      </p:graphicFrame>
      <p:graphicFrame>
        <p:nvGraphicFramePr>
          <p:cNvPr id="382" name="Google Shape;382;p45"/>
          <p:cNvGraphicFramePr/>
          <p:nvPr/>
        </p:nvGraphicFramePr>
        <p:xfrm>
          <a:off x="6613301" y="141834"/>
          <a:ext cx="4499899" cy="6048773"/>
        </p:xfrm>
        <a:graphic>
          <a:graphicData uri="http://schemas.openxmlformats.org/drawingml/2006/table">
            <a:tbl>
              <a:tblPr>
                <a:noFill/>
              </a:tblPr>
              <a:tblGrid>
                <a:gridCol w="1200000">
                  <a:extLst>
                    <a:ext uri="{9D8B030D-6E8A-4147-A177-3AD203B41FA5}">
                      <a16:colId xmlns:a16="http://schemas.microsoft.com/office/drawing/2014/main" val="20000"/>
                    </a:ext>
                  </a:extLst>
                </a:gridCol>
                <a:gridCol w="1847933">
                  <a:extLst>
                    <a:ext uri="{9D8B030D-6E8A-4147-A177-3AD203B41FA5}">
                      <a16:colId xmlns:a16="http://schemas.microsoft.com/office/drawing/2014/main" val="20001"/>
                    </a:ext>
                  </a:extLst>
                </a:gridCol>
                <a:gridCol w="739133">
                  <a:extLst>
                    <a:ext uri="{9D8B030D-6E8A-4147-A177-3AD203B41FA5}">
                      <a16:colId xmlns:a16="http://schemas.microsoft.com/office/drawing/2014/main" val="20002"/>
                    </a:ext>
                  </a:extLst>
                </a:gridCol>
                <a:gridCol w="712833">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1,352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29,231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84.08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a:t>
                      </a:r>
                      <a:r>
                        <a:rPr lang="en" sz="1100" b="1">
                          <a:latin typeface="Calibri"/>
                          <a:ea typeface="Calibri"/>
                          <a:cs typeface="Calibri"/>
                        </a:rPr>
                        <a:t>Status</a:t>
                      </a:r>
                      <a:endParaRPr lang="en" sz="1100" b="1" baseline="30000">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Deaf/Hard to hear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6615">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Blind/</a:t>
                      </a:r>
                      <a:r>
                        <a:rPr lang="en" sz="1100">
                          <a:latin typeface="Calibri"/>
                          <a:ea typeface="Calibri"/>
                          <a:cs typeface="Calibri"/>
                        </a:rPr>
                        <a:t>With vision </a:t>
                      </a:r>
                      <a:r>
                        <a:rPr lang="en" sz="1100" err="1">
                          <a:latin typeface="Calibri"/>
                          <a:ea typeface="Calibri"/>
                          <a:cs typeface="Calibri"/>
                        </a:rPr>
                        <a:t>impairement</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0.69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Cognitive disability</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1,588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4.70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Mobility disability</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1,622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4.80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86615">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Self-care/Independent living disability</a:t>
                      </a:r>
                      <a:endParaRPr lang="en" sz="1100">
                        <a:latin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912</a:t>
                      </a:r>
                      <a:endParaRPr lang="en"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2.70</a:t>
                      </a:r>
                      <a:endParaRPr lang="en"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3,961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7,163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4,532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6,851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9,089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28.77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2,279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2,484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10,635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31.39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6" name="TextBox 5">
            <a:extLst>
              <a:ext uri="{FF2B5EF4-FFF2-40B4-BE49-F238E27FC236}">
                <a16:creationId xmlns:a16="http://schemas.microsoft.com/office/drawing/2014/main" id="{67CE2E5F-3DCF-FE43-8C1A-1D2687FF5A54}"/>
              </a:ext>
            </a:extLst>
          </p:cNvPr>
          <p:cNvSpPr txBox="1"/>
          <p:nvPr/>
        </p:nvSpPr>
        <p:spPr>
          <a:xfrm>
            <a:off x="1415399" y="6053627"/>
            <a:ext cx="6372700" cy="615553"/>
          </a:xfrm>
          <a:prstGeom prst="rect">
            <a:avLst/>
          </a:prstGeom>
          <a:noFill/>
        </p:spPr>
        <p:txBody>
          <a:bodyPr wrap="square" lIns="121920" tIns="60960" rIns="121920" bIns="60960" rtlCol="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Arial"/>
                <a:sym typeface="Arial"/>
              </a:rPr>
              <a:t>Notes: numbers in this table are unweighted.  Subsequent analyses were weighted to the state average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39195C8-C3ED-4B62-9FF7-F670E19DAC59}"/>
              </a:ext>
            </a:extLst>
          </p:cNvPr>
          <p:cNvSpPr txBox="1"/>
          <p:nvPr/>
        </p:nvSpPr>
        <p:spPr>
          <a:xfrm>
            <a:off x="1426289" y="6306523"/>
            <a:ext cx="6816212"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err="1">
                <a:ln>
                  <a:noFill/>
                </a:ln>
                <a:solidFill>
                  <a:srgbClr val="000000"/>
                </a:solidFill>
                <a:effectLst/>
                <a:uLnTx/>
                <a:uFillTx/>
                <a:latin typeface="Arial"/>
                <a:ea typeface="+mn-ea"/>
                <a:cs typeface="Segoe UI"/>
                <a:sym typeface="Arial"/>
              </a:rPr>
              <a:t>nH</a:t>
            </a: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a:t>
            </a:r>
            <a:r>
              <a:rPr kumimoji="0" lang="en-US" sz="800" b="0" i="0" u="none" strike="noStrike" kern="0" cap="none" spc="0" normalizeH="0" baseline="0" noProof="0" err="1">
                <a:ln>
                  <a:noFill/>
                </a:ln>
                <a:solidFill>
                  <a:srgbClr val="000000"/>
                </a:solidFill>
                <a:effectLst/>
                <a:uLnTx/>
                <a:uFillTx/>
                <a:latin typeface="Arial"/>
                <a:ea typeface="+mn-ea"/>
                <a:cs typeface="Segoe UI"/>
                <a:sym typeface="Arial"/>
              </a:rPr>
              <a:t>nL</a:t>
            </a: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 = non-Hispanic/non-Latinx;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American Indian/Alaska Native includes respondents who identify as Hispanic/Latinx​</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Questioning/undecided/non-binary gender identity includes respondents identifying as non-binary, genderqueer, not exclusively male or female, and questioning/unsure of their gender identity</a:t>
            </a:r>
          </a:p>
        </p:txBody>
      </p:sp>
      <p:sp>
        <p:nvSpPr>
          <p:cNvPr id="3" name="Slide Number Placeholder 2">
            <a:extLst>
              <a:ext uri="{FF2B5EF4-FFF2-40B4-BE49-F238E27FC236}">
                <a16:creationId xmlns:a16="http://schemas.microsoft.com/office/drawing/2014/main" id="{AB5199BB-D9D3-436F-BC10-D239AE3B9A1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1" name="Footer Placeholder 3">
            <a:extLst>
              <a:ext uri="{FF2B5EF4-FFF2-40B4-BE49-F238E27FC236}">
                <a16:creationId xmlns:a16="http://schemas.microsoft.com/office/drawing/2014/main" id="{D182BCA5-3C9B-46AF-8134-D03C796CA772}"/>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2056622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Black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83</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3338537"/>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360357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33617694"/>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8" name="Footer Placeholder 3">
            <a:extLst>
              <a:ext uri="{FF2B5EF4-FFF2-40B4-BE49-F238E27FC236}">
                <a16:creationId xmlns:a16="http://schemas.microsoft.com/office/drawing/2014/main" id="{5B9EC057-DC6B-4DF9-8B4B-3973D02ED12D}"/>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797700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0" y="49043"/>
            <a:ext cx="8027505"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a:t>
            </a:r>
          </a:p>
        </p:txBody>
      </p:sp>
      <p:graphicFrame>
        <p:nvGraphicFramePr>
          <p:cNvPr id="381" name="Google Shape;381;p45"/>
          <p:cNvGraphicFramePr/>
          <p:nvPr/>
        </p:nvGraphicFramePr>
        <p:xfrm>
          <a:off x="138043" y="1173503"/>
          <a:ext cx="3832595" cy="51960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695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2001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Q/Not Sure/Oth/DU</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210921896"/>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2290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a:t>
                      </a:r>
                      <a:r>
                        <a:rPr lang="en-US" sz="1100">
                          <a:latin typeface="Calibri"/>
                          <a:ea typeface="Calibri"/>
                          <a:cs typeface="Calibri"/>
                          <a:sym typeface="Calibri"/>
                        </a:rPr>
                        <a:t>PNTA</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dirty="0">
                          <a:latin typeface="Calibri"/>
                          <a:ea typeface="Calibri"/>
                          <a:cs typeface="Calibri"/>
                          <a:sym typeface="Calibri"/>
                        </a:rPr>
                        <a:t>Sexual Orientation</a:t>
                      </a:r>
                      <a:endParaRPr sz="1100" b="1" dirty="0">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r>
                        <a:rPr lang="en-US" sz="1100">
                          <a:latin typeface="Calibri"/>
                          <a:ea typeface="Calibri"/>
                          <a:cs typeface="Calibri"/>
                          <a:sym typeface="Calibri"/>
                        </a:rPr>
                        <a:t>NS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a:t>
                      </a:r>
                      <a:r>
                        <a:rPr lang="en-US" sz="1100">
                          <a:latin typeface="Calibri"/>
                          <a:ea typeface="Calibri"/>
                          <a:cs typeface="Calibri"/>
                          <a:sym typeface="Calibri"/>
                        </a:rPr>
                        <a:t>U</a:t>
                      </a:r>
                      <a:r>
                        <a:rPr lang="en" sz="1100">
                          <a:latin typeface="Calibri"/>
                          <a:ea typeface="Calibri"/>
                          <a:cs typeface="Calibri"/>
                          <a:sym typeface="Calibri"/>
                        </a:rPr>
                        <a:t>/</a:t>
                      </a:r>
                      <a:r>
                        <a:rPr lang="en-US" sz="1100">
                          <a:latin typeface="Calibri"/>
                          <a:ea typeface="Calibri"/>
                          <a:cs typeface="Calibri"/>
                          <a:sym typeface="Calibri"/>
                        </a:rPr>
                        <a:t>PNTA</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dirty="0">
                          <a:latin typeface="Calibri"/>
                          <a:ea typeface="Calibri"/>
                          <a:cs typeface="Calibri"/>
                          <a:sym typeface="Calibri"/>
                        </a:rPr>
                        <a:t>11%</a:t>
                      </a:r>
                      <a:endParaRPr sz="1100" dirty="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552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a:t>
                      </a:r>
                      <a:r>
                        <a:rPr lang="en" sz="1100">
                          <a:latin typeface="Calibri"/>
                          <a:ea typeface="Calibri"/>
                          <a:cs typeface="Calibri"/>
                        </a:rPr>
                        <a:t>   </a:t>
                      </a:r>
                      <a:r>
                        <a:rPr lang="en" sz="1100">
                          <a:latin typeface="Calibri"/>
                          <a:ea typeface="Calibri"/>
                          <a:cs typeface="Calibri"/>
                          <a:sym typeface="Calibri"/>
                        </a:rPr>
                        <a:t>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384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9448800" y="6492800"/>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84</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7" name="Google Shape;382;p45">
            <a:extLst>
              <a:ext uri="{FF2B5EF4-FFF2-40B4-BE49-F238E27FC236}">
                <a16:creationId xmlns:a16="http://schemas.microsoft.com/office/drawing/2014/main" id="{B12793E8-CFE7-477D-8BD0-78135A425A1A}"/>
              </a:ext>
            </a:extLst>
          </p:cNvPr>
          <p:cNvGraphicFramePr/>
          <p:nvPr/>
        </p:nvGraphicFramePr>
        <p:xfrm>
          <a:off x="8079236" y="1611653"/>
          <a:ext cx="3832596" cy="3338537"/>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62763106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7573591"/>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8" name="Footer Placeholder 3">
            <a:extLst>
              <a:ext uri="{FF2B5EF4-FFF2-40B4-BE49-F238E27FC236}">
                <a16:creationId xmlns:a16="http://schemas.microsoft.com/office/drawing/2014/main" id="{B001691C-960F-486A-B06D-65E9FF42E1B2}"/>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11445075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0" y="353843"/>
            <a:ext cx="9246706"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 continued</a:t>
            </a:r>
          </a:p>
        </p:txBody>
      </p:sp>
      <p:sp>
        <p:nvSpPr>
          <p:cNvPr id="383" name="Google Shape;383;p45"/>
          <p:cNvSpPr txBox="1">
            <a:spLocks noGrp="1"/>
          </p:cNvSpPr>
          <p:nvPr>
            <p:ph type="sldNum" idx="12"/>
          </p:nvPr>
        </p:nvSpPr>
        <p:spPr>
          <a:xfrm>
            <a:off x="9448800" y="6492800"/>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85</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600074" y="1498461"/>
          <a:ext cx="10696575" cy="3973037"/>
        </p:xfrm>
        <a:graphic>
          <a:graphicData uri="http://schemas.openxmlformats.org/drawingml/2006/table">
            <a:tbl>
              <a:tblPr>
                <a:noFill/>
              </a:tblPr>
              <a:tblGrid>
                <a:gridCol w="2852485">
                  <a:extLst>
                    <a:ext uri="{9D8B030D-6E8A-4147-A177-3AD203B41FA5}">
                      <a16:colId xmlns:a16="http://schemas.microsoft.com/office/drawing/2014/main" val="20000"/>
                    </a:ext>
                  </a:extLst>
                </a:gridCol>
                <a:gridCol w="4434141">
                  <a:extLst>
                    <a:ext uri="{9D8B030D-6E8A-4147-A177-3AD203B41FA5}">
                      <a16:colId xmlns:a16="http://schemas.microsoft.com/office/drawing/2014/main" val="20001"/>
                    </a:ext>
                  </a:extLst>
                </a:gridCol>
                <a:gridCol w="1178453">
                  <a:extLst>
                    <a:ext uri="{9D8B030D-6E8A-4147-A177-3AD203B41FA5}">
                      <a16:colId xmlns:a16="http://schemas.microsoft.com/office/drawing/2014/main" val="20002"/>
                    </a:ext>
                  </a:extLst>
                </a:gridCol>
                <a:gridCol w="2231496">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7">
                  <a:txBody>
                    <a:bodyPr/>
                    <a:lstStyle/>
                    <a:p>
                      <a:pPr marL="0" marR="76200" lvl="0" indent="0" algn="ctr" rtl="0">
                        <a:lnSpc>
                          <a:spcPct val="115000"/>
                        </a:lnSpc>
                        <a:spcBef>
                          <a:spcPts val="0"/>
                        </a:spcBef>
                        <a:spcAft>
                          <a:spcPts val="0"/>
                        </a:spcAft>
                        <a:buNone/>
                      </a:pPr>
                      <a:r>
                        <a:rPr lang="en-US" sz="1100" b="1">
                          <a:latin typeface="Calibri"/>
                          <a:ea typeface="Calibri"/>
                          <a:cs typeface="Calibri"/>
                          <a:sym typeface="Calibri"/>
                        </a:rPr>
                        <a:t>Industry</a:t>
                      </a: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Construction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Manufacturing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Retail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85690883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Transportation &amp; Warehousing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Information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Finance &amp; Insurance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Real Estate &amp; Rental &amp; Leasing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Professional, Scientific &amp; Technical Services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Admin &amp; Support</a:t>
                      </a:r>
                      <a:r>
                        <a:rPr lang="en-US" sz="1100">
                          <a:latin typeface="Calibri"/>
                          <a:ea typeface="Calibri"/>
                          <a:cs typeface="Calibri"/>
                        </a:rPr>
                        <a:t> </a:t>
                      </a:r>
                      <a:r>
                        <a:rPr lang="en-US" sz="1100">
                          <a:latin typeface="Calibri"/>
                          <a:ea typeface="Calibri"/>
                          <a:cs typeface="Calibri"/>
                          <a:sym typeface="Calibri"/>
                        </a:rPr>
                        <a:t> &amp; Waste Management &amp; Remediation Services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Education Services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Healthcare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Social Assistance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Arts, Entertainment, &amp; Recreation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242547346"/>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Accommodation &amp; Food Services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6189500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Services</a:t>
                      </a: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8152101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Public Administration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257290539"/>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Industries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007702962"/>
                  </a:ext>
                </a:extLst>
              </a:tr>
            </a:tbl>
          </a:graphicData>
        </a:graphic>
      </p:graphicFrame>
      <p:sp>
        <p:nvSpPr>
          <p:cNvPr id="8" name="Footer Placeholder 3">
            <a:extLst>
              <a:ext uri="{FF2B5EF4-FFF2-40B4-BE49-F238E27FC236}">
                <a16:creationId xmlns:a16="http://schemas.microsoft.com/office/drawing/2014/main" id="{F641C043-2100-4563-A1D9-3D2B156646E3}"/>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25272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86</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2903504"/>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8" name="Footer Placeholder 3">
            <a:extLst>
              <a:ext uri="{FF2B5EF4-FFF2-40B4-BE49-F238E27FC236}">
                <a16:creationId xmlns:a16="http://schemas.microsoft.com/office/drawing/2014/main" id="{7C51CDD5-0D3F-4B1F-AE7E-5EAC2C23A147}"/>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9786946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87</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SAMPLE</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6" name="Table 6">
            <a:extLst>
              <a:ext uri="{FF2B5EF4-FFF2-40B4-BE49-F238E27FC236}">
                <a16:creationId xmlns:a16="http://schemas.microsoft.com/office/drawing/2014/main" id="{DA3EAE4E-5AB7-4E7F-B9F3-2C8E50F58829}"/>
              </a:ext>
            </a:extLst>
          </p:cNvPr>
          <p:cNvGraphicFramePr>
            <a:graphicFrameLocks noGrp="1"/>
          </p:cNvGraphicFramePr>
          <p:nvPr/>
        </p:nvGraphicFramePr>
        <p:xfrm>
          <a:off x="30681" y="757420"/>
          <a:ext cx="3927393" cy="4900507"/>
        </p:xfrm>
        <a:graphic>
          <a:graphicData uri="http://schemas.openxmlformats.org/drawingml/2006/table">
            <a:tbl>
              <a:tblPr firstRow="1" bandRow="1"/>
              <a:tblGrid>
                <a:gridCol w="1139592">
                  <a:extLst>
                    <a:ext uri="{9D8B030D-6E8A-4147-A177-3AD203B41FA5}">
                      <a16:colId xmlns:a16="http://schemas.microsoft.com/office/drawing/2014/main" val="2436933876"/>
                    </a:ext>
                  </a:extLst>
                </a:gridCol>
                <a:gridCol w="1591413">
                  <a:extLst>
                    <a:ext uri="{9D8B030D-6E8A-4147-A177-3AD203B41FA5}">
                      <a16:colId xmlns:a16="http://schemas.microsoft.com/office/drawing/2014/main" val="106707172"/>
                    </a:ext>
                  </a:extLst>
                </a:gridCol>
                <a:gridCol w="1196388">
                  <a:extLst>
                    <a:ext uri="{9D8B030D-6E8A-4147-A177-3AD203B41FA5}">
                      <a16:colId xmlns:a16="http://schemas.microsoft.com/office/drawing/2014/main" val="3886024209"/>
                    </a:ext>
                  </a:extLst>
                </a:gridCol>
              </a:tblGrid>
              <a:tr h="568960">
                <a:tc>
                  <a:txBody>
                    <a:bodyPr/>
                    <a:lstStyle/>
                    <a:p>
                      <a:endParaRPr lang="en-US" sz="13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a:t>
                      </a:r>
                      <a:endParaRPr lang="en-US" sz="1500" b="1">
                        <a:latin typeface="Abadi Extra Light" panose="020B0204020104020204" pitchFamily="34" charset="0"/>
                      </a:endParaRPr>
                    </a:p>
                    <a:p>
                      <a:pPr lvl="0">
                        <a:buNone/>
                      </a:pPr>
                      <a:r>
                        <a:rPr lang="en-US" sz="1500" b="1">
                          <a:latin typeface="Abadi Extra Light"/>
                        </a:rPr>
                        <a:t>Size </a:t>
                      </a:r>
                    </a:p>
                  </a:txBody>
                  <a:tcPr marL="121920" marR="121920" marT="60960" marB="60960"/>
                </a:tc>
                <a:extLst>
                  <a:ext uri="{0D108BD9-81ED-4DB2-BD59-A6C34878D82A}">
                    <a16:rowId xmlns:a16="http://schemas.microsoft.com/office/drawing/2014/main" val="848394337"/>
                  </a:ext>
                </a:extLst>
              </a:tr>
              <a:tr h="345440">
                <a:tc>
                  <a:txBody>
                    <a:bodyPr/>
                    <a:lstStyle/>
                    <a:p>
                      <a:endParaRPr lang="en-US" sz="1200">
                        <a:latin typeface="Abadi Extra Light" panose="020B0204020104020204" pitchFamily="34" charset="0"/>
                      </a:endParaRPr>
                    </a:p>
                  </a:txBody>
                  <a:tcPr marL="121920" marR="121920" marT="60960" marB="60960"/>
                </a:tc>
                <a:tc>
                  <a:txBody>
                    <a:bodyPr/>
                    <a:lstStyle/>
                    <a:p>
                      <a:r>
                        <a:rPr lang="en-US" sz="1500">
                          <a:latin typeface="Abadi Extra Light"/>
                        </a:rPr>
                        <a:t>Total</a:t>
                      </a:r>
                    </a:p>
                  </a:txBody>
                  <a:tcPr marL="121920" marR="121920" marT="60960" marB="60960"/>
                </a:tc>
                <a:tc>
                  <a:txBody>
                    <a:bodyPr/>
                    <a:lstStyle/>
                    <a:p>
                      <a:r>
                        <a:rPr lang="en-US" sz="1500">
                          <a:latin typeface="Abadi Extra Light"/>
                        </a:rPr>
                        <a:t>3052</a:t>
                      </a:r>
                    </a:p>
                  </a:txBody>
                  <a:tcPr marL="121920" marR="121920" marT="60960" marB="60960"/>
                </a:tc>
                <a:extLst>
                  <a:ext uri="{0D108BD9-81ED-4DB2-BD59-A6C34878D82A}">
                    <a16:rowId xmlns:a16="http://schemas.microsoft.com/office/drawing/2014/main" val="4230592866"/>
                  </a:ext>
                </a:extLst>
              </a:tr>
              <a:tr h="455507">
                <a:tc rowSpan="7">
                  <a:txBody>
                    <a:bodyPr/>
                    <a:lstStyle/>
                    <a:p>
                      <a:pPr algn="ctr"/>
                      <a:r>
                        <a:rPr lang="en-US" sz="1500">
                          <a:latin typeface="Abadi Extra Light"/>
                        </a:rPr>
                        <a:t>Race/  Ethnicity</a:t>
                      </a:r>
                    </a:p>
                  </a:txBody>
                  <a:tcPr marL="121920" marR="121920" marT="60960" marB="60960" anchor="ctr"/>
                </a:tc>
                <a:tc>
                  <a:txBody>
                    <a:bodyPr/>
                    <a:lstStyle/>
                    <a:p>
                      <a:pPr lvl="6" algn="l" fontAlgn="b"/>
                      <a:r>
                        <a:rPr lang="en-US" sz="1500" b="0" i="0" u="none" strike="noStrike">
                          <a:solidFill>
                            <a:srgbClr val="000000"/>
                          </a:solidFill>
                          <a:effectLst/>
                          <a:latin typeface="Abadi Extra Light"/>
                        </a:rPr>
                        <a:t>American Indian/Alaska Native</a:t>
                      </a:r>
                    </a:p>
                  </a:txBody>
                  <a:tcPr marL="8467" marR="8467" marT="8467" marB="0" anchor="b"/>
                </a:tc>
                <a:tc>
                  <a:txBody>
                    <a:bodyPr/>
                    <a:lstStyle/>
                    <a:p>
                      <a:r>
                        <a:rPr lang="en-US" sz="1500">
                          <a:latin typeface="Abadi Extra Light"/>
                        </a:rPr>
                        <a:t>63</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Asian,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278</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Black,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221</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Hispanic/Latinx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675</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Multiracial,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104</a:t>
                      </a:r>
                    </a:p>
                  </a:txBody>
                  <a:tcPr marL="121920" marR="121920" marT="60960" marB="60960"/>
                </a:tc>
                <a:extLst>
                  <a:ext uri="{0D108BD9-81ED-4DB2-BD59-A6C34878D82A}">
                    <a16:rowId xmlns:a16="http://schemas.microsoft.com/office/drawing/2014/main" val="321376781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Other,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03375404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White,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1608</a:t>
                      </a:r>
                    </a:p>
                  </a:txBody>
                  <a:tcPr marL="121920" marR="121920" marT="60960" marB="60960"/>
                </a:tc>
                <a:extLst>
                  <a:ext uri="{0D108BD9-81ED-4DB2-BD59-A6C34878D82A}">
                    <a16:rowId xmlns:a16="http://schemas.microsoft.com/office/drawing/2014/main" val="3604520714"/>
                  </a:ext>
                </a:extLst>
              </a:tr>
              <a:tr h="345440">
                <a:tc rowSpan="2">
                  <a:txBody>
                    <a:bodyPr/>
                    <a:lstStyle/>
                    <a:p>
                      <a:r>
                        <a:rPr lang="en-US" sz="1500">
                          <a:latin typeface="Abadi Extra Light"/>
                        </a:rPr>
                        <a:t>Age</a:t>
                      </a:r>
                    </a:p>
                  </a:txBody>
                  <a:tcPr marL="121920" marR="121920" marT="60960" marB="60960" anchor="ctr"/>
                </a:tc>
                <a:tc>
                  <a:txBody>
                    <a:bodyPr/>
                    <a:lstStyle/>
                    <a:p>
                      <a:pPr algn="l" fontAlgn="b"/>
                      <a:r>
                        <a:rPr lang="en-US" sz="1500" b="0" i="0" u="none" strike="noStrike">
                          <a:solidFill>
                            <a:srgbClr val="000000"/>
                          </a:solidFill>
                          <a:effectLst/>
                          <a:latin typeface="Abadi Extra Light"/>
                        </a:rPr>
                        <a:t>&lt;18</a:t>
                      </a:r>
                    </a:p>
                  </a:txBody>
                  <a:tcPr marL="8467" marR="8467" marT="8467" marB="0" anchor="b"/>
                </a:tc>
                <a:tc>
                  <a:txBody>
                    <a:bodyPr/>
                    <a:lstStyle/>
                    <a:p>
                      <a:r>
                        <a:rPr lang="en-US" sz="1500">
                          <a:latin typeface="Abadi Extra Light"/>
                        </a:rPr>
                        <a:t>1400</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18+</a:t>
                      </a:r>
                    </a:p>
                  </a:txBody>
                  <a:tcPr marL="8467" marR="8467" marT="8467" marB="0" anchor="b"/>
                </a:tc>
                <a:tc>
                  <a:txBody>
                    <a:bodyPr/>
                    <a:lstStyle/>
                    <a:p>
                      <a:r>
                        <a:rPr lang="en-US" sz="1500">
                          <a:latin typeface="Abadi Extra Light"/>
                        </a:rPr>
                        <a:t>1652</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Geography</a:t>
                      </a:r>
                    </a:p>
                  </a:txBody>
                  <a:tcPr marL="121920" marR="121920" marT="60960" marB="60960" anchor="ctr"/>
                </a:tc>
                <a:tc>
                  <a:txBody>
                    <a:bodyPr/>
                    <a:lstStyle/>
                    <a:p>
                      <a:pPr algn="l" fontAlgn="b"/>
                      <a:r>
                        <a:rPr lang="en-US" sz="1500" b="0" i="0" u="none" strike="noStrike">
                          <a:solidFill>
                            <a:srgbClr val="000000"/>
                          </a:solidFill>
                          <a:effectLst/>
                          <a:latin typeface="Abadi Extra Light"/>
                        </a:rPr>
                        <a:t>Rural</a:t>
                      </a:r>
                    </a:p>
                  </a:txBody>
                  <a:tcPr marL="8467" marR="8467" marT="8467" marB="0" anchor="b"/>
                </a:tc>
                <a:tc>
                  <a:txBody>
                    <a:bodyPr/>
                    <a:lstStyle/>
                    <a:p>
                      <a:r>
                        <a:rPr lang="en-US" sz="1500">
                          <a:latin typeface="Abadi Extra Light"/>
                        </a:rPr>
                        <a:t>203</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Urban</a:t>
                      </a:r>
                    </a:p>
                  </a:txBody>
                  <a:tcPr marL="8467" marR="8467" marT="8467" marB="0" anchor="b"/>
                </a:tc>
                <a:tc>
                  <a:txBody>
                    <a:bodyPr/>
                    <a:lstStyle/>
                    <a:p>
                      <a:r>
                        <a:rPr lang="en-US" sz="1500">
                          <a:latin typeface="Abadi Extra Light"/>
                        </a:rPr>
                        <a:t>2785</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nvGraphicFramePr>
        <p:xfrm>
          <a:off x="4129540" y="732524"/>
          <a:ext cx="4080014" cy="4079241"/>
        </p:xfrm>
        <a:graphic>
          <a:graphicData uri="http://schemas.openxmlformats.org/drawingml/2006/table">
            <a:tbl>
              <a:tblPr firstRow="1" bandRow="1"/>
              <a:tblGrid>
                <a:gridCol w="1184332">
                  <a:extLst>
                    <a:ext uri="{9D8B030D-6E8A-4147-A177-3AD203B41FA5}">
                      <a16:colId xmlns:a16="http://schemas.microsoft.com/office/drawing/2014/main" val="2436933876"/>
                    </a:ext>
                  </a:extLst>
                </a:gridCol>
                <a:gridCol w="1943819">
                  <a:extLst>
                    <a:ext uri="{9D8B030D-6E8A-4147-A177-3AD203B41FA5}">
                      <a16:colId xmlns:a16="http://schemas.microsoft.com/office/drawing/2014/main" val="106707172"/>
                    </a:ext>
                  </a:extLst>
                </a:gridCol>
                <a:gridCol w="951863">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7">
                  <a:txBody>
                    <a:bodyPr/>
                    <a:lstStyle/>
                    <a:p>
                      <a:r>
                        <a:rPr lang="en-US" sz="1400">
                          <a:latin typeface="Abadi Extra Light"/>
                        </a:rPr>
                        <a:t>Sexual Orientation</a:t>
                      </a:r>
                    </a:p>
                  </a:txBody>
                  <a:tcPr marL="121920" marR="121920" marT="60960" marB="60960" anchor="ctr"/>
                </a:tc>
                <a:tc>
                  <a:txBody>
                    <a:bodyPr/>
                    <a:lstStyle/>
                    <a:p>
                      <a:pPr algn="l" fontAlgn="b"/>
                      <a:r>
                        <a:rPr lang="en-US" sz="1500" b="0" i="0" u="none" strike="noStrike">
                          <a:solidFill>
                            <a:srgbClr val="000000"/>
                          </a:solidFill>
                          <a:effectLst/>
                          <a:latin typeface="Abadi Extra Light"/>
                        </a:rPr>
                        <a:t>Asexual</a:t>
                      </a:r>
                    </a:p>
                  </a:txBody>
                  <a:tcPr marL="8467" marR="8467" marT="8467" marB="0" anchor="b"/>
                </a:tc>
                <a:tc>
                  <a:txBody>
                    <a:bodyPr/>
                    <a:lstStyle/>
                    <a:p>
                      <a:r>
                        <a:rPr lang="en-US" sz="1500">
                          <a:latin typeface="Abadi Extra Light"/>
                        </a:rPr>
                        <a:t>71</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Bisexual and/or Pansexual</a:t>
                      </a:r>
                    </a:p>
                  </a:txBody>
                  <a:tcPr marL="8467" marR="8467" marT="8467" marB="0" anchor="b"/>
                </a:tc>
                <a:tc>
                  <a:txBody>
                    <a:bodyPr/>
                    <a:lstStyle/>
                    <a:p>
                      <a:r>
                        <a:rPr lang="en-US" sz="1500">
                          <a:latin typeface="Abadi Extra Light"/>
                        </a:rPr>
                        <a:t>445</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Gay or Lesbian</a:t>
                      </a:r>
                    </a:p>
                  </a:txBody>
                  <a:tcPr marL="8467" marR="8467" marT="8467" marB="0" anchor="b"/>
                </a:tc>
                <a:tc>
                  <a:txBody>
                    <a:bodyPr/>
                    <a:lstStyle/>
                    <a:p>
                      <a:r>
                        <a:rPr lang="en-US" sz="1500">
                          <a:latin typeface="Abadi Extra Light"/>
                        </a:rPr>
                        <a:t>175</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Straight (Heterosexual)</a:t>
                      </a:r>
                    </a:p>
                  </a:txBody>
                  <a:tcPr marL="8467" marR="8467" marT="8467" marB="0" anchor="b"/>
                </a:tc>
                <a:tc>
                  <a:txBody>
                    <a:bodyPr/>
                    <a:lstStyle/>
                    <a:p>
                      <a:r>
                        <a:rPr lang="en-US" sz="1500">
                          <a:latin typeface="Abadi Extra Light"/>
                        </a:rPr>
                        <a:t>2023</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Queer</a:t>
                      </a:r>
                    </a:p>
                  </a:txBody>
                  <a:tcPr marL="8467" marR="8467" marT="8467" marB="0" anchor="b"/>
                </a:tc>
                <a:tc>
                  <a:txBody>
                    <a:bodyPr/>
                    <a:lstStyle/>
                    <a:p>
                      <a:r>
                        <a:rPr lang="en-US" sz="1500">
                          <a:latin typeface="Abadi Extra Light"/>
                        </a:rPr>
                        <a:t>81</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137</a:t>
                      </a:r>
                    </a:p>
                  </a:txBody>
                  <a:tcPr marL="121920" marR="121920" marT="60960" marB="60960"/>
                </a:tc>
                <a:extLst>
                  <a:ext uri="{0D108BD9-81ED-4DB2-BD59-A6C34878D82A}">
                    <a16:rowId xmlns:a16="http://schemas.microsoft.com/office/drawing/2014/main" val="3213767816"/>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Don’t understand; prefer not answer</a:t>
                      </a:r>
                    </a:p>
                  </a:txBody>
                  <a:tcPr marL="8467" marR="8467" marT="8467" marB="0" anchor="b"/>
                </a:tc>
                <a:tc>
                  <a:txBody>
                    <a:bodyPr/>
                    <a:lstStyle/>
                    <a:p>
                      <a:r>
                        <a:rPr lang="en-US" sz="1500">
                          <a:latin typeface="Abadi Extra Light"/>
                        </a:rPr>
                        <a:t>101</a:t>
                      </a:r>
                    </a:p>
                  </a:txBody>
                  <a:tcPr marL="121920" marR="121920" marT="60960" marB="60960"/>
                </a:tc>
                <a:extLst>
                  <a:ext uri="{0D108BD9-81ED-4DB2-BD59-A6C34878D82A}">
                    <a16:rowId xmlns:a16="http://schemas.microsoft.com/office/drawing/2014/main" val="3033754046"/>
                  </a:ext>
                </a:extLst>
              </a:tr>
              <a:tr h="345440">
                <a:tc rowSpan="2">
                  <a:txBody>
                    <a:bodyPr/>
                    <a:lstStyle/>
                    <a:p>
                      <a:r>
                        <a:rPr lang="en-US" sz="1400">
                          <a:latin typeface="Abadi Extra Light"/>
                        </a:rPr>
                        <a:t>Transgender </a:t>
                      </a:r>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a:rPr>
                        <a:t>Of transgender experience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103</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Not of transgender exp.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2816</a:t>
                      </a:r>
                    </a:p>
                  </a:txBody>
                  <a:tcPr marL="121920" marR="121920" marT="60960" marB="60960"/>
                </a:tc>
                <a:extLst>
                  <a:ext uri="{0D108BD9-81ED-4DB2-BD59-A6C34878D82A}">
                    <a16:rowId xmlns:a16="http://schemas.microsoft.com/office/drawing/2014/main" val="204392729"/>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nvGraphicFramePr>
        <p:xfrm>
          <a:off x="8381020" y="738524"/>
          <a:ext cx="3695963" cy="4299374"/>
        </p:xfrm>
        <a:graphic>
          <a:graphicData uri="http://schemas.openxmlformats.org/drawingml/2006/table">
            <a:tbl>
              <a:tblPr firstRow="1" bandRow="1"/>
              <a:tblGrid>
                <a:gridCol w="977800">
                  <a:extLst>
                    <a:ext uri="{9D8B030D-6E8A-4147-A177-3AD203B41FA5}">
                      <a16:colId xmlns:a16="http://schemas.microsoft.com/office/drawing/2014/main" val="2436933876"/>
                    </a:ext>
                  </a:extLst>
                </a:gridCol>
                <a:gridCol w="1623616">
                  <a:extLst>
                    <a:ext uri="{9D8B030D-6E8A-4147-A177-3AD203B41FA5}">
                      <a16:colId xmlns:a16="http://schemas.microsoft.com/office/drawing/2014/main" val="106707172"/>
                    </a:ext>
                  </a:extLst>
                </a:gridCol>
                <a:gridCol w="1094547">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5">
                  <a:txBody>
                    <a:bodyPr/>
                    <a:lstStyle/>
                    <a:p>
                      <a:r>
                        <a:rPr lang="en-US" sz="1500">
                          <a:latin typeface="Abadi Extra Light"/>
                        </a:rPr>
                        <a:t>Disability</a:t>
                      </a:r>
                    </a:p>
                  </a:txBody>
                  <a:tcPr marL="121920" marR="121920" marT="60960" marB="60960" anchor="ctr"/>
                </a:tc>
                <a:tc>
                  <a:txBody>
                    <a:bodyPr/>
                    <a:lstStyle/>
                    <a:p>
                      <a:pPr algn="l" fontAlgn="b"/>
                      <a:r>
                        <a:rPr lang="en-US" sz="1500" b="0" i="0" u="none" strike="noStrike">
                          <a:solidFill>
                            <a:srgbClr val="000000"/>
                          </a:solidFill>
                          <a:effectLst/>
                          <a:latin typeface="Abadi Extra Light"/>
                        </a:rPr>
                        <a:t>Deaf/hard of hearing</a:t>
                      </a:r>
                    </a:p>
                  </a:txBody>
                  <a:tcPr marL="8467" marR="8467" marT="8467" marB="0" anchor="b"/>
                </a:tc>
                <a:tc>
                  <a:txBody>
                    <a:bodyPr/>
                    <a:lstStyle/>
                    <a:p>
                      <a:r>
                        <a:rPr lang="en-US" sz="1500">
                          <a:latin typeface="Abadi Extra Light"/>
                        </a:rPr>
                        <a:t>24</a:t>
                      </a:r>
                    </a:p>
                  </a:txBody>
                  <a:tcPr marL="121920" marR="121920" marT="60960" marB="60960"/>
                </a:tc>
                <a:extLst>
                  <a:ext uri="{0D108BD9-81ED-4DB2-BD59-A6C34878D82A}">
                    <a16:rowId xmlns:a16="http://schemas.microsoft.com/office/drawing/2014/main" val="4230592866"/>
                  </a:ext>
                </a:extLst>
              </a:tr>
              <a:tr h="455507">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Blind/ vision impairment</a:t>
                      </a: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Cognitive disability</a:t>
                      </a:r>
                    </a:p>
                  </a:txBody>
                  <a:tcPr marL="8467" marR="8467" marT="8467" marB="0" anchor="b"/>
                </a:tc>
                <a:tc>
                  <a:txBody>
                    <a:bodyPr/>
                    <a:lstStyle/>
                    <a:p>
                      <a:r>
                        <a:rPr lang="en-US" sz="1500">
                          <a:latin typeface="Abadi Extra Light"/>
                        </a:rPr>
                        <a:t>414</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Mobility disability</a:t>
                      </a:r>
                    </a:p>
                  </a:txBody>
                  <a:tcPr marL="8467" marR="8467" marT="8467" marB="0" anchor="b"/>
                </a:tc>
                <a:tc>
                  <a:txBody>
                    <a:bodyPr/>
                    <a:lstStyle/>
                    <a:p>
                      <a:r>
                        <a:rPr lang="en-US" sz="1500">
                          <a:latin typeface="Abadi Extra Light"/>
                        </a:rPr>
                        <a:t>40</a:t>
                      </a:r>
                    </a:p>
                  </a:txBody>
                  <a:tcPr marL="121920" marR="121920" marT="60960" marB="60960"/>
                </a:tc>
                <a:extLst>
                  <a:ext uri="{0D108BD9-81ED-4DB2-BD59-A6C34878D82A}">
                    <a16:rowId xmlns:a16="http://schemas.microsoft.com/office/drawing/2014/main" val="814998834"/>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Self-care/independent living disability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133</a:t>
                      </a:r>
                    </a:p>
                  </a:txBody>
                  <a:tcPr marL="121920" marR="121920" marT="60960" marB="60960"/>
                </a:tc>
                <a:extLst>
                  <a:ext uri="{0D108BD9-81ED-4DB2-BD59-A6C34878D82A}">
                    <a16:rowId xmlns:a16="http://schemas.microsoft.com/office/drawing/2014/main" val="3145540802"/>
                  </a:ext>
                </a:extLst>
              </a:tr>
              <a:tr h="345440">
                <a:tc rowSpan="2">
                  <a:txBody>
                    <a:bodyPr/>
                    <a:lstStyle/>
                    <a:p>
                      <a:r>
                        <a:rPr lang="en-US" sz="1500">
                          <a:latin typeface="Abadi Extra Light"/>
                        </a:rPr>
                        <a:t>Working/</a:t>
                      </a:r>
                    </a:p>
                    <a:p>
                      <a:r>
                        <a:rPr lang="en-US" sz="1500">
                          <a:latin typeface="Abadi Extra Light"/>
                        </a:rPr>
                        <a:t>employed youth</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1190</a:t>
                      </a:r>
                    </a:p>
                  </a:txBody>
                  <a:tcPr marL="121920" marR="121920" marT="60960" marB="60960"/>
                </a:tc>
                <a:extLst>
                  <a:ext uri="{0D108BD9-81ED-4DB2-BD59-A6C34878D82A}">
                    <a16:rowId xmlns:a16="http://schemas.microsoft.com/office/drawing/2014/main" val="4268037465"/>
                  </a:ext>
                </a:extLst>
              </a:tr>
              <a:tr h="4470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1318</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Young parents</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148</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2904</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7" name="Table 6">
            <a:extLst>
              <a:ext uri="{FF2B5EF4-FFF2-40B4-BE49-F238E27FC236}">
                <a16:creationId xmlns:a16="http://schemas.microsoft.com/office/drawing/2014/main" id="{ECC1DE7E-1B8C-4EE0-9BB7-979456C5F20E}"/>
              </a:ext>
            </a:extLst>
          </p:cNvPr>
          <p:cNvGraphicFramePr>
            <a:graphicFrameLocks noGrp="1"/>
          </p:cNvGraphicFramePr>
          <p:nvPr/>
        </p:nvGraphicFramePr>
        <p:xfrm>
          <a:off x="4129542" y="4523181"/>
          <a:ext cx="4080014" cy="1752600"/>
        </p:xfrm>
        <a:graphic>
          <a:graphicData uri="http://schemas.openxmlformats.org/drawingml/2006/table">
            <a:tbl>
              <a:tblPr firstRow="1" bandRow="1"/>
              <a:tblGrid>
                <a:gridCol w="1184331">
                  <a:extLst>
                    <a:ext uri="{9D8B030D-6E8A-4147-A177-3AD203B41FA5}">
                      <a16:colId xmlns:a16="http://schemas.microsoft.com/office/drawing/2014/main" val="2754336846"/>
                    </a:ext>
                  </a:extLst>
                </a:gridCol>
                <a:gridCol w="1936615">
                  <a:extLst>
                    <a:ext uri="{9D8B030D-6E8A-4147-A177-3AD203B41FA5}">
                      <a16:colId xmlns:a16="http://schemas.microsoft.com/office/drawing/2014/main" val="2074455349"/>
                    </a:ext>
                  </a:extLst>
                </a:gridCol>
                <a:gridCol w="959068">
                  <a:extLst>
                    <a:ext uri="{9D8B030D-6E8A-4147-A177-3AD203B41FA5}">
                      <a16:colId xmlns:a16="http://schemas.microsoft.com/office/drawing/2014/main" val="1578235130"/>
                    </a:ext>
                  </a:extLst>
                </a:gridCol>
              </a:tblGrid>
              <a:tr h="345440">
                <a:tc rowSpan="5">
                  <a:txBody>
                    <a:bodyPr/>
                    <a:lstStyle/>
                    <a:p>
                      <a:r>
                        <a:rPr lang="en-US" sz="1500">
                          <a:latin typeface="Abadi Extra Light"/>
                        </a:rPr>
                        <a:t>Gender Identity</a:t>
                      </a:r>
                    </a:p>
                  </a:txBody>
                  <a:tcPr marL="121920" marR="121920" marT="60960" marB="60960" anchor="ctr"/>
                </a:tc>
                <a:tc>
                  <a:txBody>
                    <a:bodyPr/>
                    <a:lstStyle/>
                    <a:p>
                      <a:pPr algn="l" fontAlgn="b"/>
                      <a:r>
                        <a:rPr lang="en-US" sz="1500" b="0" i="0" u="none" strike="noStrike">
                          <a:solidFill>
                            <a:srgbClr val="000000"/>
                          </a:solidFill>
                          <a:effectLst/>
                          <a:latin typeface="Abadi Extra Light"/>
                        </a:rPr>
                        <a:t>Male only</a:t>
                      </a:r>
                    </a:p>
                  </a:txBody>
                  <a:tcPr marL="8467" marR="8467" marT="8467" marB="0" anchor="b"/>
                </a:tc>
                <a:tc>
                  <a:txBody>
                    <a:bodyPr/>
                    <a:lstStyle/>
                    <a:p>
                      <a:r>
                        <a:rPr lang="en-US" sz="1500">
                          <a:latin typeface="Abadi Extra Light"/>
                        </a:rPr>
                        <a:t>789</a:t>
                      </a:r>
                    </a:p>
                  </a:txBody>
                  <a:tcPr marL="121920" marR="121920" marT="60960" marB="60960"/>
                </a:tc>
                <a:extLst>
                  <a:ext uri="{0D108BD9-81ED-4DB2-BD59-A6C34878D82A}">
                    <a16:rowId xmlns:a16="http://schemas.microsoft.com/office/drawing/2014/main" val="3949280379"/>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Female only</a:t>
                      </a:r>
                    </a:p>
                  </a:txBody>
                  <a:tcPr marL="8467" marR="8467" marT="8467" marB="0" anchor="b"/>
                </a:tc>
                <a:tc>
                  <a:txBody>
                    <a:bodyPr/>
                    <a:lstStyle/>
                    <a:p>
                      <a:r>
                        <a:rPr lang="en-US" sz="1500">
                          <a:latin typeface="Abadi Extra Light"/>
                        </a:rPr>
                        <a:t>2059</a:t>
                      </a:r>
                    </a:p>
                  </a:txBody>
                  <a:tcPr marL="121920" marR="121920" marT="60960" marB="60960"/>
                </a:tc>
                <a:extLst>
                  <a:ext uri="{0D108BD9-81ED-4DB2-BD59-A6C34878D82A}">
                    <a16:rowId xmlns:a16="http://schemas.microsoft.com/office/drawing/2014/main" val="62761358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Non-binary</a:t>
                      </a:r>
                    </a:p>
                  </a:txBody>
                  <a:tcPr marL="8467" marR="8467" marT="8467" marB="0" anchor="b"/>
                </a:tc>
                <a:tc>
                  <a:txBody>
                    <a:bodyPr/>
                    <a:lstStyle/>
                    <a:p>
                      <a:r>
                        <a:rPr lang="en-US" sz="1500">
                          <a:latin typeface="Abadi Extra Light"/>
                        </a:rPr>
                        <a:t>128</a:t>
                      </a:r>
                    </a:p>
                  </a:txBody>
                  <a:tcPr marL="121920" marR="121920" marT="60960" marB="60960"/>
                </a:tc>
                <a:extLst>
                  <a:ext uri="{0D108BD9-81ED-4DB2-BD59-A6C34878D82A}">
                    <a16:rowId xmlns:a16="http://schemas.microsoft.com/office/drawing/2014/main" val="945922170"/>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31</a:t>
                      </a:r>
                    </a:p>
                  </a:txBody>
                  <a:tcPr marL="121920" marR="121920" marT="60960" marB="60960"/>
                </a:tc>
                <a:extLst>
                  <a:ext uri="{0D108BD9-81ED-4DB2-BD59-A6C34878D82A}">
                    <a16:rowId xmlns:a16="http://schemas.microsoft.com/office/drawing/2014/main" val="420540239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36</a:t>
                      </a:r>
                    </a:p>
                  </a:txBody>
                  <a:tcPr marL="121920" marR="121920" marT="60960" marB="60960"/>
                </a:tc>
                <a:extLst>
                  <a:ext uri="{0D108BD9-81ED-4DB2-BD59-A6C34878D82A}">
                    <a16:rowId xmlns:a16="http://schemas.microsoft.com/office/drawing/2014/main" val="2621364705"/>
                  </a:ext>
                </a:extLst>
              </a:tr>
            </a:tbl>
          </a:graphicData>
        </a:graphic>
      </p:graphicFrame>
      <p:graphicFrame>
        <p:nvGraphicFramePr>
          <p:cNvPr id="8" name="Table 7">
            <a:extLst>
              <a:ext uri="{FF2B5EF4-FFF2-40B4-BE49-F238E27FC236}">
                <a16:creationId xmlns:a16="http://schemas.microsoft.com/office/drawing/2014/main" id="{C7EC4759-2638-4528-B14B-57A97B44FFC4}"/>
              </a:ext>
            </a:extLst>
          </p:cNvPr>
          <p:cNvGraphicFramePr>
            <a:graphicFrameLocks noGrp="1"/>
          </p:cNvGraphicFramePr>
          <p:nvPr/>
        </p:nvGraphicFramePr>
        <p:xfrm>
          <a:off x="30681" y="5589560"/>
          <a:ext cx="3927393" cy="816187"/>
        </p:xfrm>
        <a:graphic>
          <a:graphicData uri="http://schemas.openxmlformats.org/drawingml/2006/table">
            <a:tbl>
              <a:tblPr firstRow="1" bandRow="1"/>
              <a:tblGrid>
                <a:gridCol w="1139592">
                  <a:extLst>
                    <a:ext uri="{9D8B030D-6E8A-4147-A177-3AD203B41FA5}">
                      <a16:colId xmlns:a16="http://schemas.microsoft.com/office/drawing/2014/main" val="2180213246"/>
                    </a:ext>
                  </a:extLst>
                </a:gridCol>
                <a:gridCol w="1590181">
                  <a:extLst>
                    <a:ext uri="{9D8B030D-6E8A-4147-A177-3AD203B41FA5}">
                      <a16:colId xmlns:a16="http://schemas.microsoft.com/office/drawing/2014/main" val="935423557"/>
                    </a:ext>
                  </a:extLst>
                </a:gridCol>
                <a:gridCol w="1197620">
                  <a:extLst>
                    <a:ext uri="{9D8B030D-6E8A-4147-A177-3AD203B41FA5}">
                      <a16:colId xmlns:a16="http://schemas.microsoft.com/office/drawing/2014/main" val="973336708"/>
                    </a:ext>
                  </a:extLst>
                </a:gridCol>
              </a:tblGrid>
              <a:tr h="345440">
                <a:tc rowSpan="2">
                  <a:txBody>
                    <a:bodyPr/>
                    <a:lstStyle/>
                    <a:p>
                      <a:r>
                        <a:rPr lang="en-US" sz="1500">
                          <a:latin typeface="Abadi Extra Light"/>
                        </a:rPr>
                        <a:t>Language</a:t>
                      </a:r>
                    </a:p>
                  </a:txBody>
                  <a:tcPr marL="121920" marR="121920" marT="60960" marB="60960" anchor="ctr"/>
                </a:tc>
                <a:tc>
                  <a:txBody>
                    <a:bodyPr/>
                    <a:lstStyle/>
                    <a:p>
                      <a:pPr algn="l" fontAlgn="b"/>
                      <a:r>
                        <a:rPr lang="en-US" sz="1500" b="0" i="0" u="none" strike="noStrike">
                          <a:solidFill>
                            <a:srgbClr val="000000"/>
                          </a:solidFill>
                          <a:effectLst/>
                          <a:latin typeface="Abadi Extra Light"/>
                        </a:rPr>
                        <a:t>English only</a:t>
                      </a:r>
                    </a:p>
                  </a:txBody>
                  <a:tcPr marL="8467" marR="8467" marT="8467" marB="0" anchor="b"/>
                </a:tc>
                <a:tc>
                  <a:txBody>
                    <a:bodyPr/>
                    <a:lstStyle/>
                    <a:p>
                      <a:r>
                        <a:rPr lang="en-US" sz="1500">
                          <a:latin typeface="Abadi Extra Light"/>
                        </a:rPr>
                        <a:t>2056</a:t>
                      </a:r>
                    </a:p>
                  </a:txBody>
                  <a:tcPr marL="121920" marR="121920" marT="60960" marB="60960"/>
                </a:tc>
                <a:extLst>
                  <a:ext uri="{0D108BD9-81ED-4DB2-BD59-A6C34878D82A}">
                    <a16:rowId xmlns:a16="http://schemas.microsoft.com/office/drawing/2014/main" val="1553936798"/>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Speaks lang other than Eng.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991</a:t>
                      </a:r>
                    </a:p>
                  </a:txBody>
                  <a:tcPr marL="121920" marR="121920" marT="60960" marB="60960"/>
                </a:tc>
                <a:extLst>
                  <a:ext uri="{0D108BD9-81ED-4DB2-BD59-A6C34878D82A}">
                    <a16:rowId xmlns:a16="http://schemas.microsoft.com/office/drawing/2014/main" val="4211056002"/>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610600" y="4986515"/>
            <a:ext cx="3665309"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Note: May not sum to total due to missing data for some questions.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Includes respondents under the age of 25 (both from youth survey and young parents who took the adult survey)</a:t>
            </a:r>
          </a:p>
        </p:txBody>
      </p:sp>
      <p:sp>
        <p:nvSpPr>
          <p:cNvPr id="18" name="Footer Placeholder 3">
            <a:extLst>
              <a:ext uri="{FF2B5EF4-FFF2-40B4-BE49-F238E27FC236}">
                <a16:creationId xmlns:a16="http://schemas.microsoft.com/office/drawing/2014/main" id="{1C736D99-FE97-4388-9B2F-E2BA1FCD6D91}"/>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840297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88</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2903504"/>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8" name="Footer Placeholder 3">
            <a:extLst>
              <a:ext uri="{FF2B5EF4-FFF2-40B4-BE49-F238E27FC236}">
                <a16:creationId xmlns:a16="http://schemas.microsoft.com/office/drawing/2014/main" id="{C6E9C7B5-5D2C-4DA5-AB36-1792F8EA0DB5}"/>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8507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9D9742-A0B8-43E5-AE9D-55A572CA6207}"/>
              </a:ext>
            </a:extLst>
          </p:cNvPr>
          <p:cNvGraphicFramePr>
            <a:graphicFrameLocks noGrp="1"/>
          </p:cNvGraphicFramePr>
          <p:nvPr/>
        </p:nvGraphicFramePr>
        <p:xfrm>
          <a:off x="104493" y="438241"/>
          <a:ext cx="4043257" cy="5272256"/>
        </p:xfrm>
        <a:graphic>
          <a:graphicData uri="http://schemas.openxmlformats.org/drawingml/2006/table">
            <a:tbl>
              <a:tblPr/>
              <a:tblGrid>
                <a:gridCol w="867057">
                  <a:extLst>
                    <a:ext uri="{9D8B030D-6E8A-4147-A177-3AD203B41FA5}">
                      <a16:colId xmlns:a16="http://schemas.microsoft.com/office/drawing/2014/main" val="2069767521"/>
                    </a:ext>
                  </a:extLst>
                </a:gridCol>
                <a:gridCol w="1564362">
                  <a:extLst>
                    <a:ext uri="{9D8B030D-6E8A-4147-A177-3AD203B41FA5}">
                      <a16:colId xmlns:a16="http://schemas.microsoft.com/office/drawing/2014/main" val="902132233"/>
                    </a:ext>
                  </a:extLst>
                </a:gridCol>
                <a:gridCol w="758163">
                  <a:extLst>
                    <a:ext uri="{9D8B030D-6E8A-4147-A177-3AD203B41FA5}">
                      <a16:colId xmlns:a16="http://schemas.microsoft.com/office/drawing/2014/main" val="1401698075"/>
                    </a:ext>
                  </a:extLst>
                </a:gridCol>
                <a:gridCol w="853675">
                  <a:extLst>
                    <a:ext uri="{9D8B030D-6E8A-4147-A177-3AD203B41FA5}">
                      <a16:colId xmlns:a16="http://schemas.microsoft.com/office/drawing/2014/main" val="1628878958"/>
                    </a:ext>
                  </a:extLst>
                </a:gridCol>
              </a:tblGrid>
              <a:tr h="222005">
                <a:tc>
                  <a:txBody>
                    <a:bodyPr/>
                    <a:lstStyle/>
                    <a:p>
                      <a:pPr marL="0" marR="0" lvl="0" indent="0" algn="ctr" rtl="0" fontAlgn="b">
                        <a:lnSpc>
                          <a:spcPct val="100000"/>
                        </a:lnSpc>
                        <a:spcBef>
                          <a:spcPts val="0"/>
                        </a:spcBef>
                        <a:spcAft>
                          <a:spcPts val="0"/>
                        </a:spcAft>
                        <a:buClr>
                          <a:srgbClr val="000000"/>
                        </a:buClr>
                        <a:buFont typeface="Arial"/>
                        <a:buNone/>
                      </a:pP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Demographics</a:t>
                      </a: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Frequency</a:t>
                      </a:r>
                      <a:r>
                        <a:rPr lang="en-US" sz="1200" b="1" i="0" u="none" strike="noStrike" cap="none">
                          <a:solidFill>
                            <a:srgbClr val="000000"/>
                          </a:solidFill>
                          <a:latin typeface="Calibri"/>
                          <a:cs typeface="Calibri"/>
                        </a:rPr>
                        <a:t> </a:t>
                      </a: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Weighted %</a:t>
                      </a: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80975">
                <a:tc>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1" i="0" u="none" strike="noStrike">
                          <a:solidFill>
                            <a:srgbClr val="000000"/>
                          </a:solidFill>
                          <a:effectLst/>
                          <a:latin typeface="Calibri"/>
                          <a:cs typeface="Calibri"/>
                        </a:rPr>
                        <a:t>Overall</a:t>
                      </a:r>
                    </a:p>
                  </a:txBody>
                  <a:tcPr marL="102943" marR="3431" marT="3431" marB="0" anchor="ctr"/>
                </a:tc>
                <a:tc>
                  <a:txBody>
                    <a:bodyPr/>
                    <a:lstStyle/>
                    <a:p>
                      <a:pPr algn="ctr" fontAlgn="b"/>
                      <a:r>
                        <a:rPr lang="en-US" sz="1200" b="1" i="0" u="none" strike="noStrike">
                          <a:solidFill>
                            <a:srgbClr val="000000"/>
                          </a:solidFill>
                          <a:effectLst/>
                          <a:latin typeface="Calibri" panose="020F0502020204030204" pitchFamily="34" charset="0"/>
                        </a:rPr>
                        <a:t>572</a:t>
                      </a:r>
                    </a:p>
                  </a:txBody>
                  <a:tcPr marL="8467" marR="8467" marT="8467" marB="0" anchor="ctr"/>
                </a:tc>
                <a:tc>
                  <a:txBody>
                    <a:bodyPr/>
                    <a:lstStyle/>
                    <a:p>
                      <a:pPr algn="ctr" fontAlgn="b"/>
                      <a:r>
                        <a:rPr lang="en-US" sz="1200" b="1"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075298059"/>
                  </a:ext>
                </a:extLst>
              </a:tr>
              <a:tr h="359675">
                <a:tc rowSpan="8">
                  <a:txBody>
                    <a:bodyPr/>
                    <a:lstStyle/>
                    <a:p>
                      <a:pPr algn="l" fontAlgn="b"/>
                      <a:r>
                        <a:rPr lang="en-US" sz="1200" b="1" i="0" u="none" strike="noStrike">
                          <a:solidFill>
                            <a:srgbClr val="000000"/>
                          </a:solidFill>
                          <a:effectLst/>
                          <a:latin typeface="Calibri"/>
                          <a:cs typeface="Calibri"/>
                        </a:rPr>
                        <a:t>Race/</a:t>
                      </a:r>
                    </a:p>
                    <a:p>
                      <a:pPr algn="l" fontAlgn="b"/>
                      <a:r>
                        <a:rPr lang="en-US" sz="1200" b="1" i="0" u="none" strike="noStrike">
                          <a:solidFill>
                            <a:srgbClr val="000000"/>
                          </a:solidFill>
                          <a:effectLst/>
                          <a:latin typeface="Calibri"/>
                          <a:cs typeface="Calibri"/>
                        </a:rPr>
                        <a:t>Ethnicity </a:t>
                      </a:r>
                    </a:p>
                  </a:txBody>
                  <a:tcPr marL="102943" marR="3431" marT="3431" marB="0" anchor="ctr"/>
                </a:tc>
                <a:tc>
                  <a:txBody>
                    <a:bodyPr/>
                    <a:lstStyle/>
                    <a:p>
                      <a:pPr algn="l" fontAlgn="b"/>
                      <a:r>
                        <a:rPr lang="en-US" sz="1200" b="0" i="0" u="none" strike="noStrike">
                          <a:solidFill>
                            <a:srgbClr val="000000"/>
                          </a:solidFill>
                          <a:effectLst/>
                          <a:latin typeface="Calibri"/>
                          <a:cs typeface="Calibri"/>
                        </a:rPr>
                        <a:t>American Indian/Alaska Native</a:t>
                      </a: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13638353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Hispanic/Latinx</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52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66828053"/>
                  </a:ext>
                </a:extLst>
              </a:tr>
              <a:tr h="19879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Multiracial,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3734948310"/>
                  </a:ext>
                </a:extLst>
              </a:tr>
              <a:tr h="19215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Asian,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067024779"/>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Black,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355529876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White,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415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892393762"/>
                  </a:ext>
                </a:extLst>
              </a:tr>
              <a:tr h="156186">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Other Race,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885441753"/>
                  </a:ext>
                </a:extLst>
              </a:tr>
              <a:tr h="212660">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Unknown Race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2995525455"/>
                  </a:ext>
                </a:extLst>
              </a:tr>
              <a:tr h="186415">
                <a:tc rowSpan="4">
                  <a:txBody>
                    <a:bodyPr/>
                    <a:lstStyle/>
                    <a:p>
                      <a:pPr algn="l" fontAlgn="b"/>
                      <a:r>
                        <a:rPr lang="en-US" sz="1200" b="1" i="0" u="none" strike="noStrike">
                          <a:solidFill>
                            <a:srgbClr val="000000"/>
                          </a:solidFill>
                          <a:effectLst/>
                          <a:latin typeface="Calibri"/>
                          <a:cs typeface="Calibri"/>
                        </a:rPr>
                        <a:t>Age </a:t>
                      </a:r>
                    </a:p>
                  </a:txBody>
                  <a:tcPr marL="102943" marR="3431" marT="3431" marB="0" anchor="ctr"/>
                </a:tc>
                <a:tc>
                  <a:txBody>
                    <a:bodyPr/>
                    <a:lstStyle/>
                    <a:p>
                      <a:pPr algn="l" fontAlgn="b"/>
                      <a:r>
                        <a:rPr lang="en-US" sz="1200" u="none" strike="noStrike">
                          <a:effectLst/>
                          <a:latin typeface="Calibri"/>
                          <a:cs typeface="Calibri"/>
                        </a:rPr>
                        <a:t>25-34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146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21451822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35-44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201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75280756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45-64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60200581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65+</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67" marR="8467" marT="8467" marB="0" anchor="ctr"/>
                </a:tc>
                <a:extLst>
                  <a:ext uri="{0D108BD9-81ED-4DB2-BD59-A6C34878D82A}">
                    <a16:rowId xmlns:a16="http://schemas.microsoft.com/office/drawing/2014/main" val="2820667707"/>
                  </a:ext>
                </a:extLst>
              </a:tr>
              <a:tr h="186415">
                <a:tc rowSpan="3">
                  <a:txBody>
                    <a:bodyPr/>
                    <a:lstStyle/>
                    <a:p>
                      <a:pPr algn="l" fontAlgn="b"/>
                      <a:r>
                        <a:rPr lang="en-US" sz="1200" b="1" i="0" u="none" strike="noStrike">
                          <a:solidFill>
                            <a:srgbClr val="000000"/>
                          </a:solidFill>
                          <a:effectLst/>
                          <a:latin typeface="Calibri"/>
                          <a:cs typeface="Calibri"/>
                        </a:rPr>
                        <a:t>Gender Identity </a:t>
                      </a:r>
                    </a:p>
                  </a:txBody>
                  <a:tcPr marL="102943" marR="3431" marT="3431" marB="0" anchor="ctr"/>
                </a:tc>
                <a:tc>
                  <a:txBody>
                    <a:bodyPr/>
                    <a:lstStyle/>
                    <a:p>
                      <a:pPr algn="l" fontAlgn="b"/>
                      <a:r>
                        <a:rPr lang="en-US" sz="1200" u="none" strike="noStrike">
                          <a:effectLst/>
                          <a:latin typeface="Calibri"/>
                          <a:cs typeface="Calibri"/>
                        </a:rPr>
                        <a:t>Male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147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932509610"/>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Female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394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688913079"/>
                  </a:ext>
                </a:extLst>
              </a:tr>
              <a:tr h="53784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Non-binary, Genderqueer, Not Exclusively M/F</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67" marR="8467" marT="8467" marB="0" anchor="ctr"/>
                </a:tc>
                <a:extLst>
                  <a:ext uri="{0D108BD9-81ED-4DB2-BD59-A6C34878D82A}">
                    <a16:rowId xmlns:a16="http://schemas.microsoft.com/office/drawing/2014/main" val="1343517713"/>
                  </a:ext>
                </a:extLst>
              </a:tr>
              <a:tr h="186415">
                <a:tc rowSpan="6">
                  <a:txBody>
                    <a:bodyPr/>
                    <a:lstStyle/>
                    <a:p>
                      <a:pPr algn="l" fontAlgn="b"/>
                      <a:r>
                        <a:rPr lang="en-US" sz="1200" b="1" i="0" u="none" strike="noStrike">
                          <a:solidFill>
                            <a:srgbClr val="000000"/>
                          </a:solidFill>
                          <a:effectLst/>
                          <a:latin typeface="Calibri"/>
                          <a:cs typeface="Calibri"/>
                        </a:rPr>
                        <a:t>Sexual Orientation </a:t>
                      </a:r>
                    </a:p>
                  </a:txBody>
                  <a:tcPr marL="102943" marR="3431" marT="3431" marB="0" anchor="ctr"/>
                </a:tc>
                <a:tc>
                  <a:txBody>
                    <a:bodyPr/>
                    <a:lstStyle/>
                    <a:p>
                      <a:pPr algn="l" fontAlgn="b"/>
                      <a:r>
                        <a:rPr lang="en-US" sz="1200" u="none" strike="noStrike">
                          <a:effectLst/>
                          <a:latin typeface="Calibri"/>
                          <a:cs typeface="Calibri"/>
                        </a:rPr>
                        <a:t>Asexual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390148585"/>
                  </a:ext>
                </a:extLst>
              </a:tr>
              <a:tr h="24371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Bi/Pansexual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2719460137"/>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Gay or Lesbian</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520489335"/>
                  </a:ext>
                </a:extLst>
              </a:tr>
              <a:tr h="23360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Heterosexual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431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114404618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Queer</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849822156"/>
                  </a:ext>
                </a:extLst>
              </a:tr>
              <a:tr h="35967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I am questioning / not sure of my sexuality</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9%</a:t>
                      </a:r>
                    </a:p>
                  </a:txBody>
                  <a:tcPr marL="8467" marR="8467" marT="8467" marB="0" anchor="ctr"/>
                </a:tc>
                <a:extLst>
                  <a:ext uri="{0D108BD9-81ED-4DB2-BD59-A6C34878D82A}">
                    <a16:rowId xmlns:a16="http://schemas.microsoft.com/office/drawing/2014/main" val="3084703268"/>
                  </a:ext>
                </a:extLst>
              </a:tr>
            </a:tbl>
          </a:graphicData>
        </a:graphic>
      </p:graphicFrame>
      <p:graphicFrame>
        <p:nvGraphicFramePr>
          <p:cNvPr id="5" name="Table 4">
            <a:extLst>
              <a:ext uri="{FF2B5EF4-FFF2-40B4-BE49-F238E27FC236}">
                <a16:creationId xmlns:a16="http://schemas.microsoft.com/office/drawing/2014/main" id="{5696E95D-5F49-47E9-A316-28BDD8CA8E6D}"/>
              </a:ext>
            </a:extLst>
          </p:cNvPr>
          <p:cNvGraphicFramePr>
            <a:graphicFrameLocks noGrp="1"/>
          </p:cNvGraphicFramePr>
          <p:nvPr/>
        </p:nvGraphicFramePr>
        <p:xfrm>
          <a:off x="4151814" y="439884"/>
          <a:ext cx="4043258" cy="5619691"/>
        </p:xfrm>
        <a:graphic>
          <a:graphicData uri="http://schemas.openxmlformats.org/drawingml/2006/table">
            <a:tbl>
              <a:tblPr/>
              <a:tblGrid>
                <a:gridCol w="937963">
                  <a:extLst>
                    <a:ext uri="{9D8B030D-6E8A-4147-A177-3AD203B41FA5}">
                      <a16:colId xmlns:a16="http://schemas.microsoft.com/office/drawing/2014/main" val="2069767521"/>
                    </a:ext>
                  </a:extLst>
                </a:gridCol>
                <a:gridCol w="1411499">
                  <a:extLst>
                    <a:ext uri="{9D8B030D-6E8A-4147-A177-3AD203B41FA5}">
                      <a16:colId xmlns:a16="http://schemas.microsoft.com/office/drawing/2014/main" val="902132233"/>
                    </a:ext>
                  </a:extLst>
                </a:gridCol>
                <a:gridCol w="812023">
                  <a:extLst>
                    <a:ext uri="{9D8B030D-6E8A-4147-A177-3AD203B41FA5}">
                      <a16:colId xmlns:a16="http://schemas.microsoft.com/office/drawing/2014/main" val="1401698075"/>
                    </a:ext>
                  </a:extLst>
                </a:gridCol>
                <a:gridCol w="881773">
                  <a:extLst>
                    <a:ext uri="{9D8B030D-6E8A-4147-A177-3AD203B41FA5}">
                      <a16:colId xmlns:a16="http://schemas.microsoft.com/office/drawing/2014/main" val="1628878958"/>
                    </a:ext>
                  </a:extLst>
                </a:gridCol>
              </a:tblGrid>
              <a:tr h="220362">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2">
                  <a:txBody>
                    <a:bodyPr/>
                    <a:lstStyle/>
                    <a:p>
                      <a:pPr algn="l" fontAlgn="b"/>
                      <a:r>
                        <a:rPr lang="en-US" sz="1200" b="1" i="0" u="none" strike="noStrike">
                          <a:solidFill>
                            <a:srgbClr val="000000"/>
                          </a:solidFill>
                          <a:effectLst/>
                          <a:latin typeface="Calibri"/>
                          <a:cs typeface="Calibri"/>
                        </a:rPr>
                        <a:t>Transgender Experience </a:t>
                      </a:r>
                    </a:p>
                  </a:txBody>
                  <a:tcPr marL="102943" marR="3431" marT="3431" marB="0" anchor="ctr"/>
                </a:tc>
                <a:tc>
                  <a:txBody>
                    <a:bodyPr/>
                    <a:lstStyle/>
                    <a:p>
                      <a:pPr algn="l" fontAlgn="b"/>
                      <a:r>
                        <a:rPr lang="en-US" sz="1200" u="none" strike="noStrike">
                          <a:effectLst/>
                          <a:latin typeface="Calibri"/>
                          <a:cs typeface="Calibri"/>
                        </a:rPr>
                        <a:t>Of Trans Experience</a:t>
                      </a:r>
                      <a:endParaRPr lang="en-US" sz="1200" b="0" i="0" u="none" strike="noStrike">
                        <a:solidFill>
                          <a:srgbClr val="000000"/>
                        </a:solidFill>
                        <a:effectLst/>
                        <a:latin typeface="Calibri"/>
                        <a:cs typeface="Calibri"/>
                      </a:endParaRPr>
                    </a:p>
                  </a:txBody>
                  <a:tcPr marL="102943" marR="3431" marT="3431" marB="0" anchor="b"/>
                </a:tc>
                <a:tc>
                  <a:txBody>
                    <a:bodyPr/>
                    <a:lstStyle/>
                    <a:p>
                      <a:pPr algn="ctr" fontAlgn="b"/>
                      <a:r>
                        <a:rPr lang="en-US" sz="1200" b="0" i="0" u="none" strike="noStrike">
                          <a:solidFill>
                            <a:srgbClr val="000000"/>
                          </a:solidFill>
                          <a:effectLst/>
                          <a:latin typeface="Calibri" panose="020F0502020204030204" pitchFamily="34" charset="0"/>
                        </a:rPr>
                        <a:t>13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67" marR="8467" marT="8467" marB="0" anchor="ctr"/>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 Not of Trans Experience</a:t>
                      </a:r>
                      <a:endParaRPr lang="en-US" sz="1200" b="0" i="0" u="none" strike="noStrike">
                        <a:solidFill>
                          <a:srgbClr val="000000"/>
                        </a:solidFill>
                        <a:effectLst/>
                        <a:latin typeface="Calibri"/>
                        <a:cs typeface="Calibri"/>
                      </a:endParaRPr>
                    </a:p>
                  </a:txBody>
                  <a:tcPr marL="102943" marR="3431" marT="3431" marB="0" anchor="b"/>
                </a:tc>
                <a:tc>
                  <a:txBody>
                    <a:bodyPr/>
                    <a:lstStyle/>
                    <a:p>
                      <a:pPr algn="ctr" fontAlgn="b"/>
                      <a:r>
                        <a:rPr lang="en-US" sz="1200" b="0" i="0" u="none" strike="noStrike">
                          <a:solidFill>
                            <a:srgbClr val="000000"/>
                          </a:solidFill>
                          <a:effectLst/>
                          <a:latin typeface="Calibri" panose="020F0502020204030204" pitchFamily="34" charset="0"/>
                        </a:rPr>
                        <a:t>531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594575615"/>
                  </a:ext>
                </a:extLst>
              </a:tr>
              <a:tr h="191347">
                <a:tc rowSpan="5">
                  <a:txBody>
                    <a:bodyPr/>
                    <a:lstStyle/>
                    <a:p>
                      <a:pPr algn="l" fontAlgn="b"/>
                      <a:r>
                        <a:rPr lang="en-US" sz="1200" b="1" i="0" u="none" strike="noStrike">
                          <a:solidFill>
                            <a:srgbClr val="000000"/>
                          </a:solidFill>
                          <a:effectLst/>
                          <a:latin typeface="Calibri"/>
                          <a:cs typeface="Calibri"/>
                        </a:rPr>
                        <a:t>Income</a:t>
                      </a:r>
                    </a:p>
                  </a:txBody>
                  <a:tcPr marL="102943" marR="3431" marT="3431" marB="0" anchor="ctr"/>
                </a:tc>
                <a:tc>
                  <a:txBody>
                    <a:bodyPr/>
                    <a:lstStyle/>
                    <a:p>
                      <a:pPr lvl="0" algn="l" fontAlgn="b"/>
                      <a:r>
                        <a:rPr lang="en-US" sz="1200" b="0" u="none" strike="noStrike">
                          <a:solidFill>
                            <a:srgbClr val="000000"/>
                          </a:solidFill>
                          <a:effectLst/>
                          <a:latin typeface="Calibri"/>
                          <a:cs typeface="Calibri"/>
                        </a:rPr>
                        <a:t>&lt;$35K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$35-74,999K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146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$75-99,999K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83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$100-149,999K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$150K+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116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67" marR="8467" marT="8467" marB="0" anchor="ctr"/>
                </a:tc>
                <a:extLst>
                  <a:ext uri="{0D108BD9-81ED-4DB2-BD59-A6C34878D82A}">
                    <a16:rowId xmlns:a16="http://schemas.microsoft.com/office/drawing/2014/main" val="3555298764"/>
                  </a:ext>
                </a:extLst>
              </a:tr>
              <a:tr h="372111">
                <a:tc rowSpan="7">
                  <a:txBody>
                    <a:bodyPr/>
                    <a:lstStyle/>
                    <a:p>
                      <a:pPr algn="l" fontAlgn="b"/>
                      <a:r>
                        <a:rPr lang="en-US" sz="1200" b="1" i="0" u="none" strike="noStrike">
                          <a:solidFill>
                            <a:srgbClr val="000000"/>
                          </a:solidFill>
                          <a:effectLst/>
                          <a:latin typeface="Calibri"/>
                          <a:cs typeface="Calibri"/>
                        </a:rPr>
                        <a:t>Educational Attainment</a:t>
                      </a:r>
                    </a:p>
                  </a:txBody>
                  <a:tcPr marL="102943" marR="3431" marT="3431" marB="0" anchor="ctr"/>
                </a:tc>
                <a:tc>
                  <a:txBody>
                    <a:bodyPr/>
                    <a:lstStyle/>
                    <a:p>
                      <a:pPr algn="l" fontAlgn="b"/>
                      <a:r>
                        <a:rPr lang="en-US" sz="1200" b="0" u="none" strike="noStrike">
                          <a:solidFill>
                            <a:srgbClr val="000000"/>
                          </a:solidFill>
                          <a:effectLst/>
                          <a:latin typeface="Calibri"/>
                          <a:cs typeface="Calibri"/>
                        </a:rPr>
                        <a:t>Less than  high school</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89239376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High school or GED</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885441753"/>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Trade/ vocational school</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995525455"/>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Some college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76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21451822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Associates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47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752807568"/>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Bachelors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60200581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Graduate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820667707"/>
                  </a:ext>
                </a:extLst>
              </a:tr>
              <a:tr h="372111">
                <a:tc rowSpan="5">
                  <a:txBody>
                    <a:bodyPr/>
                    <a:lstStyle/>
                    <a:p>
                      <a:pPr algn="l" fontAlgn="b"/>
                      <a:r>
                        <a:rPr lang="en-US" sz="1200" b="1" i="0" u="none" strike="noStrike">
                          <a:solidFill>
                            <a:srgbClr val="000000"/>
                          </a:solidFill>
                          <a:effectLst/>
                          <a:latin typeface="Calibri"/>
                          <a:cs typeface="Calibri"/>
                        </a:rPr>
                        <a:t>Disability </a:t>
                      </a:r>
                    </a:p>
                  </a:txBody>
                  <a:tcPr marL="102943" marR="3431" marT="3431" marB="0" anchor="ctr"/>
                </a:tc>
                <a:tc>
                  <a:txBody>
                    <a:bodyPr/>
                    <a:lstStyle/>
                    <a:p>
                      <a:pPr algn="l" fontAlgn="b"/>
                      <a:r>
                        <a:rPr lang="en-US" sz="1200" b="0" u="none" strike="noStrike">
                          <a:solidFill>
                            <a:srgbClr val="000000"/>
                          </a:solidFill>
                          <a:effectLst/>
                          <a:latin typeface="Calibri"/>
                          <a:cs typeface="Calibri"/>
                        </a:rPr>
                        <a:t>Deaf/Hard of hearing</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932509610"/>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Blind/Vision Impairment</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688913079"/>
                  </a:ext>
                </a:extLst>
              </a:tr>
              <a:tr h="27980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Cognitive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76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1343517713"/>
                  </a:ext>
                </a:extLst>
              </a:tr>
              <a:tr h="229968">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0" u="none" strike="noStrike">
                          <a:solidFill>
                            <a:srgbClr val="000000"/>
                          </a:solidFill>
                          <a:effectLst/>
                          <a:latin typeface="Calibri"/>
                          <a:cs typeface="Calibri"/>
                        </a:rPr>
                        <a:t>Mobility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42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14307108"/>
                  </a:ext>
                </a:extLst>
              </a:tr>
              <a:tr h="372111">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Self-Care/</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Independent Living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34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1211302545"/>
                  </a:ext>
                </a:extLst>
              </a:tr>
              <a:tr h="372111">
                <a:tc>
                  <a:txBody>
                    <a:bodyPr/>
                    <a:lstStyle/>
                    <a:p>
                      <a:pPr algn="l" fontAlgn="b"/>
                      <a:r>
                        <a:rPr lang="en-US" sz="1200" b="1" i="0" u="none" strike="noStrike">
                          <a:solidFill>
                            <a:srgbClr val="000000"/>
                          </a:solidFill>
                          <a:effectLst/>
                          <a:latin typeface="Calibri"/>
                          <a:cs typeface="Calibri"/>
                        </a:rPr>
                        <a:t>English language</a:t>
                      </a:r>
                    </a:p>
                  </a:txBody>
                  <a:tcPr marL="102943" marR="3431" marT="3431" marB="0" anchor="ctr"/>
                </a:tc>
                <a:tc>
                  <a:txBody>
                    <a:bodyPr/>
                    <a:lstStyle/>
                    <a:p>
                      <a:pPr algn="l" fontAlgn="b"/>
                      <a:r>
                        <a:rPr lang="en-US" sz="1200" b="0" u="none" strike="noStrike">
                          <a:solidFill>
                            <a:srgbClr val="000000"/>
                          </a:solidFill>
                          <a:effectLst/>
                          <a:latin typeface="Calibri"/>
                          <a:cs typeface="Calibri"/>
                        </a:rPr>
                        <a:t>Speaks language other than English </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390148585"/>
                  </a:ext>
                </a:extLst>
              </a:tr>
            </a:tbl>
          </a:graphicData>
        </a:graphic>
      </p:graphicFrame>
      <p:sp>
        <p:nvSpPr>
          <p:cNvPr id="7" name="TextBox 6">
            <a:extLst>
              <a:ext uri="{FF2B5EF4-FFF2-40B4-BE49-F238E27FC236}">
                <a16:creationId xmlns:a16="http://schemas.microsoft.com/office/drawing/2014/main" id="{040696A5-4D7A-4AB7-A526-521D15E89998}"/>
              </a:ext>
            </a:extLst>
          </p:cNvPr>
          <p:cNvSpPr txBox="1"/>
          <p:nvPr/>
        </p:nvSpPr>
        <p:spPr>
          <a:xfrm>
            <a:off x="339041" y="14990"/>
            <a:ext cx="1054883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FFAB40">
                    <a:lumMod val="75000"/>
                  </a:srgbClr>
                </a:solidFill>
                <a:effectLst/>
                <a:uLnTx/>
                <a:uFillTx/>
                <a:latin typeface="Abadi Extra Light" panose="020B0204020104020204" pitchFamily="34" charset="0"/>
                <a:ea typeface="+mn-ea"/>
                <a:cs typeface="Arial"/>
                <a:sym typeface="Arial"/>
              </a:rPr>
              <a:t>% Reported Experiencing IPV During Covid-19</a:t>
            </a:r>
          </a:p>
        </p:txBody>
      </p:sp>
      <p:graphicFrame>
        <p:nvGraphicFramePr>
          <p:cNvPr id="8" name="Table 7">
            <a:extLst>
              <a:ext uri="{FF2B5EF4-FFF2-40B4-BE49-F238E27FC236}">
                <a16:creationId xmlns:a16="http://schemas.microsoft.com/office/drawing/2014/main" id="{C12EB339-4B9D-4E46-AC25-375D8B0C4EE5}"/>
              </a:ext>
            </a:extLst>
          </p:cNvPr>
          <p:cNvGraphicFramePr>
            <a:graphicFrameLocks noGrp="1"/>
          </p:cNvGraphicFramePr>
          <p:nvPr/>
        </p:nvGraphicFramePr>
        <p:xfrm>
          <a:off x="8199136" y="2964877"/>
          <a:ext cx="3784734" cy="2865169"/>
        </p:xfrm>
        <a:graphic>
          <a:graphicData uri="http://schemas.openxmlformats.org/drawingml/2006/table">
            <a:tbl>
              <a:tblPr/>
              <a:tblGrid>
                <a:gridCol w="978582">
                  <a:extLst>
                    <a:ext uri="{9D8B030D-6E8A-4147-A177-3AD203B41FA5}">
                      <a16:colId xmlns:a16="http://schemas.microsoft.com/office/drawing/2014/main" val="2069767521"/>
                    </a:ext>
                  </a:extLst>
                </a:gridCol>
                <a:gridCol w="1017053">
                  <a:extLst>
                    <a:ext uri="{9D8B030D-6E8A-4147-A177-3AD203B41FA5}">
                      <a16:colId xmlns:a16="http://schemas.microsoft.com/office/drawing/2014/main" val="902132233"/>
                    </a:ext>
                  </a:extLst>
                </a:gridCol>
                <a:gridCol w="781050">
                  <a:extLst>
                    <a:ext uri="{9D8B030D-6E8A-4147-A177-3AD203B41FA5}">
                      <a16:colId xmlns:a16="http://schemas.microsoft.com/office/drawing/2014/main" val="1401698075"/>
                    </a:ext>
                  </a:extLst>
                </a:gridCol>
                <a:gridCol w="1008049">
                  <a:extLst>
                    <a:ext uri="{9D8B030D-6E8A-4147-A177-3AD203B41FA5}">
                      <a16:colId xmlns:a16="http://schemas.microsoft.com/office/drawing/2014/main" val="1628878958"/>
                    </a:ext>
                  </a:extLst>
                </a:gridCol>
              </a:tblGrid>
              <a:tr h="0">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Unweighted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14">
                  <a:txBody>
                    <a:bodyPr/>
                    <a:lstStyle/>
                    <a:p>
                      <a:pPr lvl="0" algn="l">
                        <a:buNone/>
                      </a:pPr>
                      <a:r>
                        <a:rPr lang="en-US" sz="1200" b="1" i="0" u="none" strike="noStrike">
                          <a:solidFill>
                            <a:srgbClr val="000000"/>
                          </a:solidFill>
                          <a:effectLst/>
                          <a:latin typeface="Calibri"/>
                          <a:cs typeface="Calibri"/>
                        </a:rPr>
                        <a:t>County</a:t>
                      </a:r>
                      <a:endParaRPr lang="en-US" sz="1200"/>
                    </a:p>
                  </a:txBody>
                  <a:tcPr marL="102943" marR="3431" marT="3431" marB="0" anchor="ctr"/>
                </a:tc>
                <a:tc>
                  <a:txBody>
                    <a:bodyPr/>
                    <a:lstStyle/>
                    <a:p>
                      <a:pPr lvl="0" algn="l">
                        <a:buNone/>
                      </a:pPr>
                      <a:r>
                        <a:rPr lang="en-US" sz="1200" b="0" i="0" u="none" strike="noStrike">
                          <a:solidFill>
                            <a:srgbClr val="000000"/>
                          </a:solidFill>
                          <a:effectLst/>
                          <a:latin typeface="Calibri"/>
                        </a:rPr>
                        <a:t>  Barnstable</a:t>
                      </a:r>
                      <a:endParaRPr lang="en-US" sz="1200"/>
                    </a:p>
                  </a:txBody>
                  <a:tcPr marL="102943" marR="3431" marT="3431" marB="0" anchor="b"/>
                </a:tc>
                <a:tc>
                  <a:txBody>
                    <a:bodyPr/>
                    <a:lstStyle/>
                    <a:p>
                      <a:pPr algn="ctr" fontAlgn="b"/>
                      <a:r>
                        <a:rPr lang="en-US" sz="1200" b="0" i="0" u="none" strike="noStrike">
                          <a:solidFill>
                            <a:srgbClr val="000000"/>
                          </a:solidFill>
                          <a:effectLst/>
                          <a:latin typeface="Calibri"/>
                        </a:rPr>
                        <a:t>13</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  Berkshire</a:t>
                      </a:r>
                      <a:endParaRPr lang="en-US" sz="1200"/>
                    </a:p>
                  </a:txBody>
                  <a:tcPr marL="102943" marR="3431" marT="3431" marB="0" anchor="b"/>
                </a:tc>
                <a:tc>
                  <a:txBody>
                    <a:bodyPr/>
                    <a:lstStyle/>
                    <a:p>
                      <a:pPr algn="ctr" fontAlgn="b"/>
                      <a:r>
                        <a:rPr lang="en-US" sz="1200" b="0" i="0" u="none" strike="noStrike">
                          <a:solidFill>
                            <a:srgbClr val="000000"/>
                          </a:solidFill>
                          <a:effectLst/>
                          <a:latin typeface="Calibri"/>
                        </a:rPr>
                        <a:t>20</a:t>
                      </a:r>
                    </a:p>
                  </a:txBody>
                  <a:tcPr marL="8467" marR="8467" marT="8467" marB="0" anchor="b"/>
                </a:tc>
                <a:tc>
                  <a:txBody>
                    <a:bodyPr/>
                    <a:lstStyle/>
                    <a:p>
                      <a:pPr lvl="0" algn="ctr" rtl="0">
                        <a:buNone/>
                      </a:pPr>
                      <a:r>
                        <a:rPr lang="en-US" sz="1200" u="none" strike="noStrike">
                          <a:effectLst/>
                          <a:latin typeface="Calibri"/>
                        </a:rPr>
                        <a:t>4%</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594575615"/>
                  </a:ext>
                </a:extLst>
              </a:tr>
              <a:tr h="191347">
                <a:tc vMerge="1">
                  <a:txBody>
                    <a:bodyPr/>
                    <a:lstStyle/>
                    <a:p>
                      <a:endParaRPr lang="en-US" sz="800" b="1" i="0" u="none" strike="noStrike">
                        <a:solidFill>
                          <a:srgbClr val="000000"/>
                        </a:solidFill>
                        <a:effectLst/>
                        <a:latin typeface="Calibri"/>
                        <a:cs typeface="Calibri"/>
                      </a:endParaRPr>
                    </a:p>
                  </a:txBody>
                  <a:tcPr marL="77207" marR="2573" marT="2573" marB="0" anchor="ctr"/>
                </a:tc>
                <a:tc>
                  <a:txBody>
                    <a:bodyPr/>
                    <a:lstStyle/>
                    <a:p>
                      <a:pPr lvl="0" algn="l">
                        <a:buNone/>
                      </a:pPr>
                      <a:r>
                        <a:rPr lang="en-US" sz="1200" b="0" i="0" u="none" strike="noStrike">
                          <a:solidFill>
                            <a:srgbClr val="000000"/>
                          </a:solidFill>
                          <a:effectLst/>
                          <a:latin typeface="Calibri"/>
                        </a:rPr>
                        <a:t>Bristol</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22</a:t>
                      </a:r>
                    </a:p>
                  </a:txBody>
                  <a:tcPr marL="8467" marR="8467" marT="8467" marB="0" anchor="b"/>
                </a:tc>
                <a:tc>
                  <a:txBody>
                    <a:bodyPr/>
                    <a:lstStyle/>
                    <a:p>
                      <a:pPr lvl="0" algn="ctr" rtl="0">
                        <a:buNone/>
                      </a:pPr>
                      <a:r>
                        <a:rPr lang="en-US" sz="1200" b="0" i="0" u="none" strike="noStrike">
                          <a:solidFill>
                            <a:srgbClr val="000000"/>
                          </a:solidFill>
                          <a:effectLst/>
                          <a:latin typeface="Calibri"/>
                        </a:rPr>
                        <a:t>2%</a:t>
                      </a:r>
                    </a:p>
                  </a:txBody>
                  <a:tcPr marL="8467" marR="8467" marT="8467" marB="0" anchor="b"/>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Dukes</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a:t>
                      </a:r>
                    </a:p>
                  </a:txBody>
                  <a:tcPr marL="8467" marR="8467"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Essex</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44</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Franklin</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31</a:t>
                      </a:r>
                    </a:p>
                  </a:txBody>
                  <a:tcPr marL="8467" marR="8467" marT="8467" marB="0" anchor="b"/>
                </a:tc>
                <a:tc>
                  <a:txBody>
                    <a:bodyPr/>
                    <a:lstStyle/>
                    <a:p>
                      <a:pPr lvl="0" algn="ctr" rtl="0">
                        <a:buNone/>
                      </a:pPr>
                      <a:r>
                        <a:rPr lang="en-US" sz="1200" u="none" strike="noStrike">
                          <a:effectLst/>
                          <a:latin typeface="Calibri"/>
                        </a:rPr>
                        <a:t>4%</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Hampden</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48</a:t>
                      </a:r>
                    </a:p>
                  </a:txBody>
                  <a:tcPr marL="8467" marR="8467"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5529876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Hampshire</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37</a:t>
                      </a:r>
                    </a:p>
                  </a:txBody>
                  <a:tcPr marL="8467" marR="8467"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19850704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Middlesex</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122</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46937873"/>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Nantucket</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a:t>
                      </a:r>
                    </a:p>
                  </a:txBody>
                  <a:tcPr marL="8467" marR="8467"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010508915"/>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Norfolk</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56</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9006578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Plymouth</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39</a:t>
                      </a:r>
                    </a:p>
                  </a:txBody>
                  <a:tcPr marL="8467" marR="8467"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38531630"/>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Suffolk</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68</a:t>
                      </a:r>
                    </a:p>
                  </a:txBody>
                  <a:tcPr marL="8467" marR="8467"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8660141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Worcester</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70</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76429833"/>
                  </a:ext>
                </a:extLst>
              </a:tr>
            </a:tbl>
          </a:graphicData>
        </a:graphic>
      </p:graphicFrame>
      <p:sp>
        <p:nvSpPr>
          <p:cNvPr id="9" name="TextBox 1">
            <a:extLst>
              <a:ext uri="{FF2B5EF4-FFF2-40B4-BE49-F238E27FC236}">
                <a16:creationId xmlns:a16="http://schemas.microsoft.com/office/drawing/2014/main" id="{10961064-9231-4220-9090-7D4D77EDF77C}"/>
              </a:ext>
            </a:extLst>
          </p:cNvPr>
          <p:cNvSpPr txBox="1"/>
          <p:nvPr/>
        </p:nvSpPr>
        <p:spPr>
          <a:xfrm>
            <a:off x="44720" y="5710497"/>
            <a:ext cx="4148501" cy="95410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000000"/>
                </a:solidFill>
                <a:effectLst/>
                <a:uLnTx/>
                <a:uFillTx/>
                <a:latin typeface="Arial"/>
                <a:cs typeface="Arial"/>
                <a:sym typeface="Arial"/>
              </a:rPr>
              <a:t>Note: </a:t>
            </a:r>
            <a:r>
              <a:rPr kumimoji="0" lang="en-US" sz="800" b="0" i="0" u="none" strike="noStrike" kern="1200" cap="none" spc="0" normalizeH="0" baseline="0" noProof="0">
                <a:ln>
                  <a:noFill/>
                </a:ln>
                <a:solidFill>
                  <a:srgbClr val="000000"/>
                </a:solidFill>
                <a:effectLst/>
                <a:uLnTx/>
                <a:uFillTx/>
                <a:latin typeface="Arial"/>
                <a:cs typeface="Arial"/>
                <a:sym typeface="Arial"/>
              </a:rPr>
              <a:t>All percentages presented here (except County) </a:t>
            </a:r>
            <a:r>
              <a:rPr kumimoji="0" lang="en-US" sz="800" b="0" i="0" u="none" strike="noStrike" kern="0" cap="none" spc="0" normalizeH="0" baseline="0" noProof="0">
                <a:ln>
                  <a:noFill/>
                </a:ln>
                <a:solidFill>
                  <a:srgbClr val="000000"/>
                </a:solidFill>
                <a:effectLst/>
                <a:uLnTx/>
                <a:uFillTx/>
                <a:latin typeface="Arial"/>
                <a:cs typeface="Arial"/>
                <a:sym typeface="Arial"/>
              </a:rPr>
              <a:t>are weighted to the </a:t>
            </a:r>
            <a:r>
              <a:rPr kumimoji="0" lang="en-US" sz="800" b="0" i="0" u="none" strike="noStrike" kern="1200" cap="none" spc="0" normalizeH="0" baseline="0" noProof="0">
                <a:ln>
                  <a:noFill/>
                </a:ln>
                <a:solidFill>
                  <a:srgbClr val="000000"/>
                </a:solidFill>
                <a:effectLst/>
                <a:uLnTx/>
                <a:uFillTx/>
                <a:latin typeface="Arial"/>
                <a:cs typeface="Arial"/>
                <a:sym typeface="Arial"/>
              </a:rPr>
              <a:t>statewide age </a:t>
            </a:r>
            <a:r>
              <a:rPr kumimoji="0" lang="en-US" sz="800" b="0" i="0" u="none" strike="noStrike" kern="0" cap="none" spc="0" normalizeH="0" baseline="0" noProof="0">
                <a:ln>
                  <a:noFill/>
                </a:ln>
                <a:solidFill>
                  <a:srgbClr val="000000"/>
                </a:solidFill>
                <a:effectLst/>
                <a:uLnTx/>
                <a:uFillTx/>
                <a:latin typeface="Arial"/>
                <a:cs typeface="Arial"/>
                <a:sym typeface="Arial"/>
              </a:rPr>
              <a:t>and </a:t>
            </a:r>
            <a:r>
              <a:rPr kumimoji="0" lang="en-US" sz="800" b="0" i="0" u="none" strike="noStrike" kern="1200" cap="none" spc="0" normalizeH="0" baseline="0" noProof="0">
                <a:ln>
                  <a:noFill/>
                </a:ln>
                <a:solidFill>
                  <a:srgbClr val="000000"/>
                </a:solidFill>
                <a:effectLst/>
                <a:uLnTx/>
                <a:uFillTx/>
                <a:latin typeface="Arial"/>
                <a:cs typeface="Arial"/>
                <a:sym typeface="Arial"/>
              </a:rPr>
              <a:t>educational distribution of those 25 years old or older in Massachusetts</a:t>
            </a:r>
            <a:endParaRPr kumimoji="0" lang="en-US" sz="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a:ln>
                  <a:noFill/>
                </a:ln>
                <a:solidFill>
                  <a:srgbClr val="000000"/>
                </a:solidFill>
                <a:effectLst/>
                <a:uLnTx/>
                <a:uFillTx/>
                <a:latin typeface="Arial"/>
                <a:cs typeface="Arial"/>
                <a:sym typeface="Arial"/>
              </a:rPr>
              <a:t>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Unweighted percentages should NOT be compared to weighted percentages. </a:t>
            </a:r>
            <a:endParaRPr kumimoji="0" lang="en-US" sz="600" b="0" i="0" u="none" strike="noStrike" kern="1200" cap="none" spc="0" normalizeH="0" baseline="0" noProof="0">
              <a:ln>
                <a:noFill/>
              </a:ln>
              <a:solidFill>
                <a:srgbClr val="000000"/>
              </a:solidFill>
              <a:effectLst/>
              <a:uLnTx/>
              <a:uFillTx/>
              <a:latin typeface="Abadi Extra Light"/>
              <a:cs typeface="Arial"/>
              <a:sym typeface="Arial"/>
            </a:endParaRPr>
          </a:p>
        </p:txBody>
      </p:sp>
      <p:sp>
        <p:nvSpPr>
          <p:cNvPr id="2" name="Slide Number Placeholder 1">
            <a:extLst>
              <a:ext uri="{FF2B5EF4-FFF2-40B4-BE49-F238E27FC236}">
                <a16:creationId xmlns:a16="http://schemas.microsoft.com/office/drawing/2014/main" id="{1EFDF1F6-E8CA-4653-9691-CFC24DCC36B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graphicFrame>
        <p:nvGraphicFramePr>
          <p:cNvPr id="11" name="Table 10">
            <a:extLst>
              <a:ext uri="{FF2B5EF4-FFF2-40B4-BE49-F238E27FC236}">
                <a16:creationId xmlns:a16="http://schemas.microsoft.com/office/drawing/2014/main" id="{BC73F643-A73F-41DE-B6EA-2EF4F2E56733}"/>
              </a:ext>
            </a:extLst>
          </p:cNvPr>
          <p:cNvGraphicFramePr>
            <a:graphicFrameLocks noGrp="1"/>
          </p:cNvGraphicFramePr>
          <p:nvPr/>
        </p:nvGraphicFramePr>
        <p:xfrm>
          <a:off x="8187985" y="440289"/>
          <a:ext cx="3784734" cy="1950547"/>
        </p:xfrm>
        <a:graphic>
          <a:graphicData uri="http://schemas.openxmlformats.org/drawingml/2006/table">
            <a:tbl>
              <a:tblPr/>
              <a:tblGrid>
                <a:gridCol w="966935">
                  <a:extLst>
                    <a:ext uri="{9D8B030D-6E8A-4147-A177-3AD203B41FA5}">
                      <a16:colId xmlns:a16="http://schemas.microsoft.com/office/drawing/2014/main" val="2069767521"/>
                    </a:ext>
                  </a:extLst>
                </a:gridCol>
                <a:gridCol w="1266825">
                  <a:extLst>
                    <a:ext uri="{9D8B030D-6E8A-4147-A177-3AD203B41FA5}">
                      <a16:colId xmlns:a16="http://schemas.microsoft.com/office/drawing/2014/main" val="902132233"/>
                    </a:ext>
                  </a:extLst>
                </a:gridCol>
                <a:gridCol w="725581">
                  <a:extLst>
                    <a:ext uri="{9D8B030D-6E8A-4147-A177-3AD203B41FA5}">
                      <a16:colId xmlns:a16="http://schemas.microsoft.com/office/drawing/2014/main" val="1401698075"/>
                    </a:ext>
                  </a:extLst>
                </a:gridCol>
                <a:gridCol w="825393">
                  <a:extLst>
                    <a:ext uri="{9D8B030D-6E8A-4147-A177-3AD203B41FA5}">
                      <a16:colId xmlns:a16="http://schemas.microsoft.com/office/drawing/2014/main" val="1628878958"/>
                    </a:ext>
                  </a:extLst>
                </a:gridCol>
              </a:tblGrid>
              <a:tr h="239007">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8">
                  <a:txBody>
                    <a:bodyPr/>
                    <a:lstStyle/>
                    <a:p>
                      <a:pPr lvl="0" algn="l">
                        <a:buNone/>
                      </a:pPr>
                      <a:r>
                        <a:rPr lang="en-US" sz="1200" b="1" i="0" u="none" strike="noStrike">
                          <a:solidFill>
                            <a:srgbClr val="000000"/>
                          </a:solidFill>
                          <a:effectLst/>
                          <a:latin typeface="Calibri"/>
                          <a:cs typeface="Calibri"/>
                        </a:rPr>
                        <a:t>Ethnicity </a:t>
                      </a:r>
                      <a:r>
                        <a:rPr lang="en-US" sz="1200" b="0" i="0" u="none" strike="noStrike">
                          <a:solidFill>
                            <a:srgbClr val="000000"/>
                          </a:solidFill>
                          <a:effectLst/>
                          <a:latin typeface="Calibri"/>
                          <a:cs typeface="Calibri"/>
                        </a:rPr>
                        <a:t>(selected from  presentation)</a:t>
                      </a:r>
                      <a:endParaRPr lang="en-US" sz="1200" b="0" i="1"/>
                    </a:p>
                  </a:txBody>
                  <a:tcPr marL="102943" marR="3431" marT="3431" marB="0" anchor="ctr"/>
                </a:tc>
                <a:tc>
                  <a:txBody>
                    <a:bodyPr/>
                    <a:lstStyle/>
                    <a:p>
                      <a:pPr lvl="0" algn="l">
                        <a:buNone/>
                      </a:pPr>
                      <a:r>
                        <a:rPr lang="en-US" sz="1200" b="0" i="0" u="none" strike="noStrike" cap="none">
                          <a:solidFill>
                            <a:schemeClr val="tx1"/>
                          </a:solidFill>
                          <a:effectLst/>
                          <a:latin typeface="Calibri"/>
                          <a:ea typeface="+mn-ea"/>
                          <a:cs typeface="Calibri"/>
                          <a:sym typeface="Arial"/>
                        </a:rPr>
                        <a:t>  Cambodian </a:t>
                      </a:r>
                    </a:p>
                  </a:txBody>
                  <a:tcPr marL="102943" marR="3431" marT="3431" marB="0" anchor="b"/>
                </a:tc>
                <a:tc>
                  <a:txBody>
                    <a:bodyPr/>
                    <a:lstStyle/>
                    <a:p>
                      <a:pPr algn="ctr" fontAlgn="b"/>
                      <a:r>
                        <a:rPr lang="en-US" sz="1200" b="0" i="0" u="none" strike="noStrike">
                          <a:solidFill>
                            <a:srgbClr val="000000"/>
                          </a:solidFill>
                          <a:effectLst/>
                          <a:latin typeface="Calibri"/>
                        </a:rPr>
                        <a:t>5</a:t>
                      </a:r>
                    </a:p>
                  </a:txBody>
                  <a:tcPr marL="8467" marR="8467" marT="8467" marB="0" anchor="b"/>
                </a:tc>
                <a:tc>
                  <a:txBody>
                    <a:bodyPr/>
                    <a:lstStyle/>
                    <a:p>
                      <a:pPr lvl="0" algn="ctr" rtl="0">
                        <a:buNone/>
                      </a:pPr>
                      <a:r>
                        <a:rPr lang="en-US" sz="1200" u="none" strike="noStrike">
                          <a:effectLst/>
                          <a:latin typeface="Calibri"/>
                        </a:rPr>
                        <a:t>9%</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  Cape Verdean </a:t>
                      </a:r>
                    </a:p>
                  </a:txBody>
                  <a:tcPr marL="102943" marR="3431" marT="3431" marB="0" anchor="b"/>
                </a:tc>
                <a:tc>
                  <a:txBody>
                    <a:bodyPr/>
                    <a:lstStyle/>
                    <a:p>
                      <a:pPr algn="ctr" fontAlgn="b"/>
                      <a:r>
                        <a:rPr lang="en-US" sz="1200" b="0" i="0" u="none" strike="noStrike">
                          <a:solidFill>
                            <a:srgbClr val="000000"/>
                          </a:solidFill>
                          <a:effectLst/>
                          <a:latin typeface="Calibri"/>
                        </a:rPr>
                        <a:t>7</a:t>
                      </a:r>
                    </a:p>
                  </a:txBody>
                  <a:tcPr marL="8467" marR="8467" marT="8467" marB="0" anchor="b"/>
                </a:tc>
                <a:tc>
                  <a:txBody>
                    <a:bodyPr/>
                    <a:lstStyle/>
                    <a:p>
                      <a:pPr lvl="0" algn="ctr" rtl="0">
                        <a:buNone/>
                      </a:pPr>
                      <a:r>
                        <a:rPr lang="en-US" sz="1200" u="none" strike="noStrike">
                          <a:effectLst/>
                          <a:latin typeface="Calibri"/>
                        </a:rPr>
                        <a:t>8%</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594575615"/>
                  </a:ext>
                </a:extLst>
              </a:tr>
              <a:tr h="189230">
                <a:tc vMerge="1">
                  <a:txBody>
                    <a:bodyPr/>
                    <a:lstStyle/>
                    <a:p>
                      <a:endParaRPr lang="en-US" sz="800" b="1" i="0" u="none" strike="noStrike">
                        <a:solidFill>
                          <a:srgbClr val="000000"/>
                        </a:solidFill>
                        <a:effectLst/>
                        <a:latin typeface="Calibri"/>
                        <a:cs typeface="Calibri"/>
                      </a:endParaRPr>
                    </a:p>
                  </a:txBody>
                  <a:tcPr marL="77207" marR="2573" marT="2573" marB="0" anchor="ctr"/>
                </a:tc>
                <a:tc>
                  <a:txBody>
                    <a:bodyPr/>
                    <a:lstStyle/>
                    <a:p>
                      <a:pPr lvl="0" algn="l">
                        <a:buNone/>
                      </a:pPr>
                      <a:r>
                        <a:rPr lang="en-US" sz="1200" b="0" i="0" u="none" strike="noStrike" cap="none">
                          <a:solidFill>
                            <a:schemeClr val="tx1"/>
                          </a:solidFill>
                          <a:effectLst/>
                          <a:latin typeface="Calibri"/>
                          <a:ea typeface="+mn-ea"/>
                          <a:cs typeface="Calibri"/>
                          <a:sym typeface="Arial"/>
                        </a:rPr>
                        <a:t>Asian Indian</a:t>
                      </a:r>
                    </a:p>
                  </a:txBody>
                  <a:tcPr marL="190500" marR="6351" marT="6351" marB="0" anchor="b"/>
                </a:tc>
                <a:tc>
                  <a:txBody>
                    <a:bodyPr/>
                    <a:lstStyle/>
                    <a:p>
                      <a:pPr algn="ctr" fontAlgn="b"/>
                      <a:r>
                        <a:rPr lang="en-US" sz="1200" b="0" i="0" u="none" strike="noStrike">
                          <a:solidFill>
                            <a:srgbClr val="000000"/>
                          </a:solidFill>
                          <a:effectLst/>
                          <a:latin typeface="Calibri"/>
                        </a:rPr>
                        <a:t>18</a:t>
                      </a:r>
                    </a:p>
                  </a:txBody>
                  <a:tcPr marL="8467" marR="8467" marT="8467" marB="0" anchor="b"/>
                </a:tc>
                <a:tc>
                  <a:txBody>
                    <a:bodyPr/>
                    <a:lstStyle/>
                    <a:p>
                      <a:pPr lvl="0" algn="ctr" rtl="0">
                        <a:buNone/>
                      </a:pPr>
                      <a:r>
                        <a:rPr lang="en-US" sz="1200" b="0" i="0" u="none" strike="noStrike">
                          <a:solidFill>
                            <a:srgbClr val="000000"/>
                          </a:solidFill>
                          <a:effectLst/>
                          <a:latin typeface="Calibri"/>
                        </a:rPr>
                        <a:t>8%</a:t>
                      </a:r>
                    </a:p>
                  </a:txBody>
                  <a:tcPr marL="8467" marR="8467" marT="8467" marB="0" anchor="b"/>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Caribbean Islander</a:t>
                      </a:r>
                    </a:p>
                  </a:txBody>
                  <a:tcPr marL="190500" marR="6351" marT="6351" marB="0" anchor="b"/>
                </a:tc>
                <a:tc>
                  <a:txBody>
                    <a:bodyPr/>
                    <a:lstStyle/>
                    <a:p>
                      <a:pPr algn="ctr" fontAlgn="b"/>
                      <a:r>
                        <a:rPr lang="en-US" sz="1200" b="0" i="0" u="none" strike="noStrike">
                          <a:solidFill>
                            <a:srgbClr val="000000"/>
                          </a:solidFill>
                          <a:effectLst/>
                          <a:latin typeface="Calibri"/>
                        </a:rPr>
                        <a:t>11</a:t>
                      </a:r>
                    </a:p>
                  </a:txBody>
                  <a:tcPr marL="8467" marR="8467" marT="8467" marB="0" anchor="b"/>
                </a:tc>
                <a:tc>
                  <a:txBody>
                    <a:bodyPr/>
                    <a:lstStyle/>
                    <a:p>
                      <a:pPr lvl="0" algn="ctr" rtl="0">
                        <a:buNone/>
                      </a:pPr>
                      <a:r>
                        <a:rPr lang="en-US" sz="1200" u="none" strike="noStrike">
                          <a:effectLst/>
                          <a:latin typeface="Calibri"/>
                        </a:rPr>
                        <a:t>6</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African</a:t>
                      </a:r>
                    </a:p>
                  </a:txBody>
                  <a:tcPr marL="190500" marR="6351" marT="6351" marB="0" anchor="b"/>
                </a:tc>
                <a:tc>
                  <a:txBody>
                    <a:bodyPr/>
                    <a:lstStyle/>
                    <a:p>
                      <a:pPr algn="ctr" fontAlgn="b"/>
                      <a:r>
                        <a:rPr lang="en-US" sz="1200" b="0" i="0" u="none" strike="noStrike">
                          <a:solidFill>
                            <a:srgbClr val="000000"/>
                          </a:solidFill>
                          <a:effectLst/>
                          <a:latin typeface="Calibri"/>
                        </a:rPr>
                        <a:t>6</a:t>
                      </a:r>
                    </a:p>
                  </a:txBody>
                  <a:tcPr marL="8467" marR="8467" marT="8467" marB="0" anchor="b"/>
                </a:tc>
                <a:tc>
                  <a:txBody>
                    <a:bodyPr/>
                    <a:lstStyle/>
                    <a:p>
                      <a:pPr lvl="0" algn="ctr" rtl="0">
                        <a:buNone/>
                      </a:pPr>
                      <a:r>
                        <a:rPr lang="en-US" sz="1200" u="none" strike="noStrike">
                          <a:effectLst/>
                          <a:latin typeface="Calibri"/>
                        </a:rPr>
                        <a:t>5%</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734948310"/>
                  </a:ext>
                </a:extLst>
              </a:tr>
              <a:tr h="18499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Native American</a:t>
                      </a:r>
                    </a:p>
                  </a:txBody>
                  <a:tcPr marL="190500" marR="6351" marT="6351" marB="0" anchor="b"/>
                </a:tc>
                <a:tc>
                  <a:txBody>
                    <a:bodyPr/>
                    <a:lstStyle/>
                    <a:p>
                      <a:pPr algn="ctr" fontAlgn="b"/>
                      <a:r>
                        <a:rPr lang="en-US" sz="1200" b="0" i="0" u="none" strike="noStrike">
                          <a:solidFill>
                            <a:srgbClr val="000000"/>
                          </a:solidFill>
                          <a:effectLst/>
                          <a:latin typeface="Calibri"/>
                        </a:rPr>
                        <a:t>18</a:t>
                      </a:r>
                    </a:p>
                  </a:txBody>
                  <a:tcPr marL="8467" marR="8467" marT="8467" marB="0" anchor="b"/>
                </a:tc>
                <a:tc>
                  <a:txBody>
                    <a:bodyPr/>
                    <a:lstStyle/>
                    <a:p>
                      <a:pPr lvl="0" algn="ctr" rtl="0">
                        <a:buNone/>
                      </a:pPr>
                      <a:r>
                        <a:rPr lang="en-US" sz="1200" u="none" strike="noStrike">
                          <a:effectLst/>
                          <a:latin typeface="Calibri"/>
                        </a:rPr>
                        <a:t>5%</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African American</a:t>
                      </a:r>
                    </a:p>
                  </a:txBody>
                  <a:tcPr marL="190500" marR="6351" marT="6351" marB="0" anchor="b"/>
                </a:tc>
                <a:tc>
                  <a:txBody>
                    <a:bodyPr/>
                    <a:lstStyle/>
                    <a:p>
                      <a:pPr algn="ctr" fontAlgn="b"/>
                      <a:r>
                        <a:rPr lang="en-US" sz="1200" b="0" i="0" u="none" strike="noStrike">
                          <a:solidFill>
                            <a:srgbClr val="000000"/>
                          </a:solidFill>
                          <a:effectLst/>
                          <a:latin typeface="Calibri"/>
                        </a:rPr>
                        <a:t>27</a:t>
                      </a:r>
                    </a:p>
                  </a:txBody>
                  <a:tcPr marL="8467" marR="8467" marT="8467" marB="0" anchor="b"/>
                </a:tc>
                <a:tc>
                  <a:txBody>
                    <a:bodyPr/>
                    <a:lstStyle/>
                    <a:p>
                      <a:pPr lvl="0" algn="ctr" rtl="0">
                        <a:buNone/>
                      </a:pPr>
                      <a:r>
                        <a:rPr lang="en-US" sz="1200" u="none" strike="noStrike">
                          <a:effectLst/>
                          <a:latin typeface="Calibri"/>
                        </a:rPr>
                        <a:t>5%</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55298764"/>
                  </a:ext>
                </a:extLst>
              </a:tr>
              <a:tr h="191347">
                <a:tc vMerge="1">
                  <a:txBody>
                    <a:bodyPr/>
                    <a:lstStyle/>
                    <a:p>
                      <a:endParaRPr lang="en-US"/>
                    </a:p>
                  </a:txBody>
                  <a:tcPr marL="77207" marR="2573" marT="2573" marB="0" anchor="ctr"/>
                </a:tc>
                <a:tc>
                  <a:txBody>
                    <a:bodyPr/>
                    <a:lstStyle/>
                    <a:p>
                      <a:pPr lvl="0" algn="l">
                        <a:buNone/>
                      </a:pPr>
                      <a:r>
                        <a:rPr lang="en-US" sz="1200" b="0" i="0" u="none" strike="noStrike" cap="none">
                          <a:solidFill>
                            <a:schemeClr val="tx1"/>
                          </a:solidFill>
                          <a:effectLst/>
                          <a:latin typeface="Calibri"/>
                          <a:ea typeface="+mn-ea"/>
                          <a:cs typeface="Calibri"/>
                          <a:sym typeface="Arial"/>
                        </a:rPr>
                        <a:t>Dominican</a:t>
                      </a:r>
                    </a:p>
                  </a:txBody>
                  <a:tcPr marL="190500" marR="6351" marT="6351" marB="0" anchor="b"/>
                </a:tc>
                <a:tc>
                  <a:txBody>
                    <a:bodyPr/>
                    <a:lstStyle/>
                    <a:p>
                      <a:pPr algn="ctr" fontAlgn="b"/>
                      <a:r>
                        <a:rPr lang="en-US" sz="1200" b="0" i="0" u="none" strike="noStrike">
                          <a:solidFill>
                            <a:srgbClr val="000000"/>
                          </a:solidFill>
                          <a:effectLst/>
                          <a:latin typeface="Calibri"/>
                        </a:rPr>
                        <a:t>13</a:t>
                      </a:r>
                    </a:p>
                  </a:txBody>
                  <a:tcPr marL="8467" marR="8467" marT="8467" marB="0" anchor="b"/>
                </a:tc>
                <a:tc>
                  <a:txBody>
                    <a:bodyPr/>
                    <a:lstStyle/>
                    <a:p>
                      <a:pPr lvl="0" algn="ctr" rtl="0">
                        <a:buNone/>
                      </a:pPr>
                      <a:r>
                        <a:rPr lang="en-US" sz="1200" u="none" strike="noStrike">
                          <a:effectLst/>
                          <a:latin typeface="Calibri"/>
                        </a:rPr>
                        <a:t>4%</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198507044"/>
                  </a:ext>
                </a:extLst>
              </a:tr>
            </a:tbl>
          </a:graphicData>
        </a:graphic>
      </p:graphicFrame>
      <p:graphicFrame>
        <p:nvGraphicFramePr>
          <p:cNvPr id="12" name="Table 11">
            <a:extLst>
              <a:ext uri="{FF2B5EF4-FFF2-40B4-BE49-F238E27FC236}">
                <a16:creationId xmlns:a16="http://schemas.microsoft.com/office/drawing/2014/main" id="{B1EDE3F5-9C82-42B6-9C87-963C954C395F}"/>
              </a:ext>
            </a:extLst>
          </p:cNvPr>
          <p:cNvGraphicFramePr>
            <a:graphicFrameLocks noGrp="1"/>
          </p:cNvGraphicFramePr>
          <p:nvPr/>
        </p:nvGraphicFramePr>
        <p:xfrm>
          <a:off x="8199136" y="2390836"/>
          <a:ext cx="3784734" cy="574041"/>
        </p:xfrm>
        <a:graphic>
          <a:graphicData uri="http://schemas.openxmlformats.org/drawingml/2006/table">
            <a:tbl>
              <a:tblPr/>
              <a:tblGrid>
                <a:gridCol w="967005">
                  <a:extLst>
                    <a:ext uri="{9D8B030D-6E8A-4147-A177-3AD203B41FA5}">
                      <a16:colId xmlns:a16="http://schemas.microsoft.com/office/drawing/2014/main" val="1079794456"/>
                    </a:ext>
                  </a:extLst>
                </a:gridCol>
                <a:gridCol w="1261471">
                  <a:extLst>
                    <a:ext uri="{9D8B030D-6E8A-4147-A177-3AD203B41FA5}">
                      <a16:colId xmlns:a16="http://schemas.microsoft.com/office/drawing/2014/main" val="962358250"/>
                    </a:ext>
                  </a:extLst>
                </a:gridCol>
                <a:gridCol w="731653">
                  <a:extLst>
                    <a:ext uri="{9D8B030D-6E8A-4147-A177-3AD203B41FA5}">
                      <a16:colId xmlns:a16="http://schemas.microsoft.com/office/drawing/2014/main" val="2791672450"/>
                    </a:ext>
                  </a:extLst>
                </a:gridCol>
                <a:gridCol w="824605">
                  <a:extLst>
                    <a:ext uri="{9D8B030D-6E8A-4147-A177-3AD203B41FA5}">
                      <a16:colId xmlns:a16="http://schemas.microsoft.com/office/drawing/2014/main" val="1462376973"/>
                    </a:ext>
                  </a:extLst>
                </a:gridCol>
              </a:tblGrid>
              <a:tr h="167603">
                <a:tc rowSpan="3">
                  <a:txBody>
                    <a:bodyPr/>
                    <a:lstStyle/>
                    <a:p>
                      <a:pPr algn="l" fontAlgn="b"/>
                      <a:r>
                        <a:rPr lang="en-US" sz="1200" b="1" i="0" u="none" strike="noStrike">
                          <a:solidFill>
                            <a:srgbClr val="000000"/>
                          </a:solidFill>
                          <a:effectLst/>
                          <a:latin typeface="Calibri"/>
                          <a:cs typeface="Calibri"/>
                        </a:rPr>
                        <a:t>Rural Designation</a:t>
                      </a:r>
                    </a:p>
                  </a:txBody>
                  <a:tcPr marL="102943" marR="3431" marT="3431" marB="0" anchor="ctr"/>
                </a:tc>
                <a:tc>
                  <a:txBody>
                    <a:bodyPr/>
                    <a:lstStyle/>
                    <a:p>
                      <a:pPr algn="l" fontAlgn="b"/>
                      <a:r>
                        <a:rPr lang="en-US" sz="1200" u="none" strike="noStrike">
                          <a:effectLst/>
                          <a:latin typeface="Calibri"/>
                          <a:cs typeface="Calibri"/>
                        </a:rPr>
                        <a:t>Rural Level 2</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512272902"/>
                  </a:ext>
                </a:extLst>
              </a:tr>
              <a:tr h="16760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Rural Level 1</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65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525180199"/>
                  </a:ext>
                </a:extLst>
              </a:tr>
              <a:tr h="18959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Urban</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467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587315395"/>
                  </a:ext>
                </a:extLst>
              </a:tr>
            </a:tbl>
          </a:graphicData>
        </a:graphic>
      </p:graphicFrame>
      <p:sp>
        <p:nvSpPr>
          <p:cNvPr id="13" name="TextBox 12">
            <a:extLst>
              <a:ext uri="{FF2B5EF4-FFF2-40B4-BE49-F238E27FC236}">
                <a16:creationId xmlns:a16="http://schemas.microsoft.com/office/drawing/2014/main" id="{150330F3-8DCA-4BFA-B344-3985341E45BD}"/>
              </a:ext>
            </a:extLst>
          </p:cNvPr>
          <p:cNvSpPr txBox="1"/>
          <p:nvPr/>
        </p:nvSpPr>
        <p:spPr>
          <a:xfrm>
            <a:off x="4147750" y="6080921"/>
            <a:ext cx="702118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1200" cap="none" spc="0" normalizeH="0" baseline="0" noProof="0" err="1">
                <a:ln>
                  <a:noFill/>
                </a:ln>
                <a:solidFill>
                  <a:srgbClr val="000000"/>
                </a:solidFill>
                <a:effectLst/>
                <a:uLnTx/>
                <a:uFillTx/>
                <a:latin typeface="Arial"/>
                <a:ea typeface="+mn-ea"/>
                <a:cs typeface="Arial"/>
                <a:sym typeface="Arial"/>
              </a:rPr>
              <a:t>nH</a:t>
            </a:r>
            <a:r>
              <a:rPr kumimoji="0" lang="en-US" sz="900" b="0" i="0" u="none" strike="noStrike" kern="1200" cap="none" spc="0" normalizeH="0" baseline="0" noProof="0">
                <a:ln>
                  <a:noFill/>
                </a:ln>
                <a:solidFill>
                  <a:srgbClr val="000000"/>
                </a:solidFill>
                <a:effectLst/>
                <a:uLnTx/>
                <a:uFillTx/>
                <a:latin typeface="Arial"/>
                <a:ea typeface="+mn-ea"/>
                <a:cs typeface="Arial"/>
                <a:sym typeface="Arial"/>
              </a:rPr>
              <a:t>/</a:t>
            </a:r>
            <a:r>
              <a:rPr kumimoji="0" lang="en-US" sz="900" b="0" i="0" u="none" strike="noStrike" kern="1200" cap="none" spc="0" normalizeH="0" baseline="0" noProof="0" err="1">
                <a:ln>
                  <a:noFill/>
                </a:ln>
                <a:solidFill>
                  <a:srgbClr val="000000"/>
                </a:solidFill>
                <a:effectLst/>
                <a:uLnTx/>
                <a:uFillTx/>
                <a:latin typeface="Arial"/>
                <a:ea typeface="+mn-ea"/>
                <a:cs typeface="Arial"/>
                <a:sym typeface="Arial"/>
              </a:rPr>
              <a:t>nL</a:t>
            </a:r>
            <a:r>
              <a:rPr kumimoji="0" lang="en-US" sz="900" b="0" i="0" u="none" strike="noStrike" kern="1200" cap="none" spc="0" normalizeH="0" baseline="0" noProof="0">
                <a:ln>
                  <a:noFill/>
                </a:ln>
                <a:solidFill>
                  <a:srgbClr val="000000"/>
                </a:solidFill>
                <a:effectLst/>
                <a:uLnTx/>
                <a:uFillTx/>
                <a:latin typeface="Arial"/>
                <a:ea typeface="+mn-ea"/>
                <a:cs typeface="Arial"/>
                <a:sym typeface="Arial"/>
              </a:rPr>
              <a:t> = non-Hispanic/non-Latinx; American Indian/Alaska Native includes respondents who identify as Hispanic/Latinx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a:sym typeface="Arial"/>
              </a:rPr>
              <a:t>Questioning/undecided/non-binary gender identity includes respondents identifying as non-binary, genderqueer, not exclusively male or female, and questioning/unsure of their gender identity. </a:t>
            </a:r>
            <a:r>
              <a:rPr kumimoji="0" lang="en-US" sz="900" b="0" i="0" u="none" strike="noStrike" kern="1200" cap="none" spc="0" normalizeH="0" baseline="0" noProof="0">
                <a:ln>
                  <a:noFill/>
                </a:ln>
                <a:solidFill>
                  <a:srgbClr val="000000"/>
                </a:solidFill>
                <a:effectLst/>
                <a:uLnTx/>
                <a:uFillTx/>
                <a:latin typeface="Arial"/>
                <a:ea typeface="+mn-ea"/>
                <a:cs typeface="+mn-cs"/>
              </a:rPr>
              <a:t>‘Any IPV’ includes report from respondent of physical, sexual, and/or controlling forms of IPV experienced during the first six to eight months of the Covid-19 pandemic. </a:t>
            </a:r>
            <a:endParaRPr kumimoji="0" lang="en-US" sz="900" b="0" i="0" u="none" strike="noStrike" kern="1200" cap="none" spc="0" normalizeH="0" baseline="0" noProof="0">
              <a:ln>
                <a:noFill/>
              </a:ln>
              <a:solidFill>
                <a:srgbClr val="000000"/>
              </a:solidFill>
              <a:effectLst/>
              <a:uLnTx/>
              <a:uFillTx/>
              <a:latin typeface="Abadi Extra Light"/>
              <a:ea typeface="+mn-ea"/>
              <a:cs typeface="Arial"/>
              <a:sym typeface="Arial"/>
            </a:endParaRPr>
          </a:p>
        </p:txBody>
      </p:sp>
    </p:spTree>
    <p:extLst>
      <p:ext uri="{BB962C8B-B14F-4D97-AF65-F5344CB8AC3E}">
        <p14:creationId xmlns:p14="http://schemas.microsoft.com/office/powerpoint/2010/main" val="185339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mn-lt"/>
                <a:cs typeface="Arial" panose="020B0604020202020204" pitchFamily="34" charset="0"/>
              </a:rPr>
              <a:t>Overview of Proposed Revisions to Regulation</a:t>
            </a:r>
          </a:p>
        </p:txBody>
      </p:sp>
      <p:sp>
        <p:nvSpPr>
          <p:cNvPr id="3" name="Content Placeholder 2"/>
          <p:cNvSpPr>
            <a:spLocks noGrp="1"/>
          </p:cNvSpPr>
          <p:nvPr>
            <p:ph idx="1"/>
          </p:nvPr>
        </p:nvSpPr>
        <p:spPr>
          <a:xfrm>
            <a:off x="609600" y="1122218"/>
            <a:ext cx="10972800" cy="5003945"/>
          </a:xfrm>
        </p:spPr>
        <p:txBody>
          <a:bodyPr>
            <a:noAutofit/>
          </a:bodyPr>
          <a:lstStyle/>
          <a:p>
            <a:pPr marL="457200" lvl="1" indent="0">
              <a:buNone/>
            </a:pPr>
            <a:r>
              <a:rPr lang="en-US" dirty="0"/>
              <a:t>The Department is proposing updates to 105 CMR 172.000 for clarity and to update the regulation, including:</a:t>
            </a:r>
          </a:p>
          <a:p>
            <a:pPr marL="457200" lvl="1" indent="0">
              <a:buNone/>
            </a:pPr>
            <a:r>
              <a:rPr lang="en-US" dirty="0"/>
              <a:t> </a:t>
            </a:r>
          </a:p>
          <a:p>
            <a:pPr lvl="1">
              <a:buFont typeface="Arial" panose="020B0604020202020204" pitchFamily="34" charset="0"/>
              <a:buChar char="•"/>
            </a:pPr>
            <a:r>
              <a:rPr lang="en-US" dirty="0"/>
              <a:t>Updating the definition of “infectious diseases dangerous to the public health”; </a:t>
            </a:r>
          </a:p>
          <a:p>
            <a:pPr marL="457200" lvl="1" indent="0">
              <a:buNone/>
            </a:pPr>
            <a:endParaRPr lang="en-US" dirty="0"/>
          </a:p>
          <a:p>
            <a:pPr lvl="1">
              <a:buFont typeface="Arial" panose="020B0604020202020204" pitchFamily="34" charset="0"/>
              <a:buChar char="•"/>
            </a:pPr>
            <a:r>
              <a:rPr lang="en-US" dirty="0"/>
              <a:t>Removing the definition of “trip record” as it is not used in the </a:t>
            </a:r>
            <a:r>
              <a:rPr lang="en-US"/>
              <a:t>regulation; and</a:t>
            </a:r>
            <a:endParaRPr lang="en-US" dirty="0"/>
          </a:p>
          <a:p>
            <a:pPr marL="457200" lvl="1" indent="0">
              <a:buNone/>
            </a:pPr>
            <a:endParaRPr lang="en-US" dirty="0"/>
          </a:p>
          <a:p>
            <a:pPr lvl="1">
              <a:buFont typeface="Arial" panose="020B0604020202020204" pitchFamily="34" charset="0"/>
              <a:buChar char="•"/>
            </a:pPr>
            <a:r>
              <a:rPr lang="en-US" dirty="0"/>
              <a:t>Clarifying the title of the regulation.</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22952951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0A8C9-3D38-45FB-8D51-1C353CEC5D8E}"/>
              </a:ext>
            </a:extLst>
          </p:cNvPr>
          <p:cNvSpPr txBox="1">
            <a:spLocks/>
          </p:cNvSpPr>
          <p:nvPr/>
        </p:nvSpPr>
        <p:spPr>
          <a:xfrm>
            <a:off x="0" y="1"/>
            <a:ext cx="12192000" cy="854242"/>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badi Extra Light"/>
                <a:ea typeface="+mn-ea"/>
                <a:cs typeface="+mn-cs"/>
              </a:rPr>
              <a:t>     Population Who Reported Being Worried About Housing/Utility Expenses</a:t>
            </a:r>
            <a:endParaRPr kumimoji="0" lang="en-US" sz="2400" b="0" i="0" u="none" strike="noStrike" kern="1200" cap="none" spc="0" normalizeH="0" baseline="0" noProof="0">
              <a:ln>
                <a:noFill/>
              </a:ln>
              <a:solidFill>
                <a:srgbClr val="FFFFFF"/>
              </a:solidFill>
              <a:effectLst/>
              <a:uLnTx/>
              <a:uFillTx/>
              <a:latin typeface="Arial"/>
              <a:ea typeface="+mn-ea"/>
              <a:cs typeface="Calibri" panose="020F0502020204030204"/>
            </a:endParaRPr>
          </a:p>
        </p:txBody>
      </p:sp>
      <p:graphicFrame>
        <p:nvGraphicFramePr>
          <p:cNvPr id="5" name="Table 4">
            <a:extLst>
              <a:ext uri="{FF2B5EF4-FFF2-40B4-BE49-F238E27FC236}">
                <a16:creationId xmlns:a16="http://schemas.microsoft.com/office/drawing/2014/main" id="{34246EF4-020F-4C20-9140-C14EDAA53A9C}"/>
              </a:ext>
            </a:extLst>
          </p:cNvPr>
          <p:cNvGraphicFramePr>
            <a:graphicFrameLocks noGrp="1"/>
          </p:cNvGraphicFramePr>
          <p:nvPr/>
        </p:nvGraphicFramePr>
        <p:xfrm>
          <a:off x="101600" y="954840"/>
          <a:ext cx="4127498" cy="5728061"/>
        </p:xfrm>
        <a:graphic>
          <a:graphicData uri="http://schemas.openxmlformats.org/drawingml/2006/table">
            <a:tbl>
              <a:tblPr>
                <a:tableStyleId>{2D5ABB26-0587-4C30-8999-92F81FD0307C}</a:tableStyleId>
              </a:tblPr>
              <a:tblGrid>
                <a:gridCol w="1028700">
                  <a:extLst>
                    <a:ext uri="{9D8B030D-6E8A-4147-A177-3AD203B41FA5}">
                      <a16:colId xmlns:a16="http://schemas.microsoft.com/office/drawing/2014/main" val="3339616848"/>
                    </a:ext>
                  </a:extLst>
                </a:gridCol>
                <a:gridCol w="1193800">
                  <a:extLst>
                    <a:ext uri="{9D8B030D-6E8A-4147-A177-3AD203B41FA5}">
                      <a16:colId xmlns:a16="http://schemas.microsoft.com/office/drawing/2014/main" val="3198304553"/>
                    </a:ext>
                  </a:extLst>
                </a:gridCol>
                <a:gridCol w="1142752">
                  <a:extLst>
                    <a:ext uri="{9D8B030D-6E8A-4147-A177-3AD203B41FA5}">
                      <a16:colId xmlns:a16="http://schemas.microsoft.com/office/drawing/2014/main" val="891641544"/>
                    </a:ext>
                  </a:extLst>
                </a:gridCol>
                <a:gridCol w="762246">
                  <a:extLst>
                    <a:ext uri="{9D8B030D-6E8A-4147-A177-3AD203B41FA5}">
                      <a16:colId xmlns:a16="http://schemas.microsoft.com/office/drawing/2014/main" val="721038241"/>
                    </a:ext>
                  </a:extLst>
                </a:gridCol>
              </a:tblGrid>
              <a:tr h="208631">
                <a:tc>
                  <a:txBody>
                    <a:bodyPr/>
                    <a:lstStyle/>
                    <a:p>
                      <a:pPr algn="r" fontAlgn="b"/>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Demographic</a:t>
                      </a:r>
                      <a:r>
                        <a:rPr lang="en-US" sz="1000" b="1" i="0" u="none" strike="noStrike">
                          <a:solidFill>
                            <a:srgbClr val="000000"/>
                          </a:solidFill>
                          <a:effectLst/>
                          <a:latin typeface="+mn-lt"/>
                        </a:rPr>
                        <a:t>s</a:t>
                      </a:r>
                      <a:endParaRPr lang="en-US" sz="1000" b="1" u="none" strike="noStrike">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Weighted %</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864266"/>
                  </a:ext>
                </a:extLst>
              </a:tr>
              <a:tr h="174054">
                <a:tc>
                  <a:txBody>
                    <a:bodyPr/>
                    <a:lstStyle/>
                    <a:p>
                      <a:pPr algn="ctr" fontAlgn="b"/>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i="0" u="none" strike="noStrike">
                          <a:solidFill>
                            <a:srgbClr val="000000"/>
                          </a:solidFill>
                          <a:effectLst/>
                          <a:latin typeface="+mn-lt"/>
                        </a:rPr>
                        <a:t>Overall</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8,397</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33.9%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595027"/>
                  </a:ext>
                </a:extLst>
              </a:tr>
              <a:tr h="174054">
                <a:tc rowSpan="8">
                  <a:txBody>
                    <a:bodyPr/>
                    <a:lstStyle/>
                    <a:p>
                      <a:pPr algn="ctr" fontAlgn="b"/>
                      <a:r>
                        <a:rPr lang="en-US" sz="1000" b="1" i="0" u="none" strike="noStrike">
                          <a:solidFill>
                            <a:srgbClr val="000000"/>
                          </a:solidFill>
                          <a:effectLst/>
                          <a:latin typeface="+mn-lt"/>
                        </a:rPr>
                        <a:t>Race/Ethnicity</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American Indian/Alaska Native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149</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04742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Hispanic / Latinx</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1166</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24756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Multiracial,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163</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218584"/>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Asian,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319</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57918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Black,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533</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64021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White,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5840</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054609"/>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Other race,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112</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56158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Unknown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115</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661897"/>
                  </a:ext>
                </a:extLst>
              </a:tr>
              <a:tr h="174054">
                <a:tc rowSpan="4">
                  <a:txBody>
                    <a:bodyPr/>
                    <a:lstStyle/>
                    <a:p>
                      <a:pPr algn="ctr" fontAlgn="b"/>
                      <a:r>
                        <a:rPr lang="en-US" sz="1000" b="1" i="0" u="none" strike="noStrike">
                          <a:solidFill>
                            <a:srgbClr val="000000"/>
                          </a:solidFill>
                          <a:effectLst/>
                          <a:latin typeface="+mn-lt"/>
                        </a:rPr>
                        <a:t>Age Group</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25-34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1806</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1651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35-44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2402</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7004860"/>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45-64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3509</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1060102"/>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65+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680</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0220488"/>
                  </a:ext>
                </a:extLst>
              </a:tr>
              <a:tr h="174054">
                <a:tc rowSpan="2">
                  <a:txBody>
                    <a:bodyPr/>
                    <a:lstStyle/>
                    <a:p>
                      <a:pPr algn="ctr" fontAlgn="b"/>
                      <a:r>
                        <a:rPr lang="en-US" sz="1000" b="1" i="0" u="none" strike="noStrike">
                          <a:solidFill>
                            <a:srgbClr val="000000"/>
                          </a:solidFill>
                          <a:effectLst/>
                          <a:latin typeface="+mn-lt"/>
                        </a:rPr>
                        <a:t>Language Spoken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English Only</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6423</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52778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Language Other than English</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1958</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119499"/>
                  </a:ext>
                </a:extLst>
              </a:tr>
              <a:tr h="148974">
                <a:tc rowSpan="3">
                  <a:txBody>
                    <a:bodyPr/>
                    <a:lstStyle/>
                    <a:p>
                      <a:pPr algn="ctr" fontAlgn="b"/>
                      <a:r>
                        <a:rPr lang="en-US" sz="1000" b="1" i="0" u="none" strike="noStrike">
                          <a:solidFill>
                            <a:srgbClr val="000000"/>
                          </a:solidFill>
                          <a:effectLst/>
                          <a:latin typeface="+mn-lt"/>
                        </a:rPr>
                        <a:t>Household Size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 or 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3457</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33307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3 or 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3594</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98332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5 or more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1325</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4052730"/>
                  </a:ext>
                </a:extLst>
              </a:tr>
              <a:tr h="174054">
                <a:tc rowSpan="3">
                  <a:txBody>
                    <a:bodyPr/>
                    <a:lstStyle/>
                    <a:p>
                      <a:pPr algn="ctr" fontAlgn="b"/>
                      <a:r>
                        <a:rPr lang="en-US" sz="1000" b="1" i="0" u="none" strike="noStrike">
                          <a:solidFill>
                            <a:srgbClr val="000000"/>
                          </a:solidFill>
                          <a:effectLst/>
                          <a:latin typeface="+mn-lt"/>
                        </a:rPr>
                        <a:t>Rural Designation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Rural Level 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panose="02020603050405020304" pitchFamily="18" charset="0"/>
                        </a:rPr>
                        <a:t>405</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4271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Rural Level 1</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panose="02020603050405020304" pitchFamily="18" charset="0"/>
                        </a:rPr>
                        <a:t>648</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31129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Urban</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panose="02020603050405020304" pitchFamily="18" charset="0"/>
                        </a:rPr>
                        <a:t>7307</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87.4%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302167"/>
                  </a:ext>
                </a:extLst>
              </a:tr>
              <a:tr h="174054">
                <a:tc rowSpan="3">
                  <a:txBody>
                    <a:bodyPr/>
                    <a:lstStyle/>
                    <a:p>
                      <a:pPr algn="ctr" fontAlgn="b"/>
                      <a:r>
                        <a:rPr lang="en-US" sz="1000" b="1" i="0" u="none" strike="noStrike">
                          <a:solidFill>
                            <a:srgbClr val="000000"/>
                          </a:solidFill>
                          <a:effectLst/>
                          <a:latin typeface="+mn-lt"/>
                        </a:rPr>
                        <a:t>Gender</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Male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panose="02020603050405020304" pitchFamily="18" charset="0"/>
                        </a:rPr>
                        <a:t>1475</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682708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Female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panose="02020603050405020304" pitchFamily="18" charset="0"/>
                        </a:rPr>
                        <a:t>6599</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588524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a:t>Non-binary, Genderqueer, Not Exclusively M/F</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panose="02020603050405020304" pitchFamily="18" charset="0"/>
                        </a:rPr>
                        <a:t>147</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252838"/>
                  </a:ext>
                </a:extLst>
              </a:tr>
              <a:tr h="174054">
                <a:tc rowSpan="2">
                  <a:txBody>
                    <a:bodyPr/>
                    <a:lstStyle/>
                    <a:p>
                      <a:pPr algn="ctr" fontAlgn="b"/>
                      <a:r>
                        <a:rPr lang="en-US" sz="1000" b="1" i="0" u="none" strike="noStrike">
                          <a:solidFill>
                            <a:srgbClr val="000000"/>
                          </a:solidFill>
                          <a:effectLst/>
                          <a:latin typeface="+mn-lt"/>
                        </a:rPr>
                        <a:t>Transgender Experience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Of Trans Experience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99</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991245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Not of Trans Experience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7917</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94.8%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5437545"/>
                  </a:ext>
                </a:extLst>
              </a:tr>
            </a:tbl>
          </a:graphicData>
        </a:graphic>
      </p:graphicFrame>
      <p:graphicFrame>
        <p:nvGraphicFramePr>
          <p:cNvPr id="2" name="Table 1">
            <a:extLst>
              <a:ext uri="{FF2B5EF4-FFF2-40B4-BE49-F238E27FC236}">
                <a16:creationId xmlns:a16="http://schemas.microsoft.com/office/drawing/2014/main" id="{2804465C-E704-4D2D-80A8-7B748DBB6B21}"/>
              </a:ext>
            </a:extLst>
          </p:cNvPr>
          <p:cNvGraphicFramePr>
            <a:graphicFrameLocks noGrp="1"/>
          </p:cNvGraphicFramePr>
          <p:nvPr/>
        </p:nvGraphicFramePr>
        <p:xfrm>
          <a:off x="4356098" y="954840"/>
          <a:ext cx="4140202" cy="5792367"/>
        </p:xfrm>
        <a:graphic>
          <a:graphicData uri="http://schemas.openxmlformats.org/drawingml/2006/table">
            <a:tbl>
              <a:tblPr>
                <a:tableStyleId>{2D5ABB26-0587-4C30-8999-92F81FD0307C}</a:tableStyleId>
              </a:tblPr>
              <a:tblGrid>
                <a:gridCol w="1357929">
                  <a:extLst>
                    <a:ext uri="{9D8B030D-6E8A-4147-A177-3AD203B41FA5}">
                      <a16:colId xmlns:a16="http://schemas.microsoft.com/office/drawing/2014/main" val="658211922"/>
                    </a:ext>
                  </a:extLst>
                </a:gridCol>
                <a:gridCol w="1461473">
                  <a:extLst>
                    <a:ext uri="{9D8B030D-6E8A-4147-A177-3AD203B41FA5}">
                      <a16:colId xmlns:a16="http://schemas.microsoft.com/office/drawing/2014/main" val="4233376890"/>
                    </a:ext>
                  </a:extLst>
                </a:gridCol>
                <a:gridCol w="626981">
                  <a:extLst>
                    <a:ext uri="{9D8B030D-6E8A-4147-A177-3AD203B41FA5}">
                      <a16:colId xmlns:a16="http://schemas.microsoft.com/office/drawing/2014/main" val="1568239585"/>
                    </a:ext>
                  </a:extLst>
                </a:gridCol>
                <a:gridCol w="693819">
                  <a:extLst>
                    <a:ext uri="{9D8B030D-6E8A-4147-A177-3AD203B41FA5}">
                      <a16:colId xmlns:a16="http://schemas.microsoft.com/office/drawing/2014/main" val="3804752213"/>
                    </a:ext>
                  </a:extLst>
                </a:gridCol>
              </a:tblGrid>
              <a:tr h="174054">
                <a:tc>
                  <a:txBody>
                    <a:bodyPr/>
                    <a:lstStyle/>
                    <a:p>
                      <a:pPr algn="ctr" fontAlgn="b"/>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Demographic</a:t>
                      </a:r>
                      <a:r>
                        <a:rPr lang="en-US" sz="1000" b="1" i="0" u="none" strike="noStrike">
                          <a:solidFill>
                            <a:srgbClr val="000000"/>
                          </a:solidFill>
                          <a:effectLst/>
                          <a:latin typeface="+mn-lt"/>
                        </a:rPr>
                        <a:t>s</a:t>
                      </a:r>
                      <a:endParaRPr lang="en-US" sz="1000" b="1" u="none" strike="noStrike">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Weighted %</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33396"/>
                  </a:ext>
                </a:extLst>
              </a:tr>
              <a:tr h="174054">
                <a:tc rowSpan="6">
                  <a:txBody>
                    <a:bodyPr/>
                    <a:lstStyle/>
                    <a:p>
                      <a:pPr algn="ctr" fontAlgn="b"/>
                      <a:r>
                        <a:rPr lang="en-US" sz="1000" b="1" i="0" u="none" strike="noStrike">
                          <a:solidFill>
                            <a:srgbClr val="000000"/>
                          </a:solidFill>
                          <a:effectLst/>
                          <a:latin typeface="+mn-lt"/>
                        </a:rPr>
                        <a:t>Sexual Orientation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Asexual</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236</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20163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Bisexual or Pan sexual</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396</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899258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Gay or Lesbian</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309</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5664552"/>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Straight</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6642</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6644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Queer</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142</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68407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Questioning/not sure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panose="02020603050405020304" pitchFamily="18" charset="0"/>
                        </a:rPr>
                        <a:t>71</a:t>
                      </a:r>
                      <a:endParaRPr lang="en-US" sz="1000">
                        <a:effectLst/>
                        <a:latin typeface="+mn-lt"/>
                        <a:ea typeface="Times New Roman" panose="02020603050405020304" pitchFamily="18" charset="0"/>
                        <a:cs typeface="Times New Roman" panose="02020603050405020304"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2053351"/>
                  </a:ext>
                </a:extLst>
              </a:tr>
              <a:tr h="174054">
                <a:tc rowSpan="5">
                  <a:txBody>
                    <a:bodyPr/>
                    <a:lstStyle/>
                    <a:p>
                      <a:pPr algn="ctr" fontAlgn="b"/>
                      <a:r>
                        <a:rPr lang="en-US" sz="1000" b="1" i="0" u="none" strike="noStrike">
                          <a:solidFill>
                            <a:srgbClr val="000000"/>
                          </a:solidFill>
                          <a:effectLst/>
                          <a:latin typeface="+mn-lt"/>
                        </a:rPr>
                        <a:t>Income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&lt;$35k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1981</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84439"/>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$35-74,999K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2634</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43859"/>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$75-99,999K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1217</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536661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$100-149,999K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1312</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91044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$150K+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817</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575701"/>
                  </a:ext>
                </a:extLst>
              </a:tr>
              <a:tr h="174054">
                <a:tc rowSpan="7">
                  <a:txBody>
                    <a:bodyPr/>
                    <a:lstStyle/>
                    <a:p>
                      <a:pPr algn="ctr" fontAlgn="b"/>
                      <a:r>
                        <a:rPr lang="en-US" sz="1000" b="1" u="none" strike="noStrike">
                          <a:effectLst/>
                          <a:latin typeface="+mn-lt"/>
                        </a:rPr>
                        <a:t>Education</a:t>
                      </a:r>
                      <a:endParaRPr lang="en-US" sz="1000" b="0"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Less than high school</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224</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2445300"/>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High school or GED</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908</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2515755"/>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Trade school/Vocational school</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383</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0310726"/>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Some college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1145</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8475624"/>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Associates degree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882</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7140713"/>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Bachelor's degree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2642</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639505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Graduate degree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2198</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607051"/>
                  </a:ext>
                </a:extLst>
              </a:tr>
              <a:tr h="174054">
                <a:tc rowSpan="2">
                  <a:txBody>
                    <a:bodyPr/>
                    <a:lstStyle/>
                    <a:p>
                      <a:pPr algn="ctr" fontAlgn="b"/>
                      <a:r>
                        <a:rPr lang="en-US" sz="1000" b="1" u="none" strike="noStrike">
                          <a:effectLst/>
                          <a:latin typeface="+mn-lt"/>
                        </a:rPr>
                        <a:t>Employment</a:t>
                      </a:r>
                      <a:endParaRPr lang="en-US" sz="1000" b="0"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Unemployed</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1308</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667634"/>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Employed</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6525</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879601"/>
                  </a:ext>
                </a:extLst>
              </a:tr>
              <a:tr h="174054">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a:effectLst/>
                          <a:latin typeface="+mn-lt"/>
                        </a:rPr>
                        <a:t>Job Status Change of Those Employed:</a:t>
                      </a:r>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No Change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1431</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230192"/>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Change in nature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2230</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475290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Reduction/Leave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1105</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403248"/>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Job loss</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867</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442733"/>
                  </a:ext>
                </a:extLst>
              </a:tr>
              <a:tr h="174054">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effectLst/>
                          <a:latin typeface="+mn-lt"/>
                        </a:rPr>
                        <a:t>Parent</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3191</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942353"/>
                  </a:ext>
                </a:extLst>
              </a:tr>
              <a:tr h="174054">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5206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3782530"/>
                  </a:ext>
                </a:extLst>
              </a:tr>
              <a:tr h="174054">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effectLst/>
                          <a:latin typeface="+mn-lt"/>
                        </a:rPr>
                        <a:t>If Parent, Child Has Special Healthcare Needs</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308</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677725"/>
                  </a:ext>
                </a:extLst>
              </a:tr>
              <a:tr h="174054">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769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4737661"/>
                  </a:ext>
                </a:extLst>
              </a:tr>
              <a:tr h="174054">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effectLst/>
                          <a:latin typeface="+mn-lt"/>
                        </a:rPr>
                        <a:t>Caregiver to Adult in Household</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145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9106335"/>
                  </a:ext>
                </a:extLst>
              </a:tr>
              <a:tr h="174054">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1508</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91.1%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7983555"/>
                  </a:ext>
                </a:extLst>
              </a:tr>
            </a:tbl>
          </a:graphicData>
        </a:graphic>
      </p:graphicFrame>
      <p:graphicFrame>
        <p:nvGraphicFramePr>
          <p:cNvPr id="3" name="Table 2">
            <a:extLst>
              <a:ext uri="{FF2B5EF4-FFF2-40B4-BE49-F238E27FC236}">
                <a16:creationId xmlns:a16="http://schemas.microsoft.com/office/drawing/2014/main" id="{79F79B62-58E6-4E2C-A948-B3A78191F616}"/>
              </a:ext>
            </a:extLst>
          </p:cNvPr>
          <p:cNvGraphicFramePr>
            <a:graphicFrameLocks noGrp="1"/>
          </p:cNvGraphicFramePr>
          <p:nvPr/>
        </p:nvGraphicFramePr>
        <p:xfrm>
          <a:off x="8549640" y="954840"/>
          <a:ext cx="3383281" cy="4094175"/>
        </p:xfrm>
        <a:graphic>
          <a:graphicData uri="http://schemas.openxmlformats.org/drawingml/2006/table">
            <a:tbl>
              <a:tblPr>
                <a:tableStyleId>{2D5ABB26-0587-4C30-8999-92F81FD0307C}</a:tableStyleId>
              </a:tblPr>
              <a:tblGrid>
                <a:gridCol w="937260">
                  <a:extLst>
                    <a:ext uri="{9D8B030D-6E8A-4147-A177-3AD203B41FA5}">
                      <a16:colId xmlns:a16="http://schemas.microsoft.com/office/drawing/2014/main" val="3634237516"/>
                    </a:ext>
                  </a:extLst>
                </a:gridCol>
                <a:gridCol w="1143000">
                  <a:extLst>
                    <a:ext uri="{9D8B030D-6E8A-4147-A177-3AD203B41FA5}">
                      <a16:colId xmlns:a16="http://schemas.microsoft.com/office/drawing/2014/main" val="2693865171"/>
                    </a:ext>
                  </a:extLst>
                </a:gridCol>
                <a:gridCol w="640080">
                  <a:extLst>
                    <a:ext uri="{9D8B030D-6E8A-4147-A177-3AD203B41FA5}">
                      <a16:colId xmlns:a16="http://schemas.microsoft.com/office/drawing/2014/main" val="3464862642"/>
                    </a:ext>
                  </a:extLst>
                </a:gridCol>
                <a:gridCol w="662941">
                  <a:extLst>
                    <a:ext uri="{9D8B030D-6E8A-4147-A177-3AD203B41FA5}">
                      <a16:colId xmlns:a16="http://schemas.microsoft.com/office/drawing/2014/main" val="938921611"/>
                    </a:ext>
                  </a:extLst>
                </a:gridCol>
              </a:tblGrid>
              <a:tr h="174054">
                <a:tc>
                  <a:txBody>
                    <a:bodyPr/>
                    <a:lstStyle/>
                    <a:p>
                      <a:pPr algn="ctr" fontAlgn="b"/>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Demographic</a:t>
                      </a:r>
                      <a:r>
                        <a:rPr lang="en-US" sz="1000" b="1" i="0" u="none" strike="noStrike">
                          <a:solidFill>
                            <a:srgbClr val="000000"/>
                          </a:solidFill>
                          <a:effectLst/>
                          <a:latin typeface="+mn-lt"/>
                        </a:rPr>
                        <a:t>s</a:t>
                      </a:r>
                      <a:endParaRPr lang="en-US" sz="1000" b="1" u="none" strike="noStrike">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Weighted %</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278449"/>
                  </a:ext>
                </a:extLst>
              </a:tr>
              <a:tr h="174054">
                <a:tc rowSpan="5">
                  <a:txBody>
                    <a:bodyPr/>
                    <a:lstStyle/>
                    <a:p>
                      <a:pPr algn="ctr" fontAlgn="b"/>
                      <a:r>
                        <a:rPr lang="en-US" sz="1000" b="1" i="0" u="none" strike="noStrike">
                          <a:solidFill>
                            <a:srgbClr val="000000"/>
                          </a:solidFill>
                          <a:effectLst/>
                          <a:latin typeface="+mn-lt"/>
                        </a:rPr>
                        <a:t>Disability Status</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Deaf or hard of hearing</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233</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84294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Blind or vision impaired</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101</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257905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Cognitive disability</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797</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886501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Mobility disability</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646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414229"/>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Selfcare disability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433</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017572"/>
                  </a:ext>
                </a:extLst>
              </a:tr>
              <a:tr h="174054">
                <a:tc rowSpan="3">
                  <a:txBody>
                    <a:bodyPr/>
                    <a:lstStyle/>
                    <a:p>
                      <a:pPr algn="ctr" fontAlgn="b"/>
                      <a:r>
                        <a:rPr lang="en-US" sz="1000" b="1" i="0" u="none" strike="noStrike">
                          <a:solidFill>
                            <a:srgbClr val="000000"/>
                          </a:solidFill>
                          <a:effectLst/>
                          <a:latin typeface="+mn-lt"/>
                        </a:rPr>
                        <a:t>Poor Mental Health Days in Past 30 Days</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None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1045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608820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 to 14 Days</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2972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98993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15 or more Days</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3608</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1372397"/>
                  </a:ext>
                </a:extLst>
              </a:tr>
              <a:tr h="174054">
                <a:tc rowSpan="3">
                  <a:txBody>
                    <a:bodyPr/>
                    <a:lstStyle/>
                    <a:p>
                      <a:pPr algn="ctr" fontAlgn="b"/>
                      <a:r>
                        <a:rPr lang="en-US" sz="1000" b="1" i="0" u="none" strike="noStrike">
                          <a:solidFill>
                            <a:srgbClr val="000000"/>
                          </a:solidFill>
                          <a:effectLst/>
                          <a:latin typeface="+mn-lt"/>
                        </a:rPr>
                        <a:t>PTSD Symptoms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3 or more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2934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001370"/>
                  </a:ext>
                </a:extLst>
              </a:tr>
              <a:tr h="174054">
                <a:tc vMerge="1">
                  <a:txBody>
                    <a:bodyPr/>
                    <a:lstStyle/>
                    <a:p>
                      <a:pPr algn="r"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 or two</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2653</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379564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None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2054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9625032"/>
                  </a:ext>
                </a:extLst>
              </a:tr>
              <a:tr h="174054">
                <a:tc rowSpan="2">
                  <a:txBody>
                    <a:bodyPr/>
                    <a:lstStyle/>
                    <a:p>
                      <a:pPr algn="ctr" fontAlgn="b"/>
                      <a:r>
                        <a:rPr lang="en-US" sz="1000" b="1" i="0" u="none" strike="noStrike">
                          <a:solidFill>
                            <a:srgbClr val="000000"/>
                          </a:solidFill>
                          <a:effectLst/>
                          <a:latin typeface="+mn-lt"/>
                        </a:rPr>
                        <a:t>Substance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3325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8433406"/>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Any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4704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3806039"/>
                  </a:ext>
                </a:extLst>
              </a:tr>
              <a:tr h="174054">
                <a:tc rowSpan="3">
                  <a:txBody>
                    <a:bodyPr/>
                    <a:lstStyle/>
                    <a:p>
                      <a:pPr algn="ctr" fontAlgn="b"/>
                      <a:r>
                        <a:rPr lang="en-US" sz="1000" b="1" i="0" u="none" strike="noStrike">
                          <a:solidFill>
                            <a:srgbClr val="000000"/>
                          </a:solidFill>
                          <a:effectLst/>
                          <a:latin typeface="+mn-lt"/>
                        </a:rPr>
                        <a:t>If any substance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More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2309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8474964"/>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About the Same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1682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319851"/>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Less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706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0186718"/>
                  </a:ext>
                </a:extLst>
              </a:tr>
              <a:tr h="174054">
                <a:tc rowSpan="2">
                  <a:txBody>
                    <a:bodyPr/>
                    <a:lstStyle/>
                    <a:p>
                      <a:pPr algn="ctr" fontAlgn="b"/>
                      <a:r>
                        <a:rPr lang="en-US" sz="1000" b="1" i="0" u="none" strike="noStrike">
                          <a:solidFill>
                            <a:srgbClr val="000000"/>
                          </a:solidFill>
                          <a:effectLst/>
                          <a:latin typeface="+mn-lt"/>
                        </a:rPr>
                        <a:t>Intimate Partner Violence During COVID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6711</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95.5%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632675"/>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304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90717"/>
                  </a:ext>
                </a:extLst>
              </a:tr>
            </a:tbl>
          </a:graphicData>
        </a:graphic>
      </p:graphicFrame>
      <p:sp>
        <p:nvSpPr>
          <p:cNvPr id="6" name="TextBox 1">
            <a:extLst>
              <a:ext uri="{FF2B5EF4-FFF2-40B4-BE49-F238E27FC236}">
                <a16:creationId xmlns:a16="http://schemas.microsoft.com/office/drawing/2014/main" id="{4C2A191C-504E-4377-9EE9-5FA7773A3D9E}"/>
              </a:ext>
            </a:extLst>
          </p:cNvPr>
          <p:cNvSpPr txBox="1"/>
          <p:nvPr/>
        </p:nvSpPr>
        <p:spPr>
          <a:xfrm>
            <a:off x="8549640" y="4761622"/>
            <a:ext cx="3540760" cy="18490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Note: All percentages presented here (except Rural Designation) are weighted to the statewide age and educational distribution of those 25 years old or older in Massachusetts. 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000000"/>
                </a:solidFill>
                <a:effectLst/>
                <a:uLnTx/>
                <a:uFillTx/>
                <a:latin typeface="Arial"/>
                <a:ea typeface="+mn-ea"/>
                <a:cs typeface="+mn-cs"/>
              </a:rPr>
              <a:t>nH</a:t>
            </a:r>
            <a:r>
              <a:rPr kumimoji="0" lang="en-US" sz="1000" b="0" i="0" u="none" strike="noStrike" kern="1200" cap="none" spc="0" normalizeH="0" baseline="0" noProof="0">
                <a:ln>
                  <a:noFill/>
                </a:ln>
                <a:solidFill>
                  <a:srgbClr val="000000"/>
                </a:solidFill>
                <a:effectLst/>
                <a:uLnTx/>
                <a:uFillTx/>
                <a:latin typeface="Arial"/>
                <a:ea typeface="+mn-ea"/>
                <a:cs typeface="+mn-cs"/>
              </a:rPr>
              <a:t>/</a:t>
            </a:r>
            <a:r>
              <a:rPr kumimoji="0" lang="en-US" sz="1000" b="0" i="0" u="none" strike="noStrike" kern="1200" cap="none" spc="0" normalizeH="0" baseline="0" noProof="0" err="1">
                <a:ln>
                  <a:noFill/>
                </a:ln>
                <a:solidFill>
                  <a:srgbClr val="000000"/>
                </a:solidFill>
                <a:effectLst/>
                <a:uLnTx/>
                <a:uFillTx/>
                <a:latin typeface="Arial"/>
                <a:ea typeface="+mn-ea"/>
                <a:cs typeface="+mn-cs"/>
              </a:rPr>
              <a:t>nL</a:t>
            </a:r>
            <a:r>
              <a:rPr kumimoji="0" lang="en-US" sz="1000" b="0" i="0" u="none" strike="noStrike" kern="1200" cap="none" spc="0" normalizeH="0" baseline="0" noProof="0">
                <a:ln>
                  <a:noFill/>
                </a:ln>
                <a:solidFill>
                  <a:srgbClr val="000000"/>
                </a:solidFill>
                <a:effectLst/>
                <a:uLnTx/>
                <a:uFillTx/>
                <a:latin typeface="Arial"/>
                <a:ea typeface="+mn-ea"/>
                <a:cs typeface="+mn-cs"/>
              </a:rPr>
              <a:t> = non-Hispanic/non-Latinx;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American Indian/Alaska Native includes respondents who identify as Hispanic/Latinx </a:t>
            </a:r>
          </a:p>
        </p:txBody>
      </p:sp>
      <p:sp>
        <p:nvSpPr>
          <p:cNvPr id="7" name="Slide Number Placeholder 6">
            <a:extLst>
              <a:ext uri="{FF2B5EF4-FFF2-40B4-BE49-F238E27FC236}">
                <a16:creationId xmlns:a16="http://schemas.microsoft.com/office/drawing/2014/main" id="{B0F57772-99EF-436A-9A99-F091192A3D7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8" name="Footer Placeholder 3">
            <a:extLst>
              <a:ext uri="{FF2B5EF4-FFF2-40B4-BE49-F238E27FC236}">
                <a16:creationId xmlns:a16="http://schemas.microsoft.com/office/drawing/2014/main" id="{65F60023-C896-497D-B0EC-69C69C694B20}"/>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759841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0A8C9-3D38-45FB-8D51-1C353CEC5D8E}"/>
              </a:ext>
            </a:extLst>
          </p:cNvPr>
          <p:cNvSpPr txBox="1">
            <a:spLocks/>
          </p:cNvSpPr>
          <p:nvPr/>
        </p:nvSpPr>
        <p:spPr>
          <a:xfrm>
            <a:off x="0" y="1"/>
            <a:ext cx="12192000" cy="854242"/>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badi Extra Light"/>
                <a:ea typeface="+mn-ea"/>
                <a:cs typeface="+mn-cs"/>
              </a:rPr>
              <a:t>     Population Who Reported Being Worried About Housing/Utility Expenses</a:t>
            </a:r>
            <a:endParaRPr kumimoji="0" lang="en-US" sz="2400" b="0" i="0" u="none" strike="noStrike" kern="1200" cap="none" spc="0" normalizeH="0" baseline="0" noProof="0">
              <a:ln>
                <a:noFill/>
              </a:ln>
              <a:solidFill>
                <a:srgbClr val="FFFFFF"/>
              </a:solidFill>
              <a:effectLst/>
              <a:uLnTx/>
              <a:uFillTx/>
              <a:latin typeface="Arial"/>
              <a:ea typeface="+mn-ea"/>
              <a:cs typeface="Calibri" panose="020F0502020204030204"/>
            </a:endParaRPr>
          </a:p>
        </p:txBody>
      </p:sp>
      <p:graphicFrame>
        <p:nvGraphicFramePr>
          <p:cNvPr id="5" name="Table 4">
            <a:extLst>
              <a:ext uri="{FF2B5EF4-FFF2-40B4-BE49-F238E27FC236}">
                <a16:creationId xmlns:a16="http://schemas.microsoft.com/office/drawing/2014/main" id="{34246EF4-020F-4C20-9140-C14EDAA53A9C}"/>
              </a:ext>
            </a:extLst>
          </p:cNvPr>
          <p:cNvGraphicFramePr>
            <a:graphicFrameLocks noGrp="1"/>
          </p:cNvGraphicFramePr>
          <p:nvPr/>
        </p:nvGraphicFramePr>
        <p:xfrm>
          <a:off x="736301" y="1180751"/>
          <a:ext cx="3839164" cy="3782454"/>
        </p:xfrm>
        <a:graphic>
          <a:graphicData uri="http://schemas.openxmlformats.org/drawingml/2006/table">
            <a:tbl>
              <a:tblPr>
                <a:tableStyleId>{2D5ABB26-0587-4C30-8999-92F81FD0307C}</a:tableStyleId>
              </a:tblPr>
              <a:tblGrid>
                <a:gridCol w="876075">
                  <a:extLst>
                    <a:ext uri="{9D8B030D-6E8A-4147-A177-3AD203B41FA5}">
                      <a16:colId xmlns:a16="http://schemas.microsoft.com/office/drawing/2014/main" val="3339616848"/>
                    </a:ext>
                  </a:extLst>
                </a:gridCol>
                <a:gridCol w="1016679">
                  <a:extLst>
                    <a:ext uri="{9D8B030D-6E8A-4147-A177-3AD203B41FA5}">
                      <a16:colId xmlns:a16="http://schemas.microsoft.com/office/drawing/2014/main" val="3198304553"/>
                    </a:ext>
                  </a:extLst>
                </a:gridCol>
                <a:gridCol w="973205">
                  <a:extLst>
                    <a:ext uri="{9D8B030D-6E8A-4147-A177-3AD203B41FA5}">
                      <a16:colId xmlns:a16="http://schemas.microsoft.com/office/drawing/2014/main" val="891641544"/>
                    </a:ext>
                  </a:extLst>
                </a:gridCol>
                <a:gridCol w="973205">
                  <a:extLst>
                    <a:ext uri="{9D8B030D-6E8A-4147-A177-3AD203B41FA5}">
                      <a16:colId xmlns:a16="http://schemas.microsoft.com/office/drawing/2014/main" val="3117032766"/>
                    </a:ext>
                  </a:extLst>
                </a:gridCol>
              </a:tblGrid>
              <a:tr h="208631">
                <a:tc>
                  <a:txBody>
                    <a:bodyPr/>
                    <a:lstStyle/>
                    <a:p>
                      <a:pPr algn="r" fontAlgn="b"/>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Geography</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a:solidFill>
                            <a:srgbClr val="000000"/>
                          </a:solidFill>
                          <a:effectLst/>
                          <a:latin typeface="+mn-lt"/>
                        </a:rPr>
                        <a:t>Total Respondents</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864266"/>
                  </a:ext>
                </a:extLst>
              </a:tr>
              <a:tr h="174054">
                <a:tc rowSpan="20">
                  <a:txBody>
                    <a:bodyPr/>
                    <a:lstStyle/>
                    <a:p>
                      <a:pPr algn="ctr" fontAlgn="b"/>
                      <a:r>
                        <a:rPr lang="en-US" sz="1000" b="1" i="0" u="none" strike="noStrike">
                          <a:solidFill>
                            <a:srgbClr val="000000"/>
                          </a:solidFill>
                          <a:effectLst/>
                          <a:latin typeface="+mn-lt"/>
                        </a:rPr>
                        <a:t>City/Town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Brockton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04742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Chelsea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24756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Chicopee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218584"/>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Everett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57918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Fall River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64021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Halifax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054609"/>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Haverhill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56158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Holyoke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661897"/>
                  </a:ext>
                </a:extLst>
              </a:tr>
              <a:tr h="174054">
                <a:tc vMerge="1">
                  <a:txBody>
                    <a:bodyPr/>
                    <a:lstStyle/>
                    <a:p>
                      <a:pPr algn="ctr" fontAlgn="b"/>
                      <a:r>
                        <a:rPr lang="en-US" sz="1000" b="1" i="0" u="none" strike="noStrike">
                          <a:solidFill>
                            <a:srgbClr val="000000"/>
                          </a:solidFill>
                          <a:effectLst/>
                          <a:latin typeface="+mn-lt"/>
                        </a:rPr>
                        <a:t>Age Group</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Lawrence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1651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Lowell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7004860"/>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Lynn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1060102"/>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Methuen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0220488"/>
                  </a:ext>
                </a:extLst>
              </a:tr>
              <a:tr h="174054">
                <a:tc vMerge="1">
                  <a:txBody>
                    <a:bodyPr/>
                    <a:lstStyle/>
                    <a:p>
                      <a:pPr algn="ctr" fontAlgn="b"/>
                      <a:r>
                        <a:rPr lang="en-US" sz="1000" b="1" i="0" u="none" strike="noStrike">
                          <a:solidFill>
                            <a:srgbClr val="000000"/>
                          </a:solidFill>
                          <a:effectLst/>
                          <a:latin typeface="+mn-lt"/>
                        </a:rPr>
                        <a:t>Language Spoken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New Bedford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52778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Peabody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119499"/>
                  </a:ext>
                </a:extLst>
              </a:tr>
              <a:tr h="148974">
                <a:tc vMerge="1">
                  <a:txBody>
                    <a:bodyPr/>
                    <a:lstStyle/>
                    <a:p>
                      <a:pPr algn="ctr" fontAlgn="b"/>
                      <a:r>
                        <a:rPr lang="en-US" sz="1000" b="1" i="0" u="none" strike="noStrike">
                          <a:solidFill>
                            <a:srgbClr val="000000"/>
                          </a:solidFill>
                          <a:effectLst/>
                          <a:latin typeface="+mn-lt"/>
                        </a:rPr>
                        <a:t>Household Size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Pittsfield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33307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Randolph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98332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Revere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4052730"/>
                  </a:ext>
                </a:extLst>
              </a:tr>
              <a:tr h="174054">
                <a:tc vMerge="1">
                  <a:txBody>
                    <a:bodyPr/>
                    <a:lstStyle/>
                    <a:p>
                      <a:pPr algn="ctr" fontAlgn="b"/>
                      <a:r>
                        <a:rPr lang="en-US" sz="1000" b="1" i="0" u="none" strike="noStrike">
                          <a:solidFill>
                            <a:srgbClr val="000000"/>
                          </a:solidFill>
                          <a:effectLst/>
                          <a:latin typeface="+mn-lt"/>
                        </a:rPr>
                        <a:t>Rural Designation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Springfield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4271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Taunton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31129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i="0" u="none" strike="noStrike">
                          <a:solidFill>
                            <a:srgbClr val="000000"/>
                          </a:solidFill>
                          <a:effectLst/>
                          <a:latin typeface="+mn-lt"/>
                        </a:rPr>
                        <a:t>West Springfield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mn-lt"/>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302167"/>
                  </a:ext>
                </a:extLst>
              </a:tr>
            </a:tbl>
          </a:graphicData>
        </a:graphic>
      </p:graphicFrame>
      <p:sp>
        <p:nvSpPr>
          <p:cNvPr id="6" name="TextBox 1">
            <a:extLst>
              <a:ext uri="{FF2B5EF4-FFF2-40B4-BE49-F238E27FC236}">
                <a16:creationId xmlns:a16="http://schemas.microsoft.com/office/drawing/2014/main" id="{4C2A191C-504E-4377-9EE9-5FA7773A3D9E}"/>
              </a:ext>
            </a:extLst>
          </p:cNvPr>
          <p:cNvSpPr txBox="1"/>
          <p:nvPr/>
        </p:nvSpPr>
        <p:spPr>
          <a:xfrm>
            <a:off x="885503" y="4958930"/>
            <a:ext cx="3540760" cy="9629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Note: 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891F0E8C-B938-48B4-8516-9A15C2497A5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279992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0A8C9-3D38-45FB-8D51-1C353CEC5D8E}"/>
              </a:ext>
            </a:extLst>
          </p:cNvPr>
          <p:cNvSpPr txBox="1">
            <a:spLocks/>
          </p:cNvSpPr>
          <p:nvPr/>
        </p:nvSpPr>
        <p:spPr>
          <a:xfrm>
            <a:off x="0" y="1"/>
            <a:ext cx="12192000" cy="854242"/>
          </a:xfrm>
          <a:prstGeom prst="rect">
            <a:avLst/>
          </a:prstGeom>
          <a:solidFill>
            <a:srgbClr val="54823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badi Extra Light"/>
                <a:ea typeface="+mn-ea"/>
                <a:cs typeface="+mn-cs"/>
              </a:rPr>
              <a:t>     Population Who Reported Being Worried About Moving for Any Reason</a:t>
            </a:r>
          </a:p>
        </p:txBody>
      </p:sp>
      <p:graphicFrame>
        <p:nvGraphicFramePr>
          <p:cNvPr id="5" name="Table 4">
            <a:extLst>
              <a:ext uri="{FF2B5EF4-FFF2-40B4-BE49-F238E27FC236}">
                <a16:creationId xmlns:a16="http://schemas.microsoft.com/office/drawing/2014/main" id="{34246EF4-020F-4C20-9140-C14EDAA53A9C}"/>
              </a:ext>
            </a:extLst>
          </p:cNvPr>
          <p:cNvGraphicFramePr>
            <a:graphicFrameLocks noGrp="1"/>
          </p:cNvGraphicFramePr>
          <p:nvPr/>
        </p:nvGraphicFramePr>
        <p:xfrm>
          <a:off x="101600" y="954840"/>
          <a:ext cx="4127498" cy="5802410"/>
        </p:xfrm>
        <a:graphic>
          <a:graphicData uri="http://schemas.openxmlformats.org/drawingml/2006/table">
            <a:tbl>
              <a:tblPr>
                <a:tableStyleId>{2D5ABB26-0587-4C30-8999-92F81FD0307C}</a:tableStyleId>
              </a:tblPr>
              <a:tblGrid>
                <a:gridCol w="1028700">
                  <a:extLst>
                    <a:ext uri="{9D8B030D-6E8A-4147-A177-3AD203B41FA5}">
                      <a16:colId xmlns:a16="http://schemas.microsoft.com/office/drawing/2014/main" val="3339616848"/>
                    </a:ext>
                  </a:extLst>
                </a:gridCol>
                <a:gridCol w="1193800">
                  <a:extLst>
                    <a:ext uri="{9D8B030D-6E8A-4147-A177-3AD203B41FA5}">
                      <a16:colId xmlns:a16="http://schemas.microsoft.com/office/drawing/2014/main" val="3198304553"/>
                    </a:ext>
                  </a:extLst>
                </a:gridCol>
                <a:gridCol w="1142752">
                  <a:extLst>
                    <a:ext uri="{9D8B030D-6E8A-4147-A177-3AD203B41FA5}">
                      <a16:colId xmlns:a16="http://schemas.microsoft.com/office/drawing/2014/main" val="891641544"/>
                    </a:ext>
                  </a:extLst>
                </a:gridCol>
                <a:gridCol w="762246">
                  <a:extLst>
                    <a:ext uri="{9D8B030D-6E8A-4147-A177-3AD203B41FA5}">
                      <a16:colId xmlns:a16="http://schemas.microsoft.com/office/drawing/2014/main" val="721038241"/>
                    </a:ext>
                  </a:extLst>
                </a:gridCol>
              </a:tblGrid>
              <a:tr h="208631">
                <a:tc>
                  <a:txBody>
                    <a:bodyPr/>
                    <a:lstStyle/>
                    <a:p>
                      <a:pPr algn="r" fontAlgn="b"/>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Demographic</a:t>
                      </a:r>
                      <a:r>
                        <a:rPr lang="en-US" sz="1000" b="1" i="0" u="none" strike="noStrike">
                          <a:solidFill>
                            <a:srgbClr val="000000"/>
                          </a:solidFill>
                          <a:effectLst/>
                          <a:latin typeface="+mn-lt"/>
                        </a:rPr>
                        <a:t>s</a:t>
                      </a:r>
                      <a:endParaRPr lang="en-US" sz="1000" b="1" u="none" strike="noStrike">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Weighted %</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864266"/>
                  </a:ext>
                </a:extLst>
              </a:tr>
              <a:tr h="174054">
                <a:tc>
                  <a:txBody>
                    <a:bodyPr/>
                    <a:lstStyle/>
                    <a:p>
                      <a:pPr algn="ctr" fontAlgn="b"/>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i="0" u="none" strike="noStrike">
                          <a:solidFill>
                            <a:srgbClr val="000000"/>
                          </a:solidFill>
                          <a:effectLst/>
                          <a:latin typeface="+mn-lt"/>
                        </a:rPr>
                        <a:t>Overall</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1,014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18.2%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595027"/>
                  </a:ext>
                </a:extLst>
              </a:tr>
              <a:tr h="174054">
                <a:tc rowSpan="8">
                  <a:txBody>
                    <a:bodyPr/>
                    <a:lstStyle/>
                    <a:p>
                      <a:pPr algn="ctr" fontAlgn="b"/>
                      <a:r>
                        <a:rPr lang="en-US" sz="1000" b="1" i="0" u="none" strike="noStrike">
                          <a:solidFill>
                            <a:srgbClr val="000000"/>
                          </a:solidFill>
                          <a:effectLst/>
                          <a:latin typeface="+mn-lt"/>
                        </a:rPr>
                        <a:t>Race/Ethnicity</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American Indian/Alaska Native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18</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04742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Hispanic / Latinx</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95</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24756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Multiracial,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22</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218584"/>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Asian,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40</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57918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Black,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44</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64021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White,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765</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054609"/>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Other race, </a:t>
                      </a:r>
                      <a:r>
                        <a:rPr lang="en-US" sz="1000" b="0" i="0" u="none" strike="noStrike" err="1">
                          <a:solidFill>
                            <a:srgbClr val="000000"/>
                          </a:solidFill>
                          <a:effectLst/>
                          <a:latin typeface="+mn-lt"/>
                        </a:rPr>
                        <a:t>nH</a:t>
                      </a:r>
                      <a:r>
                        <a:rPr lang="en-US" sz="1000" b="0" i="0" u="none" strike="noStrike">
                          <a:solidFill>
                            <a:srgbClr val="000000"/>
                          </a:solidFill>
                          <a:effectLst/>
                          <a:latin typeface="+mn-lt"/>
                        </a:rPr>
                        <a:t>/</a:t>
                      </a:r>
                      <a:r>
                        <a:rPr lang="en-US" sz="1000" b="0" i="0" u="none" strike="noStrike" err="1">
                          <a:solidFill>
                            <a:srgbClr val="000000"/>
                          </a:solidFill>
                          <a:effectLst/>
                          <a:latin typeface="+mn-lt"/>
                        </a:rPr>
                        <a:t>nL</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13</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30.1%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56158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Unknown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17</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30.4%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661897"/>
                  </a:ext>
                </a:extLst>
              </a:tr>
              <a:tr h="174054">
                <a:tc rowSpan="4">
                  <a:txBody>
                    <a:bodyPr/>
                    <a:lstStyle/>
                    <a:p>
                      <a:pPr algn="ctr" fontAlgn="b"/>
                      <a:r>
                        <a:rPr lang="en-US" sz="1000" b="1" i="0" u="none" strike="noStrike">
                          <a:solidFill>
                            <a:srgbClr val="000000"/>
                          </a:solidFill>
                          <a:effectLst/>
                          <a:latin typeface="+mn-lt"/>
                        </a:rPr>
                        <a:t>Age Group</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25-34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257</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1651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35-44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277</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7004860"/>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45-64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370</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35.9%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1060102"/>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65+</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110</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14.0%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0220488"/>
                  </a:ext>
                </a:extLst>
              </a:tr>
              <a:tr h="174054">
                <a:tc rowSpan="2">
                  <a:txBody>
                    <a:bodyPr/>
                    <a:lstStyle/>
                    <a:p>
                      <a:pPr algn="ctr" fontAlgn="b"/>
                      <a:r>
                        <a:rPr lang="en-US" sz="1000" b="1" i="0" u="none" strike="noStrike">
                          <a:solidFill>
                            <a:srgbClr val="000000"/>
                          </a:solidFill>
                          <a:effectLst/>
                          <a:latin typeface="+mn-lt"/>
                        </a:rPr>
                        <a:t>Language Spoken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English Only</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837</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79.4%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52778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Language Other than English</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177</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119499"/>
                  </a:ext>
                </a:extLst>
              </a:tr>
              <a:tr h="148974">
                <a:tc rowSpan="3">
                  <a:txBody>
                    <a:bodyPr/>
                    <a:lstStyle/>
                    <a:p>
                      <a:pPr algn="ctr" fontAlgn="b"/>
                      <a:r>
                        <a:rPr lang="en-US" sz="1000" b="1" i="0" u="none" strike="noStrike">
                          <a:solidFill>
                            <a:srgbClr val="000000"/>
                          </a:solidFill>
                          <a:effectLst/>
                          <a:latin typeface="+mn-lt"/>
                        </a:rPr>
                        <a:t>Household Size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 or 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431</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43.5%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33307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3 or 4</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428</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40.7%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98332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5 or more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152</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15.9%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4052730"/>
                  </a:ext>
                </a:extLst>
              </a:tr>
              <a:tr h="174054">
                <a:tc rowSpan="3">
                  <a:txBody>
                    <a:bodyPr/>
                    <a:lstStyle/>
                    <a:p>
                      <a:pPr algn="ctr" fontAlgn="b"/>
                      <a:r>
                        <a:rPr lang="en-US" sz="1000" b="1" i="0" u="none" strike="noStrike">
                          <a:solidFill>
                            <a:srgbClr val="000000"/>
                          </a:solidFill>
                          <a:effectLst/>
                          <a:latin typeface="+mn-lt"/>
                        </a:rPr>
                        <a:t>Rural Designation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Rural Level 2</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a:rPr>
                        <a:t>47</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Calibri"/>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4271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Rural Level 1</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a:rPr>
                        <a:t>82</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Calibri"/>
                        </a:rPr>
                        <a:t>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31129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Urban</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a:rPr>
                        <a:t>876</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87.2%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302167"/>
                  </a:ext>
                </a:extLst>
              </a:tr>
              <a:tr h="174054">
                <a:tc rowSpan="3">
                  <a:txBody>
                    <a:bodyPr/>
                    <a:lstStyle/>
                    <a:p>
                      <a:pPr algn="ctr" fontAlgn="b"/>
                      <a:r>
                        <a:rPr lang="en-US" sz="1000" b="1" i="0" u="none" strike="noStrike">
                          <a:solidFill>
                            <a:srgbClr val="000000"/>
                          </a:solidFill>
                          <a:effectLst/>
                          <a:latin typeface="+mn-lt"/>
                        </a:rPr>
                        <a:t>Gender</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Male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225</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682708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Female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739</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5885246"/>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a:t>Non-binary, Genderqueer, Not Exclusively M/F</a:t>
                      </a:r>
                      <a:endParaRPr lang="en-US" sz="1000" b="0" i="0" u="none" strike="noStrike">
                        <a:solidFill>
                          <a:srgbClr val="000000"/>
                        </a:solidFill>
                        <a:effectLst/>
                        <a:latin typeface="+mn-lt"/>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effectLst/>
                          <a:latin typeface="+mn-lt"/>
                          <a:ea typeface="Times New Roman" panose="02020603050405020304" pitchFamily="18" charset="0"/>
                          <a:cs typeface="Times New Roman"/>
                        </a:rPr>
                        <a:t>25</a:t>
                      </a: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252838"/>
                  </a:ext>
                </a:extLst>
              </a:tr>
              <a:tr h="174054">
                <a:tc rowSpan="2">
                  <a:txBody>
                    <a:bodyPr/>
                    <a:lstStyle/>
                    <a:p>
                      <a:pPr algn="ctr" fontAlgn="b"/>
                      <a:r>
                        <a:rPr lang="en-US" sz="1000" b="1" i="0" u="none" strike="noStrike">
                          <a:solidFill>
                            <a:srgbClr val="000000"/>
                          </a:solidFill>
                          <a:effectLst/>
                          <a:latin typeface="+mn-lt"/>
                        </a:rPr>
                        <a:t>Transgender Experience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Of Trans Experience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24</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991245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Not of Trans Experience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Times New Roman"/>
                          <a:ea typeface="Times New Roman" panose="02020603050405020304" pitchFamily="18" charset="0"/>
                          <a:cs typeface="Times New Roman"/>
                        </a:rPr>
                        <a:t>948</a:t>
                      </a:r>
                      <a:endParaRPr lang="en-US" sz="1000">
                        <a:effectLst/>
                        <a:latin typeface="Times New Roman"/>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a:rPr>
                        <a:t>93.5%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5437545"/>
                  </a:ext>
                </a:extLst>
              </a:tr>
            </a:tbl>
          </a:graphicData>
        </a:graphic>
      </p:graphicFrame>
      <p:graphicFrame>
        <p:nvGraphicFramePr>
          <p:cNvPr id="2" name="Table 1">
            <a:extLst>
              <a:ext uri="{FF2B5EF4-FFF2-40B4-BE49-F238E27FC236}">
                <a16:creationId xmlns:a16="http://schemas.microsoft.com/office/drawing/2014/main" id="{2804465C-E704-4D2D-80A8-7B748DBB6B21}"/>
              </a:ext>
            </a:extLst>
          </p:cNvPr>
          <p:cNvGraphicFramePr>
            <a:graphicFrameLocks noGrp="1"/>
          </p:cNvGraphicFramePr>
          <p:nvPr/>
        </p:nvGraphicFramePr>
        <p:xfrm>
          <a:off x="4356098" y="954840"/>
          <a:ext cx="4140202" cy="5444259"/>
        </p:xfrm>
        <a:graphic>
          <a:graphicData uri="http://schemas.openxmlformats.org/drawingml/2006/table">
            <a:tbl>
              <a:tblPr>
                <a:tableStyleId>{2D5ABB26-0587-4C30-8999-92F81FD0307C}</a:tableStyleId>
              </a:tblPr>
              <a:tblGrid>
                <a:gridCol w="1357929">
                  <a:extLst>
                    <a:ext uri="{9D8B030D-6E8A-4147-A177-3AD203B41FA5}">
                      <a16:colId xmlns:a16="http://schemas.microsoft.com/office/drawing/2014/main" val="658211922"/>
                    </a:ext>
                  </a:extLst>
                </a:gridCol>
                <a:gridCol w="1461473">
                  <a:extLst>
                    <a:ext uri="{9D8B030D-6E8A-4147-A177-3AD203B41FA5}">
                      <a16:colId xmlns:a16="http://schemas.microsoft.com/office/drawing/2014/main" val="4233376890"/>
                    </a:ext>
                  </a:extLst>
                </a:gridCol>
                <a:gridCol w="626981">
                  <a:extLst>
                    <a:ext uri="{9D8B030D-6E8A-4147-A177-3AD203B41FA5}">
                      <a16:colId xmlns:a16="http://schemas.microsoft.com/office/drawing/2014/main" val="1568239585"/>
                    </a:ext>
                  </a:extLst>
                </a:gridCol>
                <a:gridCol w="693819">
                  <a:extLst>
                    <a:ext uri="{9D8B030D-6E8A-4147-A177-3AD203B41FA5}">
                      <a16:colId xmlns:a16="http://schemas.microsoft.com/office/drawing/2014/main" val="3804752213"/>
                    </a:ext>
                  </a:extLst>
                </a:gridCol>
              </a:tblGrid>
              <a:tr h="174054">
                <a:tc>
                  <a:txBody>
                    <a:bodyPr/>
                    <a:lstStyle/>
                    <a:p>
                      <a:pPr algn="ctr" fontAlgn="b"/>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Demographic</a:t>
                      </a:r>
                      <a:r>
                        <a:rPr lang="en-US" sz="1000" b="1" i="0" u="none" strike="noStrike">
                          <a:solidFill>
                            <a:srgbClr val="000000"/>
                          </a:solidFill>
                          <a:effectLst/>
                          <a:latin typeface="+mn-lt"/>
                        </a:rPr>
                        <a:t>s</a:t>
                      </a:r>
                      <a:endParaRPr lang="en-US" sz="1000" b="1" u="none" strike="noStrike">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Weighted %</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33396"/>
                  </a:ext>
                </a:extLst>
              </a:tr>
              <a:tr h="174054">
                <a:tc rowSpan="5">
                  <a:txBody>
                    <a:bodyPr/>
                    <a:lstStyle/>
                    <a:p>
                      <a:pPr algn="ctr" fontAlgn="b"/>
                      <a:r>
                        <a:rPr lang="en-US" sz="1000" b="1" i="0" u="none" strike="noStrike">
                          <a:solidFill>
                            <a:srgbClr val="000000"/>
                          </a:solidFill>
                          <a:effectLst/>
                          <a:latin typeface="+mn-lt"/>
                        </a:rPr>
                        <a:t>Sexual Orientation</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Asexual</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29</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20163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Bisexual or Pan sexual</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56</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899258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Gay or Lesbian</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57</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5664552"/>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Straight</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763</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666441"/>
                  </a:ext>
                </a:extLst>
              </a:tr>
              <a:tr h="348108">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Queer</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30</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684077"/>
                  </a:ext>
                </a:extLst>
              </a:tr>
              <a:tr h="174054">
                <a:tc rowSpan="5">
                  <a:txBody>
                    <a:bodyPr/>
                    <a:lstStyle/>
                    <a:p>
                      <a:pPr algn="ctr" fontAlgn="b"/>
                      <a:r>
                        <a:rPr lang="en-US" sz="1000" b="1" i="0" u="none" strike="noStrike">
                          <a:solidFill>
                            <a:srgbClr val="000000"/>
                          </a:solidFill>
                          <a:effectLst/>
                          <a:latin typeface="+mn-lt"/>
                        </a:rPr>
                        <a:t>Income</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&lt;$35k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170</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25.3%</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84439"/>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$35-74,999K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284</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33.3%</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43859"/>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$75-99,999K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150</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13.9%</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536661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$100-149,999K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173</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15.6%</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91044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$150K+</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176</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12.0%</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575701"/>
                  </a:ext>
                </a:extLst>
              </a:tr>
              <a:tr h="174054">
                <a:tc rowSpan="7">
                  <a:txBody>
                    <a:bodyPr/>
                    <a:lstStyle/>
                    <a:p>
                      <a:pPr algn="ctr" fontAlgn="b"/>
                      <a:r>
                        <a:rPr lang="en-US" sz="1000" b="1" u="none" strike="noStrike">
                          <a:effectLst/>
                          <a:latin typeface="+mn-lt"/>
                        </a:rPr>
                        <a:t>Education</a:t>
                      </a:r>
                      <a:endParaRPr lang="en-US" sz="1000" b="0"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Less than high school</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20</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3.8%</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2445300"/>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High school or GED</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71</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13.6%</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2515755"/>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Trade school/Vocational school</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33</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6.0%</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0310726"/>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Some college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110</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21.1%</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8475624"/>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Associates degree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84</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16.2%</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7140713"/>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Bachelors degree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339</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24.5%</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639505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Graduate degree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357</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18.2%</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607051"/>
                  </a:ext>
                </a:extLst>
              </a:tr>
              <a:tr h="174054">
                <a:tc rowSpan="2">
                  <a:txBody>
                    <a:bodyPr/>
                    <a:lstStyle/>
                    <a:p>
                      <a:pPr algn="ctr" fontAlgn="b"/>
                      <a:r>
                        <a:rPr lang="en-US" sz="1000" b="1" u="none" strike="noStrike">
                          <a:effectLst/>
                          <a:latin typeface="+mn-lt"/>
                        </a:rPr>
                        <a:t>Employment</a:t>
                      </a:r>
                      <a:endParaRPr lang="en-US" sz="1000" b="0"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Unemployed</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166</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22.4%</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667634"/>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Employed</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300"/>
                        </a:spcBef>
                        <a:spcAft>
                          <a:spcPts val="300"/>
                        </a:spcAft>
                      </a:pPr>
                      <a:r>
                        <a:rPr lang="en-US" sz="1000">
                          <a:solidFill>
                            <a:srgbClr val="000000"/>
                          </a:solidFill>
                          <a:effectLst/>
                          <a:latin typeface="+mn-lt"/>
                          <a:ea typeface="Times New Roman" panose="02020603050405020304" pitchFamily="18" charset="0"/>
                          <a:cs typeface="Times New Roman"/>
                        </a:rPr>
                        <a:t>782</a:t>
                      </a:r>
                      <a:endParaRPr lang="en-US" sz="1000">
                        <a:effectLst/>
                        <a:latin typeface="+mn-lt"/>
                        <a:ea typeface="Times New Roman" panose="02020603050405020304" pitchFamily="18" charset="0"/>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77.6%</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879601"/>
                  </a:ext>
                </a:extLst>
              </a:tr>
              <a:tr h="174054">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a:effectLst/>
                          <a:latin typeface="+mn-lt"/>
                        </a:rPr>
                        <a:t>Job Status Change of Those Employed:</a:t>
                      </a:r>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No Change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142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18.1%</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230192"/>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Change in nature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317</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13.6%</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4752907"/>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Reduction/Leave</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132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19.4%</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403248"/>
                  </a:ext>
                </a:extLst>
              </a:tr>
              <a:tr h="174054">
                <a:tc vMerge="1">
                  <a:txBody>
                    <a:bodyPr/>
                    <a:lstStyle/>
                    <a:p>
                      <a:pPr algn="r" fontAlgn="b"/>
                      <a:endParaRPr lang="en-US" sz="1000" b="0" i="0" u="none" strike="noStrike">
                        <a:solidFill>
                          <a:srgbClr val="000000"/>
                        </a:solidFill>
                        <a:effectLst/>
                        <a:latin typeface="Calibri" panose="020F0502020204030204" pitchFamily="34" charset="0"/>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latin typeface="+mn-lt"/>
                        </a:rPr>
                        <a:t>Job loss</a:t>
                      </a:r>
                      <a:endParaRPr lang="en-US" sz="1000" b="0" i="0" u="none" strike="noStrike">
                        <a:solidFill>
                          <a:srgbClr val="000000"/>
                        </a:solidFill>
                        <a:effectLst/>
                        <a:latin typeface="+mn-lt"/>
                      </a:endParaRP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86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effectLst/>
                          <a:latin typeface="+mn-lt"/>
                        </a:rPr>
                        <a:t>34.2%</a:t>
                      </a:r>
                      <a:endParaRPr lang="en-US" sz="1000" b="0"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442733"/>
                  </a:ext>
                </a:extLst>
              </a:tr>
              <a:tr h="174054">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effectLst/>
                          <a:latin typeface="+mn-lt"/>
                        </a:rPr>
                        <a:t>Parent</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579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942353"/>
                  </a:ext>
                </a:extLst>
              </a:tr>
              <a:tr h="174054">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a:solidFill>
                            <a:srgbClr val="000000"/>
                          </a:solidFill>
                          <a:effectLst/>
                          <a:latin typeface="+mn-lt"/>
                        </a:rPr>
                        <a:t>435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3782530"/>
                  </a:ext>
                </a:extLst>
              </a:tr>
              <a:tr h="174054">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effectLst/>
                          <a:latin typeface="+mn-lt"/>
                        </a:rPr>
                        <a:t>If Parent, Child Has Special Healthcare Needs</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179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677725"/>
                  </a:ext>
                </a:extLst>
              </a:tr>
              <a:tr h="174054">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8703" marR="78324"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396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4737661"/>
                  </a:ext>
                </a:extLst>
              </a:tr>
            </a:tbl>
          </a:graphicData>
        </a:graphic>
      </p:graphicFrame>
      <p:graphicFrame>
        <p:nvGraphicFramePr>
          <p:cNvPr id="3" name="Table 2">
            <a:extLst>
              <a:ext uri="{FF2B5EF4-FFF2-40B4-BE49-F238E27FC236}">
                <a16:creationId xmlns:a16="http://schemas.microsoft.com/office/drawing/2014/main" id="{79F79B62-58E6-4E2C-A948-B3A78191F616}"/>
              </a:ext>
            </a:extLst>
          </p:cNvPr>
          <p:cNvGraphicFramePr>
            <a:graphicFrameLocks noGrp="1"/>
          </p:cNvGraphicFramePr>
          <p:nvPr/>
        </p:nvGraphicFramePr>
        <p:xfrm>
          <a:off x="8549640" y="954840"/>
          <a:ext cx="3383281" cy="4094175"/>
        </p:xfrm>
        <a:graphic>
          <a:graphicData uri="http://schemas.openxmlformats.org/drawingml/2006/table">
            <a:tbl>
              <a:tblPr>
                <a:tableStyleId>{2D5ABB26-0587-4C30-8999-92F81FD0307C}</a:tableStyleId>
              </a:tblPr>
              <a:tblGrid>
                <a:gridCol w="937260">
                  <a:extLst>
                    <a:ext uri="{9D8B030D-6E8A-4147-A177-3AD203B41FA5}">
                      <a16:colId xmlns:a16="http://schemas.microsoft.com/office/drawing/2014/main" val="3634237516"/>
                    </a:ext>
                  </a:extLst>
                </a:gridCol>
                <a:gridCol w="1143000">
                  <a:extLst>
                    <a:ext uri="{9D8B030D-6E8A-4147-A177-3AD203B41FA5}">
                      <a16:colId xmlns:a16="http://schemas.microsoft.com/office/drawing/2014/main" val="2693865171"/>
                    </a:ext>
                  </a:extLst>
                </a:gridCol>
                <a:gridCol w="640080">
                  <a:extLst>
                    <a:ext uri="{9D8B030D-6E8A-4147-A177-3AD203B41FA5}">
                      <a16:colId xmlns:a16="http://schemas.microsoft.com/office/drawing/2014/main" val="3464862642"/>
                    </a:ext>
                  </a:extLst>
                </a:gridCol>
                <a:gridCol w="662941">
                  <a:extLst>
                    <a:ext uri="{9D8B030D-6E8A-4147-A177-3AD203B41FA5}">
                      <a16:colId xmlns:a16="http://schemas.microsoft.com/office/drawing/2014/main" val="938921611"/>
                    </a:ext>
                  </a:extLst>
                </a:gridCol>
              </a:tblGrid>
              <a:tr h="174054">
                <a:tc>
                  <a:txBody>
                    <a:bodyPr/>
                    <a:lstStyle/>
                    <a:p>
                      <a:pPr algn="ctr" fontAlgn="b"/>
                      <a:endParaRPr lang="en-US" sz="1000" b="1" i="0" u="none" strike="noStrike">
                        <a:solidFill>
                          <a:srgbClr val="000000"/>
                        </a:solidFill>
                        <a:effectLst/>
                        <a:latin typeface="+mn-lt"/>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1" u="none" strike="noStrike">
                          <a:effectLst/>
                          <a:latin typeface="+mn-lt"/>
                        </a:rPr>
                        <a:t>Demographic</a:t>
                      </a:r>
                      <a:r>
                        <a:rPr lang="en-US" sz="1000" b="1" i="0" u="none" strike="noStrike">
                          <a:solidFill>
                            <a:srgbClr val="000000"/>
                          </a:solidFill>
                          <a:effectLst/>
                          <a:latin typeface="+mn-lt"/>
                        </a:rPr>
                        <a:t>s</a:t>
                      </a:r>
                      <a:endParaRPr lang="en-US" sz="1000" b="1" u="none" strike="noStrike">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Frequency</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u="none" strike="noStrike">
                          <a:effectLst/>
                          <a:latin typeface="+mn-lt"/>
                        </a:rPr>
                        <a:t>Weighted %</a:t>
                      </a:r>
                      <a:endParaRPr lang="en-US" sz="1000" b="1" i="0" u="none" strike="noStrike">
                        <a:solidFill>
                          <a:srgbClr val="000000"/>
                        </a:solidFill>
                        <a:effectLst/>
                        <a:latin typeface="+mn-lt"/>
                      </a:endParaRP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278449"/>
                  </a:ext>
                </a:extLst>
              </a:tr>
              <a:tr h="174054">
                <a:tc rowSpan="5">
                  <a:txBody>
                    <a:bodyPr/>
                    <a:lstStyle/>
                    <a:p>
                      <a:pPr algn="ctr" fontAlgn="b"/>
                      <a:r>
                        <a:rPr lang="en-US" sz="1000" b="1" i="0" u="none" strike="noStrike">
                          <a:solidFill>
                            <a:srgbClr val="000000"/>
                          </a:solidFill>
                          <a:effectLst/>
                          <a:latin typeface="+mn-lt"/>
                        </a:rPr>
                        <a:t>Disability Status</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Deaf or hard of hearing</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84294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Blind or vision impaired</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17</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2579057"/>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Cognitive disability</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122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8865018"/>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Mobility disability</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85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414229"/>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Selfcare disability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017572"/>
                  </a:ext>
                </a:extLst>
              </a:tr>
              <a:tr h="174054">
                <a:tc rowSpan="3">
                  <a:txBody>
                    <a:bodyPr/>
                    <a:lstStyle/>
                    <a:p>
                      <a:pPr algn="ctr" fontAlgn="b"/>
                      <a:r>
                        <a:rPr lang="en-US" sz="1000" b="1" i="0" u="none" strike="noStrike">
                          <a:solidFill>
                            <a:srgbClr val="000000"/>
                          </a:solidFill>
                          <a:effectLst/>
                          <a:latin typeface="+mn-lt"/>
                        </a:rPr>
                        <a:t>Poor Mental Health Days in Past 30 Days</a:t>
                      </a: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None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108</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6088205"/>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 to 14 Days</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360</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989933"/>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15 or more Days</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474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1372397"/>
                  </a:ext>
                </a:extLst>
              </a:tr>
              <a:tr h="174054">
                <a:tc rowSpan="3">
                  <a:txBody>
                    <a:bodyPr/>
                    <a:lstStyle/>
                    <a:p>
                      <a:pPr algn="ctr" fontAlgn="b"/>
                      <a:r>
                        <a:rPr lang="en-US" sz="1000" b="1" i="0" u="none" strike="noStrike">
                          <a:solidFill>
                            <a:srgbClr val="000000"/>
                          </a:solidFill>
                          <a:effectLst/>
                          <a:latin typeface="+mn-lt"/>
                        </a:rPr>
                        <a:t>PTSD Symptoms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3 or more </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435</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45.7%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001370"/>
                  </a:ext>
                </a:extLst>
              </a:tr>
              <a:tr h="174054">
                <a:tc vMerge="1">
                  <a:txBody>
                    <a:bodyPr/>
                    <a:lstStyle/>
                    <a:p>
                      <a:pPr algn="r"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1 or two</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312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3795641"/>
                  </a:ext>
                </a:extLst>
              </a:tr>
              <a:tr h="174054">
                <a:tc vMerge="1">
                  <a:txBody>
                    <a:bodyPr/>
                    <a:lstStyle/>
                    <a:p>
                      <a:pPr algn="ctr" fontAlgn="b"/>
                      <a:endParaRPr lang="en-US" sz="1000" b="1" i="0" u="none" strike="noStrike">
                        <a:solidFill>
                          <a:srgbClr val="000000"/>
                        </a:solidFill>
                        <a:effectLst/>
                        <a:latin typeface="Calibri" panose="020F0502020204030204" pitchFamily="34" charset="0"/>
                      </a:endParaRPr>
                    </a:p>
                  </a:txBody>
                  <a:tcPr marL="8703" marR="78324"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None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196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9625032"/>
                  </a:ext>
                </a:extLst>
              </a:tr>
              <a:tr h="174054">
                <a:tc rowSpan="2">
                  <a:txBody>
                    <a:bodyPr/>
                    <a:lstStyle/>
                    <a:p>
                      <a:pPr algn="ctr" fontAlgn="b"/>
                      <a:r>
                        <a:rPr lang="en-US" sz="1000" b="1" i="0" u="none" strike="noStrike">
                          <a:solidFill>
                            <a:srgbClr val="000000"/>
                          </a:solidFill>
                          <a:effectLst/>
                          <a:latin typeface="+mn-lt"/>
                        </a:rPr>
                        <a:t>Substance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344</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8433406"/>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Any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629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3806039"/>
                  </a:ext>
                </a:extLst>
              </a:tr>
              <a:tr h="174054">
                <a:tc rowSpan="3">
                  <a:txBody>
                    <a:bodyPr/>
                    <a:lstStyle/>
                    <a:p>
                      <a:pPr algn="ctr" fontAlgn="b"/>
                      <a:r>
                        <a:rPr lang="en-US" sz="1000" b="1" i="0" u="none" strike="noStrike">
                          <a:solidFill>
                            <a:srgbClr val="000000"/>
                          </a:solidFill>
                          <a:effectLst/>
                          <a:latin typeface="+mn-lt"/>
                        </a:rPr>
                        <a:t>If any substance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More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329</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8474964"/>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About the Same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206</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33.4%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319851"/>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Less Use</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92</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0186718"/>
                  </a:ext>
                </a:extLst>
              </a:tr>
              <a:tr h="174054">
                <a:tc rowSpan="2">
                  <a:txBody>
                    <a:bodyPr/>
                    <a:lstStyle/>
                    <a:p>
                      <a:pPr algn="ctr" fontAlgn="b"/>
                      <a:r>
                        <a:rPr lang="en-US" sz="1000" b="1" i="0" u="none" strike="noStrike">
                          <a:solidFill>
                            <a:srgbClr val="000000"/>
                          </a:solidFill>
                          <a:effectLst/>
                          <a:latin typeface="+mn-lt"/>
                        </a:rPr>
                        <a:t>Intimate Partner Violence During COVID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No</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798</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93.6%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632675"/>
                  </a:ext>
                </a:extLst>
              </a:tr>
              <a:tr h="174054">
                <a:tc vMerge="1">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n-lt"/>
                        </a:rPr>
                        <a:t>Yes</a:t>
                      </a: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50</a:t>
                      </a:r>
                    </a:p>
                  </a:txBody>
                  <a:tcPr marL="8703" marR="8703" marT="87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mn-lt"/>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590717"/>
                  </a:ext>
                </a:extLst>
              </a:tr>
            </a:tbl>
          </a:graphicData>
        </a:graphic>
      </p:graphicFrame>
      <p:sp>
        <p:nvSpPr>
          <p:cNvPr id="6" name="TextBox 1">
            <a:extLst>
              <a:ext uri="{FF2B5EF4-FFF2-40B4-BE49-F238E27FC236}">
                <a16:creationId xmlns:a16="http://schemas.microsoft.com/office/drawing/2014/main" id="{4C2A191C-504E-4377-9EE9-5FA7773A3D9E}"/>
              </a:ext>
            </a:extLst>
          </p:cNvPr>
          <p:cNvSpPr txBox="1"/>
          <p:nvPr/>
        </p:nvSpPr>
        <p:spPr>
          <a:xfrm>
            <a:off x="8549640" y="4689430"/>
            <a:ext cx="3540760" cy="2180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Note: All percentages presented here (except Rural Designation) are weighted to the statewide age and educational distribution of those 25 years old or older in Massachusetts. 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a:ea typeface="+mn-ea"/>
                <a:cs typeface="+mn-cs"/>
              </a:rPr>
              <a:t>nH</a:t>
            </a:r>
            <a:r>
              <a:rPr kumimoji="0" lang="en-US" sz="900" b="0" i="0" u="none" strike="noStrike" kern="1200" cap="none" spc="0" normalizeH="0" baseline="0" noProof="0">
                <a:ln>
                  <a:noFill/>
                </a:ln>
                <a:solidFill>
                  <a:srgbClr val="000000"/>
                </a:solidFill>
                <a:effectLst/>
                <a:uLnTx/>
                <a:uFillTx/>
                <a:latin typeface="Arial"/>
                <a:ea typeface="+mn-ea"/>
                <a:cs typeface="+mn-cs"/>
              </a:rPr>
              <a:t>/</a:t>
            </a:r>
            <a:r>
              <a:rPr kumimoji="0" lang="en-US" sz="900" b="0" i="0" u="none" strike="noStrike" kern="1200" cap="none" spc="0" normalizeH="0" baseline="0" noProof="0" err="1">
                <a:ln>
                  <a:noFill/>
                </a:ln>
                <a:solidFill>
                  <a:srgbClr val="000000"/>
                </a:solidFill>
                <a:effectLst/>
                <a:uLnTx/>
                <a:uFillTx/>
                <a:latin typeface="Arial"/>
                <a:ea typeface="+mn-ea"/>
                <a:cs typeface="+mn-cs"/>
              </a:rPr>
              <a:t>nL</a:t>
            </a:r>
            <a:r>
              <a:rPr kumimoji="0" lang="en-US" sz="900" b="0" i="0" u="none" strike="noStrike" kern="1200" cap="none" spc="0" normalizeH="0" baseline="0" noProof="0">
                <a:ln>
                  <a:noFill/>
                </a:ln>
                <a:solidFill>
                  <a:srgbClr val="000000"/>
                </a:solidFill>
                <a:effectLst/>
                <a:uLnTx/>
                <a:uFillTx/>
                <a:latin typeface="Arial"/>
                <a:ea typeface="+mn-ea"/>
                <a:cs typeface="+mn-cs"/>
              </a:rPr>
              <a:t> = non-Hispanic/non-Latinx;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American Indian/Alaska Native includes respondents who identify as Hispanic/Latinx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Questioning/undecided/non-binary gender identity includes respondents identifying as non-binary, genderqueer, not exclusively male or female, and questioning/unsure of their gender identity. </a:t>
            </a:r>
          </a:p>
        </p:txBody>
      </p:sp>
      <p:sp>
        <p:nvSpPr>
          <p:cNvPr id="7" name="Slide Number Placeholder 6">
            <a:extLst>
              <a:ext uri="{FF2B5EF4-FFF2-40B4-BE49-F238E27FC236}">
                <a16:creationId xmlns:a16="http://schemas.microsoft.com/office/drawing/2014/main" id="{A4708637-85DF-439C-A99B-62DBD14FC3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8" name="Footer Placeholder 3">
            <a:extLst>
              <a:ext uri="{FF2B5EF4-FFF2-40B4-BE49-F238E27FC236}">
                <a16:creationId xmlns:a16="http://schemas.microsoft.com/office/drawing/2014/main" id="{E1D7A654-BA98-4265-B29C-837BD0895E0A}"/>
              </a:ext>
            </a:extLst>
          </p:cNvPr>
          <p:cNvSpPr txBox="1">
            <a:spLocks/>
          </p:cNvSpPr>
          <p:nvPr/>
        </p:nvSpPr>
        <p:spPr>
          <a:xfrm>
            <a:off x="0" y="6559823"/>
            <a:ext cx="1427252" cy="365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10.13.2021 release</a:t>
            </a:r>
          </a:p>
        </p:txBody>
      </p:sp>
    </p:spTree>
    <p:extLst>
      <p:ext uri="{BB962C8B-B14F-4D97-AF65-F5344CB8AC3E}">
        <p14:creationId xmlns:p14="http://schemas.microsoft.com/office/powerpoint/2010/main" val="3554374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3138279" y="2896371"/>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41" i="1" cap="none" dirty="0">
                <a:solidFill>
                  <a:prstClr val="white"/>
                </a:solidFill>
              </a:rPr>
              <a:t>Next Meeting:</a:t>
            </a: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884344" y="3535474"/>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4190" b="1" dirty="0">
                <a:solidFill>
                  <a:sysClr val="window" lastClr="FFFFFF"/>
                </a:solidFill>
                <a:latin typeface="Calibri"/>
              </a:rPr>
              <a:t>November 10, 2021</a:t>
            </a:r>
          </a:p>
        </p:txBody>
      </p:sp>
    </p:spTree>
    <p:extLst>
      <p:ext uri="{BB962C8B-B14F-4D97-AF65-F5344CB8AC3E}">
        <p14:creationId xmlns:p14="http://schemas.microsoft.com/office/powerpoint/2010/main" val="376585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5843</TotalTime>
  <Words>12873</Words>
  <Application>Microsoft Office PowerPoint</Application>
  <PresentationFormat>Widescreen</PresentationFormat>
  <Paragraphs>3054</Paragraphs>
  <Slides>93</Slides>
  <Notes>78</Notes>
  <HiddenSlides>1</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93</vt:i4>
      </vt:variant>
    </vt:vector>
  </HeadingPairs>
  <TitlesOfParts>
    <vt:vector size="110" baseType="lpstr">
      <vt:lpstr>Abadi</vt:lpstr>
      <vt:lpstr>Abadi Extra Light</vt:lpstr>
      <vt:lpstr>Arial</vt:lpstr>
      <vt:lpstr>Arial,Sans-Serif</vt:lpstr>
      <vt:lpstr>Calibri</vt:lpstr>
      <vt:lpstr>Calibri Light</vt:lpstr>
      <vt:lpstr>Garamond</vt:lpstr>
      <vt:lpstr>Neue Haas Grotesk W01 Disp</vt:lpstr>
      <vt:lpstr>Times New Roman</vt:lpstr>
      <vt:lpstr>Office Theme</vt:lpstr>
      <vt:lpstr>Custom Design</vt:lpstr>
      <vt:lpstr>1_Custom Design</vt:lpstr>
      <vt:lpstr>3_Simple Light</vt:lpstr>
      <vt:lpstr>2_Simple Light</vt:lpstr>
      <vt:lpstr>Simple Light</vt:lpstr>
      <vt:lpstr>1_Office Theme</vt:lpstr>
      <vt:lpstr>Microsoft Excel Chart</vt:lpstr>
      <vt:lpstr>PowerPoint Presentation</vt:lpstr>
      <vt:lpstr>PowerPoint Presentation</vt:lpstr>
      <vt:lpstr>Congratulations, Dr. Madoff!</vt:lpstr>
      <vt:lpstr>Our Vaccine Equity Communities  </vt:lpstr>
      <vt:lpstr>Vaccine Equity Initiative places communities at the center</vt:lpstr>
      <vt:lpstr> </vt:lpstr>
      <vt:lpstr>Draft Proposed Revisions to  105 CMR 172.000 Implementation of Massachusetts General Laws C. 111 Section 111C, Regulating the Reporting of Infectious Diseases Dangerous to the Public Health</vt:lpstr>
      <vt:lpstr>Summary of Regulation</vt:lpstr>
      <vt:lpstr>Overview of Proposed Revisions to Regulation</vt:lpstr>
      <vt:lpstr>Regulation Changes: Infectious Diseases Dangerous to the Public Health</vt:lpstr>
      <vt:lpstr>Regulation Changes: Regulation Title Change</vt:lpstr>
      <vt:lpstr>Next Steps</vt:lpstr>
      <vt:lpstr>PowerPoint Presentation</vt:lpstr>
      <vt:lpstr>2020 Health Care Associated Infections: Acute Care Hospitals</vt:lpstr>
      <vt:lpstr>Introduction</vt:lpstr>
      <vt:lpstr>Purpose</vt:lpstr>
      <vt:lpstr>Methods</vt:lpstr>
      <vt:lpstr>PowerPoint Presentation</vt:lpstr>
      <vt:lpstr>PowerPoint Presentation</vt:lpstr>
      <vt:lpstr>Central Line-Associated Bloodstream Infections (CLABSI): Standard Infection Ratio in Adult and Pediatric ICUs and Wards</vt:lpstr>
      <vt:lpstr>Central Line-Associated Bloodstream Infections (CLABSI): Standard Utilization Ratio in Adult and Pediatric ICUs and Wards</vt:lpstr>
      <vt:lpstr>CLABSI Adult &amp; Pediatric Pathogens for 2019 and 2020</vt:lpstr>
      <vt:lpstr>Central Line-Associated Bloodstream Infections (CLABSI): Standard Infection Ratio in Neonatal ICUs</vt:lpstr>
      <vt:lpstr>Central Line-Associated Bloodstream Infections (CLABSI): Standard Utilization Ratio in Neonatal ICUs</vt:lpstr>
      <vt:lpstr>CLABSI NICU Pathogens for 2019 and 2020</vt:lpstr>
      <vt:lpstr>State CLABSI SIR in ICU and Wards</vt:lpstr>
      <vt:lpstr>State CLABSI SUR in ICU and Wards</vt:lpstr>
      <vt:lpstr>Catheter-Associated Urinary Tract Infections (CAUTI): Standard Infection Ratio in Adult and Pediatric ICUs and Wards</vt:lpstr>
      <vt:lpstr>Catheter-Associated Urinary Tract Infections (CAUTI): Standard Utilization Ratio in Adult and Pediatric ICUs and Wards</vt:lpstr>
      <vt:lpstr>CAUTI Adult &amp; Pediatric Pathogens for 2019 and 2020</vt:lpstr>
      <vt:lpstr>State CAUTI SIR in ICU and Wards</vt:lpstr>
      <vt:lpstr>State CAUTI SUR in ICU and Wards</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2019-2020 CABG, KPRO, HPRO, HYST, VHYS, COLO</vt:lpstr>
      <vt:lpstr>Statewide SSI Trends by Year 2015-2020</vt:lpstr>
      <vt:lpstr>Laboratory Identified Events (LabID) Clostridioides difficile (CDI) SIR</vt:lpstr>
      <vt:lpstr>Laboratory Identified Events (LabID)  Methicillin-resistant Staphylococcus aureus (MRSA) SIR</vt:lpstr>
      <vt:lpstr>Statewide LabID Trends by Year 2015-2019</vt:lpstr>
      <vt:lpstr>DPH HAI COVID-19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COVID-19 Community Impact Survey(CCIS)  Preliminary Analysis Results as of  October 13, 2021  Presented by Thomas Brigham </vt:lpstr>
      <vt:lpstr>PowerPoint Presentation</vt:lpstr>
      <vt:lpstr>PowerPoint Presentation</vt:lpstr>
      <vt:lpstr>OVERVIEW</vt:lpstr>
      <vt:lpstr>PURPOSE AND APPROACH</vt:lpstr>
      <vt:lpstr>Why did we conduct the CCIS?</vt:lpstr>
      <vt:lpstr>OVERVIEW OF CCIS APPROACH</vt:lpstr>
      <vt:lpstr>RESULTS TOPICS TO DATE</vt:lpstr>
      <vt:lpstr> Housing Stability Ta-wei Lin Lisa Arsenault Tom Brigham Vera E. Mouradian Jennifer Halstrom  </vt:lpstr>
      <vt:lpstr>FRAMING MATTERS</vt:lpstr>
      <vt:lpstr> PRE-PANDEMIC HOUSING COST BURDEN</vt:lpstr>
      <vt:lpstr> IMPACT OF PANDEMIC ON UNEMPLOYMENT IN MA</vt:lpstr>
      <vt:lpstr> TIMEFRAME FOR COVID COMMUNITY IMPACT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CCIS DOMAINS </vt:lpstr>
      <vt:lpstr>Survey Questions</vt:lpstr>
      <vt:lpstr>Survey Questions</vt:lpstr>
      <vt:lpstr>Survey Questions</vt:lpstr>
      <vt:lpstr>Survey Questions</vt:lpstr>
      <vt:lpstr>Survey Questions</vt:lpstr>
      <vt:lpstr>Recruitment among priority populations was unprecedented</vt:lpstr>
      <vt:lpstr>Recruitment efforts were overwhelmingly successful</vt:lpstr>
      <vt:lpstr>Demographics of the sample</vt:lpstr>
      <vt:lpstr>Demographics  of the CCIS Black sample</vt:lpstr>
      <vt:lpstr>Demographics of the CCIS Hispanic/Latinx sample (n=2432)</vt:lpstr>
      <vt:lpstr>Demographics of the CCIS Hispanic/Latinx sample (n=2432), continued</vt:lpstr>
      <vt:lpstr>Demographics  of the CCIS AAPI sample</vt:lpstr>
      <vt:lpstr>PowerPoint Presentation</vt:lpstr>
      <vt:lpstr>Demographics  of the CCIS AAPI sample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Kaplan, Amy (DPH)</cp:lastModifiedBy>
  <cp:revision>390</cp:revision>
  <cp:lastPrinted>2021-01-21T15:13:04Z</cp:lastPrinted>
  <dcterms:created xsi:type="dcterms:W3CDTF">2019-01-10T19:26:50Z</dcterms:created>
  <dcterms:modified xsi:type="dcterms:W3CDTF">2021-10-12T20:03:30Z</dcterms:modified>
</cp:coreProperties>
</file>