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notesSlides/notesSlide28.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notesSlides/notesSlide29.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drawings/drawing10.xml" ContentType="application/vnd.openxmlformats-officedocument.drawingml.chartshapes+xml"/>
  <Override PartName="/ppt/notesSlides/notesSlide3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2.xml" ContentType="application/vnd.openxmlformats-officedocument.presentationml.notesSlide+xml"/>
  <Override PartName="/ppt/charts/chart29.xml" ContentType="application/vnd.openxmlformats-officedocument.drawingml.chart+xml"/>
  <Override PartName="/ppt/notesSlides/notesSlide33.xml" ContentType="application/vnd.openxmlformats-officedocument.presentationml.notesSlide+xml"/>
  <Override PartName="/ppt/charts/chart30.xml" ContentType="application/vnd.openxmlformats-officedocument.drawingml.chart+xml"/>
  <Override PartName="/ppt/notesSlides/notesSlide34.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4" r:id="rId2"/>
    <p:sldMasterId id="2147483672" r:id="rId3"/>
    <p:sldMasterId id="2147483680" r:id="rId4"/>
    <p:sldMasterId id="2147483689" r:id="rId5"/>
  </p:sldMasterIdLst>
  <p:notesMasterIdLst>
    <p:notesMasterId r:id="rId54"/>
  </p:notesMasterIdLst>
  <p:handoutMasterIdLst>
    <p:handoutMasterId r:id="rId55"/>
  </p:handoutMasterIdLst>
  <p:sldIdLst>
    <p:sldId id="383"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382" r:id="rId52"/>
    <p:sldId id="38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D0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94674"/>
  </p:normalViewPr>
  <p:slideViewPr>
    <p:cSldViewPr snapToGrid="0" snapToObjects="1">
      <p:cViewPr>
        <p:scale>
          <a:sx n="79" d="100"/>
          <a:sy n="79" d="100"/>
        </p:scale>
        <p:origin x="-522"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2.83</c:v>
                </c:pt>
                <c:pt idx="1">
                  <c:v>1.29</c:v>
                </c:pt>
                <c:pt idx="2">
                  <c:v>0.73</c:v>
                </c:pt>
                <c:pt idx="3">
                  <c:v>1.24</c:v>
                </c:pt>
                <c:pt idx="4">
                  <c:v>3.56</c:v>
                </c:pt>
                <c:pt idx="5">
                  <c:v>1.44</c:v>
                </c:pt>
                <c:pt idx="6">
                  <c:v>1.0900000000000001</c:v>
                </c:pt>
                <c:pt idx="8">
                  <c:v>1.29</c:v>
                </c:pt>
                <c:pt idx="9">
                  <c:v>1.1200000000000001</c:v>
                </c:pt>
                <c:pt idx="10">
                  <c:v>1.01</c:v>
                </c:pt>
                <c:pt idx="11">
                  <c:v>1.34</c:v>
                </c:pt>
                <c:pt idx="13">
                  <c:v>0.78</c:v>
                </c:pt>
                <c:pt idx="14">
                  <c:v>1.61</c:v>
                </c:pt>
                <c:pt idx="15">
                  <c:v>1.26</c:v>
                </c:pt>
                <c:pt idx="16">
                  <c:v>0.94</c:v>
                </c:pt>
                <c:pt idx="17">
                  <c:v>1.21</c:v>
                </c:pt>
                <c:pt idx="18">
                  <c:v>0.72</c:v>
                </c:pt>
              </c:numCache>
            </c:numRef>
          </c:val>
          <c:smooth val="0"/>
          <c:extLst xmlns:c16r2="http://schemas.microsoft.com/office/drawing/2015/06/char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0.27</c:v>
                </c:pt>
                <c:pt idx="1">
                  <c:v>0.37</c:v>
                </c:pt>
                <c:pt idx="2">
                  <c:v>0.23</c:v>
                </c:pt>
                <c:pt idx="3">
                  <c:v>0.63</c:v>
                </c:pt>
                <c:pt idx="4">
                  <c:v>0.18</c:v>
                </c:pt>
                <c:pt idx="5">
                  <c:v>0.61</c:v>
                </c:pt>
                <c:pt idx="6">
                  <c:v>0.46</c:v>
                </c:pt>
                <c:pt idx="8">
                  <c:v>0.12</c:v>
                </c:pt>
                <c:pt idx="9">
                  <c:v>0.49</c:v>
                </c:pt>
                <c:pt idx="10">
                  <c:v>0.44</c:v>
                </c:pt>
                <c:pt idx="11">
                  <c:v>0.13</c:v>
                </c:pt>
                <c:pt idx="13">
                  <c:v>0.44</c:v>
                </c:pt>
                <c:pt idx="14">
                  <c:v>0.21</c:v>
                </c:pt>
                <c:pt idx="15">
                  <c:v>0.5</c:v>
                </c:pt>
                <c:pt idx="16">
                  <c:v>0.43</c:v>
                </c:pt>
                <c:pt idx="17">
                  <c:v>0.47</c:v>
                </c:pt>
                <c:pt idx="18">
                  <c:v>0.33</c:v>
                </c:pt>
              </c:numCache>
            </c:numRef>
          </c:val>
          <c:smooth val="0"/>
          <c:extLst xmlns:c16r2="http://schemas.microsoft.com/office/drawing/2015/06/char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1.04</c:v>
                </c:pt>
                <c:pt idx="1">
                  <c:v>0.72</c:v>
                </c:pt>
                <c:pt idx="2">
                  <c:v>0.43</c:v>
                </c:pt>
                <c:pt idx="3">
                  <c:v>0.9</c:v>
                </c:pt>
                <c:pt idx="4">
                  <c:v>1.08</c:v>
                </c:pt>
                <c:pt idx="5">
                  <c:v>0.96</c:v>
                </c:pt>
                <c:pt idx="6">
                  <c:v>0.72</c:v>
                </c:pt>
                <c:pt idx="8">
                  <c:v>0.47</c:v>
                </c:pt>
                <c:pt idx="9">
                  <c:v>0.76</c:v>
                </c:pt>
                <c:pt idx="10">
                  <c:v>0.68</c:v>
                </c:pt>
                <c:pt idx="11">
                  <c:v>0.49</c:v>
                </c:pt>
                <c:pt idx="13">
                  <c:v>0.59</c:v>
                </c:pt>
                <c:pt idx="14">
                  <c:v>0.67</c:v>
                </c:pt>
                <c:pt idx="15">
                  <c:v>0.81</c:v>
                </c:pt>
                <c:pt idx="16">
                  <c:v>0.65</c:v>
                </c:pt>
                <c:pt idx="17">
                  <c:v>0.77</c:v>
                </c:pt>
                <c:pt idx="18">
                  <c:v>0.49</c:v>
                </c:pt>
              </c:numCache>
            </c:numRef>
          </c:val>
          <c:smooth val="0"/>
          <c:extLst xmlns:c16r2="http://schemas.microsoft.com/office/drawing/2015/06/char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xmlns:c16r2="http://schemas.microsoft.com/office/drawing/2015/06/char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marker val="1"/>
        <c:smooth val="0"/>
        <c:axId val="166724352"/>
        <c:axId val="166725888"/>
      </c:lineChart>
      <c:catAx>
        <c:axId val="16672435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166725888"/>
        <c:crosses val="autoZero"/>
        <c:auto val="1"/>
        <c:lblAlgn val="ctr"/>
        <c:lblOffset val="100"/>
        <c:tickLblSkip val="1"/>
        <c:tickMarkSkip val="1"/>
        <c:noMultiLvlLbl val="0"/>
      </c:catAx>
      <c:valAx>
        <c:axId val="166725888"/>
        <c:scaling>
          <c:orientation val="minMax"/>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16672435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2.2200000000000002</c:v>
                </c:pt>
                <c:pt idx="1">
                  <c:v>1.56</c:v>
                </c:pt>
                <c:pt idx="2">
                  <c:v>0.76</c:v>
                </c:pt>
                <c:pt idx="3">
                  <c:v>0.74</c:v>
                </c:pt>
                <c:pt idx="4">
                  <c:v>1.7</c:v>
                </c:pt>
                <c:pt idx="5">
                  <c:v>1.71</c:v>
                </c:pt>
                <c:pt idx="6">
                  <c:v>1.21</c:v>
                </c:pt>
                <c:pt idx="7">
                  <c:v>5.36</c:v>
                </c:pt>
                <c:pt idx="8">
                  <c:v>1.42</c:v>
                </c:pt>
                <c:pt idx="9">
                  <c:v>2.4</c:v>
                </c:pt>
                <c:pt idx="10">
                  <c:v>1.1100000000000001</c:v>
                </c:pt>
                <c:pt idx="11">
                  <c:v>0.66</c:v>
                </c:pt>
                <c:pt idx="13">
                  <c:v>1.26</c:v>
                </c:pt>
                <c:pt idx="14">
                  <c:v>1.49</c:v>
                </c:pt>
                <c:pt idx="15">
                  <c:v>1.45</c:v>
                </c:pt>
                <c:pt idx="16">
                  <c:v>1.41</c:v>
                </c:pt>
                <c:pt idx="17">
                  <c:v>2.79</c:v>
                </c:pt>
                <c:pt idx="18">
                  <c:v>1.03</c:v>
                </c:pt>
              </c:numCache>
            </c:numRef>
          </c:val>
          <c:smooth val="0"/>
          <c:extLst xmlns:c16r2="http://schemas.microsoft.com/office/drawing/2015/06/char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0.02</c:v>
                </c:pt>
                <c:pt idx="1">
                  <c:v>0.57999999999999996</c:v>
                </c:pt>
                <c:pt idx="2">
                  <c:v>0.27</c:v>
                </c:pt>
                <c:pt idx="3">
                  <c:v>0.33</c:v>
                </c:pt>
                <c:pt idx="4">
                  <c:v>0.02</c:v>
                </c:pt>
                <c:pt idx="5">
                  <c:v>0.89</c:v>
                </c:pt>
                <c:pt idx="6">
                  <c:v>0.63</c:v>
                </c:pt>
                <c:pt idx="7">
                  <c:v>0.5</c:v>
                </c:pt>
                <c:pt idx="8">
                  <c:v>0.62</c:v>
                </c:pt>
                <c:pt idx="9">
                  <c:v>0.8</c:v>
                </c:pt>
                <c:pt idx="10">
                  <c:v>0.64</c:v>
                </c:pt>
                <c:pt idx="11">
                  <c:v>0.09</c:v>
                </c:pt>
                <c:pt idx="13">
                  <c:v>0.79</c:v>
                </c:pt>
                <c:pt idx="14">
                  <c:v>0.28999999999999998</c:v>
                </c:pt>
                <c:pt idx="15">
                  <c:v>0.73</c:v>
                </c:pt>
                <c:pt idx="16">
                  <c:v>0.82</c:v>
                </c:pt>
                <c:pt idx="17">
                  <c:v>0.14000000000000001</c:v>
                </c:pt>
                <c:pt idx="18">
                  <c:v>0.56000000000000005</c:v>
                </c:pt>
              </c:numCache>
            </c:numRef>
          </c:val>
          <c:smooth val="0"/>
          <c:extLst xmlns:c16r2="http://schemas.microsoft.com/office/drawing/2015/06/char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0.45</c:v>
                </c:pt>
                <c:pt idx="1">
                  <c:v>0.98</c:v>
                </c:pt>
                <c:pt idx="2">
                  <c:v>0.47</c:v>
                </c:pt>
                <c:pt idx="3">
                  <c:v>0.51</c:v>
                </c:pt>
                <c:pt idx="4">
                  <c:v>0.35</c:v>
                </c:pt>
                <c:pt idx="5">
                  <c:v>1.25</c:v>
                </c:pt>
                <c:pt idx="6">
                  <c:v>0.88</c:v>
                </c:pt>
                <c:pt idx="7">
                  <c:v>1.97</c:v>
                </c:pt>
                <c:pt idx="8">
                  <c:v>0.96</c:v>
                </c:pt>
                <c:pt idx="9">
                  <c:v>1.44</c:v>
                </c:pt>
                <c:pt idx="10">
                  <c:v>0.85</c:v>
                </c:pt>
                <c:pt idx="11">
                  <c:v>0.27</c:v>
                </c:pt>
                <c:pt idx="13">
                  <c:v>1</c:v>
                </c:pt>
                <c:pt idx="14">
                  <c:v>0.72</c:v>
                </c:pt>
                <c:pt idx="15">
                  <c:v>1.04</c:v>
                </c:pt>
                <c:pt idx="16">
                  <c:v>1.08</c:v>
                </c:pt>
                <c:pt idx="17">
                  <c:v>0.85</c:v>
                </c:pt>
                <c:pt idx="18">
                  <c:v>0.77</c:v>
                </c:pt>
              </c:numCache>
            </c:numRef>
          </c:val>
          <c:smooth val="0"/>
          <c:extLst xmlns:c16r2="http://schemas.microsoft.com/office/drawing/2015/06/char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xmlns:c16r2="http://schemas.microsoft.com/office/drawing/2015/06/char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marker val="1"/>
        <c:smooth val="0"/>
        <c:axId val="146270080"/>
        <c:axId val="146271616"/>
      </c:lineChart>
      <c:catAx>
        <c:axId val="146270080"/>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146271616"/>
        <c:crosses val="autoZero"/>
        <c:auto val="1"/>
        <c:lblAlgn val="ctr"/>
        <c:lblOffset val="100"/>
        <c:tickLblSkip val="1"/>
        <c:tickMarkSkip val="1"/>
        <c:noMultiLvlLbl val="0"/>
      </c:catAx>
      <c:valAx>
        <c:axId val="146271616"/>
        <c:scaling>
          <c:orientation val="minMax"/>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146270080"/>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0.61</c:v>
                </c:pt>
                <c:pt idx="1">
                  <c:v>1.08</c:v>
                </c:pt>
                <c:pt idx="2">
                  <c:v>1.1299999999999999</c:v>
                </c:pt>
                <c:pt idx="3">
                  <c:v>0.95</c:v>
                </c:pt>
                <c:pt idx="4">
                  <c:v>0.63</c:v>
                </c:pt>
                <c:pt idx="5">
                  <c:v>0.98</c:v>
                </c:pt>
                <c:pt idx="6">
                  <c:v>0.93</c:v>
                </c:pt>
                <c:pt idx="7">
                  <c:v>0.63</c:v>
                </c:pt>
                <c:pt idx="8">
                  <c:v>0.97</c:v>
                </c:pt>
                <c:pt idx="9">
                  <c:v>1.07</c:v>
                </c:pt>
                <c:pt idx="10">
                  <c:v>1.03</c:v>
                </c:pt>
                <c:pt idx="11">
                  <c:v>1.1100000000000001</c:v>
                </c:pt>
                <c:pt idx="13">
                  <c:v>0.76</c:v>
                </c:pt>
                <c:pt idx="14">
                  <c:v>0.62</c:v>
                </c:pt>
                <c:pt idx="15">
                  <c:v>0.73</c:v>
                </c:pt>
                <c:pt idx="16">
                  <c:v>0.6</c:v>
                </c:pt>
                <c:pt idx="17">
                  <c:v>0.95</c:v>
                </c:pt>
                <c:pt idx="18">
                  <c:v>0.74</c:v>
                </c:pt>
              </c:numCache>
            </c:numRef>
          </c:val>
          <c:smooth val="0"/>
          <c:extLst xmlns:c16r2="http://schemas.microsoft.com/office/drawing/2015/06/char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0.53</c:v>
                </c:pt>
                <c:pt idx="1">
                  <c:v>1.04</c:v>
                </c:pt>
                <c:pt idx="2">
                  <c:v>1.1100000000000001</c:v>
                </c:pt>
                <c:pt idx="3">
                  <c:v>0.93</c:v>
                </c:pt>
                <c:pt idx="4">
                  <c:v>0.59</c:v>
                </c:pt>
                <c:pt idx="5">
                  <c:v>0.96</c:v>
                </c:pt>
                <c:pt idx="6">
                  <c:v>0.91</c:v>
                </c:pt>
                <c:pt idx="7">
                  <c:v>0.52</c:v>
                </c:pt>
                <c:pt idx="8">
                  <c:v>0.93</c:v>
                </c:pt>
                <c:pt idx="9">
                  <c:v>1.01</c:v>
                </c:pt>
                <c:pt idx="10">
                  <c:v>1</c:v>
                </c:pt>
                <c:pt idx="11">
                  <c:v>1.05</c:v>
                </c:pt>
                <c:pt idx="13">
                  <c:v>0.74</c:v>
                </c:pt>
                <c:pt idx="14">
                  <c:v>0.6</c:v>
                </c:pt>
                <c:pt idx="15">
                  <c:v>0.71</c:v>
                </c:pt>
                <c:pt idx="16">
                  <c:v>0.6</c:v>
                </c:pt>
                <c:pt idx="17">
                  <c:v>0.89</c:v>
                </c:pt>
                <c:pt idx="18">
                  <c:v>0.72</c:v>
                </c:pt>
              </c:numCache>
            </c:numRef>
          </c:val>
          <c:smooth val="0"/>
          <c:extLst xmlns:c16r2="http://schemas.microsoft.com/office/drawing/2015/06/char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0.56999999999999995</c:v>
                </c:pt>
                <c:pt idx="1">
                  <c:v>1.05</c:v>
                </c:pt>
                <c:pt idx="2">
                  <c:v>1.1200000000000001</c:v>
                </c:pt>
                <c:pt idx="3">
                  <c:v>0.94</c:v>
                </c:pt>
                <c:pt idx="4">
                  <c:v>0.61</c:v>
                </c:pt>
                <c:pt idx="5">
                  <c:v>0.97</c:v>
                </c:pt>
                <c:pt idx="6">
                  <c:v>0.92</c:v>
                </c:pt>
                <c:pt idx="7">
                  <c:v>0.56999999999999995</c:v>
                </c:pt>
                <c:pt idx="8">
                  <c:v>0.95</c:v>
                </c:pt>
                <c:pt idx="9">
                  <c:v>1.04</c:v>
                </c:pt>
                <c:pt idx="10">
                  <c:v>1.01</c:v>
                </c:pt>
                <c:pt idx="11">
                  <c:v>1.08</c:v>
                </c:pt>
                <c:pt idx="13">
                  <c:v>0.75</c:v>
                </c:pt>
                <c:pt idx="14">
                  <c:v>0.61</c:v>
                </c:pt>
                <c:pt idx="15">
                  <c:v>0.72</c:v>
                </c:pt>
                <c:pt idx="16">
                  <c:v>0.6</c:v>
                </c:pt>
                <c:pt idx="17">
                  <c:v>0.92</c:v>
                </c:pt>
                <c:pt idx="18">
                  <c:v>0.73</c:v>
                </c:pt>
              </c:numCache>
            </c:numRef>
          </c:val>
          <c:smooth val="0"/>
          <c:extLst xmlns:c16r2="http://schemas.microsoft.com/office/drawing/2015/06/char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xmlns:c16r2="http://schemas.microsoft.com/office/drawing/2015/06/char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marker val="1"/>
        <c:smooth val="0"/>
        <c:axId val="148515840"/>
        <c:axId val="148620032"/>
      </c:lineChart>
      <c:catAx>
        <c:axId val="148515840"/>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148620032"/>
        <c:crosses val="autoZero"/>
        <c:auto val="1"/>
        <c:lblAlgn val="ctr"/>
        <c:lblOffset val="100"/>
        <c:tickLblSkip val="1"/>
        <c:tickMarkSkip val="1"/>
        <c:noMultiLvlLbl val="0"/>
      </c:catAx>
      <c:valAx>
        <c:axId val="148620032"/>
        <c:scaling>
          <c:orientation val="minMax"/>
          <c:max val="1.4"/>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148515840"/>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28497156205"/>
          <c:y val="5.715492577480305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Sheet1!$C$3:$C$6</c:f>
              <c:numCache>
                <c:formatCode>General</c:formatCode>
                <c:ptCount val="4"/>
              </c:numCache>
            </c:numRef>
          </c:val>
          <c:extLst xmlns:c16r2="http://schemas.microsoft.com/office/drawing/2015/06/chart">
            <c:ext xmlns:c16="http://schemas.microsoft.com/office/drawing/2014/chart" uri="{C3380CC4-5D6E-409C-BE32-E72D297353CC}">
              <c16:uniqueId val="{00000000-030E-4F61-8AE2-930F32CA9691}"/>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Sheet1!$D$3:$D$6</c:f>
              <c:numCache>
                <c:formatCode>General</c:formatCode>
                <c:ptCount val="4"/>
              </c:numCache>
            </c:numRef>
          </c:val>
          <c:extLst xmlns:c16r2="http://schemas.microsoft.com/office/drawing/2015/06/char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0422093985787053E-3"/>
                  <c:y val="-0.10830404823803158"/>
                </c:manualLayout>
              </c:layout>
              <c:tx>
                <c:rich>
                  <a:bodyPr/>
                  <a:lstStyle/>
                  <a:p>
                    <a:fld id="{779F3B5D-F64F-4155-A216-D845AD4447A0}" type="SERIESNAME">
                      <a:rPr lang="en-US"/>
                      <a:pPr/>
                      <a:t>[SERIES NAME]</a:t>
                    </a:fld>
                    <a:r>
                      <a:rPr lang="en-US" baseline="0" dirty="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EA6A-4650-910B-CD673016C062}"/>
                </c:ext>
              </c:extLst>
            </c:dLbl>
            <c:dLbl>
              <c:idx val="1"/>
              <c:layout>
                <c:manualLayout>
                  <c:x val="0"/>
                  <c:y val="-0.11521707259365062"/>
                </c:manualLayout>
              </c:layout>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layout>
                <c:manualLayout>
                  <c:x val="0"/>
                  <c:y val="-0.10830404823803158"/>
                </c:manualLayout>
              </c:layout>
              <c:tx>
                <c:rich>
                  <a:bodyPr/>
                  <a:lstStyle/>
                  <a:p>
                    <a:fld id="{A60A6586-6857-430C-BA4C-8BDD5C82354C}" type="SERIESNAME">
                      <a:rPr lang="en-US"/>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layout>
                <c:manualLayout>
                  <c:x val="-3.8213903164282255E-17"/>
                  <c:y val="-0.10830404823803158"/>
                </c:manualLayout>
              </c:layout>
              <c:tx>
                <c:rich>
                  <a:bodyPr/>
                  <a:lstStyle/>
                  <a:p>
                    <a:fld id="{435CD44A-AC65-43F2-92C4-64AE3EDCD92D}" type="SERIESNAME">
                      <a:rPr lang="en-US"/>
                      <a:pPr/>
                      <a:t>[SERIES NAME]</a:t>
                    </a:fld>
                    <a:r>
                      <a:rPr lang="en-US" baseline="0" dirty="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Sheet1!$E$3:$E$6</c:f>
              <c:numCache>
                <c:formatCode>0%</c:formatCode>
                <c:ptCount val="4"/>
                <c:pt idx="0">
                  <c:v>2.9000000000000001E-2</c:v>
                </c:pt>
                <c:pt idx="1">
                  <c:v>2.5000000000000001E-2</c:v>
                </c:pt>
                <c:pt idx="2">
                  <c:v>2.1999999999999999E-2</c:v>
                </c:pt>
                <c:pt idx="3">
                  <c:v>4.4999999999999998E-2</c:v>
                </c:pt>
              </c:numCache>
            </c:numRef>
          </c:val>
          <c:extLst xmlns:c16r2="http://schemas.microsoft.com/office/drawing/2015/06/char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layout/>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layout/>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layout/>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layout/>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Sheet1!$F$3:$F$6</c:f>
              <c:numCache>
                <c:formatCode>0%</c:formatCode>
                <c:ptCount val="4"/>
                <c:pt idx="0">
                  <c:v>0.10199999999999999</c:v>
                </c:pt>
                <c:pt idx="1">
                  <c:v>0.14499999999999999</c:v>
                </c:pt>
                <c:pt idx="2">
                  <c:v>0.157</c:v>
                </c:pt>
                <c:pt idx="3">
                  <c:v>0.151</c:v>
                </c:pt>
              </c:numCache>
            </c:numRef>
          </c:val>
          <c:extLst xmlns:c16r2="http://schemas.microsoft.com/office/drawing/2015/06/char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0"/>
                  <c:y val="-0.11749080136091244"/>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Sheet1!$G$3:$G$6</c:f>
              <c:numCache>
                <c:formatCode>0%</c:formatCode>
                <c:ptCount val="4"/>
                <c:pt idx="0">
                  <c:v>4.3999999999999997E-2</c:v>
                </c:pt>
                <c:pt idx="1">
                  <c:v>4.4999999999999998E-2</c:v>
                </c:pt>
                <c:pt idx="2">
                  <c:v>4.4999999999999998E-2</c:v>
                </c:pt>
                <c:pt idx="3">
                  <c:v>4.8000000000000001E-2</c:v>
                </c:pt>
              </c:numCache>
            </c:numRef>
          </c:val>
          <c:extLst xmlns:c16r2="http://schemas.microsoft.com/office/drawing/2015/06/chart">
            <c:ext xmlns:c16="http://schemas.microsoft.com/office/drawing/2014/chart" uri="{C3380CC4-5D6E-409C-BE32-E72D297353CC}">
              <c16:uniqueId val="{00000004-030E-4F61-8AE2-930F32CA9691}"/>
            </c:ext>
          </c:extLst>
        </c:ser>
        <c:ser>
          <c:idx val="5"/>
          <c:order val="5"/>
          <c:tx>
            <c:strRef>
              <c:f>Sheet1!$H$2</c:f>
              <c:strCache>
                <c:ptCount val="1"/>
                <c:pt idx="0">
                  <c:v>Escherichia coli</c:v>
                </c:pt>
              </c:strCache>
            </c:strRef>
          </c:tx>
          <c:spPr>
            <a:solidFill>
              <a:srgbClr val="A3D872"/>
            </a:solidFill>
            <a:ln>
              <a:noFill/>
            </a:ln>
            <a:effectLst/>
          </c:spPr>
          <c:invertIfNegative val="0"/>
          <c:dLbls>
            <c:dLbl>
              <c:idx val="0"/>
              <c:layout/>
              <c:tx>
                <c:rich>
                  <a:bodyPr/>
                  <a:lstStyle/>
                  <a:p>
                    <a:fld id="{8147312C-35C0-4219-8B11-BF455C8EEE9B}" type="SERIESNAME">
                      <a:rPr lang="en-US"/>
                      <a:pPr/>
                      <a:t>[SERIES NAME]</a:t>
                    </a:fld>
                    <a:r>
                      <a:rPr lang="en-US" baseline="0"/>
                      <a:t> </a:t>
                    </a:r>
                  </a:p>
                  <a:p>
                    <a:fld id="{3C8D6AC6-3836-4D85-B172-02DC4AD1BFD6}" type="VALUE">
                      <a:rPr lang="en-US" baseline="0" smtClean="0"/>
                      <a:pPr/>
                      <a:t>[VALUE]</a:t>
                    </a:fld>
                    <a:endParaRPr lang="en-US"/>
                  </a:p>
                </c:rich>
              </c:tx>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8-EB52-4071-AA7E-06532BD73E20}"/>
                </c:ext>
              </c:extLst>
            </c:dLbl>
            <c:dLbl>
              <c:idx val="1"/>
              <c:layout/>
              <c:tx>
                <c:rich>
                  <a:bodyPr/>
                  <a:lstStyle/>
                  <a:p>
                    <a:fld id="{38BC4252-DCDF-4761-8980-3A80B522D2CD}" type="SERIESNAME">
                      <a:rPr lang="en-US"/>
                      <a:pPr/>
                      <a:t>[SERIES NAME]</a:t>
                    </a:fld>
                    <a:r>
                      <a:rPr lang="en-US" baseline="0"/>
                      <a:t> </a:t>
                    </a:r>
                  </a:p>
                  <a:p>
                    <a:fld id="{A23617AF-AAE2-4096-88AC-B7AE7E1A1E78}" type="VALUE">
                      <a:rPr lang="en-US" baseline="0" smtClean="0"/>
                      <a:pPr/>
                      <a:t>[VALUE]</a:t>
                    </a:fld>
                    <a:endParaRPr lang="en-US"/>
                  </a:p>
                </c:rich>
              </c:tx>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EB52-4071-AA7E-06532BD73E20}"/>
                </c:ext>
              </c:extLst>
            </c:dLbl>
            <c:dLbl>
              <c:idx val="2"/>
              <c:layout/>
              <c:tx>
                <c:rich>
                  <a:bodyPr/>
                  <a:lstStyle/>
                  <a:p>
                    <a:fld id="{7B6BC8C3-5F27-4A12-BFA7-E05E5E155FEA}" type="SERIESNAME">
                      <a:rPr lang="en-US"/>
                      <a:pPr/>
                      <a:t>[SERIES NAME]</a:t>
                    </a:fld>
                    <a:r>
                      <a:rPr lang="en-US" baseline="0"/>
                      <a:t> </a:t>
                    </a:r>
                  </a:p>
                  <a:p>
                    <a:fld id="{F6897AA7-60A4-4E46-BEE6-1E49A9BDA219}" type="VALUE">
                      <a:rPr lang="en-US" baseline="0" smtClean="0"/>
                      <a:pPr/>
                      <a:t>[VALUE]</a:t>
                    </a:fld>
                    <a:endParaRPr lang="en-US"/>
                  </a:p>
                </c:rich>
              </c:tx>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EB52-4071-AA7E-06532BD73E20}"/>
                </c:ext>
              </c:extLst>
            </c:dLbl>
            <c:dLbl>
              <c:idx val="3"/>
              <c:layout/>
              <c:tx>
                <c:rich>
                  <a:bodyPr/>
                  <a:lstStyle/>
                  <a:p>
                    <a:fld id="{0FFF26A6-CE12-41DB-83BC-B0E6D3A6595A}" type="SERIESNAME">
                      <a:rPr lang="en-US"/>
                      <a:pPr/>
                      <a:t>[SERIES NAME]</a:t>
                    </a:fld>
                    <a:r>
                      <a:rPr lang="en-US" baseline="0"/>
                      <a:t> </a:t>
                    </a:r>
                  </a:p>
                  <a:p>
                    <a:fld id="{6E442EF5-CDCA-4AC9-B5B8-B9EAA28C4297}" type="VALUE">
                      <a:rPr lang="en-US" baseline="0" smtClean="0"/>
                      <a:pPr/>
                      <a:t>[VALUE]</a:t>
                    </a:fld>
                    <a:endParaRPr lang="en-US"/>
                  </a:p>
                </c:rich>
              </c:tx>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Sheet1!$H$3:$H$6</c:f>
              <c:numCache>
                <c:formatCode>0%</c:formatCode>
                <c:ptCount val="4"/>
                <c:pt idx="0">
                  <c:v>0.30199999999999999</c:v>
                </c:pt>
                <c:pt idx="1">
                  <c:v>0.38</c:v>
                </c:pt>
                <c:pt idx="2">
                  <c:v>0.318</c:v>
                </c:pt>
                <c:pt idx="3">
                  <c:v>0.318</c:v>
                </c:pt>
              </c:numCache>
            </c:numRef>
          </c:val>
          <c:extLst xmlns:c16r2="http://schemas.microsoft.com/office/drawing/2015/06/chart">
            <c:ext xmlns:c16="http://schemas.microsoft.com/office/drawing/2014/chart" uri="{C3380CC4-5D6E-409C-BE32-E72D297353CC}">
              <c16:uniqueId val="{00000005-030E-4F61-8AE2-930F32CA9691}"/>
            </c:ext>
          </c:extLst>
        </c:ser>
        <c:ser>
          <c:idx val="6"/>
          <c:order val="6"/>
          <c:tx>
            <c:strRef>
              <c:f>Sheet1!$I$2</c:f>
              <c:strCache>
                <c:ptCount val="1"/>
                <c:pt idx="0">
                  <c:v>Pseudomonas 
aeruginosa</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Sheet1!$I$3:$I$6</c:f>
              <c:numCache>
                <c:formatCode>0%</c:formatCode>
                <c:ptCount val="4"/>
                <c:pt idx="0">
                  <c:v>0.107</c:v>
                </c:pt>
                <c:pt idx="1">
                  <c:v>0.107</c:v>
                </c:pt>
                <c:pt idx="2">
                  <c:v>0.13500000000000001</c:v>
                </c:pt>
                <c:pt idx="3">
                  <c:v>0.13700000000000001</c:v>
                </c:pt>
              </c:numCache>
            </c:numRef>
          </c:val>
          <c:extLst xmlns:c16r2="http://schemas.microsoft.com/office/drawing/2015/06/chart">
            <c:ext xmlns:c16="http://schemas.microsoft.com/office/drawing/2014/chart" uri="{C3380CC4-5D6E-409C-BE32-E72D297353CC}">
              <c16:uniqueId val="{00000006-030E-4F61-8AE2-930F32CA9691}"/>
            </c:ext>
          </c:extLst>
        </c:ser>
        <c:ser>
          <c:idx val="7"/>
          <c:order val="7"/>
          <c:tx>
            <c:strRef>
              <c:f>Sheet1!$J$2</c:f>
              <c:strCache>
                <c:ptCount val="1"/>
                <c:pt idx="0">
                  <c:v>Klebsiella 
pneumoniae</c:v>
                </c:pt>
              </c:strCache>
            </c:strRef>
          </c:tx>
          <c:spPr>
            <a:solidFill>
              <a:srgbClr val="98D0D4"/>
            </a:solidFill>
            <a:ln>
              <a:noFill/>
            </a:ln>
            <a:effectLst/>
          </c:spPr>
          <c:invertIfNegative val="0"/>
          <c:dLbls>
            <c:dLbl>
              <c:idx val="0"/>
              <c:layout>
                <c:manualLayout>
                  <c:x val="-7.6427806328564511E-17"/>
                  <c:y val="-9.908668243053953E-2"/>
                </c:manualLayout>
              </c:layout>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B52-4071-AA7E-06532BD73E20}"/>
                </c:ext>
              </c:extLst>
            </c:dLbl>
            <c:dLbl>
              <c:idx val="1"/>
              <c:layout>
                <c:manualLayout>
                  <c:x val="0"/>
                  <c:y val="-0.10369536533428556"/>
                </c:manualLayout>
              </c:layout>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B52-4071-AA7E-06532BD73E20}"/>
                </c:ext>
              </c:extLst>
            </c:dLbl>
            <c:dLbl>
              <c:idx val="2"/>
              <c:layout>
                <c:manualLayout>
                  <c:x val="0"/>
                  <c:y val="-0.11060838968990459"/>
                </c:manualLayout>
              </c:layout>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B52-4071-AA7E-06532BD73E20}"/>
                </c:ext>
              </c:extLst>
            </c:dLbl>
            <c:dLbl>
              <c:idx val="3"/>
              <c:layout>
                <c:manualLayout>
                  <c:x val="0"/>
                  <c:y val="-0.10830404823803158"/>
                </c:manualLayout>
              </c:layout>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Sheet1!$J$3:$J$6</c:f>
              <c:numCache>
                <c:formatCode>0%</c:formatCode>
                <c:ptCount val="4"/>
                <c:pt idx="0">
                  <c:v>9.2999999999999999E-2</c:v>
                </c:pt>
                <c:pt idx="1">
                  <c:v>0.05</c:v>
                </c:pt>
                <c:pt idx="2">
                  <c:v>7.5999999999999998E-2</c:v>
                </c:pt>
                <c:pt idx="3">
                  <c:v>7.9000000000000001E-2</c:v>
                </c:pt>
              </c:numCache>
            </c:numRef>
          </c:val>
          <c:extLst xmlns:c16r2="http://schemas.microsoft.com/office/drawing/2015/06/char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layout/>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layout/>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layout/>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layout/>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Sheet1!$K$3:$K$6</c:f>
              <c:numCache>
                <c:formatCode>0%</c:formatCode>
                <c:ptCount val="4"/>
                <c:pt idx="0">
                  <c:v>0.19</c:v>
                </c:pt>
                <c:pt idx="1">
                  <c:v>0.153</c:v>
                </c:pt>
                <c:pt idx="2">
                  <c:v>0.126</c:v>
                </c:pt>
                <c:pt idx="3">
                  <c:v>0.113</c:v>
                </c:pt>
              </c:numCache>
            </c:numRef>
          </c:val>
          <c:extLst xmlns:c16r2="http://schemas.microsoft.com/office/drawing/2015/06/chart">
            <c:ext xmlns:c16="http://schemas.microsoft.com/office/drawing/2014/chart" uri="{C3380CC4-5D6E-409C-BE32-E72D297353CC}">
              <c16:uniqueId val="{00000008-030E-4F61-8AE2-930F32CA9691}"/>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Sheet1!$L$3:$L$6</c:f>
              <c:numCache>
                <c:formatCode>General</c:formatCode>
                <c:ptCount val="4"/>
              </c:numCache>
            </c:numRef>
          </c:val>
          <c:extLst xmlns:c16r2="http://schemas.microsoft.com/office/drawing/2015/06/chart">
            <c:ext xmlns:c16="http://schemas.microsoft.com/office/drawing/2014/chart" uri="{C3380CC4-5D6E-409C-BE32-E72D297353CC}">
              <c16:uniqueId val="{00000009-030E-4F61-8AE2-930F32CA9691}"/>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Sheet1!$M$3:$M$6</c:f>
              <c:numCache>
                <c:formatCode>General</c:formatCode>
                <c:ptCount val="4"/>
              </c:numCache>
            </c:numRef>
          </c:val>
          <c:extLst xmlns:c16r2="http://schemas.microsoft.com/office/drawing/2015/06/char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layout/>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layout/>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Sheet1!$N$3:$N$6</c:f>
              <c:numCache>
                <c:formatCode>0%</c:formatCode>
                <c:ptCount val="4"/>
                <c:pt idx="0">
                  <c:v>0.13200000000000001</c:v>
                </c:pt>
                <c:pt idx="1">
                  <c:v>9.5000000000000001E-2</c:v>
                </c:pt>
                <c:pt idx="2">
                  <c:v>0.11700000000000001</c:v>
                </c:pt>
                <c:pt idx="3">
                  <c:v>0.11</c:v>
                </c:pt>
              </c:numCache>
            </c:numRef>
          </c:val>
          <c:extLst xmlns:c16r2="http://schemas.microsoft.com/office/drawing/2015/06/chart">
            <c:ext xmlns:c16="http://schemas.microsoft.com/office/drawing/2014/chart" uri="{C3380CC4-5D6E-409C-BE32-E72D297353CC}">
              <c16:uniqueId val="{0000000B-030E-4F61-8AE2-930F32CA9691}"/>
            </c:ext>
          </c:extLst>
        </c:ser>
        <c:ser>
          <c:idx val="12"/>
          <c:order val="12"/>
          <c:tx>
            <c:strRef>
              <c:f>Sheet1!$O$2</c:f>
              <c:strCache>
                <c:ptCount val="1"/>
                <c:pt idx="0">
                  <c:v>No Organism 
Identified</c:v>
                </c:pt>
              </c:strCache>
            </c:strRef>
          </c:tx>
          <c:spPr>
            <a:solidFill>
              <a:schemeClr val="accent1">
                <a:lumMod val="80000"/>
                <a:lumOff val="2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Sheet1!$O$3:$O$6</c:f>
              <c:numCache>
                <c:formatCode>General</c:formatCode>
                <c:ptCount val="4"/>
              </c:numCache>
            </c:numRef>
          </c:val>
          <c:extLst xmlns:c16r2="http://schemas.microsoft.com/office/drawing/2015/06/chart">
            <c:ext xmlns:c16="http://schemas.microsoft.com/office/drawing/2014/chart" uri="{C3380CC4-5D6E-409C-BE32-E72D297353CC}">
              <c16:uniqueId val="{0000000C-030E-4F61-8AE2-930F32CA9691}"/>
            </c:ext>
          </c:extLst>
        </c:ser>
        <c:ser>
          <c:idx val="13"/>
          <c:order val="13"/>
          <c:tx>
            <c:strRef>
              <c:f>Sheet1!$P$2</c:f>
              <c:strCache>
                <c:ptCount val="1"/>
                <c:pt idx="0">
                  <c:v>Other</c:v>
                </c:pt>
              </c:strCache>
            </c:strRef>
          </c:tx>
          <c:spPr>
            <a:solidFill>
              <a:srgbClr val="9999FF"/>
            </a:solidFill>
            <a:ln>
              <a:noFill/>
            </a:ln>
            <a:effectLst/>
          </c:spPr>
          <c:invertIfNegative val="0"/>
          <c:dLbls>
            <c:dLbl>
              <c:idx val="2"/>
              <c:layout>
                <c:manualLayout>
                  <c:x val="-1.0422093985787053E-3"/>
                  <c:y val="-0.11060838968990463"/>
                </c:manualLayout>
              </c:layout>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Sheet1!$P$3:$P$6</c:f>
              <c:numCache>
                <c:formatCode>General</c:formatCode>
                <c:ptCount val="4"/>
                <c:pt idx="2" formatCode="0%">
                  <c:v>4.0000000000000001E-3</c:v>
                </c:pt>
              </c:numCache>
            </c:numRef>
          </c:val>
          <c:extLst xmlns:c16r2="http://schemas.microsoft.com/office/drawing/2015/06/char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73461760"/>
        <c:axId val="73463296"/>
      </c:barChart>
      <c:catAx>
        <c:axId val="73461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3463296"/>
        <c:crossesAt val="0"/>
        <c:auto val="1"/>
        <c:lblAlgn val="ctr"/>
        <c:lblOffset val="100"/>
        <c:noMultiLvlLbl val="0"/>
      </c:catAx>
      <c:valAx>
        <c:axId val="734632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461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Sheet1!$B$2:$L$2</c:f>
              <c:numCache>
                <c:formatCode>General</c:formatCode>
                <c:ptCount val="11"/>
                <c:pt idx="0">
                  <c:v>1.3</c:v>
                </c:pt>
                <c:pt idx="1">
                  <c:v>0.95</c:v>
                </c:pt>
                <c:pt idx="2">
                  <c:v>1.02</c:v>
                </c:pt>
                <c:pt idx="3">
                  <c:v>0.98</c:v>
                </c:pt>
                <c:pt idx="4">
                  <c:v>0.78</c:v>
                </c:pt>
                <c:pt idx="6">
                  <c:v>1.01</c:v>
                </c:pt>
                <c:pt idx="7">
                  <c:v>0.96</c:v>
                </c:pt>
                <c:pt idx="8">
                  <c:v>1.19</c:v>
                </c:pt>
                <c:pt idx="9">
                  <c:v>1.06</c:v>
                </c:pt>
                <c:pt idx="10">
                  <c:v>0.95</c:v>
                </c:pt>
              </c:numCache>
            </c:numRef>
          </c:val>
          <c:smooth val="0"/>
          <c:extLst xmlns:c16r2="http://schemas.microsoft.com/office/drawing/2015/06/char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Sheet1!$B$3:$L$3</c:f>
              <c:numCache>
                <c:formatCode>General</c:formatCode>
                <c:ptCount val="11"/>
                <c:pt idx="0">
                  <c:v>0.25</c:v>
                </c:pt>
                <c:pt idx="1">
                  <c:v>0.75</c:v>
                </c:pt>
                <c:pt idx="2">
                  <c:v>1.1100000000000001</c:v>
                </c:pt>
                <c:pt idx="3">
                  <c:v>0.86</c:v>
                </c:pt>
                <c:pt idx="4">
                  <c:v>1.44</c:v>
                </c:pt>
                <c:pt idx="6">
                  <c:v>0.87</c:v>
                </c:pt>
                <c:pt idx="7">
                  <c:v>0.28000000000000003</c:v>
                </c:pt>
                <c:pt idx="8">
                  <c:v>1.86</c:v>
                </c:pt>
                <c:pt idx="9">
                  <c:v>1.63</c:v>
                </c:pt>
                <c:pt idx="10">
                  <c:v>0.85</c:v>
                </c:pt>
              </c:numCache>
            </c:numRef>
          </c:val>
          <c:smooth val="0"/>
          <c:extLst xmlns:c16r2="http://schemas.microsoft.com/office/drawing/2015/06/char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154380928"/>
        <c:axId val="154391680"/>
      </c:lineChart>
      <c:catAx>
        <c:axId val="154380928"/>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154391680"/>
        <c:crosses val="autoZero"/>
        <c:auto val="1"/>
        <c:lblAlgn val="ctr"/>
        <c:lblOffset val="100"/>
        <c:tickLblSkip val="1"/>
        <c:tickMarkSkip val="1"/>
        <c:noMultiLvlLbl val="0"/>
      </c:catAx>
      <c:valAx>
        <c:axId val="154391680"/>
        <c:scaling>
          <c:orientation val="minMax"/>
          <c:max val="2.5"/>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154380928"/>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Sheet1!$B$2:$L$2</c:f>
              <c:numCache>
                <c:formatCode>General</c:formatCode>
                <c:ptCount val="11"/>
                <c:pt idx="0">
                  <c:v>1.1299999999999999</c:v>
                </c:pt>
                <c:pt idx="1">
                  <c:v>1.1100000000000001</c:v>
                </c:pt>
                <c:pt idx="2">
                  <c:v>1.0900000000000001</c:v>
                </c:pt>
                <c:pt idx="3">
                  <c:v>1.06</c:v>
                </c:pt>
                <c:pt idx="4">
                  <c:v>0.97</c:v>
                </c:pt>
                <c:pt idx="6">
                  <c:v>0.95</c:v>
                </c:pt>
                <c:pt idx="7">
                  <c:v>0.86</c:v>
                </c:pt>
                <c:pt idx="8">
                  <c:v>0.81</c:v>
                </c:pt>
                <c:pt idx="9">
                  <c:v>0.74</c:v>
                </c:pt>
                <c:pt idx="10">
                  <c:v>0.68</c:v>
                </c:pt>
              </c:numCache>
            </c:numRef>
          </c:val>
          <c:smooth val="0"/>
          <c:extLst xmlns:c16r2="http://schemas.microsoft.com/office/drawing/2015/06/char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Sheet1!$B$3:$L$3</c:f>
              <c:numCache>
                <c:formatCode>General</c:formatCode>
                <c:ptCount val="11"/>
                <c:pt idx="0">
                  <c:v>1.51</c:v>
                </c:pt>
                <c:pt idx="1">
                  <c:v>1.4</c:v>
                </c:pt>
                <c:pt idx="2">
                  <c:v>1.34</c:v>
                </c:pt>
                <c:pt idx="3">
                  <c:v>1.1599999999999999</c:v>
                </c:pt>
                <c:pt idx="4">
                  <c:v>1.04</c:v>
                </c:pt>
                <c:pt idx="6">
                  <c:v>1.03</c:v>
                </c:pt>
                <c:pt idx="7">
                  <c:v>1.3</c:v>
                </c:pt>
                <c:pt idx="8">
                  <c:v>1.17</c:v>
                </c:pt>
                <c:pt idx="9">
                  <c:v>0.91</c:v>
                </c:pt>
                <c:pt idx="10">
                  <c:v>0.92</c:v>
                </c:pt>
              </c:numCache>
            </c:numRef>
          </c:val>
          <c:smooth val="0"/>
          <c:extLst xmlns:c16r2="http://schemas.microsoft.com/office/drawing/2015/06/char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156588288"/>
        <c:axId val="156594944"/>
      </c:lineChart>
      <c:catAx>
        <c:axId val="156588288"/>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156594944"/>
        <c:crosses val="autoZero"/>
        <c:auto val="1"/>
        <c:lblAlgn val="ctr"/>
        <c:lblOffset val="100"/>
        <c:tickLblSkip val="1"/>
        <c:tickMarkSkip val="1"/>
        <c:noMultiLvlLbl val="0"/>
      </c:catAx>
      <c:valAx>
        <c:axId val="156594944"/>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156588288"/>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1.55</c:v>
                </c:pt>
                <c:pt idx="1">
                  <c:v>1.04</c:v>
                </c:pt>
                <c:pt idx="2">
                  <c:v>1.41</c:v>
                </c:pt>
                <c:pt idx="3">
                  <c:v>1.26</c:v>
                </c:pt>
                <c:pt idx="4">
                  <c:v>1.32</c:v>
                </c:pt>
              </c:numCache>
            </c:numRef>
          </c:val>
          <c:smooth val="0"/>
          <c:extLst xmlns:c16r2="http://schemas.microsoft.com/office/drawing/2015/06/chart">
            <c:ext xmlns:c16="http://schemas.microsoft.com/office/drawing/2014/chart" uri="{C3380CC4-5D6E-409C-BE32-E72D297353CC}">
              <c16:uniqueId val="{00000000-924A-48AC-A18B-E44F690B6D28}"/>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0.78</c:v>
                </c:pt>
                <c:pt idx="1">
                  <c:v>0.46</c:v>
                </c:pt>
                <c:pt idx="2">
                  <c:v>0.72</c:v>
                </c:pt>
                <c:pt idx="3">
                  <c:v>0.62</c:v>
                </c:pt>
                <c:pt idx="4">
                  <c:v>0.65</c:v>
                </c:pt>
              </c:numCache>
            </c:numRef>
          </c:val>
          <c:smooth val="0"/>
          <c:extLst xmlns:c16r2="http://schemas.microsoft.com/office/drawing/2015/06/chart">
            <c:ext xmlns:c16="http://schemas.microsoft.com/office/drawing/2014/chart" uri="{C3380CC4-5D6E-409C-BE32-E72D297353CC}">
              <c16:uniqueId val="{00000001-924A-48AC-A18B-E44F690B6D28}"/>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1.1100000000000001</c:v>
                </c:pt>
                <c:pt idx="1">
                  <c:v>0.71</c:v>
                </c:pt>
                <c:pt idx="2">
                  <c:v>1.02</c:v>
                </c:pt>
                <c:pt idx="3">
                  <c:v>0.9</c:v>
                </c:pt>
                <c:pt idx="4">
                  <c:v>0.94</c:v>
                </c:pt>
              </c:numCache>
            </c:numRef>
          </c:val>
          <c:smooth val="0"/>
          <c:extLst xmlns:c16r2="http://schemas.microsoft.com/office/drawing/2015/06/chart">
            <c:ext xmlns:c16="http://schemas.microsoft.com/office/drawing/2014/chart" uri="{C3380CC4-5D6E-409C-BE32-E72D297353CC}">
              <c16:uniqueId val="{00000002-924A-48AC-A18B-E44F690B6D28}"/>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154462080"/>
        <c:axId val="154463616"/>
      </c:lineChart>
      <c:catAx>
        <c:axId val="15446208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54463616"/>
        <c:crosses val="autoZero"/>
        <c:auto val="1"/>
        <c:lblAlgn val="ctr"/>
        <c:lblOffset val="100"/>
        <c:tickLblSkip val="1"/>
        <c:tickMarkSkip val="1"/>
        <c:noMultiLvlLbl val="0"/>
      </c:catAx>
      <c:valAx>
        <c:axId val="154463616"/>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5446208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1.21</c:v>
                </c:pt>
                <c:pt idx="1">
                  <c:v>1.06</c:v>
                </c:pt>
                <c:pt idx="2">
                  <c:v>1.08</c:v>
                </c:pt>
                <c:pt idx="3">
                  <c:v>1.1200000000000001</c:v>
                </c:pt>
                <c:pt idx="4">
                  <c:v>1.05</c:v>
                </c:pt>
              </c:numCache>
            </c:numRef>
          </c:val>
          <c:smooth val="0"/>
          <c:extLst xmlns:c16r2="http://schemas.microsoft.com/office/drawing/2015/06/chart">
            <c:ext xmlns:c16="http://schemas.microsoft.com/office/drawing/2014/chart" uri="{C3380CC4-5D6E-409C-BE32-E72D297353CC}">
              <c16:uniqueId val="{00000000-8FB3-42CD-A72C-8B9212E024DE}"/>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0.9</c:v>
                </c:pt>
                <c:pt idx="1">
                  <c:v>0.78</c:v>
                </c:pt>
                <c:pt idx="2">
                  <c:v>0.8</c:v>
                </c:pt>
                <c:pt idx="3">
                  <c:v>0.84</c:v>
                </c:pt>
                <c:pt idx="4">
                  <c:v>0.79</c:v>
                </c:pt>
              </c:numCache>
            </c:numRef>
          </c:val>
          <c:smooth val="0"/>
          <c:extLst xmlns:c16r2="http://schemas.microsoft.com/office/drawing/2015/06/chart">
            <c:ext xmlns:c16="http://schemas.microsoft.com/office/drawing/2014/chart" uri="{C3380CC4-5D6E-409C-BE32-E72D297353CC}">
              <c16:uniqueId val="{00000001-8FB3-42CD-A72C-8B9212E024D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1.05</c:v>
                </c:pt>
                <c:pt idx="1">
                  <c:v>0.91</c:v>
                </c:pt>
                <c:pt idx="2">
                  <c:v>0.93</c:v>
                </c:pt>
                <c:pt idx="3">
                  <c:v>0.98</c:v>
                </c:pt>
                <c:pt idx="4">
                  <c:v>0.91</c:v>
                </c:pt>
              </c:numCache>
            </c:numRef>
          </c:val>
          <c:smooth val="0"/>
          <c:extLst xmlns:c16r2="http://schemas.microsoft.com/office/drawing/2015/06/chart">
            <c:ext xmlns:c16="http://schemas.microsoft.com/office/drawing/2014/chart" uri="{C3380CC4-5D6E-409C-BE32-E72D297353CC}">
              <c16:uniqueId val="{00000002-8FB3-42CD-A72C-8B9212E024DE}"/>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159546368"/>
        <c:axId val="159646464"/>
      </c:lineChart>
      <c:catAx>
        <c:axId val="159546368"/>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59646464"/>
        <c:crosses val="autoZero"/>
        <c:auto val="1"/>
        <c:lblAlgn val="ctr"/>
        <c:lblOffset val="100"/>
        <c:tickLblSkip val="1"/>
        <c:tickMarkSkip val="1"/>
        <c:noMultiLvlLbl val="0"/>
      </c:catAx>
      <c:valAx>
        <c:axId val="159646464"/>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59546368"/>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1.19</c:v>
                </c:pt>
                <c:pt idx="1">
                  <c:v>1.48</c:v>
                </c:pt>
                <c:pt idx="2">
                  <c:v>1.23</c:v>
                </c:pt>
                <c:pt idx="3">
                  <c:v>1.39</c:v>
                </c:pt>
                <c:pt idx="4">
                  <c:v>1.49</c:v>
                </c:pt>
              </c:numCache>
            </c:numRef>
          </c:val>
          <c:smooth val="0"/>
          <c:extLst xmlns:c16r2="http://schemas.microsoft.com/office/drawing/2015/06/chart">
            <c:ext xmlns:c16="http://schemas.microsoft.com/office/drawing/2014/chart" uri="{C3380CC4-5D6E-409C-BE32-E72D297353CC}">
              <c16:uniqueId val="{00000000-CDD2-4E99-B6B2-5D849863936A}"/>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0.72</c:v>
                </c:pt>
                <c:pt idx="1">
                  <c:v>0.96</c:v>
                </c:pt>
                <c:pt idx="2">
                  <c:v>0.78</c:v>
                </c:pt>
                <c:pt idx="3">
                  <c:v>0.9</c:v>
                </c:pt>
                <c:pt idx="4">
                  <c:v>0.96</c:v>
                </c:pt>
              </c:numCache>
            </c:numRef>
          </c:val>
          <c:smooth val="0"/>
          <c:extLst xmlns:c16r2="http://schemas.microsoft.com/office/drawing/2015/06/chart">
            <c:ext xmlns:c16="http://schemas.microsoft.com/office/drawing/2014/chart" uri="{C3380CC4-5D6E-409C-BE32-E72D297353CC}">
              <c16:uniqueId val="{00000001-CDD2-4E99-B6B2-5D849863936A}"/>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0.94</c:v>
                </c:pt>
                <c:pt idx="1">
                  <c:v>1.2</c:v>
                </c:pt>
                <c:pt idx="2">
                  <c:v>0.98</c:v>
                </c:pt>
                <c:pt idx="3">
                  <c:v>1.1299999999999999</c:v>
                </c:pt>
                <c:pt idx="4">
                  <c:v>1.21</c:v>
                </c:pt>
              </c:numCache>
            </c:numRef>
          </c:val>
          <c:smooth val="0"/>
          <c:extLst xmlns:c16r2="http://schemas.microsoft.com/office/drawing/2015/06/chart">
            <c:ext xmlns:c16="http://schemas.microsoft.com/office/drawing/2014/chart" uri="{C3380CC4-5D6E-409C-BE32-E72D297353CC}">
              <c16:uniqueId val="{00000002-CDD2-4E99-B6B2-5D849863936A}"/>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159702400"/>
        <c:axId val="162100352"/>
      </c:lineChart>
      <c:catAx>
        <c:axId val="15970240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2100352"/>
        <c:crosses val="autoZero"/>
        <c:auto val="1"/>
        <c:lblAlgn val="ctr"/>
        <c:lblOffset val="100"/>
        <c:tickLblSkip val="1"/>
        <c:tickMarkSkip val="1"/>
        <c:noMultiLvlLbl val="0"/>
      </c:catAx>
      <c:valAx>
        <c:axId val="162100352"/>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5970240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1.38</c:v>
                </c:pt>
                <c:pt idx="1">
                  <c:v>1.77</c:v>
                </c:pt>
                <c:pt idx="2">
                  <c:v>1.6</c:v>
                </c:pt>
                <c:pt idx="3">
                  <c:v>1.9</c:v>
                </c:pt>
                <c:pt idx="4">
                  <c:v>2.12</c:v>
                </c:pt>
              </c:numCache>
            </c:numRef>
          </c:val>
          <c:smooth val="0"/>
          <c:extLst xmlns:c16r2="http://schemas.microsoft.com/office/drawing/2015/06/chart">
            <c:ext xmlns:c16="http://schemas.microsoft.com/office/drawing/2014/chart" uri="{C3380CC4-5D6E-409C-BE32-E72D297353CC}">
              <c16:uniqueId val="{00000000-A8D9-4C77-92E9-6EBF66B10D66}"/>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0.8</c:v>
                </c:pt>
                <c:pt idx="1">
                  <c:v>1.1399999999999999</c:v>
                </c:pt>
                <c:pt idx="2">
                  <c:v>1</c:v>
                </c:pt>
                <c:pt idx="3">
                  <c:v>1.22</c:v>
                </c:pt>
                <c:pt idx="4">
                  <c:v>1.38</c:v>
                </c:pt>
              </c:numCache>
            </c:numRef>
          </c:val>
          <c:smooth val="0"/>
          <c:extLst xmlns:c16r2="http://schemas.microsoft.com/office/drawing/2015/06/chart">
            <c:ext xmlns:c16="http://schemas.microsoft.com/office/drawing/2014/chart" uri="{C3380CC4-5D6E-409C-BE32-E72D297353CC}">
              <c16:uniqueId val="{00000001-A8D9-4C77-92E9-6EBF66B10D66}"/>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1.06</c:v>
                </c:pt>
                <c:pt idx="1">
                  <c:v>1.43</c:v>
                </c:pt>
                <c:pt idx="2">
                  <c:v>1.27</c:v>
                </c:pt>
                <c:pt idx="3">
                  <c:v>1.53</c:v>
                </c:pt>
                <c:pt idx="4">
                  <c:v>1.72</c:v>
                </c:pt>
              </c:numCache>
            </c:numRef>
          </c:val>
          <c:smooth val="0"/>
          <c:extLst xmlns:c16r2="http://schemas.microsoft.com/office/drawing/2015/06/chart">
            <c:ext xmlns:c16="http://schemas.microsoft.com/office/drawing/2014/chart" uri="{C3380CC4-5D6E-409C-BE32-E72D297353CC}">
              <c16:uniqueId val="{00000002-A8D9-4C77-92E9-6EBF66B10D66}"/>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162107776"/>
        <c:axId val="162109312"/>
      </c:lineChart>
      <c:catAx>
        <c:axId val="162107776"/>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2109312"/>
        <c:crosses val="autoZero"/>
        <c:auto val="1"/>
        <c:lblAlgn val="ctr"/>
        <c:lblOffset val="100"/>
        <c:tickLblSkip val="1"/>
        <c:tickMarkSkip val="1"/>
        <c:noMultiLvlLbl val="0"/>
      </c:catAx>
      <c:valAx>
        <c:axId val="162109312"/>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2107776"/>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1.62</c:v>
                </c:pt>
                <c:pt idx="1">
                  <c:v>1.94</c:v>
                </c:pt>
                <c:pt idx="2">
                  <c:v>1.88</c:v>
                </c:pt>
                <c:pt idx="3">
                  <c:v>1.08</c:v>
                </c:pt>
                <c:pt idx="4">
                  <c:v>1.49</c:v>
                </c:pt>
              </c:numCache>
            </c:numRef>
          </c:val>
          <c:smooth val="0"/>
          <c:extLst xmlns:c16r2="http://schemas.microsoft.com/office/drawing/2015/06/chart">
            <c:ext xmlns:c16="http://schemas.microsoft.com/office/drawing/2014/chart" uri="{C3380CC4-5D6E-409C-BE32-E72D297353CC}">
              <c16:uniqueId val="{00000000-CD5F-4098-95F1-501997BFE077}"/>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0.88</c:v>
                </c:pt>
                <c:pt idx="1">
                  <c:v>1.0900000000000001</c:v>
                </c:pt>
                <c:pt idx="2">
                  <c:v>1.08</c:v>
                </c:pt>
                <c:pt idx="3">
                  <c:v>0.5</c:v>
                </c:pt>
                <c:pt idx="4">
                  <c:v>0.8</c:v>
                </c:pt>
              </c:numCache>
            </c:numRef>
          </c:val>
          <c:smooth val="0"/>
          <c:extLst xmlns:c16r2="http://schemas.microsoft.com/office/drawing/2015/06/chart">
            <c:ext xmlns:c16="http://schemas.microsoft.com/office/drawing/2014/chart" uri="{C3380CC4-5D6E-409C-BE32-E72D297353CC}">
              <c16:uniqueId val="{00000001-CD5F-4098-95F1-501997BFE077}"/>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1.21</c:v>
                </c:pt>
                <c:pt idx="1">
                  <c:v>1.47</c:v>
                </c:pt>
                <c:pt idx="2">
                  <c:v>1.44</c:v>
                </c:pt>
                <c:pt idx="3">
                  <c:v>0.75</c:v>
                </c:pt>
                <c:pt idx="4">
                  <c:v>1.1000000000000001</c:v>
                </c:pt>
              </c:numCache>
            </c:numRef>
          </c:val>
          <c:smooth val="0"/>
          <c:extLst xmlns:c16r2="http://schemas.microsoft.com/office/drawing/2015/06/chart">
            <c:ext xmlns:c16="http://schemas.microsoft.com/office/drawing/2014/chart" uri="{C3380CC4-5D6E-409C-BE32-E72D297353CC}">
              <c16:uniqueId val="{00000002-CD5F-4098-95F1-501997BFE077}"/>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162215808"/>
        <c:axId val="162217344"/>
      </c:lineChart>
      <c:catAx>
        <c:axId val="162215808"/>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2217344"/>
        <c:crosses val="autoZero"/>
        <c:auto val="1"/>
        <c:lblAlgn val="ctr"/>
        <c:lblOffset val="100"/>
        <c:tickLblSkip val="1"/>
        <c:tickMarkSkip val="1"/>
        <c:noMultiLvlLbl val="0"/>
      </c:catAx>
      <c:valAx>
        <c:axId val="162217344"/>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2215808"/>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0.69</c:v>
                </c:pt>
                <c:pt idx="1">
                  <c:v>1.1200000000000001</c:v>
                </c:pt>
                <c:pt idx="2">
                  <c:v>1.33</c:v>
                </c:pt>
                <c:pt idx="3">
                  <c:v>0.96</c:v>
                </c:pt>
                <c:pt idx="4">
                  <c:v>0.74</c:v>
                </c:pt>
                <c:pt idx="5">
                  <c:v>0.98</c:v>
                </c:pt>
                <c:pt idx="6">
                  <c:v>0.96</c:v>
                </c:pt>
                <c:pt idx="7">
                  <c:v>0.68</c:v>
                </c:pt>
                <c:pt idx="8">
                  <c:v>0.88</c:v>
                </c:pt>
                <c:pt idx="9">
                  <c:v>1.02</c:v>
                </c:pt>
                <c:pt idx="10">
                  <c:v>1</c:v>
                </c:pt>
                <c:pt idx="11">
                  <c:v>0.9</c:v>
                </c:pt>
                <c:pt idx="13">
                  <c:v>0.79</c:v>
                </c:pt>
                <c:pt idx="14">
                  <c:v>0.57999999999999996</c:v>
                </c:pt>
                <c:pt idx="15">
                  <c:v>0.54</c:v>
                </c:pt>
                <c:pt idx="16">
                  <c:v>0.66</c:v>
                </c:pt>
                <c:pt idx="17">
                  <c:v>1.21</c:v>
                </c:pt>
                <c:pt idx="18">
                  <c:v>0.89</c:v>
                </c:pt>
              </c:numCache>
            </c:numRef>
          </c:val>
          <c:smooth val="0"/>
          <c:extLst xmlns:c16r2="http://schemas.microsoft.com/office/drawing/2015/06/char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0.61</c:v>
                </c:pt>
                <c:pt idx="1">
                  <c:v>1.08</c:v>
                </c:pt>
                <c:pt idx="2">
                  <c:v>1.3</c:v>
                </c:pt>
                <c:pt idx="3">
                  <c:v>0.94</c:v>
                </c:pt>
                <c:pt idx="4">
                  <c:v>0.69</c:v>
                </c:pt>
                <c:pt idx="5">
                  <c:v>0.96</c:v>
                </c:pt>
                <c:pt idx="6">
                  <c:v>0.94</c:v>
                </c:pt>
                <c:pt idx="7">
                  <c:v>0.56000000000000005</c:v>
                </c:pt>
                <c:pt idx="8">
                  <c:v>0.84</c:v>
                </c:pt>
                <c:pt idx="9">
                  <c:v>0.99</c:v>
                </c:pt>
                <c:pt idx="10">
                  <c:v>0.98</c:v>
                </c:pt>
                <c:pt idx="11">
                  <c:v>0.85</c:v>
                </c:pt>
                <c:pt idx="13">
                  <c:v>0.78</c:v>
                </c:pt>
                <c:pt idx="14">
                  <c:v>0.55000000000000004</c:v>
                </c:pt>
                <c:pt idx="15">
                  <c:v>0.53</c:v>
                </c:pt>
                <c:pt idx="16">
                  <c:v>0.65</c:v>
                </c:pt>
                <c:pt idx="17">
                  <c:v>1.18</c:v>
                </c:pt>
                <c:pt idx="18">
                  <c:v>0.88</c:v>
                </c:pt>
              </c:numCache>
            </c:numRef>
          </c:val>
          <c:smooth val="0"/>
          <c:extLst xmlns:c16r2="http://schemas.microsoft.com/office/drawing/2015/06/char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0.65</c:v>
                </c:pt>
                <c:pt idx="1">
                  <c:v>1.1000000000000001</c:v>
                </c:pt>
                <c:pt idx="2">
                  <c:v>1.32</c:v>
                </c:pt>
                <c:pt idx="3">
                  <c:v>0.95</c:v>
                </c:pt>
                <c:pt idx="4">
                  <c:v>0.72</c:v>
                </c:pt>
                <c:pt idx="5">
                  <c:v>0.97</c:v>
                </c:pt>
                <c:pt idx="6">
                  <c:v>0.95</c:v>
                </c:pt>
                <c:pt idx="7">
                  <c:v>0.62</c:v>
                </c:pt>
                <c:pt idx="8">
                  <c:v>0.86</c:v>
                </c:pt>
                <c:pt idx="9">
                  <c:v>1</c:v>
                </c:pt>
                <c:pt idx="10">
                  <c:v>0.99</c:v>
                </c:pt>
                <c:pt idx="11">
                  <c:v>0.88</c:v>
                </c:pt>
                <c:pt idx="13">
                  <c:v>0.78</c:v>
                </c:pt>
                <c:pt idx="14">
                  <c:v>0.56000000000000005</c:v>
                </c:pt>
                <c:pt idx="15">
                  <c:v>0.53</c:v>
                </c:pt>
                <c:pt idx="16">
                  <c:v>0.66</c:v>
                </c:pt>
                <c:pt idx="17">
                  <c:v>1.2</c:v>
                </c:pt>
                <c:pt idx="18">
                  <c:v>0.88</c:v>
                </c:pt>
              </c:numCache>
            </c:numRef>
          </c:val>
          <c:smooth val="0"/>
          <c:extLst xmlns:c16r2="http://schemas.microsoft.com/office/drawing/2015/06/char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xmlns:c16r2="http://schemas.microsoft.com/office/drawing/2015/06/char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marker val="1"/>
        <c:smooth val="0"/>
        <c:axId val="94689152"/>
        <c:axId val="94690688"/>
      </c:lineChart>
      <c:catAx>
        <c:axId val="9468915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94690688"/>
        <c:crosses val="autoZero"/>
        <c:auto val="1"/>
        <c:lblAlgn val="ctr"/>
        <c:lblOffset val="100"/>
        <c:tickLblSkip val="1"/>
        <c:tickMarkSkip val="1"/>
        <c:noMultiLvlLbl val="0"/>
      </c:catAx>
      <c:valAx>
        <c:axId val="94690688"/>
        <c:scaling>
          <c:orientation val="minMax"/>
          <c:max val="1.4"/>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94689152"/>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2.0299999999999998</c:v>
                </c:pt>
                <c:pt idx="1">
                  <c:v>3.36</c:v>
                </c:pt>
                <c:pt idx="2">
                  <c:v>2.54</c:v>
                </c:pt>
                <c:pt idx="3">
                  <c:v>3.25</c:v>
                </c:pt>
                <c:pt idx="4">
                  <c:v>4.45</c:v>
                </c:pt>
              </c:numCache>
            </c:numRef>
          </c:val>
          <c:smooth val="0"/>
          <c:extLst xmlns:c16r2="http://schemas.microsoft.com/office/drawing/2015/06/chart">
            <c:ext xmlns:c16="http://schemas.microsoft.com/office/drawing/2014/chart" uri="{C3380CC4-5D6E-409C-BE32-E72D297353CC}">
              <c16:uniqueId val="{00000000-A7F8-4D9A-8D8A-541AC3EDA22D}"/>
            </c:ext>
          </c:extLst>
        </c:ser>
        <c:ser>
          <c:idx val="1"/>
          <c:order val="1"/>
          <c:tx>
            <c:strRef>
              <c:f>Sheet1!$A$3</c:f>
              <c:strCache>
                <c:ptCount val="1"/>
                <c:pt idx="0">
                  <c:v>CI_LO</c:v>
                </c:pt>
              </c:strCache>
            </c:strRef>
          </c:tx>
          <c:spPr>
            <a:ln w="3006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0.61</c:v>
                </c:pt>
                <c:pt idx="1">
                  <c:v>1.42</c:v>
                </c:pt>
                <c:pt idx="2">
                  <c:v>0.77</c:v>
                </c:pt>
                <c:pt idx="3">
                  <c:v>1.1299999999999999</c:v>
                </c:pt>
                <c:pt idx="4">
                  <c:v>1.48</c:v>
                </c:pt>
              </c:numCache>
            </c:numRef>
          </c:val>
          <c:smooth val="0"/>
          <c:extLst xmlns:c16r2="http://schemas.microsoft.com/office/drawing/2015/06/chart">
            <c:ext xmlns:c16="http://schemas.microsoft.com/office/drawing/2014/chart" uri="{C3380CC4-5D6E-409C-BE32-E72D297353CC}">
              <c16:uniqueId val="{00000001-A7F8-4D9A-8D8A-541AC3EDA22D}"/>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1.17</c:v>
                </c:pt>
                <c:pt idx="1">
                  <c:v>2.2400000000000002</c:v>
                </c:pt>
                <c:pt idx="2">
                  <c:v>1.46</c:v>
                </c:pt>
                <c:pt idx="3">
                  <c:v>1.98</c:v>
                </c:pt>
                <c:pt idx="4">
                  <c:v>2.67</c:v>
                </c:pt>
              </c:numCache>
            </c:numRef>
          </c:val>
          <c:smooth val="0"/>
          <c:extLst xmlns:c16r2="http://schemas.microsoft.com/office/drawing/2015/06/chart">
            <c:ext xmlns:c16="http://schemas.microsoft.com/office/drawing/2014/chart" uri="{C3380CC4-5D6E-409C-BE32-E72D297353CC}">
              <c16:uniqueId val="{00000002-A7F8-4D9A-8D8A-541AC3EDA22D}"/>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162269824"/>
        <c:axId val="162275712"/>
      </c:lineChart>
      <c:catAx>
        <c:axId val="16226982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2275712"/>
        <c:crosses val="autoZero"/>
        <c:auto val="1"/>
        <c:lblAlgn val="ctr"/>
        <c:lblOffset val="100"/>
        <c:tickLblSkip val="1"/>
        <c:tickMarkSkip val="1"/>
        <c:noMultiLvlLbl val="0"/>
      </c:catAx>
      <c:valAx>
        <c:axId val="162275712"/>
        <c:scaling>
          <c:orientation val="minMax"/>
          <c:max val="4"/>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2269824"/>
        <c:crosses val="autoZero"/>
        <c:crossBetween val="between"/>
        <c:majorUnit val="1"/>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2A93-4811-8290-29AF4C6B8DE1}"/>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2A93-4811-8290-29AF4C6B8DE1}"/>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2A93-4811-8290-29AF4C6B8DE1}"/>
              </c:ext>
            </c:extLst>
          </c:dPt>
          <c:dLbls>
            <c:dLbl>
              <c:idx val="0"/>
              <c:layout>
                <c:manualLayout>
                  <c:x val="-7.0139258427594123E-2"/>
                  <c:y val="-2.5064082058046427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1.2377516193104846E-2"/>
                  <c:y val="-2.734263497241426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4.1258387310349484E-3"/>
                  <c:y val="0"/>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1.444043555862232E-2"/>
                  <c:y val="0"/>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B10-44A7-9697-0ADF905CAE07}"/>
                </c:ext>
              </c:extLst>
            </c:dLbl>
            <c:dLbl>
              <c:idx val="4"/>
              <c:layout>
                <c:manualLayout>
                  <c:x val="4.8673258942197477E-2"/>
                  <c:y val="-2.8665065636230081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3.6991676796070086E-2"/>
                  <c:y val="5.7330131272458063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6.4828723493650028E-2"/>
                  <c:y val="1.8228423314942833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4940177881981987"/>
                      <c:h val="0.11084780881529765"/>
                    </c:manualLayout>
                  </c15:layout>
                </c:ext>
                <c:ext xmlns:c16="http://schemas.microsoft.com/office/drawing/2014/chart" uri="{C3380CC4-5D6E-409C-BE32-E72D297353CC}">
                  <c16:uniqueId val="{0000000D-AB10-44A7-9697-0ADF905CAE07}"/>
                </c:ext>
              </c:extLst>
            </c:dLbl>
            <c:dLbl>
              <c:idx val="7"/>
              <c:layout/>
              <c:spPr>
                <a:noFill/>
                <a:ln>
                  <a:noFill/>
                </a:ln>
                <a:effectLst/>
              </c:spPr>
              <c:txPr>
                <a:bodyPr wrap="square" lIns="38100" tIns="19050" rIns="38100" bIns="19050" anchor="ctr">
                  <a:noAutofit/>
                </a:bodyPr>
                <a:lstStyle/>
                <a:p>
                  <a:pPr>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B10-44A7-9697-0ADF905CAE07}"/>
                </c:ext>
              </c:extLst>
            </c:dLbl>
            <c:dLbl>
              <c:idx val="8"/>
              <c:layout>
                <c:manualLayout>
                  <c:x val="-3.2472345540586749E-2"/>
                  <c:y val="3.1899816724147378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740361046737213"/>
                      <c:h val="0.11084780881529765"/>
                    </c:manualLayout>
                  </c15:layout>
                </c:ext>
                <c:ext xmlns:c16="http://schemas.microsoft.com/office/drawing/2014/chart" uri="{C3380CC4-5D6E-409C-BE32-E72D297353CC}">
                  <c16:uniqueId val="{00000011-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A93-4811-8290-29AF4C6B8DE1}"/>
                </c:ext>
              </c:extLst>
            </c:dLbl>
            <c:dLbl>
              <c:idx val="10"/>
              <c:layout>
                <c:manualLayout>
                  <c:x val="-5.1572958762328709E-2"/>
                  <c:y val="-2.2490565356349756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A93-4811-8290-29AF4C6B8DE1}"/>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2A93-4811-8290-29AF4C6B8DE1}"/>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55</c:v>
                </c:pt>
                <c:pt idx="1">
                  <c:v>25</c:v>
                </c:pt>
                <c:pt idx="2">
                  <c:v>20</c:v>
                </c:pt>
                <c:pt idx="3">
                  <c:v>27</c:v>
                </c:pt>
                <c:pt idx="4">
                  <c:v>28</c:v>
                </c:pt>
                <c:pt idx="5">
                  <c:v>29</c:v>
                </c:pt>
                <c:pt idx="6">
                  <c:v>11</c:v>
                </c:pt>
                <c:pt idx="7">
                  <c:v>4</c:v>
                </c:pt>
                <c:pt idx="8">
                  <c:v>25</c:v>
                </c:pt>
                <c:pt idx="10">
                  <c:v>6</c:v>
                </c:pt>
                <c:pt idx="11">
                  <c:v>125</c:v>
                </c:pt>
                <c:pt idx="12">
                  <c:v>61</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0.13200000000000001</c:v>
                </c:pt>
                <c:pt idx="1">
                  <c:v>0.06</c:v>
                </c:pt>
                <c:pt idx="2">
                  <c:v>4.8000000000000001E-2</c:v>
                </c:pt>
                <c:pt idx="3">
                  <c:v>6.5000000000000002E-2</c:v>
                </c:pt>
                <c:pt idx="4">
                  <c:v>6.7000000000000004E-2</c:v>
                </c:pt>
                <c:pt idx="5">
                  <c:v>7.0000000000000007E-2</c:v>
                </c:pt>
                <c:pt idx="6">
                  <c:v>2.5999999999999999E-2</c:v>
                </c:pt>
                <c:pt idx="7">
                  <c:v>0.01</c:v>
                </c:pt>
                <c:pt idx="8">
                  <c:v>0.06</c:v>
                </c:pt>
                <c:pt idx="10">
                  <c:v>1.4E-2</c:v>
                </c:pt>
                <c:pt idx="11">
                  <c:v>0.3</c:v>
                </c:pt>
                <c:pt idx="12">
                  <c:v>0.14699999999999999</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9185-4F4F-93E0-6F976A39F035}"/>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9185-4F4F-93E0-6F976A39F035}"/>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9185-4F4F-93E0-6F976A39F035}"/>
              </c:ext>
            </c:extLst>
          </c:dPt>
          <c:dLbls>
            <c:dLbl>
              <c:idx val="0"/>
              <c:layout>
                <c:manualLayout>
                  <c:x val="-4.3321306675866963E-2"/>
                  <c:y val="-1.822842331494286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2.0629193655174742E-3"/>
                  <c:y val="-2.734263497241426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2.4755032386209692E-2"/>
                  <c:y val="-1.139276457183927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B10-44A7-9697-0ADF905CAE07}"/>
                </c:ext>
              </c:extLst>
            </c:dLbl>
            <c:dLbl>
              <c:idx val="5"/>
              <c:layout>
                <c:manualLayout>
                  <c:x val="3.7132548579314542E-2"/>
                  <c:y val="-4.5571058287357932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3.8764309173814536E-2"/>
                  <c:y val="2.6754776006211515E-2"/>
                </c:manualLayout>
              </c:layout>
              <c:tx>
                <c:rich>
                  <a:bodyPr/>
                  <a:lstStyle/>
                  <a:p>
                    <a:fld id="{10F65EEF-4721-4BF3-B135-765D1317703D}" type="CATEGORYNAME">
                      <a:rPr lang="en-US" smtClean="0"/>
                      <a:pPr/>
                      <a:t>[CATEGORY NAME]</a:t>
                    </a:fld>
                    <a:endParaRPr lang="en-US" baseline="0" dirty="0"/>
                  </a:p>
                  <a:p>
                    <a:r>
                      <a:rPr lang="en-US" baseline="0" dirty="0"/>
                      <a:t>0.5%</a:t>
                    </a:r>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552426090219847"/>
                      <c:h val="0.11084780881529765"/>
                    </c:manualLayout>
                  </c15:layout>
                  <c15:dlblFieldTable/>
                  <c15:showDataLabelsRange val="0"/>
                </c:ext>
                <c:ext xmlns:c16="http://schemas.microsoft.com/office/drawing/2014/chart" uri="{C3380CC4-5D6E-409C-BE32-E72D297353CC}">
                  <c16:uniqueId val="{0000000D-AB10-44A7-9697-0ADF905CAE07}"/>
                </c:ext>
              </c:extLst>
            </c:dLbl>
            <c:dLbl>
              <c:idx val="7"/>
              <c:layout>
                <c:manualLayout>
                  <c:x val="-6.4132662321894171E-2"/>
                  <c:y val="0.12855300102923387"/>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7044813744655904"/>
                      <c:h val="8.1910763619291796E-2"/>
                    </c:manualLayout>
                  </c15:layout>
                </c:ext>
                <c:ext xmlns:c16="http://schemas.microsoft.com/office/drawing/2014/chart" uri="{C3380CC4-5D6E-409C-BE32-E72D297353CC}">
                  <c16:uniqueId val="{0000000F-AB10-44A7-9697-0ADF905CAE07}"/>
                </c:ext>
              </c:extLst>
            </c:dLbl>
            <c:dLbl>
              <c:idx val="8"/>
              <c:layout>
                <c:manualLayout>
                  <c:x val="-8.2516774620698979E-2"/>
                  <c:y val="5.696382285919637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9185-4F4F-93E0-6F976A39F035}"/>
                </c:ext>
              </c:extLst>
            </c:dLbl>
            <c:dLbl>
              <c:idx val="10"/>
              <c:layout>
                <c:manualLayout>
                  <c:x val="-5.776174223448928E-2"/>
                  <c:y val="-9.1142116574714199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9185-4F4F-93E0-6F976A39F035}"/>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9185-4F4F-93E0-6F976A39F035}"/>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71</c:v>
                </c:pt>
                <c:pt idx="1">
                  <c:v>18</c:v>
                </c:pt>
                <c:pt idx="2">
                  <c:v>23</c:v>
                </c:pt>
                <c:pt idx="3">
                  <c:v>16</c:v>
                </c:pt>
                <c:pt idx="4">
                  <c:v>30</c:v>
                </c:pt>
                <c:pt idx="5">
                  <c:v>24</c:v>
                </c:pt>
                <c:pt idx="6">
                  <c:v>2</c:v>
                </c:pt>
                <c:pt idx="7">
                  <c:v>7</c:v>
                </c:pt>
                <c:pt idx="8">
                  <c:v>29</c:v>
                </c:pt>
                <c:pt idx="10">
                  <c:v>7</c:v>
                </c:pt>
                <c:pt idx="11">
                  <c:v>120</c:v>
                </c:pt>
                <c:pt idx="12">
                  <c:v>82</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0.16600000000000001</c:v>
                </c:pt>
                <c:pt idx="1">
                  <c:v>4.2000000000000003E-2</c:v>
                </c:pt>
                <c:pt idx="2">
                  <c:v>5.3999999999999999E-2</c:v>
                </c:pt>
                <c:pt idx="3">
                  <c:v>3.6999999999999998E-2</c:v>
                </c:pt>
                <c:pt idx="4">
                  <c:v>7.0000000000000007E-2</c:v>
                </c:pt>
                <c:pt idx="5">
                  <c:v>5.6000000000000001E-2</c:v>
                </c:pt>
                <c:pt idx="6">
                  <c:v>5.0000000000000001E-3</c:v>
                </c:pt>
                <c:pt idx="7">
                  <c:v>1.6E-2</c:v>
                </c:pt>
                <c:pt idx="8">
                  <c:v>6.8000000000000005E-2</c:v>
                </c:pt>
                <c:pt idx="10">
                  <c:v>1.6E-2</c:v>
                </c:pt>
                <c:pt idx="11">
                  <c:v>0.28000000000000003</c:v>
                </c:pt>
                <c:pt idx="12">
                  <c:v>0.191</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7909686838802001"/>
        </c:manualLayout>
      </c:layout>
      <c:lineChart>
        <c:grouping val="standard"/>
        <c:varyColors val="0"/>
        <c:ser>
          <c:idx val="0"/>
          <c:order val="0"/>
          <c:spPr>
            <a:ln w="60488">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xmlns:c16r2="http://schemas.microsoft.com/office/drawing/2015/06/chart">
            <c:ext xmlns:c16="http://schemas.microsoft.com/office/drawing/2014/chart" uri="{C3380CC4-5D6E-409C-BE32-E72D297353CC}">
              <c16:uniqueId val="{00000000-249F-4550-A424-455C6B2ED430}"/>
            </c:ext>
          </c:extLst>
        </c:ser>
        <c:ser>
          <c:idx val="1"/>
          <c:order val="1"/>
          <c:spPr>
            <a:ln w="60452">
              <a:solidFill>
                <a:srgbClr val="0070C0"/>
              </a:solidFill>
            </a:ln>
          </c:spPr>
          <c:marker>
            <c:symbol val="diamond"/>
            <c:size val="13"/>
            <c:spPr>
              <a:solidFill>
                <a:srgbClr val="0070C0"/>
              </a:solidFill>
              <a:ln>
                <a:noFill/>
              </a:ln>
            </c:spPr>
          </c:marker>
          <c:cat>
            <c:numLit>
              <c:formatCode>General</c:formatCode>
              <c:ptCount val="5"/>
              <c:pt idx="0">
                <c:v>2015</c:v>
              </c:pt>
              <c:pt idx="1">
                <c:v>2016</c:v>
              </c:pt>
              <c:pt idx="2">
                <c:v>2017</c:v>
              </c:pt>
              <c:pt idx="3">
                <c:v>2018</c:v>
              </c:pt>
              <c:pt idx="4">
                <c:v>2019</c:v>
              </c:pt>
            </c:numLit>
          </c:cat>
          <c:val>
            <c:numRef>
              <c:f>Sheet1!$B$2:$F$2</c:f>
              <c:numCache>
                <c:formatCode>General</c:formatCode>
                <c:ptCount val="5"/>
                <c:pt idx="0">
                  <c:v>2</c:v>
                </c:pt>
                <c:pt idx="1">
                  <c:v>2</c:v>
                </c:pt>
                <c:pt idx="2">
                  <c:v>2</c:v>
                </c:pt>
                <c:pt idx="3">
                  <c:v>2</c:v>
                </c:pt>
                <c:pt idx="4">
                  <c:v>2</c:v>
                </c:pt>
              </c:numCache>
            </c:numRef>
          </c:val>
          <c:smooth val="0"/>
          <c:extLst xmlns:c16r2="http://schemas.microsoft.com/office/drawing/2015/06/chart">
            <c:ext xmlns:c16="http://schemas.microsoft.com/office/drawing/2014/chart" uri="{C3380CC4-5D6E-409C-BE32-E72D297353CC}">
              <c16:uniqueId val="{00000001-249F-4550-A424-455C6B2ED430}"/>
            </c:ext>
          </c:extLst>
        </c:ser>
        <c:dLbls>
          <c:showLegendKey val="0"/>
          <c:showVal val="0"/>
          <c:showCatName val="0"/>
          <c:showSerName val="0"/>
          <c:showPercent val="0"/>
          <c:showBubbleSize val="0"/>
        </c:dLbls>
        <c:marker val="1"/>
        <c:smooth val="0"/>
        <c:axId val="159607808"/>
        <c:axId val="159609984"/>
      </c:lineChart>
      <c:catAx>
        <c:axId val="159607808"/>
        <c:scaling>
          <c:orientation val="minMax"/>
        </c:scaling>
        <c:delete val="0"/>
        <c:axPos val="b"/>
        <c:majorGridlines>
          <c:spPr>
            <a:ln>
              <a:noFill/>
            </a:ln>
          </c:spPr>
        </c:majorGridlines>
        <c:numFmt formatCode="General" sourceLinked="1"/>
        <c:majorTickMark val="out"/>
        <c:minorTickMark val="none"/>
        <c:tickLblPos val="nextTo"/>
        <c:spPr>
          <a:ln w="22683">
            <a:noFill/>
          </a:ln>
        </c:spPr>
        <c:txPr>
          <a:bodyPr rot="1200000"/>
          <a:lstStyle/>
          <a:p>
            <a:pPr>
              <a:defRPr sz="1050"/>
            </a:pPr>
            <a:endParaRPr lang="en-US"/>
          </a:p>
        </c:txPr>
        <c:crossAx val="159609984"/>
        <c:crosses val="autoZero"/>
        <c:auto val="1"/>
        <c:lblAlgn val="ctr"/>
        <c:lblOffset val="100"/>
        <c:tickMarkSkip val="1"/>
        <c:noMultiLvlLbl val="0"/>
      </c:catAx>
      <c:valAx>
        <c:axId val="159609984"/>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159607808"/>
        <c:crosses val="autoZero"/>
        <c:crossBetween val="between"/>
        <c:majorUnit val="1"/>
      </c:valAx>
      <c:spPr>
        <a:noFill/>
        <a:ln w="25379">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527643245481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xmlns:c16r2="http://schemas.microsoft.com/office/drawing/2015/06/chart">
            <c:ext xmlns:c16="http://schemas.microsoft.com/office/drawing/2014/chart" uri="{C3380CC4-5D6E-409C-BE32-E72D297353CC}">
              <c16:uniqueId val="{00000000-E60A-433B-A03F-D8BF8CD3F602}"/>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Sheet1!$B$3:$F$3</c:f>
              <c:numCache>
                <c:formatCode>General</c:formatCode>
                <c:ptCount val="5"/>
                <c:pt idx="0">
                  <c:v>2</c:v>
                </c:pt>
                <c:pt idx="1">
                  <c:v>3</c:v>
                </c:pt>
                <c:pt idx="2">
                  <c:v>2</c:v>
                </c:pt>
                <c:pt idx="3">
                  <c:v>3</c:v>
                </c:pt>
                <c:pt idx="4">
                  <c:v>3</c:v>
                </c:pt>
              </c:numCache>
            </c:numRef>
          </c:val>
          <c:smooth val="0"/>
          <c:extLst xmlns:c16r2="http://schemas.microsoft.com/office/drawing/2015/06/chart">
            <c:ext xmlns:c16="http://schemas.microsoft.com/office/drawing/2014/chart" uri="{C3380CC4-5D6E-409C-BE32-E72D297353CC}">
              <c16:uniqueId val="{00000000-A370-4038-8A4C-8141328458AE}"/>
            </c:ext>
          </c:extLst>
        </c:ser>
        <c:dLbls>
          <c:showLegendKey val="0"/>
          <c:showVal val="0"/>
          <c:showCatName val="0"/>
          <c:showSerName val="0"/>
          <c:showPercent val="0"/>
          <c:showBubbleSize val="0"/>
        </c:dLbls>
        <c:marker val="1"/>
        <c:smooth val="0"/>
        <c:axId val="162639232"/>
        <c:axId val="162645504"/>
      </c:lineChart>
      <c:catAx>
        <c:axId val="162639232"/>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162645504"/>
        <c:crosses val="autoZero"/>
        <c:auto val="1"/>
        <c:lblAlgn val="ctr"/>
        <c:lblOffset val="100"/>
        <c:tickMarkSkip val="1"/>
        <c:noMultiLvlLbl val="0"/>
      </c:catAx>
      <c:valAx>
        <c:axId val="162645504"/>
        <c:scaling>
          <c:orientation val="minMax"/>
          <c:max val="4"/>
        </c:scaling>
        <c:delete val="0"/>
        <c:axPos val="l"/>
        <c:numFmt formatCode="General" sourceLinked="1"/>
        <c:majorTickMark val="out"/>
        <c:minorTickMark val="none"/>
        <c:tickLblPos val="none"/>
        <c:spPr>
          <a:ln w="7590">
            <a:noFill/>
            <a:prstDash val="solid"/>
          </a:ln>
        </c:spPr>
        <c:crossAx val="162639232"/>
        <c:crosses val="autoZero"/>
        <c:crossBetween val="between"/>
        <c:majorUnit val="1"/>
      </c:valAx>
      <c:spPr>
        <a:noFill/>
        <a:ln w="25427">
          <a:noFill/>
        </a:ln>
      </c:spPr>
    </c:plotArea>
    <c:plotVisOnly val="1"/>
    <c:dispBlanksAs val="gap"/>
    <c:showDLblsOverMax val="0"/>
  </c:chart>
  <c:spPr>
    <a:noFill/>
    <a:ln>
      <a:noFill/>
    </a:ln>
  </c:spPr>
  <c:txPr>
    <a:bodyPr rot="2400000"/>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xmlns:c16r2="http://schemas.microsoft.com/office/drawing/2015/06/chart">
            <c:ext xmlns:c16="http://schemas.microsoft.com/office/drawing/2014/chart" uri="{C3380CC4-5D6E-409C-BE32-E72D297353CC}">
              <c16:uniqueId val="{00000000-CF00-4064-B8F4-2621E674089A}"/>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Sheet1!$B$4:$F$4</c:f>
              <c:numCache>
                <c:formatCode>General</c:formatCode>
                <c:ptCount val="5"/>
                <c:pt idx="0">
                  <c:v>2</c:v>
                </c:pt>
                <c:pt idx="1">
                  <c:v>2</c:v>
                </c:pt>
                <c:pt idx="2">
                  <c:v>2</c:v>
                </c:pt>
                <c:pt idx="3">
                  <c:v>2</c:v>
                </c:pt>
                <c:pt idx="4">
                  <c:v>2</c:v>
                </c:pt>
              </c:numCache>
            </c:numRef>
          </c:val>
          <c:smooth val="0"/>
          <c:extLst xmlns:c16r2="http://schemas.microsoft.com/office/drawing/2015/06/chart">
            <c:ext xmlns:c16="http://schemas.microsoft.com/office/drawing/2014/chart" uri="{C3380CC4-5D6E-409C-BE32-E72D297353CC}">
              <c16:uniqueId val="{00000000-ADFB-4196-8ABE-8B250CF9C9E2}"/>
            </c:ext>
          </c:extLst>
        </c:ser>
        <c:dLbls>
          <c:showLegendKey val="0"/>
          <c:showVal val="0"/>
          <c:showCatName val="0"/>
          <c:showSerName val="0"/>
          <c:showPercent val="0"/>
          <c:showBubbleSize val="0"/>
        </c:dLbls>
        <c:marker val="1"/>
        <c:smooth val="0"/>
        <c:axId val="162722176"/>
        <c:axId val="162724096"/>
      </c:lineChart>
      <c:catAx>
        <c:axId val="162722176"/>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162724096"/>
        <c:crosses val="autoZero"/>
        <c:auto val="1"/>
        <c:lblAlgn val="ctr"/>
        <c:lblOffset val="100"/>
        <c:tickMarkSkip val="1"/>
        <c:noMultiLvlLbl val="0"/>
      </c:catAx>
      <c:valAx>
        <c:axId val="162724096"/>
        <c:scaling>
          <c:orientation val="minMax"/>
          <c:max val="4"/>
        </c:scaling>
        <c:delete val="0"/>
        <c:axPos val="l"/>
        <c:numFmt formatCode="General" sourceLinked="1"/>
        <c:majorTickMark val="out"/>
        <c:minorTickMark val="none"/>
        <c:tickLblPos val="none"/>
        <c:spPr>
          <a:ln w="7590">
            <a:noFill/>
            <a:prstDash val="solid"/>
          </a:ln>
        </c:spPr>
        <c:crossAx val="162722176"/>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xmlns:c16r2="http://schemas.microsoft.com/office/drawing/2015/06/chart">
            <c:ext xmlns:c16="http://schemas.microsoft.com/office/drawing/2014/chart" uri="{C3380CC4-5D6E-409C-BE32-E72D297353CC}">
              <c16:uniqueId val="{00000000-0C5A-48A7-8E1E-C8652E553C81}"/>
            </c:ext>
          </c:extLst>
        </c:ser>
        <c:ser>
          <c:idx val="1"/>
          <c:order val="1"/>
          <c:spPr>
            <a:ln w="476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Sheet1!$B$5:$F$5</c:f>
              <c:numCache>
                <c:formatCode>General</c:formatCode>
                <c:ptCount val="5"/>
                <c:pt idx="0">
                  <c:v>2</c:v>
                </c:pt>
                <c:pt idx="1">
                  <c:v>3</c:v>
                </c:pt>
                <c:pt idx="2">
                  <c:v>3</c:v>
                </c:pt>
                <c:pt idx="3">
                  <c:v>2</c:v>
                </c:pt>
                <c:pt idx="4">
                  <c:v>2</c:v>
                </c:pt>
              </c:numCache>
            </c:numRef>
          </c:val>
          <c:smooth val="0"/>
          <c:extLst xmlns:c16r2="http://schemas.microsoft.com/office/drawing/2015/06/chart">
            <c:ext xmlns:c16="http://schemas.microsoft.com/office/drawing/2014/chart" uri="{C3380CC4-5D6E-409C-BE32-E72D297353CC}">
              <c16:uniqueId val="{00000000-2310-4BEA-A0A7-1FEF3EF69BFD}"/>
            </c:ext>
          </c:extLst>
        </c:ser>
        <c:dLbls>
          <c:showLegendKey val="0"/>
          <c:showVal val="0"/>
          <c:showCatName val="0"/>
          <c:showSerName val="0"/>
          <c:showPercent val="0"/>
          <c:showBubbleSize val="0"/>
        </c:dLbls>
        <c:marker val="1"/>
        <c:smooth val="0"/>
        <c:axId val="162609408"/>
        <c:axId val="162685312"/>
      </c:lineChart>
      <c:catAx>
        <c:axId val="162609408"/>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162685312"/>
        <c:crosses val="autoZero"/>
        <c:auto val="1"/>
        <c:lblAlgn val="ctr"/>
        <c:lblOffset val="100"/>
        <c:tickMarkSkip val="1"/>
        <c:noMultiLvlLbl val="0"/>
      </c:catAx>
      <c:valAx>
        <c:axId val="162685312"/>
        <c:scaling>
          <c:orientation val="minMax"/>
          <c:max val="4"/>
        </c:scaling>
        <c:delete val="0"/>
        <c:axPos val="l"/>
        <c:numFmt formatCode="General" sourceLinked="1"/>
        <c:majorTickMark val="out"/>
        <c:minorTickMark val="none"/>
        <c:tickLblPos val="none"/>
        <c:spPr>
          <a:ln w="7590">
            <a:noFill/>
            <a:prstDash val="solid"/>
          </a:ln>
        </c:spPr>
        <c:crossAx val="162609408"/>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87900719565403207"/>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xmlns:c16r2="http://schemas.microsoft.com/office/drawing/2015/06/chart">
            <c:ext xmlns:c16="http://schemas.microsoft.com/office/drawing/2014/chart" uri="{C3380CC4-5D6E-409C-BE32-E72D297353CC}">
              <c16:uniqueId val="{00000000-BC51-47AA-9EEB-FF66F2E6241A}"/>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Sheet1!$B$7:$F$7</c:f>
              <c:numCache>
                <c:formatCode>General</c:formatCode>
                <c:ptCount val="5"/>
                <c:pt idx="0">
                  <c:v>2</c:v>
                </c:pt>
                <c:pt idx="1">
                  <c:v>2</c:v>
                </c:pt>
                <c:pt idx="2">
                  <c:v>2</c:v>
                </c:pt>
                <c:pt idx="3">
                  <c:v>2</c:v>
                </c:pt>
                <c:pt idx="4">
                  <c:v>2</c:v>
                </c:pt>
              </c:numCache>
            </c:numRef>
          </c:val>
          <c:smooth val="0"/>
          <c:extLst xmlns:c16r2="http://schemas.microsoft.com/office/drawing/2015/06/chart">
            <c:ext xmlns:c16="http://schemas.microsoft.com/office/drawing/2014/chart" uri="{C3380CC4-5D6E-409C-BE32-E72D297353CC}">
              <c16:uniqueId val="{00000000-A9CC-43CF-937A-A83B79862ACE}"/>
            </c:ext>
          </c:extLst>
        </c:ser>
        <c:dLbls>
          <c:showLegendKey val="0"/>
          <c:showVal val="0"/>
          <c:showCatName val="0"/>
          <c:showSerName val="0"/>
          <c:showPercent val="0"/>
          <c:showBubbleSize val="0"/>
        </c:dLbls>
        <c:marker val="1"/>
        <c:smooth val="0"/>
        <c:axId val="162800384"/>
        <c:axId val="162802304"/>
      </c:lineChart>
      <c:catAx>
        <c:axId val="162800384"/>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162802304"/>
        <c:crosses val="autoZero"/>
        <c:auto val="1"/>
        <c:lblAlgn val="ctr"/>
        <c:lblOffset val="100"/>
        <c:tickMarkSkip val="1"/>
        <c:noMultiLvlLbl val="0"/>
      </c:catAx>
      <c:valAx>
        <c:axId val="162802304"/>
        <c:scaling>
          <c:orientation val="minMax"/>
          <c:max val="4"/>
        </c:scaling>
        <c:delete val="0"/>
        <c:axPos val="l"/>
        <c:numFmt formatCode="General" sourceLinked="1"/>
        <c:majorTickMark val="out"/>
        <c:minorTickMark val="none"/>
        <c:tickLblPos val="none"/>
        <c:spPr>
          <a:ln w="7590">
            <a:noFill/>
            <a:prstDash val="solid"/>
          </a:ln>
        </c:spPr>
        <c:crossAx val="162800384"/>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8896781668976993"/>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5"/>
              <c:pt idx="0">
                <c:v>2015</c:v>
              </c:pt>
              <c:pt idx="1">
                <c:v>2016</c:v>
              </c:pt>
              <c:pt idx="2">
                <c:v>2017</c:v>
              </c:pt>
              <c:pt idx="3">
                <c:v>2018</c:v>
              </c:pt>
              <c:pt idx="4">
                <c:v>2019</c:v>
              </c:pt>
            </c:numLit>
          </c:cat>
          <c:val>
            <c:numRef>
              <c:f>Sheet1!$B$1:$F$1</c:f>
              <c:numCache>
                <c:formatCode>General</c:formatCode>
                <c:ptCount val="5"/>
                <c:pt idx="0">
                  <c:v>2015</c:v>
                </c:pt>
                <c:pt idx="1">
                  <c:v>2016</c:v>
                </c:pt>
                <c:pt idx="2">
                  <c:v>2017</c:v>
                </c:pt>
                <c:pt idx="3">
                  <c:v>2018</c:v>
                </c:pt>
                <c:pt idx="4">
                  <c:v>2019</c:v>
                </c:pt>
              </c:numCache>
            </c:numRef>
          </c:val>
          <c:smooth val="0"/>
          <c:extLst xmlns:c16r2="http://schemas.microsoft.com/office/drawing/2015/06/chart">
            <c:ext xmlns:c16="http://schemas.microsoft.com/office/drawing/2014/chart" uri="{C3380CC4-5D6E-409C-BE32-E72D297353CC}">
              <c16:uniqueId val="{00000000-F235-4B1E-BA3F-39D2B5D0981F}"/>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5"/>
              <c:pt idx="0">
                <c:v>2015</c:v>
              </c:pt>
              <c:pt idx="1">
                <c:v>2016</c:v>
              </c:pt>
              <c:pt idx="2">
                <c:v>2017</c:v>
              </c:pt>
              <c:pt idx="3">
                <c:v>2018</c:v>
              </c:pt>
              <c:pt idx="4">
                <c:v>2019</c:v>
              </c:pt>
            </c:numLit>
          </c:cat>
          <c:val>
            <c:numRef>
              <c:f>Sheet1!$B$6:$F$6</c:f>
              <c:numCache>
                <c:formatCode>General</c:formatCode>
                <c:ptCount val="5"/>
                <c:pt idx="0">
                  <c:v>2</c:v>
                </c:pt>
                <c:pt idx="1">
                  <c:v>3</c:v>
                </c:pt>
                <c:pt idx="2">
                  <c:v>2</c:v>
                </c:pt>
                <c:pt idx="3">
                  <c:v>3</c:v>
                </c:pt>
                <c:pt idx="4">
                  <c:v>3</c:v>
                </c:pt>
              </c:numCache>
            </c:numRef>
          </c:val>
          <c:smooth val="0"/>
          <c:extLst xmlns:c16r2="http://schemas.microsoft.com/office/drawing/2015/06/chart">
            <c:ext xmlns:c16="http://schemas.microsoft.com/office/drawing/2014/chart" uri="{C3380CC4-5D6E-409C-BE32-E72D297353CC}">
              <c16:uniqueId val="{00000000-C837-4C74-BBCB-870CF437C141}"/>
            </c:ext>
          </c:extLst>
        </c:ser>
        <c:dLbls>
          <c:showLegendKey val="0"/>
          <c:showVal val="0"/>
          <c:showCatName val="0"/>
          <c:showSerName val="0"/>
          <c:showPercent val="0"/>
          <c:showBubbleSize val="0"/>
        </c:dLbls>
        <c:marker val="1"/>
        <c:smooth val="0"/>
        <c:axId val="162876416"/>
        <c:axId val="162878592"/>
      </c:lineChart>
      <c:catAx>
        <c:axId val="162876416"/>
        <c:scaling>
          <c:orientation val="minMax"/>
        </c:scaling>
        <c:delete val="0"/>
        <c:axPos val="b"/>
        <c:numFmt formatCode="General" sourceLinked="1"/>
        <c:majorTickMark val="out"/>
        <c:minorTickMark val="none"/>
        <c:tickLblPos val="nextTo"/>
        <c:spPr>
          <a:ln w="22769">
            <a:noFill/>
          </a:ln>
        </c:spPr>
        <c:txPr>
          <a:bodyPr rot="1200000"/>
          <a:lstStyle/>
          <a:p>
            <a:pPr>
              <a:defRPr sz="1050">
                <a:latin typeface="+mj-lt"/>
              </a:defRPr>
            </a:pPr>
            <a:endParaRPr lang="en-US"/>
          </a:p>
        </c:txPr>
        <c:crossAx val="162878592"/>
        <c:crosses val="autoZero"/>
        <c:auto val="1"/>
        <c:lblAlgn val="ctr"/>
        <c:lblOffset val="100"/>
        <c:tickMarkSkip val="1"/>
        <c:noMultiLvlLbl val="0"/>
      </c:catAx>
      <c:valAx>
        <c:axId val="162878592"/>
        <c:scaling>
          <c:orientation val="minMax"/>
          <c:max val="4"/>
        </c:scaling>
        <c:delete val="0"/>
        <c:axPos val="l"/>
        <c:numFmt formatCode="General" sourceLinked="1"/>
        <c:majorTickMark val="out"/>
        <c:minorTickMark val="none"/>
        <c:tickLblPos val="none"/>
        <c:spPr>
          <a:ln w="7590">
            <a:noFill/>
            <a:prstDash val="solid"/>
          </a:ln>
        </c:spPr>
        <c:crossAx val="162876416"/>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1.1100000000000001</c:v>
                </c:pt>
                <c:pt idx="1">
                  <c:v>1</c:v>
                </c:pt>
                <c:pt idx="2">
                  <c:v>0.94</c:v>
                </c:pt>
                <c:pt idx="3">
                  <c:v>0.82</c:v>
                </c:pt>
                <c:pt idx="4">
                  <c:v>0.73</c:v>
                </c:pt>
              </c:numCache>
            </c:numRef>
          </c:val>
          <c:smooth val="0"/>
          <c:extLst xmlns:c16r2="http://schemas.microsoft.com/office/drawing/2015/06/chart">
            <c:ext xmlns:c16="http://schemas.microsoft.com/office/drawing/2014/chart" uri="{C3380CC4-5D6E-409C-BE32-E72D297353CC}">
              <c16:uniqueId val="{00000000-44DB-4E6E-937F-3069440732EE}"/>
            </c:ext>
          </c:extLst>
        </c:ser>
        <c:ser>
          <c:idx val="1"/>
          <c:order val="1"/>
          <c:tx>
            <c:strRef>
              <c:f>Sheet1!$A$3</c:f>
              <c:strCache>
                <c:ptCount val="1"/>
                <c:pt idx="0">
                  <c:v>CI_LO</c:v>
                </c:pt>
              </c:strCache>
            </c:strRef>
          </c:tx>
          <c:spPr>
            <a:ln w="3005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1.03</c:v>
                </c:pt>
                <c:pt idx="1">
                  <c:v>0.93</c:v>
                </c:pt>
                <c:pt idx="2">
                  <c:v>0.86</c:v>
                </c:pt>
                <c:pt idx="3">
                  <c:v>0.75</c:v>
                </c:pt>
                <c:pt idx="4">
                  <c:v>0.67</c:v>
                </c:pt>
              </c:numCache>
            </c:numRef>
          </c:val>
          <c:smooth val="0"/>
          <c:extLst xmlns:c16r2="http://schemas.microsoft.com/office/drawing/2015/06/chart">
            <c:ext xmlns:c16="http://schemas.microsoft.com/office/drawing/2014/chart" uri="{C3380CC4-5D6E-409C-BE32-E72D297353CC}">
              <c16:uniqueId val="{00000001-44DB-4E6E-937F-3069440732EE}"/>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1.07</c:v>
                </c:pt>
                <c:pt idx="1">
                  <c:v>0.97</c:v>
                </c:pt>
                <c:pt idx="2">
                  <c:v>0.9</c:v>
                </c:pt>
                <c:pt idx="3">
                  <c:v>0.79</c:v>
                </c:pt>
                <c:pt idx="4">
                  <c:v>0.7</c:v>
                </c:pt>
              </c:numCache>
            </c:numRef>
          </c:val>
          <c:smooth val="0"/>
          <c:extLst xmlns:c16r2="http://schemas.microsoft.com/office/drawing/2015/06/chart">
            <c:ext xmlns:c16="http://schemas.microsoft.com/office/drawing/2014/chart" uri="{C3380CC4-5D6E-409C-BE32-E72D297353CC}">
              <c16:uniqueId val="{00000002-44DB-4E6E-937F-3069440732EE}"/>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162998912"/>
        <c:axId val="163009280"/>
      </c:lineChart>
      <c:catAx>
        <c:axId val="162998912"/>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3009280"/>
        <c:crosses val="autoZero"/>
        <c:auto val="1"/>
        <c:lblAlgn val="ctr"/>
        <c:lblOffset val="100"/>
        <c:tickLblSkip val="1"/>
        <c:tickMarkSkip val="1"/>
        <c:noMultiLvlLbl val="0"/>
      </c:catAx>
      <c:valAx>
        <c:axId val="163009280"/>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2998912"/>
        <c:crosses val="autoZero"/>
        <c:crossBetween val="between"/>
        <c:majorUnit val="0.5"/>
        <c:minorUnit val="0.25"/>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32015391147"/>
          <c:y val="5.717141938756036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layout/>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layout/>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Sheet1!$C$3:$C$6</c:f>
              <c:numCache>
                <c:formatCode>0%</c:formatCode>
                <c:ptCount val="4"/>
                <c:pt idx="0">
                  <c:v>0.13</c:v>
                </c:pt>
                <c:pt idx="1">
                  <c:v>0.115</c:v>
                </c:pt>
                <c:pt idx="2">
                  <c:v>3.9E-2</c:v>
                </c:pt>
                <c:pt idx="3">
                  <c:v>5.1999999999999998E-2</c:v>
                </c:pt>
              </c:numCache>
            </c:numRef>
          </c:val>
          <c:extLst xmlns:c16r2="http://schemas.microsoft.com/office/drawing/2015/06/chart">
            <c:ext xmlns:c16="http://schemas.microsoft.com/office/drawing/2014/chart" uri="{C3380CC4-5D6E-409C-BE32-E72D297353CC}">
              <c16:uniqueId val="{00000000-030E-4F61-8AE2-930F32CA9691}"/>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Sheet1!$D$3:$D$6</c:f>
              <c:numCache>
                <c:formatCode>0%</c:formatCode>
                <c:ptCount val="4"/>
                <c:pt idx="0">
                  <c:v>6.5000000000000002E-2</c:v>
                </c:pt>
                <c:pt idx="1">
                  <c:v>7.6999999999999999E-2</c:v>
                </c:pt>
                <c:pt idx="2">
                  <c:v>3.2000000000000001E-2</c:v>
                </c:pt>
                <c:pt idx="3">
                  <c:v>4.2000000000000003E-2</c:v>
                </c:pt>
              </c:numCache>
            </c:numRef>
          </c:val>
          <c:extLst xmlns:c16r2="http://schemas.microsoft.com/office/drawing/2015/06/char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9801978572995402E-2"/>
                  <c:y val="-0.11752141404552363"/>
                </c:manualLayout>
              </c:layout>
              <c:tx>
                <c:rich>
                  <a:bodyPr/>
                  <a:lstStyle/>
                  <a:p>
                    <a:fld id="{779F3B5D-F64F-4155-A216-D845AD4447A0}" type="SERIESNAME">
                      <a:rPr lang="en-US"/>
                      <a:pPr/>
                      <a:t>[SERIES NAME]</a:t>
                    </a:fld>
                    <a:r>
                      <a:rPr lang="en-US" baseline="0" dirty="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EA6A-4650-910B-CD673016C062}"/>
                </c:ext>
              </c:extLst>
            </c:dLbl>
            <c:dLbl>
              <c:idx val="1"/>
              <c:layout/>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layout/>
              <c:tx>
                <c:rich>
                  <a:bodyPr/>
                  <a:lstStyle/>
                  <a:p>
                    <a:fld id="{A60A6586-6857-430C-BA4C-8BDD5C82354C}" type="SERIESNAME">
                      <a:rPr lang="en-US"/>
                      <a:pPr/>
                      <a:t>[SERIES NAME]</a:t>
                    </a:fld>
                    <a:r>
                      <a:rPr lang="en-US" baseline="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layout/>
              <c:tx>
                <c:rich>
                  <a:bodyPr/>
                  <a:lstStyle/>
                  <a:p>
                    <a:fld id="{435CD44A-AC65-43F2-92C4-64AE3EDCD92D}" type="SERIESNAME">
                      <a:rPr lang="en-US"/>
                      <a:pPr/>
                      <a:t>[SERIES NAME]</a:t>
                    </a:fld>
                    <a:r>
                      <a:rPr lang="en-US" baseline="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Sheet1!$E$3:$E$6</c:f>
              <c:numCache>
                <c:formatCode>0%</c:formatCode>
                <c:ptCount val="4"/>
                <c:pt idx="0">
                  <c:v>0.10100000000000001</c:v>
                </c:pt>
                <c:pt idx="1">
                  <c:v>0.16400000000000001</c:v>
                </c:pt>
                <c:pt idx="2">
                  <c:v>0.155</c:v>
                </c:pt>
                <c:pt idx="3">
                  <c:v>0.13</c:v>
                </c:pt>
              </c:numCache>
            </c:numRef>
          </c:val>
          <c:extLst xmlns:c16r2="http://schemas.microsoft.com/office/drawing/2015/06/char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layout/>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layout/>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layout/>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layout/>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Sheet1!$F$3:$F$6</c:f>
              <c:numCache>
                <c:formatCode>0%</c:formatCode>
                <c:ptCount val="4"/>
                <c:pt idx="0">
                  <c:v>0.17399999999999999</c:v>
                </c:pt>
                <c:pt idx="1">
                  <c:v>9.8000000000000004E-2</c:v>
                </c:pt>
                <c:pt idx="2">
                  <c:v>0.187</c:v>
                </c:pt>
                <c:pt idx="3">
                  <c:v>0.16700000000000001</c:v>
                </c:pt>
              </c:numCache>
            </c:numRef>
          </c:val>
          <c:extLst xmlns:c16r2="http://schemas.microsoft.com/office/drawing/2015/06/char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0"/>
                  <c:y val="-0.11749080136091244"/>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Sheet1!$G$3:$G$6</c:f>
              <c:numCache>
                <c:formatCode>0%</c:formatCode>
                <c:ptCount val="4"/>
                <c:pt idx="0">
                  <c:v>2.9000000000000001E-2</c:v>
                </c:pt>
                <c:pt idx="1">
                  <c:v>8.2000000000000003E-2</c:v>
                </c:pt>
                <c:pt idx="2">
                  <c:v>2.5999999999999999E-2</c:v>
                </c:pt>
                <c:pt idx="3">
                  <c:v>4.7E-2</c:v>
                </c:pt>
              </c:numCache>
            </c:numRef>
          </c:val>
          <c:extLst xmlns:c16r2="http://schemas.microsoft.com/office/drawing/2015/06/chart">
            <c:ext xmlns:c16="http://schemas.microsoft.com/office/drawing/2014/chart" uri="{C3380CC4-5D6E-409C-BE32-E72D297353CC}">
              <c16:uniqueId val="{00000004-030E-4F61-8AE2-930F32CA9691}"/>
            </c:ext>
          </c:extLst>
        </c:ser>
        <c:ser>
          <c:idx val="5"/>
          <c:order val="5"/>
          <c:tx>
            <c:strRef>
              <c:f>Sheet1!$H$2</c:f>
              <c:strCache>
                <c:ptCount val="1"/>
                <c:pt idx="0">
                  <c:v>Escherichia 
coli</c:v>
                </c:pt>
              </c:strCache>
            </c:strRef>
          </c:tx>
          <c:spPr>
            <a:solidFill>
              <a:schemeClr val="accent6"/>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Sheet1!$H$3:$H$6</c:f>
              <c:numCache>
                <c:formatCode>General</c:formatCode>
                <c:ptCount val="4"/>
              </c:numCache>
            </c:numRef>
          </c:val>
          <c:extLst xmlns:c16r2="http://schemas.microsoft.com/office/drawing/2015/06/chart">
            <c:ext xmlns:c16="http://schemas.microsoft.com/office/drawing/2014/chart" uri="{C3380CC4-5D6E-409C-BE32-E72D297353CC}">
              <c16:uniqueId val="{00000005-030E-4F61-8AE2-930F32CA9691}"/>
            </c:ext>
          </c:extLst>
        </c:ser>
        <c:ser>
          <c:idx val="6"/>
          <c:order val="6"/>
          <c:tx>
            <c:strRef>
              <c:f>Sheet1!$I$2</c:f>
              <c:strCache>
                <c:ptCount val="1"/>
                <c:pt idx="0">
                  <c:v>Pseudomonas 
aeruginosa</c:v>
                </c:pt>
              </c:strCache>
            </c:strRef>
          </c:tx>
          <c:spPr>
            <a:solidFill>
              <a:schemeClr val="accent1">
                <a:lumMod val="6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Sheet1!$I$3:$I$6</c:f>
              <c:numCache>
                <c:formatCode>General</c:formatCode>
                <c:ptCount val="4"/>
              </c:numCache>
            </c:numRef>
          </c:val>
          <c:extLst xmlns:c16r2="http://schemas.microsoft.com/office/drawing/2015/06/chart">
            <c:ext xmlns:c16="http://schemas.microsoft.com/office/drawing/2014/chart" uri="{C3380CC4-5D6E-409C-BE32-E72D297353CC}">
              <c16:uniqueId val="{00000006-030E-4F61-8AE2-930F32CA9691}"/>
            </c:ext>
          </c:extLst>
        </c:ser>
        <c:ser>
          <c:idx val="7"/>
          <c:order val="7"/>
          <c:tx>
            <c:strRef>
              <c:f>Sheet1!$J$2</c:f>
              <c:strCache>
                <c:ptCount val="1"/>
                <c:pt idx="0">
                  <c:v>Klebsiella 
pneumoniae</c:v>
                </c:pt>
              </c:strCache>
            </c:strRef>
          </c:tx>
          <c:spPr>
            <a:solidFill>
              <a:schemeClr val="accent2">
                <a:lumMod val="6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Sheet1!$J$3:$J$6</c:f>
              <c:numCache>
                <c:formatCode>General</c:formatCode>
                <c:ptCount val="4"/>
              </c:numCache>
            </c:numRef>
          </c:val>
          <c:extLst xmlns:c16r2="http://schemas.microsoft.com/office/drawing/2015/06/char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layout/>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layout/>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layout/>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layout/>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Sheet1!$K$3:$K$6</c:f>
              <c:numCache>
                <c:formatCode>0%</c:formatCode>
                <c:ptCount val="4"/>
                <c:pt idx="0">
                  <c:v>0.254</c:v>
                </c:pt>
                <c:pt idx="1">
                  <c:v>0.27300000000000002</c:v>
                </c:pt>
                <c:pt idx="2">
                  <c:v>0.18099999999999999</c:v>
                </c:pt>
                <c:pt idx="3">
                  <c:v>0.17699999999999999</c:v>
                </c:pt>
              </c:numCache>
            </c:numRef>
          </c:val>
          <c:extLst xmlns:c16r2="http://schemas.microsoft.com/office/drawing/2015/06/chart">
            <c:ext xmlns:c16="http://schemas.microsoft.com/office/drawing/2014/chart" uri="{C3380CC4-5D6E-409C-BE32-E72D297353CC}">
              <c16:uniqueId val="{00000008-030E-4F61-8AE2-930F32CA9691}"/>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layout/>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layout/>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Sheet1!$L$3:$L$6</c:f>
              <c:numCache>
                <c:formatCode>0%</c:formatCode>
                <c:ptCount val="4"/>
                <c:pt idx="0">
                  <c:v>4.2999999999999997E-2</c:v>
                </c:pt>
                <c:pt idx="1">
                  <c:v>3.7999999999999999E-2</c:v>
                </c:pt>
                <c:pt idx="2">
                  <c:v>0.13500000000000001</c:v>
                </c:pt>
                <c:pt idx="3">
                  <c:v>0.151</c:v>
                </c:pt>
              </c:numCache>
            </c:numRef>
          </c:val>
          <c:extLst xmlns:c16r2="http://schemas.microsoft.com/office/drawing/2015/06/chart">
            <c:ext xmlns:c16="http://schemas.microsoft.com/office/drawing/2014/chart" uri="{C3380CC4-5D6E-409C-BE32-E72D297353CC}">
              <c16:uniqueId val="{00000009-030E-4F61-8AE2-930F32CA9691}"/>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layout/>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A6A-4650-910B-CD673016C062}"/>
                </c:ext>
              </c:extLst>
            </c:dLbl>
            <c:dLbl>
              <c:idx val="3"/>
              <c:layout/>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Sheet1!$M$3:$M$6</c:f>
              <c:numCache>
                <c:formatCode>0%</c:formatCode>
                <c:ptCount val="4"/>
                <c:pt idx="0">
                  <c:v>5.0999999999999997E-2</c:v>
                </c:pt>
                <c:pt idx="1">
                  <c:v>3.3000000000000002E-2</c:v>
                </c:pt>
                <c:pt idx="2">
                  <c:v>0.11600000000000001</c:v>
                </c:pt>
                <c:pt idx="3">
                  <c:v>0.13</c:v>
                </c:pt>
              </c:numCache>
            </c:numRef>
          </c:val>
          <c:extLst xmlns:c16r2="http://schemas.microsoft.com/office/drawing/2015/06/char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layout/>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layout/>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2019</c:v>
                </c:pt>
                <c:pt idx="1">
                  <c:v>Calendar Year 
2018</c:v>
                </c:pt>
                <c:pt idx="2">
                  <c:v>Calendar Year 
2019</c:v>
                </c:pt>
                <c:pt idx="3">
                  <c:v>Calendar Year 
2018</c:v>
                </c:pt>
              </c:strCache>
            </c:strRef>
          </c:cat>
          <c:val>
            <c:numRef>
              <c:f>Sheet1!$N$3:$N$6</c:f>
              <c:numCache>
                <c:formatCode>0%</c:formatCode>
                <c:ptCount val="4"/>
                <c:pt idx="0">
                  <c:v>0.152</c:v>
                </c:pt>
                <c:pt idx="1">
                  <c:v>0.12</c:v>
                </c:pt>
                <c:pt idx="2">
                  <c:v>0.129</c:v>
                </c:pt>
                <c:pt idx="3">
                  <c:v>0.104</c:v>
                </c:pt>
              </c:numCache>
            </c:numRef>
          </c:val>
          <c:extLst xmlns:c16r2="http://schemas.microsoft.com/office/drawing/2015/06/chart">
            <c:ext xmlns:c16="http://schemas.microsoft.com/office/drawing/2014/chart" uri="{C3380CC4-5D6E-409C-BE32-E72D297353CC}">
              <c16:uniqueId val="{0000000B-030E-4F61-8AE2-930F32CA9691}"/>
            </c:ext>
          </c:extLst>
        </c:ser>
        <c:ser>
          <c:idx val="12"/>
          <c:order val="12"/>
          <c:tx>
            <c:strRef>
              <c:f>Sheet1!$O$2</c:f>
              <c:strCache>
                <c:ptCount val="1"/>
                <c:pt idx="0">
                  <c:v>No Organism 
Identified</c:v>
                </c:pt>
              </c:strCache>
            </c:strRef>
          </c:tx>
          <c:spPr>
            <a:solidFill>
              <a:schemeClr val="accent1">
                <a:lumMod val="80000"/>
                <a:lumOff val="2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Sheet1!$O$3:$O$6</c:f>
              <c:numCache>
                <c:formatCode>General</c:formatCode>
                <c:ptCount val="4"/>
              </c:numCache>
            </c:numRef>
          </c:val>
          <c:extLst xmlns:c16r2="http://schemas.microsoft.com/office/drawing/2015/06/chart">
            <c:ext xmlns:c16="http://schemas.microsoft.com/office/drawing/2014/chart" uri="{C3380CC4-5D6E-409C-BE32-E72D297353CC}">
              <c16:uniqueId val="{0000000C-030E-4F61-8AE2-930F32CA9691}"/>
            </c:ext>
          </c:extLst>
        </c:ser>
        <c:ser>
          <c:idx val="13"/>
          <c:order val="13"/>
          <c:tx>
            <c:strRef>
              <c:f>Sheet1!$P$2</c:f>
              <c:strCache>
                <c:ptCount val="1"/>
                <c:pt idx="0">
                  <c:v>Other</c:v>
                </c:pt>
              </c:strCache>
            </c:strRef>
          </c:tx>
          <c:spPr>
            <a:solidFill>
              <a:schemeClr val="accent2">
                <a:lumMod val="80000"/>
                <a:lumOff val="20000"/>
              </a:schemeClr>
            </a:solidFill>
            <a:ln>
              <a:noFill/>
            </a:ln>
            <a:effectLst/>
          </c:spPr>
          <c:invertIfNegative val="0"/>
          <c:cat>
            <c:strRef>
              <c:f>Sheet1!$B$3:$B$6</c:f>
              <c:strCache>
                <c:ptCount val="4"/>
                <c:pt idx="0">
                  <c:v>Calendar Year 
2019</c:v>
                </c:pt>
                <c:pt idx="1">
                  <c:v>Calendar Year 
2018</c:v>
                </c:pt>
                <c:pt idx="2">
                  <c:v>Calendar Year 
2019</c:v>
                </c:pt>
                <c:pt idx="3">
                  <c:v>Calendar Year 
2018</c:v>
                </c:pt>
              </c:strCache>
            </c:strRef>
          </c:cat>
          <c:val>
            <c:numRef>
              <c:f>Sheet1!$P$3:$P$6</c:f>
              <c:numCache>
                <c:formatCode>General</c:formatCode>
                <c:ptCount val="4"/>
              </c:numCache>
            </c:numRef>
          </c:val>
          <c:extLst xmlns:c16r2="http://schemas.microsoft.com/office/drawing/2015/06/char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5124480"/>
        <c:axId val="95150848"/>
      </c:barChart>
      <c:catAx>
        <c:axId val="95124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5150848"/>
        <c:crossesAt val="0"/>
        <c:auto val="1"/>
        <c:lblAlgn val="ctr"/>
        <c:lblOffset val="100"/>
        <c:noMultiLvlLbl val="0"/>
      </c:catAx>
      <c:valAx>
        <c:axId val="951508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124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Sheet1!$B$2:$F$2</c:f>
              <c:numCache>
                <c:formatCode>General</c:formatCode>
                <c:ptCount val="5"/>
                <c:pt idx="0">
                  <c:v>0.94</c:v>
                </c:pt>
                <c:pt idx="1">
                  <c:v>0.75</c:v>
                </c:pt>
                <c:pt idx="2">
                  <c:v>0.79</c:v>
                </c:pt>
                <c:pt idx="3">
                  <c:v>0.8</c:v>
                </c:pt>
                <c:pt idx="4">
                  <c:v>0.87</c:v>
                </c:pt>
              </c:numCache>
            </c:numRef>
          </c:val>
          <c:smooth val="0"/>
          <c:extLst xmlns:c16r2="http://schemas.microsoft.com/office/drawing/2015/06/chart">
            <c:ext xmlns:c16="http://schemas.microsoft.com/office/drawing/2014/chart" uri="{C3380CC4-5D6E-409C-BE32-E72D297353CC}">
              <c16:uniqueId val="{00000000-FC83-48FC-9B9D-E221FBC734F4}"/>
            </c:ext>
          </c:extLst>
        </c:ser>
        <c:ser>
          <c:idx val="1"/>
          <c:order val="1"/>
          <c:tx>
            <c:strRef>
              <c:f>Sheet1!$A$3</c:f>
              <c:strCache>
                <c:ptCount val="1"/>
                <c:pt idx="0">
                  <c:v>CI_LO</c:v>
                </c:pt>
              </c:strCache>
            </c:strRef>
          </c:tx>
          <c:spPr>
            <a:ln w="30059">
              <a:noFill/>
            </a:ln>
          </c:spPr>
          <c:marker>
            <c:symbol val="none"/>
          </c:marker>
          <c:cat>
            <c:numRef>
              <c:f>Sheet1!$B$1:$F$1</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0.69</c:v>
                </c:pt>
                <c:pt idx="1">
                  <c:v>0.54</c:v>
                </c:pt>
                <c:pt idx="2">
                  <c:v>0.57999999999999996</c:v>
                </c:pt>
                <c:pt idx="3">
                  <c:v>0.59</c:v>
                </c:pt>
                <c:pt idx="4">
                  <c:v>0.65</c:v>
                </c:pt>
              </c:numCache>
            </c:numRef>
          </c:val>
          <c:smooth val="0"/>
          <c:extLst xmlns:c16r2="http://schemas.microsoft.com/office/drawing/2015/06/chart">
            <c:ext xmlns:c16="http://schemas.microsoft.com/office/drawing/2014/chart" uri="{C3380CC4-5D6E-409C-BE32-E72D297353CC}">
              <c16:uniqueId val="{00000001-FC83-48FC-9B9D-E221FBC734F4}"/>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Sheet1!$B$1:$F$1</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0.81</c:v>
                </c:pt>
                <c:pt idx="1">
                  <c:v>0.64</c:v>
                </c:pt>
                <c:pt idx="2">
                  <c:v>0.68</c:v>
                </c:pt>
                <c:pt idx="3">
                  <c:v>0.69</c:v>
                </c:pt>
                <c:pt idx="4">
                  <c:v>0.76</c:v>
                </c:pt>
              </c:numCache>
            </c:numRef>
          </c:val>
          <c:smooth val="0"/>
          <c:extLst xmlns:c16r2="http://schemas.microsoft.com/office/drawing/2015/06/chart">
            <c:ext xmlns:c16="http://schemas.microsoft.com/office/drawing/2014/chart" uri="{C3380CC4-5D6E-409C-BE32-E72D297353CC}">
              <c16:uniqueId val="{00000002-FC83-48FC-9B9D-E221FBC734F4}"/>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164618240"/>
        <c:axId val="164620160"/>
      </c:lineChart>
      <c:catAx>
        <c:axId val="164618240"/>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4620160"/>
        <c:crosses val="autoZero"/>
        <c:auto val="1"/>
        <c:lblAlgn val="ctr"/>
        <c:lblOffset val="100"/>
        <c:tickLblSkip val="1"/>
        <c:tickMarkSkip val="1"/>
        <c:noMultiLvlLbl val="0"/>
      </c:catAx>
      <c:valAx>
        <c:axId val="164620160"/>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16461824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299966744876503"/>
        </c:manualLayout>
      </c:layout>
      <c:lineChart>
        <c:grouping val="standard"/>
        <c:varyColors val="0"/>
        <c:ser>
          <c:idx val="0"/>
          <c:order val="0"/>
          <c:spPr>
            <a:ln w="60488">
              <a:solidFill>
                <a:srgbClr val="0070C0"/>
              </a:solidFill>
              <a:prstDash val="solid"/>
            </a:ln>
          </c:spPr>
          <c:marker>
            <c:symbol val="diamond"/>
            <c:size val="13"/>
            <c:spPr>
              <a:solidFill>
                <a:srgbClr val="0070C0"/>
              </a:solidFill>
              <a:ln>
                <a:solidFill>
                  <a:srgbClr val="0070C0"/>
                </a:solidFill>
                <a:prstDash val="solid"/>
              </a:ln>
            </c:spPr>
          </c:marker>
          <c:cat>
            <c:numLit>
              <c:formatCode>General</c:formatCode>
              <c:ptCount val="5"/>
              <c:pt idx="0">
                <c:v>2015</c:v>
              </c:pt>
              <c:pt idx="1">
                <c:v>2016</c:v>
              </c:pt>
              <c:pt idx="2">
                <c:v>2017</c:v>
              </c:pt>
              <c:pt idx="3">
                <c:v>2018</c:v>
              </c:pt>
              <c:pt idx="4">
                <c:v>2019</c:v>
              </c:pt>
            </c:numLit>
          </c:cat>
          <c:val>
            <c:numRef>
              <c:f>Sheet1!$B$2:$F$2</c:f>
              <c:numCache>
                <c:formatCode>General</c:formatCode>
                <c:ptCount val="5"/>
                <c:pt idx="0">
                  <c:v>3</c:v>
                </c:pt>
                <c:pt idx="1">
                  <c:v>2</c:v>
                </c:pt>
                <c:pt idx="2">
                  <c:v>1</c:v>
                </c:pt>
                <c:pt idx="3">
                  <c:v>1</c:v>
                </c:pt>
                <c:pt idx="4">
                  <c:v>1</c:v>
                </c:pt>
              </c:numCache>
            </c:numRef>
          </c:val>
          <c:smooth val="0"/>
          <c:extLst xmlns:c16r2="http://schemas.microsoft.com/office/drawing/2015/06/chart">
            <c:ext xmlns:c16="http://schemas.microsoft.com/office/drawing/2014/chart" uri="{C3380CC4-5D6E-409C-BE32-E72D297353CC}">
              <c16:uniqueId val="{00000000-F7CA-46AA-A67A-BE7A4441F6E3}"/>
            </c:ext>
          </c:extLst>
        </c:ser>
        <c:dLbls>
          <c:showLegendKey val="0"/>
          <c:showVal val="0"/>
          <c:showCatName val="0"/>
          <c:showSerName val="0"/>
          <c:showPercent val="0"/>
          <c:showBubbleSize val="0"/>
        </c:dLbls>
        <c:marker val="1"/>
        <c:smooth val="0"/>
        <c:axId val="164600064"/>
        <c:axId val="164798848"/>
      </c:lineChart>
      <c:catAx>
        <c:axId val="164600064"/>
        <c:scaling>
          <c:orientation val="minMax"/>
        </c:scaling>
        <c:delete val="0"/>
        <c:axPos val="b"/>
        <c:numFmt formatCode="General" sourceLinked="1"/>
        <c:majorTickMark val="out"/>
        <c:minorTickMark val="none"/>
        <c:tickLblPos val="nextTo"/>
        <c:spPr>
          <a:ln w="22683">
            <a:noFill/>
          </a:ln>
        </c:spPr>
        <c:txPr>
          <a:bodyPr/>
          <a:lstStyle/>
          <a:p>
            <a:pPr>
              <a:defRPr sz="1400">
                <a:latin typeface="+mj-lt"/>
              </a:defRPr>
            </a:pPr>
            <a:endParaRPr lang="en-US"/>
          </a:p>
        </c:txPr>
        <c:crossAx val="164798848"/>
        <c:crosses val="autoZero"/>
        <c:auto val="1"/>
        <c:lblAlgn val="ctr"/>
        <c:lblOffset val="100"/>
        <c:tickMarkSkip val="1"/>
        <c:noMultiLvlLbl val="0"/>
      </c:catAx>
      <c:valAx>
        <c:axId val="164798848"/>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164600064"/>
        <c:crosses val="autoZero"/>
        <c:crossBetween val="between"/>
        <c:majorUnit val="1"/>
      </c:valAx>
      <c:spPr>
        <a:noFill/>
        <a:ln w="25379">
          <a:noFill/>
        </a:ln>
      </c:spPr>
    </c:plotArea>
    <c:plotVisOnly val="1"/>
    <c:dispBlanksAs val="gap"/>
    <c:showDLblsOverMax val="0"/>
  </c:chart>
  <c:spPr>
    <a:noFill/>
    <a:ln>
      <a:noFill/>
    </a:ln>
  </c:spPr>
  <c:txPr>
    <a:bodyPr/>
    <a:lstStyle/>
    <a:p>
      <a:pPr>
        <a:defRPr sz="595"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010401056922473"/>
        </c:manualLayout>
      </c:layout>
      <c:lineChart>
        <c:grouping val="standard"/>
        <c:varyColors val="0"/>
        <c:ser>
          <c:idx val="0"/>
          <c:order val="0"/>
          <c:spPr>
            <a:ln w="60716">
              <a:solidFill>
                <a:srgbClr val="0070C0"/>
              </a:solidFill>
              <a:prstDash val="solid"/>
            </a:ln>
          </c:spPr>
          <c:marker>
            <c:symbol val="diamond"/>
            <c:size val="13"/>
            <c:spPr>
              <a:solidFill>
                <a:srgbClr val="0070C0"/>
              </a:solidFill>
              <a:ln>
                <a:solidFill>
                  <a:srgbClr val="0070C0"/>
                </a:solidFill>
                <a:prstDash val="solid"/>
              </a:ln>
            </c:spPr>
          </c:marker>
          <c:cat>
            <c:numLit>
              <c:formatCode>General</c:formatCode>
              <c:ptCount val="5"/>
              <c:pt idx="0">
                <c:v>2015</c:v>
              </c:pt>
              <c:pt idx="1">
                <c:v>2016</c:v>
              </c:pt>
              <c:pt idx="2">
                <c:v>2017</c:v>
              </c:pt>
              <c:pt idx="3">
                <c:v>2018</c:v>
              </c:pt>
              <c:pt idx="4">
                <c:v>2019</c:v>
              </c:pt>
            </c:numLit>
          </c:cat>
          <c:val>
            <c:numRef>
              <c:f>Sheet1!$B$3:$F$3</c:f>
              <c:numCache>
                <c:formatCode>General</c:formatCode>
                <c:ptCount val="5"/>
                <c:pt idx="0">
                  <c:v>1</c:v>
                </c:pt>
                <c:pt idx="1">
                  <c:v>1</c:v>
                </c:pt>
                <c:pt idx="2">
                  <c:v>1</c:v>
                </c:pt>
                <c:pt idx="3">
                  <c:v>1</c:v>
                </c:pt>
                <c:pt idx="4">
                  <c:v>1</c:v>
                </c:pt>
              </c:numCache>
            </c:numRef>
          </c:val>
          <c:smooth val="0"/>
          <c:extLst xmlns:c16r2="http://schemas.microsoft.com/office/drawing/2015/06/chart">
            <c:ext xmlns:c16="http://schemas.microsoft.com/office/drawing/2014/chart" uri="{C3380CC4-5D6E-409C-BE32-E72D297353CC}">
              <c16:uniqueId val="{00000000-0881-4A50-B127-6CD814543F0B}"/>
            </c:ext>
          </c:extLst>
        </c:ser>
        <c:dLbls>
          <c:showLegendKey val="0"/>
          <c:showVal val="0"/>
          <c:showCatName val="0"/>
          <c:showSerName val="0"/>
          <c:showPercent val="0"/>
          <c:showBubbleSize val="0"/>
        </c:dLbls>
        <c:marker val="1"/>
        <c:smooth val="0"/>
        <c:axId val="155637248"/>
        <c:axId val="155639168"/>
      </c:lineChart>
      <c:catAx>
        <c:axId val="155637248"/>
        <c:scaling>
          <c:orientation val="minMax"/>
        </c:scaling>
        <c:delete val="0"/>
        <c:axPos val="b"/>
        <c:numFmt formatCode="General" sourceLinked="1"/>
        <c:majorTickMark val="out"/>
        <c:minorTickMark val="none"/>
        <c:tickLblPos val="nextTo"/>
        <c:spPr>
          <a:ln w="22769">
            <a:noFill/>
          </a:ln>
        </c:spPr>
        <c:txPr>
          <a:bodyPr/>
          <a:lstStyle/>
          <a:p>
            <a:pPr>
              <a:defRPr sz="1400">
                <a:latin typeface="+mj-lt"/>
              </a:defRPr>
            </a:pPr>
            <a:endParaRPr lang="en-US"/>
          </a:p>
        </c:txPr>
        <c:crossAx val="155639168"/>
        <c:crosses val="autoZero"/>
        <c:auto val="1"/>
        <c:lblAlgn val="ctr"/>
        <c:lblOffset val="100"/>
        <c:tickMarkSkip val="1"/>
        <c:noMultiLvlLbl val="0"/>
      </c:catAx>
      <c:valAx>
        <c:axId val="155639168"/>
        <c:scaling>
          <c:orientation val="minMax"/>
          <c:max val="4"/>
        </c:scaling>
        <c:delete val="0"/>
        <c:axPos val="l"/>
        <c:numFmt formatCode="General" sourceLinked="1"/>
        <c:majorTickMark val="out"/>
        <c:minorTickMark val="none"/>
        <c:tickLblPos val="none"/>
        <c:spPr>
          <a:ln w="7590">
            <a:noFill/>
            <a:prstDash val="solid"/>
          </a:ln>
        </c:spPr>
        <c:crossAx val="155637248"/>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Infection Ratio (SIR) </a:t>
            </a:r>
          </a:p>
          <a:p>
            <a:pPr>
              <a:defRPr/>
            </a:pPr>
            <a:r>
              <a:rPr lang="en-US" dirty="0"/>
              <a:t>by Birth</a:t>
            </a:r>
            <a:r>
              <a:rPr lang="en-US" baseline="0" dirty="0"/>
              <a:t> Weight Category (grams)</a:t>
            </a:r>
            <a:endParaRPr lang="en-US" dirty="0"/>
          </a:p>
        </c:rich>
      </c:tx>
      <c:layout>
        <c:manualLayout>
          <c:xMode val="edge"/>
          <c:yMode val="edge"/>
          <c:x val="0.20307751261925527"/>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1.64</c:v>
                </c:pt>
                <c:pt idx="1">
                  <c:v>1.1000000000000001</c:v>
                </c:pt>
                <c:pt idx="2">
                  <c:v>1.72</c:v>
                </c:pt>
                <c:pt idx="3">
                  <c:v>2.0099999999999998</c:v>
                </c:pt>
                <c:pt idx="4">
                  <c:v>5.32</c:v>
                </c:pt>
              </c:numCache>
            </c:numRef>
          </c:val>
          <c:smooth val="0"/>
          <c:extLst xmlns:c16r2="http://schemas.microsoft.com/office/drawing/2015/06/char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0.47</c:v>
                </c:pt>
                <c:pt idx="1">
                  <c:v>0.01</c:v>
                </c:pt>
                <c:pt idx="2">
                  <c:v>0.02</c:v>
                </c:pt>
                <c:pt idx="3">
                  <c:v>0.02</c:v>
                </c:pt>
                <c:pt idx="4">
                  <c:v>0.88</c:v>
                </c:pt>
              </c:numCache>
            </c:numRef>
          </c:val>
          <c:smooth val="0"/>
          <c:extLst xmlns:c16r2="http://schemas.microsoft.com/office/drawing/2015/06/chart">
            <c:ext xmlns:c16="http://schemas.microsoft.com/office/drawing/2014/chart" uri="{C3380CC4-5D6E-409C-BE32-E72D297353CC}">
              <c16:uniqueId val="{00000001-BDB2-4908-BC38-7ABFC24B0028}"/>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0.92</c:v>
                </c:pt>
                <c:pt idx="1">
                  <c:v>0.22</c:v>
                </c:pt>
                <c:pt idx="2">
                  <c:v>0.35</c:v>
                </c:pt>
                <c:pt idx="3">
                  <c:v>0.41</c:v>
                </c:pt>
                <c:pt idx="4">
                  <c:v>2.4</c:v>
                </c:pt>
              </c:numCache>
            </c:numRef>
          </c:val>
          <c:smooth val="0"/>
          <c:extLst xmlns:c16r2="http://schemas.microsoft.com/office/drawing/2015/06/char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xmlns:c16r2="http://schemas.microsoft.com/office/drawing/2015/06/char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marker val="1"/>
        <c:smooth val="0"/>
        <c:axId val="73378816"/>
        <c:axId val="73380992"/>
      </c:lineChart>
      <c:catAx>
        <c:axId val="73378816"/>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73380992"/>
        <c:crosses val="autoZero"/>
        <c:auto val="1"/>
        <c:lblAlgn val="ctr"/>
        <c:lblOffset val="100"/>
        <c:tickLblSkip val="1"/>
        <c:tickMarkSkip val="1"/>
        <c:noMultiLvlLbl val="0"/>
      </c:catAx>
      <c:valAx>
        <c:axId val="73380992"/>
        <c:scaling>
          <c:orientation val="minMax"/>
          <c:max val="5.5"/>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SIR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73378816"/>
        <c:crosses val="autoZero"/>
        <c:crossBetween val="between"/>
        <c:majorUnit val="0.5"/>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Utilization Ratio (SUR) </a:t>
            </a:r>
          </a:p>
          <a:p>
            <a:pPr>
              <a:defRPr/>
            </a:pPr>
            <a:r>
              <a:rPr lang="en-US" dirty="0"/>
              <a:t>by Birth</a:t>
            </a:r>
            <a:r>
              <a:rPr lang="en-US" baseline="0" dirty="0"/>
              <a:t> Weight Category (grams)</a:t>
            </a:r>
            <a:endParaRPr lang="en-US" dirty="0"/>
          </a:p>
        </c:rich>
      </c:tx>
      <c:layout>
        <c:manualLayout>
          <c:xMode val="edge"/>
          <c:yMode val="edge"/>
          <c:x val="0.18534814326111004"/>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0.85</c:v>
                </c:pt>
                <c:pt idx="1">
                  <c:v>0.73</c:v>
                </c:pt>
                <c:pt idx="2">
                  <c:v>0.64</c:v>
                </c:pt>
                <c:pt idx="3">
                  <c:v>0.8</c:v>
                </c:pt>
                <c:pt idx="4">
                  <c:v>0.87</c:v>
                </c:pt>
              </c:numCache>
            </c:numRef>
          </c:val>
          <c:smooth val="0"/>
          <c:extLst xmlns:c16r2="http://schemas.microsoft.com/office/drawing/2015/06/char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0.8</c:v>
                </c:pt>
                <c:pt idx="1">
                  <c:v>0.68</c:v>
                </c:pt>
                <c:pt idx="2">
                  <c:v>0.6</c:v>
                </c:pt>
                <c:pt idx="3">
                  <c:v>0.75</c:v>
                </c:pt>
                <c:pt idx="4">
                  <c:v>0.81</c:v>
                </c:pt>
              </c:numCache>
            </c:numRef>
          </c:val>
          <c:smooth val="0"/>
          <c:extLst xmlns:c16r2="http://schemas.microsoft.com/office/drawing/2015/06/chart">
            <c:ext xmlns:c16="http://schemas.microsoft.com/office/drawing/2014/chart" uri="{C3380CC4-5D6E-409C-BE32-E72D297353CC}">
              <c16:uniqueId val="{00000001-BDB2-4908-BC38-7ABFC24B0028}"/>
            </c:ext>
          </c:extLst>
        </c:ser>
        <c:ser>
          <c:idx val="2"/>
          <c:order val="2"/>
          <c:tx>
            <c:strRef>
              <c:f>Sheet1!$A$4</c:f>
              <c:strCache>
                <c:ptCount val="1"/>
                <c:pt idx="0">
                  <c:v>SUR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0.83</c:v>
                </c:pt>
                <c:pt idx="1">
                  <c:v>0.7</c:v>
                </c:pt>
                <c:pt idx="2">
                  <c:v>0.62</c:v>
                </c:pt>
                <c:pt idx="3">
                  <c:v>0.77</c:v>
                </c:pt>
                <c:pt idx="4">
                  <c:v>0.84</c:v>
                </c:pt>
              </c:numCache>
            </c:numRef>
          </c:val>
          <c:smooth val="0"/>
          <c:extLst xmlns:c16r2="http://schemas.microsoft.com/office/drawing/2015/06/char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xmlns:c16r2="http://schemas.microsoft.com/office/drawing/2015/06/char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marker val="1"/>
        <c:smooth val="0"/>
        <c:axId val="94822400"/>
        <c:axId val="94824320"/>
      </c:lineChart>
      <c:catAx>
        <c:axId val="94822400"/>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8134754674881924"/>
              <c:y val="0.91635538456350707"/>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94824320"/>
        <c:crosses val="autoZero"/>
        <c:auto val="1"/>
        <c:lblAlgn val="ctr"/>
        <c:lblOffset val="100"/>
        <c:tickLblSkip val="1"/>
        <c:tickMarkSkip val="1"/>
        <c:noMultiLvlLbl val="0"/>
      </c:catAx>
      <c:valAx>
        <c:axId val="94824320"/>
        <c:scaling>
          <c:orientation val="minMax"/>
          <c:max val="1.2"/>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SUR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94822400"/>
        <c:crosses val="autoZero"/>
        <c:crossBetween val="between"/>
        <c:majorUnit val="0.2"/>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57C5-4D97-8A50-716B98B57456}"/>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57C5-4D97-8A50-716B98B57456}"/>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57C5-4D97-8A50-716B98B57456}"/>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3"/>
              <c:layout>
                <c:manualLayout>
                  <c:x val="0"/>
                  <c:y val="2.734263497241417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B10-44A7-9697-0ADF905CAE0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7C5-4D97-8A50-716B98B57456}"/>
                </c:ext>
              </c:extLst>
            </c:dLbl>
            <c:dLbl>
              <c:idx val="10"/>
              <c:layout>
                <c:manualLayout>
                  <c:x val="-9.5680474257040411E-3"/>
                  <c:y val="-1.139276457183927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7C5-4D97-8A50-716B98B57456}"/>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7C5-4D97-8A50-716B98B57456}"/>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57C5-4D97-8A50-716B98B57456}"/>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7C5-4D97-8A50-716B98B57456}"/>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c:v>
                </c:pt>
                <c:pt idx="2">
                  <c:v>5</c:v>
                </c:pt>
                <c:pt idx="3">
                  <c:v>2</c:v>
                </c:pt>
                <c:pt idx="8">
                  <c:v>4</c:v>
                </c:pt>
                <c:pt idx="10">
                  <c:v>2</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0.27800000000000002</c:v>
                </c:pt>
                <c:pt idx="2" formatCode="0.00%">
                  <c:v>0.27800000000000002</c:v>
                </c:pt>
                <c:pt idx="3" formatCode="0.00%">
                  <c:v>0.111</c:v>
                </c:pt>
                <c:pt idx="8" formatCode="0.00%">
                  <c:v>0.222</c:v>
                </c:pt>
                <c:pt idx="10" formatCode="0.00%">
                  <c:v>0.111</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003366"/>
              </a:solidFill>
              <a:ln w="8054">
                <a:solidFill>
                  <a:srgbClr val="FFFFFF"/>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2A14-4425-AD24-5E13274C9C1A}"/>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2A14-4425-AD24-5E13274C9C1A}"/>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2A14-4425-AD24-5E13274C9C1A}"/>
              </c:ext>
            </c:extLst>
          </c:dPt>
          <c:dLbls>
            <c:dLbl>
              <c:idx val="1"/>
              <c:layout>
                <c:manualLayout>
                  <c:x val="3.9796523820646579E-3"/>
                  <c:y val="2.3437301757566895E-2"/>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361823414049771"/>
                      <c:h val="0.13411995930767687"/>
                    </c:manualLayout>
                  </c15:layout>
                </c:ext>
                <c:ext xmlns:c16="http://schemas.microsoft.com/office/drawing/2014/chart" uri="{C3380CC4-5D6E-409C-BE32-E72D297353CC}">
                  <c16:uniqueId val="{00000003-AB10-44A7-9697-0ADF905CAE07}"/>
                </c:ext>
              </c:extLst>
            </c:dLbl>
            <c:dLbl>
              <c:idx val="3"/>
              <c:layout>
                <c:manualLayout>
                  <c:x val="8.8193953842612929E-2"/>
                  <c:y val="8.5936004170732438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B10-44A7-9697-0ADF905CAE0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A14-4425-AD24-5E13274C9C1A}"/>
                </c:ext>
              </c:extLst>
            </c:dLbl>
            <c:dLbl>
              <c:idx val="10"/>
              <c:layout>
                <c:manualLayout>
                  <c:x val="4.1258387310349484E-3"/>
                  <c:y val="-2.278552914367855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A14-4425-AD24-5E13274C9C1A}"/>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A14-4425-AD24-5E13274C9C1A}"/>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2A14-4425-AD24-5E13274C9C1A}"/>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A14-4425-AD24-5E13274C9C1A}"/>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3</c:v>
                </c:pt>
                <c:pt idx="1">
                  <c:v>2</c:v>
                </c:pt>
                <c:pt idx="2">
                  <c:v>5</c:v>
                </c:pt>
                <c:pt idx="3">
                  <c:v>1</c:v>
                </c:pt>
                <c:pt idx="5">
                  <c:v>2</c:v>
                </c:pt>
                <c:pt idx="8">
                  <c:v>2</c:v>
                </c:pt>
                <c:pt idx="10">
                  <c:v>3</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0.16700000000000001</c:v>
                </c:pt>
                <c:pt idx="1">
                  <c:v>0.111</c:v>
                </c:pt>
                <c:pt idx="2">
                  <c:v>0.27800000000000002</c:v>
                </c:pt>
                <c:pt idx="3">
                  <c:v>5.6000000000000001E-2</c:v>
                </c:pt>
                <c:pt idx="5" formatCode="General">
                  <c:v>0.111</c:v>
                </c:pt>
                <c:pt idx="8">
                  <c:v>0.111</c:v>
                </c:pt>
                <c:pt idx="10">
                  <c:v>0.16700000000000001</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Sheet1!$B$2:$L$2</c:f>
              <c:numCache>
                <c:formatCode>General</c:formatCode>
                <c:ptCount val="11"/>
                <c:pt idx="0">
                  <c:v>0.69</c:v>
                </c:pt>
                <c:pt idx="1">
                  <c:v>0.74</c:v>
                </c:pt>
                <c:pt idx="2">
                  <c:v>0.76</c:v>
                </c:pt>
                <c:pt idx="3">
                  <c:v>0.9</c:v>
                </c:pt>
                <c:pt idx="4">
                  <c:v>0.73</c:v>
                </c:pt>
                <c:pt idx="6">
                  <c:v>0.67</c:v>
                </c:pt>
                <c:pt idx="7">
                  <c:v>0.59</c:v>
                </c:pt>
                <c:pt idx="8">
                  <c:v>0.64</c:v>
                </c:pt>
                <c:pt idx="9">
                  <c:v>0.8</c:v>
                </c:pt>
                <c:pt idx="10">
                  <c:v>0.61</c:v>
                </c:pt>
              </c:numCache>
            </c:numRef>
          </c:val>
          <c:smooth val="0"/>
          <c:extLst xmlns:c16r2="http://schemas.microsoft.com/office/drawing/2015/06/char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Sheet1!$B$3:$L$3</c:f>
              <c:numCache>
                <c:formatCode>General</c:formatCode>
                <c:ptCount val="11"/>
                <c:pt idx="0">
                  <c:v>1.06</c:v>
                </c:pt>
                <c:pt idx="1">
                  <c:v>1.33</c:v>
                </c:pt>
                <c:pt idx="2">
                  <c:v>1.05</c:v>
                </c:pt>
                <c:pt idx="3">
                  <c:v>0.92</c:v>
                </c:pt>
                <c:pt idx="4">
                  <c:v>0.76</c:v>
                </c:pt>
                <c:pt idx="6">
                  <c:v>1.06</c:v>
                </c:pt>
                <c:pt idx="7">
                  <c:v>0.72</c:v>
                </c:pt>
                <c:pt idx="8">
                  <c:v>1.1599999999999999</c:v>
                </c:pt>
                <c:pt idx="9">
                  <c:v>1.24</c:v>
                </c:pt>
                <c:pt idx="10">
                  <c:v>0.77</c:v>
                </c:pt>
              </c:numCache>
            </c:numRef>
          </c:val>
          <c:smooth val="0"/>
          <c:extLst xmlns:c16r2="http://schemas.microsoft.com/office/drawing/2015/06/char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Sheet1!$B$4:$L$4</c:f>
              <c:numCache>
                <c:formatCode>General</c:formatCode>
                <c:ptCount val="11"/>
                <c:pt idx="0">
                  <c:v>1.57</c:v>
                </c:pt>
                <c:pt idx="1">
                  <c:v>1.19</c:v>
                </c:pt>
                <c:pt idx="2">
                  <c:v>0.93</c:v>
                </c:pt>
                <c:pt idx="3">
                  <c:v>1.03</c:v>
                </c:pt>
                <c:pt idx="4">
                  <c:v>0.79</c:v>
                </c:pt>
              </c:numCache>
            </c:numRef>
          </c:val>
          <c:smooth val="0"/>
          <c:extLst xmlns:c16r2="http://schemas.microsoft.com/office/drawing/2015/06/char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108602496"/>
        <c:axId val="145673216"/>
      </c:lineChart>
      <c:catAx>
        <c:axId val="1086024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145673216"/>
        <c:crosses val="autoZero"/>
        <c:auto val="1"/>
        <c:lblAlgn val="ctr"/>
        <c:lblOffset val="100"/>
        <c:tickLblSkip val="1"/>
        <c:tickMarkSkip val="1"/>
        <c:noMultiLvlLbl val="0"/>
      </c:catAx>
      <c:valAx>
        <c:axId val="14567321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1086024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Sheet1!$B$2:$L$2</c:f>
              <c:numCache>
                <c:formatCode>General</c:formatCode>
                <c:ptCount val="11"/>
                <c:pt idx="0">
                  <c:v>1.04</c:v>
                </c:pt>
                <c:pt idx="1">
                  <c:v>1.04</c:v>
                </c:pt>
                <c:pt idx="2">
                  <c:v>1.02</c:v>
                </c:pt>
                <c:pt idx="3">
                  <c:v>1.03</c:v>
                </c:pt>
                <c:pt idx="4">
                  <c:v>1</c:v>
                </c:pt>
                <c:pt idx="6">
                  <c:v>0.8</c:v>
                </c:pt>
                <c:pt idx="7">
                  <c:v>0.77</c:v>
                </c:pt>
                <c:pt idx="8">
                  <c:v>0.74</c:v>
                </c:pt>
                <c:pt idx="9">
                  <c:v>0.71</c:v>
                </c:pt>
                <c:pt idx="10">
                  <c:v>0.72</c:v>
                </c:pt>
              </c:numCache>
            </c:numRef>
          </c:val>
          <c:smooth val="0"/>
          <c:extLst xmlns:c16r2="http://schemas.microsoft.com/office/drawing/2015/06/char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Sheet1!$B$3:$L$3</c:f>
              <c:numCache>
                <c:formatCode>General</c:formatCode>
                <c:ptCount val="11"/>
                <c:pt idx="0">
                  <c:v>1.1399999999999999</c:v>
                </c:pt>
                <c:pt idx="1">
                  <c:v>1.17</c:v>
                </c:pt>
                <c:pt idx="2">
                  <c:v>1.1399999999999999</c:v>
                </c:pt>
                <c:pt idx="3">
                  <c:v>1.05</c:v>
                </c:pt>
                <c:pt idx="4">
                  <c:v>1</c:v>
                </c:pt>
                <c:pt idx="6">
                  <c:v>1.41</c:v>
                </c:pt>
                <c:pt idx="7">
                  <c:v>1.43</c:v>
                </c:pt>
                <c:pt idx="8">
                  <c:v>1.34</c:v>
                </c:pt>
                <c:pt idx="9">
                  <c:v>1.27</c:v>
                </c:pt>
                <c:pt idx="10">
                  <c:v>1.2</c:v>
                </c:pt>
              </c:numCache>
            </c:numRef>
          </c:val>
          <c:smooth val="0"/>
          <c:extLst xmlns:c16r2="http://schemas.microsoft.com/office/drawing/2015/06/char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Sheet1!$B$1:$L$1</c:f>
              <c:numCache>
                <c:formatCode>General</c:formatCode>
                <c:ptCount val="11"/>
                <c:pt idx="0">
                  <c:v>2015</c:v>
                </c:pt>
                <c:pt idx="1">
                  <c:v>2016</c:v>
                </c:pt>
                <c:pt idx="2">
                  <c:v>2017</c:v>
                </c:pt>
                <c:pt idx="3">
                  <c:v>2018</c:v>
                </c:pt>
                <c:pt idx="4">
                  <c:v>2019</c:v>
                </c:pt>
                <c:pt idx="6">
                  <c:v>2015</c:v>
                </c:pt>
                <c:pt idx="7">
                  <c:v>2016</c:v>
                </c:pt>
                <c:pt idx="8">
                  <c:v>2017</c:v>
                </c:pt>
                <c:pt idx="9">
                  <c:v>2018</c:v>
                </c:pt>
                <c:pt idx="10">
                  <c:v>2019</c:v>
                </c:pt>
              </c:numCache>
            </c:numRef>
          </c:cat>
          <c:val>
            <c:numRef>
              <c:f>Sheet1!$B$4:$L$4</c:f>
              <c:numCache>
                <c:formatCode>General</c:formatCode>
                <c:ptCount val="11"/>
                <c:pt idx="0">
                  <c:v>0.82</c:v>
                </c:pt>
                <c:pt idx="1">
                  <c:v>0.77</c:v>
                </c:pt>
                <c:pt idx="2">
                  <c:v>0.79</c:v>
                </c:pt>
                <c:pt idx="3">
                  <c:v>0.7</c:v>
                </c:pt>
                <c:pt idx="4">
                  <c:v>0.76</c:v>
                </c:pt>
              </c:numCache>
            </c:numRef>
          </c:val>
          <c:smooth val="0"/>
          <c:extLst xmlns:c16r2="http://schemas.microsoft.com/office/drawing/2015/06/char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146322944"/>
        <c:axId val="146210816"/>
      </c:lineChart>
      <c:catAx>
        <c:axId val="146322944"/>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146210816"/>
        <c:crosses val="autoZero"/>
        <c:auto val="1"/>
        <c:lblAlgn val="ctr"/>
        <c:lblOffset val="100"/>
        <c:tickLblSkip val="1"/>
        <c:tickMarkSkip val="1"/>
        <c:noMultiLvlLbl val="0"/>
      </c:catAx>
      <c:valAx>
        <c:axId val="14621081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146322944"/>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0.10105</cdr:x>
      <cdr:y>0.53123</cdr:y>
    </cdr:from>
    <cdr:to>
      <cdr:x>0.97128</cdr:x>
      <cdr:y>0.53135</cdr:y>
    </cdr:to>
    <cdr:cxnSp macro="">
      <cdr:nvCxnSpPr>
        <cdr:cNvPr id="2" name="Straight Connector 1">
          <a:extLst xmlns:a="http://schemas.openxmlformats.org/drawingml/2006/main">
            <a:ext uri="{FF2B5EF4-FFF2-40B4-BE49-F238E27FC236}">
              <a16:creationId xmlns:a16="http://schemas.microsoft.com/office/drawing/2014/main" xmlns="" id="{202C7806-8472-48CD-B5A5-DA25B1DA147C}"/>
            </a:ext>
          </a:extLst>
        </cdr:cNvPr>
        <cdr:cNvCxnSpPr/>
      </cdr:nvCxnSpPr>
      <cdr:spPr bwMode="auto">
        <a:xfrm xmlns:a="http://schemas.openxmlformats.org/drawingml/2006/main">
          <a:off x="1231713" y="2122945"/>
          <a:ext cx="10607040"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10.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VHYS</a:t>
          </a:r>
        </a:p>
      </cdr:txBody>
    </cdr:sp>
  </cdr:relSizeAnchor>
</c:userShapes>
</file>

<file path=ppt/drawings/drawing2.xml><?xml version="1.0" encoding="utf-8"?>
<c:userShapes xmlns:c="http://schemas.openxmlformats.org/drawingml/2006/chart">
  <cdr:relSizeAnchor xmlns:cdr="http://schemas.openxmlformats.org/drawingml/2006/chartDrawing">
    <cdr:from>
      <cdr:x>0.10147</cdr:x>
      <cdr:y>0.27549</cdr:y>
    </cdr:from>
    <cdr:to>
      <cdr:x>0.9717</cdr:x>
      <cdr:y>0.27561</cdr:y>
    </cdr:to>
    <cdr:cxnSp macro="">
      <cdr:nvCxnSpPr>
        <cdr:cNvPr id="2" name="Straight Connector 1">
          <a:extLst xmlns:a="http://schemas.openxmlformats.org/drawingml/2006/main">
            <a:ext uri="{FF2B5EF4-FFF2-40B4-BE49-F238E27FC236}">
              <a16:creationId xmlns:a16="http://schemas.microsoft.com/office/drawing/2014/main" xmlns="" id="{202C7806-8472-48CD-B5A5-DA25B1DA147C}"/>
            </a:ext>
          </a:extLst>
        </cdr:cNvPr>
        <cdr:cNvCxnSpPr/>
      </cdr:nvCxnSpPr>
      <cdr:spPr bwMode="auto">
        <a:xfrm xmlns:a="http://schemas.openxmlformats.org/drawingml/2006/main">
          <a:off x="1236433" y="1100655"/>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0.10129</cdr:x>
      <cdr:y>0.58262</cdr:y>
    </cdr:from>
    <cdr:to>
      <cdr:x>0.97152</cdr:x>
      <cdr:y>0.58274</cdr:y>
    </cdr:to>
    <cdr:cxnSp macro="">
      <cdr:nvCxnSpPr>
        <cdr:cNvPr id="2" name="Straight Connector 1">
          <a:extLst xmlns:a="http://schemas.openxmlformats.org/drawingml/2006/main">
            <a:ext uri="{FF2B5EF4-FFF2-40B4-BE49-F238E27FC236}">
              <a16:creationId xmlns:a16="http://schemas.microsoft.com/office/drawing/2014/main" xmlns="" id="{202C7806-8472-48CD-B5A5-DA25B1DA147C}"/>
            </a:ext>
          </a:extLst>
        </cdr:cNvPr>
        <cdr:cNvCxnSpPr/>
      </cdr:nvCxnSpPr>
      <cdr:spPr bwMode="auto">
        <a:xfrm xmlns:a="http://schemas.openxmlformats.org/drawingml/2006/main">
          <a:off x="1234316" y="2327691"/>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0.10147</cdr:x>
      <cdr:y>0.27549</cdr:y>
    </cdr:from>
    <cdr:to>
      <cdr:x>0.9717</cdr:x>
      <cdr:y>0.27561</cdr:y>
    </cdr:to>
    <cdr:cxnSp macro="">
      <cdr:nvCxnSpPr>
        <cdr:cNvPr id="2" name="Straight Connector 1">
          <a:extLst xmlns:a="http://schemas.openxmlformats.org/drawingml/2006/main">
            <a:ext uri="{FF2B5EF4-FFF2-40B4-BE49-F238E27FC236}">
              <a16:creationId xmlns:a16="http://schemas.microsoft.com/office/drawing/2014/main" xmlns="" id="{202C7806-8472-48CD-B5A5-DA25B1DA147C}"/>
            </a:ext>
          </a:extLst>
        </cdr:cNvPr>
        <cdr:cNvCxnSpPr/>
      </cdr:nvCxnSpPr>
      <cdr:spPr bwMode="auto">
        <a:xfrm xmlns:a="http://schemas.openxmlformats.org/drawingml/2006/main">
          <a:off x="1236433" y="1100655"/>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0.4547</cdr:x>
      <cdr:y>0.03336</cdr:y>
    </cdr:from>
    <cdr:to>
      <cdr:x>0.66292</cdr:x>
      <cdr:y>0.23932</cdr:y>
    </cdr:to>
    <cdr:sp macro="" textlink="">
      <cdr:nvSpPr>
        <cdr:cNvPr id="2" name="TextBox 1"/>
        <cdr:cNvSpPr txBox="1"/>
      </cdr:nvSpPr>
      <cdr:spPr>
        <a:xfrm xmlns:a="http://schemas.openxmlformats.org/drawingml/2006/main">
          <a:off x="3835116" y="132169"/>
          <a:ext cx="1756208"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CABG</a:t>
          </a:r>
        </a:p>
      </cdr:txBody>
    </cdr:sp>
  </cdr:relSizeAnchor>
</c:userShapes>
</file>

<file path=ppt/drawings/drawing6.xml><?xml version="1.0" encoding="utf-8"?>
<c:userShapes xmlns:c="http://schemas.openxmlformats.org/drawingml/2006/chart">
  <cdr:relSizeAnchor xmlns:cdr="http://schemas.openxmlformats.org/drawingml/2006/chartDrawing">
    <cdr:from>
      <cdr:x>0.4547</cdr:x>
      <cdr:y>0.03573</cdr:y>
    </cdr:from>
    <cdr:to>
      <cdr:x>0.66292</cdr:x>
      <cdr:y>0.23932</cdr:y>
    </cdr:to>
    <cdr:sp macro="" textlink="">
      <cdr:nvSpPr>
        <cdr:cNvPr id="2" name="TextBox 1"/>
        <cdr:cNvSpPr txBox="1"/>
      </cdr:nvSpPr>
      <cdr:spPr>
        <a:xfrm xmlns:a="http://schemas.openxmlformats.org/drawingml/2006/main">
          <a:off x="3835116" y="141560"/>
          <a:ext cx="1756208" cy="806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COLO</a:t>
          </a:r>
        </a:p>
      </cdr:txBody>
    </cdr:sp>
  </cdr:relSizeAnchor>
</c:userShapes>
</file>

<file path=ppt/drawings/drawing7.xml><?xml version="1.0" encoding="utf-8"?>
<c:userShapes xmlns:c="http://schemas.openxmlformats.org/drawingml/2006/chart">
  <cdr:relSizeAnchor xmlns:cdr="http://schemas.openxmlformats.org/drawingml/2006/chartDrawing">
    <cdr:from>
      <cdr:x>0.4547</cdr:x>
      <cdr:y>0.03915</cdr:y>
    </cdr:from>
    <cdr:to>
      <cdr:x>0.66653</cdr:x>
      <cdr:y>0.23932</cdr:y>
    </cdr:to>
    <cdr:sp macro="" textlink="">
      <cdr:nvSpPr>
        <cdr:cNvPr id="2" name="TextBox 1"/>
        <cdr:cNvSpPr txBox="1"/>
      </cdr:nvSpPr>
      <cdr:spPr>
        <a:xfrm xmlns:a="http://schemas.openxmlformats.org/drawingml/2006/main">
          <a:off x="3835116" y="155115"/>
          <a:ext cx="1786657"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HPRO</a:t>
          </a:r>
        </a:p>
      </cdr:txBody>
    </cdr:sp>
  </cdr:relSizeAnchor>
</c:userShapes>
</file>

<file path=ppt/drawings/drawing8.xml><?xml version="1.0" encoding="utf-8"?>
<c:userShapes xmlns:c="http://schemas.openxmlformats.org/drawingml/2006/chart">
  <cdr:relSizeAnchor xmlns:cdr="http://schemas.openxmlformats.org/drawingml/2006/chartDrawing">
    <cdr:from>
      <cdr:x>0.4547</cdr:x>
      <cdr:y>0.03336</cdr:y>
    </cdr:from>
    <cdr:to>
      <cdr:x>0.66834</cdr:x>
      <cdr:y>0.23932</cdr:y>
    </cdr:to>
    <cdr:sp macro="" textlink="">
      <cdr:nvSpPr>
        <cdr:cNvPr id="2" name="TextBox 1"/>
        <cdr:cNvSpPr txBox="1"/>
      </cdr:nvSpPr>
      <cdr:spPr>
        <a:xfrm xmlns:a="http://schemas.openxmlformats.org/drawingml/2006/main">
          <a:off x="3835116" y="132169"/>
          <a:ext cx="1801923"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KPRO</a:t>
          </a:r>
        </a:p>
      </cdr:txBody>
    </cdr:sp>
  </cdr:relSizeAnchor>
</c:userShapes>
</file>

<file path=ppt/drawings/drawing9.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HYST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4F8751-65B8-4915-9C70-EE6594199DE0}" type="datetimeFigureOut">
              <a:rPr lang="en-US" smtClean="0"/>
              <a:t>10/13/2020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73029-E4B3-4767-8203-9F9046749772}" type="slidenum">
              <a:rPr lang="en-US" smtClean="0"/>
              <a:t>‹#›</a:t>
            </a:fld>
            <a:endParaRPr lang="en-US"/>
          </a:p>
        </p:txBody>
      </p:sp>
    </p:spTree>
    <p:extLst>
      <p:ext uri="{BB962C8B-B14F-4D97-AF65-F5344CB8AC3E}">
        <p14:creationId xmlns:p14="http://schemas.microsoft.com/office/powerpoint/2010/main" val="232923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5230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23875" y="676275"/>
            <a:ext cx="5888038" cy="3313113"/>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27457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523875" y="676275"/>
            <a:ext cx="5888038" cy="3313113"/>
          </a:xfrm>
          <a:ln/>
        </p:spPr>
      </p:sp>
      <p:sp>
        <p:nvSpPr>
          <p:cNvPr id="55299" name="Notes Placeholder 2"/>
          <p:cNvSpPr>
            <a:spLocks noGrp="1"/>
          </p:cNvSpPr>
          <p:nvPr>
            <p:ph type="body" idx="1"/>
          </p:nvPr>
        </p:nvSpPr>
        <p:spPr/>
        <p:txBody>
          <a:bodyPr/>
          <a:lstStyle/>
          <a:p>
            <a:pPr eaLnBrk="1" hangingPunct="1">
              <a:defRPr/>
            </a:pPr>
            <a:endParaRPr lang="en-US" altLang="en-US" b="0" dirty="0">
              <a:latin typeface="Arial" pitchFamily="34" charset="0"/>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Garamond" pitchFamily="18" charset="0"/>
                <a:ea typeface="ＭＳ Ｐゴシック" pitchFamily="34" charset="-128"/>
              </a:defRPr>
            </a:lvl1pPr>
            <a:lvl2pPr marL="733176" indent="-282595" eaLnBrk="0" hangingPunct="0">
              <a:defRPr sz="2400">
                <a:solidFill>
                  <a:schemeClr val="tx1"/>
                </a:solidFill>
                <a:latin typeface="Garamond" pitchFamily="18" charset="0"/>
                <a:ea typeface="ＭＳ Ｐゴシック" pitchFamily="34" charset="-128"/>
              </a:defRPr>
            </a:lvl2pPr>
            <a:lvl3pPr marL="1128808" indent="-226075" eaLnBrk="0" hangingPunct="0">
              <a:defRPr sz="2400">
                <a:solidFill>
                  <a:schemeClr val="tx1"/>
                </a:solidFill>
                <a:latin typeface="Garamond" pitchFamily="18" charset="0"/>
                <a:ea typeface="ＭＳ Ｐゴシック" pitchFamily="34" charset="-128"/>
              </a:defRPr>
            </a:lvl3pPr>
            <a:lvl4pPr marL="1579389" indent="-224507" eaLnBrk="0" hangingPunct="0">
              <a:defRPr sz="2400">
                <a:solidFill>
                  <a:schemeClr val="tx1"/>
                </a:solidFill>
                <a:latin typeface="Garamond" pitchFamily="18" charset="0"/>
                <a:ea typeface="ＭＳ Ｐゴシック" pitchFamily="34" charset="-128"/>
              </a:defRPr>
            </a:lvl4pPr>
            <a:lvl5pPr marL="2031539" indent="-226075" eaLnBrk="0" hangingPunct="0">
              <a:defRPr sz="2400">
                <a:solidFill>
                  <a:schemeClr val="tx1"/>
                </a:solidFill>
                <a:latin typeface="Garamond" pitchFamily="18" charset="0"/>
                <a:ea typeface="ＭＳ Ｐゴシック" pitchFamily="34" charset="-128"/>
              </a:defRPr>
            </a:lvl5pPr>
            <a:lvl6pPr marL="2483690" indent="-226075"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35842" indent="-226075"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387993" indent="-226075"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40143" indent="-226075"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defRPr/>
            </a:pPr>
            <a:fld id="{EE81E53D-45E8-4E2A-98D7-DF200F1A9C0B}" type="slidenum">
              <a:rPr lang="en-US" altLang="en-US" sz="1200">
                <a:solidFill>
                  <a:prstClr val="black"/>
                </a:solidFill>
                <a:latin typeface="Times New Roman" pitchFamily="18" charset="0"/>
              </a:rPr>
              <a:pPr>
                <a:defRPr/>
              </a:pPr>
              <a:t>14</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72250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523875" y="676275"/>
            <a:ext cx="5888038" cy="3313113"/>
          </a:xfrm>
          <a:ln/>
        </p:spPr>
      </p:sp>
      <p:sp>
        <p:nvSpPr>
          <p:cNvPr id="57347" name="Notes Placeholder 2"/>
          <p:cNvSpPr>
            <a:spLocks noGrp="1"/>
          </p:cNvSpPr>
          <p:nvPr>
            <p:ph type="body" idx="1"/>
          </p:nvPr>
        </p:nvSpPr>
        <p:spPr>
          <a:xfrm>
            <a:off x="531125" y="4344027"/>
            <a:ext cx="6022492" cy="4350270"/>
          </a:xfrm>
          <a:noFill/>
        </p:spPr>
        <p:txBody>
          <a:bodyPr/>
          <a:lstStyle/>
          <a:p>
            <a:pPr eaLnBrk="1" hangingPunct="1"/>
            <a:endParaRPr lang="en-US" altLang="en-US" dirty="0"/>
          </a:p>
        </p:txBody>
      </p:sp>
      <p:sp>
        <p:nvSpPr>
          <p:cNvPr id="4" name="Slide Number Placeholder 3"/>
          <p:cNvSpPr txBox="1">
            <a:spLocks noGrp="1"/>
          </p:cNvSpPr>
          <p:nvPr/>
        </p:nvSpPr>
        <p:spPr bwMode="auto">
          <a:xfrm>
            <a:off x="3885581" y="8694295"/>
            <a:ext cx="2972421"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95" tIns="45196" rIns="90395" bIns="45196"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fontAlgn="base">
              <a:spcBef>
                <a:spcPct val="0"/>
              </a:spcBef>
              <a:spcAft>
                <a:spcPct val="0"/>
              </a:spcAft>
              <a:defRPr/>
            </a:pPr>
            <a:fld id="{191B2D7A-67D7-49D9-980E-E345690B41F5}" type="slidenum">
              <a:rPr lang="en-US" altLang="en-US" sz="1200">
                <a:solidFill>
                  <a:prstClr val="black"/>
                </a:solidFill>
                <a:effectLst>
                  <a:outerShdw blurRad="38100" dist="38100" dir="2700000" algn="tl">
                    <a:srgbClr val="C0C0C0"/>
                  </a:outerShdw>
                </a:effectLst>
                <a:latin typeface="Times New Roman" pitchFamily="18" charset="0"/>
              </a:rPr>
              <a:pPr algn="r" fontAlgn="base">
                <a:spcBef>
                  <a:spcPct val="0"/>
                </a:spcBef>
                <a:spcAft>
                  <a:spcPct val="0"/>
                </a:spcAft>
                <a:defRPr/>
              </a:pPr>
              <a:t>15</a:t>
            </a:fld>
            <a:endParaRPr lang="en-US" altLang="en-US" sz="1200" dirty="0">
              <a:solidFill>
                <a:prstClr val="black"/>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80820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76275"/>
            <a:ext cx="5888038" cy="3313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7025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23875" y="676275"/>
            <a:ext cx="5888038" cy="3313113"/>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23875" y="676275"/>
            <a:ext cx="5888038" cy="3313113"/>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344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23875" y="676275"/>
            <a:ext cx="5888038" cy="3313113"/>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650272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23875" y="676275"/>
            <a:ext cx="5888038" cy="3313113"/>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31121" y="5888597"/>
            <a:ext cx="1716360"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 750 grams</a:t>
            </a:r>
          </a:p>
        </p:txBody>
      </p:sp>
      <p:sp>
        <p:nvSpPr>
          <p:cNvPr id="7" name="Rectangle 17"/>
          <p:cNvSpPr>
            <a:spLocks noChangeArrowheads="1"/>
          </p:cNvSpPr>
          <p:nvPr/>
        </p:nvSpPr>
        <p:spPr bwMode="auto">
          <a:xfrm>
            <a:off x="531122" y="6346458"/>
            <a:ext cx="2290235"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751-1,000 grams</a:t>
            </a:r>
          </a:p>
        </p:txBody>
      </p:sp>
      <p:sp>
        <p:nvSpPr>
          <p:cNvPr id="8" name="Rectangle 20"/>
          <p:cNvSpPr>
            <a:spLocks noChangeArrowheads="1"/>
          </p:cNvSpPr>
          <p:nvPr/>
        </p:nvSpPr>
        <p:spPr bwMode="auto">
          <a:xfrm>
            <a:off x="531120" y="6831617"/>
            <a:ext cx="2525876"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1,001-1,500 grams</a:t>
            </a:r>
          </a:p>
        </p:txBody>
      </p:sp>
      <p:sp>
        <p:nvSpPr>
          <p:cNvPr id="9" name="Rectangle 26"/>
          <p:cNvSpPr>
            <a:spLocks noChangeArrowheads="1"/>
          </p:cNvSpPr>
          <p:nvPr/>
        </p:nvSpPr>
        <p:spPr bwMode="auto">
          <a:xfrm>
            <a:off x="531124" y="7289477"/>
            <a:ext cx="2525876"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1,501-2,500 grams</a:t>
            </a:r>
          </a:p>
        </p:txBody>
      </p:sp>
      <p:sp>
        <p:nvSpPr>
          <p:cNvPr id="10" name="Rectangle 19"/>
          <p:cNvSpPr>
            <a:spLocks noChangeArrowheads="1"/>
          </p:cNvSpPr>
          <p:nvPr/>
        </p:nvSpPr>
        <p:spPr bwMode="auto">
          <a:xfrm>
            <a:off x="531124" y="7747336"/>
            <a:ext cx="1952001"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23875" y="676275"/>
            <a:ext cx="5888038" cy="3313113"/>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31121" y="5888597"/>
            <a:ext cx="1716360"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 750 grams</a:t>
            </a:r>
          </a:p>
        </p:txBody>
      </p:sp>
      <p:sp>
        <p:nvSpPr>
          <p:cNvPr id="7" name="Rectangle 17"/>
          <p:cNvSpPr>
            <a:spLocks noChangeArrowheads="1"/>
          </p:cNvSpPr>
          <p:nvPr/>
        </p:nvSpPr>
        <p:spPr bwMode="auto">
          <a:xfrm>
            <a:off x="531122" y="6346458"/>
            <a:ext cx="2290235"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751-1,000 grams</a:t>
            </a:r>
          </a:p>
        </p:txBody>
      </p:sp>
      <p:sp>
        <p:nvSpPr>
          <p:cNvPr id="8" name="Rectangle 20"/>
          <p:cNvSpPr>
            <a:spLocks noChangeArrowheads="1"/>
          </p:cNvSpPr>
          <p:nvPr/>
        </p:nvSpPr>
        <p:spPr bwMode="auto">
          <a:xfrm>
            <a:off x="531120" y="6831617"/>
            <a:ext cx="2525876"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1,001-1,500 grams</a:t>
            </a:r>
          </a:p>
        </p:txBody>
      </p:sp>
      <p:sp>
        <p:nvSpPr>
          <p:cNvPr id="9" name="Rectangle 26"/>
          <p:cNvSpPr>
            <a:spLocks noChangeArrowheads="1"/>
          </p:cNvSpPr>
          <p:nvPr/>
        </p:nvSpPr>
        <p:spPr bwMode="auto">
          <a:xfrm>
            <a:off x="531124" y="7289477"/>
            <a:ext cx="2525876"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1,501-2,500 grams</a:t>
            </a:r>
          </a:p>
        </p:txBody>
      </p:sp>
      <p:sp>
        <p:nvSpPr>
          <p:cNvPr id="10" name="Rectangle 19"/>
          <p:cNvSpPr>
            <a:spLocks noChangeArrowheads="1"/>
          </p:cNvSpPr>
          <p:nvPr/>
        </p:nvSpPr>
        <p:spPr bwMode="auto">
          <a:xfrm>
            <a:off x="531124" y="7747336"/>
            <a:ext cx="1952001" cy="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07" tIns="45403" rIns="90807" bIns="45403">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b="1" dirty="0">
                <a:solidFill>
                  <a:srgbClr val="4D4D4D"/>
                </a:solidFill>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23875" y="676275"/>
            <a:ext cx="5888038" cy="3313113"/>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30561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23875" y="676275"/>
            <a:ext cx="5888038" cy="3313113"/>
          </a:xfrm>
          <a:ln/>
        </p:spPr>
      </p:sp>
      <p:sp>
        <p:nvSpPr>
          <p:cNvPr id="72707" name="Rectangle 3"/>
          <p:cNvSpPr>
            <a:spLocks noGrp="1" noChangeArrowheads="1"/>
          </p:cNvSpPr>
          <p:nvPr>
            <p:ph type="body" idx="1"/>
          </p:nvPr>
        </p:nvSpPr>
        <p:spPr>
          <a:noFill/>
        </p:spPr>
        <p:txBody>
          <a:bodyPr/>
          <a:lstStyle/>
          <a:p>
            <a:pPr algn="just" defTabSz="897301" fontAlgn="base">
              <a:spcBef>
                <a:spcPct val="30000"/>
              </a:spcBef>
              <a:spcAft>
                <a:spcPct val="30000"/>
              </a:spcAft>
              <a:defRPr/>
            </a:pPr>
            <a:r>
              <a:rPr lang="en-US" dirty="0"/>
              <a:t>Between 2016-2019, </a:t>
            </a:r>
            <a:r>
              <a:rPr lang="en-US" altLang="en-US" dirty="0">
                <a:solidFill>
                  <a:srgbClr val="000000"/>
                </a:solidFill>
              </a:rPr>
              <a:t>pediatric ICUs saw a decrease in the number of  infections.</a:t>
            </a:r>
          </a:p>
          <a:p>
            <a:pPr eaLnBrk="1" hangingPunct="1"/>
            <a:endParaRPr lang="en-US" altLang="en-US" dirty="0"/>
          </a:p>
        </p:txBody>
      </p:sp>
    </p:spTree>
    <p:extLst>
      <p:ext uri="{BB962C8B-B14F-4D97-AF65-F5344CB8AC3E}">
        <p14:creationId xmlns:p14="http://schemas.microsoft.com/office/powerpoint/2010/main" val="29831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23875" y="676275"/>
            <a:ext cx="5888038" cy="3313113"/>
          </a:xfrm>
          <a:ln/>
        </p:spPr>
      </p:sp>
      <p:sp>
        <p:nvSpPr>
          <p:cNvPr id="72707" name="Rectangle 3"/>
          <p:cNvSpPr>
            <a:spLocks noGrp="1" noChangeArrowheads="1"/>
          </p:cNvSpPr>
          <p:nvPr>
            <p:ph type="body" idx="1"/>
          </p:nvPr>
        </p:nvSpPr>
        <p:spPr>
          <a:noFill/>
        </p:spPr>
        <p:txBody>
          <a:bodyPr/>
          <a:lstStyle/>
          <a:p>
            <a:pPr algn="just" defTabSz="897301" fontAlgn="base">
              <a:spcBef>
                <a:spcPct val="30000"/>
              </a:spcBef>
              <a:spcAft>
                <a:spcPct val="30000"/>
              </a:spcAft>
              <a:defRPr/>
            </a:pPr>
            <a:r>
              <a:rPr lang="en-US" altLang="en-US" dirty="0"/>
              <a:t>Between 2017-2019, pediatric ICUs saw a decrease in the number of device days.</a:t>
            </a:r>
          </a:p>
          <a:p>
            <a:pPr eaLnBrk="1" hangingPunct="1"/>
            <a:endParaRPr lang="en-US" altLang="en-US" dirty="0"/>
          </a:p>
        </p:txBody>
      </p:sp>
    </p:spTree>
    <p:extLst>
      <p:ext uri="{BB962C8B-B14F-4D97-AF65-F5344CB8AC3E}">
        <p14:creationId xmlns:p14="http://schemas.microsoft.com/office/powerpoint/2010/main" val="4256536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23875" y="676275"/>
            <a:ext cx="5888038" cy="3313113"/>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3424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23875" y="676275"/>
            <a:ext cx="5888038" cy="3313113"/>
          </a:xfrm>
          <a:ln/>
        </p:spPr>
      </p:sp>
      <p:sp>
        <p:nvSpPr>
          <p:cNvPr id="58371" name="Rectangle 3"/>
          <p:cNvSpPr>
            <a:spLocks noGrp="1" noChangeArrowheads="1"/>
          </p:cNvSpPr>
          <p:nvPr>
            <p:ph type="body" idx="1"/>
          </p:nvPr>
        </p:nvSpPr>
        <p:spPr>
          <a:noFill/>
        </p:spPr>
        <p:txBody>
          <a:bodyPr/>
          <a:lstStyle/>
          <a:p>
            <a:pPr eaLnBrk="1" hangingPunct="1"/>
            <a:r>
              <a:rPr lang="en-US" altLang="en-US" dirty="0"/>
              <a:t>All other unit types </a:t>
            </a:r>
            <a:r>
              <a:rPr lang="en-US" altLang="en-US" dirty="0"/>
              <a:t>experienced a significantly lower </a:t>
            </a:r>
            <a:r>
              <a:rPr lang="en-US" altLang="en-US" dirty="0">
                <a:solidFill>
                  <a:srgbClr val="000000"/>
                </a:solidFill>
              </a:rPr>
              <a:t>number of device days than predicted</a:t>
            </a:r>
            <a:endParaRPr lang="en-US" altLang="en-US" dirty="0"/>
          </a:p>
        </p:txBody>
      </p:sp>
    </p:spTree>
    <p:extLst>
      <p:ext uri="{BB962C8B-B14F-4D97-AF65-F5344CB8AC3E}">
        <p14:creationId xmlns:p14="http://schemas.microsoft.com/office/powerpoint/2010/main" val="2069527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23875" y="676275"/>
            <a:ext cx="5888038" cy="3313113"/>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686477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23875" y="676275"/>
            <a:ext cx="5888038" cy="3313113"/>
          </a:xfrm>
          <a:ln/>
        </p:spPr>
      </p:sp>
      <p:sp>
        <p:nvSpPr>
          <p:cNvPr id="72707" name="Rectangle 3"/>
          <p:cNvSpPr>
            <a:spLocks noGrp="1" noChangeArrowheads="1"/>
          </p:cNvSpPr>
          <p:nvPr>
            <p:ph type="body" idx="1"/>
          </p:nvPr>
        </p:nvSpPr>
        <p:spPr>
          <a:noFill/>
        </p:spPr>
        <p:txBody>
          <a:bodyPr/>
          <a:lstStyle/>
          <a:p>
            <a:pPr algn="just" defTabSz="897301" fontAlgn="base">
              <a:spcBef>
                <a:spcPct val="30000"/>
              </a:spcBef>
              <a:spcAft>
                <a:spcPct val="30000"/>
              </a:spcAft>
              <a:defRPr/>
            </a:pPr>
            <a:r>
              <a:rPr lang="en-US" altLang="en-US" dirty="0"/>
              <a:t>Pediatric ICUs saw an increase in the number of  infections between 2018 and 2019.</a:t>
            </a:r>
          </a:p>
          <a:p>
            <a:pPr eaLnBrk="1" hangingPunct="1"/>
            <a:endParaRPr lang="en-US" altLang="en-US" dirty="0"/>
          </a:p>
        </p:txBody>
      </p:sp>
    </p:spTree>
    <p:extLst>
      <p:ext uri="{BB962C8B-B14F-4D97-AF65-F5344CB8AC3E}">
        <p14:creationId xmlns:p14="http://schemas.microsoft.com/office/powerpoint/2010/main" val="9134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23875" y="676275"/>
            <a:ext cx="5888038" cy="3313113"/>
          </a:xfrm>
          <a:ln/>
        </p:spPr>
      </p:sp>
      <p:sp>
        <p:nvSpPr>
          <p:cNvPr id="72707" name="Rectangle 3"/>
          <p:cNvSpPr>
            <a:spLocks noGrp="1" noChangeArrowheads="1"/>
          </p:cNvSpPr>
          <p:nvPr>
            <p:ph type="body" idx="1"/>
          </p:nvPr>
        </p:nvSpPr>
        <p:spPr>
          <a:noFill/>
        </p:spPr>
        <p:txBody>
          <a:bodyPr/>
          <a:lstStyle/>
          <a:p>
            <a:pPr algn="just" defTabSz="897301" fontAlgn="base">
              <a:spcBef>
                <a:spcPct val="30000"/>
              </a:spcBef>
              <a:spcAft>
                <a:spcPct val="30000"/>
              </a:spcAft>
              <a:defRPr/>
            </a:pPr>
            <a:r>
              <a:rPr lang="en-US" altLang="en-US" dirty="0"/>
              <a:t>Over the past five years, pediatric ICUs saw a decrease in the number of device days.</a:t>
            </a:r>
          </a:p>
          <a:p>
            <a:pPr eaLnBrk="1" hangingPunct="1"/>
            <a:endParaRPr lang="en-US" altLang="en-US" dirty="0"/>
          </a:p>
        </p:txBody>
      </p:sp>
    </p:spTree>
    <p:extLst>
      <p:ext uri="{BB962C8B-B14F-4D97-AF65-F5344CB8AC3E}">
        <p14:creationId xmlns:p14="http://schemas.microsoft.com/office/powerpoint/2010/main" val="4081823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23875" y="676275"/>
            <a:ext cx="5888038" cy="3313113"/>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3565341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23875" y="676275"/>
            <a:ext cx="5888038" cy="3313113"/>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2331671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23875" y="676275"/>
            <a:ext cx="5888038" cy="3313113"/>
          </a:xfrm>
          <a:ln/>
        </p:spPr>
      </p:sp>
      <p:sp>
        <p:nvSpPr>
          <p:cNvPr id="75779" name="Rectangle 3"/>
          <p:cNvSpPr>
            <a:spLocks noGrp="1" noChangeArrowheads="1"/>
          </p:cNvSpPr>
          <p:nvPr>
            <p:ph type="body" idx="1"/>
          </p:nvPr>
        </p:nvSpPr>
        <p:spPr>
          <a:noFill/>
        </p:spPr>
        <p:txBody>
          <a:bodyPr/>
          <a:lstStyle/>
          <a:p>
            <a:pPr defTabSz="897301" fontAlgn="base">
              <a:spcBef>
                <a:spcPct val="0"/>
              </a:spcBef>
              <a:spcAft>
                <a:spcPct val="30000"/>
              </a:spcAft>
              <a:defRPr/>
            </a:pPr>
            <a:r>
              <a:rPr lang="en-US" sz="1800" dirty="0">
                <a:latin typeface="Segoe UI" panose="020B0502040204020203" pitchFamily="34" charset="0"/>
              </a:rPr>
              <a:t>VHYS procedures performed in 2019: 786</a:t>
            </a:r>
            <a:endParaRPr lang="en-US" altLang="en-US" dirty="0"/>
          </a:p>
        </p:txBody>
      </p:sp>
    </p:spTree>
    <p:extLst>
      <p:ext uri="{BB962C8B-B14F-4D97-AF65-F5344CB8AC3E}">
        <p14:creationId xmlns:p14="http://schemas.microsoft.com/office/powerpoint/2010/main" val="119690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0748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23875" y="676275"/>
            <a:ext cx="5888038" cy="3313113"/>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305616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23875" y="676275"/>
            <a:ext cx="5888038" cy="3313113"/>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885581" y="8694295"/>
            <a:ext cx="2972421"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95" tIns="45196" rIns="90395" bIns="45196"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fontAlgn="base">
              <a:spcBef>
                <a:spcPct val="0"/>
              </a:spcBef>
              <a:spcAft>
                <a:spcPct val="0"/>
              </a:spcAft>
              <a:defRPr/>
            </a:pPr>
            <a:fld id="{7C692E55-7E82-4921-B9C1-E9D47A27EEB3}" type="slidenum">
              <a:rPr lang="en-US" altLang="en-US" sz="1200">
                <a:solidFill>
                  <a:prstClr val="black"/>
                </a:solidFill>
                <a:effectLst>
                  <a:outerShdw blurRad="38100" dist="38100" dir="2700000" algn="tl">
                    <a:srgbClr val="C0C0C0"/>
                  </a:outerShdw>
                </a:effectLst>
                <a:latin typeface="Times New Roman" pitchFamily="18" charset="0"/>
              </a:rPr>
              <a:pPr algn="r" fontAlgn="base">
                <a:spcBef>
                  <a:spcPct val="0"/>
                </a:spcBef>
                <a:spcAft>
                  <a:spcPct val="0"/>
                </a:spcAft>
                <a:defRPr/>
              </a:pPr>
              <a:t>34</a:t>
            </a:fld>
            <a:endParaRPr lang="en-US" altLang="en-US" sz="1200" dirty="0">
              <a:solidFill>
                <a:prstClr val="black"/>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988331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23875" y="676275"/>
            <a:ext cx="5888038" cy="3313113"/>
          </a:xfrm>
          <a:ln/>
        </p:spPr>
      </p:sp>
      <p:sp>
        <p:nvSpPr>
          <p:cNvPr id="7475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97099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23875" y="676275"/>
            <a:ext cx="5888038" cy="3313113"/>
          </a:xfrm>
          <a:ln/>
        </p:spPr>
      </p:sp>
      <p:sp>
        <p:nvSpPr>
          <p:cNvPr id="74755" name="Rectangle 3"/>
          <p:cNvSpPr>
            <a:spLocks noGrp="1" noChangeArrowheads="1"/>
          </p:cNvSpPr>
          <p:nvPr>
            <p:ph type="body" idx="1"/>
          </p:nvPr>
        </p:nvSpPr>
        <p:spPr>
          <a:noFill/>
        </p:spPr>
        <p:txBody>
          <a:bodyPr/>
          <a:lstStyle/>
          <a:p>
            <a:pPr eaLnBrk="1" hangingPunct="1"/>
            <a:endParaRPr lang="en-US" altLang="en-US" b="0" dirty="0"/>
          </a:p>
        </p:txBody>
      </p:sp>
    </p:spTree>
    <p:extLst>
      <p:ext uri="{BB962C8B-B14F-4D97-AF65-F5344CB8AC3E}">
        <p14:creationId xmlns:p14="http://schemas.microsoft.com/office/powerpoint/2010/main" val="1498037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23875" y="676275"/>
            <a:ext cx="5888038" cy="3313113"/>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885581" y="8694295"/>
            <a:ext cx="2972421"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95" tIns="45196" rIns="90395" bIns="45196"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fontAlgn="base">
              <a:spcBef>
                <a:spcPct val="0"/>
              </a:spcBef>
              <a:spcAft>
                <a:spcPct val="0"/>
              </a:spcAft>
              <a:defRPr/>
            </a:pPr>
            <a:fld id="{7C692E55-7E82-4921-B9C1-E9D47A27EEB3}" type="slidenum">
              <a:rPr lang="en-US" altLang="en-US" sz="1200">
                <a:solidFill>
                  <a:prstClr val="black"/>
                </a:solidFill>
                <a:effectLst>
                  <a:outerShdw blurRad="38100" dist="38100" dir="2700000" algn="tl">
                    <a:srgbClr val="C0C0C0"/>
                  </a:outerShdw>
                </a:effectLst>
                <a:latin typeface="Times New Roman" pitchFamily="18" charset="0"/>
              </a:rPr>
              <a:pPr algn="r" fontAlgn="base">
                <a:spcBef>
                  <a:spcPct val="0"/>
                </a:spcBef>
                <a:spcAft>
                  <a:spcPct val="0"/>
                </a:spcAft>
                <a:defRPr/>
              </a:pPr>
              <a:t>37</a:t>
            </a:fld>
            <a:endParaRPr lang="en-US" altLang="en-US" sz="1200" dirty="0">
              <a:solidFill>
                <a:prstClr val="black"/>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706792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76275"/>
            <a:ext cx="5888038" cy="3313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solidFill>
                  <a:prstClr val="black"/>
                </a:solidFill>
              </a:rPr>
              <a:pPr>
                <a:defRPr/>
              </a:pPr>
              <a:t>38</a:t>
            </a:fld>
            <a:endParaRPr lang="en-US" altLang="en-US" dirty="0">
              <a:solidFill>
                <a:prstClr val="black"/>
              </a:solidFill>
            </a:endParaRPr>
          </a:p>
        </p:txBody>
      </p:sp>
    </p:spTree>
    <p:extLst>
      <p:ext uri="{BB962C8B-B14F-4D97-AF65-F5344CB8AC3E}">
        <p14:creationId xmlns:p14="http://schemas.microsoft.com/office/powerpoint/2010/main" val="25304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76275"/>
            <a:ext cx="5888038" cy="33131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solidFill>
                  <a:prstClr val="black"/>
                </a:solidFill>
              </a:rPr>
              <a:pPr>
                <a:defRPr/>
              </a:pPr>
              <a:t>39</a:t>
            </a:fld>
            <a:endParaRPr lang="en-US" altLang="en-US" dirty="0">
              <a:solidFill>
                <a:prstClr val="black"/>
              </a:solidFill>
            </a:endParaRPr>
          </a:p>
        </p:txBody>
      </p:sp>
    </p:spTree>
    <p:extLst>
      <p:ext uri="{BB962C8B-B14F-4D97-AF65-F5344CB8AC3E}">
        <p14:creationId xmlns:p14="http://schemas.microsoft.com/office/powerpoint/2010/main" val="727577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76275"/>
            <a:ext cx="5888038" cy="3313113"/>
          </a:xfrm>
        </p:spPr>
      </p:sp>
      <p:sp>
        <p:nvSpPr>
          <p:cNvPr id="3" name="Notes Placeholder 2"/>
          <p:cNvSpPr>
            <a:spLocks noGrp="1"/>
          </p:cNvSpPr>
          <p:nvPr>
            <p:ph type="body" idx="1"/>
          </p:nvPr>
        </p:nvSpPr>
        <p:spPr/>
        <p:txBody>
          <a:bodyPr/>
          <a:lstStyle/>
          <a:p>
            <a:pPr lvl="1"/>
            <a:r>
              <a:rPr lang="en-US" sz="3100" dirty="0"/>
              <a:t>Carbapenem-resistant </a:t>
            </a:r>
            <a:r>
              <a:rPr lang="en-US" sz="3100" i="1" dirty="0"/>
              <a:t>Enterobacteriaceae </a:t>
            </a:r>
            <a:r>
              <a:rPr lang="en-US" sz="3100" dirty="0"/>
              <a:t>(CRE), including </a:t>
            </a:r>
            <a:r>
              <a:rPr lang="en-US" sz="3100" dirty="0" err="1"/>
              <a:t>carbapenemase</a:t>
            </a:r>
            <a:r>
              <a:rPr lang="en-US" sz="3100" dirty="0"/>
              <a:t>-producing CRE</a:t>
            </a:r>
            <a:endParaRPr lang="en-US" sz="3100" i="1" dirty="0"/>
          </a:p>
          <a:p>
            <a:pPr lvl="1"/>
            <a:r>
              <a:rPr lang="en-US" sz="3100" i="1" dirty="0"/>
              <a:t>Candida </a:t>
            </a:r>
            <a:r>
              <a:rPr lang="en-US" sz="3100" i="1" dirty="0" err="1"/>
              <a:t>auris</a:t>
            </a:r>
            <a:endParaRPr lang="en-US" sz="3100" i="1" dirty="0"/>
          </a:p>
          <a:p>
            <a:pPr lvl="1"/>
            <a:r>
              <a:rPr lang="en-US" sz="3100" dirty="0"/>
              <a:t>Organisms containing the </a:t>
            </a:r>
            <a:r>
              <a:rPr lang="en-US" sz="3100" dirty="0" err="1"/>
              <a:t>mcr</a:t>
            </a:r>
            <a:r>
              <a:rPr lang="en-US" sz="3100" dirty="0"/>
              <a:t> gene, conferring mobilized resistance to </a:t>
            </a:r>
            <a:r>
              <a:rPr lang="en-US" sz="3100" dirty="0" err="1"/>
              <a:t>colistin</a:t>
            </a:r>
            <a:r>
              <a:rPr lang="en-US" sz="3100" dirty="0"/>
              <a:t>, a last-resort antibiotic used for treating resistant infections</a:t>
            </a:r>
          </a:p>
          <a:p>
            <a:pPr lvl="1"/>
            <a:endParaRPr lang="en-US" sz="3100" dirty="0"/>
          </a:p>
          <a:p>
            <a:pPr lvl="1"/>
            <a:endParaRPr lang="en-US" sz="3100" dirty="0"/>
          </a:p>
          <a:p>
            <a:pPr algn="just" defTabSz="897301" eaLnBrk="0" fontAlgn="base" hangingPunct="0">
              <a:spcBef>
                <a:spcPct val="30000"/>
              </a:spcBef>
              <a:spcAft>
                <a:spcPct val="30000"/>
              </a:spcAft>
              <a:defRPr/>
            </a:pPr>
            <a:r>
              <a:rPr lang="en-US" dirty="0"/>
              <a:t>Isolates are sent to the regional Antibiotic Resistance Laboratory Network (ARLN) – NY Wadsworth Laboratory for testing</a:t>
            </a:r>
          </a:p>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solidFill>
                  <a:prstClr val="black"/>
                </a:solidFill>
              </a:rPr>
              <a:pPr>
                <a:defRPr/>
              </a:pPr>
              <a:t>41</a:t>
            </a:fld>
            <a:endParaRPr lang="en-US" altLang="en-US" dirty="0">
              <a:solidFill>
                <a:prstClr val="black"/>
              </a:solidFill>
            </a:endParaRPr>
          </a:p>
        </p:txBody>
      </p:sp>
    </p:spTree>
    <p:extLst>
      <p:ext uri="{BB962C8B-B14F-4D97-AF65-F5344CB8AC3E}">
        <p14:creationId xmlns:p14="http://schemas.microsoft.com/office/powerpoint/2010/main" val="4270413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76275"/>
            <a:ext cx="5888038" cy="3313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2464096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76275"/>
            <a:ext cx="5888038" cy="3313113"/>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46</a:t>
            </a:fld>
            <a:endParaRPr lang="en-US" altLang="en-US" dirty="0">
              <a:solidFill>
                <a:prstClr val="black"/>
              </a:solidFill>
            </a:endParaRPr>
          </a:p>
        </p:txBody>
      </p:sp>
    </p:spTree>
    <p:extLst>
      <p:ext uri="{BB962C8B-B14F-4D97-AF65-F5344CB8AC3E}">
        <p14:creationId xmlns:p14="http://schemas.microsoft.com/office/powerpoint/2010/main" val="33121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2:notes"/>
          <p:cNvSpPr txBox="1">
            <a:spLocks noGrp="1"/>
          </p:cNvSpPr>
          <p:nvPr>
            <p:ph type="body" idx="1"/>
          </p:nvPr>
        </p:nvSpPr>
        <p:spPr>
          <a:xfrm>
            <a:off x="685802" y="4400551"/>
            <a:ext cx="5486399" cy="3600450"/>
          </a:xfrm>
          <a:prstGeom prst="rect">
            <a:avLst/>
          </a:prstGeom>
        </p:spPr>
        <p:txBody>
          <a:bodyPr spcFirstLastPara="1" wrap="square" lIns="90697" tIns="45336" rIns="90697" bIns="45336" anchor="t" anchorCtr="0">
            <a:noAutofit/>
          </a:bodyPr>
          <a:lstStyle/>
          <a:p>
            <a:endParaRPr/>
          </a:p>
        </p:txBody>
      </p:sp>
      <p:sp>
        <p:nvSpPr>
          <p:cNvPr id="482" name="Google Shape;482;p72: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5834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5230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23875" y="676275"/>
            <a:ext cx="5888038" cy="3313113"/>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274571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nect with DPH">
  <p:cSld name="Connect with DPH">
    <p:spTree>
      <p:nvGrpSpPr>
        <p:cNvPr id="1" name="Shape 42"/>
        <p:cNvGrpSpPr/>
        <p:nvPr/>
      </p:nvGrpSpPr>
      <p:grpSpPr>
        <a:xfrm>
          <a:off x="0" y="0"/>
          <a:ext cx="0" cy="0"/>
          <a:chOff x="0" y="0"/>
          <a:chExt cx="0" cy="0"/>
        </a:xfrm>
      </p:grpSpPr>
      <p:sp>
        <p:nvSpPr>
          <p:cNvPr id="43" name="Google Shape;43;p100"/>
          <p:cNvSpPr/>
          <p:nvPr/>
        </p:nvSpPr>
        <p:spPr>
          <a:xfrm>
            <a:off x="2" y="5"/>
            <a:ext cx="12192000" cy="977549"/>
          </a:xfrm>
          <a:prstGeom prst="rect">
            <a:avLst/>
          </a:prstGeom>
          <a:solidFill>
            <a:srgbClr val="4376BB"/>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4" name="Google Shape;44;p100"/>
          <p:cNvSpPr txBox="1"/>
          <p:nvPr/>
        </p:nvSpPr>
        <p:spPr>
          <a:xfrm>
            <a:off x="721897" y="293879"/>
            <a:ext cx="7086600" cy="677108"/>
          </a:xfrm>
          <a:prstGeom prst="rect">
            <a:avLst/>
          </a:prstGeom>
          <a:noFill/>
          <a:ln>
            <a:noFill/>
          </a:ln>
        </p:spPr>
        <p:txBody>
          <a:bodyPr spcFirstLastPara="1" wrap="square" lIns="91425" tIns="45700" rIns="91425" bIns="45700" anchor="t" anchorCtr="0">
            <a:spAutoFit/>
          </a:bodyPr>
          <a:lstStyle/>
          <a:p>
            <a:pPr>
              <a:buClr>
                <a:srgbClr val="000000"/>
              </a:buClr>
              <a:buSzPts val="3800"/>
              <a:buFont typeface="Arial"/>
              <a:buNone/>
            </a:pPr>
            <a:r>
              <a:rPr lang="en-US" sz="3800" b="1" kern="0">
                <a:solidFill>
                  <a:srgbClr val="000000"/>
                </a:solidFill>
                <a:ea typeface="Arial"/>
                <a:cs typeface="Arial"/>
                <a:sym typeface="Arial"/>
              </a:rPr>
              <a:t>Connect with DPH</a:t>
            </a:r>
            <a:endParaRPr kern="0">
              <a:solidFill>
                <a:srgbClr val="000000"/>
              </a:solidFill>
              <a:latin typeface="Calibri"/>
              <a:ea typeface="Calibri"/>
              <a:cs typeface="Calibri"/>
              <a:sym typeface="Calibri"/>
            </a:endParaRPr>
          </a:p>
        </p:txBody>
      </p:sp>
      <p:sp>
        <p:nvSpPr>
          <p:cNvPr id="45" name="Google Shape;45;p100"/>
          <p:cNvSpPr/>
          <p:nvPr/>
        </p:nvSpPr>
        <p:spPr>
          <a:xfrm>
            <a:off x="2" y="6510528"/>
            <a:ext cx="12192000" cy="347472"/>
          </a:xfrm>
          <a:prstGeom prst="rect">
            <a:avLst/>
          </a:prstGeom>
          <a:solidFill>
            <a:srgbClr val="2A3C4E"/>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6" name="Google Shape;46;p100"/>
          <p:cNvSpPr txBox="1">
            <a:spLocks noGrp="1"/>
          </p:cNvSpPr>
          <p:nvPr>
            <p:ph type="sldNum" idx="12"/>
          </p:nvPr>
        </p:nvSpPr>
        <p:spPr>
          <a:xfrm>
            <a:off x="8756527" y="6492499"/>
            <a:ext cx="27364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B5B5B5"/>
                </a:solidFill>
                <a:latin typeface="Calibri"/>
                <a:ea typeface="Calibri"/>
                <a:cs typeface="Calibri"/>
                <a:sym typeface="Calibri"/>
              </a:defRPr>
            </a:lvl1pPr>
            <a:lvl2pPr marL="0" marR="0" lvl="1" indent="0" algn="r" rtl="0">
              <a:spcBef>
                <a:spcPts val="0"/>
              </a:spcBef>
              <a:buNone/>
              <a:defRPr sz="1200">
                <a:solidFill>
                  <a:srgbClr val="B5B5B5"/>
                </a:solidFill>
                <a:latin typeface="Calibri"/>
                <a:ea typeface="Calibri"/>
                <a:cs typeface="Calibri"/>
                <a:sym typeface="Calibri"/>
              </a:defRPr>
            </a:lvl2pPr>
            <a:lvl3pPr marL="0" marR="0" lvl="2" indent="0" algn="r" rtl="0">
              <a:spcBef>
                <a:spcPts val="0"/>
              </a:spcBef>
              <a:buNone/>
              <a:defRPr sz="1200">
                <a:solidFill>
                  <a:srgbClr val="B5B5B5"/>
                </a:solidFill>
                <a:latin typeface="Calibri"/>
                <a:ea typeface="Calibri"/>
                <a:cs typeface="Calibri"/>
                <a:sym typeface="Calibri"/>
              </a:defRPr>
            </a:lvl3pPr>
            <a:lvl4pPr marL="0" marR="0" lvl="3" indent="0" algn="r" rtl="0">
              <a:spcBef>
                <a:spcPts val="0"/>
              </a:spcBef>
              <a:buNone/>
              <a:defRPr sz="1200">
                <a:solidFill>
                  <a:srgbClr val="B5B5B5"/>
                </a:solidFill>
                <a:latin typeface="Calibri"/>
                <a:ea typeface="Calibri"/>
                <a:cs typeface="Calibri"/>
                <a:sym typeface="Calibri"/>
              </a:defRPr>
            </a:lvl4pPr>
            <a:lvl5pPr marL="0" marR="0" lvl="4" indent="0" algn="r" rtl="0">
              <a:spcBef>
                <a:spcPts val="0"/>
              </a:spcBef>
              <a:buNone/>
              <a:defRPr sz="1200">
                <a:solidFill>
                  <a:srgbClr val="B5B5B5"/>
                </a:solidFill>
                <a:latin typeface="Calibri"/>
                <a:ea typeface="Calibri"/>
                <a:cs typeface="Calibri"/>
                <a:sym typeface="Calibri"/>
              </a:defRPr>
            </a:lvl5pPr>
            <a:lvl6pPr marL="0" marR="0" lvl="5" indent="0" algn="r" rtl="0">
              <a:spcBef>
                <a:spcPts val="0"/>
              </a:spcBef>
              <a:buNone/>
              <a:defRPr sz="1200">
                <a:solidFill>
                  <a:srgbClr val="B5B5B5"/>
                </a:solidFill>
                <a:latin typeface="Calibri"/>
                <a:ea typeface="Calibri"/>
                <a:cs typeface="Calibri"/>
                <a:sym typeface="Calibri"/>
              </a:defRPr>
            </a:lvl6pPr>
            <a:lvl7pPr marL="0" marR="0" lvl="6" indent="0" algn="r" rtl="0">
              <a:spcBef>
                <a:spcPts val="0"/>
              </a:spcBef>
              <a:buNone/>
              <a:defRPr sz="1200">
                <a:solidFill>
                  <a:srgbClr val="B5B5B5"/>
                </a:solidFill>
                <a:latin typeface="Calibri"/>
                <a:ea typeface="Calibri"/>
                <a:cs typeface="Calibri"/>
                <a:sym typeface="Calibri"/>
              </a:defRPr>
            </a:lvl7pPr>
            <a:lvl8pPr marL="0" marR="0" lvl="7" indent="0" algn="r" rtl="0">
              <a:spcBef>
                <a:spcPts val="0"/>
              </a:spcBef>
              <a:buNone/>
              <a:defRPr sz="1200">
                <a:solidFill>
                  <a:srgbClr val="B5B5B5"/>
                </a:solidFill>
                <a:latin typeface="Calibri"/>
                <a:ea typeface="Calibri"/>
                <a:cs typeface="Calibri"/>
                <a:sym typeface="Calibri"/>
              </a:defRPr>
            </a:lvl8pPr>
            <a:lvl9pPr marL="0" marR="0" lvl="8" indent="0" algn="r" rtl="0">
              <a:spcBef>
                <a:spcPts val="0"/>
              </a:spcBef>
              <a:buNone/>
              <a:defRPr sz="1200">
                <a:solidFill>
                  <a:srgbClr val="B5B5B5"/>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
        <p:nvSpPr>
          <p:cNvPr id="47" name="Google Shape;47;p100"/>
          <p:cNvSpPr txBox="1">
            <a:spLocks noGrp="1"/>
          </p:cNvSpPr>
          <p:nvPr>
            <p:ph type="ftr" idx="11"/>
          </p:nvPr>
        </p:nvSpPr>
        <p:spPr>
          <a:xfrm>
            <a:off x="611133" y="6510528"/>
            <a:ext cx="3816488"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ACB8C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pic>
        <p:nvPicPr>
          <p:cNvPr id="48" name="Google Shape;48;p100" descr="C:\Users\ABCohen\AppData\Local\Microsoft\Windows\Temporary Internet Files\Content.IE5\43RR80EE\Twitter_bird_logo_2012.svg[1].png"/>
          <p:cNvPicPr preferRelativeResize="0"/>
          <p:nvPr/>
        </p:nvPicPr>
        <p:blipFill rotWithShape="1">
          <a:blip r:embed="rId2">
            <a:alphaModFix/>
          </a:blip>
          <a:srcRect/>
          <a:stretch/>
        </p:blipFill>
        <p:spPr>
          <a:xfrm>
            <a:off x="1272283" y="1353780"/>
            <a:ext cx="843195" cy="685799"/>
          </a:xfrm>
          <a:prstGeom prst="rect">
            <a:avLst/>
          </a:prstGeom>
          <a:noFill/>
          <a:ln>
            <a:noFill/>
          </a:ln>
        </p:spPr>
      </p:pic>
      <p:pic>
        <p:nvPicPr>
          <p:cNvPr id="49" name="Google Shape;49;p100" descr="C:\Users\ABCohen\AppData\Local\Microsoft\Windows\Temporary Internet Files\Content.IE5\75V1FWE6\LinkedIn_logo_initials[1].png"/>
          <p:cNvPicPr preferRelativeResize="0"/>
          <p:nvPr/>
        </p:nvPicPr>
        <p:blipFill rotWithShape="1">
          <a:blip r:embed="rId3">
            <a:alphaModFix/>
          </a:blip>
          <a:srcRect/>
          <a:stretch/>
        </p:blipFill>
        <p:spPr>
          <a:xfrm>
            <a:off x="1235403" y="2423785"/>
            <a:ext cx="838200" cy="838200"/>
          </a:xfrm>
          <a:prstGeom prst="rect">
            <a:avLst/>
          </a:prstGeom>
          <a:noFill/>
          <a:ln>
            <a:noFill/>
          </a:ln>
        </p:spPr>
      </p:pic>
      <p:sp>
        <p:nvSpPr>
          <p:cNvPr id="50" name="Google Shape;50;p100"/>
          <p:cNvSpPr/>
          <p:nvPr/>
        </p:nvSpPr>
        <p:spPr>
          <a:xfrm>
            <a:off x="2423327" y="1401900"/>
            <a:ext cx="9220201" cy="4401205"/>
          </a:xfrm>
          <a:prstGeom prst="rect">
            <a:avLst/>
          </a:prstGeom>
          <a:noFill/>
          <a:ln>
            <a:noFill/>
          </a:ln>
        </p:spPr>
        <p:txBody>
          <a:bodyPr spcFirstLastPara="1" wrap="square" lIns="91425" tIns="45700" rIns="91425" bIns="45700" anchor="t" anchorCtr="0">
            <a:spAutoFit/>
          </a:bodyPr>
          <a:lstStyle/>
          <a:p>
            <a:pPr>
              <a:buClr>
                <a:srgbClr val="000000"/>
              </a:buClr>
              <a:buSzPts val="3600"/>
              <a:buFont typeface="Calibri"/>
              <a:buNone/>
            </a:pPr>
            <a:r>
              <a:rPr lang="en-US" sz="3600" kern="0">
                <a:solidFill>
                  <a:srgbClr val="000000"/>
                </a:solidFill>
                <a:latin typeface="Calibri"/>
                <a:ea typeface="Calibri"/>
                <a:cs typeface="Calibri"/>
                <a:sym typeface="Calibri"/>
              </a:rPr>
              <a:t>@MassDPH</a:t>
            </a:r>
            <a:endParaRPr sz="3600" kern="0">
              <a:solidFill>
                <a:srgbClr val="000000"/>
              </a:solidFill>
              <a:latin typeface="Calibri"/>
              <a:ea typeface="Calibri"/>
              <a:cs typeface="Calibri"/>
              <a:sym typeface="Calibri"/>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Massachusetts Department of Public Health</a:t>
            </a:r>
            <a:endParaRPr sz="1400" kern="0">
              <a:solidFill>
                <a:srgbClr val="000000"/>
              </a:solidFill>
              <a:cs typeface="Arial"/>
              <a:sym typeface="Arial"/>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DPH blog</a:t>
            </a:r>
            <a:endParaRPr sz="1400" kern="0">
              <a:solidFill>
                <a:srgbClr val="000000"/>
              </a:solidFill>
              <a:cs typeface="Arial"/>
              <a:sym typeface="Arial"/>
            </a:endParaRPr>
          </a:p>
          <a:p>
            <a:pPr>
              <a:buClr>
                <a:srgbClr val="000000"/>
              </a:buClr>
              <a:buFont typeface="Arial"/>
              <a:buNone/>
            </a:pPr>
            <a:r>
              <a:rPr lang="en-US" sz="2800" kern="0">
                <a:solidFill>
                  <a:srgbClr val="000000"/>
                </a:solidFill>
                <a:latin typeface="Calibri"/>
                <a:ea typeface="Calibri"/>
                <a:cs typeface="Calibri"/>
                <a:sym typeface="Calibri"/>
              </a:rPr>
              <a:t>https://blog.mass.gov/publichealth</a:t>
            </a:r>
            <a:endParaRPr sz="1400" kern="0">
              <a:solidFill>
                <a:srgbClr val="000000"/>
              </a:solidFill>
              <a:cs typeface="Arial"/>
              <a:sym typeface="Arial"/>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www.mass.gov/dph</a:t>
            </a:r>
            <a:endParaRPr sz="1400" kern="0">
              <a:solidFill>
                <a:srgbClr val="000000"/>
              </a:solidFill>
              <a:cs typeface="Arial"/>
              <a:sym typeface="Arial"/>
            </a:endParaRPr>
          </a:p>
        </p:txBody>
      </p:sp>
      <p:pic>
        <p:nvPicPr>
          <p:cNvPr id="51" name="Google Shape;51;p100" descr="C:\Users\ABCohen\AppData\Local\Microsoft\Windows\Temporary Internet Files\Content.Outlook\L5IST9YM\DPHLogo_Blue.png"/>
          <p:cNvPicPr preferRelativeResize="0"/>
          <p:nvPr/>
        </p:nvPicPr>
        <p:blipFill rotWithShape="1">
          <a:blip r:embed="rId4">
            <a:alphaModFix/>
          </a:blip>
          <a:srcRect/>
          <a:stretch/>
        </p:blipFill>
        <p:spPr>
          <a:xfrm>
            <a:off x="1089650" y="4887051"/>
            <a:ext cx="1200149" cy="1200149"/>
          </a:xfrm>
          <a:prstGeom prst="rect">
            <a:avLst/>
          </a:prstGeom>
          <a:noFill/>
          <a:ln>
            <a:noFill/>
          </a:ln>
        </p:spPr>
      </p:pic>
      <p:pic>
        <p:nvPicPr>
          <p:cNvPr id="52" name="Google Shape;52;p100"/>
          <p:cNvPicPr preferRelativeResize="0"/>
          <p:nvPr/>
        </p:nvPicPr>
        <p:blipFill rotWithShape="1">
          <a:blip r:embed="rId5">
            <a:alphaModFix/>
          </a:blip>
          <a:srcRect/>
          <a:stretch/>
        </p:blipFill>
        <p:spPr>
          <a:xfrm>
            <a:off x="1089655" y="3597197"/>
            <a:ext cx="1129705" cy="1129705"/>
          </a:xfrm>
          <a:prstGeom prst="rect">
            <a:avLst/>
          </a:prstGeom>
          <a:noFill/>
          <a:ln>
            <a:noFill/>
          </a:ln>
        </p:spPr>
      </p:pic>
    </p:spTree>
    <p:extLst>
      <p:ext uri="{BB962C8B-B14F-4D97-AF65-F5344CB8AC3E}">
        <p14:creationId xmlns:p14="http://schemas.microsoft.com/office/powerpoint/2010/main" val="32508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15"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2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51" y="173767"/>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a16="http://schemas.microsoft.com/office/drawing/2014/main" xmlns=""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6"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73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4" y="6492537"/>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98321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17"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34" y="6492537"/>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5179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80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80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7"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7"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34" y="6492537"/>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39900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911"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Connect with DPH</a:t>
            </a:r>
            <a:endParaRPr lang="en-US" dirty="0">
              <a:solidFill>
                <a:prstClr val="black"/>
              </a:solidFill>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4" y="6492537"/>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300" y="135381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32" y="1401898"/>
            <a:ext cx="9220201" cy="4401205"/>
          </a:xfrm>
          <a:prstGeom prst="rect">
            <a:avLst/>
          </a:prstGeom>
        </p:spPr>
        <p:txBody>
          <a:bodyPr wrap="square">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68" y="488708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5" y="3597197"/>
            <a:ext cx="1129705" cy="1129705"/>
          </a:xfrm>
          <a:prstGeom prst="rect">
            <a:avLst/>
          </a:prstGeom>
        </p:spPr>
      </p:pic>
    </p:spTree>
    <p:extLst>
      <p:ext uri="{BB962C8B-B14F-4D97-AF65-F5344CB8AC3E}">
        <p14:creationId xmlns:p14="http://schemas.microsoft.com/office/powerpoint/2010/main" val="37119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16" y="533400"/>
            <a:ext cx="10972801"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16" y="1600200"/>
            <a:ext cx="10972801"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1" y="18288"/>
            <a:ext cx="3860800" cy="329184"/>
          </a:xfrm>
          <a:prstGeom prst="rect">
            <a:avLst/>
          </a:prstGeom>
        </p:spPr>
        <p:txBody>
          <a:bodyPr/>
          <a:lstStyle/>
          <a:p>
            <a:fld id="{6396A3A3-94A6-4E5B-AF39-173ACA3E61CC}" type="datetime2">
              <a:rPr lang="en-US" smtClean="0">
                <a:solidFill>
                  <a:prstClr val="black"/>
                </a:solidFill>
              </a:rPr>
              <a:pPr/>
              <a:t>Tuesday, October 13, 2020</a:t>
            </a:fld>
            <a:endParaRPr lang="en-US">
              <a:solidFill>
                <a:prstClr val="black"/>
              </a:solidFill>
            </a:endParaRPr>
          </a:p>
        </p:txBody>
      </p:sp>
      <p:sp>
        <p:nvSpPr>
          <p:cNvPr id="5" name="Footer Placeholder 4"/>
          <p:cNvSpPr>
            <a:spLocks noGrp="1"/>
          </p:cNvSpPr>
          <p:nvPr>
            <p:ph type="ftr" sz="quarter" idx="11"/>
          </p:nvPr>
        </p:nvSpPr>
        <p:spPr>
          <a:xfrm>
            <a:off x="4572001" y="18288"/>
            <a:ext cx="5486400" cy="329184"/>
          </a:xfrm>
          <a:prstGeom prst="rect">
            <a:avLst/>
          </a:prstGeom>
        </p:spPr>
        <p:txBody>
          <a:bodyPr/>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715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6" y="2130429"/>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xmlns="" id="{4CC38585-9175-5F41-B983-E626A8B41D81}"/>
              </a:ext>
            </a:extLst>
          </p:cNvPr>
          <p:cNvSpPr/>
          <p:nvPr userDrawn="1"/>
        </p:nvSpPr>
        <p:spPr>
          <a:xfrm>
            <a:off x="2"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a:extLst>
              <a:ext uri="{FF2B5EF4-FFF2-40B4-BE49-F238E27FC236}">
                <a16:creationId xmlns:a16="http://schemas.microsoft.com/office/drawing/2014/main" xmlns="" id="{A57BF16A-46A2-2C4D-B679-429BA6325698}"/>
              </a:ext>
            </a:extLst>
          </p:cNvPr>
          <p:cNvSpPr txBox="1"/>
          <p:nvPr userDrawn="1"/>
        </p:nvSpPr>
        <p:spPr>
          <a:xfrm>
            <a:off x="1768627" y="173755"/>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4887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0492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98101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10"/>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52546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15"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27"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52" y="173767"/>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22" y="0"/>
            <a:ext cx="1185447" cy="2487495"/>
          </a:xfrm>
          <a:prstGeom prst="rect">
            <a:avLst/>
          </a:prstGeom>
          <a:solidFill>
            <a:schemeClr val="bg1"/>
          </a:solidFill>
        </p:spPr>
      </p:pic>
    </p:spTree>
    <p:extLst>
      <p:ext uri="{BB962C8B-B14F-4D97-AF65-F5344CB8AC3E}">
        <p14:creationId xmlns:p14="http://schemas.microsoft.com/office/powerpoint/2010/main" val="299430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2"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2"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a:extLst>
              <a:ext uri="{FF2B5EF4-FFF2-40B4-BE49-F238E27FC236}">
                <a16:creationId xmlns:a16="http://schemas.microsoft.com/office/drawing/2014/main" xmlns="" id="{D6E2F905-B39E-504D-8E43-B107523010D3}"/>
              </a:ext>
            </a:extLst>
          </p:cNvPr>
          <p:cNvSpPr txBox="1"/>
          <p:nvPr userDrawn="1"/>
        </p:nvSpPr>
        <p:spPr>
          <a:xfrm>
            <a:off x="721897"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dirty="0">
              <a:solidFill>
                <a:prstClr val="black"/>
              </a:solidFill>
            </a:endParaRPr>
          </a:p>
        </p:txBody>
      </p:sp>
    </p:spTree>
    <p:extLst>
      <p:ext uri="{BB962C8B-B14F-4D97-AF65-F5344CB8AC3E}">
        <p14:creationId xmlns:p14="http://schemas.microsoft.com/office/powerpoint/2010/main" val="3008638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90"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90"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2"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a:extLst>
              <a:ext uri="{FF2B5EF4-FFF2-40B4-BE49-F238E27FC236}">
                <a16:creationId xmlns:a16="http://schemas.microsoft.com/office/drawing/2014/main" xmlns="" id="{6DF137F5-2097-674B-B3F7-F6DD317C147C}"/>
              </a:ext>
            </a:extLst>
          </p:cNvPr>
          <p:cNvSpPr txBox="1"/>
          <p:nvPr userDrawn="1"/>
        </p:nvSpPr>
        <p:spPr>
          <a:xfrm>
            <a:off x="721897"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dirty="0">
              <a:solidFill>
                <a:prstClr val="black"/>
              </a:solidFill>
            </a:endParaRPr>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2"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52303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2"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897" y="159655"/>
            <a:ext cx="7086600" cy="707886"/>
          </a:xfrm>
          <a:prstGeom prst="rect">
            <a:avLst/>
          </a:prstGeom>
          <a:noFill/>
        </p:spPr>
        <p:txBody>
          <a:bodyPr wrap="square" rtlCol="0">
            <a:spAutoFit/>
          </a:bodyPr>
          <a:lstStyle/>
          <a:p>
            <a:pPr>
              <a:defRPr/>
            </a:pPr>
            <a:r>
              <a:rPr lang="en-US" sz="4000" b="1" dirty="0">
                <a:solidFill>
                  <a:prstClr val="black"/>
                </a:solidFill>
                <a:cs typeface="Arial" charset="0"/>
              </a:rPr>
              <a:t>Connect with DPH</a:t>
            </a:r>
            <a:endParaRPr lang="en-US" sz="2000" dirty="0">
              <a:solidFill>
                <a:prstClr val="black"/>
              </a:solidFill>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2"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3" y="1353772"/>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22" y="1401898"/>
            <a:ext cx="9220201" cy="4401205"/>
          </a:xfrm>
          <a:prstGeom prst="rect">
            <a:avLst/>
          </a:prstGeom>
        </p:spPr>
        <p:txBody>
          <a:bodyPr wrap="square">
            <a:spAutoFit/>
          </a:bodyPr>
          <a:lstStyle/>
          <a:p>
            <a:pPr fontAlgn="base">
              <a:defRPr/>
            </a:pPr>
            <a:r>
              <a:rPr lang="en-US" sz="3600" dirty="0">
                <a:solidFill>
                  <a:prstClr val="black"/>
                </a:solidFill>
              </a:rPr>
              <a:t>@MassDPH</a:t>
            </a: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50" y="488704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0" y="3597197"/>
            <a:ext cx="1129705" cy="1129705"/>
          </a:xfrm>
          <a:prstGeom prst="rect">
            <a:avLst/>
          </a:prstGeom>
        </p:spPr>
      </p:pic>
    </p:spTree>
    <p:extLst>
      <p:ext uri="{BB962C8B-B14F-4D97-AF65-F5344CB8AC3E}">
        <p14:creationId xmlns:p14="http://schemas.microsoft.com/office/powerpoint/2010/main" val="428834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2"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2">
            <a:extLst>
              <a:ext uri="{FF2B5EF4-FFF2-40B4-BE49-F238E27FC236}">
                <a16:creationId xmlns:a16="http://schemas.microsoft.com/office/drawing/2014/main" xmlns="" id="{C0A2F920-3F11-AE49-8B23-113E3DB9044E}"/>
              </a:ext>
            </a:extLst>
          </p:cNvPr>
          <p:cNvSpPr txBox="1">
            <a:spLocks/>
          </p:cNvSpPr>
          <p:nvPr userDrawn="1"/>
        </p:nvSpPr>
        <p:spPr>
          <a:xfrm>
            <a:off x="2142581" y="1725493"/>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cap="none" dirty="0">
                <a:solidFill>
                  <a:sysClr val="windowText" lastClr="000000"/>
                </a:solidFill>
                <a:latin typeface="Calibri"/>
              </a:rPr>
              <a:t>Thank You!</a:t>
            </a: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2"/>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27" y="173755"/>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xmlns="" id="{73BCFC28-B021-C74C-B60E-3525D726A156}"/>
              </a:ext>
            </a:extLst>
          </p:cNvPr>
          <p:cNvSpPr txBox="1">
            <a:spLocks/>
          </p:cNvSpPr>
          <p:nvPr userDrawn="1"/>
        </p:nvSpPr>
        <p:spPr>
          <a:xfrm>
            <a:off x="4199982"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dirty="0">
                <a:solidFill>
                  <a:sysClr val="window" lastClr="FFFFFF"/>
                </a:solidFill>
              </a:rPr>
              <a:t>Name of Presenter</a:t>
            </a:r>
          </a:p>
          <a:p>
            <a:pPr algn="ctr">
              <a:defRPr/>
            </a:pPr>
            <a:r>
              <a:rPr lang="en-US" altLang="en-US" dirty="0">
                <a:solidFill>
                  <a:sysClr val="window" lastClr="FFFFFF"/>
                </a:solidFill>
              </a:rPr>
              <a:t>first.last@state.ma.us</a:t>
            </a:r>
          </a:p>
        </p:txBody>
      </p:sp>
    </p:spTree>
    <p:extLst>
      <p:ext uri="{BB962C8B-B14F-4D97-AF65-F5344CB8AC3E}">
        <p14:creationId xmlns:p14="http://schemas.microsoft.com/office/powerpoint/2010/main" val="2112882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5" y="2130426"/>
            <a:ext cx="8492456"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xmlns="" id="{4CC38585-9175-5F41-B983-E626A8B41D81}"/>
              </a:ext>
            </a:extLst>
          </p:cNvPr>
          <p:cNvSpPr/>
          <p:nvPr userDrawn="1"/>
        </p:nvSpPr>
        <p:spPr>
          <a:xfrm>
            <a:off x="1"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8" name="TextBox 7">
            <a:extLst>
              <a:ext uri="{FF2B5EF4-FFF2-40B4-BE49-F238E27FC236}">
                <a16:creationId xmlns:a16="http://schemas.microsoft.com/office/drawing/2014/main" xmlns="" id="{A57BF16A-46A2-2C4D-B679-429BA6325698}"/>
              </a:ext>
            </a:extLst>
          </p:cNvPr>
          <p:cNvSpPr txBox="1"/>
          <p:nvPr userDrawn="1"/>
        </p:nvSpPr>
        <p:spPr>
          <a:xfrm>
            <a:off x="1768627" y="173755"/>
            <a:ext cx="10423374"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latin typeface="Garamond" pitchFamily="18" charset="0"/>
                <a:ea typeface="ＭＳ Ｐゴシック" pitchFamily="34" charset="-128"/>
              </a:rPr>
              <a:t>  Massachusetts Department of Public Health</a:t>
            </a:r>
          </a:p>
        </p:txBody>
      </p:sp>
      <p:pic>
        <p:nvPicPr>
          <p:cNvPr id="9" name="Picture 8">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3" y="2"/>
            <a:ext cx="1185447" cy="2487495"/>
          </a:xfrm>
          <a:prstGeom prst="rect">
            <a:avLst/>
          </a:prstGeom>
          <a:solidFill>
            <a:schemeClr val="bg1"/>
          </a:solidFill>
        </p:spPr>
      </p:pic>
    </p:spTree>
    <p:extLst>
      <p:ext uri="{BB962C8B-B14F-4D97-AF65-F5344CB8AC3E}">
        <p14:creationId xmlns:p14="http://schemas.microsoft.com/office/powerpoint/2010/main" val="137080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448695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600203"/>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776821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10"/>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66732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2" name="TextBox 11">
            <a:extLst>
              <a:ext uri="{FF2B5EF4-FFF2-40B4-BE49-F238E27FC236}">
                <a16:creationId xmlns:a16="http://schemas.microsoft.com/office/drawing/2014/main" xmlns="" id="{D6E2F905-B39E-504D-8E43-B107523010D3}"/>
              </a:ext>
            </a:extLst>
          </p:cNvPr>
          <p:cNvSpPr txBox="1"/>
          <p:nvPr userDrawn="1"/>
        </p:nvSpPr>
        <p:spPr>
          <a:xfrm>
            <a:off x="721895" y="293879"/>
            <a:ext cx="7086599" cy="677108"/>
          </a:xfrm>
          <a:prstGeom prst="rect">
            <a:avLst/>
          </a:prstGeom>
          <a:noFill/>
        </p:spPr>
        <p:txBody>
          <a:bodyPr wrap="square" rtlCol="0">
            <a:spAutoFit/>
          </a:bodyPr>
          <a:lstStyle/>
          <a:p>
            <a:pPr>
              <a:defRPr/>
            </a:pPr>
            <a:r>
              <a:rPr lang="en-US" sz="3800" b="1" dirty="0">
                <a:solidFill>
                  <a:prstClr val="black"/>
                </a:solidFill>
                <a:latin typeface="Arial" charset="0"/>
                <a:ea typeface="ＭＳ Ｐゴシック" pitchFamily="34" charset="-128"/>
                <a:cs typeface="Arial" charset="0"/>
              </a:rPr>
              <a:t>Title of Slide</a:t>
            </a:r>
            <a:endParaRPr lang="en-US" sz="2400" dirty="0">
              <a:solidFill>
                <a:prstClr val="black"/>
              </a:solidFill>
              <a:latin typeface="Garamond" pitchFamily="18" charset="0"/>
              <a:ea typeface="ＭＳ Ｐゴシック" pitchFamily="34" charset="-128"/>
            </a:endParaRPr>
          </a:p>
        </p:txBody>
      </p:sp>
    </p:spTree>
    <p:extLst>
      <p:ext uri="{BB962C8B-B14F-4D97-AF65-F5344CB8AC3E}">
        <p14:creationId xmlns:p14="http://schemas.microsoft.com/office/powerpoint/2010/main" val="3202389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90"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90"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2"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2"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1" name="TextBox 10">
            <a:extLst>
              <a:ext uri="{FF2B5EF4-FFF2-40B4-BE49-F238E27FC236}">
                <a16:creationId xmlns:a16="http://schemas.microsoft.com/office/drawing/2014/main" xmlns="" id="{6DF137F5-2097-674B-B3F7-F6DD317C147C}"/>
              </a:ext>
            </a:extLst>
          </p:cNvPr>
          <p:cNvSpPr txBox="1"/>
          <p:nvPr userDrawn="1"/>
        </p:nvSpPr>
        <p:spPr>
          <a:xfrm>
            <a:off x="721895" y="293879"/>
            <a:ext cx="7086599" cy="677108"/>
          </a:xfrm>
          <a:prstGeom prst="rect">
            <a:avLst/>
          </a:prstGeom>
          <a:noFill/>
        </p:spPr>
        <p:txBody>
          <a:bodyPr wrap="square" rtlCol="0">
            <a:spAutoFit/>
          </a:bodyPr>
          <a:lstStyle/>
          <a:p>
            <a:pPr>
              <a:defRPr/>
            </a:pPr>
            <a:r>
              <a:rPr lang="en-US" sz="3800" b="1" dirty="0">
                <a:solidFill>
                  <a:prstClr val="black"/>
                </a:solidFill>
                <a:latin typeface="Arial" charset="0"/>
                <a:ea typeface="ＭＳ Ｐゴシック" pitchFamily="34" charset="-128"/>
                <a:cs typeface="Arial" charset="0"/>
              </a:rPr>
              <a:t>Title of Slide</a:t>
            </a:r>
            <a:endParaRPr lang="en-US" sz="2400" dirty="0">
              <a:solidFill>
                <a:prstClr val="black"/>
              </a:solidFill>
              <a:latin typeface="Garamond" pitchFamily="18" charset="0"/>
              <a:ea typeface="ＭＳ Ｐゴシック" pitchFamily="34" charset="-128"/>
            </a:endParaRPr>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395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15"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27"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52" y="173767"/>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a16="http://schemas.microsoft.com/office/drawing/2014/main" xmlns=""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6"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79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895" y="159655"/>
            <a:ext cx="7086599" cy="707886"/>
          </a:xfrm>
          <a:prstGeom prst="rect">
            <a:avLst/>
          </a:prstGeom>
          <a:noFill/>
        </p:spPr>
        <p:txBody>
          <a:bodyPr wrap="square" rtlCol="0">
            <a:spAutoFit/>
          </a:bodyPr>
          <a:lstStyle/>
          <a:p>
            <a:pPr>
              <a:defRPr/>
            </a:pPr>
            <a:r>
              <a:rPr lang="en-US" sz="4000" b="1" dirty="0">
                <a:solidFill>
                  <a:prstClr val="black"/>
                </a:solidFill>
                <a:ea typeface="ＭＳ Ｐゴシック" pitchFamily="34" charset="-128"/>
                <a:cs typeface="Arial" charset="0"/>
              </a:rPr>
              <a:t>Connect with DPH</a:t>
            </a:r>
            <a:endParaRPr lang="en-US" sz="2000" dirty="0">
              <a:solidFill>
                <a:prstClr val="black"/>
              </a:solidFill>
              <a:ea typeface="ＭＳ Ｐゴシック" pitchFamily="34" charset="-128"/>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2" y="1353771"/>
            <a:ext cx="843196"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24" y="1401898"/>
            <a:ext cx="9220201" cy="4401205"/>
          </a:xfrm>
          <a:prstGeom prst="rect">
            <a:avLst/>
          </a:prstGeom>
        </p:spPr>
        <p:txBody>
          <a:bodyPr wrap="square">
            <a:spAutoFit/>
          </a:bodyPr>
          <a:lstStyle/>
          <a:p>
            <a:pPr fontAlgn="base">
              <a:defRPr/>
            </a:pPr>
            <a:r>
              <a:rPr lang="en-US" sz="3600" dirty="0">
                <a:solidFill>
                  <a:prstClr val="black"/>
                </a:solidFill>
                <a:latin typeface="Garamond" pitchFamily="18" charset="0"/>
                <a:ea typeface="ＭＳ Ｐゴシック" pitchFamily="34" charset="-128"/>
              </a:rPr>
              <a:t>@</a:t>
            </a:r>
            <a:r>
              <a:rPr lang="en-US" sz="3600" dirty="0" err="1">
                <a:solidFill>
                  <a:prstClr val="black"/>
                </a:solidFill>
                <a:latin typeface="Garamond" pitchFamily="18" charset="0"/>
                <a:ea typeface="ＭＳ Ｐゴシック" pitchFamily="34" charset="-128"/>
              </a:rPr>
              <a:t>MassDPH</a:t>
            </a:r>
            <a:endParaRPr lang="en-US" sz="3600" dirty="0">
              <a:solidFill>
                <a:prstClr val="black"/>
              </a:solidFill>
              <a:latin typeface="Garamond" pitchFamily="18" charset="0"/>
              <a:ea typeface="ＭＳ Ｐゴシック" pitchFamily="34" charset="-128"/>
            </a:endParaRPr>
          </a:p>
          <a:p>
            <a:pPr fontAlgn="base">
              <a:spcBef>
                <a:spcPct val="0"/>
              </a:spcBef>
              <a:spcAft>
                <a:spcPct val="0"/>
              </a:spcAft>
            </a:pPr>
            <a:endParaRPr lang="en-US" sz="3600" dirty="0">
              <a:solidFill>
                <a:prstClr val="black"/>
              </a:solidFill>
              <a:latin typeface="Garamond" pitchFamily="18" charset="0"/>
              <a:ea typeface="ＭＳ Ｐゴシック" pitchFamily="34" charset="-128"/>
            </a:endParaRPr>
          </a:p>
          <a:p>
            <a:pPr fontAlgn="base">
              <a:spcBef>
                <a:spcPct val="0"/>
              </a:spcBef>
              <a:spcAft>
                <a:spcPct val="0"/>
              </a:spcAft>
            </a:pPr>
            <a:r>
              <a:rPr lang="en-US" sz="3600" dirty="0">
                <a:solidFill>
                  <a:prstClr val="black"/>
                </a:solidFill>
                <a:latin typeface="Garamond" pitchFamily="18" charset="0"/>
                <a:ea typeface="ＭＳ Ｐゴシック" pitchFamily="34" charset="-128"/>
              </a:rPr>
              <a:t>Massachusetts Department of Public Health</a:t>
            </a:r>
          </a:p>
          <a:p>
            <a:pPr fontAlgn="base">
              <a:spcBef>
                <a:spcPct val="0"/>
              </a:spcBef>
              <a:spcAft>
                <a:spcPct val="0"/>
              </a:spcAft>
            </a:pPr>
            <a:endParaRPr lang="en-US" sz="3600" dirty="0">
              <a:solidFill>
                <a:prstClr val="black"/>
              </a:solidFill>
              <a:latin typeface="Garamond" pitchFamily="18" charset="0"/>
              <a:ea typeface="ＭＳ Ｐゴシック" pitchFamily="34" charset="-128"/>
            </a:endParaRPr>
          </a:p>
          <a:p>
            <a:pPr fontAlgn="base">
              <a:spcBef>
                <a:spcPct val="0"/>
              </a:spcBef>
              <a:spcAft>
                <a:spcPct val="0"/>
              </a:spcAft>
            </a:pPr>
            <a:r>
              <a:rPr lang="en-US" sz="3600" dirty="0">
                <a:solidFill>
                  <a:prstClr val="black"/>
                </a:solidFill>
                <a:latin typeface="Garamond" pitchFamily="18" charset="0"/>
                <a:ea typeface="ＭＳ Ｐゴシック" pitchFamily="34" charset="-128"/>
              </a:rPr>
              <a:t>DPH blog</a:t>
            </a:r>
          </a:p>
          <a:p>
            <a:pPr fontAlgn="base">
              <a:spcBef>
                <a:spcPct val="0"/>
              </a:spcBef>
              <a:spcAft>
                <a:spcPct val="0"/>
              </a:spcAft>
            </a:pPr>
            <a:r>
              <a:rPr lang="en-US" sz="2800" dirty="0">
                <a:solidFill>
                  <a:prstClr val="black"/>
                </a:solidFill>
                <a:latin typeface="Garamond" pitchFamily="18" charset="0"/>
                <a:ea typeface="ＭＳ Ｐゴシック" pitchFamily="34" charset="-128"/>
              </a:rPr>
              <a:t>https://blog.mass.gov/publichealth</a:t>
            </a:r>
          </a:p>
          <a:p>
            <a:pPr fontAlgn="base">
              <a:spcBef>
                <a:spcPct val="0"/>
              </a:spcBef>
              <a:spcAft>
                <a:spcPct val="0"/>
              </a:spcAft>
            </a:pPr>
            <a:endParaRPr lang="en-US" sz="3600" dirty="0">
              <a:solidFill>
                <a:prstClr val="black"/>
              </a:solidFill>
              <a:latin typeface="Garamond" pitchFamily="18" charset="0"/>
              <a:ea typeface="ＭＳ Ｐゴシック" pitchFamily="34" charset="-128"/>
            </a:endParaRPr>
          </a:p>
          <a:p>
            <a:pPr fontAlgn="base">
              <a:spcBef>
                <a:spcPct val="0"/>
              </a:spcBef>
              <a:spcAft>
                <a:spcPct val="0"/>
              </a:spcAft>
            </a:pPr>
            <a:r>
              <a:rPr lang="en-US" sz="3600" dirty="0">
                <a:solidFill>
                  <a:prstClr val="black"/>
                </a:solidFill>
                <a:latin typeface="Garamond" pitchFamily="18" charset="0"/>
                <a:ea typeface="ＭＳ Ｐゴシック" pitchFamily="34" charset="-128"/>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50" y="4887040"/>
            <a:ext cx="1200150"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0" y="3597197"/>
            <a:ext cx="1129705" cy="1129705"/>
          </a:xfrm>
          <a:prstGeom prst="rect">
            <a:avLst/>
          </a:prstGeom>
        </p:spPr>
      </p:pic>
    </p:spTree>
    <p:extLst>
      <p:ext uri="{BB962C8B-B14F-4D97-AF65-F5344CB8AC3E}">
        <p14:creationId xmlns:p14="http://schemas.microsoft.com/office/powerpoint/2010/main" val="1469372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1"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5" name="Title 2">
            <a:extLst>
              <a:ext uri="{FF2B5EF4-FFF2-40B4-BE49-F238E27FC236}">
                <a16:creationId xmlns:a16="http://schemas.microsoft.com/office/drawing/2014/main" xmlns="" id="{C0A2F920-3F11-AE49-8B23-113E3DB9044E}"/>
              </a:ext>
            </a:extLst>
          </p:cNvPr>
          <p:cNvSpPr txBox="1">
            <a:spLocks/>
          </p:cNvSpPr>
          <p:nvPr userDrawn="1"/>
        </p:nvSpPr>
        <p:spPr>
          <a:xfrm>
            <a:off x="2142583" y="1725493"/>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cap="none" dirty="0">
                <a:solidFill>
                  <a:sysClr val="windowText" lastClr="000000"/>
                </a:solidFill>
                <a:latin typeface="Calibri"/>
              </a:rPr>
              <a:t>Thank You!</a:t>
            </a: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7" y="791681"/>
            <a:ext cx="193645"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a typeface="ＭＳ Ｐゴシック" pitchFamily="34" charset="-128"/>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27" y="173755"/>
            <a:ext cx="10423374"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latin typeface="Garamond" pitchFamily="18" charset="0"/>
                <a:ea typeface="ＭＳ Ｐゴシック" pitchFamily="34" charset="-128"/>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3" y="2"/>
            <a:ext cx="1185447" cy="2487495"/>
          </a:xfrm>
          <a:prstGeom prst="rect">
            <a:avLst/>
          </a:prstGeom>
          <a:solidFill>
            <a:schemeClr val="bg1"/>
          </a:solidFill>
        </p:spPr>
      </p:pic>
      <p:sp>
        <p:nvSpPr>
          <p:cNvPr id="10" name="Subtitle 3">
            <a:extLst>
              <a:ext uri="{FF2B5EF4-FFF2-40B4-BE49-F238E27FC236}">
                <a16:creationId xmlns:a16="http://schemas.microsoft.com/office/drawing/2014/main" xmlns="" id="{73BCFC28-B021-C74C-B60E-3525D726A156}"/>
              </a:ext>
            </a:extLst>
          </p:cNvPr>
          <p:cNvSpPr txBox="1">
            <a:spLocks/>
          </p:cNvSpPr>
          <p:nvPr userDrawn="1"/>
        </p:nvSpPr>
        <p:spPr>
          <a:xfrm>
            <a:off x="4199982"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dirty="0">
                <a:solidFill>
                  <a:sysClr val="window" lastClr="FFFFFF"/>
                </a:solidFill>
              </a:rPr>
              <a:t>Name of Presenter</a:t>
            </a:r>
          </a:p>
          <a:p>
            <a:pPr algn="ctr">
              <a:defRPr/>
            </a:pPr>
            <a:r>
              <a:rPr lang="en-US" altLang="en-US" dirty="0" err="1">
                <a:solidFill>
                  <a:sysClr val="window" lastClr="FFFFFF"/>
                </a:solidFill>
              </a:rPr>
              <a:t>first.last@state.ma.us</a:t>
            </a:r>
            <a:endParaRPr lang="en-US" altLang="en-US" dirty="0">
              <a:solidFill>
                <a:sysClr val="window" lastClr="FFFFFF"/>
              </a:solidFill>
            </a:endParaRPr>
          </a:p>
        </p:txBody>
      </p:sp>
    </p:spTree>
    <p:extLst>
      <p:ext uri="{BB962C8B-B14F-4D97-AF65-F5344CB8AC3E}">
        <p14:creationId xmlns:p14="http://schemas.microsoft.com/office/powerpoint/2010/main" val="490684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2" y="6356352"/>
            <a:ext cx="2844801" cy="365125"/>
          </a:xfrm>
          <a:prstGeom prst="rect">
            <a:avLst/>
          </a:prstGeom>
        </p:spPr>
        <p:txBody>
          <a:bodyPr/>
          <a:lstStyle/>
          <a:p>
            <a:pPr fontAlgn="base">
              <a:spcBef>
                <a:spcPct val="0"/>
              </a:spcBef>
              <a:spcAft>
                <a:spcPct val="0"/>
              </a:spcAft>
            </a:pPr>
            <a:endParaRPr lang="en-US" sz="2400">
              <a:solidFill>
                <a:prstClr val="black"/>
              </a:solidFill>
              <a:latin typeface="Garamond" pitchFamily="18" charset="0"/>
              <a:ea typeface="ＭＳ Ｐゴシック" pitchFamily="34" charset="-128"/>
            </a:endParaRPr>
          </a:p>
        </p:txBody>
      </p:sp>
      <p:sp>
        <p:nvSpPr>
          <p:cNvPr id="5" name="Footer Placeholder 4"/>
          <p:cNvSpPr>
            <a:spLocks noGrp="1"/>
          </p:cNvSpPr>
          <p:nvPr>
            <p:ph type="ftr" sz="quarter" idx="11"/>
          </p:nvPr>
        </p:nvSpPr>
        <p:spPr/>
        <p:txBody>
          <a:bodyPr/>
          <a:lstStyle/>
          <a:p>
            <a:r>
              <a:rPr lang="en-US">
                <a:solidFill>
                  <a:srgbClr val="1F497D">
                    <a:lumMod val="40000"/>
                    <a:lumOff val="60000"/>
                  </a:srgbClr>
                </a:solidFill>
              </a:rPr>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solidFill>
                  <a:srgbClr val="1F497D">
                    <a:lumMod val="40000"/>
                    <a:lumOff val="60000"/>
                  </a:srgbClr>
                </a:solidFill>
              </a:rPr>
              <a:pPr/>
              <a:t>‹#›</a:t>
            </a:fld>
            <a:endParaRPr lang="en-US">
              <a:solidFill>
                <a:srgbClr val="1F497D">
                  <a:lumMod val="40000"/>
                  <a:lumOff val="60000"/>
                </a:srgbClr>
              </a:solidFill>
            </a:endParaRPr>
          </a:p>
        </p:txBody>
      </p:sp>
    </p:spTree>
    <p:extLst>
      <p:ext uri="{BB962C8B-B14F-4D97-AF65-F5344CB8AC3E}">
        <p14:creationId xmlns:p14="http://schemas.microsoft.com/office/powerpoint/2010/main" val="143996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2" y="6356352"/>
            <a:ext cx="2844801" cy="365125"/>
          </a:xfrm>
          <a:prstGeom prst="rect">
            <a:avLst/>
          </a:prstGeom>
        </p:spPr>
        <p:txBody>
          <a:bodyPr/>
          <a:lstStyle/>
          <a:p>
            <a:pPr fontAlgn="base">
              <a:spcBef>
                <a:spcPct val="0"/>
              </a:spcBef>
              <a:spcAft>
                <a:spcPct val="0"/>
              </a:spcAft>
            </a:pPr>
            <a:endParaRPr lang="en-US" sz="2400">
              <a:solidFill>
                <a:prstClr val="black"/>
              </a:solidFill>
              <a:latin typeface="Garamond" pitchFamily="18" charset="0"/>
              <a:ea typeface="ＭＳ Ｐゴシック" pitchFamily="34" charset="-128"/>
            </a:endParaRPr>
          </a:p>
        </p:txBody>
      </p:sp>
      <p:sp>
        <p:nvSpPr>
          <p:cNvPr id="3" name="Footer Placeholder 2"/>
          <p:cNvSpPr>
            <a:spLocks noGrp="1"/>
          </p:cNvSpPr>
          <p:nvPr>
            <p:ph type="ftr" sz="quarter" idx="11"/>
          </p:nvPr>
        </p:nvSpPr>
        <p:spPr/>
        <p:txBody>
          <a:bodyPr/>
          <a:lstStyle/>
          <a:p>
            <a:r>
              <a:rPr lang="en-US">
                <a:solidFill>
                  <a:srgbClr val="1F497D">
                    <a:lumMod val="40000"/>
                    <a:lumOff val="60000"/>
                  </a:srgbClr>
                </a:solidFill>
              </a:rPr>
              <a:t>Massachusetts Department of Public Health       mass.gov/dph</a:t>
            </a:r>
          </a:p>
        </p:txBody>
      </p:sp>
      <p:sp>
        <p:nvSpPr>
          <p:cNvPr id="4" name="Slide Number Placeholder 3"/>
          <p:cNvSpPr>
            <a:spLocks noGrp="1"/>
          </p:cNvSpPr>
          <p:nvPr>
            <p:ph type="sldNum" sz="quarter" idx="12"/>
          </p:nvPr>
        </p:nvSpPr>
        <p:spPr/>
        <p:txBody>
          <a:bodyPr/>
          <a:lstStyle/>
          <a:p>
            <a:fld id="{A838386D-B8BC-4CBC-B64A-1C12F5A58E8C}" type="slidenum">
              <a:rPr lang="en-US" smtClean="0">
                <a:solidFill>
                  <a:srgbClr val="1F497D">
                    <a:lumMod val="40000"/>
                    <a:lumOff val="60000"/>
                  </a:srgbClr>
                </a:solidFill>
              </a:rPr>
              <a:pPr/>
              <a:t>‹#›</a:t>
            </a:fld>
            <a:endParaRPr lang="en-US">
              <a:solidFill>
                <a:srgbClr val="1F497D">
                  <a:lumMod val="40000"/>
                  <a:lumOff val="60000"/>
                </a:srgbClr>
              </a:solidFill>
            </a:endParaRPr>
          </a:p>
        </p:txBody>
      </p:sp>
    </p:spTree>
    <p:extLst>
      <p:ext uri="{BB962C8B-B14F-4D97-AF65-F5344CB8AC3E}">
        <p14:creationId xmlns:p14="http://schemas.microsoft.com/office/powerpoint/2010/main" val="3782471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2" y="6356352"/>
            <a:ext cx="2844801" cy="365125"/>
          </a:xfrm>
          <a:prstGeom prst="rect">
            <a:avLst/>
          </a:prstGeom>
        </p:spPr>
        <p:txBody>
          <a:bodyPr/>
          <a:lstStyle/>
          <a:p>
            <a:pPr fontAlgn="base">
              <a:spcBef>
                <a:spcPct val="0"/>
              </a:spcBef>
              <a:spcAft>
                <a:spcPct val="0"/>
              </a:spcAft>
            </a:pPr>
            <a:endParaRPr lang="en-US" sz="2400">
              <a:solidFill>
                <a:prstClr val="black"/>
              </a:solidFill>
              <a:latin typeface="Garamond" pitchFamily="18" charset="0"/>
              <a:ea typeface="ＭＳ Ｐゴシック" pitchFamily="34" charset="-128"/>
            </a:endParaRPr>
          </a:p>
        </p:txBody>
      </p:sp>
      <p:sp>
        <p:nvSpPr>
          <p:cNvPr id="4" name="Footer Placeholder 3"/>
          <p:cNvSpPr>
            <a:spLocks noGrp="1"/>
          </p:cNvSpPr>
          <p:nvPr>
            <p:ph type="ftr" sz="quarter" idx="11"/>
          </p:nvPr>
        </p:nvSpPr>
        <p:spPr/>
        <p:txBody>
          <a:bodyPr/>
          <a:lstStyle/>
          <a:p>
            <a:r>
              <a:rPr lang="en-US">
                <a:solidFill>
                  <a:srgbClr val="1F497D">
                    <a:lumMod val="40000"/>
                    <a:lumOff val="60000"/>
                  </a:srgbClr>
                </a:solidFill>
              </a:rPr>
              <a:t>Massachusetts Department of Public Health       mass.gov/dph</a:t>
            </a:r>
          </a:p>
        </p:txBody>
      </p:sp>
      <p:sp>
        <p:nvSpPr>
          <p:cNvPr id="5" name="Slide Number Placeholder 4"/>
          <p:cNvSpPr>
            <a:spLocks noGrp="1"/>
          </p:cNvSpPr>
          <p:nvPr>
            <p:ph type="sldNum" sz="quarter" idx="12"/>
          </p:nvPr>
        </p:nvSpPr>
        <p:spPr/>
        <p:txBody>
          <a:bodyPr/>
          <a:lstStyle/>
          <a:p>
            <a:fld id="{A838386D-B8BC-4CBC-B64A-1C12F5A58E8C}" type="slidenum">
              <a:rPr lang="en-US" smtClean="0">
                <a:solidFill>
                  <a:srgbClr val="1F497D">
                    <a:lumMod val="40000"/>
                    <a:lumOff val="60000"/>
                  </a:srgbClr>
                </a:solidFill>
              </a:rPr>
              <a:pPr/>
              <a:t>‹#›</a:t>
            </a:fld>
            <a:endParaRPr lang="en-US">
              <a:solidFill>
                <a:srgbClr val="1F497D">
                  <a:lumMod val="40000"/>
                  <a:lumOff val="60000"/>
                </a:srgbClr>
              </a:solidFill>
            </a:endParaRPr>
          </a:p>
        </p:txBody>
      </p:sp>
    </p:spTree>
    <p:extLst>
      <p:ext uri="{BB962C8B-B14F-4D97-AF65-F5344CB8AC3E}">
        <p14:creationId xmlns:p14="http://schemas.microsoft.com/office/powerpoint/2010/main" val="1380805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6"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2" y="6356352"/>
            <a:ext cx="2844801" cy="365125"/>
          </a:xfrm>
          <a:prstGeom prst="rect">
            <a:avLst/>
          </a:prstGeom>
        </p:spPr>
        <p:txBody>
          <a:bodyPr/>
          <a:lstStyle/>
          <a:p>
            <a:pPr fontAlgn="base">
              <a:spcBef>
                <a:spcPct val="0"/>
              </a:spcBef>
              <a:spcAft>
                <a:spcPct val="0"/>
              </a:spcAft>
            </a:pPr>
            <a:endParaRPr lang="en-US" sz="2400">
              <a:solidFill>
                <a:prstClr val="black"/>
              </a:solidFill>
              <a:latin typeface="Garamond" pitchFamily="18" charset="0"/>
              <a:ea typeface="ＭＳ Ｐゴシック" pitchFamily="34" charset="-128"/>
            </a:endParaRPr>
          </a:p>
        </p:txBody>
      </p:sp>
      <p:sp>
        <p:nvSpPr>
          <p:cNvPr id="5" name="Footer Placeholder 4"/>
          <p:cNvSpPr>
            <a:spLocks noGrp="1"/>
          </p:cNvSpPr>
          <p:nvPr>
            <p:ph type="ftr" sz="quarter" idx="11"/>
          </p:nvPr>
        </p:nvSpPr>
        <p:spPr/>
        <p:txBody>
          <a:bodyPr/>
          <a:lstStyle/>
          <a:p>
            <a:r>
              <a:rPr lang="en-US">
                <a:solidFill>
                  <a:srgbClr val="1F497D">
                    <a:lumMod val="40000"/>
                    <a:lumOff val="60000"/>
                  </a:srgbClr>
                </a:solidFill>
              </a:rPr>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solidFill>
                  <a:srgbClr val="1F497D">
                    <a:lumMod val="40000"/>
                    <a:lumOff val="60000"/>
                  </a:srgbClr>
                </a:solidFill>
              </a:rPr>
              <a:pPr/>
              <a:t>‹#›</a:t>
            </a:fld>
            <a:endParaRPr lang="en-US">
              <a:solidFill>
                <a:srgbClr val="1F497D">
                  <a:lumMod val="40000"/>
                  <a:lumOff val="60000"/>
                </a:srgbClr>
              </a:solidFill>
            </a:endParaRPr>
          </a:p>
        </p:txBody>
      </p:sp>
    </p:spTree>
    <p:extLst>
      <p:ext uri="{BB962C8B-B14F-4D97-AF65-F5344CB8AC3E}">
        <p14:creationId xmlns:p14="http://schemas.microsoft.com/office/powerpoint/2010/main" val="4236264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5742" y="168054"/>
            <a:ext cx="4823087" cy="531572"/>
          </a:xfrm>
        </p:spPr>
        <p:txBody>
          <a:bodyPr/>
          <a:lstStyle/>
          <a:p>
            <a:r>
              <a:rPr lang="en-US"/>
              <a:t>Click to edit Master title style</a:t>
            </a:r>
          </a:p>
        </p:txBody>
      </p:sp>
      <p:sp>
        <p:nvSpPr>
          <p:cNvPr id="3" name="Chart Placeholder 2"/>
          <p:cNvSpPr>
            <a:spLocks noGrp="1"/>
          </p:cNvSpPr>
          <p:nvPr>
            <p:ph type="chart" idx="1"/>
          </p:nvPr>
        </p:nvSpPr>
        <p:spPr>
          <a:xfrm>
            <a:off x="457678" y="986867"/>
            <a:ext cx="8238181" cy="3612548"/>
          </a:xfrm>
        </p:spPr>
        <p:txBody>
          <a:bodyPr lIns="90487" tIns="45222" rIns="90487" bIns="45222"/>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solidFill>
                  <a:srgbClr val="1F497D">
                    <a:lumMod val="40000"/>
                    <a:lumOff val="60000"/>
                  </a:srgbClr>
                </a:solidFill>
              </a:rPr>
              <a:t>Massachusetts Department of Public Health       mass.gov/dph</a:t>
            </a:r>
            <a:endParaRPr lang="en-US" altLang="en-US" dirty="0">
              <a:solidFill>
                <a:srgbClr val="1F497D">
                  <a:lumMod val="40000"/>
                  <a:lumOff val="6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33ABE86-B72F-44B8-AF4F-6BFE2AC6A18C}" type="slidenum">
              <a:rPr lang="en-US" altLang="en-US">
                <a:solidFill>
                  <a:srgbClr val="1F497D">
                    <a:lumMod val="40000"/>
                    <a:lumOff val="60000"/>
                  </a:srgbClr>
                </a:solidFill>
              </a:rPr>
              <a:pPr>
                <a:defRPr/>
              </a:pPr>
              <a:t>‹#›</a:t>
            </a:fld>
            <a:endParaRPr lang="en-US" altLang="en-US" dirty="0">
              <a:solidFill>
                <a:srgbClr val="1F497D">
                  <a:lumMod val="40000"/>
                  <a:lumOff val="60000"/>
                </a:srgbClr>
              </a:solidFill>
            </a:endParaRPr>
          </a:p>
        </p:txBody>
      </p:sp>
    </p:spTree>
    <p:extLst>
      <p:ext uri="{BB962C8B-B14F-4D97-AF65-F5344CB8AC3E}">
        <p14:creationId xmlns:p14="http://schemas.microsoft.com/office/powerpoint/2010/main" val="349758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5" y="649253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68744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17"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35" y="649253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986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80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80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7"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7"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35" y="649253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16926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911"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Connect with DPH</a:t>
            </a:r>
            <a:endParaRPr lang="en-US" dirty="0">
              <a:solidFill>
                <a:prstClr val="black"/>
              </a:solidFill>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5" y="649253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300" y="1353820"/>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33" y="1401898"/>
            <a:ext cx="9220201" cy="4401205"/>
          </a:xfrm>
          <a:prstGeom prst="rect">
            <a:avLst/>
          </a:prstGeom>
        </p:spPr>
        <p:txBody>
          <a:bodyPr wrap="square">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69" y="4887091"/>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5" y="3597197"/>
            <a:ext cx="1129705" cy="1129705"/>
          </a:xfrm>
          <a:prstGeom prst="rect">
            <a:avLst/>
          </a:prstGeom>
        </p:spPr>
      </p:pic>
    </p:spTree>
    <p:extLst>
      <p:ext uri="{BB962C8B-B14F-4D97-AF65-F5344CB8AC3E}">
        <p14:creationId xmlns:p14="http://schemas.microsoft.com/office/powerpoint/2010/main" val="28209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10972801"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1" y="1600200"/>
            <a:ext cx="10972801"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6396A3A3-94A6-4E5B-AF39-173ACA3E61CC}" type="datetime2">
              <a:rPr lang="en-US" smtClean="0">
                <a:solidFill>
                  <a:prstClr val="black"/>
                </a:solidFill>
              </a:rPr>
              <a:pPr/>
              <a:t>Tuesday, October 13, 2020</a:t>
            </a:fld>
            <a:endParaRPr lang="en-US">
              <a:solidFill>
                <a:prstClr val="black"/>
              </a:solidFill>
            </a:endParaRPr>
          </a:p>
        </p:txBody>
      </p:sp>
      <p:sp>
        <p:nvSpPr>
          <p:cNvPr id="5" name="Footer Placeholder 4"/>
          <p:cNvSpPr>
            <a:spLocks noGrp="1"/>
          </p:cNvSpPr>
          <p:nvPr>
            <p:ph type="ftr" sz="quarter" idx="11"/>
          </p:nvPr>
        </p:nvSpPr>
        <p:spPr>
          <a:xfrm>
            <a:off x="4572001" y="18288"/>
            <a:ext cx="5486400" cy="329184"/>
          </a:xfrm>
          <a:prstGeom prst="rect">
            <a:avLst/>
          </a:prstGeom>
        </p:spPr>
        <p:txBody>
          <a:bodyPr/>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247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15"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2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51" y="173767"/>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21" y="0"/>
            <a:ext cx="1185447" cy="2487495"/>
          </a:xfrm>
          <a:prstGeom prst="rect">
            <a:avLst/>
          </a:prstGeom>
          <a:solidFill>
            <a:schemeClr val="bg1"/>
          </a:solidFill>
        </p:spPr>
      </p:pic>
    </p:spTree>
    <p:extLst>
      <p:ext uri="{BB962C8B-B14F-4D97-AF65-F5344CB8AC3E}">
        <p14:creationId xmlns:p14="http://schemas.microsoft.com/office/powerpoint/2010/main" val="33318745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233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312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600204"/>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2"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592823" y="56524"/>
            <a:ext cx="10972801"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2"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1695326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1" y="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2" name="Title Placeholder 1"/>
          <p:cNvSpPr>
            <a:spLocks noGrp="1"/>
          </p:cNvSpPr>
          <p:nvPr>
            <p:ph type="title"/>
          </p:nvPr>
        </p:nvSpPr>
        <p:spPr>
          <a:xfrm>
            <a:off x="592822" y="56525"/>
            <a:ext cx="10972801"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smtClean="0">
                <a:solidFill>
                  <a:srgbClr val="464646">
                    <a:lumMod val="40000"/>
                    <a:lumOff val="60000"/>
                  </a:srgbClr>
                </a:solidFill>
                <a:latin typeface="Garamond" pitchFamily="18" charset="0"/>
                <a:ea typeface="ＭＳ Ｐゴシック" pitchFamily="34" charset="-128"/>
              </a:rPr>
              <a:pPr fontAlgn="base">
                <a:spcBef>
                  <a:spcPct val="0"/>
                </a:spcBef>
                <a:spcAft>
                  <a:spcPct val="0"/>
                </a:spcAft>
              </a:pPr>
              <a:t>‹#›</a:t>
            </a:fld>
            <a:endParaRPr lang="en-US" dirty="0">
              <a:solidFill>
                <a:srgbClr val="464646">
                  <a:lumMod val="40000"/>
                  <a:lumOff val="60000"/>
                </a:srgbClr>
              </a:solidFill>
              <a:latin typeface="Garamond" pitchFamily="18" charset="0"/>
              <a:ea typeface="ＭＳ Ｐゴシック" pitchFamily="34" charset="-128"/>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Garamond" pitchFamily="18" charset="0"/>
                <a:ea typeface="ＭＳ Ｐゴシック" pitchFamily="34" charset="-128"/>
              </a:rPr>
              <a:t>Massachusetts Department of Public Health       </a:t>
            </a:r>
            <a:r>
              <a:rPr lang="en-US" dirty="0" err="1">
                <a:solidFill>
                  <a:srgbClr val="464646">
                    <a:lumMod val="40000"/>
                    <a:lumOff val="60000"/>
                  </a:srgbClr>
                </a:solidFill>
                <a:latin typeface="Garamond" pitchFamily="18" charset="0"/>
                <a:ea typeface="ＭＳ Ｐゴシック" pitchFamily="34" charset="-128"/>
              </a:rPr>
              <a:t>mass.gov</a:t>
            </a:r>
            <a:r>
              <a:rPr lang="en-US" dirty="0">
                <a:solidFill>
                  <a:srgbClr val="464646">
                    <a:lumMod val="40000"/>
                    <a:lumOff val="60000"/>
                  </a:srgbClr>
                </a:solidFill>
                <a:latin typeface="Garamond" pitchFamily="18" charset="0"/>
                <a:ea typeface="ＭＳ Ｐゴシック" pitchFamily="34" charset="-128"/>
              </a:rPr>
              <a:t>/</a:t>
            </a:r>
            <a:r>
              <a:rPr lang="en-US" dirty="0" err="1">
                <a:solidFill>
                  <a:srgbClr val="464646">
                    <a:lumMod val="40000"/>
                    <a:lumOff val="60000"/>
                  </a:srgbClr>
                </a:solidFill>
                <a:latin typeface="Garamond" pitchFamily="18" charset="0"/>
                <a:ea typeface="ＭＳ Ｐゴシック" pitchFamily="34" charset="-128"/>
              </a:rPr>
              <a:t>dph</a:t>
            </a:r>
            <a:endParaRPr lang="en-US" dirty="0">
              <a:solidFill>
                <a:srgbClr val="464646">
                  <a:lumMod val="40000"/>
                  <a:lumOff val="60000"/>
                </a:srgbClr>
              </a:solidFill>
              <a:latin typeface="Garamond" pitchFamily="18" charset="0"/>
              <a:ea typeface="ＭＳ Ｐゴシック" pitchFamily="34" charset="-128"/>
            </a:endParaRPr>
          </a:p>
        </p:txBody>
      </p:sp>
    </p:spTree>
    <p:extLst>
      <p:ext uri="{BB962C8B-B14F-4D97-AF65-F5344CB8AC3E}">
        <p14:creationId xmlns:p14="http://schemas.microsoft.com/office/powerpoint/2010/main" val="3616091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alegislature.gov/Laws/GeneralLaws/PartI/TitleXVI/Chapter111"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www.mass.gov/doc/105-cmr-150-standards-for-long-term-care-facilities/downloa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www.malegislature.gov/Laws/SessionLaws/Acts/2006/Chapter58"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https://malegislature.gov/Laws/GeneralLaws/PartI/TitleXVI/Chapter111/Section51H" TargetMode="External"/><Relationship Id="rId5" Type="http://schemas.openxmlformats.org/officeDocument/2006/relationships/hyperlink" Target="http://www.mass.gov/eohhs/docs/dph/regs/105cmr130.pdf" TargetMode="External"/><Relationship Id="rId4" Type="http://schemas.openxmlformats.org/officeDocument/2006/relationships/hyperlink" Target="http://www.malegislature.gov/Laws/GeneralLaws/PartI/TitleXVI/Chapter111/Section11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chart" Target="../charts/char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chart" Target="../charts/chart22.xml"/></Relationships>
</file>

<file path=ppt/slides/_rels/slide34.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3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33.xml"/><Relationship Id="rId4" Type="http://schemas.openxmlformats.org/officeDocument/2006/relationships/chart" Target="../charts/char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longtermcare/prevention/antibiotic-stewardship.html" TargetMode="External"/><Relationship Id="rId2" Type="http://schemas.openxmlformats.org/officeDocument/2006/relationships/hyperlink" Target="https://www.cdc.gov/antibiotic-use/healthcare/" TargetMode="Externa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hyperlink" Target="https://doi.org/10.1017/ice.2020.395" TargetMode="Externa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hyperlink" Target="mailto:eileen.mchale@state.ma.us"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EC1C4EF3-3A8A-F442-8EF2-6A57E937ACE1}"/>
              </a:ext>
            </a:extLst>
          </p:cNvPr>
          <p:cNvSpPr txBox="1">
            <a:spLocks/>
          </p:cNvSpPr>
          <p:nvPr/>
        </p:nvSpPr>
        <p:spPr>
          <a:xfrm>
            <a:off x="2118547"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dirty="0" smtClean="0">
                <a:solidFill>
                  <a:prstClr val="white"/>
                </a:solidFill>
              </a:rPr>
              <a:t>Public health council</a:t>
            </a:r>
            <a:endParaRPr lang="en-US" dirty="0">
              <a:solidFill>
                <a:prstClr val="white"/>
              </a:solidFill>
            </a:endParaRPr>
          </a:p>
        </p:txBody>
      </p:sp>
      <p:sp>
        <p:nvSpPr>
          <p:cNvPr id="3" name="Subtitle 3">
            <a:extLst>
              <a:ext uri="{FF2B5EF4-FFF2-40B4-BE49-F238E27FC236}">
                <a16:creationId xmlns:a16="http://schemas.microsoft.com/office/drawing/2014/main" xmlns="" id="{FF1BA0A7-A603-4A44-96C5-9FA90B2F7419}"/>
              </a:ext>
            </a:extLst>
          </p:cNvPr>
          <p:cNvSpPr txBox="1">
            <a:spLocks/>
          </p:cNvSpPr>
          <p:nvPr/>
        </p:nvSpPr>
        <p:spPr>
          <a:xfrm>
            <a:off x="2846932" y="4015574"/>
            <a:ext cx="6696619" cy="1349692"/>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5000" b="1" dirty="0" smtClean="0">
                <a:solidFill>
                  <a:sysClr val="window" lastClr="FFFFFF"/>
                </a:solidFill>
              </a:rPr>
              <a:t>October 14, </a:t>
            </a:r>
            <a:r>
              <a:rPr lang="en-US" sz="5000" b="1" dirty="0" smtClean="0">
                <a:solidFill>
                  <a:sysClr val="window" lastClr="FFFFFF"/>
                </a:solidFill>
              </a:rPr>
              <a:t>2020</a:t>
            </a:r>
            <a:endParaRPr lang="en-US" sz="5000" b="1" dirty="0">
              <a:solidFill>
                <a:sysClr val="window" lastClr="FFFFFF"/>
              </a:solidFill>
            </a:endParaRPr>
          </a:p>
        </p:txBody>
      </p:sp>
      <p:sp>
        <p:nvSpPr>
          <p:cNvPr id="4" name="TextBox 3"/>
          <p:cNvSpPr txBox="1"/>
          <p:nvPr/>
        </p:nvSpPr>
        <p:spPr>
          <a:xfrm>
            <a:off x="385025" y="5558615"/>
            <a:ext cx="11502188" cy="1200329"/>
          </a:xfrm>
          <a:prstGeom prst="rect">
            <a:avLst/>
          </a:prstGeom>
          <a:noFill/>
        </p:spPr>
        <p:txBody>
          <a:bodyPr wrap="square" rtlCol="0">
            <a:spAutoFit/>
          </a:bodyPr>
          <a:lstStyle/>
          <a:p>
            <a:pPr algn="ctr"/>
            <a:r>
              <a:rPr lang="en-US" sz="2400" b="1" i="1" dirty="0" smtClean="0">
                <a:solidFill>
                  <a:prstClr val="white"/>
                </a:solidFill>
                <a:latin typeface="Arial" pitchFamily="34" charset="0"/>
                <a:cs typeface="Arial" pitchFamily="34" charset="0"/>
              </a:rPr>
              <a:t>Today’s presentations are available on the mass.gov/</a:t>
            </a:r>
            <a:r>
              <a:rPr lang="en-US" sz="2400" b="1" i="1" dirty="0" err="1" smtClean="0">
                <a:solidFill>
                  <a:prstClr val="white"/>
                </a:solidFill>
                <a:latin typeface="Arial" pitchFamily="34" charset="0"/>
                <a:cs typeface="Arial" pitchFamily="34" charset="0"/>
              </a:rPr>
              <a:t>dph</a:t>
            </a:r>
            <a:r>
              <a:rPr lang="en-US" sz="2400" b="1" i="1" dirty="0" smtClean="0">
                <a:solidFill>
                  <a:prstClr val="white"/>
                </a:solidFill>
                <a:latin typeface="Arial" pitchFamily="34" charset="0"/>
                <a:cs typeface="Arial" pitchFamily="34" charset="0"/>
              </a:rPr>
              <a:t> website under “Upcoming Events” by clicking on the September 17 Public Health Council listing</a:t>
            </a:r>
            <a:endParaRPr lang="en-US" sz="2400" b="1"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0011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1528" y="1166843"/>
            <a:ext cx="9515045" cy="4278094"/>
          </a:xfrm>
          <a:prstGeom prst="rect">
            <a:avLst/>
          </a:prstGeom>
        </p:spPr>
        <p:txBody>
          <a:bodyPr wrap="square">
            <a:spAutoFit/>
          </a:bodyPr>
          <a:lstStyle/>
          <a:p>
            <a:pPr algn="ctr"/>
            <a:endParaRPr lang="en-US" sz="2400" dirty="0">
              <a:solidFill>
                <a:prstClr val="white"/>
              </a:solidFill>
            </a:endParaRPr>
          </a:p>
          <a:p>
            <a:pPr algn="ctr"/>
            <a:r>
              <a:rPr lang="en-US" sz="2400" dirty="0">
                <a:solidFill>
                  <a:prstClr val="white"/>
                </a:solidFill>
              </a:rPr>
              <a:t>Thank you for the opportunity to present this information today.</a:t>
            </a:r>
          </a:p>
          <a:p>
            <a:pPr algn="ctr"/>
            <a:endParaRPr lang="en-US" sz="800" dirty="0">
              <a:solidFill>
                <a:prstClr val="white"/>
              </a:solidFill>
            </a:endParaRPr>
          </a:p>
          <a:p>
            <a:pPr algn="ctr"/>
            <a:r>
              <a:rPr lang="en-US" sz="2400" dirty="0">
                <a:solidFill>
                  <a:prstClr val="white"/>
                </a:solidFill>
              </a:rPr>
              <a:t>For more information regarding standards for long-term care facilities, please find the relevant statutory language and the full current regulation here:</a:t>
            </a:r>
          </a:p>
          <a:p>
            <a:pPr marL="339725" algn="ctr"/>
            <a:endParaRPr lang="en-US" sz="2400" dirty="0">
              <a:solidFill>
                <a:srgbClr val="FF3399"/>
              </a:solidFill>
            </a:endParaRPr>
          </a:p>
          <a:p>
            <a:pPr marL="339725" algn="ctr"/>
            <a:r>
              <a:rPr lang="en-US" sz="2400" dirty="0">
                <a:solidFill>
                  <a:prstClr val="black"/>
                </a:solidFill>
                <a:hlinkClick r:id="rId3"/>
              </a:rPr>
              <a:t>https://malegislature.gov/Laws/GeneralLaws/PartI/TitleXVI/Chapter111</a:t>
            </a:r>
            <a:endParaRPr lang="en-US" sz="2400" dirty="0">
              <a:solidFill>
                <a:prstClr val="black"/>
              </a:solidFill>
            </a:endParaRPr>
          </a:p>
          <a:p>
            <a:pPr marL="339725" algn="ctr"/>
            <a:r>
              <a:rPr lang="en-US" sz="2400" dirty="0">
                <a:solidFill>
                  <a:prstClr val="black"/>
                </a:solidFill>
                <a:hlinkClick r:id="rId4"/>
              </a:rPr>
              <a:t>https://www.mass.gov/doc/105-cmr-150-standards-for-long-term-care-facilities/download</a:t>
            </a:r>
            <a:endParaRPr lang="en-US" sz="2400" dirty="0">
              <a:solidFill>
                <a:prstClr val="black"/>
              </a:solidFill>
            </a:endParaRPr>
          </a:p>
          <a:p>
            <a:pPr marL="339725" algn="ctr"/>
            <a:endParaRPr lang="en-US" sz="2400" dirty="0">
              <a:solidFill>
                <a:prstClr val="black"/>
              </a:solidFill>
            </a:endParaRPr>
          </a:p>
          <a:p>
            <a:pPr marL="339725"/>
            <a:endParaRPr lang="en-US" sz="2400" dirty="0">
              <a:solidFill>
                <a:srgbClr val="FF3399"/>
              </a:solidFill>
            </a:endParaRPr>
          </a:p>
        </p:txBody>
      </p:sp>
      <p:sp>
        <p:nvSpPr>
          <p:cNvPr id="2" name="Rectangle 1"/>
          <p:cNvSpPr/>
          <p:nvPr/>
        </p:nvSpPr>
        <p:spPr>
          <a:xfrm>
            <a:off x="4819928" y="4206306"/>
            <a:ext cx="4358244" cy="369332"/>
          </a:xfrm>
          <a:prstGeom prst="rect">
            <a:avLst/>
          </a:prstGeom>
        </p:spPr>
        <p:txBody>
          <a:bodyPr wrap="square">
            <a:spAutoFit/>
          </a:bodyPr>
          <a:lstStyle/>
          <a:p>
            <a:pPr algn="ctr"/>
            <a:endParaRPr lang="en-US" dirty="0">
              <a:solidFill>
                <a:prstClr val="white"/>
              </a:solidFill>
            </a:endParaRPr>
          </a:p>
        </p:txBody>
      </p:sp>
    </p:spTree>
    <p:extLst>
      <p:ext uri="{BB962C8B-B14F-4D97-AF65-F5344CB8AC3E}">
        <p14:creationId xmlns:p14="http://schemas.microsoft.com/office/powerpoint/2010/main" val="191095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sz="4200" dirty="0"/>
              <a:t>2019 Health Care Associated Infections:</a:t>
            </a:r>
            <a:r>
              <a:rPr lang="en-US" altLang="en-US" dirty="0"/>
              <a:t/>
            </a:r>
            <a:br>
              <a:rPr lang="en-US" altLang="en-US" dirty="0"/>
            </a:br>
            <a:r>
              <a:rPr lang="en-US" altLang="en-US" sz="4200" dirty="0"/>
              <a:t>Acute Care Hospitals</a:t>
            </a:r>
            <a:endParaRPr lang="en-US" sz="4200" dirty="0"/>
          </a:p>
        </p:txBody>
      </p:sp>
      <p:sp>
        <p:nvSpPr>
          <p:cNvPr id="3" name="Rectangle 15"/>
          <p:cNvSpPr txBox="1">
            <a:spLocks noChangeArrowheads="1"/>
          </p:cNvSpPr>
          <p:nvPr/>
        </p:nvSpPr>
        <p:spPr>
          <a:xfrm>
            <a:off x="644504" y="3943840"/>
            <a:ext cx="4281285" cy="8585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altLang="en-US" sz="2400" b="1" dirty="0">
                <a:solidFill>
                  <a:prstClr val="white"/>
                </a:solidFill>
              </a:rPr>
              <a:t>Public Health Council</a:t>
            </a:r>
          </a:p>
          <a:p>
            <a:pPr marL="0" indent="0">
              <a:lnSpc>
                <a:spcPct val="80000"/>
              </a:lnSpc>
              <a:buFont typeface="Arial" panose="020B0604020202020204" pitchFamily="34" charset="0"/>
              <a:buNone/>
            </a:pPr>
            <a:r>
              <a:rPr lang="en-US" altLang="en-US" sz="2400" b="1" dirty="0">
                <a:solidFill>
                  <a:prstClr val="white"/>
                </a:solidFill>
              </a:rPr>
              <a:t>October 14, 2020</a:t>
            </a:r>
          </a:p>
        </p:txBody>
      </p:sp>
      <p:sp>
        <p:nvSpPr>
          <p:cNvPr id="4" name="Rectangle 15"/>
          <p:cNvSpPr txBox="1">
            <a:spLocks noChangeArrowheads="1"/>
          </p:cNvSpPr>
          <p:nvPr/>
        </p:nvSpPr>
        <p:spPr>
          <a:xfrm>
            <a:off x="644504" y="5074678"/>
            <a:ext cx="7625351" cy="13165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Aft>
                <a:spcPts val="1200"/>
              </a:spcAft>
              <a:buFont typeface="Arial" panose="020B0604020202020204" pitchFamily="34" charset="0"/>
              <a:buNone/>
            </a:pPr>
            <a:r>
              <a:rPr lang="en-US" altLang="en-US" sz="1800" dirty="0">
                <a:solidFill>
                  <a:prstClr val="white"/>
                </a:solidFill>
              </a:rPr>
              <a:t>Christina Brandeburg, MPH, Epidemiologist</a:t>
            </a:r>
          </a:p>
          <a:p>
            <a:pPr marL="0" indent="0">
              <a:lnSpc>
                <a:spcPct val="80000"/>
              </a:lnSpc>
              <a:spcAft>
                <a:spcPts val="1200"/>
              </a:spcAft>
              <a:buFont typeface="Arial" panose="020B0604020202020204" pitchFamily="34" charset="0"/>
              <a:buNone/>
            </a:pPr>
            <a:r>
              <a:rPr lang="en-US" altLang="en-US" sz="1800" dirty="0">
                <a:solidFill>
                  <a:prstClr val="white"/>
                </a:solidFill>
              </a:rPr>
              <a:t>Katherine T. Fillo, </a:t>
            </a:r>
            <a:r>
              <a:rPr lang="en-US" sz="1800" dirty="0" err="1">
                <a:solidFill>
                  <a:prstClr val="white"/>
                </a:solidFill>
              </a:rPr>
              <a:t>Ph.D</a:t>
            </a:r>
            <a:r>
              <a:rPr lang="en-US" sz="1800" dirty="0">
                <a:solidFill>
                  <a:prstClr val="white"/>
                </a:solidFill>
              </a:rPr>
              <a:t>, MPH, RN-BC, Director of Clinical Quality Improvement</a:t>
            </a:r>
          </a:p>
          <a:p>
            <a:pPr marL="0" indent="0">
              <a:spcAft>
                <a:spcPts val="1200"/>
              </a:spcAft>
              <a:buFont typeface="Arial" panose="020B0604020202020204" pitchFamily="34" charset="0"/>
              <a:buNone/>
            </a:pPr>
            <a:r>
              <a:rPr lang="en-US" sz="1800" dirty="0">
                <a:solidFill>
                  <a:prstClr val="white"/>
                </a:solidFill>
              </a:rPr>
              <a:t>Eileen McHale, RN, BSN, Healthcare Associated Infection Coordinator </a:t>
            </a:r>
            <a:endParaRPr lang="en-US" altLang="en-US" sz="2000" dirty="0">
              <a:solidFill>
                <a:prstClr val="white"/>
              </a:solidFill>
            </a:endParaRPr>
          </a:p>
        </p:txBody>
      </p:sp>
    </p:spTree>
    <p:extLst>
      <p:ext uri="{BB962C8B-B14F-4D97-AF65-F5344CB8AC3E}">
        <p14:creationId xmlns:p14="http://schemas.microsoft.com/office/powerpoint/2010/main" val="320430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Introduction</a:t>
            </a:r>
          </a:p>
        </p:txBody>
      </p:sp>
      <p:sp>
        <p:nvSpPr>
          <p:cNvPr id="10244" name="Rectangle 3"/>
          <p:cNvSpPr>
            <a:spLocks noGrp="1" noChangeArrowheads="1"/>
          </p:cNvSpPr>
          <p:nvPr>
            <p:ph idx="1"/>
          </p:nvPr>
        </p:nvSpPr>
        <p:spPr>
          <a:xfrm>
            <a:off x="388979" y="1170749"/>
            <a:ext cx="11382442" cy="4782376"/>
          </a:xfrm>
        </p:spPr>
        <p:txBody>
          <a:bodyPr>
            <a:noAutofit/>
          </a:bodyPr>
          <a:lstStyle/>
          <a:p>
            <a:pPr marL="0" indent="1588" eaLnBrk="1" hangingPunct="1">
              <a:lnSpc>
                <a:spcPct val="80000"/>
              </a:lnSpc>
              <a:buNone/>
              <a:defRPr/>
            </a:pPr>
            <a:r>
              <a:rPr lang="en-US" altLang="en-US" sz="2000" dirty="0">
                <a:solidFill>
                  <a:srgbClr val="000000"/>
                </a:solidFill>
              </a:rPr>
              <a:t>Healthcare-associated infections (HAIs) are infections that patients acquire during the course of receiving treatment for other conditions within a healthcare setting.  </a:t>
            </a:r>
          </a:p>
          <a:p>
            <a:pPr marL="0" indent="1588" eaLnBrk="1" hangingPunct="1">
              <a:lnSpc>
                <a:spcPct val="80000"/>
              </a:lnSpc>
              <a:buNone/>
              <a:defRPr/>
            </a:pPr>
            <a:endParaRPr lang="en-US" altLang="en-US" sz="1100" dirty="0">
              <a:solidFill>
                <a:srgbClr val="000000"/>
              </a:solidFill>
            </a:endParaRPr>
          </a:p>
          <a:p>
            <a:pPr marL="0" indent="1588" eaLnBrk="1" hangingPunct="1">
              <a:lnSpc>
                <a:spcPct val="80000"/>
              </a:lnSpc>
              <a:buNone/>
              <a:defRPr/>
            </a:pPr>
            <a:r>
              <a:rPr lang="en-US" altLang="en-US" sz="2000" dirty="0">
                <a:solidFill>
                  <a:srgbClr val="000000"/>
                </a:solidFill>
              </a:rPr>
              <a:t>HAIs are among the leading causes of preventable death in the United States, affecting 1 in </a:t>
            </a:r>
            <a:r>
              <a:rPr lang="en-US" altLang="en-US" sz="2000" dirty="0"/>
              <a:t>17</a:t>
            </a:r>
            <a:r>
              <a:rPr lang="en-US" altLang="en-US" sz="2000" dirty="0">
                <a:solidFill>
                  <a:srgbClr val="FF0000"/>
                </a:solidFill>
              </a:rPr>
              <a:t> </a:t>
            </a:r>
            <a:r>
              <a:rPr lang="en-US" altLang="en-US" sz="2000" dirty="0">
                <a:solidFill>
                  <a:srgbClr val="000000"/>
                </a:solidFill>
              </a:rPr>
              <a:t>hospitalized patients, accounting for an estimated 1.7 million infections and an associated 98,000 deaths.* </a:t>
            </a:r>
          </a:p>
          <a:p>
            <a:pPr marL="0" indent="1588" eaLnBrk="1" hangingPunct="1">
              <a:lnSpc>
                <a:spcPct val="80000"/>
              </a:lnSpc>
              <a:buNone/>
              <a:defRPr/>
            </a:pPr>
            <a:endParaRPr lang="en-US" altLang="en-US" sz="1100" dirty="0">
              <a:solidFill>
                <a:srgbClr val="000000"/>
              </a:solidFill>
            </a:endParaRPr>
          </a:p>
          <a:p>
            <a:pPr marL="0" indent="1588" eaLnBrk="1" hangingPunct="1">
              <a:lnSpc>
                <a:spcPct val="80000"/>
              </a:lnSpc>
              <a:buNone/>
              <a:defRPr/>
            </a:pPr>
            <a:r>
              <a:rPr lang="en-US" altLang="en-US" sz="2000" dirty="0">
                <a:solidFill>
                  <a:srgbClr val="000000"/>
                </a:solidFill>
              </a:rPr>
              <a:t>The Massachusetts Department of Public Health (DPH) developed this data update as a component of the Statewide Infection Prevention and Control Program created pursuant to</a:t>
            </a:r>
            <a:r>
              <a:rPr lang="en-US" altLang="en-US" sz="2000" dirty="0">
                <a:solidFill>
                  <a:srgbClr val="4D4D4D"/>
                </a:solidFill>
              </a:rPr>
              <a:t> </a:t>
            </a:r>
            <a:r>
              <a:rPr lang="en-US" altLang="en-US" sz="2000" dirty="0">
                <a:solidFill>
                  <a:schemeClr val="accent5">
                    <a:lumMod val="10000"/>
                  </a:schemeClr>
                </a:solidFill>
                <a:hlinkClick r:id="rId3"/>
              </a:rPr>
              <a:t>Chapter 58 of the Acts of 2006</a:t>
            </a:r>
            <a:r>
              <a:rPr lang="en-US" altLang="en-US" sz="2000" dirty="0">
                <a:solidFill>
                  <a:schemeClr val="accent5">
                    <a:lumMod val="10000"/>
                  </a:schemeClr>
                </a:solidFill>
              </a:rPr>
              <a:t>. </a:t>
            </a:r>
          </a:p>
          <a:p>
            <a:pPr marL="737248" lvl="1" indent="-284554" eaLnBrk="1" hangingPunct="1">
              <a:lnSpc>
                <a:spcPct val="80000"/>
              </a:lnSpc>
              <a:buFontTx/>
              <a:buChar char="•"/>
              <a:defRPr/>
            </a:pPr>
            <a:endParaRPr lang="en-US" altLang="en-US" sz="1200" dirty="0">
              <a:solidFill>
                <a:srgbClr val="000000"/>
              </a:solidFill>
            </a:endParaRPr>
          </a:p>
          <a:p>
            <a:pPr marL="737248" lvl="1" indent="-284554" eaLnBrk="1" hangingPunct="1">
              <a:lnSpc>
                <a:spcPct val="80000"/>
              </a:lnSpc>
              <a:buFontTx/>
              <a:buChar char="•"/>
              <a:defRPr/>
            </a:pPr>
            <a:r>
              <a:rPr lang="en-US" altLang="en-US" sz="1800" dirty="0">
                <a:solidFill>
                  <a:srgbClr val="000000"/>
                </a:solidFill>
              </a:rPr>
              <a:t>Massachusetts law provides DPH with the legal authority to conduct surveillance, and to investigate and control the spread of communicable and infectious diseases. </a:t>
            </a:r>
            <a:r>
              <a:rPr lang="en-US" altLang="en-US" sz="1800" dirty="0">
                <a:solidFill>
                  <a:srgbClr val="4D4D4D"/>
                </a:solidFill>
              </a:rPr>
              <a:t>(</a:t>
            </a:r>
            <a:r>
              <a:rPr lang="en-US" altLang="en-US" sz="1800" dirty="0">
                <a:solidFill>
                  <a:srgbClr val="4D4D4D"/>
                </a:solidFill>
                <a:hlinkClick r:id="rId4"/>
              </a:rPr>
              <a:t>MGL c. 111,sections 6 &amp; 7</a:t>
            </a:r>
            <a:r>
              <a:rPr lang="en-US" altLang="en-US" sz="1800" dirty="0">
                <a:solidFill>
                  <a:srgbClr val="4D4D4D"/>
                </a:solidFill>
              </a:rPr>
              <a:t>)</a:t>
            </a:r>
          </a:p>
          <a:p>
            <a:pPr marL="0" indent="1588" eaLnBrk="1" hangingPunct="1">
              <a:lnSpc>
                <a:spcPct val="80000"/>
              </a:lnSpc>
              <a:defRPr/>
            </a:pPr>
            <a:endParaRPr lang="en-US" altLang="en-US" sz="1050" dirty="0">
              <a:solidFill>
                <a:srgbClr val="4D4D4D"/>
              </a:solidFill>
            </a:endParaRPr>
          </a:p>
          <a:p>
            <a:pPr marL="737248" lvl="1" indent="-284554" eaLnBrk="1" hangingPunct="1">
              <a:lnSpc>
                <a:spcPct val="80000"/>
              </a:lnSpc>
              <a:buFontTx/>
              <a:buChar char="•"/>
              <a:defRPr/>
            </a:pPr>
            <a:r>
              <a:rPr lang="en-US" altLang="en-US" sz="1800" dirty="0"/>
              <a:t>DPH implements this responsibility in hospitals through the hospital licensing regulation. </a:t>
            </a:r>
            <a:r>
              <a:rPr lang="en-US" altLang="en-US" sz="1800" dirty="0">
                <a:solidFill>
                  <a:srgbClr val="4D4D4D"/>
                </a:solidFill>
              </a:rPr>
              <a:t>(</a:t>
            </a:r>
            <a:r>
              <a:rPr lang="en-US" altLang="en-US" sz="1800" dirty="0">
                <a:solidFill>
                  <a:srgbClr val="4D4D4D"/>
                </a:solidFill>
                <a:hlinkClick r:id="rId5"/>
              </a:rPr>
              <a:t>105 CMR 130.000</a:t>
            </a:r>
            <a:r>
              <a:rPr lang="en-US" altLang="en-US" sz="1800" dirty="0">
                <a:solidFill>
                  <a:srgbClr val="4D4D4D"/>
                </a:solidFill>
              </a:rPr>
              <a:t>)</a:t>
            </a:r>
          </a:p>
          <a:p>
            <a:pPr marL="737248" lvl="1" indent="-284554" eaLnBrk="1" hangingPunct="1">
              <a:lnSpc>
                <a:spcPct val="80000"/>
              </a:lnSpc>
              <a:buFontTx/>
              <a:buChar char="•"/>
              <a:defRPr/>
            </a:pPr>
            <a:endParaRPr lang="en-US" altLang="en-US" sz="1050" dirty="0"/>
          </a:p>
          <a:p>
            <a:pPr marL="737248" lvl="1" indent="-284554" eaLnBrk="1" hangingPunct="1">
              <a:lnSpc>
                <a:spcPct val="80000"/>
              </a:lnSpc>
              <a:buFontTx/>
              <a:buChar char="•"/>
              <a:defRPr/>
            </a:pPr>
            <a:r>
              <a:rPr lang="en-US" altLang="en-US" sz="1800" dirty="0"/>
              <a:t>Section 51H of chapter 111 of the Massachusetts General Laws authorizes the Department to collect HAI data and disseminate the information publicly to encourage quality improvement. </a:t>
            </a:r>
            <a:r>
              <a:rPr lang="en-US" altLang="en-US" sz="1800" dirty="0">
                <a:solidFill>
                  <a:srgbClr val="4D4D4D"/>
                </a:solidFill>
              </a:rPr>
              <a:t>(</a:t>
            </a:r>
            <a:r>
              <a:rPr lang="en-US" altLang="en-US" sz="1800" dirty="0">
                <a:solidFill>
                  <a:srgbClr val="4D4D4D"/>
                </a:solidFill>
                <a:hlinkClick r:id="rId6"/>
              </a:rPr>
              <a:t>https://malegislature.gov/Laws/GeneralLaws/PartI/TitleXVI/Chapter111/Section51H</a:t>
            </a:r>
            <a:r>
              <a:rPr lang="en-US" altLang="en-US" sz="1800" dirty="0">
                <a:solidFill>
                  <a:srgbClr val="4D4D4D"/>
                </a:solidFill>
              </a:rPr>
              <a:t>) </a:t>
            </a:r>
          </a:p>
          <a:p>
            <a:pPr marL="0" indent="1588" eaLnBrk="1" hangingPunct="1">
              <a:lnSpc>
                <a:spcPct val="80000"/>
              </a:lnSpc>
              <a:buNone/>
              <a:defRPr/>
            </a:pPr>
            <a:endParaRPr lang="en-US" altLang="en-US" sz="1400" dirty="0">
              <a:solidFill>
                <a:srgbClr val="4D4D4D"/>
              </a:solidFill>
            </a:endParaRPr>
          </a:p>
          <a:p>
            <a:pPr marL="0" indent="1588" eaLnBrk="1" hangingPunct="1">
              <a:lnSpc>
                <a:spcPct val="80000"/>
              </a:lnSpc>
              <a:buNone/>
              <a:defRPr/>
            </a:pPr>
            <a:endParaRPr lang="en-US" altLang="en-US" sz="1400" dirty="0">
              <a:solidFill>
                <a:srgbClr val="4D4D4D"/>
              </a:solidFill>
            </a:endParaRPr>
          </a:p>
          <a:p>
            <a:pPr marL="0" indent="1588" eaLnBrk="1" hangingPunct="1">
              <a:lnSpc>
                <a:spcPct val="80000"/>
              </a:lnSpc>
              <a:buNone/>
              <a:defRPr/>
            </a:pPr>
            <a:r>
              <a:rPr lang="en-US" sz="1400" dirty="0"/>
              <a:t>*Haque M, </a:t>
            </a:r>
            <a:r>
              <a:rPr lang="en-US" sz="1400" dirty="0" err="1"/>
              <a:t>Sartelli</a:t>
            </a:r>
            <a:r>
              <a:rPr lang="en-US" sz="1400" dirty="0"/>
              <a:t> M, </a:t>
            </a:r>
            <a:r>
              <a:rPr lang="en-US" sz="1400" dirty="0" err="1"/>
              <a:t>McKimm</a:t>
            </a:r>
            <a:r>
              <a:rPr lang="en-US" sz="1400" dirty="0"/>
              <a:t> J, Abu Bakar M. Healthcare-associated Infections - an Overview. </a:t>
            </a:r>
            <a:r>
              <a:rPr lang="en-US" sz="1400" i="1" dirty="0"/>
              <a:t>Infect Drug Resist</a:t>
            </a:r>
            <a:r>
              <a:rPr lang="en-US" sz="1400" dirty="0"/>
              <a:t>. 2018;11:2321–2333. </a:t>
            </a:r>
            <a:endParaRPr lang="en-US" altLang="en-US" sz="1400" strike="sngStrike" dirty="0">
              <a:solidFill>
                <a:srgbClr val="4D4D4D"/>
              </a:solidFill>
            </a:endParaRPr>
          </a:p>
          <a:p>
            <a:pPr marL="0" indent="1588" eaLnBrk="1" hangingPunct="1">
              <a:lnSpc>
                <a:spcPct val="80000"/>
              </a:lnSpc>
              <a:buNone/>
              <a:defRPr/>
            </a:pPr>
            <a:endParaRPr lang="en-US" altLang="en-US" sz="1400" strike="sngStrike" dirty="0">
              <a:solidFill>
                <a:srgbClr val="4D4D4D"/>
              </a:solidFill>
            </a:endParaRPr>
          </a:p>
          <a:p>
            <a:pPr marL="737248" lvl="1" indent="-284554" eaLnBrk="1" hangingPunct="1">
              <a:lnSpc>
                <a:spcPct val="80000"/>
              </a:lnSpc>
              <a:buFontTx/>
              <a:buChar char="•"/>
              <a:defRPr/>
            </a:pPr>
            <a:endParaRPr lang="en-US" altLang="en-US" sz="2200" dirty="0">
              <a:solidFill>
                <a:srgbClr val="4D4D4D"/>
              </a:solidFill>
            </a:endParaRPr>
          </a:p>
          <a:p>
            <a:pPr marL="0" indent="1588" eaLnBrk="1" hangingPunct="1">
              <a:lnSpc>
                <a:spcPct val="80000"/>
              </a:lnSpc>
              <a:buNone/>
              <a:defRPr/>
            </a:pPr>
            <a:endParaRPr lang="en-US" altLang="en-US" sz="1800" dirty="0">
              <a:solidFill>
                <a:srgbClr val="4D4D4D"/>
              </a:solidFill>
            </a:endParaRP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12</a:t>
            </a:fld>
            <a:endParaRPr lang="en-US" dirty="0">
              <a:solidFill>
                <a:srgbClr val="464646">
                  <a:lumMod val="40000"/>
                  <a:lumOff val="60000"/>
                </a:srgbClr>
              </a:solidFill>
              <a:latin typeface="Calibri"/>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420423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Purpose</a:t>
            </a:r>
          </a:p>
        </p:txBody>
      </p:sp>
      <p:sp>
        <p:nvSpPr>
          <p:cNvPr id="10244" name="Rectangle 3"/>
          <p:cNvSpPr>
            <a:spLocks noGrp="1" noChangeArrowheads="1"/>
          </p:cNvSpPr>
          <p:nvPr>
            <p:ph idx="1"/>
          </p:nvPr>
        </p:nvSpPr>
        <p:spPr>
          <a:xfrm>
            <a:off x="388981" y="1170867"/>
            <a:ext cx="10577151" cy="5323800"/>
          </a:xfrm>
        </p:spPr>
        <p:txBody>
          <a:bodyPr>
            <a:normAutofit/>
          </a:bodyPr>
          <a:lstStyle/>
          <a:p>
            <a:pPr marL="0" indent="1588" eaLnBrk="1" hangingPunct="1">
              <a:lnSpc>
                <a:spcPct val="80000"/>
              </a:lnSpc>
              <a:buNone/>
              <a:defRPr/>
            </a:pPr>
            <a:r>
              <a:rPr lang="en-US" altLang="en-US" dirty="0"/>
              <a:t>This HAI presentation is the 11th annual Public Health</a:t>
            </a:r>
            <a:br>
              <a:rPr lang="en-US" altLang="en-US" dirty="0"/>
            </a:br>
            <a:r>
              <a:rPr lang="en-US" altLang="en-US" dirty="0"/>
              <a:t>Council update:</a:t>
            </a:r>
          </a:p>
          <a:p>
            <a:pPr marL="0" indent="0" eaLnBrk="1" hangingPunct="1">
              <a:lnSpc>
                <a:spcPct val="80000"/>
              </a:lnSpc>
              <a:buNone/>
              <a:defRPr/>
            </a:pPr>
            <a:r>
              <a:rPr lang="en-US" altLang="en-US" sz="1600" dirty="0"/>
              <a:t> </a:t>
            </a:r>
          </a:p>
          <a:p>
            <a:pPr marL="685800" indent="-285750">
              <a:lnSpc>
                <a:spcPct val="80000"/>
              </a:lnSpc>
              <a:defRPr/>
            </a:pPr>
            <a:r>
              <a:rPr lang="en-US" altLang="en-US" sz="2600" dirty="0"/>
              <a:t>It is an important component of larger efforts to reduce preventable infections in health care settings </a:t>
            </a:r>
          </a:p>
          <a:p>
            <a:pPr marL="685800" indent="-285750">
              <a:lnSpc>
                <a:spcPct val="80000"/>
              </a:lnSpc>
              <a:defRPr/>
            </a:pPr>
            <a:endParaRPr lang="en-US" altLang="en-US" sz="2600" dirty="0"/>
          </a:p>
          <a:p>
            <a:pPr marL="685800" indent="-285750">
              <a:lnSpc>
                <a:spcPct val="80000"/>
              </a:lnSpc>
              <a:defRPr/>
            </a:pPr>
            <a:r>
              <a:rPr lang="en-US" altLang="en-US" sz="2600" dirty="0"/>
              <a:t>It presents an analysis of progress on infection prevention within Massachusetts acute care hospitals</a:t>
            </a:r>
          </a:p>
          <a:p>
            <a:pPr marL="685800" indent="-285750">
              <a:lnSpc>
                <a:spcPct val="80000"/>
              </a:lnSpc>
              <a:defRPr/>
            </a:pPr>
            <a:endParaRPr lang="en-US" altLang="en-US" sz="2600" dirty="0"/>
          </a:p>
          <a:p>
            <a:pPr marL="685800" indent="-285750">
              <a:lnSpc>
                <a:spcPct val="80000"/>
              </a:lnSpc>
              <a:defRPr/>
            </a:pPr>
            <a:r>
              <a:rPr lang="en-US" altLang="en-US" sz="2600" dirty="0"/>
              <a:t>It is based upon work supported by state funds and the Centers for Disease Control and Prevention (CDC)</a:t>
            </a:r>
          </a:p>
          <a:p>
            <a:pPr marL="685800" indent="-285750">
              <a:lnSpc>
                <a:spcPct val="80000"/>
              </a:lnSpc>
              <a:defRPr/>
            </a:pPr>
            <a:endParaRPr lang="en-US" altLang="en-US" sz="2600" dirty="0"/>
          </a:p>
          <a:p>
            <a:pPr marL="685800" indent="-285750">
              <a:lnSpc>
                <a:spcPct val="80000"/>
              </a:lnSpc>
              <a:defRPr/>
            </a:pPr>
            <a:r>
              <a:rPr lang="en-US" altLang="en-US" sz="2600" dirty="0"/>
              <a:t>It provides an overview of antibiotic resistance and stewardship activities</a:t>
            </a:r>
          </a:p>
          <a:p>
            <a:pPr marL="0" indent="1588">
              <a:lnSpc>
                <a:spcPct val="80000"/>
              </a:lnSpc>
              <a:buNone/>
              <a:defRPr/>
            </a:pPr>
            <a:endParaRPr lang="en-US" altLang="en-US" sz="2400" dirty="0">
              <a:solidFill>
                <a:srgbClr val="4D4D4D"/>
              </a:solidFill>
            </a:endParaRP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13</a:t>
            </a:fld>
            <a:endParaRPr lang="en-US" dirty="0">
              <a:solidFill>
                <a:srgbClr val="464646">
                  <a:lumMod val="40000"/>
                  <a:lumOff val="60000"/>
                </a:srgbClr>
              </a:solidFill>
              <a:latin typeface="Calibri"/>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387330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altLang="en-US" sz="4000" dirty="0">
                <a:solidFill>
                  <a:schemeClr val="bg1"/>
                </a:solidFill>
              </a:rPr>
              <a:t>Methods</a:t>
            </a:r>
          </a:p>
        </p:txBody>
      </p:sp>
      <p:sp>
        <p:nvSpPr>
          <p:cNvPr id="12292" name="Rectangle 3"/>
          <p:cNvSpPr>
            <a:spLocks noGrp="1" noChangeArrowheads="1"/>
          </p:cNvSpPr>
          <p:nvPr>
            <p:ph idx="1"/>
          </p:nvPr>
        </p:nvSpPr>
        <p:spPr>
          <a:xfrm>
            <a:off x="592824" y="1172358"/>
            <a:ext cx="10972799" cy="5310787"/>
          </a:xfrm>
        </p:spPr>
        <p:txBody>
          <a:bodyPr>
            <a:noAutofit/>
          </a:bodyPr>
          <a:lstStyle/>
          <a:p>
            <a:pPr marL="1588" indent="14151" eaLnBrk="1" hangingPunct="1">
              <a:lnSpc>
                <a:spcPct val="80000"/>
              </a:lnSpc>
              <a:buNone/>
            </a:pPr>
            <a:r>
              <a:rPr lang="en-US" altLang="en-US" sz="2400" dirty="0"/>
              <a:t>This data summary includes the following statewide measures for the 2019 calendar year (January 1, 2019 – December 31, 2019) as reported to the CDC’s National Healthcare Safety Network (NHSN).</a:t>
            </a:r>
          </a:p>
          <a:p>
            <a:pPr marL="1588" indent="14151" eaLnBrk="1" hangingPunct="1">
              <a:lnSpc>
                <a:spcPct val="80000"/>
              </a:lnSpc>
              <a:buNone/>
            </a:pPr>
            <a:endParaRPr lang="en-US" altLang="en-US" sz="2400" dirty="0"/>
          </a:p>
          <a:p>
            <a:pPr marL="1588" indent="14151" eaLnBrk="1" hangingPunct="1">
              <a:lnSpc>
                <a:spcPct val="80000"/>
              </a:lnSpc>
              <a:buNone/>
            </a:pPr>
            <a:r>
              <a:rPr lang="en-US" altLang="en-US" sz="2400" dirty="0"/>
              <a:t>The DPH required measures are consistent with the Centers for Medicare and Medicaid Services (CMS) quality reporting measures.  </a:t>
            </a:r>
          </a:p>
          <a:p>
            <a:pPr marL="1588" indent="14151" eaLnBrk="1" hangingPunct="1">
              <a:lnSpc>
                <a:spcPct val="80000"/>
              </a:lnSpc>
              <a:buNone/>
            </a:pPr>
            <a:r>
              <a:rPr lang="en-US" altLang="en-US" sz="1200" dirty="0"/>
              <a:t>  </a:t>
            </a:r>
          </a:p>
          <a:p>
            <a:pPr marL="682625" indent="-282575" eaLnBrk="1" hangingPunct="1">
              <a:lnSpc>
                <a:spcPct val="80000"/>
              </a:lnSpc>
              <a:spcAft>
                <a:spcPts val="1200"/>
              </a:spcAft>
            </a:pPr>
            <a:r>
              <a:rPr lang="en-US" altLang="en-US" sz="2400" dirty="0"/>
              <a:t>Central line associated bloodstream infections (CLABSI) in intensive care units and wards (</a:t>
            </a:r>
            <a:r>
              <a:rPr lang="en-US" altLang="en-US" sz="2400" b="1" i="1" dirty="0">
                <a:solidFill>
                  <a:srgbClr val="FFC000"/>
                </a:solidFill>
              </a:rPr>
              <a:t>New this year</a:t>
            </a:r>
            <a:r>
              <a:rPr lang="en-US" altLang="en-US" sz="2400" dirty="0"/>
              <a:t>)</a:t>
            </a:r>
          </a:p>
          <a:p>
            <a:pPr marL="682625" indent="-282575">
              <a:lnSpc>
                <a:spcPct val="80000"/>
              </a:lnSpc>
              <a:spcAft>
                <a:spcPts val="1200"/>
              </a:spcAft>
            </a:pPr>
            <a:r>
              <a:rPr lang="en-US" altLang="en-US" sz="2400" dirty="0"/>
              <a:t>Catheter associated urinary tract infections (CAUTI) in intensive care units and wards (</a:t>
            </a:r>
            <a:r>
              <a:rPr lang="en-US" altLang="en-US" sz="2400" b="1" i="1" dirty="0">
                <a:solidFill>
                  <a:srgbClr val="FFC000"/>
                </a:solidFill>
              </a:rPr>
              <a:t>New this year</a:t>
            </a:r>
            <a:r>
              <a:rPr lang="en-US" altLang="en-US" sz="2400" dirty="0"/>
              <a:t>)</a:t>
            </a:r>
          </a:p>
          <a:p>
            <a:pPr marL="682625" indent="-282575" eaLnBrk="1" hangingPunct="1">
              <a:lnSpc>
                <a:spcPct val="80000"/>
              </a:lnSpc>
              <a:spcAft>
                <a:spcPts val="1200"/>
              </a:spcAft>
            </a:pPr>
            <a:r>
              <a:rPr lang="en-US" altLang="en-US" sz="2400" dirty="0"/>
              <a:t>Specific surgical site infections (SSI)</a:t>
            </a:r>
          </a:p>
          <a:p>
            <a:pPr marL="682625" indent="-282575" eaLnBrk="1" hangingPunct="1">
              <a:lnSpc>
                <a:spcPct val="80000"/>
              </a:lnSpc>
              <a:spcAft>
                <a:spcPts val="1200"/>
              </a:spcAft>
            </a:pPr>
            <a:r>
              <a:rPr lang="en-US" altLang="en-US" sz="2400" dirty="0"/>
              <a:t>Specific facility wide laboratory identified events (</a:t>
            </a:r>
            <a:r>
              <a:rPr lang="en-US" altLang="en-US" sz="2400" dirty="0" err="1"/>
              <a:t>LabID</a:t>
            </a:r>
            <a:r>
              <a:rPr lang="en-US" altLang="en-US" sz="2400" dirty="0"/>
              <a:t>) </a:t>
            </a:r>
            <a:endParaRPr lang="en-US" altLang="en-US" sz="200" dirty="0">
              <a:ea typeface="MS PGothic" pitchFamily="34" charset="-128"/>
            </a:endParaRPr>
          </a:p>
          <a:p>
            <a:pPr marL="176213" lvl="1" indent="-176213" eaLnBrk="1" hangingPunct="1">
              <a:lnSpc>
                <a:spcPct val="80000"/>
              </a:lnSpc>
              <a:buNone/>
            </a:pPr>
            <a:r>
              <a:rPr lang="en-US" altLang="en-US" sz="1800" dirty="0">
                <a:ea typeface="MS PGothic" pitchFamily="34" charset="-128"/>
              </a:rPr>
              <a:t>* </a:t>
            </a:r>
            <a:r>
              <a:rPr lang="en-US" altLang="en-US" sz="1800" dirty="0"/>
              <a:t>National baseline data for each measure are based on a statistical risk model derived from 2015 national data</a:t>
            </a:r>
          </a:p>
          <a:p>
            <a:pPr marL="527050" lvl="1" indent="-527050" eaLnBrk="1" hangingPunct="1">
              <a:lnSpc>
                <a:spcPct val="80000"/>
              </a:lnSpc>
              <a:buNone/>
            </a:pPr>
            <a:r>
              <a:rPr lang="en-US" altLang="en-US" sz="1800" dirty="0">
                <a:ea typeface="MS PGothic" pitchFamily="34" charset="-128"/>
              </a:rPr>
              <a:t>^ All data were extracted from NHSN on September 21,2020</a:t>
            </a: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14</a:t>
            </a:fld>
            <a:endParaRPr lang="en-US" dirty="0">
              <a:solidFill>
                <a:srgbClr val="464646">
                  <a:lumMod val="40000"/>
                  <a:lumOff val="60000"/>
                </a:srgbClr>
              </a:solidFill>
              <a:latin typeface="Calibri"/>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45136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638840" y="1275573"/>
            <a:ext cx="10971529" cy="647929"/>
          </a:xfrm>
        </p:spPr>
        <p:txBody>
          <a:bodyPr>
            <a:normAutofit/>
          </a:bodyPr>
          <a:lstStyle/>
          <a:p>
            <a:pPr marL="452352" indent="-301524" defTabSz="1204650" eaLnBrk="1" hangingPunct="1">
              <a:lnSpc>
                <a:spcPct val="90000"/>
              </a:lnSpc>
              <a:defRPr/>
            </a:pPr>
            <a:r>
              <a:rPr lang="en-US" altLang="en-US" sz="2800" b="1" dirty="0">
                <a:ea typeface="MS PGothic" pitchFamily="34" charset="-128"/>
              </a:rPr>
              <a:t>Standardized Infection Ratio (SIR)</a:t>
            </a:r>
          </a:p>
        </p:txBody>
      </p:sp>
      <p:sp>
        <p:nvSpPr>
          <p:cNvPr id="13316" name="Rectangle 5"/>
          <p:cNvSpPr>
            <a:spLocks noChangeArrowheads="1"/>
          </p:cNvSpPr>
          <p:nvPr/>
        </p:nvSpPr>
        <p:spPr bwMode="auto">
          <a:xfrm>
            <a:off x="631688" y="128890"/>
            <a:ext cx="6423367"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4000" b="1" dirty="0">
                <a:solidFill>
                  <a:prstClr val="white"/>
                </a:solidFill>
              </a:rPr>
              <a:t>Measures  </a:t>
            </a:r>
          </a:p>
        </p:txBody>
      </p:sp>
      <p:grpSp>
        <p:nvGrpSpPr>
          <p:cNvPr id="13317" name="Group 17"/>
          <p:cNvGrpSpPr>
            <a:grpSpLocks/>
          </p:cNvGrpSpPr>
          <p:nvPr/>
        </p:nvGrpSpPr>
        <p:grpSpPr bwMode="auto">
          <a:xfrm>
            <a:off x="1319000" y="3787533"/>
            <a:ext cx="9930632" cy="812853"/>
            <a:chOff x="830" y="5074"/>
            <a:chExt cx="6249" cy="682"/>
          </a:xfrm>
        </p:grpSpPr>
        <p:sp>
          <p:nvSpPr>
            <p:cNvPr id="13324" name="AutoShape 5"/>
            <p:cNvSpPr>
              <a:spLocks noChangeArrowheads="1"/>
            </p:cNvSpPr>
            <p:nvPr/>
          </p:nvSpPr>
          <p:spPr bwMode="auto">
            <a:xfrm>
              <a:off x="830" y="5074"/>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endParaRPr lang="en-US" altLang="en-US" sz="2400" dirty="0">
                <a:solidFill>
                  <a:prstClr val="black"/>
                </a:solidFill>
                <a:latin typeface="Garamond" pitchFamily="18" charset="0"/>
              </a:endParaRPr>
            </a:p>
          </p:txBody>
        </p:sp>
        <p:sp>
          <p:nvSpPr>
            <p:cNvPr id="13325" name="Text Box 6"/>
            <p:cNvSpPr txBox="1">
              <a:spLocks noChangeArrowheads="1"/>
            </p:cNvSpPr>
            <p:nvPr/>
          </p:nvSpPr>
          <p:spPr bwMode="auto">
            <a:xfrm>
              <a:off x="1215" y="5198"/>
              <a:ext cx="221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dirty="0">
                  <a:solidFill>
                    <a:prstClr val="black"/>
                  </a:solidFill>
                </a:rPr>
                <a:t>Standard Utilization Ratio=</a:t>
              </a:r>
            </a:p>
          </p:txBody>
        </p:sp>
        <p:sp>
          <p:nvSpPr>
            <p:cNvPr id="13326" name="Text Box 7"/>
            <p:cNvSpPr txBox="1">
              <a:spLocks noChangeArrowheads="1"/>
            </p:cNvSpPr>
            <p:nvPr/>
          </p:nvSpPr>
          <p:spPr bwMode="auto">
            <a:xfrm>
              <a:off x="3707" y="5103"/>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Number of Device Days</a:t>
              </a:r>
            </a:p>
          </p:txBody>
        </p:sp>
        <p:sp>
          <p:nvSpPr>
            <p:cNvPr id="13327" name="Text Box 8"/>
            <p:cNvSpPr txBox="1">
              <a:spLocks noChangeArrowheads="1"/>
            </p:cNvSpPr>
            <p:nvPr/>
          </p:nvSpPr>
          <p:spPr bwMode="auto">
            <a:xfrm>
              <a:off x="3707" y="5369"/>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Predicted Number of Device Days</a:t>
              </a:r>
            </a:p>
          </p:txBody>
        </p:sp>
        <p:sp>
          <p:nvSpPr>
            <p:cNvPr id="13328" name="Line 9"/>
            <p:cNvSpPr>
              <a:spLocks noChangeShapeType="1"/>
            </p:cNvSpPr>
            <p:nvPr/>
          </p:nvSpPr>
          <p:spPr bwMode="auto">
            <a:xfrm>
              <a:off x="3729" y="5449"/>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grpSp>
        <p:nvGrpSpPr>
          <p:cNvPr id="13318" name="Group 18"/>
          <p:cNvGrpSpPr>
            <a:grpSpLocks/>
          </p:cNvGrpSpPr>
          <p:nvPr/>
        </p:nvGrpSpPr>
        <p:grpSpPr bwMode="auto">
          <a:xfrm>
            <a:off x="1319000" y="1923502"/>
            <a:ext cx="9930632" cy="784207"/>
            <a:chOff x="838" y="3422"/>
            <a:chExt cx="6249" cy="659"/>
          </a:xfrm>
        </p:grpSpPr>
        <p:sp>
          <p:nvSpPr>
            <p:cNvPr id="13319" name="AutoShape 16"/>
            <p:cNvSpPr>
              <a:spLocks noChangeArrowheads="1"/>
            </p:cNvSpPr>
            <p:nvPr/>
          </p:nvSpPr>
          <p:spPr bwMode="auto">
            <a:xfrm>
              <a:off x="838" y="3422"/>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endParaRPr lang="en-US" altLang="en-US" sz="2400" dirty="0">
                <a:solidFill>
                  <a:prstClr val="black"/>
                </a:solidFill>
                <a:latin typeface="Garamond" pitchFamily="18" charset="0"/>
              </a:endParaRPr>
            </a:p>
          </p:txBody>
        </p:sp>
        <p:sp>
          <p:nvSpPr>
            <p:cNvPr id="13320" name="Text Box 12"/>
            <p:cNvSpPr txBox="1">
              <a:spLocks noChangeArrowheads="1"/>
            </p:cNvSpPr>
            <p:nvPr/>
          </p:nvSpPr>
          <p:spPr bwMode="auto">
            <a:xfrm>
              <a:off x="991" y="3544"/>
              <a:ext cx="287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2400" dirty="0">
                  <a:solidFill>
                    <a:prstClr val="black"/>
                  </a:solidFill>
                </a:rPr>
                <a:t>Standardized Infection Ratio (SIR) =</a:t>
              </a:r>
            </a:p>
          </p:txBody>
        </p:sp>
        <p:sp>
          <p:nvSpPr>
            <p:cNvPr id="13321" name="Text Box 13"/>
            <p:cNvSpPr txBox="1">
              <a:spLocks noChangeArrowheads="1"/>
            </p:cNvSpPr>
            <p:nvPr/>
          </p:nvSpPr>
          <p:spPr bwMode="auto">
            <a:xfrm>
              <a:off x="3931" y="3427"/>
              <a:ext cx="285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Actual Number of Infections</a:t>
              </a:r>
            </a:p>
          </p:txBody>
        </p:sp>
        <p:sp>
          <p:nvSpPr>
            <p:cNvPr id="13322" name="Text Box 14"/>
            <p:cNvSpPr txBox="1">
              <a:spLocks noChangeArrowheads="1"/>
            </p:cNvSpPr>
            <p:nvPr/>
          </p:nvSpPr>
          <p:spPr bwMode="auto">
            <a:xfrm>
              <a:off x="3940" y="3693"/>
              <a:ext cx="28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Predicted Number of Infections</a:t>
              </a:r>
            </a:p>
          </p:txBody>
        </p:sp>
        <p:sp>
          <p:nvSpPr>
            <p:cNvPr id="13323" name="Line 15"/>
            <p:cNvSpPr>
              <a:spLocks noChangeShapeType="1"/>
            </p:cNvSpPr>
            <p:nvPr/>
          </p:nvSpPr>
          <p:spPr bwMode="auto">
            <a:xfrm>
              <a:off x="4053" y="3755"/>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8" name="Content Placeholder 2"/>
          <p:cNvSpPr txBox="1">
            <a:spLocks/>
          </p:cNvSpPr>
          <p:nvPr/>
        </p:nvSpPr>
        <p:spPr>
          <a:xfrm>
            <a:off x="638842" y="3149852"/>
            <a:ext cx="6626159" cy="6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a:lnSpc>
                <a:spcPct val="90000"/>
              </a:lnSpc>
              <a:defRPr/>
            </a:pPr>
            <a:r>
              <a:rPr lang="en-US" altLang="en-US" sz="2800" b="1" dirty="0">
                <a:solidFill>
                  <a:prstClr val="black"/>
                </a:solidFill>
                <a:ea typeface="MS PGothic" pitchFamily="34" charset="-128"/>
              </a:rPr>
              <a:t>Standard Utilization Ratio (SUR)</a:t>
            </a:r>
          </a:p>
        </p:txBody>
      </p:sp>
      <p:sp>
        <p:nvSpPr>
          <p:cNvPr id="19" name="Content Placeholder 2"/>
          <p:cNvSpPr txBox="1">
            <a:spLocks/>
          </p:cNvSpPr>
          <p:nvPr/>
        </p:nvSpPr>
        <p:spPr>
          <a:xfrm>
            <a:off x="197852" y="4993701"/>
            <a:ext cx="11994149" cy="1642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a:lnSpc>
                <a:spcPct val="90000"/>
              </a:lnSpc>
              <a:spcBef>
                <a:spcPts val="0"/>
              </a:spcBef>
              <a:spcAft>
                <a:spcPts val="800"/>
              </a:spcAft>
              <a:defRPr/>
            </a:pPr>
            <a:r>
              <a:rPr lang="en-US" sz="2000" dirty="0">
                <a:solidFill>
                  <a:prstClr val="black"/>
                </a:solidFill>
              </a:rPr>
              <a:t>If the SIR/SUR &gt; 1.0, then more infections/device days were reported than predicted</a:t>
            </a:r>
          </a:p>
          <a:p>
            <a:pPr marL="452352" indent="-301524" defTabSz="1204650">
              <a:lnSpc>
                <a:spcPct val="90000"/>
              </a:lnSpc>
              <a:spcBef>
                <a:spcPts val="0"/>
              </a:spcBef>
              <a:spcAft>
                <a:spcPts val="800"/>
              </a:spcAft>
              <a:defRPr/>
            </a:pPr>
            <a:r>
              <a:rPr lang="en-US" sz="2000" dirty="0">
                <a:solidFill>
                  <a:prstClr val="black"/>
                </a:solidFill>
              </a:rPr>
              <a:t>If the SIR/SUR = 1.0, then the number of infections/number of device days is equal to the predicted number</a:t>
            </a:r>
          </a:p>
          <a:p>
            <a:pPr marL="452352" indent="-301524" defTabSz="1204650">
              <a:lnSpc>
                <a:spcPct val="90000"/>
              </a:lnSpc>
              <a:spcBef>
                <a:spcPts val="0"/>
              </a:spcBef>
              <a:spcAft>
                <a:spcPts val="800"/>
              </a:spcAft>
              <a:defRPr/>
            </a:pPr>
            <a:r>
              <a:rPr lang="en-US" sz="2000" dirty="0">
                <a:solidFill>
                  <a:prstClr val="black"/>
                </a:solidFill>
              </a:rPr>
              <a:t>If the SIR/SUR &lt; 1.0, then fewer infections/device days were reported than predicted</a:t>
            </a:r>
          </a:p>
        </p:txBody>
      </p:sp>
      <p:sp>
        <p:nvSpPr>
          <p:cNvPr id="20"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15</a:t>
            </a:fld>
            <a:endParaRPr lang="en-US" dirty="0">
              <a:solidFill>
                <a:srgbClr val="464646">
                  <a:lumMod val="40000"/>
                  <a:lumOff val="60000"/>
                </a:srgbClr>
              </a:solidFill>
              <a:latin typeface="Calibri"/>
            </a:endParaRPr>
          </a:p>
        </p:txBody>
      </p:sp>
      <p:sp>
        <p:nvSpPr>
          <p:cNvPr id="21"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172252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Chart 3"/>
          <p:cNvGraphicFramePr>
            <a:graphicFrameLocks/>
          </p:cNvGraphicFramePr>
          <p:nvPr>
            <p:extLst>
              <p:ext uri="{D42A27DB-BD31-4B8C-83A1-F6EECF244321}">
                <p14:modId xmlns:p14="http://schemas.microsoft.com/office/powerpoint/2010/main" val="1924376034"/>
              </p:ext>
            </p:extLst>
          </p:nvPr>
        </p:nvGraphicFramePr>
        <p:xfrm>
          <a:off x="1705166" y="1019728"/>
          <a:ext cx="8567136" cy="3803246"/>
        </p:xfrm>
        <a:graphic>
          <a:graphicData uri="http://schemas.openxmlformats.org/presentationml/2006/ole">
            <mc:AlternateContent xmlns:mc="http://schemas.openxmlformats.org/markup-compatibility/2006">
              <mc:Choice xmlns:v="urn:schemas-microsoft-com:vml" Requires="v">
                <p:oleObj spid="_x0000_s2050" r:id="rId4" imgW="8559526" imgH="5066215" progId="Excel.Chart.8">
                  <p:embed/>
                </p:oleObj>
              </mc:Choice>
              <mc:Fallback>
                <p:oleObj r:id="rId4" imgW="8559526" imgH="506621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166" y="1019728"/>
                        <a:ext cx="8567136" cy="380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bwMode="auto">
          <a:xfrm flipV="1">
            <a:off x="2118347" y="3781283"/>
            <a:ext cx="8023644" cy="0"/>
          </a:xfrm>
          <a:prstGeom prst="line">
            <a:avLst/>
          </a:prstGeom>
          <a:solidFill>
            <a:schemeClr val="accent1"/>
          </a:solidFill>
          <a:ln w="5715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149864" y="2493790"/>
            <a:ext cx="552073" cy="492078"/>
          </a:xfrm>
          <a:prstGeom prst="rect">
            <a:avLst/>
          </a:prstGeom>
          <a:noFill/>
        </p:spPr>
        <p:txBody>
          <a:bodyPr vert="vert270" wrap="none" lIns="90487" tIns="45222" rIns="90487" bIns="45222">
            <a:spAutoFit/>
          </a:bodyPr>
          <a:lstStyle/>
          <a:p>
            <a:pPr fontAlgn="base">
              <a:spcBef>
                <a:spcPct val="0"/>
              </a:spcBef>
              <a:spcAft>
                <a:spcPct val="0"/>
              </a:spcAft>
              <a:defRPr/>
            </a:pPr>
            <a:r>
              <a:rPr lang="en-US" sz="2400" b="1" dirty="0">
                <a:solidFill>
                  <a:prstClr val="black"/>
                </a:solidFill>
                <a:ea typeface="MS PGothic" pitchFamily="34" charset="-128"/>
              </a:rPr>
              <a:t>SIR</a:t>
            </a:r>
          </a:p>
        </p:txBody>
      </p:sp>
      <p:sp>
        <p:nvSpPr>
          <p:cNvPr id="6" name="TextBox 5"/>
          <p:cNvSpPr txBox="1"/>
          <p:nvPr/>
        </p:nvSpPr>
        <p:spPr>
          <a:xfrm>
            <a:off x="358682" y="4991384"/>
            <a:ext cx="11366106" cy="1445544"/>
          </a:xfrm>
          <a:prstGeom prst="rect">
            <a:avLst/>
          </a:prstGeom>
          <a:noFill/>
        </p:spPr>
        <p:txBody>
          <a:bodyPr wrap="square" lIns="90487" tIns="45222" rIns="90487" bIns="45222">
            <a:spAutoFit/>
          </a:bodyPr>
          <a:lstStyle/>
          <a:p>
            <a:pPr fontAlgn="base">
              <a:spcBef>
                <a:spcPct val="0"/>
              </a:spcBef>
              <a:spcAft>
                <a:spcPct val="0"/>
              </a:spcAft>
              <a:defRPr/>
            </a:pPr>
            <a:r>
              <a:rPr lang="en-US" sz="2000" dirty="0">
                <a:solidFill>
                  <a:prstClr val="black"/>
                </a:solidFill>
                <a:ea typeface="MS PGothic" pitchFamily="34" charset="-128"/>
              </a:rPr>
              <a:t>The </a:t>
            </a:r>
            <a:r>
              <a:rPr lang="en-US" sz="2000" b="1" dirty="0">
                <a:solidFill>
                  <a:srgbClr val="92D050"/>
                </a:solidFill>
                <a:ea typeface="MS PGothic" pitchFamily="34" charset="-128"/>
              </a:rPr>
              <a:t>green</a:t>
            </a:r>
            <a:r>
              <a:rPr lang="en-US" sz="2000" dirty="0">
                <a:solidFill>
                  <a:prstClr val="black"/>
                </a:solidFill>
                <a:ea typeface="MS PGothic" pitchFamily="34" charset="-128"/>
              </a:rPr>
              <a:t> horizontal bar represents the SIR, and the </a:t>
            </a:r>
            <a:r>
              <a:rPr lang="en-US" sz="2000" b="1" dirty="0">
                <a:solidFill>
                  <a:srgbClr val="333399"/>
                </a:solidFill>
                <a:ea typeface="MS PGothic" pitchFamily="34" charset="-128"/>
              </a:rPr>
              <a:t>blue</a:t>
            </a:r>
            <a:r>
              <a:rPr lang="en-US" sz="2000" dirty="0">
                <a:solidFill>
                  <a:prstClr val="black"/>
                </a:solidFill>
                <a:ea typeface="MS PGothic" pitchFamily="34" charset="-128"/>
              </a:rPr>
              <a:t> vertical bar represents the 95% confidence interval (CI). The 95% CI measures the probability that the true SIR falls between the two parameters. </a:t>
            </a:r>
          </a:p>
          <a:p>
            <a:pPr marL="282741" indent="-282741" fontAlgn="base">
              <a:spcBef>
                <a:spcPct val="0"/>
              </a:spcBef>
              <a:spcAft>
                <a:spcPct val="0"/>
              </a:spcAft>
              <a:buFont typeface="Arial" panose="020B0604020202020204" pitchFamily="34" charset="0"/>
              <a:buChar char="•"/>
              <a:defRPr/>
            </a:pPr>
            <a:r>
              <a:rPr lang="en-US" sz="1600" dirty="0">
                <a:solidFill>
                  <a:prstClr val="black"/>
                </a:solidFill>
                <a:ea typeface="MS PGothic" pitchFamily="34" charset="-128"/>
              </a:rPr>
              <a:t>If the blue vertical bar crosses 1.0 (highlighted in </a:t>
            </a:r>
            <a:r>
              <a:rPr lang="en-US" sz="1600" b="1" dirty="0">
                <a:solidFill>
                  <a:srgbClr val="FF9933"/>
                </a:solidFill>
                <a:ea typeface="MS PGothic" pitchFamily="34" charset="-128"/>
              </a:rPr>
              <a:t>orange</a:t>
            </a:r>
            <a:r>
              <a:rPr lang="en-US" sz="1600" dirty="0">
                <a:solidFill>
                  <a:prstClr val="black"/>
                </a:solidFill>
                <a:ea typeface="MS PGothic" pitchFamily="34" charset="-128"/>
              </a:rPr>
              <a:t>), then the actual rate is </a:t>
            </a:r>
            <a:r>
              <a:rPr lang="en-US" sz="1600" u="sng" dirty="0">
                <a:solidFill>
                  <a:prstClr val="black"/>
                </a:solidFill>
                <a:ea typeface="MS PGothic" pitchFamily="34" charset="-128"/>
              </a:rPr>
              <a:t>not</a:t>
            </a:r>
            <a:r>
              <a:rPr lang="en-US" sz="1600" dirty="0">
                <a:solidFill>
                  <a:prstClr val="black"/>
                </a:solidFill>
                <a:ea typeface="MS PGothic" pitchFamily="34" charset="-128"/>
              </a:rPr>
              <a:t> statistically significantly different from the predicted rate.  </a:t>
            </a:r>
          </a:p>
          <a:p>
            <a:pPr marL="282741" indent="-282741" fontAlgn="base">
              <a:spcBef>
                <a:spcPct val="0"/>
              </a:spcBef>
              <a:spcAft>
                <a:spcPct val="0"/>
              </a:spcAft>
              <a:buFont typeface="Arial" panose="020B0604020202020204" pitchFamily="34" charset="0"/>
              <a:buChar char="•"/>
              <a:defRPr/>
            </a:pPr>
            <a:r>
              <a:rPr lang="en-US" sz="1600" dirty="0">
                <a:solidFill>
                  <a:prstClr val="black"/>
                </a:solidFill>
                <a:ea typeface="MS PGothic" pitchFamily="34" charset="-128"/>
              </a:rPr>
              <a:t>If the blue vertical bar is completely above or below 1.0, then the actual is statistically significantly different from the predicted rate.</a:t>
            </a:r>
          </a:p>
        </p:txBody>
      </p:sp>
      <p:sp>
        <p:nvSpPr>
          <p:cNvPr id="7" name="TextBox 6"/>
          <p:cNvSpPr txBox="1"/>
          <p:nvPr/>
        </p:nvSpPr>
        <p:spPr>
          <a:xfrm>
            <a:off x="2687265" y="2304560"/>
            <a:ext cx="4403549" cy="399104"/>
          </a:xfrm>
          <a:prstGeom prst="rect">
            <a:avLst/>
          </a:prstGeom>
          <a:noFill/>
          <a:ln>
            <a:solidFill>
              <a:schemeClr val="bg1">
                <a:lumMod val="65000"/>
              </a:schemeClr>
            </a:solidFill>
          </a:ln>
        </p:spPr>
        <p:txBody>
          <a:bodyPr lIns="90487" tIns="45222" rIns="90487" bIns="45222">
            <a:spAutoFit/>
          </a:bodyPr>
          <a:lstStyle/>
          <a:p>
            <a:pPr algn="ctr" fontAlgn="base">
              <a:spcBef>
                <a:spcPct val="0"/>
              </a:spcBef>
              <a:spcAft>
                <a:spcPct val="0"/>
              </a:spcAft>
              <a:defRPr/>
            </a:pPr>
            <a:r>
              <a:rPr lang="en-US" sz="2000" dirty="0">
                <a:solidFill>
                  <a:prstClr val="black"/>
                </a:solidFill>
                <a:ea typeface="MS PGothic" pitchFamily="34" charset="-128"/>
              </a:rPr>
              <a:t>Not significantly different than predicted</a:t>
            </a:r>
          </a:p>
        </p:txBody>
      </p:sp>
      <p:cxnSp>
        <p:nvCxnSpPr>
          <p:cNvPr id="9" name="Straight Arrow Connector 8"/>
          <p:cNvCxnSpPr/>
          <p:nvPr/>
        </p:nvCxnSpPr>
        <p:spPr bwMode="auto">
          <a:xfrm flipH="1">
            <a:off x="3531197" y="2694555"/>
            <a:ext cx="901052" cy="4290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4432246" y="2705283"/>
            <a:ext cx="580041" cy="76875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7931474" y="4058988"/>
            <a:ext cx="3793314" cy="399104"/>
          </a:xfrm>
          <a:prstGeom prst="rect">
            <a:avLst/>
          </a:prstGeom>
          <a:noFill/>
          <a:ln>
            <a:solidFill>
              <a:schemeClr val="bg1">
                <a:lumMod val="65000"/>
              </a:schemeClr>
            </a:solidFill>
          </a:ln>
        </p:spPr>
        <p:txBody>
          <a:bodyPr lIns="90487" tIns="45222" rIns="90487" bIns="45222">
            <a:spAutoFit/>
          </a:bodyPr>
          <a:lstStyle/>
          <a:p>
            <a:pPr algn="ctr" fontAlgn="base">
              <a:spcBef>
                <a:spcPct val="0"/>
              </a:spcBef>
              <a:spcAft>
                <a:spcPct val="0"/>
              </a:spcAft>
              <a:defRPr/>
            </a:pPr>
            <a:r>
              <a:rPr lang="en-US" sz="2000" dirty="0">
                <a:solidFill>
                  <a:prstClr val="black"/>
                </a:solidFill>
                <a:ea typeface="MS PGothic" pitchFamily="34" charset="-128"/>
              </a:rPr>
              <a:t>Significantly lower than predicted</a:t>
            </a:r>
          </a:p>
        </p:txBody>
      </p:sp>
      <p:sp>
        <p:nvSpPr>
          <p:cNvPr id="15" name="TextBox 14"/>
          <p:cNvSpPr txBox="1"/>
          <p:nvPr/>
        </p:nvSpPr>
        <p:spPr>
          <a:xfrm>
            <a:off x="4198642" y="1389207"/>
            <a:ext cx="3864824" cy="399104"/>
          </a:xfrm>
          <a:prstGeom prst="rect">
            <a:avLst/>
          </a:prstGeom>
          <a:noFill/>
          <a:ln>
            <a:solidFill>
              <a:schemeClr val="bg1">
                <a:lumMod val="65000"/>
              </a:schemeClr>
            </a:solidFill>
          </a:ln>
        </p:spPr>
        <p:txBody>
          <a:bodyPr lIns="90487" tIns="45222" rIns="90487" bIns="45222">
            <a:spAutoFit/>
          </a:bodyPr>
          <a:lstStyle/>
          <a:p>
            <a:pPr algn="ctr" fontAlgn="base">
              <a:spcBef>
                <a:spcPct val="0"/>
              </a:spcBef>
              <a:spcAft>
                <a:spcPct val="0"/>
              </a:spcAft>
              <a:defRPr/>
            </a:pPr>
            <a:r>
              <a:rPr lang="en-US" sz="2000" dirty="0">
                <a:solidFill>
                  <a:prstClr val="black"/>
                </a:solidFill>
                <a:ea typeface="MS PGothic" pitchFamily="34" charset="-128"/>
              </a:rPr>
              <a:t>Significantly higher than predicted</a:t>
            </a:r>
          </a:p>
        </p:txBody>
      </p:sp>
      <p:cxnSp>
        <p:nvCxnSpPr>
          <p:cNvPr id="13" name="Straight Arrow Connector 12"/>
          <p:cNvCxnSpPr/>
          <p:nvPr/>
        </p:nvCxnSpPr>
        <p:spPr bwMode="auto">
          <a:xfrm flipH="1">
            <a:off x="7365740" y="4196052"/>
            <a:ext cx="565738"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8063467" y="1700289"/>
            <a:ext cx="901052" cy="27770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5"/>
          <p:cNvSpPr>
            <a:spLocks noChangeArrowheads="1"/>
          </p:cNvSpPr>
          <p:nvPr/>
        </p:nvSpPr>
        <p:spPr bwMode="auto">
          <a:xfrm>
            <a:off x="553028" y="179337"/>
            <a:ext cx="11085948"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fontAlgn="base">
              <a:spcBef>
                <a:spcPts val="0"/>
              </a:spcBef>
              <a:spcAft>
                <a:spcPct val="0"/>
              </a:spcAft>
              <a:buFontTx/>
              <a:buNone/>
              <a:defRPr/>
            </a:pPr>
            <a:r>
              <a:rPr lang="en-US" sz="3600" b="1" dirty="0">
                <a:solidFill>
                  <a:prstClr val="white"/>
                </a:solidFill>
                <a:ea typeface="MS PGothic" pitchFamily="34" charset="-128"/>
              </a:rPr>
              <a:t>How to Interpret  SIRs and 95% Confidence Intervals (CIs)</a:t>
            </a:r>
            <a:endParaRPr lang="en-US" altLang="en-US" sz="2800" b="1" dirty="0">
              <a:solidFill>
                <a:prstClr val="white"/>
              </a:solidFill>
            </a:endParaRPr>
          </a:p>
        </p:txBody>
      </p:sp>
      <p:sp>
        <p:nvSpPr>
          <p:cNvPr id="18"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16</a:t>
            </a:fld>
            <a:endParaRPr lang="en-US" dirty="0">
              <a:solidFill>
                <a:srgbClr val="464646">
                  <a:lumMod val="40000"/>
                  <a:lumOff val="60000"/>
                </a:srgbClr>
              </a:solidFill>
              <a:latin typeface="Calibri"/>
            </a:endParaRPr>
          </a:p>
        </p:txBody>
      </p:sp>
      <p:sp>
        <p:nvSpPr>
          <p:cNvPr id="19"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279139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7A37A9F-EAB5-474B-8B60-81AB2921F41C}"/>
              </a:ext>
            </a:extLst>
          </p:cNvPr>
          <p:cNvSpPr/>
          <p:nvPr/>
        </p:nvSpPr>
        <p:spPr>
          <a:xfrm>
            <a:off x="8475664" y="1441967"/>
            <a:ext cx="3336352"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rPr>
              <a:t>Ward</a:t>
            </a:r>
          </a:p>
        </p:txBody>
      </p:sp>
      <p:sp>
        <p:nvSpPr>
          <p:cNvPr id="5" name="Rectangle 4">
            <a:extLst>
              <a:ext uri="{FF2B5EF4-FFF2-40B4-BE49-F238E27FC236}">
                <a16:creationId xmlns:a16="http://schemas.microsoft.com/office/drawing/2014/main" xmlns="" id="{7B41C2DC-925C-4F9D-9199-120A29130D7A}"/>
              </a:ext>
            </a:extLst>
          </p:cNvPr>
          <p:cNvSpPr/>
          <p:nvPr/>
        </p:nvSpPr>
        <p:spPr>
          <a:xfrm>
            <a:off x="1238344" y="1441967"/>
            <a:ext cx="6675344"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rPr>
              <a:t>ICU</a:t>
            </a:r>
            <a:endParaRPr lang="en-US" sz="2399" b="1" dirty="0">
              <a:solidFill>
                <a:prstClr val="black"/>
              </a:solidFill>
            </a:endParaRPr>
          </a:p>
        </p:txBody>
      </p:sp>
      <p:graphicFrame>
        <p:nvGraphicFramePr>
          <p:cNvPr id="2" name="Object 10"/>
          <p:cNvGraphicFramePr>
            <a:graphicFrameLocks noGrp="1" noChangeAspect="1"/>
          </p:cNvGraphicFramePr>
          <p:nvPr>
            <p:ph idx="1"/>
          </p:nvPr>
        </p:nvGraphicFramePr>
        <p:xfrm>
          <a:off x="1590" y="976535"/>
          <a:ext cx="12188825"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Grp="1" noChangeArrowheads="1"/>
          </p:cNvSpPr>
          <p:nvPr>
            <p:ph type="title"/>
          </p:nvPr>
        </p:nvSpPr>
        <p:spPr>
          <a:xfrm>
            <a:off x="383162" y="22661"/>
            <a:ext cx="11425679" cy="931797"/>
          </a:xfrm>
        </p:spPr>
        <p:txBody>
          <a:bodyPr anchor="ctr">
            <a:normAutofit fontScale="90000"/>
          </a:bodyPr>
          <a:lstStyle/>
          <a:p>
            <a:pPr eaLnBrk="1" hangingPunct="1"/>
            <a:r>
              <a:rPr lang="en-US" altLang="en-US" sz="3799" dirty="0">
                <a:solidFill>
                  <a:schemeClr val="bg1"/>
                </a:solidFill>
              </a:rPr>
              <a:t>Central Line-Associated Bloodstream Infections (CLABSI):</a:t>
            </a:r>
            <a:br>
              <a:rPr lang="en-US" altLang="en-US" sz="3799" dirty="0">
                <a:solidFill>
                  <a:schemeClr val="bg1"/>
                </a:solidFill>
              </a:rPr>
            </a:br>
            <a:r>
              <a:rPr lang="en-US" altLang="en-US" sz="3799" dirty="0">
                <a:solidFill>
                  <a:schemeClr val="bg1"/>
                </a:solidFill>
              </a:rPr>
              <a:t>Standard Infection Ratio in Adult and Pediatric ICUs and Wards</a:t>
            </a:r>
            <a:endParaRPr lang="en-US" altLang="en-US" sz="2699" b="0" dirty="0">
              <a:solidFill>
                <a:schemeClr val="bg1"/>
              </a:solidFill>
            </a:endParaRPr>
          </a:p>
        </p:txBody>
      </p:sp>
      <p:sp>
        <p:nvSpPr>
          <p:cNvPr id="18437" name="Text Box 8"/>
          <p:cNvSpPr txBox="1">
            <a:spLocks noChangeArrowheads="1"/>
          </p:cNvSpPr>
          <p:nvPr/>
        </p:nvSpPr>
        <p:spPr bwMode="auto">
          <a:xfrm>
            <a:off x="87406" y="4061389"/>
            <a:ext cx="2292521"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000" dirty="0">
                <a:solidFill>
                  <a:prstClr val="black"/>
                </a:solidFill>
              </a:rPr>
              <a:t>T= Major teaching hospital </a:t>
            </a:r>
          </a:p>
          <a:p>
            <a:pPr eaLnBrk="1" fontAlgn="base" hangingPunct="1">
              <a:spcBef>
                <a:spcPct val="0"/>
              </a:spcBef>
              <a:spcAft>
                <a:spcPct val="0"/>
              </a:spcAft>
              <a:buFontTx/>
              <a:buNone/>
            </a:pPr>
            <a:r>
              <a:rPr lang="en-US" altLang="en-US" sz="1000" dirty="0">
                <a:solidFill>
                  <a:prstClr val="black"/>
                </a:solidFill>
              </a:rPr>
              <a:t>NT=Not major teaching hospital </a:t>
            </a:r>
          </a:p>
        </p:txBody>
      </p:sp>
      <p:grpSp>
        <p:nvGrpSpPr>
          <p:cNvPr id="18438" name="Group 13"/>
          <p:cNvGrpSpPr>
            <a:grpSpLocks/>
          </p:cNvGrpSpPr>
          <p:nvPr/>
        </p:nvGrpSpPr>
        <p:grpSpPr bwMode="auto">
          <a:xfrm>
            <a:off x="-256" y="4555002"/>
            <a:ext cx="3557844"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grpSp>
      <p:sp>
        <p:nvSpPr>
          <p:cNvPr id="11" name="Rounded Rectangle 1"/>
          <p:cNvSpPr>
            <a:spLocks noChangeArrowheads="1"/>
          </p:cNvSpPr>
          <p:nvPr/>
        </p:nvSpPr>
        <p:spPr bwMode="auto">
          <a:xfrm>
            <a:off x="149384" y="4944458"/>
            <a:ext cx="11893235"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FontTx/>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111" y="6491691"/>
            <a:ext cx="2736414"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17</a:t>
            </a:fld>
            <a:endParaRPr lang="en-US" dirty="0">
              <a:solidFill>
                <a:srgbClr val="464646">
                  <a:lumMod val="40000"/>
                  <a:lumOff val="60000"/>
                </a:srgbClr>
              </a:solidFill>
              <a:latin typeface="Calibri"/>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2721" y="6509725"/>
            <a:ext cx="3816488"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8" name="Rounded Rectangle 1">
            <a:extLst>
              <a:ext uri="{FF2B5EF4-FFF2-40B4-BE49-F238E27FC236}">
                <a16:creationId xmlns:a16="http://schemas.microsoft.com/office/drawing/2014/main" xmlns="" id="{4D7024F4-0D2C-416E-A231-C57A498A7E8E}"/>
              </a:ext>
            </a:extLst>
          </p:cNvPr>
          <p:cNvSpPr>
            <a:spLocks noChangeArrowheads="1"/>
          </p:cNvSpPr>
          <p:nvPr/>
        </p:nvSpPr>
        <p:spPr bwMode="auto">
          <a:xfrm>
            <a:off x="8942388" y="4944462"/>
            <a:ext cx="3100230"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ts val="0"/>
              </a:spcBef>
              <a:spcAft>
                <a:spcPts val="400"/>
              </a:spcAft>
              <a:buFontTx/>
              <a:buNone/>
              <a:defRPr/>
            </a:pPr>
            <a:r>
              <a:rPr lang="en-US" altLang="en-US" sz="1600" dirty="0">
                <a:solidFill>
                  <a:prstClr val="black"/>
                </a:solidFill>
              </a:rPr>
              <a:t>Cardiothoracic ICU</a:t>
            </a:r>
          </a:p>
          <a:p>
            <a:pPr algn="ctr" eaLnBrk="1" fontAlgn="base" hangingPunct="1">
              <a:spcBef>
                <a:spcPts val="0"/>
              </a:spcBef>
              <a:spcAft>
                <a:spcPts val="400"/>
              </a:spcAft>
              <a:buFontTx/>
              <a:buNone/>
              <a:defRPr/>
            </a:pPr>
            <a:r>
              <a:rPr lang="en-US" altLang="en-US" sz="1600" dirty="0">
                <a:solidFill>
                  <a:prstClr val="black"/>
                </a:solidFill>
              </a:rPr>
              <a:t>Medical (T) Ward</a:t>
            </a:r>
          </a:p>
          <a:p>
            <a:pPr algn="ctr" eaLnBrk="1" fontAlgn="base" hangingPunct="1">
              <a:spcBef>
                <a:spcPts val="0"/>
              </a:spcBef>
              <a:spcAft>
                <a:spcPts val="400"/>
              </a:spcAft>
              <a:buFontTx/>
              <a:buNone/>
              <a:defRPr/>
            </a:pPr>
            <a:r>
              <a:rPr lang="en-US" altLang="en-US" sz="1600" dirty="0">
                <a:solidFill>
                  <a:prstClr val="black"/>
                </a:solidFill>
              </a:rPr>
              <a:t>Medical/Surgical (NT) Ward</a:t>
            </a:r>
          </a:p>
          <a:p>
            <a:pPr algn="ctr" eaLnBrk="1" fontAlgn="base" hangingPunct="1">
              <a:spcBef>
                <a:spcPts val="0"/>
              </a:spcBef>
              <a:spcAft>
                <a:spcPts val="400"/>
              </a:spcAft>
              <a:buFontTx/>
              <a:buNone/>
              <a:defRPr/>
            </a:pPr>
            <a:r>
              <a:rPr lang="en-US" altLang="en-US" sz="1600" dirty="0">
                <a:solidFill>
                  <a:prstClr val="black"/>
                </a:solidFill>
              </a:rPr>
              <a:t>Surgical Ward</a:t>
            </a:r>
          </a:p>
        </p:txBody>
      </p:sp>
      <p:sp>
        <p:nvSpPr>
          <p:cNvPr id="19" name="Rounded Rectangle 1">
            <a:extLst>
              <a:ext uri="{FF2B5EF4-FFF2-40B4-BE49-F238E27FC236}">
                <a16:creationId xmlns:a16="http://schemas.microsoft.com/office/drawing/2014/main" xmlns="" id="{02446814-5ACF-4935-9620-ACEF650FAFDD}"/>
              </a:ext>
            </a:extLst>
          </p:cNvPr>
          <p:cNvSpPr>
            <a:spLocks noChangeArrowheads="1"/>
          </p:cNvSpPr>
          <p:nvPr/>
        </p:nvSpPr>
        <p:spPr bwMode="auto">
          <a:xfrm>
            <a:off x="139324" y="4947931"/>
            <a:ext cx="8518587"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FontTx/>
              <a:buNone/>
              <a:defRPr/>
            </a:pPr>
            <a:r>
              <a:rPr lang="en-US" altLang="en-US" sz="2199" b="1" dirty="0">
                <a:solidFill>
                  <a:srgbClr val="006699"/>
                </a:solidFill>
              </a:rPr>
              <a:t>Key Findings</a:t>
            </a:r>
            <a:endParaRPr lang="en-US" altLang="en-US" sz="1400" dirty="0">
              <a:solidFill>
                <a:prstClr val="black"/>
              </a:solidFill>
            </a:endParaRPr>
          </a:p>
          <a:p>
            <a:pPr marL="111092" algn="ctr" eaLnBrk="1" fontAlgn="base" hangingPunct="1">
              <a:spcBef>
                <a:spcPct val="0"/>
              </a:spcBef>
              <a:spcAft>
                <a:spcPct val="0"/>
              </a:spcAft>
              <a:buFontTx/>
              <a:buNone/>
              <a:defRPr/>
            </a:pPr>
            <a:r>
              <a:rPr lang="en-US" altLang="en-US" sz="1899" dirty="0">
                <a:solidFill>
                  <a:prstClr val="black"/>
                </a:solidFill>
              </a:rPr>
              <a:t>Four unit types experienced a significantly lower </a:t>
            </a:r>
            <a:r>
              <a:rPr lang="en-US" altLang="en-US" sz="1899" dirty="0">
                <a:solidFill>
                  <a:srgbClr val="000000"/>
                </a:solidFill>
              </a:rPr>
              <a:t>number of infections than predicted, based on 2015 national aggregate data.</a:t>
            </a:r>
          </a:p>
          <a:p>
            <a:pPr marL="111092" eaLnBrk="1" fontAlgn="base" hangingPunct="1">
              <a:spcBef>
                <a:spcPct val="0"/>
              </a:spcBef>
              <a:spcAft>
                <a:spcPct val="0"/>
              </a:spcAft>
              <a:buFontTx/>
              <a:buNone/>
              <a:defRPr/>
            </a:pPr>
            <a:endParaRPr lang="en-US" altLang="en-US" sz="600" dirty="0">
              <a:solidFill>
                <a:srgbClr val="000000"/>
              </a:solidFill>
            </a:endParaRPr>
          </a:p>
          <a:p>
            <a:pPr marL="111092" eaLnBrk="1" fontAlgn="base" hangingPunct="1">
              <a:spcBef>
                <a:spcPct val="0"/>
              </a:spcBef>
              <a:spcAft>
                <a:spcPct val="0"/>
              </a:spcAft>
              <a:buFontTx/>
              <a:buNone/>
              <a:defRPr/>
            </a:pPr>
            <a:r>
              <a:rPr lang="en-US" altLang="en-US" sz="1500" dirty="0">
                <a:solidFill>
                  <a:srgbClr val="000000"/>
                </a:solidFill>
              </a:rPr>
              <a:t>*SIRs and CIs are currently not calculated when the number of predicted infections is less than 0.5.</a:t>
            </a:r>
          </a:p>
          <a:p>
            <a:pPr marL="111092" eaLnBrk="1" fontAlgn="base" hangingPunct="1">
              <a:spcBef>
                <a:spcPct val="0"/>
              </a:spcBef>
              <a:spcAft>
                <a:spcPct val="0"/>
              </a:spcAft>
              <a:buFontTx/>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xmlns="" id="{6A14868E-CB48-4F9C-B43E-8C4194A284A2}"/>
              </a:ext>
            </a:extLst>
          </p:cNvPr>
          <p:cNvSpPr/>
          <p:nvPr/>
        </p:nvSpPr>
        <p:spPr>
          <a:xfrm>
            <a:off x="8642156" y="5248263"/>
            <a:ext cx="530297"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99">
              <a:solidFill>
                <a:prstClr val="white"/>
              </a:solidFill>
            </a:endParaRPr>
          </a:p>
        </p:txBody>
      </p:sp>
    </p:spTree>
    <p:extLst>
      <p:ext uri="{BB962C8B-B14F-4D97-AF65-F5344CB8AC3E}">
        <p14:creationId xmlns:p14="http://schemas.microsoft.com/office/powerpoint/2010/main" val="114970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7A37A9F-EAB5-474B-8B60-81AB2921F41C}"/>
              </a:ext>
            </a:extLst>
          </p:cNvPr>
          <p:cNvSpPr/>
          <p:nvPr/>
        </p:nvSpPr>
        <p:spPr>
          <a:xfrm>
            <a:off x="8475664" y="1441967"/>
            <a:ext cx="3336352"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rPr>
              <a:t>Ward</a:t>
            </a:r>
          </a:p>
        </p:txBody>
      </p:sp>
      <p:sp>
        <p:nvSpPr>
          <p:cNvPr id="5" name="Rectangle 4">
            <a:extLst>
              <a:ext uri="{FF2B5EF4-FFF2-40B4-BE49-F238E27FC236}">
                <a16:creationId xmlns:a16="http://schemas.microsoft.com/office/drawing/2014/main" xmlns="" id="{7B41C2DC-925C-4F9D-9199-120A29130D7A}"/>
              </a:ext>
            </a:extLst>
          </p:cNvPr>
          <p:cNvSpPr/>
          <p:nvPr/>
        </p:nvSpPr>
        <p:spPr>
          <a:xfrm>
            <a:off x="1238344" y="1441967"/>
            <a:ext cx="6675344"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rPr>
              <a:t>ICU</a:t>
            </a:r>
            <a:endParaRPr lang="en-US" sz="2399" b="1" dirty="0">
              <a:solidFill>
                <a:prstClr val="black"/>
              </a:solidFill>
            </a:endParaRPr>
          </a:p>
        </p:txBody>
      </p:sp>
      <p:sp>
        <p:nvSpPr>
          <p:cNvPr id="18435" name="Rectangle 2"/>
          <p:cNvSpPr>
            <a:spLocks noGrp="1" noChangeArrowheads="1"/>
          </p:cNvSpPr>
          <p:nvPr>
            <p:ph type="title"/>
          </p:nvPr>
        </p:nvSpPr>
        <p:spPr>
          <a:xfrm>
            <a:off x="282777" y="22661"/>
            <a:ext cx="11659456" cy="931797"/>
          </a:xfrm>
        </p:spPr>
        <p:txBody>
          <a:bodyPr anchor="ctr">
            <a:normAutofit fontScale="90000"/>
          </a:bodyPr>
          <a:lstStyle/>
          <a:p>
            <a:pPr eaLnBrk="1" hangingPunct="1"/>
            <a:r>
              <a:rPr lang="en-US" altLang="en-US" sz="3799" dirty="0">
                <a:solidFill>
                  <a:schemeClr val="bg1"/>
                </a:solidFill>
              </a:rPr>
              <a:t>Central Line-Associated Bloodstream Infections (CLABSI):</a:t>
            </a:r>
            <a:br>
              <a:rPr lang="en-US" altLang="en-US" sz="3799" dirty="0">
                <a:solidFill>
                  <a:schemeClr val="bg1"/>
                </a:solidFill>
              </a:rPr>
            </a:br>
            <a:r>
              <a:rPr lang="en-US" altLang="en-US" sz="3799" dirty="0">
                <a:solidFill>
                  <a:schemeClr val="bg1"/>
                </a:solidFill>
              </a:rPr>
              <a:t>Standard Utilization Ratio in Adult and Pediatric ICUs and Wards</a:t>
            </a:r>
            <a:endParaRPr lang="en-US" altLang="en-US" sz="2699"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1831945182"/>
              </p:ext>
            </p:extLst>
          </p:nvPr>
        </p:nvGraphicFramePr>
        <p:xfrm>
          <a:off x="1590" y="976535"/>
          <a:ext cx="12188825"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7406" y="4061389"/>
            <a:ext cx="2087195"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000" dirty="0">
                <a:solidFill>
                  <a:prstClr val="black"/>
                </a:solidFill>
              </a:rPr>
              <a:t>T= Major teaching hospital</a:t>
            </a:r>
          </a:p>
          <a:p>
            <a:pPr eaLnBrk="1" fontAlgn="base" hangingPunct="1">
              <a:spcBef>
                <a:spcPct val="0"/>
              </a:spcBef>
              <a:spcAft>
                <a:spcPct val="0"/>
              </a:spcAft>
              <a:buFontTx/>
              <a:buNone/>
            </a:pPr>
            <a:r>
              <a:rPr lang="en-US" altLang="en-US" sz="1000" dirty="0">
                <a:solidFill>
                  <a:prstClr val="black"/>
                </a:solidFill>
              </a:rPr>
              <a:t>NT=Not major teaching hospital </a:t>
            </a:r>
          </a:p>
        </p:txBody>
      </p:sp>
      <p:grpSp>
        <p:nvGrpSpPr>
          <p:cNvPr id="18438" name="Group 13"/>
          <p:cNvGrpSpPr>
            <a:grpSpLocks/>
          </p:cNvGrpSpPr>
          <p:nvPr/>
        </p:nvGrpSpPr>
        <p:grpSpPr bwMode="auto">
          <a:xfrm>
            <a:off x="-256" y="4555002"/>
            <a:ext cx="3557844"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grpSp>
      <p:sp>
        <p:nvSpPr>
          <p:cNvPr id="11" name="Rounded Rectangle 1"/>
          <p:cNvSpPr>
            <a:spLocks noChangeArrowheads="1"/>
          </p:cNvSpPr>
          <p:nvPr/>
        </p:nvSpPr>
        <p:spPr bwMode="auto">
          <a:xfrm>
            <a:off x="149384" y="4944458"/>
            <a:ext cx="11893235"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FontTx/>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111" y="6491691"/>
            <a:ext cx="2736414"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18</a:t>
            </a:fld>
            <a:endParaRPr lang="en-US" dirty="0">
              <a:solidFill>
                <a:srgbClr val="464646">
                  <a:lumMod val="40000"/>
                  <a:lumOff val="60000"/>
                </a:srgbClr>
              </a:solidFill>
              <a:latin typeface="Calibri"/>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2721" y="6509725"/>
            <a:ext cx="3816488"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8" name="Rounded Rectangle 1">
            <a:extLst>
              <a:ext uri="{FF2B5EF4-FFF2-40B4-BE49-F238E27FC236}">
                <a16:creationId xmlns:a16="http://schemas.microsoft.com/office/drawing/2014/main" xmlns="" id="{4D7024F4-0D2C-416E-A231-C57A498A7E8E}"/>
              </a:ext>
            </a:extLst>
          </p:cNvPr>
          <p:cNvSpPr>
            <a:spLocks noChangeArrowheads="1"/>
          </p:cNvSpPr>
          <p:nvPr/>
        </p:nvSpPr>
        <p:spPr bwMode="auto">
          <a:xfrm>
            <a:off x="8942388" y="4944462"/>
            <a:ext cx="3100230"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ts val="599"/>
              </a:spcBef>
              <a:spcAft>
                <a:spcPct val="0"/>
              </a:spcAft>
              <a:buFontTx/>
              <a:buNone/>
              <a:defRPr/>
            </a:pPr>
            <a:r>
              <a:rPr lang="en-US" altLang="en-US" sz="1600" dirty="0">
                <a:solidFill>
                  <a:prstClr val="black"/>
                </a:solidFill>
              </a:rPr>
              <a:t>Cardiac ICU</a:t>
            </a:r>
          </a:p>
          <a:p>
            <a:pPr algn="ctr" eaLnBrk="1" fontAlgn="base" hangingPunct="1">
              <a:spcBef>
                <a:spcPts val="599"/>
              </a:spcBef>
              <a:spcAft>
                <a:spcPct val="0"/>
              </a:spcAft>
              <a:buFontTx/>
              <a:buNone/>
              <a:defRPr/>
            </a:pPr>
            <a:r>
              <a:rPr lang="en-US" altLang="en-US" sz="1600" dirty="0">
                <a:solidFill>
                  <a:prstClr val="black"/>
                </a:solidFill>
              </a:rPr>
              <a:t>Cardiothoracic ICU</a:t>
            </a:r>
          </a:p>
          <a:p>
            <a:pPr algn="ctr" eaLnBrk="1" fontAlgn="base" hangingPunct="1">
              <a:spcBef>
                <a:spcPts val="599"/>
              </a:spcBef>
              <a:spcAft>
                <a:spcPct val="0"/>
              </a:spcAft>
              <a:buFontTx/>
              <a:buNone/>
              <a:defRPr/>
            </a:pPr>
            <a:r>
              <a:rPr lang="en-US" altLang="en-US" sz="1600" dirty="0">
                <a:solidFill>
                  <a:prstClr val="black"/>
                </a:solidFill>
              </a:rPr>
              <a:t>Pediatric Ward</a:t>
            </a:r>
          </a:p>
        </p:txBody>
      </p:sp>
      <p:sp>
        <p:nvSpPr>
          <p:cNvPr id="19" name="Rounded Rectangle 1">
            <a:extLst>
              <a:ext uri="{FF2B5EF4-FFF2-40B4-BE49-F238E27FC236}">
                <a16:creationId xmlns:a16="http://schemas.microsoft.com/office/drawing/2014/main" xmlns="" id="{02446814-5ACF-4935-9620-ACEF650FAFDD}"/>
              </a:ext>
            </a:extLst>
          </p:cNvPr>
          <p:cNvSpPr>
            <a:spLocks noChangeArrowheads="1"/>
          </p:cNvSpPr>
          <p:nvPr/>
        </p:nvSpPr>
        <p:spPr bwMode="auto">
          <a:xfrm>
            <a:off x="139324" y="4947931"/>
            <a:ext cx="8518587"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FontTx/>
              <a:buNone/>
              <a:defRPr/>
            </a:pPr>
            <a:r>
              <a:rPr lang="en-US" altLang="en-US" sz="2199" b="1" dirty="0">
                <a:solidFill>
                  <a:srgbClr val="006699"/>
                </a:solidFill>
              </a:rPr>
              <a:t>Key Findings</a:t>
            </a:r>
            <a:endParaRPr lang="en-US" altLang="en-US" sz="1400" dirty="0">
              <a:solidFill>
                <a:prstClr val="black"/>
              </a:solidFill>
            </a:endParaRPr>
          </a:p>
          <a:p>
            <a:pPr marL="111092" algn="ctr" eaLnBrk="1" fontAlgn="base" hangingPunct="1">
              <a:spcBef>
                <a:spcPct val="0"/>
              </a:spcBef>
              <a:spcAft>
                <a:spcPct val="0"/>
              </a:spcAft>
              <a:buFontTx/>
              <a:buNone/>
              <a:defRPr/>
            </a:pPr>
            <a:r>
              <a:rPr lang="en-US" altLang="en-US" sz="1899" dirty="0">
                <a:solidFill>
                  <a:prstClr val="black"/>
                </a:solidFill>
              </a:rPr>
              <a:t>Three unit </a:t>
            </a:r>
            <a:r>
              <a:rPr lang="en-US" altLang="en-US" sz="1900" dirty="0">
                <a:solidFill>
                  <a:prstClr val="black"/>
                </a:solidFill>
              </a:rPr>
              <a:t>types experienced a significantly higher </a:t>
            </a:r>
            <a:r>
              <a:rPr lang="en-US" altLang="en-US" sz="1900" dirty="0">
                <a:solidFill>
                  <a:srgbClr val="000000"/>
                </a:solidFill>
              </a:rPr>
              <a:t>number of device days than predicted, based on 2015 national aggregate data</a:t>
            </a:r>
            <a:r>
              <a:rPr lang="en-US" altLang="en-US" sz="1899" dirty="0">
                <a:solidFill>
                  <a:srgbClr val="000000"/>
                </a:solidFill>
              </a:rPr>
              <a:t>.</a:t>
            </a:r>
          </a:p>
          <a:p>
            <a:pPr marL="111092" eaLnBrk="1" fontAlgn="base" hangingPunct="1">
              <a:spcBef>
                <a:spcPct val="0"/>
              </a:spcBef>
              <a:spcAft>
                <a:spcPct val="0"/>
              </a:spcAft>
              <a:buFontTx/>
              <a:buNone/>
              <a:defRPr/>
            </a:pPr>
            <a:endParaRPr lang="en-US" altLang="en-US" sz="600" dirty="0">
              <a:solidFill>
                <a:srgbClr val="000000"/>
              </a:solidFill>
            </a:endParaRPr>
          </a:p>
          <a:p>
            <a:pPr marL="111092" eaLnBrk="1" fontAlgn="base" hangingPunct="1">
              <a:spcBef>
                <a:spcPct val="0"/>
              </a:spcBef>
              <a:spcAft>
                <a:spcPct val="0"/>
              </a:spcAft>
              <a:buFontTx/>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xmlns="" id="{6A14868E-CB48-4F9C-B43E-8C4194A284A2}"/>
              </a:ext>
            </a:extLst>
          </p:cNvPr>
          <p:cNvSpPr/>
          <p:nvPr/>
        </p:nvSpPr>
        <p:spPr>
          <a:xfrm flipV="1">
            <a:off x="8642156" y="5248263"/>
            <a:ext cx="530297"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99">
              <a:solidFill>
                <a:prstClr val="white"/>
              </a:solidFill>
            </a:endParaRPr>
          </a:p>
        </p:txBody>
      </p:sp>
    </p:spTree>
    <p:extLst>
      <p:ext uri="{BB962C8B-B14F-4D97-AF65-F5344CB8AC3E}">
        <p14:creationId xmlns:p14="http://schemas.microsoft.com/office/powerpoint/2010/main" val="3047746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2126" y="179221"/>
            <a:ext cx="11327753" cy="707785"/>
          </a:xfrm>
        </p:spPr>
        <p:txBody>
          <a:bodyPr>
            <a:noAutofit/>
          </a:bodyPr>
          <a:lstStyle/>
          <a:p>
            <a:r>
              <a:rPr lang="en-US" altLang="en-US" sz="3599" dirty="0">
                <a:solidFill>
                  <a:schemeClr val="bg1"/>
                </a:solidFill>
              </a:rPr>
              <a:t>CLABSI Adult &amp; Pediatric Pathogens for 2018 and 2019</a:t>
            </a:r>
          </a:p>
        </p:txBody>
      </p:sp>
      <p:sp>
        <p:nvSpPr>
          <p:cNvPr id="11"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111" y="6491691"/>
            <a:ext cx="2736414"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19</a:t>
            </a:fld>
            <a:endParaRPr lang="en-US" dirty="0">
              <a:solidFill>
                <a:srgbClr val="464646">
                  <a:lumMod val="40000"/>
                  <a:lumOff val="60000"/>
                </a:srgbClr>
              </a:solidFill>
              <a:latin typeface="Calibri"/>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2721" y="6509725"/>
            <a:ext cx="3816488"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8" name="Rectangle 17">
            <a:extLst>
              <a:ext uri="{FF2B5EF4-FFF2-40B4-BE49-F238E27FC236}">
                <a16:creationId xmlns:a16="http://schemas.microsoft.com/office/drawing/2014/main" xmlns="" id="{8282BBFC-C69F-4E10-A0D4-791EDA92FEC4}"/>
              </a:ext>
            </a:extLst>
          </p:cNvPr>
          <p:cNvSpPr/>
          <p:nvPr/>
        </p:nvSpPr>
        <p:spPr>
          <a:xfrm>
            <a:off x="73343" y="3799745"/>
            <a:ext cx="11731752"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endParaRPr lang="en-US" sz="1600" b="1" dirty="0">
              <a:solidFill>
                <a:prstClr val="black"/>
              </a:solidFill>
            </a:endParaRPr>
          </a:p>
        </p:txBody>
      </p:sp>
      <p:graphicFrame>
        <p:nvGraphicFramePr>
          <p:cNvPr id="4" name="Chart 3">
            <a:extLst>
              <a:ext uri="{FF2B5EF4-FFF2-40B4-BE49-F238E27FC236}">
                <a16:creationId xmlns:a16="http://schemas.microsoft.com/office/drawing/2014/main" xmlns="" id="{CC409035-93B5-4405-A802-40915FDEDBD9}"/>
              </a:ext>
            </a:extLst>
          </p:cNvPr>
          <p:cNvGraphicFramePr/>
          <p:nvPr>
            <p:extLst>
              <p:ext uri="{D42A27DB-BD31-4B8C-83A1-F6EECF244321}">
                <p14:modId xmlns:p14="http://schemas.microsoft.com/office/powerpoint/2010/main" val="45212300"/>
              </p:ext>
            </p:extLst>
          </p:nvPr>
        </p:nvGraphicFramePr>
        <p:xfrm>
          <a:off x="1590" y="980352"/>
          <a:ext cx="12188825"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xmlns="" id="{80F18C9F-AD06-4F08-A893-2E433933B41D}"/>
              </a:ext>
            </a:extLst>
          </p:cNvPr>
          <p:cNvSpPr txBox="1">
            <a:spLocks noChangeArrowheads="1"/>
          </p:cNvSpPr>
          <p:nvPr/>
        </p:nvSpPr>
        <p:spPr bwMode="auto">
          <a:xfrm>
            <a:off x="1590" y="1866628"/>
            <a:ext cx="1548733"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399" b="1" dirty="0">
                <a:solidFill>
                  <a:prstClr val="black"/>
                </a:solidFill>
              </a:rPr>
              <a:t>ICU Pathogens</a:t>
            </a:r>
          </a:p>
        </p:txBody>
      </p:sp>
      <p:sp>
        <p:nvSpPr>
          <p:cNvPr id="16" name="Text Box 6">
            <a:extLst>
              <a:ext uri="{FF2B5EF4-FFF2-40B4-BE49-F238E27FC236}">
                <a16:creationId xmlns:a16="http://schemas.microsoft.com/office/drawing/2014/main" xmlns="" id="{9224615B-5196-4BB2-8EB3-D4D03509FC5D}"/>
              </a:ext>
            </a:extLst>
          </p:cNvPr>
          <p:cNvSpPr txBox="1">
            <a:spLocks noChangeArrowheads="1"/>
          </p:cNvSpPr>
          <p:nvPr/>
        </p:nvSpPr>
        <p:spPr bwMode="auto">
          <a:xfrm>
            <a:off x="1590" y="4374912"/>
            <a:ext cx="1548733"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399" b="1" dirty="0">
                <a:solidFill>
                  <a:prstClr val="black"/>
                </a:solidFill>
              </a:rPr>
              <a:t>Ward Pathogens</a:t>
            </a:r>
          </a:p>
        </p:txBody>
      </p:sp>
      <p:sp>
        <p:nvSpPr>
          <p:cNvPr id="7" name="TextBox 6">
            <a:extLst>
              <a:ext uri="{FF2B5EF4-FFF2-40B4-BE49-F238E27FC236}">
                <a16:creationId xmlns:a16="http://schemas.microsoft.com/office/drawing/2014/main" xmlns="" id="{90B27F47-812F-49FA-8AC1-1B5854405168}"/>
              </a:ext>
            </a:extLst>
          </p:cNvPr>
          <p:cNvSpPr txBox="1"/>
          <p:nvPr/>
        </p:nvSpPr>
        <p:spPr>
          <a:xfrm>
            <a:off x="1667827" y="1900322"/>
            <a:ext cx="883920" cy="4292365"/>
          </a:xfrm>
          <a:prstGeom prst="rect">
            <a:avLst/>
          </a:prstGeom>
          <a:noFill/>
        </p:spPr>
        <p:txBody>
          <a:bodyPr wrap="square" rtlCol="0">
            <a:spAutoFit/>
          </a:bodyPr>
          <a:lstStyle/>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r>
              <a:rPr lang="en-US" sz="1400" i="1" dirty="0">
                <a:solidFill>
                  <a:prstClr val="black"/>
                </a:solidFill>
                <a:ea typeface="ＭＳ Ｐゴシック" pitchFamily="34" charset="-128"/>
              </a:rPr>
              <a:t>N=192</a:t>
            </a: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900" i="1" dirty="0">
              <a:solidFill>
                <a:prstClr val="black"/>
              </a:solidFill>
              <a:ea typeface="ＭＳ Ｐゴシック" pitchFamily="34" charset="-128"/>
            </a:endParaRPr>
          </a:p>
          <a:p>
            <a:pPr algn="ctr" fontAlgn="base">
              <a:spcBef>
                <a:spcPct val="0"/>
              </a:spcBef>
              <a:spcAft>
                <a:spcPct val="0"/>
              </a:spcAft>
            </a:pPr>
            <a:r>
              <a:rPr lang="en-US" sz="1400" i="1" dirty="0">
                <a:solidFill>
                  <a:prstClr val="black"/>
                </a:solidFill>
                <a:ea typeface="ＭＳ Ｐゴシック" pitchFamily="34" charset="-128"/>
              </a:rPr>
              <a:t>N=155</a:t>
            </a: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050" i="1" dirty="0">
              <a:solidFill>
                <a:prstClr val="black"/>
              </a:solidFill>
              <a:ea typeface="ＭＳ Ｐゴシック" pitchFamily="34" charset="-128"/>
            </a:endParaRPr>
          </a:p>
          <a:p>
            <a:pPr algn="ctr" fontAlgn="base">
              <a:spcBef>
                <a:spcPct val="0"/>
              </a:spcBef>
              <a:spcAft>
                <a:spcPct val="0"/>
              </a:spcAft>
            </a:pPr>
            <a:r>
              <a:rPr lang="en-US" sz="1400" i="1" dirty="0">
                <a:solidFill>
                  <a:prstClr val="black"/>
                </a:solidFill>
                <a:ea typeface="ＭＳ Ｐゴシック" pitchFamily="34" charset="-128"/>
              </a:rPr>
              <a:t>N=183</a:t>
            </a: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100" i="1" dirty="0">
              <a:solidFill>
                <a:prstClr val="black"/>
              </a:solidFill>
              <a:ea typeface="ＭＳ Ｐゴシック" pitchFamily="34" charset="-128"/>
            </a:endParaRPr>
          </a:p>
          <a:p>
            <a:pPr algn="ctr" fontAlgn="base">
              <a:spcBef>
                <a:spcPct val="0"/>
              </a:spcBef>
              <a:spcAft>
                <a:spcPct val="0"/>
              </a:spcAft>
            </a:pPr>
            <a:r>
              <a:rPr lang="en-US" sz="1400" i="1" dirty="0">
                <a:solidFill>
                  <a:prstClr val="black"/>
                </a:solidFill>
                <a:ea typeface="ＭＳ Ｐゴシック" pitchFamily="34" charset="-128"/>
              </a:rPr>
              <a:t>N=138</a:t>
            </a:r>
          </a:p>
        </p:txBody>
      </p:sp>
    </p:spTree>
    <p:extLst>
      <p:ext uri="{BB962C8B-B14F-4D97-AF65-F5344CB8AC3E}">
        <p14:creationId xmlns:p14="http://schemas.microsoft.com/office/powerpoint/2010/main" val="327643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3" name="Footer Placeholder 2"/>
          <p:cNvSpPr>
            <a:spLocks noGrp="1"/>
          </p:cNvSpPr>
          <p:nvPr>
            <p:ph type="ftr" sz="quarter" idx="3"/>
          </p:nvPr>
        </p:nvSpPr>
        <p:spPr/>
        <p:txBody>
          <a:bodyPr/>
          <a:lstStyle/>
          <a:p>
            <a:r>
              <a:rPr lang="en-US" smtClean="0">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167" y="1"/>
            <a:ext cx="4239126" cy="651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04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921784970"/>
              </p:ext>
            </p:extLst>
          </p:nvPr>
        </p:nvGraphicFramePr>
        <p:xfrm>
          <a:off x="3637636" y="1099237"/>
          <a:ext cx="8478144"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19287" y="98918"/>
            <a:ext cx="11572714" cy="810469"/>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Standard Infection Ratio in Neonatal ICUs</a:t>
            </a:r>
            <a:endParaRPr lang="en-US" altLang="en-US" sz="3400" b="0" i="1" dirty="0">
              <a:solidFill>
                <a:schemeClr val="bg1"/>
              </a:solidFill>
            </a:endParaRPr>
          </a:p>
        </p:txBody>
      </p:sp>
      <p:cxnSp>
        <p:nvCxnSpPr>
          <p:cNvPr id="11" name="Straight Connector 10"/>
          <p:cNvCxnSpPr/>
          <p:nvPr/>
        </p:nvCxnSpPr>
        <p:spPr bwMode="auto">
          <a:xfrm>
            <a:off x="4812448" y="4621307"/>
            <a:ext cx="7177259"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2213" y="1166609"/>
            <a:ext cx="274606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srgbClr val="006699"/>
                </a:solidFill>
              </a:rPr>
              <a:t>Key Findings</a:t>
            </a:r>
          </a:p>
          <a:p>
            <a:pPr algn="ctr" eaLnBrk="1" fontAlgn="base" hangingPunct="1">
              <a:spcBef>
                <a:spcPct val="0"/>
              </a:spcBef>
              <a:spcAft>
                <a:spcPct val="0"/>
              </a:spcAft>
              <a:buFontTx/>
              <a:buNone/>
            </a:pPr>
            <a:r>
              <a:rPr lang="en-US" altLang="en-US" sz="1050" b="1" dirty="0">
                <a:solidFill>
                  <a:prstClr val="black"/>
                </a:solidFill>
              </a:rPr>
              <a:t> </a:t>
            </a:r>
          </a:p>
          <a:p>
            <a:pPr algn="ctr" eaLnBrk="1" fontAlgn="base" hangingPunct="1">
              <a:spcBef>
                <a:spcPct val="0"/>
              </a:spcBef>
              <a:spcAft>
                <a:spcPct val="0"/>
              </a:spcAft>
              <a:buFontTx/>
              <a:buNone/>
            </a:pPr>
            <a:r>
              <a:rPr lang="en-US" altLang="en-US" sz="1900" dirty="0">
                <a:solidFill>
                  <a:prstClr val="black"/>
                </a:solidFill>
              </a:rPr>
              <a:t>There were no birthweight categories experiencing a significantly higher or lower number of infections than predicted, based on 2015 national aggregate data.</a:t>
            </a:r>
            <a:endParaRPr lang="en-US" altLang="en-US" sz="1900" dirty="0">
              <a:solidFill>
                <a:srgbClr val="000000"/>
              </a:solidFill>
            </a:endParaRPr>
          </a:p>
          <a:p>
            <a:pPr algn="ctr" eaLnBrk="1" fontAlgn="base" hangingPunct="1">
              <a:spcBef>
                <a:spcPct val="0"/>
              </a:spcBef>
              <a:spcAft>
                <a:spcPct val="0"/>
              </a:spcAft>
              <a:buFontTx/>
              <a:buNone/>
            </a:pPr>
            <a:endParaRPr lang="en-US" altLang="en-US" sz="1900" dirty="0">
              <a:solidFill>
                <a:prstClr val="black"/>
              </a:solidFill>
            </a:endParaRPr>
          </a:p>
          <a:p>
            <a:pPr algn="ctr" eaLnBrk="1" fontAlgn="base" hangingPunct="1">
              <a:spcBef>
                <a:spcPct val="0"/>
              </a:spcBef>
              <a:spcAft>
                <a:spcPct val="0"/>
              </a:spcAft>
              <a:buFontTx/>
              <a:buNone/>
            </a:pPr>
            <a:r>
              <a:rPr lang="en-US" altLang="en-US" sz="1900" dirty="0">
                <a:solidFill>
                  <a:prstClr val="black"/>
                </a:solidFill>
              </a:rPr>
              <a:t>There were 18 CLABSIs reported in Neonatal ICUs in 2019.</a:t>
            </a:r>
          </a:p>
        </p:txBody>
      </p:sp>
      <p:grpSp>
        <p:nvGrpSpPr>
          <p:cNvPr id="26631" name="Group 10"/>
          <p:cNvGrpSpPr>
            <a:grpSpLocks/>
          </p:cNvGrpSpPr>
          <p:nvPr/>
        </p:nvGrpSpPr>
        <p:grpSpPr bwMode="auto">
          <a:xfrm>
            <a:off x="6253328" y="6123249"/>
            <a:ext cx="3715446"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20</a:t>
            </a:fld>
            <a:endParaRPr lang="en-US" dirty="0">
              <a:solidFill>
                <a:srgbClr val="464646">
                  <a:lumMod val="40000"/>
                  <a:lumOff val="60000"/>
                </a:srgbClr>
              </a:solidFill>
              <a:latin typeface="Calibri"/>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1118959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925012601"/>
              </p:ext>
            </p:extLst>
          </p:nvPr>
        </p:nvGraphicFramePr>
        <p:xfrm>
          <a:off x="3713856" y="1104129"/>
          <a:ext cx="8478144"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09760" y="56058"/>
            <a:ext cx="11582241" cy="932040"/>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Standard Utilization Ratio in Neonatal ICUs</a:t>
            </a:r>
            <a:endParaRPr lang="en-US" altLang="en-US" sz="3400" b="0" i="1" dirty="0">
              <a:solidFill>
                <a:schemeClr val="bg1"/>
              </a:solidFill>
            </a:endParaRPr>
          </a:p>
        </p:txBody>
      </p:sp>
      <p:cxnSp>
        <p:nvCxnSpPr>
          <p:cNvPr id="11" name="Straight Connector 10"/>
          <p:cNvCxnSpPr/>
          <p:nvPr/>
        </p:nvCxnSpPr>
        <p:spPr bwMode="auto">
          <a:xfrm>
            <a:off x="4866436" y="2387704"/>
            <a:ext cx="7177259"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2213" y="1174184"/>
            <a:ext cx="274606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srgbClr val="006699"/>
                </a:solidFill>
              </a:rPr>
              <a:t>Key Findings</a:t>
            </a:r>
          </a:p>
          <a:p>
            <a:pPr algn="ctr" eaLnBrk="1" fontAlgn="base" hangingPunct="1">
              <a:spcBef>
                <a:spcPct val="0"/>
              </a:spcBef>
              <a:spcAft>
                <a:spcPct val="0"/>
              </a:spcAft>
              <a:buFontTx/>
              <a:buNone/>
            </a:pPr>
            <a:r>
              <a:rPr lang="en-US" altLang="en-US" sz="900" b="1" dirty="0">
                <a:solidFill>
                  <a:prstClr val="black"/>
                </a:solidFill>
              </a:rPr>
              <a:t> </a:t>
            </a:r>
          </a:p>
          <a:p>
            <a:pPr algn="ctr" eaLnBrk="1" fontAlgn="base" hangingPunct="1">
              <a:spcBef>
                <a:spcPct val="0"/>
              </a:spcBef>
              <a:spcAft>
                <a:spcPct val="0"/>
              </a:spcAft>
              <a:buFont typeface="Calibri" pitchFamily="34" charset="0"/>
              <a:buNone/>
              <a:defRPr/>
            </a:pPr>
            <a:r>
              <a:rPr lang="en-US" altLang="en-US" sz="1900" dirty="0">
                <a:solidFill>
                  <a:prstClr val="black"/>
                </a:solidFill>
              </a:rPr>
              <a:t>All five birthweight categories experienced a significantly lower </a:t>
            </a:r>
            <a:r>
              <a:rPr lang="en-US" altLang="en-US" sz="1900" dirty="0">
                <a:solidFill>
                  <a:srgbClr val="000000"/>
                </a:solidFill>
              </a:rPr>
              <a:t>number of device days than predicted, based on 2015 national aggregate data.</a:t>
            </a:r>
            <a:endParaRPr lang="en-US" altLang="en-US" sz="1050" dirty="0">
              <a:solidFill>
                <a:prstClr val="black"/>
              </a:solidFill>
            </a:endParaRPr>
          </a:p>
        </p:txBody>
      </p:sp>
      <p:grpSp>
        <p:nvGrpSpPr>
          <p:cNvPr id="26631" name="Group 10"/>
          <p:cNvGrpSpPr>
            <a:grpSpLocks/>
          </p:cNvGrpSpPr>
          <p:nvPr/>
        </p:nvGrpSpPr>
        <p:grpSpPr bwMode="auto">
          <a:xfrm>
            <a:off x="6253328" y="6123249"/>
            <a:ext cx="3715446"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21</a:t>
            </a:fld>
            <a:endParaRPr lang="en-US" dirty="0">
              <a:solidFill>
                <a:srgbClr val="464646">
                  <a:lumMod val="40000"/>
                  <a:lumOff val="60000"/>
                </a:srgbClr>
              </a:solidFill>
              <a:latin typeface="Calibri"/>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1422693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US" altLang="en-US" sz="4000" dirty="0">
                <a:solidFill>
                  <a:schemeClr val="bg1"/>
                </a:solidFill>
              </a:rPr>
              <a:t>CLABSI NICU Pathogens for 2018 and 2019</a:t>
            </a:r>
            <a:endParaRPr lang="en-US" altLang="en-US" sz="3600" dirty="0">
              <a:solidFill>
                <a:schemeClr val="bg1"/>
              </a:solidFill>
            </a:endParaRPr>
          </a:p>
        </p:txBody>
      </p:sp>
      <p:graphicFrame>
        <p:nvGraphicFramePr>
          <p:cNvPr id="11" name="Object 10"/>
          <p:cNvGraphicFramePr>
            <a:graphicFrameLocks noGrp="1" noChangeAspect="1"/>
          </p:cNvGraphicFramePr>
          <p:nvPr>
            <p:ph sz="half" idx="1"/>
            <p:extLst>
              <p:ext uri="{D42A27DB-BD31-4B8C-83A1-F6EECF244321}">
                <p14:modId xmlns:p14="http://schemas.microsoft.com/office/powerpoint/2010/main" val="2750708542"/>
              </p:ext>
            </p:extLst>
          </p:nvPr>
        </p:nvGraphicFramePr>
        <p:xfrm>
          <a:off x="6060348" y="1892150"/>
          <a:ext cx="6423968" cy="4362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0"/>
          <p:cNvGraphicFramePr>
            <a:graphicFrameLocks noGrp="1" noChangeAspect="1"/>
          </p:cNvGraphicFramePr>
          <p:nvPr>
            <p:ph sz="half" idx="2"/>
            <p:extLst>
              <p:ext uri="{D42A27DB-BD31-4B8C-83A1-F6EECF244321}">
                <p14:modId xmlns:p14="http://schemas.microsoft.com/office/powerpoint/2010/main" val="1436081237"/>
              </p:ext>
            </p:extLst>
          </p:nvPr>
        </p:nvGraphicFramePr>
        <p:xfrm>
          <a:off x="0" y="1890626"/>
          <a:ext cx="6384130" cy="433497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5086" y="1207642"/>
            <a:ext cx="5773400"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prstClr val="black"/>
                </a:solidFill>
              </a:rPr>
              <a:t>Calendar Year 2019</a:t>
            </a:r>
          </a:p>
          <a:p>
            <a:pPr algn="ctr" eaLnBrk="1" fontAlgn="base" hangingPunct="1">
              <a:spcBef>
                <a:spcPct val="0"/>
              </a:spcBef>
              <a:spcAft>
                <a:spcPct val="0"/>
              </a:spcAft>
              <a:buFontTx/>
              <a:buNone/>
            </a:pPr>
            <a:r>
              <a:rPr lang="en-US" altLang="en-US" sz="1200" b="1" dirty="0">
                <a:solidFill>
                  <a:prstClr val="black"/>
                </a:solidFill>
              </a:rPr>
              <a:t>January 1, 2019 – December 31, 2019</a:t>
            </a:r>
          </a:p>
          <a:p>
            <a:pPr algn="ctr" eaLnBrk="1" fontAlgn="base" hangingPunct="1">
              <a:spcBef>
                <a:spcPct val="0"/>
              </a:spcBef>
              <a:spcAft>
                <a:spcPct val="0"/>
              </a:spcAft>
              <a:buFontTx/>
              <a:buNone/>
            </a:pPr>
            <a:r>
              <a:rPr lang="en-US" altLang="en-US" sz="1600" i="1" dirty="0">
                <a:solidFill>
                  <a:prstClr val="black"/>
                </a:solidFill>
              </a:rPr>
              <a:t>N=18</a:t>
            </a:r>
          </a:p>
        </p:txBody>
      </p:sp>
      <p:sp>
        <p:nvSpPr>
          <p:cNvPr id="8" name="Text Box 6"/>
          <p:cNvSpPr txBox="1">
            <a:spLocks noChangeArrowheads="1"/>
          </p:cNvSpPr>
          <p:nvPr/>
        </p:nvSpPr>
        <p:spPr bwMode="auto">
          <a:xfrm>
            <a:off x="182144" y="1207710"/>
            <a:ext cx="5773400"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prstClr val="black"/>
                </a:solidFill>
              </a:rPr>
              <a:t>Calendar Year 2018</a:t>
            </a:r>
          </a:p>
          <a:p>
            <a:pPr algn="ctr" eaLnBrk="1" fontAlgn="base" hangingPunct="1">
              <a:spcBef>
                <a:spcPct val="0"/>
              </a:spcBef>
              <a:spcAft>
                <a:spcPct val="0"/>
              </a:spcAft>
              <a:buFontTx/>
              <a:buNone/>
            </a:pPr>
            <a:r>
              <a:rPr lang="en-US" altLang="en-US" sz="1200" b="1" dirty="0">
                <a:solidFill>
                  <a:prstClr val="black"/>
                </a:solidFill>
              </a:rPr>
              <a:t>January 1, 2018 – December 31, 2018</a:t>
            </a:r>
          </a:p>
          <a:p>
            <a:pPr algn="ctr" eaLnBrk="1" fontAlgn="base" hangingPunct="1">
              <a:spcBef>
                <a:spcPct val="0"/>
              </a:spcBef>
              <a:spcAft>
                <a:spcPct val="0"/>
              </a:spcAft>
              <a:buFontTx/>
              <a:buNone/>
            </a:pPr>
            <a:r>
              <a:rPr lang="en-US" altLang="en-US" sz="1600" i="1" dirty="0">
                <a:solidFill>
                  <a:prstClr val="black"/>
                </a:solidFill>
              </a:rPr>
              <a:t>N=18</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22</a:t>
            </a:fld>
            <a:endParaRPr lang="en-US" dirty="0">
              <a:solidFill>
                <a:srgbClr val="464646">
                  <a:lumMod val="40000"/>
                  <a:lumOff val="60000"/>
                </a:srgbClr>
              </a:solidFill>
              <a:latin typeface="Calibri"/>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3986927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xmlns="" id="{E0523DE5-0266-4198-A454-0F15436E49C0}"/>
              </a:ext>
            </a:extLst>
          </p:cNvPr>
          <p:cNvSpPr>
            <a:spLocks noChangeArrowheads="1"/>
          </p:cNvSpPr>
          <p:nvPr/>
        </p:nvSpPr>
        <p:spPr bwMode="auto">
          <a:xfrm>
            <a:off x="262211" y="1174184"/>
            <a:ext cx="2872098"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ts val="600"/>
              </a:spcAft>
              <a:buFontTx/>
              <a:buNone/>
            </a:pPr>
            <a:r>
              <a:rPr lang="en-US" altLang="en-US" sz="2400" b="1" dirty="0">
                <a:solidFill>
                  <a:srgbClr val="006699"/>
                </a:solidFill>
              </a:rPr>
              <a:t>Key Findings</a:t>
            </a:r>
            <a:endParaRPr lang="en-US" altLang="en-US" sz="900" b="1" dirty="0">
              <a:solidFill>
                <a:prstClr val="black"/>
              </a:solidFill>
            </a:endParaRPr>
          </a:p>
          <a:p>
            <a:pPr marL="115888" indent="-115888" eaLnBrk="1" fontAlgn="base" hangingPunct="1">
              <a:spcBef>
                <a:spcPct val="0"/>
              </a:spcBef>
              <a:spcAft>
                <a:spcPts val="600"/>
              </a:spcAft>
            </a:pPr>
            <a:r>
              <a:rPr lang="en-US" altLang="en-US" sz="1800" dirty="0">
                <a:solidFill>
                  <a:prstClr val="black"/>
                </a:solidFill>
              </a:rPr>
              <a:t>In 2019, adult ICUs experienced a significantly lower number of infections than predicted, based on 2015 national aggregate data. </a:t>
            </a:r>
          </a:p>
          <a:p>
            <a:pPr marL="115888" indent="-115888" eaLnBrk="1" fontAlgn="base" hangingPunct="1">
              <a:spcBef>
                <a:spcPct val="0"/>
              </a:spcBef>
              <a:spcAft>
                <a:spcPts val="600"/>
              </a:spcAft>
            </a:pPr>
            <a:r>
              <a:rPr lang="en-US" altLang="en-US" sz="1800" dirty="0">
                <a:solidFill>
                  <a:prstClr val="black"/>
                </a:solidFill>
              </a:rPr>
              <a:t>Between 2015-2019, adult Wards experienced a significantly lower number of infections than predicted, based on 2015 national aggregate data. </a:t>
            </a:r>
          </a:p>
        </p:txBody>
      </p:sp>
      <p:sp>
        <p:nvSpPr>
          <p:cNvPr id="32772" name="Rectangle 2"/>
          <p:cNvSpPr>
            <a:spLocks noGrp="1" noChangeArrowheads="1"/>
          </p:cNvSpPr>
          <p:nvPr>
            <p:ph type="title"/>
          </p:nvPr>
        </p:nvSpPr>
        <p:spPr>
          <a:xfrm>
            <a:off x="619418" y="138416"/>
            <a:ext cx="7935796" cy="707969"/>
          </a:xfrm>
        </p:spPr>
        <p:txBody>
          <a:bodyPr>
            <a:normAutofit fontScale="90000"/>
          </a:bodyPr>
          <a:lstStyle/>
          <a:p>
            <a:pPr eaLnBrk="1" hangingPunct="1"/>
            <a:r>
              <a:rPr lang="en-US" altLang="en-US" dirty="0">
                <a:solidFill>
                  <a:schemeClr val="bg1"/>
                </a:solidFill>
              </a:rPr>
              <a:t>State CLABSI SIR in ICU and Wards</a:t>
            </a:r>
          </a:p>
        </p:txBody>
      </p:sp>
      <p:sp>
        <p:nvSpPr>
          <p:cNvPr id="32773" name="Rectangle 3"/>
          <p:cNvSpPr>
            <a:spLocks noChangeArrowheads="1"/>
          </p:cNvSpPr>
          <p:nvPr/>
        </p:nvSpPr>
        <p:spPr bwMode="auto">
          <a:xfrm>
            <a:off x="610329" y="1314629"/>
            <a:ext cx="10971530"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lnSpc>
                <a:spcPct val="90000"/>
              </a:lnSpc>
              <a:spcAft>
                <a:spcPct val="0"/>
              </a:spcAft>
            </a:pPr>
            <a:endParaRPr lang="en-US" altLang="en-US" sz="3700" dirty="0">
              <a:solidFill>
                <a:prstClr val="black"/>
              </a:solidFill>
            </a:endParaRP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23</a:t>
            </a:fld>
            <a:endParaRPr lang="en-US" dirty="0">
              <a:solidFill>
                <a:srgbClr val="464646">
                  <a:lumMod val="40000"/>
                  <a:lumOff val="60000"/>
                </a:srgbClr>
              </a:solidFill>
              <a:latin typeface="Calibri"/>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0" name="Rectangle 9">
            <a:extLst>
              <a:ext uri="{FF2B5EF4-FFF2-40B4-BE49-F238E27FC236}">
                <a16:creationId xmlns:a16="http://schemas.microsoft.com/office/drawing/2014/main" xmlns="" id="{3ED41214-2766-4AB9-A878-6640E95B24E4}"/>
              </a:ext>
            </a:extLst>
          </p:cNvPr>
          <p:cNvSpPr/>
          <p:nvPr/>
        </p:nvSpPr>
        <p:spPr>
          <a:xfrm>
            <a:off x="8347693" y="1608132"/>
            <a:ext cx="3582007"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rPr>
              <a:t>Ward</a:t>
            </a:r>
            <a:endParaRPr lang="en-US" sz="1600" b="1" dirty="0">
              <a:solidFill>
                <a:prstClr val="black"/>
              </a:solidFill>
            </a:endParaRPr>
          </a:p>
        </p:txBody>
      </p:sp>
      <p:sp>
        <p:nvSpPr>
          <p:cNvPr id="11" name="Rectangle 10">
            <a:extLst>
              <a:ext uri="{FF2B5EF4-FFF2-40B4-BE49-F238E27FC236}">
                <a16:creationId xmlns:a16="http://schemas.microsoft.com/office/drawing/2014/main" xmlns="" id="{EA5AA0CA-C3AA-4641-A9C9-B9CA12DCCD5D}"/>
              </a:ext>
            </a:extLst>
          </p:cNvPr>
          <p:cNvSpPr/>
          <p:nvPr/>
        </p:nvSpPr>
        <p:spPr>
          <a:xfrm>
            <a:off x="4212404" y="1608132"/>
            <a:ext cx="3567089"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rPr>
              <a:t>ICU</a:t>
            </a:r>
            <a:endParaRPr lang="en-US" sz="2399" b="1" dirty="0">
              <a:solidFill>
                <a:prstClr val="black"/>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3887541680"/>
              </p:ext>
            </p:extLst>
          </p:nvPr>
        </p:nvGraphicFramePr>
        <p:xfrm>
          <a:off x="3244558" y="1373947"/>
          <a:ext cx="8835358"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2736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0329" y="1314629"/>
            <a:ext cx="10971530"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lnSpc>
                <a:spcPct val="90000"/>
              </a:lnSpc>
              <a:spcAft>
                <a:spcPct val="0"/>
              </a:spcAft>
            </a:pPr>
            <a:endParaRPr lang="en-US" altLang="en-US" sz="3700" dirty="0">
              <a:solidFill>
                <a:prstClr val="black"/>
              </a:solidFill>
            </a:endParaRPr>
          </a:p>
        </p:txBody>
      </p:sp>
      <p:sp>
        <p:nvSpPr>
          <p:cNvPr id="12" name="Rounded Rectangle 1">
            <a:extLst>
              <a:ext uri="{FF2B5EF4-FFF2-40B4-BE49-F238E27FC236}">
                <a16:creationId xmlns:a16="http://schemas.microsoft.com/office/drawing/2014/main" xmlns="" id="{E0523DE5-0266-4198-A454-0F15436E49C0}"/>
              </a:ext>
            </a:extLst>
          </p:cNvPr>
          <p:cNvSpPr>
            <a:spLocks noChangeArrowheads="1"/>
          </p:cNvSpPr>
          <p:nvPr/>
        </p:nvSpPr>
        <p:spPr bwMode="auto">
          <a:xfrm>
            <a:off x="262211" y="1096125"/>
            <a:ext cx="2872098" cy="530352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ts val="600"/>
              </a:spcAft>
              <a:buFontTx/>
              <a:buNone/>
            </a:pPr>
            <a:r>
              <a:rPr lang="en-US" altLang="en-US" sz="2400" b="1" dirty="0">
                <a:solidFill>
                  <a:srgbClr val="006699"/>
                </a:solidFill>
              </a:rPr>
              <a:t>Key Findings</a:t>
            </a:r>
            <a:endParaRPr lang="en-US" altLang="en-US" sz="900" b="1" dirty="0">
              <a:solidFill>
                <a:prstClr val="black"/>
              </a:solidFill>
            </a:endParaRPr>
          </a:p>
          <a:p>
            <a:pPr marL="115888" indent="-115888" eaLnBrk="1" fontAlgn="base" hangingPunct="1">
              <a:spcBef>
                <a:spcPct val="0"/>
              </a:spcBef>
              <a:spcAft>
                <a:spcPts val="600"/>
              </a:spcAft>
            </a:pPr>
            <a:r>
              <a:rPr lang="en-US" altLang="en-US" sz="1800" dirty="0">
                <a:solidFill>
                  <a:prstClr val="black"/>
                </a:solidFill>
              </a:rPr>
              <a:t>Between 2015-2019, neonatal ICUs and adult Wards experienced a significantly lower number of device days than predicted, based on 2015 national aggregate data. </a:t>
            </a:r>
          </a:p>
          <a:p>
            <a:pPr marL="115888" indent="-115888" eaLnBrk="1" fontAlgn="base" hangingPunct="1">
              <a:spcBef>
                <a:spcPct val="0"/>
              </a:spcBef>
              <a:spcAft>
                <a:spcPts val="600"/>
              </a:spcAft>
            </a:pPr>
            <a:r>
              <a:rPr lang="en-US" altLang="en-US" sz="1800" dirty="0">
                <a:solidFill>
                  <a:prstClr val="black"/>
                </a:solidFill>
              </a:rPr>
              <a:t>Between 2015-2019, pediatric Wards experienced a significantly higher number of device days than predicted, based on 2015 national aggregate data</a:t>
            </a:r>
            <a:r>
              <a:rPr lang="en-US" altLang="en-US" sz="1600" dirty="0">
                <a:solidFill>
                  <a:prstClr val="black"/>
                </a:solidFill>
              </a:rPr>
              <a:t/>
            </a:r>
            <a:br>
              <a:rPr lang="en-US" altLang="en-US" sz="1600" dirty="0">
                <a:solidFill>
                  <a:prstClr val="black"/>
                </a:solidFill>
              </a:rPr>
            </a:br>
            <a:endParaRPr lang="en-US" altLang="en-US" sz="1600" dirty="0">
              <a:solidFill>
                <a:prstClr val="black"/>
              </a:solidFill>
            </a:endParaRPr>
          </a:p>
        </p:txBody>
      </p:sp>
      <p:sp>
        <p:nvSpPr>
          <p:cNvPr id="32772" name="Rectangle 2"/>
          <p:cNvSpPr>
            <a:spLocks noGrp="1" noChangeArrowheads="1"/>
          </p:cNvSpPr>
          <p:nvPr>
            <p:ph type="title"/>
          </p:nvPr>
        </p:nvSpPr>
        <p:spPr>
          <a:xfrm>
            <a:off x="619418" y="138416"/>
            <a:ext cx="7935796" cy="707969"/>
          </a:xfrm>
        </p:spPr>
        <p:txBody>
          <a:bodyPr>
            <a:normAutofit fontScale="90000"/>
          </a:bodyPr>
          <a:lstStyle/>
          <a:p>
            <a:pPr eaLnBrk="1" hangingPunct="1"/>
            <a:r>
              <a:rPr lang="en-US" altLang="en-US" dirty="0">
                <a:solidFill>
                  <a:schemeClr val="bg1"/>
                </a:solidFill>
              </a:rPr>
              <a:t>State CLABSI SUR in ICU and Wards</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24</a:t>
            </a:fld>
            <a:endParaRPr lang="en-US" dirty="0">
              <a:solidFill>
                <a:srgbClr val="464646">
                  <a:lumMod val="40000"/>
                  <a:lumOff val="60000"/>
                </a:srgbClr>
              </a:solidFill>
              <a:latin typeface="Calibri"/>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0" name="Rectangle 9">
            <a:extLst>
              <a:ext uri="{FF2B5EF4-FFF2-40B4-BE49-F238E27FC236}">
                <a16:creationId xmlns:a16="http://schemas.microsoft.com/office/drawing/2014/main" xmlns="" id="{3ED41214-2766-4AB9-A878-6640E95B24E4}"/>
              </a:ext>
            </a:extLst>
          </p:cNvPr>
          <p:cNvSpPr/>
          <p:nvPr/>
        </p:nvSpPr>
        <p:spPr>
          <a:xfrm>
            <a:off x="8347693" y="1608132"/>
            <a:ext cx="3582007"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rPr>
              <a:t>Ward</a:t>
            </a:r>
            <a:endParaRPr lang="en-US" sz="1900" b="1" dirty="0">
              <a:solidFill>
                <a:prstClr val="black"/>
              </a:solidFill>
            </a:endParaRPr>
          </a:p>
        </p:txBody>
      </p:sp>
      <p:sp>
        <p:nvSpPr>
          <p:cNvPr id="11" name="Rectangle 10">
            <a:extLst>
              <a:ext uri="{FF2B5EF4-FFF2-40B4-BE49-F238E27FC236}">
                <a16:creationId xmlns:a16="http://schemas.microsoft.com/office/drawing/2014/main" xmlns="" id="{EA5AA0CA-C3AA-4641-A9C9-B9CA12DCCD5D}"/>
              </a:ext>
            </a:extLst>
          </p:cNvPr>
          <p:cNvSpPr/>
          <p:nvPr/>
        </p:nvSpPr>
        <p:spPr>
          <a:xfrm>
            <a:off x="4216259" y="1608132"/>
            <a:ext cx="3567089"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rPr>
              <a:t>ICU</a:t>
            </a:r>
            <a:endParaRPr lang="en-US" sz="1900" b="1" dirty="0">
              <a:solidFill>
                <a:prstClr val="black"/>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2154977655"/>
              </p:ext>
            </p:extLst>
          </p:nvPr>
        </p:nvGraphicFramePr>
        <p:xfrm>
          <a:off x="3244558" y="1373947"/>
          <a:ext cx="8835358"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107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7A37A9F-EAB5-474B-8B60-81AB2921F41C}"/>
              </a:ext>
            </a:extLst>
          </p:cNvPr>
          <p:cNvSpPr/>
          <p:nvPr/>
        </p:nvSpPr>
        <p:spPr>
          <a:xfrm>
            <a:off x="8475664" y="1441967"/>
            <a:ext cx="3336352"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rPr>
              <a:t>Ward</a:t>
            </a:r>
          </a:p>
        </p:txBody>
      </p:sp>
      <p:sp>
        <p:nvSpPr>
          <p:cNvPr id="5" name="Rectangle 4">
            <a:extLst>
              <a:ext uri="{FF2B5EF4-FFF2-40B4-BE49-F238E27FC236}">
                <a16:creationId xmlns:a16="http://schemas.microsoft.com/office/drawing/2014/main" xmlns="" id="{7B41C2DC-925C-4F9D-9199-120A29130D7A}"/>
              </a:ext>
            </a:extLst>
          </p:cNvPr>
          <p:cNvSpPr/>
          <p:nvPr/>
        </p:nvSpPr>
        <p:spPr>
          <a:xfrm>
            <a:off x="1238344" y="1441967"/>
            <a:ext cx="6675344"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rPr>
              <a:t>ICU</a:t>
            </a:r>
            <a:endParaRPr lang="en-US" sz="2399" b="1" dirty="0">
              <a:solidFill>
                <a:prstClr val="black"/>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3333367352"/>
              </p:ext>
            </p:extLst>
          </p:nvPr>
        </p:nvGraphicFramePr>
        <p:xfrm>
          <a:off x="1590" y="976535"/>
          <a:ext cx="12188825"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Grp="1" noChangeArrowheads="1"/>
          </p:cNvSpPr>
          <p:nvPr>
            <p:ph type="title"/>
          </p:nvPr>
        </p:nvSpPr>
        <p:spPr>
          <a:xfrm>
            <a:off x="383162" y="22661"/>
            <a:ext cx="11425679" cy="931797"/>
          </a:xfrm>
        </p:spPr>
        <p:txBody>
          <a:bodyPr anchor="ctr">
            <a:normAutofit fontScale="90000"/>
          </a:bodyPr>
          <a:lstStyle/>
          <a:p>
            <a:pPr eaLnBrk="1" hangingPunct="1"/>
            <a:r>
              <a:rPr lang="en-US" altLang="en-US" sz="3800" dirty="0">
                <a:solidFill>
                  <a:schemeClr val="bg1"/>
                </a:solidFill>
              </a:rPr>
              <a:t>Catheter-Associated Urinary Tract Infections (CAUTI):</a:t>
            </a:r>
            <a:r>
              <a:rPr lang="en-US" altLang="en-US" sz="3799" dirty="0">
                <a:solidFill>
                  <a:schemeClr val="bg1"/>
                </a:solidFill>
              </a:rPr>
              <a:t/>
            </a:r>
            <a:br>
              <a:rPr lang="en-US" altLang="en-US" sz="3799" dirty="0">
                <a:solidFill>
                  <a:schemeClr val="bg1"/>
                </a:solidFill>
              </a:rPr>
            </a:br>
            <a:r>
              <a:rPr lang="en-US" altLang="en-US" sz="3799" dirty="0">
                <a:solidFill>
                  <a:schemeClr val="bg1"/>
                </a:solidFill>
              </a:rPr>
              <a:t>Standard Infection Ratio in Adult and Pediatric ICUs and Wards</a:t>
            </a:r>
            <a:endParaRPr lang="en-US" altLang="en-US" sz="2699" b="0" dirty="0">
              <a:solidFill>
                <a:schemeClr val="bg1"/>
              </a:solidFill>
            </a:endParaRPr>
          </a:p>
        </p:txBody>
      </p:sp>
      <p:sp>
        <p:nvSpPr>
          <p:cNvPr id="18437" name="Text Box 8"/>
          <p:cNvSpPr txBox="1">
            <a:spLocks noChangeArrowheads="1"/>
          </p:cNvSpPr>
          <p:nvPr/>
        </p:nvSpPr>
        <p:spPr bwMode="auto">
          <a:xfrm>
            <a:off x="87406" y="4061389"/>
            <a:ext cx="2488515"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000" dirty="0">
                <a:solidFill>
                  <a:prstClr val="black"/>
                </a:solidFill>
              </a:rPr>
              <a:t>T= Major teaching hospitals </a:t>
            </a:r>
          </a:p>
          <a:p>
            <a:pPr eaLnBrk="1" fontAlgn="base" hangingPunct="1">
              <a:spcBef>
                <a:spcPct val="0"/>
              </a:spcBef>
              <a:spcAft>
                <a:spcPct val="0"/>
              </a:spcAft>
              <a:buFontTx/>
              <a:buNone/>
            </a:pPr>
            <a:r>
              <a:rPr lang="en-US" altLang="en-US" sz="1000" dirty="0">
                <a:solidFill>
                  <a:prstClr val="black"/>
                </a:solidFill>
              </a:rPr>
              <a:t>NT=Not major teaching hospitals </a:t>
            </a:r>
          </a:p>
        </p:txBody>
      </p:sp>
      <p:grpSp>
        <p:nvGrpSpPr>
          <p:cNvPr id="18438" name="Group 13"/>
          <p:cNvGrpSpPr>
            <a:grpSpLocks/>
          </p:cNvGrpSpPr>
          <p:nvPr/>
        </p:nvGrpSpPr>
        <p:grpSpPr bwMode="auto">
          <a:xfrm>
            <a:off x="-256" y="4555002"/>
            <a:ext cx="3557844"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grpSp>
      <p:sp>
        <p:nvSpPr>
          <p:cNvPr id="11" name="Rounded Rectangle 1"/>
          <p:cNvSpPr>
            <a:spLocks noChangeArrowheads="1"/>
          </p:cNvSpPr>
          <p:nvPr/>
        </p:nvSpPr>
        <p:spPr bwMode="auto">
          <a:xfrm>
            <a:off x="139322" y="4944458"/>
            <a:ext cx="11893235"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FontTx/>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111" y="6491691"/>
            <a:ext cx="2736414"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25</a:t>
            </a:fld>
            <a:endParaRPr lang="en-US" dirty="0">
              <a:solidFill>
                <a:srgbClr val="464646">
                  <a:lumMod val="40000"/>
                  <a:lumOff val="60000"/>
                </a:srgbClr>
              </a:solidFill>
              <a:latin typeface="Calibri"/>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2721" y="6509725"/>
            <a:ext cx="3816488"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8" name="Rounded Rectangle 1">
            <a:extLst>
              <a:ext uri="{FF2B5EF4-FFF2-40B4-BE49-F238E27FC236}">
                <a16:creationId xmlns:a16="http://schemas.microsoft.com/office/drawing/2014/main" xmlns="" id="{4D7024F4-0D2C-416E-A231-C57A498A7E8E}"/>
              </a:ext>
            </a:extLst>
          </p:cNvPr>
          <p:cNvSpPr>
            <a:spLocks noChangeArrowheads="1"/>
          </p:cNvSpPr>
          <p:nvPr/>
        </p:nvSpPr>
        <p:spPr bwMode="auto">
          <a:xfrm>
            <a:off x="8942388" y="4944462"/>
            <a:ext cx="3100230"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ts val="599"/>
              </a:spcBef>
              <a:spcAft>
                <a:spcPct val="0"/>
              </a:spcAft>
              <a:buFontTx/>
              <a:buNone/>
              <a:defRPr/>
            </a:pPr>
            <a:r>
              <a:rPr lang="en-US" altLang="en-US" sz="1600" dirty="0">
                <a:solidFill>
                  <a:prstClr val="black"/>
                </a:solidFill>
              </a:rPr>
              <a:t>Cardiothoracic ICU</a:t>
            </a:r>
          </a:p>
          <a:p>
            <a:pPr algn="ctr" eaLnBrk="1" fontAlgn="base" hangingPunct="1">
              <a:spcBef>
                <a:spcPts val="599"/>
              </a:spcBef>
              <a:spcAft>
                <a:spcPct val="0"/>
              </a:spcAft>
              <a:buFontTx/>
              <a:buNone/>
              <a:defRPr/>
            </a:pPr>
            <a:r>
              <a:rPr lang="en-US" altLang="en-US" sz="1600" dirty="0">
                <a:solidFill>
                  <a:prstClr val="black"/>
                </a:solidFill>
              </a:rPr>
              <a:t>Medical (T) ICU</a:t>
            </a:r>
          </a:p>
          <a:p>
            <a:pPr algn="ctr" eaLnBrk="1" fontAlgn="base" hangingPunct="1">
              <a:spcBef>
                <a:spcPts val="599"/>
              </a:spcBef>
              <a:spcAft>
                <a:spcPct val="0"/>
              </a:spcAft>
              <a:buFontTx/>
              <a:buNone/>
              <a:defRPr/>
            </a:pPr>
            <a:r>
              <a:rPr lang="en-US" altLang="en-US" sz="1600" dirty="0">
                <a:solidFill>
                  <a:prstClr val="black"/>
                </a:solidFill>
              </a:rPr>
              <a:t>Trauma ICU</a:t>
            </a:r>
          </a:p>
        </p:txBody>
      </p:sp>
      <p:sp>
        <p:nvSpPr>
          <p:cNvPr id="19" name="Rounded Rectangle 1">
            <a:extLst>
              <a:ext uri="{FF2B5EF4-FFF2-40B4-BE49-F238E27FC236}">
                <a16:creationId xmlns:a16="http://schemas.microsoft.com/office/drawing/2014/main" xmlns="" id="{02446814-5ACF-4935-9620-ACEF650FAFDD}"/>
              </a:ext>
            </a:extLst>
          </p:cNvPr>
          <p:cNvSpPr>
            <a:spLocks noChangeArrowheads="1"/>
          </p:cNvSpPr>
          <p:nvPr/>
        </p:nvSpPr>
        <p:spPr bwMode="auto">
          <a:xfrm>
            <a:off x="139324" y="4947931"/>
            <a:ext cx="8518587"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FontTx/>
              <a:buNone/>
              <a:defRPr/>
            </a:pPr>
            <a:r>
              <a:rPr lang="en-US" altLang="en-US" sz="2199" b="1" dirty="0">
                <a:solidFill>
                  <a:srgbClr val="006699"/>
                </a:solidFill>
              </a:rPr>
              <a:t>Key Findings</a:t>
            </a:r>
            <a:endParaRPr lang="en-US" altLang="en-US" sz="1400" dirty="0">
              <a:solidFill>
                <a:prstClr val="black"/>
              </a:solidFill>
            </a:endParaRPr>
          </a:p>
          <a:p>
            <a:pPr marL="111092" algn="ctr" eaLnBrk="1" fontAlgn="base" hangingPunct="1">
              <a:spcBef>
                <a:spcPct val="0"/>
              </a:spcBef>
              <a:spcAft>
                <a:spcPct val="0"/>
              </a:spcAft>
              <a:buFontTx/>
              <a:buNone/>
              <a:defRPr/>
            </a:pPr>
            <a:r>
              <a:rPr lang="en-US" altLang="en-US" sz="1899" dirty="0">
                <a:solidFill>
                  <a:prstClr val="black"/>
                </a:solidFill>
              </a:rPr>
              <a:t>Three unit types experienced a significantly lower </a:t>
            </a:r>
            <a:r>
              <a:rPr lang="en-US" altLang="en-US" sz="1899" dirty="0">
                <a:solidFill>
                  <a:srgbClr val="000000"/>
                </a:solidFill>
              </a:rPr>
              <a:t>number of infections than predicted, based on 2015 national aggregate data.</a:t>
            </a:r>
          </a:p>
          <a:p>
            <a:pPr marL="111092" eaLnBrk="1" fontAlgn="base" hangingPunct="1">
              <a:spcBef>
                <a:spcPct val="0"/>
              </a:spcBef>
              <a:spcAft>
                <a:spcPct val="0"/>
              </a:spcAft>
              <a:buFontTx/>
              <a:buNone/>
              <a:defRPr/>
            </a:pPr>
            <a:endParaRPr lang="en-US" altLang="en-US" sz="600" dirty="0">
              <a:solidFill>
                <a:srgbClr val="000000"/>
              </a:solidFill>
            </a:endParaRPr>
          </a:p>
          <a:p>
            <a:pPr marL="111092" eaLnBrk="1" fontAlgn="base" hangingPunct="1">
              <a:spcBef>
                <a:spcPct val="0"/>
              </a:spcBef>
              <a:spcAft>
                <a:spcPct val="0"/>
              </a:spcAft>
              <a:buFontTx/>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xmlns="" id="{6A14868E-CB48-4F9C-B43E-8C4194A284A2}"/>
              </a:ext>
            </a:extLst>
          </p:cNvPr>
          <p:cNvSpPr/>
          <p:nvPr/>
        </p:nvSpPr>
        <p:spPr>
          <a:xfrm>
            <a:off x="8642156" y="5248263"/>
            <a:ext cx="530297"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99">
              <a:solidFill>
                <a:prstClr val="white"/>
              </a:solidFill>
            </a:endParaRPr>
          </a:p>
        </p:txBody>
      </p:sp>
    </p:spTree>
    <p:extLst>
      <p:ext uri="{BB962C8B-B14F-4D97-AF65-F5344CB8AC3E}">
        <p14:creationId xmlns:p14="http://schemas.microsoft.com/office/powerpoint/2010/main" val="2517152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7A37A9F-EAB5-474B-8B60-81AB2921F41C}"/>
              </a:ext>
            </a:extLst>
          </p:cNvPr>
          <p:cNvSpPr/>
          <p:nvPr/>
        </p:nvSpPr>
        <p:spPr>
          <a:xfrm>
            <a:off x="8475664" y="1441967"/>
            <a:ext cx="3336352"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rPr>
              <a:t>Ward</a:t>
            </a:r>
          </a:p>
        </p:txBody>
      </p:sp>
      <p:sp>
        <p:nvSpPr>
          <p:cNvPr id="5" name="Rectangle 4">
            <a:extLst>
              <a:ext uri="{FF2B5EF4-FFF2-40B4-BE49-F238E27FC236}">
                <a16:creationId xmlns:a16="http://schemas.microsoft.com/office/drawing/2014/main" xmlns="" id="{7B41C2DC-925C-4F9D-9199-120A29130D7A}"/>
              </a:ext>
            </a:extLst>
          </p:cNvPr>
          <p:cNvSpPr/>
          <p:nvPr/>
        </p:nvSpPr>
        <p:spPr>
          <a:xfrm>
            <a:off x="1238344" y="1441967"/>
            <a:ext cx="6675344"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rPr>
              <a:t>ICU</a:t>
            </a:r>
            <a:endParaRPr lang="en-US" sz="2399" b="1" dirty="0">
              <a:solidFill>
                <a:prstClr val="black"/>
              </a:solidFill>
            </a:endParaRPr>
          </a:p>
        </p:txBody>
      </p:sp>
      <p:sp>
        <p:nvSpPr>
          <p:cNvPr id="18435" name="Rectangle 2"/>
          <p:cNvSpPr>
            <a:spLocks noGrp="1" noChangeArrowheads="1"/>
          </p:cNvSpPr>
          <p:nvPr>
            <p:ph type="title"/>
          </p:nvPr>
        </p:nvSpPr>
        <p:spPr>
          <a:xfrm>
            <a:off x="282777" y="22661"/>
            <a:ext cx="11659456" cy="931797"/>
          </a:xfrm>
        </p:spPr>
        <p:txBody>
          <a:bodyPr anchor="ctr">
            <a:normAutofit fontScale="90000"/>
          </a:bodyPr>
          <a:lstStyle/>
          <a:p>
            <a:pPr eaLnBrk="1" hangingPunct="1"/>
            <a:r>
              <a:rPr lang="en-US" altLang="en-US" sz="3800" dirty="0">
                <a:solidFill>
                  <a:schemeClr val="bg1"/>
                </a:solidFill>
              </a:rPr>
              <a:t>Catheter-Associated Urinary Tract Infections (CAUTI):</a:t>
            </a:r>
            <a:r>
              <a:rPr lang="en-US" altLang="en-US" sz="3799" dirty="0">
                <a:solidFill>
                  <a:schemeClr val="bg1"/>
                </a:solidFill>
              </a:rPr>
              <a:t/>
            </a:r>
            <a:br>
              <a:rPr lang="en-US" altLang="en-US" sz="3799" dirty="0">
                <a:solidFill>
                  <a:schemeClr val="bg1"/>
                </a:solidFill>
              </a:rPr>
            </a:br>
            <a:r>
              <a:rPr lang="en-US" altLang="en-US" sz="3799" dirty="0">
                <a:solidFill>
                  <a:schemeClr val="bg1"/>
                </a:solidFill>
              </a:rPr>
              <a:t>Standard Utilization Ratio in Adult and Pediatric ICUs and Wards</a:t>
            </a:r>
            <a:endParaRPr lang="en-US" altLang="en-US" sz="2699"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3324990351"/>
              </p:ext>
            </p:extLst>
          </p:nvPr>
        </p:nvGraphicFramePr>
        <p:xfrm>
          <a:off x="1590" y="976535"/>
          <a:ext cx="12188825"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7406" y="4061389"/>
            <a:ext cx="2385851"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000" dirty="0">
                <a:solidFill>
                  <a:prstClr val="black"/>
                </a:solidFill>
              </a:rPr>
              <a:t>T= Major teaching hospital</a:t>
            </a:r>
          </a:p>
          <a:p>
            <a:pPr eaLnBrk="1" fontAlgn="base" hangingPunct="1">
              <a:spcBef>
                <a:spcPct val="0"/>
              </a:spcBef>
              <a:spcAft>
                <a:spcPct val="0"/>
              </a:spcAft>
              <a:buFontTx/>
              <a:buNone/>
            </a:pPr>
            <a:r>
              <a:rPr lang="en-US" altLang="en-US" sz="1000" dirty="0">
                <a:solidFill>
                  <a:prstClr val="black"/>
                </a:solidFill>
              </a:rPr>
              <a:t>NT=Not major teaching hospital </a:t>
            </a:r>
          </a:p>
        </p:txBody>
      </p:sp>
      <p:grpSp>
        <p:nvGrpSpPr>
          <p:cNvPr id="18438" name="Group 13"/>
          <p:cNvGrpSpPr>
            <a:grpSpLocks/>
          </p:cNvGrpSpPr>
          <p:nvPr/>
        </p:nvGrpSpPr>
        <p:grpSpPr bwMode="auto">
          <a:xfrm>
            <a:off x="-256" y="4555002"/>
            <a:ext cx="3557844"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grpSp>
      <p:sp>
        <p:nvSpPr>
          <p:cNvPr id="11" name="Rounded Rectangle 1"/>
          <p:cNvSpPr>
            <a:spLocks noChangeArrowheads="1"/>
          </p:cNvSpPr>
          <p:nvPr/>
        </p:nvSpPr>
        <p:spPr bwMode="auto">
          <a:xfrm>
            <a:off x="149384" y="4944458"/>
            <a:ext cx="11893235"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FontTx/>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111" y="6491691"/>
            <a:ext cx="2736414"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26</a:t>
            </a:fld>
            <a:endParaRPr lang="en-US" dirty="0">
              <a:solidFill>
                <a:srgbClr val="464646">
                  <a:lumMod val="40000"/>
                  <a:lumOff val="60000"/>
                </a:srgbClr>
              </a:solidFill>
              <a:latin typeface="Calibri"/>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2721" y="6509725"/>
            <a:ext cx="3816488"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8" name="Rounded Rectangle 1">
            <a:extLst>
              <a:ext uri="{FF2B5EF4-FFF2-40B4-BE49-F238E27FC236}">
                <a16:creationId xmlns:a16="http://schemas.microsoft.com/office/drawing/2014/main" xmlns="" id="{4D7024F4-0D2C-416E-A231-C57A498A7E8E}"/>
              </a:ext>
            </a:extLst>
          </p:cNvPr>
          <p:cNvSpPr>
            <a:spLocks noChangeArrowheads="1"/>
          </p:cNvSpPr>
          <p:nvPr/>
        </p:nvSpPr>
        <p:spPr bwMode="auto">
          <a:xfrm>
            <a:off x="8942388" y="4944462"/>
            <a:ext cx="3100230"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ts val="300"/>
              </a:spcBef>
              <a:spcAft>
                <a:spcPct val="0"/>
              </a:spcAft>
              <a:buFontTx/>
              <a:buNone/>
              <a:defRPr/>
            </a:pPr>
            <a:r>
              <a:rPr lang="en-US" altLang="en-US" sz="1600" dirty="0">
                <a:solidFill>
                  <a:prstClr val="black"/>
                </a:solidFill>
              </a:rPr>
              <a:t>Cardiac ICU</a:t>
            </a:r>
          </a:p>
          <a:p>
            <a:pPr algn="ctr" eaLnBrk="1" fontAlgn="base" hangingPunct="1">
              <a:spcBef>
                <a:spcPts val="300"/>
              </a:spcBef>
              <a:spcAft>
                <a:spcPct val="0"/>
              </a:spcAft>
              <a:buFontTx/>
              <a:buNone/>
              <a:defRPr/>
            </a:pPr>
            <a:r>
              <a:rPr lang="en-US" altLang="en-US" sz="1600" dirty="0">
                <a:solidFill>
                  <a:prstClr val="black"/>
                </a:solidFill>
              </a:rPr>
              <a:t>Cardiothoracic ICU</a:t>
            </a:r>
          </a:p>
          <a:p>
            <a:pPr algn="ctr" eaLnBrk="1" fontAlgn="base" hangingPunct="1">
              <a:spcBef>
                <a:spcPts val="300"/>
              </a:spcBef>
              <a:spcAft>
                <a:spcPct val="0"/>
              </a:spcAft>
              <a:buFontTx/>
              <a:buNone/>
              <a:defRPr/>
            </a:pPr>
            <a:r>
              <a:rPr lang="en-US" altLang="en-US" sz="1600" dirty="0">
                <a:solidFill>
                  <a:prstClr val="black"/>
                </a:solidFill>
              </a:rPr>
              <a:t>Pediatric ICU</a:t>
            </a:r>
          </a:p>
          <a:p>
            <a:pPr algn="ctr" eaLnBrk="1" fontAlgn="base" hangingPunct="1">
              <a:spcBef>
                <a:spcPts val="300"/>
              </a:spcBef>
              <a:spcAft>
                <a:spcPct val="0"/>
              </a:spcAft>
              <a:buFontTx/>
              <a:buNone/>
              <a:defRPr/>
            </a:pPr>
            <a:r>
              <a:rPr lang="en-US" altLang="en-US" sz="1600" dirty="0">
                <a:solidFill>
                  <a:prstClr val="black"/>
                </a:solidFill>
              </a:rPr>
              <a:t>Surgical ICU</a:t>
            </a:r>
          </a:p>
          <a:p>
            <a:pPr algn="ctr" eaLnBrk="1" fontAlgn="base" hangingPunct="1">
              <a:spcBef>
                <a:spcPts val="300"/>
              </a:spcBef>
              <a:spcAft>
                <a:spcPct val="0"/>
              </a:spcAft>
              <a:buFontTx/>
              <a:buNone/>
              <a:defRPr/>
            </a:pPr>
            <a:r>
              <a:rPr lang="en-US" altLang="en-US" sz="1600" dirty="0">
                <a:solidFill>
                  <a:prstClr val="black"/>
                </a:solidFill>
              </a:rPr>
              <a:t>Trauma ICU</a:t>
            </a:r>
          </a:p>
        </p:txBody>
      </p:sp>
      <p:sp>
        <p:nvSpPr>
          <p:cNvPr id="19" name="Rounded Rectangle 1">
            <a:extLst>
              <a:ext uri="{FF2B5EF4-FFF2-40B4-BE49-F238E27FC236}">
                <a16:creationId xmlns:a16="http://schemas.microsoft.com/office/drawing/2014/main" xmlns="" id="{02446814-5ACF-4935-9620-ACEF650FAFDD}"/>
              </a:ext>
            </a:extLst>
          </p:cNvPr>
          <p:cNvSpPr>
            <a:spLocks noChangeArrowheads="1"/>
          </p:cNvSpPr>
          <p:nvPr/>
        </p:nvSpPr>
        <p:spPr bwMode="auto">
          <a:xfrm>
            <a:off x="139324" y="4947931"/>
            <a:ext cx="8518587"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FontTx/>
              <a:buNone/>
              <a:defRPr/>
            </a:pPr>
            <a:r>
              <a:rPr lang="en-US" altLang="en-US" sz="2199" b="1" dirty="0">
                <a:solidFill>
                  <a:srgbClr val="006699"/>
                </a:solidFill>
              </a:rPr>
              <a:t>Key Findings</a:t>
            </a:r>
            <a:endParaRPr lang="en-US" altLang="en-US" sz="1400" dirty="0">
              <a:solidFill>
                <a:prstClr val="black"/>
              </a:solidFill>
            </a:endParaRPr>
          </a:p>
          <a:p>
            <a:pPr marL="111092" algn="ctr" eaLnBrk="1" fontAlgn="base" hangingPunct="1">
              <a:spcBef>
                <a:spcPct val="0"/>
              </a:spcBef>
              <a:spcAft>
                <a:spcPct val="0"/>
              </a:spcAft>
              <a:buFontTx/>
              <a:buNone/>
              <a:defRPr/>
            </a:pPr>
            <a:r>
              <a:rPr lang="en-US" altLang="en-US" sz="1899" dirty="0">
                <a:solidFill>
                  <a:prstClr val="black"/>
                </a:solidFill>
              </a:rPr>
              <a:t>Five unit </a:t>
            </a:r>
            <a:r>
              <a:rPr lang="en-US" altLang="en-US" sz="1900" dirty="0">
                <a:solidFill>
                  <a:prstClr val="black"/>
                </a:solidFill>
              </a:rPr>
              <a:t>types experienced a significantly higher </a:t>
            </a:r>
            <a:r>
              <a:rPr lang="en-US" altLang="en-US" sz="1900" dirty="0">
                <a:solidFill>
                  <a:srgbClr val="000000"/>
                </a:solidFill>
              </a:rPr>
              <a:t>number of device days than predicted, based on 2015 national aggregate data</a:t>
            </a:r>
            <a:r>
              <a:rPr lang="en-US" altLang="en-US" sz="1899" dirty="0">
                <a:solidFill>
                  <a:srgbClr val="000000"/>
                </a:solidFill>
              </a:rPr>
              <a:t>.</a:t>
            </a:r>
          </a:p>
          <a:p>
            <a:pPr marL="111092" eaLnBrk="1" fontAlgn="base" hangingPunct="1">
              <a:spcBef>
                <a:spcPct val="0"/>
              </a:spcBef>
              <a:spcAft>
                <a:spcPct val="0"/>
              </a:spcAft>
              <a:buFontTx/>
              <a:buNone/>
              <a:defRPr/>
            </a:pPr>
            <a:endParaRPr lang="en-US" altLang="en-US" sz="600" dirty="0">
              <a:solidFill>
                <a:srgbClr val="000000"/>
              </a:solidFill>
            </a:endParaRPr>
          </a:p>
          <a:p>
            <a:pPr marL="111092" eaLnBrk="1" fontAlgn="base" hangingPunct="1">
              <a:spcBef>
                <a:spcPct val="0"/>
              </a:spcBef>
              <a:spcAft>
                <a:spcPct val="0"/>
              </a:spcAft>
              <a:buFontTx/>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xmlns="" id="{6A14868E-CB48-4F9C-B43E-8C4194A284A2}"/>
              </a:ext>
            </a:extLst>
          </p:cNvPr>
          <p:cNvSpPr/>
          <p:nvPr/>
        </p:nvSpPr>
        <p:spPr>
          <a:xfrm flipV="1">
            <a:off x="8642156" y="5248263"/>
            <a:ext cx="530297"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99">
              <a:solidFill>
                <a:prstClr val="white"/>
              </a:solidFill>
            </a:endParaRPr>
          </a:p>
        </p:txBody>
      </p:sp>
    </p:spTree>
    <p:extLst>
      <p:ext uri="{BB962C8B-B14F-4D97-AF65-F5344CB8AC3E}">
        <p14:creationId xmlns:p14="http://schemas.microsoft.com/office/powerpoint/2010/main" val="4233991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2126" y="179221"/>
            <a:ext cx="11327753" cy="707785"/>
          </a:xfrm>
        </p:spPr>
        <p:txBody>
          <a:bodyPr>
            <a:noAutofit/>
          </a:bodyPr>
          <a:lstStyle/>
          <a:p>
            <a:r>
              <a:rPr lang="en-US" altLang="en-US" sz="3600" dirty="0">
                <a:solidFill>
                  <a:schemeClr val="bg1"/>
                </a:solidFill>
              </a:rPr>
              <a:t>CAUTI</a:t>
            </a:r>
            <a:r>
              <a:rPr lang="en-US" altLang="en-US" sz="3599" dirty="0">
                <a:solidFill>
                  <a:schemeClr val="bg1"/>
                </a:solidFill>
              </a:rPr>
              <a:t> Adult &amp; Pediatric Pathogens for 2018 and 2019</a:t>
            </a:r>
          </a:p>
        </p:txBody>
      </p:sp>
      <p:sp>
        <p:nvSpPr>
          <p:cNvPr id="11"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111" y="6491691"/>
            <a:ext cx="2736414"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27</a:t>
            </a:fld>
            <a:endParaRPr lang="en-US" dirty="0">
              <a:solidFill>
                <a:srgbClr val="464646">
                  <a:lumMod val="40000"/>
                  <a:lumOff val="60000"/>
                </a:srgbClr>
              </a:solidFill>
              <a:latin typeface="Calibri"/>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2721" y="6509725"/>
            <a:ext cx="3816488"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8" name="Rectangle 17">
            <a:extLst>
              <a:ext uri="{FF2B5EF4-FFF2-40B4-BE49-F238E27FC236}">
                <a16:creationId xmlns:a16="http://schemas.microsoft.com/office/drawing/2014/main" xmlns="" id="{8282BBFC-C69F-4E10-A0D4-791EDA92FEC4}"/>
              </a:ext>
            </a:extLst>
          </p:cNvPr>
          <p:cNvSpPr/>
          <p:nvPr/>
        </p:nvSpPr>
        <p:spPr>
          <a:xfrm>
            <a:off x="73343" y="3799745"/>
            <a:ext cx="11731752"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endParaRPr lang="en-US" sz="1600" b="1" dirty="0">
              <a:solidFill>
                <a:prstClr val="black"/>
              </a:solidFill>
            </a:endParaRPr>
          </a:p>
        </p:txBody>
      </p:sp>
      <p:graphicFrame>
        <p:nvGraphicFramePr>
          <p:cNvPr id="4" name="Chart 3">
            <a:extLst>
              <a:ext uri="{FF2B5EF4-FFF2-40B4-BE49-F238E27FC236}">
                <a16:creationId xmlns:a16="http://schemas.microsoft.com/office/drawing/2014/main" xmlns="" id="{CC409035-93B5-4405-A802-40915FDEDBD9}"/>
              </a:ext>
            </a:extLst>
          </p:cNvPr>
          <p:cNvGraphicFramePr/>
          <p:nvPr>
            <p:extLst>
              <p:ext uri="{D42A27DB-BD31-4B8C-83A1-F6EECF244321}">
                <p14:modId xmlns:p14="http://schemas.microsoft.com/office/powerpoint/2010/main" val="3509964811"/>
              </p:ext>
            </p:extLst>
          </p:nvPr>
        </p:nvGraphicFramePr>
        <p:xfrm>
          <a:off x="1590" y="980352"/>
          <a:ext cx="12188825"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xmlns="" id="{80F18C9F-AD06-4F08-A893-2E433933B41D}"/>
              </a:ext>
            </a:extLst>
          </p:cNvPr>
          <p:cNvSpPr txBox="1">
            <a:spLocks noChangeArrowheads="1"/>
          </p:cNvSpPr>
          <p:nvPr/>
        </p:nvSpPr>
        <p:spPr bwMode="auto">
          <a:xfrm>
            <a:off x="1590" y="1866628"/>
            <a:ext cx="1548733"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399" b="1" dirty="0">
                <a:solidFill>
                  <a:prstClr val="black"/>
                </a:solidFill>
              </a:rPr>
              <a:t>ICU Pathogens</a:t>
            </a:r>
          </a:p>
        </p:txBody>
      </p:sp>
      <p:sp>
        <p:nvSpPr>
          <p:cNvPr id="16" name="Text Box 6">
            <a:extLst>
              <a:ext uri="{FF2B5EF4-FFF2-40B4-BE49-F238E27FC236}">
                <a16:creationId xmlns:a16="http://schemas.microsoft.com/office/drawing/2014/main" xmlns="" id="{9224615B-5196-4BB2-8EB3-D4D03509FC5D}"/>
              </a:ext>
            </a:extLst>
          </p:cNvPr>
          <p:cNvSpPr txBox="1">
            <a:spLocks noChangeArrowheads="1"/>
          </p:cNvSpPr>
          <p:nvPr/>
        </p:nvSpPr>
        <p:spPr bwMode="auto">
          <a:xfrm>
            <a:off x="1590" y="4374912"/>
            <a:ext cx="1548733"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399" b="1" dirty="0">
                <a:solidFill>
                  <a:prstClr val="black"/>
                </a:solidFill>
              </a:rPr>
              <a:t>Ward Pathogens</a:t>
            </a:r>
          </a:p>
        </p:txBody>
      </p:sp>
      <p:sp>
        <p:nvSpPr>
          <p:cNvPr id="7" name="TextBox 6">
            <a:extLst>
              <a:ext uri="{FF2B5EF4-FFF2-40B4-BE49-F238E27FC236}">
                <a16:creationId xmlns:a16="http://schemas.microsoft.com/office/drawing/2014/main" xmlns="" id="{90B27F47-812F-49FA-8AC1-1B5854405168}"/>
              </a:ext>
            </a:extLst>
          </p:cNvPr>
          <p:cNvSpPr txBox="1"/>
          <p:nvPr/>
        </p:nvSpPr>
        <p:spPr>
          <a:xfrm>
            <a:off x="1667827" y="1900322"/>
            <a:ext cx="883920" cy="4292365"/>
          </a:xfrm>
          <a:prstGeom prst="rect">
            <a:avLst/>
          </a:prstGeom>
          <a:noFill/>
        </p:spPr>
        <p:txBody>
          <a:bodyPr wrap="square" rtlCol="0">
            <a:spAutoFit/>
          </a:bodyPr>
          <a:lstStyle/>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r>
              <a:rPr lang="en-US" sz="1400" i="1" dirty="0">
                <a:solidFill>
                  <a:prstClr val="black"/>
                </a:solidFill>
                <a:ea typeface="ＭＳ Ｐゴシック" pitchFamily="34" charset="-128"/>
              </a:rPr>
              <a:t>N=292</a:t>
            </a: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900" i="1" dirty="0">
              <a:solidFill>
                <a:prstClr val="black"/>
              </a:solidFill>
              <a:ea typeface="ＭＳ Ｐゴシック" pitchFamily="34" charset="-128"/>
            </a:endParaRPr>
          </a:p>
          <a:p>
            <a:pPr algn="ctr" fontAlgn="base">
              <a:spcBef>
                <a:spcPct val="0"/>
              </a:spcBef>
              <a:spcAft>
                <a:spcPct val="0"/>
              </a:spcAft>
            </a:pPr>
            <a:r>
              <a:rPr lang="en-US" sz="1400" i="1" dirty="0">
                <a:solidFill>
                  <a:prstClr val="black"/>
                </a:solidFill>
                <a:ea typeface="ＭＳ Ｐゴシック" pitchFamily="34" charset="-128"/>
              </a:rPr>
              <a:t>N=223</a:t>
            </a: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050" i="1" dirty="0">
              <a:solidFill>
                <a:prstClr val="black"/>
              </a:solidFill>
              <a:ea typeface="ＭＳ Ｐゴシック" pitchFamily="34" charset="-128"/>
            </a:endParaRPr>
          </a:p>
          <a:p>
            <a:pPr algn="ctr" fontAlgn="base">
              <a:spcBef>
                <a:spcPct val="0"/>
              </a:spcBef>
              <a:spcAft>
                <a:spcPct val="0"/>
              </a:spcAft>
            </a:pPr>
            <a:r>
              <a:rPr lang="en-US" sz="1400" i="1" dirty="0">
                <a:solidFill>
                  <a:prstClr val="black"/>
                </a:solidFill>
                <a:ea typeface="ＭＳ Ｐゴシック" pitchFamily="34" charset="-128"/>
              </a:rPr>
              <a:t>N=242</a:t>
            </a: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400" i="1" dirty="0">
              <a:solidFill>
                <a:prstClr val="black"/>
              </a:solidFill>
              <a:ea typeface="ＭＳ Ｐゴシック" pitchFamily="34" charset="-128"/>
            </a:endParaRPr>
          </a:p>
          <a:p>
            <a:pPr algn="ctr" fontAlgn="base">
              <a:spcBef>
                <a:spcPct val="0"/>
              </a:spcBef>
              <a:spcAft>
                <a:spcPct val="0"/>
              </a:spcAft>
            </a:pPr>
            <a:endParaRPr lang="en-US" sz="1100" i="1" dirty="0">
              <a:solidFill>
                <a:prstClr val="black"/>
              </a:solidFill>
              <a:ea typeface="ＭＳ Ｐゴシック" pitchFamily="34" charset="-128"/>
            </a:endParaRPr>
          </a:p>
          <a:p>
            <a:pPr algn="ctr" fontAlgn="base">
              <a:spcBef>
                <a:spcPct val="0"/>
              </a:spcBef>
              <a:spcAft>
                <a:spcPct val="0"/>
              </a:spcAft>
            </a:pPr>
            <a:r>
              <a:rPr lang="en-US" sz="1400" i="1" dirty="0">
                <a:solidFill>
                  <a:prstClr val="black"/>
                </a:solidFill>
                <a:ea typeface="ＭＳ Ｐゴシック" pitchFamily="34" charset="-128"/>
              </a:rPr>
              <a:t>N=205</a:t>
            </a:r>
          </a:p>
        </p:txBody>
      </p:sp>
    </p:spTree>
    <p:extLst>
      <p:ext uri="{BB962C8B-B14F-4D97-AF65-F5344CB8AC3E}">
        <p14:creationId xmlns:p14="http://schemas.microsoft.com/office/powerpoint/2010/main" val="239289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xmlns="" id="{E0523DE5-0266-4198-A454-0F15436E49C0}"/>
              </a:ext>
            </a:extLst>
          </p:cNvPr>
          <p:cNvSpPr>
            <a:spLocks noChangeArrowheads="1"/>
          </p:cNvSpPr>
          <p:nvPr/>
        </p:nvSpPr>
        <p:spPr bwMode="auto">
          <a:xfrm>
            <a:off x="262211" y="1174184"/>
            <a:ext cx="2872098"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ts val="600"/>
              </a:spcAft>
              <a:buFontTx/>
              <a:buNone/>
            </a:pPr>
            <a:r>
              <a:rPr lang="en-US" altLang="en-US" sz="2400" b="1" dirty="0">
                <a:solidFill>
                  <a:srgbClr val="006699"/>
                </a:solidFill>
              </a:rPr>
              <a:t>Key Findings</a:t>
            </a:r>
            <a:endParaRPr lang="en-US" altLang="en-US" sz="900" b="1" dirty="0">
              <a:solidFill>
                <a:prstClr val="black"/>
              </a:solidFill>
            </a:endParaRPr>
          </a:p>
          <a:p>
            <a:pPr marL="115888" indent="-115888" eaLnBrk="1" fontAlgn="base" hangingPunct="1">
              <a:spcBef>
                <a:spcPct val="0"/>
              </a:spcBef>
              <a:spcAft>
                <a:spcPts val="600"/>
              </a:spcAft>
            </a:pPr>
            <a:r>
              <a:rPr lang="en-US" altLang="en-US" sz="1800" dirty="0">
                <a:solidFill>
                  <a:prstClr val="black"/>
                </a:solidFill>
              </a:rPr>
              <a:t>In 2019, adult ICUs experienced a significantly lower number of infections than predicted, based on 2015 national aggregate data. </a:t>
            </a:r>
          </a:p>
          <a:p>
            <a:pPr marL="115888" indent="-115888" eaLnBrk="1" fontAlgn="base" hangingPunct="1">
              <a:spcBef>
                <a:spcPct val="0"/>
              </a:spcBef>
              <a:spcAft>
                <a:spcPts val="600"/>
              </a:spcAft>
            </a:pPr>
            <a:r>
              <a:rPr lang="en-US" sz="1800" dirty="0">
                <a:solidFill>
                  <a:prstClr val="black"/>
                </a:solidFill>
              </a:rPr>
              <a:t>Between 2017-2019, adult and </a:t>
            </a:r>
            <a:r>
              <a:rPr lang="en-US" altLang="en-US" sz="1800" dirty="0">
                <a:solidFill>
                  <a:srgbClr val="000000"/>
                </a:solidFill>
              </a:rPr>
              <a:t>pediatric Wards saw a decrease in the number of  </a:t>
            </a:r>
            <a:r>
              <a:rPr lang="en-US" altLang="en-US" sz="1800" dirty="0">
                <a:solidFill>
                  <a:prstClr val="black"/>
                </a:solidFill>
              </a:rPr>
              <a:t>infections</a:t>
            </a:r>
            <a:r>
              <a:rPr lang="en-US" altLang="en-US" sz="1800" dirty="0">
                <a:solidFill>
                  <a:srgbClr val="000000"/>
                </a:solidFill>
              </a:rPr>
              <a:t> but in 2019 were no different than predicted, based on 2015 national aggregate data</a:t>
            </a:r>
            <a:r>
              <a:rPr lang="en-US" altLang="en-US" sz="1800" dirty="0">
                <a:solidFill>
                  <a:prstClr val="black"/>
                </a:solidFill>
              </a:rPr>
              <a:t>.</a:t>
            </a:r>
          </a:p>
          <a:p>
            <a:pPr marL="115888" indent="-115888" eaLnBrk="1" fontAlgn="base" hangingPunct="1">
              <a:spcBef>
                <a:spcPct val="0"/>
              </a:spcBef>
              <a:spcAft>
                <a:spcPts val="600"/>
              </a:spcAft>
            </a:pPr>
            <a:endParaRPr lang="en-US" altLang="en-US" sz="1600" dirty="0">
              <a:solidFill>
                <a:prstClr val="black"/>
              </a:solidFill>
            </a:endParaRPr>
          </a:p>
        </p:txBody>
      </p:sp>
      <p:sp>
        <p:nvSpPr>
          <p:cNvPr id="32772" name="Rectangle 2"/>
          <p:cNvSpPr>
            <a:spLocks noGrp="1" noChangeArrowheads="1"/>
          </p:cNvSpPr>
          <p:nvPr>
            <p:ph type="title"/>
          </p:nvPr>
        </p:nvSpPr>
        <p:spPr>
          <a:xfrm>
            <a:off x="619418" y="138416"/>
            <a:ext cx="7935796" cy="707969"/>
          </a:xfrm>
        </p:spPr>
        <p:txBody>
          <a:bodyPr>
            <a:normAutofit fontScale="90000"/>
          </a:bodyPr>
          <a:lstStyle/>
          <a:p>
            <a:pPr eaLnBrk="1" hangingPunct="1"/>
            <a:r>
              <a:rPr lang="en-US" altLang="en-US" dirty="0">
                <a:solidFill>
                  <a:schemeClr val="bg1"/>
                </a:solidFill>
              </a:rPr>
              <a:t>State CAUTI SIR in ICU and Wards</a:t>
            </a:r>
          </a:p>
        </p:txBody>
      </p:sp>
      <p:sp>
        <p:nvSpPr>
          <p:cNvPr id="32773" name="Rectangle 3"/>
          <p:cNvSpPr>
            <a:spLocks noChangeArrowheads="1"/>
          </p:cNvSpPr>
          <p:nvPr/>
        </p:nvSpPr>
        <p:spPr bwMode="auto">
          <a:xfrm>
            <a:off x="610329" y="1314629"/>
            <a:ext cx="10971530"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lnSpc>
                <a:spcPct val="90000"/>
              </a:lnSpc>
              <a:spcAft>
                <a:spcPct val="0"/>
              </a:spcAft>
            </a:pPr>
            <a:endParaRPr lang="en-US" altLang="en-US" sz="3700" dirty="0">
              <a:solidFill>
                <a:prstClr val="black"/>
              </a:solidFill>
            </a:endParaRP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28</a:t>
            </a:fld>
            <a:endParaRPr lang="en-US" dirty="0">
              <a:solidFill>
                <a:srgbClr val="464646">
                  <a:lumMod val="40000"/>
                  <a:lumOff val="60000"/>
                </a:srgbClr>
              </a:solidFill>
              <a:latin typeface="Calibri"/>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0" name="Rectangle 9">
            <a:extLst>
              <a:ext uri="{FF2B5EF4-FFF2-40B4-BE49-F238E27FC236}">
                <a16:creationId xmlns:a16="http://schemas.microsoft.com/office/drawing/2014/main" xmlns="" id="{3ED41214-2766-4AB9-A878-6640E95B24E4}"/>
              </a:ext>
            </a:extLst>
          </p:cNvPr>
          <p:cNvSpPr/>
          <p:nvPr/>
        </p:nvSpPr>
        <p:spPr>
          <a:xfrm>
            <a:off x="8347693" y="1608132"/>
            <a:ext cx="3582007"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rPr>
              <a:t>Ward</a:t>
            </a:r>
            <a:endParaRPr lang="en-US" sz="1600" b="1" dirty="0">
              <a:solidFill>
                <a:prstClr val="black"/>
              </a:solidFill>
            </a:endParaRPr>
          </a:p>
        </p:txBody>
      </p:sp>
      <p:sp>
        <p:nvSpPr>
          <p:cNvPr id="11" name="Rectangle 10">
            <a:extLst>
              <a:ext uri="{FF2B5EF4-FFF2-40B4-BE49-F238E27FC236}">
                <a16:creationId xmlns:a16="http://schemas.microsoft.com/office/drawing/2014/main" xmlns="" id="{EA5AA0CA-C3AA-4641-A9C9-B9CA12DCCD5D}"/>
              </a:ext>
            </a:extLst>
          </p:cNvPr>
          <p:cNvSpPr/>
          <p:nvPr/>
        </p:nvSpPr>
        <p:spPr>
          <a:xfrm>
            <a:off x="4212404" y="1608132"/>
            <a:ext cx="3567089"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rPr>
              <a:t>ICU</a:t>
            </a:r>
            <a:endParaRPr lang="en-US" sz="2399" b="1" dirty="0">
              <a:solidFill>
                <a:prstClr val="black"/>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111394929"/>
              </p:ext>
            </p:extLst>
          </p:nvPr>
        </p:nvGraphicFramePr>
        <p:xfrm>
          <a:off x="3244558" y="1373947"/>
          <a:ext cx="8835358"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826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0329" y="1314629"/>
            <a:ext cx="10971530"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lnSpc>
                <a:spcPct val="90000"/>
              </a:lnSpc>
              <a:spcAft>
                <a:spcPct val="0"/>
              </a:spcAft>
            </a:pPr>
            <a:endParaRPr lang="en-US" altLang="en-US" sz="3700" dirty="0">
              <a:solidFill>
                <a:prstClr val="black"/>
              </a:solidFill>
            </a:endParaRPr>
          </a:p>
        </p:txBody>
      </p:sp>
      <p:sp>
        <p:nvSpPr>
          <p:cNvPr id="12" name="Rounded Rectangle 1">
            <a:extLst>
              <a:ext uri="{FF2B5EF4-FFF2-40B4-BE49-F238E27FC236}">
                <a16:creationId xmlns:a16="http://schemas.microsoft.com/office/drawing/2014/main" xmlns="" id="{E0523DE5-0266-4198-A454-0F15436E49C0}"/>
              </a:ext>
            </a:extLst>
          </p:cNvPr>
          <p:cNvSpPr>
            <a:spLocks noChangeArrowheads="1"/>
          </p:cNvSpPr>
          <p:nvPr/>
        </p:nvSpPr>
        <p:spPr bwMode="auto">
          <a:xfrm>
            <a:off x="262211" y="1096125"/>
            <a:ext cx="2872098" cy="530352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ts val="600"/>
              </a:spcAft>
              <a:buFontTx/>
              <a:buNone/>
            </a:pPr>
            <a:r>
              <a:rPr lang="en-US" altLang="en-US" sz="2400" b="1" dirty="0">
                <a:solidFill>
                  <a:srgbClr val="006699"/>
                </a:solidFill>
              </a:rPr>
              <a:t>Key Findings</a:t>
            </a:r>
            <a:endParaRPr lang="en-US" altLang="en-US" sz="900" b="1" dirty="0">
              <a:solidFill>
                <a:prstClr val="black"/>
              </a:solidFill>
            </a:endParaRPr>
          </a:p>
          <a:p>
            <a:pPr marL="115888" indent="-115888" eaLnBrk="1" fontAlgn="base" hangingPunct="1">
              <a:spcBef>
                <a:spcPct val="0"/>
              </a:spcBef>
              <a:spcAft>
                <a:spcPts val="600"/>
              </a:spcAft>
            </a:pPr>
            <a:r>
              <a:rPr lang="en-US" altLang="en-US" sz="1800" dirty="0">
                <a:solidFill>
                  <a:prstClr val="black"/>
                </a:solidFill>
              </a:rPr>
              <a:t>In 2019, adult ICUs experienced a significantly lower number of device days than predicted, based on 2015 national aggregate data.</a:t>
            </a:r>
          </a:p>
          <a:p>
            <a:pPr marL="115888" indent="-115888" eaLnBrk="1" fontAlgn="base" hangingPunct="1">
              <a:spcBef>
                <a:spcPct val="0"/>
              </a:spcBef>
              <a:spcAft>
                <a:spcPts val="600"/>
              </a:spcAft>
            </a:pPr>
            <a:r>
              <a:rPr lang="en-US" altLang="en-US" sz="1800" dirty="0">
                <a:solidFill>
                  <a:prstClr val="black"/>
                </a:solidFill>
              </a:rPr>
              <a:t>For the past two years, adult and pediatric Wards experienced a significantly lower number of device days than predicted, based on 2015 national aggregate data. </a:t>
            </a:r>
            <a:r>
              <a:rPr lang="en-US" altLang="en-US" sz="1600" dirty="0">
                <a:solidFill>
                  <a:prstClr val="black"/>
                </a:solidFill>
              </a:rPr>
              <a:t/>
            </a:r>
            <a:br>
              <a:rPr lang="en-US" altLang="en-US" sz="1600" dirty="0">
                <a:solidFill>
                  <a:prstClr val="black"/>
                </a:solidFill>
              </a:rPr>
            </a:br>
            <a:endParaRPr lang="en-US" altLang="en-US" sz="1600" dirty="0">
              <a:solidFill>
                <a:prstClr val="black"/>
              </a:solidFill>
            </a:endParaRPr>
          </a:p>
        </p:txBody>
      </p:sp>
      <p:sp>
        <p:nvSpPr>
          <p:cNvPr id="32772" name="Rectangle 2"/>
          <p:cNvSpPr>
            <a:spLocks noGrp="1" noChangeArrowheads="1"/>
          </p:cNvSpPr>
          <p:nvPr>
            <p:ph type="title"/>
          </p:nvPr>
        </p:nvSpPr>
        <p:spPr>
          <a:xfrm>
            <a:off x="619418" y="138416"/>
            <a:ext cx="7935796" cy="707969"/>
          </a:xfrm>
        </p:spPr>
        <p:txBody>
          <a:bodyPr>
            <a:normAutofit fontScale="90000"/>
          </a:bodyPr>
          <a:lstStyle/>
          <a:p>
            <a:pPr eaLnBrk="1" hangingPunct="1"/>
            <a:r>
              <a:rPr lang="en-US" altLang="en-US" dirty="0">
                <a:solidFill>
                  <a:schemeClr val="bg1"/>
                </a:solidFill>
              </a:rPr>
              <a:t>State CLABSI SUR in ICU and Wards</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29</a:t>
            </a:fld>
            <a:endParaRPr lang="en-US" dirty="0">
              <a:solidFill>
                <a:srgbClr val="464646">
                  <a:lumMod val="40000"/>
                  <a:lumOff val="60000"/>
                </a:srgbClr>
              </a:solidFill>
              <a:latin typeface="Calibri"/>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10" name="Rectangle 9">
            <a:extLst>
              <a:ext uri="{FF2B5EF4-FFF2-40B4-BE49-F238E27FC236}">
                <a16:creationId xmlns:a16="http://schemas.microsoft.com/office/drawing/2014/main" xmlns="" id="{3ED41214-2766-4AB9-A878-6640E95B24E4}"/>
              </a:ext>
            </a:extLst>
          </p:cNvPr>
          <p:cNvSpPr/>
          <p:nvPr/>
        </p:nvSpPr>
        <p:spPr>
          <a:xfrm>
            <a:off x="8347693" y="1608132"/>
            <a:ext cx="3582007"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rPr>
              <a:t>Ward</a:t>
            </a:r>
            <a:endParaRPr lang="en-US" sz="1900" b="1" dirty="0">
              <a:solidFill>
                <a:prstClr val="black"/>
              </a:solidFill>
            </a:endParaRPr>
          </a:p>
        </p:txBody>
      </p:sp>
      <p:sp>
        <p:nvSpPr>
          <p:cNvPr id="11" name="Rectangle 10">
            <a:extLst>
              <a:ext uri="{FF2B5EF4-FFF2-40B4-BE49-F238E27FC236}">
                <a16:creationId xmlns:a16="http://schemas.microsoft.com/office/drawing/2014/main" xmlns="" id="{EA5AA0CA-C3AA-4641-A9C9-B9CA12DCCD5D}"/>
              </a:ext>
            </a:extLst>
          </p:cNvPr>
          <p:cNvSpPr/>
          <p:nvPr/>
        </p:nvSpPr>
        <p:spPr>
          <a:xfrm>
            <a:off x="4216259" y="1608132"/>
            <a:ext cx="3567089"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rPr>
              <a:t>ICU</a:t>
            </a:r>
            <a:endParaRPr lang="en-US" sz="1900" b="1" dirty="0">
              <a:solidFill>
                <a:prstClr val="black"/>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2374570419"/>
              </p:ext>
            </p:extLst>
          </p:nvPr>
        </p:nvGraphicFramePr>
        <p:xfrm>
          <a:off x="3244558" y="1373947"/>
          <a:ext cx="8835358"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7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5146" y="1897679"/>
            <a:ext cx="8492455" cy="1617421"/>
          </a:xfrm>
        </p:spPr>
        <p:txBody>
          <a:bodyPr>
            <a:noAutofit/>
          </a:bodyPr>
          <a:lstStyle/>
          <a:p>
            <a:r>
              <a:rPr lang="en-US" sz="3200" dirty="0">
                <a:cs typeface="Arial" panose="020B0604020202020204" pitchFamily="34" charset="0"/>
              </a:rPr>
              <a:t>Draft Proposed Revisions to </a:t>
            </a:r>
            <a:r>
              <a:rPr lang="en-US" sz="3600" dirty="0">
                <a:cs typeface="Arial" panose="020B0604020202020204" pitchFamily="34" charset="0"/>
              </a:rPr>
              <a:t/>
            </a:r>
            <a:br>
              <a:rPr lang="en-US" sz="3600" dirty="0">
                <a:cs typeface="Arial" panose="020B0604020202020204" pitchFamily="34" charset="0"/>
              </a:rPr>
            </a:br>
            <a:r>
              <a:rPr lang="en-US" sz="4000" dirty="0">
                <a:cs typeface="Arial" panose="020B0604020202020204" pitchFamily="34" charset="0"/>
              </a:rPr>
              <a:t>105 CMR 150.000</a:t>
            </a:r>
            <a:r>
              <a:rPr lang="en-US" sz="3600" dirty="0">
                <a:cs typeface="Arial" panose="020B0604020202020204" pitchFamily="34" charset="0"/>
              </a:rPr>
              <a:t/>
            </a:r>
            <a:br>
              <a:rPr lang="en-US" sz="3600" dirty="0">
                <a:cs typeface="Arial" panose="020B0604020202020204" pitchFamily="34" charset="0"/>
              </a:rPr>
            </a:br>
            <a:r>
              <a:rPr lang="en-US" sz="4000" dirty="0">
                <a:cs typeface="Arial" panose="020B0604020202020204" pitchFamily="34" charset="0"/>
              </a:rPr>
              <a:t>Standards for Long-Term Care Facilities</a:t>
            </a:r>
            <a:endParaRPr lang="en-US" sz="3600" dirty="0">
              <a:cs typeface="Arial" panose="020B0604020202020204" pitchFamily="34" charset="0"/>
            </a:endParaRPr>
          </a:p>
        </p:txBody>
      </p:sp>
      <p:sp>
        <p:nvSpPr>
          <p:cNvPr id="3" name="Title 1"/>
          <p:cNvSpPr txBox="1">
            <a:spLocks/>
          </p:cNvSpPr>
          <p:nvPr/>
        </p:nvSpPr>
        <p:spPr>
          <a:xfrm>
            <a:off x="601134" y="3979342"/>
            <a:ext cx="7842223"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n-US" sz="2500" dirty="0">
                <a:solidFill>
                  <a:prstClr val="white"/>
                </a:solidFill>
                <a:cs typeface="Arial" panose="020B0604020202020204" pitchFamily="34" charset="0"/>
              </a:rPr>
              <a:t>Public Health Council</a:t>
            </a:r>
            <a:r>
              <a:rPr lang="en-US" sz="2000" dirty="0">
                <a:solidFill>
                  <a:prstClr val="white"/>
                </a:solidFill>
                <a:cs typeface="Arial" panose="020B0604020202020204" pitchFamily="34" charset="0"/>
              </a:rPr>
              <a:t/>
            </a:r>
            <a:br>
              <a:rPr lang="en-US" sz="2000" dirty="0">
                <a:solidFill>
                  <a:prstClr val="white"/>
                </a:solidFill>
                <a:cs typeface="Arial" panose="020B0604020202020204" pitchFamily="34" charset="0"/>
              </a:rPr>
            </a:br>
            <a:r>
              <a:rPr lang="en-US" altLang="en-US" sz="2000" b="0" dirty="0">
                <a:solidFill>
                  <a:prstClr val="white"/>
                </a:solidFill>
                <a:cs typeface="Arial" panose="020B0604020202020204" pitchFamily="34" charset="0"/>
              </a:rPr>
              <a:t>Department of Public Health</a:t>
            </a:r>
          </a:p>
          <a:p>
            <a:pPr algn="l"/>
            <a:endParaRPr lang="en-US" altLang="en-US" sz="2000" b="0" dirty="0">
              <a:solidFill>
                <a:prstClr val="white"/>
              </a:solidFill>
              <a:cs typeface="Arial" panose="020B0604020202020204" pitchFamily="34" charset="0"/>
            </a:endParaRPr>
          </a:p>
          <a:p>
            <a:pPr algn="l"/>
            <a:r>
              <a:rPr lang="en-US" altLang="en-US" sz="2000" b="0" dirty="0">
                <a:solidFill>
                  <a:prstClr val="white"/>
                </a:solidFill>
                <a:cs typeface="Arial" panose="020B0604020202020204" pitchFamily="34" charset="0"/>
              </a:rPr>
              <a:t>October 14, 2020</a:t>
            </a:r>
          </a:p>
          <a:p>
            <a:pPr algn="l"/>
            <a:endParaRPr lang="en-US" altLang="en-US" sz="2000" b="0" dirty="0">
              <a:solidFill>
                <a:prstClr val="white"/>
              </a:solidFill>
              <a:cs typeface="Arial" panose="020B0604020202020204" pitchFamily="34" charset="0"/>
            </a:endParaRPr>
          </a:p>
        </p:txBody>
      </p:sp>
    </p:spTree>
    <p:extLst>
      <p:ext uri="{BB962C8B-B14F-4D97-AF65-F5344CB8AC3E}">
        <p14:creationId xmlns:p14="http://schemas.microsoft.com/office/powerpoint/2010/main" val="8286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p:cNvSpPr>
            <a:spLocks noChangeArrowheads="1"/>
          </p:cNvSpPr>
          <p:nvPr/>
        </p:nvSpPr>
        <p:spPr bwMode="auto">
          <a:xfrm>
            <a:off x="262303" y="1067968"/>
            <a:ext cx="2746060"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srgbClr val="006699"/>
                </a:solidFill>
              </a:rPr>
              <a:t>Key Findings</a:t>
            </a:r>
          </a:p>
          <a:p>
            <a:pPr algn="ctr" eaLnBrk="1" fontAlgn="base" hangingPunct="1">
              <a:spcBef>
                <a:spcPct val="0"/>
              </a:spcBef>
              <a:spcAft>
                <a:spcPct val="0"/>
              </a:spcAft>
              <a:buFontTx/>
              <a:buNone/>
            </a:pPr>
            <a:r>
              <a:rPr lang="en-US" altLang="en-US" sz="1000" dirty="0">
                <a:solidFill>
                  <a:srgbClr val="000000"/>
                </a:solidFill>
              </a:rPr>
              <a:t> </a:t>
            </a:r>
          </a:p>
          <a:p>
            <a:pPr algn="ctr" eaLnBrk="1" fontAlgn="base" hangingPunct="1">
              <a:spcBef>
                <a:spcPct val="0"/>
              </a:spcBef>
              <a:spcAft>
                <a:spcPct val="0"/>
              </a:spcAft>
              <a:buFontTx/>
              <a:buNone/>
            </a:pPr>
            <a:r>
              <a:rPr lang="en-US" altLang="en-US" sz="1800" dirty="0">
                <a:solidFill>
                  <a:srgbClr val="000000"/>
                </a:solidFill>
              </a:rPr>
              <a:t>For the past five years,  MA acute care hospitals performing coronary artery bypass graft procedures (CABG) and colon procedures (COLO) </a:t>
            </a:r>
            <a:r>
              <a:rPr lang="en-US" altLang="en-US" sz="1800" dirty="0">
                <a:solidFill>
                  <a:prstClr val="black"/>
                </a:solidFill>
              </a:rPr>
              <a:t>experienced the same number of infections as predicted, based on 2015 national aggregate data.</a:t>
            </a:r>
          </a:p>
          <a:p>
            <a:pPr algn="ctr" eaLnBrk="1" fontAlgn="base" hangingPunct="1">
              <a:spcBef>
                <a:spcPct val="0"/>
              </a:spcBef>
              <a:spcAft>
                <a:spcPct val="0"/>
              </a:spcAft>
              <a:buFontTx/>
              <a:buNone/>
            </a:pPr>
            <a:r>
              <a:rPr lang="en-US" altLang="en-US" sz="1000" dirty="0">
                <a:solidFill>
                  <a:srgbClr val="000000"/>
                </a:solidFill>
              </a:rPr>
              <a:t> </a:t>
            </a:r>
          </a:p>
          <a:p>
            <a:pPr algn="ctr" eaLnBrk="1" fontAlgn="base" hangingPunct="1">
              <a:spcBef>
                <a:spcPct val="0"/>
              </a:spcBef>
              <a:spcAft>
                <a:spcPct val="0"/>
              </a:spcAft>
              <a:buFontTx/>
              <a:buNone/>
            </a:pPr>
            <a:r>
              <a:rPr lang="en-US" altLang="en-US" sz="1800" dirty="0">
                <a:solidFill>
                  <a:srgbClr val="000000"/>
                </a:solidFill>
              </a:rPr>
              <a:t>There were </a:t>
            </a:r>
            <a:r>
              <a:rPr lang="en-US" sz="1800" dirty="0">
                <a:solidFill>
                  <a:prstClr val="black"/>
                </a:solidFill>
              </a:rPr>
              <a:t>31 </a:t>
            </a:r>
            <a:r>
              <a:rPr lang="en-US" altLang="en-US" sz="1800" dirty="0">
                <a:solidFill>
                  <a:srgbClr val="000000"/>
                </a:solidFill>
              </a:rPr>
              <a:t>CABG SSIs reported in 2019.   </a:t>
            </a:r>
          </a:p>
          <a:p>
            <a:pPr algn="ctr" eaLnBrk="1" fontAlgn="base" hangingPunct="1">
              <a:spcBef>
                <a:spcPct val="0"/>
              </a:spcBef>
              <a:spcAft>
                <a:spcPct val="0"/>
              </a:spcAft>
              <a:buFontTx/>
              <a:buNone/>
            </a:pPr>
            <a:endParaRPr lang="en-US" altLang="en-US" sz="1800" dirty="0">
              <a:solidFill>
                <a:srgbClr val="000000"/>
              </a:solidFill>
            </a:endParaRPr>
          </a:p>
          <a:p>
            <a:pPr algn="ctr" eaLnBrk="1" fontAlgn="base" hangingPunct="1">
              <a:spcBef>
                <a:spcPct val="0"/>
              </a:spcBef>
              <a:spcAft>
                <a:spcPct val="0"/>
              </a:spcAft>
              <a:buFontTx/>
              <a:buNone/>
            </a:pPr>
            <a:r>
              <a:rPr lang="en-US" altLang="en-US" sz="1800" dirty="0">
                <a:solidFill>
                  <a:prstClr val="black"/>
                </a:solidFill>
              </a:rPr>
              <a:t>There were </a:t>
            </a:r>
            <a:r>
              <a:rPr lang="en-US" sz="1800" dirty="0">
                <a:solidFill>
                  <a:prstClr val="black"/>
                </a:solidFill>
              </a:rPr>
              <a:t>182 </a:t>
            </a:r>
            <a:r>
              <a:rPr lang="en-US" altLang="en-US" sz="1800" dirty="0">
                <a:solidFill>
                  <a:prstClr val="black"/>
                </a:solidFill>
              </a:rPr>
              <a:t>COLO SSIs reported in 2019.</a:t>
            </a:r>
            <a:endParaRPr lang="en-US" altLang="en-US" sz="1800" dirty="0">
              <a:solidFill>
                <a:srgbClr val="000000"/>
              </a:solidFill>
            </a:endParaRP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r>
              <a:rPr lang="en-US" altLang="en-US" sz="3100" dirty="0">
                <a:solidFill>
                  <a:schemeClr val="bg1"/>
                </a:solidFill>
              </a:rPr>
              <a:t/>
            </a:r>
            <a:br>
              <a:rPr lang="en-US" altLang="en-US" sz="3100" dirty="0">
                <a:solidFill>
                  <a:schemeClr val="bg1"/>
                </a:solidFill>
              </a:rPr>
            </a:br>
            <a:r>
              <a:rPr lang="en-US" altLang="en-US" sz="2700" i="1" dirty="0">
                <a:solidFill>
                  <a:schemeClr val="bg1"/>
                </a:solidFill>
              </a:rPr>
              <a:t>Coronary Artery Bypass Graft (CABG) SIR and Colon Procedure (COLO) SIR</a:t>
            </a:r>
            <a:endParaRPr lang="en-US" altLang="en-US" sz="1800" b="0" i="1"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017404836"/>
              </p:ext>
            </p:extLst>
          </p:nvPr>
        </p:nvGraphicFramePr>
        <p:xfrm>
          <a:off x="3268259" y="970444"/>
          <a:ext cx="8305595"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bwMode="auto">
          <a:xfrm>
            <a:off x="4425866" y="2153568"/>
            <a:ext cx="7139757"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96" y="6169488"/>
            <a:ext cx="3715446"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graphicFrame>
        <p:nvGraphicFramePr>
          <p:cNvPr id="13" name="Object 3"/>
          <p:cNvGraphicFramePr>
            <a:graphicFrameLocks noChangeAspect="1"/>
          </p:cNvGraphicFramePr>
          <p:nvPr>
            <p:extLst>
              <p:ext uri="{D42A27DB-BD31-4B8C-83A1-F6EECF244321}">
                <p14:modId xmlns:p14="http://schemas.microsoft.com/office/powerpoint/2010/main" val="3889022685"/>
              </p:ext>
            </p:extLst>
          </p:nvPr>
        </p:nvGraphicFramePr>
        <p:xfrm>
          <a:off x="3280581" y="3619421"/>
          <a:ext cx="8305594" cy="292608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bwMode="auto">
          <a:xfrm>
            <a:off x="4425866" y="4796711"/>
            <a:ext cx="7139757"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30</a:t>
            </a:fld>
            <a:endParaRPr lang="en-US" dirty="0">
              <a:solidFill>
                <a:srgbClr val="464646">
                  <a:lumMod val="40000"/>
                  <a:lumOff val="60000"/>
                </a:srgbClr>
              </a:solidFill>
              <a:latin typeface="Calibri"/>
            </a:endParaRPr>
          </a:p>
        </p:txBody>
      </p:sp>
      <p:sp>
        <p:nvSpPr>
          <p:cNvPr id="1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1879707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3">
            <a:extLst>
              <a:ext uri="{FF2B5EF4-FFF2-40B4-BE49-F238E27FC236}">
                <a16:creationId xmlns:a16="http://schemas.microsoft.com/office/drawing/2014/main" xmlns="" id="{F52B956E-C197-489F-938E-0EF14A15ADC4}"/>
              </a:ext>
            </a:extLst>
          </p:cNvPr>
          <p:cNvGraphicFramePr>
            <a:graphicFrameLocks noChangeAspect="1"/>
          </p:cNvGraphicFramePr>
          <p:nvPr>
            <p:extLst>
              <p:ext uri="{D42A27DB-BD31-4B8C-83A1-F6EECF244321}">
                <p14:modId xmlns:p14="http://schemas.microsoft.com/office/powerpoint/2010/main" val="4069698742"/>
              </p:ext>
            </p:extLst>
          </p:nvPr>
        </p:nvGraphicFramePr>
        <p:xfrm>
          <a:off x="3270887" y="3616508"/>
          <a:ext cx="8305594"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3">
            <a:extLst>
              <a:ext uri="{FF2B5EF4-FFF2-40B4-BE49-F238E27FC236}">
                <a16:creationId xmlns:a16="http://schemas.microsoft.com/office/drawing/2014/main" xmlns="" id="{EAFF35EB-05B9-4A8B-AEA3-B81BBF4E23D0}"/>
              </a:ext>
            </a:extLst>
          </p:cNvPr>
          <p:cNvGraphicFramePr>
            <a:graphicFrameLocks noChangeAspect="1"/>
          </p:cNvGraphicFramePr>
          <p:nvPr>
            <p:extLst>
              <p:ext uri="{D42A27DB-BD31-4B8C-83A1-F6EECF244321}">
                <p14:modId xmlns:p14="http://schemas.microsoft.com/office/powerpoint/2010/main" val="1572439688"/>
              </p:ext>
            </p:extLst>
          </p:nvPr>
        </p:nvGraphicFramePr>
        <p:xfrm>
          <a:off x="3270887" y="979243"/>
          <a:ext cx="8305594"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262303" y="1067968"/>
            <a:ext cx="2746060"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srgbClr val="006699"/>
                </a:solidFill>
              </a:rPr>
              <a:t>Key Findings</a:t>
            </a:r>
          </a:p>
          <a:p>
            <a:pPr algn="ctr" eaLnBrk="1" fontAlgn="base" hangingPunct="1">
              <a:spcBef>
                <a:spcPct val="0"/>
              </a:spcBef>
              <a:spcAft>
                <a:spcPct val="0"/>
              </a:spcAft>
              <a:buFontTx/>
              <a:buNone/>
            </a:pPr>
            <a:r>
              <a:rPr lang="en-US" altLang="en-US" sz="1000" dirty="0">
                <a:solidFill>
                  <a:srgbClr val="000000"/>
                </a:solidFill>
              </a:rPr>
              <a:t> </a:t>
            </a:r>
          </a:p>
          <a:p>
            <a:pPr algn="ctr" eaLnBrk="1" fontAlgn="base" hangingPunct="1">
              <a:spcBef>
                <a:spcPct val="0"/>
              </a:spcBef>
              <a:spcAft>
                <a:spcPct val="0"/>
              </a:spcAft>
              <a:buFontTx/>
              <a:buNone/>
            </a:pPr>
            <a:r>
              <a:rPr lang="en-US" altLang="en-US" sz="1800" dirty="0">
                <a:solidFill>
                  <a:srgbClr val="000000"/>
                </a:solidFill>
              </a:rPr>
              <a:t>For the past two years, Massachusetts acute care hospitals performing knee prosthesis procedures (KPRO) experienced significantly </a:t>
            </a:r>
            <a:r>
              <a:rPr lang="en-US" altLang="en-US" sz="1800" dirty="0">
                <a:solidFill>
                  <a:prstClr val="black"/>
                </a:solidFill>
              </a:rPr>
              <a:t>higher </a:t>
            </a:r>
            <a:r>
              <a:rPr lang="en-US" altLang="en-US" sz="1800" dirty="0">
                <a:solidFill>
                  <a:srgbClr val="000000"/>
                </a:solidFill>
              </a:rPr>
              <a:t>number of infections than predicted</a:t>
            </a:r>
            <a:r>
              <a:rPr lang="en-US" altLang="en-US" sz="1800" dirty="0">
                <a:solidFill>
                  <a:prstClr val="black"/>
                </a:solidFill>
              </a:rPr>
              <a:t>, based on 2015 national aggregate data</a:t>
            </a:r>
            <a:r>
              <a:rPr lang="en-US" altLang="en-US" sz="1800" dirty="0">
                <a:solidFill>
                  <a:srgbClr val="000000"/>
                </a:solidFill>
              </a:rPr>
              <a:t>.</a:t>
            </a:r>
          </a:p>
          <a:p>
            <a:pPr algn="ctr" eaLnBrk="1" fontAlgn="base" hangingPunct="1">
              <a:spcBef>
                <a:spcPct val="0"/>
              </a:spcBef>
              <a:spcAft>
                <a:spcPct val="0"/>
              </a:spcAft>
              <a:buFontTx/>
              <a:buNone/>
            </a:pPr>
            <a:r>
              <a:rPr lang="en-US" altLang="en-US" sz="1050" dirty="0">
                <a:solidFill>
                  <a:srgbClr val="000000"/>
                </a:solidFill>
              </a:rPr>
              <a:t> </a:t>
            </a:r>
          </a:p>
          <a:p>
            <a:pPr algn="ctr" eaLnBrk="1" fontAlgn="base" hangingPunct="1">
              <a:spcBef>
                <a:spcPct val="0"/>
              </a:spcBef>
              <a:spcAft>
                <a:spcPct val="0"/>
              </a:spcAft>
              <a:buFontTx/>
              <a:buNone/>
            </a:pPr>
            <a:r>
              <a:rPr lang="en-US" altLang="en-US" sz="1800" dirty="0">
                <a:solidFill>
                  <a:srgbClr val="000000"/>
                </a:solidFill>
              </a:rPr>
              <a:t>There were </a:t>
            </a:r>
            <a:r>
              <a:rPr lang="en-US" sz="1800" dirty="0">
                <a:solidFill>
                  <a:prstClr val="black"/>
                </a:solidFill>
              </a:rPr>
              <a:t>83 KPRO</a:t>
            </a:r>
            <a:r>
              <a:rPr lang="en-US" altLang="en-US" sz="1800" dirty="0">
                <a:solidFill>
                  <a:srgbClr val="000000"/>
                </a:solidFill>
              </a:rPr>
              <a:t> SSIs reported in 2019.</a:t>
            </a:r>
          </a:p>
          <a:p>
            <a:pPr algn="ctr" eaLnBrk="1" fontAlgn="base" hangingPunct="1">
              <a:spcBef>
                <a:spcPct val="0"/>
              </a:spcBef>
              <a:spcAft>
                <a:spcPct val="0"/>
              </a:spcAft>
              <a:buFontTx/>
              <a:buNone/>
            </a:pPr>
            <a:r>
              <a:rPr lang="en-US" altLang="en-US" sz="1100" dirty="0">
                <a:solidFill>
                  <a:srgbClr val="000000"/>
                </a:solidFill>
              </a:rPr>
              <a:t> </a:t>
            </a:r>
          </a:p>
          <a:p>
            <a:pPr algn="ctr" eaLnBrk="1" fontAlgn="base" hangingPunct="1">
              <a:spcBef>
                <a:spcPct val="0"/>
              </a:spcBef>
              <a:spcAft>
                <a:spcPct val="0"/>
              </a:spcAft>
              <a:buFontTx/>
              <a:buNone/>
            </a:pPr>
            <a:r>
              <a:rPr lang="en-US" altLang="en-US" sz="1800" dirty="0">
                <a:solidFill>
                  <a:srgbClr val="000000"/>
                </a:solidFill>
              </a:rPr>
              <a:t>There were 80 HPRO SSIs reported in 2019.</a:t>
            </a: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r>
              <a:rPr lang="en-US" altLang="en-US" sz="3100" dirty="0">
                <a:solidFill>
                  <a:schemeClr val="bg1"/>
                </a:solidFill>
              </a:rPr>
              <a:t/>
            </a:r>
            <a:br>
              <a:rPr lang="en-US" altLang="en-US" sz="3100" dirty="0">
                <a:solidFill>
                  <a:schemeClr val="bg1"/>
                </a:solidFill>
              </a:rPr>
            </a:br>
            <a:r>
              <a:rPr lang="en-US" altLang="en-US" sz="2800" i="1" dirty="0">
                <a:solidFill>
                  <a:schemeClr val="bg1"/>
                </a:solidFill>
              </a:rPr>
              <a:t>Knee Prosthesis (KPRO) SIR and Hip Prosthesis (HPRO) SIR</a:t>
            </a:r>
            <a:endParaRPr lang="en-US" altLang="en-US" sz="1800" b="0" i="1" dirty="0"/>
          </a:p>
        </p:txBody>
      </p:sp>
      <p:cxnSp>
        <p:nvCxnSpPr>
          <p:cNvPr id="10" name="Straight Connector 9"/>
          <p:cNvCxnSpPr/>
          <p:nvPr/>
        </p:nvCxnSpPr>
        <p:spPr bwMode="auto">
          <a:xfrm>
            <a:off x="4425866" y="2351872"/>
            <a:ext cx="7139757"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96" y="6169488"/>
            <a:ext cx="3715446"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cxnSp>
        <p:nvCxnSpPr>
          <p:cNvPr id="14" name="Straight Connector 13"/>
          <p:cNvCxnSpPr/>
          <p:nvPr/>
        </p:nvCxnSpPr>
        <p:spPr bwMode="auto">
          <a:xfrm>
            <a:off x="4425866" y="4796711"/>
            <a:ext cx="7139757"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31</a:t>
            </a:fld>
            <a:endParaRPr lang="en-US" dirty="0">
              <a:solidFill>
                <a:srgbClr val="464646">
                  <a:lumMod val="40000"/>
                  <a:lumOff val="60000"/>
                </a:srgbClr>
              </a:solidFill>
              <a:latin typeface="Calibri"/>
            </a:endParaRPr>
          </a:p>
        </p:txBody>
      </p:sp>
      <p:sp>
        <p:nvSpPr>
          <p:cNvPr id="1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1681486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3">
            <a:extLst>
              <a:ext uri="{FF2B5EF4-FFF2-40B4-BE49-F238E27FC236}">
                <a16:creationId xmlns:a16="http://schemas.microsoft.com/office/drawing/2014/main" xmlns="" id="{F32FBEBA-3CA8-477C-8B64-A20F3E86610A}"/>
              </a:ext>
            </a:extLst>
          </p:cNvPr>
          <p:cNvGraphicFramePr>
            <a:graphicFrameLocks noGrp="1" noChangeAspect="1"/>
          </p:cNvGraphicFramePr>
          <p:nvPr>
            <p:ph idx="1"/>
            <p:extLst>
              <p:ext uri="{D42A27DB-BD31-4B8C-83A1-F6EECF244321}">
                <p14:modId xmlns:p14="http://schemas.microsoft.com/office/powerpoint/2010/main" val="1751545063"/>
              </p:ext>
            </p:extLst>
          </p:nvPr>
        </p:nvGraphicFramePr>
        <p:xfrm>
          <a:off x="3280207" y="982322"/>
          <a:ext cx="8305594"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Object 3">
            <a:extLst>
              <a:ext uri="{FF2B5EF4-FFF2-40B4-BE49-F238E27FC236}">
                <a16:creationId xmlns:a16="http://schemas.microsoft.com/office/drawing/2014/main" xmlns="" id="{C9F22F29-0829-404E-9463-63AC3FB50787}"/>
              </a:ext>
            </a:extLst>
          </p:cNvPr>
          <p:cNvGraphicFramePr>
            <a:graphicFrameLocks noChangeAspect="1"/>
          </p:cNvGraphicFramePr>
          <p:nvPr>
            <p:extLst>
              <p:ext uri="{D42A27DB-BD31-4B8C-83A1-F6EECF244321}">
                <p14:modId xmlns:p14="http://schemas.microsoft.com/office/powerpoint/2010/main" val="1429237498"/>
              </p:ext>
            </p:extLst>
          </p:nvPr>
        </p:nvGraphicFramePr>
        <p:xfrm>
          <a:off x="3280207" y="3617403"/>
          <a:ext cx="8305594"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262303" y="1067968"/>
            <a:ext cx="2746060"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srgbClr val="006699"/>
                </a:solidFill>
              </a:rPr>
              <a:t>Key Findings</a:t>
            </a:r>
          </a:p>
          <a:p>
            <a:pPr algn="ctr" eaLnBrk="1" fontAlgn="base" hangingPunct="1">
              <a:spcBef>
                <a:spcPct val="0"/>
              </a:spcBef>
              <a:spcAft>
                <a:spcPct val="0"/>
              </a:spcAft>
              <a:buFontTx/>
              <a:buNone/>
            </a:pPr>
            <a:r>
              <a:rPr lang="en-US" altLang="en-US" sz="1000" dirty="0">
                <a:solidFill>
                  <a:srgbClr val="000000"/>
                </a:solidFill>
              </a:rPr>
              <a:t> </a:t>
            </a:r>
          </a:p>
          <a:p>
            <a:pPr algn="ctr" eaLnBrk="1" fontAlgn="base" hangingPunct="1">
              <a:spcBef>
                <a:spcPct val="0"/>
              </a:spcBef>
              <a:spcAft>
                <a:spcPct val="0"/>
              </a:spcAft>
              <a:buFontTx/>
              <a:buNone/>
            </a:pPr>
            <a:r>
              <a:rPr lang="en-US" altLang="en-US" sz="1800" dirty="0">
                <a:solidFill>
                  <a:srgbClr val="000000"/>
                </a:solidFill>
              </a:rPr>
              <a:t>In 2019, Massachusetts acute care hospitals performing </a:t>
            </a:r>
            <a:r>
              <a:rPr lang="en-US" altLang="en-US" sz="1800" dirty="0">
                <a:solidFill>
                  <a:prstClr val="black"/>
                </a:solidFill>
              </a:rPr>
              <a:t>vaginal hysterectomy  (VHYS) procedures experienced significantly higher number of infections than predicted, based on 2015 national aggregate data</a:t>
            </a:r>
            <a:r>
              <a:rPr lang="en-US" altLang="en-US" sz="1900" dirty="0">
                <a:solidFill>
                  <a:srgbClr val="000000"/>
                </a:solidFill>
              </a:rPr>
              <a:t>.</a:t>
            </a:r>
            <a:endParaRPr lang="en-US" sz="1900" dirty="0">
              <a:solidFill>
                <a:prstClr val="black"/>
              </a:solidFill>
            </a:endParaRPr>
          </a:p>
          <a:p>
            <a:pPr algn="ctr" eaLnBrk="1" fontAlgn="base" hangingPunct="1">
              <a:spcBef>
                <a:spcPct val="0"/>
              </a:spcBef>
              <a:spcAft>
                <a:spcPct val="0"/>
              </a:spcAft>
              <a:buFontTx/>
              <a:buNone/>
            </a:pPr>
            <a:r>
              <a:rPr lang="en-US" altLang="en-US" sz="1100" dirty="0">
                <a:solidFill>
                  <a:srgbClr val="000000"/>
                </a:solidFill>
              </a:rPr>
              <a:t> </a:t>
            </a:r>
          </a:p>
          <a:p>
            <a:pPr algn="ctr" eaLnBrk="1" fontAlgn="base" hangingPunct="1">
              <a:spcBef>
                <a:spcPct val="0"/>
              </a:spcBef>
              <a:spcAft>
                <a:spcPct val="0"/>
              </a:spcAft>
              <a:buFontTx/>
              <a:buNone/>
            </a:pPr>
            <a:r>
              <a:rPr lang="en-US" altLang="en-US" sz="1800" dirty="0">
                <a:solidFill>
                  <a:srgbClr val="000000"/>
                </a:solidFill>
              </a:rPr>
              <a:t>There were </a:t>
            </a:r>
            <a:r>
              <a:rPr lang="en-US" sz="1800" dirty="0">
                <a:solidFill>
                  <a:prstClr val="black"/>
                </a:solidFill>
              </a:rPr>
              <a:t>40 HYST</a:t>
            </a:r>
            <a:r>
              <a:rPr lang="en-US" altLang="en-US" sz="1800" dirty="0">
                <a:solidFill>
                  <a:srgbClr val="000000"/>
                </a:solidFill>
              </a:rPr>
              <a:t> SSIs reported in 2019.</a:t>
            </a:r>
          </a:p>
          <a:p>
            <a:pPr algn="ctr" eaLnBrk="1" fontAlgn="base" hangingPunct="1">
              <a:spcBef>
                <a:spcPct val="0"/>
              </a:spcBef>
              <a:spcAft>
                <a:spcPct val="0"/>
              </a:spcAft>
              <a:buFontTx/>
              <a:buNone/>
            </a:pPr>
            <a:r>
              <a:rPr lang="en-US" altLang="en-US" sz="1050" dirty="0">
                <a:solidFill>
                  <a:srgbClr val="000000"/>
                </a:solidFill>
              </a:rPr>
              <a:t> </a:t>
            </a:r>
          </a:p>
          <a:p>
            <a:pPr algn="ctr" eaLnBrk="1" fontAlgn="base" hangingPunct="1">
              <a:spcBef>
                <a:spcPct val="0"/>
              </a:spcBef>
              <a:spcAft>
                <a:spcPct val="0"/>
              </a:spcAft>
              <a:buFontTx/>
              <a:buNone/>
            </a:pPr>
            <a:r>
              <a:rPr lang="en-US" altLang="en-US" sz="1800" dirty="0">
                <a:solidFill>
                  <a:srgbClr val="000000"/>
                </a:solidFill>
              </a:rPr>
              <a:t>There were 13 VHYS SSIs reported in 2019.</a:t>
            </a: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r>
              <a:rPr lang="en-US" altLang="en-US" sz="3100" dirty="0">
                <a:solidFill>
                  <a:schemeClr val="bg1"/>
                </a:solidFill>
              </a:rPr>
              <a:t/>
            </a:r>
            <a:br>
              <a:rPr lang="en-US" altLang="en-US" sz="3100" dirty="0">
                <a:solidFill>
                  <a:schemeClr val="bg1"/>
                </a:solidFill>
              </a:rPr>
            </a:br>
            <a:r>
              <a:rPr lang="en-US" altLang="en-US" sz="2800" i="1" dirty="0">
                <a:solidFill>
                  <a:schemeClr val="bg1"/>
                </a:solidFill>
              </a:rPr>
              <a:t>Abdominal Hysterectomy (HYST) SIR and Vaginal Hysterectomy (VHYS) SIR</a:t>
            </a:r>
            <a:endParaRPr lang="en-US" altLang="en-US" sz="1800" b="0" i="1" dirty="0"/>
          </a:p>
        </p:txBody>
      </p:sp>
      <p:cxnSp>
        <p:nvCxnSpPr>
          <p:cNvPr id="10" name="Straight Connector 9"/>
          <p:cNvCxnSpPr/>
          <p:nvPr/>
        </p:nvCxnSpPr>
        <p:spPr bwMode="auto">
          <a:xfrm>
            <a:off x="4425866" y="2351872"/>
            <a:ext cx="7139757"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96" y="6169488"/>
            <a:ext cx="3715446"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cxnSp>
        <p:nvCxnSpPr>
          <p:cNvPr id="14" name="Straight Connector 13"/>
          <p:cNvCxnSpPr/>
          <p:nvPr/>
        </p:nvCxnSpPr>
        <p:spPr bwMode="auto">
          <a:xfrm>
            <a:off x="4425866" y="5303487"/>
            <a:ext cx="7139757"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32</a:t>
            </a:fld>
            <a:endParaRPr lang="en-US" dirty="0">
              <a:solidFill>
                <a:srgbClr val="464646">
                  <a:lumMod val="40000"/>
                  <a:lumOff val="60000"/>
                </a:srgbClr>
              </a:solidFill>
              <a:latin typeface="Calibri"/>
            </a:endParaRPr>
          </a:p>
        </p:txBody>
      </p:sp>
      <p:sp>
        <p:nvSpPr>
          <p:cNvPr id="1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2271739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fontScale="90000"/>
          </a:bodyPr>
          <a:lstStyle/>
          <a:p>
            <a:r>
              <a:rPr lang="en-US" altLang="en-US" sz="4000" dirty="0">
                <a:solidFill>
                  <a:schemeClr val="bg1"/>
                </a:solidFill>
              </a:rPr>
              <a:t>SSI Pathogens for 2018-2019</a:t>
            </a:r>
            <a:r>
              <a:rPr lang="en-US" altLang="en-US" dirty="0">
                <a:solidFill>
                  <a:schemeClr val="bg1"/>
                </a:solidFill>
              </a:rPr>
              <a:t/>
            </a:r>
            <a:br>
              <a:rPr lang="en-US" altLang="en-US" dirty="0">
                <a:solidFill>
                  <a:schemeClr val="bg1"/>
                </a:solidFill>
              </a:rPr>
            </a:br>
            <a:r>
              <a:rPr lang="en-US" altLang="en-US" sz="2700" b="0" i="1" dirty="0">
                <a:solidFill>
                  <a:schemeClr val="bg1"/>
                </a:solidFill>
              </a:rPr>
              <a:t>CABG, KPRO, HPRO, HYST, VHYS, COLO</a:t>
            </a:r>
          </a:p>
        </p:txBody>
      </p:sp>
      <p:graphicFrame>
        <p:nvGraphicFramePr>
          <p:cNvPr id="10" name="Object 10"/>
          <p:cNvGraphicFramePr>
            <a:graphicFrameLocks noGrp="1" noChangeAspect="1"/>
          </p:cNvGraphicFramePr>
          <p:nvPr>
            <p:ph sz="half" idx="1"/>
            <p:extLst>
              <p:ext uri="{D42A27DB-BD31-4B8C-83A1-F6EECF244321}">
                <p14:modId xmlns:p14="http://schemas.microsoft.com/office/powerpoint/2010/main" val="1759421550"/>
              </p:ext>
            </p:extLst>
          </p:nvPr>
        </p:nvGraphicFramePr>
        <p:xfrm>
          <a:off x="-362044" y="1903216"/>
          <a:ext cx="6524788" cy="443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10"/>
          <p:cNvGraphicFramePr>
            <a:graphicFrameLocks noGrp="1" noChangeAspect="1"/>
          </p:cNvGraphicFramePr>
          <p:nvPr>
            <p:ph sz="half" idx="2"/>
            <p:extLst>
              <p:ext uri="{D42A27DB-BD31-4B8C-83A1-F6EECF244321}">
                <p14:modId xmlns:p14="http://schemas.microsoft.com/office/powerpoint/2010/main" val="2654933772"/>
              </p:ext>
            </p:extLst>
          </p:nvPr>
        </p:nvGraphicFramePr>
        <p:xfrm>
          <a:off x="5667215" y="1903216"/>
          <a:ext cx="6524787" cy="443048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5086" y="1207642"/>
            <a:ext cx="5773400"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prstClr val="black"/>
                </a:solidFill>
              </a:rPr>
              <a:t>Calendar Year 2019</a:t>
            </a:r>
          </a:p>
          <a:p>
            <a:pPr algn="ctr" eaLnBrk="1" fontAlgn="base" hangingPunct="1">
              <a:spcBef>
                <a:spcPct val="0"/>
              </a:spcBef>
              <a:spcAft>
                <a:spcPct val="0"/>
              </a:spcAft>
              <a:buFontTx/>
              <a:buNone/>
            </a:pPr>
            <a:r>
              <a:rPr lang="en-US" altLang="en-US" sz="1200" b="1" dirty="0">
                <a:solidFill>
                  <a:prstClr val="black"/>
                </a:solidFill>
              </a:rPr>
              <a:t>January 1, 2019 – December 31, 2019</a:t>
            </a:r>
          </a:p>
          <a:p>
            <a:pPr algn="ctr" eaLnBrk="1" fontAlgn="base" hangingPunct="1">
              <a:spcBef>
                <a:spcPct val="0"/>
              </a:spcBef>
              <a:spcAft>
                <a:spcPct val="0"/>
              </a:spcAft>
              <a:buFontTx/>
              <a:buNone/>
            </a:pPr>
            <a:r>
              <a:rPr lang="en-US" altLang="en-US" sz="1600" i="1" dirty="0">
                <a:solidFill>
                  <a:prstClr val="black"/>
                </a:solidFill>
              </a:rPr>
              <a:t>N=429</a:t>
            </a:r>
          </a:p>
        </p:txBody>
      </p:sp>
      <p:sp>
        <p:nvSpPr>
          <p:cNvPr id="8" name="Text Box 6"/>
          <p:cNvSpPr txBox="1">
            <a:spLocks noChangeArrowheads="1"/>
          </p:cNvSpPr>
          <p:nvPr/>
        </p:nvSpPr>
        <p:spPr bwMode="auto">
          <a:xfrm>
            <a:off x="182144" y="1207710"/>
            <a:ext cx="5773400"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prstClr val="black"/>
                </a:solidFill>
              </a:rPr>
              <a:t>Calendar Year 2018</a:t>
            </a:r>
          </a:p>
          <a:p>
            <a:pPr algn="ctr" eaLnBrk="1" fontAlgn="base" hangingPunct="1">
              <a:spcBef>
                <a:spcPct val="0"/>
              </a:spcBef>
              <a:spcAft>
                <a:spcPct val="0"/>
              </a:spcAft>
              <a:buFontTx/>
              <a:buNone/>
            </a:pPr>
            <a:r>
              <a:rPr lang="en-US" altLang="en-US" sz="1200" b="1" dirty="0">
                <a:solidFill>
                  <a:prstClr val="black"/>
                </a:solidFill>
              </a:rPr>
              <a:t>January 1, 2018 – December 31, 2018</a:t>
            </a:r>
          </a:p>
          <a:p>
            <a:pPr algn="ctr" eaLnBrk="1" fontAlgn="base" hangingPunct="1">
              <a:spcBef>
                <a:spcPct val="0"/>
              </a:spcBef>
              <a:spcAft>
                <a:spcPct val="0"/>
              </a:spcAft>
              <a:buFontTx/>
              <a:buNone/>
            </a:pPr>
            <a:r>
              <a:rPr lang="en-US" altLang="en-US" sz="1600" i="1" dirty="0">
                <a:solidFill>
                  <a:prstClr val="black"/>
                </a:solidFill>
              </a:rPr>
              <a:t>N=416</a:t>
            </a: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33</a:t>
            </a:fld>
            <a:endParaRPr lang="en-US" dirty="0">
              <a:solidFill>
                <a:srgbClr val="464646">
                  <a:lumMod val="40000"/>
                  <a:lumOff val="60000"/>
                </a:srgbClr>
              </a:solidFill>
              <a:latin typeface="Calibri"/>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2848647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670258" y="2400312"/>
            <a:ext cx="10068888" cy="686515"/>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endParaRPr lang="en-US">
              <a:solidFill>
                <a:prstClr val="black"/>
              </a:solidFill>
            </a:endParaRPr>
          </a:p>
        </p:txBody>
      </p:sp>
      <p:sp>
        <p:nvSpPr>
          <p:cNvPr id="26" name="TextBox 4"/>
          <p:cNvSpPr txBox="1"/>
          <p:nvPr/>
        </p:nvSpPr>
        <p:spPr>
          <a:xfrm>
            <a:off x="1670258" y="3835844"/>
            <a:ext cx="10068888" cy="686515"/>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endParaRPr lang="en-US">
              <a:solidFill>
                <a:prstClr val="black"/>
              </a:solidFill>
            </a:endParaRPr>
          </a:p>
        </p:txBody>
      </p:sp>
      <p:graphicFrame>
        <p:nvGraphicFramePr>
          <p:cNvPr id="2" name="Object 2"/>
          <p:cNvGraphicFramePr>
            <a:graphicFrameLocks/>
          </p:cNvGraphicFramePr>
          <p:nvPr>
            <p:extLst>
              <p:ext uri="{D42A27DB-BD31-4B8C-83A1-F6EECF244321}">
                <p14:modId xmlns:p14="http://schemas.microsoft.com/office/powerpoint/2010/main" val="3627393362"/>
              </p:ext>
            </p:extLst>
          </p:nvPr>
        </p:nvGraphicFramePr>
        <p:xfrm>
          <a:off x="1541480" y="2069468"/>
          <a:ext cx="1830707"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09760" y="28578"/>
            <a:ext cx="11582241" cy="885825"/>
          </a:xfrm>
        </p:spPr>
        <p:txBody>
          <a:bodyPr>
            <a:normAutofit fontScale="90000"/>
          </a:bodyPr>
          <a:lstStyle/>
          <a:p>
            <a:pPr eaLnBrk="1" hangingPunct="1"/>
            <a:r>
              <a:rPr lang="en-US" altLang="en-US" dirty="0">
                <a:solidFill>
                  <a:schemeClr val="bg1"/>
                </a:solidFill>
              </a:rPr>
              <a:t>Statewide SSI Trends by Year</a:t>
            </a:r>
            <a:br>
              <a:rPr lang="en-US" altLang="en-US" dirty="0">
                <a:solidFill>
                  <a:schemeClr val="bg1"/>
                </a:solidFill>
              </a:rPr>
            </a:br>
            <a:r>
              <a:rPr lang="en-US" altLang="en-US" sz="2700" dirty="0">
                <a:solidFill>
                  <a:schemeClr val="bg1"/>
                </a:solidFill>
              </a:rPr>
              <a:t>2015-2019</a:t>
            </a:r>
            <a:endParaRPr lang="en-US" altLang="en-US" sz="5300" dirty="0">
              <a:solidFill>
                <a:schemeClr val="bg1"/>
              </a:solidFill>
            </a:endParaRPr>
          </a:p>
        </p:txBody>
      </p:sp>
      <p:sp>
        <p:nvSpPr>
          <p:cNvPr id="41989" name="Text Box 7"/>
          <p:cNvSpPr txBox="1">
            <a:spLocks noChangeArrowheads="1"/>
          </p:cNvSpPr>
          <p:nvPr/>
        </p:nvSpPr>
        <p:spPr bwMode="auto">
          <a:xfrm>
            <a:off x="58892" y="2395724"/>
            <a:ext cx="1509697"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FontTx/>
              <a:buNone/>
            </a:pPr>
            <a:r>
              <a:rPr lang="en-US" altLang="en-US" sz="1600" dirty="0">
                <a:solidFill>
                  <a:prstClr val="black"/>
                </a:solidFill>
              </a:rPr>
              <a:t>Statistically Higher</a:t>
            </a:r>
          </a:p>
          <a:p>
            <a:pPr algn="r" eaLnBrk="1" fontAlgn="base" hangingPunct="1">
              <a:spcBef>
                <a:spcPct val="0"/>
              </a:spcBef>
              <a:spcAft>
                <a:spcPct val="0"/>
              </a:spcAft>
              <a:buFontTx/>
              <a:buNone/>
            </a:pPr>
            <a:r>
              <a:rPr lang="en-US" altLang="en-US" sz="1600" dirty="0">
                <a:solidFill>
                  <a:prstClr val="black"/>
                </a:solidFill>
              </a:rPr>
              <a:t>than Predicted</a:t>
            </a:r>
          </a:p>
        </p:txBody>
      </p:sp>
      <p:sp>
        <p:nvSpPr>
          <p:cNvPr id="41990" name="Text Box 8"/>
          <p:cNvSpPr txBox="1">
            <a:spLocks noChangeArrowheads="1"/>
          </p:cNvSpPr>
          <p:nvPr/>
        </p:nvSpPr>
        <p:spPr bwMode="auto">
          <a:xfrm>
            <a:off x="58801" y="3167981"/>
            <a:ext cx="1468379"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FontTx/>
              <a:buNone/>
            </a:pPr>
            <a:r>
              <a:rPr lang="en-US" altLang="en-US" sz="1600" dirty="0">
                <a:solidFill>
                  <a:prstClr val="black"/>
                </a:solidFill>
              </a:rPr>
              <a:t>Statistically </a:t>
            </a:r>
          </a:p>
          <a:p>
            <a:pPr algn="r" eaLnBrk="1" fontAlgn="base" hangingPunct="1">
              <a:spcBef>
                <a:spcPct val="0"/>
              </a:spcBef>
              <a:spcAft>
                <a:spcPct val="0"/>
              </a:spcAft>
              <a:buFontTx/>
              <a:buNone/>
            </a:pPr>
            <a:r>
              <a:rPr lang="en-US" altLang="en-US" sz="1600" dirty="0">
                <a:solidFill>
                  <a:prstClr val="black"/>
                </a:solidFill>
              </a:rPr>
              <a:t>the Same</a:t>
            </a:r>
          </a:p>
          <a:p>
            <a:pPr algn="r" eaLnBrk="1" fontAlgn="base" hangingPunct="1">
              <a:spcBef>
                <a:spcPct val="0"/>
              </a:spcBef>
              <a:spcAft>
                <a:spcPct val="0"/>
              </a:spcAft>
              <a:buFontTx/>
              <a:buNone/>
            </a:pPr>
            <a:r>
              <a:rPr lang="en-US" altLang="en-US" sz="1600" dirty="0">
                <a:solidFill>
                  <a:prstClr val="black"/>
                </a:solidFill>
              </a:rPr>
              <a:t>as Predicted</a:t>
            </a:r>
          </a:p>
        </p:txBody>
      </p:sp>
      <p:sp>
        <p:nvSpPr>
          <p:cNvPr id="41991" name="Text Box 9"/>
          <p:cNvSpPr txBox="1">
            <a:spLocks noChangeArrowheads="1"/>
          </p:cNvSpPr>
          <p:nvPr/>
        </p:nvSpPr>
        <p:spPr bwMode="auto">
          <a:xfrm>
            <a:off x="58803" y="3962958"/>
            <a:ext cx="1522410"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FontTx/>
              <a:buNone/>
            </a:pPr>
            <a:r>
              <a:rPr lang="en-US" altLang="en-US" sz="1600" dirty="0">
                <a:solidFill>
                  <a:prstClr val="black"/>
                </a:solidFill>
              </a:rPr>
              <a:t>Statistically Lower </a:t>
            </a:r>
          </a:p>
          <a:p>
            <a:pPr algn="r" eaLnBrk="1" fontAlgn="base" hangingPunct="1">
              <a:spcBef>
                <a:spcPct val="0"/>
              </a:spcBef>
              <a:spcAft>
                <a:spcPct val="0"/>
              </a:spcAft>
              <a:buFontTx/>
              <a:buNone/>
            </a:pPr>
            <a:r>
              <a:rPr lang="en-US" altLang="en-US" sz="1600" dirty="0">
                <a:solidFill>
                  <a:prstClr val="black"/>
                </a:solidFill>
              </a:rPr>
              <a:t>than Predicted</a:t>
            </a:r>
          </a:p>
        </p:txBody>
      </p:sp>
      <p:sp>
        <p:nvSpPr>
          <p:cNvPr id="41992" name="Text Box 12"/>
          <p:cNvSpPr txBox="1">
            <a:spLocks noChangeArrowheads="1"/>
          </p:cNvSpPr>
          <p:nvPr/>
        </p:nvSpPr>
        <p:spPr bwMode="auto">
          <a:xfrm>
            <a:off x="1429659" y="5255252"/>
            <a:ext cx="2096097"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CABG</a:t>
            </a:r>
          </a:p>
        </p:txBody>
      </p:sp>
      <p:graphicFrame>
        <p:nvGraphicFramePr>
          <p:cNvPr id="4" name="Object 2"/>
          <p:cNvGraphicFramePr>
            <a:graphicFrameLocks/>
          </p:cNvGraphicFramePr>
          <p:nvPr>
            <p:extLst>
              <p:ext uri="{D42A27DB-BD31-4B8C-83A1-F6EECF244321}">
                <p14:modId xmlns:p14="http://schemas.microsoft.com/office/powerpoint/2010/main" val="3316049555"/>
              </p:ext>
            </p:extLst>
          </p:nvPr>
        </p:nvGraphicFramePr>
        <p:xfrm>
          <a:off x="3212830" y="2063508"/>
          <a:ext cx="1830707" cy="3191744"/>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3111570" y="5229099"/>
            <a:ext cx="1937180"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KPRO</a:t>
            </a:r>
          </a:p>
        </p:txBody>
      </p:sp>
      <p:sp>
        <p:nvSpPr>
          <p:cNvPr id="41998" name="Text Box 12"/>
          <p:cNvSpPr txBox="1">
            <a:spLocks noChangeArrowheads="1"/>
          </p:cNvSpPr>
          <p:nvPr/>
        </p:nvSpPr>
        <p:spPr bwMode="auto">
          <a:xfrm>
            <a:off x="4763037" y="5240948"/>
            <a:ext cx="2100864"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HPRO</a:t>
            </a:r>
          </a:p>
        </p:txBody>
      </p:sp>
      <p:sp>
        <p:nvSpPr>
          <p:cNvPr id="41999" name="Text Box 12"/>
          <p:cNvSpPr txBox="1">
            <a:spLocks noChangeArrowheads="1"/>
          </p:cNvSpPr>
          <p:nvPr/>
        </p:nvSpPr>
        <p:spPr bwMode="auto">
          <a:xfrm>
            <a:off x="6337397" y="5246908"/>
            <a:ext cx="2272492"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HYST</a:t>
            </a:r>
          </a:p>
        </p:txBody>
      </p:sp>
      <p:sp>
        <p:nvSpPr>
          <p:cNvPr id="42000" name="Text Box 12"/>
          <p:cNvSpPr txBox="1">
            <a:spLocks noChangeArrowheads="1"/>
          </p:cNvSpPr>
          <p:nvPr/>
        </p:nvSpPr>
        <p:spPr bwMode="auto">
          <a:xfrm>
            <a:off x="8227824" y="5255252"/>
            <a:ext cx="1751249"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VHYS</a:t>
            </a:r>
          </a:p>
        </p:txBody>
      </p:sp>
      <p:sp>
        <p:nvSpPr>
          <p:cNvPr id="28" name="Text Box 12"/>
          <p:cNvSpPr txBox="1">
            <a:spLocks noChangeArrowheads="1"/>
          </p:cNvSpPr>
          <p:nvPr/>
        </p:nvSpPr>
        <p:spPr bwMode="auto">
          <a:xfrm>
            <a:off x="9937954" y="5246907"/>
            <a:ext cx="1751249"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COLO</a:t>
            </a:r>
          </a:p>
        </p:txBody>
      </p:sp>
      <p:graphicFrame>
        <p:nvGraphicFramePr>
          <p:cNvPr id="29" name="Object 2"/>
          <p:cNvGraphicFramePr>
            <a:graphicFrameLocks/>
          </p:cNvGraphicFramePr>
          <p:nvPr>
            <p:extLst>
              <p:ext uri="{D42A27DB-BD31-4B8C-83A1-F6EECF244321}">
                <p14:modId xmlns:p14="http://schemas.microsoft.com/office/powerpoint/2010/main" val="266136867"/>
              </p:ext>
            </p:extLst>
          </p:nvPr>
        </p:nvGraphicFramePr>
        <p:xfrm>
          <a:off x="4884178" y="2056986"/>
          <a:ext cx="1830707" cy="31985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Object 2"/>
          <p:cNvGraphicFramePr>
            <a:graphicFrameLocks/>
          </p:cNvGraphicFramePr>
          <p:nvPr>
            <p:extLst>
              <p:ext uri="{D42A27DB-BD31-4B8C-83A1-F6EECF244321}">
                <p14:modId xmlns:p14="http://schemas.microsoft.com/office/powerpoint/2010/main" val="2862369914"/>
              </p:ext>
            </p:extLst>
          </p:nvPr>
        </p:nvGraphicFramePr>
        <p:xfrm>
          <a:off x="6555525" y="2058295"/>
          <a:ext cx="1830707" cy="31985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Object 2"/>
          <p:cNvGraphicFramePr>
            <a:graphicFrameLocks/>
          </p:cNvGraphicFramePr>
          <p:nvPr>
            <p:extLst>
              <p:ext uri="{D42A27DB-BD31-4B8C-83A1-F6EECF244321}">
                <p14:modId xmlns:p14="http://schemas.microsoft.com/office/powerpoint/2010/main" val="774056698"/>
              </p:ext>
            </p:extLst>
          </p:nvPr>
        </p:nvGraphicFramePr>
        <p:xfrm>
          <a:off x="9898223" y="2064322"/>
          <a:ext cx="1830707" cy="32055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Object 2"/>
          <p:cNvGraphicFramePr>
            <a:graphicFrameLocks/>
          </p:cNvGraphicFramePr>
          <p:nvPr>
            <p:extLst>
              <p:ext uri="{D42A27DB-BD31-4B8C-83A1-F6EECF244321}">
                <p14:modId xmlns:p14="http://schemas.microsoft.com/office/powerpoint/2010/main" val="162831195"/>
              </p:ext>
            </p:extLst>
          </p:nvPr>
        </p:nvGraphicFramePr>
        <p:xfrm>
          <a:off x="8226872" y="2064322"/>
          <a:ext cx="1830707" cy="3191174"/>
        </p:xfrm>
        <a:graphic>
          <a:graphicData uri="http://schemas.openxmlformats.org/drawingml/2006/chart">
            <c:chart xmlns:c="http://schemas.openxmlformats.org/drawingml/2006/chart" xmlns:r="http://schemas.openxmlformats.org/officeDocument/2006/relationships" r:id="rId8"/>
          </a:graphicData>
        </a:graphic>
      </p:graphicFrame>
      <p:sp>
        <p:nvSpPr>
          <p:cNvPr id="42002" name="Line 10"/>
          <p:cNvSpPr>
            <a:spLocks noChangeShapeType="1"/>
          </p:cNvSpPr>
          <p:nvPr/>
        </p:nvSpPr>
        <p:spPr bwMode="auto">
          <a:xfrm>
            <a:off x="1638421" y="4890466"/>
            <a:ext cx="101165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22"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34</a:t>
            </a:fld>
            <a:endParaRPr lang="en-US" dirty="0">
              <a:solidFill>
                <a:srgbClr val="464646">
                  <a:lumMod val="40000"/>
                  <a:lumOff val="60000"/>
                </a:srgbClr>
              </a:solidFill>
              <a:latin typeface="Calibri"/>
            </a:endParaRPr>
          </a:p>
        </p:txBody>
      </p:sp>
      <p:sp>
        <p:nvSpPr>
          <p:cNvPr id="23"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75834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a:t>
            </a:r>
            <a:r>
              <a:rPr lang="en-US" altLang="en-US" sz="2800" dirty="0">
                <a:solidFill>
                  <a:schemeClr val="bg1"/>
                </a:solidFill>
              </a:rPr>
              <a:t/>
            </a:r>
            <a:br>
              <a:rPr lang="en-US" altLang="en-US" sz="2800" dirty="0">
                <a:solidFill>
                  <a:schemeClr val="bg1"/>
                </a:solidFill>
              </a:rPr>
            </a:br>
            <a:r>
              <a:rPr lang="en-US" altLang="en-US" sz="2400" i="1" dirty="0" err="1">
                <a:solidFill>
                  <a:schemeClr val="bg1"/>
                </a:solidFill>
              </a:rPr>
              <a:t>Clostridioides</a:t>
            </a:r>
            <a:r>
              <a:rPr lang="en-US" altLang="en-US" sz="2400" i="1" dirty="0">
                <a:solidFill>
                  <a:schemeClr val="bg1"/>
                </a:solidFill>
              </a:rPr>
              <a:t> difficile (CDI)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0133539"/>
              </p:ext>
            </p:extLst>
          </p:nvPr>
        </p:nvGraphicFramePr>
        <p:xfrm>
          <a:off x="3060717" y="1209749"/>
          <a:ext cx="8443183"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2213" y="1094376"/>
            <a:ext cx="274606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srgbClr val="006699"/>
                </a:solidFill>
              </a:rPr>
              <a:t>Key Findings</a:t>
            </a:r>
          </a:p>
          <a:p>
            <a:pPr algn="ctr" eaLnBrk="1" fontAlgn="base" hangingPunct="1">
              <a:spcBef>
                <a:spcPct val="0"/>
              </a:spcBef>
              <a:spcAft>
                <a:spcPct val="0"/>
              </a:spcAft>
              <a:buFontTx/>
              <a:buNone/>
            </a:pPr>
            <a:endParaRPr lang="en-US" altLang="en-US" sz="1900" dirty="0">
              <a:solidFill>
                <a:prstClr val="black"/>
              </a:solidFill>
            </a:endParaRPr>
          </a:p>
          <a:p>
            <a:pPr algn="ctr" eaLnBrk="1" fontAlgn="base" hangingPunct="1">
              <a:spcBef>
                <a:spcPct val="0"/>
              </a:spcBef>
              <a:spcAft>
                <a:spcPct val="0"/>
              </a:spcAft>
              <a:buFontTx/>
              <a:buNone/>
            </a:pPr>
            <a:r>
              <a:rPr lang="en-US" altLang="en-US" sz="1900" dirty="0">
                <a:solidFill>
                  <a:prstClr val="black"/>
                </a:solidFill>
              </a:rPr>
              <a:t>For the past three years, Massachusetts hospitals reporting CDI events </a:t>
            </a:r>
            <a:r>
              <a:rPr lang="en-US" altLang="en-US" sz="1900" dirty="0">
                <a:solidFill>
                  <a:srgbClr val="000000"/>
                </a:solidFill>
              </a:rPr>
              <a:t>experienced </a:t>
            </a:r>
            <a:r>
              <a:rPr lang="en-US" altLang="en-US" sz="1900" dirty="0">
                <a:solidFill>
                  <a:prstClr val="black"/>
                </a:solidFill>
              </a:rPr>
              <a:t>significantly lower </a:t>
            </a:r>
            <a:r>
              <a:rPr lang="en-US" altLang="en-US" sz="1900" dirty="0">
                <a:solidFill>
                  <a:srgbClr val="000000"/>
                </a:solidFill>
              </a:rPr>
              <a:t>number of infections than predicted, based on 2015 national aggregate data.</a:t>
            </a:r>
            <a:endParaRPr lang="en-US" altLang="en-US" sz="1900" dirty="0">
              <a:solidFill>
                <a:prstClr val="black"/>
              </a:solidFill>
            </a:endParaRPr>
          </a:p>
          <a:p>
            <a:pPr algn="ctr" eaLnBrk="1" fontAlgn="base" hangingPunct="1">
              <a:spcBef>
                <a:spcPct val="0"/>
              </a:spcBef>
              <a:spcAft>
                <a:spcPct val="0"/>
              </a:spcAft>
              <a:buFontTx/>
              <a:buNone/>
            </a:pPr>
            <a:endParaRPr lang="en-US" altLang="en-US" sz="1900" dirty="0">
              <a:solidFill>
                <a:srgbClr val="000000"/>
              </a:solidFill>
            </a:endParaRPr>
          </a:p>
          <a:p>
            <a:pPr algn="ctr" eaLnBrk="1" fontAlgn="base" hangingPunct="1">
              <a:spcBef>
                <a:spcPct val="0"/>
              </a:spcBef>
              <a:spcAft>
                <a:spcPct val="0"/>
              </a:spcAft>
              <a:buFontTx/>
              <a:buNone/>
            </a:pPr>
            <a:r>
              <a:rPr lang="en-US" altLang="en-US" sz="1900" dirty="0">
                <a:solidFill>
                  <a:srgbClr val="000000"/>
                </a:solidFill>
              </a:rPr>
              <a:t>There were </a:t>
            </a:r>
            <a:r>
              <a:rPr lang="en-US" sz="1900" dirty="0">
                <a:solidFill>
                  <a:prstClr val="black"/>
                </a:solidFill>
              </a:rPr>
              <a:t>1,605 </a:t>
            </a:r>
            <a:r>
              <a:rPr lang="en-US" altLang="en-US" sz="1900" dirty="0">
                <a:solidFill>
                  <a:srgbClr val="000000"/>
                </a:solidFill>
              </a:rPr>
              <a:t>CDI events reported in 2019.</a:t>
            </a:r>
          </a:p>
        </p:txBody>
      </p:sp>
      <p:cxnSp>
        <p:nvCxnSpPr>
          <p:cNvPr id="10" name="Straight Connector 9"/>
          <p:cNvCxnSpPr/>
          <p:nvPr/>
        </p:nvCxnSpPr>
        <p:spPr bwMode="auto">
          <a:xfrm>
            <a:off x="4234307" y="2647198"/>
            <a:ext cx="7133719"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3328" y="6123249"/>
            <a:ext cx="3715446"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35849" name="Line 12"/>
            <p:cNvSpPr>
              <a:spLocks noChangeShapeType="1"/>
            </p:cNvSpPr>
            <p:nvPr/>
          </p:nvSpPr>
          <p:spPr bwMode="auto">
            <a:xfrm>
              <a:off x="4082" y="5469"/>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1"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35</a:t>
            </a:fld>
            <a:endParaRPr lang="en-US" dirty="0">
              <a:solidFill>
                <a:srgbClr val="464646">
                  <a:lumMod val="40000"/>
                  <a:lumOff val="60000"/>
                </a:srgbClr>
              </a:solidFill>
              <a:latin typeface="Calibri"/>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2043154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 </a:t>
            </a:r>
            <a:r>
              <a:rPr lang="en-US" altLang="en-US" sz="2800" dirty="0">
                <a:solidFill>
                  <a:schemeClr val="bg1"/>
                </a:solidFill>
              </a:rPr>
              <a:t/>
            </a:r>
            <a:br>
              <a:rPr lang="en-US" altLang="en-US" sz="2800" dirty="0">
                <a:solidFill>
                  <a:schemeClr val="bg1"/>
                </a:solidFill>
              </a:rPr>
            </a:br>
            <a:r>
              <a:rPr lang="en-US" altLang="en-US" sz="2400" i="1" dirty="0">
                <a:solidFill>
                  <a:schemeClr val="bg1"/>
                </a:solidFill>
              </a:rPr>
              <a:t>Methicillin-resistant Staphylococcus aureus (MRSA)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752205005"/>
              </p:ext>
            </p:extLst>
          </p:nvPr>
        </p:nvGraphicFramePr>
        <p:xfrm>
          <a:off x="3060717" y="1209749"/>
          <a:ext cx="8443183"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2214" y="1161049"/>
            <a:ext cx="274606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b="1" dirty="0">
                <a:solidFill>
                  <a:srgbClr val="006699"/>
                </a:solidFill>
              </a:rPr>
              <a:t>Key Findings</a:t>
            </a:r>
          </a:p>
          <a:p>
            <a:pPr algn="ctr" eaLnBrk="1" fontAlgn="base" hangingPunct="1">
              <a:spcBef>
                <a:spcPct val="0"/>
              </a:spcBef>
              <a:spcAft>
                <a:spcPct val="0"/>
              </a:spcAft>
              <a:buFontTx/>
              <a:buNone/>
            </a:pPr>
            <a:endParaRPr lang="en-US" altLang="en-US" sz="2000" dirty="0">
              <a:solidFill>
                <a:srgbClr val="000000"/>
              </a:solidFill>
            </a:endParaRPr>
          </a:p>
          <a:p>
            <a:pPr algn="ctr" eaLnBrk="1" fontAlgn="base" hangingPunct="1">
              <a:spcBef>
                <a:spcPct val="0"/>
              </a:spcBef>
              <a:spcAft>
                <a:spcPct val="0"/>
              </a:spcAft>
              <a:buFontTx/>
              <a:buNone/>
            </a:pPr>
            <a:r>
              <a:rPr lang="en-US" altLang="en-US" sz="1900" dirty="0">
                <a:solidFill>
                  <a:srgbClr val="000000"/>
                </a:solidFill>
              </a:rPr>
              <a:t>For the past five years,  Massachusetts acute care hospitals </a:t>
            </a:r>
            <a:r>
              <a:rPr lang="en-US" altLang="en-US" sz="1900" dirty="0">
                <a:solidFill>
                  <a:prstClr val="black"/>
                </a:solidFill>
              </a:rPr>
              <a:t>reporting MRSA events </a:t>
            </a:r>
            <a:r>
              <a:rPr lang="en-US" altLang="en-US" sz="1900" dirty="0">
                <a:solidFill>
                  <a:srgbClr val="000000"/>
                </a:solidFill>
              </a:rPr>
              <a:t>experienced </a:t>
            </a:r>
            <a:r>
              <a:rPr lang="en-US" altLang="en-US" sz="1900" dirty="0">
                <a:solidFill>
                  <a:prstClr val="black"/>
                </a:solidFill>
              </a:rPr>
              <a:t>significantly lower </a:t>
            </a:r>
            <a:r>
              <a:rPr lang="en-US" altLang="en-US" sz="1900" dirty="0">
                <a:solidFill>
                  <a:srgbClr val="000000"/>
                </a:solidFill>
              </a:rPr>
              <a:t>number of infections than predicted, based on 2015 national aggregate data.</a:t>
            </a:r>
            <a:endParaRPr lang="en-US" altLang="en-US" sz="1900" dirty="0">
              <a:solidFill>
                <a:prstClr val="black"/>
              </a:solidFill>
            </a:endParaRPr>
          </a:p>
          <a:p>
            <a:pPr algn="ctr" eaLnBrk="1" fontAlgn="base" hangingPunct="1">
              <a:spcBef>
                <a:spcPct val="0"/>
              </a:spcBef>
              <a:spcAft>
                <a:spcPct val="0"/>
              </a:spcAft>
              <a:buFontTx/>
              <a:buNone/>
            </a:pPr>
            <a:r>
              <a:rPr lang="en-US" altLang="en-US" sz="1900" dirty="0">
                <a:solidFill>
                  <a:srgbClr val="000000"/>
                </a:solidFill>
              </a:rPr>
              <a:t/>
            </a:r>
            <a:br>
              <a:rPr lang="en-US" altLang="en-US" sz="1900" dirty="0">
                <a:solidFill>
                  <a:srgbClr val="000000"/>
                </a:solidFill>
              </a:rPr>
            </a:br>
            <a:r>
              <a:rPr lang="en-US" altLang="en-US" sz="1900" dirty="0">
                <a:solidFill>
                  <a:srgbClr val="000000"/>
                </a:solidFill>
              </a:rPr>
              <a:t>There were 181 MRSA events reported in 2019. </a:t>
            </a:r>
          </a:p>
          <a:p>
            <a:pPr algn="ctr" eaLnBrk="1" fontAlgn="base" hangingPunct="1">
              <a:spcBef>
                <a:spcPct val="0"/>
              </a:spcBef>
              <a:spcAft>
                <a:spcPct val="0"/>
              </a:spcAft>
              <a:buFontTx/>
              <a:buNone/>
            </a:pPr>
            <a:endParaRPr lang="en-US" altLang="en-US" sz="2000" dirty="0">
              <a:solidFill>
                <a:srgbClr val="000000"/>
              </a:solidFill>
            </a:endParaRPr>
          </a:p>
          <a:p>
            <a:pPr eaLnBrk="1" fontAlgn="base" hangingPunct="1">
              <a:spcBef>
                <a:spcPct val="0"/>
              </a:spcBef>
              <a:spcAft>
                <a:spcPct val="0"/>
              </a:spcAft>
              <a:buFont typeface="Calibri" pitchFamily="34" charset="0"/>
              <a:buNone/>
            </a:pPr>
            <a:endParaRPr lang="en-US" altLang="en-US" sz="2000" dirty="0">
              <a:solidFill>
                <a:srgbClr val="000000"/>
              </a:solidFill>
            </a:endParaRPr>
          </a:p>
          <a:p>
            <a:pPr eaLnBrk="1" fontAlgn="base" hangingPunct="1">
              <a:spcBef>
                <a:spcPct val="0"/>
              </a:spcBef>
              <a:spcAft>
                <a:spcPct val="0"/>
              </a:spcAft>
              <a:buFont typeface="Calibri" pitchFamily="34" charset="0"/>
              <a:buChar char="•"/>
            </a:pPr>
            <a:endParaRPr lang="en-US" altLang="en-US" sz="2000" dirty="0">
              <a:solidFill>
                <a:srgbClr val="000000"/>
              </a:solidFill>
            </a:endParaRPr>
          </a:p>
        </p:txBody>
      </p:sp>
      <p:cxnSp>
        <p:nvCxnSpPr>
          <p:cNvPr id="10" name="Straight Connector 9"/>
          <p:cNvCxnSpPr/>
          <p:nvPr/>
        </p:nvCxnSpPr>
        <p:spPr bwMode="auto">
          <a:xfrm>
            <a:off x="4234307" y="2635154"/>
            <a:ext cx="7133719"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3328" y="6066099"/>
            <a:ext cx="3715446"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500" dirty="0">
                  <a:solidFill>
                    <a:prstClr val="black"/>
                  </a:solidFill>
                </a:rPr>
                <a:t>           SIR	        Upper and Lower Limit</a:t>
              </a:r>
            </a:p>
          </p:txBody>
        </p:sp>
        <p:sp>
          <p:nvSpPr>
            <p:cNvPr id="35849" name="Line 12"/>
            <p:cNvSpPr>
              <a:spLocks noChangeShapeType="1"/>
            </p:cNvSpPr>
            <p:nvPr/>
          </p:nvSpPr>
          <p:spPr bwMode="auto">
            <a:xfrm>
              <a:off x="4082" y="5485"/>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1"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36</a:t>
            </a:fld>
            <a:endParaRPr lang="en-US" dirty="0">
              <a:solidFill>
                <a:srgbClr val="464646">
                  <a:lumMod val="40000"/>
                  <a:lumOff val="60000"/>
                </a:srgbClr>
              </a:solidFill>
              <a:latin typeface="Calibri"/>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2696540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1895342" y="2389057"/>
            <a:ext cx="9702747" cy="755167"/>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endParaRPr lang="en-US">
              <a:solidFill>
                <a:prstClr val="black"/>
              </a:solidFill>
            </a:endParaRPr>
          </a:p>
        </p:txBody>
      </p:sp>
      <p:sp>
        <p:nvSpPr>
          <p:cNvPr id="17" name="TextBox 4"/>
          <p:cNvSpPr txBox="1"/>
          <p:nvPr/>
        </p:nvSpPr>
        <p:spPr>
          <a:xfrm>
            <a:off x="1895342" y="3824592"/>
            <a:ext cx="9702747" cy="755167"/>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endParaRPr lang="en-US">
              <a:solidFill>
                <a:prstClr val="black"/>
              </a:solidFill>
            </a:endParaRPr>
          </a:p>
        </p:txBody>
      </p:sp>
      <p:graphicFrame>
        <p:nvGraphicFramePr>
          <p:cNvPr id="2" name="Object 2"/>
          <p:cNvGraphicFramePr>
            <a:graphicFrameLocks/>
          </p:cNvGraphicFramePr>
          <p:nvPr>
            <p:extLst>
              <p:ext uri="{D42A27DB-BD31-4B8C-83A1-F6EECF244321}">
                <p14:modId xmlns:p14="http://schemas.microsoft.com/office/powerpoint/2010/main" val="3955763056"/>
              </p:ext>
            </p:extLst>
          </p:nvPr>
        </p:nvGraphicFramePr>
        <p:xfrm>
          <a:off x="1654319" y="1994065"/>
          <a:ext cx="4210151" cy="3257779"/>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09760" y="147874"/>
            <a:ext cx="11582241" cy="707969"/>
          </a:xfrm>
        </p:spPr>
        <p:txBody>
          <a:bodyPr>
            <a:normAutofit fontScale="90000"/>
          </a:bodyPr>
          <a:lstStyle/>
          <a:p>
            <a:pPr eaLnBrk="1" hangingPunct="1"/>
            <a:r>
              <a:rPr lang="en-US" altLang="en-US" dirty="0">
                <a:solidFill>
                  <a:schemeClr val="bg1"/>
                </a:solidFill>
              </a:rPr>
              <a:t>Statewide LabID Trends by Year</a:t>
            </a:r>
            <a:br>
              <a:rPr lang="en-US" altLang="en-US" dirty="0">
                <a:solidFill>
                  <a:schemeClr val="bg1"/>
                </a:solidFill>
              </a:rPr>
            </a:br>
            <a:r>
              <a:rPr lang="en-US" altLang="en-US" sz="2700" b="0" dirty="0">
                <a:solidFill>
                  <a:schemeClr val="bg1"/>
                </a:solidFill>
              </a:rPr>
              <a:t>2015-2019</a:t>
            </a:r>
            <a:endParaRPr lang="en-US" altLang="en-US" sz="5300" dirty="0">
              <a:solidFill>
                <a:schemeClr val="bg1"/>
              </a:solidFill>
            </a:endParaRPr>
          </a:p>
        </p:txBody>
      </p:sp>
      <p:sp>
        <p:nvSpPr>
          <p:cNvPr id="41989" name="Text Box 7"/>
          <p:cNvSpPr txBox="1">
            <a:spLocks noChangeArrowheads="1"/>
          </p:cNvSpPr>
          <p:nvPr/>
        </p:nvSpPr>
        <p:spPr bwMode="auto">
          <a:xfrm>
            <a:off x="58892" y="2395724"/>
            <a:ext cx="1509697"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FontTx/>
              <a:buNone/>
            </a:pPr>
            <a:r>
              <a:rPr lang="en-US" altLang="en-US" sz="1600" dirty="0">
                <a:solidFill>
                  <a:prstClr val="black"/>
                </a:solidFill>
              </a:rPr>
              <a:t>Statistically Higher</a:t>
            </a:r>
          </a:p>
          <a:p>
            <a:pPr algn="r" eaLnBrk="1" fontAlgn="base" hangingPunct="1">
              <a:spcBef>
                <a:spcPct val="0"/>
              </a:spcBef>
              <a:spcAft>
                <a:spcPct val="0"/>
              </a:spcAft>
              <a:buFontTx/>
              <a:buNone/>
            </a:pPr>
            <a:r>
              <a:rPr lang="en-US" altLang="en-US" sz="1600" dirty="0">
                <a:solidFill>
                  <a:prstClr val="black"/>
                </a:solidFill>
              </a:rPr>
              <a:t>than Predicted</a:t>
            </a:r>
          </a:p>
        </p:txBody>
      </p:sp>
      <p:sp>
        <p:nvSpPr>
          <p:cNvPr id="41990" name="Text Box 8"/>
          <p:cNvSpPr txBox="1">
            <a:spLocks noChangeArrowheads="1"/>
          </p:cNvSpPr>
          <p:nvPr/>
        </p:nvSpPr>
        <p:spPr bwMode="auto">
          <a:xfrm>
            <a:off x="58801" y="3167981"/>
            <a:ext cx="1468379"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FontTx/>
              <a:buNone/>
            </a:pPr>
            <a:r>
              <a:rPr lang="en-US" altLang="en-US" sz="1600" dirty="0">
                <a:solidFill>
                  <a:prstClr val="black"/>
                </a:solidFill>
              </a:rPr>
              <a:t>Statistically </a:t>
            </a:r>
          </a:p>
          <a:p>
            <a:pPr algn="r" eaLnBrk="1" fontAlgn="base" hangingPunct="1">
              <a:spcBef>
                <a:spcPct val="0"/>
              </a:spcBef>
              <a:spcAft>
                <a:spcPct val="0"/>
              </a:spcAft>
              <a:buFontTx/>
              <a:buNone/>
            </a:pPr>
            <a:r>
              <a:rPr lang="en-US" altLang="en-US" sz="1600" dirty="0">
                <a:solidFill>
                  <a:prstClr val="black"/>
                </a:solidFill>
              </a:rPr>
              <a:t>the Same</a:t>
            </a:r>
          </a:p>
          <a:p>
            <a:pPr algn="r" eaLnBrk="1" fontAlgn="base" hangingPunct="1">
              <a:spcBef>
                <a:spcPct val="0"/>
              </a:spcBef>
              <a:spcAft>
                <a:spcPct val="0"/>
              </a:spcAft>
              <a:buFontTx/>
              <a:buNone/>
            </a:pPr>
            <a:r>
              <a:rPr lang="en-US" altLang="en-US" sz="1600" dirty="0">
                <a:solidFill>
                  <a:prstClr val="black"/>
                </a:solidFill>
              </a:rPr>
              <a:t>as Predicted</a:t>
            </a:r>
          </a:p>
        </p:txBody>
      </p:sp>
      <p:sp>
        <p:nvSpPr>
          <p:cNvPr id="41991" name="Text Box 9"/>
          <p:cNvSpPr txBox="1">
            <a:spLocks noChangeArrowheads="1"/>
          </p:cNvSpPr>
          <p:nvPr/>
        </p:nvSpPr>
        <p:spPr bwMode="auto">
          <a:xfrm>
            <a:off x="58803" y="3962958"/>
            <a:ext cx="1522410"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FontTx/>
              <a:buNone/>
            </a:pPr>
            <a:r>
              <a:rPr lang="en-US" altLang="en-US" sz="1600" dirty="0">
                <a:solidFill>
                  <a:prstClr val="black"/>
                </a:solidFill>
              </a:rPr>
              <a:t>Statistically Lower </a:t>
            </a:r>
          </a:p>
          <a:p>
            <a:pPr algn="r" eaLnBrk="1" fontAlgn="base" hangingPunct="1">
              <a:spcBef>
                <a:spcPct val="0"/>
              </a:spcBef>
              <a:spcAft>
                <a:spcPct val="0"/>
              </a:spcAft>
              <a:buFontTx/>
              <a:buNone/>
            </a:pPr>
            <a:r>
              <a:rPr lang="en-US" altLang="en-US" sz="1600" dirty="0">
                <a:solidFill>
                  <a:prstClr val="black"/>
                </a:solidFill>
              </a:rPr>
              <a:t>than Predicted</a:t>
            </a:r>
          </a:p>
        </p:txBody>
      </p:sp>
      <p:sp>
        <p:nvSpPr>
          <p:cNvPr id="41992" name="Text Box 12"/>
          <p:cNvSpPr txBox="1">
            <a:spLocks noChangeArrowheads="1"/>
          </p:cNvSpPr>
          <p:nvPr/>
        </p:nvSpPr>
        <p:spPr bwMode="auto">
          <a:xfrm>
            <a:off x="2720069" y="5254701"/>
            <a:ext cx="2096097"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CDI</a:t>
            </a:r>
          </a:p>
        </p:txBody>
      </p:sp>
      <p:graphicFrame>
        <p:nvGraphicFramePr>
          <p:cNvPr id="4" name="Object 2"/>
          <p:cNvGraphicFramePr>
            <a:graphicFrameLocks/>
          </p:cNvGraphicFramePr>
          <p:nvPr>
            <p:extLst>
              <p:ext uri="{D42A27DB-BD31-4B8C-83A1-F6EECF244321}">
                <p14:modId xmlns:p14="http://schemas.microsoft.com/office/powerpoint/2010/main" val="3751759338"/>
              </p:ext>
            </p:extLst>
          </p:nvPr>
        </p:nvGraphicFramePr>
        <p:xfrm>
          <a:off x="6922040" y="1998760"/>
          <a:ext cx="4212762" cy="3259074"/>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8063394" y="5254771"/>
            <a:ext cx="1937180"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2400" dirty="0">
                <a:solidFill>
                  <a:prstClr val="black"/>
                </a:solidFill>
              </a:rPr>
              <a:t>MRSA</a:t>
            </a:r>
          </a:p>
        </p:txBody>
      </p:sp>
      <p:sp>
        <p:nvSpPr>
          <p:cNvPr id="42002" name="Line 10"/>
          <p:cNvSpPr>
            <a:spLocks noChangeShapeType="1"/>
          </p:cNvSpPr>
          <p:nvPr/>
        </p:nvSpPr>
        <p:spPr bwMode="auto">
          <a:xfrm>
            <a:off x="1853330" y="4934327"/>
            <a:ext cx="97027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14"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37</a:t>
            </a:fld>
            <a:endParaRPr lang="en-US" dirty="0">
              <a:solidFill>
                <a:srgbClr val="464646">
                  <a:lumMod val="40000"/>
                  <a:lumOff val="60000"/>
                </a:srgbClr>
              </a:solidFill>
              <a:latin typeface="Calibri"/>
            </a:endParaRPr>
          </a:p>
        </p:txBody>
      </p:sp>
      <p:sp>
        <p:nvSpPr>
          <p:cNvPr id="15"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1214761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sz="4000" dirty="0">
                <a:solidFill>
                  <a:schemeClr val="bg1"/>
                </a:solidFill>
              </a:rPr>
              <a:t>DPH HAI Prevention Activities </a:t>
            </a:r>
          </a:p>
        </p:txBody>
      </p:sp>
      <p:sp>
        <p:nvSpPr>
          <p:cNvPr id="45059" name="Content Placeholder 2"/>
          <p:cNvSpPr>
            <a:spLocks noGrp="1"/>
          </p:cNvSpPr>
          <p:nvPr>
            <p:ph idx="1"/>
          </p:nvPr>
        </p:nvSpPr>
        <p:spPr>
          <a:xfrm>
            <a:off x="521407" y="1057880"/>
            <a:ext cx="11283142" cy="5580981"/>
          </a:xfrm>
        </p:spPr>
        <p:txBody>
          <a:bodyPr>
            <a:noAutofit/>
          </a:bodyPr>
          <a:lstStyle/>
          <a:p>
            <a:pPr>
              <a:spcBef>
                <a:spcPts val="600"/>
              </a:spcBef>
              <a:spcAft>
                <a:spcPts val="600"/>
              </a:spcAft>
            </a:pPr>
            <a:r>
              <a:rPr lang="en-US" altLang="en-US" sz="2000" dirty="0"/>
              <a:t>Implemented new reporting requirements for CLABSI and CAUTI from non-acute care hospitals, public health hospitals, and out-of-hospital dialysis units.  </a:t>
            </a:r>
          </a:p>
          <a:p>
            <a:pPr>
              <a:spcBef>
                <a:spcPts val="600"/>
              </a:spcBef>
              <a:spcAft>
                <a:spcPts val="600"/>
              </a:spcAft>
            </a:pPr>
            <a:r>
              <a:rPr lang="en-US" altLang="en-US" sz="2000" dirty="0"/>
              <a:t>Began external data validation of methicillin resistant Staphylococcus aureus and </a:t>
            </a:r>
            <a:r>
              <a:rPr lang="en-US" altLang="en-US" sz="2000" i="1" dirty="0" err="1"/>
              <a:t>Clostridioides</a:t>
            </a:r>
            <a:r>
              <a:rPr lang="en-US" altLang="en-US" sz="2000" i="1" dirty="0"/>
              <a:t> difficile </a:t>
            </a:r>
            <a:r>
              <a:rPr lang="en-US" altLang="en-US" sz="2000" dirty="0"/>
              <a:t>infections, at 13 non-acute care hospitals, and dialysis event data, at 20 outpatient-dialysis facilities. </a:t>
            </a:r>
          </a:p>
          <a:p>
            <a:pPr>
              <a:spcBef>
                <a:spcPts val="600"/>
              </a:spcBef>
              <a:spcAft>
                <a:spcPts val="600"/>
              </a:spcAft>
            </a:pPr>
            <a:r>
              <a:rPr lang="en-US" altLang="en-US" sz="2000" dirty="0"/>
              <a:t>Three hemodialysis infection prevention simulation trainings were held for hemodialysis nurses and technicians.</a:t>
            </a:r>
          </a:p>
          <a:p>
            <a:pPr>
              <a:spcBef>
                <a:spcPts val="600"/>
              </a:spcBef>
              <a:spcAft>
                <a:spcPts val="600"/>
              </a:spcAft>
            </a:pPr>
            <a:r>
              <a:rPr lang="en-US" altLang="en-US" sz="2000" dirty="0"/>
              <a:t>On-site Infection Control Assessment and Response (ICAR) visits were conducted at nursing homes, long-term acute care facilities, and community health centers.</a:t>
            </a:r>
          </a:p>
          <a:p>
            <a:pPr>
              <a:spcBef>
                <a:spcPts val="600"/>
              </a:spcBef>
              <a:spcAft>
                <a:spcPts val="600"/>
              </a:spcAft>
            </a:pPr>
            <a:r>
              <a:rPr lang="en-US" altLang="en-US" sz="2000" dirty="0"/>
              <a:t>Ongoing data sharing with the Neonatal Quality Improvement Collaborative (</a:t>
            </a:r>
            <a:r>
              <a:rPr lang="en-US" altLang="en-US" sz="2000" dirty="0" err="1"/>
              <a:t>NeoQIC</a:t>
            </a:r>
            <a:r>
              <a:rPr lang="en-US" altLang="en-US" sz="2000" dirty="0"/>
              <a:t>) to address opportunities for improvement.   </a:t>
            </a:r>
          </a:p>
          <a:p>
            <a:pPr>
              <a:spcBef>
                <a:spcPts val="600"/>
              </a:spcBef>
              <a:spcAft>
                <a:spcPts val="600"/>
              </a:spcAft>
            </a:pPr>
            <a:r>
              <a:rPr lang="en-US" altLang="en-US" sz="2000" dirty="0"/>
              <a:t>DPH continues to monitor progress by providing quarterly Data Cleaning Reports to all hospitals and select long-term care facilities, voluntarily reporting </a:t>
            </a:r>
            <a:r>
              <a:rPr lang="en-US" altLang="en-US" sz="2000" i="1" dirty="0" err="1"/>
              <a:t>Clostridioides</a:t>
            </a:r>
            <a:r>
              <a:rPr lang="en-US" altLang="en-US" sz="2000" i="1" dirty="0"/>
              <a:t> difficile </a:t>
            </a:r>
            <a:r>
              <a:rPr lang="en-US" altLang="en-US" sz="2000" dirty="0"/>
              <a:t>in NHSN, to identify areas where focused infection prevention efforts are needed. </a:t>
            </a:r>
          </a:p>
          <a:p>
            <a:pPr>
              <a:spcBef>
                <a:spcPts val="600"/>
              </a:spcBef>
              <a:spcAft>
                <a:spcPts val="600"/>
              </a:spcAft>
            </a:pPr>
            <a:r>
              <a:rPr lang="en-US" altLang="en-US" sz="2000" dirty="0"/>
              <a:t>Continued outreach to hospitals with higher than expected SIRs to ensure the need for improvement. </a:t>
            </a:r>
          </a:p>
          <a:p>
            <a:pPr>
              <a:spcAft>
                <a:spcPts val="1200"/>
              </a:spcAft>
            </a:pPr>
            <a:endParaRPr lang="en-US" altLang="en-US" sz="2400" dirty="0"/>
          </a:p>
          <a:p>
            <a:endParaRPr lang="en-US" altLang="en-US" sz="2400" dirty="0"/>
          </a:p>
          <a:p>
            <a:endParaRPr lang="en-US" altLang="en-US"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38</a:t>
            </a:fld>
            <a:endParaRPr lang="en-US" dirty="0">
              <a:solidFill>
                <a:srgbClr val="464646">
                  <a:lumMod val="40000"/>
                  <a:lumOff val="60000"/>
                </a:srgbClr>
              </a:solidFill>
              <a:latin typeface="Calibri"/>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140349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83855" y="1250733"/>
            <a:ext cx="11298003" cy="4983191"/>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2200" b="1" dirty="0">
                <a:solidFill>
                  <a:prstClr val="black"/>
                </a:solidFill>
              </a:rPr>
              <a:t>CDC 2019 AR Threats Report</a:t>
            </a:r>
          </a:p>
          <a:p>
            <a:r>
              <a:rPr lang="en-US" sz="2000" b="1" dirty="0">
                <a:solidFill>
                  <a:prstClr val="black"/>
                </a:solidFill>
              </a:rPr>
              <a:t>More than 2.8 million antibiotic-resistant infections occur in the U.S. each year, and more than 35,000 people die</a:t>
            </a:r>
            <a:r>
              <a:rPr lang="en-US" sz="2000" dirty="0">
                <a:solidFill>
                  <a:prstClr val="black"/>
                </a:solidFill>
              </a:rPr>
              <a:t> as a result. </a:t>
            </a:r>
          </a:p>
          <a:p>
            <a:r>
              <a:rPr lang="en-US" sz="2000" dirty="0">
                <a:solidFill>
                  <a:prstClr val="black"/>
                </a:solidFill>
              </a:rPr>
              <a:t>Dedicated prevention and infection control efforts are working to reduce the number of infections and deaths caused by antibiotic-resistant germs, but the number of people facing antibiotic resistance is still too high</a:t>
            </a:r>
            <a:r>
              <a:rPr lang="en-US" sz="1400" dirty="0">
                <a:solidFill>
                  <a:prstClr val="black"/>
                </a:solidFill>
              </a:rPr>
              <a:t>. </a:t>
            </a:r>
          </a:p>
          <a:p>
            <a:pPr>
              <a:buFont typeface="Arial" panose="020B0604020202020204" pitchFamily="34" charset="0"/>
              <a:buChar char="•"/>
            </a:pPr>
            <a:r>
              <a:rPr lang="en-US" sz="2000" b="1" dirty="0">
                <a:solidFill>
                  <a:prstClr val="black"/>
                </a:solidFill>
              </a:rPr>
              <a:t>Urgent threats targeted in MA through surveillance, detection </a:t>
            </a:r>
          </a:p>
          <a:p>
            <a:pPr marL="0" indent="0">
              <a:buFontTx/>
              <a:buNone/>
            </a:pPr>
            <a:r>
              <a:rPr lang="en-US" sz="2000" b="1" dirty="0">
                <a:solidFill>
                  <a:prstClr val="black"/>
                </a:solidFill>
              </a:rPr>
              <a:t>        and containment</a:t>
            </a:r>
          </a:p>
          <a:p>
            <a:pPr lvl="1">
              <a:buFont typeface="Arial" panose="020B0604020202020204" pitchFamily="34" charset="0"/>
              <a:buChar char="•"/>
            </a:pPr>
            <a:r>
              <a:rPr lang="en-US" sz="2000" b="1" dirty="0">
                <a:solidFill>
                  <a:srgbClr val="002060"/>
                </a:solidFill>
              </a:rPr>
              <a:t>Carbapenem-resistant</a:t>
            </a:r>
            <a:r>
              <a:rPr lang="en-US" sz="2000" b="1" i="1" dirty="0">
                <a:solidFill>
                  <a:srgbClr val="002060"/>
                </a:solidFill>
              </a:rPr>
              <a:t> Acinetobacter</a:t>
            </a:r>
          </a:p>
          <a:p>
            <a:pPr lvl="1">
              <a:buFont typeface="Arial" panose="020B0604020202020204" pitchFamily="34" charset="0"/>
              <a:buChar char="•"/>
            </a:pPr>
            <a:r>
              <a:rPr lang="en-US" sz="2000" i="1" dirty="0">
                <a:solidFill>
                  <a:srgbClr val="002060"/>
                </a:solidFill>
              </a:rPr>
              <a:t>Candida </a:t>
            </a:r>
            <a:r>
              <a:rPr lang="en-US" sz="2000" i="1" dirty="0" err="1">
                <a:solidFill>
                  <a:srgbClr val="002060"/>
                </a:solidFill>
              </a:rPr>
              <a:t>auris</a:t>
            </a:r>
            <a:endParaRPr lang="en-US" sz="2000" i="1" dirty="0">
              <a:solidFill>
                <a:srgbClr val="002060"/>
              </a:solidFill>
            </a:endParaRPr>
          </a:p>
          <a:p>
            <a:pPr lvl="1">
              <a:buFont typeface="Arial" panose="020B0604020202020204" pitchFamily="34" charset="0"/>
              <a:buChar char="•"/>
            </a:pPr>
            <a:r>
              <a:rPr lang="en-US" sz="2000" i="1" dirty="0" err="1">
                <a:solidFill>
                  <a:srgbClr val="002060"/>
                </a:solidFill>
              </a:rPr>
              <a:t>Clostridioides</a:t>
            </a:r>
            <a:r>
              <a:rPr lang="en-US" sz="2000" i="1" dirty="0">
                <a:solidFill>
                  <a:srgbClr val="002060"/>
                </a:solidFill>
              </a:rPr>
              <a:t> difficile</a:t>
            </a:r>
          </a:p>
          <a:p>
            <a:pPr lvl="1">
              <a:buFont typeface="Arial" panose="020B0604020202020204" pitchFamily="34" charset="0"/>
              <a:buChar char="•"/>
            </a:pPr>
            <a:r>
              <a:rPr lang="en-US" sz="2000" b="1" dirty="0">
                <a:solidFill>
                  <a:srgbClr val="002060"/>
                </a:solidFill>
              </a:rPr>
              <a:t>Carbapenem-resistant </a:t>
            </a:r>
            <a:r>
              <a:rPr lang="en-US" sz="2000" b="1" i="1" dirty="0">
                <a:solidFill>
                  <a:srgbClr val="002060"/>
                </a:solidFill>
              </a:rPr>
              <a:t>Enterobacteriaceae</a:t>
            </a:r>
          </a:p>
          <a:p>
            <a:endParaRPr lang="en-US" altLang="en-US" sz="3200" dirty="0">
              <a:solidFill>
                <a:prstClr val="black"/>
              </a:solidFill>
            </a:endParaRPr>
          </a:p>
          <a:p>
            <a:endParaRPr lang="en-US" altLang="en-US" sz="3200" kern="0" dirty="0">
              <a:solidFill>
                <a:prstClr val="black"/>
              </a:solidFill>
            </a:endParaRPr>
          </a:p>
          <a:p>
            <a:endParaRPr lang="en-US" altLang="en-US" kern="0" dirty="0">
              <a:solidFill>
                <a:prstClr val="black"/>
              </a:solidFill>
            </a:endParaRPr>
          </a:p>
        </p:txBody>
      </p:sp>
      <p:sp>
        <p:nvSpPr>
          <p:cNvPr id="5" name="Title 1"/>
          <p:cNvSpPr txBox="1">
            <a:spLocks/>
          </p:cNvSpPr>
          <p:nvPr/>
        </p:nvSpPr>
        <p:spPr>
          <a:xfrm>
            <a:off x="610328" y="166933"/>
            <a:ext cx="11581673" cy="707969"/>
          </a:xfrm>
          <a:prstGeom prst="rect">
            <a:avLst/>
          </a:prstGeom>
        </p:spPr>
        <p:txBody>
          <a:bodyPr anchor="ct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600" dirty="0">
                <a:solidFill>
                  <a:prstClr val="white"/>
                </a:solidFill>
              </a:rPr>
              <a:t>Antibiotic Resistance: Urgent Threats in MA</a:t>
            </a:r>
            <a:endParaRPr lang="en-US" altLang="en-US" sz="3600" kern="0" dirty="0">
              <a:solidFill>
                <a:prstClr val="white"/>
              </a:solidFill>
            </a:endParaRP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39</a:t>
            </a:fld>
            <a:endParaRPr lang="en-US" dirty="0">
              <a:solidFill>
                <a:srgbClr val="464646">
                  <a:lumMod val="40000"/>
                  <a:lumOff val="60000"/>
                </a:srgbClr>
              </a:solidFill>
              <a:latin typeface="Calibri"/>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pic>
        <p:nvPicPr>
          <p:cNvPr id="3" name="Picture 2">
            <a:extLst>
              <a:ext uri="{FF2B5EF4-FFF2-40B4-BE49-F238E27FC236}">
                <a16:creationId xmlns:a16="http://schemas.microsoft.com/office/drawing/2014/main" xmlns="" id="{7D1A9C40-68B4-4654-A89A-55155F0BA35E}"/>
              </a:ext>
            </a:extLst>
          </p:cNvPr>
          <p:cNvPicPr>
            <a:picLocks noChangeAspect="1"/>
          </p:cNvPicPr>
          <p:nvPr/>
        </p:nvPicPr>
        <p:blipFill rotWithShape="1">
          <a:blip r:embed="rId3">
            <a:extLst>
              <a:ext uri="{28A0092B-C50C-407E-A947-70E740481C1C}">
                <a14:useLocalDpi xmlns:a14="http://schemas.microsoft.com/office/drawing/2010/main" val="0"/>
              </a:ext>
            </a:extLst>
          </a:blip>
          <a:srcRect t="9455"/>
          <a:stretch/>
        </p:blipFill>
        <p:spPr>
          <a:xfrm>
            <a:off x="7978447" y="2965786"/>
            <a:ext cx="3074599" cy="3611538"/>
          </a:xfrm>
          <a:prstGeom prst="rect">
            <a:avLst/>
          </a:prstGeom>
        </p:spPr>
      </p:pic>
    </p:spTree>
    <p:extLst>
      <p:ext uri="{BB962C8B-B14F-4D97-AF65-F5344CB8AC3E}">
        <p14:creationId xmlns:p14="http://schemas.microsoft.com/office/powerpoint/2010/main" val="313204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cs typeface="Arial" panose="020B0604020202020204" pitchFamily="34" charset="0"/>
              </a:rPr>
              <a:t>Summary of Regulation</a:t>
            </a:r>
          </a:p>
        </p:txBody>
      </p:sp>
      <p:sp>
        <p:nvSpPr>
          <p:cNvPr id="3" name="Content Placeholder 2"/>
          <p:cNvSpPr>
            <a:spLocks noGrp="1"/>
          </p:cNvSpPr>
          <p:nvPr>
            <p:ph idx="1"/>
          </p:nvPr>
        </p:nvSpPr>
        <p:spPr>
          <a:xfrm>
            <a:off x="609601" y="1122222"/>
            <a:ext cx="10972801" cy="5003945"/>
          </a:xfrm>
        </p:spPr>
        <p:txBody>
          <a:bodyPr>
            <a:normAutofit/>
          </a:bodyPr>
          <a:lstStyle/>
          <a:p>
            <a:pPr marL="0" indent="0">
              <a:buNone/>
            </a:pPr>
            <a:r>
              <a:rPr lang="en-US" dirty="0"/>
              <a:t>105 CMR 150.000, </a:t>
            </a:r>
            <a:r>
              <a:rPr lang="en-US" i="1" dirty="0"/>
              <a:t>Standards for Long-Term Care Facilities</a:t>
            </a:r>
            <a:r>
              <a:rPr lang="en-US" dirty="0"/>
              <a:t>: </a:t>
            </a:r>
            <a:endParaRPr lang="en-US" sz="1000" dirty="0"/>
          </a:p>
          <a:p>
            <a:pPr marL="0" indent="0">
              <a:buNone/>
            </a:pPr>
            <a:endParaRPr lang="en-US" sz="1000" dirty="0"/>
          </a:p>
          <a:p>
            <a:pPr marL="0" indent="0">
              <a:buNone/>
            </a:pPr>
            <a:endParaRPr lang="en-US" sz="1000" dirty="0"/>
          </a:p>
          <a:p>
            <a:pPr marL="342900" lvl="1" indent="-342900">
              <a:buFont typeface="Arial" panose="020B0604020202020204" pitchFamily="34" charset="0"/>
              <a:buChar char="•"/>
            </a:pPr>
            <a:r>
              <a:rPr lang="en-US" sz="3200" dirty="0"/>
              <a:t>Sets forth standards governing long-term care facilities, including nursing homes and rest homes, and</a:t>
            </a:r>
          </a:p>
          <a:p>
            <a:pPr marL="0" lvl="1" indent="0">
              <a:buNone/>
            </a:pPr>
            <a:endParaRPr lang="en-US" sz="3200" dirty="0"/>
          </a:p>
          <a:p>
            <a:pPr marL="342900" lvl="1" indent="-342900">
              <a:buFont typeface="Arial" panose="020B0604020202020204" pitchFamily="34" charset="0"/>
              <a:buChar char="•"/>
            </a:pPr>
            <a:r>
              <a:rPr lang="en-US" sz="3200" dirty="0"/>
              <a:t>Provides a legal structure that promotes industry standardization, promotes higher quality of care, and stronger consumer protection for residents in long-term care facilities. </a:t>
            </a:r>
          </a:p>
          <a:p>
            <a:pPr marL="0" indent="0">
              <a:buNone/>
            </a:pPr>
            <a:endParaRPr lang="en-US" sz="1000" dirty="0"/>
          </a:p>
        </p:txBody>
      </p:sp>
      <p:sp>
        <p:nvSpPr>
          <p:cNvPr id="4"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718782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98828" y="105104"/>
            <a:ext cx="10424469" cy="71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3200" dirty="0">
                <a:solidFill>
                  <a:prstClr val="white"/>
                </a:solidFill>
              </a:rPr>
              <a:t>Antibiotic Resistance: Targeting Carbapenemase-producing Organisms (CPO) in MA</a:t>
            </a:r>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40</a:t>
            </a:fld>
            <a:endParaRPr lang="en-US" dirty="0">
              <a:solidFill>
                <a:srgbClr val="464646">
                  <a:lumMod val="40000"/>
                  <a:lumOff val="60000"/>
                </a:srgbClr>
              </a:solidFill>
              <a:latin typeface="Calibri"/>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
        <p:nvSpPr>
          <p:cNvPr id="8" name="object 3">
            <a:extLst>
              <a:ext uri="{FF2B5EF4-FFF2-40B4-BE49-F238E27FC236}">
                <a16:creationId xmlns:a16="http://schemas.microsoft.com/office/drawing/2014/main" xmlns="" id="{E0015767-804D-46D2-9E47-BD18CE1A7C0B}"/>
              </a:ext>
            </a:extLst>
          </p:cNvPr>
          <p:cNvSpPr txBox="1">
            <a:spLocks noGrp="1"/>
          </p:cNvSpPr>
          <p:nvPr>
            <p:ph idx="1"/>
          </p:nvPr>
        </p:nvSpPr>
        <p:spPr>
          <a:xfrm>
            <a:off x="310329" y="1475292"/>
            <a:ext cx="8722410" cy="4248214"/>
          </a:xfrm>
          <a:prstGeom prst="rect">
            <a:avLst/>
          </a:prstGeom>
        </p:spPr>
        <p:txBody>
          <a:bodyPr vert="horz" wrap="square" lIns="0" tIns="12065" rIns="0" bIns="0" rtlCol="0">
            <a:spAutoFit/>
          </a:bodyPr>
          <a:lstStyle/>
          <a:p>
            <a:pPr marL="355600" marR="5080" indent="-342900">
              <a:spcBef>
                <a:spcPts val="580"/>
              </a:spcBef>
              <a:buChar char="•"/>
              <a:tabLst>
                <a:tab pos="354965" algn="l"/>
                <a:tab pos="355600" algn="l"/>
              </a:tabLst>
            </a:pPr>
            <a:r>
              <a:rPr lang="en-US" sz="2400" dirty="0">
                <a:latin typeface="+mn-lt"/>
              </a:rPr>
              <a:t>Carbapenems are a class of antibiotics often considered a “last resort” to treat infections caused by Enterobacteriaceae, Pseudomonas and Acinetobacter</a:t>
            </a:r>
          </a:p>
          <a:p>
            <a:pPr marL="355600" indent="-343535">
              <a:spcBef>
                <a:spcPts val="95"/>
              </a:spcBef>
              <a:buFontTx/>
              <a:buChar char="•"/>
              <a:tabLst>
                <a:tab pos="355600" algn="l"/>
                <a:tab pos="356235" algn="l"/>
              </a:tabLst>
            </a:pPr>
            <a:r>
              <a:rPr lang="en-US" sz="2400" dirty="0">
                <a:latin typeface="+mn-lt"/>
              </a:rPr>
              <a:t>One way these organisms are resistant to carbapenems is by producing carbapenemases</a:t>
            </a:r>
          </a:p>
          <a:p>
            <a:pPr marL="355600" indent="-343535">
              <a:spcBef>
                <a:spcPts val="95"/>
              </a:spcBef>
              <a:buChar char="•"/>
              <a:tabLst>
                <a:tab pos="355600" algn="l"/>
                <a:tab pos="356235" algn="l"/>
              </a:tabLst>
            </a:pPr>
            <a:r>
              <a:rPr lang="en-US" sz="2400" spc="-5" dirty="0">
                <a:latin typeface="+mn-lt"/>
                <a:cs typeface="Arial"/>
              </a:rPr>
              <a:t>A carbapanemase is an</a:t>
            </a:r>
            <a:r>
              <a:rPr sz="2400" spc="-5" dirty="0">
                <a:latin typeface="+mn-lt"/>
                <a:cs typeface="Arial"/>
              </a:rPr>
              <a:t> enzyme that can</a:t>
            </a:r>
            <a:r>
              <a:rPr sz="2400" spc="114" dirty="0">
                <a:latin typeface="+mn-lt"/>
                <a:cs typeface="Arial"/>
              </a:rPr>
              <a:t> </a:t>
            </a:r>
            <a:r>
              <a:rPr sz="2400" spc="-5" dirty="0">
                <a:latin typeface="+mn-lt"/>
                <a:cs typeface="Arial"/>
              </a:rPr>
              <a:t>break</a:t>
            </a:r>
            <a:r>
              <a:rPr lang="en-US" sz="2400" dirty="0">
                <a:latin typeface="+mn-lt"/>
                <a:cs typeface="Arial"/>
              </a:rPr>
              <a:t> </a:t>
            </a:r>
            <a:r>
              <a:rPr sz="2400" spc="-5" dirty="0">
                <a:latin typeface="+mn-lt"/>
                <a:cs typeface="Arial"/>
              </a:rPr>
              <a:t>down (and </a:t>
            </a:r>
            <a:r>
              <a:rPr lang="en-US" sz="2400" spc="-5" dirty="0">
                <a:latin typeface="+mn-lt"/>
                <a:cs typeface="Arial"/>
              </a:rPr>
              <a:t>thus </a:t>
            </a:r>
            <a:r>
              <a:rPr sz="2400" spc="-5" dirty="0">
                <a:latin typeface="+mn-lt"/>
                <a:cs typeface="Arial"/>
              </a:rPr>
              <a:t>resist) many </a:t>
            </a:r>
            <a:r>
              <a:rPr sz="2400" dirty="0">
                <a:latin typeface="+mn-lt"/>
                <a:cs typeface="Arial"/>
              </a:rPr>
              <a:t>classes </a:t>
            </a:r>
            <a:r>
              <a:rPr sz="2400" spc="-5" dirty="0">
                <a:latin typeface="+mn-lt"/>
                <a:cs typeface="Arial"/>
              </a:rPr>
              <a:t>of</a:t>
            </a:r>
            <a:r>
              <a:rPr sz="2400" spc="25" dirty="0">
                <a:latin typeface="+mn-lt"/>
                <a:cs typeface="Arial"/>
              </a:rPr>
              <a:t> </a:t>
            </a:r>
            <a:r>
              <a:rPr sz="2400" spc="-5" dirty="0">
                <a:latin typeface="+mn-lt"/>
                <a:cs typeface="Arial"/>
              </a:rPr>
              <a:t>antibiotics</a:t>
            </a:r>
            <a:r>
              <a:rPr lang="en-US" sz="2400" spc="-5" dirty="0">
                <a:latin typeface="+mn-lt"/>
                <a:cs typeface="Arial"/>
              </a:rPr>
              <a:t>, including carbapenems, making infections with these organisms harder to treat</a:t>
            </a:r>
          </a:p>
          <a:p>
            <a:pPr marL="355600" indent="-343535">
              <a:buChar char="•"/>
              <a:tabLst>
                <a:tab pos="355600" algn="l"/>
                <a:tab pos="356235" algn="l"/>
              </a:tabLst>
            </a:pPr>
            <a:r>
              <a:rPr lang="en-US" sz="2400" spc="-5" dirty="0">
                <a:latin typeface="+mn-lt"/>
                <a:cs typeface="Arial"/>
              </a:rPr>
              <a:t>Genes that program the organism to produce </a:t>
            </a:r>
            <a:r>
              <a:rPr lang="en-US" sz="2400" spc="-5" dirty="0">
                <a:cs typeface="Arial"/>
              </a:rPr>
              <a:t>a</a:t>
            </a:r>
            <a:r>
              <a:rPr lang="en-US" sz="2400" spc="-5" dirty="0">
                <a:latin typeface="+mn-lt"/>
                <a:cs typeface="Arial"/>
              </a:rPr>
              <a:t> carbapenemase can be shared between bacteria</a:t>
            </a:r>
          </a:p>
          <a:p>
            <a:pPr marL="355600" indent="-343535">
              <a:buChar char="•"/>
              <a:tabLst>
                <a:tab pos="355600" algn="l"/>
                <a:tab pos="356235" algn="l"/>
              </a:tabLst>
            </a:pPr>
            <a:r>
              <a:rPr lang="en-US" sz="2400" spc="-5" dirty="0">
                <a:cs typeface="Arial"/>
              </a:rPr>
              <a:t>C</a:t>
            </a:r>
            <a:r>
              <a:rPr lang="en-US" sz="2400" spc="-5" dirty="0">
                <a:latin typeface="+mn-lt"/>
                <a:cs typeface="Arial"/>
              </a:rPr>
              <a:t>arbapenemase gene targets: KPC, NDM, </a:t>
            </a:r>
            <a:r>
              <a:rPr lang="en-US" sz="2400" spc="-5" dirty="0">
                <a:cs typeface="Arial"/>
              </a:rPr>
              <a:t>VIM, OXA and IMP</a:t>
            </a:r>
            <a:endParaRPr sz="2400" i="1" dirty="0">
              <a:latin typeface="+mn-lt"/>
              <a:cs typeface="Arial"/>
            </a:endParaRPr>
          </a:p>
        </p:txBody>
      </p:sp>
      <p:grpSp>
        <p:nvGrpSpPr>
          <p:cNvPr id="9" name="Group 8">
            <a:extLst>
              <a:ext uri="{FF2B5EF4-FFF2-40B4-BE49-F238E27FC236}">
                <a16:creationId xmlns:a16="http://schemas.microsoft.com/office/drawing/2014/main" xmlns="" id="{263710A9-5B3E-4CA9-981A-E920324521C2}"/>
              </a:ext>
            </a:extLst>
          </p:cNvPr>
          <p:cNvGrpSpPr/>
          <p:nvPr/>
        </p:nvGrpSpPr>
        <p:grpSpPr>
          <a:xfrm>
            <a:off x="8352089" y="2369052"/>
            <a:ext cx="3727627" cy="2792508"/>
            <a:chOff x="2652792" y="3734545"/>
            <a:chExt cx="3726656" cy="2792508"/>
          </a:xfrm>
        </p:grpSpPr>
        <p:sp>
          <p:nvSpPr>
            <p:cNvPr id="10" name="Freeform 6">
              <a:extLst>
                <a:ext uri="{FF2B5EF4-FFF2-40B4-BE49-F238E27FC236}">
                  <a16:creationId xmlns:a16="http://schemas.microsoft.com/office/drawing/2014/main" xmlns="" id="{D3BCD112-63B3-4B00-A4E5-83A2E2296B3F}"/>
                </a:ext>
              </a:extLst>
            </p:cNvPr>
            <p:cNvSpPr/>
            <p:nvPr/>
          </p:nvSpPr>
          <p:spPr>
            <a:xfrm>
              <a:off x="4316720" y="3734545"/>
              <a:ext cx="1079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fontAlgn="base">
                <a:lnSpc>
                  <a:spcPct val="90000"/>
                </a:lnSpc>
                <a:spcBef>
                  <a:spcPct val="0"/>
                </a:spcBef>
                <a:spcAft>
                  <a:spcPct val="35000"/>
                </a:spcAft>
              </a:pPr>
              <a:r>
                <a:rPr lang="en-US" sz="2200" dirty="0">
                  <a:solidFill>
                    <a:prstClr val="white"/>
                  </a:solidFill>
                  <a:latin typeface="Arial" panose="020B0604020202020204" pitchFamily="34" charset="0"/>
                  <a:cs typeface="Arial" panose="020B0604020202020204" pitchFamily="34" charset="0"/>
                </a:rPr>
                <a:t>NDM</a:t>
              </a:r>
            </a:p>
          </p:txBody>
        </p:sp>
        <p:sp>
          <p:nvSpPr>
            <p:cNvPr id="11" name="Rectangle 10">
              <a:extLst>
                <a:ext uri="{FF2B5EF4-FFF2-40B4-BE49-F238E27FC236}">
                  <a16:creationId xmlns:a16="http://schemas.microsoft.com/office/drawing/2014/main" xmlns="" id="{423EFA54-71D1-431F-A5D4-D0DA9022A4E5}"/>
                </a:ext>
              </a:extLst>
            </p:cNvPr>
            <p:cNvSpPr/>
            <p:nvPr/>
          </p:nvSpPr>
          <p:spPr>
            <a:xfrm>
              <a:off x="5224185" y="3941582"/>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8">
              <a:extLst>
                <a:ext uri="{FF2B5EF4-FFF2-40B4-BE49-F238E27FC236}">
                  <a16:creationId xmlns:a16="http://schemas.microsoft.com/office/drawing/2014/main" xmlns="" id="{DCB70E1F-E0EF-492F-A21B-E6763F98CD5E}"/>
                </a:ext>
              </a:extLst>
            </p:cNvPr>
            <p:cNvSpPr/>
            <p:nvPr/>
          </p:nvSpPr>
          <p:spPr>
            <a:xfrm>
              <a:off x="3211790" y="3734545"/>
              <a:ext cx="1012409"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algn="ctr" defTabSz="1377950" fontAlgn="base">
                <a:lnSpc>
                  <a:spcPct val="90000"/>
                </a:lnSpc>
                <a:spcBef>
                  <a:spcPct val="0"/>
                </a:spcBef>
                <a:spcAft>
                  <a:spcPct val="35000"/>
                </a:spcAft>
              </a:pPr>
              <a:r>
                <a:rPr lang="en-US" sz="2400" dirty="0">
                  <a:solidFill>
                    <a:prstClr val="white"/>
                  </a:solidFill>
                  <a:latin typeface="Arial" panose="020B0604020202020204" pitchFamily="34" charset="0"/>
                  <a:cs typeface="Arial" panose="020B0604020202020204" pitchFamily="34" charset="0"/>
                </a:rPr>
                <a:t>KPC</a:t>
              </a:r>
            </a:p>
          </p:txBody>
        </p:sp>
        <p:sp>
          <p:nvSpPr>
            <p:cNvPr id="13" name="Freeform 9">
              <a:extLst>
                <a:ext uri="{FF2B5EF4-FFF2-40B4-BE49-F238E27FC236}">
                  <a16:creationId xmlns:a16="http://schemas.microsoft.com/office/drawing/2014/main" xmlns="" id="{5024373D-54B4-412A-BA1C-251A0D9E9CD5}"/>
                </a:ext>
              </a:extLst>
            </p:cNvPr>
            <p:cNvSpPr/>
            <p:nvPr/>
          </p:nvSpPr>
          <p:spPr>
            <a:xfrm>
              <a:off x="3643392" y="4613208"/>
              <a:ext cx="1065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fontAlgn="base">
                <a:lnSpc>
                  <a:spcPct val="90000"/>
                </a:lnSpc>
                <a:spcBef>
                  <a:spcPct val="0"/>
                </a:spcBef>
                <a:spcAft>
                  <a:spcPct val="35000"/>
                </a:spcAft>
              </a:pPr>
              <a:r>
                <a:rPr lang="en-US" sz="2400" dirty="0">
                  <a:solidFill>
                    <a:prstClr val="white"/>
                  </a:solidFill>
                  <a:latin typeface="Arial" panose="020B0604020202020204" pitchFamily="34" charset="0"/>
                  <a:cs typeface="Arial" panose="020B0604020202020204" pitchFamily="34" charset="0"/>
                </a:rPr>
                <a:t>VIM</a:t>
              </a:r>
            </a:p>
          </p:txBody>
        </p:sp>
        <p:sp>
          <p:nvSpPr>
            <p:cNvPr id="14" name="Rectangle 13">
              <a:extLst>
                <a:ext uri="{FF2B5EF4-FFF2-40B4-BE49-F238E27FC236}">
                  <a16:creationId xmlns:a16="http://schemas.microsoft.com/office/drawing/2014/main" xmlns="" id="{00FE1F6F-0742-4EAF-9F57-B4F5746F2541}"/>
                </a:ext>
              </a:extLst>
            </p:cNvPr>
            <p:cNvSpPr/>
            <p:nvPr/>
          </p:nvSpPr>
          <p:spPr>
            <a:xfrm>
              <a:off x="2652792" y="4820245"/>
              <a:ext cx="1117996"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1">
              <a:extLst>
                <a:ext uri="{FF2B5EF4-FFF2-40B4-BE49-F238E27FC236}">
                  <a16:creationId xmlns:a16="http://schemas.microsoft.com/office/drawing/2014/main" xmlns="" id="{24750F93-51E1-4801-A2B0-13F0B2E7616D}"/>
                </a:ext>
              </a:extLst>
            </p:cNvPr>
            <p:cNvSpPr/>
            <p:nvPr/>
          </p:nvSpPr>
          <p:spPr>
            <a:xfrm>
              <a:off x="4780712" y="4613208"/>
              <a:ext cx="1021103"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algn="ctr" defTabSz="1244600" fontAlgn="base">
                <a:lnSpc>
                  <a:spcPct val="90000"/>
                </a:lnSpc>
                <a:spcBef>
                  <a:spcPct val="0"/>
                </a:spcBef>
                <a:spcAft>
                  <a:spcPct val="35000"/>
                </a:spcAft>
              </a:pPr>
              <a:r>
                <a:rPr lang="en-US" sz="2400" dirty="0">
                  <a:solidFill>
                    <a:prstClr val="white"/>
                  </a:solidFill>
                  <a:latin typeface="Arial" panose="020B0604020202020204" pitchFamily="34" charset="0"/>
                  <a:cs typeface="Arial" panose="020B0604020202020204" pitchFamily="34" charset="0"/>
                </a:rPr>
                <a:t>OXA</a:t>
              </a:r>
            </a:p>
          </p:txBody>
        </p:sp>
        <p:sp>
          <p:nvSpPr>
            <p:cNvPr id="16" name="Freeform 12">
              <a:extLst>
                <a:ext uri="{FF2B5EF4-FFF2-40B4-BE49-F238E27FC236}">
                  <a16:creationId xmlns:a16="http://schemas.microsoft.com/office/drawing/2014/main" xmlns="" id="{A23CE194-B34B-4AA6-8D65-764622E6EC60}"/>
                </a:ext>
              </a:extLst>
            </p:cNvPr>
            <p:cNvSpPr/>
            <p:nvPr/>
          </p:nvSpPr>
          <p:spPr>
            <a:xfrm>
              <a:off x="4224199" y="5491871"/>
              <a:ext cx="999985"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fontAlgn="base">
                <a:lnSpc>
                  <a:spcPct val="90000"/>
                </a:lnSpc>
                <a:spcBef>
                  <a:spcPct val="0"/>
                </a:spcBef>
                <a:spcAft>
                  <a:spcPct val="35000"/>
                </a:spcAft>
              </a:pPr>
              <a:r>
                <a:rPr lang="en-US" sz="2400" dirty="0">
                  <a:solidFill>
                    <a:prstClr val="white"/>
                  </a:solidFill>
                  <a:latin typeface="Arial" panose="020B0604020202020204" pitchFamily="34" charset="0"/>
                  <a:cs typeface="Arial" panose="020B0604020202020204" pitchFamily="34" charset="0"/>
                </a:rPr>
                <a:t>IMP</a:t>
              </a:r>
            </a:p>
          </p:txBody>
        </p:sp>
        <p:sp>
          <p:nvSpPr>
            <p:cNvPr id="17" name="Rectangle 16">
              <a:extLst>
                <a:ext uri="{FF2B5EF4-FFF2-40B4-BE49-F238E27FC236}">
                  <a16:creationId xmlns:a16="http://schemas.microsoft.com/office/drawing/2014/main" xmlns="" id="{76D3FB6A-4F8A-4C46-AF59-4C783077F988}"/>
                </a:ext>
              </a:extLst>
            </p:cNvPr>
            <p:cNvSpPr/>
            <p:nvPr/>
          </p:nvSpPr>
          <p:spPr>
            <a:xfrm>
              <a:off x="5224185" y="5698908"/>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3816149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8211" y="121224"/>
            <a:ext cx="11790186"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solidFill>
                  <a:prstClr val="white"/>
                </a:solidFill>
              </a:rPr>
              <a:t>Antibiotic Resistance Surveillance: </a:t>
            </a:r>
            <a:r>
              <a:rPr lang="en-US" sz="3400" dirty="0">
                <a:solidFill>
                  <a:prstClr val="white"/>
                </a:solidFill>
              </a:rPr>
              <a:t>Reporting </a:t>
            </a:r>
          </a:p>
          <a:p>
            <a:pPr algn="l" eaLnBrk="1" hangingPunct="1"/>
            <a:r>
              <a:rPr lang="en-US" sz="3400" dirty="0">
                <a:solidFill>
                  <a:prstClr val="white"/>
                </a:solidFill>
              </a:rPr>
              <a:t>and Laboratory Testing</a:t>
            </a:r>
            <a:endParaRPr lang="en-US" altLang="en-US" sz="3400" kern="0" dirty="0">
              <a:solidFill>
                <a:prstClr val="white"/>
              </a:solidFill>
            </a:endParaRPr>
          </a:p>
        </p:txBody>
      </p:sp>
      <p:sp>
        <p:nvSpPr>
          <p:cNvPr id="3" name="Content Placeholder 2"/>
          <p:cNvSpPr>
            <a:spLocks noGrp="1"/>
          </p:cNvSpPr>
          <p:nvPr>
            <p:ph idx="1"/>
          </p:nvPr>
        </p:nvSpPr>
        <p:spPr>
          <a:xfrm>
            <a:off x="420366" y="1036586"/>
            <a:ext cx="10972801" cy="4457699"/>
          </a:xfrm>
        </p:spPr>
        <p:txBody>
          <a:bodyPr>
            <a:noAutofit/>
          </a:bodyPr>
          <a:lstStyle/>
          <a:p>
            <a:pPr>
              <a:spcAft>
                <a:spcPts val="1200"/>
              </a:spcAft>
              <a:tabLst>
                <a:tab pos="285750" algn="l"/>
              </a:tabLst>
            </a:pPr>
            <a:r>
              <a:rPr lang="en-US" sz="2700" dirty="0"/>
              <a:t>Electronic laboratory reporting (ELR) of mandatory MDROs of concern into the Massachusetts Virtual Epidemiologic Network (MAVEN)</a:t>
            </a:r>
          </a:p>
          <a:p>
            <a:pPr>
              <a:spcBef>
                <a:spcPts val="0"/>
              </a:spcBef>
              <a:spcAft>
                <a:spcPts val="1200"/>
              </a:spcAft>
              <a:tabLst>
                <a:tab pos="285750" algn="l"/>
              </a:tabLst>
            </a:pPr>
            <a:r>
              <a:rPr lang="en-US" sz="2700" dirty="0"/>
              <a:t>Mandatory submission of selected MDRO isolates to the Massachusetts State Public Health Laboratory (MA SPHL) for advanced testing here and at our partner ARLN laboratory, The Wadsworth Center in New York:</a:t>
            </a:r>
          </a:p>
          <a:p>
            <a:pPr lvl="2">
              <a:spcBef>
                <a:spcPts val="0"/>
              </a:spcBef>
              <a:spcAft>
                <a:spcPts val="1200"/>
              </a:spcAft>
              <a:buFont typeface="Arial" panose="020B0604020202020204" pitchFamily="34" charset="0"/>
              <a:buChar char="•"/>
            </a:pPr>
            <a:r>
              <a:rPr lang="en-US" sz="2300" dirty="0"/>
              <a:t>Identify novel resistance mechanisms such as genes that code for carbapenemase production or colistin resistance</a:t>
            </a:r>
          </a:p>
          <a:p>
            <a:pPr lvl="2">
              <a:spcBef>
                <a:spcPts val="0"/>
              </a:spcBef>
              <a:spcAft>
                <a:spcPts val="1200"/>
              </a:spcAft>
              <a:buFont typeface="Arial" panose="020B0604020202020204" pitchFamily="34" charset="0"/>
              <a:buChar char="•"/>
            </a:pPr>
            <a:r>
              <a:rPr lang="en-US" sz="2300" dirty="0"/>
              <a:t>Identify </a:t>
            </a:r>
            <a:r>
              <a:rPr lang="en-US" sz="2300" i="1" dirty="0"/>
              <a:t>Candida </a:t>
            </a:r>
            <a:r>
              <a:rPr lang="en-US" sz="2300" i="1" dirty="0" err="1"/>
              <a:t>auris</a:t>
            </a:r>
            <a:endParaRPr lang="en-US" sz="2300" i="1" dirty="0"/>
          </a:p>
          <a:p>
            <a:pPr lvl="2">
              <a:spcBef>
                <a:spcPts val="0"/>
              </a:spcBef>
              <a:spcAft>
                <a:spcPts val="1200"/>
              </a:spcAft>
              <a:buFont typeface="Arial" panose="020B0604020202020204" pitchFamily="34" charset="0"/>
              <a:buChar char="•"/>
            </a:pPr>
            <a:r>
              <a:rPr lang="en-US" sz="2300" dirty="0"/>
              <a:t>Test swabs to identify colonization with target organisms to detect transmission within a healthcare facility</a:t>
            </a:r>
          </a:p>
          <a:p>
            <a:pPr lvl="2">
              <a:spcBef>
                <a:spcPts val="0"/>
              </a:spcBef>
              <a:spcAft>
                <a:spcPts val="1200"/>
              </a:spcAft>
              <a:buFont typeface="Arial" panose="020B0604020202020204" pitchFamily="34" charset="0"/>
              <a:buChar char="•"/>
            </a:pPr>
            <a:r>
              <a:rPr lang="en-US" sz="2300" dirty="0"/>
              <a:t>Conduct whole-genome sequencing to determine relatedness of organisms to identify transmission pathways within and across healthcare facilities</a:t>
            </a:r>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41</a:t>
            </a:fld>
            <a:endParaRPr lang="en-US" dirty="0">
              <a:solidFill>
                <a:srgbClr val="464646">
                  <a:lumMod val="40000"/>
                  <a:lumOff val="60000"/>
                </a:srgbClr>
              </a:solidFill>
              <a:latin typeface="Calibri"/>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3874918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0235" y="140273"/>
            <a:ext cx="11348161"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solidFill>
                  <a:prstClr val="white"/>
                </a:solidFill>
              </a:rPr>
              <a:t>Antibiotic Resistance Surveillance:</a:t>
            </a:r>
            <a:br>
              <a:rPr lang="en-US" altLang="en-US" sz="3400" dirty="0">
                <a:solidFill>
                  <a:prstClr val="white"/>
                </a:solidFill>
              </a:rPr>
            </a:br>
            <a:r>
              <a:rPr lang="en-US" altLang="en-US" sz="3400" dirty="0">
                <a:solidFill>
                  <a:prstClr val="white"/>
                </a:solidFill>
              </a:rPr>
              <a:t>Carbapenemase-producing Organisms (CPOs) </a:t>
            </a:r>
            <a:r>
              <a:rPr lang="en-US" altLang="en-US" sz="3400" i="1" dirty="0">
                <a:solidFill>
                  <a:prstClr val="white"/>
                </a:solidFill>
              </a:rPr>
              <a:t> </a:t>
            </a:r>
            <a:r>
              <a:rPr lang="en-US" altLang="en-US" sz="3400" dirty="0">
                <a:solidFill>
                  <a:prstClr val="white"/>
                </a:solidFill>
              </a:rPr>
              <a:t>in MA</a:t>
            </a:r>
            <a:endParaRPr lang="en-US" altLang="en-US" sz="3400" i="1" kern="0" dirty="0">
              <a:solidFill>
                <a:prstClr val="white"/>
              </a:solidFill>
            </a:endParaRP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42</a:t>
            </a:fld>
            <a:endParaRPr lang="en-US" dirty="0">
              <a:solidFill>
                <a:srgbClr val="464646">
                  <a:lumMod val="40000"/>
                  <a:lumOff val="60000"/>
                </a:srgbClr>
              </a:solidFill>
              <a:latin typeface="Calibri"/>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pic>
        <p:nvPicPr>
          <p:cNvPr id="9" name="Content Placeholder 8">
            <a:extLst>
              <a:ext uri="{FF2B5EF4-FFF2-40B4-BE49-F238E27FC236}">
                <a16:creationId xmlns:a16="http://schemas.microsoft.com/office/drawing/2014/main" xmlns="" id="{D078CA2F-B2BD-4A4D-848D-C7423B364C2A}"/>
              </a:ext>
            </a:extLst>
          </p:cNvPr>
          <p:cNvPicPr>
            <a:picLocks noGrp="1"/>
          </p:cNvPicPr>
          <p:nvPr>
            <p:ph idx="1"/>
          </p:nvPr>
        </p:nvPicPr>
        <p:blipFill>
          <a:blip r:embed="rId3"/>
          <a:stretch>
            <a:fillRect/>
          </a:stretch>
        </p:blipFill>
        <p:spPr>
          <a:xfrm>
            <a:off x="1134524" y="1219199"/>
            <a:ext cx="9922953" cy="5013435"/>
          </a:xfrm>
          <a:prstGeom prst="rect">
            <a:avLst/>
          </a:prstGeom>
        </p:spPr>
      </p:pic>
    </p:spTree>
    <p:extLst>
      <p:ext uri="{BB962C8B-B14F-4D97-AF65-F5344CB8AC3E}">
        <p14:creationId xmlns:p14="http://schemas.microsoft.com/office/powerpoint/2010/main" val="1065721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98829" y="1187646"/>
            <a:ext cx="10971530" cy="4811565"/>
          </a:xfrm>
        </p:spPr>
        <p:txBody>
          <a:bodyPr>
            <a:normAutofit fontScale="85000" lnSpcReduction="20000"/>
          </a:bodyPr>
          <a:lstStyle/>
          <a:p>
            <a:r>
              <a:rPr lang="en-US" sz="3200" dirty="0"/>
              <a:t>Studies indicate that between 30-50% of antibiotics prescribed in hospitals and between 40-75% of antibiotics prescribed in nursing homes are unnecessary*</a:t>
            </a:r>
          </a:p>
          <a:p>
            <a:pPr marL="0" indent="0">
              <a:buNone/>
            </a:pPr>
            <a:endParaRPr lang="en-US" sz="3200" dirty="0"/>
          </a:p>
          <a:p>
            <a:r>
              <a:rPr lang="en-US" sz="3200" dirty="0"/>
              <a:t>Improved prescribing practices can help reduce rates of </a:t>
            </a:r>
            <a:r>
              <a:rPr lang="en-US" sz="3200" i="1" dirty="0" err="1"/>
              <a:t>Clostridioides</a:t>
            </a:r>
            <a:r>
              <a:rPr lang="en-US" sz="3200" i="1" dirty="0"/>
              <a:t> difficile </a:t>
            </a:r>
            <a:r>
              <a:rPr lang="en-US" sz="3200" dirty="0"/>
              <a:t>and antibiotic resistance</a:t>
            </a:r>
          </a:p>
          <a:p>
            <a:pPr marL="0" indent="0">
              <a:buNone/>
            </a:pPr>
            <a:endParaRPr lang="en-US" sz="3200" dirty="0"/>
          </a:p>
          <a:p>
            <a:r>
              <a:rPr lang="en-US" sz="3200" dirty="0"/>
              <a:t>Appropriate antibiotic prescribing can improve patient outcomes and reduce healthcare costs</a:t>
            </a:r>
          </a:p>
          <a:p>
            <a:pPr marL="0" indent="0">
              <a:buNone/>
            </a:pPr>
            <a:endParaRPr lang="en-US" dirty="0"/>
          </a:p>
          <a:p>
            <a:pPr marL="0" indent="0">
              <a:buNone/>
            </a:pPr>
            <a:endParaRPr lang="en-US" dirty="0"/>
          </a:p>
          <a:p>
            <a:pPr marL="0" indent="0">
              <a:buNone/>
            </a:pPr>
            <a:r>
              <a:rPr lang="en-US" sz="2100" b="1" dirty="0">
                <a:latin typeface="Calibri" panose="020F0502020204030204" pitchFamily="34" charset="0"/>
                <a:ea typeface="Calibri" panose="020F0502020204030204" pitchFamily="34" charset="0"/>
              </a:rPr>
              <a:t>*</a:t>
            </a:r>
            <a:r>
              <a:rPr lang="en-US" sz="2100" u="sng" dirty="0">
                <a:solidFill>
                  <a:srgbClr val="1F497D"/>
                </a:solidFill>
                <a:latin typeface="Calibri" panose="020F0502020204030204" pitchFamily="34" charset="0"/>
                <a:ea typeface="Calibri" panose="020F0502020204030204" pitchFamily="34" charset="0"/>
                <a:hlinkClick r:id="rId2"/>
              </a:rPr>
              <a:t>https://www.cdc.gov/antibiotic-use/healthcare/</a:t>
            </a:r>
            <a:endParaRPr lang="en-US" sz="2100" u="sng" dirty="0">
              <a:solidFill>
                <a:srgbClr val="1F497D"/>
              </a:solidFill>
              <a:latin typeface="Calibri" panose="020F0502020204030204" pitchFamily="34" charset="0"/>
              <a:ea typeface="Calibri" panose="020F0502020204030204" pitchFamily="34" charset="0"/>
            </a:endParaRPr>
          </a:p>
          <a:p>
            <a:pPr marL="120650" marR="0" indent="0">
              <a:spcBef>
                <a:spcPts val="0"/>
              </a:spcBef>
              <a:spcAft>
                <a:spcPts val="0"/>
              </a:spcAft>
              <a:buNone/>
            </a:pPr>
            <a:r>
              <a:rPr lang="en-US" sz="2100" u="sng" dirty="0">
                <a:solidFill>
                  <a:srgbClr val="1F497D"/>
                </a:solidFill>
                <a:latin typeface="Calibri" panose="020F0502020204030204" pitchFamily="34" charset="0"/>
                <a:ea typeface="Calibri" panose="020F0502020204030204" pitchFamily="34" charset="0"/>
                <a:hlinkClick r:id="rId3"/>
              </a:rPr>
              <a:t>https://www.cdc.gov/longtermcare/prevention/antibiotic-stewardship.html</a:t>
            </a:r>
            <a:endParaRPr lang="en-US" sz="2100" dirty="0">
              <a:latin typeface="Calibri" panose="020F0502020204030204" pitchFamily="34" charset="0"/>
              <a:ea typeface="Calibri" panose="020F0502020204030204" pitchFamily="34" charset="0"/>
            </a:endParaRPr>
          </a:p>
        </p:txBody>
      </p:sp>
      <p:sp>
        <p:nvSpPr>
          <p:cNvPr id="5" name="Rectangle 2"/>
          <p:cNvSpPr txBox="1">
            <a:spLocks noChangeArrowheads="1"/>
          </p:cNvSpPr>
          <p:nvPr/>
        </p:nvSpPr>
        <p:spPr bwMode="auto">
          <a:xfrm>
            <a:off x="598828" y="109841"/>
            <a:ext cx="10424469"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4000" dirty="0">
                <a:solidFill>
                  <a:prstClr val="white"/>
                </a:solidFill>
              </a:rPr>
              <a:t>Antibiotic Stewardship</a:t>
            </a:r>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43</a:t>
            </a:fld>
            <a:endParaRPr lang="en-US" dirty="0">
              <a:solidFill>
                <a:srgbClr val="464646">
                  <a:lumMod val="40000"/>
                  <a:lumOff val="60000"/>
                </a:srgbClr>
              </a:solidFill>
              <a:latin typeface="Calibri"/>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1843773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103" y="1093346"/>
            <a:ext cx="11409294" cy="5533107"/>
          </a:xfrm>
        </p:spPr>
        <p:txBody>
          <a:bodyPr>
            <a:noAutofit/>
          </a:bodyPr>
          <a:lstStyle/>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a:t>
            </a:r>
            <a:r>
              <a:rPr lang="en-US" altLang="en-US" sz="2000" dirty="0"/>
              <a:t>18 new acute care hospitals </a:t>
            </a:r>
            <a:r>
              <a:rPr lang="en-US" sz="2000" dirty="0"/>
              <a:t>participating in NHSN antibiotic use (AU) module to better understand</a:t>
            </a:r>
            <a:br>
              <a:rPr lang="en-US" sz="2000" dirty="0"/>
            </a:br>
            <a:r>
              <a:rPr lang="en-US" sz="2000" dirty="0"/>
              <a:t>trends in antibiotic use and to monitor stewardship activities- will soon have access to antibiotic prescribing data for nearly 50% of all acute-care facilities in MA</a:t>
            </a:r>
            <a:endParaRPr lang="en-US" altLang="en-US" sz="2000" i="1" u="sng" dirty="0"/>
          </a:p>
          <a:p>
            <a:pPr>
              <a:spcBef>
                <a:spcPts val="0"/>
              </a:spcBef>
              <a:spcAft>
                <a:spcPts val="1200"/>
              </a:spcAft>
              <a:buClr>
                <a:schemeClr val="tx1"/>
              </a:buClr>
            </a:pPr>
            <a:r>
              <a:rPr lang="en-US" sz="2000" dirty="0"/>
              <a:t>2019 Component of Advanced Educational Series entitled “</a:t>
            </a:r>
            <a:r>
              <a:rPr lang="en-US" sz="2000" i="1" dirty="0"/>
              <a:t>Navigating Infection Control and Antibiotic</a:t>
            </a:r>
            <a:br>
              <a:rPr lang="en-US" sz="2000" i="1" dirty="0"/>
            </a:br>
            <a:r>
              <a:rPr lang="en-US" sz="2000" i="1" dirty="0"/>
              <a:t>Stewardship in Long-Term Care</a:t>
            </a:r>
            <a:r>
              <a:rPr lang="en-US" sz="2000" dirty="0"/>
              <a:t>” with three “</a:t>
            </a:r>
            <a:r>
              <a:rPr lang="en-US" sz="2000" i="1" dirty="0"/>
              <a:t>ask the experts</a:t>
            </a:r>
            <a:r>
              <a:rPr lang="en-US" sz="2000" dirty="0"/>
              <a:t>” calls</a:t>
            </a:r>
          </a:p>
          <a:p>
            <a:pPr>
              <a:spcBef>
                <a:spcPts val="0"/>
              </a:spcBef>
              <a:spcAft>
                <a:spcPts val="1200"/>
              </a:spcAft>
              <a:buClr>
                <a:schemeClr val="tx1"/>
              </a:buClr>
            </a:pPr>
            <a:r>
              <a:rPr lang="en-US" sz="2000" dirty="0"/>
              <a:t>Collection, monitoring and benchmarking of facility-level antibiotic use data in long-term care facilities (n=70 participating facilities)</a:t>
            </a:r>
          </a:p>
          <a:p>
            <a:pPr>
              <a:spcBef>
                <a:spcPts val="0"/>
              </a:spcBef>
              <a:spcAft>
                <a:spcPts val="1200"/>
              </a:spcAft>
              <a:buClr>
                <a:schemeClr val="tx1"/>
              </a:buClr>
            </a:pPr>
            <a:r>
              <a:rPr lang="en-US" sz="2000" dirty="0"/>
              <a:t>Held a statewide webinar for long-term care facilities on MDROs and Infection Control (n=150 participants) in February, 2020</a:t>
            </a:r>
          </a:p>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a:t>
            </a:r>
            <a:r>
              <a:rPr lang="en-US" sz="2000" dirty="0"/>
              <a:t>Publication of 10-year trends in MA Hospital Antibiograms :</a:t>
            </a:r>
            <a:r>
              <a:rPr lang="pt-BR" sz="2000" dirty="0"/>
              <a:t> </a:t>
            </a:r>
            <a:r>
              <a:rPr lang="pt-BR" sz="2000" dirty="0">
                <a:hlinkClick r:id="rId2"/>
              </a:rPr>
              <a:t>https://doi.org/10.1017/ice.2020.395</a:t>
            </a:r>
            <a:endParaRPr lang="en-US" sz="2000" dirty="0"/>
          </a:p>
          <a:p>
            <a:pPr>
              <a:spcBef>
                <a:spcPts val="0"/>
              </a:spcBef>
              <a:spcAft>
                <a:spcPts val="1200"/>
              </a:spcAft>
              <a:buClr>
                <a:schemeClr val="tx1"/>
              </a:buClr>
            </a:pPr>
            <a:r>
              <a:rPr lang="en-US" sz="2000" dirty="0"/>
              <a:t>Engagement with subject matter experts and stakeholders during quarterly statewide HAI/AR Technical Advisory Group (TAG) meetings with formation of Antibiotic Use Subcommittee</a:t>
            </a:r>
          </a:p>
          <a:p>
            <a:pPr>
              <a:buClr>
                <a:schemeClr val="tx1"/>
              </a:buClr>
            </a:pPr>
            <a:r>
              <a:rPr lang="en-US" sz="2000" dirty="0"/>
              <a:t>Partnered with the Northeast Branch of American Society of Microbiology (ASM) to host a regional conference on antibiotic resistance and stewardship in November, 2019</a:t>
            </a:r>
          </a:p>
        </p:txBody>
      </p:sp>
      <p:sp>
        <p:nvSpPr>
          <p:cNvPr id="5" name="Rectangle 2"/>
          <p:cNvSpPr txBox="1">
            <a:spLocks noChangeArrowheads="1"/>
          </p:cNvSpPr>
          <p:nvPr/>
        </p:nvSpPr>
        <p:spPr bwMode="auto">
          <a:xfrm>
            <a:off x="283855" y="166992"/>
            <a:ext cx="11674543"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solidFill>
                  <a:prstClr val="white"/>
                </a:solidFill>
              </a:rPr>
              <a:t>Antibiotic Stewardship: </a:t>
            </a:r>
            <a:r>
              <a:rPr lang="en-US" sz="3400" dirty="0">
                <a:solidFill>
                  <a:prstClr val="white"/>
                </a:solidFill>
              </a:rPr>
              <a:t>Prevention and Educational Activities</a:t>
            </a:r>
            <a:endParaRPr lang="en-US" altLang="en-US" sz="3400" kern="0" dirty="0">
              <a:solidFill>
                <a:prstClr val="white"/>
              </a:solidFill>
            </a:endParaRPr>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44</a:t>
            </a:fld>
            <a:endParaRPr lang="en-US" dirty="0">
              <a:solidFill>
                <a:srgbClr val="464646">
                  <a:lumMod val="40000"/>
                  <a:lumOff val="60000"/>
                </a:srgbClr>
              </a:solidFill>
              <a:latin typeface="Calibri"/>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784659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0328" y="128890"/>
            <a:ext cx="11348070"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solidFill>
                  <a:prstClr val="white"/>
                </a:solidFill>
              </a:rPr>
              <a:t>Antibiotic Resistance </a:t>
            </a:r>
            <a:r>
              <a:rPr lang="en-US" sz="3400" dirty="0">
                <a:solidFill>
                  <a:prstClr val="white"/>
                </a:solidFill>
              </a:rPr>
              <a:t>and </a:t>
            </a:r>
            <a:r>
              <a:rPr lang="en-US" altLang="en-US" sz="3400" dirty="0">
                <a:solidFill>
                  <a:prstClr val="white"/>
                </a:solidFill>
              </a:rPr>
              <a:t>Antibiotic Stewardship:</a:t>
            </a:r>
            <a:br>
              <a:rPr lang="en-US" altLang="en-US" sz="3400" dirty="0">
                <a:solidFill>
                  <a:prstClr val="white"/>
                </a:solidFill>
              </a:rPr>
            </a:br>
            <a:r>
              <a:rPr lang="en-US" altLang="en-US" sz="3400" dirty="0">
                <a:solidFill>
                  <a:prstClr val="white"/>
                </a:solidFill>
              </a:rPr>
              <a:t>DPH </a:t>
            </a:r>
            <a:r>
              <a:rPr lang="en-US" sz="3400" dirty="0">
                <a:solidFill>
                  <a:prstClr val="white"/>
                </a:solidFill>
              </a:rPr>
              <a:t>Antibiograms and NHSN AU Data</a:t>
            </a:r>
            <a:endParaRPr lang="en-US" altLang="en-US" sz="3400" kern="0" dirty="0">
              <a:solidFill>
                <a:prstClr val="white"/>
              </a:solidFill>
            </a:endParaRPr>
          </a:p>
        </p:txBody>
      </p:sp>
      <p:sp>
        <p:nvSpPr>
          <p:cNvPr id="7" name="Content Placeholder 2"/>
          <p:cNvSpPr txBox="1">
            <a:spLocks/>
          </p:cNvSpPr>
          <p:nvPr/>
        </p:nvSpPr>
        <p:spPr>
          <a:xfrm>
            <a:off x="-327766" y="1128341"/>
            <a:ext cx="6423767" cy="714220"/>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0" indent="0" algn="ctr">
              <a:spcBef>
                <a:spcPts val="0"/>
              </a:spcBef>
              <a:buFontTx/>
              <a:buNone/>
            </a:pPr>
            <a:r>
              <a:rPr lang="en-US" sz="2000" i="1" kern="0" dirty="0">
                <a:solidFill>
                  <a:prstClr val="black"/>
                </a:solidFill>
              </a:rPr>
              <a:t>Staphylococcus aureus </a:t>
            </a:r>
            <a:r>
              <a:rPr lang="en-US" sz="2000" dirty="0">
                <a:solidFill>
                  <a:prstClr val="black"/>
                </a:solidFill>
              </a:rPr>
              <a:t>Susceptibility Rates – 2017</a:t>
            </a:r>
          </a:p>
          <a:p>
            <a:pPr marL="0" indent="0" algn="ctr">
              <a:spcBef>
                <a:spcPts val="0"/>
              </a:spcBef>
              <a:buFontTx/>
              <a:buNone/>
            </a:pPr>
            <a:r>
              <a:rPr lang="en-US" sz="1800" kern="0" dirty="0">
                <a:solidFill>
                  <a:prstClr val="black"/>
                </a:solidFill>
              </a:rPr>
              <a:t>Statewide</a:t>
            </a:r>
            <a:endParaRPr lang="en-US" sz="3200" kern="0" dirty="0">
              <a:solidFill>
                <a:prstClr val="black"/>
              </a:solidFill>
            </a:endParaRPr>
          </a:p>
        </p:txBody>
      </p:sp>
      <p:sp>
        <p:nvSpPr>
          <p:cNvPr id="4" name="TextBox 3"/>
          <p:cNvSpPr txBox="1"/>
          <p:nvPr/>
        </p:nvSpPr>
        <p:spPr>
          <a:xfrm>
            <a:off x="54891" y="2437776"/>
            <a:ext cx="461665" cy="1553246"/>
          </a:xfrm>
          <a:prstGeom prst="rect">
            <a:avLst/>
          </a:prstGeom>
          <a:noFill/>
        </p:spPr>
        <p:txBody>
          <a:bodyPr vert="vert270" wrap="square" rtlCol="0">
            <a:spAutoFit/>
          </a:bodyPr>
          <a:lstStyle/>
          <a:p>
            <a:pPr fontAlgn="base">
              <a:spcBef>
                <a:spcPct val="0"/>
              </a:spcBef>
              <a:spcAft>
                <a:spcPct val="0"/>
              </a:spcAft>
            </a:pPr>
            <a:r>
              <a:rPr lang="en-US" dirty="0">
                <a:solidFill>
                  <a:prstClr val="black"/>
                </a:solidFill>
                <a:ea typeface="ＭＳ Ｐゴシック" pitchFamily="34" charset="-128"/>
              </a:rPr>
              <a:t>% Susceptibility</a:t>
            </a:r>
          </a:p>
        </p:txBody>
      </p:sp>
      <p:sp>
        <p:nvSpPr>
          <p:cNvPr id="18" name="TextBox 17"/>
          <p:cNvSpPr txBox="1"/>
          <p:nvPr/>
        </p:nvSpPr>
        <p:spPr>
          <a:xfrm>
            <a:off x="1948641" y="4669799"/>
            <a:ext cx="1870950" cy="369332"/>
          </a:xfrm>
          <a:prstGeom prst="rect">
            <a:avLst/>
          </a:prstGeom>
          <a:noFill/>
        </p:spPr>
        <p:txBody>
          <a:bodyPr vert="horz" wrap="square" rtlCol="0">
            <a:spAutoFit/>
          </a:bodyPr>
          <a:lstStyle/>
          <a:p>
            <a:pPr algn="ctr" fontAlgn="base">
              <a:spcBef>
                <a:spcPct val="0"/>
              </a:spcBef>
              <a:spcAft>
                <a:spcPct val="0"/>
              </a:spcAft>
            </a:pPr>
            <a:r>
              <a:rPr lang="en-US" dirty="0">
                <a:solidFill>
                  <a:prstClr val="black"/>
                </a:solidFill>
                <a:ea typeface="ＭＳ Ｐゴシック" pitchFamily="34" charset="-128"/>
              </a:rPr>
              <a:t>Antibiotic</a:t>
            </a:r>
          </a:p>
        </p:txBody>
      </p:sp>
      <p:sp>
        <p:nvSpPr>
          <p:cNvPr id="19"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45</a:t>
            </a:fld>
            <a:endParaRPr lang="en-US" dirty="0">
              <a:solidFill>
                <a:srgbClr val="464646">
                  <a:lumMod val="40000"/>
                  <a:lumOff val="60000"/>
                </a:srgbClr>
              </a:solidFill>
              <a:latin typeface="Calibri"/>
            </a:endParaRPr>
          </a:p>
        </p:txBody>
      </p:sp>
      <p:sp>
        <p:nvSpPr>
          <p:cNvPr id="20"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pic>
        <p:nvPicPr>
          <p:cNvPr id="21" name="Picture 3">
            <a:extLst>
              <a:ext uri="{FF2B5EF4-FFF2-40B4-BE49-F238E27FC236}">
                <a16:creationId xmlns:a16="http://schemas.microsoft.com/office/drawing/2014/main" xmlns="" id="{2E4AB31F-0262-45BA-8063-A1036F8A98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8" t="12025" r="1657"/>
          <a:stretch/>
        </p:blipFill>
        <p:spPr bwMode="auto">
          <a:xfrm>
            <a:off x="506162" y="1874041"/>
            <a:ext cx="4910816" cy="268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xmlns="" id="{D805B3B6-1187-4693-A179-DF96A097795E}"/>
              </a:ext>
            </a:extLst>
          </p:cNvPr>
          <p:cNvPicPr>
            <a:picLocks noChangeAspect="1"/>
          </p:cNvPicPr>
          <p:nvPr/>
        </p:nvPicPr>
        <p:blipFill rotWithShape="1">
          <a:blip r:embed="rId3"/>
          <a:srcRect l="26834" t="22148" r="6157" b="18725"/>
          <a:stretch/>
        </p:blipFill>
        <p:spPr>
          <a:xfrm>
            <a:off x="4475599" y="2666347"/>
            <a:ext cx="7611472" cy="3776820"/>
          </a:xfrm>
          <a:prstGeom prst="rect">
            <a:avLst/>
          </a:prstGeom>
        </p:spPr>
      </p:pic>
    </p:spTree>
    <p:extLst>
      <p:ext uri="{BB962C8B-B14F-4D97-AF65-F5344CB8AC3E}">
        <p14:creationId xmlns:p14="http://schemas.microsoft.com/office/powerpoint/2010/main" val="396707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Contact Information</a:t>
            </a:r>
          </a:p>
        </p:txBody>
      </p:sp>
      <p:sp>
        <p:nvSpPr>
          <p:cNvPr id="3" name="Content Placeholder 2"/>
          <p:cNvSpPr>
            <a:spLocks noGrp="1"/>
          </p:cNvSpPr>
          <p:nvPr>
            <p:ph idx="1"/>
          </p:nvPr>
        </p:nvSpPr>
        <p:spPr>
          <a:xfrm>
            <a:off x="592823" y="1400179"/>
            <a:ext cx="10972801" cy="4525963"/>
          </a:xfrm>
        </p:spPr>
        <p:txBody>
          <a:bodyPr>
            <a:normAutofit/>
          </a:bodyPr>
          <a:lstStyle/>
          <a:p>
            <a:pPr marL="0" indent="0" algn="ctr">
              <a:buNone/>
            </a:pPr>
            <a:r>
              <a:rPr lang="en-US" sz="3729" dirty="0"/>
              <a:t>Thank you for the opportunity to present this information today.</a:t>
            </a:r>
          </a:p>
          <a:p>
            <a:pPr marL="452480" indent="0">
              <a:buNone/>
            </a:pPr>
            <a:endParaRPr lang="en-US" sz="2664" dirty="0"/>
          </a:p>
          <a:p>
            <a:pPr marL="0" indent="0" algn="ctr">
              <a:buNone/>
            </a:pPr>
            <a:r>
              <a:rPr lang="en-US" sz="2664" dirty="0"/>
              <a:t>Please direct any questions to:</a:t>
            </a:r>
          </a:p>
          <a:p>
            <a:pPr marL="0" indent="0" algn="ctr">
              <a:buNone/>
            </a:pPr>
            <a:r>
              <a:rPr lang="en-US" sz="2664" dirty="0"/>
              <a:t>Eileen McHale, RN, BSN</a:t>
            </a:r>
          </a:p>
          <a:p>
            <a:pPr marL="0" indent="0" algn="ctr">
              <a:buNone/>
            </a:pPr>
            <a:r>
              <a:rPr lang="en-US" sz="2664" dirty="0"/>
              <a:t>Healthcare Associated Infection Coordinator</a:t>
            </a:r>
          </a:p>
          <a:p>
            <a:pPr marL="0" indent="0" algn="ctr">
              <a:buNone/>
            </a:pPr>
            <a:r>
              <a:rPr lang="en-US" sz="2664" dirty="0"/>
              <a:t>Bureau of Health Care Safety and Quality</a:t>
            </a:r>
          </a:p>
          <a:p>
            <a:pPr marL="0" indent="0" algn="ctr">
              <a:buNone/>
            </a:pPr>
            <a:r>
              <a:rPr lang="en-US" sz="2664" dirty="0">
                <a:hlinkClick r:id="rId3"/>
              </a:rPr>
              <a:t>eileen.mchale@state.ma.us</a:t>
            </a:r>
            <a:endParaRPr lang="en-US" sz="2664"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8805" y="6492490"/>
            <a:ext cx="2737127"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rPr>
              <a:pPr/>
              <a:t>46</a:t>
            </a:fld>
            <a:endParaRPr lang="en-US" dirty="0">
              <a:solidFill>
                <a:srgbClr val="464646">
                  <a:lumMod val="40000"/>
                  <a:lumOff val="60000"/>
                </a:srgbClr>
              </a:solidFill>
              <a:latin typeface="Calibri"/>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292" y="6510528"/>
            <a:ext cx="381748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Calibri"/>
              </a:rPr>
              <a:t>Massachusetts Department of Public Health       </a:t>
            </a:r>
            <a:r>
              <a:rPr lang="en-US" dirty="0" err="1">
                <a:solidFill>
                  <a:srgbClr val="464646">
                    <a:lumMod val="40000"/>
                    <a:lumOff val="60000"/>
                  </a:srgbClr>
                </a:solidFill>
                <a:latin typeface="Calibri"/>
              </a:rPr>
              <a:t>mass.gov</a:t>
            </a:r>
            <a:r>
              <a:rPr lang="en-US" dirty="0">
                <a:solidFill>
                  <a:srgbClr val="464646">
                    <a:lumMod val="40000"/>
                    <a:lumOff val="60000"/>
                  </a:srgbClr>
                </a:solidFill>
                <a:latin typeface="Calibri"/>
              </a:rPr>
              <a:t>/</a:t>
            </a:r>
            <a:r>
              <a:rPr lang="en-US" dirty="0" err="1">
                <a:solidFill>
                  <a:srgbClr val="464646">
                    <a:lumMod val="40000"/>
                    <a:lumOff val="60000"/>
                  </a:srgbClr>
                </a:solidFill>
                <a:latin typeface="Calibri"/>
              </a:rPr>
              <a:t>dph</a:t>
            </a:r>
            <a:endParaRPr lang="en-US" dirty="0">
              <a:solidFill>
                <a:srgbClr val="464646">
                  <a:lumMod val="40000"/>
                  <a:lumOff val="60000"/>
                </a:srgbClr>
              </a:solidFill>
              <a:latin typeface="Calibri"/>
            </a:endParaRPr>
          </a:p>
        </p:txBody>
      </p:sp>
    </p:spTree>
    <p:extLst>
      <p:ext uri="{BB962C8B-B14F-4D97-AF65-F5344CB8AC3E}">
        <p14:creationId xmlns:p14="http://schemas.microsoft.com/office/powerpoint/2010/main" val="2757707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2"/>
          <p:cNvSpPr txBox="1">
            <a:spLocks noGrp="1"/>
          </p:cNvSpPr>
          <p:nvPr>
            <p:ph type="sldNum" idx="12"/>
          </p:nvPr>
        </p:nvSpPr>
        <p:spPr>
          <a:xfrm>
            <a:off x="8756527" y="6492499"/>
            <a:ext cx="2736415"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47</a:t>
            </a:fld>
            <a:endParaRPr/>
          </a:p>
        </p:txBody>
      </p:sp>
    </p:spTree>
    <p:extLst>
      <p:ext uri="{BB962C8B-B14F-4D97-AF65-F5344CB8AC3E}">
        <p14:creationId xmlns:p14="http://schemas.microsoft.com/office/powerpoint/2010/main" val="2142930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BED381F1-D8E8-5A46-A626-A8E179831010}"/>
              </a:ext>
            </a:extLst>
          </p:cNvPr>
          <p:cNvSpPr txBox="1">
            <a:spLocks/>
          </p:cNvSpPr>
          <p:nvPr/>
        </p:nvSpPr>
        <p:spPr>
          <a:xfrm>
            <a:off x="2142584" y="2717064"/>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i="1" cap="none" dirty="0" smtClean="0">
                <a:solidFill>
                  <a:prstClr val="white"/>
                </a:solidFill>
              </a:rPr>
              <a:t>Next Meeting:</a:t>
            </a:r>
            <a:endParaRPr lang="en-US" i="1" cap="none" dirty="0">
              <a:solidFill>
                <a:prstClr val="white"/>
              </a:solidFill>
            </a:endParaRPr>
          </a:p>
        </p:txBody>
      </p:sp>
      <p:sp>
        <p:nvSpPr>
          <p:cNvPr id="3" name="Subtitle 3">
            <a:extLst>
              <a:ext uri="{FF2B5EF4-FFF2-40B4-BE49-F238E27FC236}">
                <a16:creationId xmlns:a16="http://schemas.microsoft.com/office/drawing/2014/main" xmlns="" id="{DD223DFD-2833-AC4E-8009-E8D870640DA3}"/>
              </a:ext>
            </a:extLst>
          </p:cNvPr>
          <p:cNvSpPr txBox="1">
            <a:spLocks/>
          </p:cNvSpPr>
          <p:nvPr/>
        </p:nvSpPr>
        <p:spPr>
          <a:xfrm>
            <a:off x="3139809" y="3571313"/>
            <a:ext cx="6158429"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5000" b="1" dirty="0" smtClean="0">
                <a:solidFill>
                  <a:sysClr val="window" lastClr="FFFFFF"/>
                </a:solidFill>
              </a:rPr>
              <a:t>November 18, 2020</a:t>
            </a:r>
            <a:endParaRPr lang="en-US" altLang="en-US" sz="5000" b="1" dirty="0">
              <a:solidFill>
                <a:sysClr val="window" lastClr="FFFFFF"/>
              </a:solidFill>
            </a:endParaRPr>
          </a:p>
        </p:txBody>
      </p:sp>
    </p:spTree>
    <p:extLst>
      <p:ext uri="{BB962C8B-B14F-4D97-AF65-F5344CB8AC3E}">
        <p14:creationId xmlns:p14="http://schemas.microsoft.com/office/powerpoint/2010/main" val="142609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D4150-A42C-4044-A92A-80407F0FE8EF}"/>
              </a:ext>
            </a:extLst>
          </p:cNvPr>
          <p:cNvSpPr>
            <a:spLocks noGrp="1"/>
          </p:cNvSpPr>
          <p:nvPr>
            <p:ph type="title"/>
          </p:nvPr>
        </p:nvSpPr>
        <p:spPr/>
        <p:txBody>
          <a:bodyPr>
            <a:noAutofit/>
          </a:bodyPr>
          <a:lstStyle/>
          <a:p>
            <a:r>
              <a:rPr lang="en-US" sz="3600" dirty="0"/>
              <a:t>Nursing Facility Accountability and Supports Package 2.0</a:t>
            </a:r>
          </a:p>
        </p:txBody>
      </p:sp>
      <p:sp>
        <p:nvSpPr>
          <p:cNvPr id="3" name="Content Placeholder 2">
            <a:extLst>
              <a:ext uri="{FF2B5EF4-FFF2-40B4-BE49-F238E27FC236}">
                <a16:creationId xmlns:a16="http://schemas.microsoft.com/office/drawing/2014/main" xmlns="" id="{FF150940-3D10-4277-A55A-69E807CB8184}"/>
              </a:ext>
            </a:extLst>
          </p:cNvPr>
          <p:cNvSpPr>
            <a:spLocks noGrp="1"/>
          </p:cNvSpPr>
          <p:nvPr>
            <p:ph idx="1"/>
          </p:nvPr>
        </p:nvSpPr>
        <p:spPr>
          <a:xfrm>
            <a:off x="258417" y="1113185"/>
            <a:ext cx="11748053" cy="5227981"/>
          </a:xfrm>
        </p:spPr>
        <p:txBody>
          <a:bodyPr>
            <a:normAutofit fontScale="92500" lnSpcReduction="10000"/>
          </a:bodyPr>
          <a:lstStyle/>
          <a:p>
            <a:r>
              <a:rPr lang="en-US" dirty="0"/>
              <a:t>The Executive Office of Health and Human Services recently announced Nursing Facility Accountability and Supports Package 2.0, which holds facilities to higher standards of care and infection control, invests up to $140 million in new funding, and restructures Medicaid rates.</a:t>
            </a:r>
          </a:p>
          <a:p>
            <a:r>
              <a:rPr lang="en-US" dirty="0"/>
              <a:t>There are five key elements of the Nursing Facility Accountability and Supports Package 2.0:</a:t>
            </a:r>
          </a:p>
          <a:p>
            <a:pPr lvl="1"/>
            <a:r>
              <a:rPr lang="en-US" dirty="0"/>
              <a:t>Requirements to strengthen staffing and the direct care workforce, de-densify congregate rooms, and improve standards of care</a:t>
            </a:r>
          </a:p>
          <a:p>
            <a:pPr lvl="1"/>
            <a:r>
              <a:rPr lang="en-US" dirty="0"/>
              <a:t>Long term investment through MassHealth rate restructuring</a:t>
            </a:r>
          </a:p>
          <a:p>
            <a:pPr lvl="1"/>
            <a:r>
              <a:rPr lang="en-US" dirty="0"/>
              <a:t>Targeted COVID-19 funding to support COVID response actions</a:t>
            </a:r>
          </a:p>
          <a:p>
            <a:pPr lvl="1"/>
            <a:r>
              <a:rPr lang="en-US" dirty="0"/>
              <a:t>Sustained oversight and monitoring of facilities</a:t>
            </a:r>
          </a:p>
          <a:p>
            <a:pPr lvl="1"/>
            <a:r>
              <a:rPr lang="en-US" dirty="0"/>
              <a:t>Early identification of issues and rapid response teams</a:t>
            </a:r>
          </a:p>
        </p:txBody>
      </p:sp>
    </p:spTree>
    <p:extLst>
      <p:ext uri="{BB962C8B-B14F-4D97-AF65-F5344CB8AC3E}">
        <p14:creationId xmlns:p14="http://schemas.microsoft.com/office/powerpoint/2010/main" val="156810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cs typeface="Arial" panose="020B0604020202020204" pitchFamily="34" charset="0"/>
              </a:rPr>
              <a:t>Overview of Proposed Revisions to Regulation</a:t>
            </a:r>
          </a:p>
        </p:txBody>
      </p:sp>
      <p:sp>
        <p:nvSpPr>
          <p:cNvPr id="3" name="Content Placeholder 2"/>
          <p:cNvSpPr>
            <a:spLocks noGrp="1"/>
          </p:cNvSpPr>
          <p:nvPr>
            <p:ph idx="1"/>
          </p:nvPr>
        </p:nvSpPr>
        <p:spPr>
          <a:xfrm>
            <a:off x="609601" y="1122222"/>
            <a:ext cx="10972801" cy="5003945"/>
          </a:xfrm>
        </p:spPr>
        <p:txBody>
          <a:bodyPr>
            <a:noAutofit/>
          </a:bodyPr>
          <a:lstStyle/>
          <a:p>
            <a:r>
              <a:rPr lang="en-US" dirty="0"/>
              <a:t>The proposed revisions to 105 CMR 150.000 are to align the regulation with the Executive Office of Health and Human Services’ implementation of the Nursing Facility Accountability and Supports Package 2.0 by:</a:t>
            </a:r>
          </a:p>
          <a:p>
            <a:pPr lvl="1"/>
            <a:r>
              <a:rPr lang="en-US" dirty="0"/>
              <a:t>Setting a minimum hours of care per resident per day (105 CMR 150.010, 150.007);</a:t>
            </a:r>
            <a:r>
              <a:rPr lang="en-US" b="1" dirty="0">
                <a:solidFill>
                  <a:srgbClr val="FF00FF"/>
                </a:solidFill>
              </a:rPr>
              <a:t> </a:t>
            </a:r>
            <a:r>
              <a:rPr lang="en-US" dirty="0"/>
              <a:t>and</a:t>
            </a:r>
          </a:p>
          <a:p>
            <a:pPr lvl="1"/>
            <a:r>
              <a:rPr lang="en-US" dirty="0"/>
              <a:t>Updating physical plant requirements for nursing homes (105 CMR 150.017, 150.320).</a:t>
            </a:r>
          </a:p>
        </p:txBody>
      </p:sp>
      <p:sp>
        <p:nvSpPr>
          <p:cNvPr id="4"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4120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mn-lt"/>
                <a:cs typeface="Arial" panose="020B0604020202020204" pitchFamily="34" charset="0"/>
              </a:rPr>
              <a:t>Regulation Changes: Hours of Resident Care Per Day</a:t>
            </a:r>
          </a:p>
        </p:txBody>
      </p:sp>
      <p:sp>
        <p:nvSpPr>
          <p:cNvPr id="3" name="Content Placeholder 2"/>
          <p:cNvSpPr>
            <a:spLocks noGrp="1"/>
          </p:cNvSpPr>
          <p:nvPr>
            <p:ph idx="1"/>
          </p:nvPr>
        </p:nvSpPr>
        <p:spPr>
          <a:xfrm>
            <a:off x="585107" y="1208318"/>
            <a:ext cx="11308323" cy="5284173"/>
          </a:xfrm>
        </p:spPr>
        <p:txBody>
          <a:bodyPr>
            <a:noAutofit/>
          </a:bodyPr>
          <a:lstStyle/>
          <a:p>
            <a:pPr marL="0" indent="0">
              <a:buNone/>
            </a:pPr>
            <a:r>
              <a:rPr lang="en-US" sz="2800" dirty="0"/>
              <a:t>CURRENT REGULATION: </a:t>
            </a:r>
          </a:p>
          <a:p>
            <a:r>
              <a:rPr lang="en-US" sz="2800" dirty="0"/>
              <a:t>Requires nursing homes to have sufficient nursing personnel to meet resident nursing care needs, based on acuity, resident assessments, care plans, census and other relevant factors as determined by the facility.</a:t>
            </a:r>
          </a:p>
          <a:p>
            <a:pPr marL="0" indent="0">
              <a:buNone/>
            </a:pPr>
            <a:r>
              <a:rPr lang="en-US" sz="2800" dirty="0"/>
              <a:t>SUMMARY OF PROPOSED REVISIONS</a:t>
            </a:r>
          </a:p>
          <a:p>
            <a:r>
              <a:rPr lang="en-US" sz="2800" dirty="0"/>
              <a:t>Sets minimum number of hours of care per resident per day using the minimum identified by CMS for 3-star rated nursing homes.</a:t>
            </a:r>
          </a:p>
          <a:p>
            <a:r>
              <a:rPr lang="en-US" sz="2800" dirty="0"/>
              <a:t>Requires nursing homes to provide a minimum number of 3.580 hours of care per resident per day, of which a subset of .508 hours must be care provided by a registered nurse.</a:t>
            </a:r>
          </a:p>
        </p:txBody>
      </p:sp>
      <p:sp>
        <p:nvSpPr>
          <p:cNvPr id="4"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887860" y="6341364"/>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94632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23" y="56524"/>
            <a:ext cx="11389381" cy="874654"/>
          </a:xfrm>
        </p:spPr>
        <p:txBody>
          <a:bodyPr>
            <a:noAutofit/>
          </a:bodyPr>
          <a:lstStyle/>
          <a:p>
            <a:r>
              <a:rPr lang="en-US" sz="4000" dirty="0">
                <a:latin typeface="+mn-lt"/>
                <a:cs typeface="Arial" panose="020B0604020202020204" pitchFamily="34" charset="0"/>
              </a:rPr>
              <a:t>Regulation Changes: Physical Plant Updates</a:t>
            </a:r>
          </a:p>
        </p:txBody>
      </p:sp>
      <p:sp>
        <p:nvSpPr>
          <p:cNvPr id="3" name="Content Placeholder 2"/>
          <p:cNvSpPr>
            <a:spLocks noGrp="1"/>
          </p:cNvSpPr>
          <p:nvPr>
            <p:ph idx="1"/>
          </p:nvPr>
        </p:nvSpPr>
        <p:spPr>
          <a:xfrm>
            <a:off x="193021" y="1103171"/>
            <a:ext cx="11789183" cy="5389319"/>
          </a:xfrm>
        </p:spPr>
        <p:txBody>
          <a:bodyPr>
            <a:noAutofit/>
          </a:bodyPr>
          <a:lstStyle/>
          <a:p>
            <a:pPr marL="0" lvl="0" indent="0">
              <a:buNone/>
            </a:pPr>
            <a:r>
              <a:rPr lang="en-US" sz="2800" dirty="0"/>
              <a:t>CURRENT REGULATION: </a:t>
            </a:r>
          </a:p>
          <a:p>
            <a:r>
              <a:rPr lang="en-US" sz="2400" dirty="0"/>
              <a:t>Permits up to four beds per resident bedroom in nursing homes, unless there is new construction or reconstruction, in which case after construction DPH allows no more than two beds in the affected bedrooms.</a:t>
            </a:r>
          </a:p>
          <a:p>
            <a:r>
              <a:rPr lang="en-US" sz="2400" dirty="0"/>
              <a:t>Sets minimum square footage requirements for floor area per bed and spacing among beds. </a:t>
            </a:r>
          </a:p>
          <a:p>
            <a:pPr marL="0" indent="0">
              <a:buNone/>
            </a:pPr>
            <a:r>
              <a:rPr lang="en-US" sz="2800" dirty="0"/>
              <a:t>SUMMARY OF PROPOSED REVISIONS:</a:t>
            </a:r>
          </a:p>
          <a:p>
            <a:r>
              <a:rPr lang="en-US" sz="2400" dirty="0"/>
              <a:t>Requires nursing homes to transition multiple occupancy resident bedrooms to single or double occupancy bedrooms by January 31, 2022; and</a:t>
            </a:r>
          </a:p>
          <a:p>
            <a:r>
              <a:rPr lang="en-US" sz="2400" dirty="0"/>
              <a:t>Updates spacing requirements for all bedrooms and overall square footage requirements in double occupancy bedrooms.</a:t>
            </a:r>
          </a:p>
          <a:p>
            <a:pPr marL="0" indent="0">
              <a:buNone/>
            </a:pPr>
            <a:endParaRPr lang="en-US" sz="2400" dirty="0"/>
          </a:p>
        </p:txBody>
      </p:sp>
      <p:sp>
        <p:nvSpPr>
          <p:cNvPr id="4"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39131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cs typeface="Arial" panose="020B0604020202020204" pitchFamily="34" charset="0"/>
              </a:rPr>
              <a:t>Next Steps</a:t>
            </a:r>
          </a:p>
        </p:txBody>
      </p:sp>
      <p:sp>
        <p:nvSpPr>
          <p:cNvPr id="3" name="Content Placeholder 2"/>
          <p:cNvSpPr>
            <a:spLocks noGrp="1"/>
          </p:cNvSpPr>
          <p:nvPr>
            <p:ph idx="1"/>
          </p:nvPr>
        </p:nvSpPr>
        <p:spPr>
          <a:xfrm>
            <a:off x="592823" y="1834739"/>
            <a:ext cx="10972801" cy="4409650"/>
          </a:xfrm>
        </p:spPr>
        <p:txBody>
          <a:bodyPr>
            <a:normAutofit/>
          </a:bodyPr>
          <a:lstStyle/>
          <a:p>
            <a:pPr marL="457200" lvl="1" indent="-457200">
              <a:lnSpc>
                <a:spcPct val="80000"/>
              </a:lnSpc>
              <a:spcBef>
                <a:spcPts val="1200"/>
              </a:spcBef>
              <a:spcAft>
                <a:spcPts val="600"/>
              </a:spcAft>
              <a:buFont typeface="Arial" panose="020B0604020202020204" pitchFamily="34" charset="0"/>
              <a:buChar char="•"/>
            </a:pPr>
            <a:r>
              <a:rPr lang="en-US" altLang="en-US" dirty="0"/>
              <a:t>Following this presentation to the Public Health Council, staff will hold a public hearing and, as required, will provide a public comment period during which the public may provide written comments on the proposed revisions.</a:t>
            </a:r>
          </a:p>
          <a:p>
            <a:pPr marL="457200" lvl="1" indent="-457200">
              <a:lnSpc>
                <a:spcPct val="80000"/>
              </a:lnSpc>
              <a:spcBef>
                <a:spcPts val="1200"/>
              </a:spcBef>
              <a:spcAft>
                <a:spcPts val="600"/>
              </a:spcAft>
              <a:buFont typeface="Arial" panose="020B0604020202020204" pitchFamily="34" charset="0"/>
              <a:buChar char="•"/>
            </a:pPr>
            <a:r>
              <a:rPr lang="en-US" altLang="en-US" dirty="0"/>
              <a:t>After the close of the public comment period, staff will review public comments, revise as necessary to reflect comments received, and then request approval of the final version of the revised regulation at a subsequent meeting of the Public Health Council.</a:t>
            </a:r>
          </a:p>
        </p:txBody>
      </p:sp>
      <p:sp>
        <p:nvSpPr>
          <p:cNvPr id="4"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5" y="6492491"/>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082056833"/>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2540</TotalTime>
  <Words>3692</Words>
  <Application>Microsoft Office PowerPoint</Application>
  <PresentationFormat>Custom</PresentationFormat>
  <Paragraphs>746</Paragraphs>
  <Slides>48</Slides>
  <Notes>40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48</vt:i4>
      </vt:variant>
    </vt:vector>
  </HeadingPairs>
  <TitlesOfParts>
    <vt:vector size="54" baseType="lpstr">
      <vt:lpstr>1_Office Theme</vt:lpstr>
      <vt:lpstr>2_Office Theme</vt:lpstr>
      <vt:lpstr>3_Office Theme</vt:lpstr>
      <vt:lpstr>Custom Design</vt:lpstr>
      <vt:lpstr>1_Custom Design</vt:lpstr>
      <vt:lpstr>Microsoft Excel Chart</vt:lpstr>
      <vt:lpstr>PowerPoint Presentation</vt:lpstr>
      <vt:lpstr>PowerPoint Presentation</vt:lpstr>
      <vt:lpstr>Draft Proposed Revisions to  105 CMR 150.000 Standards for Long-Term Care Facilities</vt:lpstr>
      <vt:lpstr>Summary of Regulation</vt:lpstr>
      <vt:lpstr>Nursing Facility Accountability and Supports Package 2.0</vt:lpstr>
      <vt:lpstr>Overview of Proposed Revisions to Regulation</vt:lpstr>
      <vt:lpstr>Regulation Changes: Hours of Resident Care Per Day</vt:lpstr>
      <vt:lpstr>Regulation Changes: Physical Plant Updates</vt:lpstr>
      <vt:lpstr>Next Steps</vt:lpstr>
      <vt:lpstr>PowerPoint Presentation</vt:lpstr>
      <vt:lpstr>2019 Health Care Associated Infections: Acute Care Hospitals</vt:lpstr>
      <vt:lpstr>Introduction</vt:lpstr>
      <vt:lpstr>Purpose</vt:lpstr>
      <vt:lpstr>Methods</vt:lpstr>
      <vt:lpstr>PowerPoint Presentation</vt:lpstr>
      <vt:lpstr>PowerPoint Presentation</vt:lpstr>
      <vt:lpstr>Central Line-Associated Bloodstream Infections (CLABSI): Standard Infection Ratio in Adult and Pediatric ICUs and Wards</vt:lpstr>
      <vt:lpstr>Central Line-Associated Bloodstream Infections (CLABSI): Standard Utilization Ratio in Adult and Pediatric ICUs and Wards</vt:lpstr>
      <vt:lpstr>CLABSI Adult &amp; Pediatric Pathogens for 2018 and 2019</vt:lpstr>
      <vt:lpstr>Central Line-Associated Bloodstream Infections (CLABSI): Standard Infection Ratio in Neonatal ICUs</vt:lpstr>
      <vt:lpstr>Central Line-Associated Bloodstream Infections (CLABSI): Standard Utilization Ratio in Neonatal ICUs</vt:lpstr>
      <vt:lpstr>CLABSI NICU Pathogens for 2018 and 2019</vt:lpstr>
      <vt:lpstr>State CLABSI SIR in ICU and Wards</vt:lpstr>
      <vt:lpstr>State CLABSI SUR in ICU and Wards</vt:lpstr>
      <vt:lpstr>Catheter-Associated Urinary Tract Infections (CAUTI): Standard Infection Ratio in Adult and Pediatric ICUs and Wards</vt:lpstr>
      <vt:lpstr>Catheter-Associated Urinary Tract Infections (CAUTI): Standard Utilization Ratio in Adult and Pediatric ICUs and Wards</vt:lpstr>
      <vt:lpstr>CAUTI Adult &amp; Pediatric Pathogens for 2018 and 2019</vt:lpstr>
      <vt:lpstr>State CAUTI SIR in ICU and Wards</vt:lpstr>
      <vt:lpstr>State CLABSI SUR in ICU and Wards</vt:lpstr>
      <vt:lpstr>Surgical Site Infections (SSI) Coronary Artery Bypass Graft (CABG) SIR and Colon Procedure (COLO) SIR</vt:lpstr>
      <vt:lpstr>Surgical Site Infections (SSI) Knee Prosthesis (KPRO) SIR and Hip Prosthesis (HPRO) SIR</vt:lpstr>
      <vt:lpstr>Surgical Site Infections (SSI) Abdominal Hysterectomy (HYST) SIR and Vaginal Hysterectomy (VHYS) SIR</vt:lpstr>
      <vt:lpstr>SSI Pathogens for 2018-2019 CABG, KPRO, HPRO, HYST, VHYS, COLO</vt:lpstr>
      <vt:lpstr>Statewide SSI Trends by Year 2015-2019</vt:lpstr>
      <vt:lpstr>Laboratory Identified Events (LabID) Clostridioides difficile (CDI) SIR</vt:lpstr>
      <vt:lpstr>Laboratory Identified Events (LabID)  Methicillin-resistant Staphylococcus aureus (MRSA) SIR</vt:lpstr>
      <vt:lpstr>Statewide LabID Trends by Year 2015-2019</vt:lpstr>
      <vt:lpstr>DPH HAI Prevention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McNamara, Torey (DPH)</cp:lastModifiedBy>
  <cp:revision>130</cp:revision>
  <dcterms:created xsi:type="dcterms:W3CDTF">2019-01-10T19:26:50Z</dcterms:created>
  <dcterms:modified xsi:type="dcterms:W3CDTF">2020-10-13T20:22:54Z</dcterms:modified>
</cp:coreProperties>
</file>