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5"/>
  </p:notesMasterIdLst>
  <p:handoutMasterIdLst>
    <p:handoutMasterId r:id="rId26"/>
  </p:handoutMasterIdLst>
  <p:sldIdLst>
    <p:sldId id="397" r:id="rId3"/>
    <p:sldId id="543" r:id="rId4"/>
    <p:sldId id="578" r:id="rId5"/>
    <p:sldId id="576" r:id="rId6"/>
    <p:sldId id="573" r:id="rId7"/>
    <p:sldId id="256" r:id="rId8"/>
    <p:sldId id="259" r:id="rId9"/>
    <p:sldId id="260" r:id="rId10"/>
    <p:sldId id="261" r:id="rId11"/>
    <p:sldId id="266" r:id="rId12"/>
    <p:sldId id="269" r:id="rId13"/>
    <p:sldId id="579" r:id="rId14"/>
    <p:sldId id="580" r:id="rId15"/>
    <p:sldId id="581" r:id="rId16"/>
    <p:sldId id="582" r:id="rId17"/>
    <p:sldId id="583" r:id="rId18"/>
    <p:sldId id="584" r:id="rId19"/>
    <p:sldId id="585" r:id="rId20"/>
    <p:sldId id="270" r:id="rId21"/>
    <p:sldId id="586" r:id="rId22"/>
    <p:sldId id="587" r:id="rId23"/>
    <p:sldId id="661" r:id="rId2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9" autoAdjust="0"/>
    <p:restoredTop sz="92173" autoAdjust="0"/>
  </p:normalViewPr>
  <p:slideViewPr>
    <p:cSldViewPr snapToGrid="0" snapToObjects="1">
      <p:cViewPr varScale="1">
        <p:scale>
          <a:sx n="61" d="100"/>
          <a:sy n="61" d="100"/>
        </p:scale>
        <p:origin x="116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9/7/2021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9/7/2021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71575"/>
            <a:ext cx="5622925" cy="31623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78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02699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194678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7775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53742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403976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212" tIns="45606" rIns="91212" bIns="45606" rtlCol="0" anchor="ctr"/>
          <a:lstStyle/>
          <a:p>
            <a:pPr algn="ctr"/>
            <a:endParaRPr lang="en-US" sz="1895">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212" tIns="45606" rIns="91212" bIns="45606" rtlCol="0" anchor="ctr"/>
          <a:lstStyle/>
          <a:p>
            <a:pPr algn="ctr">
              <a:defRPr/>
            </a:pPr>
            <a:endParaRPr lang="en-US" sz="1895"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212" tIns="45606" rIns="91212" bIns="45606" rtlCol="0">
            <a:spAutoFit/>
          </a:bodyPr>
          <a:lstStyle/>
          <a:p>
            <a:pPr>
              <a:defRPr/>
            </a:pPr>
            <a:r>
              <a:rPr lang="en-US" sz="3591" b="1" kern="0" dirty="0">
                <a:ln w="12700">
                  <a:solidFill>
                    <a:prstClr val="black"/>
                  </a:solidFill>
                  <a:prstDash val="solid"/>
                </a:ln>
                <a:solidFill>
                  <a:srgbClr val="FFFFFF"/>
                </a:solidFill>
              </a:rPr>
              <a:t>  </a:t>
            </a:r>
            <a:r>
              <a:rPr lang="en-US" sz="2993"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1" y="5"/>
            <a:ext cx="1446117" cy="2487495"/>
          </a:xfrm>
          <a:prstGeom prst="rect">
            <a:avLst/>
          </a:prstGeom>
          <a:solidFill>
            <a:schemeClr val="bg1"/>
          </a:solidFill>
        </p:spPr>
      </p:pic>
    </p:spTree>
    <p:extLst>
      <p:ext uri="{BB962C8B-B14F-4D97-AF65-F5344CB8AC3E}">
        <p14:creationId xmlns:p14="http://schemas.microsoft.com/office/powerpoint/2010/main" val="294751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09510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0550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559376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220724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malegislature.gov/Laws/GeneralLaws/PartI/TitleXVI/Chapter11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mass.gov/doc/105-cmr-150-standards-for-long-term-care-facilities/downloa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mass.gov/courts/docs/lawlib/104-105cmr/105cmr141.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55974" y="3044864"/>
            <a:ext cx="6680052" cy="771953"/>
          </a:xfrm>
          <a:prstGeom prst="rect">
            <a:avLst/>
          </a:prstGeom>
        </p:spPr>
        <p:txBody>
          <a:bodyPr vert="horz" lIns="67692" tIns="34289" rIns="67692" bIns="34289"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3000" b="1" dirty="0">
                <a:solidFill>
                  <a:sysClr val="window" lastClr="FFFFFF"/>
                </a:solidFill>
              </a:rPr>
              <a:t>September 8, 2021</a:t>
            </a:r>
          </a:p>
        </p:txBody>
      </p:sp>
      <p:sp>
        <p:nvSpPr>
          <p:cNvPr id="4" name="TextBox 3"/>
          <p:cNvSpPr txBox="1"/>
          <p:nvPr/>
        </p:nvSpPr>
        <p:spPr>
          <a:xfrm>
            <a:off x="399157" y="5264617"/>
            <a:ext cx="11473733" cy="530913"/>
          </a:xfrm>
          <a:prstGeom prst="rect">
            <a:avLst/>
          </a:prstGeom>
          <a:noFill/>
        </p:spPr>
        <p:txBody>
          <a:bodyPr wrap="square" lIns="67692" tIns="34289" rIns="67692" bIns="34289" rtlCol="0">
            <a:spAutoFit/>
          </a:bodyPr>
          <a:lstStyle/>
          <a:p>
            <a:pPr algn="ctr" defTabSz="675753">
              <a:defRPr/>
            </a:pPr>
            <a:r>
              <a:rPr lang="en-US" sz="1500" b="1" i="1" dirty="0">
                <a:solidFill>
                  <a:prstClr val="white"/>
                </a:solidFill>
                <a:latin typeface="Arial" pitchFamily="34" charset="0"/>
                <a:cs typeface="Arial" pitchFamily="34" charset="0"/>
              </a:rPr>
              <a:t>Today’s presentation is available on the mass.gov/</a:t>
            </a:r>
            <a:r>
              <a:rPr lang="en-US" sz="1500" b="1" i="1" dirty="0" err="1">
                <a:solidFill>
                  <a:prstClr val="white"/>
                </a:solidFill>
                <a:latin typeface="Arial" pitchFamily="34" charset="0"/>
                <a:cs typeface="Arial" pitchFamily="34" charset="0"/>
              </a:rPr>
              <a:t>dph</a:t>
            </a:r>
            <a:r>
              <a:rPr lang="en-US" sz="1500" b="1" i="1" dirty="0">
                <a:solidFill>
                  <a:prstClr val="white"/>
                </a:solidFill>
                <a:latin typeface="Arial" pitchFamily="34" charset="0"/>
                <a:cs typeface="Arial" pitchFamily="34" charset="0"/>
              </a:rPr>
              <a:t> website under “Upcoming Events” by clicking on the September 8th Public Health Council listing</a:t>
            </a:r>
          </a:p>
        </p:txBody>
      </p:sp>
      <p:sp>
        <p:nvSpPr>
          <p:cNvPr id="5" name="TextBox 4"/>
          <p:cNvSpPr txBox="1"/>
          <p:nvPr/>
        </p:nvSpPr>
        <p:spPr>
          <a:xfrm>
            <a:off x="1362002" y="4321425"/>
            <a:ext cx="9548043" cy="438580"/>
          </a:xfrm>
          <a:prstGeom prst="rect">
            <a:avLst/>
          </a:prstGeom>
          <a:noFill/>
        </p:spPr>
        <p:txBody>
          <a:bodyPr wrap="square" lIns="67692" tIns="34289" rIns="67692" bIns="34289" rtlCol="0">
            <a:spAutoFit/>
          </a:bodyPr>
          <a:lstStyle/>
          <a:p>
            <a:pPr algn="ctr" defTabSz="675753">
              <a:defRPr/>
            </a:pPr>
            <a:r>
              <a:rPr lang="en-US" sz="2400" b="1" i="1" dirty="0">
                <a:solidFill>
                  <a:prstClr val="white"/>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1451824" y="2428717"/>
            <a:ext cx="9288352" cy="1143005"/>
          </a:xfrm>
          <a:prstGeom prst="rect">
            <a:avLst/>
          </a:prstGeom>
        </p:spPr>
        <p:txBody>
          <a:bodyPr vert="horz" lIns="67692" tIns="34289" rIns="67692" bIns="34289"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dirty="0">
                <a:solidFill>
                  <a:prstClr val="white"/>
                </a:solidFill>
              </a:rPr>
              <a:t>Public health council</a:t>
            </a:r>
          </a:p>
        </p:txBody>
      </p:sp>
    </p:spTree>
    <p:extLst>
      <p:ext uri="{BB962C8B-B14F-4D97-AF65-F5344CB8AC3E}">
        <p14:creationId xmlns:p14="http://schemas.microsoft.com/office/powerpoint/2010/main" val="8617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609600" y="1122218"/>
            <a:ext cx="10972800" cy="5003945"/>
          </a:xfrm>
          <a:noFill/>
        </p:spPr>
        <p:txBody>
          <a:bodyPr>
            <a:normAutofit lnSpcReduction="10000"/>
          </a:bodyPr>
          <a:lstStyle/>
          <a:p>
            <a:r>
              <a:rPr lang="en-US" sz="2800" dirty="0"/>
              <a:t>The Department respectfully requests that the Public Health Council vote to approve the proposed amendments to 105 CMR 150.000 on an emergency basis.  </a:t>
            </a:r>
          </a:p>
          <a:p>
            <a:pPr marL="0" indent="0">
              <a:buNone/>
            </a:pPr>
            <a:endParaRPr lang="en-US" sz="2800" dirty="0"/>
          </a:p>
          <a:p>
            <a:r>
              <a:rPr lang="en-US" sz="2800" dirty="0"/>
              <a:t>This will allow the regulation to take effect upon filing with the Secretary of State’s office while the Department conducts a public comment period. </a:t>
            </a:r>
          </a:p>
          <a:p>
            <a:pPr marL="0" indent="0">
              <a:buNone/>
            </a:pPr>
            <a:endParaRPr lang="en-US" sz="2800" dirty="0"/>
          </a:p>
          <a:p>
            <a:r>
              <a:rPr lang="en-US" altLang="en-US" sz="2800" dirty="0"/>
              <a:t>Final approval of the proposed amendments, along with a review of public comments, will be requested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20598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5782" y="2605118"/>
            <a:ext cx="10113818"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For more information regarding standards for long-term care facilities, please find the relevant statutory language and the full current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alibri"/>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https://malegislature.gov/Laws/GeneralLaws/PartI/TitleXVI/Chapter111</a:t>
            </a:r>
            <a:endParaRPr lang="en-US" sz="2400" dirty="0">
              <a:solidFill>
                <a:srgbClr val="00B0F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B0F0"/>
              </a:solidFill>
              <a:effectLst/>
              <a:uLnTx/>
              <a:uFillTx/>
              <a:latin typeface="Calibri"/>
              <a:ea typeface="+mn-ea"/>
              <a:cs typeface="+mn-cs"/>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https://www.mass.gov/doc/105-cmr-150-standards-for-long-term-care-facilities/download</a:t>
            </a:r>
            <a:endParaRPr kumimoji="0" lang="en-US" sz="2400" b="0" i="0" u="none" strike="noStrike" kern="1200" cap="none" spc="0" normalizeH="0" baseline="0" noProof="0" dirty="0">
              <a:ln>
                <a:noFill/>
              </a:ln>
              <a:solidFill>
                <a:srgbClr val="00B0F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37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7644" y="2707300"/>
            <a:ext cx="8909956" cy="1612968"/>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Proposed Emergency Amendments to 105 CMR 141.000</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Licensure of Hospice Programs</a:t>
            </a:r>
          </a:p>
        </p:txBody>
      </p:sp>
      <p:sp>
        <p:nvSpPr>
          <p:cNvPr id="3" name="Title 1"/>
          <p:cNvSpPr txBox="1">
            <a:spLocks/>
          </p:cNvSpPr>
          <p:nvPr/>
        </p:nvSpPr>
        <p:spPr>
          <a:xfrm>
            <a:off x="601133" y="4788967"/>
            <a:ext cx="5503334"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Public Health Council</a:t>
            </a:r>
            <a:b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September 8,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8268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Summary of Regulation</a:t>
            </a:r>
          </a:p>
        </p:txBody>
      </p:sp>
      <p:sp>
        <p:nvSpPr>
          <p:cNvPr id="3" name="Content Placeholder 2"/>
          <p:cNvSpPr>
            <a:spLocks noGrp="1"/>
          </p:cNvSpPr>
          <p:nvPr>
            <p:ph idx="1"/>
          </p:nvPr>
        </p:nvSpPr>
        <p:spPr>
          <a:xfrm>
            <a:off x="609600" y="1122218"/>
            <a:ext cx="10972800" cy="5003945"/>
          </a:xfrm>
        </p:spPr>
        <p:txBody>
          <a:bodyPr>
            <a:normAutofit lnSpcReduction="10000"/>
          </a:bodyPr>
          <a:lstStyle/>
          <a:p>
            <a:pPr marL="0" indent="0">
              <a:buNone/>
            </a:pPr>
            <a:r>
              <a:rPr lang="en-US" dirty="0"/>
              <a:t>105 CMR 141.000</a:t>
            </a:r>
            <a:r>
              <a:rPr lang="en-US" i="1" dirty="0"/>
              <a:t>: Licensure of Hospice Programs</a:t>
            </a:r>
          </a:p>
          <a:p>
            <a:pPr marL="0" indent="0">
              <a:buNone/>
            </a:pPr>
            <a:endParaRPr lang="en-US" sz="1000" dirty="0"/>
          </a:p>
          <a:p>
            <a:pPr lvl="1">
              <a:buFont typeface="Arial" panose="020B0604020202020204" pitchFamily="34" charset="0"/>
              <a:buChar char="•"/>
            </a:pPr>
            <a:r>
              <a:rPr lang="en-US" sz="3200" dirty="0"/>
              <a:t>Sets forth standards for hospice services, which may be offered in multiple types of health care settings and in the community, including a patient's home, a nursing home, or a free-standing hospice facility operated by a hospice program.</a:t>
            </a:r>
          </a:p>
          <a:p>
            <a:pPr marL="457200" lvl="1" indent="0">
              <a:buNone/>
            </a:pPr>
            <a:endParaRPr lang="en-US" sz="3200" dirty="0"/>
          </a:p>
          <a:p>
            <a:pPr lvl="1">
              <a:buFont typeface="Arial" panose="020B0604020202020204" pitchFamily="34" charset="0"/>
              <a:buChar char="•"/>
            </a:pPr>
            <a:r>
              <a:rPr lang="en-US" sz="3200" dirty="0"/>
              <a:t>Provides a legal structure that promotes industry standardization, promotes higher quality of care and stronger consumer protection for patients receiving care. </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14026896" y="4498848"/>
            <a:ext cx="932687" cy="310895"/>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359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Regulation Changes: COVID-19 Vaccination Requirement</a:t>
            </a:r>
          </a:p>
        </p:txBody>
      </p:sp>
      <p:sp>
        <p:nvSpPr>
          <p:cNvPr id="3" name="Content Placeholder 2"/>
          <p:cNvSpPr>
            <a:spLocks noGrp="1"/>
          </p:cNvSpPr>
          <p:nvPr>
            <p:ph idx="1"/>
          </p:nvPr>
        </p:nvSpPr>
        <p:spPr>
          <a:xfrm>
            <a:off x="365760" y="1122218"/>
            <a:ext cx="11117821" cy="5003945"/>
          </a:xfrm>
        </p:spPr>
        <p:txBody>
          <a:bodyPr>
            <a:normAutofit fontScale="92500"/>
          </a:bodyPr>
          <a:lstStyle/>
          <a:p>
            <a:r>
              <a:rPr lang="en-US" sz="2800" dirty="0">
                <a:effectLst/>
                <a:ea typeface="Times New Roman" panose="02020603050405020304" pitchFamily="18" charset="0"/>
              </a:rPr>
              <a:t>The Department is proposing an emergency amendment to the regulation to require hospice program personnel be fully vaccinated against COVID-19. </a:t>
            </a:r>
          </a:p>
          <a:p>
            <a:r>
              <a:rPr lang="en-US" sz="2800" dirty="0">
                <a:effectLst/>
                <a:ea typeface="Times New Roman" panose="02020603050405020304" pitchFamily="18" charset="0"/>
              </a:rPr>
              <a:t>Personnel includes </a:t>
            </a:r>
            <a:r>
              <a:rPr lang="en-US" sz="2800" dirty="0">
                <a:ea typeface="Times New Roman" panose="02020603050405020304" pitchFamily="18" charset="0"/>
              </a:rPr>
              <a:t>a</a:t>
            </a:r>
            <a:r>
              <a:rPr lang="en-US" sz="2800" dirty="0">
                <a:effectLst/>
                <a:ea typeface="Calibri" panose="020F0502020204030204" pitchFamily="34" charset="0"/>
              </a:rPr>
              <a:t>ll hospice personnel who work at or volunteer at a hospice inpatient facility and all hospice personnel providing residential hospice services that include direct care.</a:t>
            </a:r>
          </a:p>
          <a:p>
            <a:r>
              <a:rPr lang="en-US" sz="2800" dirty="0">
                <a:ea typeface="Times New Roman" panose="02020603050405020304" pitchFamily="18" charset="0"/>
              </a:rPr>
              <a:t>Exemptions from vaccination are provided </a:t>
            </a:r>
            <a:r>
              <a:rPr lang="en-US" sz="2800" dirty="0">
                <a:effectLst/>
                <a:ea typeface="Times New Roman" panose="02020603050405020304" pitchFamily="18" charset="0"/>
              </a:rPr>
              <a:t>for those personnel with medical restrictions or sincerely held religious beliefs that prevent them from receiving vaccination.</a:t>
            </a:r>
          </a:p>
          <a:p>
            <a:pPr marL="0" indent="0">
              <a:buNone/>
            </a:pPr>
            <a:endParaRPr lang="en-US" sz="1400" b="1" dirty="0"/>
          </a:p>
          <a:p>
            <a:pPr marL="0" indent="0">
              <a:buNone/>
            </a:pPr>
            <a:r>
              <a:rPr lang="en-US" sz="2400" b="0" i="1" dirty="0">
                <a:solidFill>
                  <a:srgbClr val="141414"/>
                </a:solidFill>
                <a:effectLst/>
              </a:rPr>
              <a:t>COVID-19 vaccination is the most effective method for preventing infection and serious illness from the virus, and personnel at hospice programs serving vulnerable individuals are critical in efforts to protect patients receiving hospice care.</a:t>
            </a:r>
            <a:endParaRPr lang="en-US" sz="2400" i="1"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19219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609600" y="1122218"/>
            <a:ext cx="10972800" cy="5003945"/>
          </a:xfrm>
          <a:noFill/>
        </p:spPr>
        <p:txBody>
          <a:bodyPr>
            <a:normAutofit lnSpcReduction="10000"/>
          </a:bodyPr>
          <a:lstStyle/>
          <a:p>
            <a:r>
              <a:rPr lang="en-US" sz="2800" dirty="0"/>
              <a:t>The Department respectfully requests that the Public Health Council vote to approve the proposed amendments to 105 CMR 141.000 on an emergency basis.  </a:t>
            </a:r>
          </a:p>
          <a:p>
            <a:pPr marL="0" indent="0">
              <a:buNone/>
            </a:pPr>
            <a:endParaRPr lang="en-US" sz="2800" dirty="0"/>
          </a:p>
          <a:p>
            <a:r>
              <a:rPr lang="en-US" sz="2800" dirty="0"/>
              <a:t>This will allow the regulation to take effect upon filing with the Secretary of State’s office while the Department conducts a public comment period. </a:t>
            </a:r>
          </a:p>
          <a:p>
            <a:pPr marL="0" indent="0">
              <a:buNone/>
            </a:pPr>
            <a:endParaRPr lang="en-US" sz="2800" dirty="0"/>
          </a:p>
          <a:p>
            <a:r>
              <a:rPr lang="en-US" altLang="en-US" sz="2800" dirty="0"/>
              <a:t>Final approval of the proposed amendments, along with a review of public comments, will be requested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46728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5782" y="2128868"/>
            <a:ext cx="10113818"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For more information on 105 CMR 141, </a:t>
            </a:r>
            <a:r>
              <a:rPr kumimoji="0" lang="en-US" sz="2400" b="0" i="1" u="none" strike="noStrike" kern="1200" cap="none" spc="0" normalizeH="0" baseline="0" noProof="0" dirty="0">
                <a:ln>
                  <a:noFill/>
                </a:ln>
                <a:solidFill>
                  <a:prstClr val="white"/>
                </a:solidFill>
                <a:effectLst/>
                <a:uLnTx/>
                <a:uFillTx/>
                <a:latin typeface="Calibri"/>
                <a:ea typeface="+mn-ea"/>
                <a:cs typeface="+mn-cs"/>
              </a:rPr>
              <a:t>Licensure of Hospice Programs, </a:t>
            </a:r>
            <a:r>
              <a:rPr kumimoji="0" lang="en-US" sz="2400" b="0" i="0" u="none" strike="noStrike" kern="1200" cap="none" spc="0" normalizeH="0" baseline="0" noProof="0" dirty="0">
                <a:ln>
                  <a:noFill/>
                </a:ln>
                <a:solidFill>
                  <a:prstClr val="white"/>
                </a:solidFill>
                <a:effectLst/>
                <a:uLnTx/>
                <a:uFillTx/>
                <a:latin typeface="Calibri"/>
                <a:ea typeface="+mn-ea"/>
                <a:cs typeface="+mn-cs"/>
              </a:rPr>
              <a:t>please find the relevant statutory language (</a:t>
            </a:r>
            <a:r>
              <a:rPr kumimoji="0" lang="pt-BR" sz="2400" b="0" i="0" u="none" strike="noStrike" kern="1200" cap="none" spc="0" normalizeH="0" baseline="0" noProof="0" dirty="0">
                <a:ln>
                  <a:noFill/>
                </a:ln>
                <a:solidFill>
                  <a:prstClr val="white"/>
                </a:solidFill>
                <a:effectLst/>
                <a:uLnTx/>
                <a:uFillTx/>
                <a:latin typeface="Calibri"/>
                <a:ea typeface="+mn-ea"/>
                <a:cs typeface="+mn-cs"/>
              </a:rPr>
              <a:t>M.G.L. c. 111, §3, 57D)</a:t>
            </a:r>
            <a:r>
              <a:rPr kumimoji="0" lang="en-US" sz="2400" b="0" i="0" u="none" strike="noStrike" kern="1200" cap="none" spc="0" normalizeH="0" baseline="0" noProof="0" dirty="0">
                <a:ln>
                  <a:noFill/>
                </a:ln>
                <a:solidFill>
                  <a:prstClr val="white"/>
                </a:solidFill>
                <a:effectLst/>
                <a:uLnTx/>
                <a:uFillTx/>
                <a:latin typeface="Calibri"/>
                <a:ea typeface="+mn-ea"/>
                <a:cs typeface="+mn-cs"/>
              </a:rPr>
              <a:t> and the full current regulation here</a:t>
            </a:r>
            <a:r>
              <a:rPr lang="en-US" sz="2400" dirty="0">
                <a:solidFill>
                  <a:prstClr val="white"/>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white"/>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solidFill>
                  <a:srgbClr val="00B0F0"/>
                </a:solidFill>
                <a:latin typeface="Calibri"/>
              </a:rPr>
              <a:t>https://malegislature.gov/Laws/GeneralLaws/PartI/TitleXVI/Chapter111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B0F0"/>
              </a:solidFill>
              <a:effectLst/>
              <a:uLnTx/>
              <a:uFillTx/>
              <a:latin typeface="Calibri"/>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F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http://www.mass.gov/courts/docs/lawlib/104-105cmr/105cmr141.pdf</a:t>
            </a:r>
            <a:endParaRPr kumimoji="0" lang="en-US" sz="2000" b="0" i="0" u="none" strike="noStrike" kern="1200" cap="none" spc="0" normalizeH="0" baseline="0" noProof="0" dirty="0">
              <a:ln>
                <a:noFill/>
              </a:ln>
              <a:solidFill>
                <a:srgbClr val="00B0F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5655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7644" y="2507275"/>
            <a:ext cx="8909956" cy="1612968"/>
          </a:xfrm>
        </p:spPr>
        <p:txBody>
          <a:bodyPr>
            <a:normAutofit fontScale="90000"/>
          </a:bodyPr>
          <a:lstStyle/>
          <a:p>
            <a:br>
              <a:rPr lang="en-US" dirty="0">
                <a:solidFill>
                  <a:schemeClr val="bg1"/>
                </a:solidFill>
                <a:latin typeface="Arial" panose="020B0604020202020204" pitchFamily="34" charset="0"/>
                <a:cs typeface="Arial" panose="020B0604020202020204" pitchFamily="34" charset="0"/>
              </a:rPr>
            </a:b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Proposed Emergency Regulation</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COVID-19 VACCINATIONS FOR CERTAIN STAFF PROVIDING HOME CARE SERVICES IN MASSACHUSETTS</a:t>
            </a:r>
            <a:br>
              <a:rPr lang="en-US" sz="1800" dirty="0">
                <a:effectLst/>
                <a:latin typeface="Times New Roman" panose="02020603050405020304" pitchFamily="18" charset="0"/>
                <a:ea typeface="Times New Roman" panose="02020603050405020304" pitchFamily="18" charset="0"/>
              </a:rPr>
            </a:br>
            <a:endParaRPr lang="en-US" dirty="0">
              <a:solidFill>
                <a:schemeClr val="bg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601133" y="4588942"/>
            <a:ext cx="5503334"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Public Health Council</a:t>
            </a:r>
            <a:b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September 8,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0166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Summary of Regulation</a:t>
            </a:r>
          </a:p>
        </p:txBody>
      </p:sp>
      <p:sp>
        <p:nvSpPr>
          <p:cNvPr id="3" name="Content Placeholder 2"/>
          <p:cNvSpPr>
            <a:spLocks noGrp="1"/>
          </p:cNvSpPr>
          <p:nvPr>
            <p:ph idx="1"/>
          </p:nvPr>
        </p:nvSpPr>
        <p:spPr>
          <a:xfrm>
            <a:off x="609600" y="1122218"/>
            <a:ext cx="10972800" cy="5003945"/>
          </a:xfrm>
        </p:spPr>
        <p:txBody>
          <a:bodyPr>
            <a:normAutofit/>
          </a:bodyPr>
          <a:lstStyle/>
          <a:p>
            <a:pPr>
              <a:spcBef>
                <a:spcPts val="0"/>
              </a:spcBef>
            </a:pPr>
            <a:r>
              <a:rPr lang="en-US" sz="2800" dirty="0">
                <a:ea typeface="Calibri" panose="020F0502020204030204" pitchFamily="34" charset="0"/>
                <a:cs typeface="Times New Roman" panose="02020603050405020304" pitchFamily="18" charset="0"/>
              </a:rPr>
              <a:t>The regulation r</a:t>
            </a:r>
            <a:r>
              <a:rPr lang="en-US" sz="2800" dirty="0">
                <a:effectLst/>
                <a:ea typeface="Calibri" panose="020F0502020204030204" pitchFamily="34" charset="0"/>
                <a:cs typeface="Times New Roman" panose="02020603050405020304" pitchFamily="18" charset="0"/>
              </a:rPr>
              <a:t>equires all in-home care workers providing direct care under a state-based program to be vaccinated against COVID-19. </a:t>
            </a:r>
          </a:p>
          <a:p>
            <a:pPr marL="0" indent="0">
              <a:spcBef>
                <a:spcPts val="0"/>
              </a:spcBef>
              <a:buNone/>
            </a:pPr>
            <a:endParaRPr lang="en-US" sz="2800" dirty="0">
              <a:effectLst/>
              <a:ea typeface="Calibri" panose="020F0502020204030204" pitchFamily="34" charset="0"/>
              <a:cs typeface="Times New Roman" panose="02020603050405020304" pitchFamily="18" charset="0"/>
            </a:endParaRPr>
          </a:p>
          <a:p>
            <a:pPr>
              <a:spcBef>
                <a:spcPts val="0"/>
              </a:spcBef>
            </a:pPr>
            <a:r>
              <a:rPr lang="en-US" sz="2800" dirty="0">
                <a:effectLst/>
                <a:ea typeface="Calibri" panose="020F0502020204030204" pitchFamily="34" charset="0"/>
                <a:cs typeface="Times New Roman" panose="02020603050405020304" pitchFamily="18" charset="0"/>
              </a:rPr>
              <a:t>The vaccination requirement will provide exemptions for those personnel with medical restrictions or sincerely held religious beliefs that prevent them from receiving vaccination.</a:t>
            </a: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r>
              <a:rPr lang="en-US" sz="2800" i="1" dirty="0">
                <a:effectLst/>
                <a:ea typeface="Calibri" panose="020F0502020204030204" pitchFamily="34" charset="0"/>
              </a:rPr>
              <a:t>COVID-19 vaccination is the most effective method for preventing infection and serious illness from the virus, and vaccination of home care staff serving vulnerable populations including older residents is critical in this effort. </a:t>
            </a:r>
            <a:endParaRPr lang="en-US" sz="2800" i="1" dirty="0">
              <a:effectLst/>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14026896" y="4498848"/>
            <a:ext cx="932687" cy="310895"/>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14037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632E-F182-4BBA-8654-331E8DF27758}"/>
              </a:ext>
            </a:extLst>
          </p:cNvPr>
          <p:cNvSpPr>
            <a:spLocks noGrp="1"/>
          </p:cNvSpPr>
          <p:nvPr>
            <p:ph type="title"/>
          </p:nvPr>
        </p:nvSpPr>
        <p:spPr/>
        <p:txBody>
          <a:bodyPr>
            <a:normAutofit/>
          </a:bodyPr>
          <a:lstStyle/>
          <a:p>
            <a:r>
              <a:rPr lang="en-US" sz="3200" dirty="0">
                <a:solidFill>
                  <a:schemeClr val="bg1"/>
                </a:solidFill>
              </a:rPr>
              <a:t>Summary of Regulation</a:t>
            </a:r>
          </a:p>
        </p:txBody>
      </p:sp>
      <p:sp>
        <p:nvSpPr>
          <p:cNvPr id="3" name="Content Placeholder 2">
            <a:extLst>
              <a:ext uri="{FF2B5EF4-FFF2-40B4-BE49-F238E27FC236}">
                <a16:creationId xmlns:a16="http://schemas.microsoft.com/office/drawing/2014/main" id="{1A7E2B80-B183-4A5F-BF5C-A84E6A017283}"/>
              </a:ext>
            </a:extLst>
          </p:cNvPr>
          <p:cNvSpPr>
            <a:spLocks noGrp="1"/>
          </p:cNvSpPr>
          <p:nvPr>
            <p:ph idx="1"/>
          </p:nvPr>
        </p:nvSpPr>
        <p:spPr>
          <a:xfrm>
            <a:off x="420624" y="1133856"/>
            <a:ext cx="11612880" cy="5321808"/>
          </a:xfrm>
        </p:spPr>
        <p:txBody>
          <a:bodyPr>
            <a:normAutofit/>
          </a:bodyPr>
          <a:lstStyle/>
          <a:p>
            <a:pPr marL="0" marR="0" indent="0">
              <a:lnSpc>
                <a:spcPct val="120000"/>
              </a:lnSpc>
              <a:spcBef>
                <a:spcPts val="0"/>
              </a:spcBef>
              <a:buNone/>
            </a:pPr>
            <a:r>
              <a:rPr lang="en-US" sz="2000" dirty="0">
                <a:effectLst/>
                <a:ea typeface="Calibri" panose="020F0502020204030204" pitchFamily="34" charset="0"/>
                <a:cs typeface="Times New Roman" panose="02020603050405020304" pitchFamily="18" charset="0"/>
              </a:rPr>
              <a:t>Home Care Worker includes individuals providing in-home, direct care who are employed by an agency that is contracted or subcontracted with the Commonwealth or a Commonwealth-contracted managed care entity, including: </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Home health agencies enrolled in the MassHealth program </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Home care agencies providing services under EOEA’s home care program </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Continuous Skilled Nursing agencies enrolled in the MassHealth program</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Group Adult Foster Care agencies enrolled in the MassHealth program delivering personal care services that assist individuals with eating, toileting, dressing, bathing, transferring, and mobility. </a:t>
            </a:r>
          </a:p>
          <a:p>
            <a:pPr marL="0" marR="0" indent="0">
              <a:lnSpc>
                <a:spcPct val="120000"/>
              </a:lnSpc>
              <a:spcBef>
                <a:spcPts val="0"/>
              </a:spcBef>
              <a:buNone/>
            </a:pPr>
            <a:r>
              <a:rPr lang="en-US" sz="2000" dirty="0">
                <a:effectLst/>
                <a:ea typeface="Calibri" panose="020F0502020204030204" pitchFamily="34" charset="0"/>
                <a:cs typeface="Times New Roman" panose="02020603050405020304" pitchFamily="18" charset="0"/>
              </a:rPr>
              <a:t>The regulation also applies to independent, non-agency-based home care workers that contract with the Commonwealth to provide in-home, direct care including:</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Independent Nurses enrolled in the MassHealth program </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Personal Care Attendants (PCAs) providing services through the MassHealth program</a:t>
            </a:r>
          </a:p>
          <a:p>
            <a:pPr marL="1143000" marR="0" lvl="2" indent="-228600">
              <a:lnSpc>
                <a:spcPct val="120000"/>
              </a:lnSpc>
              <a:spcBef>
                <a:spcPts val="0"/>
              </a:spcBef>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Consumer Directed Care (CDC) workers providing services under EOEA’s self-directed program </a:t>
            </a:r>
          </a:p>
          <a:p>
            <a:pPr marL="0" indent="0">
              <a:buNone/>
            </a:pPr>
            <a:endParaRPr lang="en-US" dirty="0"/>
          </a:p>
        </p:txBody>
      </p:sp>
    </p:spTree>
    <p:extLst>
      <p:ext uri="{BB962C8B-B14F-4D97-AF65-F5344CB8AC3E}">
        <p14:creationId xmlns:p14="http://schemas.microsoft.com/office/powerpoint/2010/main" val="31112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024600"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800" dirty="0">
                <a:solidFill>
                  <a:schemeClr val="bg1"/>
                </a:solidFill>
              </a:rPr>
              <a:t>PUBLIC HEALTH COUNCIL meeting </a:t>
            </a:r>
          </a:p>
          <a:p>
            <a:pPr lvl="0" algn="ctr" fontAlgn="auto">
              <a:spcAft>
                <a:spcPts val="0"/>
              </a:spcAft>
              <a:defRPr/>
            </a:pPr>
            <a:r>
              <a:rPr lang="en-US" sz="4800" dirty="0">
                <a:solidFill>
                  <a:schemeClr val="bg1"/>
                </a:solidFill>
              </a:rPr>
              <a:t>September 8, 2021</a:t>
            </a:r>
          </a:p>
        </p:txBody>
      </p:sp>
      <p:sp>
        <p:nvSpPr>
          <p:cNvPr id="5" name="Subtitle 3"/>
          <p:cNvSpPr txBox="1">
            <a:spLocks/>
          </p:cNvSpPr>
          <p:nvPr/>
        </p:nvSpPr>
        <p:spPr>
          <a:xfrm>
            <a:off x="983495" y="432164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Margret R. Cooke, Acting Commissioner</a:t>
            </a:r>
          </a:p>
        </p:txBody>
      </p:sp>
    </p:spTree>
    <p:extLst>
      <p:ext uri="{BB962C8B-B14F-4D97-AF65-F5344CB8AC3E}">
        <p14:creationId xmlns:p14="http://schemas.microsoft.com/office/powerpoint/2010/main" val="305867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Next Steps</a:t>
            </a:r>
          </a:p>
        </p:txBody>
      </p:sp>
      <p:sp>
        <p:nvSpPr>
          <p:cNvPr id="3" name="Content Placeholder 2"/>
          <p:cNvSpPr>
            <a:spLocks noGrp="1"/>
          </p:cNvSpPr>
          <p:nvPr>
            <p:ph idx="1"/>
          </p:nvPr>
        </p:nvSpPr>
        <p:spPr>
          <a:xfrm>
            <a:off x="609600" y="1122218"/>
            <a:ext cx="10972800" cy="5003945"/>
          </a:xfrm>
          <a:noFill/>
        </p:spPr>
        <p:txBody>
          <a:bodyPr>
            <a:normAutofit/>
          </a:bodyPr>
          <a:lstStyle/>
          <a:p>
            <a:r>
              <a:rPr lang="en-US" sz="2800" dirty="0"/>
              <a:t>The Department respectfully requests that the Public Health Council vote to approve the proposed regulation on an emergency basis. </a:t>
            </a:r>
          </a:p>
          <a:p>
            <a:pPr marL="0" indent="0">
              <a:buNone/>
            </a:pPr>
            <a:r>
              <a:rPr lang="en-US" sz="2800" dirty="0"/>
              <a:t> </a:t>
            </a:r>
          </a:p>
          <a:p>
            <a:r>
              <a:rPr lang="en-US" sz="2800" dirty="0"/>
              <a:t>This will allow the regulation to take effect upon filing with the Secretary of State’s office while the Department conducts a public comment period. </a:t>
            </a:r>
          </a:p>
          <a:p>
            <a:pPr marL="0" indent="0">
              <a:buNone/>
            </a:pPr>
            <a:endParaRPr lang="en-US" sz="2800" dirty="0"/>
          </a:p>
          <a:p>
            <a:r>
              <a:rPr lang="en-US" altLang="en-US" sz="2800" dirty="0"/>
              <a:t>Final approval of the proposed amendments, along with a review of public comments, will be requested at a subsequent meeting of the Public Health Council.</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90769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4189" y="2451809"/>
            <a:ext cx="11020927"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52524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8279" y="2896371"/>
            <a:ext cx="6099921" cy="570088"/>
          </a:xfrm>
          <a:prstGeom prst="rect">
            <a:avLst/>
          </a:prstGeom>
        </p:spPr>
        <p:txBody>
          <a:bodyPr vert="horz" lIns="68410" tIns="34205" rIns="68410" bIns="34205"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41"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84344" y="3535474"/>
            <a:ext cx="4607395" cy="631846"/>
          </a:xfrm>
          <a:prstGeom prst="rect">
            <a:avLst/>
          </a:prstGeom>
        </p:spPr>
        <p:txBody>
          <a:bodyPr vert="horz" lIns="68410" tIns="34205" rIns="68410" bIns="34205"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4190" b="1" dirty="0">
                <a:solidFill>
                  <a:sysClr val="window" lastClr="FFFFFF"/>
                </a:solidFill>
                <a:latin typeface="Calibri"/>
              </a:rPr>
              <a:t>October 13, 2021</a:t>
            </a:r>
          </a:p>
        </p:txBody>
      </p:sp>
    </p:spTree>
    <p:extLst>
      <p:ext uri="{BB962C8B-B14F-4D97-AF65-F5344CB8AC3E}">
        <p14:creationId xmlns:p14="http://schemas.microsoft.com/office/powerpoint/2010/main" val="376585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5" name="TextBox 4"/>
          <p:cNvSpPr txBox="1"/>
          <p:nvPr/>
        </p:nvSpPr>
        <p:spPr>
          <a:xfrm>
            <a:off x="1996441" y="228600"/>
            <a:ext cx="7955279" cy="584775"/>
          </a:xfrm>
          <a:prstGeom prst="rect">
            <a:avLst/>
          </a:prstGeom>
          <a:noFill/>
          <a:ln>
            <a:noFill/>
          </a:ln>
        </p:spPr>
        <p:txBody>
          <a:bodyPr wrap="square" rtlCol="0">
            <a:spAutoFit/>
          </a:bodyPr>
          <a:lstStyle/>
          <a:p>
            <a:r>
              <a:rPr lang="en-US" sz="3200" b="1" dirty="0">
                <a:solidFill>
                  <a:schemeClr val="bg1"/>
                </a:solidFill>
              </a:rPr>
              <a:t>                          West Nile Virus</a:t>
            </a:r>
          </a:p>
        </p:txBody>
      </p:sp>
      <p:pic>
        <p:nvPicPr>
          <p:cNvPr id="9" name="Picture 8">
            <a:extLst>
              <a:ext uri="{FF2B5EF4-FFF2-40B4-BE49-F238E27FC236}">
                <a16:creationId xmlns:a16="http://schemas.microsoft.com/office/drawing/2014/main" id="{C99A1117-7A8E-4649-881E-9297EF2567B0}"/>
              </a:ext>
            </a:extLst>
          </p:cNvPr>
          <p:cNvPicPr>
            <a:picLocks noChangeAspect="1"/>
          </p:cNvPicPr>
          <p:nvPr/>
        </p:nvPicPr>
        <p:blipFill rotWithShape="1">
          <a:blip r:embed="rId3"/>
          <a:srcRect l="12085" t="14127" r="14186" b="6825"/>
          <a:stretch/>
        </p:blipFill>
        <p:spPr>
          <a:xfrm>
            <a:off x="1491344" y="1071416"/>
            <a:ext cx="8784771" cy="5421086"/>
          </a:xfrm>
          <a:prstGeom prst="rect">
            <a:avLst/>
          </a:prstGeom>
          <a:ln>
            <a:solidFill>
              <a:schemeClr val="tx1"/>
            </a:solidFill>
          </a:ln>
        </p:spPr>
      </p:pic>
    </p:spTree>
    <p:extLst>
      <p:ext uri="{BB962C8B-B14F-4D97-AF65-F5344CB8AC3E}">
        <p14:creationId xmlns:p14="http://schemas.microsoft.com/office/powerpoint/2010/main" val="198704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5" name="TextBox 4"/>
          <p:cNvSpPr txBox="1"/>
          <p:nvPr/>
        </p:nvSpPr>
        <p:spPr>
          <a:xfrm>
            <a:off x="1996441" y="228600"/>
            <a:ext cx="7955279" cy="584775"/>
          </a:xfrm>
          <a:prstGeom prst="rect">
            <a:avLst/>
          </a:prstGeom>
          <a:noFill/>
          <a:ln>
            <a:noFill/>
          </a:ln>
        </p:spPr>
        <p:txBody>
          <a:bodyPr wrap="square" rtlCol="0">
            <a:spAutoFit/>
          </a:bodyPr>
          <a:lstStyle/>
          <a:p>
            <a:r>
              <a:rPr lang="en-US" sz="3200" b="1" dirty="0">
                <a:solidFill>
                  <a:schemeClr val="bg1"/>
                </a:solidFill>
              </a:rPr>
              <a:t>                      Overdose Awareness Day </a:t>
            </a:r>
          </a:p>
        </p:txBody>
      </p:sp>
      <p:pic>
        <p:nvPicPr>
          <p:cNvPr id="11" name="Picture 10">
            <a:extLst>
              <a:ext uri="{FF2B5EF4-FFF2-40B4-BE49-F238E27FC236}">
                <a16:creationId xmlns:a16="http://schemas.microsoft.com/office/drawing/2014/main" id="{D7E23687-2983-424E-B57C-A563F14C50CE}"/>
              </a:ext>
            </a:extLst>
          </p:cNvPr>
          <p:cNvPicPr>
            <a:picLocks noChangeAspect="1"/>
          </p:cNvPicPr>
          <p:nvPr/>
        </p:nvPicPr>
        <p:blipFill rotWithShape="1">
          <a:blip r:embed="rId3"/>
          <a:srcRect l="24776" t="32063" r="33777" b="17936"/>
          <a:stretch/>
        </p:blipFill>
        <p:spPr>
          <a:xfrm>
            <a:off x="159457" y="1092696"/>
            <a:ext cx="4202936" cy="3159725"/>
          </a:xfrm>
          <a:prstGeom prst="rect">
            <a:avLst/>
          </a:prstGeom>
          <a:ln>
            <a:solidFill>
              <a:schemeClr val="tx1"/>
            </a:solidFill>
          </a:ln>
        </p:spPr>
      </p:pic>
      <p:pic>
        <p:nvPicPr>
          <p:cNvPr id="19" name="Picture 18">
            <a:extLst>
              <a:ext uri="{FF2B5EF4-FFF2-40B4-BE49-F238E27FC236}">
                <a16:creationId xmlns:a16="http://schemas.microsoft.com/office/drawing/2014/main" id="{0D458A30-53D2-4DF5-AACA-E9F9F374ACE0}"/>
              </a:ext>
            </a:extLst>
          </p:cNvPr>
          <p:cNvPicPr>
            <a:picLocks noChangeAspect="1"/>
          </p:cNvPicPr>
          <p:nvPr/>
        </p:nvPicPr>
        <p:blipFill rotWithShape="1">
          <a:blip r:embed="rId4"/>
          <a:srcRect l="26103" t="34691" r="33637" b="14877"/>
          <a:stretch/>
        </p:blipFill>
        <p:spPr>
          <a:xfrm>
            <a:off x="7984992" y="1092694"/>
            <a:ext cx="4047551" cy="3159726"/>
          </a:xfrm>
          <a:prstGeom prst="rect">
            <a:avLst/>
          </a:prstGeom>
          <a:ln>
            <a:solidFill>
              <a:schemeClr val="tx1"/>
            </a:solidFill>
          </a:ln>
        </p:spPr>
      </p:pic>
      <p:pic>
        <p:nvPicPr>
          <p:cNvPr id="9" name="Picture 8">
            <a:extLst>
              <a:ext uri="{FF2B5EF4-FFF2-40B4-BE49-F238E27FC236}">
                <a16:creationId xmlns:a16="http://schemas.microsoft.com/office/drawing/2014/main" id="{EF560ECC-A1DC-42EF-975C-A520CBE20777}"/>
              </a:ext>
            </a:extLst>
          </p:cNvPr>
          <p:cNvPicPr>
            <a:picLocks noChangeAspect="1"/>
          </p:cNvPicPr>
          <p:nvPr/>
        </p:nvPicPr>
        <p:blipFill rotWithShape="1">
          <a:blip r:embed="rId5"/>
          <a:srcRect l="24677" t="38730" r="35063" b="11270"/>
          <a:stretch/>
        </p:blipFill>
        <p:spPr>
          <a:xfrm>
            <a:off x="4190396" y="2951878"/>
            <a:ext cx="4082566" cy="3159725"/>
          </a:xfrm>
          <a:prstGeom prst="rect">
            <a:avLst/>
          </a:prstGeom>
          <a:ln>
            <a:solidFill>
              <a:schemeClr val="tx1"/>
            </a:solidFill>
          </a:ln>
        </p:spPr>
      </p:pic>
    </p:spTree>
    <p:extLst>
      <p:ext uri="{BB962C8B-B14F-4D97-AF65-F5344CB8AC3E}">
        <p14:creationId xmlns:p14="http://schemas.microsoft.com/office/powerpoint/2010/main" val="204194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5" name="TextBox 4"/>
          <p:cNvSpPr txBox="1"/>
          <p:nvPr/>
        </p:nvSpPr>
        <p:spPr>
          <a:xfrm>
            <a:off x="1996441" y="228600"/>
            <a:ext cx="7955279" cy="584775"/>
          </a:xfrm>
          <a:prstGeom prst="rect">
            <a:avLst/>
          </a:prstGeom>
          <a:noFill/>
          <a:ln>
            <a:noFill/>
          </a:ln>
        </p:spPr>
        <p:txBody>
          <a:bodyPr wrap="square" rtlCol="0">
            <a:spAutoFit/>
          </a:bodyPr>
          <a:lstStyle/>
          <a:p>
            <a:r>
              <a:rPr lang="en-US" sz="3200" b="1" dirty="0">
                <a:solidFill>
                  <a:schemeClr val="bg1"/>
                </a:solidFill>
              </a:rPr>
              <a:t>                         Vaccination Update </a:t>
            </a:r>
          </a:p>
        </p:txBody>
      </p:sp>
      <p:sp>
        <p:nvSpPr>
          <p:cNvPr id="7" name="TextBox 6"/>
          <p:cNvSpPr txBox="1"/>
          <p:nvPr/>
        </p:nvSpPr>
        <p:spPr>
          <a:xfrm>
            <a:off x="387530" y="3513620"/>
            <a:ext cx="3442298" cy="646331"/>
          </a:xfrm>
          <a:prstGeom prst="rect">
            <a:avLst/>
          </a:prstGeom>
          <a:noFill/>
        </p:spPr>
        <p:txBody>
          <a:bodyPr wrap="square" rtlCol="0">
            <a:spAutoFit/>
          </a:bodyPr>
          <a:lstStyle/>
          <a:p>
            <a:endParaRPr lang="en-US" dirty="0"/>
          </a:p>
          <a:p>
            <a:r>
              <a:rPr lang="en-US" dirty="0"/>
              <a:t>New Bedford community event </a:t>
            </a:r>
          </a:p>
        </p:txBody>
      </p:sp>
      <p:sp>
        <p:nvSpPr>
          <p:cNvPr id="9" name="TextBox 8"/>
          <p:cNvSpPr txBox="1"/>
          <p:nvPr/>
        </p:nvSpPr>
        <p:spPr>
          <a:xfrm>
            <a:off x="620486" y="5070616"/>
            <a:ext cx="3348739" cy="646331"/>
          </a:xfrm>
          <a:prstGeom prst="rect">
            <a:avLst/>
          </a:prstGeom>
          <a:noFill/>
        </p:spPr>
        <p:txBody>
          <a:bodyPr wrap="square" rtlCol="0">
            <a:spAutoFit/>
          </a:bodyPr>
          <a:lstStyle/>
          <a:p>
            <a:r>
              <a:rPr lang="en-US" dirty="0"/>
              <a:t>Lynn mobile clinic</a:t>
            </a:r>
          </a:p>
          <a:p>
            <a:r>
              <a:rPr lang="en-US" dirty="0"/>
              <a:t>and vaccination event</a:t>
            </a:r>
          </a:p>
        </p:txBody>
      </p:sp>
      <p:sp>
        <p:nvSpPr>
          <p:cNvPr id="12" name="TextBox 11"/>
          <p:cNvSpPr txBox="1"/>
          <p:nvPr/>
        </p:nvSpPr>
        <p:spPr>
          <a:xfrm>
            <a:off x="9407738" y="4302078"/>
            <a:ext cx="2520505" cy="369332"/>
          </a:xfrm>
          <a:prstGeom prst="rect">
            <a:avLst/>
          </a:prstGeom>
          <a:noFill/>
        </p:spPr>
        <p:txBody>
          <a:bodyPr wrap="square" rtlCol="0">
            <a:spAutoFit/>
          </a:bodyPr>
          <a:lstStyle/>
          <a:p>
            <a:r>
              <a:rPr lang="en-US" dirty="0"/>
              <a:t>Worcester info sharing</a:t>
            </a:r>
          </a:p>
        </p:txBody>
      </p:sp>
      <p:pic>
        <p:nvPicPr>
          <p:cNvPr id="1026" name="Picture 2" descr="Three young women display their COVID-19 vaccination records following their vaccinations at the event. ">
            <a:extLst>
              <a:ext uri="{FF2B5EF4-FFF2-40B4-BE49-F238E27FC236}">
                <a16:creationId xmlns:a16="http://schemas.microsoft.com/office/drawing/2014/main" id="{3B8BADD0-C5C0-4ADE-AA24-E30DAE6C9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82" y="1115370"/>
            <a:ext cx="4041006" cy="2696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ccination outreach workers in Worcester">
            <a:extLst>
              <a:ext uri="{FF2B5EF4-FFF2-40B4-BE49-F238E27FC236}">
                <a16:creationId xmlns:a16="http://schemas.microsoft.com/office/drawing/2014/main" id="{77F15230-0AA7-408B-9588-7DB8F9C44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255" y="1177799"/>
            <a:ext cx="2599988" cy="3142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1A3C7D2-7E2A-465E-91F3-8D27398B3A71}"/>
              </a:ext>
            </a:extLst>
          </p:cNvPr>
          <p:cNvPicPr>
            <a:picLocks noChangeAspect="1"/>
          </p:cNvPicPr>
          <p:nvPr/>
        </p:nvPicPr>
        <p:blipFill>
          <a:blip r:embed="rId5"/>
          <a:stretch>
            <a:fillRect/>
          </a:stretch>
        </p:blipFill>
        <p:spPr>
          <a:xfrm>
            <a:off x="2853363" y="4302078"/>
            <a:ext cx="6443975" cy="2131801"/>
          </a:xfrm>
          <a:prstGeom prst="rect">
            <a:avLst/>
          </a:prstGeom>
        </p:spPr>
      </p:pic>
      <p:sp>
        <p:nvSpPr>
          <p:cNvPr id="15" name="TextBox 14">
            <a:extLst>
              <a:ext uri="{FF2B5EF4-FFF2-40B4-BE49-F238E27FC236}">
                <a16:creationId xmlns:a16="http://schemas.microsoft.com/office/drawing/2014/main" id="{9C597EB0-9BAF-4708-84B1-51C378554210}"/>
              </a:ext>
            </a:extLst>
          </p:cNvPr>
          <p:cNvSpPr txBox="1"/>
          <p:nvPr/>
        </p:nvSpPr>
        <p:spPr>
          <a:xfrm>
            <a:off x="3048000" y="3249777"/>
            <a:ext cx="6096000" cy="369332"/>
          </a:xfrm>
          <a:prstGeom prst="rect">
            <a:avLst/>
          </a:prstGeom>
          <a:noFill/>
        </p:spPr>
        <p:txBody>
          <a:bodyPr wrap="square">
            <a:spAutoFit/>
          </a:bodyPr>
          <a:lstStyle/>
          <a:p>
            <a:r>
              <a:rPr lang="en-US" dirty="0"/>
              <a:t> Everett</a:t>
            </a:r>
          </a:p>
        </p:txBody>
      </p:sp>
      <p:pic>
        <p:nvPicPr>
          <p:cNvPr id="14" name="Picture 13">
            <a:extLst>
              <a:ext uri="{FF2B5EF4-FFF2-40B4-BE49-F238E27FC236}">
                <a16:creationId xmlns:a16="http://schemas.microsoft.com/office/drawing/2014/main" id="{5CB57B1D-83A7-4D49-A683-D3DB655935E2}"/>
              </a:ext>
            </a:extLst>
          </p:cNvPr>
          <p:cNvPicPr>
            <a:picLocks noChangeAspect="1"/>
          </p:cNvPicPr>
          <p:nvPr/>
        </p:nvPicPr>
        <p:blipFill>
          <a:blip r:embed="rId6"/>
          <a:stretch>
            <a:fillRect/>
          </a:stretch>
        </p:blipFill>
        <p:spPr>
          <a:xfrm>
            <a:off x="4452023" y="1115370"/>
            <a:ext cx="4563290" cy="2348752"/>
          </a:xfrm>
          <a:prstGeom prst="rect">
            <a:avLst/>
          </a:prstGeom>
        </p:spPr>
      </p:pic>
      <p:sp>
        <p:nvSpPr>
          <p:cNvPr id="16" name="TextBox 15">
            <a:extLst>
              <a:ext uri="{FF2B5EF4-FFF2-40B4-BE49-F238E27FC236}">
                <a16:creationId xmlns:a16="http://schemas.microsoft.com/office/drawing/2014/main" id="{1B6B7C00-0039-4777-847C-273405E9E61D}"/>
              </a:ext>
            </a:extLst>
          </p:cNvPr>
          <p:cNvSpPr txBox="1"/>
          <p:nvPr/>
        </p:nvSpPr>
        <p:spPr>
          <a:xfrm>
            <a:off x="5225142" y="3619109"/>
            <a:ext cx="2699091" cy="369332"/>
          </a:xfrm>
          <a:prstGeom prst="rect">
            <a:avLst/>
          </a:prstGeom>
          <a:noFill/>
        </p:spPr>
        <p:txBody>
          <a:bodyPr wrap="square" rtlCol="0">
            <a:spAutoFit/>
          </a:bodyPr>
          <a:lstStyle/>
          <a:p>
            <a:r>
              <a:rPr lang="en-US" dirty="0"/>
              <a:t>Revere “pop up” clinic</a:t>
            </a:r>
          </a:p>
        </p:txBody>
      </p:sp>
    </p:spTree>
    <p:extLst>
      <p:ext uri="{BB962C8B-B14F-4D97-AF65-F5344CB8AC3E}">
        <p14:creationId xmlns:p14="http://schemas.microsoft.com/office/powerpoint/2010/main" val="15485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7644" y="2640625"/>
            <a:ext cx="8909956" cy="1612968"/>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Proposed Emergency Amendments to 105 CMR 150.000</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Standards for Long-Term Care Facilities</a:t>
            </a:r>
          </a:p>
        </p:txBody>
      </p:sp>
      <p:sp>
        <p:nvSpPr>
          <p:cNvPr id="3" name="Title 1"/>
          <p:cNvSpPr txBox="1">
            <a:spLocks/>
          </p:cNvSpPr>
          <p:nvPr/>
        </p:nvSpPr>
        <p:spPr>
          <a:xfrm>
            <a:off x="601133" y="4722292"/>
            <a:ext cx="5503334"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Public Health Council</a:t>
            </a:r>
            <a:b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September 8,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solidFill>
                <a:latin typeface="Arial" panose="020B0604020202020204" pitchFamily="34" charset="0"/>
                <a:cs typeface="Arial" panose="020B0604020202020204" pitchFamily="34" charset="0"/>
              </a:rPr>
              <a:t>Summary of Regulation</a:t>
            </a:r>
          </a:p>
        </p:txBody>
      </p:sp>
      <p:sp>
        <p:nvSpPr>
          <p:cNvPr id="3" name="Content Placeholder 2"/>
          <p:cNvSpPr>
            <a:spLocks noGrp="1"/>
          </p:cNvSpPr>
          <p:nvPr>
            <p:ph idx="1"/>
          </p:nvPr>
        </p:nvSpPr>
        <p:spPr>
          <a:xfrm>
            <a:off x="609600" y="1122218"/>
            <a:ext cx="10972800" cy="5003945"/>
          </a:xfrm>
        </p:spPr>
        <p:txBody>
          <a:bodyPr>
            <a:normAutofit/>
          </a:bodyPr>
          <a:lstStyle/>
          <a:p>
            <a:pPr marL="0" indent="0">
              <a:buNone/>
            </a:pPr>
            <a:r>
              <a:rPr lang="en-US" dirty="0"/>
              <a:t>105 CMR 150.000, </a:t>
            </a:r>
            <a:r>
              <a:rPr lang="en-US" i="1" dirty="0"/>
              <a:t>Standards for Long-Term Care Facilities:</a:t>
            </a:r>
          </a:p>
          <a:p>
            <a:pPr marL="0" indent="0">
              <a:buNone/>
            </a:pPr>
            <a:endParaRPr lang="en-US" sz="1000" dirty="0"/>
          </a:p>
          <a:p>
            <a:pPr marL="342900" lvl="1" indent="-342900">
              <a:buFont typeface="Arial" panose="020B0604020202020204" pitchFamily="34" charset="0"/>
              <a:buChar char="•"/>
            </a:pPr>
            <a:r>
              <a:rPr lang="en-US" sz="3200" dirty="0"/>
              <a:t>Sets forth standards governing long-term care facilities, including </a:t>
            </a:r>
            <a:r>
              <a:rPr lang="en-US" sz="3200"/>
              <a:t>nursing homes and rest homes, </a:t>
            </a:r>
            <a:r>
              <a:rPr lang="en-US" sz="3200" dirty="0"/>
              <a:t>and</a:t>
            </a:r>
          </a:p>
          <a:p>
            <a:pPr marL="0" lvl="1" indent="0">
              <a:buNone/>
            </a:pPr>
            <a:endParaRPr lang="en-US" sz="3200" dirty="0"/>
          </a:p>
          <a:p>
            <a:pPr marL="342900" lvl="1" indent="-342900">
              <a:buFont typeface="Arial" panose="020B0604020202020204" pitchFamily="34" charset="0"/>
              <a:buChar char="•"/>
            </a:pPr>
            <a:r>
              <a:rPr lang="en-US" sz="3200" dirty="0"/>
              <a:t>Provides a legal structure that promotes industry standardization, promotes higher quality of care, and stronger consumer protection for residents in long-term care facilities</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14026896" y="4498848"/>
            <a:ext cx="932687" cy="310895"/>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46589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Nursing Home Personnel Vaccination Requirement</a:t>
            </a:r>
          </a:p>
        </p:txBody>
      </p:sp>
      <p:sp>
        <p:nvSpPr>
          <p:cNvPr id="3" name="Content Placeholder 2"/>
          <p:cNvSpPr>
            <a:spLocks noGrp="1"/>
          </p:cNvSpPr>
          <p:nvPr>
            <p:ph idx="1"/>
          </p:nvPr>
        </p:nvSpPr>
        <p:spPr>
          <a:xfrm>
            <a:off x="609600" y="1122218"/>
            <a:ext cx="10972800" cy="5003945"/>
          </a:xfrm>
        </p:spPr>
        <p:txBody>
          <a:bodyPr>
            <a:normAutofit/>
          </a:bodyPr>
          <a:lstStyle/>
          <a:p>
            <a:pPr marL="0" indent="0">
              <a:buNone/>
            </a:pPr>
            <a:endParaRPr lang="en-US" sz="2800" dirty="0">
              <a:effectLst/>
              <a:ea typeface="Times New Roman" panose="02020603050405020304" pitchFamily="18" charset="0"/>
            </a:endParaRPr>
          </a:p>
          <a:p>
            <a:r>
              <a:rPr lang="en-US" dirty="0"/>
              <a:t>As a reminder, at the August Public Health Council meeting, </a:t>
            </a:r>
            <a:r>
              <a:rPr lang="en-US" dirty="0">
                <a:effectLst/>
                <a:ea typeface="Times New Roman" panose="02020603050405020304" pitchFamily="18" charset="0"/>
              </a:rPr>
              <a:t>in an effort to strengthen infection control in nursing homes and protect vulnerable nursing home residents, </a:t>
            </a:r>
            <a:r>
              <a:rPr lang="en-US" dirty="0"/>
              <a:t>PHC approved emergency amendments to this regulation to require nursing home personnel to be fully vaccinated against COVID-19.</a:t>
            </a:r>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29529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Regulation Changes: COVID-19 Vaccination Requirement</a:t>
            </a:r>
          </a:p>
        </p:txBody>
      </p:sp>
      <p:sp>
        <p:nvSpPr>
          <p:cNvPr id="3" name="Content Placeholder 2"/>
          <p:cNvSpPr>
            <a:spLocks noGrp="1"/>
          </p:cNvSpPr>
          <p:nvPr>
            <p:ph idx="1"/>
          </p:nvPr>
        </p:nvSpPr>
        <p:spPr>
          <a:xfrm>
            <a:off x="209862" y="1122218"/>
            <a:ext cx="11752289" cy="5388310"/>
          </a:xfrm>
        </p:spPr>
        <p:txBody>
          <a:bodyPr>
            <a:noAutofit/>
          </a:bodyPr>
          <a:lstStyle/>
          <a:p>
            <a:r>
              <a:rPr lang="en-US" sz="2200" dirty="0">
                <a:effectLst/>
                <a:ea typeface="Times New Roman" panose="02020603050405020304" pitchFamily="18" charset="0"/>
              </a:rPr>
              <a:t>The Department is proposing an emergency amendment to the regulations to require all rest home personnel be fully vaccinated against COVID-19.</a:t>
            </a:r>
          </a:p>
          <a:p>
            <a:pPr marL="0" indent="0">
              <a:buNone/>
            </a:pPr>
            <a:r>
              <a:rPr lang="en-US" sz="2200" dirty="0">
                <a:effectLst/>
                <a:ea typeface="Times New Roman" panose="02020603050405020304" pitchFamily="18" charset="0"/>
              </a:rPr>
              <a:t> </a:t>
            </a:r>
          </a:p>
          <a:p>
            <a:r>
              <a:rPr lang="en-US" sz="2200" dirty="0">
                <a:effectLst/>
                <a:ea typeface="Times New Roman" panose="02020603050405020304" pitchFamily="18" charset="0"/>
              </a:rPr>
              <a:t>Personnel includes all individuals employed directly or by contract by the </a:t>
            </a:r>
            <a:r>
              <a:rPr lang="en-US" sz="2200" dirty="0">
                <a:ea typeface="Times New Roman" panose="02020603050405020304" pitchFamily="18" charset="0"/>
              </a:rPr>
              <a:t>rest home</a:t>
            </a:r>
            <a:r>
              <a:rPr lang="en-US" sz="2200" dirty="0">
                <a:effectLst/>
                <a:ea typeface="Times New Roman" panose="02020603050405020304" pitchFamily="18" charset="0"/>
              </a:rPr>
              <a:t>.</a:t>
            </a:r>
          </a:p>
          <a:p>
            <a:pPr marL="0" indent="0">
              <a:buNone/>
            </a:pPr>
            <a:endParaRPr lang="en-US" sz="2200" dirty="0">
              <a:effectLst/>
              <a:ea typeface="Times New Roman" panose="02020603050405020304" pitchFamily="18" charset="0"/>
            </a:endParaRPr>
          </a:p>
          <a:p>
            <a:r>
              <a:rPr lang="en-US" sz="2200" dirty="0">
                <a:ea typeface="Times New Roman" panose="02020603050405020304" pitchFamily="18" charset="0"/>
              </a:rPr>
              <a:t>Exemptions from vaccination are provided </a:t>
            </a:r>
            <a:r>
              <a:rPr lang="en-US" sz="2200" dirty="0">
                <a:effectLst/>
                <a:ea typeface="Times New Roman" panose="02020603050405020304" pitchFamily="18" charset="0"/>
              </a:rPr>
              <a:t>for those personnel with medical restrictions or sincerely held religious beliefs that prevent them from receiving vaccination.</a:t>
            </a:r>
          </a:p>
          <a:p>
            <a:pPr marL="0" indent="0">
              <a:buNone/>
            </a:pPr>
            <a:endParaRPr lang="en-US" sz="2200" b="1" dirty="0"/>
          </a:p>
          <a:p>
            <a:pPr marL="0" indent="0">
              <a:buNone/>
            </a:pPr>
            <a:r>
              <a:rPr lang="en-US" sz="2200" b="0" i="1" dirty="0">
                <a:solidFill>
                  <a:srgbClr val="141414"/>
                </a:solidFill>
                <a:effectLst/>
              </a:rPr>
              <a:t>COVID-19 vaccination is the most effective method for preventing infection and serious illness from the virus, and personnel at rest homes serving vulnerable individuals are critical in efforts to protect rest home residents. </a:t>
            </a:r>
          </a:p>
          <a:p>
            <a:pPr marL="0" indent="0">
              <a:buNone/>
            </a:pPr>
            <a:endParaRPr lang="en-US" sz="2200" i="1" dirty="0">
              <a:effectLst/>
              <a:ea typeface="Calibri" panose="020F0502020204030204" pitchFamily="34" charset="0"/>
            </a:endParaRPr>
          </a:p>
          <a:p>
            <a:pPr marL="0" indent="0">
              <a:buNone/>
            </a:pPr>
            <a:r>
              <a:rPr lang="en-US" sz="2200" i="1" dirty="0">
                <a:effectLst/>
                <a:ea typeface="Calibri" panose="020F0502020204030204" pitchFamily="34" charset="0"/>
              </a:rPr>
              <a:t>This amendment ensures that personnel of all licensed long-term care facilities are required to be vaccinated against COVID-19.</a:t>
            </a:r>
            <a:endParaRPr lang="en-US" sz="2200" b="1" i="1"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mass.gov</a:t>
            </a: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a:t>
            </a:r>
            <a:r>
              <a:rPr kumimoji="0" lang="en-US" sz="1000" b="0" i="0" u="none" strike="noStrike" kern="1200" cap="none" spc="0" normalizeH="0" baseline="0" noProof="0" dirty="0" err="1">
                <a:ln>
                  <a:noFill/>
                </a:ln>
                <a:solidFill>
                  <a:srgbClr val="464646">
                    <a:lumMod val="40000"/>
                    <a:lumOff val="60000"/>
                  </a:srgbClr>
                </a:solidFill>
                <a:effectLst/>
                <a:uLnTx/>
                <a:uFillTx/>
                <a:latin typeface="Calibri"/>
                <a:ea typeface="+mn-ea"/>
                <a:cs typeface="+mn-cs"/>
              </a:rPr>
              <a:t>dph</a:t>
            </a:r>
            <a:endPar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521091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5820</TotalTime>
  <Words>1299</Words>
  <Application>Microsoft Office PowerPoint</Application>
  <PresentationFormat>Widescreen</PresentationFormat>
  <Paragraphs>147</Paragraphs>
  <Slides>22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Courier New</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Proposed Emergency Amendments to 105 CMR 150.000 Standards for Long-Term Care Facilities</vt:lpstr>
      <vt:lpstr>Summary of Regulation</vt:lpstr>
      <vt:lpstr>Nursing Home Personnel Vaccination Requirement</vt:lpstr>
      <vt:lpstr>Regulation Changes: COVID-19 Vaccination Requirement</vt:lpstr>
      <vt:lpstr>Next Steps</vt:lpstr>
      <vt:lpstr>PowerPoint Presentation</vt:lpstr>
      <vt:lpstr>Proposed Emergency Amendments to 105 CMR 141.000 Licensure of Hospice Programs</vt:lpstr>
      <vt:lpstr>Summary of Regulation</vt:lpstr>
      <vt:lpstr>Regulation Changes: COVID-19 Vaccination Requirement</vt:lpstr>
      <vt:lpstr>Next Steps</vt:lpstr>
      <vt:lpstr>PowerPoint Presentation</vt:lpstr>
      <vt:lpstr>  Proposed Emergency Regulation COVID-19 VACCINATIONS FOR CERTAIN STAFF PROVIDING HOME CARE SERVICES IN MASSACHUSETTS </vt:lpstr>
      <vt:lpstr>Summary of Regulation</vt:lpstr>
      <vt:lpstr>Summary of Regulation</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Kaplan, Amy (DPH)</cp:lastModifiedBy>
  <cp:revision>384</cp:revision>
  <cp:lastPrinted>2021-01-21T15:13:04Z</cp:lastPrinted>
  <dcterms:created xsi:type="dcterms:W3CDTF">2019-01-10T19:26:50Z</dcterms:created>
  <dcterms:modified xsi:type="dcterms:W3CDTF">2021-09-07T16:46:17Z</dcterms:modified>
</cp:coreProperties>
</file>