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65" r:id="rId2"/>
    <p:sldId id="366" r:id="rId3"/>
    <p:sldId id="367" r:id="rId4"/>
    <p:sldId id="354" r:id="rId5"/>
    <p:sldId id="355" r:id="rId6"/>
    <p:sldId id="359" r:id="rId7"/>
    <p:sldId id="356" r:id="rId8"/>
    <p:sldId id="278" r:id="rId9"/>
    <p:sldId id="343" r:id="rId10"/>
    <p:sldId id="346" r:id="rId11"/>
    <p:sldId id="349" r:id="rId12"/>
    <p:sldId id="348" r:id="rId13"/>
    <p:sldId id="363" r:id="rId14"/>
    <p:sldId id="364" r:id="rId15"/>
    <p:sldId id="260" r:id="rId16"/>
  </p:sldIdLst>
  <p:sldSz cx="12192000" cy="6858000"/>
  <p:notesSz cx="7010400" cy="9296400"/>
  <p:defaultTextStyle>
    <a:defPPr>
      <a:defRPr lang="en-US"/>
    </a:defPPr>
    <a:lvl1pPr marL="0" algn="l" defTabSz="9139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97" algn="l" defTabSz="9139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94" algn="l" defTabSz="9139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985" algn="l" defTabSz="9139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981" algn="l" defTabSz="9139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977" algn="l" defTabSz="9139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973" algn="l" defTabSz="9139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966" algn="l" defTabSz="9139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962" algn="l" defTabSz="9139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C551F8E-3B83-42BD-AAFF-6EF3FDD6A7CF}">
          <p14:sldIdLst>
            <p14:sldId id="365"/>
            <p14:sldId id="366"/>
            <p14:sldId id="367"/>
            <p14:sldId id="354"/>
            <p14:sldId id="355"/>
            <p14:sldId id="359"/>
            <p14:sldId id="356"/>
            <p14:sldId id="278"/>
            <p14:sldId id="343"/>
            <p14:sldId id="346"/>
            <p14:sldId id="349"/>
            <p14:sldId id="348"/>
            <p14:sldId id="363"/>
            <p14:sldId id="364"/>
            <p14:sldId id="260"/>
          </p14:sldIdLst>
        </p14:section>
        <p14:section name="Extras" id="{42751B7F-BBAE-4491-B517-3A0B6D7CB742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6600"/>
    <a:srgbClr val="990099"/>
    <a:srgbClr val="300C96"/>
    <a:srgbClr val="5A4EF0"/>
    <a:srgbClr val="1E11C1"/>
    <a:srgbClr val="FF3300"/>
    <a:srgbClr val="4376BB"/>
    <a:srgbClr val="ED7D31"/>
    <a:srgbClr val="3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75" autoAdjust="0"/>
    <p:restoredTop sz="45617" autoAdjust="0"/>
  </p:normalViewPr>
  <p:slideViewPr>
    <p:cSldViewPr snapToGrid="0" snapToObjects="1">
      <p:cViewPr>
        <p:scale>
          <a:sx n="80" d="100"/>
          <a:sy n="80" d="100"/>
        </p:scale>
        <p:origin x="-432" y="8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649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34" y="0"/>
            <a:ext cx="303864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55940A-0E96-4689-A0CF-C0E4B22A2EE2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649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34" y="8829675"/>
            <a:ext cx="303864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4AB4EA-CFDE-460D-8AA3-4711C3D575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0912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7840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0"/>
            <a:ext cx="3037840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5A6C4BF5-E566-BD4E-BF84-8EF979555B2D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6888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2"/>
            <a:ext cx="560832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970"/>
            <a:ext cx="3037840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70"/>
            <a:ext cx="3037840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D34CBBDB-52D0-FE4C-8729-D7393D454E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6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9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97" algn="l" defTabSz="9139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94" algn="l" defTabSz="9139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85" algn="l" defTabSz="9139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981" algn="l" defTabSz="9139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977" algn="l" defTabSz="9139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973" algn="l" defTabSz="9139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966" algn="l" defTabSz="9139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962" algn="l" defTabSz="9139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6888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206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1772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1772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6888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687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6888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815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2050"/>
            <a:ext cx="5573712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106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6888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815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6888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997" lvl="1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815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39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6888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815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6888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2338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6888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955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r Thank You Slide : 150th Logo">
    <p:bg>
      <p:bgPr>
        <a:solidFill>
          <a:srgbClr val="437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4CC38585-9175-5F41-B983-E626A8B41D81}"/>
              </a:ext>
            </a:extLst>
          </p:cNvPr>
          <p:cNvSpPr/>
          <p:nvPr userDrawn="1"/>
        </p:nvSpPr>
        <p:spPr>
          <a:xfrm>
            <a:off x="0" y="12"/>
            <a:ext cx="12192000" cy="977549"/>
          </a:xfrm>
          <a:prstGeom prst="rect">
            <a:avLst/>
          </a:prstGeom>
          <a:solidFill>
            <a:srgbClr val="01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sp>
        <p:nvSpPr>
          <p:cNvPr id="18" name="Right Arrow 17">
            <a:extLst>
              <a:ext uri="{FF2B5EF4-FFF2-40B4-BE49-F238E27FC236}">
                <a16:creationId xmlns="" xmlns:a16="http://schemas.microsoft.com/office/drawing/2014/main" id="{046DACA1-5854-FE4E-B523-7C1C85892163}"/>
              </a:ext>
            </a:extLst>
          </p:cNvPr>
          <p:cNvSpPr/>
          <p:nvPr userDrawn="1"/>
        </p:nvSpPr>
        <p:spPr>
          <a:xfrm>
            <a:off x="-1707848" y="791690"/>
            <a:ext cx="193647" cy="168613"/>
          </a:xfrm>
          <a:prstGeom prst="rightArrow">
            <a:avLst/>
          </a:prstGeom>
          <a:solidFill>
            <a:sysClr val="windowText" lastClr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398" tIns="45699" rIns="91398" bIns="45699" rtlCol="0" anchor="ctr"/>
          <a:lstStyle/>
          <a:p>
            <a:pPr marL="0" marR="0" lvl="0" indent="0" algn="ctr" defTabSz="91399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A57BF16A-46A2-2C4D-B679-429BA6325698}"/>
              </a:ext>
            </a:extLst>
          </p:cNvPr>
          <p:cNvSpPr txBox="1"/>
          <p:nvPr userDrawn="1"/>
        </p:nvSpPr>
        <p:spPr>
          <a:xfrm>
            <a:off x="1768636" y="173759"/>
            <a:ext cx="10423375" cy="646288"/>
          </a:xfrm>
          <a:prstGeom prst="rect">
            <a:avLst/>
          </a:prstGeom>
          <a:noFill/>
          <a:ln>
            <a:noFill/>
          </a:ln>
        </p:spPr>
        <p:txBody>
          <a:bodyPr wrap="square" lIns="91398" tIns="45699" rIns="91398" bIns="45699" rtlCol="0">
            <a:spAutoFit/>
          </a:bodyPr>
          <a:lstStyle/>
          <a:p>
            <a:pPr marL="0" marR="0" lvl="0" indent="0" defTabSz="91399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</a:rPr>
              <a:t>  Massachusetts Department of Public Health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B9E6C06E-03B8-7949-8144-A02BF1F0C7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3516" y="5"/>
            <a:ext cx="1185447" cy="248749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76420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r Thank You Slide : Traditional Logo">
    <p:bg>
      <p:bgPr>
        <a:solidFill>
          <a:srgbClr val="437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4CC38585-9175-5F41-B983-E626A8B41D81}"/>
              </a:ext>
            </a:extLst>
          </p:cNvPr>
          <p:cNvSpPr/>
          <p:nvPr userDrawn="1"/>
        </p:nvSpPr>
        <p:spPr>
          <a:xfrm>
            <a:off x="0" y="12"/>
            <a:ext cx="12192000" cy="977549"/>
          </a:xfrm>
          <a:prstGeom prst="rect">
            <a:avLst/>
          </a:prstGeom>
          <a:solidFill>
            <a:srgbClr val="01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sp>
        <p:nvSpPr>
          <p:cNvPr id="18" name="Right Arrow 17">
            <a:extLst>
              <a:ext uri="{FF2B5EF4-FFF2-40B4-BE49-F238E27FC236}">
                <a16:creationId xmlns="" xmlns:a16="http://schemas.microsoft.com/office/drawing/2014/main" id="{046DACA1-5854-FE4E-B523-7C1C85892163}"/>
              </a:ext>
            </a:extLst>
          </p:cNvPr>
          <p:cNvSpPr/>
          <p:nvPr userDrawn="1"/>
        </p:nvSpPr>
        <p:spPr>
          <a:xfrm>
            <a:off x="-1707848" y="791690"/>
            <a:ext cx="193647" cy="168613"/>
          </a:xfrm>
          <a:prstGeom prst="rightArrow">
            <a:avLst/>
          </a:prstGeom>
          <a:solidFill>
            <a:sysClr val="windowText" lastClr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398" tIns="45699" rIns="91398" bIns="45699" rtlCol="0" anchor="ctr"/>
          <a:lstStyle/>
          <a:p>
            <a:pPr marL="0" marR="0" lvl="0" indent="0" algn="ctr" defTabSz="91399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A57BF16A-46A2-2C4D-B679-429BA6325698}"/>
              </a:ext>
            </a:extLst>
          </p:cNvPr>
          <p:cNvSpPr txBox="1"/>
          <p:nvPr userDrawn="1"/>
        </p:nvSpPr>
        <p:spPr>
          <a:xfrm>
            <a:off x="1768636" y="173759"/>
            <a:ext cx="10423375" cy="646288"/>
          </a:xfrm>
          <a:prstGeom prst="rect">
            <a:avLst/>
          </a:prstGeom>
          <a:noFill/>
          <a:ln>
            <a:noFill/>
          </a:ln>
        </p:spPr>
        <p:txBody>
          <a:bodyPr wrap="square" lIns="91398" tIns="45699" rIns="91398" bIns="45699" rtlCol="0">
            <a:spAutoFit/>
          </a:bodyPr>
          <a:lstStyle/>
          <a:p>
            <a:pPr marL="0" marR="0" lvl="0" indent="0" defTabSz="91399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</a:rPr>
              <a:t>  Massachusetts Department of Public Health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="" xmlns:a16="http://schemas.microsoft.com/office/drawing/2014/main" id="{761AAA9F-9A39-9A4E-BFBD-0A487B5455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99" y="233426"/>
            <a:ext cx="1247157" cy="1256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8470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ty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01E840A-BCBE-4B40-B158-B16879D32C9F}"/>
              </a:ext>
            </a:extLst>
          </p:cNvPr>
          <p:cNvSpPr/>
          <p:nvPr userDrawn="1"/>
        </p:nvSpPr>
        <p:spPr>
          <a:xfrm>
            <a:off x="0" y="12"/>
            <a:ext cx="12192000" cy="977549"/>
          </a:xfrm>
          <a:prstGeom prst="rect">
            <a:avLst/>
          </a:prstGeom>
          <a:solidFill>
            <a:srgbClr val="437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BB607E6-0B1F-BB4A-9794-46A0CA431F4F}"/>
              </a:ext>
            </a:extLst>
          </p:cNvPr>
          <p:cNvSpPr/>
          <p:nvPr userDrawn="1"/>
        </p:nvSpPr>
        <p:spPr>
          <a:xfrm>
            <a:off x="0" y="6510528"/>
            <a:ext cx="12192000" cy="347472"/>
          </a:xfrm>
          <a:prstGeom prst="rect">
            <a:avLst/>
          </a:prstGeom>
          <a:solidFill>
            <a:srgbClr val="2A3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="" xmlns:a16="http://schemas.microsoft.com/office/drawing/2014/main" id="{5AFA3409-650A-E04D-9C6C-C839AFCA4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6533" y="6492500"/>
            <a:ext cx="2736415" cy="365125"/>
          </a:xfrm>
          <a:prstGeom prst="rect">
            <a:avLst/>
          </a:prstGeom>
        </p:spPr>
        <p:txBody>
          <a:bodyPr vert="horz" lIns="91398" tIns="45699" rIns="91398" bIns="45699" rtlCol="0" anchor="ctr"/>
          <a:lstStyle>
            <a:lvl1pPr algn="r"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="" xmlns:a16="http://schemas.microsoft.com/office/drawing/2014/main" id="{EF3A1742-1D21-6E49-B1F6-D58AC8A01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1133" y="6510528"/>
            <a:ext cx="3816488" cy="338328"/>
          </a:xfrm>
          <a:prstGeom prst="rect">
            <a:avLst/>
          </a:prstGeom>
        </p:spPr>
        <p:txBody>
          <a:bodyPr vert="horz" lIns="91398" tIns="45699" rIns="91398" bIns="45699" rtlCol="0" anchor="ctr"/>
          <a:lstStyle>
            <a:lvl1pPr algn="l">
              <a:defRPr sz="10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464646">
                    <a:lumMod val="40000"/>
                    <a:lumOff val="60000"/>
                  </a:srgbClr>
                </a:solidFill>
              </a:rPr>
              <a:t>Massachusetts Department of Public Health       </a:t>
            </a:r>
            <a:r>
              <a:rPr lang="en-US" dirty="0" err="1">
                <a:solidFill>
                  <a:srgbClr val="464646">
                    <a:lumMod val="40000"/>
                    <a:lumOff val="60000"/>
                  </a:srgbClr>
                </a:solidFill>
              </a:rPr>
              <a:t>mass.gov</a:t>
            </a:r>
            <a:r>
              <a:rPr lang="en-US" dirty="0">
                <a:solidFill>
                  <a:srgbClr val="464646">
                    <a:lumMod val="40000"/>
                    <a:lumOff val="60000"/>
                  </a:srgbClr>
                </a:solidFill>
              </a:rPr>
              <a:t>/</a:t>
            </a:r>
            <a:r>
              <a:rPr lang="en-US" dirty="0" err="1">
                <a:solidFill>
                  <a:srgbClr val="464646">
                    <a:lumMod val="40000"/>
                    <a:lumOff val="60000"/>
                  </a:srgbClr>
                </a:solidFill>
              </a:rPr>
              <a:t>dph</a:t>
            </a:r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771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ty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4AF37ED-E52C-D04B-BD70-B183C03E603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371600"/>
            <a:ext cx="5181600" cy="4754880"/>
          </a:xfrm>
          <a:prstGeom prst="rect">
            <a:avLst/>
          </a:prstGeom>
        </p:spPr>
        <p:txBody>
          <a:bodyPr lIns="91398" tIns="45699" rIns="91398" bIns="45699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6BF9CA7-3F15-9446-8EB4-C69A4779114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371600"/>
            <a:ext cx="5181600" cy="4754880"/>
          </a:xfrm>
          <a:prstGeom prst="rect">
            <a:avLst/>
          </a:prstGeom>
        </p:spPr>
        <p:txBody>
          <a:bodyPr lIns="91398" tIns="45699" rIns="91398" bIns="45699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E6C81A7-EF54-644A-A3A3-A900741EE329}"/>
              </a:ext>
            </a:extLst>
          </p:cNvPr>
          <p:cNvSpPr/>
          <p:nvPr userDrawn="1"/>
        </p:nvSpPr>
        <p:spPr>
          <a:xfrm>
            <a:off x="0" y="6510528"/>
            <a:ext cx="12192000" cy="347472"/>
          </a:xfrm>
          <a:prstGeom prst="rect">
            <a:avLst/>
          </a:prstGeom>
          <a:solidFill>
            <a:srgbClr val="2A3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093944A5-DA90-DB40-BCC8-0A6C4A82F0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6533" y="6492500"/>
            <a:ext cx="2736415" cy="365125"/>
          </a:xfrm>
          <a:prstGeom prst="rect">
            <a:avLst/>
          </a:prstGeom>
        </p:spPr>
        <p:txBody>
          <a:bodyPr vert="horz" lIns="91398" tIns="45699" rIns="91398" bIns="45699" rtlCol="0" anchor="ctr"/>
          <a:lstStyle>
            <a:lvl1pPr algn="r"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="" xmlns:a16="http://schemas.microsoft.com/office/drawing/2014/main" id="{0DFBDE89-FFE1-E340-9D69-8210BFC18A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1133" y="6510528"/>
            <a:ext cx="3816488" cy="338328"/>
          </a:xfrm>
          <a:prstGeom prst="rect">
            <a:avLst/>
          </a:prstGeom>
        </p:spPr>
        <p:txBody>
          <a:bodyPr vert="horz" lIns="91398" tIns="45699" rIns="91398" bIns="45699" rtlCol="0" anchor="ctr"/>
          <a:lstStyle>
            <a:lvl1pPr algn="l">
              <a:defRPr sz="10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464646">
                    <a:lumMod val="40000"/>
                    <a:lumOff val="60000"/>
                  </a:srgbClr>
                </a:solidFill>
              </a:rPr>
              <a:t>Massachusetts Department of Public Health       </a:t>
            </a:r>
            <a:r>
              <a:rPr lang="en-US" dirty="0" err="1">
                <a:solidFill>
                  <a:srgbClr val="464646">
                    <a:lumMod val="40000"/>
                    <a:lumOff val="60000"/>
                  </a:srgbClr>
                </a:solidFill>
              </a:rPr>
              <a:t>mass.gov</a:t>
            </a:r>
            <a:r>
              <a:rPr lang="en-US" dirty="0">
                <a:solidFill>
                  <a:srgbClr val="464646">
                    <a:lumMod val="40000"/>
                    <a:lumOff val="60000"/>
                  </a:srgbClr>
                </a:solidFill>
              </a:rPr>
              <a:t>/</a:t>
            </a:r>
            <a:r>
              <a:rPr lang="en-US" dirty="0" err="1">
                <a:solidFill>
                  <a:srgbClr val="464646">
                    <a:lumMod val="40000"/>
                    <a:lumOff val="60000"/>
                  </a:srgbClr>
                </a:solidFill>
              </a:rPr>
              <a:t>dph</a:t>
            </a:r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C11C5B4-7BBB-FC41-86C0-AAB198118171}"/>
              </a:ext>
            </a:extLst>
          </p:cNvPr>
          <p:cNvSpPr/>
          <p:nvPr userDrawn="1"/>
        </p:nvSpPr>
        <p:spPr>
          <a:xfrm>
            <a:off x="0" y="12"/>
            <a:ext cx="12192000" cy="977549"/>
          </a:xfrm>
          <a:prstGeom prst="rect">
            <a:avLst/>
          </a:prstGeom>
          <a:solidFill>
            <a:srgbClr val="437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322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tyl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61A8284-67CC-404B-90F5-554DCBF91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097280"/>
            <a:ext cx="5157787" cy="823912"/>
          </a:xfrm>
          <a:prstGeom prst="rect">
            <a:avLst/>
          </a:prstGeom>
        </p:spPr>
        <p:txBody>
          <a:bodyPr lIns="91398" tIns="45699" rIns="91398" bIns="45699" anchor="b"/>
          <a:lstStyle>
            <a:lvl1pPr marL="0" indent="0">
              <a:buNone/>
              <a:defRPr sz="2400" b="1"/>
            </a:lvl1pPr>
            <a:lvl2pPr marL="456997" indent="0">
              <a:buNone/>
              <a:defRPr sz="2000" b="1"/>
            </a:lvl2pPr>
            <a:lvl3pPr marL="913994" indent="0">
              <a:buNone/>
              <a:defRPr sz="1800" b="1"/>
            </a:lvl3pPr>
            <a:lvl4pPr marL="1370985" indent="0">
              <a:buNone/>
              <a:defRPr sz="1600" b="1"/>
            </a:lvl4pPr>
            <a:lvl5pPr marL="1827981" indent="0">
              <a:buNone/>
              <a:defRPr sz="1600" b="1"/>
            </a:lvl5pPr>
            <a:lvl6pPr marL="2284977" indent="0">
              <a:buNone/>
              <a:defRPr sz="1600" b="1"/>
            </a:lvl6pPr>
            <a:lvl7pPr marL="2741973" indent="0">
              <a:buNone/>
              <a:defRPr sz="1600" b="1"/>
            </a:lvl7pPr>
            <a:lvl8pPr marL="3198966" indent="0">
              <a:buNone/>
              <a:defRPr sz="1600" b="1"/>
            </a:lvl8pPr>
            <a:lvl9pPr marL="3655962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A90A712-FBB8-5B49-9A19-7524CF76EC3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90" y="1920238"/>
            <a:ext cx="5157787" cy="4297680"/>
          </a:xfrm>
          <a:prstGeom prst="rect">
            <a:avLst/>
          </a:prstGeom>
        </p:spPr>
        <p:txBody>
          <a:bodyPr lIns="91398" tIns="45699" rIns="91398" bIns="45699"/>
          <a:lstStyle>
            <a:lvl5pPr marL="1827981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5855752-6A74-934C-B334-F2DD6B79DA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4" y="1097280"/>
            <a:ext cx="5183188" cy="823912"/>
          </a:xfrm>
          <a:prstGeom prst="rect">
            <a:avLst/>
          </a:prstGeom>
        </p:spPr>
        <p:txBody>
          <a:bodyPr lIns="91398" tIns="45699" rIns="91398" bIns="45699" anchor="b"/>
          <a:lstStyle>
            <a:lvl1pPr marL="0" indent="0">
              <a:buNone/>
              <a:defRPr sz="2400" b="1"/>
            </a:lvl1pPr>
            <a:lvl2pPr marL="456997" indent="0">
              <a:buNone/>
              <a:defRPr sz="2000" b="1"/>
            </a:lvl2pPr>
            <a:lvl3pPr marL="913994" indent="0">
              <a:buNone/>
              <a:defRPr sz="1800" b="1"/>
            </a:lvl3pPr>
            <a:lvl4pPr marL="1370985" indent="0">
              <a:buNone/>
              <a:defRPr sz="1600" b="1"/>
            </a:lvl4pPr>
            <a:lvl5pPr marL="1827981" indent="0">
              <a:buNone/>
              <a:defRPr sz="1600" b="1"/>
            </a:lvl5pPr>
            <a:lvl6pPr marL="2284977" indent="0">
              <a:buNone/>
              <a:defRPr sz="1600" b="1"/>
            </a:lvl6pPr>
            <a:lvl7pPr marL="2741973" indent="0">
              <a:buNone/>
              <a:defRPr sz="1600" b="1"/>
            </a:lvl7pPr>
            <a:lvl8pPr marL="3198966" indent="0">
              <a:buNone/>
              <a:defRPr sz="1600" b="1"/>
            </a:lvl8pPr>
            <a:lvl9pPr marL="3655962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51ED7E2-1F15-7C46-9001-20B2F8A00C5A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4" y="1920238"/>
            <a:ext cx="5183188" cy="4297680"/>
          </a:xfrm>
          <a:prstGeom prst="rect">
            <a:avLst/>
          </a:prstGeom>
        </p:spPr>
        <p:txBody>
          <a:bodyPr lIns="91398" tIns="45699" rIns="91398" bIns="45699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99027F3-96A1-F54F-89E8-F47E6B10DE1B}"/>
              </a:ext>
            </a:extLst>
          </p:cNvPr>
          <p:cNvSpPr/>
          <p:nvPr userDrawn="1"/>
        </p:nvSpPr>
        <p:spPr>
          <a:xfrm>
            <a:off x="0" y="12"/>
            <a:ext cx="12192000" cy="977549"/>
          </a:xfrm>
          <a:prstGeom prst="rect">
            <a:avLst/>
          </a:prstGeom>
          <a:solidFill>
            <a:srgbClr val="437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97CFBF09-BBCF-454C-91A3-1D89A60FA302}"/>
              </a:ext>
            </a:extLst>
          </p:cNvPr>
          <p:cNvSpPr/>
          <p:nvPr userDrawn="1"/>
        </p:nvSpPr>
        <p:spPr>
          <a:xfrm>
            <a:off x="0" y="6510528"/>
            <a:ext cx="12192000" cy="347472"/>
          </a:xfrm>
          <a:prstGeom prst="rect">
            <a:avLst/>
          </a:prstGeom>
          <a:solidFill>
            <a:srgbClr val="2A3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="" xmlns:a16="http://schemas.microsoft.com/office/drawing/2014/main" id="{EEF3B907-07EC-464A-9168-21644716BC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56533" y="6492500"/>
            <a:ext cx="2736415" cy="365125"/>
          </a:xfrm>
          <a:prstGeom prst="rect">
            <a:avLst/>
          </a:prstGeom>
        </p:spPr>
        <p:txBody>
          <a:bodyPr vert="horz" lIns="91398" tIns="45699" rIns="91398" bIns="45699" rtlCol="0" anchor="ctr"/>
          <a:lstStyle>
            <a:lvl1pPr algn="r"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="" xmlns:a16="http://schemas.microsoft.com/office/drawing/2014/main" id="{1561A3A6-AA0A-054F-AD42-397A9574A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1133" y="6510528"/>
            <a:ext cx="3816488" cy="338328"/>
          </a:xfrm>
          <a:prstGeom prst="rect">
            <a:avLst/>
          </a:prstGeom>
        </p:spPr>
        <p:txBody>
          <a:bodyPr vert="horz" lIns="91398" tIns="45699" rIns="91398" bIns="45699" rtlCol="0" anchor="ctr"/>
          <a:lstStyle>
            <a:lvl1pPr algn="l">
              <a:defRPr sz="10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464646">
                    <a:lumMod val="40000"/>
                    <a:lumOff val="60000"/>
                  </a:srgbClr>
                </a:solidFill>
              </a:rPr>
              <a:t>Massachusetts Department of Public Health       </a:t>
            </a:r>
            <a:r>
              <a:rPr lang="en-US" dirty="0" err="1">
                <a:solidFill>
                  <a:srgbClr val="464646">
                    <a:lumMod val="40000"/>
                    <a:lumOff val="60000"/>
                  </a:srgbClr>
                </a:solidFill>
              </a:rPr>
              <a:t>mass.gov</a:t>
            </a:r>
            <a:r>
              <a:rPr lang="en-US" dirty="0">
                <a:solidFill>
                  <a:srgbClr val="464646">
                    <a:lumMod val="40000"/>
                    <a:lumOff val="60000"/>
                  </a:srgbClr>
                </a:solidFill>
              </a:rPr>
              <a:t>/</a:t>
            </a:r>
            <a:r>
              <a:rPr lang="en-US" dirty="0" err="1">
                <a:solidFill>
                  <a:srgbClr val="464646">
                    <a:lumMod val="40000"/>
                    <a:lumOff val="60000"/>
                  </a:srgbClr>
                </a:solidFill>
              </a:rPr>
              <a:t>dph</a:t>
            </a:r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658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nect with D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01E840A-BCBE-4B40-B158-B16879D32C9F}"/>
              </a:ext>
            </a:extLst>
          </p:cNvPr>
          <p:cNvSpPr/>
          <p:nvPr userDrawn="1"/>
        </p:nvSpPr>
        <p:spPr>
          <a:xfrm>
            <a:off x="0" y="12"/>
            <a:ext cx="12192000" cy="977549"/>
          </a:xfrm>
          <a:prstGeom prst="rect">
            <a:avLst/>
          </a:prstGeom>
          <a:solidFill>
            <a:srgbClr val="437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63E049E-FD56-F54C-8BAD-BC944A51238B}"/>
              </a:ext>
            </a:extLst>
          </p:cNvPr>
          <p:cNvSpPr txBox="1"/>
          <p:nvPr userDrawn="1"/>
        </p:nvSpPr>
        <p:spPr>
          <a:xfrm>
            <a:off x="721895" y="293880"/>
            <a:ext cx="7086600" cy="677066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 marL="0" marR="0" indent="0" algn="l" defTabSz="9139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Connect with DPH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BB607E6-0B1F-BB4A-9794-46A0CA431F4F}"/>
              </a:ext>
            </a:extLst>
          </p:cNvPr>
          <p:cNvSpPr/>
          <p:nvPr userDrawn="1"/>
        </p:nvSpPr>
        <p:spPr>
          <a:xfrm>
            <a:off x="0" y="6510528"/>
            <a:ext cx="12192000" cy="347472"/>
          </a:xfrm>
          <a:prstGeom prst="rect">
            <a:avLst/>
          </a:prstGeom>
          <a:solidFill>
            <a:srgbClr val="2A3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="" xmlns:a16="http://schemas.microsoft.com/office/drawing/2014/main" id="{5AFA3409-650A-E04D-9C6C-C839AFCA4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6533" y="6492500"/>
            <a:ext cx="2736415" cy="365125"/>
          </a:xfrm>
          <a:prstGeom prst="rect">
            <a:avLst/>
          </a:prstGeom>
        </p:spPr>
        <p:txBody>
          <a:bodyPr vert="horz" lIns="91398" tIns="45699" rIns="91398" bIns="45699" rtlCol="0" anchor="ctr"/>
          <a:lstStyle>
            <a:lvl1pPr algn="r"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="" xmlns:a16="http://schemas.microsoft.com/office/drawing/2014/main" id="{EF3A1742-1D21-6E49-B1F6-D58AC8A01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1133" y="6510528"/>
            <a:ext cx="3816488" cy="338328"/>
          </a:xfrm>
          <a:prstGeom prst="rect">
            <a:avLst/>
          </a:prstGeom>
        </p:spPr>
        <p:txBody>
          <a:bodyPr vert="horz" lIns="91398" tIns="45699" rIns="91398" bIns="45699" rtlCol="0" anchor="ctr"/>
          <a:lstStyle>
            <a:lvl1pPr algn="l">
              <a:defRPr sz="10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464646">
                    <a:lumMod val="40000"/>
                    <a:lumOff val="60000"/>
                  </a:srgbClr>
                </a:solidFill>
              </a:rPr>
              <a:t>Massachusetts Department of Public Health       </a:t>
            </a:r>
            <a:r>
              <a:rPr lang="en-US" dirty="0" err="1">
                <a:solidFill>
                  <a:srgbClr val="464646">
                    <a:lumMod val="40000"/>
                    <a:lumOff val="60000"/>
                  </a:srgbClr>
                </a:solidFill>
              </a:rPr>
              <a:t>mass.gov</a:t>
            </a:r>
            <a:r>
              <a:rPr lang="en-US" dirty="0">
                <a:solidFill>
                  <a:srgbClr val="464646">
                    <a:lumMod val="40000"/>
                    <a:lumOff val="60000"/>
                  </a:srgbClr>
                </a:solidFill>
              </a:rPr>
              <a:t>/</a:t>
            </a:r>
            <a:r>
              <a:rPr lang="en-US" dirty="0" err="1">
                <a:solidFill>
                  <a:srgbClr val="464646">
                    <a:lumMod val="40000"/>
                    <a:lumOff val="60000"/>
                  </a:srgbClr>
                </a:solidFill>
              </a:rPr>
              <a:t>dph</a:t>
            </a:r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pic>
        <p:nvPicPr>
          <p:cNvPr id="13" name="Picture 2" descr="C:\Users\ABCohen\AppData\Local\Microsoft\Windows\Temporary Internet Files\Content.IE5\43RR80EE\Twitter_bird_logo_2012.svg[1].png">
            <a:extLst>
              <a:ext uri="{FF2B5EF4-FFF2-40B4-BE49-F238E27FC236}">
                <a16:creationId xmlns="" xmlns:a16="http://schemas.microsoft.com/office/drawing/2014/main" id="{4F6B478E-A7A8-1F4E-B422-5CB6507546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283" y="1353781"/>
            <a:ext cx="843195" cy="68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ABCohen\AppData\Local\Microsoft\Windows\Temporary Internet Files\Content.IE5\75V1FWE6\LinkedIn_logo_initials[1].png">
            <a:extLst>
              <a:ext uri="{FF2B5EF4-FFF2-40B4-BE49-F238E27FC236}">
                <a16:creationId xmlns="" xmlns:a16="http://schemas.microsoft.com/office/drawing/2014/main" id="{655629D2-47C3-9740-AF5E-F6DEC31BCC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404" y="2423785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8F5FDECC-88AB-4247-9773-F39572AE3242}"/>
              </a:ext>
            </a:extLst>
          </p:cNvPr>
          <p:cNvSpPr/>
          <p:nvPr userDrawn="1"/>
        </p:nvSpPr>
        <p:spPr>
          <a:xfrm>
            <a:off x="2423326" y="1401906"/>
            <a:ext cx="9220201" cy="4401162"/>
          </a:xfrm>
          <a:prstGeom prst="rect">
            <a:avLst/>
          </a:prstGeom>
        </p:spPr>
        <p:txBody>
          <a:bodyPr wrap="square" lIns="91398" tIns="45699" rIns="91398" bIns="45699">
            <a:spAutoFit/>
          </a:bodyPr>
          <a:lstStyle/>
          <a:p>
            <a:pPr marL="0" marR="0" lvl="0" indent="0" algn="l" defTabSz="913994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/>
              <a:t>@</a:t>
            </a:r>
            <a:r>
              <a:rPr lang="en-US" sz="3600" dirty="0" err="1"/>
              <a:t>MassDPH</a:t>
            </a:r>
            <a:endParaRPr lang="en-US" sz="3600" dirty="0"/>
          </a:p>
          <a:p>
            <a:pPr fontAlgn="base"/>
            <a:endParaRPr lang="en-US" sz="3600" dirty="0"/>
          </a:p>
          <a:p>
            <a:pPr fontAlgn="base"/>
            <a:r>
              <a:rPr lang="en-US" sz="3600" dirty="0"/>
              <a:t>Massachusetts Department of Public Health</a:t>
            </a:r>
          </a:p>
          <a:p>
            <a:pPr fontAlgn="base"/>
            <a:endParaRPr lang="en-US" sz="3600" dirty="0"/>
          </a:p>
          <a:p>
            <a:pPr fontAlgn="base"/>
            <a:r>
              <a:rPr lang="en-US" sz="3600" dirty="0"/>
              <a:t>DPH blog</a:t>
            </a:r>
          </a:p>
          <a:p>
            <a:pPr fontAlgn="base"/>
            <a:r>
              <a:rPr lang="en-US" sz="2800" dirty="0"/>
              <a:t>https://blog.mass.gov/publichealth</a:t>
            </a:r>
          </a:p>
          <a:p>
            <a:pPr fontAlgn="base"/>
            <a:endParaRPr lang="en-US" sz="3600" dirty="0"/>
          </a:p>
          <a:p>
            <a:pPr fontAlgn="base"/>
            <a:r>
              <a:rPr lang="en-US" sz="3600" dirty="0"/>
              <a:t>www.mass.gov/dph</a:t>
            </a:r>
          </a:p>
        </p:txBody>
      </p:sp>
      <p:pic>
        <p:nvPicPr>
          <p:cNvPr id="16" name="Picture 4" descr="C:\Users\ABCohen\AppData\Local\Microsoft\Windows\Temporary Internet Files\Content.Outlook\L5IST9YM\DPHLogo_Blue.png">
            <a:extLst>
              <a:ext uri="{FF2B5EF4-FFF2-40B4-BE49-F238E27FC236}">
                <a16:creationId xmlns="" xmlns:a16="http://schemas.microsoft.com/office/drawing/2014/main" id="{375142A8-4983-3D49-94CC-CD7FE0DAAE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49" y="4887052"/>
            <a:ext cx="1200149" cy="120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AB39DE3C-CDCC-724A-BB9E-78CAF2E049E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53" y="3597204"/>
            <a:ext cx="1129705" cy="112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803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236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lIns="91398" tIns="45699" rIns="91398" bIns="45699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8"/>
            <a:ext cx="10972800" cy="4525963"/>
          </a:xfrm>
          <a:prstGeom prst="rect">
            <a:avLst/>
          </a:prstGeom>
        </p:spPr>
        <p:txBody>
          <a:bodyPr lIns="91398" tIns="45699" rIns="91398" bIns="4569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8"/>
            <a:ext cx="2844800" cy="365125"/>
          </a:xfrm>
          <a:prstGeom prst="rect">
            <a:avLst/>
          </a:prstGeom>
        </p:spPr>
        <p:txBody>
          <a:bodyPr lIns="91398" tIns="45699" rIns="91398" bIns="45699"/>
          <a:lstStyle/>
          <a:p>
            <a:fld id="{605EEDFE-4834-AF41-A6BA-2B05781331F6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8"/>
            <a:ext cx="3860800" cy="365125"/>
          </a:xfrm>
          <a:prstGeom prst="rect">
            <a:avLst/>
          </a:prstGeom>
        </p:spPr>
        <p:txBody>
          <a:bodyPr lIns="91398" tIns="45699" rIns="91398" bIns="45699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8"/>
            <a:ext cx="2844800" cy="365125"/>
          </a:xfrm>
          <a:prstGeom prst="rect">
            <a:avLst/>
          </a:prstGeom>
        </p:spPr>
        <p:txBody>
          <a:bodyPr lIns="91398" tIns="45699" rIns="91398" bIns="45699"/>
          <a:lstStyle/>
          <a:p>
            <a:fld id="{72098365-E3A8-6346-8FD5-EBAF73775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304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0931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2" r:id="rId4"/>
    <p:sldLayoutId id="2147483653" r:id="rId5"/>
    <p:sldLayoutId id="2147483654" r:id="rId6"/>
    <p:sldLayoutId id="2147483658" r:id="rId7"/>
    <p:sldLayoutId id="2147483660" r:id="rId8"/>
  </p:sldLayoutIdLst>
  <p:hf hdr="0" dt="0"/>
  <p:txStyles>
    <p:titleStyle>
      <a:lvl1pPr algn="l" defTabSz="91399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7" indent="-228497" algn="l" defTabSz="91399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92" indent="-228497" algn="l" defTabSz="9139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89" indent="-228497" algn="l" defTabSz="9139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85" indent="-228497" algn="l" defTabSz="9139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81" indent="-228497" algn="l" defTabSz="9139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73" indent="-228497" algn="l" defTabSz="9139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69" indent="-228497" algn="l" defTabSz="9139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64" indent="-228497" algn="l" defTabSz="9139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58" indent="-228497" algn="l" defTabSz="9139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7" algn="l" defTabSz="913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94" algn="l" defTabSz="913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85" algn="l" defTabSz="913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81" algn="l" defTabSz="913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77" algn="l" defTabSz="913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73" algn="l" defTabSz="913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66" algn="l" defTabSz="913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62" algn="l" defTabSz="913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3">
            <a:extLst>
              <a:ext uri="{FF2B5EF4-FFF2-40B4-BE49-F238E27FC236}">
                <a16:creationId xmlns:a16="http://schemas.microsoft.com/office/drawing/2014/main" xmlns="" id="{FF1BA0A7-A603-4A44-96C5-9FA90B2F7419}"/>
              </a:ext>
            </a:extLst>
          </p:cNvPr>
          <p:cNvSpPr txBox="1">
            <a:spLocks/>
          </p:cNvSpPr>
          <p:nvPr/>
        </p:nvSpPr>
        <p:spPr>
          <a:xfrm>
            <a:off x="3801709" y="3109032"/>
            <a:ext cx="5851328" cy="1349692"/>
          </a:xfrm>
          <a:prstGeom prst="rect">
            <a:avLst/>
          </a:prstGeom>
        </p:spPr>
        <p:txBody>
          <a:bodyPr vert="horz" lIns="91398" tIns="45699" rIns="91398" bIns="45699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CB1F54"/>
              </a:buClr>
              <a:buFont typeface="Arial"/>
              <a:buNone/>
              <a:defRPr sz="2400" b="0" i="0" kern="1200" baseline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rgbClr val="CB1F54"/>
              </a:buClr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rgbClr val="CB1F54"/>
              </a:buClr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rgbClr val="CB1F54"/>
              </a:buClr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B1F54"/>
              </a:buClr>
              <a:buFont typeface="Arial"/>
              <a:buNone/>
              <a:defRPr sz="1600" kern="1200">
                <a:solidFill>
                  <a:srgbClr val="1C263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2800" dirty="0"/>
              <a:t>Public Health Council Meeting</a:t>
            </a:r>
          </a:p>
          <a:p>
            <a:pPr algn="ctr">
              <a:spcBef>
                <a:spcPts val="0"/>
              </a:spcBef>
            </a:pPr>
            <a:endParaRPr lang="en-US" sz="1600" dirty="0"/>
          </a:p>
          <a:p>
            <a:pPr algn="ctr">
              <a:spcBef>
                <a:spcPts val="0"/>
              </a:spcBef>
            </a:pPr>
            <a:r>
              <a:rPr lang="en-US" sz="2800" dirty="0"/>
              <a:t>August 2020</a:t>
            </a:r>
          </a:p>
        </p:txBody>
      </p:sp>
      <p:sp>
        <p:nvSpPr>
          <p:cNvPr id="5" name="Content Placeholder 16">
            <a:extLst>
              <a:ext uri="{FF2B5EF4-FFF2-40B4-BE49-F238E27FC236}">
                <a16:creationId xmlns:a16="http://schemas.microsoft.com/office/drawing/2014/main" xmlns="" id="{E360BE17-72C1-2D40-9570-6B55000C01CE}"/>
              </a:ext>
            </a:extLst>
          </p:cNvPr>
          <p:cNvSpPr txBox="1">
            <a:spLocks/>
          </p:cNvSpPr>
          <p:nvPr/>
        </p:nvSpPr>
        <p:spPr>
          <a:xfrm>
            <a:off x="6218221" y="5619935"/>
            <a:ext cx="5500913" cy="1135732"/>
          </a:xfrm>
          <a:prstGeom prst="rect">
            <a:avLst/>
          </a:prstGeom>
        </p:spPr>
        <p:txBody>
          <a:bodyPr vert="horz" lIns="91398" tIns="45699" rIns="91398" bIns="45699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rgbClr val="CB1F54"/>
              </a:buClr>
              <a:buFont typeface="Arial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rgbClr val="CB1F54"/>
              </a:buClr>
              <a:buFont typeface="Arial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rgbClr val="CB1F54"/>
              </a:buClr>
              <a:buFont typeface="Arial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rgbClr val="CB1F54"/>
              </a:buClr>
              <a:buFont typeface="Arial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B1F54"/>
              </a:buClr>
              <a:buFont typeface="Arial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endParaRPr lang="en-US" sz="1600" dirty="0"/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600" dirty="0" err="1"/>
              <a:t>Avae</a:t>
            </a:r>
            <a:r>
              <a:rPr lang="en-US" sz="1600" dirty="0"/>
              <a:t>  Thomas </a:t>
            </a:r>
            <a:r>
              <a:rPr lang="en-US" sz="1600" dirty="0" err="1"/>
              <a:t>Quartey</a:t>
            </a:r>
            <a:r>
              <a:rPr lang="en-US" sz="1600" dirty="0"/>
              <a:t>, MPH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Program Manager, Population Health Information Tool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Office of Data Management and Outcomes Assessment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35612" y="1317543"/>
            <a:ext cx="9983522" cy="1138731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Population Health Information Tool (PHIT)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Updates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3244" y="5772324"/>
            <a:ext cx="5388756" cy="830954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bg1"/>
                </a:solidFill>
              </a:rPr>
              <a:t>Natalie Nguyen Durham, MPH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bg1"/>
                </a:solidFill>
              </a:rPr>
              <a:t>Director,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bg1"/>
                </a:solidFill>
              </a:rPr>
              <a:t>Office of Data Management and Outcomes Assessment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32995" y="4788981"/>
            <a:ext cx="5388756" cy="830954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bg1"/>
                </a:solidFill>
              </a:rPr>
              <a:t>Abigail Averbach, </a:t>
            </a:r>
            <a:r>
              <a:rPr lang="en-US" sz="1600" dirty="0" err="1">
                <a:solidFill>
                  <a:schemeClr val="bg1"/>
                </a:solidFill>
              </a:rPr>
              <a:t>MSc</a:t>
            </a:r>
            <a:endParaRPr lang="en-US" sz="1600" dirty="0">
              <a:solidFill>
                <a:schemeClr val="bg1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bg1"/>
                </a:solidFill>
              </a:rPr>
              <a:t>Assistant Commissioner &amp; Director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bg1"/>
                </a:solidFill>
              </a:rPr>
              <a:t>Office of Population Health </a:t>
            </a:r>
          </a:p>
        </p:txBody>
      </p:sp>
    </p:spTree>
    <p:extLst>
      <p:ext uri="{BB962C8B-B14F-4D97-AF65-F5344CB8AC3E}">
        <p14:creationId xmlns:p14="http://schemas.microsoft.com/office/powerpoint/2010/main" val="216690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10</a:t>
            </a:fld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t>Massachusetts Department of Public Health       mass.gov/dph</a:t>
            </a:r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1954107-8724-7644-B5F3-7869DF3F5E85}"/>
              </a:ext>
            </a:extLst>
          </p:cNvPr>
          <p:cNvSpPr txBox="1"/>
          <p:nvPr/>
        </p:nvSpPr>
        <p:spPr>
          <a:xfrm>
            <a:off x="721894" y="293879"/>
            <a:ext cx="11063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rPr>
              <a:t>Housing Report Demo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3"/>
          <a:srcRect l="10880" t="9609" r="12715" b="15302"/>
          <a:stretch>
            <a:fillRect/>
          </a:stretch>
        </p:blipFill>
        <p:spPr bwMode="auto">
          <a:xfrm>
            <a:off x="122376" y="1327555"/>
            <a:ext cx="6900038" cy="381935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520152" y="1327555"/>
            <a:ext cx="4265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Select Community &amp; Review Health Outcomes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pic>
        <p:nvPicPr>
          <p:cNvPr id="9" name="Picture 8"/>
          <p:cNvPicPr/>
          <p:nvPr/>
        </p:nvPicPr>
        <p:blipFill>
          <a:blip r:embed="rId4"/>
          <a:srcRect l="15793" t="11783" r="16527" b="7297"/>
          <a:stretch>
            <a:fillRect/>
          </a:stretch>
        </p:blipFill>
        <p:spPr bwMode="auto">
          <a:xfrm>
            <a:off x="4605119" y="2472328"/>
            <a:ext cx="6194260" cy="373928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5300663" y="3496449"/>
            <a:ext cx="757237" cy="1754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326471" y="3271544"/>
            <a:ext cx="1012479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City XYZ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03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3"/>
          <a:srcRect l="16843" t="11783" r="19478" b="5366"/>
          <a:stretch>
            <a:fillRect/>
          </a:stretch>
        </p:blipFill>
        <p:spPr bwMode="auto">
          <a:xfrm>
            <a:off x="413433" y="1251292"/>
            <a:ext cx="5505485" cy="394467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11</a:t>
            </a:fld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t>Massachusetts Department of Public Health       mass.gov/dph</a:t>
            </a:r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1954107-8724-7644-B5F3-7869DF3F5E85}"/>
              </a:ext>
            </a:extLst>
          </p:cNvPr>
          <p:cNvSpPr txBox="1"/>
          <p:nvPr/>
        </p:nvSpPr>
        <p:spPr>
          <a:xfrm>
            <a:off x="721894" y="293879"/>
            <a:ext cx="11063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rPr>
              <a:t>Explore Key Issue Areas &amp; Strategies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721893" y="4508938"/>
            <a:ext cx="4669913" cy="9285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/>
          <p:nvPr/>
        </p:nvPicPr>
        <p:blipFill>
          <a:blip r:embed="rId4"/>
          <a:srcRect l="20937" t="14947" r="21806" b="5691"/>
          <a:stretch>
            <a:fillRect/>
          </a:stretch>
        </p:blipFill>
        <p:spPr bwMode="auto">
          <a:xfrm>
            <a:off x="6482687" y="1251292"/>
            <a:ext cx="5302912" cy="394467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>
          <a:xfrm>
            <a:off x="6227379" y="3429786"/>
            <a:ext cx="1954924" cy="20077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44600" y="2228850"/>
            <a:ext cx="666750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094281" y="1972974"/>
            <a:ext cx="962568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City XYZ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03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12</a:t>
            </a:fld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t>Massachusetts Department of Public Health       mass.gov/dph</a:t>
            </a:r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1954107-8724-7644-B5F3-7869DF3F5E85}"/>
              </a:ext>
            </a:extLst>
          </p:cNvPr>
          <p:cNvSpPr txBox="1"/>
          <p:nvPr/>
        </p:nvSpPr>
        <p:spPr>
          <a:xfrm>
            <a:off x="721894" y="293879"/>
            <a:ext cx="11063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Housing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rPr>
              <a:t> Report: Affordability and Stability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3"/>
          <a:srcRect l="19190" t="12739" r="24575" b="17198"/>
          <a:stretch>
            <a:fillRect/>
          </a:stretch>
        </p:blipFill>
        <p:spPr bwMode="auto">
          <a:xfrm>
            <a:off x="1413164" y="1068779"/>
            <a:ext cx="9535885" cy="542372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415149" y="2934269"/>
            <a:ext cx="120401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City XYZ</a:t>
            </a:r>
            <a:endParaRPr lang="en-US" sz="14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11593" y="5996602"/>
            <a:ext cx="145401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City XYZ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7616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13</a:t>
            </a:fld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t>Massachusetts Department of Public Health       mass.gov/dph</a:t>
            </a:r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1954107-8724-7644-B5F3-7869DF3F5E85}"/>
              </a:ext>
            </a:extLst>
          </p:cNvPr>
          <p:cNvSpPr txBox="1"/>
          <p:nvPr/>
        </p:nvSpPr>
        <p:spPr>
          <a:xfrm>
            <a:off x="721894" y="293879"/>
            <a:ext cx="11063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Housing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rPr>
              <a:t> Report: Quality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3"/>
          <a:srcRect l="18269" t="13057" r="19593" b="56945"/>
          <a:stretch>
            <a:fillRect/>
          </a:stretch>
        </p:blipFill>
        <p:spPr bwMode="auto">
          <a:xfrm>
            <a:off x="2887298" y="1143203"/>
            <a:ext cx="6335530" cy="152117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4"/>
          <a:srcRect l="18122" t="13376" r="19338" b="22195"/>
          <a:stretch>
            <a:fillRect/>
          </a:stretch>
        </p:blipFill>
        <p:spPr bwMode="auto">
          <a:xfrm>
            <a:off x="2904754" y="2885090"/>
            <a:ext cx="6318074" cy="31946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210112" y="2306472"/>
            <a:ext cx="1233217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 City XYZ</a:t>
            </a:r>
            <a:endParaRPr lang="en-US" sz="11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40685" y="3642707"/>
            <a:ext cx="242155" cy="565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867119" y="3622355"/>
            <a:ext cx="395245" cy="1538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" b="1" dirty="0" smtClean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</a:rPr>
              <a:t>City XYZ</a:t>
            </a:r>
            <a:endParaRPr lang="en-US" sz="400" b="1" dirty="0">
              <a:solidFill>
                <a:schemeClr val="bg2">
                  <a:lumMod val="50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14</a:t>
            </a:fld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t>Massachusetts Department of Public Health       mass.gov/dph</a:t>
            </a:r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1954107-8724-7644-B5F3-7869DF3F5E85}"/>
              </a:ext>
            </a:extLst>
          </p:cNvPr>
          <p:cNvSpPr txBox="1"/>
          <p:nvPr/>
        </p:nvSpPr>
        <p:spPr>
          <a:xfrm>
            <a:off x="721894" y="293879"/>
            <a:ext cx="11063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Housing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rPr>
              <a:t> Report: Homelessness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51141" y="2741474"/>
            <a:ext cx="410783" cy="904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551141" y="2391506"/>
            <a:ext cx="410783" cy="904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/>
          <p:nvPr/>
        </p:nvPicPr>
        <p:blipFill>
          <a:blip r:embed="rId3"/>
          <a:srcRect l="19152" t="13057" r="24575" b="14012"/>
          <a:stretch>
            <a:fillRect/>
          </a:stretch>
        </p:blipFill>
        <p:spPr bwMode="auto">
          <a:xfrm>
            <a:off x="1567544" y="940210"/>
            <a:ext cx="8985662" cy="526934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="" xmlns:a16="http://schemas.microsoft.com/office/drawing/2014/main" id="{BED381F1-D8E8-5A46-A626-A8E179831010}"/>
              </a:ext>
            </a:extLst>
          </p:cNvPr>
          <p:cNvSpPr txBox="1">
            <a:spLocks/>
          </p:cNvSpPr>
          <p:nvPr/>
        </p:nvSpPr>
        <p:spPr>
          <a:xfrm>
            <a:off x="2026559" y="2712470"/>
            <a:ext cx="8153399" cy="762003"/>
          </a:xfrm>
          <a:prstGeom prst="rect">
            <a:avLst/>
          </a:prstGeom>
        </p:spPr>
        <p:txBody>
          <a:bodyPr vert="horz" lIns="91398" tIns="45699" rIns="91398" bIns="45699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 cap="all" baseline="0">
                <a:solidFill>
                  <a:srgbClr val="1C263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 defTabSz="913994">
              <a:defRPr/>
            </a:pPr>
            <a:r>
              <a:rPr lang="en-US" sz="6000" cap="none" dirty="0">
                <a:solidFill>
                  <a:schemeClr val="bg1"/>
                </a:solidFill>
              </a:rPr>
              <a:t>Thank You!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0915" y="4310741"/>
            <a:ext cx="11364687" cy="1077176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PHIT Website: https://</a:t>
            </a:r>
            <a:r>
              <a:rPr lang="en-US" sz="3200" b="1" dirty="0" smtClean="0">
                <a:solidFill>
                  <a:schemeClr val="bg1"/>
                </a:solidFill>
              </a:rPr>
              <a:t>www.mass.gov/dph/phit</a:t>
            </a:r>
          </a:p>
          <a:p>
            <a:pPr algn="ctr"/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91756" y="6211712"/>
            <a:ext cx="3193846" cy="646288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err="1" smtClean="0">
                <a:solidFill>
                  <a:schemeClr val="bg1"/>
                </a:solidFill>
              </a:rPr>
              <a:t>Avae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Thomas </a:t>
            </a:r>
            <a:r>
              <a:rPr lang="en-US" dirty="0" err="1" smtClean="0">
                <a:solidFill>
                  <a:schemeClr val="bg1"/>
                </a:solidFill>
              </a:rPr>
              <a:t>Quartey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>
                <a:solidFill>
                  <a:schemeClr val="bg1"/>
                </a:solidFill>
              </a:rPr>
              <a:t>MPH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bg1"/>
                </a:solidFill>
              </a:rPr>
              <a:t>Avae.Thomas@state.ma.us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26559" y="6211712"/>
            <a:ext cx="3193846" cy="646288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bg1"/>
                </a:solidFill>
              </a:rPr>
              <a:t>Natalie Nguyen Durham, MPH</a:t>
            </a: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bg1"/>
                </a:solidFill>
              </a:rPr>
              <a:t>Natalie.Nguyen@state.ma.us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60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A345056F-37CA-FB4C-BA02-E6DE548BF3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>
                <a:solidFill>
                  <a:srgbClr val="464646">
                    <a:lumMod val="40000"/>
                    <a:lumOff val="60000"/>
                  </a:srgbClr>
                </a:solidFill>
              </a:rPr>
              <a:t>Massachusetts Department of Public Health       mass.gov/</a:t>
            </a:r>
            <a:r>
              <a:rPr lang="en-US" dirty="0" err="1">
                <a:solidFill>
                  <a:srgbClr val="464646">
                    <a:lumMod val="40000"/>
                    <a:lumOff val="60000"/>
                  </a:srgbClr>
                </a:solidFill>
              </a:rPr>
              <a:t>dph</a:t>
            </a:r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4AC3403-973D-834E-AD0B-D49B27C776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2</a:t>
            </a:fld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C0D33CD-D2C0-0242-B779-20E749565A1C}"/>
              </a:ext>
            </a:extLst>
          </p:cNvPr>
          <p:cNvSpPr txBox="1"/>
          <p:nvPr/>
        </p:nvSpPr>
        <p:spPr>
          <a:xfrm>
            <a:off x="611133" y="1202233"/>
            <a:ext cx="11140037" cy="1631173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/>
          </a:p>
          <a:p>
            <a:endParaRPr lang="en-US" sz="2800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63" y="0"/>
            <a:ext cx="9973384" cy="629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3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954107-8724-7644-B5F3-7869DF3F5E85}"/>
              </a:ext>
            </a:extLst>
          </p:cNvPr>
          <p:cNvSpPr txBox="1"/>
          <p:nvPr/>
        </p:nvSpPr>
        <p:spPr>
          <a:xfrm>
            <a:off x="721895" y="293879"/>
            <a:ext cx="1125659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800" dirty="0">
                <a:solidFill>
                  <a:schemeClr val="bg1"/>
                </a:solidFill>
                <a:latin typeface="Arial" charset="0"/>
                <a:cs typeface="Arial" charset="0"/>
              </a:rPr>
              <a:t>The DPH Health Equity Advisory Group</a:t>
            </a:r>
          </a:p>
        </p:txBody>
      </p:sp>
      <p:sp>
        <p:nvSpPr>
          <p:cNvPr id="5" name="Rectangle 4"/>
          <p:cNvSpPr/>
          <p:nvPr/>
        </p:nvSpPr>
        <p:spPr>
          <a:xfrm>
            <a:off x="721895" y="861180"/>
            <a:ext cx="11012905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3600" dirty="0">
              <a:latin typeface="+mj-lt"/>
            </a:endParaRPr>
          </a:p>
          <a:p>
            <a:pPr marL="457200" lvl="0" indent="-457200">
              <a:buFont typeface="Arial"/>
              <a:buChar char="•"/>
            </a:pPr>
            <a:r>
              <a:rPr lang="en-US" sz="3600" dirty="0">
                <a:latin typeface="+mj-lt"/>
              </a:rPr>
              <a:t>Recommendations were generated in four areas: </a:t>
            </a:r>
          </a:p>
          <a:p>
            <a:pPr lvl="0"/>
            <a:endParaRPr lang="en-US" sz="2000" dirty="0">
              <a:latin typeface="+mj-lt"/>
            </a:endParaRPr>
          </a:p>
          <a:p>
            <a:pPr marL="1371600" lvl="2" indent="-457200">
              <a:buFont typeface="Arial"/>
              <a:buChar char="•"/>
            </a:pPr>
            <a:r>
              <a:rPr lang="en-US" sz="3600" b="1" dirty="0">
                <a:latin typeface="+mj-lt"/>
              </a:rPr>
              <a:t>Social Determinants of Health</a:t>
            </a:r>
          </a:p>
          <a:p>
            <a:pPr marL="1371600" lvl="2" indent="-457200">
              <a:buFont typeface="Arial"/>
              <a:buChar char="•"/>
            </a:pPr>
            <a:r>
              <a:rPr lang="en-US" sz="3600" dirty="0">
                <a:latin typeface="+mj-lt"/>
              </a:rPr>
              <a:t>Data and Metrics</a:t>
            </a:r>
          </a:p>
          <a:p>
            <a:pPr marL="1371600" lvl="2" indent="-457200">
              <a:buFont typeface="Arial"/>
              <a:buChar char="•"/>
            </a:pPr>
            <a:r>
              <a:rPr lang="en-US" sz="3600" dirty="0">
                <a:latin typeface="+mj-lt"/>
              </a:rPr>
              <a:t>COVID-19 Mitigation</a:t>
            </a:r>
          </a:p>
          <a:p>
            <a:pPr marL="1371600" lvl="2" indent="-457200">
              <a:buFont typeface="Arial"/>
              <a:buChar char="•"/>
            </a:pPr>
            <a:r>
              <a:rPr lang="en-US" sz="3600" dirty="0">
                <a:latin typeface="+mj-lt"/>
              </a:rPr>
              <a:t>Community Engagement and Support</a:t>
            </a:r>
          </a:p>
          <a:p>
            <a:pPr lvl="2"/>
            <a:r>
              <a:rPr lang="en-US" sz="3600" dirty="0">
                <a:latin typeface="+mj-lt"/>
              </a:rPr>
              <a:t>	</a:t>
            </a:r>
          </a:p>
          <a:p>
            <a:pPr marL="457200" lvl="0" indent="-457200">
              <a:buFont typeface="Arial"/>
              <a:buChar char="•"/>
            </a:pPr>
            <a:endParaRPr lang="en-US" sz="3600" dirty="0">
              <a:latin typeface="+mj-lt"/>
            </a:endParaRPr>
          </a:p>
          <a:p>
            <a:pPr marL="457200" lvl="0" indent="-457200">
              <a:buFont typeface="Arial"/>
              <a:buChar char="•"/>
            </a:pPr>
            <a:endParaRPr lang="en-US" sz="3600" dirty="0">
              <a:latin typeface="+mj-lt"/>
            </a:endParaRP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xmlns="" id="{0AB340E0-F870-4F79-A3C7-18CEE56BAE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55585" y="6501276"/>
            <a:ext cx="2736415" cy="365125"/>
          </a:xfrm>
        </p:spPr>
        <p:txBody>
          <a:bodyPr/>
          <a:lstStyle/>
          <a:p>
            <a:pPr algn="r"/>
            <a:fld id="{631A3E32-B534-452A-837F-1F0D4725C9C0}" type="slidenum">
              <a:rPr lang="en-US" smtClean="0"/>
              <a:pPr algn="r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692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A345056F-37CA-FB4C-BA02-E6DE548BF3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>
                <a:solidFill>
                  <a:srgbClr val="464646">
                    <a:lumMod val="40000"/>
                    <a:lumOff val="60000"/>
                  </a:srgbClr>
                </a:solidFill>
              </a:rPr>
              <a:t>Massachusetts Department of Public Health       mass.gov/</a:t>
            </a:r>
            <a:r>
              <a:rPr lang="en-US" dirty="0" err="1">
                <a:solidFill>
                  <a:srgbClr val="464646">
                    <a:lumMod val="40000"/>
                    <a:lumOff val="60000"/>
                  </a:srgbClr>
                </a:solidFill>
              </a:rPr>
              <a:t>dph</a:t>
            </a:r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4AC3403-973D-834E-AD0B-D49B27C776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4</a:t>
            </a:fld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40A6272-417E-FB42-8600-7CA17B89878A}"/>
              </a:ext>
            </a:extLst>
          </p:cNvPr>
          <p:cNvSpPr txBox="1"/>
          <p:nvPr/>
        </p:nvSpPr>
        <p:spPr>
          <a:xfrm>
            <a:off x="721901" y="293880"/>
            <a:ext cx="10120277" cy="677066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>
              <a:defRPr/>
            </a:pPr>
            <a:r>
              <a:rPr lang="en-US" sz="3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Agenda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C0D33CD-D2C0-0242-B779-20E749565A1C}"/>
              </a:ext>
            </a:extLst>
          </p:cNvPr>
          <p:cNvSpPr txBox="1"/>
          <p:nvPr/>
        </p:nvSpPr>
        <p:spPr>
          <a:xfrm>
            <a:off x="611133" y="1202233"/>
            <a:ext cx="11140037" cy="4955160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Recap PHIT vision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Examples of current uses of PHIT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Moving forward</a:t>
            </a:r>
            <a:endParaRPr lang="en-US" sz="3600" dirty="0">
              <a:solidFill>
                <a:srgbClr val="FF0000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Explore the newly available Housing Report</a:t>
            </a:r>
          </a:p>
          <a:p>
            <a:endParaRPr lang="en-US" sz="3600" dirty="0" smtClean="0"/>
          </a:p>
          <a:p>
            <a:pPr marL="742950" indent="-742950">
              <a:buFont typeface="+mj-lt"/>
              <a:buAutoNum type="arabicPeriod"/>
            </a:pPr>
            <a:endParaRPr lang="en-US" sz="3600" dirty="0" smtClean="0"/>
          </a:p>
          <a:p>
            <a:endParaRPr lang="en-US" sz="40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9612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A345056F-37CA-FB4C-BA02-E6DE548BF3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>
                <a:solidFill>
                  <a:srgbClr val="464646">
                    <a:lumMod val="40000"/>
                    <a:lumOff val="60000"/>
                  </a:srgbClr>
                </a:solidFill>
              </a:rPr>
              <a:t>Massachusetts Department of Public Health       mass.gov/</a:t>
            </a:r>
            <a:r>
              <a:rPr lang="en-US" dirty="0" err="1">
                <a:solidFill>
                  <a:srgbClr val="464646">
                    <a:lumMod val="40000"/>
                    <a:lumOff val="60000"/>
                  </a:srgbClr>
                </a:solidFill>
              </a:rPr>
              <a:t>dph</a:t>
            </a:r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4AC3403-973D-834E-AD0B-D49B27C776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5</a:t>
            </a:fld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40A6272-417E-FB42-8600-7CA17B89878A}"/>
              </a:ext>
            </a:extLst>
          </p:cNvPr>
          <p:cNvSpPr txBox="1"/>
          <p:nvPr/>
        </p:nvSpPr>
        <p:spPr>
          <a:xfrm>
            <a:off x="721901" y="293880"/>
            <a:ext cx="10120277" cy="677066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>
              <a:defRPr/>
            </a:pPr>
            <a:r>
              <a:rPr lang="en-US" sz="3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The PHIT Vision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5" name="Group 7"/>
          <p:cNvGrpSpPr/>
          <p:nvPr/>
        </p:nvGrpSpPr>
        <p:grpSpPr>
          <a:xfrm>
            <a:off x="1656262" y="2213233"/>
            <a:ext cx="1952756" cy="1799708"/>
            <a:chOff x="3439661" y="2332224"/>
            <a:chExt cx="1952756" cy="1799708"/>
          </a:xfrm>
          <a:solidFill>
            <a:schemeClr val="accent1"/>
          </a:solidFill>
        </p:grpSpPr>
        <p:sp>
          <p:nvSpPr>
            <p:cNvPr id="9" name="Oval 8"/>
            <p:cNvSpPr/>
            <p:nvPr/>
          </p:nvSpPr>
          <p:spPr>
            <a:xfrm>
              <a:off x="3439661" y="2332224"/>
              <a:ext cx="1952756" cy="1799708"/>
            </a:xfrm>
            <a:prstGeom prst="ellipse">
              <a:avLst/>
            </a:prstGeom>
            <a:grp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10" name="Picture 9" descr="CHI.png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47332" y="2578416"/>
              <a:ext cx="1324545" cy="1288655"/>
            </a:xfrm>
            <a:prstGeom prst="rect">
              <a:avLst/>
            </a:prstGeom>
            <a:grpFill/>
            <a:effectLst/>
          </p:spPr>
        </p:pic>
      </p:grpSp>
      <p:sp>
        <p:nvSpPr>
          <p:cNvPr id="12" name="Plus 11"/>
          <p:cNvSpPr/>
          <p:nvPr/>
        </p:nvSpPr>
        <p:spPr>
          <a:xfrm>
            <a:off x="3692460" y="2688362"/>
            <a:ext cx="1107959" cy="991447"/>
          </a:xfrm>
          <a:prstGeom prst="mathPlus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chemeClr val="accent1"/>
              </a:solidFill>
              <a:latin typeface="Calibri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867903" y="2242751"/>
            <a:ext cx="1941560" cy="1799708"/>
          </a:xfrm>
          <a:prstGeom prst="ellipse">
            <a:avLst/>
          </a:prstGeom>
          <a:solidFill>
            <a:schemeClr val="accent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8" name="Equal 17"/>
          <p:cNvSpPr/>
          <p:nvPr/>
        </p:nvSpPr>
        <p:spPr>
          <a:xfrm>
            <a:off x="6937875" y="2722247"/>
            <a:ext cx="824209" cy="937407"/>
          </a:xfrm>
          <a:prstGeom prst="mathEqual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6" name="Group 18"/>
          <p:cNvGrpSpPr/>
          <p:nvPr/>
        </p:nvGrpSpPr>
        <p:grpSpPr>
          <a:xfrm>
            <a:off x="7945202" y="2242751"/>
            <a:ext cx="1902962" cy="1799708"/>
            <a:chOff x="6485524" y="2352380"/>
            <a:chExt cx="1902962" cy="1799708"/>
          </a:xfrm>
          <a:solidFill>
            <a:schemeClr val="accent1"/>
          </a:solidFill>
        </p:grpSpPr>
        <p:sp>
          <p:nvSpPr>
            <p:cNvPr id="20" name="Oval 19"/>
            <p:cNvSpPr/>
            <p:nvPr/>
          </p:nvSpPr>
          <p:spPr>
            <a:xfrm>
              <a:off x="6485524" y="2352380"/>
              <a:ext cx="1902962" cy="1799708"/>
            </a:xfrm>
            <a:prstGeom prst="ellipse">
              <a:avLst/>
            </a:prstGeom>
            <a:grp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21" name="Picture 20" descr="noun_342346_cc.pn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1161"/>
            <a:stretch/>
          </p:blipFill>
          <p:spPr>
            <a:xfrm>
              <a:off x="6805928" y="2688164"/>
              <a:ext cx="1262153" cy="1087827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  <a:effectLst/>
          </p:spPr>
        </p:pic>
      </p:grpSp>
      <p:pic>
        <p:nvPicPr>
          <p:cNvPr id="23" name="Picture 22" descr="noun_120492_cc.png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7973" y="2546366"/>
            <a:ext cx="1361420" cy="1133443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656262" y="4354239"/>
            <a:ext cx="19527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Social Determinants of Health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805661" y="4492739"/>
            <a:ext cx="1952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Community Health Data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945202" y="4401786"/>
            <a:ext cx="19527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Targeted Health Improvement Planning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36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6</a:t>
            </a:fld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t>Massachusetts Department of Public Health       mass.gov/dph</a:t>
            </a:r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33" y="1040523"/>
            <a:ext cx="11039585" cy="5451975"/>
          </a:xfrm>
          <a:prstGeom prst="rect">
            <a:avLst/>
          </a:prstGeom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40A6272-417E-FB42-8600-7CA17B89878A}"/>
              </a:ext>
            </a:extLst>
          </p:cNvPr>
          <p:cNvSpPr txBox="1"/>
          <p:nvPr/>
        </p:nvSpPr>
        <p:spPr>
          <a:xfrm>
            <a:off x="721901" y="293880"/>
            <a:ext cx="10120277" cy="677066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>
              <a:defRPr/>
            </a:pPr>
            <a:r>
              <a:rPr lang="en-US" sz="3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PHIT Datasets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79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838199" y="1092530"/>
            <a:ext cx="10858996" cy="5033950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/>
              <a:t>Local Health Center’s FQHC Needs Assessment:</a:t>
            </a:r>
            <a:endParaRPr lang="en-US" sz="24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C</a:t>
            </a:r>
            <a:r>
              <a:rPr lang="en-US" sz="1800" dirty="0" smtClean="0"/>
              <a:t>hronic </a:t>
            </a:r>
            <a:r>
              <a:rPr lang="en-US" sz="1800" dirty="0"/>
              <a:t>D</a:t>
            </a:r>
            <a:r>
              <a:rPr lang="en-US" sz="1800" dirty="0" smtClean="0"/>
              <a:t>isease Hospitalizations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Employment Report</a:t>
            </a:r>
          </a:p>
          <a:p>
            <a:pPr marL="456995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/>
              <a:t>Various cities and towns from across the state developed </a:t>
            </a:r>
            <a:r>
              <a:rPr lang="en-US" sz="2400" dirty="0"/>
              <a:t>CHNA’s </a:t>
            </a:r>
            <a:r>
              <a:rPr lang="en-US" sz="2400" dirty="0" smtClean="0"/>
              <a:t>in 2019 using </a:t>
            </a:r>
            <a:r>
              <a:rPr lang="en-US" sz="2400" dirty="0"/>
              <a:t>PHIT </a:t>
            </a:r>
            <a:r>
              <a:rPr lang="en-US" sz="2400" dirty="0" smtClean="0"/>
              <a:t>data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/>
              <a:t>State agency </a:t>
            </a:r>
            <a:r>
              <a:rPr lang="en-US" sz="2400" dirty="0"/>
              <a:t>incorporated PHIT data into their development of a scoring system to prioritize and approve the project applications that they receive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H</a:t>
            </a:r>
            <a:r>
              <a:rPr lang="en-US" sz="1800" dirty="0" smtClean="0"/>
              <a:t>ealth </a:t>
            </a:r>
            <a:r>
              <a:rPr lang="en-US" sz="1800" dirty="0"/>
              <a:t>B</a:t>
            </a:r>
            <a:r>
              <a:rPr lang="en-US" sz="1800" dirty="0" smtClean="0"/>
              <a:t>ehavior </a:t>
            </a:r>
            <a:r>
              <a:rPr lang="en-US" sz="1800" dirty="0"/>
              <a:t>D</a:t>
            </a:r>
            <a:r>
              <a:rPr lang="en-US" sz="1800" dirty="0" smtClean="0"/>
              <a:t>ata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Chronic Disease Hospitalization </a:t>
            </a:r>
          </a:p>
          <a:p>
            <a:pPr marL="456995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 smtClean="0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/>
              <a:t>Central MA Non-Profit used </a:t>
            </a:r>
            <a:r>
              <a:rPr lang="en-US" sz="2400" dirty="0"/>
              <a:t>PHIT to complete a BCBS grant application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Incidence </a:t>
            </a:r>
            <a:r>
              <a:rPr lang="en-US" sz="1800" dirty="0"/>
              <a:t>of mental illness and </a:t>
            </a:r>
            <a:r>
              <a:rPr lang="en-US" sz="1800" dirty="0" smtClean="0"/>
              <a:t>substance misuse</a:t>
            </a:r>
            <a:endParaRPr lang="en-US" sz="1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4AC3403-973D-834E-AD0B-D49B27C776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7</a:t>
            </a:fld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A345056F-37CA-FB4C-BA02-E6DE548BF3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>
                <a:solidFill>
                  <a:srgbClr val="464646">
                    <a:lumMod val="40000"/>
                    <a:lumOff val="60000"/>
                  </a:srgbClr>
                </a:solidFill>
              </a:rPr>
              <a:t>Massachusetts Department of Public Health       mass.gov/</a:t>
            </a:r>
            <a:r>
              <a:rPr lang="en-US" dirty="0" err="1">
                <a:solidFill>
                  <a:srgbClr val="464646">
                    <a:lumMod val="40000"/>
                    <a:lumOff val="60000"/>
                  </a:srgbClr>
                </a:solidFill>
              </a:rPr>
              <a:t>dph</a:t>
            </a:r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40A6272-417E-FB42-8600-7CA17B89878A}"/>
              </a:ext>
            </a:extLst>
          </p:cNvPr>
          <p:cNvSpPr txBox="1"/>
          <p:nvPr/>
        </p:nvSpPr>
        <p:spPr>
          <a:xfrm>
            <a:off x="721901" y="293880"/>
            <a:ext cx="10120277" cy="677066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>
              <a:defRPr/>
            </a:pPr>
            <a:r>
              <a:rPr lang="en-US" sz="3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Example of Current Uses of PHIT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04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ontent Placeholder 86"/>
          <p:cNvSpPr>
            <a:spLocks noGrp="1"/>
          </p:cNvSpPr>
          <p:nvPr>
            <p:ph sz="half" idx="1"/>
          </p:nvPr>
        </p:nvSpPr>
        <p:spPr>
          <a:xfrm>
            <a:off x="838201" y="1168400"/>
            <a:ext cx="10654739" cy="475488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2020-2021:</a:t>
            </a:r>
          </a:p>
          <a:p>
            <a:pPr lvl="1"/>
            <a:r>
              <a:rPr lang="en-US" dirty="0" smtClean="0"/>
              <a:t>Updating current datasets in PHIT</a:t>
            </a:r>
          </a:p>
          <a:p>
            <a:pPr lvl="1"/>
            <a:r>
              <a:rPr lang="en-US" dirty="0" smtClean="0"/>
              <a:t>Addition of new datasets</a:t>
            </a:r>
          </a:p>
          <a:p>
            <a:pPr lvl="1"/>
            <a:r>
              <a:rPr lang="en-US" dirty="0" smtClean="0"/>
              <a:t>Publishing remaining 4 </a:t>
            </a:r>
            <a:r>
              <a:rPr lang="en-US" dirty="0" err="1" smtClean="0"/>
              <a:t>SDoH</a:t>
            </a:r>
            <a:r>
              <a:rPr lang="en-US" dirty="0" smtClean="0"/>
              <a:t> reports </a:t>
            </a:r>
          </a:p>
          <a:p>
            <a:pPr lvl="1"/>
            <a:r>
              <a:rPr lang="en-US" dirty="0" smtClean="0"/>
              <a:t>Inclusion of additional dashboards 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b="1" dirty="0" smtClean="0"/>
              <a:t>2021 and Beyond:</a:t>
            </a:r>
          </a:p>
          <a:p>
            <a:pPr lvl="1"/>
            <a:r>
              <a:rPr lang="en-US" dirty="0" smtClean="0"/>
              <a:t>Platform Aesthetics</a:t>
            </a:r>
          </a:p>
          <a:p>
            <a:pPr lvl="1"/>
            <a:r>
              <a:rPr lang="en-US" dirty="0" smtClean="0"/>
              <a:t>Platform Speed and Functionability</a:t>
            </a:r>
          </a:p>
          <a:p>
            <a:pPr lvl="1"/>
            <a:endParaRPr lang="en-US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8</a:t>
            </a:fld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t>Massachusetts Department of Public Health       mass.gov/dph</a:t>
            </a:r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1954107-8724-7644-B5F3-7869DF3F5E85}"/>
              </a:ext>
            </a:extLst>
          </p:cNvPr>
          <p:cNvSpPr txBox="1"/>
          <p:nvPr/>
        </p:nvSpPr>
        <p:spPr>
          <a:xfrm>
            <a:off x="721895" y="293880"/>
            <a:ext cx="10939674" cy="677066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>
              <a:defRPr/>
            </a:pPr>
            <a:r>
              <a:rPr lang="en-US" sz="3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Moving Forward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8" descr="Image result for moving forward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479" y="2160694"/>
            <a:ext cx="3352005" cy="239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10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3AB1DAC-8690-964E-BBF1-9853D9A906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9</a:t>
            </a:fld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50BC40C-926A-4C4A-9970-75925BCD69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464646">
                    <a:lumMod val="40000"/>
                    <a:lumOff val="60000"/>
                  </a:srgbClr>
                </a:solidFill>
              </a:rPr>
              <a:t>Massachusetts Department of Public Health       mass.gov/dph</a:t>
            </a:r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1954107-8724-7644-B5F3-7869DF3F5E85}"/>
              </a:ext>
            </a:extLst>
          </p:cNvPr>
          <p:cNvSpPr txBox="1"/>
          <p:nvPr/>
        </p:nvSpPr>
        <p:spPr>
          <a:xfrm>
            <a:off x="721897" y="293879"/>
            <a:ext cx="1147010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rPr>
              <a:t>Social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rPr>
              <a:t> Determinants of Health (SDoH) Reports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3254617" y="2139731"/>
            <a:ext cx="1984595" cy="1541516"/>
            <a:chOff x="4967427" y="2452708"/>
            <a:chExt cx="1984594" cy="1541516"/>
          </a:xfrm>
        </p:grpSpPr>
        <p:sp>
          <p:nvSpPr>
            <p:cNvPr id="8" name="Hexagon 7"/>
            <p:cNvSpPr/>
            <p:nvPr/>
          </p:nvSpPr>
          <p:spPr>
            <a:xfrm>
              <a:off x="5037838" y="2452708"/>
              <a:ext cx="1814221" cy="1541516"/>
            </a:xfrm>
            <a:prstGeom prst="hexagon">
              <a:avLst>
                <a:gd name="adj" fmla="val 30464"/>
                <a:gd name="vf" fmla="val 115470"/>
              </a:avLst>
            </a:prstGeom>
            <a:solidFill>
              <a:srgbClr val="00B050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558F"/>
                </a:solidFill>
                <a:latin typeface="Calibri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967427" y="2929593"/>
              <a:ext cx="1984594" cy="559130"/>
            </a:xfrm>
            <a:prstGeom prst="rect">
              <a:avLst/>
            </a:prstGeom>
            <a:ln>
              <a:noFill/>
            </a:ln>
          </p:spPr>
          <p:txBody>
            <a:bodyPr wrap="square">
              <a:noAutofit/>
            </a:bodyPr>
            <a:lstStyle/>
            <a:p>
              <a:pPr algn="ctr"/>
              <a:r>
                <a:rPr lang="en-US" sz="2400" dirty="0">
                  <a:latin typeface="Calibri"/>
                  <a:ea typeface="MS Mincho"/>
                  <a:cs typeface="Times New Roman"/>
                </a:rPr>
                <a:t>Employment </a:t>
              </a:r>
              <a:endParaRPr lang="en-US" dirty="0">
                <a:latin typeface="Calibri"/>
                <a:ea typeface="MS Mincho"/>
                <a:cs typeface="Times New Roman"/>
              </a:endParaRPr>
            </a:p>
          </p:txBody>
        </p:sp>
      </p:grpSp>
      <p:grpSp>
        <p:nvGrpSpPr>
          <p:cNvPr id="3" name="Group 9"/>
          <p:cNvGrpSpPr/>
          <p:nvPr/>
        </p:nvGrpSpPr>
        <p:grpSpPr>
          <a:xfrm>
            <a:off x="1819345" y="4546488"/>
            <a:ext cx="2001299" cy="1541516"/>
            <a:chOff x="3519673" y="4833809"/>
            <a:chExt cx="2001298" cy="1541516"/>
          </a:xfrm>
          <a:solidFill>
            <a:srgbClr val="FFFF00"/>
          </a:solidFill>
        </p:grpSpPr>
        <p:sp>
          <p:nvSpPr>
            <p:cNvPr id="11" name="Hexagon 10"/>
            <p:cNvSpPr/>
            <p:nvPr/>
          </p:nvSpPr>
          <p:spPr>
            <a:xfrm>
              <a:off x="3615486" y="4833809"/>
              <a:ext cx="1814221" cy="1541516"/>
            </a:xfrm>
            <a:prstGeom prst="hexagon">
              <a:avLst>
                <a:gd name="adj" fmla="val 30464"/>
                <a:gd name="vf" fmla="val 115470"/>
              </a:avLst>
            </a:prstGeom>
            <a:grp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558F"/>
                </a:solidFill>
                <a:latin typeface="Calibri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519673" y="5007078"/>
              <a:ext cx="2001298" cy="91544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noAutofit/>
            </a:bodyPr>
            <a:lstStyle/>
            <a:p>
              <a:pPr algn="ctr"/>
              <a:r>
                <a:rPr lang="en-US" sz="2400" dirty="0">
                  <a:latin typeface="Calibri"/>
                  <a:ea typeface="MS Mincho"/>
                  <a:cs typeface="Times New Roman"/>
                </a:rPr>
                <a:t>Social </a:t>
              </a:r>
              <a:endParaRPr lang="en-US" dirty="0">
                <a:latin typeface="Calibri"/>
                <a:ea typeface="MS Mincho"/>
                <a:cs typeface="Times New Roman"/>
              </a:endParaRPr>
            </a:p>
            <a:p>
              <a:pPr algn="ctr"/>
              <a:r>
                <a:rPr lang="en-US" sz="2400" dirty="0">
                  <a:latin typeface="Calibri"/>
                  <a:ea typeface="MS Mincho"/>
                  <a:cs typeface="Times New Roman"/>
                </a:rPr>
                <a:t>Environment</a:t>
              </a:r>
              <a:endParaRPr lang="en-US" dirty="0">
                <a:latin typeface="Calibri"/>
                <a:ea typeface="MS Mincho"/>
                <a:cs typeface="Times New Roman"/>
              </a:endParaRPr>
            </a:p>
          </p:txBody>
        </p:sp>
      </p:grpSp>
      <p:grpSp>
        <p:nvGrpSpPr>
          <p:cNvPr id="7" name="Group 12"/>
          <p:cNvGrpSpPr/>
          <p:nvPr/>
        </p:nvGrpSpPr>
        <p:grpSpPr>
          <a:xfrm>
            <a:off x="439255" y="2113876"/>
            <a:ext cx="2001303" cy="1541516"/>
            <a:chOff x="2152062" y="2442533"/>
            <a:chExt cx="2001302" cy="1541516"/>
          </a:xfrm>
          <a:solidFill>
            <a:srgbClr val="FFFF00"/>
          </a:solidFill>
        </p:grpSpPr>
        <p:sp>
          <p:nvSpPr>
            <p:cNvPr id="14" name="Hexagon 13"/>
            <p:cNvSpPr/>
            <p:nvPr/>
          </p:nvSpPr>
          <p:spPr>
            <a:xfrm>
              <a:off x="2225797" y="2442533"/>
              <a:ext cx="1814221" cy="1541516"/>
            </a:xfrm>
            <a:prstGeom prst="hexagon">
              <a:avLst>
                <a:gd name="adj" fmla="val 30464"/>
                <a:gd name="vf" fmla="val 115470"/>
              </a:avLst>
            </a:prstGeom>
            <a:grp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558F"/>
                </a:solidFill>
                <a:latin typeface="Calibri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152062" y="2596725"/>
              <a:ext cx="2001302" cy="915449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ctr"/>
              <a:r>
                <a:rPr lang="en-US" sz="2400" dirty="0">
                  <a:latin typeface="Calibri"/>
                  <a:ea typeface="MS Mincho"/>
                  <a:cs typeface="Times New Roman"/>
                </a:rPr>
                <a:t>Built</a:t>
              </a:r>
              <a:endParaRPr lang="en-US" dirty="0">
                <a:latin typeface="Calibri"/>
                <a:ea typeface="MS Mincho"/>
                <a:cs typeface="Times New Roman"/>
              </a:endParaRPr>
            </a:p>
            <a:p>
              <a:pPr algn="ctr"/>
              <a:r>
                <a:rPr lang="en-US" sz="2400" dirty="0">
                  <a:latin typeface="Calibri"/>
                  <a:ea typeface="MS Mincho"/>
                  <a:cs typeface="Times New Roman"/>
                </a:rPr>
                <a:t>Environment</a:t>
              </a:r>
              <a:endParaRPr lang="en-US" dirty="0">
                <a:latin typeface="Calibri"/>
                <a:ea typeface="MS Mincho"/>
                <a:cs typeface="Times New Roman"/>
              </a:endParaRPr>
            </a:p>
          </p:txBody>
        </p:sp>
      </p:grpSp>
      <p:grpSp>
        <p:nvGrpSpPr>
          <p:cNvPr id="10" name="Group 15"/>
          <p:cNvGrpSpPr/>
          <p:nvPr/>
        </p:nvGrpSpPr>
        <p:grpSpPr>
          <a:xfrm>
            <a:off x="1922116" y="1332878"/>
            <a:ext cx="1814221" cy="1541516"/>
            <a:chOff x="3634923" y="1645855"/>
            <a:chExt cx="1814221" cy="1541516"/>
          </a:xfrm>
          <a:solidFill>
            <a:srgbClr val="FFFF00"/>
          </a:solidFill>
        </p:grpSpPr>
        <p:sp>
          <p:nvSpPr>
            <p:cNvPr id="17" name="Hexagon 16"/>
            <p:cNvSpPr/>
            <p:nvPr/>
          </p:nvSpPr>
          <p:spPr>
            <a:xfrm>
              <a:off x="3634923" y="1645855"/>
              <a:ext cx="1814221" cy="1541516"/>
            </a:xfrm>
            <a:prstGeom prst="hexagon">
              <a:avLst>
                <a:gd name="adj" fmla="val 30464"/>
                <a:gd name="vf" fmla="val 115470"/>
              </a:avLst>
            </a:prstGeom>
            <a:grp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558F"/>
                </a:solidFill>
                <a:latin typeface="Calibri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719805" y="2108064"/>
              <a:ext cx="1643380" cy="5591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noAutofit/>
            </a:bodyPr>
            <a:lstStyle/>
            <a:p>
              <a:pPr algn="ctr"/>
              <a:r>
                <a:rPr lang="en-US" sz="2400" dirty="0">
                  <a:latin typeface="Calibri"/>
                  <a:ea typeface="MS Mincho"/>
                  <a:cs typeface="Times New Roman"/>
                </a:rPr>
                <a:t>Education</a:t>
              </a:r>
              <a:endParaRPr lang="en-US" dirty="0">
                <a:latin typeface="Calibri"/>
                <a:ea typeface="MS Mincho"/>
                <a:cs typeface="Times New Roman"/>
              </a:endParaRPr>
            </a:p>
          </p:txBody>
        </p:sp>
      </p:grpSp>
      <p:grpSp>
        <p:nvGrpSpPr>
          <p:cNvPr id="13" name="Group 18"/>
          <p:cNvGrpSpPr/>
          <p:nvPr/>
        </p:nvGrpSpPr>
        <p:grpSpPr>
          <a:xfrm>
            <a:off x="3312072" y="3743594"/>
            <a:ext cx="1814221" cy="1541516"/>
            <a:chOff x="5024880" y="4056571"/>
            <a:chExt cx="1814221" cy="1541516"/>
          </a:xfrm>
          <a:noFill/>
        </p:grpSpPr>
        <p:sp>
          <p:nvSpPr>
            <p:cNvPr id="20" name="Hexagon 19"/>
            <p:cNvSpPr/>
            <p:nvPr/>
          </p:nvSpPr>
          <p:spPr>
            <a:xfrm>
              <a:off x="5024880" y="4056571"/>
              <a:ext cx="1814221" cy="1541516"/>
            </a:xfrm>
            <a:prstGeom prst="hexagon">
              <a:avLst>
                <a:gd name="adj" fmla="val 30464"/>
                <a:gd name="vf" fmla="val 115470"/>
              </a:avLst>
            </a:prstGeom>
            <a:grp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558F"/>
                </a:solidFill>
                <a:latin typeface="Calibri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182991" y="4499404"/>
              <a:ext cx="1508289" cy="559128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noAutofit/>
            </a:bodyPr>
            <a:lstStyle/>
            <a:p>
              <a:pPr algn="ctr"/>
              <a:r>
                <a:rPr lang="en-US" sz="2400" dirty="0">
                  <a:latin typeface="Calibri"/>
                  <a:ea typeface="MS Mincho"/>
                  <a:cs typeface="Times New Roman"/>
                </a:rPr>
                <a:t>Violence</a:t>
              </a:r>
              <a:endParaRPr lang="en-US" dirty="0">
                <a:latin typeface="Calibri"/>
                <a:ea typeface="MS Mincho"/>
                <a:cs typeface="Times New Roman"/>
              </a:endParaRPr>
            </a:p>
          </p:txBody>
        </p:sp>
      </p:grpSp>
      <p:grpSp>
        <p:nvGrpSpPr>
          <p:cNvPr id="16" name="Group 21"/>
          <p:cNvGrpSpPr/>
          <p:nvPr/>
        </p:nvGrpSpPr>
        <p:grpSpPr>
          <a:xfrm>
            <a:off x="519468" y="3717674"/>
            <a:ext cx="1814221" cy="1541516"/>
            <a:chOff x="2232276" y="4030651"/>
            <a:chExt cx="1814221" cy="1541516"/>
          </a:xfrm>
          <a:solidFill>
            <a:srgbClr val="00B050"/>
          </a:solidFill>
        </p:grpSpPr>
        <p:sp>
          <p:nvSpPr>
            <p:cNvPr id="23" name="Hexagon 22"/>
            <p:cNvSpPr/>
            <p:nvPr/>
          </p:nvSpPr>
          <p:spPr>
            <a:xfrm>
              <a:off x="2232276" y="4030651"/>
              <a:ext cx="1814221" cy="1541516"/>
            </a:xfrm>
            <a:prstGeom prst="hexagon">
              <a:avLst>
                <a:gd name="adj" fmla="val 30464"/>
                <a:gd name="vf" fmla="val 115470"/>
              </a:avLst>
            </a:prstGeom>
            <a:grp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558F"/>
                </a:solidFill>
                <a:latin typeface="Calibri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442388" y="4487497"/>
              <a:ext cx="1440047" cy="5591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noAutofit/>
            </a:bodyPr>
            <a:lstStyle/>
            <a:p>
              <a:pPr algn="ctr"/>
              <a:r>
                <a:rPr lang="en-US" sz="2400" dirty="0">
                  <a:latin typeface="Calibri"/>
                  <a:ea typeface="MS Mincho"/>
                  <a:cs typeface="Times New Roman"/>
                </a:rPr>
                <a:t>Housing</a:t>
              </a:r>
              <a:endParaRPr lang="en-US" dirty="0">
                <a:latin typeface="Calibri"/>
                <a:ea typeface="MS Mincho"/>
                <a:cs typeface="Times New Roman"/>
              </a:endParaRPr>
            </a:p>
          </p:txBody>
        </p:sp>
      </p:grpSp>
      <p:pic>
        <p:nvPicPr>
          <p:cNvPr id="25" name="Picture 24"/>
          <p:cNvPicPr/>
          <p:nvPr/>
        </p:nvPicPr>
        <p:blipFill>
          <a:blip r:embed="rId3"/>
          <a:srcRect l="25408" t="9554" r="26363" b="8280"/>
          <a:stretch>
            <a:fillRect/>
          </a:stretch>
        </p:blipFill>
        <p:spPr bwMode="auto">
          <a:xfrm>
            <a:off x="6321972" y="1332879"/>
            <a:ext cx="4445876" cy="475512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2169627" y="3436883"/>
            <a:ext cx="13005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/>
              <a:t>V-BSHE</a:t>
            </a:r>
            <a:r>
              <a:rPr lang="en-US" sz="2600" b="1" baseline="30000" dirty="0" smtClean="0"/>
              <a:t>2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267078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16041</TotalTime>
  <Words>410</Words>
  <Application>Microsoft Office PowerPoint</Application>
  <PresentationFormat>Custom</PresentationFormat>
  <Paragraphs>129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McNamara, Torey (DPH)</cp:lastModifiedBy>
  <cp:revision>386</cp:revision>
  <cp:lastPrinted>2020-01-27T17:21:17Z</cp:lastPrinted>
  <dcterms:created xsi:type="dcterms:W3CDTF">2019-01-10T19:26:50Z</dcterms:created>
  <dcterms:modified xsi:type="dcterms:W3CDTF">2020-08-11T20:29:28Z</dcterms:modified>
</cp:coreProperties>
</file>