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4"/>
  </p:sldMasterIdLst>
  <p:sldIdLst>
    <p:sldId id="256" r:id="rId5"/>
    <p:sldId id="270" r:id="rId6"/>
    <p:sldId id="273" r:id="rId7"/>
    <p:sldId id="269" r:id="rId8"/>
    <p:sldId id="267" r:id="rId9"/>
    <p:sldId id="281" r:id="rId10"/>
    <p:sldId id="268" r:id="rId11"/>
    <p:sldId id="271" r:id="rId12"/>
    <p:sldId id="272" r:id="rId13"/>
    <p:sldId id="274" r:id="rId14"/>
    <p:sldId id="275" r:id="rId15"/>
    <p:sldId id="276" r:id="rId16"/>
    <p:sldId id="277" r:id="rId17"/>
    <p:sldId id="283" r:id="rId18"/>
    <p:sldId id="282"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757E3B-D4EB-0EC4-66A9-4488EF3B1E31}" name="Sousa, Carrie (EOHLC)" initials="S(" userId="S::carrie.sousa@mass.gov::e1a2a3bb-800f-49c7-a031-6894b6f30fb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7394D-F352-4AC8-ADB7-DF20DE6A0358}" v="2" dt="2024-08-22T20:15:30.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rell, Mary (EOHLC)" userId="743939ee-3db2-4cbd-b681-61fce29318e2" providerId="ADAL" clId="{B167394D-F352-4AC8-ADB7-DF20DE6A0358}"/>
    <pc:docChg chg="custSel modSld">
      <pc:chgData name="Farrell, Mary (EOHLC)" userId="743939ee-3db2-4cbd-b681-61fce29318e2" providerId="ADAL" clId="{B167394D-F352-4AC8-ADB7-DF20DE6A0358}" dt="2024-08-22T20:16:28.142" v="214" actId="688"/>
      <pc:docMkLst>
        <pc:docMk/>
      </pc:docMkLst>
      <pc:sldChg chg="addSp modSp mod">
        <pc:chgData name="Farrell, Mary (EOHLC)" userId="743939ee-3db2-4cbd-b681-61fce29318e2" providerId="ADAL" clId="{B167394D-F352-4AC8-ADB7-DF20DE6A0358}" dt="2024-08-22T20:16:28.142" v="214" actId="688"/>
        <pc:sldMkLst>
          <pc:docMk/>
          <pc:sldMk cId="3799972428" sldId="282"/>
        </pc:sldMkLst>
        <pc:spChg chg="add mod">
          <ac:chgData name="Farrell, Mary (EOHLC)" userId="743939ee-3db2-4cbd-b681-61fce29318e2" providerId="ADAL" clId="{B167394D-F352-4AC8-ADB7-DF20DE6A0358}" dt="2024-08-22T20:14:16.826" v="152" actId="403"/>
          <ac:spMkLst>
            <pc:docMk/>
            <pc:sldMk cId="3799972428" sldId="282"/>
            <ac:spMk id="3" creationId="{348A184B-C0E4-6195-E866-230F85D39F5B}"/>
          </ac:spMkLst>
        </pc:spChg>
        <pc:spChg chg="add mod">
          <ac:chgData name="Farrell, Mary (EOHLC)" userId="743939ee-3db2-4cbd-b681-61fce29318e2" providerId="ADAL" clId="{B167394D-F352-4AC8-ADB7-DF20DE6A0358}" dt="2024-08-22T20:16:28.142" v="214" actId="688"/>
          <ac:spMkLst>
            <pc:docMk/>
            <pc:sldMk cId="3799972428" sldId="282"/>
            <ac:spMk id="6" creationId="{D474C07E-9384-C06C-CAD1-4FC85169D99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08B9EBBA-996F-894A-B54A-D6246ED52CEA}"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03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5796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6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4622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649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888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5772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583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940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0209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7174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B482E8-6E0E-1B4F-B1FD-C69DB9E858D9}" type="datetimeFigureOut">
              <a:rPr lang="en-US" smtClean="0"/>
              <a:pPr/>
              <a:t>8/22/2024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94681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na4.docusign.net/Member/PowerFormSigning.aspx?PowerFormId=9b5cd617-09d7-4001-96af-cdc1d7a27462&amp;env=na4&amp;acct=6f0e514f-67b3-439c-99a8-ddd9123ec599&amp;v=2"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6044" y="3502260"/>
            <a:ext cx="9185097" cy="3028270"/>
          </a:xfrm>
        </p:spPr>
        <p:txBody>
          <a:bodyPr anchor="b">
            <a:normAutofit/>
          </a:bodyPr>
          <a:lstStyle/>
          <a:p>
            <a:pPr algn="l"/>
            <a:r>
              <a:rPr lang="en-US" sz="4800" b="1">
                <a:solidFill>
                  <a:schemeClr val="accent2"/>
                </a:solidFill>
              </a:rPr>
              <a:t>Chapter 689/167 </a:t>
            </a:r>
            <a:br>
              <a:rPr lang="en-US" sz="4800" b="1">
                <a:solidFill>
                  <a:schemeClr val="accent2"/>
                </a:solidFill>
              </a:rPr>
            </a:br>
            <a:r>
              <a:rPr lang="en-US" sz="4800" b="1">
                <a:solidFill>
                  <a:schemeClr val="accent2"/>
                </a:solidFill>
              </a:rPr>
              <a:t>transition to Docusign </a:t>
            </a:r>
          </a:p>
        </p:txBody>
      </p:sp>
      <p:sp>
        <p:nvSpPr>
          <p:cNvPr id="3" name="Subtitle 2"/>
          <p:cNvSpPr>
            <a:spLocks noGrp="1"/>
          </p:cNvSpPr>
          <p:nvPr>
            <p:ph type="subTitle" idx="1"/>
          </p:nvPr>
        </p:nvSpPr>
        <p:spPr>
          <a:xfrm>
            <a:off x="5373269" y="5371341"/>
            <a:ext cx="9185098" cy="1435424"/>
          </a:xfrm>
        </p:spPr>
        <p:txBody>
          <a:bodyPr anchor="t">
            <a:normAutofit/>
          </a:bodyPr>
          <a:lstStyle/>
          <a:p>
            <a:r>
              <a:rPr lang="en-US">
                <a:solidFill>
                  <a:schemeClr val="accent2"/>
                </a:solidFill>
              </a:rPr>
              <a:t>Housing for Special Needs</a:t>
            </a:r>
          </a:p>
        </p:txBody>
      </p:sp>
      <p:pic>
        <p:nvPicPr>
          <p:cNvPr id="4" name="Picture 3">
            <a:extLst>
              <a:ext uri="{FF2B5EF4-FFF2-40B4-BE49-F238E27FC236}">
                <a16:creationId xmlns:a16="http://schemas.microsoft.com/office/drawing/2014/main" id="{5C3420E7-F2A9-6845-B474-D379AFFA74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858" y="4659195"/>
            <a:ext cx="3316605" cy="2147570"/>
          </a:xfrm>
          <a:prstGeom prst="rect">
            <a:avLst/>
          </a:prstGeom>
          <a:noFill/>
          <a:ln>
            <a:noFill/>
          </a:ln>
        </p:spPr>
      </p:pic>
    </p:spTree>
    <p:extLst>
      <p:ext uri="{BB962C8B-B14F-4D97-AF65-F5344CB8AC3E}">
        <p14:creationId xmlns:p14="http://schemas.microsoft.com/office/powerpoint/2010/main" val="1795428795"/>
      </p:ext>
    </p:extLst>
  </p:cSld>
  <p:clrMapOvr>
    <a:masterClrMapping/>
  </p:clrMapOvr>
  <mc:AlternateContent xmlns:mc="http://schemas.openxmlformats.org/markup-compatibility/2006" xmlns:p14="http://schemas.microsoft.com/office/powerpoint/2010/main">
    <mc:Choice Requires="p14">
      <p:transition spd="slow" p14:dur="2000" advTm="4333"/>
    </mc:Choice>
    <mc:Fallback xmlns="">
      <p:transition spd="slow" advTm="4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3FDE-8E66-0F52-57C4-1509949E2FF6}"/>
              </a:ext>
            </a:extLst>
          </p:cNvPr>
          <p:cNvSpPr>
            <a:spLocks noGrp="1"/>
          </p:cNvSpPr>
          <p:nvPr>
            <p:ph type="title"/>
          </p:nvPr>
        </p:nvSpPr>
        <p:spPr/>
        <p:txBody>
          <a:bodyPr/>
          <a:lstStyle/>
          <a:p>
            <a:r>
              <a:rPr lang="en-US"/>
              <a:t>Steps to the 689 process</a:t>
            </a:r>
          </a:p>
        </p:txBody>
      </p:sp>
      <p:sp>
        <p:nvSpPr>
          <p:cNvPr id="4" name="Text Placeholder 3">
            <a:extLst>
              <a:ext uri="{FF2B5EF4-FFF2-40B4-BE49-F238E27FC236}">
                <a16:creationId xmlns:a16="http://schemas.microsoft.com/office/drawing/2014/main" id="{C58B47F6-7D2F-DC9E-0BBF-097347186852}"/>
              </a:ext>
            </a:extLst>
          </p:cNvPr>
          <p:cNvSpPr>
            <a:spLocks noGrp="1"/>
          </p:cNvSpPr>
          <p:nvPr>
            <p:ph type="body" sz="half" idx="2"/>
          </p:nvPr>
        </p:nvSpPr>
        <p:spPr>
          <a:xfrm>
            <a:off x="1024128" y="2257505"/>
            <a:ext cx="4389120" cy="4253361"/>
          </a:xfrm>
        </p:spPr>
        <p:txBody>
          <a:bodyPr>
            <a:normAutofit fontScale="92500"/>
          </a:bodyPr>
          <a:lstStyle/>
          <a:p>
            <a:r>
              <a:rPr lang="en-US"/>
              <a:t>Here we are gathering information as to which contract is used.  Just like previously, we have the DDS/DMH *Vendor operated contract and the DDS/DMH operated contract.</a:t>
            </a:r>
          </a:p>
          <a:p>
            <a:r>
              <a:rPr lang="en-US"/>
              <a:t>You will no longer have to make sure you are using the correct format.  </a:t>
            </a:r>
          </a:p>
          <a:p>
            <a:r>
              <a:rPr lang="en-US"/>
              <a:t>This section also serves as a reminder on the need for the annual meeting, who should attend the meeting and what information is shared at the meeting.  The meeting has to be held before the paperwork is done.</a:t>
            </a:r>
          </a:p>
          <a:p>
            <a:r>
              <a:rPr lang="en-US"/>
              <a:t>If you do not hold an annual meeting, you will not be able to move forward with the contract/addendum until you have done so. </a:t>
            </a:r>
          </a:p>
          <a:p>
            <a:r>
              <a:rPr lang="en-US" sz="1400"/>
              <a:t>(*Vendor means an outside agency is providing the staffing)</a:t>
            </a:r>
          </a:p>
        </p:txBody>
      </p:sp>
      <p:sp>
        <p:nvSpPr>
          <p:cNvPr id="5" name="Content Placeholder 4">
            <a:extLst>
              <a:ext uri="{FF2B5EF4-FFF2-40B4-BE49-F238E27FC236}">
                <a16:creationId xmlns:a16="http://schemas.microsoft.com/office/drawing/2014/main" id="{CF204AD2-1BE6-C314-48C7-D196DA72FA4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B2565BA-BE48-AF82-FBBA-51A16994FA3A}"/>
              </a:ext>
            </a:extLst>
          </p:cNvPr>
          <p:cNvPicPr>
            <a:picLocks noChangeAspect="1"/>
          </p:cNvPicPr>
          <p:nvPr/>
        </p:nvPicPr>
        <p:blipFill>
          <a:blip r:embed="rId2"/>
          <a:stretch>
            <a:fillRect/>
          </a:stretch>
        </p:blipFill>
        <p:spPr>
          <a:xfrm>
            <a:off x="5715000" y="850392"/>
            <a:ext cx="5678424" cy="3869356"/>
          </a:xfrm>
          <a:prstGeom prst="rect">
            <a:avLst/>
          </a:prstGeom>
        </p:spPr>
      </p:pic>
      <p:sp>
        <p:nvSpPr>
          <p:cNvPr id="3" name="TextBox 2">
            <a:extLst>
              <a:ext uri="{FF2B5EF4-FFF2-40B4-BE49-F238E27FC236}">
                <a16:creationId xmlns:a16="http://schemas.microsoft.com/office/drawing/2014/main" id="{9297611E-15A4-96EF-60B5-32F10AACB1F2}"/>
              </a:ext>
            </a:extLst>
          </p:cNvPr>
          <p:cNvSpPr txBox="1"/>
          <p:nvPr/>
        </p:nvSpPr>
        <p:spPr>
          <a:xfrm>
            <a:off x="5896303" y="5129048"/>
            <a:ext cx="5497121" cy="646331"/>
          </a:xfrm>
          <a:prstGeom prst="rect">
            <a:avLst/>
          </a:prstGeom>
          <a:noFill/>
          <a:ln w="15875">
            <a:solidFill>
              <a:srgbClr val="FF0000"/>
            </a:solidFill>
          </a:ln>
        </p:spPr>
        <p:txBody>
          <a:bodyPr wrap="square" rtlCol="0">
            <a:spAutoFit/>
          </a:bodyPr>
          <a:lstStyle/>
          <a:p>
            <a:r>
              <a:rPr lang="en-US" b="1"/>
              <a:t>If you are interrupted while filling out the Power Form,  use the “</a:t>
            </a:r>
            <a:r>
              <a:rPr lang="en-US" b="1" u="sng"/>
              <a:t>Finish Later” </a:t>
            </a:r>
            <a:r>
              <a:rPr lang="en-US" b="1"/>
              <a:t>button. Do not start a new one. </a:t>
            </a:r>
            <a:endParaRPr lang="en-US"/>
          </a:p>
        </p:txBody>
      </p:sp>
    </p:spTree>
    <p:extLst>
      <p:ext uri="{BB962C8B-B14F-4D97-AF65-F5344CB8AC3E}">
        <p14:creationId xmlns:p14="http://schemas.microsoft.com/office/powerpoint/2010/main" val="156610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605B-98AD-98F2-E72A-3C858EEFD5F2}"/>
              </a:ext>
            </a:extLst>
          </p:cNvPr>
          <p:cNvSpPr>
            <a:spLocks noGrp="1"/>
          </p:cNvSpPr>
          <p:nvPr>
            <p:ph type="title"/>
          </p:nvPr>
        </p:nvSpPr>
        <p:spPr/>
        <p:txBody>
          <a:bodyPr/>
          <a:lstStyle/>
          <a:p>
            <a:pPr algn="ctr"/>
            <a:r>
              <a:rPr lang="en-US" sz="5400"/>
              <a:t>CONTRACT OR ADDENDUM? </a:t>
            </a:r>
            <a:r>
              <a:rPr lang="en-US" sz="4000"/>
              <a:t>WHICH IS IT? </a:t>
            </a:r>
          </a:p>
        </p:txBody>
      </p:sp>
      <p:sp>
        <p:nvSpPr>
          <p:cNvPr id="4" name="Content Placeholder 3">
            <a:extLst>
              <a:ext uri="{FF2B5EF4-FFF2-40B4-BE49-F238E27FC236}">
                <a16:creationId xmlns:a16="http://schemas.microsoft.com/office/drawing/2014/main" id="{F16F04EE-E917-4F15-954B-0FD3E3765601}"/>
              </a:ext>
            </a:extLst>
          </p:cNvPr>
          <p:cNvSpPr>
            <a:spLocks noGrp="1"/>
          </p:cNvSpPr>
          <p:nvPr>
            <p:ph sz="half" idx="2"/>
          </p:nvPr>
        </p:nvSpPr>
        <p:spPr/>
        <p:txBody>
          <a:bodyPr>
            <a:normAutofit fontScale="92500" lnSpcReduction="20000"/>
          </a:bodyPr>
          <a:lstStyle/>
          <a:p>
            <a:r>
              <a:rPr lang="en-US"/>
              <a:t>A contract is executed for one year with a (4) year renewal.  After 5 years, a new contract must be executed. </a:t>
            </a:r>
          </a:p>
          <a:p>
            <a:r>
              <a:rPr lang="en-US"/>
              <a:t>When you are executing an Addendum, you must have the original contract date.  That is how we can track when a new contract is due.   </a:t>
            </a:r>
          </a:p>
          <a:p>
            <a:r>
              <a:rPr lang="en-US"/>
              <a:t>The contract date and the Addendum date </a:t>
            </a:r>
            <a:r>
              <a:rPr lang="en-US" u="sng"/>
              <a:t>are never the same date! </a:t>
            </a:r>
            <a:r>
              <a:rPr lang="en-US"/>
              <a:t> </a:t>
            </a:r>
            <a:endParaRPr lang="en-US" u="sng"/>
          </a:p>
          <a:p>
            <a:endParaRPr lang="en-US" u="sng"/>
          </a:p>
          <a:p>
            <a:r>
              <a:rPr lang="en-US"/>
              <a:t> </a:t>
            </a:r>
          </a:p>
          <a:p>
            <a:endParaRPr lang="en-US"/>
          </a:p>
          <a:p>
            <a:r>
              <a:rPr lang="en-US"/>
              <a:t>  </a:t>
            </a:r>
          </a:p>
        </p:txBody>
      </p:sp>
      <p:pic>
        <p:nvPicPr>
          <p:cNvPr id="12" name="Content Placeholder 11">
            <a:extLst>
              <a:ext uri="{FF2B5EF4-FFF2-40B4-BE49-F238E27FC236}">
                <a16:creationId xmlns:a16="http://schemas.microsoft.com/office/drawing/2014/main" id="{7CC44FA9-E7A5-D8C8-0A94-0665A699F18F}"/>
              </a:ext>
            </a:extLst>
          </p:cNvPr>
          <p:cNvPicPr>
            <a:picLocks noGrp="1"/>
          </p:cNvPicPr>
          <p:nvPr>
            <p:ph sz="half" idx="1"/>
          </p:nvPr>
        </p:nvPicPr>
        <p:blipFill>
          <a:blip r:embed="rId2"/>
          <a:stretch>
            <a:fillRect/>
          </a:stretch>
        </p:blipFill>
        <p:spPr>
          <a:xfrm>
            <a:off x="311745" y="2455411"/>
            <a:ext cx="5303520" cy="3200400"/>
          </a:xfrm>
        </p:spPr>
      </p:pic>
      <p:sp>
        <p:nvSpPr>
          <p:cNvPr id="3" name="TextBox 2">
            <a:extLst>
              <a:ext uri="{FF2B5EF4-FFF2-40B4-BE49-F238E27FC236}">
                <a16:creationId xmlns:a16="http://schemas.microsoft.com/office/drawing/2014/main" id="{4F4497FA-8DA8-8794-6B07-62519DB8AEF8}"/>
              </a:ext>
            </a:extLst>
          </p:cNvPr>
          <p:cNvSpPr txBox="1"/>
          <p:nvPr/>
        </p:nvSpPr>
        <p:spPr>
          <a:xfrm>
            <a:off x="6096000" y="4960883"/>
            <a:ext cx="5022255" cy="646331"/>
          </a:xfrm>
          <a:prstGeom prst="rect">
            <a:avLst/>
          </a:prstGeom>
          <a:noFill/>
          <a:ln w="15875">
            <a:solidFill>
              <a:srgbClr val="FF0000"/>
            </a:solidFill>
          </a:ln>
        </p:spPr>
        <p:txBody>
          <a:bodyPr wrap="square" rtlCol="0">
            <a:spAutoFit/>
          </a:bodyPr>
          <a:lstStyle/>
          <a:p>
            <a:pPr algn="ctr"/>
            <a:r>
              <a:rPr lang="en-US" b="1"/>
              <a:t>If you have any issues with completing the Power Form, reach out to your HMS for assistance. </a:t>
            </a:r>
          </a:p>
        </p:txBody>
      </p:sp>
    </p:spTree>
    <p:extLst>
      <p:ext uri="{BB962C8B-B14F-4D97-AF65-F5344CB8AC3E}">
        <p14:creationId xmlns:p14="http://schemas.microsoft.com/office/powerpoint/2010/main" val="133011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3FDE-8E66-0F52-57C4-1509949E2FF6}"/>
              </a:ext>
            </a:extLst>
          </p:cNvPr>
          <p:cNvSpPr>
            <a:spLocks noGrp="1"/>
          </p:cNvSpPr>
          <p:nvPr>
            <p:ph type="title"/>
          </p:nvPr>
        </p:nvSpPr>
        <p:spPr>
          <a:xfrm>
            <a:off x="1024128" y="471509"/>
            <a:ext cx="9826124" cy="1737360"/>
          </a:xfrm>
        </p:spPr>
        <p:txBody>
          <a:bodyPr/>
          <a:lstStyle/>
          <a:p>
            <a:pPr algn="ctr"/>
            <a:r>
              <a:rPr lang="en-US" sz="4800"/>
              <a:t>Steps to the 689 process</a:t>
            </a:r>
          </a:p>
        </p:txBody>
      </p:sp>
      <p:sp>
        <p:nvSpPr>
          <p:cNvPr id="4" name="Text Placeholder 3">
            <a:extLst>
              <a:ext uri="{FF2B5EF4-FFF2-40B4-BE49-F238E27FC236}">
                <a16:creationId xmlns:a16="http://schemas.microsoft.com/office/drawing/2014/main" id="{C58B47F6-7D2F-DC9E-0BBF-097347186852}"/>
              </a:ext>
            </a:extLst>
          </p:cNvPr>
          <p:cNvSpPr>
            <a:spLocks noGrp="1"/>
          </p:cNvSpPr>
          <p:nvPr>
            <p:ph type="body" sz="half" idx="2"/>
          </p:nvPr>
        </p:nvSpPr>
        <p:spPr>
          <a:xfrm>
            <a:off x="798576" y="2121031"/>
            <a:ext cx="4389120" cy="4421171"/>
          </a:xfrm>
        </p:spPr>
        <p:txBody>
          <a:bodyPr>
            <a:normAutofit/>
          </a:bodyPr>
          <a:lstStyle/>
          <a:p>
            <a:pPr algn="ctr"/>
            <a:r>
              <a:rPr lang="en-US" sz="1800"/>
              <a:t>We are creating consistency in the naming of the documents.  We want to clearly state what year in the contract cycle is being amended.  </a:t>
            </a:r>
          </a:p>
          <a:p>
            <a:r>
              <a:rPr lang="en-US"/>
              <a:t>Example contract effective date is 4/1/2020. </a:t>
            </a:r>
          </a:p>
          <a:p>
            <a:r>
              <a:rPr lang="en-US"/>
              <a:t>4/1/2020-3/31/2021 is Year #1</a:t>
            </a:r>
          </a:p>
          <a:p>
            <a:r>
              <a:rPr lang="en-US"/>
              <a:t>4/1/2021-3/31/2022 is Year #2 (addendum)</a:t>
            </a:r>
          </a:p>
          <a:p>
            <a:r>
              <a:rPr lang="en-US"/>
              <a:t>4/1/2022-3/31/2023 is Year #3 (addendum)</a:t>
            </a:r>
          </a:p>
          <a:p>
            <a:r>
              <a:rPr lang="en-US"/>
              <a:t>4/1/2023-3/31/2024 is Year #  (addendum)</a:t>
            </a:r>
          </a:p>
          <a:p>
            <a:r>
              <a:rPr lang="en-US"/>
              <a:t>4/1/2024-3/31/2025 is Year #5 (addendum)</a:t>
            </a:r>
          </a:p>
          <a:p>
            <a:endParaRPr lang="en-US"/>
          </a:p>
          <a:p>
            <a:r>
              <a:rPr lang="en-US"/>
              <a:t>        </a:t>
            </a:r>
            <a:r>
              <a:rPr lang="en-US" sz="2000" i="1"/>
              <a:t>And then it’s time for a new contract! </a:t>
            </a:r>
            <a:endParaRPr lang="en-US" sz="1800" i="1"/>
          </a:p>
        </p:txBody>
      </p:sp>
      <p:pic>
        <p:nvPicPr>
          <p:cNvPr id="8" name="Content Placeholder 7">
            <a:extLst>
              <a:ext uri="{FF2B5EF4-FFF2-40B4-BE49-F238E27FC236}">
                <a16:creationId xmlns:a16="http://schemas.microsoft.com/office/drawing/2014/main" id="{4F662EF3-44D9-EE6E-4E28-77B3CD68FAE7}"/>
              </a:ext>
            </a:extLst>
          </p:cNvPr>
          <p:cNvPicPr>
            <a:picLocks noGrp="1" noChangeAspect="1"/>
          </p:cNvPicPr>
          <p:nvPr>
            <p:ph idx="1"/>
          </p:nvPr>
        </p:nvPicPr>
        <p:blipFill>
          <a:blip r:embed="rId2"/>
          <a:stretch>
            <a:fillRect/>
          </a:stretch>
        </p:blipFill>
        <p:spPr>
          <a:xfrm>
            <a:off x="5129719" y="1700784"/>
            <a:ext cx="6704082" cy="3057514"/>
          </a:xfrm>
        </p:spPr>
      </p:pic>
      <p:sp>
        <p:nvSpPr>
          <p:cNvPr id="3" name="TextBox 2">
            <a:extLst>
              <a:ext uri="{FF2B5EF4-FFF2-40B4-BE49-F238E27FC236}">
                <a16:creationId xmlns:a16="http://schemas.microsoft.com/office/drawing/2014/main" id="{FF3CDC94-6F8C-F34A-43A9-CE97E905DDE3}"/>
              </a:ext>
            </a:extLst>
          </p:cNvPr>
          <p:cNvSpPr txBox="1"/>
          <p:nvPr/>
        </p:nvSpPr>
        <p:spPr>
          <a:xfrm>
            <a:off x="6096000" y="4758298"/>
            <a:ext cx="5297424" cy="923330"/>
          </a:xfrm>
          <a:prstGeom prst="rect">
            <a:avLst/>
          </a:prstGeom>
          <a:noFill/>
          <a:ln w="15875">
            <a:solidFill>
              <a:srgbClr val="FF0000"/>
            </a:solidFill>
          </a:ln>
        </p:spPr>
        <p:txBody>
          <a:bodyPr wrap="square" rtlCol="0">
            <a:spAutoFit/>
          </a:bodyPr>
          <a:lstStyle/>
          <a:p>
            <a:r>
              <a:rPr lang="en-US" b="1"/>
              <a:t>If you don’t know what year of the 5 year contract cycle you are in, hit the “</a:t>
            </a:r>
            <a:r>
              <a:rPr lang="en-US" b="1" u="sng"/>
              <a:t>Finish Later</a:t>
            </a:r>
            <a:r>
              <a:rPr lang="en-US" b="1"/>
              <a:t>” button and reach out to your HMS.</a:t>
            </a:r>
          </a:p>
        </p:txBody>
      </p:sp>
    </p:spTree>
    <p:extLst>
      <p:ext uri="{BB962C8B-B14F-4D97-AF65-F5344CB8AC3E}">
        <p14:creationId xmlns:p14="http://schemas.microsoft.com/office/powerpoint/2010/main" val="377741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3FDE-8E66-0F52-57C4-1509949E2FF6}"/>
              </a:ext>
            </a:extLst>
          </p:cNvPr>
          <p:cNvSpPr>
            <a:spLocks noGrp="1"/>
          </p:cNvSpPr>
          <p:nvPr>
            <p:ph type="title"/>
          </p:nvPr>
        </p:nvSpPr>
        <p:spPr>
          <a:xfrm>
            <a:off x="190500" y="4035228"/>
            <a:ext cx="7772400" cy="1463040"/>
          </a:xfrm>
        </p:spPr>
        <p:txBody>
          <a:bodyPr>
            <a:normAutofit/>
          </a:bodyPr>
          <a:lstStyle/>
          <a:p>
            <a:pPr algn="ctr"/>
            <a:r>
              <a:rPr lang="en-US" sz="4000"/>
              <a:t>Who are the parties involved?</a:t>
            </a:r>
          </a:p>
        </p:txBody>
      </p:sp>
      <p:pic>
        <p:nvPicPr>
          <p:cNvPr id="7" name="Content Placeholder 6">
            <a:extLst>
              <a:ext uri="{FF2B5EF4-FFF2-40B4-BE49-F238E27FC236}">
                <a16:creationId xmlns:a16="http://schemas.microsoft.com/office/drawing/2014/main" id="{638187F6-A6A9-B681-31AD-CA9B6D3C1FF0}"/>
              </a:ext>
            </a:extLst>
          </p:cNvPr>
          <p:cNvPicPr>
            <a:picLocks noGrp="1" noChangeAspect="1"/>
          </p:cNvPicPr>
          <p:nvPr>
            <p:ph type="pic" idx="1"/>
          </p:nvPr>
        </p:nvPicPr>
        <p:blipFill>
          <a:blip r:embed="rId2"/>
          <a:srcRect t="19944" b="19944"/>
          <a:stretch/>
        </p:blipFill>
        <p:spPr>
          <a:xfrm>
            <a:off x="190500" y="191990"/>
            <a:ext cx="11811000" cy="3757600"/>
          </a:xfrm>
        </p:spPr>
      </p:pic>
      <p:sp>
        <p:nvSpPr>
          <p:cNvPr id="4" name="Text Placeholder 3">
            <a:extLst>
              <a:ext uri="{FF2B5EF4-FFF2-40B4-BE49-F238E27FC236}">
                <a16:creationId xmlns:a16="http://schemas.microsoft.com/office/drawing/2014/main" id="{C58B47F6-7D2F-DC9E-0BBF-097347186852}"/>
              </a:ext>
            </a:extLst>
          </p:cNvPr>
          <p:cNvSpPr>
            <a:spLocks noGrp="1"/>
          </p:cNvSpPr>
          <p:nvPr>
            <p:ph type="body" sz="half" idx="2"/>
          </p:nvPr>
        </p:nvSpPr>
        <p:spPr>
          <a:xfrm>
            <a:off x="8135006" y="3758325"/>
            <a:ext cx="3731174" cy="2913816"/>
          </a:xfrm>
          <a:ln w="25400">
            <a:solidFill>
              <a:schemeClr val="accent1"/>
            </a:solidFill>
          </a:ln>
        </p:spPr>
        <p:txBody>
          <a:bodyPr vert="horz" lIns="91440" tIns="45720" rIns="91440" bIns="45720" rtlCol="0" anchor="t">
            <a:normAutofit fontScale="25000" lnSpcReduction="20000"/>
          </a:bodyPr>
          <a:lstStyle/>
          <a:p>
            <a:r>
              <a:rPr lang="en-US" sz="6200">
                <a:latin typeface="Times New Roman" panose="02020603050405020304" pitchFamily="18" charset="0"/>
                <a:cs typeface="Times New Roman" panose="02020603050405020304" pitchFamily="18" charset="0"/>
              </a:rPr>
              <a:t>Just as previously done, information is needed on the parties involved in the contract</a:t>
            </a:r>
            <a:r>
              <a:rPr lang="en-US" sz="6400">
                <a:latin typeface="Times New Roman" panose="02020603050405020304" pitchFamily="18" charset="0"/>
                <a:cs typeface="Times New Roman" panose="02020603050405020304" pitchFamily="18" charset="0"/>
              </a:rPr>
              <a:t>.</a:t>
            </a:r>
          </a:p>
          <a:p>
            <a:pPr algn="ctr"/>
            <a:endParaRPr lang="en-US" sz="80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6400">
                <a:latin typeface="Times New Roman" panose="02020603050405020304" pitchFamily="18" charset="0"/>
                <a:cs typeface="Times New Roman" panose="02020603050405020304" pitchFamily="18" charset="0"/>
              </a:rPr>
              <a:t>If there is a service provider, we need the information for their business office. </a:t>
            </a:r>
          </a:p>
          <a:p>
            <a:pPr marL="285750" indent="-285750">
              <a:buFont typeface="Wingdings" panose="05000000000000000000" pitchFamily="2" charset="2"/>
              <a:buChar char="ü"/>
            </a:pPr>
            <a:r>
              <a:rPr lang="en-US" sz="6400">
                <a:latin typeface="Times New Roman" panose="02020603050405020304" pitchFamily="18" charset="0"/>
                <a:cs typeface="Times New Roman" panose="02020603050405020304" pitchFamily="18" charset="0"/>
              </a:rPr>
              <a:t>When you choose the agency, drop down menus become available</a:t>
            </a:r>
          </a:p>
          <a:p>
            <a:pPr marL="285750" indent="-285750">
              <a:buFont typeface="Wingdings" panose="05000000000000000000" pitchFamily="2" charset="2"/>
              <a:buChar char="ü"/>
            </a:pPr>
            <a:r>
              <a:rPr lang="en-US" sz="6400">
                <a:latin typeface="Times New Roman" panose="02020603050405020304" pitchFamily="18" charset="0"/>
                <a:cs typeface="Times New Roman" panose="02020603050405020304" pitchFamily="18" charset="0"/>
              </a:rPr>
              <a:t>DMH has their Area Director sign the contract and it is reviewed by their Central Office</a:t>
            </a:r>
          </a:p>
          <a:p>
            <a:pPr marL="285750" indent="-285750">
              <a:buFont typeface="Wingdings" panose="05000000000000000000" pitchFamily="2" charset="2"/>
              <a:buChar char="ü"/>
            </a:pPr>
            <a:r>
              <a:rPr lang="en-US" sz="6400">
                <a:latin typeface="Times New Roman" panose="02020603050405020304" pitchFamily="18" charset="0"/>
                <a:cs typeface="Times New Roman" panose="02020603050405020304" pitchFamily="18" charset="0"/>
              </a:rPr>
              <a:t>DDS has the signatory at the regional office and it is reviewed by their local staff. </a:t>
            </a:r>
          </a:p>
        </p:txBody>
      </p:sp>
      <p:sp>
        <p:nvSpPr>
          <p:cNvPr id="3" name="TextBox 2">
            <a:extLst>
              <a:ext uri="{FF2B5EF4-FFF2-40B4-BE49-F238E27FC236}">
                <a16:creationId xmlns:a16="http://schemas.microsoft.com/office/drawing/2014/main" id="{70563907-F5D3-D9BC-6DF8-B7AE730DCFBF}"/>
              </a:ext>
            </a:extLst>
          </p:cNvPr>
          <p:cNvSpPr txBox="1"/>
          <p:nvPr/>
        </p:nvSpPr>
        <p:spPr>
          <a:xfrm>
            <a:off x="190500" y="5260740"/>
            <a:ext cx="7535917" cy="646331"/>
          </a:xfrm>
          <a:prstGeom prst="rect">
            <a:avLst/>
          </a:prstGeom>
          <a:noFill/>
          <a:ln w="15875">
            <a:solidFill>
              <a:srgbClr val="FF0000"/>
            </a:solidFill>
          </a:ln>
        </p:spPr>
        <p:txBody>
          <a:bodyPr wrap="square" rtlCol="0">
            <a:spAutoFit/>
          </a:bodyPr>
          <a:lstStyle/>
          <a:p>
            <a:r>
              <a:rPr lang="en-US" b="1"/>
              <a:t>Only use one Power Form per contract/addendum, as starting new Power forms incurs charges.  Be sure to utilize the “</a:t>
            </a:r>
            <a:r>
              <a:rPr lang="en-US" b="1" u="sng"/>
              <a:t>Finish Later” </a:t>
            </a:r>
            <a:r>
              <a:rPr lang="en-US" b="1"/>
              <a:t>option. </a:t>
            </a:r>
          </a:p>
        </p:txBody>
      </p:sp>
    </p:spTree>
    <p:extLst>
      <p:ext uri="{BB962C8B-B14F-4D97-AF65-F5344CB8AC3E}">
        <p14:creationId xmlns:p14="http://schemas.microsoft.com/office/powerpoint/2010/main" val="67462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A8EC-0794-2929-7F5B-3A671F49375F}"/>
              </a:ext>
            </a:extLst>
          </p:cNvPr>
          <p:cNvSpPr>
            <a:spLocks noGrp="1"/>
          </p:cNvSpPr>
          <p:nvPr>
            <p:ph type="title"/>
          </p:nvPr>
        </p:nvSpPr>
        <p:spPr>
          <a:xfrm>
            <a:off x="975933" y="-37159"/>
            <a:ext cx="9720072" cy="1499616"/>
          </a:xfrm>
        </p:spPr>
        <p:txBody>
          <a:bodyPr>
            <a:normAutofit/>
          </a:bodyPr>
          <a:lstStyle/>
          <a:p>
            <a:r>
              <a:rPr lang="en-US" sz="3800"/>
              <a:t>Made an error in the power form or been interrupted? </a:t>
            </a:r>
          </a:p>
        </p:txBody>
      </p:sp>
      <p:sp>
        <p:nvSpPr>
          <p:cNvPr id="3" name="TextBox 2">
            <a:extLst>
              <a:ext uri="{FF2B5EF4-FFF2-40B4-BE49-F238E27FC236}">
                <a16:creationId xmlns:a16="http://schemas.microsoft.com/office/drawing/2014/main" id="{44B3225A-88B9-1279-04EA-804B5548EF46}"/>
              </a:ext>
            </a:extLst>
          </p:cNvPr>
          <p:cNvSpPr txBox="1"/>
          <p:nvPr/>
        </p:nvSpPr>
        <p:spPr>
          <a:xfrm rot="21312040">
            <a:off x="539000" y="1588979"/>
            <a:ext cx="5017008" cy="1477328"/>
          </a:xfrm>
          <a:prstGeom prst="rect">
            <a:avLst/>
          </a:prstGeom>
          <a:noFill/>
          <a:ln w="25400">
            <a:solidFill>
              <a:srgbClr val="FF0000"/>
            </a:solidFill>
          </a:ln>
        </p:spPr>
        <p:txBody>
          <a:bodyPr wrap="square" rtlCol="0">
            <a:spAutoFit/>
          </a:bodyPr>
          <a:lstStyle/>
          <a:p>
            <a:pPr algn="ctr"/>
            <a:r>
              <a:rPr lang="en-US" b="1"/>
              <a:t>Complete only one Power Form per Contract/Addendum.  Do not restart a Power Form, use the “</a:t>
            </a:r>
            <a:r>
              <a:rPr lang="en-US" b="1" u="sng"/>
              <a:t>Finish Later”</a:t>
            </a:r>
            <a:r>
              <a:rPr lang="en-US" b="1"/>
              <a:t> button. You can edit a Power Form.  If you submit with an error, reach out to your HMS.</a:t>
            </a:r>
          </a:p>
        </p:txBody>
      </p:sp>
      <p:sp>
        <p:nvSpPr>
          <p:cNvPr id="4" name="TextBox 3">
            <a:extLst>
              <a:ext uri="{FF2B5EF4-FFF2-40B4-BE49-F238E27FC236}">
                <a16:creationId xmlns:a16="http://schemas.microsoft.com/office/drawing/2014/main" id="{5A732CE2-1247-DEB6-9089-F1E332C5E5BF}"/>
              </a:ext>
            </a:extLst>
          </p:cNvPr>
          <p:cNvSpPr txBox="1"/>
          <p:nvPr/>
        </p:nvSpPr>
        <p:spPr>
          <a:xfrm rot="372661">
            <a:off x="523326" y="5000246"/>
            <a:ext cx="5497121" cy="646331"/>
          </a:xfrm>
          <a:prstGeom prst="rect">
            <a:avLst/>
          </a:prstGeom>
          <a:noFill/>
          <a:ln w="15875">
            <a:solidFill>
              <a:srgbClr val="FF0000"/>
            </a:solidFill>
          </a:ln>
        </p:spPr>
        <p:txBody>
          <a:bodyPr wrap="square" rtlCol="0">
            <a:spAutoFit/>
          </a:bodyPr>
          <a:lstStyle/>
          <a:p>
            <a:r>
              <a:rPr lang="en-US" b="1"/>
              <a:t>If you are interrupted while filling out the Power Form,  use the “</a:t>
            </a:r>
            <a:r>
              <a:rPr lang="en-US" b="1" u="sng"/>
              <a:t>Finish Later” </a:t>
            </a:r>
            <a:r>
              <a:rPr lang="en-US" b="1"/>
              <a:t>button. Do not start a new one. </a:t>
            </a:r>
            <a:endParaRPr lang="en-US"/>
          </a:p>
        </p:txBody>
      </p:sp>
      <p:sp>
        <p:nvSpPr>
          <p:cNvPr id="5" name="TextBox 4">
            <a:extLst>
              <a:ext uri="{FF2B5EF4-FFF2-40B4-BE49-F238E27FC236}">
                <a16:creationId xmlns:a16="http://schemas.microsoft.com/office/drawing/2014/main" id="{3384F38D-5E2F-9BCF-6345-0B1D0806111E}"/>
              </a:ext>
            </a:extLst>
          </p:cNvPr>
          <p:cNvSpPr txBox="1"/>
          <p:nvPr/>
        </p:nvSpPr>
        <p:spPr>
          <a:xfrm>
            <a:off x="359806" y="4118868"/>
            <a:ext cx="5022255" cy="646331"/>
          </a:xfrm>
          <a:prstGeom prst="rect">
            <a:avLst/>
          </a:prstGeom>
          <a:noFill/>
          <a:ln w="15875">
            <a:solidFill>
              <a:srgbClr val="FF0000"/>
            </a:solidFill>
          </a:ln>
        </p:spPr>
        <p:txBody>
          <a:bodyPr wrap="square" rtlCol="0">
            <a:spAutoFit/>
          </a:bodyPr>
          <a:lstStyle/>
          <a:p>
            <a:pPr algn="ctr"/>
            <a:r>
              <a:rPr lang="en-US" b="1"/>
              <a:t>If you have any issues with completing the Power Form, reach out to your HMS for assistance. </a:t>
            </a:r>
          </a:p>
        </p:txBody>
      </p:sp>
      <p:sp>
        <p:nvSpPr>
          <p:cNvPr id="6" name="TextBox 5">
            <a:extLst>
              <a:ext uri="{FF2B5EF4-FFF2-40B4-BE49-F238E27FC236}">
                <a16:creationId xmlns:a16="http://schemas.microsoft.com/office/drawing/2014/main" id="{4113B8DC-A99D-F62A-C220-B4C68F418BDF}"/>
              </a:ext>
            </a:extLst>
          </p:cNvPr>
          <p:cNvSpPr txBox="1"/>
          <p:nvPr/>
        </p:nvSpPr>
        <p:spPr>
          <a:xfrm rot="246569">
            <a:off x="285314" y="3167623"/>
            <a:ext cx="5297424" cy="923330"/>
          </a:xfrm>
          <a:prstGeom prst="rect">
            <a:avLst/>
          </a:prstGeom>
          <a:noFill/>
          <a:ln w="15875">
            <a:solidFill>
              <a:srgbClr val="FF0000"/>
            </a:solidFill>
          </a:ln>
        </p:spPr>
        <p:txBody>
          <a:bodyPr wrap="square" rtlCol="0">
            <a:spAutoFit/>
          </a:bodyPr>
          <a:lstStyle/>
          <a:p>
            <a:r>
              <a:rPr lang="en-US" b="1"/>
              <a:t>If you don’t know what year of the 5 year contract cycle you are in, hit the “</a:t>
            </a:r>
            <a:r>
              <a:rPr lang="en-US" b="1" u="sng"/>
              <a:t>Finish Later</a:t>
            </a:r>
            <a:r>
              <a:rPr lang="en-US" b="1"/>
              <a:t>” button and reach out to your HMS.</a:t>
            </a:r>
          </a:p>
        </p:txBody>
      </p:sp>
      <p:sp>
        <p:nvSpPr>
          <p:cNvPr id="7" name="TextBox 6">
            <a:extLst>
              <a:ext uri="{FF2B5EF4-FFF2-40B4-BE49-F238E27FC236}">
                <a16:creationId xmlns:a16="http://schemas.microsoft.com/office/drawing/2014/main" id="{891ADDB2-8D1C-13C2-28B9-77D34775266B}"/>
              </a:ext>
            </a:extLst>
          </p:cNvPr>
          <p:cNvSpPr txBox="1"/>
          <p:nvPr/>
        </p:nvSpPr>
        <p:spPr>
          <a:xfrm>
            <a:off x="504496" y="5710759"/>
            <a:ext cx="6323023" cy="923330"/>
          </a:xfrm>
          <a:prstGeom prst="rect">
            <a:avLst/>
          </a:prstGeom>
          <a:noFill/>
          <a:ln w="15875">
            <a:solidFill>
              <a:srgbClr val="FF0000"/>
            </a:solidFill>
          </a:ln>
        </p:spPr>
        <p:txBody>
          <a:bodyPr wrap="square" rtlCol="0">
            <a:spAutoFit/>
          </a:bodyPr>
          <a:lstStyle/>
          <a:p>
            <a:r>
              <a:rPr lang="en-US" b="1"/>
              <a:t>Only use one Power Form per contract/addendum, as starting new Power forms incurs charges.  Be sure to utilize the “</a:t>
            </a:r>
            <a:r>
              <a:rPr lang="en-US" b="1" u="sng"/>
              <a:t>Finish Later” </a:t>
            </a:r>
            <a:r>
              <a:rPr lang="en-US" b="1"/>
              <a:t>option. </a:t>
            </a:r>
          </a:p>
        </p:txBody>
      </p:sp>
      <p:sp>
        <p:nvSpPr>
          <p:cNvPr id="8" name="TextBox 7">
            <a:extLst>
              <a:ext uri="{FF2B5EF4-FFF2-40B4-BE49-F238E27FC236}">
                <a16:creationId xmlns:a16="http://schemas.microsoft.com/office/drawing/2014/main" id="{3A7ABEE5-C14A-167E-A061-E595474E48AB}"/>
              </a:ext>
            </a:extLst>
          </p:cNvPr>
          <p:cNvSpPr txBox="1"/>
          <p:nvPr/>
        </p:nvSpPr>
        <p:spPr>
          <a:xfrm>
            <a:off x="7020535" y="1077198"/>
            <a:ext cx="4768544" cy="5447645"/>
          </a:xfrm>
          <a:custGeom>
            <a:avLst/>
            <a:gdLst>
              <a:gd name="connsiteX0" fmla="*/ 0 w 4768544"/>
              <a:gd name="connsiteY0" fmla="*/ 0 h 5447645"/>
              <a:gd name="connsiteX1" fmla="*/ 548383 w 4768544"/>
              <a:gd name="connsiteY1" fmla="*/ 0 h 5447645"/>
              <a:gd name="connsiteX2" fmla="*/ 1001394 w 4768544"/>
              <a:gd name="connsiteY2" fmla="*/ 0 h 5447645"/>
              <a:gd name="connsiteX3" fmla="*/ 1692833 w 4768544"/>
              <a:gd name="connsiteY3" fmla="*/ 0 h 5447645"/>
              <a:gd name="connsiteX4" fmla="*/ 2241216 w 4768544"/>
              <a:gd name="connsiteY4" fmla="*/ 0 h 5447645"/>
              <a:gd name="connsiteX5" fmla="*/ 2789598 w 4768544"/>
              <a:gd name="connsiteY5" fmla="*/ 0 h 5447645"/>
              <a:gd name="connsiteX6" fmla="*/ 3481037 w 4768544"/>
              <a:gd name="connsiteY6" fmla="*/ 0 h 5447645"/>
              <a:gd name="connsiteX7" fmla="*/ 3981734 w 4768544"/>
              <a:gd name="connsiteY7" fmla="*/ 0 h 5447645"/>
              <a:gd name="connsiteX8" fmla="*/ 4768544 w 4768544"/>
              <a:gd name="connsiteY8" fmla="*/ 0 h 5447645"/>
              <a:gd name="connsiteX9" fmla="*/ 4768544 w 4768544"/>
              <a:gd name="connsiteY9" fmla="*/ 653717 h 5447645"/>
              <a:gd name="connsiteX10" fmla="*/ 4768544 w 4768544"/>
              <a:gd name="connsiteY10" fmla="*/ 1089529 h 5447645"/>
              <a:gd name="connsiteX11" fmla="*/ 4768544 w 4768544"/>
              <a:gd name="connsiteY11" fmla="*/ 1634294 h 5447645"/>
              <a:gd name="connsiteX12" fmla="*/ 4768544 w 4768544"/>
              <a:gd name="connsiteY12" fmla="*/ 2233534 h 5447645"/>
              <a:gd name="connsiteX13" fmla="*/ 4768544 w 4768544"/>
              <a:gd name="connsiteY13" fmla="*/ 2614870 h 5447645"/>
              <a:gd name="connsiteX14" fmla="*/ 4768544 w 4768544"/>
              <a:gd name="connsiteY14" fmla="*/ 3159634 h 5447645"/>
              <a:gd name="connsiteX15" fmla="*/ 4768544 w 4768544"/>
              <a:gd name="connsiteY15" fmla="*/ 3704399 h 5447645"/>
              <a:gd name="connsiteX16" fmla="*/ 4768544 w 4768544"/>
              <a:gd name="connsiteY16" fmla="*/ 4249163 h 5447645"/>
              <a:gd name="connsiteX17" fmla="*/ 4768544 w 4768544"/>
              <a:gd name="connsiteY17" fmla="*/ 4848404 h 5447645"/>
              <a:gd name="connsiteX18" fmla="*/ 4768544 w 4768544"/>
              <a:gd name="connsiteY18" fmla="*/ 5447645 h 5447645"/>
              <a:gd name="connsiteX19" fmla="*/ 4124791 w 4768544"/>
              <a:gd name="connsiteY19" fmla="*/ 5447645 h 5447645"/>
              <a:gd name="connsiteX20" fmla="*/ 3624093 w 4768544"/>
              <a:gd name="connsiteY20" fmla="*/ 5447645 h 5447645"/>
              <a:gd name="connsiteX21" fmla="*/ 2932655 w 4768544"/>
              <a:gd name="connsiteY21" fmla="*/ 5447645 h 5447645"/>
              <a:gd name="connsiteX22" fmla="*/ 2336587 w 4768544"/>
              <a:gd name="connsiteY22" fmla="*/ 5447645 h 5447645"/>
              <a:gd name="connsiteX23" fmla="*/ 1835889 w 4768544"/>
              <a:gd name="connsiteY23" fmla="*/ 5447645 h 5447645"/>
              <a:gd name="connsiteX24" fmla="*/ 1239821 w 4768544"/>
              <a:gd name="connsiteY24" fmla="*/ 5447645 h 5447645"/>
              <a:gd name="connsiteX25" fmla="*/ 786810 w 4768544"/>
              <a:gd name="connsiteY25" fmla="*/ 5447645 h 5447645"/>
              <a:gd name="connsiteX26" fmla="*/ 0 w 4768544"/>
              <a:gd name="connsiteY26" fmla="*/ 5447645 h 5447645"/>
              <a:gd name="connsiteX27" fmla="*/ 0 w 4768544"/>
              <a:gd name="connsiteY27" fmla="*/ 4902881 h 5447645"/>
              <a:gd name="connsiteX28" fmla="*/ 0 w 4768544"/>
              <a:gd name="connsiteY28" fmla="*/ 4467069 h 5447645"/>
              <a:gd name="connsiteX29" fmla="*/ 0 w 4768544"/>
              <a:gd name="connsiteY29" fmla="*/ 3813351 h 5447645"/>
              <a:gd name="connsiteX30" fmla="*/ 0 w 4768544"/>
              <a:gd name="connsiteY30" fmla="*/ 3323063 h 5447645"/>
              <a:gd name="connsiteX31" fmla="*/ 0 w 4768544"/>
              <a:gd name="connsiteY31" fmla="*/ 2941728 h 5447645"/>
              <a:gd name="connsiteX32" fmla="*/ 0 w 4768544"/>
              <a:gd name="connsiteY32" fmla="*/ 2342487 h 5447645"/>
              <a:gd name="connsiteX33" fmla="*/ 0 w 4768544"/>
              <a:gd name="connsiteY33" fmla="*/ 1906676 h 5447645"/>
              <a:gd name="connsiteX34" fmla="*/ 0 w 4768544"/>
              <a:gd name="connsiteY34" fmla="*/ 1307435 h 5447645"/>
              <a:gd name="connsiteX35" fmla="*/ 0 w 4768544"/>
              <a:gd name="connsiteY35" fmla="*/ 653717 h 5447645"/>
              <a:gd name="connsiteX36" fmla="*/ 0 w 4768544"/>
              <a:gd name="connsiteY36" fmla="*/ 0 h 544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68544" h="5447645" extrusionOk="0">
                <a:moveTo>
                  <a:pt x="0" y="0"/>
                </a:moveTo>
                <a:cubicBezTo>
                  <a:pt x="169736" y="-53958"/>
                  <a:pt x="277295" y="21172"/>
                  <a:pt x="548383" y="0"/>
                </a:cubicBezTo>
                <a:cubicBezTo>
                  <a:pt x="819471" y="-21172"/>
                  <a:pt x="820358" y="17604"/>
                  <a:pt x="1001394" y="0"/>
                </a:cubicBezTo>
                <a:cubicBezTo>
                  <a:pt x="1182430" y="-17604"/>
                  <a:pt x="1416620" y="50246"/>
                  <a:pt x="1692833" y="0"/>
                </a:cubicBezTo>
                <a:cubicBezTo>
                  <a:pt x="1969046" y="-50246"/>
                  <a:pt x="2084282" y="29247"/>
                  <a:pt x="2241216" y="0"/>
                </a:cubicBezTo>
                <a:cubicBezTo>
                  <a:pt x="2398150" y="-29247"/>
                  <a:pt x="2580082" y="18399"/>
                  <a:pt x="2789598" y="0"/>
                </a:cubicBezTo>
                <a:cubicBezTo>
                  <a:pt x="2999114" y="-18399"/>
                  <a:pt x="3142081" y="30123"/>
                  <a:pt x="3481037" y="0"/>
                </a:cubicBezTo>
                <a:cubicBezTo>
                  <a:pt x="3819993" y="-30123"/>
                  <a:pt x="3750889" y="47006"/>
                  <a:pt x="3981734" y="0"/>
                </a:cubicBezTo>
                <a:cubicBezTo>
                  <a:pt x="4212579" y="-47006"/>
                  <a:pt x="4570400" y="77854"/>
                  <a:pt x="4768544" y="0"/>
                </a:cubicBezTo>
                <a:cubicBezTo>
                  <a:pt x="4819967" y="325606"/>
                  <a:pt x="4765006" y="337130"/>
                  <a:pt x="4768544" y="653717"/>
                </a:cubicBezTo>
                <a:cubicBezTo>
                  <a:pt x="4772082" y="970304"/>
                  <a:pt x="4728019" y="876129"/>
                  <a:pt x="4768544" y="1089529"/>
                </a:cubicBezTo>
                <a:cubicBezTo>
                  <a:pt x="4809069" y="1302929"/>
                  <a:pt x="4737551" y="1407117"/>
                  <a:pt x="4768544" y="1634294"/>
                </a:cubicBezTo>
                <a:cubicBezTo>
                  <a:pt x="4799537" y="1861472"/>
                  <a:pt x="4734056" y="2015867"/>
                  <a:pt x="4768544" y="2233534"/>
                </a:cubicBezTo>
                <a:cubicBezTo>
                  <a:pt x="4803032" y="2451201"/>
                  <a:pt x="4731547" y="2428710"/>
                  <a:pt x="4768544" y="2614870"/>
                </a:cubicBezTo>
                <a:cubicBezTo>
                  <a:pt x="4805541" y="2801030"/>
                  <a:pt x="4728396" y="2962875"/>
                  <a:pt x="4768544" y="3159634"/>
                </a:cubicBezTo>
                <a:cubicBezTo>
                  <a:pt x="4808692" y="3356393"/>
                  <a:pt x="4722823" y="3528154"/>
                  <a:pt x="4768544" y="3704399"/>
                </a:cubicBezTo>
                <a:cubicBezTo>
                  <a:pt x="4814265" y="3880644"/>
                  <a:pt x="4762801" y="4050083"/>
                  <a:pt x="4768544" y="4249163"/>
                </a:cubicBezTo>
                <a:cubicBezTo>
                  <a:pt x="4774287" y="4448243"/>
                  <a:pt x="4727476" y="4635269"/>
                  <a:pt x="4768544" y="4848404"/>
                </a:cubicBezTo>
                <a:cubicBezTo>
                  <a:pt x="4809612" y="5061539"/>
                  <a:pt x="4756463" y="5275691"/>
                  <a:pt x="4768544" y="5447645"/>
                </a:cubicBezTo>
                <a:cubicBezTo>
                  <a:pt x="4477462" y="5507790"/>
                  <a:pt x="4397006" y="5390847"/>
                  <a:pt x="4124791" y="5447645"/>
                </a:cubicBezTo>
                <a:cubicBezTo>
                  <a:pt x="3852576" y="5504443"/>
                  <a:pt x="3764194" y="5403959"/>
                  <a:pt x="3624093" y="5447645"/>
                </a:cubicBezTo>
                <a:cubicBezTo>
                  <a:pt x="3483992" y="5491331"/>
                  <a:pt x="3190718" y="5389242"/>
                  <a:pt x="2932655" y="5447645"/>
                </a:cubicBezTo>
                <a:cubicBezTo>
                  <a:pt x="2674592" y="5506048"/>
                  <a:pt x="2563533" y="5446593"/>
                  <a:pt x="2336587" y="5447645"/>
                </a:cubicBezTo>
                <a:cubicBezTo>
                  <a:pt x="2109641" y="5448697"/>
                  <a:pt x="2050189" y="5391299"/>
                  <a:pt x="1835889" y="5447645"/>
                </a:cubicBezTo>
                <a:cubicBezTo>
                  <a:pt x="1621589" y="5503991"/>
                  <a:pt x="1407775" y="5415356"/>
                  <a:pt x="1239821" y="5447645"/>
                </a:cubicBezTo>
                <a:cubicBezTo>
                  <a:pt x="1071867" y="5479934"/>
                  <a:pt x="977732" y="5424421"/>
                  <a:pt x="786810" y="5447645"/>
                </a:cubicBezTo>
                <a:cubicBezTo>
                  <a:pt x="595888" y="5470869"/>
                  <a:pt x="322380" y="5394435"/>
                  <a:pt x="0" y="5447645"/>
                </a:cubicBezTo>
                <a:cubicBezTo>
                  <a:pt x="-30966" y="5277108"/>
                  <a:pt x="7801" y="5097893"/>
                  <a:pt x="0" y="4902881"/>
                </a:cubicBezTo>
                <a:cubicBezTo>
                  <a:pt x="-7801" y="4707869"/>
                  <a:pt x="4789" y="4591099"/>
                  <a:pt x="0" y="4467069"/>
                </a:cubicBezTo>
                <a:cubicBezTo>
                  <a:pt x="-4789" y="4343039"/>
                  <a:pt x="56159" y="4067687"/>
                  <a:pt x="0" y="3813351"/>
                </a:cubicBezTo>
                <a:cubicBezTo>
                  <a:pt x="-56159" y="3559015"/>
                  <a:pt x="43690" y="3424597"/>
                  <a:pt x="0" y="3323063"/>
                </a:cubicBezTo>
                <a:cubicBezTo>
                  <a:pt x="-43690" y="3221529"/>
                  <a:pt x="1345" y="3067169"/>
                  <a:pt x="0" y="2941728"/>
                </a:cubicBezTo>
                <a:cubicBezTo>
                  <a:pt x="-1345" y="2816287"/>
                  <a:pt x="22438" y="2564992"/>
                  <a:pt x="0" y="2342487"/>
                </a:cubicBezTo>
                <a:cubicBezTo>
                  <a:pt x="-22438" y="2119982"/>
                  <a:pt x="6360" y="2081055"/>
                  <a:pt x="0" y="1906676"/>
                </a:cubicBezTo>
                <a:cubicBezTo>
                  <a:pt x="-6360" y="1732297"/>
                  <a:pt x="205" y="1522310"/>
                  <a:pt x="0" y="1307435"/>
                </a:cubicBezTo>
                <a:cubicBezTo>
                  <a:pt x="-205" y="1092560"/>
                  <a:pt x="38570" y="828985"/>
                  <a:pt x="0" y="653717"/>
                </a:cubicBezTo>
                <a:cubicBezTo>
                  <a:pt x="-38570" y="478449"/>
                  <a:pt x="63345" y="217406"/>
                  <a:pt x="0" y="0"/>
                </a:cubicBezTo>
                <a:close/>
              </a:path>
            </a:pathLst>
          </a:custGeom>
          <a:noFill/>
          <a:ln w="34925" cap="rnd"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endParaRPr lang="en-US"/>
          </a:p>
          <a:p>
            <a:pPr algn="ctr"/>
            <a:r>
              <a:rPr lang="en-US" sz="2400" i="1" u="sng"/>
              <a:t>The “Finish Later” save button: </a:t>
            </a:r>
          </a:p>
          <a:p>
            <a:r>
              <a:rPr lang="en-US"/>
              <a:t>You may have noticed the red boxes on the last few pages mentioning the “Finish Later” button as part of the Power Form. What we want to make clear is, if you start a power form and for any reason you have to stop, or you have an error, </a:t>
            </a:r>
            <a:r>
              <a:rPr lang="en-US" b="1" i="1" u="sng"/>
              <a:t>do not</a:t>
            </a:r>
            <a:r>
              <a:rPr lang="en-US" i="1" u="sng"/>
              <a:t> </a:t>
            </a:r>
            <a:r>
              <a:rPr lang="en-US"/>
              <a:t>start a new Power Form.</a:t>
            </a:r>
          </a:p>
          <a:p>
            <a:endParaRPr lang="en-US"/>
          </a:p>
          <a:p>
            <a:pPr marL="285750" indent="-285750">
              <a:buFont typeface="Courier New" panose="02070309020205020404" pitchFamily="49" charset="0"/>
              <a:buChar char="o"/>
            </a:pPr>
            <a:r>
              <a:rPr lang="en-US"/>
              <a:t>If interrupted, use the “Finish Later” button. This will save the form for you to go back to for completion.</a:t>
            </a:r>
          </a:p>
          <a:p>
            <a:pPr marL="285750" indent="-285750">
              <a:buFont typeface="Courier New" panose="02070309020205020404" pitchFamily="49" charset="0"/>
              <a:buChar char="o"/>
            </a:pPr>
            <a:r>
              <a:rPr lang="en-US"/>
              <a:t>If you start the form and don’t have all the information you need, use the “Finish Later” button.</a:t>
            </a:r>
          </a:p>
          <a:p>
            <a:pPr marL="285750" indent="-285750">
              <a:buFont typeface="Courier New" panose="02070309020205020404" pitchFamily="49" charset="0"/>
              <a:buChar char="o"/>
            </a:pPr>
            <a:r>
              <a:rPr lang="en-US"/>
              <a:t>If you made an error, just correct the error and continue with filling out the power form.</a:t>
            </a:r>
          </a:p>
          <a:p>
            <a:r>
              <a:rPr lang="en-US" b="1" u="sng"/>
              <a:t>Important take away</a:t>
            </a:r>
            <a:r>
              <a:rPr lang="en-US"/>
              <a:t>: There is a “Finish Later” button!</a:t>
            </a:r>
          </a:p>
        </p:txBody>
      </p:sp>
    </p:spTree>
    <p:extLst>
      <p:ext uri="{BB962C8B-B14F-4D97-AF65-F5344CB8AC3E}">
        <p14:creationId xmlns:p14="http://schemas.microsoft.com/office/powerpoint/2010/main" val="113328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5ABED16-D1EE-40E2-9777-113635C6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13CC3-0F19-03FA-7617-2FC23F6A2D48}"/>
              </a:ext>
            </a:extLst>
          </p:cNvPr>
          <p:cNvSpPr>
            <a:spLocks noGrp="1"/>
          </p:cNvSpPr>
          <p:nvPr>
            <p:ph type="title"/>
          </p:nvPr>
        </p:nvSpPr>
        <p:spPr>
          <a:xfrm>
            <a:off x="1024129" y="585216"/>
            <a:ext cx="3779085" cy="1499616"/>
          </a:xfrm>
        </p:spPr>
        <p:txBody>
          <a:bodyPr vert="horz" lIns="91440" tIns="45720" rIns="91440" bIns="45720" rtlCol="0" anchor="ctr">
            <a:normAutofit/>
          </a:bodyPr>
          <a:lstStyle/>
          <a:p>
            <a:pPr algn="ctr"/>
            <a:r>
              <a:rPr lang="en-US" sz="3500" spc="100" dirty="0">
                <a:solidFill>
                  <a:srgbClr val="FFFFFF"/>
                </a:solidFill>
              </a:rPr>
              <a:t>The LINK TO </a:t>
            </a:r>
            <a:br>
              <a:rPr lang="en-US" sz="3500" spc="100" dirty="0">
                <a:solidFill>
                  <a:srgbClr val="FFFFFF"/>
                </a:solidFill>
              </a:rPr>
            </a:br>
            <a:r>
              <a:rPr lang="en-US" sz="3500" spc="100" dirty="0">
                <a:solidFill>
                  <a:srgbClr val="FFFFFF"/>
                </a:solidFill>
              </a:rPr>
              <a:t>POWER FORM</a:t>
            </a:r>
          </a:p>
        </p:txBody>
      </p:sp>
      <p:cxnSp>
        <p:nvCxnSpPr>
          <p:cNvPr id="21" name="Straight Connector 20">
            <a:extLst>
              <a:ext uri="{FF2B5EF4-FFF2-40B4-BE49-F238E27FC236}">
                <a16:creationId xmlns:a16="http://schemas.microsoft.com/office/drawing/2014/main" id="{E87F9170-35BA-4F92-B3B1-9E50BBCE2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178740B-C112-7341-4918-296C56CD993B}"/>
              </a:ext>
            </a:extLst>
          </p:cNvPr>
          <p:cNvSpPr>
            <a:spLocks noGrp="1"/>
          </p:cNvSpPr>
          <p:nvPr>
            <p:ph type="body" sz="half" idx="2"/>
          </p:nvPr>
        </p:nvSpPr>
        <p:spPr>
          <a:xfrm>
            <a:off x="477082" y="1898374"/>
            <a:ext cx="4641569" cy="4611756"/>
          </a:xfrm>
        </p:spPr>
        <p:txBody>
          <a:bodyPr vert="horz" lIns="45720" tIns="45720" rIns="45720" bIns="45720" rtlCol="0">
            <a:normAutofit lnSpcReduction="10000"/>
          </a:bodyPr>
          <a:lstStyle/>
          <a:p>
            <a:pPr>
              <a:lnSpc>
                <a:spcPct val="90000"/>
              </a:lnSpc>
            </a:pPr>
            <a:r>
              <a:rPr lang="en-US" sz="1800" u="sng" kern="100" dirty="0">
                <a:effectLst/>
                <a:latin typeface="Times New Roman" panose="02020603050405020304" pitchFamily="18" charset="0"/>
                <a:ea typeface="Aptos" panose="020B0004020202020204" pitchFamily="34" charset="0"/>
                <a:hlinkClick r:id="rId2">
                  <a:extLst>
                    <a:ext uri="{A12FA001-AC4F-418D-AE19-62706E023703}">
                      <ahyp:hlinkClr xmlns:ahyp="http://schemas.microsoft.com/office/drawing/2018/hyperlinkcolor" val="tx"/>
                    </a:ext>
                  </a:extLst>
                </a:hlinkClick>
              </a:rPr>
              <a:t>https://na4.docusign.net/Member/PowerFormSigning.aspx?PowerFormId=9b5cd617-09d7-4001-96af-cdc1d7a27462&amp;env=na4&amp;acct=6f0e514f-67b3-439c-99a8-ddd9123ec599&amp;v=2</a:t>
            </a:r>
            <a:r>
              <a:rPr lang="en-US" sz="1800" kern="100" dirty="0">
                <a:effectLst/>
                <a:latin typeface="Times New Roman" panose="02020603050405020304" pitchFamily="18" charset="0"/>
                <a:ea typeface="Aptos" panose="020B0004020202020204" pitchFamily="34" charset="0"/>
              </a:rPr>
              <a:t> </a:t>
            </a:r>
          </a:p>
          <a:p>
            <a:pPr>
              <a:lnSpc>
                <a:spcPct val="90000"/>
              </a:lnSpc>
            </a:pPr>
            <a:endParaRPr lang="en-US" sz="1800" kern="100" dirty="0">
              <a:effectLst/>
              <a:latin typeface="Times New Roman" panose="02020603050405020304" pitchFamily="18" charset="0"/>
              <a:ea typeface="Aptos" panose="020B0004020202020204" pitchFamily="34" charset="0"/>
            </a:endParaRPr>
          </a:p>
          <a:p>
            <a:pPr>
              <a:lnSpc>
                <a:spcPct val="90000"/>
              </a:lnSpc>
            </a:pPr>
            <a:r>
              <a:rPr lang="en-US" dirty="0">
                <a:solidFill>
                  <a:srgbClr val="FFFFFF"/>
                </a:solidFill>
              </a:rPr>
              <a:t> </a:t>
            </a:r>
            <a:r>
              <a:rPr lang="en-US" sz="2200" dirty="0">
                <a:solidFill>
                  <a:srgbClr val="FFFFFF"/>
                </a:solidFill>
              </a:rPr>
              <a:t>When ready to complete the Power Form, click on the link and you will be brought to the log in page. The log in is your name and email. As soon as you log in you are activating the Power Form to begin the contract process.  DO NOT ACCESS THE POWER FORM UNTIL YOU ARE READY TO START A CONTRACT/ADDENDUM AS THIS WILL INCUR COSTS. Remember the “Finish Later” Button! </a:t>
            </a:r>
          </a:p>
        </p:txBody>
      </p:sp>
      <p:pic>
        <p:nvPicPr>
          <p:cNvPr id="12" name="Picture Placeholder 11" descr="Circuit board background">
            <a:extLst>
              <a:ext uri="{FF2B5EF4-FFF2-40B4-BE49-F238E27FC236}">
                <a16:creationId xmlns:a16="http://schemas.microsoft.com/office/drawing/2014/main" id="{36A451ED-1525-1C3D-30D2-D0A1511326BB}"/>
              </a:ext>
            </a:extLst>
          </p:cNvPr>
          <p:cNvPicPr>
            <a:picLocks noGrp="1" noChangeAspect="1"/>
          </p:cNvPicPr>
          <p:nvPr>
            <p:ph type="pic" idx="1"/>
          </p:nvPr>
        </p:nvPicPr>
        <p:blipFill>
          <a:blip r:embed="rId3"/>
          <a:srcRect l="400" r="34553" b="-2"/>
          <a:stretch/>
        </p:blipFill>
        <p:spPr>
          <a:xfrm>
            <a:off x="6096000" y="640080"/>
            <a:ext cx="5455921" cy="5577840"/>
          </a:xfrm>
          <a:prstGeom prst="rect">
            <a:avLst/>
          </a:prstGeom>
        </p:spPr>
      </p:pic>
      <p:sp>
        <p:nvSpPr>
          <p:cNvPr id="5" name="TextBox 4">
            <a:extLst>
              <a:ext uri="{FF2B5EF4-FFF2-40B4-BE49-F238E27FC236}">
                <a16:creationId xmlns:a16="http://schemas.microsoft.com/office/drawing/2014/main" id="{1CE3F851-1AC5-1A49-1DAE-5B881C7389E6}"/>
              </a:ext>
            </a:extLst>
          </p:cNvPr>
          <p:cNvSpPr txBox="1"/>
          <p:nvPr/>
        </p:nvSpPr>
        <p:spPr>
          <a:xfrm>
            <a:off x="5635255" y="2610293"/>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348A184B-C0E4-6195-E866-230F85D39F5B}"/>
              </a:ext>
            </a:extLst>
          </p:cNvPr>
          <p:cNvSpPr txBox="1"/>
          <p:nvPr/>
        </p:nvSpPr>
        <p:spPr>
          <a:xfrm rot="489193">
            <a:off x="6221138" y="1372726"/>
            <a:ext cx="4833844" cy="1815882"/>
          </a:xfrm>
          <a:prstGeom prst="rect">
            <a:avLst/>
          </a:prstGeom>
          <a:solidFill>
            <a:schemeClr val="bg1"/>
          </a:solidFill>
          <a:ln w="28575">
            <a:solidFill>
              <a:srgbClr val="FF0000"/>
            </a:solidFill>
          </a:ln>
        </p:spPr>
        <p:txBody>
          <a:bodyPr wrap="square" rtlCol="0">
            <a:spAutoFit/>
          </a:bodyPr>
          <a:lstStyle/>
          <a:p>
            <a:pPr algn="ctr"/>
            <a:r>
              <a:rPr lang="en-US" sz="2800" b="1" dirty="0"/>
              <a:t>Do not “test” the link, only use when you are ready to enter information for the 689 contract or addendum.  </a:t>
            </a:r>
          </a:p>
        </p:txBody>
      </p:sp>
      <p:sp>
        <p:nvSpPr>
          <p:cNvPr id="6" name="TextBox 5">
            <a:extLst>
              <a:ext uri="{FF2B5EF4-FFF2-40B4-BE49-F238E27FC236}">
                <a16:creationId xmlns:a16="http://schemas.microsoft.com/office/drawing/2014/main" id="{D474C07E-9384-C06C-CAD1-4FC85169D99C}"/>
              </a:ext>
            </a:extLst>
          </p:cNvPr>
          <p:cNvSpPr txBox="1"/>
          <p:nvPr/>
        </p:nvSpPr>
        <p:spPr>
          <a:xfrm rot="20763157">
            <a:off x="6301409" y="3945835"/>
            <a:ext cx="3826565" cy="646331"/>
          </a:xfrm>
          <a:prstGeom prst="rect">
            <a:avLst/>
          </a:prstGeom>
          <a:solidFill>
            <a:schemeClr val="bg1"/>
          </a:solidFill>
          <a:ln w="19050">
            <a:solidFill>
              <a:srgbClr val="FF0000"/>
            </a:solidFill>
          </a:ln>
        </p:spPr>
        <p:txBody>
          <a:bodyPr wrap="square" rtlCol="0">
            <a:spAutoFit/>
          </a:bodyPr>
          <a:lstStyle/>
          <a:p>
            <a:pPr algn="ctr"/>
            <a:r>
              <a:rPr lang="en-US" dirty="0"/>
              <a:t>The link will also be available in the </a:t>
            </a:r>
            <a:r>
              <a:rPr lang="en-US" dirty="0" err="1"/>
              <a:t>HAFIS</a:t>
            </a:r>
            <a:r>
              <a:rPr lang="en-US" dirty="0"/>
              <a:t> portal. </a:t>
            </a:r>
          </a:p>
        </p:txBody>
      </p:sp>
    </p:spTree>
    <p:extLst>
      <p:ext uri="{BB962C8B-B14F-4D97-AF65-F5344CB8AC3E}">
        <p14:creationId xmlns:p14="http://schemas.microsoft.com/office/powerpoint/2010/main" val="379997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22CEF7-203D-2903-5FB1-1A721CC4FA4F}"/>
              </a:ext>
            </a:extLst>
          </p:cNvPr>
          <p:cNvSpPr>
            <a:spLocks noGrp="1"/>
          </p:cNvSpPr>
          <p:nvPr>
            <p:ph type="title"/>
          </p:nvPr>
        </p:nvSpPr>
        <p:spPr>
          <a:xfrm>
            <a:off x="457200" y="4960137"/>
            <a:ext cx="11222610" cy="1463040"/>
          </a:xfrm>
        </p:spPr>
        <p:txBody>
          <a:bodyPr>
            <a:normAutofit/>
          </a:bodyPr>
          <a:lstStyle/>
          <a:p>
            <a:pPr algn="ctr"/>
            <a:r>
              <a:rPr lang="en-US"/>
              <a:t>And then </a:t>
            </a:r>
            <a:r>
              <a:rPr lang="en-US" sz="1100" u="sng">
                <a:effectLst/>
                <a:latin typeface="Times New Roman" panose="02020603050405020304" pitchFamily="18" charset="0"/>
                <a:ea typeface="Calibri" panose="020F0502020204030204" pitchFamily="34" charset="0"/>
              </a:rPr>
              <a:t>(abracadabra) </a:t>
            </a:r>
            <a:br>
              <a:rPr lang="en-US">
                <a:effectLst/>
                <a:latin typeface="Calibri" panose="020F0502020204030204" pitchFamily="34" charset="0"/>
                <a:ea typeface="Calibri" panose="020F0502020204030204" pitchFamily="34" charset="0"/>
              </a:rPr>
            </a:br>
            <a:r>
              <a:rPr lang="en-US"/>
              <a:t>the system creates the contract! </a:t>
            </a:r>
          </a:p>
        </p:txBody>
      </p:sp>
    </p:spTree>
    <p:extLst>
      <p:ext uri="{BB962C8B-B14F-4D97-AF65-F5344CB8AC3E}">
        <p14:creationId xmlns:p14="http://schemas.microsoft.com/office/powerpoint/2010/main" val="396728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903611-3579-7D95-5786-BEB70CDE6280}"/>
              </a:ext>
            </a:extLst>
          </p:cNvPr>
          <p:cNvSpPr txBox="1"/>
          <p:nvPr/>
        </p:nvSpPr>
        <p:spPr>
          <a:xfrm>
            <a:off x="4761946" y="1055802"/>
            <a:ext cx="6099320"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A Central Staff person at EOHLC is notified that the document has been submitted.  They will do a quick review of the submission to ensure the correct document has been submitted (a contract or an addendum) If there is an issue the document will be rejected.  Corrections will need to be made and resubmitted. </a:t>
            </a:r>
          </a:p>
          <a:p>
            <a:endParaRPr lang="en-US"/>
          </a:p>
          <a:p>
            <a:r>
              <a:rPr lang="en-US"/>
              <a:t>A check that the minimum rent has been met. (Refer to Budget Guidelines)</a:t>
            </a:r>
          </a:p>
          <a:p>
            <a:endParaRPr lang="en-US"/>
          </a:p>
          <a:p>
            <a:r>
              <a:rPr lang="en-US"/>
              <a:t>LHA will be notified to sign in DocuSign; then</a:t>
            </a:r>
          </a:p>
          <a:p>
            <a:r>
              <a:rPr lang="en-US"/>
              <a:t>Service Provider/Vendor is notified.</a:t>
            </a:r>
          </a:p>
          <a:p>
            <a:endParaRPr lang="en-US"/>
          </a:p>
          <a:p>
            <a:r>
              <a:rPr lang="en-US"/>
              <a:t>DDS/DMH (Agency) is notified.</a:t>
            </a:r>
          </a:p>
          <a:p>
            <a:endParaRPr lang="en-US"/>
          </a:p>
          <a:p>
            <a:r>
              <a:rPr lang="en-US"/>
              <a:t>EOHLC is informed that all signatures are in place and will sign.</a:t>
            </a:r>
          </a:p>
          <a:p>
            <a:endParaRPr lang="en-US"/>
          </a:p>
          <a:p>
            <a:r>
              <a:rPr lang="en-US"/>
              <a:t>All parties receive an email with the executed contract/addendum which must be downloaded to your own files. </a:t>
            </a:r>
          </a:p>
        </p:txBody>
      </p:sp>
      <p:sp>
        <p:nvSpPr>
          <p:cNvPr id="12" name="TextBox 11">
            <a:extLst>
              <a:ext uri="{FF2B5EF4-FFF2-40B4-BE49-F238E27FC236}">
                <a16:creationId xmlns:a16="http://schemas.microsoft.com/office/drawing/2014/main" id="{E1722072-2611-9827-5597-6D64517D8D08}"/>
              </a:ext>
            </a:extLst>
          </p:cNvPr>
          <p:cNvSpPr txBox="1"/>
          <p:nvPr/>
        </p:nvSpPr>
        <p:spPr>
          <a:xfrm rot="18861151">
            <a:off x="47837" y="3065772"/>
            <a:ext cx="4666271" cy="101566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wrap="square" rtlCol="0">
            <a:spAutoFit/>
          </a:bodyPr>
          <a:lstStyle/>
          <a:p>
            <a:pPr algn="ctr"/>
            <a:r>
              <a:rPr lang="en-US" sz="6000"/>
              <a:t>Next steps:</a:t>
            </a:r>
          </a:p>
        </p:txBody>
      </p:sp>
    </p:spTree>
    <p:extLst>
      <p:ext uri="{BB962C8B-B14F-4D97-AF65-F5344CB8AC3E}">
        <p14:creationId xmlns:p14="http://schemas.microsoft.com/office/powerpoint/2010/main" val="365356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42EC-1EA4-4AD8-F80A-CD8ECC0E139D}"/>
              </a:ext>
            </a:extLst>
          </p:cNvPr>
          <p:cNvSpPr>
            <a:spLocks noGrp="1"/>
          </p:cNvSpPr>
          <p:nvPr>
            <p:ph type="ctrTitle"/>
          </p:nvPr>
        </p:nvSpPr>
        <p:spPr>
          <a:xfrm>
            <a:off x="457200" y="4667905"/>
            <a:ext cx="11571402" cy="1977991"/>
          </a:xfrm>
        </p:spPr>
        <p:txBody>
          <a:bodyPr>
            <a:normAutofit/>
          </a:bodyPr>
          <a:lstStyle/>
          <a:p>
            <a:pPr algn="ctr"/>
            <a:r>
              <a:rPr lang="en-US"/>
              <a:t>And next year you meet and start again! </a:t>
            </a:r>
            <a:br>
              <a:rPr lang="en-US"/>
            </a:br>
            <a:r>
              <a:rPr lang="en-US"/>
              <a:t>Thank you everyone and questions can be directed to your HMS.</a:t>
            </a:r>
          </a:p>
        </p:txBody>
      </p:sp>
    </p:spTree>
    <p:extLst>
      <p:ext uri="{BB962C8B-B14F-4D97-AF65-F5344CB8AC3E}">
        <p14:creationId xmlns:p14="http://schemas.microsoft.com/office/powerpoint/2010/main" val="85335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DF0ADB4E-94F7-4499-A048-25702426F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B1616-525F-36D5-09CF-0489A92994A3}"/>
              </a:ext>
            </a:extLst>
          </p:cNvPr>
          <p:cNvSpPr>
            <a:spLocks noGrp="1"/>
          </p:cNvSpPr>
          <p:nvPr>
            <p:ph type="title"/>
          </p:nvPr>
        </p:nvSpPr>
        <p:spPr>
          <a:xfrm>
            <a:off x="457200" y="4571999"/>
            <a:ext cx="8153399" cy="1851178"/>
          </a:xfrm>
        </p:spPr>
        <p:txBody>
          <a:bodyPr vert="horz" lIns="91440" tIns="45720" rIns="91440" bIns="45720" rtlCol="0" anchor="ctr">
            <a:normAutofit/>
          </a:bodyPr>
          <a:lstStyle/>
          <a:p>
            <a:pPr algn="ctr"/>
            <a:r>
              <a:rPr lang="en-US"/>
              <a:t>Contract details and signatures will all be done in docusign. </a:t>
            </a:r>
          </a:p>
        </p:txBody>
      </p:sp>
      <p:sp>
        <p:nvSpPr>
          <p:cNvPr id="5" name="Text Placeholder 4">
            <a:extLst>
              <a:ext uri="{FF2B5EF4-FFF2-40B4-BE49-F238E27FC236}">
                <a16:creationId xmlns:a16="http://schemas.microsoft.com/office/drawing/2014/main" id="{5B13C109-F1A0-D1D3-7F3E-4388FC13F1A2}"/>
              </a:ext>
            </a:extLst>
          </p:cNvPr>
          <p:cNvSpPr>
            <a:spLocks noGrp="1"/>
          </p:cNvSpPr>
          <p:nvPr>
            <p:ph type="body" idx="1"/>
          </p:nvPr>
        </p:nvSpPr>
        <p:spPr>
          <a:xfrm>
            <a:off x="8610600" y="4571999"/>
            <a:ext cx="3200400" cy="1851178"/>
          </a:xfrm>
          <a:ln w="28575">
            <a:solidFill>
              <a:schemeClr val="accent2"/>
            </a:solidFill>
          </a:ln>
        </p:spPr>
        <p:txBody>
          <a:bodyPr vert="horz" lIns="91440" tIns="45720" rIns="91440" bIns="45720" rtlCol="0" anchor="ctr">
            <a:normAutofit lnSpcReduction="10000"/>
          </a:bodyPr>
          <a:lstStyle/>
          <a:p>
            <a:r>
              <a:rPr lang="en-US" sz="2400"/>
              <a:t>We will guide you through the DocuSign process and review the steps involved in the 689/167 Contracts. </a:t>
            </a:r>
          </a:p>
        </p:txBody>
      </p:sp>
      <p:sp>
        <p:nvSpPr>
          <p:cNvPr id="18" name="Rectangle 17">
            <a:extLst>
              <a:ext uri="{FF2B5EF4-FFF2-40B4-BE49-F238E27FC236}">
                <a16:creationId xmlns:a16="http://schemas.microsoft.com/office/drawing/2014/main" id="{6AD96B72-46E2-410D-AD3A-DA76EE628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23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218498B7-553E-4F59-A6D1-B7F56A185C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040388"/>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DB9013-1983-B8CB-A44D-7C8E151CB400}"/>
              </a:ext>
            </a:extLst>
          </p:cNvPr>
          <p:cNvSpPr txBox="1"/>
          <p:nvPr/>
        </p:nvSpPr>
        <p:spPr>
          <a:xfrm>
            <a:off x="698643" y="1169581"/>
            <a:ext cx="10900881" cy="1569660"/>
          </a:xfrm>
          <a:prstGeom prst="rect">
            <a:avLst/>
          </a:prstGeom>
          <a:noFill/>
        </p:spPr>
        <p:txBody>
          <a:bodyPr wrap="square" rtlCol="0">
            <a:spAutoFit/>
          </a:bodyPr>
          <a:lstStyle/>
          <a:p>
            <a:pPr algn="ctr"/>
            <a:r>
              <a:rPr lang="en-US" sz="4800" b="1"/>
              <a:t>We are excited to announce the transition to Docusign!</a:t>
            </a:r>
          </a:p>
        </p:txBody>
      </p:sp>
    </p:spTree>
    <p:extLst>
      <p:ext uri="{BB962C8B-B14F-4D97-AF65-F5344CB8AC3E}">
        <p14:creationId xmlns:p14="http://schemas.microsoft.com/office/powerpoint/2010/main" val="85236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34327DE-88E5-83DC-FCBB-961266A8EA1B}"/>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8000" spc="200">
                <a:solidFill>
                  <a:srgbClr val="FFFFFF"/>
                </a:solidFill>
              </a:rPr>
              <a:t>BUT FIRST…</a:t>
            </a:r>
          </a:p>
        </p:txBody>
      </p:sp>
      <p:cxnSp>
        <p:nvCxnSpPr>
          <p:cNvPr id="33" name="Straight Connector 3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0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1233-651E-CF3A-5F8F-0320838C2D41}"/>
              </a:ext>
            </a:extLst>
          </p:cNvPr>
          <p:cNvSpPr>
            <a:spLocks noGrp="1"/>
          </p:cNvSpPr>
          <p:nvPr>
            <p:ph type="title"/>
          </p:nvPr>
        </p:nvSpPr>
        <p:spPr>
          <a:xfrm>
            <a:off x="1024128" y="585216"/>
            <a:ext cx="9720072" cy="1038101"/>
          </a:xfrm>
        </p:spPr>
        <p:txBody>
          <a:bodyPr/>
          <a:lstStyle/>
          <a:p>
            <a:r>
              <a:rPr lang="en-US"/>
              <a:t>…a few reminders!     </a:t>
            </a:r>
            <a:r>
              <a:rPr lang="en-US" sz="2400"/>
              <a:t>Contract basics</a:t>
            </a:r>
          </a:p>
        </p:txBody>
      </p:sp>
      <p:sp>
        <p:nvSpPr>
          <p:cNvPr id="5" name="Text Placeholder 4">
            <a:extLst>
              <a:ext uri="{FF2B5EF4-FFF2-40B4-BE49-F238E27FC236}">
                <a16:creationId xmlns:a16="http://schemas.microsoft.com/office/drawing/2014/main" id="{06B2ED36-8A52-44F3-A60D-0AF8F08AB2B8}"/>
              </a:ext>
            </a:extLst>
          </p:cNvPr>
          <p:cNvSpPr>
            <a:spLocks noGrp="1"/>
          </p:cNvSpPr>
          <p:nvPr>
            <p:ph type="body" idx="1"/>
          </p:nvPr>
        </p:nvSpPr>
        <p:spPr>
          <a:xfrm>
            <a:off x="1024128" y="1623317"/>
            <a:ext cx="4754880" cy="822960"/>
          </a:xfrm>
          <a:ln>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sysDot"/>
          </a:ln>
        </p:spPr>
        <p:txBody>
          <a:bodyPr>
            <a:normAutofit/>
          </a:bodyPr>
          <a:lstStyle/>
          <a:p>
            <a:pPr algn="ctr"/>
            <a:r>
              <a:rPr lang="en-US" sz="2800">
                <a:solidFill>
                  <a:schemeClr val="accent2"/>
                </a:solidFill>
              </a:rPr>
              <a:t>689/167 Operations</a:t>
            </a:r>
          </a:p>
        </p:txBody>
      </p:sp>
      <p:sp>
        <p:nvSpPr>
          <p:cNvPr id="6" name="Content Placeholder 5">
            <a:extLst>
              <a:ext uri="{FF2B5EF4-FFF2-40B4-BE49-F238E27FC236}">
                <a16:creationId xmlns:a16="http://schemas.microsoft.com/office/drawing/2014/main" id="{C8D2F0F9-7883-6D93-BA96-03AB5B8E378E}"/>
              </a:ext>
            </a:extLst>
          </p:cNvPr>
          <p:cNvSpPr>
            <a:spLocks noGrp="1"/>
          </p:cNvSpPr>
          <p:nvPr>
            <p:ph sz="half" idx="2"/>
          </p:nvPr>
        </p:nvSpPr>
        <p:spPr>
          <a:xfrm>
            <a:off x="1024128" y="2446277"/>
            <a:ext cx="4754880" cy="4046990"/>
          </a:xfrm>
        </p:spPr>
        <p:txBody>
          <a:bodyPr>
            <a:normAutofit fontScale="85000" lnSpcReduction="10000"/>
          </a:bodyPr>
          <a:lstStyle/>
          <a:p>
            <a:pPr marL="171450" indent="-171450">
              <a:buFont typeface="Arial" panose="020B0604020202020204" pitchFamily="34" charset="0"/>
              <a:buChar char="•"/>
            </a:pPr>
            <a:r>
              <a:rPr lang="en-US" sz="2400"/>
              <a:t>LHA owns the properties</a:t>
            </a:r>
          </a:p>
          <a:p>
            <a:pPr marL="171450" indent="-171450">
              <a:buFont typeface="Arial" panose="020B0604020202020204" pitchFamily="34" charset="0"/>
              <a:buChar char="•"/>
            </a:pPr>
            <a:r>
              <a:rPr lang="en-US" sz="2400"/>
              <a:t>Housing Authority keeps separate accounts, books and reserves for each location</a:t>
            </a:r>
          </a:p>
          <a:p>
            <a:pPr marL="171450" indent="-171450">
              <a:buFont typeface="Arial" panose="020B0604020202020204" pitchFamily="34" charset="0"/>
              <a:buChar char="•"/>
            </a:pPr>
            <a:r>
              <a:rPr lang="en-US" sz="2400"/>
              <a:t>The LHA submits budget to EOHLC for approval</a:t>
            </a:r>
          </a:p>
          <a:p>
            <a:pPr marL="171450" indent="-171450">
              <a:buFont typeface="Arial" panose="020B0604020202020204" pitchFamily="34" charset="0"/>
              <a:buChar char="•"/>
            </a:pPr>
            <a:r>
              <a:rPr lang="en-US" sz="2400"/>
              <a:t>The LHA can apply for modernization funds</a:t>
            </a:r>
          </a:p>
          <a:p>
            <a:pPr marL="171450" indent="-171450">
              <a:buFont typeface="Arial" panose="020B0604020202020204" pitchFamily="34" charset="0"/>
              <a:buChar char="•"/>
            </a:pPr>
            <a:r>
              <a:rPr lang="en-US" sz="2400"/>
              <a:t>The LHA ensures that the program is operating in compliance with applicable EOHLC regulations</a:t>
            </a:r>
          </a:p>
          <a:p>
            <a:pPr marL="171450" indent="-171450">
              <a:buFont typeface="Arial" panose="020B0604020202020204" pitchFamily="34" charset="0"/>
              <a:buChar char="•"/>
            </a:pPr>
            <a:r>
              <a:rPr lang="en-US" sz="2400"/>
              <a:t>DDS and DMH prefer to place individuals into communities that they have ties to</a:t>
            </a:r>
          </a:p>
          <a:p>
            <a:endParaRPr lang="en-US"/>
          </a:p>
        </p:txBody>
      </p:sp>
      <p:sp>
        <p:nvSpPr>
          <p:cNvPr id="7" name="Text Placeholder 6">
            <a:extLst>
              <a:ext uri="{FF2B5EF4-FFF2-40B4-BE49-F238E27FC236}">
                <a16:creationId xmlns:a16="http://schemas.microsoft.com/office/drawing/2014/main" id="{48C9A247-5911-F033-7FA7-8214CAFA528A}"/>
              </a:ext>
            </a:extLst>
          </p:cNvPr>
          <p:cNvSpPr>
            <a:spLocks noGrp="1"/>
          </p:cNvSpPr>
          <p:nvPr>
            <p:ph type="body" sz="quarter" idx="3"/>
          </p:nvPr>
        </p:nvSpPr>
        <p:spPr>
          <a:xfrm>
            <a:off x="5989320" y="1623317"/>
            <a:ext cx="4754880" cy="822960"/>
          </a:xfr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prstDash val="sysDot"/>
          </a:ln>
        </p:spPr>
        <p:txBody>
          <a:bodyPr/>
          <a:lstStyle/>
          <a:p>
            <a:pPr algn="ctr"/>
            <a:r>
              <a:rPr lang="en-US">
                <a:solidFill>
                  <a:schemeClr val="accent2"/>
                </a:solidFill>
              </a:rPr>
              <a:t>Contract Reminders</a:t>
            </a:r>
          </a:p>
        </p:txBody>
      </p:sp>
      <p:sp>
        <p:nvSpPr>
          <p:cNvPr id="8" name="Content Placeholder 7">
            <a:extLst>
              <a:ext uri="{FF2B5EF4-FFF2-40B4-BE49-F238E27FC236}">
                <a16:creationId xmlns:a16="http://schemas.microsoft.com/office/drawing/2014/main" id="{F54DBB0D-4050-8F14-023C-B23FA1C25874}"/>
              </a:ext>
            </a:extLst>
          </p:cNvPr>
          <p:cNvSpPr>
            <a:spLocks noGrp="1"/>
          </p:cNvSpPr>
          <p:nvPr>
            <p:ph sz="quarter" idx="4"/>
          </p:nvPr>
        </p:nvSpPr>
        <p:spPr>
          <a:xfrm>
            <a:off x="5990888" y="2446277"/>
            <a:ext cx="4754880" cy="4046990"/>
          </a:xfrm>
        </p:spPr>
        <p:txBody>
          <a:bodyPr>
            <a:normAutofit fontScale="85000" lnSpcReduction="10000"/>
          </a:bodyPr>
          <a:lstStyle/>
          <a:p>
            <a:pPr>
              <a:buFont typeface="Wingdings" panose="05000000000000000000" pitchFamily="2" charset="2"/>
              <a:buChar char="§"/>
            </a:pPr>
            <a:r>
              <a:rPr lang="en-US"/>
              <a:t>DDS/DMH are “sibling” agencies to EOHLC </a:t>
            </a:r>
          </a:p>
          <a:p>
            <a:pPr>
              <a:buFont typeface="Wingdings" panose="05000000000000000000" pitchFamily="2" charset="2"/>
              <a:buChar char="§"/>
            </a:pPr>
            <a:r>
              <a:rPr lang="en-US"/>
              <a:t>The contract is for one year with no more than (4) addendums for a 5-year life contract cycle. </a:t>
            </a:r>
          </a:p>
          <a:p>
            <a:pPr>
              <a:buFont typeface="Wingdings" panose="05000000000000000000" pitchFamily="2" charset="2"/>
              <a:buChar char="§"/>
            </a:pPr>
            <a:r>
              <a:rPr lang="en-US"/>
              <a:t>The budget is openly shared with the Service Provider/Vendor and the Agency. </a:t>
            </a:r>
          </a:p>
          <a:p>
            <a:pPr>
              <a:buFont typeface="Wingdings" panose="05000000000000000000" pitchFamily="2" charset="2"/>
              <a:buChar char="§"/>
            </a:pPr>
            <a:r>
              <a:rPr lang="en-US"/>
              <a:t>The contract rent is set through negotiation, based on actual expense, and must meet the minimum set in the yearly EOHLC Budget Guidelines. </a:t>
            </a:r>
          </a:p>
          <a:p>
            <a:pPr>
              <a:buFont typeface="Wingdings" panose="05000000000000000000" pitchFamily="2" charset="2"/>
              <a:buChar char="§"/>
            </a:pPr>
            <a:r>
              <a:rPr lang="en-US"/>
              <a:t>An Annual Meeting and inspection is conducted.</a:t>
            </a:r>
          </a:p>
          <a:p>
            <a:pPr marL="0" indent="0">
              <a:buNone/>
            </a:pPr>
            <a:r>
              <a:rPr lang="en-US"/>
              <a:t>	</a:t>
            </a:r>
          </a:p>
        </p:txBody>
      </p:sp>
    </p:spTree>
    <p:extLst>
      <p:ext uri="{BB962C8B-B14F-4D97-AF65-F5344CB8AC3E}">
        <p14:creationId xmlns:p14="http://schemas.microsoft.com/office/powerpoint/2010/main" val="161323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4387" y="4397339"/>
            <a:ext cx="4021033" cy="1911386"/>
          </a:xfrm>
        </p:spPr>
        <p:txBody>
          <a:bodyPr vert="horz" lIns="91440" tIns="45720" rIns="91440" bIns="45720" rtlCol="0" anchor="ctr">
            <a:normAutofit/>
          </a:bodyPr>
          <a:lstStyle/>
          <a:p>
            <a:pPr algn="ctr"/>
            <a:r>
              <a:rPr lang="en-US" sz="5000">
                <a:solidFill>
                  <a:srgbClr val="FFFFFF"/>
                </a:solidFill>
              </a:rPr>
              <a:t>DETERMINING the rent (PAGe 1)</a:t>
            </a:r>
          </a:p>
        </p:txBody>
      </p:sp>
      <p:sp>
        <p:nvSpPr>
          <p:cNvPr id="7" name="Text Placeholder 6"/>
          <p:cNvSpPr>
            <a:spLocks/>
          </p:cNvSpPr>
          <p:nvPr/>
        </p:nvSpPr>
        <p:spPr>
          <a:xfrm>
            <a:off x="4951048" y="467360"/>
            <a:ext cx="6936564" cy="6248400"/>
          </a:xfrm>
          <a:prstGeom prst="rect">
            <a:avLst/>
          </a:prstGeom>
        </p:spPr>
        <p:txBody>
          <a:bodyPr vert="horz" lIns="45720" tIns="45720" rIns="45720" bIns="45720" rtlCol="0" anchor="ctr">
            <a:normAutofit fontScale="32500" lnSpcReduction="20000"/>
          </a:bodyPr>
          <a:lstStyle/>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r>
              <a:rPr lang="en-US" u="sng"/>
              <a:t> </a:t>
            </a:r>
          </a:p>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endParaRPr lang="en-US" u="sng"/>
          </a:p>
          <a:p>
            <a:pPr algn="r" defTabSz="914400">
              <a:lnSpc>
                <a:spcPct val="90000"/>
              </a:lnSpc>
              <a:spcAft>
                <a:spcPts val="600"/>
              </a:spcAft>
              <a:buClr>
                <a:schemeClr val="accent1"/>
              </a:buClr>
            </a:pPr>
            <a:endParaRPr lang="en-US" sz="7400" u="sng"/>
          </a:p>
          <a:p>
            <a:pPr algn="r" defTabSz="914400">
              <a:lnSpc>
                <a:spcPct val="90000"/>
              </a:lnSpc>
              <a:spcAft>
                <a:spcPts val="600"/>
              </a:spcAft>
              <a:buClr>
                <a:schemeClr val="accent1"/>
              </a:buClr>
            </a:pPr>
            <a:r>
              <a:rPr lang="en-US" sz="7400" u="sng"/>
              <a:t>Calculations to include:</a:t>
            </a:r>
          </a:p>
          <a:p>
            <a:pPr algn="r" defTabSz="914400">
              <a:lnSpc>
                <a:spcPct val="90000"/>
              </a:lnSpc>
              <a:spcAft>
                <a:spcPts val="600"/>
              </a:spcAft>
              <a:buClr>
                <a:schemeClr val="accent1"/>
              </a:buClr>
            </a:pPr>
            <a:r>
              <a:rPr lang="en-US" sz="7400"/>
              <a:t>Account #4510 Insurance</a:t>
            </a:r>
          </a:p>
          <a:p>
            <a:pPr algn="r" defTabSz="914400">
              <a:lnSpc>
                <a:spcPct val="90000"/>
              </a:lnSpc>
              <a:spcAft>
                <a:spcPts val="600"/>
              </a:spcAft>
              <a:buClr>
                <a:schemeClr val="accent1"/>
              </a:buClr>
            </a:pPr>
            <a:r>
              <a:rPr lang="en-US" sz="7400"/>
              <a:t>Account #4410 Maintenance and Labor</a:t>
            </a:r>
          </a:p>
          <a:p>
            <a:pPr algn="r" defTabSz="914400">
              <a:lnSpc>
                <a:spcPct val="90000"/>
              </a:lnSpc>
              <a:spcAft>
                <a:spcPts val="600"/>
              </a:spcAft>
              <a:buClr>
                <a:schemeClr val="accent1"/>
              </a:buClr>
            </a:pPr>
            <a:r>
              <a:rPr lang="en-US" sz="7400"/>
              <a:t>Account #4420 Materials and Supplies</a:t>
            </a:r>
          </a:p>
          <a:p>
            <a:pPr algn="r" defTabSz="914400">
              <a:lnSpc>
                <a:spcPct val="90000"/>
              </a:lnSpc>
              <a:spcAft>
                <a:spcPts val="600"/>
              </a:spcAft>
              <a:buClr>
                <a:schemeClr val="accent1"/>
              </a:buClr>
            </a:pPr>
            <a:r>
              <a:rPr lang="en-US" sz="7400"/>
              <a:t>Account #4430 Contract Costs</a:t>
            </a:r>
          </a:p>
          <a:p>
            <a:pPr algn="r" defTabSz="914400">
              <a:lnSpc>
                <a:spcPct val="90000"/>
              </a:lnSpc>
              <a:spcAft>
                <a:spcPts val="600"/>
              </a:spcAft>
              <a:buClr>
                <a:schemeClr val="accent1"/>
              </a:buClr>
            </a:pPr>
            <a:r>
              <a:rPr lang="en-US" sz="7400"/>
              <a:t>Account #4520 Payment in lieu of taxes</a:t>
            </a:r>
          </a:p>
          <a:p>
            <a:pPr algn="r" defTabSz="914400">
              <a:lnSpc>
                <a:spcPct val="90000"/>
              </a:lnSpc>
              <a:spcAft>
                <a:spcPts val="600"/>
              </a:spcAft>
              <a:buClr>
                <a:schemeClr val="accent1"/>
              </a:buClr>
            </a:pPr>
            <a:r>
              <a:rPr lang="en-US" sz="7400"/>
              <a:t>Other reasonable cost incurred</a:t>
            </a:r>
          </a:p>
          <a:p>
            <a:pPr algn="r" defTabSz="914400">
              <a:lnSpc>
                <a:spcPct val="90000"/>
              </a:lnSpc>
              <a:spcAft>
                <a:spcPts val="600"/>
              </a:spcAft>
              <a:buClr>
                <a:schemeClr val="accent1"/>
              </a:buClr>
            </a:pPr>
            <a:endParaRPr lang="en-US" sz="7400"/>
          </a:p>
          <a:p>
            <a:pPr algn="r" defTabSz="914400">
              <a:lnSpc>
                <a:spcPct val="90000"/>
              </a:lnSpc>
              <a:spcAft>
                <a:spcPts val="600"/>
              </a:spcAft>
              <a:buClr>
                <a:schemeClr val="accent1"/>
              </a:buClr>
            </a:pPr>
            <a:endParaRPr lang="en-US" sz="7400"/>
          </a:p>
          <a:p>
            <a:pPr algn="r" defTabSz="914400">
              <a:lnSpc>
                <a:spcPct val="90000"/>
              </a:lnSpc>
              <a:spcAft>
                <a:spcPts val="600"/>
              </a:spcAft>
              <a:buClr>
                <a:schemeClr val="accent1"/>
              </a:buClr>
            </a:pPr>
            <a:r>
              <a:rPr lang="en-US" sz="7400" u="sng"/>
              <a:t>A reasonable allocation of overall  expenses</a:t>
            </a:r>
          </a:p>
          <a:p>
            <a:pPr algn="r" defTabSz="914400">
              <a:lnSpc>
                <a:spcPct val="90000"/>
              </a:lnSpc>
              <a:spcAft>
                <a:spcPts val="600"/>
              </a:spcAft>
              <a:buClr>
                <a:schemeClr val="accent1"/>
              </a:buClr>
            </a:pPr>
            <a:r>
              <a:rPr lang="en-US" sz="7400"/>
              <a:t>Account #4110 Administrative Salaries</a:t>
            </a:r>
          </a:p>
          <a:p>
            <a:pPr algn="r" defTabSz="914400">
              <a:lnSpc>
                <a:spcPct val="90000"/>
              </a:lnSpc>
              <a:spcAft>
                <a:spcPts val="600"/>
              </a:spcAft>
              <a:buClr>
                <a:schemeClr val="accent1"/>
              </a:buClr>
            </a:pPr>
            <a:r>
              <a:rPr lang="en-US" sz="7400"/>
              <a:t>Account #4130 Travel &amp; Related</a:t>
            </a:r>
          </a:p>
          <a:p>
            <a:pPr algn="r" defTabSz="914400">
              <a:lnSpc>
                <a:spcPct val="90000"/>
              </a:lnSpc>
              <a:spcAft>
                <a:spcPts val="600"/>
              </a:spcAft>
              <a:buClr>
                <a:schemeClr val="accent1"/>
              </a:buClr>
            </a:pPr>
            <a:r>
              <a:rPr lang="en-US" sz="7400"/>
              <a:t>Account #4190 Accounting</a:t>
            </a:r>
          </a:p>
          <a:p>
            <a:pPr algn="r" defTabSz="914400">
              <a:lnSpc>
                <a:spcPct val="90000"/>
              </a:lnSpc>
              <a:spcAft>
                <a:spcPts val="600"/>
              </a:spcAft>
              <a:buClr>
                <a:schemeClr val="accent1"/>
              </a:buClr>
            </a:pPr>
            <a:r>
              <a:rPr lang="en-US" sz="7400"/>
              <a:t>Account #4540 Employer Benefits</a:t>
            </a:r>
          </a:p>
          <a:p>
            <a:pPr defTabSz="914400">
              <a:lnSpc>
                <a:spcPct val="90000"/>
              </a:lnSpc>
              <a:spcAft>
                <a:spcPts val="600"/>
              </a:spcAft>
              <a:buClr>
                <a:schemeClr val="accent1"/>
              </a:buClr>
            </a:pPr>
            <a:endParaRPr lang="en-US" sz="4300"/>
          </a:p>
          <a:p>
            <a:pPr defTabSz="914400">
              <a:lnSpc>
                <a:spcPct val="90000"/>
              </a:lnSpc>
              <a:spcAft>
                <a:spcPts val="600"/>
              </a:spcAft>
              <a:buClr>
                <a:schemeClr val="accent1"/>
              </a:buClr>
            </a:pPr>
            <a:endParaRPr lang="en-US" sz="4300"/>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marL="0" indent="0" defTabSz="914400">
              <a:lnSpc>
                <a:spcPct val="90000"/>
              </a:lnSpc>
              <a:spcAft>
                <a:spcPts val="600"/>
              </a:spcAft>
              <a:buClr>
                <a:schemeClr val="accent1"/>
              </a:buClr>
              <a:buNone/>
            </a:pPr>
            <a:endParaRPr lang="en-US"/>
          </a:p>
        </p:txBody>
      </p:sp>
      <p:sp>
        <p:nvSpPr>
          <p:cNvPr id="6" name="Text Placeholder 5"/>
          <p:cNvSpPr>
            <a:spLocks/>
          </p:cNvSpPr>
          <p:nvPr/>
        </p:nvSpPr>
        <p:spPr>
          <a:xfrm>
            <a:off x="375920" y="287676"/>
            <a:ext cx="4120193" cy="5765991"/>
          </a:xfrm>
          <a:prstGeom prst="rect">
            <a:avLst/>
          </a:prstGeom>
        </p:spPr>
        <p:txBody>
          <a:bodyPr>
            <a:normAutofit/>
          </a:bodyPr>
          <a:lstStyle/>
          <a:p>
            <a:pPr defTabSz="352044">
              <a:spcAft>
                <a:spcPts val="600"/>
              </a:spcAft>
            </a:pPr>
            <a:r>
              <a:rPr lang="en-US" sz="1600" kern="1200">
                <a:solidFill>
                  <a:schemeClr val="tx1"/>
                </a:solidFill>
                <a:latin typeface="+mn-lt"/>
                <a:ea typeface="+mn-ea"/>
                <a:cs typeface="+mn-cs"/>
              </a:rPr>
              <a:t> </a:t>
            </a:r>
            <a:r>
              <a:rPr lang="en-US" sz="2400" kern="1200">
                <a:solidFill>
                  <a:schemeClr val="tx1"/>
                </a:solidFill>
                <a:latin typeface="+mn-lt"/>
                <a:ea typeface="+mn-ea"/>
                <a:cs typeface="+mn-cs"/>
              </a:rPr>
              <a:t>At the required Annual Meeting, for a contract renewal the LHA reviews the entire budget for the location with the vendor and DDS/DMH representative when establishing a cost-based rent. </a:t>
            </a:r>
          </a:p>
          <a:p>
            <a:pPr defTabSz="352044">
              <a:spcAft>
                <a:spcPts val="600"/>
              </a:spcAft>
            </a:pPr>
            <a:r>
              <a:rPr lang="en-US" sz="2400" kern="1200">
                <a:solidFill>
                  <a:schemeClr val="tx1"/>
                </a:solidFill>
                <a:latin typeface="+mn-lt"/>
                <a:ea typeface="+mn-ea"/>
                <a:cs typeface="+mn-cs"/>
              </a:rPr>
              <a:t>A reserve of six (6) months operating costs should be maintained for each 689/167 location in the portfolio. </a:t>
            </a:r>
            <a:endParaRPr lang="en-US" sz="2400"/>
          </a:p>
        </p:txBody>
      </p:sp>
    </p:spTree>
    <p:extLst>
      <p:ext uri="{BB962C8B-B14F-4D97-AF65-F5344CB8AC3E}">
        <p14:creationId xmlns:p14="http://schemas.microsoft.com/office/powerpoint/2010/main" val="4101336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561">
        <p15:prstTrans prst="fallOver"/>
      </p:transition>
    </mc:Choice>
    <mc:Fallback xmlns="">
      <p:transition spd="slow" advTm="1056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B024C6-682D-63A1-7B25-D84D5C234BF9}"/>
              </a:ext>
            </a:extLst>
          </p:cNvPr>
          <p:cNvSpPr txBox="1"/>
          <p:nvPr/>
        </p:nvSpPr>
        <p:spPr>
          <a:xfrm>
            <a:off x="414669" y="1201479"/>
            <a:ext cx="3678865" cy="2554545"/>
          </a:xfrm>
          <a:prstGeom prst="rect">
            <a:avLst/>
          </a:prstGeom>
          <a:noFill/>
          <a:ln w="38100">
            <a:solidFill>
              <a:schemeClr val="accent2">
                <a:lumMod val="20000"/>
                <a:lumOff val="80000"/>
              </a:schemeClr>
            </a:solidFill>
          </a:ln>
        </p:spPr>
        <p:txBody>
          <a:bodyPr wrap="square" rtlCol="0">
            <a:spAutoFit/>
          </a:bodyPr>
          <a:lstStyle/>
          <a:p>
            <a:pPr algn="ctr"/>
            <a:r>
              <a:rPr lang="en-US" sz="3200">
                <a:solidFill>
                  <a:schemeClr val="accent2"/>
                </a:solidFill>
              </a:rPr>
              <a:t>Example of profit/loss statement shared with Agency and Vendor. (will be sent as attachment)</a:t>
            </a:r>
          </a:p>
        </p:txBody>
      </p:sp>
      <p:graphicFrame>
        <p:nvGraphicFramePr>
          <p:cNvPr id="4" name="Object 3">
            <a:extLst>
              <a:ext uri="{FF2B5EF4-FFF2-40B4-BE49-F238E27FC236}">
                <a16:creationId xmlns:a16="http://schemas.microsoft.com/office/drawing/2014/main" id="{6AE4EB07-B292-3EF2-EAF9-8D3EB2E41BD7}"/>
              </a:ext>
            </a:extLst>
          </p:cNvPr>
          <p:cNvGraphicFramePr>
            <a:graphicFrameLocks noChangeAspect="1"/>
          </p:cNvGraphicFramePr>
          <p:nvPr>
            <p:extLst>
              <p:ext uri="{D42A27DB-BD31-4B8C-83A1-F6EECF244321}">
                <p14:modId xmlns:p14="http://schemas.microsoft.com/office/powerpoint/2010/main" val="3380937848"/>
              </p:ext>
            </p:extLst>
          </p:nvPr>
        </p:nvGraphicFramePr>
        <p:xfrm>
          <a:off x="5630825" y="372139"/>
          <a:ext cx="5473950" cy="5932967"/>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4" name="Object 3">
                        <a:extLst>
                          <a:ext uri="{FF2B5EF4-FFF2-40B4-BE49-F238E27FC236}">
                            <a16:creationId xmlns:a16="http://schemas.microsoft.com/office/drawing/2014/main" id="{6AE4EB07-B292-3EF2-EAF9-8D3EB2E41BD7}"/>
                          </a:ext>
                        </a:extLst>
                      </p:cNvPr>
                      <p:cNvPicPr/>
                      <p:nvPr/>
                    </p:nvPicPr>
                    <p:blipFill>
                      <a:blip r:embed="rId3"/>
                      <a:stretch>
                        <a:fillRect/>
                      </a:stretch>
                    </p:blipFill>
                    <p:spPr>
                      <a:xfrm>
                        <a:off x="5630825" y="372139"/>
                        <a:ext cx="5473950" cy="5932967"/>
                      </a:xfrm>
                      <a:prstGeom prst="rect">
                        <a:avLst/>
                      </a:prstGeom>
                    </p:spPr>
                  </p:pic>
                </p:oleObj>
              </mc:Fallback>
            </mc:AlternateContent>
          </a:graphicData>
        </a:graphic>
      </p:graphicFrame>
    </p:spTree>
    <p:extLst>
      <p:ext uri="{BB962C8B-B14F-4D97-AF65-F5344CB8AC3E}">
        <p14:creationId xmlns:p14="http://schemas.microsoft.com/office/powerpoint/2010/main" val="45116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4389" y="3855563"/>
            <a:ext cx="3952132" cy="2453162"/>
          </a:xfrm>
        </p:spPr>
        <p:txBody>
          <a:bodyPr vert="horz" lIns="91440" tIns="45720" rIns="91440" bIns="45720" rtlCol="0" anchor="ctr">
            <a:normAutofit/>
          </a:bodyPr>
          <a:lstStyle/>
          <a:p>
            <a:pPr algn="ctr"/>
            <a:r>
              <a:rPr lang="en-US" sz="5000">
                <a:solidFill>
                  <a:srgbClr val="FFFFFF"/>
                </a:solidFill>
              </a:rPr>
              <a:t>DETERMINING the rent (Page 2)</a:t>
            </a:r>
          </a:p>
        </p:txBody>
      </p:sp>
      <p:sp>
        <p:nvSpPr>
          <p:cNvPr id="7" name="Text Placeholder 6"/>
          <p:cNvSpPr>
            <a:spLocks/>
          </p:cNvSpPr>
          <p:nvPr/>
        </p:nvSpPr>
        <p:spPr>
          <a:xfrm>
            <a:off x="4654296" y="1217597"/>
            <a:ext cx="7537704" cy="5386971"/>
          </a:xfrm>
          <a:prstGeom prst="rect">
            <a:avLst/>
          </a:prstGeom>
        </p:spPr>
        <p:txBody>
          <a:bodyPr vert="horz" lIns="45720" tIns="45720" rIns="45720" bIns="45720" rtlCol="0" anchor="t">
            <a:normAutofit fontScale="25000" lnSpcReduction="20000"/>
          </a:bodyPr>
          <a:lstStyle/>
          <a:p>
            <a:pPr defTabSz="914400">
              <a:lnSpc>
                <a:spcPct val="90000"/>
              </a:lnSpc>
              <a:spcAft>
                <a:spcPts val="600"/>
              </a:spcAft>
              <a:buClr>
                <a:schemeClr val="accent1"/>
              </a:buClr>
            </a:pPr>
            <a:endParaRPr lang="en-US" u="sng"/>
          </a:p>
          <a:p>
            <a:pPr algn="ctr" defTabSz="914400">
              <a:lnSpc>
                <a:spcPct val="90000"/>
              </a:lnSpc>
              <a:spcAft>
                <a:spcPts val="600"/>
              </a:spcAft>
              <a:buClr>
                <a:schemeClr val="accent1"/>
              </a:buClr>
            </a:pPr>
            <a:r>
              <a:rPr lang="en-US"/>
              <a:t> </a:t>
            </a:r>
          </a:p>
          <a:p>
            <a:pPr marL="285750" indent="-285750" defTabSz="914400">
              <a:lnSpc>
                <a:spcPct val="90000"/>
              </a:lnSpc>
              <a:spcAft>
                <a:spcPts val="600"/>
              </a:spcAft>
              <a:buClr>
                <a:schemeClr val="accent1"/>
              </a:buClr>
              <a:buFont typeface="Wingdings" panose="05000000000000000000" pitchFamily="2" charset="2"/>
              <a:buChar char="v"/>
            </a:pPr>
            <a:endParaRPr lang="en-US"/>
          </a:p>
          <a:p>
            <a:pPr marL="285750" indent="-285750" defTabSz="914400">
              <a:lnSpc>
                <a:spcPct val="90000"/>
              </a:lnSpc>
              <a:spcAft>
                <a:spcPts val="600"/>
              </a:spcAft>
              <a:buClr>
                <a:schemeClr val="accent1"/>
              </a:buClr>
              <a:buFont typeface="Wingdings" panose="05000000000000000000" pitchFamily="2" charset="2"/>
              <a:buChar char="v"/>
            </a:pPr>
            <a:r>
              <a:rPr lang="en-US" sz="6000" b="1"/>
              <a:t>Are there tenant caused damages that need to be addressed?</a:t>
            </a:r>
          </a:p>
          <a:p>
            <a:pPr marL="742950" lvl="1" indent="-285750" defTabSz="914400">
              <a:lnSpc>
                <a:spcPct val="90000"/>
              </a:lnSpc>
              <a:spcAft>
                <a:spcPts val="600"/>
              </a:spcAft>
              <a:buClr>
                <a:schemeClr val="accent1"/>
              </a:buClr>
              <a:buFont typeface="Wingdings" panose="05000000000000000000" pitchFamily="2" charset="2"/>
              <a:buChar char="v"/>
            </a:pPr>
            <a:r>
              <a:rPr lang="en-US" sz="6000" b="1"/>
              <a:t>You can negotiate charge backs for tenant caused damage and either do billable hours, actual vendor costs or spread out reimbursement over the year of the contract.</a:t>
            </a:r>
          </a:p>
          <a:p>
            <a:pPr marL="742950" lvl="1" indent="-285750" defTabSz="914400">
              <a:lnSpc>
                <a:spcPct val="90000"/>
              </a:lnSpc>
              <a:spcAft>
                <a:spcPts val="600"/>
              </a:spcAft>
              <a:buClr>
                <a:schemeClr val="accent1"/>
              </a:buClr>
              <a:buFont typeface="Wingdings" panose="05000000000000000000" pitchFamily="2" charset="2"/>
              <a:buChar char="v"/>
            </a:pPr>
            <a:endParaRPr lang="en-US" sz="6000" b="1"/>
          </a:p>
          <a:p>
            <a:pPr marL="285750" indent="-285750" defTabSz="914400">
              <a:lnSpc>
                <a:spcPct val="90000"/>
              </a:lnSpc>
              <a:spcAft>
                <a:spcPts val="600"/>
              </a:spcAft>
              <a:buClr>
                <a:schemeClr val="accent1"/>
              </a:buClr>
              <a:buFont typeface="Wingdings" panose="05000000000000000000" pitchFamily="2" charset="2"/>
              <a:buChar char="v"/>
            </a:pPr>
            <a:r>
              <a:rPr lang="en-US" sz="6000" b="1"/>
              <a:t>Is the location in need of capital funds?</a:t>
            </a:r>
          </a:p>
          <a:p>
            <a:pPr marL="742950" lvl="1" indent="-285750" defTabSz="914400">
              <a:lnSpc>
                <a:spcPct val="90000"/>
              </a:lnSpc>
              <a:spcAft>
                <a:spcPts val="600"/>
              </a:spcAft>
              <a:buClr>
                <a:schemeClr val="accent1"/>
              </a:buClr>
              <a:buFont typeface="Wingdings" panose="05000000000000000000" pitchFamily="2" charset="2"/>
              <a:buChar char="v"/>
            </a:pPr>
            <a:r>
              <a:rPr lang="en-US" sz="6000" b="1"/>
              <a:t>It can be important for the clinical needs of the residents for the units to receive updates. </a:t>
            </a:r>
          </a:p>
          <a:p>
            <a:pPr marL="1200150" lvl="2" indent="-285750" defTabSz="914400">
              <a:lnSpc>
                <a:spcPct val="90000"/>
              </a:lnSpc>
              <a:spcAft>
                <a:spcPts val="600"/>
              </a:spcAft>
              <a:buClr>
                <a:schemeClr val="accent1"/>
              </a:buClr>
              <a:buFont typeface="Wingdings" panose="05000000000000000000" pitchFamily="2" charset="2"/>
              <a:buChar char="v"/>
            </a:pPr>
            <a:r>
              <a:rPr lang="en-US" sz="6000" b="1"/>
              <a:t>Include the 689 as part of your Capital Planning. Funds can be used for large projects such as needed kitchen/bath upgrades or other property needs.</a:t>
            </a:r>
          </a:p>
          <a:p>
            <a:pPr marL="1200150" lvl="2" indent="-285750" defTabSz="914400">
              <a:lnSpc>
                <a:spcPct val="90000"/>
              </a:lnSpc>
              <a:spcAft>
                <a:spcPts val="600"/>
              </a:spcAft>
              <a:buClr>
                <a:schemeClr val="accent1"/>
              </a:buClr>
              <a:buFont typeface="Wingdings" panose="05000000000000000000" pitchFamily="2" charset="2"/>
              <a:buChar char="v"/>
            </a:pPr>
            <a:r>
              <a:rPr lang="en-US" sz="6000" b="1"/>
              <a:t>For example, carpet replacement or painting of shared space may be done from reserves, as a shared cost between the service provider and the housing authority or done as a charge back.  </a:t>
            </a:r>
          </a:p>
          <a:p>
            <a:pPr lvl="1" defTabSz="914400">
              <a:lnSpc>
                <a:spcPct val="90000"/>
              </a:lnSpc>
              <a:spcAft>
                <a:spcPts val="600"/>
              </a:spcAft>
              <a:buClr>
                <a:schemeClr val="accent1"/>
              </a:buClr>
            </a:pPr>
            <a:endParaRPr lang="en-US" sz="6000" b="1"/>
          </a:p>
          <a:p>
            <a:pPr marL="285750" indent="-285750" defTabSz="914400">
              <a:lnSpc>
                <a:spcPct val="90000"/>
              </a:lnSpc>
              <a:spcAft>
                <a:spcPts val="600"/>
              </a:spcAft>
              <a:buClr>
                <a:schemeClr val="accent1"/>
              </a:buClr>
              <a:buFont typeface="Wingdings" panose="05000000000000000000" pitchFamily="2" charset="2"/>
              <a:buChar char="v"/>
            </a:pPr>
            <a:r>
              <a:rPr lang="en-US" sz="6000" b="1"/>
              <a:t>For the Addendum, the rent is increased based on the Budget Guidelines &amp; COLA.  </a:t>
            </a:r>
          </a:p>
          <a:p>
            <a:pPr marL="742950" lvl="1" indent="-285750" defTabSz="914400">
              <a:lnSpc>
                <a:spcPct val="90000"/>
              </a:lnSpc>
              <a:spcAft>
                <a:spcPts val="600"/>
              </a:spcAft>
              <a:buClr>
                <a:schemeClr val="accent1"/>
              </a:buClr>
              <a:buFont typeface="Wingdings" panose="05000000000000000000" pitchFamily="2" charset="2"/>
              <a:buChar char="v"/>
            </a:pPr>
            <a:r>
              <a:rPr lang="en-US" sz="6000" b="1"/>
              <a:t>If there is no work required in the unit, or the work is being done as a charge back, the increase to the rent is limited to the minimum rent in the budget guidelines and COLA.</a:t>
            </a:r>
          </a:p>
          <a:p>
            <a:pPr marL="742950" lvl="1" indent="-285750" defTabSz="914400">
              <a:lnSpc>
                <a:spcPct val="90000"/>
              </a:lnSpc>
              <a:spcAft>
                <a:spcPts val="600"/>
              </a:spcAft>
              <a:buClr>
                <a:schemeClr val="accent1"/>
              </a:buClr>
              <a:buFont typeface="Wingdings" panose="05000000000000000000" pitchFamily="2" charset="2"/>
              <a:buChar char="v"/>
            </a:pPr>
            <a:endParaRPr lang="en-US" sz="6000"/>
          </a:p>
          <a:p>
            <a:pPr lvl="1"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endParaRPr lang="en-US" u="sng"/>
          </a:p>
          <a:p>
            <a:pPr defTabSz="914400">
              <a:lnSpc>
                <a:spcPct val="90000"/>
              </a:lnSpc>
              <a:spcAft>
                <a:spcPts val="600"/>
              </a:spcAft>
              <a:buClr>
                <a:schemeClr val="accent1"/>
              </a:buClr>
            </a:pPr>
            <a:endParaRPr lang="en-US" u="sng"/>
          </a:p>
          <a:p>
            <a:pPr algn="r" defTabSz="914400">
              <a:lnSpc>
                <a:spcPct val="90000"/>
              </a:lnSpc>
              <a:spcAft>
                <a:spcPts val="600"/>
              </a:spcAft>
              <a:buClr>
                <a:schemeClr val="accent1"/>
              </a:buClr>
            </a:pPr>
            <a:r>
              <a:rPr lang="en-US" sz="2600" u="sng"/>
              <a:t> </a:t>
            </a:r>
            <a:endParaRPr lang="en-US" sz="2600"/>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defTabSz="914400">
              <a:lnSpc>
                <a:spcPct val="90000"/>
              </a:lnSpc>
              <a:spcAft>
                <a:spcPts val="600"/>
              </a:spcAft>
              <a:buClr>
                <a:schemeClr val="accent1"/>
              </a:buClr>
            </a:pPr>
            <a:endParaRPr lang="en-US"/>
          </a:p>
          <a:p>
            <a:pPr marL="0" indent="0" defTabSz="914400">
              <a:lnSpc>
                <a:spcPct val="90000"/>
              </a:lnSpc>
              <a:spcAft>
                <a:spcPts val="600"/>
              </a:spcAft>
              <a:buClr>
                <a:schemeClr val="accent1"/>
              </a:buClr>
              <a:buNone/>
            </a:pPr>
            <a:endParaRPr lang="en-US"/>
          </a:p>
        </p:txBody>
      </p:sp>
      <p:sp>
        <p:nvSpPr>
          <p:cNvPr id="6" name="Text Placeholder 5"/>
          <p:cNvSpPr>
            <a:spLocks/>
          </p:cNvSpPr>
          <p:nvPr/>
        </p:nvSpPr>
        <p:spPr>
          <a:xfrm>
            <a:off x="1159776" y="571266"/>
            <a:ext cx="3096744" cy="3284297"/>
          </a:xfrm>
          <a:prstGeom prst="rect">
            <a:avLst/>
          </a:prstGeom>
        </p:spPr>
        <p:txBody>
          <a:bodyPr>
            <a:normAutofit/>
          </a:bodyPr>
          <a:lstStyle/>
          <a:p>
            <a:pPr algn="r" defTabSz="352044">
              <a:spcAft>
                <a:spcPts val="600"/>
              </a:spcAft>
            </a:pPr>
            <a:r>
              <a:rPr lang="en-US" sz="4000" kern="1200">
                <a:solidFill>
                  <a:schemeClr val="tx1"/>
                </a:solidFill>
                <a:latin typeface="+mn-lt"/>
                <a:ea typeface="+mn-ea"/>
                <a:cs typeface="+mn-cs"/>
              </a:rPr>
              <a:t>Other considerations include:</a:t>
            </a:r>
            <a:endParaRPr lang="en-US" sz="5400"/>
          </a:p>
        </p:txBody>
      </p:sp>
      <p:sp>
        <p:nvSpPr>
          <p:cNvPr id="3" name="TextBox 2">
            <a:extLst>
              <a:ext uri="{FF2B5EF4-FFF2-40B4-BE49-F238E27FC236}">
                <a16:creationId xmlns:a16="http://schemas.microsoft.com/office/drawing/2014/main" id="{0286DF84-B684-FBC9-B4D9-60CDC909E8B8}"/>
              </a:ext>
            </a:extLst>
          </p:cNvPr>
          <p:cNvSpPr txBox="1"/>
          <p:nvPr/>
        </p:nvSpPr>
        <p:spPr>
          <a:xfrm>
            <a:off x="4921321" y="571266"/>
            <a:ext cx="6894758" cy="646331"/>
          </a:xfrm>
          <a:prstGeom prst="rect">
            <a:avLst/>
          </a:prstGeom>
          <a:noFill/>
        </p:spPr>
        <p:txBody>
          <a:bodyPr wrap="square" rtlCol="0">
            <a:spAutoFit/>
          </a:bodyPr>
          <a:lstStyle/>
          <a:p>
            <a:pPr algn="ctr" defTabSz="914400">
              <a:lnSpc>
                <a:spcPct val="90000"/>
              </a:lnSpc>
              <a:spcAft>
                <a:spcPts val="600"/>
              </a:spcAft>
              <a:buClr>
                <a:schemeClr val="accent1"/>
              </a:buClr>
            </a:pPr>
            <a:r>
              <a:rPr lang="en-US" sz="2000" b="1">
                <a:latin typeface="Amasis MT Pro" panose="020F0502020204030204" pitchFamily="18" charset="0"/>
                <a:cs typeface="Aldhabi" panose="020F0502020204030204" pitchFamily="2" charset="-78"/>
              </a:rPr>
              <a:t>ENGAGING IN CONVERSATION WITH THE SERVICE PROVIDER/VENDOR AND DDS/DMH IS KEY </a:t>
            </a:r>
          </a:p>
        </p:txBody>
      </p:sp>
    </p:spTree>
    <p:extLst>
      <p:ext uri="{BB962C8B-B14F-4D97-AF65-F5344CB8AC3E}">
        <p14:creationId xmlns:p14="http://schemas.microsoft.com/office/powerpoint/2010/main" val="2824417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561">
        <p15:prstTrans prst="fallOver"/>
      </p:transition>
    </mc:Choice>
    <mc:Fallback xmlns="">
      <p:transition spd="slow" advTm="1056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BFD6B3D-2C75-5A44-C043-1B3A83505D62}"/>
              </a:ext>
            </a:extLst>
          </p:cNvPr>
          <p:cNvSpPr>
            <a:spLocks noGrp="1"/>
          </p:cNvSpPr>
          <p:nvPr>
            <p:ph type="ctrTitle"/>
          </p:nvPr>
        </p:nvSpPr>
        <p:spPr>
          <a:xfrm>
            <a:off x="4713224" y="1105351"/>
            <a:ext cx="6353967" cy="3023981"/>
          </a:xfrm>
        </p:spPr>
        <p:txBody>
          <a:bodyPr anchor="b">
            <a:normAutofit/>
          </a:bodyPr>
          <a:lstStyle/>
          <a:p>
            <a:pPr algn="ctr"/>
            <a:r>
              <a:rPr lang="en-US" sz="6600">
                <a:solidFill>
                  <a:srgbClr val="FFFFFF"/>
                </a:solidFill>
              </a:rPr>
              <a:t>AND NOW ON TO DOCUSIGN!</a:t>
            </a:r>
            <a:br>
              <a:rPr lang="en-US" sz="4800">
                <a:solidFill>
                  <a:srgbClr val="FFFFFF"/>
                </a:solidFill>
              </a:rPr>
            </a:br>
            <a:endParaRPr lang="en-US" sz="4800">
              <a:solidFill>
                <a:srgbClr val="FFFFFF"/>
              </a:solidFill>
            </a:endParaRPr>
          </a:p>
        </p:txBody>
      </p:sp>
      <p:sp>
        <p:nvSpPr>
          <p:cNvPr id="8" name="Subtitle 7">
            <a:extLst>
              <a:ext uri="{FF2B5EF4-FFF2-40B4-BE49-F238E27FC236}">
                <a16:creationId xmlns:a16="http://schemas.microsoft.com/office/drawing/2014/main" id="{D39C7192-FE0C-8B02-D948-7431D0A9F41C}"/>
              </a:ext>
            </a:extLst>
          </p:cNvPr>
          <p:cNvSpPr>
            <a:spLocks noGrp="1"/>
          </p:cNvSpPr>
          <p:nvPr>
            <p:ph type="subTitle" idx="1"/>
          </p:nvPr>
        </p:nvSpPr>
        <p:spPr>
          <a:xfrm>
            <a:off x="4228592" y="4297556"/>
            <a:ext cx="7265462" cy="1714359"/>
          </a:xfrm>
        </p:spPr>
        <p:txBody>
          <a:bodyPr anchor="t">
            <a:noAutofit/>
          </a:bodyPr>
          <a:lstStyle/>
          <a:p>
            <a:pPr algn="ctr"/>
            <a:r>
              <a:rPr lang="en-US" sz="2700">
                <a:solidFill>
                  <a:srgbClr val="FFFFFF"/>
                </a:solidFill>
              </a:rPr>
              <a:t>The Power Form is completed by the LHA after the Annual Meeting is held and the rent has been agreed to by all parties. Information from the Power Form will populate the contract/addendum.</a:t>
            </a: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31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A6C75-A6C6-49FB-151C-4F2A05512020}"/>
              </a:ext>
            </a:extLst>
          </p:cNvPr>
          <p:cNvSpPr>
            <a:spLocks noGrp="1"/>
          </p:cNvSpPr>
          <p:nvPr>
            <p:ph type="title"/>
          </p:nvPr>
        </p:nvSpPr>
        <p:spPr/>
        <p:txBody>
          <a:bodyPr/>
          <a:lstStyle/>
          <a:p>
            <a:pPr algn="ctr"/>
            <a:r>
              <a:rPr lang="en-US"/>
              <a:t>The Power form, same old information</a:t>
            </a:r>
          </a:p>
        </p:txBody>
      </p:sp>
      <p:sp>
        <p:nvSpPr>
          <p:cNvPr id="6" name="Text Placeholder 5">
            <a:extLst>
              <a:ext uri="{FF2B5EF4-FFF2-40B4-BE49-F238E27FC236}">
                <a16:creationId xmlns:a16="http://schemas.microsoft.com/office/drawing/2014/main" id="{00526DFB-FA00-5FE9-6F6E-77DAAF214DC6}"/>
              </a:ext>
            </a:extLst>
          </p:cNvPr>
          <p:cNvSpPr>
            <a:spLocks noGrp="1"/>
          </p:cNvSpPr>
          <p:nvPr>
            <p:ph type="body" idx="1"/>
          </p:nvPr>
        </p:nvSpPr>
        <p:spPr/>
        <p:txBody>
          <a:bodyPr>
            <a:normAutofit fontScale="92500" lnSpcReduction="20000"/>
          </a:bodyPr>
          <a:lstStyle/>
          <a:p>
            <a:r>
              <a:rPr lang="en-US"/>
              <a:t>We start with the housing authority contact information.  This information will populate the contract or addendum. </a:t>
            </a:r>
          </a:p>
        </p:txBody>
      </p:sp>
      <p:pic>
        <p:nvPicPr>
          <p:cNvPr id="10" name="Content Placeholder 9">
            <a:extLst>
              <a:ext uri="{FF2B5EF4-FFF2-40B4-BE49-F238E27FC236}">
                <a16:creationId xmlns:a16="http://schemas.microsoft.com/office/drawing/2014/main" id="{FE1800B0-D008-C29A-7D25-195ED5AF413D}"/>
              </a:ext>
            </a:extLst>
          </p:cNvPr>
          <p:cNvPicPr>
            <a:picLocks noGrp="1" noChangeAspect="1"/>
          </p:cNvPicPr>
          <p:nvPr>
            <p:ph sz="half" idx="2"/>
          </p:nvPr>
        </p:nvPicPr>
        <p:blipFill>
          <a:blip r:embed="rId2"/>
          <a:stretch>
            <a:fillRect/>
          </a:stretch>
        </p:blipFill>
        <p:spPr>
          <a:xfrm>
            <a:off x="1024446" y="3097400"/>
            <a:ext cx="4754562" cy="1659117"/>
          </a:xfrm>
        </p:spPr>
      </p:pic>
      <p:sp>
        <p:nvSpPr>
          <p:cNvPr id="2" name="Text Placeholder 1">
            <a:extLst>
              <a:ext uri="{FF2B5EF4-FFF2-40B4-BE49-F238E27FC236}">
                <a16:creationId xmlns:a16="http://schemas.microsoft.com/office/drawing/2014/main" id="{38AE73AC-6F8E-97B0-08E2-4B662325F045}"/>
              </a:ext>
            </a:extLst>
          </p:cNvPr>
          <p:cNvSpPr>
            <a:spLocks noGrp="1"/>
          </p:cNvSpPr>
          <p:nvPr>
            <p:ph type="body" sz="quarter" idx="3"/>
          </p:nvPr>
        </p:nvSpPr>
        <p:spPr/>
        <p:txBody>
          <a:bodyPr>
            <a:normAutofit fontScale="92500" lnSpcReduction="20000"/>
          </a:bodyPr>
          <a:lstStyle/>
          <a:p>
            <a:r>
              <a:rPr lang="en-US" sz="3900"/>
              <a:t>Explainer</a:t>
            </a:r>
            <a:endParaRPr lang="en-US"/>
          </a:p>
        </p:txBody>
      </p:sp>
      <p:sp>
        <p:nvSpPr>
          <p:cNvPr id="3" name="Content Placeholder 2">
            <a:extLst>
              <a:ext uri="{FF2B5EF4-FFF2-40B4-BE49-F238E27FC236}">
                <a16:creationId xmlns:a16="http://schemas.microsoft.com/office/drawing/2014/main" id="{936DB54E-68DF-6ABC-1CEB-7C302FA31E8D}"/>
              </a:ext>
            </a:extLst>
          </p:cNvPr>
          <p:cNvSpPr>
            <a:spLocks noGrp="1"/>
          </p:cNvSpPr>
          <p:nvPr>
            <p:ph sz="quarter" idx="4"/>
          </p:nvPr>
        </p:nvSpPr>
        <p:spPr/>
        <p:txBody>
          <a:bodyPr/>
          <a:lstStyle/>
          <a:p>
            <a:r>
              <a:rPr lang="en-US"/>
              <a:t>The information entered here will automatically populate the contract or addendum that you are submitting.</a:t>
            </a:r>
          </a:p>
          <a:p>
            <a:r>
              <a:rPr lang="en-US"/>
              <a:t>Required fields will show as red boxes and you will not be able to complete without the required information.</a:t>
            </a:r>
          </a:p>
          <a:p>
            <a:r>
              <a:rPr lang="en-US"/>
              <a:t>We are asking for your mailing address here, not the location of the 689.  that will come later. </a:t>
            </a:r>
          </a:p>
          <a:p>
            <a:endParaRPr lang="en-US"/>
          </a:p>
        </p:txBody>
      </p:sp>
      <p:sp>
        <p:nvSpPr>
          <p:cNvPr id="5" name="TextBox 4">
            <a:extLst>
              <a:ext uri="{FF2B5EF4-FFF2-40B4-BE49-F238E27FC236}">
                <a16:creationId xmlns:a16="http://schemas.microsoft.com/office/drawing/2014/main" id="{5E3B020B-DCEF-D39A-F6D3-FC6EBFD58B37}"/>
              </a:ext>
            </a:extLst>
          </p:cNvPr>
          <p:cNvSpPr txBox="1"/>
          <p:nvPr/>
        </p:nvSpPr>
        <p:spPr>
          <a:xfrm>
            <a:off x="762000" y="4918386"/>
            <a:ext cx="5017008" cy="1477328"/>
          </a:xfrm>
          <a:prstGeom prst="rect">
            <a:avLst/>
          </a:prstGeom>
          <a:noFill/>
          <a:ln w="25400">
            <a:solidFill>
              <a:srgbClr val="FF0000"/>
            </a:solidFill>
          </a:ln>
        </p:spPr>
        <p:txBody>
          <a:bodyPr wrap="square" rtlCol="0">
            <a:spAutoFit/>
          </a:bodyPr>
          <a:lstStyle/>
          <a:p>
            <a:pPr algn="ctr"/>
            <a:r>
              <a:rPr lang="en-US" b="1"/>
              <a:t>Complete only one Power Form per Contract/Addendum.  Do not restart a Power Form, use the “</a:t>
            </a:r>
            <a:r>
              <a:rPr lang="en-US" b="1" u="sng"/>
              <a:t>Finish Later”</a:t>
            </a:r>
            <a:r>
              <a:rPr lang="en-US" b="1"/>
              <a:t> button. You can edit a Power Form.  If you submit with an error, reach out to your HMS.</a:t>
            </a:r>
          </a:p>
        </p:txBody>
      </p:sp>
    </p:spTree>
    <p:extLst>
      <p:ext uri="{BB962C8B-B14F-4D97-AF65-F5344CB8AC3E}">
        <p14:creationId xmlns:p14="http://schemas.microsoft.com/office/powerpoint/2010/main" val="712093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706ee9-80ee-4f25-af17-8ecdea1037d8">
      <Terms xmlns="http://schemas.microsoft.com/office/infopath/2007/PartnerControls"/>
    </lcf76f155ced4ddcb4097134ff3c332f>
    <TaxCatchAll xmlns="7b83dbe2-6fd2-449a-a932-0d75829bf6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D5957896562942B02BE26174CF78CB" ma:contentTypeVersion="16" ma:contentTypeDescription="Create a new document." ma:contentTypeScope="" ma:versionID="533eadc2146b2302b5a8c30f9d57a63b">
  <xsd:schema xmlns:xsd="http://www.w3.org/2001/XMLSchema" xmlns:xs="http://www.w3.org/2001/XMLSchema" xmlns:p="http://schemas.microsoft.com/office/2006/metadata/properties" xmlns:ns2="d1706ee9-80ee-4f25-af17-8ecdea1037d8" xmlns:ns3="7b83dbe2-6fd2-449a-a932-0d75829bf641" targetNamespace="http://schemas.microsoft.com/office/2006/metadata/properties" ma:root="true" ma:fieldsID="0e3a643d11b02680e83b8b30b1d3833b" ns2:_="" ns3:_="">
    <xsd:import namespace="d1706ee9-80ee-4f25-af17-8ecdea1037d8"/>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06ee9-80ee-4f25-af17-8ecdea103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18d57f0-39b7-419b-ae5a-a0499e915ce3}"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9DA42D-96B5-4EC0-82D9-08903CFF8D10}">
  <ds:schemaRefs>
    <ds:schemaRef ds:uri="7b83dbe2-6fd2-449a-a932-0d75829bf641"/>
    <ds:schemaRef ds:uri="d1706ee9-80ee-4f25-af17-8ecdea1037d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24451D-F979-4355-8263-0E25413B1FB0}">
  <ds:schemaRefs>
    <ds:schemaRef ds:uri="7b83dbe2-6fd2-449a-a932-0d75829bf641"/>
    <ds:schemaRef ds:uri="d1706ee9-80ee-4f25-af17-8ecdea103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3F51CD-FF05-49DC-8D17-F9BD2EA81E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3</TotalTime>
  <Words>1847</Words>
  <Application>Microsoft Office PowerPoint</Application>
  <PresentationFormat>Widescreen</PresentationFormat>
  <Paragraphs>166</Paragraphs>
  <Slides>18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Amasis MT Pro</vt:lpstr>
      <vt:lpstr>Arial</vt:lpstr>
      <vt:lpstr>Calibri</vt:lpstr>
      <vt:lpstr>Courier New</vt:lpstr>
      <vt:lpstr>Times New Roman</vt:lpstr>
      <vt:lpstr>Tw Cen MT</vt:lpstr>
      <vt:lpstr>Tw Cen MT Condensed</vt:lpstr>
      <vt:lpstr>Wingdings</vt:lpstr>
      <vt:lpstr>Wingdings 3</vt:lpstr>
      <vt:lpstr>Integral</vt:lpstr>
      <vt:lpstr>Acrobat Document</vt:lpstr>
      <vt:lpstr>Chapter 689/167  transition to Docusign </vt:lpstr>
      <vt:lpstr>Contract details and signatures will all be done in docusign. </vt:lpstr>
      <vt:lpstr>BUT FIRST…</vt:lpstr>
      <vt:lpstr>…a few reminders!     Contract basics</vt:lpstr>
      <vt:lpstr>DETERMINING the rent (PAGe 1)</vt:lpstr>
      <vt:lpstr>PowerPoint Presentation</vt:lpstr>
      <vt:lpstr>DETERMINING the rent (Page 2)</vt:lpstr>
      <vt:lpstr>AND NOW ON TO DOCUSIGN! </vt:lpstr>
      <vt:lpstr>The Power form, same old information</vt:lpstr>
      <vt:lpstr>Steps to the 689 process</vt:lpstr>
      <vt:lpstr>CONTRACT OR ADDENDUM? WHICH IS IT? </vt:lpstr>
      <vt:lpstr>Steps to the 689 process</vt:lpstr>
      <vt:lpstr>Who are the parties involved?</vt:lpstr>
      <vt:lpstr>Made an error in the power form or been interrupted? </vt:lpstr>
      <vt:lpstr>The LINK TO  POWER FORM</vt:lpstr>
      <vt:lpstr>And then (abracadabra)  the system creates the contract! </vt:lpstr>
      <vt:lpstr>PowerPoint Presentation</vt:lpstr>
      <vt:lpstr>And next year you meet and start again!  Thank you everyone and questions can be directed to your HMS.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689</dc:title>
  <dc:creator>Farrell, Mary (OCD)</dc:creator>
  <cp:lastModifiedBy>Farrell, Mary (EOHLC)</cp:lastModifiedBy>
  <cp:revision>1</cp:revision>
  <dcterms:created xsi:type="dcterms:W3CDTF">2016-02-24T19:44:42Z</dcterms:created>
  <dcterms:modified xsi:type="dcterms:W3CDTF">2024-08-22T20:16:31Z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0x01010029D5957896562942B02BE26174CF78CB</vt:lpwstr>
  </property>
  <property fmtid="{D5CDD505-2E9C-101B-9397-08002B2CF9AE}" pid="3" name="Order">
    <vt:r8>13070800</vt:r8>
  </property>
  <property fmtid="{D5CDD505-2E9C-101B-9397-08002B2CF9AE}" pid="4" name="MediaServiceImageTags">
    <vt:lpwstr/>
  </property>
</Properties>
</file>