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thumbnail" Target="docProps/thumbnail.jpeg"/>
  <Relationship Id="rId3" Type="http://schemas.openxmlformats.org/package/2006/relationships/metadata/core-properties" Target="docProps/core.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notesMasterIdLst>
    <p:notesMasterId r:id="rId27"/>
  </p:notesMasterIdLst>
  <p:sldIdLst>
    <p:sldId id="256" r:id="rId2"/>
    <p:sldId id="257" r:id="rId3"/>
    <p:sldId id="284" r:id="rId4"/>
    <p:sldId id="285" r:id="rId5"/>
    <p:sldId id="286" r:id="rId6"/>
    <p:sldId id="287" r:id="rId7"/>
    <p:sldId id="267" r:id="rId8"/>
    <p:sldId id="271" r:id="rId9"/>
    <p:sldId id="276" r:id="rId10"/>
    <p:sldId id="278" r:id="rId11"/>
    <p:sldId id="277" r:id="rId12"/>
    <p:sldId id="279" r:id="rId13"/>
    <p:sldId id="263" r:id="rId14"/>
    <p:sldId id="265" r:id="rId15"/>
    <p:sldId id="281" r:id="rId16"/>
    <p:sldId id="282" r:id="rId17"/>
    <p:sldId id="283" r:id="rId18"/>
    <p:sldId id="280" r:id="rId19"/>
    <p:sldId id="288" r:id="rId20"/>
    <p:sldId id="289" r:id="rId21"/>
    <p:sldId id="290" r:id="rId22"/>
    <p:sldId id="291" r:id="rId23"/>
    <p:sldId id="293" r:id="rId24"/>
    <p:sldId id="294" r:id="rId25"/>
    <p:sldId id="295" r:id="rId2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35540" autoAdjust="0"/>
  </p:normalViewPr>
  <p:slideViewPr>
    <p:cSldViewPr>
      <p:cViewPr>
        <p:scale>
          <a:sx n="94" d="100"/>
          <a:sy n="94" d="100"/>
        </p:scale>
        <p:origin x="-1284" y="12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Relationships xmlns="http://schemas.openxmlformats.org/package/2006/relationships">
  <Relationship Id="rId1" Type="http://schemas.openxmlformats.org/officeDocument/2006/relationships/slideMaster" Target="slideMasters/slideMaster1.xml"/>
  <Relationship Id="rId10" Type="http://schemas.openxmlformats.org/officeDocument/2006/relationships/slide" Target="slides/slide9.xml"/>
  <Relationship Id="rId11" Type="http://schemas.openxmlformats.org/officeDocument/2006/relationships/slide" Target="slides/slide10.xml"/>
  <Relationship Id="rId12" Type="http://schemas.openxmlformats.org/officeDocument/2006/relationships/slide" Target="slides/slide11.xml"/>
  <Relationship Id="rId13" Type="http://schemas.openxmlformats.org/officeDocument/2006/relationships/slide" Target="slides/slide12.xml"/>
  <Relationship Id="rId14" Type="http://schemas.openxmlformats.org/officeDocument/2006/relationships/slide" Target="slides/slide13.xml"/>
  <Relationship Id="rId15" Type="http://schemas.openxmlformats.org/officeDocument/2006/relationships/slide" Target="slides/slide14.xml"/>
  <Relationship Id="rId16" Type="http://schemas.openxmlformats.org/officeDocument/2006/relationships/slide" Target="slides/slide15.xml"/>
  <Relationship Id="rId17" Type="http://schemas.openxmlformats.org/officeDocument/2006/relationships/slide" Target="slides/slide16.xml"/>
  <Relationship Id="rId18" Type="http://schemas.openxmlformats.org/officeDocument/2006/relationships/slide" Target="slides/slide17.xml"/>
  <Relationship Id="rId19" Type="http://schemas.openxmlformats.org/officeDocument/2006/relationships/slide" Target="slides/slide18.xml"/>
  <Relationship Id="rId2" Type="http://schemas.openxmlformats.org/officeDocument/2006/relationships/slide" Target="slides/slide1.xml"/>
  <Relationship Id="rId20" Type="http://schemas.openxmlformats.org/officeDocument/2006/relationships/slide" Target="slides/slide19.xml"/>
  <Relationship Id="rId21" Type="http://schemas.openxmlformats.org/officeDocument/2006/relationships/slide" Target="slides/slide20.xml"/>
  <Relationship Id="rId22" Type="http://schemas.openxmlformats.org/officeDocument/2006/relationships/slide" Target="slides/slide21.xml"/>
  <Relationship Id="rId23" Type="http://schemas.openxmlformats.org/officeDocument/2006/relationships/slide" Target="slides/slide22.xml"/>
  <Relationship Id="rId24" Type="http://schemas.openxmlformats.org/officeDocument/2006/relationships/slide" Target="slides/slide23.xml"/>
  <Relationship Id="rId25" Type="http://schemas.openxmlformats.org/officeDocument/2006/relationships/slide" Target="slides/slide24.xml"/>
  <Relationship Id="rId26" Type="http://schemas.openxmlformats.org/officeDocument/2006/relationships/slide" Target="slides/slide25.xml"/>
  <Relationship Id="rId27" Type="http://schemas.openxmlformats.org/officeDocument/2006/relationships/notesMaster" Target="notesMasters/notesMaster1.xml"/>
  <Relationship Id="rId28" Type="http://schemas.openxmlformats.org/officeDocument/2006/relationships/presProps" Target="presProps.xml"/>
  <Relationship Id="rId29" Type="http://schemas.openxmlformats.org/officeDocument/2006/relationships/viewProps" Target="viewProps.xml"/>
  <Relationship Id="rId3" Type="http://schemas.openxmlformats.org/officeDocument/2006/relationships/slide" Target="slides/slide2.xml"/>
  <Relationship Id="rId30" Type="http://schemas.openxmlformats.org/officeDocument/2006/relationships/theme" Target="theme/theme1.xml"/>
  <Relationship Id="rId31" Type="http://schemas.openxmlformats.org/officeDocument/2006/relationships/tableStyles" Target="tableStyles.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7" Type="http://schemas.openxmlformats.org/officeDocument/2006/relationships/slide" Target="slides/slide6.xml"/>
  <Relationship Id="rId8" Type="http://schemas.openxmlformats.org/officeDocument/2006/relationships/slide" Target="slides/slide7.xml"/>
  <Relationship Id="rId9" Type="http://schemas.openxmlformats.org/officeDocument/2006/relationships/slide" Target="slides/slide8.xml"/>
</Relationships>

</file>

<file path=ppt/notesMasters/_rels/notesMaster1.xml.rels><?xml version="1.0" encoding="UTF-8"?>

<Relationships xmlns="http://schemas.openxmlformats.org/package/2006/relationships">
  <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6960980-2581-41E6-9777-F98F209B968F}" type="datetimeFigureOut">
              <a:rPr lang="en-US" smtClean="0"/>
              <a:t>8/28/2017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49F7F69-5767-40A9-9AFC-7B36871914BF}" type="slidenum">
              <a:rPr lang="en-US" smtClean="0"/>
              <a:t>‹#›</a:t>
            </a:fld>
            <a:endParaRPr lang="en-US" dirty="0"/>
          </a:p>
        </p:txBody>
      </p:sp>
    </p:spTree>
    <p:extLst>
      <p:ext uri="{BB962C8B-B14F-4D97-AF65-F5344CB8AC3E}">
        <p14:creationId xmlns:p14="http://schemas.microsoft.com/office/powerpoint/2010/main" val="12773170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1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1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9.xml"/>
</Relationships>

</file>

<file path=ppt/notesSlides/_rels/notesSlide1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0.xml"/>
</Relationships>

</file>

<file path=ppt/notesSlides/_rels/notesSlide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20.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1.xml"/>
</Relationships>

</file>

<file path=ppt/notesSlides/_rels/notesSlide21.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2.xml"/>
</Relationships>

</file>

<file path=ppt/notesSlides/_rels/notesSlide22.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3.xml"/>
</Relationships>

</file>

<file path=ppt/notesSlides/_rels/notesSlide2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4.xml"/>
</Relationships>

</file>

<file path=ppt/notesSlides/_rels/notesSlide2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5.xml"/>
</Relationships>

</file>

<file path=ppt/notesSlides/_rels/notesSlide3.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4.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5.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6.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7.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8.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_rels/notesSlide9.xml.rels><?xml version="1.0" encoding="UTF-8"?>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This</a:t>
            </a:r>
            <a:r>
              <a:rPr lang="en-US" baseline="0" dirty="0" smtClean="0"/>
              <a:t> training </a:t>
            </a:r>
            <a:r>
              <a:rPr lang="en-US" dirty="0" smtClean="0"/>
              <a:t>is focus</a:t>
            </a:r>
            <a:r>
              <a:rPr lang="en-US" baseline="0" dirty="0" smtClean="0"/>
              <a:t>ed on the changes.  It is not a power-point regarding everything one needs to know on the conduct of licensure and certification of Placement services as a whole.  </a:t>
            </a:r>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2</a:t>
            </a:fld>
            <a:endParaRPr lang="en-US" dirty="0"/>
          </a:p>
        </p:txBody>
      </p:sp>
    </p:spTree>
    <p:extLst>
      <p:ext uri="{BB962C8B-B14F-4D97-AF65-F5344CB8AC3E}">
        <p14:creationId xmlns:p14="http://schemas.microsoft.com/office/powerpoint/2010/main" val="1697704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Indicator changed to align with guidelines. Guidelines indicate w</a:t>
            </a:r>
            <a:r>
              <a:rPr lang="en-US" sz="1200" kern="1200" dirty="0" smtClean="0">
                <a:solidFill>
                  <a:schemeClr val="tx1"/>
                </a:solidFill>
                <a:effectLst/>
                <a:latin typeface="+mn-lt"/>
                <a:ea typeface="+mn-ea"/>
                <a:cs typeface="+mn-cs"/>
              </a:rPr>
              <a:t>alkways need to be maintained in safe condition in all seasons (e.g. kept reasonably clear of ice, leaves, snow, and other elements of the weather).  This includes both the primary and secondary egress pathways. </a:t>
            </a:r>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11</a:t>
            </a:fld>
            <a:endParaRPr lang="en-US" dirty="0"/>
          </a:p>
        </p:txBody>
      </p:sp>
    </p:spTree>
    <p:extLst>
      <p:ext uri="{BB962C8B-B14F-4D97-AF65-F5344CB8AC3E}">
        <p14:creationId xmlns:p14="http://schemas.microsoft.com/office/powerpoint/2010/main" val="137449646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Change wording to include “home care provider”, distinct from “staff”</a:t>
            </a:r>
          </a:p>
          <a:p>
            <a:r>
              <a:rPr lang="en-US" dirty="0" smtClean="0"/>
              <a:t>L77 and L84 are examples of instances where this change was made. Change was made </a:t>
            </a:r>
            <a:r>
              <a:rPr lang="en-US" dirty="0" smtClean="0"/>
              <a:t>throughout </a:t>
            </a:r>
            <a:r>
              <a:rPr lang="en-US" dirty="0" smtClean="0"/>
              <a:t>each of the tools </a:t>
            </a:r>
          </a:p>
          <a:p>
            <a:endParaRPr lang="en-US" dirty="0" smtClean="0"/>
          </a:p>
          <a:p>
            <a:r>
              <a:rPr lang="en-US" dirty="0" smtClean="0"/>
              <a:t>Licensure</a:t>
            </a:r>
            <a:r>
              <a:rPr lang="en-US" baseline="0" dirty="0" smtClean="0"/>
              <a:t> and certification </a:t>
            </a:r>
            <a:r>
              <a:rPr lang="en-US" dirty="0" smtClean="0"/>
              <a:t>Tools</a:t>
            </a:r>
            <a:r>
              <a:rPr lang="en-US" baseline="0" dirty="0" smtClean="0"/>
              <a:t> were modified and will be posted on the web.  </a:t>
            </a:r>
          </a:p>
          <a:p>
            <a:endParaRPr lang="en-US" baseline="0" dirty="0" smtClean="0"/>
          </a:p>
          <a:p>
            <a:r>
              <a:rPr lang="en-US" baseline="0" dirty="0" smtClean="0"/>
              <a:t>2017 Interpretations guidelines sent to you.  Will be reviewing the changes in the interpretations in the upcoming slides.</a:t>
            </a:r>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12</a:t>
            </a:fld>
            <a:endParaRPr lang="en-US" dirty="0"/>
          </a:p>
        </p:txBody>
      </p:sp>
    </p:spTree>
    <p:extLst>
      <p:ext uri="{BB962C8B-B14F-4D97-AF65-F5344CB8AC3E}">
        <p14:creationId xmlns:p14="http://schemas.microsoft.com/office/powerpoint/2010/main" val="46687031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Safety Plan</a:t>
            </a:r>
            <a:r>
              <a:rPr lang="en-US" sz="1200" kern="1200" dirty="0" smtClean="0">
                <a:solidFill>
                  <a:schemeClr val="tx1"/>
                </a:solidFill>
                <a:effectLst/>
                <a:latin typeface="+mn-lt"/>
                <a:ea typeface="+mn-ea"/>
                <a:cs typeface="+mn-cs"/>
              </a:rPr>
              <a:t>: the Area Office must be provided, in the safety plan, with a clear knowledge of the needs of all individuals needing assistance at the site, whether or not they are supported by DDS, and the care taker actions / responsibilities and those actions for any additional staff, for safe evacuation. Design a safety plan which includes</a:t>
            </a:r>
            <a:r>
              <a:rPr lang="en-US" sz="1200" kern="1200" baseline="0" dirty="0" smtClean="0">
                <a:solidFill>
                  <a:schemeClr val="tx1"/>
                </a:solidFill>
                <a:effectLst/>
                <a:latin typeface="+mn-lt"/>
                <a:ea typeface="+mn-ea"/>
                <a:cs typeface="+mn-cs"/>
              </a:rPr>
              <a:t> everyone needing assistance, makes sure </a:t>
            </a:r>
            <a:r>
              <a:rPr lang="en-US" sz="1200" kern="1200" dirty="0" smtClean="0">
                <a:solidFill>
                  <a:schemeClr val="tx1"/>
                </a:solidFill>
                <a:effectLst/>
                <a:latin typeface="+mn-lt"/>
                <a:ea typeface="+mn-ea"/>
                <a:cs typeface="+mn-cs"/>
              </a:rPr>
              <a:t>everyone gets out the first time and that the safety plan reflects what is</a:t>
            </a:r>
            <a:r>
              <a:rPr lang="en-US" sz="1200" kern="1200" baseline="0" dirty="0" smtClean="0">
                <a:solidFill>
                  <a:schemeClr val="tx1"/>
                </a:solidFill>
                <a:effectLst/>
                <a:latin typeface="+mn-lt"/>
                <a:ea typeface="+mn-ea"/>
                <a:cs typeface="+mn-cs"/>
              </a:rPr>
              <a:t> being implemented in real life</a:t>
            </a:r>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r>
              <a:rPr lang="en-US" b="1" dirty="0" smtClean="0"/>
              <a:t>Evacuation:</a:t>
            </a:r>
            <a:r>
              <a:rPr lang="en-US" dirty="0" smtClean="0"/>
              <a:t> </a:t>
            </a:r>
            <a:r>
              <a:rPr lang="en-US" sz="1200" b="1" kern="1200" dirty="0" smtClean="0">
                <a:solidFill>
                  <a:schemeClr val="tx1"/>
                </a:solidFill>
                <a:effectLst/>
                <a:latin typeface="+mn-lt"/>
                <a:ea typeface="+mn-ea"/>
                <a:cs typeface="+mn-cs"/>
              </a:rPr>
              <a:t>L6 All individuals are able to evacuate homes in 2.5 minutes with or without assistance…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Evacuation readiness is evaluated through both documentation review and interviews</a:t>
            </a:r>
          </a:p>
          <a:p>
            <a:pPr lvl="0"/>
            <a:r>
              <a:rPr lang="en-US" sz="1200" kern="1200" dirty="0" smtClean="0">
                <a:solidFill>
                  <a:schemeClr val="tx1"/>
                </a:solidFill>
                <a:effectLst/>
                <a:latin typeface="+mn-lt"/>
                <a:ea typeface="+mn-ea"/>
                <a:cs typeface="+mn-cs"/>
              </a:rPr>
              <a:t>Although not required, fire drill documentation can be utilized to determine whether the individuals can evacuate within 2.5 minutes.</a:t>
            </a:r>
          </a:p>
          <a:p>
            <a:pPr lvl="0"/>
            <a:r>
              <a:rPr lang="en-US" sz="1200" kern="1200" dirty="0" smtClean="0">
                <a:solidFill>
                  <a:schemeClr val="tx1"/>
                </a:solidFill>
                <a:effectLst/>
                <a:latin typeface="+mn-lt"/>
                <a:ea typeface="+mn-ea"/>
                <a:cs typeface="+mn-cs"/>
              </a:rPr>
              <a:t>A current assessment  or evidence of practice evacuations, ”mock” fire drills, and/or training and reassessment documentation can also be made available for review.</a:t>
            </a:r>
          </a:p>
          <a:p>
            <a:pPr lvl="0"/>
            <a:r>
              <a:rPr lang="en-US" sz="1200" kern="1200" dirty="0" smtClean="0">
                <a:solidFill>
                  <a:schemeClr val="tx1"/>
                </a:solidFill>
                <a:effectLst/>
                <a:latin typeface="+mn-lt"/>
                <a:ea typeface="+mn-ea"/>
                <a:cs typeface="+mn-cs"/>
              </a:rPr>
              <a:t>In addition, the home provider interview, interview with the individual and observation will contribute to a determination of whether the individual has been trained and can evacuate with or without assistance.  </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Minimally annual assessment (safety assessment) – Big P provider has some system of oversite/mechanism to ensure individuals can be evacuated within 2½ minutes.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Required inspections</a:t>
            </a:r>
            <a:r>
              <a:rPr lang="en-US" sz="1200" b="1" kern="1200" baseline="0" dirty="0" smtClean="0">
                <a:solidFill>
                  <a:schemeClr val="tx1"/>
                </a:solidFill>
                <a:effectLst/>
                <a:latin typeface="+mn-lt"/>
                <a:ea typeface="+mn-ea"/>
                <a:cs typeface="+mn-cs"/>
              </a:rPr>
              <a:t> </a:t>
            </a:r>
            <a:r>
              <a:rPr lang="en-US" sz="1200" kern="1200" baseline="0" dirty="0" smtClean="0">
                <a:solidFill>
                  <a:schemeClr val="tx1"/>
                </a:solidFill>
                <a:effectLst/>
                <a:latin typeface="+mn-lt"/>
                <a:ea typeface="+mn-ea"/>
                <a:cs typeface="+mn-cs"/>
              </a:rPr>
              <a:t>– more flexibility now.  You have 15 months, not 12 months to get an annual inspections.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Tagging of fire extinguishers no longer required (now have a green dial indicating operational)</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1" kern="1200" dirty="0" smtClean="0">
                <a:solidFill>
                  <a:schemeClr val="tx1"/>
                </a:solidFill>
                <a:effectLst/>
                <a:latin typeface="+mn-lt"/>
                <a:ea typeface="+mn-ea"/>
                <a:cs typeface="+mn-cs"/>
              </a:rPr>
              <a:t>Smoke Detectors</a:t>
            </a:r>
            <a:r>
              <a:rPr lang="en-US" sz="1200" kern="1200" dirty="0" smtClean="0">
                <a:solidFill>
                  <a:schemeClr val="tx1"/>
                </a:solidFill>
                <a:effectLst/>
                <a:latin typeface="+mn-lt"/>
                <a:ea typeface="+mn-ea"/>
                <a:cs typeface="+mn-cs"/>
              </a:rPr>
              <a:t>: All detectors should be periodically tested by the Provider or the home care provider to ensure they are working properly at all times.  </a:t>
            </a:r>
          </a:p>
          <a:p>
            <a:r>
              <a:rPr lang="en-US" sz="1200" kern="1200" dirty="0" smtClean="0">
                <a:solidFill>
                  <a:schemeClr val="tx1"/>
                </a:solidFill>
                <a:effectLst/>
                <a:latin typeface="+mn-lt"/>
                <a:ea typeface="+mn-ea"/>
                <a:cs typeface="+mn-cs"/>
              </a:rPr>
              <a:t>Interconnected smoke detectors, they need to all work, and all detectors will be sounded during the review to ensure they are working properly and are fully interconnected.  Battery operated detectors are acceptable. Homes must be equipped with smoke detectors with a </a:t>
            </a:r>
            <a:r>
              <a:rPr lang="en-US" sz="1200" b="1" kern="1200" dirty="0" smtClean="0">
                <a:solidFill>
                  <a:schemeClr val="tx1"/>
                </a:solidFill>
                <a:effectLst/>
                <a:latin typeface="+mn-lt"/>
                <a:ea typeface="+mn-ea"/>
                <a:cs typeface="+mn-cs"/>
              </a:rPr>
              <a:t>ten year life span</a:t>
            </a:r>
            <a:r>
              <a:rPr lang="en-US" sz="1200" kern="1200" dirty="0" smtClean="0">
                <a:solidFill>
                  <a:schemeClr val="tx1"/>
                </a:solidFill>
                <a:effectLst/>
                <a:latin typeface="+mn-lt"/>
                <a:ea typeface="+mn-ea"/>
                <a:cs typeface="+mn-cs"/>
              </a:rPr>
              <a:t>.   Reminder to check battery</a:t>
            </a:r>
            <a:r>
              <a:rPr lang="en-US" sz="1200" kern="1200" baseline="0" dirty="0" smtClean="0">
                <a:solidFill>
                  <a:schemeClr val="tx1"/>
                </a:solidFill>
                <a:effectLst/>
                <a:latin typeface="+mn-lt"/>
                <a:ea typeface="+mn-ea"/>
                <a:cs typeface="+mn-cs"/>
              </a:rPr>
              <a:t> operated and other devices to ensure that they are changed every ten years. </a:t>
            </a:r>
            <a:r>
              <a:rPr lang="en-US" sz="1200" kern="1200" dirty="0" smtClean="0">
                <a:solidFill>
                  <a:schemeClr val="tx1"/>
                </a:solidFill>
                <a:effectLst/>
                <a:latin typeface="+mn-lt"/>
                <a:ea typeface="+mn-ea"/>
                <a:cs typeface="+mn-cs"/>
              </a:rPr>
              <a:t> The instructions on a battery-operated alarm say it should be replaced in 10 years; and</a:t>
            </a:r>
            <a:endParaRPr lang="en-US" sz="1100" kern="1200" dirty="0" smtClean="0">
              <a:solidFill>
                <a:schemeClr val="tx1"/>
              </a:solidFill>
              <a:effectLst/>
              <a:latin typeface="+mn-lt"/>
              <a:ea typeface="+mn-ea"/>
              <a:cs typeface="+mn-cs"/>
            </a:endParaRPr>
          </a:p>
          <a:p>
            <a:pPr lvl="1" fontAlgn="base"/>
            <a:r>
              <a:rPr lang="en-US" sz="1200" kern="1200" dirty="0" smtClean="0">
                <a:solidFill>
                  <a:schemeClr val="tx1"/>
                </a:solidFill>
                <a:effectLst/>
                <a:latin typeface="+mn-lt"/>
                <a:ea typeface="+mn-ea"/>
                <a:cs typeface="+mn-cs"/>
              </a:rPr>
              <a:t>The life expectancy of interconnected smoke alarm units is also generally 10 years, after which point their sensors begin to lose sensitivity.</a:t>
            </a:r>
            <a:endParaRPr lang="en-US" sz="1100" kern="1200" dirty="0" smtClean="0">
              <a:solidFill>
                <a:schemeClr val="tx1"/>
              </a:solidFill>
              <a:effectLst/>
              <a:latin typeface="+mn-lt"/>
              <a:ea typeface="+mn-ea"/>
              <a:cs typeface="+mn-cs"/>
            </a:endParaRPr>
          </a:p>
          <a:p>
            <a:pPr lvl="1" fontAlgn="base"/>
            <a:r>
              <a:rPr lang="en-US" sz="1200" kern="1200" dirty="0" smtClean="0">
                <a:solidFill>
                  <a:schemeClr val="tx1"/>
                </a:solidFill>
                <a:effectLst/>
                <a:latin typeface="+mn-lt"/>
                <a:ea typeface="+mn-ea"/>
                <a:cs typeface="+mn-cs"/>
              </a:rPr>
              <a:t>The test button only confirms that the battery, electronics, and alert system are working – </a:t>
            </a:r>
            <a:r>
              <a:rPr lang="en-US" sz="1200" i="1" u="sng" kern="1200" dirty="0" smtClean="0">
                <a:solidFill>
                  <a:schemeClr val="tx1"/>
                </a:solidFill>
                <a:effectLst/>
                <a:latin typeface="+mn-lt"/>
                <a:ea typeface="+mn-ea"/>
                <a:cs typeface="+mn-cs"/>
              </a:rPr>
              <a:t>It doesn’t mean that the smoke sensor is working</a:t>
            </a:r>
            <a:r>
              <a:rPr lang="en-US" sz="1200" kern="1200" dirty="0" smtClean="0">
                <a:solidFill>
                  <a:schemeClr val="tx1"/>
                </a:solidFill>
                <a:effectLst/>
                <a:latin typeface="+mn-lt"/>
                <a:ea typeface="+mn-ea"/>
                <a:cs typeface="+mn-cs"/>
              </a:rPr>
              <a:t>.  </a:t>
            </a:r>
            <a:endParaRPr lang="en-US" sz="11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If the home has been built or upgraded since August 27, 1997, the smoke detection system would also need to be updated in accordance with the current building code.  For example, if a home has interconnected smoke detectors, and then is renovated to add a bedroom, the smoke detection system must also be upgraded such that the new system is interconnected inclusive of the new bedroom and meets current code requirements i.e. smoke detectors in all bedrooms.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The labeling of </a:t>
            </a:r>
            <a:r>
              <a:rPr lang="en-US" sz="1200" b="1" kern="1200" baseline="0" dirty="0" smtClean="0">
                <a:solidFill>
                  <a:schemeClr val="tx1"/>
                </a:solidFill>
                <a:effectLst/>
                <a:latin typeface="+mn-lt"/>
                <a:ea typeface="+mn-ea"/>
                <a:cs typeface="+mn-cs"/>
              </a:rPr>
              <a:t>circuit breakers </a:t>
            </a:r>
            <a:r>
              <a:rPr lang="en-US" sz="1200" b="0" kern="1200" baseline="0" dirty="0" smtClean="0">
                <a:solidFill>
                  <a:schemeClr val="tx1"/>
                </a:solidFill>
                <a:effectLst/>
                <a:latin typeface="+mn-lt"/>
                <a:ea typeface="+mn-ea"/>
                <a:cs typeface="+mn-cs"/>
              </a:rPr>
              <a:t>is </a:t>
            </a:r>
            <a:r>
              <a:rPr lang="en-US" sz="1200" kern="1200" baseline="0" dirty="0" smtClean="0">
                <a:solidFill>
                  <a:schemeClr val="tx1"/>
                </a:solidFill>
                <a:effectLst/>
                <a:latin typeface="+mn-lt"/>
                <a:ea typeface="+mn-ea"/>
                <a:cs typeface="+mn-cs"/>
              </a:rPr>
              <a:t>no longer required (if living there, should know; different from multiple staff in 24/7).  </a:t>
            </a: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13</a:t>
            </a:fld>
            <a:endParaRPr lang="en-US" dirty="0"/>
          </a:p>
        </p:txBody>
      </p:sp>
    </p:spTree>
    <p:extLst>
      <p:ext uri="{BB962C8B-B14F-4D97-AF65-F5344CB8AC3E}">
        <p14:creationId xmlns:p14="http://schemas.microsoft.com/office/powerpoint/2010/main" val="102736558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Dietary Requirements: This</a:t>
            </a:r>
            <a:r>
              <a:rPr lang="en-US" sz="1200" kern="1200" baseline="0" dirty="0" smtClean="0">
                <a:solidFill>
                  <a:schemeClr val="tx1"/>
                </a:solidFill>
                <a:effectLst/>
                <a:latin typeface="+mn-lt"/>
                <a:ea typeface="+mn-ea"/>
                <a:cs typeface="+mn-cs"/>
              </a:rPr>
              <a:t> is only rated when there is a special diet.  The Doctor/ Health Care Professional may order/ recommend the special diet.  Then the </a:t>
            </a:r>
            <a:r>
              <a:rPr lang="en-US" sz="1200" kern="1200" dirty="0" smtClean="0">
                <a:solidFill>
                  <a:schemeClr val="tx1"/>
                </a:solidFill>
                <a:effectLst/>
                <a:latin typeface="+mn-lt"/>
                <a:ea typeface="+mn-ea"/>
                <a:cs typeface="+mn-cs"/>
              </a:rPr>
              <a:t>Provider determines and develops, in collaboration with and under health care provider guidance, any special diet necessary.  The Provider needs</a:t>
            </a:r>
            <a:r>
              <a:rPr lang="en-US" sz="1200" kern="1200" baseline="0" dirty="0" smtClean="0">
                <a:solidFill>
                  <a:schemeClr val="tx1"/>
                </a:solidFill>
                <a:effectLst/>
                <a:latin typeface="+mn-lt"/>
                <a:ea typeface="+mn-ea"/>
                <a:cs typeface="+mn-cs"/>
              </a:rPr>
              <a:t> to develop / outline the specifics.  </a:t>
            </a:r>
            <a:r>
              <a:rPr lang="en-US" sz="1200" kern="1200" dirty="0" smtClean="0">
                <a:solidFill>
                  <a:schemeClr val="tx1"/>
                </a:solidFill>
                <a:effectLst/>
                <a:latin typeface="+mn-lt"/>
                <a:ea typeface="+mn-ea"/>
                <a:cs typeface="+mn-cs"/>
              </a:rPr>
              <a:t>The individual home care provider should be knowledgeable and fully implementing any special dietary requirements,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documentation and interview with the home care provider.  </a:t>
            </a:r>
          </a:p>
          <a:p>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As less documentation such as menus are available within the shared living home, surveyors will be collecting evidence in support of this indicator through interviews with the home care provider, and Provider, as well as documentation. It will be </a:t>
            </a:r>
            <a:r>
              <a:rPr lang="en-US" sz="1200" u="sng" kern="1200" dirty="0" smtClean="0">
                <a:solidFill>
                  <a:schemeClr val="tx1"/>
                </a:solidFill>
                <a:effectLst/>
                <a:latin typeface="+mn-lt"/>
                <a:ea typeface="+mn-ea"/>
                <a:cs typeface="+mn-cs"/>
              </a:rPr>
              <a:t>validated through documentation</a:t>
            </a:r>
            <a:r>
              <a:rPr lang="en-US" sz="1200" kern="1200" dirty="0" smtClean="0">
                <a:solidFill>
                  <a:schemeClr val="tx1"/>
                </a:solidFill>
                <a:effectLst/>
                <a:latin typeface="+mn-lt"/>
                <a:ea typeface="+mn-ea"/>
                <a:cs typeface="+mn-cs"/>
              </a:rPr>
              <a:t> of an order from the health care practitioner, obtained by the big P Provider/agency; and </a:t>
            </a:r>
            <a:endParaRPr lang="en-US" sz="1100" kern="1200" dirty="0" smtClean="0">
              <a:solidFill>
                <a:schemeClr val="tx1"/>
              </a:solidFill>
              <a:effectLst/>
              <a:latin typeface="+mn-lt"/>
              <a:ea typeface="+mn-ea"/>
              <a:cs typeface="+mn-cs"/>
            </a:endParaRPr>
          </a:p>
          <a:p>
            <a:endParaRPr lang="en-US" sz="1400" kern="1200" dirty="0" smtClean="0">
              <a:solidFill>
                <a:schemeClr val="tx1"/>
              </a:solidFill>
              <a:effectLst/>
              <a:latin typeface="+mn-lt"/>
              <a:ea typeface="+mn-ea"/>
              <a:cs typeface="+mn-cs"/>
            </a:endParaRPr>
          </a:p>
          <a:p>
            <a:r>
              <a:rPr lang="en-US" sz="1400" kern="1200" dirty="0" smtClean="0">
                <a:solidFill>
                  <a:schemeClr val="tx1"/>
                </a:solidFill>
                <a:effectLst/>
                <a:latin typeface="+mn-lt"/>
                <a:ea typeface="+mn-ea"/>
                <a:cs typeface="+mn-cs"/>
              </a:rPr>
              <a:t>As </a:t>
            </a:r>
            <a:r>
              <a:rPr lang="en-US" sz="1400" kern="1200" dirty="0" smtClean="0">
                <a:solidFill>
                  <a:schemeClr val="tx1"/>
                </a:solidFill>
                <a:effectLst/>
                <a:latin typeface="+mn-lt"/>
                <a:ea typeface="+mn-ea"/>
                <a:cs typeface="+mn-cs"/>
              </a:rPr>
              <a:t>established by an </a:t>
            </a:r>
            <a:r>
              <a:rPr lang="en-US" sz="1400" u="sng" kern="1200" dirty="0" smtClean="0">
                <a:solidFill>
                  <a:schemeClr val="tx1"/>
                </a:solidFill>
                <a:effectLst/>
                <a:latin typeface="+mn-lt"/>
                <a:ea typeface="+mn-ea"/>
                <a:cs typeface="+mn-cs"/>
              </a:rPr>
              <a:t>interview</a:t>
            </a:r>
            <a:r>
              <a:rPr lang="en-US" sz="1400" kern="1200" dirty="0" smtClean="0">
                <a:solidFill>
                  <a:schemeClr val="tx1"/>
                </a:solidFill>
                <a:effectLst/>
                <a:latin typeface="+mn-lt"/>
                <a:ea typeface="+mn-ea"/>
                <a:cs typeface="+mn-cs"/>
              </a:rPr>
              <a:t> with the home provider, their knowledge of what the special diet entails and how it is followed. </a:t>
            </a:r>
            <a:r>
              <a:rPr lang="en-US" sz="1200" kern="1200" dirty="0" smtClean="0">
                <a:solidFill>
                  <a:schemeClr val="tx1"/>
                </a:solidFill>
                <a:effectLst/>
                <a:latin typeface="+mn-lt"/>
                <a:ea typeface="+mn-ea"/>
                <a:cs typeface="+mn-cs"/>
              </a:rPr>
              <a:t>Interviews will concentrate on validating that the special diet and guidance put together above is being followed.  For example, someone on a low sugar diet has a list of foods to avoid, is advised to stay away from cookies and cakes, and desserts no longer include these items as options. No review of the actual food in the home is necessary.  </a:t>
            </a:r>
          </a:p>
          <a:p>
            <a:endParaRPr lang="en-US" sz="1200" kern="1200" baseline="0" dirty="0" smtClean="0">
              <a:solidFill>
                <a:schemeClr val="tx1"/>
              </a:solidFill>
              <a:effectLst/>
              <a:latin typeface="+mn-lt"/>
              <a:ea typeface="+mn-ea"/>
              <a:cs typeface="+mn-cs"/>
            </a:endParaRPr>
          </a:p>
          <a:p>
            <a:r>
              <a:rPr lang="en-US" sz="1200" b="1" kern="1200" baseline="0" dirty="0" smtClean="0">
                <a:solidFill>
                  <a:schemeClr val="tx1"/>
                </a:solidFill>
                <a:effectLst/>
                <a:latin typeface="+mn-lt"/>
                <a:ea typeface="+mn-ea"/>
                <a:cs typeface="+mn-cs"/>
              </a:rPr>
              <a:t>Healthy Diets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home care providers will be interviewed to determine whether they are knowledgeable concerning what constitutes a healthy diet, including familiarity with Executive Order 509, the USDA MyPlate model or other nutritional models.</a:t>
            </a:r>
            <a:r>
              <a:rPr lang="en-US" sz="1200" kern="1200" baseline="0" dirty="0" smtClean="0">
                <a:solidFill>
                  <a:schemeClr val="tx1"/>
                </a:solidFill>
                <a:effectLst/>
                <a:latin typeface="+mn-lt"/>
                <a:ea typeface="+mn-ea"/>
                <a:cs typeface="+mn-cs"/>
              </a:rPr>
              <a:t> H</a:t>
            </a:r>
            <a:r>
              <a:rPr lang="en-US" sz="1200" kern="1200" dirty="0" smtClean="0">
                <a:solidFill>
                  <a:schemeClr val="tx1"/>
                </a:solidFill>
                <a:effectLst/>
                <a:latin typeface="+mn-lt"/>
                <a:ea typeface="+mn-ea"/>
                <a:cs typeface="+mn-cs"/>
              </a:rPr>
              <a:t>ome care provider should be able to describe how they use their knowledge and framework for a healthy diet, within the home. be able to describe what typical meals are generally provided,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what types of items and what portions are typically served and what options are available as snacks.</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14</a:t>
            </a:fld>
            <a:endParaRPr lang="en-US" dirty="0"/>
          </a:p>
        </p:txBody>
      </p:sp>
    </p:spTree>
    <p:extLst>
      <p:ext uri="{BB962C8B-B14F-4D97-AF65-F5344CB8AC3E}">
        <p14:creationId xmlns:p14="http://schemas.microsoft.com/office/powerpoint/2010/main" val="88971047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Restrictive: Provider needs to ensure that  individuals are in no way restricted by the system such as by recording individual’s motions within the home or inadvertently preventing the individual from unrestricted access to the community </a:t>
            </a:r>
          </a:p>
          <a:p>
            <a:endParaRPr lang="en-US" baseline="0" dirty="0" smtClean="0"/>
          </a:p>
          <a:p>
            <a:r>
              <a:rPr lang="en-US" baseline="0" dirty="0" smtClean="0"/>
              <a:t>Many shared living homes have home security systems and on the face of it, people don’t think of these as restrictive.  However, if used when people are home, </a:t>
            </a:r>
            <a:r>
              <a:rPr lang="en-US" baseline="0" dirty="0" smtClean="0"/>
              <a:t>it may </a:t>
            </a:r>
            <a:r>
              <a:rPr lang="en-US" baseline="0" dirty="0" smtClean="0"/>
              <a:t>essentially operate as a door alarm notifying the home care provider that the individual is leaving, and as such it can be considered restrictive.  The Provider needs to ensure that the home care provider understands the difference between a home security system used to prevent break-ins such as when not at home versus implementing a restrictive procedure without a clear rationale and plan for the particular person.</a:t>
            </a:r>
          </a:p>
          <a:p>
            <a:endParaRPr lang="en-US" baseline="0" dirty="0" smtClean="0"/>
          </a:p>
          <a:p>
            <a:pPr lvl="0"/>
            <a:r>
              <a:rPr lang="en-US" sz="1200" kern="1200" dirty="0" smtClean="0">
                <a:solidFill>
                  <a:schemeClr val="tx1"/>
                </a:solidFill>
                <a:effectLst/>
                <a:latin typeface="+mn-lt"/>
                <a:ea typeface="+mn-ea"/>
                <a:cs typeface="+mn-cs"/>
              </a:rPr>
              <a:t>The Provider agency needs to ensure that the home provider understands this and is not using the security system to record an individual’s motions within the home or inadvertently preventing them from unrestricted access to the community.</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Any restrictive procedures need a clear rationale and plan for the particular person, with ISP team approval and human rights committee review. </a:t>
            </a:r>
          </a:p>
          <a:p>
            <a:endParaRPr lang="en-US" baseline="0" dirty="0" smtClean="0"/>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15</a:t>
            </a:fld>
            <a:endParaRPr lang="en-US" dirty="0"/>
          </a:p>
        </p:txBody>
      </p:sp>
    </p:spTree>
    <p:extLst>
      <p:ext uri="{BB962C8B-B14F-4D97-AF65-F5344CB8AC3E}">
        <p14:creationId xmlns:p14="http://schemas.microsoft.com/office/powerpoint/2010/main" val="182624346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Surveyors randomly select three months within the past year of financial records to audit as with 24/7. </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Provider needs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to make all information for the past year available.  However, to create a less intrusive</a:t>
            </a:r>
            <a:r>
              <a:rPr lang="en-US" sz="1200" kern="1200" baseline="0" dirty="0" smtClean="0">
                <a:solidFill>
                  <a:schemeClr val="tx1"/>
                </a:solidFill>
                <a:effectLst/>
                <a:latin typeface="+mn-lt"/>
                <a:ea typeface="+mn-ea"/>
                <a:cs typeface="+mn-cs"/>
              </a:rPr>
              <a:t> survey, t</a:t>
            </a:r>
            <a:r>
              <a:rPr lang="en-US" sz="1200" kern="1200" dirty="0" smtClean="0">
                <a:solidFill>
                  <a:schemeClr val="tx1"/>
                </a:solidFill>
                <a:effectLst/>
                <a:latin typeface="+mn-lt"/>
                <a:ea typeface="+mn-ea"/>
                <a:cs typeface="+mn-cs"/>
              </a:rPr>
              <a:t>he surveyor will review a</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full month’s information at the home, and the two randomly selected past months information at the Administrative offices.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We will continue to </a:t>
            </a:r>
            <a:r>
              <a:rPr lang="en-US" sz="1200" kern="1200" baseline="0" dirty="0" smtClean="0">
                <a:solidFill>
                  <a:schemeClr val="tx1"/>
                </a:solidFill>
                <a:effectLst/>
                <a:latin typeface="+mn-lt"/>
                <a:ea typeface="+mn-ea"/>
                <a:cs typeface="+mn-cs"/>
              </a:rPr>
              <a:t>assess/ reconcile that the COH balances with the daily tracking.  </a:t>
            </a:r>
            <a:r>
              <a:rPr lang="en-US" sz="1200" kern="1200" dirty="0" smtClean="0">
                <a:solidFill>
                  <a:schemeClr val="tx1"/>
                </a:solidFill>
                <a:effectLst/>
                <a:latin typeface="+mn-lt"/>
                <a:ea typeface="+mn-ea"/>
                <a:cs typeface="+mn-cs"/>
              </a:rPr>
              <a:t>An immediate cash in/ cash out process that occurs at the time of the transaction is </a:t>
            </a:r>
            <a:r>
              <a:rPr lang="en-US" sz="1200" b="1" kern="1200" dirty="0" smtClean="0">
                <a:solidFill>
                  <a:schemeClr val="tx1"/>
                </a:solidFill>
                <a:effectLst/>
                <a:latin typeface="+mn-lt"/>
                <a:ea typeface="+mn-ea"/>
                <a:cs typeface="+mn-cs"/>
              </a:rPr>
              <a:t>not</a:t>
            </a:r>
            <a:r>
              <a:rPr lang="en-US" sz="1200" kern="1200" dirty="0" smtClean="0">
                <a:solidFill>
                  <a:schemeClr val="tx1"/>
                </a:solidFill>
                <a:effectLst/>
                <a:latin typeface="+mn-lt"/>
                <a:ea typeface="+mn-ea"/>
                <a:cs typeface="+mn-cs"/>
              </a:rPr>
              <a:t> required for Placement Services. There, does though, need to be a </a:t>
            </a:r>
            <a:r>
              <a:rPr lang="en-US" sz="1200" b="1" u="sng" kern="1200" dirty="0" smtClean="0">
                <a:solidFill>
                  <a:schemeClr val="tx1"/>
                </a:solidFill>
                <a:effectLst/>
                <a:latin typeface="+mn-lt"/>
                <a:ea typeface="+mn-ea"/>
                <a:cs typeface="+mn-cs"/>
              </a:rPr>
              <a:t>daily</a:t>
            </a:r>
            <a:r>
              <a:rPr lang="en-US" sz="1200" kern="1200" dirty="0" smtClean="0">
                <a:solidFill>
                  <a:schemeClr val="tx1"/>
                </a:solidFill>
                <a:effectLst/>
                <a:latin typeface="+mn-lt"/>
                <a:ea typeface="+mn-ea"/>
                <a:cs typeface="+mn-cs"/>
              </a:rPr>
              <a:t> process that occurs to track what monies were spent.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Provider needs to have an over sight system to ensure that the home care provider is tracking cash on hand and expenses daily, and that expenses that are made benefit the individual.</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A new decision tree has been developed (for all services) to assist with determining scores of met</a:t>
            </a:r>
            <a:r>
              <a:rPr lang="en-US" sz="1200" b="0" kern="1200" baseline="0" dirty="0" smtClean="0">
                <a:solidFill>
                  <a:schemeClr val="tx1"/>
                </a:solidFill>
                <a:effectLst/>
                <a:latin typeface="+mn-lt"/>
                <a:ea typeface="+mn-ea"/>
                <a:cs typeface="+mn-cs"/>
              </a:rPr>
              <a:t> vs not met.  One arithmetic error in 3 months does not equal a not met.  Treated like medication decision tree, taking into account the number and the magnitude of the errors EG, multiple errors vs 1-2 small errors.</a:t>
            </a:r>
            <a:endParaRPr lang="en-US" sz="1200" b="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16</a:t>
            </a:fld>
            <a:endParaRPr lang="en-US" dirty="0"/>
          </a:p>
        </p:txBody>
      </p:sp>
    </p:spTree>
    <p:extLst>
      <p:ext uri="{BB962C8B-B14F-4D97-AF65-F5344CB8AC3E}">
        <p14:creationId xmlns:p14="http://schemas.microsoft.com/office/powerpoint/2010/main" val="274104031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dirty="0" smtClean="0">
                <a:solidFill>
                  <a:schemeClr val="tx1"/>
                </a:solidFill>
                <a:effectLst/>
                <a:latin typeface="+mn-lt"/>
                <a:ea typeface="+mn-ea"/>
                <a:cs typeface="+mn-cs"/>
              </a:rPr>
              <a:t>C7: Indicator has to do with providing feedback on staff that support the person at time</a:t>
            </a:r>
            <a:r>
              <a:rPr lang="en-US" sz="1200" b="0" kern="1200" baseline="0" dirty="0" smtClean="0">
                <a:solidFill>
                  <a:schemeClr val="tx1"/>
                </a:solidFill>
                <a:effectLst/>
                <a:latin typeface="+mn-lt"/>
                <a:ea typeface="+mn-ea"/>
                <a:cs typeface="+mn-cs"/>
              </a:rPr>
              <a:t> of hire and ongoing.  Changed to recognize that home care provider is not staff.  Individuals need to be actively engaged and providing feedback about the match during the matching process and an individual’s opportunity to be part of the selection of the placement provider, the agency’s process for matching.  On an on-going basis, people need to have the opportunity to share with the big P Provider their ongoing opinion/ feedback on the home care provider.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b="1"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kern="1200" baseline="0" dirty="0" smtClean="0">
                <a:solidFill>
                  <a:schemeClr val="tx1"/>
                </a:solidFill>
                <a:effectLst/>
                <a:latin typeface="+mn-lt"/>
                <a:ea typeface="+mn-ea"/>
                <a:cs typeface="+mn-cs"/>
              </a:rPr>
              <a:t>C20: </a:t>
            </a:r>
            <a:r>
              <a:rPr lang="en-US" sz="1200" kern="1200" dirty="0" smtClean="0">
                <a:solidFill>
                  <a:schemeClr val="tx1"/>
                </a:solidFill>
                <a:effectLst/>
                <a:latin typeface="+mn-lt"/>
                <a:ea typeface="+mn-ea"/>
                <a:cs typeface="+mn-cs"/>
              </a:rPr>
              <a:t>This indicator is NOT about the presence of a Safety Plan. The Provider needs to have policies, procedures and guidelines in place to instruct home care providers as to who to call when.  Home care providers need to be aware of when to call 911, but then when shortly thereafter to contact the Provider and inform them as to what occurred.  Providers</a:t>
            </a:r>
            <a:r>
              <a:rPr lang="en-US" sz="1200" kern="1200" baseline="0" dirty="0" smtClean="0">
                <a:solidFill>
                  <a:schemeClr val="tx1"/>
                </a:solidFill>
                <a:effectLst/>
                <a:latin typeface="+mn-lt"/>
                <a:ea typeface="+mn-ea"/>
                <a:cs typeface="+mn-cs"/>
              </a:rPr>
              <a:t> need to ensure that each home care provider is aware of the on-call system for the agency.</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t>C51: </a:t>
            </a:r>
            <a:r>
              <a:rPr lang="en-US" sz="1200" kern="1200" dirty="0" smtClean="0">
                <a:solidFill>
                  <a:schemeClr val="tx1"/>
                </a:solidFill>
                <a:effectLst/>
                <a:latin typeface="+mn-lt"/>
                <a:ea typeface="+mn-ea"/>
                <a:cs typeface="+mn-cs"/>
              </a:rPr>
              <a:t>This indicator looks at the individual’s satisfaction with services and supports within the shared living home, and the Provider’s responsiveness to the individual’s feedback. This is separate and</a:t>
            </a:r>
            <a:r>
              <a:rPr lang="en-US" sz="1200" kern="1200" baseline="0" dirty="0" smtClean="0">
                <a:solidFill>
                  <a:schemeClr val="tx1"/>
                </a:solidFill>
                <a:effectLst/>
                <a:latin typeface="+mn-lt"/>
                <a:ea typeface="+mn-ea"/>
                <a:cs typeface="+mn-cs"/>
              </a:rPr>
              <a:t> from feedback on the home care provider.  It about overall satisfaction with the arrangement.  </a:t>
            </a:r>
            <a:r>
              <a:rPr lang="en-US" sz="1200" kern="1200" dirty="0" smtClean="0">
                <a:solidFill>
                  <a:schemeClr val="tx1"/>
                </a:solidFill>
                <a:effectLst/>
                <a:latin typeface="+mn-lt"/>
                <a:ea typeface="+mn-ea"/>
                <a:cs typeface="+mn-cs"/>
              </a:rPr>
              <a:t>So</a:t>
            </a:r>
            <a:r>
              <a:rPr lang="en-US" sz="1200" kern="1200" baseline="0" dirty="0" smtClean="0">
                <a:solidFill>
                  <a:schemeClr val="tx1"/>
                </a:solidFill>
                <a:effectLst/>
                <a:latin typeface="+mn-lt"/>
                <a:ea typeface="+mn-ea"/>
                <a:cs typeface="+mn-cs"/>
              </a:rPr>
              <a:t> the Placement Coordinator needs to be aware of for example the individuals satisfaction with the routines and services within the home.  </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C53: There was a lengthy discussion on this indicator at</a:t>
            </a:r>
            <a:r>
              <a:rPr lang="en-US" sz="1200" kern="1200" baseline="0" dirty="0" smtClean="0">
                <a:solidFill>
                  <a:schemeClr val="tx1"/>
                </a:solidFill>
                <a:effectLst/>
                <a:latin typeface="+mn-lt"/>
                <a:ea typeface="+mn-ea"/>
                <a:cs typeface="+mn-cs"/>
              </a:rPr>
              <a:t> the workgroup; How do we ensure this when the family might have a routine to eat at a certain time and the individual likes to eat later, for example.  But the individual in this example did not necessarily want to eat alone.  Providers need to work with the home care provider to get to know what the individual prefers and to integrate their choices into the family rhythms.  Perhaps everyone can eat together at a mutually satisfactory time.  </a:t>
            </a:r>
            <a:r>
              <a:rPr lang="en-US" sz="1200" kern="1200" dirty="0" smtClean="0">
                <a:solidFill>
                  <a:schemeClr val="tx1"/>
                </a:solidFill>
                <a:effectLst/>
                <a:latin typeface="+mn-lt"/>
                <a:ea typeface="+mn-ea"/>
                <a:cs typeface="+mn-cs"/>
              </a:rPr>
              <a:t>This indicator specifically focuses on food choices and dining preferences. It would be important to understand whether the individual prefers to have a fixed dinner mealtime and a shared dining experience within the family/household setting, or does she/he prefer to eat alone, at a later hour, while watching television instead of in the dining room.  </a:t>
            </a:r>
            <a:r>
              <a:rPr lang="en-US" sz="1200" u="sng" kern="1200" dirty="0" smtClean="0">
                <a:solidFill>
                  <a:schemeClr val="tx1"/>
                </a:solidFill>
                <a:effectLst/>
                <a:latin typeface="+mn-lt"/>
                <a:ea typeface="+mn-ea"/>
                <a:cs typeface="+mn-cs"/>
              </a:rPr>
              <a:t>Once known, the Provider needs to help the home care provider actualize these choices.</a:t>
            </a:r>
            <a:endParaRPr lang="en-US" u="sng" dirty="0" smtClean="0">
              <a:effectLst/>
            </a:endParaRPr>
          </a:p>
          <a:p>
            <a:pPr lvl="0"/>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17</a:t>
            </a:fld>
            <a:endParaRPr lang="en-US" dirty="0"/>
          </a:p>
        </p:txBody>
      </p:sp>
    </p:spTree>
    <p:extLst>
      <p:ext uri="{BB962C8B-B14F-4D97-AF65-F5344CB8AC3E}">
        <p14:creationId xmlns:p14="http://schemas.microsoft.com/office/powerpoint/2010/main" val="42902972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Several</a:t>
            </a:r>
            <a:r>
              <a:rPr lang="en-US" baseline="0" dirty="0" smtClean="0"/>
              <a:t> indicators continue to come up over and over again.  </a:t>
            </a:r>
          </a:p>
          <a:p>
            <a:r>
              <a:rPr lang="en-US" baseline="0" dirty="0" smtClean="0"/>
              <a:t>For instance, in older houses especially, it is often hard to ensure that appropriate water temperature.  L15 – Please see interpretations for scoring guidance.  While the expectations are for water temperatures to be within 110-120 at the sinks and between 110-112 at the showers, there is some allowance for slightly lower temperatures (to 100 degrees) to receive a rating of met.  </a:t>
            </a:r>
            <a:endParaRPr lang="en-US" dirty="0" smtClean="0"/>
          </a:p>
          <a:p>
            <a:endParaRPr lang="en-US" dirty="0" smtClean="0"/>
          </a:p>
          <a:p>
            <a:r>
              <a:rPr lang="en-US" dirty="0" smtClean="0"/>
              <a:t>L27  swimming pools – reminder to follow water guidelines from 2013.  Big P Provider has a key role – Utilize a systemic approach – guidance, training, support – to promote the small p provider’s understanding of water safety, individual’s water safety skills and development of safe practices for the use of the pool  </a:t>
            </a:r>
          </a:p>
          <a:p>
            <a:endParaRPr lang="en-US" dirty="0" smtClean="0"/>
          </a:p>
          <a:p>
            <a:r>
              <a:rPr lang="en-US" dirty="0" smtClean="0"/>
              <a:t>L33</a:t>
            </a:r>
            <a:r>
              <a:rPr lang="en-US" baseline="0" dirty="0" smtClean="0"/>
              <a:t> and L34 – reminder that annual PE and annual dentals are required.  Clarification that a follow-up visit to the doctor is not the same as an annual PE.  Big P provider to help ensure that the home care provider gets a complete annual physical form back from doctor.  Also, if trouble accessing a dentist, such as one that accepts MassHealth, the Provider can help.  </a:t>
            </a:r>
            <a:r>
              <a:rPr lang="en-US" dirty="0" smtClean="0"/>
              <a:t> </a:t>
            </a:r>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18</a:t>
            </a:fld>
            <a:endParaRPr lang="en-US" dirty="0"/>
          </a:p>
        </p:txBody>
      </p:sp>
    </p:spTree>
    <p:extLst>
      <p:ext uri="{BB962C8B-B14F-4D97-AF65-F5344CB8AC3E}">
        <p14:creationId xmlns:p14="http://schemas.microsoft.com/office/powerpoint/2010/main" val="296495063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We have walked through the changes to the tools</a:t>
            </a:r>
            <a:r>
              <a:rPr lang="en-US" baseline="0" dirty="0" smtClean="0"/>
              <a:t> and the interpretations, but now want to step back and summarize the themes/ essence of the changes in terms of process; what will the survey now “look like”</a:t>
            </a:r>
          </a:p>
          <a:p>
            <a:endParaRPr lang="en-US" baseline="0" dirty="0" smtClean="0"/>
          </a:p>
          <a:p>
            <a:r>
              <a:rPr lang="en-US" baseline="0" dirty="0" smtClean="0"/>
              <a:t>The main shift is to focus on the Provider; and the Provider’s systems.  The Home Care Providers are not employees of the agency; they are subcontracted. It is up to Provider to establish systems/ expectations across all settings, while at the same time recognizing that the family  operates somewhat autonomously and each family is distinct.</a:t>
            </a:r>
          </a:p>
          <a:p>
            <a:endParaRPr lang="en-US" baseline="0" dirty="0" smtClean="0"/>
          </a:p>
          <a:p>
            <a:r>
              <a:rPr lang="en-US" baseline="0" dirty="0" smtClean="0"/>
              <a:t>We will walk through the types of items that the Provider has more responsibility to assure and how.  Starting with systems:</a:t>
            </a:r>
          </a:p>
          <a:p>
            <a:r>
              <a:rPr lang="en-US" b="1" baseline="0" dirty="0" smtClean="0"/>
              <a:t>Medication over sight</a:t>
            </a:r>
            <a:r>
              <a:rPr lang="en-US" baseline="0" dirty="0" smtClean="0"/>
              <a:t>- not MAP but Provider needs to check that meds are administered as prescribed; </a:t>
            </a:r>
          </a:p>
          <a:p>
            <a:r>
              <a:rPr lang="en-US" b="1" baseline="0" dirty="0" smtClean="0"/>
              <a:t>Financial over sight </a:t>
            </a:r>
            <a:r>
              <a:rPr lang="en-US" baseline="0" dirty="0" smtClean="0"/>
              <a:t>- work with Home Care Provider to ensure daily tracking, that money is spent correctly; review receipts</a:t>
            </a:r>
          </a:p>
          <a:p>
            <a:r>
              <a:rPr lang="en-US" b="1" baseline="0" dirty="0" smtClean="0"/>
              <a:t>Environment</a:t>
            </a:r>
            <a:r>
              <a:rPr lang="en-US" baseline="0" dirty="0" smtClean="0"/>
              <a:t>- when visited monthly, check water temp eg</a:t>
            </a:r>
          </a:p>
          <a:p>
            <a:r>
              <a:rPr lang="en-US" b="1" baseline="0" dirty="0" smtClean="0"/>
              <a:t>Training</a:t>
            </a:r>
            <a:r>
              <a:rPr lang="en-US" baseline="0" dirty="0" smtClean="0"/>
              <a:t>- ensure that the Provider makes sure that the home care providers mandated trainings; signs and symptoms of illness; individual specific knowledge and training; need to make sure that the home care provider knows and is trained in all the individual treatment goals and responsibilities</a:t>
            </a:r>
          </a:p>
          <a:p>
            <a:r>
              <a:rPr lang="en-US" b="1" baseline="0" dirty="0" smtClean="0"/>
              <a:t>Health care, supports- </a:t>
            </a:r>
            <a:r>
              <a:rPr lang="en-US" baseline="0" dirty="0" smtClean="0"/>
              <a:t>The big P Provider needs to ensure that the home care provider is aware of and following health care including follow up medical appointments and use of supports and health related protections </a:t>
            </a:r>
          </a:p>
          <a:p>
            <a:pPr marL="0" marR="0" indent="0" algn="l" defTabSz="914400" rtl="0" eaLnBrk="1" fontAlgn="auto" latinLnBrk="0" hangingPunct="1">
              <a:lnSpc>
                <a:spcPct val="100000"/>
              </a:lnSpc>
              <a:spcBef>
                <a:spcPts val="0"/>
              </a:spcBef>
              <a:spcAft>
                <a:spcPts val="0"/>
              </a:spcAft>
              <a:buClrTx/>
              <a:buSzTx/>
              <a:buFontTx/>
              <a:buNone/>
              <a:tabLst/>
              <a:defRPr/>
            </a:pPr>
            <a:r>
              <a:rPr lang="en-US" b="1" baseline="0" dirty="0" smtClean="0"/>
              <a:t>On call systems</a:t>
            </a:r>
            <a:r>
              <a:rPr lang="en-US" baseline="0" dirty="0" smtClean="0"/>
              <a:t>- check to make sure that incidents are written and that you know when someone goes to the hosp</a:t>
            </a:r>
          </a:p>
          <a:p>
            <a:endParaRPr lang="en-US" baseline="0" dirty="0" smtClean="0"/>
          </a:p>
          <a:p>
            <a:r>
              <a:rPr lang="en-US" baseline="0" dirty="0" smtClean="0"/>
              <a:t>As mentioned previously, we will be rating some of these topics individually, but there is also an indicator L85 that focuses on supervision and oversight – monthly visits; a lot of this comes together here.  Further detail offered in the Interpretations package.  </a:t>
            </a:r>
          </a:p>
          <a:p>
            <a:pPr marL="0" marR="0" indent="0" algn="l" defTabSz="914400" rtl="0" eaLnBrk="1" fontAlgn="auto" latinLnBrk="0" hangingPunct="1">
              <a:lnSpc>
                <a:spcPct val="100000"/>
              </a:lnSpc>
              <a:spcBef>
                <a:spcPts val="0"/>
              </a:spcBef>
              <a:spcAft>
                <a:spcPts val="0"/>
              </a:spcAft>
              <a:buClrTx/>
              <a:buSzTx/>
              <a:buFontTx/>
              <a:buNone/>
              <a:tabLst/>
              <a:defRPr/>
            </a:pPr>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smtClean="0"/>
              <a:t>The provider also has a role in helping with </a:t>
            </a:r>
            <a:r>
              <a:rPr lang="en-US" b="1" baseline="0" dirty="0" smtClean="0"/>
              <a:t>data collection </a:t>
            </a:r>
            <a:r>
              <a:rPr lang="en-US" baseline="0" dirty="0" smtClean="0"/>
              <a:t>– the home care provider will be taking data on a variety of items eg someone to be working on an ISP objective regularly, Medication Treatment Plan data.  The Provider should develop a system to assist the home care provider.  The Provider should ensure that data is being taken as needed, and that the data is complied, summarized, analyzed and then communicated to others (ISP team; physician) so that treatment can be adjusted.</a:t>
            </a:r>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19</a:t>
            </a:fld>
            <a:endParaRPr lang="en-US" dirty="0"/>
          </a:p>
        </p:txBody>
      </p:sp>
    </p:spTree>
    <p:extLst>
      <p:ext uri="{BB962C8B-B14F-4D97-AF65-F5344CB8AC3E}">
        <p14:creationId xmlns:p14="http://schemas.microsoft.com/office/powerpoint/2010/main" val="26770161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process of reviewing Placement services will continue to start with a review with the Placement </a:t>
            </a:r>
            <a:r>
              <a:rPr lang="en-US" baseline="0" dirty="0" smtClean="0"/>
              <a:t>Coordinator (PC). </a:t>
            </a:r>
            <a:r>
              <a:rPr lang="en-US" baseline="0" dirty="0" smtClean="0"/>
              <a:t>Surveyors will:</a:t>
            </a:r>
          </a:p>
          <a:p>
            <a:r>
              <a:rPr lang="en-US" baseline="0" dirty="0" smtClean="0"/>
              <a:t>Interview with PC to determine what systems and expectations are overall; policies and procedures for all locations</a:t>
            </a:r>
          </a:p>
          <a:p>
            <a:r>
              <a:rPr lang="en-US" baseline="0" dirty="0" smtClean="0"/>
              <a:t>Will also gather specific information about each individual / location sampled</a:t>
            </a:r>
          </a:p>
          <a:p>
            <a:r>
              <a:rPr lang="en-US" baseline="0" dirty="0" smtClean="0"/>
              <a:t>Will review the Monthly site visit form, system and look at the specific forms for the sites sampled</a:t>
            </a:r>
          </a:p>
          <a:p>
            <a:r>
              <a:rPr lang="en-US" baseline="0" dirty="0" smtClean="0"/>
              <a:t>Regarding documentation, we review some of the items noted previously – eg records for money for non-current month may be at office; sometimes individual info here too</a:t>
            </a:r>
          </a:p>
          <a:p>
            <a:r>
              <a:rPr lang="en-US" baseline="0" dirty="0" smtClean="0"/>
              <a:t>Ask about / documentation on the matching process, feedback from the individual on the Home Care Provider; and feedback</a:t>
            </a:r>
          </a:p>
          <a:p>
            <a:r>
              <a:rPr lang="en-US" dirty="0" smtClean="0"/>
              <a:t>Review the provider’s way of assessing the ongoing p</a:t>
            </a:r>
            <a:r>
              <a:rPr lang="en-US" baseline="0" dirty="0" smtClean="0"/>
              <a:t>erformance and skills of the home care providers and how the individual’s feedback is used</a:t>
            </a:r>
          </a:p>
          <a:p>
            <a:r>
              <a:rPr lang="en-US" baseline="0" dirty="0" smtClean="0"/>
              <a:t>Ask about/ review documentation related to satisfaction on the placement overall.  (This is an individual indicator- we are asking about each individual’s satisfaction and how the Provider is responsive to this; rather than organizationally how are you making changes based on a tabulation of satisfaction surveys)</a:t>
            </a:r>
          </a:p>
          <a:p>
            <a:r>
              <a:rPr lang="en-US" dirty="0" smtClean="0"/>
              <a:t>Review training info to the Home care providers and any other staff that work there; </a:t>
            </a:r>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20</a:t>
            </a:fld>
            <a:endParaRPr lang="en-US" dirty="0"/>
          </a:p>
        </p:txBody>
      </p:sp>
    </p:spTree>
    <p:extLst>
      <p:ext uri="{BB962C8B-B14F-4D97-AF65-F5344CB8AC3E}">
        <p14:creationId xmlns:p14="http://schemas.microsoft.com/office/powerpoint/2010/main" val="310401526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In the fall of 2016 the Providers raised</a:t>
            </a:r>
            <a:r>
              <a:rPr lang="en-US" sz="1200" kern="1200" baseline="0" dirty="0" smtClean="0">
                <a:solidFill>
                  <a:schemeClr val="tx1"/>
                </a:solidFill>
                <a:effectLst/>
                <a:latin typeface="+mn-lt"/>
                <a:ea typeface="+mn-ea"/>
                <a:cs typeface="+mn-cs"/>
              </a:rPr>
              <a:t> the issue of needing to look at shared living differently from 24/7 given the unique nature of the service.  And </a:t>
            </a:r>
            <a:r>
              <a:rPr lang="en-US" sz="1200" kern="1200" dirty="0" smtClean="0">
                <a:solidFill>
                  <a:schemeClr val="tx1"/>
                </a:solidFill>
                <a:effectLst/>
                <a:latin typeface="+mn-lt"/>
                <a:ea typeface="+mn-ea"/>
                <a:cs typeface="+mn-cs"/>
              </a:rPr>
              <a:t>DDS agreed.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In addition, DDS entered </a:t>
            </a:r>
            <a:r>
              <a:rPr lang="en-US" sz="1200" kern="1200" dirty="0" smtClean="0">
                <a:solidFill>
                  <a:schemeClr val="tx1"/>
                </a:solidFill>
                <a:effectLst/>
                <a:latin typeface="+mn-lt"/>
                <a:ea typeface="+mn-ea"/>
                <a:cs typeface="+mn-cs"/>
              </a:rPr>
              <a:t>into the </a:t>
            </a:r>
            <a:r>
              <a:rPr lang="en-US" sz="1200" kern="1200" dirty="0" smtClean="0">
                <a:solidFill>
                  <a:schemeClr val="tx1"/>
                </a:solidFill>
                <a:effectLst/>
                <a:latin typeface="+mn-lt"/>
                <a:ea typeface="+mn-ea"/>
                <a:cs typeface="+mn-cs"/>
              </a:rPr>
              <a:t>endeavor to promote the shared living model,</a:t>
            </a:r>
            <a:r>
              <a:rPr lang="en-US" sz="1200" kern="1200" baseline="0" dirty="0" smtClean="0">
                <a:solidFill>
                  <a:schemeClr val="tx1"/>
                </a:solidFill>
                <a:effectLst/>
                <a:latin typeface="+mn-lt"/>
                <a:ea typeface="+mn-ea"/>
                <a:cs typeface="+mn-cs"/>
              </a:rPr>
              <a:t> and </a:t>
            </a:r>
            <a:r>
              <a:rPr lang="en-US" sz="1200" kern="1200" dirty="0" smtClean="0">
                <a:solidFill>
                  <a:schemeClr val="tx1"/>
                </a:solidFill>
                <a:effectLst/>
                <a:latin typeface="+mn-lt"/>
                <a:ea typeface="+mn-ea"/>
                <a:cs typeface="+mn-cs"/>
              </a:rPr>
              <a:t>felt it was important to clarify and review licensure and certification processes and tools, in particular for potential new providers who had never operated the service previously.</a:t>
            </a:r>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3</a:t>
            </a:fld>
            <a:endParaRPr lang="en-US" dirty="0"/>
          </a:p>
        </p:txBody>
      </p:sp>
    </p:spTree>
    <p:extLst>
      <p:ext uri="{BB962C8B-B14F-4D97-AF65-F5344CB8AC3E}">
        <p14:creationId xmlns:p14="http://schemas.microsoft.com/office/powerpoint/2010/main" val="8699763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home</a:t>
            </a:r>
            <a:r>
              <a:rPr lang="en-US" baseline="0" dirty="0" smtClean="0"/>
              <a:t> visit s</a:t>
            </a:r>
            <a:r>
              <a:rPr lang="en-US" dirty="0" smtClean="0"/>
              <a:t>till has</a:t>
            </a:r>
            <a:r>
              <a:rPr lang="en-US" baseline="0" dirty="0" smtClean="0"/>
              <a:t> the same components but may be more abbreviated due in part to getting info from Provider.</a:t>
            </a:r>
          </a:p>
          <a:p>
            <a:endParaRPr lang="en-US" baseline="0" dirty="0" smtClean="0"/>
          </a:p>
          <a:p>
            <a:r>
              <a:rPr lang="en-US" baseline="0" dirty="0" smtClean="0"/>
              <a:t>2017 Interpretations walks through the process for the home care home visits.  Collectively we can prepare the home provider for the visit.</a:t>
            </a:r>
          </a:p>
          <a:p>
            <a:endParaRPr lang="en-US" baseline="0" dirty="0" smtClean="0"/>
          </a:p>
          <a:p>
            <a:r>
              <a:rPr lang="en-US" b="1" baseline="0" dirty="0" smtClean="0"/>
              <a:t>Interviews</a:t>
            </a:r>
            <a:r>
              <a:rPr lang="en-US" baseline="0" dirty="0" smtClean="0"/>
              <a:t> with the individual and the home care provider are the predominate components of the visit.  We will be asking the individual about interests and preferences, and then checking with the home care provider on these as well.  We will validate information by cross checking information received from the Provider, the home care provider, and the individual.  We will be asking a lot of “how do you…” questions, to get at how health care is supported, how individuals are supported to engage in the community, etc. </a:t>
            </a:r>
          </a:p>
          <a:p>
            <a:r>
              <a:rPr lang="en-US" b="1" baseline="0" dirty="0" smtClean="0"/>
              <a:t>Environmental review </a:t>
            </a:r>
            <a:r>
              <a:rPr lang="en-US" baseline="0" dirty="0" smtClean="0"/>
              <a:t>– will discuss more in next slide.  But is more abbreviated.</a:t>
            </a:r>
          </a:p>
          <a:p>
            <a:r>
              <a:rPr lang="en-US" b="1" baseline="0" dirty="0" smtClean="0"/>
              <a:t>Documentation</a:t>
            </a:r>
            <a:r>
              <a:rPr lang="en-US" baseline="0" dirty="0" smtClean="0"/>
              <a:t> – while there may be less, we still will review</a:t>
            </a:r>
          </a:p>
          <a:p>
            <a:r>
              <a:rPr lang="en-US" b="1" baseline="0" dirty="0" smtClean="0"/>
              <a:t>Observation</a:t>
            </a:r>
            <a:r>
              <a:rPr lang="en-US" baseline="0" dirty="0" smtClean="0"/>
              <a:t>- always a part of any survey. </a:t>
            </a:r>
          </a:p>
          <a:p>
            <a:endParaRPr lang="en-US" baseline="0" dirty="0" smtClean="0"/>
          </a:p>
          <a:p>
            <a:r>
              <a:rPr lang="en-US" baseline="0" dirty="0" smtClean="0"/>
              <a:t>Biggest change is in how we exit the home, and provide feedback.</a:t>
            </a:r>
          </a:p>
          <a:p>
            <a:r>
              <a:rPr lang="en-US" baseline="0" dirty="0" smtClean="0"/>
              <a:t>Typically 24/7 home, we spend a few minutes at the end with the house manager summarizing the visit findings including any areas for further concentration.  Now, for SL sites, de-briefing not in the home; de-briefing with the Provider after the visit to the home.  The is not a test for the home care provider.  This is an evaluation of the Placement Service, and as such the feedback will be given to the Provider agency.  </a:t>
            </a:r>
          </a:p>
          <a:p>
            <a:endParaRPr lang="en-US" baseline="0" dirty="0" smtClean="0"/>
          </a:p>
          <a:p>
            <a:r>
              <a:rPr lang="en-US" baseline="0" dirty="0" smtClean="0"/>
              <a:t>Survey detail in the provider report will be worded to reflect that changes are made by the big P Provider.  </a:t>
            </a:r>
          </a:p>
          <a:p>
            <a:endParaRPr lang="en-US" baseline="0" dirty="0" smtClean="0"/>
          </a:p>
        </p:txBody>
      </p:sp>
      <p:sp>
        <p:nvSpPr>
          <p:cNvPr id="4" name="Slide Number Placeholder 3"/>
          <p:cNvSpPr>
            <a:spLocks noGrp="1"/>
          </p:cNvSpPr>
          <p:nvPr>
            <p:ph type="sldNum" sz="quarter" idx="10"/>
          </p:nvPr>
        </p:nvSpPr>
        <p:spPr/>
        <p:txBody>
          <a:bodyPr/>
          <a:lstStyle/>
          <a:p>
            <a:fld id="{449F7F69-5767-40A9-9AFC-7B36871914BF}" type="slidenum">
              <a:rPr lang="en-US" smtClean="0"/>
              <a:t>21</a:t>
            </a:fld>
            <a:endParaRPr lang="en-US" dirty="0"/>
          </a:p>
        </p:txBody>
      </p:sp>
    </p:spTree>
    <p:extLst>
      <p:ext uri="{BB962C8B-B14F-4D97-AF65-F5344CB8AC3E}">
        <p14:creationId xmlns:p14="http://schemas.microsoft.com/office/powerpoint/2010/main" val="126633989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Environmental</a:t>
            </a:r>
            <a:r>
              <a:rPr lang="en-US" baseline="0" dirty="0" smtClean="0"/>
              <a:t> Review changes:</a:t>
            </a:r>
          </a:p>
          <a:p>
            <a:endParaRPr lang="en-US" baseline="0" dirty="0" smtClean="0"/>
          </a:p>
          <a:p>
            <a:r>
              <a:rPr lang="en-US" dirty="0" smtClean="0"/>
              <a:t>The home is</a:t>
            </a:r>
            <a:r>
              <a:rPr lang="en-US" baseline="0" dirty="0" smtClean="0"/>
              <a:t> now reviewed from perspective of s</a:t>
            </a:r>
            <a:r>
              <a:rPr lang="en-US" dirty="0" smtClean="0"/>
              <a:t>afety and operational; not about the cleanliness; not about having</a:t>
            </a:r>
            <a:r>
              <a:rPr lang="en-US" baseline="0" dirty="0" smtClean="0"/>
              <a:t> enough food.  This affects several items.</a:t>
            </a:r>
          </a:p>
          <a:p>
            <a:endParaRPr lang="en-US" baseline="0" dirty="0" smtClean="0"/>
          </a:p>
          <a:p>
            <a:r>
              <a:rPr lang="en-US" baseline="0" dirty="0" smtClean="0"/>
              <a:t>Appliances</a:t>
            </a:r>
          </a:p>
          <a:p>
            <a:r>
              <a:rPr lang="en-US" baseline="0" dirty="0" smtClean="0"/>
              <a:t>      Cabinets and refrigerators – will not open to determine cleanliness or if enough food</a:t>
            </a:r>
          </a:p>
          <a:p>
            <a:r>
              <a:rPr lang="en-US" baseline="0" dirty="0" smtClean="0"/>
              <a:t>      Ovens and microwaves – may not need to opened to determine if operational </a:t>
            </a:r>
          </a:p>
          <a:p>
            <a:r>
              <a:rPr lang="en-US" baseline="0" dirty="0" smtClean="0"/>
              <a:t>      However, Dryers will be opened to check for lint which is a fire hazard</a:t>
            </a:r>
          </a:p>
          <a:p>
            <a:r>
              <a:rPr lang="en-US" baseline="0" dirty="0" smtClean="0"/>
              <a:t>       </a:t>
            </a:r>
            <a:endParaRPr lang="en-US" dirty="0" smtClean="0"/>
          </a:p>
          <a:p>
            <a:r>
              <a:rPr lang="en-US" dirty="0" smtClean="0"/>
              <a:t>Clutter</a:t>
            </a:r>
          </a:p>
          <a:p>
            <a:r>
              <a:rPr lang="en-US" dirty="0" smtClean="0"/>
              <a:t>      If located</a:t>
            </a:r>
            <a:r>
              <a:rPr lang="en-US" baseline="0" dirty="0" smtClean="0"/>
              <a:t> by a furnace or in an egress path, and a fire safety hazard, will address.</a:t>
            </a:r>
          </a:p>
          <a:p>
            <a:endParaRPr lang="en-US" dirty="0" smtClean="0"/>
          </a:p>
          <a:p>
            <a:r>
              <a:rPr lang="en-US" dirty="0" smtClean="0"/>
              <a:t>A few words about the dividing line between Sanitation vs cleanliness (L13)  -  Still have an indicator on free from</a:t>
            </a:r>
            <a:r>
              <a:rPr lang="en-US" baseline="0" dirty="0" smtClean="0"/>
              <a:t> rodent and insect infestation-</a:t>
            </a:r>
            <a:endParaRPr lang="en-US" dirty="0" smtClean="0"/>
          </a:p>
          <a:p>
            <a:pPr marL="171450" indent="-171450">
              <a:buFont typeface="Arial" panose="020B0604020202020204" pitchFamily="34" charset="0"/>
              <a:buChar char="•"/>
            </a:pPr>
            <a:r>
              <a:rPr lang="en-US" dirty="0" smtClean="0"/>
              <a:t>Not the white glove</a:t>
            </a:r>
            <a:r>
              <a:rPr lang="en-US" baseline="0" dirty="0" smtClean="0"/>
              <a:t> test;</a:t>
            </a:r>
          </a:p>
          <a:p>
            <a:pPr marL="171450" indent="-171450">
              <a:buFont typeface="Arial" panose="020B0604020202020204" pitchFamily="34" charset="0"/>
              <a:buChar char="•"/>
            </a:pPr>
            <a:r>
              <a:rPr lang="en-US" baseline="0" dirty="0" smtClean="0"/>
              <a:t>Dusty and or not vacuumed typically ok</a:t>
            </a:r>
          </a:p>
          <a:p>
            <a:pPr marL="171450" indent="-171450">
              <a:buFont typeface="Arial" panose="020B0604020202020204" pitchFamily="34" charset="0"/>
              <a:buChar char="•"/>
            </a:pPr>
            <a:r>
              <a:rPr lang="en-US" baseline="0" dirty="0" smtClean="0"/>
              <a:t>food; tonic bottles unrinsed may be problematic as they are a risk for insect infestation</a:t>
            </a:r>
          </a:p>
          <a:p>
            <a:pPr marL="171450" indent="-171450">
              <a:buFont typeface="Arial" panose="020B0604020202020204" pitchFamily="34" charset="0"/>
              <a:buChar char="•"/>
            </a:pPr>
            <a:r>
              <a:rPr lang="en-US" baseline="0" dirty="0" smtClean="0"/>
              <a:t>Excessive mold may be an issue </a:t>
            </a:r>
          </a:p>
          <a:p>
            <a:pPr marL="171450" indent="-171450">
              <a:buFont typeface="Arial" panose="020B0604020202020204" pitchFamily="34" charset="0"/>
              <a:buChar char="•"/>
            </a:pPr>
            <a:r>
              <a:rPr lang="en-US" baseline="0" dirty="0" smtClean="0"/>
              <a:t>Grease build up on stove vents may be an issue</a:t>
            </a:r>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22</a:t>
            </a:fld>
            <a:endParaRPr lang="en-US" dirty="0"/>
          </a:p>
        </p:txBody>
      </p:sp>
    </p:spTree>
    <p:extLst>
      <p:ext uri="{BB962C8B-B14F-4D97-AF65-F5344CB8AC3E}">
        <p14:creationId xmlns:p14="http://schemas.microsoft.com/office/powerpoint/2010/main" val="3930978962"/>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Effective </a:t>
            </a:r>
            <a:r>
              <a:rPr lang="en-US" sz="1200" b="1" kern="1200" dirty="0" smtClean="0">
                <a:solidFill>
                  <a:schemeClr val="tx1"/>
                </a:solidFill>
                <a:effectLst/>
                <a:latin typeface="+mn-lt"/>
                <a:ea typeface="+mn-ea"/>
                <a:cs typeface="+mn-cs"/>
              </a:rPr>
              <a:t>January 2, 2018</a:t>
            </a:r>
            <a:r>
              <a:rPr lang="en-US" sz="1200" kern="1200" dirty="0" smtClean="0">
                <a:solidFill>
                  <a:schemeClr val="tx1"/>
                </a:solidFill>
                <a:effectLst/>
                <a:latin typeface="+mn-lt"/>
                <a:ea typeface="+mn-ea"/>
                <a:cs typeface="+mn-cs"/>
              </a:rPr>
              <a:t>, there will also be changes to the sampling.  One of the recommendations from the field and from the Workgroup was to review the sample algorithm, as it became apparent anecdotally, that as placement services grew, the 25% sample of shared living homes was often too large, especially for larger providers.  We consulted with Emily Lauer, from the Center for Developmental Disabilities Evaluation and Research (CDDER) who conducted an analysis of the data in placement services to determine a new sampling algorithm.   The new sampling methodology will be based on the number of people served in the placement service as a whole, as data for people residing in the same setting supported the change from basing sample sizes on the number of </a:t>
            </a:r>
            <a:r>
              <a:rPr lang="en-US" sz="1200" u="sng" kern="1200" dirty="0" smtClean="0">
                <a:solidFill>
                  <a:schemeClr val="tx1"/>
                </a:solidFill>
                <a:effectLst/>
                <a:latin typeface="+mn-lt"/>
                <a:ea typeface="+mn-ea"/>
                <a:cs typeface="+mn-cs"/>
              </a:rPr>
              <a:t>locations</a:t>
            </a:r>
            <a:r>
              <a:rPr lang="en-US" sz="1200" kern="1200" dirty="0" smtClean="0">
                <a:solidFill>
                  <a:schemeClr val="tx1"/>
                </a:solidFill>
                <a:effectLst/>
                <a:latin typeface="+mn-lt"/>
                <a:ea typeface="+mn-ea"/>
                <a:cs typeface="+mn-cs"/>
              </a:rPr>
              <a:t> for placement services to basing it on the </a:t>
            </a:r>
            <a:r>
              <a:rPr lang="en-US" sz="1200" u="sng" kern="1200" dirty="0" smtClean="0">
                <a:solidFill>
                  <a:schemeClr val="tx1"/>
                </a:solidFill>
                <a:effectLst/>
                <a:latin typeface="+mn-lt"/>
                <a:ea typeface="+mn-ea"/>
                <a:cs typeface="+mn-cs"/>
              </a:rPr>
              <a:t>number of people being served</a:t>
            </a:r>
            <a:r>
              <a:rPr lang="en-US" sz="1200" kern="1200" dirty="0" smtClean="0">
                <a:solidFill>
                  <a:schemeClr val="tx1"/>
                </a:solidFill>
                <a:effectLst/>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The sample will not be a flat percentage of individuals served, but rather will be similar to the way the Individual Home Supports sample is generated, namely it will be graduated, with sample sizes set to the level needed to precisely capture sufficient information on patterns and trends for the agency.   As a result of data gathered from prior reviews, the new formula yielded a slight reduction in sample size for mid-sized providers (e.g. serving 21-60 individuals) and a larger reduction for larger providers.  There were some very small increases (by 1-2 individuals) to providers serving 19 or fewer people in placement services to ensure that enough information is captured.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23</a:t>
            </a:fld>
            <a:endParaRPr lang="en-US" dirty="0"/>
          </a:p>
        </p:txBody>
      </p:sp>
    </p:spTree>
    <p:extLst>
      <p:ext uri="{BB962C8B-B14F-4D97-AF65-F5344CB8AC3E}">
        <p14:creationId xmlns:p14="http://schemas.microsoft.com/office/powerpoint/2010/main" val="391933044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Always available to train, including new providers</a:t>
            </a:r>
          </a:p>
          <a:p>
            <a:endParaRPr lang="en-US" dirty="0" smtClean="0"/>
          </a:p>
          <a:p>
            <a:r>
              <a:rPr lang="en-US" dirty="0" smtClean="0"/>
              <a:t>Will be attending 9/27 Shared Living conference</a:t>
            </a:r>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24</a:t>
            </a:fld>
            <a:endParaRPr lang="en-US" dirty="0"/>
          </a:p>
        </p:txBody>
      </p:sp>
    </p:spTree>
    <p:extLst>
      <p:ext uri="{BB962C8B-B14F-4D97-AF65-F5344CB8AC3E}">
        <p14:creationId xmlns:p14="http://schemas.microsoft.com/office/powerpoint/2010/main" val="307797594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25</a:t>
            </a:fld>
            <a:endParaRPr lang="en-US" dirty="0"/>
          </a:p>
        </p:txBody>
      </p:sp>
    </p:spTree>
    <p:extLst>
      <p:ext uri="{BB962C8B-B14F-4D97-AF65-F5344CB8AC3E}">
        <p14:creationId xmlns:p14="http://schemas.microsoft.com/office/powerpoint/2010/main" val="14322591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Laney Bruner-Canhoto Assistant Commissioner of QM and Jean Phelps (Lifelinks and chair of the ADDP board) convened a workgroup with four other Shared Living providers Angela Procopio-Rahilly, Nonotuck;</a:t>
            </a:r>
            <a:r>
              <a:rPr lang="en-US" sz="1200" kern="1200" baseline="0" dirty="0" smtClean="0">
                <a:solidFill>
                  <a:schemeClr val="tx1"/>
                </a:solidFill>
                <a:effectLst/>
                <a:latin typeface="+mn-lt"/>
                <a:ea typeface="+mn-ea"/>
                <a:cs typeface="+mn-cs"/>
              </a:rPr>
              <a:t> Dafna Krouk-Gordon, TILL; Kathy Powers, Anodyne; and Melissa Lewis, MassMentor</a:t>
            </a:r>
            <a:r>
              <a:rPr lang="en-US" sz="1200" kern="1200" dirty="0" smtClean="0">
                <a:solidFill>
                  <a:schemeClr val="tx1"/>
                </a:solidFill>
                <a:effectLst/>
                <a:latin typeface="+mn-lt"/>
                <a:ea typeface="+mn-ea"/>
                <a:cs typeface="+mn-cs"/>
              </a:rPr>
              <a:t>, along with Doreet Goldhaber,</a:t>
            </a:r>
            <a:r>
              <a:rPr lang="en-US" sz="1200" kern="1200" baseline="0" dirty="0" smtClean="0">
                <a:solidFill>
                  <a:schemeClr val="tx1"/>
                </a:solidFill>
                <a:effectLst/>
                <a:latin typeface="+mn-lt"/>
                <a:ea typeface="+mn-ea"/>
                <a:cs typeface="+mn-cs"/>
              </a:rPr>
              <a:t> Director of Licensure and Certification, QE Directors </a:t>
            </a:r>
            <a:r>
              <a:rPr lang="en-US" sz="1200" kern="1200" dirty="0" smtClean="0">
                <a:solidFill>
                  <a:schemeClr val="tx1"/>
                </a:solidFill>
                <a:effectLst/>
                <a:latin typeface="+mn-lt"/>
                <a:ea typeface="+mn-ea"/>
                <a:cs typeface="+mn-cs"/>
              </a:rPr>
              <a:t>Steve Saunders and Michelle Stomboly-Lorenzo and Metro Regional Director</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Gail Gillespie.  To a person, I think everyone has said that it ended up being a very collegial and collaborative work.  It was hard work but generated a great product that the workgroup collectively embraced.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We started meeting in November 2016.  Our process involved reviewing each indicator for continued applicability to Shared Living. If it is applicable, looking at whether we needed to revise guidelines, revise or create interpretations or develop focused training items. </a:t>
            </a:r>
          </a:p>
          <a:p>
            <a:pPr lvl="0"/>
            <a:r>
              <a:rPr lang="en-US" sz="1200" kern="1200" dirty="0" smtClean="0">
                <a:solidFill>
                  <a:schemeClr val="tx1"/>
                </a:solidFill>
                <a:effectLst/>
                <a:latin typeface="+mn-lt"/>
                <a:ea typeface="+mn-ea"/>
                <a:cs typeface="+mn-cs"/>
              </a:rPr>
              <a:t> </a:t>
            </a:r>
          </a:p>
          <a:p>
            <a:pPr lvl="0"/>
            <a:r>
              <a:rPr lang="en-US" sz="1200" kern="1200" dirty="0" smtClean="0">
                <a:solidFill>
                  <a:schemeClr val="tx1"/>
                </a:solidFill>
                <a:effectLst/>
                <a:latin typeface="+mn-lt"/>
                <a:ea typeface="+mn-ea"/>
                <a:cs typeface="+mn-cs"/>
              </a:rPr>
              <a:t>We also looked at the process, and adjusted some of the process to be more in line with shared living.  For example, changes were made to concentrate on soliciting information from the Provider, clarifying what is reviewed during the environmental review (confirm that we do not go into the home care provider’s bedroom; new: do not need to open kitchen cabinets)</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As part of the process, we analyzed sampling as well to determine if changes were needed there as well.  And we worked with UMass to develop a more accurate sampling engine for Shared Living.</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We had a very ambitious plan to be done with our recommendations by April 2017.  And we were!</a:t>
            </a:r>
          </a:p>
          <a:p>
            <a:pPr lvl="0"/>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49F7F69-5767-40A9-9AFC-7B36871914BF}" type="slidenum">
              <a:rPr lang="en-US" smtClean="0"/>
              <a:t>4</a:t>
            </a:fld>
            <a:endParaRPr lang="en-US" dirty="0"/>
          </a:p>
        </p:txBody>
      </p:sp>
    </p:spTree>
    <p:extLst>
      <p:ext uri="{BB962C8B-B14F-4D97-AF65-F5344CB8AC3E}">
        <p14:creationId xmlns:p14="http://schemas.microsoft.com/office/powerpoint/2010/main" val="223364185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April, we began the process of vetting all of our recommendations with DDS staff, providers and other stakeholders.  We integrated comments</a:t>
            </a:r>
            <a:r>
              <a:rPr lang="en-US" sz="1200" kern="1200" baseline="0" dirty="0" smtClean="0">
                <a:solidFill>
                  <a:schemeClr val="tx1"/>
                </a:solidFill>
                <a:effectLst/>
                <a:latin typeface="+mn-lt"/>
                <a:ea typeface="+mn-ea"/>
                <a:cs typeface="+mn-cs"/>
              </a:rPr>
              <a:t> and feedback into our work, and developed revised tools.  Finally, we developed the 2017 Interpretations package which outlines all interpretations, old and new that pertain to Placement services.  </a:t>
            </a:r>
            <a:r>
              <a:rPr lang="en-US" sz="1200" kern="1200" dirty="0" smtClean="0">
                <a:solidFill>
                  <a:schemeClr val="tx1"/>
                </a:solidFill>
                <a:effectLst/>
                <a:latin typeface="+mn-lt"/>
                <a:ea typeface="+mn-ea"/>
                <a:cs typeface="+mn-cs"/>
              </a:rPr>
              <a:t>We have also started working with Deloitte who will be changing our IT/QE5 system.</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 changes to the tool and interpretations will be going into effect in September. The changes to the sampling engine will go into effect in January (for all Placement service surveys with a start date after 1/2/2018 as we need to build the sampling engine within the computer system QE5).</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449F7F69-5767-40A9-9AFC-7B36871914BF}" type="slidenum">
              <a:rPr lang="en-US" smtClean="0"/>
              <a:t>5</a:t>
            </a:fld>
            <a:endParaRPr lang="en-US" dirty="0"/>
          </a:p>
        </p:txBody>
      </p:sp>
    </p:spTree>
    <p:extLst>
      <p:ext uri="{BB962C8B-B14F-4D97-AF65-F5344CB8AC3E}">
        <p14:creationId xmlns:p14="http://schemas.microsoft.com/office/powerpoint/2010/main" val="22518038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Reminder:  This training will review the </a:t>
            </a:r>
            <a:r>
              <a:rPr lang="en-US" sz="1200" b="1" kern="1200" dirty="0" smtClean="0">
                <a:solidFill>
                  <a:schemeClr val="tx1"/>
                </a:solidFill>
                <a:effectLst/>
                <a:latin typeface="+mn-lt"/>
                <a:ea typeface="+mn-ea"/>
                <a:cs typeface="+mn-cs"/>
              </a:rPr>
              <a:t>specific changes and new interpretations</a:t>
            </a:r>
            <a:r>
              <a:rPr lang="en-US" sz="1200" kern="1200" dirty="0" smtClean="0">
                <a:solidFill>
                  <a:schemeClr val="tx1"/>
                </a:solidFill>
                <a:effectLst/>
                <a:latin typeface="+mn-lt"/>
                <a:ea typeface="+mn-ea"/>
                <a:cs typeface="+mn-cs"/>
              </a:rPr>
              <a:t> that are effective as of 9/1/17.  It is not a training specifically designed to review all l and c items relative to placement; focus is on changes.  What we</a:t>
            </a:r>
            <a:r>
              <a:rPr lang="en-US" sz="1200" kern="1200" baseline="0" dirty="0" smtClean="0">
                <a:solidFill>
                  <a:schemeClr val="tx1"/>
                </a:solidFill>
                <a:effectLst/>
                <a:latin typeface="+mn-lt"/>
                <a:ea typeface="+mn-ea"/>
                <a:cs typeface="+mn-cs"/>
              </a:rPr>
              <a:t> will cover today: </a:t>
            </a: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Interpretations-</a:t>
            </a:r>
            <a:r>
              <a:rPr lang="en-US" sz="1200" kern="1200" baseline="0" dirty="0" smtClean="0">
                <a:solidFill>
                  <a:schemeClr val="tx1"/>
                </a:solidFill>
                <a:effectLst/>
                <a:latin typeface="+mn-lt"/>
                <a:ea typeface="+mn-ea"/>
                <a:cs typeface="+mn-cs"/>
              </a:rPr>
              <a:t> will outline those items that are different for shared living; will clarify how to evaluate certain indicators in a placement home, where there is less documentation and more unique ways of doing something</a:t>
            </a:r>
          </a:p>
          <a:p>
            <a:pPr lvl="1"/>
            <a:r>
              <a:rPr lang="en-US" sz="1200" kern="1200" dirty="0" smtClean="0">
                <a:solidFill>
                  <a:schemeClr val="tx1"/>
                </a:solidFill>
                <a:effectLst/>
                <a:latin typeface="+mn-lt"/>
                <a:ea typeface="+mn-ea"/>
                <a:cs typeface="+mn-cs"/>
              </a:rPr>
              <a:t>Interpretations on how to be successful/ what expectations are- (eg no longer need to label circuit breakers; inspection within 15 months; clarified what is needed re systems for meds and money)</a:t>
            </a:r>
            <a:endParaRPr lang="en-US" sz="1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Interpretations on how to rate/ when is enough </a:t>
            </a:r>
            <a:r>
              <a:rPr lang="en-US" sz="1200" kern="1200" dirty="0" smtClean="0">
                <a:solidFill>
                  <a:schemeClr val="tx1"/>
                </a:solidFill>
                <a:effectLst/>
                <a:latin typeface="+mn-lt"/>
                <a:ea typeface="+mn-ea"/>
                <a:cs typeface="+mn-cs"/>
              </a:rPr>
              <a:t>“enough” </a:t>
            </a:r>
            <a:r>
              <a:rPr lang="en-US" sz="1200" kern="1200" dirty="0" smtClean="0">
                <a:solidFill>
                  <a:schemeClr val="tx1"/>
                </a:solidFill>
                <a:effectLst/>
                <a:latin typeface="+mn-lt"/>
                <a:ea typeface="+mn-ea"/>
                <a:cs typeface="+mn-cs"/>
              </a:rPr>
              <a:t>(decision tree on medication/ money)</a:t>
            </a:r>
            <a:endParaRPr lang="en-US" sz="10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FAQ – Questions have continued to come up about things like water temperature; will take this opportunity to outline in interpretations what the expectations are and how to be successful in these recurrent areas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Focus on the </a:t>
            </a:r>
            <a:r>
              <a:rPr lang="en-US" sz="1200" kern="1200" baseline="0" dirty="0" smtClean="0">
                <a:solidFill>
                  <a:schemeClr val="tx1"/>
                </a:solidFill>
                <a:effectLst/>
                <a:latin typeface="+mn-lt"/>
                <a:ea typeface="+mn-ea"/>
                <a:cs typeface="+mn-cs"/>
              </a:rPr>
              <a:t>Provider </a:t>
            </a:r>
            <a:r>
              <a:rPr lang="en-US" sz="1200" kern="1200" baseline="0" dirty="0" smtClean="0">
                <a:solidFill>
                  <a:schemeClr val="tx1"/>
                </a:solidFill>
                <a:effectLst/>
                <a:latin typeface="+mn-lt"/>
                <a:ea typeface="+mn-ea"/>
                <a:cs typeface="+mn-cs"/>
              </a:rPr>
              <a:t>systems – for a number of indicators, the process for collecting information is now more clearly two fold – will ask the </a:t>
            </a:r>
            <a:r>
              <a:rPr lang="en-US" sz="1200" kern="1200" baseline="0" dirty="0" smtClean="0">
                <a:solidFill>
                  <a:schemeClr val="tx1"/>
                </a:solidFill>
                <a:effectLst/>
                <a:latin typeface="+mn-lt"/>
                <a:ea typeface="+mn-ea"/>
                <a:cs typeface="+mn-cs"/>
              </a:rPr>
              <a:t>agency Provider </a:t>
            </a:r>
            <a:r>
              <a:rPr lang="en-US" sz="1200" kern="1200" baseline="0" dirty="0" smtClean="0">
                <a:solidFill>
                  <a:schemeClr val="tx1"/>
                </a:solidFill>
                <a:effectLst/>
                <a:latin typeface="+mn-lt"/>
                <a:ea typeface="+mn-ea"/>
                <a:cs typeface="+mn-cs"/>
              </a:rPr>
              <a:t>what their system is for ensuring for instance that medications are administered appropriately and also look to the home care provider to walk through what they are doing in the home.  Will need to be clear that any “not met” is the Provider’s and not a citation for the individual home care provider  </a:t>
            </a:r>
          </a:p>
          <a:p>
            <a:pPr lvl="1"/>
            <a:r>
              <a:rPr lang="en-US" sz="1200" kern="1200" dirty="0" smtClean="0">
                <a:solidFill>
                  <a:schemeClr val="tx1"/>
                </a:solidFill>
                <a:effectLst/>
                <a:latin typeface="+mn-lt"/>
                <a:ea typeface="+mn-ea"/>
                <a:cs typeface="+mn-cs"/>
              </a:rPr>
              <a:t>Importance of systems of oversight on environment, medication, money, training, etc)</a:t>
            </a:r>
            <a:endParaRPr lang="en-US" sz="1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Focus on review of Provider systems and documentation</a:t>
            </a:r>
            <a:endParaRPr lang="en-US" sz="1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Look to the Provider to make the changes, eg tracking and ensuring that hot water temperature </a:t>
            </a:r>
            <a:endParaRPr lang="en-US" sz="10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Reduce intrusiveness -  by focusing on the big P Provider, likely to spend less time at the home care provider site.  A few indicators were eliminated.  Certain areas of the home (cabinets and basements) will not be looked at with the same degree of concentration. </a:t>
            </a:r>
          </a:p>
          <a:p>
            <a:pPr lvl="0"/>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(such as reduction in environmental review; changes to survey process; sampling adjustment)</a:t>
            </a:r>
            <a:endParaRPr lang="en-US" sz="1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  Decrease emphasis on cleanliness; no white glove test; concentrate on safety</a:t>
            </a:r>
            <a:endParaRPr lang="en-US" sz="10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  Do look at appliances such as dryers to ensure that vented appropriately and safe but not inside cabinets, not inside care provider’s   bedrooms</a:t>
            </a:r>
          </a:p>
          <a:p>
            <a:pPr lvl="1"/>
            <a:endParaRPr lang="en-US" sz="1200" kern="1200" dirty="0" smtClean="0">
              <a:solidFill>
                <a:schemeClr val="tx1"/>
              </a:solidFill>
              <a:effectLst/>
              <a:latin typeface="+mn-lt"/>
              <a:ea typeface="+mn-ea"/>
              <a:cs typeface="+mn-cs"/>
            </a:endParaRPr>
          </a:p>
          <a:p>
            <a:pPr lvl="1"/>
            <a:r>
              <a:rPr lang="en-US" sz="1200" kern="1200" dirty="0" smtClean="0">
                <a:solidFill>
                  <a:schemeClr val="tx1"/>
                </a:solidFill>
                <a:effectLst/>
                <a:latin typeface="+mn-lt"/>
                <a:ea typeface="+mn-ea"/>
                <a:cs typeface="+mn-cs"/>
              </a:rPr>
              <a:t>Preparation for home care provider regarding the visit –the</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2017 Interpretations package outlines the survey visit</a:t>
            </a:r>
          </a:p>
          <a:p>
            <a:pPr lvl="1"/>
            <a:r>
              <a:rPr lang="en-US" sz="1200" kern="1200" dirty="0" smtClean="0">
                <a:solidFill>
                  <a:schemeClr val="tx1"/>
                </a:solidFill>
                <a:effectLst/>
                <a:latin typeface="+mn-lt"/>
                <a:ea typeface="+mn-ea"/>
                <a:cs typeface="+mn-cs"/>
              </a:rPr>
              <a:t>Provide feedback to the Provider; ensure that the home care provider understands that it is the agency, not them that is being evaluated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                </a:t>
            </a:r>
          </a:p>
          <a:p>
            <a:pPr lvl="0"/>
            <a:r>
              <a:rPr lang="en-US" sz="1200" kern="1200" baseline="0" dirty="0" smtClean="0">
                <a:solidFill>
                  <a:schemeClr val="tx1"/>
                </a:solidFill>
                <a:effectLst/>
                <a:latin typeface="+mn-lt"/>
                <a:ea typeface="+mn-ea"/>
                <a:cs typeface="+mn-cs"/>
              </a:rPr>
              <a:t>Interview in lieu of documentation – have been communicating this for a while, but further discussion today on how such items as people are supported to have a health diet will be evaluated when there are not usually menus or other written documents available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Related to reducing intrusiveness, we will discuss sampling changes.  Sampling will be done by individual and not by location as several individuals served at one location have different experiences.  We enlisted the support of CDDR to conduct a data analysis study to determine only the number necessary to sample to determine a pattern and trend.  For larger providers, fewer needed for sampling.  For smaller providers, sampling likely to increase. Eg from one of three to two of three. </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  </a:t>
            </a:r>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6</a:t>
            </a:fld>
            <a:endParaRPr lang="en-US" dirty="0"/>
          </a:p>
        </p:txBody>
      </p:sp>
    </p:spTree>
    <p:extLst>
      <p:ext uri="{BB962C8B-B14F-4D97-AF65-F5344CB8AC3E}">
        <p14:creationId xmlns:p14="http://schemas.microsoft.com/office/powerpoint/2010/main" val="302281789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smtClean="0">
                <a:solidFill>
                  <a:schemeClr val="tx1"/>
                </a:solidFill>
                <a:effectLst/>
                <a:latin typeface="+mn-lt"/>
                <a:ea typeface="+mn-ea"/>
                <a:cs typeface="+mn-cs"/>
              </a:rPr>
              <a:t>The workgroup recommended the elimination of these 4 indicators because it was not necessary to measure them or they could be measured in alternative ways.</a:t>
            </a:r>
          </a:p>
          <a:p>
            <a:r>
              <a:rPr lang="en-US" sz="1200" kern="1200" dirty="0" smtClean="0">
                <a:solidFill>
                  <a:schemeClr val="tx1"/>
                </a:solidFill>
                <a:effectLst/>
                <a:latin typeface="+mn-lt"/>
                <a:ea typeface="+mn-ea"/>
                <a:cs typeface="+mn-cs"/>
              </a:rPr>
              <a:t> </a:t>
            </a:r>
          </a:p>
          <a:p>
            <a:r>
              <a:rPr lang="en-US" sz="1200" kern="1200" dirty="0" smtClean="0">
                <a:solidFill>
                  <a:schemeClr val="tx1"/>
                </a:solidFill>
                <a:effectLst/>
                <a:latin typeface="+mn-lt"/>
                <a:ea typeface="+mn-ea"/>
                <a:cs typeface="+mn-cs"/>
              </a:rPr>
              <a:t>The contrast between the 24-hour group residence settings and placement services was a factor in the decision to discontinue the applicability of these indicators - adequate supply and safe storage of food, storing dangerous items, and safe equipment use.  From the standpoint of safety, they’re just more applicable to managing the quality of 24-hour residential services where there are 4 and 5 people served,  multiple staff who work in shifts, and who are more subject to turnover.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  L9 equipment safety not as applicable to SL home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In a 24/7 home, staffing that comes and goes can fall into a rhythm care-taking model (eg cooking for everyone; doing for instead of teaching or encouraging independence), L9 is a priority for staff to foster independence and let individuals use appliances safely but independently.  This</a:t>
            </a:r>
            <a:r>
              <a:rPr lang="en-US" sz="1200" kern="1200" baseline="0" dirty="0" smtClean="0">
                <a:solidFill>
                  <a:schemeClr val="tx1"/>
                </a:solidFill>
                <a:effectLst/>
                <a:latin typeface="+mn-lt"/>
                <a:ea typeface="+mn-ea"/>
                <a:cs typeface="+mn-cs"/>
              </a:rPr>
              <a:t> is also </a:t>
            </a:r>
            <a:r>
              <a:rPr lang="en-US" sz="1200" kern="1200" dirty="0" smtClean="0">
                <a:solidFill>
                  <a:schemeClr val="tx1"/>
                </a:solidFill>
                <a:effectLst/>
                <a:latin typeface="+mn-lt"/>
                <a:ea typeface="+mn-ea"/>
                <a:cs typeface="+mn-cs"/>
              </a:rPr>
              <a:t>important in a shared living situation, however</a:t>
            </a:r>
            <a:r>
              <a:rPr lang="en-US" sz="1200" kern="1200" baseline="0" dirty="0" smtClean="0">
                <a:solidFill>
                  <a:schemeClr val="tx1"/>
                </a:solidFill>
                <a:effectLst/>
                <a:latin typeface="+mn-lt"/>
                <a:ea typeface="+mn-ea"/>
                <a:cs typeface="+mn-cs"/>
              </a:rPr>
              <a:t> it is not considered</a:t>
            </a:r>
            <a:r>
              <a:rPr lang="en-US" sz="1200" kern="1200" dirty="0" smtClean="0">
                <a:solidFill>
                  <a:schemeClr val="tx1"/>
                </a:solidFill>
                <a:effectLst/>
                <a:latin typeface="+mn-lt"/>
                <a:ea typeface="+mn-ea"/>
                <a:cs typeface="+mn-cs"/>
              </a:rPr>
              <a:t> an essential role for the care provider.  </a:t>
            </a:r>
            <a:r>
              <a:rPr lang="en-US" sz="1200" kern="1200" dirty="0" smtClean="0">
                <a:solidFill>
                  <a:schemeClr val="tx1"/>
                </a:solidFill>
                <a:effectLst/>
                <a:latin typeface="+mn-lt"/>
                <a:ea typeface="+mn-ea"/>
                <a:cs typeface="+mn-cs"/>
              </a:rPr>
              <a:t>Home care </a:t>
            </a:r>
            <a:r>
              <a:rPr lang="en-US" sz="1200" kern="1200" dirty="0" smtClean="0">
                <a:solidFill>
                  <a:schemeClr val="tx1"/>
                </a:solidFill>
                <a:effectLst/>
                <a:latin typeface="+mn-lt"/>
                <a:ea typeface="+mn-ea"/>
                <a:cs typeface="+mn-cs"/>
              </a:rPr>
              <a:t>providers need to support the individuals to meet their ISP goals, to get out in the community, to make more decisions for themselves, etc. Focus</a:t>
            </a:r>
            <a:r>
              <a:rPr lang="en-US" sz="1200" kern="1200" baseline="0" dirty="0" smtClean="0">
                <a:solidFill>
                  <a:schemeClr val="tx1"/>
                </a:solidFill>
                <a:effectLst/>
                <a:latin typeface="+mn-lt"/>
                <a:ea typeface="+mn-ea"/>
                <a:cs typeface="+mn-cs"/>
              </a:rPr>
              <a:t> on appliance use is not a primary priority.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smtClean="0">
                <a:solidFill>
                  <a:schemeClr val="tx1"/>
                </a:solidFill>
                <a:effectLst/>
                <a:latin typeface="+mn-lt"/>
                <a:ea typeface="+mn-ea"/>
                <a:cs typeface="+mn-cs"/>
              </a:rPr>
              <a:t>Also, The ability to support independence or</a:t>
            </a:r>
            <a:r>
              <a:rPr lang="en-US" sz="1200" kern="1200" dirty="0" smtClean="0">
                <a:solidFill>
                  <a:schemeClr val="tx1"/>
                </a:solidFill>
                <a:effectLst/>
                <a:latin typeface="+mn-lt"/>
                <a:ea typeface="+mn-ea"/>
                <a:cs typeface="+mn-cs"/>
              </a:rPr>
              <a:t> to fail to promote independence (in appliance use) can be evaluated</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elsewhere. (C13 which addresses</a:t>
            </a:r>
            <a:r>
              <a:rPr lang="en-US" sz="1200" kern="1200" baseline="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-…provide support to develop skills to enable individuals</a:t>
            </a:r>
            <a:r>
              <a:rPr lang="en-US" sz="1200" kern="1200" baseline="0" dirty="0" smtClean="0">
                <a:solidFill>
                  <a:schemeClr val="tx1"/>
                </a:solidFill>
                <a:effectLst/>
                <a:latin typeface="+mn-lt"/>
                <a:ea typeface="+mn-ea"/>
                <a:cs typeface="+mn-cs"/>
              </a:rPr>
              <a:t> to maximize independence and participation in typical activities and routines</a:t>
            </a:r>
            <a:r>
              <a:rPr lang="en-US" sz="1200" kern="1200" dirty="0" smtClean="0">
                <a:solidFill>
                  <a:schemeClr val="tx1"/>
                </a:solidFill>
                <a:effectLst/>
                <a:latin typeface="+mn-lt"/>
                <a:ea typeface="+mn-ea"/>
                <a:cs typeface="+mn-cs"/>
              </a:rPr>
              <a:t>)</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Re:L25  Dangerous items consistently stored away from food; avoids intrusiveness of opening cabinets  </a:t>
            </a:r>
          </a:p>
          <a:p>
            <a:pPr lvl="0"/>
            <a:r>
              <a:rPr lang="en-US" sz="1200" kern="1200" dirty="0" smtClean="0">
                <a:solidFill>
                  <a:schemeClr val="tx1"/>
                </a:solidFill>
                <a:effectLst/>
                <a:latin typeface="+mn-lt"/>
                <a:ea typeface="+mn-ea"/>
                <a:cs typeface="+mn-cs"/>
              </a:rPr>
              <a:t>A home </a:t>
            </a:r>
            <a:r>
              <a:rPr lang="en-US" sz="1200" kern="1200" dirty="0" smtClean="0">
                <a:solidFill>
                  <a:schemeClr val="tx1"/>
                </a:solidFill>
                <a:effectLst/>
                <a:latin typeface="+mn-lt"/>
                <a:ea typeface="+mn-ea"/>
                <a:cs typeface="+mn-cs"/>
              </a:rPr>
              <a:t>care provider’s </a:t>
            </a:r>
            <a:r>
              <a:rPr lang="en-US" sz="1200" kern="1200" dirty="0" smtClean="0">
                <a:solidFill>
                  <a:schemeClr val="tx1"/>
                </a:solidFill>
                <a:effectLst/>
                <a:latin typeface="+mn-lt"/>
                <a:ea typeface="+mn-ea"/>
                <a:cs typeface="+mn-cs"/>
              </a:rPr>
              <a:t>food supply and the individual’s food supply are one and the same.  It’s shared between two people in a life sharing arrangement.</a:t>
            </a:r>
          </a:p>
          <a:p>
            <a:pPr lvl="0"/>
            <a:r>
              <a:rPr lang="en-US" sz="1200" kern="1200" dirty="0" smtClean="0">
                <a:solidFill>
                  <a:schemeClr val="tx1"/>
                </a:solidFill>
                <a:effectLst/>
                <a:latin typeface="+mn-lt"/>
                <a:ea typeface="+mn-ea"/>
                <a:cs typeface="+mn-cs"/>
              </a:rPr>
              <a:t>The home care provider is not inclined to have that stock of food be compromised by poor storage practices.</a:t>
            </a:r>
          </a:p>
          <a:p>
            <a:pPr lvl="0"/>
            <a:endParaRPr lang="en-US" sz="1200" kern="1200" dirty="0" smtClean="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L28</a:t>
            </a:r>
            <a:r>
              <a:rPr lang="en-US" sz="1200" kern="1200" baseline="0" dirty="0" smtClean="0">
                <a:solidFill>
                  <a:schemeClr val="tx1"/>
                </a:solidFill>
                <a:effectLst/>
                <a:latin typeface="+mn-lt"/>
                <a:ea typeface="+mn-ea"/>
                <a:cs typeface="+mn-cs"/>
              </a:rPr>
              <a:t> Flammables</a:t>
            </a:r>
          </a:p>
          <a:p>
            <a:pPr lvl="0"/>
            <a:r>
              <a:rPr lang="en-US" sz="1200" kern="1200" dirty="0" smtClean="0">
                <a:solidFill>
                  <a:schemeClr val="tx1"/>
                </a:solidFill>
                <a:effectLst/>
                <a:latin typeface="+mn-lt"/>
                <a:ea typeface="+mn-ea"/>
                <a:cs typeface="+mn-cs"/>
              </a:rPr>
              <a:t>The current </a:t>
            </a:r>
            <a:r>
              <a:rPr lang="en-US" sz="1200" kern="1200" dirty="0" smtClean="0">
                <a:solidFill>
                  <a:schemeClr val="tx1"/>
                </a:solidFill>
                <a:effectLst/>
                <a:latin typeface="+mn-lt"/>
                <a:ea typeface="+mn-ea"/>
                <a:cs typeface="+mn-cs"/>
              </a:rPr>
              <a:t>conduct </a:t>
            </a:r>
            <a:r>
              <a:rPr lang="en-US" sz="1200" kern="1200" dirty="0" smtClean="0">
                <a:solidFill>
                  <a:schemeClr val="tx1"/>
                </a:solidFill>
                <a:effectLst/>
                <a:latin typeface="+mn-lt"/>
                <a:ea typeface="+mn-ea"/>
                <a:cs typeface="+mn-cs"/>
              </a:rPr>
              <a:t>of the OQE review does not involve looking at all areas of the house.  Shared living providers can identify private areas such as their bedroom, and surveyors don’t intrude on that space.</a:t>
            </a:r>
          </a:p>
          <a:p>
            <a:pPr lvl="0"/>
            <a:r>
              <a:rPr lang="en-US" sz="1200" kern="1200" dirty="0" smtClean="0">
                <a:solidFill>
                  <a:schemeClr val="tx1"/>
                </a:solidFill>
                <a:effectLst/>
                <a:latin typeface="+mn-lt"/>
                <a:ea typeface="+mn-ea"/>
                <a:cs typeface="+mn-cs"/>
              </a:rPr>
              <a:t>The home provider’s bedroom could contain flammables and a surveyor would never know it. Their supply of fireworks could be right next to the space heater in their bedroom, and the surveyor looking at this indicator – flammables are stored appropriately –would</a:t>
            </a:r>
            <a:r>
              <a:rPr lang="en-US" sz="1200" kern="1200" baseline="0" dirty="0" smtClean="0">
                <a:solidFill>
                  <a:schemeClr val="tx1"/>
                </a:solidFill>
                <a:effectLst/>
                <a:latin typeface="+mn-lt"/>
                <a:ea typeface="+mn-ea"/>
                <a:cs typeface="+mn-cs"/>
              </a:rPr>
              <a:t> not be reviewing the area of concern, and could rate the setting Met.</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So it has always been somewhat erroneous to imply that the licensing process was fully measuring this indicator in the same way as in 24/7 locations.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r>
              <a:rPr lang="en-US" sz="1200" kern="1200" dirty="0" smtClean="0">
                <a:solidFill>
                  <a:schemeClr val="tx1"/>
                </a:solidFill>
                <a:effectLst/>
                <a:latin typeface="+mn-lt"/>
                <a:ea typeface="+mn-ea"/>
                <a:cs typeface="+mn-cs"/>
              </a:rPr>
              <a:t>If</a:t>
            </a:r>
            <a:r>
              <a:rPr lang="en-US" sz="1200" kern="1200" baseline="0" dirty="0" smtClean="0">
                <a:solidFill>
                  <a:schemeClr val="tx1"/>
                </a:solidFill>
                <a:effectLst/>
                <a:latin typeface="+mn-lt"/>
                <a:ea typeface="+mn-ea"/>
                <a:cs typeface="+mn-cs"/>
              </a:rPr>
              <a:t> a situation presents itself, we </a:t>
            </a:r>
            <a:r>
              <a:rPr lang="en-US" sz="1200" kern="1200" dirty="0" smtClean="0">
                <a:solidFill>
                  <a:schemeClr val="tx1"/>
                </a:solidFill>
                <a:effectLst/>
                <a:latin typeface="+mn-lt"/>
                <a:ea typeface="+mn-ea"/>
                <a:cs typeface="+mn-cs"/>
              </a:rPr>
              <a:t>can issue an IJ/ or IA.  Also if pattern across locations we will review in the context</a:t>
            </a:r>
            <a:r>
              <a:rPr lang="en-US" sz="1200" kern="1200" baseline="0" dirty="0" smtClean="0">
                <a:solidFill>
                  <a:schemeClr val="tx1"/>
                </a:solidFill>
                <a:effectLst/>
                <a:latin typeface="+mn-lt"/>
                <a:ea typeface="+mn-ea"/>
                <a:cs typeface="+mn-cs"/>
              </a:rPr>
              <a:t> of </a:t>
            </a:r>
            <a:r>
              <a:rPr lang="en-US" sz="1200" kern="1200" dirty="0" smtClean="0">
                <a:solidFill>
                  <a:schemeClr val="tx1"/>
                </a:solidFill>
                <a:effectLst/>
                <a:latin typeface="+mn-lt"/>
                <a:ea typeface="+mn-ea"/>
                <a:cs typeface="+mn-cs"/>
              </a:rPr>
              <a:t>the provider’s oversight in L85.</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effectLst/>
                <a:latin typeface="+mn-lt"/>
                <a:ea typeface="+mn-ea"/>
                <a:cs typeface="+mn-cs"/>
              </a:rPr>
              <a:t>Re:  L40  </a:t>
            </a:r>
            <a:r>
              <a:rPr lang="en-US" sz="1200" kern="1200" dirty="0" smtClean="0">
                <a:solidFill>
                  <a:schemeClr val="tx1"/>
                </a:solidFill>
                <a:effectLst/>
                <a:latin typeface="+mn-lt"/>
                <a:ea typeface="+mn-ea"/>
                <a:cs typeface="+mn-cs"/>
              </a:rPr>
              <a:t>Home care </a:t>
            </a:r>
            <a:r>
              <a:rPr lang="en-US" sz="1200" kern="1200" dirty="0" smtClean="0">
                <a:solidFill>
                  <a:schemeClr val="tx1"/>
                </a:solidFill>
                <a:effectLst/>
                <a:latin typeface="+mn-lt"/>
                <a:ea typeface="+mn-ea"/>
                <a:cs typeface="+mn-cs"/>
              </a:rPr>
              <a:t>providers should maintain an adequate supply of food as they are living there too; no need to assess against requirement of a 2 day supply of food (also will continue to evaluate People are supported</a:t>
            </a:r>
            <a:r>
              <a:rPr lang="en-US" sz="1200" kern="1200" baseline="0" dirty="0" smtClean="0">
                <a:solidFill>
                  <a:schemeClr val="tx1"/>
                </a:solidFill>
                <a:effectLst/>
                <a:latin typeface="+mn-lt"/>
                <a:ea typeface="+mn-ea"/>
                <a:cs typeface="+mn-cs"/>
              </a:rPr>
              <a:t> to have a healthy diet L41)</a:t>
            </a:r>
            <a:endParaRPr lang="en-US" dirty="0" smtClean="0"/>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smtClean="0"/>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7</a:t>
            </a:fld>
            <a:endParaRPr lang="en-US" dirty="0"/>
          </a:p>
        </p:txBody>
      </p:sp>
    </p:spTree>
    <p:extLst>
      <p:ext uri="{BB962C8B-B14F-4D97-AF65-F5344CB8AC3E}">
        <p14:creationId xmlns:p14="http://schemas.microsoft.com/office/powerpoint/2010/main" val="37352482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smtClean="0">
                <a:solidFill>
                  <a:schemeClr val="tx1"/>
                </a:solidFill>
                <a:effectLst/>
                <a:latin typeface="+mn-lt"/>
                <a:ea typeface="+mn-ea"/>
                <a:cs typeface="+mn-cs"/>
              </a:rPr>
              <a:t>Action Required &amp; Immediate Jeopardy Notices</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Some </a:t>
            </a:r>
            <a:r>
              <a:rPr lang="en-US" sz="1200" kern="1200" dirty="0" smtClean="0">
                <a:solidFill>
                  <a:schemeClr val="tx1"/>
                </a:solidFill>
                <a:effectLst/>
                <a:latin typeface="+mn-lt"/>
                <a:ea typeface="+mn-ea"/>
                <a:cs typeface="+mn-cs"/>
              </a:rPr>
              <a:t>people have </a:t>
            </a:r>
            <a:r>
              <a:rPr lang="en-US" sz="1200" kern="1200" dirty="0" smtClean="0">
                <a:solidFill>
                  <a:schemeClr val="tx1"/>
                </a:solidFill>
                <a:effectLst/>
                <a:latin typeface="+mn-lt"/>
                <a:ea typeface="+mn-ea"/>
                <a:cs typeface="+mn-cs"/>
              </a:rPr>
              <a:t>expressed </a:t>
            </a:r>
            <a:r>
              <a:rPr lang="en-US" sz="1200" kern="1200" dirty="0" smtClean="0">
                <a:solidFill>
                  <a:schemeClr val="tx1"/>
                </a:solidFill>
                <a:effectLst/>
                <a:latin typeface="+mn-lt"/>
                <a:ea typeface="+mn-ea"/>
                <a:cs typeface="+mn-cs"/>
              </a:rPr>
              <a:t>worry that </a:t>
            </a:r>
            <a:r>
              <a:rPr lang="en-US" sz="1200" kern="1200" dirty="0" smtClean="0">
                <a:solidFill>
                  <a:schemeClr val="tx1"/>
                </a:solidFill>
                <a:effectLst/>
                <a:latin typeface="+mn-lt"/>
                <a:ea typeface="+mn-ea"/>
                <a:cs typeface="+mn-cs"/>
              </a:rPr>
              <a:t>the elimination of these indicators meant that individuals would be less safe.</a:t>
            </a:r>
          </a:p>
          <a:p>
            <a:pPr lvl="0"/>
            <a:r>
              <a:rPr lang="en-US" sz="1200" kern="1200" dirty="0" smtClean="0">
                <a:solidFill>
                  <a:schemeClr val="tx1"/>
                </a:solidFill>
                <a:effectLst/>
                <a:latin typeface="+mn-lt"/>
                <a:ea typeface="+mn-ea"/>
                <a:cs typeface="+mn-cs"/>
              </a:rPr>
              <a:t>If a surveyor observes that a situation poses a threat to the health and safety of an individual, they are obligated to issue an immediate jeopardy or action required notice, and the agency is responsible for taking corrective action.</a:t>
            </a:r>
          </a:p>
          <a:p>
            <a:pPr lvl="0"/>
            <a:r>
              <a:rPr lang="en-US" sz="1200" kern="1200" dirty="0" smtClean="0">
                <a:solidFill>
                  <a:schemeClr val="tx1"/>
                </a:solidFill>
                <a:effectLst/>
                <a:latin typeface="+mn-lt"/>
                <a:ea typeface="+mn-ea"/>
                <a:cs typeface="+mn-cs"/>
              </a:rPr>
              <a:t>So if flammables are seen to be stored improperly, it is not ignored.  The surveyor should and will say something.</a:t>
            </a:r>
          </a:p>
          <a:p>
            <a:r>
              <a:rPr lang="en-US" sz="1200" kern="1200" dirty="0" smtClean="0">
                <a:solidFill>
                  <a:schemeClr val="tx1"/>
                </a:solidFill>
                <a:effectLst/>
                <a:latin typeface="+mn-lt"/>
                <a:ea typeface="+mn-ea"/>
                <a:cs typeface="+mn-cs"/>
              </a:rPr>
              <a:t> </a:t>
            </a:r>
          </a:p>
          <a:p>
            <a:r>
              <a:rPr lang="en-US" sz="1200" b="1" kern="1200" dirty="0" smtClean="0">
                <a:solidFill>
                  <a:schemeClr val="tx1"/>
                </a:solidFill>
                <a:effectLst/>
                <a:latin typeface="+mn-lt"/>
                <a:ea typeface="+mn-ea"/>
                <a:cs typeface="+mn-cs"/>
              </a:rPr>
              <a:t>Supervision/Oversight by the Provider </a:t>
            </a:r>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There was total agreement among the workgroup members about the importance of the Capital P “Provider”/ the agency having oversight systems in place to address these aspects of personal and environmental safety. </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The </a:t>
            </a:r>
            <a:r>
              <a:rPr lang="en-US" sz="1200" kern="1200" dirty="0" smtClean="0">
                <a:solidFill>
                  <a:schemeClr val="tx1"/>
                </a:solidFill>
                <a:effectLst/>
                <a:latin typeface="+mn-lt"/>
                <a:ea typeface="+mn-ea"/>
                <a:cs typeface="+mn-cs"/>
              </a:rPr>
              <a:t>licensing tool has an indicator that addresses the agency’s oversight responsibilities. Its </a:t>
            </a:r>
            <a:r>
              <a:rPr lang="en-US" sz="1200" b="1" u="sng" kern="1200" dirty="0" smtClean="0">
                <a:solidFill>
                  <a:schemeClr val="tx1"/>
                </a:solidFill>
                <a:effectLst/>
                <a:latin typeface="+mn-lt"/>
                <a:ea typeface="+mn-ea"/>
                <a:cs typeface="+mn-cs"/>
              </a:rPr>
              <a:t>L85 The agency provides on-going supervision and staff development.</a:t>
            </a:r>
            <a:r>
              <a:rPr lang="en-US" sz="1200" kern="1200" dirty="0" smtClean="0">
                <a:solidFill>
                  <a:schemeClr val="tx1"/>
                </a:solidFill>
                <a:effectLst/>
                <a:latin typeface="+mn-lt"/>
                <a:ea typeface="+mn-ea"/>
                <a:cs typeface="+mn-cs"/>
              </a:rPr>
              <a:t>  So if there was a pattern observed across multiple locations of concerns about flammables, as with any aspects of environmental or personal safety, this could be reviewed in the context of the provider’s oversight in L85. </a:t>
            </a:r>
          </a:p>
          <a:p>
            <a:endParaRPr lang="en-US" sz="1200" kern="1200" dirty="0" smtClean="0">
              <a:solidFill>
                <a:schemeClr val="tx1"/>
              </a:solidFill>
              <a:effectLst/>
              <a:latin typeface="+mn-lt"/>
              <a:ea typeface="+mn-ea"/>
              <a:cs typeface="+mn-cs"/>
            </a:endParaRPr>
          </a:p>
          <a:p>
            <a:endParaRPr lang="en-US" sz="1200" kern="1200" dirty="0" smtClean="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10"/>
          </p:nvPr>
        </p:nvSpPr>
        <p:spPr/>
        <p:txBody>
          <a:bodyPr/>
          <a:lstStyle/>
          <a:p>
            <a:fld id="{449F7F69-5767-40A9-9AFC-7B36871914BF}" type="slidenum">
              <a:rPr lang="en-US" smtClean="0"/>
              <a:t>8</a:t>
            </a:fld>
            <a:endParaRPr lang="en-US" dirty="0"/>
          </a:p>
        </p:txBody>
      </p:sp>
    </p:spTree>
    <p:extLst>
      <p:ext uri="{BB962C8B-B14F-4D97-AF65-F5344CB8AC3E}">
        <p14:creationId xmlns:p14="http://schemas.microsoft.com/office/powerpoint/2010/main" val="330614499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kern="1200" dirty="0" smtClean="0">
                <a:solidFill>
                  <a:schemeClr val="tx1"/>
                </a:solidFill>
                <a:effectLst/>
                <a:latin typeface="+mn-lt"/>
                <a:ea typeface="+mn-ea"/>
                <a:cs typeface="+mn-cs"/>
              </a:rPr>
              <a:t>Indicator wording changed.  Guidelines have always stipulated that individuals receive training and guardians need to be provided information about the rights of individuals.</a:t>
            </a:r>
            <a:r>
              <a:rPr lang="en-US" sz="1200" b="0" kern="1200" baseline="0" dirty="0" smtClean="0">
                <a:solidFill>
                  <a:schemeClr val="tx1"/>
                </a:solidFill>
                <a:effectLst/>
                <a:latin typeface="+mn-lt"/>
                <a:ea typeface="+mn-ea"/>
                <a:cs typeface="+mn-cs"/>
              </a:rPr>
              <a:t>  </a:t>
            </a:r>
            <a:endParaRPr lang="en-US" b="0" dirty="0"/>
          </a:p>
        </p:txBody>
      </p:sp>
      <p:sp>
        <p:nvSpPr>
          <p:cNvPr id="4" name="Slide Number Placeholder 3"/>
          <p:cNvSpPr>
            <a:spLocks noGrp="1"/>
          </p:cNvSpPr>
          <p:nvPr>
            <p:ph type="sldNum" sz="quarter" idx="10"/>
          </p:nvPr>
        </p:nvSpPr>
        <p:spPr/>
        <p:txBody>
          <a:bodyPr/>
          <a:lstStyle/>
          <a:p>
            <a:fld id="{449F7F69-5767-40A9-9AFC-7B36871914BF}" type="slidenum">
              <a:rPr lang="en-US" smtClean="0"/>
              <a:t>9</a:t>
            </a:fld>
            <a:endParaRPr lang="en-US" dirty="0"/>
          </a:p>
        </p:txBody>
      </p:sp>
    </p:spTree>
    <p:extLst>
      <p:ext uri="{BB962C8B-B14F-4D97-AF65-F5344CB8AC3E}">
        <p14:creationId xmlns:p14="http://schemas.microsoft.com/office/powerpoint/2010/main" val="137449646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lvl="0"/>
            <a:r>
              <a:rPr lang="en-US" sz="1200" kern="1200" dirty="0" smtClean="0">
                <a:solidFill>
                  <a:schemeClr val="tx1"/>
                </a:solidFill>
                <a:effectLst/>
                <a:latin typeface="+mn-lt"/>
                <a:ea typeface="+mn-ea"/>
                <a:cs typeface="+mn-cs"/>
              </a:rPr>
              <a:t>The word “clean” has been removed from the indicator.  The workgroup struggled to </a:t>
            </a:r>
            <a:r>
              <a:rPr lang="en-US" sz="1200" u="sng" kern="1200" dirty="0" smtClean="0">
                <a:solidFill>
                  <a:schemeClr val="tx1"/>
                </a:solidFill>
                <a:effectLst/>
                <a:latin typeface="+mn-lt"/>
                <a:ea typeface="+mn-ea"/>
                <a:cs typeface="+mn-cs"/>
              </a:rPr>
              <a:t>define clean</a:t>
            </a:r>
            <a:r>
              <a:rPr lang="en-US" sz="1200" kern="1200" dirty="0" smtClean="0">
                <a:solidFill>
                  <a:schemeClr val="tx1"/>
                </a:solidFill>
                <a:effectLst/>
                <a:latin typeface="+mn-lt"/>
                <a:ea typeface="+mn-ea"/>
                <a:cs typeface="+mn-cs"/>
              </a:rPr>
              <a:t> – Are we talking about spotless?  Is it really clean if you don’t use disinfectant?  Can a little dust gather and still be clean?</a:t>
            </a:r>
          </a:p>
          <a:p>
            <a:pPr lvl="0"/>
            <a:endParaRPr lang="en-US" sz="1200" kern="1200" dirty="0" smtClean="0">
              <a:solidFill>
                <a:schemeClr val="tx1"/>
              </a:solidFill>
              <a:effectLst/>
              <a:latin typeface="+mn-lt"/>
              <a:ea typeface="+mn-ea"/>
              <a:cs typeface="+mn-cs"/>
            </a:endParaRPr>
          </a:p>
          <a:p>
            <a:pPr lvl="0"/>
            <a:r>
              <a:rPr lang="en-US" sz="1200" kern="1200" dirty="0" smtClean="0">
                <a:solidFill>
                  <a:schemeClr val="tx1"/>
                </a:solidFill>
                <a:effectLst/>
                <a:latin typeface="+mn-lt"/>
                <a:ea typeface="+mn-ea"/>
                <a:cs typeface="+mn-cs"/>
              </a:rPr>
              <a:t>It was decided that “clean” was too subjective; </a:t>
            </a:r>
            <a:r>
              <a:rPr lang="en-US" sz="1200" i="1" u="sng" kern="1200" dirty="0" smtClean="0">
                <a:solidFill>
                  <a:schemeClr val="tx1"/>
                </a:solidFill>
                <a:effectLst/>
                <a:latin typeface="+mn-lt"/>
                <a:ea typeface="+mn-ea"/>
                <a:cs typeface="+mn-cs"/>
              </a:rPr>
              <a:t>There is no white glove test</a:t>
            </a:r>
            <a:r>
              <a:rPr lang="en-US" sz="1200" kern="1200" dirty="0" smtClean="0">
                <a:solidFill>
                  <a:schemeClr val="tx1"/>
                </a:solidFill>
                <a:effectLst/>
                <a:latin typeface="+mn-lt"/>
                <a:ea typeface="+mn-ea"/>
                <a:cs typeface="+mn-cs"/>
              </a:rPr>
              <a:t>; Surveyors will not open oven, microwave and refrigerator doors. </a:t>
            </a:r>
          </a:p>
          <a:p>
            <a:pPr lvl="0"/>
            <a:r>
              <a:rPr lang="en-US" sz="1200" kern="1200" dirty="0" smtClean="0">
                <a:solidFill>
                  <a:schemeClr val="tx1"/>
                </a:solidFill>
                <a:effectLst/>
                <a:latin typeface="+mn-lt"/>
                <a:ea typeface="+mn-ea"/>
                <a:cs typeface="+mn-cs"/>
              </a:rPr>
              <a:t>Rather, the focus will be on the agency’s oversight to ensure appliances are operational. </a:t>
            </a:r>
          </a:p>
        </p:txBody>
      </p:sp>
      <p:sp>
        <p:nvSpPr>
          <p:cNvPr id="4" name="Slide Number Placeholder 3"/>
          <p:cNvSpPr>
            <a:spLocks noGrp="1"/>
          </p:cNvSpPr>
          <p:nvPr>
            <p:ph type="sldNum" sz="quarter" idx="10"/>
          </p:nvPr>
        </p:nvSpPr>
        <p:spPr/>
        <p:txBody>
          <a:bodyPr/>
          <a:lstStyle/>
          <a:p>
            <a:fld id="{449F7F69-5767-40A9-9AFC-7B36871914BF}" type="slidenum">
              <a:rPr lang="en-US" smtClean="0"/>
              <a:t>10</a:t>
            </a:fld>
            <a:endParaRPr lang="en-US" dirty="0"/>
          </a:p>
        </p:txBody>
      </p:sp>
    </p:spTree>
    <p:extLst>
      <p:ext uri="{BB962C8B-B14F-4D97-AF65-F5344CB8AC3E}">
        <p14:creationId xmlns:p14="http://schemas.microsoft.com/office/powerpoint/2010/main" val="1374496462"/>
      </p:ext>
    </p:extLst>
  </p:cSld>
  <p:clrMapOvr>
    <a:masterClrMapping/>
  </p:clrMapOvr>
</p:notes>
</file>

<file path=ppt/slideLayouts/_rels/slideLayout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11.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2.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3.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4.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5.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6.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7.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8.xml.rels><?xml version="1.0" encoding="UTF-8"?>

<Relationships xmlns="http://schemas.openxmlformats.org/package/2006/relationships">
  <Relationship Id="rId1" Type="http://schemas.openxmlformats.org/officeDocument/2006/relationships/slideMaster" Target="../slideMasters/slideMaster1.xml"/>
</Relationships>

</file>

<file path=ppt/slideLayouts/_rels/slideLayout9.xml.rels><?xml version="1.0" encoding="UTF-8"?>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58F0F19-13BE-4C41-9E97-4035E2B850BD}" type="slidenum">
              <a:rPr lang="en-US" smtClean="0"/>
              <a:t>‹#›</a:t>
            </a:fld>
            <a:endParaRPr lang="en-US" dirty="0"/>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58F0F19-13BE-4C41-9E97-4035E2B850BD}"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Vertical Title 1"/>
          <p:cNvSpPr>
            <a:spLocks noGrp="1"/>
          </p:cNvSpPr>
          <p:nvPr>
            <p:ph type="title" orient="vert"/>
          </p:nvPr>
        </p:nvSpPr>
        <p:spPr>
          <a:xfrm>
            <a:off x="7048577" y="395427"/>
            <a:ext cx="1485531" cy="578898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58F0F19-13BE-4C41-9E97-4035E2B850BD}"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58F0F19-13BE-4C41-9E97-4035E2B850BD}" type="slidenum">
              <a:rPr lang="en-US" smtClean="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Date Placeholder 3"/>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58F0F19-13BE-4C41-9E97-4035E2B850BD}" type="slidenum">
              <a:rPr lang="en-US" smtClean="0"/>
              <a:t>‹#›</a:t>
            </a:fld>
            <a:endParaRPr lang="en-US" dirty="0"/>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en-US" smtClean="0"/>
              <a:t>Click to edit Master title style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en-US" smtClean="0"/>
              <a:t>Click to edit Master title style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58F0F19-13BE-4C41-9E97-4035E2B850BD}" type="slidenum">
              <a:rPr lang="en-US" smtClean="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58F0F19-13BE-4C41-9E97-4035E2B850BD}" type="slidenum">
              <a:rPr lang="en-US" smtClean="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58F0F19-13BE-4C41-9E97-4035E2B850BD}" type="slidenum">
              <a:rPr lang="en-US" smtClean="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58F0F19-13BE-4C41-9E97-4035E2B850BD}"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58F0F19-13BE-4C41-9E97-4035E2B850BD}" type="slidenum">
              <a:rPr lang="en-US" smtClean="0"/>
              <a:t>‹#›</a:t>
            </a:fld>
            <a:endParaRPr lang="en-US" dirty="0"/>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5" name="Date Placeholder 4"/>
          <p:cNvSpPr>
            <a:spLocks noGrp="1"/>
          </p:cNvSpPr>
          <p:nvPr>
            <p:ph type="dt" sz="half" idx="10"/>
          </p:nvPr>
        </p:nvSpPr>
        <p:spPr/>
        <p:txBody>
          <a:bodyPr/>
          <a:lstStyle/>
          <a:p>
            <a:fld id="{BBB9922C-2620-4D29-BA0D-BA99F2DEB8EC}" type="datetimeFigureOut">
              <a:rPr lang="en-US" smtClean="0"/>
              <a:t>8/28/2017</a:t>
            </a:fld>
            <a:endParaRPr lang="en-US" dirty="0"/>
          </a:p>
        </p:txBody>
      </p:sp>
      <p:sp>
        <p:nvSpPr>
          <p:cNvPr id="7" name="Slide Number Placeholder 6"/>
          <p:cNvSpPr>
            <a:spLocks noGrp="1"/>
          </p:cNvSpPr>
          <p:nvPr>
            <p:ph type="sldNum" sz="quarter" idx="12"/>
          </p:nvPr>
        </p:nvSpPr>
        <p:spPr/>
        <p:txBody>
          <a:bodyPr/>
          <a:lstStyle/>
          <a:p>
            <a:fld id="{058F0F19-13BE-4C41-9E97-4035E2B850BD}" type="slidenum">
              <a:rPr lang="en-US" smtClean="0"/>
              <a:t>‹#›</a:t>
            </a:fld>
            <a:endParaRPr lang="en-US" dirty="0"/>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6" name="Footer Placeholder 5"/>
          <p:cNvSpPr>
            <a:spLocks noGrp="1"/>
          </p:cNvSpPr>
          <p:nvPr>
            <p:ph type="ftr" sz="quarter" idx="11"/>
          </p:nvPr>
        </p:nvSpPr>
        <p:spPr/>
        <p:txBody>
          <a:bodyPr/>
          <a:lstStyle/>
          <a:p>
            <a:endParaRPr lang="en-US" dirty="0"/>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en-US" smtClean="0"/>
              <a:t>Click to edit Master title style</a:t>
            </a:r>
            <a:endParaRPr lang="en-US" dirty="0"/>
          </a:p>
        </p:txBody>
      </p:sp>
    </p:spTree>
  </p:cSld>
  <p:clrMapOvr>
    <a:masterClrMapping/>
  </p:clrMapOvr>
</p:sldLayout>
</file>

<file path=ppt/slideMasters/_rels/slideMaster1.xml.rels><?xml version="1.0" encoding="UTF-8"?>

<Relationships xmlns="http://schemas.openxmlformats.org/package/2006/relationships">
  <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BBB9922C-2620-4D29-BA0D-BA99F2DEB8EC}" type="datetimeFigureOut">
              <a:rPr lang="en-US" smtClean="0"/>
              <a:t>8/28/2017</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58F0F19-13BE-4C41-9E97-4035E2B850BD}" type="slidenum">
              <a:rPr lang="en-US" smtClean="0"/>
              <a:t>‹#›</a:t>
            </a:fld>
            <a:endParaRPr lang="en-US" dirty="0"/>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dirty="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en-US" smtClean="0"/>
              <a:t>Click to edit Master title style</a:t>
            </a:r>
            <a:endParaRPr lang="en-US" dirty="0"/>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9.xml"/>
</Relationships>

</file>

<file path=ppt/slides/_rels/slide1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0.xml"/>
</Relationships>

</file>

<file path=ppt/slides/_rels/slide1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1.xml"/>
</Relationships>

</file>

<file path=ppt/slides/_rels/slide1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2.xml"/>
</Relationships>

</file>

<file path=ppt/slides/_rels/slide1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3.xml"/>
</Relationships>

</file>

<file path=ppt/slides/_rels/slide1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4.xml"/>
</Relationships>

</file>

<file path=ppt/slides/_rels/slide1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5.xml"/>
</Relationships>

</file>

<file path=ppt/slides/_rels/slide1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6.xml"/>
</Relationships>

</file>

<file path=ppt/slides/_rels/slide1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7.xml"/>
</Relationships>

</file>

<file path=ppt/slides/_rels/slide1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8.xml"/>
</Relationships>

</file>

<file path=ppt/slides/_rels/slide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20.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19.xml"/>
</Relationships>

</file>

<file path=ppt/slides/_rels/slide21.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0.xml"/>
</Relationships>

</file>

<file path=ppt/slides/_rels/slide22.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1.xml"/>
</Relationships>

</file>

<file path=ppt/slides/_rels/slide2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2.xml"/>
</Relationships>

</file>

<file path=ppt/slides/_rels/slide2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3.xml"/>
</Relationships>

</file>

<file path=ppt/slides/_rels/slide2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4.xml"/>
</Relationships>

</file>

<file path=ppt/slides/_rels/slide3.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4.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3.xml"/>
</Relationships>

</file>

<file path=ppt/slides/_rels/slide5.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4.xml"/>
</Relationships>

</file>

<file path=ppt/slides/_rels/slide6.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5.xml"/>
</Relationships>

</file>

<file path=ppt/slides/_rels/slide7.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6.xml"/>
</Relationships>

</file>

<file path=ppt/slides/_rels/slide8.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7.xml"/>
</Relationships>

</file>

<file path=ppt/slides/_rels/slide9.xml.rels><?xml version="1.0" encoding="UTF-8"?>

<Relationships xmlns="http://schemas.openxmlformats.org/package/2006/relationships">
  <Relationship Id="rId1" Type="http://schemas.openxmlformats.org/officeDocument/2006/relationships/slideLayout" Target="../slideLayouts/slideLayout2.xml"/>
  <Relationship Id="rId2" Type="http://schemas.openxmlformats.org/officeDocument/2006/relationships/notesSlide" Target="../notesSlides/notesSlide8.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1" y="4495800"/>
            <a:ext cx="6400799" cy="1066800"/>
          </a:xfrm>
        </p:spPr>
        <p:txBody>
          <a:bodyPr>
            <a:noAutofit/>
          </a:bodyPr>
          <a:lstStyle/>
          <a:p>
            <a:r>
              <a:rPr lang="en-US" sz="2400" b="1" dirty="0" smtClean="0"/>
              <a:t>CHANGES TO LICENSURE AND CERTIFCATION   9/1/17</a:t>
            </a:r>
            <a:endParaRPr lang="en-US" sz="2400" b="1" dirty="0"/>
          </a:p>
        </p:txBody>
      </p:sp>
      <p:sp>
        <p:nvSpPr>
          <p:cNvPr id="2" name="Title 1"/>
          <p:cNvSpPr>
            <a:spLocks noGrp="1"/>
          </p:cNvSpPr>
          <p:nvPr>
            <p:ph type="ctrTitle"/>
          </p:nvPr>
        </p:nvSpPr>
        <p:spPr>
          <a:xfrm>
            <a:off x="1066800" y="1219200"/>
            <a:ext cx="6248400" cy="1600200"/>
          </a:xfrm>
        </p:spPr>
        <p:txBody>
          <a:bodyPr>
            <a:normAutofit/>
          </a:bodyPr>
          <a:lstStyle/>
          <a:p>
            <a:r>
              <a:rPr lang="en-US" sz="4000" b="1" dirty="0" smtClean="0"/>
              <a:t>Placement Services</a:t>
            </a:r>
            <a:endParaRPr lang="en-US" sz="4000" b="1" dirty="0"/>
          </a:p>
        </p:txBody>
      </p:sp>
    </p:spTree>
    <p:extLst>
      <p:ext uri="{BB962C8B-B14F-4D97-AF65-F5344CB8AC3E}">
        <p14:creationId xmlns:p14="http://schemas.microsoft.com/office/powerpoint/2010/main" val="11126957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Changes to the Tool:</a:t>
            </a:r>
            <a:br>
              <a:rPr lang="en-US" dirty="0" smtClean="0"/>
            </a:br>
            <a:r>
              <a:rPr lang="en-US" dirty="0" smtClean="0"/>
              <a:t>Wording</a:t>
            </a:r>
            <a:endParaRPr lang="en-US" dirty="0"/>
          </a:p>
        </p:txBody>
      </p:sp>
      <p:sp>
        <p:nvSpPr>
          <p:cNvPr id="3" name="Content Placeholder 2"/>
          <p:cNvSpPr>
            <a:spLocks noGrp="1"/>
          </p:cNvSpPr>
          <p:nvPr>
            <p:ph idx="1"/>
          </p:nvPr>
        </p:nvSpPr>
        <p:spPr/>
        <p:txBody>
          <a:bodyPr>
            <a:normAutofit/>
          </a:bodyPr>
          <a:lstStyle/>
          <a:p>
            <a:pPr marL="114300" indent="0" algn="ctr">
              <a:buNone/>
            </a:pPr>
            <a:endParaRPr lang="en-US" sz="3600" dirty="0" smtClean="0"/>
          </a:p>
          <a:p>
            <a:pPr marL="114300" indent="0" algn="ctr">
              <a:buNone/>
            </a:pPr>
            <a:endParaRPr lang="en-US" sz="3600" dirty="0"/>
          </a:p>
          <a:p>
            <a:pPr marL="114300" indent="0" algn="ctr">
              <a:buNone/>
            </a:pPr>
            <a:r>
              <a:rPr lang="en-US" sz="3600" dirty="0" smtClean="0"/>
              <a:t>L22     </a:t>
            </a:r>
            <a:r>
              <a:rPr lang="en-US" sz="3600" dirty="0"/>
              <a:t>All appliances and equipment are </a:t>
            </a:r>
            <a:r>
              <a:rPr lang="en-US" sz="3600" strike="sngStrike" dirty="0"/>
              <a:t>clean,</a:t>
            </a:r>
            <a:r>
              <a:rPr lang="en-US" sz="3600" dirty="0"/>
              <a:t> operational and properly maintained.</a:t>
            </a:r>
          </a:p>
        </p:txBody>
      </p:sp>
    </p:spTree>
    <p:extLst>
      <p:ext uri="{BB962C8B-B14F-4D97-AF65-F5344CB8AC3E}">
        <p14:creationId xmlns:p14="http://schemas.microsoft.com/office/powerpoint/2010/main" val="134892362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Changes to the Tool:</a:t>
            </a:r>
            <a:br>
              <a:rPr lang="en-US" dirty="0" smtClean="0"/>
            </a:br>
            <a:r>
              <a:rPr lang="en-US" dirty="0" smtClean="0"/>
              <a:t>Wording</a:t>
            </a:r>
            <a:endParaRPr lang="en-US" dirty="0"/>
          </a:p>
        </p:txBody>
      </p:sp>
      <p:sp>
        <p:nvSpPr>
          <p:cNvPr id="3" name="Content Placeholder 2"/>
          <p:cNvSpPr>
            <a:spLocks noGrp="1"/>
          </p:cNvSpPr>
          <p:nvPr>
            <p:ph idx="1"/>
          </p:nvPr>
        </p:nvSpPr>
        <p:spPr/>
        <p:txBody>
          <a:bodyPr>
            <a:normAutofit/>
          </a:bodyPr>
          <a:lstStyle/>
          <a:p>
            <a:pPr marL="114300" indent="0" algn="ctr">
              <a:buNone/>
            </a:pPr>
            <a:endParaRPr lang="en-US" sz="3600" dirty="0"/>
          </a:p>
          <a:p>
            <a:pPr marL="114300" indent="0" algn="ctr">
              <a:buNone/>
            </a:pPr>
            <a:r>
              <a:rPr lang="en-US" sz="3600" dirty="0" smtClean="0"/>
              <a:t>L26   </a:t>
            </a:r>
            <a:r>
              <a:rPr lang="en-US" sz="3600" dirty="0"/>
              <a:t>Walkways, driveways and ramps are in good repair </a:t>
            </a:r>
            <a:r>
              <a:rPr lang="en-US" sz="3600" strike="sngStrike" dirty="0"/>
              <a:t>and clear of ice and </a:t>
            </a:r>
            <a:r>
              <a:rPr lang="en-US" sz="3600" strike="sngStrike" dirty="0" smtClean="0"/>
              <a:t>snow</a:t>
            </a:r>
            <a:r>
              <a:rPr lang="en-US" sz="3600" dirty="0" smtClean="0"/>
              <a:t> </a:t>
            </a:r>
            <a:r>
              <a:rPr lang="en-US" sz="3600" dirty="0" smtClean="0">
                <a:solidFill>
                  <a:srgbClr val="FF0000"/>
                </a:solidFill>
              </a:rPr>
              <a:t>and kept </a:t>
            </a:r>
            <a:r>
              <a:rPr lang="en-US" sz="3600" dirty="0">
                <a:solidFill>
                  <a:srgbClr val="FF0000"/>
                </a:solidFill>
              </a:rPr>
              <a:t>clear in all seasons</a:t>
            </a:r>
            <a:r>
              <a:rPr lang="en-US" sz="3600" dirty="0" smtClean="0">
                <a:solidFill>
                  <a:srgbClr val="FF0000"/>
                </a:solidFill>
              </a:rPr>
              <a:t>.</a:t>
            </a:r>
            <a:endParaRPr lang="en-US" sz="3600" dirty="0">
              <a:solidFill>
                <a:srgbClr val="FF0000"/>
              </a:solidFill>
            </a:endParaRPr>
          </a:p>
        </p:txBody>
      </p:sp>
    </p:spTree>
    <p:extLst>
      <p:ext uri="{BB962C8B-B14F-4D97-AF65-F5344CB8AC3E}">
        <p14:creationId xmlns:p14="http://schemas.microsoft.com/office/powerpoint/2010/main" val="35856524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Changes to the Tool:</a:t>
            </a:r>
            <a:br>
              <a:rPr lang="en-US" dirty="0"/>
            </a:br>
            <a:r>
              <a:rPr lang="en-US" dirty="0"/>
              <a:t>Wording</a:t>
            </a:r>
          </a:p>
        </p:txBody>
      </p:sp>
      <p:sp>
        <p:nvSpPr>
          <p:cNvPr id="3" name="Content Placeholder 2"/>
          <p:cNvSpPr>
            <a:spLocks noGrp="1"/>
          </p:cNvSpPr>
          <p:nvPr>
            <p:ph idx="1"/>
          </p:nvPr>
        </p:nvSpPr>
        <p:spPr/>
        <p:txBody>
          <a:bodyPr>
            <a:normAutofit/>
          </a:bodyPr>
          <a:lstStyle/>
          <a:p>
            <a:pPr marL="114300" indent="0" algn="ctr">
              <a:buNone/>
            </a:pPr>
            <a:r>
              <a:rPr lang="en-US" sz="3200" dirty="0"/>
              <a:t>L77   The agency assures that staff </a:t>
            </a:r>
            <a:r>
              <a:rPr lang="en-US" sz="3200" dirty="0">
                <a:solidFill>
                  <a:srgbClr val="FF0000"/>
                </a:solidFill>
              </a:rPr>
              <a:t>and care providers</a:t>
            </a:r>
            <a:r>
              <a:rPr lang="en-US" sz="3200" dirty="0"/>
              <a:t> are familiar with and trained to support the unique needs of individuals.</a:t>
            </a:r>
          </a:p>
          <a:p>
            <a:pPr marL="114300" indent="0" algn="ctr">
              <a:buNone/>
            </a:pPr>
            <a:endParaRPr lang="en-US" sz="3200" dirty="0" smtClean="0"/>
          </a:p>
          <a:p>
            <a:pPr marL="114300" indent="0" algn="ctr">
              <a:buNone/>
            </a:pPr>
            <a:r>
              <a:rPr lang="en-US" sz="3200" dirty="0"/>
              <a:t>L84   Staff </a:t>
            </a:r>
            <a:r>
              <a:rPr lang="en-US" sz="3200" dirty="0">
                <a:solidFill>
                  <a:srgbClr val="FF0000"/>
                </a:solidFill>
              </a:rPr>
              <a:t>/ care providers</a:t>
            </a:r>
            <a:r>
              <a:rPr lang="en-US" sz="3200" dirty="0"/>
              <a:t> are trained in the correct utilization of health related protections per regulation.</a:t>
            </a:r>
          </a:p>
        </p:txBody>
      </p:sp>
    </p:spTree>
    <p:extLst>
      <p:ext uri="{BB962C8B-B14F-4D97-AF65-F5344CB8AC3E}">
        <p14:creationId xmlns:p14="http://schemas.microsoft.com/office/powerpoint/2010/main" val="176576181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Changes to the Tool:</a:t>
            </a:r>
            <a:br>
              <a:rPr lang="en-US" dirty="0" smtClean="0"/>
            </a:br>
            <a:r>
              <a:rPr lang="en-US" dirty="0" smtClean="0"/>
              <a:t>Interpretations &amp; Clarifications</a:t>
            </a:r>
            <a:endParaRPr lang="en-US" dirty="0"/>
          </a:p>
        </p:txBody>
      </p:sp>
      <p:sp>
        <p:nvSpPr>
          <p:cNvPr id="3" name="Content Placeholder 2"/>
          <p:cNvSpPr>
            <a:spLocks noGrp="1"/>
          </p:cNvSpPr>
          <p:nvPr>
            <p:ph idx="1"/>
          </p:nvPr>
        </p:nvSpPr>
        <p:spPr>
          <a:xfrm>
            <a:off x="457200" y="1752600"/>
            <a:ext cx="8229600" cy="4648200"/>
          </a:xfrm>
        </p:spPr>
        <p:txBody>
          <a:bodyPr>
            <a:normAutofit lnSpcReduction="10000"/>
          </a:bodyPr>
          <a:lstStyle/>
          <a:p>
            <a:pPr marL="571500" indent="-457200">
              <a:buClr>
                <a:schemeClr val="tx1"/>
              </a:buClr>
              <a:buAutoNum type="arabicPeriod"/>
            </a:pPr>
            <a:r>
              <a:rPr lang="en-US" b="1" dirty="0" smtClean="0">
                <a:solidFill>
                  <a:schemeClr val="tx1"/>
                </a:solidFill>
              </a:rPr>
              <a:t>Safety</a:t>
            </a:r>
          </a:p>
          <a:p>
            <a:pPr lvl="1"/>
            <a:r>
              <a:rPr lang="en-US" dirty="0" smtClean="0">
                <a:solidFill>
                  <a:schemeClr val="tx1"/>
                </a:solidFill>
              </a:rPr>
              <a:t>Safety Plan Content: Safety Plans should identify all individual in the home who require assistance for safe evacuation. (L5)</a:t>
            </a:r>
          </a:p>
          <a:p>
            <a:pPr lvl="1"/>
            <a:r>
              <a:rPr lang="en-US" dirty="0" smtClean="0">
                <a:solidFill>
                  <a:schemeClr val="tx1"/>
                </a:solidFill>
              </a:rPr>
              <a:t>Information on 2.5 minute evacuation: the </a:t>
            </a:r>
            <a:r>
              <a:rPr lang="en-US" dirty="0">
                <a:solidFill>
                  <a:schemeClr val="tx1"/>
                </a:solidFill>
              </a:rPr>
              <a:t>provider must have a means for initially and periodically assessing the individual’s ability to evacuate. </a:t>
            </a:r>
            <a:r>
              <a:rPr lang="en-US" dirty="0" smtClean="0">
                <a:solidFill>
                  <a:schemeClr val="tx1"/>
                </a:solidFill>
              </a:rPr>
              <a:t>(L6) </a:t>
            </a:r>
          </a:p>
          <a:p>
            <a:pPr lvl="1"/>
            <a:r>
              <a:rPr lang="en-US" dirty="0" smtClean="0">
                <a:solidFill>
                  <a:schemeClr val="tx1"/>
                </a:solidFill>
              </a:rPr>
              <a:t>Required Inspections: every 15 months (L11), fire extinguishers no longer require annual inspection/require tags.</a:t>
            </a:r>
          </a:p>
          <a:p>
            <a:pPr lvl="1"/>
            <a:r>
              <a:rPr lang="en-US" dirty="0" smtClean="0">
                <a:solidFill>
                  <a:schemeClr val="tx1"/>
                </a:solidFill>
              </a:rPr>
              <a:t>Smoke </a:t>
            </a:r>
            <a:r>
              <a:rPr lang="en-US" dirty="0" smtClean="0">
                <a:solidFill>
                  <a:schemeClr val="tx1"/>
                </a:solidFill>
              </a:rPr>
              <a:t>Detection </a:t>
            </a:r>
            <a:r>
              <a:rPr lang="en-US" dirty="0" smtClean="0">
                <a:solidFill>
                  <a:schemeClr val="tx1"/>
                </a:solidFill>
              </a:rPr>
              <a:t>Systems: Meet applicable building codes.(L12)</a:t>
            </a:r>
          </a:p>
          <a:p>
            <a:pPr lvl="1"/>
            <a:r>
              <a:rPr lang="en-US" dirty="0" smtClean="0">
                <a:solidFill>
                  <a:schemeClr val="tx1"/>
                </a:solidFill>
              </a:rPr>
              <a:t>Circuit Breakers: Labeling not required in placement homes.(L21)</a:t>
            </a:r>
            <a:endParaRPr lang="en-US" dirty="0">
              <a:solidFill>
                <a:schemeClr val="tx1"/>
              </a:solidFill>
            </a:endParaRPr>
          </a:p>
        </p:txBody>
      </p:sp>
    </p:spTree>
    <p:extLst>
      <p:ext uri="{BB962C8B-B14F-4D97-AF65-F5344CB8AC3E}">
        <p14:creationId xmlns:p14="http://schemas.microsoft.com/office/powerpoint/2010/main" val="277896060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Changes to the Tool:</a:t>
            </a:r>
            <a:br>
              <a:rPr lang="en-US" dirty="0" smtClean="0"/>
            </a:br>
            <a:r>
              <a:rPr lang="en-US" dirty="0" smtClean="0"/>
              <a:t>Interpretations &amp; Clarifications</a:t>
            </a:r>
            <a:endParaRPr lang="en-US" dirty="0"/>
          </a:p>
        </p:txBody>
      </p:sp>
      <p:sp>
        <p:nvSpPr>
          <p:cNvPr id="3" name="Content Placeholder 2"/>
          <p:cNvSpPr>
            <a:spLocks noGrp="1"/>
          </p:cNvSpPr>
          <p:nvPr>
            <p:ph idx="1"/>
          </p:nvPr>
        </p:nvSpPr>
        <p:spPr>
          <a:xfrm>
            <a:off x="457200" y="1752600"/>
            <a:ext cx="8229600" cy="4495800"/>
          </a:xfrm>
        </p:spPr>
        <p:txBody>
          <a:bodyPr>
            <a:normAutofit/>
          </a:bodyPr>
          <a:lstStyle/>
          <a:p>
            <a:pPr marL="114300" indent="0">
              <a:buNone/>
            </a:pPr>
            <a:r>
              <a:rPr lang="en-US" sz="3600" b="1" dirty="0" smtClean="0">
                <a:solidFill>
                  <a:schemeClr val="tx1"/>
                </a:solidFill>
              </a:rPr>
              <a:t>2. Health Care</a:t>
            </a:r>
          </a:p>
          <a:p>
            <a:pPr lvl="1"/>
            <a:r>
              <a:rPr lang="en-US" sz="3200" dirty="0" smtClean="0">
                <a:solidFill>
                  <a:schemeClr val="tx1"/>
                </a:solidFill>
              </a:rPr>
              <a:t>Dietary Requirements: Any situation which a special diet is present.(L39)</a:t>
            </a:r>
          </a:p>
          <a:p>
            <a:pPr lvl="1"/>
            <a:r>
              <a:rPr lang="en-US" sz="3200" dirty="0" smtClean="0">
                <a:solidFill>
                  <a:schemeClr val="tx1"/>
                </a:solidFill>
              </a:rPr>
              <a:t>Evaluation of Healthy Diets (L41)</a:t>
            </a:r>
          </a:p>
        </p:txBody>
      </p:sp>
    </p:spTree>
    <p:extLst>
      <p:ext uri="{BB962C8B-B14F-4D97-AF65-F5344CB8AC3E}">
        <p14:creationId xmlns:p14="http://schemas.microsoft.com/office/powerpoint/2010/main" val="379641608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3200" dirty="0">
                <a:solidFill>
                  <a:srgbClr val="0F6FC6">
                    <a:lumMod val="75000"/>
                  </a:srgbClr>
                </a:solidFill>
              </a:rPr>
              <a:t>Changes to the Tool:</a:t>
            </a:r>
            <a:br>
              <a:rPr lang="en-US" sz="3200" dirty="0">
                <a:solidFill>
                  <a:srgbClr val="0F6FC6">
                    <a:lumMod val="75000"/>
                  </a:srgbClr>
                </a:solidFill>
              </a:rPr>
            </a:br>
            <a:r>
              <a:rPr lang="en-US" sz="3200" dirty="0">
                <a:solidFill>
                  <a:srgbClr val="0F6FC6">
                    <a:lumMod val="75000"/>
                  </a:srgbClr>
                </a:solidFill>
              </a:rPr>
              <a:t>Interpretations &amp; Clarifications</a:t>
            </a:r>
            <a:endParaRPr lang="en-US" dirty="0"/>
          </a:p>
        </p:txBody>
      </p:sp>
      <p:sp>
        <p:nvSpPr>
          <p:cNvPr id="3" name="Content Placeholder 2"/>
          <p:cNvSpPr>
            <a:spLocks noGrp="1"/>
          </p:cNvSpPr>
          <p:nvPr>
            <p:ph idx="1"/>
          </p:nvPr>
        </p:nvSpPr>
        <p:spPr/>
        <p:txBody>
          <a:bodyPr/>
          <a:lstStyle/>
          <a:p>
            <a:pPr marL="571500" indent="-457200">
              <a:buAutoNum type="arabicPeriod" startAt="3"/>
            </a:pPr>
            <a:r>
              <a:rPr lang="en-US" sz="3600" b="1" dirty="0" smtClean="0"/>
              <a:t>Human Rights</a:t>
            </a:r>
          </a:p>
          <a:p>
            <a:pPr lvl="1"/>
            <a:r>
              <a:rPr lang="en-US" sz="3200" dirty="0" smtClean="0"/>
              <a:t>Restrictive </a:t>
            </a:r>
            <a:r>
              <a:rPr lang="en-US" sz="3200" dirty="0"/>
              <a:t>practices intended for one individual that affect all individuals </a:t>
            </a:r>
            <a:r>
              <a:rPr lang="en-US" sz="3200" dirty="0" smtClean="0"/>
              <a:t>(home security systems)(L56)</a:t>
            </a:r>
            <a:endParaRPr lang="en-US" sz="3200" dirty="0"/>
          </a:p>
          <a:p>
            <a:pPr lvl="1"/>
            <a:endParaRPr lang="en-US" dirty="0"/>
          </a:p>
        </p:txBody>
      </p:sp>
    </p:spTree>
    <p:extLst>
      <p:ext uri="{BB962C8B-B14F-4D97-AF65-F5344CB8AC3E}">
        <p14:creationId xmlns:p14="http://schemas.microsoft.com/office/powerpoint/2010/main" val="219419878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00" dirty="0">
                <a:solidFill>
                  <a:srgbClr val="0F6FC6">
                    <a:lumMod val="75000"/>
                  </a:srgbClr>
                </a:solidFill>
              </a:rPr>
              <a:t>Changes to the Tool:</a:t>
            </a:r>
            <a:br>
              <a:rPr lang="en-US" sz="2900" dirty="0">
                <a:solidFill>
                  <a:srgbClr val="0F6FC6">
                    <a:lumMod val="75000"/>
                  </a:srgbClr>
                </a:solidFill>
              </a:rPr>
            </a:br>
            <a:r>
              <a:rPr lang="en-US" sz="2900" dirty="0">
                <a:solidFill>
                  <a:srgbClr val="0F6FC6">
                    <a:lumMod val="75000"/>
                  </a:srgbClr>
                </a:solidFill>
              </a:rPr>
              <a:t>Interpretations &amp; Clarifications</a:t>
            </a:r>
            <a:endParaRPr lang="en-US" dirty="0"/>
          </a:p>
        </p:txBody>
      </p:sp>
      <p:sp>
        <p:nvSpPr>
          <p:cNvPr id="3" name="Content Placeholder 2"/>
          <p:cNvSpPr>
            <a:spLocks noGrp="1"/>
          </p:cNvSpPr>
          <p:nvPr>
            <p:ph idx="1"/>
          </p:nvPr>
        </p:nvSpPr>
        <p:spPr/>
        <p:txBody>
          <a:bodyPr/>
          <a:lstStyle/>
          <a:p>
            <a:pPr marL="114300" indent="0">
              <a:buNone/>
            </a:pPr>
            <a:r>
              <a:rPr lang="en-US" sz="2800" b="1" dirty="0" smtClean="0"/>
              <a:t>4.  Money Management (L67-69)</a:t>
            </a:r>
            <a:endParaRPr lang="en-US" sz="2800" b="1" dirty="0"/>
          </a:p>
          <a:p>
            <a:r>
              <a:rPr lang="en-US" dirty="0"/>
              <a:t>F</a:t>
            </a:r>
            <a:r>
              <a:rPr lang="en-US" dirty="0" smtClean="0"/>
              <a:t>inancial </a:t>
            </a:r>
            <a:r>
              <a:rPr lang="en-US" dirty="0"/>
              <a:t>review when the individual is served in a Placement Service</a:t>
            </a:r>
          </a:p>
          <a:p>
            <a:r>
              <a:rPr lang="en-US" dirty="0" smtClean="0"/>
              <a:t>Individual </a:t>
            </a:r>
            <a:r>
              <a:rPr lang="en-US" dirty="0"/>
              <a:t>expenditures are documented and tracked</a:t>
            </a:r>
          </a:p>
          <a:p>
            <a:r>
              <a:rPr lang="en-US" dirty="0"/>
              <a:t>F</a:t>
            </a:r>
            <a:r>
              <a:rPr lang="en-US" dirty="0" smtClean="0"/>
              <a:t>inancial </a:t>
            </a:r>
            <a:r>
              <a:rPr lang="en-US" dirty="0"/>
              <a:t>management of client funds and support in  placement services</a:t>
            </a:r>
          </a:p>
          <a:p>
            <a:r>
              <a:rPr lang="en-US" dirty="0"/>
              <a:t>S</a:t>
            </a:r>
            <a:r>
              <a:rPr lang="en-US" dirty="0" smtClean="0"/>
              <a:t>core </a:t>
            </a:r>
            <a:r>
              <a:rPr lang="en-US" dirty="0"/>
              <a:t>determination based on 3 month audit</a:t>
            </a:r>
          </a:p>
          <a:p>
            <a:endParaRPr lang="en-US" dirty="0"/>
          </a:p>
        </p:txBody>
      </p:sp>
    </p:spTree>
    <p:extLst>
      <p:ext uri="{BB962C8B-B14F-4D97-AF65-F5344CB8AC3E}">
        <p14:creationId xmlns:p14="http://schemas.microsoft.com/office/powerpoint/2010/main" val="359727399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900" dirty="0">
                <a:solidFill>
                  <a:srgbClr val="0F6FC6">
                    <a:lumMod val="75000"/>
                  </a:srgbClr>
                </a:solidFill>
              </a:rPr>
              <a:t>Changes to the Tool:</a:t>
            </a:r>
            <a:br>
              <a:rPr lang="en-US" sz="2900" dirty="0">
                <a:solidFill>
                  <a:srgbClr val="0F6FC6">
                    <a:lumMod val="75000"/>
                  </a:srgbClr>
                </a:solidFill>
              </a:rPr>
            </a:br>
            <a:r>
              <a:rPr lang="en-US" sz="2900" dirty="0">
                <a:solidFill>
                  <a:srgbClr val="0F6FC6">
                    <a:lumMod val="75000"/>
                  </a:srgbClr>
                </a:solidFill>
              </a:rPr>
              <a:t>Interpretations &amp; Clarifications</a:t>
            </a:r>
            <a:endParaRPr lang="en-US" dirty="0"/>
          </a:p>
        </p:txBody>
      </p:sp>
      <p:sp>
        <p:nvSpPr>
          <p:cNvPr id="3" name="Content Placeholder 2"/>
          <p:cNvSpPr>
            <a:spLocks noGrp="1"/>
          </p:cNvSpPr>
          <p:nvPr>
            <p:ph idx="1"/>
          </p:nvPr>
        </p:nvSpPr>
        <p:spPr>
          <a:xfrm>
            <a:off x="457200" y="1752600"/>
            <a:ext cx="8229600" cy="4648200"/>
          </a:xfrm>
        </p:spPr>
        <p:txBody>
          <a:bodyPr>
            <a:normAutofit fontScale="92500" lnSpcReduction="20000"/>
          </a:bodyPr>
          <a:lstStyle/>
          <a:p>
            <a:pPr marL="628650" indent="-514350">
              <a:buAutoNum type="arabicPeriod" startAt="5"/>
            </a:pPr>
            <a:r>
              <a:rPr lang="en-US" sz="3200" b="1" dirty="0" smtClean="0"/>
              <a:t>Certification Interpretations</a:t>
            </a:r>
          </a:p>
          <a:p>
            <a:pPr lvl="1"/>
            <a:r>
              <a:rPr lang="en-US" sz="2400" dirty="0" smtClean="0"/>
              <a:t>C7</a:t>
            </a:r>
            <a:r>
              <a:rPr lang="en-US" sz="2400" dirty="0"/>
              <a:t>: Individuals have opportunities to provide feedback at the time of hire/ </a:t>
            </a:r>
            <a:r>
              <a:rPr lang="en-US" sz="2400" dirty="0">
                <a:solidFill>
                  <a:srgbClr val="FF0000"/>
                </a:solidFill>
              </a:rPr>
              <a:t>time of </a:t>
            </a:r>
            <a:r>
              <a:rPr lang="en-US" sz="2400" dirty="0" smtClean="0">
                <a:solidFill>
                  <a:srgbClr val="FF0000"/>
                </a:solidFill>
              </a:rPr>
              <a:t>the match </a:t>
            </a:r>
            <a:r>
              <a:rPr lang="en-US" sz="2400" dirty="0"/>
              <a:t>and on an ongoing basis on the performance of staff/ </a:t>
            </a:r>
            <a:r>
              <a:rPr lang="en-US" sz="2400" dirty="0">
                <a:solidFill>
                  <a:srgbClr val="FF0000"/>
                </a:solidFill>
              </a:rPr>
              <a:t>actions of home care providers</a:t>
            </a:r>
            <a:r>
              <a:rPr lang="en-US" sz="2400" dirty="0"/>
              <a:t> that support </a:t>
            </a:r>
            <a:r>
              <a:rPr lang="en-US" sz="2400" dirty="0" smtClean="0"/>
              <a:t>them</a:t>
            </a:r>
          </a:p>
          <a:p>
            <a:pPr lvl="1"/>
            <a:r>
              <a:rPr lang="en-US" sz="2400" dirty="0"/>
              <a:t>C20: The provider has emergency back-up plans to assist the individual to plan for emergencies and/or disasters</a:t>
            </a:r>
            <a:r>
              <a:rPr lang="en-US" sz="2400" dirty="0" smtClean="0"/>
              <a:t>.</a:t>
            </a:r>
          </a:p>
          <a:p>
            <a:pPr lvl="1"/>
            <a:r>
              <a:rPr lang="en-US" sz="2400" dirty="0" smtClean="0"/>
              <a:t>C </a:t>
            </a:r>
            <a:r>
              <a:rPr lang="en-US" sz="2400" dirty="0"/>
              <a:t>51: Staff/ Home providers are knowledgeable about individual’s satisfactions with services and supports and support individuals to make changes as desired</a:t>
            </a:r>
            <a:r>
              <a:rPr lang="en-US" sz="2400" dirty="0" smtClean="0"/>
              <a:t>.</a:t>
            </a:r>
          </a:p>
          <a:p>
            <a:pPr lvl="1"/>
            <a:r>
              <a:rPr lang="en-US" sz="2400" dirty="0" smtClean="0"/>
              <a:t>C53: Individuals </a:t>
            </a:r>
            <a:r>
              <a:rPr lang="en-US" sz="2400" dirty="0"/>
              <a:t>are supported to have choice and control over what, when, where and with whom to eat.</a:t>
            </a:r>
          </a:p>
        </p:txBody>
      </p:sp>
    </p:spTree>
    <p:extLst>
      <p:ext uri="{BB962C8B-B14F-4D97-AF65-F5344CB8AC3E}">
        <p14:creationId xmlns:p14="http://schemas.microsoft.com/office/powerpoint/2010/main" val="25864792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Frequently Asked Questions:</a:t>
            </a:r>
            <a:br>
              <a:rPr lang="en-US" dirty="0" smtClean="0"/>
            </a:br>
            <a:r>
              <a:rPr lang="en-US" dirty="0" smtClean="0"/>
              <a:t>Other Items </a:t>
            </a:r>
            <a:endParaRPr lang="en-US" dirty="0"/>
          </a:p>
        </p:txBody>
      </p:sp>
      <p:sp>
        <p:nvSpPr>
          <p:cNvPr id="3" name="Content Placeholder 2"/>
          <p:cNvSpPr>
            <a:spLocks noGrp="1"/>
          </p:cNvSpPr>
          <p:nvPr>
            <p:ph idx="1"/>
          </p:nvPr>
        </p:nvSpPr>
        <p:spPr>
          <a:xfrm>
            <a:off x="457200" y="1752600"/>
            <a:ext cx="8229600" cy="4572000"/>
          </a:xfrm>
        </p:spPr>
        <p:txBody>
          <a:bodyPr>
            <a:noAutofit/>
          </a:bodyPr>
          <a:lstStyle/>
          <a:p>
            <a:pPr marL="114300" indent="0" algn="ctr">
              <a:buNone/>
            </a:pPr>
            <a:r>
              <a:rPr lang="en-US" sz="2800" dirty="0"/>
              <a:t>L15  Hot water temperature tests between 110 and 120 </a:t>
            </a:r>
            <a:r>
              <a:rPr lang="en-US" sz="2800" dirty="0" smtClean="0"/>
              <a:t>degrees</a:t>
            </a:r>
          </a:p>
          <a:p>
            <a:pPr marL="114300" indent="0" algn="ctr">
              <a:buNone/>
            </a:pPr>
            <a:endParaRPr lang="en-US" sz="1400" dirty="0" smtClean="0"/>
          </a:p>
          <a:p>
            <a:pPr marL="114300" indent="0" algn="ctr">
              <a:buNone/>
            </a:pPr>
            <a:r>
              <a:rPr lang="en-US" sz="2800" dirty="0" smtClean="0"/>
              <a:t>L27  If </a:t>
            </a:r>
            <a:r>
              <a:rPr lang="en-US" sz="2800" dirty="0"/>
              <a:t>applicable, swimming pools are safe and secure according to policy</a:t>
            </a:r>
            <a:r>
              <a:rPr lang="en-US" sz="2800" dirty="0" smtClean="0"/>
              <a:t>.</a:t>
            </a:r>
          </a:p>
          <a:p>
            <a:pPr marL="114300" indent="0" algn="ctr">
              <a:buNone/>
            </a:pPr>
            <a:endParaRPr lang="en-US" sz="1400" dirty="0"/>
          </a:p>
          <a:p>
            <a:pPr marL="114300" indent="0" algn="ctr">
              <a:buNone/>
            </a:pPr>
            <a:r>
              <a:rPr lang="en-US" sz="2800" dirty="0" smtClean="0"/>
              <a:t>L33  Individuals </a:t>
            </a:r>
            <a:r>
              <a:rPr lang="en-US" sz="2800" dirty="0"/>
              <a:t>receive an annual physical exam</a:t>
            </a:r>
            <a:r>
              <a:rPr lang="en-US" sz="2800" dirty="0" smtClean="0"/>
              <a:t>.</a:t>
            </a:r>
          </a:p>
          <a:p>
            <a:pPr marL="114300" indent="0" algn="ctr">
              <a:buNone/>
            </a:pPr>
            <a:endParaRPr lang="en-US" sz="1400" dirty="0"/>
          </a:p>
          <a:p>
            <a:pPr marL="114300" indent="0" algn="ctr">
              <a:buNone/>
            </a:pPr>
            <a:r>
              <a:rPr lang="en-US" sz="2800" dirty="0" smtClean="0"/>
              <a:t>L34  Individuals </a:t>
            </a:r>
            <a:r>
              <a:rPr lang="en-US" sz="2800" dirty="0"/>
              <a:t>receive an annual dental exam</a:t>
            </a:r>
            <a:r>
              <a:rPr lang="en-US" sz="2800" dirty="0" smtClean="0"/>
              <a:t>.</a:t>
            </a:r>
          </a:p>
        </p:txBody>
      </p:sp>
    </p:spTree>
    <p:extLst>
      <p:ext uri="{BB962C8B-B14F-4D97-AF65-F5344CB8AC3E}">
        <p14:creationId xmlns:p14="http://schemas.microsoft.com/office/powerpoint/2010/main" val="257306999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Changes in the process</a:t>
            </a:r>
            <a:br>
              <a:rPr lang="en-US" dirty="0" smtClean="0"/>
            </a:br>
            <a:r>
              <a:rPr lang="en-US" dirty="0" smtClean="0"/>
              <a:t>focus on the provider</a:t>
            </a:r>
            <a:endParaRPr lang="en-US" dirty="0"/>
          </a:p>
        </p:txBody>
      </p:sp>
      <p:sp>
        <p:nvSpPr>
          <p:cNvPr id="3" name="Content Placeholder 2"/>
          <p:cNvSpPr>
            <a:spLocks noGrp="1"/>
          </p:cNvSpPr>
          <p:nvPr>
            <p:ph idx="1"/>
          </p:nvPr>
        </p:nvSpPr>
        <p:spPr/>
        <p:txBody>
          <a:bodyPr/>
          <a:lstStyle/>
          <a:p>
            <a:r>
              <a:rPr lang="en-US" dirty="0" smtClean="0"/>
              <a:t>Systems for medication; money</a:t>
            </a:r>
          </a:p>
          <a:p>
            <a:r>
              <a:rPr lang="en-US" dirty="0" smtClean="0"/>
              <a:t>Environment</a:t>
            </a:r>
          </a:p>
          <a:p>
            <a:r>
              <a:rPr lang="en-US" dirty="0" smtClean="0"/>
              <a:t>Training, oversight and guidance</a:t>
            </a:r>
          </a:p>
          <a:p>
            <a:r>
              <a:rPr lang="en-US" dirty="0" smtClean="0"/>
              <a:t>Health care, supports</a:t>
            </a:r>
          </a:p>
          <a:p>
            <a:r>
              <a:rPr lang="en-US" dirty="0" smtClean="0"/>
              <a:t>On call and emergency systems</a:t>
            </a:r>
          </a:p>
          <a:p>
            <a:r>
              <a:rPr lang="en-US" dirty="0" smtClean="0"/>
              <a:t>Data collection</a:t>
            </a:r>
            <a:endParaRPr lang="en-US" dirty="0"/>
          </a:p>
        </p:txBody>
      </p:sp>
    </p:spTree>
    <p:extLst>
      <p:ext uri="{BB962C8B-B14F-4D97-AF65-F5344CB8AC3E}">
        <p14:creationId xmlns:p14="http://schemas.microsoft.com/office/powerpoint/2010/main" val="1745699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Welcome</a:t>
            </a:r>
            <a:endParaRPr lang="en-US" dirty="0"/>
          </a:p>
        </p:txBody>
      </p:sp>
      <p:sp>
        <p:nvSpPr>
          <p:cNvPr id="3" name="Content Placeholder 2"/>
          <p:cNvSpPr>
            <a:spLocks noGrp="1"/>
          </p:cNvSpPr>
          <p:nvPr>
            <p:ph idx="1"/>
          </p:nvPr>
        </p:nvSpPr>
        <p:spPr/>
        <p:txBody>
          <a:bodyPr>
            <a:normAutofit/>
          </a:bodyPr>
          <a:lstStyle/>
          <a:p>
            <a:r>
              <a:rPr lang="en-US" dirty="0" smtClean="0"/>
              <a:t>Introduction </a:t>
            </a:r>
          </a:p>
          <a:p>
            <a:r>
              <a:rPr lang="en-US" dirty="0" smtClean="0"/>
              <a:t>Development of Workgroup</a:t>
            </a:r>
          </a:p>
          <a:p>
            <a:r>
              <a:rPr lang="en-US" dirty="0" smtClean="0"/>
              <a:t>Changes to the Tools and Interpretations</a:t>
            </a:r>
          </a:p>
          <a:p>
            <a:r>
              <a:rPr lang="en-US" dirty="0" smtClean="0"/>
              <a:t>Changes to the Process</a:t>
            </a:r>
          </a:p>
          <a:p>
            <a:r>
              <a:rPr lang="en-US" dirty="0" smtClean="0"/>
              <a:t>Timelines</a:t>
            </a:r>
          </a:p>
          <a:p>
            <a:r>
              <a:rPr lang="en-US" dirty="0" smtClean="0"/>
              <a:t>Where to get further information</a:t>
            </a:r>
          </a:p>
          <a:p>
            <a:r>
              <a:rPr lang="en-US" dirty="0" smtClean="0"/>
              <a:t>Questions and answers</a:t>
            </a:r>
          </a:p>
          <a:p>
            <a:endParaRPr lang="en-US" dirty="0"/>
          </a:p>
        </p:txBody>
      </p:sp>
    </p:spTree>
    <p:extLst>
      <p:ext uri="{BB962C8B-B14F-4D97-AF65-F5344CB8AC3E}">
        <p14:creationId xmlns:p14="http://schemas.microsoft.com/office/powerpoint/2010/main" val="32922971"/>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26128" y="304800"/>
            <a:ext cx="8260672" cy="1142999"/>
          </a:xfrm>
        </p:spPr>
        <p:txBody>
          <a:bodyPr>
            <a:noAutofit/>
          </a:bodyPr>
          <a:lstStyle/>
          <a:p>
            <a:r>
              <a:rPr lang="en-US" sz="2800" dirty="0" smtClean="0"/>
              <a:t/>
            </a:r>
            <a:br>
              <a:rPr lang="en-US" sz="2800" dirty="0" smtClean="0"/>
            </a:br>
            <a:r>
              <a:rPr lang="en-US" sz="2800" dirty="0" smtClean="0"/>
              <a:t>Placement coordinator interview and administrative Review</a:t>
            </a:r>
            <a:br>
              <a:rPr lang="en-US" sz="2800" dirty="0" smtClean="0"/>
            </a:br>
            <a:endParaRPr lang="en-US" sz="2800" dirty="0"/>
          </a:p>
        </p:txBody>
      </p:sp>
      <p:sp>
        <p:nvSpPr>
          <p:cNvPr id="3" name="Content Placeholder 2"/>
          <p:cNvSpPr>
            <a:spLocks noGrp="1"/>
          </p:cNvSpPr>
          <p:nvPr>
            <p:ph idx="1"/>
          </p:nvPr>
        </p:nvSpPr>
        <p:spPr/>
        <p:txBody>
          <a:bodyPr/>
          <a:lstStyle/>
          <a:p>
            <a:r>
              <a:rPr lang="en-US" dirty="0" smtClean="0"/>
              <a:t>Interview with Placement Coordinator </a:t>
            </a:r>
          </a:p>
          <a:p>
            <a:r>
              <a:rPr lang="en-US" dirty="0" smtClean="0"/>
              <a:t>Policies and procedures</a:t>
            </a:r>
          </a:p>
          <a:p>
            <a:r>
              <a:rPr lang="en-US" dirty="0" smtClean="0"/>
              <a:t>Provider expectations and forms</a:t>
            </a:r>
          </a:p>
          <a:p>
            <a:r>
              <a:rPr lang="en-US" dirty="0" smtClean="0"/>
              <a:t>Monthly site visit forms</a:t>
            </a:r>
          </a:p>
          <a:p>
            <a:r>
              <a:rPr lang="en-US" dirty="0" smtClean="0"/>
              <a:t>Documentation – systemic; location; individual</a:t>
            </a:r>
          </a:p>
          <a:p>
            <a:r>
              <a:rPr lang="en-US" dirty="0" smtClean="0"/>
              <a:t>Matching process; on going feedback process</a:t>
            </a:r>
          </a:p>
          <a:p>
            <a:r>
              <a:rPr lang="en-US" dirty="0" smtClean="0"/>
              <a:t>Satisfaction</a:t>
            </a:r>
          </a:p>
          <a:p>
            <a:r>
              <a:rPr lang="en-US" dirty="0" smtClean="0"/>
              <a:t>Training and oversight</a:t>
            </a:r>
          </a:p>
          <a:p>
            <a:endParaRPr lang="en-US" dirty="0"/>
          </a:p>
        </p:txBody>
      </p:sp>
    </p:spTree>
    <p:extLst>
      <p:ext uri="{BB962C8B-B14F-4D97-AF65-F5344CB8AC3E}">
        <p14:creationId xmlns:p14="http://schemas.microsoft.com/office/powerpoint/2010/main" val="389204088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Visit to the home care home</a:t>
            </a:r>
            <a:endParaRPr lang="en-US" dirty="0"/>
          </a:p>
        </p:txBody>
      </p:sp>
      <p:sp>
        <p:nvSpPr>
          <p:cNvPr id="3" name="Content Placeholder 2"/>
          <p:cNvSpPr>
            <a:spLocks noGrp="1"/>
          </p:cNvSpPr>
          <p:nvPr>
            <p:ph idx="1"/>
          </p:nvPr>
        </p:nvSpPr>
        <p:spPr/>
        <p:txBody>
          <a:bodyPr/>
          <a:lstStyle/>
          <a:p>
            <a:r>
              <a:rPr lang="en-US" dirty="0" smtClean="0"/>
              <a:t>Same components but may be more abbreviated</a:t>
            </a:r>
          </a:p>
          <a:p>
            <a:r>
              <a:rPr lang="en-US" dirty="0" smtClean="0"/>
              <a:t>Interview</a:t>
            </a:r>
          </a:p>
          <a:p>
            <a:r>
              <a:rPr lang="en-US" dirty="0" smtClean="0"/>
              <a:t>Environmental review</a:t>
            </a:r>
          </a:p>
          <a:p>
            <a:r>
              <a:rPr lang="en-US" dirty="0" smtClean="0"/>
              <a:t>Documentation, any (required to be) at the home</a:t>
            </a:r>
          </a:p>
          <a:p>
            <a:r>
              <a:rPr lang="en-US" dirty="0"/>
              <a:t>O</a:t>
            </a:r>
            <a:r>
              <a:rPr lang="en-US" dirty="0" smtClean="0"/>
              <a:t>bservation</a:t>
            </a:r>
          </a:p>
          <a:p>
            <a:r>
              <a:rPr lang="en-US" dirty="0" smtClean="0"/>
              <a:t>Stress that it is not a test for the Home care provider</a:t>
            </a:r>
          </a:p>
          <a:p>
            <a:r>
              <a:rPr lang="en-US" dirty="0" smtClean="0"/>
              <a:t>Feedback to the Provider</a:t>
            </a:r>
            <a:endParaRPr lang="en-US" dirty="0"/>
          </a:p>
        </p:txBody>
      </p:sp>
    </p:spTree>
    <p:extLst>
      <p:ext uri="{BB962C8B-B14F-4D97-AF65-F5344CB8AC3E}">
        <p14:creationId xmlns:p14="http://schemas.microsoft.com/office/powerpoint/2010/main" val="142000632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Environmental review</a:t>
            </a:r>
            <a:endParaRPr lang="en-US" dirty="0"/>
          </a:p>
        </p:txBody>
      </p:sp>
      <p:sp>
        <p:nvSpPr>
          <p:cNvPr id="3" name="Content Placeholder 2"/>
          <p:cNvSpPr>
            <a:spLocks noGrp="1"/>
          </p:cNvSpPr>
          <p:nvPr>
            <p:ph idx="1"/>
          </p:nvPr>
        </p:nvSpPr>
        <p:spPr/>
        <p:txBody>
          <a:bodyPr/>
          <a:lstStyle/>
          <a:p>
            <a:r>
              <a:rPr lang="en-US" dirty="0" smtClean="0"/>
              <a:t>Continue to conduct </a:t>
            </a:r>
          </a:p>
          <a:p>
            <a:r>
              <a:rPr lang="en-US" dirty="0" smtClean="0"/>
              <a:t>Continue to focus on safety and individual choice</a:t>
            </a:r>
          </a:p>
          <a:p>
            <a:r>
              <a:rPr lang="en-US" dirty="0" smtClean="0"/>
              <a:t>Do not  review home care provider’s bedrooms</a:t>
            </a:r>
          </a:p>
          <a:p>
            <a:r>
              <a:rPr lang="en-US" dirty="0" smtClean="0"/>
              <a:t>Appliances reviewed re safety; do not open cabinets or fridge</a:t>
            </a:r>
          </a:p>
          <a:p>
            <a:r>
              <a:rPr lang="en-US" dirty="0" smtClean="0"/>
              <a:t>Decreased emphasis on cleanliness and clutter</a:t>
            </a:r>
          </a:p>
          <a:p>
            <a:r>
              <a:rPr lang="en-US" dirty="0" smtClean="0"/>
              <a:t>Focus on fire safety items and sanitation</a:t>
            </a:r>
          </a:p>
          <a:p>
            <a:r>
              <a:rPr lang="en-US" dirty="0" smtClean="0"/>
              <a:t>Brief review of basements (circuit breakers not required to be labeled)</a:t>
            </a:r>
          </a:p>
          <a:p>
            <a:endParaRPr lang="en-US" dirty="0"/>
          </a:p>
        </p:txBody>
      </p:sp>
    </p:spTree>
    <p:extLst>
      <p:ext uri="{BB962C8B-B14F-4D97-AF65-F5344CB8AC3E}">
        <p14:creationId xmlns:p14="http://schemas.microsoft.com/office/powerpoint/2010/main" val="43172767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sampling</a:t>
            </a:r>
            <a:endParaRPr lang="en-US" dirty="0"/>
          </a:p>
        </p:txBody>
      </p:sp>
      <p:sp>
        <p:nvSpPr>
          <p:cNvPr id="3" name="Content Placeholder 2"/>
          <p:cNvSpPr>
            <a:spLocks noGrp="1"/>
          </p:cNvSpPr>
          <p:nvPr>
            <p:ph idx="1"/>
          </p:nvPr>
        </p:nvSpPr>
        <p:spPr/>
        <p:txBody>
          <a:bodyPr>
            <a:normAutofit/>
          </a:bodyPr>
          <a:lstStyle/>
          <a:p>
            <a:pPr lvl="1"/>
            <a:r>
              <a:rPr lang="en-US" sz="2400" dirty="0" smtClean="0"/>
              <a:t>Only </a:t>
            </a:r>
            <a:r>
              <a:rPr lang="en-US" sz="2400" dirty="0"/>
              <a:t>as much needed to determine a pattern and trend (site visits to potentially fewer </a:t>
            </a:r>
            <a:r>
              <a:rPr lang="en-US" sz="2400" dirty="0" smtClean="0"/>
              <a:t>places)</a:t>
            </a:r>
          </a:p>
          <a:p>
            <a:pPr lvl="2"/>
            <a:r>
              <a:rPr lang="en-US" sz="2200" dirty="0" smtClean="0"/>
              <a:t>Based </a:t>
            </a:r>
            <a:r>
              <a:rPr lang="en-US" sz="2200" dirty="0"/>
              <a:t>on data analyzed by </a:t>
            </a:r>
            <a:r>
              <a:rPr lang="en-US" sz="2200" dirty="0" smtClean="0"/>
              <a:t>CDDR</a:t>
            </a:r>
          </a:p>
          <a:p>
            <a:pPr lvl="2"/>
            <a:r>
              <a:rPr lang="en-US" sz="2200" dirty="0" smtClean="0"/>
              <a:t>Larger </a:t>
            </a:r>
            <a:r>
              <a:rPr lang="en-US" sz="2200" dirty="0"/>
              <a:t>providers experience </a:t>
            </a:r>
            <a:r>
              <a:rPr lang="en-US" sz="2200" dirty="0" smtClean="0"/>
              <a:t>decrease</a:t>
            </a:r>
          </a:p>
          <a:p>
            <a:pPr lvl="2"/>
            <a:r>
              <a:rPr lang="en-US" sz="2200" dirty="0" smtClean="0"/>
              <a:t>Smaller </a:t>
            </a:r>
            <a:r>
              <a:rPr lang="en-US" sz="2200" dirty="0"/>
              <a:t>providers experience </a:t>
            </a:r>
            <a:r>
              <a:rPr lang="en-US" sz="2200" dirty="0" smtClean="0"/>
              <a:t>increase</a:t>
            </a:r>
          </a:p>
          <a:p>
            <a:pPr lvl="1"/>
            <a:r>
              <a:rPr lang="en-US" sz="2400" dirty="0" smtClean="0"/>
              <a:t>For all Placement Service surveys occurring after 1/2/2018</a:t>
            </a:r>
            <a:endParaRPr lang="en-US" sz="2200" dirty="0"/>
          </a:p>
          <a:p>
            <a:pPr marL="685800" lvl="2" indent="0">
              <a:buNone/>
            </a:pPr>
            <a:endParaRPr lang="en-US" sz="2400" dirty="0"/>
          </a:p>
        </p:txBody>
      </p:sp>
    </p:spTree>
    <p:extLst>
      <p:ext uri="{BB962C8B-B14F-4D97-AF65-F5344CB8AC3E}">
        <p14:creationId xmlns:p14="http://schemas.microsoft.com/office/powerpoint/2010/main" val="327734729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 and next steps</a:t>
            </a:r>
            <a:endParaRPr lang="en-US" dirty="0"/>
          </a:p>
        </p:txBody>
      </p:sp>
      <p:sp>
        <p:nvSpPr>
          <p:cNvPr id="3" name="Content Placeholder 2"/>
          <p:cNvSpPr>
            <a:spLocks noGrp="1"/>
          </p:cNvSpPr>
          <p:nvPr>
            <p:ph idx="1"/>
          </p:nvPr>
        </p:nvSpPr>
        <p:spPr/>
        <p:txBody>
          <a:bodyPr/>
          <a:lstStyle/>
          <a:p>
            <a:r>
              <a:rPr lang="en-US" dirty="0" smtClean="0"/>
              <a:t>Placement service changes to be implemented 9/1/2017</a:t>
            </a:r>
          </a:p>
          <a:p>
            <a:r>
              <a:rPr lang="en-US" dirty="0" smtClean="0"/>
              <a:t>Any Placement Service Providers scheduled to be surveyed in Fall/winter will/ have received training from Regional QE</a:t>
            </a:r>
          </a:p>
          <a:p>
            <a:r>
              <a:rPr lang="en-US" dirty="0" smtClean="0"/>
              <a:t>Sampling changes to be implemented for surveys starting on/ after 1/2/2018</a:t>
            </a:r>
            <a:endParaRPr lang="en-US" dirty="0"/>
          </a:p>
        </p:txBody>
      </p:sp>
    </p:spTree>
    <p:extLst>
      <p:ext uri="{BB962C8B-B14F-4D97-AF65-F5344CB8AC3E}">
        <p14:creationId xmlns:p14="http://schemas.microsoft.com/office/powerpoint/2010/main" val="335969058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Questions and thanks</a:t>
            </a:r>
            <a:endParaRPr lang="en-US" dirty="0"/>
          </a:p>
        </p:txBody>
      </p:sp>
      <p:sp>
        <p:nvSpPr>
          <p:cNvPr id="3" name="Content Placeholder 2"/>
          <p:cNvSpPr>
            <a:spLocks noGrp="1"/>
          </p:cNvSpPr>
          <p:nvPr>
            <p:ph idx="1"/>
          </p:nvPr>
        </p:nvSpPr>
        <p:spPr/>
        <p:txBody>
          <a:bodyPr/>
          <a:lstStyle/>
          <a:p>
            <a:endParaRPr lang="en-US" dirty="0"/>
          </a:p>
        </p:txBody>
      </p:sp>
    </p:spTree>
    <p:extLst>
      <p:ext uri="{BB962C8B-B14F-4D97-AF65-F5344CB8AC3E}">
        <p14:creationId xmlns:p14="http://schemas.microsoft.com/office/powerpoint/2010/main" val="358328551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 change</a:t>
            </a:r>
            <a:endParaRPr lang="en-US" dirty="0"/>
          </a:p>
        </p:txBody>
      </p:sp>
      <p:sp>
        <p:nvSpPr>
          <p:cNvPr id="3" name="Content Placeholder 2"/>
          <p:cNvSpPr>
            <a:spLocks noGrp="1"/>
          </p:cNvSpPr>
          <p:nvPr>
            <p:ph idx="1"/>
          </p:nvPr>
        </p:nvSpPr>
        <p:spPr/>
        <p:txBody>
          <a:bodyPr/>
          <a:lstStyle/>
          <a:p>
            <a:r>
              <a:rPr lang="en-US" dirty="0" smtClean="0"/>
              <a:t>Shared living homes different from 24/ 7 group homes</a:t>
            </a:r>
          </a:p>
          <a:p>
            <a:r>
              <a:rPr lang="en-US" dirty="0" smtClean="0"/>
              <a:t> Each shared living situation is unique</a:t>
            </a:r>
          </a:p>
          <a:p>
            <a:r>
              <a:rPr lang="en-US" dirty="0" smtClean="0"/>
              <a:t>DDS promotion / expansion of this service model</a:t>
            </a:r>
          </a:p>
          <a:p>
            <a:r>
              <a:rPr lang="en-US" dirty="0" smtClean="0"/>
              <a:t>To provide guidance  to existing and potentially new providers</a:t>
            </a:r>
            <a:endParaRPr lang="en-US" dirty="0"/>
          </a:p>
        </p:txBody>
      </p:sp>
    </p:spTree>
    <p:extLst>
      <p:ext uri="{BB962C8B-B14F-4D97-AF65-F5344CB8AC3E}">
        <p14:creationId xmlns:p14="http://schemas.microsoft.com/office/powerpoint/2010/main" val="189104033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Provider/ DDS Work </a:t>
            </a:r>
            <a:r>
              <a:rPr lang="en-US" dirty="0" smtClean="0"/>
              <a:t>GROup</a:t>
            </a:r>
            <a:endParaRPr lang="en-US" dirty="0"/>
          </a:p>
        </p:txBody>
      </p:sp>
      <p:sp>
        <p:nvSpPr>
          <p:cNvPr id="3" name="Content Placeholder 2"/>
          <p:cNvSpPr>
            <a:spLocks noGrp="1"/>
          </p:cNvSpPr>
          <p:nvPr>
            <p:ph idx="1"/>
          </p:nvPr>
        </p:nvSpPr>
        <p:spPr/>
        <p:txBody>
          <a:bodyPr/>
          <a:lstStyle/>
          <a:p>
            <a:r>
              <a:rPr lang="en-US" dirty="0" smtClean="0"/>
              <a:t>Membership</a:t>
            </a:r>
          </a:p>
          <a:p>
            <a:r>
              <a:rPr lang="en-US" dirty="0" smtClean="0"/>
              <a:t>Collaborative</a:t>
            </a:r>
          </a:p>
          <a:p>
            <a:r>
              <a:rPr lang="en-US" dirty="0" smtClean="0"/>
              <a:t>Time limited group</a:t>
            </a:r>
          </a:p>
          <a:p>
            <a:r>
              <a:rPr lang="en-US" dirty="0" smtClean="0"/>
              <a:t>Scope/ goal </a:t>
            </a:r>
          </a:p>
          <a:p>
            <a:r>
              <a:rPr lang="en-US" dirty="0" smtClean="0"/>
              <a:t>Process </a:t>
            </a:r>
          </a:p>
          <a:p>
            <a:r>
              <a:rPr lang="en-US" dirty="0" smtClean="0"/>
              <a:t>Summary of recommendations made</a:t>
            </a:r>
          </a:p>
          <a:p>
            <a:endParaRPr lang="en-US" dirty="0"/>
          </a:p>
        </p:txBody>
      </p:sp>
    </p:spTree>
    <p:extLst>
      <p:ext uri="{BB962C8B-B14F-4D97-AF65-F5344CB8AC3E}">
        <p14:creationId xmlns:p14="http://schemas.microsoft.com/office/powerpoint/2010/main" val="16808248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Post work group steps</a:t>
            </a:r>
            <a:endParaRPr lang="en-US" dirty="0"/>
          </a:p>
        </p:txBody>
      </p:sp>
      <p:sp>
        <p:nvSpPr>
          <p:cNvPr id="3" name="Content Placeholder 2"/>
          <p:cNvSpPr>
            <a:spLocks noGrp="1"/>
          </p:cNvSpPr>
          <p:nvPr>
            <p:ph idx="1"/>
          </p:nvPr>
        </p:nvSpPr>
        <p:spPr/>
        <p:txBody>
          <a:bodyPr/>
          <a:lstStyle/>
          <a:p>
            <a:r>
              <a:rPr lang="en-US" dirty="0" smtClean="0"/>
              <a:t>Review by Commissioner and DDS managers</a:t>
            </a:r>
          </a:p>
          <a:p>
            <a:r>
              <a:rPr lang="en-US" dirty="0" smtClean="0"/>
              <a:t>Review by broad group of stakeholders</a:t>
            </a:r>
          </a:p>
          <a:p>
            <a:r>
              <a:rPr lang="en-US" dirty="0" smtClean="0"/>
              <a:t>Integration of comments and feedback </a:t>
            </a:r>
          </a:p>
          <a:p>
            <a:r>
              <a:rPr lang="en-US" dirty="0" smtClean="0"/>
              <a:t>Development of revised tools</a:t>
            </a:r>
          </a:p>
          <a:p>
            <a:r>
              <a:rPr lang="en-US" dirty="0" smtClean="0"/>
              <a:t>Development of 2017 Interpretations package</a:t>
            </a:r>
          </a:p>
          <a:p>
            <a:r>
              <a:rPr lang="en-US" dirty="0" smtClean="0"/>
              <a:t>August trainings</a:t>
            </a:r>
          </a:p>
          <a:p>
            <a:r>
              <a:rPr lang="en-US" dirty="0" smtClean="0"/>
              <a:t>September roll out</a:t>
            </a:r>
          </a:p>
          <a:p>
            <a:r>
              <a:rPr lang="en-US" dirty="0" smtClean="0"/>
              <a:t>January roll out for sampling</a:t>
            </a:r>
            <a:endParaRPr lang="en-US" dirty="0"/>
          </a:p>
        </p:txBody>
      </p:sp>
    </p:spTree>
    <p:extLst>
      <p:ext uri="{BB962C8B-B14F-4D97-AF65-F5344CB8AC3E}">
        <p14:creationId xmlns:p14="http://schemas.microsoft.com/office/powerpoint/2010/main" val="3698643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changes</a:t>
            </a:r>
            <a:endParaRPr lang="en-US" dirty="0"/>
          </a:p>
        </p:txBody>
      </p:sp>
      <p:sp>
        <p:nvSpPr>
          <p:cNvPr id="3" name="Content Placeholder 2"/>
          <p:cNvSpPr>
            <a:spLocks noGrp="1"/>
          </p:cNvSpPr>
          <p:nvPr>
            <p:ph idx="1"/>
          </p:nvPr>
        </p:nvSpPr>
        <p:spPr/>
        <p:txBody>
          <a:bodyPr/>
          <a:lstStyle/>
          <a:p>
            <a:pPr lvl="1"/>
            <a:endParaRPr lang="en-US" b="1" dirty="0" smtClean="0"/>
          </a:p>
          <a:p>
            <a:pPr lvl="1"/>
            <a:r>
              <a:rPr lang="en-US" sz="2400" dirty="0" smtClean="0"/>
              <a:t>Interpretations and clarifications</a:t>
            </a:r>
          </a:p>
          <a:p>
            <a:pPr lvl="1"/>
            <a:r>
              <a:rPr lang="en-US" sz="2400" dirty="0" smtClean="0"/>
              <a:t>Reminders and review of FAQ</a:t>
            </a:r>
          </a:p>
          <a:p>
            <a:pPr lvl="1"/>
            <a:r>
              <a:rPr lang="en-US" sz="2400" dirty="0" smtClean="0"/>
              <a:t>Focus on Provider</a:t>
            </a:r>
          </a:p>
          <a:p>
            <a:pPr lvl="1"/>
            <a:r>
              <a:rPr lang="en-US" sz="2400" dirty="0" smtClean="0"/>
              <a:t>Reduce </a:t>
            </a:r>
            <a:r>
              <a:rPr lang="en-US" sz="2400" dirty="0"/>
              <a:t>intrusiveness</a:t>
            </a:r>
          </a:p>
          <a:p>
            <a:pPr lvl="1"/>
            <a:r>
              <a:rPr lang="en-US" sz="2400" dirty="0"/>
              <a:t>Interview in lieu of documentation</a:t>
            </a:r>
          </a:p>
          <a:p>
            <a:pPr lvl="1"/>
            <a:r>
              <a:rPr lang="en-US" sz="2400" dirty="0" smtClean="0"/>
              <a:t>Sampling</a:t>
            </a:r>
            <a:endParaRPr lang="en-US" sz="2400" dirty="0"/>
          </a:p>
          <a:p>
            <a:endParaRPr lang="en-US" dirty="0"/>
          </a:p>
        </p:txBody>
      </p:sp>
    </p:spTree>
    <p:extLst>
      <p:ext uri="{BB962C8B-B14F-4D97-AF65-F5344CB8AC3E}">
        <p14:creationId xmlns:p14="http://schemas.microsoft.com/office/powerpoint/2010/main" val="88810633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Changes to the Tool:</a:t>
            </a:r>
            <a:br>
              <a:rPr lang="en-US" dirty="0"/>
            </a:br>
            <a:r>
              <a:rPr lang="en-US" dirty="0"/>
              <a:t>Elimination of 4 Indicators</a:t>
            </a:r>
          </a:p>
        </p:txBody>
      </p:sp>
      <p:sp>
        <p:nvSpPr>
          <p:cNvPr id="3" name="Content Placeholder 2"/>
          <p:cNvSpPr>
            <a:spLocks noGrp="1"/>
          </p:cNvSpPr>
          <p:nvPr>
            <p:ph idx="1"/>
          </p:nvPr>
        </p:nvSpPr>
        <p:spPr/>
        <p:txBody>
          <a:bodyPr>
            <a:normAutofit lnSpcReduction="10000"/>
          </a:bodyPr>
          <a:lstStyle/>
          <a:p>
            <a:pPr marL="114300" indent="0" algn="ctr">
              <a:buNone/>
            </a:pPr>
            <a:r>
              <a:rPr lang="en-US" dirty="0" smtClean="0"/>
              <a:t>L9  Individuals </a:t>
            </a:r>
            <a:r>
              <a:rPr lang="en-US" dirty="0"/>
              <a:t>are able to utilize equipment and machinery safely. </a:t>
            </a:r>
            <a:endParaRPr lang="en-US" dirty="0" smtClean="0"/>
          </a:p>
          <a:p>
            <a:pPr marL="114300" indent="0" algn="ctr">
              <a:buNone/>
            </a:pPr>
            <a:endParaRPr lang="en-US" dirty="0"/>
          </a:p>
          <a:p>
            <a:pPr marL="114300" indent="0" algn="ctr">
              <a:buNone/>
            </a:pPr>
            <a:r>
              <a:rPr lang="en-US" dirty="0"/>
              <a:t>L25  Potentially dangerous substances are stored separately from food and are in containers that are accurately labeled</a:t>
            </a:r>
            <a:r>
              <a:rPr lang="en-US" dirty="0" smtClean="0"/>
              <a:t>.</a:t>
            </a:r>
          </a:p>
          <a:p>
            <a:pPr marL="114300" indent="0" algn="ctr">
              <a:buNone/>
            </a:pPr>
            <a:endParaRPr lang="en-US" dirty="0"/>
          </a:p>
          <a:p>
            <a:pPr marL="114300" indent="0" algn="ctr">
              <a:buNone/>
            </a:pPr>
            <a:r>
              <a:rPr lang="en-US" dirty="0"/>
              <a:t>L28  Flammables are stored appropriately. </a:t>
            </a:r>
          </a:p>
          <a:p>
            <a:pPr marL="114300" indent="0" algn="ctr">
              <a:buNone/>
            </a:pPr>
            <a:endParaRPr lang="en-US" dirty="0" smtClean="0"/>
          </a:p>
          <a:p>
            <a:pPr marL="114300" indent="0" algn="ctr">
              <a:buNone/>
            </a:pPr>
            <a:r>
              <a:rPr lang="en-US" dirty="0"/>
              <a:t>L40  There is an adequate supply of nutritional foods available at all times. </a:t>
            </a:r>
          </a:p>
        </p:txBody>
      </p:sp>
    </p:spTree>
    <p:extLst>
      <p:ext uri="{BB962C8B-B14F-4D97-AF65-F5344CB8AC3E}">
        <p14:creationId xmlns:p14="http://schemas.microsoft.com/office/powerpoint/2010/main" val="3195313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Changes to the Tool:</a:t>
            </a:r>
            <a:br>
              <a:rPr lang="en-US" dirty="0"/>
            </a:br>
            <a:r>
              <a:rPr lang="en-US" dirty="0"/>
              <a:t>Elimination of 4 Indicators</a:t>
            </a:r>
          </a:p>
        </p:txBody>
      </p:sp>
      <p:sp>
        <p:nvSpPr>
          <p:cNvPr id="3" name="Content Placeholder 2"/>
          <p:cNvSpPr>
            <a:spLocks noGrp="1"/>
          </p:cNvSpPr>
          <p:nvPr>
            <p:ph idx="1"/>
          </p:nvPr>
        </p:nvSpPr>
        <p:spPr/>
        <p:txBody>
          <a:bodyPr/>
          <a:lstStyle/>
          <a:p>
            <a:pPr marL="114300" indent="0">
              <a:buNone/>
            </a:pPr>
            <a:r>
              <a:rPr lang="en-US" sz="3600" dirty="0" smtClean="0"/>
              <a:t>Action Required &amp; Immediate Jeopardy Notices</a:t>
            </a:r>
          </a:p>
          <a:p>
            <a:pPr marL="114300" indent="0">
              <a:buNone/>
            </a:pPr>
            <a:endParaRPr lang="en-US" sz="2800" dirty="0" smtClean="0"/>
          </a:p>
          <a:p>
            <a:pPr marL="114300" indent="0">
              <a:buNone/>
            </a:pPr>
            <a:r>
              <a:rPr lang="en-US" sz="3600" dirty="0" smtClean="0"/>
              <a:t>Supervision/Oversight </a:t>
            </a:r>
            <a:r>
              <a:rPr lang="en-US" sz="3600" dirty="0"/>
              <a:t>by the Provider </a:t>
            </a:r>
          </a:p>
          <a:p>
            <a:pPr marL="114300" indent="0">
              <a:buNone/>
            </a:pPr>
            <a:endParaRPr lang="en-US" sz="2800" dirty="0" smtClean="0"/>
          </a:p>
          <a:p>
            <a:pPr marL="114300" indent="0" algn="ctr">
              <a:buNone/>
            </a:pPr>
            <a:r>
              <a:rPr lang="en-US" dirty="0" smtClean="0"/>
              <a:t> </a:t>
            </a:r>
            <a:endParaRPr lang="en-US" dirty="0"/>
          </a:p>
        </p:txBody>
      </p:sp>
    </p:spTree>
    <p:extLst>
      <p:ext uri="{BB962C8B-B14F-4D97-AF65-F5344CB8AC3E}">
        <p14:creationId xmlns:p14="http://schemas.microsoft.com/office/powerpoint/2010/main" val="104110495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Changes to the Tool:</a:t>
            </a:r>
            <a:br>
              <a:rPr lang="en-US" dirty="0" smtClean="0"/>
            </a:br>
            <a:r>
              <a:rPr lang="en-US" dirty="0" smtClean="0"/>
              <a:t>Wording</a:t>
            </a:r>
            <a:endParaRPr lang="en-US" dirty="0"/>
          </a:p>
        </p:txBody>
      </p:sp>
      <p:sp>
        <p:nvSpPr>
          <p:cNvPr id="3" name="Content Placeholder 2"/>
          <p:cNvSpPr>
            <a:spLocks noGrp="1"/>
          </p:cNvSpPr>
          <p:nvPr>
            <p:ph idx="1"/>
          </p:nvPr>
        </p:nvSpPr>
        <p:spPr/>
        <p:txBody>
          <a:bodyPr>
            <a:normAutofit/>
          </a:bodyPr>
          <a:lstStyle/>
          <a:p>
            <a:pPr marL="114300" indent="0">
              <a:buNone/>
            </a:pPr>
            <a:endParaRPr lang="en-US" dirty="0" smtClean="0"/>
          </a:p>
          <a:p>
            <a:pPr marL="114300" indent="0" algn="ctr">
              <a:buNone/>
            </a:pPr>
            <a:r>
              <a:rPr lang="en-US" sz="3600" dirty="0" smtClean="0"/>
              <a:t>L1   </a:t>
            </a:r>
            <a:r>
              <a:rPr lang="en-US" sz="3600" dirty="0"/>
              <a:t>Individuals </a:t>
            </a:r>
            <a:r>
              <a:rPr lang="en-US" sz="3600" dirty="0">
                <a:solidFill>
                  <a:srgbClr val="FF0000"/>
                </a:solidFill>
              </a:rPr>
              <a:t>have been trained</a:t>
            </a:r>
            <a:r>
              <a:rPr lang="en-US" sz="3600" dirty="0"/>
              <a:t> and guardians are </a:t>
            </a:r>
            <a:r>
              <a:rPr lang="en-US" sz="3600" dirty="0">
                <a:solidFill>
                  <a:srgbClr val="FF0000"/>
                </a:solidFill>
              </a:rPr>
              <a:t>provided with information</a:t>
            </a:r>
            <a:r>
              <a:rPr lang="en-US" sz="3600" dirty="0"/>
              <a:t> </a:t>
            </a:r>
            <a:r>
              <a:rPr lang="en-US" sz="3600" strike="sngStrike" dirty="0"/>
              <a:t>are trained</a:t>
            </a:r>
            <a:r>
              <a:rPr lang="en-US" sz="3600" dirty="0"/>
              <a:t> in how to report alleged abuse/neglect.</a:t>
            </a:r>
          </a:p>
          <a:p>
            <a:pPr marL="114300" indent="0" algn="ctr">
              <a:buNone/>
            </a:pPr>
            <a:endParaRPr lang="en-US" sz="3600" dirty="0"/>
          </a:p>
        </p:txBody>
      </p:sp>
    </p:spTree>
    <p:extLst>
      <p:ext uri="{BB962C8B-B14F-4D97-AF65-F5344CB8AC3E}">
        <p14:creationId xmlns:p14="http://schemas.microsoft.com/office/powerpoint/2010/main" val="376519905"/>
      </p:ext>
    </p:extLst>
  </p:cSld>
  <p:clrMapOvr>
    <a:masterClrMapping/>
  </p:clrMapOvr>
  <p:timing>
    <p:tnLst>
      <p:par>
        <p:cTn id="1" dur="indefinite" restart="never" nodeType="tmRoot"/>
      </p:par>
    </p:tnLst>
  </p:timing>
</p:sld>
</file>

<file path=ppt/theme/_rels/theme1.xml.rels><?xml version="1.0" encoding="UTF-8"?>

<Relationships xmlns="http://schemas.openxmlformats.org/package/2006/relationships">
  <Relationship Id="rId1" Type="http://schemas.openxmlformats.org/officeDocument/2006/relationships/image" Target="../media/image1.jpeg"/>
</Relationships>

</file>

<file path=ppt/theme/theme1.xml><?xml version="1.0" encoding="utf-8"?>
<a:theme xmlns:a="http://schemas.openxmlformats.org/drawingml/2006/main" name="Apothecary">
  <a:themeElements>
    <a:clrScheme name="Flow">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Apothecary">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ecary">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1465</TotalTime>
  <Words>4807</Words>
  <Application>Microsoft Office PowerPoint</Application>
  <PresentationFormat>On-screen Show (4:3)</PresentationFormat>
  <Paragraphs>372</Paragraphs>
  <Slides>25</Slides>
  <Notes>24</Notes>
  <HiddenSlides>0</HiddenSlides>
  <MMClips>0</MMClips>
  <ScaleCrop>false</ScaleCrop>
  <HeadingPairs>
    <vt:vector size="4" baseType="variant">
      <vt:variant>
        <vt:lpstr>Theme</vt:lpstr>
      </vt:variant>
      <vt:variant>
        <vt:i4>1</vt:i4>
      </vt:variant>
      <vt:variant>
        <vt:lpstr>Slide Titles</vt:lpstr>
      </vt:variant>
      <vt:variant>
        <vt:i4>25</vt:i4>
      </vt:variant>
    </vt:vector>
  </HeadingPairs>
  <TitlesOfParts>
    <vt:vector size="26" baseType="lpstr">
      <vt:lpstr>Apothecary</vt:lpstr>
      <vt:lpstr>Placement Services</vt:lpstr>
      <vt:lpstr>Welcome</vt:lpstr>
      <vt:lpstr>Why change</vt:lpstr>
      <vt:lpstr>Provider/ DDS Work GROup</vt:lpstr>
      <vt:lpstr>Post work group steps</vt:lpstr>
      <vt:lpstr>Overview of changes</vt:lpstr>
      <vt:lpstr>Changes to the Tool: Elimination of 4 Indicators</vt:lpstr>
      <vt:lpstr>Changes to the Tool: Elimination of 4 Indicators</vt:lpstr>
      <vt:lpstr>Changes to the Tool: Wording</vt:lpstr>
      <vt:lpstr>Changes to the Tool: Wording</vt:lpstr>
      <vt:lpstr>Changes to the Tool: Wording</vt:lpstr>
      <vt:lpstr>Changes to the Tool: Wording</vt:lpstr>
      <vt:lpstr>Changes to the Tool: Interpretations &amp; Clarifications</vt:lpstr>
      <vt:lpstr>Changes to the Tool: Interpretations &amp; Clarifications</vt:lpstr>
      <vt:lpstr>Changes to the Tool: Interpretations &amp; Clarifications</vt:lpstr>
      <vt:lpstr>Changes to the Tool: Interpretations &amp; Clarifications</vt:lpstr>
      <vt:lpstr>Changes to the Tool: Interpretations &amp; Clarifications</vt:lpstr>
      <vt:lpstr>Frequently Asked Questions: Other Items </vt:lpstr>
      <vt:lpstr>Changes in the process focus on the provider</vt:lpstr>
      <vt:lpstr> Placement coordinator interview and administrative Review </vt:lpstr>
      <vt:lpstr>Visit to the home care home</vt:lpstr>
      <vt:lpstr>Environmental review</vt:lpstr>
      <vt:lpstr>sampling</vt:lpstr>
      <vt:lpstr>Conclusion and next steps</vt:lpstr>
      <vt:lpstr>Questions and thanks</vt:lpstr>
    </vt:vector>
  </TitlesOfParts>
  <Company>EOHHS</Company>
  <LinksUpToDate>false</LinksUpToDate>
  <SharedDoc>false</SharedDoc>
  <HyperlinksChanged>false</HyperlinksChanged>
  <AppVersion>14.0000</AppVersion>
</Properties>
</file>

<file path=docProps/core.xml><?xml version="1.0" encoding="utf-8"?>
<coreProperties xmlns="http://schemas.openxmlformats.org/package/2006/metadata/core-properties" xmlns:cp="http://schemas.openxmlformats.org/package/2006/metadata/core-properties" xmlns:dc="http://purl.org/dc/elements/1.1/" xmlns:dcterms="http://purl.org/dc/terms/" xmlns:xsi="http://www.w3.org/2001/XMLSchema-instance">
  <dcterms:created xsi:type="dcterms:W3CDTF">2017-07-20T23:07:54Z</dcterms:created>
  <dc:creator>Goldhaber, Doreet (DDS)</dc:creator>
  <lastModifiedBy/>
  <dcterms:modified xsi:type="dcterms:W3CDTF">2017-08-28T11:53:09Z</dcterms:modified>
  <revision>97</revision>
  <dc:title>Placement Services</dc:title>
</coreProperties>
</file>