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6"/>
  </p:notesMasterIdLst>
  <p:handoutMasterIdLst>
    <p:handoutMasterId r:id="rId17"/>
  </p:handoutMasterIdLst>
  <p:sldIdLst>
    <p:sldId id="436" r:id="rId2"/>
    <p:sldId id="437" r:id="rId3"/>
    <p:sldId id="523" r:id="rId4"/>
    <p:sldId id="510" r:id="rId5"/>
    <p:sldId id="512" r:id="rId6"/>
    <p:sldId id="511" r:id="rId7"/>
    <p:sldId id="521" r:id="rId8"/>
    <p:sldId id="522" r:id="rId9"/>
    <p:sldId id="525" r:id="rId10"/>
    <p:sldId id="526" r:id="rId11"/>
    <p:sldId id="513" r:id="rId12"/>
    <p:sldId id="527" r:id="rId13"/>
    <p:sldId id="528" r:id="rId14"/>
    <p:sldId id="529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Keith Dynan" initials="KD [7]" lastIdx="1" clrIdx="6">
    <p:extLst/>
  </p:cmAuthor>
  <p:cmAuthor id="1" name="Keith Dynan" initials="KD" lastIdx="7" clrIdx="0">
    <p:extLst/>
  </p:cmAuthor>
  <p:cmAuthor id="8" name="Roberson, Miranda (EEC)" initials="RM(" lastIdx="1" clrIdx="7">
    <p:extLst>
      <p:ext uri="{19B8F6BF-5375-455C-9EA6-DF929625EA0E}">
        <p15:presenceInfo xmlns:p15="http://schemas.microsoft.com/office/powerpoint/2012/main" userId="S-1-5-21-1078081533-706699826-839522115-58413" providerId="AD"/>
      </p:ext>
    </p:extLst>
  </p:cmAuthor>
  <p:cmAuthor id="2" name="Keith Dynan" initials="KD [2]" lastIdx="1" clrIdx="1">
    <p:extLst/>
  </p:cmAuthor>
  <p:cmAuthor id="3" name="Keith Dynan" initials="KD [3]" lastIdx="1" clrIdx="2">
    <p:extLst/>
  </p:cmAuthor>
  <p:cmAuthor id="4" name="Keith Dynan" initials="KD [4]" lastIdx="1" clrIdx="3">
    <p:extLst/>
  </p:cmAuthor>
  <p:cmAuthor id="5" name="Keith Dynan" initials="KD [5]" lastIdx="1" clrIdx="4">
    <p:extLst/>
  </p:cmAuthor>
  <p:cmAuthor id="6" name="Keith Dynan" initials="KD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54759E"/>
    <a:srgbClr val="6E8DB2"/>
    <a:srgbClr val="8AC4FF"/>
    <a:srgbClr val="BBDFFF"/>
    <a:srgbClr val="C3E2FF"/>
    <a:srgbClr val="FF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41" autoAdjust="0"/>
    <p:restoredTop sz="95405" autoAdjust="0"/>
  </p:normalViewPr>
  <p:slideViewPr>
    <p:cSldViewPr snapToGrid="0">
      <p:cViewPr varScale="1">
        <p:scale>
          <a:sx n="123" d="100"/>
          <a:sy n="123" d="100"/>
        </p:scale>
        <p:origin x="9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91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91EE0-303D-4769-BF69-484704392D80}" type="doc">
      <dgm:prSet loTypeId="urn:microsoft.com/office/officeart/2005/8/layout/hChevron3" loCatId="process" qsTypeId="urn:microsoft.com/office/officeart/2005/8/quickstyle/simple3" qsCatId="simple" csTypeId="urn:microsoft.com/office/officeart/2005/8/colors/colorful3" csCatId="colorful" phldr="1"/>
      <dgm:spPr/>
    </dgm:pt>
    <dgm:pt modelId="{C6725F12-C6BA-4693-9117-03D0D499487B}">
      <dgm:prSet phldrT="[Text]"/>
      <dgm:spPr/>
      <dgm:t>
        <a:bodyPr/>
        <a:lstStyle/>
        <a:p>
          <a:r>
            <a:rPr lang="en-US" smtClean="0"/>
            <a:t>Family</a:t>
          </a:r>
          <a:endParaRPr lang="en-US" dirty="0"/>
        </a:p>
      </dgm:t>
    </dgm:pt>
    <dgm:pt modelId="{DBDF78B9-B9F7-4474-8C6F-190BDF2A3FAF}" type="parTrans" cxnId="{492E88E8-5FBC-4477-888A-D0AA4235F902}">
      <dgm:prSet/>
      <dgm:spPr/>
      <dgm:t>
        <a:bodyPr/>
        <a:lstStyle/>
        <a:p>
          <a:endParaRPr lang="en-US"/>
        </a:p>
      </dgm:t>
    </dgm:pt>
    <dgm:pt modelId="{36AE43CE-2127-4908-8CB9-1DBC65BD0D58}" type="sibTrans" cxnId="{492E88E8-5FBC-4477-888A-D0AA4235F902}">
      <dgm:prSet/>
      <dgm:spPr/>
      <dgm:t>
        <a:bodyPr/>
        <a:lstStyle/>
        <a:p>
          <a:endParaRPr lang="en-US"/>
        </a:p>
      </dgm:t>
    </dgm:pt>
    <dgm:pt modelId="{83E31A35-0453-43C5-BCFC-D7EDA449B207}">
      <dgm:prSet phldrT="[Text]"/>
      <dgm:spPr/>
      <dgm:t>
        <a:bodyPr/>
        <a:lstStyle/>
        <a:p>
          <a:r>
            <a:rPr lang="en-US" dirty="0" smtClean="0"/>
            <a:t>Authorization</a:t>
          </a:r>
          <a:endParaRPr lang="en-US" dirty="0"/>
        </a:p>
      </dgm:t>
    </dgm:pt>
    <dgm:pt modelId="{1144B727-AEE8-49C2-BFC2-EEE7D6EC1696}" type="parTrans" cxnId="{4521A420-F4D8-48B2-B3EE-5CC3890F9F63}">
      <dgm:prSet/>
      <dgm:spPr/>
      <dgm:t>
        <a:bodyPr/>
        <a:lstStyle/>
        <a:p>
          <a:endParaRPr lang="en-US"/>
        </a:p>
      </dgm:t>
    </dgm:pt>
    <dgm:pt modelId="{C6DD1294-5468-4C91-B685-2701EDEAC0EF}" type="sibTrans" cxnId="{4521A420-F4D8-48B2-B3EE-5CC3890F9F63}">
      <dgm:prSet/>
      <dgm:spPr/>
      <dgm:t>
        <a:bodyPr/>
        <a:lstStyle/>
        <a:p>
          <a:endParaRPr lang="en-US"/>
        </a:p>
      </dgm:t>
    </dgm:pt>
    <dgm:pt modelId="{3FAC2CD0-9F18-4DDB-9EB4-5C693E01F4BE}">
      <dgm:prSet phldrT="[Text]"/>
      <dgm:spPr/>
      <dgm:t>
        <a:bodyPr/>
        <a:lstStyle/>
        <a:p>
          <a:r>
            <a:rPr lang="en-US" b="1" u="sng" dirty="0" smtClean="0"/>
            <a:t>Placements</a:t>
          </a:r>
          <a:endParaRPr lang="en-US" b="1" u="sng" dirty="0"/>
        </a:p>
      </dgm:t>
    </dgm:pt>
    <dgm:pt modelId="{0D2985F9-7EB1-4CD3-A9B3-6366FE3D2F35}" type="parTrans" cxnId="{DCF6B9EC-09FB-419E-84D4-0B203F6109A2}">
      <dgm:prSet/>
      <dgm:spPr/>
      <dgm:t>
        <a:bodyPr/>
        <a:lstStyle/>
        <a:p>
          <a:endParaRPr lang="en-US"/>
        </a:p>
      </dgm:t>
    </dgm:pt>
    <dgm:pt modelId="{6F70FF81-1237-495D-9B04-4742B57E95E7}" type="sibTrans" cxnId="{DCF6B9EC-09FB-419E-84D4-0B203F6109A2}">
      <dgm:prSet/>
      <dgm:spPr/>
      <dgm:t>
        <a:bodyPr/>
        <a:lstStyle/>
        <a:p>
          <a:endParaRPr lang="en-US"/>
        </a:p>
      </dgm:t>
    </dgm:pt>
    <dgm:pt modelId="{236DBE6F-3D87-45F0-A4F8-7571391D63CA}" type="pres">
      <dgm:prSet presAssocID="{93F91EE0-303D-4769-BF69-484704392D80}" presName="Name0" presStyleCnt="0">
        <dgm:presLayoutVars>
          <dgm:dir/>
          <dgm:resizeHandles val="exact"/>
        </dgm:presLayoutVars>
      </dgm:prSet>
      <dgm:spPr/>
    </dgm:pt>
    <dgm:pt modelId="{6C61580E-CE3C-421E-B032-C162E1269303}" type="pres">
      <dgm:prSet presAssocID="{C6725F12-C6BA-4693-9117-03D0D499487B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7B3F8-2AA7-4EF7-8F71-8E7A80B667AC}" type="pres">
      <dgm:prSet presAssocID="{36AE43CE-2127-4908-8CB9-1DBC65BD0D58}" presName="parSpace" presStyleCnt="0"/>
      <dgm:spPr/>
    </dgm:pt>
    <dgm:pt modelId="{27F106F2-EB72-4444-A2BA-FB38124C534C}" type="pres">
      <dgm:prSet presAssocID="{83E31A35-0453-43C5-BCFC-D7EDA449B207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E775F4-EF8D-4FAC-A529-72AC62B2C348}" type="pres">
      <dgm:prSet presAssocID="{C6DD1294-5468-4C91-B685-2701EDEAC0EF}" presName="parSpace" presStyleCnt="0"/>
      <dgm:spPr/>
    </dgm:pt>
    <dgm:pt modelId="{1EE0EB10-6AC1-44F2-A606-79E91969C728}" type="pres">
      <dgm:prSet presAssocID="{3FAC2CD0-9F18-4DDB-9EB4-5C693E01F4BE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187B99-FF0A-44AD-9CDC-26A68A8A7454}" type="presOf" srcId="{93F91EE0-303D-4769-BF69-484704392D80}" destId="{236DBE6F-3D87-45F0-A4F8-7571391D63CA}" srcOrd="0" destOrd="0" presId="urn:microsoft.com/office/officeart/2005/8/layout/hChevron3"/>
    <dgm:cxn modelId="{DCF6B9EC-09FB-419E-84D4-0B203F6109A2}" srcId="{93F91EE0-303D-4769-BF69-484704392D80}" destId="{3FAC2CD0-9F18-4DDB-9EB4-5C693E01F4BE}" srcOrd="2" destOrd="0" parTransId="{0D2985F9-7EB1-4CD3-A9B3-6366FE3D2F35}" sibTransId="{6F70FF81-1237-495D-9B04-4742B57E95E7}"/>
    <dgm:cxn modelId="{B56B21E5-F332-4600-A132-F349D2A92DB0}" type="presOf" srcId="{83E31A35-0453-43C5-BCFC-D7EDA449B207}" destId="{27F106F2-EB72-4444-A2BA-FB38124C534C}" srcOrd="0" destOrd="0" presId="urn:microsoft.com/office/officeart/2005/8/layout/hChevron3"/>
    <dgm:cxn modelId="{A75E4EDE-0D06-4D37-ABEE-88FF84F80CF1}" type="presOf" srcId="{C6725F12-C6BA-4693-9117-03D0D499487B}" destId="{6C61580E-CE3C-421E-B032-C162E1269303}" srcOrd="0" destOrd="0" presId="urn:microsoft.com/office/officeart/2005/8/layout/hChevron3"/>
    <dgm:cxn modelId="{492E88E8-5FBC-4477-888A-D0AA4235F902}" srcId="{93F91EE0-303D-4769-BF69-484704392D80}" destId="{C6725F12-C6BA-4693-9117-03D0D499487B}" srcOrd="0" destOrd="0" parTransId="{DBDF78B9-B9F7-4474-8C6F-190BDF2A3FAF}" sibTransId="{36AE43CE-2127-4908-8CB9-1DBC65BD0D58}"/>
    <dgm:cxn modelId="{4F325447-37C7-4391-A5C4-BCE5E520221E}" type="presOf" srcId="{3FAC2CD0-9F18-4DDB-9EB4-5C693E01F4BE}" destId="{1EE0EB10-6AC1-44F2-A606-79E91969C728}" srcOrd="0" destOrd="0" presId="urn:microsoft.com/office/officeart/2005/8/layout/hChevron3"/>
    <dgm:cxn modelId="{4521A420-F4D8-48B2-B3EE-5CC3890F9F63}" srcId="{93F91EE0-303D-4769-BF69-484704392D80}" destId="{83E31A35-0453-43C5-BCFC-D7EDA449B207}" srcOrd="1" destOrd="0" parTransId="{1144B727-AEE8-49C2-BFC2-EEE7D6EC1696}" sibTransId="{C6DD1294-5468-4C91-B685-2701EDEAC0EF}"/>
    <dgm:cxn modelId="{AB45EF0E-D955-4CC6-82DE-73C2D24D3117}" type="presParOf" srcId="{236DBE6F-3D87-45F0-A4F8-7571391D63CA}" destId="{6C61580E-CE3C-421E-B032-C162E1269303}" srcOrd="0" destOrd="0" presId="urn:microsoft.com/office/officeart/2005/8/layout/hChevron3"/>
    <dgm:cxn modelId="{36E99800-30D7-4BB0-A6FB-90673DD499EA}" type="presParOf" srcId="{236DBE6F-3D87-45F0-A4F8-7571391D63CA}" destId="{9717B3F8-2AA7-4EF7-8F71-8E7A80B667AC}" srcOrd="1" destOrd="0" presId="urn:microsoft.com/office/officeart/2005/8/layout/hChevron3"/>
    <dgm:cxn modelId="{70AFDA4A-85F6-4AED-8292-F00076A2700E}" type="presParOf" srcId="{236DBE6F-3D87-45F0-A4F8-7571391D63CA}" destId="{27F106F2-EB72-4444-A2BA-FB38124C534C}" srcOrd="2" destOrd="0" presId="urn:microsoft.com/office/officeart/2005/8/layout/hChevron3"/>
    <dgm:cxn modelId="{F1EF3044-1BF1-4908-9EDF-934EFCFAF22A}" type="presParOf" srcId="{236DBE6F-3D87-45F0-A4F8-7571391D63CA}" destId="{09E775F4-EF8D-4FAC-A529-72AC62B2C348}" srcOrd="3" destOrd="0" presId="urn:microsoft.com/office/officeart/2005/8/layout/hChevron3"/>
    <dgm:cxn modelId="{EA24CBED-9880-4492-A66F-F050B517793B}" type="presParOf" srcId="{236DBE6F-3D87-45F0-A4F8-7571391D63CA}" destId="{1EE0EB10-6AC1-44F2-A606-79E91969C728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1580E-CE3C-421E-B032-C162E1269303}">
      <dsp:nvSpPr>
        <dsp:cNvPr id="0" name=""/>
        <dsp:cNvSpPr/>
      </dsp:nvSpPr>
      <dsp:spPr>
        <a:xfrm>
          <a:off x="2678" y="506301"/>
          <a:ext cx="2342554" cy="937021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/>
            <a:t>Family</a:t>
          </a:r>
          <a:endParaRPr lang="en-US" sz="1500" kern="1200" dirty="0"/>
        </a:p>
      </dsp:txBody>
      <dsp:txXfrm>
        <a:off x="2678" y="506301"/>
        <a:ext cx="2108299" cy="937021"/>
      </dsp:txXfrm>
    </dsp:sp>
    <dsp:sp modelId="{27F106F2-EB72-4444-A2BA-FB38124C534C}">
      <dsp:nvSpPr>
        <dsp:cNvPr id="0" name=""/>
        <dsp:cNvSpPr/>
      </dsp:nvSpPr>
      <dsp:spPr>
        <a:xfrm>
          <a:off x="1876722" y="506301"/>
          <a:ext cx="2342554" cy="937021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-5000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-5000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-5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Authorization</a:t>
          </a:r>
          <a:endParaRPr lang="en-US" sz="1500" kern="1200" dirty="0"/>
        </a:p>
      </dsp:txBody>
      <dsp:txXfrm>
        <a:off x="2345233" y="506301"/>
        <a:ext cx="1405533" cy="937021"/>
      </dsp:txXfrm>
    </dsp:sp>
    <dsp:sp modelId="{1EE0EB10-6AC1-44F2-A606-79E91969C728}">
      <dsp:nvSpPr>
        <dsp:cNvPr id="0" name=""/>
        <dsp:cNvSpPr/>
      </dsp:nvSpPr>
      <dsp:spPr>
        <a:xfrm>
          <a:off x="3750766" y="506301"/>
          <a:ext cx="2342554" cy="937021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-10000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-10000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-10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u="sng" kern="1200" dirty="0" smtClean="0"/>
            <a:t>Placements</a:t>
          </a:r>
          <a:endParaRPr lang="en-US" sz="1500" b="1" u="sng" kern="1200" dirty="0"/>
        </a:p>
      </dsp:txBody>
      <dsp:txXfrm>
        <a:off x="4219277" y="506301"/>
        <a:ext cx="1405533" cy="9370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C0A0AD01-4FBE-4EAF-A2A7-E71A85EE0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5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191"/>
            <a:ext cx="5607050" cy="41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FC40C652-4344-4BF0-B2D6-05C320ECF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60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Starts</a:t>
            </a:r>
            <a:r>
              <a:rPr lang="en-US" baseline="0" dirty="0" smtClean="0"/>
              <a:t> over in months with five weeks.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21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i="0" dirty="0" smtClean="0"/>
              <a:t>NEEDS TO BE CLARIFIED (TRANSPORTATION</a:t>
            </a:r>
            <a:r>
              <a:rPr lang="en-US" i="0" baseline="0" dirty="0" smtClean="0"/>
              <a:t> DOCUMENT TO INCLUDE)</a:t>
            </a:r>
          </a:p>
          <a:p>
            <a:pPr lvl="1"/>
            <a:r>
              <a:rPr lang="en-US" i="0" baseline="0" dirty="0" smtClean="0"/>
              <a:t>DISCUSS HAVING TO FILL OUT QUESTIONNAIRE</a:t>
            </a:r>
            <a:endParaRPr lang="en-US" i="0" dirty="0" smtClean="0"/>
          </a:p>
          <a:p>
            <a:pPr lvl="1"/>
            <a:r>
              <a:rPr lang="en-US" i="0" dirty="0" smtClean="0"/>
              <a:t>0T – None</a:t>
            </a:r>
          </a:p>
          <a:p>
            <a:pPr lvl="1"/>
            <a:r>
              <a:rPr lang="en-US" i="0" dirty="0" smtClean="0"/>
              <a:t>1I  - One Way Intermittent Transportation (Can be provided on school closure days)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0" dirty="0" smtClean="0"/>
              <a:t>1T - One Way Transportation (To Provider OR To Home)</a:t>
            </a:r>
          </a:p>
          <a:p>
            <a:pPr lvl="1"/>
            <a:r>
              <a:rPr lang="en-US" i="0" dirty="0" smtClean="0"/>
              <a:t>2I  - Two Way Intermittent Transportation (Can be provided on school closure days) </a:t>
            </a:r>
            <a:r>
              <a:rPr lang="en-US" b="1" i="0" dirty="0" smtClean="0">
                <a:solidFill>
                  <a:srgbClr val="FF0000"/>
                </a:solidFill>
              </a:rPr>
              <a:t>EXAMPLES</a:t>
            </a:r>
            <a:r>
              <a:rPr lang="en-US" i="0" dirty="0" smtClean="0"/>
              <a:t>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0" dirty="0" smtClean="0"/>
              <a:t>2T - Two Way Transportation (To Provider AND To Home)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33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VOID WILL REMOVE PLACEMENT</a:t>
            </a:r>
            <a:r>
              <a:rPr lang="en-US" baseline="0" dirty="0" smtClean="0"/>
              <a:t> AND ANY ATTENDANCE BILLING ASSOCIATED WITH IT; SHOWS UP AS DEBIT AGAINST NEXT MONTH; NEED TO REPLACE ANY VOIDS</a:t>
            </a:r>
          </a:p>
          <a:p>
            <a:r>
              <a:rPr lang="en-US" baseline="0" dirty="0" smtClean="0"/>
              <a:t>FOCUS ON DELETING AND VOIDING, SEEM TO BE MOST RELEVANT CURRENTLY</a:t>
            </a:r>
          </a:p>
          <a:p>
            <a:r>
              <a:rPr lang="en-US" baseline="0" dirty="0" smtClean="0"/>
              <a:t>IF SUBMITTED, CAN’T DELETE, MUST VOID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36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dirty="0" smtClean="0"/>
              <a:t>[Cover Slide Text]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Slide Title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[Slide Title]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352675" y="2073350"/>
            <a:ext cx="6105525" cy="15271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b="0" i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b="0" dirty="0" smtClean="0"/>
              <a:t>CCFA PLACEMENTS: Creating and Modifying</a:t>
            </a:r>
            <a:endParaRPr lang="en-US" sz="1400" b="0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 bwMode="auto">
          <a:xfrm>
            <a:off x="6428926" y="6210599"/>
            <a:ext cx="1737174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  <a:defRPr sz="1800" b="1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900" b="0" kern="0" dirty="0" smtClean="0"/>
              <a:t>Updated: April 2017</a:t>
            </a:r>
            <a:endParaRPr lang="en-US" sz="900" b="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Steps to Add a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Placement – cont.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409" y="3771027"/>
            <a:ext cx="5823735" cy="295521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436" y="4025063"/>
            <a:ext cx="1842827" cy="12554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76" y="5412297"/>
            <a:ext cx="2058477" cy="118217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3376864" y="5089813"/>
            <a:ext cx="1020475" cy="65344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2381483" y="6174769"/>
            <a:ext cx="1933663" cy="254287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370869" y="1001750"/>
            <a:ext cx="8391275" cy="302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5"/>
            </a:pPr>
            <a:r>
              <a:rPr lang="en-US" sz="1400" kern="0" dirty="0" smtClean="0"/>
              <a:t>Select the placement type.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1400" kern="0" dirty="0" smtClean="0"/>
              <a:t>Determine transportation eligibility if applicable.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1400" kern="0" dirty="0" smtClean="0"/>
              <a:t>Select and enter the placement schedule.</a:t>
            </a:r>
          </a:p>
          <a:p>
            <a:pPr marL="804863" lvl="1" indent="-457200"/>
            <a:r>
              <a:rPr lang="en-US" sz="1400" b="0" kern="0" dirty="0" smtClean="0"/>
              <a:t>Use the radio buttons to change the schedule to bi-weekly or four-week alternate.</a:t>
            </a:r>
          </a:p>
          <a:p>
            <a:pPr marL="804863" lvl="1" indent="-457200"/>
            <a:r>
              <a:rPr lang="en-US" sz="1400" b="0" kern="0" dirty="0" smtClean="0"/>
              <a:t>Select the daily schedule for the placement.</a:t>
            </a:r>
          </a:p>
          <a:p>
            <a:pPr marL="804863" lvl="1" indent="-457200"/>
            <a:r>
              <a:rPr lang="en-US" sz="1400" b="0" kern="0" dirty="0" smtClean="0"/>
              <a:t>Select transportation if applicable.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1400" kern="0" dirty="0" smtClean="0"/>
              <a:t>Save</a:t>
            </a:r>
          </a:p>
          <a:p>
            <a:pPr marL="804863" lvl="1" indent="-457200"/>
            <a:r>
              <a:rPr lang="en-US" sz="1400" b="0" kern="0" dirty="0" smtClean="0"/>
              <a:t>CCFA will notify you if the placement was created successfully. You will be redirected to the Placement </a:t>
            </a:r>
            <a:r>
              <a:rPr lang="en-US" sz="1400" b="0" kern="0" smtClean="0"/>
              <a:t>Details page.</a:t>
            </a:r>
            <a:endParaRPr lang="en-US" sz="1400" b="0" kern="0" dirty="0"/>
          </a:p>
        </p:txBody>
      </p:sp>
    </p:spTree>
    <p:extLst>
      <p:ext uri="{BB962C8B-B14F-4D97-AF65-F5344CB8AC3E}">
        <p14:creationId xmlns:p14="http://schemas.microsoft.com/office/powerpoint/2010/main" val="335702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Placement Actions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9720" y="1129630"/>
            <a:ext cx="3301410" cy="2867017"/>
          </a:xfrm>
          <a:prstGeom prst="rect">
            <a:avLst/>
          </a:prstGeom>
        </p:spPr>
      </p:pic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3791164"/>
            <a:ext cx="8382000" cy="2803311"/>
          </a:xfrm>
        </p:spPr>
        <p:txBody>
          <a:bodyPr/>
          <a:lstStyle/>
          <a:p>
            <a:r>
              <a:rPr lang="en-US" sz="1800" dirty="0"/>
              <a:t>Delete</a:t>
            </a:r>
          </a:p>
          <a:p>
            <a:pPr lvl="1"/>
            <a:r>
              <a:rPr lang="en-US" sz="1600" dirty="0"/>
              <a:t>When you want to remove the record </a:t>
            </a:r>
          </a:p>
          <a:p>
            <a:pPr marL="342900" lvl="1" indent="0">
              <a:buNone/>
            </a:pPr>
            <a:r>
              <a:rPr lang="en-US" sz="1600" dirty="0"/>
              <a:t>   from CCFA. </a:t>
            </a:r>
          </a:p>
          <a:p>
            <a:pPr lvl="1"/>
            <a:r>
              <a:rPr lang="en-US" sz="1600" dirty="0"/>
              <a:t>All attendance must be deleted first</a:t>
            </a:r>
          </a:p>
          <a:p>
            <a:pPr lvl="1"/>
            <a:r>
              <a:rPr lang="en-US" sz="1600" dirty="0"/>
              <a:t>Cannot delete a placement if there are billing records against that placement.</a:t>
            </a:r>
          </a:p>
          <a:p>
            <a:r>
              <a:rPr lang="en-US" sz="1800" dirty="0" smtClean="0"/>
              <a:t>Child </a:t>
            </a:r>
            <a:r>
              <a:rPr lang="en-US" sz="1800" dirty="0"/>
              <a:t>Care Voucher</a:t>
            </a:r>
          </a:p>
          <a:p>
            <a:pPr lvl="1"/>
            <a:r>
              <a:rPr lang="en-US" sz="1600" dirty="0"/>
              <a:t>Prints a PDF of the voucher for the child.</a:t>
            </a:r>
          </a:p>
          <a:p>
            <a:pPr lvl="1"/>
            <a:r>
              <a:rPr lang="en-US" sz="1600" dirty="0"/>
              <a:t>Only an option for voucher </a:t>
            </a:r>
            <a:r>
              <a:rPr lang="en-US" sz="1600" dirty="0" smtClean="0"/>
              <a:t>placements</a:t>
            </a:r>
            <a:endParaRPr lang="en-US" sz="1600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44501" y="1129630"/>
            <a:ext cx="5115220" cy="2867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800" kern="0" dirty="0" smtClean="0"/>
              <a:t>Edit</a:t>
            </a:r>
          </a:p>
          <a:p>
            <a:pPr lvl="1"/>
            <a:r>
              <a:rPr lang="en-US" sz="1600" b="0" kern="0" dirty="0" smtClean="0"/>
              <a:t>Option to edit the LOC</a:t>
            </a:r>
          </a:p>
          <a:p>
            <a:pPr lvl="1"/>
            <a:r>
              <a:rPr lang="en-US" sz="1600" b="0" kern="0" dirty="0" smtClean="0"/>
              <a:t>Allows you to edit other placement information such as start and end dates, program, transportation, etc.</a:t>
            </a:r>
          </a:p>
          <a:p>
            <a:pPr lvl="1"/>
            <a:r>
              <a:rPr lang="en-US" sz="1600" b="0" kern="0" dirty="0" smtClean="0"/>
              <a:t>You cannot edit a placement if there are attendance or billing records against the placement.</a:t>
            </a:r>
          </a:p>
          <a:p>
            <a:pPr lvl="2"/>
            <a:r>
              <a:rPr lang="en-US" sz="1600" b="0" kern="0" dirty="0" smtClean="0"/>
              <a:t>Unbilled attendance can be deleted</a:t>
            </a:r>
          </a:p>
        </p:txBody>
      </p:sp>
    </p:spTree>
    <p:extLst>
      <p:ext uri="{BB962C8B-B14F-4D97-AF65-F5344CB8AC3E}">
        <p14:creationId xmlns:p14="http://schemas.microsoft.com/office/powerpoint/2010/main" val="211130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Placement Actions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047964"/>
            <a:ext cx="8382000" cy="5546511"/>
          </a:xfrm>
        </p:spPr>
        <p:txBody>
          <a:bodyPr/>
          <a:lstStyle/>
          <a:p>
            <a:r>
              <a:rPr lang="en-US" sz="1800" dirty="0" smtClean="0"/>
              <a:t>Copy </a:t>
            </a:r>
          </a:p>
          <a:p>
            <a:pPr lvl="1"/>
            <a:r>
              <a:rPr lang="en-US" sz="1600" dirty="0" smtClean="0"/>
              <a:t>Makes a copy</a:t>
            </a:r>
          </a:p>
          <a:p>
            <a:pPr lvl="1"/>
            <a:r>
              <a:rPr lang="en-US" sz="1600" dirty="0" smtClean="0"/>
              <a:t>This action is useful when you are placing multiple children within a family at the same LOC, or</a:t>
            </a:r>
          </a:p>
          <a:p>
            <a:pPr lvl="1"/>
            <a:r>
              <a:rPr lang="en-US" sz="1600" dirty="0" smtClean="0"/>
              <a:t>If you need to create multiple placements for the same child.</a:t>
            </a:r>
          </a:p>
          <a:p>
            <a:r>
              <a:rPr lang="en-US" sz="1800" dirty="0"/>
              <a:t>Void</a:t>
            </a:r>
          </a:p>
          <a:p>
            <a:pPr lvl="1"/>
            <a:r>
              <a:rPr lang="en-US" sz="1600" dirty="0"/>
              <a:t>Voids the record from CCFA.</a:t>
            </a:r>
          </a:p>
          <a:p>
            <a:pPr lvl="1"/>
            <a:r>
              <a:rPr lang="en-US" sz="1600" dirty="0"/>
              <a:t>Use Void when you cannot delete a placement due to billing/attendance associated</a:t>
            </a:r>
          </a:p>
          <a:p>
            <a:pPr lvl="1"/>
            <a:r>
              <a:rPr lang="en-US" sz="1600" dirty="0"/>
              <a:t>If you need to recreate the placement</a:t>
            </a:r>
            <a:r>
              <a:rPr lang="en-US" sz="1600" dirty="0" smtClean="0"/>
              <a:t>, </a:t>
            </a:r>
            <a:r>
              <a:rPr lang="en-US" sz="1600" dirty="0"/>
              <a:t>use the “void and copy” action (see below).</a:t>
            </a:r>
          </a:p>
          <a:p>
            <a:r>
              <a:rPr lang="en-US" sz="1800" dirty="0" smtClean="0"/>
              <a:t>Void </a:t>
            </a:r>
            <a:r>
              <a:rPr lang="en-US" sz="1800" dirty="0"/>
              <a:t>and Copy</a:t>
            </a:r>
          </a:p>
          <a:p>
            <a:pPr lvl="1"/>
            <a:r>
              <a:rPr lang="en-US" sz="1600" dirty="0"/>
              <a:t>Voids the current placement and makes a copy</a:t>
            </a:r>
          </a:p>
          <a:p>
            <a:pPr lvl="1"/>
            <a:r>
              <a:rPr lang="en-US" sz="1600" dirty="0"/>
              <a:t>Most useful for when you need to make changes to a placement after billing has been submitted (i.e. schedule or transportation changes)</a:t>
            </a:r>
          </a:p>
          <a:p>
            <a:pPr lvl="1"/>
            <a:r>
              <a:rPr lang="en-US" sz="1600" dirty="0"/>
              <a:t>Removes all billing and attendance records. Attendance needs to be re-entered for the length of the placement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64229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Placement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Actions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047964"/>
            <a:ext cx="8382000" cy="5546511"/>
          </a:xfrm>
        </p:spPr>
        <p:txBody>
          <a:bodyPr/>
          <a:lstStyle/>
          <a:p>
            <a:r>
              <a:rPr lang="en-US" sz="1800" dirty="0"/>
              <a:t>Terminate</a:t>
            </a:r>
          </a:p>
          <a:p>
            <a:pPr lvl="1"/>
            <a:r>
              <a:rPr lang="en-US" sz="1600" dirty="0"/>
              <a:t>When you need to remove a placement from your program</a:t>
            </a:r>
          </a:p>
          <a:p>
            <a:pPr lvl="1"/>
            <a:r>
              <a:rPr lang="en-US" sz="1600" dirty="0"/>
              <a:t>You will be prompted to select a reason from a drop-down list</a:t>
            </a:r>
          </a:p>
          <a:p>
            <a:pPr lvl="1"/>
            <a:r>
              <a:rPr lang="en-US" sz="1600" dirty="0"/>
              <a:t>Must also list a Notice Date, Termination Date, and a comment</a:t>
            </a:r>
          </a:p>
          <a:p>
            <a:pPr lvl="2"/>
            <a:r>
              <a:rPr lang="en-US" sz="1600" dirty="0"/>
              <a:t>Be detailed in your comments. Just because a child is terminated from your program doesn’t </a:t>
            </a:r>
            <a:r>
              <a:rPr lang="en-US" sz="1600" dirty="0" smtClean="0"/>
              <a:t>mean he or she </a:t>
            </a:r>
            <a:r>
              <a:rPr lang="en-US" sz="1600" dirty="0" smtClean="0"/>
              <a:t>isn’t</a:t>
            </a:r>
            <a:r>
              <a:rPr lang="en-US" sz="1600" dirty="0" smtClean="0"/>
              <a:t> </a:t>
            </a:r>
            <a:r>
              <a:rPr lang="en-US" sz="1600" dirty="0"/>
              <a:t>still eligible to receive subsidized care.</a:t>
            </a:r>
          </a:p>
          <a:p>
            <a:r>
              <a:rPr lang="en-US" sz="1800" dirty="0"/>
              <a:t>Change End Date</a:t>
            </a:r>
          </a:p>
          <a:p>
            <a:pPr lvl="1"/>
            <a:r>
              <a:rPr lang="en-US" sz="1600" dirty="0"/>
              <a:t>Allows you to change the end date for the placement.</a:t>
            </a:r>
          </a:p>
          <a:p>
            <a:pPr lvl="1"/>
            <a:r>
              <a:rPr lang="en-US" sz="1600" dirty="0"/>
              <a:t>Cannot change the end date to extend beyond the end date of the authorization.</a:t>
            </a:r>
          </a:p>
          <a:p>
            <a:pPr lvl="1"/>
            <a:r>
              <a:rPr lang="en-US" sz="1600" dirty="0"/>
              <a:t>Cannot change the end date to a date that has already been billed. </a:t>
            </a:r>
            <a:endParaRPr lang="en-US" sz="1600" dirty="0" smtClean="0"/>
          </a:p>
          <a:p>
            <a:pPr lvl="2"/>
            <a:r>
              <a:rPr lang="en-US" sz="1600" dirty="0" smtClean="0"/>
              <a:t>In </a:t>
            </a:r>
            <a:r>
              <a:rPr lang="en-US" sz="1600" dirty="0"/>
              <a:t>this case, you </a:t>
            </a:r>
            <a:r>
              <a:rPr lang="en-US" sz="1600" dirty="0" smtClean="0"/>
              <a:t>would need </a:t>
            </a:r>
            <a:r>
              <a:rPr lang="en-US" sz="1600" dirty="0"/>
              <a:t>to complete a placement adjustment</a:t>
            </a:r>
          </a:p>
          <a:p>
            <a:r>
              <a:rPr lang="en-US" sz="1800" dirty="0" smtClean="0"/>
              <a:t>End and Create New</a:t>
            </a:r>
          </a:p>
          <a:p>
            <a:pPr lvl="1"/>
            <a:r>
              <a:rPr lang="en-US" sz="1600" dirty="0" smtClean="0"/>
              <a:t>Ends the current placement and creates a new one</a:t>
            </a:r>
          </a:p>
          <a:p>
            <a:pPr lvl="1"/>
            <a:r>
              <a:rPr lang="en-US" sz="1600" dirty="0" smtClean="0"/>
              <a:t>Most useful for if you need to make a change to a placement moving forward (i.e. schedule or transportation changes).</a:t>
            </a:r>
          </a:p>
        </p:txBody>
      </p:sp>
    </p:spTree>
    <p:extLst>
      <p:ext uri="{BB962C8B-B14F-4D97-AF65-F5344CB8AC3E}">
        <p14:creationId xmlns:p14="http://schemas.microsoft.com/office/powerpoint/2010/main" val="2488732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Placement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Actions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047965"/>
            <a:ext cx="8382000" cy="1417834"/>
          </a:xfrm>
        </p:spPr>
        <p:txBody>
          <a:bodyPr/>
          <a:lstStyle/>
          <a:p>
            <a:r>
              <a:rPr lang="en-US" sz="1800" dirty="0"/>
              <a:t>Monthly View</a:t>
            </a:r>
          </a:p>
          <a:p>
            <a:pPr lvl="1"/>
            <a:r>
              <a:rPr lang="en-US" sz="1600" dirty="0"/>
              <a:t>Allows you to see the monthly view for the placement including </a:t>
            </a:r>
            <a:r>
              <a:rPr lang="en-US" sz="1600" dirty="0" smtClean="0"/>
              <a:t>attendance, billing </a:t>
            </a:r>
            <a:r>
              <a:rPr lang="en-US" sz="1600" dirty="0"/>
              <a:t>ledger </a:t>
            </a:r>
            <a:r>
              <a:rPr lang="en-US" sz="1600" dirty="0" smtClean="0"/>
              <a:t>entries, </a:t>
            </a:r>
            <a:r>
              <a:rPr lang="en-US" sz="1600" dirty="0"/>
              <a:t>and their status.</a:t>
            </a:r>
          </a:p>
          <a:p>
            <a:pPr lvl="1"/>
            <a:r>
              <a:rPr lang="en-US" sz="1600" dirty="0"/>
              <a:t>Use this action when you need to delete unbilled attendance entries.</a:t>
            </a:r>
          </a:p>
          <a:p>
            <a:endParaRPr lang="en-US" sz="18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347" y="2347703"/>
            <a:ext cx="5199706" cy="4246772"/>
          </a:xfrm>
          <a:prstGeom prst="rect">
            <a:avLst/>
          </a:prstGeom>
          <a:ln>
            <a:solidFill>
              <a:schemeClr val="bg2"/>
            </a:solidFill>
          </a:ln>
        </p:spPr>
      </p:pic>
      <p:cxnSp>
        <p:nvCxnSpPr>
          <p:cNvPr id="7" name="Straight Arrow Connector 6"/>
          <p:cNvCxnSpPr/>
          <p:nvPr/>
        </p:nvCxnSpPr>
        <p:spPr bwMode="auto">
          <a:xfrm flipH="1">
            <a:off x="7210425" y="2609636"/>
            <a:ext cx="690402" cy="48313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90297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Placement Types</a:t>
            </a:r>
          </a:p>
          <a:p>
            <a:r>
              <a:rPr lang="en-US" dirty="0" smtClean="0"/>
              <a:t>Placement Schedules</a:t>
            </a:r>
          </a:p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Steps to Add a Placement</a:t>
            </a:r>
          </a:p>
          <a:p>
            <a:r>
              <a:rPr lang="en-US" dirty="0" smtClean="0"/>
              <a:t>Placement Actions</a:t>
            </a:r>
          </a:p>
          <a:p>
            <a:r>
              <a:rPr lang="en-US" dirty="0" smtClean="0"/>
              <a:t>FAQs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79571"/>
            <a:ext cx="8382000" cy="4014904"/>
          </a:xfrm>
        </p:spPr>
        <p:txBody>
          <a:bodyPr/>
          <a:lstStyle/>
          <a:p>
            <a:r>
              <a:rPr lang="en-US" sz="1400" dirty="0"/>
              <a:t>Families must have an active and approved authorization to add a placement.</a:t>
            </a:r>
          </a:p>
          <a:p>
            <a:r>
              <a:rPr lang="en-US" sz="1400" dirty="0"/>
              <a:t>Add a placement from the action drop down on either the Family Details or the Authorization Details page.</a:t>
            </a:r>
          </a:p>
          <a:p>
            <a:pPr lvl="1"/>
            <a:r>
              <a:rPr lang="en-US" sz="1400" dirty="0"/>
              <a:t>Alternatively, add a placement from the Intake menu.</a:t>
            </a:r>
          </a:p>
          <a:p>
            <a:r>
              <a:rPr lang="en-US" sz="1400" dirty="0" smtClean="0"/>
              <a:t>Multiple children may be placed under the same authorization</a:t>
            </a:r>
          </a:p>
          <a:p>
            <a:r>
              <a:rPr lang="en-US" sz="1400" dirty="0" smtClean="0"/>
              <a:t>Children may have more than one placement per authorization</a:t>
            </a:r>
          </a:p>
          <a:p>
            <a:pPr lvl="1"/>
            <a:r>
              <a:rPr lang="en-US" sz="1400" dirty="0" smtClean="0"/>
              <a:t>This accommodates changing schedule needs. For example, summer schedules versus school year schedules</a:t>
            </a:r>
            <a:endParaRPr lang="en-US" sz="1400" dirty="0"/>
          </a:p>
          <a:p>
            <a:r>
              <a:rPr lang="en-US" sz="1400" dirty="0" smtClean="0"/>
              <a:t>CCFA allows overlapping placements in certain circumstances. For example</a:t>
            </a:r>
          </a:p>
          <a:p>
            <a:pPr lvl="1"/>
            <a:r>
              <a:rPr lang="en-US" sz="1400" dirty="0" smtClean="0"/>
              <a:t>A child attending care at one provider before school and another after school.</a:t>
            </a:r>
          </a:p>
          <a:p>
            <a:pPr lvl="2"/>
            <a:r>
              <a:rPr lang="en-US" sz="1400" dirty="0" smtClean="0"/>
              <a:t>In these cases, the two placements 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must</a:t>
            </a:r>
            <a:r>
              <a:rPr lang="en-US" sz="1400" dirty="0" smtClean="0"/>
              <a:t> have the same dates so that the co-pay is correct.</a:t>
            </a:r>
          </a:p>
          <a:p>
            <a:pPr lvl="1"/>
            <a:r>
              <a:rPr lang="en-US" sz="1400" dirty="0" smtClean="0"/>
              <a:t>CCFA 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NEVER</a:t>
            </a:r>
            <a:r>
              <a:rPr lang="en-US" sz="1400" dirty="0" smtClean="0"/>
              <a:t> allows overlapping billing for the same child on the same day.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Placements Overview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54059222"/>
              </p:ext>
            </p:extLst>
          </p:nvPr>
        </p:nvGraphicFramePr>
        <p:xfrm>
          <a:off x="1600200" y="827153"/>
          <a:ext cx="6096000" cy="19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017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099335"/>
            <a:ext cx="8491728" cy="5495140"/>
          </a:xfrm>
        </p:spPr>
        <p:txBody>
          <a:bodyPr/>
          <a:lstStyle/>
          <a:p>
            <a:r>
              <a:rPr lang="en-US" sz="1400" b="1" dirty="0" smtClean="0"/>
              <a:t>Placements fall into one of </a:t>
            </a:r>
            <a:r>
              <a:rPr lang="en-US" sz="1400" b="1" dirty="0" smtClean="0"/>
              <a:t>five </a:t>
            </a:r>
            <a:r>
              <a:rPr lang="en-US" sz="1400" b="1" dirty="0" smtClean="0"/>
              <a:t>of the below </a:t>
            </a:r>
            <a:r>
              <a:rPr lang="en-US" sz="1400" b="1" dirty="0" smtClean="0"/>
              <a:t>categories:</a:t>
            </a:r>
            <a:endParaRPr lang="en-US" sz="1400" b="1" dirty="0" smtClean="0"/>
          </a:p>
          <a:p>
            <a:r>
              <a:rPr lang="en-US" sz="1400" b="1" dirty="0" smtClean="0"/>
              <a:t>Regular </a:t>
            </a:r>
          </a:p>
          <a:p>
            <a:pPr lvl="1"/>
            <a:r>
              <a:rPr lang="en-US" sz="1400" dirty="0" smtClean="0"/>
              <a:t>Child attends </a:t>
            </a:r>
            <a:r>
              <a:rPr lang="en-US" sz="1400" dirty="0"/>
              <a:t>care </a:t>
            </a:r>
            <a:r>
              <a:rPr lang="en-US" sz="1400" dirty="0" smtClean="0"/>
              <a:t>on a set schedule</a:t>
            </a:r>
          </a:p>
          <a:p>
            <a:pPr lvl="1"/>
            <a:r>
              <a:rPr lang="en-US" sz="1400" dirty="0" smtClean="0"/>
              <a:t>Example: MWF every week</a:t>
            </a:r>
            <a:endParaRPr lang="en-US" sz="1400" dirty="0"/>
          </a:p>
          <a:p>
            <a:r>
              <a:rPr lang="en-US" sz="1400" b="1" dirty="0" smtClean="0"/>
              <a:t>Intermittent</a:t>
            </a:r>
            <a:r>
              <a:rPr lang="en-US" sz="1400" dirty="0"/>
              <a:t> </a:t>
            </a:r>
            <a:endParaRPr lang="en-US" sz="1400" dirty="0" smtClean="0"/>
          </a:p>
          <a:p>
            <a:pPr lvl="1"/>
            <a:r>
              <a:rPr lang="en-US" sz="1400" dirty="0" smtClean="0"/>
              <a:t>School </a:t>
            </a:r>
            <a:r>
              <a:rPr lang="en-US" sz="1400" dirty="0"/>
              <a:t>Age </a:t>
            </a:r>
            <a:r>
              <a:rPr lang="en-US" sz="1400" dirty="0" smtClean="0"/>
              <a:t>child who attends partial days on school </a:t>
            </a:r>
            <a:r>
              <a:rPr lang="en-US" sz="1400" dirty="0"/>
              <a:t>days </a:t>
            </a:r>
            <a:r>
              <a:rPr lang="en-US" sz="1400" dirty="0" smtClean="0"/>
              <a:t>and for more hours on days when school is closed</a:t>
            </a:r>
          </a:p>
          <a:p>
            <a:pPr lvl="1"/>
            <a:r>
              <a:rPr lang="en-US" sz="1400" dirty="0" smtClean="0"/>
              <a:t>Intermittent hours allowed depend on the authorization (part-time or full-time)</a:t>
            </a:r>
          </a:p>
          <a:p>
            <a:pPr lvl="1"/>
            <a:r>
              <a:rPr lang="en-US" sz="1400" dirty="0" smtClean="0"/>
              <a:t>Example</a:t>
            </a:r>
            <a:r>
              <a:rPr lang="en-US" sz="1400" dirty="0"/>
              <a:t>:</a:t>
            </a:r>
            <a:r>
              <a:rPr lang="en-US" sz="1400" dirty="0" smtClean="0"/>
              <a:t> </a:t>
            </a:r>
            <a:r>
              <a:rPr lang="en-US" sz="1400" dirty="0"/>
              <a:t>c</a:t>
            </a:r>
            <a:r>
              <a:rPr lang="en-US" sz="1400" dirty="0" smtClean="0"/>
              <a:t>hild in an </a:t>
            </a:r>
            <a:r>
              <a:rPr lang="en-US" sz="1400" dirty="0"/>
              <a:t>a</a:t>
            </a:r>
            <a:r>
              <a:rPr lang="en-US" sz="1400" dirty="0" smtClean="0"/>
              <a:t>fter </a:t>
            </a:r>
            <a:r>
              <a:rPr lang="en-US" sz="1400" dirty="0"/>
              <a:t>s</a:t>
            </a:r>
            <a:r>
              <a:rPr lang="en-US" sz="1400" dirty="0" smtClean="0"/>
              <a:t>chool program but full day on </a:t>
            </a:r>
            <a:r>
              <a:rPr lang="en-US" sz="1400" dirty="0" smtClean="0"/>
              <a:t>school closure days</a:t>
            </a:r>
            <a:endParaRPr lang="en-US" sz="1400" dirty="0"/>
          </a:p>
          <a:p>
            <a:r>
              <a:rPr lang="en-US" sz="1400" b="1" dirty="0"/>
              <a:t>Flexible </a:t>
            </a:r>
            <a:r>
              <a:rPr lang="en-US" sz="1400" b="1" dirty="0" smtClean="0"/>
              <a:t>Schedule</a:t>
            </a:r>
          </a:p>
          <a:p>
            <a:pPr lvl="1"/>
            <a:r>
              <a:rPr lang="en-US" sz="1400" dirty="0" smtClean="0"/>
              <a:t>Child attends </a:t>
            </a:r>
            <a:r>
              <a:rPr lang="en-US" sz="1400" dirty="0"/>
              <a:t>care on different days in different </a:t>
            </a:r>
            <a:r>
              <a:rPr lang="en-US" sz="1400" dirty="0" smtClean="0"/>
              <a:t>weeks</a:t>
            </a:r>
          </a:p>
          <a:p>
            <a:pPr lvl="1"/>
            <a:r>
              <a:rPr lang="en-US" sz="1400" dirty="0" smtClean="0"/>
              <a:t>When entering this schedule, select the number of days per week.</a:t>
            </a:r>
          </a:p>
          <a:p>
            <a:pPr lvl="1"/>
            <a:r>
              <a:rPr lang="en-US" sz="1400" dirty="0" smtClean="0"/>
              <a:t>Example: child attends 4 days per week, but days of the week are different </a:t>
            </a:r>
          </a:p>
          <a:p>
            <a:r>
              <a:rPr lang="en-US" sz="1400" b="1" dirty="0" smtClean="0"/>
              <a:t>Intermittent Flexible Schedule</a:t>
            </a:r>
          </a:p>
          <a:p>
            <a:pPr lvl="1"/>
            <a:r>
              <a:rPr lang="en-US" sz="1400" dirty="0" smtClean="0"/>
              <a:t>Child needs a Flexible Schedule, but also requires intermittent care</a:t>
            </a:r>
            <a:endParaRPr lang="en-US" sz="1400" dirty="0"/>
          </a:p>
          <a:p>
            <a:r>
              <a:rPr lang="en-US" sz="1400" b="1" dirty="0"/>
              <a:t>School Closure </a:t>
            </a:r>
            <a:r>
              <a:rPr lang="en-US" sz="1400" b="1" dirty="0" smtClean="0"/>
              <a:t>Only</a:t>
            </a:r>
            <a:r>
              <a:rPr lang="en-US" sz="1400" dirty="0" smtClean="0"/>
              <a:t>  </a:t>
            </a:r>
          </a:p>
          <a:p>
            <a:pPr lvl="1"/>
            <a:r>
              <a:rPr lang="en-US" sz="1400" dirty="0" smtClean="0"/>
              <a:t>Child attends </a:t>
            </a:r>
            <a:r>
              <a:rPr lang="en-US" sz="1400" dirty="0"/>
              <a:t>care only on vacation days or when school is closed</a:t>
            </a:r>
            <a:r>
              <a:rPr lang="en-US" sz="1400" dirty="0" smtClean="0"/>
              <a:t>.</a:t>
            </a:r>
          </a:p>
          <a:p>
            <a:pPr lvl="1"/>
            <a:r>
              <a:rPr lang="en-US" sz="1400" dirty="0" smtClean="0"/>
              <a:t>Cannot create with certain program types and intermittent or intermittent flexible placements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Placement Types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75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1659"/>
            <a:ext cx="8382000" cy="5197548"/>
          </a:xfrm>
        </p:spPr>
        <p:txBody>
          <a:bodyPr numCol="2"/>
          <a:lstStyle/>
          <a:p>
            <a:pPr lvl="0"/>
            <a:r>
              <a:rPr lang="en-US" sz="1400" dirty="0" smtClean="0"/>
              <a:t>Along with type, placements must  also have a schedule. CCFA allows the following options:</a:t>
            </a:r>
          </a:p>
          <a:p>
            <a:pPr lvl="1"/>
            <a:r>
              <a:rPr lang="en-US" sz="1200" dirty="0" smtClean="0"/>
              <a:t>Weekly: Same schedule every week</a:t>
            </a:r>
          </a:p>
          <a:p>
            <a:pPr lvl="1"/>
            <a:r>
              <a:rPr lang="en-US" sz="1200" dirty="0" smtClean="0"/>
              <a:t>Bi-weekly: Different schedule every other week</a:t>
            </a:r>
          </a:p>
          <a:p>
            <a:pPr lvl="1"/>
            <a:r>
              <a:rPr lang="en-US" sz="1200" dirty="0" smtClean="0"/>
              <a:t>Four Week Alternate: Different schedule each week of the month</a:t>
            </a:r>
          </a:p>
          <a:p>
            <a:pPr lvl="0"/>
            <a:r>
              <a:rPr lang="en-US" sz="1400" dirty="0" smtClean="0"/>
              <a:t>When creating the placement, the days </a:t>
            </a:r>
            <a:r>
              <a:rPr lang="en-US" sz="1400" dirty="0"/>
              <a:t>of the week will display on the Weekly </a:t>
            </a:r>
            <a:r>
              <a:rPr lang="en-US" sz="1400" dirty="0" smtClean="0"/>
              <a:t>Schedule based on the provider’s schedule.</a:t>
            </a:r>
          </a:p>
          <a:p>
            <a:pPr lvl="1"/>
            <a:r>
              <a:rPr lang="en-US" sz="1200" dirty="0" smtClean="0"/>
              <a:t>Select the scheduled days needed for the child.</a:t>
            </a:r>
          </a:p>
          <a:p>
            <a:pPr lvl="1"/>
            <a:r>
              <a:rPr lang="en-US" sz="1200" dirty="0" smtClean="0"/>
              <a:t>Saturday and Sunday will only be an option if the provider is open on those days.</a:t>
            </a:r>
          </a:p>
          <a:p>
            <a:pPr lvl="0"/>
            <a:r>
              <a:rPr lang="en-US" sz="1400" dirty="0"/>
              <a:t>If </a:t>
            </a:r>
            <a:r>
              <a:rPr lang="en-US" sz="1400" dirty="0" smtClean="0"/>
              <a:t>transportation </a:t>
            </a:r>
            <a:r>
              <a:rPr lang="en-US" sz="1400" dirty="0"/>
              <a:t>is provided and covered, select Transportation for each day of the week.</a:t>
            </a:r>
          </a:p>
          <a:p>
            <a:pPr lvl="1"/>
            <a:r>
              <a:rPr lang="en-US" sz="1200" dirty="0"/>
              <a:t>This will allow the provider to enter transportation when entering attendance.</a:t>
            </a:r>
          </a:p>
          <a:p>
            <a:pPr lvl="1"/>
            <a:r>
              <a:rPr lang="en-US" sz="1200" dirty="0"/>
              <a:t>See following slides for more details.</a:t>
            </a:r>
          </a:p>
          <a:p>
            <a:pPr lvl="0"/>
            <a:r>
              <a:rPr lang="en-US" sz="1400" dirty="0" smtClean="0"/>
              <a:t>Authorizations and Placement schedules allow the maximum values for transportation and hours billed. Attendance documents the actuals:</a:t>
            </a:r>
            <a:endParaRPr lang="en-US" sz="1200" dirty="0" smtClean="0"/>
          </a:p>
          <a:p>
            <a:pPr lvl="1"/>
            <a:r>
              <a:rPr lang="en-US" sz="1200" dirty="0" smtClean="0"/>
              <a:t>Transportation</a:t>
            </a:r>
          </a:p>
          <a:p>
            <a:pPr lvl="2"/>
            <a:r>
              <a:rPr lang="en-US" sz="1200" dirty="0" smtClean="0"/>
              <a:t>If the placement schedule allows for two-way transportation, but the child only used one-way transportation on a given day, providers should select the one-way code when entering attendance.</a:t>
            </a:r>
          </a:p>
          <a:p>
            <a:pPr lvl="2"/>
            <a:r>
              <a:rPr lang="en-US" sz="1200" dirty="0" smtClean="0"/>
              <a:t>The exception to the above is if the provider incurs the cost of the transportation whether the children utilize the service or not.</a:t>
            </a:r>
          </a:p>
          <a:p>
            <a:pPr lvl="1"/>
            <a:r>
              <a:rPr lang="en-US" sz="1200" dirty="0" smtClean="0"/>
              <a:t>Hours billed</a:t>
            </a:r>
          </a:p>
          <a:p>
            <a:pPr lvl="2"/>
            <a:r>
              <a:rPr lang="en-US" sz="1200" dirty="0" smtClean="0"/>
              <a:t>Part-time authorizations allow for up to 30 hours of care each week</a:t>
            </a:r>
          </a:p>
          <a:p>
            <a:pPr lvl="2"/>
            <a:r>
              <a:rPr lang="en-US" sz="1200" dirty="0" smtClean="0"/>
              <a:t>Full-time authorizations allow for up to 50 hours of care each week</a:t>
            </a:r>
          </a:p>
          <a:p>
            <a:pPr lvl="2"/>
            <a:r>
              <a:rPr lang="en-US" sz="1200" dirty="0" smtClean="0"/>
              <a:t>Placements are not required to utilize the maximum allowed.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Placement Schedules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9630"/>
            <a:ext cx="5038825" cy="1940829"/>
          </a:xfrm>
        </p:spPr>
        <p:txBody>
          <a:bodyPr/>
          <a:lstStyle/>
          <a:p>
            <a:r>
              <a:rPr lang="en-US" sz="1400" dirty="0" smtClean="0"/>
              <a:t>By </a:t>
            </a:r>
            <a:r>
              <a:rPr lang="en-US" sz="1400" dirty="0"/>
              <a:t>default the </a:t>
            </a:r>
            <a:r>
              <a:rPr lang="en-US" sz="1400" dirty="0" smtClean="0"/>
              <a:t>“Max Allowed Transportation” is </a:t>
            </a:r>
            <a:r>
              <a:rPr lang="en-US" sz="1400" dirty="0"/>
              <a:t>set to </a:t>
            </a:r>
            <a:r>
              <a:rPr lang="en-US" sz="1400" dirty="0" smtClean="0"/>
              <a:t>“No.”</a:t>
            </a:r>
          </a:p>
          <a:p>
            <a:r>
              <a:rPr lang="en-US" sz="1400" dirty="0" smtClean="0"/>
              <a:t>If </a:t>
            </a:r>
            <a:r>
              <a:rPr lang="en-US" sz="1400" dirty="0"/>
              <a:t>the provider </a:t>
            </a:r>
            <a:r>
              <a:rPr lang="en-US" sz="1400" dirty="0" smtClean="0"/>
              <a:t>offers transportation</a:t>
            </a:r>
            <a:r>
              <a:rPr lang="en-US" sz="1400" dirty="0"/>
              <a:t>, the questionnaire to determine transportation Eligibility must be </a:t>
            </a:r>
            <a:r>
              <a:rPr lang="en-US" sz="1400" dirty="0" smtClean="0"/>
              <a:t>answered.</a:t>
            </a:r>
          </a:p>
          <a:p>
            <a:pPr lvl="1"/>
            <a:r>
              <a:rPr lang="en-US" sz="1400" dirty="0" smtClean="0"/>
              <a:t>Click the “Determine Transportation Eligibility” link to open the questionnaire.</a:t>
            </a:r>
          </a:p>
          <a:p>
            <a:endParaRPr lang="en-US" sz="1200" dirty="0"/>
          </a:p>
          <a:p>
            <a:pPr marL="342900" lvl="1" indent="0">
              <a:buNone/>
            </a:pPr>
            <a:endParaRPr lang="en-US" sz="1400" dirty="0" smtClean="0"/>
          </a:p>
          <a:p>
            <a:endParaRPr lang="en-US" sz="1400" dirty="0" smtClean="0"/>
          </a:p>
          <a:p>
            <a:pPr lvl="1"/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Transportation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9224" y="3510127"/>
            <a:ext cx="4662434" cy="291185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025" y="1738141"/>
            <a:ext cx="3152069" cy="1599493"/>
          </a:xfrm>
          <a:prstGeom prst="rect">
            <a:avLst/>
          </a:prstGeom>
          <a:ln>
            <a:solidFill>
              <a:schemeClr val="bg2"/>
            </a:solidFill>
          </a:ln>
        </p:spPr>
      </p:pic>
      <p:cxnSp>
        <p:nvCxnSpPr>
          <p:cNvPr id="8" name="Straight Arrow Connector 7"/>
          <p:cNvCxnSpPr/>
          <p:nvPr/>
        </p:nvCxnSpPr>
        <p:spPr bwMode="auto">
          <a:xfrm>
            <a:off x="5832693" y="1827493"/>
            <a:ext cx="955497" cy="3657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457200" y="3401917"/>
            <a:ext cx="3441032" cy="294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kern="0" dirty="0" smtClean="0"/>
              <a:t>Based on the answers, CCFA will determine maximum allowable transportation for</a:t>
            </a:r>
          </a:p>
          <a:p>
            <a:pPr lvl="1"/>
            <a:r>
              <a:rPr lang="en-US" sz="1400" b="0" kern="0" dirty="0" smtClean="0"/>
              <a:t>Transportation Eligible: One-way or two-way to and/or from home to care and/or care to home</a:t>
            </a:r>
          </a:p>
          <a:p>
            <a:pPr lvl="1"/>
            <a:r>
              <a:rPr lang="en-US" sz="1400" b="0" kern="0" dirty="0" smtClean="0"/>
              <a:t>Wrap Around Service Eligible: One-way or two-way to and/or from care to school and/or school to care</a:t>
            </a:r>
          </a:p>
          <a:p>
            <a:pPr marL="342900" lvl="1" indent="0">
              <a:buFont typeface="Arial" charset="0"/>
              <a:buNone/>
            </a:pPr>
            <a:endParaRPr lang="en-US" sz="1400" b="0" kern="0" dirty="0" smtClean="0"/>
          </a:p>
          <a:p>
            <a:endParaRPr lang="en-US" sz="1400" kern="0" dirty="0" smtClean="0"/>
          </a:p>
          <a:p>
            <a:pPr lvl="1"/>
            <a:endParaRPr lang="en-US" sz="1400" b="0" kern="0" dirty="0" smtClean="0"/>
          </a:p>
          <a:p>
            <a:pPr marL="0" indent="0">
              <a:buFontTx/>
              <a:buNone/>
            </a:pP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35277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Transportation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44500" y="1083989"/>
            <a:ext cx="8236513" cy="341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dirty="0"/>
              <a:t>If the </a:t>
            </a:r>
            <a:r>
              <a:rPr lang="en-US" sz="1400" dirty="0" smtClean="0"/>
              <a:t>child is eligible for transportation</a:t>
            </a:r>
            <a:r>
              <a:rPr lang="en-US" sz="1400" dirty="0"/>
              <a:t>, select the </a:t>
            </a:r>
            <a:r>
              <a:rPr lang="en-US" sz="1400" dirty="0" smtClean="0"/>
              <a:t>transportation type </a:t>
            </a:r>
            <a:r>
              <a:rPr lang="en-US" sz="1400" dirty="0"/>
              <a:t>on the schedule</a:t>
            </a:r>
          </a:p>
          <a:p>
            <a:pPr lvl="1"/>
            <a:r>
              <a:rPr lang="en-US" sz="1400" b="0" dirty="0" smtClean="0"/>
              <a:t>0T—Default, no transportation</a:t>
            </a:r>
            <a:endParaRPr lang="en-US" sz="1400" b="0" dirty="0"/>
          </a:p>
          <a:p>
            <a:pPr lvl="1"/>
            <a:r>
              <a:rPr lang="en-US" sz="1400" b="0" dirty="0" smtClean="0"/>
              <a:t>1I—One-way wrap around service for </a:t>
            </a:r>
            <a:r>
              <a:rPr lang="en-US" sz="1400" b="0" dirty="0"/>
              <a:t>use </a:t>
            </a:r>
            <a:r>
              <a:rPr lang="en-US" sz="1400" b="0" dirty="0" smtClean="0"/>
              <a:t>with a School </a:t>
            </a:r>
            <a:r>
              <a:rPr lang="en-US" sz="1400" b="0" dirty="0"/>
              <a:t>Age placement where </a:t>
            </a:r>
            <a:r>
              <a:rPr lang="en-US" sz="1400" b="0" dirty="0" smtClean="0"/>
              <a:t>provider </a:t>
            </a:r>
            <a:r>
              <a:rPr lang="en-US" sz="1400" b="0" dirty="0"/>
              <a:t>provides </a:t>
            </a:r>
            <a:r>
              <a:rPr lang="en-US" sz="1400" b="0" dirty="0" smtClean="0"/>
              <a:t>one-way </a:t>
            </a:r>
            <a:r>
              <a:rPr lang="en-US" sz="1400" b="0" dirty="0"/>
              <a:t>transportation on regular days and not on school </a:t>
            </a:r>
            <a:r>
              <a:rPr lang="en-US" sz="1400" b="0" dirty="0" smtClean="0"/>
              <a:t>closure days.</a:t>
            </a:r>
          </a:p>
          <a:p>
            <a:pPr lvl="2"/>
            <a:r>
              <a:rPr lang="en-US" sz="1400" b="0" dirty="0" smtClean="0"/>
              <a:t>One-way from care to school </a:t>
            </a:r>
            <a:r>
              <a:rPr lang="en-US" sz="1400" u="sng" dirty="0" smtClean="0">
                <a:solidFill>
                  <a:schemeClr val="accent2">
                    <a:lumMod val="50000"/>
                  </a:schemeClr>
                </a:solidFill>
              </a:rPr>
              <a:t>OR</a:t>
            </a:r>
            <a:r>
              <a:rPr lang="en-US" sz="1400" b="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400" b="0" dirty="0" smtClean="0"/>
              <a:t>from school to care, depending on the placement schedule and needs.</a:t>
            </a:r>
            <a:endParaRPr lang="en-US" sz="1400" b="0" dirty="0"/>
          </a:p>
          <a:p>
            <a:pPr lvl="1"/>
            <a:r>
              <a:rPr lang="en-US" sz="1400" b="0" dirty="0" smtClean="0"/>
              <a:t>1T—One-way transportation offered on all days</a:t>
            </a:r>
            <a:endParaRPr lang="en-US" sz="1400" b="0" dirty="0"/>
          </a:p>
          <a:p>
            <a:pPr lvl="1"/>
            <a:r>
              <a:rPr lang="en-US" sz="1400" b="0" dirty="0" smtClean="0"/>
              <a:t>2I—Two-way wrap around service </a:t>
            </a:r>
            <a:r>
              <a:rPr lang="en-US" sz="1400" b="0" dirty="0"/>
              <a:t>for use </a:t>
            </a:r>
            <a:r>
              <a:rPr lang="en-US" sz="1400" b="0" dirty="0" smtClean="0"/>
              <a:t>with a School </a:t>
            </a:r>
            <a:r>
              <a:rPr lang="en-US" sz="1400" b="0" dirty="0"/>
              <a:t>Age placement where </a:t>
            </a:r>
            <a:r>
              <a:rPr lang="en-US" sz="1400" b="0" dirty="0" smtClean="0"/>
              <a:t>provider provides two-way </a:t>
            </a:r>
            <a:r>
              <a:rPr lang="en-US" sz="1400" b="0" dirty="0"/>
              <a:t>transportation on regular days and not on school closure </a:t>
            </a:r>
            <a:r>
              <a:rPr lang="en-US" sz="1400" b="0" dirty="0" smtClean="0"/>
              <a:t>days.</a:t>
            </a:r>
          </a:p>
          <a:p>
            <a:pPr lvl="2"/>
            <a:r>
              <a:rPr lang="en-US" sz="1400" b="0" dirty="0" smtClean="0"/>
              <a:t>Two-way from care to school </a:t>
            </a:r>
            <a:r>
              <a:rPr lang="en-US" sz="1400" u="sng" dirty="0" smtClean="0">
                <a:solidFill>
                  <a:schemeClr val="accent2">
                    <a:lumMod val="50000"/>
                  </a:schemeClr>
                </a:solidFill>
              </a:rPr>
              <a:t>AND</a:t>
            </a:r>
            <a:r>
              <a:rPr lang="en-US" sz="1400" b="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400" b="0" dirty="0" smtClean="0"/>
              <a:t>from school to care</a:t>
            </a:r>
            <a:endParaRPr lang="en-US" sz="1400" b="0" dirty="0"/>
          </a:p>
          <a:p>
            <a:pPr lvl="1"/>
            <a:r>
              <a:rPr lang="en-US" sz="1400" b="0" dirty="0" smtClean="0"/>
              <a:t>2T—Two-way transportation offered on all days</a:t>
            </a:r>
            <a:endParaRPr lang="en-US" kern="0" dirty="0" smtClean="0"/>
          </a:p>
          <a:p>
            <a:pPr lvl="1"/>
            <a:endParaRPr lang="en-US" b="0" kern="0" dirty="0" smtClean="0"/>
          </a:p>
          <a:p>
            <a:pPr marL="0" indent="0">
              <a:buFontTx/>
              <a:buNone/>
            </a:pPr>
            <a:endParaRPr lang="en-US" kern="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84" y="4639376"/>
            <a:ext cx="6355744" cy="191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35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Steps to Add a Placement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350" y="1378689"/>
            <a:ext cx="4931250" cy="809707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87654"/>
            <a:ext cx="8382000" cy="198933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400" dirty="0" smtClean="0"/>
              <a:t>Select “add placement” from either the Family Details or Authorization Details page.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dirty="0" smtClean="0"/>
              <a:t>Select the location of care.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dirty="0" smtClean="0"/>
              <a:t>You will be taken to the placement information page. The LOC details will populate at the top of the page.</a:t>
            </a:r>
          </a:p>
          <a:p>
            <a:pPr marL="804863" lvl="1" indent="-457200"/>
            <a:r>
              <a:rPr lang="en-US" sz="1400" dirty="0" smtClean="0"/>
              <a:t>CCFA will say if transportation is available</a:t>
            </a:r>
          </a:p>
          <a:p>
            <a:pPr marL="457200" indent="-457200">
              <a:buFont typeface="+mj-lt"/>
              <a:buAutoNum type="arabicPeriod"/>
            </a:pPr>
            <a:endParaRPr lang="en-US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619" y="3267185"/>
            <a:ext cx="3742782" cy="3198744"/>
          </a:xfrm>
          <a:prstGeom prst="rect">
            <a:avLst/>
          </a:prstGeom>
        </p:spPr>
      </p:pic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444500" y="3205539"/>
            <a:ext cx="4728119" cy="3388936"/>
          </a:xfrm>
          <a:custGeom>
            <a:avLst/>
            <a:gdLst>
              <a:gd name="connsiteX0" fmla="*/ 0 w 4728119"/>
              <a:gd name="connsiteY0" fmla="*/ 0 h 5474592"/>
              <a:gd name="connsiteX1" fmla="*/ 4728119 w 4728119"/>
              <a:gd name="connsiteY1" fmla="*/ 0 h 5474592"/>
              <a:gd name="connsiteX2" fmla="*/ 4728119 w 4728119"/>
              <a:gd name="connsiteY2" fmla="*/ 5474592 h 5474592"/>
              <a:gd name="connsiteX3" fmla="*/ 0 w 4728119"/>
              <a:gd name="connsiteY3" fmla="*/ 5474592 h 5474592"/>
              <a:gd name="connsiteX4" fmla="*/ 0 w 4728119"/>
              <a:gd name="connsiteY4" fmla="*/ 0 h 5474592"/>
              <a:gd name="connsiteX0" fmla="*/ 0 w 4728119"/>
              <a:gd name="connsiteY0" fmla="*/ 0 h 5474592"/>
              <a:gd name="connsiteX1" fmla="*/ 4728119 w 4728119"/>
              <a:gd name="connsiteY1" fmla="*/ 0 h 5474592"/>
              <a:gd name="connsiteX2" fmla="*/ 4045307 w 4728119"/>
              <a:gd name="connsiteY2" fmla="*/ 1263719 h 5474592"/>
              <a:gd name="connsiteX3" fmla="*/ 4728119 w 4728119"/>
              <a:gd name="connsiteY3" fmla="*/ 5474592 h 5474592"/>
              <a:gd name="connsiteX4" fmla="*/ 0 w 4728119"/>
              <a:gd name="connsiteY4" fmla="*/ 5474592 h 5474592"/>
              <a:gd name="connsiteX5" fmla="*/ 0 w 4728119"/>
              <a:gd name="connsiteY5" fmla="*/ 0 h 5474592"/>
              <a:gd name="connsiteX0" fmla="*/ 0 w 4728119"/>
              <a:gd name="connsiteY0" fmla="*/ 0 h 5474592"/>
              <a:gd name="connsiteX1" fmla="*/ 4728119 w 4728119"/>
              <a:gd name="connsiteY1" fmla="*/ 0 h 5474592"/>
              <a:gd name="connsiteX2" fmla="*/ 4045307 w 4728119"/>
              <a:gd name="connsiteY2" fmla="*/ 1263719 h 5474592"/>
              <a:gd name="connsiteX3" fmla="*/ 3346664 w 4728119"/>
              <a:gd name="connsiteY3" fmla="*/ 3318551 h 5474592"/>
              <a:gd name="connsiteX4" fmla="*/ 4728119 w 4728119"/>
              <a:gd name="connsiteY4" fmla="*/ 5474592 h 5474592"/>
              <a:gd name="connsiteX5" fmla="*/ 0 w 4728119"/>
              <a:gd name="connsiteY5" fmla="*/ 5474592 h 5474592"/>
              <a:gd name="connsiteX6" fmla="*/ 0 w 4728119"/>
              <a:gd name="connsiteY6" fmla="*/ 0 h 5474592"/>
              <a:gd name="connsiteX0" fmla="*/ 0 w 4728119"/>
              <a:gd name="connsiteY0" fmla="*/ 0 h 5474592"/>
              <a:gd name="connsiteX1" fmla="*/ 4728119 w 4728119"/>
              <a:gd name="connsiteY1" fmla="*/ 0 h 5474592"/>
              <a:gd name="connsiteX2" fmla="*/ 4045307 w 4728119"/>
              <a:gd name="connsiteY2" fmla="*/ 1263719 h 5474592"/>
              <a:gd name="connsiteX3" fmla="*/ 3346664 w 4728119"/>
              <a:gd name="connsiteY3" fmla="*/ 3318551 h 5474592"/>
              <a:gd name="connsiteX4" fmla="*/ 4728119 w 4728119"/>
              <a:gd name="connsiteY4" fmla="*/ 5474592 h 5474592"/>
              <a:gd name="connsiteX5" fmla="*/ 0 w 4728119"/>
              <a:gd name="connsiteY5" fmla="*/ 5474592 h 5474592"/>
              <a:gd name="connsiteX6" fmla="*/ 0 w 4728119"/>
              <a:gd name="connsiteY6" fmla="*/ 0 h 5474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28119" h="5474592">
                <a:moveTo>
                  <a:pt x="0" y="0"/>
                </a:moveTo>
                <a:lnTo>
                  <a:pt x="4728119" y="0"/>
                </a:lnTo>
                <a:cubicBezTo>
                  <a:pt x="4726546" y="400691"/>
                  <a:pt x="4046880" y="863028"/>
                  <a:pt x="4045307" y="1263719"/>
                </a:cubicBezTo>
                <a:cubicBezTo>
                  <a:pt x="4127500" y="1794551"/>
                  <a:pt x="3870646" y="3044573"/>
                  <a:pt x="3346664" y="3318551"/>
                </a:cubicBezTo>
                <a:lnTo>
                  <a:pt x="4728119" y="5474592"/>
                </a:lnTo>
                <a:lnTo>
                  <a:pt x="0" y="5474592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4"/>
            </a:pPr>
            <a:r>
              <a:rPr lang="en-US" sz="1400" kern="0" dirty="0" smtClean="0"/>
              <a:t>Enter the required placement information.</a:t>
            </a:r>
          </a:p>
          <a:p>
            <a:pPr marL="804863" lvl="1" indent="-457200"/>
            <a:r>
              <a:rPr lang="en-US" sz="1400" b="0" kern="0" dirty="0" smtClean="0"/>
              <a:t>Select the authorization</a:t>
            </a:r>
          </a:p>
          <a:p>
            <a:pPr marL="804863" lvl="1" indent="-457200"/>
            <a:r>
              <a:rPr lang="en-US" sz="1400" b="0" kern="0" dirty="0" smtClean="0"/>
              <a:t>Select Voucher or Contract</a:t>
            </a:r>
          </a:p>
          <a:p>
            <a:pPr marL="1143000" lvl="2" indent="-457200"/>
            <a:r>
              <a:rPr lang="en-US" sz="1400" b="0" kern="0" dirty="0" smtClean="0"/>
              <a:t>May prepopulate based on authorization</a:t>
            </a:r>
          </a:p>
          <a:p>
            <a:pPr marL="804863" lvl="1" indent="-457200"/>
            <a:r>
              <a:rPr lang="en-US" sz="1400" b="0" kern="0" dirty="0" smtClean="0"/>
              <a:t>Select the Child</a:t>
            </a:r>
          </a:p>
          <a:p>
            <a:pPr marL="1143000" lvl="2" indent="-457200"/>
            <a:r>
              <a:rPr lang="en-US" sz="1400" b="0" kern="0" dirty="0" smtClean="0"/>
              <a:t>Will prepopulate if the family has only one </a:t>
            </a:r>
            <a:r>
              <a:rPr lang="en-US" sz="1400" b="0" kern="0" dirty="0" smtClean="0"/>
              <a:t>beneficiary on the authorization</a:t>
            </a:r>
            <a:endParaRPr lang="en-US" sz="1400" b="0" kern="0" dirty="0" smtClean="0"/>
          </a:p>
          <a:p>
            <a:pPr marL="804863" lvl="1" indent="-457200"/>
            <a:r>
              <a:rPr lang="en-US" sz="1400" b="0" kern="0" dirty="0" smtClean="0"/>
              <a:t>Select the enrollment order</a:t>
            </a:r>
          </a:p>
          <a:p>
            <a:pPr marL="1143000" lvl="2" indent="-457200"/>
            <a:r>
              <a:rPr lang="en-US" sz="1400" b="0" kern="0" dirty="0" smtClean="0"/>
              <a:t>Make sure this is accurate. It affects the base fee and full day co-pay.</a:t>
            </a:r>
          </a:p>
        </p:txBody>
      </p:sp>
    </p:spTree>
    <p:extLst>
      <p:ext uri="{BB962C8B-B14F-4D97-AF65-F5344CB8AC3E}">
        <p14:creationId xmlns:p14="http://schemas.microsoft.com/office/powerpoint/2010/main" val="39230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Steps to Add a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Placement – cont.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44500" y="1119883"/>
            <a:ext cx="4332982" cy="5474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4"/>
            </a:pPr>
            <a:r>
              <a:rPr lang="en-US" sz="1400" kern="0" dirty="0" smtClean="0"/>
              <a:t>Enter the required placement information, continued</a:t>
            </a:r>
          </a:p>
          <a:p>
            <a:pPr marL="804863" lvl="1" indent="-457200"/>
            <a:r>
              <a:rPr lang="en-US" sz="1400" b="0" kern="0" dirty="0" smtClean="0"/>
              <a:t>Enter the placement start date</a:t>
            </a:r>
          </a:p>
          <a:p>
            <a:pPr marL="1143000" lvl="2" indent="-457200"/>
            <a:r>
              <a:rPr lang="en-US" sz="1400" b="0" kern="0" dirty="0" smtClean="0"/>
              <a:t>Cannot be before the authorization start date</a:t>
            </a:r>
          </a:p>
          <a:p>
            <a:pPr marL="804863" lvl="1" indent="-457200"/>
            <a:r>
              <a:rPr lang="en-US" sz="1400" b="0" kern="0" dirty="0" smtClean="0"/>
              <a:t>Enter the placement end date</a:t>
            </a:r>
          </a:p>
          <a:p>
            <a:pPr marL="1143000" lvl="2" indent="-457200"/>
            <a:r>
              <a:rPr lang="en-US" sz="1400" b="0" kern="0" dirty="0" smtClean="0"/>
              <a:t>Cannot be outside the end date of the authorization</a:t>
            </a:r>
          </a:p>
          <a:p>
            <a:pPr marL="804863" lvl="1" indent="-457200"/>
            <a:r>
              <a:rPr lang="en-US" sz="1400" b="0" kern="0" dirty="0" smtClean="0"/>
              <a:t>Select the program</a:t>
            </a:r>
          </a:p>
          <a:p>
            <a:pPr marL="1143000" lvl="2" indent="-457200"/>
            <a:r>
              <a:rPr lang="en-US" sz="1400" b="0" kern="0" dirty="0" smtClean="0"/>
              <a:t>Drop down populates based on programs offered at provider selected</a:t>
            </a:r>
          </a:p>
          <a:p>
            <a:pPr marL="1143000" lvl="2" indent="-457200"/>
            <a:r>
              <a:rPr lang="en-US" sz="1400" b="0" kern="0" dirty="0" smtClean="0"/>
              <a:t>For contract placements, an information bubble will appear that will give you the slot utilization for that program type.</a:t>
            </a:r>
          </a:p>
          <a:p>
            <a:pPr marL="1143000" lvl="2" indent="-457200"/>
            <a:endParaRPr lang="en-US" sz="1400" b="0" kern="0" dirty="0" smtClean="0"/>
          </a:p>
          <a:p>
            <a:pPr marL="1143000" lvl="2" indent="-457200"/>
            <a:endParaRPr lang="en-US" sz="1400" b="0" kern="0" dirty="0" smtClean="0"/>
          </a:p>
          <a:p>
            <a:pPr marL="804863" lvl="1" indent="-457200"/>
            <a:r>
              <a:rPr lang="en-US" sz="1400" b="0" kern="0" dirty="0" smtClean="0"/>
              <a:t>Slot number and classroom are optional fields</a:t>
            </a:r>
          </a:p>
          <a:p>
            <a:pPr marL="1143000" lvl="2" indent="-457200"/>
            <a:r>
              <a:rPr lang="en-US" sz="1400" b="0" kern="0" dirty="0" smtClean="0"/>
              <a:t>These fields are not editable once the placement is created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483" y="1078787"/>
            <a:ext cx="4146143" cy="35434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527" y="4638960"/>
            <a:ext cx="2897457" cy="19555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17" y="4997776"/>
            <a:ext cx="3968355" cy="287684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 bwMode="auto">
          <a:xfrm>
            <a:off x="4886804" y="5106579"/>
            <a:ext cx="629255" cy="616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8908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bsidy Management Technical Assistance Business Process - 3-12-2015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Use as EEC Template</Template>
  <TotalTime>11059</TotalTime>
  <Words>1601</Words>
  <Application>Microsoft Office PowerPoint</Application>
  <PresentationFormat>On-screen Show (4:3)</PresentationFormat>
  <Paragraphs>191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Verdana</vt:lpstr>
      <vt:lpstr>Subsidy Management Technical Assistance Business Process - 3-12-2015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Danielle Norton</dc:creator>
  <dc:description>Edited project list on slide 7 -- Proposed Bond IV Projects.</dc:description>
  <cp:lastModifiedBy>Roberson, Miranda (EEC)</cp:lastModifiedBy>
  <cp:revision>257</cp:revision>
  <cp:lastPrinted>2017-03-29T18:51:45Z</cp:lastPrinted>
  <dcterms:created xsi:type="dcterms:W3CDTF">2015-12-28T23:31:57Z</dcterms:created>
  <dcterms:modified xsi:type="dcterms:W3CDTF">2020-09-03T13:40:18Z</dcterms:modified>
</cp:coreProperties>
</file>