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 id="2147483708" r:id="rId7"/>
  </p:sldMasterIdLst>
  <p:notesMasterIdLst>
    <p:notesMasterId r:id="rId31"/>
  </p:notesMasterIdLst>
  <p:handoutMasterIdLst>
    <p:handoutMasterId r:id="rId32"/>
  </p:handoutMasterIdLst>
  <p:sldIdLst>
    <p:sldId id="257" r:id="rId8"/>
    <p:sldId id="559" r:id="rId9"/>
    <p:sldId id="537" r:id="rId10"/>
    <p:sldId id="536" r:id="rId11"/>
    <p:sldId id="408" r:id="rId12"/>
    <p:sldId id="407" r:id="rId13"/>
    <p:sldId id="533" r:id="rId14"/>
    <p:sldId id="548" r:id="rId15"/>
    <p:sldId id="411" r:id="rId16"/>
    <p:sldId id="552" r:id="rId17"/>
    <p:sldId id="560" r:id="rId18"/>
    <p:sldId id="511" r:id="rId19"/>
    <p:sldId id="550" r:id="rId20"/>
    <p:sldId id="551" r:id="rId21"/>
    <p:sldId id="554" r:id="rId22"/>
    <p:sldId id="553" r:id="rId23"/>
    <p:sldId id="556" r:id="rId24"/>
    <p:sldId id="555" r:id="rId25"/>
    <p:sldId id="557" r:id="rId26"/>
    <p:sldId id="558" r:id="rId27"/>
    <p:sldId id="543" r:id="rId28"/>
    <p:sldId id="540" r:id="rId29"/>
    <p:sldId id="54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Boyle, Marilyn (DWD)" initials="MB" lastIdx="1" clrIdx="3"/>
  <p:cmAuthor id="4" name="Marlow, Ronald G(EOLWD)" initials="RGM"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0452" autoAdjust="0"/>
  </p:normalViewPr>
  <p:slideViewPr>
    <p:cSldViewPr>
      <p:cViewPr>
        <p:scale>
          <a:sx n="80" d="100"/>
          <a:sy n="80" d="100"/>
        </p:scale>
        <p:origin x="-546" y="-294"/>
      </p:cViewPr>
      <p:guideLst>
        <p:guide orient="horz" pos="2160"/>
        <p:guide pos="2880"/>
      </p:guideLst>
    </p:cSldViewPr>
  </p:slideViewPr>
  <p:notesTextViewPr>
    <p:cViewPr>
      <p:scale>
        <a:sx n="1" d="1"/>
        <a:sy n="1" d="1"/>
      </p:scale>
      <p:origin x="0" y="0"/>
    </p:cViewPr>
  </p:notesTextViewPr>
  <p:sorterViewPr>
    <p:cViewPr varScale="1">
      <p:scale>
        <a:sx n="1" d="1"/>
        <a:sy n="1" d="1"/>
      </p:scale>
      <p:origin x="0" y="-8298"/>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slide" Target="slides/slide19.xml"/>
  <Relationship Id="rId27" Type="http://schemas.openxmlformats.org/officeDocument/2006/relationships/slide" Target="slides/slide20.xml"/>
  <Relationship Id="rId28" Type="http://schemas.openxmlformats.org/officeDocument/2006/relationships/slide" Target="slides/slide21.xml"/>
  <Relationship Id="rId29" Type="http://schemas.openxmlformats.org/officeDocument/2006/relationships/slide" Target="slides/slide22.xml"/>
  <Relationship Id="rId3" Type="http://schemas.openxmlformats.org/officeDocument/2006/relationships/slideMaster" Target="slideMasters/slideMaster3.xml"/>
  <Relationship Id="rId30" Type="http://schemas.openxmlformats.org/officeDocument/2006/relationships/slide" Target="slides/slide23.xml"/>
  <Relationship Id="rId31" Type="http://schemas.openxmlformats.org/officeDocument/2006/relationships/notesMaster" Target="notesMasters/notesMaster1.xml"/>
  <Relationship Id="rId32" Type="http://schemas.openxmlformats.org/officeDocument/2006/relationships/handoutMaster" Target="handoutMasters/handoutMaster1.xml"/>
  <Relationship Id="rId33" Type="http://schemas.openxmlformats.org/officeDocument/2006/relationships/commentAuthors" Target="commentAuthors.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 Target="slides/slide1.xml"/>
  <Relationship Id="rId9"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A1AA0-2806-47A6-AB36-0712EF071997}"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US"/>
        </a:p>
      </dgm:t>
    </dgm:pt>
    <dgm:pt modelId="{3CE6A47B-B736-4B71-A7F0-0694B778FB32}">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0" dirty="0" smtClean="0">
              <a:solidFill>
                <a:schemeClr val="accent1">
                  <a:lumMod val="75000"/>
                </a:schemeClr>
              </a:solidFill>
              <a:latin typeface="Arial Narrow" panose="020B0606020202030204" pitchFamily="34" charset="0"/>
              <a:ea typeface="+mn-ea"/>
              <a:cs typeface="+mn-cs"/>
            </a:rPr>
            <a:t>WIOA Enacted </a:t>
          </a:r>
        </a:p>
        <a:p>
          <a:r>
            <a:rPr lang="en-US" sz="800" b="0" dirty="0" smtClean="0">
              <a:solidFill>
                <a:schemeClr val="accent1">
                  <a:lumMod val="75000"/>
                </a:schemeClr>
              </a:solidFill>
              <a:latin typeface="Arial Narrow" panose="020B0606020202030204" pitchFamily="34" charset="0"/>
              <a:ea typeface="+mn-ea"/>
              <a:cs typeface="+mn-cs"/>
            </a:rPr>
            <a:t>July 2014</a:t>
          </a:r>
          <a:endParaRPr lang="en-US" sz="800" b="0" dirty="0">
            <a:solidFill>
              <a:schemeClr val="accent1">
                <a:lumMod val="75000"/>
              </a:schemeClr>
            </a:solidFill>
            <a:latin typeface="Arial Narrow" panose="020B0606020202030204" pitchFamily="34" charset="0"/>
            <a:ea typeface="+mn-ea"/>
            <a:cs typeface="+mn-cs"/>
          </a:endParaRPr>
        </a:p>
      </dgm:t>
    </dgm:pt>
    <dgm:pt modelId="{37715365-D704-4A84-AC86-17BEBF0422FF}" type="parTrans" cxnId="{17FF3D09-C901-409E-ABB7-E8953AB090CA}">
      <dgm:prSet/>
      <dgm:spPr/>
      <dgm:t>
        <a:bodyPr/>
        <a:lstStyle/>
        <a:p>
          <a:endParaRPr lang="en-US"/>
        </a:p>
      </dgm:t>
    </dgm:pt>
    <dgm:pt modelId="{BA826B50-2283-4F6F-B402-1AF557CF4B25}" type="sibTrans" cxnId="{17FF3D09-C901-409E-ABB7-E8953AB090CA}">
      <dgm:prSet/>
      <dgm:spPr/>
      <dgm:t>
        <a:bodyPr/>
        <a:lstStyle/>
        <a:p>
          <a:endParaRPr lang="en-US"/>
        </a:p>
      </dgm:t>
    </dgm:pt>
    <dgm:pt modelId="{29BA6BB4-71A0-4BF2-96A8-0100222271D4}">
      <dgm:prSet phldrT="[Text]" custT="1"/>
      <dgm:spPr>
        <a:xfrm>
          <a:off x="5808642" y="1366837"/>
          <a:ext cx="1106276" cy="1822450"/>
        </a:xfrm>
        <a:solidFill>
          <a:srgbClr val="003399">
            <a:alpha val="90000"/>
            <a:hueOff val="0"/>
            <a:satOff val="0"/>
            <a:lumOff val="0"/>
            <a:alphaOff val="-33333"/>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Policy and Planning in Regional and Local Areas</a:t>
          </a:r>
        </a:p>
        <a:p>
          <a:r>
            <a:rPr lang="en-US" sz="800" b="1" dirty="0" smtClean="0">
              <a:solidFill>
                <a:schemeClr val="accent1">
                  <a:lumMod val="75000"/>
                </a:schemeClr>
              </a:solidFill>
              <a:latin typeface="Arial Narrow" panose="020B0606020202030204" pitchFamily="34" charset="0"/>
              <a:ea typeface="+mn-ea"/>
              <a:cs typeface="+mn-cs"/>
            </a:rPr>
            <a:t>November 2016 – June, 2017</a:t>
          </a:r>
        </a:p>
        <a:p>
          <a:endParaRPr lang="en-US" sz="700" b="0" dirty="0">
            <a:solidFill>
              <a:schemeClr val="accent1">
                <a:lumMod val="75000"/>
              </a:schemeClr>
            </a:solidFill>
            <a:latin typeface="Arial"/>
            <a:ea typeface="+mn-ea"/>
            <a:cs typeface="+mn-cs"/>
          </a:endParaRPr>
        </a:p>
      </dgm:t>
    </dgm:pt>
    <dgm:pt modelId="{BB44DDCA-07C7-4A6C-881E-743373F771EB}" type="parTrans" cxnId="{4A7A6C60-CD39-48E6-8FFB-21C7A37BC48A}">
      <dgm:prSet/>
      <dgm:spPr/>
      <dgm:t>
        <a:bodyPr/>
        <a:lstStyle/>
        <a:p>
          <a:endParaRPr lang="en-US"/>
        </a:p>
      </dgm:t>
    </dgm:pt>
    <dgm:pt modelId="{83C04E70-002D-4F3F-A1D5-5FB56FAEF95A}" type="sibTrans" cxnId="{4A7A6C60-CD39-48E6-8FFB-21C7A37BC48A}">
      <dgm:prSet/>
      <dgm:spPr/>
      <dgm:t>
        <a:bodyPr/>
        <a:lstStyle/>
        <a:p>
          <a:endParaRPr lang="en-US"/>
        </a:p>
      </dgm:t>
    </dgm:pt>
    <dgm:pt modelId="{4A00CAD6-72C9-4F82-910B-1C6C25ADE259}">
      <dgm:prSet custT="1"/>
      <dgm:spPr>
        <a:xfrm>
          <a:off x="1162280" y="1366837"/>
          <a:ext cx="1106276" cy="1822450"/>
        </a:xfr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Combined</a:t>
          </a:r>
          <a:br>
            <a:rPr lang="en-US" sz="800" b="1" dirty="0" smtClean="0">
              <a:solidFill>
                <a:schemeClr val="accent1">
                  <a:lumMod val="75000"/>
                </a:schemeClr>
              </a:solidFill>
              <a:latin typeface="Arial Narrow" panose="020B0606020202030204" pitchFamily="34" charset="0"/>
              <a:ea typeface="+mn-ea"/>
              <a:cs typeface="+mn-cs"/>
            </a:rPr>
          </a:br>
          <a:r>
            <a:rPr lang="en-US" sz="800" b="1" dirty="0" smtClean="0">
              <a:solidFill>
                <a:schemeClr val="accent1">
                  <a:lumMod val="75000"/>
                </a:schemeClr>
              </a:solidFill>
              <a:latin typeface="Arial Narrow" panose="020B0606020202030204" pitchFamily="34" charset="0"/>
              <a:ea typeface="+mn-ea"/>
              <a:cs typeface="+mn-cs"/>
            </a:rPr>
            <a:t>State Plan </a:t>
          </a:r>
          <a:br>
            <a:rPr lang="en-US" sz="800" b="1" dirty="0" smtClean="0">
              <a:solidFill>
                <a:schemeClr val="accent1">
                  <a:lumMod val="75000"/>
                </a:schemeClr>
              </a:solidFill>
              <a:latin typeface="Arial Narrow" panose="020B0606020202030204" pitchFamily="34" charset="0"/>
              <a:ea typeface="+mn-ea"/>
              <a:cs typeface="+mn-cs"/>
            </a:rPr>
          </a:br>
          <a:r>
            <a:rPr lang="en-US" sz="800" b="1" i="1" dirty="0" smtClean="0">
              <a:solidFill>
                <a:schemeClr val="accent1">
                  <a:lumMod val="75000"/>
                </a:schemeClr>
              </a:solidFill>
              <a:latin typeface="Arial Narrow" panose="020B0606020202030204" pitchFamily="34" charset="0"/>
              <a:ea typeface="+mn-ea"/>
              <a:cs typeface="+mn-cs"/>
            </a:rPr>
            <a:t>Draft</a:t>
          </a:r>
        </a:p>
        <a:p>
          <a:r>
            <a:rPr lang="en-US" sz="800" b="1" dirty="0" smtClean="0">
              <a:solidFill>
                <a:schemeClr val="accent1">
                  <a:lumMod val="75000"/>
                </a:schemeClr>
              </a:solidFill>
              <a:latin typeface="Arial Narrow" panose="020B0606020202030204" pitchFamily="34" charset="0"/>
              <a:ea typeface="+mn-ea"/>
              <a:cs typeface="+mn-cs"/>
            </a:rPr>
            <a:t>November 2015 </a:t>
          </a:r>
          <a:r>
            <a:rPr lang="en-US" sz="700" b="0" dirty="0" smtClean="0">
              <a:solidFill>
                <a:schemeClr val="accent1">
                  <a:lumMod val="75000"/>
                </a:schemeClr>
              </a:solidFill>
              <a:latin typeface="Arial Narrow" panose="020B0606020202030204" pitchFamily="34" charset="0"/>
              <a:ea typeface="+mn-ea"/>
              <a:cs typeface="+mn-cs"/>
            </a:rPr>
            <a:t> </a:t>
          </a:r>
        </a:p>
      </dgm:t>
    </dgm:pt>
    <dgm:pt modelId="{859B551D-3E8D-4E7B-8CC7-67A0669DC795}" type="parTrans" cxnId="{689C4443-3609-4C6D-ACBA-AB0440FE43EB}">
      <dgm:prSet/>
      <dgm:spPr/>
      <dgm:t>
        <a:bodyPr/>
        <a:lstStyle/>
        <a:p>
          <a:endParaRPr lang="en-US"/>
        </a:p>
      </dgm:t>
    </dgm:pt>
    <dgm:pt modelId="{8E757146-0F1E-495B-98C3-19FE2667F3B3}" type="sibTrans" cxnId="{689C4443-3609-4C6D-ACBA-AB0440FE43EB}">
      <dgm:prSet/>
      <dgm:spPr/>
      <dgm:t>
        <a:bodyPr/>
        <a:lstStyle/>
        <a:p>
          <a:endParaRPr lang="en-US"/>
        </a:p>
      </dgm:t>
    </dgm:pt>
    <dgm:pt modelId="{FCA95153-445E-4B91-99E0-78F3733BDF45}">
      <dgm:prSet custT="1"/>
      <dgm:spPr>
        <a:xfrm>
          <a:off x="3485461" y="1366837"/>
          <a:ext cx="1106276" cy="1822450"/>
        </a:xfrm>
        <a:solidFill>
          <a:schemeClr val="accent2">
            <a:alpha val="70000"/>
          </a:schemeClr>
        </a:solidFill>
        <a:ln w="25400" cap="flat" cmpd="sng" algn="ctr">
          <a:solidFill>
            <a:srgbClr val="FFFFFF">
              <a:hueOff val="0"/>
              <a:satOff val="0"/>
              <a:lumOff val="0"/>
              <a:alphaOff val="0"/>
            </a:srgbClr>
          </a:solidFill>
          <a:prstDash val="solid"/>
        </a:ln>
        <a:effectLst/>
      </dgm:spPr>
      <dgm:t>
        <a:bodyPr/>
        <a:lstStyle/>
        <a:p>
          <a:pPr algn="ctr"/>
          <a:r>
            <a:rPr lang="en-US" sz="800" b="1" dirty="0" smtClean="0">
              <a:solidFill>
                <a:schemeClr val="accent1">
                  <a:lumMod val="75000"/>
                </a:schemeClr>
              </a:solidFill>
              <a:latin typeface="Arial Narrow" panose="020B0606020202030204" pitchFamily="34" charset="0"/>
              <a:ea typeface="+mn-ea"/>
              <a:cs typeface="+mn-cs"/>
            </a:rPr>
            <a:t>Implementation Phase:</a:t>
          </a:r>
        </a:p>
        <a:p>
          <a:pPr algn="ctr"/>
          <a:r>
            <a:rPr lang="en-US" sz="800" b="1" dirty="0" smtClean="0">
              <a:solidFill>
                <a:schemeClr val="accent1">
                  <a:lumMod val="75000"/>
                </a:schemeClr>
              </a:solidFill>
              <a:latin typeface="Arial Narrow" panose="020B0606020202030204" pitchFamily="34" charset="0"/>
              <a:ea typeface="+mn-ea"/>
              <a:cs typeface="+mn-cs"/>
            </a:rPr>
            <a:t>Technical Assistance &amp; WIOA State Policy Guidance for local areas</a:t>
          </a:r>
        </a:p>
        <a:p>
          <a:pPr algn="ctr"/>
          <a:r>
            <a:rPr lang="en-US" sz="800" b="1" dirty="0" smtClean="0">
              <a:solidFill>
                <a:schemeClr val="accent1">
                  <a:lumMod val="75000"/>
                </a:schemeClr>
              </a:solidFill>
              <a:latin typeface="Arial Narrow" panose="020B0606020202030204" pitchFamily="34" charset="0"/>
              <a:ea typeface="+mn-ea"/>
              <a:cs typeface="+mn-cs"/>
            </a:rPr>
            <a:t>April – July 2016</a:t>
          </a:r>
        </a:p>
      </dgm:t>
    </dgm:pt>
    <dgm:pt modelId="{A301246F-7538-4B2B-A24A-C08DFC702EDE}" type="parTrans" cxnId="{95A6F16B-AD40-489D-957A-EE3E4CED4E74}">
      <dgm:prSet/>
      <dgm:spPr/>
      <dgm:t>
        <a:bodyPr/>
        <a:lstStyle/>
        <a:p>
          <a:endParaRPr lang="en-US"/>
        </a:p>
      </dgm:t>
    </dgm:pt>
    <dgm:pt modelId="{BCA3E0F1-9372-4DAF-8FA8-83FF0A3764B8}" type="sibTrans" cxnId="{95A6F16B-AD40-489D-957A-EE3E4CED4E74}">
      <dgm:prSet/>
      <dgm:spPr/>
      <dgm:t>
        <a:bodyPr/>
        <a:lstStyle/>
        <a:p>
          <a:endParaRPr lang="en-US"/>
        </a:p>
      </dgm:t>
    </dgm:pt>
    <dgm:pt modelId="{385F40A9-B62F-4E47-AD92-FFDDF8F720F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Lead Operator</a:t>
          </a:r>
        </a:p>
        <a:p>
          <a:r>
            <a:rPr lang="en-US" sz="800" b="1" dirty="0" smtClean="0">
              <a:solidFill>
                <a:schemeClr val="accent1">
                  <a:lumMod val="75000"/>
                </a:schemeClr>
              </a:solidFill>
              <a:latin typeface="Arial Narrow" panose="020B0606020202030204" pitchFamily="34" charset="0"/>
              <a:ea typeface="+mn-ea"/>
              <a:cs typeface="+mn-cs"/>
            </a:rPr>
            <a:t>In Place</a:t>
          </a:r>
        </a:p>
        <a:p>
          <a:r>
            <a:rPr lang="en-US" sz="800" b="1" dirty="0" smtClean="0">
              <a:solidFill>
                <a:schemeClr val="accent1">
                  <a:lumMod val="75000"/>
                </a:schemeClr>
              </a:solidFill>
              <a:latin typeface="Arial Narrow" panose="020B0606020202030204" pitchFamily="34" charset="0"/>
              <a:ea typeface="+mn-ea"/>
              <a:cs typeface="+mn-cs"/>
            </a:rPr>
            <a:t>Local Signed</a:t>
          </a:r>
        </a:p>
        <a:p>
          <a:r>
            <a:rPr lang="en-US" sz="800" b="1" dirty="0" smtClean="0">
              <a:solidFill>
                <a:schemeClr val="accent1">
                  <a:lumMod val="75000"/>
                </a:schemeClr>
              </a:solidFill>
              <a:latin typeface="Arial Narrow" panose="020B0606020202030204" pitchFamily="34" charset="0"/>
              <a:ea typeface="+mn-ea"/>
              <a:cs typeface="+mn-cs"/>
            </a:rPr>
            <a:t>Umbrella </a:t>
          </a:r>
        </a:p>
        <a:p>
          <a:r>
            <a:rPr lang="en-US" sz="800" b="1" dirty="0" err="1" smtClean="0">
              <a:solidFill>
                <a:schemeClr val="accent1">
                  <a:lumMod val="75000"/>
                </a:schemeClr>
              </a:solidFill>
              <a:latin typeface="Arial Narrow" panose="020B0606020202030204" pitchFamily="34" charset="0"/>
              <a:ea typeface="+mn-ea"/>
              <a:cs typeface="+mn-cs"/>
            </a:rPr>
            <a:t>MOUJuly</a:t>
          </a:r>
          <a:r>
            <a:rPr lang="en-US" sz="800" b="1" dirty="0" smtClean="0">
              <a:solidFill>
                <a:schemeClr val="accent1">
                  <a:lumMod val="75000"/>
                </a:schemeClr>
              </a:solidFill>
              <a:latin typeface="Arial Narrow" panose="020B0606020202030204" pitchFamily="34" charset="0"/>
              <a:ea typeface="+mn-ea"/>
              <a:cs typeface="+mn-cs"/>
            </a:rPr>
            <a:t> 1, 2017</a:t>
          </a:r>
          <a:endParaRPr lang="en-US" sz="800" b="1" dirty="0">
            <a:solidFill>
              <a:schemeClr val="accent1">
                <a:lumMod val="75000"/>
              </a:schemeClr>
            </a:solidFill>
            <a:latin typeface="Arial Narrow" panose="020B0606020202030204" pitchFamily="34" charset="0"/>
            <a:ea typeface="+mn-ea"/>
            <a:cs typeface="+mn-cs"/>
          </a:endParaRPr>
        </a:p>
      </dgm:t>
    </dgm:pt>
    <dgm:pt modelId="{0D4AC2EE-D2E0-460F-8303-6912EBC8E4F8}" type="parTrans" cxnId="{04F3D28B-179F-4D90-8E48-66649C56988D}">
      <dgm:prSet/>
      <dgm:spPr/>
      <dgm:t>
        <a:bodyPr/>
        <a:lstStyle/>
        <a:p>
          <a:endParaRPr lang="en-US"/>
        </a:p>
      </dgm:t>
    </dgm:pt>
    <dgm:pt modelId="{B06FCE2C-0270-4781-8583-4648B2CCB93D}" type="sibTrans" cxnId="{04F3D28B-179F-4D90-8E48-66649C56988D}">
      <dgm:prSet/>
      <dgm:spPr/>
      <dgm:t>
        <a:bodyPr/>
        <a:lstStyle/>
        <a:p>
          <a:endParaRPr lang="en-US"/>
        </a:p>
      </dgm:t>
    </dgm:pt>
    <dgm:pt modelId="{80B45AB0-4A07-419D-B5A2-D999263884D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600" b="1" dirty="0" smtClean="0">
              <a:solidFill>
                <a:schemeClr val="accent1">
                  <a:lumMod val="75000"/>
                </a:schemeClr>
              </a:solidFill>
              <a:latin typeface="Arial Narrow" panose="020B0606020202030204" pitchFamily="34" charset="0"/>
              <a:ea typeface="+mn-ea"/>
              <a:cs typeface="+mn-cs"/>
            </a:rPr>
            <a:t> </a:t>
          </a:r>
          <a:r>
            <a:rPr lang="en-US" sz="800" b="1" dirty="0" smtClean="0">
              <a:solidFill>
                <a:schemeClr val="accent1">
                  <a:lumMod val="75000"/>
                </a:schemeClr>
              </a:solidFill>
              <a:latin typeface="Arial Narrow" panose="020B0606020202030204" pitchFamily="34" charset="0"/>
              <a:ea typeface="+mn-ea"/>
              <a:cs typeface="+mn-cs"/>
            </a:rPr>
            <a:t>MWIB</a:t>
          </a:r>
        </a:p>
        <a:p>
          <a:r>
            <a:rPr lang="en-US" sz="800" b="1" dirty="0" smtClean="0">
              <a:solidFill>
                <a:schemeClr val="accent1">
                  <a:lumMod val="75000"/>
                </a:schemeClr>
              </a:solidFill>
              <a:latin typeface="Arial Narrow" panose="020B0606020202030204" pitchFamily="34" charset="0"/>
              <a:ea typeface="+mn-ea"/>
              <a:cs typeface="+mn-cs"/>
            </a:rPr>
            <a:t>Establishes</a:t>
          </a:r>
        </a:p>
        <a:p>
          <a:r>
            <a:rPr lang="en-US" sz="800" b="1" dirty="0" smtClean="0">
              <a:solidFill>
                <a:schemeClr val="accent1">
                  <a:lumMod val="75000"/>
                </a:schemeClr>
              </a:solidFill>
              <a:latin typeface="Arial Narrow" panose="020B0606020202030204" pitchFamily="34" charset="0"/>
              <a:ea typeface="+mn-ea"/>
              <a:cs typeface="+mn-cs"/>
            </a:rPr>
            <a:t>WIOA Steering Committee</a:t>
          </a:r>
        </a:p>
        <a:p>
          <a:r>
            <a:rPr lang="en-US" sz="800" b="1" dirty="0" smtClean="0">
              <a:solidFill>
                <a:schemeClr val="accent1">
                  <a:lumMod val="75000"/>
                </a:schemeClr>
              </a:solidFill>
              <a:latin typeface="Arial Narrow" panose="020B0606020202030204" pitchFamily="34" charset="0"/>
              <a:ea typeface="+mn-ea"/>
              <a:cs typeface="+mn-cs"/>
            </a:rPr>
            <a:t>October, 2014</a:t>
          </a:r>
        </a:p>
        <a:p>
          <a:r>
            <a:rPr lang="en-US" sz="800" b="1" dirty="0" smtClean="0">
              <a:solidFill>
                <a:schemeClr val="accent1">
                  <a:lumMod val="75000"/>
                </a:schemeClr>
              </a:solidFill>
              <a:latin typeface="Arial Narrow" panose="020B0606020202030204" pitchFamily="34" charset="0"/>
              <a:ea typeface="+mn-ea"/>
              <a:cs typeface="+mn-cs"/>
            </a:rPr>
            <a:t>Steering Committee &amp;</a:t>
          </a:r>
        </a:p>
        <a:p>
          <a:r>
            <a:rPr lang="en-US" sz="800" b="1" dirty="0" smtClean="0">
              <a:solidFill>
                <a:schemeClr val="accent1">
                  <a:lumMod val="75000"/>
                </a:schemeClr>
              </a:solidFill>
              <a:latin typeface="Arial Narrow" panose="020B0606020202030204" pitchFamily="34" charset="0"/>
              <a:ea typeface="+mn-ea"/>
              <a:cs typeface="+mn-cs"/>
            </a:rPr>
            <a:t>Workgroups</a:t>
          </a:r>
        </a:p>
        <a:p>
          <a:r>
            <a:rPr lang="en-US" sz="800" b="1" dirty="0" smtClean="0">
              <a:solidFill>
                <a:schemeClr val="accent1">
                  <a:lumMod val="75000"/>
                </a:schemeClr>
              </a:solidFill>
              <a:latin typeface="Arial Narrow" panose="020B0606020202030204" pitchFamily="34" charset="0"/>
              <a:ea typeface="+mn-ea"/>
              <a:cs typeface="+mn-cs"/>
            </a:rPr>
            <a:t>October, 2014 – November, 2015</a:t>
          </a:r>
        </a:p>
      </dgm:t>
    </dgm:pt>
    <dgm:pt modelId="{1BAE56D5-4819-4AE8-A4A6-68C4BACA04C5}" type="parTrans" cxnId="{BAACA4D2-5FA5-40BA-AA98-D364A01F4305}">
      <dgm:prSet/>
      <dgm:spPr/>
      <dgm:t>
        <a:bodyPr/>
        <a:lstStyle/>
        <a:p>
          <a:endParaRPr lang="en-US"/>
        </a:p>
      </dgm:t>
    </dgm:pt>
    <dgm:pt modelId="{1AF1A7C0-F4DB-4B43-A8E9-0E28EA4E27A7}" type="sibTrans" cxnId="{BAACA4D2-5FA5-40BA-AA98-D364A01F4305}">
      <dgm:prSet/>
      <dgm:spPr/>
      <dgm:t>
        <a:bodyPr/>
        <a:lstStyle/>
        <a:p>
          <a:endParaRPr lang="en-US"/>
        </a:p>
      </dgm:t>
    </dgm:pt>
    <dgm:pt modelId="{3C1774F5-A65A-4A1B-8E7C-42B369A7673F}">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rgbClr val="FF0000"/>
              </a:solidFill>
              <a:latin typeface="Arial Narrow" panose="020B0606020202030204" pitchFamily="34" charset="0"/>
              <a:ea typeface="+mn-ea"/>
              <a:cs typeface="+mn-cs"/>
            </a:rPr>
            <a:t>Final Rules</a:t>
          </a:r>
        </a:p>
        <a:p>
          <a:r>
            <a:rPr lang="en-US" sz="800" b="1" dirty="0" smtClean="0">
              <a:solidFill>
                <a:srgbClr val="FF0000"/>
              </a:solidFill>
              <a:latin typeface="Arial Narrow" panose="020B0606020202030204" pitchFamily="34" charset="0"/>
              <a:ea typeface="+mn-ea"/>
              <a:cs typeface="+mn-cs"/>
            </a:rPr>
            <a:t>Enacted</a:t>
          </a:r>
        </a:p>
        <a:p>
          <a:r>
            <a:rPr lang="en-US" sz="800" b="1" dirty="0" smtClean="0">
              <a:solidFill>
                <a:srgbClr val="FF0000"/>
              </a:solidFill>
              <a:latin typeface="Arial Narrow" panose="020B0606020202030204" pitchFamily="34" charset="0"/>
              <a:ea typeface="+mn-ea"/>
              <a:cs typeface="+mn-cs"/>
            </a:rPr>
            <a:t>August, 2016</a:t>
          </a:r>
          <a:endParaRPr lang="en-US" sz="800" b="1" dirty="0">
            <a:solidFill>
              <a:srgbClr val="FF0000"/>
            </a:solidFill>
            <a:latin typeface="Arial Narrow" panose="020B0606020202030204" pitchFamily="34" charset="0"/>
            <a:ea typeface="+mn-ea"/>
            <a:cs typeface="+mn-cs"/>
          </a:endParaRPr>
        </a:p>
      </dgm:t>
    </dgm:pt>
    <dgm:pt modelId="{E7D26E8E-8D57-4C8C-8F90-CA282C6AA643}" type="parTrans" cxnId="{2BA05D73-1C51-496B-AAF2-1C61C1B16C7A}">
      <dgm:prSet/>
      <dgm:spPr/>
      <dgm:t>
        <a:bodyPr/>
        <a:lstStyle/>
        <a:p>
          <a:endParaRPr lang="en-US"/>
        </a:p>
      </dgm:t>
    </dgm:pt>
    <dgm:pt modelId="{6DC79522-48BB-487B-B18B-936BADFC4E6F}" type="sibTrans" cxnId="{2BA05D73-1C51-496B-AAF2-1C61C1B16C7A}">
      <dgm:prSet/>
      <dgm:spPr/>
      <dgm:t>
        <a:bodyPr/>
        <a:lstStyle/>
        <a:p>
          <a:endParaRPr lang="en-US"/>
        </a:p>
      </dgm:t>
    </dgm:pt>
    <dgm:pt modelId="{B15354E0-D6BF-4266-874F-93899DA6D75B}">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700" b="1" dirty="0" smtClean="0">
              <a:solidFill>
                <a:schemeClr val="accent1">
                  <a:lumMod val="75000"/>
                </a:schemeClr>
              </a:solidFill>
              <a:latin typeface="Arial"/>
              <a:ea typeface="+mn-ea"/>
              <a:cs typeface="+mn-cs"/>
            </a:rPr>
            <a:t> </a:t>
          </a:r>
          <a:r>
            <a:rPr lang="en-US" sz="800" b="1" dirty="0" smtClean="0">
              <a:solidFill>
                <a:schemeClr val="accent1">
                  <a:lumMod val="75000"/>
                </a:schemeClr>
              </a:solidFill>
              <a:latin typeface="Arial Narrow" panose="020B0606020202030204" pitchFamily="34" charset="0"/>
              <a:ea typeface="+mn-ea"/>
              <a:cs typeface="+mn-cs"/>
            </a:rPr>
            <a:t>Provisions</a:t>
          </a:r>
        </a:p>
        <a:p>
          <a:r>
            <a:rPr lang="en-US" sz="800" b="1" dirty="0" smtClean="0">
              <a:solidFill>
                <a:schemeClr val="accent1">
                  <a:lumMod val="75000"/>
                </a:schemeClr>
              </a:solidFill>
              <a:latin typeface="Arial Narrow" panose="020B0606020202030204" pitchFamily="34" charset="0"/>
              <a:ea typeface="+mn-ea"/>
              <a:cs typeface="+mn-cs"/>
            </a:rPr>
            <a:t>Take  Effect</a:t>
          </a:r>
        </a:p>
        <a:p>
          <a:r>
            <a:rPr lang="en-US" sz="800" b="1" dirty="0" smtClean="0">
              <a:solidFill>
                <a:schemeClr val="accent1">
                  <a:lumMod val="75000"/>
                </a:schemeClr>
              </a:solidFill>
              <a:latin typeface="Arial Narrow" panose="020B0606020202030204" pitchFamily="34" charset="0"/>
              <a:ea typeface="+mn-ea"/>
              <a:cs typeface="+mn-cs"/>
            </a:rPr>
            <a:t>July 2015</a:t>
          </a:r>
        </a:p>
        <a:p>
          <a:r>
            <a:rPr lang="en-US" sz="800" b="1" dirty="0" smtClean="0">
              <a:solidFill>
                <a:schemeClr val="accent1">
                  <a:lumMod val="75000"/>
                </a:schemeClr>
              </a:solidFill>
              <a:latin typeface="Arial Narrow" panose="020B0606020202030204" pitchFamily="34" charset="0"/>
              <a:ea typeface="+mn-ea"/>
              <a:cs typeface="+mn-cs"/>
            </a:rPr>
            <a:t>*ETPL</a:t>
          </a:r>
        </a:p>
        <a:p>
          <a:r>
            <a:rPr lang="en-US" sz="800" b="1" dirty="0" smtClean="0">
              <a:solidFill>
                <a:schemeClr val="accent1">
                  <a:lumMod val="75000"/>
                </a:schemeClr>
              </a:solidFill>
              <a:latin typeface="Arial Narrow" panose="020B0606020202030204" pitchFamily="34" charset="0"/>
              <a:ea typeface="+mn-ea"/>
              <a:cs typeface="+mn-cs"/>
            </a:rPr>
            <a:t>*Eligibility</a:t>
          </a:r>
        </a:p>
      </dgm:t>
    </dgm:pt>
    <dgm:pt modelId="{D310FF06-C4E1-438A-B551-FF5EBF5D84E4}" type="parTrans" cxnId="{B1F8A748-E3EE-40DC-8629-13B85F2975D9}">
      <dgm:prSet/>
      <dgm:spPr/>
      <dgm:t>
        <a:bodyPr/>
        <a:lstStyle/>
        <a:p>
          <a:endParaRPr lang="en-US"/>
        </a:p>
      </dgm:t>
    </dgm:pt>
    <dgm:pt modelId="{33FB3331-0173-4840-A8A4-87EA68717B21}" type="sibTrans" cxnId="{B1F8A748-E3EE-40DC-8629-13B85F2975D9}">
      <dgm:prSet/>
      <dgm:spPr/>
      <dgm:t>
        <a:bodyPr/>
        <a:lstStyle/>
        <a:p>
          <a:endParaRPr lang="en-US"/>
        </a:p>
      </dgm:t>
    </dgm:pt>
    <dgm:pt modelId="{58739A3A-88CD-4EB4-A4AF-67CE88268FF3}">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Submission of Combined State Plan</a:t>
          </a:r>
        </a:p>
        <a:p>
          <a:r>
            <a:rPr lang="en-US" sz="800" b="1" dirty="0" smtClean="0">
              <a:solidFill>
                <a:schemeClr val="accent1">
                  <a:lumMod val="75000"/>
                </a:schemeClr>
              </a:solidFill>
              <a:latin typeface="Arial Narrow" panose="020B0606020202030204" pitchFamily="34" charset="0"/>
              <a:ea typeface="+mn-ea"/>
              <a:cs typeface="+mn-cs"/>
            </a:rPr>
            <a:t>March, 3, 2016</a:t>
          </a:r>
        </a:p>
        <a:p>
          <a:r>
            <a:rPr lang="en-US" sz="800" b="1" dirty="0" smtClean="0">
              <a:solidFill>
                <a:schemeClr val="accent1">
                  <a:lumMod val="75000"/>
                </a:schemeClr>
              </a:solidFill>
              <a:latin typeface="Arial Narrow" panose="020B0606020202030204" pitchFamily="34" charset="0"/>
              <a:ea typeface="+mn-ea"/>
              <a:cs typeface="+mn-cs"/>
            </a:rPr>
            <a:t>Adjusted</a:t>
          </a:r>
        </a:p>
        <a:p>
          <a:r>
            <a:rPr lang="en-US" sz="800" b="1" dirty="0" smtClean="0">
              <a:solidFill>
                <a:schemeClr val="accent1">
                  <a:lumMod val="75000"/>
                </a:schemeClr>
              </a:solidFill>
              <a:latin typeface="Arial Narrow" panose="020B0606020202030204" pitchFamily="34" charset="0"/>
              <a:ea typeface="+mn-ea"/>
              <a:cs typeface="+mn-cs"/>
            </a:rPr>
            <a:t>April 1, 2016</a:t>
          </a:r>
        </a:p>
        <a:p>
          <a:endParaRPr lang="en-US" sz="800" b="1" dirty="0" smtClean="0">
            <a:solidFill>
              <a:schemeClr val="accent1">
                <a:lumMod val="75000"/>
              </a:schemeClr>
            </a:solidFill>
            <a:latin typeface="Arial Narrow" panose="020B0606020202030204" pitchFamily="34" charset="0"/>
            <a:ea typeface="+mn-ea"/>
            <a:cs typeface="+mn-cs"/>
          </a:endParaRPr>
        </a:p>
        <a:p>
          <a:r>
            <a:rPr lang="en-US" sz="800" b="1" dirty="0" smtClean="0">
              <a:solidFill>
                <a:schemeClr val="accent1">
                  <a:lumMod val="75000"/>
                </a:schemeClr>
              </a:solidFill>
              <a:latin typeface="Arial Narrow" panose="020B0606020202030204" pitchFamily="34" charset="0"/>
              <a:ea typeface="+mn-ea"/>
              <a:cs typeface="+mn-cs"/>
            </a:rPr>
            <a:t>DOL Final Approval</a:t>
          </a:r>
        </a:p>
        <a:p>
          <a:r>
            <a:rPr lang="en-US" sz="800" b="1" dirty="0" smtClean="0">
              <a:solidFill>
                <a:schemeClr val="accent1">
                  <a:lumMod val="75000"/>
                </a:schemeClr>
              </a:solidFill>
              <a:latin typeface="Arial Narrow" panose="020B0606020202030204" pitchFamily="34" charset="0"/>
              <a:ea typeface="+mn-ea"/>
              <a:cs typeface="+mn-cs"/>
            </a:rPr>
            <a:t>October, 2016</a:t>
          </a:r>
          <a:endParaRPr lang="en-US" sz="800" b="1" dirty="0">
            <a:solidFill>
              <a:schemeClr val="accent1">
                <a:lumMod val="75000"/>
              </a:schemeClr>
            </a:solidFill>
            <a:latin typeface="Arial Narrow" panose="020B0606020202030204" pitchFamily="34" charset="0"/>
            <a:ea typeface="+mn-ea"/>
            <a:cs typeface="+mn-cs"/>
          </a:endParaRPr>
        </a:p>
      </dgm:t>
    </dgm:pt>
    <dgm:pt modelId="{DF5EFCA1-29D6-4BD9-932A-C76F407E741D}" type="parTrans" cxnId="{3E2A02FA-8B68-4E64-882B-DA157D7449EC}">
      <dgm:prSet/>
      <dgm:spPr/>
      <dgm:t>
        <a:bodyPr/>
        <a:lstStyle/>
        <a:p>
          <a:endParaRPr lang="en-US"/>
        </a:p>
      </dgm:t>
    </dgm:pt>
    <dgm:pt modelId="{21A828E6-AE99-40BD-9130-6913535A2AF5}" type="sibTrans" cxnId="{3E2A02FA-8B68-4E64-882B-DA157D7449EC}">
      <dgm:prSet/>
      <dgm:spPr/>
      <dgm:t>
        <a:bodyPr/>
        <a:lstStyle/>
        <a:p>
          <a:endParaRPr lang="en-US"/>
        </a:p>
      </dgm:t>
    </dgm:pt>
    <dgm:pt modelId="{3987AA8D-9136-43B2-863A-E11D556E221A}" type="pres">
      <dgm:prSet presAssocID="{699A1AA0-2806-47A6-AB36-0712EF071997}" presName="CompostProcess" presStyleCnt="0">
        <dgm:presLayoutVars>
          <dgm:dir/>
          <dgm:resizeHandles val="exact"/>
        </dgm:presLayoutVars>
      </dgm:prSet>
      <dgm:spPr/>
      <dgm:t>
        <a:bodyPr/>
        <a:lstStyle/>
        <a:p>
          <a:endParaRPr lang="en-US"/>
        </a:p>
      </dgm:t>
    </dgm:pt>
    <dgm:pt modelId="{13E7014B-9DBB-42C5-8938-5B95B9FC849B}" type="pres">
      <dgm:prSet presAssocID="{699A1AA0-2806-47A6-AB36-0712EF071997}" presName="arrow" presStyleLbl="bgShp" presStyleIdx="0" presStyleCnt="1" custScaleX="117647" custLinFactNeighborX="1110"/>
      <dgm:spPr>
        <a:xfrm>
          <a:off x="605789" y="0"/>
          <a:ext cx="6865620" cy="4556125"/>
        </a:xfrm>
        <a:prstGeom prst="rightArrow">
          <a:avLst/>
        </a:prstGeom>
        <a:solidFill>
          <a:srgbClr val="003399">
            <a:tint val="40000"/>
            <a:hueOff val="0"/>
            <a:satOff val="0"/>
            <a:lumOff val="0"/>
            <a:alphaOff val="0"/>
          </a:srgbClr>
        </a:solidFill>
        <a:ln>
          <a:noFill/>
        </a:ln>
        <a:effectLst/>
      </dgm:spPr>
      <dgm:t>
        <a:bodyPr/>
        <a:lstStyle/>
        <a:p>
          <a:endParaRPr lang="en-US"/>
        </a:p>
      </dgm:t>
    </dgm:pt>
    <dgm:pt modelId="{ABFF6EBB-002D-4677-890C-A44057938B65}" type="pres">
      <dgm:prSet presAssocID="{699A1AA0-2806-47A6-AB36-0712EF071997}" presName="linearProcess" presStyleCnt="0"/>
      <dgm:spPr/>
    </dgm:pt>
    <dgm:pt modelId="{B3FBB33D-88FF-420A-9621-FC1C1207BCE6}" type="pres">
      <dgm:prSet presAssocID="{3CE6A47B-B736-4B71-A7F0-0694B778FB32}" presName="textNode" presStyleLbl="node1" presStyleIdx="0" presStyleCnt="9" custScaleX="20024" custScaleY="91115" custLinFactX="-18809" custLinFactNeighborX="-100000" custLinFactNeighborY="0">
        <dgm:presLayoutVars>
          <dgm:bulletEnabled val="1"/>
        </dgm:presLayoutVars>
      </dgm:prSet>
      <dgm:spPr>
        <a:prstGeom prst="roundRect">
          <a:avLst/>
        </a:prstGeom>
      </dgm:spPr>
      <dgm:t>
        <a:bodyPr/>
        <a:lstStyle/>
        <a:p>
          <a:endParaRPr lang="en-US"/>
        </a:p>
      </dgm:t>
    </dgm:pt>
    <dgm:pt modelId="{B8380D87-8A97-4EE5-8A2F-AD2FC2A66350}" type="pres">
      <dgm:prSet presAssocID="{BA826B50-2283-4F6F-B402-1AF557CF4B25}" presName="sibTrans" presStyleCnt="0"/>
      <dgm:spPr/>
    </dgm:pt>
    <dgm:pt modelId="{8713DB1C-A463-493E-A28D-9D584B48B7F2}" type="pres">
      <dgm:prSet presAssocID="{4A00CAD6-72C9-4F82-910B-1C6C25ADE259}" presName="textNode" presStyleLbl="node1" presStyleIdx="1" presStyleCnt="9" custScaleX="23012" custScaleY="86934" custLinFactX="38699" custLinFactNeighborX="100000" custLinFactNeighborY="-2090">
        <dgm:presLayoutVars>
          <dgm:bulletEnabled val="1"/>
        </dgm:presLayoutVars>
      </dgm:prSet>
      <dgm:spPr>
        <a:prstGeom prst="roundRect">
          <a:avLst/>
        </a:prstGeom>
      </dgm:spPr>
      <dgm:t>
        <a:bodyPr/>
        <a:lstStyle/>
        <a:p>
          <a:endParaRPr lang="en-US"/>
        </a:p>
      </dgm:t>
    </dgm:pt>
    <dgm:pt modelId="{36E5FEBF-ECB9-4E1D-B25B-805952D06BDF}" type="pres">
      <dgm:prSet presAssocID="{8E757146-0F1E-495B-98C3-19FE2667F3B3}" presName="sibTrans" presStyleCnt="0"/>
      <dgm:spPr/>
    </dgm:pt>
    <dgm:pt modelId="{BBBCD454-D938-4E0C-9556-52C75A86BF4C}" type="pres">
      <dgm:prSet presAssocID="{FCA95153-445E-4B91-99E0-78F3733BDF45}" presName="textNode" presStyleLbl="node1" presStyleIdx="2" presStyleCnt="9" custScaleX="24571" custScaleY="86934" custLinFactX="60413" custLinFactNeighborX="100000" custLinFactNeighborY="-2090">
        <dgm:presLayoutVars>
          <dgm:bulletEnabled val="1"/>
        </dgm:presLayoutVars>
      </dgm:prSet>
      <dgm:spPr>
        <a:prstGeom prst="roundRect">
          <a:avLst/>
        </a:prstGeom>
      </dgm:spPr>
      <dgm:t>
        <a:bodyPr/>
        <a:lstStyle/>
        <a:p>
          <a:endParaRPr lang="en-US"/>
        </a:p>
      </dgm:t>
    </dgm:pt>
    <dgm:pt modelId="{7CBD6069-5C6D-473E-BB71-27AB9DAA0DD1}" type="pres">
      <dgm:prSet presAssocID="{BCA3E0F1-9372-4DAF-8FA8-83FF0A3764B8}" presName="sibTrans" presStyleCnt="0"/>
      <dgm:spPr/>
    </dgm:pt>
    <dgm:pt modelId="{8A3681F6-6B3B-4210-93FB-4B6507A1DF8A}" type="pres">
      <dgm:prSet presAssocID="{29BA6BB4-71A0-4BF2-96A8-0100222271D4}" presName="textNode" presStyleLbl="node1" presStyleIdx="3" presStyleCnt="9" custScaleX="22154" custScaleY="83972" custLinFactX="80568" custLinFactNeighborX="100000" custLinFactNeighborY="-3571">
        <dgm:presLayoutVars>
          <dgm:bulletEnabled val="1"/>
        </dgm:presLayoutVars>
      </dgm:prSet>
      <dgm:spPr>
        <a:prstGeom prst="roundRect">
          <a:avLst/>
        </a:prstGeom>
      </dgm:spPr>
      <dgm:t>
        <a:bodyPr/>
        <a:lstStyle/>
        <a:p>
          <a:endParaRPr lang="en-US"/>
        </a:p>
      </dgm:t>
    </dgm:pt>
    <dgm:pt modelId="{147DD575-9D41-4931-944E-FF5EB6E75954}" type="pres">
      <dgm:prSet presAssocID="{83C04E70-002D-4F3F-A1D5-5FB56FAEF95A}" presName="sibTrans" presStyleCnt="0"/>
      <dgm:spPr/>
    </dgm:pt>
    <dgm:pt modelId="{71C00F5A-7930-4951-8B95-6408F52E1902}" type="pres">
      <dgm:prSet presAssocID="{385F40A9-B62F-4E47-AD92-FFDDF8F720FA}" presName="textNode" presStyleLbl="node1" presStyleIdx="4" presStyleCnt="9" custScaleX="19624" custScaleY="80313" custLinFactX="79389" custLinFactNeighborX="100000" custLinFactNeighborY="-1220">
        <dgm:presLayoutVars>
          <dgm:bulletEnabled val="1"/>
        </dgm:presLayoutVars>
      </dgm:prSet>
      <dgm:spPr>
        <a:prstGeom prst="roundRect">
          <a:avLst/>
        </a:prstGeom>
      </dgm:spPr>
      <dgm:t>
        <a:bodyPr/>
        <a:lstStyle/>
        <a:p>
          <a:endParaRPr lang="en-US"/>
        </a:p>
      </dgm:t>
    </dgm:pt>
    <dgm:pt modelId="{7092769A-F6C5-4856-BA13-EA677060E2B0}" type="pres">
      <dgm:prSet presAssocID="{B06FCE2C-0270-4781-8583-4648B2CCB93D}" presName="sibTrans" presStyleCnt="0"/>
      <dgm:spPr/>
    </dgm:pt>
    <dgm:pt modelId="{ED84EB6D-63CB-4765-B084-917AD0101D38}" type="pres">
      <dgm:prSet presAssocID="{80B45AB0-4A07-419D-B5A2-D999263884DA}" presName="textNode" presStyleLbl="node1" presStyleIdx="5" presStyleCnt="9" custScaleX="20383" custScaleY="88675" custLinFactX="-101185" custLinFactNeighborX="-200000" custLinFactNeighborY="-1220">
        <dgm:presLayoutVars>
          <dgm:bulletEnabled val="1"/>
        </dgm:presLayoutVars>
      </dgm:prSet>
      <dgm:spPr>
        <a:prstGeom prst="roundRect">
          <a:avLst/>
        </a:prstGeom>
      </dgm:spPr>
      <dgm:t>
        <a:bodyPr/>
        <a:lstStyle/>
        <a:p>
          <a:endParaRPr lang="en-US"/>
        </a:p>
      </dgm:t>
    </dgm:pt>
    <dgm:pt modelId="{8456F0C0-74EE-43DB-9BF8-DE76C8EF8935}" type="pres">
      <dgm:prSet presAssocID="{1AF1A7C0-F4DB-4B43-A8E9-0E28EA4E27A7}" presName="sibTrans" presStyleCnt="0"/>
      <dgm:spPr/>
    </dgm:pt>
    <dgm:pt modelId="{768181FB-AC76-45AC-9A05-4DFEF8128EDB}" type="pres">
      <dgm:prSet presAssocID="{B15354E0-D6BF-4266-874F-93899DA6D75B}" presName="textNode" presStyleLbl="node1" presStyleIdx="6" presStyleCnt="9" custScaleX="21220" custScaleY="88675" custLinFactX="-103953" custLinFactNeighborX="-200000" custLinFactNeighborY="-1220">
        <dgm:presLayoutVars>
          <dgm:bulletEnabled val="1"/>
        </dgm:presLayoutVars>
      </dgm:prSet>
      <dgm:spPr>
        <a:prstGeom prst="roundRect">
          <a:avLst/>
        </a:prstGeom>
      </dgm:spPr>
      <dgm:t>
        <a:bodyPr/>
        <a:lstStyle/>
        <a:p>
          <a:endParaRPr lang="en-US"/>
        </a:p>
      </dgm:t>
    </dgm:pt>
    <dgm:pt modelId="{86C01A82-A205-4728-A273-696D948F5118}" type="pres">
      <dgm:prSet presAssocID="{33FB3331-0173-4840-A8A4-87EA68717B21}" presName="sibTrans" presStyleCnt="0"/>
      <dgm:spPr/>
    </dgm:pt>
    <dgm:pt modelId="{61443C63-2CEA-43D0-9398-B2298FA15466}" type="pres">
      <dgm:prSet presAssocID="{3C1774F5-A65A-4A1B-8E7C-42B369A7673F}" presName="textNode" presStyleLbl="node1" presStyleIdx="7" presStyleCnt="9" custScaleX="21733" custScaleY="86934" custLinFactX="-35722" custLinFactNeighborX="-100000" custLinFactNeighborY="-2090">
        <dgm:presLayoutVars>
          <dgm:bulletEnabled val="1"/>
        </dgm:presLayoutVars>
      </dgm:prSet>
      <dgm:spPr>
        <a:prstGeom prst="roundRect">
          <a:avLst/>
        </a:prstGeom>
      </dgm:spPr>
      <dgm:t>
        <a:bodyPr/>
        <a:lstStyle/>
        <a:p>
          <a:endParaRPr lang="en-US"/>
        </a:p>
      </dgm:t>
    </dgm:pt>
    <dgm:pt modelId="{BF2BAA93-CF82-4346-B357-E2CDC9070EFE}" type="pres">
      <dgm:prSet presAssocID="{6DC79522-48BB-487B-B18B-936BADFC4E6F}" presName="sibTrans" presStyleCnt="0"/>
      <dgm:spPr/>
    </dgm:pt>
    <dgm:pt modelId="{33C2EF0E-C8ED-4E86-9516-F7DF81BA99AB}" type="pres">
      <dgm:prSet presAssocID="{58739A3A-88CD-4EB4-A4AF-67CE88268FF3}" presName="textNode" presStyleLbl="node1" presStyleIdx="8" presStyleCnt="9" custScaleX="21747" custScaleY="86934" custLinFactX="-107802" custLinFactNeighborX="-200000" custLinFactNeighborY="-2090">
        <dgm:presLayoutVars>
          <dgm:bulletEnabled val="1"/>
        </dgm:presLayoutVars>
      </dgm:prSet>
      <dgm:spPr>
        <a:prstGeom prst="roundRect">
          <a:avLst/>
        </a:prstGeom>
      </dgm:spPr>
      <dgm:t>
        <a:bodyPr/>
        <a:lstStyle/>
        <a:p>
          <a:endParaRPr lang="en-US"/>
        </a:p>
      </dgm:t>
    </dgm:pt>
  </dgm:ptLst>
  <dgm:cxnLst>
    <dgm:cxn modelId="{95A6F16B-AD40-489D-957A-EE3E4CED4E74}" srcId="{699A1AA0-2806-47A6-AB36-0712EF071997}" destId="{FCA95153-445E-4B91-99E0-78F3733BDF45}" srcOrd="2" destOrd="0" parTransId="{A301246F-7538-4B2B-A24A-C08DFC702EDE}" sibTransId="{BCA3E0F1-9372-4DAF-8FA8-83FF0A3764B8}"/>
    <dgm:cxn modelId="{FBE2A5E6-424A-4791-A9F6-868C1DC4B430}" type="presOf" srcId="{3CE6A47B-B736-4B71-A7F0-0694B778FB32}" destId="{B3FBB33D-88FF-420A-9621-FC1C1207BCE6}" srcOrd="0" destOrd="0" presId="urn:microsoft.com/office/officeart/2005/8/layout/hProcess9"/>
    <dgm:cxn modelId="{B1F8A748-E3EE-40DC-8629-13B85F2975D9}" srcId="{699A1AA0-2806-47A6-AB36-0712EF071997}" destId="{B15354E0-D6BF-4266-874F-93899DA6D75B}" srcOrd="6" destOrd="0" parTransId="{D310FF06-C4E1-438A-B551-FF5EBF5D84E4}" sibTransId="{33FB3331-0173-4840-A8A4-87EA68717B21}"/>
    <dgm:cxn modelId="{3E2A02FA-8B68-4E64-882B-DA157D7449EC}" srcId="{699A1AA0-2806-47A6-AB36-0712EF071997}" destId="{58739A3A-88CD-4EB4-A4AF-67CE88268FF3}" srcOrd="8" destOrd="0" parTransId="{DF5EFCA1-29D6-4BD9-932A-C76F407E741D}" sibTransId="{21A828E6-AE99-40BD-9130-6913535A2AF5}"/>
    <dgm:cxn modelId="{501F756D-A4CD-4BB8-AE5D-B30BEFF7B71B}" type="presOf" srcId="{3C1774F5-A65A-4A1B-8E7C-42B369A7673F}" destId="{61443C63-2CEA-43D0-9398-B2298FA15466}" srcOrd="0" destOrd="0" presId="urn:microsoft.com/office/officeart/2005/8/layout/hProcess9"/>
    <dgm:cxn modelId="{2BA05D73-1C51-496B-AAF2-1C61C1B16C7A}" srcId="{699A1AA0-2806-47A6-AB36-0712EF071997}" destId="{3C1774F5-A65A-4A1B-8E7C-42B369A7673F}" srcOrd="7" destOrd="0" parTransId="{E7D26E8E-8D57-4C8C-8F90-CA282C6AA643}" sibTransId="{6DC79522-48BB-487B-B18B-936BADFC4E6F}"/>
    <dgm:cxn modelId="{04F3D28B-179F-4D90-8E48-66649C56988D}" srcId="{699A1AA0-2806-47A6-AB36-0712EF071997}" destId="{385F40A9-B62F-4E47-AD92-FFDDF8F720FA}" srcOrd="4" destOrd="0" parTransId="{0D4AC2EE-D2E0-460F-8303-6912EBC8E4F8}" sibTransId="{B06FCE2C-0270-4781-8583-4648B2CCB93D}"/>
    <dgm:cxn modelId="{7204AD0E-B521-4255-9918-17B117B9277C}" type="presOf" srcId="{4A00CAD6-72C9-4F82-910B-1C6C25ADE259}" destId="{8713DB1C-A463-493E-A28D-9D584B48B7F2}" srcOrd="0" destOrd="0" presId="urn:microsoft.com/office/officeart/2005/8/layout/hProcess9"/>
    <dgm:cxn modelId="{689C4443-3609-4C6D-ACBA-AB0440FE43EB}" srcId="{699A1AA0-2806-47A6-AB36-0712EF071997}" destId="{4A00CAD6-72C9-4F82-910B-1C6C25ADE259}" srcOrd="1" destOrd="0" parTransId="{859B551D-3E8D-4E7B-8CC7-67A0669DC795}" sibTransId="{8E757146-0F1E-495B-98C3-19FE2667F3B3}"/>
    <dgm:cxn modelId="{3B575239-6EBA-4642-AC0A-DD08707979D8}" type="presOf" srcId="{385F40A9-B62F-4E47-AD92-FFDDF8F720FA}" destId="{71C00F5A-7930-4951-8B95-6408F52E1902}" srcOrd="0" destOrd="0" presId="urn:microsoft.com/office/officeart/2005/8/layout/hProcess9"/>
    <dgm:cxn modelId="{7A7DD7A0-9BB6-4BEF-B216-E841148700CE}" type="presOf" srcId="{B15354E0-D6BF-4266-874F-93899DA6D75B}" destId="{768181FB-AC76-45AC-9A05-4DFEF8128EDB}" srcOrd="0" destOrd="0" presId="urn:microsoft.com/office/officeart/2005/8/layout/hProcess9"/>
    <dgm:cxn modelId="{A2CA1759-3E9B-48E6-90BC-80B7E13C60C2}" type="presOf" srcId="{699A1AA0-2806-47A6-AB36-0712EF071997}" destId="{3987AA8D-9136-43B2-863A-E11D556E221A}" srcOrd="0" destOrd="0" presId="urn:microsoft.com/office/officeart/2005/8/layout/hProcess9"/>
    <dgm:cxn modelId="{BAACA4D2-5FA5-40BA-AA98-D364A01F4305}" srcId="{699A1AA0-2806-47A6-AB36-0712EF071997}" destId="{80B45AB0-4A07-419D-B5A2-D999263884DA}" srcOrd="5" destOrd="0" parTransId="{1BAE56D5-4819-4AE8-A4A6-68C4BACA04C5}" sibTransId="{1AF1A7C0-F4DB-4B43-A8E9-0E28EA4E27A7}"/>
    <dgm:cxn modelId="{87BD644F-32FB-42B7-8BB4-57301AECDBA6}" type="presOf" srcId="{58739A3A-88CD-4EB4-A4AF-67CE88268FF3}" destId="{33C2EF0E-C8ED-4E86-9516-F7DF81BA99AB}" srcOrd="0" destOrd="0" presId="urn:microsoft.com/office/officeart/2005/8/layout/hProcess9"/>
    <dgm:cxn modelId="{4A7A6C60-CD39-48E6-8FFB-21C7A37BC48A}" srcId="{699A1AA0-2806-47A6-AB36-0712EF071997}" destId="{29BA6BB4-71A0-4BF2-96A8-0100222271D4}" srcOrd="3" destOrd="0" parTransId="{BB44DDCA-07C7-4A6C-881E-743373F771EB}" sibTransId="{83C04E70-002D-4F3F-A1D5-5FB56FAEF95A}"/>
    <dgm:cxn modelId="{17FF3D09-C901-409E-ABB7-E8953AB090CA}" srcId="{699A1AA0-2806-47A6-AB36-0712EF071997}" destId="{3CE6A47B-B736-4B71-A7F0-0694B778FB32}" srcOrd="0" destOrd="0" parTransId="{37715365-D704-4A84-AC86-17BEBF0422FF}" sibTransId="{BA826B50-2283-4F6F-B402-1AF557CF4B25}"/>
    <dgm:cxn modelId="{7F413073-946F-44CB-A015-DD4C5BE31108}" type="presOf" srcId="{80B45AB0-4A07-419D-B5A2-D999263884DA}" destId="{ED84EB6D-63CB-4765-B084-917AD0101D38}" srcOrd="0" destOrd="0" presId="urn:microsoft.com/office/officeart/2005/8/layout/hProcess9"/>
    <dgm:cxn modelId="{3BCB77F0-4471-4D6D-A866-5A25DA9AC55C}" type="presOf" srcId="{29BA6BB4-71A0-4BF2-96A8-0100222271D4}" destId="{8A3681F6-6B3B-4210-93FB-4B6507A1DF8A}" srcOrd="0" destOrd="0" presId="urn:microsoft.com/office/officeart/2005/8/layout/hProcess9"/>
    <dgm:cxn modelId="{11C3B53D-EB0E-41AF-BB63-ADF76DE5CEF4}" type="presOf" srcId="{FCA95153-445E-4B91-99E0-78F3733BDF45}" destId="{BBBCD454-D938-4E0C-9556-52C75A86BF4C}" srcOrd="0" destOrd="0" presId="urn:microsoft.com/office/officeart/2005/8/layout/hProcess9"/>
    <dgm:cxn modelId="{D209C3E5-7002-4374-A0CD-AF6270238E87}" type="presParOf" srcId="{3987AA8D-9136-43B2-863A-E11D556E221A}" destId="{13E7014B-9DBB-42C5-8938-5B95B9FC849B}" srcOrd="0" destOrd="0" presId="urn:microsoft.com/office/officeart/2005/8/layout/hProcess9"/>
    <dgm:cxn modelId="{F086403F-0795-431C-AC23-469C6404D267}" type="presParOf" srcId="{3987AA8D-9136-43B2-863A-E11D556E221A}" destId="{ABFF6EBB-002D-4677-890C-A44057938B65}" srcOrd="1" destOrd="0" presId="urn:microsoft.com/office/officeart/2005/8/layout/hProcess9"/>
    <dgm:cxn modelId="{73D1DE45-2C4F-4CF6-83EF-9C6781C45EF2}" type="presParOf" srcId="{ABFF6EBB-002D-4677-890C-A44057938B65}" destId="{B3FBB33D-88FF-420A-9621-FC1C1207BCE6}" srcOrd="0" destOrd="0" presId="urn:microsoft.com/office/officeart/2005/8/layout/hProcess9"/>
    <dgm:cxn modelId="{02714B8C-0F17-4F89-9461-948E92305255}" type="presParOf" srcId="{ABFF6EBB-002D-4677-890C-A44057938B65}" destId="{B8380D87-8A97-4EE5-8A2F-AD2FC2A66350}" srcOrd="1" destOrd="0" presId="urn:microsoft.com/office/officeart/2005/8/layout/hProcess9"/>
    <dgm:cxn modelId="{2C87287F-6F7C-4454-8748-6B1070D212FA}" type="presParOf" srcId="{ABFF6EBB-002D-4677-890C-A44057938B65}" destId="{8713DB1C-A463-493E-A28D-9D584B48B7F2}" srcOrd="2" destOrd="0" presId="urn:microsoft.com/office/officeart/2005/8/layout/hProcess9"/>
    <dgm:cxn modelId="{BA4CF76F-F89B-4E82-9D2B-7D6D950BCF0D}" type="presParOf" srcId="{ABFF6EBB-002D-4677-890C-A44057938B65}" destId="{36E5FEBF-ECB9-4E1D-B25B-805952D06BDF}" srcOrd="3" destOrd="0" presId="urn:microsoft.com/office/officeart/2005/8/layout/hProcess9"/>
    <dgm:cxn modelId="{2B3642F8-886E-4F05-80CF-B7F4D6DA68FF}" type="presParOf" srcId="{ABFF6EBB-002D-4677-890C-A44057938B65}" destId="{BBBCD454-D938-4E0C-9556-52C75A86BF4C}" srcOrd="4" destOrd="0" presId="urn:microsoft.com/office/officeart/2005/8/layout/hProcess9"/>
    <dgm:cxn modelId="{D7A37178-6979-41EE-9BCF-7CF8AE08F0AA}" type="presParOf" srcId="{ABFF6EBB-002D-4677-890C-A44057938B65}" destId="{7CBD6069-5C6D-473E-BB71-27AB9DAA0DD1}" srcOrd="5" destOrd="0" presId="urn:microsoft.com/office/officeart/2005/8/layout/hProcess9"/>
    <dgm:cxn modelId="{A98E08B4-FCBA-4A2E-8C56-E811002C0840}" type="presParOf" srcId="{ABFF6EBB-002D-4677-890C-A44057938B65}" destId="{8A3681F6-6B3B-4210-93FB-4B6507A1DF8A}" srcOrd="6" destOrd="0" presId="urn:microsoft.com/office/officeart/2005/8/layout/hProcess9"/>
    <dgm:cxn modelId="{C41702ED-2F62-4811-9D8B-4C6AE45BA511}" type="presParOf" srcId="{ABFF6EBB-002D-4677-890C-A44057938B65}" destId="{147DD575-9D41-4931-944E-FF5EB6E75954}" srcOrd="7" destOrd="0" presId="urn:microsoft.com/office/officeart/2005/8/layout/hProcess9"/>
    <dgm:cxn modelId="{D921BE64-CB88-4354-8A27-129C06CE21D7}" type="presParOf" srcId="{ABFF6EBB-002D-4677-890C-A44057938B65}" destId="{71C00F5A-7930-4951-8B95-6408F52E1902}" srcOrd="8" destOrd="0" presId="urn:microsoft.com/office/officeart/2005/8/layout/hProcess9"/>
    <dgm:cxn modelId="{3F9AC74E-02E0-4AEC-8168-95580F01AA5A}" type="presParOf" srcId="{ABFF6EBB-002D-4677-890C-A44057938B65}" destId="{7092769A-F6C5-4856-BA13-EA677060E2B0}" srcOrd="9" destOrd="0" presId="urn:microsoft.com/office/officeart/2005/8/layout/hProcess9"/>
    <dgm:cxn modelId="{02DF4250-823E-4234-B1F0-305A6290788F}" type="presParOf" srcId="{ABFF6EBB-002D-4677-890C-A44057938B65}" destId="{ED84EB6D-63CB-4765-B084-917AD0101D38}" srcOrd="10" destOrd="0" presId="urn:microsoft.com/office/officeart/2005/8/layout/hProcess9"/>
    <dgm:cxn modelId="{2D149020-DC0B-4D56-90E3-6C6A37D98013}" type="presParOf" srcId="{ABFF6EBB-002D-4677-890C-A44057938B65}" destId="{8456F0C0-74EE-43DB-9BF8-DE76C8EF8935}" srcOrd="11" destOrd="0" presId="urn:microsoft.com/office/officeart/2005/8/layout/hProcess9"/>
    <dgm:cxn modelId="{DAFDEC36-1C77-4B86-91B4-C7742F2C0B92}" type="presParOf" srcId="{ABFF6EBB-002D-4677-890C-A44057938B65}" destId="{768181FB-AC76-45AC-9A05-4DFEF8128EDB}" srcOrd="12" destOrd="0" presId="urn:microsoft.com/office/officeart/2005/8/layout/hProcess9"/>
    <dgm:cxn modelId="{5FB4F31B-4E02-4418-98CD-7C82384926E0}" type="presParOf" srcId="{ABFF6EBB-002D-4677-890C-A44057938B65}" destId="{86C01A82-A205-4728-A273-696D948F5118}" srcOrd="13" destOrd="0" presId="urn:microsoft.com/office/officeart/2005/8/layout/hProcess9"/>
    <dgm:cxn modelId="{E62FA7F6-FFD4-4444-B5E8-6CDBCBC88618}" type="presParOf" srcId="{ABFF6EBB-002D-4677-890C-A44057938B65}" destId="{61443C63-2CEA-43D0-9398-B2298FA15466}" srcOrd="14" destOrd="0" presId="urn:microsoft.com/office/officeart/2005/8/layout/hProcess9"/>
    <dgm:cxn modelId="{CFAFBAF7-CC85-46FC-B6B7-D87CC02D7E60}" type="presParOf" srcId="{ABFF6EBB-002D-4677-890C-A44057938B65}" destId="{BF2BAA93-CF82-4346-B357-E2CDC9070EFE}" srcOrd="15" destOrd="0" presId="urn:microsoft.com/office/officeart/2005/8/layout/hProcess9"/>
    <dgm:cxn modelId="{D452764A-9FD9-4CE3-8501-FFC666F7AABA}" type="presParOf" srcId="{ABFF6EBB-002D-4677-890C-A44057938B65}" destId="{33C2EF0E-C8ED-4E86-9516-F7DF81BA99AB}"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11EBA2D6-3879-4BB6-9304-5846BEB72545}"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8482EBD3-9C94-40C7-AF1C-68AE44566257}"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7DD45C-82B0-814B-8DB6-F5D0231D09CA}"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en-US"/>
        </a:p>
      </dgm:t>
    </dgm:pt>
    <dgm:pt modelId="{85CE3F2A-AE51-2A40-BC25-01691D2357FC}">
      <dgm:prSet phldrT="[Text]" custT="1"/>
      <dgm:spPr/>
      <dgm:t>
        <a:bodyPr/>
        <a:lstStyle/>
        <a:p>
          <a:r>
            <a:rPr lang="en-US" sz="1200" b="0" dirty="0" smtClean="0"/>
            <a:t>WIOA Steering Committee</a:t>
          </a:r>
        </a:p>
        <a:p>
          <a:r>
            <a:rPr lang="en-US" sz="1200" b="0" i="1" dirty="0" smtClean="0"/>
            <a:t>System Priorities</a:t>
          </a:r>
          <a:endParaRPr lang="en-US" sz="1200" b="0" i="1" dirty="0"/>
        </a:p>
      </dgm:t>
    </dgm:pt>
    <dgm:pt modelId="{2EA78C10-E1FA-0B46-A5E4-FBA4322DC3CD}" type="parTrans" cxnId="{9E1C02F6-6283-C54E-950F-FA8B0022E4D0}">
      <dgm:prSet/>
      <dgm:spPr/>
      <dgm:t>
        <a:bodyPr/>
        <a:lstStyle/>
        <a:p>
          <a:endParaRPr lang="en-US" sz="1200" b="0"/>
        </a:p>
      </dgm:t>
    </dgm:pt>
    <dgm:pt modelId="{6FADF332-94BC-9547-8817-5A4BC6641C47}" type="sibTrans" cxnId="{9E1C02F6-6283-C54E-950F-FA8B0022E4D0}">
      <dgm:prSet/>
      <dgm:spPr/>
      <dgm:t>
        <a:bodyPr/>
        <a:lstStyle/>
        <a:p>
          <a:endParaRPr lang="en-US" sz="1200" b="0"/>
        </a:p>
      </dgm:t>
    </dgm:pt>
    <dgm:pt modelId="{2EA7139E-CA70-2849-8137-3FCEB856500E}">
      <dgm:prSet phldrT="[Text]" custT="1"/>
      <dgm:spPr/>
      <dgm:t>
        <a:bodyPr/>
        <a:lstStyle/>
        <a:p>
          <a:r>
            <a:rPr lang="en-US" sz="1200" b="0" dirty="0" smtClean="0"/>
            <a:t>Eligible Training Provider List (ETPL) Workgroup</a:t>
          </a:r>
        </a:p>
      </dgm:t>
    </dgm:pt>
    <dgm:pt modelId="{730B9D17-FC4F-7A4D-A2D2-4B067BD8E23B}" type="parTrans" cxnId="{3D921E0A-B36C-C146-B5BF-D6F840D73F12}">
      <dgm:prSet/>
      <dgm:spPr/>
      <dgm:t>
        <a:bodyPr/>
        <a:lstStyle/>
        <a:p>
          <a:endParaRPr lang="en-US" sz="1200" b="0"/>
        </a:p>
      </dgm:t>
    </dgm:pt>
    <dgm:pt modelId="{66F5F8BC-A6EF-AB4F-847B-B2D566420A05}" type="sibTrans" cxnId="{3D921E0A-B36C-C146-B5BF-D6F840D73F12}">
      <dgm:prSet/>
      <dgm:spPr/>
      <dgm:t>
        <a:bodyPr/>
        <a:lstStyle/>
        <a:p>
          <a:endParaRPr lang="en-US" sz="1200" b="0"/>
        </a:p>
      </dgm:t>
    </dgm:pt>
    <dgm:pt modelId="{660C6AB7-B3F3-E948-BC21-2D3C2D5AD915}">
      <dgm:prSet phldrT="[Text]" custT="1"/>
      <dgm:spPr/>
      <dgm:t>
        <a:bodyPr/>
        <a:lstStyle/>
        <a:p>
          <a:r>
            <a:rPr lang="en-US" sz="1200" b="0" dirty="0" smtClean="0"/>
            <a:t>Workforce Board Standards/ Certification</a:t>
          </a:r>
        </a:p>
        <a:p>
          <a:r>
            <a:rPr lang="en-US" sz="1200" b="0" dirty="0" smtClean="0"/>
            <a:t>(BS&amp;E Sub-group)</a:t>
          </a:r>
          <a:endParaRPr lang="en-US" sz="1200" b="0" dirty="0"/>
        </a:p>
      </dgm:t>
    </dgm:pt>
    <dgm:pt modelId="{3AE29B4D-43A4-B643-A614-EFBC05D6AE96}" type="parTrans" cxnId="{C040F1C1-65E6-C140-943C-EF0E2839FF37}">
      <dgm:prSet/>
      <dgm:spPr/>
      <dgm:t>
        <a:bodyPr/>
        <a:lstStyle/>
        <a:p>
          <a:endParaRPr lang="en-US" sz="1200" b="0"/>
        </a:p>
      </dgm:t>
    </dgm:pt>
    <dgm:pt modelId="{FAADFC68-5D34-4848-94C9-8D09A46F501C}" type="sibTrans" cxnId="{C040F1C1-65E6-C140-943C-EF0E2839FF37}">
      <dgm:prSet/>
      <dgm:spPr/>
      <dgm:t>
        <a:bodyPr/>
        <a:lstStyle/>
        <a:p>
          <a:endParaRPr lang="en-US" sz="1200" b="0"/>
        </a:p>
      </dgm:t>
    </dgm:pt>
    <dgm:pt modelId="{6846A306-567A-3F49-9EAF-3EDE46FE22E3}">
      <dgm:prSet phldrT="[Text]" custT="1"/>
      <dgm:spPr/>
      <dgm:t>
        <a:bodyPr/>
        <a:lstStyle/>
        <a:p>
          <a:r>
            <a:rPr lang="en-US" sz="1200" b="0" dirty="0" smtClean="0"/>
            <a:t>Career Center Standards &amp; Selection Process (statewide baselines)</a:t>
          </a:r>
        </a:p>
        <a:p>
          <a:r>
            <a:rPr lang="en-US" sz="1200" b="0" dirty="0" smtClean="0"/>
            <a:t>(BS&amp;E Sub-group)</a:t>
          </a:r>
          <a:endParaRPr lang="en-US" sz="1200" b="0" dirty="0"/>
        </a:p>
      </dgm:t>
    </dgm:pt>
    <dgm:pt modelId="{C77D29EC-6DF2-8D47-96DF-617D0AE6CD19}" type="parTrans" cxnId="{87A8751E-DC8A-0A4C-9513-4E196C59697F}">
      <dgm:prSet/>
      <dgm:spPr/>
      <dgm:t>
        <a:bodyPr/>
        <a:lstStyle/>
        <a:p>
          <a:endParaRPr lang="en-US" sz="1200" b="0"/>
        </a:p>
      </dgm:t>
    </dgm:pt>
    <dgm:pt modelId="{FE31A47F-5AF4-3644-9483-45B65B58FCAB}" type="sibTrans" cxnId="{87A8751E-DC8A-0A4C-9513-4E196C59697F}">
      <dgm:prSet/>
      <dgm:spPr/>
      <dgm:t>
        <a:bodyPr/>
        <a:lstStyle/>
        <a:p>
          <a:endParaRPr lang="en-US" sz="1200" b="0"/>
        </a:p>
      </dgm:t>
    </dgm:pt>
    <dgm:pt modelId="{08B3096C-F2BF-BB47-8FBF-761C53FA1D0F}">
      <dgm:prSet phldrT="[Text]" custT="1"/>
      <dgm:spPr/>
      <dgm:t>
        <a:bodyPr/>
        <a:lstStyle/>
        <a:p>
          <a:r>
            <a:rPr lang="en-US" sz="1200" b="0" dirty="0" smtClean="0"/>
            <a:t>Performance Measurement</a:t>
          </a:r>
        </a:p>
        <a:p>
          <a:r>
            <a:rPr lang="en-US" sz="1200" b="0" dirty="0" smtClean="0"/>
            <a:t>(BS&amp;E Sub-group)</a:t>
          </a:r>
          <a:endParaRPr lang="en-US" sz="1200" b="0" dirty="0"/>
        </a:p>
      </dgm:t>
    </dgm:pt>
    <dgm:pt modelId="{F3E3598B-C8D4-0944-8E9B-C3FFAB555574}" type="parTrans" cxnId="{84F8975D-B1EE-6D4F-8094-EBAE5A313615}">
      <dgm:prSet/>
      <dgm:spPr/>
      <dgm:t>
        <a:bodyPr/>
        <a:lstStyle/>
        <a:p>
          <a:endParaRPr lang="en-US" sz="1200" b="0"/>
        </a:p>
      </dgm:t>
    </dgm:pt>
    <dgm:pt modelId="{185F40DF-A594-7A49-8138-15A2295B1347}" type="sibTrans" cxnId="{84F8975D-B1EE-6D4F-8094-EBAE5A313615}">
      <dgm:prSet/>
      <dgm:spPr/>
      <dgm:t>
        <a:bodyPr/>
        <a:lstStyle/>
        <a:p>
          <a:endParaRPr lang="en-US" sz="1200" b="0"/>
        </a:p>
      </dgm:t>
    </dgm:pt>
    <dgm:pt modelId="{909F8F82-1E22-B643-9914-AA75BDAF4C18}">
      <dgm:prSet phldrT="[Text]" custT="1"/>
      <dgm:spPr/>
      <dgm:t>
        <a:bodyPr/>
        <a:lstStyle/>
        <a:p>
          <a:r>
            <a:rPr lang="en-US" sz="1200" b="0" dirty="0" smtClean="0"/>
            <a:t>Business Strategies </a:t>
          </a:r>
        </a:p>
        <a:p>
          <a:r>
            <a:rPr lang="en-US" sz="1200" b="0" dirty="0" smtClean="0"/>
            <a:t>(BS&amp;E Sub-group)</a:t>
          </a:r>
          <a:endParaRPr lang="en-US" sz="1200" b="0" dirty="0"/>
        </a:p>
      </dgm:t>
    </dgm:pt>
    <dgm:pt modelId="{AD67172C-A80A-B248-B448-E9F2F769551F}" type="parTrans" cxnId="{1186136B-4E62-1441-93FD-0B97E54F2695}">
      <dgm:prSet/>
      <dgm:spPr/>
      <dgm:t>
        <a:bodyPr/>
        <a:lstStyle/>
        <a:p>
          <a:endParaRPr lang="en-US" sz="1200" b="0"/>
        </a:p>
      </dgm:t>
    </dgm:pt>
    <dgm:pt modelId="{D753C3BA-420D-0546-91DE-E91FD2A3D605}" type="sibTrans" cxnId="{1186136B-4E62-1441-93FD-0B97E54F2695}">
      <dgm:prSet/>
      <dgm:spPr/>
      <dgm:t>
        <a:bodyPr/>
        <a:lstStyle/>
        <a:p>
          <a:endParaRPr lang="en-US" sz="1200" b="0"/>
        </a:p>
      </dgm:t>
    </dgm:pt>
    <dgm:pt modelId="{3EA8F0F9-3C67-A942-9F4D-7F02BE91279B}">
      <dgm:prSet phldrT="[Text]" custT="1"/>
      <dgm:spPr/>
      <dgm:t>
        <a:bodyPr/>
        <a:lstStyle/>
        <a:p>
          <a:r>
            <a:rPr lang="en-US" sz="1200" b="0" dirty="0" smtClean="0"/>
            <a:t>Youth Workgroup</a:t>
          </a:r>
          <a:endParaRPr lang="en-US" sz="1200" b="0" dirty="0"/>
        </a:p>
      </dgm:t>
    </dgm:pt>
    <dgm:pt modelId="{5DEFC5BA-F312-DA4D-8957-E447FC21F193}" type="parTrans" cxnId="{727A26E0-4A39-8644-8B41-14C07C7E223F}">
      <dgm:prSet/>
      <dgm:spPr/>
      <dgm:t>
        <a:bodyPr/>
        <a:lstStyle/>
        <a:p>
          <a:endParaRPr lang="en-US" sz="1200" b="0"/>
        </a:p>
      </dgm:t>
    </dgm:pt>
    <dgm:pt modelId="{43BD05FC-760D-B341-84BC-25940D2AD9F1}" type="sibTrans" cxnId="{727A26E0-4A39-8644-8B41-14C07C7E223F}">
      <dgm:prSet/>
      <dgm:spPr/>
      <dgm:t>
        <a:bodyPr/>
        <a:lstStyle/>
        <a:p>
          <a:endParaRPr lang="en-US" sz="1200" b="0"/>
        </a:p>
      </dgm:t>
    </dgm:pt>
    <dgm:pt modelId="{4C7196D6-0A22-6248-A346-34DF5DD9D753}">
      <dgm:prSet phldrT="[Text]" custT="1"/>
      <dgm:spPr/>
      <dgm:t>
        <a:bodyPr/>
        <a:lstStyle/>
        <a:p>
          <a:r>
            <a:rPr lang="en-US" sz="1200" b="0" dirty="0" smtClean="0"/>
            <a:t>Job Seeker and Business (BS&amp;E) Workgroup</a:t>
          </a:r>
        </a:p>
      </dgm:t>
    </dgm:pt>
    <dgm:pt modelId="{EADDCE03-126D-214F-B325-C6EDAB7DE420}" type="parTrans" cxnId="{C7EC451F-92D9-F945-8E61-0139E040D641}">
      <dgm:prSet/>
      <dgm:spPr/>
      <dgm:t>
        <a:bodyPr/>
        <a:lstStyle/>
        <a:p>
          <a:endParaRPr lang="en-US" sz="1200" b="0"/>
        </a:p>
      </dgm:t>
    </dgm:pt>
    <dgm:pt modelId="{952D4A0D-FCC1-AD4F-9200-F8E32DCB872E}" type="sibTrans" cxnId="{C7EC451F-92D9-F945-8E61-0139E040D641}">
      <dgm:prSet/>
      <dgm:spPr/>
      <dgm:t>
        <a:bodyPr/>
        <a:lstStyle/>
        <a:p>
          <a:endParaRPr lang="en-US" sz="1200" b="0"/>
        </a:p>
      </dgm:t>
    </dgm:pt>
    <dgm:pt modelId="{D874E09E-1E53-47F9-B84D-70C2FC23073C}">
      <dgm:prSet custT="1"/>
      <dgm:spPr/>
      <dgm:t>
        <a:bodyPr/>
        <a:lstStyle/>
        <a:p>
          <a:r>
            <a:rPr lang="en-US" sz="1200" b="0" dirty="0" smtClean="0"/>
            <a:t>Business Focus Groups </a:t>
          </a:r>
        </a:p>
        <a:p>
          <a:r>
            <a:rPr lang="en-US" sz="1200" b="0" dirty="0" smtClean="0"/>
            <a:t>(direct input on “demand driven”) </a:t>
          </a:r>
          <a:endParaRPr lang="en-US" sz="1200" b="0" dirty="0"/>
        </a:p>
      </dgm:t>
    </dgm:pt>
    <dgm:pt modelId="{D2D8C3C8-E319-4C4F-89B6-90575610F717}" type="parTrans" cxnId="{2E748B9D-3A24-4401-A7A2-4E8676B44874}">
      <dgm:prSet/>
      <dgm:spPr/>
      <dgm:t>
        <a:bodyPr/>
        <a:lstStyle/>
        <a:p>
          <a:endParaRPr lang="en-US" sz="1200" b="0"/>
        </a:p>
      </dgm:t>
    </dgm:pt>
    <dgm:pt modelId="{F6124F0F-6A85-4B02-997A-E72D98013ACF}" type="sibTrans" cxnId="{2E748B9D-3A24-4401-A7A2-4E8676B44874}">
      <dgm:prSet/>
      <dgm:spPr/>
      <dgm:t>
        <a:bodyPr/>
        <a:lstStyle/>
        <a:p>
          <a:endParaRPr lang="en-US" sz="1200" b="0"/>
        </a:p>
      </dgm:t>
    </dgm:pt>
    <dgm:pt modelId="{7CF389C4-218F-6040-AA15-F4E4F99F084A}" type="pres">
      <dgm:prSet presAssocID="{137DD45C-82B0-814B-8DB6-F5D0231D09CA}" presName="hierChild1" presStyleCnt="0">
        <dgm:presLayoutVars>
          <dgm:chPref val="1"/>
          <dgm:dir/>
          <dgm:animOne val="branch"/>
          <dgm:animLvl val="lvl"/>
          <dgm:resizeHandles/>
        </dgm:presLayoutVars>
      </dgm:prSet>
      <dgm:spPr/>
      <dgm:t>
        <a:bodyPr/>
        <a:lstStyle/>
        <a:p>
          <a:endParaRPr lang="en-US"/>
        </a:p>
      </dgm:t>
    </dgm:pt>
    <dgm:pt modelId="{B87AE1F2-7F51-204E-A2E0-785D931F35A2}" type="pres">
      <dgm:prSet presAssocID="{85CE3F2A-AE51-2A40-BC25-01691D2357FC}" presName="hierRoot1" presStyleCnt="0"/>
      <dgm:spPr/>
      <dgm:t>
        <a:bodyPr/>
        <a:lstStyle/>
        <a:p>
          <a:endParaRPr lang="en-US"/>
        </a:p>
      </dgm:t>
    </dgm:pt>
    <dgm:pt modelId="{74084A29-C2F6-2C42-97AF-A2236314E2DC}" type="pres">
      <dgm:prSet presAssocID="{85CE3F2A-AE51-2A40-BC25-01691D2357FC}" presName="composite" presStyleCnt="0"/>
      <dgm:spPr/>
      <dgm:t>
        <a:bodyPr/>
        <a:lstStyle/>
        <a:p>
          <a:endParaRPr lang="en-US"/>
        </a:p>
      </dgm:t>
    </dgm:pt>
    <dgm:pt modelId="{642009C3-B9C1-5C42-AC02-F60F286499A9}" type="pres">
      <dgm:prSet presAssocID="{85CE3F2A-AE51-2A40-BC25-01691D2357FC}" presName="background" presStyleLbl="node0" presStyleIdx="0" presStyleCnt="2"/>
      <dgm:spPr>
        <a:solidFill>
          <a:srgbClr val="003366"/>
        </a:solidFill>
      </dgm:spPr>
      <dgm:t>
        <a:bodyPr/>
        <a:lstStyle/>
        <a:p>
          <a:endParaRPr lang="en-US"/>
        </a:p>
      </dgm:t>
    </dgm:pt>
    <dgm:pt modelId="{4F1F33B1-FE57-5F48-95DD-EE6EBA16AD34}" type="pres">
      <dgm:prSet presAssocID="{85CE3F2A-AE51-2A40-BC25-01691D2357FC}" presName="text" presStyleLbl="fgAcc0" presStyleIdx="0" presStyleCnt="2">
        <dgm:presLayoutVars>
          <dgm:chPref val="3"/>
        </dgm:presLayoutVars>
      </dgm:prSet>
      <dgm:spPr/>
      <dgm:t>
        <a:bodyPr/>
        <a:lstStyle/>
        <a:p>
          <a:endParaRPr lang="en-US"/>
        </a:p>
      </dgm:t>
    </dgm:pt>
    <dgm:pt modelId="{3BBE1A3F-23E7-0449-BD6B-1AB33FA3F816}" type="pres">
      <dgm:prSet presAssocID="{85CE3F2A-AE51-2A40-BC25-01691D2357FC}" presName="hierChild2" presStyleCnt="0"/>
      <dgm:spPr/>
      <dgm:t>
        <a:bodyPr/>
        <a:lstStyle/>
        <a:p>
          <a:endParaRPr lang="en-US"/>
        </a:p>
      </dgm:t>
    </dgm:pt>
    <dgm:pt modelId="{9A75350A-4A45-6A46-BB67-C051E177588F}" type="pres">
      <dgm:prSet presAssocID="{730B9D17-FC4F-7A4D-A2D2-4B067BD8E23B}" presName="Name10" presStyleLbl="parChTrans1D2" presStyleIdx="0" presStyleCnt="3"/>
      <dgm:spPr/>
      <dgm:t>
        <a:bodyPr/>
        <a:lstStyle/>
        <a:p>
          <a:endParaRPr lang="en-US"/>
        </a:p>
      </dgm:t>
    </dgm:pt>
    <dgm:pt modelId="{C47A3FC9-F084-D44C-B993-702CF421EE19}" type="pres">
      <dgm:prSet presAssocID="{2EA7139E-CA70-2849-8137-3FCEB856500E}" presName="hierRoot2" presStyleCnt="0"/>
      <dgm:spPr/>
      <dgm:t>
        <a:bodyPr/>
        <a:lstStyle/>
        <a:p>
          <a:endParaRPr lang="en-US"/>
        </a:p>
      </dgm:t>
    </dgm:pt>
    <dgm:pt modelId="{A1E7AC2A-2584-CF40-AFBD-52F953FFF4FE}" type="pres">
      <dgm:prSet presAssocID="{2EA7139E-CA70-2849-8137-3FCEB856500E}" presName="composite2" presStyleCnt="0"/>
      <dgm:spPr/>
      <dgm:t>
        <a:bodyPr/>
        <a:lstStyle/>
        <a:p>
          <a:endParaRPr lang="en-US"/>
        </a:p>
      </dgm:t>
    </dgm:pt>
    <dgm:pt modelId="{5682E608-8315-AE47-9C0F-D414A2A12866}" type="pres">
      <dgm:prSet presAssocID="{2EA7139E-CA70-2849-8137-3FCEB856500E}" presName="background2" presStyleLbl="node2" presStyleIdx="0" presStyleCnt="3"/>
      <dgm:spPr>
        <a:solidFill>
          <a:srgbClr val="003366"/>
        </a:solidFill>
      </dgm:spPr>
      <dgm:t>
        <a:bodyPr/>
        <a:lstStyle/>
        <a:p>
          <a:endParaRPr lang="en-US"/>
        </a:p>
      </dgm:t>
    </dgm:pt>
    <dgm:pt modelId="{6C5ED8DF-6448-7842-A98F-4A35D54E9FA3}" type="pres">
      <dgm:prSet presAssocID="{2EA7139E-CA70-2849-8137-3FCEB856500E}" presName="text2" presStyleLbl="fgAcc2" presStyleIdx="0" presStyleCnt="3">
        <dgm:presLayoutVars>
          <dgm:chPref val="3"/>
        </dgm:presLayoutVars>
      </dgm:prSet>
      <dgm:spPr/>
      <dgm:t>
        <a:bodyPr/>
        <a:lstStyle/>
        <a:p>
          <a:endParaRPr lang="en-US"/>
        </a:p>
      </dgm:t>
    </dgm:pt>
    <dgm:pt modelId="{5CC54D19-F5AD-FE47-882C-3136F56B98F5}" type="pres">
      <dgm:prSet presAssocID="{2EA7139E-CA70-2849-8137-3FCEB856500E}" presName="hierChild3" presStyleCnt="0"/>
      <dgm:spPr/>
      <dgm:t>
        <a:bodyPr/>
        <a:lstStyle/>
        <a:p>
          <a:endParaRPr lang="en-US"/>
        </a:p>
      </dgm:t>
    </dgm:pt>
    <dgm:pt modelId="{35E8D44A-1D09-E847-B280-75CC789BB377}" type="pres">
      <dgm:prSet presAssocID="{EADDCE03-126D-214F-B325-C6EDAB7DE420}" presName="Name10" presStyleLbl="parChTrans1D2" presStyleIdx="1" presStyleCnt="3"/>
      <dgm:spPr/>
      <dgm:t>
        <a:bodyPr/>
        <a:lstStyle/>
        <a:p>
          <a:endParaRPr lang="en-US"/>
        </a:p>
      </dgm:t>
    </dgm:pt>
    <dgm:pt modelId="{07FF992A-0462-844E-9566-C8560567641D}" type="pres">
      <dgm:prSet presAssocID="{4C7196D6-0A22-6248-A346-34DF5DD9D753}" presName="hierRoot2" presStyleCnt="0"/>
      <dgm:spPr/>
      <dgm:t>
        <a:bodyPr/>
        <a:lstStyle/>
        <a:p>
          <a:endParaRPr lang="en-US"/>
        </a:p>
      </dgm:t>
    </dgm:pt>
    <dgm:pt modelId="{57F4C2EB-2971-294B-8504-4CC079B865AC}" type="pres">
      <dgm:prSet presAssocID="{4C7196D6-0A22-6248-A346-34DF5DD9D753}" presName="composite2" presStyleCnt="0"/>
      <dgm:spPr/>
      <dgm:t>
        <a:bodyPr/>
        <a:lstStyle/>
        <a:p>
          <a:endParaRPr lang="en-US"/>
        </a:p>
      </dgm:t>
    </dgm:pt>
    <dgm:pt modelId="{E5989614-8F13-AA4D-93EF-2CC076FAE23A}" type="pres">
      <dgm:prSet presAssocID="{4C7196D6-0A22-6248-A346-34DF5DD9D753}" presName="background2" presStyleLbl="node2" presStyleIdx="1" presStyleCnt="3"/>
      <dgm:spPr>
        <a:solidFill>
          <a:srgbClr val="003366"/>
        </a:solidFill>
      </dgm:spPr>
      <dgm:t>
        <a:bodyPr/>
        <a:lstStyle/>
        <a:p>
          <a:endParaRPr lang="en-US"/>
        </a:p>
      </dgm:t>
    </dgm:pt>
    <dgm:pt modelId="{45444E5F-3E50-BF49-A30D-960AEA8656FE}" type="pres">
      <dgm:prSet presAssocID="{4C7196D6-0A22-6248-A346-34DF5DD9D753}" presName="text2" presStyleLbl="fgAcc2" presStyleIdx="1" presStyleCnt="3" custLinFactNeighborX="1604" custLinFactNeighborY="4100">
        <dgm:presLayoutVars>
          <dgm:chPref val="3"/>
        </dgm:presLayoutVars>
      </dgm:prSet>
      <dgm:spPr/>
      <dgm:t>
        <a:bodyPr/>
        <a:lstStyle/>
        <a:p>
          <a:endParaRPr lang="en-US"/>
        </a:p>
      </dgm:t>
    </dgm:pt>
    <dgm:pt modelId="{4DFB5358-3BBE-CE44-B106-31164473AC75}" type="pres">
      <dgm:prSet presAssocID="{4C7196D6-0A22-6248-A346-34DF5DD9D753}" presName="hierChild3" presStyleCnt="0"/>
      <dgm:spPr/>
      <dgm:t>
        <a:bodyPr/>
        <a:lstStyle/>
        <a:p>
          <a:endParaRPr lang="en-US"/>
        </a:p>
      </dgm:t>
    </dgm:pt>
    <dgm:pt modelId="{69C92C17-4ED1-8B45-B2C6-A2DBDA1C0578}" type="pres">
      <dgm:prSet presAssocID="{3AE29B4D-43A4-B643-A614-EFBC05D6AE96}" presName="Name17" presStyleLbl="parChTrans1D3" presStyleIdx="0" presStyleCnt="4"/>
      <dgm:spPr/>
      <dgm:t>
        <a:bodyPr/>
        <a:lstStyle/>
        <a:p>
          <a:endParaRPr lang="en-US"/>
        </a:p>
      </dgm:t>
    </dgm:pt>
    <dgm:pt modelId="{81B6D386-C36B-FA40-82B6-D2D14DE2B406}" type="pres">
      <dgm:prSet presAssocID="{660C6AB7-B3F3-E948-BC21-2D3C2D5AD915}" presName="hierRoot3" presStyleCnt="0"/>
      <dgm:spPr/>
      <dgm:t>
        <a:bodyPr/>
        <a:lstStyle/>
        <a:p>
          <a:endParaRPr lang="en-US"/>
        </a:p>
      </dgm:t>
    </dgm:pt>
    <dgm:pt modelId="{CA0D2718-925E-2B4F-8A17-C6249A5BC647}" type="pres">
      <dgm:prSet presAssocID="{660C6AB7-B3F3-E948-BC21-2D3C2D5AD915}" presName="composite3" presStyleCnt="0"/>
      <dgm:spPr/>
      <dgm:t>
        <a:bodyPr/>
        <a:lstStyle/>
        <a:p>
          <a:endParaRPr lang="en-US"/>
        </a:p>
      </dgm:t>
    </dgm:pt>
    <dgm:pt modelId="{AECC9F9F-1E89-C147-B1F0-7FAC729B0202}" type="pres">
      <dgm:prSet presAssocID="{660C6AB7-B3F3-E948-BC21-2D3C2D5AD915}" presName="background3" presStyleLbl="node3" presStyleIdx="0" presStyleCnt="4"/>
      <dgm:spPr>
        <a:solidFill>
          <a:srgbClr val="003366"/>
        </a:solidFill>
      </dgm:spPr>
      <dgm:t>
        <a:bodyPr/>
        <a:lstStyle/>
        <a:p>
          <a:endParaRPr lang="en-US"/>
        </a:p>
      </dgm:t>
    </dgm:pt>
    <dgm:pt modelId="{F8A83277-6416-784D-8393-B2009ADE644A}" type="pres">
      <dgm:prSet presAssocID="{660C6AB7-B3F3-E948-BC21-2D3C2D5AD915}" presName="text3" presStyleLbl="fgAcc3" presStyleIdx="0" presStyleCnt="4">
        <dgm:presLayoutVars>
          <dgm:chPref val="3"/>
        </dgm:presLayoutVars>
      </dgm:prSet>
      <dgm:spPr/>
      <dgm:t>
        <a:bodyPr/>
        <a:lstStyle/>
        <a:p>
          <a:endParaRPr lang="en-US"/>
        </a:p>
      </dgm:t>
    </dgm:pt>
    <dgm:pt modelId="{A29F242D-6902-694B-B511-9EC1CAA37676}" type="pres">
      <dgm:prSet presAssocID="{660C6AB7-B3F3-E948-BC21-2D3C2D5AD915}" presName="hierChild4" presStyleCnt="0"/>
      <dgm:spPr/>
      <dgm:t>
        <a:bodyPr/>
        <a:lstStyle/>
        <a:p>
          <a:endParaRPr lang="en-US"/>
        </a:p>
      </dgm:t>
    </dgm:pt>
    <dgm:pt modelId="{7DE6812D-E10D-E849-B563-AE8BF4EF2D10}" type="pres">
      <dgm:prSet presAssocID="{C77D29EC-6DF2-8D47-96DF-617D0AE6CD19}" presName="Name17" presStyleLbl="parChTrans1D3" presStyleIdx="1" presStyleCnt="4"/>
      <dgm:spPr/>
      <dgm:t>
        <a:bodyPr/>
        <a:lstStyle/>
        <a:p>
          <a:endParaRPr lang="en-US"/>
        </a:p>
      </dgm:t>
    </dgm:pt>
    <dgm:pt modelId="{2048B532-603F-044C-89CF-8EF857ED0F21}" type="pres">
      <dgm:prSet presAssocID="{6846A306-567A-3F49-9EAF-3EDE46FE22E3}" presName="hierRoot3" presStyleCnt="0"/>
      <dgm:spPr/>
      <dgm:t>
        <a:bodyPr/>
        <a:lstStyle/>
        <a:p>
          <a:endParaRPr lang="en-US"/>
        </a:p>
      </dgm:t>
    </dgm:pt>
    <dgm:pt modelId="{EA7E8C6C-8AAD-8D49-84FF-AADFA6B5A36F}" type="pres">
      <dgm:prSet presAssocID="{6846A306-567A-3F49-9EAF-3EDE46FE22E3}" presName="composite3" presStyleCnt="0"/>
      <dgm:spPr/>
      <dgm:t>
        <a:bodyPr/>
        <a:lstStyle/>
        <a:p>
          <a:endParaRPr lang="en-US"/>
        </a:p>
      </dgm:t>
    </dgm:pt>
    <dgm:pt modelId="{8284C1A6-3355-7E4E-853B-0A99B4B16E45}" type="pres">
      <dgm:prSet presAssocID="{6846A306-567A-3F49-9EAF-3EDE46FE22E3}" presName="background3" presStyleLbl="node3" presStyleIdx="1" presStyleCnt="4"/>
      <dgm:spPr>
        <a:solidFill>
          <a:srgbClr val="003366"/>
        </a:solidFill>
      </dgm:spPr>
      <dgm:t>
        <a:bodyPr/>
        <a:lstStyle/>
        <a:p>
          <a:endParaRPr lang="en-US"/>
        </a:p>
      </dgm:t>
    </dgm:pt>
    <dgm:pt modelId="{BF530FAC-953C-C340-AE1F-28E0DF0E1749}" type="pres">
      <dgm:prSet presAssocID="{6846A306-567A-3F49-9EAF-3EDE46FE22E3}" presName="text3" presStyleLbl="fgAcc3" presStyleIdx="1" presStyleCnt="4">
        <dgm:presLayoutVars>
          <dgm:chPref val="3"/>
        </dgm:presLayoutVars>
      </dgm:prSet>
      <dgm:spPr/>
      <dgm:t>
        <a:bodyPr/>
        <a:lstStyle/>
        <a:p>
          <a:endParaRPr lang="en-US"/>
        </a:p>
      </dgm:t>
    </dgm:pt>
    <dgm:pt modelId="{2DD1DAEF-1F49-0343-A5E3-DCAE7066793A}" type="pres">
      <dgm:prSet presAssocID="{6846A306-567A-3F49-9EAF-3EDE46FE22E3}" presName="hierChild4" presStyleCnt="0"/>
      <dgm:spPr/>
      <dgm:t>
        <a:bodyPr/>
        <a:lstStyle/>
        <a:p>
          <a:endParaRPr lang="en-US"/>
        </a:p>
      </dgm:t>
    </dgm:pt>
    <dgm:pt modelId="{FB19CB27-96B0-AB44-815E-0F046327941C}" type="pres">
      <dgm:prSet presAssocID="{F3E3598B-C8D4-0944-8E9B-C3FFAB555574}" presName="Name17" presStyleLbl="parChTrans1D3" presStyleIdx="2" presStyleCnt="4"/>
      <dgm:spPr/>
      <dgm:t>
        <a:bodyPr/>
        <a:lstStyle/>
        <a:p>
          <a:endParaRPr lang="en-US"/>
        </a:p>
      </dgm:t>
    </dgm:pt>
    <dgm:pt modelId="{D674369B-F12A-B04E-9AEB-7250049918CB}" type="pres">
      <dgm:prSet presAssocID="{08B3096C-F2BF-BB47-8FBF-761C53FA1D0F}" presName="hierRoot3" presStyleCnt="0"/>
      <dgm:spPr/>
      <dgm:t>
        <a:bodyPr/>
        <a:lstStyle/>
        <a:p>
          <a:endParaRPr lang="en-US"/>
        </a:p>
      </dgm:t>
    </dgm:pt>
    <dgm:pt modelId="{065ABB1A-D3C4-1140-8F34-A34B2D790915}" type="pres">
      <dgm:prSet presAssocID="{08B3096C-F2BF-BB47-8FBF-761C53FA1D0F}" presName="composite3" presStyleCnt="0"/>
      <dgm:spPr/>
      <dgm:t>
        <a:bodyPr/>
        <a:lstStyle/>
        <a:p>
          <a:endParaRPr lang="en-US"/>
        </a:p>
      </dgm:t>
    </dgm:pt>
    <dgm:pt modelId="{C31E863C-0514-7E49-A7D3-8BCF95C1EFF1}" type="pres">
      <dgm:prSet presAssocID="{08B3096C-F2BF-BB47-8FBF-761C53FA1D0F}" presName="background3" presStyleLbl="node3" presStyleIdx="2" presStyleCnt="4"/>
      <dgm:spPr>
        <a:solidFill>
          <a:srgbClr val="003366"/>
        </a:solidFill>
      </dgm:spPr>
      <dgm:t>
        <a:bodyPr/>
        <a:lstStyle/>
        <a:p>
          <a:endParaRPr lang="en-US"/>
        </a:p>
      </dgm:t>
    </dgm:pt>
    <dgm:pt modelId="{31AD95A3-8FFE-9645-94DB-21FCC5017317}" type="pres">
      <dgm:prSet presAssocID="{08B3096C-F2BF-BB47-8FBF-761C53FA1D0F}" presName="text3" presStyleLbl="fgAcc3" presStyleIdx="2" presStyleCnt="4">
        <dgm:presLayoutVars>
          <dgm:chPref val="3"/>
        </dgm:presLayoutVars>
      </dgm:prSet>
      <dgm:spPr/>
      <dgm:t>
        <a:bodyPr/>
        <a:lstStyle/>
        <a:p>
          <a:endParaRPr lang="en-US"/>
        </a:p>
      </dgm:t>
    </dgm:pt>
    <dgm:pt modelId="{BCB699FC-1D3C-984B-8376-6628BE2C821B}" type="pres">
      <dgm:prSet presAssocID="{08B3096C-F2BF-BB47-8FBF-761C53FA1D0F}" presName="hierChild4" presStyleCnt="0"/>
      <dgm:spPr/>
      <dgm:t>
        <a:bodyPr/>
        <a:lstStyle/>
        <a:p>
          <a:endParaRPr lang="en-US"/>
        </a:p>
      </dgm:t>
    </dgm:pt>
    <dgm:pt modelId="{4BB300F2-4CB2-644E-9343-BCCCFAA3696C}" type="pres">
      <dgm:prSet presAssocID="{AD67172C-A80A-B248-B448-E9F2F769551F}" presName="Name17" presStyleLbl="parChTrans1D3" presStyleIdx="3" presStyleCnt="4"/>
      <dgm:spPr/>
      <dgm:t>
        <a:bodyPr/>
        <a:lstStyle/>
        <a:p>
          <a:endParaRPr lang="en-US"/>
        </a:p>
      </dgm:t>
    </dgm:pt>
    <dgm:pt modelId="{A3E4CD0B-7816-424C-B70F-769AF3DA52AE}" type="pres">
      <dgm:prSet presAssocID="{909F8F82-1E22-B643-9914-AA75BDAF4C18}" presName="hierRoot3" presStyleCnt="0"/>
      <dgm:spPr/>
      <dgm:t>
        <a:bodyPr/>
        <a:lstStyle/>
        <a:p>
          <a:endParaRPr lang="en-US"/>
        </a:p>
      </dgm:t>
    </dgm:pt>
    <dgm:pt modelId="{AC81660B-C73A-594D-9B5A-4E0DB3B797BD}" type="pres">
      <dgm:prSet presAssocID="{909F8F82-1E22-B643-9914-AA75BDAF4C18}" presName="composite3" presStyleCnt="0"/>
      <dgm:spPr/>
      <dgm:t>
        <a:bodyPr/>
        <a:lstStyle/>
        <a:p>
          <a:endParaRPr lang="en-US"/>
        </a:p>
      </dgm:t>
    </dgm:pt>
    <dgm:pt modelId="{6C75DE5A-12FD-BE4D-82CD-59ECEA3FF36C}" type="pres">
      <dgm:prSet presAssocID="{909F8F82-1E22-B643-9914-AA75BDAF4C18}" presName="background3" presStyleLbl="node3" presStyleIdx="3" presStyleCnt="4"/>
      <dgm:spPr>
        <a:solidFill>
          <a:srgbClr val="003366"/>
        </a:solidFill>
      </dgm:spPr>
      <dgm:t>
        <a:bodyPr/>
        <a:lstStyle/>
        <a:p>
          <a:endParaRPr lang="en-US"/>
        </a:p>
      </dgm:t>
    </dgm:pt>
    <dgm:pt modelId="{5B609F0D-5936-DF4A-88DD-6BDE3139AC71}" type="pres">
      <dgm:prSet presAssocID="{909F8F82-1E22-B643-9914-AA75BDAF4C18}" presName="text3" presStyleLbl="fgAcc3" presStyleIdx="3" presStyleCnt="4">
        <dgm:presLayoutVars>
          <dgm:chPref val="3"/>
        </dgm:presLayoutVars>
      </dgm:prSet>
      <dgm:spPr/>
      <dgm:t>
        <a:bodyPr/>
        <a:lstStyle/>
        <a:p>
          <a:endParaRPr lang="en-US"/>
        </a:p>
      </dgm:t>
    </dgm:pt>
    <dgm:pt modelId="{DA2B2A90-5A9E-AA46-9A9A-0348C5C9CC16}" type="pres">
      <dgm:prSet presAssocID="{909F8F82-1E22-B643-9914-AA75BDAF4C18}" presName="hierChild4" presStyleCnt="0"/>
      <dgm:spPr/>
      <dgm:t>
        <a:bodyPr/>
        <a:lstStyle/>
        <a:p>
          <a:endParaRPr lang="en-US"/>
        </a:p>
      </dgm:t>
    </dgm:pt>
    <dgm:pt modelId="{57C4FEAC-3626-694A-9233-BBB085DBDE47}" type="pres">
      <dgm:prSet presAssocID="{5DEFC5BA-F312-DA4D-8957-E447FC21F193}" presName="Name10" presStyleLbl="parChTrans1D2" presStyleIdx="2" presStyleCnt="3"/>
      <dgm:spPr/>
      <dgm:t>
        <a:bodyPr/>
        <a:lstStyle/>
        <a:p>
          <a:endParaRPr lang="en-US"/>
        </a:p>
      </dgm:t>
    </dgm:pt>
    <dgm:pt modelId="{75BD10E2-740A-8844-BAE6-1C1D223F4F68}" type="pres">
      <dgm:prSet presAssocID="{3EA8F0F9-3C67-A942-9F4D-7F02BE91279B}" presName="hierRoot2" presStyleCnt="0"/>
      <dgm:spPr/>
      <dgm:t>
        <a:bodyPr/>
        <a:lstStyle/>
        <a:p>
          <a:endParaRPr lang="en-US"/>
        </a:p>
      </dgm:t>
    </dgm:pt>
    <dgm:pt modelId="{6E56D1D6-2B22-DA45-824B-96EF71D4BB3C}" type="pres">
      <dgm:prSet presAssocID="{3EA8F0F9-3C67-A942-9F4D-7F02BE91279B}" presName="composite2" presStyleCnt="0"/>
      <dgm:spPr/>
      <dgm:t>
        <a:bodyPr/>
        <a:lstStyle/>
        <a:p>
          <a:endParaRPr lang="en-US"/>
        </a:p>
      </dgm:t>
    </dgm:pt>
    <dgm:pt modelId="{6D0EC504-BEDA-5243-B97A-B096B899D022}" type="pres">
      <dgm:prSet presAssocID="{3EA8F0F9-3C67-A942-9F4D-7F02BE91279B}" presName="background2" presStyleLbl="node2" presStyleIdx="2" presStyleCnt="3"/>
      <dgm:spPr>
        <a:solidFill>
          <a:srgbClr val="003366"/>
        </a:solidFill>
      </dgm:spPr>
      <dgm:t>
        <a:bodyPr/>
        <a:lstStyle/>
        <a:p>
          <a:endParaRPr lang="en-US"/>
        </a:p>
      </dgm:t>
    </dgm:pt>
    <dgm:pt modelId="{815DCEA0-49BE-7543-9FC3-EA489E1B1509}" type="pres">
      <dgm:prSet presAssocID="{3EA8F0F9-3C67-A942-9F4D-7F02BE91279B}" presName="text2" presStyleLbl="fgAcc2" presStyleIdx="2" presStyleCnt="3">
        <dgm:presLayoutVars>
          <dgm:chPref val="3"/>
        </dgm:presLayoutVars>
      </dgm:prSet>
      <dgm:spPr/>
      <dgm:t>
        <a:bodyPr/>
        <a:lstStyle/>
        <a:p>
          <a:endParaRPr lang="en-US"/>
        </a:p>
      </dgm:t>
    </dgm:pt>
    <dgm:pt modelId="{B0B3DBC8-E277-3D46-994F-DC44D895044A}" type="pres">
      <dgm:prSet presAssocID="{3EA8F0F9-3C67-A942-9F4D-7F02BE91279B}" presName="hierChild3" presStyleCnt="0"/>
      <dgm:spPr/>
      <dgm:t>
        <a:bodyPr/>
        <a:lstStyle/>
        <a:p>
          <a:endParaRPr lang="en-US"/>
        </a:p>
      </dgm:t>
    </dgm:pt>
    <dgm:pt modelId="{564ADD58-225B-4314-9380-4AA67FAFD339}" type="pres">
      <dgm:prSet presAssocID="{D874E09E-1E53-47F9-B84D-70C2FC23073C}" presName="hierRoot1" presStyleCnt="0"/>
      <dgm:spPr/>
      <dgm:t>
        <a:bodyPr/>
        <a:lstStyle/>
        <a:p>
          <a:endParaRPr lang="en-US"/>
        </a:p>
      </dgm:t>
    </dgm:pt>
    <dgm:pt modelId="{E605B41A-D924-45F6-9759-9812477912A9}" type="pres">
      <dgm:prSet presAssocID="{D874E09E-1E53-47F9-B84D-70C2FC23073C}" presName="composite" presStyleCnt="0"/>
      <dgm:spPr/>
      <dgm:t>
        <a:bodyPr/>
        <a:lstStyle/>
        <a:p>
          <a:endParaRPr lang="en-US"/>
        </a:p>
      </dgm:t>
    </dgm:pt>
    <dgm:pt modelId="{7E9C1742-E7BB-40F7-BF49-ABE13DECA7C1}" type="pres">
      <dgm:prSet presAssocID="{D874E09E-1E53-47F9-B84D-70C2FC23073C}" presName="background" presStyleLbl="node0" presStyleIdx="1" presStyleCnt="2"/>
      <dgm:spPr>
        <a:solidFill>
          <a:srgbClr val="003366"/>
        </a:solidFill>
      </dgm:spPr>
      <dgm:t>
        <a:bodyPr/>
        <a:lstStyle/>
        <a:p>
          <a:endParaRPr lang="en-US"/>
        </a:p>
      </dgm:t>
    </dgm:pt>
    <dgm:pt modelId="{D4CAAB5B-E17C-48FA-A175-E6FE0C10450F}" type="pres">
      <dgm:prSet presAssocID="{D874E09E-1E53-47F9-B84D-70C2FC23073C}" presName="text" presStyleLbl="fgAcc0" presStyleIdx="1" presStyleCnt="2" custScaleX="74061" custScaleY="84972" custLinFactNeighborX="41720" custLinFactNeighborY="27925">
        <dgm:presLayoutVars>
          <dgm:chPref val="3"/>
        </dgm:presLayoutVars>
      </dgm:prSet>
      <dgm:spPr/>
      <dgm:t>
        <a:bodyPr/>
        <a:lstStyle/>
        <a:p>
          <a:endParaRPr lang="en-US"/>
        </a:p>
      </dgm:t>
    </dgm:pt>
    <dgm:pt modelId="{CF3EAA0B-75C0-4CEB-A518-680AE0B26904}" type="pres">
      <dgm:prSet presAssocID="{D874E09E-1E53-47F9-B84D-70C2FC23073C}" presName="hierChild2" presStyleCnt="0"/>
      <dgm:spPr/>
      <dgm:t>
        <a:bodyPr/>
        <a:lstStyle/>
        <a:p>
          <a:endParaRPr lang="en-US"/>
        </a:p>
      </dgm:t>
    </dgm:pt>
  </dgm:ptLst>
  <dgm:cxnLst>
    <dgm:cxn modelId="{0604D356-6AF2-4D7F-BF2A-FE7D139ABD77}" type="presOf" srcId="{6846A306-567A-3F49-9EAF-3EDE46FE22E3}" destId="{BF530FAC-953C-C340-AE1F-28E0DF0E1749}" srcOrd="0" destOrd="0" presId="urn:microsoft.com/office/officeart/2005/8/layout/hierarchy1"/>
    <dgm:cxn modelId="{FD1D6AFC-25C2-4CDD-87AB-218BE4BA33EA}" type="presOf" srcId="{3EA8F0F9-3C67-A942-9F4D-7F02BE91279B}" destId="{815DCEA0-49BE-7543-9FC3-EA489E1B1509}" srcOrd="0" destOrd="0" presId="urn:microsoft.com/office/officeart/2005/8/layout/hierarchy1"/>
    <dgm:cxn modelId="{727A26E0-4A39-8644-8B41-14C07C7E223F}" srcId="{85CE3F2A-AE51-2A40-BC25-01691D2357FC}" destId="{3EA8F0F9-3C67-A942-9F4D-7F02BE91279B}" srcOrd="2" destOrd="0" parTransId="{5DEFC5BA-F312-DA4D-8957-E447FC21F193}" sibTransId="{43BD05FC-760D-B341-84BC-25940D2AD9F1}"/>
    <dgm:cxn modelId="{7184242F-790F-4F60-9667-D3065619FF91}" type="presOf" srcId="{909F8F82-1E22-B643-9914-AA75BDAF4C18}" destId="{5B609F0D-5936-DF4A-88DD-6BDE3139AC71}" srcOrd="0" destOrd="0" presId="urn:microsoft.com/office/officeart/2005/8/layout/hierarchy1"/>
    <dgm:cxn modelId="{2E748B9D-3A24-4401-A7A2-4E8676B44874}" srcId="{137DD45C-82B0-814B-8DB6-F5D0231D09CA}" destId="{D874E09E-1E53-47F9-B84D-70C2FC23073C}" srcOrd="1" destOrd="0" parTransId="{D2D8C3C8-E319-4C4F-89B6-90575610F717}" sibTransId="{F6124F0F-6A85-4B02-997A-E72D98013ACF}"/>
    <dgm:cxn modelId="{15EFD1A5-5F18-4841-9C05-4F4D6EBE8304}" type="presOf" srcId="{08B3096C-F2BF-BB47-8FBF-761C53FA1D0F}" destId="{31AD95A3-8FFE-9645-94DB-21FCC5017317}" srcOrd="0" destOrd="0" presId="urn:microsoft.com/office/officeart/2005/8/layout/hierarchy1"/>
    <dgm:cxn modelId="{87A8751E-DC8A-0A4C-9513-4E196C59697F}" srcId="{4C7196D6-0A22-6248-A346-34DF5DD9D753}" destId="{6846A306-567A-3F49-9EAF-3EDE46FE22E3}" srcOrd="1" destOrd="0" parTransId="{C77D29EC-6DF2-8D47-96DF-617D0AE6CD19}" sibTransId="{FE31A47F-5AF4-3644-9483-45B65B58FCAB}"/>
    <dgm:cxn modelId="{C057A8EE-23D0-4600-ABE6-6296E4602788}" type="presOf" srcId="{F3E3598B-C8D4-0944-8E9B-C3FFAB555574}" destId="{FB19CB27-96B0-AB44-815E-0F046327941C}" srcOrd="0" destOrd="0" presId="urn:microsoft.com/office/officeart/2005/8/layout/hierarchy1"/>
    <dgm:cxn modelId="{C040F1C1-65E6-C140-943C-EF0E2839FF37}" srcId="{4C7196D6-0A22-6248-A346-34DF5DD9D753}" destId="{660C6AB7-B3F3-E948-BC21-2D3C2D5AD915}" srcOrd="0" destOrd="0" parTransId="{3AE29B4D-43A4-B643-A614-EFBC05D6AE96}" sibTransId="{FAADFC68-5D34-4848-94C9-8D09A46F501C}"/>
    <dgm:cxn modelId="{24368294-16C4-49B2-A2C9-CE04C8AF5FB7}" type="presOf" srcId="{137DD45C-82B0-814B-8DB6-F5D0231D09CA}" destId="{7CF389C4-218F-6040-AA15-F4E4F99F084A}" srcOrd="0" destOrd="0" presId="urn:microsoft.com/office/officeart/2005/8/layout/hierarchy1"/>
    <dgm:cxn modelId="{341AE5AC-0698-4888-B573-44A13FBE5950}" type="presOf" srcId="{660C6AB7-B3F3-E948-BC21-2D3C2D5AD915}" destId="{F8A83277-6416-784D-8393-B2009ADE644A}" srcOrd="0" destOrd="0" presId="urn:microsoft.com/office/officeart/2005/8/layout/hierarchy1"/>
    <dgm:cxn modelId="{7197C7A9-597E-47B6-943C-4EE24862E40C}" type="presOf" srcId="{EADDCE03-126D-214F-B325-C6EDAB7DE420}" destId="{35E8D44A-1D09-E847-B280-75CC789BB377}" srcOrd="0" destOrd="0" presId="urn:microsoft.com/office/officeart/2005/8/layout/hierarchy1"/>
    <dgm:cxn modelId="{E72673D0-E45B-4B12-9F70-2981EB8576EC}" type="presOf" srcId="{730B9D17-FC4F-7A4D-A2D2-4B067BD8E23B}" destId="{9A75350A-4A45-6A46-BB67-C051E177588F}" srcOrd="0" destOrd="0" presId="urn:microsoft.com/office/officeart/2005/8/layout/hierarchy1"/>
    <dgm:cxn modelId="{1186136B-4E62-1441-93FD-0B97E54F2695}" srcId="{4C7196D6-0A22-6248-A346-34DF5DD9D753}" destId="{909F8F82-1E22-B643-9914-AA75BDAF4C18}" srcOrd="3" destOrd="0" parTransId="{AD67172C-A80A-B248-B448-E9F2F769551F}" sibTransId="{D753C3BA-420D-0546-91DE-E91FD2A3D605}"/>
    <dgm:cxn modelId="{1FE61FCE-2A57-4591-8198-527B77410AD6}" type="presOf" srcId="{AD67172C-A80A-B248-B448-E9F2F769551F}" destId="{4BB300F2-4CB2-644E-9343-BCCCFAA3696C}" srcOrd="0" destOrd="0" presId="urn:microsoft.com/office/officeart/2005/8/layout/hierarchy1"/>
    <dgm:cxn modelId="{9E1C02F6-6283-C54E-950F-FA8B0022E4D0}" srcId="{137DD45C-82B0-814B-8DB6-F5D0231D09CA}" destId="{85CE3F2A-AE51-2A40-BC25-01691D2357FC}" srcOrd="0" destOrd="0" parTransId="{2EA78C10-E1FA-0B46-A5E4-FBA4322DC3CD}" sibTransId="{6FADF332-94BC-9547-8817-5A4BC6641C47}"/>
    <dgm:cxn modelId="{14903D3A-8E00-4885-A899-1A8F10FF109D}" type="presOf" srcId="{3AE29B4D-43A4-B643-A614-EFBC05D6AE96}" destId="{69C92C17-4ED1-8B45-B2C6-A2DBDA1C0578}" srcOrd="0" destOrd="0" presId="urn:microsoft.com/office/officeart/2005/8/layout/hierarchy1"/>
    <dgm:cxn modelId="{C01A4A7E-31F5-44B6-9F64-CA92C8213F41}" type="presOf" srcId="{D874E09E-1E53-47F9-B84D-70C2FC23073C}" destId="{D4CAAB5B-E17C-48FA-A175-E6FE0C10450F}" srcOrd="0" destOrd="0" presId="urn:microsoft.com/office/officeart/2005/8/layout/hierarchy1"/>
    <dgm:cxn modelId="{B8B212AC-7C2F-4871-87DD-0027B902F1F1}" type="presOf" srcId="{2EA7139E-CA70-2849-8137-3FCEB856500E}" destId="{6C5ED8DF-6448-7842-A98F-4A35D54E9FA3}" srcOrd="0" destOrd="0" presId="urn:microsoft.com/office/officeart/2005/8/layout/hierarchy1"/>
    <dgm:cxn modelId="{C7EC451F-92D9-F945-8E61-0139E040D641}" srcId="{85CE3F2A-AE51-2A40-BC25-01691D2357FC}" destId="{4C7196D6-0A22-6248-A346-34DF5DD9D753}" srcOrd="1" destOrd="0" parTransId="{EADDCE03-126D-214F-B325-C6EDAB7DE420}" sibTransId="{952D4A0D-FCC1-AD4F-9200-F8E32DCB872E}"/>
    <dgm:cxn modelId="{E2E69F53-2CFF-45B2-904A-14EA1F4F8EAC}" type="presOf" srcId="{85CE3F2A-AE51-2A40-BC25-01691D2357FC}" destId="{4F1F33B1-FE57-5F48-95DD-EE6EBA16AD34}" srcOrd="0" destOrd="0" presId="urn:microsoft.com/office/officeart/2005/8/layout/hierarchy1"/>
    <dgm:cxn modelId="{0D7B7E8E-4534-44B8-BEBC-F98B6C4AB399}" type="presOf" srcId="{C77D29EC-6DF2-8D47-96DF-617D0AE6CD19}" destId="{7DE6812D-E10D-E849-B563-AE8BF4EF2D10}" srcOrd="0" destOrd="0" presId="urn:microsoft.com/office/officeart/2005/8/layout/hierarchy1"/>
    <dgm:cxn modelId="{3D921E0A-B36C-C146-B5BF-D6F840D73F12}" srcId="{85CE3F2A-AE51-2A40-BC25-01691D2357FC}" destId="{2EA7139E-CA70-2849-8137-3FCEB856500E}" srcOrd="0" destOrd="0" parTransId="{730B9D17-FC4F-7A4D-A2D2-4B067BD8E23B}" sibTransId="{66F5F8BC-A6EF-AB4F-847B-B2D566420A05}"/>
    <dgm:cxn modelId="{96DEB878-2AEE-429A-927D-99BA8A90B4CD}" type="presOf" srcId="{5DEFC5BA-F312-DA4D-8957-E447FC21F193}" destId="{57C4FEAC-3626-694A-9233-BBB085DBDE47}" srcOrd="0" destOrd="0" presId="urn:microsoft.com/office/officeart/2005/8/layout/hierarchy1"/>
    <dgm:cxn modelId="{84F8975D-B1EE-6D4F-8094-EBAE5A313615}" srcId="{4C7196D6-0A22-6248-A346-34DF5DD9D753}" destId="{08B3096C-F2BF-BB47-8FBF-761C53FA1D0F}" srcOrd="2" destOrd="0" parTransId="{F3E3598B-C8D4-0944-8E9B-C3FFAB555574}" sibTransId="{185F40DF-A594-7A49-8138-15A2295B1347}"/>
    <dgm:cxn modelId="{9F60E42C-DDF4-42EA-A609-CFAD26FAB05F}" type="presOf" srcId="{4C7196D6-0A22-6248-A346-34DF5DD9D753}" destId="{45444E5F-3E50-BF49-A30D-960AEA8656FE}" srcOrd="0" destOrd="0" presId="urn:microsoft.com/office/officeart/2005/8/layout/hierarchy1"/>
    <dgm:cxn modelId="{8CF3AB5A-7FDF-4D0F-8BED-957F5E24A5F2}" type="presParOf" srcId="{7CF389C4-218F-6040-AA15-F4E4F99F084A}" destId="{B87AE1F2-7F51-204E-A2E0-785D931F35A2}" srcOrd="0" destOrd="0" presId="urn:microsoft.com/office/officeart/2005/8/layout/hierarchy1"/>
    <dgm:cxn modelId="{34C0BBE0-2A13-483B-86E0-8ECEA9F68FDA}" type="presParOf" srcId="{B87AE1F2-7F51-204E-A2E0-785D931F35A2}" destId="{74084A29-C2F6-2C42-97AF-A2236314E2DC}" srcOrd="0" destOrd="0" presId="urn:microsoft.com/office/officeart/2005/8/layout/hierarchy1"/>
    <dgm:cxn modelId="{6CC2D226-5966-4453-952A-2D08E3D3C5C6}" type="presParOf" srcId="{74084A29-C2F6-2C42-97AF-A2236314E2DC}" destId="{642009C3-B9C1-5C42-AC02-F60F286499A9}" srcOrd="0" destOrd="0" presId="urn:microsoft.com/office/officeart/2005/8/layout/hierarchy1"/>
    <dgm:cxn modelId="{3DFCBBA9-73B0-417A-9EE1-60C476C1B110}" type="presParOf" srcId="{74084A29-C2F6-2C42-97AF-A2236314E2DC}" destId="{4F1F33B1-FE57-5F48-95DD-EE6EBA16AD34}" srcOrd="1" destOrd="0" presId="urn:microsoft.com/office/officeart/2005/8/layout/hierarchy1"/>
    <dgm:cxn modelId="{87F87A1B-D803-47AC-BBD2-D866A680B340}" type="presParOf" srcId="{B87AE1F2-7F51-204E-A2E0-785D931F35A2}" destId="{3BBE1A3F-23E7-0449-BD6B-1AB33FA3F816}" srcOrd="1" destOrd="0" presId="urn:microsoft.com/office/officeart/2005/8/layout/hierarchy1"/>
    <dgm:cxn modelId="{0D022BC3-D2A5-4B05-8ADE-062A18A3CE5B}" type="presParOf" srcId="{3BBE1A3F-23E7-0449-BD6B-1AB33FA3F816}" destId="{9A75350A-4A45-6A46-BB67-C051E177588F}" srcOrd="0" destOrd="0" presId="urn:microsoft.com/office/officeart/2005/8/layout/hierarchy1"/>
    <dgm:cxn modelId="{681B73C1-6B19-4316-8E40-3EBE416D584C}" type="presParOf" srcId="{3BBE1A3F-23E7-0449-BD6B-1AB33FA3F816}" destId="{C47A3FC9-F084-D44C-B993-702CF421EE19}" srcOrd="1" destOrd="0" presId="urn:microsoft.com/office/officeart/2005/8/layout/hierarchy1"/>
    <dgm:cxn modelId="{8669ED6D-9BC1-45BF-B5F5-3D4A9E9E4AA2}" type="presParOf" srcId="{C47A3FC9-F084-D44C-B993-702CF421EE19}" destId="{A1E7AC2A-2584-CF40-AFBD-52F953FFF4FE}" srcOrd="0" destOrd="0" presId="urn:microsoft.com/office/officeart/2005/8/layout/hierarchy1"/>
    <dgm:cxn modelId="{4976CB5E-AD96-448F-8587-CB88A36A6D44}" type="presParOf" srcId="{A1E7AC2A-2584-CF40-AFBD-52F953FFF4FE}" destId="{5682E608-8315-AE47-9C0F-D414A2A12866}" srcOrd="0" destOrd="0" presId="urn:microsoft.com/office/officeart/2005/8/layout/hierarchy1"/>
    <dgm:cxn modelId="{29177076-4CF7-475F-A4DC-61E1238A924E}" type="presParOf" srcId="{A1E7AC2A-2584-CF40-AFBD-52F953FFF4FE}" destId="{6C5ED8DF-6448-7842-A98F-4A35D54E9FA3}" srcOrd="1" destOrd="0" presId="urn:microsoft.com/office/officeart/2005/8/layout/hierarchy1"/>
    <dgm:cxn modelId="{3C077E46-B11D-42BA-87B0-633FD9CC28A7}" type="presParOf" srcId="{C47A3FC9-F084-D44C-B993-702CF421EE19}" destId="{5CC54D19-F5AD-FE47-882C-3136F56B98F5}" srcOrd="1" destOrd="0" presId="urn:microsoft.com/office/officeart/2005/8/layout/hierarchy1"/>
    <dgm:cxn modelId="{4AAF75C5-ED80-414C-85B5-AE270EB24B70}" type="presParOf" srcId="{3BBE1A3F-23E7-0449-BD6B-1AB33FA3F816}" destId="{35E8D44A-1D09-E847-B280-75CC789BB377}" srcOrd="2" destOrd="0" presId="urn:microsoft.com/office/officeart/2005/8/layout/hierarchy1"/>
    <dgm:cxn modelId="{5C5C2CC1-C930-48BB-ABCF-4E976780E670}" type="presParOf" srcId="{3BBE1A3F-23E7-0449-BD6B-1AB33FA3F816}" destId="{07FF992A-0462-844E-9566-C8560567641D}" srcOrd="3" destOrd="0" presId="urn:microsoft.com/office/officeart/2005/8/layout/hierarchy1"/>
    <dgm:cxn modelId="{B01846A6-D618-4A22-82EB-BE9C0F85C4E2}" type="presParOf" srcId="{07FF992A-0462-844E-9566-C8560567641D}" destId="{57F4C2EB-2971-294B-8504-4CC079B865AC}" srcOrd="0" destOrd="0" presId="urn:microsoft.com/office/officeart/2005/8/layout/hierarchy1"/>
    <dgm:cxn modelId="{54517E01-E701-4E2C-A010-9E415CE3CA53}" type="presParOf" srcId="{57F4C2EB-2971-294B-8504-4CC079B865AC}" destId="{E5989614-8F13-AA4D-93EF-2CC076FAE23A}" srcOrd="0" destOrd="0" presId="urn:microsoft.com/office/officeart/2005/8/layout/hierarchy1"/>
    <dgm:cxn modelId="{C1A03A92-1672-4894-A363-CF8E3F0741E0}" type="presParOf" srcId="{57F4C2EB-2971-294B-8504-4CC079B865AC}" destId="{45444E5F-3E50-BF49-A30D-960AEA8656FE}" srcOrd="1" destOrd="0" presId="urn:microsoft.com/office/officeart/2005/8/layout/hierarchy1"/>
    <dgm:cxn modelId="{0AB239A4-BFE0-4335-A073-90A63F603564}" type="presParOf" srcId="{07FF992A-0462-844E-9566-C8560567641D}" destId="{4DFB5358-3BBE-CE44-B106-31164473AC75}" srcOrd="1" destOrd="0" presId="urn:microsoft.com/office/officeart/2005/8/layout/hierarchy1"/>
    <dgm:cxn modelId="{05703184-B9B1-4C26-B836-123925879D0A}" type="presParOf" srcId="{4DFB5358-3BBE-CE44-B106-31164473AC75}" destId="{69C92C17-4ED1-8B45-B2C6-A2DBDA1C0578}" srcOrd="0" destOrd="0" presId="urn:microsoft.com/office/officeart/2005/8/layout/hierarchy1"/>
    <dgm:cxn modelId="{F929404B-8B52-44CE-B590-732E2D7A9963}" type="presParOf" srcId="{4DFB5358-3BBE-CE44-B106-31164473AC75}" destId="{81B6D386-C36B-FA40-82B6-D2D14DE2B406}" srcOrd="1" destOrd="0" presId="urn:microsoft.com/office/officeart/2005/8/layout/hierarchy1"/>
    <dgm:cxn modelId="{39292CFE-E216-4954-9C11-E828FEF2B045}" type="presParOf" srcId="{81B6D386-C36B-FA40-82B6-D2D14DE2B406}" destId="{CA0D2718-925E-2B4F-8A17-C6249A5BC647}" srcOrd="0" destOrd="0" presId="urn:microsoft.com/office/officeart/2005/8/layout/hierarchy1"/>
    <dgm:cxn modelId="{0A879AD3-BC6A-44B9-92A2-FC5016D49BEA}" type="presParOf" srcId="{CA0D2718-925E-2B4F-8A17-C6249A5BC647}" destId="{AECC9F9F-1E89-C147-B1F0-7FAC729B0202}" srcOrd="0" destOrd="0" presId="urn:microsoft.com/office/officeart/2005/8/layout/hierarchy1"/>
    <dgm:cxn modelId="{5612FD0E-628D-4D95-A143-066E87A58A62}" type="presParOf" srcId="{CA0D2718-925E-2B4F-8A17-C6249A5BC647}" destId="{F8A83277-6416-784D-8393-B2009ADE644A}" srcOrd="1" destOrd="0" presId="urn:microsoft.com/office/officeart/2005/8/layout/hierarchy1"/>
    <dgm:cxn modelId="{2D089ECA-1A24-4CA7-BA2B-005DC69E44E9}" type="presParOf" srcId="{81B6D386-C36B-FA40-82B6-D2D14DE2B406}" destId="{A29F242D-6902-694B-B511-9EC1CAA37676}" srcOrd="1" destOrd="0" presId="urn:microsoft.com/office/officeart/2005/8/layout/hierarchy1"/>
    <dgm:cxn modelId="{AC914046-9CD8-4250-86ED-681F5B6E7CF3}" type="presParOf" srcId="{4DFB5358-3BBE-CE44-B106-31164473AC75}" destId="{7DE6812D-E10D-E849-B563-AE8BF4EF2D10}" srcOrd="2" destOrd="0" presId="urn:microsoft.com/office/officeart/2005/8/layout/hierarchy1"/>
    <dgm:cxn modelId="{4E43E9E3-4361-4D26-90AB-75F4C7B971D3}" type="presParOf" srcId="{4DFB5358-3BBE-CE44-B106-31164473AC75}" destId="{2048B532-603F-044C-89CF-8EF857ED0F21}" srcOrd="3" destOrd="0" presId="urn:microsoft.com/office/officeart/2005/8/layout/hierarchy1"/>
    <dgm:cxn modelId="{A3A11D12-F655-4062-B391-F52CBE38360B}" type="presParOf" srcId="{2048B532-603F-044C-89CF-8EF857ED0F21}" destId="{EA7E8C6C-8AAD-8D49-84FF-AADFA6B5A36F}" srcOrd="0" destOrd="0" presId="urn:microsoft.com/office/officeart/2005/8/layout/hierarchy1"/>
    <dgm:cxn modelId="{C4B8C436-0C54-48FF-A1B2-110733749687}" type="presParOf" srcId="{EA7E8C6C-8AAD-8D49-84FF-AADFA6B5A36F}" destId="{8284C1A6-3355-7E4E-853B-0A99B4B16E45}" srcOrd="0" destOrd="0" presId="urn:microsoft.com/office/officeart/2005/8/layout/hierarchy1"/>
    <dgm:cxn modelId="{579EF216-2988-4D61-9960-FBB54500293C}" type="presParOf" srcId="{EA7E8C6C-8AAD-8D49-84FF-AADFA6B5A36F}" destId="{BF530FAC-953C-C340-AE1F-28E0DF0E1749}" srcOrd="1" destOrd="0" presId="urn:microsoft.com/office/officeart/2005/8/layout/hierarchy1"/>
    <dgm:cxn modelId="{721C60CA-C5D8-40B0-8598-34D2B1ED78FA}" type="presParOf" srcId="{2048B532-603F-044C-89CF-8EF857ED0F21}" destId="{2DD1DAEF-1F49-0343-A5E3-DCAE7066793A}" srcOrd="1" destOrd="0" presId="urn:microsoft.com/office/officeart/2005/8/layout/hierarchy1"/>
    <dgm:cxn modelId="{1FE26EA4-326A-4C98-8102-651C941E76E9}" type="presParOf" srcId="{4DFB5358-3BBE-CE44-B106-31164473AC75}" destId="{FB19CB27-96B0-AB44-815E-0F046327941C}" srcOrd="4" destOrd="0" presId="urn:microsoft.com/office/officeart/2005/8/layout/hierarchy1"/>
    <dgm:cxn modelId="{4C7EACF8-C877-4715-92F5-25690320A5D8}" type="presParOf" srcId="{4DFB5358-3BBE-CE44-B106-31164473AC75}" destId="{D674369B-F12A-B04E-9AEB-7250049918CB}" srcOrd="5" destOrd="0" presId="urn:microsoft.com/office/officeart/2005/8/layout/hierarchy1"/>
    <dgm:cxn modelId="{958E6CE9-C86B-4284-873C-1EB6A34876E7}" type="presParOf" srcId="{D674369B-F12A-B04E-9AEB-7250049918CB}" destId="{065ABB1A-D3C4-1140-8F34-A34B2D790915}" srcOrd="0" destOrd="0" presId="urn:microsoft.com/office/officeart/2005/8/layout/hierarchy1"/>
    <dgm:cxn modelId="{3EEABE6D-BD62-4EC1-9EB2-038578EFDE9A}" type="presParOf" srcId="{065ABB1A-D3C4-1140-8F34-A34B2D790915}" destId="{C31E863C-0514-7E49-A7D3-8BCF95C1EFF1}" srcOrd="0" destOrd="0" presId="urn:microsoft.com/office/officeart/2005/8/layout/hierarchy1"/>
    <dgm:cxn modelId="{47934C46-6DD8-4981-86C5-5BA854F87137}" type="presParOf" srcId="{065ABB1A-D3C4-1140-8F34-A34B2D790915}" destId="{31AD95A3-8FFE-9645-94DB-21FCC5017317}" srcOrd="1" destOrd="0" presId="urn:microsoft.com/office/officeart/2005/8/layout/hierarchy1"/>
    <dgm:cxn modelId="{56C9BBF7-40B7-4FD4-86B0-871023938DC4}" type="presParOf" srcId="{D674369B-F12A-B04E-9AEB-7250049918CB}" destId="{BCB699FC-1D3C-984B-8376-6628BE2C821B}" srcOrd="1" destOrd="0" presId="urn:microsoft.com/office/officeart/2005/8/layout/hierarchy1"/>
    <dgm:cxn modelId="{CBBB6CFB-B1D7-451C-9015-95FE630DCEDD}" type="presParOf" srcId="{4DFB5358-3BBE-CE44-B106-31164473AC75}" destId="{4BB300F2-4CB2-644E-9343-BCCCFAA3696C}" srcOrd="6" destOrd="0" presId="urn:microsoft.com/office/officeart/2005/8/layout/hierarchy1"/>
    <dgm:cxn modelId="{8B4B43D2-7900-4AB0-8ED9-131B80A22F5A}" type="presParOf" srcId="{4DFB5358-3BBE-CE44-B106-31164473AC75}" destId="{A3E4CD0B-7816-424C-B70F-769AF3DA52AE}" srcOrd="7" destOrd="0" presId="urn:microsoft.com/office/officeart/2005/8/layout/hierarchy1"/>
    <dgm:cxn modelId="{6132D4C9-0D50-4C82-82C4-6716524408A8}" type="presParOf" srcId="{A3E4CD0B-7816-424C-B70F-769AF3DA52AE}" destId="{AC81660B-C73A-594D-9B5A-4E0DB3B797BD}" srcOrd="0" destOrd="0" presId="urn:microsoft.com/office/officeart/2005/8/layout/hierarchy1"/>
    <dgm:cxn modelId="{2E1953AF-D97A-4584-81BD-8E5E309D996F}" type="presParOf" srcId="{AC81660B-C73A-594D-9B5A-4E0DB3B797BD}" destId="{6C75DE5A-12FD-BE4D-82CD-59ECEA3FF36C}" srcOrd="0" destOrd="0" presId="urn:microsoft.com/office/officeart/2005/8/layout/hierarchy1"/>
    <dgm:cxn modelId="{CDBA2261-A7CC-4708-B15B-F12C694DCCB3}" type="presParOf" srcId="{AC81660B-C73A-594D-9B5A-4E0DB3B797BD}" destId="{5B609F0D-5936-DF4A-88DD-6BDE3139AC71}" srcOrd="1" destOrd="0" presId="urn:microsoft.com/office/officeart/2005/8/layout/hierarchy1"/>
    <dgm:cxn modelId="{D6DB8BB3-9524-4460-8120-7068DB1E00D6}" type="presParOf" srcId="{A3E4CD0B-7816-424C-B70F-769AF3DA52AE}" destId="{DA2B2A90-5A9E-AA46-9A9A-0348C5C9CC16}" srcOrd="1" destOrd="0" presId="urn:microsoft.com/office/officeart/2005/8/layout/hierarchy1"/>
    <dgm:cxn modelId="{5D4415CD-5F00-426D-A9BE-6C40A4048D56}" type="presParOf" srcId="{3BBE1A3F-23E7-0449-BD6B-1AB33FA3F816}" destId="{57C4FEAC-3626-694A-9233-BBB085DBDE47}" srcOrd="4" destOrd="0" presId="urn:microsoft.com/office/officeart/2005/8/layout/hierarchy1"/>
    <dgm:cxn modelId="{803CAB2D-AA2A-4A84-B303-4030FE8A9EB8}" type="presParOf" srcId="{3BBE1A3F-23E7-0449-BD6B-1AB33FA3F816}" destId="{75BD10E2-740A-8844-BAE6-1C1D223F4F68}" srcOrd="5" destOrd="0" presId="urn:microsoft.com/office/officeart/2005/8/layout/hierarchy1"/>
    <dgm:cxn modelId="{C4874A4C-5271-4F8A-83BF-B489099C620B}" type="presParOf" srcId="{75BD10E2-740A-8844-BAE6-1C1D223F4F68}" destId="{6E56D1D6-2B22-DA45-824B-96EF71D4BB3C}" srcOrd="0" destOrd="0" presId="urn:microsoft.com/office/officeart/2005/8/layout/hierarchy1"/>
    <dgm:cxn modelId="{9260C700-0ED7-4674-8CF1-CABA5CD2DE73}" type="presParOf" srcId="{6E56D1D6-2B22-DA45-824B-96EF71D4BB3C}" destId="{6D0EC504-BEDA-5243-B97A-B096B899D022}" srcOrd="0" destOrd="0" presId="urn:microsoft.com/office/officeart/2005/8/layout/hierarchy1"/>
    <dgm:cxn modelId="{2F88F9A4-9C08-45EF-A0E5-D33FCD1A5872}" type="presParOf" srcId="{6E56D1D6-2B22-DA45-824B-96EF71D4BB3C}" destId="{815DCEA0-49BE-7543-9FC3-EA489E1B1509}" srcOrd="1" destOrd="0" presId="urn:microsoft.com/office/officeart/2005/8/layout/hierarchy1"/>
    <dgm:cxn modelId="{D390EAE2-D3B0-4ED6-B7BF-1E3B9B84256C}" type="presParOf" srcId="{75BD10E2-740A-8844-BAE6-1C1D223F4F68}" destId="{B0B3DBC8-E277-3D46-994F-DC44D895044A}" srcOrd="1" destOrd="0" presId="urn:microsoft.com/office/officeart/2005/8/layout/hierarchy1"/>
    <dgm:cxn modelId="{D0AE9B97-22F6-4474-8021-3D01500E9BF3}" type="presParOf" srcId="{7CF389C4-218F-6040-AA15-F4E4F99F084A}" destId="{564ADD58-225B-4314-9380-4AA67FAFD339}" srcOrd="1" destOrd="0" presId="urn:microsoft.com/office/officeart/2005/8/layout/hierarchy1"/>
    <dgm:cxn modelId="{185C42BB-F6FB-4A47-A3D4-478F3E2F1A37}" type="presParOf" srcId="{564ADD58-225B-4314-9380-4AA67FAFD339}" destId="{E605B41A-D924-45F6-9759-9812477912A9}" srcOrd="0" destOrd="0" presId="urn:microsoft.com/office/officeart/2005/8/layout/hierarchy1"/>
    <dgm:cxn modelId="{9A579EE3-D006-477B-BD69-8966D02AFFD5}" type="presParOf" srcId="{E605B41A-D924-45F6-9759-9812477912A9}" destId="{7E9C1742-E7BB-40F7-BF49-ABE13DECA7C1}" srcOrd="0" destOrd="0" presId="urn:microsoft.com/office/officeart/2005/8/layout/hierarchy1"/>
    <dgm:cxn modelId="{4B48995B-0D6C-4C53-9CF3-0CDD2B9AB631}" type="presParOf" srcId="{E605B41A-D924-45F6-9759-9812477912A9}" destId="{D4CAAB5B-E17C-48FA-A175-E6FE0C10450F}" srcOrd="1" destOrd="0" presId="urn:microsoft.com/office/officeart/2005/8/layout/hierarchy1"/>
    <dgm:cxn modelId="{97975BCF-92E2-4F18-B0C3-502D3C48B5CC}" type="presParOf" srcId="{564ADD58-225B-4314-9380-4AA67FAFD339}" destId="{CF3EAA0B-75C0-4CEB-A518-680AE0B2690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111D7-FB14-4B15-9C92-0A81883262C7}"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068C3C58-F195-458F-AF26-CC4C7F00D931}">
      <dgm:prSet phldrT="[Text]" custT="1"/>
      <dgm:spPr>
        <a:xfrm>
          <a:off x="83257" y="2224551"/>
          <a:ext cx="1245126" cy="410325"/>
        </a:xfrm>
        <a:noFill/>
        <a:ln>
          <a:noFill/>
        </a:ln>
        <a:effectLst/>
      </dgm:spPr>
      <dgm:t>
        <a:bodyPr/>
        <a:lstStyle/>
        <a:p>
          <a:r>
            <a:rPr lang="en-US" sz="1300"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dgm:t>
    </dgm:pt>
    <dgm:pt modelId="{D99DF6D8-C632-4C8A-8E9A-02A3E84C7404}" type="parTrans" cxnId="{11B6EC11-BC4C-45EF-8DCB-003D1E277516}">
      <dgm:prSet/>
      <dgm:spPr/>
      <dgm:t>
        <a:bodyPr/>
        <a:lstStyle/>
        <a:p>
          <a:endParaRPr lang="en-US"/>
        </a:p>
      </dgm:t>
    </dgm:pt>
    <dgm:pt modelId="{968FA01E-013B-4F32-A1D2-1DA6D0CF7413}" type="sibTrans" cxnId="{11B6EC11-BC4C-45EF-8DCB-003D1E277516}">
      <dgm:prSet/>
      <dgm:spPr/>
      <dgm:t>
        <a:bodyPr/>
        <a:lstStyle/>
        <a:p>
          <a:endParaRPr lang="en-US"/>
        </a:p>
      </dgm:t>
    </dgm:pt>
    <dgm:pt modelId="{822F5886-94D8-40D8-A549-EF5B192B87E2}">
      <dgm:prSet phldrT="[Text]"/>
      <dgm:spPr>
        <a:xfrm>
          <a:off x="1831605"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2A14F18-ABDC-422C-A8F8-CCEE510E619D}" type="parTrans" cxnId="{4F948651-DA6A-4BD4-B730-C6A0514F5C0C}">
      <dgm:prSet/>
      <dgm:spPr/>
      <dgm:t>
        <a:bodyPr/>
        <a:lstStyle/>
        <a:p>
          <a:endParaRPr lang="en-US"/>
        </a:p>
      </dgm:t>
    </dgm:pt>
    <dgm:pt modelId="{3D51EE9D-8D31-4678-AC82-BADB4D65BD07}" type="sibTrans" cxnId="{4F948651-DA6A-4BD4-B730-C6A0514F5C0C}">
      <dgm:prSet/>
      <dgm:spPr/>
      <dgm:t>
        <a:bodyPr/>
        <a:lstStyle/>
        <a:p>
          <a:endParaRPr lang="en-US"/>
        </a:p>
      </dgm:t>
    </dgm:pt>
    <dgm:pt modelId="{7316E5D9-1617-423A-8B04-9A31368FACC1}">
      <dgm:prSet phldrT="[Text]"/>
      <dgm:spPr>
        <a:xfrm>
          <a:off x="3535322"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Body)"/>
              <a:ea typeface="+mn-ea"/>
              <a:cs typeface="+mn-cs"/>
            </a:rPr>
            <a:t>Account Management</a:t>
          </a:r>
          <a:endParaRPr lang="en-US" b="1" dirty="0">
            <a:solidFill>
              <a:sysClr val="windowText" lastClr="000000">
                <a:hueOff val="0"/>
                <a:satOff val="0"/>
                <a:lumOff val="0"/>
                <a:alphaOff val="0"/>
              </a:sysClr>
            </a:solidFill>
            <a:latin typeface="Arial (Body)"/>
            <a:ea typeface="+mn-ea"/>
            <a:cs typeface="+mn-cs"/>
          </a:endParaRPr>
        </a:p>
      </dgm:t>
    </dgm:pt>
    <dgm:pt modelId="{6890B0A8-9D13-4E0B-9238-9E7230FF8C41}" type="parTrans" cxnId="{E9B0BA91-DFF3-4E91-872E-FF655FB1EC15}">
      <dgm:prSet/>
      <dgm:spPr/>
      <dgm:t>
        <a:bodyPr/>
        <a:lstStyle/>
        <a:p>
          <a:endParaRPr lang="en-US"/>
        </a:p>
      </dgm:t>
    </dgm:pt>
    <dgm:pt modelId="{BEF2471E-1F67-4056-9F50-9FCFD2E5641E}" type="sibTrans" cxnId="{E9B0BA91-DFF3-4E91-872E-FF655FB1EC15}">
      <dgm:prSet/>
      <dgm:spPr/>
      <dgm:t>
        <a:bodyPr/>
        <a:lstStyle/>
        <a:p>
          <a:endParaRPr lang="en-US"/>
        </a:p>
      </dgm:t>
    </dgm:pt>
    <dgm:pt modelId="{3A3448C6-D214-453E-BCFB-65E8E8737F8A}">
      <dgm:prSet/>
      <dgm:spPr>
        <a:xfrm>
          <a:off x="5239039"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FF60217-23B5-4269-A120-990B84FEDB87}" type="parTrans" cxnId="{78077B6B-CBDD-4A35-AA2F-D8D628C6FD1D}">
      <dgm:prSet/>
      <dgm:spPr/>
      <dgm:t>
        <a:bodyPr/>
        <a:lstStyle/>
        <a:p>
          <a:endParaRPr lang="en-US"/>
        </a:p>
      </dgm:t>
    </dgm:pt>
    <dgm:pt modelId="{2AACDC04-522F-4C99-A0BC-7C1908A38C3D}" type="sibTrans" cxnId="{78077B6B-CBDD-4A35-AA2F-D8D628C6FD1D}">
      <dgm:prSet/>
      <dgm:spPr/>
      <dgm:t>
        <a:bodyPr/>
        <a:lstStyle/>
        <a:p>
          <a:endParaRPr lang="en-US"/>
        </a:p>
      </dgm:t>
    </dgm:pt>
    <dgm:pt modelId="{0D8EF1D9-C32F-478A-ACBE-31A8DFE89995}">
      <dgm:prSet/>
      <dgm:spPr>
        <a:xfrm>
          <a:off x="7036253" y="1926688"/>
          <a:ext cx="1059629" cy="1059629"/>
        </a:xfr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Outcomes</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BC00DFBD-16B2-46FA-9548-68EFE549278D}" type="parTrans" cxnId="{B6F1CE7C-C1AC-46CF-BF2E-FC50DC69BF9E}">
      <dgm:prSet/>
      <dgm:spPr/>
      <dgm:t>
        <a:bodyPr/>
        <a:lstStyle/>
        <a:p>
          <a:endParaRPr lang="en-US"/>
        </a:p>
      </dgm:t>
    </dgm:pt>
    <dgm:pt modelId="{7DF80DB0-D885-4524-8002-EB8C0BAC274B}" type="sibTrans" cxnId="{B6F1CE7C-C1AC-46CF-BF2E-FC50DC69BF9E}">
      <dgm:prSet/>
      <dgm:spPr/>
      <dgm:t>
        <a:bodyPr/>
        <a:lstStyle/>
        <a:p>
          <a:endParaRPr lang="en-US"/>
        </a:p>
      </dgm:t>
    </dgm:pt>
    <dgm:pt modelId="{71E8056B-B2F0-4E85-804D-1D72FF516C91}">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5BF7E64-2620-41B5-BD02-540DBACE9AEE}" type="parTrans" cxnId="{4C473272-E590-48E7-8997-9D9B69C8A205}">
      <dgm:prSet/>
      <dgm:spPr/>
      <dgm:t>
        <a:bodyPr/>
        <a:lstStyle/>
        <a:p>
          <a:endParaRPr lang="en-US"/>
        </a:p>
      </dgm:t>
    </dgm:pt>
    <dgm:pt modelId="{69477A3D-7F48-4585-9687-9A2E12180E5E}" type="sibTrans" cxnId="{4C473272-E590-48E7-8997-9D9B69C8A205}">
      <dgm:prSet/>
      <dgm:spPr/>
      <dgm:t>
        <a:bodyPr/>
        <a:lstStyle/>
        <a:p>
          <a:endParaRPr lang="en-US"/>
        </a:p>
      </dgm:t>
    </dgm:pt>
    <dgm:pt modelId="{667A22C8-4D26-4C5E-9B1B-45C048C51090}">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F00F520-2844-4E8C-86E9-89BD48DF6617}" type="parTrans" cxnId="{2663E84A-4E13-4640-BA36-3499BEBB69D3}">
      <dgm:prSet/>
      <dgm:spPr/>
      <dgm:t>
        <a:bodyPr/>
        <a:lstStyle/>
        <a:p>
          <a:endParaRPr lang="en-US"/>
        </a:p>
      </dgm:t>
    </dgm:pt>
    <dgm:pt modelId="{C024CD00-430D-4BD6-A1B8-1200521703B2}" type="sibTrans" cxnId="{2663E84A-4E13-4640-BA36-3499BEBB69D3}">
      <dgm:prSet/>
      <dgm:spPr/>
      <dgm:t>
        <a:bodyPr/>
        <a:lstStyle/>
        <a:p>
          <a:endParaRPr lang="en-US"/>
        </a:p>
      </dgm:t>
    </dgm:pt>
    <dgm:pt modelId="{5194606B-0C4E-4C1F-95C3-3485F267B462}">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9212CFC-D50F-43F7-9781-379108EC5785}" type="parTrans" cxnId="{A754C13F-45C1-4626-AF2F-B853E4A59895}">
      <dgm:prSet/>
      <dgm:spPr/>
      <dgm:t>
        <a:bodyPr/>
        <a:lstStyle/>
        <a:p>
          <a:endParaRPr lang="en-US"/>
        </a:p>
      </dgm:t>
    </dgm:pt>
    <dgm:pt modelId="{2E9BE1D9-4F1B-4037-8774-35BD4C5023DA}" type="sibTrans" cxnId="{A754C13F-45C1-4626-AF2F-B853E4A59895}">
      <dgm:prSet/>
      <dgm:spPr/>
      <dgm:t>
        <a:bodyPr/>
        <a:lstStyle/>
        <a:p>
          <a:endParaRPr lang="en-US"/>
        </a:p>
      </dgm:t>
    </dgm:pt>
    <dgm:pt modelId="{38259C72-D7E5-4745-BC70-5635DD2A06DB}">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10351BF-B437-4070-BAA3-8230F55103B2}" type="parTrans" cxnId="{DE3F2848-6602-4BE5-A646-758E286E5BA7}">
      <dgm:prSet/>
      <dgm:spPr/>
      <dgm:t>
        <a:bodyPr/>
        <a:lstStyle/>
        <a:p>
          <a:endParaRPr lang="en-US"/>
        </a:p>
      </dgm:t>
    </dgm:pt>
    <dgm:pt modelId="{CC48E5E9-28B7-4BF5-A123-EBBCD9EC30CA}" type="sibTrans" cxnId="{DE3F2848-6602-4BE5-A646-758E286E5BA7}">
      <dgm:prSet/>
      <dgm:spPr/>
      <dgm:t>
        <a:bodyPr/>
        <a:lstStyle/>
        <a:p>
          <a:endParaRPr lang="en-US"/>
        </a:p>
      </dgm:t>
    </dgm:pt>
    <dgm:pt modelId="{B3055EA2-4B19-4367-AB5F-220E3CD0ADDD}">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0E8EB32-B0A6-4EA8-BF61-AA78149DA090}" type="parTrans" cxnId="{58E527DC-76F9-4290-A5E4-53CEBC942A92}">
      <dgm:prSet/>
      <dgm:spPr/>
      <dgm:t>
        <a:bodyPr/>
        <a:lstStyle/>
        <a:p>
          <a:endParaRPr lang="en-US"/>
        </a:p>
      </dgm:t>
    </dgm:pt>
    <dgm:pt modelId="{E89D3FFF-28E3-48ED-A0E2-6D435DDBD6E7}" type="sibTrans" cxnId="{58E527DC-76F9-4290-A5E4-53CEBC942A92}">
      <dgm:prSet/>
      <dgm:spPr/>
      <dgm:t>
        <a:bodyPr/>
        <a:lstStyle/>
        <a:p>
          <a:endParaRPr lang="en-US"/>
        </a:p>
      </dgm:t>
    </dgm:pt>
    <dgm:pt modelId="{42C86B02-F7D6-49CA-AA7C-E84A058209C7}">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63BC1A7-6E7F-47DF-9002-64689EB83856}" type="parTrans" cxnId="{D079BD49-52DB-4D1D-B00F-44B9DF53E62B}">
      <dgm:prSet/>
      <dgm:spPr/>
      <dgm:t>
        <a:bodyPr/>
        <a:lstStyle/>
        <a:p>
          <a:endParaRPr lang="en-US"/>
        </a:p>
      </dgm:t>
    </dgm:pt>
    <dgm:pt modelId="{26804CA3-F669-4EAA-AAB7-9D691B0C2F72}" type="sibTrans" cxnId="{D079BD49-52DB-4D1D-B00F-44B9DF53E62B}">
      <dgm:prSet/>
      <dgm:spPr/>
      <dgm:t>
        <a:bodyPr/>
        <a:lstStyle/>
        <a:p>
          <a:endParaRPr lang="en-US"/>
        </a:p>
      </dgm:t>
    </dgm:pt>
    <dgm:pt modelId="{4F53B9E7-A43F-4B3F-8823-01B3E04B6F1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8847C5D-1F0C-43A3-9743-8A7A6B837EBE}" type="parTrans" cxnId="{076E395B-6CA5-4951-8014-A98033C3828B}">
      <dgm:prSet/>
      <dgm:spPr/>
      <dgm:t>
        <a:bodyPr/>
        <a:lstStyle/>
        <a:p>
          <a:endParaRPr lang="en-US"/>
        </a:p>
      </dgm:t>
    </dgm:pt>
    <dgm:pt modelId="{D1B7392B-5839-410C-B5E4-AF37B2A79EFB}" type="sibTrans" cxnId="{076E395B-6CA5-4951-8014-A98033C3828B}">
      <dgm:prSet/>
      <dgm:spPr/>
      <dgm:t>
        <a:bodyPr/>
        <a:lstStyle/>
        <a:p>
          <a:endParaRPr lang="en-US"/>
        </a:p>
      </dgm:t>
    </dgm:pt>
    <dgm:pt modelId="{67D1610C-1321-4EE7-9FD4-247E35EFFD72}">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1EC6A34-A947-4497-9CE2-F3FD0BED9D98}" type="parTrans" cxnId="{6CE7787A-4EA5-4585-A093-23A3660B9B8D}">
      <dgm:prSet/>
      <dgm:spPr/>
      <dgm:t>
        <a:bodyPr/>
        <a:lstStyle/>
        <a:p>
          <a:endParaRPr lang="en-US"/>
        </a:p>
      </dgm:t>
    </dgm:pt>
    <dgm:pt modelId="{C0B59E59-08A1-4717-A425-39E17B0BBBE2}" type="sibTrans" cxnId="{6CE7787A-4EA5-4585-A093-23A3660B9B8D}">
      <dgm:prSet/>
      <dgm:spPr/>
      <dgm:t>
        <a:bodyPr/>
        <a:lstStyle/>
        <a:p>
          <a:endParaRPr lang="en-US"/>
        </a:p>
      </dgm:t>
    </dgm:pt>
    <dgm:pt modelId="{D31AA07B-FFFA-4A65-BC39-40798F01DFEE}">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D77DF23-49E4-439A-9E83-6985B9F625C4}" type="parTrans" cxnId="{DD027C9A-5805-4B64-8E61-D20960D3E7C7}">
      <dgm:prSet/>
      <dgm:spPr/>
      <dgm:t>
        <a:bodyPr/>
        <a:lstStyle/>
        <a:p>
          <a:endParaRPr lang="en-US"/>
        </a:p>
      </dgm:t>
    </dgm:pt>
    <dgm:pt modelId="{D80CF3B4-7938-4FD1-B1BE-CE331524F531}" type="sibTrans" cxnId="{DD027C9A-5805-4B64-8E61-D20960D3E7C7}">
      <dgm:prSet/>
      <dgm:spPr/>
      <dgm:t>
        <a:bodyPr/>
        <a:lstStyle/>
        <a:p>
          <a:endParaRPr lang="en-US"/>
        </a:p>
      </dgm:t>
    </dgm:pt>
    <dgm:pt modelId="{887A2F46-6A11-4A02-A2DB-103FFAEFC53F}">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6F4DDF1-F2DB-4F75-8005-4EA219ECE766}" type="parTrans" cxnId="{18C64BF1-B4FC-4C66-8CA6-1AFAACD0F085}">
      <dgm:prSet/>
      <dgm:spPr/>
      <dgm:t>
        <a:bodyPr/>
        <a:lstStyle/>
        <a:p>
          <a:endParaRPr lang="en-US"/>
        </a:p>
      </dgm:t>
    </dgm:pt>
    <dgm:pt modelId="{F22AFB7B-F80F-465C-A7BA-EF41192EBCFB}" type="sibTrans" cxnId="{18C64BF1-B4FC-4C66-8CA6-1AFAACD0F085}">
      <dgm:prSet/>
      <dgm:spPr/>
      <dgm:t>
        <a:bodyPr/>
        <a:lstStyle/>
        <a:p>
          <a:endParaRPr lang="en-US"/>
        </a:p>
      </dgm:t>
    </dgm:pt>
    <dgm:pt modelId="{25C70F56-95C9-4379-B575-70BEA69958F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001308F-6770-4809-A082-D4711F8FE86F}" type="parTrans" cxnId="{D1EF8F32-88FF-4C65-A529-006F3A38A180}">
      <dgm:prSet/>
      <dgm:spPr/>
      <dgm:t>
        <a:bodyPr/>
        <a:lstStyle/>
        <a:p>
          <a:endParaRPr lang="en-US"/>
        </a:p>
      </dgm:t>
    </dgm:pt>
    <dgm:pt modelId="{1C5D7D5C-6F98-4257-AC57-DA6354DF34DB}" type="sibTrans" cxnId="{D1EF8F32-88FF-4C65-A529-006F3A38A180}">
      <dgm:prSet/>
      <dgm:spPr/>
      <dgm:t>
        <a:bodyPr/>
        <a:lstStyle/>
        <a:p>
          <a:endParaRPr lang="en-US"/>
        </a:p>
      </dgm:t>
    </dgm:pt>
    <dgm:pt modelId="{FF043482-4E95-45B4-A601-C9202B72C0B2}">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5ECBD17-B175-4724-8F6A-D106F42DFD34}" type="parTrans" cxnId="{0988EC67-F40F-43E9-A383-378F39BB129E}">
      <dgm:prSet/>
      <dgm:spPr/>
      <dgm:t>
        <a:bodyPr/>
        <a:lstStyle/>
        <a:p>
          <a:endParaRPr lang="en-US"/>
        </a:p>
      </dgm:t>
    </dgm:pt>
    <dgm:pt modelId="{8AA8D009-2889-4CCF-BF0B-24A5A5875A25}" type="sibTrans" cxnId="{0988EC67-F40F-43E9-A383-378F39BB129E}">
      <dgm:prSet/>
      <dgm:spPr/>
      <dgm:t>
        <a:bodyPr/>
        <a:lstStyle/>
        <a:p>
          <a:endParaRPr lang="en-US"/>
        </a:p>
      </dgm:t>
    </dgm:pt>
    <dgm:pt modelId="{DD3C52C7-3866-483C-B38D-497C096B968E}">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0DA474D-E26A-4DAF-8491-9273C81213DD}" type="parTrans" cxnId="{73B0B048-16E9-423C-91E4-443274DA71CB}">
      <dgm:prSet/>
      <dgm:spPr/>
      <dgm:t>
        <a:bodyPr/>
        <a:lstStyle/>
        <a:p>
          <a:endParaRPr lang="en-US"/>
        </a:p>
      </dgm:t>
    </dgm:pt>
    <dgm:pt modelId="{37CA3D59-8461-49AC-83F5-309ED6979A3D}" type="sibTrans" cxnId="{73B0B048-16E9-423C-91E4-443274DA71CB}">
      <dgm:prSet/>
      <dgm:spPr/>
      <dgm:t>
        <a:bodyPr/>
        <a:lstStyle/>
        <a:p>
          <a:endParaRPr lang="en-US"/>
        </a:p>
      </dgm:t>
    </dgm:pt>
    <dgm:pt modelId="{67301163-758B-4CFF-901A-66532E42DAFD}">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3845323-09C5-4311-AF47-943F6A9E4D9D}" type="parTrans" cxnId="{F7B3AEF0-3FED-4CF9-89CA-01A90D6245E8}">
      <dgm:prSet/>
      <dgm:spPr/>
      <dgm:t>
        <a:bodyPr/>
        <a:lstStyle/>
        <a:p>
          <a:endParaRPr lang="en-US"/>
        </a:p>
      </dgm:t>
    </dgm:pt>
    <dgm:pt modelId="{1F382E46-5636-49C7-87FB-29BF2424E09A}" type="sibTrans" cxnId="{F7B3AEF0-3FED-4CF9-89CA-01A90D6245E8}">
      <dgm:prSet/>
      <dgm:spPr/>
      <dgm:t>
        <a:bodyPr/>
        <a:lstStyle/>
        <a:p>
          <a:endParaRPr lang="en-US"/>
        </a:p>
      </dgm:t>
    </dgm:pt>
    <dgm:pt modelId="{C8454C3A-7647-4D74-A29C-E6A19C436183}">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C641D7A-C0F9-42D9-BB93-07F4F6AE20DA}" type="parTrans" cxnId="{DC289183-CDB6-4E9E-858A-E9B401EF85BB}">
      <dgm:prSet/>
      <dgm:spPr/>
      <dgm:t>
        <a:bodyPr/>
        <a:lstStyle/>
        <a:p>
          <a:endParaRPr lang="en-US"/>
        </a:p>
      </dgm:t>
    </dgm:pt>
    <dgm:pt modelId="{5F43B383-9674-4E36-AEE4-12AFFB4FEB22}" type="sibTrans" cxnId="{DC289183-CDB6-4E9E-858A-E9B401EF85BB}">
      <dgm:prSet/>
      <dgm:spPr/>
      <dgm:t>
        <a:bodyPr/>
        <a:lstStyle/>
        <a:p>
          <a:endParaRPr lang="en-US"/>
        </a:p>
      </dgm:t>
    </dgm:pt>
    <dgm:pt modelId="{910596D2-3CA0-40B1-8781-843B4731A07A}">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Layoff aversion</a:t>
          </a:r>
          <a:endParaRPr lang="en-US" sz="1200" dirty="0">
            <a:solidFill>
              <a:sysClr val="windowText" lastClr="000000">
                <a:hueOff val="0"/>
                <a:satOff val="0"/>
                <a:lumOff val="0"/>
                <a:alphaOff val="0"/>
              </a:sysClr>
            </a:solidFill>
            <a:latin typeface="Arial (Body)"/>
            <a:ea typeface="+mn-ea"/>
            <a:cs typeface="+mn-cs"/>
          </a:endParaRPr>
        </a:p>
      </dgm:t>
    </dgm:pt>
    <dgm:pt modelId="{4CD83E4F-A41F-4BF3-8E46-050BD3CBCE7C}" type="parTrans" cxnId="{8519457D-63D6-4ABC-ADB3-90B06076C63F}">
      <dgm:prSet/>
      <dgm:spPr/>
      <dgm:t>
        <a:bodyPr/>
        <a:lstStyle/>
        <a:p>
          <a:endParaRPr lang="en-US"/>
        </a:p>
      </dgm:t>
    </dgm:pt>
    <dgm:pt modelId="{E1C141CC-F2D8-47EF-B63D-242C4D2259E3}" type="sibTrans" cxnId="{8519457D-63D6-4ABC-ADB3-90B06076C63F}">
      <dgm:prSet/>
      <dgm:spPr/>
      <dgm:t>
        <a:bodyPr/>
        <a:lstStyle/>
        <a:p>
          <a:endParaRPr lang="en-US"/>
        </a:p>
      </dgm:t>
    </dgm:pt>
    <dgm:pt modelId="{80E39A98-2949-4383-AF8B-8CF74E4F9B16}">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dirty="0">
            <a:solidFill>
              <a:sysClr val="windowText" lastClr="000000">
                <a:hueOff val="0"/>
                <a:satOff val="0"/>
                <a:lumOff val="0"/>
                <a:alphaOff val="0"/>
              </a:sysClr>
            </a:solidFill>
            <a:latin typeface="Arial (Body)"/>
            <a:ea typeface="+mn-ea"/>
            <a:cs typeface="+mn-cs"/>
          </a:endParaRPr>
        </a:p>
      </dgm:t>
    </dgm:pt>
    <dgm:pt modelId="{106C82DA-9EBB-49B5-B988-57FB0DF24635}" type="parTrans" cxnId="{531036FE-8E09-4DF1-9705-B87DBC0C3F72}">
      <dgm:prSet/>
      <dgm:spPr/>
      <dgm:t>
        <a:bodyPr/>
        <a:lstStyle/>
        <a:p>
          <a:endParaRPr lang="en-US"/>
        </a:p>
      </dgm:t>
    </dgm:pt>
    <dgm:pt modelId="{ED1C850E-BC4A-4970-8971-12A6C9B6A985}" type="sibTrans" cxnId="{531036FE-8E09-4DF1-9705-B87DBC0C3F72}">
      <dgm:prSet/>
      <dgm:spPr/>
      <dgm:t>
        <a:bodyPr/>
        <a:lstStyle/>
        <a:p>
          <a:endParaRPr lang="en-US"/>
        </a:p>
      </dgm:t>
    </dgm:pt>
    <dgm:pt modelId="{393A483E-7C46-43E7-BF43-52211A57A201}">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Referral to incentives</a:t>
          </a:r>
          <a:endParaRPr lang="en-US" sz="1200" dirty="0">
            <a:solidFill>
              <a:sysClr val="windowText" lastClr="000000">
                <a:hueOff val="0"/>
                <a:satOff val="0"/>
                <a:lumOff val="0"/>
                <a:alphaOff val="0"/>
              </a:sysClr>
            </a:solidFill>
            <a:latin typeface="Arial (Body)"/>
            <a:ea typeface="+mn-ea"/>
            <a:cs typeface="+mn-cs"/>
          </a:endParaRPr>
        </a:p>
      </dgm:t>
    </dgm:pt>
    <dgm:pt modelId="{8CDC150F-2AEA-4148-841F-B995BC032291}" type="parTrans" cxnId="{E44882C1-AEA5-4DCA-BE84-009133BA6F3E}">
      <dgm:prSet/>
      <dgm:spPr/>
      <dgm:t>
        <a:bodyPr/>
        <a:lstStyle/>
        <a:p>
          <a:endParaRPr lang="en-US"/>
        </a:p>
      </dgm:t>
    </dgm:pt>
    <dgm:pt modelId="{15683A46-B808-4FAF-9BA1-4EC049FC00D9}" type="sibTrans" cxnId="{E44882C1-AEA5-4DCA-BE84-009133BA6F3E}">
      <dgm:prSet/>
      <dgm:spPr/>
      <dgm:t>
        <a:bodyPr/>
        <a:lstStyle/>
        <a:p>
          <a:endParaRPr lang="en-US"/>
        </a:p>
      </dgm:t>
    </dgm:pt>
    <dgm:pt modelId="{A002CD1A-A818-4E78-9915-D216F377EF5B}">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Successful hires</a:t>
          </a:r>
          <a:endParaRPr lang="en-US" sz="1200" dirty="0">
            <a:solidFill>
              <a:sysClr val="windowText" lastClr="000000">
                <a:hueOff val="0"/>
                <a:satOff val="0"/>
                <a:lumOff val="0"/>
                <a:alphaOff val="0"/>
              </a:sysClr>
            </a:solidFill>
            <a:latin typeface="Arial (Body)"/>
            <a:ea typeface="+mn-ea"/>
            <a:cs typeface="+mn-cs"/>
          </a:endParaRPr>
        </a:p>
      </dgm:t>
    </dgm:pt>
    <dgm:pt modelId="{A1228894-2866-42CF-A7C1-ADEC8384A116}" type="parTrans" cxnId="{3BAEE2FA-F077-4CC3-9B8F-2D2BA3CEE345}">
      <dgm:prSet/>
      <dgm:spPr/>
      <dgm:t>
        <a:bodyPr/>
        <a:lstStyle/>
        <a:p>
          <a:endParaRPr lang="en-US"/>
        </a:p>
      </dgm:t>
    </dgm:pt>
    <dgm:pt modelId="{2465AC34-AA90-4ABF-9022-D4550AFF5C73}" type="sibTrans" cxnId="{3BAEE2FA-F077-4CC3-9B8F-2D2BA3CEE345}">
      <dgm:prSet/>
      <dgm:spPr/>
      <dgm:t>
        <a:bodyPr/>
        <a:lstStyle/>
        <a:p>
          <a:endParaRPr lang="en-US"/>
        </a:p>
      </dgm:t>
    </dgm:pt>
    <dgm:pt modelId="{40698C4E-4F45-429B-9594-F51DBF832004}">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Employee retention</a:t>
          </a:r>
          <a:endParaRPr lang="en-US" sz="1200" dirty="0">
            <a:solidFill>
              <a:sysClr val="windowText" lastClr="000000">
                <a:hueOff val="0"/>
                <a:satOff val="0"/>
                <a:lumOff val="0"/>
                <a:alphaOff val="0"/>
              </a:sysClr>
            </a:solidFill>
            <a:latin typeface="Arial (Body)"/>
            <a:ea typeface="+mn-ea"/>
            <a:cs typeface="+mn-cs"/>
          </a:endParaRPr>
        </a:p>
      </dgm:t>
    </dgm:pt>
    <dgm:pt modelId="{33D8D4ED-9C75-4781-A4D3-26B10DE135DA}" type="parTrans" cxnId="{D379180C-382C-4198-B31E-4FD84B6BF8BC}">
      <dgm:prSet/>
      <dgm:spPr/>
      <dgm:t>
        <a:bodyPr/>
        <a:lstStyle/>
        <a:p>
          <a:endParaRPr lang="en-US"/>
        </a:p>
      </dgm:t>
    </dgm:pt>
    <dgm:pt modelId="{A8D324C7-D394-41C7-A09F-2AF07E2C6B3B}" type="sibTrans" cxnId="{D379180C-382C-4198-B31E-4FD84B6BF8BC}">
      <dgm:prSet/>
      <dgm:spPr/>
      <dgm:t>
        <a:bodyPr/>
        <a:lstStyle/>
        <a:p>
          <a:endParaRPr lang="en-US"/>
        </a:p>
      </dgm:t>
    </dgm:pt>
    <dgm:pt modelId="{B0A5E5B7-0A19-4004-8606-3CFB93917820}">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Repeat business/ referrals</a:t>
          </a:r>
          <a:endParaRPr lang="en-US" sz="1200" dirty="0">
            <a:solidFill>
              <a:sysClr val="windowText" lastClr="000000">
                <a:hueOff val="0"/>
                <a:satOff val="0"/>
                <a:lumOff val="0"/>
                <a:alphaOff val="0"/>
              </a:sysClr>
            </a:solidFill>
            <a:latin typeface="Arial (Body)"/>
            <a:ea typeface="+mn-ea"/>
            <a:cs typeface="+mn-cs"/>
          </a:endParaRPr>
        </a:p>
      </dgm:t>
    </dgm:pt>
    <dgm:pt modelId="{38EC9C54-8BE7-482F-BE43-F8551BC116DC}" type="parTrans" cxnId="{1AC7964B-16AA-45C1-BE91-7CC6C7202B37}">
      <dgm:prSet/>
      <dgm:spPr/>
      <dgm:t>
        <a:bodyPr/>
        <a:lstStyle/>
        <a:p>
          <a:endParaRPr lang="en-US"/>
        </a:p>
      </dgm:t>
    </dgm:pt>
    <dgm:pt modelId="{82CD24ED-7680-46B3-9F0E-EB82D0A3B49F}" type="sibTrans" cxnId="{1AC7964B-16AA-45C1-BE91-7CC6C7202B37}">
      <dgm:prSet/>
      <dgm:spPr/>
      <dgm:t>
        <a:bodyPr/>
        <a:lstStyle/>
        <a:p>
          <a:endParaRPr lang="en-US"/>
        </a:p>
      </dgm:t>
    </dgm:pt>
    <dgm:pt modelId="{A0E68673-818D-45BC-9D36-233C949ED9F8}">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Talent sourcing</a:t>
          </a:r>
          <a:endParaRPr lang="en-US" sz="1200" dirty="0">
            <a:solidFill>
              <a:sysClr val="windowText" lastClr="000000">
                <a:hueOff val="0"/>
                <a:satOff val="0"/>
                <a:lumOff val="0"/>
                <a:alphaOff val="0"/>
              </a:sysClr>
            </a:solidFill>
            <a:latin typeface="Arial (Body)"/>
            <a:ea typeface="+mn-ea"/>
            <a:cs typeface="+mn-cs"/>
          </a:endParaRPr>
        </a:p>
      </dgm:t>
    </dgm:pt>
    <dgm:pt modelId="{9606D862-9789-45D7-B41B-4806D0BA82D6}" type="parTrans" cxnId="{22E4E5EA-1EB1-4308-96C5-CFDD612517DA}">
      <dgm:prSet/>
      <dgm:spPr/>
      <dgm:t>
        <a:bodyPr/>
        <a:lstStyle/>
        <a:p>
          <a:endParaRPr lang="en-US"/>
        </a:p>
      </dgm:t>
    </dgm:pt>
    <dgm:pt modelId="{20DCFA52-CE06-41C9-B699-2900FE566823}" type="sibTrans" cxnId="{22E4E5EA-1EB1-4308-96C5-CFDD612517DA}">
      <dgm:prSet/>
      <dgm:spPr/>
      <dgm:t>
        <a:bodyPr/>
        <a:lstStyle/>
        <a:p>
          <a:endParaRPr lang="en-US"/>
        </a:p>
      </dgm:t>
    </dgm:pt>
    <dgm:pt modelId="{7752BE53-2D19-410B-B224-F321AADF2B6E}" type="pres">
      <dgm:prSet presAssocID="{446111D7-FB14-4B15-9C92-0A81883262C7}" presName="Name0" presStyleCnt="0">
        <dgm:presLayoutVars>
          <dgm:dir/>
          <dgm:animOne val="branch"/>
          <dgm:animLvl val="lvl"/>
        </dgm:presLayoutVars>
      </dgm:prSet>
      <dgm:spPr/>
      <dgm:t>
        <a:bodyPr/>
        <a:lstStyle/>
        <a:p>
          <a:endParaRPr lang="en-US"/>
        </a:p>
      </dgm:t>
    </dgm:pt>
    <dgm:pt modelId="{33FBF89D-FD23-401D-AE03-59AE08C60D70}" type="pres">
      <dgm:prSet presAssocID="{068C3C58-F195-458F-AF26-CC4C7F00D931}" presName="chaos" presStyleCnt="0"/>
      <dgm:spPr/>
    </dgm:pt>
    <dgm:pt modelId="{294C11C8-3F1C-4B71-B015-B9F7757CA447}" type="pres">
      <dgm:prSet presAssocID="{068C3C58-F195-458F-AF26-CC4C7F00D931}" presName="parTx1" presStyleLbl="revTx" presStyleIdx="0" presStyleCnt="9"/>
      <dgm:spPr>
        <a:prstGeom prst="rect">
          <a:avLst/>
        </a:prstGeom>
      </dgm:spPr>
      <dgm:t>
        <a:bodyPr/>
        <a:lstStyle/>
        <a:p>
          <a:endParaRPr lang="en-US"/>
        </a:p>
      </dgm:t>
    </dgm:pt>
    <dgm:pt modelId="{9808C9A0-3A91-4763-9E64-C16CE7A873EA}" type="pres">
      <dgm:prSet presAssocID="{068C3C58-F195-458F-AF26-CC4C7F00D931}" presName="desTx1" presStyleLbl="revTx" presStyleIdx="1" presStyleCnt="9" custScaleY="101053" custLinFactNeighborX="-1178" custLinFactNeighborY="7805">
        <dgm:presLayoutVars>
          <dgm:bulletEnabled val="1"/>
        </dgm:presLayoutVars>
      </dgm:prSet>
      <dgm:spPr>
        <a:prstGeom prst="rect">
          <a:avLst/>
        </a:prstGeom>
      </dgm:spPr>
      <dgm:t>
        <a:bodyPr/>
        <a:lstStyle/>
        <a:p>
          <a:endParaRPr lang="en-US"/>
        </a:p>
      </dgm:t>
    </dgm:pt>
    <dgm:pt modelId="{16C9C8B5-490B-49B2-BDFB-3B56FCD24C7D}" type="pres">
      <dgm:prSet presAssocID="{068C3C58-F195-458F-AF26-CC4C7F00D931}" presName="c1" presStyleLbl="node1" presStyleIdx="0" presStyleCnt="19"/>
      <dgm:spPr>
        <a:xfrm>
          <a:off x="81842" y="2099755"/>
          <a:ext cx="99044" cy="99044"/>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849717A-54AD-480B-B0C9-C44444289B36}" type="pres">
      <dgm:prSet presAssocID="{068C3C58-F195-458F-AF26-CC4C7F00D931}" presName="c2" presStyleLbl="node1" presStyleIdx="1" presStyleCnt="19"/>
      <dgm:spPr>
        <a:xfrm>
          <a:off x="151173" y="1961094"/>
          <a:ext cx="99044" cy="99044"/>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AD51D4-5434-4380-8213-58454EC483A6}" type="pres">
      <dgm:prSet presAssocID="{068C3C58-F195-458F-AF26-CC4C7F00D931}" presName="c3" presStyleLbl="node1" presStyleIdx="2" presStyleCnt="19"/>
      <dgm:spPr>
        <a:xfrm>
          <a:off x="317567" y="198882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97512A8-3847-4BCC-9932-5C3C7B32B79C}" type="pres">
      <dgm:prSet presAssocID="{068C3C58-F195-458F-AF26-CC4C7F00D931}" presName="c4" presStyleLbl="node1" presStyleIdx="3" presStyleCnt="19"/>
      <dgm:spPr>
        <a:xfrm>
          <a:off x="456229" y="1836298"/>
          <a:ext cx="99044" cy="99044"/>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13203B1-F143-4C9F-A8FF-E50E945DD5AB}" type="pres">
      <dgm:prSet presAssocID="{068C3C58-F195-458F-AF26-CC4C7F00D931}" presName="c5" presStyleLbl="node1" presStyleIdx="4" presStyleCnt="19"/>
      <dgm:spPr>
        <a:xfrm>
          <a:off x="636489" y="1780833"/>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6BE29CC-9163-4B6C-AB20-6D1AA8C73B26}" type="pres">
      <dgm:prSet presAssocID="{068C3C58-F195-458F-AF26-CC4C7F00D931}" presName="c6" presStyleLbl="node1" presStyleIdx="5" presStyleCnt="19"/>
      <dgm:spPr>
        <a:xfrm>
          <a:off x="858348" y="1877897"/>
          <a:ext cx="99044" cy="99044"/>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CDB841A-5AA5-4FC8-92BA-11E69F09EFDE}" type="pres">
      <dgm:prSet presAssocID="{068C3C58-F195-458F-AF26-CC4C7F00D931}" presName="c7" presStyleLbl="node1" presStyleIdx="6" presStyleCnt="19"/>
      <dgm:spPr>
        <a:xfrm>
          <a:off x="997010" y="1947227"/>
          <a:ext cx="155640" cy="155640"/>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4BC43D7-F455-434A-AD92-7C07B54CBEB0}" type="pres">
      <dgm:prSet presAssocID="{068C3C58-F195-458F-AF26-CC4C7F00D931}" presName="c8" presStyleLbl="node1" presStyleIdx="7" presStyleCnt="19"/>
      <dgm:spPr>
        <a:xfrm>
          <a:off x="1191136" y="2099755"/>
          <a:ext cx="99044" cy="99044"/>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E9EED5A-3499-40EB-88C7-F598F62983DA}" type="pres">
      <dgm:prSet presAssocID="{068C3C58-F195-458F-AF26-CC4C7F00D931}" presName="c9" presStyleLbl="node1" presStyleIdx="8" presStyleCnt="19"/>
      <dgm:spPr>
        <a:xfrm>
          <a:off x="1274334" y="2252283"/>
          <a:ext cx="99044" cy="99044"/>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E9B0486-486F-4912-95EC-EC6224638207}" type="pres">
      <dgm:prSet presAssocID="{068C3C58-F195-458F-AF26-CC4C7F00D931}" presName="c10" presStyleLbl="node1" presStyleIdx="9" presStyleCnt="19"/>
      <dgm:spPr>
        <a:xfrm>
          <a:off x="553292" y="1961094"/>
          <a:ext cx="254684" cy="25468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B416F69-47CA-43CB-BD15-4ED0FB34A647}" type="pres">
      <dgm:prSet presAssocID="{068C3C58-F195-458F-AF26-CC4C7F00D931}" presName="c11" presStyleLbl="node1" presStyleIdx="10" presStyleCnt="19"/>
      <dgm:spPr>
        <a:xfrm>
          <a:off x="12511" y="2488008"/>
          <a:ext cx="99044" cy="9904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76AD5B5-C389-40CB-B8EB-687BA6BBDDC4}" type="pres">
      <dgm:prSet presAssocID="{068C3C58-F195-458F-AF26-CC4C7F00D931}" presName="c12" presStyleLbl="node1" presStyleIdx="11" presStyleCnt="19"/>
      <dgm:spPr>
        <a:xfrm>
          <a:off x="95708" y="2612804"/>
          <a:ext cx="155640" cy="155640"/>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81607A4-8CAF-4D80-9F48-7912C3D1FA04}" type="pres">
      <dgm:prSet presAssocID="{068C3C58-F195-458F-AF26-CC4C7F00D931}" presName="c13" presStyleLbl="node1" presStyleIdx="12" presStyleCnt="19"/>
      <dgm:spPr>
        <a:xfrm>
          <a:off x="303701" y="2723734"/>
          <a:ext cx="226386" cy="226386"/>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7F62C05-E22E-4FC1-835C-70B66AAD0409}" type="pres">
      <dgm:prSet presAssocID="{068C3C58-F195-458F-AF26-CC4C7F00D931}" presName="c14" presStyleLbl="node1" presStyleIdx="13" presStyleCnt="19"/>
      <dgm:spPr>
        <a:xfrm>
          <a:off x="594891" y="2903994"/>
          <a:ext cx="99044" cy="99044"/>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943B9A6-DA3E-494E-8C9D-EF932786FC89}" type="pres">
      <dgm:prSet presAssocID="{068C3C58-F195-458F-AF26-CC4C7F00D931}" presName="c15" presStyleLbl="node1" presStyleIdx="14" presStyleCnt="19"/>
      <dgm:spPr>
        <a:xfrm>
          <a:off x="650355" y="2723734"/>
          <a:ext cx="155640" cy="155640"/>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17B2C8E-0C69-46D4-AF2F-7FF9A2038F66}" type="pres">
      <dgm:prSet presAssocID="{068C3C58-F195-458F-AF26-CC4C7F00D931}" presName="c16" presStyleLbl="node1" presStyleIdx="15" presStyleCnt="19"/>
      <dgm:spPr>
        <a:xfrm>
          <a:off x="789017" y="2917860"/>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2EF90EF-C5BF-4EE3-8B8C-11752FED6597}" type="pres">
      <dgm:prSet presAssocID="{068C3C58-F195-458F-AF26-CC4C7F00D931}" presName="c17" presStyleLbl="node1" presStyleIdx="16" presStyleCnt="19"/>
      <dgm:spPr>
        <a:xfrm>
          <a:off x="913813" y="2696001"/>
          <a:ext cx="226386" cy="226386"/>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7EBD74F-1DE7-4ECA-B19D-DB0CF1C59569}" type="pres">
      <dgm:prSet presAssocID="{068C3C58-F195-458F-AF26-CC4C7F00D931}" presName="c18" presStyleLbl="node1" presStyleIdx="17" presStyleCnt="19"/>
      <dgm:spPr>
        <a:xfrm>
          <a:off x="1218869" y="264053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04092BD-34E5-449B-854F-EFBBF5C5D43B}" type="pres">
      <dgm:prSet presAssocID="{968FA01E-013B-4F32-A1D2-1DA6D0CF7413}" presName="chevronComposite1" presStyleCnt="0"/>
      <dgm:spPr/>
    </dgm:pt>
    <dgm:pt modelId="{19919A00-81F6-4ECF-B988-98405A56B522}" type="pres">
      <dgm:prSet presAssocID="{968FA01E-013B-4F32-A1D2-1DA6D0CF7413}" presName="chevron1" presStyleLbl="sibTrans2D1" presStyleIdx="0" presStyleCnt="4"/>
      <dgm:spPr>
        <a:xfrm>
          <a:off x="1374510" y="1988595"/>
          <a:ext cx="457094" cy="872644"/>
        </a:xfrm>
        <a:prstGeom prst="chevron">
          <a:avLst>
            <a:gd name="adj" fmla="val 62310"/>
          </a:avLst>
        </a:prstGeom>
        <a:solidFill>
          <a:srgbClr val="5B9BD5">
            <a:shade val="90000"/>
            <a:hueOff val="0"/>
            <a:satOff val="0"/>
            <a:lumOff val="0"/>
            <a:alphaOff val="0"/>
          </a:srgbClr>
        </a:solidFill>
        <a:ln>
          <a:noFill/>
        </a:ln>
        <a:effectLst/>
      </dgm:spPr>
      <dgm:t>
        <a:bodyPr/>
        <a:lstStyle/>
        <a:p>
          <a:endParaRPr lang="en-US"/>
        </a:p>
      </dgm:t>
    </dgm:pt>
    <dgm:pt modelId="{AA52F6D9-A2AF-409E-A78A-58EDCAEA0704}" type="pres">
      <dgm:prSet presAssocID="{968FA01E-013B-4F32-A1D2-1DA6D0CF7413}" presName="spChevron1" presStyleCnt="0"/>
      <dgm:spPr/>
    </dgm:pt>
    <dgm:pt modelId="{1ACAEE1B-4CFE-4AC0-BCF4-F3DDE3D66B4F}" type="pres">
      <dgm:prSet presAssocID="{822F5886-94D8-40D8-A549-EF5B192B87E2}" presName="middle" presStyleCnt="0"/>
      <dgm:spPr/>
    </dgm:pt>
    <dgm:pt modelId="{670416BF-EB43-4A24-9F0F-7E84DBF905CB}" type="pres">
      <dgm:prSet presAssocID="{822F5886-94D8-40D8-A549-EF5B192B87E2}" presName="parTxMid" presStyleLbl="revTx" presStyleIdx="2" presStyleCnt="9"/>
      <dgm:spPr>
        <a:prstGeom prst="rect">
          <a:avLst/>
        </a:prstGeom>
      </dgm:spPr>
      <dgm:t>
        <a:bodyPr/>
        <a:lstStyle/>
        <a:p>
          <a:endParaRPr lang="en-US"/>
        </a:p>
      </dgm:t>
    </dgm:pt>
    <dgm:pt modelId="{453E3B0F-1E57-4D4C-A6D7-7D78B454ACAD}" type="pres">
      <dgm:prSet presAssocID="{822F5886-94D8-40D8-A549-EF5B192B87E2}" presName="desTxMid" presStyleLbl="revTx" presStyleIdx="3" presStyleCnt="9">
        <dgm:presLayoutVars>
          <dgm:bulletEnabled val="1"/>
        </dgm:presLayoutVars>
      </dgm:prSet>
      <dgm:spPr>
        <a:prstGeom prst="rect">
          <a:avLst/>
        </a:prstGeom>
      </dgm:spPr>
      <dgm:t>
        <a:bodyPr/>
        <a:lstStyle/>
        <a:p>
          <a:endParaRPr lang="en-US"/>
        </a:p>
      </dgm:t>
    </dgm:pt>
    <dgm:pt modelId="{782FAC2E-906F-49AE-81F3-51029D879B44}" type="pres">
      <dgm:prSet presAssocID="{822F5886-94D8-40D8-A549-EF5B192B87E2}" presName="spMid" presStyleCnt="0"/>
      <dgm:spPr/>
    </dgm:pt>
    <dgm:pt modelId="{F35FA147-5728-4850-98AA-717DCAD75CA9}" type="pres">
      <dgm:prSet presAssocID="{3D51EE9D-8D31-4678-AC82-BADB4D65BD07}" presName="chevronComposite1" presStyleCnt="0"/>
      <dgm:spPr/>
    </dgm:pt>
    <dgm:pt modelId="{7642E82C-C9B7-4026-810D-ED6EC2849B5B}" type="pres">
      <dgm:prSet presAssocID="{3D51EE9D-8D31-4678-AC82-BADB4D65BD07}" presName="chevron1" presStyleLbl="sibTrans2D1" presStyleIdx="1" presStyleCnt="4"/>
      <dgm:spPr>
        <a:xfrm>
          <a:off x="3078227"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3B0A62DE-5265-4285-8FD5-208D9E7D2E3C}" type="pres">
      <dgm:prSet presAssocID="{3D51EE9D-8D31-4678-AC82-BADB4D65BD07}" presName="spChevron1" presStyleCnt="0"/>
      <dgm:spPr/>
    </dgm:pt>
    <dgm:pt modelId="{AEFF3B34-271A-4B93-B355-3423C7E403FE}" type="pres">
      <dgm:prSet presAssocID="{7316E5D9-1617-423A-8B04-9A31368FACC1}" presName="middle" presStyleCnt="0"/>
      <dgm:spPr/>
    </dgm:pt>
    <dgm:pt modelId="{A3162233-8DDB-489F-B019-B1ADA2D2E852}" type="pres">
      <dgm:prSet presAssocID="{7316E5D9-1617-423A-8B04-9A31368FACC1}" presName="parTxMid" presStyleLbl="revTx" presStyleIdx="4" presStyleCnt="9"/>
      <dgm:spPr>
        <a:prstGeom prst="rect">
          <a:avLst/>
        </a:prstGeom>
      </dgm:spPr>
      <dgm:t>
        <a:bodyPr/>
        <a:lstStyle/>
        <a:p>
          <a:endParaRPr lang="en-US"/>
        </a:p>
      </dgm:t>
    </dgm:pt>
    <dgm:pt modelId="{F653F23F-2C57-46A8-A6EE-4C94D31FD1AA}" type="pres">
      <dgm:prSet presAssocID="{7316E5D9-1617-423A-8B04-9A31368FACC1}" presName="desTxMid" presStyleLbl="revTx" presStyleIdx="5" presStyleCnt="9">
        <dgm:presLayoutVars>
          <dgm:bulletEnabled val="1"/>
        </dgm:presLayoutVars>
      </dgm:prSet>
      <dgm:spPr>
        <a:prstGeom prst="rect">
          <a:avLst/>
        </a:prstGeom>
      </dgm:spPr>
      <dgm:t>
        <a:bodyPr/>
        <a:lstStyle/>
        <a:p>
          <a:endParaRPr lang="en-US"/>
        </a:p>
      </dgm:t>
    </dgm:pt>
    <dgm:pt modelId="{A67D868C-918F-4365-8D0F-0D7431C93E65}" type="pres">
      <dgm:prSet presAssocID="{7316E5D9-1617-423A-8B04-9A31368FACC1}" presName="spMid" presStyleCnt="0"/>
      <dgm:spPr/>
    </dgm:pt>
    <dgm:pt modelId="{EE54CCBE-FDC5-4C22-B49F-9DAB23308F54}" type="pres">
      <dgm:prSet presAssocID="{BEF2471E-1F67-4056-9F50-9FCFD2E5641E}" presName="chevronComposite1" presStyleCnt="0"/>
      <dgm:spPr/>
    </dgm:pt>
    <dgm:pt modelId="{C75D0C35-DECC-4B94-92CD-0600DC5B86F2}" type="pres">
      <dgm:prSet presAssocID="{BEF2471E-1F67-4056-9F50-9FCFD2E5641E}" presName="chevron1" presStyleLbl="sibTrans2D1" presStyleIdx="2" presStyleCnt="4"/>
      <dgm:spPr>
        <a:xfrm>
          <a:off x="4781944" y="1988595"/>
          <a:ext cx="457094" cy="872644"/>
        </a:xfrm>
        <a:prstGeom prst="chevron">
          <a:avLst>
            <a:gd name="adj" fmla="val 62310"/>
          </a:avLst>
        </a:prstGeom>
        <a:solidFill>
          <a:srgbClr val="5B9BD5">
            <a:shade val="90000"/>
            <a:hueOff val="350916"/>
            <a:satOff val="-3215"/>
            <a:lumOff val="27754"/>
            <a:alphaOff val="0"/>
          </a:srgbClr>
        </a:solidFill>
        <a:ln>
          <a:noFill/>
        </a:ln>
        <a:effectLst/>
      </dgm:spPr>
      <dgm:t>
        <a:bodyPr/>
        <a:lstStyle/>
        <a:p>
          <a:endParaRPr lang="en-US"/>
        </a:p>
      </dgm:t>
    </dgm:pt>
    <dgm:pt modelId="{CB5AB7C3-2E38-491D-BDE0-EB73C7D1A87D}" type="pres">
      <dgm:prSet presAssocID="{BEF2471E-1F67-4056-9F50-9FCFD2E5641E}" presName="spChevron1" presStyleCnt="0"/>
      <dgm:spPr/>
    </dgm:pt>
    <dgm:pt modelId="{E21659D3-58BF-434B-9E1A-9D6C8AD22704}" type="pres">
      <dgm:prSet presAssocID="{3A3448C6-D214-453E-BCFB-65E8E8737F8A}" presName="middle" presStyleCnt="0"/>
      <dgm:spPr/>
    </dgm:pt>
    <dgm:pt modelId="{35D0DB32-4534-463A-8682-63D431B5761F}" type="pres">
      <dgm:prSet presAssocID="{3A3448C6-D214-453E-BCFB-65E8E8737F8A}" presName="parTxMid" presStyleLbl="revTx" presStyleIdx="6" presStyleCnt="9"/>
      <dgm:spPr>
        <a:prstGeom prst="rect">
          <a:avLst/>
        </a:prstGeom>
      </dgm:spPr>
      <dgm:t>
        <a:bodyPr/>
        <a:lstStyle/>
        <a:p>
          <a:endParaRPr lang="en-US"/>
        </a:p>
      </dgm:t>
    </dgm:pt>
    <dgm:pt modelId="{E1F6BF43-1733-4033-AEE5-60702642DCF0}" type="pres">
      <dgm:prSet presAssocID="{3A3448C6-D214-453E-BCFB-65E8E8737F8A}" presName="desTxMid" presStyleLbl="revTx" presStyleIdx="7" presStyleCnt="9">
        <dgm:presLayoutVars>
          <dgm:bulletEnabled val="1"/>
        </dgm:presLayoutVars>
      </dgm:prSet>
      <dgm:spPr>
        <a:prstGeom prst="rect">
          <a:avLst/>
        </a:prstGeom>
      </dgm:spPr>
      <dgm:t>
        <a:bodyPr/>
        <a:lstStyle/>
        <a:p>
          <a:endParaRPr lang="en-US"/>
        </a:p>
      </dgm:t>
    </dgm:pt>
    <dgm:pt modelId="{7478516C-AF89-41B0-B13A-EDA3B14236A3}" type="pres">
      <dgm:prSet presAssocID="{3A3448C6-D214-453E-BCFB-65E8E8737F8A}" presName="spMid" presStyleCnt="0"/>
      <dgm:spPr/>
    </dgm:pt>
    <dgm:pt modelId="{1DCB0A97-1207-451F-BF60-D6BEBE17A301}" type="pres">
      <dgm:prSet presAssocID="{2AACDC04-522F-4C99-A0BC-7C1908A38C3D}" presName="chevronComposite1" presStyleCnt="0"/>
      <dgm:spPr/>
    </dgm:pt>
    <dgm:pt modelId="{50545D9D-3CCA-4F8E-AD01-F98B86BB3F77}" type="pres">
      <dgm:prSet presAssocID="{2AACDC04-522F-4C99-A0BC-7C1908A38C3D}" presName="chevron1" presStyleLbl="sibTrans2D1" presStyleIdx="3" presStyleCnt="4"/>
      <dgm:spPr>
        <a:xfrm>
          <a:off x="6485662"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A67EB52B-C832-4B0A-B1D1-97DABBF0A94E}" type="pres">
      <dgm:prSet presAssocID="{2AACDC04-522F-4C99-A0BC-7C1908A38C3D}" presName="spChevron1" presStyleCnt="0"/>
      <dgm:spPr/>
    </dgm:pt>
    <dgm:pt modelId="{53AE4CE0-4AA1-461C-9776-AE8C4033DB26}" type="pres">
      <dgm:prSet presAssocID="{0D8EF1D9-C32F-478A-ACBE-31A8DFE89995}" presName="last" presStyleCnt="0"/>
      <dgm:spPr/>
    </dgm:pt>
    <dgm:pt modelId="{3B1E22FA-BFAF-43CE-8780-E9EDC3419E3E}" type="pres">
      <dgm:prSet presAssocID="{0D8EF1D9-C32F-478A-ACBE-31A8DFE89995}" presName="circleTx" presStyleLbl="node1" presStyleIdx="18" presStyleCnt="19" custLinFactNeighborX="-3265" custLinFactNeighborY="-477"/>
      <dgm:spPr>
        <a:prstGeom prst="ellipse">
          <a:avLst/>
        </a:prstGeom>
      </dgm:spPr>
      <dgm:t>
        <a:bodyPr/>
        <a:lstStyle/>
        <a:p>
          <a:endParaRPr lang="en-US"/>
        </a:p>
      </dgm:t>
    </dgm:pt>
    <dgm:pt modelId="{03902ACE-1885-4450-9D8D-E4DF1315CF31}" type="pres">
      <dgm:prSet presAssocID="{0D8EF1D9-C32F-478A-ACBE-31A8DFE89995}" presName="desTxN" presStyleLbl="revTx" presStyleIdx="8" presStyleCnt="9">
        <dgm:presLayoutVars>
          <dgm:bulletEnabled val="1"/>
        </dgm:presLayoutVars>
      </dgm:prSet>
      <dgm:spPr>
        <a:prstGeom prst="rect">
          <a:avLst/>
        </a:prstGeom>
      </dgm:spPr>
      <dgm:t>
        <a:bodyPr/>
        <a:lstStyle/>
        <a:p>
          <a:endParaRPr lang="en-US"/>
        </a:p>
      </dgm:t>
    </dgm:pt>
    <dgm:pt modelId="{9B513EA1-046D-4E65-8179-BA2D154E086D}" type="pres">
      <dgm:prSet presAssocID="{0D8EF1D9-C32F-478A-ACBE-31A8DFE89995}" presName="spN" presStyleCnt="0"/>
      <dgm:spPr/>
    </dgm:pt>
  </dgm:ptLst>
  <dgm:cxnLst>
    <dgm:cxn modelId="{466CCB0A-E866-4AA2-A726-DFF5B1BF7D01}" type="presOf" srcId="{42C86B02-F7D6-49CA-AA7C-E84A058209C7}" destId="{9808C9A0-3A91-4763-9E64-C16CE7A873EA}" srcOrd="0" destOrd="5" presId="urn:microsoft.com/office/officeart/2009/3/layout/RandomtoResultProcess"/>
    <dgm:cxn modelId="{C2E5C5B3-5E30-4A0F-9706-7EC62D6BD7DD}" type="presOf" srcId="{5194606B-0C4E-4C1F-95C3-3485F267B462}" destId="{9808C9A0-3A91-4763-9E64-C16CE7A873EA}" srcOrd="0" destOrd="2" presId="urn:microsoft.com/office/officeart/2009/3/layout/RandomtoResultProcess"/>
    <dgm:cxn modelId="{C4B80009-496E-43C6-89AD-8764E6D3F38C}" type="presOf" srcId="{446111D7-FB14-4B15-9C92-0A81883262C7}" destId="{7752BE53-2D19-410B-B224-F321AADF2B6E}" srcOrd="0" destOrd="0" presId="urn:microsoft.com/office/officeart/2009/3/layout/RandomtoResultProcess"/>
    <dgm:cxn modelId="{22E4E5EA-1EB1-4308-96C5-CFDD612517DA}" srcId="{3A3448C6-D214-453E-BCFB-65E8E8737F8A}" destId="{A0E68673-818D-45BC-9D36-233C949ED9F8}" srcOrd="1" destOrd="0" parTransId="{9606D862-9789-45D7-B41B-4806D0BA82D6}" sibTransId="{20DCFA52-CE06-41C9-B699-2900FE566823}"/>
    <dgm:cxn modelId="{8519457D-63D6-4ABC-ADB3-90B06076C63F}" srcId="{3A3448C6-D214-453E-BCFB-65E8E8737F8A}" destId="{910596D2-3CA0-40B1-8781-843B4731A07A}" srcOrd="0" destOrd="0" parTransId="{4CD83E4F-A41F-4BF3-8E46-050BD3CBCE7C}" sibTransId="{E1C141CC-F2D8-47EF-B63D-242C4D2259E3}"/>
    <dgm:cxn modelId="{0988EC67-F40F-43E9-A383-378F39BB129E}" srcId="{7316E5D9-1617-423A-8B04-9A31368FACC1}" destId="{FF043482-4E95-45B4-A601-C9202B72C0B2}" srcOrd="0" destOrd="0" parTransId="{05ECBD17-B175-4724-8F6A-D106F42DFD34}" sibTransId="{8AA8D009-2889-4CCF-BF0B-24A5A5875A25}"/>
    <dgm:cxn modelId="{73B0B048-16E9-423C-91E4-443274DA71CB}" srcId="{FF043482-4E95-45B4-A601-C9202B72C0B2}" destId="{DD3C52C7-3866-483C-B38D-497C096B968E}" srcOrd="0" destOrd="0" parTransId="{50DA474D-E26A-4DAF-8491-9273C81213DD}" sibTransId="{37CA3D59-8461-49AC-83F5-309ED6979A3D}"/>
    <dgm:cxn modelId="{4C473272-E590-48E7-8997-9D9B69C8A205}" srcId="{068C3C58-F195-458F-AF26-CC4C7F00D931}" destId="{71E8056B-B2F0-4E85-804D-1D72FF516C91}" srcOrd="0" destOrd="0" parTransId="{75BF7E64-2620-41B5-BD02-540DBACE9AEE}" sibTransId="{69477A3D-7F48-4585-9687-9A2E12180E5E}"/>
    <dgm:cxn modelId="{3BAEE2FA-F077-4CC3-9B8F-2D2BA3CEE345}" srcId="{0D8EF1D9-C32F-478A-ACBE-31A8DFE89995}" destId="{A002CD1A-A818-4E78-9915-D216F377EF5B}" srcOrd="0" destOrd="0" parTransId="{A1228894-2866-42CF-A7C1-ADEC8384A116}" sibTransId="{2465AC34-AA90-4ABF-9022-D4550AFF5C73}"/>
    <dgm:cxn modelId="{DC289183-CDB6-4E9E-858A-E9B401EF85BB}" srcId="{FF043482-4E95-45B4-A601-C9202B72C0B2}" destId="{C8454C3A-7647-4D74-A29C-E6A19C436183}" srcOrd="2" destOrd="0" parTransId="{4C641D7A-C0F9-42D9-BB93-07F4F6AE20DA}" sibTransId="{5F43B383-9674-4E36-AEE4-12AFFB4FEB22}"/>
    <dgm:cxn modelId="{78077B6B-CBDD-4A35-AA2F-D8D628C6FD1D}" srcId="{446111D7-FB14-4B15-9C92-0A81883262C7}" destId="{3A3448C6-D214-453E-BCFB-65E8E8737F8A}" srcOrd="3" destOrd="0" parTransId="{CFF60217-23B5-4269-A120-990B84FEDB87}" sibTransId="{2AACDC04-522F-4C99-A0BC-7C1908A38C3D}"/>
    <dgm:cxn modelId="{11B6EC11-BC4C-45EF-8DCB-003D1E277516}" srcId="{446111D7-FB14-4B15-9C92-0A81883262C7}" destId="{068C3C58-F195-458F-AF26-CC4C7F00D931}" srcOrd="0" destOrd="0" parTransId="{D99DF6D8-C632-4C8A-8E9A-02A3E84C7404}" sibTransId="{968FA01E-013B-4F32-A1D2-1DA6D0CF7413}"/>
    <dgm:cxn modelId="{ACAAFB2F-BD9A-4513-8808-927609E12CE2}" type="presOf" srcId="{DD3C52C7-3866-483C-B38D-497C096B968E}" destId="{F653F23F-2C57-46A8-A6EE-4C94D31FD1AA}" srcOrd="0" destOrd="1" presId="urn:microsoft.com/office/officeart/2009/3/layout/RandomtoResultProcess"/>
    <dgm:cxn modelId="{CCF14CF0-43AE-422B-881C-B0683EC6F9DB}" type="presOf" srcId="{667A22C8-4D26-4C5E-9B1B-45C048C51090}" destId="{9808C9A0-3A91-4763-9E64-C16CE7A873EA}" srcOrd="0" destOrd="1" presId="urn:microsoft.com/office/officeart/2009/3/layout/RandomtoResultProcess"/>
    <dgm:cxn modelId="{29203CB1-AB1F-49B5-82E9-C6F6A12D3E04}" type="presOf" srcId="{40698C4E-4F45-429B-9594-F51DBF832004}" destId="{03902ACE-1885-4450-9D8D-E4DF1315CF31}" srcOrd="0" destOrd="1" presId="urn:microsoft.com/office/officeart/2009/3/layout/RandomtoResultProcess"/>
    <dgm:cxn modelId="{D14C7B16-662A-45F4-8801-D6F7F2DC89A0}" type="presOf" srcId="{25C70F56-95C9-4379-B575-70BEA69958FD}" destId="{453E3B0F-1E57-4D4C-A6D7-7D78B454ACAD}" srcOrd="0" destOrd="4" presId="urn:microsoft.com/office/officeart/2009/3/layout/RandomtoResultProcess"/>
    <dgm:cxn modelId="{B6F1CE7C-C1AC-46CF-BF2E-FC50DC69BF9E}" srcId="{446111D7-FB14-4B15-9C92-0A81883262C7}" destId="{0D8EF1D9-C32F-478A-ACBE-31A8DFE89995}" srcOrd="4" destOrd="0" parTransId="{BC00DFBD-16B2-46FA-9548-68EFE549278D}" sibTransId="{7DF80DB0-D885-4524-8002-EB8C0BAC274B}"/>
    <dgm:cxn modelId="{076E395B-6CA5-4951-8014-A98033C3828B}" srcId="{822F5886-94D8-40D8-A549-EF5B192B87E2}" destId="{4F53B9E7-A43F-4B3F-8823-01B3E04B6F1D}" srcOrd="0" destOrd="0" parTransId="{18847C5D-1F0C-43A3-9743-8A7A6B837EBE}" sibTransId="{D1B7392B-5839-410C-B5E4-AF37B2A79EFB}"/>
    <dgm:cxn modelId="{F7B3AEF0-3FED-4CF9-89CA-01A90D6245E8}" srcId="{FF043482-4E95-45B4-A601-C9202B72C0B2}" destId="{67301163-758B-4CFF-901A-66532E42DAFD}" srcOrd="1" destOrd="0" parTransId="{93845323-09C5-4311-AF47-943F6A9E4D9D}" sibTransId="{1F382E46-5636-49C7-87FB-29BF2424E09A}"/>
    <dgm:cxn modelId="{6CE7787A-4EA5-4585-A093-23A3660B9B8D}" srcId="{822F5886-94D8-40D8-A549-EF5B192B87E2}" destId="{67D1610C-1321-4EE7-9FD4-247E35EFFD72}" srcOrd="1" destOrd="0" parTransId="{21EC6A34-A947-4497-9CE2-F3FD0BED9D98}" sibTransId="{C0B59E59-08A1-4717-A425-39E17B0BBBE2}"/>
    <dgm:cxn modelId="{F4D9CE09-8D02-48AA-BF10-4053DEC3B4EC}" type="presOf" srcId="{A0E68673-818D-45BC-9D36-233C949ED9F8}" destId="{E1F6BF43-1733-4033-AEE5-60702642DCF0}" srcOrd="0" destOrd="1" presId="urn:microsoft.com/office/officeart/2009/3/layout/RandomtoResultProcess"/>
    <dgm:cxn modelId="{C246E4BE-EE5E-4521-8567-FE3DB36389F1}" type="presOf" srcId="{910596D2-3CA0-40B1-8781-843B4731A07A}" destId="{E1F6BF43-1733-4033-AEE5-60702642DCF0}" srcOrd="0" destOrd="0" presId="urn:microsoft.com/office/officeart/2009/3/layout/RandomtoResultProcess"/>
    <dgm:cxn modelId="{D9C61714-2EC1-4F3C-9DAD-6465BFA53561}" type="presOf" srcId="{7316E5D9-1617-423A-8B04-9A31368FACC1}" destId="{A3162233-8DDB-489F-B019-B1ADA2D2E852}" srcOrd="0" destOrd="0" presId="urn:microsoft.com/office/officeart/2009/3/layout/RandomtoResultProcess"/>
    <dgm:cxn modelId="{4F948651-DA6A-4BD4-B730-C6A0514F5C0C}" srcId="{446111D7-FB14-4B15-9C92-0A81883262C7}" destId="{822F5886-94D8-40D8-A549-EF5B192B87E2}" srcOrd="1" destOrd="0" parTransId="{82A14F18-ABDC-422C-A8F8-CCEE510E619D}" sibTransId="{3D51EE9D-8D31-4678-AC82-BADB4D65BD07}"/>
    <dgm:cxn modelId="{A520F6F3-7186-4138-BCB9-DD55C2A5CBFF}" type="presOf" srcId="{822F5886-94D8-40D8-A549-EF5B192B87E2}" destId="{670416BF-EB43-4A24-9F0F-7E84DBF905CB}" srcOrd="0" destOrd="0" presId="urn:microsoft.com/office/officeart/2009/3/layout/RandomtoResultProcess"/>
    <dgm:cxn modelId="{A1E45133-E0CE-41AD-9818-81E283CAE21A}" type="presOf" srcId="{80E39A98-2949-4383-AF8B-8CF74E4F9B16}" destId="{E1F6BF43-1733-4033-AEE5-60702642DCF0}" srcOrd="0" destOrd="2" presId="urn:microsoft.com/office/officeart/2009/3/layout/RandomtoResultProcess"/>
    <dgm:cxn modelId="{1AC7964B-16AA-45C1-BE91-7CC6C7202B37}" srcId="{0D8EF1D9-C32F-478A-ACBE-31A8DFE89995}" destId="{B0A5E5B7-0A19-4004-8606-3CFB93917820}" srcOrd="2" destOrd="0" parTransId="{38EC9C54-8BE7-482F-BE43-F8551BC116DC}" sibTransId="{82CD24ED-7680-46B3-9F0E-EB82D0A3B49F}"/>
    <dgm:cxn modelId="{D1EF8F32-88FF-4C65-A529-006F3A38A180}" srcId="{822F5886-94D8-40D8-A549-EF5B192B87E2}" destId="{25C70F56-95C9-4379-B575-70BEA69958FD}" srcOrd="4" destOrd="0" parTransId="{2001308F-6770-4809-A082-D4711F8FE86F}" sibTransId="{1C5D7D5C-6F98-4257-AC57-DA6354DF34DB}"/>
    <dgm:cxn modelId="{5A1DEACB-9B1A-444A-9AAB-D504C3F9F5C9}" type="presOf" srcId="{C8454C3A-7647-4D74-A29C-E6A19C436183}" destId="{F653F23F-2C57-46A8-A6EE-4C94D31FD1AA}" srcOrd="0" destOrd="3" presId="urn:microsoft.com/office/officeart/2009/3/layout/RandomtoResultProcess"/>
    <dgm:cxn modelId="{DD027C9A-5805-4B64-8E61-D20960D3E7C7}" srcId="{822F5886-94D8-40D8-A549-EF5B192B87E2}" destId="{D31AA07B-FFFA-4A65-BC39-40798F01DFEE}" srcOrd="2" destOrd="0" parTransId="{4D77DF23-49E4-439A-9E83-6985B9F625C4}" sibTransId="{D80CF3B4-7938-4FD1-B1BE-CE331524F531}"/>
    <dgm:cxn modelId="{05BA9010-B658-4641-B9D8-97EF8EBC1550}" type="presOf" srcId="{3A3448C6-D214-453E-BCFB-65E8E8737F8A}" destId="{35D0DB32-4534-463A-8682-63D431B5761F}" srcOrd="0" destOrd="0" presId="urn:microsoft.com/office/officeart/2009/3/layout/RandomtoResultProcess"/>
    <dgm:cxn modelId="{E9B0BA91-DFF3-4E91-872E-FF655FB1EC15}" srcId="{446111D7-FB14-4B15-9C92-0A81883262C7}" destId="{7316E5D9-1617-423A-8B04-9A31368FACC1}" srcOrd="2" destOrd="0" parTransId="{6890B0A8-9D13-4E0B-9238-9E7230FF8C41}" sibTransId="{BEF2471E-1F67-4056-9F50-9FCFD2E5641E}"/>
    <dgm:cxn modelId="{22BEFBCA-5ABF-4F6F-B15A-C8954045F0DF}" type="presOf" srcId="{4F53B9E7-A43F-4B3F-8823-01B3E04B6F1D}" destId="{453E3B0F-1E57-4D4C-A6D7-7D78B454ACAD}" srcOrd="0" destOrd="0" presId="urn:microsoft.com/office/officeart/2009/3/layout/RandomtoResultProcess"/>
    <dgm:cxn modelId="{154FA0B4-A0EC-4028-9573-46F93E8CF10D}" type="presOf" srcId="{B0A5E5B7-0A19-4004-8606-3CFB93917820}" destId="{03902ACE-1885-4450-9D8D-E4DF1315CF31}" srcOrd="0" destOrd="2" presId="urn:microsoft.com/office/officeart/2009/3/layout/RandomtoResultProcess"/>
    <dgm:cxn modelId="{E44882C1-AEA5-4DCA-BE84-009133BA6F3E}" srcId="{3A3448C6-D214-453E-BCFB-65E8E8737F8A}" destId="{393A483E-7C46-43E7-BF43-52211A57A201}" srcOrd="3" destOrd="0" parTransId="{8CDC150F-2AEA-4148-841F-B995BC032291}" sibTransId="{15683A46-B808-4FAF-9BA1-4EC049FC00D9}"/>
    <dgm:cxn modelId="{18C64BF1-B4FC-4C66-8CA6-1AFAACD0F085}" srcId="{822F5886-94D8-40D8-A549-EF5B192B87E2}" destId="{887A2F46-6A11-4A02-A2DB-103FFAEFC53F}" srcOrd="3" destOrd="0" parTransId="{06F4DDF1-F2DB-4F75-8005-4EA219ECE766}" sibTransId="{F22AFB7B-F80F-465C-A7BA-EF41192EBCFB}"/>
    <dgm:cxn modelId="{FBF0E9E0-0B2F-4E88-809C-C9E80940F936}" type="presOf" srcId="{FF043482-4E95-45B4-A601-C9202B72C0B2}" destId="{F653F23F-2C57-46A8-A6EE-4C94D31FD1AA}" srcOrd="0" destOrd="0" presId="urn:microsoft.com/office/officeart/2009/3/layout/RandomtoResultProcess"/>
    <dgm:cxn modelId="{5B10C922-D015-47C0-A735-7105FFE6B465}" type="presOf" srcId="{38259C72-D7E5-4745-BC70-5635DD2A06DB}" destId="{9808C9A0-3A91-4763-9E64-C16CE7A873EA}" srcOrd="0" destOrd="3" presId="urn:microsoft.com/office/officeart/2009/3/layout/RandomtoResultProcess"/>
    <dgm:cxn modelId="{D079BD49-52DB-4D1D-B00F-44B9DF53E62B}" srcId="{068C3C58-F195-458F-AF26-CC4C7F00D931}" destId="{42C86B02-F7D6-49CA-AA7C-E84A058209C7}" srcOrd="5" destOrd="0" parTransId="{463BC1A7-6E7F-47DF-9002-64689EB83856}" sibTransId="{26804CA3-F669-4EAA-AAB7-9D691B0C2F72}"/>
    <dgm:cxn modelId="{984BCFDC-5F21-45F3-A346-42ACBD24EF1F}" type="presOf" srcId="{068C3C58-F195-458F-AF26-CC4C7F00D931}" destId="{294C11C8-3F1C-4B71-B015-B9F7757CA447}" srcOrd="0" destOrd="0" presId="urn:microsoft.com/office/officeart/2009/3/layout/RandomtoResultProcess"/>
    <dgm:cxn modelId="{23D6B24E-1D2C-4531-8DBB-EA83F6E7130F}" type="presOf" srcId="{0D8EF1D9-C32F-478A-ACBE-31A8DFE89995}" destId="{3B1E22FA-BFAF-43CE-8780-E9EDC3419E3E}" srcOrd="0" destOrd="0" presId="urn:microsoft.com/office/officeart/2009/3/layout/RandomtoResultProcess"/>
    <dgm:cxn modelId="{D379180C-382C-4198-B31E-4FD84B6BF8BC}" srcId="{0D8EF1D9-C32F-478A-ACBE-31A8DFE89995}" destId="{40698C4E-4F45-429B-9594-F51DBF832004}" srcOrd="1" destOrd="0" parTransId="{33D8D4ED-9C75-4781-A4D3-26B10DE135DA}" sibTransId="{A8D324C7-D394-41C7-A09F-2AF07E2C6B3B}"/>
    <dgm:cxn modelId="{641AD5C4-B1F0-4CB0-B3BA-5800EC19B092}" type="presOf" srcId="{887A2F46-6A11-4A02-A2DB-103FFAEFC53F}" destId="{453E3B0F-1E57-4D4C-A6D7-7D78B454ACAD}" srcOrd="0" destOrd="3" presId="urn:microsoft.com/office/officeart/2009/3/layout/RandomtoResultProcess"/>
    <dgm:cxn modelId="{57BE0F8B-8EC2-4DA0-9FEB-21EEA0A3A31B}" type="presOf" srcId="{71E8056B-B2F0-4E85-804D-1D72FF516C91}" destId="{9808C9A0-3A91-4763-9E64-C16CE7A873EA}" srcOrd="0" destOrd="0" presId="urn:microsoft.com/office/officeart/2009/3/layout/RandomtoResultProcess"/>
    <dgm:cxn modelId="{DE3F2848-6602-4BE5-A646-758E286E5BA7}" srcId="{068C3C58-F195-458F-AF26-CC4C7F00D931}" destId="{38259C72-D7E5-4745-BC70-5635DD2A06DB}" srcOrd="3" destOrd="0" parTransId="{810351BF-B437-4070-BAA3-8230F55103B2}" sibTransId="{CC48E5E9-28B7-4BF5-A123-EBBCD9EC30CA}"/>
    <dgm:cxn modelId="{421EECEF-6CE0-4168-A553-A67B279CD10D}" type="presOf" srcId="{393A483E-7C46-43E7-BF43-52211A57A201}" destId="{E1F6BF43-1733-4033-AEE5-60702642DCF0}" srcOrd="0" destOrd="3" presId="urn:microsoft.com/office/officeart/2009/3/layout/RandomtoResultProcess"/>
    <dgm:cxn modelId="{531036FE-8E09-4DF1-9705-B87DBC0C3F72}" srcId="{3A3448C6-D214-453E-BCFB-65E8E8737F8A}" destId="{80E39A98-2949-4383-AF8B-8CF74E4F9B16}" srcOrd="2" destOrd="0" parTransId="{106C82DA-9EBB-49B5-B988-57FB0DF24635}" sibTransId="{ED1C850E-BC4A-4970-8971-12A6C9B6A985}"/>
    <dgm:cxn modelId="{2E78EC25-6EF2-4218-BFA5-DDD34BA4862A}" type="presOf" srcId="{B3055EA2-4B19-4367-AB5F-220E3CD0ADDD}" destId="{9808C9A0-3A91-4763-9E64-C16CE7A873EA}" srcOrd="0" destOrd="4" presId="urn:microsoft.com/office/officeart/2009/3/layout/RandomtoResultProcess"/>
    <dgm:cxn modelId="{BB6ED820-D8E1-44B0-A268-6C5F2019EFD2}" type="presOf" srcId="{A002CD1A-A818-4E78-9915-D216F377EF5B}" destId="{03902ACE-1885-4450-9D8D-E4DF1315CF31}" srcOrd="0" destOrd="0" presId="urn:microsoft.com/office/officeart/2009/3/layout/RandomtoResultProcess"/>
    <dgm:cxn modelId="{D2D0A831-CE15-4C6D-85F8-6AA060A973E6}" type="presOf" srcId="{67301163-758B-4CFF-901A-66532E42DAFD}" destId="{F653F23F-2C57-46A8-A6EE-4C94D31FD1AA}" srcOrd="0" destOrd="2" presId="urn:microsoft.com/office/officeart/2009/3/layout/RandomtoResultProcess"/>
    <dgm:cxn modelId="{7FFE054B-982B-481F-B284-217DD4E4DA82}" type="presOf" srcId="{D31AA07B-FFFA-4A65-BC39-40798F01DFEE}" destId="{453E3B0F-1E57-4D4C-A6D7-7D78B454ACAD}" srcOrd="0" destOrd="2" presId="urn:microsoft.com/office/officeart/2009/3/layout/RandomtoResultProcess"/>
    <dgm:cxn modelId="{2663E84A-4E13-4640-BA36-3499BEBB69D3}" srcId="{068C3C58-F195-458F-AF26-CC4C7F00D931}" destId="{667A22C8-4D26-4C5E-9B1B-45C048C51090}" srcOrd="1" destOrd="0" parTransId="{BF00F520-2844-4E8C-86E9-89BD48DF6617}" sibTransId="{C024CD00-430D-4BD6-A1B8-1200521703B2}"/>
    <dgm:cxn modelId="{F4831C41-16AF-470F-B784-87222F87E33E}" type="presOf" srcId="{67D1610C-1321-4EE7-9FD4-247E35EFFD72}" destId="{453E3B0F-1E57-4D4C-A6D7-7D78B454ACAD}" srcOrd="0" destOrd="1" presId="urn:microsoft.com/office/officeart/2009/3/layout/RandomtoResultProcess"/>
    <dgm:cxn modelId="{A754C13F-45C1-4626-AF2F-B853E4A59895}" srcId="{068C3C58-F195-458F-AF26-CC4C7F00D931}" destId="{5194606B-0C4E-4C1F-95C3-3485F267B462}" srcOrd="2" destOrd="0" parTransId="{99212CFC-D50F-43F7-9781-379108EC5785}" sibTransId="{2E9BE1D9-4F1B-4037-8774-35BD4C5023DA}"/>
    <dgm:cxn modelId="{58E527DC-76F9-4290-A5E4-53CEBC942A92}" srcId="{068C3C58-F195-458F-AF26-CC4C7F00D931}" destId="{B3055EA2-4B19-4367-AB5F-220E3CD0ADDD}" srcOrd="4" destOrd="0" parTransId="{D0E8EB32-B0A6-4EA8-BF61-AA78149DA090}" sibTransId="{E89D3FFF-28E3-48ED-A0E2-6D435DDBD6E7}"/>
    <dgm:cxn modelId="{79267D99-61DC-4703-BC9D-15F006388EC1}" type="presParOf" srcId="{7752BE53-2D19-410B-B224-F321AADF2B6E}" destId="{33FBF89D-FD23-401D-AE03-59AE08C60D70}" srcOrd="0" destOrd="0" presId="urn:microsoft.com/office/officeart/2009/3/layout/RandomtoResultProcess"/>
    <dgm:cxn modelId="{1824D50A-B96C-4D6D-988A-9D4049D51D70}" type="presParOf" srcId="{33FBF89D-FD23-401D-AE03-59AE08C60D70}" destId="{294C11C8-3F1C-4B71-B015-B9F7757CA447}" srcOrd="0" destOrd="0" presId="urn:microsoft.com/office/officeart/2009/3/layout/RandomtoResultProcess"/>
    <dgm:cxn modelId="{9C3F91AA-FA22-4D59-9C79-2777B003E6BB}" type="presParOf" srcId="{33FBF89D-FD23-401D-AE03-59AE08C60D70}" destId="{9808C9A0-3A91-4763-9E64-C16CE7A873EA}" srcOrd="1" destOrd="0" presId="urn:microsoft.com/office/officeart/2009/3/layout/RandomtoResultProcess"/>
    <dgm:cxn modelId="{E43C5537-29EF-4447-A21A-2BBE252866A3}" type="presParOf" srcId="{33FBF89D-FD23-401D-AE03-59AE08C60D70}" destId="{16C9C8B5-490B-49B2-BDFB-3B56FCD24C7D}" srcOrd="2" destOrd="0" presId="urn:microsoft.com/office/officeart/2009/3/layout/RandomtoResultProcess"/>
    <dgm:cxn modelId="{CCAE0DE7-D16F-45C0-A13A-8724F21B4B12}" type="presParOf" srcId="{33FBF89D-FD23-401D-AE03-59AE08C60D70}" destId="{7849717A-54AD-480B-B0C9-C44444289B36}" srcOrd="3" destOrd="0" presId="urn:microsoft.com/office/officeart/2009/3/layout/RandomtoResultProcess"/>
    <dgm:cxn modelId="{EFADEAB1-69A0-4454-82EE-7A790EBF1BA9}" type="presParOf" srcId="{33FBF89D-FD23-401D-AE03-59AE08C60D70}" destId="{13AD51D4-5434-4380-8213-58454EC483A6}" srcOrd="4" destOrd="0" presId="urn:microsoft.com/office/officeart/2009/3/layout/RandomtoResultProcess"/>
    <dgm:cxn modelId="{3FB8FAE5-8B14-4013-8083-9C495E00EEB5}" type="presParOf" srcId="{33FBF89D-FD23-401D-AE03-59AE08C60D70}" destId="{197512A8-3847-4BCC-9932-5C3C7B32B79C}" srcOrd="5" destOrd="0" presId="urn:microsoft.com/office/officeart/2009/3/layout/RandomtoResultProcess"/>
    <dgm:cxn modelId="{C176E79D-B8BF-4F2A-876E-B40849F26AEF}" type="presParOf" srcId="{33FBF89D-FD23-401D-AE03-59AE08C60D70}" destId="{B13203B1-F143-4C9F-A8FF-E50E945DD5AB}" srcOrd="6" destOrd="0" presId="urn:microsoft.com/office/officeart/2009/3/layout/RandomtoResultProcess"/>
    <dgm:cxn modelId="{0A8F9148-DCF2-4567-B63F-039E9F1C373D}" type="presParOf" srcId="{33FBF89D-FD23-401D-AE03-59AE08C60D70}" destId="{E6BE29CC-9163-4B6C-AB20-6D1AA8C73B26}" srcOrd="7" destOrd="0" presId="urn:microsoft.com/office/officeart/2009/3/layout/RandomtoResultProcess"/>
    <dgm:cxn modelId="{FA5F7ED9-FAE5-4015-9276-D2031A9F8154}" type="presParOf" srcId="{33FBF89D-FD23-401D-AE03-59AE08C60D70}" destId="{9CDB841A-5AA5-4FC8-92BA-11E69F09EFDE}" srcOrd="8" destOrd="0" presId="urn:microsoft.com/office/officeart/2009/3/layout/RandomtoResultProcess"/>
    <dgm:cxn modelId="{67D3FDE7-E69B-4B29-9506-844FF1BAB48D}" type="presParOf" srcId="{33FBF89D-FD23-401D-AE03-59AE08C60D70}" destId="{F4BC43D7-F455-434A-AD92-7C07B54CBEB0}" srcOrd="9" destOrd="0" presId="urn:microsoft.com/office/officeart/2009/3/layout/RandomtoResultProcess"/>
    <dgm:cxn modelId="{99F26AC5-1F2A-47BA-AA0E-005D858DE165}" type="presParOf" srcId="{33FBF89D-FD23-401D-AE03-59AE08C60D70}" destId="{7E9EED5A-3499-40EB-88C7-F598F62983DA}" srcOrd="10" destOrd="0" presId="urn:microsoft.com/office/officeart/2009/3/layout/RandomtoResultProcess"/>
    <dgm:cxn modelId="{94EDF9D2-9677-4DF8-954E-7B64D912C708}" type="presParOf" srcId="{33FBF89D-FD23-401D-AE03-59AE08C60D70}" destId="{EE9B0486-486F-4912-95EC-EC6224638207}" srcOrd="11" destOrd="0" presId="urn:microsoft.com/office/officeart/2009/3/layout/RandomtoResultProcess"/>
    <dgm:cxn modelId="{88D860E5-DC1A-4978-9593-8FED66751D04}" type="presParOf" srcId="{33FBF89D-FD23-401D-AE03-59AE08C60D70}" destId="{1B416F69-47CA-43CB-BD15-4ED0FB34A647}" srcOrd="12" destOrd="0" presId="urn:microsoft.com/office/officeart/2009/3/layout/RandomtoResultProcess"/>
    <dgm:cxn modelId="{4D90F5FE-390E-481C-87F4-03CDC785864C}" type="presParOf" srcId="{33FBF89D-FD23-401D-AE03-59AE08C60D70}" destId="{476AD5B5-C389-40CB-B8EB-687BA6BBDDC4}" srcOrd="13" destOrd="0" presId="urn:microsoft.com/office/officeart/2009/3/layout/RandomtoResultProcess"/>
    <dgm:cxn modelId="{044DF592-643A-4EEA-8BE3-E11F57B9ADC5}" type="presParOf" srcId="{33FBF89D-FD23-401D-AE03-59AE08C60D70}" destId="{981607A4-8CAF-4D80-9F48-7912C3D1FA04}" srcOrd="14" destOrd="0" presId="urn:microsoft.com/office/officeart/2009/3/layout/RandomtoResultProcess"/>
    <dgm:cxn modelId="{66C01D08-877E-4030-98D7-C65BCBB2B9D2}" type="presParOf" srcId="{33FBF89D-FD23-401D-AE03-59AE08C60D70}" destId="{17F62C05-E22E-4FC1-835C-70B66AAD0409}" srcOrd="15" destOrd="0" presId="urn:microsoft.com/office/officeart/2009/3/layout/RandomtoResultProcess"/>
    <dgm:cxn modelId="{8665851F-0A7A-4144-B65D-1DEC47961377}" type="presParOf" srcId="{33FBF89D-FD23-401D-AE03-59AE08C60D70}" destId="{2943B9A6-DA3E-494E-8C9D-EF932786FC89}" srcOrd="16" destOrd="0" presId="urn:microsoft.com/office/officeart/2009/3/layout/RandomtoResultProcess"/>
    <dgm:cxn modelId="{9D98438A-C421-4DAA-BE32-E0043871F011}" type="presParOf" srcId="{33FBF89D-FD23-401D-AE03-59AE08C60D70}" destId="{117B2C8E-0C69-46D4-AF2F-7FF9A2038F66}" srcOrd="17" destOrd="0" presId="urn:microsoft.com/office/officeart/2009/3/layout/RandomtoResultProcess"/>
    <dgm:cxn modelId="{32066DEB-A875-4C60-B274-A9B46F1255AB}" type="presParOf" srcId="{33FBF89D-FD23-401D-AE03-59AE08C60D70}" destId="{F2EF90EF-C5BF-4EE3-8B8C-11752FED6597}" srcOrd="18" destOrd="0" presId="urn:microsoft.com/office/officeart/2009/3/layout/RandomtoResultProcess"/>
    <dgm:cxn modelId="{128A64B4-C15A-4A4D-AFAF-FF6753859C04}" type="presParOf" srcId="{33FBF89D-FD23-401D-AE03-59AE08C60D70}" destId="{77EBD74F-1DE7-4ECA-B19D-DB0CF1C59569}" srcOrd="19" destOrd="0" presId="urn:microsoft.com/office/officeart/2009/3/layout/RandomtoResultProcess"/>
    <dgm:cxn modelId="{830380AF-B178-4AEE-9695-F0D63A352CB2}" type="presParOf" srcId="{7752BE53-2D19-410B-B224-F321AADF2B6E}" destId="{F04092BD-34E5-449B-854F-EFBBF5C5D43B}" srcOrd="1" destOrd="0" presId="urn:microsoft.com/office/officeart/2009/3/layout/RandomtoResultProcess"/>
    <dgm:cxn modelId="{76926424-5CE7-45A2-BF11-4A1682783942}" type="presParOf" srcId="{F04092BD-34E5-449B-854F-EFBBF5C5D43B}" destId="{19919A00-81F6-4ECF-B988-98405A56B522}" srcOrd="0" destOrd="0" presId="urn:microsoft.com/office/officeart/2009/3/layout/RandomtoResultProcess"/>
    <dgm:cxn modelId="{4177A72B-837F-4FCA-87EC-27E8611FB871}" type="presParOf" srcId="{F04092BD-34E5-449B-854F-EFBBF5C5D43B}" destId="{AA52F6D9-A2AF-409E-A78A-58EDCAEA0704}" srcOrd="1" destOrd="0" presId="urn:microsoft.com/office/officeart/2009/3/layout/RandomtoResultProcess"/>
    <dgm:cxn modelId="{E73E973B-F2BA-4859-9813-E0F4845249BB}" type="presParOf" srcId="{7752BE53-2D19-410B-B224-F321AADF2B6E}" destId="{1ACAEE1B-4CFE-4AC0-BCF4-F3DDE3D66B4F}" srcOrd="2" destOrd="0" presId="urn:microsoft.com/office/officeart/2009/3/layout/RandomtoResultProcess"/>
    <dgm:cxn modelId="{21BE50F1-EC7A-4BF8-9C88-B02740429B32}" type="presParOf" srcId="{1ACAEE1B-4CFE-4AC0-BCF4-F3DDE3D66B4F}" destId="{670416BF-EB43-4A24-9F0F-7E84DBF905CB}" srcOrd="0" destOrd="0" presId="urn:microsoft.com/office/officeart/2009/3/layout/RandomtoResultProcess"/>
    <dgm:cxn modelId="{B100E9F8-3591-4955-B8E7-526B82220A26}" type="presParOf" srcId="{1ACAEE1B-4CFE-4AC0-BCF4-F3DDE3D66B4F}" destId="{453E3B0F-1E57-4D4C-A6D7-7D78B454ACAD}" srcOrd="1" destOrd="0" presId="urn:microsoft.com/office/officeart/2009/3/layout/RandomtoResultProcess"/>
    <dgm:cxn modelId="{F73006C1-E6EE-4AD0-B10B-23EF40B49202}" type="presParOf" srcId="{1ACAEE1B-4CFE-4AC0-BCF4-F3DDE3D66B4F}" destId="{782FAC2E-906F-49AE-81F3-51029D879B44}" srcOrd="2" destOrd="0" presId="urn:microsoft.com/office/officeart/2009/3/layout/RandomtoResultProcess"/>
    <dgm:cxn modelId="{0D4B4C3B-DD34-4D03-A3C3-51EDEF49172A}" type="presParOf" srcId="{7752BE53-2D19-410B-B224-F321AADF2B6E}" destId="{F35FA147-5728-4850-98AA-717DCAD75CA9}" srcOrd="3" destOrd="0" presId="urn:microsoft.com/office/officeart/2009/3/layout/RandomtoResultProcess"/>
    <dgm:cxn modelId="{FC94844C-6C94-4697-871F-220EFBE04D05}" type="presParOf" srcId="{F35FA147-5728-4850-98AA-717DCAD75CA9}" destId="{7642E82C-C9B7-4026-810D-ED6EC2849B5B}" srcOrd="0" destOrd="0" presId="urn:microsoft.com/office/officeart/2009/3/layout/RandomtoResultProcess"/>
    <dgm:cxn modelId="{0565A573-FE5B-41A6-A360-860FDBCA6869}" type="presParOf" srcId="{F35FA147-5728-4850-98AA-717DCAD75CA9}" destId="{3B0A62DE-5265-4285-8FD5-208D9E7D2E3C}" srcOrd="1" destOrd="0" presId="urn:microsoft.com/office/officeart/2009/3/layout/RandomtoResultProcess"/>
    <dgm:cxn modelId="{E253B20C-FFFB-4CE8-8166-A8D52759207B}" type="presParOf" srcId="{7752BE53-2D19-410B-B224-F321AADF2B6E}" destId="{AEFF3B34-271A-4B93-B355-3423C7E403FE}" srcOrd="4" destOrd="0" presId="urn:microsoft.com/office/officeart/2009/3/layout/RandomtoResultProcess"/>
    <dgm:cxn modelId="{D58BACFE-9B42-4A04-8874-89D24421129D}" type="presParOf" srcId="{AEFF3B34-271A-4B93-B355-3423C7E403FE}" destId="{A3162233-8DDB-489F-B019-B1ADA2D2E852}" srcOrd="0" destOrd="0" presId="urn:microsoft.com/office/officeart/2009/3/layout/RandomtoResultProcess"/>
    <dgm:cxn modelId="{70A0E607-7870-43AE-9541-CEC33024DDF9}" type="presParOf" srcId="{AEFF3B34-271A-4B93-B355-3423C7E403FE}" destId="{F653F23F-2C57-46A8-A6EE-4C94D31FD1AA}" srcOrd="1" destOrd="0" presId="urn:microsoft.com/office/officeart/2009/3/layout/RandomtoResultProcess"/>
    <dgm:cxn modelId="{A1C41CBD-DE57-4561-AC2C-7330BB406DCC}" type="presParOf" srcId="{AEFF3B34-271A-4B93-B355-3423C7E403FE}" destId="{A67D868C-918F-4365-8D0F-0D7431C93E65}" srcOrd="2" destOrd="0" presId="urn:microsoft.com/office/officeart/2009/3/layout/RandomtoResultProcess"/>
    <dgm:cxn modelId="{7E852DF0-916F-4BBC-A9D4-B396E5A4CDDE}" type="presParOf" srcId="{7752BE53-2D19-410B-B224-F321AADF2B6E}" destId="{EE54CCBE-FDC5-4C22-B49F-9DAB23308F54}" srcOrd="5" destOrd="0" presId="urn:microsoft.com/office/officeart/2009/3/layout/RandomtoResultProcess"/>
    <dgm:cxn modelId="{6189C96D-AB16-4A91-8C83-9F59619CBE33}" type="presParOf" srcId="{EE54CCBE-FDC5-4C22-B49F-9DAB23308F54}" destId="{C75D0C35-DECC-4B94-92CD-0600DC5B86F2}" srcOrd="0" destOrd="0" presId="urn:microsoft.com/office/officeart/2009/3/layout/RandomtoResultProcess"/>
    <dgm:cxn modelId="{8A6609C1-E819-4352-B43E-903E7F2565B9}" type="presParOf" srcId="{EE54CCBE-FDC5-4C22-B49F-9DAB23308F54}" destId="{CB5AB7C3-2E38-491D-BDE0-EB73C7D1A87D}" srcOrd="1" destOrd="0" presId="urn:microsoft.com/office/officeart/2009/3/layout/RandomtoResultProcess"/>
    <dgm:cxn modelId="{F3BA803D-C941-4BEF-A2FB-BC27F34B288B}" type="presParOf" srcId="{7752BE53-2D19-410B-B224-F321AADF2B6E}" destId="{E21659D3-58BF-434B-9E1A-9D6C8AD22704}" srcOrd="6" destOrd="0" presId="urn:microsoft.com/office/officeart/2009/3/layout/RandomtoResultProcess"/>
    <dgm:cxn modelId="{1F32690A-F785-4951-96BE-386B45FD229E}" type="presParOf" srcId="{E21659D3-58BF-434B-9E1A-9D6C8AD22704}" destId="{35D0DB32-4534-463A-8682-63D431B5761F}" srcOrd="0" destOrd="0" presId="urn:microsoft.com/office/officeart/2009/3/layout/RandomtoResultProcess"/>
    <dgm:cxn modelId="{06FDBAAD-82C4-4C57-BF6C-119FFB6A9F10}" type="presParOf" srcId="{E21659D3-58BF-434B-9E1A-9D6C8AD22704}" destId="{E1F6BF43-1733-4033-AEE5-60702642DCF0}" srcOrd="1" destOrd="0" presId="urn:microsoft.com/office/officeart/2009/3/layout/RandomtoResultProcess"/>
    <dgm:cxn modelId="{0D0E36A5-04DD-4AA4-B31A-4DBB1E5012C9}" type="presParOf" srcId="{E21659D3-58BF-434B-9E1A-9D6C8AD22704}" destId="{7478516C-AF89-41B0-B13A-EDA3B14236A3}" srcOrd="2" destOrd="0" presId="urn:microsoft.com/office/officeart/2009/3/layout/RandomtoResultProcess"/>
    <dgm:cxn modelId="{1808E60D-8FB7-45A8-A8D2-42C266CFA91A}" type="presParOf" srcId="{7752BE53-2D19-410B-B224-F321AADF2B6E}" destId="{1DCB0A97-1207-451F-BF60-D6BEBE17A301}" srcOrd="7" destOrd="0" presId="urn:microsoft.com/office/officeart/2009/3/layout/RandomtoResultProcess"/>
    <dgm:cxn modelId="{96D1A47A-C8BD-47FB-984D-9E2BC7D98D51}" type="presParOf" srcId="{1DCB0A97-1207-451F-BF60-D6BEBE17A301}" destId="{50545D9D-3CCA-4F8E-AD01-F98B86BB3F77}" srcOrd="0" destOrd="0" presId="urn:microsoft.com/office/officeart/2009/3/layout/RandomtoResultProcess"/>
    <dgm:cxn modelId="{BF993A8A-C35F-453C-AB92-0881A7A24E70}" type="presParOf" srcId="{1DCB0A97-1207-451F-BF60-D6BEBE17A301}" destId="{A67EB52B-C832-4B0A-B1D1-97DABBF0A94E}" srcOrd="1" destOrd="0" presId="urn:microsoft.com/office/officeart/2009/3/layout/RandomtoResultProcess"/>
    <dgm:cxn modelId="{24C116F2-AF1D-466E-B6EF-DC7D0F584C68}" type="presParOf" srcId="{7752BE53-2D19-410B-B224-F321AADF2B6E}" destId="{53AE4CE0-4AA1-461C-9776-AE8C4033DB26}" srcOrd="8" destOrd="0" presId="urn:microsoft.com/office/officeart/2009/3/layout/RandomtoResultProcess"/>
    <dgm:cxn modelId="{1130BDE3-2FA6-4957-B8D9-126C9EA0EFAC}" type="presParOf" srcId="{53AE4CE0-4AA1-461C-9776-AE8C4033DB26}" destId="{3B1E22FA-BFAF-43CE-8780-E9EDC3419E3E}" srcOrd="0" destOrd="0" presId="urn:microsoft.com/office/officeart/2009/3/layout/RandomtoResultProcess"/>
    <dgm:cxn modelId="{121A2AC1-99EE-4EBC-BC6C-EFE25AEA4188}" type="presParOf" srcId="{53AE4CE0-4AA1-461C-9776-AE8C4033DB26}" destId="{03902ACE-1885-4450-9D8D-E4DF1315CF31}" srcOrd="1" destOrd="0" presId="urn:microsoft.com/office/officeart/2009/3/layout/RandomtoResultProcess"/>
    <dgm:cxn modelId="{B1899D3D-CB1A-462E-9EBB-1DEF27369B43}" type="presParOf" srcId="{53AE4CE0-4AA1-461C-9776-AE8C4033DB26}" destId="{9B513EA1-046D-4E65-8179-BA2D154E086D}"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2" qsCatId="simple" csTypeId="urn:microsoft.com/office/officeart/2005/8/colors/colorful2"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0658DE85-3A54-4C6A-9C40-84E6B3869643}"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40202813-380F-4B64-A867-7501C0CDDD12}"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E59BFC2A-80CB-4CF3-A7BC-91D16487455B}"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9A0D7CDB-17A8-4D5D-B046-01F2FDD4D6B8}"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2" qsCatId="simple" csTypeId="urn:microsoft.com/office/officeart/2005/8/colors/colorful2"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31C0175E-A99C-453F-A74F-D2333B3686BD}"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FFFA6A-8C8D-4AF1-86D1-F87727022961}" type="doc">
      <dgm:prSet loTypeId="urn:microsoft.com/office/officeart/2005/8/layout/radial1" loCatId="relationship" qsTypeId="urn:microsoft.com/office/officeart/2005/8/quickstyle/simple1" qsCatId="simple" csTypeId="urn:microsoft.com/office/officeart/2005/8/colors/colorful4" csCatId="colorful" phldr="1"/>
      <dgm:spPr/>
    </dgm:pt>
    <dgm:pt modelId="{3BC95F13-1AEE-432D-B2BD-AB34674B1EB1}" type="pres">
      <dgm:prSet presAssocID="{10FFFA6A-8C8D-4AF1-86D1-F87727022961}" presName="cycle" presStyleCnt="0">
        <dgm:presLayoutVars>
          <dgm:chMax val="1"/>
          <dgm:dir/>
          <dgm:animLvl val="ctr"/>
          <dgm:resizeHandles val="exact"/>
        </dgm:presLayoutVars>
      </dgm:prSet>
      <dgm:spPr/>
    </dgm:pt>
  </dgm:ptLst>
  <dgm:cxnLst>
    <dgm:cxn modelId="{2C4D38B5-4282-447E-84F3-432FEAAA8B85}" type="presOf" srcId="{10FFFA6A-8C8D-4AF1-86D1-F87727022961}" destId="{3BC95F13-1AEE-432D-B2BD-AB34674B1EB1}"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014B-9DBB-42C5-8938-5B95B9FC849B}">
      <dsp:nvSpPr>
        <dsp:cNvPr id="0" name=""/>
        <dsp:cNvSpPr/>
      </dsp:nvSpPr>
      <dsp:spPr>
        <a:xfrm>
          <a:off x="4" y="0"/>
          <a:ext cx="8534395" cy="4101405"/>
        </a:xfrm>
        <a:prstGeom prst="rightArrow">
          <a:avLst/>
        </a:prstGeom>
        <a:solidFill>
          <a:srgbClr val="00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3FBB33D-88FF-420A-9621-FC1C1207BCE6}">
      <dsp:nvSpPr>
        <dsp:cNvPr id="0" name=""/>
        <dsp:cNvSpPr/>
      </dsp:nvSpPr>
      <dsp:spPr>
        <a:xfrm>
          <a:off x="0" y="1303303"/>
          <a:ext cx="742649" cy="149479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chemeClr val="accent1">
                  <a:lumMod val="75000"/>
                </a:schemeClr>
              </a:solidFill>
              <a:latin typeface="Arial Narrow" panose="020B0606020202030204" pitchFamily="34" charset="0"/>
              <a:ea typeface="+mn-ea"/>
              <a:cs typeface="+mn-cs"/>
            </a:rPr>
            <a:t>WIOA Enacted </a:t>
          </a:r>
        </a:p>
        <a:p>
          <a:pPr lvl="0" algn="ctr" defTabSz="355600">
            <a:lnSpc>
              <a:spcPct val="90000"/>
            </a:lnSpc>
            <a:spcBef>
              <a:spcPct val="0"/>
            </a:spcBef>
            <a:spcAft>
              <a:spcPct val="35000"/>
            </a:spcAft>
          </a:pPr>
          <a:r>
            <a:rPr lang="en-US" sz="800" b="0" kern="1200" dirty="0" smtClean="0">
              <a:solidFill>
                <a:schemeClr val="accent1">
                  <a:lumMod val="75000"/>
                </a:schemeClr>
              </a:solidFill>
              <a:latin typeface="Arial Narrow" panose="020B0606020202030204" pitchFamily="34" charset="0"/>
              <a:ea typeface="+mn-ea"/>
              <a:cs typeface="+mn-cs"/>
            </a:rPr>
            <a:t>July 2014</a:t>
          </a:r>
          <a:endParaRPr lang="en-US" sz="800" b="0" kern="1200" dirty="0">
            <a:solidFill>
              <a:schemeClr val="accent1">
                <a:lumMod val="75000"/>
              </a:schemeClr>
            </a:solidFill>
            <a:latin typeface="Arial Narrow" panose="020B0606020202030204" pitchFamily="34" charset="0"/>
            <a:ea typeface="+mn-ea"/>
            <a:cs typeface="+mn-cs"/>
          </a:endParaRPr>
        </a:p>
      </dsp:txBody>
      <dsp:txXfrm>
        <a:off x="36253" y="1339556"/>
        <a:ext cx="670143" cy="1422292"/>
      </dsp:txXfrm>
    </dsp:sp>
    <dsp:sp modelId="{8713DB1C-A463-493E-A28D-9D584B48B7F2}">
      <dsp:nvSpPr>
        <dsp:cNvPr id="0" name=""/>
        <dsp:cNvSpPr/>
      </dsp:nvSpPr>
      <dsp:spPr>
        <a:xfrm>
          <a:off x="2508952" y="1303311"/>
          <a:ext cx="853468" cy="1426206"/>
        </a:xfrm>
        <a:prstGeom prst="roundRect">
          <a:avLst/>
        </a:prstGeo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Combined</a:t>
          </a:r>
          <a:br>
            <a:rPr lang="en-US" sz="800" b="1" kern="1200" dirty="0" smtClean="0">
              <a:solidFill>
                <a:schemeClr val="accent1">
                  <a:lumMod val="75000"/>
                </a:schemeClr>
              </a:solidFill>
              <a:latin typeface="Arial Narrow" panose="020B0606020202030204" pitchFamily="34" charset="0"/>
              <a:ea typeface="+mn-ea"/>
              <a:cs typeface="+mn-cs"/>
            </a:rPr>
          </a:br>
          <a:r>
            <a:rPr lang="en-US" sz="800" b="1" kern="1200" dirty="0" smtClean="0">
              <a:solidFill>
                <a:schemeClr val="accent1">
                  <a:lumMod val="75000"/>
                </a:schemeClr>
              </a:solidFill>
              <a:latin typeface="Arial Narrow" panose="020B0606020202030204" pitchFamily="34" charset="0"/>
              <a:ea typeface="+mn-ea"/>
              <a:cs typeface="+mn-cs"/>
            </a:rPr>
            <a:t>State Plan </a:t>
          </a:r>
          <a:br>
            <a:rPr lang="en-US" sz="800" b="1" kern="1200" dirty="0" smtClean="0">
              <a:solidFill>
                <a:schemeClr val="accent1">
                  <a:lumMod val="75000"/>
                </a:schemeClr>
              </a:solidFill>
              <a:latin typeface="Arial Narrow" panose="020B0606020202030204" pitchFamily="34" charset="0"/>
              <a:ea typeface="+mn-ea"/>
              <a:cs typeface="+mn-cs"/>
            </a:rPr>
          </a:br>
          <a:r>
            <a:rPr lang="en-US" sz="800" b="1" i="1" kern="1200" dirty="0" smtClean="0">
              <a:solidFill>
                <a:schemeClr val="accent1">
                  <a:lumMod val="75000"/>
                </a:schemeClr>
              </a:solidFill>
              <a:latin typeface="Arial Narrow" panose="020B0606020202030204" pitchFamily="34" charset="0"/>
              <a:ea typeface="+mn-ea"/>
              <a:cs typeface="+mn-cs"/>
            </a:rPr>
            <a:t>Draft</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November 2015 </a:t>
          </a:r>
          <a:r>
            <a:rPr lang="en-US" sz="700" b="0" kern="1200" dirty="0" smtClean="0">
              <a:solidFill>
                <a:schemeClr val="accent1">
                  <a:lumMod val="75000"/>
                </a:schemeClr>
              </a:solidFill>
              <a:latin typeface="Arial Narrow" panose="020B0606020202030204" pitchFamily="34" charset="0"/>
              <a:ea typeface="+mn-ea"/>
              <a:cs typeface="+mn-cs"/>
            </a:rPr>
            <a:t> </a:t>
          </a:r>
        </a:p>
      </dsp:txBody>
      <dsp:txXfrm>
        <a:off x="2550615" y="1344974"/>
        <a:ext cx="770142" cy="1342880"/>
      </dsp:txXfrm>
    </dsp:sp>
    <dsp:sp modelId="{BBBCD454-D938-4E0C-9556-52C75A86BF4C}">
      <dsp:nvSpPr>
        <dsp:cNvPr id="0" name=""/>
        <dsp:cNvSpPr/>
      </dsp:nvSpPr>
      <dsp:spPr>
        <a:xfrm>
          <a:off x="4332725" y="1303311"/>
          <a:ext cx="911288" cy="1426206"/>
        </a:xfrm>
        <a:prstGeom prst="roundRect">
          <a:avLst/>
        </a:prstGeom>
        <a:solidFill>
          <a:schemeClr val="accent2">
            <a:alpha val="7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Implementation Phase:</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Technical Assistance &amp; WIOA State Policy Guidance for local areas</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April – July 2016</a:t>
          </a:r>
        </a:p>
      </dsp:txBody>
      <dsp:txXfrm>
        <a:off x="4377210" y="1347796"/>
        <a:ext cx="822318" cy="1337236"/>
      </dsp:txXfrm>
    </dsp:sp>
    <dsp:sp modelId="{8A3681F6-6B3B-4210-93FB-4B6507A1DF8A}">
      <dsp:nvSpPr>
        <dsp:cNvPr id="0" name=""/>
        <dsp:cNvSpPr/>
      </dsp:nvSpPr>
      <dsp:spPr>
        <a:xfrm>
          <a:off x="6156498" y="1303311"/>
          <a:ext cx="821646" cy="1377612"/>
        </a:xfrm>
        <a:prstGeom prst="roundRect">
          <a:avLst/>
        </a:prstGeom>
        <a:solidFill>
          <a:srgbClr val="003399">
            <a:alpha val="90000"/>
            <a:hueOff val="0"/>
            <a:satOff val="0"/>
            <a:lumOff val="0"/>
            <a:alphaOff val="-33333"/>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Policy and Planning in Regional and Local Areas</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November 2016 – June, 2017</a:t>
          </a:r>
        </a:p>
        <a:p>
          <a:pPr lvl="0" algn="ctr" defTabSz="355600">
            <a:lnSpc>
              <a:spcPct val="90000"/>
            </a:lnSpc>
            <a:spcBef>
              <a:spcPct val="0"/>
            </a:spcBef>
            <a:spcAft>
              <a:spcPct val="35000"/>
            </a:spcAft>
          </a:pPr>
          <a:endParaRPr lang="en-US" sz="700" b="0" kern="1200" dirty="0">
            <a:solidFill>
              <a:schemeClr val="accent1">
                <a:lumMod val="75000"/>
              </a:schemeClr>
            </a:solidFill>
            <a:latin typeface="Arial"/>
            <a:ea typeface="+mn-ea"/>
            <a:cs typeface="+mn-cs"/>
          </a:endParaRPr>
        </a:p>
      </dsp:txBody>
      <dsp:txXfrm>
        <a:off x="6196607" y="1343420"/>
        <a:ext cx="741428" cy="1297394"/>
      </dsp:txXfrm>
    </dsp:sp>
    <dsp:sp modelId="{71C00F5A-7930-4951-8B95-6408F52E1902}">
      <dsp:nvSpPr>
        <dsp:cNvPr id="0" name=""/>
        <dsp:cNvSpPr/>
      </dsp:nvSpPr>
      <dsp:spPr>
        <a:xfrm>
          <a:off x="7099394" y="1371895"/>
          <a:ext cx="727814" cy="1317584"/>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Lead Operator</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In Place</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Local Signed</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Umbrella </a:t>
          </a:r>
        </a:p>
        <a:p>
          <a:pPr lvl="0" algn="ctr" defTabSz="355600">
            <a:lnSpc>
              <a:spcPct val="90000"/>
            </a:lnSpc>
            <a:spcBef>
              <a:spcPct val="0"/>
            </a:spcBef>
            <a:spcAft>
              <a:spcPct val="35000"/>
            </a:spcAft>
          </a:pPr>
          <a:r>
            <a:rPr lang="en-US" sz="800" b="1" kern="1200" dirty="0" err="1" smtClean="0">
              <a:solidFill>
                <a:schemeClr val="accent1">
                  <a:lumMod val="75000"/>
                </a:schemeClr>
              </a:solidFill>
              <a:latin typeface="Arial Narrow" panose="020B0606020202030204" pitchFamily="34" charset="0"/>
              <a:ea typeface="+mn-ea"/>
              <a:cs typeface="+mn-cs"/>
            </a:rPr>
            <a:t>MOUJuly</a:t>
          </a:r>
          <a:r>
            <a:rPr lang="en-US" sz="800" b="1" kern="1200" dirty="0" smtClean="0">
              <a:solidFill>
                <a:schemeClr val="accent1">
                  <a:lumMod val="75000"/>
                </a:schemeClr>
              </a:solidFill>
              <a:latin typeface="Arial Narrow" panose="020B0606020202030204" pitchFamily="34" charset="0"/>
              <a:ea typeface="+mn-ea"/>
              <a:cs typeface="+mn-cs"/>
            </a:rPr>
            <a:t> 1, 2017</a:t>
          </a:r>
          <a:endParaRPr lang="en-US" sz="800" b="1" kern="1200" dirty="0">
            <a:solidFill>
              <a:schemeClr val="accent1">
                <a:lumMod val="75000"/>
              </a:schemeClr>
            </a:solidFill>
            <a:latin typeface="Arial Narrow" panose="020B0606020202030204" pitchFamily="34" charset="0"/>
            <a:ea typeface="+mn-ea"/>
            <a:cs typeface="+mn-cs"/>
          </a:endParaRPr>
        </a:p>
      </dsp:txBody>
      <dsp:txXfrm>
        <a:off x="7134923" y="1407424"/>
        <a:ext cx="656756" cy="1246526"/>
      </dsp:txXfrm>
    </dsp:sp>
    <dsp:sp modelId="{ED84EB6D-63CB-4765-B084-917AD0101D38}">
      <dsp:nvSpPr>
        <dsp:cNvPr id="0" name=""/>
        <dsp:cNvSpPr/>
      </dsp:nvSpPr>
      <dsp:spPr>
        <a:xfrm>
          <a:off x="800133" y="1303303"/>
          <a:ext cx="755964" cy="145476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accent1">
                  <a:lumMod val="75000"/>
                </a:schemeClr>
              </a:solidFill>
              <a:latin typeface="Arial Narrow" panose="020B0606020202030204" pitchFamily="34" charset="0"/>
              <a:ea typeface="+mn-ea"/>
              <a:cs typeface="+mn-cs"/>
            </a:rPr>
            <a:t> </a:t>
          </a:r>
          <a:r>
            <a:rPr lang="en-US" sz="800" b="1" kern="1200" dirty="0" smtClean="0">
              <a:solidFill>
                <a:schemeClr val="accent1">
                  <a:lumMod val="75000"/>
                </a:schemeClr>
              </a:solidFill>
              <a:latin typeface="Arial Narrow" panose="020B0606020202030204" pitchFamily="34" charset="0"/>
              <a:ea typeface="+mn-ea"/>
              <a:cs typeface="+mn-cs"/>
            </a:rPr>
            <a:t>MWIB</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Establishes</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WIOA Steering Committee</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2014</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Steering Committee &amp;</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Workgroups</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2014 – November, 2015</a:t>
          </a:r>
        </a:p>
      </dsp:txBody>
      <dsp:txXfrm>
        <a:off x="837036" y="1340206"/>
        <a:ext cx="682158" cy="1380962"/>
      </dsp:txXfrm>
    </dsp:sp>
    <dsp:sp modelId="{768181FB-AC76-45AC-9A05-4DFEF8128EDB}">
      <dsp:nvSpPr>
        <dsp:cNvPr id="0" name=""/>
        <dsp:cNvSpPr/>
      </dsp:nvSpPr>
      <dsp:spPr>
        <a:xfrm>
          <a:off x="1618414" y="1303303"/>
          <a:ext cx="787006" cy="145476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accent1">
                  <a:lumMod val="75000"/>
                </a:schemeClr>
              </a:solidFill>
              <a:latin typeface="Arial"/>
              <a:ea typeface="+mn-ea"/>
              <a:cs typeface="+mn-cs"/>
            </a:rPr>
            <a:t> </a:t>
          </a:r>
          <a:r>
            <a:rPr lang="en-US" sz="800" b="1" kern="1200" dirty="0" smtClean="0">
              <a:solidFill>
                <a:schemeClr val="accent1">
                  <a:lumMod val="75000"/>
                </a:schemeClr>
              </a:solidFill>
              <a:latin typeface="Arial Narrow" panose="020B0606020202030204" pitchFamily="34" charset="0"/>
              <a:ea typeface="+mn-ea"/>
              <a:cs typeface="+mn-cs"/>
            </a:rPr>
            <a:t>Provisions</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Take  Effect</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July 2015</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*ETPL</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*Eligibility</a:t>
          </a:r>
        </a:p>
      </dsp:txBody>
      <dsp:txXfrm>
        <a:off x="1656832" y="1341721"/>
        <a:ext cx="710170" cy="1377932"/>
      </dsp:txXfrm>
    </dsp:sp>
    <dsp:sp modelId="{61443C63-2CEA-43D0-9398-B2298FA15466}">
      <dsp:nvSpPr>
        <dsp:cNvPr id="0" name=""/>
        <dsp:cNvSpPr/>
      </dsp:nvSpPr>
      <dsp:spPr>
        <a:xfrm>
          <a:off x="5265922" y="1303311"/>
          <a:ext cx="806032" cy="1426206"/>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Final Rules</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Enacted</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August, 2016</a:t>
          </a:r>
          <a:endParaRPr lang="en-US" sz="800" b="1" kern="1200" dirty="0">
            <a:solidFill>
              <a:srgbClr val="FF0000"/>
            </a:solidFill>
            <a:latin typeface="Arial Narrow" panose="020B0606020202030204" pitchFamily="34" charset="0"/>
            <a:ea typeface="+mn-ea"/>
            <a:cs typeface="+mn-cs"/>
          </a:endParaRPr>
        </a:p>
      </dsp:txBody>
      <dsp:txXfrm>
        <a:off x="5305269" y="1342658"/>
        <a:ext cx="727338" cy="1347512"/>
      </dsp:txXfrm>
    </dsp:sp>
    <dsp:sp modelId="{33C2EF0E-C8ED-4E86-9516-F7DF81BA99AB}">
      <dsp:nvSpPr>
        <dsp:cNvPr id="0" name=""/>
        <dsp:cNvSpPr/>
      </dsp:nvSpPr>
      <dsp:spPr>
        <a:xfrm>
          <a:off x="3398654" y="1303311"/>
          <a:ext cx="806552" cy="1426206"/>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Submission of Combined State Plan</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March, 3, 2016</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Adjusted</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April 1, 2016</a:t>
          </a:r>
        </a:p>
        <a:p>
          <a:pPr lvl="0" algn="ctr" defTabSz="355600">
            <a:lnSpc>
              <a:spcPct val="90000"/>
            </a:lnSpc>
            <a:spcBef>
              <a:spcPct val="0"/>
            </a:spcBef>
            <a:spcAft>
              <a:spcPct val="35000"/>
            </a:spcAft>
          </a:pPr>
          <a:endParaRPr lang="en-US" sz="800" b="1" kern="1200" dirty="0" smtClean="0">
            <a:solidFill>
              <a:schemeClr val="accent1">
                <a:lumMod val="75000"/>
              </a:schemeClr>
            </a:solidFill>
            <a:latin typeface="Arial Narrow" panose="020B0606020202030204" pitchFamily="34" charset="0"/>
            <a:ea typeface="+mn-ea"/>
            <a:cs typeface="+mn-cs"/>
          </a:endParaRP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DOL Final Approval</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2016</a:t>
          </a:r>
          <a:endParaRPr lang="en-US" sz="800" b="1" kern="1200" dirty="0">
            <a:solidFill>
              <a:schemeClr val="accent1">
                <a:lumMod val="75000"/>
              </a:schemeClr>
            </a:solidFill>
            <a:latin typeface="Arial Narrow" panose="020B0606020202030204" pitchFamily="34" charset="0"/>
            <a:ea typeface="+mn-ea"/>
            <a:cs typeface="+mn-cs"/>
          </a:endParaRPr>
        </a:p>
      </dsp:txBody>
      <dsp:txXfrm>
        <a:off x="3438027" y="1342684"/>
        <a:ext cx="727806" cy="13474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4FEAC-3626-694A-9233-BBB085DBDE47}">
      <dsp:nvSpPr>
        <dsp:cNvPr id="0" name=""/>
        <dsp:cNvSpPr/>
      </dsp:nvSpPr>
      <dsp:spPr>
        <a:xfrm>
          <a:off x="4019163" y="1456032"/>
          <a:ext cx="2104012" cy="500659"/>
        </a:xfrm>
        <a:custGeom>
          <a:avLst/>
          <a:gdLst/>
          <a:ahLst/>
          <a:cxnLst/>
          <a:rect l="0" t="0" r="0" b="0"/>
          <a:pathLst>
            <a:path>
              <a:moveTo>
                <a:pt x="0" y="0"/>
              </a:moveTo>
              <a:lnTo>
                <a:pt x="0" y="341184"/>
              </a:lnTo>
              <a:lnTo>
                <a:pt x="2104012" y="341184"/>
              </a:lnTo>
              <a:lnTo>
                <a:pt x="2104012" y="500659"/>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BB300F2-4CB2-644E-9343-BCCCFAA3696C}">
      <dsp:nvSpPr>
        <dsp:cNvPr id="0" name=""/>
        <dsp:cNvSpPr/>
      </dsp:nvSpPr>
      <dsp:spPr>
        <a:xfrm>
          <a:off x="4046775" y="3094640"/>
          <a:ext cx="3128407" cy="455841"/>
        </a:xfrm>
        <a:custGeom>
          <a:avLst/>
          <a:gdLst/>
          <a:ahLst/>
          <a:cxnLst/>
          <a:rect l="0" t="0" r="0" b="0"/>
          <a:pathLst>
            <a:path>
              <a:moveTo>
                <a:pt x="0" y="0"/>
              </a:moveTo>
              <a:lnTo>
                <a:pt x="0" y="296366"/>
              </a:lnTo>
              <a:lnTo>
                <a:pt x="3128407" y="296366"/>
              </a:lnTo>
              <a:lnTo>
                <a:pt x="3128407"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19CB27-96B0-AB44-815E-0F046327941C}">
      <dsp:nvSpPr>
        <dsp:cNvPr id="0" name=""/>
        <dsp:cNvSpPr/>
      </dsp:nvSpPr>
      <dsp:spPr>
        <a:xfrm>
          <a:off x="4046775" y="3094640"/>
          <a:ext cx="1024394" cy="455841"/>
        </a:xfrm>
        <a:custGeom>
          <a:avLst/>
          <a:gdLst/>
          <a:ahLst/>
          <a:cxnLst/>
          <a:rect l="0" t="0" r="0" b="0"/>
          <a:pathLst>
            <a:path>
              <a:moveTo>
                <a:pt x="0" y="0"/>
              </a:moveTo>
              <a:lnTo>
                <a:pt x="0" y="296366"/>
              </a:lnTo>
              <a:lnTo>
                <a:pt x="1024394" y="296366"/>
              </a:lnTo>
              <a:lnTo>
                <a:pt x="1024394"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E6812D-E10D-E849-B563-AE8BF4EF2D10}">
      <dsp:nvSpPr>
        <dsp:cNvPr id="0" name=""/>
        <dsp:cNvSpPr/>
      </dsp:nvSpPr>
      <dsp:spPr>
        <a:xfrm>
          <a:off x="2967156" y="3094640"/>
          <a:ext cx="1079618" cy="455841"/>
        </a:xfrm>
        <a:custGeom>
          <a:avLst/>
          <a:gdLst/>
          <a:ahLst/>
          <a:cxnLst/>
          <a:rect l="0" t="0" r="0" b="0"/>
          <a:pathLst>
            <a:path>
              <a:moveTo>
                <a:pt x="1079618" y="0"/>
              </a:moveTo>
              <a:lnTo>
                <a:pt x="1079618" y="296366"/>
              </a:lnTo>
              <a:lnTo>
                <a:pt x="0" y="296366"/>
              </a:lnTo>
              <a:lnTo>
                <a:pt x="0"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C92C17-4ED1-8B45-B2C6-A2DBDA1C0578}">
      <dsp:nvSpPr>
        <dsp:cNvPr id="0" name=""/>
        <dsp:cNvSpPr/>
      </dsp:nvSpPr>
      <dsp:spPr>
        <a:xfrm>
          <a:off x="863143" y="3094640"/>
          <a:ext cx="3183631" cy="455841"/>
        </a:xfrm>
        <a:custGeom>
          <a:avLst/>
          <a:gdLst/>
          <a:ahLst/>
          <a:cxnLst/>
          <a:rect l="0" t="0" r="0" b="0"/>
          <a:pathLst>
            <a:path>
              <a:moveTo>
                <a:pt x="3183631" y="0"/>
              </a:moveTo>
              <a:lnTo>
                <a:pt x="3183631" y="296366"/>
              </a:lnTo>
              <a:lnTo>
                <a:pt x="0" y="296366"/>
              </a:lnTo>
              <a:lnTo>
                <a:pt x="0" y="455841"/>
              </a:lnTo>
            </a:path>
          </a:pathLst>
        </a:custGeom>
        <a:noFill/>
        <a:ln w="9525" cap="flat" cmpd="sng" algn="ctr">
          <a:solidFill>
            <a:schemeClr val="accent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5E8D44A-1D09-E847-B280-75CC789BB377}">
      <dsp:nvSpPr>
        <dsp:cNvPr id="0" name=""/>
        <dsp:cNvSpPr/>
      </dsp:nvSpPr>
      <dsp:spPr>
        <a:xfrm>
          <a:off x="3973443" y="1456032"/>
          <a:ext cx="91440" cy="545477"/>
        </a:xfrm>
        <a:custGeom>
          <a:avLst/>
          <a:gdLst/>
          <a:ahLst/>
          <a:cxnLst/>
          <a:rect l="0" t="0" r="0" b="0"/>
          <a:pathLst>
            <a:path>
              <a:moveTo>
                <a:pt x="45720" y="0"/>
              </a:moveTo>
              <a:lnTo>
                <a:pt x="45720" y="386003"/>
              </a:lnTo>
              <a:lnTo>
                <a:pt x="73332" y="386003"/>
              </a:lnTo>
              <a:lnTo>
                <a:pt x="73332" y="54547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75350A-4A45-6A46-BB67-C051E177588F}">
      <dsp:nvSpPr>
        <dsp:cNvPr id="0" name=""/>
        <dsp:cNvSpPr/>
      </dsp:nvSpPr>
      <dsp:spPr>
        <a:xfrm>
          <a:off x="1915150" y="1456032"/>
          <a:ext cx="2104012" cy="500659"/>
        </a:xfrm>
        <a:custGeom>
          <a:avLst/>
          <a:gdLst/>
          <a:ahLst/>
          <a:cxnLst/>
          <a:rect l="0" t="0" r="0" b="0"/>
          <a:pathLst>
            <a:path>
              <a:moveTo>
                <a:pt x="2104012" y="0"/>
              </a:moveTo>
              <a:lnTo>
                <a:pt x="2104012" y="341184"/>
              </a:lnTo>
              <a:lnTo>
                <a:pt x="0" y="341184"/>
              </a:lnTo>
              <a:lnTo>
                <a:pt x="0" y="500659"/>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2009C3-B9C1-5C42-AC02-F60F286499A9}">
      <dsp:nvSpPr>
        <dsp:cNvPr id="0" name=""/>
        <dsp:cNvSpPr/>
      </dsp:nvSpPr>
      <dsp:spPr>
        <a:xfrm>
          <a:off x="3158430" y="36290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1F33B1-FE57-5F48-95DD-EE6EBA16AD34}">
      <dsp:nvSpPr>
        <dsp:cNvPr id="0" name=""/>
        <dsp:cNvSpPr/>
      </dsp:nvSpPr>
      <dsp:spPr>
        <a:xfrm>
          <a:off x="3349704" y="54461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WIOA Steering Committee</a:t>
          </a:r>
        </a:p>
        <a:p>
          <a:pPr lvl="0" algn="ctr" defTabSz="533400">
            <a:lnSpc>
              <a:spcPct val="90000"/>
            </a:lnSpc>
            <a:spcBef>
              <a:spcPct val="0"/>
            </a:spcBef>
            <a:spcAft>
              <a:spcPct val="35000"/>
            </a:spcAft>
          </a:pPr>
          <a:r>
            <a:rPr lang="en-US" sz="1200" b="0" i="1" kern="1200" dirty="0" smtClean="0"/>
            <a:t>System Priorities</a:t>
          </a:r>
          <a:endParaRPr lang="en-US" sz="1200" b="0" i="1" kern="1200" dirty="0"/>
        </a:p>
      </dsp:txBody>
      <dsp:txXfrm>
        <a:off x="3381721" y="576629"/>
        <a:ext cx="1657431" cy="1029096"/>
      </dsp:txXfrm>
    </dsp:sp>
    <dsp:sp modelId="{5682E608-8315-AE47-9C0F-D414A2A12866}">
      <dsp:nvSpPr>
        <dsp:cNvPr id="0" name=""/>
        <dsp:cNvSpPr/>
      </dsp:nvSpPr>
      <dsp:spPr>
        <a:xfrm>
          <a:off x="1054417" y="195669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5ED8DF-6448-7842-A98F-4A35D54E9FA3}">
      <dsp:nvSpPr>
        <dsp:cNvPr id="0" name=""/>
        <dsp:cNvSpPr/>
      </dsp:nvSpPr>
      <dsp:spPr>
        <a:xfrm>
          <a:off x="1245691" y="213840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Eligible Training Provider List (ETPL) Workgroup</a:t>
          </a:r>
        </a:p>
      </dsp:txBody>
      <dsp:txXfrm>
        <a:off x="1277708" y="2170419"/>
        <a:ext cx="1657431" cy="1029096"/>
      </dsp:txXfrm>
    </dsp:sp>
    <dsp:sp modelId="{E5989614-8F13-AA4D-93EF-2CC076FAE23A}">
      <dsp:nvSpPr>
        <dsp:cNvPr id="0" name=""/>
        <dsp:cNvSpPr/>
      </dsp:nvSpPr>
      <dsp:spPr>
        <a:xfrm>
          <a:off x="3186042" y="2001510"/>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5444E5F-3E50-BF49-A30D-960AEA8656FE}">
      <dsp:nvSpPr>
        <dsp:cNvPr id="0" name=""/>
        <dsp:cNvSpPr/>
      </dsp:nvSpPr>
      <dsp:spPr>
        <a:xfrm>
          <a:off x="3377316" y="2183220"/>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Job Seeker and Business (BS&amp;E) Workgroup</a:t>
          </a:r>
        </a:p>
      </dsp:txBody>
      <dsp:txXfrm>
        <a:off x="3409333" y="2215237"/>
        <a:ext cx="1657431" cy="1029096"/>
      </dsp:txXfrm>
    </dsp:sp>
    <dsp:sp modelId="{AECC9F9F-1E89-C147-B1F0-7FAC729B0202}">
      <dsp:nvSpPr>
        <dsp:cNvPr id="0" name=""/>
        <dsp:cNvSpPr/>
      </dsp:nvSpPr>
      <dsp:spPr>
        <a:xfrm>
          <a:off x="2411"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A83277-6416-784D-8393-B2009ADE644A}">
      <dsp:nvSpPr>
        <dsp:cNvPr id="0" name=""/>
        <dsp:cNvSpPr/>
      </dsp:nvSpPr>
      <dsp:spPr>
        <a:xfrm>
          <a:off x="193684"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Workforce Board Standards/ Certification</a:t>
          </a:r>
        </a:p>
        <a:p>
          <a:pPr lvl="0" algn="ctr" defTabSz="533400">
            <a:lnSpc>
              <a:spcPct val="90000"/>
            </a:lnSpc>
            <a:spcBef>
              <a:spcPct val="0"/>
            </a:spcBef>
            <a:spcAft>
              <a:spcPct val="35000"/>
            </a:spcAft>
          </a:pPr>
          <a:r>
            <a:rPr lang="en-US" sz="1200" b="0" kern="1200" dirty="0" smtClean="0"/>
            <a:t>(BS&amp;E Sub-group)</a:t>
          </a:r>
          <a:endParaRPr lang="en-US" sz="1200" b="0" kern="1200" dirty="0"/>
        </a:p>
      </dsp:txBody>
      <dsp:txXfrm>
        <a:off x="225701" y="3764209"/>
        <a:ext cx="1657431" cy="1029096"/>
      </dsp:txXfrm>
    </dsp:sp>
    <dsp:sp modelId="{8284C1A6-3355-7E4E-853B-0A99B4B16E45}">
      <dsp:nvSpPr>
        <dsp:cNvPr id="0" name=""/>
        <dsp:cNvSpPr/>
      </dsp:nvSpPr>
      <dsp:spPr>
        <a:xfrm>
          <a:off x="2106423"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530FAC-953C-C340-AE1F-28E0DF0E1749}">
      <dsp:nvSpPr>
        <dsp:cNvPr id="0" name=""/>
        <dsp:cNvSpPr/>
      </dsp:nvSpPr>
      <dsp:spPr>
        <a:xfrm>
          <a:off x="2297697"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Career Center Standards &amp; Selection Process (statewide baselines)</a:t>
          </a:r>
        </a:p>
        <a:p>
          <a:pPr lvl="0" algn="ctr" defTabSz="533400">
            <a:lnSpc>
              <a:spcPct val="90000"/>
            </a:lnSpc>
            <a:spcBef>
              <a:spcPct val="0"/>
            </a:spcBef>
            <a:spcAft>
              <a:spcPct val="35000"/>
            </a:spcAft>
          </a:pPr>
          <a:r>
            <a:rPr lang="en-US" sz="1200" b="0" kern="1200" dirty="0" smtClean="0"/>
            <a:t>(BS&amp;E Sub-group)</a:t>
          </a:r>
          <a:endParaRPr lang="en-US" sz="1200" b="0" kern="1200" dirty="0"/>
        </a:p>
      </dsp:txBody>
      <dsp:txXfrm>
        <a:off x="2329714" y="3764209"/>
        <a:ext cx="1657431" cy="1029096"/>
      </dsp:txXfrm>
    </dsp:sp>
    <dsp:sp modelId="{C31E863C-0514-7E49-A7D3-8BCF95C1EFF1}">
      <dsp:nvSpPr>
        <dsp:cNvPr id="0" name=""/>
        <dsp:cNvSpPr/>
      </dsp:nvSpPr>
      <dsp:spPr>
        <a:xfrm>
          <a:off x="4210436"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1AD95A3-8FFE-9645-94DB-21FCC5017317}">
      <dsp:nvSpPr>
        <dsp:cNvPr id="0" name=""/>
        <dsp:cNvSpPr/>
      </dsp:nvSpPr>
      <dsp:spPr>
        <a:xfrm>
          <a:off x="4401710"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Performance Measurement</a:t>
          </a:r>
        </a:p>
        <a:p>
          <a:pPr lvl="0" algn="ctr" defTabSz="533400">
            <a:lnSpc>
              <a:spcPct val="90000"/>
            </a:lnSpc>
            <a:spcBef>
              <a:spcPct val="0"/>
            </a:spcBef>
            <a:spcAft>
              <a:spcPct val="35000"/>
            </a:spcAft>
          </a:pPr>
          <a:r>
            <a:rPr lang="en-US" sz="1200" b="0" kern="1200" dirty="0" smtClean="0"/>
            <a:t>(BS&amp;E Sub-group)</a:t>
          </a:r>
          <a:endParaRPr lang="en-US" sz="1200" b="0" kern="1200" dirty="0"/>
        </a:p>
      </dsp:txBody>
      <dsp:txXfrm>
        <a:off x="4433727" y="3764209"/>
        <a:ext cx="1657431" cy="1029096"/>
      </dsp:txXfrm>
    </dsp:sp>
    <dsp:sp modelId="{6C75DE5A-12FD-BE4D-82CD-59ECEA3FF36C}">
      <dsp:nvSpPr>
        <dsp:cNvPr id="0" name=""/>
        <dsp:cNvSpPr/>
      </dsp:nvSpPr>
      <dsp:spPr>
        <a:xfrm>
          <a:off x="6314449" y="355048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609F0D-5936-DF4A-88DD-6BDE3139AC71}">
      <dsp:nvSpPr>
        <dsp:cNvPr id="0" name=""/>
        <dsp:cNvSpPr/>
      </dsp:nvSpPr>
      <dsp:spPr>
        <a:xfrm>
          <a:off x="6505723" y="373219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Strategies </a:t>
          </a:r>
        </a:p>
        <a:p>
          <a:pPr lvl="0" algn="ctr" defTabSz="533400">
            <a:lnSpc>
              <a:spcPct val="90000"/>
            </a:lnSpc>
            <a:spcBef>
              <a:spcPct val="0"/>
            </a:spcBef>
            <a:spcAft>
              <a:spcPct val="35000"/>
            </a:spcAft>
          </a:pPr>
          <a:r>
            <a:rPr lang="en-US" sz="1200" b="0" kern="1200" dirty="0" smtClean="0"/>
            <a:t>(BS&amp;E Sub-group)</a:t>
          </a:r>
          <a:endParaRPr lang="en-US" sz="1200" b="0" kern="1200" dirty="0"/>
        </a:p>
      </dsp:txBody>
      <dsp:txXfrm>
        <a:off x="6537740" y="3764209"/>
        <a:ext cx="1657431" cy="1029096"/>
      </dsp:txXfrm>
    </dsp:sp>
    <dsp:sp modelId="{6D0EC504-BEDA-5243-B97A-B096B899D022}">
      <dsp:nvSpPr>
        <dsp:cNvPr id="0" name=""/>
        <dsp:cNvSpPr/>
      </dsp:nvSpPr>
      <dsp:spPr>
        <a:xfrm>
          <a:off x="5262443" y="1956692"/>
          <a:ext cx="1721465" cy="1093130"/>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5DCEA0-49BE-7543-9FC3-EA489E1B1509}">
      <dsp:nvSpPr>
        <dsp:cNvPr id="0" name=""/>
        <dsp:cNvSpPr/>
      </dsp:nvSpPr>
      <dsp:spPr>
        <a:xfrm>
          <a:off x="5453717" y="2138402"/>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Youth Workgroup</a:t>
          </a:r>
          <a:endParaRPr lang="en-US" sz="1200" b="0" kern="1200" dirty="0"/>
        </a:p>
      </dsp:txBody>
      <dsp:txXfrm>
        <a:off x="5485734" y="2170419"/>
        <a:ext cx="1657431" cy="1029096"/>
      </dsp:txXfrm>
    </dsp:sp>
    <dsp:sp modelId="{7E9C1742-E7BB-40F7-BF49-ABE13DECA7C1}">
      <dsp:nvSpPr>
        <dsp:cNvPr id="0" name=""/>
        <dsp:cNvSpPr/>
      </dsp:nvSpPr>
      <dsp:spPr>
        <a:xfrm>
          <a:off x="5980638" y="668159"/>
          <a:ext cx="1274934" cy="928854"/>
        </a:xfrm>
        <a:prstGeom prst="roundRect">
          <a:avLst>
            <a:gd name="adj" fmla="val 10000"/>
          </a:avLst>
        </a:prstGeom>
        <a:solidFill>
          <a:srgbClr val="0033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CAAB5B-E17C-48FA-A175-E6FE0C10450F}">
      <dsp:nvSpPr>
        <dsp:cNvPr id="0" name=""/>
        <dsp:cNvSpPr/>
      </dsp:nvSpPr>
      <dsp:spPr>
        <a:xfrm>
          <a:off x="6171912" y="849869"/>
          <a:ext cx="1274934" cy="9288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Business Focus Groups </a:t>
          </a:r>
        </a:p>
        <a:p>
          <a:pPr lvl="0" algn="ctr" defTabSz="533400">
            <a:lnSpc>
              <a:spcPct val="90000"/>
            </a:lnSpc>
            <a:spcBef>
              <a:spcPct val="0"/>
            </a:spcBef>
            <a:spcAft>
              <a:spcPct val="35000"/>
            </a:spcAft>
          </a:pPr>
          <a:r>
            <a:rPr lang="en-US" sz="1200" b="0" kern="1200" dirty="0" smtClean="0"/>
            <a:t>(direct input on “demand driven”) </a:t>
          </a:r>
          <a:endParaRPr lang="en-US" sz="1200" b="0" kern="1200" dirty="0"/>
        </a:p>
      </dsp:txBody>
      <dsp:txXfrm>
        <a:off x="6199117" y="877074"/>
        <a:ext cx="1220524" cy="874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C11C8-3F1C-4B71-B015-B9F7757CA447}">
      <dsp:nvSpPr>
        <dsp:cNvPr id="0" name=""/>
        <dsp:cNvSpPr/>
      </dsp:nvSpPr>
      <dsp:spPr>
        <a:xfrm>
          <a:off x="91716" y="1920762"/>
          <a:ext cx="1317644" cy="43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dsp:txBody>
      <dsp:txXfrm>
        <a:off x="91716" y="1920762"/>
        <a:ext cx="1317644" cy="434223"/>
      </dsp:txXfrm>
    </dsp:sp>
    <dsp:sp modelId="{9808C9A0-3A91-4763-9E64-C16CE7A873EA}">
      <dsp:nvSpPr>
        <dsp:cNvPr id="0" name=""/>
        <dsp:cNvSpPr/>
      </dsp:nvSpPr>
      <dsp:spPr>
        <a:xfrm>
          <a:off x="76194" y="2895603"/>
          <a:ext cx="1317644" cy="82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76194" y="2895603"/>
        <a:ext cx="1317644" cy="822089"/>
      </dsp:txXfrm>
    </dsp:sp>
    <dsp:sp modelId="{16C9C8B5-490B-49B2-BDFB-3B56FCD24C7D}">
      <dsp:nvSpPr>
        <dsp:cNvPr id="0" name=""/>
        <dsp:cNvSpPr/>
      </dsp:nvSpPr>
      <dsp:spPr>
        <a:xfrm>
          <a:off x="90219" y="1788698"/>
          <a:ext cx="104812" cy="104812"/>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9717A-54AD-480B-B0C9-C44444289B36}">
      <dsp:nvSpPr>
        <dsp:cNvPr id="0" name=""/>
        <dsp:cNvSpPr/>
      </dsp:nvSpPr>
      <dsp:spPr>
        <a:xfrm>
          <a:off x="163587" y="1641961"/>
          <a:ext cx="104812" cy="104812"/>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D51D4-5434-4380-8213-58454EC483A6}">
      <dsp:nvSpPr>
        <dsp:cNvPr id="0" name=""/>
        <dsp:cNvSpPr/>
      </dsp:nvSpPr>
      <dsp:spPr>
        <a:xfrm>
          <a:off x="339673" y="1671308"/>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512A8-3847-4BCC-9932-5C3C7B32B79C}">
      <dsp:nvSpPr>
        <dsp:cNvPr id="0" name=""/>
        <dsp:cNvSpPr/>
      </dsp:nvSpPr>
      <dsp:spPr>
        <a:xfrm>
          <a:off x="486410" y="1509897"/>
          <a:ext cx="104812" cy="104812"/>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203B1-F143-4C9F-A8FF-E50E945DD5AB}">
      <dsp:nvSpPr>
        <dsp:cNvPr id="0" name=""/>
        <dsp:cNvSpPr/>
      </dsp:nvSpPr>
      <dsp:spPr>
        <a:xfrm>
          <a:off x="677169" y="1451202"/>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E29CC-9163-4B6C-AB20-6D1AA8C73B26}">
      <dsp:nvSpPr>
        <dsp:cNvPr id="0" name=""/>
        <dsp:cNvSpPr/>
      </dsp:nvSpPr>
      <dsp:spPr>
        <a:xfrm>
          <a:off x="911949" y="1553918"/>
          <a:ext cx="104812" cy="104812"/>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B841A-5AA5-4FC8-92BA-11E69F09EFDE}">
      <dsp:nvSpPr>
        <dsp:cNvPr id="0" name=""/>
        <dsp:cNvSpPr/>
      </dsp:nvSpPr>
      <dsp:spPr>
        <a:xfrm>
          <a:off x="1058687" y="1627287"/>
          <a:ext cx="164705" cy="164705"/>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C43D7-F455-434A-AD92-7C07B54CBEB0}">
      <dsp:nvSpPr>
        <dsp:cNvPr id="0" name=""/>
        <dsp:cNvSpPr/>
      </dsp:nvSpPr>
      <dsp:spPr>
        <a:xfrm>
          <a:off x="1264120" y="1788698"/>
          <a:ext cx="104812" cy="104812"/>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EED5A-3499-40EB-88C7-F598F62983DA}">
      <dsp:nvSpPr>
        <dsp:cNvPr id="0" name=""/>
        <dsp:cNvSpPr/>
      </dsp:nvSpPr>
      <dsp:spPr>
        <a:xfrm>
          <a:off x="1352162" y="1950110"/>
          <a:ext cx="104812" cy="104812"/>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B0486-486F-4912-95EC-EC6224638207}">
      <dsp:nvSpPr>
        <dsp:cNvPr id="0" name=""/>
        <dsp:cNvSpPr/>
      </dsp:nvSpPr>
      <dsp:spPr>
        <a:xfrm>
          <a:off x="589127" y="1641961"/>
          <a:ext cx="269518" cy="269518"/>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16F69-47CA-43CB-BD15-4ED0FB34A647}">
      <dsp:nvSpPr>
        <dsp:cNvPr id="0" name=""/>
        <dsp:cNvSpPr/>
      </dsp:nvSpPr>
      <dsp:spPr>
        <a:xfrm>
          <a:off x="16850" y="2199564"/>
          <a:ext cx="104812" cy="104812"/>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AD5B5-C389-40CB-B8EB-687BA6BBDDC4}">
      <dsp:nvSpPr>
        <dsp:cNvPr id="0" name=""/>
        <dsp:cNvSpPr/>
      </dsp:nvSpPr>
      <dsp:spPr>
        <a:xfrm>
          <a:off x="104892" y="2331628"/>
          <a:ext cx="164705" cy="164705"/>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07A4-8CAF-4D80-9F48-7912C3D1FA04}">
      <dsp:nvSpPr>
        <dsp:cNvPr id="0" name=""/>
        <dsp:cNvSpPr/>
      </dsp:nvSpPr>
      <dsp:spPr>
        <a:xfrm>
          <a:off x="324999" y="2449018"/>
          <a:ext cx="239571" cy="239571"/>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62C05-E22E-4FC1-835C-70B66AAD0409}">
      <dsp:nvSpPr>
        <dsp:cNvPr id="0" name=""/>
        <dsp:cNvSpPr/>
      </dsp:nvSpPr>
      <dsp:spPr>
        <a:xfrm>
          <a:off x="633148" y="2639777"/>
          <a:ext cx="104812" cy="104812"/>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3B9A6-DA3E-494E-8C9D-EF932786FC89}">
      <dsp:nvSpPr>
        <dsp:cNvPr id="0" name=""/>
        <dsp:cNvSpPr/>
      </dsp:nvSpPr>
      <dsp:spPr>
        <a:xfrm>
          <a:off x="691843" y="2449018"/>
          <a:ext cx="164705" cy="164705"/>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B2C8E-0C69-46D4-AF2F-7FF9A2038F66}">
      <dsp:nvSpPr>
        <dsp:cNvPr id="0" name=""/>
        <dsp:cNvSpPr/>
      </dsp:nvSpPr>
      <dsp:spPr>
        <a:xfrm>
          <a:off x="838581" y="2654451"/>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F90EF-C5BF-4EE3-8B8C-11752FED6597}">
      <dsp:nvSpPr>
        <dsp:cNvPr id="0" name=""/>
        <dsp:cNvSpPr/>
      </dsp:nvSpPr>
      <dsp:spPr>
        <a:xfrm>
          <a:off x="970645" y="2419670"/>
          <a:ext cx="239571" cy="239571"/>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BD74F-1DE7-4ECA-B19D-DB0CF1C59569}">
      <dsp:nvSpPr>
        <dsp:cNvPr id="0" name=""/>
        <dsp:cNvSpPr/>
      </dsp:nvSpPr>
      <dsp:spPr>
        <a:xfrm>
          <a:off x="1293467" y="2360975"/>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19A00-81F6-4ECF-B988-98405A56B522}">
      <dsp:nvSpPr>
        <dsp:cNvPr id="0" name=""/>
        <dsp:cNvSpPr/>
      </dsp:nvSpPr>
      <dsp:spPr>
        <a:xfrm>
          <a:off x="1458173" y="1671064"/>
          <a:ext cx="483716" cy="923467"/>
        </a:xfrm>
        <a:prstGeom prst="chevron">
          <a:avLst>
            <a:gd name="adj" fmla="val 62310"/>
          </a:avLst>
        </a:prstGeom>
        <a:solidFill>
          <a:srgbClr val="5B9BD5">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70416BF-EB43-4A24-9F0F-7E84DBF905CB}">
      <dsp:nvSpPr>
        <dsp:cNvPr id="0" name=""/>
        <dsp:cNvSpPr/>
      </dsp:nvSpPr>
      <dsp:spPr>
        <a:xfrm>
          <a:off x="1941890"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41890" y="1671513"/>
        <a:ext cx="1319227" cy="923459"/>
      </dsp:txXfrm>
    </dsp:sp>
    <dsp:sp modelId="{453E3B0F-1E57-4D4C-A6D7-7D78B454ACAD}">
      <dsp:nvSpPr>
        <dsp:cNvPr id="0" name=""/>
        <dsp:cNvSpPr/>
      </dsp:nvSpPr>
      <dsp:spPr>
        <a:xfrm>
          <a:off x="1941890"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41890" y="2836390"/>
        <a:ext cx="1319227" cy="813523"/>
      </dsp:txXfrm>
    </dsp:sp>
    <dsp:sp modelId="{7642E82C-C9B7-4026-810D-ED6EC2849B5B}">
      <dsp:nvSpPr>
        <dsp:cNvPr id="0" name=""/>
        <dsp:cNvSpPr/>
      </dsp:nvSpPr>
      <dsp:spPr>
        <a:xfrm>
          <a:off x="3261117" y="1671064"/>
          <a:ext cx="483716" cy="923467"/>
        </a:xfrm>
        <a:prstGeom prst="chevron">
          <a:avLst>
            <a:gd name="adj" fmla="val 62310"/>
          </a:avLst>
        </a:prstGeom>
        <a:solidFill>
          <a:srgbClr val="5B9BD5">
            <a:shade val="90000"/>
            <a:hueOff val="175458"/>
            <a:satOff val="-1607"/>
            <a:lumOff val="1387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162233-8DDB-489F-B019-B1ADA2D2E852}">
      <dsp:nvSpPr>
        <dsp:cNvPr id="0" name=""/>
        <dsp:cNvSpPr/>
      </dsp:nvSpPr>
      <dsp:spPr>
        <a:xfrm>
          <a:off x="3744834"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Body)"/>
              <a:ea typeface="+mn-ea"/>
              <a:cs typeface="+mn-cs"/>
            </a:rPr>
            <a:t>Account Management</a:t>
          </a:r>
          <a:endParaRPr lang="en-US" sz="1200" b="1" kern="1200" dirty="0">
            <a:solidFill>
              <a:sysClr val="windowText" lastClr="000000">
                <a:hueOff val="0"/>
                <a:satOff val="0"/>
                <a:lumOff val="0"/>
                <a:alphaOff val="0"/>
              </a:sysClr>
            </a:solidFill>
            <a:latin typeface="Arial (Body)"/>
            <a:ea typeface="+mn-ea"/>
            <a:cs typeface="+mn-cs"/>
          </a:endParaRPr>
        </a:p>
      </dsp:txBody>
      <dsp:txXfrm>
        <a:off x="3744834" y="1671513"/>
        <a:ext cx="1319227" cy="923459"/>
      </dsp:txXfrm>
    </dsp:sp>
    <dsp:sp modelId="{F653F23F-2C57-46A8-A6EE-4C94D31FD1AA}">
      <dsp:nvSpPr>
        <dsp:cNvPr id="0" name=""/>
        <dsp:cNvSpPr/>
      </dsp:nvSpPr>
      <dsp:spPr>
        <a:xfrm>
          <a:off x="3744834"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744834" y="2836390"/>
        <a:ext cx="1319227" cy="813523"/>
      </dsp:txXfrm>
    </dsp:sp>
    <dsp:sp modelId="{C75D0C35-DECC-4B94-92CD-0600DC5B86F2}">
      <dsp:nvSpPr>
        <dsp:cNvPr id="0" name=""/>
        <dsp:cNvSpPr/>
      </dsp:nvSpPr>
      <dsp:spPr>
        <a:xfrm>
          <a:off x="5064061" y="1671064"/>
          <a:ext cx="483716" cy="923467"/>
        </a:xfrm>
        <a:prstGeom prst="chevron">
          <a:avLst>
            <a:gd name="adj" fmla="val 62310"/>
          </a:avLst>
        </a:prstGeom>
        <a:solidFill>
          <a:srgbClr val="5B9BD5">
            <a:shade val="90000"/>
            <a:hueOff val="350916"/>
            <a:satOff val="-3215"/>
            <a:lumOff val="2775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5D0DB32-4534-463A-8682-63D431B5761F}">
      <dsp:nvSpPr>
        <dsp:cNvPr id="0" name=""/>
        <dsp:cNvSpPr/>
      </dsp:nvSpPr>
      <dsp:spPr>
        <a:xfrm>
          <a:off x="5547778"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47778" y="1671513"/>
        <a:ext cx="1319227" cy="923459"/>
      </dsp:txXfrm>
    </dsp:sp>
    <dsp:sp modelId="{E1F6BF43-1733-4033-AEE5-60702642DCF0}">
      <dsp:nvSpPr>
        <dsp:cNvPr id="0" name=""/>
        <dsp:cNvSpPr/>
      </dsp:nvSpPr>
      <dsp:spPr>
        <a:xfrm>
          <a:off x="5547778"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Layoff aversion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Talent sourcing</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Referral to incentives</a:t>
          </a:r>
          <a:endParaRPr lang="en-US" sz="1200" kern="1200" dirty="0">
            <a:solidFill>
              <a:sysClr val="windowText" lastClr="000000">
                <a:hueOff val="0"/>
                <a:satOff val="0"/>
                <a:lumOff val="0"/>
                <a:alphaOff val="0"/>
              </a:sysClr>
            </a:solidFill>
            <a:latin typeface="Arial (Body)"/>
            <a:ea typeface="+mn-ea"/>
            <a:cs typeface="+mn-cs"/>
          </a:endParaRPr>
        </a:p>
      </dsp:txBody>
      <dsp:txXfrm>
        <a:off x="5547778" y="2836390"/>
        <a:ext cx="1319227" cy="813523"/>
      </dsp:txXfrm>
    </dsp:sp>
    <dsp:sp modelId="{50545D9D-3CCA-4F8E-AD01-F98B86BB3F77}">
      <dsp:nvSpPr>
        <dsp:cNvPr id="0" name=""/>
        <dsp:cNvSpPr/>
      </dsp:nvSpPr>
      <dsp:spPr>
        <a:xfrm>
          <a:off x="6867005" y="1671064"/>
          <a:ext cx="483716" cy="923467"/>
        </a:xfrm>
        <a:prstGeom prst="chevron">
          <a:avLst>
            <a:gd name="adj" fmla="val 62310"/>
          </a:avLst>
        </a:prstGeom>
        <a:solidFill>
          <a:srgbClr val="5B9BD5">
            <a:shade val="90000"/>
            <a:hueOff val="175458"/>
            <a:satOff val="-1607"/>
            <a:lumOff val="1387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1E22FA-BFAF-43CE-8780-E9EDC3419E3E}">
      <dsp:nvSpPr>
        <dsp:cNvPr id="0" name=""/>
        <dsp:cNvSpPr/>
      </dsp:nvSpPr>
      <dsp:spPr>
        <a:xfrm>
          <a:off x="7413052" y="1600203"/>
          <a:ext cx="1121343" cy="1121343"/>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Outcomes</a:t>
          </a:r>
          <a:endParaRPr lang="en-US" sz="1200" b="1" kern="1200" dirty="0">
            <a:solidFill>
              <a:sysClr val="window" lastClr="FFFFFF"/>
            </a:solidFill>
            <a:latin typeface="Arial" panose="020B0604020202020204" pitchFamily="34" charset="0"/>
            <a:ea typeface="+mn-ea"/>
            <a:cs typeface="Arial" panose="020B0604020202020204" pitchFamily="34" charset="0"/>
          </a:endParaRPr>
        </a:p>
      </dsp:txBody>
      <dsp:txXfrm>
        <a:off x="7577269" y="1764420"/>
        <a:ext cx="792909" cy="792909"/>
      </dsp:txXfrm>
    </dsp:sp>
    <dsp:sp modelId="{03902ACE-1885-4450-9D8D-E4DF1315CF31}">
      <dsp:nvSpPr>
        <dsp:cNvPr id="0" name=""/>
        <dsp:cNvSpPr/>
      </dsp:nvSpPr>
      <dsp:spPr>
        <a:xfrm>
          <a:off x="7350722"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Successful hires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Employee retention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Repeat business/ referrals</a:t>
          </a:r>
          <a:endParaRPr lang="en-US" sz="1200" kern="1200" dirty="0">
            <a:solidFill>
              <a:sysClr val="windowText" lastClr="000000">
                <a:hueOff val="0"/>
                <a:satOff val="0"/>
                <a:lumOff val="0"/>
                <a:alphaOff val="0"/>
              </a:sysClr>
            </a:solidFill>
            <a:latin typeface="Arial (Body)"/>
            <a:ea typeface="+mn-ea"/>
            <a:cs typeface="+mn-cs"/>
          </a:endParaRPr>
        </a:p>
      </dsp:txBody>
      <dsp:txXfrm>
        <a:off x="7350722" y="2836390"/>
        <a:ext cx="1319227" cy="813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Relationships xmlns="http://schemas.openxmlformats.org/package/2006/relationships">
  <Relationship Id="rId1" Type="http://schemas.openxmlformats.org/officeDocument/2006/relationships/image" Target="../media/image5.emf"/>
</Relationships>

</file>

<file path=ppt/handoutMasters/_rels/handoutMaster1.xml.rels><?xml version="1.0" encoding="UTF-8"?>

<Relationships xmlns="http://schemas.openxmlformats.org/package/2006/relationships">
  <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2/15/2017</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2/15/2017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2/15/2017</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0" indent="0">
              <a:buNone/>
            </a:pPr>
            <a:r>
              <a:rPr lang="en-US" sz="1200" b="1" dirty="0" smtClean="0">
                <a:latin typeface="Arial" panose="020B0604020202020204" pitchFamily="34" charset="0"/>
                <a:cs typeface="Arial" panose="020B0604020202020204" pitchFamily="34" charset="0"/>
              </a:rPr>
              <a:t>WIOA STEERING COMMITTEE: VISION BRAINSTORM</a:t>
            </a:r>
          </a:p>
          <a:p>
            <a:pPr marL="0" indent="0">
              <a:spcAft>
                <a:spcPts val="800"/>
              </a:spcAft>
              <a:buNone/>
            </a:pPr>
            <a:r>
              <a:rPr lang="en-US" sz="1200" b="1" dirty="0" smtClean="0">
                <a:latin typeface="Arial" panose="020B0604020202020204" pitchFamily="34" charset="0"/>
                <a:cs typeface="Arial" panose="020B0604020202020204" pitchFamily="34" charset="0"/>
              </a:rPr>
              <a:t>Demand Driven</a:t>
            </a:r>
          </a:p>
          <a:p>
            <a:pPr lvl="1">
              <a:spcAft>
                <a:spcPts val="800"/>
              </a:spcAft>
            </a:pPr>
            <a:r>
              <a:rPr lang="en-US" sz="1200" b="0" dirty="0" smtClean="0">
                <a:latin typeface="Arial" panose="020B0604020202020204" pitchFamily="34" charset="0"/>
                <a:cs typeface="Arial" panose="020B0604020202020204" pitchFamily="34" charset="0"/>
              </a:rPr>
              <a:t>Employer-driven model, “flip the model”</a:t>
            </a:r>
          </a:p>
          <a:p>
            <a:pPr lvl="1">
              <a:spcAft>
                <a:spcPts val="800"/>
              </a:spcAft>
            </a:pPr>
            <a:r>
              <a:rPr lang="en-US" sz="1200" b="0" dirty="0" smtClean="0">
                <a:latin typeface="Arial" panose="020B0604020202020204" pitchFamily="34" charset="0"/>
                <a:cs typeface="Arial" panose="020B0604020202020204" pitchFamily="34" charset="0"/>
              </a:rPr>
              <a:t>Be truly job-driven </a:t>
            </a:r>
          </a:p>
          <a:p>
            <a:pPr lvl="1">
              <a:spcAft>
                <a:spcPts val="800"/>
              </a:spcAft>
            </a:pPr>
            <a:r>
              <a:rPr lang="en-US" sz="1200" b="0" dirty="0" smtClean="0">
                <a:latin typeface="Arial" panose="020B0604020202020204" pitchFamily="34" charset="0"/>
                <a:cs typeface="Arial" panose="020B0604020202020204" pitchFamily="34" charset="0"/>
              </a:rPr>
              <a:t>Regular/routine contact with industry re: changing hiring needs/process (e.g. online applications)</a:t>
            </a:r>
          </a:p>
          <a:p>
            <a:pPr lvl="1">
              <a:spcAft>
                <a:spcPts val="800"/>
              </a:spcAft>
            </a:pPr>
            <a:r>
              <a:rPr lang="en-US" sz="1200" b="0" dirty="0" smtClean="0">
                <a:latin typeface="Arial" panose="020B0604020202020204" pitchFamily="34" charset="0"/>
                <a:cs typeface="Arial" panose="020B0604020202020204" pitchFamily="34" charset="0"/>
              </a:rPr>
              <a:t>Define why we have an employer-driven model, and make mission/vision clear: to gather intelligence and form operational partners</a:t>
            </a:r>
          </a:p>
          <a:p>
            <a:pPr lvl="1">
              <a:spcAft>
                <a:spcPts val="800"/>
              </a:spcAft>
            </a:pPr>
            <a:r>
              <a:rPr lang="en-US" sz="1200" b="0" dirty="0" smtClean="0">
                <a:latin typeface="Arial" panose="020B0604020202020204" pitchFamily="34" charset="0"/>
                <a:cs typeface="Arial" panose="020B0604020202020204" pitchFamily="34" charset="0"/>
              </a:rPr>
              <a:t>Look at effective models like Apprenticeship</a:t>
            </a:r>
          </a:p>
          <a:p>
            <a:pPr marL="0" indent="0">
              <a:spcAft>
                <a:spcPts val="800"/>
              </a:spcAft>
              <a:buNone/>
            </a:pPr>
            <a:r>
              <a:rPr lang="en-US" sz="1200" b="1" dirty="0" smtClean="0">
                <a:latin typeface="Arial" panose="020B0604020202020204" pitchFamily="34" charset="0"/>
                <a:cs typeface="Arial" panose="020B0604020202020204" pitchFamily="34" charset="0"/>
              </a:rPr>
              <a:t>Partnerships</a:t>
            </a:r>
          </a:p>
          <a:p>
            <a:pPr lvl="1">
              <a:spcAft>
                <a:spcPts val="800"/>
              </a:spcAft>
            </a:pPr>
            <a:r>
              <a:rPr lang="en-US" sz="1200" b="0" dirty="0" smtClean="0">
                <a:latin typeface="Arial" panose="020B0604020202020204" pitchFamily="34" charset="0"/>
                <a:cs typeface="Arial" panose="020B0604020202020204" pitchFamily="34" charset="0"/>
              </a:rPr>
              <a:t>Look at system in partnership with all stakeholders</a:t>
            </a:r>
          </a:p>
          <a:p>
            <a:pPr lvl="1">
              <a:spcAft>
                <a:spcPts val="800"/>
              </a:spcAft>
            </a:pPr>
            <a:r>
              <a:rPr lang="en-US" sz="1200" b="0" dirty="0" smtClean="0">
                <a:latin typeface="Arial" panose="020B0604020202020204" pitchFamily="34" charset="0"/>
                <a:cs typeface="Arial" panose="020B0604020202020204" pitchFamily="34" charset="0"/>
              </a:rPr>
              <a:t>Stabilize partner networks</a:t>
            </a:r>
          </a:p>
          <a:p>
            <a:pPr marL="0" indent="0">
              <a:spcAft>
                <a:spcPts val="800"/>
              </a:spcAft>
              <a:buNone/>
            </a:pPr>
            <a:r>
              <a:rPr lang="en-US" sz="1200" b="1" dirty="0" smtClean="0">
                <a:latin typeface="Arial" panose="020B0604020202020204" pitchFamily="34" charset="0"/>
                <a:cs typeface="Arial" panose="020B0604020202020204" pitchFamily="34" charset="0"/>
              </a:rPr>
              <a:t>Service Delivery &amp; Systems Improvement</a:t>
            </a:r>
            <a:endParaRPr lang="en-US" sz="1200" dirty="0" smtClean="0">
              <a:latin typeface="Arial" panose="020B0604020202020204" pitchFamily="34" charset="0"/>
              <a:cs typeface="Arial" panose="020B0604020202020204" pitchFamily="34" charset="0"/>
            </a:endParaRPr>
          </a:p>
          <a:p>
            <a:pPr lvl="1">
              <a:spcAft>
                <a:spcPts val="800"/>
              </a:spcAft>
            </a:pPr>
            <a:r>
              <a:rPr lang="en-US" sz="1200" b="0" dirty="0" smtClean="0">
                <a:latin typeface="Arial" panose="020B0604020202020204" pitchFamily="34" charset="0"/>
                <a:cs typeface="Arial" panose="020B0604020202020204" pitchFamily="34" charset="0"/>
              </a:rPr>
              <a:t>Re-think approach to workforce system, refocus service delivery models</a:t>
            </a:r>
          </a:p>
          <a:p>
            <a:pPr lvl="1">
              <a:spcAft>
                <a:spcPts val="800"/>
              </a:spcAft>
            </a:pPr>
            <a:r>
              <a:rPr lang="en-US" sz="1200" b="0" dirty="0" smtClean="0">
                <a:latin typeface="Arial" panose="020B0604020202020204" pitchFamily="34" charset="0"/>
                <a:cs typeface="Arial" panose="020B0604020202020204" pitchFamily="34" charset="0"/>
              </a:rPr>
              <a:t>Think about those “screened out”, and resources that can be brought to bear to address their needs, ramps to basic skills</a:t>
            </a:r>
          </a:p>
          <a:p>
            <a:pPr lvl="1">
              <a:spcAft>
                <a:spcPts val="800"/>
              </a:spcAft>
            </a:pPr>
            <a:r>
              <a:rPr lang="en-US" sz="1200" b="0" dirty="0" smtClean="0">
                <a:latin typeface="Arial" panose="020B0604020202020204" pitchFamily="34" charset="0"/>
                <a:cs typeface="Arial" panose="020B0604020202020204" pitchFamily="34" charset="0"/>
              </a:rPr>
              <a:t>Look at local Board composition (effective &amp; engaged Board members)</a:t>
            </a:r>
          </a:p>
          <a:p>
            <a:pPr lvl="1">
              <a:spcAft>
                <a:spcPts val="800"/>
              </a:spcAft>
            </a:pPr>
            <a:r>
              <a:rPr lang="en-US" sz="1200" b="0" dirty="0" smtClean="0">
                <a:latin typeface="Arial" panose="020B0604020202020204" pitchFamily="34" charset="0"/>
                <a:cs typeface="Arial" panose="020B0604020202020204" pitchFamily="34" charset="0"/>
              </a:rPr>
              <a:t>Need better system collecting and sharing consumer information on training (Community Colleges, proprietary training programs)</a:t>
            </a:r>
          </a:p>
          <a:p>
            <a:pPr lvl="1">
              <a:spcAft>
                <a:spcPts val="800"/>
              </a:spcAft>
            </a:pPr>
            <a:r>
              <a:rPr lang="en-US" sz="1200" b="0" dirty="0" smtClean="0">
                <a:latin typeface="Arial" panose="020B0604020202020204" pitchFamily="34" charset="0"/>
                <a:cs typeface="Arial" panose="020B0604020202020204" pitchFamily="34" charset="0"/>
              </a:rPr>
              <a:t>Robust use of technology and social media</a:t>
            </a:r>
          </a:p>
          <a:p>
            <a:pPr lvl="1">
              <a:spcAft>
                <a:spcPts val="800"/>
              </a:spcAft>
            </a:pPr>
            <a:r>
              <a:rPr lang="en-US" sz="1200" b="0" dirty="0" smtClean="0">
                <a:latin typeface="Arial" panose="020B0604020202020204" pitchFamily="34" charset="0"/>
                <a:cs typeface="Arial" panose="020B0604020202020204" pitchFamily="34" charset="0"/>
              </a:rPr>
              <a:t>Professional development of staff (training about training)</a:t>
            </a:r>
          </a:p>
        </p:txBody>
      </p:sp>
      <p:sp>
        <p:nvSpPr>
          <p:cNvPr id="33796" name="Slide Number Placeholder 3"/>
          <p:cNvSpPr>
            <a:spLocks noGrp="1"/>
          </p:cNvSpPr>
          <p:nvPr>
            <p:ph type="sldNum" sz="quarter" idx="5"/>
          </p:nvPr>
        </p:nvSpPr>
        <p:spPr>
          <a:noFill/>
        </p:spPr>
        <p:txBody>
          <a:bodyPr/>
          <a:lstStyle>
            <a:lvl1pPr>
              <a:defRPr sz="3300">
                <a:solidFill>
                  <a:schemeClr val="accent2"/>
                </a:solidFill>
                <a:latin typeface="Arial" panose="020B0604020202020204" pitchFamily="34" charset="0"/>
              </a:defRPr>
            </a:lvl1pPr>
            <a:lvl2pPr marL="757066" indent="-291179">
              <a:defRPr sz="3300">
                <a:solidFill>
                  <a:schemeClr val="accent2"/>
                </a:solidFill>
                <a:latin typeface="Arial" panose="020B0604020202020204" pitchFamily="34" charset="0"/>
              </a:defRPr>
            </a:lvl2pPr>
            <a:lvl3pPr marL="1164717" indent="-232943">
              <a:defRPr sz="3300">
                <a:solidFill>
                  <a:schemeClr val="accent2"/>
                </a:solidFill>
                <a:latin typeface="Arial" panose="020B0604020202020204" pitchFamily="34" charset="0"/>
              </a:defRPr>
            </a:lvl3pPr>
            <a:lvl4pPr marL="1630604" indent="-232943">
              <a:defRPr sz="3300">
                <a:solidFill>
                  <a:schemeClr val="accent2"/>
                </a:solidFill>
                <a:latin typeface="Arial" panose="020B0604020202020204" pitchFamily="34" charset="0"/>
              </a:defRPr>
            </a:lvl4pPr>
            <a:lvl5pPr marL="2096491" indent="-232943">
              <a:defRPr sz="3300">
                <a:solidFill>
                  <a:schemeClr val="accent2"/>
                </a:solidFill>
                <a:latin typeface="Arial" panose="020B0604020202020204" pitchFamily="34" charset="0"/>
              </a:defRPr>
            </a:lvl5pPr>
            <a:lvl6pPr marL="2562377" indent="-232943" eaLnBrk="0" fontAlgn="base" hangingPunct="0">
              <a:spcBef>
                <a:spcPct val="0"/>
              </a:spcBef>
              <a:spcAft>
                <a:spcPct val="0"/>
              </a:spcAft>
              <a:defRPr sz="3300">
                <a:solidFill>
                  <a:schemeClr val="accent2"/>
                </a:solidFill>
                <a:latin typeface="Arial" panose="020B0604020202020204" pitchFamily="34" charset="0"/>
              </a:defRPr>
            </a:lvl6pPr>
            <a:lvl7pPr marL="3028264" indent="-232943" eaLnBrk="0" fontAlgn="base" hangingPunct="0">
              <a:spcBef>
                <a:spcPct val="0"/>
              </a:spcBef>
              <a:spcAft>
                <a:spcPct val="0"/>
              </a:spcAft>
              <a:defRPr sz="3300">
                <a:solidFill>
                  <a:schemeClr val="accent2"/>
                </a:solidFill>
                <a:latin typeface="Arial" panose="020B0604020202020204" pitchFamily="34" charset="0"/>
              </a:defRPr>
            </a:lvl7pPr>
            <a:lvl8pPr marL="3494151" indent="-232943" eaLnBrk="0" fontAlgn="base" hangingPunct="0">
              <a:spcBef>
                <a:spcPct val="0"/>
              </a:spcBef>
              <a:spcAft>
                <a:spcPct val="0"/>
              </a:spcAft>
              <a:defRPr sz="3300">
                <a:solidFill>
                  <a:schemeClr val="accent2"/>
                </a:solidFill>
                <a:latin typeface="Arial" panose="020B0604020202020204" pitchFamily="34" charset="0"/>
              </a:defRPr>
            </a:lvl8pPr>
            <a:lvl9pPr marL="3960038" indent="-232943" eaLnBrk="0" fontAlgn="base" hangingPunct="0">
              <a:spcBef>
                <a:spcPct val="0"/>
              </a:spcBef>
              <a:spcAft>
                <a:spcPct val="0"/>
              </a:spcAft>
              <a:defRPr sz="3300">
                <a:solidFill>
                  <a:schemeClr val="accent2"/>
                </a:solidFill>
                <a:latin typeface="Arial" panose="020B0604020202020204" pitchFamily="34" charset="0"/>
              </a:defRPr>
            </a:lvl9pPr>
          </a:lstStyle>
          <a:p>
            <a:fld id="{7BB9B93B-36A4-489C-91F9-E86A18C2A8A0}" type="slidenum">
              <a:rPr lang="en-US" sz="1200">
                <a:solidFill>
                  <a:srgbClr val="000000"/>
                </a:solidFill>
              </a:rPr>
              <a:pPr/>
              <a:t>3</a:t>
            </a:fld>
            <a:endParaRPr lang="en-US" sz="1200" dirty="0">
              <a:solidFill>
                <a:srgbClr val="000000"/>
              </a:solidFill>
            </a:endParaRPr>
          </a:p>
        </p:txBody>
      </p:sp>
    </p:spTree>
    <p:extLst>
      <p:ext uri="{BB962C8B-B14F-4D97-AF65-F5344CB8AC3E}">
        <p14:creationId xmlns:p14="http://schemas.microsoft.com/office/powerpoint/2010/main" val="852439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5</a:t>
            </a:fld>
            <a:endParaRPr lang="en-US" dirty="0"/>
          </a:p>
        </p:txBody>
      </p:sp>
    </p:spTree>
    <p:extLst>
      <p:ext uri="{BB962C8B-B14F-4D97-AF65-F5344CB8AC3E}">
        <p14:creationId xmlns:p14="http://schemas.microsoft.com/office/powerpoint/2010/main" val="121024240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937C5D78-D21C-42A9-B5CB-CE067B4BBB4B}"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BD684AE5-EF64-46AA-B541-F9FA7E143933}"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34A8C0F0-B06E-4956-86EC-264EC18C8426}"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063C22B6-D281-4B5E-8B50-16B593741ECC}"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BE70B7E2-1C2A-4B58-885B-524726833891}"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863553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3623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8654238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91721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219551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09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A410438-5300-4B86-BA7C-2BD53B2618D5}" type="datetime1">
              <a:rPr lang="en-US" smtClean="0"/>
              <a:t>2/15/2017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803105-46D3-4386-8A91-2DEED770BA1D}" type="datetimeFigureOut">
              <a:rPr lang="en-US" smtClean="0"/>
              <a:t>2/15/2017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A5336E-FA99-4589-ACEC-72BFF9BCF8D4}" type="slidenum">
              <a:rPr lang="en-US" smtClean="0"/>
              <a:t>‹#›</a:t>
            </a:fld>
            <a:endParaRPr lang="en-US" dirty="0"/>
          </a:p>
        </p:txBody>
      </p:sp>
    </p:spTree>
    <p:extLst>
      <p:ext uri="{BB962C8B-B14F-4D97-AF65-F5344CB8AC3E}">
        <p14:creationId xmlns:p14="http://schemas.microsoft.com/office/powerpoint/2010/main" val="149497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58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tags" Target="../tags/tag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 Id="rId9" Type="http://schemas.openxmlformats.org/officeDocument/2006/relationships/tags" Target="../tags/tag1.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8.xml"/>
  <Relationship Id="rId10" Type="http://schemas.openxmlformats.org/officeDocument/2006/relationships/tags" Target="../tags/tag4.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theme" Target="../theme/theme2.xml"/>
  <Relationship Id="rId9" Type="http://schemas.openxmlformats.org/officeDocument/2006/relationships/tags" Target="../tags/tag3.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5.xml"/>
  <Relationship Id="rId10" Type="http://schemas.openxmlformats.org/officeDocument/2006/relationships/tags" Target="../tags/tag6.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theme" Target="../theme/theme3.xml"/>
  <Relationship Id="rId9" Type="http://schemas.openxmlformats.org/officeDocument/2006/relationships/tags" Target="../tags/tag5.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2.xml"/>
  <Relationship Id="rId10" Type="http://schemas.openxmlformats.org/officeDocument/2006/relationships/tags" Target="../tags/tag8.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3.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slideLayout" Target="../slideLayouts/slideLayout27.xml"/>
  <Relationship Id="rId7" Type="http://schemas.openxmlformats.org/officeDocument/2006/relationships/slideLayout" Target="../slideLayouts/slideLayout28.xml"/>
  <Relationship Id="rId8" Type="http://schemas.openxmlformats.org/officeDocument/2006/relationships/theme" Target="../theme/theme4.xml"/>
  <Relationship Id="rId9" Type="http://schemas.openxmlformats.org/officeDocument/2006/relationships/tags" Target="../tags/tag7.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29.xml"/>
  <Relationship Id="rId10" Type="http://schemas.openxmlformats.org/officeDocument/2006/relationships/tags" Target="../tags/tag10.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theme" Target="../theme/theme5.xml"/>
  <Relationship Id="rId9" Type="http://schemas.openxmlformats.org/officeDocument/2006/relationships/tags" Target="../tags/tag9.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36.xml"/>
  <Relationship Id="rId10" Type="http://schemas.openxmlformats.org/officeDocument/2006/relationships/tags" Target="../tags/tag1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theme" Target="../theme/theme6.xml"/>
  <Relationship Id="rId9" Type="http://schemas.openxmlformats.org/officeDocument/2006/relationships/tags" Target="../tags/tag11.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43.xml"/>
  <Relationship Id="rId10" Type="http://schemas.openxmlformats.org/officeDocument/2006/relationships/image" Target="../media/image1.jpeg"/>
  <Relationship Id="rId11" Type="http://schemas.openxmlformats.org/officeDocument/2006/relationships/image" Target="../media/image2.png"/>
  <Relationship Id="rId2" Type="http://schemas.openxmlformats.org/officeDocument/2006/relationships/slideLayout" Target="../slideLayouts/slideLayout44.xml"/>
  <Relationship Id="rId3" Type="http://schemas.openxmlformats.org/officeDocument/2006/relationships/slideLayout" Target="../slideLayouts/slideLayout45.xml"/>
  <Relationship Id="rId4" Type="http://schemas.openxmlformats.org/officeDocument/2006/relationships/slideLayout" Target="../slideLayouts/slideLayout46.xml"/>
  <Relationship Id="rId5" Type="http://schemas.openxmlformats.org/officeDocument/2006/relationships/slideLayout" Target="../slideLayouts/slideLayout47.xml"/>
  <Relationship Id="rId6" Type="http://schemas.openxmlformats.org/officeDocument/2006/relationships/slideLayout" Target="../slideLayouts/slideLayout48.xml"/>
  <Relationship Id="rId7" Type="http://schemas.openxmlformats.org/officeDocument/2006/relationships/theme" Target="../theme/theme7.xml"/>
  <Relationship Id="rId8" Type="http://schemas.openxmlformats.org/officeDocument/2006/relationships/tags" Target="../tags/tag13.xml"/>
  <Relationship Id="rId9" Type="http://schemas.openxmlformats.org/officeDocument/2006/relationships/tags" Target="../tags/tag14.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16" r:id="rId6"/>
    <p:sldLayoutId id="2147483717"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9360090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7.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diagramColors" Target="../diagrams/colors5.xml"/>
  <Relationship Id="rId11" Type="http://schemas.microsoft.com/office/2007/relationships/diagramDrawing" Target="../diagrams/drawing5.xml"/>
  <Relationship Id="rId12" Type="http://schemas.openxmlformats.org/officeDocument/2006/relationships/diagramData" Target="../diagrams/data6.xml"/>
  <Relationship Id="rId13" Type="http://schemas.openxmlformats.org/officeDocument/2006/relationships/diagramLayout" Target="../diagrams/layout6.xml"/>
  <Relationship Id="rId14" Type="http://schemas.openxmlformats.org/officeDocument/2006/relationships/diagramQuickStyle" Target="../diagrams/quickStyle6.xml"/>
  <Relationship Id="rId15" Type="http://schemas.openxmlformats.org/officeDocument/2006/relationships/diagramColors" Target="../diagrams/colors6.xml"/>
  <Relationship Id="rId16" Type="http://schemas.microsoft.com/office/2007/relationships/diagramDrawing" Target="../diagrams/drawing6.xml"/>
  <Relationship Id="rId17" Type="http://schemas.openxmlformats.org/officeDocument/2006/relationships/diagramData" Target="../diagrams/data7.xml"/>
  <Relationship Id="rId18" Type="http://schemas.openxmlformats.org/officeDocument/2006/relationships/diagramLayout" Target="../diagrams/layout7.xml"/>
  <Relationship Id="rId19" Type="http://schemas.openxmlformats.org/officeDocument/2006/relationships/diagramQuickStyle" Target="../diagrams/quickStyle7.xml"/>
  <Relationship Id="rId2" Type="http://schemas.openxmlformats.org/officeDocument/2006/relationships/diagramData" Target="../diagrams/data4.xml"/>
  <Relationship Id="rId20" Type="http://schemas.openxmlformats.org/officeDocument/2006/relationships/diagramColors" Target="../diagrams/colors7.xml"/>
  <Relationship Id="rId21" Type="http://schemas.microsoft.com/office/2007/relationships/diagramDrawing" Target="../diagrams/drawing7.xml"/>
  <Relationship Id="rId22" Type="http://schemas.openxmlformats.org/officeDocument/2006/relationships/image" Target="../media/image8.png"/>
  <Relationship Id="rId3" Type="http://schemas.openxmlformats.org/officeDocument/2006/relationships/diagramLayout" Target="../diagrams/layout4.xml"/>
  <Relationship Id="rId4" Type="http://schemas.openxmlformats.org/officeDocument/2006/relationships/diagramQuickStyle" Target="../diagrams/quickStyle4.xml"/>
  <Relationship Id="rId5" Type="http://schemas.openxmlformats.org/officeDocument/2006/relationships/diagramColors" Target="../diagrams/colors4.xml"/>
  <Relationship Id="rId6" Type="http://schemas.microsoft.com/office/2007/relationships/diagramDrawing" Target="../diagrams/drawing4.xml"/>
  <Relationship Id="rId7" Type="http://schemas.openxmlformats.org/officeDocument/2006/relationships/diagramData" Target="../diagrams/data5.xml"/>
  <Relationship Id="rId8" Type="http://schemas.openxmlformats.org/officeDocument/2006/relationships/diagramLayout" Target="../diagrams/layout5.xml"/>
  <Relationship Id="rId9" Type="http://schemas.openxmlformats.org/officeDocument/2006/relationships/diagramQuickStyle" Target="../diagrams/quickStyle5.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diagramColors" Target="../diagrams/colors9.xml"/>
  <Relationship Id="rId11" Type="http://schemas.microsoft.com/office/2007/relationships/diagramDrawing" Target="../diagrams/drawing9.xml"/>
  <Relationship Id="rId12" Type="http://schemas.openxmlformats.org/officeDocument/2006/relationships/diagramData" Target="../diagrams/data10.xml"/>
  <Relationship Id="rId13" Type="http://schemas.openxmlformats.org/officeDocument/2006/relationships/diagramLayout" Target="../diagrams/layout10.xml"/>
  <Relationship Id="rId14" Type="http://schemas.openxmlformats.org/officeDocument/2006/relationships/diagramQuickStyle" Target="../diagrams/quickStyle10.xml"/>
  <Relationship Id="rId15" Type="http://schemas.openxmlformats.org/officeDocument/2006/relationships/diagramColors" Target="../diagrams/colors10.xml"/>
  <Relationship Id="rId16" Type="http://schemas.microsoft.com/office/2007/relationships/diagramDrawing" Target="../diagrams/drawing10.xml"/>
  <Relationship Id="rId17" Type="http://schemas.openxmlformats.org/officeDocument/2006/relationships/diagramData" Target="../diagrams/data11.xml"/>
  <Relationship Id="rId18" Type="http://schemas.openxmlformats.org/officeDocument/2006/relationships/diagramLayout" Target="../diagrams/layout11.xml"/>
  <Relationship Id="rId19" Type="http://schemas.openxmlformats.org/officeDocument/2006/relationships/diagramQuickStyle" Target="../diagrams/quickStyle11.xml"/>
  <Relationship Id="rId2" Type="http://schemas.openxmlformats.org/officeDocument/2006/relationships/diagramData" Target="../diagrams/data8.xml"/>
  <Relationship Id="rId20" Type="http://schemas.openxmlformats.org/officeDocument/2006/relationships/diagramColors" Target="../diagrams/colors11.xml"/>
  <Relationship Id="rId21" Type="http://schemas.microsoft.com/office/2007/relationships/diagramDrawing" Target="../diagrams/drawing11.xml"/>
  <Relationship Id="rId22" Type="http://schemas.openxmlformats.org/officeDocument/2006/relationships/image" Target="../media/image8.png"/>
  <Relationship Id="rId3" Type="http://schemas.openxmlformats.org/officeDocument/2006/relationships/diagramLayout" Target="../diagrams/layout8.xml"/>
  <Relationship Id="rId4" Type="http://schemas.openxmlformats.org/officeDocument/2006/relationships/diagramQuickStyle" Target="../diagrams/quickStyle8.xml"/>
  <Relationship Id="rId5" Type="http://schemas.openxmlformats.org/officeDocument/2006/relationships/diagramColors" Target="../diagrams/colors8.xml"/>
  <Relationship Id="rId6" Type="http://schemas.microsoft.com/office/2007/relationships/diagramDrawing" Target="../diagrams/drawing8.xml"/>
  <Relationship Id="rId7" Type="http://schemas.openxmlformats.org/officeDocument/2006/relationships/diagramData" Target="../diagrams/data9.xml"/>
  <Relationship Id="rId8" Type="http://schemas.openxmlformats.org/officeDocument/2006/relationships/diagramLayout" Target="../diagrams/layout9.xml"/>
  <Relationship Id="rId9" Type="http://schemas.openxmlformats.org/officeDocument/2006/relationships/diagramQuickStyle" Target="../diagrams/quickStyle9.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microsoft.com/office/2007/relationships/diagramDrawing" Target="../diagrams/drawing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6.xml"/>
  <Relationship Id="rId3" Type="http://schemas.openxmlformats.org/officeDocument/2006/relationships/oleObject" Target="../embeddings/oleObject1.bin"/>
  <Relationship Id="rId4" Type="http://schemas.openxmlformats.org/officeDocument/2006/relationships/image" Target="../media/image5.emf"/>
</Relationships>

</file>

<file path=ppt/slides/_rels/slide8.xml.rels><?xml version="1.0" encoding="UTF-8"?>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diagramData" Target="../diagrams/data3.xml"/>
  <Relationship Id="rId3" Type="http://schemas.openxmlformats.org/officeDocument/2006/relationships/diagramLayout" Target="../diagrams/layout3.xml"/>
  <Relationship Id="rId4" Type="http://schemas.openxmlformats.org/officeDocument/2006/relationships/diagramQuickStyle" Target="../diagrams/quickStyle3.xml"/>
  <Relationship Id="rId5" Type="http://schemas.openxmlformats.org/officeDocument/2006/relationships/diagramColors" Target="../diagrams/colors3.xml"/>
  <Relationship Id="rId6" Type="http://schemas.microsoft.com/office/2007/relationships/diagramDrawing" Target="../diagrams/drawing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24384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C000"/>
                </a:solidFill>
                <a:latin typeface="Arial" panose="020B0604020202020204" pitchFamily="34" charset="0"/>
                <a:cs typeface="Arial" panose="020B0604020202020204" pitchFamily="34" charset="0"/>
              </a:rPr>
              <a:t>Commonwealth of Massachusetts</a:t>
            </a:r>
            <a:br>
              <a:rPr lang="en-US" sz="2800" b="1" dirty="0">
                <a:solidFill>
                  <a:srgbClr val="FFC000"/>
                </a:solidFill>
                <a:latin typeface="Arial" panose="020B0604020202020204" pitchFamily="34" charset="0"/>
                <a:cs typeface="Arial" panose="020B0604020202020204" pitchFamily="34" charset="0"/>
              </a:rPr>
            </a:br>
            <a:endParaRPr lang="en-US" b="1" dirty="0">
              <a:solidFill>
                <a:srgbClr val="FFC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2/15/2017</a:t>
            </a:fld>
            <a:endParaRPr lang="en-US" dirty="0"/>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374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38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377825" y="2526928"/>
            <a:ext cx="8737600" cy="3724096"/>
          </a:xfrm>
          <a:prstGeom prst="rect">
            <a:avLst/>
          </a:prstGeom>
          <a:noFill/>
        </p:spPr>
        <p:txBody>
          <a:bodyPr>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2800" b="1" dirty="0" smtClean="0">
                <a:solidFill>
                  <a:srgbClr val="003366"/>
                </a:solidFill>
              </a:rPr>
              <a:t>COMBINED STATE PLAN</a:t>
            </a:r>
          </a:p>
          <a:p>
            <a:pPr algn="ctr" fontAlgn="base">
              <a:spcBef>
                <a:spcPct val="0"/>
              </a:spcBef>
              <a:spcAft>
                <a:spcPct val="0"/>
              </a:spcAft>
              <a:defRPr/>
            </a:pPr>
            <a:r>
              <a:rPr lang="en-US" sz="2800" b="1" dirty="0" smtClean="0">
                <a:solidFill>
                  <a:srgbClr val="003366"/>
                </a:solidFill>
              </a:rPr>
              <a:t>At-A-Glance</a:t>
            </a:r>
          </a:p>
          <a:p>
            <a:pPr algn="ctr" fontAlgn="base">
              <a:spcBef>
                <a:spcPct val="0"/>
              </a:spcBef>
              <a:spcAft>
                <a:spcPct val="0"/>
              </a:spcAft>
              <a:defRPr/>
            </a:pPr>
            <a:endParaRPr lang="en-US" sz="1200" b="1" dirty="0">
              <a:solidFill>
                <a:srgbClr val="003366"/>
              </a:solidFill>
            </a:endParaRPr>
          </a:p>
          <a:p>
            <a:pPr algn="ctr" fontAlgn="base">
              <a:spcBef>
                <a:spcPct val="0"/>
              </a:spcBef>
              <a:spcAft>
                <a:spcPct val="0"/>
              </a:spcAft>
              <a:defRPr/>
            </a:pPr>
            <a:endParaRPr lang="en-US" sz="2800" b="1" dirty="0" smtClean="0">
              <a:solidFill>
                <a:srgbClr val="003366"/>
              </a:solidFill>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a:solidFill>
                <a:srgbClr val="003366"/>
              </a:solidFill>
              <a:latin typeface="Calibri" pitchFamily="34" charset="0"/>
            </a:endParaRPr>
          </a:p>
          <a:p>
            <a:pPr algn="ctr" fontAlgn="base">
              <a:spcBef>
                <a:spcPct val="0"/>
              </a:spcBef>
              <a:spcAft>
                <a:spcPct val="0"/>
              </a:spcAft>
              <a:defRPr/>
            </a:pPr>
            <a:r>
              <a:rPr lang="en-US" sz="2800" b="1" dirty="0" smtClean="0">
                <a:solidFill>
                  <a:srgbClr val="003366"/>
                </a:solidFill>
                <a:latin typeface="Calibri" pitchFamily="34" charset="0"/>
              </a:rPr>
              <a:t>				</a:t>
            </a:r>
            <a:r>
              <a:rPr lang="en-US" sz="2000" b="1" dirty="0" smtClean="0">
                <a:solidFill>
                  <a:srgbClr val="003366"/>
                </a:solidFill>
                <a:latin typeface="Calibri" pitchFamily="34" charset="0"/>
              </a:rPr>
              <a:t>Alice Sweeney, Director DCS</a:t>
            </a:r>
            <a:endParaRPr lang="en-US" sz="2000" b="1" dirty="0">
              <a:solidFill>
                <a:srgbClr val="003366"/>
              </a:solidFill>
              <a:latin typeface="Calibri" pitchFamily="34" charset="0"/>
            </a:endParaRPr>
          </a:p>
          <a:p>
            <a:pPr algn="r" fontAlgn="base">
              <a:spcBef>
                <a:spcPct val="0"/>
              </a:spcBef>
              <a:spcAft>
                <a:spcPct val="0"/>
              </a:spcAft>
              <a:defRPr/>
            </a:pPr>
            <a:r>
              <a:rPr lang="en-US" sz="2800" b="1" dirty="0" smtClean="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374650" y="6324600"/>
            <a:ext cx="1758950" cy="215444"/>
          </a:xfrm>
          <a:prstGeom prst="rect">
            <a:avLst/>
          </a:prstGeom>
          <a:noFill/>
        </p:spPr>
        <p:txBody>
          <a:bodyPr wrap="square" rtlCol="0">
            <a:spAutoFit/>
          </a:bodyPr>
          <a:lstStyle/>
          <a:p>
            <a:r>
              <a:rPr lang="en-US" sz="800" dirty="0" smtClean="0"/>
              <a:t>Revised January 2017</a:t>
            </a:r>
            <a:endParaRPr lang="en-US" sz="800" dirty="0"/>
          </a:p>
        </p:txBody>
      </p:sp>
    </p:spTree>
    <p:extLst>
      <p:ext uri="{BB962C8B-B14F-4D97-AF65-F5344CB8AC3E}">
        <p14:creationId xmlns:p14="http://schemas.microsoft.com/office/powerpoint/2010/main" val="19694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eaLnBrk="1" hangingPunct="1">
              <a:lnSpc>
                <a:spcPct val="80000"/>
              </a:lnSpc>
              <a:spcBef>
                <a:spcPct val="0"/>
              </a:spcBef>
              <a:spcAft>
                <a:spcPts val="1800"/>
              </a:spcAft>
              <a:buNone/>
            </a:pPr>
            <a:r>
              <a:rPr lang="en-US" dirty="0" smtClean="0">
                <a:solidFill>
                  <a:srgbClr val="000000"/>
                </a:solidFill>
                <a:latin typeface="Arial (Body)"/>
                <a:cs typeface="Arial" charset="0"/>
              </a:rPr>
              <a:t>GOAL:  </a:t>
            </a:r>
            <a:r>
              <a:rPr lang="en-US" sz="1600" b="0" dirty="0" smtClean="0">
                <a:solidFill>
                  <a:srgbClr val="000000"/>
                </a:solidFill>
                <a:latin typeface="Arial (Body)"/>
                <a:cs typeface="Arial" charset="0"/>
              </a:rPr>
              <a:t>Develop a state of the are Labor Market and Workforce Information (LMWI) system by which timely and accurate information is provided to consumers, and from which a customer service focus ensures that the workforce partners, economists, researchers, businesses and job seekers have the support they require in accessing labor market and workforce date, no just within MA but nationwide.</a:t>
            </a:r>
          </a:p>
          <a:p>
            <a:pPr eaLnBrk="1" hangingPunct="1">
              <a:lnSpc>
                <a:spcPct val="80000"/>
              </a:lnSpc>
              <a:spcBef>
                <a:spcPct val="0"/>
              </a:spcBef>
              <a:spcAft>
                <a:spcPts val="1800"/>
              </a:spcAft>
              <a:buFont typeface="Wingdings" panose="05000000000000000000" pitchFamily="2" charset="2"/>
              <a:buChar char="q"/>
            </a:pPr>
            <a:r>
              <a:rPr lang="en-US" sz="2000" b="0" dirty="0" smtClean="0">
                <a:solidFill>
                  <a:srgbClr val="000000"/>
                </a:solidFill>
                <a:latin typeface="Arial (Body)"/>
                <a:cs typeface="Arial" charset="0"/>
              </a:rPr>
              <a:t>Conduct a redesign of the EOLWD LMI website</a:t>
            </a:r>
          </a:p>
          <a:p>
            <a:pPr eaLnBrk="1" hangingPunct="1">
              <a:lnSpc>
                <a:spcPct val="80000"/>
              </a:lnSpc>
              <a:spcBef>
                <a:spcPct val="0"/>
              </a:spcBef>
              <a:spcAft>
                <a:spcPts val="1800"/>
              </a:spcAft>
              <a:buFont typeface="Wingdings" panose="05000000000000000000" pitchFamily="2" charset="2"/>
              <a:buChar char="q"/>
            </a:pPr>
            <a:r>
              <a:rPr lang="en-US" sz="2000" b="0" dirty="0" smtClean="0">
                <a:solidFill>
                  <a:srgbClr val="000000"/>
                </a:solidFill>
                <a:latin typeface="Arial (Body)"/>
                <a:cs typeface="Arial" charset="0"/>
              </a:rPr>
              <a:t>Support Boards and Partners in ability to provide LMWI to customers</a:t>
            </a:r>
          </a:p>
          <a:p>
            <a:pPr eaLnBrk="1" hangingPunct="1">
              <a:lnSpc>
                <a:spcPct val="80000"/>
              </a:lnSpc>
              <a:spcBef>
                <a:spcPct val="0"/>
              </a:spcBef>
              <a:spcAft>
                <a:spcPts val="1800"/>
              </a:spcAft>
              <a:buFont typeface="Wingdings" panose="05000000000000000000" pitchFamily="2" charset="2"/>
              <a:buChar char="q"/>
            </a:pPr>
            <a:r>
              <a:rPr lang="en-US" sz="2000" b="0" dirty="0" smtClean="0">
                <a:solidFill>
                  <a:srgbClr val="000000"/>
                </a:solidFill>
                <a:latin typeface="Arial (Body)"/>
                <a:cs typeface="Arial" charset="0"/>
              </a:rPr>
              <a:t>Establish a reliable LMWI product line of data resources that addresses stakeholder needs</a:t>
            </a:r>
          </a:p>
          <a:p>
            <a:pPr eaLnBrk="1" hangingPunct="1">
              <a:lnSpc>
                <a:spcPct val="80000"/>
              </a:lnSpc>
              <a:spcBef>
                <a:spcPct val="0"/>
              </a:spcBef>
              <a:spcAft>
                <a:spcPts val="1800"/>
              </a:spcAft>
              <a:buFont typeface="Wingdings" panose="05000000000000000000" pitchFamily="2" charset="2"/>
              <a:buChar char="q"/>
            </a:pPr>
            <a:r>
              <a:rPr lang="en-US" sz="2000" b="0" dirty="0" smtClean="0">
                <a:solidFill>
                  <a:srgbClr val="000000"/>
                </a:solidFill>
                <a:latin typeface="Arial (Body)"/>
                <a:cs typeface="Arial" charset="0"/>
              </a:rPr>
              <a:t>Expand access to and develop additional sources of information LMWI and economic data</a:t>
            </a:r>
          </a:p>
          <a:p>
            <a:pPr eaLnBrk="1" hangingPunct="1">
              <a:lnSpc>
                <a:spcPct val="80000"/>
              </a:lnSpc>
              <a:spcBef>
                <a:spcPct val="0"/>
              </a:spcBef>
              <a:spcAft>
                <a:spcPts val="1800"/>
              </a:spcAft>
              <a:buFont typeface="Wingdings" panose="05000000000000000000" pitchFamily="2" charset="2"/>
              <a:buChar char="q"/>
            </a:pPr>
            <a:r>
              <a:rPr lang="en-US" sz="2000" b="0" dirty="0" smtClean="0">
                <a:solidFill>
                  <a:srgbClr val="000000"/>
                </a:solidFill>
                <a:latin typeface="Arial (Body)"/>
                <a:cs typeface="Arial" charset="0"/>
              </a:rPr>
              <a:t>Engage LMWI partners in forward thinking discussions and innovative project collaborations.</a:t>
            </a:r>
            <a:endParaRPr lang="en-US" sz="2000" dirty="0">
              <a:latin typeface="Arial" charset="0"/>
              <a:cs typeface="Arial" charset="0"/>
            </a:endParaRPr>
          </a:p>
        </p:txBody>
      </p:sp>
      <p:sp>
        <p:nvSpPr>
          <p:cNvPr id="2" name="TextBox 1"/>
          <p:cNvSpPr txBox="1"/>
          <p:nvPr/>
        </p:nvSpPr>
        <p:spPr>
          <a:xfrm>
            <a:off x="304800" y="152400"/>
            <a:ext cx="5410200" cy="867930"/>
          </a:xfrm>
          <a:prstGeom prst="rect">
            <a:avLst/>
          </a:prstGeom>
          <a:noFill/>
        </p:spPr>
        <p:txBody>
          <a:bodyPr wrap="square" rtlCol="0">
            <a:spAutoFit/>
          </a:bodyPr>
          <a:lstStyle/>
          <a:p>
            <a:pPr algn="ctr">
              <a:lnSpc>
                <a:spcPct val="90000"/>
              </a:lnSpc>
            </a:pPr>
            <a:r>
              <a:rPr lang="en-US" sz="2800" b="1" dirty="0" smtClean="0">
                <a:solidFill>
                  <a:srgbClr val="FFC000"/>
                </a:solidFill>
                <a:latin typeface="Calibri" panose="020F0502020204030204" pitchFamily="34" charset="0"/>
              </a:rPr>
              <a:t>LABOR MARKET   </a:t>
            </a:r>
          </a:p>
          <a:p>
            <a:pPr algn="ctr">
              <a:lnSpc>
                <a:spcPct val="90000"/>
              </a:lnSpc>
            </a:pPr>
            <a:r>
              <a:rPr lang="en-US" sz="2800" b="1" dirty="0" smtClean="0">
                <a:solidFill>
                  <a:srgbClr val="FFC000"/>
                </a:solidFill>
                <a:latin typeface="Calibri" panose="020F0502020204030204" pitchFamily="34" charset="0"/>
              </a:rPr>
              <a:t>       WORKFORCE INFORMATION</a:t>
            </a:r>
            <a:endParaRPr lang="en-US" sz="28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19473995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233363" indent="-233363" eaLnBrk="1" hangingPunct="1">
              <a:lnSpc>
                <a:spcPct val="80000"/>
              </a:lnSpc>
              <a:spcBef>
                <a:spcPct val="0"/>
              </a:spcBef>
              <a:spcAft>
                <a:spcPts val="1800"/>
              </a:spcAft>
            </a:pPr>
            <a:endParaRPr lang="en-US" sz="2000" dirty="0" smtClean="0">
              <a:solidFill>
                <a:srgbClr val="000000"/>
              </a:solidFill>
              <a:latin typeface="Arial" charset="0"/>
              <a:cs typeface="Arial" charset="0"/>
            </a:endParaRPr>
          </a:p>
          <a:p>
            <a:pPr marL="233363" indent="-233363" eaLnBrk="1" hangingPunct="1">
              <a:lnSpc>
                <a:spcPct val="80000"/>
              </a:lnSpc>
              <a:spcBef>
                <a:spcPct val="0"/>
              </a:spcBef>
              <a:spcAft>
                <a:spcPts val="1800"/>
              </a:spcAft>
            </a:pPr>
            <a:r>
              <a:rPr lang="en-US" sz="2000" b="0" dirty="0" smtClean="0">
                <a:solidFill>
                  <a:srgbClr val="000000"/>
                </a:solidFill>
                <a:latin typeface="Arial (Body)"/>
                <a:cs typeface="Arial" charset="0"/>
              </a:rPr>
              <a:t>The </a:t>
            </a:r>
            <a:r>
              <a:rPr lang="en-US" sz="2000" b="0" dirty="0">
                <a:solidFill>
                  <a:srgbClr val="000000"/>
                </a:solidFill>
                <a:latin typeface="Arial (Body)"/>
                <a:cs typeface="Arial" charset="0"/>
              </a:rPr>
              <a:t>16 Workforce Regions will now work across economic development, education and Workforce Development Boards in seven </a:t>
            </a:r>
            <a:r>
              <a:rPr lang="en-US" sz="2000" b="0" dirty="0" smtClean="0">
                <a:solidFill>
                  <a:srgbClr val="000000"/>
                </a:solidFill>
                <a:latin typeface="Arial (Body)"/>
                <a:cs typeface="Arial" charset="0"/>
              </a:rPr>
              <a:t>regions</a:t>
            </a:r>
            <a:endParaRPr lang="en-US" sz="2000" b="0" dirty="0">
              <a:solidFill>
                <a:srgbClr val="000000"/>
              </a:solidFill>
              <a:latin typeface="Arial (Body)"/>
              <a:cs typeface="Arial" charset="0"/>
            </a:endParaRPr>
          </a:p>
          <a:p>
            <a:pPr marL="233363" indent="-233363" eaLnBrk="1" hangingPunct="1">
              <a:lnSpc>
                <a:spcPct val="80000"/>
              </a:lnSpc>
              <a:spcBef>
                <a:spcPct val="0"/>
              </a:spcBef>
              <a:spcAft>
                <a:spcPts val="1800"/>
              </a:spcAft>
            </a:pPr>
            <a:r>
              <a:rPr lang="en-US" sz="2000" b="0" dirty="0">
                <a:solidFill>
                  <a:srgbClr val="000000"/>
                </a:solidFill>
                <a:latin typeface="Arial (Body)"/>
                <a:cs typeface="Arial" charset="0"/>
              </a:rPr>
              <a:t>Workforce Boards will drive partnership with education and economic </a:t>
            </a:r>
            <a:r>
              <a:rPr lang="en-US" sz="2000" b="0" dirty="0" smtClean="0">
                <a:solidFill>
                  <a:srgbClr val="000000"/>
                </a:solidFill>
                <a:latin typeface="Arial (Body)"/>
                <a:cs typeface="Arial" charset="0"/>
              </a:rPr>
              <a:t>development</a:t>
            </a:r>
            <a:endParaRPr lang="en-US" sz="2000" b="0" dirty="0">
              <a:latin typeface="Arial (Body)"/>
              <a:cs typeface="Arial" charset="0"/>
            </a:endParaRPr>
          </a:p>
          <a:p>
            <a:pPr marL="233363" indent="-233363" eaLnBrk="1" hangingPunct="1">
              <a:lnSpc>
                <a:spcPct val="80000"/>
              </a:lnSpc>
              <a:spcBef>
                <a:spcPct val="0"/>
              </a:spcBef>
              <a:spcAft>
                <a:spcPts val="1800"/>
              </a:spcAft>
            </a:pPr>
            <a:r>
              <a:rPr lang="en-US" sz="2000" b="0" dirty="0">
                <a:solidFill>
                  <a:srgbClr val="000000"/>
                </a:solidFill>
                <a:latin typeface="Arial (Body)"/>
                <a:cs typeface="Arial" charset="0"/>
              </a:rPr>
              <a:t>Regional Planning Teams will review labor market analysis and build consensus on priority career pathways and industries across the three </a:t>
            </a:r>
            <a:r>
              <a:rPr lang="en-US" sz="2000" b="0" dirty="0" smtClean="0">
                <a:solidFill>
                  <a:srgbClr val="000000"/>
                </a:solidFill>
                <a:latin typeface="Arial (Body)"/>
                <a:cs typeface="Arial" charset="0"/>
              </a:rPr>
              <a:t>systems</a:t>
            </a:r>
          </a:p>
          <a:p>
            <a:pPr marL="233363" indent="-233363" eaLnBrk="1" hangingPunct="1">
              <a:lnSpc>
                <a:spcPct val="80000"/>
              </a:lnSpc>
              <a:spcBef>
                <a:spcPct val="0"/>
              </a:spcBef>
              <a:spcAft>
                <a:spcPts val="1800"/>
              </a:spcAft>
            </a:pPr>
            <a:r>
              <a:rPr lang="en-US" sz="2000" b="0" dirty="0" smtClean="0">
                <a:solidFill>
                  <a:srgbClr val="000000"/>
                </a:solidFill>
                <a:latin typeface="Arial (Body)"/>
                <a:cs typeface="Arial" charset="0"/>
              </a:rPr>
              <a:t>Workforce Skills Cabinet conducted Labor Market Analysis and established 7 Regional Planning Areas</a:t>
            </a:r>
            <a:endParaRPr lang="en-US" sz="2000" b="0" dirty="0">
              <a:solidFill>
                <a:srgbClr val="000000"/>
              </a:solidFill>
              <a:latin typeface="Arial (Body)"/>
              <a:cs typeface="Arial" charset="0"/>
            </a:endParaRPr>
          </a:p>
          <a:p>
            <a:pPr marL="0" indent="0" eaLnBrk="1" hangingPunct="1">
              <a:lnSpc>
                <a:spcPct val="80000"/>
              </a:lnSpc>
              <a:spcBef>
                <a:spcPct val="0"/>
              </a:spcBef>
              <a:spcAft>
                <a:spcPts val="1800"/>
              </a:spcAft>
              <a:buFont typeface="Arial" charset="0"/>
              <a:buNone/>
            </a:pPr>
            <a:endParaRPr lang="en-US" sz="2000" dirty="0">
              <a:latin typeface="Arial" charset="0"/>
              <a:cs typeface="Arial" charset="0"/>
            </a:endParaRPr>
          </a:p>
        </p:txBody>
      </p:sp>
      <p:sp>
        <p:nvSpPr>
          <p:cNvPr id="2" name="TextBox 1"/>
          <p:cNvSpPr txBox="1"/>
          <p:nvPr/>
        </p:nvSpPr>
        <p:spPr>
          <a:xfrm>
            <a:off x="1447800" y="152400"/>
            <a:ext cx="4800600" cy="840230"/>
          </a:xfrm>
          <a:prstGeom prst="rect">
            <a:avLst/>
          </a:prstGeom>
          <a:noFill/>
        </p:spPr>
        <p:txBody>
          <a:bodyPr wrap="square" rtlCol="0">
            <a:spAutoFit/>
          </a:bodyPr>
          <a:lstStyle/>
          <a:p>
            <a:pPr algn="ctr">
              <a:lnSpc>
                <a:spcPct val="90000"/>
              </a:lnSpc>
            </a:pPr>
            <a:r>
              <a:rPr lang="en-US" b="1" dirty="0" smtClean="0">
                <a:solidFill>
                  <a:srgbClr val="FFC000"/>
                </a:solidFill>
                <a:latin typeface="Arial" charset="0"/>
              </a:rPr>
              <a:t>CROSS-AGENCY/WORKFORCE SYSTEM </a:t>
            </a:r>
            <a:r>
              <a:rPr lang="en-US" b="1" dirty="0">
                <a:solidFill>
                  <a:srgbClr val="FFC000"/>
                </a:solidFill>
                <a:latin typeface="Arial" charset="0"/>
              </a:rPr>
              <a:t>COORDINATION</a:t>
            </a:r>
          </a:p>
          <a:p>
            <a:pPr algn="ctr">
              <a:lnSpc>
                <a:spcPct val="90000"/>
              </a:lnSpc>
            </a:pPr>
            <a:r>
              <a:rPr lang="en-US" b="1" dirty="0" smtClean="0">
                <a:solidFill>
                  <a:srgbClr val="FFC000"/>
                </a:solidFill>
                <a:latin typeface="Arial" charset="0"/>
              </a:rPr>
              <a:t>REGIONAL PLANNING  </a:t>
            </a:r>
            <a:endParaRPr lang="en-US" b="1" dirty="0">
              <a:solidFill>
                <a:srgbClr val="FFC000"/>
              </a:solidFill>
              <a:latin typeface="Arial" charset="0"/>
            </a:endParaRPr>
          </a:p>
        </p:txBody>
      </p:sp>
    </p:spTree>
    <p:extLst>
      <p:ext uri="{BB962C8B-B14F-4D97-AF65-F5344CB8AC3E}">
        <p14:creationId xmlns:p14="http://schemas.microsoft.com/office/powerpoint/2010/main" val="4002365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36600" y="109538"/>
            <a:ext cx="5664200" cy="576262"/>
          </a:xfrm>
        </p:spPr>
        <p:txBody>
          <a:bodyPr/>
          <a:lstStyle/>
          <a:p>
            <a:r>
              <a:rPr lang="en-US" dirty="0" smtClean="0">
                <a:latin typeface="+mj-lt"/>
              </a:rPr>
              <a:t>		Alignment</a:t>
            </a:r>
            <a:endParaRPr lang="en-US" dirty="0">
              <a:latin typeface="+mj-lt"/>
            </a:endParaRPr>
          </a:p>
        </p:txBody>
      </p:sp>
      <p:sp>
        <p:nvSpPr>
          <p:cNvPr id="2" name="TextBox 1"/>
          <p:cNvSpPr txBox="1"/>
          <p:nvPr/>
        </p:nvSpPr>
        <p:spPr>
          <a:xfrm>
            <a:off x="381000" y="990600"/>
            <a:ext cx="7781925" cy="646331"/>
          </a:xfrm>
          <a:prstGeom prst="rect">
            <a:avLst/>
          </a:prstGeom>
          <a:noFill/>
        </p:spPr>
        <p:txBody>
          <a:bodyPr wrap="square" rtlCol="0">
            <a:spAutoFit/>
          </a:bodyPr>
          <a:lstStyle/>
          <a:p>
            <a:r>
              <a:rPr lang="en-US" dirty="0" smtClean="0">
                <a:latin typeface="Calibri" panose="020F0502020204030204" pitchFamily="34" charset="0"/>
              </a:rPr>
              <a:t>Align </a:t>
            </a:r>
            <a:r>
              <a:rPr lang="en-US" dirty="0">
                <a:latin typeface="Calibri" panose="020F0502020204030204" pitchFamily="34" charset="0"/>
              </a:rPr>
              <a:t>economic, workforce and education systems to coordinate systems based on skill needs in regions.</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36931"/>
            <a:ext cx="8061960" cy="4916269"/>
          </a:xfrm>
          <a:prstGeom prst="rect">
            <a:avLst/>
          </a:prstGeom>
          <a:noFill/>
          <a:ln>
            <a:noFill/>
          </a:ln>
        </p:spPr>
      </p:pic>
    </p:spTree>
    <p:extLst>
      <p:ext uri="{BB962C8B-B14F-4D97-AF65-F5344CB8AC3E}">
        <p14:creationId xmlns:p14="http://schemas.microsoft.com/office/powerpoint/2010/main" val="18596075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lnSpc>
                <a:spcPct val="80000"/>
              </a:lnSpc>
              <a:spcBef>
                <a:spcPct val="0"/>
              </a:spcBef>
              <a:spcAft>
                <a:spcPts val="1800"/>
              </a:spcAft>
              <a:buNone/>
            </a:pPr>
            <a:endParaRPr lang="en-US" sz="2400" dirty="0" smtClean="0">
              <a:latin typeface="Arial" charset="0"/>
              <a:cs typeface="Arial" charset="0"/>
            </a:endParaRPr>
          </a:p>
          <a:p>
            <a:pPr marL="233363" indent="-233363">
              <a:lnSpc>
                <a:spcPct val="80000"/>
              </a:lnSpc>
              <a:spcBef>
                <a:spcPct val="0"/>
              </a:spcBef>
              <a:spcAft>
                <a:spcPts val="1800"/>
              </a:spcAft>
            </a:pPr>
            <a:r>
              <a:rPr lang="en-US" sz="2400" b="0" dirty="0" smtClean="0">
                <a:latin typeface="Arial (Body)"/>
                <a:cs typeface="Arial" charset="0"/>
              </a:rPr>
              <a:t>Articulates </a:t>
            </a:r>
            <a:r>
              <a:rPr lang="en-US" sz="2400" b="0" dirty="0">
                <a:latin typeface="Arial (Body)"/>
                <a:cs typeface="Arial" charset="0"/>
              </a:rPr>
              <a:t>a coordinated vision for organizing the broadly defined public workforce system</a:t>
            </a:r>
          </a:p>
          <a:p>
            <a:pPr marL="233363" indent="-233363">
              <a:lnSpc>
                <a:spcPct val="80000"/>
              </a:lnSpc>
              <a:spcBef>
                <a:spcPct val="0"/>
              </a:spcBef>
              <a:spcAft>
                <a:spcPts val="1800"/>
              </a:spcAft>
            </a:pPr>
            <a:r>
              <a:rPr lang="en-US" sz="2400" b="0" dirty="0">
                <a:latin typeface="Arial (Body)"/>
                <a:cs typeface="Arial" charset="0"/>
              </a:rPr>
              <a:t>Establishes agreement at the state level focused on designing partnerships and service delivery systems through the WIOA Core Program partners</a:t>
            </a:r>
          </a:p>
          <a:p>
            <a:pPr marL="233363" indent="-233363">
              <a:lnSpc>
                <a:spcPct val="80000"/>
              </a:lnSpc>
              <a:spcBef>
                <a:spcPct val="0"/>
              </a:spcBef>
              <a:spcAft>
                <a:spcPts val="1800"/>
              </a:spcAft>
            </a:pPr>
            <a:r>
              <a:rPr lang="en-US" sz="2400" b="0" dirty="0">
                <a:latin typeface="Arial (Body)"/>
                <a:cs typeface="Arial" charset="0"/>
              </a:rPr>
              <a:t>Priority Populations (low-income, TANF/SNAP, disability, veterans, homeless, CORI, etc.)</a:t>
            </a:r>
          </a:p>
          <a:p>
            <a:pPr marL="233363" indent="-233363">
              <a:lnSpc>
                <a:spcPct val="80000"/>
              </a:lnSpc>
              <a:spcBef>
                <a:spcPct val="0"/>
              </a:spcBef>
              <a:spcAft>
                <a:spcPts val="1800"/>
              </a:spcAft>
            </a:pPr>
            <a:r>
              <a:rPr lang="en-US" sz="2400" b="0" dirty="0">
                <a:latin typeface="Arial (Body)"/>
                <a:cs typeface="Arial" charset="0"/>
              </a:rPr>
              <a:t>Will establish a definition and set of shared and infrastructure costs </a:t>
            </a:r>
          </a:p>
          <a:p>
            <a:pPr marL="233363" indent="-233363">
              <a:lnSpc>
                <a:spcPct val="80000"/>
              </a:lnSpc>
              <a:spcBef>
                <a:spcPct val="0"/>
              </a:spcBef>
              <a:spcAft>
                <a:spcPts val="1800"/>
              </a:spcAft>
            </a:pPr>
            <a:r>
              <a:rPr lang="en-US" sz="2400" b="0" dirty="0">
                <a:latin typeface="Arial (Body)"/>
                <a:cs typeface="Arial" charset="0"/>
              </a:rPr>
              <a:t>Will guide the establishment of local area partnerships and MOU </a:t>
            </a:r>
            <a:r>
              <a:rPr lang="en-US" sz="2400" b="0" dirty="0" smtClean="0">
                <a:latin typeface="Arial (Body)"/>
                <a:cs typeface="Arial" charset="0"/>
              </a:rPr>
              <a:t>agreements</a:t>
            </a:r>
            <a:endParaRPr lang="en-US" sz="2400" b="0" dirty="0">
              <a:latin typeface="Arial (Body)"/>
              <a:cs typeface="Arial" charset="0"/>
            </a:endParaRPr>
          </a:p>
        </p:txBody>
      </p:sp>
      <p:sp>
        <p:nvSpPr>
          <p:cNvPr id="8195" name="Title 1"/>
          <p:cNvSpPr txBox="1">
            <a:spLocks/>
          </p:cNvSpPr>
          <p:nvPr/>
        </p:nvSpPr>
        <p:spPr bwMode="auto">
          <a:xfrm>
            <a:off x="533400" y="5334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CROSS-AGENCY/WORKFORCE SYSTEM </a:t>
            </a:r>
          </a:p>
          <a:p>
            <a:pPr algn="ctr">
              <a:lnSpc>
                <a:spcPct val="90000"/>
              </a:lnSpc>
            </a:pPr>
            <a:r>
              <a:rPr lang="en-US" sz="2000" b="1" dirty="0" smtClean="0">
                <a:solidFill>
                  <a:srgbClr val="FFC000"/>
                </a:solidFill>
                <a:latin typeface="Arial" charset="0"/>
              </a:rPr>
              <a:t>COORDINATION </a:t>
            </a:r>
            <a:endParaRPr lang="en-US" sz="2000" b="1" dirty="0">
              <a:solidFill>
                <a:srgbClr val="FFC000"/>
              </a:solidFill>
              <a:latin typeface="Arial" charset="0"/>
            </a:endParaRPr>
          </a:p>
          <a:p>
            <a:pPr>
              <a:lnSpc>
                <a:spcPct val="90000"/>
              </a:lnSpc>
            </a:pPr>
            <a:r>
              <a:rPr lang="en-US" sz="2000" b="1" dirty="0" smtClean="0">
                <a:solidFill>
                  <a:srgbClr val="FFC000"/>
                </a:solidFill>
                <a:latin typeface="Arial" charset="0"/>
                <a:cs typeface="Arial" charset="0"/>
              </a:rPr>
              <a:t>    </a:t>
            </a:r>
            <a:r>
              <a:rPr lang="en-US" sz="1800" b="1" dirty="0" smtClean="0">
                <a:solidFill>
                  <a:srgbClr val="FFC000"/>
                </a:solidFill>
                <a:latin typeface="Arial" charset="0"/>
                <a:cs typeface="Arial" charset="0"/>
              </a:rPr>
              <a:t>STATEWIDE MEMORANDUM OF UNDERSTANDING (MOU)</a:t>
            </a:r>
          </a:p>
          <a:p>
            <a:pPr>
              <a:lnSpc>
                <a:spcPct val="90000"/>
              </a:lnSpc>
            </a:pPr>
            <a:r>
              <a:rPr lang="en-US" sz="1800" b="1" dirty="0">
                <a:solidFill>
                  <a:srgbClr val="FFC000"/>
                </a:solidFill>
                <a:latin typeface="Arial" charset="0"/>
                <a:cs typeface="Arial" charset="0"/>
              </a:rPr>
              <a:t> </a:t>
            </a:r>
            <a:r>
              <a:rPr lang="en-US" sz="1800" b="1" dirty="0" smtClean="0">
                <a:solidFill>
                  <a:srgbClr val="FFC000"/>
                </a:solidFill>
                <a:latin typeface="Arial" charset="0"/>
                <a:cs typeface="Arial" charset="0"/>
              </a:rPr>
              <a:t>                                                </a:t>
            </a:r>
          </a:p>
          <a:p>
            <a:pPr algn="ctr">
              <a:lnSpc>
                <a:spcPct val="90000"/>
              </a:lnSpc>
            </a:pPr>
            <a:r>
              <a:rPr lang="en-US" sz="1800" b="1" dirty="0" smtClean="0">
                <a:solidFill>
                  <a:srgbClr val="FFC000"/>
                </a:solidFill>
                <a:latin typeface="Arial" charset="0"/>
              </a:rPr>
              <a:t> </a:t>
            </a:r>
            <a:endParaRPr lang="en-US" sz="1800" b="1" dirty="0">
              <a:solidFill>
                <a:srgbClr val="FFC000"/>
              </a:solidFill>
              <a:latin typeface="Arial" charset="0"/>
            </a:endParaRPr>
          </a:p>
        </p:txBody>
      </p:sp>
    </p:spTree>
    <p:extLst>
      <p:ext uri="{BB962C8B-B14F-4D97-AF65-F5344CB8AC3E}">
        <p14:creationId xmlns:p14="http://schemas.microsoft.com/office/powerpoint/2010/main" val="35262471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233363" indent="-233363" eaLnBrk="1" hangingPunct="1">
              <a:lnSpc>
                <a:spcPct val="80000"/>
              </a:lnSpc>
              <a:spcAft>
                <a:spcPts val="1800"/>
              </a:spcAft>
            </a:pPr>
            <a:r>
              <a:rPr lang="en-US" sz="2000" b="0" dirty="0" smtClean="0">
                <a:latin typeface="Arial (Body)"/>
              </a:rPr>
              <a:t>The 16 Workforce Boards will convene stakeholders to:</a:t>
            </a:r>
          </a:p>
          <a:p>
            <a:pPr marL="0" indent="0" eaLnBrk="1" hangingPunct="1">
              <a:lnSpc>
                <a:spcPct val="80000"/>
              </a:lnSpc>
              <a:spcAft>
                <a:spcPts val="1800"/>
              </a:spcAft>
              <a:buNone/>
            </a:pPr>
            <a:endParaRPr lang="en-US" sz="2000" b="0" dirty="0" smtClean="0">
              <a:latin typeface="Arial (Body)"/>
            </a:endParaRPr>
          </a:p>
          <a:p>
            <a:pPr eaLnBrk="1" hangingPunct="1">
              <a:lnSpc>
                <a:spcPct val="80000"/>
              </a:lnSpc>
              <a:spcAft>
                <a:spcPts val="1800"/>
              </a:spcAft>
              <a:buFont typeface="Wingdings" panose="05000000000000000000" pitchFamily="2" charset="2"/>
              <a:buChar char="Ø"/>
            </a:pPr>
            <a:r>
              <a:rPr lang="en-US" b="0" dirty="0" smtClean="0">
                <a:latin typeface="Arial (Body)"/>
              </a:rPr>
              <a:t>Establish </a:t>
            </a:r>
            <a:r>
              <a:rPr lang="en-US" b="0" dirty="0">
                <a:latin typeface="Arial (Body)"/>
              </a:rPr>
              <a:t>the roles of local partners in the development of an integrated education and workforce system that supports career pathways in each region to prepare residents with foundation, technical, and professional skills, and provide information and connections to postsecondary education and </a:t>
            </a:r>
            <a:r>
              <a:rPr lang="en-US" b="0" dirty="0" smtClean="0">
                <a:latin typeface="Arial (Body)"/>
              </a:rPr>
              <a:t>training</a:t>
            </a:r>
            <a:endParaRPr lang="en-US" b="0" dirty="0">
              <a:latin typeface="Arial (Body)"/>
            </a:endParaRPr>
          </a:p>
          <a:p>
            <a:pPr eaLnBrk="1" hangingPunct="1">
              <a:lnSpc>
                <a:spcPct val="80000"/>
              </a:lnSpc>
              <a:spcBef>
                <a:spcPct val="0"/>
              </a:spcBef>
              <a:spcAft>
                <a:spcPts val="1800"/>
              </a:spcAft>
              <a:buFont typeface="Wingdings" panose="05000000000000000000" pitchFamily="2" charset="2"/>
              <a:buChar char="Ø"/>
            </a:pPr>
            <a:r>
              <a:rPr lang="en-US" b="0" dirty="0">
                <a:latin typeface="Arial (Body)"/>
                <a:cs typeface="Arial" charset="0"/>
              </a:rPr>
              <a:t>D</a:t>
            </a:r>
            <a:r>
              <a:rPr lang="en-US" b="0" dirty="0" smtClean="0">
                <a:latin typeface="Arial (Body)"/>
                <a:cs typeface="Arial" charset="0"/>
              </a:rPr>
              <a:t>esign and develop “Umbrella”</a:t>
            </a:r>
            <a:r>
              <a:rPr lang="en-US" altLang="ja-JP" b="0" dirty="0" smtClean="0">
                <a:latin typeface="Arial (Body)"/>
                <a:cs typeface="Arial" charset="0"/>
              </a:rPr>
              <a:t>  </a:t>
            </a:r>
            <a:r>
              <a:rPr lang="en-US" b="0" dirty="0" smtClean="0">
                <a:latin typeface="Arial (Body)"/>
                <a:cs typeface="Arial" charset="0"/>
              </a:rPr>
              <a:t>MOUs </a:t>
            </a:r>
            <a:r>
              <a:rPr lang="en-US" b="0" dirty="0">
                <a:latin typeface="Arial (Body)"/>
                <a:cs typeface="Arial" charset="0"/>
              </a:rPr>
              <a:t>that focus on populations and service design (not funding streams</a:t>
            </a:r>
            <a:r>
              <a:rPr lang="en-US" b="0" dirty="0" smtClean="0">
                <a:latin typeface="Arial (Body)"/>
                <a:cs typeface="Arial" charset="0"/>
              </a:rPr>
              <a:t>)</a:t>
            </a:r>
            <a:endParaRPr lang="en-US" b="0" dirty="0">
              <a:latin typeface="Arial (Body)"/>
              <a:cs typeface="Arial" charset="0"/>
            </a:endParaRPr>
          </a:p>
          <a:p>
            <a:pPr eaLnBrk="1" hangingPunct="1">
              <a:lnSpc>
                <a:spcPct val="80000"/>
              </a:lnSpc>
              <a:spcBef>
                <a:spcPct val="0"/>
              </a:spcBef>
              <a:spcAft>
                <a:spcPts val="1800"/>
              </a:spcAft>
              <a:buFont typeface="Wingdings" panose="05000000000000000000" pitchFamily="2" charset="2"/>
              <a:buChar char="Ø"/>
            </a:pPr>
            <a:r>
              <a:rPr lang="en-US" b="0" dirty="0">
                <a:latin typeface="Arial (Body)"/>
                <a:cs typeface="Arial" charset="0"/>
              </a:rPr>
              <a:t>Workforce Boards will lead partners </a:t>
            </a:r>
            <a:r>
              <a:rPr lang="en-US" b="0" dirty="0" smtClean="0">
                <a:latin typeface="Arial (Body)"/>
                <a:cs typeface="Arial" charset="0"/>
              </a:rPr>
              <a:t>to develop “Umbrella” MOUs </a:t>
            </a:r>
            <a:r>
              <a:rPr lang="en-US" b="0" dirty="0">
                <a:latin typeface="Arial (Body)"/>
                <a:cs typeface="Arial" charset="0"/>
              </a:rPr>
              <a:t>and focus on demand-driven practice and integrate service </a:t>
            </a:r>
            <a:r>
              <a:rPr lang="en-US" b="0" dirty="0" smtClean="0">
                <a:latin typeface="Arial (Body)"/>
                <a:cs typeface="Arial" charset="0"/>
              </a:rPr>
              <a:t>design</a:t>
            </a:r>
          </a:p>
          <a:p>
            <a:pPr eaLnBrk="1" hangingPunct="1">
              <a:lnSpc>
                <a:spcPct val="80000"/>
              </a:lnSpc>
              <a:spcBef>
                <a:spcPct val="0"/>
              </a:spcBef>
              <a:spcAft>
                <a:spcPts val="1800"/>
              </a:spcAft>
              <a:buFont typeface="Wingdings" panose="05000000000000000000" pitchFamily="2" charset="2"/>
              <a:buChar char="Ø"/>
            </a:pPr>
            <a:r>
              <a:rPr lang="en-US" b="0" dirty="0" smtClean="0">
                <a:latin typeface="Arial (Body)"/>
                <a:cs typeface="Arial" charset="0"/>
              </a:rPr>
              <a:t>Agree to operational costs of service delivery (shared and infrastructure costs)</a:t>
            </a:r>
            <a:endParaRPr lang="en-US" b="0" dirty="0">
              <a:latin typeface="Arial (Body)"/>
              <a:cs typeface="Arial" charset="0"/>
            </a:endParaRPr>
          </a:p>
        </p:txBody>
      </p:sp>
      <p:sp>
        <p:nvSpPr>
          <p:cNvPr id="8195" name="Title 1"/>
          <p:cNvSpPr txBox="1">
            <a:spLocks/>
          </p:cNvSpPr>
          <p:nvPr/>
        </p:nvSpPr>
        <p:spPr bwMode="auto">
          <a:xfrm>
            <a:off x="228600" y="381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CROSS-AGENCY/WORKFORCE SYSTEM </a:t>
            </a:r>
          </a:p>
          <a:p>
            <a:pPr algn="ctr">
              <a:lnSpc>
                <a:spcPct val="90000"/>
              </a:lnSpc>
            </a:pPr>
            <a:r>
              <a:rPr lang="en-US" sz="2000" b="1" dirty="0" smtClean="0">
                <a:solidFill>
                  <a:srgbClr val="FFC000"/>
                </a:solidFill>
                <a:latin typeface="Arial" charset="0"/>
              </a:rPr>
              <a:t>COORDINATION</a:t>
            </a:r>
          </a:p>
          <a:p>
            <a:pPr algn="ctr">
              <a:lnSpc>
                <a:spcPct val="90000"/>
              </a:lnSpc>
            </a:pPr>
            <a:r>
              <a:rPr lang="en-US" sz="2000" b="1" dirty="0" smtClean="0">
                <a:solidFill>
                  <a:srgbClr val="FFC000"/>
                </a:solidFill>
                <a:latin typeface="Arial" charset="0"/>
              </a:rPr>
              <a:t>LOCAL UMBRELLA MOU  </a:t>
            </a:r>
            <a:endParaRPr lang="en-US" sz="2000" b="1" dirty="0">
              <a:solidFill>
                <a:srgbClr val="FFC000"/>
              </a:solidFill>
              <a:latin typeface="Arial" charset="0"/>
            </a:endParaRPr>
          </a:p>
        </p:txBody>
      </p:sp>
    </p:spTree>
    <p:extLst>
      <p:ext uri="{BB962C8B-B14F-4D97-AF65-F5344CB8AC3E}">
        <p14:creationId xmlns:p14="http://schemas.microsoft.com/office/powerpoint/2010/main" val="19473995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buNone/>
            </a:pPr>
            <a:endParaRPr lang="en-US" sz="2000" b="0" dirty="0" smtClean="0"/>
          </a:p>
          <a:p>
            <a:pPr marL="0" indent="0">
              <a:buNone/>
            </a:pPr>
            <a:r>
              <a:rPr lang="en-US" sz="2000" b="0" dirty="0" smtClean="0">
                <a:latin typeface="Arial (Body)"/>
              </a:rPr>
              <a:t>A </a:t>
            </a:r>
            <a:r>
              <a:rPr lang="en-US" sz="2000" b="0" dirty="0">
                <a:latin typeface="Arial (Body)"/>
              </a:rPr>
              <a:t>shared customer is a job seeker or a business who is formally enrolled in services by more than one core program (at the same time or sequential) *</a:t>
            </a:r>
          </a:p>
          <a:p>
            <a:pPr marL="0" indent="0">
              <a:buNone/>
            </a:pPr>
            <a:endParaRPr lang="en-US" sz="2000" b="0" i="1" dirty="0">
              <a:latin typeface="Arial (Body)"/>
            </a:endParaRPr>
          </a:p>
          <a:p>
            <a:pPr marL="0" indent="0">
              <a:buNone/>
            </a:pPr>
            <a:r>
              <a:rPr lang="en-US" sz="2000" b="0" dirty="0" smtClean="0">
                <a:latin typeface="Arial (Body)"/>
              </a:rPr>
              <a:t>  *If </a:t>
            </a:r>
            <a:r>
              <a:rPr lang="en-US" sz="2000" b="0" dirty="0">
                <a:latin typeface="Arial (Body)"/>
              </a:rPr>
              <a:t>applicable a “shared” customer must meet the eligibility criteria of the </a:t>
            </a:r>
            <a:r>
              <a:rPr lang="en-US" sz="2000" b="0" dirty="0" smtClean="0">
                <a:latin typeface="Arial (Body)"/>
              </a:rPr>
              <a:t> partner </a:t>
            </a:r>
            <a:r>
              <a:rPr lang="en-US" sz="2000" b="0" dirty="0">
                <a:latin typeface="Arial (Body)"/>
              </a:rPr>
              <a:t>agency providing services.</a:t>
            </a:r>
          </a:p>
        </p:txBody>
      </p:sp>
      <p:sp>
        <p:nvSpPr>
          <p:cNvPr id="8195" name="Title 1"/>
          <p:cNvSpPr txBox="1">
            <a:spLocks/>
          </p:cNvSpPr>
          <p:nvPr/>
        </p:nvSpPr>
        <p:spPr bwMode="auto">
          <a:xfrm>
            <a:off x="228600" y="381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 AGENCY-COORDINATION</a:t>
            </a:r>
          </a:p>
          <a:p>
            <a:pPr algn="ctr">
              <a:lnSpc>
                <a:spcPct val="90000"/>
              </a:lnSpc>
            </a:pPr>
            <a:r>
              <a:rPr lang="en-US" sz="2000" b="1" dirty="0" smtClean="0">
                <a:solidFill>
                  <a:srgbClr val="FFC000"/>
                </a:solidFill>
                <a:latin typeface="Arial" charset="0"/>
              </a:rPr>
              <a:t>DEFINITION SHARED CUSTOMER  </a:t>
            </a:r>
            <a:endParaRPr lang="en-US" sz="2000" b="1" dirty="0">
              <a:solidFill>
                <a:srgbClr val="FFC000"/>
              </a:solidFill>
              <a:latin typeface="Arial" charset="0"/>
            </a:endParaRPr>
          </a:p>
        </p:txBody>
      </p:sp>
    </p:spTree>
    <p:extLst>
      <p:ext uri="{BB962C8B-B14F-4D97-AF65-F5344CB8AC3E}">
        <p14:creationId xmlns:p14="http://schemas.microsoft.com/office/powerpoint/2010/main" val="7655431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buNone/>
            </a:pPr>
            <a:r>
              <a:rPr lang="en-US" b="0" dirty="0">
                <a:latin typeface="Arial (Body)"/>
              </a:rPr>
              <a:t>Each required Partner must:</a:t>
            </a:r>
          </a:p>
          <a:p>
            <a:endParaRPr lang="en-US" b="0" dirty="0">
              <a:latin typeface="Arial (Body)"/>
            </a:endParaRPr>
          </a:p>
          <a:p>
            <a:pPr marL="560070" lvl="1" indent="-285750">
              <a:buFont typeface="Wingdings" panose="05000000000000000000" pitchFamily="2" charset="2"/>
              <a:buChar char="Ø"/>
            </a:pPr>
            <a:r>
              <a:rPr lang="en-US" b="0" dirty="0" smtClean="0">
                <a:latin typeface="Arial (Body)"/>
              </a:rPr>
              <a:t>Provide </a:t>
            </a:r>
            <a:r>
              <a:rPr lang="en-US" b="0" dirty="0">
                <a:latin typeface="Arial (Body)"/>
              </a:rPr>
              <a:t>access to its programs or activities through the </a:t>
            </a:r>
            <a:r>
              <a:rPr lang="en-US" b="0" dirty="0" smtClean="0">
                <a:latin typeface="Arial (Body)"/>
              </a:rPr>
              <a:t>OSCC delivery     system</a:t>
            </a:r>
            <a:r>
              <a:rPr lang="en-US" b="0" dirty="0">
                <a:latin typeface="Arial (Body)"/>
              </a:rPr>
              <a:t>, in addition to any other appropriate locations;  </a:t>
            </a:r>
          </a:p>
          <a:p>
            <a:pPr lvl="1"/>
            <a:endParaRPr lang="en-US" b="0" dirty="0">
              <a:latin typeface="Arial (Body)"/>
            </a:endParaRPr>
          </a:p>
          <a:p>
            <a:pPr marL="560070" lvl="1" indent="-285750">
              <a:buFont typeface="Wingdings" panose="05000000000000000000" pitchFamily="2" charset="2"/>
              <a:buChar char="Ø"/>
            </a:pPr>
            <a:r>
              <a:rPr lang="en-US" b="0" dirty="0">
                <a:latin typeface="Arial (Body)"/>
              </a:rPr>
              <a:t> </a:t>
            </a:r>
            <a:r>
              <a:rPr lang="en-US" b="0" dirty="0" smtClean="0">
                <a:latin typeface="Arial (Body)"/>
              </a:rPr>
              <a:t>Use </a:t>
            </a:r>
            <a:r>
              <a:rPr lang="en-US" b="0" dirty="0">
                <a:latin typeface="Arial (Body)"/>
              </a:rPr>
              <a:t>a portion of funds made available to the partner’s  	programs to: </a:t>
            </a:r>
          </a:p>
          <a:p>
            <a:pPr lvl="4"/>
            <a:r>
              <a:rPr lang="en-US" sz="2000" b="0" dirty="0">
                <a:latin typeface="Arial (Body)"/>
              </a:rPr>
              <a:t>Provide applicable career services;</a:t>
            </a:r>
          </a:p>
          <a:p>
            <a:pPr lvl="4"/>
            <a:r>
              <a:rPr lang="en-US" sz="2000" b="0" dirty="0">
                <a:latin typeface="Arial (Body)"/>
              </a:rPr>
              <a:t>Work collaboratively with State and Local Boards to establish and maintain the one-stop delivery system this includes jointly funding the one-stop infrastructure through partner contributions. </a:t>
            </a:r>
          </a:p>
          <a:p>
            <a:pPr marL="233363" indent="-233363" eaLnBrk="1" hangingPunct="1">
              <a:lnSpc>
                <a:spcPct val="80000"/>
              </a:lnSpc>
              <a:spcAft>
                <a:spcPts val="1800"/>
              </a:spcAft>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cap="all" dirty="0" smtClean="0">
                <a:solidFill>
                  <a:srgbClr val="FFC000"/>
                </a:solidFill>
                <a:latin typeface="+mn-lt"/>
              </a:rPr>
              <a:t>Roles </a:t>
            </a:r>
            <a:r>
              <a:rPr lang="en-US" sz="2000" b="1" cap="all" dirty="0">
                <a:solidFill>
                  <a:srgbClr val="FFC000"/>
                </a:solidFill>
                <a:latin typeface="+mn-lt"/>
              </a:rPr>
              <a:t>and Responsibilities of the </a:t>
            </a:r>
            <a:r>
              <a:rPr lang="en-US" sz="2000" b="1" cap="all" dirty="0" smtClean="0">
                <a:solidFill>
                  <a:srgbClr val="FFC000"/>
                </a:solidFill>
                <a:latin typeface="+mn-lt"/>
              </a:rPr>
              <a:t>  </a:t>
            </a:r>
          </a:p>
          <a:p>
            <a:pPr algn="ctr">
              <a:lnSpc>
                <a:spcPct val="90000"/>
              </a:lnSpc>
            </a:pPr>
            <a:r>
              <a:rPr lang="en-US" sz="2000" b="1" cap="all" dirty="0" smtClean="0">
                <a:solidFill>
                  <a:srgbClr val="FFC000"/>
                </a:solidFill>
                <a:latin typeface="+mn-lt"/>
              </a:rPr>
              <a:t>Required </a:t>
            </a:r>
            <a:r>
              <a:rPr lang="en-US" sz="2000" b="1" cap="all" dirty="0">
                <a:solidFill>
                  <a:srgbClr val="FFC000"/>
                </a:solidFill>
                <a:latin typeface="+mn-lt"/>
              </a:rPr>
              <a:t>OSCC Partners</a:t>
            </a:r>
            <a:endParaRPr lang="en-US" sz="2000" b="1" dirty="0" smtClean="0">
              <a:solidFill>
                <a:srgbClr val="FFC000"/>
              </a:solidFill>
              <a:latin typeface="+mn-lt"/>
            </a:endParaRPr>
          </a:p>
        </p:txBody>
      </p:sp>
    </p:spTree>
    <p:extLst>
      <p:ext uri="{BB962C8B-B14F-4D97-AF65-F5344CB8AC3E}">
        <p14:creationId xmlns:p14="http://schemas.microsoft.com/office/powerpoint/2010/main" val="76554310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fontScale="92500" lnSpcReduction="20000"/>
          </a:bodyPr>
          <a:lstStyle/>
          <a:p>
            <a:r>
              <a:rPr lang="en-US" sz="2100" dirty="0">
                <a:latin typeface="Arial (Body)"/>
              </a:rPr>
              <a:t>DEFINITION: Cost of shared services that are provided through the Partner programs to an individual or business. </a:t>
            </a:r>
          </a:p>
          <a:p>
            <a:pPr marL="0" indent="0" algn="ctr">
              <a:buNone/>
            </a:pPr>
            <a:r>
              <a:rPr lang="en-US" sz="2100" dirty="0" smtClean="0">
                <a:solidFill>
                  <a:srgbClr val="0070C0"/>
                </a:solidFill>
                <a:latin typeface="Arial (Body)"/>
              </a:rPr>
              <a:t>EXAMPLES </a:t>
            </a:r>
            <a:r>
              <a:rPr lang="en-US" sz="2100" dirty="0">
                <a:solidFill>
                  <a:srgbClr val="0070C0"/>
                </a:solidFill>
                <a:latin typeface="Arial (Body)"/>
              </a:rPr>
              <a:t>INCLUDED BUT NOT LIMITED TO:</a:t>
            </a:r>
          </a:p>
          <a:p>
            <a:pPr lvl="4">
              <a:buFont typeface="Wingdings" panose="05000000000000000000" pitchFamily="2" charset="2"/>
              <a:buChar char="Ø"/>
            </a:pPr>
            <a:r>
              <a:rPr lang="en-US" sz="2100" dirty="0" smtClean="0">
                <a:latin typeface="Arial (Body)"/>
              </a:rPr>
              <a:t>Initial </a:t>
            </a:r>
            <a:r>
              <a:rPr lang="en-US" sz="2100" dirty="0">
                <a:latin typeface="Arial (Body)"/>
              </a:rPr>
              <a:t>Intake</a:t>
            </a:r>
          </a:p>
          <a:p>
            <a:pPr lvl="4">
              <a:buFont typeface="Wingdings" panose="05000000000000000000" pitchFamily="2" charset="2"/>
              <a:buChar char="Ø"/>
            </a:pPr>
            <a:r>
              <a:rPr lang="en-US" sz="2100" dirty="0">
                <a:latin typeface="Arial (Body)"/>
              </a:rPr>
              <a:t>Assessment</a:t>
            </a:r>
          </a:p>
          <a:p>
            <a:pPr lvl="4">
              <a:buFont typeface="Wingdings" panose="05000000000000000000" pitchFamily="2" charset="2"/>
              <a:buChar char="Ø"/>
            </a:pPr>
            <a:r>
              <a:rPr lang="en-US" sz="2100" dirty="0">
                <a:latin typeface="Arial (Body)"/>
              </a:rPr>
              <a:t>Review of Basic Skills</a:t>
            </a:r>
          </a:p>
          <a:p>
            <a:pPr lvl="4">
              <a:buFont typeface="Wingdings" panose="05000000000000000000" pitchFamily="2" charset="2"/>
              <a:buChar char="Ø"/>
            </a:pPr>
            <a:r>
              <a:rPr lang="en-US" sz="2100" dirty="0">
                <a:latin typeface="Arial (Body)"/>
              </a:rPr>
              <a:t>Identification of  and Referral to Appropriate Services</a:t>
            </a:r>
          </a:p>
          <a:p>
            <a:pPr lvl="4">
              <a:buFont typeface="Wingdings" panose="05000000000000000000" pitchFamily="2" charset="2"/>
              <a:buChar char="Ø"/>
            </a:pPr>
            <a:r>
              <a:rPr lang="en-US" sz="2100" dirty="0">
                <a:latin typeface="Arial (Body)"/>
              </a:rPr>
              <a:t>Business Services</a:t>
            </a:r>
          </a:p>
          <a:p>
            <a:endParaRPr lang="en-US" sz="2100" dirty="0">
              <a:latin typeface="Arial (Body)"/>
            </a:endParaRPr>
          </a:p>
          <a:p>
            <a:pPr marL="0" indent="0" algn="ctr">
              <a:buNone/>
            </a:pPr>
            <a:r>
              <a:rPr lang="en-US" sz="2100" dirty="0">
                <a:solidFill>
                  <a:srgbClr val="0070C0"/>
                </a:solidFill>
                <a:latin typeface="Arial (Body)"/>
              </a:rPr>
              <a:t>HOW ARE SHARED COSTS CALCULATED?</a:t>
            </a:r>
          </a:p>
          <a:p>
            <a:r>
              <a:rPr lang="en-US" sz="2100" dirty="0">
                <a:latin typeface="Arial (Body)"/>
              </a:rPr>
              <a:t>The federal government has not provided a consistent methodology across agencies (i.e. % of FTE, cost for % of program partner customer using OSCC, </a:t>
            </a:r>
            <a:r>
              <a:rPr lang="en-US" sz="2100" dirty="0" err="1">
                <a:latin typeface="Arial (Body)"/>
              </a:rPr>
              <a:t>etc</a:t>
            </a:r>
            <a:r>
              <a:rPr lang="en-US" sz="2100" dirty="0" smtClean="0">
                <a:latin typeface="Arial (Body)"/>
              </a:rPr>
              <a:t>)</a:t>
            </a:r>
            <a:endParaRPr lang="en-US" sz="2100" dirty="0">
              <a:latin typeface="Arial (Body)"/>
            </a:endParaRPr>
          </a:p>
          <a:p>
            <a:r>
              <a:rPr lang="en-US" sz="2100" dirty="0">
                <a:latin typeface="Arial (Body)"/>
              </a:rPr>
              <a:t>Methodology/ calculations are defined by local </a:t>
            </a:r>
            <a:r>
              <a:rPr lang="en-US" sz="2100" dirty="0" smtClean="0">
                <a:latin typeface="Arial (Body)"/>
              </a:rPr>
              <a:t>partners</a:t>
            </a:r>
            <a:endParaRPr lang="en-US" sz="2100" dirty="0">
              <a:latin typeface="Arial (Body)"/>
            </a:endParaRPr>
          </a:p>
          <a:p>
            <a:pPr lvl="2">
              <a:buFont typeface="Wingdings" panose="05000000000000000000" pitchFamily="2" charset="2"/>
              <a:buChar char="ü"/>
            </a:pPr>
            <a:endParaRPr lang="en-US" dirty="0"/>
          </a:p>
          <a:p>
            <a:pPr marL="0" indent="0" eaLnBrk="1" hangingPunct="1">
              <a:lnSpc>
                <a:spcPct val="80000"/>
              </a:lnSpc>
              <a:spcAft>
                <a:spcPts val="1800"/>
              </a:spcAft>
              <a:buNone/>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dirty="0" smtClean="0">
                <a:solidFill>
                  <a:srgbClr val="FFC000"/>
                </a:solidFill>
                <a:latin typeface="+mn-lt"/>
              </a:rPr>
              <a:t>SHARED COSTS</a:t>
            </a:r>
          </a:p>
        </p:txBody>
      </p:sp>
    </p:spTree>
    <p:extLst>
      <p:ext uri="{BB962C8B-B14F-4D97-AF65-F5344CB8AC3E}">
        <p14:creationId xmlns:p14="http://schemas.microsoft.com/office/powerpoint/2010/main" val="16440647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66800"/>
            <a:ext cx="8348663" cy="5257800"/>
          </a:xfrm>
          <a:prstGeom prst="rect">
            <a:avLst/>
          </a:prstGeom>
        </p:spPr>
        <p:txBody>
          <a:bodyPr>
            <a:normAutofit/>
          </a:bodyPr>
          <a:lstStyle/>
          <a:p>
            <a:r>
              <a:rPr lang="en-US" dirty="0">
                <a:latin typeface="Arial (Body)"/>
              </a:rPr>
              <a:t>Each required Partner must support the one-stop delivery system by jointly funding the OSCC infrastructure through Partner contributions.</a:t>
            </a:r>
          </a:p>
          <a:p>
            <a:pPr lvl="1">
              <a:buFont typeface="Wingdings" panose="05000000000000000000" pitchFamily="2" charset="2"/>
              <a:buChar char="v"/>
            </a:pPr>
            <a:r>
              <a:rPr lang="en-US" dirty="0">
                <a:latin typeface="Arial (Body)"/>
              </a:rPr>
              <a:t>Each Partner must contribute to the OSCC whether or not they are  physically located in the OSCC. </a:t>
            </a:r>
          </a:p>
          <a:p>
            <a:r>
              <a:rPr lang="en-US" dirty="0" smtClean="0">
                <a:latin typeface="Arial (Body)"/>
              </a:rPr>
              <a:t>DEFINITION</a:t>
            </a:r>
            <a:r>
              <a:rPr lang="en-US" dirty="0">
                <a:latin typeface="Arial (Body)"/>
              </a:rPr>
              <a:t>: Infrastructure Costs are non-personnel costs that support the general operation of the One Stop Center. </a:t>
            </a:r>
            <a:endParaRPr lang="en-US" sz="1000" dirty="0">
              <a:latin typeface="Arial (Body)"/>
            </a:endParaRPr>
          </a:p>
          <a:p>
            <a:pPr marL="0" indent="0" algn="ctr">
              <a:buNone/>
            </a:pPr>
            <a:r>
              <a:rPr lang="en-US" dirty="0">
                <a:solidFill>
                  <a:srgbClr val="0070C0"/>
                </a:solidFill>
                <a:latin typeface="Arial (Body)"/>
              </a:rPr>
              <a:t>EXAMPLES</a:t>
            </a:r>
          </a:p>
          <a:p>
            <a:pPr marL="0" indent="0" algn="ctr">
              <a:buNone/>
            </a:pPr>
            <a:endParaRPr lang="en-US" sz="1000" dirty="0">
              <a:solidFill>
                <a:srgbClr val="0070C0"/>
              </a:solidFill>
              <a:latin typeface="Arial (Body)"/>
            </a:endParaRPr>
          </a:p>
          <a:p>
            <a:pPr lvl="4">
              <a:buFont typeface="Wingdings" panose="05000000000000000000" pitchFamily="2" charset="2"/>
              <a:buChar char="Ø"/>
            </a:pPr>
            <a:r>
              <a:rPr lang="en-US" sz="2000" dirty="0">
                <a:latin typeface="Arial (Body)"/>
              </a:rPr>
              <a:t>Rental of Facilities</a:t>
            </a:r>
          </a:p>
          <a:p>
            <a:pPr lvl="4">
              <a:buFont typeface="Wingdings" panose="05000000000000000000" pitchFamily="2" charset="2"/>
              <a:buChar char="Ø"/>
            </a:pPr>
            <a:r>
              <a:rPr lang="en-US" sz="2000" dirty="0">
                <a:latin typeface="Arial (Body)"/>
              </a:rPr>
              <a:t>Utilities and Maintenance</a:t>
            </a:r>
          </a:p>
          <a:p>
            <a:pPr lvl="4">
              <a:buFont typeface="Wingdings" panose="05000000000000000000" pitchFamily="2" charset="2"/>
              <a:buChar char="Ø"/>
            </a:pPr>
            <a:r>
              <a:rPr lang="en-US" sz="2000" dirty="0">
                <a:latin typeface="Arial (Body)"/>
              </a:rPr>
              <a:t>Equipment including assessment – related products and assistive technology for individuals with disabilities</a:t>
            </a:r>
          </a:p>
          <a:p>
            <a:pPr lvl="4">
              <a:buFont typeface="Wingdings" panose="05000000000000000000" pitchFamily="2" charset="2"/>
              <a:buChar char="Ø"/>
            </a:pPr>
            <a:r>
              <a:rPr lang="en-US" sz="2000" dirty="0">
                <a:latin typeface="Arial (Body)"/>
              </a:rPr>
              <a:t>Technology to facilitate access to the one-stop center</a:t>
            </a:r>
          </a:p>
          <a:p>
            <a:pPr marL="0" indent="0" eaLnBrk="1" hangingPunct="1">
              <a:lnSpc>
                <a:spcPct val="80000"/>
              </a:lnSpc>
              <a:spcAft>
                <a:spcPts val="1800"/>
              </a:spcAft>
              <a:buNone/>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cap="all" dirty="0" smtClean="0">
                <a:solidFill>
                  <a:srgbClr val="FFC000"/>
                </a:solidFill>
                <a:latin typeface="+mn-lt"/>
              </a:rPr>
              <a:t>Roles </a:t>
            </a:r>
            <a:r>
              <a:rPr lang="en-US" sz="2000" b="1" cap="all" dirty="0">
                <a:solidFill>
                  <a:srgbClr val="FFC000"/>
                </a:solidFill>
                <a:latin typeface="+mn-lt"/>
              </a:rPr>
              <a:t>and Responsibilities of the </a:t>
            </a:r>
            <a:endParaRPr lang="en-US" sz="2000" b="1" cap="all" dirty="0" smtClean="0">
              <a:solidFill>
                <a:srgbClr val="FFC000"/>
              </a:solidFill>
              <a:latin typeface="+mn-lt"/>
            </a:endParaRPr>
          </a:p>
          <a:p>
            <a:pPr algn="ctr">
              <a:lnSpc>
                <a:spcPct val="90000"/>
              </a:lnSpc>
            </a:pPr>
            <a:r>
              <a:rPr lang="en-US" sz="2000" b="1" cap="all" dirty="0" smtClean="0">
                <a:solidFill>
                  <a:srgbClr val="FFC000"/>
                </a:solidFill>
                <a:latin typeface="+mn-lt"/>
              </a:rPr>
              <a:t>  INFRASTRUCTURE COSTS</a:t>
            </a:r>
          </a:p>
        </p:txBody>
      </p:sp>
    </p:spTree>
    <p:extLst>
      <p:ext uri="{BB962C8B-B14F-4D97-AF65-F5344CB8AC3E}">
        <p14:creationId xmlns:p14="http://schemas.microsoft.com/office/powerpoint/2010/main" val="16440647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sz="half" idx="1"/>
            <p:extLst/>
          </p:nvPr>
        </p:nvGraphicFramePr>
        <p:xfrm>
          <a:off x="228600" y="1498356"/>
          <a:ext cx="3069112" cy="3178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4876800" y="1600200"/>
          <a:ext cx="40386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nvPr>
        </p:nvGraphicFramePr>
        <p:xfrm>
          <a:off x="5029200" y="1752600"/>
          <a:ext cx="4038600" cy="4495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nvPr>
        </p:nvGraphicFramePr>
        <p:xfrm>
          <a:off x="5162150" y="1935833"/>
          <a:ext cx="4038600" cy="4495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05200" y="1047670"/>
            <a:ext cx="544956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Content Placeholder 55298"/>
          <p:cNvGrpSpPr>
            <a:grpSpLocks/>
          </p:cNvGrpSpPr>
          <p:nvPr/>
        </p:nvGrpSpPr>
        <p:grpSpPr bwMode="auto">
          <a:xfrm>
            <a:off x="4006314" y="1319535"/>
            <a:ext cx="4334840" cy="4478248"/>
            <a:chOff x="1818" y="894"/>
            <a:chExt cx="2400" cy="2532"/>
          </a:xfrm>
        </p:grpSpPr>
        <p:sp>
          <p:nvSpPr>
            <p:cNvPr id="38" name="_s1050"/>
            <p:cNvSpPr>
              <a:spLocks noChangeShapeType="1"/>
            </p:cNvSpPr>
            <p:nvPr/>
          </p:nvSpPr>
          <p:spPr bwMode="auto">
            <a:xfrm flipH="1" flipV="1">
              <a:off x="2503" y="1421"/>
              <a:ext cx="263" cy="4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39" name="_s1051"/>
            <p:cNvSpPr>
              <a:spLocks noChangeArrowheads="1"/>
            </p:cNvSpPr>
            <p:nvPr/>
          </p:nvSpPr>
          <p:spPr bwMode="auto">
            <a:xfrm>
              <a:off x="2034" y="933"/>
              <a:ext cx="578" cy="548"/>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Reemployment</a:t>
              </a:r>
              <a:r>
                <a:rPr kumimoji="0" lang="en-US" altLang="en-US" sz="800" b="1" i="0" u="none" strike="noStrike" cap="none" normalizeH="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dirty="0" smtClean="0">
                  <a:ln>
                    <a:noFill/>
                  </a:ln>
                  <a:solidFill>
                    <a:schemeClr val="tx1"/>
                  </a:solidFill>
                  <a:effectLst/>
                  <a:latin typeface="Arial" charset="0"/>
                </a:rPr>
                <a:t>Services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Eligibility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dirty="0" smtClean="0">
                  <a:ln>
                    <a:noFill/>
                  </a:ln>
                  <a:solidFill>
                    <a:schemeClr val="tx1"/>
                  </a:solidFill>
                  <a:effectLst/>
                  <a:latin typeface="Arial" charset="0"/>
                </a:rPr>
                <a:t> Assessment</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Grant</a:t>
              </a:r>
              <a:endParaRPr lang="en-US" altLang="en-US" sz="800" b="1" dirty="0">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(RESEA)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charset="0"/>
              </a:endParaRPr>
            </a:p>
          </p:txBody>
        </p:sp>
        <p:sp>
          <p:nvSpPr>
            <p:cNvPr id="40" name="_s1052"/>
            <p:cNvSpPr>
              <a:spLocks noChangeShapeType="1"/>
            </p:cNvSpPr>
            <p:nvPr/>
          </p:nvSpPr>
          <p:spPr bwMode="auto">
            <a:xfrm flipH="1" flipV="1">
              <a:off x="2170" y="2115"/>
              <a:ext cx="468" cy="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1" name="_s1053"/>
            <p:cNvSpPr>
              <a:spLocks noChangeArrowheads="1"/>
            </p:cNvSpPr>
            <p:nvPr/>
          </p:nvSpPr>
          <p:spPr bwMode="auto">
            <a:xfrm>
              <a:off x="1818" y="1977"/>
              <a:ext cx="337" cy="293"/>
            </a:xfrm>
            <a:prstGeom prst="ellipse">
              <a:avLst/>
            </a:prstGeom>
            <a:solidFill>
              <a:srgbClr val="FFC00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Locally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Obtained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Funding</a:t>
              </a:r>
            </a:p>
          </p:txBody>
        </p:sp>
        <p:sp>
          <p:nvSpPr>
            <p:cNvPr id="42" name="_s1054"/>
            <p:cNvSpPr>
              <a:spLocks noChangeShapeType="1"/>
            </p:cNvSpPr>
            <p:nvPr/>
          </p:nvSpPr>
          <p:spPr bwMode="auto">
            <a:xfrm flipH="1">
              <a:off x="2212" y="2252"/>
              <a:ext cx="448" cy="1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3" name="_s1055"/>
            <p:cNvSpPr>
              <a:spLocks noChangeArrowheads="1"/>
            </p:cNvSpPr>
            <p:nvPr/>
          </p:nvSpPr>
          <p:spPr bwMode="auto">
            <a:xfrm>
              <a:off x="1860" y="2304"/>
              <a:ext cx="352" cy="310"/>
            </a:xfrm>
            <a:prstGeom prst="ellipse">
              <a:avLst/>
            </a:prstGeom>
            <a:solidFill>
              <a:srgbClr val="FFFF0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State</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Funding</a:t>
              </a:r>
            </a:p>
          </p:txBody>
        </p:sp>
        <p:sp>
          <p:nvSpPr>
            <p:cNvPr id="44" name="_s1056"/>
            <p:cNvSpPr>
              <a:spLocks noChangeShapeType="1"/>
            </p:cNvSpPr>
            <p:nvPr/>
          </p:nvSpPr>
          <p:spPr bwMode="auto">
            <a:xfrm flipH="1">
              <a:off x="2694" y="2463"/>
              <a:ext cx="144" cy="3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5" name="_s1057"/>
            <p:cNvSpPr>
              <a:spLocks noChangeArrowheads="1"/>
            </p:cNvSpPr>
            <p:nvPr/>
          </p:nvSpPr>
          <p:spPr bwMode="auto">
            <a:xfrm>
              <a:off x="2302" y="2841"/>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Jobs for Veteran</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State Grant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(JVSG)</a:t>
              </a:r>
            </a:p>
          </p:txBody>
        </p:sp>
        <p:sp>
          <p:nvSpPr>
            <p:cNvPr id="46" name="_s1058"/>
            <p:cNvSpPr>
              <a:spLocks noChangeShapeType="1"/>
            </p:cNvSpPr>
            <p:nvPr/>
          </p:nvSpPr>
          <p:spPr bwMode="auto">
            <a:xfrm>
              <a:off x="3037" y="2462"/>
              <a:ext cx="144" cy="39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7" name="_s1059"/>
            <p:cNvSpPr>
              <a:spLocks noChangeArrowheads="1"/>
            </p:cNvSpPr>
            <p:nvPr/>
          </p:nvSpPr>
          <p:spPr bwMode="auto">
            <a:xfrm>
              <a:off x="2989" y="2840"/>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Wagner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Peyser</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Employment</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Services</a:t>
              </a:r>
              <a:endParaRPr kumimoji="0" lang="en-US" altLang="en-US" sz="800" b="1" i="0" u="none" strike="noStrike" cap="none" normalizeH="0" baseline="0" dirty="0" smtClean="0">
                <a:ln>
                  <a:noFill/>
                </a:ln>
                <a:solidFill>
                  <a:schemeClr val="tx1"/>
                </a:solidFill>
                <a:effectLst/>
                <a:latin typeface="Arial" charset="0"/>
              </a:endParaRPr>
            </a:p>
          </p:txBody>
        </p:sp>
        <p:sp>
          <p:nvSpPr>
            <p:cNvPr id="48" name="_s1060"/>
            <p:cNvSpPr>
              <a:spLocks noChangeShapeType="1"/>
            </p:cNvSpPr>
            <p:nvPr/>
          </p:nvSpPr>
          <p:spPr bwMode="auto">
            <a:xfrm>
              <a:off x="3189" y="2334"/>
              <a:ext cx="393" cy="25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9" name="_s1061"/>
            <p:cNvSpPr>
              <a:spLocks noChangeArrowheads="1"/>
            </p:cNvSpPr>
            <p:nvPr/>
          </p:nvSpPr>
          <p:spPr bwMode="auto">
            <a:xfrm>
              <a:off x="3514" y="2505"/>
              <a:ext cx="664" cy="560"/>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Federal</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Discretionary</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Grants</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   National Dislocated</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 Worker Grants</a:t>
              </a:r>
              <a:endParaRPr kumimoji="0" lang="en-US" altLang="en-US" sz="800" b="1" i="0" u="none" strike="noStrike" cap="none" normalizeH="0" baseline="0" dirty="0" smtClean="0">
                <a:ln>
                  <a:noFill/>
                </a:ln>
                <a:solidFill>
                  <a:schemeClr val="tx1"/>
                </a:solidFill>
                <a:effectLst/>
                <a:latin typeface="Arial" charset="0"/>
              </a:endParaRPr>
            </a:p>
          </p:txBody>
        </p:sp>
        <p:sp>
          <p:nvSpPr>
            <p:cNvPr id="50" name="_s1062"/>
            <p:cNvSpPr>
              <a:spLocks noChangeShapeType="1"/>
            </p:cNvSpPr>
            <p:nvPr/>
          </p:nvSpPr>
          <p:spPr bwMode="auto">
            <a:xfrm flipV="1">
              <a:off x="3223" y="2065"/>
              <a:ext cx="414" cy="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1" name="_s1063"/>
            <p:cNvSpPr>
              <a:spLocks noChangeArrowheads="1"/>
            </p:cNvSpPr>
            <p:nvPr/>
          </p:nvSpPr>
          <p:spPr bwMode="auto">
            <a:xfrm>
              <a:off x="3633" y="1722"/>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 Title I</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Dislocated</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Worker</a:t>
              </a:r>
            </a:p>
          </p:txBody>
        </p:sp>
        <p:sp>
          <p:nvSpPr>
            <p:cNvPr id="52" name="_s1064"/>
            <p:cNvSpPr>
              <a:spLocks noChangeShapeType="1"/>
            </p:cNvSpPr>
            <p:nvPr/>
          </p:nvSpPr>
          <p:spPr bwMode="auto">
            <a:xfrm flipV="1">
              <a:off x="3123" y="1644"/>
              <a:ext cx="27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3" name="_s1065"/>
            <p:cNvSpPr>
              <a:spLocks noChangeArrowheads="1"/>
            </p:cNvSpPr>
            <p:nvPr/>
          </p:nvSpPr>
          <p:spPr bwMode="auto">
            <a:xfrm>
              <a:off x="3289" y="112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Title I</a:t>
              </a:r>
              <a:r>
                <a:rPr kumimoji="0" lang="en-US" altLang="en-US" sz="800" b="1" i="0" u="none" strike="noStrike" cap="none" normalizeH="0" baseline="0" dirty="0" smtClean="0">
                  <a:ln>
                    <a:noFill/>
                  </a:ln>
                  <a:solidFill>
                    <a:schemeClr val="tx1"/>
                  </a:solidFill>
                  <a:effectLst/>
                  <a:latin typeface="Arial" charset="0"/>
                </a:rPr>
                <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Youth</a:t>
              </a:r>
            </a:p>
          </p:txBody>
        </p:sp>
        <p:sp>
          <p:nvSpPr>
            <p:cNvPr id="54" name="_s1066"/>
            <p:cNvSpPr>
              <a:spLocks noChangeShapeType="1"/>
            </p:cNvSpPr>
            <p:nvPr/>
          </p:nvSpPr>
          <p:spPr bwMode="auto">
            <a:xfrm flipV="1">
              <a:off x="2936" y="1478"/>
              <a:ext cx="0" cy="4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5" name="_s1067"/>
            <p:cNvSpPr>
              <a:spLocks noChangeArrowheads="1"/>
            </p:cNvSpPr>
            <p:nvPr/>
          </p:nvSpPr>
          <p:spPr bwMode="auto">
            <a:xfrm>
              <a:off x="2644" y="894"/>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Title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i="0" u="none" strike="noStrike" cap="none" normalizeH="0" baseline="0" dirty="0" smtClean="0">
                  <a:ln>
                    <a:noFill/>
                  </a:ln>
                  <a:solidFill>
                    <a:schemeClr val="tx1"/>
                  </a:solidFill>
                  <a:effectLst/>
                  <a:latin typeface="Arial" charset="0"/>
                </a:rPr>
                <a:t>Adult</a:t>
              </a:r>
            </a:p>
          </p:txBody>
        </p:sp>
        <p:sp>
          <p:nvSpPr>
            <p:cNvPr id="56" name="_s1068"/>
            <p:cNvSpPr>
              <a:spLocks noChangeArrowheads="1"/>
            </p:cNvSpPr>
            <p:nvPr/>
          </p:nvSpPr>
          <p:spPr bwMode="auto">
            <a:xfrm>
              <a:off x="2638" y="1878"/>
              <a:ext cx="585" cy="585"/>
            </a:xfrm>
            <a:prstGeom prst="ellipse">
              <a:avLst/>
            </a:prstGeom>
            <a:solidFill>
              <a:schemeClr val="accent1"/>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b="1" dirty="0" smtClean="0">
                  <a:latin typeface="Arial" charset="0"/>
                </a:rPr>
                <a:t>Local Board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rPr>
                <a:t>Career</a:t>
              </a:r>
              <a:br>
                <a:rPr kumimoji="0" lang="en-US" altLang="en-US" sz="1200" b="1" i="0" u="none" strike="noStrike" cap="none" normalizeH="0" baseline="0" dirty="0" smtClean="0">
                  <a:ln>
                    <a:noFill/>
                  </a:ln>
                  <a:solidFill>
                    <a:schemeClr val="tx1"/>
                  </a:solidFill>
                  <a:effectLst/>
                  <a:latin typeface="Arial" charset="0"/>
                </a:rPr>
              </a:br>
              <a:r>
                <a:rPr kumimoji="0" lang="en-US" altLang="en-US" sz="1200" b="1" i="0" u="none" strike="noStrike" cap="none" normalizeH="0" baseline="0" dirty="0" smtClean="0">
                  <a:ln>
                    <a:noFill/>
                  </a:ln>
                  <a:solidFill>
                    <a:schemeClr val="tx1"/>
                  </a:solidFill>
                  <a:effectLst/>
                  <a:latin typeface="Arial" charset="0"/>
                </a:rPr>
                <a:t>Center</a:t>
              </a:r>
            </a:p>
          </p:txBody>
        </p:sp>
        <p:sp>
          <p:nvSpPr>
            <p:cNvPr id="34" name="_s1055"/>
            <p:cNvSpPr>
              <a:spLocks noChangeArrowheads="1"/>
            </p:cNvSpPr>
            <p:nvPr/>
          </p:nvSpPr>
          <p:spPr bwMode="auto">
            <a:xfrm>
              <a:off x="2104" y="2658"/>
              <a:ext cx="304" cy="304"/>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DUA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Funding</a:t>
              </a:r>
            </a:p>
          </p:txBody>
        </p:sp>
        <p:sp>
          <p:nvSpPr>
            <p:cNvPr id="35" name="_s1056"/>
            <p:cNvSpPr>
              <a:spLocks noChangeShapeType="1"/>
            </p:cNvSpPr>
            <p:nvPr/>
          </p:nvSpPr>
          <p:spPr bwMode="auto">
            <a:xfrm flipH="1">
              <a:off x="2391" y="2398"/>
              <a:ext cx="303" cy="2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36" name="_s1065"/>
            <p:cNvSpPr>
              <a:spLocks noChangeArrowheads="1"/>
            </p:cNvSpPr>
            <p:nvPr/>
          </p:nvSpPr>
          <p:spPr bwMode="auto">
            <a:xfrm>
              <a:off x="1818" y="1479"/>
              <a:ext cx="484" cy="487"/>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Trade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Adjustment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Assistance</a:t>
              </a:r>
            </a:p>
          </p:txBody>
        </p:sp>
        <p:sp>
          <p:nvSpPr>
            <p:cNvPr id="58" name="_s1050"/>
            <p:cNvSpPr>
              <a:spLocks noChangeShapeType="1"/>
            </p:cNvSpPr>
            <p:nvPr/>
          </p:nvSpPr>
          <p:spPr bwMode="auto">
            <a:xfrm flipH="1" flipV="1">
              <a:off x="2302" y="1828"/>
              <a:ext cx="358" cy="2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grpSp>
      <p:sp>
        <p:nvSpPr>
          <p:cNvPr id="57" name="Rectangle 56"/>
          <p:cNvSpPr/>
          <p:nvPr/>
        </p:nvSpPr>
        <p:spPr>
          <a:xfrm>
            <a:off x="838200" y="85943"/>
            <a:ext cx="6065665" cy="954107"/>
          </a:xfrm>
          <a:prstGeom prst="rect">
            <a:avLst/>
          </a:prstGeom>
        </p:spPr>
        <p:txBody>
          <a:bodyPr wrap="square">
            <a:spAutoFit/>
          </a:bodyPr>
          <a:lstStyle/>
          <a:p>
            <a:pPr algn="ctr"/>
            <a:r>
              <a:rPr lang="en-US" sz="2800" b="1" dirty="0" smtClean="0">
                <a:solidFill>
                  <a:srgbClr val="FFC000"/>
                </a:solidFill>
                <a:latin typeface="Calibri" panose="020F0502020204030204" pitchFamily="34" charset="0"/>
                <a:cs typeface="Calibri" panose="020F0502020204030204" pitchFamily="34" charset="0"/>
              </a:rPr>
              <a:t>OSCC FUNDING </a:t>
            </a:r>
          </a:p>
          <a:p>
            <a:pPr algn="ctr"/>
            <a:r>
              <a:rPr lang="en-US" sz="2800" b="1" dirty="0" smtClean="0">
                <a:solidFill>
                  <a:srgbClr val="FFC000"/>
                </a:solidFill>
                <a:latin typeface="Calibri" panose="020F0502020204030204" pitchFamily="34" charset="0"/>
                <a:cs typeface="Calibri" panose="020F0502020204030204" pitchFamily="34" charset="0"/>
              </a:rPr>
              <a:t>WIA</a:t>
            </a:r>
            <a:endParaRPr lang="en-US" sz="2800" b="1" dirty="0">
              <a:solidFill>
                <a:srgbClr val="FFC000"/>
              </a:solidFill>
              <a:latin typeface="Calibri" panose="020F0502020204030204" pitchFamily="34" charset="0"/>
              <a:cs typeface="Calibri" panose="020F0502020204030204" pitchFamily="34" charset="0"/>
            </a:endParaRPr>
          </a:p>
        </p:txBody>
      </p:sp>
      <p:sp>
        <p:nvSpPr>
          <p:cNvPr id="60" name="TextBox 59"/>
          <p:cNvSpPr txBox="1"/>
          <p:nvPr/>
        </p:nvSpPr>
        <p:spPr>
          <a:xfrm>
            <a:off x="152400" y="1594491"/>
            <a:ext cx="2895600" cy="3046988"/>
          </a:xfrm>
          <a:prstGeom prst="rect">
            <a:avLst/>
          </a:prstGeom>
        </p:spPr>
        <p:txBody>
          <a:bodyPr wrap="square" rtlCol="0">
            <a:spAutoFit/>
          </a:bodyPr>
          <a:lstStyle/>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MA Workforce System funded primarily through Federal Funds</a:t>
            </a:r>
          </a:p>
          <a:p>
            <a:pPr marL="342900" indent="-342900">
              <a:buFont typeface="Arial" panose="020B0604020202020204" pitchFamily="34" charset="0"/>
              <a:buChar char="•"/>
            </a:pPr>
            <a:endParaRPr lang="en-US" sz="2400" dirty="0">
              <a:solidFill>
                <a:schemeClr val="dk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Local allocations are determined by Federal Formula</a:t>
            </a:r>
          </a:p>
        </p:txBody>
      </p:sp>
      <p:sp>
        <p:nvSpPr>
          <p:cNvPr id="12" name="TextBox 11"/>
          <p:cNvSpPr txBox="1"/>
          <p:nvPr/>
        </p:nvSpPr>
        <p:spPr>
          <a:xfrm>
            <a:off x="838200" y="4962007"/>
            <a:ext cx="2830682" cy="1169551"/>
          </a:xfrm>
          <a:prstGeom prst="rect">
            <a:avLst/>
          </a:prstGeom>
        </p:spPr>
        <p:txBody>
          <a:bodyPr wrap="square" rtlCol="0">
            <a:spAutoFit/>
          </a:bodyPr>
          <a:lstStyle/>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Federal Funds</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State Career Center Line Item</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Locally Obtained Funding </a:t>
            </a:r>
          </a:p>
        </p:txBody>
      </p:sp>
      <p:sp>
        <p:nvSpPr>
          <p:cNvPr id="14" name="Pentagon 13"/>
          <p:cNvSpPr/>
          <p:nvPr/>
        </p:nvSpPr>
        <p:spPr bwMode="auto">
          <a:xfrm>
            <a:off x="655320" y="5090159"/>
            <a:ext cx="259080" cy="91441"/>
          </a:xfrm>
          <a:prstGeom prst="homePlate">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1" name="Pentagon 60"/>
          <p:cNvSpPr/>
          <p:nvPr/>
        </p:nvSpPr>
        <p:spPr bwMode="auto">
          <a:xfrm>
            <a:off x="655320" y="5546782"/>
            <a:ext cx="259080" cy="92018"/>
          </a:xfrm>
          <a:prstGeom prst="homePlate">
            <a:avLst/>
          </a:prstGeom>
          <a:solidFill>
            <a:srgbClr val="FFFF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3" name="Pentagon 62"/>
          <p:cNvSpPr/>
          <p:nvPr/>
        </p:nvSpPr>
        <p:spPr bwMode="auto">
          <a:xfrm>
            <a:off x="655320" y="5943600"/>
            <a:ext cx="259080" cy="76199"/>
          </a:xfrm>
          <a:prstGeom prst="homePlate">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0228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2624203754"/>
              </p:ext>
            </p:extLst>
          </p:nvPr>
        </p:nvGraphicFramePr>
        <p:xfrm>
          <a:off x="381000" y="2286000"/>
          <a:ext cx="8534400" cy="4101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533400" y="298966"/>
            <a:ext cx="70866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2000" dirty="0">
              <a:latin typeface="Arial" pitchFamily="34" charset="0"/>
              <a:cs typeface="Arial" pitchFamily="34" charset="0"/>
            </a:endParaRPr>
          </a:p>
        </p:txBody>
      </p:sp>
      <p:sp>
        <p:nvSpPr>
          <p:cNvPr id="2" name="TextBox 1"/>
          <p:cNvSpPr txBox="1"/>
          <p:nvPr/>
        </p:nvSpPr>
        <p:spPr>
          <a:xfrm>
            <a:off x="495300" y="190858"/>
            <a:ext cx="6858000" cy="707886"/>
          </a:xfrm>
          <a:prstGeom prst="rect">
            <a:avLst/>
          </a:prstGeom>
          <a:noFill/>
        </p:spPr>
        <p:txBody>
          <a:bodyPr wrap="square" rtlCol="0">
            <a:spAutoFit/>
          </a:bodyPr>
          <a:lstStyle/>
          <a:p>
            <a:pPr algn="ctr"/>
            <a:r>
              <a:rPr lang="en-US" sz="2000" b="1" dirty="0" smtClean="0">
                <a:solidFill>
                  <a:srgbClr val="FFC000"/>
                </a:solidFill>
              </a:rPr>
              <a:t>WORKFORCE INNOVATION AND OPPORTUNITY ACT </a:t>
            </a:r>
          </a:p>
          <a:p>
            <a:pPr algn="ctr"/>
            <a:r>
              <a:rPr lang="en-US" sz="2000" b="1" dirty="0" smtClean="0">
                <a:solidFill>
                  <a:srgbClr val="FFC000"/>
                </a:solidFill>
              </a:rPr>
              <a:t>(WIOA)</a:t>
            </a:r>
            <a:endParaRPr lang="en-US" sz="2000" b="1" dirty="0">
              <a:solidFill>
                <a:srgbClr val="FFC000"/>
              </a:solidFill>
            </a:endParaRPr>
          </a:p>
        </p:txBody>
      </p:sp>
      <p:sp>
        <p:nvSpPr>
          <p:cNvPr id="7" name="TextBox 6"/>
          <p:cNvSpPr txBox="1"/>
          <p:nvPr/>
        </p:nvSpPr>
        <p:spPr>
          <a:xfrm>
            <a:off x="228600" y="990600"/>
            <a:ext cx="8839200" cy="1600438"/>
          </a:xfrm>
          <a:prstGeom prst="rect">
            <a:avLst/>
          </a:prstGeom>
          <a:noFill/>
        </p:spPr>
        <p:txBody>
          <a:bodyPr wrap="square" rtlCol="0">
            <a:spAutoFit/>
          </a:bodyPr>
          <a:lstStyle/>
          <a:p>
            <a:r>
              <a:rPr lang="en-US" sz="1400" dirty="0">
                <a:latin typeface="+mj-lt"/>
              </a:rPr>
              <a:t>The Workforce Innovation and Opportunity Act (WIOA), a federal act, was signed into law on July 22, 2014. WIOA is designed to help job seekers access employment, education, training, and support services to succeed in the labor market and to match employers with the skilled workers they need to compete in the global economy.  WIOA is the first legislative reform of the public workforce system in fifteen years</a:t>
            </a:r>
            <a:r>
              <a:rPr lang="en-US" sz="1400" dirty="0" smtClean="0">
                <a:latin typeface="+mj-lt"/>
              </a:rPr>
              <a:t>.</a:t>
            </a:r>
          </a:p>
          <a:p>
            <a:endParaRPr lang="en-US" sz="1400" dirty="0">
              <a:latin typeface="+mj-lt"/>
            </a:endParaRPr>
          </a:p>
          <a:p>
            <a:r>
              <a:rPr lang="en-US" sz="1400" dirty="0">
                <a:latin typeface="+mj-lt"/>
              </a:rPr>
              <a:t>WIOA Principles: The federal Act promotes an integrated, job-driven public workforce system that links diverse, talented individuals to businesses to improve employment outcomes.  </a:t>
            </a:r>
          </a:p>
        </p:txBody>
      </p:sp>
    </p:spTree>
    <p:extLst>
      <p:ext uri="{BB962C8B-B14F-4D97-AF65-F5344CB8AC3E}">
        <p14:creationId xmlns:p14="http://schemas.microsoft.com/office/powerpoint/2010/main" val="295071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Content Placeholder 3"/>
          <p:cNvGraphicFramePr>
            <a:graphicFrameLocks noGrp="1"/>
          </p:cNvGraphicFramePr>
          <p:nvPr>
            <p:ph sz="half" idx="1"/>
            <p:extLst/>
          </p:nvPr>
        </p:nvGraphicFramePr>
        <p:xfrm>
          <a:off x="228600" y="1498356"/>
          <a:ext cx="3069112" cy="3178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nvPr>
        </p:nvGraphicFramePr>
        <p:xfrm>
          <a:off x="4876800" y="1600200"/>
          <a:ext cx="4038600" cy="45259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nvPr>
        </p:nvGraphicFramePr>
        <p:xfrm>
          <a:off x="5029200" y="1752600"/>
          <a:ext cx="4038600" cy="4495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nvPr>
        </p:nvGraphicFramePr>
        <p:xfrm>
          <a:off x="5162150" y="1935833"/>
          <a:ext cx="4038600" cy="4495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026"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495402" y="1114437"/>
            <a:ext cx="5449569"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 name="Content Placeholder 55298"/>
          <p:cNvGrpSpPr>
            <a:grpSpLocks/>
          </p:cNvGrpSpPr>
          <p:nvPr/>
        </p:nvGrpSpPr>
        <p:grpSpPr bwMode="auto">
          <a:xfrm>
            <a:off x="4041929" y="1188434"/>
            <a:ext cx="4430568" cy="4656882"/>
            <a:chOff x="1765" y="865"/>
            <a:chExt cx="2453" cy="2633"/>
          </a:xfrm>
        </p:grpSpPr>
        <p:sp>
          <p:nvSpPr>
            <p:cNvPr id="38" name="_s1050"/>
            <p:cNvSpPr>
              <a:spLocks noChangeShapeType="1"/>
            </p:cNvSpPr>
            <p:nvPr/>
          </p:nvSpPr>
          <p:spPr bwMode="auto">
            <a:xfrm flipH="1" flipV="1">
              <a:off x="2569" y="1463"/>
              <a:ext cx="239" cy="4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39" name="_s1051"/>
            <p:cNvSpPr>
              <a:spLocks noChangeArrowheads="1"/>
            </p:cNvSpPr>
            <p:nvPr/>
          </p:nvSpPr>
          <p:spPr bwMode="auto">
            <a:xfrm>
              <a:off x="2223" y="865"/>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Reemployment</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Services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Eligibility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Assessment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charset="0"/>
              </a:endParaRPr>
            </a:p>
          </p:txBody>
        </p:sp>
        <p:sp>
          <p:nvSpPr>
            <p:cNvPr id="40" name="_s1052"/>
            <p:cNvSpPr>
              <a:spLocks noChangeShapeType="1"/>
            </p:cNvSpPr>
            <p:nvPr/>
          </p:nvSpPr>
          <p:spPr bwMode="auto">
            <a:xfrm flipH="1" flipV="1">
              <a:off x="2141" y="2224"/>
              <a:ext cx="47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2" name="_s1054"/>
            <p:cNvSpPr>
              <a:spLocks noChangeShapeType="1"/>
            </p:cNvSpPr>
            <p:nvPr/>
          </p:nvSpPr>
          <p:spPr bwMode="auto">
            <a:xfrm flipH="1">
              <a:off x="2233" y="2398"/>
              <a:ext cx="489" cy="36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4" name="_s1056"/>
            <p:cNvSpPr>
              <a:spLocks noChangeShapeType="1"/>
            </p:cNvSpPr>
            <p:nvPr/>
          </p:nvSpPr>
          <p:spPr bwMode="auto">
            <a:xfrm flipH="1">
              <a:off x="2790" y="2485"/>
              <a:ext cx="139" cy="4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5" name="_s1057"/>
            <p:cNvSpPr>
              <a:spLocks noChangeArrowheads="1"/>
            </p:cNvSpPr>
            <p:nvPr/>
          </p:nvSpPr>
          <p:spPr bwMode="auto">
            <a:xfrm>
              <a:off x="2456" y="2913"/>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Jobs for Veteran</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State Grant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(JVSG)</a:t>
              </a:r>
            </a:p>
          </p:txBody>
        </p:sp>
        <p:sp>
          <p:nvSpPr>
            <p:cNvPr id="46" name="_s1058"/>
            <p:cNvSpPr>
              <a:spLocks noChangeShapeType="1"/>
            </p:cNvSpPr>
            <p:nvPr/>
          </p:nvSpPr>
          <p:spPr bwMode="auto">
            <a:xfrm>
              <a:off x="3067" y="2460"/>
              <a:ext cx="191" cy="38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7" name="_s1059"/>
            <p:cNvSpPr>
              <a:spLocks noChangeArrowheads="1"/>
            </p:cNvSpPr>
            <p:nvPr/>
          </p:nvSpPr>
          <p:spPr bwMode="auto">
            <a:xfrm>
              <a:off x="3067" y="2804"/>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Wagner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err="1" smtClean="0">
                  <a:ln>
                    <a:noFill/>
                  </a:ln>
                  <a:solidFill>
                    <a:schemeClr val="tx1"/>
                  </a:solidFill>
                  <a:effectLst/>
                  <a:latin typeface="Arial" charset="0"/>
                </a:rPr>
                <a:t>Peyser</a:t>
              </a:r>
              <a:endParaRPr kumimoji="0" lang="en-US" altLang="en-US" sz="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Employment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Services</a:t>
              </a:r>
              <a:endParaRPr kumimoji="0" lang="en-US" altLang="en-US" sz="800" b="1" i="0" u="none" strike="noStrike" cap="none" normalizeH="0" baseline="0" dirty="0" smtClean="0">
                <a:ln>
                  <a:noFill/>
                </a:ln>
                <a:solidFill>
                  <a:schemeClr val="tx1"/>
                </a:solidFill>
                <a:effectLst/>
                <a:latin typeface="Arial" charset="0"/>
              </a:endParaRPr>
            </a:p>
          </p:txBody>
        </p:sp>
        <p:sp>
          <p:nvSpPr>
            <p:cNvPr id="48" name="_s1060"/>
            <p:cNvSpPr>
              <a:spLocks noChangeShapeType="1"/>
            </p:cNvSpPr>
            <p:nvPr/>
          </p:nvSpPr>
          <p:spPr bwMode="auto">
            <a:xfrm>
              <a:off x="3189" y="2334"/>
              <a:ext cx="364"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49" name="_s1061"/>
            <p:cNvSpPr>
              <a:spLocks noChangeArrowheads="1"/>
            </p:cNvSpPr>
            <p:nvPr/>
          </p:nvSpPr>
          <p:spPr bwMode="auto">
            <a:xfrm>
              <a:off x="3514" y="239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WIOA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Federal Discretionary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National</a:t>
              </a:r>
              <a:r>
                <a:rPr kumimoji="0" lang="en-US" altLang="en-US" sz="800" b="1" i="0" u="none" strike="noStrike" cap="none" normalizeH="0" dirty="0" smtClean="0">
                  <a:ln>
                    <a:noFill/>
                  </a:ln>
                  <a:solidFill>
                    <a:schemeClr val="tx1"/>
                  </a:solidFill>
                  <a:effectLst/>
                  <a:latin typeface="Arial" charset="0"/>
                </a:rPr>
                <a:t> Dislocated</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baseline="0" dirty="0" smtClean="0">
                  <a:latin typeface="Arial" charset="0"/>
                </a:rPr>
                <a:t>Worker</a:t>
              </a:r>
              <a:r>
                <a:rPr lang="en-US" altLang="en-US" sz="800" b="1" dirty="0" smtClean="0">
                  <a:latin typeface="Arial" charset="0"/>
                </a:rPr>
                <a:t> Grants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(NWDG)</a:t>
              </a:r>
            </a:p>
          </p:txBody>
        </p:sp>
        <p:sp>
          <p:nvSpPr>
            <p:cNvPr id="50" name="_s1062"/>
            <p:cNvSpPr>
              <a:spLocks noChangeShapeType="1"/>
            </p:cNvSpPr>
            <p:nvPr/>
          </p:nvSpPr>
          <p:spPr bwMode="auto">
            <a:xfrm flipV="1">
              <a:off x="3223" y="2065"/>
              <a:ext cx="414" cy="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1" name="_s1063"/>
            <p:cNvSpPr>
              <a:spLocks noChangeArrowheads="1"/>
            </p:cNvSpPr>
            <p:nvPr/>
          </p:nvSpPr>
          <p:spPr bwMode="auto">
            <a:xfrm>
              <a:off x="3633" y="1722"/>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 Title I</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National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Dislocated</a:t>
              </a:r>
              <a:br>
                <a:rPr kumimoji="0" lang="en-US" altLang="en-US" sz="800" b="1" i="0" u="none" strike="noStrike" cap="none" normalizeH="0" baseline="0" dirty="0" smtClean="0">
                  <a:ln>
                    <a:noFill/>
                  </a:ln>
                  <a:solidFill>
                    <a:schemeClr val="tx1"/>
                  </a:solidFill>
                  <a:effectLst/>
                  <a:latin typeface="Arial" charset="0"/>
                </a:rPr>
              </a:br>
              <a:endParaRPr kumimoji="0" lang="en-US" altLang="en-US" sz="800" b="1" i="0" u="none" strike="noStrike" cap="none" normalizeH="0" baseline="0" dirty="0" smtClean="0">
                <a:ln>
                  <a:noFill/>
                </a:ln>
                <a:solidFill>
                  <a:schemeClr val="tx1"/>
                </a:solidFill>
                <a:effectLst/>
                <a:latin typeface="Arial" charset="0"/>
              </a:endParaRPr>
            </a:p>
          </p:txBody>
        </p:sp>
        <p:sp>
          <p:nvSpPr>
            <p:cNvPr id="52" name="_s1064"/>
            <p:cNvSpPr>
              <a:spLocks noChangeShapeType="1"/>
            </p:cNvSpPr>
            <p:nvPr/>
          </p:nvSpPr>
          <p:spPr bwMode="auto">
            <a:xfrm flipV="1">
              <a:off x="3123" y="1644"/>
              <a:ext cx="370" cy="3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3" name="_s1065"/>
            <p:cNvSpPr>
              <a:spLocks noChangeArrowheads="1"/>
            </p:cNvSpPr>
            <p:nvPr/>
          </p:nvSpPr>
          <p:spPr bwMode="auto">
            <a:xfrm>
              <a:off x="3419" y="1137"/>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Title I</a:t>
              </a:r>
              <a:r>
                <a:rPr kumimoji="0" lang="en-US" altLang="en-US" sz="800" b="1" i="0" u="none" strike="noStrike" cap="none" normalizeH="0" baseline="0" dirty="0" smtClean="0">
                  <a:ln>
                    <a:noFill/>
                  </a:ln>
                  <a:solidFill>
                    <a:schemeClr val="tx1"/>
                  </a:solidFill>
                  <a:effectLst/>
                  <a:latin typeface="Arial" charset="0"/>
                </a:rPr>
                <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Youth</a:t>
              </a:r>
            </a:p>
          </p:txBody>
        </p:sp>
        <p:sp>
          <p:nvSpPr>
            <p:cNvPr id="54" name="_s1066"/>
            <p:cNvSpPr>
              <a:spLocks noChangeShapeType="1"/>
            </p:cNvSpPr>
            <p:nvPr/>
          </p:nvSpPr>
          <p:spPr bwMode="auto">
            <a:xfrm flipV="1">
              <a:off x="2971" y="1450"/>
              <a:ext cx="74" cy="4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55" name="_s1067"/>
            <p:cNvSpPr>
              <a:spLocks noChangeArrowheads="1"/>
            </p:cNvSpPr>
            <p:nvPr/>
          </p:nvSpPr>
          <p:spPr bwMode="auto">
            <a:xfrm>
              <a:off x="2839" y="898"/>
              <a:ext cx="585" cy="585"/>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WIOA</a:t>
              </a:r>
              <a:br>
                <a:rPr kumimoji="0" lang="en-US" altLang="en-US" sz="800" b="1" i="0" u="none" strike="noStrike" cap="none" normalizeH="0" baseline="0" dirty="0" smtClean="0">
                  <a:ln>
                    <a:noFill/>
                  </a:ln>
                  <a:solidFill>
                    <a:schemeClr val="tx1"/>
                  </a:solidFill>
                  <a:effectLst/>
                  <a:latin typeface="Arial" charset="0"/>
                </a:rPr>
              </a:br>
              <a:r>
                <a:rPr kumimoji="0" lang="en-US" altLang="en-US" sz="800" b="1" i="0" u="none" strike="noStrike" cap="none" normalizeH="0" baseline="0" dirty="0" smtClean="0">
                  <a:ln>
                    <a:noFill/>
                  </a:ln>
                  <a:solidFill>
                    <a:schemeClr val="tx1"/>
                  </a:solidFill>
                  <a:effectLst/>
                  <a:latin typeface="Arial" charset="0"/>
                </a:rPr>
                <a:t>Title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i="0" u="none" strike="noStrike" cap="none" normalizeH="0" baseline="0" dirty="0" smtClean="0">
                  <a:ln>
                    <a:noFill/>
                  </a:ln>
                  <a:solidFill>
                    <a:schemeClr val="tx1"/>
                  </a:solidFill>
                  <a:effectLst/>
                  <a:latin typeface="Arial" charset="0"/>
                </a:rPr>
                <a:t>Adult</a:t>
              </a:r>
            </a:p>
          </p:txBody>
        </p:sp>
        <p:sp>
          <p:nvSpPr>
            <p:cNvPr id="56" name="_s1068"/>
            <p:cNvSpPr>
              <a:spLocks noChangeArrowheads="1"/>
            </p:cNvSpPr>
            <p:nvPr/>
          </p:nvSpPr>
          <p:spPr bwMode="auto">
            <a:xfrm>
              <a:off x="2636" y="1898"/>
              <a:ext cx="585" cy="585"/>
            </a:xfrm>
            <a:prstGeom prst="ellipse">
              <a:avLst/>
            </a:prstGeom>
            <a:solidFill>
              <a:schemeClr val="accent1"/>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b="1" dirty="0" smtClean="0">
                  <a:latin typeface="Arial" charset="0"/>
                </a:rPr>
                <a:t>WIB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rPr>
                <a:t>Career</a:t>
              </a:r>
              <a:br>
                <a:rPr kumimoji="0" lang="en-US" altLang="en-US" sz="1200" b="1" i="0" u="none" strike="noStrike" cap="none" normalizeH="0" baseline="0" dirty="0" smtClean="0">
                  <a:ln>
                    <a:noFill/>
                  </a:ln>
                  <a:solidFill>
                    <a:schemeClr val="tx1"/>
                  </a:solidFill>
                  <a:effectLst/>
                  <a:latin typeface="Arial" charset="0"/>
                </a:rPr>
              </a:br>
              <a:r>
                <a:rPr kumimoji="0" lang="en-US" altLang="en-US" sz="1200" b="1" i="0" u="none" strike="noStrike" cap="none" normalizeH="0" baseline="0" dirty="0" smtClean="0">
                  <a:ln>
                    <a:noFill/>
                  </a:ln>
                  <a:solidFill>
                    <a:schemeClr val="tx1"/>
                  </a:solidFill>
                  <a:effectLst/>
                  <a:latin typeface="Arial" charset="0"/>
                </a:rPr>
                <a:t>Center</a:t>
              </a:r>
            </a:p>
          </p:txBody>
        </p:sp>
        <p:sp>
          <p:nvSpPr>
            <p:cNvPr id="34" name="_s1052"/>
            <p:cNvSpPr>
              <a:spLocks noChangeShapeType="1"/>
            </p:cNvSpPr>
            <p:nvPr/>
          </p:nvSpPr>
          <p:spPr bwMode="auto">
            <a:xfrm flipH="1">
              <a:off x="2153" y="2334"/>
              <a:ext cx="520" cy="1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35" name="_s1055"/>
            <p:cNvSpPr>
              <a:spLocks noChangeArrowheads="1"/>
            </p:cNvSpPr>
            <p:nvPr/>
          </p:nvSpPr>
          <p:spPr bwMode="auto">
            <a:xfrm>
              <a:off x="1914" y="2744"/>
              <a:ext cx="361" cy="238"/>
            </a:xfrm>
            <a:prstGeom prst="ellipse">
              <a:avLst/>
            </a:prstGeom>
            <a:solidFill>
              <a:srgbClr val="92D05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TANF</a:t>
              </a:r>
            </a:p>
          </p:txBody>
        </p:sp>
        <p:sp>
          <p:nvSpPr>
            <p:cNvPr id="36" name="_s1055"/>
            <p:cNvSpPr>
              <a:spLocks noChangeArrowheads="1"/>
            </p:cNvSpPr>
            <p:nvPr/>
          </p:nvSpPr>
          <p:spPr bwMode="auto">
            <a:xfrm>
              <a:off x="1765" y="2125"/>
              <a:ext cx="361" cy="238"/>
            </a:xfrm>
            <a:prstGeom prst="ellipse">
              <a:avLst/>
            </a:prstGeom>
            <a:solidFill>
              <a:schemeClr val="accent1">
                <a:lumMod val="75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ABE</a:t>
              </a:r>
            </a:p>
          </p:txBody>
        </p:sp>
        <p:sp>
          <p:nvSpPr>
            <p:cNvPr id="58" name="_s1055"/>
            <p:cNvSpPr>
              <a:spLocks noChangeArrowheads="1"/>
            </p:cNvSpPr>
            <p:nvPr/>
          </p:nvSpPr>
          <p:spPr bwMode="auto">
            <a:xfrm>
              <a:off x="1810" y="2413"/>
              <a:ext cx="361" cy="238"/>
            </a:xfrm>
            <a:prstGeom prst="ellipse">
              <a:avLst/>
            </a:prstGeom>
            <a:solidFill>
              <a:srgbClr val="9999FF"/>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VOC REHAB</a:t>
              </a:r>
            </a:p>
          </p:txBody>
        </p:sp>
        <p:sp>
          <p:nvSpPr>
            <p:cNvPr id="43" name="_s1050"/>
            <p:cNvSpPr>
              <a:spLocks noChangeShapeType="1"/>
            </p:cNvSpPr>
            <p:nvPr/>
          </p:nvSpPr>
          <p:spPr bwMode="auto">
            <a:xfrm flipH="1" flipV="1">
              <a:off x="2171" y="1966"/>
              <a:ext cx="487" cy="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sp>
          <p:nvSpPr>
            <p:cNvPr id="67" name="_s1050"/>
            <p:cNvSpPr>
              <a:spLocks noChangeShapeType="1"/>
            </p:cNvSpPr>
            <p:nvPr/>
          </p:nvSpPr>
          <p:spPr bwMode="auto">
            <a:xfrm flipH="1" flipV="1">
              <a:off x="2233" y="1615"/>
              <a:ext cx="482" cy="3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n-US" dirty="0"/>
            </a:p>
          </p:txBody>
        </p:sp>
      </p:grpSp>
      <p:sp>
        <p:nvSpPr>
          <p:cNvPr id="57" name="Rectangle 56"/>
          <p:cNvSpPr/>
          <p:nvPr/>
        </p:nvSpPr>
        <p:spPr>
          <a:xfrm>
            <a:off x="617945" y="7620"/>
            <a:ext cx="6423748" cy="954107"/>
          </a:xfrm>
          <a:prstGeom prst="rect">
            <a:avLst/>
          </a:prstGeom>
        </p:spPr>
        <p:txBody>
          <a:bodyPr wrap="square">
            <a:spAutoFit/>
          </a:bodyPr>
          <a:lstStyle/>
          <a:p>
            <a:pPr algn="ctr"/>
            <a:r>
              <a:rPr lang="en-US" sz="2800" b="1" dirty="0" smtClean="0">
                <a:solidFill>
                  <a:srgbClr val="FFC000"/>
                </a:solidFill>
                <a:latin typeface="Calibri" panose="020F0502020204030204" pitchFamily="34" charset="0"/>
                <a:cs typeface="Calibri" panose="020F0502020204030204" pitchFamily="34" charset="0"/>
              </a:rPr>
              <a:t>OSCC FUNDING</a:t>
            </a:r>
          </a:p>
          <a:p>
            <a:pPr algn="ctr"/>
            <a:r>
              <a:rPr lang="en-US" sz="2800" b="1" dirty="0" smtClean="0">
                <a:solidFill>
                  <a:srgbClr val="FFC000"/>
                </a:solidFill>
                <a:latin typeface="Calibri" panose="020F0502020204030204" pitchFamily="34" charset="0"/>
                <a:cs typeface="Calibri" panose="020F0502020204030204" pitchFamily="34" charset="0"/>
              </a:rPr>
              <a:t>WIOA</a:t>
            </a:r>
            <a:endParaRPr lang="en-US" sz="2800" b="1" dirty="0">
              <a:solidFill>
                <a:srgbClr val="FFC000"/>
              </a:solidFill>
              <a:latin typeface="Calibri" panose="020F0502020204030204" pitchFamily="34" charset="0"/>
              <a:cs typeface="Calibri" panose="020F0502020204030204" pitchFamily="34" charset="0"/>
            </a:endParaRPr>
          </a:p>
        </p:txBody>
      </p:sp>
      <p:sp>
        <p:nvSpPr>
          <p:cNvPr id="60" name="TextBox 59"/>
          <p:cNvSpPr txBox="1"/>
          <p:nvPr/>
        </p:nvSpPr>
        <p:spPr>
          <a:xfrm>
            <a:off x="152400" y="1024066"/>
            <a:ext cx="2971800" cy="3785652"/>
          </a:xfrm>
          <a:prstGeom prst="rect">
            <a:avLst/>
          </a:prstGeom>
        </p:spPr>
        <p:txBody>
          <a:bodyPr wrap="square" rtlCol="0">
            <a:spAutoFit/>
          </a:bodyPr>
          <a:lstStyle/>
          <a:p>
            <a:r>
              <a:rPr lang="en-US" sz="2400" dirty="0" smtClean="0">
                <a:solidFill>
                  <a:schemeClr val="dk1"/>
                </a:solidFill>
                <a:latin typeface="Calibri" panose="020F0502020204030204" pitchFamily="34" charset="0"/>
                <a:cs typeface="Calibri" panose="020F0502020204030204" pitchFamily="34" charset="0"/>
              </a:rPr>
              <a:t>Infrastructure Costs are determined by:</a:t>
            </a:r>
          </a:p>
          <a:p>
            <a:pPr marL="342900" indent="-342900">
              <a:buFont typeface="Arial" panose="020B0604020202020204" pitchFamily="34" charset="0"/>
              <a:buChar char="•"/>
            </a:pPr>
            <a:endParaRPr lang="en-US" sz="2400" dirty="0">
              <a:solidFill>
                <a:schemeClr val="dk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Local One-Stop Infrastructure funding mechanism</a:t>
            </a:r>
          </a:p>
          <a:p>
            <a:pPr algn="ctr"/>
            <a:r>
              <a:rPr lang="en-US" sz="2400" dirty="0" smtClean="0">
                <a:solidFill>
                  <a:schemeClr val="tx2">
                    <a:lumMod val="60000"/>
                    <a:lumOff val="40000"/>
                  </a:schemeClr>
                </a:solidFill>
                <a:latin typeface="Calibri" panose="020F0502020204030204" pitchFamily="34" charset="0"/>
                <a:cs typeface="Calibri" panose="020F0502020204030204" pitchFamily="34" charset="0"/>
              </a:rPr>
              <a:t>or</a:t>
            </a:r>
            <a:endParaRPr lang="en-US" sz="2400" dirty="0">
              <a:solidFill>
                <a:schemeClr val="dk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smtClean="0">
                <a:solidFill>
                  <a:schemeClr val="dk1"/>
                </a:solidFill>
                <a:latin typeface="Calibri" panose="020F0502020204030204" pitchFamily="34" charset="0"/>
                <a:cs typeface="Calibri" panose="020F0502020204030204" pitchFamily="34" charset="0"/>
              </a:rPr>
              <a:t>State Infrastructure funding mechanism</a:t>
            </a:r>
            <a:endParaRPr lang="en-US" sz="2400" dirty="0">
              <a:solidFill>
                <a:schemeClr val="dk1"/>
              </a:solidFill>
              <a:latin typeface="Calibri" panose="020F0502020204030204" pitchFamily="34" charset="0"/>
              <a:cs typeface="Calibri" panose="020F0502020204030204" pitchFamily="34" charset="0"/>
            </a:endParaRPr>
          </a:p>
          <a:p>
            <a:endParaRPr lang="en-US" sz="2400" dirty="0" smtClean="0">
              <a:solidFill>
                <a:schemeClr val="dk1"/>
              </a:solidFill>
              <a:latin typeface="Calibri" panose="020F0502020204030204" pitchFamily="34" charset="0"/>
              <a:cs typeface="Calibri" panose="020F0502020204030204" pitchFamily="34" charset="0"/>
            </a:endParaRPr>
          </a:p>
        </p:txBody>
      </p:sp>
      <p:sp>
        <p:nvSpPr>
          <p:cNvPr id="12" name="TextBox 11"/>
          <p:cNvSpPr txBox="1"/>
          <p:nvPr/>
        </p:nvSpPr>
        <p:spPr>
          <a:xfrm>
            <a:off x="1066800" y="4617866"/>
            <a:ext cx="2514600" cy="2246769"/>
          </a:xfrm>
          <a:prstGeom prst="rect">
            <a:avLst/>
          </a:prstGeom>
        </p:spPr>
        <p:txBody>
          <a:bodyPr wrap="square" rtlCol="0">
            <a:spAutoFit/>
          </a:bodyPr>
          <a:lstStyle/>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State Funding </a:t>
            </a:r>
          </a:p>
          <a:p>
            <a:pPr marL="0" indent="0">
              <a:buFont typeface="Wingdings" pitchFamily="2" charset="2"/>
              <a:buNone/>
            </a:pPr>
            <a:endParaRPr lang="en-US" sz="1400"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DOL Funding</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ABE Funding</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Voc Rehab Funding</a:t>
            </a:r>
          </a:p>
          <a:p>
            <a:pPr marL="0" indent="0">
              <a:buFont typeface="Wingdings" pitchFamily="2" charset="2"/>
              <a:buNone/>
            </a:pPr>
            <a:endParaRPr lang="en-US" sz="1400" dirty="0" smtClean="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TANF Funding</a:t>
            </a:r>
            <a:endParaRPr lang="en-US" sz="1400" dirty="0">
              <a:solidFill>
                <a:schemeClr val="dk1"/>
              </a:solidFill>
              <a:latin typeface="Calibri" panose="020F0502020204030204" pitchFamily="34" charset="0"/>
              <a:cs typeface="Calibri" panose="020F0502020204030204" pitchFamily="34" charset="0"/>
            </a:endParaRPr>
          </a:p>
          <a:p>
            <a:pPr marL="0" indent="0">
              <a:buFont typeface="Wingdings" pitchFamily="2" charset="2"/>
              <a:buNone/>
            </a:pPr>
            <a:r>
              <a:rPr lang="en-US" sz="1400" dirty="0" smtClean="0">
                <a:solidFill>
                  <a:schemeClr val="dk1"/>
                </a:solidFill>
                <a:latin typeface="Calibri" panose="020F0502020204030204" pitchFamily="34" charset="0"/>
                <a:cs typeface="Calibri" panose="020F0502020204030204" pitchFamily="34" charset="0"/>
              </a:rPr>
              <a:t> </a:t>
            </a:r>
          </a:p>
        </p:txBody>
      </p:sp>
      <p:sp>
        <p:nvSpPr>
          <p:cNvPr id="14" name="Pentagon 13"/>
          <p:cNvSpPr/>
          <p:nvPr/>
        </p:nvSpPr>
        <p:spPr bwMode="auto">
          <a:xfrm>
            <a:off x="670560" y="5167105"/>
            <a:ext cx="259080" cy="91441"/>
          </a:xfrm>
          <a:prstGeom prst="homePlate">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1" name="Pentagon 60"/>
          <p:cNvSpPr/>
          <p:nvPr/>
        </p:nvSpPr>
        <p:spPr bwMode="auto">
          <a:xfrm>
            <a:off x="632460" y="5500773"/>
            <a:ext cx="259080" cy="92018"/>
          </a:xfrm>
          <a:prstGeom prst="homePlate">
            <a:avLst/>
          </a:prstGeom>
          <a:solidFill>
            <a:srgbClr val="FFFF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3" name="Pentagon 62"/>
          <p:cNvSpPr/>
          <p:nvPr/>
        </p:nvSpPr>
        <p:spPr bwMode="auto">
          <a:xfrm>
            <a:off x="655320" y="5943600"/>
            <a:ext cx="259080" cy="76199"/>
          </a:xfrm>
          <a:prstGeom prst="homePlate">
            <a:avLst/>
          </a:prstGeom>
          <a:solidFill>
            <a:srgbClr val="9999FF"/>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59" name="Pentagon 58"/>
          <p:cNvSpPr/>
          <p:nvPr/>
        </p:nvSpPr>
        <p:spPr bwMode="auto">
          <a:xfrm>
            <a:off x="632460" y="6351294"/>
            <a:ext cx="259080" cy="76199"/>
          </a:xfrm>
          <a:prstGeom prst="homePlate">
            <a:avLst/>
          </a:prstGeom>
          <a:solidFill>
            <a:srgbClr val="92D05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41" name="_s1051"/>
          <p:cNvSpPr>
            <a:spLocks noChangeArrowheads="1"/>
          </p:cNvSpPr>
          <p:nvPr/>
        </p:nvSpPr>
        <p:spPr bwMode="auto">
          <a:xfrm>
            <a:off x="4123206" y="2789955"/>
            <a:ext cx="652033" cy="517333"/>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DUA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0" dirty="0" smtClean="0">
              <a:ln>
                <a:noFill/>
              </a:ln>
              <a:solidFill>
                <a:schemeClr val="tx1"/>
              </a:solidFill>
              <a:effectLst/>
              <a:latin typeface="Arial" charset="0"/>
            </a:endParaRPr>
          </a:p>
        </p:txBody>
      </p:sp>
      <p:sp>
        <p:nvSpPr>
          <p:cNvPr id="62" name="_s1055"/>
          <p:cNvSpPr>
            <a:spLocks noChangeArrowheads="1"/>
          </p:cNvSpPr>
          <p:nvPr/>
        </p:nvSpPr>
        <p:spPr bwMode="auto">
          <a:xfrm>
            <a:off x="4629487" y="4934456"/>
            <a:ext cx="652032" cy="420941"/>
          </a:xfrm>
          <a:prstGeom prst="ellipse">
            <a:avLst/>
          </a:prstGeom>
          <a:solidFill>
            <a:srgbClr val="FFC000"/>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State</a:t>
            </a:r>
            <a:r>
              <a:rPr kumimoji="0" lang="en-US" altLang="en-US" sz="800" b="1" i="0" u="none" strike="noStrike" cap="none" normalizeH="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dirty="0" smtClean="0">
                <a:latin typeface="Arial" charset="0"/>
              </a:rPr>
              <a:t>Funding</a:t>
            </a:r>
            <a:endParaRPr kumimoji="0" lang="en-US" altLang="en-US" sz="800" b="1" i="0" u="none" strike="noStrike" cap="none" normalizeH="0" baseline="0" dirty="0" smtClean="0">
              <a:ln>
                <a:noFill/>
              </a:ln>
              <a:solidFill>
                <a:schemeClr val="tx1"/>
              </a:solidFill>
              <a:effectLst/>
              <a:latin typeface="Arial" charset="0"/>
            </a:endParaRPr>
          </a:p>
        </p:txBody>
      </p:sp>
      <p:sp>
        <p:nvSpPr>
          <p:cNvPr id="65" name="Pentagon 64"/>
          <p:cNvSpPr/>
          <p:nvPr/>
        </p:nvSpPr>
        <p:spPr bwMode="auto">
          <a:xfrm>
            <a:off x="662940" y="4749805"/>
            <a:ext cx="259080" cy="91441"/>
          </a:xfrm>
          <a:prstGeom prst="homePlate">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66" name="_s1051"/>
          <p:cNvSpPr>
            <a:spLocks noChangeArrowheads="1"/>
          </p:cNvSpPr>
          <p:nvPr/>
        </p:nvSpPr>
        <p:spPr bwMode="auto">
          <a:xfrm>
            <a:off x="3920914" y="1706155"/>
            <a:ext cx="1056617" cy="1034666"/>
          </a:xfrm>
          <a:prstGeom prst="ellipse">
            <a:avLst/>
          </a:prstGeom>
          <a:solidFill>
            <a:schemeClr val="tx2">
              <a:lumMod val="40000"/>
              <a:lumOff val="60000"/>
            </a:schemeClr>
          </a:solidFill>
          <a:ln w="9525">
            <a:solidFill>
              <a:schemeClr val="tx1"/>
            </a:solidFill>
            <a:round/>
            <a:headEnd/>
            <a:tailEnd/>
          </a:ln>
        </p:spPr>
        <p:txBody>
          <a:bodyPr vert="horz" wrap="none" lIns="60798" tIns="30399" rIns="60798" bIns="30399"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Trade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chemeClr val="tx1"/>
                </a:solidFill>
                <a:effectLst/>
                <a:latin typeface="Arial" charset="0"/>
              </a:rPr>
              <a:t>Adjustment</a:t>
            </a:r>
            <a:r>
              <a:rPr kumimoji="0" lang="en-US" altLang="en-US" sz="800" b="1" i="0" u="none" strike="noStrike" cap="none" normalizeH="0" dirty="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dirty="0" smtClean="0">
                <a:ln>
                  <a:noFill/>
                </a:ln>
                <a:solidFill>
                  <a:schemeClr val="tx1"/>
                </a:solidFill>
                <a:effectLst/>
                <a:latin typeface="Arial" charset="0"/>
              </a:rPr>
              <a:t>Assistance</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800" b="1" baseline="0" dirty="0" smtClean="0">
                <a:latin typeface="Arial" charset="0"/>
              </a:rPr>
              <a:t>(TAA)</a:t>
            </a:r>
            <a:endParaRPr kumimoji="0" lang="en-US" altLang="en-US" sz="8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3688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38" y="1219200"/>
            <a:ext cx="8585200" cy="5181600"/>
          </a:xfrm>
        </p:spPr>
        <p:txBody>
          <a:bodyPr>
            <a:normAutofit/>
          </a:bodyPr>
          <a:lstStyle/>
          <a:p>
            <a:pPr>
              <a:buFont typeface="Arial" panose="020B0604020202020204" pitchFamily="34" charset="0"/>
              <a:buChar char="•"/>
              <a:defRPr/>
            </a:pPr>
            <a:r>
              <a:rPr lang="en-US" sz="2300" b="0" dirty="0" smtClean="0">
                <a:latin typeface="+mn-lt"/>
              </a:rPr>
              <a:t>FEDERAL PERFORMANCE STANDARDS</a:t>
            </a:r>
          </a:p>
          <a:p>
            <a:pPr>
              <a:buFont typeface="Arial" panose="020B0604020202020204" pitchFamily="34" charset="0"/>
              <a:buChar char="•"/>
              <a:defRPr/>
            </a:pPr>
            <a:endParaRPr lang="en-US" sz="2300" b="0" dirty="0" smtClean="0">
              <a:latin typeface="+mn-lt"/>
            </a:endParaRPr>
          </a:p>
          <a:p>
            <a:pPr>
              <a:buFont typeface="Arial" panose="020B0604020202020204" pitchFamily="34" charset="0"/>
              <a:buChar char="•"/>
              <a:defRPr/>
            </a:pPr>
            <a:r>
              <a:rPr lang="en-US" sz="2300" b="0" dirty="0" smtClean="0">
                <a:latin typeface="+mn-lt"/>
              </a:rPr>
              <a:t>STATE PERFORMANCE METRICS</a:t>
            </a:r>
          </a:p>
          <a:p>
            <a:pPr>
              <a:buFont typeface="Arial" panose="020B0604020202020204" pitchFamily="34" charset="0"/>
              <a:buChar char="•"/>
              <a:defRPr/>
            </a:pPr>
            <a:endParaRPr lang="en-US" sz="2300" b="0" dirty="0" smtClean="0">
              <a:latin typeface="+mn-lt"/>
            </a:endParaRPr>
          </a:p>
          <a:p>
            <a:pPr>
              <a:buFont typeface="Arial" panose="020B0604020202020204" pitchFamily="34" charset="0"/>
              <a:buChar char="•"/>
              <a:defRPr/>
            </a:pPr>
            <a:r>
              <a:rPr lang="en-US" sz="2300" b="0" dirty="0" smtClean="0">
                <a:latin typeface="+mn-lt"/>
              </a:rPr>
              <a:t>WORKFORCE DEVELOPMENT BOARD STANDARDS</a:t>
            </a:r>
          </a:p>
          <a:p>
            <a:pPr marL="0" indent="0">
              <a:buNone/>
              <a:defRPr/>
            </a:pPr>
            <a:endParaRPr lang="en-US" sz="2300" b="0" dirty="0" smtClean="0">
              <a:latin typeface="+mn-lt"/>
            </a:endParaRPr>
          </a:p>
          <a:p>
            <a:pPr>
              <a:buFont typeface="Arial" panose="020B0604020202020204" pitchFamily="34" charset="0"/>
              <a:buChar char="•"/>
              <a:defRPr/>
            </a:pPr>
            <a:r>
              <a:rPr lang="en-US" sz="2300" b="0" dirty="0" smtClean="0">
                <a:latin typeface="+mn-lt"/>
              </a:rPr>
              <a:t>ONE STOP CAREER CENTER STANDARDS</a:t>
            </a:r>
          </a:p>
        </p:txBody>
      </p:sp>
      <p:sp>
        <p:nvSpPr>
          <p:cNvPr id="7" name="Title 1"/>
          <p:cNvSpPr txBox="1">
            <a:spLocks/>
          </p:cNvSpPr>
          <p:nvPr/>
        </p:nvSpPr>
        <p:spPr bwMode="auto">
          <a:xfrm>
            <a:off x="803275" y="-152400"/>
            <a:ext cx="58261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gn="ctr">
              <a:lnSpc>
                <a:spcPct val="90000"/>
              </a:lnSpc>
            </a:pPr>
            <a:r>
              <a:rPr lang="en-US" sz="2400" b="1" dirty="0" smtClean="0">
                <a:solidFill>
                  <a:srgbClr val="FFC000"/>
                </a:solidFill>
                <a:latin typeface="+mn-lt"/>
              </a:rPr>
              <a:t>ALSO INCLUDED IN </a:t>
            </a:r>
          </a:p>
          <a:p>
            <a:pPr algn="ctr">
              <a:lnSpc>
                <a:spcPct val="90000"/>
              </a:lnSpc>
            </a:pPr>
            <a:r>
              <a:rPr lang="en-US" sz="2400" b="1" dirty="0" smtClean="0">
                <a:solidFill>
                  <a:srgbClr val="FFC000"/>
                </a:solidFill>
                <a:latin typeface="+mn-lt"/>
              </a:rPr>
              <a:t>COMBINED PLAN</a:t>
            </a:r>
            <a:endParaRPr lang="en-US" sz="2400" b="1" dirty="0">
              <a:solidFill>
                <a:srgbClr val="FFC000"/>
              </a:solidFill>
              <a:latin typeface="+mn-lt"/>
            </a:endParaRPr>
          </a:p>
        </p:txBody>
      </p:sp>
    </p:spTree>
    <p:extLst>
      <p:ext uri="{BB962C8B-B14F-4D97-AF65-F5344CB8AC3E}">
        <p14:creationId xmlns:p14="http://schemas.microsoft.com/office/powerpoint/2010/main" val="12661866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 STILLL TO COME</a:t>
            </a:r>
            <a:endParaRPr lang="en-US" dirty="0">
              <a:latin typeface="+mj-lt"/>
            </a:endParaRPr>
          </a:p>
        </p:txBody>
      </p:sp>
      <p:sp>
        <p:nvSpPr>
          <p:cNvPr id="5" name="Content Placeholder 4"/>
          <p:cNvSpPr>
            <a:spLocks noGrp="1"/>
          </p:cNvSpPr>
          <p:nvPr>
            <p:ph sz="half" idx="1"/>
          </p:nvPr>
        </p:nvSpPr>
        <p:spPr>
          <a:xfrm>
            <a:off x="-304800" y="1066800"/>
            <a:ext cx="9220200" cy="5410200"/>
          </a:xfrm>
        </p:spPr>
        <p:txBody>
          <a:bodyPr/>
          <a:lstStyle/>
          <a:p>
            <a:pPr marL="568325" lvl="3" indent="0">
              <a:buNone/>
            </a:pPr>
            <a:endParaRPr lang="en-US" sz="800" b="0" dirty="0" smtClean="0"/>
          </a:p>
          <a:p>
            <a:pPr lvl="3">
              <a:buFont typeface="Wingdings" panose="05000000000000000000" pitchFamily="2" charset="2"/>
              <a:buChar char="Ø"/>
            </a:pPr>
            <a:r>
              <a:rPr lang="en-US" sz="2600" b="0" dirty="0" smtClean="0"/>
              <a:t>Integrated Data Systems</a:t>
            </a:r>
          </a:p>
          <a:p>
            <a:pPr lvl="3">
              <a:buFont typeface="Wingdings" panose="05000000000000000000" pitchFamily="2" charset="2"/>
              <a:buChar char="Ø"/>
            </a:pPr>
            <a:r>
              <a:rPr lang="en-US" sz="2600" b="0" dirty="0" smtClean="0"/>
              <a:t>Completion Competitive Selection of Lead Operator</a:t>
            </a:r>
          </a:p>
          <a:p>
            <a:pPr lvl="3">
              <a:buFont typeface="Wingdings" panose="05000000000000000000" pitchFamily="2" charset="2"/>
              <a:buChar char="Ø"/>
            </a:pPr>
            <a:r>
              <a:rPr lang="en-US" sz="2600" b="0" dirty="0" smtClean="0"/>
              <a:t>Determining Shared &amp; Infrastructure Costs</a:t>
            </a:r>
          </a:p>
          <a:p>
            <a:pPr lvl="3">
              <a:buFont typeface="Wingdings" panose="05000000000000000000" pitchFamily="2" charset="2"/>
              <a:buChar char="Ø"/>
            </a:pPr>
            <a:r>
              <a:rPr lang="en-US" sz="2600" b="0" dirty="0" smtClean="0"/>
              <a:t>Staff Development Across Core Partners</a:t>
            </a:r>
          </a:p>
          <a:p>
            <a:pPr lvl="3">
              <a:buFont typeface="Wingdings" panose="05000000000000000000" pitchFamily="2" charset="2"/>
              <a:buChar char="Ø"/>
            </a:pPr>
            <a:r>
              <a:rPr lang="en-US" sz="2600" b="0" dirty="0" smtClean="0"/>
              <a:t>Regional Planning</a:t>
            </a:r>
          </a:p>
          <a:p>
            <a:pPr lvl="3">
              <a:buFont typeface="Wingdings" panose="05000000000000000000" pitchFamily="2" charset="2"/>
              <a:buChar char="Ø"/>
            </a:pPr>
            <a:r>
              <a:rPr lang="en-US" sz="2600" b="0" dirty="0" smtClean="0"/>
              <a:t>Annual Planning</a:t>
            </a:r>
          </a:p>
          <a:p>
            <a:pPr lvl="3">
              <a:buFont typeface="Wingdings" panose="05000000000000000000" pitchFamily="2" charset="2"/>
              <a:buChar char="Ø"/>
            </a:pPr>
            <a:r>
              <a:rPr lang="en-US" sz="2600" b="0" dirty="0" smtClean="0"/>
              <a:t>Workforce Board Certification</a:t>
            </a:r>
          </a:p>
          <a:p>
            <a:pPr lvl="3">
              <a:buFont typeface="Wingdings" panose="05000000000000000000" pitchFamily="2" charset="2"/>
              <a:buChar char="Ø"/>
            </a:pPr>
            <a:r>
              <a:rPr lang="en-US" sz="2600" b="0" dirty="0" smtClean="0"/>
              <a:t>Career Center Certification</a:t>
            </a:r>
            <a:endParaRPr lang="en-US" sz="2600" b="0" dirty="0"/>
          </a:p>
          <a:p>
            <a:pPr lvl="3">
              <a:buFont typeface="Wingdings" panose="05000000000000000000" pitchFamily="2" charset="2"/>
              <a:buChar char="Ø"/>
            </a:pPr>
            <a:endParaRPr lang="en-US" sz="2600" b="0" dirty="0" smtClean="0"/>
          </a:p>
          <a:p>
            <a:pPr lvl="3">
              <a:buFont typeface="Arial" panose="020B0604020202020204" pitchFamily="34" charset="0"/>
              <a:buChar char="•"/>
            </a:pPr>
            <a:endParaRPr lang="en-US" sz="2600" b="0" dirty="0"/>
          </a:p>
          <a:p>
            <a:pPr marL="396875" lvl="2" indent="0" algn="ctr"/>
            <a:endParaRPr lang="en-US" sz="2800" b="1" dirty="0" smtClean="0">
              <a:solidFill>
                <a:srgbClr val="7030A0"/>
              </a:solidFill>
              <a:latin typeface="+mj-lt"/>
            </a:endParaRPr>
          </a:p>
        </p:txBody>
      </p:sp>
    </p:spTree>
    <p:extLst>
      <p:ext uri="{BB962C8B-B14F-4D97-AF65-F5344CB8AC3E}">
        <p14:creationId xmlns:p14="http://schemas.microsoft.com/office/powerpoint/2010/main" val="12229559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988" y="381000"/>
            <a:ext cx="4332287" cy="417513"/>
          </a:xfrm>
          <a:prstGeom prst="rect">
            <a:avLst/>
          </a:prstGeom>
        </p:spPr>
        <p:txBody>
          <a:bodyPr lIns="0" tIns="0" rIns="0" bIns="0"/>
          <a:lstStyle/>
          <a:p>
            <a:pPr algn="ctr">
              <a:lnSpc>
                <a:spcPts val="2732"/>
              </a:lnSpc>
              <a:defRPr/>
            </a:pPr>
            <a:endParaRPr lang="en-US" b="1" spc="-89" dirty="0">
              <a:latin typeface="Times New Roman"/>
            </a:endParaRPr>
          </a:p>
        </p:txBody>
      </p:sp>
      <p:sp>
        <p:nvSpPr>
          <p:cNvPr id="18435" name="Rectangle 4"/>
          <p:cNvSpPr>
            <a:spLocks noChangeArrowheads="1"/>
          </p:cNvSpPr>
          <p:nvPr/>
        </p:nvSpPr>
        <p:spPr bwMode="auto">
          <a:xfrm>
            <a:off x="228600" y="990600"/>
            <a:ext cx="8763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eaLnBrk="0" hangingPunct="0">
              <a:spcBef>
                <a:spcPct val="20000"/>
              </a:spcBef>
              <a:buChar char="•"/>
              <a:defRPr sz="3200">
                <a:solidFill>
                  <a:schemeClr val="accent2"/>
                </a:solidFill>
                <a:latin typeface="Arial" charset="0"/>
              </a:defRPr>
            </a:lvl1pPr>
            <a:lvl2pPr marL="468313"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358775" indent="-342900" eaLnBrk="1" hangingPunct="1">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April 16, </a:t>
            </a:r>
            <a:r>
              <a:rPr lang="en-US" altLang="en-US" sz="2000" dirty="0">
                <a:solidFill>
                  <a:schemeClr val="tx1"/>
                </a:solidFill>
                <a:latin typeface="Calibri" panose="020F0502020204030204" pitchFamily="34" charset="0"/>
              </a:rPr>
              <a:t>2015 - Publish Notices of Proposed Rulemaking</a:t>
            </a:r>
          </a:p>
          <a:p>
            <a:pPr eaLnBrk="1" hangingPunct="1">
              <a:spcBef>
                <a:spcPct val="0"/>
              </a:spcBef>
              <a:buFontTx/>
              <a:buNone/>
            </a:pPr>
            <a:endParaRPr lang="en-US" altLang="en-US" sz="2000" dirty="0">
              <a:solidFill>
                <a:schemeClr val="tx1"/>
              </a:solidFill>
              <a:latin typeface="Calibri" panose="020F0502020204030204" pitchFamily="34" charset="0"/>
            </a:endParaRPr>
          </a:p>
          <a:p>
            <a:pPr marL="358775" indent="-342900" eaLnBrk="1" hangingPunct="1">
              <a:lnSpc>
                <a:spcPts val="2438"/>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 2015 — Majority of Provisions take effect</a:t>
            </a:r>
          </a:p>
          <a:p>
            <a:pPr marL="811213" lvl="1" indent="-342900" eaLnBrk="1" hangingPunct="1">
              <a:lnSpc>
                <a:spcPts val="2438"/>
              </a:lnSpc>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WIA </a:t>
            </a:r>
            <a:r>
              <a:rPr lang="en-US" altLang="en-US" sz="2000" dirty="0">
                <a:solidFill>
                  <a:schemeClr val="tx1"/>
                </a:solidFill>
                <a:latin typeface="Calibri" panose="020F0502020204030204" pitchFamily="34" charset="0"/>
              </a:rPr>
              <a:t>State and local plan provisions continue to apply </a:t>
            </a:r>
          </a:p>
          <a:p>
            <a:pPr marL="811213" lvl="1" indent="-342900" eaLnBrk="1" hangingPunct="1">
              <a:lnSpc>
                <a:spcPts val="2438"/>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 Current performance accountability system remains in effect</a:t>
            </a:r>
          </a:p>
          <a:p>
            <a:pPr eaLnBrk="1" hangingPunct="1">
              <a:lnSpc>
                <a:spcPts val="2438"/>
              </a:lnSpc>
              <a:spcBef>
                <a:spcPct val="0"/>
              </a:spcBef>
              <a:buFontTx/>
              <a:buNone/>
            </a:pPr>
            <a:endParaRPr lang="en-US" altLang="en-US" sz="2000" dirty="0">
              <a:solidFill>
                <a:schemeClr val="tx1"/>
              </a:solidFill>
              <a:latin typeface="Calibri" panose="020F0502020204030204" pitchFamily="34" charset="0"/>
            </a:endParaRPr>
          </a:p>
          <a:p>
            <a:pPr marL="358775" indent="-342900" eaLnBrk="1" hangingPunct="1">
              <a:lnSpc>
                <a:spcPts val="1675"/>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a:t>
            </a:r>
            <a:r>
              <a:rPr lang="en-US" altLang="en-US" sz="2000" dirty="0" smtClean="0">
                <a:solidFill>
                  <a:schemeClr val="tx1"/>
                </a:solidFill>
                <a:latin typeface="Calibri" panose="020F0502020204030204" pitchFamily="34" charset="0"/>
              </a:rPr>
              <a:t>, </a:t>
            </a:r>
            <a:r>
              <a:rPr lang="en-US" altLang="en-US" sz="2000" dirty="0">
                <a:solidFill>
                  <a:schemeClr val="tx1"/>
                </a:solidFill>
                <a:latin typeface="Calibri" panose="020F0502020204030204" pitchFamily="34" charset="0"/>
              </a:rPr>
              <a:t>2015 — </a:t>
            </a:r>
            <a:r>
              <a:rPr lang="en-US" altLang="en-US" sz="2000" dirty="0" smtClean="0">
                <a:solidFill>
                  <a:schemeClr val="tx1"/>
                </a:solidFill>
                <a:latin typeface="Calibri" panose="020F0502020204030204" pitchFamily="34" charset="0"/>
              </a:rPr>
              <a:t>ETPL </a:t>
            </a:r>
            <a:r>
              <a:rPr lang="en-US" altLang="en-US" sz="2000" dirty="0">
                <a:solidFill>
                  <a:schemeClr val="tx1"/>
                </a:solidFill>
                <a:latin typeface="Calibri" panose="020F0502020204030204" pitchFamily="34" charset="0"/>
              </a:rPr>
              <a:t>provisions are implemented by Governors </a:t>
            </a:r>
            <a:r>
              <a:rPr lang="en-US" altLang="en-US" sz="2000" dirty="0" smtClean="0">
                <a:solidFill>
                  <a:schemeClr val="tx1"/>
                </a:solidFill>
                <a:latin typeface="Calibri" panose="020F0502020204030204" pitchFamily="34" charset="0"/>
              </a:rPr>
              <a:t>and Boards </a:t>
            </a:r>
            <a:endParaRPr lang="en-US" altLang="en-US" sz="2000" dirty="0">
              <a:solidFill>
                <a:schemeClr val="tx1"/>
              </a:solidFill>
              <a:latin typeface="Calibri" panose="020F0502020204030204" pitchFamily="34" charset="0"/>
            </a:endParaRPr>
          </a:p>
          <a:p>
            <a:pPr eaLnBrk="1" hangingPunct="1">
              <a:lnSpc>
                <a:spcPts val="1675"/>
              </a:lnSpc>
              <a:spcBef>
                <a:spcPct val="0"/>
              </a:spcBef>
              <a:buFontTx/>
              <a:buNone/>
            </a:pPr>
            <a:r>
              <a:rPr lang="en-US" altLang="en-US" sz="2000" dirty="0">
                <a:solidFill>
                  <a:schemeClr val="tx1"/>
                </a:solidFill>
                <a:latin typeface="Calibri" panose="020F0502020204030204" pitchFamily="34" charset="0"/>
              </a:rPr>
              <a:t> </a:t>
            </a:r>
          </a:p>
          <a:p>
            <a:pPr marL="358775" indent="-342900" eaLnBrk="1" hangingPunct="1">
              <a:lnSpc>
                <a:spcPts val="1675"/>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January 22, 20l6 - DOL, ED and HHS publish Final Rules to implement </a:t>
            </a:r>
            <a:r>
              <a:rPr lang="en-US" altLang="en-US" sz="2000" dirty="0" smtClean="0">
                <a:solidFill>
                  <a:schemeClr val="tx1"/>
                </a:solidFill>
                <a:latin typeface="Calibri" panose="020F0502020204030204" pitchFamily="34" charset="0"/>
              </a:rPr>
              <a:t>WIOA </a:t>
            </a:r>
          </a:p>
          <a:p>
            <a:pPr lvl="2" eaLnBrk="1" hangingPunct="1">
              <a:lnSpc>
                <a:spcPts val="1675"/>
              </a:lnSpc>
              <a:spcBef>
                <a:spcPct val="0"/>
              </a:spcBef>
              <a:buFont typeface="Wingdings" panose="05000000000000000000" pitchFamily="2" charset="2"/>
              <a:buChar char="ü"/>
            </a:pPr>
            <a:r>
              <a:rPr lang="en-US" altLang="en-US" sz="1800" dirty="0" smtClean="0">
                <a:solidFill>
                  <a:srgbClr val="7030A0"/>
                </a:solidFill>
                <a:latin typeface="Calibri" panose="020F0502020204030204" pitchFamily="34" charset="0"/>
              </a:rPr>
              <a:t>The final regulations issued August, 2016</a:t>
            </a:r>
          </a:p>
          <a:p>
            <a:pPr eaLnBrk="1" hangingPunct="1">
              <a:lnSpc>
                <a:spcPts val="1675"/>
              </a:lnSpc>
              <a:spcBef>
                <a:spcPct val="0"/>
              </a:spcBef>
            </a:pPr>
            <a:endParaRPr lang="en-US" altLang="en-US" sz="2000" dirty="0">
              <a:solidFill>
                <a:schemeClr val="tx1"/>
              </a:solidFill>
              <a:latin typeface="Calibri" panose="020F0502020204030204" pitchFamily="34" charset="0"/>
            </a:endParaRPr>
          </a:p>
          <a:p>
            <a:pPr marL="358775" indent="-342900" eaLnBrk="1" hangingPunct="1">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March 3, 20l6 - Deadline for state Combined Plan submissions</a:t>
            </a:r>
          </a:p>
          <a:p>
            <a:pPr lvl="2" eaLnBrk="1" hangingPunct="1">
              <a:spcBef>
                <a:spcPct val="0"/>
              </a:spcBef>
              <a:buFont typeface="Wingdings" panose="05000000000000000000" pitchFamily="2" charset="2"/>
              <a:buChar char="ü"/>
            </a:pPr>
            <a:r>
              <a:rPr lang="en-US" altLang="en-US" sz="1800" dirty="0" smtClean="0">
                <a:solidFill>
                  <a:srgbClr val="7030A0"/>
                </a:solidFill>
                <a:latin typeface="Calibri" panose="020F0502020204030204" pitchFamily="34" charset="0"/>
              </a:rPr>
              <a:t>Final plan guidance was not available until February, 2016 due date changed to April 1, 2016.   The Commonwealth  submitted on time.</a:t>
            </a:r>
          </a:p>
          <a:p>
            <a:pPr eaLnBrk="1" hangingPunct="1">
              <a:spcBef>
                <a:spcPct val="0"/>
              </a:spcBef>
              <a:buFontTx/>
              <a:buNone/>
            </a:pPr>
            <a:endParaRPr lang="en-US" altLang="en-US" sz="1000" dirty="0">
              <a:solidFill>
                <a:schemeClr val="tx2">
                  <a:lumMod val="60000"/>
                  <a:lumOff val="40000"/>
                </a:schemeClr>
              </a:solidFill>
              <a:latin typeface="Calibri" panose="020F0502020204030204" pitchFamily="34" charset="0"/>
            </a:endParaRPr>
          </a:p>
          <a:p>
            <a:pPr marL="358775" indent="-342900" eaLnBrk="1" hangingPunct="1">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 2016 - Full </a:t>
            </a:r>
            <a:r>
              <a:rPr lang="en-US" altLang="en-US" sz="2000" dirty="0" smtClean="0">
                <a:solidFill>
                  <a:schemeClr val="tx1"/>
                </a:solidFill>
                <a:latin typeface="Calibri" panose="020F0502020204030204" pitchFamily="34" charset="0"/>
              </a:rPr>
              <a:t>Implementation –  Program, services and activities</a:t>
            </a:r>
            <a:endParaRPr lang="en-US" altLang="en-US" sz="2000" dirty="0">
              <a:solidFill>
                <a:schemeClr val="tx1"/>
              </a:solidFill>
              <a:latin typeface="Calibri" panose="020F0502020204030204" pitchFamily="34" charset="0"/>
            </a:endParaRPr>
          </a:p>
          <a:p>
            <a:pPr lvl="2" eaLnBrk="1" hangingPunct="1">
              <a:spcBef>
                <a:spcPct val="0"/>
              </a:spcBef>
              <a:buFont typeface="Arial" panose="020B0604020202020204" pitchFamily="34" charset="0"/>
              <a:buChar char="•"/>
            </a:pPr>
            <a:r>
              <a:rPr lang="en-US" altLang="en-US" sz="1800" dirty="0" smtClean="0">
                <a:solidFill>
                  <a:srgbClr val="7030A0"/>
                </a:solidFill>
                <a:latin typeface="Calibri" panose="020F0502020204030204" pitchFamily="34" charset="0"/>
              </a:rPr>
              <a:t>One-stop </a:t>
            </a:r>
            <a:r>
              <a:rPr lang="en-US" altLang="en-US" sz="1800" dirty="0">
                <a:solidFill>
                  <a:srgbClr val="7030A0"/>
                </a:solidFill>
                <a:latin typeface="Calibri" panose="020F0502020204030204" pitchFamily="34" charset="0"/>
              </a:rPr>
              <a:t>infrastructure cost requirements </a:t>
            </a:r>
            <a:r>
              <a:rPr lang="en-US" altLang="en-US" sz="1800" dirty="0" smtClean="0">
                <a:solidFill>
                  <a:srgbClr val="7030A0"/>
                </a:solidFill>
                <a:latin typeface="Calibri" panose="020F0502020204030204" pitchFamily="34" charset="0"/>
              </a:rPr>
              <a:t>pushed out to July, 2018</a:t>
            </a:r>
            <a:endParaRPr lang="en-US" altLang="en-US" sz="1800" dirty="0">
              <a:solidFill>
                <a:srgbClr val="7030A0"/>
              </a:solidFill>
              <a:latin typeface="Calibri" panose="020F0502020204030204" pitchFamily="34" charset="0"/>
            </a:endParaRPr>
          </a:p>
          <a:p>
            <a:pPr lvl="2" eaLnBrk="1" hangingPunct="1">
              <a:lnSpc>
                <a:spcPts val="2088"/>
              </a:lnSpc>
              <a:spcBef>
                <a:spcPct val="0"/>
              </a:spcBef>
              <a:buFont typeface="Wingdings" panose="05000000000000000000" pitchFamily="2" charset="2"/>
              <a:buChar char="ü"/>
            </a:pPr>
            <a:r>
              <a:rPr lang="en-US" altLang="en-US" sz="1800" dirty="0">
                <a:solidFill>
                  <a:schemeClr val="tx1"/>
                </a:solidFill>
                <a:latin typeface="Calibri" panose="020F0502020204030204" pitchFamily="34" charset="0"/>
              </a:rPr>
              <a:t>Use of common One-Stop identifier must be </a:t>
            </a:r>
            <a:r>
              <a:rPr lang="en-US" altLang="en-US" sz="1800" dirty="0" smtClean="0">
                <a:solidFill>
                  <a:schemeClr val="tx1"/>
                </a:solidFill>
                <a:latin typeface="Calibri" panose="020F0502020204030204" pitchFamily="34" charset="0"/>
              </a:rPr>
              <a:t>implemented – </a:t>
            </a:r>
            <a:r>
              <a:rPr lang="en-US" altLang="en-US" sz="1800" dirty="0" smtClean="0">
                <a:solidFill>
                  <a:srgbClr val="7030A0"/>
                </a:solidFill>
                <a:latin typeface="Calibri" panose="020F0502020204030204" pitchFamily="34" charset="0"/>
              </a:rPr>
              <a:t>Currently in compliance beginning re-branding project.</a:t>
            </a:r>
          </a:p>
          <a:p>
            <a:pPr marL="754063" lvl="1" indent="-285750" eaLnBrk="1" hangingPunct="1">
              <a:lnSpc>
                <a:spcPts val="2088"/>
              </a:lnSpc>
              <a:spcBef>
                <a:spcPct val="0"/>
              </a:spcBef>
              <a:buFont typeface="Wingdings" panose="05000000000000000000" pitchFamily="2" charset="2"/>
              <a:buChar char="ü"/>
            </a:pPr>
            <a:endParaRPr lang="en-US" altLang="en-US" sz="1800" dirty="0">
              <a:solidFill>
                <a:schemeClr val="tx1"/>
              </a:solidFill>
              <a:latin typeface="Calibri" panose="020F0502020204030204" pitchFamily="34" charset="0"/>
            </a:endParaRPr>
          </a:p>
          <a:p>
            <a:pPr eaLnBrk="1" hangingPunct="1">
              <a:lnSpc>
                <a:spcPts val="2088"/>
              </a:lnSpc>
              <a:spcBef>
                <a:spcPct val="0"/>
              </a:spcBef>
              <a:buFont typeface="Arial" charset="0"/>
              <a:buChar char="•"/>
            </a:pPr>
            <a:r>
              <a:rPr lang="en-US" altLang="en-US" sz="2000" dirty="0" smtClean="0">
                <a:solidFill>
                  <a:schemeClr val="tx1"/>
                </a:solidFill>
                <a:latin typeface="Calibri" panose="020F0502020204030204" pitchFamily="34" charset="0"/>
              </a:rPr>
              <a:t>July 1, 2017 – Lead Operator of Local One-Stops in place.</a:t>
            </a:r>
          </a:p>
        </p:txBody>
      </p:sp>
      <p:sp>
        <p:nvSpPr>
          <p:cNvPr id="2" name="TextBox 1"/>
          <p:cNvSpPr txBox="1"/>
          <p:nvPr/>
        </p:nvSpPr>
        <p:spPr>
          <a:xfrm>
            <a:off x="762000" y="38100"/>
            <a:ext cx="6096000" cy="830997"/>
          </a:xfrm>
          <a:prstGeom prst="rect">
            <a:avLst/>
          </a:prstGeom>
          <a:noFill/>
        </p:spPr>
        <p:txBody>
          <a:bodyPr wrap="square" rtlCol="0">
            <a:spAutoFit/>
          </a:bodyPr>
          <a:lstStyle/>
          <a:p>
            <a:pPr algn="ctr"/>
            <a:r>
              <a:rPr lang="en-US" sz="2400" b="1" dirty="0" smtClean="0">
                <a:solidFill>
                  <a:srgbClr val="FFC000"/>
                </a:solidFill>
                <a:latin typeface="Calibri" panose="020F0502020204030204" pitchFamily="34" charset="0"/>
              </a:rPr>
              <a:t>WHERE IS COMMONWEALTH </a:t>
            </a:r>
          </a:p>
          <a:p>
            <a:pPr algn="ctr"/>
            <a:r>
              <a:rPr lang="en-US" sz="2400" b="1" dirty="0" smtClean="0">
                <a:solidFill>
                  <a:srgbClr val="FFC000"/>
                </a:solidFill>
                <a:latin typeface="Calibri" panose="020F0502020204030204" pitchFamily="34" charset="0"/>
              </a:rPr>
              <a:t>IN IMPLEMENTATION</a:t>
            </a:r>
            <a:endParaRPr lang="en-US" sz="24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165008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762000" y="36095"/>
            <a:ext cx="8167688" cy="457200"/>
          </a:xfrm>
        </p:spPr>
        <p:txBody>
          <a:bodyPr/>
          <a:lstStyle/>
          <a:p>
            <a:r>
              <a:rPr lang="en-US" b="1" dirty="0" smtClean="0">
                <a:latin typeface="+mn-lt"/>
              </a:rPr>
              <a:t>WIOA Planning &amp; Stakeholder Engagement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37403607"/>
              </p:ext>
            </p:extLst>
          </p:nvPr>
        </p:nvGraphicFramePr>
        <p:xfrm>
          <a:off x="457200" y="1060175"/>
          <a:ext cx="8229600" cy="518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5" name="Elbow Connector 14"/>
          <p:cNvCxnSpPr/>
          <p:nvPr/>
        </p:nvCxnSpPr>
        <p:spPr>
          <a:xfrm flipV="1">
            <a:off x="5335588" y="2525713"/>
            <a:ext cx="1074737" cy="784225"/>
          </a:xfrm>
          <a:prstGeom prst="bentConnector3">
            <a:avLst>
              <a:gd name="adj1" fmla="val 25967"/>
            </a:avLst>
          </a:prstGeom>
          <a:ln>
            <a:prstDash val="dash"/>
            <a:headEnd type="stealth"/>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556250" y="2352675"/>
            <a:ext cx="854075" cy="0"/>
          </a:xfrm>
          <a:prstGeom prst="straightConnector1">
            <a:avLst/>
          </a:prstGeom>
          <a:ln>
            <a:prstDash val="dash"/>
            <a:headEnd type="stealth"/>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6221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WIOA COMBINED STATE PLAN</a:t>
            </a:r>
            <a:endParaRPr lang="en-US" dirty="0">
              <a:latin typeface="+mn-lt"/>
            </a:endParaRPr>
          </a:p>
        </p:txBody>
      </p:sp>
      <p:sp>
        <p:nvSpPr>
          <p:cNvPr id="3" name="Content Placeholder 2"/>
          <p:cNvSpPr>
            <a:spLocks noGrp="1"/>
          </p:cNvSpPr>
          <p:nvPr>
            <p:ph sz="half" idx="1"/>
          </p:nvPr>
        </p:nvSpPr>
        <p:spPr>
          <a:xfrm>
            <a:off x="457200" y="990600"/>
            <a:ext cx="8382000" cy="5410200"/>
          </a:xfrm>
        </p:spPr>
        <p:txBody>
          <a:bodyPr/>
          <a:lstStyle/>
          <a:p>
            <a:r>
              <a:rPr lang="en-US" sz="1800" b="0" dirty="0">
                <a:latin typeface="+mn-lt"/>
              </a:rPr>
              <a:t>The State Plan was developed by WIOA Steering Committee which included all </a:t>
            </a:r>
            <a:r>
              <a:rPr lang="en-US" sz="1800" b="0" dirty="0" smtClean="0">
                <a:latin typeface="+mn-lt"/>
              </a:rPr>
              <a:t>Partners and Stakeholders</a:t>
            </a:r>
          </a:p>
          <a:p>
            <a:r>
              <a:rPr lang="en-US" sz="1800" b="0" dirty="0" smtClean="0">
                <a:latin typeface="+mn-lt"/>
              </a:rPr>
              <a:t>The Commonwealth submitted a </a:t>
            </a:r>
            <a:r>
              <a:rPr lang="en-US" sz="1800" b="0" i="1" dirty="0" smtClean="0">
                <a:latin typeface="+mn-lt"/>
              </a:rPr>
              <a:t>Combined State Plan </a:t>
            </a:r>
            <a:r>
              <a:rPr lang="en-US" sz="1800" b="0" dirty="0" smtClean="0">
                <a:latin typeface="+mn-lt"/>
              </a:rPr>
              <a:t>including: </a:t>
            </a:r>
            <a:r>
              <a:rPr lang="en-US" sz="1800" dirty="0" smtClean="0">
                <a:solidFill>
                  <a:schemeClr val="tx2">
                    <a:lumMod val="60000"/>
                    <a:lumOff val="40000"/>
                  </a:schemeClr>
                </a:solidFill>
                <a:latin typeface="+mn-lt"/>
              </a:rPr>
              <a:t>WIOA Title I (Adult, Dislocated Worker, Youth); Title II (Adult Education and Family Literacy);Title III (Wagner Peyser/Employment Service);Title IV (Vocational Rehabilitation); Temporary Assistance to Needy Families (TANF); Supplemental Nutrition Assistance Program (SNAP); Unemployment Insurance (UI); Trade Adjustment Assistance (TAA); Jobs for Veterans State Grant (JVSG) and Senior Community Service Employment Program (SCSEP)</a:t>
            </a:r>
          </a:p>
          <a:p>
            <a:r>
              <a:rPr lang="en-US" sz="1800" b="0" dirty="0" smtClean="0">
                <a:latin typeface="+mn-lt"/>
              </a:rPr>
              <a:t>Plan was fully vetted by all stakeholders and the MA Workforce Development System</a:t>
            </a:r>
          </a:p>
          <a:p>
            <a:r>
              <a:rPr lang="en-US" sz="1800" b="0" dirty="0" smtClean="0">
                <a:latin typeface="+mn-lt"/>
              </a:rPr>
              <a:t>Four public hearings were conducted to garner public feedback and comments</a:t>
            </a:r>
          </a:p>
          <a:p>
            <a:pPr marL="0" indent="0" algn="ctr">
              <a:buNone/>
            </a:pPr>
            <a:r>
              <a:rPr lang="en-US" dirty="0" smtClean="0">
                <a:latin typeface="+mn-lt"/>
              </a:rPr>
              <a:t>MA </a:t>
            </a:r>
            <a:r>
              <a:rPr lang="en-US" dirty="0">
                <a:latin typeface="+mn-lt"/>
              </a:rPr>
              <a:t>WIOA State Plan Website</a:t>
            </a:r>
          </a:p>
          <a:p>
            <a:pPr lvl="2" algn="ctr"/>
            <a:r>
              <a:rPr lang="en-US" sz="2800" b="1" dirty="0">
                <a:solidFill>
                  <a:srgbClr val="7030A0"/>
                </a:solidFill>
              </a:rPr>
              <a:t>www.mass.gov/massworkforce/state-plan</a:t>
            </a:r>
          </a:p>
          <a:p>
            <a:pPr marL="0" indent="0">
              <a:buNone/>
            </a:pPr>
            <a:endParaRPr lang="en-US" sz="1800" b="0" dirty="0" smtClean="0">
              <a:latin typeface="+mn-lt"/>
            </a:endParaRPr>
          </a:p>
          <a:p>
            <a:endParaRPr lang="en-US" dirty="0" smtClean="0">
              <a:latin typeface="+mj-lt"/>
            </a:endParaRPr>
          </a:p>
          <a:p>
            <a:endParaRPr lang="en-US" dirty="0" smtClean="0">
              <a:latin typeface="+mj-lt"/>
            </a:endParaRPr>
          </a:p>
          <a:p>
            <a:endParaRPr lang="en-US" dirty="0" smtClean="0">
              <a:latin typeface="+mj-lt"/>
            </a:endParaRPr>
          </a:p>
          <a:p>
            <a:endParaRPr lang="en-US" dirty="0">
              <a:latin typeface="+mj-lt"/>
            </a:endParaRPr>
          </a:p>
        </p:txBody>
      </p:sp>
    </p:spTree>
    <p:extLst>
      <p:ext uri="{BB962C8B-B14F-4D97-AF65-F5344CB8AC3E}">
        <p14:creationId xmlns:p14="http://schemas.microsoft.com/office/powerpoint/2010/main" val="10130278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9000" y="109538"/>
            <a:ext cx="5664200" cy="762000"/>
          </a:xfrm>
        </p:spPr>
        <p:txBody>
          <a:bodyPr/>
          <a:lstStyle/>
          <a:p>
            <a:pPr algn="ctr"/>
            <a:r>
              <a:rPr lang="en-US" dirty="0" smtClean="0">
                <a:latin typeface="+mn-lt"/>
              </a:rPr>
              <a:t>INTEGRATED SERVICE DESIGN:</a:t>
            </a:r>
            <a:br>
              <a:rPr lang="en-US" dirty="0" smtClean="0">
                <a:latin typeface="+mn-lt"/>
              </a:rPr>
            </a:br>
            <a:r>
              <a:rPr lang="en-US" dirty="0" smtClean="0">
                <a:latin typeface="+mn-lt"/>
              </a:rPr>
              <a:t>PERSON - CENTRIC</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l="17609" t="14072" r="18478" b="10323"/>
          <a:stretch>
            <a:fillRect/>
          </a:stretch>
        </p:blipFill>
        <p:spPr bwMode="auto">
          <a:xfrm>
            <a:off x="238125" y="1623348"/>
            <a:ext cx="8686800" cy="454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228600" y="6172200"/>
            <a:ext cx="800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r>
              <a:rPr lang="en-US" sz="1000" dirty="0">
                <a:solidFill>
                  <a:schemeClr val="accent4"/>
                </a:solidFill>
              </a:rPr>
              <a:t>CLASP GRAPHIC: </a:t>
            </a:r>
            <a:r>
              <a:rPr lang="en-US" sz="1000" u="sng" dirty="0">
                <a:solidFill>
                  <a:schemeClr val="accent4"/>
                </a:solidFill>
              </a:rPr>
              <a:t>http://www.clasp.org/resources-and-publications/publication-1/Alliance-WIOA-CP-Summary.pdf</a:t>
            </a:r>
            <a:endParaRPr lang="en-US" sz="1000" dirty="0">
              <a:solidFill>
                <a:schemeClr val="accent4"/>
              </a:solidFill>
            </a:endParaRPr>
          </a:p>
        </p:txBody>
      </p:sp>
      <p:sp>
        <p:nvSpPr>
          <p:cNvPr id="2" name="TextBox 1"/>
          <p:cNvSpPr txBox="1"/>
          <p:nvPr/>
        </p:nvSpPr>
        <p:spPr>
          <a:xfrm>
            <a:off x="152400" y="990600"/>
            <a:ext cx="8763000" cy="523220"/>
          </a:xfrm>
          <a:prstGeom prst="rect">
            <a:avLst/>
          </a:prstGeom>
          <a:noFill/>
        </p:spPr>
        <p:txBody>
          <a:bodyPr wrap="square" rtlCol="0">
            <a:spAutoFit/>
          </a:bodyPr>
          <a:lstStyle/>
          <a:p>
            <a:r>
              <a:rPr lang="en-US" sz="1400" i="1" dirty="0" smtClean="0"/>
              <a:t>State </a:t>
            </a:r>
            <a:r>
              <a:rPr lang="en-US" sz="1400" i="1" dirty="0"/>
              <a:t>and Local MOUs are designed around </a:t>
            </a:r>
            <a:r>
              <a:rPr lang="en-US" sz="1400" i="1" dirty="0" smtClean="0"/>
              <a:t> a “career pathway” approach based on customer perspective</a:t>
            </a:r>
            <a:r>
              <a:rPr lang="en-US" sz="1400" i="1" dirty="0"/>
              <a:t>, not focused on the operations of funding streams</a:t>
            </a:r>
            <a:r>
              <a:rPr lang="en-US" sz="1400" i="1" dirty="0" smtClean="0"/>
              <a:t>.</a:t>
            </a:r>
            <a:endParaRPr lang="en-US" sz="1400" i="1" dirty="0"/>
          </a:p>
        </p:txBody>
      </p:sp>
    </p:spTree>
    <p:extLst>
      <p:ext uri="{BB962C8B-B14F-4D97-AF65-F5344CB8AC3E}">
        <p14:creationId xmlns:p14="http://schemas.microsoft.com/office/powerpoint/2010/main" val="39269401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28601"/>
            <a:ext cx="7886700" cy="457200"/>
          </a:xfrm>
        </p:spPr>
        <p:txBody>
          <a:bodyPr/>
          <a:lstStyle/>
          <a:p>
            <a:r>
              <a:rPr lang="en-US" b="1" dirty="0" smtClean="0">
                <a:latin typeface="+mn-lt"/>
              </a:rPr>
              <a:t>Combined Plan: </a:t>
            </a:r>
            <a:r>
              <a:rPr lang="en-US" b="1" i="1" dirty="0" smtClean="0">
                <a:latin typeface="+mn-lt"/>
              </a:rPr>
              <a:t>Vision Statement</a:t>
            </a:r>
          </a:p>
        </p:txBody>
      </p:sp>
      <p:sp>
        <p:nvSpPr>
          <p:cNvPr id="3" name="Content Placeholder 2"/>
          <p:cNvSpPr>
            <a:spLocks noGrp="1"/>
          </p:cNvSpPr>
          <p:nvPr>
            <p:ph idx="1"/>
          </p:nvPr>
        </p:nvSpPr>
        <p:spPr>
          <a:xfrm>
            <a:off x="628650" y="1066800"/>
            <a:ext cx="7886700" cy="5529263"/>
          </a:xfrm>
        </p:spPr>
        <p:txBody>
          <a:bodyPr>
            <a:normAutofit fontScale="70000" lnSpcReduction="20000"/>
          </a:bodyPr>
          <a:lstStyle/>
          <a:p>
            <a:pPr marL="0" indent="0">
              <a:buFontTx/>
              <a:buNone/>
              <a:defRPr/>
            </a:pPr>
            <a:r>
              <a:rPr lang="en-US" sz="2900" dirty="0" smtClean="0">
                <a:latin typeface="Arial (Body)"/>
              </a:rPr>
              <a:t>All </a:t>
            </a:r>
            <a:r>
              <a:rPr lang="en-US" sz="2900" dirty="0">
                <a:latin typeface="Arial (Body)"/>
              </a:rPr>
              <a:t>Massachusetts residents will benefit from a seamless system of education and workforce services that supports</a:t>
            </a:r>
            <a:r>
              <a:rPr lang="en-US" sz="2900" i="1" dirty="0">
                <a:latin typeface="Arial (Body)"/>
              </a:rPr>
              <a:t> </a:t>
            </a:r>
            <a:r>
              <a:rPr lang="en-US" sz="2900" b="1" i="1" dirty="0">
                <a:latin typeface="Arial (Body)"/>
              </a:rPr>
              <a:t>career pathways</a:t>
            </a:r>
            <a:r>
              <a:rPr lang="en-US" sz="2900" dirty="0">
                <a:latin typeface="Arial (Body)"/>
              </a:rPr>
              <a:t> for individuals and leads to a more informed, educated, and skilled workforce, which meets the Commonwealth’s businesses’ demands and sustains a thriving </a:t>
            </a:r>
            <a:r>
              <a:rPr lang="en-US" sz="2900" dirty="0" smtClean="0">
                <a:latin typeface="Arial (Body)"/>
              </a:rPr>
              <a:t>economy.</a:t>
            </a:r>
          </a:p>
          <a:p>
            <a:pPr marL="187325" lvl="1" indent="0">
              <a:buNone/>
              <a:defRPr/>
            </a:pPr>
            <a:r>
              <a:rPr lang="en-US" sz="2300" b="0" dirty="0" smtClean="0">
                <a:latin typeface="Arial (Body)"/>
              </a:rPr>
              <a:t>To </a:t>
            </a:r>
            <a:r>
              <a:rPr lang="en-US" sz="2300" b="0" dirty="0">
                <a:latin typeface="Arial (Body)"/>
              </a:rPr>
              <a:t>achieve this vision, Massachusetts will engage businesses to understand their needs and </a:t>
            </a:r>
            <a:r>
              <a:rPr lang="en-US" sz="2300" b="0" dirty="0" smtClean="0">
                <a:latin typeface="Arial (Body)"/>
              </a:rPr>
              <a:t>develop an integrated </a:t>
            </a:r>
            <a:r>
              <a:rPr lang="en-US" sz="2300" b="0" dirty="0">
                <a:latin typeface="Arial (Body)"/>
              </a:rPr>
              <a:t>education and workforce system that supports career pathways to prepare residents with foundation, technical, professional skills and information and connections to postsecondary education and training.  </a:t>
            </a:r>
            <a:r>
              <a:rPr lang="en-US" sz="2300" b="0" i="1" u="sng" dirty="0">
                <a:latin typeface="Arial (Body)"/>
              </a:rPr>
              <a:t>WIOA partners will work to</a:t>
            </a:r>
            <a:r>
              <a:rPr lang="en-US" sz="2300" b="0" i="1" u="sng" dirty="0" smtClean="0">
                <a:latin typeface="Arial (Body)"/>
              </a:rPr>
              <a:t>:</a:t>
            </a:r>
            <a:endParaRPr lang="en-US" sz="1400" b="0" dirty="0" smtClean="0">
              <a:latin typeface="Arial (Body)"/>
            </a:endParaRPr>
          </a:p>
          <a:p>
            <a:pPr lvl="1">
              <a:defRPr/>
            </a:pPr>
            <a:r>
              <a:rPr lang="en-US" sz="2600" dirty="0" smtClean="0">
                <a:latin typeface="Arial (Body)"/>
              </a:rPr>
              <a:t>Design </a:t>
            </a:r>
            <a:r>
              <a:rPr lang="en-US" sz="2600" dirty="0">
                <a:latin typeface="Arial (Body)"/>
              </a:rPr>
              <a:t>career pathways </a:t>
            </a:r>
            <a:r>
              <a:rPr lang="en-US" sz="2600" b="0" dirty="0">
                <a:latin typeface="Arial (Body)"/>
              </a:rPr>
              <a:t>across partners aligned with business demand</a:t>
            </a:r>
          </a:p>
          <a:p>
            <a:pPr lvl="1">
              <a:defRPr/>
            </a:pPr>
            <a:r>
              <a:rPr lang="en-US" sz="2600" dirty="0">
                <a:latin typeface="Arial (Body)"/>
              </a:rPr>
              <a:t>Improve foundation skills</a:t>
            </a:r>
            <a:r>
              <a:rPr lang="en-US" sz="2600" b="0" i="1" dirty="0">
                <a:latin typeface="Arial (Body)"/>
              </a:rPr>
              <a:t> and </a:t>
            </a:r>
            <a:r>
              <a:rPr lang="en-US" sz="2600" dirty="0">
                <a:latin typeface="Arial (Body)"/>
              </a:rPr>
              <a:t>transition to postsecondary education and </a:t>
            </a:r>
            <a:r>
              <a:rPr lang="en-US" sz="2600" dirty="0" smtClean="0">
                <a:latin typeface="Arial (Body)"/>
              </a:rPr>
              <a:t>training</a:t>
            </a:r>
            <a:r>
              <a:rPr lang="en-US" sz="2600" b="0" dirty="0" smtClean="0">
                <a:latin typeface="Arial (Body)"/>
              </a:rPr>
              <a:t> for individuals with barriers to employment</a:t>
            </a:r>
            <a:endParaRPr lang="en-US" sz="2600" b="0" dirty="0">
              <a:latin typeface="Arial (Body)"/>
            </a:endParaRPr>
          </a:p>
          <a:p>
            <a:pPr lvl="1">
              <a:defRPr/>
            </a:pPr>
            <a:r>
              <a:rPr lang="en-US" sz="2600" dirty="0">
                <a:latin typeface="Arial (Body)"/>
              </a:rPr>
              <a:t>Assist low-income individuals and families </a:t>
            </a:r>
            <a:r>
              <a:rPr lang="en-US" sz="2600" b="0" dirty="0">
                <a:latin typeface="Arial (Body)"/>
              </a:rPr>
              <a:t>to achieve economic self-sufficiency through support services, labor-market driven credentialing, and employment</a:t>
            </a:r>
          </a:p>
          <a:p>
            <a:pPr lvl="1">
              <a:defRPr/>
            </a:pPr>
            <a:r>
              <a:rPr lang="en-US" sz="2600" dirty="0">
                <a:latin typeface="Arial (Body)"/>
              </a:rPr>
              <a:t>Meet the needs of job seekers and businesses </a:t>
            </a:r>
            <a:r>
              <a:rPr lang="en-US" sz="2600" b="0" dirty="0">
                <a:latin typeface="Arial (Body)"/>
              </a:rPr>
              <a:t>who engage in the public workforce system (including </a:t>
            </a:r>
            <a:r>
              <a:rPr lang="en-US" sz="2600" b="0" dirty="0" smtClean="0">
                <a:latin typeface="Arial (Body)"/>
              </a:rPr>
              <a:t>partner </a:t>
            </a:r>
            <a:r>
              <a:rPr lang="en-US" sz="2600" b="0" dirty="0">
                <a:latin typeface="Arial (Body)"/>
              </a:rPr>
              <a:t>programs</a:t>
            </a:r>
            <a:r>
              <a:rPr lang="en-US" sz="2900" b="0" dirty="0">
                <a:latin typeface="Arial (Body)"/>
              </a:rPr>
              <a:t>) </a:t>
            </a:r>
          </a:p>
        </p:txBody>
      </p:sp>
    </p:spTree>
    <p:extLst>
      <p:ext uri="{BB962C8B-B14F-4D97-AF65-F5344CB8AC3E}">
        <p14:creationId xmlns:p14="http://schemas.microsoft.com/office/powerpoint/2010/main" val="4084845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868591323"/>
              </p:ext>
            </p:extLst>
          </p:nvPr>
        </p:nvGraphicFramePr>
        <p:xfrm>
          <a:off x="304800" y="1461760"/>
          <a:ext cx="8221663" cy="5227638"/>
        </p:xfrm>
        <a:graphic>
          <a:graphicData uri="http://schemas.openxmlformats.org/presentationml/2006/ole">
            <mc:AlternateContent xmlns:mc="http://schemas.openxmlformats.org/markup-compatibility/2006">
              <mc:Choice xmlns:v="urn:schemas-microsoft-com:vml" Requires="v">
                <p:oleObj spid="_x0000_s2091" name="Visio" r:id="rId3" imgW="16751916" imgH="10645992" progId="Visio.Drawing.11">
                  <p:embed/>
                </p:oleObj>
              </mc:Choice>
              <mc:Fallback>
                <p:oleObj name="Visio" r:id="rId3" imgW="16751916" imgH="1064599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61760"/>
                        <a:ext cx="8221663" cy="522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104900" y="107007"/>
            <a:ext cx="5638800" cy="461665"/>
          </a:xfrm>
          <a:prstGeom prst="rect">
            <a:avLst/>
          </a:prstGeom>
          <a:noFill/>
        </p:spPr>
        <p:txBody>
          <a:bodyPr wrap="square" rtlCol="0">
            <a:spAutoFit/>
          </a:bodyPr>
          <a:lstStyle/>
          <a:p>
            <a:pPr algn="ctr"/>
            <a:r>
              <a:rPr lang="en-US" sz="2400" i="1" dirty="0" smtClean="0">
                <a:solidFill>
                  <a:srgbClr val="FFC000"/>
                </a:solidFill>
                <a:cs typeface="Calibri" pitchFamily="34" charset="0"/>
              </a:rPr>
              <a:t>Adult Job </a:t>
            </a:r>
            <a:r>
              <a:rPr lang="en-US" sz="2400" i="1" dirty="0">
                <a:solidFill>
                  <a:srgbClr val="FFC000"/>
                </a:solidFill>
                <a:cs typeface="Calibri" pitchFamily="34" charset="0"/>
              </a:rPr>
              <a:t>Seeker </a:t>
            </a:r>
            <a:r>
              <a:rPr lang="en-US" sz="2400" i="1" dirty="0" smtClean="0">
                <a:solidFill>
                  <a:srgbClr val="FFC000"/>
                </a:solidFill>
                <a:cs typeface="Calibri" pitchFamily="34" charset="0"/>
              </a:rPr>
              <a:t>Customer Flow Model</a:t>
            </a:r>
            <a:endParaRPr lang="en-US" sz="2400" dirty="0">
              <a:solidFill>
                <a:srgbClr val="FFC000"/>
              </a:solidFill>
            </a:endParaRPr>
          </a:p>
        </p:txBody>
      </p:sp>
      <p:sp>
        <p:nvSpPr>
          <p:cNvPr id="10" name="TextBox 9"/>
          <p:cNvSpPr txBox="1"/>
          <p:nvPr/>
        </p:nvSpPr>
        <p:spPr>
          <a:xfrm>
            <a:off x="457200" y="1219200"/>
            <a:ext cx="6934200" cy="369332"/>
          </a:xfrm>
          <a:prstGeom prst="rect">
            <a:avLst/>
          </a:prstGeom>
          <a:noFill/>
        </p:spPr>
        <p:txBody>
          <a:bodyPr wrap="square" rtlCol="0">
            <a:spAutoFit/>
          </a:bodyPr>
          <a:lstStyle/>
          <a:p>
            <a:endParaRPr lang="en-US" dirty="0"/>
          </a:p>
        </p:txBody>
      </p:sp>
      <p:sp>
        <p:nvSpPr>
          <p:cNvPr id="5" name="TextBox 4"/>
          <p:cNvSpPr txBox="1"/>
          <p:nvPr/>
        </p:nvSpPr>
        <p:spPr>
          <a:xfrm>
            <a:off x="152400" y="957590"/>
            <a:ext cx="8915400" cy="461665"/>
          </a:xfrm>
          <a:prstGeom prst="rect">
            <a:avLst/>
          </a:prstGeom>
          <a:noFill/>
        </p:spPr>
        <p:txBody>
          <a:bodyPr wrap="square" rtlCol="0">
            <a:spAutoFit/>
          </a:bodyPr>
          <a:lstStyle/>
          <a:p>
            <a:r>
              <a:rPr lang="en-US" sz="1200" b="1" i="1" dirty="0" smtClean="0"/>
              <a:t>GOAL:  New </a:t>
            </a:r>
            <a:r>
              <a:rPr lang="en-US" sz="1200" b="1" i="1" u="sng" dirty="0"/>
              <a:t>statewide</a:t>
            </a:r>
            <a:r>
              <a:rPr lang="en-US" sz="1200" b="1" i="1" dirty="0"/>
              <a:t> customer flow to manage individuals from various referral sources who are triaged based on new, intensive skill assessment tools to Job Ready and Skill Building Teams within the Career Center.</a:t>
            </a:r>
          </a:p>
        </p:txBody>
      </p:sp>
    </p:spTree>
    <p:extLst>
      <p:ext uri="{BB962C8B-B14F-4D97-AF65-F5344CB8AC3E}">
        <p14:creationId xmlns:p14="http://schemas.microsoft.com/office/powerpoint/2010/main" val="2453263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650" y="990600"/>
            <a:ext cx="8610600" cy="646331"/>
          </a:xfrm>
          <a:prstGeom prst="rect">
            <a:avLst/>
          </a:prstGeom>
          <a:noFill/>
        </p:spPr>
        <p:txBody>
          <a:bodyPr wrap="square" rtlCol="0">
            <a:spAutoFit/>
          </a:bodyPr>
          <a:lstStyle/>
          <a:p>
            <a:pPr>
              <a:defRPr/>
            </a:pPr>
            <a:r>
              <a:rPr lang="en-US" b="1" dirty="0" smtClean="0">
                <a:latin typeface="Arial (Body)"/>
              </a:rPr>
              <a:t>GOAL</a:t>
            </a:r>
            <a:r>
              <a:rPr lang="en-US" dirty="0" smtClean="0">
                <a:latin typeface="Arial (Body)"/>
              </a:rPr>
              <a:t>:  Increase </a:t>
            </a:r>
            <a:r>
              <a:rPr lang="en-US" dirty="0">
                <a:latin typeface="Arial (Body)"/>
              </a:rPr>
              <a:t>credentialing and job placement outcomes for youth, including youth with barriers to employment.</a:t>
            </a:r>
          </a:p>
        </p:txBody>
      </p:sp>
      <p:sp>
        <p:nvSpPr>
          <p:cNvPr id="3" name="TextBox 2"/>
          <p:cNvSpPr txBox="1"/>
          <p:nvPr/>
        </p:nvSpPr>
        <p:spPr>
          <a:xfrm>
            <a:off x="609600" y="159602"/>
            <a:ext cx="6096000" cy="830997"/>
          </a:xfrm>
          <a:prstGeom prst="rect">
            <a:avLst/>
          </a:prstGeom>
          <a:noFill/>
        </p:spPr>
        <p:txBody>
          <a:bodyPr wrap="square" rtlCol="0">
            <a:spAutoFit/>
          </a:bodyPr>
          <a:lstStyle/>
          <a:p>
            <a:pPr algn="ctr"/>
            <a:r>
              <a:rPr lang="en-US" sz="2400" b="1" dirty="0" smtClean="0">
                <a:solidFill>
                  <a:srgbClr val="FFC000"/>
                </a:solidFill>
                <a:cs typeface="Calibri" pitchFamily="34" charset="0"/>
              </a:rPr>
              <a:t>Youth </a:t>
            </a:r>
            <a:r>
              <a:rPr lang="en-US" sz="2400" b="1" dirty="0">
                <a:solidFill>
                  <a:srgbClr val="FFC000"/>
                </a:solidFill>
                <a:cs typeface="Calibri" pitchFamily="34" charset="0"/>
              </a:rPr>
              <a:t>Career Pathway &amp;</a:t>
            </a:r>
            <a:r>
              <a:rPr lang="en-US" sz="2400" b="1" i="1" dirty="0">
                <a:solidFill>
                  <a:srgbClr val="FFC000"/>
                </a:solidFill>
                <a:cs typeface="Calibri" pitchFamily="34" charset="0"/>
              </a:rPr>
              <a:t> </a:t>
            </a:r>
            <a:endParaRPr lang="en-US" sz="2400" b="1" i="1" dirty="0" smtClean="0">
              <a:solidFill>
                <a:srgbClr val="FFC000"/>
              </a:solidFill>
              <a:cs typeface="Calibri" pitchFamily="34" charset="0"/>
            </a:endParaRPr>
          </a:p>
          <a:p>
            <a:pPr algn="ctr"/>
            <a:r>
              <a:rPr lang="en-US" sz="2400" b="1" i="1" dirty="0" smtClean="0">
                <a:solidFill>
                  <a:srgbClr val="FFC000"/>
                </a:solidFill>
                <a:cs typeface="Calibri" pitchFamily="34" charset="0"/>
              </a:rPr>
              <a:t>       </a:t>
            </a:r>
            <a:r>
              <a:rPr lang="en-US" sz="2400" b="1" i="1" dirty="0">
                <a:solidFill>
                  <a:srgbClr val="FFC000"/>
                </a:solidFill>
                <a:cs typeface="Calibri" pitchFamily="34" charset="0"/>
              </a:rPr>
              <a:t>Customer Flow Model</a:t>
            </a:r>
            <a:endParaRPr lang="en-US" sz="2400" b="1" dirty="0">
              <a:solidFill>
                <a:srgbClr val="FFC000"/>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636931"/>
            <a:ext cx="8610600" cy="4839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85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96432495"/>
              </p:ext>
            </p:extLst>
          </p:nvPr>
        </p:nvGraphicFramePr>
        <p:xfrm>
          <a:off x="304800" y="3810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itle 1"/>
          <p:cNvSpPr>
            <a:spLocks noGrp="1"/>
          </p:cNvSpPr>
          <p:nvPr>
            <p:ph type="title"/>
          </p:nvPr>
        </p:nvSpPr>
        <p:spPr>
          <a:xfrm>
            <a:off x="838200" y="152400"/>
            <a:ext cx="8229600" cy="533400"/>
          </a:xfrm>
        </p:spPr>
        <p:txBody>
          <a:bodyPr/>
          <a:lstStyle/>
          <a:p>
            <a:r>
              <a:rPr lang="en-US" i="1" dirty="0" smtClean="0">
                <a:latin typeface="Arial (Body)"/>
                <a:cs typeface="Calibri" pitchFamily="34" charset="0"/>
              </a:rPr>
              <a:t>                  Demand-Driven Design: </a:t>
            </a:r>
            <a:br>
              <a:rPr lang="en-US" i="1" dirty="0" smtClean="0">
                <a:latin typeface="Arial (Body)"/>
                <a:cs typeface="Calibri" pitchFamily="34" charset="0"/>
              </a:rPr>
            </a:br>
            <a:r>
              <a:rPr lang="en-US" i="1" dirty="0" smtClean="0">
                <a:latin typeface="Arial (Body)"/>
                <a:cs typeface="Calibri" pitchFamily="34" charset="0"/>
              </a:rPr>
              <a:t>                          Business Centric </a:t>
            </a:r>
          </a:p>
        </p:txBody>
      </p:sp>
      <p:sp>
        <p:nvSpPr>
          <p:cNvPr id="2" name="TextBox 1"/>
          <p:cNvSpPr txBox="1"/>
          <p:nvPr/>
        </p:nvSpPr>
        <p:spPr>
          <a:xfrm>
            <a:off x="304800" y="914400"/>
            <a:ext cx="8534400" cy="923330"/>
          </a:xfrm>
          <a:prstGeom prst="rect">
            <a:avLst/>
          </a:prstGeom>
          <a:noFill/>
        </p:spPr>
        <p:txBody>
          <a:bodyPr wrap="square" rtlCol="0">
            <a:spAutoFit/>
          </a:bodyPr>
          <a:lstStyle/>
          <a:p>
            <a:r>
              <a:rPr lang="en-US" b="1" dirty="0" smtClean="0">
                <a:latin typeface="Calibri" panose="020F0502020204030204" pitchFamily="34" charset="0"/>
              </a:rPr>
              <a:t>GOAL:  </a:t>
            </a:r>
            <a:r>
              <a:rPr lang="en-US" dirty="0" smtClean="0">
                <a:latin typeface="Calibri" panose="020F0502020204030204" pitchFamily="34" charset="0"/>
              </a:rPr>
              <a:t>Increase </a:t>
            </a:r>
            <a:r>
              <a:rPr lang="en-US" dirty="0">
                <a:latin typeface="Calibri" panose="020F0502020204030204" pitchFamily="34" charset="0"/>
              </a:rPr>
              <a:t>talent recruitment and hiring for business partners through business outreach, talent recruitment, matching and education and training activities that match </a:t>
            </a:r>
            <a:r>
              <a:rPr lang="en-US" u="sng" dirty="0">
                <a:latin typeface="Calibri" panose="020F0502020204030204" pitchFamily="34" charset="0"/>
              </a:rPr>
              <a:t>business need</a:t>
            </a:r>
            <a:r>
              <a:rPr lang="en-US" dirty="0">
                <a:latin typeface="Calibri" panose="020F0502020204030204" pitchFamily="34" charset="0"/>
              </a:rPr>
              <a:t>. </a:t>
            </a:r>
          </a:p>
        </p:txBody>
      </p:sp>
    </p:spTree>
    <p:extLst>
      <p:ext uri="{BB962C8B-B14F-4D97-AF65-F5344CB8AC3E}">
        <p14:creationId xmlns:p14="http://schemas.microsoft.com/office/powerpoint/2010/main" val="39726693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8081</TotalTime>
  <Words>1944</Words>
  <Application>Microsoft Office PowerPoint</Application>
  <PresentationFormat>On-screen Show (4:3)</PresentationFormat>
  <Paragraphs>360</Paragraphs>
  <Slides>23</Slides>
  <Notes>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31"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7_Blue Presentation Template - MA HHS - small logos</vt:lpstr>
      <vt:lpstr>Visio</vt:lpstr>
      <vt:lpstr>PowerPoint Presentation</vt:lpstr>
      <vt:lpstr>PowerPoint Presentation</vt:lpstr>
      <vt:lpstr>WIOA Planning &amp; Stakeholder Engagement</vt:lpstr>
      <vt:lpstr>WIOA COMBINED STATE PLAN</vt:lpstr>
      <vt:lpstr>INTEGRATED SERVICE DESIGN: PERSON - CENTRIC</vt:lpstr>
      <vt:lpstr>Combined Plan: Vision Statement</vt:lpstr>
      <vt:lpstr>PowerPoint Presentation</vt:lpstr>
      <vt:lpstr>PowerPoint Presentation</vt:lpstr>
      <vt:lpstr>                  Demand-Driven Design:                            Business Centric </vt:lpstr>
      <vt:lpstr>PowerPoint Presentation</vt:lpstr>
      <vt:lpstr>PowerPoint Presentation</vt:lpstr>
      <vt:lpstr>  Alignment</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 STILLL TO COME</vt:lpstr>
      <vt:lpstr>PowerPoint Presentation</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Alexander, Rosemary (DWD)</lastModifiedBy>
  <lastPrinted>2016-04-05T14:22:00Z</lastPrinted>
  <dcterms:modified xsi:type="dcterms:W3CDTF">2017-02-15T15:47:03Z</dcterms:modified>
  <revision>747</revision>
  <dc:title>PowerPoint Presentation</dc:title>
</coreProperties>
</file>