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3"/>
  </p:notesMasterIdLst>
  <p:sldIdLst>
    <p:sldId id="293" r:id="rId5"/>
    <p:sldId id="258" r:id="rId6"/>
    <p:sldId id="2142532821" r:id="rId7"/>
    <p:sldId id="2142532822" r:id="rId8"/>
    <p:sldId id="2142532820" r:id="rId9"/>
    <p:sldId id="2142532816" r:id="rId10"/>
    <p:sldId id="2142532807" r:id="rId11"/>
    <p:sldId id="2142532803"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99FA6D-188D-DE81-54D5-4FF46DB3FACF}" name="Grych, Andrea" initials="GA" userId="S::Andrea.Grych@point32health.org::00ba3c42-7e66-43b8-9674-0e616b4d7cf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318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autoAdjust="0"/>
    <p:restoredTop sz="68274" autoAdjust="0"/>
  </p:normalViewPr>
  <p:slideViewPr>
    <p:cSldViewPr snapToGrid="0" snapToObjects="1">
      <p:cViewPr varScale="1">
        <p:scale>
          <a:sx n="64" d="100"/>
          <a:sy n="64" d="100"/>
        </p:scale>
        <p:origin x="1122" y="6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7755A-FD96-48FB-98A2-FE217717C29B}"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B5B82-963C-48EC-AD62-BF3F50A57CB5}" type="slidenum">
              <a:rPr lang="en-US" smtClean="0"/>
              <a:t>‹#›</a:t>
            </a:fld>
            <a:endParaRPr lang="en-US"/>
          </a:p>
        </p:txBody>
      </p:sp>
    </p:spTree>
    <p:extLst>
      <p:ext uri="{BB962C8B-B14F-4D97-AF65-F5344CB8AC3E}">
        <p14:creationId xmlns:p14="http://schemas.microsoft.com/office/powerpoint/2010/main" val="3984590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B5B82-963C-48EC-AD62-BF3F50A57CB5}" type="slidenum">
              <a:rPr lang="en-US" smtClean="0"/>
              <a:t>1</a:t>
            </a:fld>
            <a:endParaRPr lang="en-US"/>
          </a:p>
        </p:txBody>
      </p:sp>
    </p:spTree>
    <p:extLst>
      <p:ext uri="{BB962C8B-B14F-4D97-AF65-F5344CB8AC3E}">
        <p14:creationId xmlns:p14="http://schemas.microsoft.com/office/powerpoint/2010/main" val="33379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B5B82-963C-48EC-AD62-BF3F50A57CB5}" type="slidenum">
              <a:rPr lang="en-US" smtClean="0"/>
              <a:t>2</a:t>
            </a:fld>
            <a:endParaRPr lang="en-US"/>
          </a:p>
        </p:txBody>
      </p:sp>
    </p:spTree>
    <p:extLst>
      <p:ext uri="{BB962C8B-B14F-4D97-AF65-F5344CB8AC3E}">
        <p14:creationId xmlns:p14="http://schemas.microsoft.com/office/powerpoint/2010/main" val="4037653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5BB5B82-963C-48EC-AD62-BF3F50A57CB5}" type="slidenum">
              <a:rPr lang="en-US" smtClean="0"/>
              <a:t>3</a:t>
            </a:fld>
            <a:endParaRPr lang="en-US"/>
          </a:p>
        </p:txBody>
      </p:sp>
    </p:spTree>
    <p:extLst>
      <p:ext uri="{BB962C8B-B14F-4D97-AF65-F5344CB8AC3E}">
        <p14:creationId xmlns:p14="http://schemas.microsoft.com/office/powerpoint/2010/main" val="421560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B5B82-963C-48EC-AD62-BF3F50A57CB5}" type="slidenum">
              <a:rPr lang="en-US" smtClean="0"/>
              <a:t>4</a:t>
            </a:fld>
            <a:endParaRPr lang="en-US"/>
          </a:p>
        </p:txBody>
      </p:sp>
    </p:spTree>
    <p:extLst>
      <p:ext uri="{BB962C8B-B14F-4D97-AF65-F5344CB8AC3E}">
        <p14:creationId xmlns:p14="http://schemas.microsoft.com/office/powerpoint/2010/main" val="1955906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B5B82-963C-48EC-AD62-BF3F50A57CB5}" type="slidenum">
              <a:rPr lang="en-US" smtClean="0"/>
              <a:t>5</a:t>
            </a:fld>
            <a:endParaRPr lang="en-US"/>
          </a:p>
        </p:txBody>
      </p:sp>
    </p:spTree>
    <p:extLst>
      <p:ext uri="{BB962C8B-B14F-4D97-AF65-F5344CB8AC3E}">
        <p14:creationId xmlns:p14="http://schemas.microsoft.com/office/powerpoint/2010/main" val="503601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B5B82-963C-48EC-AD62-BF3F50A57CB5}" type="slidenum">
              <a:rPr lang="en-US" smtClean="0"/>
              <a:t>6</a:t>
            </a:fld>
            <a:endParaRPr lang="en-US"/>
          </a:p>
        </p:txBody>
      </p:sp>
    </p:spTree>
    <p:extLst>
      <p:ext uri="{BB962C8B-B14F-4D97-AF65-F5344CB8AC3E}">
        <p14:creationId xmlns:p14="http://schemas.microsoft.com/office/powerpoint/2010/main" val="3761074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B5B82-963C-48EC-AD62-BF3F50A57CB5}" type="slidenum">
              <a:rPr lang="en-US" smtClean="0"/>
              <a:t>7</a:t>
            </a:fld>
            <a:endParaRPr lang="en-US"/>
          </a:p>
        </p:txBody>
      </p:sp>
    </p:spTree>
    <p:extLst>
      <p:ext uri="{BB962C8B-B14F-4D97-AF65-F5344CB8AC3E}">
        <p14:creationId xmlns:p14="http://schemas.microsoft.com/office/powerpoint/2010/main" val="4182663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B5B82-963C-48EC-AD62-BF3F50A57CB5}" type="slidenum">
              <a:rPr lang="en-US" smtClean="0"/>
              <a:t>8</a:t>
            </a:fld>
            <a:endParaRPr lang="en-US"/>
          </a:p>
        </p:txBody>
      </p:sp>
    </p:spTree>
    <p:extLst>
      <p:ext uri="{BB962C8B-B14F-4D97-AF65-F5344CB8AC3E}">
        <p14:creationId xmlns:p14="http://schemas.microsoft.com/office/powerpoint/2010/main" val="181378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9C6DAB21-C43F-6E45-844E-0C8EDC91D312}"/>
              </a:ext>
            </a:extLst>
          </p:cNvPr>
          <p:cNvSpPr>
            <a:spLocks noGrp="1"/>
          </p:cNvSpPr>
          <p:nvPr>
            <p:ph type="pic" sz="quarter" idx="10"/>
          </p:nvPr>
        </p:nvSpPr>
        <p:spPr>
          <a:xfrm>
            <a:off x="4632773" y="0"/>
            <a:ext cx="7559227" cy="6858000"/>
          </a:xfrm>
          <a:custGeom>
            <a:avLst/>
            <a:gdLst>
              <a:gd name="connsiteX0" fmla="*/ 0 w 7559227"/>
              <a:gd name="connsiteY0" fmla="*/ 0 h 6858000"/>
              <a:gd name="connsiteX1" fmla="*/ 7559227 w 7559227"/>
              <a:gd name="connsiteY1" fmla="*/ 0 h 6858000"/>
              <a:gd name="connsiteX2" fmla="*/ 7559227 w 7559227"/>
              <a:gd name="connsiteY2" fmla="*/ 6858000 h 6858000"/>
              <a:gd name="connsiteX3" fmla="*/ 4955727 w 75592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59227" h="6858000">
                <a:moveTo>
                  <a:pt x="0" y="0"/>
                </a:moveTo>
                <a:lnTo>
                  <a:pt x="7559227" y="0"/>
                </a:lnTo>
                <a:lnTo>
                  <a:pt x="7559227" y="6858000"/>
                </a:lnTo>
                <a:lnTo>
                  <a:pt x="4955727" y="6858000"/>
                </a:lnTo>
                <a:close/>
              </a:path>
            </a:pathLst>
          </a:custGeom>
        </p:spPr>
        <p:txBody>
          <a:bodyPr wrap="square">
            <a:noAutofit/>
          </a:bodyPr>
          <a:lstStyle>
            <a:lvl1pPr algn="ctr">
              <a:defRPr/>
            </a:lvl1pPr>
          </a:lstStyle>
          <a:p>
            <a:r>
              <a:rPr lang="en-US"/>
              <a:t>Click icon to add picture</a:t>
            </a:r>
          </a:p>
        </p:txBody>
      </p:sp>
      <p:sp>
        <p:nvSpPr>
          <p:cNvPr id="14" name="Freeform 13">
            <a:extLst>
              <a:ext uri="{FF2B5EF4-FFF2-40B4-BE49-F238E27FC236}">
                <a16:creationId xmlns:a16="http://schemas.microsoft.com/office/drawing/2014/main" id="{A43DC38D-7EBC-BA4B-8A65-4A87AC7CE09B}"/>
              </a:ext>
            </a:extLst>
          </p:cNvPr>
          <p:cNvSpPr/>
          <p:nvPr/>
        </p:nvSpPr>
        <p:spPr>
          <a:xfrm flipH="1">
            <a:off x="0" y="0"/>
            <a:ext cx="9588500" cy="6858000"/>
          </a:xfrm>
          <a:custGeom>
            <a:avLst/>
            <a:gdLst>
              <a:gd name="connsiteX0" fmla="*/ 9588500 w 9588500"/>
              <a:gd name="connsiteY0" fmla="*/ 0 h 6858000"/>
              <a:gd name="connsiteX1" fmla="*/ 5304599 w 9588500"/>
              <a:gd name="connsiteY1" fmla="*/ 0 h 6858000"/>
              <a:gd name="connsiteX2" fmla="*/ 4955728 w 9588500"/>
              <a:gd name="connsiteY2" fmla="*/ 0 h 6858000"/>
              <a:gd name="connsiteX3" fmla="*/ 0 w 9588500"/>
              <a:gd name="connsiteY3" fmla="*/ 6858000 h 6858000"/>
              <a:gd name="connsiteX4" fmla="*/ 5304599 w 9588500"/>
              <a:gd name="connsiteY4" fmla="*/ 6858000 h 6858000"/>
              <a:gd name="connsiteX5" fmla="*/ 6148421 w 9588500"/>
              <a:gd name="connsiteY5" fmla="*/ 6858000 h 6858000"/>
              <a:gd name="connsiteX6" fmla="*/ 9588500 w 9588500"/>
              <a:gd name="connsiteY6" fmla="*/ 6858000 h 6858000"/>
              <a:gd name="connsiteX7" fmla="*/ 9588500 w 9588500"/>
              <a:gd name="connsiteY7" fmla="*/ 20974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8500" h="6858000">
                <a:moveTo>
                  <a:pt x="9588500" y="0"/>
                </a:moveTo>
                <a:lnTo>
                  <a:pt x="5304599" y="0"/>
                </a:lnTo>
                <a:lnTo>
                  <a:pt x="4955728" y="0"/>
                </a:lnTo>
                <a:lnTo>
                  <a:pt x="0" y="6858000"/>
                </a:lnTo>
                <a:lnTo>
                  <a:pt x="5304599" y="6858000"/>
                </a:lnTo>
                <a:lnTo>
                  <a:pt x="6148421" y="6858000"/>
                </a:lnTo>
                <a:lnTo>
                  <a:pt x="9588500" y="6858000"/>
                </a:lnTo>
                <a:lnTo>
                  <a:pt x="9588500" y="2097436"/>
                </a:lnTo>
                <a:close/>
              </a:path>
            </a:pathLst>
          </a:cu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9" name="Parallelogram 8">
            <a:extLst>
              <a:ext uri="{FF2B5EF4-FFF2-40B4-BE49-F238E27FC236}">
                <a16:creationId xmlns:a16="http://schemas.microsoft.com/office/drawing/2014/main" id="{094097E6-D4AE-544B-8A35-8351B8A0B894}"/>
              </a:ext>
            </a:extLst>
          </p:cNvPr>
          <p:cNvSpPr/>
          <p:nvPr/>
        </p:nvSpPr>
        <p:spPr>
          <a:xfrm flipH="1">
            <a:off x="5183118" y="3562350"/>
            <a:ext cx="4405382" cy="3295650"/>
          </a:xfrm>
          <a:prstGeom prst="parallelogram">
            <a:avLst>
              <a:gd name="adj" fmla="val 72262"/>
            </a:avLst>
          </a:prstGeom>
          <a:solidFill>
            <a:srgbClr val="FF9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22778" y="3101194"/>
            <a:ext cx="3933173" cy="3032906"/>
          </a:xfrm>
        </p:spPr>
        <p:txBody>
          <a:bodyPr/>
          <a:lstStyle>
            <a:lvl1pPr>
              <a:defRPr sz="4400" b="1">
                <a:solidFill>
                  <a:schemeClr val="bg1"/>
                </a:solidFill>
              </a:defRPr>
            </a:lvl1pPr>
          </a:lstStyle>
          <a:p>
            <a:r>
              <a:rPr lang="en-US"/>
              <a:t>Click to edit Master title style</a:t>
            </a:r>
            <a:endParaRPr lang="en-US" dirty="0"/>
          </a:p>
        </p:txBody>
      </p:sp>
      <p:sp>
        <p:nvSpPr>
          <p:cNvPr id="11" name="TextBox 10">
            <a:extLst>
              <a:ext uri="{FF2B5EF4-FFF2-40B4-BE49-F238E27FC236}">
                <a16:creationId xmlns:a16="http://schemas.microsoft.com/office/drawing/2014/main" id="{B898A9FF-500D-2446-B443-50D00AB0511B}"/>
              </a:ext>
            </a:extLst>
          </p:cNvPr>
          <p:cNvSpPr txBox="1"/>
          <p:nvPr/>
        </p:nvSpPr>
        <p:spPr>
          <a:xfrm>
            <a:off x="610665" y="6394087"/>
            <a:ext cx="1485984" cy="107722"/>
          </a:xfrm>
          <a:prstGeom prst="rect">
            <a:avLst/>
          </a:prstGeom>
          <a:noFill/>
        </p:spPr>
        <p:txBody>
          <a:bodyPr wrap="none" lIns="0" tIns="0" rIns="0" bIns="0" rtlCol="0">
            <a:spAutoFit/>
          </a:bodyPr>
          <a:lstStyle/>
          <a:p>
            <a:pPr algn="l"/>
            <a:r>
              <a:rPr lang="en-US" sz="700" b="0" i="0" u="none" strike="noStrike" kern="1200" dirty="0">
                <a:solidFill>
                  <a:schemeClr val="bg1"/>
                </a:solidFill>
                <a:effectLst/>
                <a:latin typeface="+mn-lt"/>
                <a:ea typeface="+mn-ea"/>
                <a:cs typeface="+mn-cs"/>
              </a:rPr>
              <a:t>Confidential. Please do not distribute.</a:t>
            </a:r>
            <a:endParaRPr lang="en-US" sz="700" dirty="0">
              <a:solidFill>
                <a:schemeClr val="bg1"/>
              </a:solidFill>
            </a:endParaRPr>
          </a:p>
        </p:txBody>
      </p:sp>
      <p:pic>
        <p:nvPicPr>
          <p:cNvPr id="13" name="Graphic 12">
            <a:extLst>
              <a:ext uri="{FF2B5EF4-FFF2-40B4-BE49-F238E27FC236}">
                <a16:creationId xmlns:a16="http://schemas.microsoft.com/office/drawing/2014/main" id="{E410869F-C703-2EFA-72C4-220BE55445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0665" y="508783"/>
            <a:ext cx="2441371" cy="871918"/>
          </a:xfrm>
          <a:prstGeom prst="rect">
            <a:avLst/>
          </a:prstGeom>
        </p:spPr>
      </p:pic>
    </p:spTree>
    <p:extLst>
      <p:ext uri="{BB962C8B-B14F-4D97-AF65-F5344CB8AC3E}">
        <p14:creationId xmlns:p14="http://schemas.microsoft.com/office/powerpoint/2010/main" val="4023114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E2C8424-B2CB-0C48-8237-71296925BCA0}"/>
              </a:ext>
            </a:extLst>
          </p:cNvPr>
          <p:cNvSpPr>
            <a:spLocks noGrp="1"/>
          </p:cNvSpPr>
          <p:nvPr>
            <p:ph type="pic" sz="quarter" idx="10"/>
          </p:nvPr>
        </p:nvSpPr>
        <p:spPr>
          <a:xfrm>
            <a:off x="0" y="0"/>
            <a:ext cx="12188952" cy="6858000"/>
          </a:xfrm>
          <a:solidFill>
            <a:schemeClr val="bg1">
              <a:lumMod val="95000"/>
            </a:schemeClr>
          </a:solidFill>
        </p:spPr>
        <p:txBody>
          <a:bodyPr/>
          <a:lstStyle>
            <a:lvl1pPr>
              <a:defRPr>
                <a:solidFill>
                  <a:srgbClr val="FF0000"/>
                </a:solidFill>
              </a:defRPr>
            </a:lvl1pPr>
          </a:lstStyle>
          <a:p>
            <a:r>
              <a:rPr lang="en-US"/>
              <a:t>Click icon to add picture</a:t>
            </a:r>
          </a:p>
        </p:txBody>
      </p:sp>
      <p:sp>
        <p:nvSpPr>
          <p:cNvPr id="15" name="TextBox 14">
            <a:extLst>
              <a:ext uri="{FF2B5EF4-FFF2-40B4-BE49-F238E27FC236}">
                <a16:creationId xmlns:a16="http://schemas.microsoft.com/office/drawing/2014/main" id="{32C93DBF-4105-F7CE-0E98-B9C94798B207}"/>
              </a:ext>
            </a:extLst>
          </p:cNvPr>
          <p:cNvSpPr txBox="1"/>
          <p:nvPr userDrawn="1"/>
        </p:nvSpPr>
        <p:spPr>
          <a:xfrm>
            <a:off x="647700" y="6397933"/>
            <a:ext cx="141064" cy="138499"/>
          </a:xfrm>
          <a:prstGeom prst="rect">
            <a:avLst/>
          </a:prstGeom>
          <a:noFill/>
        </p:spPr>
        <p:txBody>
          <a:bodyPr wrap="none" lIns="0" tIns="0" rIns="0" bIns="0" rtlCol="0">
            <a:spAutoFit/>
          </a:bodyPr>
          <a:lstStyle/>
          <a:p>
            <a:pPr algn="l"/>
            <a:fld id="{CEE13A24-8095-894B-A0C4-9B080E0BB3F4}" type="slidenum">
              <a:rPr lang="en-US" sz="900" smtClean="0"/>
              <a:pPr algn="l"/>
              <a:t>‹#›</a:t>
            </a:fld>
            <a:endParaRPr lang="en-US" sz="900" dirty="0"/>
          </a:p>
        </p:txBody>
      </p:sp>
      <p:sp>
        <p:nvSpPr>
          <p:cNvPr id="16" name="TextBox 15">
            <a:extLst>
              <a:ext uri="{FF2B5EF4-FFF2-40B4-BE49-F238E27FC236}">
                <a16:creationId xmlns:a16="http://schemas.microsoft.com/office/drawing/2014/main" id="{C69016A7-63D9-5551-FF5F-C6F3A6E75102}"/>
              </a:ext>
            </a:extLst>
          </p:cNvPr>
          <p:cNvSpPr txBox="1"/>
          <p:nvPr userDrawn="1"/>
        </p:nvSpPr>
        <p:spPr>
          <a:xfrm>
            <a:off x="1023149" y="6433199"/>
            <a:ext cx="1485984" cy="107722"/>
          </a:xfrm>
          <a:prstGeom prst="rect">
            <a:avLst/>
          </a:prstGeom>
          <a:noFill/>
        </p:spPr>
        <p:txBody>
          <a:bodyPr wrap="none" lIns="0" tIns="0" rIns="0" bIns="0" rtlCol="0">
            <a:spAutoFit/>
          </a:bodyPr>
          <a:lstStyle/>
          <a:p>
            <a:pPr algn="l"/>
            <a:r>
              <a:rPr lang="en-US" sz="700" b="0" i="0" u="none" strike="noStrike" kern="1200" dirty="0">
                <a:solidFill>
                  <a:schemeClr val="tx1"/>
                </a:solidFill>
                <a:effectLst/>
                <a:latin typeface="+mn-lt"/>
                <a:ea typeface="+mn-ea"/>
                <a:cs typeface="+mn-cs"/>
              </a:rPr>
              <a:t>Confidential. Please do not distribute.</a:t>
            </a:r>
            <a:endParaRPr lang="en-US" sz="700" dirty="0"/>
          </a:p>
        </p:txBody>
      </p:sp>
    </p:spTree>
    <p:extLst>
      <p:ext uri="{BB962C8B-B14F-4D97-AF65-F5344CB8AC3E}">
        <p14:creationId xmlns:p14="http://schemas.microsoft.com/office/powerpoint/2010/main" val="2835024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91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Title Slide w/Imag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287483-DBF6-2C45-A990-0B6260BF2D3A}"/>
              </a:ext>
            </a:extLst>
          </p:cNvPr>
          <p:cNvGrpSpPr/>
          <p:nvPr userDrawn="1"/>
        </p:nvGrpSpPr>
        <p:grpSpPr>
          <a:xfrm flipH="1">
            <a:off x="0" y="0"/>
            <a:ext cx="11029632" cy="6858000"/>
            <a:chOff x="1162369" y="0"/>
            <a:chExt cx="11029632" cy="6858000"/>
          </a:xfrm>
        </p:grpSpPr>
        <p:pic>
          <p:nvPicPr>
            <p:cNvPr id="25" name="Picture 24">
              <a:extLst>
                <a:ext uri="{FF2B5EF4-FFF2-40B4-BE49-F238E27FC236}">
                  <a16:creationId xmlns:a16="http://schemas.microsoft.com/office/drawing/2014/main" id="{0D9D6D62-A4C6-6143-9C83-ED5E177802A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718321" y="0"/>
              <a:ext cx="6473680" cy="6858000"/>
            </a:xfrm>
            <a:prstGeom prst="rect">
              <a:avLst/>
            </a:prstGeom>
          </p:spPr>
        </p:pic>
        <p:sp>
          <p:nvSpPr>
            <p:cNvPr id="14" name="Freeform 13">
              <a:extLst>
                <a:ext uri="{FF2B5EF4-FFF2-40B4-BE49-F238E27FC236}">
                  <a16:creationId xmlns:a16="http://schemas.microsoft.com/office/drawing/2014/main" id="{A43DC38D-7EBC-BA4B-8A65-4A87AC7CE09B}"/>
                </a:ext>
              </a:extLst>
            </p:cNvPr>
            <p:cNvSpPr/>
            <p:nvPr userDrawn="1"/>
          </p:nvSpPr>
          <p:spPr>
            <a:xfrm flipH="1">
              <a:off x="1162369" y="0"/>
              <a:ext cx="9588500" cy="6858000"/>
            </a:xfrm>
            <a:custGeom>
              <a:avLst/>
              <a:gdLst>
                <a:gd name="connsiteX0" fmla="*/ 9588500 w 9588500"/>
                <a:gd name="connsiteY0" fmla="*/ 0 h 6858000"/>
                <a:gd name="connsiteX1" fmla="*/ 5304599 w 9588500"/>
                <a:gd name="connsiteY1" fmla="*/ 0 h 6858000"/>
                <a:gd name="connsiteX2" fmla="*/ 4955728 w 9588500"/>
                <a:gd name="connsiteY2" fmla="*/ 0 h 6858000"/>
                <a:gd name="connsiteX3" fmla="*/ 0 w 9588500"/>
                <a:gd name="connsiteY3" fmla="*/ 6858000 h 6858000"/>
                <a:gd name="connsiteX4" fmla="*/ 5304599 w 9588500"/>
                <a:gd name="connsiteY4" fmla="*/ 6858000 h 6858000"/>
                <a:gd name="connsiteX5" fmla="*/ 6148421 w 9588500"/>
                <a:gd name="connsiteY5" fmla="*/ 6858000 h 6858000"/>
                <a:gd name="connsiteX6" fmla="*/ 9588500 w 9588500"/>
                <a:gd name="connsiteY6" fmla="*/ 6858000 h 6858000"/>
                <a:gd name="connsiteX7" fmla="*/ 9588500 w 9588500"/>
                <a:gd name="connsiteY7" fmla="*/ 20974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8500" h="6858000">
                  <a:moveTo>
                    <a:pt x="9588500" y="0"/>
                  </a:moveTo>
                  <a:lnTo>
                    <a:pt x="5304599" y="0"/>
                  </a:lnTo>
                  <a:lnTo>
                    <a:pt x="4955728" y="0"/>
                  </a:lnTo>
                  <a:lnTo>
                    <a:pt x="0" y="6858000"/>
                  </a:lnTo>
                  <a:lnTo>
                    <a:pt x="5304599" y="6858000"/>
                  </a:lnTo>
                  <a:lnTo>
                    <a:pt x="6148421" y="6858000"/>
                  </a:lnTo>
                  <a:lnTo>
                    <a:pt x="9588500" y="6858000"/>
                  </a:lnTo>
                  <a:lnTo>
                    <a:pt x="9588500" y="2097436"/>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9" name="Parallelogram 8">
              <a:extLst>
                <a:ext uri="{FF2B5EF4-FFF2-40B4-BE49-F238E27FC236}">
                  <a16:creationId xmlns:a16="http://schemas.microsoft.com/office/drawing/2014/main" id="{094097E6-D4AE-544B-8A35-8351B8A0B894}"/>
                </a:ext>
              </a:extLst>
            </p:cNvPr>
            <p:cNvSpPr/>
            <p:nvPr userDrawn="1"/>
          </p:nvSpPr>
          <p:spPr>
            <a:xfrm flipH="1">
              <a:off x="6345487" y="3562350"/>
              <a:ext cx="4405382" cy="3295650"/>
            </a:xfrm>
            <a:prstGeom prst="parallelogram">
              <a:avLst>
                <a:gd name="adj" fmla="val 72262"/>
              </a:avLst>
            </a:prstGeom>
            <a:solidFill>
              <a:srgbClr val="03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arallelogram 12">
              <a:extLst>
                <a:ext uri="{FF2B5EF4-FFF2-40B4-BE49-F238E27FC236}">
                  <a16:creationId xmlns:a16="http://schemas.microsoft.com/office/drawing/2014/main" id="{935ED38A-91E8-134C-A408-530D01A5134E}"/>
                </a:ext>
              </a:extLst>
            </p:cNvPr>
            <p:cNvSpPr/>
            <p:nvPr userDrawn="1"/>
          </p:nvSpPr>
          <p:spPr>
            <a:xfrm flipH="1">
              <a:off x="7312434" y="3562350"/>
              <a:ext cx="3438434" cy="3295650"/>
            </a:xfrm>
            <a:prstGeom prst="parallelogram">
              <a:avLst>
                <a:gd name="adj" fmla="val 72262"/>
              </a:avLst>
            </a:pr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45190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2ADDBC1A-F1FA-9949-B2A4-EB084F09D88E}"/>
              </a:ext>
            </a:extLst>
          </p:cNvPr>
          <p:cNvSpPr/>
          <p:nvPr/>
        </p:nvSpPr>
        <p:spPr>
          <a:xfrm>
            <a:off x="4632774" y="0"/>
            <a:ext cx="7559227" cy="6858000"/>
          </a:xfrm>
          <a:custGeom>
            <a:avLst/>
            <a:gdLst>
              <a:gd name="connsiteX0" fmla="*/ 0 w 7559227"/>
              <a:gd name="connsiteY0" fmla="*/ 0 h 6858000"/>
              <a:gd name="connsiteX1" fmla="*/ 7559227 w 7559227"/>
              <a:gd name="connsiteY1" fmla="*/ 0 h 6858000"/>
              <a:gd name="connsiteX2" fmla="*/ 7559227 w 7559227"/>
              <a:gd name="connsiteY2" fmla="*/ 6858000 h 6858000"/>
              <a:gd name="connsiteX3" fmla="*/ 4955727 w 75592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59227" h="6858000">
                <a:moveTo>
                  <a:pt x="0" y="0"/>
                </a:moveTo>
                <a:lnTo>
                  <a:pt x="7559227" y="0"/>
                </a:lnTo>
                <a:lnTo>
                  <a:pt x="7559227" y="6858000"/>
                </a:lnTo>
                <a:lnTo>
                  <a:pt x="4955727" y="6858000"/>
                </a:lnTo>
                <a:close/>
              </a:path>
            </a:pathLst>
          </a:cu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9" name="Parallelogram 8">
            <a:extLst>
              <a:ext uri="{FF2B5EF4-FFF2-40B4-BE49-F238E27FC236}">
                <a16:creationId xmlns:a16="http://schemas.microsoft.com/office/drawing/2014/main" id="{094097E6-D4AE-544B-8A35-8351B8A0B894}"/>
              </a:ext>
            </a:extLst>
          </p:cNvPr>
          <p:cNvSpPr/>
          <p:nvPr/>
        </p:nvSpPr>
        <p:spPr>
          <a:xfrm flipH="1">
            <a:off x="5183118" y="3562350"/>
            <a:ext cx="4405382" cy="3295650"/>
          </a:xfrm>
          <a:prstGeom prst="parallelogram">
            <a:avLst>
              <a:gd name="adj" fmla="val 72262"/>
            </a:avLst>
          </a:prstGeom>
          <a:solidFill>
            <a:srgbClr val="FF9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22778" y="3101194"/>
            <a:ext cx="3933173" cy="3032906"/>
          </a:xfrm>
        </p:spPr>
        <p:txBody>
          <a:bodyPr/>
          <a:lstStyle>
            <a:lvl1pPr>
              <a:defRPr sz="4400" b="1">
                <a:solidFill>
                  <a:schemeClr val="bg2"/>
                </a:solidFill>
              </a:defRPr>
            </a:lvl1pPr>
          </a:lstStyle>
          <a:p>
            <a:r>
              <a:rPr lang="en-US"/>
              <a:t>Click to edit Master title style</a:t>
            </a:r>
            <a:endParaRPr lang="en-US" dirty="0"/>
          </a:p>
        </p:txBody>
      </p:sp>
      <p:sp>
        <p:nvSpPr>
          <p:cNvPr id="8" name="TextBox 7">
            <a:extLst>
              <a:ext uri="{FF2B5EF4-FFF2-40B4-BE49-F238E27FC236}">
                <a16:creationId xmlns:a16="http://schemas.microsoft.com/office/drawing/2014/main" id="{83CBA54E-2539-0C44-8C6A-89A3B2F339A5}"/>
              </a:ext>
            </a:extLst>
          </p:cNvPr>
          <p:cNvSpPr txBox="1"/>
          <p:nvPr/>
        </p:nvSpPr>
        <p:spPr>
          <a:xfrm>
            <a:off x="616126" y="6394087"/>
            <a:ext cx="1485984" cy="107722"/>
          </a:xfrm>
          <a:prstGeom prst="rect">
            <a:avLst/>
          </a:prstGeom>
          <a:noFill/>
        </p:spPr>
        <p:txBody>
          <a:bodyPr wrap="none" lIns="0" tIns="0" rIns="0" bIns="0" rtlCol="0">
            <a:spAutoFit/>
          </a:bodyPr>
          <a:lstStyle>
            <a:defPPr>
              <a:defRPr lang="en-US"/>
            </a:defPPr>
            <a:lvl1pPr>
              <a:defRPr sz="700" b="0" i="0" u="none" strike="noStrike">
                <a:effectLst/>
              </a:defRPr>
            </a:lvl1pPr>
          </a:lstStyle>
          <a:p>
            <a:pPr lvl="0"/>
            <a:r>
              <a:rPr lang="en-US" dirty="0"/>
              <a:t>Confidential. Please do not distribute.</a:t>
            </a:r>
          </a:p>
        </p:txBody>
      </p:sp>
      <p:pic>
        <p:nvPicPr>
          <p:cNvPr id="3" name="Picture 7">
            <a:extLst>
              <a:ext uri="{FF2B5EF4-FFF2-40B4-BE49-F238E27FC236}">
                <a16:creationId xmlns:a16="http://schemas.microsoft.com/office/drawing/2014/main" id="{2E5FE5C2-F90C-DCB2-ACB7-2178BE997E5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6126" y="520894"/>
            <a:ext cx="2373494" cy="847677"/>
          </a:xfrm>
          <a:prstGeom prst="rect">
            <a:avLst/>
          </a:prstGeom>
        </p:spPr>
      </p:pic>
      <p:pic>
        <p:nvPicPr>
          <p:cNvPr id="6" name="Graphic 5">
            <a:extLst>
              <a:ext uri="{FF2B5EF4-FFF2-40B4-BE49-F238E27FC236}">
                <a16:creationId xmlns:a16="http://schemas.microsoft.com/office/drawing/2014/main" id="{58A29DE7-0744-F5AD-D13F-20140B76AC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6407" y="526951"/>
            <a:ext cx="2367437" cy="829764"/>
          </a:xfrm>
          <a:prstGeom prst="rect">
            <a:avLst/>
          </a:prstGeom>
        </p:spPr>
      </p:pic>
    </p:spTree>
    <p:extLst>
      <p:ext uri="{BB962C8B-B14F-4D97-AF65-F5344CB8AC3E}">
        <p14:creationId xmlns:p14="http://schemas.microsoft.com/office/powerpoint/2010/main" val="3407373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6894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E7DD5DD3-C332-E044-BF62-E79E27CEE9AB}"/>
              </a:ext>
            </a:extLst>
          </p:cNvPr>
          <p:cNvSpPr/>
          <p:nvPr/>
        </p:nvSpPr>
        <p:spPr>
          <a:xfrm>
            <a:off x="4183693" y="0"/>
            <a:ext cx="8008306" cy="6858000"/>
          </a:xfrm>
          <a:custGeom>
            <a:avLst/>
            <a:gdLst>
              <a:gd name="connsiteX0" fmla="*/ 4955728 w 8008306"/>
              <a:gd name="connsiteY0" fmla="*/ 0 h 6858000"/>
              <a:gd name="connsiteX1" fmla="*/ 8008306 w 8008306"/>
              <a:gd name="connsiteY1" fmla="*/ 0 h 6858000"/>
              <a:gd name="connsiteX2" fmla="*/ 3052578 w 8008306"/>
              <a:gd name="connsiteY2" fmla="*/ 6858000 h 6858000"/>
              <a:gd name="connsiteX3" fmla="*/ 0 w 800830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08306" h="6858000">
                <a:moveTo>
                  <a:pt x="4955728" y="0"/>
                </a:moveTo>
                <a:lnTo>
                  <a:pt x="8008306" y="0"/>
                </a:lnTo>
                <a:lnTo>
                  <a:pt x="3052578" y="6858000"/>
                </a:lnTo>
                <a:lnTo>
                  <a:pt x="0" y="6858000"/>
                </a:lnTo>
                <a:close/>
              </a:path>
            </a:pathLst>
          </a:custGeom>
          <a:solidFill>
            <a:srgbClr val="FF980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83809A96-714F-3145-BE67-12E34472DAD6}"/>
              </a:ext>
            </a:extLst>
          </p:cNvPr>
          <p:cNvSpPr/>
          <p:nvPr/>
        </p:nvSpPr>
        <p:spPr>
          <a:xfrm>
            <a:off x="0" y="0"/>
            <a:ext cx="9588500" cy="6858000"/>
          </a:xfrm>
          <a:custGeom>
            <a:avLst/>
            <a:gdLst>
              <a:gd name="connsiteX0" fmla="*/ 0 w 9588500"/>
              <a:gd name="connsiteY0" fmla="*/ 0 h 6858000"/>
              <a:gd name="connsiteX1" fmla="*/ 3440079 w 9588500"/>
              <a:gd name="connsiteY1" fmla="*/ 0 h 6858000"/>
              <a:gd name="connsiteX2" fmla="*/ 4283901 w 9588500"/>
              <a:gd name="connsiteY2" fmla="*/ 0 h 6858000"/>
              <a:gd name="connsiteX3" fmla="*/ 9588500 w 9588500"/>
              <a:gd name="connsiteY3" fmla="*/ 0 h 6858000"/>
              <a:gd name="connsiteX4" fmla="*/ 4632772 w 9588500"/>
              <a:gd name="connsiteY4" fmla="*/ 6858000 h 6858000"/>
              <a:gd name="connsiteX5" fmla="*/ 4283901 w 9588500"/>
              <a:gd name="connsiteY5" fmla="*/ 6858000 h 6858000"/>
              <a:gd name="connsiteX6" fmla="*/ 0 w 9588500"/>
              <a:gd name="connsiteY6" fmla="*/ 6858000 h 6858000"/>
              <a:gd name="connsiteX7" fmla="*/ 0 w 9588500"/>
              <a:gd name="connsiteY7" fmla="*/ 47605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8500" h="6858000">
                <a:moveTo>
                  <a:pt x="0" y="0"/>
                </a:moveTo>
                <a:lnTo>
                  <a:pt x="3440079" y="0"/>
                </a:lnTo>
                <a:lnTo>
                  <a:pt x="4283901" y="0"/>
                </a:lnTo>
                <a:lnTo>
                  <a:pt x="9588500" y="0"/>
                </a:lnTo>
                <a:lnTo>
                  <a:pt x="4632772" y="6858000"/>
                </a:lnTo>
                <a:lnTo>
                  <a:pt x="4283901" y="6858000"/>
                </a:lnTo>
                <a:lnTo>
                  <a:pt x="0" y="6858000"/>
                </a:lnTo>
                <a:lnTo>
                  <a:pt x="0" y="4760564"/>
                </a:lnTo>
                <a:close/>
              </a:path>
            </a:pathLst>
          </a:cu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hasCustomPrompt="1"/>
          </p:nvPr>
        </p:nvSpPr>
        <p:spPr>
          <a:xfrm>
            <a:off x="685800" y="3141772"/>
            <a:ext cx="5132916" cy="1362075"/>
          </a:xfrm>
        </p:spPr>
        <p:txBody>
          <a:bodyPr anchor="t"/>
          <a:lstStyle>
            <a:lvl1pPr algn="l">
              <a:defRPr sz="4000" b="1" cap="none">
                <a:solidFill>
                  <a:schemeClr val="bg1"/>
                </a:solidFill>
              </a:defRPr>
            </a:lvl1pPr>
          </a:lstStyle>
          <a:p>
            <a:r>
              <a:rPr lang="en-US" dirty="0"/>
              <a:t>Click to add </a:t>
            </a:r>
            <a:br>
              <a:rPr lang="en-US" dirty="0"/>
            </a:br>
            <a:r>
              <a:rPr lang="en-US" dirty="0"/>
              <a:t>section title</a:t>
            </a:r>
          </a:p>
        </p:txBody>
      </p:sp>
      <p:sp>
        <p:nvSpPr>
          <p:cNvPr id="3" name="Text Placeholder 2"/>
          <p:cNvSpPr>
            <a:spLocks noGrp="1"/>
          </p:cNvSpPr>
          <p:nvPr>
            <p:ph type="body" idx="1" hasCustomPrompt="1"/>
          </p:nvPr>
        </p:nvSpPr>
        <p:spPr>
          <a:xfrm>
            <a:off x="685800" y="495300"/>
            <a:ext cx="5120640" cy="731520"/>
          </a:xfrm>
        </p:spPr>
        <p:txBody>
          <a:bodyPr anchor="t"/>
          <a:lstStyle>
            <a:lvl1pPr marL="0" indent="0">
              <a:lnSpc>
                <a:spcPct val="90000"/>
              </a:lnSpc>
              <a:buNone/>
              <a:defRPr sz="36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Section #</a:t>
            </a:r>
          </a:p>
        </p:txBody>
      </p:sp>
      <p:sp>
        <p:nvSpPr>
          <p:cNvPr id="19" name="TextBox 18">
            <a:extLst>
              <a:ext uri="{FF2B5EF4-FFF2-40B4-BE49-F238E27FC236}">
                <a16:creationId xmlns:a16="http://schemas.microsoft.com/office/drawing/2014/main" id="{E37EBFF7-76A4-0F39-6CF8-39A094752F64}"/>
              </a:ext>
            </a:extLst>
          </p:cNvPr>
          <p:cNvSpPr txBox="1"/>
          <p:nvPr userDrawn="1"/>
        </p:nvSpPr>
        <p:spPr>
          <a:xfrm>
            <a:off x="647700" y="6397933"/>
            <a:ext cx="141064" cy="138499"/>
          </a:xfrm>
          <a:prstGeom prst="rect">
            <a:avLst/>
          </a:prstGeom>
          <a:noFill/>
        </p:spPr>
        <p:txBody>
          <a:bodyPr wrap="none" lIns="0" tIns="0" rIns="0" bIns="0" rtlCol="0">
            <a:spAutoFit/>
          </a:bodyPr>
          <a:lstStyle/>
          <a:p>
            <a:pPr algn="l"/>
            <a:fld id="{CEE13A24-8095-894B-A0C4-9B080E0BB3F4}" type="slidenum">
              <a:rPr lang="en-US" sz="900" smtClean="0">
                <a:solidFill>
                  <a:schemeClr val="bg1"/>
                </a:solidFill>
              </a:rPr>
              <a:pPr algn="l"/>
              <a:t>‹#›</a:t>
            </a:fld>
            <a:endParaRPr lang="en-US" sz="900" dirty="0">
              <a:solidFill>
                <a:schemeClr val="bg1"/>
              </a:solidFill>
            </a:endParaRPr>
          </a:p>
        </p:txBody>
      </p:sp>
      <p:sp>
        <p:nvSpPr>
          <p:cNvPr id="20" name="TextBox 19">
            <a:extLst>
              <a:ext uri="{FF2B5EF4-FFF2-40B4-BE49-F238E27FC236}">
                <a16:creationId xmlns:a16="http://schemas.microsoft.com/office/drawing/2014/main" id="{53FA20D9-6273-961B-DF12-09029C6FB9F6}"/>
              </a:ext>
            </a:extLst>
          </p:cNvPr>
          <p:cNvSpPr txBox="1"/>
          <p:nvPr userDrawn="1"/>
        </p:nvSpPr>
        <p:spPr>
          <a:xfrm>
            <a:off x="1023149" y="6433199"/>
            <a:ext cx="1485984" cy="107722"/>
          </a:xfrm>
          <a:prstGeom prst="rect">
            <a:avLst/>
          </a:prstGeom>
          <a:noFill/>
        </p:spPr>
        <p:txBody>
          <a:bodyPr wrap="none" lIns="0" tIns="0" rIns="0" bIns="0" rtlCol="0">
            <a:spAutoFit/>
          </a:bodyPr>
          <a:lstStyle/>
          <a:p>
            <a:pPr algn="l"/>
            <a:r>
              <a:rPr lang="en-US" sz="700" b="0" i="0" u="none" strike="noStrike" kern="1200" dirty="0">
                <a:solidFill>
                  <a:schemeClr val="bg1"/>
                </a:solidFill>
                <a:effectLst/>
                <a:latin typeface="+mn-lt"/>
                <a:ea typeface="+mn-ea"/>
                <a:cs typeface="+mn-cs"/>
              </a:rPr>
              <a:t>Confidential. Please do not distribute.</a:t>
            </a:r>
            <a:endParaRPr lang="en-US" sz="700" dirty="0">
              <a:solidFill>
                <a:schemeClr val="bg1"/>
              </a:solidFill>
            </a:endParaRPr>
          </a:p>
        </p:txBody>
      </p:sp>
    </p:spTree>
    <p:extLst>
      <p:ext uri="{BB962C8B-B14F-4D97-AF65-F5344CB8AC3E}">
        <p14:creationId xmlns:p14="http://schemas.microsoft.com/office/powerpoint/2010/main" val="400725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7700" y="1600201"/>
            <a:ext cx="5124450" cy="4525963"/>
          </a:xfrm>
        </p:spPr>
        <p:txBody>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196" y="1600201"/>
            <a:ext cx="5124450" cy="4525963"/>
          </a:xfrm>
        </p:spPr>
        <p:txBody>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24D76E94-7A17-D249-A2D0-7736E1DFE462}"/>
              </a:ext>
            </a:extLst>
          </p:cNvPr>
          <p:cNvSpPr>
            <a:spLocks noGrp="1"/>
          </p:cNvSpPr>
          <p:nvPr>
            <p:ph type="title"/>
          </p:nvPr>
        </p:nvSpPr>
        <p:spPr>
          <a:xfrm>
            <a:off x="647700" y="501040"/>
            <a:ext cx="10892946" cy="916597"/>
          </a:xfrm>
        </p:spPr>
        <p:txBody>
          <a:bodyPr/>
          <a:lstStyle/>
          <a:p>
            <a:r>
              <a:rPr lang="en-US"/>
              <a:t>Click to edit Master title style</a:t>
            </a:r>
            <a:endParaRPr lang="en-US" dirty="0"/>
          </a:p>
        </p:txBody>
      </p:sp>
    </p:spTree>
    <p:extLst>
      <p:ext uri="{BB962C8B-B14F-4D97-AF65-F5344CB8AC3E}">
        <p14:creationId xmlns:p14="http://schemas.microsoft.com/office/powerpoint/2010/main" val="141694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7700" y="1600200"/>
            <a:ext cx="5124450" cy="457200"/>
          </a:xfrm>
        </p:spPr>
        <p:txBody>
          <a:bodyPr anchor="t"/>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47700" y="1937448"/>
            <a:ext cx="5124450" cy="4196652"/>
          </a:xfrm>
        </p:spPr>
        <p:txBody>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197" y="1600200"/>
            <a:ext cx="5124450" cy="457200"/>
          </a:xfrm>
        </p:spPr>
        <p:txBody>
          <a:bodyPr anchor="t"/>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6197" y="1937448"/>
            <a:ext cx="5124450" cy="4196652"/>
          </a:xfrm>
        </p:spPr>
        <p:txBody>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01461E84-CD86-8D49-A0C6-EED986793361}"/>
              </a:ext>
            </a:extLst>
          </p:cNvPr>
          <p:cNvSpPr>
            <a:spLocks noGrp="1"/>
          </p:cNvSpPr>
          <p:nvPr>
            <p:ph type="title"/>
          </p:nvPr>
        </p:nvSpPr>
        <p:spPr>
          <a:xfrm>
            <a:off x="647700" y="501040"/>
            <a:ext cx="10892946" cy="916597"/>
          </a:xfrm>
        </p:spPr>
        <p:txBody>
          <a:bodyPr/>
          <a:lstStyle/>
          <a:p>
            <a:r>
              <a:rPr lang="en-US"/>
              <a:t>Click to edit Master title style</a:t>
            </a:r>
            <a:endParaRPr lang="en-US" dirty="0"/>
          </a:p>
        </p:txBody>
      </p:sp>
    </p:spTree>
    <p:extLst>
      <p:ext uri="{BB962C8B-B14F-4D97-AF65-F5344CB8AC3E}">
        <p14:creationId xmlns:p14="http://schemas.microsoft.com/office/powerpoint/2010/main" val="143665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97194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Quote Red">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D72A080-2F22-CF4A-AB31-79F77A6C5DC0}"/>
              </a:ext>
            </a:extLst>
          </p:cNvPr>
          <p:cNvSpPr>
            <a:spLocks noGrp="1"/>
          </p:cNvSpPr>
          <p:nvPr>
            <p:ph type="body" sz="quarter" idx="10" hasCustomPrompt="1"/>
          </p:nvPr>
        </p:nvSpPr>
        <p:spPr>
          <a:xfrm>
            <a:off x="647700" y="1600200"/>
            <a:ext cx="10896600" cy="2129555"/>
          </a:xfrm>
        </p:spPr>
        <p:txBody>
          <a:bodyPr/>
          <a:lstStyle>
            <a:lvl1pPr algn="ctr">
              <a:defRPr sz="4400" b="0">
                <a:solidFill>
                  <a:schemeClr val="bg1"/>
                </a:solidFill>
              </a:defRPr>
            </a:lvl1pPr>
            <a:lvl2pPr marL="3175" indent="0">
              <a:buNone/>
              <a:defRPr/>
            </a:lvl2pPr>
          </a:lstStyle>
          <a:p>
            <a:pPr lvl="0"/>
            <a:r>
              <a:rPr lang="en-US" dirty="0"/>
              <a:t>Click to add quote. Lorem ipsum dolor sit amet, </a:t>
            </a:r>
            <a:r>
              <a:rPr lang="en-US" dirty="0" err="1"/>
              <a:t>consectetuer</a:t>
            </a:r>
            <a:r>
              <a:rPr lang="en-US" dirty="0"/>
              <a:t> adipiscing elit. Maecenas </a:t>
            </a:r>
            <a:r>
              <a:rPr lang="en-US" dirty="0" err="1"/>
              <a:t>porttitor</a:t>
            </a:r>
            <a:r>
              <a:rPr lang="en-US" dirty="0"/>
              <a:t> </a:t>
            </a:r>
            <a:r>
              <a:rPr lang="en-US" dirty="0" err="1"/>
              <a:t>congue</a:t>
            </a:r>
            <a:r>
              <a:rPr lang="en-US" dirty="0"/>
              <a:t> </a:t>
            </a:r>
            <a:r>
              <a:rPr lang="en-US" dirty="0" err="1"/>
              <a:t>massa</a:t>
            </a:r>
            <a:r>
              <a:rPr lang="en-US" dirty="0"/>
              <a:t>. </a:t>
            </a:r>
          </a:p>
        </p:txBody>
      </p:sp>
      <p:sp>
        <p:nvSpPr>
          <p:cNvPr id="7" name="Text Placeholder 5">
            <a:extLst>
              <a:ext uri="{FF2B5EF4-FFF2-40B4-BE49-F238E27FC236}">
                <a16:creationId xmlns:a16="http://schemas.microsoft.com/office/drawing/2014/main" id="{80F7D8D3-5236-E044-900C-82B38D34EF5E}"/>
              </a:ext>
            </a:extLst>
          </p:cNvPr>
          <p:cNvSpPr>
            <a:spLocks noGrp="1"/>
          </p:cNvSpPr>
          <p:nvPr>
            <p:ph type="body" sz="quarter" idx="11" hasCustomPrompt="1"/>
          </p:nvPr>
        </p:nvSpPr>
        <p:spPr>
          <a:xfrm>
            <a:off x="647700" y="4572000"/>
            <a:ext cx="10896600" cy="651353"/>
          </a:xfrm>
        </p:spPr>
        <p:txBody>
          <a:bodyPr/>
          <a:lstStyle>
            <a:lvl1pPr algn="ctr">
              <a:defRPr sz="3200" b="0">
                <a:solidFill>
                  <a:schemeClr val="bg1"/>
                </a:solidFill>
              </a:defRPr>
            </a:lvl1pPr>
            <a:lvl2pPr marL="3175" indent="0">
              <a:buNone/>
              <a:defRPr/>
            </a:lvl2pPr>
          </a:lstStyle>
          <a:p>
            <a:pPr lvl="0"/>
            <a:r>
              <a:rPr lang="en-US" dirty="0"/>
              <a:t>Quote attribution</a:t>
            </a:r>
          </a:p>
        </p:txBody>
      </p:sp>
      <p:sp>
        <p:nvSpPr>
          <p:cNvPr id="2" name="TextBox 1">
            <a:extLst>
              <a:ext uri="{FF2B5EF4-FFF2-40B4-BE49-F238E27FC236}">
                <a16:creationId xmlns:a16="http://schemas.microsoft.com/office/drawing/2014/main" id="{FE044DD4-19A6-7920-51BA-A24F100B6914}"/>
              </a:ext>
            </a:extLst>
          </p:cNvPr>
          <p:cNvSpPr txBox="1"/>
          <p:nvPr userDrawn="1"/>
        </p:nvSpPr>
        <p:spPr>
          <a:xfrm>
            <a:off x="647700" y="6397933"/>
            <a:ext cx="141064" cy="138499"/>
          </a:xfrm>
          <a:prstGeom prst="rect">
            <a:avLst/>
          </a:prstGeom>
          <a:noFill/>
        </p:spPr>
        <p:txBody>
          <a:bodyPr wrap="none" lIns="0" tIns="0" rIns="0" bIns="0" rtlCol="0">
            <a:spAutoFit/>
          </a:bodyPr>
          <a:lstStyle/>
          <a:p>
            <a:pPr algn="l"/>
            <a:fld id="{CEE13A24-8095-894B-A0C4-9B080E0BB3F4}" type="slidenum">
              <a:rPr lang="en-US" sz="900" smtClean="0">
                <a:solidFill>
                  <a:schemeClr val="bg1"/>
                </a:solidFill>
              </a:rPr>
              <a:pPr algn="l"/>
              <a:t>‹#›</a:t>
            </a:fld>
            <a:endParaRPr lang="en-US" sz="900" dirty="0">
              <a:solidFill>
                <a:schemeClr val="bg1"/>
              </a:solidFill>
            </a:endParaRPr>
          </a:p>
        </p:txBody>
      </p:sp>
      <p:sp>
        <p:nvSpPr>
          <p:cNvPr id="3" name="TextBox 2">
            <a:extLst>
              <a:ext uri="{FF2B5EF4-FFF2-40B4-BE49-F238E27FC236}">
                <a16:creationId xmlns:a16="http://schemas.microsoft.com/office/drawing/2014/main" id="{A5B2EA20-D475-203C-E978-7E2F32BC8B3E}"/>
              </a:ext>
            </a:extLst>
          </p:cNvPr>
          <p:cNvSpPr txBox="1"/>
          <p:nvPr userDrawn="1"/>
        </p:nvSpPr>
        <p:spPr>
          <a:xfrm>
            <a:off x="1023149" y="6433199"/>
            <a:ext cx="1485984" cy="107722"/>
          </a:xfrm>
          <a:prstGeom prst="rect">
            <a:avLst/>
          </a:prstGeom>
          <a:noFill/>
        </p:spPr>
        <p:txBody>
          <a:bodyPr wrap="none" lIns="0" tIns="0" rIns="0" bIns="0" rtlCol="0">
            <a:spAutoFit/>
          </a:bodyPr>
          <a:lstStyle/>
          <a:p>
            <a:pPr algn="l"/>
            <a:r>
              <a:rPr lang="en-US" sz="700" b="0" i="0" u="none" strike="noStrike" kern="1200" dirty="0">
                <a:solidFill>
                  <a:schemeClr val="bg1"/>
                </a:solidFill>
                <a:effectLst/>
                <a:latin typeface="+mn-lt"/>
                <a:ea typeface="+mn-ea"/>
                <a:cs typeface="+mn-cs"/>
              </a:rPr>
              <a:t>Confidential. Please do not distribute.</a:t>
            </a:r>
            <a:endParaRPr lang="en-US" sz="700" dirty="0">
              <a:solidFill>
                <a:schemeClr val="bg1"/>
              </a:solidFill>
            </a:endParaRPr>
          </a:p>
        </p:txBody>
      </p:sp>
    </p:spTree>
    <p:extLst>
      <p:ext uri="{BB962C8B-B14F-4D97-AF65-F5344CB8AC3E}">
        <p14:creationId xmlns:p14="http://schemas.microsoft.com/office/powerpoint/2010/main" val="2100072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Quote Dark Red">
    <p:bg>
      <p:bgPr>
        <a:solidFill>
          <a:schemeClr val="accent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D72A080-2F22-CF4A-AB31-79F77A6C5DC0}"/>
              </a:ext>
            </a:extLst>
          </p:cNvPr>
          <p:cNvSpPr>
            <a:spLocks noGrp="1"/>
          </p:cNvSpPr>
          <p:nvPr>
            <p:ph type="body" sz="quarter" idx="10" hasCustomPrompt="1"/>
          </p:nvPr>
        </p:nvSpPr>
        <p:spPr>
          <a:xfrm>
            <a:off x="647700" y="1600200"/>
            <a:ext cx="10896600" cy="2129555"/>
          </a:xfrm>
        </p:spPr>
        <p:txBody>
          <a:bodyPr/>
          <a:lstStyle>
            <a:lvl1pPr algn="ctr">
              <a:defRPr sz="4400" b="0">
                <a:solidFill>
                  <a:schemeClr val="bg1"/>
                </a:solidFill>
              </a:defRPr>
            </a:lvl1pPr>
            <a:lvl2pPr marL="3175" indent="0">
              <a:buNone/>
              <a:defRPr/>
            </a:lvl2pPr>
          </a:lstStyle>
          <a:p>
            <a:pPr lvl="0"/>
            <a:r>
              <a:rPr lang="en-US" dirty="0"/>
              <a:t>Click to add quote. Lorem ipsum dolor sit amet, </a:t>
            </a:r>
            <a:r>
              <a:rPr lang="en-US" dirty="0" err="1"/>
              <a:t>consectetuer</a:t>
            </a:r>
            <a:r>
              <a:rPr lang="en-US" dirty="0"/>
              <a:t> adipiscing elit. Maecenas </a:t>
            </a:r>
            <a:r>
              <a:rPr lang="en-US" dirty="0" err="1"/>
              <a:t>porttitor</a:t>
            </a:r>
            <a:r>
              <a:rPr lang="en-US" dirty="0"/>
              <a:t> </a:t>
            </a:r>
            <a:r>
              <a:rPr lang="en-US" dirty="0" err="1"/>
              <a:t>congue</a:t>
            </a:r>
            <a:r>
              <a:rPr lang="en-US" dirty="0"/>
              <a:t> </a:t>
            </a:r>
            <a:r>
              <a:rPr lang="en-US" dirty="0" err="1"/>
              <a:t>massa</a:t>
            </a:r>
            <a:r>
              <a:rPr lang="en-US" dirty="0"/>
              <a:t>. </a:t>
            </a:r>
          </a:p>
        </p:txBody>
      </p:sp>
      <p:sp>
        <p:nvSpPr>
          <p:cNvPr id="7" name="Text Placeholder 5">
            <a:extLst>
              <a:ext uri="{FF2B5EF4-FFF2-40B4-BE49-F238E27FC236}">
                <a16:creationId xmlns:a16="http://schemas.microsoft.com/office/drawing/2014/main" id="{80F7D8D3-5236-E044-900C-82B38D34EF5E}"/>
              </a:ext>
            </a:extLst>
          </p:cNvPr>
          <p:cNvSpPr>
            <a:spLocks noGrp="1"/>
          </p:cNvSpPr>
          <p:nvPr>
            <p:ph type="body" sz="quarter" idx="11" hasCustomPrompt="1"/>
          </p:nvPr>
        </p:nvSpPr>
        <p:spPr>
          <a:xfrm>
            <a:off x="647700" y="4572000"/>
            <a:ext cx="10896600" cy="651353"/>
          </a:xfrm>
        </p:spPr>
        <p:txBody>
          <a:bodyPr/>
          <a:lstStyle>
            <a:lvl1pPr algn="ctr">
              <a:defRPr sz="3200" b="0">
                <a:solidFill>
                  <a:schemeClr val="bg1"/>
                </a:solidFill>
              </a:defRPr>
            </a:lvl1pPr>
            <a:lvl2pPr marL="3175" indent="0">
              <a:buNone/>
              <a:defRPr/>
            </a:lvl2pPr>
          </a:lstStyle>
          <a:p>
            <a:pPr lvl="0"/>
            <a:r>
              <a:rPr lang="en-US" dirty="0"/>
              <a:t>Quote attribution</a:t>
            </a:r>
          </a:p>
        </p:txBody>
      </p:sp>
      <p:sp>
        <p:nvSpPr>
          <p:cNvPr id="2" name="TextBox 1">
            <a:extLst>
              <a:ext uri="{FF2B5EF4-FFF2-40B4-BE49-F238E27FC236}">
                <a16:creationId xmlns:a16="http://schemas.microsoft.com/office/drawing/2014/main" id="{813292EA-2383-3878-0E2F-CF667EE1C252}"/>
              </a:ext>
            </a:extLst>
          </p:cNvPr>
          <p:cNvSpPr txBox="1"/>
          <p:nvPr userDrawn="1"/>
        </p:nvSpPr>
        <p:spPr>
          <a:xfrm>
            <a:off x="647700" y="6397933"/>
            <a:ext cx="141064" cy="138499"/>
          </a:xfrm>
          <a:prstGeom prst="rect">
            <a:avLst/>
          </a:prstGeom>
          <a:noFill/>
        </p:spPr>
        <p:txBody>
          <a:bodyPr wrap="none" lIns="0" tIns="0" rIns="0" bIns="0" rtlCol="0">
            <a:spAutoFit/>
          </a:bodyPr>
          <a:lstStyle/>
          <a:p>
            <a:pPr algn="l"/>
            <a:fld id="{CEE13A24-8095-894B-A0C4-9B080E0BB3F4}" type="slidenum">
              <a:rPr lang="en-US" sz="900" smtClean="0">
                <a:solidFill>
                  <a:schemeClr val="bg1"/>
                </a:solidFill>
              </a:rPr>
              <a:pPr algn="l"/>
              <a:t>‹#›</a:t>
            </a:fld>
            <a:endParaRPr lang="en-US" sz="900" dirty="0">
              <a:solidFill>
                <a:schemeClr val="bg1"/>
              </a:solidFill>
            </a:endParaRPr>
          </a:p>
        </p:txBody>
      </p:sp>
      <p:sp>
        <p:nvSpPr>
          <p:cNvPr id="3" name="TextBox 2">
            <a:extLst>
              <a:ext uri="{FF2B5EF4-FFF2-40B4-BE49-F238E27FC236}">
                <a16:creationId xmlns:a16="http://schemas.microsoft.com/office/drawing/2014/main" id="{5A68C3A3-2144-625A-AF89-DDE6054EF6CC}"/>
              </a:ext>
            </a:extLst>
          </p:cNvPr>
          <p:cNvSpPr txBox="1"/>
          <p:nvPr userDrawn="1"/>
        </p:nvSpPr>
        <p:spPr>
          <a:xfrm>
            <a:off x="1023149" y="6433199"/>
            <a:ext cx="1485984" cy="107722"/>
          </a:xfrm>
          <a:prstGeom prst="rect">
            <a:avLst/>
          </a:prstGeom>
          <a:noFill/>
        </p:spPr>
        <p:txBody>
          <a:bodyPr wrap="none" lIns="0" tIns="0" rIns="0" bIns="0" rtlCol="0">
            <a:spAutoFit/>
          </a:bodyPr>
          <a:lstStyle/>
          <a:p>
            <a:pPr algn="l"/>
            <a:r>
              <a:rPr lang="en-US" sz="700" b="0" i="0" u="none" strike="noStrike" kern="1200" dirty="0">
                <a:solidFill>
                  <a:schemeClr val="bg1"/>
                </a:solidFill>
                <a:effectLst/>
                <a:latin typeface="+mn-lt"/>
                <a:ea typeface="+mn-ea"/>
                <a:cs typeface="+mn-cs"/>
              </a:rPr>
              <a:t>Confidential. Please do not distribute.</a:t>
            </a:r>
            <a:endParaRPr lang="en-US" sz="700" dirty="0">
              <a:solidFill>
                <a:schemeClr val="bg1"/>
              </a:solidFill>
            </a:endParaRPr>
          </a:p>
        </p:txBody>
      </p:sp>
    </p:spTree>
    <p:extLst>
      <p:ext uri="{BB962C8B-B14F-4D97-AF65-F5344CB8AC3E}">
        <p14:creationId xmlns:p14="http://schemas.microsoft.com/office/powerpoint/2010/main" val="67904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71F38746-EED7-904A-AA05-8D0F64618B35}"/>
              </a:ext>
            </a:extLst>
          </p:cNvPr>
          <p:cNvSpPr/>
          <p:nvPr userDrawn="1"/>
        </p:nvSpPr>
        <p:spPr>
          <a:xfrm rot="10800000">
            <a:off x="3032124" y="6737349"/>
            <a:ext cx="9159875" cy="120651"/>
          </a:xfrm>
          <a:custGeom>
            <a:avLst/>
            <a:gdLst>
              <a:gd name="connsiteX0" fmla="*/ 0 w 9159875"/>
              <a:gd name="connsiteY0" fmla="*/ 0 h 120651"/>
              <a:gd name="connsiteX1" fmla="*/ 9159875 w 9159875"/>
              <a:gd name="connsiteY1" fmla="*/ 0 h 120651"/>
              <a:gd name="connsiteX2" fmla="*/ 9066212 w 9159875"/>
              <a:gd name="connsiteY2" fmla="*/ 120651 h 120651"/>
              <a:gd name="connsiteX3" fmla="*/ 0 w 9159875"/>
              <a:gd name="connsiteY3" fmla="*/ 120651 h 120651"/>
            </a:gdLst>
            <a:ahLst/>
            <a:cxnLst>
              <a:cxn ang="0">
                <a:pos x="connsiteX0" y="connsiteY0"/>
              </a:cxn>
              <a:cxn ang="0">
                <a:pos x="connsiteX1" y="connsiteY1"/>
              </a:cxn>
              <a:cxn ang="0">
                <a:pos x="connsiteX2" y="connsiteY2"/>
              </a:cxn>
              <a:cxn ang="0">
                <a:pos x="connsiteX3" y="connsiteY3"/>
              </a:cxn>
            </a:cxnLst>
            <a:rect l="l" t="t" r="r" b="b"/>
            <a:pathLst>
              <a:path w="9159875" h="120651">
                <a:moveTo>
                  <a:pt x="0" y="0"/>
                </a:moveTo>
                <a:lnTo>
                  <a:pt x="9159875" y="0"/>
                </a:lnTo>
                <a:lnTo>
                  <a:pt x="9066212" y="120651"/>
                </a:lnTo>
                <a:lnTo>
                  <a:pt x="0" y="12065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Placeholder 1"/>
          <p:cNvSpPr>
            <a:spLocks noGrp="1"/>
          </p:cNvSpPr>
          <p:nvPr>
            <p:ph type="title"/>
          </p:nvPr>
        </p:nvSpPr>
        <p:spPr>
          <a:xfrm>
            <a:off x="647700" y="501040"/>
            <a:ext cx="10892946" cy="916597"/>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647700" y="1600201"/>
            <a:ext cx="10892946" cy="45259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14">
            <a:extLst>
              <a:ext uri="{FF2B5EF4-FFF2-40B4-BE49-F238E27FC236}">
                <a16:creationId xmlns:a16="http://schemas.microsoft.com/office/drawing/2014/main" id="{571EACC7-403A-8D41-A6F8-1A195E9F7A25}"/>
              </a:ext>
            </a:extLst>
          </p:cNvPr>
          <p:cNvSpPr/>
          <p:nvPr/>
        </p:nvSpPr>
        <p:spPr>
          <a:xfrm>
            <a:off x="1" y="6737349"/>
            <a:ext cx="9159875" cy="120651"/>
          </a:xfrm>
          <a:custGeom>
            <a:avLst/>
            <a:gdLst>
              <a:gd name="connsiteX0" fmla="*/ 0 w 9159875"/>
              <a:gd name="connsiteY0" fmla="*/ 0 h 120651"/>
              <a:gd name="connsiteX1" fmla="*/ 9159875 w 9159875"/>
              <a:gd name="connsiteY1" fmla="*/ 0 h 120651"/>
              <a:gd name="connsiteX2" fmla="*/ 9066212 w 9159875"/>
              <a:gd name="connsiteY2" fmla="*/ 120651 h 120651"/>
              <a:gd name="connsiteX3" fmla="*/ 0 w 9159875"/>
              <a:gd name="connsiteY3" fmla="*/ 120651 h 120651"/>
            </a:gdLst>
            <a:ahLst/>
            <a:cxnLst>
              <a:cxn ang="0">
                <a:pos x="connsiteX0" y="connsiteY0"/>
              </a:cxn>
              <a:cxn ang="0">
                <a:pos x="connsiteX1" y="connsiteY1"/>
              </a:cxn>
              <a:cxn ang="0">
                <a:pos x="connsiteX2" y="connsiteY2"/>
              </a:cxn>
              <a:cxn ang="0">
                <a:pos x="connsiteX3" y="connsiteY3"/>
              </a:cxn>
            </a:cxnLst>
            <a:rect l="l" t="t" r="r" b="b"/>
            <a:pathLst>
              <a:path w="9159875" h="120651">
                <a:moveTo>
                  <a:pt x="0" y="0"/>
                </a:moveTo>
                <a:lnTo>
                  <a:pt x="9159875" y="0"/>
                </a:lnTo>
                <a:lnTo>
                  <a:pt x="9066212" y="120651"/>
                </a:lnTo>
                <a:lnTo>
                  <a:pt x="0" y="120651"/>
                </a:lnTo>
                <a:close/>
              </a:path>
            </a:pathLst>
          </a:cu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2183D24E-C233-D446-B8E2-7FBCFA85DD8D}"/>
              </a:ext>
            </a:extLst>
          </p:cNvPr>
          <p:cNvSpPr txBox="1"/>
          <p:nvPr/>
        </p:nvSpPr>
        <p:spPr>
          <a:xfrm>
            <a:off x="647700" y="6397933"/>
            <a:ext cx="141064" cy="138499"/>
          </a:xfrm>
          <a:prstGeom prst="rect">
            <a:avLst/>
          </a:prstGeom>
          <a:noFill/>
        </p:spPr>
        <p:txBody>
          <a:bodyPr wrap="none" lIns="0" tIns="0" rIns="0" bIns="0" rtlCol="0">
            <a:spAutoFit/>
          </a:bodyPr>
          <a:lstStyle/>
          <a:p>
            <a:pPr algn="l"/>
            <a:fld id="{CEE13A24-8095-894B-A0C4-9B080E0BB3F4}" type="slidenum">
              <a:rPr lang="en-US" sz="900" smtClean="0"/>
              <a:pPr algn="l"/>
              <a:t>‹#›</a:t>
            </a:fld>
            <a:endParaRPr lang="en-US" sz="900" dirty="0"/>
          </a:p>
        </p:txBody>
      </p:sp>
      <p:sp>
        <p:nvSpPr>
          <p:cNvPr id="6" name="TextBox 5">
            <a:extLst>
              <a:ext uri="{FF2B5EF4-FFF2-40B4-BE49-F238E27FC236}">
                <a16:creationId xmlns:a16="http://schemas.microsoft.com/office/drawing/2014/main" id="{4A9A2A27-D1F5-1649-9A44-5E93A12B6C55}"/>
              </a:ext>
            </a:extLst>
          </p:cNvPr>
          <p:cNvSpPr txBox="1"/>
          <p:nvPr/>
        </p:nvSpPr>
        <p:spPr>
          <a:xfrm>
            <a:off x="1023149" y="6433199"/>
            <a:ext cx="1485984" cy="107722"/>
          </a:xfrm>
          <a:prstGeom prst="rect">
            <a:avLst/>
          </a:prstGeom>
          <a:noFill/>
        </p:spPr>
        <p:txBody>
          <a:bodyPr wrap="none" lIns="0" tIns="0" rIns="0" bIns="0" rtlCol="0">
            <a:spAutoFit/>
          </a:bodyPr>
          <a:lstStyle/>
          <a:p>
            <a:pPr algn="l"/>
            <a:r>
              <a:rPr lang="en-US" sz="700" b="0" i="0" u="none" strike="noStrike" kern="1200" dirty="0">
                <a:solidFill>
                  <a:schemeClr val="tx1"/>
                </a:solidFill>
                <a:effectLst/>
                <a:latin typeface="+mn-lt"/>
                <a:ea typeface="+mn-ea"/>
                <a:cs typeface="+mn-cs"/>
              </a:rPr>
              <a:t>Confidential. Please do not distribute.</a:t>
            </a:r>
            <a:endParaRPr lang="en-US" sz="700" dirty="0"/>
          </a:p>
        </p:txBody>
      </p:sp>
    </p:spTree>
    <p:extLst>
      <p:ext uri="{BB962C8B-B14F-4D97-AF65-F5344CB8AC3E}">
        <p14:creationId xmlns:p14="http://schemas.microsoft.com/office/powerpoint/2010/main" val="2382571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8" r:id="rId12"/>
  </p:sldLayoutIdLst>
  <p:txStyles>
    <p:titleStyle>
      <a:lvl1pPr algn="l" defTabSz="457200" rtl="0" eaLnBrk="1" latinLnBrk="0" hangingPunct="1">
        <a:lnSpc>
          <a:spcPct val="90000"/>
        </a:lnSpc>
        <a:spcBef>
          <a:spcPct val="0"/>
        </a:spcBef>
        <a:buNone/>
        <a:defRPr sz="3600" b="0" kern="1200">
          <a:solidFill>
            <a:schemeClr val="bg2"/>
          </a:solidFill>
          <a:latin typeface="+mj-lt"/>
          <a:ea typeface="+mj-ea"/>
          <a:cs typeface="+mj-cs"/>
        </a:defRPr>
      </a:lvl1pPr>
    </p:titleStyle>
    <p:bodyStyle>
      <a:lvl1pPr marL="0" indent="0" algn="l" defTabSz="457200" rtl="0" eaLnBrk="1" latinLnBrk="0" hangingPunct="1">
        <a:spcBef>
          <a:spcPts val="0"/>
        </a:spcBef>
        <a:buFont typeface="Arial"/>
        <a:buNone/>
        <a:defRPr sz="2200" kern="1200">
          <a:solidFill>
            <a:schemeClr val="tx1"/>
          </a:solidFill>
          <a:latin typeface="+mn-lt"/>
          <a:ea typeface="+mn-ea"/>
          <a:cs typeface="+mn-cs"/>
        </a:defRPr>
      </a:lvl1pPr>
      <a:lvl2pPr marL="287338" indent="-284163" algn="l" defTabSz="457200" rtl="0" eaLnBrk="1" latinLnBrk="0" hangingPunct="1">
        <a:spcBef>
          <a:spcPts val="0"/>
        </a:spcBef>
        <a:buFont typeface="Arial" panose="020B0604020202020204" pitchFamily="34" charset="0"/>
        <a:buChar char="•"/>
        <a:tabLst/>
        <a:defRPr sz="2200" kern="1200">
          <a:solidFill>
            <a:schemeClr val="tx1"/>
          </a:solidFill>
          <a:latin typeface="+mn-lt"/>
          <a:ea typeface="+mn-ea"/>
          <a:cs typeface="+mn-cs"/>
        </a:defRPr>
      </a:lvl2pPr>
      <a:lvl3pPr marL="573088" indent="-285750" algn="l" defTabSz="457200" rtl="0" eaLnBrk="1" latinLnBrk="0" hangingPunct="1">
        <a:spcBef>
          <a:spcPts val="0"/>
        </a:spcBef>
        <a:buFont typeface="System Font Regular"/>
        <a:buChar char="–"/>
        <a:tabLst/>
        <a:defRPr sz="2200" kern="1200">
          <a:solidFill>
            <a:schemeClr val="tx1"/>
          </a:solidFill>
          <a:latin typeface="+mn-lt"/>
          <a:ea typeface="+mn-ea"/>
          <a:cs typeface="+mn-cs"/>
        </a:defRPr>
      </a:lvl3pPr>
      <a:lvl4pPr marL="857250" indent="-284163" algn="l" defTabSz="457200" rtl="0" eaLnBrk="1" latinLnBrk="0" hangingPunct="1">
        <a:spcBef>
          <a:spcPts val="0"/>
        </a:spcBef>
        <a:buFont typeface="Arial" panose="020B0604020202020204" pitchFamily="34" charset="0"/>
        <a:buChar char="•"/>
        <a:tabLst/>
        <a:defRPr sz="2200" kern="1200">
          <a:solidFill>
            <a:schemeClr val="tx1"/>
          </a:solidFill>
          <a:latin typeface="+mn-lt"/>
          <a:ea typeface="+mn-ea"/>
          <a:cs typeface="+mn-cs"/>
        </a:defRPr>
      </a:lvl4pPr>
      <a:lvl5pPr marL="1143000" indent="-285750" algn="l" defTabSz="457200" rtl="0" eaLnBrk="1" latinLnBrk="0" hangingPunct="1">
        <a:spcBef>
          <a:spcPts val="0"/>
        </a:spcBef>
        <a:buFont typeface="System Font Regular"/>
        <a:buChar char="–"/>
        <a:tabLst/>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
          <p15:clr>
            <a:srgbClr val="F26B43"/>
          </p15:clr>
        </p15:guide>
        <p15:guide id="2" pos="408">
          <p15:clr>
            <a:srgbClr val="F26B43"/>
          </p15:clr>
        </p15:guide>
        <p15:guide id="3" pos="7272">
          <p15:clr>
            <a:srgbClr val="F26B43"/>
          </p15:clr>
        </p15:guide>
        <p15:guide id="4" orient="horz" pos="1008">
          <p15:clr>
            <a:srgbClr val="F26B43"/>
          </p15:clr>
        </p15:guide>
        <p15:guide id="5" orient="horz" pos="3864">
          <p15:clr>
            <a:srgbClr val="F26B43"/>
          </p15:clr>
        </p15:guide>
        <p15:guide id="6" orient="horz" pos="40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hyperlink" Target="https://www.mass.gov/mygiclink-member-benefits-portal"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hyperlink" Target="http://www.harvardpilgrim.org/gic"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notesSlide" Target="../notesSlides/notesSlide8.xm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F83EDB-4B75-D741-8F84-A08D4204B9AD}"/>
              </a:ext>
            </a:extLst>
          </p:cNvPr>
          <p:cNvSpPr>
            <a:spLocks noGrp="1"/>
          </p:cNvSpPr>
          <p:nvPr>
            <p:ph type="ctrTitle"/>
          </p:nvPr>
        </p:nvSpPr>
        <p:spPr>
          <a:xfrm>
            <a:off x="761159" y="3155856"/>
            <a:ext cx="5396400" cy="3032906"/>
          </a:xfrm>
        </p:spPr>
        <p:txBody>
          <a:bodyPr/>
          <a:lstStyle/>
          <a:p>
            <a:r>
              <a:rPr lang="en-US" sz="4400" dirty="0"/>
              <a:t>GIC FY2026 </a:t>
            </a:r>
            <a:br>
              <a:rPr lang="en-US" sz="4400" dirty="0"/>
            </a:br>
            <a:br>
              <a:rPr lang="en-US" sz="4400" dirty="0"/>
            </a:br>
            <a:endParaRPr lang="en-US" sz="3600" dirty="0"/>
          </a:p>
        </p:txBody>
      </p:sp>
      <p:pic>
        <p:nvPicPr>
          <p:cNvPr id="5" name="Picture 4">
            <a:extLst>
              <a:ext uri="{FF2B5EF4-FFF2-40B4-BE49-F238E27FC236}">
                <a16:creationId xmlns:a16="http://schemas.microsoft.com/office/drawing/2014/main" id="{4A261C81-B61E-1E88-78D5-34A60287A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9701" y="398179"/>
            <a:ext cx="3152400" cy="659131"/>
          </a:xfrm>
          <a:prstGeom prst="rect">
            <a:avLst/>
          </a:prstGeom>
        </p:spPr>
      </p:pic>
      <p:pic>
        <p:nvPicPr>
          <p:cNvPr id="15" name="Picture Placeholder 14" descr="Massachusetts State House with a gold dome&#10;&#10;AI-generated content may be incorrect.">
            <a:extLst>
              <a:ext uri="{FF2B5EF4-FFF2-40B4-BE49-F238E27FC236}">
                <a16:creationId xmlns:a16="http://schemas.microsoft.com/office/drawing/2014/main" id="{E1942280-24D0-40AF-8955-1B81D4B50E52}"/>
              </a:ext>
            </a:extLst>
          </p:cNvPr>
          <p:cNvPicPr>
            <a:picLocks noGrp="1" noChangeAspect="1"/>
          </p:cNvPicPr>
          <p:nvPr>
            <p:ph type="pic" sz="quarter" idx="10"/>
          </p:nvPr>
        </p:nvPicPr>
        <p:blipFill>
          <a:blip r:embed="rId6"/>
          <a:srcRect t="2195" b="2195"/>
          <a:stretch>
            <a:fillRect/>
          </a:stretch>
        </p:blipFill>
        <p:spPr/>
      </p:pic>
      <p:pic>
        <p:nvPicPr>
          <p:cNvPr id="2" name="Recorded Sound">
            <a:hlinkClick r:id="" action="ppaction://media"/>
            <a:extLst>
              <a:ext uri="{FF2B5EF4-FFF2-40B4-BE49-F238E27FC236}">
                <a16:creationId xmlns:a16="http://schemas.microsoft.com/office/drawing/2014/main" id="{1CEC2676-B796-FD71-EDB9-D44F335233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12249" y="6188762"/>
            <a:ext cx="298146" cy="421900"/>
          </a:xfrm>
          <a:prstGeom prst="rect">
            <a:avLst/>
          </a:prstGeom>
        </p:spPr>
      </p:pic>
    </p:spTree>
    <p:extLst>
      <p:ext uri="{BB962C8B-B14F-4D97-AF65-F5344CB8AC3E}">
        <p14:creationId xmlns:p14="http://schemas.microsoft.com/office/powerpoint/2010/main" val="1303591983"/>
      </p:ext>
    </p:extLst>
  </p:cSld>
  <p:clrMapOvr>
    <a:masterClrMapping/>
  </p:clrMapOvr>
  <mc:AlternateContent xmlns:mc="http://schemas.openxmlformats.org/markup-compatibility/2006">
    <mc:Choice xmlns:p14="http://schemas.microsoft.com/office/powerpoint/2010/main" Requires="p14">
      <p:transition spd="slow" p14:dur="2000" advTm="2866"/>
    </mc:Choice>
    <mc:Fallback>
      <p:transition spd="slow" advTm="2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E5598-031D-D847-BC10-75A8452A8979}"/>
              </a:ext>
            </a:extLst>
          </p:cNvPr>
          <p:cNvSpPr>
            <a:spLocks noGrp="1"/>
          </p:cNvSpPr>
          <p:nvPr>
            <p:ph idx="1"/>
          </p:nvPr>
        </p:nvSpPr>
        <p:spPr>
          <a:xfrm>
            <a:off x="458823" y="1060227"/>
            <a:ext cx="11484132" cy="4525963"/>
          </a:xfrm>
        </p:spPr>
        <p:txBody>
          <a:bodyPr/>
          <a:lstStyle/>
          <a:p>
            <a:r>
              <a:rPr lang="en-US" sz="2400" b="1" dirty="0"/>
              <a:t>Harvard Pilgrim Health Care has created this virtual guide to help inform GIC members about Harvard Pilgrim Health Care’s plan offerings available in the upcoming GIC annual enrollment period taking place </a:t>
            </a:r>
            <a:r>
              <a:rPr lang="en-US" sz="2400" b="1" u="sng" dirty="0">
                <a:solidFill>
                  <a:schemeClr val="accent4"/>
                </a:solidFill>
              </a:rPr>
              <a:t>April 2 – May 1, 2025</a:t>
            </a:r>
          </a:p>
        </p:txBody>
      </p:sp>
      <p:sp>
        <p:nvSpPr>
          <p:cNvPr id="5" name="Title 4">
            <a:extLst>
              <a:ext uri="{FF2B5EF4-FFF2-40B4-BE49-F238E27FC236}">
                <a16:creationId xmlns:a16="http://schemas.microsoft.com/office/drawing/2014/main" id="{E4C4B607-CD11-882D-E2AF-091BA81227C7}"/>
              </a:ext>
            </a:extLst>
          </p:cNvPr>
          <p:cNvSpPr>
            <a:spLocks noGrp="1"/>
          </p:cNvSpPr>
          <p:nvPr>
            <p:ph type="title"/>
          </p:nvPr>
        </p:nvSpPr>
        <p:spPr>
          <a:xfrm>
            <a:off x="313162" y="322620"/>
            <a:ext cx="11629793" cy="916597"/>
          </a:xfrm>
        </p:spPr>
        <p:txBody>
          <a:bodyPr/>
          <a:lstStyle/>
          <a:p>
            <a:r>
              <a:rPr lang="en-US" dirty="0"/>
              <a:t>GIC Annual Enrollment for Active/Non- Medicare plans </a:t>
            </a:r>
            <a:br>
              <a:rPr lang="en-US" dirty="0"/>
            </a:br>
            <a:endParaRPr lang="en-US" dirty="0"/>
          </a:p>
        </p:txBody>
      </p:sp>
      <p:pic>
        <p:nvPicPr>
          <p:cNvPr id="9" name="Picture 8">
            <a:extLst>
              <a:ext uri="{FF2B5EF4-FFF2-40B4-BE49-F238E27FC236}">
                <a16:creationId xmlns:a16="http://schemas.microsoft.com/office/drawing/2014/main" id="{BA1B9FF5-E861-EE7F-21DB-989D7D1EA8B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8844" y="2668393"/>
            <a:ext cx="5386452" cy="3029879"/>
          </a:xfrm>
          <a:prstGeom prst="rect">
            <a:avLst/>
          </a:prstGeom>
        </p:spPr>
      </p:pic>
      <p:sp>
        <p:nvSpPr>
          <p:cNvPr id="10" name="Rectangle 9">
            <a:extLst>
              <a:ext uri="{FF2B5EF4-FFF2-40B4-BE49-F238E27FC236}">
                <a16:creationId xmlns:a16="http://schemas.microsoft.com/office/drawing/2014/main" id="{4833A5AB-9326-10EF-C936-53C398860A26}"/>
              </a:ext>
            </a:extLst>
          </p:cNvPr>
          <p:cNvSpPr/>
          <p:nvPr/>
        </p:nvSpPr>
        <p:spPr>
          <a:xfrm>
            <a:off x="6420518" y="3401122"/>
            <a:ext cx="5522437" cy="1048216"/>
          </a:xfrm>
          <a:prstGeom prst="rect">
            <a:avLst/>
          </a:pr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800" b="1" kern="400" dirty="0">
              <a:solidFill>
                <a:schemeClr val="bg1"/>
              </a:solidFill>
              <a:cs typeface="Arial" panose="020B0604020202020204" pitchFamily="34" charset="0"/>
            </a:endParaRPr>
          </a:p>
        </p:txBody>
      </p:sp>
      <p:sp>
        <p:nvSpPr>
          <p:cNvPr id="11" name="TextBox 10">
            <a:extLst>
              <a:ext uri="{FF2B5EF4-FFF2-40B4-BE49-F238E27FC236}">
                <a16:creationId xmlns:a16="http://schemas.microsoft.com/office/drawing/2014/main" id="{9CBAD174-4AA7-7D5D-7F41-D24CA3B07239}"/>
              </a:ext>
            </a:extLst>
          </p:cNvPr>
          <p:cNvSpPr txBox="1"/>
          <p:nvPr/>
        </p:nvSpPr>
        <p:spPr>
          <a:xfrm>
            <a:off x="6802479" y="3560088"/>
            <a:ext cx="4831802" cy="646331"/>
          </a:xfrm>
          <a:prstGeom prst="rect">
            <a:avLst/>
          </a:prstGeom>
          <a:noFill/>
        </p:spPr>
        <p:txBody>
          <a:bodyPr wrap="square" rtlCol="0">
            <a:spAutoFit/>
          </a:bodyPr>
          <a:lstStyle/>
          <a:p>
            <a:pPr algn="ctr"/>
            <a:r>
              <a:rPr lang="en-US" sz="1800" b="1" dirty="0">
                <a:solidFill>
                  <a:schemeClr val="bg1"/>
                </a:solidFill>
              </a:rPr>
              <a:t>For additional information, please visit </a:t>
            </a:r>
            <a:r>
              <a:rPr lang="en-US" sz="1800" b="1" u="sng" kern="400" dirty="0">
                <a:solidFill>
                  <a:schemeClr val="bg1"/>
                </a:solidFill>
                <a:cs typeface="Arial" panose="020B0604020202020204" pitchFamily="34" charset="0"/>
              </a:rPr>
              <a:t>www.harvardpilgrim.org/gic</a:t>
            </a:r>
            <a:endParaRPr lang="en-US" dirty="0"/>
          </a:p>
        </p:txBody>
      </p:sp>
      <p:pic>
        <p:nvPicPr>
          <p:cNvPr id="7" name="Recorded Sound">
            <a:hlinkClick r:id="" action="ppaction://media"/>
            <a:extLst>
              <a:ext uri="{FF2B5EF4-FFF2-40B4-BE49-F238E27FC236}">
                <a16:creationId xmlns:a16="http://schemas.microsoft.com/office/drawing/2014/main" id="{5CF0DFED-EE5D-7883-4DFF-3B983350F1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52289" y="6018997"/>
            <a:ext cx="439710" cy="516383"/>
          </a:xfrm>
          <a:prstGeom prst="rect">
            <a:avLst/>
          </a:prstGeom>
        </p:spPr>
      </p:pic>
    </p:spTree>
    <p:extLst>
      <p:ext uri="{BB962C8B-B14F-4D97-AF65-F5344CB8AC3E}">
        <p14:creationId xmlns:p14="http://schemas.microsoft.com/office/powerpoint/2010/main" val="2928910857"/>
      </p:ext>
    </p:extLst>
  </p:cSld>
  <p:clrMapOvr>
    <a:masterClrMapping/>
  </p:clrMapOvr>
  <mc:AlternateContent xmlns:mc="http://schemas.openxmlformats.org/markup-compatibility/2006" xmlns:p14="http://schemas.microsoft.com/office/powerpoint/2010/main">
    <mc:Choice Requires="p14">
      <p:transition spd="slow" p14:dur="2000" advTm="19669"/>
    </mc:Choice>
    <mc:Fallback xmlns="">
      <p:transition spd="slow" advTm="1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F1B4C26-370F-662A-6820-97836741FC24}"/>
              </a:ext>
            </a:extLst>
          </p:cNvPr>
          <p:cNvSpPr>
            <a:spLocks noGrp="1"/>
          </p:cNvSpPr>
          <p:nvPr>
            <p:ph sz="half" idx="2"/>
          </p:nvPr>
        </p:nvSpPr>
        <p:spPr>
          <a:xfrm>
            <a:off x="464814" y="2252554"/>
            <a:ext cx="3427911" cy="2573592"/>
          </a:xfrm>
        </p:spPr>
        <p:txBody>
          <a:bodyPr/>
          <a:lstStyle/>
          <a:p>
            <a:pPr marL="285750" indent="-285750">
              <a:buFont typeface="Arial" panose="020B0604020202020204" pitchFamily="34" charset="0"/>
              <a:buChar char="•"/>
            </a:pPr>
            <a:r>
              <a:rPr lang="en-US" sz="1400" dirty="0">
                <a:ea typeface="Calibri" panose="020F0502020204030204" pitchFamily="34" charset="0"/>
                <a:cs typeface="Calibri" panose="020F0502020204030204" pitchFamily="34" charset="0"/>
              </a:rPr>
              <a:t>Broad </a:t>
            </a:r>
            <a:r>
              <a:rPr lang="en-US" sz="1400" dirty="0">
                <a:effectLst/>
                <a:ea typeface="Calibri" panose="020F0502020204030204" pitchFamily="34" charset="0"/>
                <a:cs typeface="Calibri" panose="020F0502020204030204" pitchFamily="34" charset="0"/>
              </a:rPr>
              <a:t>network </a:t>
            </a:r>
          </a:p>
          <a:p>
            <a:pPr marL="285750" indent="-285750">
              <a:buFont typeface="Arial" panose="020B0604020202020204" pitchFamily="34" charset="0"/>
              <a:buChar char="•"/>
            </a:pPr>
            <a:endParaRPr lang="en-US" sz="1400" dirty="0">
              <a:ea typeface="Verdana" panose="020B0604030504040204" pitchFamily="34" charset="0"/>
              <a:cs typeface="Calibri" panose="020F0502020204030204" pitchFamily="34" charset="0"/>
            </a:endParaRPr>
          </a:p>
          <a:p>
            <a:pPr marL="285750" indent="-285750">
              <a:buClr>
                <a:schemeClr val="tx1"/>
              </a:buClr>
              <a:buFont typeface="Arial" panose="020B0604020202020204" pitchFamily="34" charset="0"/>
              <a:buChar char="•"/>
            </a:pPr>
            <a:r>
              <a:rPr lang="en-US" sz="1400" b="1" dirty="0">
                <a:solidFill>
                  <a:schemeClr val="tx2"/>
                </a:solidFill>
                <a:ea typeface="Verdana" panose="020B0604030504040204" pitchFamily="34" charset="0"/>
              </a:rPr>
              <a:t>In Network and Out of Network</a:t>
            </a:r>
            <a:r>
              <a:rPr lang="en-US" sz="1400" dirty="0">
                <a:ea typeface="Verdana" panose="020B0604030504040204" pitchFamily="34" charset="0"/>
              </a:rPr>
              <a:t> level of benefits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Network is tiered into Tiers 1, 2, and 3</a:t>
            </a:r>
          </a:p>
          <a:p>
            <a:pPr marL="285750" indent="-285750">
              <a:buFont typeface="Arial" panose="020B0604020202020204" pitchFamily="34" charset="0"/>
              <a:buChar char="•"/>
            </a:pPr>
            <a:endParaRPr lang="en-US" sz="1400" dirty="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r>
              <a:rPr lang="en-US" sz="1400" dirty="0">
                <a:ea typeface="Verdana" panose="020B0604030504040204" pitchFamily="34" charset="0"/>
              </a:rPr>
              <a:t>A PCP and referrals are required to receive care at the In-Network level of benefits</a:t>
            </a:r>
            <a:endParaRPr lang="en-US" sz="1400" b="1" dirty="0">
              <a:ea typeface="Verdana" panose="020B0604030504040204" pitchFamily="34" charset="0"/>
            </a:endParaRPr>
          </a:p>
          <a:p>
            <a:endParaRPr lang="en-US" sz="1400" b="1" dirty="0">
              <a:ea typeface="Verdana" panose="020B0604030504040204" pitchFamily="34" charset="0"/>
            </a:endParaRPr>
          </a:p>
          <a:p>
            <a:pPr marL="285750" indent="-285750">
              <a:buFont typeface="Arial" panose="020B0604020202020204" pitchFamily="34" charset="0"/>
              <a:buChar char="•"/>
            </a:pPr>
            <a:r>
              <a:rPr lang="en-US" sz="1400" b="1" dirty="0">
                <a:ea typeface="Verdana" panose="020B0604030504040204" pitchFamily="34" charset="0"/>
              </a:rPr>
              <a:t>Deductible: </a:t>
            </a:r>
          </a:p>
          <a:p>
            <a:pPr marL="460375" lvl="2" indent="-171450">
              <a:buFont typeface="Arial" panose="020B0604020202020204" pitchFamily="34" charset="0"/>
              <a:buChar char="•"/>
            </a:pPr>
            <a:r>
              <a:rPr lang="en-US" sz="1400" b="1" dirty="0">
                <a:ea typeface="Verdana" panose="020B0604030504040204" pitchFamily="34" charset="0"/>
              </a:rPr>
              <a:t>In Network (Medical and Pharmacy Services): </a:t>
            </a:r>
            <a:r>
              <a:rPr lang="en-US" sz="1400" dirty="0">
                <a:ea typeface="Verdana" panose="020B0604030504040204" pitchFamily="34" charset="0"/>
              </a:rPr>
              <a:t>Individual - $500/Family - $1000</a:t>
            </a:r>
          </a:p>
          <a:p>
            <a:pPr marL="460375" lvl="2" indent="-171450">
              <a:buClr>
                <a:schemeClr val="tx1"/>
              </a:buClr>
              <a:buFont typeface="Arial" panose="020B0604020202020204" pitchFamily="34" charset="0"/>
              <a:buChar char="•"/>
            </a:pPr>
            <a:r>
              <a:rPr lang="en-US" sz="1400" b="1" dirty="0">
                <a:ea typeface="Verdana" panose="020B0604030504040204" pitchFamily="34" charset="0"/>
              </a:rPr>
              <a:t>Out of Network (Medical Services): </a:t>
            </a:r>
            <a:r>
              <a:rPr lang="en-US" sz="1400" dirty="0">
                <a:ea typeface="Verdana" panose="020B0604030504040204" pitchFamily="34" charset="0"/>
              </a:rPr>
              <a:t>Individual - $500/Family - $1000</a:t>
            </a:r>
          </a:p>
          <a:p>
            <a:endParaRPr lang="en-US" dirty="0"/>
          </a:p>
        </p:txBody>
      </p:sp>
      <p:sp>
        <p:nvSpPr>
          <p:cNvPr id="7" name="Content Placeholder 6">
            <a:extLst>
              <a:ext uri="{FF2B5EF4-FFF2-40B4-BE49-F238E27FC236}">
                <a16:creationId xmlns:a16="http://schemas.microsoft.com/office/drawing/2014/main" id="{BC233FCA-8F82-6853-271F-EC3CDEB6D847}"/>
              </a:ext>
            </a:extLst>
          </p:cNvPr>
          <p:cNvSpPr>
            <a:spLocks noGrp="1"/>
          </p:cNvSpPr>
          <p:nvPr>
            <p:ph sz="quarter" idx="4"/>
          </p:nvPr>
        </p:nvSpPr>
        <p:spPr>
          <a:xfrm>
            <a:off x="4361342" y="2247905"/>
            <a:ext cx="3502871" cy="2904518"/>
          </a:xfrm>
        </p:spPr>
        <p:txBody>
          <a:bodyPr/>
          <a:lstStyle/>
          <a:p>
            <a:pPr marL="342900" marR="0" lvl="0" indent="-342900">
              <a:lnSpc>
                <a:spcPct val="107000"/>
              </a:lnSpc>
              <a:spcBef>
                <a:spcPts val="0"/>
              </a:spcBef>
              <a:spcAft>
                <a:spcPts val="970"/>
              </a:spcAft>
              <a:buFont typeface="Arial" panose="020B0604020202020204" pitchFamily="34" charset="0"/>
              <a:buChar char="•"/>
            </a:pPr>
            <a:r>
              <a:rPr lang="en-US" sz="1400" dirty="0">
                <a:ea typeface="Calibri" panose="020F0502020204030204" pitchFamily="34" charset="0"/>
                <a:cs typeface="Azo Sans Light"/>
              </a:rPr>
              <a:t>N</a:t>
            </a:r>
            <a:r>
              <a:rPr lang="en-US" sz="1400" dirty="0">
                <a:effectLst/>
                <a:ea typeface="Calibri" panose="020F0502020204030204" pitchFamily="34" charset="0"/>
                <a:cs typeface="Azo Sans Light"/>
              </a:rPr>
              <a:t>arrow network </a:t>
            </a:r>
          </a:p>
          <a:p>
            <a:pPr marL="342900" marR="0" lvl="0" indent="-342900">
              <a:lnSpc>
                <a:spcPct val="107000"/>
              </a:lnSpc>
              <a:spcBef>
                <a:spcPts val="0"/>
              </a:spcBef>
              <a:spcAft>
                <a:spcPts val="970"/>
              </a:spcAft>
              <a:buFont typeface="Arial" panose="020B0604020202020204" pitchFamily="34" charset="0"/>
              <a:buChar char="•"/>
            </a:pPr>
            <a:r>
              <a:rPr lang="en-US" sz="1400" dirty="0">
                <a:effectLst/>
                <a:ea typeface="Calibri" panose="020F0502020204030204" pitchFamily="34" charset="0"/>
                <a:cs typeface="Azo Sans Light"/>
              </a:rPr>
              <a:t>The</a:t>
            </a:r>
            <a:r>
              <a:rPr lang="en-US" sz="1400" b="1" dirty="0">
                <a:solidFill>
                  <a:schemeClr val="tx2"/>
                </a:solidFill>
                <a:effectLst/>
                <a:ea typeface="Calibri" panose="020F0502020204030204" pitchFamily="34" charset="0"/>
                <a:cs typeface="Azo Sans Light"/>
              </a:rPr>
              <a:t> network is limited </a:t>
            </a:r>
            <a:r>
              <a:rPr lang="en-US" sz="1400" dirty="0">
                <a:effectLst/>
                <a:ea typeface="Calibri" panose="020F0502020204030204" pitchFamily="34" charset="0"/>
                <a:cs typeface="Azo Sans Light"/>
              </a:rPr>
              <a:t>to Tier 1 and 2, with no Tier 3 providers and no out of network benefits </a:t>
            </a:r>
          </a:p>
          <a:p>
            <a:pPr marL="285750" indent="-285750">
              <a:buFont typeface="Arial" panose="020B0604020202020204" pitchFamily="34" charset="0"/>
              <a:buChar char="•"/>
            </a:pPr>
            <a:r>
              <a:rPr lang="en-US" sz="1400" dirty="0">
                <a:ea typeface="Verdana" panose="020B0604030504040204" pitchFamily="34" charset="0"/>
              </a:rPr>
              <a:t>Except for emergencies, a PCP and referrals are required to receive care</a:t>
            </a:r>
          </a:p>
          <a:p>
            <a:endParaRPr lang="en-US" sz="1400" b="1" dirty="0">
              <a:ea typeface="Verdana" panose="020B0604030504040204" pitchFamily="34" charset="0"/>
              <a:cs typeface="Times New Roman" panose="02020603050405020304" pitchFamily="18" charset="0"/>
            </a:endParaRPr>
          </a:p>
          <a:p>
            <a:pPr marL="285750" indent="-285750">
              <a:buFont typeface="Arial" panose="020B0604020202020204" pitchFamily="34" charset="0"/>
              <a:buChar char="•"/>
            </a:pPr>
            <a:r>
              <a:rPr lang="en-US" sz="1400" b="1" dirty="0">
                <a:ea typeface="Verdana" panose="020B0604030504040204" pitchFamily="34" charset="0"/>
              </a:rPr>
              <a:t>Deductible: </a:t>
            </a:r>
          </a:p>
          <a:p>
            <a:pPr marL="460375" lvl="2" indent="-171450">
              <a:buFont typeface="Arial" panose="020B0604020202020204" pitchFamily="34" charset="0"/>
              <a:buChar char="•"/>
            </a:pPr>
            <a:r>
              <a:rPr lang="en-US" sz="1400" dirty="0">
                <a:ea typeface="Verdana" panose="020B0604030504040204" pitchFamily="34" charset="0"/>
              </a:rPr>
              <a:t>Individual - $400/Family - $800</a:t>
            </a:r>
          </a:p>
          <a:p>
            <a:pPr marL="342900" indent="-342900">
              <a:lnSpc>
                <a:spcPct val="107000"/>
              </a:lnSpc>
              <a:spcAft>
                <a:spcPts val="970"/>
              </a:spcAft>
              <a:buFont typeface="Wingdings" panose="05000000000000000000" pitchFamily="2" charset="2"/>
              <a:buChar char="§"/>
            </a:pPr>
            <a:endParaRPr lang="en-US" sz="1400" dirty="0">
              <a:effectLst/>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E34B6838-990C-DAB3-12BD-F10B7F8C14DF}"/>
              </a:ext>
            </a:extLst>
          </p:cNvPr>
          <p:cNvSpPr>
            <a:spLocks noGrp="1"/>
          </p:cNvSpPr>
          <p:nvPr>
            <p:ph type="title"/>
          </p:nvPr>
        </p:nvSpPr>
        <p:spPr>
          <a:xfrm>
            <a:off x="229690" y="309451"/>
            <a:ext cx="10892946" cy="916597"/>
          </a:xfrm>
        </p:spPr>
        <p:txBody>
          <a:bodyPr/>
          <a:lstStyle/>
          <a:p>
            <a:pPr algn="ctr"/>
            <a:r>
              <a:rPr lang="en-US" dirty="0"/>
              <a:t>Non-Medicare Plans at a Glance </a:t>
            </a:r>
          </a:p>
        </p:txBody>
      </p:sp>
      <p:sp>
        <p:nvSpPr>
          <p:cNvPr id="8" name="Rectangle 7">
            <a:extLst>
              <a:ext uri="{FF2B5EF4-FFF2-40B4-BE49-F238E27FC236}">
                <a16:creationId xmlns:a16="http://schemas.microsoft.com/office/drawing/2014/main" id="{F7EBEF64-7B23-8D94-59D3-E2996F80CCB7}"/>
              </a:ext>
            </a:extLst>
          </p:cNvPr>
          <p:cNvSpPr/>
          <p:nvPr/>
        </p:nvSpPr>
        <p:spPr>
          <a:xfrm>
            <a:off x="357046" y="1071954"/>
            <a:ext cx="3622766" cy="513805"/>
          </a:xfrm>
          <a:prstGeom prst="rect">
            <a:avLst/>
          </a:prstGeom>
          <a:solidFill>
            <a:schemeClr val="tx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Harvard Pilgrim Explorer POS </a:t>
            </a:r>
          </a:p>
        </p:txBody>
      </p:sp>
      <p:sp>
        <p:nvSpPr>
          <p:cNvPr id="11" name="Rectangle 10">
            <a:extLst>
              <a:ext uri="{FF2B5EF4-FFF2-40B4-BE49-F238E27FC236}">
                <a16:creationId xmlns:a16="http://schemas.microsoft.com/office/drawing/2014/main" id="{0C288A1E-DF47-FB67-75B6-6EB0B5F4ACCC}"/>
              </a:ext>
            </a:extLst>
          </p:cNvPr>
          <p:cNvSpPr/>
          <p:nvPr/>
        </p:nvSpPr>
        <p:spPr>
          <a:xfrm>
            <a:off x="374463" y="2185850"/>
            <a:ext cx="3631474" cy="3812053"/>
          </a:xfrm>
          <a:prstGeom prst="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5F66CC-C8B6-1666-CE88-1760D8DB1E3E}"/>
              </a:ext>
            </a:extLst>
          </p:cNvPr>
          <p:cNvSpPr/>
          <p:nvPr/>
        </p:nvSpPr>
        <p:spPr>
          <a:xfrm>
            <a:off x="4271551" y="2190205"/>
            <a:ext cx="3631474" cy="3812053"/>
          </a:xfrm>
          <a:prstGeom prst="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10B326-70EF-BE10-D3CA-DCA310023B33}"/>
              </a:ext>
            </a:extLst>
          </p:cNvPr>
          <p:cNvSpPr/>
          <p:nvPr/>
        </p:nvSpPr>
        <p:spPr>
          <a:xfrm>
            <a:off x="4280258" y="1071954"/>
            <a:ext cx="3622766" cy="518159"/>
          </a:xfrm>
          <a:prstGeom prst="rect">
            <a:avLst/>
          </a:prstGeom>
          <a:solidFill>
            <a:schemeClr val="tx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Harvard Pilgrim Quality HMO</a:t>
            </a:r>
          </a:p>
        </p:txBody>
      </p:sp>
      <p:sp>
        <p:nvSpPr>
          <p:cNvPr id="17" name="Content Placeholder 6">
            <a:extLst>
              <a:ext uri="{FF2B5EF4-FFF2-40B4-BE49-F238E27FC236}">
                <a16:creationId xmlns:a16="http://schemas.microsoft.com/office/drawing/2014/main" id="{ABC293CF-5E39-2B4E-44E8-F71CE69216E4}"/>
              </a:ext>
            </a:extLst>
          </p:cNvPr>
          <p:cNvSpPr txBox="1">
            <a:spLocks/>
          </p:cNvSpPr>
          <p:nvPr/>
        </p:nvSpPr>
        <p:spPr>
          <a:xfrm>
            <a:off x="8248200" y="2239517"/>
            <a:ext cx="3571888" cy="3817333"/>
          </a:xfrm>
          <a:prstGeom prst="rect">
            <a:avLst/>
          </a:prstGeom>
        </p:spPr>
        <p:txBody>
          <a:bodyPr vert="horz" lIns="0" tIns="0" rIns="0" bIns="0" rtlCol="0">
            <a:noAutofit/>
          </a:bodyPr>
          <a:lstStyle>
            <a:lvl1pPr marL="0" indent="0" algn="l" defTabSz="457200" rtl="0" eaLnBrk="1" latinLnBrk="0" hangingPunct="1">
              <a:spcBef>
                <a:spcPts val="0"/>
              </a:spcBef>
              <a:buFont typeface="Arial"/>
              <a:buNone/>
              <a:defRPr sz="2200" kern="1200">
                <a:solidFill>
                  <a:schemeClr val="tx1"/>
                </a:solidFill>
                <a:latin typeface="+mn-lt"/>
                <a:ea typeface="+mn-ea"/>
                <a:cs typeface="+mn-cs"/>
              </a:defRPr>
            </a:lvl1pPr>
            <a:lvl2pPr marL="287338" indent="-284163" algn="l" defTabSz="457200" rtl="0" eaLnBrk="1" latinLnBrk="0" hangingPunct="1">
              <a:spcBef>
                <a:spcPts val="0"/>
              </a:spcBef>
              <a:buFont typeface="Arial" panose="020B0604020202020204" pitchFamily="34" charset="0"/>
              <a:buChar char="•"/>
              <a:tabLst/>
              <a:defRPr sz="2200" kern="1200">
                <a:solidFill>
                  <a:schemeClr val="tx1"/>
                </a:solidFill>
                <a:latin typeface="+mn-lt"/>
                <a:ea typeface="+mn-ea"/>
                <a:cs typeface="+mn-cs"/>
              </a:defRPr>
            </a:lvl2pPr>
            <a:lvl3pPr marL="573088" indent="-285750" algn="l" defTabSz="457200" rtl="0" eaLnBrk="1" latinLnBrk="0" hangingPunct="1">
              <a:spcBef>
                <a:spcPts val="0"/>
              </a:spcBef>
              <a:buFont typeface="System Font Regular"/>
              <a:buChar char="–"/>
              <a:tabLst/>
              <a:defRPr sz="2200" kern="1200">
                <a:solidFill>
                  <a:schemeClr val="tx1"/>
                </a:solidFill>
                <a:latin typeface="+mn-lt"/>
                <a:ea typeface="+mn-ea"/>
                <a:cs typeface="+mn-cs"/>
              </a:defRPr>
            </a:lvl3pPr>
            <a:lvl4pPr marL="857250" indent="-284163" algn="l" defTabSz="457200" rtl="0" eaLnBrk="1" latinLnBrk="0" hangingPunct="1">
              <a:spcBef>
                <a:spcPts val="0"/>
              </a:spcBef>
              <a:buFont typeface="Arial" panose="020B0604020202020204" pitchFamily="34" charset="0"/>
              <a:buChar char="•"/>
              <a:tabLst/>
              <a:defRPr sz="2200" kern="1200">
                <a:solidFill>
                  <a:schemeClr val="tx1"/>
                </a:solidFill>
                <a:latin typeface="+mn-lt"/>
                <a:ea typeface="+mn-ea"/>
                <a:cs typeface="+mn-cs"/>
              </a:defRPr>
            </a:lvl4pPr>
            <a:lvl5pPr marL="1143000" indent="-285750" algn="l" defTabSz="457200" rtl="0" eaLnBrk="1" latinLnBrk="0" hangingPunct="1">
              <a:spcBef>
                <a:spcPts val="0"/>
              </a:spcBef>
              <a:buFont typeface="System Font Regular"/>
              <a:buChar char="–"/>
              <a:tabLst/>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effectLst/>
                <a:highlight>
                  <a:srgbClr val="FFFFFF"/>
                </a:highlight>
                <a:ea typeface="Calibri" panose="020F0502020204030204" pitchFamily="34" charset="0"/>
                <a:cs typeface="Times New Roman" panose="02020603050405020304" pitchFamily="18" charset="0"/>
              </a:rPr>
              <a:t>Access America is a Harvard Pilgrim-UnitedHealthcare joint venture plan offering a </a:t>
            </a:r>
            <a:r>
              <a:rPr lang="en-US" sz="1400" b="1" dirty="0">
                <a:solidFill>
                  <a:schemeClr val="tx2"/>
                </a:solidFill>
                <a:effectLst/>
                <a:highlight>
                  <a:srgbClr val="FFFFFF"/>
                </a:highlight>
                <a:ea typeface="Calibri" panose="020F0502020204030204" pitchFamily="34" charset="0"/>
                <a:cs typeface="Times New Roman" panose="02020603050405020304" pitchFamily="18" charset="0"/>
              </a:rPr>
              <a:t>national </a:t>
            </a:r>
            <a:r>
              <a:rPr lang="en-US" sz="1400" dirty="0">
                <a:effectLst/>
                <a:highlight>
                  <a:srgbClr val="FFFFFF"/>
                </a:highlight>
                <a:ea typeface="Calibri" panose="020F0502020204030204" pitchFamily="34" charset="0"/>
                <a:cs typeface="Times New Roman" panose="02020603050405020304" pitchFamily="18" charset="0"/>
              </a:rPr>
              <a:t>network for employees throughout the country</a:t>
            </a:r>
            <a:endParaRPr lang="en-US" sz="1400" dirty="0">
              <a:effectLst/>
              <a:ea typeface="Calibri" panose="020F0502020204030204" pitchFamily="34" charset="0"/>
              <a:cs typeface="Times New Roman" panose="02020603050405020304" pitchFamily="18" charset="0"/>
            </a:endParaRPr>
          </a:p>
          <a:p>
            <a:endParaRPr lang="en-US" sz="1400" dirty="0"/>
          </a:p>
          <a:p>
            <a:pPr marL="285750" indent="-285750">
              <a:buFont typeface="Arial" panose="020B0604020202020204" pitchFamily="34" charset="0"/>
              <a:buChar char="•"/>
            </a:pPr>
            <a:r>
              <a:rPr lang="en-US" sz="1400" dirty="0"/>
              <a:t>Network is not tiered, a flat copay for services with a PCP or specialist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 PCP is not required, but is recommended</a:t>
            </a:r>
          </a:p>
          <a:p>
            <a:endParaRPr lang="en-US" sz="1400" dirty="0">
              <a:ea typeface="Verdana" panose="020B0604030504040204" pitchFamily="34" charset="0"/>
            </a:endParaRPr>
          </a:p>
          <a:p>
            <a:pPr marL="174625" lvl="1" indent="-171450">
              <a:buClr>
                <a:schemeClr val="tx1"/>
              </a:buClr>
            </a:pPr>
            <a:r>
              <a:rPr lang="en-US" sz="1400" b="1" dirty="0">
                <a:ea typeface="Verdana" panose="020B0604030504040204" pitchFamily="34" charset="0"/>
              </a:rPr>
              <a:t>Deductible:</a:t>
            </a:r>
          </a:p>
          <a:p>
            <a:pPr marL="460375" lvl="2" indent="-171450">
              <a:buClr>
                <a:schemeClr val="tx1"/>
              </a:buClr>
              <a:buFont typeface="Arial" panose="020B0604020202020204" pitchFamily="34" charset="0"/>
              <a:buChar char="•"/>
            </a:pPr>
            <a:r>
              <a:rPr lang="en-US" sz="1400" b="1" dirty="0">
                <a:ea typeface="Verdana" panose="020B0604030504040204" pitchFamily="34" charset="0"/>
              </a:rPr>
              <a:t>In Network (Medical and Pharmacy Services): </a:t>
            </a:r>
            <a:r>
              <a:rPr lang="en-US" sz="1400" dirty="0">
                <a:ea typeface="Verdana" panose="020B0604030504040204" pitchFamily="34" charset="0"/>
              </a:rPr>
              <a:t>Individual - $500/Family - $1000</a:t>
            </a:r>
          </a:p>
          <a:p>
            <a:pPr marL="460375" lvl="2" indent="-171450">
              <a:buClr>
                <a:schemeClr val="tx1"/>
              </a:buClr>
              <a:buFont typeface="Arial" panose="020B0604020202020204" pitchFamily="34" charset="0"/>
              <a:buChar char="•"/>
            </a:pPr>
            <a:r>
              <a:rPr lang="en-US" sz="1400" b="1" dirty="0">
                <a:ea typeface="Verdana" panose="020B0604030504040204" pitchFamily="34" charset="0"/>
              </a:rPr>
              <a:t>Out of Network (Medical Services): </a:t>
            </a:r>
            <a:r>
              <a:rPr lang="en-US" sz="1400" dirty="0">
                <a:ea typeface="Verdana" panose="020B0604030504040204" pitchFamily="34" charset="0"/>
              </a:rPr>
              <a:t>Individual - $500/Family - $1000</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endParaRPr lang="en-US" dirty="0"/>
          </a:p>
        </p:txBody>
      </p:sp>
      <p:sp>
        <p:nvSpPr>
          <p:cNvPr id="18" name="Rectangle 17">
            <a:extLst>
              <a:ext uri="{FF2B5EF4-FFF2-40B4-BE49-F238E27FC236}">
                <a16:creationId xmlns:a16="http://schemas.microsoft.com/office/drawing/2014/main" id="{BED95D74-EDE7-5D9D-455D-3A33BC82E88A}"/>
              </a:ext>
            </a:extLst>
          </p:cNvPr>
          <p:cNvSpPr/>
          <p:nvPr/>
        </p:nvSpPr>
        <p:spPr>
          <a:xfrm>
            <a:off x="8159244" y="2222738"/>
            <a:ext cx="3652455" cy="3779520"/>
          </a:xfrm>
          <a:prstGeom prst="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4284E16-CCF4-9E09-AF6D-ED50BC19BB90}"/>
              </a:ext>
            </a:extLst>
          </p:cNvPr>
          <p:cNvSpPr/>
          <p:nvPr/>
        </p:nvSpPr>
        <p:spPr>
          <a:xfrm>
            <a:off x="8156369" y="1071954"/>
            <a:ext cx="3652454" cy="539932"/>
          </a:xfrm>
          <a:prstGeom prst="rect">
            <a:avLst/>
          </a:prstGeom>
          <a:solidFill>
            <a:schemeClr val="tx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Harvard Pilgrim Access America</a:t>
            </a:r>
          </a:p>
        </p:txBody>
      </p:sp>
      <p:sp>
        <p:nvSpPr>
          <p:cNvPr id="13" name="TextBox 12">
            <a:extLst>
              <a:ext uri="{FF2B5EF4-FFF2-40B4-BE49-F238E27FC236}">
                <a16:creationId xmlns:a16="http://schemas.microsoft.com/office/drawing/2014/main" id="{68813A88-B93D-4F82-8A48-C38A2800C631}"/>
              </a:ext>
            </a:extLst>
          </p:cNvPr>
          <p:cNvSpPr txBox="1"/>
          <p:nvPr/>
        </p:nvSpPr>
        <p:spPr>
          <a:xfrm>
            <a:off x="350241" y="1719635"/>
            <a:ext cx="3676475" cy="276999"/>
          </a:xfrm>
          <a:prstGeom prst="rect">
            <a:avLst/>
          </a:prstGeom>
          <a:noFill/>
        </p:spPr>
        <p:txBody>
          <a:bodyPr wrap="square">
            <a:spAutoFit/>
          </a:bodyPr>
          <a:lstStyle/>
          <a:p>
            <a:r>
              <a:rPr lang="en-US" sz="1200" dirty="0"/>
              <a:t>Enrollees </a:t>
            </a:r>
            <a:r>
              <a:rPr lang="en-US" sz="1200" b="1" dirty="0"/>
              <a:t>must</a:t>
            </a:r>
            <a:r>
              <a:rPr lang="en-US" sz="1200" dirty="0"/>
              <a:t> live in CT, MA, ME, NH, RI, or VT</a:t>
            </a:r>
          </a:p>
        </p:txBody>
      </p:sp>
      <p:sp>
        <p:nvSpPr>
          <p:cNvPr id="20" name="TextBox 19">
            <a:extLst>
              <a:ext uri="{FF2B5EF4-FFF2-40B4-BE49-F238E27FC236}">
                <a16:creationId xmlns:a16="http://schemas.microsoft.com/office/drawing/2014/main" id="{A2BD3695-7BCE-4B41-98A1-115B39D4D6F4}"/>
              </a:ext>
            </a:extLst>
          </p:cNvPr>
          <p:cNvSpPr txBox="1"/>
          <p:nvPr/>
        </p:nvSpPr>
        <p:spPr>
          <a:xfrm>
            <a:off x="4301456" y="1665025"/>
            <a:ext cx="3634529" cy="461665"/>
          </a:xfrm>
          <a:prstGeom prst="rect">
            <a:avLst/>
          </a:prstGeom>
          <a:noFill/>
        </p:spPr>
        <p:txBody>
          <a:bodyPr wrap="square">
            <a:spAutoFit/>
          </a:bodyPr>
          <a:lstStyle/>
          <a:p>
            <a:r>
              <a:rPr lang="en-US" sz="1200" dirty="0">
                <a:effectLst/>
                <a:ea typeface="Calibri" panose="020F0502020204030204" pitchFamily="34" charset="0"/>
                <a:cs typeface="Times New Roman" panose="02020603050405020304" pitchFamily="18" charset="0"/>
              </a:rPr>
              <a:t>Enrollees </a:t>
            </a:r>
            <a:r>
              <a:rPr lang="en-US" sz="1200" b="1" dirty="0">
                <a:effectLst/>
                <a:ea typeface="Calibri" panose="020F0502020204030204" pitchFamily="34" charset="0"/>
                <a:cs typeface="Times New Roman" panose="02020603050405020304" pitchFamily="18" charset="0"/>
              </a:rPr>
              <a:t>must</a:t>
            </a:r>
            <a:r>
              <a:rPr lang="en-US" sz="1200" dirty="0">
                <a:effectLst/>
                <a:ea typeface="Calibri" panose="020F0502020204030204" pitchFamily="34" charset="0"/>
                <a:cs typeface="Times New Roman" panose="02020603050405020304" pitchFamily="18" charset="0"/>
              </a:rPr>
              <a:t> live in mainland Massachusetts — </a:t>
            </a:r>
            <a:r>
              <a:rPr lang="en-US" sz="1200" b="1" dirty="0">
                <a:solidFill>
                  <a:schemeClr val="tx2"/>
                </a:solidFill>
              </a:rPr>
              <a:t>the Cape and Islands are excluded</a:t>
            </a:r>
          </a:p>
        </p:txBody>
      </p:sp>
      <p:sp>
        <p:nvSpPr>
          <p:cNvPr id="21" name="TextBox 20">
            <a:extLst>
              <a:ext uri="{FF2B5EF4-FFF2-40B4-BE49-F238E27FC236}">
                <a16:creationId xmlns:a16="http://schemas.microsoft.com/office/drawing/2014/main" id="{90CFC838-832B-492B-8739-013334C38DD3}"/>
              </a:ext>
            </a:extLst>
          </p:cNvPr>
          <p:cNvSpPr txBox="1"/>
          <p:nvPr/>
        </p:nvSpPr>
        <p:spPr>
          <a:xfrm>
            <a:off x="8160392" y="1673414"/>
            <a:ext cx="3617752" cy="461665"/>
          </a:xfrm>
          <a:prstGeom prst="rect">
            <a:avLst/>
          </a:prstGeom>
          <a:noFill/>
        </p:spPr>
        <p:txBody>
          <a:bodyPr wrap="square">
            <a:spAutoFit/>
          </a:bodyPr>
          <a:lstStyle/>
          <a:p>
            <a:r>
              <a:rPr lang="en-US" sz="1200" dirty="0"/>
              <a:t>Enrollees </a:t>
            </a:r>
            <a:r>
              <a:rPr lang="en-US" sz="1200" b="1" dirty="0"/>
              <a:t>must</a:t>
            </a:r>
            <a:r>
              <a:rPr lang="en-US" sz="1200" dirty="0"/>
              <a:t> live in the US </a:t>
            </a:r>
            <a:r>
              <a:rPr lang="en-US" sz="1200" b="1" dirty="0">
                <a:solidFill>
                  <a:schemeClr val="tx2"/>
                </a:solidFill>
              </a:rPr>
              <a:t>outside</a:t>
            </a:r>
            <a:r>
              <a:rPr lang="en-US" sz="1200" dirty="0"/>
              <a:t> of CT, MA, ME, NH, RI and VT</a:t>
            </a:r>
            <a:r>
              <a:rPr lang="en-US" sz="1200" dirty="0">
                <a:ea typeface="Verdana" panose="020B0604030504040204" pitchFamily="34" charset="0"/>
              </a:rPr>
              <a:t> </a:t>
            </a:r>
          </a:p>
        </p:txBody>
      </p:sp>
      <p:pic>
        <p:nvPicPr>
          <p:cNvPr id="10" name="Recorded Sound">
            <a:hlinkClick r:id="" action="ppaction://media"/>
            <a:extLst>
              <a:ext uri="{FF2B5EF4-FFF2-40B4-BE49-F238E27FC236}">
                <a16:creationId xmlns:a16="http://schemas.microsoft.com/office/drawing/2014/main" id="{738B565C-8049-0D7D-FE89-075F362CF4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8144" y="6056850"/>
            <a:ext cx="387118" cy="491699"/>
          </a:xfrm>
          <a:prstGeom prst="rect">
            <a:avLst/>
          </a:prstGeom>
        </p:spPr>
      </p:pic>
    </p:spTree>
    <p:extLst>
      <p:ext uri="{BB962C8B-B14F-4D97-AF65-F5344CB8AC3E}">
        <p14:creationId xmlns:p14="http://schemas.microsoft.com/office/powerpoint/2010/main" val="1135698305"/>
      </p:ext>
    </p:extLst>
  </p:cSld>
  <p:clrMapOvr>
    <a:masterClrMapping/>
  </p:clrMapOvr>
  <mc:AlternateContent xmlns:mc="http://schemas.openxmlformats.org/markup-compatibility/2006" xmlns:p14="http://schemas.microsoft.com/office/powerpoint/2010/main">
    <mc:Choice Requires="p14">
      <p:transition spd="slow" p14:dur="2000" advTm="128696"/>
    </mc:Choice>
    <mc:Fallback xmlns="">
      <p:transition spd="slow" advTm="12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2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9FBB5-981A-2C23-9D03-07F6F46E9C7B}"/>
              </a:ext>
            </a:extLst>
          </p:cNvPr>
          <p:cNvSpPr>
            <a:spLocks noGrp="1"/>
          </p:cNvSpPr>
          <p:nvPr>
            <p:ph type="title"/>
          </p:nvPr>
        </p:nvSpPr>
        <p:spPr>
          <a:xfrm>
            <a:off x="647700" y="501040"/>
            <a:ext cx="10892946" cy="916597"/>
          </a:xfrm>
        </p:spPr>
        <p:txBody>
          <a:bodyPr/>
          <a:lstStyle/>
          <a:p>
            <a:pPr algn="ctr"/>
            <a:r>
              <a:rPr lang="en-US" dirty="0"/>
              <a:t>How to enroll</a:t>
            </a:r>
            <a:br>
              <a:rPr lang="en-US" dirty="0"/>
            </a:br>
            <a:r>
              <a:rPr lang="en-US" sz="1600" dirty="0" err="1">
                <a:solidFill>
                  <a:schemeClr val="tx1"/>
                </a:solidFill>
              </a:rPr>
              <a:t>Enroll</a:t>
            </a:r>
            <a:r>
              <a:rPr lang="en-US" sz="1600" dirty="0">
                <a:solidFill>
                  <a:schemeClr val="tx1"/>
                </a:solidFill>
              </a:rPr>
              <a:t> in or update your GIC benefits during annual enrollment or within 60 days of a qualifying event</a:t>
            </a:r>
            <a:br>
              <a:rPr lang="en-US" dirty="0"/>
            </a:br>
            <a:endParaRPr lang="en-US" dirty="0"/>
          </a:p>
        </p:txBody>
      </p:sp>
      <p:sp>
        <p:nvSpPr>
          <p:cNvPr id="3" name="Content Placeholder 2">
            <a:extLst>
              <a:ext uri="{FF2B5EF4-FFF2-40B4-BE49-F238E27FC236}">
                <a16:creationId xmlns:a16="http://schemas.microsoft.com/office/drawing/2014/main" id="{5827DF83-ABC2-5C41-7E73-24282E203F61}"/>
              </a:ext>
            </a:extLst>
          </p:cNvPr>
          <p:cNvSpPr>
            <a:spLocks noGrp="1"/>
          </p:cNvSpPr>
          <p:nvPr>
            <p:ph idx="1"/>
          </p:nvPr>
        </p:nvSpPr>
        <p:spPr/>
        <p:txBody>
          <a:bodyPr/>
          <a:lstStyle/>
          <a:p>
            <a:r>
              <a:rPr lang="en-US" dirty="0"/>
              <a:t>Members are encouraged to review their plan options each year during annual enrollment; if you decide not to make any changes to your coverage, no action is needed. </a:t>
            </a:r>
          </a:p>
          <a:p>
            <a:endParaRPr lang="en-US" dirty="0">
              <a:solidFill>
                <a:schemeClr val="bg2"/>
              </a:solidFill>
            </a:endParaRPr>
          </a:p>
          <a:p>
            <a:r>
              <a:rPr lang="en-US" dirty="0"/>
              <a:t>If you would like to update or change your coverage, please use the secure self-service member benefits portal on the GIC website, </a:t>
            </a:r>
            <a:r>
              <a:rPr lang="en-US" dirty="0" err="1"/>
              <a:t>MyGICLink</a:t>
            </a:r>
            <a:r>
              <a:rPr lang="en-US" dirty="0"/>
              <a:t>, to enroll in or update your benefits and view additional resources available through the GIC. </a:t>
            </a:r>
          </a:p>
          <a:p>
            <a:r>
              <a:rPr lang="en-US" dirty="0"/>
              <a:t>Login or register for portal access here: </a:t>
            </a:r>
            <a:r>
              <a:rPr lang="en-US" dirty="0" err="1">
                <a:hlinkClick r:id="rId5"/>
              </a:rPr>
              <a:t>MyGICLink</a:t>
            </a:r>
            <a:r>
              <a:rPr lang="en-US" dirty="0">
                <a:hlinkClick r:id="rId5"/>
              </a:rPr>
              <a:t> Member Benefits Portal | Mass.gov</a:t>
            </a:r>
            <a:endParaRPr lang="en-US" dirty="0"/>
          </a:p>
          <a:p>
            <a:endParaRPr lang="en-US" dirty="0"/>
          </a:p>
          <a:p>
            <a:r>
              <a:rPr lang="en-US" dirty="0"/>
              <a:t>** If you are an existing member and make no changes to your coverage, you will not receive a new ID card. New members, or those who have made changes will receive an ID card prior to July 1</a:t>
            </a:r>
            <a:r>
              <a:rPr lang="en-US" baseline="30000" dirty="0"/>
              <a:t>st.</a:t>
            </a:r>
            <a:r>
              <a:rPr lang="en-US" dirty="0"/>
              <a:t> **</a:t>
            </a:r>
          </a:p>
        </p:txBody>
      </p:sp>
      <p:pic>
        <p:nvPicPr>
          <p:cNvPr id="5" name="Picture 4">
            <a:extLst>
              <a:ext uri="{FF2B5EF4-FFF2-40B4-BE49-F238E27FC236}">
                <a16:creationId xmlns:a16="http://schemas.microsoft.com/office/drawing/2014/main" id="{905C37B5-CD2F-CC42-1C94-DD21A446E903}"/>
              </a:ext>
            </a:extLst>
          </p:cNvPr>
          <p:cNvPicPr>
            <a:picLocks noChangeAspect="1"/>
          </p:cNvPicPr>
          <p:nvPr/>
        </p:nvPicPr>
        <p:blipFill>
          <a:blip r:embed="rId6"/>
          <a:stretch>
            <a:fillRect/>
          </a:stretch>
        </p:blipFill>
        <p:spPr>
          <a:xfrm>
            <a:off x="7876138" y="5300490"/>
            <a:ext cx="3489836" cy="1056904"/>
          </a:xfrm>
          <a:prstGeom prst="rect">
            <a:avLst/>
          </a:prstGeom>
        </p:spPr>
      </p:pic>
      <p:pic>
        <p:nvPicPr>
          <p:cNvPr id="6" name="Recorded Sound">
            <a:hlinkClick r:id="" action="ppaction://media"/>
            <a:extLst>
              <a:ext uri="{FF2B5EF4-FFF2-40B4-BE49-F238E27FC236}">
                <a16:creationId xmlns:a16="http://schemas.microsoft.com/office/drawing/2014/main" id="{F9980414-56AB-56B5-F7E5-3A93F8BE72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7318" y="6308728"/>
            <a:ext cx="484682" cy="376885"/>
          </a:xfrm>
          <a:prstGeom prst="rect">
            <a:avLst/>
          </a:prstGeom>
        </p:spPr>
      </p:pic>
    </p:spTree>
    <p:extLst>
      <p:ext uri="{BB962C8B-B14F-4D97-AF65-F5344CB8AC3E}">
        <p14:creationId xmlns:p14="http://schemas.microsoft.com/office/powerpoint/2010/main" val="3073265718"/>
      </p:ext>
    </p:extLst>
  </p:cSld>
  <p:clrMapOvr>
    <a:masterClrMapping/>
  </p:clrMapOvr>
  <mc:AlternateContent xmlns:mc="http://schemas.openxmlformats.org/markup-compatibility/2006" xmlns:p14="http://schemas.microsoft.com/office/powerpoint/2010/main">
    <mc:Choice Requires="p14">
      <p:transition spd="slow" p14:dur="2000" advTm="42423"/>
    </mc:Choice>
    <mc:Fallback xmlns="">
      <p:transition spd="slow" advTm="42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FAADFF-F25D-A102-3BFF-774ABACCB78D}"/>
              </a:ext>
            </a:extLst>
          </p:cNvPr>
          <p:cNvSpPr>
            <a:spLocks noGrp="1"/>
          </p:cNvSpPr>
          <p:nvPr>
            <p:ph type="title"/>
          </p:nvPr>
        </p:nvSpPr>
        <p:spPr>
          <a:xfrm>
            <a:off x="253418" y="274538"/>
            <a:ext cx="10892946" cy="916597"/>
          </a:xfrm>
        </p:spPr>
        <p:txBody>
          <a:bodyPr/>
          <a:lstStyle/>
          <a:p>
            <a:pPr algn="ctr"/>
            <a:r>
              <a:rPr lang="en-US" dirty="0"/>
              <a:t>Dedicated Member Guides </a:t>
            </a:r>
          </a:p>
        </p:txBody>
      </p:sp>
      <p:sp>
        <p:nvSpPr>
          <p:cNvPr id="13" name="TextBox 12">
            <a:extLst>
              <a:ext uri="{FF2B5EF4-FFF2-40B4-BE49-F238E27FC236}">
                <a16:creationId xmlns:a16="http://schemas.microsoft.com/office/drawing/2014/main" id="{C0110556-9883-6B81-0C33-AE4D4ADAD743}"/>
              </a:ext>
            </a:extLst>
          </p:cNvPr>
          <p:cNvSpPr txBox="1"/>
          <p:nvPr/>
        </p:nvSpPr>
        <p:spPr>
          <a:xfrm>
            <a:off x="357377" y="931177"/>
            <a:ext cx="11187755" cy="1938992"/>
          </a:xfrm>
          <a:prstGeom prst="rect">
            <a:avLst/>
          </a:prstGeom>
          <a:noFill/>
        </p:spPr>
        <p:txBody>
          <a:bodyPr wrap="square" rtlCol="0">
            <a:spAutoFit/>
          </a:bodyPr>
          <a:lstStyle/>
          <a:p>
            <a:r>
              <a:rPr lang="en-US" sz="2000" dirty="0"/>
              <a:t>Dedicated member guides which include additional information about: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How This Plan Works</a:t>
            </a:r>
          </a:p>
          <a:p>
            <a:pPr marL="285750" indent="-285750">
              <a:buFont typeface="Arial" panose="020B0604020202020204" pitchFamily="34" charset="0"/>
              <a:buChar char="•"/>
            </a:pPr>
            <a:r>
              <a:rPr lang="en-US" sz="2000" dirty="0"/>
              <a:t>Plan Highlights </a:t>
            </a:r>
          </a:p>
          <a:p>
            <a:pPr marL="285750" indent="-285750">
              <a:buFont typeface="Arial" panose="020B0604020202020204" pitchFamily="34" charset="0"/>
              <a:buChar char="•"/>
            </a:pPr>
            <a:r>
              <a:rPr lang="en-US" sz="2000" dirty="0"/>
              <a:t>Discounts &amp; Savings </a:t>
            </a:r>
          </a:p>
          <a:p>
            <a:pPr marL="285750" indent="-285750">
              <a:buFont typeface="Arial" panose="020B0604020202020204" pitchFamily="34" charset="0"/>
              <a:buChar char="•"/>
            </a:pPr>
            <a:r>
              <a:rPr lang="en-US" sz="2000" dirty="0"/>
              <a:t>And more!  </a:t>
            </a:r>
          </a:p>
        </p:txBody>
      </p:sp>
      <p:sp>
        <p:nvSpPr>
          <p:cNvPr id="15" name="TextBox 14">
            <a:extLst>
              <a:ext uri="{FF2B5EF4-FFF2-40B4-BE49-F238E27FC236}">
                <a16:creationId xmlns:a16="http://schemas.microsoft.com/office/drawing/2014/main" id="{BFE464BC-F2C3-4CBF-0A99-895A2A1B37C9}"/>
              </a:ext>
            </a:extLst>
          </p:cNvPr>
          <p:cNvSpPr txBox="1"/>
          <p:nvPr/>
        </p:nvSpPr>
        <p:spPr>
          <a:xfrm>
            <a:off x="530758" y="5823817"/>
            <a:ext cx="6812091" cy="738664"/>
          </a:xfrm>
          <a:prstGeom prst="rect">
            <a:avLst/>
          </a:prstGeom>
          <a:noFill/>
        </p:spPr>
        <p:txBody>
          <a:bodyPr wrap="square">
            <a:spAutoFit/>
          </a:bodyPr>
          <a:lstStyle/>
          <a:p>
            <a:pPr lvl="0" algn="l">
              <a:spcAft>
                <a:spcPts val="1200"/>
              </a:spcAft>
              <a:buClr>
                <a:srgbClr val="E31837"/>
              </a:buClr>
            </a:pPr>
            <a:r>
              <a:rPr lang="en-US" sz="1400" kern="400" dirty="0">
                <a:latin typeface="Arial" panose="020B0604020202020204" pitchFamily="34" charset="0"/>
                <a:cs typeface="Arial" panose="020B0604020202020204" pitchFamily="34" charset="0"/>
              </a:rPr>
              <a:t>Please visit our dedicated GIC website at </a:t>
            </a:r>
            <a:r>
              <a:rPr lang="en-US" sz="1400" b="1" u="sng" kern="400" dirty="0">
                <a:solidFill>
                  <a:schemeClr val="tx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www.harvardpilgrim.org/gic</a:t>
            </a:r>
            <a:endParaRPr lang="en-US" sz="1400" b="1" u="sng" kern="400" dirty="0">
              <a:solidFill>
                <a:schemeClr val="accent1"/>
              </a:solidFill>
              <a:latin typeface="Arial" panose="020B0604020202020204" pitchFamily="34" charset="0"/>
              <a:cs typeface="Arial" panose="020B0604020202020204" pitchFamily="34" charset="0"/>
            </a:endParaRPr>
          </a:p>
          <a:p>
            <a:pPr lvl="0" algn="l">
              <a:spcAft>
                <a:spcPts val="1200"/>
              </a:spcAft>
              <a:buClr>
                <a:srgbClr val="E31837"/>
              </a:buClr>
            </a:pPr>
            <a:endParaRPr lang="en-US" b="1" i="1" kern="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19EC578-4588-DE85-F6B7-72C6D2177455}"/>
              </a:ext>
            </a:extLst>
          </p:cNvPr>
          <p:cNvPicPr>
            <a:picLocks noChangeAspect="1"/>
          </p:cNvPicPr>
          <p:nvPr/>
        </p:nvPicPr>
        <p:blipFill>
          <a:blip r:embed="rId6"/>
          <a:stretch>
            <a:fillRect/>
          </a:stretch>
        </p:blipFill>
        <p:spPr>
          <a:xfrm>
            <a:off x="7952274" y="2598730"/>
            <a:ext cx="2928956" cy="3753006"/>
          </a:xfrm>
          <a:prstGeom prst="rect">
            <a:avLst/>
          </a:prstGeom>
        </p:spPr>
      </p:pic>
      <p:pic>
        <p:nvPicPr>
          <p:cNvPr id="8" name="Picture 7">
            <a:extLst>
              <a:ext uri="{FF2B5EF4-FFF2-40B4-BE49-F238E27FC236}">
                <a16:creationId xmlns:a16="http://schemas.microsoft.com/office/drawing/2014/main" id="{25A14993-149C-75C6-2832-C9622EDCC317}"/>
              </a:ext>
            </a:extLst>
          </p:cNvPr>
          <p:cNvPicPr>
            <a:picLocks noChangeAspect="1"/>
          </p:cNvPicPr>
          <p:nvPr/>
        </p:nvPicPr>
        <p:blipFill>
          <a:blip r:embed="rId7"/>
          <a:stretch>
            <a:fillRect/>
          </a:stretch>
        </p:blipFill>
        <p:spPr>
          <a:xfrm>
            <a:off x="4174369" y="1554905"/>
            <a:ext cx="3034610" cy="3917252"/>
          </a:xfrm>
          <a:prstGeom prst="rect">
            <a:avLst/>
          </a:prstGeom>
        </p:spPr>
      </p:pic>
      <p:pic>
        <p:nvPicPr>
          <p:cNvPr id="2" name="Recorded Sound">
            <a:hlinkClick r:id="" action="ppaction://media"/>
            <a:extLst>
              <a:ext uri="{FF2B5EF4-FFF2-40B4-BE49-F238E27FC236}">
                <a16:creationId xmlns:a16="http://schemas.microsoft.com/office/drawing/2014/main" id="{5B81A75D-63D2-3D62-9636-801F5B6970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67279" y="6046936"/>
            <a:ext cx="424720" cy="515545"/>
          </a:xfrm>
          <a:prstGeom prst="rect">
            <a:avLst/>
          </a:prstGeom>
        </p:spPr>
      </p:pic>
    </p:spTree>
    <p:extLst>
      <p:ext uri="{BB962C8B-B14F-4D97-AF65-F5344CB8AC3E}">
        <p14:creationId xmlns:p14="http://schemas.microsoft.com/office/powerpoint/2010/main" val="3413272479"/>
      </p:ext>
    </p:extLst>
  </p:cSld>
  <p:clrMapOvr>
    <a:masterClrMapping/>
  </p:clrMapOvr>
  <mc:AlternateContent xmlns:mc="http://schemas.openxmlformats.org/markup-compatibility/2006" xmlns:p14="http://schemas.microsoft.com/office/powerpoint/2010/main">
    <mc:Choice Requires="p14">
      <p:transition spd="slow" p14:dur="2000" advTm="39321"/>
    </mc:Choice>
    <mc:Fallback xmlns="">
      <p:transition spd="slow" advTm="3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41D6-8F73-9C83-347C-8D3D4A5BC383}"/>
              </a:ext>
            </a:extLst>
          </p:cNvPr>
          <p:cNvSpPr>
            <a:spLocks noGrp="1"/>
          </p:cNvSpPr>
          <p:nvPr>
            <p:ph type="title"/>
          </p:nvPr>
        </p:nvSpPr>
        <p:spPr>
          <a:xfrm>
            <a:off x="194853" y="283325"/>
            <a:ext cx="10892946" cy="916597"/>
          </a:xfrm>
        </p:spPr>
        <p:txBody>
          <a:bodyPr/>
          <a:lstStyle/>
          <a:p>
            <a:pPr algn="ctr"/>
            <a:r>
              <a:rPr lang="en-US" dirty="0"/>
              <a:t>Maximize Your Health: Digital Tools &amp; More </a:t>
            </a:r>
          </a:p>
        </p:txBody>
      </p:sp>
      <p:sp>
        <p:nvSpPr>
          <p:cNvPr id="4" name="TextBox 3">
            <a:extLst>
              <a:ext uri="{FF2B5EF4-FFF2-40B4-BE49-F238E27FC236}">
                <a16:creationId xmlns:a16="http://schemas.microsoft.com/office/drawing/2014/main" id="{71153649-DC8D-AE49-7DF2-088D8B73C657}"/>
              </a:ext>
            </a:extLst>
          </p:cNvPr>
          <p:cNvSpPr txBox="1"/>
          <p:nvPr/>
        </p:nvSpPr>
        <p:spPr>
          <a:xfrm>
            <a:off x="426718" y="1104201"/>
            <a:ext cx="6096000" cy="3139321"/>
          </a:xfrm>
          <a:prstGeom prst="rect">
            <a:avLst/>
          </a:prstGeom>
          <a:noFill/>
        </p:spPr>
        <p:txBody>
          <a:bodyPr wrap="square">
            <a:spAutoFit/>
          </a:bodyPr>
          <a:lstStyle/>
          <a:p>
            <a:r>
              <a:rPr lang="en-US" b="1" i="0" u="none" strike="noStrike" baseline="0" dirty="0">
                <a:solidFill>
                  <a:schemeClr val="tx2"/>
                </a:solidFill>
              </a:rPr>
              <a:t>Your secure online account + Mobile App </a:t>
            </a:r>
          </a:p>
          <a:p>
            <a:r>
              <a:rPr lang="en-US" dirty="0"/>
              <a:t>Access ALL your health plan information  </a:t>
            </a:r>
            <a:endParaRPr lang="en-US" i="0" u="none" strike="noStrike" baseline="0" dirty="0"/>
          </a:p>
          <a:p>
            <a:endParaRPr lang="en-US" b="1" dirty="0">
              <a:solidFill>
                <a:srgbClr val="221E1F"/>
              </a:solidFill>
            </a:endParaRPr>
          </a:p>
          <a:p>
            <a:r>
              <a:rPr lang="en-US" b="1" dirty="0">
                <a:solidFill>
                  <a:schemeClr val="tx2"/>
                </a:solidFill>
              </a:rPr>
              <a:t>Telehealth through Doctor on Demand</a:t>
            </a:r>
          </a:p>
          <a:p>
            <a:r>
              <a:rPr lang="en-US" dirty="0"/>
              <a:t>Talk to a doctor by web, phone or mobile app 24/7</a:t>
            </a:r>
          </a:p>
          <a:p>
            <a:endParaRPr lang="en-US" b="1" dirty="0">
              <a:solidFill>
                <a:srgbClr val="221E1F"/>
              </a:solidFill>
            </a:endParaRPr>
          </a:p>
          <a:p>
            <a:r>
              <a:rPr lang="en-US" b="1" dirty="0">
                <a:solidFill>
                  <a:schemeClr val="tx2"/>
                </a:solidFill>
              </a:rPr>
              <a:t>Discounts &amp; Savings  </a:t>
            </a:r>
          </a:p>
          <a:p>
            <a:r>
              <a:rPr lang="en-US" b="0" i="0" u="none" strike="noStrike" baseline="0" dirty="0"/>
              <a:t>Save on a variety of products and services that can help you stay healthy</a:t>
            </a:r>
            <a:endParaRPr lang="en-US" b="1" dirty="0"/>
          </a:p>
          <a:p>
            <a:endParaRPr lang="en-US" b="1" dirty="0">
              <a:solidFill>
                <a:srgbClr val="221E1F"/>
              </a:solidFill>
              <a:latin typeface="Azo Sans"/>
            </a:endParaRPr>
          </a:p>
          <a:p>
            <a:pPr marL="342900" indent="-342900">
              <a:buAutoNum type="arabicPeriod"/>
            </a:pPr>
            <a:endParaRPr lang="en-US" sz="1800" b="0" i="0" u="none" strike="noStrike" baseline="0" dirty="0">
              <a:solidFill>
                <a:srgbClr val="221E1F"/>
              </a:solidFill>
              <a:latin typeface="Azo Sans"/>
            </a:endParaRPr>
          </a:p>
        </p:txBody>
      </p:sp>
      <p:sp>
        <p:nvSpPr>
          <p:cNvPr id="8" name="TextBox 7">
            <a:extLst>
              <a:ext uri="{FF2B5EF4-FFF2-40B4-BE49-F238E27FC236}">
                <a16:creationId xmlns:a16="http://schemas.microsoft.com/office/drawing/2014/main" id="{6AAFD333-5AEA-578D-D3F7-B4A8A3F3A018}"/>
              </a:ext>
            </a:extLst>
          </p:cNvPr>
          <p:cNvSpPr txBox="1"/>
          <p:nvPr/>
        </p:nvSpPr>
        <p:spPr>
          <a:xfrm>
            <a:off x="5677989" y="3939515"/>
            <a:ext cx="6096000" cy="2585323"/>
          </a:xfrm>
          <a:prstGeom prst="rect">
            <a:avLst/>
          </a:prstGeom>
          <a:noFill/>
        </p:spPr>
        <p:txBody>
          <a:bodyPr wrap="square">
            <a:spAutoFit/>
          </a:bodyPr>
          <a:lstStyle/>
          <a:p>
            <a:r>
              <a:rPr lang="en-US" b="1" dirty="0">
                <a:solidFill>
                  <a:schemeClr val="tx2"/>
                </a:solidFill>
              </a:rPr>
              <a:t>Find a doctor or hospital </a:t>
            </a:r>
          </a:p>
          <a:p>
            <a:r>
              <a:rPr lang="en-US" b="0" i="0" u="none" strike="noStrike" baseline="0" dirty="0"/>
              <a:t>Search for doctors or hospitals by name or location and check provider tier to find out how much you will pay out of pocket</a:t>
            </a:r>
          </a:p>
          <a:p>
            <a:endParaRPr lang="en-US" b="1" dirty="0">
              <a:solidFill>
                <a:srgbClr val="221E1F"/>
              </a:solidFill>
            </a:endParaRPr>
          </a:p>
          <a:p>
            <a:r>
              <a:rPr lang="en-US" b="1" dirty="0">
                <a:solidFill>
                  <a:schemeClr val="tx2"/>
                </a:solidFill>
              </a:rPr>
              <a:t>Health Cost Estimator </a:t>
            </a:r>
          </a:p>
          <a:p>
            <a:r>
              <a:rPr lang="en-US" dirty="0"/>
              <a:t>Help </a:t>
            </a:r>
            <a:r>
              <a:rPr lang="en-US" b="0" i="0" u="none" strike="noStrike" baseline="0" dirty="0"/>
              <a:t>find less expensive options for hundreds of services and procedures</a:t>
            </a:r>
            <a:endParaRPr lang="en-US" b="1" i="0" u="none" strike="noStrike" baseline="0" dirty="0"/>
          </a:p>
          <a:p>
            <a:endParaRPr lang="en-US" b="1" dirty="0">
              <a:solidFill>
                <a:srgbClr val="221E1F"/>
              </a:solidFill>
            </a:endParaRPr>
          </a:p>
        </p:txBody>
      </p:sp>
      <p:grpSp>
        <p:nvGrpSpPr>
          <p:cNvPr id="9" name="Group 8">
            <a:extLst>
              <a:ext uri="{FF2B5EF4-FFF2-40B4-BE49-F238E27FC236}">
                <a16:creationId xmlns:a16="http://schemas.microsoft.com/office/drawing/2014/main" id="{E07EEB99-EB74-31FE-FC2B-9BE1118B7026}"/>
              </a:ext>
            </a:extLst>
          </p:cNvPr>
          <p:cNvGrpSpPr/>
          <p:nvPr/>
        </p:nvGrpSpPr>
        <p:grpSpPr>
          <a:xfrm>
            <a:off x="6018964" y="1119587"/>
            <a:ext cx="1897128" cy="1562654"/>
            <a:chOff x="3592051" y="5116276"/>
            <a:chExt cx="1387824" cy="1223683"/>
          </a:xfrm>
        </p:grpSpPr>
        <p:pic>
          <p:nvPicPr>
            <p:cNvPr id="10" name="Picture 9" descr="Graphical user interface, application&#10;&#10;Description automatically generated">
              <a:extLst>
                <a:ext uri="{FF2B5EF4-FFF2-40B4-BE49-F238E27FC236}">
                  <a16:creationId xmlns:a16="http://schemas.microsoft.com/office/drawing/2014/main" id="{B63DA32E-FE0C-69D5-BE45-FF352A95F531}"/>
                </a:ext>
              </a:extLst>
            </p:cNvPr>
            <p:cNvPicPr>
              <a:picLocks noChangeAspect="1"/>
            </p:cNvPicPr>
            <p:nvPr/>
          </p:nvPicPr>
          <p:blipFill>
            <a:blip r:embed="rId5"/>
            <a:stretch>
              <a:fillRect/>
            </a:stretch>
          </p:blipFill>
          <p:spPr>
            <a:xfrm>
              <a:off x="4352472" y="5118754"/>
              <a:ext cx="627403" cy="122120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11" name="Picture 2" descr="A picture containing text, screenshot, bus&#10;&#10;Description automatically generated">
              <a:extLst>
                <a:ext uri="{FF2B5EF4-FFF2-40B4-BE49-F238E27FC236}">
                  <a16:creationId xmlns:a16="http://schemas.microsoft.com/office/drawing/2014/main" id="{8D27D5B6-FB89-3954-C2C7-14BF199E7005}"/>
                </a:ext>
              </a:extLst>
            </p:cNvPr>
            <p:cNvPicPr>
              <a:picLocks noChangeAspect="1"/>
            </p:cNvPicPr>
            <p:nvPr/>
          </p:nvPicPr>
          <p:blipFill>
            <a:blip r:embed="rId6"/>
            <a:stretch>
              <a:fillRect/>
            </a:stretch>
          </p:blipFill>
          <p:spPr>
            <a:xfrm>
              <a:off x="3592051" y="5116276"/>
              <a:ext cx="658225" cy="122120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grpSp>
      <p:pic>
        <p:nvPicPr>
          <p:cNvPr id="14" name="Picture 13" descr="Graphical user interface, application&#10;&#10;Description automatically generated">
            <a:extLst>
              <a:ext uri="{FF2B5EF4-FFF2-40B4-BE49-F238E27FC236}">
                <a16:creationId xmlns:a16="http://schemas.microsoft.com/office/drawing/2014/main" id="{96CE77B2-7901-ABF8-786B-D4EA58C343B0}"/>
              </a:ext>
            </a:extLst>
          </p:cNvPr>
          <p:cNvPicPr>
            <a:picLocks noChangeAspect="1"/>
          </p:cNvPicPr>
          <p:nvPr/>
        </p:nvPicPr>
        <p:blipFill rotWithShape="1">
          <a:blip r:embed="rId7"/>
          <a:srcRect t="8367" b="40399"/>
          <a:stretch/>
        </p:blipFill>
        <p:spPr>
          <a:xfrm>
            <a:off x="8536944" y="1009233"/>
            <a:ext cx="2647556" cy="2761580"/>
          </a:xfrm>
          <a:prstGeom prst="rect">
            <a:avLst/>
          </a:prstGeom>
          <a:ln>
            <a:solidFill>
              <a:schemeClr val="tx1">
                <a:lumMod val="40000"/>
                <a:lumOff val="60000"/>
              </a:schemeClr>
            </a:solidFill>
          </a:ln>
        </p:spPr>
      </p:pic>
      <p:pic>
        <p:nvPicPr>
          <p:cNvPr id="16" name="Picture 15">
            <a:extLst>
              <a:ext uri="{FF2B5EF4-FFF2-40B4-BE49-F238E27FC236}">
                <a16:creationId xmlns:a16="http://schemas.microsoft.com/office/drawing/2014/main" id="{B7DED7E2-8284-0B7A-7D25-E730A25C973C}"/>
              </a:ext>
            </a:extLst>
          </p:cNvPr>
          <p:cNvPicPr>
            <a:picLocks noChangeAspect="1"/>
          </p:cNvPicPr>
          <p:nvPr/>
        </p:nvPicPr>
        <p:blipFill>
          <a:blip r:embed="rId8"/>
          <a:stretch>
            <a:fillRect/>
          </a:stretch>
        </p:blipFill>
        <p:spPr>
          <a:xfrm>
            <a:off x="3305175" y="3589357"/>
            <a:ext cx="2163808" cy="2993086"/>
          </a:xfrm>
          <a:prstGeom prst="rect">
            <a:avLst/>
          </a:prstGeom>
        </p:spPr>
      </p:pic>
      <p:pic>
        <p:nvPicPr>
          <p:cNvPr id="20" name="Picture 19">
            <a:extLst>
              <a:ext uri="{FF2B5EF4-FFF2-40B4-BE49-F238E27FC236}">
                <a16:creationId xmlns:a16="http://schemas.microsoft.com/office/drawing/2014/main" id="{DF209256-B0AA-08BA-0EB3-3BBFCB1430FA}"/>
              </a:ext>
            </a:extLst>
          </p:cNvPr>
          <p:cNvPicPr>
            <a:picLocks noChangeAspect="1"/>
          </p:cNvPicPr>
          <p:nvPr/>
        </p:nvPicPr>
        <p:blipFill>
          <a:blip r:embed="rId9"/>
          <a:stretch>
            <a:fillRect/>
          </a:stretch>
        </p:blipFill>
        <p:spPr>
          <a:xfrm>
            <a:off x="604158" y="4689159"/>
            <a:ext cx="2365466" cy="1500873"/>
          </a:xfrm>
          <a:prstGeom prst="rect">
            <a:avLst/>
          </a:prstGeom>
        </p:spPr>
      </p:pic>
      <p:cxnSp>
        <p:nvCxnSpPr>
          <p:cNvPr id="22" name="Straight Arrow Connector 21">
            <a:extLst>
              <a:ext uri="{FF2B5EF4-FFF2-40B4-BE49-F238E27FC236}">
                <a16:creationId xmlns:a16="http://schemas.microsoft.com/office/drawing/2014/main" id="{37DCDB88-0A0F-96BC-5AB8-CAEB0AF4DAF9}"/>
              </a:ext>
            </a:extLst>
          </p:cNvPr>
          <p:cNvCxnSpPr>
            <a:cxnSpLocks/>
          </p:cNvCxnSpPr>
          <p:nvPr/>
        </p:nvCxnSpPr>
        <p:spPr>
          <a:xfrm flipV="1">
            <a:off x="2830286" y="4824549"/>
            <a:ext cx="470263" cy="339633"/>
          </a:xfrm>
          <a:prstGeom prst="straightConnector1">
            <a:avLst/>
          </a:prstGeom>
          <a:ln>
            <a:solidFill>
              <a:schemeClr val="tx2"/>
            </a:solidFill>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11A53462-A16C-FA6F-D7CA-F1F7E5729BC2}"/>
              </a:ext>
            </a:extLst>
          </p:cNvPr>
          <p:cNvCxnSpPr>
            <a:cxnSpLocks/>
          </p:cNvCxnSpPr>
          <p:nvPr/>
        </p:nvCxnSpPr>
        <p:spPr>
          <a:xfrm>
            <a:off x="3200401" y="6143896"/>
            <a:ext cx="674913" cy="169818"/>
          </a:xfrm>
          <a:prstGeom prst="straightConnector1">
            <a:avLst/>
          </a:prstGeom>
          <a:ln>
            <a:solidFill>
              <a:schemeClr val="tx2"/>
            </a:solidFill>
            <a:tailEnd type="triangle"/>
          </a:ln>
        </p:spPr>
        <p:style>
          <a:lnRef idx="3">
            <a:schemeClr val="dk1"/>
          </a:lnRef>
          <a:fillRef idx="0">
            <a:schemeClr val="dk1"/>
          </a:fillRef>
          <a:effectRef idx="2">
            <a:schemeClr val="dk1"/>
          </a:effectRef>
          <a:fontRef idx="minor">
            <a:schemeClr val="tx1"/>
          </a:fontRef>
        </p:style>
      </p:cxnSp>
      <p:pic>
        <p:nvPicPr>
          <p:cNvPr id="3" name="Recorded Sound">
            <a:hlinkClick r:id="" action="ppaction://media"/>
            <a:extLst>
              <a:ext uri="{FF2B5EF4-FFF2-40B4-BE49-F238E27FC236}">
                <a16:creationId xmlns:a16="http://schemas.microsoft.com/office/drawing/2014/main" id="{A0C7CBD3-6572-D615-311D-D9B459B8B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73989" y="6143896"/>
            <a:ext cx="418010" cy="380942"/>
          </a:xfrm>
          <a:prstGeom prst="rect">
            <a:avLst/>
          </a:prstGeom>
        </p:spPr>
      </p:pic>
    </p:spTree>
    <p:extLst>
      <p:ext uri="{BB962C8B-B14F-4D97-AF65-F5344CB8AC3E}">
        <p14:creationId xmlns:p14="http://schemas.microsoft.com/office/powerpoint/2010/main" val="204887389"/>
      </p:ext>
    </p:extLst>
  </p:cSld>
  <p:clrMapOvr>
    <a:masterClrMapping/>
  </p:clrMapOvr>
  <mc:AlternateContent xmlns:mc="http://schemas.openxmlformats.org/markup-compatibility/2006" xmlns:p14="http://schemas.microsoft.com/office/powerpoint/2010/main">
    <mc:Choice Requires="p14">
      <p:transition spd="slow" p14:dur="2000" advTm="34746"/>
    </mc:Choice>
    <mc:Fallback xmlns="">
      <p:transition spd="slow" advTm="34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39F5-499F-D3A0-4AB5-40F502F948A5}"/>
              </a:ext>
            </a:extLst>
          </p:cNvPr>
          <p:cNvSpPr>
            <a:spLocks noGrp="1"/>
          </p:cNvSpPr>
          <p:nvPr>
            <p:ph type="title"/>
          </p:nvPr>
        </p:nvSpPr>
        <p:spPr>
          <a:xfrm>
            <a:off x="294485" y="316483"/>
            <a:ext cx="10892946" cy="916597"/>
          </a:xfrm>
        </p:spPr>
        <p:txBody>
          <a:bodyPr/>
          <a:lstStyle/>
          <a:p>
            <a:pPr algn="ctr"/>
            <a:r>
              <a:rPr lang="en-US" dirty="0"/>
              <a:t>We’re here to help!</a:t>
            </a:r>
          </a:p>
        </p:txBody>
      </p:sp>
      <p:sp>
        <p:nvSpPr>
          <p:cNvPr id="3" name="Rectangle 3">
            <a:extLst>
              <a:ext uri="{FF2B5EF4-FFF2-40B4-BE49-F238E27FC236}">
                <a16:creationId xmlns:a16="http://schemas.microsoft.com/office/drawing/2014/main" id="{E28B5255-0DF6-3E62-6851-24AAE1C64665}"/>
              </a:ext>
            </a:extLst>
          </p:cNvPr>
          <p:cNvSpPr txBox="1">
            <a:spLocks noChangeArrowheads="1"/>
          </p:cNvSpPr>
          <p:nvPr/>
        </p:nvSpPr>
        <p:spPr>
          <a:xfrm>
            <a:off x="520117" y="2119697"/>
            <a:ext cx="5053529" cy="2677934"/>
          </a:xfrm>
          <a:prstGeom prst="rect">
            <a:avLst/>
          </a:prstGeom>
          <a:ln>
            <a:solidFill>
              <a:schemeClr val="bg2"/>
            </a:solidFill>
          </a:ln>
        </p:spPr>
        <p:txBody>
          <a:bodyPr/>
          <a:lstStyle>
            <a:lvl1pPr marL="0" indent="0" algn="l" defTabSz="457200" rtl="0" eaLnBrk="1" latinLnBrk="0" hangingPunct="1">
              <a:spcBef>
                <a:spcPts val="0"/>
              </a:spcBef>
              <a:buFont typeface="Arial"/>
              <a:buNone/>
              <a:defRPr sz="2200" kern="1200">
                <a:solidFill>
                  <a:schemeClr val="tx1"/>
                </a:solidFill>
                <a:latin typeface="+mn-lt"/>
                <a:ea typeface="+mn-ea"/>
                <a:cs typeface="+mn-cs"/>
              </a:defRPr>
            </a:lvl1pPr>
            <a:lvl2pPr marL="287338" indent="-284163" algn="l" defTabSz="457200" rtl="0" eaLnBrk="1" latinLnBrk="0" hangingPunct="1">
              <a:spcBef>
                <a:spcPts val="0"/>
              </a:spcBef>
              <a:buFont typeface="Arial" panose="020B0604020202020204" pitchFamily="34" charset="0"/>
              <a:buChar char="•"/>
              <a:tabLst/>
              <a:defRPr sz="2200" kern="1200">
                <a:solidFill>
                  <a:schemeClr val="tx1"/>
                </a:solidFill>
                <a:latin typeface="+mn-lt"/>
                <a:ea typeface="+mn-ea"/>
                <a:cs typeface="+mn-cs"/>
              </a:defRPr>
            </a:lvl2pPr>
            <a:lvl3pPr marL="573088" indent="-285750" algn="l" defTabSz="457200" rtl="0" eaLnBrk="1" latinLnBrk="0" hangingPunct="1">
              <a:spcBef>
                <a:spcPts val="0"/>
              </a:spcBef>
              <a:buFont typeface="System Font Regular"/>
              <a:buChar char="–"/>
              <a:tabLst/>
              <a:defRPr sz="2200" kern="1200">
                <a:solidFill>
                  <a:schemeClr val="tx1"/>
                </a:solidFill>
                <a:latin typeface="+mn-lt"/>
                <a:ea typeface="+mn-ea"/>
                <a:cs typeface="+mn-cs"/>
              </a:defRPr>
            </a:lvl3pPr>
            <a:lvl4pPr marL="857250" indent="-284163" algn="l" defTabSz="457200" rtl="0" eaLnBrk="1" latinLnBrk="0" hangingPunct="1">
              <a:spcBef>
                <a:spcPts val="0"/>
              </a:spcBef>
              <a:buFont typeface="Arial" panose="020B0604020202020204" pitchFamily="34" charset="0"/>
              <a:buChar char="•"/>
              <a:tabLst/>
              <a:defRPr sz="2200" kern="1200">
                <a:solidFill>
                  <a:schemeClr val="tx1"/>
                </a:solidFill>
                <a:latin typeface="+mn-lt"/>
                <a:ea typeface="+mn-ea"/>
                <a:cs typeface="+mn-cs"/>
              </a:defRPr>
            </a:lvl4pPr>
            <a:lvl5pPr marL="1143000" indent="-285750" algn="l" defTabSz="457200" rtl="0" eaLnBrk="1" latinLnBrk="0" hangingPunct="1">
              <a:spcBef>
                <a:spcPts val="0"/>
              </a:spcBef>
              <a:buFont typeface="System Font Regular"/>
              <a:buChar char="–"/>
              <a:tabLst/>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kern="400" dirty="0">
                <a:latin typeface="Arial" panose="020B0604020202020204" pitchFamily="34" charset="0"/>
                <a:cs typeface="Arial" panose="020B0604020202020204" pitchFamily="34" charset="0"/>
              </a:rPr>
              <a:t>Dedicated Member Services Representatives can be reached at: </a:t>
            </a:r>
          </a:p>
          <a:p>
            <a:r>
              <a:rPr lang="en-US" sz="1800" b="1" dirty="0">
                <a:solidFill>
                  <a:schemeClr val="accent1"/>
                </a:solidFill>
              </a:rPr>
              <a:t>(844) 442-7324: </a:t>
            </a:r>
            <a:r>
              <a:rPr lang="en-US" sz="1800" kern="400" dirty="0">
                <a:latin typeface="Arial" panose="020B0604020202020204" pitchFamily="34" charset="0"/>
                <a:cs typeface="Arial" panose="020B0604020202020204" pitchFamily="34" charset="0"/>
              </a:rPr>
              <a:t>Quality HMO, Explorer POS, Access America</a:t>
            </a:r>
          </a:p>
          <a:p>
            <a:endParaRPr lang="en-US" sz="1800" kern="400" dirty="0">
              <a:latin typeface="Arial" panose="020B0604020202020204" pitchFamily="34" charset="0"/>
              <a:cs typeface="Arial" panose="020B0604020202020204" pitchFamily="34" charset="0"/>
            </a:endParaRPr>
          </a:p>
          <a:p>
            <a:r>
              <a:rPr lang="en-US" sz="1800" kern="400" dirty="0">
                <a:latin typeface="Arial" panose="020B0604020202020204" pitchFamily="34" charset="0"/>
                <a:cs typeface="Arial" panose="020B0604020202020204" pitchFamily="34" charset="0"/>
              </a:rPr>
              <a:t>Representatives are available Monday, Tuesday, and Thursday 8 a.m. to 6 p.m., Wednesday 10 a.m. to 6 p.m. and Friday 8 a.m. to 5:30 p.m.</a:t>
            </a:r>
            <a:endParaRPr lang="en-US" sz="1800" dirty="0"/>
          </a:p>
          <a:p>
            <a:endParaRPr lang="en-US" sz="2000" dirty="0"/>
          </a:p>
        </p:txBody>
      </p:sp>
      <p:sp>
        <p:nvSpPr>
          <p:cNvPr id="5" name="Rectangle 4">
            <a:extLst>
              <a:ext uri="{FF2B5EF4-FFF2-40B4-BE49-F238E27FC236}">
                <a16:creationId xmlns:a16="http://schemas.microsoft.com/office/drawing/2014/main" id="{00D27208-A71D-2DB8-0643-ECB663C54FBD}"/>
              </a:ext>
            </a:extLst>
          </p:cNvPr>
          <p:cNvSpPr/>
          <p:nvPr/>
        </p:nvSpPr>
        <p:spPr>
          <a:xfrm>
            <a:off x="5795156" y="3167539"/>
            <a:ext cx="6066877" cy="1851212"/>
          </a:xfrm>
          <a:prstGeom prst="rect">
            <a:avLst/>
          </a:prstGeom>
          <a:ln>
            <a:solidFill>
              <a:schemeClr val="bg2"/>
            </a:solidFill>
          </a:ln>
        </p:spPr>
        <p:txBody>
          <a:bodyPr wrap="square">
            <a:spAutoFit/>
          </a:bodyPr>
          <a:lstStyle/>
          <a:p>
            <a:pPr lvl="0" algn="l">
              <a:spcAft>
                <a:spcPts val="1200"/>
              </a:spcAft>
              <a:buClr>
                <a:srgbClr val="E31837"/>
              </a:buClr>
            </a:pPr>
            <a:r>
              <a:rPr lang="en-US" b="1" kern="400" dirty="0">
                <a:latin typeface="Arial" panose="020B0604020202020204" pitchFamily="34" charset="0"/>
                <a:cs typeface="Arial" panose="020B0604020202020204" pitchFamily="34" charset="0"/>
              </a:rPr>
              <a:t>Dedicated GIC Microsite:</a:t>
            </a:r>
          </a:p>
          <a:p>
            <a:pPr lvl="0" algn="l">
              <a:spcAft>
                <a:spcPts val="1200"/>
              </a:spcAft>
              <a:buClr>
                <a:srgbClr val="E31837"/>
              </a:buClr>
            </a:pPr>
            <a:r>
              <a:rPr lang="en-US" kern="400" dirty="0">
                <a:latin typeface="Arial" panose="020B0604020202020204" pitchFamily="34" charset="0"/>
                <a:cs typeface="Arial" panose="020B0604020202020204" pitchFamily="34" charset="0"/>
              </a:rPr>
              <a:t>For more information on the Quality HMO, Explorer POS, and Access America plans visit: </a:t>
            </a:r>
            <a:r>
              <a:rPr lang="en-US" b="1" u="sng" kern="400" dirty="0">
                <a:solidFill>
                  <a:schemeClr val="accent1"/>
                </a:solidFill>
                <a:latin typeface="Arial" panose="020B0604020202020204" pitchFamily="34" charset="0"/>
                <a:cs typeface="Arial" panose="020B0604020202020204" pitchFamily="34" charset="0"/>
              </a:rPr>
              <a:t>www.harvardpilgrim.org/gic</a:t>
            </a:r>
            <a:endParaRPr lang="en-US" b="1" kern="400" dirty="0">
              <a:latin typeface="Arial" panose="020B0604020202020204" pitchFamily="34" charset="0"/>
              <a:cs typeface="Arial" panose="020B0604020202020204" pitchFamily="34" charset="0"/>
            </a:endParaRPr>
          </a:p>
          <a:p>
            <a:pPr lvl="0" algn="l">
              <a:lnSpc>
                <a:spcPts val="2940"/>
              </a:lnSpc>
              <a:spcAft>
                <a:spcPts val="1200"/>
              </a:spcAft>
              <a:buClr>
                <a:srgbClr val="E31837"/>
              </a:buClr>
            </a:pPr>
            <a:endParaRPr lang="en-US" sz="2200" kern="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FC67DA0-5BD9-3948-868F-46A73CF54A09}"/>
              </a:ext>
            </a:extLst>
          </p:cNvPr>
          <p:cNvSpPr txBox="1"/>
          <p:nvPr/>
        </p:nvSpPr>
        <p:spPr>
          <a:xfrm>
            <a:off x="5795157" y="1107076"/>
            <a:ext cx="5876725" cy="1477328"/>
          </a:xfrm>
          <a:prstGeom prst="rect">
            <a:avLst/>
          </a:prstGeom>
          <a:noFill/>
          <a:ln>
            <a:solidFill>
              <a:schemeClr val="bg2"/>
            </a:solidFill>
          </a:ln>
        </p:spPr>
        <p:txBody>
          <a:bodyPr wrap="square">
            <a:spAutoFit/>
          </a:bodyPr>
          <a:lstStyle/>
          <a:p>
            <a:r>
              <a:rPr lang="en-US" b="1" dirty="0"/>
              <a:t>Pharmacy coverage: </a:t>
            </a:r>
          </a:p>
          <a:p>
            <a:r>
              <a:rPr lang="en-US" dirty="0"/>
              <a:t>For prescription benefit information, call CVS Caremark at: </a:t>
            </a:r>
            <a:r>
              <a:rPr lang="en-US" sz="1800" b="1" i="0" u="none" strike="noStrike" baseline="0" dirty="0"/>
              <a:t>(877) 876-7214 </a:t>
            </a:r>
            <a:r>
              <a:rPr lang="en-US" dirty="0"/>
              <a:t>or visit: </a:t>
            </a:r>
            <a:r>
              <a:rPr lang="en-US" sz="1800" b="1" i="0" u="sng" strike="noStrike" baseline="0" dirty="0"/>
              <a:t>https://info.caremark.com/oe/gichome </a:t>
            </a:r>
            <a:r>
              <a:rPr lang="en-US" sz="1800" b="0" i="0" u="none" strike="noStrike" baseline="0" dirty="0"/>
              <a:t>	</a:t>
            </a:r>
          </a:p>
          <a:p>
            <a:r>
              <a:rPr lang="en-US" dirty="0"/>
              <a:t> </a:t>
            </a:r>
          </a:p>
        </p:txBody>
      </p:sp>
      <p:pic>
        <p:nvPicPr>
          <p:cNvPr id="7" name="Picture 6">
            <a:extLst>
              <a:ext uri="{FF2B5EF4-FFF2-40B4-BE49-F238E27FC236}">
                <a16:creationId xmlns:a16="http://schemas.microsoft.com/office/drawing/2014/main" id="{261E96C9-5C22-2A62-38FF-6CE314DA8A75}"/>
              </a:ext>
            </a:extLst>
          </p:cNvPr>
          <p:cNvPicPr>
            <a:picLocks noChangeAspect="1"/>
          </p:cNvPicPr>
          <p:nvPr/>
        </p:nvPicPr>
        <p:blipFill>
          <a:blip r:embed="rId5"/>
          <a:stretch>
            <a:fillRect/>
          </a:stretch>
        </p:blipFill>
        <p:spPr>
          <a:xfrm>
            <a:off x="2018719" y="142311"/>
            <a:ext cx="1828452" cy="1484850"/>
          </a:xfrm>
          <a:prstGeom prst="rect">
            <a:avLst/>
          </a:prstGeom>
        </p:spPr>
      </p:pic>
      <p:pic>
        <p:nvPicPr>
          <p:cNvPr id="4" name="Recorded Sound">
            <a:hlinkClick r:id="" action="ppaction://media"/>
            <a:extLst>
              <a:ext uri="{FF2B5EF4-FFF2-40B4-BE49-F238E27FC236}">
                <a16:creationId xmlns:a16="http://schemas.microsoft.com/office/drawing/2014/main" id="{D9B552D4-C257-A41C-EEC2-DD404C4161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882" y="5944617"/>
            <a:ext cx="520117" cy="396222"/>
          </a:xfrm>
          <a:prstGeom prst="rect">
            <a:avLst/>
          </a:prstGeom>
        </p:spPr>
      </p:pic>
    </p:spTree>
    <p:extLst>
      <p:ext uri="{BB962C8B-B14F-4D97-AF65-F5344CB8AC3E}">
        <p14:creationId xmlns:p14="http://schemas.microsoft.com/office/powerpoint/2010/main" val="105686134"/>
      </p:ext>
    </p:extLst>
  </p:cSld>
  <p:clrMapOvr>
    <a:masterClrMapping/>
  </p:clrMapOvr>
  <mc:AlternateContent xmlns:mc="http://schemas.openxmlformats.org/markup-compatibility/2006" xmlns:p14="http://schemas.microsoft.com/office/powerpoint/2010/main">
    <mc:Choice Requires="p14">
      <p:transition spd="med" p14:dur="700" advTm="72851">
        <p:fade/>
      </p:transition>
    </mc:Choice>
    <mc:Fallback xmlns="">
      <p:transition spd="med" advTm="728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0242-DD97-E36B-B9A2-0DC07D482194}"/>
              </a:ext>
            </a:extLst>
          </p:cNvPr>
          <p:cNvSpPr>
            <a:spLocks noGrp="1"/>
          </p:cNvSpPr>
          <p:nvPr>
            <p:ph type="title"/>
          </p:nvPr>
        </p:nvSpPr>
        <p:spPr>
          <a:xfrm>
            <a:off x="185347" y="281328"/>
            <a:ext cx="10892946" cy="916597"/>
          </a:xfrm>
        </p:spPr>
        <p:txBody>
          <a:bodyPr/>
          <a:lstStyle/>
          <a:p>
            <a:pPr algn="ctr"/>
            <a:r>
              <a:rPr lang="en-US" dirty="0"/>
              <a:t>Member Discounts &amp; Savings</a:t>
            </a:r>
          </a:p>
        </p:txBody>
      </p:sp>
      <p:sp>
        <p:nvSpPr>
          <p:cNvPr id="3" name="Rectangle 4">
            <a:extLst>
              <a:ext uri="{FF2B5EF4-FFF2-40B4-BE49-F238E27FC236}">
                <a16:creationId xmlns:a16="http://schemas.microsoft.com/office/drawing/2014/main" id="{8CF17D3A-0123-D538-A001-9FECD75BCF2C}"/>
              </a:ext>
            </a:extLst>
          </p:cNvPr>
          <p:cNvSpPr txBox="1">
            <a:spLocks noChangeArrowheads="1"/>
          </p:cNvSpPr>
          <p:nvPr/>
        </p:nvSpPr>
        <p:spPr>
          <a:xfrm>
            <a:off x="648261" y="1244963"/>
            <a:ext cx="3601518" cy="731883"/>
          </a:xfrm>
          <a:prstGeom prst="rect">
            <a:avLst/>
          </a:prstGeom>
        </p:spPr>
        <p:txBody>
          <a:bodyPr/>
          <a:lstStyle>
            <a:lvl1pPr marL="0" indent="0" algn="l" defTabSz="457200" rtl="0" eaLnBrk="1" latinLnBrk="0" hangingPunct="1">
              <a:spcBef>
                <a:spcPts val="0"/>
              </a:spcBef>
              <a:buFont typeface="Arial"/>
              <a:buNone/>
              <a:defRPr sz="2200" kern="1200">
                <a:solidFill>
                  <a:schemeClr val="tx1"/>
                </a:solidFill>
                <a:latin typeface="+mn-lt"/>
                <a:ea typeface="+mn-ea"/>
                <a:cs typeface="+mn-cs"/>
              </a:defRPr>
            </a:lvl1pPr>
            <a:lvl2pPr marL="287338" indent="-284163" algn="l" defTabSz="457200" rtl="0" eaLnBrk="1" latinLnBrk="0" hangingPunct="1">
              <a:spcBef>
                <a:spcPts val="0"/>
              </a:spcBef>
              <a:buFont typeface="Arial" panose="020B0604020202020204" pitchFamily="34" charset="0"/>
              <a:buChar char="•"/>
              <a:tabLst/>
              <a:defRPr sz="2200" kern="1200">
                <a:solidFill>
                  <a:schemeClr val="tx1"/>
                </a:solidFill>
                <a:latin typeface="+mn-lt"/>
                <a:ea typeface="+mn-ea"/>
                <a:cs typeface="+mn-cs"/>
              </a:defRPr>
            </a:lvl2pPr>
            <a:lvl3pPr marL="573088" indent="-285750" algn="l" defTabSz="457200" rtl="0" eaLnBrk="1" latinLnBrk="0" hangingPunct="1">
              <a:spcBef>
                <a:spcPts val="0"/>
              </a:spcBef>
              <a:buFont typeface="System Font Regular"/>
              <a:buChar char="–"/>
              <a:tabLst/>
              <a:defRPr sz="2200" kern="1200">
                <a:solidFill>
                  <a:schemeClr val="tx1"/>
                </a:solidFill>
                <a:latin typeface="+mn-lt"/>
                <a:ea typeface="+mn-ea"/>
                <a:cs typeface="+mn-cs"/>
              </a:defRPr>
            </a:lvl3pPr>
            <a:lvl4pPr marL="857250" indent="-284163" algn="l" defTabSz="457200" rtl="0" eaLnBrk="1" latinLnBrk="0" hangingPunct="1">
              <a:spcBef>
                <a:spcPts val="0"/>
              </a:spcBef>
              <a:buFont typeface="Arial" panose="020B0604020202020204" pitchFamily="34" charset="0"/>
              <a:buChar char="•"/>
              <a:tabLst/>
              <a:defRPr sz="2200" kern="1200">
                <a:solidFill>
                  <a:schemeClr val="tx1"/>
                </a:solidFill>
                <a:latin typeface="+mn-lt"/>
                <a:ea typeface="+mn-ea"/>
                <a:cs typeface="+mn-cs"/>
              </a:defRPr>
            </a:lvl4pPr>
            <a:lvl5pPr marL="1143000" indent="-285750" algn="l" defTabSz="457200" rtl="0" eaLnBrk="1" latinLnBrk="0" hangingPunct="1">
              <a:spcBef>
                <a:spcPts val="0"/>
              </a:spcBef>
              <a:buFont typeface="System Font Regular"/>
              <a:buChar char="–"/>
              <a:tabLst/>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900"/>
              </a:spcBef>
            </a:pPr>
            <a:r>
              <a:rPr lang="en-US" sz="1400" b="1" dirty="0"/>
              <a:t>The GIC provides a $100 individual and $200 for family Fitness reimbursement</a:t>
            </a:r>
          </a:p>
          <a:p>
            <a:pPr marL="123825" lvl="1" indent="-123825">
              <a:buClr>
                <a:schemeClr val="bg2"/>
              </a:buClr>
            </a:pPr>
            <a:endParaRPr lang="en-US" sz="1200" dirty="0"/>
          </a:p>
          <a:p>
            <a:pPr marL="0" lvl="1" indent="0">
              <a:buClr>
                <a:schemeClr val="bg2"/>
              </a:buClr>
              <a:buNone/>
            </a:pPr>
            <a:endParaRPr lang="en-US" sz="1200" dirty="0"/>
          </a:p>
        </p:txBody>
      </p:sp>
      <p:sp>
        <p:nvSpPr>
          <p:cNvPr id="5" name="Rectangle 5">
            <a:extLst>
              <a:ext uri="{FF2B5EF4-FFF2-40B4-BE49-F238E27FC236}">
                <a16:creationId xmlns:a16="http://schemas.microsoft.com/office/drawing/2014/main" id="{6DA37A45-AEE3-02D4-81D6-4B4AFBF97429}"/>
              </a:ext>
            </a:extLst>
          </p:cNvPr>
          <p:cNvSpPr txBox="1">
            <a:spLocks noChangeArrowheads="1"/>
          </p:cNvSpPr>
          <p:nvPr/>
        </p:nvSpPr>
        <p:spPr>
          <a:xfrm>
            <a:off x="455074" y="3734799"/>
            <a:ext cx="3040695" cy="2018033"/>
          </a:xfrm>
          <a:prstGeom prst="rect">
            <a:avLst/>
          </a:prstGeom>
          <a:noFill/>
        </p:spPr>
        <p:txBody>
          <a:bodyPr/>
          <a:lstStyle>
            <a:lvl1pPr marL="274320" indent="-274320" algn="l" defTabSz="914400" rtl="0" eaLnBrk="1" latinLnBrk="0" hangingPunct="1">
              <a:lnSpc>
                <a:spcPts val="2400"/>
              </a:lnSpc>
              <a:spcBef>
                <a:spcPts val="0"/>
              </a:spcBef>
              <a:spcAft>
                <a:spcPts val="1200"/>
              </a:spcAft>
              <a:buClr>
                <a:schemeClr val="accent1"/>
              </a:buClr>
              <a:buFont typeface="Arial" panose="020B0604020202020204" pitchFamily="34" charset="0"/>
              <a:buChar char="•"/>
              <a:defRPr sz="1800" kern="400" baseline="0">
                <a:solidFill>
                  <a:schemeClr val="bg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ts val="2400"/>
              </a:lnSpc>
              <a:spcBef>
                <a:spcPts val="0"/>
              </a:spcBef>
              <a:spcAft>
                <a:spcPts val="1200"/>
              </a:spcAft>
              <a:buClr>
                <a:schemeClr val="tx1"/>
              </a:buClr>
              <a:buFont typeface="Corbel" panose="020B0503020204020204" pitchFamily="34" charset="0"/>
              <a:buChar char="–"/>
              <a:defRPr sz="1800" kern="400" baseline="0">
                <a:solidFill>
                  <a:schemeClr val="bg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ts val="2400"/>
              </a:lnSpc>
              <a:spcBef>
                <a:spcPts val="0"/>
              </a:spcBef>
              <a:spcAft>
                <a:spcPts val="1200"/>
              </a:spcAft>
              <a:buClr>
                <a:schemeClr val="tx1"/>
              </a:buClr>
              <a:buFont typeface="Arial" panose="020B0604020202020204" pitchFamily="34" charset="0"/>
              <a:buChar char="•"/>
              <a:defRPr sz="1800" kern="400" baseline="0">
                <a:solidFill>
                  <a:schemeClr val="bg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ts val="2400"/>
              </a:lnSpc>
              <a:spcBef>
                <a:spcPts val="0"/>
              </a:spcBef>
              <a:spcAft>
                <a:spcPts val="1200"/>
              </a:spcAft>
              <a:buClr>
                <a:schemeClr val="accent1"/>
              </a:buClr>
              <a:buFont typeface="Corbel" panose="020B0503020204020204" pitchFamily="34" charset="0"/>
              <a:buChar char="–"/>
              <a:defRPr sz="1800" kern="400" baseline="0">
                <a:solidFill>
                  <a:schemeClr val="bg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ts val="2400"/>
              </a:lnSpc>
              <a:spcBef>
                <a:spcPts val="0"/>
              </a:spcBef>
              <a:spcAft>
                <a:spcPts val="1200"/>
              </a:spcAft>
              <a:buClr>
                <a:schemeClr val="bg2"/>
              </a:buClr>
              <a:buFont typeface="Arial" panose="020B0604020202020204" pitchFamily="34" charset="0"/>
              <a:buChar char="•"/>
              <a:defRPr sz="1800" kern="400" baseline="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7200" fontAlgn="base">
              <a:lnSpc>
                <a:spcPts val="1440"/>
              </a:lnSpc>
              <a:spcBef>
                <a:spcPts val="900"/>
              </a:spcBef>
              <a:spcAft>
                <a:spcPts val="0"/>
              </a:spcAft>
              <a:buClr>
                <a:srgbClr val="E31837"/>
              </a:buClr>
              <a:buNone/>
            </a:pPr>
            <a:r>
              <a:rPr lang="en-US" sz="1400" b="1" kern="1200" dirty="0">
                <a:solidFill>
                  <a:schemeClr val="tx1"/>
                </a:solidFill>
                <a:latin typeface="+mn-lt"/>
                <a:cs typeface="+mn-cs"/>
              </a:rPr>
              <a:t>Additional discounts include: </a:t>
            </a:r>
          </a:p>
          <a:p>
            <a:pPr defTabSz="457200" fontAlgn="base">
              <a:lnSpc>
                <a:spcPts val="1440"/>
              </a:lnSpc>
              <a:spcBef>
                <a:spcPts val="900"/>
              </a:spcBef>
              <a:spcAft>
                <a:spcPts val="0"/>
              </a:spcAft>
              <a:buClr>
                <a:srgbClr val="E31837"/>
              </a:buClr>
            </a:pPr>
            <a:r>
              <a:rPr lang="en-US" sz="1400" kern="1200" dirty="0">
                <a:solidFill>
                  <a:schemeClr val="tx1"/>
                </a:solidFill>
                <a:latin typeface="+mn-lt"/>
                <a:cs typeface="+mn-cs"/>
              </a:rPr>
              <a:t>Hearing aid savings</a:t>
            </a:r>
          </a:p>
          <a:p>
            <a:pPr defTabSz="457200" fontAlgn="base">
              <a:lnSpc>
                <a:spcPts val="1440"/>
              </a:lnSpc>
              <a:spcBef>
                <a:spcPts val="900"/>
              </a:spcBef>
              <a:spcAft>
                <a:spcPts val="0"/>
              </a:spcAft>
              <a:buClr>
                <a:srgbClr val="E31837"/>
              </a:buClr>
            </a:pPr>
            <a:r>
              <a:rPr lang="en-US" sz="1400" kern="1200" dirty="0">
                <a:solidFill>
                  <a:schemeClr val="tx1"/>
                </a:solidFill>
                <a:latin typeface="+mn-lt"/>
                <a:cs typeface="+mn-cs"/>
              </a:rPr>
              <a:t>Healthy eating</a:t>
            </a:r>
          </a:p>
          <a:p>
            <a:pPr defTabSz="457200" fontAlgn="base">
              <a:lnSpc>
                <a:spcPts val="1440"/>
              </a:lnSpc>
              <a:spcBef>
                <a:spcPts val="900"/>
              </a:spcBef>
              <a:spcAft>
                <a:spcPts val="0"/>
              </a:spcAft>
              <a:buClr>
                <a:srgbClr val="E31837"/>
              </a:buClr>
            </a:pPr>
            <a:r>
              <a:rPr lang="en-US" sz="1400" dirty="0">
                <a:solidFill>
                  <a:schemeClr val="tx1"/>
                </a:solidFill>
                <a:latin typeface="+mn-lt"/>
              </a:rPr>
              <a:t>FREE lifestyle management coaching, </a:t>
            </a:r>
            <a:br>
              <a:rPr lang="en-US" sz="1400" dirty="0">
                <a:solidFill>
                  <a:schemeClr val="tx1"/>
                </a:solidFill>
                <a:latin typeface="+mn-lt"/>
              </a:rPr>
            </a:br>
            <a:r>
              <a:rPr lang="en-US" sz="1400" dirty="0">
                <a:solidFill>
                  <a:schemeClr val="tx1"/>
                </a:solidFill>
                <a:latin typeface="+mn-lt"/>
              </a:rPr>
              <a:t>e.g., for smoking cessation, nutrition</a:t>
            </a:r>
          </a:p>
          <a:p>
            <a:pPr defTabSz="457200" fontAlgn="base">
              <a:lnSpc>
                <a:spcPts val="1440"/>
              </a:lnSpc>
              <a:spcBef>
                <a:spcPts val="900"/>
              </a:spcBef>
              <a:spcAft>
                <a:spcPts val="0"/>
              </a:spcAft>
              <a:buClr>
                <a:srgbClr val="E31837"/>
              </a:buClr>
            </a:pPr>
            <a:r>
              <a:rPr lang="en-US" sz="1400" dirty="0">
                <a:solidFill>
                  <a:schemeClr val="tx1"/>
                </a:solidFill>
                <a:latin typeface="+mn-lt"/>
              </a:rPr>
              <a:t>And more!</a:t>
            </a:r>
          </a:p>
        </p:txBody>
      </p:sp>
      <p:pic>
        <p:nvPicPr>
          <p:cNvPr id="11" name="Picture 10">
            <a:extLst>
              <a:ext uri="{FF2B5EF4-FFF2-40B4-BE49-F238E27FC236}">
                <a16:creationId xmlns:a16="http://schemas.microsoft.com/office/drawing/2014/main" id="{2240EC05-4829-2F63-E458-931131069383}"/>
              </a:ext>
            </a:extLst>
          </p:cNvPr>
          <p:cNvPicPr>
            <a:picLocks noChangeAspect="1"/>
          </p:cNvPicPr>
          <p:nvPr/>
        </p:nvPicPr>
        <p:blipFill>
          <a:blip r:embed="rId5"/>
          <a:stretch>
            <a:fillRect/>
          </a:stretch>
        </p:blipFill>
        <p:spPr>
          <a:xfrm>
            <a:off x="135030" y="1189125"/>
            <a:ext cx="534283" cy="529528"/>
          </a:xfrm>
          <a:prstGeom prst="rect">
            <a:avLst/>
          </a:prstGeom>
        </p:spPr>
      </p:pic>
      <p:pic>
        <p:nvPicPr>
          <p:cNvPr id="12" name="Picture 11">
            <a:extLst>
              <a:ext uri="{FF2B5EF4-FFF2-40B4-BE49-F238E27FC236}">
                <a16:creationId xmlns:a16="http://schemas.microsoft.com/office/drawing/2014/main" id="{9F9F9B3D-C76C-7487-5D8E-E4B4C1A61DAE}"/>
              </a:ext>
            </a:extLst>
          </p:cNvPr>
          <p:cNvPicPr>
            <a:picLocks noChangeAspect="1"/>
          </p:cNvPicPr>
          <p:nvPr/>
        </p:nvPicPr>
        <p:blipFill>
          <a:blip r:embed="rId6"/>
          <a:stretch>
            <a:fillRect/>
          </a:stretch>
        </p:blipFill>
        <p:spPr>
          <a:xfrm>
            <a:off x="4567164" y="1247979"/>
            <a:ext cx="537906" cy="375793"/>
          </a:xfrm>
          <a:prstGeom prst="rect">
            <a:avLst/>
          </a:prstGeom>
        </p:spPr>
      </p:pic>
      <p:pic>
        <p:nvPicPr>
          <p:cNvPr id="15" name="Picture 14" descr="Icon&#10;&#10;Description automatically generated">
            <a:extLst>
              <a:ext uri="{FF2B5EF4-FFF2-40B4-BE49-F238E27FC236}">
                <a16:creationId xmlns:a16="http://schemas.microsoft.com/office/drawing/2014/main" id="{EAFA1537-38A7-3E73-16A0-5DDDF10B32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6173" y="1243165"/>
            <a:ext cx="409169" cy="385904"/>
          </a:xfrm>
          <a:prstGeom prst="rect">
            <a:avLst/>
          </a:prstGeom>
        </p:spPr>
      </p:pic>
      <p:pic>
        <p:nvPicPr>
          <p:cNvPr id="19" name="Picture 18">
            <a:extLst>
              <a:ext uri="{FF2B5EF4-FFF2-40B4-BE49-F238E27FC236}">
                <a16:creationId xmlns:a16="http://schemas.microsoft.com/office/drawing/2014/main" id="{1716C40C-2E55-F76B-E883-854FA9FEEC45}"/>
              </a:ext>
            </a:extLst>
          </p:cNvPr>
          <p:cNvPicPr>
            <a:picLocks noChangeAspect="1"/>
          </p:cNvPicPr>
          <p:nvPr/>
        </p:nvPicPr>
        <p:blipFill>
          <a:blip r:embed="rId8"/>
          <a:stretch>
            <a:fillRect/>
          </a:stretch>
        </p:blipFill>
        <p:spPr>
          <a:xfrm>
            <a:off x="3408791" y="2873829"/>
            <a:ext cx="8373905" cy="3698787"/>
          </a:xfrm>
          <a:prstGeom prst="rect">
            <a:avLst/>
          </a:prstGeom>
        </p:spPr>
      </p:pic>
      <p:sp>
        <p:nvSpPr>
          <p:cNvPr id="25" name="TextBox 24">
            <a:extLst>
              <a:ext uri="{FF2B5EF4-FFF2-40B4-BE49-F238E27FC236}">
                <a16:creationId xmlns:a16="http://schemas.microsoft.com/office/drawing/2014/main" id="{34E73146-953A-C4C6-2258-A0B060495E8F}"/>
              </a:ext>
            </a:extLst>
          </p:cNvPr>
          <p:cNvSpPr txBox="1"/>
          <p:nvPr/>
        </p:nvSpPr>
        <p:spPr>
          <a:xfrm>
            <a:off x="9056920" y="1187434"/>
            <a:ext cx="2708366" cy="1169551"/>
          </a:xfrm>
          <a:prstGeom prst="rect">
            <a:avLst/>
          </a:prstGeom>
          <a:noFill/>
        </p:spPr>
        <p:txBody>
          <a:bodyPr wrap="square">
            <a:spAutoFit/>
          </a:bodyPr>
          <a:lstStyle/>
          <a:p>
            <a:pPr marL="0" indent="0" defTabSz="457200" fontAlgn="base">
              <a:lnSpc>
                <a:spcPts val="1440"/>
              </a:lnSpc>
              <a:spcBef>
                <a:spcPts val="1800"/>
              </a:spcBef>
              <a:spcAft>
                <a:spcPts val="0"/>
              </a:spcAft>
              <a:buClr>
                <a:srgbClr val="E31837"/>
              </a:buClr>
              <a:buNone/>
            </a:pPr>
            <a:r>
              <a:rPr lang="en-US" sz="1400" b="1" kern="1200" dirty="0">
                <a:latin typeface="+mn-lt"/>
                <a:cs typeface="+mn-cs"/>
              </a:rPr>
              <a:t>Fitness</a:t>
            </a:r>
          </a:p>
          <a:p>
            <a:pPr marL="123825" lvl="1" indent="-123825" fontAlgn="base">
              <a:lnSpc>
                <a:spcPts val="1440"/>
              </a:lnSpc>
              <a:spcAft>
                <a:spcPts val="0"/>
              </a:spcAft>
              <a:buClr>
                <a:schemeClr val="tx2"/>
              </a:buClr>
              <a:buFont typeface="Arial" panose="020B0604020202020204" pitchFamily="34" charset="0"/>
              <a:buChar char="•"/>
            </a:pPr>
            <a:r>
              <a:rPr lang="en-US" sz="1400" dirty="0"/>
              <a:t>Marathon Sports (MA)</a:t>
            </a:r>
          </a:p>
          <a:p>
            <a:pPr marL="123825" lvl="1" indent="-123825" fontAlgn="base">
              <a:lnSpc>
                <a:spcPts val="1440"/>
              </a:lnSpc>
              <a:spcAft>
                <a:spcPts val="0"/>
              </a:spcAft>
              <a:buClr>
                <a:schemeClr val="tx2"/>
              </a:buClr>
              <a:buFont typeface="Arial" panose="020B0604020202020204" pitchFamily="34" charset="0"/>
              <a:buChar char="•"/>
            </a:pPr>
            <a:r>
              <a:rPr lang="en-US" sz="1400" dirty="0"/>
              <a:t>Runner’s Alley (NH)</a:t>
            </a:r>
          </a:p>
          <a:p>
            <a:pPr marL="123825" lvl="1" indent="-123825" fontAlgn="base">
              <a:lnSpc>
                <a:spcPts val="1440"/>
              </a:lnSpc>
              <a:spcAft>
                <a:spcPts val="0"/>
              </a:spcAft>
              <a:buClr>
                <a:schemeClr val="tx2"/>
              </a:buClr>
              <a:buFont typeface="Arial" panose="020B0604020202020204" pitchFamily="34" charset="0"/>
              <a:buChar char="•"/>
            </a:pPr>
            <a:r>
              <a:rPr lang="en-US" sz="1400" dirty="0"/>
              <a:t>Workout Fitness Store (ME)</a:t>
            </a:r>
          </a:p>
          <a:p>
            <a:pPr marL="123825" lvl="1" indent="-123825" fontAlgn="base">
              <a:lnSpc>
                <a:spcPts val="1440"/>
              </a:lnSpc>
              <a:spcAft>
                <a:spcPts val="0"/>
              </a:spcAft>
              <a:buClr>
                <a:schemeClr val="tx2"/>
              </a:buClr>
              <a:buFont typeface="Arial" panose="020B0604020202020204" pitchFamily="34" charset="0"/>
              <a:buChar char="•"/>
            </a:pPr>
            <a:r>
              <a:rPr lang="en-US" sz="1400" dirty="0"/>
              <a:t>Appalachian Mountain </a:t>
            </a:r>
            <a:br>
              <a:rPr lang="en-US" sz="1400" dirty="0"/>
            </a:br>
            <a:r>
              <a:rPr lang="en-US" sz="1400" dirty="0"/>
              <a:t>Club membership</a:t>
            </a:r>
          </a:p>
        </p:txBody>
      </p:sp>
      <p:sp>
        <p:nvSpPr>
          <p:cNvPr id="27" name="TextBox 26">
            <a:extLst>
              <a:ext uri="{FF2B5EF4-FFF2-40B4-BE49-F238E27FC236}">
                <a16:creationId xmlns:a16="http://schemas.microsoft.com/office/drawing/2014/main" id="{CBBCEE51-22F8-3126-5D75-C17CC20F6904}"/>
              </a:ext>
            </a:extLst>
          </p:cNvPr>
          <p:cNvSpPr txBox="1"/>
          <p:nvPr/>
        </p:nvSpPr>
        <p:spPr>
          <a:xfrm>
            <a:off x="5077098" y="1228637"/>
            <a:ext cx="3065416" cy="1600438"/>
          </a:xfrm>
          <a:prstGeom prst="rect">
            <a:avLst/>
          </a:prstGeom>
          <a:noFill/>
        </p:spPr>
        <p:txBody>
          <a:bodyPr wrap="square">
            <a:spAutoFit/>
          </a:bodyPr>
          <a:lstStyle/>
          <a:p>
            <a:pPr>
              <a:spcBef>
                <a:spcPts val="1800"/>
              </a:spcBef>
            </a:pPr>
            <a:r>
              <a:rPr lang="en-US" sz="1400" b="1" dirty="0"/>
              <a:t>Complementary and alternative medicine</a:t>
            </a:r>
          </a:p>
          <a:p>
            <a:pPr marL="171450" lvl="1" indent="-171450">
              <a:buClr>
                <a:schemeClr val="tx2"/>
              </a:buClr>
              <a:buFont typeface="Arial" panose="020B0604020202020204" pitchFamily="34" charset="0"/>
              <a:buChar char="•"/>
            </a:pPr>
            <a:r>
              <a:rPr lang="en-US" sz="1400" dirty="0"/>
              <a:t>Acupuncture</a:t>
            </a:r>
          </a:p>
          <a:p>
            <a:pPr marL="171450" lvl="1" indent="-171450">
              <a:buClr>
                <a:schemeClr val="tx2"/>
              </a:buClr>
              <a:buFont typeface="Arial" panose="020B0604020202020204" pitchFamily="34" charset="0"/>
              <a:buChar char="•"/>
            </a:pPr>
            <a:r>
              <a:rPr lang="en-US" sz="1400" dirty="0"/>
              <a:t>Chiropractic</a:t>
            </a:r>
          </a:p>
          <a:p>
            <a:pPr marL="171450" lvl="1" indent="-171450">
              <a:buClr>
                <a:schemeClr val="tx2"/>
              </a:buClr>
              <a:buFont typeface="Arial" panose="020B0604020202020204" pitchFamily="34" charset="0"/>
              <a:buChar char="•"/>
            </a:pPr>
            <a:r>
              <a:rPr lang="en-US" sz="1400" dirty="0"/>
              <a:t>Tai chi</a:t>
            </a:r>
          </a:p>
          <a:p>
            <a:pPr marL="171450" lvl="1" indent="-171450">
              <a:buClr>
                <a:schemeClr val="tx2"/>
              </a:buClr>
              <a:buFont typeface="Arial" panose="020B0604020202020204" pitchFamily="34" charset="0"/>
              <a:buChar char="•"/>
            </a:pPr>
            <a:r>
              <a:rPr lang="en-US" sz="1400" dirty="0"/>
              <a:t>Mind-body therapies</a:t>
            </a:r>
          </a:p>
          <a:p>
            <a:pPr marL="171450" lvl="1" indent="-171450">
              <a:buClr>
                <a:schemeClr val="tx2"/>
              </a:buClr>
              <a:buFont typeface="Arial" panose="020B0604020202020204" pitchFamily="34" charset="0"/>
              <a:buChar char="•"/>
            </a:pPr>
            <a:r>
              <a:rPr lang="en-US" sz="1400" dirty="0"/>
              <a:t>Mindfulness</a:t>
            </a:r>
          </a:p>
        </p:txBody>
      </p:sp>
      <p:sp>
        <p:nvSpPr>
          <p:cNvPr id="29" name="TextBox 28">
            <a:extLst>
              <a:ext uri="{FF2B5EF4-FFF2-40B4-BE49-F238E27FC236}">
                <a16:creationId xmlns:a16="http://schemas.microsoft.com/office/drawing/2014/main" id="{5212D5E0-798F-641A-2CFC-B4E5B2279727}"/>
              </a:ext>
            </a:extLst>
          </p:cNvPr>
          <p:cNvSpPr txBox="1"/>
          <p:nvPr/>
        </p:nvSpPr>
        <p:spPr>
          <a:xfrm>
            <a:off x="701039" y="2065131"/>
            <a:ext cx="3962400" cy="1169551"/>
          </a:xfrm>
          <a:prstGeom prst="rect">
            <a:avLst/>
          </a:prstGeom>
          <a:noFill/>
        </p:spPr>
        <p:txBody>
          <a:bodyPr wrap="square">
            <a:spAutoFit/>
          </a:bodyPr>
          <a:lstStyle/>
          <a:p>
            <a:pPr>
              <a:spcBef>
                <a:spcPts val="1800"/>
              </a:spcBef>
            </a:pPr>
            <a:r>
              <a:rPr lang="en-US" sz="1400" b="1" dirty="0"/>
              <a:t>Eyewear discounts </a:t>
            </a:r>
          </a:p>
          <a:p>
            <a:pPr marL="171450" indent="-171450">
              <a:buClr>
                <a:schemeClr val="tx2"/>
              </a:buClr>
              <a:buFont typeface="Arial" panose="020B0604020202020204" pitchFamily="34" charset="0"/>
              <a:buChar char="•"/>
            </a:pPr>
            <a:r>
              <a:rPr lang="en-US" sz="1400" dirty="0"/>
              <a:t>EyeMed network optical providers</a:t>
            </a:r>
          </a:p>
          <a:p>
            <a:pPr marL="171450" indent="-171450">
              <a:buClr>
                <a:schemeClr val="tx2"/>
              </a:buClr>
              <a:buFont typeface="Arial" panose="020B0604020202020204" pitchFamily="34" charset="0"/>
              <a:buChar char="•"/>
            </a:pPr>
            <a:r>
              <a:rPr lang="en-US" sz="1400" dirty="0"/>
              <a:t>Laser vision correction</a:t>
            </a:r>
          </a:p>
          <a:p>
            <a:pPr marL="171450" indent="-171450">
              <a:buClr>
                <a:schemeClr val="tx2"/>
              </a:buClr>
              <a:buFont typeface="Arial" panose="020B0604020202020204" pitchFamily="34" charset="0"/>
              <a:buChar char="•"/>
            </a:pPr>
            <a:r>
              <a:rPr lang="en-US" sz="1400" dirty="0"/>
              <a:t>FREE prescription eyeglasses with a covered routine eye exam at Visionworks</a:t>
            </a:r>
          </a:p>
        </p:txBody>
      </p:sp>
      <p:pic>
        <p:nvPicPr>
          <p:cNvPr id="30" name="Picture 29">
            <a:extLst>
              <a:ext uri="{FF2B5EF4-FFF2-40B4-BE49-F238E27FC236}">
                <a16:creationId xmlns:a16="http://schemas.microsoft.com/office/drawing/2014/main" id="{F0DCE007-1877-BA9F-810E-95CB67937D05}"/>
              </a:ext>
            </a:extLst>
          </p:cNvPr>
          <p:cNvPicPr>
            <a:picLocks noChangeAspect="1"/>
          </p:cNvPicPr>
          <p:nvPr/>
        </p:nvPicPr>
        <p:blipFill>
          <a:blip r:embed="rId9"/>
          <a:stretch>
            <a:fillRect/>
          </a:stretch>
        </p:blipFill>
        <p:spPr>
          <a:xfrm>
            <a:off x="210571" y="2115408"/>
            <a:ext cx="489006" cy="566855"/>
          </a:xfrm>
          <a:prstGeom prst="rect">
            <a:avLst/>
          </a:prstGeom>
        </p:spPr>
      </p:pic>
      <p:pic>
        <p:nvPicPr>
          <p:cNvPr id="4" name="Recorded Sound">
            <a:hlinkClick r:id="" action="ppaction://media"/>
            <a:extLst>
              <a:ext uri="{FF2B5EF4-FFF2-40B4-BE49-F238E27FC236}">
                <a16:creationId xmlns:a16="http://schemas.microsoft.com/office/drawing/2014/main" id="{9C7A920B-6729-A85A-268F-C1E72EF5913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17377" y="6100996"/>
            <a:ext cx="574622" cy="299803"/>
          </a:xfrm>
          <a:prstGeom prst="rect">
            <a:avLst/>
          </a:prstGeom>
        </p:spPr>
      </p:pic>
    </p:spTree>
    <p:extLst>
      <p:ext uri="{BB962C8B-B14F-4D97-AF65-F5344CB8AC3E}">
        <p14:creationId xmlns:p14="http://schemas.microsoft.com/office/powerpoint/2010/main" val="1358074053"/>
      </p:ext>
    </p:extLst>
  </p:cSld>
  <p:clrMapOvr>
    <a:masterClrMapping/>
  </p:clrMapOvr>
  <mc:AlternateContent xmlns:mc="http://schemas.openxmlformats.org/markup-compatibility/2006" xmlns:p14="http://schemas.microsoft.com/office/powerpoint/2010/main">
    <mc:Choice Requires="p14">
      <p:transition spd="med" p14:dur="700" advTm="53183">
        <p:fade/>
      </p:transition>
    </mc:Choice>
    <mc:Fallback xmlns="">
      <p:transition spd="med" advTm="531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Harvard Pilgrim Health Care">
  <a:themeElements>
    <a:clrScheme name="Harvard">
      <a:dk1>
        <a:srgbClr val="414041"/>
      </a:dk1>
      <a:lt1>
        <a:srgbClr val="FFFFFF"/>
      </a:lt1>
      <a:dk2>
        <a:srgbClr val="E31837"/>
      </a:dk2>
      <a:lt2>
        <a:srgbClr val="000000"/>
      </a:lt2>
      <a:accent1>
        <a:srgbClr val="E31837"/>
      </a:accent1>
      <a:accent2>
        <a:srgbClr val="971024"/>
      </a:accent2>
      <a:accent3>
        <a:srgbClr val="FF9800"/>
      </a:accent3>
      <a:accent4>
        <a:srgbClr val="414041"/>
      </a:accent4>
      <a:accent5>
        <a:srgbClr val="01B7E6"/>
      </a:accent5>
      <a:accent6>
        <a:srgbClr val="9B26B6"/>
      </a:accent6>
      <a:hlink>
        <a:srgbClr val="01B7E6"/>
      </a:hlink>
      <a:folHlink>
        <a:srgbClr val="E3183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20000"/>
            <a:lumOff val="8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PHC_ppt_template_122222.pptx" id="{721E2E99-6421-4B89-B9AB-E4C38031E366}" vid="{3A91BB55-02B7-41C8-B68F-8BCF5C8AFA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0F6928D52C82458E417991CBCE85CE" ma:contentTypeVersion="15" ma:contentTypeDescription="Create a new document." ma:contentTypeScope="" ma:versionID="def9dde6eefe657c08e59dd8ef34952f">
  <xsd:schema xmlns:xsd="http://www.w3.org/2001/XMLSchema" xmlns:xs="http://www.w3.org/2001/XMLSchema" xmlns:p="http://schemas.microsoft.com/office/2006/metadata/properties" xmlns:ns2="14d9695c-504e-42d3-bbe5-3afafe4352e5" xmlns:ns3="17eb2ca1-151e-4498-8659-dcf34d506d6e" targetNamespace="http://schemas.microsoft.com/office/2006/metadata/properties" ma:root="true" ma:fieldsID="f4b1c2c92ed01f116dd2280cc4c1da2e" ns2:_="" ns3:_="">
    <xsd:import namespace="14d9695c-504e-42d3-bbe5-3afafe4352e5"/>
    <xsd:import namespace="17eb2ca1-151e-4498-8659-dcf34d506d6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d9695c-504e-42d3-bbe5-3afafe4352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eb2ca1-151e-4498-8659-dcf34d506d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54dbc26-273f-4e5e-adb8-66ae116629f4}" ma:internalName="TaxCatchAll" ma:showField="CatchAllData" ma:web="17eb2ca1-151e-4498-8659-dcf34d506d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7eb2ca1-151e-4498-8659-dcf34d506d6e" xsi:nil="true"/>
    <lcf76f155ced4ddcb4097134ff3c332f xmlns="14d9695c-504e-42d3-bbe5-3afafe4352e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33E307D-5A62-41CE-82DA-562DB6C8E942}"/>
</file>

<file path=customXml/itemProps2.xml><?xml version="1.0" encoding="utf-8"?>
<ds:datastoreItem xmlns:ds="http://schemas.openxmlformats.org/officeDocument/2006/customXml" ds:itemID="{47046EED-6388-4CD2-AA56-B17FC699AFF7}">
  <ds:schemaRefs>
    <ds:schemaRef ds:uri="http://schemas.microsoft.com/sharepoint/v3/contenttype/forms"/>
  </ds:schemaRefs>
</ds:datastoreItem>
</file>

<file path=customXml/itemProps3.xml><?xml version="1.0" encoding="utf-8"?>
<ds:datastoreItem xmlns:ds="http://schemas.openxmlformats.org/officeDocument/2006/customXml" ds:itemID="{D380FCF3-84A9-4C39-A5DF-197210A33F4C}">
  <ds:schemaRefs>
    <ds:schemaRef ds:uri="http://schemas.microsoft.com/office/2006/metadata/properties"/>
    <ds:schemaRef ds:uri="http://schemas.microsoft.com/office/infopath/2007/PartnerControls"/>
    <ds:schemaRef ds:uri="658e940f-9a3a-4807-9776-1e79646ea94d"/>
    <ds:schemaRef ds:uri="ed9ed85a-4d98-4ef9-9f6f-af2acda7f1bd"/>
  </ds:schemaRefs>
</ds:datastoreItem>
</file>

<file path=docProps/app.xml><?xml version="1.0" encoding="utf-8"?>
<Properties xmlns="http://schemas.openxmlformats.org/officeDocument/2006/extended-properties" xmlns:vt="http://schemas.openxmlformats.org/officeDocument/2006/docPropsVTypes">
  <Template>HPHC_ppt_template</Template>
  <TotalTime>1501</TotalTime>
  <Words>857</Words>
  <Application>Microsoft Office PowerPoint</Application>
  <PresentationFormat>Widescreen</PresentationFormat>
  <Paragraphs>108</Paragraphs>
  <Slides>8</Slides>
  <Notes>8</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Aptos</vt:lpstr>
      <vt:lpstr>Arial</vt:lpstr>
      <vt:lpstr>Azo Sans</vt:lpstr>
      <vt:lpstr>Calibri</vt:lpstr>
      <vt:lpstr>System Font Regular</vt:lpstr>
      <vt:lpstr>Verdana</vt:lpstr>
      <vt:lpstr>Wingdings</vt:lpstr>
      <vt:lpstr>Harvard Pilgrim Health Care</vt:lpstr>
      <vt:lpstr>GIC FY2026   </vt:lpstr>
      <vt:lpstr>GIC Annual Enrollment for Active/Non- Medicare plans  </vt:lpstr>
      <vt:lpstr>Non-Medicare Plans at a Glance </vt:lpstr>
      <vt:lpstr>How to enroll Enroll in or update your GIC benefits during annual enrollment or within 60 days of a qualifying event </vt:lpstr>
      <vt:lpstr>Dedicated Member Guides </vt:lpstr>
      <vt:lpstr>Maximize Your Health: Digital Tools &amp; More </vt:lpstr>
      <vt:lpstr>We’re here to help!</vt:lpstr>
      <vt:lpstr>Member Discounts &amp; Savings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Grych, Andrea</dc:creator>
  <cp:lastModifiedBy>Grych, Andrea</cp:lastModifiedBy>
  <cp:revision>20</cp:revision>
  <dcterms:created xsi:type="dcterms:W3CDTF">2025-03-04T21:06:31Z</dcterms:created>
  <dcterms:modified xsi:type="dcterms:W3CDTF">2025-03-18T18:19:40Z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0x010100C20F6928D52C82458E417991CBCE85CE</vt:lpwstr>
  </property>
  <property fmtid="{D5CDD505-2E9C-101B-9397-08002B2CF9AE}" pid="3" name="_ExtendedDescription">
    <vt:lpwstr/>
  </property>
  <property fmtid="{D5CDD505-2E9C-101B-9397-08002B2CF9AE}" pid="4" name="MediaServiceImageTags">
    <vt:lpwstr/>
  </property>
</Properties>
</file>