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93" r:id="rId5"/>
    <p:sldId id="294" r:id="rId6"/>
    <p:sldId id="2142532818" r:id="rId7"/>
    <p:sldId id="2142532824" r:id="rId8"/>
    <p:sldId id="2142532820" r:id="rId9"/>
    <p:sldId id="2142532825" r:id="rId10"/>
    <p:sldId id="2142532807" r:id="rId11"/>
    <p:sldId id="2142532803" r:id="rId12"/>
    <p:sldId id="214253281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3" autoAdjust="0"/>
    <p:restoredTop sz="94404" autoAdjust="0"/>
  </p:normalViewPr>
  <p:slideViewPr>
    <p:cSldViewPr snapToGrid="0" snapToObjects="1">
      <p:cViewPr varScale="1">
        <p:scale>
          <a:sx n="57" d="100"/>
          <a:sy n="57" d="100"/>
        </p:scale>
        <p:origin x="44" y="32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FF74D-C7DB-4E80-BF0C-E0C26DC0FFED}"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38CF8-E903-4CF1-92C9-A3CB39915875}" type="slidenum">
              <a:rPr lang="en-US" smtClean="0"/>
              <a:t>‹#›</a:t>
            </a:fld>
            <a:endParaRPr lang="en-US"/>
          </a:p>
        </p:txBody>
      </p:sp>
    </p:spTree>
    <p:extLst>
      <p:ext uri="{BB962C8B-B14F-4D97-AF65-F5344CB8AC3E}">
        <p14:creationId xmlns:p14="http://schemas.microsoft.com/office/powerpoint/2010/main" val="23204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E9483-0B8D-4B3A-84CC-D446600DC54F}" type="slidenum">
              <a:rPr lang="en-US" smtClean="0"/>
              <a:t>1</a:t>
            </a:fld>
            <a:endParaRPr lang="en-US"/>
          </a:p>
        </p:txBody>
      </p:sp>
    </p:spTree>
    <p:extLst>
      <p:ext uri="{BB962C8B-B14F-4D97-AF65-F5344CB8AC3E}">
        <p14:creationId xmlns:p14="http://schemas.microsoft.com/office/powerpoint/2010/main" val="173243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B5B82-963C-48EC-AD62-BF3F50A57CB5}" type="slidenum">
              <a:rPr lang="en-US" smtClean="0"/>
              <a:t>2</a:t>
            </a:fld>
            <a:endParaRPr lang="en-US"/>
          </a:p>
        </p:txBody>
      </p:sp>
    </p:spTree>
    <p:extLst>
      <p:ext uri="{BB962C8B-B14F-4D97-AF65-F5344CB8AC3E}">
        <p14:creationId xmlns:p14="http://schemas.microsoft.com/office/powerpoint/2010/main" val="403765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E9483-0B8D-4B3A-84CC-D446600DC54F}" type="slidenum">
              <a:rPr lang="en-US" smtClean="0"/>
              <a:t>3</a:t>
            </a:fld>
            <a:endParaRPr lang="en-US"/>
          </a:p>
        </p:txBody>
      </p:sp>
    </p:spTree>
    <p:extLst>
      <p:ext uri="{BB962C8B-B14F-4D97-AF65-F5344CB8AC3E}">
        <p14:creationId xmlns:p14="http://schemas.microsoft.com/office/powerpoint/2010/main" val="258119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B5B82-963C-48EC-AD62-BF3F50A57CB5}" type="slidenum">
              <a:rPr lang="en-US" smtClean="0"/>
              <a:t>4</a:t>
            </a:fld>
            <a:endParaRPr lang="en-US"/>
          </a:p>
        </p:txBody>
      </p:sp>
    </p:spTree>
    <p:extLst>
      <p:ext uri="{BB962C8B-B14F-4D97-AF65-F5344CB8AC3E}">
        <p14:creationId xmlns:p14="http://schemas.microsoft.com/office/powerpoint/2010/main" val="195590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E9483-0B8D-4B3A-84CC-D446600DC54F}" type="slidenum">
              <a:rPr lang="en-US" smtClean="0"/>
              <a:t>5</a:t>
            </a:fld>
            <a:endParaRPr lang="en-US"/>
          </a:p>
        </p:txBody>
      </p:sp>
    </p:spTree>
    <p:extLst>
      <p:ext uri="{BB962C8B-B14F-4D97-AF65-F5344CB8AC3E}">
        <p14:creationId xmlns:p14="http://schemas.microsoft.com/office/powerpoint/2010/main" val="248525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B5B82-963C-48EC-AD62-BF3F50A57CB5}" type="slidenum">
              <a:rPr lang="en-US" smtClean="0"/>
              <a:t>6</a:t>
            </a:fld>
            <a:endParaRPr lang="en-US"/>
          </a:p>
        </p:txBody>
      </p:sp>
    </p:spTree>
    <p:extLst>
      <p:ext uri="{BB962C8B-B14F-4D97-AF65-F5344CB8AC3E}">
        <p14:creationId xmlns:p14="http://schemas.microsoft.com/office/powerpoint/2010/main" val="376107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E9483-0B8D-4B3A-84CC-D446600DC54F}" type="slidenum">
              <a:rPr lang="en-US" smtClean="0"/>
              <a:t>7</a:t>
            </a:fld>
            <a:endParaRPr lang="en-US"/>
          </a:p>
        </p:txBody>
      </p:sp>
    </p:spTree>
    <p:extLst>
      <p:ext uri="{BB962C8B-B14F-4D97-AF65-F5344CB8AC3E}">
        <p14:creationId xmlns:p14="http://schemas.microsoft.com/office/powerpoint/2010/main" val="269945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E9483-0B8D-4B3A-84CC-D446600DC54F}" type="slidenum">
              <a:rPr lang="en-US" smtClean="0"/>
              <a:t>8</a:t>
            </a:fld>
            <a:endParaRPr lang="en-US"/>
          </a:p>
        </p:txBody>
      </p:sp>
    </p:spTree>
    <p:extLst>
      <p:ext uri="{BB962C8B-B14F-4D97-AF65-F5344CB8AC3E}">
        <p14:creationId xmlns:p14="http://schemas.microsoft.com/office/powerpoint/2010/main" val="210536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E9483-0B8D-4B3A-84CC-D446600DC54F}" type="slidenum">
              <a:rPr lang="en-US" smtClean="0"/>
              <a:t>9</a:t>
            </a:fld>
            <a:endParaRPr lang="en-US"/>
          </a:p>
        </p:txBody>
      </p:sp>
    </p:spTree>
    <p:extLst>
      <p:ext uri="{BB962C8B-B14F-4D97-AF65-F5344CB8AC3E}">
        <p14:creationId xmlns:p14="http://schemas.microsoft.com/office/powerpoint/2010/main" val="3689625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9C6DAB21-C43F-6E45-844E-0C8EDC91D312}"/>
              </a:ext>
            </a:extLst>
          </p:cNvPr>
          <p:cNvSpPr>
            <a:spLocks noGrp="1"/>
          </p:cNvSpPr>
          <p:nvPr>
            <p:ph type="pic" sz="quarter" idx="10"/>
          </p:nvPr>
        </p:nvSpPr>
        <p:spPr>
          <a:xfrm>
            <a:off x="4632773"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p:spPr>
        <p:txBody>
          <a:bodyPr wrap="square">
            <a:noAutofit/>
          </a:bodyPr>
          <a:lstStyle>
            <a:lvl1pPr algn="ctr">
              <a:defRPr/>
            </a:lvl1pPr>
          </a:lstStyle>
          <a:p>
            <a:r>
              <a:rPr lang="en-US"/>
              <a:t>Click icon to add picture</a:t>
            </a:r>
          </a:p>
        </p:txBody>
      </p:sp>
      <p:sp>
        <p:nvSpPr>
          <p:cNvPr id="14" name="Freeform 13">
            <a:extLst>
              <a:ext uri="{FF2B5EF4-FFF2-40B4-BE49-F238E27FC236}">
                <a16:creationId xmlns:a16="http://schemas.microsoft.com/office/drawing/2014/main" id="{A43DC38D-7EBC-BA4B-8A65-4A87AC7CE09B}"/>
              </a:ext>
            </a:extLst>
          </p:cNvPr>
          <p:cNvSpPr/>
          <p:nvPr/>
        </p:nvSpPr>
        <p:spPr>
          <a:xfrm flipH="1">
            <a:off x="0" y="0"/>
            <a:ext cx="9588500" cy="6858000"/>
          </a:xfrm>
          <a:custGeom>
            <a:avLst/>
            <a:gdLst>
              <a:gd name="connsiteX0" fmla="*/ 9588500 w 9588500"/>
              <a:gd name="connsiteY0" fmla="*/ 0 h 6858000"/>
              <a:gd name="connsiteX1" fmla="*/ 5304599 w 9588500"/>
              <a:gd name="connsiteY1" fmla="*/ 0 h 6858000"/>
              <a:gd name="connsiteX2" fmla="*/ 4955728 w 9588500"/>
              <a:gd name="connsiteY2" fmla="*/ 0 h 6858000"/>
              <a:gd name="connsiteX3" fmla="*/ 0 w 9588500"/>
              <a:gd name="connsiteY3" fmla="*/ 6858000 h 6858000"/>
              <a:gd name="connsiteX4" fmla="*/ 5304599 w 9588500"/>
              <a:gd name="connsiteY4" fmla="*/ 6858000 h 6858000"/>
              <a:gd name="connsiteX5" fmla="*/ 6148421 w 9588500"/>
              <a:gd name="connsiteY5" fmla="*/ 6858000 h 6858000"/>
              <a:gd name="connsiteX6" fmla="*/ 9588500 w 9588500"/>
              <a:gd name="connsiteY6" fmla="*/ 6858000 h 6858000"/>
              <a:gd name="connsiteX7" fmla="*/ 9588500 w 9588500"/>
              <a:gd name="connsiteY7" fmla="*/ 2097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9588500" y="0"/>
                </a:moveTo>
                <a:lnTo>
                  <a:pt x="5304599" y="0"/>
                </a:lnTo>
                <a:lnTo>
                  <a:pt x="4955728" y="0"/>
                </a:lnTo>
                <a:lnTo>
                  <a:pt x="0" y="6858000"/>
                </a:lnTo>
                <a:lnTo>
                  <a:pt x="5304599" y="6858000"/>
                </a:lnTo>
                <a:lnTo>
                  <a:pt x="6148421" y="6858000"/>
                </a:lnTo>
                <a:lnTo>
                  <a:pt x="9588500" y="6858000"/>
                </a:lnTo>
                <a:lnTo>
                  <a:pt x="9588500" y="2097436"/>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1"/>
                </a:solidFill>
              </a:defRPr>
            </a:lvl1pPr>
          </a:lstStyle>
          <a:p>
            <a:r>
              <a:rPr lang="en-US"/>
              <a:t>Click to edit Master title style</a:t>
            </a:r>
            <a:endParaRPr lang="en-US" dirty="0"/>
          </a:p>
        </p:txBody>
      </p:sp>
      <p:sp>
        <p:nvSpPr>
          <p:cNvPr id="11" name="TextBox 10">
            <a:extLst>
              <a:ext uri="{FF2B5EF4-FFF2-40B4-BE49-F238E27FC236}">
                <a16:creationId xmlns:a16="http://schemas.microsoft.com/office/drawing/2014/main" id="{B898A9FF-500D-2446-B443-50D00AB0511B}"/>
              </a:ext>
            </a:extLst>
          </p:cNvPr>
          <p:cNvSpPr txBox="1"/>
          <p:nvPr/>
        </p:nvSpPr>
        <p:spPr>
          <a:xfrm>
            <a:off x="4610016"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pic>
        <p:nvPicPr>
          <p:cNvPr id="10" name="Graphic 9">
            <a:extLst>
              <a:ext uri="{FF2B5EF4-FFF2-40B4-BE49-F238E27FC236}">
                <a16:creationId xmlns:a16="http://schemas.microsoft.com/office/drawing/2014/main" id="{E26676EB-5FD0-404E-972E-816BB9D42BA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48178" y="6365411"/>
            <a:ext cx="1784272" cy="155448"/>
          </a:xfrm>
          <a:prstGeom prst="rect">
            <a:avLst/>
          </a:prstGeom>
        </p:spPr>
      </p:pic>
      <p:pic>
        <p:nvPicPr>
          <p:cNvPr id="8" name="Picture 7">
            <a:extLst>
              <a:ext uri="{FF2B5EF4-FFF2-40B4-BE49-F238E27FC236}">
                <a16:creationId xmlns:a16="http://schemas.microsoft.com/office/drawing/2014/main" id="{9E6D5621-8DD2-544D-8395-B2989B986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66" y="545708"/>
            <a:ext cx="1800634" cy="382893"/>
          </a:xfrm>
          <a:prstGeom prst="rect">
            <a:avLst/>
          </a:prstGeom>
        </p:spPr>
      </p:pic>
      <p:pic>
        <p:nvPicPr>
          <p:cNvPr id="12" name="Graphic 11">
            <a:extLst>
              <a:ext uri="{FF2B5EF4-FFF2-40B4-BE49-F238E27FC236}">
                <a16:creationId xmlns:a16="http://schemas.microsoft.com/office/drawing/2014/main" id="{27F658A5-016D-2B49-B9F8-4757A8DA44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9657" y="545294"/>
            <a:ext cx="1369443" cy="397058"/>
          </a:xfrm>
          <a:prstGeom prst="rect">
            <a:avLst/>
          </a:prstGeom>
        </p:spPr>
      </p:pic>
      <p:cxnSp>
        <p:nvCxnSpPr>
          <p:cNvPr id="15" name="Straight Connector 14">
            <a:extLst>
              <a:ext uri="{FF2B5EF4-FFF2-40B4-BE49-F238E27FC236}">
                <a16:creationId xmlns:a16="http://schemas.microsoft.com/office/drawing/2014/main" id="{55414BA6-A26F-704D-9858-A47858BEEC5B}"/>
              </a:ext>
            </a:extLst>
          </p:cNvPr>
          <p:cNvCxnSpPr>
            <a:cxnSpLocks/>
          </p:cNvCxnSpPr>
          <p:nvPr/>
        </p:nvCxnSpPr>
        <p:spPr>
          <a:xfrm>
            <a:off x="2655579" y="485775"/>
            <a:ext cx="0" cy="498475"/>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4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2C8424-B2CB-0C48-8237-71296925BCA0}"/>
              </a:ext>
            </a:extLst>
          </p:cNvPr>
          <p:cNvSpPr>
            <a:spLocks noGrp="1"/>
          </p:cNvSpPr>
          <p:nvPr>
            <p:ph type="pic" sz="quarter" idx="10"/>
          </p:nvPr>
        </p:nvSpPr>
        <p:spPr>
          <a:xfrm>
            <a:off x="0" y="0"/>
            <a:ext cx="12188952" cy="6858000"/>
          </a:xfrm>
          <a:solidFill>
            <a:schemeClr val="bg1">
              <a:lumMod val="95000"/>
            </a:schemeClr>
          </a:solidFill>
        </p:spPr>
        <p:txBody>
          <a:bodyPr/>
          <a:lstStyle>
            <a:lvl1pPr>
              <a:defRPr>
                <a:solidFill>
                  <a:srgbClr val="FF0000"/>
                </a:solidFill>
              </a:defRPr>
            </a:lvl1pPr>
          </a:lstStyle>
          <a:p>
            <a:r>
              <a:rPr lang="en-US"/>
              <a:t>Click icon to add picture</a:t>
            </a:r>
          </a:p>
        </p:txBody>
      </p:sp>
      <p:sp>
        <p:nvSpPr>
          <p:cNvPr id="5" name="TextBox 4">
            <a:extLst>
              <a:ext uri="{FF2B5EF4-FFF2-40B4-BE49-F238E27FC236}">
                <a16:creationId xmlns:a16="http://schemas.microsoft.com/office/drawing/2014/main" id="{118C28CA-2CF4-274F-829F-E44041338E96}"/>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
        <p:nvSpPr>
          <p:cNvPr id="6" name="TextBox 5">
            <a:extLst>
              <a:ext uri="{FF2B5EF4-FFF2-40B4-BE49-F238E27FC236}">
                <a16:creationId xmlns:a16="http://schemas.microsoft.com/office/drawing/2014/main" id="{5D072D05-C687-DF42-AC16-8166E78F3657}"/>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tx1"/>
                </a:solidFill>
                <a:effectLst/>
                <a:latin typeface="+mn-lt"/>
                <a:ea typeface="+mn-ea"/>
                <a:cs typeface="+mn-cs"/>
              </a:rPr>
              <a:t>Confidential. Please do not distribute.</a:t>
            </a:r>
            <a:endParaRPr lang="en-US" sz="700" dirty="0"/>
          </a:p>
        </p:txBody>
      </p:sp>
    </p:spTree>
    <p:extLst>
      <p:ext uri="{BB962C8B-B14F-4D97-AF65-F5344CB8AC3E}">
        <p14:creationId xmlns:p14="http://schemas.microsoft.com/office/powerpoint/2010/main" val="104062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12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DDBC1A-F1FA-9949-B2A4-EB084F09D88E}"/>
              </a:ext>
            </a:extLst>
          </p:cNvPr>
          <p:cNvSpPr/>
          <p:nvPr/>
        </p:nvSpPr>
        <p:spPr>
          <a:xfrm>
            <a:off x="4632774"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2" name="Title 1"/>
          <p:cNvSpPr>
            <a:spLocks noGrp="1"/>
          </p:cNvSpPr>
          <p:nvPr>
            <p:ph type="ctrTitle"/>
          </p:nvPr>
        </p:nvSpPr>
        <p:spPr>
          <a:xfrm>
            <a:off x="622778" y="3101194"/>
            <a:ext cx="3933173" cy="3032906"/>
          </a:xfrm>
        </p:spPr>
        <p:txBody>
          <a:bodyPr/>
          <a:lstStyle>
            <a:lvl1pPr>
              <a:defRPr sz="4400" b="1">
                <a:solidFill>
                  <a:schemeClr val="bg2"/>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83CBA54E-2539-0C44-8C6A-89A3B2F339A5}"/>
              </a:ext>
            </a:extLst>
          </p:cNvPr>
          <p:cNvSpPr txBox="1"/>
          <p:nvPr/>
        </p:nvSpPr>
        <p:spPr>
          <a:xfrm>
            <a:off x="4610016" y="6394087"/>
            <a:ext cx="1485984" cy="107722"/>
          </a:xfrm>
          <a:prstGeom prst="rect">
            <a:avLst/>
          </a:prstGeom>
          <a:noFill/>
        </p:spPr>
        <p:txBody>
          <a:bodyPr wrap="none" lIns="0" tIns="0" rIns="0" bIns="0" rtlCol="0">
            <a:spAutoFit/>
          </a:bodyPr>
          <a:lstStyle>
            <a:defPPr>
              <a:defRPr lang="en-US"/>
            </a:defPPr>
            <a:lvl1pPr>
              <a:defRPr sz="700" b="0" i="0" u="none" strike="noStrike">
                <a:effectLst/>
              </a:defRPr>
            </a:lvl1pPr>
          </a:lstStyle>
          <a:p>
            <a:pPr lvl="0"/>
            <a:r>
              <a:rPr lang="en-US" dirty="0"/>
              <a:t>Confidential. Please do not distribute.</a:t>
            </a:r>
          </a:p>
        </p:txBody>
      </p:sp>
      <p:pic>
        <p:nvPicPr>
          <p:cNvPr id="12" name="Graphic 11">
            <a:extLst>
              <a:ext uri="{FF2B5EF4-FFF2-40B4-BE49-F238E27FC236}">
                <a16:creationId xmlns:a16="http://schemas.microsoft.com/office/drawing/2014/main" id="{91DA9A86-5847-5849-B098-F38F5BEED2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178" y="6365411"/>
            <a:ext cx="1784273" cy="155448"/>
          </a:xfrm>
          <a:prstGeom prst="rect">
            <a:avLst/>
          </a:prstGeom>
        </p:spPr>
      </p:pic>
      <p:pic>
        <p:nvPicPr>
          <p:cNvPr id="11" name="Picture 10">
            <a:extLst>
              <a:ext uri="{FF2B5EF4-FFF2-40B4-BE49-F238E27FC236}">
                <a16:creationId xmlns:a16="http://schemas.microsoft.com/office/drawing/2014/main" id="{D289E094-A143-384B-984E-B6C20B6C5E42}"/>
              </a:ext>
            </a:extLst>
          </p:cNvPr>
          <p:cNvPicPr>
            <a:picLocks noChangeAspect="1"/>
          </p:cNvPicPr>
          <p:nvPr/>
        </p:nvPicPr>
        <p:blipFill>
          <a:blip r:embed="rId4"/>
          <a:srcRect/>
          <a:stretch/>
        </p:blipFill>
        <p:spPr>
          <a:xfrm>
            <a:off x="660353" y="545708"/>
            <a:ext cx="1781659" cy="382893"/>
          </a:xfrm>
          <a:prstGeom prst="rect">
            <a:avLst/>
          </a:prstGeom>
        </p:spPr>
      </p:pic>
      <p:cxnSp>
        <p:nvCxnSpPr>
          <p:cNvPr id="15" name="Straight Connector 14">
            <a:extLst>
              <a:ext uri="{FF2B5EF4-FFF2-40B4-BE49-F238E27FC236}">
                <a16:creationId xmlns:a16="http://schemas.microsoft.com/office/drawing/2014/main" id="{996B005A-EA93-534B-8444-85F6EFE0EBDC}"/>
              </a:ext>
            </a:extLst>
          </p:cNvPr>
          <p:cNvCxnSpPr>
            <a:cxnSpLocks/>
          </p:cNvCxnSpPr>
          <p:nvPr/>
        </p:nvCxnSpPr>
        <p:spPr>
          <a:xfrm>
            <a:off x="2655579" y="485775"/>
            <a:ext cx="0" cy="49847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D81C6DBC-C7D1-AC40-BF87-F65D643DB3BD}"/>
              </a:ext>
            </a:extLst>
          </p:cNvPr>
          <p:cNvPicPr>
            <a:picLocks noChangeAspect="1"/>
          </p:cNvPicPr>
          <p:nvPr/>
        </p:nvPicPr>
        <p:blipFill>
          <a:blip r:embed="rId5"/>
          <a:stretch>
            <a:fillRect/>
          </a:stretch>
        </p:blipFill>
        <p:spPr>
          <a:xfrm>
            <a:off x="2864567" y="545294"/>
            <a:ext cx="1359618" cy="397057"/>
          </a:xfrm>
          <a:prstGeom prst="rect">
            <a:avLst/>
          </a:prstGeom>
        </p:spPr>
      </p:pic>
    </p:spTree>
    <p:extLst>
      <p:ext uri="{BB962C8B-B14F-4D97-AF65-F5344CB8AC3E}">
        <p14:creationId xmlns:p14="http://schemas.microsoft.com/office/powerpoint/2010/main" val="20142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847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7DD5DD3-C332-E044-BF62-E79E27CEE9AB}"/>
              </a:ext>
            </a:extLst>
          </p:cNvPr>
          <p:cNvSpPr/>
          <p:nvPr/>
        </p:nvSpPr>
        <p:spPr>
          <a:xfrm>
            <a:off x="4183693" y="10160"/>
            <a:ext cx="8008306" cy="6858000"/>
          </a:xfrm>
          <a:custGeom>
            <a:avLst/>
            <a:gdLst>
              <a:gd name="connsiteX0" fmla="*/ 4955728 w 8008306"/>
              <a:gd name="connsiteY0" fmla="*/ 0 h 6858000"/>
              <a:gd name="connsiteX1" fmla="*/ 8008306 w 8008306"/>
              <a:gd name="connsiteY1" fmla="*/ 0 h 6858000"/>
              <a:gd name="connsiteX2" fmla="*/ 3052578 w 8008306"/>
              <a:gd name="connsiteY2" fmla="*/ 6858000 h 6858000"/>
              <a:gd name="connsiteX3" fmla="*/ 0 w 80083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08306" h="6858000">
                <a:moveTo>
                  <a:pt x="4955728" y="0"/>
                </a:moveTo>
                <a:lnTo>
                  <a:pt x="8008306" y="0"/>
                </a:lnTo>
                <a:lnTo>
                  <a:pt x="3052578" y="6858000"/>
                </a:lnTo>
                <a:lnTo>
                  <a:pt x="0" y="6858000"/>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3809A96-714F-3145-BE67-12E34472DAD6}"/>
              </a:ext>
            </a:extLst>
          </p:cNvPr>
          <p:cNvSpPr/>
          <p:nvPr/>
        </p:nvSpPr>
        <p:spPr>
          <a:xfrm>
            <a:off x="0" y="0"/>
            <a:ext cx="9588500" cy="6858000"/>
          </a:xfrm>
          <a:custGeom>
            <a:avLst/>
            <a:gdLst>
              <a:gd name="connsiteX0" fmla="*/ 0 w 9588500"/>
              <a:gd name="connsiteY0" fmla="*/ 0 h 6858000"/>
              <a:gd name="connsiteX1" fmla="*/ 3440079 w 9588500"/>
              <a:gd name="connsiteY1" fmla="*/ 0 h 6858000"/>
              <a:gd name="connsiteX2" fmla="*/ 4283901 w 9588500"/>
              <a:gd name="connsiteY2" fmla="*/ 0 h 6858000"/>
              <a:gd name="connsiteX3" fmla="*/ 9588500 w 9588500"/>
              <a:gd name="connsiteY3" fmla="*/ 0 h 6858000"/>
              <a:gd name="connsiteX4" fmla="*/ 4632772 w 9588500"/>
              <a:gd name="connsiteY4" fmla="*/ 6858000 h 6858000"/>
              <a:gd name="connsiteX5" fmla="*/ 4283901 w 9588500"/>
              <a:gd name="connsiteY5" fmla="*/ 6858000 h 6858000"/>
              <a:gd name="connsiteX6" fmla="*/ 0 w 9588500"/>
              <a:gd name="connsiteY6" fmla="*/ 6858000 h 6858000"/>
              <a:gd name="connsiteX7" fmla="*/ 0 w 9588500"/>
              <a:gd name="connsiteY7" fmla="*/ 47605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0" y="0"/>
                </a:moveTo>
                <a:lnTo>
                  <a:pt x="3440079" y="0"/>
                </a:lnTo>
                <a:lnTo>
                  <a:pt x="4283901" y="0"/>
                </a:lnTo>
                <a:lnTo>
                  <a:pt x="9588500" y="0"/>
                </a:lnTo>
                <a:lnTo>
                  <a:pt x="4632772" y="6858000"/>
                </a:lnTo>
                <a:lnTo>
                  <a:pt x="4283901" y="6858000"/>
                </a:lnTo>
                <a:lnTo>
                  <a:pt x="0" y="6858000"/>
                </a:lnTo>
                <a:lnTo>
                  <a:pt x="0" y="4760564"/>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685800" y="3141772"/>
            <a:ext cx="5132916" cy="1362075"/>
          </a:xfrm>
        </p:spPr>
        <p:txBody>
          <a:bodyPr anchor="t"/>
          <a:lstStyle>
            <a:lvl1pPr algn="l">
              <a:defRPr sz="4000" b="1" cap="none">
                <a:solidFill>
                  <a:schemeClr val="bg1"/>
                </a:solidFill>
              </a:defRPr>
            </a:lvl1pPr>
          </a:lstStyle>
          <a:p>
            <a:r>
              <a:rPr lang="en-US" dirty="0"/>
              <a:t>Click to add </a:t>
            </a:r>
            <a:br>
              <a:rPr lang="en-US" dirty="0"/>
            </a:br>
            <a:r>
              <a:rPr lang="en-US" dirty="0"/>
              <a:t>section title</a:t>
            </a:r>
          </a:p>
        </p:txBody>
      </p:sp>
      <p:sp>
        <p:nvSpPr>
          <p:cNvPr id="3" name="Text Placeholder 2"/>
          <p:cNvSpPr>
            <a:spLocks noGrp="1"/>
          </p:cNvSpPr>
          <p:nvPr>
            <p:ph type="body" idx="1" hasCustomPrompt="1"/>
          </p:nvPr>
        </p:nvSpPr>
        <p:spPr>
          <a:xfrm>
            <a:off x="685800" y="495300"/>
            <a:ext cx="5120640" cy="731520"/>
          </a:xfrm>
        </p:spPr>
        <p:txBody>
          <a:bodyPr anchor="t"/>
          <a:lstStyle>
            <a:lvl1pPr marL="0" indent="0">
              <a:lnSpc>
                <a:spcPct val="90000"/>
              </a:lnSpc>
              <a:buNone/>
              <a:defRPr sz="3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p>
        </p:txBody>
      </p:sp>
      <p:sp>
        <p:nvSpPr>
          <p:cNvPr id="7" name="TextBox 6">
            <a:extLst>
              <a:ext uri="{FF2B5EF4-FFF2-40B4-BE49-F238E27FC236}">
                <a16:creationId xmlns:a16="http://schemas.microsoft.com/office/drawing/2014/main" id="{1FD01EB9-34BB-C74D-B5F7-318B74CA6874}"/>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8" name="TextBox 7">
            <a:extLst>
              <a:ext uri="{FF2B5EF4-FFF2-40B4-BE49-F238E27FC236}">
                <a16:creationId xmlns:a16="http://schemas.microsoft.com/office/drawing/2014/main" id="{A5F0BCCE-4DAD-404C-9B2F-BFD8AA5F6AAC}"/>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306544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196"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4D76E94-7A17-D249-A2D0-7736E1DFE462}"/>
              </a:ext>
            </a:extLst>
          </p:cNvPr>
          <p:cNvSpPr>
            <a:spLocks noGrp="1"/>
          </p:cNvSpPr>
          <p:nvPr>
            <p:ph type="title"/>
          </p:nvPr>
        </p:nvSpPr>
        <p:spPr>
          <a:xfrm>
            <a:off x="647700" y="501040"/>
            <a:ext cx="10892946" cy="916597"/>
          </a:xfrm>
        </p:spPr>
        <p:txBody>
          <a:bodyPr/>
          <a:lstStyle/>
          <a:p>
            <a:r>
              <a:rPr lang="en-US"/>
              <a:t>Click to edit Master title style</a:t>
            </a:r>
            <a:endParaRPr lang="en-US" dirty="0"/>
          </a:p>
        </p:txBody>
      </p:sp>
    </p:spTree>
    <p:extLst>
      <p:ext uri="{BB962C8B-B14F-4D97-AF65-F5344CB8AC3E}">
        <p14:creationId xmlns:p14="http://schemas.microsoft.com/office/powerpoint/2010/main" val="741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197"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197"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1461E84-CD86-8D49-A0C6-EED986793361}"/>
              </a:ext>
            </a:extLst>
          </p:cNvPr>
          <p:cNvSpPr>
            <a:spLocks noGrp="1"/>
          </p:cNvSpPr>
          <p:nvPr>
            <p:ph type="title"/>
          </p:nvPr>
        </p:nvSpPr>
        <p:spPr>
          <a:xfrm>
            <a:off x="647700" y="501040"/>
            <a:ext cx="10892946" cy="916597"/>
          </a:xfrm>
        </p:spPr>
        <p:txBody>
          <a:bodyPr/>
          <a:lstStyle/>
          <a:p>
            <a:r>
              <a:rPr lang="en-US"/>
              <a:t>Click to edit Master title style</a:t>
            </a:r>
            <a:endParaRPr lang="en-US" dirty="0"/>
          </a:p>
        </p:txBody>
      </p:sp>
    </p:spTree>
    <p:extLst>
      <p:ext uri="{BB962C8B-B14F-4D97-AF65-F5344CB8AC3E}">
        <p14:creationId xmlns:p14="http://schemas.microsoft.com/office/powerpoint/2010/main" val="264071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0316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Quot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dirty="0"/>
              <a:t>Click to add quote. Lorem ipsum dolor sit amet, </a:t>
            </a:r>
            <a:r>
              <a:rPr lang="en-US" dirty="0" err="1"/>
              <a:t>consectetuer</a:t>
            </a:r>
            <a:r>
              <a:rPr lang="en-US" dirty="0"/>
              <a:t> adipiscing elit.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dirty="0"/>
              <a:t>Quote attribution</a:t>
            </a:r>
          </a:p>
        </p:txBody>
      </p:sp>
      <p:sp>
        <p:nvSpPr>
          <p:cNvPr id="8" name="TextBox 7">
            <a:extLst>
              <a:ext uri="{FF2B5EF4-FFF2-40B4-BE49-F238E27FC236}">
                <a16:creationId xmlns:a16="http://schemas.microsoft.com/office/drawing/2014/main" id="{823A3589-80B6-A84F-B29B-E17D0C85DDDC}"/>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10" name="TextBox 9">
            <a:extLst>
              <a:ext uri="{FF2B5EF4-FFF2-40B4-BE49-F238E27FC236}">
                <a16:creationId xmlns:a16="http://schemas.microsoft.com/office/drawing/2014/main" id="{CE7F2398-D6A2-1D47-BE57-0D4913E73715}"/>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283048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Dark Blue">
    <p:bg>
      <p:bgPr>
        <a:solidFill>
          <a:schemeClr val="accent4"/>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dirty="0"/>
              <a:t>Click to add quote. Lorem ipsum dolor sit amet, </a:t>
            </a:r>
            <a:r>
              <a:rPr lang="en-US" dirty="0" err="1"/>
              <a:t>consectetuer</a:t>
            </a:r>
            <a:r>
              <a:rPr lang="en-US" dirty="0"/>
              <a:t> adipiscing elit.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dirty="0"/>
              <a:t>Quote attribution</a:t>
            </a:r>
          </a:p>
        </p:txBody>
      </p:sp>
      <p:sp>
        <p:nvSpPr>
          <p:cNvPr id="9" name="TextBox 8">
            <a:extLst>
              <a:ext uri="{FF2B5EF4-FFF2-40B4-BE49-F238E27FC236}">
                <a16:creationId xmlns:a16="http://schemas.microsoft.com/office/drawing/2014/main" id="{06D869CB-187D-E24D-8859-5B7EB83BDC7F}"/>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10" name="TextBox 9">
            <a:extLst>
              <a:ext uri="{FF2B5EF4-FFF2-40B4-BE49-F238E27FC236}">
                <a16:creationId xmlns:a16="http://schemas.microsoft.com/office/drawing/2014/main" id="{34612AD1-CD4A-0140-B020-4A4B53DB17E4}"/>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59175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501040"/>
            <a:ext cx="10892946" cy="91659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47700" y="1600201"/>
            <a:ext cx="10892946"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36EA68B1-C6C7-7745-99E1-6C0A083326C6}"/>
              </a:ext>
            </a:extLst>
          </p:cNvPr>
          <p:cNvGrpSpPr/>
          <p:nvPr/>
        </p:nvGrpSpPr>
        <p:grpSpPr>
          <a:xfrm>
            <a:off x="0" y="6737349"/>
            <a:ext cx="11277599" cy="120651"/>
            <a:chOff x="1" y="6737349"/>
            <a:chExt cx="11277599" cy="120651"/>
          </a:xfrm>
        </p:grpSpPr>
        <p:sp>
          <p:nvSpPr>
            <p:cNvPr id="14" name="Parallelogram 13">
              <a:extLst>
                <a:ext uri="{FF2B5EF4-FFF2-40B4-BE49-F238E27FC236}">
                  <a16:creationId xmlns:a16="http://schemas.microsoft.com/office/drawing/2014/main" id="{1E2A8B3A-93AE-2D49-9830-10328DFEB7BA}"/>
                </a:ext>
              </a:extLst>
            </p:cNvPr>
            <p:cNvSpPr/>
            <p:nvPr/>
          </p:nvSpPr>
          <p:spPr>
            <a:xfrm>
              <a:off x="8534400" y="6737349"/>
              <a:ext cx="2743200" cy="120651"/>
            </a:xfrm>
            <a:prstGeom prst="parallelogram">
              <a:avLst>
                <a:gd name="adj" fmla="val 7763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571EACC7-403A-8D41-A6F8-1A195E9F7A25}"/>
                </a:ext>
              </a:extLst>
            </p:cNvPr>
            <p:cNvSpPr/>
            <p:nvPr/>
          </p:nvSpPr>
          <p:spPr>
            <a:xfrm>
              <a:off x="1" y="6737349"/>
              <a:ext cx="9159875" cy="120651"/>
            </a:xfrm>
            <a:custGeom>
              <a:avLst/>
              <a:gdLst>
                <a:gd name="connsiteX0" fmla="*/ 0 w 9159875"/>
                <a:gd name="connsiteY0" fmla="*/ 0 h 120651"/>
                <a:gd name="connsiteX1" fmla="*/ 9159875 w 9159875"/>
                <a:gd name="connsiteY1" fmla="*/ 0 h 120651"/>
                <a:gd name="connsiteX2" fmla="*/ 9066212 w 9159875"/>
                <a:gd name="connsiteY2" fmla="*/ 120651 h 120651"/>
                <a:gd name="connsiteX3" fmla="*/ 0 w 9159875"/>
                <a:gd name="connsiteY3" fmla="*/ 120651 h 120651"/>
              </a:gdLst>
              <a:ahLst/>
              <a:cxnLst>
                <a:cxn ang="0">
                  <a:pos x="connsiteX0" y="connsiteY0"/>
                </a:cxn>
                <a:cxn ang="0">
                  <a:pos x="connsiteX1" y="connsiteY1"/>
                </a:cxn>
                <a:cxn ang="0">
                  <a:pos x="connsiteX2" y="connsiteY2"/>
                </a:cxn>
                <a:cxn ang="0">
                  <a:pos x="connsiteX3" y="connsiteY3"/>
                </a:cxn>
              </a:cxnLst>
              <a:rect l="l" t="t" r="r" b="b"/>
              <a:pathLst>
                <a:path w="9159875" h="120651">
                  <a:moveTo>
                    <a:pt x="0" y="0"/>
                  </a:moveTo>
                  <a:lnTo>
                    <a:pt x="9159875" y="0"/>
                  </a:lnTo>
                  <a:lnTo>
                    <a:pt x="9066212" y="120651"/>
                  </a:lnTo>
                  <a:lnTo>
                    <a:pt x="0" y="120651"/>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2183D24E-C233-D446-B8E2-7FBCFA85DD8D}"/>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
        <p:nvSpPr>
          <p:cNvPr id="6" name="TextBox 5">
            <a:extLst>
              <a:ext uri="{FF2B5EF4-FFF2-40B4-BE49-F238E27FC236}">
                <a16:creationId xmlns:a16="http://schemas.microsoft.com/office/drawing/2014/main" id="{4A9A2A27-D1F5-1649-9A44-5E93A12B6C55}"/>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tx1"/>
                </a:solidFill>
                <a:effectLst/>
                <a:latin typeface="+mn-lt"/>
                <a:ea typeface="+mn-ea"/>
                <a:cs typeface="+mn-cs"/>
              </a:rPr>
              <a:t>Confidential. Please do not distribute.</a:t>
            </a:r>
            <a:endParaRPr lang="en-US" sz="700" dirty="0"/>
          </a:p>
        </p:txBody>
      </p:sp>
    </p:spTree>
    <p:extLst>
      <p:ext uri="{BB962C8B-B14F-4D97-AF65-F5344CB8AC3E}">
        <p14:creationId xmlns:p14="http://schemas.microsoft.com/office/powerpoint/2010/main" val="2565694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p:titleStyle>
    <p:body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08">
          <p15:clr>
            <a:srgbClr val="F26B43"/>
          </p15:clr>
        </p15:guide>
        <p15:guide id="3" pos="7272">
          <p15:clr>
            <a:srgbClr val="F26B43"/>
          </p15:clr>
        </p15:guide>
        <p15:guide id="4" orient="horz" pos="1008">
          <p15:clr>
            <a:srgbClr val="F26B43"/>
          </p15:clr>
        </p15:guide>
        <p15:guide id="5" orient="horz" pos="3864">
          <p15:clr>
            <a:srgbClr val="F26B43"/>
          </p15:clr>
        </p15:guide>
        <p15:guide id="6" orient="horz" pos="40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tuftshealthplan.com/employer-microsites/gic" TargetMode="External"/><Relationship Id="rId4" Type="http://schemas.openxmlformats.org/officeDocument/2006/relationships/hyperlink" Target="http://www.harvardpilgrim.org/gi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mygiclink-member-benefits-porta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tuftshealthplan.com/employer-microsites/gic" TargetMode="External"/><Relationship Id="rId4" Type="http://schemas.openxmlformats.org/officeDocument/2006/relationships/hyperlink" Target="http://www.harvardpilgrim.org/gi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tuftshealthplan.com/employer-microsites/gi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F83EDB-4B75-D741-8F84-A08D4204B9AD}"/>
              </a:ext>
            </a:extLst>
          </p:cNvPr>
          <p:cNvSpPr>
            <a:spLocks noGrp="1"/>
          </p:cNvSpPr>
          <p:nvPr>
            <p:ph type="ctrTitle"/>
          </p:nvPr>
        </p:nvSpPr>
        <p:spPr>
          <a:xfrm>
            <a:off x="761159" y="3155856"/>
            <a:ext cx="5396400" cy="3032906"/>
          </a:xfrm>
        </p:spPr>
        <p:txBody>
          <a:bodyPr/>
          <a:lstStyle/>
          <a:p>
            <a:r>
              <a:rPr lang="en-US" sz="4400" dirty="0"/>
              <a:t>GIC FY2026 </a:t>
            </a:r>
            <a:br>
              <a:rPr lang="en-US" sz="4400" dirty="0"/>
            </a:br>
            <a:br>
              <a:rPr lang="en-US" sz="4400" dirty="0"/>
            </a:br>
            <a:endParaRPr lang="en-US" sz="3600" dirty="0"/>
          </a:p>
        </p:txBody>
      </p:sp>
      <p:pic>
        <p:nvPicPr>
          <p:cNvPr id="5" name="Picture 4" descr="Old State House in Massachusetts">
            <a:extLst>
              <a:ext uri="{FF2B5EF4-FFF2-40B4-BE49-F238E27FC236}">
                <a16:creationId xmlns:a16="http://schemas.microsoft.com/office/drawing/2014/main" id="{4A261C81-B61E-1E88-78D5-34A60287A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701" y="398179"/>
            <a:ext cx="3152400" cy="659131"/>
          </a:xfrm>
          <a:prstGeom prst="rect">
            <a:avLst/>
          </a:prstGeom>
        </p:spPr>
      </p:pic>
      <p:pic>
        <p:nvPicPr>
          <p:cNvPr id="24" name="Picture Placeholder 23" descr="A group of people walking on a street">
            <a:extLst>
              <a:ext uri="{FF2B5EF4-FFF2-40B4-BE49-F238E27FC236}">
                <a16:creationId xmlns:a16="http://schemas.microsoft.com/office/drawing/2014/main" id="{F977900A-304D-A7F4-9B04-E7CB77EEE32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237" r="13237"/>
          <a:stretch>
            <a:fillRect/>
          </a:stretch>
        </p:blipFill>
        <p:spPr>
          <a:xfrm>
            <a:off x="4632773" y="59639"/>
            <a:ext cx="7559227" cy="6858000"/>
          </a:xfrm>
        </p:spPr>
      </p:pic>
    </p:spTree>
    <p:extLst>
      <p:ext uri="{BB962C8B-B14F-4D97-AF65-F5344CB8AC3E}">
        <p14:creationId xmlns:p14="http://schemas.microsoft.com/office/powerpoint/2010/main" val="1541016773"/>
      </p:ext>
    </p:extLst>
  </p:cSld>
  <p:clrMapOvr>
    <a:masterClrMapping/>
  </p:clrMapOvr>
  <mc:AlternateContent xmlns:mc="http://schemas.openxmlformats.org/markup-compatibility/2006" xmlns:p14="http://schemas.microsoft.com/office/powerpoint/2010/main">
    <mc:Choice Requires="p14">
      <p:transition spd="slow" p14:dur="2000" advTm="3146"/>
    </mc:Choice>
    <mc:Fallback xmlns="">
      <p:transition spd="slow" advTm="31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E5598-031D-D847-BC10-75A8452A8979}"/>
              </a:ext>
            </a:extLst>
          </p:cNvPr>
          <p:cNvSpPr>
            <a:spLocks noGrp="1"/>
          </p:cNvSpPr>
          <p:nvPr>
            <p:ph idx="1"/>
          </p:nvPr>
        </p:nvSpPr>
        <p:spPr>
          <a:xfrm>
            <a:off x="458823" y="1060227"/>
            <a:ext cx="11484132" cy="4525963"/>
          </a:xfrm>
        </p:spPr>
        <p:txBody>
          <a:bodyPr/>
          <a:lstStyle/>
          <a:p>
            <a:r>
              <a:rPr lang="en-US" sz="2400" b="1" dirty="0"/>
              <a:t>This virtual guide has been created to help inform GIC members about Harvard Pilgrim Health Care and Tufts Health Plan’s plan offerings available to you in the upcoming GIC annual enrollment taking place </a:t>
            </a:r>
            <a:r>
              <a:rPr lang="en-US" sz="2400" b="1" dirty="0">
                <a:solidFill>
                  <a:schemeClr val="accent4"/>
                </a:solidFill>
              </a:rPr>
              <a:t>April 2 – May 1, 2025</a:t>
            </a:r>
          </a:p>
        </p:txBody>
      </p:sp>
      <p:sp>
        <p:nvSpPr>
          <p:cNvPr id="5" name="Title 4">
            <a:extLst>
              <a:ext uri="{FF2B5EF4-FFF2-40B4-BE49-F238E27FC236}">
                <a16:creationId xmlns:a16="http://schemas.microsoft.com/office/drawing/2014/main" id="{E4C4B607-CD11-882D-E2AF-091BA81227C7}"/>
              </a:ext>
            </a:extLst>
          </p:cNvPr>
          <p:cNvSpPr>
            <a:spLocks noGrp="1"/>
          </p:cNvSpPr>
          <p:nvPr>
            <p:ph type="title"/>
          </p:nvPr>
        </p:nvSpPr>
        <p:spPr>
          <a:xfrm>
            <a:off x="313162" y="322620"/>
            <a:ext cx="11629793" cy="916597"/>
          </a:xfrm>
        </p:spPr>
        <p:txBody>
          <a:bodyPr/>
          <a:lstStyle/>
          <a:p>
            <a:r>
              <a:rPr lang="en-US" dirty="0"/>
              <a:t>GIC Annual Enrollment for Medicare plans </a:t>
            </a:r>
            <a:br>
              <a:rPr lang="en-US" dirty="0"/>
            </a:br>
            <a:endParaRPr lang="en-US" dirty="0"/>
          </a:p>
        </p:txBody>
      </p:sp>
      <p:pic>
        <p:nvPicPr>
          <p:cNvPr id="9" name="Picture 8" descr="Image of man with 2 young children">
            <a:extLst>
              <a:ext uri="{FF2B5EF4-FFF2-40B4-BE49-F238E27FC236}">
                <a16:creationId xmlns:a16="http://schemas.microsoft.com/office/drawing/2014/main" id="{BA1B9FF5-E861-EE7F-21DB-989D7D1EA8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844" y="2668393"/>
            <a:ext cx="5386452" cy="3029879"/>
          </a:xfrm>
          <a:prstGeom prst="rect">
            <a:avLst/>
          </a:prstGeom>
        </p:spPr>
      </p:pic>
      <p:sp>
        <p:nvSpPr>
          <p:cNvPr id="10" name="Rectangle 9">
            <a:extLst>
              <a:ext uri="{FF2B5EF4-FFF2-40B4-BE49-F238E27FC236}">
                <a16:creationId xmlns:a16="http://schemas.microsoft.com/office/drawing/2014/main" id="{4833A5AB-9326-10EF-C936-53C398860A26}"/>
              </a:ext>
              <a:ext uri="{C183D7F6-B498-43B3-948B-1728B52AA6E4}">
                <adec:decorative xmlns:adec="http://schemas.microsoft.com/office/drawing/2017/decorative" val="1"/>
              </a:ext>
            </a:extLst>
          </p:cNvPr>
          <p:cNvSpPr/>
          <p:nvPr/>
        </p:nvSpPr>
        <p:spPr>
          <a:xfrm>
            <a:off x="6286706" y="3401121"/>
            <a:ext cx="5656249" cy="1716391"/>
          </a:xfrm>
          <a:prstGeom prst="rect">
            <a:avLst/>
          </a:pr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00" b="1" kern="400" dirty="0">
              <a:solidFill>
                <a:schemeClr val="bg1"/>
              </a:solidFill>
              <a:cs typeface="Arial" panose="020B0604020202020204" pitchFamily="34" charset="0"/>
            </a:endParaRPr>
          </a:p>
        </p:txBody>
      </p:sp>
      <p:sp>
        <p:nvSpPr>
          <p:cNvPr id="11" name="TextBox 10">
            <a:extLst>
              <a:ext uri="{FF2B5EF4-FFF2-40B4-BE49-F238E27FC236}">
                <a16:creationId xmlns:a16="http://schemas.microsoft.com/office/drawing/2014/main" id="{9CBAD174-4AA7-7D5D-7F41-D24CA3B07239}"/>
              </a:ext>
            </a:extLst>
          </p:cNvPr>
          <p:cNvSpPr txBox="1"/>
          <p:nvPr/>
        </p:nvSpPr>
        <p:spPr>
          <a:xfrm>
            <a:off x="6286706" y="3429000"/>
            <a:ext cx="5347575" cy="1754326"/>
          </a:xfrm>
          <a:prstGeom prst="rect">
            <a:avLst/>
          </a:prstGeom>
          <a:noFill/>
        </p:spPr>
        <p:txBody>
          <a:bodyPr wrap="square" rtlCol="0">
            <a:spAutoFit/>
          </a:bodyPr>
          <a:lstStyle/>
          <a:p>
            <a:pPr algn="ctr"/>
            <a:r>
              <a:rPr lang="en-US" sz="1800" b="1" dirty="0">
                <a:solidFill>
                  <a:schemeClr val="bg1"/>
                </a:solidFill>
              </a:rPr>
              <a:t>For additional information, please visit </a:t>
            </a:r>
            <a:r>
              <a:rPr lang="en-US" sz="1800" b="1" u="sng" kern="400" dirty="0">
                <a:solidFill>
                  <a:schemeClr val="bg1"/>
                </a:solidFill>
                <a:cs typeface="Arial" panose="020B0604020202020204" pitchFamily="34" charset="0"/>
                <a:hlinkClick r:id="rId4"/>
              </a:rPr>
              <a:t>www.harvardpilgrim.org/</a:t>
            </a:r>
            <a:r>
              <a:rPr lang="en-US" sz="1800" b="1" kern="400" dirty="0">
                <a:solidFill>
                  <a:schemeClr val="bg1"/>
                </a:solidFill>
                <a:cs typeface="Arial" panose="020B0604020202020204" pitchFamily="34" charset="0"/>
                <a:hlinkClick r:id="rId4"/>
              </a:rPr>
              <a:t>gic</a:t>
            </a:r>
            <a:r>
              <a:rPr lang="en-US" sz="1800" b="1" kern="400" dirty="0">
                <a:solidFill>
                  <a:schemeClr val="bg1"/>
                </a:solidFill>
                <a:cs typeface="Arial" panose="020B0604020202020204" pitchFamily="34" charset="0"/>
              </a:rPr>
              <a:t> (Medicare Enhance) o</a:t>
            </a:r>
            <a:r>
              <a:rPr lang="en-US" sz="1800" b="1" kern="400" dirty="0">
                <a:solidFill>
                  <a:schemeClr val="bg1"/>
                </a:solidFill>
                <a:latin typeface="Arial" panose="020B0604020202020204" pitchFamily="34" charset="0"/>
                <a:cs typeface="Arial" panose="020B0604020202020204" pitchFamily="34" charset="0"/>
              </a:rPr>
              <a:t>r  </a:t>
            </a:r>
            <a:r>
              <a:rPr lang="en-US" b="1" dirty="0">
                <a:hlinkClick r:id="rId5"/>
              </a:rPr>
              <a:t>https://tuftshealthplan.com/employer-microsites/gic </a:t>
            </a:r>
            <a:r>
              <a:rPr lang="en-US" sz="1800" b="1" dirty="0">
                <a:solidFill>
                  <a:schemeClr val="bg1"/>
                </a:solidFill>
              </a:rPr>
              <a:t>(Tufts Medicare Preferred)</a:t>
            </a:r>
          </a:p>
          <a:p>
            <a:pPr algn="ctr"/>
            <a:endParaRPr lang="en-US" dirty="0"/>
          </a:p>
        </p:txBody>
      </p:sp>
    </p:spTree>
    <p:extLst>
      <p:ext uri="{BB962C8B-B14F-4D97-AF65-F5344CB8AC3E}">
        <p14:creationId xmlns:p14="http://schemas.microsoft.com/office/powerpoint/2010/main" val="3358321673"/>
      </p:ext>
    </p:extLst>
  </p:cSld>
  <p:clrMapOvr>
    <a:masterClrMapping/>
  </p:clrMapOvr>
  <mc:AlternateContent xmlns:mc="http://schemas.openxmlformats.org/markup-compatibility/2006" xmlns:p14="http://schemas.microsoft.com/office/powerpoint/2010/main">
    <mc:Choice Requires="p14">
      <p:transition spd="slow" p14:dur="2000" advTm="19669"/>
    </mc:Choice>
    <mc:Fallback xmlns="">
      <p:transition spd="slow" advTm="196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B6838-990C-DAB3-12BD-F10B7F8C14DF}"/>
              </a:ext>
              <a:ext uri="{C183D7F6-B498-43B3-948B-1728B52AA6E4}">
                <adec:decorative xmlns:adec="http://schemas.microsoft.com/office/drawing/2017/decorative" val="1"/>
              </a:ext>
            </a:extLst>
          </p:cNvPr>
          <p:cNvSpPr>
            <a:spLocks noGrp="1"/>
          </p:cNvSpPr>
          <p:nvPr>
            <p:ph type="title"/>
          </p:nvPr>
        </p:nvSpPr>
        <p:spPr>
          <a:xfrm>
            <a:off x="229690" y="309451"/>
            <a:ext cx="10892946" cy="916597"/>
          </a:xfrm>
        </p:spPr>
        <p:txBody>
          <a:bodyPr/>
          <a:lstStyle/>
          <a:p>
            <a:pPr algn="ctr"/>
            <a:r>
              <a:rPr lang="en-US" dirty="0"/>
              <a:t>Medicare Plans at a Glance </a:t>
            </a:r>
          </a:p>
        </p:txBody>
      </p:sp>
      <p:sp>
        <p:nvSpPr>
          <p:cNvPr id="8" name="Rectangle 7">
            <a:extLst>
              <a:ext uri="{FF2B5EF4-FFF2-40B4-BE49-F238E27FC236}">
                <a16:creationId xmlns:a16="http://schemas.microsoft.com/office/drawing/2014/main" id="{F7EBEF64-7B23-8D94-59D3-E2996F80CCB7}"/>
              </a:ext>
            </a:extLst>
          </p:cNvPr>
          <p:cNvSpPr/>
          <p:nvPr/>
        </p:nvSpPr>
        <p:spPr>
          <a:xfrm>
            <a:off x="229689" y="904560"/>
            <a:ext cx="5674717" cy="664073"/>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Harvard Pilgrim Medicare Enhance</a:t>
            </a:r>
          </a:p>
        </p:txBody>
      </p:sp>
      <p:sp>
        <p:nvSpPr>
          <p:cNvPr id="12" name="TextBox 11">
            <a:extLst>
              <a:ext uri="{FF2B5EF4-FFF2-40B4-BE49-F238E27FC236}">
                <a16:creationId xmlns:a16="http://schemas.microsoft.com/office/drawing/2014/main" id="{6D543A72-742D-437C-9D79-3EA45661B884}"/>
              </a:ext>
            </a:extLst>
          </p:cNvPr>
          <p:cNvSpPr txBox="1"/>
          <p:nvPr/>
        </p:nvSpPr>
        <p:spPr>
          <a:xfrm>
            <a:off x="229689" y="1675309"/>
            <a:ext cx="5066706" cy="307777"/>
          </a:xfrm>
          <a:prstGeom prst="rect">
            <a:avLst/>
          </a:prstGeom>
          <a:noFill/>
        </p:spPr>
        <p:txBody>
          <a:bodyPr wrap="square">
            <a:spAutoFit/>
          </a:bodyPr>
          <a:lstStyle/>
          <a:p>
            <a:pPr>
              <a:buClr>
                <a:schemeClr val="tx1"/>
              </a:buClr>
            </a:pPr>
            <a:r>
              <a:rPr lang="en-US" sz="1400" dirty="0"/>
              <a:t>Enrollees </a:t>
            </a:r>
            <a:r>
              <a:rPr lang="en-US" sz="1400" b="1" dirty="0"/>
              <a:t>must</a:t>
            </a:r>
            <a:r>
              <a:rPr lang="en-US" sz="1400" dirty="0"/>
              <a:t> live in the US</a:t>
            </a:r>
          </a:p>
        </p:txBody>
      </p:sp>
      <p:sp>
        <p:nvSpPr>
          <p:cNvPr id="5" name="Content Placeholder 4">
            <a:extLst>
              <a:ext uri="{FF2B5EF4-FFF2-40B4-BE49-F238E27FC236}">
                <a16:creationId xmlns:a16="http://schemas.microsoft.com/office/drawing/2014/main" id="{AF1B4C26-370F-662A-6820-97836741FC24}"/>
              </a:ext>
            </a:extLst>
          </p:cNvPr>
          <p:cNvSpPr>
            <a:spLocks noGrp="1"/>
          </p:cNvSpPr>
          <p:nvPr>
            <p:ph sz="half" idx="2"/>
          </p:nvPr>
        </p:nvSpPr>
        <p:spPr>
          <a:xfrm>
            <a:off x="229689" y="2256331"/>
            <a:ext cx="5604409" cy="3392701"/>
          </a:xfrm>
        </p:spPr>
        <p:txBody>
          <a:bodyPr/>
          <a:lstStyle/>
          <a:p>
            <a:pPr algn="ctr">
              <a:buClr>
                <a:schemeClr val="tx1"/>
              </a:buClr>
            </a:pPr>
            <a:endParaRPr lang="en-US" sz="1600" b="1">
              <a:solidFill>
                <a:schemeClr val="tx2"/>
              </a:solidFill>
            </a:endParaRPr>
          </a:p>
          <a:p>
            <a:pPr algn="ctr">
              <a:buClr>
                <a:schemeClr val="tx1"/>
              </a:buClr>
            </a:pPr>
            <a:endParaRPr lang="en-US" sz="1800" b="1">
              <a:solidFill>
                <a:schemeClr val="tx2"/>
              </a:solidFill>
            </a:endParaRPr>
          </a:p>
          <a:p>
            <a:pPr algn="ctr">
              <a:buClr>
                <a:schemeClr val="tx1"/>
              </a:buClr>
            </a:pPr>
            <a:r>
              <a:rPr lang="en-US" sz="1800" b="1">
                <a:solidFill>
                  <a:schemeClr val="tx2"/>
                </a:solidFill>
              </a:rPr>
              <a:t>Supplement </a:t>
            </a:r>
            <a:r>
              <a:rPr lang="en-US" sz="1800" b="1" dirty="0">
                <a:solidFill>
                  <a:schemeClr val="tx2"/>
                </a:solidFill>
              </a:rPr>
              <a:t>Plan: Medicare is Primary</a:t>
            </a:r>
          </a:p>
          <a:p>
            <a:pPr marL="285750" indent="-285750" algn="ctr">
              <a:buClr>
                <a:schemeClr val="tx1"/>
              </a:buClr>
              <a:buFont typeface="Arial" panose="020B0604020202020204" pitchFamily="34" charset="0"/>
              <a:buChar char="•"/>
            </a:pPr>
            <a:endParaRPr lang="en-US" sz="1800" dirty="0"/>
          </a:p>
          <a:p>
            <a:pPr marL="285750" indent="-285750" algn="ctr">
              <a:buClr>
                <a:schemeClr val="tx1"/>
              </a:buClr>
              <a:buFont typeface="Arial" panose="020B0604020202020204" pitchFamily="34" charset="0"/>
              <a:buChar char="•"/>
            </a:pPr>
            <a:r>
              <a:rPr lang="en-US" sz="1800" dirty="0"/>
              <a:t>No PCP </a:t>
            </a:r>
            <a:r>
              <a:rPr lang="en-US" sz="1800"/>
              <a:t>required </a:t>
            </a:r>
          </a:p>
          <a:p>
            <a:pPr marL="285750" indent="-285750" algn="ctr">
              <a:buClr>
                <a:schemeClr val="tx1"/>
              </a:buClr>
              <a:buFont typeface="Arial" panose="020B0604020202020204" pitchFamily="34" charset="0"/>
              <a:buChar char="•"/>
            </a:pPr>
            <a:endParaRPr lang="en-US" sz="1800" b="1">
              <a:solidFill>
                <a:schemeClr val="tx2"/>
              </a:solidFill>
              <a:ea typeface="Verdana" panose="020B0604030504040204" pitchFamily="34" charset="0"/>
            </a:endParaRPr>
          </a:p>
          <a:p>
            <a:pPr marL="285750" indent="-285750" algn="ctr">
              <a:buClr>
                <a:schemeClr val="tx1"/>
              </a:buClr>
              <a:buFont typeface="Arial" panose="020B0604020202020204" pitchFamily="34" charset="0"/>
              <a:buChar char="•"/>
            </a:pPr>
            <a:r>
              <a:rPr lang="en-US" sz="1800" b="1">
                <a:solidFill>
                  <a:schemeClr val="tx2"/>
                </a:solidFill>
                <a:ea typeface="Verdana" panose="020B0604030504040204" pitchFamily="34" charset="0"/>
              </a:rPr>
              <a:t>No </a:t>
            </a:r>
            <a:r>
              <a:rPr lang="en-US" sz="1800" b="1" dirty="0">
                <a:solidFill>
                  <a:schemeClr val="tx2"/>
                </a:solidFill>
                <a:ea typeface="Verdana" panose="020B0604030504040204" pitchFamily="34" charset="0"/>
              </a:rPr>
              <a:t>Network/Referrals</a:t>
            </a:r>
            <a:r>
              <a:rPr lang="en-US" sz="1800" b="1" dirty="0">
                <a:ea typeface="Verdana" panose="020B0604030504040204" pitchFamily="34" charset="0"/>
              </a:rPr>
              <a:t>: </a:t>
            </a:r>
            <a:r>
              <a:rPr lang="en-US" sz="1800" dirty="0">
                <a:ea typeface="Verdana" panose="020B0604030504040204" pitchFamily="34" charset="0"/>
              </a:rPr>
              <a:t>Members may see any provider that accepts Medicare</a:t>
            </a:r>
          </a:p>
          <a:p>
            <a:pPr algn="ctr">
              <a:buClr>
                <a:schemeClr val="tx1"/>
              </a:buClr>
            </a:pPr>
            <a:endParaRPr lang="en-US" sz="1800" dirty="0">
              <a:ea typeface="Verdana" panose="020B0604030504040204" pitchFamily="34" charset="0"/>
            </a:endParaRPr>
          </a:p>
          <a:p>
            <a:pPr marL="285750" indent="-285750" algn="ctr">
              <a:buClr>
                <a:schemeClr val="tx1"/>
              </a:buClr>
              <a:buFont typeface="Arial" panose="020B0604020202020204" pitchFamily="34" charset="0"/>
              <a:buChar char="•"/>
            </a:pPr>
            <a:r>
              <a:rPr lang="en-US" sz="1800" b="1" dirty="0">
                <a:ea typeface="Verdana" panose="020B0604030504040204" pitchFamily="34" charset="0"/>
              </a:rPr>
              <a:t>Enhanced coverage: </a:t>
            </a:r>
            <a:r>
              <a:rPr lang="en-US" sz="1800" dirty="0">
                <a:ea typeface="Verdana" panose="020B0604030504040204" pitchFamily="34" charset="0"/>
              </a:rPr>
              <a:t>routine vision, hearing aids, wellness benefits </a:t>
            </a:r>
          </a:p>
          <a:p>
            <a:endParaRPr lang="en-US" dirty="0"/>
          </a:p>
        </p:txBody>
      </p:sp>
      <p:sp>
        <p:nvSpPr>
          <p:cNvPr id="11" name="Rectangle 10">
            <a:extLst>
              <a:ext uri="{FF2B5EF4-FFF2-40B4-BE49-F238E27FC236}">
                <a16:creationId xmlns:a16="http://schemas.microsoft.com/office/drawing/2014/main" id="{0C288A1E-DF47-FB67-75B6-6EB0B5F4ACCC}"/>
              </a:ext>
              <a:ext uri="{C183D7F6-B498-43B3-948B-1728B52AA6E4}">
                <adec:decorative xmlns:adec="http://schemas.microsoft.com/office/drawing/2017/decorative" val="1"/>
              </a:ext>
            </a:extLst>
          </p:cNvPr>
          <p:cNvSpPr/>
          <p:nvPr/>
        </p:nvSpPr>
        <p:spPr>
          <a:xfrm>
            <a:off x="229689" y="2232189"/>
            <a:ext cx="5692133" cy="3631272"/>
          </a:xfrm>
          <a:prstGeom prst="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10B326-70EF-BE10-D3CA-DCA310023B33}"/>
              </a:ext>
            </a:extLst>
          </p:cNvPr>
          <p:cNvSpPr/>
          <p:nvPr/>
        </p:nvSpPr>
        <p:spPr>
          <a:xfrm>
            <a:off x="6174296" y="904559"/>
            <a:ext cx="5565419" cy="664073"/>
          </a:xfrm>
          <a:prstGeom prst="rect">
            <a:avLst/>
          </a:prstGeom>
          <a:solidFill>
            <a:schemeClr val="accent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Tufts Health Plan Medicare Preferred*</a:t>
            </a:r>
          </a:p>
        </p:txBody>
      </p:sp>
      <p:sp>
        <p:nvSpPr>
          <p:cNvPr id="13" name="TextBox 12">
            <a:extLst>
              <a:ext uri="{FF2B5EF4-FFF2-40B4-BE49-F238E27FC236}">
                <a16:creationId xmlns:a16="http://schemas.microsoft.com/office/drawing/2014/main" id="{81BAFD1B-3268-48EC-BF70-50AC01B4D470}"/>
              </a:ext>
            </a:extLst>
          </p:cNvPr>
          <p:cNvSpPr txBox="1"/>
          <p:nvPr/>
        </p:nvSpPr>
        <p:spPr>
          <a:xfrm>
            <a:off x="6174296" y="1635399"/>
            <a:ext cx="5543571" cy="523220"/>
          </a:xfrm>
          <a:prstGeom prst="rect">
            <a:avLst/>
          </a:prstGeom>
          <a:noFill/>
        </p:spPr>
        <p:txBody>
          <a:bodyPr wrap="square">
            <a:spAutoFit/>
          </a:bodyPr>
          <a:lstStyle>
            <a:defPPr>
              <a:defRPr lang="en-US"/>
            </a:defPPr>
            <a:lvl1pPr>
              <a:buClr>
                <a:schemeClr val="tx1"/>
              </a:buClr>
              <a:defRPr sz="1400" b="1">
                <a:ea typeface="Verdana" panose="020B0604030504040204" pitchFamily="34" charset="0"/>
              </a:defRPr>
            </a:lvl1pPr>
          </a:lstStyle>
          <a:p>
            <a:r>
              <a:rPr lang="en-US" b="0" dirty="0"/>
              <a:t>Available to enrollees residing in most of MA, excluding Berkshire, Nantucket, Dukes, and Franklin counties</a:t>
            </a:r>
          </a:p>
        </p:txBody>
      </p:sp>
      <p:sp>
        <p:nvSpPr>
          <p:cNvPr id="7" name="Content Placeholder 6">
            <a:extLst>
              <a:ext uri="{FF2B5EF4-FFF2-40B4-BE49-F238E27FC236}">
                <a16:creationId xmlns:a16="http://schemas.microsoft.com/office/drawing/2014/main" id="{BC233FCA-8F82-6853-271F-EC3CDEB6D847}"/>
              </a:ext>
            </a:extLst>
          </p:cNvPr>
          <p:cNvSpPr>
            <a:spLocks noGrp="1"/>
          </p:cNvSpPr>
          <p:nvPr>
            <p:ph sz="quarter" idx="4"/>
          </p:nvPr>
        </p:nvSpPr>
        <p:spPr>
          <a:xfrm>
            <a:off x="6293314" y="2471339"/>
            <a:ext cx="5446400" cy="3534652"/>
          </a:xfrm>
        </p:spPr>
        <p:txBody>
          <a:bodyPr/>
          <a:lstStyle/>
          <a:p>
            <a:pPr algn="ctr">
              <a:buClr>
                <a:schemeClr val="tx1"/>
              </a:buClr>
            </a:pPr>
            <a:endParaRPr lang="en-US" sz="1600" b="1">
              <a:solidFill>
                <a:schemeClr val="accent4"/>
              </a:solidFill>
              <a:ea typeface="Verdana" panose="020B0604030504040204" pitchFamily="34" charset="0"/>
            </a:endParaRPr>
          </a:p>
          <a:p>
            <a:pPr algn="ctr">
              <a:buClr>
                <a:schemeClr val="tx1"/>
              </a:buClr>
            </a:pPr>
            <a:r>
              <a:rPr lang="en-US" sz="1800" b="1">
                <a:solidFill>
                  <a:schemeClr val="accent4"/>
                </a:solidFill>
                <a:ea typeface="Verdana" panose="020B0604030504040204" pitchFamily="34" charset="0"/>
              </a:rPr>
              <a:t>HMO </a:t>
            </a:r>
            <a:r>
              <a:rPr lang="en-US" sz="1800" b="1" dirty="0">
                <a:solidFill>
                  <a:schemeClr val="accent4"/>
                </a:solidFill>
                <a:ea typeface="Verdana" panose="020B0604030504040204" pitchFamily="34" charset="0"/>
              </a:rPr>
              <a:t>Plan: Medicare Replacement</a:t>
            </a:r>
          </a:p>
          <a:p>
            <a:pPr marL="285750" indent="-285750" algn="ctr">
              <a:buClr>
                <a:schemeClr val="tx1"/>
              </a:buClr>
              <a:buFont typeface="Arial" panose="020B0604020202020204" pitchFamily="34" charset="0"/>
              <a:buChar char="•"/>
            </a:pPr>
            <a:endParaRPr lang="en-US" sz="1800" b="1" dirty="0">
              <a:ea typeface="Verdana" panose="020B0604030504040204" pitchFamily="34" charset="0"/>
            </a:endParaRPr>
          </a:p>
          <a:p>
            <a:pPr marL="285750" indent="-285750" algn="ctr">
              <a:buClr>
                <a:schemeClr val="tx1"/>
              </a:buClr>
              <a:buFont typeface="Arial" panose="020B0604020202020204" pitchFamily="34" charset="0"/>
              <a:buChar char="•"/>
            </a:pPr>
            <a:r>
              <a:rPr lang="en-US" sz="1800" dirty="0">
                <a:ea typeface="Verdana" panose="020B0604030504040204" pitchFamily="34" charset="0"/>
              </a:rPr>
              <a:t>PCP and Referrals required </a:t>
            </a:r>
          </a:p>
          <a:p>
            <a:pPr marL="285750" indent="-285750" algn="ctr">
              <a:buClr>
                <a:schemeClr val="tx1"/>
              </a:buClr>
              <a:buFont typeface="Arial" panose="020B0604020202020204" pitchFamily="34" charset="0"/>
              <a:buChar char="•"/>
            </a:pPr>
            <a:endParaRPr lang="en-US" sz="1800" b="1" dirty="0">
              <a:ea typeface="Verdana" panose="020B0604030504040204" pitchFamily="34" charset="0"/>
            </a:endParaRPr>
          </a:p>
          <a:p>
            <a:pPr marL="285750" indent="-285750" algn="ctr">
              <a:buClr>
                <a:schemeClr val="tx1"/>
              </a:buClr>
              <a:buFont typeface="Arial" panose="020B0604020202020204" pitchFamily="34" charset="0"/>
              <a:buChar char="•"/>
            </a:pPr>
            <a:r>
              <a:rPr lang="en-US" sz="1800" b="1" dirty="0">
                <a:ea typeface="Verdana" panose="020B0604030504040204" pitchFamily="34" charset="0"/>
              </a:rPr>
              <a:t>Network: </a:t>
            </a:r>
            <a:r>
              <a:rPr lang="en-US" sz="1800" dirty="0">
                <a:ea typeface="Verdana" panose="020B0604030504040204" pitchFamily="34" charset="0"/>
              </a:rPr>
              <a:t>Providers who </a:t>
            </a:r>
            <a:r>
              <a:rPr lang="en-US" sz="1800" b="1" dirty="0">
                <a:solidFill>
                  <a:schemeClr val="accent4"/>
                </a:solidFill>
                <a:ea typeface="Verdana" panose="020B0604030504040204" pitchFamily="34" charset="0"/>
              </a:rPr>
              <a:t>only</a:t>
            </a:r>
            <a:r>
              <a:rPr lang="en-US" sz="1800" dirty="0">
                <a:ea typeface="Verdana" panose="020B0604030504040204" pitchFamily="34" charset="0"/>
              </a:rPr>
              <a:t> participate in the Tufts Medicare Preferred Network</a:t>
            </a:r>
          </a:p>
          <a:p>
            <a:pPr algn="ctr">
              <a:buClr>
                <a:schemeClr val="tx1"/>
              </a:buClr>
            </a:pPr>
            <a:endParaRPr lang="en-US" sz="1800" b="1" dirty="0">
              <a:ea typeface="Verdana" panose="020B0604030504040204" pitchFamily="34" charset="0"/>
            </a:endParaRPr>
          </a:p>
          <a:p>
            <a:pPr marL="285750" indent="-285750" algn="ctr">
              <a:buClr>
                <a:schemeClr val="tx1"/>
              </a:buClr>
              <a:buFont typeface="Arial" panose="020B0604020202020204" pitchFamily="34" charset="0"/>
              <a:buChar char="•"/>
            </a:pPr>
            <a:r>
              <a:rPr lang="en-US" sz="1800" b="1" dirty="0">
                <a:ea typeface="Verdana" panose="020B0604030504040204" pitchFamily="34" charset="0"/>
              </a:rPr>
              <a:t>Enhanced coverage: </a:t>
            </a:r>
            <a:r>
              <a:rPr lang="en-US" sz="1800" dirty="0">
                <a:ea typeface="Verdana" panose="020B0604030504040204" pitchFamily="34" charset="0"/>
              </a:rPr>
              <a:t>routine vision, hearing aids, wellness benefits </a:t>
            </a:r>
          </a:p>
          <a:p>
            <a:pPr marL="342900" indent="-342900">
              <a:lnSpc>
                <a:spcPct val="107000"/>
              </a:lnSpc>
              <a:spcAft>
                <a:spcPts val="970"/>
              </a:spcAft>
              <a:buFont typeface="Wingdings" panose="05000000000000000000" pitchFamily="2" charset="2"/>
              <a:buChar char="§"/>
            </a:pPr>
            <a:endParaRPr lang="en-US" sz="1600" dirty="0">
              <a:effectLst/>
              <a:ea typeface="Calibri" panose="020F0502020204030204" pitchFamily="34" charset="0"/>
              <a:cs typeface="Times New Roman" panose="02020603050405020304" pitchFamily="18" charset="0"/>
            </a:endParaRPr>
          </a:p>
          <a:p>
            <a:endParaRPr lang="en-US" dirty="0"/>
          </a:p>
        </p:txBody>
      </p:sp>
      <p:sp>
        <p:nvSpPr>
          <p:cNvPr id="15" name="Rectangle 14">
            <a:extLst>
              <a:ext uri="{FF2B5EF4-FFF2-40B4-BE49-F238E27FC236}">
                <a16:creationId xmlns:a16="http://schemas.microsoft.com/office/drawing/2014/main" id="{E35F66CC-C8B6-1666-CE88-1760D8DB1E3E}"/>
              </a:ext>
              <a:ext uri="{C183D7F6-B498-43B3-948B-1728B52AA6E4}">
                <adec:decorative xmlns:adec="http://schemas.microsoft.com/office/drawing/2017/decorative" val="1"/>
              </a:ext>
            </a:extLst>
          </p:cNvPr>
          <p:cNvSpPr/>
          <p:nvPr/>
        </p:nvSpPr>
        <p:spPr>
          <a:xfrm>
            <a:off x="6196143" y="2244220"/>
            <a:ext cx="5565419" cy="3629873"/>
          </a:xfrm>
          <a:prstGeom prst="rect">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A6E16DB-D80A-DA5B-38F2-E2ECA8BC2855}"/>
              </a:ext>
            </a:extLst>
          </p:cNvPr>
          <p:cNvSpPr txBox="1"/>
          <p:nvPr/>
        </p:nvSpPr>
        <p:spPr>
          <a:xfrm>
            <a:off x="2548737" y="6180407"/>
            <a:ext cx="6426759" cy="261610"/>
          </a:xfrm>
          <a:prstGeom prst="rect">
            <a:avLst/>
          </a:prstGeom>
          <a:noFill/>
        </p:spPr>
        <p:txBody>
          <a:bodyPr wrap="none" rtlCol="0">
            <a:spAutoFit/>
          </a:bodyPr>
          <a:lstStyle/>
          <a:p>
            <a:r>
              <a:rPr lang="en-US" sz="1100" dirty="0"/>
              <a:t>*Tufts Health Plan Medicare Preferred is the </a:t>
            </a:r>
            <a:r>
              <a:rPr lang="en-US" sz="1100" b="1" dirty="0"/>
              <a:t>only</a:t>
            </a:r>
            <a:r>
              <a:rPr lang="en-US" sz="1100" dirty="0"/>
              <a:t> Medicare Advantage plan available to GIC retirees</a:t>
            </a:r>
          </a:p>
        </p:txBody>
      </p:sp>
    </p:spTree>
    <p:extLst>
      <p:ext uri="{BB962C8B-B14F-4D97-AF65-F5344CB8AC3E}">
        <p14:creationId xmlns:p14="http://schemas.microsoft.com/office/powerpoint/2010/main" val="1647735163"/>
      </p:ext>
    </p:extLst>
  </p:cSld>
  <p:clrMapOvr>
    <a:masterClrMapping/>
  </p:clrMapOvr>
  <mc:AlternateContent xmlns:mc="http://schemas.openxmlformats.org/markup-compatibility/2006" xmlns:p14="http://schemas.microsoft.com/office/powerpoint/2010/main">
    <mc:Choice Requires="p14">
      <p:transition spd="slow" p14:dur="2000" advTm="45707"/>
    </mc:Choice>
    <mc:Fallback xmlns="">
      <p:transition spd="slow" advTm="457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FBB5-981A-2C23-9D03-07F6F46E9C7B}"/>
              </a:ext>
            </a:extLst>
          </p:cNvPr>
          <p:cNvSpPr>
            <a:spLocks noGrp="1"/>
          </p:cNvSpPr>
          <p:nvPr>
            <p:ph type="title"/>
          </p:nvPr>
        </p:nvSpPr>
        <p:spPr>
          <a:xfrm>
            <a:off x="647700" y="501040"/>
            <a:ext cx="10892946" cy="916597"/>
          </a:xfrm>
        </p:spPr>
        <p:txBody>
          <a:bodyPr/>
          <a:lstStyle/>
          <a:p>
            <a:pPr algn="ctr"/>
            <a:r>
              <a:rPr lang="en-US" dirty="0"/>
              <a:t>How to enroll</a:t>
            </a:r>
            <a:br>
              <a:rPr lang="en-US" dirty="0"/>
            </a:br>
            <a:r>
              <a:rPr lang="en-US" sz="1600" dirty="0" err="1">
                <a:solidFill>
                  <a:schemeClr val="tx1"/>
                </a:solidFill>
              </a:rPr>
              <a:t>Enroll</a:t>
            </a:r>
            <a:r>
              <a:rPr lang="en-US" sz="1600" dirty="0">
                <a:solidFill>
                  <a:schemeClr val="tx1"/>
                </a:solidFill>
              </a:rPr>
              <a:t> in or update your GIC benefits during annual enrollment or within 60 days of a qualifying event</a:t>
            </a:r>
            <a:br>
              <a:rPr lang="en-US" dirty="0"/>
            </a:br>
            <a:endParaRPr lang="en-US" dirty="0"/>
          </a:p>
        </p:txBody>
      </p:sp>
      <p:sp>
        <p:nvSpPr>
          <p:cNvPr id="3" name="Content Placeholder 2">
            <a:extLst>
              <a:ext uri="{FF2B5EF4-FFF2-40B4-BE49-F238E27FC236}">
                <a16:creationId xmlns:a16="http://schemas.microsoft.com/office/drawing/2014/main" id="{5827DF83-ABC2-5C41-7E73-24282E203F61}"/>
              </a:ext>
            </a:extLst>
          </p:cNvPr>
          <p:cNvSpPr>
            <a:spLocks noGrp="1"/>
          </p:cNvSpPr>
          <p:nvPr>
            <p:ph idx="1"/>
          </p:nvPr>
        </p:nvSpPr>
        <p:spPr/>
        <p:txBody>
          <a:bodyPr/>
          <a:lstStyle/>
          <a:p>
            <a:r>
              <a:rPr lang="en-US" dirty="0"/>
              <a:t>Members are encouraged to review their plan options each year during annual enrollment; if you decide not to make any changes to your coverage, no action is needed. </a:t>
            </a:r>
          </a:p>
          <a:p>
            <a:endParaRPr lang="en-US" dirty="0">
              <a:solidFill>
                <a:schemeClr val="bg2"/>
              </a:solidFill>
            </a:endParaRPr>
          </a:p>
          <a:p>
            <a:r>
              <a:rPr lang="en-US" dirty="0"/>
              <a:t>If you would like to update or change your coverage, please use the secure self-service member benefits portal on the GIC website, </a:t>
            </a:r>
            <a:r>
              <a:rPr lang="en-US" dirty="0" err="1"/>
              <a:t>MyGICLink</a:t>
            </a:r>
            <a:r>
              <a:rPr lang="en-US" dirty="0"/>
              <a:t>, to enroll in or update your benefits and view additional resources available through the GIC. </a:t>
            </a:r>
          </a:p>
          <a:p>
            <a:r>
              <a:rPr lang="en-US" dirty="0"/>
              <a:t>Login or register for portal access here: </a:t>
            </a:r>
            <a:r>
              <a:rPr lang="en-US" dirty="0" err="1">
                <a:hlinkClick r:id="rId3"/>
              </a:rPr>
              <a:t>MyGICLink</a:t>
            </a:r>
            <a:r>
              <a:rPr lang="en-US" dirty="0">
                <a:hlinkClick r:id="rId3"/>
              </a:rPr>
              <a:t> Member Benefits Portal | Mass.gov</a:t>
            </a:r>
            <a:endParaRPr lang="en-US" dirty="0"/>
          </a:p>
          <a:p>
            <a:endParaRPr lang="en-US" dirty="0"/>
          </a:p>
          <a:p>
            <a:r>
              <a:rPr lang="en-US" dirty="0"/>
              <a:t>** If you are an existing member and make no changes to your coverage, you will not receive a new ID card. New members, or those who have made changes will receive an ID card prior to July 1</a:t>
            </a:r>
            <a:r>
              <a:rPr lang="en-US" baseline="30000" dirty="0"/>
              <a:t>st.</a:t>
            </a:r>
            <a:r>
              <a:rPr lang="en-US" dirty="0"/>
              <a:t> **</a:t>
            </a:r>
          </a:p>
        </p:txBody>
      </p:sp>
      <p:pic>
        <p:nvPicPr>
          <p:cNvPr id="5" name="Picture 4" descr="Image of MyGICLink logo">
            <a:extLst>
              <a:ext uri="{FF2B5EF4-FFF2-40B4-BE49-F238E27FC236}">
                <a16:creationId xmlns:a16="http://schemas.microsoft.com/office/drawing/2014/main" id="{905C37B5-CD2F-CC42-1C94-DD21A446E903}"/>
              </a:ext>
            </a:extLst>
          </p:cNvPr>
          <p:cNvPicPr>
            <a:picLocks noChangeAspect="1"/>
          </p:cNvPicPr>
          <p:nvPr/>
        </p:nvPicPr>
        <p:blipFill>
          <a:blip r:embed="rId4"/>
          <a:stretch>
            <a:fillRect/>
          </a:stretch>
        </p:blipFill>
        <p:spPr>
          <a:xfrm>
            <a:off x="7876138" y="5300490"/>
            <a:ext cx="3489836" cy="1056904"/>
          </a:xfrm>
          <a:prstGeom prst="rect">
            <a:avLst/>
          </a:prstGeom>
        </p:spPr>
      </p:pic>
    </p:spTree>
    <p:extLst>
      <p:ext uri="{BB962C8B-B14F-4D97-AF65-F5344CB8AC3E}">
        <p14:creationId xmlns:p14="http://schemas.microsoft.com/office/powerpoint/2010/main" val="1339896331"/>
      </p:ext>
    </p:extLst>
  </p:cSld>
  <p:clrMapOvr>
    <a:masterClrMapping/>
  </p:clrMapOvr>
  <mc:AlternateContent xmlns:mc="http://schemas.openxmlformats.org/markup-compatibility/2006" xmlns:p14="http://schemas.microsoft.com/office/powerpoint/2010/main">
    <mc:Choice Requires="p14">
      <p:transition spd="slow" p14:dur="2000" advTm="42423"/>
    </mc:Choice>
    <mc:Fallback xmlns="">
      <p:transition spd="slow" advTm="4242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FAADFF-F25D-A102-3BFF-774ABACCB78D}"/>
              </a:ext>
            </a:extLst>
          </p:cNvPr>
          <p:cNvSpPr>
            <a:spLocks noGrp="1"/>
          </p:cNvSpPr>
          <p:nvPr>
            <p:ph type="title"/>
          </p:nvPr>
        </p:nvSpPr>
        <p:spPr>
          <a:xfrm>
            <a:off x="253418" y="274538"/>
            <a:ext cx="10892946" cy="916597"/>
          </a:xfrm>
        </p:spPr>
        <p:txBody>
          <a:bodyPr/>
          <a:lstStyle/>
          <a:p>
            <a:pPr algn="ctr"/>
            <a:r>
              <a:rPr lang="en-US" dirty="0"/>
              <a:t>Dedicated Member Guides </a:t>
            </a:r>
          </a:p>
        </p:txBody>
      </p:sp>
      <p:sp>
        <p:nvSpPr>
          <p:cNvPr id="13" name="TextBox 12">
            <a:extLst>
              <a:ext uri="{FF2B5EF4-FFF2-40B4-BE49-F238E27FC236}">
                <a16:creationId xmlns:a16="http://schemas.microsoft.com/office/drawing/2014/main" id="{C0110556-9883-6B81-0C33-AE4D4ADAD743}"/>
              </a:ext>
            </a:extLst>
          </p:cNvPr>
          <p:cNvSpPr txBox="1"/>
          <p:nvPr/>
        </p:nvSpPr>
        <p:spPr>
          <a:xfrm>
            <a:off x="251180" y="815767"/>
            <a:ext cx="11479657" cy="923330"/>
          </a:xfrm>
          <a:prstGeom prst="rect">
            <a:avLst/>
          </a:prstGeom>
          <a:noFill/>
        </p:spPr>
        <p:txBody>
          <a:bodyPr wrap="square" rtlCol="0">
            <a:spAutoFit/>
          </a:bodyPr>
          <a:lstStyle/>
          <a:p>
            <a:r>
              <a:rPr lang="en-US" dirty="0"/>
              <a:t>We have created dedicated member guides which include how your plan works, plan highlights, discounts &amp; savings, and more!  </a:t>
            </a:r>
          </a:p>
          <a:p>
            <a:endParaRPr lang="en-US" dirty="0"/>
          </a:p>
        </p:txBody>
      </p:sp>
      <p:pic>
        <p:nvPicPr>
          <p:cNvPr id="4" name="Picture 3" descr="Image of Member Guide cover">
            <a:extLst>
              <a:ext uri="{FF2B5EF4-FFF2-40B4-BE49-F238E27FC236}">
                <a16:creationId xmlns:a16="http://schemas.microsoft.com/office/drawing/2014/main" id="{81AD94E2-C593-FEFD-1E0E-3237F7A35F2A}"/>
              </a:ext>
            </a:extLst>
          </p:cNvPr>
          <p:cNvPicPr>
            <a:picLocks noChangeAspect="1"/>
          </p:cNvPicPr>
          <p:nvPr/>
        </p:nvPicPr>
        <p:blipFill>
          <a:blip r:embed="rId3"/>
          <a:stretch>
            <a:fillRect/>
          </a:stretch>
        </p:blipFill>
        <p:spPr>
          <a:xfrm>
            <a:off x="2514025" y="1362217"/>
            <a:ext cx="2753743" cy="3539983"/>
          </a:xfrm>
          <a:prstGeom prst="rect">
            <a:avLst/>
          </a:prstGeom>
        </p:spPr>
      </p:pic>
      <p:sp>
        <p:nvSpPr>
          <p:cNvPr id="15" name="TextBox 14">
            <a:extLst>
              <a:ext uri="{FF2B5EF4-FFF2-40B4-BE49-F238E27FC236}">
                <a16:creationId xmlns:a16="http://schemas.microsoft.com/office/drawing/2014/main" id="{BFE464BC-F2C3-4CBF-0A99-895A2A1B37C9}"/>
              </a:ext>
            </a:extLst>
          </p:cNvPr>
          <p:cNvSpPr txBox="1"/>
          <p:nvPr/>
        </p:nvSpPr>
        <p:spPr>
          <a:xfrm>
            <a:off x="378316" y="5003494"/>
            <a:ext cx="5439833" cy="1354217"/>
          </a:xfrm>
          <a:prstGeom prst="rect">
            <a:avLst/>
          </a:prstGeom>
          <a:noFill/>
        </p:spPr>
        <p:txBody>
          <a:bodyPr wrap="square">
            <a:spAutoFit/>
          </a:bodyPr>
          <a:lstStyle/>
          <a:p>
            <a:pPr lvl="0" algn="l">
              <a:spcAft>
                <a:spcPts val="1200"/>
              </a:spcAft>
              <a:buClr>
                <a:srgbClr val="E31837"/>
              </a:buClr>
            </a:pPr>
            <a:r>
              <a:rPr lang="en-US" kern="400" dirty="0">
                <a:latin typeface="Arial" panose="020B0604020202020204" pitchFamily="34" charset="0"/>
                <a:cs typeface="Arial" panose="020B0604020202020204" pitchFamily="34" charset="0"/>
              </a:rPr>
              <a:t>Medicare Enhance members can access plan documents, information on discounts and other savings at </a:t>
            </a:r>
            <a:r>
              <a:rPr lang="en-US" b="1" u="sng" kern="400"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a:t>
            </a:r>
            <a:r>
              <a:rPr lang="en-US" b="1" kern="400"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harvardpilgrim.org/gic</a:t>
            </a:r>
            <a:endParaRPr lang="en-US" b="1" kern="400" dirty="0">
              <a:solidFill>
                <a:schemeClr val="accent1"/>
              </a:solidFill>
              <a:latin typeface="Arial" panose="020B0604020202020204" pitchFamily="34" charset="0"/>
              <a:cs typeface="Arial" panose="020B0604020202020204" pitchFamily="34" charset="0"/>
            </a:endParaRPr>
          </a:p>
          <a:p>
            <a:pPr lvl="0" algn="l">
              <a:spcAft>
                <a:spcPts val="1200"/>
              </a:spcAft>
              <a:buClr>
                <a:srgbClr val="E31837"/>
              </a:buClr>
            </a:pPr>
            <a:endParaRPr lang="en-US" b="1" kern="4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3388C0C4-4945-9B47-6D57-F0873380B27D}"/>
              </a:ext>
              <a:ext uri="{C183D7F6-B498-43B3-948B-1728B52AA6E4}">
                <adec:decorative xmlns:adec="http://schemas.microsoft.com/office/drawing/2017/decorative" val="1"/>
              </a:ext>
            </a:extLst>
          </p:cNvPr>
          <p:cNvCxnSpPr>
            <a:cxnSpLocks/>
          </p:cNvCxnSpPr>
          <p:nvPr/>
        </p:nvCxnSpPr>
        <p:spPr>
          <a:xfrm>
            <a:off x="6003383" y="1362217"/>
            <a:ext cx="0" cy="5030092"/>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08C5E2A-876D-6DB2-F20B-D63C7DC06A70}"/>
              </a:ext>
            </a:extLst>
          </p:cNvPr>
          <p:cNvSpPr txBox="1"/>
          <p:nvPr/>
        </p:nvSpPr>
        <p:spPr>
          <a:xfrm>
            <a:off x="6188618" y="1491929"/>
            <a:ext cx="4953801" cy="1477328"/>
          </a:xfrm>
          <a:prstGeom prst="rect">
            <a:avLst/>
          </a:prstGeom>
          <a:noFill/>
        </p:spPr>
        <p:txBody>
          <a:bodyPr wrap="square">
            <a:spAutoFit/>
          </a:bodyPr>
          <a:lstStyle/>
          <a:p>
            <a:pPr lvl="0" algn="l">
              <a:spcAft>
                <a:spcPts val="1200"/>
              </a:spcAft>
              <a:buClr>
                <a:srgbClr val="E31837"/>
              </a:buClr>
            </a:pPr>
            <a:r>
              <a:rPr lang="en-US" kern="400" dirty="0">
                <a:latin typeface="Arial" panose="020B0604020202020204" pitchFamily="34" charset="0"/>
                <a:cs typeface="Arial" panose="020B0604020202020204" pitchFamily="34" charset="0"/>
              </a:rPr>
              <a:t>Tufts Medicare Preferred members can access plan documents, provider directories, and information on discounts and other savings at </a:t>
            </a:r>
            <a:r>
              <a:rPr lang="en-US" b="1" u="sng" kern="400" dirty="0">
                <a:solidFill>
                  <a:srgbClr val="002060"/>
                </a:solidFill>
                <a:latin typeface="Arial" panose="020B0604020202020204" pitchFamily="34" charset="0"/>
                <a:cs typeface="Arial" panose="020B0604020202020204" pitchFamily="34" charset="0"/>
                <a:hlinkClick r:id="rId5"/>
              </a:rPr>
              <a:t>https://tuftshealthplan.com/employer-microsites/gic</a:t>
            </a:r>
            <a:endParaRPr lang="en-US" b="1" u="sng" kern="400" dirty="0">
              <a:solidFill>
                <a:srgbClr val="002060"/>
              </a:solidFill>
              <a:latin typeface="Arial" panose="020B0604020202020204" pitchFamily="34" charset="0"/>
              <a:cs typeface="Arial" panose="020B0604020202020204" pitchFamily="34" charset="0"/>
            </a:endParaRPr>
          </a:p>
        </p:txBody>
      </p:sp>
      <p:pic>
        <p:nvPicPr>
          <p:cNvPr id="8" name="Picture 7" descr="Image of Medicare Preferred member guide cover">
            <a:extLst>
              <a:ext uri="{FF2B5EF4-FFF2-40B4-BE49-F238E27FC236}">
                <a16:creationId xmlns:a16="http://schemas.microsoft.com/office/drawing/2014/main" id="{F9FCD67F-34D3-0D96-6925-301CD2317336}"/>
              </a:ext>
            </a:extLst>
          </p:cNvPr>
          <p:cNvPicPr>
            <a:picLocks noChangeAspect="1"/>
          </p:cNvPicPr>
          <p:nvPr/>
        </p:nvPicPr>
        <p:blipFill>
          <a:blip r:embed="rId6"/>
          <a:stretch>
            <a:fillRect/>
          </a:stretch>
        </p:blipFill>
        <p:spPr>
          <a:xfrm>
            <a:off x="8080994" y="2709925"/>
            <a:ext cx="2772907" cy="3604779"/>
          </a:xfrm>
          <a:prstGeom prst="rect">
            <a:avLst/>
          </a:prstGeom>
        </p:spPr>
      </p:pic>
    </p:spTree>
    <p:extLst>
      <p:ext uri="{BB962C8B-B14F-4D97-AF65-F5344CB8AC3E}">
        <p14:creationId xmlns:p14="http://schemas.microsoft.com/office/powerpoint/2010/main" val="3413272479"/>
      </p:ext>
    </p:extLst>
  </p:cSld>
  <p:clrMapOvr>
    <a:masterClrMapping/>
  </p:clrMapOvr>
  <mc:AlternateContent xmlns:mc="http://schemas.openxmlformats.org/markup-compatibility/2006" xmlns:p14="http://schemas.microsoft.com/office/powerpoint/2010/main">
    <mc:Choice Requires="p14">
      <p:transition spd="slow" p14:dur="2000" advTm="39321"/>
    </mc:Choice>
    <mc:Fallback xmlns="">
      <p:transition spd="slow" advTm="393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41D6-8F73-9C83-347C-8D3D4A5BC383}"/>
              </a:ext>
            </a:extLst>
          </p:cNvPr>
          <p:cNvSpPr>
            <a:spLocks noGrp="1"/>
          </p:cNvSpPr>
          <p:nvPr>
            <p:ph type="title"/>
          </p:nvPr>
        </p:nvSpPr>
        <p:spPr>
          <a:xfrm>
            <a:off x="194853" y="139873"/>
            <a:ext cx="10892946" cy="964329"/>
          </a:xfrm>
        </p:spPr>
        <p:txBody>
          <a:bodyPr/>
          <a:lstStyle/>
          <a:p>
            <a:r>
              <a:rPr lang="en-US" dirty="0"/>
              <a:t>Maximize Your Health: Medicare Enhance Digital Tools &amp; More </a:t>
            </a:r>
          </a:p>
        </p:txBody>
      </p:sp>
      <p:sp>
        <p:nvSpPr>
          <p:cNvPr id="4" name="TextBox 3">
            <a:extLst>
              <a:ext uri="{FF2B5EF4-FFF2-40B4-BE49-F238E27FC236}">
                <a16:creationId xmlns:a16="http://schemas.microsoft.com/office/drawing/2014/main" id="{71153649-DC8D-AE49-7DF2-088D8B73C657}"/>
              </a:ext>
            </a:extLst>
          </p:cNvPr>
          <p:cNvSpPr txBox="1"/>
          <p:nvPr/>
        </p:nvSpPr>
        <p:spPr>
          <a:xfrm>
            <a:off x="426718" y="1104201"/>
            <a:ext cx="6096000" cy="3139321"/>
          </a:xfrm>
          <a:prstGeom prst="rect">
            <a:avLst/>
          </a:prstGeom>
          <a:noFill/>
        </p:spPr>
        <p:txBody>
          <a:bodyPr wrap="square">
            <a:spAutoFit/>
          </a:bodyPr>
          <a:lstStyle/>
          <a:p>
            <a:r>
              <a:rPr lang="en-US" b="1" i="0" u="none" strike="noStrike" baseline="0" dirty="0">
                <a:solidFill>
                  <a:schemeClr val="tx2"/>
                </a:solidFill>
              </a:rPr>
              <a:t>Your secure online account + Mobile App </a:t>
            </a:r>
          </a:p>
          <a:p>
            <a:r>
              <a:rPr lang="en-US" dirty="0"/>
              <a:t>Access ALL your health plan information  </a:t>
            </a:r>
            <a:endParaRPr lang="en-US" i="0" u="none" strike="noStrike" baseline="0" dirty="0"/>
          </a:p>
          <a:p>
            <a:endParaRPr lang="en-US" b="1" dirty="0">
              <a:solidFill>
                <a:srgbClr val="221E1F"/>
              </a:solidFill>
            </a:endParaRPr>
          </a:p>
          <a:p>
            <a:r>
              <a:rPr lang="en-US" b="1" dirty="0">
                <a:solidFill>
                  <a:schemeClr val="tx2"/>
                </a:solidFill>
              </a:rPr>
              <a:t>Telehealth through Doctor on Demand</a:t>
            </a:r>
          </a:p>
          <a:p>
            <a:r>
              <a:rPr lang="en-US" dirty="0"/>
              <a:t>Talk to a doctor by web, phone or mobile app 24/7</a:t>
            </a:r>
          </a:p>
          <a:p>
            <a:endParaRPr lang="en-US" b="1" dirty="0">
              <a:solidFill>
                <a:srgbClr val="221E1F"/>
              </a:solidFill>
            </a:endParaRPr>
          </a:p>
          <a:p>
            <a:r>
              <a:rPr lang="en-US" b="1" dirty="0">
                <a:solidFill>
                  <a:schemeClr val="tx2"/>
                </a:solidFill>
              </a:rPr>
              <a:t>Discounts &amp; Savings  </a:t>
            </a:r>
          </a:p>
          <a:p>
            <a:r>
              <a:rPr lang="en-US" b="0" i="0" u="none" strike="noStrike" baseline="0" dirty="0"/>
              <a:t>Save on a variety of products and services that can help you stay healthy</a:t>
            </a:r>
            <a:endParaRPr lang="en-US" b="1" dirty="0"/>
          </a:p>
          <a:p>
            <a:endParaRPr lang="en-US" b="1" dirty="0">
              <a:solidFill>
                <a:srgbClr val="221E1F"/>
              </a:solidFill>
              <a:latin typeface="Azo Sans"/>
            </a:endParaRPr>
          </a:p>
          <a:p>
            <a:pPr marL="342900" indent="-342900">
              <a:buAutoNum type="arabicPeriod"/>
            </a:pPr>
            <a:endParaRPr lang="en-US" sz="1800" b="0" i="0" u="none" strike="noStrike" baseline="0" dirty="0">
              <a:solidFill>
                <a:srgbClr val="221E1F"/>
              </a:solidFill>
              <a:latin typeface="Azo Sans"/>
            </a:endParaRPr>
          </a:p>
        </p:txBody>
      </p:sp>
      <p:pic>
        <p:nvPicPr>
          <p:cNvPr id="20" name="Picture 19" descr="Image of Provider search">
            <a:extLst>
              <a:ext uri="{FF2B5EF4-FFF2-40B4-BE49-F238E27FC236}">
                <a16:creationId xmlns:a16="http://schemas.microsoft.com/office/drawing/2014/main" id="{DF209256-B0AA-08BA-0EB3-3BBFCB1430FA}"/>
              </a:ext>
            </a:extLst>
          </p:cNvPr>
          <p:cNvPicPr>
            <a:picLocks noChangeAspect="1"/>
          </p:cNvPicPr>
          <p:nvPr/>
        </p:nvPicPr>
        <p:blipFill>
          <a:blip r:embed="rId3"/>
          <a:stretch>
            <a:fillRect/>
          </a:stretch>
        </p:blipFill>
        <p:spPr>
          <a:xfrm>
            <a:off x="604158" y="4689159"/>
            <a:ext cx="2365466" cy="1500873"/>
          </a:xfrm>
          <a:prstGeom prst="rect">
            <a:avLst/>
          </a:prstGeom>
        </p:spPr>
      </p:pic>
      <p:cxnSp>
        <p:nvCxnSpPr>
          <p:cNvPr id="24" name="Straight Arrow Connector 23">
            <a:extLst>
              <a:ext uri="{FF2B5EF4-FFF2-40B4-BE49-F238E27FC236}">
                <a16:creationId xmlns:a16="http://schemas.microsoft.com/office/drawing/2014/main" id="{11A53462-A16C-FA6F-D7CA-F1F7E5729BC2}"/>
              </a:ext>
              <a:ext uri="{C183D7F6-B498-43B3-948B-1728B52AA6E4}">
                <adec:decorative xmlns:adec="http://schemas.microsoft.com/office/drawing/2017/decorative" val="1"/>
              </a:ext>
            </a:extLst>
          </p:cNvPr>
          <p:cNvCxnSpPr>
            <a:cxnSpLocks/>
          </p:cNvCxnSpPr>
          <p:nvPr/>
        </p:nvCxnSpPr>
        <p:spPr>
          <a:xfrm>
            <a:off x="3200401" y="6143896"/>
            <a:ext cx="674913" cy="169818"/>
          </a:xfrm>
          <a:prstGeom prst="straightConnector1">
            <a:avLst/>
          </a:prstGeom>
          <a:ln>
            <a:solidFill>
              <a:schemeClr val="tx2"/>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37DCDB88-0A0F-96BC-5AB8-CAEB0AF4DAF9}"/>
              </a:ext>
              <a:ext uri="{C183D7F6-B498-43B3-948B-1728B52AA6E4}">
                <adec:decorative xmlns:adec="http://schemas.microsoft.com/office/drawing/2017/decorative" val="1"/>
              </a:ext>
            </a:extLst>
          </p:cNvPr>
          <p:cNvCxnSpPr>
            <a:cxnSpLocks/>
          </p:cNvCxnSpPr>
          <p:nvPr/>
        </p:nvCxnSpPr>
        <p:spPr>
          <a:xfrm flipV="1">
            <a:off x="2830286" y="4824549"/>
            <a:ext cx="470263" cy="339633"/>
          </a:xfrm>
          <a:prstGeom prst="straightConnector1">
            <a:avLst/>
          </a:prstGeom>
          <a:ln>
            <a:solidFill>
              <a:schemeClr val="tx2"/>
            </a:solidFill>
            <a:tailEnd type="triangle"/>
          </a:ln>
        </p:spPr>
        <p:style>
          <a:lnRef idx="3">
            <a:schemeClr val="dk1"/>
          </a:lnRef>
          <a:fillRef idx="0">
            <a:schemeClr val="dk1"/>
          </a:fillRef>
          <a:effectRef idx="2">
            <a:schemeClr val="dk1"/>
          </a:effectRef>
          <a:fontRef idx="minor">
            <a:schemeClr val="tx1"/>
          </a:fontRef>
        </p:style>
      </p:cxnSp>
      <p:pic>
        <p:nvPicPr>
          <p:cNvPr id="16" name="Picture 15" descr="Image of Provider report">
            <a:extLst>
              <a:ext uri="{FF2B5EF4-FFF2-40B4-BE49-F238E27FC236}">
                <a16:creationId xmlns:a16="http://schemas.microsoft.com/office/drawing/2014/main" id="{B7DED7E2-8284-0B7A-7D25-E730A25C973C}"/>
              </a:ext>
            </a:extLst>
          </p:cNvPr>
          <p:cNvPicPr>
            <a:picLocks noChangeAspect="1"/>
          </p:cNvPicPr>
          <p:nvPr/>
        </p:nvPicPr>
        <p:blipFill>
          <a:blip r:embed="rId4"/>
          <a:stretch>
            <a:fillRect/>
          </a:stretch>
        </p:blipFill>
        <p:spPr>
          <a:xfrm>
            <a:off x="3305175" y="3589357"/>
            <a:ext cx="2163808" cy="2993086"/>
          </a:xfrm>
          <a:prstGeom prst="rect">
            <a:avLst/>
          </a:prstGeom>
        </p:spPr>
      </p:pic>
      <p:grpSp>
        <p:nvGrpSpPr>
          <p:cNvPr id="9" name="Group 8" descr="Image of cell phone featurng Harvard Pilgrim moble app">
            <a:extLst>
              <a:ext uri="{FF2B5EF4-FFF2-40B4-BE49-F238E27FC236}">
                <a16:creationId xmlns:a16="http://schemas.microsoft.com/office/drawing/2014/main" id="{E07EEB99-EB74-31FE-FC2B-9BE1118B7026}"/>
              </a:ext>
            </a:extLst>
          </p:cNvPr>
          <p:cNvGrpSpPr/>
          <p:nvPr/>
        </p:nvGrpSpPr>
        <p:grpSpPr>
          <a:xfrm>
            <a:off x="6018964" y="1119587"/>
            <a:ext cx="1897128" cy="1562654"/>
            <a:chOff x="3592051" y="5116276"/>
            <a:chExt cx="1387824" cy="1223683"/>
          </a:xfrm>
        </p:grpSpPr>
        <p:pic>
          <p:nvPicPr>
            <p:cNvPr id="10" name="Picture 9" descr="Graphical user interface, application&#10;&#10;Description automatically generated">
              <a:extLst>
                <a:ext uri="{FF2B5EF4-FFF2-40B4-BE49-F238E27FC236}">
                  <a16:creationId xmlns:a16="http://schemas.microsoft.com/office/drawing/2014/main" id="{B63DA32E-FE0C-69D5-BE45-FF352A95F531}"/>
                </a:ext>
              </a:extLst>
            </p:cNvPr>
            <p:cNvPicPr>
              <a:picLocks noChangeAspect="1"/>
            </p:cNvPicPr>
            <p:nvPr/>
          </p:nvPicPr>
          <p:blipFill>
            <a:blip r:embed="rId5"/>
            <a:stretch>
              <a:fillRect/>
            </a:stretch>
          </p:blipFill>
          <p:spPr>
            <a:xfrm>
              <a:off x="4352472" y="5118754"/>
              <a:ext cx="627403" cy="122120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1" name="Picture 2" descr="A picture containing text, screenshot, bus&#10;&#10;Description automatically generated">
              <a:extLst>
                <a:ext uri="{FF2B5EF4-FFF2-40B4-BE49-F238E27FC236}">
                  <a16:creationId xmlns:a16="http://schemas.microsoft.com/office/drawing/2014/main" id="{8D27D5B6-FB89-3954-C2C7-14BF199E7005}"/>
                </a:ext>
              </a:extLst>
            </p:cNvPr>
            <p:cNvPicPr>
              <a:picLocks noChangeAspect="1"/>
            </p:cNvPicPr>
            <p:nvPr/>
          </p:nvPicPr>
          <p:blipFill>
            <a:blip r:embed="rId6"/>
            <a:stretch>
              <a:fillRect/>
            </a:stretch>
          </p:blipFill>
          <p:spPr>
            <a:xfrm>
              <a:off x="3592051" y="5116276"/>
              <a:ext cx="658225" cy="122120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grpSp>
      <p:pic>
        <p:nvPicPr>
          <p:cNvPr id="14" name="Picture 13" descr="Graphical user interface, application">
            <a:extLst>
              <a:ext uri="{FF2B5EF4-FFF2-40B4-BE49-F238E27FC236}">
                <a16:creationId xmlns:a16="http://schemas.microsoft.com/office/drawing/2014/main" id="{96CE77B2-7901-ABF8-786B-D4EA58C343B0}"/>
              </a:ext>
            </a:extLst>
          </p:cNvPr>
          <p:cNvPicPr>
            <a:picLocks noChangeAspect="1"/>
          </p:cNvPicPr>
          <p:nvPr/>
        </p:nvPicPr>
        <p:blipFill rotWithShape="1">
          <a:blip r:embed="rId7"/>
          <a:srcRect t="8367" b="40399"/>
          <a:stretch/>
        </p:blipFill>
        <p:spPr>
          <a:xfrm>
            <a:off x="8536944" y="1009233"/>
            <a:ext cx="2647556" cy="2761580"/>
          </a:xfrm>
          <a:prstGeom prst="rect">
            <a:avLst/>
          </a:prstGeom>
          <a:ln>
            <a:solidFill>
              <a:schemeClr val="tx1">
                <a:lumMod val="40000"/>
                <a:lumOff val="60000"/>
              </a:schemeClr>
            </a:solidFill>
          </a:ln>
        </p:spPr>
      </p:pic>
      <p:sp>
        <p:nvSpPr>
          <p:cNvPr id="8" name="TextBox 7">
            <a:extLst>
              <a:ext uri="{FF2B5EF4-FFF2-40B4-BE49-F238E27FC236}">
                <a16:creationId xmlns:a16="http://schemas.microsoft.com/office/drawing/2014/main" id="{6AAFD333-5AEA-578D-D3F7-B4A8A3F3A018}"/>
              </a:ext>
            </a:extLst>
          </p:cNvPr>
          <p:cNvSpPr txBox="1"/>
          <p:nvPr/>
        </p:nvSpPr>
        <p:spPr>
          <a:xfrm>
            <a:off x="5677989" y="3939515"/>
            <a:ext cx="6096000" cy="2585323"/>
          </a:xfrm>
          <a:prstGeom prst="rect">
            <a:avLst/>
          </a:prstGeom>
          <a:noFill/>
        </p:spPr>
        <p:txBody>
          <a:bodyPr wrap="square">
            <a:spAutoFit/>
          </a:bodyPr>
          <a:lstStyle/>
          <a:p>
            <a:r>
              <a:rPr lang="en-US" b="1" dirty="0">
                <a:solidFill>
                  <a:schemeClr val="tx2"/>
                </a:solidFill>
              </a:rPr>
              <a:t>Find a doctor or hospital </a:t>
            </a:r>
          </a:p>
          <a:p>
            <a:r>
              <a:rPr lang="en-US" b="0" i="0" u="none" strike="noStrike" baseline="0" dirty="0"/>
              <a:t>Search for doctors or hospitals by name or location and check provider tier to find out how much you will pay out of pocket</a:t>
            </a:r>
          </a:p>
          <a:p>
            <a:endParaRPr lang="en-US" b="1" dirty="0">
              <a:solidFill>
                <a:srgbClr val="221E1F"/>
              </a:solidFill>
            </a:endParaRPr>
          </a:p>
          <a:p>
            <a:r>
              <a:rPr lang="en-US" b="1" dirty="0">
                <a:solidFill>
                  <a:schemeClr val="tx2"/>
                </a:solidFill>
              </a:rPr>
              <a:t>Health Cost Estimator </a:t>
            </a:r>
          </a:p>
          <a:p>
            <a:r>
              <a:rPr lang="en-US" dirty="0"/>
              <a:t>Help </a:t>
            </a:r>
            <a:r>
              <a:rPr lang="en-US" b="0" i="0" u="none" strike="noStrike" baseline="0" dirty="0"/>
              <a:t>find less expensive options for hundreds of services and procedures</a:t>
            </a:r>
            <a:endParaRPr lang="en-US" b="1" i="0" u="none" strike="noStrike" baseline="0" dirty="0"/>
          </a:p>
          <a:p>
            <a:endParaRPr lang="en-US" b="1" dirty="0">
              <a:solidFill>
                <a:srgbClr val="221E1F"/>
              </a:solidFill>
            </a:endParaRPr>
          </a:p>
        </p:txBody>
      </p:sp>
    </p:spTree>
    <p:extLst>
      <p:ext uri="{BB962C8B-B14F-4D97-AF65-F5344CB8AC3E}">
        <p14:creationId xmlns:p14="http://schemas.microsoft.com/office/powerpoint/2010/main" val="3122112832"/>
      </p:ext>
    </p:extLst>
  </p:cSld>
  <p:clrMapOvr>
    <a:masterClrMapping/>
  </p:clrMapOvr>
  <mc:AlternateContent xmlns:mc="http://schemas.openxmlformats.org/markup-compatibility/2006" xmlns:p14="http://schemas.microsoft.com/office/powerpoint/2010/main">
    <mc:Choice Requires="p14">
      <p:transition spd="slow" p14:dur="2000" advTm="34746"/>
    </mc:Choice>
    <mc:Fallback xmlns="">
      <p:transition spd="slow" advTm="3474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39F5-499F-D3A0-4AB5-40F502F948A5}"/>
              </a:ext>
            </a:extLst>
          </p:cNvPr>
          <p:cNvSpPr>
            <a:spLocks noGrp="1"/>
          </p:cNvSpPr>
          <p:nvPr>
            <p:ph type="title"/>
          </p:nvPr>
        </p:nvSpPr>
        <p:spPr>
          <a:xfrm>
            <a:off x="294485" y="316483"/>
            <a:ext cx="10892946" cy="916597"/>
          </a:xfrm>
        </p:spPr>
        <p:txBody>
          <a:bodyPr/>
          <a:lstStyle/>
          <a:p>
            <a:r>
              <a:rPr lang="en-US" dirty="0"/>
              <a:t>Member Support</a:t>
            </a:r>
          </a:p>
        </p:txBody>
      </p:sp>
      <p:sp>
        <p:nvSpPr>
          <p:cNvPr id="3" name="Rectangle 3">
            <a:extLst>
              <a:ext uri="{FF2B5EF4-FFF2-40B4-BE49-F238E27FC236}">
                <a16:creationId xmlns:a16="http://schemas.microsoft.com/office/drawing/2014/main" id="{E28B5255-0DF6-3E62-6851-24AAE1C64665}"/>
              </a:ext>
            </a:extLst>
          </p:cNvPr>
          <p:cNvSpPr txBox="1">
            <a:spLocks noChangeArrowheads="1"/>
          </p:cNvSpPr>
          <p:nvPr/>
        </p:nvSpPr>
        <p:spPr>
          <a:xfrm>
            <a:off x="492440" y="1107075"/>
            <a:ext cx="4648493" cy="3582911"/>
          </a:xfrm>
          <a:prstGeom prst="rect">
            <a:avLst/>
          </a:prstGeom>
        </p:spPr>
        <p:txBody>
          <a:bodyPr/>
          <a:lst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b="1" kern="400" dirty="0">
              <a:latin typeface="Arial" panose="020B0604020202020204" pitchFamily="34" charset="0"/>
              <a:cs typeface="Arial" panose="020B0604020202020204" pitchFamily="34" charset="0"/>
            </a:endParaRPr>
          </a:p>
          <a:p>
            <a:r>
              <a:rPr lang="en-US" sz="1800" b="1" kern="400" dirty="0">
                <a:latin typeface="Arial" panose="020B0604020202020204" pitchFamily="34" charset="0"/>
                <a:cs typeface="Arial" panose="020B0604020202020204" pitchFamily="34" charset="0"/>
              </a:rPr>
              <a:t>Member Services: </a:t>
            </a:r>
          </a:p>
          <a:p>
            <a:r>
              <a:rPr lang="en-US" sz="1800" b="1" dirty="0">
                <a:solidFill>
                  <a:schemeClr val="accent1"/>
                </a:solidFill>
              </a:rPr>
              <a:t>(844) 442-7324: </a:t>
            </a:r>
            <a:r>
              <a:rPr lang="en-US" sz="1800" kern="400" dirty="0">
                <a:latin typeface="Arial" panose="020B0604020202020204" pitchFamily="34" charset="0"/>
                <a:cs typeface="Arial" panose="020B0604020202020204" pitchFamily="34" charset="0"/>
              </a:rPr>
              <a:t>Medicare Enhance</a:t>
            </a:r>
          </a:p>
          <a:p>
            <a:r>
              <a:rPr lang="en-US" sz="1800" b="1" dirty="0"/>
              <a:t>Hours: </a:t>
            </a:r>
            <a:r>
              <a:rPr lang="en-US" sz="1800" kern="400" dirty="0">
                <a:latin typeface="Arial" panose="020B0604020202020204" pitchFamily="34" charset="0"/>
                <a:cs typeface="Arial" panose="020B0604020202020204" pitchFamily="34" charset="0"/>
              </a:rPr>
              <a:t>Monday, Tuesday, and Thursday 8 a.m. to 6 p.m., Wednesday 10 a.m. to 6 p.m. and Friday 8 a.m. to 5:30 p.m.</a:t>
            </a:r>
          </a:p>
          <a:p>
            <a:endParaRPr lang="en-US" sz="1800" kern="400" dirty="0">
              <a:latin typeface="Arial" panose="020B0604020202020204" pitchFamily="34" charset="0"/>
              <a:cs typeface="Arial" panose="020B0604020202020204" pitchFamily="34" charset="0"/>
            </a:endParaRPr>
          </a:p>
          <a:p>
            <a:r>
              <a:rPr lang="en-US" sz="1800" b="1" kern="400" dirty="0">
                <a:solidFill>
                  <a:srgbClr val="002060"/>
                </a:solidFill>
                <a:cs typeface="Arial" panose="020B0604020202020204" pitchFamily="34" charset="0"/>
              </a:rPr>
              <a:t>(</a:t>
            </a:r>
            <a:r>
              <a:rPr lang="en-US" sz="1800" b="1" dirty="0">
                <a:solidFill>
                  <a:srgbClr val="002060"/>
                </a:solidFill>
                <a:effectLst/>
              </a:rPr>
              <a:t>855) 852-1016: </a:t>
            </a:r>
            <a:r>
              <a:rPr lang="en-US" sz="1800" kern="400" dirty="0">
                <a:latin typeface="Arial" panose="020B0604020202020204" pitchFamily="34" charset="0"/>
                <a:cs typeface="Arial" panose="020B0604020202020204" pitchFamily="34" charset="0"/>
              </a:rPr>
              <a:t>Tufts Medicare Preferred</a:t>
            </a:r>
          </a:p>
          <a:p>
            <a:r>
              <a:rPr lang="en-US" altLang="en-US" sz="1800" b="1" dirty="0"/>
              <a:t>Hours: </a:t>
            </a:r>
            <a:r>
              <a:rPr lang="en-US" altLang="en-US" sz="1800" dirty="0"/>
              <a:t>Monday-Thursday: 8 a.m. to 7 p.m. Fri: 8 a.m. to 6 p.m.</a:t>
            </a:r>
            <a:endParaRPr lang="en-US" sz="1800" dirty="0"/>
          </a:p>
          <a:p>
            <a:endParaRPr lang="en-US" sz="2000" dirty="0"/>
          </a:p>
        </p:txBody>
      </p:sp>
      <p:sp>
        <p:nvSpPr>
          <p:cNvPr id="5" name="Rectangle 4">
            <a:extLst>
              <a:ext uri="{FF2B5EF4-FFF2-40B4-BE49-F238E27FC236}">
                <a16:creationId xmlns:a16="http://schemas.microsoft.com/office/drawing/2014/main" id="{00D27208-A71D-2DB8-0643-ECB663C54FBD}"/>
              </a:ext>
              <a:ext uri="{C183D7F6-B498-43B3-948B-1728B52AA6E4}">
                <adec:decorative xmlns:adec="http://schemas.microsoft.com/office/drawing/2017/decorative" val="1"/>
              </a:ext>
            </a:extLst>
          </p:cNvPr>
          <p:cNvSpPr/>
          <p:nvPr/>
        </p:nvSpPr>
        <p:spPr>
          <a:xfrm>
            <a:off x="492440" y="3628103"/>
            <a:ext cx="11369594" cy="866327"/>
          </a:xfrm>
          <a:prstGeom prst="rect">
            <a:avLst/>
          </a:prstGeom>
        </p:spPr>
        <p:txBody>
          <a:bodyPr wrap="square">
            <a:spAutoFit/>
          </a:bodyPr>
          <a:lstStyle/>
          <a:p>
            <a:pPr lvl="0" algn="l">
              <a:spcAft>
                <a:spcPts val="1200"/>
              </a:spcAft>
              <a:buClr>
                <a:srgbClr val="E31837"/>
              </a:buClr>
            </a:pPr>
            <a:endParaRPr lang="en-US" b="1" kern="400" dirty="0">
              <a:latin typeface="Arial" panose="020B0604020202020204" pitchFamily="34" charset="0"/>
              <a:cs typeface="Arial" panose="020B0604020202020204" pitchFamily="34" charset="0"/>
            </a:endParaRPr>
          </a:p>
          <a:p>
            <a:pPr lvl="0" algn="l">
              <a:lnSpc>
                <a:spcPts val="2940"/>
              </a:lnSpc>
              <a:spcAft>
                <a:spcPts val="1200"/>
              </a:spcAft>
              <a:buClr>
                <a:srgbClr val="E31837"/>
              </a:buClr>
            </a:pPr>
            <a:endParaRPr lang="en-US" sz="2200" kern="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FC67DA0-5BD9-3948-868F-46A73CF54A09}"/>
              </a:ext>
            </a:extLst>
          </p:cNvPr>
          <p:cNvSpPr txBox="1"/>
          <p:nvPr/>
        </p:nvSpPr>
        <p:spPr>
          <a:xfrm>
            <a:off x="5577281" y="1107076"/>
            <a:ext cx="6094602" cy="3416320"/>
          </a:xfrm>
          <a:prstGeom prst="rect">
            <a:avLst/>
          </a:prstGeom>
          <a:noFill/>
        </p:spPr>
        <p:txBody>
          <a:bodyPr wrap="square">
            <a:spAutoFit/>
          </a:bodyPr>
          <a:lstStyle/>
          <a:p>
            <a:endParaRPr lang="en-US" b="1" dirty="0"/>
          </a:p>
          <a:p>
            <a:r>
              <a:rPr lang="en-US" b="1" dirty="0"/>
              <a:t>Pharmacy coverage: </a:t>
            </a:r>
          </a:p>
          <a:p>
            <a:r>
              <a:rPr lang="en-US" dirty="0"/>
              <a:t>SilverScript, an affiliate of CVS Caremark, administers prescription drug benefits for GIC Medicare Rx participants, providing predictable copays and convenient delivery options.</a:t>
            </a:r>
          </a:p>
          <a:p>
            <a:endParaRPr lang="en-US" dirty="0"/>
          </a:p>
          <a:p>
            <a:r>
              <a:rPr lang="en-US" dirty="0"/>
              <a:t>For prescription benefit information, call CVS Caremark at </a:t>
            </a:r>
          </a:p>
          <a:p>
            <a:r>
              <a:rPr lang="en-US" sz="1800" b="1" i="0" u="none" strike="noStrike" baseline="0" dirty="0"/>
              <a:t>(877) 876-7214 </a:t>
            </a:r>
            <a:r>
              <a:rPr lang="en-US" dirty="0"/>
              <a:t>or visit </a:t>
            </a:r>
            <a:r>
              <a:rPr lang="en-US" sz="1800" b="1" i="0" u="sng" strike="noStrike" baseline="0" dirty="0">
                <a:hlinkClick r:id="rId3"/>
              </a:rPr>
              <a:t>https://info.caremark.com/oe/gichome </a:t>
            </a:r>
            <a:r>
              <a:rPr lang="en-US" sz="1800" b="0" i="0" u="none" strike="noStrike" baseline="0" dirty="0"/>
              <a:t>	</a:t>
            </a:r>
          </a:p>
          <a:p>
            <a:endParaRPr lang="en-US" dirty="0"/>
          </a:p>
          <a:p>
            <a:r>
              <a:rPr lang="en-US" dirty="0"/>
              <a:t> </a:t>
            </a:r>
          </a:p>
        </p:txBody>
      </p:sp>
    </p:spTree>
    <p:extLst>
      <p:ext uri="{BB962C8B-B14F-4D97-AF65-F5344CB8AC3E}">
        <p14:creationId xmlns:p14="http://schemas.microsoft.com/office/powerpoint/2010/main" val="105686134"/>
      </p:ext>
    </p:extLst>
  </p:cSld>
  <p:clrMapOvr>
    <a:masterClrMapping/>
  </p:clrMapOvr>
  <mc:AlternateContent xmlns:mc="http://schemas.openxmlformats.org/markup-compatibility/2006" xmlns:p14="http://schemas.microsoft.com/office/powerpoint/2010/main">
    <mc:Choice Requires="p14">
      <p:transition spd="med" p14:dur="700" advTm="72851">
        <p:fade/>
      </p:transition>
    </mc:Choice>
    <mc:Fallback xmlns="">
      <p:transition spd="med" advTm="7285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0242-DD97-E36B-B9A2-0DC07D482194}"/>
              </a:ext>
            </a:extLst>
          </p:cNvPr>
          <p:cNvSpPr>
            <a:spLocks noGrp="1"/>
          </p:cNvSpPr>
          <p:nvPr>
            <p:ph type="title"/>
          </p:nvPr>
        </p:nvSpPr>
        <p:spPr>
          <a:xfrm>
            <a:off x="185347" y="281328"/>
            <a:ext cx="10892946" cy="916597"/>
          </a:xfrm>
        </p:spPr>
        <p:txBody>
          <a:bodyPr/>
          <a:lstStyle/>
          <a:p>
            <a:r>
              <a:rPr lang="en-US" dirty="0"/>
              <a:t>Medicare Enhance: Member Discounts &amp; Savings </a:t>
            </a:r>
          </a:p>
        </p:txBody>
      </p:sp>
      <p:pic>
        <p:nvPicPr>
          <p:cNvPr id="11" name="Picture 10">
            <a:extLst>
              <a:ext uri="{FF2B5EF4-FFF2-40B4-BE49-F238E27FC236}">
                <a16:creationId xmlns:a16="http://schemas.microsoft.com/office/drawing/2014/main" id="{2240EC05-4829-2F63-E458-9311310693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9912" y="1062248"/>
            <a:ext cx="534283" cy="529528"/>
          </a:xfrm>
          <a:prstGeom prst="rect">
            <a:avLst/>
          </a:prstGeom>
        </p:spPr>
      </p:pic>
      <p:sp>
        <p:nvSpPr>
          <p:cNvPr id="3" name="Rectangle 4">
            <a:extLst>
              <a:ext uri="{FF2B5EF4-FFF2-40B4-BE49-F238E27FC236}">
                <a16:creationId xmlns:a16="http://schemas.microsoft.com/office/drawing/2014/main" id="{8CF17D3A-0123-D538-A001-9FECD75BCF2C}"/>
              </a:ext>
            </a:extLst>
          </p:cNvPr>
          <p:cNvSpPr txBox="1">
            <a:spLocks noChangeArrowheads="1"/>
          </p:cNvSpPr>
          <p:nvPr/>
        </p:nvSpPr>
        <p:spPr>
          <a:xfrm>
            <a:off x="648261" y="1244964"/>
            <a:ext cx="3601518" cy="408824"/>
          </a:xfrm>
          <a:prstGeom prst="rect">
            <a:avLst/>
          </a:prstGeom>
        </p:spPr>
        <p:txBody>
          <a:bodyPr/>
          <a:lst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pPr>
            <a:r>
              <a:rPr lang="en-US" sz="1200" b="1" dirty="0"/>
              <a:t>$100 Fitness reimbursement</a:t>
            </a:r>
          </a:p>
          <a:p>
            <a:pPr marL="123825" lvl="1" indent="-123825">
              <a:buClr>
                <a:schemeClr val="bg2"/>
              </a:buClr>
            </a:pPr>
            <a:endParaRPr lang="en-US" sz="1200" dirty="0"/>
          </a:p>
          <a:p>
            <a:pPr marL="0" lvl="1" indent="0">
              <a:buClr>
                <a:schemeClr val="bg2"/>
              </a:buClr>
              <a:buNone/>
            </a:pPr>
            <a:endParaRPr lang="en-US" sz="1200" dirty="0"/>
          </a:p>
        </p:txBody>
      </p:sp>
      <p:pic>
        <p:nvPicPr>
          <p:cNvPr id="12" name="Picture 11">
            <a:extLst>
              <a:ext uri="{FF2B5EF4-FFF2-40B4-BE49-F238E27FC236}">
                <a16:creationId xmlns:a16="http://schemas.microsoft.com/office/drawing/2014/main" id="{9F9F9B3D-C76C-7487-5D8E-E4B4C1A61DA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55369" y="1127055"/>
            <a:ext cx="537906" cy="375793"/>
          </a:xfrm>
          <a:prstGeom prst="rect">
            <a:avLst/>
          </a:prstGeom>
        </p:spPr>
      </p:pic>
      <p:sp>
        <p:nvSpPr>
          <p:cNvPr id="27" name="TextBox 26">
            <a:extLst>
              <a:ext uri="{FF2B5EF4-FFF2-40B4-BE49-F238E27FC236}">
                <a16:creationId xmlns:a16="http://schemas.microsoft.com/office/drawing/2014/main" id="{CBBCEE51-22F8-3126-5D75-C17CC20F6904}"/>
              </a:ext>
            </a:extLst>
          </p:cNvPr>
          <p:cNvSpPr txBox="1"/>
          <p:nvPr/>
        </p:nvSpPr>
        <p:spPr>
          <a:xfrm>
            <a:off x="4623898" y="1228637"/>
            <a:ext cx="3318325" cy="1200329"/>
          </a:xfrm>
          <a:prstGeom prst="rect">
            <a:avLst/>
          </a:prstGeom>
          <a:noFill/>
        </p:spPr>
        <p:txBody>
          <a:bodyPr wrap="square">
            <a:spAutoFit/>
          </a:bodyPr>
          <a:lstStyle/>
          <a:p>
            <a:pPr>
              <a:spcBef>
                <a:spcPts val="1800"/>
              </a:spcBef>
            </a:pPr>
            <a:r>
              <a:rPr lang="en-US" sz="1200" b="1" dirty="0"/>
              <a:t>Complementary and alternative medicine</a:t>
            </a:r>
          </a:p>
          <a:p>
            <a:pPr marL="171450" lvl="1" indent="-171450">
              <a:buClr>
                <a:schemeClr val="tx2"/>
              </a:buClr>
              <a:buFont typeface="Arial" panose="020B0604020202020204" pitchFamily="34" charset="0"/>
              <a:buChar char="•"/>
            </a:pPr>
            <a:r>
              <a:rPr lang="en-US" sz="1200" dirty="0"/>
              <a:t>Acupuncture</a:t>
            </a:r>
          </a:p>
          <a:p>
            <a:pPr marL="171450" lvl="1" indent="-171450">
              <a:buClr>
                <a:schemeClr val="tx2"/>
              </a:buClr>
              <a:buFont typeface="Arial" panose="020B0604020202020204" pitchFamily="34" charset="0"/>
              <a:buChar char="•"/>
            </a:pPr>
            <a:r>
              <a:rPr lang="en-US" sz="1200" dirty="0"/>
              <a:t>Chiropractic</a:t>
            </a:r>
          </a:p>
          <a:p>
            <a:pPr marL="171450" lvl="1" indent="-171450">
              <a:buClr>
                <a:schemeClr val="tx2"/>
              </a:buClr>
              <a:buFont typeface="Arial" panose="020B0604020202020204" pitchFamily="34" charset="0"/>
              <a:buChar char="•"/>
            </a:pPr>
            <a:r>
              <a:rPr lang="en-US" sz="1200" dirty="0"/>
              <a:t>Tai chi</a:t>
            </a:r>
          </a:p>
          <a:p>
            <a:pPr marL="171450" lvl="1" indent="-171450">
              <a:buClr>
                <a:schemeClr val="tx2"/>
              </a:buClr>
              <a:buFont typeface="Arial" panose="020B0604020202020204" pitchFamily="34" charset="0"/>
              <a:buChar char="•"/>
            </a:pPr>
            <a:r>
              <a:rPr lang="en-US" sz="1200" dirty="0"/>
              <a:t>Mind-body therapies</a:t>
            </a:r>
          </a:p>
          <a:p>
            <a:pPr marL="171450" lvl="1" indent="-171450">
              <a:buClr>
                <a:schemeClr val="tx2"/>
              </a:buClr>
              <a:buFont typeface="Arial" panose="020B0604020202020204" pitchFamily="34" charset="0"/>
              <a:buChar char="•"/>
            </a:pPr>
            <a:r>
              <a:rPr lang="en-US" sz="1200" dirty="0"/>
              <a:t>Mindfulness</a:t>
            </a:r>
          </a:p>
        </p:txBody>
      </p:sp>
      <p:pic>
        <p:nvPicPr>
          <p:cNvPr id="15" name="Picture 14" descr="Icon">
            <a:extLst>
              <a:ext uri="{FF2B5EF4-FFF2-40B4-BE49-F238E27FC236}">
                <a16:creationId xmlns:a16="http://schemas.microsoft.com/office/drawing/2014/main" id="{EAFA1537-38A7-3E73-16A0-5DDDF10B32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8610" y="1103395"/>
            <a:ext cx="369628" cy="348611"/>
          </a:xfrm>
          <a:prstGeom prst="rect">
            <a:avLst/>
          </a:prstGeom>
        </p:spPr>
      </p:pic>
      <p:sp>
        <p:nvSpPr>
          <p:cNvPr id="25" name="TextBox 24">
            <a:extLst>
              <a:ext uri="{FF2B5EF4-FFF2-40B4-BE49-F238E27FC236}">
                <a16:creationId xmlns:a16="http://schemas.microsoft.com/office/drawing/2014/main" id="{34E73146-953A-C4C6-2258-A0B060495E8F}"/>
              </a:ext>
            </a:extLst>
          </p:cNvPr>
          <p:cNvSpPr txBox="1"/>
          <p:nvPr/>
        </p:nvSpPr>
        <p:spPr>
          <a:xfrm>
            <a:off x="9056920" y="1187434"/>
            <a:ext cx="2708366" cy="1169551"/>
          </a:xfrm>
          <a:prstGeom prst="rect">
            <a:avLst/>
          </a:prstGeom>
          <a:noFill/>
        </p:spPr>
        <p:txBody>
          <a:bodyPr wrap="square">
            <a:spAutoFit/>
          </a:bodyPr>
          <a:lstStyle/>
          <a:p>
            <a:pPr marL="0" indent="0" defTabSz="457200" fontAlgn="base">
              <a:lnSpc>
                <a:spcPts val="1440"/>
              </a:lnSpc>
              <a:spcBef>
                <a:spcPts val="1800"/>
              </a:spcBef>
              <a:spcAft>
                <a:spcPts val="0"/>
              </a:spcAft>
              <a:buClr>
                <a:srgbClr val="E31837"/>
              </a:buClr>
              <a:buNone/>
            </a:pPr>
            <a:r>
              <a:rPr lang="en-US" sz="1200" b="1" kern="1200" dirty="0">
                <a:latin typeface="+mn-lt"/>
                <a:cs typeface="+mn-cs"/>
              </a:rPr>
              <a:t>Fitness</a:t>
            </a:r>
          </a:p>
          <a:p>
            <a:pPr marL="123825" lvl="1" indent="-123825" fontAlgn="base">
              <a:lnSpc>
                <a:spcPts val="1440"/>
              </a:lnSpc>
              <a:spcAft>
                <a:spcPts val="0"/>
              </a:spcAft>
              <a:buClr>
                <a:schemeClr val="tx2"/>
              </a:buClr>
              <a:buFont typeface="Arial" panose="020B0604020202020204" pitchFamily="34" charset="0"/>
              <a:buChar char="•"/>
            </a:pPr>
            <a:r>
              <a:rPr lang="en-US" sz="1200" dirty="0"/>
              <a:t>Marathon Sports (MA)</a:t>
            </a:r>
          </a:p>
          <a:p>
            <a:pPr marL="123825" lvl="1" indent="-123825" fontAlgn="base">
              <a:lnSpc>
                <a:spcPts val="1440"/>
              </a:lnSpc>
              <a:spcAft>
                <a:spcPts val="0"/>
              </a:spcAft>
              <a:buClr>
                <a:schemeClr val="tx2"/>
              </a:buClr>
              <a:buFont typeface="Arial" panose="020B0604020202020204" pitchFamily="34" charset="0"/>
              <a:buChar char="•"/>
            </a:pPr>
            <a:r>
              <a:rPr lang="en-US" sz="1200" dirty="0"/>
              <a:t>Runner’s Alley (NH)</a:t>
            </a:r>
          </a:p>
          <a:p>
            <a:pPr marL="123825" lvl="1" indent="-123825" fontAlgn="base">
              <a:lnSpc>
                <a:spcPts val="1440"/>
              </a:lnSpc>
              <a:spcAft>
                <a:spcPts val="0"/>
              </a:spcAft>
              <a:buClr>
                <a:schemeClr val="tx2"/>
              </a:buClr>
              <a:buFont typeface="Arial" panose="020B0604020202020204" pitchFamily="34" charset="0"/>
              <a:buChar char="•"/>
            </a:pPr>
            <a:r>
              <a:rPr lang="en-US" sz="1200" dirty="0"/>
              <a:t>Workout Fitness Store (ME)</a:t>
            </a:r>
          </a:p>
          <a:p>
            <a:pPr marL="123825" lvl="1" indent="-123825" fontAlgn="base">
              <a:lnSpc>
                <a:spcPts val="1440"/>
              </a:lnSpc>
              <a:spcAft>
                <a:spcPts val="0"/>
              </a:spcAft>
              <a:buClr>
                <a:schemeClr val="tx2"/>
              </a:buClr>
              <a:buFont typeface="Arial" panose="020B0604020202020204" pitchFamily="34" charset="0"/>
              <a:buChar char="•"/>
            </a:pPr>
            <a:r>
              <a:rPr lang="en-US" sz="1200" dirty="0"/>
              <a:t>Appalachian Mountain </a:t>
            </a:r>
            <a:br>
              <a:rPr lang="en-US" sz="1200" dirty="0"/>
            </a:br>
            <a:r>
              <a:rPr lang="en-US" sz="1200" dirty="0"/>
              <a:t>Club membership</a:t>
            </a:r>
          </a:p>
        </p:txBody>
      </p:sp>
      <p:pic>
        <p:nvPicPr>
          <p:cNvPr id="30" name="Picture 29">
            <a:extLst>
              <a:ext uri="{FF2B5EF4-FFF2-40B4-BE49-F238E27FC236}">
                <a16:creationId xmlns:a16="http://schemas.microsoft.com/office/drawing/2014/main" id="{F0DCE007-1877-BA9F-810E-95CB67937D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36424" y="1822596"/>
            <a:ext cx="489006" cy="409956"/>
          </a:xfrm>
          <a:prstGeom prst="rect">
            <a:avLst/>
          </a:prstGeom>
        </p:spPr>
      </p:pic>
      <p:sp>
        <p:nvSpPr>
          <p:cNvPr id="29" name="TextBox 28">
            <a:extLst>
              <a:ext uri="{FF2B5EF4-FFF2-40B4-BE49-F238E27FC236}">
                <a16:creationId xmlns:a16="http://schemas.microsoft.com/office/drawing/2014/main" id="{5212D5E0-798F-641A-2CFC-B4E5B2279727}"/>
              </a:ext>
            </a:extLst>
          </p:cNvPr>
          <p:cNvSpPr txBox="1"/>
          <p:nvPr/>
        </p:nvSpPr>
        <p:spPr>
          <a:xfrm>
            <a:off x="674195" y="1947711"/>
            <a:ext cx="3949703" cy="1015663"/>
          </a:xfrm>
          <a:prstGeom prst="rect">
            <a:avLst/>
          </a:prstGeom>
          <a:noFill/>
        </p:spPr>
        <p:txBody>
          <a:bodyPr wrap="square">
            <a:spAutoFit/>
          </a:bodyPr>
          <a:lstStyle/>
          <a:p>
            <a:pPr>
              <a:spcBef>
                <a:spcPts val="1800"/>
              </a:spcBef>
            </a:pPr>
            <a:r>
              <a:rPr lang="en-US" sz="1200" b="1" dirty="0"/>
              <a:t>Eyewear discounts </a:t>
            </a:r>
          </a:p>
          <a:p>
            <a:pPr marL="171450" indent="-171450">
              <a:buClr>
                <a:schemeClr val="tx2"/>
              </a:buClr>
              <a:buFont typeface="Arial" panose="020B0604020202020204" pitchFamily="34" charset="0"/>
              <a:buChar char="•"/>
            </a:pPr>
            <a:r>
              <a:rPr lang="en-US" sz="1200" dirty="0"/>
              <a:t>EyeMed network optical providers</a:t>
            </a:r>
          </a:p>
          <a:p>
            <a:pPr marL="171450" indent="-171450">
              <a:buClr>
                <a:schemeClr val="tx2"/>
              </a:buClr>
              <a:buFont typeface="Arial" panose="020B0604020202020204" pitchFamily="34" charset="0"/>
              <a:buChar char="•"/>
            </a:pPr>
            <a:r>
              <a:rPr lang="en-US" sz="1200" dirty="0"/>
              <a:t>Laser vision correction</a:t>
            </a:r>
          </a:p>
          <a:p>
            <a:pPr marL="171450" indent="-171450">
              <a:buClr>
                <a:schemeClr val="tx2"/>
              </a:buClr>
              <a:buFont typeface="Arial" panose="020B0604020202020204" pitchFamily="34" charset="0"/>
              <a:buChar char="•"/>
            </a:pPr>
            <a:r>
              <a:rPr lang="en-US" sz="1200" dirty="0"/>
              <a:t>FREE prescription eyeglasses with a covered routine eye exam at Visionworks</a:t>
            </a:r>
          </a:p>
        </p:txBody>
      </p:sp>
      <p:sp>
        <p:nvSpPr>
          <p:cNvPr id="5" name="Rectangle 5">
            <a:extLst>
              <a:ext uri="{FF2B5EF4-FFF2-40B4-BE49-F238E27FC236}">
                <a16:creationId xmlns:a16="http://schemas.microsoft.com/office/drawing/2014/main" id="{6DA37A45-AEE3-02D4-81D6-4B4AFBF97429}"/>
              </a:ext>
            </a:extLst>
          </p:cNvPr>
          <p:cNvSpPr txBox="1">
            <a:spLocks noChangeArrowheads="1"/>
          </p:cNvSpPr>
          <p:nvPr/>
        </p:nvSpPr>
        <p:spPr>
          <a:xfrm>
            <a:off x="210571" y="3429000"/>
            <a:ext cx="3040695" cy="2018033"/>
          </a:xfrm>
          <a:prstGeom prst="rect">
            <a:avLst/>
          </a:prstGeom>
          <a:noFill/>
        </p:spPr>
        <p:txBody>
          <a:bodyPr/>
          <a:lstStyle>
            <a:lvl1pPr marL="274320" indent="-274320" algn="l" defTabSz="914400" rtl="0" eaLnBrk="1" latinLnBrk="0" hangingPunct="1">
              <a:lnSpc>
                <a:spcPts val="2400"/>
              </a:lnSpc>
              <a:spcBef>
                <a:spcPts val="0"/>
              </a:spcBef>
              <a:spcAft>
                <a:spcPts val="1200"/>
              </a:spcAft>
              <a:buClr>
                <a:schemeClr val="accent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ts val="2400"/>
              </a:lnSpc>
              <a:spcBef>
                <a:spcPts val="0"/>
              </a:spcBef>
              <a:spcAft>
                <a:spcPts val="1200"/>
              </a:spcAft>
              <a:buClr>
                <a:schemeClr val="tx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ts val="2400"/>
              </a:lnSpc>
              <a:spcBef>
                <a:spcPts val="0"/>
              </a:spcBef>
              <a:spcAft>
                <a:spcPts val="1200"/>
              </a:spcAft>
              <a:buClr>
                <a:schemeClr val="tx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ts val="2400"/>
              </a:lnSpc>
              <a:spcBef>
                <a:spcPts val="0"/>
              </a:spcBef>
              <a:spcAft>
                <a:spcPts val="1200"/>
              </a:spcAft>
              <a:buClr>
                <a:schemeClr val="accent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ts val="2400"/>
              </a:lnSpc>
              <a:spcBef>
                <a:spcPts val="0"/>
              </a:spcBef>
              <a:spcAft>
                <a:spcPts val="1200"/>
              </a:spcAft>
              <a:buClr>
                <a:schemeClr val="bg2"/>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fontAlgn="base">
              <a:lnSpc>
                <a:spcPts val="1440"/>
              </a:lnSpc>
              <a:spcBef>
                <a:spcPts val="900"/>
              </a:spcBef>
              <a:spcAft>
                <a:spcPts val="0"/>
              </a:spcAft>
              <a:buClr>
                <a:srgbClr val="E31837"/>
              </a:buClr>
              <a:buNone/>
            </a:pPr>
            <a:r>
              <a:rPr lang="en-US" sz="1200" b="1" kern="1200" dirty="0">
                <a:solidFill>
                  <a:schemeClr val="tx1"/>
                </a:solidFill>
                <a:latin typeface="+mn-lt"/>
                <a:cs typeface="+mn-cs"/>
              </a:rPr>
              <a:t>Additional discounts include: </a:t>
            </a:r>
          </a:p>
          <a:p>
            <a:pPr defTabSz="457200" fontAlgn="base">
              <a:lnSpc>
                <a:spcPts val="1440"/>
              </a:lnSpc>
              <a:spcBef>
                <a:spcPts val="900"/>
              </a:spcBef>
              <a:spcAft>
                <a:spcPts val="0"/>
              </a:spcAft>
              <a:buClr>
                <a:srgbClr val="E31837"/>
              </a:buClr>
            </a:pPr>
            <a:r>
              <a:rPr lang="en-US" sz="1200" kern="1200" dirty="0">
                <a:solidFill>
                  <a:schemeClr val="tx1"/>
                </a:solidFill>
                <a:latin typeface="+mn-lt"/>
                <a:cs typeface="+mn-cs"/>
              </a:rPr>
              <a:t>Hearing aid savings</a:t>
            </a:r>
          </a:p>
          <a:p>
            <a:pPr defTabSz="457200" fontAlgn="base">
              <a:lnSpc>
                <a:spcPts val="1440"/>
              </a:lnSpc>
              <a:spcBef>
                <a:spcPts val="900"/>
              </a:spcBef>
              <a:spcAft>
                <a:spcPts val="0"/>
              </a:spcAft>
              <a:buClr>
                <a:srgbClr val="E31837"/>
              </a:buClr>
            </a:pPr>
            <a:r>
              <a:rPr lang="en-US" sz="1200" kern="1200" dirty="0">
                <a:solidFill>
                  <a:schemeClr val="tx1"/>
                </a:solidFill>
                <a:latin typeface="+mn-lt"/>
                <a:cs typeface="+mn-cs"/>
              </a:rPr>
              <a:t>Healthy eating</a:t>
            </a:r>
          </a:p>
          <a:p>
            <a:pPr defTabSz="457200" fontAlgn="base">
              <a:lnSpc>
                <a:spcPts val="1440"/>
              </a:lnSpc>
              <a:spcBef>
                <a:spcPts val="900"/>
              </a:spcBef>
              <a:spcAft>
                <a:spcPts val="0"/>
              </a:spcAft>
              <a:buClr>
                <a:srgbClr val="E31837"/>
              </a:buClr>
            </a:pPr>
            <a:r>
              <a:rPr lang="en-US" sz="1200" dirty="0">
                <a:solidFill>
                  <a:schemeClr val="tx1"/>
                </a:solidFill>
              </a:rPr>
              <a:t>FREE lifestyle management coaching, </a:t>
            </a:r>
            <a:br>
              <a:rPr lang="en-US" sz="1200" dirty="0">
                <a:solidFill>
                  <a:schemeClr val="tx1"/>
                </a:solidFill>
              </a:rPr>
            </a:br>
            <a:r>
              <a:rPr lang="en-US" sz="1200" dirty="0">
                <a:solidFill>
                  <a:schemeClr val="tx1"/>
                </a:solidFill>
              </a:rPr>
              <a:t>e.g., for smoking cessation, nutrition</a:t>
            </a:r>
          </a:p>
          <a:p>
            <a:pPr defTabSz="457200" fontAlgn="base">
              <a:lnSpc>
                <a:spcPts val="1440"/>
              </a:lnSpc>
              <a:spcBef>
                <a:spcPts val="900"/>
              </a:spcBef>
              <a:spcAft>
                <a:spcPts val="0"/>
              </a:spcAft>
              <a:buClr>
                <a:srgbClr val="E31837"/>
              </a:buClr>
            </a:pPr>
            <a:r>
              <a:rPr lang="en-US" sz="1200" dirty="0">
                <a:solidFill>
                  <a:schemeClr val="tx1"/>
                </a:solidFill>
              </a:rPr>
              <a:t>And more!</a:t>
            </a:r>
          </a:p>
        </p:txBody>
      </p:sp>
      <p:pic>
        <p:nvPicPr>
          <p:cNvPr id="8" name="Picture 7" descr="A person and person laughing at a table">
            <a:extLst>
              <a:ext uri="{FF2B5EF4-FFF2-40B4-BE49-F238E27FC236}">
                <a16:creationId xmlns:a16="http://schemas.microsoft.com/office/drawing/2014/main" id="{68106D65-FD43-BD3C-CB39-D9CA41C42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8306" y="2734764"/>
            <a:ext cx="5251175" cy="3500783"/>
          </a:xfrm>
          <a:prstGeom prst="rect">
            <a:avLst/>
          </a:prstGeom>
        </p:spPr>
      </p:pic>
    </p:spTree>
    <p:extLst>
      <p:ext uri="{BB962C8B-B14F-4D97-AF65-F5344CB8AC3E}">
        <p14:creationId xmlns:p14="http://schemas.microsoft.com/office/powerpoint/2010/main" val="1358074053"/>
      </p:ext>
    </p:extLst>
  </p:cSld>
  <p:clrMapOvr>
    <a:masterClrMapping/>
  </p:clrMapOvr>
  <mc:AlternateContent xmlns:mc="http://schemas.openxmlformats.org/markup-compatibility/2006" xmlns:p14="http://schemas.microsoft.com/office/powerpoint/2010/main">
    <mc:Choice Requires="p14">
      <p:transition spd="med" p14:dur="700" advTm="53183">
        <p:fade/>
      </p:transition>
    </mc:Choice>
    <mc:Fallback xmlns="">
      <p:transition spd="med" advTm="5318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13C8BA-CC26-5936-5731-ACC69BF9FBB8}"/>
              </a:ext>
            </a:extLst>
          </p:cNvPr>
          <p:cNvSpPr>
            <a:spLocks noGrp="1"/>
          </p:cNvSpPr>
          <p:nvPr>
            <p:ph type="title"/>
          </p:nvPr>
        </p:nvSpPr>
        <p:spPr>
          <a:xfrm>
            <a:off x="351609" y="292034"/>
            <a:ext cx="11335294" cy="916597"/>
          </a:xfrm>
        </p:spPr>
        <p:txBody>
          <a:bodyPr/>
          <a:lstStyle/>
          <a:p>
            <a:r>
              <a:rPr lang="en-US" dirty="0"/>
              <a:t>Tufts Medicare Preferred: Discounts &amp; Savings</a:t>
            </a:r>
          </a:p>
        </p:txBody>
      </p:sp>
      <p:pic>
        <p:nvPicPr>
          <p:cNvPr id="5" name="Picture 4" descr="A person holding a yoga mat">
            <a:extLst>
              <a:ext uri="{FF2B5EF4-FFF2-40B4-BE49-F238E27FC236}">
                <a16:creationId xmlns:a16="http://schemas.microsoft.com/office/drawing/2014/main" id="{6C883061-0A3F-977E-919F-811771856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18" y="1978358"/>
            <a:ext cx="4920165" cy="3280110"/>
          </a:xfrm>
          <a:prstGeom prst="rect">
            <a:avLst/>
          </a:prstGeom>
        </p:spPr>
      </p:pic>
      <p:pic>
        <p:nvPicPr>
          <p:cNvPr id="12" name="Graphic 11">
            <a:extLst>
              <a:ext uri="{FF2B5EF4-FFF2-40B4-BE49-F238E27FC236}">
                <a16:creationId xmlns:a16="http://schemas.microsoft.com/office/drawing/2014/main" id="{E84AE92B-A994-2010-0C05-FE9C1C3C1C2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1116" y="1410789"/>
            <a:ext cx="673840" cy="673840"/>
          </a:xfrm>
          <a:prstGeom prst="rect">
            <a:avLst/>
          </a:prstGeom>
        </p:spPr>
      </p:pic>
      <p:pic>
        <p:nvPicPr>
          <p:cNvPr id="9" name="Graphic 8">
            <a:extLst>
              <a:ext uri="{FF2B5EF4-FFF2-40B4-BE49-F238E27FC236}">
                <a16:creationId xmlns:a16="http://schemas.microsoft.com/office/drawing/2014/main" id="{5667A7E7-353C-6C33-FD30-FB75656E5AB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6312" y="2564326"/>
            <a:ext cx="675262" cy="675262"/>
          </a:xfrm>
          <a:prstGeom prst="rect">
            <a:avLst/>
          </a:prstGeom>
        </p:spPr>
      </p:pic>
      <p:pic>
        <p:nvPicPr>
          <p:cNvPr id="11" name="Graphic 10">
            <a:extLst>
              <a:ext uri="{FF2B5EF4-FFF2-40B4-BE49-F238E27FC236}">
                <a16:creationId xmlns:a16="http://schemas.microsoft.com/office/drawing/2014/main" id="{94BE4EB7-1D92-2445-0E5C-41919BB2F5C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0086" y="3825343"/>
            <a:ext cx="668532" cy="668532"/>
          </a:xfrm>
          <a:prstGeom prst="rect">
            <a:avLst/>
          </a:prstGeom>
        </p:spPr>
      </p:pic>
      <p:pic>
        <p:nvPicPr>
          <p:cNvPr id="10" name="Graphic 9">
            <a:extLst>
              <a:ext uri="{FF2B5EF4-FFF2-40B4-BE49-F238E27FC236}">
                <a16:creationId xmlns:a16="http://schemas.microsoft.com/office/drawing/2014/main" id="{6A8AA0ED-9A73-3E1F-73F3-8A37432C61E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10010" y="4998720"/>
            <a:ext cx="653701" cy="653701"/>
          </a:xfrm>
          <a:prstGeom prst="rect">
            <a:avLst/>
          </a:prstGeom>
        </p:spPr>
      </p:pic>
      <p:sp>
        <p:nvSpPr>
          <p:cNvPr id="8" name="TextBox 7">
            <a:extLst>
              <a:ext uri="{FF2B5EF4-FFF2-40B4-BE49-F238E27FC236}">
                <a16:creationId xmlns:a16="http://schemas.microsoft.com/office/drawing/2014/main" id="{AA78A9B0-3FE9-49BB-5554-B6097B7AA167}"/>
              </a:ext>
            </a:extLst>
          </p:cNvPr>
          <p:cNvSpPr txBox="1"/>
          <p:nvPr/>
        </p:nvSpPr>
        <p:spPr>
          <a:xfrm>
            <a:off x="5869577" y="1269839"/>
            <a:ext cx="6096000" cy="4616648"/>
          </a:xfrm>
          <a:prstGeom prst="rect">
            <a:avLst/>
          </a:prstGeom>
          <a:noFill/>
        </p:spPr>
        <p:txBody>
          <a:bodyPr wrap="square">
            <a:spAutoFit/>
          </a:bodyPr>
          <a:lstStyle/>
          <a:p>
            <a:r>
              <a:rPr lang="en-US" sz="1400" b="1" i="0" u="none" strike="noStrike" baseline="0" dirty="0">
                <a:solidFill>
                  <a:srgbClr val="211D1E"/>
                </a:solidFill>
              </a:rPr>
              <a:t>Eyewear Benefit</a:t>
            </a:r>
            <a:r>
              <a:rPr lang="en-US" sz="1400" b="0" i="0" u="none" strike="noStrike" baseline="0" dirty="0">
                <a:solidFill>
                  <a:srgbClr val="211D1E"/>
                </a:solidFill>
              </a:rPr>
              <a:t>	</a:t>
            </a:r>
          </a:p>
          <a:p>
            <a:r>
              <a:rPr lang="en-US" sz="1400" b="0" i="0" u="none" strike="noStrike" baseline="0" dirty="0">
                <a:solidFill>
                  <a:srgbClr val="211D1E"/>
                </a:solidFill>
              </a:rPr>
              <a:t>$150 per calendar year towards eyewear at an EyeMed Vision Care participating provider, or $90 per calendar year at non-participating providers	</a:t>
            </a:r>
          </a:p>
          <a:p>
            <a:endParaRPr lang="en-US" sz="1400" b="1" i="0" u="none" strike="noStrike" baseline="0" dirty="0">
              <a:solidFill>
                <a:srgbClr val="211D1E"/>
              </a:solidFill>
            </a:endParaRPr>
          </a:p>
          <a:p>
            <a:r>
              <a:rPr lang="en-US" sz="1400" b="1" i="0" u="none" strike="noStrike" baseline="0" dirty="0">
                <a:solidFill>
                  <a:srgbClr val="211D1E"/>
                </a:solidFill>
              </a:rPr>
              <a:t>Wellness Allowance</a:t>
            </a:r>
            <a:r>
              <a:rPr lang="en-US" sz="1400" b="0" i="0" u="none" strike="noStrike" baseline="0" dirty="0">
                <a:solidFill>
                  <a:srgbClr val="211D1E"/>
                </a:solidFill>
              </a:rPr>
              <a:t>	</a:t>
            </a:r>
          </a:p>
          <a:p>
            <a:r>
              <a:rPr lang="en-US" sz="1400" b="0" i="0" u="none" strike="noStrike" baseline="0" dirty="0">
                <a:solidFill>
                  <a:srgbClr val="211D1E"/>
                </a:solidFill>
              </a:rPr>
              <a:t>$150 per calendar year toward fitness club membership, instructional fitness classes, participation in online instructional fitness classes, nutritional counseling, acupuncture, and/or wellness programs such as memory fitness activities	</a:t>
            </a:r>
          </a:p>
          <a:p>
            <a:r>
              <a:rPr lang="en-US" sz="1400" b="0" i="0" u="none" strike="noStrike" baseline="0" dirty="0">
                <a:solidFill>
                  <a:srgbClr val="211D1E"/>
                </a:solidFill>
              </a:rPr>
              <a:t>	</a:t>
            </a:r>
          </a:p>
          <a:p>
            <a:r>
              <a:rPr lang="en-US" sz="1400" b="1" i="0" u="none" strike="noStrike" baseline="0" dirty="0">
                <a:solidFill>
                  <a:srgbClr val="211D1E"/>
                </a:solidFill>
              </a:rPr>
              <a:t>Hearing Aids</a:t>
            </a:r>
            <a:r>
              <a:rPr lang="en-US" sz="1400" b="0" i="0" u="none" strike="noStrike" baseline="0" dirty="0">
                <a:solidFill>
                  <a:srgbClr val="211D1E"/>
                </a:solidFill>
              </a:rPr>
              <a:t>	</a:t>
            </a:r>
          </a:p>
          <a:p>
            <a:r>
              <a:rPr lang="en-US" sz="1400" b="0" i="0" u="none" strike="noStrike" baseline="0" dirty="0">
                <a:solidFill>
                  <a:srgbClr val="211D1E"/>
                </a:solidFill>
              </a:rPr>
              <a:t>Members 22 and over — First $500 covered in full by the plan, then you pay 20% of the next $1,500 (for both ears combined). Plan coverage is limited to $1,700 per member every 24 months. Member is responsible for any amount over $1,700 every two years	</a:t>
            </a:r>
          </a:p>
          <a:p>
            <a:endParaRPr lang="en-US" sz="1400" b="1" i="0" u="none" strike="noStrike" baseline="0" dirty="0">
              <a:solidFill>
                <a:srgbClr val="211D1E"/>
              </a:solidFill>
            </a:endParaRPr>
          </a:p>
          <a:p>
            <a:r>
              <a:rPr lang="en-US" sz="1400" b="1" i="0" u="none" strike="noStrike" baseline="0" dirty="0">
                <a:solidFill>
                  <a:srgbClr val="211D1E"/>
                </a:solidFill>
              </a:rPr>
              <a:t>Weight Management Programs</a:t>
            </a:r>
            <a:r>
              <a:rPr lang="en-US" sz="1400" b="0" i="0" u="none" strike="noStrike" baseline="0" dirty="0">
                <a:solidFill>
                  <a:srgbClr val="211D1E"/>
                </a:solidFill>
              </a:rPr>
              <a:t>	</a:t>
            </a:r>
          </a:p>
          <a:p>
            <a:r>
              <a:rPr lang="en-US" sz="1400" b="0" i="0" u="none" strike="noStrike" baseline="0" dirty="0">
                <a:solidFill>
                  <a:srgbClr val="211D1E"/>
                </a:solidFill>
              </a:rPr>
              <a:t>$150 per calendar year towards program fees for weight loss programs such as WeightWatchers, Jenny Craig, or a hospital- based weight loss program	</a:t>
            </a:r>
          </a:p>
        </p:txBody>
      </p:sp>
    </p:spTree>
    <p:extLst>
      <p:ext uri="{BB962C8B-B14F-4D97-AF65-F5344CB8AC3E}">
        <p14:creationId xmlns:p14="http://schemas.microsoft.com/office/powerpoint/2010/main" val="1810283875"/>
      </p:ext>
    </p:extLst>
  </p:cSld>
  <p:clrMapOvr>
    <a:masterClrMapping/>
  </p:clrMapOvr>
  <mc:AlternateContent xmlns:mc="http://schemas.openxmlformats.org/markup-compatibility/2006" xmlns:p14="http://schemas.microsoft.com/office/powerpoint/2010/main">
    <mc:Choice Requires="p14">
      <p:transition spd="slow" p14:dur="2000" advTm="10389"/>
    </mc:Choice>
    <mc:Fallback xmlns="">
      <p:transition spd="slow" advTm="10389"/>
    </mc:Fallback>
  </mc:AlternateContent>
</p:sld>
</file>

<file path=ppt/theme/theme1.xml><?xml version="1.0" encoding="utf-8"?>
<a:theme xmlns:a="http://schemas.openxmlformats.org/drawingml/2006/main" name="Harvard Pilgrim and Tufts Health">
  <a:themeElements>
    <a:clrScheme name="Harvard-Tufts">
      <a:dk1>
        <a:srgbClr val="414041"/>
      </a:dk1>
      <a:lt1>
        <a:srgbClr val="FFFFFF"/>
      </a:lt1>
      <a:dk2>
        <a:srgbClr val="E31837"/>
      </a:dk2>
      <a:lt2>
        <a:srgbClr val="000000"/>
      </a:lt2>
      <a:accent1>
        <a:srgbClr val="E31837"/>
      </a:accent1>
      <a:accent2>
        <a:srgbClr val="971024"/>
      </a:accent2>
      <a:accent3>
        <a:srgbClr val="FF9800"/>
      </a:accent3>
      <a:accent4>
        <a:srgbClr val="0367A5"/>
      </a:accent4>
      <a:accent5>
        <a:srgbClr val="01B7E6"/>
      </a:accent5>
      <a:accent6>
        <a:srgbClr val="9B26B6"/>
      </a:accent6>
      <a:hlink>
        <a:srgbClr val="01B7E6"/>
      </a:hlink>
      <a:folHlink>
        <a:srgbClr val="E318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PHC-THP_combined.potx" id="{2C354C9F-36FE-457D-8515-AC0C57B9584C}" vid="{D77E2373-654B-4FCC-AEAA-CEA9F0FBA0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7eb2ca1-151e-4498-8659-dcf34d506d6e" xsi:nil="true"/>
    <lcf76f155ced4ddcb4097134ff3c332f xmlns="14d9695c-504e-42d3-bbe5-3afafe4352e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0F6928D52C82458E417991CBCE85CE" ma:contentTypeVersion="15" ma:contentTypeDescription="Create a new document." ma:contentTypeScope="" ma:versionID="def9dde6eefe657c08e59dd8ef34952f">
  <xsd:schema xmlns:xsd="http://www.w3.org/2001/XMLSchema" xmlns:xs="http://www.w3.org/2001/XMLSchema" xmlns:p="http://schemas.microsoft.com/office/2006/metadata/properties" xmlns:ns2="14d9695c-504e-42d3-bbe5-3afafe4352e5" xmlns:ns3="17eb2ca1-151e-4498-8659-dcf34d506d6e" targetNamespace="http://schemas.microsoft.com/office/2006/metadata/properties" ma:root="true" ma:fieldsID="f4b1c2c92ed01f116dd2280cc4c1da2e" ns2:_="" ns3:_="">
    <xsd:import namespace="14d9695c-504e-42d3-bbe5-3afafe4352e5"/>
    <xsd:import namespace="17eb2ca1-151e-4498-8659-dcf34d506d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9695c-504e-42d3-bbe5-3afafe435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eb2ca1-151e-4498-8659-dcf34d506d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4dbc26-273f-4e5e-adb8-66ae116629f4}" ma:internalName="TaxCatchAll" ma:showField="CatchAllData" ma:web="17eb2ca1-151e-4498-8659-dcf34d506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E7629B-CC03-4B77-B64B-8C40F2A4F258}">
  <ds:schemaRefs>
    <ds:schemaRef ds:uri="17eb2ca1-151e-4498-8659-dcf34d506d6e"/>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14d9695c-504e-42d3-bbe5-3afafe4352e5"/>
    <ds:schemaRef ds:uri="http://www.w3.org/XML/1998/namespace"/>
  </ds:schemaRefs>
</ds:datastoreItem>
</file>

<file path=customXml/itemProps2.xml><?xml version="1.0" encoding="utf-8"?>
<ds:datastoreItem xmlns:ds="http://schemas.openxmlformats.org/officeDocument/2006/customXml" ds:itemID="{9339236D-13BF-483B-A720-A02E33BDCE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9695c-504e-42d3-bbe5-3afafe4352e5"/>
    <ds:schemaRef ds:uri="17eb2ca1-151e-4498-8659-dcf34d506d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121A0A-0B0D-457F-8D25-A42DEA518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HPHC-THP_combined</Template>
  <TotalTime>36</TotalTime>
  <Words>953</Words>
  <Application>Microsoft Office PowerPoint</Application>
  <PresentationFormat>Widescreen</PresentationFormat>
  <Paragraphs>111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Azo Sans</vt:lpstr>
      <vt:lpstr>Calibri</vt:lpstr>
      <vt:lpstr>System Font Regular</vt:lpstr>
      <vt:lpstr>Verdana</vt:lpstr>
      <vt:lpstr>Wingdings</vt:lpstr>
      <vt:lpstr>Harvard Pilgrim and Tufts Health</vt:lpstr>
      <vt:lpstr>GIC FY2026   </vt:lpstr>
      <vt:lpstr>GIC Annual Enrollment for Medicare plans  </vt:lpstr>
      <vt:lpstr>Medicare Plans at a Glance </vt:lpstr>
      <vt:lpstr>How to enroll Enroll in or update your GIC benefits during annual enrollment or within 60 days of a qualifying event </vt:lpstr>
      <vt:lpstr>Dedicated Member Guides </vt:lpstr>
      <vt:lpstr>Maximize Your Health: Medicare Enhance Digital Tools &amp; More </vt:lpstr>
      <vt:lpstr>Member Support</vt:lpstr>
      <vt:lpstr>Medicare Enhance: Member Discounts &amp; Savings </vt:lpstr>
      <vt:lpstr>Tufts Medicare Preferred: Discounts &amp; Savings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Grych, Andrea</dc:creator>
  <cp:lastModifiedBy>Petherick, Christine</cp:lastModifiedBy>
  <cp:revision>3</cp:revision>
  <dcterms:created xsi:type="dcterms:W3CDTF">2025-03-18T18:05:27Z</dcterms:created>
  <dcterms:modified xsi:type="dcterms:W3CDTF">2025-12-11T19:48:18Z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0x010100C20F6928D52C82458E417991CBCE85CE</vt:lpwstr>
  </property>
  <property fmtid="{D5CDD505-2E9C-101B-9397-08002B2CF9AE}" pid="3" name="_ExtendedDescription">
    <vt:lpwstr/>
  </property>
  <property fmtid="{D5CDD505-2E9C-101B-9397-08002B2CF9AE}" pid="4" name="MediaServiceImageTags">
    <vt:lpwstr/>
  </property>
</Properties>
</file>