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65" r:id="rId6"/>
    <p:sldId id="266" r:id="rId7"/>
    <p:sldId id="258" r:id="rId8"/>
    <p:sldId id="267" r:id="rId9"/>
    <p:sldId id="260" r:id="rId10"/>
    <p:sldId id="261" r:id="rId11"/>
    <p:sldId id="273" r:id="rId12"/>
    <p:sldId id="272" r:id="rId13"/>
    <p:sldId id="274" r:id="rId14"/>
    <p:sldId id="262" r:id="rId15"/>
    <p:sldId id="263" r:id="rId16"/>
    <p:sldId id="269" r:id="rId17"/>
    <p:sldId id="264" r:id="rId18"/>
    <p:sldId id="268" r:id="rId19"/>
    <p:sldId id="270" r:id="rId20"/>
    <p:sldId id="271" r:id="rId21"/>
  </p:sldIdLst>
  <p:sldSz cx="18288000" cy="10287000"/>
  <p:notesSz cx="6858000" cy="9144000"/>
  <p:embeddedFontLst>
    <p:embeddedFont>
      <p:font typeface="Glacial Indifference" panose="020B0604020202020204" charset="0"/>
      <p:regular r:id="rId23"/>
    </p:embeddedFont>
    <p:embeddedFont>
      <p:font typeface="Glacial Indifference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6EE8D-7BDA-48A0-830B-9EC455DA7C2E}" v="21" dt="2026-01-28T20:36:40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108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ago Medeiros" userId="556bf26c76c8dc84" providerId="LiveId" clId="{77F5AEAF-DD4B-40F4-9172-C66DB52DE319}"/>
    <pc:docChg chg="undo custSel modSld">
      <pc:chgData name="Thiago Medeiros" userId="556bf26c76c8dc84" providerId="LiveId" clId="{77F5AEAF-DD4B-40F4-9172-C66DB52DE319}" dt="2026-01-28T21:12:58.379" v="230" actId="1037"/>
      <pc:docMkLst>
        <pc:docMk/>
      </pc:docMkLst>
      <pc:sldChg chg="modSp mod">
        <pc:chgData name="Thiago Medeiros" userId="556bf26c76c8dc84" providerId="LiveId" clId="{77F5AEAF-DD4B-40F4-9172-C66DB52DE319}" dt="2026-01-28T21:12:58.379" v="230" actId="1037"/>
        <pc:sldMkLst>
          <pc:docMk/>
          <pc:sldMk cId="0" sldId="256"/>
        </pc:sldMkLst>
        <pc:spChg chg="mod">
          <ac:chgData name="Thiago Medeiros" userId="556bf26c76c8dc84" providerId="LiveId" clId="{77F5AEAF-DD4B-40F4-9172-C66DB52DE319}" dt="2026-01-28T21:12:58.379" v="230" actId="1037"/>
          <ac:spMkLst>
            <pc:docMk/>
            <pc:sldMk cId="0" sldId="256"/>
            <ac:spMk id="34" creationId="{00000000-0000-0000-0000-000000000000}"/>
          </ac:spMkLst>
        </pc:spChg>
        <pc:spChg chg="mod">
          <ac:chgData name="Thiago Medeiros" userId="556bf26c76c8dc84" providerId="LiveId" clId="{77F5AEAF-DD4B-40F4-9172-C66DB52DE319}" dt="2026-01-28T21:12:58.379" v="230" actId="1037"/>
          <ac:spMkLst>
            <pc:docMk/>
            <pc:sldMk cId="0" sldId="256"/>
            <ac:spMk id="35" creationId="{00000000-0000-0000-0000-000000000000}"/>
          </ac:spMkLst>
        </pc:spChg>
      </pc:sldChg>
      <pc:sldChg chg="modSp mod">
        <pc:chgData name="Thiago Medeiros" userId="556bf26c76c8dc84" providerId="LiveId" clId="{77F5AEAF-DD4B-40F4-9172-C66DB52DE319}" dt="2026-01-28T20:44:28.886" v="73" actId="1076"/>
        <pc:sldMkLst>
          <pc:docMk/>
          <pc:sldMk cId="0" sldId="258"/>
        </pc:sldMkLst>
        <pc:spChg chg="mod">
          <ac:chgData name="Thiago Medeiros" userId="556bf26c76c8dc84" providerId="LiveId" clId="{77F5AEAF-DD4B-40F4-9172-C66DB52DE319}" dt="2026-01-28T20:43:48.415" v="64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Thiago Medeiros" userId="556bf26c76c8dc84" providerId="LiveId" clId="{77F5AEAF-DD4B-40F4-9172-C66DB52DE319}" dt="2026-01-28T20:44:00.116" v="65" actId="404"/>
          <ac:spMkLst>
            <pc:docMk/>
            <pc:sldMk cId="0" sldId="258"/>
            <ac:spMk id="18" creationId="{00000000-0000-0000-0000-000000000000}"/>
          </ac:spMkLst>
        </pc:spChg>
        <pc:spChg chg="mod">
          <ac:chgData name="Thiago Medeiros" userId="556bf26c76c8dc84" providerId="LiveId" clId="{77F5AEAF-DD4B-40F4-9172-C66DB52DE319}" dt="2026-01-28T20:44:28.886" v="73" actId="1076"/>
          <ac:spMkLst>
            <pc:docMk/>
            <pc:sldMk cId="0" sldId="258"/>
            <ac:spMk id="20" creationId="{00000000-0000-0000-0000-000000000000}"/>
          </ac:spMkLst>
        </pc:spChg>
      </pc:sldChg>
      <pc:sldChg chg="modSp mod">
        <pc:chgData name="Thiago Medeiros" userId="556bf26c76c8dc84" providerId="LiveId" clId="{77F5AEAF-DD4B-40F4-9172-C66DB52DE319}" dt="2026-01-28T20:47:56.745" v="105" actId="14100"/>
        <pc:sldMkLst>
          <pc:docMk/>
          <pc:sldMk cId="0" sldId="260"/>
        </pc:sldMkLst>
        <pc:spChg chg="mod">
          <ac:chgData name="Thiago Medeiros" userId="556bf26c76c8dc84" providerId="LiveId" clId="{77F5AEAF-DD4B-40F4-9172-C66DB52DE319}" dt="2026-01-28T20:47:37.555" v="104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Thiago Medeiros" userId="556bf26c76c8dc84" providerId="LiveId" clId="{77F5AEAF-DD4B-40F4-9172-C66DB52DE319}" dt="2026-01-28T20:47:56.745" v="105" actId="14100"/>
          <ac:spMkLst>
            <pc:docMk/>
            <pc:sldMk cId="0" sldId="260"/>
            <ac:spMk id="10" creationId="{00000000-0000-0000-0000-000000000000}"/>
          </ac:spMkLst>
        </pc:spChg>
      </pc:sldChg>
      <pc:sldChg chg="modSp mod">
        <pc:chgData name="Thiago Medeiros" userId="556bf26c76c8dc84" providerId="LiveId" clId="{77F5AEAF-DD4B-40F4-9172-C66DB52DE319}" dt="2026-01-28T20:48:39.595" v="117" actId="1035"/>
        <pc:sldMkLst>
          <pc:docMk/>
          <pc:sldMk cId="0" sldId="261"/>
        </pc:sldMkLst>
        <pc:spChg chg="mod">
          <ac:chgData name="Thiago Medeiros" userId="556bf26c76c8dc84" providerId="LiveId" clId="{77F5AEAF-DD4B-40F4-9172-C66DB52DE319}" dt="2026-01-28T20:48:08.065" v="107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Thiago Medeiros" userId="556bf26c76c8dc84" providerId="LiveId" clId="{77F5AEAF-DD4B-40F4-9172-C66DB52DE319}" dt="2026-01-28T20:48:39.595" v="117" actId="1035"/>
          <ac:spMkLst>
            <pc:docMk/>
            <pc:sldMk cId="0" sldId="261"/>
            <ac:spMk id="10" creationId="{00000000-0000-0000-0000-000000000000}"/>
          </ac:spMkLst>
        </pc:spChg>
      </pc:sldChg>
      <pc:sldChg chg="modSp mod">
        <pc:chgData name="Thiago Medeiros" userId="556bf26c76c8dc84" providerId="LiveId" clId="{77F5AEAF-DD4B-40F4-9172-C66DB52DE319}" dt="2026-01-28T20:52:03.704" v="151" actId="404"/>
        <pc:sldMkLst>
          <pc:docMk/>
          <pc:sldMk cId="0" sldId="262"/>
        </pc:sldMkLst>
        <pc:spChg chg="mod">
          <ac:chgData name="Thiago Medeiros" userId="556bf26c76c8dc84" providerId="LiveId" clId="{77F5AEAF-DD4B-40F4-9172-C66DB52DE319}" dt="2026-01-28T20:52:03.704" v="151" actId="404"/>
          <ac:spMkLst>
            <pc:docMk/>
            <pc:sldMk cId="0" sldId="262"/>
            <ac:spMk id="5" creationId="{00000000-0000-0000-0000-000000000000}"/>
          </ac:spMkLst>
        </pc:spChg>
      </pc:sldChg>
      <pc:sldChg chg="addSp delSp modSp mod">
        <pc:chgData name="Thiago Medeiros" userId="556bf26c76c8dc84" providerId="LiveId" clId="{77F5AEAF-DD4B-40F4-9172-C66DB52DE319}" dt="2026-01-28T21:11:49.569" v="217" actId="108"/>
        <pc:sldMkLst>
          <pc:docMk/>
          <pc:sldMk cId="0" sldId="263"/>
        </pc:sldMkLst>
        <pc:spChg chg="add del mod">
          <ac:chgData name="Thiago Medeiros" userId="556bf26c76c8dc84" providerId="LiveId" clId="{77F5AEAF-DD4B-40F4-9172-C66DB52DE319}" dt="2026-01-28T21:11:49.569" v="217" actId="108"/>
          <ac:spMkLst>
            <pc:docMk/>
            <pc:sldMk cId="0" sldId="263"/>
            <ac:spMk id="6" creationId="{00000000-0000-0000-0000-000000000000}"/>
          </ac:spMkLst>
        </pc:spChg>
        <pc:spChg chg="mod">
          <ac:chgData name="Thiago Medeiros" userId="556bf26c76c8dc84" providerId="LiveId" clId="{77F5AEAF-DD4B-40F4-9172-C66DB52DE319}" dt="2026-01-28T20:52:36.025" v="160" actId="1076"/>
          <ac:spMkLst>
            <pc:docMk/>
            <pc:sldMk cId="0" sldId="263"/>
            <ac:spMk id="7" creationId="{00000000-0000-0000-0000-000000000000}"/>
          </ac:spMkLst>
        </pc:spChg>
        <pc:spChg chg="mod">
          <ac:chgData name="Thiago Medeiros" userId="556bf26c76c8dc84" providerId="LiveId" clId="{77F5AEAF-DD4B-40F4-9172-C66DB52DE319}" dt="2026-01-28T20:52:33.944" v="159" actId="1076"/>
          <ac:spMkLst>
            <pc:docMk/>
            <pc:sldMk cId="0" sldId="263"/>
            <ac:spMk id="8" creationId="{00000000-0000-0000-0000-000000000000}"/>
          </ac:spMkLst>
        </pc:spChg>
      </pc:sldChg>
      <pc:sldChg chg="modSp mod">
        <pc:chgData name="Thiago Medeiros" userId="556bf26c76c8dc84" providerId="LiveId" clId="{77F5AEAF-DD4B-40F4-9172-C66DB52DE319}" dt="2026-01-28T20:56:26.635" v="203" actId="1076"/>
        <pc:sldMkLst>
          <pc:docMk/>
          <pc:sldMk cId="0" sldId="264"/>
        </pc:sldMkLst>
        <pc:spChg chg="mod">
          <ac:chgData name="Thiago Medeiros" userId="556bf26c76c8dc84" providerId="LiveId" clId="{77F5AEAF-DD4B-40F4-9172-C66DB52DE319}" dt="2026-01-28T20:55:42.595" v="195" actId="255"/>
          <ac:spMkLst>
            <pc:docMk/>
            <pc:sldMk cId="0" sldId="264"/>
            <ac:spMk id="12" creationId="{00000000-0000-0000-0000-000000000000}"/>
          </ac:spMkLst>
        </pc:spChg>
        <pc:spChg chg="mod">
          <ac:chgData name="Thiago Medeiros" userId="556bf26c76c8dc84" providerId="LiveId" clId="{77F5AEAF-DD4B-40F4-9172-C66DB52DE319}" dt="2026-01-28T20:56:26.635" v="203" actId="1076"/>
          <ac:spMkLst>
            <pc:docMk/>
            <pc:sldMk cId="0" sldId="264"/>
            <ac:spMk id="13" creationId="{00000000-0000-0000-0000-000000000000}"/>
          </ac:spMkLst>
        </pc:spChg>
      </pc:sldChg>
      <pc:sldChg chg="modSp mod">
        <pc:chgData name="Thiago Medeiros" userId="556bf26c76c8dc84" providerId="LiveId" clId="{77F5AEAF-DD4B-40F4-9172-C66DB52DE319}" dt="2026-01-28T20:42:56.975" v="61" actId="20577"/>
        <pc:sldMkLst>
          <pc:docMk/>
          <pc:sldMk cId="0" sldId="265"/>
        </pc:sldMkLst>
        <pc:spChg chg="mod">
          <ac:chgData name="Thiago Medeiros" userId="556bf26c76c8dc84" providerId="LiveId" clId="{77F5AEAF-DD4B-40F4-9172-C66DB52DE319}" dt="2026-01-28T20:42:56.975" v="61" actId="20577"/>
          <ac:spMkLst>
            <pc:docMk/>
            <pc:sldMk cId="0" sldId="265"/>
            <ac:spMk id="2" creationId="{00000000-0000-0000-0000-000000000000}"/>
          </ac:spMkLst>
        </pc:spChg>
      </pc:sldChg>
      <pc:sldChg chg="modSp mod">
        <pc:chgData name="Thiago Medeiros" userId="556bf26c76c8dc84" providerId="LiveId" clId="{77F5AEAF-DD4B-40F4-9172-C66DB52DE319}" dt="2026-01-28T21:06:44.373" v="212" actId="20577"/>
        <pc:sldMkLst>
          <pc:docMk/>
          <pc:sldMk cId="0" sldId="266"/>
        </pc:sldMkLst>
        <pc:spChg chg="mod">
          <ac:chgData name="Thiago Medeiros" userId="556bf26c76c8dc84" providerId="LiveId" clId="{77F5AEAF-DD4B-40F4-9172-C66DB52DE319}" dt="2026-01-28T20:43:14.755" v="62" actId="14100"/>
          <ac:spMkLst>
            <pc:docMk/>
            <pc:sldMk cId="0" sldId="266"/>
            <ac:spMk id="18" creationId="{00000000-0000-0000-0000-000000000000}"/>
          </ac:spMkLst>
        </pc:spChg>
        <pc:spChg chg="mod">
          <ac:chgData name="Thiago Medeiros" userId="556bf26c76c8dc84" providerId="LiveId" clId="{77F5AEAF-DD4B-40F4-9172-C66DB52DE319}" dt="2026-01-28T21:06:44.373" v="212" actId="20577"/>
          <ac:spMkLst>
            <pc:docMk/>
            <pc:sldMk cId="0" sldId="266"/>
            <ac:spMk id="19" creationId="{00000000-0000-0000-0000-000000000000}"/>
          </ac:spMkLst>
        </pc:spChg>
      </pc:sldChg>
      <pc:sldChg chg="modSp mod">
        <pc:chgData name="Thiago Medeiros" userId="556bf26c76c8dc84" providerId="LiveId" clId="{77F5AEAF-DD4B-40F4-9172-C66DB52DE319}" dt="2026-01-28T20:47:20.425" v="101" actId="403"/>
        <pc:sldMkLst>
          <pc:docMk/>
          <pc:sldMk cId="0" sldId="267"/>
        </pc:sldMkLst>
        <pc:spChg chg="mod">
          <ac:chgData name="Thiago Medeiros" userId="556bf26c76c8dc84" providerId="LiveId" clId="{77F5AEAF-DD4B-40F4-9172-C66DB52DE319}" dt="2026-01-28T20:45:52.155" v="88" actId="14100"/>
          <ac:spMkLst>
            <pc:docMk/>
            <pc:sldMk cId="0" sldId="267"/>
            <ac:spMk id="15" creationId="{00000000-0000-0000-0000-000000000000}"/>
          </ac:spMkLst>
        </pc:spChg>
        <pc:spChg chg="mod">
          <ac:chgData name="Thiago Medeiros" userId="556bf26c76c8dc84" providerId="LiveId" clId="{77F5AEAF-DD4B-40F4-9172-C66DB52DE319}" dt="2026-01-28T20:47:20.425" v="101" actId="403"/>
          <ac:spMkLst>
            <pc:docMk/>
            <pc:sldMk cId="0" sldId="267"/>
            <ac:spMk id="16" creationId="{00000000-0000-0000-0000-000000000000}"/>
          </ac:spMkLst>
        </pc:spChg>
        <pc:spChg chg="mod">
          <ac:chgData name="Thiago Medeiros" userId="556bf26c76c8dc84" providerId="LiveId" clId="{77F5AEAF-DD4B-40F4-9172-C66DB52DE319}" dt="2026-01-28T20:44:49.975" v="76" actId="14100"/>
          <ac:spMkLst>
            <pc:docMk/>
            <pc:sldMk cId="0" sldId="267"/>
            <ac:spMk id="20" creationId="{00000000-0000-0000-0000-000000000000}"/>
          </ac:spMkLst>
        </pc:spChg>
      </pc:sldChg>
      <pc:sldChg chg="modSp mod">
        <pc:chgData name="Thiago Medeiros" userId="556bf26c76c8dc84" providerId="LiveId" clId="{77F5AEAF-DD4B-40F4-9172-C66DB52DE319}" dt="2026-01-28T20:54:00.174" v="181" actId="20577"/>
        <pc:sldMkLst>
          <pc:docMk/>
          <pc:sldMk cId="480243176" sldId="269"/>
        </pc:sldMkLst>
        <pc:spChg chg="mod">
          <ac:chgData name="Thiago Medeiros" userId="556bf26c76c8dc84" providerId="LiveId" clId="{77F5AEAF-DD4B-40F4-9172-C66DB52DE319}" dt="2026-01-28T20:54:00.174" v="181" actId="20577"/>
          <ac:spMkLst>
            <pc:docMk/>
            <pc:sldMk cId="480243176" sldId="269"/>
            <ac:spMk id="6" creationId="{DF68FFEE-5577-E57D-9660-3B2684AF7595}"/>
          </ac:spMkLst>
        </pc:spChg>
      </pc:sldChg>
      <pc:sldChg chg="modSp mod">
        <pc:chgData name="Thiago Medeiros" userId="556bf26c76c8dc84" providerId="LiveId" clId="{77F5AEAF-DD4B-40F4-9172-C66DB52DE319}" dt="2026-01-28T21:12:26.291" v="218" actId="14100"/>
        <pc:sldMkLst>
          <pc:docMk/>
          <pc:sldMk cId="0" sldId="270"/>
        </pc:sldMkLst>
        <pc:spChg chg="mod">
          <ac:chgData name="Thiago Medeiros" userId="556bf26c76c8dc84" providerId="LiveId" clId="{77F5AEAF-DD4B-40F4-9172-C66DB52DE319}" dt="2026-01-28T21:12:26.291" v="218" actId="14100"/>
          <ac:spMkLst>
            <pc:docMk/>
            <pc:sldMk cId="0" sldId="270"/>
            <ac:spMk id="6" creationId="{00000000-0000-0000-0000-000000000000}"/>
          </ac:spMkLst>
        </pc:spChg>
        <pc:spChg chg="mod">
          <ac:chgData name="Thiago Medeiros" userId="556bf26c76c8dc84" providerId="LiveId" clId="{77F5AEAF-DD4B-40F4-9172-C66DB52DE319}" dt="2026-01-28T20:57:47.854" v="207" actId="1036"/>
          <ac:spMkLst>
            <pc:docMk/>
            <pc:sldMk cId="0" sldId="270"/>
            <ac:spMk id="10" creationId="{00000000-0000-0000-0000-000000000000}"/>
          </ac:spMkLst>
        </pc:spChg>
        <pc:spChg chg="mod">
          <ac:chgData name="Thiago Medeiros" userId="556bf26c76c8dc84" providerId="LiveId" clId="{77F5AEAF-DD4B-40F4-9172-C66DB52DE319}" dt="2026-01-28T20:57:23.614" v="204" actId="404"/>
          <ac:spMkLst>
            <pc:docMk/>
            <pc:sldMk cId="0" sldId="270"/>
            <ac:spMk id="12" creationId="{00000000-0000-0000-0000-000000000000}"/>
          </ac:spMkLst>
        </pc:spChg>
      </pc:sldChg>
      <pc:sldChg chg="modSp mod">
        <pc:chgData name="Thiago Medeiros" userId="556bf26c76c8dc84" providerId="LiveId" clId="{77F5AEAF-DD4B-40F4-9172-C66DB52DE319}" dt="2026-01-28T20:58:04.554" v="210" actId="404"/>
        <pc:sldMkLst>
          <pc:docMk/>
          <pc:sldMk cId="0" sldId="271"/>
        </pc:sldMkLst>
        <pc:spChg chg="mod">
          <ac:chgData name="Thiago Medeiros" userId="556bf26c76c8dc84" providerId="LiveId" clId="{77F5AEAF-DD4B-40F4-9172-C66DB52DE319}" dt="2026-01-28T20:58:04.554" v="210" actId="404"/>
          <ac:spMkLst>
            <pc:docMk/>
            <pc:sldMk cId="0" sldId="271"/>
            <ac:spMk id="35" creationId="{00000000-0000-0000-0000-000000000000}"/>
          </ac:spMkLst>
        </pc:spChg>
      </pc:sldChg>
      <pc:sldChg chg="modSp mod">
        <pc:chgData name="Thiago Medeiros" userId="556bf26c76c8dc84" providerId="LiveId" clId="{77F5AEAF-DD4B-40F4-9172-C66DB52DE319}" dt="2026-01-28T20:51:36.985" v="148" actId="255"/>
        <pc:sldMkLst>
          <pc:docMk/>
          <pc:sldMk cId="0" sldId="272"/>
        </pc:sldMkLst>
        <pc:spChg chg="mod">
          <ac:chgData name="Thiago Medeiros" userId="556bf26c76c8dc84" providerId="LiveId" clId="{77F5AEAF-DD4B-40F4-9172-C66DB52DE319}" dt="2026-01-28T20:51:36.985" v="148" actId="255"/>
          <ac:spMkLst>
            <pc:docMk/>
            <pc:sldMk cId="0" sldId="272"/>
            <ac:spMk id="6" creationId="{00000000-0000-0000-0000-000000000000}"/>
          </ac:spMkLst>
        </pc:spChg>
      </pc:sldChg>
      <pc:sldChg chg="modSp mod">
        <pc:chgData name="Thiago Medeiros" userId="556bf26c76c8dc84" providerId="LiveId" clId="{77F5AEAF-DD4B-40F4-9172-C66DB52DE319}" dt="2026-01-28T21:10:56.834" v="216" actId="14100"/>
        <pc:sldMkLst>
          <pc:docMk/>
          <pc:sldMk cId="65915500" sldId="273"/>
        </pc:sldMkLst>
        <pc:spChg chg="mod">
          <ac:chgData name="Thiago Medeiros" userId="556bf26c76c8dc84" providerId="LiveId" clId="{77F5AEAF-DD4B-40F4-9172-C66DB52DE319}" dt="2026-01-28T21:10:56.834" v="216" actId="14100"/>
          <ac:spMkLst>
            <pc:docMk/>
            <pc:sldMk cId="65915500" sldId="273"/>
            <ac:spMk id="6" creationId="{33CC6F74-82DB-E4CE-6D8D-651F12846794}"/>
          </ac:spMkLst>
        </pc:spChg>
      </pc:sldChg>
      <pc:sldChg chg="modSp mod">
        <pc:chgData name="Thiago Medeiros" userId="556bf26c76c8dc84" providerId="LiveId" clId="{77F5AEAF-DD4B-40F4-9172-C66DB52DE319}" dt="2026-01-28T20:51:53.665" v="149" actId="255"/>
        <pc:sldMkLst>
          <pc:docMk/>
          <pc:sldMk cId="3165306220" sldId="274"/>
        </pc:sldMkLst>
        <pc:spChg chg="mod">
          <ac:chgData name="Thiago Medeiros" userId="556bf26c76c8dc84" providerId="LiveId" clId="{77F5AEAF-DD4B-40F4-9172-C66DB52DE319}" dt="2026-01-28T20:51:53.665" v="149" actId="255"/>
          <ac:spMkLst>
            <pc:docMk/>
            <pc:sldMk cId="3165306220" sldId="274"/>
            <ac:spMk id="6" creationId="{3A29FB28-7478-56E1-684C-BC6728AF90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26DD9-83A8-47EB-85BD-6B8619E41B57}" type="datetimeFigureOut">
              <a:rPr lang="pt-BR" smtClean="0"/>
              <a:t>28/01/2026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699F2-F75E-447D-ADB2-44223E1922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28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699F2-F75E-447D-ADB2-44223E19221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71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dyourfund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indyourfunds.org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3.png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1.svg"/><Relationship Id="rId7" Type="http://schemas.openxmlformats.org/officeDocument/2006/relationships/image" Target="../media/image13.sv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3.sv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3.png"/><Relationship Id="rId5" Type="http://schemas.openxmlformats.org/officeDocument/2006/relationships/image" Target="../media/image14.svg"/><Relationship Id="rId10" Type="http://schemas.openxmlformats.org/officeDocument/2006/relationships/image" Target="../media/image6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48270" y="1812257"/>
            <a:ext cx="2211522" cy="2046663"/>
          </a:xfrm>
          <a:custGeom>
            <a:avLst/>
            <a:gdLst/>
            <a:ahLst/>
            <a:cxnLst/>
            <a:rect l="l" t="t" r="r" b="b"/>
            <a:pathLst>
              <a:path w="2211522" h="2046663">
                <a:moveTo>
                  <a:pt x="0" y="0"/>
                </a:moveTo>
                <a:lnTo>
                  <a:pt x="2211522" y="0"/>
                </a:lnTo>
                <a:lnTo>
                  <a:pt x="2211522" y="2046663"/>
                </a:lnTo>
                <a:lnTo>
                  <a:pt x="0" y="20466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-25414" y="8731803"/>
            <a:ext cx="18506452" cy="2391003"/>
            <a:chOff x="0" y="0"/>
            <a:chExt cx="4874127" cy="6297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4127" cy="629729"/>
            </a:xfrm>
            <a:custGeom>
              <a:avLst/>
              <a:gdLst/>
              <a:ahLst/>
              <a:cxnLst/>
              <a:rect l="l" t="t" r="r" b="b"/>
              <a:pathLst>
                <a:path w="4874127" h="629729">
                  <a:moveTo>
                    <a:pt x="0" y="0"/>
                  </a:moveTo>
                  <a:lnTo>
                    <a:pt x="4874127" y="0"/>
                  </a:lnTo>
                  <a:lnTo>
                    <a:pt x="4874127" y="629729"/>
                  </a:lnTo>
                  <a:lnTo>
                    <a:pt x="0" y="629729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74127" cy="66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>
            <a:off x="13204793" y="6326081"/>
            <a:ext cx="3819934" cy="3736590"/>
          </a:xfrm>
          <a:custGeom>
            <a:avLst/>
            <a:gdLst/>
            <a:ahLst/>
            <a:cxnLst/>
            <a:rect l="l" t="t" r="r" b="b"/>
            <a:pathLst>
              <a:path w="3819934" h="3736590">
                <a:moveTo>
                  <a:pt x="0" y="0"/>
                </a:moveTo>
                <a:lnTo>
                  <a:pt x="3819934" y="0"/>
                </a:lnTo>
                <a:lnTo>
                  <a:pt x="3819934" y="3736589"/>
                </a:lnTo>
                <a:lnTo>
                  <a:pt x="0" y="3736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 rot="-240549">
            <a:off x="16220611" y="1028700"/>
            <a:ext cx="1823438" cy="1455435"/>
          </a:xfrm>
          <a:custGeom>
            <a:avLst/>
            <a:gdLst/>
            <a:ahLst/>
            <a:cxnLst/>
            <a:rect l="l" t="t" r="r" b="b"/>
            <a:pathLst>
              <a:path w="1823438" h="1455435">
                <a:moveTo>
                  <a:pt x="0" y="0"/>
                </a:moveTo>
                <a:lnTo>
                  <a:pt x="1823438" y="0"/>
                </a:lnTo>
                <a:lnTo>
                  <a:pt x="1823438" y="1455435"/>
                </a:lnTo>
                <a:lnTo>
                  <a:pt x="0" y="14554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 rot="1423944" flipH="1">
            <a:off x="9178390" y="692674"/>
            <a:ext cx="2264441" cy="1807436"/>
          </a:xfrm>
          <a:custGeom>
            <a:avLst/>
            <a:gdLst/>
            <a:ahLst/>
            <a:cxnLst/>
            <a:rect l="l" t="t" r="r" b="b"/>
            <a:pathLst>
              <a:path w="2264441" h="1807436">
                <a:moveTo>
                  <a:pt x="2264441" y="0"/>
                </a:moveTo>
                <a:lnTo>
                  <a:pt x="0" y="0"/>
                </a:lnTo>
                <a:lnTo>
                  <a:pt x="0" y="1807435"/>
                </a:lnTo>
                <a:lnTo>
                  <a:pt x="2264441" y="1807435"/>
                </a:lnTo>
                <a:lnTo>
                  <a:pt x="22644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flipH="1">
            <a:off x="10677074" y="4995895"/>
            <a:ext cx="2194344" cy="2030765"/>
          </a:xfrm>
          <a:custGeom>
            <a:avLst/>
            <a:gdLst/>
            <a:ahLst/>
            <a:cxnLst/>
            <a:rect l="l" t="t" r="r" b="b"/>
            <a:pathLst>
              <a:path w="2194344" h="2030765">
                <a:moveTo>
                  <a:pt x="2194344" y="0"/>
                </a:moveTo>
                <a:lnTo>
                  <a:pt x="0" y="0"/>
                </a:lnTo>
                <a:lnTo>
                  <a:pt x="0" y="2030765"/>
                </a:lnTo>
                <a:lnTo>
                  <a:pt x="2194344" y="2030765"/>
                </a:lnTo>
                <a:lnTo>
                  <a:pt x="21943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 rot="-935546">
            <a:off x="15953317" y="4730982"/>
            <a:ext cx="1805626" cy="1441218"/>
          </a:xfrm>
          <a:custGeom>
            <a:avLst/>
            <a:gdLst/>
            <a:ahLst/>
            <a:cxnLst/>
            <a:rect l="l" t="t" r="r" b="b"/>
            <a:pathLst>
              <a:path w="1805626" h="1441218">
                <a:moveTo>
                  <a:pt x="0" y="0"/>
                </a:moveTo>
                <a:lnTo>
                  <a:pt x="1805626" y="0"/>
                </a:lnTo>
                <a:lnTo>
                  <a:pt x="1805626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13077335" y="4253222"/>
            <a:ext cx="2180657" cy="1918978"/>
          </a:xfrm>
          <a:custGeom>
            <a:avLst/>
            <a:gdLst/>
            <a:ahLst/>
            <a:cxnLst/>
            <a:rect l="l" t="t" r="r" b="b"/>
            <a:pathLst>
              <a:path w="2180657" h="1918978">
                <a:moveTo>
                  <a:pt x="0" y="0"/>
                </a:moveTo>
                <a:lnTo>
                  <a:pt x="2180657" y="0"/>
                </a:lnTo>
                <a:lnTo>
                  <a:pt x="2180657" y="1918978"/>
                </a:lnTo>
                <a:lnTo>
                  <a:pt x="0" y="19189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12099367" y="1476778"/>
            <a:ext cx="1544103" cy="1358811"/>
          </a:xfrm>
          <a:custGeom>
            <a:avLst/>
            <a:gdLst/>
            <a:ahLst/>
            <a:cxnLst/>
            <a:rect l="l" t="t" r="r" b="b"/>
            <a:pathLst>
              <a:path w="1544103" h="1358811">
                <a:moveTo>
                  <a:pt x="0" y="0"/>
                </a:moveTo>
                <a:lnTo>
                  <a:pt x="1544103" y="0"/>
                </a:lnTo>
                <a:lnTo>
                  <a:pt x="1544103" y="1358811"/>
                </a:lnTo>
                <a:lnTo>
                  <a:pt x="0" y="13588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 rot="-7261135">
            <a:off x="8324998" y="3563085"/>
            <a:ext cx="1805626" cy="1441218"/>
          </a:xfrm>
          <a:custGeom>
            <a:avLst/>
            <a:gdLst/>
            <a:ahLst/>
            <a:cxnLst/>
            <a:rect l="l" t="t" r="r" b="b"/>
            <a:pathLst>
              <a:path w="1805626" h="1441218">
                <a:moveTo>
                  <a:pt x="0" y="0"/>
                </a:moveTo>
                <a:lnTo>
                  <a:pt x="1805627" y="0"/>
                </a:lnTo>
                <a:lnTo>
                  <a:pt x="1805627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4"/>
          <p:cNvSpPr/>
          <p:nvPr/>
        </p:nvSpPr>
        <p:spPr>
          <a:xfrm>
            <a:off x="10613628" y="3195624"/>
            <a:ext cx="1495722" cy="1316235"/>
          </a:xfrm>
          <a:custGeom>
            <a:avLst/>
            <a:gdLst/>
            <a:ahLst/>
            <a:cxnLst/>
            <a:rect l="l" t="t" r="r" b="b"/>
            <a:pathLst>
              <a:path w="1495722" h="1316235">
                <a:moveTo>
                  <a:pt x="0" y="0"/>
                </a:moveTo>
                <a:lnTo>
                  <a:pt x="1495722" y="0"/>
                </a:lnTo>
                <a:lnTo>
                  <a:pt x="1495722" y="1316236"/>
                </a:lnTo>
                <a:lnTo>
                  <a:pt x="0" y="1316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>
            <a:off x="12305284" y="3195624"/>
            <a:ext cx="1134972" cy="998775"/>
          </a:xfrm>
          <a:custGeom>
            <a:avLst/>
            <a:gdLst/>
            <a:ahLst/>
            <a:cxnLst/>
            <a:rect l="l" t="t" r="r" b="b"/>
            <a:pathLst>
              <a:path w="1134972" h="998775">
                <a:moveTo>
                  <a:pt x="0" y="0"/>
                </a:moveTo>
                <a:lnTo>
                  <a:pt x="1134972" y="0"/>
                </a:lnTo>
                <a:lnTo>
                  <a:pt x="1134972" y="998776"/>
                </a:lnTo>
                <a:lnTo>
                  <a:pt x="0" y="9987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reeform 16"/>
          <p:cNvSpPr/>
          <p:nvPr/>
        </p:nvSpPr>
        <p:spPr>
          <a:xfrm>
            <a:off x="7316050" y="147677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17"/>
          <p:cNvSpPr/>
          <p:nvPr/>
        </p:nvSpPr>
        <p:spPr>
          <a:xfrm>
            <a:off x="7657607" y="413801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Freeform 18"/>
          <p:cNvSpPr/>
          <p:nvPr/>
        </p:nvSpPr>
        <p:spPr>
          <a:xfrm>
            <a:off x="13643470" y="-17612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Freeform 19"/>
          <p:cNvSpPr/>
          <p:nvPr/>
        </p:nvSpPr>
        <p:spPr>
          <a:xfrm>
            <a:off x="16171963" y="2835589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Freeform 20"/>
          <p:cNvSpPr/>
          <p:nvPr/>
        </p:nvSpPr>
        <p:spPr>
          <a:xfrm>
            <a:off x="10199146" y="6114003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Freeform 21"/>
          <p:cNvSpPr/>
          <p:nvPr/>
        </p:nvSpPr>
        <p:spPr>
          <a:xfrm>
            <a:off x="11070378" y="1263080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2" name="Freeform 22"/>
          <p:cNvSpPr/>
          <p:nvPr/>
        </p:nvSpPr>
        <p:spPr>
          <a:xfrm>
            <a:off x="16441649" y="601127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Freeform 23"/>
          <p:cNvSpPr/>
          <p:nvPr/>
        </p:nvSpPr>
        <p:spPr>
          <a:xfrm>
            <a:off x="9144000" y="147677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4" name="Freeform 24"/>
          <p:cNvSpPr/>
          <p:nvPr/>
        </p:nvSpPr>
        <p:spPr>
          <a:xfrm>
            <a:off x="17200951" y="192119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5" name="Freeform 25"/>
          <p:cNvSpPr/>
          <p:nvPr/>
        </p:nvSpPr>
        <p:spPr>
          <a:xfrm>
            <a:off x="14843510" y="-90384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26"/>
          <p:cNvSpPr/>
          <p:nvPr/>
        </p:nvSpPr>
        <p:spPr>
          <a:xfrm>
            <a:off x="11270403" y="-652856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7" name="Freeform 27"/>
          <p:cNvSpPr/>
          <p:nvPr/>
        </p:nvSpPr>
        <p:spPr>
          <a:xfrm>
            <a:off x="11270403" y="6977550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Freeform 28"/>
          <p:cNvSpPr/>
          <p:nvPr/>
        </p:nvSpPr>
        <p:spPr>
          <a:xfrm>
            <a:off x="8081457" y="-45576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9" name="Freeform 29"/>
          <p:cNvSpPr/>
          <p:nvPr/>
        </p:nvSpPr>
        <p:spPr>
          <a:xfrm>
            <a:off x="17263734" y="504500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0" name="Freeform 30"/>
          <p:cNvSpPr/>
          <p:nvPr/>
        </p:nvSpPr>
        <p:spPr>
          <a:xfrm>
            <a:off x="16195764" y="-66946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1" name="Freeform 31"/>
          <p:cNvSpPr/>
          <p:nvPr/>
        </p:nvSpPr>
        <p:spPr>
          <a:xfrm>
            <a:off x="331236" y="9046527"/>
            <a:ext cx="3253230" cy="1330867"/>
          </a:xfrm>
          <a:custGeom>
            <a:avLst/>
            <a:gdLst/>
            <a:ahLst/>
            <a:cxnLst/>
            <a:rect l="l" t="t" r="r" b="b"/>
            <a:pathLst>
              <a:path w="3253230" h="1330867">
                <a:moveTo>
                  <a:pt x="0" y="0"/>
                </a:moveTo>
                <a:lnTo>
                  <a:pt x="3253229" y="0"/>
                </a:lnTo>
                <a:lnTo>
                  <a:pt x="3253229" y="1330866"/>
                </a:lnTo>
                <a:lnTo>
                  <a:pt x="0" y="13308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2" name="Freeform 32"/>
          <p:cNvSpPr/>
          <p:nvPr/>
        </p:nvSpPr>
        <p:spPr>
          <a:xfrm>
            <a:off x="9227812" y="4514832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4" name="TextBox 34"/>
          <p:cNvSpPr txBox="1"/>
          <p:nvPr/>
        </p:nvSpPr>
        <p:spPr>
          <a:xfrm>
            <a:off x="196552" y="800091"/>
            <a:ext cx="7549579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72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Período de </a:t>
            </a:r>
            <a:br>
              <a:rPr lang="pt-BR" sz="72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</a:br>
            <a:r>
              <a:rPr lang="pt-BR" sz="72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Declaração de Impostos </a:t>
            </a:r>
          </a:p>
          <a:p>
            <a:pPr algn="ctr"/>
            <a:r>
              <a:rPr lang="pt-BR" sz="72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2026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-112537" y="5469622"/>
            <a:ext cx="7887126" cy="2400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51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Recursos disponíveis </a:t>
            </a:r>
            <a:br>
              <a:rPr lang="pt-BR" sz="51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</a:br>
            <a:r>
              <a:rPr lang="pt-BR" sz="51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para as famílias em Massachusetts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765581" y="9059206"/>
            <a:ext cx="843921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 dirty="0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E4A2AEE4-E610-39DC-8D54-475887454B1C}"/>
              </a:ext>
            </a:extLst>
          </p:cNvPr>
          <p:cNvSpPr/>
          <p:nvPr/>
        </p:nvSpPr>
        <p:spPr>
          <a:xfrm>
            <a:off x="3941116" y="9206899"/>
            <a:ext cx="4381953" cy="1010125"/>
          </a:xfrm>
          <a:custGeom>
            <a:avLst/>
            <a:gdLst/>
            <a:ahLst/>
            <a:cxnLst/>
            <a:rect l="l" t="t" r="r" b="b"/>
            <a:pathLst>
              <a:path w="4381953" h="1010125">
                <a:moveTo>
                  <a:pt x="0" y="0"/>
                </a:moveTo>
                <a:lnTo>
                  <a:pt x="4381953" y="0"/>
                </a:lnTo>
                <a:lnTo>
                  <a:pt x="4381953" y="1010126"/>
                </a:lnTo>
                <a:lnTo>
                  <a:pt x="0" y="10101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806ED-E419-9846-752D-906775574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F081DEE-1535-0B2C-7253-62460D49CDB4}"/>
              </a:ext>
            </a:extLst>
          </p:cNvPr>
          <p:cNvGrpSpPr/>
          <p:nvPr/>
        </p:nvGrpSpPr>
        <p:grpSpPr>
          <a:xfrm>
            <a:off x="0" y="3788"/>
            <a:ext cx="18506452" cy="1167555"/>
            <a:chOff x="0" y="0"/>
            <a:chExt cx="4874127" cy="30750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0DDBC3E-D8B9-FCA6-067F-A4E7DCA93C10}"/>
                </a:ext>
              </a:extLst>
            </p:cNvPr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8133833-14F9-7A86-8DB1-8A3F853477C7}"/>
                </a:ext>
              </a:extLst>
            </p:cNvPr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551B8639-9918-DDFC-CD55-4FC020D8506B}"/>
              </a:ext>
            </a:extLst>
          </p:cNvPr>
          <p:cNvSpPr txBox="1"/>
          <p:nvPr/>
        </p:nvSpPr>
        <p:spPr>
          <a:xfrm>
            <a:off x="164367" y="35615"/>
            <a:ext cx="17864635" cy="96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pt-BR" sz="57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Exemplos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A29FB28-7478-56E1-684C-BC6728AF90C6}"/>
              </a:ext>
            </a:extLst>
          </p:cNvPr>
          <p:cNvSpPr txBox="1"/>
          <p:nvPr/>
        </p:nvSpPr>
        <p:spPr>
          <a:xfrm>
            <a:off x="595126" y="2362882"/>
            <a:ext cx="10909023" cy="4263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pt-BR" sz="3100" dirty="0">
                <a:solidFill>
                  <a:srgbClr val="D4145A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Família F:</a:t>
            </a:r>
          </a:p>
          <a:p>
            <a:pPr>
              <a:lnSpc>
                <a:spcPts val="4759"/>
              </a:lnSpc>
            </a:pPr>
            <a:r>
              <a:rPr lang="pt-BR" sz="31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Mãe solteira com dois filhos, de 8 e 12 anos. Trabalha 20 horas por semana com salário mínimo de US$ 15/hora (renda anual: US$ 15.600). </a:t>
            </a:r>
            <a:r>
              <a:rPr lang="pt-BR" sz="31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Esta família é elegível para receber US$ 8.750 em EITC estadual e federal, US$ 880 em Crédito Tributário para Crianças e Famílias de Massachusetts e US$ 1.965 em Crédito Tributário para Crianças federal.</a:t>
            </a: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24AD0909-0941-7944-DB35-D844141F24AC}"/>
              </a:ext>
            </a:extLst>
          </p:cNvPr>
          <p:cNvSpPr/>
          <p:nvPr/>
        </p:nvSpPr>
        <p:spPr>
          <a:xfrm>
            <a:off x="13368139" y="2362882"/>
            <a:ext cx="4324735" cy="7089730"/>
          </a:xfrm>
          <a:custGeom>
            <a:avLst/>
            <a:gdLst/>
            <a:ahLst/>
            <a:cxnLst/>
            <a:rect l="l" t="t" r="r" b="b"/>
            <a:pathLst>
              <a:path w="4324735" h="7089730">
                <a:moveTo>
                  <a:pt x="0" y="0"/>
                </a:moveTo>
                <a:lnTo>
                  <a:pt x="4324735" y="0"/>
                </a:lnTo>
                <a:lnTo>
                  <a:pt x="4324735" y="7089730"/>
                </a:lnTo>
                <a:lnTo>
                  <a:pt x="0" y="7089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0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5949" y="394733"/>
            <a:ext cx="12351922" cy="9468118"/>
            <a:chOff x="0" y="0"/>
            <a:chExt cx="3253181" cy="24936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53181" cy="2493661"/>
            </a:xfrm>
            <a:custGeom>
              <a:avLst/>
              <a:gdLst/>
              <a:ahLst/>
              <a:cxnLst/>
              <a:rect l="l" t="t" r="r" b="b"/>
              <a:pathLst>
                <a:path w="3253181" h="2493661">
                  <a:moveTo>
                    <a:pt x="36353" y="0"/>
                  </a:moveTo>
                  <a:lnTo>
                    <a:pt x="3216828" y="0"/>
                  </a:lnTo>
                  <a:cubicBezTo>
                    <a:pt x="3226470" y="0"/>
                    <a:pt x="3235716" y="3830"/>
                    <a:pt x="3242534" y="10648"/>
                  </a:cubicBezTo>
                  <a:cubicBezTo>
                    <a:pt x="3249351" y="17465"/>
                    <a:pt x="3253181" y="26712"/>
                    <a:pt x="3253181" y="36353"/>
                  </a:cubicBezTo>
                  <a:lnTo>
                    <a:pt x="3253181" y="2457308"/>
                  </a:lnTo>
                  <a:cubicBezTo>
                    <a:pt x="3253181" y="2466949"/>
                    <a:pt x="3249351" y="2476196"/>
                    <a:pt x="3242534" y="2483013"/>
                  </a:cubicBezTo>
                  <a:cubicBezTo>
                    <a:pt x="3235716" y="2489831"/>
                    <a:pt x="3226470" y="2493661"/>
                    <a:pt x="3216828" y="2493661"/>
                  </a:cubicBezTo>
                  <a:lnTo>
                    <a:pt x="36353" y="2493661"/>
                  </a:lnTo>
                  <a:cubicBezTo>
                    <a:pt x="26712" y="2493661"/>
                    <a:pt x="17465" y="2489831"/>
                    <a:pt x="10648" y="2483013"/>
                  </a:cubicBezTo>
                  <a:cubicBezTo>
                    <a:pt x="3830" y="2476196"/>
                    <a:pt x="0" y="2466949"/>
                    <a:pt x="0" y="2457308"/>
                  </a:cubicBezTo>
                  <a:lnTo>
                    <a:pt x="0" y="36353"/>
                  </a:lnTo>
                  <a:cubicBezTo>
                    <a:pt x="0" y="26712"/>
                    <a:pt x="3830" y="17465"/>
                    <a:pt x="10648" y="10648"/>
                  </a:cubicBezTo>
                  <a:cubicBezTo>
                    <a:pt x="17465" y="3830"/>
                    <a:pt x="26712" y="0"/>
                    <a:pt x="36353" y="0"/>
                  </a:cubicBezTo>
                  <a:close/>
                </a:path>
              </a:pathLst>
            </a:custGeom>
            <a:solidFill>
              <a:srgbClr val="FDD86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53181" cy="2531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00539" y="574941"/>
            <a:ext cx="10995957" cy="9005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pt-BR" sz="36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Os créditos tributários </a:t>
            </a:r>
            <a:r>
              <a:rPr lang="pt-BR" sz="3600" dirty="0">
                <a:solidFill>
                  <a:srgbClr val="000001"/>
                </a:solidFill>
                <a:latin typeface="Glacial Indifference Bold" panose="020B0604020202020204" charset="0"/>
                <a:ea typeface="Glacial Indifference"/>
                <a:cs typeface="Glacial Indifference"/>
                <a:sym typeface="Glacial Indifference"/>
              </a:rPr>
              <a:t>NÃO </a:t>
            </a:r>
            <a:r>
              <a:rPr lang="pt-BR" sz="36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afetam a elegibilidade para outros benefícios (MassHealth, SNAP, WIC etc.)</a:t>
            </a:r>
          </a:p>
          <a:p>
            <a:pPr algn="l">
              <a:lnSpc>
                <a:spcPts val="5880"/>
              </a:lnSpc>
            </a:pPr>
            <a:endParaRPr lang="en-US" sz="36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880"/>
              </a:lnSpc>
            </a:pPr>
            <a:r>
              <a:rPr lang="pt-BR" sz="36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Você pode declarar seus impostos de um ano anterior por até três anos após o prazo original</a:t>
            </a:r>
          </a:p>
          <a:p>
            <a:pPr algn="l">
              <a:lnSpc>
                <a:spcPts val="5880"/>
              </a:lnSpc>
            </a:pPr>
            <a:endParaRPr lang="en-US" sz="36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880"/>
              </a:lnSpc>
            </a:pPr>
            <a:r>
              <a:rPr lang="pt-BR" sz="36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Mesmo que você normalmente não declare ou não seja obrigado a declarar impostos, é necessário enviar uma declaração para solicitar esses créditos.</a:t>
            </a:r>
          </a:p>
          <a:p>
            <a:pPr algn="l">
              <a:lnSpc>
                <a:spcPts val="5880"/>
              </a:lnSpc>
            </a:pPr>
            <a:endParaRPr lang="en-US" sz="36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880"/>
              </a:lnSpc>
            </a:pPr>
            <a:r>
              <a:rPr lang="pt-BR" sz="36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Você sabia que existem serviços gratuitos de declaração de impostos disponíveis?</a:t>
            </a:r>
          </a:p>
        </p:txBody>
      </p:sp>
      <p:sp>
        <p:nvSpPr>
          <p:cNvPr id="6" name="Freeform 6"/>
          <p:cNvSpPr/>
          <p:nvPr/>
        </p:nvSpPr>
        <p:spPr>
          <a:xfrm rot="299413">
            <a:off x="16992257" y="4381211"/>
            <a:ext cx="1071486" cy="2497933"/>
          </a:xfrm>
          <a:custGeom>
            <a:avLst/>
            <a:gdLst/>
            <a:ahLst/>
            <a:cxnLst/>
            <a:rect l="l" t="t" r="r" b="b"/>
            <a:pathLst>
              <a:path w="1071486" h="2497933">
                <a:moveTo>
                  <a:pt x="0" y="0"/>
                </a:moveTo>
                <a:lnTo>
                  <a:pt x="1071486" y="0"/>
                </a:lnTo>
                <a:lnTo>
                  <a:pt x="1071486" y="2497933"/>
                </a:lnTo>
                <a:lnTo>
                  <a:pt x="0" y="2497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 rot="299413">
            <a:off x="14093747" y="3681954"/>
            <a:ext cx="3118805" cy="3050758"/>
          </a:xfrm>
          <a:custGeom>
            <a:avLst/>
            <a:gdLst/>
            <a:ahLst/>
            <a:cxnLst/>
            <a:rect l="l" t="t" r="r" b="b"/>
            <a:pathLst>
              <a:path w="3118805" h="3050758">
                <a:moveTo>
                  <a:pt x="0" y="0"/>
                </a:moveTo>
                <a:lnTo>
                  <a:pt x="3118805" y="0"/>
                </a:lnTo>
                <a:lnTo>
                  <a:pt x="3118805" y="3050759"/>
                </a:lnTo>
                <a:lnTo>
                  <a:pt x="0" y="30507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 rot="299413">
            <a:off x="13456756" y="3417044"/>
            <a:ext cx="714505" cy="1665712"/>
          </a:xfrm>
          <a:custGeom>
            <a:avLst/>
            <a:gdLst/>
            <a:ahLst/>
            <a:cxnLst/>
            <a:rect l="l" t="t" r="r" b="b"/>
            <a:pathLst>
              <a:path w="714505" h="1665712">
                <a:moveTo>
                  <a:pt x="0" y="0"/>
                </a:moveTo>
                <a:lnTo>
                  <a:pt x="714506" y="0"/>
                </a:lnTo>
                <a:lnTo>
                  <a:pt x="714506" y="1665712"/>
                </a:lnTo>
                <a:lnTo>
                  <a:pt x="0" y="1665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rot="299413">
            <a:off x="16776006" y="3404353"/>
            <a:ext cx="917253" cy="807183"/>
          </a:xfrm>
          <a:custGeom>
            <a:avLst/>
            <a:gdLst/>
            <a:ahLst/>
            <a:cxnLst/>
            <a:rect l="l" t="t" r="r" b="b"/>
            <a:pathLst>
              <a:path w="917253" h="807183">
                <a:moveTo>
                  <a:pt x="0" y="0"/>
                </a:moveTo>
                <a:lnTo>
                  <a:pt x="917253" y="0"/>
                </a:lnTo>
                <a:lnTo>
                  <a:pt x="917253" y="807183"/>
                </a:lnTo>
                <a:lnTo>
                  <a:pt x="0" y="807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505949" y="6242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505949" y="1994972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614218" y="466390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>
            <a:off x="614218" y="7329874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167555"/>
            <a:chOff x="0" y="0"/>
            <a:chExt cx="4874127" cy="307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0909" y="33033"/>
            <a:ext cx="17864635" cy="995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pt-BR" sz="58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Programa Volunteer Income Tax Assistance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31899" y="1367790"/>
            <a:ext cx="16230600" cy="8290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 programa Volunteer Income Tax Assistance (VITA) oferece </a:t>
            </a:r>
            <a:r>
              <a:rPr lang="pt-BR" sz="3200" b="1" dirty="0">
                <a:solidFill>
                  <a:srgbClr val="000001"/>
                </a:solidFill>
                <a:latin typeface="Glacial Indifference Bold"/>
                <a:sym typeface="Glacial Indifference"/>
              </a:rPr>
              <a:t>ajuda gratuita para declaração de impostos, em vários idiomas, por meio de voluntários certificados pelo IRS, para pessoas com renda anual geralmente inferior a US$ 69.000</a:t>
            </a:r>
          </a:p>
          <a:p>
            <a:pPr algn="l">
              <a:lnSpc>
                <a:spcPts val="5039"/>
              </a:lnSpc>
            </a:pPr>
            <a:endParaRPr lang="en-US" sz="3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039"/>
              </a:lnSpc>
            </a:pPr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Declarar seus impostos gratuitamente permite que você fique com uma parcela maior da restituição e dos créditos tributários, o que pode chegar a milhares de dólares</a:t>
            </a:r>
          </a:p>
          <a:p>
            <a:pPr algn="l">
              <a:lnSpc>
                <a:spcPts val="5039"/>
              </a:lnSpc>
            </a:pPr>
            <a:endParaRPr lang="en-US" sz="3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039"/>
              </a:lnSpc>
            </a:pPr>
            <a:r>
              <a:rPr lang="pt-BR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Os serviços do VITA estão disponíveis em todo o estado</a:t>
            </a:r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e, muitas vezes, funcionam em conjunto com outros recursos comunitários, como bibliotecas públicas e centros de serviços sociais</a:t>
            </a:r>
          </a:p>
          <a:p>
            <a:pPr marL="776605" lvl="1" indent="-387985" algn="l">
              <a:lnSpc>
                <a:spcPts val="5039"/>
              </a:lnSpc>
              <a:buFont typeface="Arial"/>
              <a:buChar char="•"/>
            </a:pPr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Os Centros de Ação Comunitária locais (rede MassCAP) e a Boston Tax Help Coalition oferecem serviços do VITA presenciais</a:t>
            </a:r>
          </a:p>
          <a:p>
            <a:pPr algn="l">
              <a:lnSpc>
                <a:spcPts val="5039"/>
              </a:lnSpc>
            </a:pPr>
            <a:endParaRPr lang="en-US" sz="3599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13076" y="5513155"/>
            <a:ext cx="824849" cy="1922953"/>
          </a:xfrm>
          <a:custGeom>
            <a:avLst/>
            <a:gdLst/>
            <a:ahLst/>
            <a:cxnLst/>
            <a:rect l="l" t="t" r="r" b="b"/>
            <a:pathLst>
              <a:path w="824849" h="1922953">
                <a:moveTo>
                  <a:pt x="0" y="0"/>
                </a:moveTo>
                <a:lnTo>
                  <a:pt x="824849" y="0"/>
                </a:lnTo>
                <a:lnTo>
                  <a:pt x="824849" y="1922954"/>
                </a:lnTo>
                <a:lnTo>
                  <a:pt x="0" y="1922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320909" y="3303852"/>
            <a:ext cx="824849" cy="1922953"/>
          </a:xfrm>
          <a:custGeom>
            <a:avLst/>
            <a:gdLst/>
            <a:ahLst/>
            <a:cxnLst/>
            <a:rect l="l" t="t" r="r" b="b"/>
            <a:pathLst>
              <a:path w="824849" h="1922953">
                <a:moveTo>
                  <a:pt x="0" y="0"/>
                </a:moveTo>
                <a:lnTo>
                  <a:pt x="824849" y="0"/>
                </a:lnTo>
                <a:lnTo>
                  <a:pt x="824849" y="1922953"/>
                </a:lnTo>
                <a:lnTo>
                  <a:pt x="0" y="1922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320909" y="655506"/>
            <a:ext cx="824849" cy="1922953"/>
          </a:xfrm>
          <a:custGeom>
            <a:avLst/>
            <a:gdLst/>
            <a:ahLst/>
            <a:cxnLst/>
            <a:rect l="l" t="t" r="r" b="b"/>
            <a:pathLst>
              <a:path w="824849" h="1922953">
                <a:moveTo>
                  <a:pt x="0" y="0"/>
                </a:moveTo>
                <a:lnTo>
                  <a:pt x="824849" y="0"/>
                </a:lnTo>
                <a:lnTo>
                  <a:pt x="824849" y="1922953"/>
                </a:lnTo>
                <a:lnTo>
                  <a:pt x="0" y="1922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355E4-A57E-50EA-3CCF-72C1E2BFE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50E1201-781F-5027-1D2A-9216B9E2E31F}"/>
              </a:ext>
            </a:extLst>
          </p:cNvPr>
          <p:cNvGrpSpPr/>
          <p:nvPr/>
        </p:nvGrpSpPr>
        <p:grpSpPr>
          <a:xfrm>
            <a:off x="0" y="0"/>
            <a:ext cx="18288000" cy="1167555"/>
            <a:chOff x="0" y="0"/>
            <a:chExt cx="4874127" cy="30750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EA2F75B-0AA4-32B3-8A76-09D075B46EB4}"/>
                </a:ext>
              </a:extLst>
            </p:cNvPr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0F07C51-A573-4582-07C3-6D65C7444BDB}"/>
                </a:ext>
              </a:extLst>
            </p:cNvPr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3176E180-1639-DBC7-5292-F3D6648C0845}"/>
              </a:ext>
            </a:extLst>
          </p:cNvPr>
          <p:cNvSpPr txBox="1"/>
          <p:nvPr/>
        </p:nvSpPr>
        <p:spPr>
          <a:xfrm>
            <a:off x="320909" y="33033"/>
            <a:ext cx="17864635" cy="995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pt-BR" sz="58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Informações para imigrantes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F68FFEE-5577-E57D-9660-3B2684AF7595}"/>
              </a:ext>
            </a:extLst>
          </p:cNvPr>
          <p:cNvSpPr txBox="1"/>
          <p:nvPr/>
        </p:nvSpPr>
        <p:spPr>
          <a:xfrm>
            <a:off x="1331899" y="1367790"/>
            <a:ext cx="16230600" cy="8371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Historicamente, as informações fiscais coletadas pelo IRS eram mantidas em sigilo; no entanto, essa proteção de privacidade foi recentemente violada</a:t>
            </a:r>
          </a:p>
          <a:p>
            <a:pPr algn="l"/>
            <a:endParaRPr lang="pt-BR" sz="3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/>
            <a:endParaRPr lang="pt-BR" sz="3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/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Em abril de 2025, o IRS assinou um acordo com o Departamento de Segurança Interna (incluindo o ICE) para compartilhar informações dos contribuintes (como nome e endereço) para fins de fiscalização imigratória</a:t>
            </a:r>
          </a:p>
          <a:p>
            <a:pPr algn="l"/>
            <a:endParaRPr lang="en-US" sz="3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/>
            <a:endParaRPr lang="en-US" sz="3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/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Diversas ações judiciais foram movidas na tentativa de reverter essa decisão. Enquanto se aguarda o desfecho dessas ações judiciais, as famílias podem consultar um advogado especializado em imigração caso tenham dúvidas sobre a privacidade de suas informações fiscais ou sobre suas obrigações de declaração de impostos</a:t>
            </a:r>
          </a:p>
          <a:p>
            <a:pPr algn="l"/>
            <a:endParaRPr lang="en-US" sz="3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/>
            <a:endParaRPr lang="en-US" sz="3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/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Para obter ajuda, envie um e-mail para: taxbenefits-help@gbls.org ou ligue para: (617) 371-1234 para falar com a clínica de contribuintes de baixa renda.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16B4CD1-3B26-B4C8-4086-4EB1848D50E5}"/>
              </a:ext>
            </a:extLst>
          </p:cNvPr>
          <p:cNvSpPr/>
          <p:nvPr/>
        </p:nvSpPr>
        <p:spPr>
          <a:xfrm>
            <a:off x="244304" y="5170763"/>
            <a:ext cx="824849" cy="1922953"/>
          </a:xfrm>
          <a:custGeom>
            <a:avLst/>
            <a:gdLst/>
            <a:ahLst/>
            <a:cxnLst/>
            <a:rect l="l" t="t" r="r" b="b"/>
            <a:pathLst>
              <a:path w="824849" h="1922953">
                <a:moveTo>
                  <a:pt x="0" y="0"/>
                </a:moveTo>
                <a:lnTo>
                  <a:pt x="824849" y="0"/>
                </a:lnTo>
                <a:lnTo>
                  <a:pt x="824849" y="1922954"/>
                </a:lnTo>
                <a:lnTo>
                  <a:pt x="0" y="1922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FBD4DFE-859E-EA3C-2CD2-679E58473761}"/>
              </a:ext>
            </a:extLst>
          </p:cNvPr>
          <p:cNvSpPr/>
          <p:nvPr/>
        </p:nvSpPr>
        <p:spPr>
          <a:xfrm>
            <a:off x="313076" y="2578459"/>
            <a:ext cx="824849" cy="1922953"/>
          </a:xfrm>
          <a:custGeom>
            <a:avLst/>
            <a:gdLst/>
            <a:ahLst/>
            <a:cxnLst/>
            <a:rect l="l" t="t" r="r" b="b"/>
            <a:pathLst>
              <a:path w="824849" h="1922953">
                <a:moveTo>
                  <a:pt x="0" y="0"/>
                </a:moveTo>
                <a:lnTo>
                  <a:pt x="824849" y="0"/>
                </a:lnTo>
                <a:lnTo>
                  <a:pt x="824849" y="1922953"/>
                </a:lnTo>
                <a:lnTo>
                  <a:pt x="0" y="1922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32DC6E3-C7E5-B313-E879-518219AAD214}"/>
              </a:ext>
            </a:extLst>
          </p:cNvPr>
          <p:cNvSpPr/>
          <p:nvPr/>
        </p:nvSpPr>
        <p:spPr>
          <a:xfrm>
            <a:off x="320909" y="655506"/>
            <a:ext cx="824849" cy="1922953"/>
          </a:xfrm>
          <a:custGeom>
            <a:avLst/>
            <a:gdLst/>
            <a:ahLst/>
            <a:cxnLst/>
            <a:rect l="l" t="t" r="r" b="b"/>
            <a:pathLst>
              <a:path w="824849" h="1922953">
                <a:moveTo>
                  <a:pt x="0" y="0"/>
                </a:moveTo>
                <a:lnTo>
                  <a:pt x="824849" y="0"/>
                </a:lnTo>
                <a:lnTo>
                  <a:pt x="824849" y="1922953"/>
                </a:lnTo>
                <a:lnTo>
                  <a:pt x="0" y="1922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533DCF5B-5D48-58BC-DE04-83E21F70E6CD}"/>
              </a:ext>
            </a:extLst>
          </p:cNvPr>
          <p:cNvSpPr/>
          <p:nvPr/>
        </p:nvSpPr>
        <p:spPr>
          <a:xfrm>
            <a:off x="244303" y="7722744"/>
            <a:ext cx="824849" cy="1922953"/>
          </a:xfrm>
          <a:custGeom>
            <a:avLst/>
            <a:gdLst/>
            <a:ahLst/>
            <a:cxnLst/>
            <a:rect l="l" t="t" r="r" b="b"/>
            <a:pathLst>
              <a:path w="824849" h="1922953">
                <a:moveTo>
                  <a:pt x="0" y="0"/>
                </a:moveTo>
                <a:lnTo>
                  <a:pt x="824849" y="0"/>
                </a:lnTo>
                <a:lnTo>
                  <a:pt x="824849" y="1922954"/>
                </a:lnTo>
                <a:lnTo>
                  <a:pt x="0" y="1922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43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198722"/>
            <a:chOff x="0" y="0"/>
            <a:chExt cx="4874127" cy="5790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127" cy="579087"/>
            </a:xfrm>
            <a:custGeom>
              <a:avLst/>
              <a:gdLst/>
              <a:ahLst/>
              <a:cxnLst/>
              <a:rect l="l" t="t" r="r" b="b"/>
              <a:pathLst>
                <a:path w="4874127" h="579087">
                  <a:moveTo>
                    <a:pt x="0" y="0"/>
                  </a:moveTo>
                  <a:lnTo>
                    <a:pt x="4874127" y="0"/>
                  </a:lnTo>
                  <a:lnTo>
                    <a:pt x="4874127" y="579087"/>
                  </a:lnTo>
                  <a:lnTo>
                    <a:pt x="0" y="579087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4127" cy="617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43597" y="4049274"/>
            <a:ext cx="8379832" cy="4806570"/>
            <a:chOff x="0" y="0"/>
            <a:chExt cx="7981950" cy="4578350"/>
          </a:xfrm>
        </p:grpSpPr>
        <p:sp>
          <p:nvSpPr>
            <p:cNvPr id="6" name="Freeform 6">
              <a:hlinkClick r:id="rId3" tooltip="http://www.findyourfunds.org"/>
            </p:cNvPr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>
              <a:hlinkClick r:id="rId3" tooltip="http://www.findyourfunds.org"/>
            </p:cNvPr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>
              <a:hlinkClick r:id="rId3" tooltip="http://www.findyourfunds.org"/>
            </p:cNvPr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>
              <a:hlinkClick r:id="rId3" tooltip="http://www.findyourfunds.org"/>
            </p:cNvPr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>
              <a:hlinkClick r:id="rId3" tooltip="http://www.findyourfunds.org"/>
            </p:cNvPr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4"/>
              <a:stretch>
                <a:fillRect l="-9094" r="-1184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43190" y="374648"/>
            <a:ext cx="9600408" cy="1410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16"/>
              </a:lnSpc>
            </a:pPr>
            <a:r>
              <a:rPr lang="pt-BR" sz="8225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FindYourFunds.org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84084" y="227888"/>
            <a:ext cx="8414644" cy="1776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759"/>
              </a:lnSpc>
            </a:pPr>
            <a:r>
              <a:rPr lang="pt-BR" sz="2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Nossa coalizão mantém o site </a:t>
            </a:r>
            <a:r>
              <a:rPr lang="pt-BR" sz="29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5" tooltip="http://findyourfunds.org"/>
              </a:rPr>
              <a:t>FindYourFunds.org</a:t>
            </a:r>
            <a:r>
              <a:rPr lang="pt-BR" sz="29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</a:t>
            </a:r>
            <a:r>
              <a:rPr lang="pt-BR" sz="2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r">
              <a:lnSpc>
                <a:spcPts val="4759"/>
              </a:lnSpc>
            </a:pPr>
            <a:r>
              <a:rPr lang="pt-BR" sz="2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um recurso confiável para a declaração de impostos para os residentes de Massachusetts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0" y="3392624"/>
            <a:ext cx="10195061" cy="6866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5"/>
              </a:lnSpc>
            </a:pPr>
            <a:endParaRPr dirty="0"/>
          </a:p>
          <a:p>
            <a:pPr marL="753482" lvl="1" indent="-376741" algn="l">
              <a:lnSpc>
                <a:spcPts val="4885"/>
              </a:lnSpc>
              <a:buFont typeface="Arial"/>
              <a:buChar char="•"/>
            </a:pPr>
            <a:r>
              <a:rPr lang="pt-BR" sz="3100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Como</a:t>
            </a:r>
            <a:r>
              <a:rPr lang="pt-BR" sz="3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pt-BR" sz="31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declarar impostos e os documentos necessários para a declaração</a:t>
            </a:r>
          </a:p>
          <a:p>
            <a:pPr marL="753482" lvl="1" indent="-376741" algn="l">
              <a:lnSpc>
                <a:spcPts val="4885"/>
              </a:lnSpc>
              <a:buFont typeface="Arial"/>
              <a:buChar char="•"/>
            </a:pPr>
            <a:r>
              <a:rPr lang="pt-BR" sz="3100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Onde</a:t>
            </a:r>
            <a:r>
              <a:rPr lang="pt-BR" sz="31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pt-BR" sz="31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declarar impostos gratuitamente (on-line e presencialmente)</a:t>
            </a:r>
          </a:p>
          <a:p>
            <a:pPr marL="753482" lvl="1" indent="-376741" algn="l">
              <a:lnSpc>
                <a:spcPts val="4885"/>
              </a:lnSpc>
              <a:buFont typeface="Arial"/>
              <a:buChar char="•"/>
            </a:pPr>
            <a:r>
              <a:rPr lang="pt-BR" sz="3100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Informações sobre créditos tributários disponíveis</a:t>
            </a:r>
          </a:p>
          <a:p>
            <a:pPr marL="753482" lvl="1" indent="-376741" algn="l">
              <a:lnSpc>
                <a:spcPts val="4885"/>
              </a:lnSpc>
              <a:buFont typeface="Arial"/>
              <a:buChar char="•"/>
            </a:pPr>
            <a:r>
              <a:rPr lang="pt-BR" sz="3100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Informações para famílias imigrantes</a:t>
            </a:r>
            <a:r>
              <a:rPr lang="pt-BR" sz="3100" dirty="0">
                <a:solidFill>
                  <a:srgbClr val="D4145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marL="753482" lvl="1" indent="-376741" algn="l">
              <a:lnSpc>
                <a:spcPts val="4885"/>
              </a:lnSpc>
              <a:buFont typeface="Arial"/>
              <a:buChar char="•"/>
            </a:pPr>
            <a:r>
              <a:rPr lang="pt-BR" sz="31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Outros </a:t>
            </a:r>
            <a:r>
              <a:rPr lang="pt-BR" sz="3100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recursos e apoios</a:t>
            </a:r>
            <a:r>
              <a:rPr lang="pt-BR" sz="3100" dirty="0">
                <a:solidFill>
                  <a:srgbClr val="D4145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pt-BR" sz="31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(alimentação, serviços públicos, auxílio financeiro e assistência médica) </a:t>
            </a:r>
          </a:p>
          <a:p>
            <a:pPr marL="753482" lvl="1" indent="-376741" algn="l">
              <a:lnSpc>
                <a:spcPts val="4885"/>
              </a:lnSpc>
              <a:buFont typeface="Arial"/>
              <a:buChar char="•"/>
            </a:pPr>
            <a:r>
              <a:rPr lang="pt-BR" sz="3100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Materiais de divulgação</a:t>
            </a:r>
            <a:r>
              <a:rPr lang="pt-BR" sz="31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(folhetos, redes sociais)</a:t>
            </a:r>
          </a:p>
          <a:p>
            <a:pPr algn="l">
              <a:lnSpc>
                <a:spcPts val="4885"/>
              </a:lnSpc>
            </a:pPr>
            <a:endParaRPr lang="en-US" sz="3489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43190" y="2464315"/>
            <a:ext cx="11324744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pt-BR" sz="36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 FindYourFunds.org está disponível em 11 idiomas.</a:t>
            </a:r>
          </a:p>
          <a:p>
            <a:pPr algn="l">
              <a:lnSpc>
                <a:spcPts val="5040"/>
              </a:lnSpc>
            </a:pPr>
            <a:r>
              <a:rPr lang="pt-BR" sz="36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incluindo: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poster with a pen and a picture of a statue of liberty&#10;&#10;AI-generated content may be incorrect.">
            <a:extLst>
              <a:ext uri="{FF2B5EF4-FFF2-40B4-BE49-F238E27FC236}">
                <a16:creationId xmlns:a16="http://schemas.microsoft.com/office/drawing/2014/main" id="{8AD5F6FE-DCDE-FCE5-12C2-3E7EC1E0C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96381"/>
            <a:ext cx="7620000" cy="9894237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3240C407-DABE-D773-19C1-B43FC46DE623}"/>
              </a:ext>
            </a:extLst>
          </p:cNvPr>
          <p:cNvGrpSpPr/>
          <p:nvPr/>
        </p:nvGrpSpPr>
        <p:grpSpPr>
          <a:xfrm>
            <a:off x="685800" y="612123"/>
            <a:ext cx="8333251" cy="9062751"/>
            <a:chOff x="0" y="0"/>
            <a:chExt cx="3253181" cy="249366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2FB8837-5D00-8FEB-6F7C-AF7B4E11C250}"/>
                </a:ext>
              </a:extLst>
            </p:cNvPr>
            <p:cNvSpPr/>
            <p:nvPr/>
          </p:nvSpPr>
          <p:spPr>
            <a:xfrm>
              <a:off x="0" y="0"/>
              <a:ext cx="3253181" cy="2493661"/>
            </a:xfrm>
            <a:custGeom>
              <a:avLst/>
              <a:gdLst/>
              <a:ahLst/>
              <a:cxnLst/>
              <a:rect l="l" t="t" r="r" b="b"/>
              <a:pathLst>
                <a:path w="3253181" h="2493661">
                  <a:moveTo>
                    <a:pt x="36353" y="0"/>
                  </a:moveTo>
                  <a:lnTo>
                    <a:pt x="3216828" y="0"/>
                  </a:lnTo>
                  <a:cubicBezTo>
                    <a:pt x="3226470" y="0"/>
                    <a:pt x="3235716" y="3830"/>
                    <a:pt x="3242534" y="10648"/>
                  </a:cubicBezTo>
                  <a:cubicBezTo>
                    <a:pt x="3249351" y="17465"/>
                    <a:pt x="3253181" y="26712"/>
                    <a:pt x="3253181" y="36353"/>
                  </a:cubicBezTo>
                  <a:lnTo>
                    <a:pt x="3253181" y="2457308"/>
                  </a:lnTo>
                  <a:cubicBezTo>
                    <a:pt x="3253181" y="2466949"/>
                    <a:pt x="3249351" y="2476196"/>
                    <a:pt x="3242534" y="2483013"/>
                  </a:cubicBezTo>
                  <a:cubicBezTo>
                    <a:pt x="3235716" y="2489831"/>
                    <a:pt x="3226470" y="2493661"/>
                    <a:pt x="3216828" y="2493661"/>
                  </a:cubicBezTo>
                  <a:lnTo>
                    <a:pt x="36353" y="2493661"/>
                  </a:lnTo>
                  <a:cubicBezTo>
                    <a:pt x="26712" y="2493661"/>
                    <a:pt x="17465" y="2489831"/>
                    <a:pt x="10648" y="2483013"/>
                  </a:cubicBezTo>
                  <a:cubicBezTo>
                    <a:pt x="3830" y="2476196"/>
                    <a:pt x="0" y="2466949"/>
                    <a:pt x="0" y="2457308"/>
                  </a:cubicBezTo>
                  <a:lnTo>
                    <a:pt x="0" y="36353"/>
                  </a:lnTo>
                  <a:cubicBezTo>
                    <a:pt x="0" y="26712"/>
                    <a:pt x="3830" y="17465"/>
                    <a:pt x="10648" y="10648"/>
                  </a:cubicBezTo>
                  <a:cubicBezTo>
                    <a:pt x="17465" y="3830"/>
                    <a:pt x="26712" y="0"/>
                    <a:pt x="36353" y="0"/>
                  </a:cubicBezTo>
                  <a:close/>
                </a:path>
              </a:pathLst>
            </a:custGeom>
            <a:solidFill>
              <a:srgbClr val="FDD86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87848B4A-2A08-4E6A-0F4D-BD261E02A917}"/>
                </a:ext>
              </a:extLst>
            </p:cNvPr>
            <p:cNvSpPr txBox="1"/>
            <p:nvPr/>
          </p:nvSpPr>
          <p:spPr>
            <a:xfrm>
              <a:off x="0" y="-38100"/>
              <a:ext cx="3253181" cy="2531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9" name="TextBox 4">
            <a:extLst>
              <a:ext uri="{FF2B5EF4-FFF2-40B4-BE49-F238E27FC236}">
                <a16:creationId xmlns:a16="http://schemas.microsoft.com/office/drawing/2014/main" id="{F27294F2-B80C-CEEF-C328-14A6CAA8979C}"/>
              </a:ext>
            </a:extLst>
          </p:cNvPr>
          <p:cNvSpPr txBox="1"/>
          <p:nvPr/>
        </p:nvSpPr>
        <p:spPr>
          <a:xfrm>
            <a:off x="505949" y="250072"/>
            <a:ext cx="12351922" cy="961277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 dirty="0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64A6BCB7-C16F-476A-28B9-F068EAA035C6}"/>
              </a:ext>
            </a:extLst>
          </p:cNvPr>
          <p:cNvSpPr/>
          <p:nvPr/>
        </p:nvSpPr>
        <p:spPr>
          <a:xfrm>
            <a:off x="685800" y="612123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AF510B-C295-908D-71FA-E644E8A7E67F}"/>
              </a:ext>
            </a:extLst>
          </p:cNvPr>
          <p:cNvSpPr txBox="1"/>
          <p:nvPr/>
        </p:nvSpPr>
        <p:spPr>
          <a:xfrm>
            <a:off x="1514763" y="1390826"/>
            <a:ext cx="7172764" cy="6090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5880"/>
              </a:lnSpc>
            </a:pPr>
            <a:r>
              <a:rPr lang="pt-BR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Disponível em 11 idiomas (colorido e preto e branco)</a:t>
            </a: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880"/>
              </a:lnSpc>
            </a:pPr>
            <a:r>
              <a:rPr lang="pt-BR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Guia de comunicação e redes sociais</a:t>
            </a:r>
          </a:p>
          <a:p>
            <a:pPr marL="571500" indent="-571500" algn="l">
              <a:lnSpc>
                <a:spcPts val="5880"/>
              </a:lnSpc>
              <a:buFontTx/>
              <a:buChar char="-"/>
            </a:pPr>
            <a:r>
              <a:rPr lang="pt-BR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Modelo de texto para boletim informativo</a:t>
            </a:r>
          </a:p>
          <a:p>
            <a:pPr marL="571500" indent="-571500" algn="l">
              <a:lnSpc>
                <a:spcPts val="5880"/>
              </a:lnSpc>
              <a:buFontTx/>
              <a:buChar char="-"/>
            </a:pPr>
            <a:r>
              <a:rPr lang="pt-BR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Comunicações curtas</a:t>
            </a:r>
          </a:p>
          <a:p>
            <a:pPr marL="571500" indent="-571500" algn="l">
              <a:lnSpc>
                <a:spcPts val="5880"/>
              </a:lnSpc>
              <a:buFontTx/>
              <a:buChar char="-"/>
            </a:pPr>
            <a:r>
              <a:rPr lang="pt-BR" sz="4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Exemplos de publicações para redes sociais</a:t>
            </a: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A9F3FDC-46B3-FFAB-2FE9-20AE19C9199A}"/>
              </a:ext>
            </a:extLst>
          </p:cNvPr>
          <p:cNvSpPr/>
          <p:nvPr/>
        </p:nvSpPr>
        <p:spPr>
          <a:xfrm>
            <a:off x="685799" y="268313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6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784961"/>
            <a:chOff x="0" y="0"/>
            <a:chExt cx="4874127" cy="5790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127" cy="579087"/>
            </a:xfrm>
            <a:custGeom>
              <a:avLst/>
              <a:gdLst/>
              <a:ahLst/>
              <a:cxnLst/>
              <a:rect l="l" t="t" r="r" b="b"/>
              <a:pathLst>
                <a:path w="4874127" h="579087">
                  <a:moveTo>
                    <a:pt x="0" y="0"/>
                  </a:moveTo>
                  <a:lnTo>
                    <a:pt x="4874127" y="0"/>
                  </a:lnTo>
                  <a:lnTo>
                    <a:pt x="4874127" y="579087"/>
                  </a:lnTo>
                  <a:lnTo>
                    <a:pt x="0" y="579087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4127" cy="617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5588" y="142883"/>
            <a:ext cx="14456138" cy="1410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16"/>
              </a:lnSpc>
            </a:pPr>
            <a:r>
              <a:rPr lang="pt-BR" sz="8225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Outras oportunidades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04729" y="2628900"/>
            <a:ext cx="12883967" cy="6731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pt-BR" sz="3150" b="1" dirty="0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 Bold"/>
              </a:rPr>
              <a:t>Boletim informativo para pais ou materiais de divulgação já existentes?</a:t>
            </a:r>
            <a:r>
              <a:rPr lang="pt-BR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Temos sugestões de textos para incluir na próxima edição!</a:t>
            </a:r>
          </a:p>
          <a:p>
            <a:pPr algn="l">
              <a:lnSpc>
                <a:spcPts val="4419"/>
              </a:lnSpc>
            </a:pPr>
            <a:endParaRPr lang="en-US" sz="3156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4419"/>
              </a:lnSpc>
            </a:pPr>
            <a:r>
              <a:rPr lang="pt-BR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Seu programa tem presença nas redes sociais?</a:t>
            </a:r>
            <a:r>
              <a:rPr lang="pt-BR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Considere usar nosso guia para redes sociais!</a:t>
            </a:r>
          </a:p>
          <a:p>
            <a:pPr algn="l">
              <a:lnSpc>
                <a:spcPts val="4419"/>
              </a:lnSpc>
            </a:pPr>
            <a:endParaRPr lang="en-US" sz="28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419"/>
              </a:lnSpc>
            </a:pPr>
            <a:endParaRPr lang="en-US" sz="3156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>
              <a:lnSpc>
                <a:spcPts val="4419"/>
              </a:lnSpc>
            </a:pPr>
            <a:r>
              <a:rPr lang="pt-BR" sz="315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Você poderia afixar nosso folheto em sua creche? </a:t>
            </a:r>
            <a:r>
              <a:rPr lang="pt-BR" sz="3150" b="1" dirty="0">
                <a:solidFill>
                  <a:srgbClr val="000000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Compartilhar com pais e funcionários?</a:t>
            </a:r>
          </a:p>
          <a:p>
            <a:pPr algn="l">
              <a:lnSpc>
                <a:spcPts val="4419"/>
              </a:lnSpc>
            </a:pPr>
            <a:endParaRPr lang="en-US" sz="3156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419"/>
              </a:lnSpc>
            </a:pPr>
            <a:r>
              <a:rPr lang="pt-BR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Você faz parte de algum </a:t>
            </a:r>
            <a:r>
              <a:rPr lang="pt-BR" sz="3150" b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grupo de WhatsApp, Facebook</a:t>
            </a:r>
            <a:r>
              <a:rPr lang="pt-BR" sz="31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ou outros fóruns comunitários de informação onde possa publicar essas informações? </a:t>
            </a:r>
          </a:p>
        </p:txBody>
      </p:sp>
      <p:sp>
        <p:nvSpPr>
          <p:cNvPr id="7" name="Freeform 7"/>
          <p:cNvSpPr/>
          <p:nvPr/>
        </p:nvSpPr>
        <p:spPr>
          <a:xfrm>
            <a:off x="4138528" y="2151984"/>
            <a:ext cx="649623" cy="1514452"/>
          </a:xfrm>
          <a:custGeom>
            <a:avLst/>
            <a:gdLst/>
            <a:ahLst/>
            <a:cxnLst/>
            <a:rect l="l" t="t" r="r" b="b"/>
            <a:pathLst>
              <a:path w="649623" h="1514452">
                <a:moveTo>
                  <a:pt x="0" y="0"/>
                </a:moveTo>
                <a:lnTo>
                  <a:pt x="649623" y="0"/>
                </a:lnTo>
                <a:lnTo>
                  <a:pt x="649623" y="1514452"/>
                </a:lnTo>
                <a:lnTo>
                  <a:pt x="0" y="151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4138528" y="3854689"/>
            <a:ext cx="649623" cy="1514452"/>
          </a:xfrm>
          <a:custGeom>
            <a:avLst/>
            <a:gdLst/>
            <a:ahLst/>
            <a:cxnLst/>
            <a:rect l="l" t="t" r="r" b="b"/>
            <a:pathLst>
              <a:path w="649623" h="1514452">
                <a:moveTo>
                  <a:pt x="0" y="0"/>
                </a:moveTo>
                <a:lnTo>
                  <a:pt x="649623" y="0"/>
                </a:lnTo>
                <a:lnTo>
                  <a:pt x="649623" y="1514452"/>
                </a:lnTo>
                <a:lnTo>
                  <a:pt x="0" y="151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4138528" y="5742288"/>
            <a:ext cx="649623" cy="1514452"/>
          </a:xfrm>
          <a:custGeom>
            <a:avLst/>
            <a:gdLst/>
            <a:ahLst/>
            <a:cxnLst/>
            <a:rect l="l" t="t" r="r" b="b"/>
            <a:pathLst>
              <a:path w="649623" h="1514452">
                <a:moveTo>
                  <a:pt x="0" y="0"/>
                </a:moveTo>
                <a:lnTo>
                  <a:pt x="649623" y="0"/>
                </a:lnTo>
                <a:lnTo>
                  <a:pt x="649623" y="1514452"/>
                </a:lnTo>
                <a:lnTo>
                  <a:pt x="0" y="151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4138528" y="7366468"/>
            <a:ext cx="649623" cy="1514452"/>
          </a:xfrm>
          <a:custGeom>
            <a:avLst/>
            <a:gdLst/>
            <a:ahLst/>
            <a:cxnLst/>
            <a:rect l="l" t="t" r="r" b="b"/>
            <a:pathLst>
              <a:path w="649623" h="1514452">
                <a:moveTo>
                  <a:pt x="0" y="0"/>
                </a:moveTo>
                <a:lnTo>
                  <a:pt x="649623" y="0"/>
                </a:lnTo>
                <a:lnTo>
                  <a:pt x="649623" y="1514452"/>
                </a:lnTo>
                <a:lnTo>
                  <a:pt x="0" y="1514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336015" y="3187475"/>
            <a:ext cx="3559040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pt-BR" sz="4400" i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Outras ideias?</a:t>
            </a:r>
          </a:p>
        </p:txBody>
      </p:sp>
      <p:sp>
        <p:nvSpPr>
          <p:cNvPr id="13" name="Freeform 13"/>
          <p:cNvSpPr/>
          <p:nvPr/>
        </p:nvSpPr>
        <p:spPr>
          <a:xfrm>
            <a:off x="399303" y="4303945"/>
            <a:ext cx="3432464" cy="3357574"/>
          </a:xfrm>
          <a:custGeom>
            <a:avLst/>
            <a:gdLst/>
            <a:ahLst/>
            <a:cxnLst/>
            <a:rect l="l" t="t" r="r" b="b"/>
            <a:pathLst>
              <a:path w="3432464" h="3357574">
                <a:moveTo>
                  <a:pt x="0" y="0"/>
                </a:moveTo>
                <a:lnTo>
                  <a:pt x="3432464" y="0"/>
                </a:lnTo>
                <a:lnTo>
                  <a:pt x="3432464" y="3357574"/>
                </a:lnTo>
                <a:lnTo>
                  <a:pt x="0" y="3357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CC103B2C-3890-573F-749F-80C6172746D4}"/>
              </a:ext>
            </a:extLst>
          </p:cNvPr>
          <p:cNvSpPr txBox="1"/>
          <p:nvPr/>
        </p:nvSpPr>
        <p:spPr>
          <a:xfrm>
            <a:off x="211106" y="7839931"/>
            <a:ext cx="3559040" cy="798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pt-BR" sz="4800" i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Compartilhe!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48270" y="1812257"/>
            <a:ext cx="2211522" cy="2046663"/>
          </a:xfrm>
          <a:custGeom>
            <a:avLst/>
            <a:gdLst/>
            <a:ahLst/>
            <a:cxnLst/>
            <a:rect l="l" t="t" r="r" b="b"/>
            <a:pathLst>
              <a:path w="2211522" h="2046663">
                <a:moveTo>
                  <a:pt x="0" y="0"/>
                </a:moveTo>
                <a:lnTo>
                  <a:pt x="2211522" y="0"/>
                </a:lnTo>
                <a:lnTo>
                  <a:pt x="2211522" y="2046663"/>
                </a:lnTo>
                <a:lnTo>
                  <a:pt x="0" y="20466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-25414" y="8731803"/>
            <a:ext cx="18506452" cy="2391003"/>
            <a:chOff x="0" y="0"/>
            <a:chExt cx="4874127" cy="6297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4127" cy="629729"/>
            </a:xfrm>
            <a:custGeom>
              <a:avLst/>
              <a:gdLst/>
              <a:ahLst/>
              <a:cxnLst/>
              <a:rect l="l" t="t" r="r" b="b"/>
              <a:pathLst>
                <a:path w="4874127" h="629729">
                  <a:moveTo>
                    <a:pt x="0" y="0"/>
                  </a:moveTo>
                  <a:lnTo>
                    <a:pt x="4874127" y="0"/>
                  </a:lnTo>
                  <a:lnTo>
                    <a:pt x="4874127" y="629729"/>
                  </a:lnTo>
                  <a:lnTo>
                    <a:pt x="0" y="629729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74127" cy="66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>
            <a:off x="13204793" y="6326081"/>
            <a:ext cx="3819934" cy="3736590"/>
          </a:xfrm>
          <a:custGeom>
            <a:avLst/>
            <a:gdLst/>
            <a:ahLst/>
            <a:cxnLst/>
            <a:rect l="l" t="t" r="r" b="b"/>
            <a:pathLst>
              <a:path w="3819934" h="3736590">
                <a:moveTo>
                  <a:pt x="0" y="0"/>
                </a:moveTo>
                <a:lnTo>
                  <a:pt x="3819934" y="0"/>
                </a:lnTo>
                <a:lnTo>
                  <a:pt x="3819934" y="3736589"/>
                </a:lnTo>
                <a:lnTo>
                  <a:pt x="0" y="37365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 rot="-240549">
            <a:off x="16220611" y="1028700"/>
            <a:ext cx="1823438" cy="1455435"/>
          </a:xfrm>
          <a:custGeom>
            <a:avLst/>
            <a:gdLst/>
            <a:ahLst/>
            <a:cxnLst/>
            <a:rect l="l" t="t" r="r" b="b"/>
            <a:pathLst>
              <a:path w="1823438" h="1455435">
                <a:moveTo>
                  <a:pt x="0" y="0"/>
                </a:moveTo>
                <a:lnTo>
                  <a:pt x="1823438" y="0"/>
                </a:lnTo>
                <a:lnTo>
                  <a:pt x="1823438" y="1455435"/>
                </a:lnTo>
                <a:lnTo>
                  <a:pt x="0" y="14554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 rot="1423944" flipH="1">
            <a:off x="9178390" y="692674"/>
            <a:ext cx="2264441" cy="1807436"/>
          </a:xfrm>
          <a:custGeom>
            <a:avLst/>
            <a:gdLst/>
            <a:ahLst/>
            <a:cxnLst/>
            <a:rect l="l" t="t" r="r" b="b"/>
            <a:pathLst>
              <a:path w="2264441" h="1807436">
                <a:moveTo>
                  <a:pt x="2264441" y="0"/>
                </a:moveTo>
                <a:lnTo>
                  <a:pt x="0" y="0"/>
                </a:lnTo>
                <a:lnTo>
                  <a:pt x="0" y="1807435"/>
                </a:lnTo>
                <a:lnTo>
                  <a:pt x="2264441" y="1807435"/>
                </a:lnTo>
                <a:lnTo>
                  <a:pt x="226444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flipH="1">
            <a:off x="10677074" y="4995895"/>
            <a:ext cx="2194344" cy="2030765"/>
          </a:xfrm>
          <a:custGeom>
            <a:avLst/>
            <a:gdLst/>
            <a:ahLst/>
            <a:cxnLst/>
            <a:rect l="l" t="t" r="r" b="b"/>
            <a:pathLst>
              <a:path w="2194344" h="2030765">
                <a:moveTo>
                  <a:pt x="2194344" y="0"/>
                </a:moveTo>
                <a:lnTo>
                  <a:pt x="0" y="0"/>
                </a:lnTo>
                <a:lnTo>
                  <a:pt x="0" y="2030765"/>
                </a:lnTo>
                <a:lnTo>
                  <a:pt x="2194344" y="2030765"/>
                </a:lnTo>
                <a:lnTo>
                  <a:pt x="219434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 rot="-935546">
            <a:off x="15953317" y="4730982"/>
            <a:ext cx="1805626" cy="1441218"/>
          </a:xfrm>
          <a:custGeom>
            <a:avLst/>
            <a:gdLst/>
            <a:ahLst/>
            <a:cxnLst/>
            <a:rect l="l" t="t" r="r" b="b"/>
            <a:pathLst>
              <a:path w="1805626" h="1441218">
                <a:moveTo>
                  <a:pt x="0" y="0"/>
                </a:moveTo>
                <a:lnTo>
                  <a:pt x="1805626" y="0"/>
                </a:lnTo>
                <a:lnTo>
                  <a:pt x="1805626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13077335" y="4253222"/>
            <a:ext cx="2180657" cy="1918978"/>
          </a:xfrm>
          <a:custGeom>
            <a:avLst/>
            <a:gdLst/>
            <a:ahLst/>
            <a:cxnLst/>
            <a:rect l="l" t="t" r="r" b="b"/>
            <a:pathLst>
              <a:path w="2180657" h="1918978">
                <a:moveTo>
                  <a:pt x="0" y="0"/>
                </a:moveTo>
                <a:lnTo>
                  <a:pt x="2180657" y="0"/>
                </a:lnTo>
                <a:lnTo>
                  <a:pt x="2180657" y="1918978"/>
                </a:lnTo>
                <a:lnTo>
                  <a:pt x="0" y="19189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12099367" y="1476778"/>
            <a:ext cx="1544103" cy="1358811"/>
          </a:xfrm>
          <a:custGeom>
            <a:avLst/>
            <a:gdLst/>
            <a:ahLst/>
            <a:cxnLst/>
            <a:rect l="l" t="t" r="r" b="b"/>
            <a:pathLst>
              <a:path w="1544103" h="1358811">
                <a:moveTo>
                  <a:pt x="0" y="0"/>
                </a:moveTo>
                <a:lnTo>
                  <a:pt x="1544103" y="0"/>
                </a:lnTo>
                <a:lnTo>
                  <a:pt x="1544103" y="1358811"/>
                </a:lnTo>
                <a:lnTo>
                  <a:pt x="0" y="13588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 rot="-7261135">
            <a:off x="8324998" y="3563085"/>
            <a:ext cx="1805626" cy="1441218"/>
          </a:xfrm>
          <a:custGeom>
            <a:avLst/>
            <a:gdLst/>
            <a:ahLst/>
            <a:cxnLst/>
            <a:rect l="l" t="t" r="r" b="b"/>
            <a:pathLst>
              <a:path w="1805626" h="1441218">
                <a:moveTo>
                  <a:pt x="0" y="0"/>
                </a:moveTo>
                <a:lnTo>
                  <a:pt x="1805627" y="0"/>
                </a:lnTo>
                <a:lnTo>
                  <a:pt x="1805627" y="1441218"/>
                </a:lnTo>
                <a:lnTo>
                  <a:pt x="0" y="1441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4"/>
          <p:cNvSpPr/>
          <p:nvPr/>
        </p:nvSpPr>
        <p:spPr>
          <a:xfrm>
            <a:off x="10613628" y="3195624"/>
            <a:ext cx="1495722" cy="1316235"/>
          </a:xfrm>
          <a:custGeom>
            <a:avLst/>
            <a:gdLst/>
            <a:ahLst/>
            <a:cxnLst/>
            <a:rect l="l" t="t" r="r" b="b"/>
            <a:pathLst>
              <a:path w="1495722" h="1316235">
                <a:moveTo>
                  <a:pt x="0" y="0"/>
                </a:moveTo>
                <a:lnTo>
                  <a:pt x="1495722" y="0"/>
                </a:lnTo>
                <a:lnTo>
                  <a:pt x="1495722" y="1316236"/>
                </a:lnTo>
                <a:lnTo>
                  <a:pt x="0" y="1316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>
            <a:off x="12305284" y="3195624"/>
            <a:ext cx="1134972" cy="998775"/>
          </a:xfrm>
          <a:custGeom>
            <a:avLst/>
            <a:gdLst/>
            <a:ahLst/>
            <a:cxnLst/>
            <a:rect l="l" t="t" r="r" b="b"/>
            <a:pathLst>
              <a:path w="1134972" h="998775">
                <a:moveTo>
                  <a:pt x="0" y="0"/>
                </a:moveTo>
                <a:lnTo>
                  <a:pt x="1134972" y="0"/>
                </a:lnTo>
                <a:lnTo>
                  <a:pt x="1134972" y="998776"/>
                </a:lnTo>
                <a:lnTo>
                  <a:pt x="0" y="9987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reeform 16"/>
          <p:cNvSpPr/>
          <p:nvPr/>
        </p:nvSpPr>
        <p:spPr>
          <a:xfrm>
            <a:off x="7316050" y="147677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17"/>
          <p:cNvSpPr/>
          <p:nvPr/>
        </p:nvSpPr>
        <p:spPr>
          <a:xfrm>
            <a:off x="7657607" y="413801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Freeform 18"/>
          <p:cNvSpPr/>
          <p:nvPr/>
        </p:nvSpPr>
        <p:spPr>
          <a:xfrm>
            <a:off x="13643470" y="-17612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Freeform 19"/>
          <p:cNvSpPr/>
          <p:nvPr/>
        </p:nvSpPr>
        <p:spPr>
          <a:xfrm>
            <a:off x="16171963" y="2835589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Freeform 20"/>
          <p:cNvSpPr/>
          <p:nvPr/>
        </p:nvSpPr>
        <p:spPr>
          <a:xfrm>
            <a:off x="10199146" y="6114003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Freeform 21"/>
          <p:cNvSpPr/>
          <p:nvPr/>
        </p:nvSpPr>
        <p:spPr>
          <a:xfrm>
            <a:off x="11070378" y="1263080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2" name="Freeform 22"/>
          <p:cNvSpPr/>
          <p:nvPr/>
        </p:nvSpPr>
        <p:spPr>
          <a:xfrm>
            <a:off x="16441649" y="601127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Freeform 23"/>
          <p:cNvSpPr/>
          <p:nvPr/>
        </p:nvSpPr>
        <p:spPr>
          <a:xfrm>
            <a:off x="9144000" y="1476778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4" name="Freeform 24"/>
          <p:cNvSpPr/>
          <p:nvPr/>
        </p:nvSpPr>
        <p:spPr>
          <a:xfrm>
            <a:off x="17200951" y="192119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5" name="Freeform 25"/>
          <p:cNvSpPr/>
          <p:nvPr/>
        </p:nvSpPr>
        <p:spPr>
          <a:xfrm>
            <a:off x="14843510" y="-90384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26"/>
          <p:cNvSpPr/>
          <p:nvPr/>
        </p:nvSpPr>
        <p:spPr>
          <a:xfrm>
            <a:off x="11270403" y="-652856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7" name="Freeform 27"/>
          <p:cNvSpPr/>
          <p:nvPr/>
        </p:nvSpPr>
        <p:spPr>
          <a:xfrm>
            <a:off x="11270403" y="6977550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Freeform 28"/>
          <p:cNvSpPr/>
          <p:nvPr/>
        </p:nvSpPr>
        <p:spPr>
          <a:xfrm>
            <a:off x="8081457" y="-45576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9" name="Freeform 29"/>
          <p:cNvSpPr/>
          <p:nvPr/>
        </p:nvSpPr>
        <p:spPr>
          <a:xfrm>
            <a:off x="17263734" y="504500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0" name="Freeform 30"/>
          <p:cNvSpPr/>
          <p:nvPr/>
        </p:nvSpPr>
        <p:spPr>
          <a:xfrm>
            <a:off x="16195764" y="-66946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1" name="Freeform 31"/>
          <p:cNvSpPr/>
          <p:nvPr/>
        </p:nvSpPr>
        <p:spPr>
          <a:xfrm>
            <a:off x="278002" y="8811556"/>
            <a:ext cx="3253230" cy="1330867"/>
          </a:xfrm>
          <a:custGeom>
            <a:avLst/>
            <a:gdLst/>
            <a:ahLst/>
            <a:cxnLst/>
            <a:rect l="l" t="t" r="r" b="b"/>
            <a:pathLst>
              <a:path w="3253230" h="1330867">
                <a:moveTo>
                  <a:pt x="0" y="0"/>
                </a:moveTo>
                <a:lnTo>
                  <a:pt x="3253229" y="0"/>
                </a:lnTo>
                <a:lnTo>
                  <a:pt x="3253229" y="1330866"/>
                </a:lnTo>
                <a:lnTo>
                  <a:pt x="0" y="13308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2" name="Freeform 32"/>
          <p:cNvSpPr/>
          <p:nvPr/>
        </p:nvSpPr>
        <p:spPr>
          <a:xfrm>
            <a:off x="9227812" y="4514832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3" name="Freeform 33"/>
          <p:cNvSpPr/>
          <p:nvPr/>
        </p:nvSpPr>
        <p:spPr>
          <a:xfrm>
            <a:off x="3763060" y="8971926"/>
            <a:ext cx="4381953" cy="1010125"/>
          </a:xfrm>
          <a:custGeom>
            <a:avLst/>
            <a:gdLst/>
            <a:ahLst/>
            <a:cxnLst/>
            <a:rect l="l" t="t" r="r" b="b"/>
            <a:pathLst>
              <a:path w="4381953" h="1010125">
                <a:moveTo>
                  <a:pt x="0" y="0"/>
                </a:moveTo>
                <a:lnTo>
                  <a:pt x="4381953" y="0"/>
                </a:lnTo>
                <a:lnTo>
                  <a:pt x="4381953" y="1010126"/>
                </a:lnTo>
                <a:lnTo>
                  <a:pt x="0" y="10101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4" name="TextBox 34"/>
          <p:cNvSpPr txBox="1"/>
          <p:nvPr/>
        </p:nvSpPr>
        <p:spPr>
          <a:xfrm>
            <a:off x="4765581" y="9059206"/>
            <a:ext cx="843921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 dirty="0"/>
          </a:p>
        </p:txBody>
      </p:sp>
      <p:sp>
        <p:nvSpPr>
          <p:cNvPr id="35" name="TextBox 35"/>
          <p:cNvSpPr txBox="1"/>
          <p:nvPr/>
        </p:nvSpPr>
        <p:spPr>
          <a:xfrm>
            <a:off x="195303" y="972137"/>
            <a:ext cx="8291267" cy="3568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</a:pPr>
            <a:r>
              <a:rPr lang="pt-BR" sz="48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Neste período de declaração de impostos, compartilhe esses recursos com seus clientes e comunidades!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53331" y="5145616"/>
            <a:ext cx="6771382" cy="180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pt-BR" sz="3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Dúvidas? Entre em contato com:</a:t>
            </a:r>
          </a:p>
          <a:p>
            <a:pPr algn="ctr">
              <a:lnSpc>
                <a:spcPts val="4759"/>
              </a:lnSpc>
            </a:pPr>
            <a:r>
              <a:rPr lang="pt-BR" sz="339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Carley, </a:t>
            </a:r>
            <a:r>
              <a:rPr lang="pt-BR" sz="3399" dirty="0">
                <a:solidFill>
                  <a:srgbClr val="D4145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carley.ruemmele@bmc.org</a:t>
            </a:r>
          </a:p>
          <a:p>
            <a:pPr algn="ctr">
              <a:lnSpc>
                <a:spcPts val="4759"/>
              </a:lnSpc>
            </a:pPr>
            <a:r>
              <a:rPr lang="pt-BR" sz="3399" dirty="0">
                <a:latin typeface="Glacial Indifference"/>
                <a:ea typeface="Glacial Indifference"/>
                <a:cs typeface="Glacial Indifference"/>
                <a:sym typeface="Glacial Indifference"/>
              </a:rPr>
              <a:t>Charlotte, </a:t>
            </a:r>
            <a:r>
              <a:rPr lang="pt-BR" sz="3399" dirty="0">
                <a:solidFill>
                  <a:srgbClr val="D4145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charlotte.bruce@bmc.org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2027" y="2198674"/>
            <a:ext cx="16396758" cy="5245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57910" lvl="1" indent="-528955" algn="l">
              <a:lnSpc>
                <a:spcPts val="6860"/>
              </a:lnSpc>
              <a:buFont typeface="Arial"/>
              <a:buChar char="•"/>
            </a:pPr>
            <a:r>
              <a:rPr lang="pt-BR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Healthy Families Tax Credits Coalition - quem somos</a:t>
            </a:r>
          </a:p>
          <a:p>
            <a:pPr marL="1057910" lvl="1" indent="-528955" algn="l">
              <a:lnSpc>
                <a:spcPts val="6860"/>
              </a:lnSpc>
              <a:buFont typeface="Arial"/>
              <a:buChar char="•"/>
            </a:pPr>
            <a:r>
              <a:rPr lang="pt-BR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 que são créditos tributários?</a:t>
            </a:r>
          </a:p>
          <a:p>
            <a:pPr marL="1057910" lvl="1" indent="-528955">
              <a:lnSpc>
                <a:spcPts val="6860"/>
              </a:lnSpc>
              <a:buFont typeface="Arial"/>
              <a:buChar char="•"/>
            </a:pPr>
            <a:r>
              <a:rPr lang="pt-BR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Créditos tributários estaduais e federais disponíveis</a:t>
            </a:r>
          </a:p>
          <a:p>
            <a:pPr marL="1057910" lvl="1" indent="-528955">
              <a:lnSpc>
                <a:spcPts val="6859"/>
              </a:lnSpc>
              <a:buFont typeface="Arial"/>
              <a:buChar char="•"/>
            </a:pPr>
            <a:r>
              <a:rPr lang="pt-BR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</a:rPr>
              <a:t>Preparação gratuita de declaração de impostos (VITA)</a:t>
            </a:r>
          </a:p>
          <a:p>
            <a:pPr marL="1057910" lvl="1" indent="-528955" algn="l">
              <a:lnSpc>
                <a:spcPts val="6860"/>
              </a:lnSpc>
              <a:buFont typeface="Arial"/>
              <a:buChar char="•"/>
            </a:pPr>
            <a:r>
              <a:rPr lang="pt-BR" sz="49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Recursos para compartilhar com clientes e membros da comunidade - FindYourFunds.org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5414" y="8731803"/>
            <a:ext cx="18506452" cy="2391003"/>
            <a:chOff x="0" y="0"/>
            <a:chExt cx="4874127" cy="6297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74127" cy="629729"/>
            </a:xfrm>
            <a:custGeom>
              <a:avLst/>
              <a:gdLst/>
              <a:ahLst/>
              <a:cxnLst/>
              <a:rect l="l" t="t" r="r" b="b"/>
              <a:pathLst>
                <a:path w="4874127" h="629729">
                  <a:moveTo>
                    <a:pt x="0" y="0"/>
                  </a:moveTo>
                  <a:lnTo>
                    <a:pt x="4874127" y="0"/>
                  </a:lnTo>
                  <a:lnTo>
                    <a:pt x="4874127" y="629729"/>
                  </a:lnTo>
                  <a:lnTo>
                    <a:pt x="0" y="629729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74127" cy="66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8002" y="355735"/>
            <a:ext cx="4464546" cy="1651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</a:pPr>
            <a:r>
              <a:rPr lang="pt-BR" sz="95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Pauta</a:t>
            </a:r>
          </a:p>
        </p:txBody>
      </p:sp>
      <p:sp>
        <p:nvSpPr>
          <p:cNvPr id="8" name="Freeform 8"/>
          <p:cNvSpPr/>
          <p:nvPr/>
        </p:nvSpPr>
        <p:spPr>
          <a:xfrm rot="-240549">
            <a:off x="16124471" y="6689856"/>
            <a:ext cx="1823438" cy="1455435"/>
          </a:xfrm>
          <a:custGeom>
            <a:avLst/>
            <a:gdLst/>
            <a:ahLst/>
            <a:cxnLst/>
            <a:rect l="l" t="t" r="r" b="b"/>
            <a:pathLst>
              <a:path w="1823438" h="1455435">
                <a:moveTo>
                  <a:pt x="0" y="0"/>
                </a:moveTo>
                <a:lnTo>
                  <a:pt x="1823438" y="0"/>
                </a:lnTo>
                <a:lnTo>
                  <a:pt x="1823438" y="1455435"/>
                </a:lnTo>
                <a:lnTo>
                  <a:pt x="0" y="14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6099623" y="8346749"/>
            <a:ext cx="1159162" cy="1020063"/>
          </a:xfrm>
          <a:custGeom>
            <a:avLst/>
            <a:gdLst/>
            <a:ahLst/>
            <a:cxnLst/>
            <a:rect l="l" t="t" r="r" b="b"/>
            <a:pathLst>
              <a:path w="1159162" h="1020063">
                <a:moveTo>
                  <a:pt x="0" y="0"/>
                </a:moveTo>
                <a:lnTo>
                  <a:pt x="1159163" y="0"/>
                </a:lnTo>
                <a:lnTo>
                  <a:pt x="1159163" y="1020063"/>
                </a:lnTo>
                <a:lnTo>
                  <a:pt x="0" y="102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12209144" y="8856780"/>
            <a:ext cx="1134972" cy="998775"/>
          </a:xfrm>
          <a:custGeom>
            <a:avLst/>
            <a:gdLst/>
            <a:ahLst/>
            <a:cxnLst/>
            <a:rect l="l" t="t" r="r" b="b"/>
            <a:pathLst>
              <a:path w="1134972" h="998775">
                <a:moveTo>
                  <a:pt x="0" y="0"/>
                </a:moveTo>
                <a:lnTo>
                  <a:pt x="1134971" y="0"/>
                </a:lnTo>
                <a:lnTo>
                  <a:pt x="1134971" y="998775"/>
                </a:lnTo>
                <a:lnTo>
                  <a:pt x="0" y="998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13110574" y="5485029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15661341" y="820987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>
            <a:off x="17104811" y="7582353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4"/>
          <p:cNvSpPr/>
          <p:nvPr/>
        </p:nvSpPr>
        <p:spPr>
          <a:xfrm>
            <a:off x="15246860" y="5769883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>
            <a:off x="11613722" y="724360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reeform 16"/>
          <p:cNvSpPr/>
          <p:nvPr/>
        </p:nvSpPr>
        <p:spPr>
          <a:xfrm rot="-8213049">
            <a:off x="11530966" y="6689856"/>
            <a:ext cx="1823438" cy="1455435"/>
          </a:xfrm>
          <a:custGeom>
            <a:avLst/>
            <a:gdLst/>
            <a:ahLst/>
            <a:cxnLst/>
            <a:rect l="l" t="t" r="r" b="b"/>
            <a:pathLst>
              <a:path w="1823438" h="1455435">
                <a:moveTo>
                  <a:pt x="0" y="0"/>
                </a:moveTo>
                <a:lnTo>
                  <a:pt x="1823438" y="0"/>
                </a:lnTo>
                <a:lnTo>
                  <a:pt x="1823438" y="1455435"/>
                </a:lnTo>
                <a:lnTo>
                  <a:pt x="0" y="14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17"/>
          <p:cNvSpPr/>
          <p:nvPr/>
        </p:nvSpPr>
        <p:spPr>
          <a:xfrm>
            <a:off x="13525056" y="7368504"/>
            <a:ext cx="2412887" cy="2360242"/>
          </a:xfrm>
          <a:custGeom>
            <a:avLst/>
            <a:gdLst/>
            <a:ahLst/>
            <a:cxnLst/>
            <a:rect l="l" t="t" r="r" b="b"/>
            <a:pathLst>
              <a:path w="2412887" h="2360242">
                <a:moveTo>
                  <a:pt x="0" y="0"/>
                </a:moveTo>
                <a:lnTo>
                  <a:pt x="2412887" y="0"/>
                </a:lnTo>
                <a:lnTo>
                  <a:pt x="2412887" y="2360243"/>
                </a:lnTo>
                <a:lnTo>
                  <a:pt x="0" y="23602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Freeform 18"/>
          <p:cNvSpPr/>
          <p:nvPr/>
        </p:nvSpPr>
        <p:spPr>
          <a:xfrm>
            <a:off x="10651408" y="6451301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Freeform 19"/>
          <p:cNvSpPr/>
          <p:nvPr/>
        </p:nvSpPr>
        <p:spPr>
          <a:xfrm>
            <a:off x="12953223" y="7522865"/>
            <a:ext cx="552783" cy="1288690"/>
          </a:xfrm>
          <a:custGeom>
            <a:avLst/>
            <a:gdLst/>
            <a:ahLst/>
            <a:cxnLst/>
            <a:rect l="l" t="t" r="r" b="b"/>
            <a:pathLst>
              <a:path w="552783" h="1288690">
                <a:moveTo>
                  <a:pt x="0" y="0"/>
                </a:moveTo>
                <a:lnTo>
                  <a:pt x="552783" y="0"/>
                </a:lnTo>
                <a:lnTo>
                  <a:pt x="552783" y="1288691"/>
                </a:lnTo>
                <a:lnTo>
                  <a:pt x="0" y="12886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414" y="9058896"/>
            <a:ext cx="18506452" cy="2063910"/>
            <a:chOff x="0" y="0"/>
            <a:chExt cx="4874127" cy="629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127" cy="629729"/>
            </a:xfrm>
            <a:custGeom>
              <a:avLst/>
              <a:gdLst/>
              <a:ahLst/>
              <a:cxnLst/>
              <a:rect l="l" t="t" r="r" b="b"/>
              <a:pathLst>
                <a:path w="4874127" h="629729">
                  <a:moveTo>
                    <a:pt x="0" y="0"/>
                  </a:moveTo>
                  <a:lnTo>
                    <a:pt x="4874127" y="0"/>
                  </a:lnTo>
                  <a:lnTo>
                    <a:pt x="4874127" y="629729"/>
                  </a:lnTo>
                  <a:lnTo>
                    <a:pt x="0" y="629729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4127" cy="66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6" name="Freeform 6"/>
          <p:cNvSpPr/>
          <p:nvPr/>
        </p:nvSpPr>
        <p:spPr>
          <a:xfrm>
            <a:off x="17259300" y="2268307"/>
            <a:ext cx="649623" cy="1514452"/>
          </a:xfrm>
          <a:custGeom>
            <a:avLst/>
            <a:gdLst/>
            <a:ahLst/>
            <a:cxnLst/>
            <a:rect l="l" t="t" r="r" b="b"/>
            <a:pathLst>
              <a:path w="649623" h="1514452">
                <a:moveTo>
                  <a:pt x="0" y="0"/>
                </a:moveTo>
                <a:lnTo>
                  <a:pt x="649623" y="0"/>
                </a:lnTo>
                <a:lnTo>
                  <a:pt x="649623" y="1514453"/>
                </a:lnTo>
                <a:lnTo>
                  <a:pt x="0" y="1514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12743321" y="849790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2218772" y="7544444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7459037" y="2638139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12922661" y="7340148"/>
            <a:ext cx="649623" cy="1514452"/>
          </a:xfrm>
          <a:custGeom>
            <a:avLst/>
            <a:gdLst/>
            <a:ahLst/>
            <a:cxnLst/>
            <a:rect l="l" t="t" r="r" b="b"/>
            <a:pathLst>
              <a:path w="649623" h="1514452">
                <a:moveTo>
                  <a:pt x="0" y="0"/>
                </a:moveTo>
                <a:lnTo>
                  <a:pt x="649623" y="0"/>
                </a:lnTo>
                <a:lnTo>
                  <a:pt x="649623" y="1514453"/>
                </a:lnTo>
                <a:lnTo>
                  <a:pt x="0" y="1514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16908153" y="8854601"/>
            <a:ext cx="675959" cy="1575849"/>
          </a:xfrm>
          <a:custGeom>
            <a:avLst/>
            <a:gdLst/>
            <a:ahLst/>
            <a:cxnLst/>
            <a:rect l="l" t="t" r="r" b="b"/>
            <a:pathLst>
              <a:path w="675959" h="1575849">
                <a:moveTo>
                  <a:pt x="0" y="0"/>
                </a:moveTo>
                <a:lnTo>
                  <a:pt x="675958" y="0"/>
                </a:lnTo>
                <a:lnTo>
                  <a:pt x="675958" y="1575848"/>
                </a:lnTo>
                <a:lnTo>
                  <a:pt x="0" y="1575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13672938" y="3052692"/>
            <a:ext cx="4324735" cy="7089730"/>
          </a:xfrm>
          <a:custGeom>
            <a:avLst/>
            <a:gdLst/>
            <a:ahLst/>
            <a:cxnLst/>
            <a:rect l="l" t="t" r="r" b="b"/>
            <a:pathLst>
              <a:path w="4324735" h="7089730">
                <a:moveTo>
                  <a:pt x="0" y="0"/>
                </a:moveTo>
                <a:lnTo>
                  <a:pt x="4324735" y="0"/>
                </a:lnTo>
                <a:lnTo>
                  <a:pt x="4324735" y="7089730"/>
                </a:lnTo>
                <a:lnTo>
                  <a:pt x="0" y="7089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>
            <a:off x="17494441" y="674213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4"/>
          <p:cNvSpPr/>
          <p:nvPr/>
        </p:nvSpPr>
        <p:spPr>
          <a:xfrm>
            <a:off x="14905688" y="3025534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>
            <a:off x="14615361" y="2927578"/>
            <a:ext cx="580654" cy="1353667"/>
          </a:xfrm>
          <a:custGeom>
            <a:avLst/>
            <a:gdLst/>
            <a:ahLst/>
            <a:cxnLst/>
            <a:rect l="l" t="t" r="r" b="b"/>
            <a:pathLst>
              <a:path w="580654" h="1353667">
                <a:moveTo>
                  <a:pt x="0" y="0"/>
                </a:moveTo>
                <a:lnTo>
                  <a:pt x="580654" y="0"/>
                </a:lnTo>
                <a:lnTo>
                  <a:pt x="580654" y="1353667"/>
                </a:lnTo>
                <a:lnTo>
                  <a:pt x="0" y="1353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reeform 16"/>
          <p:cNvSpPr/>
          <p:nvPr/>
        </p:nvSpPr>
        <p:spPr>
          <a:xfrm>
            <a:off x="17707346" y="4062703"/>
            <a:ext cx="580654" cy="1353667"/>
          </a:xfrm>
          <a:custGeom>
            <a:avLst/>
            <a:gdLst/>
            <a:ahLst/>
            <a:cxnLst/>
            <a:rect l="l" t="t" r="r" b="b"/>
            <a:pathLst>
              <a:path w="580654" h="1353667">
                <a:moveTo>
                  <a:pt x="0" y="0"/>
                </a:moveTo>
                <a:lnTo>
                  <a:pt x="580654" y="0"/>
                </a:lnTo>
                <a:lnTo>
                  <a:pt x="580654" y="1353666"/>
                </a:lnTo>
                <a:lnTo>
                  <a:pt x="0" y="13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17"/>
          <p:cNvSpPr/>
          <p:nvPr/>
        </p:nvSpPr>
        <p:spPr>
          <a:xfrm>
            <a:off x="17328269" y="8097374"/>
            <a:ext cx="580654" cy="1353667"/>
          </a:xfrm>
          <a:custGeom>
            <a:avLst/>
            <a:gdLst/>
            <a:ahLst/>
            <a:cxnLst/>
            <a:rect l="l" t="t" r="r" b="b"/>
            <a:pathLst>
              <a:path w="580654" h="1353667">
                <a:moveTo>
                  <a:pt x="0" y="0"/>
                </a:moveTo>
                <a:lnTo>
                  <a:pt x="580654" y="0"/>
                </a:lnTo>
                <a:lnTo>
                  <a:pt x="580654" y="1353667"/>
                </a:lnTo>
                <a:lnTo>
                  <a:pt x="0" y="1353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481170" y="260247"/>
            <a:ext cx="10381902" cy="1651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439"/>
              </a:lnSpc>
            </a:pPr>
            <a:r>
              <a:rPr lang="pt-BR" sz="9599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Nossa Coalizão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0292" y="2056545"/>
            <a:ext cx="14392124" cy="6957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065" lvl="1" indent="-323215" algn="just">
              <a:lnSpc>
                <a:spcPts val="4199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Healthy Families Tax Credits Coalition é uma rede estadual que trabalha para ampliar o acesso ao Crédito Tributário por Rendimento de Trabalho (EITC) estadual e ao Crédito Tributário para Crianças e Famílias (CFTC)</a:t>
            </a:r>
          </a:p>
          <a:p>
            <a:pPr algn="just">
              <a:lnSpc>
                <a:spcPts val="4199"/>
              </a:lnSpc>
            </a:pPr>
            <a:endParaRPr lang="en-US" sz="28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647065" lvl="1" indent="-323215" algn="just">
              <a:lnSpc>
                <a:spcPts val="4199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Liderada pela Children’s HealthWatch, a coalizão reúne </a:t>
            </a:r>
            <a:r>
              <a:rPr lang="pt-BR" sz="2800" b="1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mais de 80 organizações em Massachusetts</a:t>
            </a:r>
          </a:p>
          <a:p>
            <a:pPr algn="just">
              <a:lnSpc>
                <a:spcPts val="4199"/>
              </a:lnSpc>
            </a:pPr>
            <a:endParaRPr lang="en-US" sz="2800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</a:endParaRPr>
          </a:p>
          <a:p>
            <a:pPr marL="647065" lvl="1" indent="-323215">
              <a:lnSpc>
                <a:spcPts val="4199"/>
              </a:lnSpc>
              <a:buFont typeface="Arial,Sans-Serif"/>
              <a:buChar char="•"/>
            </a:pPr>
            <a:r>
              <a:rPr lang="pt-BR" sz="2800" dirty="0">
                <a:solidFill>
                  <a:srgbClr val="000000"/>
                </a:solidFill>
                <a:latin typeface="Glacial Indifference"/>
              </a:rPr>
              <a:t>Desde 2015, aumentamos o EITC estadual três vezes, aprovamos um CFTC robusto e inclusivo e investimos recursos estaduais em serviços gratuitos de preparação de declaração de impostos</a:t>
            </a:r>
          </a:p>
          <a:p>
            <a:pPr>
              <a:lnSpc>
                <a:spcPts val="4199"/>
              </a:lnSpc>
            </a:pPr>
            <a:endParaRPr lang="en-US" sz="2800" dirty="0">
              <a:solidFill>
                <a:srgbClr val="000000"/>
              </a:solidFill>
              <a:latin typeface="Glacial Indifference"/>
            </a:endParaRPr>
          </a:p>
          <a:p>
            <a:pPr marL="647065" lvl="1" indent="-323215">
              <a:lnSpc>
                <a:spcPts val="4199"/>
              </a:lnSpc>
              <a:buFont typeface="Arial,Sans-Serif"/>
              <a:buChar char="•"/>
            </a:pPr>
            <a:r>
              <a:rPr lang="pt-BR" sz="2800" dirty="0">
                <a:solidFill>
                  <a:srgbClr val="000000"/>
                </a:solidFill>
                <a:latin typeface="Glacial Indifference"/>
              </a:rPr>
              <a:t>Também lideramos uma campanha de divulgação para garantir que todas as pessoas </a:t>
            </a:r>
          </a:p>
          <a:p>
            <a:pPr marL="323850" lvl="1">
              <a:lnSpc>
                <a:spcPts val="4199"/>
              </a:lnSpc>
            </a:pPr>
            <a:r>
              <a:rPr lang="pt-BR" sz="2800" dirty="0">
                <a:solidFill>
                  <a:srgbClr val="000000"/>
                </a:solidFill>
                <a:latin typeface="Glacial Indifference"/>
              </a:rPr>
              <a:t>   elegíveis saibam e reivindiquem os valores a que têm direito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1169" y="291299"/>
            <a:ext cx="15594653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pt-BR" sz="80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 que são créditos tributários?</a:t>
            </a:r>
          </a:p>
        </p:txBody>
      </p:sp>
      <p:sp>
        <p:nvSpPr>
          <p:cNvPr id="3" name="Freeform 3"/>
          <p:cNvSpPr/>
          <p:nvPr/>
        </p:nvSpPr>
        <p:spPr>
          <a:xfrm rot="-240549">
            <a:off x="16124471" y="6689856"/>
            <a:ext cx="1823438" cy="1455435"/>
          </a:xfrm>
          <a:custGeom>
            <a:avLst/>
            <a:gdLst/>
            <a:ahLst/>
            <a:cxnLst/>
            <a:rect l="l" t="t" r="r" b="b"/>
            <a:pathLst>
              <a:path w="1823438" h="1455435">
                <a:moveTo>
                  <a:pt x="0" y="0"/>
                </a:moveTo>
                <a:lnTo>
                  <a:pt x="1823438" y="0"/>
                </a:lnTo>
                <a:lnTo>
                  <a:pt x="1823438" y="1455435"/>
                </a:lnTo>
                <a:lnTo>
                  <a:pt x="0" y="14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-25414" y="8731803"/>
            <a:ext cx="18506452" cy="2391003"/>
            <a:chOff x="0" y="0"/>
            <a:chExt cx="4874127" cy="6297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74127" cy="629729"/>
            </a:xfrm>
            <a:custGeom>
              <a:avLst/>
              <a:gdLst/>
              <a:ahLst/>
              <a:cxnLst/>
              <a:rect l="l" t="t" r="r" b="b"/>
              <a:pathLst>
                <a:path w="4874127" h="629729">
                  <a:moveTo>
                    <a:pt x="0" y="0"/>
                  </a:moveTo>
                  <a:lnTo>
                    <a:pt x="4874127" y="0"/>
                  </a:lnTo>
                  <a:lnTo>
                    <a:pt x="4874127" y="629729"/>
                  </a:lnTo>
                  <a:lnTo>
                    <a:pt x="0" y="629729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74127" cy="667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16099623" y="8346749"/>
            <a:ext cx="1159162" cy="1020063"/>
          </a:xfrm>
          <a:custGeom>
            <a:avLst/>
            <a:gdLst/>
            <a:ahLst/>
            <a:cxnLst/>
            <a:rect l="l" t="t" r="r" b="b"/>
            <a:pathLst>
              <a:path w="1159162" h="1020063">
                <a:moveTo>
                  <a:pt x="0" y="0"/>
                </a:moveTo>
                <a:lnTo>
                  <a:pt x="1159163" y="0"/>
                </a:lnTo>
                <a:lnTo>
                  <a:pt x="1159163" y="1020063"/>
                </a:lnTo>
                <a:lnTo>
                  <a:pt x="0" y="102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2209144" y="8856780"/>
            <a:ext cx="1134972" cy="998775"/>
          </a:xfrm>
          <a:custGeom>
            <a:avLst/>
            <a:gdLst/>
            <a:ahLst/>
            <a:cxnLst/>
            <a:rect l="l" t="t" r="r" b="b"/>
            <a:pathLst>
              <a:path w="1134972" h="998775">
                <a:moveTo>
                  <a:pt x="0" y="0"/>
                </a:moveTo>
                <a:lnTo>
                  <a:pt x="1134971" y="0"/>
                </a:lnTo>
                <a:lnTo>
                  <a:pt x="1134971" y="998775"/>
                </a:lnTo>
                <a:lnTo>
                  <a:pt x="0" y="998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3110574" y="5485029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4"/>
                </a:lnTo>
                <a:lnTo>
                  <a:pt x="0" y="19325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/>
          <p:cNvSpPr/>
          <p:nvPr/>
        </p:nvSpPr>
        <p:spPr>
          <a:xfrm>
            <a:off x="15661341" y="8209877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17104811" y="7582353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/>
          <p:cNvSpPr/>
          <p:nvPr/>
        </p:nvSpPr>
        <p:spPr>
          <a:xfrm>
            <a:off x="15246860" y="5769883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>
            <a:off x="11613722" y="7243605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3" y="0"/>
                </a:lnTo>
                <a:lnTo>
                  <a:pt x="828963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4"/>
          <p:cNvSpPr/>
          <p:nvPr/>
        </p:nvSpPr>
        <p:spPr>
          <a:xfrm rot="-8213049">
            <a:off x="11530966" y="6689856"/>
            <a:ext cx="1823438" cy="1455435"/>
          </a:xfrm>
          <a:custGeom>
            <a:avLst/>
            <a:gdLst/>
            <a:ahLst/>
            <a:cxnLst/>
            <a:rect l="l" t="t" r="r" b="b"/>
            <a:pathLst>
              <a:path w="1823438" h="1455435">
                <a:moveTo>
                  <a:pt x="0" y="0"/>
                </a:moveTo>
                <a:lnTo>
                  <a:pt x="1823438" y="0"/>
                </a:lnTo>
                <a:lnTo>
                  <a:pt x="1823438" y="1455435"/>
                </a:lnTo>
                <a:lnTo>
                  <a:pt x="0" y="14554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>
            <a:off x="13525056" y="7368504"/>
            <a:ext cx="2412887" cy="2360242"/>
          </a:xfrm>
          <a:custGeom>
            <a:avLst/>
            <a:gdLst/>
            <a:ahLst/>
            <a:cxnLst/>
            <a:rect l="l" t="t" r="r" b="b"/>
            <a:pathLst>
              <a:path w="2412887" h="2360242">
                <a:moveTo>
                  <a:pt x="0" y="0"/>
                </a:moveTo>
                <a:lnTo>
                  <a:pt x="2412887" y="0"/>
                </a:lnTo>
                <a:lnTo>
                  <a:pt x="2412887" y="2360243"/>
                </a:lnTo>
                <a:lnTo>
                  <a:pt x="0" y="2360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reeform 16"/>
          <p:cNvSpPr/>
          <p:nvPr/>
        </p:nvSpPr>
        <p:spPr>
          <a:xfrm>
            <a:off x="10651408" y="6451301"/>
            <a:ext cx="828963" cy="1932545"/>
          </a:xfrm>
          <a:custGeom>
            <a:avLst/>
            <a:gdLst/>
            <a:ahLst/>
            <a:cxnLst/>
            <a:rect l="l" t="t" r="r" b="b"/>
            <a:pathLst>
              <a:path w="828963" h="1932545">
                <a:moveTo>
                  <a:pt x="0" y="0"/>
                </a:moveTo>
                <a:lnTo>
                  <a:pt x="828964" y="0"/>
                </a:lnTo>
                <a:lnTo>
                  <a:pt x="828964" y="1932545"/>
                </a:lnTo>
                <a:lnTo>
                  <a:pt x="0" y="1932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17"/>
          <p:cNvSpPr/>
          <p:nvPr/>
        </p:nvSpPr>
        <p:spPr>
          <a:xfrm>
            <a:off x="12953223" y="7522865"/>
            <a:ext cx="552783" cy="1288690"/>
          </a:xfrm>
          <a:custGeom>
            <a:avLst/>
            <a:gdLst/>
            <a:ahLst/>
            <a:cxnLst/>
            <a:rect l="l" t="t" r="r" b="b"/>
            <a:pathLst>
              <a:path w="552783" h="1288690">
                <a:moveTo>
                  <a:pt x="0" y="0"/>
                </a:moveTo>
                <a:lnTo>
                  <a:pt x="552783" y="0"/>
                </a:lnTo>
                <a:lnTo>
                  <a:pt x="552783" y="1288691"/>
                </a:lnTo>
                <a:lnTo>
                  <a:pt x="0" y="1288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664315" y="1841427"/>
            <a:ext cx="15825989" cy="541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6768" lvl="1" indent="-333384" algn="l">
              <a:lnSpc>
                <a:spcPts val="4323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Créditos tributários reembolsáveis reduzem o valor dos impostos que uma família deve pagar e geram restituição quando o valor do crédito é superior ao imposto devido. Isso significa que </a:t>
            </a:r>
            <a:r>
              <a:rPr lang="pt-BR" sz="2800" b="1" dirty="0">
                <a:solidFill>
                  <a:srgbClr val="D4145A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famílias de baixa e média renda podem receber recursos financeiros diretos e flexíveis de volta</a:t>
            </a:r>
            <a:r>
              <a:rPr lang="pt-BR" sz="2800" dirty="0">
                <a:solidFill>
                  <a:srgbClr val="D4145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l">
              <a:lnSpc>
                <a:spcPts val="4323"/>
              </a:lnSpc>
            </a:pPr>
            <a:endParaRPr lang="en-US" sz="2800" dirty="0">
              <a:solidFill>
                <a:srgbClr val="D4145A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666768" lvl="1" indent="-333384" algn="l">
              <a:lnSpc>
                <a:spcPts val="4323"/>
              </a:lnSpc>
              <a:buFont typeface="Arial"/>
              <a:buChar char="•"/>
            </a:pPr>
            <a:r>
              <a:rPr lang="pt-BR" sz="28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nível federal, o Crédito Tributário para Crianças e o Crédito Tributário por Rendimento de Trabalho (EITC) proporcionam os maiores benefícios de combate à pobreza para crianças, trabalhadores e pessoas com menos de 65 anos.</a:t>
            </a:r>
            <a:r>
              <a:rPr lang="pt-BR" sz="2800" dirty="0">
                <a:solidFill>
                  <a:srgbClr val="3290B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pt-BR" sz="2800" b="1" dirty="0">
                <a:solidFill>
                  <a:srgbClr val="01B69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Em 2024, esses créditos tiraram 6,8 milhões de pessoas da linha da pobreza.</a:t>
            </a:r>
            <a:r>
              <a:rPr lang="pt-BR" sz="2800" b="1" dirty="0">
                <a:solidFill>
                  <a:srgbClr val="3290B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(</a:t>
            </a:r>
            <a:r>
              <a:rPr lang="pt-BR" sz="28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1)</a:t>
            </a:r>
          </a:p>
          <a:p>
            <a:pPr algn="ctr">
              <a:lnSpc>
                <a:spcPts val="3834"/>
              </a:lnSpc>
            </a:pPr>
            <a:endParaRPr lang="en-US" sz="28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7961" y="9107305"/>
            <a:ext cx="8247192" cy="621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97"/>
              </a:lnSpc>
            </a:pPr>
            <a:r>
              <a:rPr lang="pt-BR" sz="1783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(1) Butkus, Neva. Institute on Taxation and Economic Policy. 16 de setembro de 2025. https://itep.org/child-poverty-remains-unacceptably-child-tax-credit-changes/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01550" y="6872202"/>
            <a:ext cx="11393625" cy="1689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pt-BR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Com base no sucesso desses créditos tributários federais, </a:t>
            </a:r>
          </a:p>
          <a:p>
            <a:pPr algn="l">
              <a:lnSpc>
                <a:spcPts val="4480"/>
              </a:lnSpc>
            </a:pPr>
            <a:r>
              <a:rPr lang="pt-BR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muitos estados, incluindo Massachusetts, implementaram suas próprias versões estaduais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4367" y="1492321"/>
            <a:ext cx="7909874" cy="2570581"/>
            <a:chOff x="0" y="0"/>
            <a:chExt cx="1948619" cy="6332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48619" cy="633270"/>
            </a:xfrm>
            <a:custGeom>
              <a:avLst/>
              <a:gdLst/>
              <a:ahLst/>
              <a:cxnLst/>
              <a:rect l="l" t="t" r="r" b="b"/>
              <a:pathLst>
                <a:path w="1948619" h="633270">
                  <a:moveTo>
                    <a:pt x="34257" y="0"/>
                  </a:moveTo>
                  <a:lnTo>
                    <a:pt x="1914362" y="0"/>
                  </a:lnTo>
                  <a:cubicBezTo>
                    <a:pt x="1923448" y="0"/>
                    <a:pt x="1932161" y="3609"/>
                    <a:pt x="1938586" y="10034"/>
                  </a:cubicBezTo>
                  <a:cubicBezTo>
                    <a:pt x="1945010" y="16458"/>
                    <a:pt x="1948619" y="25171"/>
                    <a:pt x="1948619" y="34257"/>
                  </a:cubicBezTo>
                  <a:lnTo>
                    <a:pt x="1948619" y="599013"/>
                  </a:lnTo>
                  <a:cubicBezTo>
                    <a:pt x="1948619" y="608098"/>
                    <a:pt x="1945010" y="616812"/>
                    <a:pt x="1938586" y="623236"/>
                  </a:cubicBezTo>
                  <a:cubicBezTo>
                    <a:pt x="1932161" y="629661"/>
                    <a:pt x="1923448" y="633270"/>
                    <a:pt x="1914362" y="633270"/>
                  </a:cubicBezTo>
                  <a:lnTo>
                    <a:pt x="34257" y="633270"/>
                  </a:lnTo>
                  <a:cubicBezTo>
                    <a:pt x="25171" y="633270"/>
                    <a:pt x="16458" y="629661"/>
                    <a:pt x="10034" y="623236"/>
                  </a:cubicBezTo>
                  <a:cubicBezTo>
                    <a:pt x="3609" y="616812"/>
                    <a:pt x="0" y="608098"/>
                    <a:pt x="0" y="599013"/>
                  </a:cubicBezTo>
                  <a:lnTo>
                    <a:pt x="0" y="34257"/>
                  </a:lnTo>
                  <a:cubicBezTo>
                    <a:pt x="0" y="25171"/>
                    <a:pt x="3609" y="16458"/>
                    <a:pt x="10034" y="10034"/>
                  </a:cubicBezTo>
                  <a:cubicBezTo>
                    <a:pt x="16458" y="3609"/>
                    <a:pt x="25171" y="0"/>
                    <a:pt x="34257" y="0"/>
                  </a:cubicBezTo>
                  <a:close/>
                </a:path>
              </a:pathLst>
            </a:custGeom>
            <a:solidFill>
              <a:srgbClr val="3290BF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48619" cy="6713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585226" y="1632212"/>
            <a:ext cx="3077904" cy="1919493"/>
          </a:xfrm>
          <a:custGeom>
            <a:avLst/>
            <a:gdLst/>
            <a:ahLst/>
            <a:cxnLst/>
            <a:rect l="l" t="t" r="r" b="b"/>
            <a:pathLst>
              <a:path w="3077904" h="1919493">
                <a:moveTo>
                  <a:pt x="0" y="0"/>
                </a:moveTo>
                <a:lnTo>
                  <a:pt x="3077904" y="0"/>
                </a:lnTo>
                <a:lnTo>
                  <a:pt x="3077904" y="1919493"/>
                </a:lnTo>
                <a:lnTo>
                  <a:pt x="0" y="19194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10138797" y="1492321"/>
            <a:ext cx="7890205" cy="2570581"/>
            <a:chOff x="0" y="0"/>
            <a:chExt cx="1948619" cy="634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8619" cy="634848"/>
            </a:xfrm>
            <a:custGeom>
              <a:avLst/>
              <a:gdLst/>
              <a:ahLst/>
              <a:cxnLst/>
              <a:rect l="l" t="t" r="r" b="b"/>
              <a:pathLst>
                <a:path w="1948619" h="634848">
                  <a:moveTo>
                    <a:pt x="34342" y="0"/>
                  </a:moveTo>
                  <a:lnTo>
                    <a:pt x="1914277" y="0"/>
                  </a:lnTo>
                  <a:cubicBezTo>
                    <a:pt x="1923385" y="0"/>
                    <a:pt x="1932120" y="3618"/>
                    <a:pt x="1938561" y="10059"/>
                  </a:cubicBezTo>
                  <a:cubicBezTo>
                    <a:pt x="1945001" y="16499"/>
                    <a:pt x="1948619" y="25234"/>
                    <a:pt x="1948619" y="34342"/>
                  </a:cubicBezTo>
                  <a:lnTo>
                    <a:pt x="1948619" y="600506"/>
                  </a:lnTo>
                  <a:cubicBezTo>
                    <a:pt x="1948619" y="609614"/>
                    <a:pt x="1945001" y="618349"/>
                    <a:pt x="1938561" y="624790"/>
                  </a:cubicBezTo>
                  <a:cubicBezTo>
                    <a:pt x="1932120" y="631230"/>
                    <a:pt x="1923385" y="634848"/>
                    <a:pt x="1914277" y="634848"/>
                  </a:cubicBezTo>
                  <a:lnTo>
                    <a:pt x="34342" y="634848"/>
                  </a:lnTo>
                  <a:cubicBezTo>
                    <a:pt x="25234" y="634848"/>
                    <a:pt x="16499" y="631230"/>
                    <a:pt x="10059" y="624790"/>
                  </a:cubicBezTo>
                  <a:cubicBezTo>
                    <a:pt x="3618" y="618349"/>
                    <a:pt x="0" y="609614"/>
                    <a:pt x="0" y="600506"/>
                  </a:cubicBezTo>
                  <a:lnTo>
                    <a:pt x="0" y="34342"/>
                  </a:lnTo>
                  <a:cubicBezTo>
                    <a:pt x="0" y="25234"/>
                    <a:pt x="3618" y="16499"/>
                    <a:pt x="10059" y="10059"/>
                  </a:cubicBezTo>
                  <a:cubicBezTo>
                    <a:pt x="16499" y="3618"/>
                    <a:pt x="25234" y="0"/>
                    <a:pt x="34342" y="0"/>
                  </a:cubicBezTo>
                  <a:close/>
                </a:path>
              </a:pathLst>
            </a:custGeom>
            <a:solidFill>
              <a:srgbClr val="01B695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48619" cy="672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14284581" y="1858049"/>
            <a:ext cx="3049921" cy="1907587"/>
          </a:xfrm>
          <a:custGeom>
            <a:avLst/>
            <a:gdLst/>
            <a:ahLst/>
            <a:cxnLst/>
            <a:rect l="l" t="t" r="r" b="b"/>
            <a:pathLst>
              <a:path w="3049921" h="1907587">
                <a:moveTo>
                  <a:pt x="0" y="0"/>
                </a:moveTo>
                <a:lnTo>
                  <a:pt x="3049921" y="0"/>
                </a:lnTo>
                <a:lnTo>
                  <a:pt x="3049921" y="1907587"/>
                </a:lnTo>
                <a:lnTo>
                  <a:pt x="0" y="1907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10"/>
          <p:cNvGrpSpPr/>
          <p:nvPr/>
        </p:nvGrpSpPr>
        <p:grpSpPr>
          <a:xfrm rot="-102329">
            <a:off x="436914" y="1619123"/>
            <a:ext cx="1680525" cy="477852"/>
            <a:chOff x="0" y="0"/>
            <a:chExt cx="948814" cy="2697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48814" cy="269792"/>
            </a:xfrm>
            <a:custGeom>
              <a:avLst/>
              <a:gdLst/>
              <a:ahLst/>
              <a:cxnLst/>
              <a:rect l="l" t="t" r="r" b="b"/>
              <a:pathLst>
                <a:path w="948814" h="269792">
                  <a:moveTo>
                    <a:pt x="0" y="0"/>
                  </a:moveTo>
                  <a:lnTo>
                    <a:pt x="948814" y="0"/>
                  </a:lnTo>
                  <a:lnTo>
                    <a:pt x="948814" y="269792"/>
                  </a:lnTo>
                  <a:lnTo>
                    <a:pt x="0" y="269792"/>
                  </a:lnTo>
                  <a:close/>
                </a:path>
              </a:pathLst>
            </a:custGeom>
            <a:solidFill>
              <a:srgbClr val="3290B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948814" cy="307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663130" y="2153810"/>
            <a:ext cx="4348514" cy="781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pt-BR" sz="45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Massachusetts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71299" y="2161003"/>
            <a:ext cx="2312600" cy="796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3"/>
              </a:lnSpc>
            </a:pPr>
            <a:r>
              <a:rPr lang="pt-BR" sz="4631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Federal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4366" y="4405803"/>
            <a:ext cx="8979633" cy="5059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pt-BR" sz="28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Crédito Tributário por Rendimento de Trabalho (EITC)</a:t>
            </a:r>
          </a:p>
          <a:p>
            <a:pPr algn="l">
              <a:lnSpc>
                <a:spcPts val="5039"/>
              </a:lnSpc>
            </a:pPr>
            <a:r>
              <a:rPr lang="pt-BR" sz="28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rendimentos inferiores a US$ 69.000 em 2025</a:t>
            </a:r>
          </a:p>
          <a:p>
            <a:pPr algn="l">
              <a:lnSpc>
                <a:spcPts val="5039"/>
              </a:lnSpc>
            </a:pPr>
            <a:r>
              <a:rPr lang="pt-BR" sz="28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crédito médio de US$ 996</a:t>
            </a:r>
          </a:p>
          <a:p>
            <a:pPr algn="l">
              <a:lnSpc>
                <a:spcPts val="5039"/>
              </a:lnSpc>
            </a:pPr>
            <a:endParaRPr lang="en-US" sz="28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039"/>
              </a:lnSpc>
            </a:pPr>
            <a:r>
              <a:rPr lang="pt-BR" sz="28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Crédito Tributário para Crianças e Famílias (CFTC)</a:t>
            </a:r>
          </a:p>
          <a:p>
            <a:pPr algn="l">
              <a:lnSpc>
                <a:spcPts val="5039"/>
              </a:lnSpc>
            </a:pPr>
            <a:r>
              <a:rPr lang="pt-BR" sz="28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US$ 440 por criança menor de 13 anos, dependente com deficiência, cônjuge que necessite de cuidados</a:t>
            </a:r>
          </a:p>
          <a:p>
            <a:pPr algn="l">
              <a:lnSpc>
                <a:spcPts val="5039"/>
              </a:lnSpc>
            </a:pPr>
            <a:r>
              <a:rPr lang="pt-BR" sz="28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sem exigência de renda, </a:t>
            </a:r>
            <a:r>
              <a:rPr lang="pt-BR" sz="2800" b="1" dirty="0">
                <a:solidFill>
                  <a:srgbClr val="D4145A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inclusivo para imigrantes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3999" y="4405803"/>
            <a:ext cx="8808705" cy="6591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039"/>
              </a:lnSpc>
            </a:pPr>
            <a:r>
              <a:rPr lang="pt-BR" sz="27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Crédito Tributário por Rendimento de Trabalho (EITC)</a:t>
            </a:r>
          </a:p>
          <a:p>
            <a:pPr algn="r">
              <a:lnSpc>
                <a:spcPts val="5039"/>
              </a:lnSpc>
            </a:pPr>
            <a:r>
              <a:rPr lang="pt-BR" sz="2800" dirty="0">
                <a:solidFill>
                  <a:srgbClr val="000000"/>
                </a:solidFill>
                <a:latin typeface="Glacial Indifference"/>
              </a:rPr>
              <a:t>- rendimentos inferiores a US$ 69.000 em 2025</a:t>
            </a:r>
          </a:p>
          <a:p>
            <a:pPr algn="r">
              <a:lnSpc>
                <a:spcPts val="5039"/>
              </a:lnSpc>
            </a:pPr>
            <a:r>
              <a:rPr lang="pt-BR" sz="28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até US$ 8.046, dependendo da renda e do número de filhos</a:t>
            </a:r>
          </a:p>
          <a:p>
            <a:pPr algn="r">
              <a:lnSpc>
                <a:spcPts val="5039"/>
              </a:lnSpc>
            </a:pPr>
            <a:r>
              <a:rPr lang="pt-BR" sz="28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crédito médio de US$ 2.491</a:t>
            </a:r>
          </a:p>
          <a:p>
            <a:pPr algn="r">
              <a:lnSpc>
                <a:spcPts val="2000"/>
              </a:lnSpc>
            </a:pPr>
            <a:endParaRPr lang="pt-BR" sz="3200" b="1" dirty="0">
              <a:solidFill>
                <a:srgbClr val="00000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r">
              <a:lnSpc>
                <a:spcPts val="5039"/>
              </a:lnSpc>
            </a:pPr>
            <a:r>
              <a:rPr lang="pt-BR" sz="2800" b="1" dirty="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Crédito Tributário para Crianças (CTC)</a:t>
            </a:r>
          </a:p>
          <a:p>
            <a:pPr algn="r">
              <a:lnSpc>
                <a:spcPts val="5039"/>
              </a:lnSpc>
            </a:pPr>
            <a:r>
              <a:rPr lang="pt-BR" sz="28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até US$ 2.200 por criança menor de 17 anos</a:t>
            </a:r>
          </a:p>
          <a:p>
            <a:pPr algn="r">
              <a:lnSpc>
                <a:spcPts val="5039"/>
              </a:lnSpc>
            </a:pPr>
            <a:r>
              <a:rPr lang="pt-BR" sz="28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exige renda (implementação gradual)</a:t>
            </a:r>
          </a:p>
          <a:p>
            <a:pPr algn="r">
              <a:lnSpc>
                <a:spcPts val="5039"/>
              </a:lnSpc>
            </a:pPr>
            <a:endParaRPr lang="en-US" sz="28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r">
              <a:lnSpc>
                <a:spcPts val="5039"/>
              </a:lnSpc>
            </a:pPr>
            <a:endParaRPr lang="en-US" sz="26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0" y="3788"/>
            <a:ext cx="18506452" cy="1167555"/>
            <a:chOff x="0" y="0"/>
            <a:chExt cx="4874127" cy="3075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58999" y="11514"/>
            <a:ext cx="17693704" cy="1035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pt-BR" sz="6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Visão geral dos créditos tributários disponíveis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88"/>
            <a:ext cx="18506452" cy="1167555"/>
            <a:chOff x="0" y="0"/>
            <a:chExt cx="4874127" cy="307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4367" y="35615"/>
            <a:ext cx="17864635" cy="942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pt-BR" sz="54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Crédito Tributário por Rendimento de Trabalho de MA</a:t>
            </a:r>
          </a:p>
        </p:txBody>
      </p:sp>
      <p:sp>
        <p:nvSpPr>
          <p:cNvPr id="6" name="Freeform 6"/>
          <p:cNvSpPr/>
          <p:nvPr/>
        </p:nvSpPr>
        <p:spPr>
          <a:xfrm rot="299413">
            <a:off x="17109902" y="7747199"/>
            <a:ext cx="1071486" cy="2497933"/>
          </a:xfrm>
          <a:custGeom>
            <a:avLst/>
            <a:gdLst/>
            <a:ahLst/>
            <a:cxnLst/>
            <a:rect l="l" t="t" r="r" b="b"/>
            <a:pathLst>
              <a:path w="1071486" h="2497933">
                <a:moveTo>
                  <a:pt x="0" y="0"/>
                </a:moveTo>
                <a:lnTo>
                  <a:pt x="1071486" y="0"/>
                </a:lnTo>
                <a:lnTo>
                  <a:pt x="1071486" y="2497933"/>
                </a:lnTo>
                <a:lnTo>
                  <a:pt x="0" y="2497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 rot="299413">
            <a:off x="14629241" y="7757369"/>
            <a:ext cx="2633897" cy="2392667"/>
          </a:xfrm>
          <a:custGeom>
            <a:avLst/>
            <a:gdLst/>
            <a:ahLst/>
            <a:cxnLst/>
            <a:rect l="l" t="t" r="r" b="b"/>
            <a:pathLst>
              <a:path w="3118805" h="3050758">
                <a:moveTo>
                  <a:pt x="0" y="0"/>
                </a:moveTo>
                <a:lnTo>
                  <a:pt x="3118805" y="0"/>
                </a:lnTo>
                <a:lnTo>
                  <a:pt x="3118805" y="3050758"/>
                </a:lnTo>
                <a:lnTo>
                  <a:pt x="0" y="3050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 rot="299413">
            <a:off x="13574401" y="6783033"/>
            <a:ext cx="714505" cy="1665712"/>
          </a:xfrm>
          <a:custGeom>
            <a:avLst/>
            <a:gdLst/>
            <a:ahLst/>
            <a:cxnLst/>
            <a:rect l="l" t="t" r="r" b="b"/>
            <a:pathLst>
              <a:path w="714505" h="1665712">
                <a:moveTo>
                  <a:pt x="0" y="0"/>
                </a:moveTo>
                <a:lnTo>
                  <a:pt x="714506" y="0"/>
                </a:lnTo>
                <a:lnTo>
                  <a:pt x="714506" y="1665711"/>
                </a:lnTo>
                <a:lnTo>
                  <a:pt x="0" y="1665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rot="299413">
            <a:off x="16893650" y="6770341"/>
            <a:ext cx="917253" cy="807183"/>
          </a:xfrm>
          <a:custGeom>
            <a:avLst/>
            <a:gdLst/>
            <a:ahLst/>
            <a:cxnLst/>
            <a:rect l="l" t="t" r="r" b="b"/>
            <a:pathLst>
              <a:path w="917253" h="807183">
                <a:moveTo>
                  <a:pt x="0" y="0"/>
                </a:moveTo>
                <a:lnTo>
                  <a:pt x="917254" y="0"/>
                </a:lnTo>
                <a:lnTo>
                  <a:pt x="917254" y="807183"/>
                </a:lnTo>
                <a:lnTo>
                  <a:pt x="0" y="807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TextBox 10"/>
          <p:cNvSpPr txBox="1"/>
          <p:nvPr/>
        </p:nvSpPr>
        <p:spPr>
          <a:xfrm>
            <a:off x="698054" y="1645181"/>
            <a:ext cx="16664157" cy="7037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pt-BR" sz="33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Sobre este crédito:</a:t>
            </a:r>
            <a:r>
              <a:rPr lang="pt-BR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 Crédito Tributário por Rendimento de Trabalho de Massachusetts (EITC) foi criado para apoiar trabalhadores de baixa e média renda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4620"/>
              </a:lnSpc>
            </a:pPr>
            <a:r>
              <a:rPr lang="pt-BR" sz="33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Qual é o valor?</a:t>
            </a:r>
            <a:r>
              <a:rPr lang="pt-BR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 valor do EITC é calculado por meio de uma equação, baseada na renda, no número de filhos e no tipo de declaração de imposto de renda. O EITC de MA corresponde a 40% do EITC federal. Em 2025, o valor médio do EITC de MA foi de US$ 996.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620"/>
              </a:lnSpc>
            </a:pPr>
            <a:r>
              <a:rPr lang="pt-BR" sz="33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Quem é elegível? </a:t>
            </a:r>
            <a:r>
              <a:rPr lang="pt-BR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Para solicitar este crédito, você deve:</a:t>
            </a: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pt-BR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Ter obtido renda do trabalho em 2025 (US$ 68.675 ou menos)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pt-BR" sz="33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Você, seu cônjuge e seus dependentes qualificados devem ter um Número de Seguridade Social (SSN)</a:t>
            </a:r>
          </a:p>
          <a:p>
            <a:pPr algn="l">
              <a:lnSpc>
                <a:spcPts val="4620"/>
              </a:lnSpc>
            </a:pPr>
            <a:endParaRPr lang="en-US" sz="33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88"/>
            <a:ext cx="18506452" cy="1167555"/>
            <a:chOff x="0" y="0"/>
            <a:chExt cx="4874127" cy="307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4367" y="35615"/>
            <a:ext cx="17864635" cy="96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pt-BR" sz="57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Crédito Tributário para Crianças e Famílias de MA</a:t>
            </a:r>
          </a:p>
        </p:txBody>
      </p:sp>
      <p:sp>
        <p:nvSpPr>
          <p:cNvPr id="6" name="Freeform 6"/>
          <p:cNvSpPr/>
          <p:nvPr/>
        </p:nvSpPr>
        <p:spPr>
          <a:xfrm rot="299413">
            <a:off x="17109902" y="7747199"/>
            <a:ext cx="1071486" cy="2497933"/>
          </a:xfrm>
          <a:custGeom>
            <a:avLst/>
            <a:gdLst/>
            <a:ahLst/>
            <a:cxnLst/>
            <a:rect l="l" t="t" r="r" b="b"/>
            <a:pathLst>
              <a:path w="1071486" h="2497933">
                <a:moveTo>
                  <a:pt x="0" y="0"/>
                </a:moveTo>
                <a:lnTo>
                  <a:pt x="1071486" y="0"/>
                </a:lnTo>
                <a:lnTo>
                  <a:pt x="1071486" y="2497933"/>
                </a:lnTo>
                <a:lnTo>
                  <a:pt x="0" y="2497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 rot="299413">
            <a:off x="14211392" y="7047943"/>
            <a:ext cx="3118805" cy="3050758"/>
          </a:xfrm>
          <a:custGeom>
            <a:avLst/>
            <a:gdLst/>
            <a:ahLst/>
            <a:cxnLst/>
            <a:rect l="l" t="t" r="r" b="b"/>
            <a:pathLst>
              <a:path w="3118805" h="3050758">
                <a:moveTo>
                  <a:pt x="0" y="0"/>
                </a:moveTo>
                <a:lnTo>
                  <a:pt x="3118805" y="0"/>
                </a:lnTo>
                <a:lnTo>
                  <a:pt x="3118805" y="3050758"/>
                </a:lnTo>
                <a:lnTo>
                  <a:pt x="0" y="3050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 rot="299413">
            <a:off x="13574401" y="6783033"/>
            <a:ext cx="714505" cy="1665712"/>
          </a:xfrm>
          <a:custGeom>
            <a:avLst/>
            <a:gdLst/>
            <a:ahLst/>
            <a:cxnLst/>
            <a:rect l="l" t="t" r="r" b="b"/>
            <a:pathLst>
              <a:path w="714505" h="1665712">
                <a:moveTo>
                  <a:pt x="0" y="0"/>
                </a:moveTo>
                <a:lnTo>
                  <a:pt x="714506" y="0"/>
                </a:lnTo>
                <a:lnTo>
                  <a:pt x="714506" y="1665711"/>
                </a:lnTo>
                <a:lnTo>
                  <a:pt x="0" y="16657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08835" b="-1129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rot="299413">
            <a:off x="16893650" y="6770341"/>
            <a:ext cx="917253" cy="807183"/>
          </a:xfrm>
          <a:custGeom>
            <a:avLst/>
            <a:gdLst/>
            <a:ahLst/>
            <a:cxnLst/>
            <a:rect l="l" t="t" r="r" b="b"/>
            <a:pathLst>
              <a:path w="917253" h="807183">
                <a:moveTo>
                  <a:pt x="0" y="0"/>
                </a:moveTo>
                <a:lnTo>
                  <a:pt x="917254" y="0"/>
                </a:lnTo>
                <a:lnTo>
                  <a:pt x="917254" y="807183"/>
                </a:lnTo>
                <a:lnTo>
                  <a:pt x="0" y="807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TextBox 10"/>
          <p:cNvSpPr txBox="1"/>
          <p:nvPr/>
        </p:nvSpPr>
        <p:spPr>
          <a:xfrm>
            <a:off x="698054" y="1393678"/>
            <a:ext cx="16305237" cy="880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pt-BR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Sobre este crédito:</a:t>
            </a:r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O Crédito Tributário para Crianças e Famílias de Massachusetts foi criado para compensar os custos de cuidados com crianças e outros dependentes elegíveis</a:t>
            </a:r>
          </a:p>
          <a:p>
            <a:pPr algn="l">
              <a:lnSpc>
                <a:spcPts val="4620"/>
              </a:lnSpc>
            </a:pPr>
            <a:endParaRPr lang="en-US" sz="3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620"/>
              </a:lnSpc>
            </a:pPr>
            <a:r>
              <a:rPr lang="pt-BR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Qual é o valor?</a:t>
            </a:r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Para o ano fiscal de 2025, você poderá ter direito a US$ 440 por cada dependente elegível</a:t>
            </a:r>
          </a:p>
          <a:p>
            <a:pPr algn="l">
              <a:lnSpc>
                <a:spcPts val="4620"/>
              </a:lnSpc>
            </a:pPr>
            <a:endParaRPr lang="en-US" sz="3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620"/>
              </a:lnSpc>
            </a:pPr>
            <a:r>
              <a:rPr lang="pt-BR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Quem é elegível? </a:t>
            </a:r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Para solicitar este crédito, você deve cuidar de:</a:t>
            </a: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Uma criança menor de 13 anos;</a:t>
            </a: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Um dependente ou cônjuge com deficiência; ou</a:t>
            </a:r>
          </a:p>
          <a:p>
            <a:pPr marL="712470" lvl="1" indent="-356235" algn="l">
              <a:lnSpc>
                <a:spcPts val="4620"/>
              </a:lnSpc>
              <a:buFont typeface="Arial"/>
              <a:buChar char="•"/>
            </a:pPr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Um dependente com 65 anos ou mais</a:t>
            </a:r>
          </a:p>
          <a:p>
            <a:pPr algn="l">
              <a:lnSpc>
                <a:spcPts val="4620"/>
              </a:lnSpc>
            </a:pPr>
            <a:endParaRPr lang="en-US" sz="3200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620"/>
              </a:lnSpc>
            </a:pPr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 você for casado, é necessário declarar seus impostos em conjunto para </a:t>
            </a:r>
            <a:b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</a:br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solicitar este crédito</a:t>
            </a:r>
          </a:p>
          <a:p>
            <a:pPr algn="l">
              <a:lnSpc>
                <a:spcPts val="4620"/>
              </a:lnSpc>
            </a:pPr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Não há </a:t>
            </a:r>
            <a:r>
              <a:rPr lang="pt-BR" sz="3200" b="1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exigência de renda mínima</a:t>
            </a:r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para solicitar este crédito</a:t>
            </a:r>
          </a:p>
          <a:p>
            <a:pPr algn="l">
              <a:lnSpc>
                <a:spcPts val="4620"/>
              </a:lnSpc>
            </a:pPr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Este crédito é </a:t>
            </a:r>
            <a:r>
              <a:rPr lang="pt-BR" sz="32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inclusivo para imigrantes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8852E-F03B-81CB-C5BB-3FB0FC88F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4070FAE-63C8-0248-AAC6-FF268FB480A1}"/>
              </a:ext>
            </a:extLst>
          </p:cNvPr>
          <p:cNvGrpSpPr/>
          <p:nvPr/>
        </p:nvGrpSpPr>
        <p:grpSpPr>
          <a:xfrm>
            <a:off x="0" y="3788"/>
            <a:ext cx="18506452" cy="1167555"/>
            <a:chOff x="0" y="0"/>
            <a:chExt cx="4874127" cy="30750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8002B1D-CE09-F353-9B8C-15AC931CE221}"/>
                </a:ext>
              </a:extLst>
            </p:cNvPr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B3BFB4E-A541-F11E-CD1F-E643307AC94A}"/>
                </a:ext>
              </a:extLst>
            </p:cNvPr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A2675ADD-EBFF-5627-F273-9EB6FFE6DD50}"/>
              </a:ext>
            </a:extLst>
          </p:cNvPr>
          <p:cNvSpPr txBox="1"/>
          <p:nvPr/>
        </p:nvSpPr>
        <p:spPr>
          <a:xfrm>
            <a:off x="164367" y="35615"/>
            <a:ext cx="17864635" cy="96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pt-BR" sz="57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Exemplos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3CC6F74-82DB-E4CE-6D8D-651F12846794}"/>
              </a:ext>
            </a:extLst>
          </p:cNvPr>
          <p:cNvSpPr txBox="1"/>
          <p:nvPr/>
        </p:nvSpPr>
        <p:spPr>
          <a:xfrm>
            <a:off x="411479" y="1498884"/>
            <a:ext cx="15206473" cy="8371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3200" dirty="0">
                <a:solidFill>
                  <a:srgbClr val="D4145A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Família A:</a:t>
            </a:r>
          </a:p>
          <a:p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Jane é uma trabalhadora adulta solteira, de 28 anos, sem filhos. Jane trabalha 20 horas por semana com salário mínimo (renda anual: US$ 15.600). </a:t>
            </a:r>
            <a:r>
              <a:rPr lang="pt-BR" sz="32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Jane é elegível para receber US$ 374 em EITC estadual e federal.</a:t>
            </a:r>
          </a:p>
          <a:p>
            <a:endParaRPr lang="en-US" sz="3200" b="1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r>
              <a:rPr lang="pt-BR" sz="3200" dirty="0">
                <a:solidFill>
                  <a:srgbClr val="D4145A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Família B:</a:t>
            </a:r>
          </a:p>
          <a:p>
            <a:r>
              <a:rPr lang="pt-BR" sz="32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Liz é mãe solteira de dois filhos, de 13 e 15 anos. Liz trabalha 20 horas por semana com salário mínimo (renda anual: US$ 15.600). Liz declara os impostos como Chefe de Família e </a:t>
            </a:r>
            <a:r>
              <a:rPr lang="pt-BR" sz="3200" dirty="0">
                <a:solidFill>
                  <a:srgbClr val="000001"/>
                </a:solidFill>
                <a:latin typeface="Glacial Indifference Bold"/>
                <a:sym typeface="Glacial Indifference"/>
              </a:rPr>
              <a:t>é elegível para receber US$ 8.750 em EITC estadual e federal e US$ 1.965 em Crédito Tributário para Crianças (CTC) federal</a:t>
            </a:r>
            <a:r>
              <a:rPr lang="pt-BR" sz="3200" dirty="0">
                <a:solidFill>
                  <a:srgbClr val="000001"/>
                </a:solidFill>
                <a:latin typeface="Glacial Indifference Bold"/>
              </a:rPr>
              <a:t>.</a:t>
            </a:r>
            <a:r>
              <a:rPr lang="pt-BR" sz="3200" dirty="0">
                <a:solidFill>
                  <a:srgbClr val="000001"/>
                </a:solidFill>
                <a:latin typeface="Glacial Indifference Bold"/>
                <a:sym typeface="Glacial Indifference"/>
              </a:rPr>
              <a:t> Ela não é elegível </a:t>
            </a:r>
            <a:r>
              <a:rPr lang="pt-BR" sz="320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para o CFTC de MA.</a:t>
            </a:r>
          </a:p>
          <a:p>
            <a:endParaRPr lang="en-US" sz="3200" b="1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r>
              <a:rPr lang="pt-BR" sz="3200" dirty="0">
                <a:solidFill>
                  <a:srgbClr val="D4145A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Família C:</a:t>
            </a:r>
          </a:p>
          <a:p>
            <a:r>
              <a:rPr lang="pt-BR" sz="3200" dirty="0">
                <a:solidFill>
                  <a:srgbClr val="000001"/>
                </a:solidFill>
                <a:latin typeface="Glacial Indifference"/>
                <a:sym typeface="Glacial Indifference"/>
              </a:rPr>
              <a:t>José e Amy são casados e têm dois filhos, de 13 e 15 anos. José trabalha em tempo integral e Amy trabalha em tempo parcial (renda combinada de US$ 55.000). José e Amy </a:t>
            </a:r>
            <a:r>
              <a:rPr lang="pt-BR" sz="3200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recebem US$ 2.773 em EITC estadual e federal e US$ 4.400 em Crédito Tributário para Crianças federal.</a:t>
            </a: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13FF3A40-32FB-DC8A-4B30-A75D336C337F}"/>
              </a:ext>
            </a:extLst>
          </p:cNvPr>
          <p:cNvSpPr/>
          <p:nvPr/>
        </p:nvSpPr>
        <p:spPr>
          <a:xfrm>
            <a:off x="14721840" y="2801556"/>
            <a:ext cx="3565394" cy="6186758"/>
          </a:xfrm>
          <a:custGeom>
            <a:avLst/>
            <a:gdLst/>
            <a:ahLst/>
            <a:cxnLst/>
            <a:rect l="l" t="t" r="r" b="b"/>
            <a:pathLst>
              <a:path w="4324735" h="7089730">
                <a:moveTo>
                  <a:pt x="0" y="0"/>
                </a:moveTo>
                <a:lnTo>
                  <a:pt x="4324735" y="0"/>
                </a:lnTo>
                <a:lnTo>
                  <a:pt x="4324735" y="7089730"/>
                </a:lnTo>
                <a:lnTo>
                  <a:pt x="0" y="7089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1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88"/>
            <a:ext cx="18506452" cy="1167555"/>
            <a:chOff x="0" y="0"/>
            <a:chExt cx="4874127" cy="307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4127" cy="307504"/>
            </a:xfrm>
            <a:custGeom>
              <a:avLst/>
              <a:gdLst/>
              <a:ahLst/>
              <a:cxnLst/>
              <a:rect l="l" t="t" r="r" b="b"/>
              <a:pathLst>
                <a:path w="4874127" h="307504">
                  <a:moveTo>
                    <a:pt x="0" y="0"/>
                  </a:moveTo>
                  <a:lnTo>
                    <a:pt x="4874127" y="0"/>
                  </a:lnTo>
                  <a:lnTo>
                    <a:pt x="4874127" y="307504"/>
                  </a:lnTo>
                  <a:lnTo>
                    <a:pt x="0" y="307504"/>
                  </a:lnTo>
                  <a:close/>
                </a:path>
              </a:pathLst>
            </a:custGeom>
            <a:solidFill>
              <a:srgbClr val="FDD86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4127" cy="345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4367" y="35615"/>
            <a:ext cx="17864635" cy="969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pt-BR" sz="5700" b="1" dirty="0">
                <a:solidFill>
                  <a:srgbClr val="00000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Exemplos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5125" y="1316004"/>
            <a:ext cx="12773013" cy="8560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pt-BR" sz="3000" dirty="0">
                <a:solidFill>
                  <a:srgbClr val="D4145A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Família D:</a:t>
            </a:r>
          </a:p>
          <a:p>
            <a:pPr>
              <a:lnSpc>
                <a:spcPts val="4759"/>
              </a:lnSpc>
            </a:pPr>
            <a:r>
              <a:rPr lang="pt-BR" sz="30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Fran tem 68 anos e cuida da mãe de 90 anos, que ela declara como sua dependente. Fran está aposentada. </a:t>
            </a:r>
            <a:r>
              <a:rPr lang="pt-BR" sz="300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Fran é elegível para receber US$ 440 do Crédito Tributário para Crianças e Famílias de Massachusetts. Ela não é elegível para o EITC federal nem para o Crédito Tributário para Crianças.</a:t>
            </a:r>
          </a:p>
          <a:p>
            <a:pPr>
              <a:lnSpc>
                <a:spcPts val="4759"/>
              </a:lnSpc>
            </a:pPr>
            <a:endParaRPr lang="en-US" sz="3000" b="1" dirty="0">
              <a:solidFill>
                <a:srgbClr val="000001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4759"/>
              </a:lnSpc>
            </a:pPr>
            <a:r>
              <a:rPr lang="pt-BR" sz="3000" dirty="0">
                <a:solidFill>
                  <a:srgbClr val="D4145A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Família E:</a:t>
            </a:r>
          </a:p>
          <a:p>
            <a:pPr>
              <a:lnSpc>
                <a:spcPts val="4759"/>
              </a:lnSpc>
            </a:pPr>
            <a:r>
              <a:rPr lang="pt-BR" sz="3000" dirty="0">
                <a:solidFill>
                  <a:srgbClr val="000001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Beth e Leslie são casados e têm 45 e 44 anos, respectivamente. Beth e Leslie têm um filho de 15 anos, um filho de 11 anos e cuidam de um dos pais, de 75 anos, que declaram como seu dependente. A renda deles foi de: US$ 72.000 </a:t>
            </a:r>
            <a:r>
              <a:rPr lang="pt-BR" sz="3000" b="1" dirty="0">
                <a:solidFill>
                  <a:srgbClr val="000001"/>
                </a:solidFill>
                <a:latin typeface="Glacial Indifference Bold"/>
                <a:ea typeface="Glacial Indifference"/>
                <a:cs typeface="Glacial Indifference"/>
                <a:sym typeface="Glacial Indifference"/>
              </a:rPr>
              <a:t>Esta família é elegível para receber US$ 880 em Crédito Tributário para Crianças e Famílias de Massachusetts e US$ 4.400 em Crédito Tributário para Crianças federal. Eles não são elegíveis para o EITC.</a:t>
            </a: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BF3F3DDF-EC9E-B175-241E-39755595A7AA}"/>
              </a:ext>
            </a:extLst>
          </p:cNvPr>
          <p:cNvSpPr/>
          <p:nvPr/>
        </p:nvSpPr>
        <p:spPr>
          <a:xfrm>
            <a:off x="13368139" y="2362882"/>
            <a:ext cx="4324735" cy="7089730"/>
          </a:xfrm>
          <a:custGeom>
            <a:avLst/>
            <a:gdLst/>
            <a:ahLst/>
            <a:cxnLst/>
            <a:rect l="l" t="t" r="r" b="b"/>
            <a:pathLst>
              <a:path w="4324735" h="7089730">
                <a:moveTo>
                  <a:pt x="0" y="0"/>
                </a:moveTo>
                <a:lnTo>
                  <a:pt x="4324735" y="0"/>
                </a:lnTo>
                <a:lnTo>
                  <a:pt x="4324735" y="7089730"/>
                </a:lnTo>
                <a:lnTo>
                  <a:pt x="0" y="70897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B12CAC8EF8B5419EB44AED640D3D9F" ma:contentTypeVersion="13" ma:contentTypeDescription="Create a new document." ma:contentTypeScope="" ma:versionID="cccf9fe411ed16827abe8efa2e5e4353">
  <xsd:schema xmlns:xsd="http://www.w3.org/2001/XMLSchema" xmlns:xs="http://www.w3.org/2001/XMLSchema" xmlns:p="http://schemas.microsoft.com/office/2006/metadata/properties" xmlns:ns2="88fcee6e-f837-4f7a-8d52-014b0c2d3ce5" xmlns:ns3="e5f53db5-78a6-4806-b398-78f17bd2f6a5" targetNamespace="http://schemas.microsoft.com/office/2006/metadata/properties" ma:root="true" ma:fieldsID="191d8eae1cd387d075ea509e48c051fd" ns2:_="" ns3:_="">
    <xsd:import namespace="88fcee6e-f837-4f7a-8d52-014b0c2d3ce5"/>
    <xsd:import namespace="e5f53db5-78a6-4806-b398-78f17bd2f6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cee6e-f837-4f7a-8d52-014b0c2d3c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fddfc6a-7a00-4d61-babe-e7a88612b4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53db5-78a6-4806-b398-78f17bd2f6a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beb5fa5-9690-46cc-bdaf-5e362df88fc8}" ma:internalName="TaxCatchAll" ma:showField="CatchAllData" ma:web="e5f53db5-78a6-4806-b398-78f17bd2f6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f53db5-78a6-4806-b398-78f17bd2f6a5" xsi:nil="true"/>
    <lcf76f155ced4ddcb4097134ff3c332f xmlns="88fcee6e-f837-4f7a-8d52-014b0c2d3c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6F695E-652F-4C77-A417-FBED2DA71B7D}">
  <ds:schemaRefs>
    <ds:schemaRef ds:uri="88fcee6e-f837-4f7a-8d52-014b0c2d3ce5"/>
    <ds:schemaRef ds:uri="e5f53db5-78a6-4806-b398-78f17bd2f6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72725E4-6B08-4651-B28B-26F173086B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F9AF3C-B451-4098-8017-91DC41D49B76}">
  <ds:schemaRefs>
    <ds:schemaRef ds:uri="88fcee6e-f837-4f7a-8d52-014b0c2d3ce5"/>
    <ds:schemaRef ds:uri="e5f53db5-78a6-4806-b398-78f17bd2f6a5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7ff12a0c-2791-49e2-8d6b-96e5d775c32f}" enabled="0" method="" siteId="{7ff12a0c-2791-49e2-8d6b-96e5d775c32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930 call - Tax Season 2026 - Healthy Families Tax Credits Coalition</Template>
  <TotalTime>0</TotalTime>
  <Words>1729</Words>
  <Application>Microsoft Office PowerPoint</Application>
  <PresentationFormat>Personalizar</PresentationFormat>
  <Paragraphs>141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Glacial Indifference Bold</vt:lpstr>
      <vt:lpstr>Calibri</vt:lpstr>
      <vt:lpstr>Glacial Indifference</vt:lpstr>
      <vt:lpstr>Aptos</vt:lpstr>
      <vt:lpstr>Arial,Sans-Serif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Boston Medical Center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Thiago Medeiros</dc:creator>
  <cp:lastModifiedBy>Thiago Medeiros</cp:lastModifiedBy>
  <cp:revision>77</cp:revision>
  <dcterms:created xsi:type="dcterms:W3CDTF">2026-01-23T21:12:37Z</dcterms:created>
  <dcterms:modified xsi:type="dcterms:W3CDTF">2026-01-28T21:13:07Z</dcterms:modified>
  <dc:identifier>DAG99QjWXhs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0x01010000B12CAC8EF8B5419EB44AED640D3D9F</vt:lpwstr>
  </property>
  <property fmtid="{D5CDD505-2E9C-101B-9397-08002B2CF9AE}" pid="3" name="MediaServiceImageTags">
    <vt:lpwstr/>
  </property>
</Properties>
</file>