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5"/>
  </p:notesMasterIdLst>
  <p:sldIdLst>
    <p:sldId id="266" r:id="rId5"/>
    <p:sldId id="259" r:id="rId6"/>
    <p:sldId id="301" r:id="rId7"/>
    <p:sldId id="270" r:id="rId8"/>
    <p:sldId id="302" r:id="rId9"/>
    <p:sldId id="316" r:id="rId10"/>
    <p:sldId id="303" r:id="rId11"/>
    <p:sldId id="328" r:id="rId12"/>
    <p:sldId id="315" r:id="rId13"/>
    <p:sldId id="304" r:id="rId14"/>
    <p:sldId id="305" r:id="rId15"/>
    <p:sldId id="325" r:id="rId16"/>
    <p:sldId id="317" r:id="rId17"/>
    <p:sldId id="318" r:id="rId18"/>
    <p:sldId id="306" r:id="rId19"/>
    <p:sldId id="320" r:id="rId20"/>
    <p:sldId id="324" r:id="rId21"/>
    <p:sldId id="321" r:id="rId22"/>
    <p:sldId id="308" r:id="rId23"/>
    <p:sldId id="323" r:id="rId24"/>
    <p:sldId id="307" r:id="rId25"/>
    <p:sldId id="322" r:id="rId26"/>
    <p:sldId id="309" r:id="rId27"/>
    <p:sldId id="310" r:id="rId28"/>
    <p:sldId id="326" r:id="rId29"/>
    <p:sldId id="312" r:id="rId30"/>
    <p:sldId id="319" r:id="rId31"/>
    <p:sldId id="313" r:id="rId32"/>
    <p:sldId id="314" r:id="rId33"/>
    <p:sldId id="278" r:id="rId34"/>
    <p:sldId id="279" r:id="rId35"/>
    <p:sldId id="327" r:id="rId36"/>
    <p:sldId id="281" r:id="rId37"/>
    <p:sldId id="277" r:id="rId38"/>
    <p:sldId id="329" r:id="rId39"/>
    <p:sldId id="331" r:id="rId40"/>
    <p:sldId id="282" r:id="rId41"/>
    <p:sldId id="332" r:id="rId42"/>
    <p:sldId id="333" r:id="rId43"/>
    <p:sldId id="334" r:id="rId44"/>
    <p:sldId id="337" r:id="rId45"/>
    <p:sldId id="338" r:id="rId46"/>
    <p:sldId id="336" r:id="rId47"/>
    <p:sldId id="339" r:id="rId48"/>
    <p:sldId id="272" r:id="rId49"/>
    <p:sldId id="283" r:id="rId50"/>
    <p:sldId id="343" r:id="rId51"/>
    <p:sldId id="344" r:id="rId52"/>
    <p:sldId id="345" r:id="rId53"/>
    <p:sldId id="346" r:id="rId54"/>
    <p:sldId id="347" r:id="rId55"/>
    <p:sldId id="342" r:id="rId56"/>
    <p:sldId id="349" r:id="rId57"/>
    <p:sldId id="348" r:id="rId58"/>
    <p:sldId id="340" r:id="rId59"/>
    <p:sldId id="350" r:id="rId60"/>
    <p:sldId id="351" r:id="rId61"/>
    <p:sldId id="353" r:id="rId62"/>
    <p:sldId id="291" r:id="rId63"/>
    <p:sldId id="265" r:id="rId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583"/>
    <a:srgbClr val="E2E713"/>
    <a:srgbClr val="F0B956"/>
    <a:srgbClr val="BEB102"/>
    <a:srgbClr val="696407"/>
    <a:srgbClr val="000000"/>
    <a:srgbClr val="1D1D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378" autoAdjust="0"/>
  </p:normalViewPr>
  <p:slideViewPr>
    <p:cSldViewPr snapToGrid="0">
      <p:cViewPr>
        <p:scale>
          <a:sx n="100" d="100"/>
          <a:sy n="100" d="100"/>
        </p:scale>
        <p:origin x="178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ACCE1F-F76C-41BA-91E8-2B9F4B1C2267}" type="doc">
      <dgm:prSet loTypeId="urn:microsoft.com/office/officeart/2005/8/layout/radial5" loCatId="relationship" qsTypeId="urn:microsoft.com/office/officeart/2005/8/quickstyle/3d3" qsCatId="3D" csTypeId="urn:microsoft.com/office/officeart/2005/8/colors/accent1_2" csCatId="accent1" phldr="1"/>
      <dgm:spPr/>
      <dgm:t>
        <a:bodyPr/>
        <a:lstStyle/>
        <a:p>
          <a:endParaRPr lang="en-US"/>
        </a:p>
      </dgm:t>
    </dgm:pt>
    <dgm:pt modelId="{BA2BD760-7853-447E-981C-0503E5CD8F03}">
      <dgm:prSet phldrT="[Text]" phldr="0"/>
      <dgm:spPr/>
      <dgm:t>
        <a:bodyPr/>
        <a:lstStyle/>
        <a:p>
          <a:r>
            <a:rPr lang="en-US" dirty="0"/>
            <a:t>Addressing Authority</a:t>
          </a:r>
        </a:p>
      </dgm:t>
    </dgm:pt>
    <dgm:pt modelId="{BC57E0DD-B800-4592-AAA0-6C4AFBECF89E}" type="parTrans" cxnId="{70F571F2-B475-443E-9A27-14D6F6C8EF40}">
      <dgm:prSet/>
      <dgm:spPr/>
      <dgm:t>
        <a:bodyPr/>
        <a:lstStyle/>
        <a:p>
          <a:endParaRPr lang="en-US"/>
        </a:p>
      </dgm:t>
    </dgm:pt>
    <dgm:pt modelId="{D7474E7C-6ADF-4DC0-AE29-481436C3249A}" type="sibTrans" cxnId="{70F571F2-B475-443E-9A27-14D6F6C8EF40}">
      <dgm:prSet/>
      <dgm:spPr/>
      <dgm:t>
        <a:bodyPr/>
        <a:lstStyle/>
        <a:p>
          <a:endParaRPr lang="en-US"/>
        </a:p>
      </dgm:t>
    </dgm:pt>
    <dgm:pt modelId="{C867F180-F2EB-4968-BAE0-34EDB9CD4572}">
      <dgm:prSet phldrT="[Text]" phldr="0" custT="1"/>
      <dgm:spPr/>
      <dgm:t>
        <a:bodyPr/>
        <a:lstStyle/>
        <a:p>
          <a:r>
            <a:rPr lang="en-US" sz="1400" dirty="0"/>
            <a:t>Town Clerk</a:t>
          </a:r>
        </a:p>
      </dgm:t>
    </dgm:pt>
    <dgm:pt modelId="{CE414244-FB1B-499F-B78D-8113EDC62110}" type="parTrans" cxnId="{C714AB1A-8D8B-4010-B091-490E39B05F67}">
      <dgm:prSet/>
      <dgm:spPr/>
      <dgm:t>
        <a:bodyPr/>
        <a:lstStyle/>
        <a:p>
          <a:endParaRPr lang="en-US"/>
        </a:p>
      </dgm:t>
    </dgm:pt>
    <dgm:pt modelId="{69313D03-E856-41FC-B5FB-E4B3FE47DD9B}" type="sibTrans" cxnId="{C714AB1A-8D8B-4010-B091-490E39B05F67}">
      <dgm:prSet/>
      <dgm:spPr/>
      <dgm:t>
        <a:bodyPr/>
        <a:lstStyle/>
        <a:p>
          <a:endParaRPr lang="en-US"/>
        </a:p>
      </dgm:t>
    </dgm:pt>
    <dgm:pt modelId="{E72482C8-E46B-41A2-B73D-72D5191A3312}">
      <dgm:prSet phldrT="[Text]" phldr="0" custT="1"/>
      <dgm:spPr/>
      <dgm:t>
        <a:bodyPr/>
        <a:lstStyle/>
        <a:p>
          <a:r>
            <a:rPr lang="en-US" sz="1100" dirty="0"/>
            <a:t>Engineering</a:t>
          </a:r>
        </a:p>
      </dgm:t>
    </dgm:pt>
    <dgm:pt modelId="{D1CFDC3E-81F6-446D-9C67-6884A2D50032}" type="parTrans" cxnId="{54004D75-FAC6-43B8-B44E-4D09D496C922}">
      <dgm:prSet/>
      <dgm:spPr/>
      <dgm:t>
        <a:bodyPr/>
        <a:lstStyle/>
        <a:p>
          <a:endParaRPr lang="en-US"/>
        </a:p>
      </dgm:t>
    </dgm:pt>
    <dgm:pt modelId="{D7BEE349-C264-45A9-B234-41C0A391D786}" type="sibTrans" cxnId="{54004D75-FAC6-43B8-B44E-4D09D496C922}">
      <dgm:prSet/>
      <dgm:spPr/>
      <dgm:t>
        <a:bodyPr/>
        <a:lstStyle/>
        <a:p>
          <a:endParaRPr lang="en-US"/>
        </a:p>
      </dgm:t>
    </dgm:pt>
    <dgm:pt modelId="{9C3A19A9-750E-4C8A-848C-57079ADF2953}">
      <dgm:prSet phldrT="[Text]" phldr="0" custT="1"/>
      <dgm:spPr/>
      <dgm:t>
        <a:bodyPr/>
        <a:lstStyle/>
        <a:p>
          <a:r>
            <a:rPr lang="en-US" sz="1100" dirty="0"/>
            <a:t>Public </a:t>
          </a:r>
          <a:br>
            <a:rPr lang="en-US" sz="1100" dirty="0"/>
          </a:br>
          <a:r>
            <a:rPr lang="en-US" sz="1100" dirty="0"/>
            <a:t>Works</a:t>
          </a:r>
        </a:p>
      </dgm:t>
    </dgm:pt>
    <dgm:pt modelId="{03AF1067-BAF3-47DB-A457-A4A6D8248952}" type="parTrans" cxnId="{FA4DB034-D4D4-4952-88AC-A9B80DA40ACB}">
      <dgm:prSet/>
      <dgm:spPr/>
      <dgm:t>
        <a:bodyPr/>
        <a:lstStyle/>
        <a:p>
          <a:endParaRPr lang="en-US"/>
        </a:p>
      </dgm:t>
    </dgm:pt>
    <dgm:pt modelId="{E8B181EF-97A5-47C9-A469-86B20DC80A42}" type="sibTrans" cxnId="{FA4DB034-D4D4-4952-88AC-A9B80DA40ACB}">
      <dgm:prSet/>
      <dgm:spPr/>
      <dgm:t>
        <a:bodyPr/>
        <a:lstStyle/>
        <a:p>
          <a:endParaRPr lang="en-US"/>
        </a:p>
      </dgm:t>
    </dgm:pt>
    <dgm:pt modelId="{9D4BBB35-9928-4BF1-9C80-308158939A0A}">
      <dgm:prSet phldrT="[Text]" phldr="0" custT="1"/>
      <dgm:spPr/>
      <dgm:t>
        <a:bodyPr/>
        <a:lstStyle/>
        <a:p>
          <a:r>
            <a:rPr lang="en-US" sz="1100" dirty="0"/>
            <a:t>Public </a:t>
          </a:r>
          <a:br>
            <a:rPr lang="en-US" sz="1100" dirty="0"/>
          </a:br>
          <a:r>
            <a:rPr lang="en-US" sz="1100" dirty="0"/>
            <a:t>Safety</a:t>
          </a:r>
        </a:p>
      </dgm:t>
    </dgm:pt>
    <dgm:pt modelId="{A87B1309-4866-450B-93AD-0856C41F37C6}" type="parTrans" cxnId="{EC35608F-B6DC-45D3-B6C2-07620E38FA3F}">
      <dgm:prSet/>
      <dgm:spPr/>
      <dgm:t>
        <a:bodyPr/>
        <a:lstStyle/>
        <a:p>
          <a:endParaRPr lang="en-US"/>
        </a:p>
      </dgm:t>
    </dgm:pt>
    <dgm:pt modelId="{BBCABBEA-2591-4067-B1EF-16346725F47D}" type="sibTrans" cxnId="{EC35608F-B6DC-45D3-B6C2-07620E38FA3F}">
      <dgm:prSet/>
      <dgm:spPr/>
      <dgm:t>
        <a:bodyPr/>
        <a:lstStyle/>
        <a:p>
          <a:endParaRPr lang="en-US"/>
        </a:p>
      </dgm:t>
    </dgm:pt>
    <dgm:pt modelId="{38AEDBAD-4DB9-405F-8A8D-A3CC1D446CF0}">
      <dgm:prSet phldrT="[Text]" phldr="0"/>
      <dgm:spPr/>
      <dgm:t>
        <a:bodyPr/>
        <a:lstStyle/>
        <a:p>
          <a:r>
            <a:rPr lang="en-US" dirty="0"/>
            <a:t>Building Dept</a:t>
          </a:r>
        </a:p>
      </dgm:t>
    </dgm:pt>
    <dgm:pt modelId="{B065969C-DA55-4782-9ECE-E0FB0C623BC8}" type="parTrans" cxnId="{00D2B54A-C9A0-40C6-A7A0-7EBC59F2B06C}">
      <dgm:prSet/>
      <dgm:spPr/>
      <dgm:t>
        <a:bodyPr/>
        <a:lstStyle/>
        <a:p>
          <a:endParaRPr lang="en-US"/>
        </a:p>
      </dgm:t>
    </dgm:pt>
    <dgm:pt modelId="{2B5DF5F8-9B64-45FD-B3F7-53746A5F5499}" type="sibTrans" cxnId="{00D2B54A-C9A0-40C6-A7A0-7EBC59F2B06C}">
      <dgm:prSet/>
      <dgm:spPr/>
      <dgm:t>
        <a:bodyPr/>
        <a:lstStyle/>
        <a:p>
          <a:endParaRPr lang="en-US"/>
        </a:p>
      </dgm:t>
    </dgm:pt>
    <dgm:pt modelId="{D7C4DC5E-B0E4-460D-BFB8-69BE7F743C25}">
      <dgm:prSet phldrT="[Text]" phldr="0" custT="1"/>
      <dgm:spPr/>
      <dgm:t>
        <a:bodyPr/>
        <a:lstStyle/>
        <a:p>
          <a:r>
            <a:rPr lang="en-US" sz="1100" dirty="0"/>
            <a:t>MassGIS</a:t>
          </a:r>
          <a:br>
            <a:rPr lang="en-US" sz="1100" dirty="0"/>
          </a:br>
          <a:r>
            <a:rPr lang="en-US" sz="1100" dirty="0"/>
            <a:t>EOHLC</a:t>
          </a:r>
        </a:p>
      </dgm:t>
    </dgm:pt>
    <dgm:pt modelId="{BDC76890-1537-4CE3-BE66-CDB2FD31B5AB}" type="parTrans" cxnId="{0811A62A-D7AE-4094-8212-339CEE2781F0}">
      <dgm:prSet/>
      <dgm:spPr/>
      <dgm:t>
        <a:bodyPr/>
        <a:lstStyle/>
        <a:p>
          <a:endParaRPr lang="en-US"/>
        </a:p>
      </dgm:t>
    </dgm:pt>
    <dgm:pt modelId="{3FA1C308-B62F-4299-825C-4E1D000363F0}" type="sibTrans" cxnId="{0811A62A-D7AE-4094-8212-339CEE2781F0}">
      <dgm:prSet/>
      <dgm:spPr/>
      <dgm:t>
        <a:bodyPr/>
        <a:lstStyle/>
        <a:p>
          <a:endParaRPr lang="en-US"/>
        </a:p>
      </dgm:t>
    </dgm:pt>
    <dgm:pt modelId="{B6D35BB4-6036-4C24-8668-FB26313BE27A}">
      <dgm:prSet phldrT="[Text]" phldr="0" custT="1"/>
      <dgm:spPr/>
      <dgm:t>
        <a:bodyPr/>
        <a:lstStyle/>
        <a:p>
          <a:r>
            <a:rPr lang="en-US" sz="1400" dirty="0"/>
            <a:t>Planning</a:t>
          </a:r>
        </a:p>
      </dgm:t>
    </dgm:pt>
    <dgm:pt modelId="{324F386C-6C2B-43CD-A473-CB0CC5D2E5BC}" type="parTrans" cxnId="{456F324E-0D46-4E48-8347-C459DF5D9713}">
      <dgm:prSet/>
      <dgm:spPr/>
      <dgm:t>
        <a:bodyPr/>
        <a:lstStyle/>
        <a:p>
          <a:endParaRPr lang="en-US"/>
        </a:p>
      </dgm:t>
    </dgm:pt>
    <dgm:pt modelId="{93764C00-857F-452B-8D30-7D822EBDC643}" type="sibTrans" cxnId="{456F324E-0D46-4E48-8347-C459DF5D9713}">
      <dgm:prSet/>
      <dgm:spPr/>
      <dgm:t>
        <a:bodyPr/>
        <a:lstStyle/>
        <a:p>
          <a:endParaRPr lang="en-US"/>
        </a:p>
      </dgm:t>
    </dgm:pt>
    <dgm:pt modelId="{45E5E6D9-CA94-4C3A-96C6-507813863FA1}">
      <dgm:prSet phldrT="[Text]" phldr="0" custT="1"/>
      <dgm:spPr/>
      <dgm:t>
        <a:bodyPr/>
        <a:lstStyle/>
        <a:p>
          <a:r>
            <a:rPr lang="en-US" sz="1200" dirty="0"/>
            <a:t>Assessing</a:t>
          </a:r>
        </a:p>
      </dgm:t>
    </dgm:pt>
    <dgm:pt modelId="{E2AEC283-6FE0-4AC8-A0C7-F7A18ED61552}" type="parTrans" cxnId="{E5AEB5E2-5805-4BDE-8E26-2D79AE6255B0}">
      <dgm:prSet/>
      <dgm:spPr/>
      <dgm:t>
        <a:bodyPr/>
        <a:lstStyle/>
        <a:p>
          <a:endParaRPr lang="en-US"/>
        </a:p>
      </dgm:t>
    </dgm:pt>
    <dgm:pt modelId="{E3A40E38-C60F-4126-9C94-169F94C3741F}" type="sibTrans" cxnId="{E5AEB5E2-5805-4BDE-8E26-2D79AE6255B0}">
      <dgm:prSet/>
      <dgm:spPr/>
      <dgm:t>
        <a:bodyPr/>
        <a:lstStyle/>
        <a:p>
          <a:endParaRPr lang="en-US"/>
        </a:p>
      </dgm:t>
    </dgm:pt>
    <dgm:pt modelId="{47FA559F-448F-4020-AF78-C1EEBC775797}" type="pres">
      <dgm:prSet presAssocID="{37ACCE1F-F76C-41BA-91E8-2B9F4B1C2267}" presName="Name0" presStyleCnt="0">
        <dgm:presLayoutVars>
          <dgm:chMax val="1"/>
          <dgm:dir/>
          <dgm:animLvl val="ctr"/>
          <dgm:resizeHandles val="exact"/>
        </dgm:presLayoutVars>
      </dgm:prSet>
      <dgm:spPr/>
    </dgm:pt>
    <dgm:pt modelId="{E2CF39D6-D7F4-4D1D-BD20-C3012E562EBC}" type="pres">
      <dgm:prSet presAssocID="{BA2BD760-7853-447E-981C-0503E5CD8F03}" presName="centerShape" presStyleLbl="node0" presStyleIdx="0" presStyleCnt="1"/>
      <dgm:spPr/>
    </dgm:pt>
    <dgm:pt modelId="{87391F24-FACD-4DF6-AD2A-014C2E5752CA}" type="pres">
      <dgm:prSet presAssocID="{CE414244-FB1B-499F-B78D-8113EDC62110}" presName="parTrans" presStyleLbl="sibTrans2D1" presStyleIdx="0" presStyleCnt="8"/>
      <dgm:spPr/>
    </dgm:pt>
    <dgm:pt modelId="{3AF35BFF-0919-468F-BCC6-23C32FBDF76B}" type="pres">
      <dgm:prSet presAssocID="{CE414244-FB1B-499F-B78D-8113EDC62110}" presName="connectorText" presStyleLbl="sibTrans2D1" presStyleIdx="0" presStyleCnt="8"/>
      <dgm:spPr/>
    </dgm:pt>
    <dgm:pt modelId="{D3CBCC57-0CDD-42F1-894B-06441D170D91}" type="pres">
      <dgm:prSet presAssocID="{C867F180-F2EB-4968-BAE0-34EDB9CD4572}" presName="node" presStyleLbl="node1" presStyleIdx="0" presStyleCnt="8">
        <dgm:presLayoutVars>
          <dgm:bulletEnabled val="1"/>
        </dgm:presLayoutVars>
      </dgm:prSet>
      <dgm:spPr/>
    </dgm:pt>
    <dgm:pt modelId="{38D8D638-6C59-49EA-947F-0D950691030B}" type="pres">
      <dgm:prSet presAssocID="{324F386C-6C2B-43CD-A473-CB0CC5D2E5BC}" presName="parTrans" presStyleLbl="sibTrans2D1" presStyleIdx="1" presStyleCnt="8"/>
      <dgm:spPr/>
    </dgm:pt>
    <dgm:pt modelId="{C72680A6-EE94-489A-93A0-9FD3FE1B93FB}" type="pres">
      <dgm:prSet presAssocID="{324F386C-6C2B-43CD-A473-CB0CC5D2E5BC}" presName="connectorText" presStyleLbl="sibTrans2D1" presStyleIdx="1" presStyleCnt="8"/>
      <dgm:spPr/>
    </dgm:pt>
    <dgm:pt modelId="{419CA1DB-BF37-4C37-8C13-7F48EFBF285F}" type="pres">
      <dgm:prSet presAssocID="{B6D35BB4-6036-4C24-8668-FB26313BE27A}" presName="node" presStyleLbl="node1" presStyleIdx="1" presStyleCnt="8">
        <dgm:presLayoutVars>
          <dgm:bulletEnabled val="1"/>
        </dgm:presLayoutVars>
      </dgm:prSet>
      <dgm:spPr/>
    </dgm:pt>
    <dgm:pt modelId="{B62CA583-2E8F-488A-B23C-5D99A2530FFD}" type="pres">
      <dgm:prSet presAssocID="{D1CFDC3E-81F6-446D-9C67-6884A2D50032}" presName="parTrans" presStyleLbl="sibTrans2D1" presStyleIdx="2" presStyleCnt="8"/>
      <dgm:spPr/>
    </dgm:pt>
    <dgm:pt modelId="{50E3F14A-62DC-47AB-9E54-5A584C9D6FED}" type="pres">
      <dgm:prSet presAssocID="{D1CFDC3E-81F6-446D-9C67-6884A2D50032}" presName="connectorText" presStyleLbl="sibTrans2D1" presStyleIdx="2" presStyleCnt="8"/>
      <dgm:spPr/>
    </dgm:pt>
    <dgm:pt modelId="{764809D0-3DD2-4C34-B9E9-FA1F8EE57AFF}" type="pres">
      <dgm:prSet presAssocID="{E72482C8-E46B-41A2-B73D-72D5191A3312}" presName="node" presStyleLbl="node1" presStyleIdx="2" presStyleCnt="8">
        <dgm:presLayoutVars>
          <dgm:bulletEnabled val="1"/>
        </dgm:presLayoutVars>
      </dgm:prSet>
      <dgm:spPr/>
    </dgm:pt>
    <dgm:pt modelId="{7FC80850-26BE-4096-9EBC-54A9D82531F6}" type="pres">
      <dgm:prSet presAssocID="{03AF1067-BAF3-47DB-A457-A4A6D8248952}" presName="parTrans" presStyleLbl="sibTrans2D1" presStyleIdx="3" presStyleCnt="8"/>
      <dgm:spPr/>
    </dgm:pt>
    <dgm:pt modelId="{600F64D4-024D-493F-9C10-84C3B9E1A7C2}" type="pres">
      <dgm:prSet presAssocID="{03AF1067-BAF3-47DB-A457-A4A6D8248952}" presName="connectorText" presStyleLbl="sibTrans2D1" presStyleIdx="3" presStyleCnt="8"/>
      <dgm:spPr/>
    </dgm:pt>
    <dgm:pt modelId="{6B4FB682-2E94-49EE-BE24-E32A74F58554}" type="pres">
      <dgm:prSet presAssocID="{9C3A19A9-750E-4C8A-848C-57079ADF2953}" presName="node" presStyleLbl="node1" presStyleIdx="3" presStyleCnt="8">
        <dgm:presLayoutVars>
          <dgm:bulletEnabled val="1"/>
        </dgm:presLayoutVars>
      </dgm:prSet>
      <dgm:spPr/>
    </dgm:pt>
    <dgm:pt modelId="{B5CF4505-553D-4B26-966B-29795E5B80D0}" type="pres">
      <dgm:prSet presAssocID="{A87B1309-4866-450B-93AD-0856C41F37C6}" presName="parTrans" presStyleLbl="sibTrans2D1" presStyleIdx="4" presStyleCnt="8"/>
      <dgm:spPr/>
    </dgm:pt>
    <dgm:pt modelId="{57445077-E4F0-4664-B5AC-35A02DE4C954}" type="pres">
      <dgm:prSet presAssocID="{A87B1309-4866-450B-93AD-0856C41F37C6}" presName="connectorText" presStyleLbl="sibTrans2D1" presStyleIdx="4" presStyleCnt="8"/>
      <dgm:spPr/>
    </dgm:pt>
    <dgm:pt modelId="{BD3DA7F8-AEC1-45E8-9B23-46CA66DEACA1}" type="pres">
      <dgm:prSet presAssocID="{9D4BBB35-9928-4BF1-9C80-308158939A0A}" presName="node" presStyleLbl="node1" presStyleIdx="4" presStyleCnt="8">
        <dgm:presLayoutVars>
          <dgm:bulletEnabled val="1"/>
        </dgm:presLayoutVars>
      </dgm:prSet>
      <dgm:spPr/>
    </dgm:pt>
    <dgm:pt modelId="{47EDC8C4-03DE-4AC9-9589-D6D133660FE2}" type="pres">
      <dgm:prSet presAssocID="{B065969C-DA55-4782-9ECE-E0FB0C623BC8}" presName="parTrans" presStyleLbl="sibTrans2D1" presStyleIdx="5" presStyleCnt="8"/>
      <dgm:spPr/>
    </dgm:pt>
    <dgm:pt modelId="{6D16EAF5-55D1-4F0D-89F9-88494B7BFA60}" type="pres">
      <dgm:prSet presAssocID="{B065969C-DA55-4782-9ECE-E0FB0C623BC8}" presName="connectorText" presStyleLbl="sibTrans2D1" presStyleIdx="5" presStyleCnt="8"/>
      <dgm:spPr/>
    </dgm:pt>
    <dgm:pt modelId="{C9F66A12-011A-49C6-89A7-789115101372}" type="pres">
      <dgm:prSet presAssocID="{38AEDBAD-4DB9-405F-8A8D-A3CC1D446CF0}" presName="node" presStyleLbl="node1" presStyleIdx="5" presStyleCnt="8">
        <dgm:presLayoutVars>
          <dgm:bulletEnabled val="1"/>
        </dgm:presLayoutVars>
      </dgm:prSet>
      <dgm:spPr/>
    </dgm:pt>
    <dgm:pt modelId="{12BFE2B7-7B56-40FE-AA36-6BF09E571B53}" type="pres">
      <dgm:prSet presAssocID="{BDC76890-1537-4CE3-BE66-CDB2FD31B5AB}" presName="parTrans" presStyleLbl="sibTrans2D1" presStyleIdx="6" presStyleCnt="8"/>
      <dgm:spPr/>
    </dgm:pt>
    <dgm:pt modelId="{EE1FAB6C-C05D-4423-8709-ED606B6D7011}" type="pres">
      <dgm:prSet presAssocID="{BDC76890-1537-4CE3-BE66-CDB2FD31B5AB}" presName="connectorText" presStyleLbl="sibTrans2D1" presStyleIdx="6" presStyleCnt="8"/>
      <dgm:spPr/>
    </dgm:pt>
    <dgm:pt modelId="{C4068245-B7A4-4616-9854-AA462012A2AE}" type="pres">
      <dgm:prSet presAssocID="{D7C4DC5E-B0E4-460D-BFB8-69BE7F743C25}" presName="node" presStyleLbl="node1" presStyleIdx="6" presStyleCnt="8">
        <dgm:presLayoutVars>
          <dgm:bulletEnabled val="1"/>
        </dgm:presLayoutVars>
      </dgm:prSet>
      <dgm:spPr/>
    </dgm:pt>
    <dgm:pt modelId="{F1BE21A0-872B-460D-90BA-2C7C951BA808}" type="pres">
      <dgm:prSet presAssocID="{E2AEC283-6FE0-4AC8-A0C7-F7A18ED61552}" presName="parTrans" presStyleLbl="sibTrans2D1" presStyleIdx="7" presStyleCnt="8"/>
      <dgm:spPr/>
    </dgm:pt>
    <dgm:pt modelId="{8383B233-4EED-4B81-8402-AE4A48DEF123}" type="pres">
      <dgm:prSet presAssocID="{E2AEC283-6FE0-4AC8-A0C7-F7A18ED61552}" presName="connectorText" presStyleLbl="sibTrans2D1" presStyleIdx="7" presStyleCnt="8"/>
      <dgm:spPr/>
    </dgm:pt>
    <dgm:pt modelId="{1EDEDC04-B364-4C1C-94DA-9FF7AD6F96F5}" type="pres">
      <dgm:prSet presAssocID="{45E5E6D9-CA94-4C3A-96C6-507813863FA1}" presName="node" presStyleLbl="node1" presStyleIdx="7" presStyleCnt="8">
        <dgm:presLayoutVars>
          <dgm:bulletEnabled val="1"/>
        </dgm:presLayoutVars>
      </dgm:prSet>
      <dgm:spPr/>
    </dgm:pt>
  </dgm:ptLst>
  <dgm:cxnLst>
    <dgm:cxn modelId="{EF4E1908-84D5-49A5-8180-AD8465E35F22}" type="presOf" srcId="{CE414244-FB1B-499F-B78D-8113EDC62110}" destId="{87391F24-FACD-4DF6-AD2A-014C2E5752CA}" srcOrd="0" destOrd="0" presId="urn:microsoft.com/office/officeart/2005/8/layout/radial5"/>
    <dgm:cxn modelId="{0FD8CC0B-BA82-496E-A780-AFFFDEC32831}" type="presOf" srcId="{9C3A19A9-750E-4C8A-848C-57079ADF2953}" destId="{6B4FB682-2E94-49EE-BE24-E32A74F58554}" srcOrd="0" destOrd="0" presId="urn:microsoft.com/office/officeart/2005/8/layout/radial5"/>
    <dgm:cxn modelId="{C714AB1A-8D8B-4010-B091-490E39B05F67}" srcId="{BA2BD760-7853-447E-981C-0503E5CD8F03}" destId="{C867F180-F2EB-4968-BAE0-34EDB9CD4572}" srcOrd="0" destOrd="0" parTransId="{CE414244-FB1B-499F-B78D-8113EDC62110}" sibTransId="{69313D03-E856-41FC-B5FB-E4B3FE47DD9B}"/>
    <dgm:cxn modelId="{6F14E021-0B94-4BFA-9AB5-E45A8E8D3251}" type="presOf" srcId="{E2AEC283-6FE0-4AC8-A0C7-F7A18ED61552}" destId="{F1BE21A0-872B-460D-90BA-2C7C951BA808}" srcOrd="0" destOrd="0" presId="urn:microsoft.com/office/officeart/2005/8/layout/radial5"/>
    <dgm:cxn modelId="{2963F623-DD0A-4158-93AB-51E353CF1489}" type="presOf" srcId="{E72482C8-E46B-41A2-B73D-72D5191A3312}" destId="{764809D0-3DD2-4C34-B9E9-FA1F8EE57AFF}" srcOrd="0" destOrd="0" presId="urn:microsoft.com/office/officeart/2005/8/layout/radial5"/>
    <dgm:cxn modelId="{A42E6F24-DFB8-41B0-AD8D-F1BBE7100AF9}" type="presOf" srcId="{A87B1309-4866-450B-93AD-0856C41F37C6}" destId="{B5CF4505-553D-4B26-966B-29795E5B80D0}" srcOrd="0" destOrd="0" presId="urn:microsoft.com/office/officeart/2005/8/layout/radial5"/>
    <dgm:cxn modelId="{9C500B29-2780-4AA3-AEC9-9DDD4F694AF3}" type="presOf" srcId="{B065969C-DA55-4782-9ECE-E0FB0C623BC8}" destId="{47EDC8C4-03DE-4AC9-9589-D6D133660FE2}" srcOrd="0" destOrd="0" presId="urn:microsoft.com/office/officeart/2005/8/layout/radial5"/>
    <dgm:cxn modelId="{0811A62A-D7AE-4094-8212-339CEE2781F0}" srcId="{BA2BD760-7853-447E-981C-0503E5CD8F03}" destId="{D7C4DC5E-B0E4-460D-BFB8-69BE7F743C25}" srcOrd="6" destOrd="0" parTransId="{BDC76890-1537-4CE3-BE66-CDB2FD31B5AB}" sibTransId="{3FA1C308-B62F-4299-825C-4E1D000363F0}"/>
    <dgm:cxn modelId="{29E6332D-26A6-451B-AC51-5D5E9485EFFB}" type="presOf" srcId="{38AEDBAD-4DB9-405F-8A8D-A3CC1D446CF0}" destId="{C9F66A12-011A-49C6-89A7-789115101372}" srcOrd="0" destOrd="0" presId="urn:microsoft.com/office/officeart/2005/8/layout/radial5"/>
    <dgm:cxn modelId="{FA4DB034-D4D4-4952-88AC-A9B80DA40ACB}" srcId="{BA2BD760-7853-447E-981C-0503E5CD8F03}" destId="{9C3A19A9-750E-4C8A-848C-57079ADF2953}" srcOrd="3" destOrd="0" parTransId="{03AF1067-BAF3-47DB-A457-A4A6D8248952}" sibTransId="{E8B181EF-97A5-47C9-A469-86B20DC80A42}"/>
    <dgm:cxn modelId="{3F302237-237E-4C02-881A-C1F4BDAF9957}" type="presOf" srcId="{45E5E6D9-CA94-4C3A-96C6-507813863FA1}" destId="{1EDEDC04-B364-4C1C-94DA-9FF7AD6F96F5}" srcOrd="0" destOrd="0" presId="urn:microsoft.com/office/officeart/2005/8/layout/radial5"/>
    <dgm:cxn modelId="{29F0D33B-9BD1-487E-B48D-3BED76FF0B18}" type="presOf" srcId="{E2AEC283-6FE0-4AC8-A0C7-F7A18ED61552}" destId="{8383B233-4EED-4B81-8402-AE4A48DEF123}" srcOrd="1" destOrd="0" presId="urn:microsoft.com/office/officeart/2005/8/layout/radial5"/>
    <dgm:cxn modelId="{313F743C-7722-4745-8267-D2DF15E0D88E}" type="presOf" srcId="{37ACCE1F-F76C-41BA-91E8-2B9F4B1C2267}" destId="{47FA559F-448F-4020-AF78-C1EEBC775797}" srcOrd="0" destOrd="0" presId="urn:microsoft.com/office/officeart/2005/8/layout/radial5"/>
    <dgm:cxn modelId="{FFF0D444-554A-436A-85A2-C13F4B92068D}" type="presOf" srcId="{A87B1309-4866-450B-93AD-0856C41F37C6}" destId="{57445077-E4F0-4664-B5AC-35A02DE4C954}" srcOrd="1" destOrd="0" presId="urn:microsoft.com/office/officeart/2005/8/layout/radial5"/>
    <dgm:cxn modelId="{39716945-4297-4D83-AD8C-62965F44F385}" type="presOf" srcId="{03AF1067-BAF3-47DB-A457-A4A6D8248952}" destId="{7FC80850-26BE-4096-9EBC-54A9D82531F6}" srcOrd="0" destOrd="0" presId="urn:microsoft.com/office/officeart/2005/8/layout/radial5"/>
    <dgm:cxn modelId="{8368E445-8570-491A-8E05-457EBD352BF7}" type="presOf" srcId="{B065969C-DA55-4782-9ECE-E0FB0C623BC8}" destId="{6D16EAF5-55D1-4F0D-89F9-88494B7BFA60}" srcOrd="1" destOrd="0" presId="urn:microsoft.com/office/officeart/2005/8/layout/radial5"/>
    <dgm:cxn modelId="{61640F46-E9E1-4D04-96A6-18CAFA7B3773}" type="presOf" srcId="{D1CFDC3E-81F6-446D-9C67-6884A2D50032}" destId="{50E3F14A-62DC-47AB-9E54-5A584C9D6FED}" srcOrd="1" destOrd="0" presId="urn:microsoft.com/office/officeart/2005/8/layout/radial5"/>
    <dgm:cxn modelId="{00D2B54A-C9A0-40C6-A7A0-7EBC59F2B06C}" srcId="{BA2BD760-7853-447E-981C-0503E5CD8F03}" destId="{38AEDBAD-4DB9-405F-8A8D-A3CC1D446CF0}" srcOrd="5" destOrd="0" parTransId="{B065969C-DA55-4782-9ECE-E0FB0C623BC8}" sibTransId="{2B5DF5F8-9B64-45FD-B3F7-53746A5F5499}"/>
    <dgm:cxn modelId="{7BB5E56D-437C-45F8-BB09-C9E2CBB24BB6}" type="presOf" srcId="{324F386C-6C2B-43CD-A473-CB0CC5D2E5BC}" destId="{38D8D638-6C59-49EA-947F-0D950691030B}" srcOrd="0" destOrd="0" presId="urn:microsoft.com/office/officeart/2005/8/layout/radial5"/>
    <dgm:cxn modelId="{456F324E-0D46-4E48-8347-C459DF5D9713}" srcId="{BA2BD760-7853-447E-981C-0503E5CD8F03}" destId="{B6D35BB4-6036-4C24-8668-FB26313BE27A}" srcOrd="1" destOrd="0" parTransId="{324F386C-6C2B-43CD-A473-CB0CC5D2E5BC}" sibTransId="{93764C00-857F-452B-8D30-7D822EBDC643}"/>
    <dgm:cxn modelId="{A4175373-A1BD-4049-A088-0CBB46B4E8B5}" type="presOf" srcId="{9D4BBB35-9928-4BF1-9C80-308158939A0A}" destId="{BD3DA7F8-AEC1-45E8-9B23-46CA66DEACA1}" srcOrd="0" destOrd="0" presId="urn:microsoft.com/office/officeart/2005/8/layout/radial5"/>
    <dgm:cxn modelId="{E54B5B54-67EB-4687-B06D-33B0AEFF53C4}" type="presOf" srcId="{324F386C-6C2B-43CD-A473-CB0CC5D2E5BC}" destId="{C72680A6-EE94-489A-93A0-9FD3FE1B93FB}" srcOrd="1" destOrd="0" presId="urn:microsoft.com/office/officeart/2005/8/layout/radial5"/>
    <dgm:cxn modelId="{54004D75-FAC6-43B8-B44E-4D09D496C922}" srcId="{BA2BD760-7853-447E-981C-0503E5CD8F03}" destId="{E72482C8-E46B-41A2-B73D-72D5191A3312}" srcOrd="2" destOrd="0" parTransId="{D1CFDC3E-81F6-446D-9C67-6884A2D50032}" sibTransId="{D7BEE349-C264-45A9-B234-41C0A391D786}"/>
    <dgm:cxn modelId="{013E5E76-0052-4281-910E-56C0CA58C690}" type="presOf" srcId="{BDC76890-1537-4CE3-BE66-CDB2FD31B5AB}" destId="{12BFE2B7-7B56-40FE-AA36-6BF09E571B53}" srcOrd="0" destOrd="0" presId="urn:microsoft.com/office/officeart/2005/8/layout/radial5"/>
    <dgm:cxn modelId="{F9041987-3844-4561-B9B8-18E4383F109C}" type="presOf" srcId="{03AF1067-BAF3-47DB-A457-A4A6D8248952}" destId="{600F64D4-024D-493F-9C10-84C3B9E1A7C2}" srcOrd="1" destOrd="0" presId="urn:microsoft.com/office/officeart/2005/8/layout/radial5"/>
    <dgm:cxn modelId="{EC35608F-B6DC-45D3-B6C2-07620E38FA3F}" srcId="{BA2BD760-7853-447E-981C-0503E5CD8F03}" destId="{9D4BBB35-9928-4BF1-9C80-308158939A0A}" srcOrd="4" destOrd="0" parTransId="{A87B1309-4866-450B-93AD-0856C41F37C6}" sibTransId="{BBCABBEA-2591-4067-B1EF-16346725F47D}"/>
    <dgm:cxn modelId="{68343E94-1291-49B2-80EB-82579ABBDFC1}" type="presOf" srcId="{D7C4DC5E-B0E4-460D-BFB8-69BE7F743C25}" destId="{C4068245-B7A4-4616-9854-AA462012A2AE}" srcOrd="0" destOrd="0" presId="urn:microsoft.com/office/officeart/2005/8/layout/radial5"/>
    <dgm:cxn modelId="{58E41597-CEA1-49A5-A377-4B2176BDB6E5}" type="presOf" srcId="{BDC76890-1537-4CE3-BE66-CDB2FD31B5AB}" destId="{EE1FAB6C-C05D-4423-8709-ED606B6D7011}" srcOrd="1" destOrd="0" presId="urn:microsoft.com/office/officeart/2005/8/layout/radial5"/>
    <dgm:cxn modelId="{7592C6B9-2AFA-4E0F-9624-55C763330671}" type="presOf" srcId="{CE414244-FB1B-499F-B78D-8113EDC62110}" destId="{3AF35BFF-0919-468F-BCC6-23C32FBDF76B}" srcOrd="1" destOrd="0" presId="urn:microsoft.com/office/officeart/2005/8/layout/radial5"/>
    <dgm:cxn modelId="{8DDFA0C3-C6FB-48BE-BA07-2FD705D69372}" type="presOf" srcId="{BA2BD760-7853-447E-981C-0503E5CD8F03}" destId="{E2CF39D6-D7F4-4D1D-BD20-C3012E562EBC}" srcOrd="0" destOrd="0" presId="urn:microsoft.com/office/officeart/2005/8/layout/radial5"/>
    <dgm:cxn modelId="{E5AEB5E2-5805-4BDE-8E26-2D79AE6255B0}" srcId="{BA2BD760-7853-447E-981C-0503E5CD8F03}" destId="{45E5E6D9-CA94-4C3A-96C6-507813863FA1}" srcOrd="7" destOrd="0" parTransId="{E2AEC283-6FE0-4AC8-A0C7-F7A18ED61552}" sibTransId="{E3A40E38-C60F-4126-9C94-169F94C3741F}"/>
    <dgm:cxn modelId="{E2EA6FF0-7C55-44C9-9EE3-16162F68A308}" type="presOf" srcId="{B6D35BB4-6036-4C24-8668-FB26313BE27A}" destId="{419CA1DB-BF37-4C37-8C13-7F48EFBF285F}" srcOrd="0" destOrd="0" presId="urn:microsoft.com/office/officeart/2005/8/layout/radial5"/>
    <dgm:cxn modelId="{70F571F2-B475-443E-9A27-14D6F6C8EF40}" srcId="{37ACCE1F-F76C-41BA-91E8-2B9F4B1C2267}" destId="{BA2BD760-7853-447E-981C-0503E5CD8F03}" srcOrd="0" destOrd="0" parTransId="{BC57E0DD-B800-4592-AAA0-6C4AFBECF89E}" sibTransId="{D7474E7C-6ADF-4DC0-AE29-481436C3249A}"/>
    <dgm:cxn modelId="{7D8015F5-75C3-4775-90F2-0FA96E081954}" type="presOf" srcId="{D1CFDC3E-81F6-446D-9C67-6884A2D50032}" destId="{B62CA583-2E8F-488A-B23C-5D99A2530FFD}" srcOrd="0" destOrd="0" presId="urn:microsoft.com/office/officeart/2005/8/layout/radial5"/>
    <dgm:cxn modelId="{05D23EFA-E796-48B3-85BE-6DA4E65CB255}" type="presOf" srcId="{C867F180-F2EB-4968-BAE0-34EDB9CD4572}" destId="{D3CBCC57-0CDD-42F1-894B-06441D170D91}" srcOrd="0" destOrd="0" presId="urn:microsoft.com/office/officeart/2005/8/layout/radial5"/>
    <dgm:cxn modelId="{AA88D02F-4A2C-444D-B1E4-59F0D2C34B27}" type="presParOf" srcId="{47FA559F-448F-4020-AF78-C1EEBC775797}" destId="{E2CF39D6-D7F4-4D1D-BD20-C3012E562EBC}" srcOrd="0" destOrd="0" presId="urn:microsoft.com/office/officeart/2005/8/layout/radial5"/>
    <dgm:cxn modelId="{EDB06C9A-DAE4-4360-AFF6-F86D292C01E2}" type="presParOf" srcId="{47FA559F-448F-4020-AF78-C1EEBC775797}" destId="{87391F24-FACD-4DF6-AD2A-014C2E5752CA}" srcOrd="1" destOrd="0" presId="urn:microsoft.com/office/officeart/2005/8/layout/radial5"/>
    <dgm:cxn modelId="{1D3CB108-552C-4CC0-8A32-A35620B78F83}" type="presParOf" srcId="{87391F24-FACD-4DF6-AD2A-014C2E5752CA}" destId="{3AF35BFF-0919-468F-BCC6-23C32FBDF76B}" srcOrd="0" destOrd="0" presId="urn:microsoft.com/office/officeart/2005/8/layout/radial5"/>
    <dgm:cxn modelId="{9D3AE473-E040-44B9-958F-34AE2A022A22}" type="presParOf" srcId="{47FA559F-448F-4020-AF78-C1EEBC775797}" destId="{D3CBCC57-0CDD-42F1-894B-06441D170D91}" srcOrd="2" destOrd="0" presId="urn:microsoft.com/office/officeart/2005/8/layout/radial5"/>
    <dgm:cxn modelId="{9F309CE3-0175-4B5C-9C15-AD78384C5DD8}" type="presParOf" srcId="{47FA559F-448F-4020-AF78-C1EEBC775797}" destId="{38D8D638-6C59-49EA-947F-0D950691030B}" srcOrd="3" destOrd="0" presId="urn:microsoft.com/office/officeart/2005/8/layout/radial5"/>
    <dgm:cxn modelId="{2E66E1EF-5F96-479A-B86A-8E14EE74B36B}" type="presParOf" srcId="{38D8D638-6C59-49EA-947F-0D950691030B}" destId="{C72680A6-EE94-489A-93A0-9FD3FE1B93FB}" srcOrd="0" destOrd="0" presId="urn:microsoft.com/office/officeart/2005/8/layout/radial5"/>
    <dgm:cxn modelId="{9A3D0BF1-93E9-40E8-98A8-DB5BC72DDF2B}" type="presParOf" srcId="{47FA559F-448F-4020-AF78-C1EEBC775797}" destId="{419CA1DB-BF37-4C37-8C13-7F48EFBF285F}" srcOrd="4" destOrd="0" presId="urn:microsoft.com/office/officeart/2005/8/layout/radial5"/>
    <dgm:cxn modelId="{1C4AD7E2-48DF-47DB-ADA9-C11EC704BE06}" type="presParOf" srcId="{47FA559F-448F-4020-AF78-C1EEBC775797}" destId="{B62CA583-2E8F-488A-B23C-5D99A2530FFD}" srcOrd="5" destOrd="0" presId="urn:microsoft.com/office/officeart/2005/8/layout/radial5"/>
    <dgm:cxn modelId="{53149534-BA2D-4852-9C23-B1245B68E0A0}" type="presParOf" srcId="{B62CA583-2E8F-488A-B23C-5D99A2530FFD}" destId="{50E3F14A-62DC-47AB-9E54-5A584C9D6FED}" srcOrd="0" destOrd="0" presId="urn:microsoft.com/office/officeart/2005/8/layout/radial5"/>
    <dgm:cxn modelId="{F5E09CD1-35CF-4582-98F1-F765CAE17B46}" type="presParOf" srcId="{47FA559F-448F-4020-AF78-C1EEBC775797}" destId="{764809D0-3DD2-4C34-B9E9-FA1F8EE57AFF}" srcOrd="6" destOrd="0" presId="urn:microsoft.com/office/officeart/2005/8/layout/radial5"/>
    <dgm:cxn modelId="{089E99A8-59D4-4822-B209-CD51F781D61E}" type="presParOf" srcId="{47FA559F-448F-4020-AF78-C1EEBC775797}" destId="{7FC80850-26BE-4096-9EBC-54A9D82531F6}" srcOrd="7" destOrd="0" presId="urn:microsoft.com/office/officeart/2005/8/layout/radial5"/>
    <dgm:cxn modelId="{2B675112-FA51-4E23-A356-EC81164CFF13}" type="presParOf" srcId="{7FC80850-26BE-4096-9EBC-54A9D82531F6}" destId="{600F64D4-024D-493F-9C10-84C3B9E1A7C2}" srcOrd="0" destOrd="0" presId="urn:microsoft.com/office/officeart/2005/8/layout/radial5"/>
    <dgm:cxn modelId="{F8EC01FA-1B40-4E86-B2D6-A8BDC7A4AB1F}" type="presParOf" srcId="{47FA559F-448F-4020-AF78-C1EEBC775797}" destId="{6B4FB682-2E94-49EE-BE24-E32A74F58554}" srcOrd="8" destOrd="0" presId="urn:microsoft.com/office/officeart/2005/8/layout/radial5"/>
    <dgm:cxn modelId="{10CFAC73-A78B-423D-A4A1-6308B0A316BC}" type="presParOf" srcId="{47FA559F-448F-4020-AF78-C1EEBC775797}" destId="{B5CF4505-553D-4B26-966B-29795E5B80D0}" srcOrd="9" destOrd="0" presId="urn:microsoft.com/office/officeart/2005/8/layout/radial5"/>
    <dgm:cxn modelId="{A5E92D61-39AC-4173-ACF6-64268469A6B8}" type="presParOf" srcId="{B5CF4505-553D-4B26-966B-29795E5B80D0}" destId="{57445077-E4F0-4664-B5AC-35A02DE4C954}" srcOrd="0" destOrd="0" presId="urn:microsoft.com/office/officeart/2005/8/layout/radial5"/>
    <dgm:cxn modelId="{CAD193D7-9E01-4B61-ACD9-5A618EA07CC1}" type="presParOf" srcId="{47FA559F-448F-4020-AF78-C1EEBC775797}" destId="{BD3DA7F8-AEC1-45E8-9B23-46CA66DEACA1}" srcOrd="10" destOrd="0" presId="urn:microsoft.com/office/officeart/2005/8/layout/radial5"/>
    <dgm:cxn modelId="{44DBB59D-894D-4027-AE73-A4D28C42B565}" type="presParOf" srcId="{47FA559F-448F-4020-AF78-C1EEBC775797}" destId="{47EDC8C4-03DE-4AC9-9589-D6D133660FE2}" srcOrd="11" destOrd="0" presId="urn:microsoft.com/office/officeart/2005/8/layout/radial5"/>
    <dgm:cxn modelId="{7E57DF42-AC05-49CE-8DFF-00B02C2E7FDB}" type="presParOf" srcId="{47EDC8C4-03DE-4AC9-9589-D6D133660FE2}" destId="{6D16EAF5-55D1-4F0D-89F9-88494B7BFA60}" srcOrd="0" destOrd="0" presId="urn:microsoft.com/office/officeart/2005/8/layout/radial5"/>
    <dgm:cxn modelId="{B936B691-11E4-4EB4-B9DE-F03A79DC249F}" type="presParOf" srcId="{47FA559F-448F-4020-AF78-C1EEBC775797}" destId="{C9F66A12-011A-49C6-89A7-789115101372}" srcOrd="12" destOrd="0" presId="urn:microsoft.com/office/officeart/2005/8/layout/radial5"/>
    <dgm:cxn modelId="{BF24DEE6-9210-45AB-B476-5A1CD7132A09}" type="presParOf" srcId="{47FA559F-448F-4020-AF78-C1EEBC775797}" destId="{12BFE2B7-7B56-40FE-AA36-6BF09E571B53}" srcOrd="13" destOrd="0" presId="urn:microsoft.com/office/officeart/2005/8/layout/radial5"/>
    <dgm:cxn modelId="{B88CBED5-98FA-4A1C-A325-430F3A58E499}" type="presParOf" srcId="{12BFE2B7-7B56-40FE-AA36-6BF09E571B53}" destId="{EE1FAB6C-C05D-4423-8709-ED606B6D7011}" srcOrd="0" destOrd="0" presId="urn:microsoft.com/office/officeart/2005/8/layout/radial5"/>
    <dgm:cxn modelId="{B13BFD06-9740-4344-BD70-78303A5AF759}" type="presParOf" srcId="{47FA559F-448F-4020-AF78-C1EEBC775797}" destId="{C4068245-B7A4-4616-9854-AA462012A2AE}" srcOrd="14" destOrd="0" presId="urn:microsoft.com/office/officeart/2005/8/layout/radial5"/>
    <dgm:cxn modelId="{E4AE4A85-8120-4AFF-A378-70705D8C8BAD}" type="presParOf" srcId="{47FA559F-448F-4020-AF78-C1EEBC775797}" destId="{F1BE21A0-872B-460D-90BA-2C7C951BA808}" srcOrd="15" destOrd="0" presId="urn:microsoft.com/office/officeart/2005/8/layout/radial5"/>
    <dgm:cxn modelId="{9C9D914F-ABC0-4A22-A485-D68A74C6D5F1}" type="presParOf" srcId="{F1BE21A0-872B-460D-90BA-2C7C951BA808}" destId="{8383B233-4EED-4B81-8402-AE4A48DEF123}" srcOrd="0" destOrd="0" presId="urn:microsoft.com/office/officeart/2005/8/layout/radial5"/>
    <dgm:cxn modelId="{6F6AB0EA-FA76-4BF4-82BF-5B4E82F3880B}" type="presParOf" srcId="{47FA559F-448F-4020-AF78-C1EEBC775797}" destId="{1EDEDC04-B364-4C1C-94DA-9FF7AD6F96F5}" srcOrd="16"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CF39D6-D7F4-4D1D-BD20-C3012E562EBC}">
      <dsp:nvSpPr>
        <dsp:cNvPr id="0" name=""/>
        <dsp:cNvSpPr/>
      </dsp:nvSpPr>
      <dsp:spPr>
        <a:xfrm>
          <a:off x="1973128" y="1816489"/>
          <a:ext cx="1215290" cy="1215290"/>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Addressing Authority</a:t>
          </a:r>
        </a:p>
      </dsp:txBody>
      <dsp:txXfrm>
        <a:off x="2151103" y="1994464"/>
        <a:ext cx="859340" cy="859340"/>
      </dsp:txXfrm>
    </dsp:sp>
    <dsp:sp modelId="{87391F24-FACD-4DF6-AD2A-014C2E5752CA}">
      <dsp:nvSpPr>
        <dsp:cNvPr id="0" name=""/>
        <dsp:cNvSpPr/>
      </dsp:nvSpPr>
      <dsp:spPr>
        <a:xfrm rot="16200000">
          <a:off x="2393909" y="1267892"/>
          <a:ext cx="373729" cy="413198"/>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2449969" y="1406592"/>
        <a:ext cx="261610" cy="247918"/>
      </dsp:txXfrm>
    </dsp:sp>
    <dsp:sp modelId="{D3CBCC57-0CDD-42F1-894B-06441D170D91}">
      <dsp:nvSpPr>
        <dsp:cNvPr id="0" name=""/>
        <dsp:cNvSpPr/>
      </dsp:nvSpPr>
      <dsp:spPr>
        <a:xfrm>
          <a:off x="2033893" y="17578"/>
          <a:ext cx="1093761" cy="1093761"/>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Town Clerk</a:t>
          </a:r>
        </a:p>
      </dsp:txBody>
      <dsp:txXfrm>
        <a:off x="2194071" y="177756"/>
        <a:ext cx="773405" cy="773405"/>
      </dsp:txXfrm>
    </dsp:sp>
    <dsp:sp modelId="{38D8D638-6C59-49EA-947F-0D950691030B}">
      <dsp:nvSpPr>
        <dsp:cNvPr id="0" name=""/>
        <dsp:cNvSpPr/>
      </dsp:nvSpPr>
      <dsp:spPr>
        <a:xfrm rot="18900000">
          <a:off x="3065408" y="1546036"/>
          <a:ext cx="373729" cy="413198"/>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3081827" y="1668316"/>
        <a:ext cx="261610" cy="247918"/>
      </dsp:txXfrm>
    </dsp:sp>
    <dsp:sp modelId="{419CA1DB-BF37-4C37-8C13-7F48EFBF285F}">
      <dsp:nvSpPr>
        <dsp:cNvPr id="0" name=""/>
        <dsp:cNvSpPr/>
      </dsp:nvSpPr>
      <dsp:spPr>
        <a:xfrm>
          <a:off x="3348883" y="562264"/>
          <a:ext cx="1093761" cy="1093761"/>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Planning</a:t>
          </a:r>
        </a:p>
      </dsp:txBody>
      <dsp:txXfrm>
        <a:off x="3509061" y="722442"/>
        <a:ext cx="773405" cy="773405"/>
      </dsp:txXfrm>
    </dsp:sp>
    <dsp:sp modelId="{B62CA583-2E8F-488A-B23C-5D99A2530FFD}">
      <dsp:nvSpPr>
        <dsp:cNvPr id="0" name=""/>
        <dsp:cNvSpPr/>
      </dsp:nvSpPr>
      <dsp:spPr>
        <a:xfrm>
          <a:off x="3343552" y="2217535"/>
          <a:ext cx="373729" cy="413198"/>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3343552" y="2300175"/>
        <a:ext cx="261610" cy="247918"/>
      </dsp:txXfrm>
    </dsp:sp>
    <dsp:sp modelId="{764809D0-3DD2-4C34-B9E9-FA1F8EE57AFF}">
      <dsp:nvSpPr>
        <dsp:cNvPr id="0" name=""/>
        <dsp:cNvSpPr/>
      </dsp:nvSpPr>
      <dsp:spPr>
        <a:xfrm>
          <a:off x="3893569" y="1877254"/>
          <a:ext cx="1093761" cy="1093761"/>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Engineering</a:t>
          </a:r>
        </a:p>
      </dsp:txBody>
      <dsp:txXfrm>
        <a:off x="4053747" y="2037432"/>
        <a:ext cx="773405" cy="773405"/>
      </dsp:txXfrm>
    </dsp:sp>
    <dsp:sp modelId="{7FC80850-26BE-4096-9EBC-54A9D82531F6}">
      <dsp:nvSpPr>
        <dsp:cNvPr id="0" name=""/>
        <dsp:cNvSpPr/>
      </dsp:nvSpPr>
      <dsp:spPr>
        <a:xfrm rot="2700000">
          <a:off x="3065408" y="2889034"/>
          <a:ext cx="373729" cy="413198"/>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3081827" y="2932034"/>
        <a:ext cx="261610" cy="247918"/>
      </dsp:txXfrm>
    </dsp:sp>
    <dsp:sp modelId="{6B4FB682-2E94-49EE-BE24-E32A74F58554}">
      <dsp:nvSpPr>
        <dsp:cNvPr id="0" name=""/>
        <dsp:cNvSpPr/>
      </dsp:nvSpPr>
      <dsp:spPr>
        <a:xfrm>
          <a:off x="3348883" y="3192244"/>
          <a:ext cx="1093761" cy="1093761"/>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Public </a:t>
          </a:r>
          <a:br>
            <a:rPr lang="en-US" sz="1100" kern="1200" dirty="0"/>
          </a:br>
          <a:r>
            <a:rPr lang="en-US" sz="1100" kern="1200" dirty="0"/>
            <a:t>Works</a:t>
          </a:r>
        </a:p>
      </dsp:txBody>
      <dsp:txXfrm>
        <a:off x="3509061" y="3352422"/>
        <a:ext cx="773405" cy="773405"/>
      </dsp:txXfrm>
    </dsp:sp>
    <dsp:sp modelId="{B5CF4505-553D-4B26-966B-29795E5B80D0}">
      <dsp:nvSpPr>
        <dsp:cNvPr id="0" name=""/>
        <dsp:cNvSpPr/>
      </dsp:nvSpPr>
      <dsp:spPr>
        <a:xfrm rot="5400000">
          <a:off x="2393909" y="3167178"/>
          <a:ext cx="373729" cy="413198"/>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2449969" y="3193759"/>
        <a:ext cx="261610" cy="247918"/>
      </dsp:txXfrm>
    </dsp:sp>
    <dsp:sp modelId="{BD3DA7F8-AEC1-45E8-9B23-46CA66DEACA1}">
      <dsp:nvSpPr>
        <dsp:cNvPr id="0" name=""/>
        <dsp:cNvSpPr/>
      </dsp:nvSpPr>
      <dsp:spPr>
        <a:xfrm>
          <a:off x="2033893" y="3736930"/>
          <a:ext cx="1093761" cy="1093761"/>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Public </a:t>
          </a:r>
          <a:br>
            <a:rPr lang="en-US" sz="1100" kern="1200" dirty="0"/>
          </a:br>
          <a:r>
            <a:rPr lang="en-US" sz="1100" kern="1200" dirty="0"/>
            <a:t>Safety</a:t>
          </a:r>
        </a:p>
      </dsp:txBody>
      <dsp:txXfrm>
        <a:off x="2194071" y="3897108"/>
        <a:ext cx="773405" cy="773405"/>
      </dsp:txXfrm>
    </dsp:sp>
    <dsp:sp modelId="{47EDC8C4-03DE-4AC9-9589-D6D133660FE2}">
      <dsp:nvSpPr>
        <dsp:cNvPr id="0" name=""/>
        <dsp:cNvSpPr/>
      </dsp:nvSpPr>
      <dsp:spPr>
        <a:xfrm rot="8100000">
          <a:off x="1722409" y="2889034"/>
          <a:ext cx="373729" cy="413198"/>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10800000">
        <a:off x="1818109" y="2932034"/>
        <a:ext cx="261610" cy="247918"/>
      </dsp:txXfrm>
    </dsp:sp>
    <dsp:sp modelId="{C9F66A12-011A-49C6-89A7-789115101372}">
      <dsp:nvSpPr>
        <dsp:cNvPr id="0" name=""/>
        <dsp:cNvSpPr/>
      </dsp:nvSpPr>
      <dsp:spPr>
        <a:xfrm>
          <a:off x="718903" y="3192244"/>
          <a:ext cx="1093761" cy="1093761"/>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Building Dept</a:t>
          </a:r>
        </a:p>
      </dsp:txBody>
      <dsp:txXfrm>
        <a:off x="879081" y="3352422"/>
        <a:ext cx="773405" cy="773405"/>
      </dsp:txXfrm>
    </dsp:sp>
    <dsp:sp modelId="{12BFE2B7-7B56-40FE-AA36-6BF09E571B53}">
      <dsp:nvSpPr>
        <dsp:cNvPr id="0" name=""/>
        <dsp:cNvSpPr/>
      </dsp:nvSpPr>
      <dsp:spPr>
        <a:xfrm rot="10800000">
          <a:off x="1444265" y="2217535"/>
          <a:ext cx="373729" cy="413198"/>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10800000">
        <a:off x="1556384" y="2300175"/>
        <a:ext cx="261610" cy="247918"/>
      </dsp:txXfrm>
    </dsp:sp>
    <dsp:sp modelId="{C4068245-B7A4-4616-9854-AA462012A2AE}">
      <dsp:nvSpPr>
        <dsp:cNvPr id="0" name=""/>
        <dsp:cNvSpPr/>
      </dsp:nvSpPr>
      <dsp:spPr>
        <a:xfrm>
          <a:off x="174217" y="1877254"/>
          <a:ext cx="1093761" cy="1093761"/>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MassGIS</a:t>
          </a:r>
          <a:br>
            <a:rPr lang="en-US" sz="1100" kern="1200" dirty="0"/>
          </a:br>
          <a:r>
            <a:rPr lang="en-US" sz="1100" kern="1200" dirty="0"/>
            <a:t>EOHLC</a:t>
          </a:r>
        </a:p>
      </dsp:txBody>
      <dsp:txXfrm>
        <a:off x="334395" y="2037432"/>
        <a:ext cx="773405" cy="773405"/>
      </dsp:txXfrm>
    </dsp:sp>
    <dsp:sp modelId="{F1BE21A0-872B-460D-90BA-2C7C951BA808}">
      <dsp:nvSpPr>
        <dsp:cNvPr id="0" name=""/>
        <dsp:cNvSpPr/>
      </dsp:nvSpPr>
      <dsp:spPr>
        <a:xfrm rot="13500000">
          <a:off x="1722409" y="1546036"/>
          <a:ext cx="373729" cy="413198"/>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10800000">
        <a:off x="1818109" y="1668316"/>
        <a:ext cx="261610" cy="247918"/>
      </dsp:txXfrm>
    </dsp:sp>
    <dsp:sp modelId="{1EDEDC04-B364-4C1C-94DA-9FF7AD6F96F5}">
      <dsp:nvSpPr>
        <dsp:cNvPr id="0" name=""/>
        <dsp:cNvSpPr/>
      </dsp:nvSpPr>
      <dsp:spPr>
        <a:xfrm>
          <a:off x="718903" y="562264"/>
          <a:ext cx="1093761" cy="1093761"/>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Assessing</a:t>
          </a:r>
        </a:p>
      </dsp:txBody>
      <dsp:txXfrm>
        <a:off x="879081" y="722442"/>
        <a:ext cx="773405" cy="773405"/>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CD5222-C6D6-4116-84D3-002DE18BFC92}" type="datetimeFigureOut">
              <a:rPr lang="en-US" smtClean="0"/>
              <a:t>3/25/2026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B9550A-E9F3-4AB2-9941-86A452D3E4FA}" type="slidenum">
              <a:rPr lang="en-US" smtClean="0"/>
              <a:t>‹#›</a:t>
            </a:fld>
            <a:endParaRPr lang="en-US"/>
          </a:p>
        </p:txBody>
      </p:sp>
    </p:spTree>
    <p:extLst>
      <p:ext uri="{BB962C8B-B14F-4D97-AF65-F5344CB8AC3E}">
        <p14:creationId xmlns:p14="http://schemas.microsoft.com/office/powerpoint/2010/main" val="119180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B9550A-E9F3-4AB2-9941-86A452D3E4FA}" type="slidenum">
              <a:rPr lang="en-US" smtClean="0"/>
              <a:t>1</a:t>
            </a:fld>
            <a:endParaRPr lang="en-US"/>
          </a:p>
        </p:txBody>
      </p:sp>
    </p:spTree>
    <p:extLst>
      <p:ext uri="{BB962C8B-B14F-4D97-AF65-F5344CB8AC3E}">
        <p14:creationId xmlns:p14="http://schemas.microsoft.com/office/powerpoint/2010/main" val="2288101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will be some repetition, but primarily in the context of today’s addressing guidance and how it will continue to affect the work MassGIS does.</a:t>
            </a:r>
          </a:p>
        </p:txBody>
      </p:sp>
      <p:sp>
        <p:nvSpPr>
          <p:cNvPr id="4" name="Slide Number Placeholder 3"/>
          <p:cNvSpPr>
            <a:spLocks noGrp="1"/>
          </p:cNvSpPr>
          <p:nvPr>
            <p:ph type="sldNum" sz="quarter" idx="5"/>
          </p:nvPr>
        </p:nvSpPr>
        <p:spPr/>
        <p:txBody>
          <a:bodyPr/>
          <a:lstStyle/>
          <a:p>
            <a:fld id="{0DB9550A-E9F3-4AB2-9941-86A452D3E4FA}" type="slidenum">
              <a:rPr lang="en-US" smtClean="0"/>
              <a:t>2</a:t>
            </a:fld>
            <a:endParaRPr lang="en-US"/>
          </a:p>
        </p:txBody>
      </p:sp>
    </p:spTree>
    <p:extLst>
      <p:ext uri="{BB962C8B-B14F-4D97-AF65-F5344CB8AC3E}">
        <p14:creationId xmlns:p14="http://schemas.microsoft.com/office/powerpoint/2010/main" val="1655119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E6125-24BE-C913-2F72-DCCDBA7C5E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DF89A7-E4CF-B305-0FDB-F05FBD625C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CDA877-1FCD-97E9-F781-3276EBE645D8}"/>
              </a:ext>
            </a:extLst>
          </p:cNvPr>
          <p:cNvSpPr>
            <a:spLocks noGrp="1"/>
          </p:cNvSpPr>
          <p:nvPr>
            <p:ph type="body" idx="1"/>
          </p:nvPr>
        </p:nvSpPr>
        <p:spPr/>
        <p:txBody>
          <a:bodyPr/>
          <a:lstStyle/>
          <a:p>
            <a:r>
              <a:rPr lang="en-US" dirty="0"/>
              <a:t>FGDC = Federal Geographic Data Committee, NENA = National Emergency Number Association (911).  IETF = Internet Engineering Task Force</a:t>
            </a:r>
          </a:p>
          <a:p>
            <a:r>
              <a:rPr lang="en-US" dirty="0"/>
              <a:t>“They extend and improve upon USPS mailing address standard (Publication 28), but are mostly compatible with it”</a:t>
            </a:r>
            <a:br>
              <a:rPr lang="en-US" dirty="0"/>
            </a:br>
            <a:r>
              <a:rPr lang="en-US" dirty="0"/>
              <a:t>Highly recommended to use this document as an addressing resource, but I will summarize some of it today, particularly chapters 4 and 5.</a:t>
            </a:r>
          </a:p>
        </p:txBody>
      </p:sp>
      <p:sp>
        <p:nvSpPr>
          <p:cNvPr id="4" name="Slide Number Placeholder 3">
            <a:extLst>
              <a:ext uri="{FF2B5EF4-FFF2-40B4-BE49-F238E27FC236}">
                <a16:creationId xmlns:a16="http://schemas.microsoft.com/office/drawing/2014/main" id="{40D29DE7-97EF-4A06-5978-2BBE4BBBDD79}"/>
              </a:ext>
            </a:extLst>
          </p:cNvPr>
          <p:cNvSpPr>
            <a:spLocks noGrp="1"/>
          </p:cNvSpPr>
          <p:nvPr>
            <p:ph type="sldNum" sz="quarter" idx="5"/>
          </p:nvPr>
        </p:nvSpPr>
        <p:spPr/>
        <p:txBody>
          <a:bodyPr/>
          <a:lstStyle/>
          <a:p>
            <a:fld id="{0DB9550A-E9F3-4AB2-9941-86A452D3E4FA}" type="slidenum">
              <a:rPr lang="en-US" smtClean="0"/>
              <a:t>3</a:t>
            </a:fld>
            <a:endParaRPr lang="en-US"/>
          </a:p>
        </p:txBody>
      </p:sp>
    </p:spTree>
    <p:extLst>
      <p:ext uri="{BB962C8B-B14F-4D97-AF65-F5344CB8AC3E}">
        <p14:creationId xmlns:p14="http://schemas.microsoft.com/office/powerpoint/2010/main" val="1910109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B9550A-E9F3-4AB2-9941-86A452D3E4FA}" type="slidenum">
              <a:rPr lang="en-US" smtClean="0"/>
              <a:t>31</a:t>
            </a:fld>
            <a:endParaRPr lang="en-US"/>
          </a:p>
        </p:txBody>
      </p:sp>
    </p:spTree>
    <p:extLst>
      <p:ext uri="{BB962C8B-B14F-4D97-AF65-F5344CB8AC3E}">
        <p14:creationId xmlns:p14="http://schemas.microsoft.com/office/powerpoint/2010/main" val="29722148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0D5944BF-E5D1-4315-BC9E-F15452E31763}" type="datetimeFigureOut">
              <a:rPr lang="en-US" smtClean="0"/>
              <a:t>3/25/2026</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AC93E7D5-9D3B-48A7-B1EA-09A74B59D9F7}" type="slidenum">
              <a:rPr lang="en-US" smtClean="0"/>
              <a:t>‹#›</a:t>
            </a:fld>
            <a:endParaRPr lang="en-US"/>
          </a:p>
        </p:txBody>
      </p:sp>
      <p:sp>
        <p:nvSpPr>
          <p:cNvPr id="5" name="Title 2">
            <a:extLst>
              <a:ext uri="{FF2B5EF4-FFF2-40B4-BE49-F238E27FC236}">
                <a16:creationId xmlns:a16="http://schemas.microsoft.com/office/drawing/2014/main" id="{FB113AFD-3D29-114C-46BE-60AA49CC24E2}"/>
              </a:ext>
            </a:extLst>
          </p:cNvPr>
          <p:cNvSpPr>
            <a:spLocks noGrp="1"/>
          </p:cNvSpPr>
          <p:nvPr>
            <p:ph type="title" hasCustomPrompt="1"/>
          </p:nvPr>
        </p:nvSpPr>
        <p:spPr>
          <a:xfrm>
            <a:off x="1657350" y="3519337"/>
            <a:ext cx="6858000" cy="649224"/>
          </a:xfrm>
          <a:prstGeom prst="rect">
            <a:avLst/>
          </a:prstGeom>
        </p:spPr>
        <p:txBody>
          <a:bodyPr>
            <a:normAutofit/>
          </a:bodyPr>
          <a:lstStyle>
            <a:lvl1pPr>
              <a:defRPr sz="2800">
                <a:solidFill>
                  <a:schemeClr val="accent1"/>
                </a:solidFill>
              </a:defRPr>
            </a:lvl1pPr>
          </a:lstStyle>
          <a:p>
            <a:r>
              <a:rPr lang="en-US"/>
              <a:t>Click to add title </a:t>
            </a:r>
          </a:p>
        </p:txBody>
      </p:sp>
      <p:sp>
        <p:nvSpPr>
          <p:cNvPr id="6" name="Subtitle 2">
            <a:extLst>
              <a:ext uri="{FF2B5EF4-FFF2-40B4-BE49-F238E27FC236}">
                <a16:creationId xmlns:a16="http://schemas.microsoft.com/office/drawing/2014/main" id="{7F558CAD-3307-782E-5691-66513DB975AB}"/>
              </a:ext>
            </a:extLst>
          </p:cNvPr>
          <p:cNvSpPr>
            <a:spLocks noGrp="1"/>
          </p:cNvSpPr>
          <p:nvPr>
            <p:ph type="subTitle" idx="1" hasCustomPrompt="1"/>
          </p:nvPr>
        </p:nvSpPr>
        <p:spPr>
          <a:xfrm>
            <a:off x="1657350" y="4222615"/>
            <a:ext cx="6858000" cy="880788"/>
          </a:xfrm>
          <a:prstGeom prst="rect">
            <a:avLst/>
          </a:prstGeom>
          <a:noFill/>
        </p:spPr>
        <p:txBody>
          <a:bodyPr>
            <a:normAutofit/>
          </a:bodyPr>
          <a:lstStyle>
            <a:lvl1pPr marL="0" indent="0" algn="l">
              <a:buNone/>
              <a:defRPr sz="20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pic>
        <p:nvPicPr>
          <p:cNvPr id="7" name="Picture 6" descr="Diagram&#10;&#10;AI-generated content may be incorrect.">
            <a:extLst>
              <a:ext uri="{FF2B5EF4-FFF2-40B4-BE49-F238E27FC236}">
                <a16:creationId xmlns:a16="http://schemas.microsoft.com/office/drawing/2014/main" id="{34CA59AE-0DEB-AD26-3439-0590C072136D}"/>
              </a:ext>
            </a:extLst>
          </p:cNvPr>
          <p:cNvPicPr>
            <a:picLocks noChangeAspect="1"/>
          </p:cNvPicPr>
          <p:nvPr userDrawn="1"/>
        </p:nvPicPr>
        <p:blipFill>
          <a:blip r:embed="rId2">
            <a:extLst>
              <a:ext uri="{28A0092B-C50C-407E-A947-70E740481C1C}">
                <a14:useLocalDpi xmlns:a14="http://schemas.microsoft.com/office/drawing/2010/main" val="0"/>
              </a:ext>
            </a:extLst>
          </a:blip>
          <a:srcRect t="23773" b="23756"/>
          <a:stretch>
            <a:fillRect/>
          </a:stretch>
        </p:blipFill>
        <p:spPr>
          <a:xfrm>
            <a:off x="0" y="5658504"/>
            <a:ext cx="9144000" cy="1199496"/>
          </a:xfrm>
          <a:prstGeom prst="rect">
            <a:avLst/>
          </a:prstGeom>
        </p:spPr>
      </p:pic>
      <p:sp>
        <p:nvSpPr>
          <p:cNvPr id="9" name="Shape 34">
            <a:extLst>
              <a:ext uri="{FF2B5EF4-FFF2-40B4-BE49-F238E27FC236}">
                <a16:creationId xmlns:a16="http://schemas.microsoft.com/office/drawing/2014/main" id="{903C6F04-F317-EB2D-5095-FD8A2256EE6A}"/>
              </a:ext>
            </a:extLst>
          </p:cNvPr>
          <p:cNvSpPr/>
          <p:nvPr userDrawn="1"/>
        </p:nvSpPr>
        <p:spPr>
          <a:xfrm>
            <a:off x="0" y="5580572"/>
            <a:ext cx="9144000" cy="77932"/>
          </a:xfrm>
          <a:prstGeom prst="rect">
            <a:avLst/>
          </a:prstGeom>
          <a:solidFill>
            <a:srgbClr val="43956F"/>
          </a:solidFill>
          <a:ln w="12700">
            <a:miter lim="400000"/>
          </a:ln>
        </p:spPr>
        <p:txBody>
          <a:bodyPr lIns="25717" tIns="25717" rIns="25717" bIns="25717" anchor="ctr"/>
          <a:lstStyle/>
          <a:p>
            <a:pPr algn="ctr">
              <a:defRPr>
                <a:solidFill>
                  <a:srgbClr val="FFFFFF"/>
                </a:solidFill>
                <a:latin typeface="Verdana"/>
                <a:ea typeface="Verdana"/>
                <a:cs typeface="Verdana"/>
                <a:sym typeface="Verdana"/>
              </a:defRPr>
            </a:pPr>
            <a:endParaRPr sz="1013" dirty="0"/>
          </a:p>
        </p:txBody>
      </p:sp>
      <p:sp>
        <p:nvSpPr>
          <p:cNvPr id="10" name="TextBox 9">
            <a:extLst>
              <a:ext uri="{FF2B5EF4-FFF2-40B4-BE49-F238E27FC236}">
                <a16:creationId xmlns:a16="http://schemas.microsoft.com/office/drawing/2014/main" id="{870C8C4F-DDF9-EC43-C902-566023051D80}"/>
              </a:ext>
            </a:extLst>
          </p:cNvPr>
          <p:cNvSpPr txBox="1"/>
          <p:nvPr userDrawn="1"/>
        </p:nvSpPr>
        <p:spPr>
          <a:xfrm>
            <a:off x="105186" y="5931451"/>
            <a:ext cx="4466813" cy="754053"/>
          </a:xfrm>
          <a:prstGeom prst="rect">
            <a:avLst/>
          </a:prstGeom>
          <a:noFill/>
        </p:spPr>
        <p:txBody>
          <a:bodyPr wrap="square" rtlCol="0">
            <a:spAutoFit/>
          </a:bodyPr>
          <a:lstStyle/>
          <a:p>
            <a:pPr>
              <a:defRPr sz="1000" b="1">
                <a:solidFill>
                  <a:srgbClr val="FFFFFF"/>
                </a:solidFill>
              </a:defRPr>
            </a:pPr>
            <a:r>
              <a:rPr lang="en-US" sz="1200" dirty="0">
                <a:solidFill>
                  <a:schemeClr val="bg1"/>
                </a:solidFill>
                <a:latin typeface="Aptos" panose="020B0004020202020204" pitchFamily="34" charset="0"/>
              </a:rPr>
              <a:t>Executive Office of Technology Services and Security (TSS)</a:t>
            </a:r>
          </a:p>
          <a:p>
            <a:pPr>
              <a:defRPr sz="1000" b="1">
                <a:solidFill>
                  <a:srgbClr val="FFFFFF"/>
                </a:solidFill>
              </a:defRPr>
            </a:pPr>
            <a:endParaRPr lang="en-US" sz="1100" dirty="0">
              <a:solidFill>
                <a:schemeClr val="bg1"/>
              </a:solidFill>
            </a:endParaRPr>
          </a:p>
          <a:p>
            <a:pPr>
              <a:defRPr sz="1000" b="1">
                <a:solidFill>
                  <a:srgbClr val="FFFFFF"/>
                </a:solidFill>
              </a:defRPr>
            </a:pPr>
            <a:r>
              <a:rPr lang="en-US" sz="1000" b="0" dirty="0">
                <a:solidFill>
                  <a:schemeClr val="bg1"/>
                </a:solidFill>
                <a:latin typeface="Aptos" panose="020B0004020202020204" pitchFamily="34" charset="0"/>
              </a:rPr>
              <a:t>Our mission is to provide technology leadership across the Commonwealth to enhance the quality of public service and foster positive community outcomes</a:t>
            </a:r>
          </a:p>
        </p:txBody>
      </p:sp>
    </p:spTree>
    <p:extLst>
      <p:ext uri="{BB962C8B-B14F-4D97-AF65-F5344CB8AC3E}">
        <p14:creationId xmlns:p14="http://schemas.microsoft.com/office/powerpoint/2010/main" val="382071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6356351"/>
            <a:ext cx="2057400" cy="365125"/>
          </a:xfrm>
          <a:prstGeom prst="rect">
            <a:avLst/>
          </a:prstGeom>
        </p:spPr>
        <p:txBody>
          <a:bodyPr/>
          <a:lstStyle/>
          <a:p>
            <a:fld id="{0D5944BF-E5D1-4315-BC9E-F15452E31763}" type="datetimeFigureOut">
              <a:rPr lang="en-US" smtClean="0"/>
              <a:t>3/25/2026</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AC93E7D5-9D3B-48A7-B1EA-09A74B59D9F7}" type="slidenum">
              <a:rPr lang="en-US" smtClean="0"/>
              <a:t>‹#›</a:t>
            </a:fld>
            <a:endParaRPr lang="en-US"/>
          </a:p>
        </p:txBody>
      </p:sp>
      <p:sp>
        <p:nvSpPr>
          <p:cNvPr id="7" name="Text Placeholder 14">
            <a:extLst>
              <a:ext uri="{FF2B5EF4-FFF2-40B4-BE49-F238E27FC236}">
                <a16:creationId xmlns:a16="http://schemas.microsoft.com/office/drawing/2014/main" id="{146BE6C0-E820-4504-50B8-2E1E3B49E3DB}"/>
              </a:ext>
            </a:extLst>
          </p:cNvPr>
          <p:cNvSpPr>
            <a:spLocks noGrp="1"/>
          </p:cNvSpPr>
          <p:nvPr>
            <p:ph idx="15" hasCustomPrompt="1"/>
          </p:nvPr>
        </p:nvSpPr>
        <p:spPr>
          <a:xfrm>
            <a:off x="628650" y="1521806"/>
            <a:ext cx="3867912" cy="2085699"/>
          </a:xfrm>
          <a:prstGeom prst="rect">
            <a:avLst/>
          </a:prstGeom>
          <a:noFill/>
          <a:ln>
            <a:noFill/>
          </a:ln>
        </p:spPr>
        <p:style>
          <a:lnRef idx="2">
            <a:schemeClr val="accent2"/>
          </a:lnRef>
          <a:fillRef idx="1">
            <a:schemeClr val="lt1"/>
          </a:fillRef>
          <a:effectRef idx="0">
            <a:schemeClr val="accent2"/>
          </a:effectRef>
          <a:fontRef idx="none"/>
        </p:style>
        <p:txBody>
          <a:bodyPr vert="horz" lIns="91440" tIns="45720" rIns="91440" bIns="45720" rtlCol="0">
            <a:normAutofit/>
          </a:bodyPr>
          <a:lstStyle>
            <a:lvl1pPr>
              <a:defRPr sz="1400"/>
            </a:lvl1pPr>
            <a:lvl2pPr>
              <a:defRPr sz="1200"/>
            </a:lvl2pPr>
            <a:lvl3pPr>
              <a:defRPr sz="1100"/>
            </a:lvl3pPr>
            <a:lvl4pPr>
              <a:defRPr sz="1000"/>
            </a:lvl4pPr>
            <a:lvl5pPr>
              <a:defRPr sz="9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4">
            <a:extLst>
              <a:ext uri="{FF2B5EF4-FFF2-40B4-BE49-F238E27FC236}">
                <a16:creationId xmlns:a16="http://schemas.microsoft.com/office/drawing/2014/main" id="{7CDB24A7-3B80-BC8E-220D-A0603F480D22}"/>
              </a:ext>
            </a:extLst>
          </p:cNvPr>
          <p:cNvSpPr>
            <a:spLocks noGrp="1"/>
          </p:cNvSpPr>
          <p:nvPr>
            <p:ph idx="16" hasCustomPrompt="1"/>
          </p:nvPr>
        </p:nvSpPr>
        <p:spPr>
          <a:xfrm>
            <a:off x="623098" y="3912252"/>
            <a:ext cx="3867912" cy="2112414"/>
          </a:xfrm>
          <a:prstGeom prst="rect">
            <a:avLst/>
          </a:prstGeom>
          <a:noFill/>
          <a:ln>
            <a:noFill/>
          </a:ln>
        </p:spPr>
        <p:style>
          <a:lnRef idx="2">
            <a:schemeClr val="accent2"/>
          </a:lnRef>
          <a:fillRef idx="1">
            <a:schemeClr val="lt1"/>
          </a:fillRef>
          <a:effectRef idx="0">
            <a:schemeClr val="accent2"/>
          </a:effectRef>
          <a:fontRef idx="none"/>
        </p:style>
        <p:txBody>
          <a:bodyPr vert="horz" lIns="91440" tIns="45720" rIns="91440" bIns="45720" rtlCol="0">
            <a:normAutofit/>
          </a:bodyPr>
          <a:lstStyle>
            <a:lvl1pPr>
              <a:defRPr sz="1400"/>
            </a:lvl1pPr>
            <a:lvl2pPr>
              <a:defRPr sz="1200"/>
            </a:lvl2pPr>
            <a:lvl3pPr>
              <a:defRPr sz="1100"/>
            </a:lvl3pPr>
            <a:lvl4pPr>
              <a:defRPr sz="1000"/>
            </a:lvl4pPr>
            <a:lvl5pPr>
              <a:defRPr sz="9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4">
            <a:extLst>
              <a:ext uri="{FF2B5EF4-FFF2-40B4-BE49-F238E27FC236}">
                <a16:creationId xmlns:a16="http://schemas.microsoft.com/office/drawing/2014/main" id="{7BBADEA6-174F-ED0A-BBAA-C143267DB617}"/>
              </a:ext>
            </a:extLst>
          </p:cNvPr>
          <p:cNvSpPr>
            <a:spLocks noGrp="1"/>
          </p:cNvSpPr>
          <p:nvPr>
            <p:ph idx="17" hasCustomPrompt="1"/>
          </p:nvPr>
        </p:nvSpPr>
        <p:spPr>
          <a:xfrm>
            <a:off x="4645200" y="1521807"/>
            <a:ext cx="3867912" cy="2085698"/>
          </a:xfrm>
          <a:prstGeom prst="rect">
            <a:avLst/>
          </a:prstGeom>
          <a:noFill/>
          <a:ln>
            <a:noFill/>
          </a:ln>
        </p:spPr>
        <p:style>
          <a:lnRef idx="2">
            <a:schemeClr val="accent2"/>
          </a:lnRef>
          <a:fillRef idx="1">
            <a:schemeClr val="lt1"/>
          </a:fillRef>
          <a:effectRef idx="0">
            <a:schemeClr val="accent2"/>
          </a:effectRef>
          <a:fontRef idx="none"/>
        </p:style>
        <p:txBody>
          <a:bodyPr vert="horz" lIns="91440" tIns="45720" rIns="91440" bIns="45720" rtlCol="0">
            <a:normAutofit/>
          </a:bodyPr>
          <a:lstStyle>
            <a:lvl1pPr>
              <a:defRPr sz="1400"/>
            </a:lvl1pPr>
            <a:lvl2pPr>
              <a:defRPr sz="1200"/>
            </a:lvl2pPr>
            <a:lvl3pPr>
              <a:defRPr sz="1100"/>
            </a:lvl3pPr>
            <a:lvl4pPr>
              <a:defRPr sz="1000"/>
            </a:lvl4pPr>
            <a:lvl5pPr>
              <a:defRPr sz="9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4">
            <a:extLst>
              <a:ext uri="{FF2B5EF4-FFF2-40B4-BE49-F238E27FC236}">
                <a16:creationId xmlns:a16="http://schemas.microsoft.com/office/drawing/2014/main" id="{45F1FD81-191F-FE03-53BC-223ED74ED3AD}"/>
              </a:ext>
            </a:extLst>
          </p:cNvPr>
          <p:cNvSpPr>
            <a:spLocks noGrp="1"/>
          </p:cNvSpPr>
          <p:nvPr>
            <p:ph idx="18" hasCustomPrompt="1"/>
          </p:nvPr>
        </p:nvSpPr>
        <p:spPr>
          <a:xfrm>
            <a:off x="4639648" y="3916626"/>
            <a:ext cx="3867912" cy="2108039"/>
          </a:xfrm>
          <a:prstGeom prst="rect">
            <a:avLst/>
          </a:prstGeom>
          <a:noFill/>
          <a:ln>
            <a:noFill/>
          </a:ln>
        </p:spPr>
        <p:style>
          <a:lnRef idx="2">
            <a:schemeClr val="accent2"/>
          </a:lnRef>
          <a:fillRef idx="1">
            <a:schemeClr val="lt1"/>
          </a:fillRef>
          <a:effectRef idx="0">
            <a:schemeClr val="accent2"/>
          </a:effectRef>
          <a:fontRef idx="none"/>
        </p:style>
        <p:txBody>
          <a:bodyPr vert="horz" lIns="91440" tIns="45720" rIns="91440" bIns="45720" rtlCol="0">
            <a:normAutofit/>
          </a:bodyPr>
          <a:lstStyle>
            <a:lvl1pPr>
              <a:defRPr sz="1400"/>
            </a:lvl1pPr>
            <a:lvl2pPr>
              <a:defRPr sz="1200"/>
            </a:lvl2pPr>
            <a:lvl3pPr>
              <a:defRPr sz="1100"/>
            </a:lvl3pPr>
            <a:lvl4pPr>
              <a:defRPr sz="1000"/>
            </a:lvl4pPr>
            <a:lvl5pPr>
              <a:defRPr sz="9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hape 4">
            <a:extLst>
              <a:ext uri="{FF2B5EF4-FFF2-40B4-BE49-F238E27FC236}">
                <a16:creationId xmlns:a16="http://schemas.microsoft.com/office/drawing/2014/main" id="{89729CBC-9F35-A1EB-6649-C64D5442F4D3}"/>
              </a:ext>
            </a:extLst>
          </p:cNvPr>
          <p:cNvSpPr/>
          <p:nvPr userDrawn="1"/>
        </p:nvSpPr>
        <p:spPr>
          <a:xfrm>
            <a:off x="-1" y="0"/>
            <a:ext cx="9144001" cy="1215136"/>
          </a:xfrm>
          <a:prstGeom prst="rect">
            <a:avLst/>
          </a:prstGeom>
          <a:solidFill>
            <a:srgbClr val="14558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a:p>
        </p:txBody>
      </p:sp>
      <p:sp>
        <p:nvSpPr>
          <p:cNvPr id="12" name="Shape 34">
            <a:extLst>
              <a:ext uri="{FF2B5EF4-FFF2-40B4-BE49-F238E27FC236}">
                <a16:creationId xmlns:a16="http://schemas.microsoft.com/office/drawing/2014/main" id="{87F0C8EE-CECB-71FC-129E-D62A111E054A}"/>
              </a:ext>
            </a:extLst>
          </p:cNvPr>
          <p:cNvSpPr/>
          <p:nvPr userDrawn="1"/>
        </p:nvSpPr>
        <p:spPr>
          <a:xfrm>
            <a:off x="1" y="1214678"/>
            <a:ext cx="9143999" cy="87317"/>
          </a:xfrm>
          <a:prstGeom prst="rect">
            <a:avLst/>
          </a:prstGeom>
          <a:solidFill>
            <a:srgbClr val="43956F"/>
          </a:solidFill>
          <a:ln w="12700">
            <a:miter lim="400000"/>
          </a:ln>
        </p:spPr>
        <p:txBody>
          <a:bodyPr lIns="34289" tIns="34289" rIns="34289" bIns="34289" anchor="ctr"/>
          <a:lstStyle/>
          <a:p>
            <a:pPr algn="ctr">
              <a:defRPr>
                <a:solidFill>
                  <a:srgbClr val="FFFFFF"/>
                </a:solidFill>
                <a:latin typeface="Verdana"/>
                <a:ea typeface="Verdana"/>
                <a:cs typeface="Verdana"/>
                <a:sym typeface="Verdana"/>
              </a:defRPr>
            </a:pPr>
            <a:endParaRPr sz="1350" dirty="0"/>
          </a:p>
        </p:txBody>
      </p:sp>
      <p:pic>
        <p:nvPicPr>
          <p:cNvPr id="13" name="Picture 12" descr="Logo&#10;&#10;AI-generated content may be incorrect.">
            <a:extLst>
              <a:ext uri="{FF2B5EF4-FFF2-40B4-BE49-F238E27FC236}">
                <a16:creationId xmlns:a16="http://schemas.microsoft.com/office/drawing/2014/main" id="{0AB427EA-CBE6-729C-507B-824EF89E7A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817" y="77115"/>
            <a:ext cx="1060905" cy="1060905"/>
          </a:xfrm>
          <a:prstGeom prst="rect">
            <a:avLst/>
          </a:prstGeom>
        </p:spPr>
      </p:pic>
      <p:sp>
        <p:nvSpPr>
          <p:cNvPr id="14" name="Content Placeholder 18">
            <a:extLst>
              <a:ext uri="{FF2B5EF4-FFF2-40B4-BE49-F238E27FC236}">
                <a16:creationId xmlns:a16="http://schemas.microsoft.com/office/drawing/2014/main" id="{BC551BA7-0870-F656-2A5D-6F92B1FAC84D}"/>
              </a:ext>
            </a:extLst>
          </p:cNvPr>
          <p:cNvSpPr>
            <a:spLocks noGrp="1"/>
          </p:cNvSpPr>
          <p:nvPr>
            <p:ph sz="quarter" idx="19" hasCustomPrompt="1"/>
          </p:nvPr>
        </p:nvSpPr>
        <p:spPr>
          <a:xfrm>
            <a:off x="1630631" y="637990"/>
            <a:ext cx="6812280" cy="360679"/>
          </a:xfrm>
          <a:prstGeom prst="rect">
            <a:avLst/>
          </a:prstGeom>
          <a:noFill/>
        </p:spPr>
        <p:txBody>
          <a:bodyPr>
            <a:normAutofit/>
          </a:bodyPr>
          <a:lstStyle>
            <a:lvl1pPr marL="228600" marR="0" indent="-228600" algn="l" defTabSz="914400" rtl="0" eaLnBrk="1" fontAlgn="auto" latinLnBrk="0" hangingPunct="1">
              <a:lnSpc>
                <a:spcPct val="90000"/>
              </a:lnSpc>
              <a:spcBef>
                <a:spcPts val="1000"/>
              </a:spcBef>
              <a:spcAft>
                <a:spcPts val="0"/>
              </a:spcAft>
              <a:buClr>
                <a:schemeClr val="accent1"/>
              </a:buClr>
              <a:buSzTx/>
              <a:buNone/>
              <a:tabLst/>
              <a:defRPr sz="1600" baseline="0">
                <a:solidFill>
                  <a:schemeClr val="bg1"/>
                </a:solidFill>
                <a:latin typeface="+mn-lt"/>
              </a:defRPr>
            </a:lvl1pPr>
          </a:lstStyle>
          <a:p>
            <a:pPr marL="228600" marR="0" lvl="0" indent="-228600" algn="l" defTabSz="914400" rtl="0" eaLnBrk="1" fontAlgn="auto" latinLnBrk="0" hangingPunct="1">
              <a:lnSpc>
                <a:spcPct val="90000"/>
              </a:lnSpc>
              <a:spcBef>
                <a:spcPts val="1000"/>
              </a:spcBef>
              <a:spcAft>
                <a:spcPts val="0"/>
              </a:spcAft>
              <a:buClr>
                <a:schemeClr val="accent1"/>
              </a:buClr>
              <a:buSzTx/>
              <a:tabLst/>
              <a:defRPr/>
            </a:pPr>
            <a:r>
              <a:rPr lang="en-US"/>
              <a:t>Click to add subtitle</a:t>
            </a:r>
          </a:p>
        </p:txBody>
      </p:sp>
      <p:sp>
        <p:nvSpPr>
          <p:cNvPr id="15" name="Title Placeholder 15">
            <a:extLst>
              <a:ext uri="{FF2B5EF4-FFF2-40B4-BE49-F238E27FC236}">
                <a16:creationId xmlns:a16="http://schemas.microsoft.com/office/drawing/2014/main" id="{2394C3C4-9297-EFF3-4154-36501FE1BE08}"/>
              </a:ext>
            </a:extLst>
          </p:cNvPr>
          <p:cNvSpPr>
            <a:spLocks noGrp="1"/>
          </p:cNvSpPr>
          <p:nvPr>
            <p:ph type="title" hasCustomPrompt="1"/>
          </p:nvPr>
        </p:nvSpPr>
        <p:spPr>
          <a:xfrm>
            <a:off x="1630634" y="264919"/>
            <a:ext cx="6839712" cy="373071"/>
          </a:xfrm>
          <a:prstGeom prst="rect">
            <a:avLst/>
          </a:prstGeom>
          <a:ln>
            <a:noFill/>
          </a:ln>
        </p:spPr>
        <p:txBody>
          <a:bodyPr vert="horz" lIns="91440" tIns="45720" rIns="91440" bIns="45720" rtlCol="0" anchor="ctr">
            <a:normAutofit/>
          </a:bodyPr>
          <a:lstStyle>
            <a:lvl1pPr algn="l">
              <a:defRPr sz="2000" baseline="0">
                <a:solidFill>
                  <a:schemeClr val="bg1"/>
                </a:solidFill>
              </a:defRPr>
            </a:lvl1pPr>
          </a:lstStyle>
          <a:p>
            <a:r>
              <a:rPr lang="en-US" dirty="0"/>
              <a:t>Click to add title</a:t>
            </a:r>
          </a:p>
        </p:txBody>
      </p:sp>
    </p:spTree>
    <p:extLst>
      <p:ext uri="{BB962C8B-B14F-4D97-AF65-F5344CB8AC3E}">
        <p14:creationId xmlns:p14="http://schemas.microsoft.com/office/powerpoint/2010/main" val="1717809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6356351"/>
            <a:ext cx="2057400" cy="365125"/>
          </a:xfrm>
          <a:prstGeom prst="rect">
            <a:avLst/>
          </a:prstGeom>
        </p:spPr>
        <p:txBody>
          <a:bodyPr/>
          <a:lstStyle/>
          <a:p>
            <a:fld id="{0D5944BF-E5D1-4315-BC9E-F15452E31763}" type="datetimeFigureOut">
              <a:rPr lang="en-US" smtClean="0"/>
              <a:t>3/25/2026</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AC93E7D5-9D3B-48A7-B1EA-09A74B59D9F7}" type="slidenum">
              <a:rPr lang="en-US" smtClean="0"/>
              <a:t>‹#›</a:t>
            </a:fld>
            <a:endParaRPr lang="en-US"/>
          </a:p>
        </p:txBody>
      </p:sp>
      <p:sp>
        <p:nvSpPr>
          <p:cNvPr id="7" name="Shape 4">
            <a:extLst>
              <a:ext uri="{FF2B5EF4-FFF2-40B4-BE49-F238E27FC236}">
                <a16:creationId xmlns:a16="http://schemas.microsoft.com/office/drawing/2014/main" id="{178AACE2-2158-8902-3436-8520899AFEC4}"/>
              </a:ext>
            </a:extLst>
          </p:cNvPr>
          <p:cNvSpPr/>
          <p:nvPr userDrawn="1"/>
        </p:nvSpPr>
        <p:spPr>
          <a:xfrm>
            <a:off x="-1" y="0"/>
            <a:ext cx="9144001" cy="1215136"/>
          </a:xfrm>
          <a:prstGeom prst="rect">
            <a:avLst/>
          </a:prstGeom>
          <a:solidFill>
            <a:srgbClr val="14558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a:p>
        </p:txBody>
      </p:sp>
      <p:sp>
        <p:nvSpPr>
          <p:cNvPr id="8" name="Shape 34">
            <a:extLst>
              <a:ext uri="{FF2B5EF4-FFF2-40B4-BE49-F238E27FC236}">
                <a16:creationId xmlns:a16="http://schemas.microsoft.com/office/drawing/2014/main" id="{ED8F2D0D-5198-473A-E7F0-68D2ADB38796}"/>
              </a:ext>
            </a:extLst>
          </p:cNvPr>
          <p:cNvSpPr/>
          <p:nvPr userDrawn="1"/>
        </p:nvSpPr>
        <p:spPr>
          <a:xfrm>
            <a:off x="1" y="1214678"/>
            <a:ext cx="9143999" cy="87317"/>
          </a:xfrm>
          <a:prstGeom prst="rect">
            <a:avLst/>
          </a:prstGeom>
          <a:solidFill>
            <a:srgbClr val="43956F"/>
          </a:solidFill>
          <a:ln w="12700">
            <a:miter lim="400000"/>
          </a:ln>
        </p:spPr>
        <p:txBody>
          <a:bodyPr lIns="34289" tIns="34289" rIns="34289" bIns="34289" anchor="ctr"/>
          <a:lstStyle/>
          <a:p>
            <a:pPr algn="ctr">
              <a:defRPr>
                <a:solidFill>
                  <a:srgbClr val="FFFFFF"/>
                </a:solidFill>
                <a:latin typeface="Verdana"/>
                <a:ea typeface="Verdana"/>
                <a:cs typeface="Verdana"/>
                <a:sym typeface="Verdana"/>
              </a:defRPr>
            </a:pPr>
            <a:endParaRPr sz="1350" dirty="0"/>
          </a:p>
        </p:txBody>
      </p:sp>
      <p:pic>
        <p:nvPicPr>
          <p:cNvPr id="9" name="Picture 8" descr="Logo&#10;&#10;AI-generated content may be incorrect.">
            <a:extLst>
              <a:ext uri="{FF2B5EF4-FFF2-40B4-BE49-F238E27FC236}">
                <a16:creationId xmlns:a16="http://schemas.microsoft.com/office/drawing/2014/main" id="{347B49F5-7C92-050B-A9E3-C67F5617DF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817" y="77115"/>
            <a:ext cx="1060905" cy="1060905"/>
          </a:xfrm>
          <a:prstGeom prst="rect">
            <a:avLst/>
          </a:prstGeom>
        </p:spPr>
      </p:pic>
      <p:sp>
        <p:nvSpPr>
          <p:cNvPr id="10" name="Title Placeholder 15">
            <a:extLst>
              <a:ext uri="{FF2B5EF4-FFF2-40B4-BE49-F238E27FC236}">
                <a16:creationId xmlns:a16="http://schemas.microsoft.com/office/drawing/2014/main" id="{84211728-0A02-5433-AE04-8488CCC5BF45}"/>
              </a:ext>
            </a:extLst>
          </p:cNvPr>
          <p:cNvSpPr>
            <a:spLocks noGrp="1"/>
          </p:cNvSpPr>
          <p:nvPr>
            <p:ph type="title" hasCustomPrompt="1"/>
          </p:nvPr>
        </p:nvSpPr>
        <p:spPr>
          <a:xfrm>
            <a:off x="1630634" y="264919"/>
            <a:ext cx="6839712" cy="373071"/>
          </a:xfrm>
          <a:prstGeom prst="rect">
            <a:avLst/>
          </a:prstGeom>
          <a:ln>
            <a:noFill/>
          </a:ln>
        </p:spPr>
        <p:txBody>
          <a:bodyPr vert="horz" lIns="91440" tIns="45720" rIns="91440" bIns="45720" rtlCol="0" anchor="ctr">
            <a:normAutofit/>
          </a:bodyPr>
          <a:lstStyle>
            <a:lvl1pPr algn="l">
              <a:defRPr sz="2000" baseline="0">
                <a:solidFill>
                  <a:schemeClr val="bg1"/>
                </a:solidFill>
              </a:defRPr>
            </a:lvl1pPr>
          </a:lstStyle>
          <a:p>
            <a:r>
              <a:rPr lang="en-US" dirty="0"/>
              <a:t>Click to add title</a:t>
            </a:r>
          </a:p>
        </p:txBody>
      </p:sp>
      <p:sp>
        <p:nvSpPr>
          <p:cNvPr id="11" name="Content Placeholder 18">
            <a:extLst>
              <a:ext uri="{FF2B5EF4-FFF2-40B4-BE49-F238E27FC236}">
                <a16:creationId xmlns:a16="http://schemas.microsoft.com/office/drawing/2014/main" id="{CA82D823-D2B0-E078-24FE-605713C77131}"/>
              </a:ext>
            </a:extLst>
          </p:cNvPr>
          <p:cNvSpPr>
            <a:spLocks noGrp="1"/>
          </p:cNvSpPr>
          <p:nvPr>
            <p:ph sz="quarter" idx="13" hasCustomPrompt="1"/>
          </p:nvPr>
        </p:nvSpPr>
        <p:spPr>
          <a:xfrm>
            <a:off x="1630631" y="637990"/>
            <a:ext cx="6812280" cy="360679"/>
          </a:xfrm>
          <a:prstGeom prst="rect">
            <a:avLst/>
          </a:prstGeom>
          <a:noFill/>
        </p:spPr>
        <p:txBody>
          <a:bodyPr>
            <a:normAutofit/>
          </a:bodyPr>
          <a:lstStyle>
            <a:lvl1pPr marL="228600" marR="0" indent="-228600" algn="l" defTabSz="914400" rtl="0" eaLnBrk="1" fontAlgn="auto" latinLnBrk="0" hangingPunct="1">
              <a:lnSpc>
                <a:spcPct val="90000"/>
              </a:lnSpc>
              <a:spcBef>
                <a:spcPts val="1000"/>
              </a:spcBef>
              <a:spcAft>
                <a:spcPts val="0"/>
              </a:spcAft>
              <a:buClr>
                <a:schemeClr val="accent1"/>
              </a:buClr>
              <a:buSzTx/>
              <a:buNone/>
              <a:tabLst/>
              <a:defRPr sz="1600" baseline="0">
                <a:solidFill>
                  <a:schemeClr val="bg1"/>
                </a:solidFill>
                <a:latin typeface="+mn-lt"/>
              </a:defRPr>
            </a:lvl1pPr>
          </a:lstStyle>
          <a:p>
            <a:pPr marL="228600" marR="0" lvl="0" indent="-228600" algn="l" defTabSz="914400" rtl="0" eaLnBrk="1" fontAlgn="auto" latinLnBrk="0" hangingPunct="1">
              <a:lnSpc>
                <a:spcPct val="90000"/>
              </a:lnSpc>
              <a:spcBef>
                <a:spcPts val="1000"/>
              </a:spcBef>
              <a:spcAft>
                <a:spcPts val="0"/>
              </a:spcAft>
              <a:buClr>
                <a:schemeClr val="accent1"/>
              </a:buClr>
              <a:buSzTx/>
              <a:tabLst/>
              <a:defRPr/>
            </a:pPr>
            <a:r>
              <a:rPr lang="en-US"/>
              <a:t>Click to add subtitle</a:t>
            </a:r>
          </a:p>
        </p:txBody>
      </p:sp>
      <p:sp>
        <p:nvSpPr>
          <p:cNvPr id="3" name="Content Placeholder 2">
            <a:extLst>
              <a:ext uri="{FF2B5EF4-FFF2-40B4-BE49-F238E27FC236}">
                <a16:creationId xmlns:a16="http://schemas.microsoft.com/office/drawing/2014/main" id="{40B3D786-818A-FADE-E12C-C4CB831E66BE}"/>
              </a:ext>
            </a:extLst>
          </p:cNvPr>
          <p:cNvSpPr>
            <a:spLocks noGrp="1"/>
          </p:cNvSpPr>
          <p:nvPr>
            <p:ph sz="quarter" idx="14"/>
          </p:nvPr>
        </p:nvSpPr>
        <p:spPr>
          <a:xfrm>
            <a:off x="949325" y="1881188"/>
            <a:ext cx="7219950" cy="3811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2728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628650" y="6356351"/>
            <a:ext cx="20574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10B2ED9-D2CF-4640-BC43-4D1C838905F5}" type="datetimeFigureOut">
              <a:rPr lang="en-US" smtClean="0"/>
              <a:pPr/>
              <a:t>3/25/2026</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D9103B2-50D3-4968-A6CE-8938DE68F658}" type="slidenum">
              <a:rPr lang="en-US" smtClean="0"/>
              <a:pPr/>
              <a:t>‹#›</a:t>
            </a:fld>
            <a:endParaRPr lang="en-US"/>
          </a:p>
        </p:txBody>
      </p:sp>
      <p:pic>
        <p:nvPicPr>
          <p:cNvPr id="8" name="image4.jpeg">
            <a:extLst>
              <a:ext uri="{FF2B5EF4-FFF2-40B4-BE49-F238E27FC236}">
                <a16:creationId xmlns:a16="http://schemas.microsoft.com/office/drawing/2014/main" id="{2C93644D-2B76-58CF-A8F2-E8DDA55D6B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886"/>
          <a:stretch/>
        </p:blipFill>
        <p:spPr>
          <a:xfrm>
            <a:off x="0" y="0"/>
            <a:ext cx="9144000" cy="5942409"/>
          </a:xfrm>
          <a:prstGeom prst="rect">
            <a:avLst/>
          </a:prstGeom>
          <a:ln w="12700">
            <a:miter lim="400000"/>
          </a:ln>
        </p:spPr>
      </p:pic>
      <p:pic>
        <p:nvPicPr>
          <p:cNvPr id="9" name="Picture 8" descr="Diagram&#10;&#10;AI-generated content may be incorrect.">
            <a:extLst>
              <a:ext uri="{FF2B5EF4-FFF2-40B4-BE49-F238E27FC236}">
                <a16:creationId xmlns:a16="http://schemas.microsoft.com/office/drawing/2014/main" id="{D5402D93-B54F-91D7-0989-D64C113BC7A3}"/>
              </a:ext>
            </a:extLst>
          </p:cNvPr>
          <p:cNvPicPr>
            <a:picLocks noChangeAspect="1"/>
          </p:cNvPicPr>
          <p:nvPr userDrawn="1"/>
        </p:nvPicPr>
        <p:blipFill>
          <a:blip r:embed="rId3">
            <a:extLst>
              <a:ext uri="{28A0092B-C50C-407E-A947-70E740481C1C}">
                <a14:useLocalDpi xmlns:a14="http://schemas.microsoft.com/office/drawing/2010/main" val="0"/>
              </a:ext>
            </a:extLst>
          </a:blip>
          <a:srcRect t="21085" b="24131"/>
          <a:stretch>
            <a:fillRect/>
          </a:stretch>
        </p:blipFill>
        <p:spPr>
          <a:xfrm>
            <a:off x="0" y="5605671"/>
            <a:ext cx="9144000" cy="1252330"/>
          </a:xfrm>
          <a:prstGeom prst="rect">
            <a:avLst/>
          </a:prstGeom>
        </p:spPr>
      </p:pic>
      <p:sp>
        <p:nvSpPr>
          <p:cNvPr id="10" name="Shape 34">
            <a:extLst>
              <a:ext uri="{FF2B5EF4-FFF2-40B4-BE49-F238E27FC236}">
                <a16:creationId xmlns:a16="http://schemas.microsoft.com/office/drawing/2014/main" id="{74AF7EC4-64FC-DACC-23B0-B13A9F8DA9E0}"/>
              </a:ext>
            </a:extLst>
          </p:cNvPr>
          <p:cNvSpPr/>
          <p:nvPr userDrawn="1"/>
        </p:nvSpPr>
        <p:spPr>
          <a:xfrm>
            <a:off x="0" y="5527000"/>
            <a:ext cx="9143999" cy="87317"/>
          </a:xfrm>
          <a:prstGeom prst="rect">
            <a:avLst/>
          </a:prstGeom>
          <a:solidFill>
            <a:srgbClr val="43956F"/>
          </a:solidFill>
          <a:ln w="12700">
            <a:miter lim="400000"/>
          </a:ln>
        </p:spPr>
        <p:txBody>
          <a:bodyPr lIns="34289" tIns="34289" rIns="34289" bIns="34289" anchor="ctr"/>
          <a:lstStyle/>
          <a:p>
            <a:pPr algn="ctr">
              <a:defRPr>
                <a:solidFill>
                  <a:srgbClr val="FFFFFF"/>
                </a:solidFill>
                <a:latin typeface="Verdana"/>
                <a:ea typeface="Verdana"/>
                <a:cs typeface="Verdana"/>
                <a:sym typeface="Verdana"/>
              </a:defRPr>
            </a:pPr>
            <a:endParaRPr sz="1350" dirty="0"/>
          </a:p>
        </p:txBody>
      </p:sp>
      <p:sp>
        <p:nvSpPr>
          <p:cNvPr id="13" name="Shape 19">
            <a:extLst>
              <a:ext uri="{FF2B5EF4-FFF2-40B4-BE49-F238E27FC236}">
                <a16:creationId xmlns:a16="http://schemas.microsoft.com/office/drawing/2014/main" id="{B3070CB5-FF48-F154-9919-19A9F3C62E99}"/>
              </a:ext>
            </a:extLst>
          </p:cNvPr>
          <p:cNvSpPr>
            <a:spLocks noGrp="1"/>
          </p:cNvSpPr>
          <p:nvPr>
            <p:ph type="body" sz="half" idx="21" hasCustomPrompt="1"/>
          </p:nvPr>
        </p:nvSpPr>
        <p:spPr>
          <a:xfrm>
            <a:off x="1143000" y="4699689"/>
            <a:ext cx="6857998" cy="403714"/>
          </a:xfrm>
          <a:prstGeom prst="rect">
            <a:avLst/>
          </a:prstGeom>
          <a:noFill/>
        </p:spPr>
        <p:txBody>
          <a:bodyPr anchor="t">
            <a:normAutofit/>
          </a:bodyPr>
          <a:lstStyle>
            <a:lvl1pPr marL="0" indent="0">
              <a:buClrTx/>
              <a:buSzTx/>
              <a:buFontTx/>
              <a:buNone/>
              <a:defRPr sz="1400" b="0" baseline="0">
                <a:solidFill>
                  <a:schemeClr val="bg1"/>
                </a:solidFill>
              </a:defRPr>
            </a:lvl1pPr>
          </a:lstStyle>
          <a:p>
            <a:r>
              <a:rPr lang="en-US" dirty="0"/>
              <a:t>Presenter’s title here</a:t>
            </a:r>
          </a:p>
        </p:txBody>
      </p:sp>
      <p:sp>
        <p:nvSpPr>
          <p:cNvPr id="15" name="Shape 19">
            <a:extLst>
              <a:ext uri="{FF2B5EF4-FFF2-40B4-BE49-F238E27FC236}">
                <a16:creationId xmlns:a16="http://schemas.microsoft.com/office/drawing/2014/main" id="{4B154CD2-00DF-86CC-5E6D-46903B363861}"/>
              </a:ext>
            </a:extLst>
          </p:cNvPr>
          <p:cNvSpPr>
            <a:spLocks noGrp="1"/>
          </p:cNvSpPr>
          <p:nvPr>
            <p:ph type="body" sz="half" idx="19" hasCustomPrompt="1"/>
          </p:nvPr>
        </p:nvSpPr>
        <p:spPr>
          <a:xfrm>
            <a:off x="1142999" y="4295975"/>
            <a:ext cx="6857999" cy="403714"/>
          </a:xfrm>
          <a:prstGeom prst="rect">
            <a:avLst/>
          </a:prstGeom>
          <a:noFill/>
        </p:spPr>
        <p:txBody>
          <a:bodyPr anchor="b">
            <a:normAutofit/>
          </a:bodyPr>
          <a:lstStyle>
            <a:lvl1pPr marL="0" indent="0">
              <a:buClrTx/>
              <a:buSzTx/>
              <a:buFontTx/>
              <a:buNone/>
              <a:defRPr sz="1600" b="1" baseline="0">
                <a:solidFill>
                  <a:schemeClr val="bg1"/>
                </a:solidFill>
              </a:defRPr>
            </a:lvl1pPr>
          </a:lstStyle>
          <a:p>
            <a:r>
              <a:rPr lang="en-US" dirty="0"/>
              <a:t>Presenter’s name here</a:t>
            </a:r>
          </a:p>
        </p:txBody>
      </p:sp>
      <p:sp>
        <p:nvSpPr>
          <p:cNvPr id="17" name="Subtitle 2">
            <a:extLst>
              <a:ext uri="{FF2B5EF4-FFF2-40B4-BE49-F238E27FC236}">
                <a16:creationId xmlns:a16="http://schemas.microsoft.com/office/drawing/2014/main" id="{7D85C0EA-11F1-5BA9-3D22-D55A36ED6FA8}"/>
              </a:ext>
            </a:extLst>
          </p:cNvPr>
          <p:cNvSpPr>
            <a:spLocks noGrp="1"/>
          </p:cNvSpPr>
          <p:nvPr>
            <p:ph type="subTitle" idx="1" hasCustomPrompt="1"/>
          </p:nvPr>
        </p:nvSpPr>
        <p:spPr>
          <a:xfrm>
            <a:off x="1143000" y="3602038"/>
            <a:ext cx="6858000" cy="646834"/>
          </a:xfrm>
          <a:noFill/>
        </p:spPr>
        <p:txBody>
          <a:bodyPr>
            <a:normAutofit/>
          </a:bodyPr>
          <a:lstStyle>
            <a:lvl1pPr marL="0" indent="0" algn="l">
              <a:buNone/>
              <a:defRPr sz="20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8" name="Title 2">
            <a:extLst>
              <a:ext uri="{FF2B5EF4-FFF2-40B4-BE49-F238E27FC236}">
                <a16:creationId xmlns:a16="http://schemas.microsoft.com/office/drawing/2014/main" id="{D7380CB7-8DF5-B0C0-977A-19BF12A4D9E5}"/>
              </a:ext>
            </a:extLst>
          </p:cNvPr>
          <p:cNvSpPr>
            <a:spLocks noGrp="1"/>
          </p:cNvSpPr>
          <p:nvPr>
            <p:ph type="title" hasCustomPrompt="1"/>
          </p:nvPr>
        </p:nvSpPr>
        <p:spPr>
          <a:xfrm>
            <a:off x="1142999" y="2176229"/>
            <a:ext cx="6858000" cy="1337361"/>
          </a:xfrm>
        </p:spPr>
        <p:txBody>
          <a:bodyPr anchor="b">
            <a:normAutofit/>
          </a:bodyPr>
          <a:lstStyle>
            <a:lvl1pPr>
              <a:defRPr sz="2800" b="1">
                <a:solidFill>
                  <a:schemeClr val="bg1"/>
                </a:solidFill>
              </a:defRPr>
            </a:lvl1pPr>
          </a:lstStyle>
          <a:p>
            <a:r>
              <a:rPr lang="en-US" dirty="0"/>
              <a:t>Click to add title</a:t>
            </a:r>
          </a:p>
        </p:txBody>
      </p:sp>
      <p:sp>
        <p:nvSpPr>
          <p:cNvPr id="22" name="Shape 19">
            <a:extLst>
              <a:ext uri="{FF2B5EF4-FFF2-40B4-BE49-F238E27FC236}">
                <a16:creationId xmlns:a16="http://schemas.microsoft.com/office/drawing/2014/main" id="{A1035EF5-3C86-DF1F-90EA-429809627AF2}"/>
              </a:ext>
            </a:extLst>
          </p:cNvPr>
          <p:cNvSpPr>
            <a:spLocks noGrp="1"/>
          </p:cNvSpPr>
          <p:nvPr>
            <p:ph type="body" sz="half" idx="20" hasCustomPrompt="1"/>
          </p:nvPr>
        </p:nvSpPr>
        <p:spPr>
          <a:xfrm>
            <a:off x="1532859" y="468567"/>
            <a:ext cx="6078281" cy="468433"/>
          </a:xfrm>
          <a:prstGeom prst="rect">
            <a:avLst/>
          </a:prstGeom>
          <a:noFill/>
          <a:ln>
            <a:noFill/>
          </a:ln>
        </p:spPr>
        <p:txBody>
          <a:bodyPr anchor="t">
            <a:normAutofit/>
          </a:bodyPr>
          <a:lstStyle>
            <a:lvl1pPr marL="0" indent="0" algn="ctr">
              <a:buClrTx/>
              <a:buSzTx/>
              <a:buFontTx/>
              <a:buNone/>
              <a:defRPr sz="1400" b="1" baseline="0">
                <a:solidFill>
                  <a:srgbClr val="FF0000"/>
                </a:solidFill>
              </a:defRPr>
            </a:lvl1pPr>
          </a:lstStyle>
          <a:p>
            <a:r>
              <a:rPr lang="en-US" dirty="0"/>
              <a:t>DRAFT</a:t>
            </a:r>
            <a:endParaRPr dirty="0"/>
          </a:p>
        </p:txBody>
      </p:sp>
      <p:sp>
        <p:nvSpPr>
          <p:cNvPr id="23" name="TextBox 22">
            <a:extLst>
              <a:ext uri="{FF2B5EF4-FFF2-40B4-BE49-F238E27FC236}">
                <a16:creationId xmlns:a16="http://schemas.microsoft.com/office/drawing/2014/main" id="{CEC1192F-374A-4BC0-7E62-73889FCF1F3B}"/>
              </a:ext>
            </a:extLst>
          </p:cNvPr>
          <p:cNvSpPr txBox="1"/>
          <p:nvPr userDrawn="1"/>
        </p:nvSpPr>
        <p:spPr>
          <a:xfrm>
            <a:off x="105186" y="5931451"/>
            <a:ext cx="4466813" cy="754053"/>
          </a:xfrm>
          <a:prstGeom prst="rect">
            <a:avLst/>
          </a:prstGeom>
          <a:noFill/>
        </p:spPr>
        <p:txBody>
          <a:bodyPr wrap="square" rtlCol="0">
            <a:spAutoFit/>
          </a:bodyPr>
          <a:lstStyle/>
          <a:p>
            <a:pPr>
              <a:defRPr sz="1000" b="1">
                <a:solidFill>
                  <a:srgbClr val="FFFFFF"/>
                </a:solidFill>
              </a:defRPr>
            </a:pPr>
            <a:r>
              <a:rPr lang="en-US" sz="1200" dirty="0">
                <a:solidFill>
                  <a:schemeClr val="bg1"/>
                </a:solidFill>
                <a:latin typeface="Aptos" panose="020B0004020202020204" pitchFamily="34" charset="0"/>
              </a:rPr>
              <a:t>Executive Office of Technology Services and Security (TSS)</a:t>
            </a:r>
          </a:p>
          <a:p>
            <a:pPr>
              <a:defRPr sz="1000" b="1">
                <a:solidFill>
                  <a:srgbClr val="FFFFFF"/>
                </a:solidFill>
              </a:defRPr>
            </a:pPr>
            <a:endParaRPr lang="en-US" sz="1100" dirty="0">
              <a:solidFill>
                <a:schemeClr val="bg1"/>
              </a:solidFill>
            </a:endParaRPr>
          </a:p>
          <a:p>
            <a:pPr>
              <a:defRPr sz="1000" b="1">
                <a:solidFill>
                  <a:srgbClr val="FFFFFF"/>
                </a:solidFill>
              </a:defRPr>
            </a:pPr>
            <a:r>
              <a:rPr lang="en-US" sz="1000" b="0" dirty="0">
                <a:solidFill>
                  <a:schemeClr val="bg1"/>
                </a:solidFill>
                <a:latin typeface="Aptos" panose="020B0004020202020204" pitchFamily="34" charset="0"/>
              </a:rPr>
              <a:t>Our mission is to provide technology leadership across the Commonwealth to enhance the quality of public service and foster positive community outcomes</a:t>
            </a:r>
          </a:p>
        </p:txBody>
      </p:sp>
    </p:spTree>
    <p:extLst>
      <p:ext uri="{BB962C8B-B14F-4D97-AF65-F5344CB8AC3E}">
        <p14:creationId xmlns:p14="http://schemas.microsoft.com/office/powerpoint/2010/main" val="881376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a:xfrm>
            <a:off x="628650" y="6356351"/>
            <a:ext cx="20574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10B2ED9-D2CF-4640-BC43-4D1C838905F5}" type="datetimeFigureOut">
              <a:rPr lang="en-US" smtClean="0"/>
              <a:pPr/>
              <a:t>3/25/2026</a:t>
            </a:fld>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D9103B2-50D3-4968-A6CE-8938DE68F658}" type="slidenum">
              <a:rPr lang="en-US" smtClean="0"/>
              <a:pPr/>
              <a:t>‹#›</a:t>
            </a:fld>
            <a:endParaRPr lang="en-US"/>
          </a:p>
        </p:txBody>
      </p:sp>
      <p:pic>
        <p:nvPicPr>
          <p:cNvPr id="10" name="image4.jpeg">
            <a:extLst>
              <a:ext uri="{FF2B5EF4-FFF2-40B4-BE49-F238E27FC236}">
                <a16:creationId xmlns:a16="http://schemas.microsoft.com/office/drawing/2014/main" id="{A95BAC09-C64B-6E01-C8E9-0A70EA92FED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440" b="10094"/>
          <a:stretch/>
        </p:blipFill>
        <p:spPr>
          <a:xfrm>
            <a:off x="-3" y="0"/>
            <a:ext cx="9144001" cy="5542155"/>
          </a:xfrm>
          <a:prstGeom prst="rect">
            <a:avLst/>
          </a:prstGeom>
          <a:ln w="12700">
            <a:miter lim="400000"/>
          </a:ln>
        </p:spPr>
      </p:pic>
      <p:pic>
        <p:nvPicPr>
          <p:cNvPr id="11" name="Picture 10" descr="Diagram&#10;&#10;AI-generated content may be incorrect.">
            <a:extLst>
              <a:ext uri="{FF2B5EF4-FFF2-40B4-BE49-F238E27FC236}">
                <a16:creationId xmlns:a16="http://schemas.microsoft.com/office/drawing/2014/main" id="{D9DFD000-E49D-6273-145B-9C70A0B05B54}"/>
              </a:ext>
            </a:extLst>
          </p:cNvPr>
          <p:cNvPicPr>
            <a:picLocks noChangeAspect="1"/>
          </p:cNvPicPr>
          <p:nvPr userDrawn="1"/>
        </p:nvPicPr>
        <p:blipFill>
          <a:blip r:embed="rId3">
            <a:extLst>
              <a:ext uri="{28A0092B-C50C-407E-A947-70E740481C1C}">
                <a14:useLocalDpi xmlns:a14="http://schemas.microsoft.com/office/drawing/2010/main" val="0"/>
              </a:ext>
            </a:extLst>
          </a:blip>
          <a:srcRect t="21085" b="24131"/>
          <a:stretch>
            <a:fillRect/>
          </a:stretch>
        </p:blipFill>
        <p:spPr>
          <a:xfrm>
            <a:off x="0" y="5605671"/>
            <a:ext cx="9144000" cy="1252330"/>
          </a:xfrm>
          <a:prstGeom prst="rect">
            <a:avLst/>
          </a:prstGeom>
        </p:spPr>
      </p:pic>
      <p:sp>
        <p:nvSpPr>
          <p:cNvPr id="12" name="Shape 34">
            <a:extLst>
              <a:ext uri="{FF2B5EF4-FFF2-40B4-BE49-F238E27FC236}">
                <a16:creationId xmlns:a16="http://schemas.microsoft.com/office/drawing/2014/main" id="{27F57231-AE3E-CE86-5C66-397B23EF2EB1}"/>
              </a:ext>
            </a:extLst>
          </p:cNvPr>
          <p:cNvSpPr/>
          <p:nvPr userDrawn="1"/>
        </p:nvSpPr>
        <p:spPr>
          <a:xfrm>
            <a:off x="0" y="5527000"/>
            <a:ext cx="9143999" cy="87317"/>
          </a:xfrm>
          <a:prstGeom prst="rect">
            <a:avLst/>
          </a:prstGeom>
          <a:solidFill>
            <a:srgbClr val="43956F"/>
          </a:solidFill>
          <a:ln w="12700">
            <a:miter lim="400000"/>
          </a:ln>
        </p:spPr>
        <p:txBody>
          <a:bodyPr lIns="34289" tIns="34289" rIns="34289" bIns="34289" anchor="ctr"/>
          <a:lstStyle/>
          <a:p>
            <a:pPr algn="ctr">
              <a:defRPr>
                <a:solidFill>
                  <a:srgbClr val="FFFFFF"/>
                </a:solidFill>
                <a:latin typeface="Verdana"/>
                <a:ea typeface="Verdana"/>
                <a:cs typeface="Verdana"/>
                <a:sym typeface="Verdana"/>
              </a:defRPr>
            </a:pPr>
            <a:endParaRPr sz="1350" dirty="0"/>
          </a:p>
        </p:txBody>
      </p:sp>
      <p:sp>
        <p:nvSpPr>
          <p:cNvPr id="13" name="Shape 19">
            <a:extLst>
              <a:ext uri="{FF2B5EF4-FFF2-40B4-BE49-F238E27FC236}">
                <a16:creationId xmlns:a16="http://schemas.microsoft.com/office/drawing/2014/main" id="{9C3027D9-FC37-4BA2-3693-9A9AB13B5AFB}"/>
              </a:ext>
            </a:extLst>
          </p:cNvPr>
          <p:cNvSpPr>
            <a:spLocks noGrp="1"/>
          </p:cNvSpPr>
          <p:nvPr>
            <p:ph type="body" sz="half" idx="20" hasCustomPrompt="1"/>
          </p:nvPr>
        </p:nvSpPr>
        <p:spPr>
          <a:xfrm>
            <a:off x="1532859" y="468567"/>
            <a:ext cx="6078281" cy="468433"/>
          </a:xfrm>
          <a:prstGeom prst="rect">
            <a:avLst/>
          </a:prstGeom>
          <a:noFill/>
          <a:ln>
            <a:noFill/>
          </a:ln>
        </p:spPr>
        <p:txBody>
          <a:bodyPr anchor="t">
            <a:normAutofit/>
          </a:bodyPr>
          <a:lstStyle>
            <a:lvl1pPr marL="0" indent="0" algn="ctr">
              <a:buClrTx/>
              <a:buSzTx/>
              <a:buFontTx/>
              <a:buNone/>
              <a:defRPr sz="1400" b="1" baseline="0">
                <a:solidFill>
                  <a:srgbClr val="FF0000"/>
                </a:solidFill>
              </a:defRPr>
            </a:lvl1pPr>
          </a:lstStyle>
          <a:p>
            <a:r>
              <a:rPr lang="en-US" dirty="0"/>
              <a:t>DRAFT</a:t>
            </a:r>
            <a:endParaRPr dirty="0"/>
          </a:p>
        </p:txBody>
      </p:sp>
      <p:sp>
        <p:nvSpPr>
          <p:cNvPr id="14" name="Title 2">
            <a:extLst>
              <a:ext uri="{FF2B5EF4-FFF2-40B4-BE49-F238E27FC236}">
                <a16:creationId xmlns:a16="http://schemas.microsoft.com/office/drawing/2014/main" id="{6C20265A-B9EF-DE1A-26DA-8097E2B04FD9}"/>
              </a:ext>
            </a:extLst>
          </p:cNvPr>
          <p:cNvSpPr>
            <a:spLocks noGrp="1"/>
          </p:cNvSpPr>
          <p:nvPr>
            <p:ph type="title" hasCustomPrompt="1"/>
          </p:nvPr>
        </p:nvSpPr>
        <p:spPr>
          <a:xfrm>
            <a:off x="1142999" y="2176229"/>
            <a:ext cx="6858000" cy="1337361"/>
          </a:xfrm>
        </p:spPr>
        <p:txBody>
          <a:bodyPr anchor="b">
            <a:normAutofit/>
          </a:bodyPr>
          <a:lstStyle>
            <a:lvl1pPr>
              <a:defRPr sz="2800" b="1">
                <a:solidFill>
                  <a:schemeClr val="bg1"/>
                </a:solidFill>
              </a:defRPr>
            </a:lvl1pPr>
          </a:lstStyle>
          <a:p>
            <a:r>
              <a:rPr lang="en-US" dirty="0"/>
              <a:t>Click to add title</a:t>
            </a:r>
          </a:p>
        </p:txBody>
      </p:sp>
      <p:sp>
        <p:nvSpPr>
          <p:cNvPr id="15" name="Subtitle 2">
            <a:extLst>
              <a:ext uri="{FF2B5EF4-FFF2-40B4-BE49-F238E27FC236}">
                <a16:creationId xmlns:a16="http://schemas.microsoft.com/office/drawing/2014/main" id="{F9490A38-78A8-329A-EA6E-FB418BE5D96B}"/>
              </a:ext>
            </a:extLst>
          </p:cNvPr>
          <p:cNvSpPr>
            <a:spLocks noGrp="1"/>
          </p:cNvSpPr>
          <p:nvPr>
            <p:ph type="subTitle" idx="1" hasCustomPrompt="1"/>
          </p:nvPr>
        </p:nvSpPr>
        <p:spPr>
          <a:xfrm>
            <a:off x="1143000" y="3602038"/>
            <a:ext cx="6858000" cy="646834"/>
          </a:xfrm>
          <a:noFill/>
        </p:spPr>
        <p:txBody>
          <a:bodyPr>
            <a:normAutofit/>
          </a:bodyPr>
          <a:lstStyle>
            <a:lvl1pPr marL="0" indent="0" algn="l">
              <a:buNone/>
              <a:defRPr sz="20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6" name="Shape 19">
            <a:extLst>
              <a:ext uri="{FF2B5EF4-FFF2-40B4-BE49-F238E27FC236}">
                <a16:creationId xmlns:a16="http://schemas.microsoft.com/office/drawing/2014/main" id="{E33503D1-502C-D746-F08D-52698AF90138}"/>
              </a:ext>
            </a:extLst>
          </p:cNvPr>
          <p:cNvSpPr>
            <a:spLocks noGrp="1"/>
          </p:cNvSpPr>
          <p:nvPr>
            <p:ph type="body" sz="half" idx="19" hasCustomPrompt="1"/>
          </p:nvPr>
        </p:nvSpPr>
        <p:spPr>
          <a:xfrm>
            <a:off x="1142999" y="4295975"/>
            <a:ext cx="6857999" cy="403714"/>
          </a:xfrm>
          <a:prstGeom prst="rect">
            <a:avLst/>
          </a:prstGeom>
          <a:noFill/>
        </p:spPr>
        <p:txBody>
          <a:bodyPr anchor="b">
            <a:normAutofit/>
          </a:bodyPr>
          <a:lstStyle>
            <a:lvl1pPr marL="0" indent="0">
              <a:buClrTx/>
              <a:buSzTx/>
              <a:buFontTx/>
              <a:buNone/>
              <a:defRPr sz="1600" b="1" baseline="0">
                <a:solidFill>
                  <a:schemeClr val="bg1"/>
                </a:solidFill>
              </a:defRPr>
            </a:lvl1pPr>
          </a:lstStyle>
          <a:p>
            <a:r>
              <a:rPr lang="en-US" dirty="0"/>
              <a:t>Presenter’s name here</a:t>
            </a:r>
          </a:p>
        </p:txBody>
      </p:sp>
      <p:sp>
        <p:nvSpPr>
          <p:cNvPr id="17" name="Shape 19">
            <a:extLst>
              <a:ext uri="{FF2B5EF4-FFF2-40B4-BE49-F238E27FC236}">
                <a16:creationId xmlns:a16="http://schemas.microsoft.com/office/drawing/2014/main" id="{00FD67B4-AE5C-880F-AFF2-A8DA6804E4D9}"/>
              </a:ext>
            </a:extLst>
          </p:cNvPr>
          <p:cNvSpPr>
            <a:spLocks noGrp="1"/>
          </p:cNvSpPr>
          <p:nvPr>
            <p:ph type="body" sz="half" idx="21" hasCustomPrompt="1"/>
          </p:nvPr>
        </p:nvSpPr>
        <p:spPr>
          <a:xfrm>
            <a:off x="1143000" y="4699689"/>
            <a:ext cx="6857998" cy="403714"/>
          </a:xfrm>
          <a:prstGeom prst="rect">
            <a:avLst/>
          </a:prstGeom>
          <a:noFill/>
        </p:spPr>
        <p:txBody>
          <a:bodyPr anchor="t">
            <a:normAutofit/>
          </a:bodyPr>
          <a:lstStyle>
            <a:lvl1pPr marL="0" indent="0">
              <a:buClrTx/>
              <a:buSzTx/>
              <a:buFontTx/>
              <a:buNone/>
              <a:defRPr sz="1400" b="0" baseline="0">
                <a:solidFill>
                  <a:schemeClr val="bg1"/>
                </a:solidFill>
              </a:defRPr>
            </a:lvl1pPr>
          </a:lstStyle>
          <a:p>
            <a:r>
              <a:rPr lang="en-US" dirty="0"/>
              <a:t>Presenter’s title here</a:t>
            </a:r>
          </a:p>
        </p:txBody>
      </p:sp>
      <p:sp>
        <p:nvSpPr>
          <p:cNvPr id="18" name="TextBox 17">
            <a:extLst>
              <a:ext uri="{FF2B5EF4-FFF2-40B4-BE49-F238E27FC236}">
                <a16:creationId xmlns:a16="http://schemas.microsoft.com/office/drawing/2014/main" id="{5F496E1F-950D-B775-72E5-EB1E389E56EB}"/>
              </a:ext>
            </a:extLst>
          </p:cNvPr>
          <p:cNvSpPr txBox="1"/>
          <p:nvPr userDrawn="1"/>
        </p:nvSpPr>
        <p:spPr>
          <a:xfrm>
            <a:off x="105186" y="5931451"/>
            <a:ext cx="4466813" cy="754053"/>
          </a:xfrm>
          <a:prstGeom prst="rect">
            <a:avLst/>
          </a:prstGeom>
          <a:noFill/>
        </p:spPr>
        <p:txBody>
          <a:bodyPr wrap="square" rtlCol="0">
            <a:spAutoFit/>
          </a:bodyPr>
          <a:lstStyle/>
          <a:p>
            <a:pPr>
              <a:defRPr sz="1000" b="1">
                <a:solidFill>
                  <a:srgbClr val="FFFFFF"/>
                </a:solidFill>
              </a:defRPr>
            </a:pPr>
            <a:r>
              <a:rPr lang="en-US" sz="1200" dirty="0">
                <a:solidFill>
                  <a:schemeClr val="bg1"/>
                </a:solidFill>
                <a:latin typeface="Aptos" panose="020B0004020202020204" pitchFamily="34" charset="0"/>
              </a:rPr>
              <a:t>Executive Office of Technology Services and Security (TSS)</a:t>
            </a:r>
          </a:p>
          <a:p>
            <a:pPr>
              <a:defRPr sz="1000" b="1">
                <a:solidFill>
                  <a:srgbClr val="FFFFFF"/>
                </a:solidFill>
              </a:defRPr>
            </a:pPr>
            <a:endParaRPr lang="en-US" sz="1100" dirty="0">
              <a:solidFill>
                <a:schemeClr val="bg1"/>
              </a:solidFill>
            </a:endParaRPr>
          </a:p>
          <a:p>
            <a:pPr>
              <a:defRPr sz="1000" b="1">
                <a:solidFill>
                  <a:srgbClr val="FFFFFF"/>
                </a:solidFill>
              </a:defRPr>
            </a:pPr>
            <a:r>
              <a:rPr lang="en-US" sz="1000" b="0" dirty="0">
                <a:solidFill>
                  <a:schemeClr val="bg1"/>
                </a:solidFill>
                <a:latin typeface="Aptos" panose="020B0004020202020204" pitchFamily="34" charset="0"/>
              </a:rPr>
              <a:t>Our mission is to provide technology leadership across the Commonwealth to enhance the quality of public service and foster positive community outcomes</a:t>
            </a:r>
          </a:p>
        </p:txBody>
      </p:sp>
    </p:spTree>
    <p:extLst>
      <p:ext uri="{BB962C8B-B14F-4D97-AF65-F5344CB8AC3E}">
        <p14:creationId xmlns:p14="http://schemas.microsoft.com/office/powerpoint/2010/main" val="2082100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628650" y="6356351"/>
            <a:ext cx="20574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10B2ED9-D2CF-4640-BC43-4D1C838905F5}" type="datetimeFigureOut">
              <a:rPr lang="en-US" smtClean="0"/>
              <a:pPr/>
              <a:t>3/25/2026</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D9103B2-50D3-4968-A6CE-8938DE68F658}" type="slidenum">
              <a:rPr lang="en-US" smtClean="0"/>
              <a:pPr/>
              <a:t>‹#›</a:t>
            </a:fld>
            <a:endParaRPr lang="en-US"/>
          </a:p>
        </p:txBody>
      </p:sp>
      <p:pic>
        <p:nvPicPr>
          <p:cNvPr id="8" name="image4.jpeg">
            <a:extLst>
              <a:ext uri="{FF2B5EF4-FFF2-40B4-BE49-F238E27FC236}">
                <a16:creationId xmlns:a16="http://schemas.microsoft.com/office/drawing/2014/main" id="{ADD2FA51-C016-9305-9A0A-FF7EC8B17ED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93"/>
          <a:stretch/>
        </p:blipFill>
        <p:spPr>
          <a:xfrm>
            <a:off x="-3" y="1"/>
            <a:ext cx="9144003" cy="5542154"/>
          </a:xfrm>
          <a:prstGeom prst="rect">
            <a:avLst/>
          </a:prstGeom>
          <a:ln w="12700">
            <a:miter lim="400000"/>
          </a:ln>
        </p:spPr>
      </p:pic>
      <p:pic>
        <p:nvPicPr>
          <p:cNvPr id="9" name="Picture 8" descr="Diagram&#10;&#10;AI-generated content may be incorrect.">
            <a:extLst>
              <a:ext uri="{FF2B5EF4-FFF2-40B4-BE49-F238E27FC236}">
                <a16:creationId xmlns:a16="http://schemas.microsoft.com/office/drawing/2014/main" id="{2C7941B6-8860-227D-FD06-03FC3B4D1E87}"/>
              </a:ext>
            </a:extLst>
          </p:cNvPr>
          <p:cNvPicPr>
            <a:picLocks noChangeAspect="1"/>
          </p:cNvPicPr>
          <p:nvPr userDrawn="1"/>
        </p:nvPicPr>
        <p:blipFill>
          <a:blip r:embed="rId3">
            <a:extLst>
              <a:ext uri="{28A0092B-C50C-407E-A947-70E740481C1C}">
                <a14:useLocalDpi xmlns:a14="http://schemas.microsoft.com/office/drawing/2010/main" val="0"/>
              </a:ext>
            </a:extLst>
          </a:blip>
          <a:srcRect t="21085" b="24131"/>
          <a:stretch>
            <a:fillRect/>
          </a:stretch>
        </p:blipFill>
        <p:spPr>
          <a:xfrm>
            <a:off x="0" y="5605671"/>
            <a:ext cx="9144000" cy="1252330"/>
          </a:xfrm>
          <a:prstGeom prst="rect">
            <a:avLst/>
          </a:prstGeom>
        </p:spPr>
      </p:pic>
      <p:sp>
        <p:nvSpPr>
          <p:cNvPr id="10" name="Shape 34">
            <a:extLst>
              <a:ext uri="{FF2B5EF4-FFF2-40B4-BE49-F238E27FC236}">
                <a16:creationId xmlns:a16="http://schemas.microsoft.com/office/drawing/2014/main" id="{AF22E624-ED12-2026-6A0A-706D5F7ABF23}"/>
              </a:ext>
            </a:extLst>
          </p:cNvPr>
          <p:cNvSpPr/>
          <p:nvPr userDrawn="1"/>
        </p:nvSpPr>
        <p:spPr>
          <a:xfrm>
            <a:off x="0" y="5527000"/>
            <a:ext cx="9143999" cy="87317"/>
          </a:xfrm>
          <a:prstGeom prst="rect">
            <a:avLst/>
          </a:prstGeom>
          <a:solidFill>
            <a:srgbClr val="43956F"/>
          </a:solidFill>
          <a:ln w="12700">
            <a:miter lim="400000"/>
          </a:ln>
        </p:spPr>
        <p:txBody>
          <a:bodyPr lIns="34289" tIns="34289" rIns="34289" bIns="34289" anchor="ctr"/>
          <a:lstStyle/>
          <a:p>
            <a:pPr algn="ctr">
              <a:defRPr>
                <a:solidFill>
                  <a:srgbClr val="FFFFFF"/>
                </a:solidFill>
                <a:latin typeface="Verdana"/>
                <a:ea typeface="Verdana"/>
                <a:cs typeface="Verdana"/>
                <a:sym typeface="Verdana"/>
              </a:defRPr>
            </a:pPr>
            <a:endParaRPr sz="1350" dirty="0"/>
          </a:p>
        </p:txBody>
      </p:sp>
      <p:sp>
        <p:nvSpPr>
          <p:cNvPr id="11" name="Shape 19">
            <a:extLst>
              <a:ext uri="{FF2B5EF4-FFF2-40B4-BE49-F238E27FC236}">
                <a16:creationId xmlns:a16="http://schemas.microsoft.com/office/drawing/2014/main" id="{30AF0B74-3080-6010-E13A-037198991FEA}"/>
              </a:ext>
            </a:extLst>
          </p:cNvPr>
          <p:cNvSpPr>
            <a:spLocks noGrp="1"/>
          </p:cNvSpPr>
          <p:nvPr>
            <p:ph type="body" sz="half" idx="20" hasCustomPrompt="1"/>
          </p:nvPr>
        </p:nvSpPr>
        <p:spPr>
          <a:xfrm>
            <a:off x="1532859" y="468567"/>
            <a:ext cx="6078281" cy="468433"/>
          </a:xfrm>
          <a:prstGeom prst="rect">
            <a:avLst/>
          </a:prstGeom>
          <a:noFill/>
          <a:ln>
            <a:noFill/>
          </a:ln>
        </p:spPr>
        <p:txBody>
          <a:bodyPr anchor="t">
            <a:normAutofit/>
          </a:bodyPr>
          <a:lstStyle>
            <a:lvl1pPr marL="0" indent="0" algn="ctr">
              <a:buClrTx/>
              <a:buSzTx/>
              <a:buFontTx/>
              <a:buNone/>
              <a:defRPr sz="1400" b="1" baseline="0">
                <a:solidFill>
                  <a:srgbClr val="FF0000"/>
                </a:solidFill>
              </a:defRPr>
            </a:lvl1pPr>
          </a:lstStyle>
          <a:p>
            <a:r>
              <a:rPr lang="en-US" dirty="0"/>
              <a:t>DRAFT</a:t>
            </a:r>
            <a:endParaRPr dirty="0"/>
          </a:p>
        </p:txBody>
      </p:sp>
      <p:sp>
        <p:nvSpPr>
          <p:cNvPr id="12" name="Title 2">
            <a:extLst>
              <a:ext uri="{FF2B5EF4-FFF2-40B4-BE49-F238E27FC236}">
                <a16:creationId xmlns:a16="http://schemas.microsoft.com/office/drawing/2014/main" id="{CCB91FAC-2F6B-A8D5-347A-7374EF82DB46}"/>
              </a:ext>
            </a:extLst>
          </p:cNvPr>
          <p:cNvSpPr>
            <a:spLocks noGrp="1"/>
          </p:cNvSpPr>
          <p:nvPr>
            <p:ph type="title" hasCustomPrompt="1"/>
          </p:nvPr>
        </p:nvSpPr>
        <p:spPr>
          <a:xfrm>
            <a:off x="1142999" y="1600200"/>
            <a:ext cx="6858000" cy="1540892"/>
          </a:xfrm>
        </p:spPr>
        <p:txBody>
          <a:bodyPr anchor="b">
            <a:normAutofit/>
          </a:bodyPr>
          <a:lstStyle>
            <a:lvl1pPr>
              <a:defRPr sz="2800">
                <a:solidFill>
                  <a:schemeClr val="accent1"/>
                </a:solidFill>
              </a:defRPr>
            </a:lvl1pPr>
          </a:lstStyle>
          <a:p>
            <a:r>
              <a:rPr lang="en-US" dirty="0"/>
              <a:t>Click to add title</a:t>
            </a:r>
          </a:p>
        </p:txBody>
      </p:sp>
      <p:sp>
        <p:nvSpPr>
          <p:cNvPr id="14" name="Subtitle 2">
            <a:extLst>
              <a:ext uri="{FF2B5EF4-FFF2-40B4-BE49-F238E27FC236}">
                <a16:creationId xmlns:a16="http://schemas.microsoft.com/office/drawing/2014/main" id="{8719AC67-C302-AD52-82A8-CBF48B3DF638}"/>
              </a:ext>
            </a:extLst>
          </p:cNvPr>
          <p:cNvSpPr>
            <a:spLocks noGrp="1"/>
          </p:cNvSpPr>
          <p:nvPr>
            <p:ph type="subTitle" idx="1" hasCustomPrompt="1"/>
          </p:nvPr>
        </p:nvSpPr>
        <p:spPr>
          <a:xfrm>
            <a:off x="1143000" y="3145281"/>
            <a:ext cx="6858000" cy="646834"/>
          </a:xfrm>
          <a:noFill/>
        </p:spPr>
        <p:txBody>
          <a:bodyPr>
            <a:normAutofit/>
          </a:bodyPr>
          <a:lstStyle>
            <a:lvl1pPr marL="0" indent="0" algn="l">
              <a:buNone/>
              <a:defRPr sz="2000" baseline="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5" name="Shape 19">
            <a:extLst>
              <a:ext uri="{FF2B5EF4-FFF2-40B4-BE49-F238E27FC236}">
                <a16:creationId xmlns:a16="http://schemas.microsoft.com/office/drawing/2014/main" id="{75EE3C30-25A4-673D-BA42-D999086818E5}"/>
              </a:ext>
            </a:extLst>
          </p:cNvPr>
          <p:cNvSpPr>
            <a:spLocks noGrp="1"/>
          </p:cNvSpPr>
          <p:nvPr>
            <p:ph type="body" sz="half" idx="19" hasCustomPrompt="1"/>
          </p:nvPr>
        </p:nvSpPr>
        <p:spPr>
          <a:xfrm>
            <a:off x="1142999" y="3839218"/>
            <a:ext cx="6857999" cy="403714"/>
          </a:xfrm>
          <a:prstGeom prst="rect">
            <a:avLst/>
          </a:prstGeom>
          <a:noFill/>
        </p:spPr>
        <p:txBody>
          <a:bodyPr anchor="b">
            <a:normAutofit/>
          </a:bodyPr>
          <a:lstStyle>
            <a:lvl1pPr marL="0" indent="0">
              <a:buClrTx/>
              <a:buSzTx/>
              <a:buFontTx/>
              <a:buNone/>
              <a:defRPr sz="1600" b="1" baseline="0">
                <a:solidFill>
                  <a:schemeClr val="accent1"/>
                </a:solidFill>
              </a:defRPr>
            </a:lvl1pPr>
          </a:lstStyle>
          <a:p>
            <a:r>
              <a:rPr lang="en-US" dirty="0"/>
              <a:t>Presenter’s name here</a:t>
            </a:r>
          </a:p>
        </p:txBody>
      </p:sp>
      <p:sp>
        <p:nvSpPr>
          <p:cNvPr id="16" name="Shape 19">
            <a:extLst>
              <a:ext uri="{FF2B5EF4-FFF2-40B4-BE49-F238E27FC236}">
                <a16:creationId xmlns:a16="http://schemas.microsoft.com/office/drawing/2014/main" id="{BAACF24F-75C7-2FFB-2175-2309106C6EB0}"/>
              </a:ext>
            </a:extLst>
          </p:cNvPr>
          <p:cNvSpPr>
            <a:spLocks noGrp="1"/>
          </p:cNvSpPr>
          <p:nvPr>
            <p:ph type="body" sz="half" idx="21" hasCustomPrompt="1"/>
          </p:nvPr>
        </p:nvSpPr>
        <p:spPr>
          <a:xfrm>
            <a:off x="1143000" y="4242932"/>
            <a:ext cx="6857998" cy="403714"/>
          </a:xfrm>
          <a:prstGeom prst="rect">
            <a:avLst/>
          </a:prstGeom>
          <a:noFill/>
        </p:spPr>
        <p:txBody>
          <a:bodyPr anchor="t">
            <a:normAutofit/>
          </a:bodyPr>
          <a:lstStyle>
            <a:lvl1pPr marL="0" indent="0">
              <a:buClrTx/>
              <a:buSzTx/>
              <a:buFontTx/>
              <a:buNone/>
              <a:defRPr sz="1400" b="0" baseline="0">
                <a:solidFill>
                  <a:schemeClr val="accent1"/>
                </a:solidFill>
              </a:defRPr>
            </a:lvl1pPr>
          </a:lstStyle>
          <a:p>
            <a:r>
              <a:rPr lang="en-US" dirty="0"/>
              <a:t>Presenter’s title here</a:t>
            </a:r>
          </a:p>
        </p:txBody>
      </p:sp>
      <p:sp>
        <p:nvSpPr>
          <p:cNvPr id="17" name="TextBox 16">
            <a:extLst>
              <a:ext uri="{FF2B5EF4-FFF2-40B4-BE49-F238E27FC236}">
                <a16:creationId xmlns:a16="http://schemas.microsoft.com/office/drawing/2014/main" id="{E9182D6A-ED2C-C847-3639-C24ACB554CD9}"/>
              </a:ext>
            </a:extLst>
          </p:cNvPr>
          <p:cNvSpPr txBox="1"/>
          <p:nvPr userDrawn="1"/>
        </p:nvSpPr>
        <p:spPr>
          <a:xfrm>
            <a:off x="105186" y="5931451"/>
            <a:ext cx="4466813" cy="754053"/>
          </a:xfrm>
          <a:prstGeom prst="rect">
            <a:avLst/>
          </a:prstGeom>
          <a:noFill/>
        </p:spPr>
        <p:txBody>
          <a:bodyPr wrap="square" rtlCol="0">
            <a:spAutoFit/>
          </a:bodyPr>
          <a:lstStyle/>
          <a:p>
            <a:pPr>
              <a:defRPr sz="1000" b="1">
                <a:solidFill>
                  <a:srgbClr val="FFFFFF"/>
                </a:solidFill>
              </a:defRPr>
            </a:pPr>
            <a:r>
              <a:rPr lang="en-US" sz="1200" dirty="0">
                <a:solidFill>
                  <a:schemeClr val="bg1"/>
                </a:solidFill>
                <a:latin typeface="Aptos" panose="020B0004020202020204" pitchFamily="34" charset="0"/>
              </a:rPr>
              <a:t>Executive Office of Technology Services and Security (TSS)</a:t>
            </a:r>
          </a:p>
          <a:p>
            <a:pPr>
              <a:defRPr sz="1000" b="1">
                <a:solidFill>
                  <a:srgbClr val="FFFFFF"/>
                </a:solidFill>
              </a:defRPr>
            </a:pPr>
            <a:endParaRPr lang="en-US" sz="1100" dirty="0">
              <a:solidFill>
                <a:schemeClr val="bg1"/>
              </a:solidFill>
            </a:endParaRPr>
          </a:p>
          <a:p>
            <a:pPr>
              <a:defRPr sz="1000" b="1">
                <a:solidFill>
                  <a:srgbClr val="FFFFFF"/>
                </a:solidFill>
              </a:defRPr>
            </a:pPr>
            <a:r>
              <a:rPr lang="en-US" sz="1000" b="0" dirty="0">
                <a:solidFill>
                  <a:schemeClr val="bg1"/>
                </a:solidFill>
                <a:latin typeface="Aptos" panose="020B0004020202020204" pitchFamily="34" charset="0"/>
              </a:rPr>
              <a:t>Our mission is to provide technology leadership across the Commonwealth to enhance the quality of public service and foster positive community outcomes</a:t>
            </a:r>
          </a:p>
        </p:txBody>
      </p:sp>
    </p:spTree>
    <p:extLst>
      <p:ext uri="{BB962C8B-B14F-4D97-AF65-F5344CB8AC3E}">
        <p14:creationId xmlns:p14="http://schemas.microsoft.com/office/powerpoint/2010/main" val="3855632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28650" y="1825625"/>
            <a:ext cx="7886700" cy="4351338"/>
          </a:xfrm>
          <a:prstGeom prst="rect">
            <a:avLst/>
          </a:prstGeom>
        </p:spPr>
        <p:txBody>
          <a:bodyPr/>
          <a:lstStyle>
            <a:lvl1pPr>
              <a:defRPr sz="1400"/>
            </a:lvl1pPr>
            <a:lvl2pPr>
              <a:defRPr sz="1200"/>
            </a:lvl2pPr>
            <a:lvl3pPr>
              <a:defRPr sz="1100"/>
            </a:lvl3pPr>
            <a:lvl4pPr>
              <a:defRPr sz="1000"/>
            </a:lvl4pPr>
            <a:lvl5pPr>
              <a:defRPr sz="9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0D5944BF-E5D1-4315-BC9E-F15452E31763}" type="datetimeFigureOut">
              <a:rPr lang="en-US" smtClean="0"/>
              <a:t>3/25/2026</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AC93E7D5-9D3B-48A7-B1EA-09A74B59D9F7}" type="slidenum">
              <a:rPr lang="en-US" smtClean="0"/>
              <a:t>‹#›</a:t>
            </a:fld>
            <a:endParaRPr lang="en-US"/>
          </a:p>
        </p:txBody>
      </p:sp>
      <p:sp>
        <p:nvSpPr>
          <p:cNvPr id="7" name="Shape 4">
            <a:extLst>
              <a:ext uri="{FF2B5EF4-FFF2-40B4-BE49-F238E27FC236}">
                <a16:creationId xmlns:a16="http://schemas.microsoft.com/office/drawing/2014/main" id="{A16E803B-432A-F49C-34DB-DD39A6D19BBF}"/>
              </a:ext>
            </a:extLst>
          </p:cNvPr>
          <p:cNvSpPr/>
          <p:nvPr userDrawn="1"/>
        </p:nvSpPr>
        <p:spPr>
          <a:xfrm>
            <a:off x="-1" y="0"/>
            <a:ext cx="9144001" cy="1215136"/>
          </a:xfrm>
          <a:prstGeom prst="rect">
            <a:avLst/>
          </a:prstGeom>
          <a:solidFill>
            <a:srgbClr val="14558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a:p>
        </p:txBody>
      </p:sp>
      <p:sp>
        <p:nvSpPr>
          <p:cNvPr id="8" name="Shape 4">
            <a:extLst>
              <a:ext uri="{FF2B5EF4-FFF2-40B4-BE49-F238E27FC236}">
                <a16:creationId xmlns:a16="http://schemas.microsoft.com/office/drawing/2014/main" id="{2345B9C9-263B-700F-D0A4-19DEDEA566A2}"/>
              </a:ext>
            </a:extLst>
          </p:cNvPr>
          <p:cNvSpPr/>
          <p:nvPr userDrawn="1"/>
        </p:nvSpPr>
        <p:spPr>
          <a:xfrm>
            <a:off x="-1" y="0"/>
            <a:ext cx="9144001" cy="1215136"/>
          </a:xfrm>
          <a:prstGeom prst="rect">
            <a:avLst/>
          </a:prstGeom>
          <a:solidFill>
            <a:srgbClr val="14558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a:p>
        </p:txBody>
      </p:sp>
      <p:pic>
        <p:nvPicPr>
          <p:cNvPr id="9" name="Picture 8" descr="Logo&#10;&#10;AI-generated content may be incorrect.">
            <a:extLst>
              <a:ext uri="{FF2B5EF4-FFF2-40B4-BE49-F238E27FC236}">
                <a16:creationId xmlns:a16="http://schemas.microsoft.com/office/drawing/2014/main" id="{350A5505-A1A5-9988-5B4B-BA14B48F5A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817" y="77115"/>
            <a:ext cx="1060905" cy="1060905"/>
          </a:xfrm>
          <a:prstGeom prst="rect">
            <a:avLst/>
          </a:prstGeom>
        </p:spPr>
      </p:pic>
      <p:sp>
        <p:nvSpPr>
          <p:cNvPr id="11" name="Shape 34">
            <a:extLst>
              <a:ext uri="{FF2B5EF4-FFF2-40B4-BE49-F238E27FC236}">
                <a16:creationId xmlns:a16="http://schemas.microsoft.com/office/drawing/2014/main" id="{4627469E-053D-82EF-1595-C17C3423D406}"/>
              </a:ext>
            </a:extLst>
          </p:cNvPr>
          <p:cNvSpPr/>
          <p:nvPr userDrawn="1"/>
        </p:nvSpPr>
        <p:spPr>
          <a:xfrm>
            <a:off x="1" y="1214678"/>
            <a:ext cx="9143999" cy="87317"/>
          </a:xfrm>
          <a:prstGeom prst="rect">
            <a:avLst/>
          </a:prstGeom>
          <a:solidFill>
            <a:srgbClr val="43956F"/>
          </a:solidFill>
          <a:ln w="12700">
            <a:miter lim="400000"/>
          </a:ln>
        </p:spPr>
        <p:txBody>
          <a:bodyPr lIns="34289" tIns="34289" rIns="34289" bIns="34289" anchor="ctr"/>
          <a:lstStyle/>
          <a:p>
            <a:pPr algn="ctr">
              <a:defRPr>
                <a:solidFill>
                  <a:srgbClr val="FFFFFF"/>
                </a:solidFill>
                <a:latin typeface="Verdana"/>
                <a:ea typeface="Verdana"/>
                <a:cs typeface="Verdana"/>
                <a:sym typeface="Verdana"/>
              </a:defRPr>
            </a:pPr>
            <a:endParaRPr sz="1350" dirty="0"/>
          </a:p>
        </p:txBody>
      </p:sp>
      <p:sp>
        <p:nvSpPr>
          <p:cNvPr id="12" name="Content Placeholder 18">
            <a:extLst>
              <a:ext uri="{FF2B5EF4-FFF2-40B4-BE49-F238E27FC236}">
                <a16:creationId xmlns:a16="http://schemas.microsoft.com/office/drawing/2014/main" id="{3E21C473-FDF4-6037-1E9C-656B159694AC}"/>
              </a:ext>
            </a:extLst>
          </p:cNvPr>
          <p:cNvSpPr>
            <a:spLocks noGrp="1"/>
          </p:cNvSpPr>
          <p:nvPr>
            <p:ph sz="quarter" idx="13" hasCustomPrompt="1"/>
          </p:nvPr>
        </p:nvSpPr>
        <p:spPr>
          <a:xfrm>
            <a:off x="1630631" y="637990"/>
            <a:ext cx="6812280" cy="360679"/>
          </a:xfrm>
          <a:prstGeom prst="rect">
            <a:avLst/>
          </a:prstGeom>
          <a:noFill/>
        </p:spPr>
        <p:txBody>
          <a:bodyPr>
            <a:normAutofit/>
          </a:bodyPr>
          <a:lstStyle>
            <a:lvl1pPr marL="228600" marR="0" indent="-228600" algn="l" defTabSz="914400" rtl="0" eaLnBrk="1" fontAlgn="auto" latinLnBrk="0" hangingPunct="1">
              <a:lnSpc>
                <a:spcPct val="90000"/>
              </a:lnSpc>
              <a:spcBef>
                <a:spcPts val="1000"/>
              </a:spcBef>
              <a:spcAft>
                <a:spcPts val="0"/>
              </a:spcAft>
              <a:buClr>
                <a:schemeClr val="accent1"/>
              </a:buClr>
              <a:buSzTx/>
              <a:buNone/>
              <a:tabLst/>
              <a:defRPr sz="1600" baseline="0">
                <a:solidFill>
                  <a:schemeClr val="bg1"/>
                </a:solidFill>
                <a:latin typeface="+mn-lt"/>
              </a:defRPr>
            </a:lvl1pPr>
          </a:lstStyle>
          <a:p>
            <a:pPr marL="228600" marR="0" lvl="0" indent="-228600" algn="l" defTabSz="914400" rtl="0" eaLnBrk="1" fontAlgn="auto" latinLnBrk="0" hangingPunct="1">
              <a:lnSpc>
                <a:spcPct val="90000"/>
              </a:lnSpc>
              <a:spcBef>
                <a:spcPts val="1000"/>
              </a:spcBef>
              <a:spcAft>
                <a:spcPts val="0"/>
              </a:spcAft>
              <a:buClr>
                <a:schemeClr val="accent1"/>
              </a:buClr>
              <a:buSzTx/>
              <a:tabLst/>
              <a:defRPr/>
            </a:pPr>
            <a:r>
              <a:rPr lang="en-US"/>
              <a:t>Click to add subtitle</a:t>
            </a:r>
          </a:p>
        </p:txBody>
      </p:sp>
      <p:sp>
        <p:nvSpPr>
          <p:cNvPr id="13" name="Title Placeholder 15">
            <a:extLst>
              <a:ext uri="{FF2B5EF4-FFF2-40B4-BE49-F238E27FC236}">
                <a16:creationId xmlns:a16="http://schemas.microsoft.com/office/drawing/2014/main" id="{CA55B36B-4CFB-9FAD-4CF4-803871AB4241}"/>
              </a:ext>
            </a:extLst>
          </p:cNvPr>
          <p:cNvSpPr>
            <a:spLocks noGrp="1"/>
          </p:cNvSpPr>
          <p:nvPr>
            <p:ph type="title" hasCustomPrompt="1"/>
          </p:nvPr>
        </p:nvSpPr>
        <p:spPr>
          <a:xfrm>
            <a:off x="1630634" y="264919"/>
            <a:ext cx="6839712" cy="373071"/>
          </a:xfrm>
          <a:prstGeom prst="rect">
            <a:avLst/>
          </a:prstGeom>
          <a:ln>
            <a:noFill/>
          </a:ln>
        </p:spPr>
        <p:txBody>
          <a:bodyPr vert="horz" lIns="91440" tIns="45720" rIns="91440" bIns="45720" rtlCol="0" anchor="ctr">
            <a:normAutofit/>
          </a:bodyPr>
          <a:lstStyle>
            <a:lvl1pPr algn="l">
              <a:defRPr sz="2000" baseline="0">
                <a:solidFill>
                  <a:schemeClr val="bg1"/>
                </a:solidFill>
              </a:defRPr>
            </a:lvl1pPr>
          </a:lstStyle>
          <a:p>
            <a:r>
              <a:rPr lang="en-US" dirty="0"/>
              <a:t>Click to add title</a:t>
            </a:r>
          </a:p>
        </p:txBody>
      </p:sp>
    </p:spTree>
    <p:extLst>
      <p:ext uri="{BB962C8B-B14F-4D97-AF65-F5344CB8AC3E}">
        <p14:creationId xmlns:p14="http://schemas.microsoft.com/office/powerpoint/2010/main" val="1042482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28650" y="1825625"/>
            <a:ext cx="3886200" cy="4351338"/>
          </a:xfrm>
          <a:prstGeom prst="rect">
            <a:avLst/>
          </a:prstGeom>
        </p:spPr>
        <p:txBody>
          <a:bodyPr/>
          <a:lstStyle>
            <a:lvl1pPr>
              <a:defRPr sz="1400"/>
            </a:lvl1pPr>
            <a:lvl2pPr>
              <a:defRPr sz="1200"/>
            </a:lvl2pPr>
            <a:lvl3pPr>
              <a:defRPr sz="1100"/>
            </a:lvl3pPr>
            <a:lvl4pPr>
              <a:defRPr sz="1000"/>
            </a:lvl4pPr>
            <a:lvl5pPr>
              <a:defRPr sz="9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29150" y="1825625"/>
            <a:ext cx="3886200" cy="4351338"/>
          </a:xfrm>
          <a:prstGeom prst="rect">
            <a:avLst/>
          </a:prstGeom>
        </p:spPr>
        <p:txBody>
          <a:bodyPr/>
          <a:lstStyle>
            <a:lvl1pPr>
              <a:defRPr sz="1400"/>
            </a:lvl1pPr>
            <a:lvl2pPr>
              <a:defRPr sz="1200"/>
            </a:lvl2pPr>
            <a:lvl3pPr>
              <a:defRPr sz="1100"/>
            </a:lvl3pPr>
            <a:lvl4pPr>
              <a:defRPr sz="1100"/>
            </a:lvl4pPr>
            <a:lvl5pPr>
              <a:defRPr sz="9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0D5944BF-E5D1-4315-BC9E-F15452E31763}" type="datetimeFigureOut">
              <a:rPr lang="en-US" smtClean="0"/>
              <a:t>3/25/2026</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AC93E7D5-9D3B-48A7-B1EA-09A74B59D9F7}" type="slidenum">
              <a:rPr lang="en-US" smtClean="0"/>
              <a:t>‹#›</a:t>
            </a:fld>
            <a:endParaRPr lang="en-US"/>
          </a:p>
        </p:txBody>
      </p:sp>
      <p:sp>
        <p:nvSpPr>
          <p:cNvPr id="8" name="Shape 4">
            <a:extLst>
              <a:ext uri="{FF2B5EF4-FFF2-40B4-BE49-F238E27FC236}">
                <a16:creationId xmlns:a16="http://schemas.microsoft.com/office/drawing/2014/main" id="{44222E30-9237-5D2E-D3AF-B848155E5F03}"/>
              </a:ext>
            </a:extLst>
          </p:cNvPr>
          <p:cNvSpPr/>
          <p:nvPr userDrawn="1"/>
        </p:nvSpPr>
        <p:spPr>
          <a:xfrm>
            <a:off x="-1" y="0"/>
            <a:ext cx="9144001" cy="1215136"/>
          </a:xfrm>
          <a:prstGeom prst="rect">
            <a:avLst/>
          </a:prstGeom>
          <a:solidFill>
            <a:srgbClr val="14558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a:p>
        </p:txBody>
      </p:sp>
      <p:pic>
        <p:nvPicPr>
          <p:cNvPr id="9" name="Picture 8" descr="Logo&#10;&#10;AI-generated content may be incorrect.">
            <a:extLst>
              <a:ext uri="{FF2B5EF4-FFF2-40B4-BE49-F238E27FC236}">
                <a16:creationId xmlns:a16="http://schemas.microsoft.com/office/drawing/2014/main" id="{45A69E5B-9475-AB7A-2AE3-FD268A834D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817" y="77115"/>
            <a:ext cx="1060905" cy="1060905"/>
          </a:xfrm>
          <a:prstGeom prst="rect">
            <a:avLst/>
          </a:prstGeom>
        </p:spPr>
      </p:pic>
      <p:sp>
        <p:nvSpPr>
          <p:cNvPr id="11" name="Shape 34">
            <a:extLst>
              <a:ext uri="{FF2B5EF4-FFF2-40B4-BE49-F238E27FC236}">
                <a16:creationId xmlns:a16="http://schemas.microsoft.com/office/drawing/2014/main" id="{E98619C3-BE08-5278-4ED9-B2145E913500}"/>
              </a:ext>
            </a:extLst>
          </p:cNvPr>
          <p:cNvSpPr/>
          <p:nvPr userDrawn="1"/>
        </p:nvSpPr>
        <p:spPr>
          <a:xfrm>
            <a:off x="1" y="1214678"/>
            <a:ext cx="9143999" cy="87317"/>
          </a:xfrm>
          <a:prstGeom prst="rect">
            <a:avLst/>
          </a:prstGeom>
          <a:solidFill>
            <a:srgbClr val="43956F"/>
          </a:solidFill>
          <a:ln w="12700">
            <a:miter lim="400000"/>
          </a:ln>
        </p:spPr>
        <p:txBody>
          <a:bodyPr lIns="34289" tIns="34289" rIns="34289" bIns="34289" anchor="ctr"/>
          <a:lstStyle/>
          <a:p>
            <a:pPr algn="ctr">
              <a:defRPr>
                <a:solidFill>
                  <a:srgbClr val="FFFFFF"/>
                </a:solidFill>
                <a:latin typeface="Verdana"/>
                <a:ea typeface="Verdana"/>
                <a:cs typeface="Verdana"/>
                <a:sym typeface="Verdana"/>
              </a:defRPr>
            </a:pPr>
            <a:endParaRPr sz="1350" dirty="0"/>
          </a:p>
        </p:txBody>
      </p:sp>
      <p:sp>
        <p:nvSpPr>
          <p:cNvPr id="12" name="Content Placeholder 18">
            <a:extLst>
              <a:ext uri="{FF2B5EF4-FFF2-40B4-BE49-F238E27FC236}">
                <a16:creationId xmlns:a16="http://schemas.microsoft.com/office/drawing/2014/main" id="{8CD6635B-B8D8-21A9-10B3-B706DD8B6FC7}"/>
              </a:ext>
            </a:extLst>
          </p:cNvPr>
          <p:cNvSpPr>
            <a:spLocks noGrp="1"/>
          </p:cNvSpPr>
          <p:nvPr>
            <p:ph sz="quarter" idx="13" hasCustomPrompt="1"/>
          </p:nvPr>
        </p:nvSpPr>
        <p:spPr>
          <a:xfrm>
            <a:off x="1630631" y="637990"/>
            <a:ext cx="6812280" cy="360679"/>
          </a:xfrm>
          <a:prstGeom prst="rect">
            <a:avLst/>
          </a:prstGeom>
          <a:noFill/>
        </p:spPr>
        <p:txBody>
          <a:bodyPr>
            <a:normAutofit/>
          </a:bodyPr>
          <a:lstStyle>
            <a:lvl1pPr marL="228600" marR="0" indent="-228600" algn="l" defTabSz="914400" rtl="0" eaLnBrk="1" fontAlgn="auto" latinLnBrk="0" hangingPunct="1">
              <a:lnSpc>
                <a:spcPct val="90000"/>
              </a:lnSpc>
              <a:spcBef>
                <a:spcPts val="1000"/>
              </a:spcBef>
              <a:spcAft>
                <a:spcPts val="0"/>
              </a:spcAft>
              <a:buClr>
                <a:schemeClr val="accent1"/>
              </a:buClr>
              <a:buSzTx/>
              <a:buNone/>
              <a:tabLst/>
              <a:defRPr sz="1600" baseline="0">
                <a:solidFill>
                  <a:schemeClr val="bg1"/>
                </a:solidFill>
                <a:latin typeface="+mn-lt"/>
              </a:defRPr>
            </a:lvl1pPr>
          </a:lstStyle>
          <a:p>
            <a:pPr marL="228600" marR="0" lvl="0" indent="-228600" algn="l" defTabSz="914400" rtl="0" eaLnBrk="1" fontAlgn="auto" latinLnBrk="0" hangingPunct="1">
              <a:lnSpc>
                <a:spcPct val="90000"/>
              </a:lnSpc>
              <a:spcBef>
                <a:spcPts val="1000"/>
              </a:spcBef>
              <a:spcAft>
                <a:spcPts val="0"/>
              </a:spcAft>
              <a:buClr>
                <a:schemeClr val="accent1"/>
              </a:buClr>
              <a:buSzTx/>
              <a:tabLst/>
              <a:defRPr/>
            </a:pPr>
            <a:r>
              <a:rPr lang="en-US"/>
              <a:t>Click to add subtitle</a:t>
            </a:r>
          </a:p>
        </p:txBody>
      </p:sp>
      <p:sp>
        <p:nvSpPr>
          <p:cNvPr id="13" name="Title Placeholder 15">
            <a:extLst>
              <a:ext uri="{FF2B5EF4-FFF2-40B4-BE49-F238E27FC236}">
                <a16:creationId xmlns:a16="http://schemas.microsoft.com/office/drawing/2014/main" id="{227769E9-AE76-AFBD-1405-B3E66CA347D8}"/>
              </a:ext>
            </a:extLst>
          </p:cNvPr>
          <p:cNvSpPr>
            <a:spLocks noGrp="1"/>
          </p:cNvSpPr>
          <p:nvPr>
            <p:ph type="title" hasCustomPrompt="1"/>
          </p:nvPr>
        </p:nvSpPr>
        <p:spPr>
          <a:xfrm>
            <a:off x="1630634" y="264919"/>
            <a:ext cx="6839712" cy="373071"/>
          </a:xfrm>
          <a:prstGeom prst="rect">
            <a:avLst/>
          </a:prstGeom>
          <a:ln>
            <a:noFill/>
          </a:ln>
        </p:spPr>
        <p:txBody>
          <a:bodyPr vert="horz" lIns="91440" tIns="45720" rIns="91440" bIns="45720" rtlCol="0" anchor="ctr">
            <a:normAutofit/>
          </a:bodyPr>
          <a:lstStyle>
            <a:lvl1pPr algn="l">
              <a:defRPr sz="2000" baseline="0">
                <a:solidFill>
                  <a:schemeClr val="bg1"/>
                </a:solidFill>
              </a:defRPr>
            </a:lvl1pPr>
          </a:lstStyle>
          <a:p>
            <a:r>
              <a:rPr lang="en-US" dirty="0"/>
              <a:t>Click to add title</a:t>
            </a:r>
          </a:p>
        </p:txBody>
      </p:sp>
    </p:spTree>
    <p:extLst>
      <p:ext uri="{BB962C8B-B14F-4D97-AF65-F5344CB8AC3E}">
        <p14:creationId xmlns:p14="http://schemas.microsoft.com/office/powerpoint/2010/main" val="1546125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28650" y="6356351"/>
            <a:ext cx="2057400" cy="365125"/>
          </a:xfrm>
          <a:prstGeom prst="rect">
            <a:avLst/>
          </a:prstGeom>
        </p:spPr>
        <p:txBody>
          <a:bodyPr/>
          <a:lstStyle/>
          <a:p>
            <a:fld id="{0D5944BF-E5D1-4315-BC9E-F15452E31763}" type="datetimeFigureOut">
              <a:rPr lang="en-US" smtClean="0"/>
              <a:t>3/25/2026</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AC93E7D5-9D3B-48A7-B1EA-09A74B59D9F7}" type="slidenum">
              <a:rPr lang="en-US" smtClean="0"/>
              <a:t>‹#›</a:t>
            </a:fld>
            <a:endParaRPr lang="en-US"/>
          </a:p>
        </p:txBody>
      </p:sp>
      <p:sp>
        <p:nvSpPr>
          <p:cNvPr id="6" name="Text Placeholder 14">
            <a:extLst>
              <a:ext uri="{FF2B5EF4-FFF2-40B4-BE49-F238E27FC236}">
                <a16:creationId xmlns:a16="http://schemas.microsoft.com/office/drawing/2014/main" id="{71F73866-BE44-E860-DBF9-D10D8B8C2B79}"/>
              </a:ext>
            </a:extLst>
          </p:cNvPr>
          <p:cNvSpPr>
            <a:spLocks noGrp="1"/>
          </p:cNvSpPr>
          <p:nvPr>
            <p:ph idx="1" hasCustomPrompt="1"/>
          </p:nvPr>
        </p:nvSpPr>
        <p:spPr>
          <a:xfrm>
            <a:off x="628650" y="1485936"/>
            <a:ext cx="7891272" cy="2019264"/>
          </a:xfrm>
          <a:prstGeom prst="rect">
            <a:avLst/>
          </a:prstGeom>
          <a:noFill/>
          <a:ln>
            <a:noFill/>
          </a:ln>
        </p:spPr>
        <p:style>
          <a:lnRef idx="2">
            <a:schemeClr val="accent2"/>
          </a:lnRef>
          <a:fillRef idx="1">
            <a:schemeClr val="lt1"/>
          </a:fillRef>
          <a:effectRef idx="0">
            <a:schemeClr val="accent2"/>
          </a:effectRef>
          <a:fontRef idx="none"/>
        </p:style>
        <p:txBody>
          <a:bodyPr vert="horz" lIns="91440" tIns="45720" rIns="91440" bIns="45720" rtlCol="0">
            <a:normAutofit/>
          </a:bodyPr>
          <a:lstStyle>
            <a:lvl1pPr>
              <a:defRPr sz="1400"/>
            </a:lvl1pPr>
            <a:lvl2pPr>
              <a:defRPr sz="1200"/>
            </a:lvl2pPr>
            <a:lvl3pPr>
              <a:defRPr sz="1100"/>
            </a:lvl3pPr>
            <a:lvl4pPr>
              <a:defRPr sz="1000"/>
            </a:lvl4pPr>
            <a:lvl5pPr>
              <a:defRPr sz="9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14">
            <a:extLst>
              <a:ext uri="{FF2B5EF4-FFF2-40B4-BE49-F238E27FC236}">
                <a16:creationId xmlns:a16="http://schemas.microsoft.com/office/drawing/2014/main" id="{FEA211E7-86BD-8C2B-4969-9CBFE4BA1B0A}"/>
              </a:ext>
            </a:extLst>
          </p:cNvPr>
          <p:cNvSpPr>
            <a:spLocks noGrp="1"/>
          </p:cNvSpPr>
          <p:nvPr>
            <p:ph idx="16" hasCustomPrompt="1"/>
          </p:nvPr>
        </p:nvSpPr>
        <p:spPr>
          <a:xfrm>
            <a:off x="628650" y="3687761"/>
            <a:ext cx="7891272" cy="2397790"/>
          </a:xfrm>
          <a:prstGeom prst="rect">
            <a:avLst/>
          </a:prstGeom>
          <a:noFill/>
          <a:ln>
            <a:noFill/>
          </a:ln>
        </p:spPr>
        <p:style>
          <a:lnRef idx="2">
            <a:schemeClr val="accent2"/>
          </a:lnRef>
          <a:fillRef idx="1">
            <a:schemeClr val="lt1"/>
          </a:fillRef>
          <a:effectRef idx="0">
            <a:schemeClr val="accent2"/>
          </a:effectRef>
          <a:fontRef idx="none"/>
        </p:style>
        <p:txBody>
          <a:bodyPr vert="horz" lIns="91440" tIns="45720" rIns="91440" bIns="45720" rtlCol="0">
            <a:normAutofit/>
          </a:bodyPr>
          <a:lstStyle>
            <a:lvl1pPr>
              <a:defRPr sz="1400"/>
            </a:lvl1pPr>
            <a:lvl2pPr>
              <a:defRPr sz="1100"/>
            </a:lvl2pPr>
            <a:lvl3pPr>
              <a:defRPr sz="1100"/>
            </a:lvl3pPr>
            <a:lvl4pPr>
              <a:defRPr sz="1000"/>
            </a:lvl4pPr>
            <a:lvl5pPr>
              <a:defRPr sz="9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hape 4">
            <a:extLst>
              <a:ext uri="{FF2B5EF4-FFF2-40B4-BE49-F238E27FC236}">
                <a16:creationId xmlns:a16="http://schemas.microsoft.com/office/drawing/2014/main" id="{B96B8B61-A5EB-10D8-5851-49F0BEA2E8B1}"/>
              </a:ext>
            </a:extLst>
          </p:cNvPr>
          <p:cNvSpPr/>
          <p:nvPr userDrawn="1"/>
        </p:nvSpPr>
        <p:spPr>
          <a:xfrm>
            <a:off x="-1" y="0"/>
            <a:ext cx="9144001" cy="1215136"/>
          </a:xfrm>
          <a:prstGeom prst="rect">
            <a:avLst/>
          </a:prstGeom>
          <a:solidFill>
            <a:srgbClr val="14558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a:p>
        </p:txBody>
      </p:sp>
      <p:pic>
        <p:nvPicPr>
          <p:cNvPr id="10" name="Picture 9" descr="Logo&#10;&#10;AI-generated content may be incorrect.">
            <a:extLst>
              <a:ext uri="{FF2B5EF4-FFF2-40B4-BE49-F238E27FC236}">
                <a16:creationId xmlns:a16="http://schemas.microsoft.com/office/drawing/2014/main" id="{9824A9BF-D107-C471-A323-73D5E04949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817" y="77115"/>
            <a:ext cx="1060905" cy="1060905"/>
          </a:xfrm>
          <a:prstGeom prst="rect">
            <a:avLst/>
          </a:prstGeom>
        </p:spPr>
      </p:pic>
      <p:sp>
        <p:nvSpPr>
          <p:cNvPr id="11" name="Shape 34">
            <a:extLst>
              <a:ext uri="{FF2B5EF4-FFF2-40B4-BE49-F238E27FC236}">
                <a16:creationId xmlns:a16="http://schemas.microsoft.com/office/drawing/2014/main" id="{9240745C-E652-9906-AB9E-F2F128830ACE}"/>
              </a:ext>
            </a:extLst>
          </p:cNvPr>
          <p:cNvSpPr/>
          <p:nvPr userDrawn="1"/>
        </p:nvSpPr>
        <p:spPr>
          <a:xfrm>
            <a:off x="1" y="1214678"/>
            <a:ext cx="9143999" cy="87317"/>
          </a:xfrm>
          <a:prstGeom prst="rect">
            <a:avLst/>
          </a:prstGeom>
          <a:solidFill>
            <a:srgbClr val="43956F"/>
          </a:solidFill>
          <a:ln w="12700">
            <a:miter lim="400000"/>
          </a:ln>
        </p:spPr>
        <p:txBody>
          <a:bodyPr lIns="34289" tIns="34289" rIns="34289" bIns="34289" anchor="ctr"/>
          <a:lstStyle/>
          <a:p>
            <a:pPr algn="ctr">
              <a:defRPr>
                <a:solidFill>
                  <a:srgbClr val="FFFFFF"/>
                </a:solidFill>
                <a:latin typeface="Verdana"/>
                <a:ea typeface="Verdana"/>
                <a:cs typeface="Verdana"/>
                <a:sym typeface="Verdana"/>
              </a:defRPr>
            </a:pPr>
            <a:endParaRPr sz="1350" dirty="0"/>
          </a:p>
        </p:txBody>
      </p:sp>
      <p:sp>
        <p:nvSpPr>
          <p:cNvPr id="12" name="Content Placeholder 18">
            <a:extLst>
              <a:ext uri="{FF2B5EF4-FFF2-40B4-BE49-F238E27FC236}">
                <a16:creationId xmlns:a16="http://schemas.microsoft.com/office/drawing/2014/main" id="{2B607B6D-4239-1198-13FA-1E2F5FFCDB73}"/>
              </a:ext>
            </a:extLst>
          </p:cNvPr>
          <p:cNvSpPr>
            <a:spLocks noGrp="1"/>
          </p:cNvSpPr>
          <p:nvPr>
            <p:ph sz="quarter" idx="17" hasCustomPrompt="1"/>
          </p:nvPr>
        </p:nvSpPr>
        <p:spPr>
          <a:xfrm>
            <a:off x="1630631" y="637990"/>
            <a:ext cx="6812280" cy="360679"/>
          </a:xfrm>
          <a:prstGeom prst="rect">
            <a:avLst/>
          </a:prstGeom>
          <a:noFill/>
        </p:spPr>
        <p:txBody>
          <a:bodyPr>
            <a:normAutofit/>
          </a:bodyPr>
          <a:lstStyle>
            <a:lvl1pPr marL="228600" marR="0" indent="-228600" algn="l" defTabSz="914400" rtl="0" eaLnBrk="1" fontAlgn="auto" latinLnBrk="0" hangingPunct="1">
              <a:lnSpc>
                <a:spcPct val="90000"/>
              </a:lnSpc>
              <a:spcBef>
                <a:spcPts val="1000"/>
              </a:spcBef>
              <a:spcAft>
                <a:spcPts val="0"/>
              </a:spcAft>
              <a:buClr>
                <a:schemeClr val="accent1"/>
              </a:buClr>
              <a:buSzTx/>
              <a:buNone/>
              <a:tabLst/>
              <a:defRPr sz="1600" baseline="0">
                <a:solidFill>
                  <a:schemeClr val="bg1"/>
                </a:solidFill>
                <a:latin typeface="+mn-lt"/>
              </a:defRPr>
            </a:lvl1pPr>
          </a:lstStyle>
          <a:p>
            <a:pPr marL="228600" marR="0" lvl="0" indent="-228600" algn="l" defTabSz="914400" rtl="0" eaLnBrk="1" fontAlgn="auto" latinLnBrk="0" hangingPunct="1">
              <a:lnSpc>
                <a:spcPct val="90000"/>
              </a:lnSpc>
              <a:spcBef>
                <a:spcPts val="1000"/>
              </a:spcBef>
              <a:spcAft>
                <a:spcPts val="0"/>
              </a:spcAft>
              <a:buClr>
                <a:schemeClr val="accent1"/>
              </a:buClr>
              <a:buSzTx/>
              <a:tabLst/>
              <a:defRPr/>
            </a:pPr>
            <a:r>
              <a:rPr lang="en-US"/>
              <a:t>Click to add subtitle</a:t>
            </a:r>
          </a:p>
        </p:txBody>
      </p:sp>
      <p:sp>
        <p:nvSpPr>
          <p:cNvPr id="13" name="Title Placeholder 15">
            <a:extLst>
              <a:ext uri="{FF2B5EF4-FFF2-40B4-BE49-F238E27FC236}">
                <a16:creationId xmlns:a16="http://schemas.microsoft.com/office/drawing/2014/main" id="{C141AF11-7ED1-412E-674A-DB6849B67B69}"/>
              </a:ext>
            </a:extLst>
          </p:cNvPr>
          <p:cNvSpPr>
            <a:spLocks noGrp="1"/>
          </p:cNvSpPr>
          <p:nvPr>
            <p:ph type="title" hasCustomPrompt="1"/>
          </p:nvPr>
        </p:nvSpPr>
        <p:spPr>
          <a:xfrm>
            <a:off x="1630634" y="264919"/>
            <a:ext cx="6839712" cy="373071"/>
          </a:xfrm>
          <a:prstGeom prst="rect">
            <a:avLst/>
          </a:prstGeom>
          <a:ln>
            <a:noFill/>
          </a:ln>
        </p:spPr>
        <p:txBody>
          <a:bodyPr vert="horz" lIns="91440" tIns="45720" rIns="91440" bIns="45720" rtlCol="0" anchor="ctr">
            <a:normAutofit/>
          </a:bodyPr>
          <a:lstStyle>
            <a:lvl1pPr algn="l">
              <a:defRPr sz="2000" baseline="0">
                <a:solidFill>
                  <a:schemeClr val="bg1"/>
                </a:solidFill>
              </a:defRPr>
            </a:lvl1pPr>
          </a:lstStyle>
          <a:p>
            <a:r>
              <a:rPr lang="en-US" dirty="0"/>
              <a:t>Click to add title</a:t>
            </a:r>
          </a:p>
        </p:txBody>
      </p:sp>
    </p:spTree>
    <p:extLst>
      <p:ext uri="{BB962C8B-B14F-4D97-AF65-F5344CB8AC3E}">
        <p14:creationId xmlns:p14="http://schemas.microsoft.com/office/powerpoint/2010/main" val="1780686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6356351"/>
            <a:ext cx="2057400" cy="365125"/>
          </a:xfrm>
          <a:prstGeom prst="rect">
            <a:avLst/>
          </a:prstGeom>
        </p:spPr>
        <p:txBody>
          <a:bodyPr/>
          <a:lstStyle/>
          <a:p>
            <a:fld id="{0D5944BF-E5D1-4315-BC9E-F15452E31763}" type="datetimeFigureOut">
              <a:rPr lang="en-US" smtClean="0"/>
              <a:t>3/25/2026</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AC93E7D5-9D3B-48A7-B1EA-09A74B59D9F7}" type="slidenum">
              <a:rPr lang="en-US" smtClean="0"/>
              <a:t>‹#›</a:t>
            </a:fld>
            <a:endParaRPr lang="en-US"/>
          </a:p>
        </p:txBody>
      </p:sp>
      <p:sp>
        <p:nvSpPr>
          <p:cNvPr id="7" name="Text Placeholder 14">
            <a:extLst>
              <a:ext uri="{FF2B5EF4-FFF2-40B4-BE49-F238E27FC236}">
                <a16:creationId xmlns:a16="http://schemas.microsoft.com/office/drawing/2014/main" id="{A772E38F-B0D0-9ED6-5E36-622A4DFB851E}"/>
              </a:ext>
            </a:extLst>
          </p:cNvPr>
          <p:cNvSpPr>
            <a:spLocks noGrp="1"/>
          </p:cNvSpPr>
          <p:nvPr>
            <p:ph idx="1" hasCustomPrompt="1"/>
          </p:nvPr>
        </p:nvSpPr>
        <p:spPr>
          <a:xfrm>
            <a:off x="628650" y="1533320"/>
            <a:ext cx="3867912" cy="4552231"/>
          </a:xfrm>
          <a:prstGeom prst="rect">
            <a:avLst/>
          </a:prstGeom>
          <a:noFill/>
          <a:ln>
            <a:noFill/>
          </a:ln>
        </p:spPr>
        <p:style>
          <a:lnRef idx="2">
            <a:schemeClr val="accent2"/>
          </a:lnRef>
          <a:fillRef idx="1">
            <a:schemeClr val="lt1"/>
          </a:fillRef>
          <a:effectRef idx="0">
            <a:schemeClr val="accent2"/>
          </a:effectRef>
          <a:fontRef idx="none"/>
        </p:style>
        <p:txBody>
          <a:bodyPr vert="horz" lIns="91440" tIns="45720" rIns="91440" bIns="45720" rtlCol="0">
            <a:normAutofit/>
          </a:bodyPr>
          <a:lstStyle>
            <a:lvl1pPr>
              <a:defRPr sz="1400"/>
            </a:lvl1pPr>
            <a:lvl2pPr>
              <a:defRPr sz="1200"/>
            </a:lvl2pPr>
            <a:lvl3pPr>
              <a:defRPr sz="1100"/>
            </a:lvl3pPr>
            <a:lvl4pPr>
              <a:defRPr sz="1000"/>
            </a:lvl4pPr>
            <a:lvl5pPr>
              <a:defRPr sz="9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4">
            <a:extLst>
              <a:ext uri="{FF2B5EF4-FFF2-40B4-BE49-F238E27FC236}">
                <a16:creationId xmlns:a16="http://schemas.microsoft.com/office/drawing/2014/main" id="{3D9344C5-CD39-5BC7-CE4C-97F190917289}"/>
              </a:ext>
            </a:extLst>
          </p:cNvPr>
          <p:cNvSpPr>
            <a:spLocks noGrp="1"/>
          </p:cNvSpPr>
          <p:nvPr>
            <p:ph idx="15" hasCustomPrompt="1"/>
          </p:nvPr>
        </p:nvSpPr>
        <p:spPr>
          <a:xfrm>
            <a:off x="4645200" y="1533318"/>
            <a:ext cx="3867912" cy="2086181"/>
          </a:xfrm>
          <a:prstGeom prst="rect">
            <a:avLst/>
          </a:prstGeom>
          <a:noFill/>
          <a:ln>
            <a:noFill/>
          </a:ln>
        </p:spPr>
        <p:style>
          <a:lnRef idx="2">
            <a:schemeClr val="accent2"/>
          </a:lnRef>
          <a:fillRef idx="1">
            <a:schemeClr val="lt1"/>
          </a:fillRef>
          <a:effectRef idx="0">
            <a:schemeClr val="accent2"/>
          </a:effectRef>
          <a:fontRef idx="none"/>
        </p:style>
        <p:txBody>
          <a:bodyPr vert="horz" lIns="91440" tIns="45720" rIns="91440" bIns="45720" rtlCol="0">
            <a:normAutofit/>
          </a:bodyPr>
          <a:lstStyle>
            <a:lvl1pPr>
              <a:defRPr sz="1400"/>
            </a:lvl1pPr>
            <a:lvl2pPr>
              <a:defRPr sz="1200"/>
            </a:lvl2pPr>
            <a:lvl3pPr>
              <a:defRPr sz="1100"/>
            </a:lvl3pPr>
            <a:lvl4pPr>
              <a:defRPr sz="1000"/>
            </a:lvl4pPr>
            <a:lvl5pPr>
              <a:defRPr sz="9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4">
            <a:extLst>
              <a:ext uri="{FF2B5EF4-FFF2-40B4-BE49-F238E27FC236}">
                <a16:creationId xmlns:a16="http://schemas.microsoft.com/office/drawing/2014/main" id="{F6FAB188-3B6A-F51A-9FF0-966F3CED6A90}"/>
              </a:ext>
            </a:extLst>
          </p:cNvPr>
          <p:cNvSpPr>
            <a:spLocks noGrp="1"/>
          </p:cNvSpPr>
          <p:nvPr>
            <p:ph idx="16" hasCustomPrompt="1"/>
          </p:nvPr>
        </p:nvSpPr>
        <p:spPr>
          <a:xfrm>
            <a:off x="4645200" y="3802060"/>
            <a:ext cx="3867912" cy="2283491"/>
          </a:xfrm>
          <a:prstGeom prst="rect">
            <a:avLst/>
          </a:prstGeom>
          <a:noFill/>
          <a:ln>
            <a:noFill/>
          </a:ln>
        </p:spPr>
        <p:style>
          <a:lnRef idx="2">
            <a:schemeClr val="accent2"/>
          </a:lnRef>
          <a:fillRef idx="1">
            <a:schemeClr val="lt1"/>
          </a:fillRef>
          <a:effectRef idx="0">
            <a:schemeClr val="accent2"/>
          </a:effectRef>
          <a:fontRef idx="none"/>
        </p:style>
        <p:txBody>
          <a:bodyPr vert="horz" lIns="91440" tIns="45720" rIns="91440" bIns="45720" rtlCol="0">
            <a:normAutofit/>
          </a:bodyPr>
          <a:lstStyle>
            <a:lvl1pPr>
              <a:defRPr sz="1400"/>
            </a:lvl1pPr>
            <a:lvl2pPr>
              <a:defRPr sz="1200"/>
            </a:lvl2pPr>
            <a:lvl3pPr>
              <a:defRPr sz="1100"/>
            </a:lvl3pPr>
            <a:lvl4pPr>
              <a:defRPr sz="1000"/>
            </a:lvl4pPr>
            <a:lvl5pPr>
              <a:defRPr sz="9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hape 4">
            <a:extLst>
              <a:ext uri="{FF2B5EF4-FFF2-40B4-BE49-F238E27FC236}">
                <a16:creationId xmlns:a16="http://schemas.microsoft.com/office/drawing/2014/main" id="{6C8C43EC-51D7-1BC6-7ED1-B69F588A9C6D}"/>
              </a:ext>
            </a:extLst>
          </p:cNvPr>
          <p:cNvSpPr/>
          <p:nvPr userDrawn="1"/>
        </p:nvSpPr>
        <p:spPr>
          <a:xfrm>
            <a:off x="-1" y="0"/>
            <a:ext cx="9144001" cy="1215136"/>
          </a:xfrm>
          <a:prstGeom prst="rect">
            <a:avLst/>
          </a:prstGeom>
          <a:solidFill>
            <a:srgbClr val="14558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a:p>
        </p:txBody>
      </p:sp>
      <p:pic>
        <p:nvPicPr>
          <p:cNvPr id="12" name="Picture 11" descr="Logo&#10;&#10;AI-generated content may be incorrect.">
            <a:extLst>
              <a:ext uri="{FF2B5EF4-FFF2-40B4-BE49-F238E27FC236}">
                <a16:creationId xmlns:a16="http://schemas.microsoft.com/office/drawing/2014/main" id="{3980397B-3BCE-1A4B-4025-1E3931F3A1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817" y="77115"/>
            <a:ext cx="1060905" cy="1060905"/>
          </a:xfrm>
          <a:prstGeom prst="rect">
            <a:avLst/>
          </a:prstGeom>
        </p:spPr>
      </p:pic>
      <p:sp>
        <p:nvSpPr>
          <p:cNvPr id="13" name="Shape 34">
            <a:extLst>
              <a:ext uri="{FF2B5EF4-FFF2-40B4-BE49-F238E27FC236}">
                <a16:creationId xmlns:a16="http://schemas.microsoft.com/office/drawing/2014/main" id="{0B66B294-7E90-2656-D0F6-0CCDA8B82122}"/>
              </a:ext>
            </a:extLst>
          </p:cNvPr>
          <p:cNvSpPr/>
          <p:nvPr userDrawn="1"/>
        </p:nvSpPr>
        <p:spPr>
          <a:xfrm>
            <a:off x="1" y="1214678"/>
            <a:ext cx="9143999" cy="87317"/>
          </a:xfrm>
          <a:prstGeom prst="rect">
            <a:avLst/>
          </a:prstGeom>
          <a:solidFill>
            <a:srgbClr val="43956F"/>
          </a:solidFill>
          <a:ln w="12700">
            <a:miter lim="400000"/>
          </a:ln>
        </p:spPr>
        <p:txBody>
          <a:bodyPr lIns="34289" tIns="34289" rIns="34289" bIns="34289" anchor="ctr"/>
          <a:lstStyle/>
          <a:p>
            <a:pPr algn="ctr">
              <a:defRPr>
                <a:solidFill>
                  <a:srgbClr val="FFFFFF"/>
                </a:solidFill>
                <a:latin typeface="Verdana"/>
                <a:ea typeface="Verdana"/>
                <a:cs typeface="Verdana"/>
                <a:sym typeface="Verdana"/>
              </a:defRPr>
            </a:pPr>
            <a:endParaRPr sz="1350" dirty="0"/>
          </a:p>
        </p:txBody>
      </p:sp>
      <p:sp>
        <p:nvSpPr>
          <p:cNvPr id="14" name="Content Placeholder 18">
            <a:extLst>
              <a:ext uri="{FF2B5EF4-FFF2-40B4-BE49-F238E27FC236}">
                <a16:creationId xmlns:a16="http://schemas.microsoft.com/office/drawing/2014/main" id="{FC595A04-E78C-7778-40D0-3093E375ECC6}"/>
              </a:ext>
            </a:extLst>
          </p:cNvPr>
          <p:cNvSpPr>
            <a:spLocks noGrp="1"/>
          </p:cNvSpPr>
          <p:nvPr>
            <p:ph sz="quarter" idx="17" hasCustomPrompt="1"/>
          </p:nvPr>
        </p:nvSpPr>
        <p:spPr>
          <a:xfrm>
            <a:off x="1630631" y="637990"/>
            <a:ext cx="6812280" cy="360679"/>
          </a:xfrm>
          <a:prstGeom prst="rect">
            <a:avLst/>
          </a:prstGeom>
          <a:noFill/>
        </p:spPr>
        <p:txBody>
          <a:bodyPr>
            <a:normAutofit/>
          </a:bodyPr>
          <a:lstStyle>
            <a:lvl1pPr marL="228600" marR="0" indent="-228600" algn="l" defTabSz="914400" rtl="0" eaLnBrk="1" fontAlgn="auto" latinLnBrk="0" hangingPunct="1">
              <a:lnSpc>
                <a:spcPct val="90000"/>
              </a:lnSpc>
              <a:spcBef>
                <a:spcPts val="1000"/>
              </a:spcBef>
              <a:spcAft>
                <a:spcPts val="0"/>
              </a:spcAft>
              <a:buClr>
                <a:schemeClr val="accent1"/>
              </a:buClr>
              <a:buSzTx/>
              <a:buNone/>
              <a:tabLst/>
              <a:defRPr sz="1600" baseline="0">
                <a:solidFill>
                  <a:schemeClr val="bg1"/>
                </a:solidFill>
                <a:latin typeface="+mn-lt"/>
              </a:defRPr>
            </a:lvl1pPr>
          </a:lstStyle>
          <a:p>
            <a:pPr marL="228600" marR="0" lvl="0" indent="-228600" algn="l" defTabSz="914400" rtl="0" eaLnBrk="1" fontAlgn="auto" latinLnBrk="0" hangingPunct="1">
              <a:lnSpc>
                <a:spcPct val="90000"/>
              </a:lnSpc>
              <a:spcBef>
                <a:spcPts val="1000"/>
              </a:spcBef>
              <a:spcAft>
                <a:spcPts val="0"/>
              </a:spcAft>
              <a:buClr>
                <a:schemeClr val="accent1"/>
              </a:buClr>
              <a:buSzTx/>
              <a:tabLst/>
              <a:defRPr/>
            </a:pPr>
            <a:r>
              <a:rPr lang="en-US"/>
              <a:t>Click to add subtitle</a:t>
            </a:r>
          </a:p>
        </p:txBody>
      </p:sp>
      <p:sp>
        <p:nvSpPr>
          <p:cNvPr id="15" name="Title Placeholder 15">
            <a:extLst>
              <a:ext uri="{FF2B5EF4-FFF2-40B4-BE49-F238E27FC236}">
                <a16:creationId xmlns:a16="http://schemas.microsoft.com/office/drawing/2014/main" id="{5FDBA96B-07BF-349F-AA6E-B3A7D2C1A89E}"/>
              </a:ext>
            </a:extLst>
          </p:cNvPr>
          <p:cNvSpPr>
            <a:spLocks noGrp="1"/>
          </p:cNvSpPr>
          <p:nvPr>
            <p:ph type="title" hasCustomPrompt="1"/>
          </p:nvPr>
        </p:nvSpPr>
        <p:spPr>
          <a:xfrm>
            <a:off x="1630634" y="264919"/>
            <a:ext cx="6839712" cy="373071"/>
          </a:xfrm>
          <a:prstGeom prst="rect">
            <a:avLst/>
          </a:prstGeom>
          <a:ln>
            <a:noFill/>
          </a:ln>
        </p:spPr>
        <p:txBody>
          <a:bodyPr vert="horz" lIns="91440" tIns="45720" rIns="91440" bIns="45720" rtlCol="0" anchor="ctr">
            <a:normAutofit/>
          </a:bodyPr>
          <a:lstStyle>
            <a:lvl1pPr algn="l">
              <a:defRPr sz="2000" baseline="0">
                <a:solidFill>
                  <a:schemeClr val="bg1"/>
                </a:solidFill>
              </a:defRPr>
            </a:lvl1pPr>
          </a:lstStyle>
          <a:p>
            <a:r>
              <a:rPr lang="en-US" dirty="0"/>
              <a:t>Click to add title</a:t>
            </a:r>
          </a:p>
        </p:txBody>
      </p:sp>
    </p:spTree>
    <p:extLst>
      <p:ext uri="{BB962C8B-B14F-4D97-AF65-F5344CB8AC3E}">
        <p14:creationId xmlns:p14="http://schemas.microsoft.com/office/powerpoint/2010/main" val="3723793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6356351"/>
            <a:ext cx="2057400" cy="365125"/>
          </a:xfrm>
          <a:prstGeom prst="rect">
            <a:avLst/>
          </a:prstGeom>
        </p:spPr>
        <p:txBody>
          <a:bodyPr/>
          <a:lstStyle/>
          <a:p>
            <a:fld id="{0D5944BF-E5D1-4315-BC9E-F15452E31763}" type="datetimeFigureOut">
              <a:rPr lang="en-US" smtClean="0"/>
              <a:t>3/25/2026</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AC93E7D5-9D3B-48A7-B1EA-09A74B59D9F7}" type="slidenum">
              <a:rPr lang="en-US" smtClean="0"/>
              <a:t>‹#›</a:t>
            </a:fld>
            <a:endParaRPr lang="en-US"/>
          </a:p>
        </p:txBody>
      </p:sp>
      <p:sp>
        <p:nvSpPr>
          <p:cNvPr id="7" name="Shape 34">
            <a:extLst>
              <a:ext uri="{FF2B5EF4-FFF2-40B4-BE49-F238E27FC236}">
                <a16:creationId xmlns:a16="http://schemas.microsoft.com/office/drawing/2014/main" id="{8263F526-078C-535B-9268-222540F3F600}"/>
              </a:ext>
            </a:extLst>
          </p:cNvPr>
          <p:cNvSpPr/>
          <p:nvPr userDrawn="1"/>
        </p:nvSpPr>
        <p:spPr>
          <a:xfrm>
            <a:off x="1" y="1214678"/>
            <a:ext cx="9143999" cy="87317"/>
          </a:xfrm>
          <a:prstGeom prst="rect">
            <a:avLst/>
          </a:prstGeom>
          <a:solidFill>
            <a:srgbClr val="43956F"/>
          </a:solidFill>
          <a:ln w="12700">
            <a:miter lim="400000"/>
          </a:ln>
        </p:spPr>
        <p:txBody>
          <a:bodyPr lIns="34289" tIns="34289" rIns="34289" bIns="34289" anchor="ctr"/>
          <a:lstStyle/>
          <a:p>
            <a:pPr algn="ctr">
              <a:defRPr>
                <a:solidFill>
                  <a:srgbClr val="FFFFFF"/>
                </a:solidFill>
                <a:latin typeface="Verdana"/>
                <a:ea typeface="Verdana"/>
                <a:cs typeface="Verdana"/>
                <a:sym typeface="Verdana"/>
              </a:defRPr>
            </a:pPr>
            <a:endParaRPr sz="1350" dirty="0"/>
          </a:p>
        </p:txBody>
      </p:sp>
      <p:sp>
        <p:nvSpPr>
          <p:cNvPr id="8" name="Shape 4">
            <a:extLst>
              <a:ext uri="{FF2B5EF4-FFF2-40B4-BE49-F238E27FC236}">
                <a16:creationId xmlns:a16="http://schemas.microsoft.com/office/drawing/2014/main" id="{93AF1F0F-A52D-FFE0-4A5C-38A81823CAD5}"/>
              </a:ext>
            </a:extLst>
          </p:cNvPr>
          <p:cNvSpPr/>
          <p:nvPr userDrawn="1"/>
        </p:nvSpPr>
        <p:spPr>
          <a:xfrm>
            <a:off x="-1" y="0"/>
            <a:ext cx="9144001" cy="1215136"/>
          </a:xfrm>
          <a:prstGeom prst="rect">
            <a:avLst/>
          </a:prstGeom>
          <a:solidFill>
            <a:srgbClr val="14558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a:p>
        </p:txBody>
      </p:sp>
      <p:pic>
        <p:nvPicPr>
          <p:cNvPr id="9" name="Picture 8" descr="Logo&#10;&#10;AI-generated content may be incorrect.">
            <a:extLst>
              <a:ext uri="{FF2B5EF4-FFF2-40B4-BE49-F238E27FC236}">
                <a16:creationId xmlns:a16="http://schemas.microsoft.com/office/drawing/2014/main" id="{5F505F33-5871-9EF7-227D-861B3995CF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817" y="77115"/>
            <a:ext cx="1060905" cy="1060905"/>
          </a:xfrm>
          <a:prstGeom prst="rect">
            <a:avLst/>
          </a:prstGeom>
        </p:spPr>
      </p:pic>
      <p:sp>
        <p:nvSpPr>
          <p:cNvPr id="10" name="Text Placeholder 14">
            <a:extLst>
              <a:ext uri="{FF2B5EF4-FFF2-40B4-BE49-F238E27FC236}">
                <a16:creationId xmlns:a16="http://schemas.microsoft.com/office/drawing/2014/main" id="{73A702A4-3A8C-B796-548A-AE4F1AD90454}"/>
              </a:ext>
            </a:extLst>
          </p:cNvPr>
          <p:cNvSpPr>
            <a:spLocks noGrp="1"/>
          </p:cNvSpPr>
          <p:nvPr>
            <p:ph idx="16" hasCustomPrompt="1"/>
          </p:nvPr>
        </p:nvSpPr>
        <p:spPr>
          <a:xfrm>
            <a:off x="628650" y="3891121"/>
            <a:ext cx="3867912" cy="2194430"/>
          </a:xfrm>
          <a:prstGeom prst="rect">
            <a:avLst/>
          </a:prstGeom>
          <a:noFill/>
          <a:ln>
            <a:noFill/>
          </a:ln>
        </p:spPr>
        <p:style>
          <a:lnRef idx="2">
            <a:schemeClr val="accent2"/>
          </a:lnRef>
          <a:fillRef idx="1">
            <a:schemeClr val="lt1"/>
          </a:fillRef>
          <a:effectRef idx="0">
            <a:schemeClr val="accent2"/>
          </a:effectRef>
          <a:fontRef idx="none"/>
        </p:style>
        <p:txBody>
          <a:bodyPr vert="horz" lIns="91440" tIns="45720" rIns="91440" bIns="45720" rtlCol="0">
            <a:normAutofit/>
          </a:bodyPr>
          <a:lstStyle>
            <a:lvl1pPr>
              <a:defRPr sz="1400"/>
            </a:lvl1pPr>
            <a:lvl2pPr>
              <a:defRPr sz="1200"/>
            </a:lvl2pPr>
            <a:lvl3pPr>
              <a:defRPr sz="1100"/>
            </a:lvl3pPr>
            <a:lvl4pPr>
              <a:defRPr sz="1000"/>
            </a:lvl4pPr>
            <a:lvl5pPr>
              <a:defRPr sz="9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4">
            <a:extLst>
              <a:ext uri="{FF2B5EF4-FFF2-40B4-BE49-F238E27FC236}">
                <a16:creationId xmlns:a16="http://schemas.microsoft.com/office/drawing/2014/main" id="{138E7AF2-F2B3-FFA1-89D6-1C277B550709}"/>
              </a:ext>
            </a:extLst>
          </p:cNvPr>
          <p:cNvSpPr>
            <a:spLocks noGrp="1"/>
          </p:cNvSpPr>
          <p:nvPr>
            <p:ph idx="15" hasCustomPrompt="1"/>
          </p:nvPr>
        </p:nvSpPr>
        <p:spPr>
          <a:xfrm>
            <a:off x="628650" y="1461357"/>
            <a:ext cx="3867912" cy="2183543"/>
          </a:xfrm>
          <a:prstGeom prst="rect">
            <a:avLst/>
          </a:prstGeom>
          <a:noFill/>
          <a:ln>
            <a:noFill/>
          </a:ln>
        </p:spPr>
        <p:style>
          <a:lnRef idx="2">
            <a:schemeClr val="accent2"/>
          </a:lnRef>
          <a:fillRef idx="1">
            <a:schemeClr val="lt1"/>
          </a:fillRef>
          <a:effectRef idx="0">
            <a:schemeClr val="accent2"/>
          </a:effectRef>
          <a:fontRef idx="none"/>
        </p:style>
        <p:txBody>
          <a:bodyPr vert="horz" lIns="91440" tIns="45720" rIns="91440" bIns="45720" rtlCol="0">
            <a:normAutofit/>
          </a:bodyPr>
          <a:lstStyle>
            <a:lvl1pPr>
              <a:defRPr sz="1400"/>
            </a:lvl1pPr>
            <a:lvl2pPr>
              <a:defRPr sz="1200"/>
            </a:lvl2pPr>
            <a:lvl3pPr>
              <a:defRPr sz="1100"/>
            </a:lvl3pPr>
            <a:lvl4pPr>
              <a:defRPr sz="1000"/>
            </a:lvl4pPr>
            <a:lvl5pPr>
              <a:defRPr sz="9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4">
            <a:extLst>
              <a:ext uri="{FF2B5EF4-FFF2-40B4-BE49-F238E27FC236}">
                <a16:creationId xmlns:a16="http://schemas.microsoft.com/office/drawing/2014/main" id="{B2B2F99A-DD9A-E915-2BCF-43FF50983FF6}"/>
              </a:ext>
            </a:extLst>
          </p:cNvPr>
          <p:cNvSpPr>
            <a:spLocks noGrp="1"/>
          </p:cNvSpPr>
          <p:nvPr>
            <p:ph idx="1" hasCustomPrompt="1"/>
          </p:nvPr>
        </p:nvSpPr>
        <p:spPr>
          <a:xfrm>
            <a:off x="4645200" y="1471298"/>
            <a:ext cx="3867912" cy="4614253"/>
          </a:xfrm>
          <a:prstGeom prst="rect">
            <a:avLst/>
          </a:prstGeom>
          <a:noFill/>
          <a:ln>
            <a:noFill/>
          </a:ln>
        </p:spPr>
        <p:style>
          <a:lnRef idx="2">
            <a:schemeClr val="accent2"/>
          </a:lnRef>
          <a:fillRef idx="1">
            <a:schemeClr val="lt1"/>
          </a:fillRef>
          <a:effectRef idx="0">
            <a:schemeClr val="accent2"/>
          </a:effectRef>
          <a:fontRef idx="none"/>
        </p:style>
        <p:txBody>
          <a:bodyPr vert="horz" lIns="91440" tIns="45720" rIns="91440" bIns="45720" rtlCol="0">
            <a:normAutofit/>
          </a:bodyPr>
          <a:lstStyle>
            <a:lvl1pPr>
              <a:defRPr sz="1400"/>
            </a:lvl1pPr>
            <a:lvl2pPr>
              <a:defRPr sz="1200"/>
            </a:lvl2pPr>
            <a:lvl3pPr>
              <a:defRPr sz="1100"/>
            </a:lvl3pPr>
            <a:lvl4pPr>
              <a:defRPr sz="1000"/>
            </a:lvl4pPr>
            <a:lvl5pPr>
              <a:defRPr sz="9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8">
            <a:extLst>
              <a:ext uri="{FF2B5EF4-FFF2-40B4-BE49-F238E27FC236}">
                <a16:creationId xmlns:a16="http://schemas.microsoft.com/office/drawing/2014/main" id="{AA67F930-79C4-FBE6-1650-BC8FF696CD00}"/>
              </a:ext>
            </a:extLst>
          </p:cNvPr>
          <p:cNvSpPr>
            <a:spLocks noGrp="1"/>
          </p:cNvSpPr>
          <p:nvPr>
            <p:ph sz="quarter" idx="17" hasCustomPrompt="1"/>
          </p:nvPr>
        </p:nvSpPr>
        <p:spPr>
          <a:xfrm>
            <a:off x="1630631" y="637990"/>
            <a:ext cx="6812280" cy="360679"/>
          </a:xfrm>
          <a:prstGeom prst="rect">
            <a:avLst/>
          </a:prstGeom>
          <a:noFill/>
        </p:spPr>
        <p:txBody>
          <a:bodyPr>
            <a:normAutofit/>
          </a:bodyPr>
          <a:lstStyle>
            <a:lvl1pPr marL="228600" marR="0" indent="-228600" algn="l" defTabSz="914400" rtl="0" eaLnBrk="1" fontAlgn="auto" latinLnBrk="0" hangingPunct="1">
              <a:lnSpc>
                <a:spcPct val="90000"/>
              </a:lnSpc>
              <a:spcBef>
                <a:spcPts val="1000"/>
              </a:spcBef>
              <a:spcAft>
                <a:spcPts val="0"/>
              </a:spcAft>
              <a:buClr>
                <a:schemeClr val="accent1"/>
              </a:buClr>
              <a:buSzTx/>
              <a:buNone/>
              <a:tabLst/>
              <a:defRPr sz="1600" baseline="0">
                <a:solidFill>
                  <a:schemeClr val="bg1"/>
                </a:solidFill>
                <a:latin typeface="+mn-lt"/>
              </a:defRPr>
            </a:lvl1pPr>
          </a:lstStyle>
          <a:p>
            <a:pPr marL="228600" marR="0" lvl="0" indent="-228600" algn="l" defTabSz="914400" rtl="0" eaLnBrk="1" fontAlgn="auto" latinLnBrk="0" hangingPunct="1">
              <a:lnSpc>
                <a:spcPct val="90000"/>
              </a:lnSpc>
              <a:spcBef>
                <a:spcPts val="1000"/>
              </a:spcBef>
              <a:spcAft>
                <a:spcPts val="0"/>
              </a:spcAft>
              <a:buClr>
                <a:schemeClr val="accent1"/>
              </a:buClr>
              <a:buSzTx/>
              <a:tabLst/>
              <a:defRPr/>
            </a:pPr>
            <a:r>
              <a:rPr lang="en-US"/>
              <a:t>Click to add subtitle</a:t>
            </a:r>
          </a:p>
        </p:txBody>
      </p:sp>
      <p:sp>
        <p:nvSpPr>
          <p:cNvPr id="15" name="Title Placeholder 15">
            <a:extLst>
              <a:ext uri="{FF2B5EF4-FFF2-40B4-BE49-F238E27FC236}">
                <a16:creationId xmlns:a16="http://schemas.microsoft.com/office/drawing/2014/main" id="{C4614438-8BC6-3126-7C48-8878CCDDA77B}"/>
              </a:ext>
            </a:extLst>
          </p:cNvPr>
          <p:cNvSpPr>
            <a:spLocks noGrp="1"/>
          </p:cNvSpPr>
          <p:nvPr>
            <p:ph type="title" hasCustomPrompt="1"/>
          </p:nvPr>
        </p:nvSpPr>
        <p:spPr>
          <a:xfrm>
            <a:off x="1630634" y="264919"/>
            <a:ext cx="6839712" cy="373071"/>
          </a:xfrm>
          <a:prstGeom prst="rect">
            <a:avLst/>
          </a:prstGeom>
          <a:ln>
            <a:noFill/>
          </a:ln>
        </p:spPr>
        <p:txBody>
          <a:bodyPr vert="horz" lIns="91440" tIns="45720" rIns="91440" bIns="45720" rtlCol="0" anchor="ctr">
            <a:normAutofit/>
          </a:bodyPr>
          <a:lstStyle>
            <a:lvl1pPr algn="l">
              <a:defRPr sz="2000" baseline="0">
                <a:solidFill>
                  <a:schemeClr val="bg1"/>
                </a:solidFill>
              </a:defRPr>
            </a:lvl1pPr>
          </a:lstStyle>
          <a:p>
            <a:r>
              <a:rPr lang="en-US" dirty="0"/>
              <a:t>Click to add title</a:t>
            </a:r>
          </a:p>
        </p:txBody>
      </p:sp>
    </p:spTree>
    <p:extLst>
      <p:ext uri="{BB962C8B-B14F-4D97-AF65-F5344CB8AC3E}">
        <p14:creationId xmlns:p14="http://schemas.microsoft.com/office/powerpoint/2010/main" val="2857478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69526723"/>
      </p:ext>
    </p:extLst>
  </p:cSld>
  <p:clrMap bg1="lt1" tx1="dk1" bg2="lt2" tx2="dk2" accent1="accent1" accent2="accent2" accent3="accent3" accent4="accent4" accent5="accent5" accent6="accent6" hlink="hlink" folHlink="folHlink"/>
  <p:sldLayoutIdLst>
    <p:sldLayoutId id="2147483667" r:id="rId1"/>
    <p:sldLayoutId id="2147483673" r:id="rId2"/>
    <p:sldLayoutId id="2147483674" r:id="rId3"/>
    <p:sldLayoutId id="2147483675" r:id="rId4"/>
    <p:sldLayoutId id="2147483662" r:id="rId5"/>
    <p:sldLayoutId id="2147483664" r:id="rId6"/>
    <p:sldLayoutId id="2147483666" r:id="rId7"/>
    <p:sldLayoutId id="2147483661" r:id="rId8"/>
    <p:sldLayoutId id="2147483663"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https://www.mass.gov/doc/the-utility-and-importance-of-parcels-and-assessor-records-in-massgis-projects"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fgdc.gov/standards/projects/address-data/AddressDataContentStandardPart2/at_download/file" TargetMode="Externa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s://www.mass.gov/info-details/massgis-address-standard"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hyperlink" Target="mailto:Massgismail@mass.gov" TargetMode="External"/><Relationship Id="rId4" Type="http://schemas.openxmlformats.org/officeDocument/2006/relationships/hyperlink" Target="https://malegislature.gov/Laws/GeneralLaws/PartI/TitleII/Chapter7D/Section5"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www.mass.gov/info-details/massgis-addressing-guidance-for-accessory-dwelling-units-adus" TargetMode="External"/><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34.xml.rels><?xml version="1.0" encoding="UTF-8" standalone="yes"?>
<Relationships xmlns="http://schemas.openxmlformats.org/package/2006/relationships"><Relationship Id="rId8" Type="http://schemas.openxmlformats.org/officeDocument/2006/relationships/hyperlink" Target="mailto:EOHLC-ADUaddresses@mass.gov" TargetMode="External"/><Relationship Id="rId3" Type="http://schemas.openxmlformats.org/officeDocument/2006/relationships/diagramLayout" Target="../diagrams/layout1.xml"/><Relationship Id="rId7" Type="http://schemas.openxmlformats.org/officeDocument/2006/relationships/hyperlink" Target="mailto:notify911address@mass.gov" TargetMode="Externa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hyperlink" Target="https://contentpartners.maps.google.com/"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arcgis.com/apps/dashboards/7ea55dd7ff774bfc992d601b56b25a5c" TargetMode="External"/><Relationship Id="rId7" Type="http://schemas.openxmlformats.org/officeDocument/2006/relationships/image" Target="../media/image53.png"/><Relationship Id="rId2" Type="http://schemas.openxmlformats.org/officeDocument/2006/relationships/hyperlink" Target="https://www.mass.gov/info-details/comply-with-parcel-map-and-address-updates-requirements-from-state-911" TargetMode="External"/><Relationship Id="rId1" Type="http://schemas.openxmlformats.org/officeDocument/2006/relationships/slideLayout" Target="../slideLayouts/slideLayout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hyperlink" Target="https://www.uxbridge-ma.gov/sites/g/files/vyhlif3971/f/uploads/streetnamingpolicyregulations.pdf" TargetMode="External"/><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tools.usps.com/zip-code-lookup.htm?byaddress" TargetMode="External"/><Relationship Id="rId1" Type="http://schemas.openxmlformats.org/officeDocument/2006/relationships/slideLayout" Target="../slideLayouts/slideLayout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2" Type="http://schemas.openxmlformats.org/officeDocument/2006/relationships/hyperlink" Target="https://tools.usps.com/zip-code-lookup.htm?byaddress" TargetMode="Externa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5.xml"/><Relationship Id="rId4" Type="http://schemas.openxmlformats.org/officeDocument/2006/relationships/image" Target="../media/image74.png"/></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5.xml"/><Relationship Id="rId5" Type="http://schemas.openxmlformats.org/officeDocument/2006/relationships/image" Target="../media/image80.png"/><Relationship Id="rId4" Type="http://schemas.openxmlformats.org/officeDocument/2006/relationships/image" Target="../media/image79.png"/></Relationships>
</file>

<file path=ppt/slides/_rels/slide4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hyperlink" Target="mailto:daniel.marrier@mass.gov" TargetMode="External"/><Relationship Id="rId2" Type="http://schemas.openxmlformats.org/officeDocument/2006/relationships/image" Target="../media/image90.png"/><Relationship Id="rId1" Type="http://schemas.openxmlformats.org/officeDocument/2006/relationships/slideLayout" Target="../slideLayouts/slideLayout11.xml"/><Relationship Id="rId5" Type="http://schemas.openxmlformats.org/officeDocument/2006/relationships/hyperlink" Target="mailto:notify911address@mass.gov" TargetMode="External"/><Relationship Id="rId4" Type="http://schemas.openxmlformats.org/officeDocument/2006/relationships/hyperlink" Target="mailto:Massgismail@mass.gov"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797A7F-FE13-4A17-DC64-DB9FE8BEDB51}"/>
              </a:ext>
            </a:extLst>
          </p:cNvPr>
          <p:cNvSpPr>
            <a:spLocks noGrp="1"/>
          </p:cNvSpPr>
          <p:nvPr>
            <p:ph type="title"/>
          </p:nvPr>
        </p:nvSpPr>
        <p:spPr>
          <a:xfrm>
            <a:off x="1142999" y="1062540"/>
            <a:ext cx="6858000" cy="1337361"/>
          </a:xfrm>
        </p:spPr>
        <p:txBody>
          <a:bodyPr/>
          <a:lstStyle/>
          <a:p>
            <a:pPr algn="ctr"/>
            <a:r>
              <a:rPr lang="en-US" dirty="0"/>
              <a:t>WCAA Spring Meeting</a:t>
            </a:r>
            <a:br>
              <a:rPr lang="en-US" dirty="0"/>
            </a:br>
            <a:r>
              <a:rPr lang="en-US" dirty="0"/>
              <a:t>March 18, 2026</a:t>
            </a:r>
            <a:br>
              <a:rPr lang="en-US" dirty="0"/>
            </a:br>
            <a:r>
              <a:rPr lang="en-US" dirty="0"/>
              <a:t>Afternoon session - MassGIS</a:t>
            </a:r>
          </a:p>
        </p:txBody>
      </p:sp>
      <p:sp>
        <p:nvSpPr>
          <p:cNvPr id="4" name="Subtitle 3">
            <a:extLst>
              <a:ext uri="{FF2B5EF4-FFF2-40B4-BE49-F238E27FC236}">
                <a16:creationId xmlns:a16="http://schemas.microsoft.com/office/drawing/2014/main" id="{89A98E9E-33C8-C33E-88D8-5E50166E92AF}"/>
              </a:ext>
              <a:ext uri="{C183D7F6-B498-43B3-948B-1728B52AA6E4}">
                <adec:decorative xmlns:adec="http://schemas.microsoft.com/office/drawing/2017/decorative" val="0"/>
              </a:ext>
            </a:extLst>
          </p:cNvPr>
          <p:cNvSpPr>
            <a:spLocks noGrp="1"/>
          </p:cNvSpPr>
          <p:nvPr>
            <p:ph type="subTitle" idx="1"/>
          </p:nvPr>
        </p:nvSpPr>
        <p:spPr>
          <a:xfrm>
            <a:off x="1143000" y="2803616"/>
            <a:ext cx="6858000" cy="1252570"/>
          </a:xfrm>
        </p:spPr>
        <p:txBody>
          <a:bodyPr>
            <a:normAutofit/>
          </a:bodyPr>
          <a:lstStyle/>
          <a:p>
            <a:pPr algn="ctr"/>
            <a:r>
              <a:rPr lang="en-US" dirty="0"/>
              <a:t>Addressing Best Practices, ADUs, Assessor Attribute Impacts on the Massachusetts Master Address Database (MAD), and Suggestions on how to Improve Data Quality</a:t>
            </a:r>
          </a:p>
        </p:txBody>
      </p:sp>
      <p:sp>
        <p:nvSpPr>
          <p:cNvPr id="3" name="Text Placeholder 2">
            <a:extLst>
              <a:ext uri="{FF2B5EF4-FFF2-40B4-BE49-F238E27FC236}">
                <a16:creationId xmlns:a16="http://schemas.microsoft.com/office/drawing/2014/main" id="{44B97386-E0CC-2974-704A-390BF410C470}"/>
              </a:ext>
              <a:ext uri="{C183D7F6-B498-43B3-948B-1728B52AA6E4}">
                <adec:decorative xmlns:adec="http://schemas.microsoft.com/office/drawing/2017/decorative" val="0"/>
              </a:ext>
            </a:extLst>
          </p:cNvPr>
          <p:cNvSpPr>
            <a:spLocks noGrp="1"/>
          </p:cNvSpPr>
          <p:nvPr>
            <p:ph type="body" sz="half" idx="19"/>
          </p:nvPr>
        </p:nvSpPr>
        <p:spPr/>
        <p:txBody>
          <a:bodyPr>
            <a:normAutofit/>
          </a:bodyPr>
          <a:lstStyle/>
          <a:p>
            <a:pPr algn="ctr"/>
            <a:r>
              <a:rPr lang="en-US" sz="1800" dirty="0"/>
              <a:t>Dan Marrier</a:t>
            </a:r>
          </a:p>
        </p:txBody>
      </p:sp>
      <p:sp>
        <p:nvSpPr>
          <p:cNvPr id="2" name="Text Placeholder 1">
            <a:extLst>
              <a:ext uri="{FF2B5EF4-FFF2-40B4-BE49-F238E27FC236}">
                <a16:creationId xmlns:a16="http://schemas.microsoft.com/office/drawing/2014/main" id="{6E42C98A-C19B-4B0F-DE4E-267925AF4A2E}"/>
              </a:ext>
              <a:ext uri="{C183D7F6-B498-43B3-948B-1728B52AA6E4}">
                <adec:decorative xmlns:adec="http://schemas.microsoft.com/office/drawing/2017/decorative" val="0"/>
              </a:ext>
            </a:extLst>
          </p:cNvPr>
          <p:cNvSpPr>
            <a:spLocks noGrp="1"/>
          </p:cNvSpPr>
          <p:nvPr>
            <p:ph type="body" sz="half" idx="21"/>
          </p:nvPr>
        </p:nvSpPr>
        <p:spPr/>
        <p:txBody>
          <a:bodyPr>
            <a:normAutofit/>
          </a:bodyPr>
          <a:lstStyle/>
          <a:p>
            <a:pPr algn="ctr"/>
            <a:r>
              <a:rPr lang="en-US" sz="1600" dirty="0"/>
              <a:t>Senior GIS Specialist and Database Architect, MassGIS, EOTSS</a:t>
            </a:r>
          </a:p>
        </p:txBody>
      </p:sp>
    </p:spTree>
    <p:extLst>
      <p:ext uri="{BB962C8B-B14F-4D97-AF65-F5344CB8AC3E}">
        <p14:creationId xmlns:p14="http://schemas.microsoft.com/office/powerpoint/2010/main" val="7009319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94536-97F9-D747-C421-AA998949454C}"/>
            </a:ext>
          </a:extLst>
        </p:cNvPr>
        <p:cNvGrpSpPr/>
        <p:nvPr/>
      </p:nvGrpSpPr>
      <p:grpSpPr>
        <a:xfrm>
          <a:off x="0" y="0"/>
          <a:ext cx="0" cy="0"/>
          <a:chOff x="0" y="0"/>
          <a:chExt cx="0" cy="0"/>
        </a:xfrm>
      </p:grpSpPr>
      <p:sp>
        <p:nvSpPr>
          <p:cNvPr id="13" name="Title 3">
            <a:extLst>
              <a:ext uri="{FF2B5EF4-FFF2-40B4-BE49-F238E27FC236}">
                <a16:creationId xmlns:a16="http://schemas.microsoft.com/office/drawing/2014/main" id="{B59C6E78-F52F-C37C-E8E8-975E636527A2}"/>
              </a:ext>
            </a:extLst>
          </p:cNvPr>
          <p:cNvSpPr>
            <a:spLocks noGrp="1"/>
          </p:cNvSpPr>
          <p:nvPr>
            <p:ph type="title"/>
          </p:nvPr>
        </p:nvSpPr>
        <p:spPr>
          <a:xfrm>
            <a:off x="1630634" y="272341"/>
            <a:ext cx="6839712" cy="678799"/>
          </a:xfrm>
        </p:spPr>
        <p:txBody>
          <a:bodyPr>
            <a:normAutofit/>
          </a:bodyPr>
          <a:lstStyle/>
          <a:p>
            <a:r>
              <a:rPr lang="en-US" sz="2200" dirty="0"/>
              <a:t>Addressing Best Practices – Street Naming</a:t>
            </a:r>
            <a:br>
              <a:rPr lang="en-US" dirty="0"/>
            </a:br>
            <a:r>
              <a:rPr lang="en-US" u="sng" dirty="0"/>
              <a:t>Street Names At Boundaries</a:t>
            </a:r>
            <a:endParaRPr lang="en-US" dirty="0"/>
          </a:p>
        </p:txBody>
      </p:sp>
      <p:sp>
        <p:nvSpPr>
          <p:cNvPr id="6" name="Rectangle 1">
            <a:extLst>
              <a:ext uri="{FF2B5EF4-FFF2-40B4-BE49-F238E27FC236}">
                <a16:creationId xmlns:a16="http://schemas.microsoft.com/office/drawing/2014/main" id="{89C89ABB-D2A8-D740-10CE-9D12BC1D13A3}"/>
              </a:ext>
            </a:extLst>
          </p:cNvPr>
          <p:cNvSpPr>
            <a:spLocks noGrp="1" noChangeArrowheads="1"/>
          </p:cNvSpPr>
          <p:nvPr>
            <p:ph idx="1"/>
          </p:nvPr>
        </p:nvSpPr>
        <p:spPr bwMode="auto">
          <a:xfrm>
            <a:off x="451320" y="1424625"/>
            <a:ext cx="838788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 Name may change at municipal boundary, but if boundary follows the </a:t>
            </a:r>
          </a:p>
          <a:p>
            <a:pPr marL="0" marR="0" lvl="0" indent="0" algn="l" defTabSz="914400" rtl="0" eaLnBrk="0" fontAlgn="base" latinLnBrk="0" hangingPunct="0">
              <a:lnSpc>
                <a:spcPct val="100000"/>
              </a:lnSpc>
              <a:spcBef>
                <a:spcPct val="0"/>
              </a:spcBef>
              <a:spcAft>
                <a:spcPct val="0"/>
              </a:spcAft>
              <a:buClrTx/>
              <a:buSzTx/>
              <a:buNone/>
              <a:tabLst/>
            </a:pPr>
            <a:r>
              <a:rPr lang="en-US" altLang="en-US" sz="2000" dirty="0">
                <a:latin typeface="Arial" panose="020B0604020202020204" pitchFamily="34" charset="0"/>
              </a:rPr>
              <a:t>  </a:t>
            </a:r>
            <a:r>
              <a:rPr kumimoji="0" lang="en-US" altLang="en-US" sz="2000" b="0" i="0" u="none" strike="noStrike" cap="none" normalizeH="0" baseline="0" dirty="0">
                <a:ln>
                  <a:noFill/>
                </a:ln>
                <a:solidFill>
                  <a:schemeClr val="tx1"/>
                </a:solidFill>
                <a:effectLst/>
                <a:latin typeface="Arial" panose="020B0604020202020204" pitchFamily="34" charset="0"/>
              </a:rPr>
              <a:t>ROW, preserve the name</a:t>
            </a:r>
            <a:endParaRPr lang="en-US" altLang="en-US" sz="2000" dirty="0">
              <a:latin typeface="Arial" panose="020B0604020202020204" pitchFamily="34" charset="0"/>
            </a:endParaRPr>
          </a:p>
        </p:txBody>
      </p:sp>
      <p:sp>
        <p:nvSpPr>
          <p:cNvPr id="10" name="TextBox 9">
            <a:extLst>
              <a:ext uri="{FF2B5EF4-FFF2-40B4-BE49-F238E27FC236}">
                <a16:creationId xmlns:a16="http://schemas.microsoft.com/office/drawing/2014/main" id="{9847A97D-B51B-F832-A4B1-BC19F60A2B3E}"/>
              </a:ext>
            </a:extLst>
          </p:cNvPr>
          <p:cNvSpPr txBox="1"/>
          <p:nvPr/>
        </p:nvSpPr>
        <p:spPr>
          <a:xfrm>
            <a:off x="306084" y="2387597"/>
            <a:ext cx="4334263" cy="369332"/>
          </a:xfrm>
          <a:prstGeom prst="rect">
            <a:avLst/>
          </a:prstGeom>
          <a:noFill/>
        </p:spPr>
        <p:txBody>
          <a:bodyPr wrap="none" rtlCol="0">
            <a:spAutoFit/>
          </a:bodyPr>
          <a:lstStyle/>
          <a:p>
            <a:r>
              <a:rPr lang="en-US" u="sng" dirty="0"/>
              <a:t>Name Change Acceptable (but not required)</a:t>
            </a:r>
          </a:p>
        </p:txBody>
      </p:sp>
      <p:pic>
        <p:nvPicPr>
          <p:cNvPr id="3" name="Picture 2" descr="an example screenshot where a street crosses a town boundary and its name changes, but in an acceptable way">
            <a:extLst>
              <a:ext uri="{FF2B5EF4-FFF2-40B4-BE49-F238E27FC236}">
                <a16:creationId xmlns:a16="http://schemas.microsoft.com/office/drawing/2014/main" id="{635A30F0-CBC8-ED9A-08D5-110E331EDCFF}"/>
              </a:ext>
            </a:extLst>
          </p:cNvPr>
          <p:cNvPicPr>
            <a:picLocks noChangeAspect="1"/>
          </p:cNvPicPr>
          <p:nvPr/>
        </p:nvPicPr>
        <p:blipFill>
          <a:blip r:embed="rId2"/>
          <a:stretch>
            <a:fillRect/>
          </a:stretch>
        </p:blipFill>
        <p:spPr>
          <a:xfrm>
            <a:off x="351433" y="2751286"/>
            <a:ext cx="4147308" cy="3622073"/>
          </a:xfrm>
          <a:prstGeom prst="rect">
            <a:avLst/>
          </a:prstGeom>
          <a:ln>
            <a:solidFill>
              <a:schemeClr val="accent1"/>
            </a:solidFill>
          </a:ln>
        </p:spPr>
      </p:pic>
      <p:sp>
        <p:nvSpPr>
          <p:cNvPr id="4" name="TextBox 3">
            <a:extLst>
              <a:ext uri="{FF2B5EF4-FFF2-40B4-BE49-F238E27FC236}">
                <a16:creationId xmlns:a16="http://schemas.microsoft.com/office/drawing/2014/main" id="{315F5C93-CC8E-CBB8-430B-3BACCB1DA321}"/>
              </a:ext>
            </a:extLst>
          </p:cNvPr>
          <p:cNvSpPr txBox="1"/>
          <p:nvPr/>
        </p:nvSpPr>
        <p:spPr>
          <a:xfrm>
            <a:off x="5489723" y="2381954"/>
            <a:ext cx="2311467" cy="369332"/>
          </a:xfrm>
          <a:prstGeom prst="rect">
            <a:avLst/>
          </a:prstGeom>
          <a:noFill/>
        </p:spPr>
        <p:txBody>
          <a:bodyPr wrap="none" rtlCol="0">
            <a:spAutoFit/>
          </a:bodyPr>
          <a:lstStyle/>
          <a:p>
            <a:r>
              <a:rPr lang="en-US" u="sng" dirty="0"/>
              <a:t>Name Stays Consistent</a:t>
            </a:r>
          </a:p>
        </p:txBody>
      </p:sp>
      <p:pic>
        <p:nvPicPr>
          <p:cNvPr id="9" name="Picture 8" descr="A screenshot example of Millstone Road in Westford, Groton, and Tyngsborough Massachusetts where the name stays the same as it travels through each town because it would be confusing if it changed names as it weaved back and forth">
            <a:extLst>
              <a:ext uri="{FF2B5EF4-FFF2-40B4-BE49-F238E27FC236}">
                <a16:creationId xmlns:a16="http://schemas.microsoft.com/office/drawing/2014/main" id="{7B3E9A33-8367-DC97-F69D-EB09DA8EF0F3}"/>
              </a:ext>
            </a:extLst>
          </p:cNvPr>
          <p:cNvPicPr>
            <a:picLocks noChangeAspect="1"/>
          </p:cNvPicPr>
          <p:nvPr/>
        </p:nvPicPr>
        <p:blipFill>
          <a:blip r:embed="rId3"/>
          <a:stretch>
            <a:fillRect/>
          </a:stretch>
        </p:blipFill>
        <p:spPr>
          <a:xfrm>
            <a:off x="4645260" y="2751286"/>
            <a:ext cx="4000392" cy="3758142"/>
          </a:xfrm>
          <a:prstGeom prst="rect">
            <a:avLst/>
          </a:prstGeom>
          <a:ln>
            <a:solidFill>
              <a:schemeClr val="accent1"/>
            </a:solidFill>
          </a:ln>
        </p:spPr>
      </p:pic>
    </p:spTree>
    <p:extLst>
      <p:ext uri="{BB962C8B-B14F-4D97-AF65-F5344CB8AC3E}">
        <p14:creationId xmlns:p14="http://schemas.microsoft.com/office/powerpoint/2010/main" val="2010947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7DDB5-EB22-1618-A739-70C6B5D287DD}"/>
            </a:ext>
          </a:extLst>
        </p:cNvPr>
        <p:cNvGrpSpPr/>
        <p:nvPr/>
      </p:nvGrpSpPr>
      <p:grpSpPr>
        <a:xfrm>
          <a:off x="0" y="0"/>
          <a:ext cx="0" cy="0"/>
          <a:chOff x="0" y="0"/>
          <a:chExt cx="0" cy="0"/>
        </a:xfrm>
      </p:grpSpPr>
      <p:sp>
        <p:nvSpPr>
          <p:cNvPr id="10" name="Title 3">
            <a:extLst>
              <a:ext uri="{FF2B5EF4-FFF2-40B4-BE49-F238E27FC236}">
                <a16:creationId xmlns:a16="http://schemas.microsoft.com/office/drawing/2014/main" id="{015CA283-6506-D088-19C7-3B72DCA85AFB}"/>
              </a:ext>
            </a:extLst>
          </p:cNvPr>
          <p:cNvSpPr>
            <a:spLocks noGrp="1"/>
          </p:cNvSpPr>
          <p:nvPr>
            <p:ph type="title"/>
          </p:nvPr>
        </p:nvSpPr>
        <p:spPr>
          <a:xfrm>
            <a:off x="1630634" y="272341"/>
            <a:ext cx="6839712" cy="678799"/>
          </a:xfrm>
        </p:spPr>
        <p:txBody>
          <a:bodyPr>
            <a:normAutofit/>
          </a:bodyPr>
          <a:lstStyle/>
          <a:p>
            <a:r>
              <a:rPr lang="en-US" sz="2200" dirty="0"/>
              <a:t>Addressing Best Practices – Street Naming</a:t>
            </a:r>
            <a:br>
              <a:rPr lang="en-US" dirty="0"/>
            </a:br>
            <a:r>
              <a:rPr lang="en-US" u="sng" dirty="0"/>
              <a:t>Renaming Streets</a:t>
            </a:r>
            <a:endParaRPr lang="en-US" dirty="0"/>
          </a:p>
        </p:txBody>
      </p:sp>
      <p:sp>
        <p:nvSpPr>
          <p:cNvPr id="6" name="Rectangle 1">
            <a:extLst>
              <a:ext uri="{FF2B5EF4-FFF2-40B4-BE49-F238E27FC236}">
                <a16:creationId xmlns:a16="http://schemas.microsoft.com/office/drawing/2014/main" id="{204C6AA9-DF81-6855-88E8-DA190CD48E92}"/>
              </a:ext>
            </a:extLst>
          </p:cNvPr>
          <p:cNvSpPr>
            <a:spLocks noGrp="1" noChangeArrowheads="1"/>
          </p:cNvSpPr>
          <p:nvPr>
            <p:ph idx="1"/>
          </p:nvPr>
        </p:nvSpPr>
        <p:spPr bwMode="auto">
          <a:xfrm>
            <a:off x="236831" y="1533361"/>
            <a:ext cx="838788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 Consider renaming non-contiguous duplicate names</a:t>
            </a:r>
            <a:endParaRPr lang="en-US" altLang="en-US" sz="2000" dirty="0">
              <a:latin typeface="Arial" panose="020B0604020202020204" pitchFamily="34" charset="0"/>
            </a:endParaRPr>
          </a:p>
        </p:txBody>
      </p:sp>
      <p:pic>
        <p:nvPicPr>
          <p:cNvPr id="4" name="Picture 3" descr="a screenshot example of Holmes Road in North Attleborough where the street has a significant gap filled by Hickory Road that connects them.  This is not a good street naming practice to have the same name applied to two segments that are not particularly close to each other.">
            <a:extLst>
              <a:ext uri="{FF2B5EF4-FFF2-40B4-BE49-F238E27FC236}">
                <a16:creationId xmlns:a16="http://schemas.microsoft.com/office/drawing/2014/main" id="{40127C49-CC04-53D9-3BDC-290435B54D5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72145" y="1950485"/>
            <a:ext cx="5729725" cy="4777630"/>
          </a:xfrm>
          <a:prstGeom prst="rect">
            <a:avLst/>
          </a:prstGeom>
          <a:ln>
            <a:solidFill>
              <a:schemeClr val="accent1"/>
            </a:solidFill>
          </a:ln>
        </p:spPr>
      </p:pic>
    </p:spTree>
    <p:extLst>
      <p:ext uri="{BB962C8B-B14F-4D97-AF65-F5344CB8AC3E}">
        <p14:creationId xmlns:p14="http://schemas.microsoft.com/office/powerpoint/2010/main" val="631968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94DA0-672D-98AF-55EA-D47217BC0168}"/>
            </a:ext>
          </a:extLst>
        </p:cNvPr>
        <p:cNvGrpSpPr/>
        <p:nvPr/>
      </p:nvGrpSpPr>
      <p:grpSpPr>
        <a:xfrm>
          <a:off x="0" y="0"/>
          <a:ext cx="0" cy="0"/>
          <a:chOff x="0" y="0"/>
          <a:chExt cx="0" cy="0"/>
        </a:xfrm>
      </p:grpSpPr>
      <p:sp>
        <p:nvSpPr>
          <p:cNvPr id="13" name="Title 3">
            <a:extLst>
              <a:ext uri="{FF2B5EF4-FFF2-40B4-BE49-F238E27FC236}">
                <a16:creationId xmlns:a16="http://schemas.microsoft.com/office/drawing/2014/main" id="{41818276-4541-69EA-AC04-6B3C8FFAD8C7}"/>
              </a:ext>
            </a:extLst>
          </p:cNvPr>
          <p:cNvSpPr>
            <a:spLocks noGrp="1"/>
          </p:cNvSpPr>
          <p:nvPr>
            <p:ph type="title"/>
          </p:nvPr>
        </p:nvSpPr>
        <p:spPr>
          <a:xfrm>
            <a:off x="1630634" y="272341"/>
            <a:ext cx="6839712" cy="678799"/>
          </a:xfrm>
        </p:spPr>
        <p:txBody>
          <a:bodyPr>
            <a:normAutofit/>
          </a:bodyPr>
          <a:lstStyle/>
          <a:p>
            <a:r>
              <a:rPr lang="en-US" sz="2200" dirty="0"/>
              <a:t>Addressing Best Practices – Street Naming</a:t>
            </a:r>
            <a:br>
              <a:rPr lang="en-US" dirty="0"/>
            </a:br>
            <a:r>
              <a:rPr lang="en-US" u="sng" dirty="0"/>
              <a:t>Technology Challenges</a:t>
            </a:r>
            <a:endParaRPr lang="en-US" dirty="0"/>
          </a:p>
        </p:txBody>
      </p:sp>
      <p:pic>
        <p:nvPicPr>
          <p:cNvPr id="8" name="Picture 7" descr="An example of GPS providing poor guidance about an alternate route when that route is a looping cul de sac that leads nowhere but back to the original entry point before continuing along the highway route.">
            <a:extLst>
              <a:ext uri="{FF2B5EF4-FFF2-40B4-BE49-F238E27FC236}">
                <a16:creationId xmlns:a16="http://schemas.microsoft.com/office/drawing/2014/main" id="{126A35FD-136E-EBBE-7B41-ABD2C59B27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709" y="1459192"/>
            <a:ext cx="4200960" cy="5210175"/>
          </a:xfrm>
          <a:prstGeom prst="rect">
            <a:avLst/>
          </a:prstGeom>
          <a:ln>
            <a:solidFill>
              <a:schemeClr val="accent1"/>
            </a:solidFill>
          </a:ln>
        </p:spPr>
      </p:pic>
      <p:sp>
        <p:nvSpPr>
          <p:cNvPr id="6" name="Rectangle 1">
            <a:extLst>
              <a:ext uri="{FF2B5EF4-FFF2-40B4-BE49-F238E27FC236}">
                <a16:creationId xmlns:a16="http://schemas.microsoft.com/office/drawing/2014/main" id="{5E93F28B-AA25-D379-36A4-D531B87AB5D2}"/>
              </a:ext>
            </a:extLst>
          </p:cNvPr>
          <p:cNvSpPr>
            <a:spLocks noGrp="1" noChangeArrowheads="1"/>
          </p:cNvSpPr>
          <p:nvPr>
            <p:ph idx="1"/>
          </p:nvPr>
        </p:nvSpPr>
        <p:spPr bwMode="auto">
          <a:xfrm>
            <a:off x="5269229" y="3420145"/>
            <a:ext cx="329833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 GPS has made life easier, </a:t>
            </a:r>
          </a:p>
          <a:p>
            <a:pPr marL="0" marR="0" lvl="0" indent="0" algn="l" defTabSz="914400" rtl="0" eaLnBrk="0" fontAlgn="base" latinLnBrk="0" hangingPunct="0">
              <a:lnSpc>
                <a:spcPct val="100000"/>
              </a:lnSpc>
              <a:spcBef>
                <a:spcPct val="0"/>
              </a:spcBef>
              <a:spcAft>
                <a:spcPct val="0"/>
              </a:spcAft>
              <a:buClrTx/>
              <a:buSzTx/>
              <a:buNone/>
              <a:tabLst/>
            </a:pPr>
            <a:r>
              <a:rPr lang="en-US" altLang="en-US" sz="2000" dirty="0">
                <a:latin typeface="Arial" panose="020B0604020202020204" pitchFamily="34" charset="0"/>
              </a:rPr>
              <a:t>  </a:t>
            </a:r>
            <a:r>
              <a:rPr kumimoji="0" lang="en-US" altLang="en-US" sz="2000" b="0" i="0" u="none" strike="noStrike" cap="none" normalizeH="0" baseline="0" dirty="0">
                <a:ln>
                  <a:noFill/>
                </a:ln>
                <a:solidFill>
                  <a:schemeClr val="tx1"/>
                </a:solidFill>
                <a:effectLst/>
                <a:latin typeface="Arial" panose="020B0604020202020204" pitchFamily="34" charset="0"/>
              </a:rPr>
              <a:t>but can’t always be </a:t>
            </a:r>
          </a:p>
          <a:p>
            <a:pPr marL="0" marR="0" lvl="0" indent="0" algn="l" defTabSz="914400" rtl="0" eaLnBrk="0" fontAlgn="base" latinLnBrk="0" hangingPunct="0">
              <a:lnSpc>
                <a:spcPct val="100000"/>
              </a:lnSpc>
              <a:spcBef>
                <a:spcPct val="0"/>
              </a:spcBef>
              <a:spcAft>
                <a:spcPct val="0"/>
              </a:spcAft>
              <a:buClrTx/>
              <a:buSzTx/>
              <a:buNone/>
              <a:tabLst/>
            </a:pPr>
            <a:r>
              <a:rPr lang="en-US" altLang="en-US" sz="2000" dirty="0">
                <a:latin typeface="Arial" panose="020B0604020202020204" pitchFamily="34" charset="0"/>
              </a:rPr>
              <a:t>  </a:t>
            </a:r>
            <a:r>
              <a:rPr kumimoji="0" lang="en-US" altLang="en-US" sz="2000" b="0" i="0" u="none" strike="noStrike" cap="none" normalizeH="0" baseline="0" dirty="0">
                <a:ln>
                  <a:noFill/>
                </a:ln>
                <a:solidFill>
                  <a:schemeClr val="tx1"/>
                </a:solidFill>
                <a:effectLst/>
                <a:latin typeface="Arial" panose="020B0604020202020204" pitchFamily="34" charset="0"/>
              </a:rPr>
              <a:t>trusted either…</a:t>
            </a:r>
            <a:endParaRPr lang="en-US" altLang="en-US" sz="2000" dirty="0">
              <a:latin typeface="Arial" panose="020B0604020202020204" pitchFamily="34" charset="0"/>
            </a:endParaRPr>
          </a:p>
        </p:txBody>
      </p:sp>
      <p:sp>
        <p:nvSpPr>
          <p:cNvPr id="9" name="TextBox 8">
            <a:extLst>
              <a:ext uri="{FF2B5EF4-FFF2-40B4-BE49-F238E27FC236}">
                <a16:creationId xmlns:a16="http://schemas.microsoft.com/office/drawing/2014/main" id="{9B2A0F70-837A-69F8-20AC-74A96937BBC3}"/>
              </a:ext>
              <a:ext uri="{C183D7F6-B498-43B3-948B-1728B52AA6E4}">
                <adec:decorative xmlns:adec="http://schemas.microsoft.com/office/drawing/2017/decorative" val="1"/>
              </a:ext>
            </a:extLst>
          </p:cNvPr>
          <p:cNvSpPr txBox="1"/>
          <p:nvPr/>
        </p:nvSpPr>
        <p:spPr>
          <a:xfrm>
            <a:off x="2447955" y="6322895"/>
            <a:ext cx="2179186" cy="307777"/>
          </a:xfrm>
          <a:prstGeom prst="rect">
            <a:avLst/>
          </a:prstGeom>
          <a:noFill/>
        </p:spPr>
        <p:txBody>
          <a:bodyPr wrap="none" rtlCol="0">
            <a:spAutoFit/>
          </a:bodyPr>
          <a:lstStyle/>
          <a:p>
            <a:r>
              <a:rPr lang="en-US" sz="1400" dirty="0">
                <a:solidFill>
                  <a:schemeClr val="bg1"/>
                </a:solidFill>
              </a:rPr>
              <a:t>Courtesy of @TerribleMaps</a:t>
            </a:r>
          </a:p>
        </p:txBody>
      </p:sp>
    </p:spTree>
    <p:extLst>
      <p:ext uri="{BB962C8B-B14F-4D97-AF65-F5344CB8AC3E}">
        <p14:creationId xmlns:p14="http://schemas.microsoft.com/office/powerpoint/2010/main" val="3617625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E7CA9-887C-A599-CE4B-1344201F2491}"/>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10D86C8E-FE7D-6FE2-99A1-A458F02C2A30}"/>
              </a:ext>
            </a:extLst>
          </p:cNvPr>
          <p:cNvSpPr>
            <a:spLocks noGrp="1"/>
          </p:cNvSpPr>
          <p:nvPr>
            <p:ph type="title"/>
          </p:nvPr>
        </p:nvSpPr>
        <p:spPr>
          <a:xfrm>
            <a:off x="1630634" y="272341"/>
            <a:ext cx="6839712" cy="678799"/>
          </a:xfrm>
        </p:spPr>
        <p:txBody>
          <a:bodyPr>
            <a:normAutofit/>
          </a:bodyPr>
          <a:lstStyle/>
          <a:p>
            <a:r>
              <a:rPr lang="en-US" sz="2200" dirty="0"/>
              <a:t>Addressing Best Practices – Street Naming</a:t>
            </a:r>
            <a:br>
              <a:rPr lang="en-US" dirty="0"/>
            </a:br>
            <a:r>
              <a:rPr lang="en-US" u="sng" dirty="0"/>
              <a:t>Renaming Streets (example 2)</a:t>
            </a:r>
            <a:endParaRPr lang="en-US" dirty="0"/>
          </a:p>
        </p:txBody>
      </p:sp>
      <p:sp>
        <p:nvSpPr>
          <p:cNvPr id="6" name="Rectangle 1">
            <a:extLst>
              <a:ext uri="{FF2B5EF4-FFF2-40B4-BE49-F238E27FC236}">
                <a16:creationId xmlns:a16="http://schemas.microsoft.com/office/drawing/2014/main" id="{019E0449-B2F2-E243-7B69-176FA4DFCD27}"/>
              </a:ext>
            </a:extLst>
          </p:cNvPr>
          <p:cNvSpPr>
            <a:spLocks noGrp="1" noChangeArrowheads="1"/>
          </p:cNvSpPr>
          <p:nvPr>
            <p:ph idx="1"/>
          </p:nvPr>
        </p:nvSpPr>
        <p:spPr bwMode="auto">
          <a:xfrm>
            <a:off x="236831" y="1533361"/>
            <a:ext cx="838788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 Add directionals if street permanently divided</a:t>
            </a:r>
          </a:p>
        </p:txBody>
      </p:sp>
      <p:pic>
        <p:nvPicPr>
          <p:cNvPr id="3" name="Picture 2" descr="an example screenshot showing the left and right portions of Lighthouse Lane where there is a gap between them where the road was never built and they probably shouldn't keep the same street name since they aren't connected">
            <a:extLst>
              <a:ext uri="{FF2B5EF4-FFF2-40B4-BE49-F238E27FC236}">
                <a16:creationId xmlns:a16="http://schemas.microsoft.com/office/drawing/2014/main" id="{E51A816D-0E18-601A-1EB3-F6D7D85840A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 contrast="33000"/>
                    </a14:imgEffect>
                  </a14:imgLayer>
                </a14:imgProps>
              </a:ext>
            </a:extLst>
          </a:blip>
          <a:stretch>
            <a:fillRect/>
          </a:stretch>
        </p:blipFill>
        <p:spPr>
          <a:xfrm>
            <a:off x="496710" y="1978626"/>
            <a:ext cx="5441245" cy="4782211"/>
          </a:xfrm>
          <a:prstGeom prst="rect">
            <a:avLst/>
          </a:prstGeom>
        </p:spPr>
      </p:pic>
      <p:sp>
        <p:nvSpPr>
          <p:cNvPr id="4" name="TextBox 3">
            <a:extLst>
              <a:ext uri="{FF2B5EF4-FFF2-40B4-BE49-F238E27FC236}">
                <a16:creationId xmlns:a16="http://schemas.microsoft.com/office/drawing/2014/main" id="{ABCBEE1A-604F-A8BA-3385-53E02747FD95}"/>
              </a:ext>
            </a:extLst>
          </p:cNvPr>
          <p:cNvSpPr txBox="1"/>
          <p:nvPr/>
        </p:nvSpPr>
        <p:spPr>
          <a:xfrm>
            <a:off x="6186311" y="3397953"/>
            <a:ext cx="2727991" cy="2031325"/>
          </a:xfrm>
          <a:prstGeom prst="rect">
            <a:avLst/>
          </a:prstGeom>
          <a:noFill/>
        </p:spPr>
        <p:txBody>
          <a:bodyPr wrap="none" rtlCol="0">
            <a:spAutoFit/>
          </a:bodyPr>
          <a:lstStyle/>
          <a:p>
            <a:r>
              <a:rPr lang="en-US" dirty="0"/>
              <a:t>Generally, violations of</a:t>
            </a:r>
          </a:p>
          <a:p>
            <a:r>
              <a:rPr lang="en-US" dirty="0"/>
              <a:t>best practices in street</a:t>
            </a:r>
          </a:p>
          <a:p>
            <a:r>
              <a:rPr lang="en-US" dirty="0"/>
              <a:t>naming are candidates</a:t>
            </a:r>
          </a:p>
          <a:p>
            <a:r>
              <a:rPr lang="en-US" dirty="0"/>
              <a:t>for renaming consideration</a:t>
            </a:r>
          </a:p>
          <a:p>
            <a:endParaRPr lang="en-US" dirty="0"/>
          </a:p>
          <a:p>
            <a:r>
              <a:rPr lang="en-US" dirty="0"/>
              <a:t>(see Section 6 of standard</a:t>
            </a:r>
          </a:p>
          <a:p>
            <a:r>
              <a:rPr lang="en-US" dirty="0"/>
              <a:t> for guidance)</a:t>
            </a:r>
          </a:p>
        </p:txBody>
      </p:sp>
    </p:spTree>
    <p:extLst>
      <p:ext uri="{BB962C8B-B14F-4D97-AF65-F5344CB8AC3E}">
        <p14:creationId xmlns:p14="http://schemas.microsoft.com/office/powerpoint/2010/main" val="12328198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E16C8-A389-4AF7-9410-27C8E7705282}"/>
            </a:ext>
          </a:extLst>
        </p:cNvPr>
        <p:cNvGrpSpPr/>
        <p:nvPr/>
      </p:nvGrpSpPr>
      <p:grpSpPr>
        <a:xfrm>
          <a:off x="0" y="0"/>
          <a:ext cx="0" cy="0"/>
          <a:chOff x="0" y="0"/>
          <a:chExt cx="0" cy="0"/>
        </a:xfrm>
      </p:grpSpPr>
      <p:sp>
        <p:nvSpPr>
          <p:cNvPr id="13" name="Title 3">
            <a:extLst>
              <a:ext uri="{FF2B5EF4-FFF2-40B4-BE49-F238E27FC236}">
                <a16:creationId xmlns:a16="http://schemas.microsoft.com/office/drawing/2014/main" id="{53BBE1F7-597A-AB3B-E79D-8638FD3DEA3D}"/>
              </a:ext>
            </a:extLst>
          </p:cNvPr>
          <p:cNvSpPr>
            <a:spLocks noGrp="1"/>
          </p:cNvSpPr>
          <p:nvPr>
            <p:ph type="title"/>
          </p:nvPr>
        </p:nvSpPr>
        <p:spPr>
          <a:xfrm>
            <a:off x="1630634" y="272341"/>
            <a:ext cx="6839712" cy="678799"/>
          </a:xfrm>
        </p:spPr>
        <p:txBody>
          <a:bodyPr>
            <a:normAutofit/>
          </a:bodyPr>
          <a:lstStyle/>
          <a:p>
            <a:r>
              <a:rPr lang="en-US" sz="2200" dirty="0"/>
              <a:t>Addressing Best Practices – Street Naming</a:t>
            </a:r>
            <a:br>
              <a:rPr lang="en-US" dirty="0"/>
            </a:br>
            <a:r>
              <a:rPr lang="en-US" u="sng" dirty="0"/>
              <a:t>Street Names in Addresses</a:t>
            </a:r>
            <a:endParaRPr lang="en-US" dirty="0"/>
          </a:p>
        </p:txBody>
      </p:sp>
      <p:sp>
        <p:nvSpPr>
          <p:cNvPr id="6" name="Rectangle 1">
            <a:extLst>
              <a:ext uri="{FF2B5EF4-FFF2-40B4-BE49-F238E27FC236}">
                <a16:creationId xmlns:a16="http://schemas.microsoft.com/office/drawing/2014/main" id="{4DC914ED-349F-A4FE-70D7-2B2614ECAA3A}"/>
              </a:ext>
            </a:extLst>
          </p:cNvPr>
          <p:cNvSpPr>
            <a:spLocks noGrp="1" noChangeArrowheads="1"/>
          </p:cNvSpPr>
          <p:nvPr>
            <p:ph idx="1"/>
          </p:nvPr>
        </p:nvSpPr>
        <p:spPr bwMode="auto">
          <a:xfrm>
            <a:off x="236831" y="1413338"/>
            <a:ext cx="838788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 The street name used in a building’s address should reflect the street </a:t>
            </a:r>
          </a:p>
          <a:p>
            <a:pPr marL="0" marR="0" lvl="0" indent="0" algn="l" defTabSz="914400" rtl="0" eaLnBrk="0" fontAlgn="base" latinLnBrk="0" hangingPunct="0">
              <a:lnSpc>
                <a:spcPct val="100000"/>
              </a:lnSpc>
              <a:spcBef>
                <a:spcPct val="0"/>
              </a:spcBef>
              <a:spcAft>
                <a:spcPct val="0"/>
              </a:spcAft>
              <a:buClrTx/>
              <a:buSzTx/>
              <a:buNone/>
              <a:tabLst/>
            </a:pPr>
            <a:r>
              <a:rPr lang="en-US" altLang="en-US" sz="2000" dirty="0">
                <a:latin typeface="Arial" panose="020B0604020202020204" pitchFamily="34" charset="0"/>
              </a:rPr>
              <a:t>   </a:t>
            </a:r>
            <a:r>
              <a:rPr kumimoji="0" lang="en-US" altLang="en-US" sz="2000" b="0" i="0" u="none" strike="noStrike" cap="none" normalizeH="0" baseline="0" dirty="0">
                <a:ln>
                  <a:noFill/>
                </a:ln>
                <a:solidFill>
                  <a:schemeClr val="tx1"/>
                </a:solidFill>
                <a:effectLst/>
                <a:latin typeface="Arial" panose="020B0604020202020204" pitchFamily="34" charset="0"/>
              </a:rPr>
              <a:t>that is used to provide primary access to the building.</a:t>
            </a:r>
          </a:p>
        </p:txBody>
      </p:sp>
      <p:pic>
        <p:nvPicPr>
          <p:cNvPr id="8" name="Picture 7" descr="an example screenshot looking down on a property in an aerial photo where the property has 3 streets bordering it with different names that could be candidates for the address.  The street along the front of the propery was chosen for the address' street name, appropriately.">
            <a:extLst>
              <a:ext uri="{FF2B5EF4-FFF2-40B4-BE49-F238E27FC236}">
                <a16:creationId xmlns:a16="http://schemas.microsoft.com/office/drawing/2014/main" id="{FB7AB253-A0F6-1BB3-BC18-94B60E4273C5}"/>
              </a:ext>
            </a:extLst>
          </p:cNvPr>
          <p:cNvPicPr>
            <a:picLocks noChangeAspect="1"/>
          </p:cNvPicPr>
          <p:nvPr/>
        </p:nvPicPr>
        <p:blipFill>
          <a:blip r:embed="rId2"/>
          <a:stretch>
            <a:fillRect/>
          </a:stretch>
        </p:blipFill>
        <p:spPr>
          <a:xfrm>
            <a:off x="519289" y="2178755"/>
            <a:ext cx="5090057" cy="3804356"/>
          </a:xfrm>
          <a:prstGeom prst="rect">
            <a:avLst/>
          </a:prstGeom>
          <a:ln>
            <a:solidFill>
              <a:schemeClr val="accent1"/>
            </a:solidFill>
          </a:ln>
        </p:spPr>
      </p:pic>
      <p:pic>
        <p:nvPicPr>
          <p:cNvPr id="10" name="Picture 9" descr="a google streetview image showing the front door of the property facing the property's front street, confirming that is the best street to use in the address as it is most direct to the point of primary access">
            <a:extLst>
              <a:ext uri="{FF2B5EF4-FFF2-40B4-BE49-F238E27FC236}">
                <a16:creationId xmlns:a16="http://schemas.microsoft.com/office/drawing/2014/main" id="{4BE63D81-4F57-C75F-9D41-7DE488B37FB4}"/>
              </a:ext>
            </a:extLst>
          </p:cNvPr>
          <p:cNvPicPr>
            <a:picLocks noChangeAspect="1"/>
          </p:cNvPicPr>
          <p:nvPr/>
        </p:nvPicPr>
        <p:blipFill>
          <a:blip r:embed="rId3"/>
          <a:stretch>
            <a:fillRect/>
          </a:stretch>
        </p:blipFill>
        <p:spPr>
          <a:xfrm>
            <a:off x="4430771" y="4115786"/>
            <a:ext cx="4515026" cy="2631523"/>
          </a:xfrm>
          <a:prstGeom prst="rect">
            <a:avLst/>
          </a:prstGeom>
          <a:ln>
            <a:solidFill>
              <a:schemeClr val="accent1"/>
            </a:solidFill>
          </a:ln>
        </p:spPr>
      </p:pic>
    </p:spTree>
    <p:extLst>
      <p:ext uri="{BB962C8B-B14F-4D97-AF65-F5344CB8AC3E}">
        <p14:creationId xmlns:p14="http://schemas.microsoft.com/office/powerpoint/2010/main" val="498142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C9114-ADBD-ABA2-F6AC-57BED8D96042}"/>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54862AFF-AE20-C0DC-C90B-5E9517CC13EE}"/>
              </a:ext>
            </a:extLst>
          </p:cNvPr>
          <p:cNvSpPr>
            <a:spLocks noGrp="1"/>
          </p:cNvSpPr>
          <p:nvPr>
            <p:ph type="title"/>
          </p:nvPr>
        </p:nvSpPr>
        <p:spPr>
          <a:xfrm>
            <a:off x="1630634" y="264919"/>
            <a:ext cx="6839712" cy="749689"/>
          </a:xfrm>
        </p:spPr>
        <p:txBody>
          <a:bodyPr>
            <a:normAutofit/>
          </a:bodyPr>
          <a:lstStyle/>
          <a:p>
            <a:r>
              <a:rPr lang="en-US" sz="2200" dirty="0"/>
              <a:t>Addressing Best Practices – Street Address Numbers</a:t>
            </a:r>
            <a:br>
              <a:rPr lang="en-US" dirty="0"/>
            </a:br>
            <a:r>
              <a:rPr lang="en-US" u="sng" dirty="0"/>
              <a:t>When to Assign Address Numbers (Scenario 1)</a:t>
            </a:r>
            <a:endParaRPr lang="en-US" dirty="0"/>
          </a:p>
        </p:txBody>
      </p:sp>
      <p:sp>
        <p:nvSpPr>
          <p:cNvPr id="6" name="Rectangle 1">
            <a:extLst>
              <a:ext uri="{FF2B5EF4-FFF2-40B4-BE49-F238E27FC236}">
                <a16:creationId xmlns:a16="http://schemas.microsoft.com/office/drawing/2014/main" id="{D0C8305C-DF5F-A27A-55AB-2CDC8678160E}"/>
              </a:ext>
            </a:extLst>
          </p:cNvPr>
          <p:cNvSpPr>
            <a:spLocks noGrp="1" noChangeArrowheads="1"/>
          </p:cNvSpPr>
          <p:nvPr>
            <p:ph idx="1"/>
          </p:nvPr>
        </p:nvSpPr>
        <p:spPr bwMode="auto">
          <a:xfrm>
            <a:off x="378060" y="1600408"/>
            <a:ext cx="838788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 Assign to every substantial structure with </a:t>
            </a:r>
            <a:r>
              <a:rPr kumimoji="0" lang="en-US" altLang="en-US" sz="2000" b="0" i="0" u="sng" strike="noStrike" cap="none" normalizeH="0" baseline="0" dirty="0">
                <a:ln>
                  <a:noFill/>
                </a:ln>
                <a:solidFill>
                  <a:schemeClr val="tx1"/>
                </a:solidFill>
                <a:effectLst/>
                <a:latin typeface="Arial" panose="020B0604020202020204" pitchFamily="34" charset="0"/>
              </a:rPr>
              <a:t>distinct occupancy </a:t>
            </a:r>
            <a:r>
              <a:rPr kumimoji="0" lang="en-US" altLang="en-US" sz="2000" b="0" i="0" u="none" strike="noStrike" cap="none" normalizeH="0" baseline="0" dirty="0">
                <a:ln>
                  <a:noFill/>
                </a:ln>
                <a:solidFill>
                  <a:schemeClr val="tx1"/>
                </a:solidFill>
                <a:effectLst/>
                <a:latin typeface="Arial" panose="020B0604020202020204" pitchFamily="34" charset="0"/>
              </a:rPr>
              <a:t>and </a:t>
            </a:r>
            <a:r>
              <a:rPr kumimoji="0" lang="en-US" altLang="en-US" sz="2000" b="0" i="0" u="sng" strike="noStrike" cap="none" normalizeH="0" baseline="0" dirty="0">
                <a:ln>
                  <a:noFill/>
                </a:ln>
                <a:solidFill>
                  <a:schemeClr val="tx1"/>
                </a:solidFill>
                <a:effectLst/>
                <a:latin typeface="Arial" panose="020B0604020202020204" pitchFamily="34" charset="0"/>
              </a:rPr>
              <a:t>active </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0" i="0" strike="noStrike" cap="none" normalizeH="0" baseline="0" dirty="0">
                <a:ln>
                  <a:noFill/>
                </a:ln>
                <a:solidFill>
                  <a:schemeClr val="tx1"/>
                </a:solidFill>
                <a:effectLst/>
                <a:latin typeface="Arial" panose="020B0604020202020204" pitchFamily="34" charset="0"/>
              </a:rPr>
              <a:t>  </a:t>
            </a:r>
            <a:r>
              <a:rPr kumimoji="0" lang="en-US" altLang="en-US" sz="2000" b="0" i="0" u="sng" strike="noStrike" cap="none" normalizeH="0" baseline="0" dirty="0">
                <a:ln>
                  <a:noFill/>
                </a:ln>
                <a:solidFill>
                  <a:schemeClr val="tx1"/>
                </a:solidFill>
                <a:effectLst/>
                <a:latin typeface="Arial" panose="020B0604020202020204" pitchFamily="34" charset="0"/>
              </a:rPr>
              <a:t>use</a:t>
            </a:r>
            <a:endParaRPr lang="en-US" altLang="en-US" sz="2000" u="sng" dirty="0">
              <a:latin typeface="Arial" panose="020B0604020202020204" pitchFamily="34" charset="0"/>
            </a:endParaRPr>
          </a:p>
        </p:txBody>
      </p:sp>
      <p:sp>
        <p:nvSpPr>
          <p:cNvPr id="2" name="Rectangle 1">
            <a:extLst>
              <a:ext uri="{FF2B5EF4-FFF2-40B4-BE49-F238E27FC236}">
                <a16:creationId xmlns:a16="http://schemas.microsoft.com/office/drawing/2014/main" id="{8F6A94EA-9149-20E2-06A9-F33266FD736D}"/>
              </a:ext>
            </a:extLst>
          </p:cNvPr>
          <p:cNvSpPr txBox="1">
            <a:spLocks noChangeArrowheads="1"/>
          </p:cNvSpPr>
          <p:nvPr/>
        </p:nvSpPr>
        <p:spPr bwMode="auto">
          <a:xfrm>
            <a:off x="457198" y="2351705"/>
            <a:ext cx="4193940" cy="366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Font typeface="Arial" panose="020B0604020202020204" pitchFamily="34" charset="0"/>
              <a:buNone/>
            </a:pPr>
            <a:r>
              <a:rPr lang="en-US" altLang="en-US" sz="2000" dirty="0">
                <a:latin typeface="Arial" panose="020B0604020202020204" pitchFamily="34" charset="0"/>
              </a:rPr>
              <a:t>Examples that qualify:</a:t>
            </a:r>
          </a:p>
          <a:p>
            <a:pPr marL="0" indent="0">
              <a:buNone/>
            </a:pPr>
            <a:r>
              <a:rPr lang="en-US" sz="2000" b="1" dirty="0"/>
              <a:t>1. Side-by-Side Two-Family Structure</a:t>
            </a:r>
          </a:p>
          <a:p>
            <a:pPr marL="0" indent="0">
              <a:buNone/>
            </a:pPr>
            <a:r>
              <a:rPr lang="en-US" sz="2000" b="1" dirty="0"/>
              <a:t>2. Converted Carriage House with Independent Access</a:t>
            </a:r>
          </a:p>
          <a:p>
            <a:pPr marL="0" indent="0">
              <a:buNone/>
            </a:pPr>
            <a:r>
              <a:rPr lang="en-US" sz="2000" b="1" dirty="0"/>
              <a:t>3. Commercial Building with Two Ground-Level Storefronts</a:t>
            </a:r>
          </a:p>
          <a:p>
            <a:pPr marL="0" indent="0">
              <a:buNone/>
            </a:pPr>
            <a:r>
              <a:rPr lang="en-US" sz="2000" b="1" dirty="0"/>
              <a:t>4. Industrial Building Divided into Fully Separated Bays</a:t>
            </a:r>
          </a:p>
          <a:p>
            <a:pPr marL="0" indent="0">
              <a:buNone/>
            </a:pPr>
            <a:r>
              <a:rPr lang="en-US" sz="2000" b="1" dirty="0"/>
              <a:t>5. 2+ Standalone “Substantial” Buildings on Same Parcel</a:t>
            </a:r>
          </a:p>
        </p:txBody>
      </p:sp>
      <p:sp>
        <p:nvSpPr>
          <p:cNvPr id="3" name="Rectangle 1">
            <a:extLst>
              <a:ext uri="{FF2B5EF4-FFF2-40B4-BE49-F238E27FC236}">
                <a16:creationId xmlns:a16="http://schemas.microsoft.com/office/drawing/2014/main" id="{3D7FFE75-787F-2A5E-261F-9154C21B3D63}"/>
              </a:ext>
            </a:extLst>
          </p:cNvPr>
          <p:cNvSpPr txBox="1">
            <a:spLocks noChangeArrowheads="1"/>
          </p:cNvSpPr>
          <p:nvPr/>
        </p:nvSpPr>
        <p:spPr bwMode="auto">
          <a:xfrm>
            <a:off x="4729931" y="2430728"/>
            <a:ext cx="4193940" cy="3288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Font typeface="Arial" panose="020B0604020202020204" pitchFamily="34" charset="0"/>
              <a:buNone/>
            </a:pPr>
            <a:r>
              <a:rPr lang="en-US" altLang="en-US" sz="2000" dirty="0">
                <a:latin typeface="Arial" panose="020B0604020202020204" pitchFamily="34" charset="0"/>
              </a:rPr>
              <a:t>Examples that don’t qualify:</a:t>
            </a:r>
          </a:p>
          <a:p>
            <a:pPr marL="0" indent="0">
              <a:buNone/>
            </a:pPr>
            <a:r>
              <a:rPr lang="en-US" sz="2000" b="1" dirty="0"/>
              <a:t>1. Detached Garage Serving a Residence</a:t>
            </a:r>
          </a:p>
          <a:p>
            <a:pPr marL="0" indent="0">
              <a:buNone/>
            </a:pPr>
            <a:r>
              <a:rPr lang="en-US" sz="2000" b="1" dirty="0"/>
              <a:t>2. Storage Shed or Barn</a:t>
            </a:r>
          </a:p>
          <a:p>
            <a:pPr marL="0" indent="0">
              <a:buNone/>
            </a:pPr>
            <a:r>
              <a:rPr lang="en-US" sz="2000" b="1" dirty="0"/>
              <a:t>3. Accessory Workshop for Homeowner</a:t>
            </a:r>
          </a:p>
          <a:p>
            <a:pPr marL="0" indent="0">
              <a:buNone/>
            </a:pPr>
            <a:r>
              <a:rPr lang="en-US" sz="2000" b="1" dirty="0"/>
              <a:t>4. Interior Subdivision of a Building</a:t>
            </a:r>
          </a:p>
          <a:p>
            <a:pPr marL="0" indent="0">
              <a:buNone/>
            </a:pPr>
            <a:r>
              <a:rPr lang="en-US" sz="2000" b="1" dirty="0"/>
              <a:t>5. Vacant or Inactive Structure</a:t>
            </a:r>
          </a:p>
          <a:p>
            <a:pPr marL="0" indent="0" eaLnBrk="0" fontAlgn="base" hangingPunct="0">
              <a:lnSpc>
                <a:spcPct val="100000"/>
              </a:lnSpc>
              <a:spcBef>
                <a:spcPct val="0"/>
              </a:spcBef>
              <a:spcAft>
                <a:spcPct val="0"/>
              </a:spcAft>
              <a:buFont typeface="Arial" panose="020B0604020202020204" pitchFamily="34" charset="0"/>
              <a:buNone/>
            </a:pPr>
            <a:endParaRPr lang="en-US" altLang="en-US" sz="2000" dirty="0">
              <a:latin typeface="Arial" panose="020B0604020202020204" pitchFamily="34" charset="0"/>
            </a:endParaRPr>
          </a:p>
        </p:txBody>
      </p:sp>
    </p:spTree>
    <p:extLst>
      <p:ext uri="{BB962C8B-B14F-4D97-AF65-F5344CB8AC3E}">
        <p14:creationId xmlns:p14="http://schemas.microsoft.com/office/powerpoint/2010/main" val="413349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296DA-0F92-AB8A-555C-F4F152DCA8A3}"/>
            </a:ext>
          </a:extLst>
        </p:cNvPr>
        <p:cNvGrpSpPr/>
        <p:nvPr/>
      </p:nvGrpSpPr>
      <p:grpSpPr>
        <a:xfrm>
          <a:off x="0" y="0"/>
          <a:ext cx="0" cy="0"/>
          <a:chOff x="0" y="0"/>
          <a:chExt cx="0" cy="0"/>
        </a:xfrm>
      </p:grpSpPr>
      <p:sp>
        <p:nvSpPr>
          <p:cNvPr id="7" name="Title 3">
            <a:extLst>
              <a:ext uri="{FF2B5EF4-FFF2-40B4-BE49-F238E27FC236}">
                <a16:creationId xmlns:a16="http://schemas.microsoft.com/office/drawing/2014/main" id="{655E27E6-C575-BDF9-F394-E7425D947F1E}"/>
              </a:ext>
            </a:extLst>
          </p:cNvPr>
          <p:cNvSpPr>
            <a:spLocks noGrp="1"/>
          </p:cNvSpPr>
          <p:nvPr>
            <p:ph type="title"/>
          </p:nvPr>
        </p:nvSpPr>
        <p:spPr>
          <a:xfrm>
            <a:off x="1630634" y="264919"/>
            <a:ext cx="6839712" cy="749689"/>
          </a:xfrm>
        </p:spPr>
        <p:txBody>
          <a:bodyPr>
            <a:normAutofit/>
          </a:bodyPr>
          <a:lstStyle/>
          <a:p>
            <a:r>
              <a:rPr lang="en-US" sz="2200" dirty="0"/>
              <a:t>Addressing Best Practices – Street Address Numbers</a:t>
            </a:r>
            <a:br>
              <a:rPr lang="en-US" dirty="0"/>
            </a:br>
            <a:r>
              <a:rPr lang="en-US" u="sng" dirty="0"/>
              <a:t>When to Assign Address Numbers (Scenario 2)</a:t>
            </a:r>
            <a:endParaRPr lang="en-US" dirty="0"/>
          </a:p>
        </p:txBody>
      </p:sp>
      <p:sp>
        <p:nvSpPr>
          <p:cNvPr id="6" name="Rectangle 1">
            <a:extLst>
              <a:ext uri="{FF2B5EF4-FFF2-40B4-BE49-F238E27FC236}">
                <a16:creationId xmlns:a16="http://schemas.microsoft.com/office/drawing/2014/main" id="{4AB4784B-9365-5ED2-E546-8064E75C11F6}"/>
              </a:ext>
            </a:extLst>
          </p:cNvPr>
          <p:cNvSpPr>
            <a:spLocks noGrp="1" noChangeArrowheads="1"/>
          </p:cNvSpPr>
          <p:nvPr>
            <p:ph idx="1"/>
          </p:nvPr>
        </p:nvSpPr>
        <p:spPr bwMode="auto">
          <a:xfrm>
            <a:off x="321615" y="1544658"/>
            <a:ext cx="838788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 </a:t>
            </a:r>
            <a:r>
              <a:rPr lang="en-US" altLang="en-US" sz="2000" dirty="0">
                <a:latin typeface="Arial" panose="020B0604020202020204" pitchFamily="34" charset="0"/>
              </a:rPr>
              <a:t>Public safety concerns may allow some flexibility…</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pic>
        <p:nvPicPr>
          <p:cNvPr id="3" name="Picture 2" descr="an example screenshot showing dozens of address points scattered around the gillette stadium parking lot representing light poles that have been assigned unique civic addresses to facilitate public safety response">
            <a:extLst>
              <a:ext uri="{FF2B5EF4-FFF2-40B4-BE49-F238E27FC236}">
                <a16:creationId xmlns:a16="http://schemas.microsoft.com/office/drawing/2014/main" id="{61DCEE13-1A25-A4E9-3BCC-F7668C7FF9AF}"/>
              </a:ext>
            </a:extLst>
          </p:cNvPr>
          <p:cNvPicPr>
            <a:picLocks noChangeAspect="1"/>
          </p:cNvPicPr>
          <p:nvPr/>
        </p:nvPicPr>
        <p:blipFill>
          <a:blip r:embed="rId2"/>
          <a:stretch>
            <a:fillRect/>
          </a:stretch>
        </p:blipFill>
        <p:spPr>
          <a:xfrm>
            <a:off x="434505" y="1967628"/>
            <a:ext cx="5913911" cy="4685963"/>
          </a:xfrm>
          <a:prstGeom prst="rect">
            <a:avLst/>
          </a:prstGeom>
        </p:spPr>
      </p:pic>
    </p:spTree>
    <p:extLst>
      <p:ext uri="{BB962C8B-B14F-4D97-AF65-F5344CB8AC3E}">
        <p14:creationId xmlns:p14="http://schemas.microsoft.com/office/powerpoint/2010/main" val="4402537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19E91-AAE3-D0D3-7665-7D8A0B21FBC3}"/>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D5495FA7-2D67-C4E0-5AFD-8F8CAFCB4009}"/>
              </a:ext>
            </a:extLst>
          </p:cNvPr>
          <p:cNvSpPr>
            <a:spLocks noGrp="1"/>
          </p:cNvSpPr>
          <p:nvPr>
            <p:ph type="title"/>
          </p:nvPr>
        </p:nvSpPr>
        <p:spPr>
          <a:xfrm>
            <a:off x="1630634" y="264919"/>
            <a:ext cx="6839712" cy="749689"/>
          </a:xfrm>
        </p:spPr>
        <p:txBody>
          <a:bodyPr>
            <a:normAutofit/>
          </a:bodyPr>
          <a:lstStyle/>
          <a:p>
            <a:r>
              <a:rPr lang="en-US" sz="2200" dirty="0"/>
              <a:t>Addressing Best Practices – Street Address Numbers</a:t>
            </a:r>
            <a:br>
              <a:rPr lang="en-US" dirty="0"/>
            </a:br>
            <a:r>
              <a:rPr lang="en-US" u="sng" dirty="0"/>
              <a:t>When to Assign Address Numbers (Scenario 3)</a:t>
            </a:r>
            <a:endParaRPr lang="en-US" dirty="0"/>
          </a:p>
        </p:txBody>
      </p:sp>
      <p:sp>
        <p:nvSpPr>
          <p:cNvPr id="6" name="Rectangle 1">
            <a:extLst>
              <a:ext uri="{FF2B5EF4-FFF2-40B4-BE49-F238E27FC236}">
                <a16:creationId xmlns:a16="http://schemas.microsoft.com/office/drawing/2014/main" id="{16A47583-B0AB-D5AC-C893-1E0BB4E43581}"/>
              </a:ext>
            </a:extLst>
          </p:cNvPr>
          <p:cNvSpPr>
            <a:spLocks noGrp="1" noChangeArrowheads="1"/>
          </p:cNvSpPr>
          <p:nvPr>
            <p:ph idx="1"/>
          </p:nvPr>
        </p:nvSpPr>
        <p:spPr bwMode="auto">
          <a:xfrm>
            <a:off x="321615" y="1544658"/>
            <a:ext cx="838788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 Parks, fields, and other places may receive numbers if needed</a:t>
            </a:r>
          </a:p>
        </p:txBody>
      </p:sp>
      <p:pic>
        <p:nvPicPr>
          <p:cNvPr id="4" name="Picture 3" descr="An example screenshot showing the aerial photo and parcel boundaries of a school property with an athletic field behind it that has an address point on the field representing a new address assigned to the field, different than the school address.">
            <a:extLst>
              <a:ext uri="{FF2B5EF4-FFF2-40B4-BE49-F238E27FC236}">
                <a16:creationId xmlns:a16="http://schemas.microsoft.com/office/drawing/2014/main" id="{DE2C277A-3347-F388-4120-181C4F81BFF6}"/>
              </a:ext>
            </a:extLst>
          </p:cNvPr>
          <p:cNvPicPr>
            <a:picLocks noChangeAspect="1"/>
          </p:cNvPicPr>
          <p:nvPr/>
        </p:nvPicPr>
        <p:blipFill>
          <a:blip r:embed="rId2"/>
          <a:stretch>
            <a:fillRect/>
          </a:stretch>
        </p:blipFill>
        <p:spPr>
          <a:xfrm>
            <a:off x="383818" y="2014420"/>
            <a:ext cx="7016162" cy="4685534"/>
          </a:xfrm>
          <a:prstGeom prst="rect">
            <a:avLst/>
          </a:prstGeom>
          <a:ln>
            <a:solidFill>
              <a:schemeClr val="accent1"/>
            </a:solidFill>
          </a:ln>
        </p:spPr>
      </p:pic>
      <p:sp>
        <p:nvSpPr>
          <p:cNvPr id="8" name="Rectangle 1">
            <a:extLst>
              <a:ext uri="{FF2B5EF4-FFF2-40B4-BE49-F238E27FC236}">
                <a16:creationId xmlns:a16="http://schemas.microsoft.com/office/drawing/2014/main" id="{C8E26B57-BFFE-801A-C59B-AEDD1ABFF504}"/>
              </a:ext>
            </a:extLst>
          </p:cNvPr>
          <p:cNvSpPr txBox="1">
            <a:spLocks noChangeArrowheads="1"/>
          </p:cNvSpPr>
          <p:nvPr/>
        </p:nvSpPr>
        <p:spPr bwMode="auto">
          <a:xfrm>
            <a:off x="7467656" y="3358863"/>
            <a:ext cx="1631187"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None/>
            </a:pPr>
            <a:r>
              <a:rPr lang="en-US" altLang="en-US" sz="1600" dirty="0">
                <a:latin typeface="Arial" panose="020B0604020202020204" pitchFamily="34" charset="0"/>
              </a:rPr>
              <a:t>Roberts Field</a:t>
            </a:r>
          </a:p>
          <a:p>
            <a:pPr marL="0" indent="0" eaLnBrk="0" fontAlgn="base" hangingPunct="0">
              <a:lnSpc>
                <a:spcPct val="100000"/>
              </a:lnSpc>
              <a:spcBef>
                <a:spcPct val="0"/>
              </a:spcBef>
              <a:spcAft>
                <a:spcPct val="0"/>
              </a:spcAft>
              <a:buNone/>
            </a:pPr>
            <a:r>
              <a:rPr lang="en-US" altLang="en-US" sz="1600" dirty="0">
                <a:latin typeface="Arial" panose="020B0604020202020204" pitchFamily="34" charset="0"/>
              </a:rPr>
              <a:t>assigned a civic address of </a:t>
            </a:r>
          </a:p>
          <a:p>
            <a:pPr marL="0" indent="0" eaLnBrk="0" fontAlgn="base" hangingPunct="0">
              <a:lnSpc>
                <a:spcPct val="100000"/>
              </a:lnSpc>
              <a:spcBef>
                <a:spcPct val="0"/>
              </a:spcBef>
              <a:spcAft>
                <a:spcPct val="0"/>
              </a:spcAft>
              <a:buNone/>
            </a:pPr>
            <a:r>
              <a:rPr lang="en-US" altLang="en-US" sz="1600" dirty="0">
                <a:latin typeface="Arial" panose="020B0604020202020204" pitchFamily="34" charset="0"/>
              </a:rPr>
              <a:t>‘86 </a:t>
            </a:r>
            <a:r>
              <a:rPr lang="en-US" altLang="en-US" sz="1600" dirty="0" err="1">
                <a:latin typeface="Arial" panose="020B0604020202020204" pitchFamily="34" charset="0"/>
              </a:rPr>
              <a:t>Resnic</a:t>
            </a:r>
            <a:r>
              <a:rPr lang="en-US" altLang="en-US" sz="1600" dirty="0">
                <a:latin typeface="Arial" panose="020B0604020202020204" pitchFamily="34" charset="0"/>
              </a:rPr>
              <a:t> Blvd’ per public safety request</a:t>
            </a:r>
          </a:p>
        </p:txBody>
      </p:sp>
    </p:spTree>
    <p:extLst>
      <p:ext uri="{BB962C8B-B14F-4D97-AF65-F5344CB8AC3E}">
        <p14:creationId xmlns:p14="http://schemas.microsoft.com/office/powerpoint/2010/main" val="29388828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F24E4-126D-BBF8-934F-6CCD99B10CB0}"/>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C1246056-14AF-30EC-B071-141EB429A39A}"/>
              </a:ext>
            </a:extLst>
          </p:cNvPr>
          <p:cNvSpPr>
            <a:spLocks noGrp="1"/>
          </p:cNvSpPr>
          <p:nvPr>
            <p:ph type="title"/>
          </p:nvPr>
        </p:nvSpPr>
        <p:spPr>
          <a:xfrm>
            <a:off x="1630634" y="264919"/>
            <a:ext cx="6839712" cy="749689"/>
          </a:xfrm>
        </p:spPr>
        <p:txBody>
          <a:bodyPr>
            <a:normAutofit/>
          </a:bodyPr>
          <a:lstStyle/>
          <a:p>
            <a:r>
              <a:rPr lang="en-US" sz="2200" dirty="0"/>
              <a:t>Addressing Best Practices – Street Address Numbers</a:t>
            </a:r>
            <a:br>
              <a:rPr lang="en-US" dirty="0"/>
            </a:br>
            <a:r>
              <a:rPr lang="en-US" u="sng" dirty="0"/>
              <a:t>Address Numbers and Vacant Parcels</a:t>
            </a:r>
            <a:endParaRPr lang="en-US" dirty="0"/>
          </a:p>
        </p:txBody>
      </p:sp>
      <p:sp>
        <p:nvSpPr>
          <p:cNvPr id="6" name="Rectangle 1">
            <a:extLst>
              <a:ext uri="{FF2B5EF4-FFF2-40B4-BE49-F238E27FC236}">
                <a16:creationId xmlns:a16="http://schemas.microsoft.com/office/drawing/2014/main" id="{A25980FF-5676-984D-B830-30CE2CAF6C4D}"/>
              </a:ext>
            </a:extLst>
          </p:cNvPr>
          <p:cNvSpPr>
            <a:spLocks noGrp="1" noChangeArrowheads="1"/>
          </p:cNvSpPr>
          <p:nvPr>
            <p:ph idx="1"/>
          </p:nvPr>
        </p:nvSpPr>
        <p:spPr bwMode="auto">
          <a:xfrm>
            <a:off x="378060" y="1421495"/>
            <a:ext cx="8387880" cy="5324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 Should vacant parcels receive an address / address number?</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endParaRPr lang="en-US" altLang="en-US" sz="20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endParaRPr lang="en-US" altLang="en-US" sz="20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endParaRPr lang="en-US" altLang="en-US" sz="20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endParaRPr lang="en-US" altLang="en-US" sz="20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endParaRPr lang="en-US" altLang="en-US" sz="20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endParaRPr lang="en-US" altLang="en-US" sz="20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sz="2000" dirty="0">
                <a:latin typeface="Arial" panose="020B0604020202020204" pitchFamily="34" charset="0"/>
              </a:rPr>
              <a:t> More specific ancillary guidance has been considered by MassGIS </a:t>
            </a:r>
          </a:p>
          <a:p>
            <a:pPr marL="0" marR="0" lvl="0" indent="0" algn="l" defTabSz="914400" rtl="0" eaLnBrk="0" fontAlgn="base" latinLnBrk="0" hangingPunct="0">
              <a:lnSpc>
                <a:spcPct val="100000"/>
              </a:lnSpc>
              <a:spcBef>
                <a:spcPct val="0"/>
              </a:spcBef>
              <a:spcAft>
                <a:spcPct val="0"/>
              </a:spcAft>
              <a:buClrTx/>
              <a:buSzTx/>
              <a:buNone/>
              <a:tabLst/>
            </a:pPr>
            <a:r>
              <a:rPr lang="en-US" altLang="en-US" sz="2000" dirty="0">
                <a:latin typeface="Arial" panose="020B0604020202020204" pitchFamily="34" charset="0"/>
              </a:rPr>
              <a:t>  (shared later in this presentation)</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pic>
        <p:nvPicPr>
          <p:cNvPr id="3" name="Picture 2" descr="an example screenshot showing multiple vacant parcels that have each been assigned identical addresses, making them impossible to distinguish from each other by the address assigned">
            <a:extLst>
              <a:ext uri="{FF2B5EF4-FFF2-40B4-BE49-F238E27FC236}">
                <a16:creationId xmlns:a16="http://schemas.microsoft.com/office/drawing/2014/main" id="{B9E70264-5D0F-7FB1-8F41-2CB854D686B8}"/>
              </a:ext>
            </a:extLst>
          </p:cNvPr>
          <p:cNvPicPr>
            <a:picLocks noChangeAspect="1"/>
          </p:cNvPicPr>
          <p:nvPr/>
        </p:nvPicPr>
        <p:blipFill>
          <a:blip r:embed="rId2"/>
          <a:stretch>
            <a:fillRect/>
          </a:stretch>
        </p:blipFill>
        <p:spPr>
          <a:xfrm>
            <a:off x="519289" y="1861197"/>
            <a:ext cx="5566398" cy="4137554"/>
          </a:xfrm>
          <a:prstGeom prst="rect">
            <a:avLst/>
          </a:prstGeom>
          <a:ln>
            <a:solidFill>
              <a:schemeClr val="accent1"/>
            </a:solidFill>
          </a:ln>
        </p:spPr>
      </p:pic>
      <p:sp>
        <p:nvSpPr>
          <p:cNvPr id="9" name="Rectangle 1">
            <a:extLst>
              <a:ext uri="{FF2B5EF4-FFF2-40B4-BE49-F238E27FC236}">
                <a16:creationId xmlns:a16="http://schemas.microsoft.com/office/drawing/2014/main" id="{766489A6-B0FD-46F9-5C53-8B87D892E51E}"/>
              </a:ext>
            </a:extLst>
          </p:cNvPr>
          <p:cNvSpPr txBox="1">
            <a:spLocks noChangeArrowheads="1"/>
          </p:cNvSpPr>
          <p:nvPr/>
        </p:nvSpPr>
        <p:spPr bwMode="auto">
          <a:xfrm>
            <a:off x="6164711" y="2879382"/>
            <a:ext cx="2821482"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Font typeface="Arial" panose="020B0604020202020204" pitchFamily="34" charset="0"/>
              <a:buNone/>
            </a:pPr>
            <a:r>
              <a:rPr lang="en-US" altLang="en-US" dirty="0">
                <a:latin typeface="Arial" panose="020B0604020202020204" pitchFamily="34" charset="0"/>
              </a:rPr>
              <a:t>From Section 6.4.1:  “</a:t>
            </a:r>
            <a:r>
              <a:rPr lang="en-US" dirty="0"/>
              <a:t>This is generally a good idea, as it provides a useful identifier for record-keeping and for fieldwork, but you need to consider what happens to the address when the parcel is subdivided or multiple structures built on it. An orderly process for ‘retiring’ or transferring the original address is needed.”</a:t>
            </a:r>
            <a:endParaRPr lang="en-US" altLang="en-US" dirty="0">
              <a:latin typeface="Arial" panose="020B0604020202020204" pitchFamily="34" charset="0"/>
            </a:endParaRPr>
          </a:p>
        </p:txBody>
      </p:sp>
    </p:spTree>
    <p:extLst>
      <p:ext uri="{BB962C8B-B14F-4D97-AF65-F5344CB8AC3E}">
        <p14:creationId xmlns:p14="http://schemas.microsoft.com/office/powerpoint/2010/main" val="3610922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315E7-7AFF-4980-100C-19B27CF8ED85}"/>
            </a:ext>
          </a:extLst>
        </p:cNvPr>
        <p:cNvGrpSpPr/>
        <p:nvPr/>
      </p:nvGrpSpPr>
      <p:grpSpPr>
        <a:xfrm>
          <a:off x="0" y="0"/>
          <a:ext cx="0" cy="0"/>
          <a:chOff x="0" y="0"/>
          <a:chExt cx="0" cy="0"/>
        </a:xfrm>
      </p:grpSpPr>
      <p:sp>
        <p:nvSpPr>
          <p:cNvPr id="10" name="Title 3">
            <a:extLst>
              <a:ext uri="{FF2B5EF4-FFF2-40B4-BE49-F238E27FC236}">
                <a16:creationId xmlns:a16="http://schemas.microsoft.com/office/drawing/2014/main" id="{197BD865-2CAF-E37F-06D2-DC891E4546D0}"/>
              </a:ext>
            </a:extLst>
          </p:cNvPr>
          <p:cNvSpPr>
            <a:spLocks noGrp="1"/>
          </p:cNvSpPr>
          <p:nvPr>
            <p:ph type="title"/>
          </p:nvPr>
        </p:nvSpPr>
        <p:spPr>
          <a:xfrm>
            <a:off x="1630634" y="264919"/>
            <a:ext cx="6839712" cy="749689"/>
          </a:xfrm>
        </p:spPr>
        <p:txBody>
          <a:bodyPr>
            <a:normAutofit/>
          </a:bodyPr>
          <a:lstStyle/>
          <a:p>
            <a:r>
              <a:rPr lang="en-US" sz="2200" dirty="0"/>
              <a:t>Addressing Best Practices – Street Address Numbers</a:t>
            </a:r>
            <a:br>
              <a:rPr lang="en-US" dirty="0"/>
            </a:br>
            <a:r>
              <a:rPr lang="en-US" u="sng" dirty="0"/>
              <a:t>Parity and Sequence</a:t>
            </a:r>
            <a:endParaRPr lang="en-US" dirty="0"/>
          </a:p>
        </p:txBody>
      </p:sp>
      <p:sp>
        <p:nvSpPr>
          <p:cNvPr id="6" name="Rectangle 1">
            <a:extLst>
              <a:ext uri="{FF2B5EF4-FFF2-40B4-BE49-F238E27FC236}">
                <a16:creationId xmlns:a16="http://schemas.microsoft.com/office/drawing/2014/main" id="{FB167DD6-432F-F9DD-50BE-D1A3678DA740}"/>
              </a:ext>
            </a:extLst>
          </p:cNvPr>
          <p:cNvSpPr>
            <a:spLocks noGrp="1" noChangeArrowheads="1"/>
          </p:cNvSpPr>
          <p:nvPr>
            <p:ph idx="1"/>
          </p:nvPr>
        </p:nvSpPr>
        <p:spPr bwMode="auto">
          <a:xfrm>
            <a:off x="214253" y="1484162"/>
            <a:ext cx="8610659"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 Even numbers on one side, odd on the other, ascending logically</a:t>
            </a:r>
          </a:p>
          <a:p>
            <a:pPr marL="0" marR="0" lvl="0" indent="0" algn="l" defTabSz="914400" rtl="0" eaLnBrk="0" fontAlgn="base" latinLnBrk="0" hangingPunct="0">
              <a:lnSpc>
                <a:spcPct val="100000"/>
              </a:lnSpc>
              <a:spcBef>
                <a:spcPct val="0"/>
              </a:spcBef>
              <a:spcAft>
                <a:spcPct val="0"/>
              </a:spcAft>
              <a:buClrTx/>
              <a:buSzTx/>
              <a:buNone/>
              <a:tabLst/>
            </a:pPr>
            <a:endParaRPr lang="en-US" altLang="en-US" sz="20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 Assign based on </a:t>
            </a:r>
          </a:p>
          <a:p>
            <a:pPr marL="0" marR="0" lvl="0" indent="0" algn="l" defTabSz="914400" rtl="0" eaLnBrk="0" fontAlgn="base" latinLnBrk="0" hangingPunct="0">
              <a:lnSpc>
                <a:spcPct val="100000"/>
              </a:lnSpc>
              <a:spcBef>
                <a:spcPct val="0"/>
              </a:spcBef>
              <a:spcAft>
                <a:spcPct val="0"/>
              </a:spcAft>
              <a:buClrTx/>
              <a:buSzTx/>
              <a:buNone/>
              <a:tabLst/>
            </a:pPr>
            <a:r>
              <a:rPr lang="en-US" altLang="en-US" sz="2000" dirty="0">
                <a:latin typeface="Arial" panose="020B0604020202020204" pitchFamily="34" charset="0"/>
              </a:rPr>
              <a:t>  </a:t>
            </a:r>
            <a:r>
              <a:rPr kumimoji="0" lang="en-US" altLang="en-US" sz="2000" b="0" i="0" u="none" strike="noStrike" cap="none" normalizeH="0" baseline="0" dirty="0">
                <a:ln>
                  <a:noFill/>
                </a:ln>
                <a:solidFill>
                  <a:schemeClr val="tx1"/>
                </a:solidFill>
                <a:effectLst/>
                <a:latin typeface="Arial" panose="020B0604020202020204" pitchFamily="34" charset="0"/>
              </a:rPr>
              <a:t>driveway access </a:t>
            </a:r>
          </a:p>
          <a:p>
            <a:pPr marL="0" marR="0" lvl="0" indent="0" algn="l" defTabSz="914400" rtl="0" eaLnBrk="0" fontAlgn="base" latinLnBrk="0" hangingPunct="0">
              <a:lnSpc>
                <a:spcPct val="100000"/>
              </a:lnSpc>
              <a:spcBef>
                <a:spcPct val="0"/>
              </a:spcBef>
              <a:spcAft>
                <a:spcPct val="0"/>
              </a:spcAft>
              <a:buClrTx/>
              <a:buSzTx/>
              <a:buNone/>
              <a:tabLst/>
            </a:pPr>
            <a:r>
              <a:rPr lang="en-US" altLang="en-US" sz="2000" dirty="0">
                <a:latin typeface="Arial" panose="020B0604020202020204" pitchFamily="34" charset="0"/>
              </a:rPr>
              <a:t>  </a:t>
            </a:r>
            <a:r>
              <a:rPr kumimoji="0" lang="en-US" altLang="en-US" sz="2000" b="0" i="0" u="none" strike="noStrike" cap="none" normalizeH="0" baseline="0" dirty="0">
                <a:ln>
                  <a:noFill/>
                </a:ln>
                <a:solidFill>
                  <a:schemeClr val="tx1"/>
                </a:solidFill>
                <a:effectLst/>
                <a:latin typeface="Arial" panose="020B0604020202020204" pitchFamily="34" charset="0"/>
              </a:rPr>
              <a:t>point, not frontage</a:t>
            </a:r>
          </a:p>
          <a:p>
            <a:pPr marL="0" marR="0" lvl="0" indent="0" algn="l" defTabSz="914400" rtl="0" eaLnBrk="0" fontAlgn="base" latinLnBrk="0" hangingPunct="0">
              <a:lnSpc>
                <a:spcPct val="100000"/>
              </a:lnSpc>
              <a:spcBef>
                <a:spcPct val="0"/>
              </a:spcBef>
              <a:spcAft>
                <a:spcPct val="0"/>
              </a:spcAft>
              <a:buClrTx/>
              <a:buSzTx/>
              <a:buNone/>
              <a:tabLst/>
            </a:pPr>
            <a:r>
              <a:rPr lang="en-US" altLang="en-US" sz="2000" dirty="0">
                <a:latin typeface="Arial" panose="020B0604020202020204" pitchFamily="34" charset="0"/>
              </a:rPr>
              <a:t>  of parcels</a:t>
            </a:r>
            <a:br>
              <a:rPr lang="en-US" altLang="en-US" sz="2000" dirty="0">
                <a:latin typeface="Arial" panose="020B0604020202020204" pitchFamily="34" charset="0"/>
              </a:rPr>
            </a:br>
            <a:endParaRPr lang="en-US" altLang="en-US" sz="20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 Preserve numeric </a:t>
            </a:r>
          </a:p>
          <a:p>
            <a:pPr marL="0" marR="0" lvl="0" indent="0" algn="l" defTabSz="914400" rtl="0" eaLnBrk="0" fontAlgn="base" latinLnBrk="0" hangingPunct="0">
              <a:lnSpc>
                <a:spcPct val="100000"/>
              </a:lnSpc>
              <a:spcBef>
                <a:spcPct val="0"/>
              </a:spcBef>
              <a:spcAft>
                <a:spcPct val="0"/>
              </a:spcAft>
              <a:buClrTx/>
              <a:buSzTx/>
              <a:buNone/>
              <a:tabLst/>
            </a:pPr>
            <a:r>
              <a:rPr lang="en-US" altLang="en-US" sz="2000" dirty="0">
                <a:latin typeface="Arial" panose="020B0604020202020204" pitchFamily="34" charset="0"/>
              </a:rPr>
              <a:t>  </a:t>
            </a:r>
            <a:r>
              <a:rPr kumimoji="0" lang="en-US" altLang="en-US" sz="2000" b="0" i="0" u="none" strike="noStrike" cap="none" normalizeH="0" baseline="0" dirty="0">
                <a:ln>
                  <a:noFill/>
                </a:ln>
                <a:solidFill>
                  <a:schemeClr val="tx1"/>
                </a:solidFill>
                <a:effectLst/>
                <a:latin typeface="Arial" panose="020B0604020202020204" pitchFamily="34" charset="0"/>
              </a:rPr>
              <a:t>sequence at all </a:t>
            </a:r>
          </a:p>
          <a:p>
            <a:pPr marL="0" marR="0" lvl="0" indent="0" algn="l" defTabSz="914400" rtl="0" eaLnBrk="0" fontAlgn="base" latinLnBrk="0" hangingPunct="0">
              <a:lnSpc>
                <a:spcPct val="100000"/>
              </a:lnSpc>
              <a:spcBef>
                <a:spcPct val="0"/>
              </a:spcBef>
              <a:spcAft>
                <a:spcPct val="0"/>
              </a:spcAft>
              <a:buClrTx/>
              <a:buSzTx/>
              <a:buNone/>
              <a:tabLst/>
            </a:pPr>
            <a:r>
              <a:rPr lang="en-US" altLang="en-US" sz="2000" dirty="0">
                <a:latin typeface="Arial" panose="020B0604020202020204" pitchFamily="34" charset="0"/>
              </a:rPr>
              <a:t>  </a:t>
            </a:r>
            <a:r>
              <a:rPr kumimoji="0" lang="en-US" altLang="en-US" sz="2000" b="0" i="0" u="none" strike="noStrike" cap="none" normalizeH="0" baseline="0" dirty="0">
                <a:ln>
                  <a:noFill/>
                </a:ln>
                <a:solidFill>
                  <a:schemeClr val="tx1"/>
                </a:solidFill>
                <a:effectLst/>
                <a:latin typeface="Arial" panose="020B0604020202020204" pitchFamily="34" charset="0"/>
              </a:rPr>
              <a:t>times</a:t>
            </a:r>
          </a:p>
        </p:txBody>
      </p:sp>
      <p:pic>
        <p:nvPicPr>
          <p:cNvPr id="4" name="Picture 3" descr="an example screenshot showing elongated parcels with address numbers assigned based upon their location along the main street providing access, but this is inappropriate because the actual access roads provide access to them in an order different than their sequential numbering">
            <a:extLst>
              <a:ext uri="{FF2B5EF4-FFF2-40B4-BE49-F238E27FC236}">
                <a16:creationId xmlns:a16="http://schemas.microsoft.com/office/drawing/2014/main" id="{58E8B9AA-B7F3-A311-4593-B80D9EEE88F5}"/>
              </a:ext>
            </a:extLst>
          </p:cNvPr>
          <p:cNvPicPr>
            <a:picLocks noChangeAspect="1"/>
          </p:cNvPicPr>
          <p:nvPr/>
        </p:nvPicPr>
        <p:blipFill>
          <a:blip r:embed="rId2"/>
          <a:stretch>
            <a:fillRect/>
          </a:stretch>
        </p:blipFill>
        <p:spPr>
          <a:xfrm>
            <a:off x="2594610" y="2245045"/>
            <a:ext cx="6230302" cy="4210876"/>
          </a:xfrm>
          <a:prstGeom prst="rect">
            <a:avLst/>
          </a:prstGeom>
        </p:spPr>
      </p:pic>
      <p:pic>
        <p:nvPicPr>
          <p:cNvPr id="11" name="Picture 10" descr="an example screenshot showing houses with address numbers assigned based upon their location along the main street providing access along with the actual access roads themselves, but this is inappropriate because the actual access roads provide access to them in an order different than their sequential numbering">
            <a:extLst>
              <a:ext uri="{FF2B5EF4-FFF2-40B4-BE49-F238E27FC236}">
                <a16:creationId xmlns:a16="http://schemas.microsoft.com/office/drawing/2014/main" id="{963EF61F-A3C9-9280-3989-9BA4B31A285D}"/>
              </a:ext>
            </a:extLst>
          </p:cNvPr>
          <p:cNvPicPr>
            <a:picLocks noChangeAspect="1"/>
          </p:cNvPicPr>
          <p:nvPr/>
        </p:nvPicPr>
        <p:blipFill>
          <a:blip r:embed="rId3"/>
          <a:stretch>
            <a:fillRect/>
          </a:stretch>
        </p:blipFill>
        <p:spPr>
          <a:xfrm>
            <a:off x="2926080" y="1954406"/>
            <a:ext cx="5368241" cy="4813968"/>
          </a:xfrm>
          <a:prstGeom prst="rect">
            <a:avLst/>
          </a:prstGeom>
        </p:spPr>
      </p:pic>
    </p:spTree>
    <p:extLst>
      <p:ext uri="{BB962C8B-B14F-4D97-AF65-F5344CB8AC3E}">
        <p14:creationId xmlns:p14="http://schemas.microsoft.com/office/powerpoint/2010/main" val="642393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231881-894D-4B34-57EE-EB79029044B2}"/>
              </a:ext>
            </a:extLst>
          </p:cNvPr>
          <p:cNvSpPr>
            <a:spLocks noGrp="1"/>
          </p:cNvSpPr>
          <p:nvPr>
            <p:ph type="title"/>
          </p:nvPr>
        </p:nvSpPr>
        <p:spPr>
          <a:xfrm>
            <a:off x="1630634" y="264919"/>
            <a:ext cx="6839712" cy="719819"/>
          </a:xfrm>
        </p:spPr>
        <p:txBody>
          <a:bodyPr>
            <a:normAutofit/>
          </a:bodyPr>
          <a:lstStyle/>
          <a:p>
            <a:r>
              <a:rPr lang="en-US" sz="2400" dirty="0"/>
              <a:t>Previous Relevant Presentation</a:t>
            </a:r>
          </a:p>
        </p:txBody>
      </p:sp>
      <p:sp>
        <p:nvSpPr>
          <p:cNvPr id="5" name="Rectangle 1">
            <a:extLst>
              <a:ext uri="{FF2B5EF4-FFF2-40B4-BE49-F238E27FC236}">
                <a16:creationId xmlns:a16="http://schemas.microsoft.com/office/drawing/2014/main" id="{C173DCBB-0EBF-0765-E23C-0F300BD6D1C5}"/>
              </a:ext>
            </a:extLst>
          </p:cNvPr>
          <p:cNvSpPr>
            <a:spLocks noGrp="1" noChangeArrowheads="1"/>
          </p:cNvSpPr>
          <p:nvPr>
            <p:ph idx="1"/>
          </p:nvPr>
        </p:nvSpPr>
        <p:spPr bwMode="auto">
          <a:xfrm>
            <a:off x="451320" y="4828935"/>
            <a:ext cx="838788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lnSpc>
                <a:spcPct val="100000"/>
              </a:lnSpc>
              <a:spcBef>
                <a:spcPct val="0"/>
              </a:spcBef>
              <a:spcAft>
                <a:spcPct val="0"/>
              </a:spcAft>
            </a:pPr>
            <a:r>
              <a:rPr lang="en-US" altLang="en-US" sz="2000" dirty="0">
                <a:latin typeface="Arial" panose="020B0604020202020204" pitchFamily="34" charset="0"/>
              </a:rPr>
              <a:t>October 2024 MAAO presentation discussed several topics relevant to this one.</a:t>
            </a:r>
          </a:p>
          <a:p>
            <a:pPr eaLnBrk="0" fontAlgn="base" hangingPunct="0">
              <a:lnSpc>
                <a:spcPct val="100000"/>
              </a:lnSpc>
              <a:spcBef>
                <a:spcPct val="0"/>
              </a:spcBef>
              <a:spcAft>
                <a:spcPct val="0"/>
              </a:spcAf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indent="0" eaLnBrk="0" fontAlgn="base" hangingPunct="0">
              <a:lnSpc>
                <a:spcPct val="100000"/>
              </a:lnSpc>
              <a:spcBef>
                <a:spcPct val="0"/>
              </a:spcBef>
              <a:spcAft>
                <a:spcPct val="0"/>
              </a:spcAft>
              <a:buNone/>
            </a:pPr>
            <a:r>
              <a:rPr kumimoji="0" lang="en-US" altLang="en-US" sz="2000" b="0" i="0" u="none" strike="noStrike" cap="none" normalizeH="0" baseline="0" dirty="0">
                <a:ln>
                  <a:noFill/>
                </a:ln>
                <a:solidFill>
                  <a:schemeClr val="tx1"/>
                </a:solidFill>
                <a:effectLst/>
                <a:latin typeface="Arial" panose="020B0604020202020204" pitchFamily="34" charset="0"/>
                <a:hlinkClick r:id="rId3"/>
              </a:rPr>
              <a:t>https://www.mass.gov/doc/the-utility-and-importance-of-parcels-and-assessor-records-in-massgis-projects</a:t>
            </a: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pic>
        <p:nvPicPr>
          <p:cNvPr id="7" name="Picture 6" descr="Title slide of previous presentation given at 2024 Maao fall meeting.">
            <a:extLst>
              <a:ext uri="{FF2B5EF4-FFF2-40B4-BE49-F238E27FC236}">
                <a16:creationId xmlns:a16="http://schemas.microsoft.com/office/drawing/2014/main" id="{5794DA50-AA8B-6233-8955-0E7C3DB758C7}"/>
              </a:ext>
            </a:extLst>
          </p:cNvPr>
          <p:cNvPicPr>
            <a:picLocks noChangeAspect="1"/>
          </p:cNvPicPr>
          <p:nvPr/>
        </p:nvPicPr>
        <p:blipFill>
          <a:blip r:embed="rId4"/>
          <a:stretch>
            <a:fillRect/>
          </a:stretch>
        </p:blipFill>
        <p:spPr>
          <a:xfrm>
            <a:off x="219920" y="1562581"/>
            <a:ext cx="4237771" cy="3200400"/>
          </a:xfrm>
          <a:prstGeom prst="rect">
            <a:avLst/>
          </a:prstGeom>
        </p:spPr>
      </p:pic>
      <p:pic>
        <p:nvPicPr>
          <p:cNvPr id="9" name="Picture 8" descr="Presentation Topics from MAAO October 2024 presentation by MassGIS.">
            <a:extLst>
              <a:ext uri="{FF2B5EF4-FFF2-40B4-BE49-F238E27FC236}">
                <a16:creationId xmlns:a16="http://schemas.microsoft.com/office/drawing/2014/main" id="{A6F7C7DB-16D4-B3A9-3C1D-233C9788431D}"/>
              </a:ext>
            </a:extLst>
          </p:cNvPr>
          <p:cNvPicPr>
            <a:picLocks noChangeAspect="1"/>
          </p:cNvPicPr>
          <p:nvPr/>
        </p:nvPicPr>
        <p:blipFill>
          <a:blip r:embed="rId5"/>
          <a:stretch>
            <a:fillRect/>
          </a:stretch>
        </p:blipFill>
        <p:spPr>
          <a:xfrm>
            <a:off x="4664601" y="1562581"/>
            <a:ext cx="4261644" cy="3200400"/>
          </a:xfrm>
          <a:prstGeom prst="rect">
            <a:avLst/>
          </a:prstGeom>
        </p:spPr>
      </p:pic>
    </p:spTree>
    <p:extLst>
      <p:ext uri="{BB962C8B-B14F-4D97-AF65-F5344CB8AC3E}">
        <p14:creationId xmlns:p14="http://schemas.microsoft.com/office/powerpoint/2010/main" val="35463866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06434-E066-524F-7E57-A7ABBDC949FD}"/>
            </a:ext>
          </a:extLst>
        </p:cNvPr>
        <p:cNvGrpSpPr/>
        <p:nvPr/>
      </p:nvGrpSpPr>
      <p:grpSpPr>
        <a:xfrm>
          <a:off x="0" y="0"/>
          <a:ext cx="0" cy="0"/>
          <a:chOff x="0" y="0"/>
          <a:chExt cx="0" cy="0"/>
        </a:xfrm>
      </p:grpSpPr>
      <p:sp>
        <p:nvSpPr>
          <p:cNvPr id="10" name="Title 3">
            <a:extLst>
              <a:ext uri="{FF2B5EF4-FFF2-40B4-BE49-F238E27FC236}">
                <a16:creationId xmlns:a16="http://schemas.microsoft.com/office/drawing/2014/main" id="{FD2E4929-709C-8C4A-5B20-832B02381992}"/>
              </a:ext>
            </a:extLst>
          </p:cNvPr>
          <p:cNvSpPr>
            <a:spLocks noGrp="1"/>
          </p:cNvSpPr>
          <p:nvPr>
            <p:ph type="title"/>
          </p:nvPr>
        </p:nvSpPr>
        <p:spPr>
          <a:xfrm>
            <a:off x="1630634" y="264919"/>
            <a:ext cx="6839712" cy="749689"/>
          </a:xfrm>
        </p:spPr>
        <p:txBody>
          <a:bodyPr>
            <a:normAutofit/>
          </a:bodyPr>
          <a:lstStyle/>
          <a:p>
            <a:r>
              <a:rPr lang="en-US" sz="2200" dirty="0"/>
              <a:t>Addressing Best Practices – Street Address Numbers</a:t>
            </a:r>
            <a:br>
              <a:rPr lang="en-US" dirty="0"/>
            </a:br>
            <a:r>
              <a:rPr lang="en-US" u="sng" dirty="0"/>
              <a:t>Parity and Sequence (Example 2)</a:t>
            </a:r>
            <a:endParaRPr lang="en-US" dirty="0"/>
          </a:p>
        </p:txBody>
      </p:sp>
      <p:sp>
        <p:nvSpPr>
          <p:cNvPr id="6" name="Rectangle 1">
            <a:extLst>
              <a:ext uri="{FF2B5EF4-FFF2-40B4-BE49-F238E27FC236}">
                <a16:creationId xmlns:a16="http://schemas.microsoft.com/office/drawing/2014/main" id="{3CB2E972-41D6-B43B-29F8-C868E1BE17B5}"/>
              </a:ext>
            </a:extLst>
          </p:cNvPr>
          <p:cNvSpPr>
            <a:spLocks noGrp="1" noChangeArrowheads="1"/>
          </p:cNvSpPr>
          <p:nvPr>
            <p:ph idx="1"/>
          </p:nvPr>
        </p:nvSpPr>
        <p:spPr bwMode="auto">
          <a:xfrm>
            <a:off x="270933" y="3348653"/>
            <a:ext cx="367955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 When street name and  </a:t>
            </a:r>
          </a:p>
          <a:p>
            <a:pPr marL="0" marR="0" lvl="0" indent="0" algn="l" defTabSz="914400" rtl="0" eaLnBrk="0" fontAlgn="base" latinLnBrk="0" hangingPunct="0">
              <a:lnSpc>
                <a:spcPct val="100000"/>
              </a:lnSpc>
              <a:spcBef>
                <a:spcPct val="0"/>
              </a:spcBef>
              <a:spcAft>
                <a:spcPct val="0"/>
              </a:spcAft>
              <a:buClrTx/>
              <a:buSzTx/>
              <a:buNone/>
              <a:tabLst/>
            </a:pPr>
            <a:r>
              <a:rPr lang="en-US" altLang="en-US" sz="2000" dirty="0">
                <a:latin typeface="Arial" panose="020B0604020202020204" pitchFamily="34" charset="0"/>
              </a:rPr>
              <a:t>  </a:t>
            </a:r>
            <a:r>
              <a:rPr kumimoji="0" lang="en-US" altLang="en-US" sz="2000" b="0" i="0" u="none" strike="noStrike" cap="none" normalizeH="0" baseline="0" dirty="0">
                <a:ln>
                  <a:noFill/>
                </a:ln>
                <a:solidFill>
                  <a:schemeClr val="tx1"/>
                </a:solidFill>
                <a:effectLst/>
                <a:latin typeface="Arial" panose="020B0604020202020204" pitchFamily="34" charset="0"/>
              </a:rPr>
              <a:t>numbering best practices are   </a:t>
            </a:r>
          </a:p>
          <a:p>
            <a:pPr marL="0" marR="0" lvl="0" indent="0" algn="l" defTabSz="914400" rtl="0" eaLnBrk="0" fontAlgn="base" latinLnBrk="0" hangingPunct="0">
              <a:lnSpc>
                <a:spcPct val="100000"/>
              </a:lnSpc>
              <a:spcBef>
                <a:spcPct val="0"/>
              </a:spcBef>
              <a:spcAft>
                <a:spcPct val="0"/>
              </a:spcAft>
              <a:buClrTx/>
              <a:buSzTx/>
              <a:buNone/>
              <a:tabLst/>
            </a:pPr>
            <a:r>
              <a:rPr lang="en-US" altLang="en-US" sz="2000" dirty="0">
                <a:latin typeface="Arial" panose="020B0604020202020204" pitchFamily="34" charset="0"/>
              </a:rPr>
              <a:t>  </a:t>
            </a:r>
            <a:r>
              <a:rPr kumimoji="0" lang="en-US" altLang="en-US" sz="2000" b="0" i="0" u="none" strike="noStrike" cap="none" normalizeH="0" baseline="0" dirty="0">
                <a:ln>
                  <a:noFill/>
                </a:ln>
                <a:solidFill>
                  <a:schemeClr val="tx1"/>
                </a:solidFill>
                <a:effectLst/>
                <a:latin typeface="Arial" panose="020B0604020202020204" pitchFamily="34" charset="0"/>
              </a:rPr>
              <a:t>both not followed…</a:t>
            </a:r>
          </a:p>
        </p:txBody>
      </p:sp>
      <p:pic>
        <p:nvPicPr>
          <p:cNvPr id="3" name="Picture 2" descr="an example screenshot of an aerial photo and parcels where 4 or 5 different street segments have all been assigned he same name, and he numbering of the properties is very confusing">
            <a:extLst>
              <a:ext uri="{FF2B5EF4-FFF2-40B4-BE49-F238E27FC236}">
                <a16:creationId xmlns:a16="http://schemas.microsoft.com/office/drawing/2014/main" id="{CD72DF97-175C-AAC0-7A7A-6ED6430EDF21}"/>
              </a:ext>
            </a:extLst>
          </p:cNvPr>
          <p:cNvPicPr>
            <a:picLocks noChangeAspect="1"/>
          </p:cNvPicPr>
          <p:nvPr/>
        </p:nvPicPr>
        <p:blipFill>
          <a:blip r:embed="rId2"/>
          <a:stretch>
            <a:fillRect/>
          </a:stretch>
        </p:blipFill>
        <p:spPr>
          <a:xfrm>
            <a:off x="4164742" y="1416896"/>
            <a:ext cx="4708325" cy="5244936"/>
          </a:xfrm>
          <a:prstGeom prst="rect">
            <a:avLst/>
          </a:prstGeom>
        </p:spPr>
      </p:pic>
    </p:spTree>
    <p:extLst>
      <p:ext uri="{BB962C8B-B14F-4D97-AF65-F5344CB8AC3E}">
        <p14:creationId xmlns:p14="http://schemas.microsoft.com/office/powerpoint/2010/main" val="10539163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9B0C1-F860-2DB3-A9D0-D8C15A605549}"/>
            </a:ext>
          </a:extLst>
        </p:cNvPr>
        <p:cNvGrpSpPr/>
        <p:nvPr/>
      </p:nvGrpSpPr>
      <p:grpSpPr>
        <a:xfrm>
          <a:off x="0" y="0"/>
          <a:ext cx="0" cy="0"/>
          <a:chOff x="0" y="0"/>
          <a:chExt cx="0" cy="0"/>
        </a:xfrm>
      </p:grpSpPr>
      <p:sp>
        <p:nvSpPr>
          <p:cNvPr id="10" name="Title 3">
            <a:extLst>
              <a:ext uri="{FF2B5EF4-FFF2-40B4-BE49-F238E27FC236}">
                <a16:creationId xmlns:a16="http://schemas.microsoft.com/office/drawing/2014/main" id="{256A07BC-8D34-8A59-E57C-52D83EDE8538}"/>
              </a:ext>
            </a:extLst>
          </p:cNvPr>
          <p:cNvSpPr>
            <a:spLocks noGrp="1"/>
          </p:cNvSpPr>
          <p:nvPr>
            <p:ph type="title"/>
          </p:nvPr>
        </p:nvSpPr>
        <p:spPr>
          <a:xfrm>
            <a:off x="1630634" y="264919"/>
            <a:ext cx="6839712" cy="749689"/>
          </a:xfrm>
        </p:spPr>
        <p:txBody>
          <a:bodyPr>
            <a:normAutofit/>
          </a:bodyPr>
          <a:lstStyle/>
          <a:p>
            <a:r>
              <a:rPr lang="en-US" sz="2200" dirty="0"/>
              <a:t>Addressing Best Practices – Street Address Numbers</a:t>
            </a:r>
            <a:br>
              <a:rPr lang="en-US" dirty="0"/>
            </a:br>
            <a:r>
              <a:rPr lang="en-US" u="sng" dirty="0"/>
              <a:t>Formatting of Street Numbers</a:t>
            </a:r>
            <a:endParaRPr lang="en-US" dirty="0"/>
          </a:p>
        </p:txBody>
      </p:sp>
      <p:sp>
        <p:nvSpPr>
          <p:cNvPr id="6" name="Rectangle 1">
            <a:extLst>
              <a:ext uri="{FF2B5EF4-FFF2-40B4-BE49-F238E27FC236}">
                <a16:creationId xmlns:a16="http://schemas.microsoft.com/office/drawing/2014/main" id="{249E7656-D7FC-176A-5A39-177ABD38FD9F}"/>
              </a:ext>
            </a:extLst>
          </p:cNvPr>
          <p:cNvSpPr>
            <a:spLocks noGrp="1" noChangeArrowheads="1"/>
          </p:cNvSpPr>
          <p:nvPr>
            <p:ph idx="1"/>
          </p:nvPr>
        </p:nvSpPr>
        <p:spPr bwMode="auto">
          <a:xfrm>
            <a:off x="180384" y="1563965"/>
            <a:ext cx="838788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 Use whole numbers and avoid fractions for new assignments</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20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 Use alpha suffix only </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0" i="0" u="none" strike="noStrike" cap="none" normalizeH="0" baseline="0" dirty="0">
                <a:ln>
                  <a:noFill/>
                </a:ln>
                <a:solidFill>
                  <a:schemeClr val="tx1"/>
                </a:solidFill>
                <a:effectLst/>
                <a:latin typeface="Arial" panose="020B0604020202020204" pitchFamily="34" charset="0"/>
              </a:rPr>
              <a:t>  when necessary </a:t>
            </a:r>
          </a:p>
          <a:p>
            <a:pPr marL="0" marR="0" lvl="0" indent="0" algn="l" defTabSz="914400" rtl="0" eaLnBrk="0" fontAlgn="base" latinLnBrk="0" hangingPunct="0">
              <a:lnSpc>
                <a:spcPct val="100000"/>
              </a:lnSpc>
              <a:spcBef>
                <a:spcPct val="0"/>
              </a:spcBef>
              <a:spcAft>
                <a:spcPct val="0"/>
              </a:spcAft>
              <a:buClrTx/>
              <a:buSzTx/>
              <a:buNone/>
              <a:tabLst/>
            </a:pPr>
            <a:r>
              <a:rPr lang="en-US" altLang="en-US" sz="2000" dirty="0">
                <a:latin typeface="Arial" panose="020B0604020202020204" pitchFamily="34" charset="0"/>
              </a:rPr>
              <a:t>  </a:t>
            </a:r>
            <a:r>
              <a:rPr kumimoji="0" lang="en-US" altLang="en-US" sz="2000" b="0" i="0" u="none" strike="noStrike" cap="none" normalizeH="0" baseline="0" dirty="0">
                <a:ln>
                  <a:noFill/>
                </a:ln>
                <a:solidFill>
                  <a:schemeClr val="tx1"/>
                </a:solidFill>
                <a:effectLst/>
                <a:latin typeface="Arial" panose="020B0604020202020204" pitchFamily="34" charset="0"/>
              </a:rPr>
              <a:t>(to maintain sequence)</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2000" dirty="0">
              <a:latin typeface="Arial" panose="020B0604020202020204" pitchFamily="34" charset="0"/>
            </a:endParaRPr>
          </a:p>
        </p:txBody>
      </p:sp>
      <p:pic>
        <p:nvPicPr>
          <p:cNvPr id="3" name="Picture 2" descr="an example screenshot showing aerial photo and property boundaries where the addresses all have address number suffixes, likey reflecting the fact that the rear structures were built first, probably without address number suffixes, and the structures built in front were built later, necessitating the use of suffixes since regular numbers couldn't be used as they would violate parity of sequence rules.">
            <a:extLst>
              <a:ext uri="{FF2B5EF4-FFF2-40B4-BE49-F238E27FC236}">
                <a16:creationId xmlns:a16="http://schemas.microsoft.com/office/drawing/2014/main" id="{4086D52D-F756-8D37-4915-227109F4B1DA}"/>
              </a:ext>
            </a:extLst>
          </p:cNvPr>
          <p:cNvPicPr>
            <a:picLocks noChangeAspect="1"/>
          </p:cNvPicPr>
          <p:nvPr/>
        </p:nvPicPr>
        <p:blipFill>
          <a:blip r:embed="rId2"/>
          <a:stretch>
            <a:fillRect/>
          </a:stretch>
        </p:blipFill>
        <p:spPr>
          <a:xfrm>
            <a:off x="3108960" y="2103777"/>
            <a:ext cx="5730477" cy="4481723"/>
          </a:xfrm>
          <a:prstGeom prst="rect">
            <a:avLst/>
          </a:prstGeom>
          <a:ln>
            <a:solidFill>
              <a:schemeClr val="accent1"/>
            </a:solidFill>
          </a:ln>
        </p:spPr>
      </p:pic>
    </p:spTree>
    <p:extLst>
      <p:ext uri="{BB962C8B-B14F-4D97-AF65-F5344CB8AC3E}">
        <p14:creationId xmlns:p14="http://schemas.microsoft.com/office/powerpoint/2010/main" val="8816375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25130-7A87-62A8-4AEA-9036CE2BC612}"/>
            </a:ext>
          </a:extLst>
        </p:cNvPr>
        <p:cNvGrpSpPr/>
        <p:nvPr/>
      </p:nvGrpSpPr>
      <p:grpSpPr>
        <a:xfrm>
          <a:off x="0" y="0"/>
          <a:ext cx="0" cy="0"/>
          <a:chOff x="0" y="0"/>
          <a:chExt cx="0" cy="0"/>
        </a:xfrm>
      </p:grpSpPr>
      <p:sp>
        <p:nvSpPr>
          <p:cNvPr id="9" name="Title 3">
            <a:extLst>
              <a:ext uri="{FF2B5EF4-FFF2-40B4-BE49-F238E27FC236}">
                <a16:creationId xmlns:a16="http://schemas.microsoft.com/office/drawing/2014/main" id="{E04EBA4A-772B-24B2-E27E-1F390F048400}"/>
              </a:ext>
            </a:extLst>
          </p:cNvPr>
          <p:cNvSpPr>
            <a:spLocks noGrp="1"/>
          </p:cNvSpPr>
          <p:nvPr>
            <p:ph type="title"/>
          </p:nvPr>
        </p:nvSpPr>
        <p:spPr>
          <a:xfrm>
            <a:off x="1630634" y="264919"/>
            <a:ext cx="6839712" cy="749689"/>
          </a:xfrm>
        </p:spPr>
        <p:txBody>
          <a:bodyPr>
            <a:normAutofit/>
          </a:bodyPr>
          <a:lstStyle/>
          <a:p>
            <a:r>
              <a:rPr lang="en-US" sz="2200" dirty="0"/>
              <a:t>Addressing Best Practices – Street Address Numbers</a:t>
            </a:r>
            <a:br>
              <a:rPr lang="en-US" dirty="0"/>
            </a:br>
            <a:r>
              <a:rPr lang="en-US" u="sng" dirty="0"/>
              <a:t>Formatting of Street Numbers (General Guidance)</a:t>
            </a:r>
            <a:endParaRPr lang="en-US" dirty="0"/>
          </a:p>
        </p:txBody>
      </p:sp>
      <p:sp>
        <p:nvSpPr>
          <p:cNvPr id="6" name="Rectangle 1">
            <a:extLst>
              <a:ext uri="{FF2B5EF4-FFF2-40B4-BE49-F238E27FC236}">
                <a16:creationId xmlns:a16="http://schemas.microsoft.com/office/drawing/2014/main" id="{8ED614C6-63AA-ADEC-B594-EBC376501AC7}"/>
              </a:ext>
            </a:extLst>
          </p:cNvPr>
          <p:cNvSpPr>
            <a:spLocks noGrp="1" noChangeArrowheads="1"/>
          </p:cNvSpPr>
          <p:nvPr>
            <p:ph idx="1"/>
          </p:nvPr>
        </p:nvSpPr>
        <p:spPr bwMode="auto">
          <a:xfrm>
            <a:off x="180384" y="1440736"/>
            <a:ext cx="8387880"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 Avoid unnecessary punctuation or spaces</a:t>
            </a:r>
          </a:p>
          <a:p>
            <a:pPr marL="0" marR="0" lvl="0" indent="0" algn="l" defTabSz="914400" rtl="0" eaLnBrk="0" fontAlgn="base" latinLnBrk="0" hangingPunct="0">
              <a:lnSpc>
                <a:spcPct val="100000"/>
              </a:lnSpc>
              <a:spcBef>
                <a:spcPct val="0"/>
              </a:spcBef>
              <a:spcAft>
                <a:spcPct val="0"/>
              </a:spcAft>
              <a:buClrTx/>
              <a:buSzTx/>
              <a:buNone/>
              <a:tabLst/>
            </a:pPr>
            <a:r>
              <a:rPr lang="en-US" altLang="en-US" sz="2000" dirty="0">
                <a:latin typeface="Arial" panose="020B0604020202020204" pitchFamily="34" charset="0"/>
              </a:rPr>
              <a:t>	“12A”, not “12 A” or “12-A”</a:t>
            </a:r>
          </a:p>
          <a:p>
            <a:pPr marL="0" marR="0" lvl="0" indent="0" algn="l" defTabSz="914400" rtl="0" eaLnBrk="0" fontAlgn="base" latinLnBrk="0" hangingPunct="0">
              <a:lnSpc>
                <a:spcPct val="100000"/>
              </a:lnSpc>
              <a:spcBef>
                <a:spcPct val="0"/>
              </a:spcBef>
              <a:spcAft>
                <a:spcPct val="0"/>
              </a:spcAft>
              <a:buClrTx/>
              <a:buSzTx/>
              <a:buNone/>
              <a:tabLst/>
            </a:pPr>
            <a:r>
              <a:rPr lang="en-US" altLang="en-US" sz="2000" dirty="0">
                <a:latin typeface="Arial" panose="020B0604020202020204" pitchFamily="34" charset="0"/>
              </a:rPr>
              <a:t>	 Decimal values like “10.5” are not recommended either</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eaLnBrk="0" fontAlgn="base" hangingPunct="0">
              <a:lnSpc>
                <a:spcPct val="100000"/>
              </a:lnSpc>
              <a:spcBef>
                <a:spcPct val="0"/>
              </a:spcBef>
              <a:spcAft>
                <a:spcPct val="0"/>
              </a:spcAft>
            </a:pPr>
            <a:r>
              <a:rPr lang="en-US" altLang="en-US" sz="2000" dirty="0">
                <a:latin typeface="Arial" panose="020B0604020202020204" pitchFamily="34" charset="0"/>
              </a:rPr>
              <a:t>Relative Locational Terms are not address numbers</a:t>
            </a: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endParaRPr lang="en-US" altLang="en-US" sz="2000" dirty="0">
              <a:latin typeface="Arial" panose="020B0604020202020204" pitchFamily="34" charset="0"/>
            </a:endParaRPr>
          </a:p>
          <a:p>
            <a:pPr eaLnBrk="0" fontAlgn="base" hangingPunct="0">
              <a:lnSpc>
                <a:spcPct val="100000"/>
              </a:lnSpc>
              <a:spcBef>
                <a:spcPct val="0"/>
              </a:spcBef>
              <a:spcAft>
                <a:spcPct val="0"/>
              </a:spcAft>
            </a:pPr>
            <a:r>
              <a:rPr kumimoji="0" lang="en-US" altLang="en-US" sz="2000" b="0" i="0" u="none" strike="noStrike" cap="none" normalizeH="0" baseline="0" dirty="0">
                <a:ln>
                  <a:noFill/>
                </a:ln>
                <a:solidFill>
                  <a:schemeClr val="tx1"/>
                </a:solidFill>
                <a:effectLst/>
                <a:latin typeface="Arial" panose="020B0604020202020204" pitchFamily="34" charset="0"/>
              </a:rPr>
              <a:t>Dashes only included when</a:t>
            </a:r>
            <a:r>
              <a:rPr lang="en-US" altLang="en-US" sz="2000" dirty="0">
                <a:latin typeface="Arial" panose="020B0604020202020204" pitchFamily="34" charset="0"/>
              </a:rPr>
              <a:t> representing an address range</a:t>
            </a:r>
          </a:p>
          <a:p>
            <a:pPr marL="457200" lvl="1" indent="0" eaLnBrk="0" fontAlgn="base" hangingPunct="0">
              <a:lnSpc>
                <a:spcPct val="100000"/>
              </a:lnSpc>
              <a:spcBef>
                <a:spcPct val="0"/>
              </a:spcBef>
              <a:spcAft>
                <a:spcPct val="0"/>
              </a:spcAft>
              <a:buNone/>
            </a:pPr>
            <a:r>
              <a:rPr lang="en-US" altLang="en-US" sz="2000" dirty="0">
                <a:latin typeface="Arial" panose="020B0604020202020204" pitchFamily="34" charset="0"/>
              </a:rPr>
              <a:t>	“12A-12B” is allowable as needed</a:t>
            </a:r>
          </a:p>
          <a:p>
            <a:pPr marL="457200" lvl="1" indent="0" eaLnBrk="0" fontAlgn="base" hangingPunct="0">
              <a:lnSpc>
                <a:spcPct val="100000"/>
              </a:lnSpc>
              <a:spcBef>
                <a:spcPct val="0"/>
              </a:spcBef>
              <a:spcAft>
                <a:spcPct val="0"/>
              </a:spcAft>
              <a:buNone/>
            </a:pPr>
            <a:endParaRPr lang="en-US" altLang="en-US" sz="2000" dirty="0">
              <a:latin typeface="Arial" panose="020B0604020202020204" pitchFamily="34" charset="0"/>
            </a:endParaRPr>
          </a:p>
          <a:p>
            <a:pPr eaLnBrk="0" fontAlgn="base" hangingPunct="0">
              <a:lnSpc>
                <a:spcPct val="100000"/>
              </a:lnSpc>
              <a:spcBef>
                <a:spcPct val="0"/>
              </a:spcBef>
              <a:spcAft>
                <a:spcPct val="0"/>
              </a:spcAft>
            </a:pPr>
            <a:r>
              <a:rPr lang="en-US" altLang="en-US" sz="2000" dirty="0">
                <a:latin typeface="Arial" panose="020B0604020202020204" pitchFamily="34" charset="0"/>
              </a:rPr>
              <a:t>White space only included when fractions are involved</a:t>
            </a:r>
          </a:p>
          <a:p>
            <a:pPr marL="0" indent="0" eaLnBrk="0" fontAlgn="base" hangingPunct="0">
              <a:lnSpc>
                <a:spcPct val="100000"/>
              </a:lnSpc>
              <a:spcBef>
                <a:spcPct val="0"/>
              </a:spcBef>
              <a:spcAft>
                <a:spcPct val="0"/>
              </a:spcAft>
              <a:buNone/>
            </a:pPr>
            <a:r>
              <a:rPr lang="en-US" altLang="en-US" sz="2000" dirty="0">
                <a:latin typeface="Arial" panose="020B0604020202020204" pitchFamily="34" charset="0"/>
              </a:rPr>
              <a:t>	“22 ½”, “4-4 ½”</a:t>
            </a:r>
          </a:p>
          <a:p>
            <a:pPr marL="0" marR="0" lvl="0" indent="0" algn="l" defTabSz="914400" rtl="0" eaLnBrk="0" fontAlgn="base" latinLnBrk="0" hangingPunct="0">
              <a:lnSpc>
                <a:spcPct val="100000"/>
              </a:lnSpc>
              <a:spcBef>
                <a:spcPct val="0"/>
              </a:spcBef>
              <a:spcAft>
                <a:spcPct val="0"/>
              </a:spcAft>
              <a:buClrTx/>
              <a:buSzTx/>
              <a:buNone/>
              <a:tabLst/>
            </a:pPr>
            <a:endParaRPr lang="en-US" altLang="en-US" sz="2000" dirty="0">
              <a:latin typeface="Arial" panose="020B0604020202020204" pitchFamily="34" charset="0"/>
            </a:endParaRPr>
          </a:p>
          <a:p>
            <a:pPr eaLnBrk="0" fontAlgn="base" hangingPunct="0">
              <a:lnSpc>
                <a:spcPct val="100000"/>
              </a:lnSpc>
              <a:spcBef>
                <a:spcPct val="0"/>
              </a:spcBef>
              <a:spcAft>
                <a:spcPct val="0"/>
              </a:spcAft>
            </a:pPr>
            <a:r>
              <a:rPr kumimoji="0" lang="en-US" altLang="en-US" sz="2000" b="0" i="0" u="none" strike="noStrike" cap="none" normalizeH="0" baseline="0" dirty="0">
                <a:ln>
                  <a:noFill/>
                </a:ln>
                <a:solidFill>
                  <a:schemeClr val="tx1"/>
                </a:solidFill>
                <a:effectLst/>
                <a:latin typeface="Arial" panose="020B0604020202020204" pitchFamily="34" charset="0"/>
              </a:rPr>
              <a:t>“&amp;” is preferable to “+” or “AND”</a:t>
            </a:r>
          </a:p>
        </p:txBody>
      </p:sp>
    </p:spTree>
    <p:extLst>
      <p:ext uri="{BB962C8B-B14F-4D97-AF65-F5344CB8AC3E}">
        <p14:creationId xmlns:p14="http://schemas.microsoft.com/office/powerpoint/2010/main" val="12160707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C6CA2-175B-3A84-210A-3A4C13E6513D}"/>
            </a:ext>
          </a:extLst>
        </p:cNvPr>
        <p:cNvGrpSpPr/>
        <p:nvPr/>
      </p:nvGrpSpPr>
      <p:grpSpPr>
        <a:xfrm>
          <a:off x="0" y="0"/>
          <a:ext cx="0" cy="0"/>
          <a:chOff x="0" y="0"/>
          <a:chExt cx="0" cy="0"/>
        </a:xfrm>
      </p:grpSpPr>
      <p:sp>
        <p:nvSpPr>
          <p:cNvPr id="10" name="Title 3">
            <a:extLst>
              <a:ext uri="{FF2B5EF4-FFF2-40B4-BE49-F238E27FC236}">
                <a16:creationId xmlns:a16="http://schemas.microsoft.com/office/drawing/2014/main" id="{A04041AB-7330-98C3-94DD-F45166725380}"/>
              </a:ext>
            </a:extLst>
          </p:cNvPr>
          <p:cNvSpPr>
            <a:spLocks noGrp="1"/>
          </p:cNvSpPr>
          <p:nvPr>
            <p:ph type="title"/>
          </p:nvPr>
        </p:nvSpPr>
        <p:spPr>
          <a:xfrm>
            <a:off x="1630634" y="264919"/>
            <a:ext cx="6839712" cy="749689"/>
          </a:xfrm>
        </p:spPr>
        <p:txBody>
          <a:bodyPr>
            <a:normAutofit/>
          </a:bodyPr>
          <a:lstStyle/>
          <a:p>
            <a:r>
              <a:rPr lang="en-US" sz="2200" dirty="0"/>
              <a:t>Addressing Best Practices – Street Address Numbers</a:t>
            </a:r>
            <a:br>
              <a:rPr lang="en-US" dirty="0"/>
            </a:br>
            <a:r>
              <a:rPr lang="en-US" u="sng" dirty="0"/>
              <a:t>Planning For Future Development</a:t>
            </a:r>
            <a:endParaRPr lang="en-US" dirty="0"/>
          </a:p>
        </p:txBody>
      </p:sp>
      <p:sp>
        <p:nvSpPr>
          <p:cNvPr id="6" name="Rectangle 1">
            <a:extLst>
              <a:ext uri="{FF2B5EF4-FFF2-40B4-BE49-F238E27FC236}">
                <a16:creationId xmlns:a16="http://schemas.microsoft.com/office/drawing/2014/main" id="{7D54F470-28D5-759A-8D22-7FEB46C43B7D}"/>
              </a:ext>
            </a:extLst>
          </p:cNvPr>
          <p:cNvSpPr>
            <a:spLocks noGrp="1" noChangeArrowheads="1"/>
          </p:cNvSpPr>
          <p:nvPr>
            <p:ph idx="1"/>
          </p:nvPr>
        </p:nvSpPr>
        <p:spPr bwMode="auto">
          <a:xfrm>
            <a:off x="451320" y="1487950"/>
            <a:ext cx="8387880"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eaLnBrk="0" fontAlgn="base" hangingPunct="0">
              <a:lnSpc>
                <a:spcPct val="100000"/>
              </a:lnSpc>
              <a:spcBef>
                <a:spcPct val="0"/>
              </a:spcBef>
              <a:spcAft>
                <a:spcPct val="0"/>
              </a:spcAft>
              <a:buFontTx/>
              <a:buChar char="•"/>
            </a:pPr>
            <a:r>
              <a:rPr kumimoji="0" lang="en-US" altLang="en-US" sz="2000" b="0" i="0" u="none" strike="noStrike" cap="none" normalizeH="0" baseline="0" dirty="0">
                <a:ln>
                  <a:noFill/>
                </a:ln>
                <a:solidFill>
                  <a:schemeClr val="tx1"/>
                </a:solidFill>
                <a:effectLst/>
                <a:latin typeface="Arial" panose="020B0604020202020204" pitchFamily="34" charset="0"/>
              </a:rPr>
              <a:t> Increment numbers at fixed intervals</a:t>
            </a:r>
          </a:p>
          <a:p>
            <a:pPr marL="0" indent="0" eaLnBrk="0" fontAlgn="base" hangingPunct="0">
              <a:lnSpc>
                <a:spcPct val="100000"/>
              </a:lnSpc>
              <a:spcBef>
                <a:spcPct val="0"/>
              </a:spcBef>
              <a:spcAft>
                <a:spcPct val="0"/>
              </a:spcAft>
              <a:buNone/>
            </a:pPr>
            <a:endParaRPr lang="en-US" altLang="en-US" sz="2000" dirty="0">
              <a:latin typeface="Arial" panose="020B0604020202020204" pitchFamily="34" charset="0"/>
            </a:endParaRPr>
          </a:p>
          <a:p>
            <a:pPr marL="0" indent="0" eaLnBrk="0" fontAlgn="base" hangingPunct="0">
              <a:lnSpc>
                <a:spcPct val="100000"/>
              </a:lnSpc>
              <a:spcBef>
                <a:spcPct val="0"/>
              </a:spcBef>
              <a:spcAft>
                <a:spcPct val="0"/>
              </a:spcAft>
              <a:buFontTx/>
              <a:buChar char="•"/>
            </a:pPr>
            <a:endParaRPr lang="en-US" altLang="en-US" sz="2000" dirty="0">
              <a:latin typeface="Arial" panose="020B0604020202020204" pitchFamily="34" charset="0"/>
            </a:endParaRPr>
          </a:p>
          <a:p>
            <a:pPr marL="0" indent="0" eaLnBrk="0" fontAlgn="base" hangingPunct="0">
              <a:lnSpc>
                <a:spcPct val="100000"/>
              </a:lnSpc>
              <a:spcBef>
                <a:spcPct val="0"/>
              </a:spcBef>
              <a:spcAft>
                <a:spcPct val="0"/>
              </a:spcAft>
              <a:buFontTx/>
              <a:buChar char="•"/>
            </a:pPr>
            <a:endParaRPr lang="en-US" altLang="en-US" sz="2000" dirty="0">
              <a:latin typeface="Arial" panose="020B0604020202020204" pitchFamily="34" charset="0"/>
            </a:endParaRPr>
          </a:p>
          <a:p>
            <a:pPr marL="0" indent="0" eaLnBrk="0" fontAlgn="base" hangingPunct="0">
              <a:lnSpc>
                <a:spcPct val="100000"/>
              </a:lnSpc>
              <a:spcBef>
                <a:spcPct val="0"/>
              </a:spcBef>
              <a:spcAft>
                <a:spcPct val="0"/>
              </a:spcAft>
              <a:buFontTx/>
              <a:buChar char="•"/>
            </a:pPr>
            <a:endParaRPr lang="en-US" altLang="en-US" sz="2000" dirty="0">
              <a:latin typeface="Arial" panose="020B0604020202020204" pitchFamily="34" charset="0"/>
            </a:endParaRPr>
          </a:p>
          <a:p>
            <a:pPr marL="0" indent="0" eaLnBrk="0" fontAlgn="base" hangingPunct="0">
              <a:lnSpc>
                <a:spcPct val="100000"/>
              </a:lnSpc>
              <a:spcBef>
                <a:spcPct val="0"/>
              </a:spcBef>
              <a:spcAft>
                <a:spcPct val="0"/>
              </a:spcAft>
              <a:buFontTx/>
              <a:buChar char="•"/>
            </a:pPr>
            <a:endParaRPr lang="en-US" altLang="en-US" sz="2000" dirty="0">
              <a:latin typeface="Arial" panose="020B0604020202020204" pitchFamily="34" charset="0"/>
            </a:endParaRPr>
          </a:p>
          <a:p>
            <a:pPr marL="0" indent="0" eaLnBrk="0" fontAlgn="base" hangingPunct="0">
              <a:lnSpc>
                <a:spcPct val="100000"/>
              </a:lnSpc>
              <a:spcBef>
                <a:spcPct val="0"/>
              </a:spcBef>
              <a:spcAft>
                <a:spcPct val="0"/>
              </a:spcAft>
              <a:buFontTx/>
              <a:buChar char="•"/>
            </a:pPr>
            <a:endParaRPr lang="en-US" altLang="en-US" sz="2000" dirty="0">
              <a:latin typeface="Arial" panose="020B0604020202020204" pitchFamily="34" charset="0"/>
            </a:endParaRPr>
          </a:p>
          <a:p>
            <a:pPr marL="0" indent="0" eaLnBrk="0" fontAlgn="base" hangingPunct="0">
              <a:lnSpc>
                <a:spcPct val="100000"/>
              </a:lnSpc>
              <a:spcBef>
                <a:spcPct val="0"/>
              </a:spcBef>
              <a:spcAft>
                <a:spcPct val="0"/>
              </a:spcAft>
              <a:buFontTx/>
              <a:buChar char="•"/>
            </a:pPr>
            <a:endParaRPr lang="en-US" altLang="en-US" sz="2000" dirty="0">
              <a:latin typeface="Arial" panose="020B0604020202020204" pitchFamily="34" charset="0"/>
            </a:endParaRPr>
          </a:p>
          <a:p>
            <a:pPr marL="0" indent="0" eaLnBrk="0" fontAlgn="base" hangingPunct="0">
              <a:lnSpc>
                <a:spcPct val="100000"/>
              </a:lnSpc>
              <a:spcBef>
                <a:spcPct val="0"/>
              </a:spcBef>
              <a:spcAft>
                <a:spcPct val="0"/>
              </a:spcAft>
              <a:buFontTx/>
              <a:buChar char="•"/>
            </a:pPr>
            <a:endParaRPr lang="en-US" altLang="en-US" sz="2000" dirty="0">
              <a:latin typeface="Arial" panose="020B0604020202020204" pitchFamily="34" charset="0"/>
            </a:endParaRPr>
          </a:p>
          <a:p>
            <a:pPr marL="0" indent="0" eaLnBrk="0" fontAlgn="base" hangingPunct="0">
              <a:lnSpc>
                <a:spcPct val="100000"/>
              </a:lnSpc>
              <a:spcBef>
                <a:spcPct val="0"/>
              </a:spcBef>
              <a:spcAft>
                <a:spcPct val="0"/>
              </a:spcAft>
              <a:buFontTx/>
              <a:buChar char="•"/>
            </a:pPr>
            <a:endParaRPr lang="en-US" altLang="en-US" sz="2000" dirty="0">
              <a:latin typeface="Arial" panose="020B0604020202020204" pitchFamily="34" charset="0"/>
            </a:endParaRPr>
          </a:p>
          <a:p>
            <a:pPr marL="0" indent="0" eaLnBrk="0" fontAlgn="base" hangingPunct="0">
              <a:lnSpc>
                <a:spcPct val="100000"/>
              </a:lnSpc>
              <a:spcBef>
                <a:spcPct val="0"/>
              </a:spcBef>
              <a:spcAft>
                <a:spcPct val="0"/>
              </a:spcAft>
              <a:buFontTx/>
              <a:buChar char="•"/>
            </a:pPr>
            <a:endParaRPr lang="en-US" altLang="en-US" sz="2000" dirty="0">
              <a:latin typeface="Arial" panose="020B0604020202020204" pitchFamily="34" charset="0"/>
            </a:endParaRPr>
          </a:p>
          <a:p>
            <a:pPr marL="0" indent="0" eaLnBrk="0" fontAlgn="base" hangingPunct="0">
              <a:lnSpc>
                <a:spcPct val="100000"/>
              </a:lnSpc>
              <a:spcBef>
                <a:spcPct val="0"/>
              </a:spcBef>
              <a:spcAft>
                <a:spcPct val="0"/>
              </a:spcAft>
              <a:buNone/>
            </a:pPr>
            <a:r>
              <a:rPr lang="en-US" altLang="en-US" sz="1200" dirty="0">
                <a:latin typeface="Arial" panose="020B0604020202020204" pitchFamily="34" charset="0"/>
              </a:rPr>
              <a:t>   (from  </a:t>
            </a:r>
            <a:r>
              <a:rPr lang="en-US" altLang="en-US" sz="1200" dirty="0">
                <a:latin typeface="Arial" panose="020B0604020202020204" pitchFamily="34" charset="0"/>
                <a:hlinkClick r:id="rId2"/>
              </a:rPr>
              <a:t>https://www.fgdc.gov/standards/projects/address-data/AddressDataContentStandardPart2/at_download/file</a:t>
            </a:r>
            <a:r>
              <a:rPr lang="en-US" altLang="en-US" sz="1200" dirty="0">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 Allow spacing for infill</a:t>
            </a:r>
            <a:endParaRPr lang="en-US" altLang="en-US" sz="20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 Avoid renumbering later</a:t>
            </a:r>
            <a:endParaRPr kumimoji="0" lang="en-US" altLang="en-US"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3" name="Picture 2" descr="a screenshot of the three FGDC rules that represent guidance about different ways to generate address number intervals">
            <a:extLst>
              <a:ext uri="{FF2B5EF4-FFF2-40B4-BE49-F238E27FC236}">
                <a16:creationId xmlns:a16="http://schemas.microsoft.com/office/drawing/2014/main" id="{79531019-20D4-14ED-A21A-4C72BD0E50FF}"/>
              </a:ext>
            </a:extLst>
          </p:cNvPr>
          <p:cNvPicPr>
            <a:picLocks noChangeAspect="1"/>
          </p:cNvPicPr>
          <p:nvPr/>
        </p:nvPicPr>
        <p:blipFill>
          <a:blip r:embed="rId3"/>
          <a:stretch>
            <a:fillRect/>
          </a:stretch>
        </p:blipFill>
        <p:spPr>
          <a:xfrm>
            <a:off x="1609725" y="2071160"/>
            <a:ext cx="5924550" cy="2647950"/>
          </a:xfrm>
          <a:prstGeom prst="rect">
            <a:avLst/>
          </a:prstGeom>
          <a:ln>
            <a:solidFill>
              <a:schemeClr val="accent1"/>
            </a:solidFill>
          </a:ln>
        </p:spPr>
      </p:pic>
    </p:spTree>
    <p:extLst>
      <p:ext uri="{BB962C8B-B14F-4D97-AF65-F5344CB8AC3E}">
        <p14:creationId xmlns:p14="http://schemas.microsoft.com/office/powerpoint/2010/main" val="41906688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83958-29F7-BE0E-870B-0C32C33287FF}"/>
            </a:ext>
          </a:extLst>
        </p:cNvPr>
        <p:cNvGrpSpPr/>
        <p:nvPr/>
      </p:nvGrpSpPr>
      <p:grpSpPr>
        <a:xfrm>
          <a:off x="0" y="0"/>
          <a:ext cx="0" cy="0"/>
          <a:chOff x="0" y="0"/>
          <a:chExt cx="0" cy="0"/>
        </a:xfrm>
      </p:grpSpPr>
      <p:sp>
        <p:nvSpPr>
          <p:cNvPr id="10" name="Title 3">
            <a:extLst>
              <a:ext uri="{FF2B5EF4-FFF2-40B4-BE49-F238E27FC236}">
                <a16:creationId xmlns:a16="http://schemas.microsoft.com/office/drawing/2014/main" id="{7254E554-0BB4-E432-196D-998D3153C614}"/>
              </a:ext>
            </a:extLst>
          </p:cNvPr>
          <p:cNvSpPr>
            <a:spLocks noGrp="1"/>
          </p:cNvSpPr>
          <p:nvPr>
            <p:ph type="title"/>
          </p:nvPr>
        </p:nvSpPr>
        <p:spPr>
          <a:xfrm>
            <a:off x="1630634" y="264919"/>
            <a:ext cx="6839712" cy="749689"/>
          </a:xfrm>
        </p:spPr>
        <p:txBody>
          <a:bodyPr>
            <a:normAutofit/>
          </a:bodyPr>
          <a:lstStyle/>
          <a:p>
            <a:r>
              <a:rPr lang="en-US" sz="2200" dirty="0"/>
              <a:t>Addressing Best Practices – Street Address Numbers</a:t>
            </a:r>
            <a:br>
              <a:rPr lang="en-US" dirty="0"/>
            </a:br>
            <a:r>
              <a:rPr lang="en-US" u="sng" dirty="0"/>
              <a:t>Address Numbers at Boundaries</a:t>
            </a:r>
            <a:endParaRPr lang="en-US" dirty="0"/>
          </a:p>
        </p:txBody>
      </p:sp>
      <p:sp>
        <p:nvSpPr>
          <p:cNvPr id="6" name="Rectangle 1">
            <a:extLst>
              <a:ext uri="{FF2B5EF4-FFF2-40B4-BE49-F238E27FC236}">
                <a16:creationId xmlns:a16="http://schemas.microsoft.com/office/drawing/2014/main" id="{33CD879F-6A3A-BC58-D0CB-B93CF5478BEC}"/>
              </a:ext>
            </a:extLst>
          </p:cNvPr>
          <p:cNvSpPr>
            <a:spLocks noGrp="1" noChangeArrowheads="1"/>
          </p:cNvSpPr>
          <p:nvPr>
            <p:ph idx="1"/>
          </p:nvPr>
        </p:nvSpPr>
        <p:spPr bwMode="auto">
          <a:xfrm>
            <a:off x="195263" y="1482178"/>
            <a:ext cx="8387880"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 If street name stays the same, numbering should continue in sequence</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 Restarting </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0" i="0" u="none" strike="noStrike" cap="none" normalizeH="0" baseline="0" dirty="0">
                <a:ln>
                  <a:noFill/>
                </a:ln>
                <a:solidFill>
                  <a:schemeClr val="tx1"/>
                </a:solidFill>
                <a:effectLst/>
                <a:latin typeface="Arial" panose="020B0604020202020204" pitchFamily="34" charset="0"/>
              </a:rPr>
              <a:t>  numbering at </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0" i="0" u="none" strike="noStrike" cap="none" normalizeH="0" baseline="0" dirty="0">
                <a:ln>
                  <a:noFill/>
                </a:ln>
                <a:solidFill>
                  <a:schemeClr val="tx1"/>
                </a:solidFill>
                <a:effectLst/>
                <a:latin typeface="Arial" panose="020B0604020202020204" pitchFamily="34" charset="0"/>
              </a:rPr>
              <a:t>  boundary is not</a:t>
            </a:r>
          </a:p>
          <a:p>
            <a:pPr marL="0" marR="0" lvl="0" indent="0" algn="l" defTabSz="914400" rtl="0" eaLnBrk="0" fontAlgn="base" latinLnBrk="0" hangingPunct="0">
              <a:lnSpc>
                <a:spcPct val="100000"/>
              </a:lnSpc>
              <a:spcBef>
                <a:spcPct val="0"/>
              </a:spcBef>
              <a:spcAft>
                <a:spcPct val="0"/>
              </a:spcAft>
              <a:buClrTx/>
              <a:buSzTx/>
              <a:buNone/>
              <a:tabLst/>
            </a:pPr>
            <a:r>
              <a:rPr lang="en-US" altLang="en-US" sz="2000" dirty="0">
                <a:latin typeface="Arial" panose="020B0604020202020204" pitchFamily="34" charset="0"/>
              </a:rPr>
              <a:t>  recommended</a:t>
            </a: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 Sequence and </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0" i="0" u="none" strike="noStrike" cap="none" normalizeH="0" baseline="0" dirty="0">
                <a:ln>
                  <a:noFill/>
                </a:ln>
                <a:solidFill>
                  <a:schemeClr val="tx1"/>
                </a:solidFill>
                <a:effectLst/>
                <a:latin typeface="Arial" panose="020B0604020202020204" pitchFamily="34" charset="0"/>
              </a:rPr>
              <a:t>  parity must </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0" i="0" u="none" strike="noStrike" cap="none" normalizeH="0" baseline="0" dirty="0">
                <a:ln>
                  <a:noFill/>
                </a:ln>
                <a:solidFill>
                  <a:schemeClr val="tx1"/>
                </a:solidFill>
                <a:effectLst/>
                <a:latin typeface="Arial" panose="020B0604020202020204" pitchFamily="34" charset="0"/>
              </a:rPr>
              <a:t>  remain consistent</a:t>
            </a:r>
            <a:endParaRPr lang="en-US" altLang="en-US" sz="20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indent="0" eaLnBrk="0" fontAlgn="base" hangingPunct="0">
              <a:lnSpc>
                <a:spcPct val="100000"/>
              </a:lnSpc>
              <a:spcBef>
                <a:spcPct val="0"/>
              </a:spcBef>
              <a:spcAft>
                <a:spcPct val="0"/>
              </a:spcAft>
              <a:buFontTx/>
              <a:buChar char="•"/>
            </a:pPr>
            <a:r>
              <a:rPr lang="en-US" sz="2000" dirty="0">
                <a:latin typeface="Arial" panose="020B0604020202020204" pitchFamily="34" charset="0"/>
                <a:cs typeface="Arial" panose="020B0604020202020204" pitchFamily="34" charset="0"/>
              </a:rPr>
              <a:t> Cross-boundary </a:t>
            </a:r>
          </a:p>
          <a:p>
            <a:pPr marL="0" indent="0" eaLnBrk="0" fontAlgn="base" hangingPunct="0">
              <a:lnSpc>
                <a:spcPct val="100000"/>
              </a:lnSpc>
              <a:spcBef>
                <a:spcPct val="0"/>
              </a:spcBef>
              <a:spcAft>
                <a:spcPct val="0"/>
              </a:spcAft>
              <a:buNone/>
            </a:pPr>
            <a:r>
              <a:rPr lang="en-US" sz="2000" dirty="0">
                <a:latin typeface="Arial" panose="020B0604020202020204" pitchFamily="34" charset="0"/>
                <a:cs typeface="Arial" panose="020B0604020202020204" pitchFamily="34" charset="0"/>
              </a:rPr>
              <a:t>  numbering must </a:t>
            </a:r>
          </a:p>
          <a:p>
            <a:pPr marL="0" indent="0" eaLnBrk="0" fontAlgn="base" hangingPunct="0">
              <a:lnSpc>
                <a:spcPct val="100000"/>
              </a:lnSpc>
              <a:spcBef>
                <a:spcPct val="0"/>
              </a:spcBef>
              <a:spcAft>
                <a:spcPct val="0"/>
              </a:spcAft>
              <a:buNone/>
            </a:pPr>
            <a:r>
              <a:rPr lang="en-US" sz="2000" dirty="0">
                <a:latin typeface="Arial" panose="020B0604020202020204" pitchFamily="34" charset="0"/>
                <a:cs typeface="Arial" panose="020B0604020202020204" pitchFamily="34" charset="0"/>
              </a:rPr>
              <a:t>  align with access</a:t>
            </a:r>
          </a:p>
          <a:p>
            <a:pPr marL="0" indent="0" eaLnBrk="0" fontAlgn="base" hangingPunct="0">
              <a:lnSpc>
                <a:spcPct val="100000"/>
              </a:lnSpc>
              <a:spcBef>
                <a:spcPct val="0"/>
              </a:spcBef>
              <a:spcAft>
                <a:spcPct val="0"/>
              </a:spcAft>
              <a:buNone/>
            </a:pPr>
            <a:r>
              <a:rPr lang="en-US" sz="2000" dirty="0">
                <a:latin typeface="Arial" panose="020B0604020202020204" pitchFamily="34" charset="0"/>
                <a:cs typeface="Arial" panose="020B0604020202020204" pitchFamily="34" charset="0"/>
              </a:rPr>
              <a:t>  location</a:t>
            </a:r>
            <a:endParaRPr lang="en-US" altLang="en-US" sz="2000" dirty="0">
              <a:latin typeface="Arial" panose="020B0604020202020204" pitchFamily="34" charset="0"/>
              <a:cs typeface="Arial" panose="020B0604020202020204" pitchFamily="34" charset="0"/>
            </a:endParaRPr>
          </a:p>
        </p:txBody>
      </p:sp>
      <p:pic>
        <p:nvPicPr>
          <p:cNvPr id="3" name="Picture 2" descr="An example screenshot showing aerial photos and parcel boundaries with addresses where 8 Bond Street is assigned to two separate and unrelated parcels near the town boundary between Spencer and Leicester Massachusetts, and they are in close proximity to each other.">
            <a:extLst>
              <a:ext uri="{FF2B5EF4-FFF2-40B4-BE49-F238E27FC236}">
                <a16:creationId xmlns:a16="http://schemas.microsoft.com/office/drawing/2014/main" id="{BC195163-36BA-B75C-8E3F-D0D97C46E08E}"/>
              </a:ext>
            </a:extLst>
          </p:cNvPr>
          <p:cNvPicPr>
            <a:picLocks noChangeAspect="1"/>
          </p:cNvPicPr>
          <p:nvPr/>
        </p:nvPicPr>
        <p:blipFill>
          <a:blip r:embed="rId2"/>
          <a:stretch>
            <a:fillRect/>
          </a:stretch>
        </p:blipFill>
        <p:spPr>
          <a:xfrm>
            <a:off x="2503170" y="1926497"/>
            <a:ext cx="6331267" cy="4598127"/>
          </a:xfrm>
          <a:prstGeom prst="rect">
            <a:avLst/>
          </a:prstGeom>
        </p:spPr>
      </p:pic>
    </p:spTree>
    <p:extLst>
      <p:ext uri="{BB962C8B-B14F-4D97-AF65-F5344CB8AC3E}">
        <p14:creationId xmlns:p14="http://schemas.microsoft.com/office/powerpoint/2010/main" val="39971994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7AF7A-CFE2-573D-8163-C493DF99A8EA}"/>
            </a:ext>
          </a:extLst>
        </p:cNvPr>
        <p:cNvGrpSpPr/>
        <p:nvPr/>
      </p:nvGrpSpPr>
      <p:grpSpPr>
        <a:xfrm>
          <a:off x="0" y="0"/>
          <a:ext cx="0" cy="0"/>
          <a:chOff x="0" y="0"/>
          <a:chExt cx="0" cy="0"/>
        </a:xfrm>
      </p:grpSpPr>
      <p:sp>
        <p:nvSpPr>
          <p:cNvPr id="10" name="Title 3">
            <a:extLst>
              <a:ext uri="{FF2B5EF4-FFF2-40B4-BE49-F238E27FC236}">
                <a16:creationId xmlns:a16="http://schemas.microsoft.com/office/drawing/2014/main" id="{AD69D0DF-279F-96D7-98EA-342A282A86FA}"/>
              </a:ext>
            </a:extLst>
          </p:cNvPr>
          <p:cNvSpPr>
            <a:spLocks noGrp="1"/>
          </p:cNvSpPr>
          <p:nvPr>
            <p:ph type="title"/>
          </p:nvPr>
        </p:nvSpPr>
        <p:spPr>
          <a:xfrm>
            <a:off x="1630634" y="264919"/>
            <a:ext cx="6839712" cy="749689"/>
          </a:xfrm>
        </p:spPr>
        <p:txBody>
          <a:bodyPr>
            <a:normAutofit/>
          </a:bodyPr>
          <a:lstStyle/>
          <a:p>
            <a:r>
              <a:rPr lang="en-US" sz="2200" dirty="0"/>
              <a:t>Addressing Best Practices – Street Address Numbers</a:t>
            </a:r>
            <a:br>
              <a:rPr lang="en-US" dirty="0"/>
            </a:br>
            <a:r>
              <a:rPr lang="en-US" u="sng" dirty="0"/>
              <a:t>Address Numbers at Boundaries (Example 2)</a:t>
            </a:r>
            <a:endParaRPr lang="en-US" dirty="0"/>
          </a:p>
        </p:txBody>
      </p:sp>
      <p:sp>
        <p:nvSpPr>
          <p:cNvPr id="6" name="Rectangle 1">
            <a:extLst>
              <a:ext uri="{FF2B5EF4-FFF2-40B4-BE49-F238E27FC236}">
                <a16:creationId xmlns:a16="http://schemas.microsoft.com/office/drawing/2014/main" id="{EBA63DC9-47EC-1231-964B-0BB8B633A5D9}"/>
              </a:ext>
            </a:extLst>
          </p:cNvPr>
          <p:cNvSpPr>
            <a:spLocks noGrp="1" noChangeArrowheads="1"/>
          </p:cNvSpPr>
          <p:nvPr>
            <p:ph idx="1"/>
          </p:nvPr>
        </p:nvSpPr>
        <p:spPr bwMode="auto">
          <a:xfrm>
            <a:off x="309563" y="1457807"/>
            <a:ext cx="838788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sz="2000" dirty="0">
                <a:latin typeface="Arial" panose="020B0604020202020204" pitchFamily="34" charset="0"/>
                <a:cs typeface="Arial" panose="020B0604020202020204" pitchFamily="34" charset="0"/>
              </a:rPr>
              <a:t> Parity and Sequencing violations at town boundary</a:t>
            </a:r>
          </a:p>
        </p:txBody>
      </p:sp>
      <p:pic>
        <p:nvPicPr>
          <p:cNvPr id="4" name="Picture 3" descr="An example screenshot with aerial photos and parcel boundaries along Harkness Road that serves as the boundary between Amherst and Pelham Massachusetts, and the address ranges are even numbers on both sides and ascending in opposite directions.">
            <a:extLst>
              <a:ext uri="{FF2B5EF4-FFF2-40B4-BE49-F238E27FC236}">
                <a16:creationId xmlns:a16="http://schemas.microsoft.com/office/drawing/2014/main" id="{2B2FD578-A628-824F-EC68-739EA5E04469}"/>
              </a:ext>
            </a:extLst>
          </p:cNvPr>
          <p:cNvPicPr>
            <a:picLocks noChangeAspect="1"/>
          </p:cNvPicPr>
          <p:nvPr/>
        </p:nvPicPr>
        <p:blipFill>
          <a:blip r:embed="rId2"/>
          <a:stretch>
            <a:fillRect/>
          </a:stretch>
        </p:blipFill>
        <p:spPr>
          <a:xfrm>
            <a:off x="1321594" y="1940527"/>
            <a:ext cx="6500812" cy="4703160"/>
          </a:xfrm>
          <a:prstGeom prst="rect">
            <a:avLst/>
          </a:prstGeom>
        </p:spPr>
      </p:pic>
    </p:spTree>
    <p:extLst>
      <p:ext uri="{BB962C8B-B14F-4D97-AF65-F5344CB8AC3E}">
        <p14:creationId xmlns:p14="http://schemas.microsoft.com/office/powerpoint/2010/main" val="13991968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2AE55-212C-1C92-3806-009EF9F0CFDC}"/>
            </a:ext>
          </a:extLst>
        </p:cNvPr>
        <p:cNvGrpSpPr/>
        <p:nvPr/>
      </p:nvGrpSpPr>
      <p:grpSpPr>
        <a:xfrm>
          <a:off x="0" y="0"/>
          <a:ext cx="0" cy="0"/>
          <a:chOff x="0" y="0"/>
          <a:chExt cx="0" cy="0"/>
        </a:xfrm>
      </p:grpSpPr>
      <p:sp>
        <p:nvSpPr>
          <p:cNvPr id="13" name="Title 3">
            <a:extLst>
              <a:ext uri="{FF2B5EF4-FFF2-40B4-BE49-F238E27FC236}">
                <a16:creationId xmlns:a16="http://schemas.microsoft.com/office/drawing/2014/main" id="{5AA4A21A-B911-A14C-AC0A-DDA9D7875345}"/>
              </a:ext>
            </a:extLst>
          </p:cNvPr>
          <p:cNvSpPr>
            <a:spLocks noGrp="1"/>
          </p:cNvSpPr>
          <p:nvPr>
            <p:ph type="title"/>
          </p:nvPr>
        </p:nvSpPr>
        <p:spPr>
          <a:xfrm>
            <a:off x="1630634" y="264919"/>
            <a:ext cx="6839712" cy="749689"/>
          </a:xfrm>
        </p:spPr>
        <p:txBody>
          <a:bodyPr>
            <a:normAutofit/>
          </a:bodyPr>
          <a:lstStyle/>
          <a:p>
            <a:r>
              <a:rPr lang="en-US" sz="2200" dirty="0"/>
              <a:t>Addressing Best Practices – Street Address Numbers</a:t>
            </a:r>
            <a:br>
              <a:rPr lang="en-US" dirty="0"/>
            </a:br>
            <a:r>
              <a:rPr lang="en-US" u="sng" dirty="0"/>
              <a:t>Special Street Configurations</a:t>
            </a:r>
            <a:endParaRPr lang="en-US" dirty="0"/>
          </a:p>
        </p:txBody>
      </p:sp>
      <p:sp>
        <p:nvSpPr>
          <p:cNvPr id="6" name="Rectangle 1">
            <a:extLst>
              <a:ext uri="{FF2B5EF4-FFF2-40B4-BE49-F238E27FC236}">
                <a16:creationId xmlns:a16="http://schemas.microsoft.com/office/drawing/2014/main" id="{E0278C23-91F7-AE80-E6A6-83E8CB7C6276}"/>
              </a:ext>
            </a:extLst>
          </p:cNvPr>
          <p:cNvSpPr>
            <a:spLocks noGrp="1" noChangeArrowheads="1"/>
          </p:cNvSpPr>
          <p:nvPr>
            <p:ph idx="1"/>
          </p:nvPr>
        </p:nvSpPr>
        <p:spPr bwMode="auto">
          <a:xfrm>
            <a:off x="451320" y="1485815"/>
            <a:ext cx="8387880"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eaLnBrk="0" fontAlgn="base" hangingPunct="0">
              <a:lnSpc>
                <a:spcPct val="100000"/>
              </a:lnSpc>
              <a:spcBef>
                <a:spcPct val="0"/>
              </a:spcBef>
              <a:spcAft>
                <a:spcPct val="0"/>
              </a:spcAft>
              <a:buNone/>
            </a:pPr>
            <a:r>
              <a:rPr lang="en-US" altLang="en-US" sz="2000" dirty="0">
                <a:latin typeface="Arial" panose="020B0604020202020204" pitchFamily="34" charset="0"/>
              </a:rPr>
              <a:t>Numbering should follow intuitive travel patterns.</a:t>
            </a:r>
            <a:endParaRPr lang="en-US" altLang="en-US" sz="20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0" i="0" u="none" strike="noStrike" cap="none" normalizeH="0" baseline="0" dirty="0">
                <a:ln>
                  <a:noFill/>
                </a:ln>
                <a:solidFill>
                  <a:schemeClr val="tx1"/>
                </a:solidFill>
                <a:effectLst/>
                <a:latin typeface="Arial" panose="020B0604020202020204" pitchFamily="34" charset="0"/>
              </a:rPr>
              <a:t>Apply consistent numbering rules to:</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20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 Dead-end streets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 Cul-de-sacs</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20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 Loop roads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 U-shaped configurations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 One-way loops</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2000" dirty="0">
              <a:latin typeface="Arial" panose="020B0604020202020204" pitchFamily="34" charset="0"/>
            </a:endParaRPr>
          </a:p>
        </p:txBody>
      </p:sp>
      <p:pic>
        <p:nvPicPr>
          <p:cNvPr id="3" name="Picture 2" descr="An example of how to number addresses on a dead end street, taken from the addressing standard.">
            <a:extLst>
              <a:ext uri="{FF2B5EF4-FFF2-40B4-BE49-F238E27FC236}">
                <a16:creationId xmlns:a16="http://schemas.microsoft.com/office/drawing/2014/main" id="{B4A3AE52-5AA9-54C3-CEE4-A8F50C233EF1}"/>
              </a:ext>
            </a:extLst>
          </p:cNvPr>
          <p:cNvPicPr>
            <a:picLocks noChangeAspect="1"/>
          </p:cNvPicPr>
          <p:nvPr/>
        </p:nvPicPr>
        <p:blipFill>
          <a:blip r:embed="rId2"/>
          <a:stretch>
            <a:fillRect/>
          </a:stretch>
        </p:blipFill>
        <p:spPr>
          <a:xfrm>
            <a:off x="5046345" y="2111188"/>
            <a:ext cx="1657350" cy="1838325"/>
          </a:xfrm>
          <a:prstGeom prst="rect">
            <a:avLst/>
          </a:prstGeom>
          <a:ln>
            <a:solidFill>
              <a:schemeClr val="accent1"/>
            </a:solidFill>
          </a:ln>
        </p:spPr>
      </p:pic>
      <p:pic>
        <p:nvPicPr>
          <p:cNvPr id="8" name="Picture 7" descr="An example of how to number addresses on a cul-de-sac, taken from the addressing standard.">
            <a:extLst>
              <a:ext uri="{FF2B5EF4-FFF2-40B4-BE49-F238E27FC236}">
                <a16:creationId xmlns:a16="http://schemas.microsoft.com/office/drawing/2014/main" id="{892F105E-D0FE-B2BA-5FC2-24C87B55AE13}"/>
              </a:ext>
            </a:extLst>
          </p:cNvPr>
          <p:cNvPicPr>
            <a:picLocks noChangeAspect="1"/>
          </p:cNvPicPr>
          <p:nvPr/>
        </p:nvPicPr>
        <p:blipFill>
          <a:blip r:embed="rId3"/>
          <a:stretch>
            <a:fillRect/>
          </a:stretch>
        </p:blipFill>
        <p:spPr>
          <a:xfrm>
            <a:off x="7239000" y="1619250"/>
            <a:ext cx="1600200" cy="1809750"/>
          </a:xfrm>
          <a:prstGeom prst="rect">
            <a:avLst/>
          </a:prstGeom>
          <a:ln>
            <a:solidFill>
              <a:schemeClr val="accent1"/>
            </a:solidFill>
          </a:ln>
        </p:spPr>
      </p:pic>
      <p:pic>
        <p:nvPicPr>
          <p:cNvPr id="10" name="Picture 9" descr="An example of how to number addresses on a loop road, taken from the addressing standard.">
            <a:extLst>
              <a:ext uri="{FF2B5EF4-FFF2-40B4-BE49-F238E27FC236}">
                <a16:creationId xmlns:a16="http://schemas.microsoft.com/office/drawing/2014/main" id="{85BDDC31-0DA0-845B-4309-1C4EED5AA6E9}"/>
              </a:ext>
            </a:extLst>
          </p:cNvPr>
          <p:cNvPicPr>
            <a:picLocks noChangeAspect="1"/>
          </p:cNvPicPr>
          <p:nvPr/>
        </p:nvPicPr>
        <p:blipFill>
          <a:blip r:embed="rId4"/>
          <a:stretch>
            <a:fillRect/>
          </a:stretch>
        </p:blipFill>
        <p:spPr>
          <a:xfrm>
            <a:off x="4760512" y="4355461"/>
            <a:ext cx="1666875" cy="1666875"/>
          </a:xfrm>
          <a:prstGeom prst="rect">
            <a:avLst/>
          </a:prstGeom>
          <a:ln>
            <a:solidFill>
              <a:schemeClr val="accent1"/>
            </a:solidFill>
          </a:ln>
        </p:spPr>
      </p:pic>
      <p:pic>
        <p:nvPicPr>
          <p:cNvPr id="12" name="Picture 11" descr="An example of how to number addresses on a multi-loop street, taken from the addressing standard.">
            <a:extLst>
              <a:ext uri="{FF2B5EF4-FFF2-40B4-BE49-F238E27FC236}">
                <a16:creationId xmlns:a16="http://schemas.microsoft.com/office/drawing/2014/main" id="{6AD0B39B-11E0-A110-4AFB-E191A9C1D762}"/>
              </a:ext>
            </a:extLst>
          </p:cNvPr>
          <p:cNvPicPr>
            <a:picLocks noChangeAspect="1"/>
          </p:cNvPicPr>
          <p:nvPr/>
        </p:nvPicPr>
        <p:blipFill>
          <a:blip r:embed="rId5"/>
          <a:stretch>
            <a:fillRect/>
          </a:stretch>
        </p:blipFill>
        <p:spPr>
          <a:xfrm>
            <a:off x="6886950" y="3686417"/>
            <a:ext cx="2013335" cy="2775137"/>
          </a:xfrm>
          <a:prstGeom prst="rect">
            <a:avLst/>
          </a:prstGeom>
          <a:ln>
            <a:solidFill>
              <a:schemeClr val="accent1"/>
            </a:solidFill>
          </a:ln>
        </p:spPr>
      </p:pic>
    </p:spTree>
    <p:extLst>
      <p:ext uri="{BB962C8B-B14F-4D97-AF65-F5344CB8AC3E}">
        <p14:creationId xmlns:p14="http://schemas.microsoft.com/office/powerpoint/2010/main" val="31035696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B180E-FF41-5040-616D-FF11BAC48324}"/>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3EC9B1EB-010B-DBBB-17BA-E1EB0D1C8B68}"/>
              </a:ext>
            </a:extLst>
          </p:cNvPr>
          <p:cNvSpPr>
            <a:spLocks noGrp="1"/>
          </p:cNvSpPr>
          <p:nvPr>
            <p:ph type="title"/>
          </p:nvPr>
        </p:nvSpPr>
        <p:spPr>
          <a:xfrm>
            <a:off x="1630634" y="264919"/>
            <a:ext cx="6839712" cy="749689"/>
          </a:xfrm>
        </p:spPr>
        <p:txBody>
          <a:bodyPr>
            <a:normAutofit/>
          </a:bodyPr>
          <a:lstStyle/>
          <a:p>
            <a:r>
              <a:rPr lang="en-US" sz="2200" dirty="0"/>
              <a:t>Addressing Best Practices</a:t>
            </a:r>
            <a:br>
              <a:rPr lang="en-US" dirty="0"/>
            </a:br>
            <a:r>
              <a:rPr lang="en-US" u="sng" dirty="0"/>
              <a:t>Diagnose Problems and Consider Solutions</a:t>
            </a:r>
            <a:endParaRPr lang="en-US" dirty="0"/>
          </a:p>
        </p:txBody>
      </p:sp>
      <p:sp>
        <p:nvSpPr>
          <p:cNvPr id="6" name="Rectangle 1">
            <a:extLst>
              <a:ext uri="{FF2B5EF4-FFF2-40B4-BE49-F238E27FC236}">
                <a16:creationId xmlns:a16="http://schemas.microsoft.com/office/drawing/2014/main" id="{3264DA46-CF9E-D030-ED01-27C905684D39}"/>
              </a:ext>
            </a:extLst>
          </p:cNvPr>
          <p:cNvSpPr>
            <a:spLocks noGrp="1" noChangeArrowheads="1"/>
          </p:cNvSpPr>
          <p:nvPr>
            <p:ph idx="1"/>
          </p:nvPr>
        </p:nvSpPr>
        <p:spPr bwMode="auto">
          <a:xfrm>
            <a:off x="298616" y="1528847"/>
            <a:ext cx="165970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0" i="0" u="none" strike="noStrike" cap="none" normalizeH="0" baseline="0" dirty="0">
                <a:ln>
                  <a:noFill/>
                </a:ln>
                <a:solidFill>
                  <a:schemeClr val="tx1"/>
                </a:solidFill>
                <a:effectLst/>
                <a:latin typeface="Arial" panose="020B0604020202020204" pitchFamily="34" charset="0"/>
              </a:rPr>
              <a:t> </a:t>
            </a:r>
            <a:r>
              <a:rPr lang="en-US" altLang="en-US" sz="2000" dirty="0">
                <a:latin typeface="Arial" panose="020B0604020202020204" pitchFamily="34" charset="0"/>
              </a:rPr>
              <a:t>Pop Quiz!</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4" name="Rectangle 1">
            <a:extLst>
              <a:ext uri="{FF2B5EF4-FFF2-40B4-BE49-F238E27FC236}">
                <a16:creationId xmlns:a16="http://schemas.microsoft.com/office/drawing/2014/main" id="{51CA679E-A1F0-642B-CFA9-A54633409E26}"/>
              </a:ext>
            </a:extLst>
          </p:cNvPr>
          <p:cNvSpPr txBox="1">
            <a:spLocks noChangeArrowheads="1"/>
          </p:cNvSpPr>
          <p:nvPr/>
        </p:nvSpPr>
        <p:spPr bwMode="auto">
          <a:xfrm>
            <a:off x="79022" y="3498517"/>
            <a:ext cx="197555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None/>
            </a:pPr>
            <a:r>
              <a:rPr lang="en-US" altLang="en-US" sz="1600" dirty="0">
                <a:latin typeface="Arial" panose="020B0604020202020204" pitchFamily="34" charset="0"/>
              </a:rPr>
              <a:t>Describe the issues with 29 Fletcher Street and possible solutions.</a:t>
            </a:r>
          </a:p>
        </p:txBody>
      </p:sp>
      <p:pic>
        <p:nvPicPr>
          <p:cNvPr id="3" name="Picture 2" descr="An example screenshot showing aerial photography and parcel boundaries and streets where the highlighted address of 29 Fletcher Street violates a number of best addressing practices.">
            <a:extLst>
              <a:ext uri="{FF2B5EF4-FFF2-40B4-BE49-F238E27FC236}">
                <a16:creationId xmlns:a16="http://schemas.microsoft.com/office/drawing/2014/main" id="{6E958E93-1E8E-4447-51E3-E04153506FB1}"/>
              </a:ext>
            </a:extLst>
          </p:cNvPr>
          <p:cNvPicPr>
            <a:picLocks noChangeAspect="1"/>
          </p:cNvPicPr>
          <p:nvPr/>
        </p:nvPicPr>
        <p:blipFill>
          <a:blip r:embed="rId2"/>
          <a:stretch>
            <a:fillRect/>
          </a:stretch>
        </p:blipFill>
        <p:spPr>
          <a:xfrm>
            <a:off x="2137736" y="1388530"/>
            <a:ext cx="6769432" cy="5381270"/>
          </a:xfrm>
          <a:prstGeom prst="rect">
            <a:avLst/>
          </a:prstGeom>
          <a:ln>
            <a:solidFill>
              <a:schemeClr val="accent1"/>
            </a:solidFill>
          </a:ln>
        </p:spPr>
      </p:pic>
    </p:spTree>
    <p:extLst>
      <p:ext uri="{BB962C8B-B14F-4D97-AF65-F5344CB8AC3E}">
        <p14:creationId xmlns:p14="http://schemas.microsoft.com/office/powerpoint/2010/main" val="9816295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65514-D690-4EC2-4A40-46C5B3425EE4}"/>
            </a:ext>
          </a:extLst>
        </p:cNvPr>
        <p:cNvGrpSpPr/>
        <p:nvPr/>
      </p:nvGrpSpPr>
      <p:grpSpPr>
        <a:xfrm>
          <a:off x="0" y="0"/>
          <a:ext cx="0" cy="0"/>
          <a:chOff x="0" y="0"/>
          <a:chExt cx="0" cy="0"/>
        </a:xfrm>
      </p:grpSpPr>
      <p:sp>
        <p:nvSpPr>
          <p:cNvPr id="10" name="Title 3">
            <a:extLst>
              <a:ext uri="{FF2B5EF4-FFF2-40B4-BE49-F238E27FC236}">
                <a16:creationId xmlns:a16="http://schemas.microsoft.com/office/drawing/2014/main" id="{0FCD5898-4E34-D497-7A0C-BA35576B4546}"/>
              </a:ext>
            </a:extLst>
          </p:cNvPr>
          <p:cNvSpPr>
            <a:spLocks noGrp="1"/>
          </p:cNvSpPr>
          <p:nvPr>
            <p:ph type="title"/>
          </p:nvPr>
        </p:nvSpPr>
        <p:spPr>
          <a:xfrm>
            <a:off x="1630634" y="264919"/>
            <a:ext cx="6839712" cy="749689"/>
          </a:xfrm>
        </p:spPr>
        <p:txBody>
          <a:bodyPr>
            <a:normAutofit/>
          </a:bodyPr>
          <a:lstStyle/>
          <a:p>
            <a:r>
              <a:rPr lang="en-US" sz="2200" dirty="0"/>
              <a:t>Addressing Best Practices – </a:t>
            </a:r>
            <a:r>
              <a:rPr lang="en-US" sz="2200" dirty="0" err="1"/>
              <a:t>Subaddressing</a:t>
            </a:r>
            <a:br>
              <a:rPr lang="en-US" dirty="0"/>
            </a:br>
            <a:r>
              <a:rPr lang="en-US" u="sng" dirty="0"/>
              <a:t>Assignment of Unit Identifiers</a:t>
            </a:r>
            <a:endParaRPr lang="en-US" dirty="0"/>
          </a:p>
        </p:txBody>
      </p:sp>
      <p:sp>
        <p:nvSpPr>
          <p:cNvPr id="6" name="Rectangle 1">
            <a:extLst>
              <a:ext uri="{FF2B5EF4-FFF2-40B4-BE49-F238E27FC236}">
                <a16:creationId xmlns:a16="http://schemas.microsoft.com/office/drawing/2014/main" id="{9D1B9B0F-0E14-470A-B024-0E488CBFDBA5}"/>
              </a:ext>
            </a:extLst>
          </p:cNvPr>
          <p:cNvSpPr>
            <a:spLocks noGrp="1" noChangeArrowheads="1"/>
          </p:cNvSpPr>
          <p:nvPr>
            <p:ph idx="1"/>
          </p:nvPr>
        </p:nvSpPr>
        <p:spPr bwMode="auto">
          <a:xfrm>
            <a:off x="451320" y="1361045"/>
            <a:ext cx="8387880" cy="5324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lnSpc>
                <a:spcPct val="100000"/>
              </a:lnSpc>
              <a:spcBef>
                <a:spcPct val="0"/>
              </a:spcBef>
              <a:spcAft>
                <a:spcPct val="0"/>
              </a:spcAft>
            </a:pPr>
            <a:r>
              <a:rPr lang="en-US" altLang="en-US" sz="2000" dirty="0">
                <a:latin typeface="Arial" panose="020B0604020202020204" pitchFamily="34" charset="0"/>
              </a:rPr>
              <a:t>Owner should be responsible for assigning </a:t>
            </a:r>
          </a:p>
          <a:p>
            <a:pPr marL="0" indent="0" eaLnBrk="0" fontAlgn="base" hangingPunct="0">
              <a:lnSpc>
                <a:spcPct val="100000"/>
              </a:lnSpc>
              <a:spcBef>
                <a:spcPct val="0"/>
              </a:spcBef>
              <a:spcAft>
                <a:spcPct val="0"/>
              </a:spcAft>
              <a:buNone/>
            </a:pPr>
            <a:r>
              <a:rPr lang="en-US" altLang="en-US" sz="2000" dirty="0">
                <a:latin typeface="Arial" panose="020B0604020202020204" pitchFamily="34" charset="0"/>
              </a:rPr>
              <a:t>   unique identifiers</a:t>
            </a:r>
          </a:p>
          <a:p>
            <a:pPr eaLnBrk="0" fontAlgn="base" hangingPunct="0">
              <a:lnSpc>
                <a:spcPct val="100000"/>
              </a:lnSpc>
              <a:spcBef>
                <a:spcPct val="0"/>
              </a:spcBef>
              <a:spcAft>
                <a:spcPct val="0"/>
              </a:spcAft>
            </a:pPr>
            <a:endParaRPr lang="en-US" altLang="en-US" sz="2000" dirty="0">
              <a:latin typeface="Arial" panose="020B0604020202020204" pitchFamily="34" charset="0"/>
            </a:endParaRPr>
          </a:p>
          <a:p>
            <a:pPr eaLnBrk="0" fontAlgn="base" hangingPunct="0">
              <a:lnSpc>
                <a:spcPct val="100000"/>
              </a:lnSpc>
              <a:spcBef>
                <a:spcPct val="0"/>
              </a:spcBef>
              <a:spcAft>
                <a:spcPct val="0"/>
              </a:spcAft>
            </a:pPr>
            <a:r>
              <a:rPr lang="en-US" altLang="en-US" sz="2000" dirty="0">
                <a:latin typeface="Arial" panose="020B0604020202020204" pitchFamily="34" charset="0"/>
              </a:rPr>
              <a:t>Must match visible signage and be</a:t>
            </a:r>
          </a:p>
          <a:p>
            <a:pPr marL="0" indent="0" eaLnBrk="0" fontAlgn="base" hangingPunct="0">
              <a:lnSpc>
                <a:spcPct val="100000"/>
              </a:lnSpc>
              <a:spcBef>
                <a:spcPct val="0"/>
              </a:spcBef>
              <a:spcAft>
                <a:spcPct val="0"/>
              </a:spcAft>
              <a:buNone/>
            </a:pPr>
            <a:r>
              <a:rPr lang="en-US" altLang="en-US" sz="2000" dirty="0">
                <a:latin typeface="Arial" panose="020B0604020202020204" pitchFamily="34" charset="0"/>
              </a:rPr>
              <a:t>   unambiguous</a:t>
            </a:r>
          </a:p>
          <a:p>
            <a:pPr eaLnBrk="0" fontAlgn="base" hangingPunct="0">
              <a:lnSpc>
                <a:spcPct val="100000"/>
              </a:lnSpc>
              <a:spcBef>
                <a:spcPct val="0"/>
              </a:spcBef>
              <a:spcAft>
                <a:spcPct val="0"/>
              </a:spcAft>
            </a:pPr>
            <a:endParaRPr lang="en-US" altLang="en-US" sz="2000" dirty="0">
              <a:latin typeface="Arial" panose="020B0604020202020204" pitchFamily="34" charset="0"/>
            </a:endParaRPr>
          </a:p>
          <a:p>
            <a:pPr eaLnBrk="0" fontAlgn="base" hangingPunct="0">
              <a:lnSpc>
                <a:spcPct val="100000"/>
              </a:lnSpc>
              <a:spcBef>
                <a:spcPct val="0"/>
              </a:spcBef>
              <a:spcAft>
                <a:spcPct val="0"/>
              </a:spcAft>
            </a:pPr>
            <a:r>
              <a:rPr lang="en-US" altLang="en-US" sz="2000" dirty="0">
                <a:latin typeface="Arial" panose="020B0604020202020204" pitchFamily="34" charset="0"/>
              </a:rPr>
              <a:t>Sequential identifiers preferred</a:t>
            </a:r>
          </a:p>
          <a:p>
            <a:pPr marL="0" indent="0" eaLnBrk="0" fontAlgn="base" hangingPunct="0">
              <a:lnSpc>
                <a:spcPct val="100000"/>
              </a:lnSpc>
              <a:spcBef>
                <a:spcPct val="0"/>
              </a:spcBef>
              <a:spcAft>
                <a:spcPct val="0"/>
              </a:spcAft>
              <a:buNone/>
            </a:pPr>
            <a:endParaRPr lang="en-US" altLang="en-US" sz="2000" dirty="0">
              <a:latin typeface="Arial" panose="020B0604020202020204" pitchFamily="34" charset="0"/>
            </a:endParaRPr>
          </a:p>
          <a:p>
            <a:pPr eaLnBrk="0" fontAlgn="base" hangingPunct="0">
              <a:lnSpc>
                <a:spcPct val="100000"/>
              </a:lnSpc>
              <a:spcBef>
                <a:spcPct val="0"/>
              </a:spcBef>
              <a:spcAft>
                <a:spcPct val="0"/>
              </a:spcAft>
            </a:pPr>
            <a:r>
              <a:rPr lang="en-US" altLang="en-US" sz="2000" dirty="0">
                <a:latin typeface="Arial" panose="020B0604020202020204" pitchFamily="34" charset="0"/>
              </a:rPr>
              <a:t>Prefer floor-based identifiers (1A, 2B)</a:t>
            </a:r>
            <a:br>
              <a:rPr lang="en-US" altLang="en-US" sz="2000" dirty="0">
                <a:latin typeface="Arial" panose="020B0604020202020204" pitchFamily="34" charset="0"/>
              </a:rPr>
            </a:br>
            <a:r>
              <a:rPr lang="en-US" altLang="en-US" sz="2000" dirty="0">
                <a:latin typeface="Arial" panose="020B0604020202020204" pitchFamily="34" charset="0"/>
              </a:rPr>
              <a:t>with multiple floors</a:t>
            </a:r>
          </a:p>
          <a:p>
            <a:pPr marL="0" indent="0" eaLnBrk="0" fontAlgn="base" hangingPunct="0">
              <a:lnSpc>
                <a:spcPct val="100000"/>
              </a:lnSpc>
              <a:spcBef>
                <a:spcPct val="0"/>
              </a:spcBef>
              <a:spcAft>
                <a:spcPct val="0"/>
              </a:spcAft>
              <a:buNone/>
            </a:pPr>
            <a:endParaRPr lang="en-US" altLang="en-US" sz="2000" dirty="0">
              <a:latin typeface="Arial" panose="020B0604020202020204" pitchFamily="34" charset="0"/>
            </a:endParaRPr>
          </a:p>
          <a:p>
            <a:pPr eaLnBrk="0" fontAlgn="base" hangingPunct="0">
              <a:lnSpc>
                <a:spcPct val="100000"/>
              </a:lnSpc>
              <a:spcBef>
                <a:spcPct val="0"/>
              </a:spcBef>
              <a:spcAft>
                <a:spcPct val="0"/>
              </a:spcAft>
            </a:pPr>
            <a:r>
              <a:rPr lang="en-US" altLang="en-US" sz="2000" dirty="0">
                <a:latin typeface="Arial" panose="020B0604020202020204" pitchFamily="34" charset="0"/>
              </a:rPr>
              <a:t>Avoid positional identifiers (Rear, Left) unless exterior access</a:t>
            </a:r>
          </a:p>
          <a:p>
            <a:pPr eaLnBrk="0" fontAlgn="base" hangingPunct="0">
              <a:lnSpc>
                <a:spcPct val="100000"/>
              </a:lnSpc>
              <a:spcBef>
                <a:spcPct val="0"/>
              </a:spcBef>
              <a:spcAft>
                <a:spcPct val="0"/>
              </a:spcAft>
            </a:pPr>
            <a:endParaRPr lang="en-US" altLang="en-US" sz="2000" dirty="0">
              <a:latin typeface="Arial" panose="020B0604020202020204" pitchFamily="34" charset="0"/>
            </a:endParaRPr>
          </a:p>
          <a:p>
            <a:pPr eaLnBrk="0" fontAlgn="base" hangingPunct="0">
              <a:lnSpc>
                <a:spcPct val="100000"/>
              </a:lnSpc>
              <a:spcBef>
                <a:spcPct val="0"/>
              </a:spcBef>
              <a:spcAft>
                <a:spcPct val="0"/>
              </a:spcAft>
            </a:pPr>
            <a:r>
              <a:rPr lang="en-US" altLang="en-US" sz="2000" dirty="0">
                <a:latin typeface="Arial" panose="020B0604020202020204" pitchFamily="34" charset="0"/>
              </a:rPr>
              <a:t>Units must be unique across multi-building sites (incorporating building IDs when needed)</a:t>
            </a:r>
          </a:p>
          <a:p>
            <a:pPr eaLnBrk="0" fontAlgn="base" hangingPunct="0">
              <a:lnSpc>
                <a:spcPct val="100000"/>
              </a:lnSpc>
              <a:spcBef>
                <a:spcPct val="0"/>
              </a:spcBef>
              <a:spcAft>
                <a:spcPct val="0"/>
              </a:spcAft>
            </a:pPr>
            <a:endParaRPr lang="en-US" altLang="en-US" sz="2000" dirty="0">
              <a:latin typeface="Arial" panose="020B0604020202020204" pitchFamily="34" charset="0"/>
            </a:endParaRPr>
          </a:p>
          <a:p>
            <a:pPr eaLnBrk="0" fontAlgn="base" hangingPunct="0">
              <a:lnSpc>
                <a:spcPct val="100000"/>
              </a:lnSpc>
              <a:spcBef>
                <a:spcPct val="0"/>
              </a:spcBef>
              <a:spcAft>
                <a:spcPct val="0"/>
              </a:spcAft>
            </a:pPr>
            <a:r>
              <a:rPr lang="en-US" altLang="en-US" sz="2000" dirty="0">
                <a:latin typeface="Arial" panose="020B0604020202020204" pitchFamily="34" charset="0"/>
              </a:rPr>
              <a:t>Store unit identifiers separately from unit types (“Unit”, “Apt”, </a:t>
            </a:r>
            <a:r>
              <a:rPr lang="en-US" altLang="en-US" sz="2000" dirty="0" err="1">
                <a:latin typeface="Arial" panose="020B0604020202020204" pitchFamily="34" charset="0"/>
              </a:rPr>
              <a:t>etc</a:t>
            </a:r>
            <a:r>
              <a:rPr lang="en-US" altLang="en-US" sz="2000" dirty="0">
                <a:latin typeface="Arial" panose="020B0604020202020204" pitchFamily="34" charset="0"/>
              </a:rPr>
              <a:t>…”)</a:t>
            </a:r>
          </a:p>
        </p:txBody>
      </p:sp>
      <p:pic>
        <p:nvPicPr>
          <p:cNvPr id="3" name="Picture 2" descr="An example image of signage for a building with multiple units.">
            <a:extLst>
              <a:ext uri="{FF2B5EF4-FFF2-40B4-BE49-F238E27FC236}">
                <a16:creationId xmlns:a16="http://schemas.microsoft.com/office/drawing/2014/main" id="{FCABCE26-F890-7936-9C41-1F1189CC06FA}"/>
              </a:ext>
            </a:extLst>
          </p:cNvPr>
          <p:cNvPicPr>
            <a:picLocks noChangeAspect="1"/>
          </p:cNvPicPr>
          <p:nvPr/>
        </p:nvPicPr>
        <p:blipFill>
          <a:blip r:embed="rId2"/>
          <a:stretch>
            <a:fillRect/>
          </a:stretch>
        </p:blipFill>
        <p:spPr>
          <a:xfrm>
            <a:off x="5734050" y="1606137"/>
            <a:ext cx="3105150" cy="2676525"/>
          </a:xfrm>
          <a:prstGeom prst="rect">
            <a:avLst/>
          </a:prstGeom>
          <a:ln>
            <a:solidFill>
              <a:schemeClr val="accent1"/>
            </a:solidFill>
          </a:ln>
        </p:spPr>
      </p:pic>
    </p:spTree>
    <p:extLst>
      <p:ext uri="{BB962C8B-B14F-4D97-AF65-F5344CB8AC3E}">
        <p14:creationId xmlns:p14="http://schemas.microsoft.com/office/powerpoint/2010/main" val="16150483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E4FF1-3828-B125-5AC4-8E3D78D290CA}"/>
            </a:ext>
          </a:extLst>
        </p:cNvPr>
        <p:cNvGrpSpPr/>
        <p:nvPr/>
      </p:nvGrpSpPr>
      <p:grpSpPr>
        <a:xfrm>
          <a:off x="0" y="0"/>
          <a:ext cx="0" cy="0"/>
          <a:chOff x="0" y="0"/>
          <a:chExt cx="0" cy="0"/>
        </a:xfrm>
      </p:grpSpPr>
      <p:sp>
        <p:nvSpPr>
          <p:cNvPr id="10" name="Title 3">
            <a:extLst>
              <a:ext uri="{FF2B5EF4-FFF2-40B4-BE49-F238E27FC236}">
                <a16:creationId xmlns:a16="http://schemas.microsoft.com/office/drawing/2014/main" id="{40CBF89E-3367-0A6A-431F-88EA9AE89E18}"/>
              </a:ext>
            </a:extLst>
          </p:cNvPr>
          <p:cNvSpPr>
            <a:spLocks noGrp="1"/>
          </p:cNvSpPr>
          <p:nvPr>
            <p:ph type="title"/>
          </p:nvPr>
        </p:nvSpPr>
        <p:spPr>
          <a:xfrm>
            <a:off x="1630634" y="264919"/>
            <a:ext cx="6839712" cy="749689"/>
          </a:xfrm>
        </p:spPr>
        <p:txBody>
          <a:bodyPr>
            <a:normAutofit/>
          </a:bodyPr>
          <a:lstStyle/>
          <a:p>
            <a:r>
              <a:rPr lang="en-US" sz="2200" dirty="0"/>
              <a:t>Addressing Best Practices – </a:t>
            </a:r>
            <a:r>
              <a:rPr lang="en-US" sz="2200" dirty="0" err="1"/>
              <a:t>Subaddressing</a:t>
            </a:r>
            <a:br>
              <a:rPr lang="en-US" dirty="0"/>
            </a:br>
            <a:r>
              <a:rPr lang="en-US" u="sng" dirty="0"/>
              <a:t>Assignment of Building Identifiers</a:t>
            </a:r>
            <a:endParaRPr lang="en-US" dirty="0"/>
          </a:p>
        </p:txBody>
      </p:sp>
      <p:sp>
        <p:nvSpPr>
          <p:cNvPr id="6" name="Rectangle 1">
            <a:extLst>
              <a:ext uri="{FF2B5EF4-FFF2-40B4-BE49-F238E27FC236}">
                <a16:creationId xmlns:a16="http://schemas.microsoft.com/office/drawing/2014/main" id="{940D59D1-53E8-B0D6-8286-18C1B96F135E}"/>
              </a:ext>
            </a:extLst>
          </p:cNvPr>
          <p:cNvSpPr>
            <a:spLocks noGrp="1" noChangeArrowheads="1"/>
          </p:cNvSpPr>
          <p:nvPr>
            <p:ph idx="1"/>
          </p:nvPr>
        </p:nvSpPr>
        <p:spPr bwMode="auto">
          <a:xfrm>
            <a:off x="331002" y="1718876"/>
            <a:ext cx="8387880"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lnSpc>
                <a:spcPct val="100000"/>
              </a:lnSpc>
              <a:spcBef>
                <a:spcPct val="0"/>
              </a:spcBef>
              <a:spcAft>
                <a:spcPct val="0"/>
              </a:spcAft>
            </a:pPr>
            <a:r>
              <a:rPr lang="en-US" altLang="en-US" sz="2000" dirty="0">
                <a:latin typeface="Arial" panose="020B0604020202020204" pitchFamily="34" charset="0"/>
              </a:rPr>
              <a:t>Multiple substantial structures on same parcel should have identifiers</a:t>
            </a:r>
          </a:p>
          <a:p>
            <a:pPr eaLnBrk="0" fontAlgn="base" hangingPunct="0">
              <a:lnSpc>
                <a:spcPct val="100000"/>
              </a:lnSpc>
              <a:spcBef>
                <a:spcPct val="0"/>
              </a:spcBef>
              <a:spcAft>
                <a:spcPct val="0"/>
              </a:spcAft>
            </a:pPr>
            <a:endParaRPr lang="en-US" altLang="en-US" sz="2000" dirty="0">
              <a:latin typeface="Arial" panose="020B0604020202020204" pitchFamily="34" charset="0"/>
            </a:endParaRPr>
          </a:p>
          <a:p>
            <a:pPr eaLnBrk="0" fontAlgn="base" hangingPunct="0">
              <a:lnSpc>
                <a:spcPct val="100000"/>
              </a:lnSpc>
              <a:spcBef>
                <a:spcPct val="0"/>
              </a:spcBef>
              <a:spcAft>
                <a:spcPct val="0"/>
              </a:spcAft>
            </a:pPr>
            <a:r>
              <a:rPr lang="en-US" altLang="en-US" sz="2000" dirty="0">
                <a:latin typeface="Arial" panose="020B0604020202020204" pitchFamily="34" charset="0"/>
              </a:rPr>
              <a:t>Owners responsible for documenting identifiers</a:t>
            </a:r>
          </a:p>
          <a:p>
            <a:pPr eaLnBrk="0" fontAlgn="base" hangingPunct="0">
              <a:lnSpc>
                <a:spcPct val="100000"/>
              </a:lnSpc>
              <a:spcBef>
                <a:spcPct val="0"/>
              </a:spcBef>
              <a:spcAft>
                <a:spcPct val="0"/>
              </a:spcAft>
            </a:pPr>
            <a:endParaRPr lang="en-US" altLang="en-US" sz="2000" dirty="0">
              <a:latin typeface="Arial" panose="020B0604020202020204" pitchFamily="34" charset="0"/>
            </a:endParaRPr>
          </a:p>
          <a:p>
            <a:pPr eaLnBrk="0" fontAlgn="base" hangingPunct="0">
              <a:lnSpc>
                <a:spcPct val="100000"/>
              </a:lnSpc>
              <a:spcBef>
                <a:spcPct val="0"/>
              </a:spcBef>
              <a:spcAft>
                <a:spcPct val="0"/>
              </a:spcAft>
            </a:pPr>
            <a:r>
              <a:rPr lang="en-US" altLang="en-US" sz="2000" dirty="0">
                <a:latin typeface="Arial" panose="020B0604020202020204" pitchFamily="34" charset="0"/>
              </a:rPr>
              <a:t>Must support public safety response</a:t>
            </a:r>
          </a:p>
          <a:p>
            <a:pPr eaLnBrk="0" fontAlgn="base" hangingPunct="0">
              <a:lnSpc>
                <a:spcPct val="100000"/>
              </a:lnSpc>
              <a:spcBef>
                <a:spcPct val="0"/>
              </a:spcBef>
              <a:spcAft>
                <a:spcPct val="0"/>
              </a:spcAft>
            </a:pPr>
            <a:endParaRPr lang="en-US" altLang="en-US" sz="2000" dirty="0">
              <a:latin typeface="Arial" panose="020B0604020202020204" pitchFamily="34" charset="0"/>
            </a:endParaRPr>
          </a:p>
          <a:p>
            <a:pPr eaLnBrk="0" fontAlgn="base" hangingPunct="0">
              <a:lnSpc>
                <a:spcPct val="100000"/>
              </a:lnSpc>
              <a:spcBef>
                <a:spcPct val="0"/>
              </a:spcBef>
              <a:spcAft>
                <a:spcPct val="0"/>
              </a:spcAft>
            </a:pPr>
            <a:r>
              <a:rPr lang="en-US" altLang="en-US" sz="2000" dirty="0">
                <a:latin typeface="Arial" panose="020B0604020202020204" pitchFamily="34" charset="0"/>
              </a:rPr>
              <a:t>Use descriptive or proper names if able</a:t>
            </a:r>
          </a:p>
          <a:p>
            <a:pPr eaLnBrk="0" fontAlgn="base" hangingPunct="0">
              <a:lnSpc>
                <a:spcPct val="100000"/>
              </a:lnSpc>
              <a:spcBef>
                <a:spcPct val="0"/>
              </a:spcBef>
              <a:spcAft>
                <a:spcPct val="0"/>
              </a:spcAft>
            </a:pPr>
            <a:endParaRPr lang="en-US" altLang="en-US" sz="2000" dirty="0">
              <a:latin typeface="Arial" panose="020B0604020202020204" pitchFamily="34" charset="0"/>
            </a:endParaRPr>
          </a:p>
          <a:p>
            <a:pPr eaLnBrk="0" fontAlgn="base" hangingPunct="0">
              <a:lnSpc>
                <a:spcPct val="100000"/>
              </a:lnSpc>
              <a:spcBef>
                <a:spcPct val="0"/>
              </a:spcBef>
              <a:spcAft>
                <a:spcPct val="0"/>
              </a:spcAft>
            </a:pPr>
            <a:r>
              <a:rPr lang="en-US" altLang="en-US" sz="2000" dirty="0">
                <a:latin typeface="Arial" panose="020B0604020202020204" pitchFamily="34" charset="0"/>
              </a:rPr>
              <a:t>Include type word if sequential (Building 1)</a:t>
            </a:r>
          </a:p>
          <a:p>
            <a:pPr marL="0" indent="0" eaLnBrk="0" fontAlgn="base" hangingPunct="0">
              <a:lnSpc>
                <a:spcPct val="100000"/>
              </a:lnSpc>
              <a:spcBef>
                <a:spcPct val="0"/>
              </a:spcBef>
              <a:spcAft>
                <a:spcPct val="0"/>
              </a:spcAft>
              <a:buNone/>
            </a:pPr>
            <a:endParaRPr lang="en-US" altLang="en-US" sz="2000" dirty="0">
              <a:latin typeface="Arial" panose="020B0604020202020204" pitchFamily="34" charset="0"/>
            </a:endParaRPr>
          </a:p>
          <a:p>
            <a:pPr eaLnBrk="0" fontAlgn="base" hangingPunct="0">
              <a:lnSpc>
                <a:spcPct val="100000"/>
              </a:lnSpc>
              <a:spcBef>
                <a:spcPct val="0"/>
              </a:spcBef>
              <a:spcAft>
                <a:spcPct val="0"/>
              </a:spcAft>
            </a:pPr>
            <a:r>
              <a:rPr lang="en-US" altLang="en-US" sz="2000" dirty="0">
                <a:latin typeface="Arial" panose="020B0604020202020204" pitchFamily="34" charset="0"/>
              </a:rPr>
              <a:t>Identifiers must be unique within site</a:t>
            </a:r>
          </a:p>
        </p:txBody>
      </p:sp>
      <p:pic>
        <p:nvPicPr>
          <p:cNvPr id="3" name="Picture 2" descr="A sample photograph of Spencer Memorial Town Hall.">
            <a:extLst>
              <a:ext uri="{FF2B5EF4-FFF2-40B4-BE49-F238E27FC236}">
                <a16:creationId xmlns:a16="http://schemas.microsoft.com/office/drawing/2014/main" id="{27867944-E56E-3D9E-C032-8A1F4865C760}"/>
              </a:ext>
            </a:extLst>
          </p:cNvPr>
          <p:cNvPicPr>
            <a:picLocks noChangeAspect="1"/>
          </p:cNvPicPr>
          <p:nvPr/>
        </p:nvPicPr>
        <p:blipFill>
          <a:blip r:embed="rId2"/>
          <a:stretch>
            <a:fillRect/>
          </a:stretch>
        </p:blipFill>
        <p:spPr>
          <a:xfrm>
            <a:off x="5639693" y="2946236"/>
            <a:ext cx="3298266" cy="3477875"/>
          </a:xfrm>
          <a:prstGeom prst="rect">
            <a:avLst/>
          </a:prstGeom>
          <a:ln>
            <a:solidFill>
              <a:schemeClr val="accent1"/>
            </a:solidFill>
          </a:ln>
        </p:spPr>
      </p:pic>
    </p:spTree>
    <p:extLst>
      <p:ext uri="{BB962C8B-B14F-4D97-AF65-F5344CB8AC3E}">
        <p14:creationId xmlns:p14="http://schemas.microsoft.com/office/powerpoint/2010/main" val="299184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6959E-6C7A-19B9-3287-03A844558320}"/>
            </a:ext>
          </a:extLst>
        </p:cNvPr>
        <p:cNvGrpSpPr/>
        <p:nvPr/>
      </p:nvGrpSpPr>
      <p:grpSpPr>
        <a:xfrm>
          <a:off x="0" y="0"/>
          <a:ext cx="0" cy="0"/>
          <a:chOff x="0" y="0"/>
          <a:chExt cx="0" cy="0"/>
        </a:xfrm>
      </p:grpSpPr>
      <p:sp>
        <p:nvSpPr>
          <p:cNvPr id="5" name="Rectangle 1">
            <a:extLst>
              <a:ext uri="{FF2B5EF4-FFF2-40B4-BE49-F238E27FC236}">
                <a16:creationId xmlns:a16="http://schemas.microsoft.com/office/drawing/2014/main" id="{0AC13796-6137-7953-65CD-5C9DD5D4F644}"/>
              </a:ext>
              <a:ext uri="{C183D7F6-B498-43B3-948B-1728B52AA6E4}">
                <adec:decorative xmlns:adec="http://schemas.microsoft.com/office/drawing/2017/decorative" val="1"/>
              </a:ext>
            </a:extLst>
          </p:cNvPr>
          <p:cNvSpPr>
            <a:spLocks noGrp="1" noChangeArrowheads="1"/>
          </p:cNvSpPr>
          <p:nvPr>
            <p:ph idx="1"/>
          </p:nvPr>
        </p:nvSpPr>
        <p:spPr bwMode="auto">
          <a:xfrm>
            <a:off x="451320" y="1318941"/>
            <a:ext cx="8387880" cy="5324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 </a:t>
            </a:r>
            <a:r>
              <a:rPr lang="en-US" altLang="en-US" sz="2000" dirty="0">
                <a:latin typeface="Arial" panose="020B0604020202020204" pitchFamily="34" charset="0"/>
                <a:hlinkClick r:id="rId3"/>
              </a:rPr>
              <a:t>https://www.mass.gov/doc/municipal-address-standard</a:t>
            </a: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endParaRPr lang="en-US" altLang="en-US" sz="20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endParaRPr lang="en-US" altLang="en-US" sz="20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endParaRPr lang="en-US" altLang="en-US" sz="20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 Written by previous MassGIS Director and released in 2016, under   </a:t>
            </a:r>
          </a:p>
          <a:p>
            <a:pPr marL="0" marR="0" lvl="0" indent="0" algn="l" defTabSz="914400" rtl="0" eaLnBrk="0" fontAlgn="base" latinLnBrk="0" hangingPunct="0">
              <a:lnSpc>
                <a:spcPct val="100000"/>
              </a:lnSpc>
              <a:spcBef>
                <a:spcPct val="0"/>
              </a:spcBef>
              <a:spcAft>
                <a:spcPct val="0"/>
              </a:spcAft>
              <a:buClrTx/>
              <a:buSzTx/>
              <a:buNone/>
              <a:tabLst/>
            </a:pPr>
            <a:r>
              <a:rPr lang="en-US" altLang="en-US" sz="2000" dirty="0">
                <a:latin typeface="Arial" panose="020B0604020202020204" pitchFamily="34" charset="0"/>
              </a:rPr>
              <a:t>  </a:t>
            </a:r>
            <a:r>
              <a:rPr kumimoji="0" lang="en-US" altLang="en-US" sz="2000" b="0" i="0" u="none" strike="noStrike" cap="none" normalizeH="0" baseline="0" dirty="0">
                <a:ln>
                  <a:noFill/>
                </a:ln>
                <a:solidFill>
                  <a:schemeClr val="tx1"/>
                </a:solidFill>
                <a:effectLst/>
                <a:latin typeface="Arial" panose="020B0604020202020204" pitchFamily="34" charset="0"/>
              </a:rPr>
              <a:t>authority granted by </a:t>
            </a:r>
            <a:r>
              <a:rPr kumimoji="0" lang="en-US" altLang="en-US" sz="2000" b="0" i="0" u="none" strike="noStrike" cap="none" normalizeH="0" baseline="0" dirty="0">
                <a:ln>
                  <a:noFill/>
                </a:ln>
                <a:solidFill>
                  <a:schemeClr val="tx1"/>
                </a:solidFill>
                <a:effectLst/>
                <a:latin typeface="Arial" panose="020B0604020202020204" pitchFamily="34" charset="0"/>
                <a:hlinkClick r:id="rId4"/>
              </a:rPr>
              <a:t>MGL Chapter 7D, Section 5</a:t>
            </a: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20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sz="2000" dirty="0">
                <a:latin typeface="Arial" panose="020B0604020202020204" pitchFamily="34" charset="0"/>
              </a:rPr>
              <a:t> Contents influenced by national addressing guidance (FGDC, NENA) </a:t>
            </a:r>
          </a:p>
          <a:p>
            <a:pPr marL="0" marR="0" lvl="0" indent="0" algn="l" defTabSz="914400" rtl="0" eaLnBrk="0" fontAlgn="base" latinLnBrk="0" hangingPunct="0">
              <a:lnSpc>
                <a:spcPct val="100000"/>
              </a:lnSpc>
              <a:spcBef>
                <a:spcPct val="0"/>
              </a:spcBef>
              <a:spcAft>
                <a:spcPct val="0"/>
              </a:spcAft>
              <a:buClrTx/>
              <a:buSzTx/>
              <a:buNone/>
              <a:tabLst/>
            </a:pPr>
            <a:r>
              <a:rPr lang="en-US" altLang="en-US" sz="2000" dirty="0">
                <a:latin typeface="Arial" panose="020B0604020202020204" pitchFamily="34" charset="0"/>
              </a:rPr>
              <a:t>   as well as input from public and private stakeholders</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eaLnBrk="0" fontAlgn="base" hangingPunct="0">
              <a:lnSpc>
                <a:spcPct val="100000"/>
              </a:lnSpc>
              <a:spcBef>
                <a:spcPct val="0"/>
              </a:spcBef>
              <a:spcAft>
                <a:spcPct val="0"/>
              </a:spcAft>
            </a:pPr>
            <a:r>
              <a:rPr lang="en-US" altLang="en-US" sz="2000" dirty="0">
                <a:latin typeface="Arial" panose="020B0604020202020204" pitchFamily="34" charset="0"/>
              </a:rPr>
              <a:t>Questions about addresses should be sent to </a:t>
            </a:r>
            <a:r>
              <a:rPr lang="en-US" altLang="en-US" sz="2000" dirty="0">
                <a:latin typeface="Arial" panose="020B0604020202020204" pitchFamily="34" charset="0"/>
                <a:hlinkClick r:id="rId5"/>
              </a:rPr>
              <a:t>Massgismail@mass.gov</a:t>
            </a:r>
            <a:r>
              <a:rPr lang="en-US" altLang="en-US" sz="2000" dirty="0">
                <a:latin typeface="Arial" panose="020B0604020202020204" pitchFamily="34" charset="0"/>
              </a:rPr>
              <a:t> with the subject line “address issue”</a:t>
            </a: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pic>
        <p:nvPicPr>
          <p:cNvPr id="3" name="Picture 2">
            <a:extLst>
              <a:ext uri="{FF2B5EF4-FFF2-40B4-BE49-F238E27FC236}">
                <a16:creationId xmlns:a16="http://schemas.microsoft.com/office/drawing/2014/main" id="{F22F1EC2-9DA1-F8E7-E356-D793E61F87B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863728" y="1934674"/>
            <a:ext cx="3228975" cy="1628775"/>
          </a:xfrm>
          <a:prstGeom prst="rect">
            <a:avLst/>
          </a:prstGeom>
          <a:ln>
            <a:solidFill>
              <a:schemeClr val="accent1"/>
            </a:solidFill>
          </a:ln>
        </p:spPr>
      </p:pic>
      <p:sp>
        <p:nvSpPr>
          <p:cNvPr id="2" name="Content Placeholder 2">
            <a:extLst>
              <a:ext uri="{FF2B5EF4-FFF2-40B4-BE49-F238E27FC236}">
                <a16:creationId xmlns:a16="http://schemas.microsoft.com/office/drawing/2014/main" id="{DF877BF9-EF61-9C07-8A47-A00D70650F92}"/>
              </a:ext>
              <a:ext uri="{C183D7F6-B498-43B3-948B-1728B52AA6E4}">
                <adec:decorative xmlns:adec="http://schemas.microsoft.com/office/drawing/2017/decorative" val="1"/>
              </a:ext>
            </a:extLst>
          </p:cNvPr>
          <p:cNvSpPr>
            <a:spLocks noGrp="1"/>
          </p:cNvSpPr>
          <p:nvPr/>
        </p:nvSpPr>
        <p:spPr>
          <a:xfrm>
            <a:off x="1615140" y="634124"/>
            <a:ext cx="6812280" cy="360679"/>
          </a:xfrm>
          <a:prstGeom prst="rect">
            <a:avLst/>
          </a:prstGeom>
          <a:noFill/>
        </p:spPr>
        <p:txBody>
          <a:bodyPr vert="horz" lIns="91440" tIns="45720" rIns="91440" bIns="45720" rtlCol="0">
            <a:normAutofit/>
          </a:bodyPr>
          <a:lstStyle>
            <a:lvl1pPr marL="228600" marR="0" indent="-22860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16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6" name="Title 3">
            <a:extLst>
              <a:ext uri="{FF2B5EF4-FFF2-40B4-BE49-F238E27FC236}">
                <a16:creationId xmlns:a16="http://schemas.microsoft.com/office/drawing/2014/main" id="{36231881-894D-4B34-57EE-EB79029044B2}"/>
              </a:ext>
              <a:ext uri="{C183D7F6-B498-43B3-948B-1728B52AA6E4}">
                <adec:decorative xmlns:adec="http://schemas.microsoft.com/office/drawing/2017/decorative" val="1"/>
              </a:ext>
            </a:extLst>
          </p:cNvPr>
          <p:cNvSpPr>
            <a:spLocks noGrp="1"/>
          </p:cNvSpPr>
          <p:nvPr/>
        </p:nvSpPr>
        <p:spPr>
          <a:xfrm>
            <a:off x="1441518" y="261053"/>
            <a:ext cx="6839712" cy="373071"/>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2000" kern="1200" baseline="0">
                <a:solidFill>
                  <a:schemeClr val="bg1"/>
                </a:solidFill>
                <a:latin typeface="+mj-lt"/>
                <a:ea typeface="+mj-ea"/>
                <a:cs typeface="+mj-cs"/>
              </a:defRPr>
            </a:lvl1pPr>
          </a:lstStyle>
          <a:p>
            <a:endParaRPr lang="en-US"/>
          </a:p>
        </p:txBody>
      </p:sp>
      <p:sp>
        <p:nvSpPr>
          <p:cNvPr id="8" name="Title 3">
            <a:extLst>
              <a:ext uri="{FF2B5EF4-FFF2-40B4-BE49-F238E27FC236}">
                <a16:creationId xmlns:a16="http://schemas.microsoft.com/office/drawing/2014/main" id="{7396F652-5FBA-3C12-6D1D-5B7A0E8EE6E1}"/>
              </a:ext>
              <a:ext uri="{C183D7F6-B498-43B3-948B-1728B52AA6E4}">
                <adec:decorative xmlns:adec="http://schemas.microsoft.com/office/drawing/2017/decorative" val="1"/>
              </a:ext>
            </a:extLst>
          </p:cNvPr>
          <p:cNvSpPr>
            <a:spLocks noGrp="1"/>
          </p:cNvSpPr>
          <p:nvPr>
            <p:ph type="title"/>
          </p:nvPr>
        </p:nvSpPr>
        <p:spPr>
          <a:xfrm>
            <a:off x="1630634" y="284867"/>
            <a:ext cx="6839712" cy="678799"/>
          </a:xfrm>
        </p:spPr>
        <p:txBody>
          <a:bodyPr>
            <a:normAutofit/>
          </a:bodyPr>
          <a:lstStyle/>
          <a:p>
            <a:r>
              <a:rPr lang="en-US" sz="2200" dirty="0"/>
              <a:t>Addressing Best Practices</a:t>
            </a:r>
            <a:br>
              <a:rPr lang="en-US" dirty="0"/>
            </a:br>
            <a:r>
              <a:rPr lang="en-US" u="sng" dirty="0"/>
              <a:t>Massachusetts Municipalities Address Standard</a:t>
            </a:r>
            <a:endParaRPr lang="en-US" dirty="0"/>
          </a:p>
        </p:txBody>
      </p:sp>
    </p:spTree>
    <p:extLst>
      <p:ext uri="{BB962C8B-B14F-4D97-AF65-F5344CB8AC3E}">
        <p14:creationId xmlns:p14="http://schemas.microsoft.com/office/powerpoint/2010/main" val="36885475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44AF0-D55C-26E5-ABEA-DBA5A0EE0BF3}"/>
            </a:ext>
          </a:extLst>
        </p:cNvPr>
        <p:cNvGrpSpPr/>
        <p:nvPr/>
      </p:nvGrpSpPr>
      <p:grpSpPr>
        <a:xfrm>
          <a:off x="0" y="0"/>
          <a:ext cx="0" cy="0"/>
          <a:chOff x="0" y="0"/>
          <a:chExt cx="0" cy="0"/>
        </a:xfrm>
      </p:grpSpPr>
      <p:sp>
        <p:nvSpPr>
          <p:cNvPr id="9" name="Title 3">
            <a:extLst>
              <a:ext uri="{FF2B5EF4-FFF2-40B4-BE49-F238E27FC236}">
                <a16:creationId xmlns:a16="http://schemas.microsoft.com/office/drawing/2014/main" id="{7CEDEB2A-9A7A-DF4E-BC49-6F975F493C54}"/>
              </a:ext>
            </a:extLst>
          </p:cNvPr>
          <p:cNvSpPr>
            <a:spLocks noGrp="1"/>
          </p:cNvSpPr>
          <p:nvPr>
            <p:ph type="title"/>
          </p:nvPr>
        </p:nvSpPr>
        <p:spPr>
          <a:xfrm>
            <a:off x="1630634" y="264919"/>
            <a:ext cx="6839712" cy="749689"/>
          </a:xfrm>
        </p:spPr>
        <p:txBody>
          <a:bodyPr>
            <a:normAutofit/>
          </a:bodyPr>
          <a:lstStyle/>
          <a:p>
            <a:r>
              <a:rPr lang="en-US" sz="2200" dirty="0"/>
              <a:t>Addressing Best Practices</a:t>
            </a:r>
            <a:br>
              <a:rPr lang="en-US" dirty="0"/>
            </a:br>
            <a:r>
              <a:rPr lang="en-US" u="sng" dirty="0"/>
              <a:t>Accessory Dwelling Units (ADUs) - Guidance</a:t>
            </a:r>
            <a:endParaRPr lang="en-US" dirty="0"/>
          </a:p>
        </p:txBody>
      </p:sp>
      <p:pic>
        <p:nvPicPr>
          <p:cNvPr id="10" name="Picture 9" descr="A screenshot of the title and opening paragraph from the webpage that describes the addressing guidance for accessory dwelling units in massachusetts.">
            <a:extLst>
              <a:ext uri="{FF2B5EF4-FFF2-40B4-BE49-F238E27FC236}">
                <a16:creationId xmlns:a16="http://schemas.microsoft.com/office/drawing/2014/main" id="{7FB0F868-4134-CD69-0F86-C95E543351F8}"/>
              </a:ext>
            </a:extLst>
          </p:cNvPr>
          <p:cNvPicPr>
            <a:picLocks noChangeAspect="1"/>
          </p:cNvPicPr>
          <p:nvPr/>
        </p:nvPicPr>
        <p:blipFill>
          <a:blip r:embed="rId2"/>
          <a:stretch>
            <a:fillRect/>
          </a:stretch>
        </p:blipFill>
        <p:spPr>
          <a:xfrm>
            <a:off x="647756" y="1439368"/>
            <a:ext cx="7848489" cy="3427319"/>
          </a:xfrm>
          <a:prstGeom prst="rect">
            <a:avLst/>
          </a:prstGeom>
          <a:ln>
            <a:solidFill>
              <a:schemeClr val="accent1"/>
            </a:solidFill>
          </a:ln>
        </p:spPr>
      </p:pic>
      <p:sp>
        <p:nvSpPr>
          <p:cNvPr id="6" name="Rectangle 1">
            <a:extLst>
              <a:ext uri="{FF2B5EF4-FFF2-40B4-BE49-F238E27FC236}">
                <a16:creationId xmlns:a16="http://schemas.microsoft.com/office/drawing/2014/main" id="{CCAB2137-92E5-BC4D-230F-11BB9757C8A2}"/>
              </a:ext>
            </a:extLst>
          </p:cNvPr>
          <p:cNvSpPr>
            <a:spLocks noGrp="1" noChangeArrowheads="1"/>
          </p:cNvSpPr>
          <p:nvPr>
            <p:ph idx="1"/>
          </p:nvPr>
        </p:nvSpPr>
        <p:spPr bwMode="auto">
          <a:xfrm>
            <a:off x="269776" y="4911911"/>
            <a:ext cx="8387880" cy="1538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 </a:t>
            </a:r>
            <a:r>
              <a:rPr lang="en-US" altLang="en-US" sz="2000" dirty="0">
                <a:latin typeface="Arial" panose="020B0604020202020204" pitchFamily="34" charset="0"/>
              </a:rPr>
              <a:t>Supplemental addressing guidance was developed for ADUs, per the </a:t>
            </a:r>
          </a:p>
          <a:p>
            <a:pPr marL="0" marR="0" lvl="0" indent="0" algn="l" defTabSz="914400" rtl="0" eaLnBrk="0" fontAlgn="base" latinLnBrk="0" hangingPunct="0">
              <a:lnSpc>
                <a:spcPct val="100000"/>
              </a:lnSpc>
              <a:spcBef>
                <a:spcPct val="0"/>
              </a:spcBef>
              <a:spcAft>
                <a:spcPct val="0"/>
              </a:spcAft>
              <a:buClrTx/>
              <a:buSzTx/>
              <a:buNone/>
              <a:tabLst/>
            </a:pPr>
            <a:r>
              <a:rPr lang="en-US" altLang="en-US" sz="2000" dirty="0">
                <a:latin typeface="Arial" panose="020B0604020202020204" pitchFamily="34" charset="0"/>
              </a:rPr>
              <a:t>  request of the Executive Office of Housing and Livable Communities </a:t>
            </a:r>
          </a:p>
          <a:p>
            <a:pPr marL="0" marR="0" lvl="0" indent="0" algn="l" defTabSz="914400" rtl="0" eaLnBrk="0" fontAlgn="base" latinLnBrk="0" hangingPunct="0">
              <a:lnSpc>
                <a:spcPct val="100000"/>
              </a:lnSpc>
              <a:spcBef>
                <a:spcPct val="0"/>
              </a:spcBef>
              <a:spcAft>
                <a:spcPct val="0"/>
              </a:spcAft>
              <a:buClrTx/>
              <a:buSzTx/>
              <a:buNone/>
              <a:tabLst/>
            </a:pPr>
            <a:r>
              <a:rPr lang="en-US" altLang="en-US" sz="2000" dirty="0">
                <a:latin typeface="Arial" panose="020B0604020202020204" pitchFamily="34" charset="0"/>
              </a:rPr>
              <a:t>  (EOHLC)</a:t>
            </a:r>
          </a:p>
          <a:p>
            <a:pPr marL="0" marR="0" lvl="0" indent="0" algn="l" defTabSz="914400" rtl="0" eaLnBrk="0" fontAlgn="base" latinLnBrk="0" hangingPunct="0">
              <a:lnSpc>
                <a:spcPct val="100000"/>
              </a:lnSpc>
              <a:spcBef>
                <a:spcPct val="0"/>
              </a:spcBef>
              <a:spcAft>
                <a:spcPct val="0"/>
              </a:spcAft>
              <a:buClrTx/>
              <a:buSzTx/>
              <a:buNone/>
              <a:tabLst/>
            </a:pPr>
            <a:endParaRPr lang="en-US" altLang="en-US" sz="20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lang="en-US" altLang="en-US" dirty="0">
                <a:latin typeface="Arial" panose="020B0604020202020204" pitchFamily="34" charset="0"/>
              </a:rPr>
              <a:t>    </a:t>
            </a:r>
            <a:r>
              <a:rPr lang="en-US" altLang="en-US" dirty="0">
                <a:latin typeface="Arial" panose="020B0604020202020204" pitchFamily="34" charset="0"/>
                <a:hlinkClick r:id="rId3"/>
              </a:rPr>
              <a:t>https://www.mass.gov/info-details/massgis-addressing-guidance-for-accessory-dwelling-units-adus</a:t>
            </a:r>
            <a:endParaRPr lang="en-US" altLang="en-US" dirty="0">
              <a:latin typeface="Arial" panose="020B0604020202020204" pitchFamily="34" charset="0"/>
            </a:endParaRPr>
          </a:p>
        </p:txBody>
      </p:sp>
    </p:spTree>
    <p:extLst>
      <p:ext uri="{BB962C8B-B14F-4D97-AF65-F5344CB8AC3E}">
        <p14:creationId xmlns:p14="http://schemas.microsoft.com/office/powerpoint/2010/main" val="32816908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EE1C1-C8F6-8C60-AF8E-9AB210E5D622}"/>
            </a:ext>
          </a:extLst>
        </p:cNvPr>
        <p:cNvGrpSpPr/>
        <p:nvPr/>
      </p:nvGrpSpPr>
      <p:grpSpPr>
        <a:xfrm>
          <a:off x="0" y="0"/>
          <a:ext cx="0" cy="0"/>
          <a:chOff x="0" y="0"/>
          <a:chExt cx="0" cy="0"/>
        </a:xfrm>
      </p:grpSpPr>
      <p:sp>
        <p:nvSpPr>
          <p:cNvPr id="16" name="Title 3">
            <a:extLst>
              <a:ext uri="{FF2B5EF4-FFF2-40B4-BE49-F238E27FC236}">
                <a16:creationId xmlns:a16="http://schemas.microsoft.com/office/drawing/2014/main" id="{D264EE03-D4B4-A6B7-61E8-FB1D93FBBAB5}"/>
              </a:ext>
            </a:extLst>
          </p:cNvPr>
          <p:cNvSpPr>
            <a:spLocks noGrp="1"/>
          </p:cNvSpPr>
          <p:nvPr>
            <p:ph type="title"/>
          </p:nvPr>
        </p:nvSpPr>
        <p:spPr>
          <a:xfrm>
            <a:off x="1630634" y="264919"/>
            <a:ext cx="6839712" cy="749689"/>
          </a:xfrm>
        </p:spPr>
        <p:txBody>
          <a:bodyPr>
            <a:normAutofit/>
          </a:bodyPr>
          <a:lstStyle/>
          <a:p>
            <a:r>
              <a:rPr lang="en-US" sz="2200" dirty="0"/>
              <a:t>Addressing Best Practices</a:t>
            </a:r>
            <a:br>
              <a:rPr lang="en-US" dirty="0"/>
            </a:br>
            <a:r>
              <a:rPr lang="en-US" u="sng" dirty="0"/>
              <a:t>ADU Configurations</a:t>
            </a:r>
            <a:endParaRPr lang="en-US" dirty="0"/>
          </a:p>
        </p:txBody>
      </p:sp>
      <p:sp>
        <p:nvSpPr>
          <p:cNvPr id="6" name="Rectangle 1">
            <a:extLst>
              <a:ext uri="{FF2B5EF4-FFF2-40B4-BE49-F238E27FC236}">
                <a16:creationId xmlns:a16="http://schemas.microsoft.com/office/drawing/2014/main" id="{6B8FDE2C-E9B9-5ADC-CB87-24546224E23E}"/>
              </a:ext>
            </a:extLst>
          </p:cNvPr>
          <p:cNvSpPr>
            <a:spLocks noGrp="1" noChangeArrowheads="1"/>
          </p:cNvSpPr>
          <p:nvPr>
            <p:ph idx="1"/>
          </p:nvPr>
        </p:nvSpPr>
        <p:spPr bwMode="auto">
          <a:xfrm>
            <a:off x="378060" y="1794234"/>
            <a:ext cx="838788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 ADUs are generally categorized in 3 possible configurations…</a:t>
            </a:r>
            <a:endParaRPr lang="en-US" altLang="en-US" sz="20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buFontTx/>
              <a:buChar char="-"/>
              <a:tabLst/>
            </a:pPr>
            <a:r>
              <a:rPr lang="en-US" altLang="en-US" sz="2000" dirty="0">
                <a:latin typeface="Arial" panose="020B0604020202020204" pitchFamily="34" charset="0"/>
              </a:rPr>
              <a:t>Detached Units</a:t>
            </a:r>
          </a:p>
          <a:p>
            <a:pPr marL="0" marR="0" lvl="0" indent="0" algn="l" defTabSz="914400" rtl="0" eaLnBrk="0" fontAlgn="base" latinLnBrk="0" hangingPunct="0">
              <a:lnSpc>
                <a:spcPct val="100000"/>
              </a:lnSpc>
              <a:spcBef>
                <a:spcPct val="0"/>
              </a:spcBef>
              <a:spcAft>
                <a:spcPct val="0"/>
              </a:spcAft>
              <a:buClrTx/>
              <a:buSzTx/>
              <a:buNone/>
              <a:tabLst/>
            </a:pPr>
            <a:endParaRPr lang="en-US" altLang="en-US" sz="2000" dirty="0">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buFontTx/>
              <a:buChar char="-"/>
              <a:tabLst/>
            </a:pPr>
            <a:r>
              <a:rPr lang="en-US" altLang="en-US" sz="2000" dirty="0">
                <a:latin typeface="Arial" panose="020B0604020202020204" pitchFamily="34" charset="0"/>
              </a:rPr>
              <a:t>Attached Units</a:t>
            </a:r>
          </a:p>
          <a:p>
            <a:pPr marL="0" marR="0" lvl="0" indent="0" algn="l" defTabSz="914400" rtl="0" eaLnBrk="0" fontAlgn="base" latinLnBrk="0" hangingPunct="0">
              <a:lnSpc>
                <a:spcPct val="100000"/>
              </a:lnSpc>
              <a:spcBef>
                <a:spcPct val="0"/>
              </a:spcBef>
              <a:spcAft>
                <a:spcPct val="0"/>
              </a:spcAft>
              <a:buClrTx/>
              <a:buSzTx/>
              <a:buNone/>
              <a:tabLst/>
            </a:pPr>
            <a:endParaRPr lang="en-US" altLang="en-US" sz="2000" dirty="0">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buFontTx/>
              <a:buChar char="-"/>
              <a:tabLst/>
            </a:pPr>
            <a:r>
              <a:rPr lang="en-US" altLang="en-US" sz="2000" dirty="0">
                <a:latin typeface="Arial" panose="020B0604020202020204" pitchFamily="34" charset="0"/>
              </a:rPr>
              <a:t>Internal Units</a:t>
            </a:r>
          </a:p>
        </p:txBody>
      </p:sp>
      <p:pic>
        <p:nvPicPr>
          <p:cNvPr id="3" name="Picture 2" descr="Sample clipart that shows the different configurations of accessory dwelling units.  It includes detached units, attached units, and internal units.">
            <a:extLst>
              <a:ext uri="{FF2B5EF4-FFF2-40B4-BE49-F238E27FC236}">
                <a16:creationId xmlns:a16="http://schemas.microsoft.com/office/drawing/2014/main" id="{F345D719-9E23-9C77-80DF-87E10805685A}"/>
              </a:ext>
            </a:extLst>
          </p:cNvPr>
          <p:cNvPicPr>
            <a:picLocks noChangeAspect="1"/>
          </p:cNvPicPr>
          <p:nvPr/>
        </p:nvPicPr>
        <p:blipFill>
          <a:blip r:embed="rId3"/>
          <a:stretch>
            <a:fillRect/>
          </a:stretch>
        </p:blipFill>
        <p:spPr>
          <a:xfrm>
            <a:off x="2698694" y="3176338"/>
            <a:ext cx="6349304" cy="3538788"/>
          </a:xfrm>
          <a:prstGeom prst="rect">
            <a:avLst/>
          </a:prstGeom>
        </p:spPr>
      </p:pic>
      <p:sp>
        <p:nvSpPr>
          <p:cNvPr id="4" name="Rectangle 3">
            <a:extLst>
              <a:ext uri="{FF2B5EF4-FFF2-40B4-BE49-F238E27FC236}">
                <a16:creationId xmlns:a16="http://schemas.microsoft.com/office/drawing/2014/main" id="{CD7BAE2C-D7C2-2643-30DC-CE72C3ACC56D}"/>
              </a:ext>
              <a:ext uri="{C183D7F6-B498-43B3-948B-1728B52AA6E4}">
                <adec:decorative xmlns:adec="http://schemas.microsoft.com/office/drawing/2017/decorative" val="1"/>
              </a:ext>
            </a:extLst>
          </p:cNvPr>
          <p:cNvSpPr/>
          <p:nvPr/>
        </p:nvSpPr>
        <p:spPr>
          <a:xfrm>
            <a:off x="2863514" y="3284621"/>
            <a:ext cx="2021305" cy="1708484"/>
          </a:xfrm>
          <a:prstGeom prst="rect">
            <a:avLst/>
          </a:prstGeom>
          <a:noFill/>
          <a:ln w="3810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8" name="Rectangle 7">
            <a:extLst>
              <a:ext uri="{FF2B5EF4-FFF2-40B4-BE49-F238E27FC236}">
                <a16:creationId xmlns:a16="http://schemas.microsoft.com/office/drawing/2014/main" id="{72672C9E-6E09-8C06-92EB-D2D87A0D328D}"/>
              </a:ext>
              <a:ext uri="{C183D7F6-B498-43B3-948B-1728B52AA6E4}">
                <adec:decorative xmlns:adec="http://schemas.microsoft.com/office/drawing/2017/decorative" val="1"/>
              </a:ext>
            </a:extLst>
          </p:cNvPr>
          <p:cNvSpPr/>
          <p:nvPr/>
        </p:nvSpPr>
        <p:spPr>
          <a:xfrm>
            <a:off x="4884819" y="3284621"/>
            <a:ext cx="2021305" cy="1708484"/>
          </a:xfrm>
          <a:prstGeom prst="rect">
            <a:avLst/>
          </a:prstGeom>
          <a:noFill/>
          <a:ln w="3810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9" name="Rectangle 8">
            <a:extLst>
              <a:ext uri="{FF2B5EF4-FFF2-40B4-BE49-F238E27FC236}">
                <a16:creationId xmlns:a16="http://schemas.microsoft.com/office/drawing/2014/main" id="{AA8BF56F-6D3C-736F-DA1E-D37AFD342157}"/>
              </a:ext>
              <a:ext uri="{C183D7F6-B498-43B3-948B-1728B52AA6E4}">
                <adec:decorative xmlns:adec="http://schemas.microsoft.com/office/drawing/2017/decorative" val="1"/>
              </a:ext>
            </a:extLst>
          </p:cNvPr>
          <p:cNvSpPr/>
          <p:nvPr/>
        </p:nvSpPr>
        <p:spPr>
          <a:xfrm>
            <a:off x="6890095" y="3280607"/>
            <a:ext cx="2021305" cy="1708484"/>
          </a:xfrm>
          <a:prstGeom prst="rect">
            <a:avLst/>
          </a:prstGeom>
          <a:noFill/>
          <a:ln w="3810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0" name="Rectangle 9">
            <a:extLst>
              <a:ext uri="{FF2B5EF4-FFF2-40B4-BE49-F238E27FC236}">
                <a16:creationId xmlns:a16="http://schemas.microsoft.com/office/drawing/2014/main" id="{2433E7F9-ADB6-D093-2D22-57CA719B5A5D}"/>
              </a:ext>
              <a:ext uri="{C183D7F6-B498-43B3-948B-1728B52AA6E4}">
                <adec:decorative xmlns:adec="http://schemas.microsoft.com/office/drawing/2017/decorative" val="1"/>
              </a:ext>
            </a:extLst>
          </p:cNvPr>
          <p:cNvSpPr/>
          <p:nvPr/>
        </p:nvSpPr>
        <p:spPr>
          <a:xfrm>
            <a:off x="2859498" y="4989084"/>
            <a:ext cx="2021305" cy="1708484"/>
          </a:xfrm>
          <a:prstGeom prst="rect">
            <a:avLst/>
          </a:prstGeom>
          <a:noFill/>
          <a:ln w="3810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1" name="Rectangle 10">
            <a:extLst>
              <a:ext uri="{FF2B5EF4-FFF2-40B4-BE49-F238E27FC236}">
                <a16:creationId xmlns:a16="http://schemas.microsoft.com/office/drawing/2014/main" id="{11F702F6-093D-109D-EEBC-47DCBD3138D3}"/>
              </a:ext>
              <a:ext uri="{C183D7F6-B498-43B3-948B-1728B52AA6E4}">
                <adec:decorative xmlns:adec="http://schemas.microsoft.com/office/drawing/2017/decorative" val="1"/>
              </a:ext>
            </a:extLst>
          </p:cNvPr>
          <p:cNvSpPr/>
          <p:nvPr/>
        </p:nvSpPr>
        <p:spPr>
          <a:xfrm>
            <a:off x="4880803" y="4989084"/>
            <a:ext cx="2021305" cy="1708484"/>
          </a:xfrm>
          <a:prstGeom prst="rect">
            <a:avLst/>
          </a:prstGeom>
          <a:noFill/>
          <a:ln w="3810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2" name="Rectangle 11">
            <a:extLst>
              <a:ext uri="{FF2B5EF4-FFF2-40B4-BE49-F238E27FC236}">
                <a16:creationId xmlns:a16="http://schemas.microsoft.com/office/drawing/2014/main" id="{20487884-A774-57FD-D649-63655538AFD0}"/>
              </a:ext>
              <a:ext uri="{C183D7F6-B498-43B3-948B-1728B52AA6E4}">
                <adec:decorative xmlns:adec="http://schemas.microsoft.com/office/drawing/2017/decorative" val="1"/>
              </a:ext>
            </a:extLst>
          </p:cNvPr>
          <p:cNvSpPr/>
          <p:nvPr/>
        </p:nvSpPr>
        <p:spPr>
          <a:xfrm>
            <a:off x="6898111" y="4997102"/>
            <a:ext cx="2021305" cy="1708484"/>
          </a:xfrm>
          <a:prstGeom prst="rect">
            <a:avLst/>
          </a:prstGeom>
          <a:noFill/>
          <a:ln w="3810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3026076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8" grpId="0" animBg="1"/>
      <p:bldP spid="8" grpId="1" animBg="1"/>
      <p:bldP spid="9" grpId="0" animBg="1"/>
      <p:bldP spid="9" grpId="1" animBg="1"/>
      <p:bldP spid="10" grpId="0" animBg="1"/>
      <p:bldP spid="10" grpId="1" animBg="1"/>
      <p:bldP spid="11"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FE168-9F8C-277F-C277-892BF93D5630}"/>
            </a:ext>
          </a:extLst>
        </p:cNvPr>
        <p:cNvGrpSpPr/>
        <p:nvPr/>
      </p:nvGrpSpPr>
      <p:grpSpPr>
        <a:xfrm>
          <a:off x="0" y="0"/>
          <a:ext cx="0" cy="0"/>
          <a:chOff x="0" y="0"/>
          <a:chExt cx="0" cy="0"/>
        </a:xfrm>
      </p:grpSpPr>
      <p:sp>
        <p:nvSpPr>
          <p:cNvPr id="9" name="Title 3">
            <a:extLst>
              <a:ext uri="{FF2B5EF4-FFF2-40B4-BE49-F238E27FC236}">
                <a16:creationId xmlns:a16="http://schemas.microsoft.com/office/drawing/2014/main" id="{C0E67618-0735-16FD-33AB-7002D293F2E7}"/>
              </a:ext>
            </a:extLst>
          </p:cNvPr>
          <p:cNvSpPr>
            <a:spLocks noGrp="1"/>
          </p:cNvSpPr>
          <p:nvPr>
            <p:ph type="title"/>
          </p:nvPr>
        </p:nvSpPr>
        <p:spPr>
          <a:xfrm>
            <a:off x="1630634" y="264919"/>
            <a:ext cx="6839712" cy="749689"/>
          </a:xfrm>
        </p:spPr>
        <p:txBody>
          <a:bodyPr>
            <a:normAutofit/>
          </a:bodyPr>
          <a:lstStyle/>
          <a:p>
            <a:r>
              <a:rPr lang="en-US" sz="2200" dirty="0"/>
              <a:t>Addressing Best Practices</a:t>
            </a:r>
            <a:br>
              <a:rPr lang="en-US" dirty="0"/>
            </a:br>
            <a:r>
              <a:rPr lang="en-US" u="sng" dirty="0"/>
              <a:t>ADU Addresses… Address Number Suffixes vs. Unit</a:t>
            </a:r>
            <a:endParaRPr lang="en-US" dirty="0"/>
          </a:p>
        </p:txBody>
      </p:sp>
      <p:sp>
        <p:nvSpPr>
          <p:cNvPr id="6" name="Rectangle 1">
            <a:extLst>
              <a:ext uri="{FF2B5EF4-FFF2-40B4-BE49-F238E27FC236}">
                <a16:creationId xmlns:a16="http://schemas.microsoft.com/office/drawing/2014/main" id="{3529E548-4AD3-B0F6-AB6B-CB4AD6F7601A}"/>
              </a:ext>
            </a:extLst>
          </p:cNvPr>
          <p:cNvSpPr>
            <a:spLocks noGrp="1" noChangeArrowheads="1"/>
          </p:cNvSpPr>
          <p:nvPr>
            <p:ph idx="1"/>
          </p:nvPr>
        </p:nvSpPr>
        <p:spPr bwMode="auto">
          <a:xfrm>
            <a:off x="378060" y="1533758"/>
            <a:ext cx="8387880" cy="4878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eaLnBrk="0" fontAlgn="base" hangingPunct="0">
              <a:lnSpc>
                <a:spcPct val="100000"/>
              </a:lnSpc>
              <a:spcBef>
                <a:spcPct val="0"/>
              </a:spcBef>
              <a:spcAft>
                <a:spcPct val="0"/>
              </a:spcAft>
              <a:buNone/>
            </a:pPr>
            <a:r>
              <a:rPr lang="en-US" sz="2000" dirty="0">
                <a:latin typeface="Arial" panose="020B0604020202020204" pitchFamily="34" charset="0"/>
                <a:cs typeface="Arial" panose="020B0604020202020204" pitchFamily="34" charset="0"/>
              </a:rPr>
              <a:t>Every ADU should receive an address that is compliant with best </a:t>
            </a:r>
          </a:p>
          <a:p>
            <a:pPr marL="0" lvl="0" indent="0" eaLnBrk="0" fontAlgn="base" hangingPunct="0">
              <a:lnSpc>
                <a:spcPct val="100000"/>
              </a:lnSpc>
              <a:spcBef>
                <a:spcPct val="0"/>
              </a:spcBef>
              <a:spcAft>
                <a:spcPct val="0"/>
              </a:spcAft>
              <a:buNone/>
            </a:pPr>
            <a:r>
              <a:rPr lang="en-US" sz="2000" dirty="0">
                <a:latin typeface="Arial" panose="020B0604020202020204" pitchFamily="34" charset="0"/>
                <a:cs typeface="Arial" panose="020B0604020202020204" pitchFamily="34" charset="0"/>
              </a:rPr>
              <a:t>practices and uniquely distinguishes it from any other address in the </a:t>
            </a:r>
          </a:p>
          <a:p>
            <a:pPr marL="0" lvl="0" indent="0" eaLnBrk="0" fontAlgn="base" hangingPunct="0">
              <a:lnSpc>
                <a:spcPct val="100000"/>
              </a:lnSpc>
              <a:spcBef>
                <a:spcPct val="0"/>
              </a:spcBef>
              <a:spcAft>
                <a:spcPct val="0"/>
              </a:spcAft>
              <a:buNone/>
            </a:pPr>
            <a:r>
              <a:rPr lang="en-US" sz="2000" dirty="0">
                <a:latin typeface="Arial" panose="020B0604020202020204" pitchFamily="34" charset="0"/>
                <a:cs typeface="Arial" panose="020B0604020202020204" pitchFamily="34" charset="0"/>
              </a:rPr>
              <a:t>municipality.  The ADU should be assigned the same street name as the principal dwelling and an address number that matches the numeric portion of the principal dwelling’s address number, but…</a:t>
            </a:r>
          </a:p>
          <a:p>
            <a:pPr marL="0" lvl="0" indent="0" eaLnBrk="0" fontAlgn="base" hangingPunct="0">
              <a:lnSpc>
                <a:spcPct val="100000"/>
              </a:lnSpc>
              <a:spcBef>
                <a:spcPct val="0"/>
              </a:spcBef>
              <a:spcAft>
                <a:spcPct val="0"/>
              </a:spcAft>
              <a:buNone/>
            </a:pPr>
            <a:endParaRPr lang="en-US" sz="2000" dirty="0">
              <a:latin typeface="Arial" panose="020B0604020202020204" pitchFamily="34" charset="0"/>
              <a:cs typeface="Arial" panose="020B0604020202020204" pitchFamily="34" charset="0"/>
            </a:endParaRPr>
          </a:p>
          <a:p>
            <a:pPr eaLnBrk="0" fontAlgn="base" hangingPunct="0">
              <a:lnSpc>
                <a:spcPct val="100000"/>
              </a:lnSpc>
              <a:spcBef>
                <a:spcPct val="0"/>
              </a:spcBef>
              <a:spcAft>
                <a:spcPct val="0"/>
              </a:spcAft>
              <a:buFont typeface="Wingdings" panose="05000000000000000000" pitchFamily="2" charset="2"/>
              <a:buChar char="Ø"/>
            </a:pPr>
            <a:r>
              <a:rPr lang="en-US" sz="2000" dirty="0">
                <a:latin typeface="Arial" panose="020B0604020202020204" pitchFamily="34" charset="0"/>
                <a:cs typeface="Arial" panose="020B0604020202020204" pitchFamily="34" charset="0"/>
              </a:rPr>
              <a:t> Use an address number suffix when access is </a:t>
            </a:r>
            <a:r>
              <a:rPr lang="en-US" sz="2000" i="1" u="sng" dirty="0">
                <a:latin typeface="Arial" panose="020B0604020202020204" pitchFamily="34" charset="0"/>
                <a:cs typeface="Arial" panose="020B0604020202020204" pitchFamily="34" charset="0"/>
              </a:rPr>
              <a:t>only</a:t>
            </a:r>
            <a:r>
              <a:rPr lang="en-US" sz="2000" dirty="0">
                <a:latin typeface="Arial" panose="020B0604020202020204" pitchFamily="34" charset="0"/>
                <a:cs typeface="Arial" panose="020B0604020202020204" pitchFamily="34" charset="0"/>
              </a:rPr>
              <a:t> available through   </a:t>
            </a:r>
          </a:p>
          <a:p>
            <a:pPr marL="0" indent="0" eaLnBrk="0" fontAlgn="base" hangingPunct="0">
              <a:lnSpc>
                <a:spcPct val="100000"/>
              </a:lnSpc>
              <a:spcBef>
                <a:spcPct val="0"/>
              </a:spcBef>
              <a:spcAft>
                <a:spcPct val="0"/>
              </a:spcAft>
              <a:buNone/>
            </a:pPr>
            <a:r>
              <a:rPr lang="en-US" sz="2000" dirty="0">
                <a:latin typeface="Arial" panose="020B0604020202020204" pitchFamily="34" charset="0"/>
                <a:cs typeface="Arial" panose="020B0604020202020204" pitchFamily="34" charset="0"/>
              </a:rPr>
              <a:t>    a dedicated exterior entry (e.g. “19 Pine St.” </a:t>
            </a:r>
            <a:r>
              <a:rPr lang="en-US" sz="2000" dirty="0">
                <a:latin typeface="Arial" panose="020B0604020202020204" pitchFamily="34" charset="0"/>
                <a:cs typeface="Arial" panose="020B0604020202020204" pitchFamily="34" charset="0"/>
                <a:sym typeface="Wingdings" panose="05000000000000000000" pitchFamily="2" charset="2"/>
              </a:rPr>
              <a:t> “19A Pine St.”)</a:t>
            </a:r>
            <a:endParaRPr lang="en-US" sz="2000" dirty="0">
              <a:latin typeface="Arial" panose="020B0604020202020204" pitchFamily="34" charset="0"/>
              <a:cs typeface="Arial" panose="020B0604020202020204" pitchFamily="34" charset="0"/>
            </a:endParaRPr>
          </a:p>
          <a:p>
            <a:pPr lvl="2" eaLnBrk="0" fontAlgn="base" hangingPunct="0">
              <a:lnSpc>
                <a:spcPct val="100000"/>
              </a:lnSpc>
              <a:spcBef>
                <a:spcPct val="0"/>
              </a:spcBef>
              <a:spcAft>
                <a:spcPct val="0"/>
              </a:spcAft>
              <a:buFontTx/>
              <a:buChar char="-"/>
            </a:pPr>
            <a:r>
              <a:rPr lang="en-US" sz="1700" dirty="0">
                <a:latin typeface="Arial" panose="020B0604020202020204" pitchFamily="34" charset="0"/>
                <a:cs typeface="Arial" panose="020B0604020202020204" pitchFamily="34" charset="0"/>
              </a:rPr>
              <a:t>All detached ADUs</a:t>
            </a:r>
          </a:p>
          <a:p>
            <a:pPr lvl="2" eaLnBrk="0" fontAlgn="base" hangingPunct="0">
              <a:lnSpc>
                <a:spcPct val="100000"/>
              </a:lnSpc>
              <a:spcBef>
                <a:spcPct val="0"/>
              </a:spcBef>
              <a:spcAft>
                <a:spcPct val="0"/>
              </a:spcAft>
              <a:buFontTx/>
              <a:buChar char="-"/>
            </a:pPr>
            <a:r>
              <a:rPr lang="en-US" sz="1700" dirty="0">
                <a:latin typeface="Arial" panose="020B0604020202020204" pitchFamily="34" charset="0"/>
                <a:cs typeface="Arial" panose="020B0604020202020204" pitchFamily="34" charset="0"/>
              </a:rPr>
              <a:t>Any attached or internal ADUs with no interior access to primary residence</a:t>
            </a:r>
          </a:p>
          <a:p>
            <a:pPr marL="0" indent="0" eaLnBrk="0" fontAlgn="base" hangingPunct="0">
              <a:lnSpc>
                <a:spcPct val="100000"/>
              </a:lnSpc>
              <a:spcBef>
                <a:spcPct val="0"/>
              </a:spcBef>
              <a:spcAft>
                <a:spcPct val="0"/>
              </a:spcAft>
              <a:buNone/>
            </a:pPr>
            <a:r>
              <a:rPr lang="en-US" sz="2000" dirty="0">
                <a:latin typeface="Arial" panose="020B0604020202020204" pitchFamily="34" charset="0"/>
                <a:cs typeface="Arial" panose="020B0604020202020204" pitchFamily="34" charset="0"/>
              </a:rPr>
              <a:t>   </a:t>
            </a:r>
            <a:r>
              <a:rPr lang="en-US" sz="2000" u="sng" dirty="0">
                <a:latin typeface="Arial" panose="020B0604020202020204" pitchFamily="34" charset="0"/>
                <a:cs typeface="Arial" panose="020B0604020202020204" pitchFamily="34" charset="0"/>
              </a:rPr>
              <a:t>OR</a:t>
            </a:r>
          </a:p>
          <a:p>
            <a:pPr marL="0" indent="0" eaLnBrk="0" fontAlgn="base" hangingPunct="0">
              <a:lnSpc>
                <a:spcPct val="100000"/>
              </a:lnSpc>
              <a:spcBef>
                <a:spcPct val="0"/>
              </a:spcBef>
              <a:spcAft>
                <a:spcPct val="0"/>
              </a:spcAft>
              <a:buNone/>
            </a:pPr>
            <a:endParaRPr lang="en-US" sz="2000" dirty="0">
              <a:latin typeface="Arial" panose="020B0604020202020204" pitchFamily="34" charset="0"/>
              <a:cs typeface="Arial" panose="020B0604020202020204" pitchFamily="34" charset="0"/>
            </a:endParaRPr>
          </a:p>
          <a:p>
            <a:pPr eaLnBrk="0" fontAlgn="base" hangingPunct="0">
              <a:lnSpc>
                <a:spcPct val="100000"/>
              </a:lnSpc>
              <a:spcBef>
                <a:spcPct val="0"/>
              </a:spcBef>
              <a:spcAft>
                <a:spcPct val="0"/>
              </a:spcAft>
              <a:buFont typeface="Wingdings" panose="05000000000000000000" pitchFamily="2" charset="2"/>
              <a:buChar char="Ø"/>
            </a:pPr>
            <a:r>
              <a:rPr lang="en-US" sz="2000" dirty="0">
                <a:latin typeface="Arial" panose="020B0604020202020204" pitchFamily="34" charset="0"/>
                <a:cs typeface="Arial" panose="020B0604020202020204" pitchFamily="34" charset="0"/>
              </a:rPr>
              <a:t> Assign a Unit identifier when the ADU is accessible through an interior </a:t>
            </a:r>
          </a:p>
          <a:p>
            <a:pPr marL="0" indent="0" eaLnBrk="0" fontAlgn="base" hangingPunct="0">
              <a:lnSpc>
                <a:spcPct val="100000"/>
              </a:lnSpc>
              <a:spcBef>
                <a:spcPct val="0"/>
              </a:spcBef>
              <a:spcAft>
                <a:spcPct val="0"/>
              </a:spcAft>
              <a:buNone/>
            </a:pPr>
            <a:r>
              <a:rPr lang="en-US" sz="2000" dirty="0">
                <a:latin typeface="Arial" panose="020B0604020202020204" pitchFamily="34" charset="0"/>
                <a:cs typeface="Arial" panose="020B0604020202020204" pitchFamily="34" charset="0"/>
              </a:rPr>
              <a:t>    hallway/stairwell/doorway in the principal dwelling without having to   </a:t>
            </a:r>
          </a:p>
          <a:p>
            <a:pPr marL="0" indent="0" eaLnBrk="0" fontAlgn="base" hangingPunct="0">
              <a:lnSpc>
                <a:spcPct val="100000"/>
              </a:lnSpc>
              <a:spcBef>
                <a:spcPct val="0"/>
              </a:spcBef>
              <a:spcAft>
                <a:spcPct val="0"/>
              </a:spcAft>
              <a:buNone/>
            </a:pPr>
            <a:r>
              <a:rPr lang="en-US" sz="2000" dirty="0">
                <a:latin typeface="Arial" panose="020B0604020202020204" pitchFamily="34" charset="0"/>
                <a:cs typeface="Arial" panose="020B0604020202020204" pitchFamily="34" charset="0"/>
              </a:rPr>
              <a:t>    exit the building (e.g. “19 Pine St.” </a:t>
            </a:r>
            <a:r>
              <a:rPr lang="en-US" sz="2000" dirty="0">
                <a:latin typeface="Arial" panose="020B0604020202020204" pitchFamily="34" charset="0"/>
                <a:cs typeface="Arial" panose="020B0604020202020204" pitchFamily="34" charset="0"/>
                <a:sym typeface="Wingdings" panose="05000000000000000000" pitchFamily="2" charset="2"/>
              </a:rPr>
              <a:t> “19 Pine St., Unit 1”)</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07418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A4B7B-1C94-3AAB-65B4-78FD11F487EB}"/>
            </a:ext>
          </a:extLst>
        </p:cNvPr>
        <p:cNvGrpSpPr/>
        <p:nvPr/>
      </p:nvGrpSpPr>
      <p:grpSpPr>
        <a:xfrm>
          <a:off x="0" y="0"/>
          <a:ext cx="0" cy="0"/>
          <a:chOff x="0" y="0"/>
          <a:chExt cx="0" cy="0"/>
        </a:xfrm>
      </p:grpSpPr>
      <p:sp>
        <p:nvSpPr>
          <p:cNvPr id="13" name="Title 3">
            <a:extLst>
              <a:ext uri="{FF2B5EF4-FFF2-40B4-BE49-F238E27FC236}">
                <a16:creationId xmlns:a16="http://schemas.microsoft.com/office/drawing/2014/main" id="{AE8B3237-DC39-D688-C23D-FD426756B262}"/>
              </a:ext>
            </a:extLst>
          </p:cNvPr>
          <p:cNvSpPr>
            <a:spLocks noGrp="1"/>
          </p:cNvSpPr>
          <p:nvPr>
            <p:ph type="title"/>
          </p:nvPr>
        </p:nvSpPr>
        <p:spPr>
          <a:xfrm>
            <a:off x="1630634" y="264919"/>
            <a:ext cx="6839712" cy="749689"/>
          </a:xfrm>
        </p:spPr>
        <p:txBody>
          <a:bodyPr>
            <a:normAutofit/>
          </a:bodyPr>
          <a:lstStyle/>
          <a:p>
            <a:r>
              <a:rPr lang="en-US" sz="2200" dirty="0"/>
              <a:t>Addressing Best Practices</a:t>
            </a:r>
            <a:br>
              <a:rPr lang="en-US" dirty="0"/>
            </a:br>
            <a:r>
              <a:rPr lang="en-US" u="sng" dirty="0"/>
              <a:t>ADU Addressing USPS Recommendations</a:t>
            </a:r>
            <a:endParaRPr lang="en-US" dirty="0"/>
          </a:p>
        </p:txBody>
      </p:sp>
      <p:sp>
        <p:nvSpPr>
          <p:cNvPr id="6" name="Rectangle 1">
            <a:extLst>
              <a:ext uri="{FF2B5EF4-FFF2-40B4-BE49-F238E27FC236}">
                <a16:creationId xmlns:a16="http://schemas.microsoft.com/office/drawing/2014/main" id="{40569E31-DCEF-2631-204A-2C60FABB86CA}"/>
              </a:ext>
            </a:extLst>
          </p:cNvPr>
          <p:cNvSpPr>
            <a:spLocks noGrp="1" noChangeArrowheads="1"/>
          </p:cNvSpPr>
          <p:nvPr>
            <p:ph idx="1"/>
          </p:nvPr>
        </p:nvSpPr>
        <p:spPr bwMode="auto">
          <a:xfrm>
            <a:off x="269776" y="1381060"/>
            <a:ext cx="838788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 Examples provided by USPS Address Management Systems Manager </a:t>
            </a:r>
          </a:p>
          <a:p>
            <a:pPr marL="0" marR="0" lvl="0" indent="0" algn="l" defTabSz="914400" rtl="0" eaLnBrk="0" fontAlgn="base" latinLnBrk="0" hangingPunct="0">
              <a:lnSpc>
                <a:spcPct val="100000"/>
              </a:lnSpc>
              <a:spcBef>
                <a:spcPct val="0"/>
              </a:spcBef>
              <a:spcAft>
                <a:spcPct val="0"/>
              </a:spcAft>
              <a:buClrTx/>
              <a:buSzTx/>
              <a:buNone/>
              <a:tabLst/>
            </a:pPr>
            <a:r>
              <a:rPr lang="en-US" altLang="en-US" sz="2000" dirty="0">
                <a:latin typeface="Arial" panose="020B0604020202020204" pitchFamily="34" charset="0"/>
              </a:rPr>
              <a:t>  </a:t>
            </a:r>
            <a:r>
              <a:rPr kumimoji="0" lang="en-US" altLang="en-US" sz="2000" b="0" i="0" u="none" strike="noStrike" cap="none" normalizeH="0" baseline="0" dirty="0">
                <a:ln>
                  <a:noFill/>
                </a:ln>
                <a:solidFill>
                  <a:schemeClr val="tx1"/>
                </a:solidFill>
                <a:effectLst/>
                <a:latin typeface="Arial" panose="020B0604020202020204" pitchFamily="34" charset="0"/>
              </a:rPr>
              <a:t>for the Massachusetts and Rhode Island district…</a:t>
            </a:r>
          </a:p>
        </p:txBody>
      </p:sp>
      <p:pic>
        <p:nvPicPr>
          <p:cNvPr id="3" name="Picture 2" descr="An example from the USPS that shows acceptable address number suffix usage for an attached ADU.">
            <a:extLst>
              <a:ext uri="{FF2B5EF4-FFF2-40B4-BE49-F238E27FC236}">
                <a16:creationId xmlns:a16="http://schemas.microsoft.com/office/drawing/2014/main" id="{84D92B0D-69A1-5785-9956-C606C4411D21}"/>
              </a:ext>
            </a:extLst>
          </p:cNvPr>
          <p:cNvPicPr>
            <a:picLocks noChangeAspect="1"/>
          </p:cNvPicPr>
          <p:nvPr/>
        </p:nvPicPr>
        <p:blipFill>
          <a:blip r:embed="rId2"/>
          <a:stretch>
            <a:fillRect/>
          </a:stretch>
        </p:blipFill>
        <p:spPr>
          <a:xfrm>
            <a:off x="192356" y="2154422"/>
            <a:ext cx="2526781" cy="1531129"/>
          </a:xfrm>
          <a:prstGeom prst="rect">
            <a:avLst/>
          </a:prstGeom>
          <a:ln>
            <a:solidFill>
              <a:schemeClr val="accent1"/>
            </a:solidFill>
          </a:ln>
        </p:spPr>
      </p:pic>
      <p:pic>
        <p:nvPicPr>
          <p:cNvPr id="8" name="Picture 7" descr="An example from the USPS that shows acceptable address unit usage for an attached ADU.">
            <a:extLst>
              <a:ext uri="{FF2B5EF4-FFF2-40B4-BE49-F238E27FC236}">
                <a16:creationId xmlns:a16="http://schemas.microsoft.com/office/drawing/2014/main" id="{287A8419-A690-54FF-862D-E23D17F97901}"/>
              </a:ext>
            </a:extLst>
          </p:cNvPr>
          <p:cNvPicPr>
            <a:picLocks noChangeAspect="1"/>
          </p:cNvPicPr>
          <p:nvPr/>
        </p:nvPicPr>
        <p:blipFill>
          <a:blip r:embed="rId3"/>
          <a:stretch>
            <a:fillRect/>
          </a:stretch>
        </p:blipFill>
        <p:spPr>
          <a:xfrm>
            <a:off x="192356" y="3843250"/>
            <a:ext cx="2317016" cy="1284043"/>
          </a:xfrm>
          <a:prstGeom prst="rect">
            <a:avLst/>
          </a:prstGeom>
          <a:ln>
            <a:solidFill>
              <a:schemeClr val="accent1"/>
            </a:solidFill>
          </a:ln>
        </p:spPr>
      </p:pic>
      <p:pic>
        <p:nvPicPr>
          <p:cNvPr id="16" name="Picture 15" descr="An example from the USPS that shows acceptable address apartment identifier usage for an attached ADU.">
            <a:extLst>
              <a:ext uri="{FF2B5EF4-FFF2-40B4-BE49-F238E27FC236}">
                <a16:creationId xmlns:a16="http://schemas.microsoft.com/office/drawing/2014/main" id="{D8557F32-DD41-B293-0A9C-EB80AF2CD0B4}"/>
              </a:ext>
            </a:extLst>
          </p:cNvPr>
          <p:cNvPicPr>
            <a:picLocks noChangeAspect="1"/>
          </p:cNvPicPr>
          <p:nvPr/>
        </p:nvPicPr>
        <p:blipFill>
          <a:blip r:embed="rId4"/>
          <a:stretch>
            <a:fillRect/>
          </a:stretch>
        </p:blipFill>
        <p:spPr>
          <a:xfrm>
            <a:off x="192356" y="5361557"/>
            <a:ext cx="2297010" cy="1284043"/>
          </a:xfrm>
          <a:prstGeom prst="rect">
            <a:avLst/>
          </a:prstGeom>
          <a:ln>
            <a:solidFill>
              <a:schemeClr val="accent1"/>
            </a:solidFill>
          </a:ln>
        </p:spPr>
      </p:pic>
      <p:pic>
        <p:nvPicPr>
          <p:cNvPr id="14" name="Picture 13" descr="An example from the USPS that shows acceptable address number suffix usage for an attached ADU.">
            <a:extLst>
              <a:ext uri="{FF2B5EF4-FFF2-40B4-BE49-F238E27FC236}">
                <a16:creationId xmlns:a16="http://schemas.microsoft.com/office/drawing/2014/main" id="{1911B8DD-020F-21FC-250C-72F990720FC3}"/>
              </a:ext>
            </a:extLst>
          </p:cNvPr>
          <p:cNvPicPr>
            <a:picLocks noChangeAspect="1"/>
          </p:cNvPicPr>
          <p:nvPr/>
        </p:nvPicPr>
        <p:blipFill>
          <a:blip r:embed="rId5"/>
          <a:stretch>
            <a:fillRect/>
          </a:stretch>
        </p:blipFill>
        <p:spPr>
          <a:xfrm>
            <a:off x="2863521" y="2154422"/>
            <a:ext cx="2518045" cy="1509159"/>
          </a:xfrm>
          <a:prstGeom prst="rect">
            <a:avLst/>
          </a:prstGeom>
          <a:ln>
            <a:solidFill>
              <a:schemeClr val="accent1"/>
            </a:solidFill>
          </a:ln>
        </p:spPr>
      </p:pic>
      <p:pic>
        <p:nvPicPr>
          <p:cNvPr id="12" name="Picture 11" descr="An example from the USPS that shows acceptable address unit usage for a detached ADU.">
            <a:extLst>
              <a:ext uri="{FF2B5EF4-FFF2-40B4-BE49-F238E27FC236}">
                <a16:creationId xmlns:a16="http://schemas.microsoft.com/office/drawing/2014/main" id="{035BFBA8-7D74-47D0-F1CE-B7C996DF964C}"/>
              </a:ext>
            </a:extLst>
          </p:cNvPr>
          <p:cNvPicPr>
            <a:picLocks noChangeAspect="1"/>
          </p:cNvPicPr>
          <p:nvPr/>
        </p:nvPicPr>
        <p:blipFill>
          <a:blip r:embed="rId6"/>
          <a:stretch>
            <a:fillRect/>
          </a:stretch>
        </p:blipFill>
        <p:spPr>
          <a:xfrm>
            <a:off x="2803361" y="3795122"/>
            <a:ext cx="2711831" cy="1424156"/>
          </a:xfrm>
          <a:prstGeom prst="rect">
            <a:avLst/>
          </a:prstGeom>
          <a:ln>
            <a:solidFill>
              <a:schemeClr val="accent1"/>
            </a:solidFill>
          </a:ln>
        </p:spPr>
      </p:pic>
      <p:pic>
        <p:nvPicPr>
          <p:cNvPr id="20" name="Picture 19" descr="An example from the USPS that shows acceptable address apartment identifier usage for a detached ADU.">
            <a:extLst>
              <a:ext uri="{FF2B5EF4-FFF2-40B4-BE49-F238E27FC236}">
                <a16:creationId xmlns:a16="http://schemas.microsoft.com/office/drawing/2014/main" id="{E9D50645-CFCF-E441-4C50-E074CCE05489}"/>
              </a:ext>
            </a:extLst>
          </p:cNvPr>
          <p:cNvPicPr>
            <a:picLocks noChangeAspect="1"/>
          </p:cNvPicPr>
          <p:nvPr/>
        </p:nvPicPr>
        <p:blipFill>
          <a:blip r:embed="rId7"/>
          <a:stretch>
            <a:fillRect/>
          </a:stretch>
        </p:blipFill>
        <p:spPr>
          <a:xfrm>
            <a:off x="2851489" y="5361557"/>
            <a:ext cx="2486260" cy="1305006"/>
          </a:xfrm>
          <a:prstGeom prst="rect">
            <a:avLst/>
          </a:prstGeom>
          <a:ln>
            <a:solidFill>
              <a:schemeClr val="accent1"/>
            </a:solidFill>
          </a:ln>
        </p:spPr>
      </p:pic>
      <p:pic>
        <p:nvPicPr>
          <p:cNvPr id="10" name="Picture 9" descr="An example from the USPS that shows acceptable address number suffix usage for a detached ADU.">
            <a:extLst>
              <a:ext uri="{FF2B5EF4-FFF2-40B4-BE49-F238E27FC236}">
                <a16:creationId xmlns:a16="http://schemas.microsoft.com/office/drawing/2014/main" id="{40AC88CE-B205-BCF2-9417-73DC56C59465}"/>
              </a:ext>
            </a:extLst>
          </p:cNvPr>
          <p:cNvPicPr>
            <a:picLocks noChangeAspect="1"/>
          </p:cNvPicPr>
          <p:nvPr/>
        </p:nvPicPr>
        <p:blipFill>
          <a:blip r:embed="rId8"/>
          <a:stretch>
            <a:fillRect/>
          </a:stretch>
        </p:blipFill>
        <p:spPr>
          <a:xfrm>
            <a:off x="5696115" y="2154422"/>
            <a:ext cx="2746796" cy="1509159"/>
          </a:xfrm>
          <a:prstGeom prst="rect">
            <a:avLst/>
          </a:prstGeom>
          <a:ln>
            <a:solidFill>
              <a:schemeClr val="accent1"/>
            </a:solidFill>
          </a:ln>
        </p:spPr>
      </p:pic>
      <p:pic>
        <p:nvPicPr>
          <p:cNvPr id="18" name="Picture 17" descr="An example from the USPS that shows acceptable address number suffix usage for a detached ADU.">
            <a:extLst>
              <a:ext uri="{FF2B5EF4-FFF2-40B4-BE49-F238E27FC236}">
                <a16:creationId xmlns:a16="http://schemas.microsoft.com/office/drawing/2014/main" id="{06CAA5D7-9B3A-815A-A6BF-6F43D89224F8}"/>
              </a:ext>
            </a:extLst>
          </p:cNvPr>
          <p:cNvPicPr>
            <a:picLocks noChangeAspect="1"/>
          </p:cNvPicPr>
          <p:nvPr/>
        </p:nvPicPr>
        <p:blipFill>
          <a:blip r:embed="rId9"/>
          <a:stretch>
            <a:fillRect/>
          </a:stretch>
        </p:blipFill>
        <p:spPr>
          <a:xfrm>
            <a:off x="5696115" y="3795122"/>
            <a:ext cx="2850638" cy="1519047"/>
          </a:xfrm>
          <a:prstGeom prst="rect">
            <a:avLst/>
          </a:prstGeom>
          <a:ln>
            <a:solidFill>
              <a:schemeClr val="accent1"/>
            </a:solidFill>
          </a:ln>
        </p:spPr>
      </p:pic>
      <p:sp>
        <p:nvSpPr>
          <p:cNvPr id="21" name="Rectangle 1">
            <a:extLst>
              <a:ext uri="{FF2B5EF4-FFF2-40B4-BE49-F238E27FC236}">
                <a16:creationId xmlns:a16="http://schemas.microsoft.com/office/drawing/2014/main" id="{55A28044-5A44-24DB-862B-8BF50F6CE815}"/>
              </a:ext>
            </a:extLst>
          </p:cNvPr>
          <p:cNvSpPr txBox="1">
            <a:spLocks noChangeArrowheads="1"/>
          </p:cNvSpPr>
          <p:nvPr/>
        </p:nvSpPr>
        <p:spPr bwMode="auto">
          <a:xfrm>
            <a:off x="5587827" y="5542325"/>
            <a:ext cx="3255530" cy="101566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None/>
            </a:pPr>
            <a:r>
              <a:rPr lang="en-US" altLang="en-US" sz="2000" dirty="0">
                <a:latin typeface="Arial" panose="020B0604020202020204" pitchFamily="34" charset="0"/>
              </a:rPr>
              <a:t>MassGIS guidance is similar, but there are some small conflicts…</a:t>
            </a:r>
          </a:p>
        </p:txBody>
      </p:sp>
    </p:spTree>
    <p:extLst>
      <p:ext uri="{BB962C8B-B14F-4D97-AF65-F5344CB8AC3E}">
        <p14:creationId xmlns:p14="http://schemas.microsoft.com/office/powerpoint/2010/main" val="551447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91E74-B5B3-65EB-3E59-882F13CF73C1}"/>
            </a:ext>
          </a:extLst>
        </p:cNvPr>
        <p:cNvGrpSpPr/>
        <p:nvPr/>
      </p:nvGrpSpPr>
      <p:grpSpPr>
        <a:xfrm>
          <a:off x="0" y="0"/>
          <a:ext cx="0" cy="0"/>
          <a:chOff x="0" y="0"/>
          <a:chExt cx="0" cy="0"/>
        </a:xfrm>
      </p:grpSpPr>
      <p:sp>
        <p:nvSpPr>
          <p:cNvPr id="9" name="Title 3">
            <a:extLst>
              <a:ext uri="{FF2B5EF4-FFF2-40B4-BE49-F238E27FC236}">
                <a16:creationId xmlns:a16="http://schemas.microsoft.com/office/drawing/2014/main" id="{BC4669AE-5EB3-95E1-2F12-E48E95745BBB}"/>
              </a:ext>
            </a:extLst>
          </p:cNvPr>
          <p:cNvSpPr>
            <a:spLocks noGrp="1"/>
          </p:cNvSpPr>
          <p:nvPr>
            <p:ph type="title"/>
          </p:nvPr>
        </p:nvSpPr>
        <p:spPr>
          <a:xfrm>
            <a:off x="1630634" y="264919"/>
            <a:ext cx="6839712" cy="749689"/>
          </a:xfrm>
        </p:spPr>
        <p:txBody>
          <a:bodyPr>
            <a:normAutofit/>
          </a:bodyPr>
          <a:lstStyle/>
          <a:p>
            <a:r>
              <a:rPr lang="en-US" sz="2200" dirty="0"/>
              <a:t>Addressing Best Practices</a:t>
            </a:r>
            <a:br>
              <a:rPr lang="en-US" dirty="0"/>
            </a:br>
            <a:r>
              <a:rPr lang="en-US" u="sng" dirty="0"/>
              <a:t>Notification and Synchronization</a:t>
            </a:r>
            <a:endParaRPr lang="en-US" dirty="0"/>
          </a:p>
        </p:txBody>
      </p:sp>
      <p:sp>
        <p:nvSpPr>
          <p:cNvPr id="6" name="Rectangle 1">
            <a:extLst>
              <a:ext uri="{FF2B5EF4-FFF2-40B4-BE49-F238E27FC236}">
                <a16:creationId xmlns:a16="http://schemas.microsoft.com/office/drawing/2014/main" id="{D8116FEA-EE27-A1F9-6CAE-3171628541CF}"/>
              </a:ext>
            </a:extLst>
          </p:cNvPr>
          <p:cNvSpPr>
            <a:spLocks noGrp="1" noChangeArrowheads="1"/>
          </p:cNvSpPr>
          <p:nvPr>
            <p:ph idx="1"/>
          </p:nvPr>
        </p:nvSpPr>
        <p:spPr bwMode="auto">
          <a:xfrm>
            <a:off x="163813" y="1468013"/>
            <a:ext cx="881637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 Report new addresses and address retirement promptly…</a:t>
            </a:r>
            <a:endParaRPr lang="en-US" altLang="en-US" sz="2000" dirty="0">
              <a:latin typeface="Arial" panose="020B0604020202020204" pitchFamily="34" charset="0"/>
            </a:endParaRPr>
          </a:p>
        </p:txBody>
      </p:sp>
      <p:graphicFrame>
        <p:nvGraphicFramePr>
          <p:cNvPr id="11" name="Diagram 10" descr="A diverging radial diagram showing the addressing authority in the middle with arrows pointing at other offices like town clerk, planning, engineering, public works, public safety, building dept, assessing, and MassGIS and EOHLC, indicating the flow of new address information.">
            <a:extLst>
              <a:ext uri="{FF2B5EF4-FFF2-40B4-BE49-F238E27FC236}">
                <a16:creationId xmlns:a16="http://schemas.microsoft.com/office/drawing/2014/main" id="{0F93D274-FDEB-885B-83FC-298F97530018}"/>
              </a:ext>
            </a:extLst>
          </p:cNvPr>
          <p:cNvGraphicFramePr/>
          <p:nvPr>
            <p:extLst>
              <p:ext uri="{D42A27DB-BD31-4B8C-83A1-F6EECF244321}">
                <p14:modId xmlns:p14="http://schemas.microsoft.com/office/powerpoint/2010/main" val="3099928392"/>
              </p:ext>
            </p:extLst>
          </p:nvPr>
        </p:nvGraphicFramePr>
        <p:xfrm>
          <a:off x="252663" y="1898826"/>
          <a:ext cx="5161548" cy="48482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extBox 11">
            <a:extLst>
              <a:ext uri="{FF2B5EF4-FFF2-40B4-BE49-F238E27FC236}">
                <a16:creationId xmlns:a16="http://schemas.microsoft.com/office/drawing/2014/main" id="{1D00138B-D6F8-732F-4561-5DDCB755ABAE}"/>
              </a:ext>
            </a:extLst>
          </p:cNvPr>
          <p:cNvSpPr txBox="1"/>
          <p:nvPr/>
        </p:nvSpPr>
        <p:spPr>
          <a:xfrm>
            <a:off x="5141674" y="1986386"/>
            <a:ext cx="4014358" cy="4924425"/>
          </a:xfrm>
          <a:prstGeom prst="rect">
            <a:avLst/>
          </a:prstGeom>
          <a:noFill/>
        </p:spPr>
        <p:txBody>
          <a:bodyPr wrap="square" rtlCol="0">
            <a:spAutoFit/>
          </a:bodyPr>
          <a:lstStyle/>
          <a:p>
            <a:pPr marL="285750" indent="-285750" eaLnBrk="0" fontAlgn="base" hangingPunct="0">
              <a:spcBef>
                <a:spcPct val="0"/>
              </a:spcBef>
              <a:spcAft>
                <a:spcPct val="0"/>
              </a:spcAft>
              <a:buFont typeface="Arial" panose="020B0604020202020204" pitchFamily="34" charset="0"/>
              <a:buChar char="•"/>
            </a:pPr>
            <a:r>
              <a:rPr lang="en-US" altLang="en-US" dirty="0">
                <a:latin typeface="Arial" panose="020B0604020202020204" pitchFamily="34" charset="0"/>
              </a:rPr>
              <a:t>Update GIS, CAMA, and all other municipal departments together</a:t>
            </a:r>
          </a:p>
          <a:p>
            <a:pPr eaLnBrk="0" fontAlgn="base" hangingPunct="0">
              <a:spcBef>
                <a:spcPct val="0"/>
              </a:spcBef>
              <a:spcAft>
                <a:spcPct val="0"/>
              </a:spcAft>
            </a:pPr>
            <a:endParaRPr lang="en-US" altLang="en-US" sz="2400" dirty="0">
              <a:latin typeface="Arial" panose="020B0604020202020204" pitchFamily="34" charset="0"/>
            </a:endParaRPr>
          </a:p>
          <a:p>
            <a:pPr marL="285750" indent="-285750" eaLnBrk="0" fontAlgn="base" hangingPunct="0">
              <a:spcBef>
                <a:spcPct val="0"/>
              </a:spcBef>
              <a:spcAft>
                <a:spcPct val="0"/>
              </a:spcAft>
              <a:buFont typeface="Arial" panose="020B0604020202020204" pitchFamily="34" charset="0"/>
              <a:buChar char="•"/>
            </a:pPr>
            <a:r>
              <a:rPr lang="en-US" altLang="en-US" dirty="0">
                <a:latin typeface="Arial" panose="020B0604020202020204" pitchFamily="34" charset="0"/>
              </a:rPr>
              <a:t>Keep systems aligned</a:t>
            </a:r>
          </a:p>
          <a:p>
            <a:pPr eaLnBrk="0" fontAlgn="base" hangingPunct="0">
              <a:spcBef>
                <a:spcPct val="0"/>
              </a:spcBef>
              <a:spcAft>
                <a:spcPct val="0"/>
              </a:spcAft>
            </a:pPr>
            <a:endParaRPr lang="en-US" altLang="en-US" dirty="0">
              <a:latin typeface="Arial" panose="020B0604020202020204" pitchFamily="34" charset="0"/>
            </a:endParaRPr>
          </a:p>
          <a:p>
            <a:pPr eaLnBrk="0" fontAlgn="base" hangingPunct="0">
              <a:spcBef>
                <a:spcPct val="0"/>
              </a:spcBef>
              <a:spcAft>
                <a:spcPct val="0"/>
              </a:spcAft>
            </a:pPr>
            <a:endParaRPr lang="en-US" altLang="en-US" dirty="0">
              <a:latin typeface="Arial" panose="020B0604020202020204" pitchFamily="34" charset="0"/>
            </a:endParaRPr>
          </a:p>
          <a:p>
            <a:pPr eaLnBrk="0" fontAlgn="base" hangingPunct="0">
              <a:spcBef>
                <a:spcPct val="0"/>
              </a:spcBef>
              <a:spcAft>
                <a:spcPct val="0"/>
              </a:spcAft>
            </a:pPr>
            <a:endParaRPr lang="en-US" altLang="en-US" dirty="0">
              <a:latin typeface="Arial" panose="020B0604020202020204" pitchFamily="34" charset="0"/>
            </a:endParaRPr>
          </a:p>
          <a:p>
            <a:pPr eaLnBrk="0" fontAlgn="base" hangingPunct="0">
              <a:spcBef>
                <a:spcPct val="0"/>
              </a:spcBef>
              <a:spcAft>
                <a:spcPct val="0"/>
              </a:spcAft>
            </a:pPr>
            <a:endParaRPr lang="en-US" altLang="en-US" dirty="0">
              <a:latin typeface="Arial" panose="020B0604020202020204" pitchFamily="34" charset="0"/>
            </a:endParaRPr>
          </a:p>
          <a:p>
            <a:pPr eaLnBrk="0" fontAlgn="base" hangingPunct="0">
              <a:spcBef>
                <a:spcPct val="0"/>
              </a:spcBef>
              <a:spcAft>
                <a:spcPct val="0"/>
              </a:spcAft>
            </a:pPr>
            <a:endParaRPr lang="en-US" altLang="en-US" dirty="0">
              <a:latin typeface="Arial" panose="020B0604020202020204" pitchFamily="34" charset="0"/>
            </a:endParaRPr>
          </a:p>
          <a:p>
            <a:pPr algn="ctr" eaLnBrk="0" fontAlgn="base" hangingPunct="0">
              <a:spcBef>
                <a:spcPct val="0"/>
              </a:spcBef>
              <a:spcAft>
                <a:spcPct val="0"/>
              </a:spcAft>
            </a:pPr>
            <a:r>
              <a:rPr lang="en-US" altLang="en-US" dirty="0">
                <a:latin typeface="Arial" panose="020B0604020202020204" pitchFamily="34" charset="0"/>
              </a:rPr>
              <a:t>MassGIS </a:t>
            </a:r>
          </a:p>
          <a:p>
            <a:pPr algn="ctr" eaLnBrk="0" fontAlgn="base" hangingPunct="0">
              <a:spcBef>
                <a:spcPct val="0"/>
              </a:spcBef>
              <a:spcAft>
                <a:spcPct val="0"/>
              </a:spcAft>
            </a:pPr>
            <a:r>
              <a:rPr lang="en-US" altLang="en-US" sz="1600" b="1" dirty="0">
                <a:latin typeface="Arial" panose="020B0604020202020204" pitchFamily="34" charset="0"/>
                <a:hlinkClick r:id="rId7"/>
              </a:rPr>
              <a:t>notify911address@mass.gov</a:t>
            </a:r>
            <a:endParaRPr lang="en-US" altLang="en-US" sz="1600" b="1" dirty="0">
              <a:latin typeface="Arial" panose="020B0604020202020204" pitchFamily="34" charset="0"/>
            </a:endParaRPr>
          </a:p>
          <a:p>
            <a:pPr algn="ctr" eaLnBrk="0" fontAlgn="base" hangingPunct="0">
              <a:spcBef>
                <a:spcPct val="0"/>
              </a:spcBef>
              <a:spcAft>
                <a:spcPct val="0"/>
              </a:spcAft>
            </a:pPr>
            <a:endParaRPr lang="en-US" altLang="en-US" sz="1600" b="1" dirty="0">
              <a:latin typeface="Arial" panose="020B0604020202020204" pitchFamily="34" charset="0"/>
            </a:endParaRPr>
          </a:p>
          <a:p>
            <a:pPr algn="ctr" eaLnBrk="0" fontAlgn="base" hangingPunct="0">
              <a:spcBef>
                <a:spcPct val="0"/>
              </a:spcBef>
              <a:spcAft>
                <a:spcPct val="0"/>
              </a:spcAft>
            </a:pPr>
            <a:r>
              <a:rPr lang="en-US" altLang="en-US" dirty="0">
                <a:latin typeface="Arial" panose="020B0604020202020204" pitchFamily="34" charset="0"/>
              </a:rPr>
              <a:t>EOHLC (for ADUs)</a:t>
            </a:r>
          </a:p>
          <a:p>
            <a:pPr algn="ctr" eaLnBrk="0" fontAlgn="base" hangingPunct="0">
              <a:spcBef>
                <a:spcPct val="0"/>
              </a:spcBef>
              <a:spcAft>
                <a:spcPct val="0"/>
              </a:spcAft>
            </a:pPr>
            <a:r>
              <a:rPr lang="en-US" sz="1600" b="1" dirty="0">
                <a:latin typeface="Arial" panose="020B0604020202020204" pitchFamily="34" charset="0"/>
                <a:cs typeface="Arial" panose="020B0604020202020204" pitchFamily="34" charset="0"/>
                <a:hlinkClick r:id="rId8"/>
              </a:rPr>
              <a:t>EOHLC-ADUaddresses@mass.gov</a:t>
            </a:r>
            <a:endParaRPr lang="en-US" sz="1600" b="1" dirty="0">
              <a:latin typeface="Arial" panose="020B0604020202020204" pitchFamily="34" charset="0"/>
              <a:cs typeface="Arial" panose="020B0604020202020204" pitchFamily="34" charset="0"/>
            </a:endParaRPr>
          </a:p>
          <a:p>
            <a:pPr algn="ctr" eaLnBrk="0" fontAlgn="base" hangingPunct="0">
              <a:spcBef>
                <a:spcPct val="0"/>
              </a:spcBef>
              <a:spcAft>
                <a:spcPct val="0"/>
              </a:spcAft>
            </a:pPr>
            <a:endParaRPr lang="en-US" altLang="en-US" sz="1600" b="1" dirty="0">
              <a:latin typeface="Arial" panose="020B0604020202020204" pitchFamily="34" charset="0"/>
              <a:cs typeface="Arial" panose="020B0604020202020204" pitchFamily="34" charset="0"/>
            </a:endParaRPr>
          </a:p>
          <a:p>
            <a:pPr algn="ctr" eaLnBrk="0" fontAlgn="base" hangingPunct="0">
              <a:spcBef>
                <a:spcPct val="0"/>
              </a:spcBef>
              <a:spcAft>
                <a:spcPct val="0"/>
              </a:spcAft>
            </a:pPr>
            <a:r>
              <a:rPr lang="en-US" altLang="en-US" sz="1600" dirty="0">
                <a:latin typeface="Arial" panose="020B0604020202020204" pitchFamily="34" charset="0"/>
                <a:cs typeface="Arial" panose="020B0604020202020204" pitchFamily="34" charset="0"/>
              </a:rPr>
              <a:t>Google Maps Content Partners (GMCP)</a:t>
            </a:r>
          </a:p>
          <a:p>
            <a:pPr algn="ctr" eaLnBrk="0" fontAlgn="base" hangingPunct="0">
              <a:spcBef>
                <a:spcPct val="0"/>
              </a:spcBef>
              <a:spcAft>
                <a:spcPct val="0"/>
              </a:spcAft>
            </a:pPr>
            <a:r>
              <a:rPr lang="en-US" altLang="en-US" sz="1400" b="1" dirty="0">
                <a:latin typeface="Arial" panose="020B0604020202020204" pitchFamily="34" charset="0"/>
                <a:cs typeface="Arial" panose="020B0604020202020204" pitchFamily="34" charset="0"/>
                <a:hlinkClick r:id="rId9"/>
              </a:rPr>
              <a:t>https://contentpartners.maps.google.com/</a:t>
            </a:r>
            <a:endParaRPr lang="en-US" altLang="en-US" sz="1400" b="1" dirty="0">
              <a:latin typeface="Arial" panose="020B0604020202020204" pitchFamily="34" charset="0"/>
              <a:cs typeface="Arial" panose="020B0604020202020204" pitchFamily="34" charset="0"/>
            </a:endParaRPr>
          </a:p>
          <a:p>
            <a:pPr algn="ctr" eaLnBrk="0" fontAlgn="base" hangingPunct="0">
              <a:spcBef>
                <a:spcPct val="0"/>
              </a:spcBef>
              <a:spcAft>
                <a:spcPct val="0"/>
              </a:spcAft>
            </a:pPr>
            <a:endParaRPr lang="en-US" altLang="en-US"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99639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7C7AA-1D5D-7FD8-3646-16486FF97244}"/>
            </a:ext>
          </a:extLst>
        </p:cNvPr>
        <p:cNvGrpSpPr/>
        <p:nvPr/>
      </p:nvGrpSpPr>
      <p:grpSpPr>
        <a:xfrm>
          <a:off x="0" y="0"/>
          <a:ext cx="0" cy="0"/>
          <a:chOff x="0" y="0"/>
          <a:chExt cx="0" cy="0"/>
        </a:xfrm>
      </p:grpSpPr>
      <p:sp>
        <p:nvSpPr>
          <p:cNvPr id="12" name="Title 3">
            <a:extLst>
              <a:ext uri="{FF2B5EF4-FFF2-40B4-BE49-F238E27FC236}">
                <a16:creationId xmlns:a16="http://schemas.microsoft.com/office/drawing/2014/main" id="{E6CBEE03-44DD-24FA-FF59-48D642A2FA70}"/>
              </a:ext>
            </a:extLst>
          </p:cNvPr>
          <p:cNvSpPr>
            <a:spLocks noGrp="1"/>
          </p:cNvSpPr>
          <p:nvPr>
            <p:ph type="title"/>
          </p:nvPr>
        </p:nvSpPr>
        <p:spPr>
          <a:xfrm>
            <a:off x="1630634" y="264919"/>
            <a:ext cx="6839712" cy="749689"/>
          </a:xfrm>
        </p:spPr>
        <p:txBody>
          <a:bodyPr>
            <a:normAutofit/>
          </a:bodyPr>
          <a:lstStyle/>
          <a:p>
            <a:r>
              <a:rPr lang="en-US" sz="2200" dirty="0"/>
              <a:t>Assessing Data</a:t>
            </a:r>
            <a:br>
              <a:rPr lang="en-US" dirty="0"/>
            </a:br>
            <a:r>
              <a:rPr lang="en-US" u="sng" dirty="0"/>
              <a:t>Notification and Synchronization</a:t>
            </a:r>
            <a:endParaRPr lang="en-US" dirty="0"/>
          </a:p>
        </p:txBody>
      </p:sp>
      <p:sp>
        <p:nvSpPr>
          <p:cNvPr id="6" name="Rectangle 1">
            <a:extLst>
              <a:ext uri="{FF2B5EF4-FFF2-40B4-BE49-F238E27FC236}">
                <a16:creationId xmlns:a16="http://schemas.microsoft.com/office/drawing/2014/main" id="{C0102CA3-F14F-6218-4CD1-95D1098EEDED}"/>
              </a:ext>
            </a:extLst>
          </p:cNvPr>
          <p:cNvSpPr>
            <a:spLocks noGrp="1" noChangeArrowheads="1"/>
          </p:cNvSpPr>
          <p:nvPr>
            <p:ph idx="1"/>
          </p:nvPr>
        </p:nvSpPr>
        <p:spPr bwMode="auto">
          <a:xfrm>
            <a:off x="163813" y="1485091"/>
            <a:ext cx="881637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eaLnBrk="0" fontAlgn="base" hangingPunct="0">
              <a:lnSpc>
                <a:spcPct val="100000"/>
              </a:lnSpc>
              <a:spcBef>
                <a:spcPct val="0"/>
              </a:spcBef>
              <a:spcAft>
                <a:spcPct val="0"/>
              </a:spcAft>
              <a:buFontTx/>
              <a:buChar char="•"/>
            </a:pPr>
            <a:r>
              <a:rPr lang="en-US" altLang="en-US" sz="2000" dirty="0">
                <a:latin typeface="Arial" panose="020B0604020202020204" pitchFamily="34" charset="0"/>
              </a:rPr>
              <a:t>  </a:t>
            </a:r>
            <a:r>
              <a:rPr lang="en-US" altLang="en-US" sz="2000" dirty="0">
                <a:latin typeface="Arial" panose="020B0604020202020204" pitchFamily="34" charset="0"/>
                <a:hlinkClick r:id="rId2"/>
              </a:rPr>
              <a:t>State 911 Parcel Map and Address Update Requirements</a:t>
            </a:r>
            <a:br>
              <a:rPr lang="en-US" altLang="en-US" sz="2000" dirty="0">
                <a:latin typeface="Arial" panose="020B0604020202020204" pitchFamily="34" charset="0"/>
              </a:rPr>
            </a:br>
            <a:endParaRPr lang="en-US" altLang="en-US" sz="20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sz="2000" dirty="0">
                <a:latin typeface="Arial" panose="020B0604020202020204" pitchFamily="34" charset="0"/>
              </a:rPr>
              <a:t>  </a:t>
            </a:r>
            <a:r>
              <a:rPr lang="en-US" altLang="en-US" sz="2000" dirty="0">
                <a:latin typeface="Arial" panose="020B0604020202020204" pitchFamily="34" charset="0"/>
                <a:hlinkClick r:id="rId3"/>
              </a:rPr>
              <a:t>Parcel Mapping Dashboard (on ArcGIS Online)</a:t>
            </a:r>
            <a:endParaRPr lang="en-US" altLang="en-US" sz="2000" dirty="0">
              <a:latin typeface="Arial" panose="020B0604020202020204" pitchFamily="34" charset="0"/>
            </a:endParaRPr>
          </a:p>
        </p:txBody>
      </p:sp>
      <p:grpSp>
        <p:nvGrpSpPr>
          <p:cNvPr id="19" name="Group 18" descr="A graphic showing the assessing office  as a blue circle with an arrow pointing down to the bue circle representing MassGIS as the recipient of their information.">
            <a:extLst>
              <a:ext uri="{FF2B5EF4-FFF2-40B4-BE49-F238E27FC236}">
                <a16:creationId xmlns:a16="http://schemas.microsoft.com/office/drawing/2014/main" id="{ED6EF77C-AA44-E8B0-CE2E-D8962C69D638}"/>
              </a:ext>
            </a:extLst>
          </p:cNvPr>
          <p:cNvGrpSpPr/>
          <p:nvPr/>
        </p:nvGrpSpPr>
        <p:grpSpPr>
          <a:xfrm>
            <a:off x="858172" y="2695073"/>
            <a:ext cx="1548141" cy="3659715"/>
            <a:chOff x="6817825" y="2112192"/>
            <a:chExt cx="1666874" cy="4146114"/>
          </a:xfrm>
        </p:grpSpPr>
        <p:pic>
          <p:nvPicPr>
            <p:cNvPr id="3" name="Picture 2">
              <a:extLst>
                <a:ext uri="{FF2B5EF4-FFF2-40B4-BE49-F238E27FC236}">
                  <a16:creationId xmlns:a16="http://schemas.microsoft.com/office/drawing/2014/main" id="{74BBD18F-C0FA-0EB2-1884-D63248A9B9E2}"/>
                </a:ext>
              </a:extLst>
            </p:cNvPr>
            <p:cNvPicPr>
              <a:picLocks noChangeAspect="1"/>
            </p:cNvPicPr>
            <p:nvPr/>
          </p:nvPicPr>
          <p:blipFill>
            <a:blip r:embed="rId4"/>
            <a:stretch>
              <a:fillRect/>
            </a:stretch>
          </p:blipFill>
          <p:spPr>
            <a:xfrm>
              <a:off x="6817825" y="4543287"/>
              <a:ext cx="1654843" cy="1715019"/>
            </a:xfrm>
            <a:prstGeom prst="rect">
              <a:avLst/>
            </a:prstGeom>
          </p:spPr>
        </p:pic>
        <p:pic>
          <p:nvPicPr>
            <p:cNvPr id="8" name="Picture 7">
              <a:extLst>
                <a:ext uri="{FF2B5EF4-FFF2-40B4-BE49-F238E27FC236}">
                  <a16:creationId xmlns:a16="http://schemas.microsoft.com/office/drawing/2014/main" id="{AEB55643-4534-0433-F14A-54128E67F187}"/>
                </a:ext>
              </a:extLst>
            </p:cNvPr>
            <p:cNvPicPr>
              <a:picLocks noChangeAspect="1"/>
            </p:cNvPicPr>
            <p:nvPr/>
          </p:nvPicPr>
          <p:blipFill>
            <a:blip r:embed="rId5"/>
            <a:stretch>
              <a:fillRect/>
            </a:stretch>
          </p:blipFill>
          <p:spPr>
            <a:xfrm>
              <a:off x="6829857" y="2112192"/>
              <a:ext cx="1654842" cy="1489358"/>
            </a:xfrm>
            <a:prstGeom prst="rect">
              <a:avLst/>
            </a:prstGeom>
          </p:spPr>
        </p:pic>
        <p:pic>
          <p:nvPicPr>
            <p:cNvPr id="10" name="Picture 9">
              <a:extLst>
                <a:ext uri="{FF2B5EF4-FFF2-40B4-BE49-F238E27FC236}">
                  <a16:creationId xmlns:a16="http://schemas.microsoft.com/office/drawing/2014/main" id="{6E60DA08-EDF0-9AAC-708C-1BA4BA9F64AB}"/>
                </a:ext>
              </a:extLst>
            </p:cNvPr>
            <p:cNvPicPr>
              <a:picLocks noChangeAspect="1"/>
            </p:cNvPicPr>
            <p:nvPr/>
          </p:nvPicPr>
          <p:blipFill>
            <a:blip r:embed="rId6"/>
            <a:stretch>
              <a:fillRect/>
            </a:stretch>
          </p:blipFill>
          <p:spPr>
            <a:xfrm rot="5400000">
              <a:off x="7137901" y="3801082"/>
              <a:ext cx="1086882" cy="614104"/>
            </a:xfrm>
            <a:prstGeom prst="rect">
              <a:avLst/>
            </a:prstGeom>
          </p:spPr>
        </p:pic>
      </p:grpSp>
      <p:pic>
        <p:nvPicPr>
          <p:cNvPr id="17" name="Picture 16" descr="A sample screenshot from January 29, 2026 showing the latest fiscal year of parcel data submissions to MassGIS.  It shows over 80% of the entire state has submitted data in the past fiscal year.">
            <a:extLst>
              <a:ext uri="{FF2B5EF4-FFF2-40B4-BE49-F238E27FC236}">
                <a16:creationId xmlns:a16="http://schemas.microsoft.com/office/drawing/2014/main" id="{14ABD97E-1586-0B57-916E-326486451FBB}"/>
              </a:ext>
            </a:extLst>
          </p:cNvPr>
          <p:cNvPicPr>
            <a:picLocks noChangeAspect="1"/>
          </p:cNvPicPr>
          <p:nvPr/>
        </p:nvPicPr>
        <p:blipFill>
          <a:blip r:embed="rId7"/>
          <a:stretch>
            <a:fillRect/>
          </a:stretch>
        </p:blipFill>
        <p:spPr>
          <a:xfrm>
            <a:off x="2815372" y="2568932"/>
            <a:ext cx="5310555" cy="4072277"/>
          </a:xfrm>
          <a:prstGeom prst="rect">
            <a:avLst/>
          </a:prstGeom>
        </p:spPr>
      </p:pic>
    </p:spTree>
    <p:extLst>
      <p:ext uri="{BB962C8B-B14F-4D97-AF65-F5344CB8AC3E}">
        <p14:creationId xmlns:p14="http://schemas.microsoft.com/office/powerpoint/2010/main" val="29375681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6F2CC-9140-7B86-EFF2-AE2D48625EB9}"/>
            </a:ext>
          </a:extLst>
        </p:cNvPr>
        <p:cNvGrpSpPr/>
        <p:nvPr/>
      </p:nvGrpSpPr>
      <p:grpSpPr>
        <a:xfrm>
          <a:off x="0" y="0"/>
          <a:ext cx="0" cy="0"/>
          <a:chOff x="0" y="0"/>
          <a:chExt cx="0" cy="0"/>
        </a:xfrm>
      </p:grpSpPr>
      <p:sp>
        <p:nvSpPr>
          <p:cNvPr id="10" name="Title 3">
            <a:extLst>
              <a:ext uri="{FF2B5EF4-FFF2-40B4-BE49-F238E27FC236}">
                <a16:creationId xmlns:a16="http://schemas.microsoft.com/office/drawing/2014/main" id="{149B1E8D-1C5D-FFEF-6F30-EB76DB12B0CA}"/>
              </a:ext>
            </a:extLst>
          </p:cNvPr>
          <p:cNvSpPr>
            <a:spLocks noGrp="1"/>
          </p:cNvSpPr>
          <p:nvPr>
            <p:ph type="title"/>
          </p:nvPr>
        </p:nvSpPr>
        <p:spPr>
          <a:xfrm>
            <a:off x="1630634" y="264919"/>
            <a:ext cx="6839712" cy="749689"/>
          </a:xfrm>
        </p:spPr>
        <p:txBody>
          <a:bodyPr>
            <a:normAutofit/>
          </a:bodyPr>
          <a:lstStyle/>
          <a:p>
            <a:r>
              <a:rPr lang="en-US" sz="2200" dirty="0"/>
              <a:t>Assessing Data</a:t>
            </a:r>
            <a:br>
              <a:rPr lang="en-US" dirty="0"/>
            </a:br>
            <a:r>
              <a:rPr lang="en-US" u="sng" dirty="0"/>
              <a:t>Standardized Address Attributes</a:t>
            </a:r>
            <a:endParaRPr lang="en-US" dirty="0"/>
          </a:p>
        </p:txBody>
      </p:sp>
      <p:sp>
        <p:nvSpPr>
          <p:cNvPr id="6" name="Rectangle 1">
            <a:extLst>
              <a:ext uri="{FF2B5EF4-FFF2-40B4-BE49-F238E27FC236}">
                <a16:creationId xmlns:a16="http://schemas.microsoft.com/office/drawing/2014/main" id="{39A26B0E-E293-17A7-9D40-8E71AF0DF2D2}"/>
              </a:ext>
            </a:extLst>
          </p:cNvPr>
          <p:cNvSpPr>
            <a:spLocks noGrp="1" noChangeArrowheads="1"/>
          </p:cNvSpPr>
          <p:nvPr>
            <p:ph idx="1"/>
          </p:nvPr>
        </p:nvSpPr>
        <p:spPr bwMode="auto">
          <a:xfrm>
            <a:off x="234750" y="1651632"/>
            <a:ext cx="503997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sz="2000" dirty="0">
                <a:latin typeface="Arial" panose="020B0604020202020204" pitchFamily="34" charset="0"/>
              </a:rPr>
              <a:t> Digital Parcel Standard discusses both </a:t>
            </a:r>
          </a:p>
          <a:p>
            <a:pPr marL="0" marR="0" lvl="0" indent="0" algn="l" defTabSz="914400" rtl="0" eaLnBrk="0" fontAlgn="base" latinLnBrk="0" hangingPunct="0">
              <a:lnSpc>
                <a:spcPct val="100000"/>
              </a:lnSpc>
              <a:spcBef>
                <a:spcPct val="0"/>
              </a:spcBef>
              <a:spcAft>
                <a:spcPct val="0"/>
              </a:spcAft>
              <a:buClrTx/>
              <a:buSzTx/>
              <a:buNone/>
              <a:tabLst/>
            </a:pPr>
            <a:r>
              <a:rPr lang="en-US" altLang="en-US" sz="2000" dirty="0">
                <a:latin typeface="Arial" panose="020B0604020202020204" pitchFamily="34" charset="0"/>
              </a:rPr>
              <a:t>  geographic and attributional requirements</a:t>
            </a:r>
          </a:p>
        </p:txBody>
      </p:sp>
      <p:pic>
        <p:nvPicPr>
          <p:cNvPr id="3" name="Picture 2" descr="A screenshot of the cover page of the massgis standard for digital assessor parcel files.">
            <a:extLst>
              <a:ext uri="{FF2B5EF4-FFF2-40B4-BE49-F238E27FC236}">
                <a16:creationId xmlns:a16="http://schemas.microsoft.com/office/drawing/2014/main" id="{226AB536-99B1-7B31-5530-06C2C1A8B563}"/>
              </a:ext>
            </a:extLst>
          </p:cNvPr>
          <p:cNvPicPr>
            <a:picLocks noChangeAspect="1"/>
          </p:cNvPicPr>
          <p:nvPr/>
        </p:nvPicPr>
        <p:blipFill>
          <a:blip r:embed="rId2"/>
          <a:stretch>
            <a:fillRect/>
          </a:stretch>
        </p:blipFill>
        <p:spPr>
          <a:xfrm>
            <a:off x="5346920" y="1692967"/>
            <a:ext cx="3562330" cy="4815890"/>
          </a:xfrm>
          <a:prstGeom prst="rect">
            <a:avLst/>
          </a:prstGeom>
          <a:ln>
            <a:solidFill>
              <a:schemeClr val="accent1"/>
            </a:solidFill>
          </a:ln>
        </p:spPr>
      </p:pic>
      <p:pic>
        <p:nvPicPr>
          <p:cNvPr id="11" name="Picture 10" descr="A screenshot of the required assessor attributes listed in the digital parcel standard.">
            <a:extLst>
              <a:ext uri="{FF2B5EF4-FFF2-40B4-BE49-F238E27FC236}">
                <a16:creationId xmlns:a16="http://schemas.microsoft.com/office/drawing/2014/main" id="{20322D08-BBC6-0D46-DF8C-D2FCB7736FC8}"/>
              </a:ext>
            </a:extLst>
          </p:cNvPr>
          <p:cNvPicPr>
            <a:picLocks noChangeAspect="1"/>
          </p:cNvPicPr>
          <p:nvPr/>
        </p:nvPicPr>
        <p:blipFill>
          <a:blip r:embed="rId3"/>
          <a:stretch>
            <a:fillRect/>
          </a:stretch>
        </p:blipFill>
        <p:spPr>
          <a:xfrm>
            <a:off x="2998621" y="2514597"/>
            <a:ext cx="1816910" cy="3994260"/>
          </a:xfrm>
          <a:prstGeom prst="rect">
            <a:avLst/>
          </a:prstGeom>
        </p:spPr>
      </p:pic>
      <p:sp>
        <p:nvSpPr>
          <p:cNvPr id="15" name="TextBox 14">
            <a:extLst>
              <a:ext uri="{FF2B5EF4-FFF2-40B4-BE49-F238E27FC236}">
                <a16:creationId xmlns:a16="http://schemas.microsoft.com/office/drawing/2014/main" id="{E4F0710C-FE0D-D526-2C58-0751F681A204}"/>
              </a:ext>
            </a:extLst>
          </p:cNvPr>
          <p:cNvSpPr txBox="1"/>
          <p:nvPr/>
        </p:nvSpPr>
        <p:spPr>
          <a:xfrm>
            <a:off x="585541" y="4836532"/>
            <a:ext cx="1954446" cy="369332"/>
          </a:xfrm>
          <a:prstGeom prst="rect">
            <a:avLst/>
          </a:prstGeom>
          <a:noFill/>
        </p:spPr>
        <p:txBody>
          <a:bodyPr wrap="none" rtlCol="0">
            <a:spAutoFit/>
          </a:bodyPr>
          <a:lstStyle/>
          <a:p>
            <a:r>
              <a:rPr lang="en-US" altLang="en-US" dirty="0">
                <a:latin typeface="Arial" panose="020B0604020202020204" pitchFamily="34" charset="0"/>
              </a:rPr>
              <a:t>Property Address</a:t>
            </a:r>
          </a:p>
        </p:txBody>
      </p:sp>
      <p:sp>
        <p:nvSpPr>
          <p:cNvPr id="14" name="TextBox 13">
            <a:extLst>
              <a:ext uri="{FF2B5EF4-FFF2-40B4-BE49-F238E27FC236}">
                <a16:creationId xmlns:a16="http://schemas.microsoft.com/office/drawing/2014/main" id="{A3DA0582-5867-21D8-B78E-5649AE028A4C}"/>
              </a:ext>
            </a:extLst>
          </p:cNvPr>
          <p:cNvSpPr txBox="1"/>
          <p:nvPr/>
        </p:nvSpPr>
        <p:spPr>
          <a:xfrm>
            <a:off x="639592" y="5902659"/>
            <a:ext cx="1762085" cy="369332"/>
          </a:xfrm>
          <a:prstGeom prst="rect">
            <a:avLst/>
          </a:prstGeom>
          <a:noFill/>
        </p:spPr>
        <p:txBody>
          <a:bodyPr wrap="none" rtlCol="0">
            <a:spAutoFit/>
          </a:bodyPr>
          <a:lstStyle/>
          <a:p>
            <a:r>
              <a:rPr lang="en-US" altLang="en-US" dirty="0">
                <a:latin typeface="Arial" panose="020B0604020202020204" pitchFamily="34" charset="0"/>
              </a:rPr>
              <a:t>Owner Address</a:t>
            </a:r>
          </a:p>
        </p:txBody>
      </p:sp>
      <p:sp>
        <p:nvSpPr>
          <p:cNvPr id="2" name="Left Brace 1">
            <a:extLst>
              <a:ext uri="{FF2B5EF4-FFF2-40B4-BE49-F238E27FC236}">
                <a16:creationId xmlns:a16="http://schemas.microsoft.com/office/drawing/2014/main" id="{60FBD641-0589-1050-4189-85B814FBA0FE}"/>
              </a:ext>
              <a:ext uri="{C183D7F6-B498-43B3-948B-1728B52AA6E4}">
                <adec:decorative xmlns:adec="http://schemas.microsoft.com/office/drawing/2017/decorative" val="1"/>
              </a:ext>
            </a:extLst>
          </p:cNvPr>
          <p:cNvSpPr/>
          <p:nvPr/>
        </p:nvSpPr>
        <p:spPr>
          <a:xfrm>
            <a:off x="2472910" y="4556571"/>
            <a:ext cx="362313" cy="929254"/>
          </a:xfrm>
          <a:prstGeom prst="leftBrace">
            <a:avLst/>
          </a:prstGeom>
          <a:ln w="381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Left Brace 3">
            <a:extLst>
              <a:ext uri="{FF2B5EF4-FFF2-40B4-BE49-F238E27FC236}">
                <a16:creationId xmlns:a16="http://schemas.microsoft.com/office/drawing/2014/main" id="{A56421DE-677C-2393-7703-EB05440D803B}"/>
              </a:ext>
              <a:ext uri="{C183D7F6-B498-43B3-948B-1728B52AA6E4}">
                <adec:decorative xmlns:adec="http://schemas.microsoft.com/office/drawing/2017/decorative" val="1"/>
              </a:ext>
            </a:extLst>
          </p:cNvPr>
          <p:cNvSpPr/>
          <p:nvPr/>
        </p:nvSpPr>
        <p:spPr>
          <a:xfrm>
            <a:off x="2453149" y="5686425"/>
            <a:ext cx="382074" cy="822432"/>
          </a:xfrm>
          <a:prstGeom prst="leftBrace">
            <a:avLst/>
          </a:prstGeom>
          <a:ln w="381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8960635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E5360-0A5F-B22D-943D-3355CC2C5304}"/>
            </a:ext>
          </a:extLst>
        </p:cNvPr>
        <p:cNvGrpSpPr/>
        <p:nvPr/>
      </p:nvGrpSpPr>
      <p:grpSpPr>
        <a:xfrm>
          <a:off x="0" y="0"/>
          <a:ext cx="0" cy="0"/>
          <a:chOff x="0" y="0"/>
          <a:chExt cx="0" cy="0"/>
        </a:xfrm>
      </p:grpSpPr>
      <p:sp>
        <p:nvSpPr>
          <p:cNvPr id="7" name="Title 3">
            <a:extLst>
              <a:ext uri="{FF2B5EF4-FFF2-40B4-BE49-F238E27FC236}">
                <a16:creationId xmlns:a16="http://schemas.microsoft.com/office/drawing/2014/main" id="{5FB3AE52-582F-7020-056F-B5E83FE5139E}"/>
              </a:ext>
            </a:extLst>
          </p:cNvPr>
          <p:cNvSpPr>
            <a:spLocks noGrp="1"/>
          </p:cNvSpPr>
          <p:nvPr>
            <p:ph type="title"/>
          </p:nvPr>
        </p:nvSpPr>
        <p:spPr>
          <a:xfrm>
            <a:off x="1630634" y="264919"/>
            <a:ext cx="6839712" cy="749689"/>
          </a:xfrm>
        </p:spPr>
        <p:txBody>
          <a:bodyPr>
            <a:normAutofit/>
          </a:bodyPr>
          <a:lstStyle/>
          <a:p>
            <a:r>
              <a:rPr lang="en-US" sz="2200" dirty="0"/>
              <a:t>Assessing Data</a:t>
            </a:r>
            <a:br>
              <a:rPr lang="en-US" dirty="0"/>
            </a:br>
            <a:r>
              <a:rPr lang="en-US" u="sng" dirty="0"/>
              <a:t>Property Address Attributes</a:t>
            </a:r>
            <a:endParaRPr lang="en-US" dirty="0"/>
          </a:p>
        </p:txBody>
      </p:sp>
      <p:sp>
        <p:nvSpPr>
          <p:cNvPr id="6" name="Rectangle 1">
            <a:extLst>
              <a:ext uri="{FF2B5EF4-FFF2-40B4-BE49-F238E27FC236}">
                <a16:creationId xmlns:a16="http://schemas.microsoft.com/office/drawing/2014/main" id="{3E16A113-B08A-C6C6-3467-23E23AFA3620}"/>
              </a:ext>
            </a:extLst>
          </p:cNvPr>
          <p:cNvSpPr>
            <a:spLocks noGrp="1" noChangeArrowheads="1"/>
          </p:cNvSpPr>
          <p:nvPr>
            <p:ph idx="1"/>
          </p:nvPr>
        </p:nvSpPr>
        <p:spPr bwMode="auto">
          <a:xfrm>
            <a:off x="195580" y="1410729"/>
            <a:ext cx="8440018"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lvl="0" indent="0" eaLnBrk="0" fontAlgn="base" hangingPunct="0">
              <a:lnSpc>
                <a:spcPct val="100000"/>
              </a:lnSpc>
              <a:spcBef>
                <a:spcPct val="0"/>
              </a:spcBef>
              <a:spcAft>
                <a:spcPct val="0"/>
              </a:spcAft>
              <a:buFontTx/>
              <a:buChar char="•"/>
            </a:pPr>
            <a:r>
              <a:rPr lang="en-US" altLang="en-US" sz="1600" dirty="0">
                <a:latin typeface="Arial" panose="020B0604020202020204" pitchFamily="34" charset="0"/>
              </a:rPr>
              <a:t> </a:t>
            </a:r>
            <a:r>
              <a:rPr lang="en-US" altLang="en-US" sz="1600" b="1" i="1" dirty="0">
                <a:latin typeface="Arial" panose="020B0604020202020204" pitchFamily="34" charset="0"/>
              </a:rPr>
              <a:t>SITE_ADDR </a:t>
            </a:r>
            <a:r>
              <a:rPr lang="en-US" altLang="en-US" sz="1600" dirty="0">
                <a:latin typeface="Arial" panose="020B0604020202020204" pitchFamily="34" charset="0"/>
              </a:rPr>
              <a:t>= “</a:t>
            </a:r>
            <a:r>
              <a:rPr lang="en-US" altLang="en-US" sz="1600" dirty="0"/>
              <a:t>C</a:t>
            </a:r>
            <a:r>
              <a:rPr lang="en-US" sz="1600" dirty="0"/>
              <a:t>ontains the </a:t>
            </a:r>
            <a:r>
              <a:rPr lang="en-US" sz="1600" u="sng" dirty="0"/>
              <a:t>complete</a:t>
            </a:r>
            <a:r>
              <a:rPr lang="en-US" sz="1600" dirty="0"/>
              <a:t> original site address as listed in the tax record. Additionally, in many input address records, there will be secondary location information to specify the relative or absolute location of the property, the unit number etc..”</a:t>
            </a:r>
            <a:endParaRPr lang="en-US" altLang="en-US" sz="16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1600" dirty="0">
              <a:latin typeface="Arial" panose="020B0604020202020204" pitchFamily="34" charset="0"/>
            </a:endParaRPr>
          </a:p>
          <a:p>
            <a:pPr marL="0" lvl="0" indent="0" eaLnBrk="0" fontAlgn="base" hangingPunct="0">
              <a:lnSpc>
                <a:spcPct val="100000"/>
              </a:lnSpc>
              <a:spcBef>
                <a:spcPct val="0"/>
              </a:spcBef>
              <a:spcAft>
                <a:spcPct val="0"/>
              </a:spcAft>
              <a:buFontTx/>
              <a:buChar char="•"/>
            </a:pPr>
            <a:r>
              <a:rPr lang="en-US" altLang="en-US" sz="1600" dirty="0">
                <a:latin typeface="Arial" panose="020B0604020202020204" pitchFamily="34" charset="0"/>
              </a:rPr>
              <a:t> </a:t>
            </a:r>
            <a:r>
              <a:rPr lang="en-US" altLang="en-US" sz="1600" b="1" i="1" dirty="0">
                <a:latin typeface="Arial" panose="020B0604020202020204" pitchFamily="34" charset="0"/>
              </a:rPr>
              <a:t>ADDR_NUM </a:t>
            </a:r>
            <a:r>
              <a:rPr lang="en-US" altLang="en-US" sz="1600" dirty="0">
                <a:latin typeface="Arial" panose="020B0604020202020204" pitchFamily="34" charset="0"/>
              </a:rPr>
              <a:t>= “</a:t>
            </a:r>
            <a:r>
              <a:rPr lang="en-US" altLang="en-US" sz="1600" dirty="0"/>
              <a:t>C</a:t>
            </a:r>
            <a:r>
              <a:rPr lang="en-US" sz="1600" dirty="0"/>
              <a:t>ontains address number information, either a single house number with alpha prefix (this is extremely rare) or fractional or letter suffix (e.g. A14, 25, 103 ½ or 12A) or a range of valid address numbers (e.g., 12-16 or 12A–12B). The only characters permitted are numbers, letters, “/” for fractional addresses and hyphens separating ranges of numbers as well as “&amp;” or ”+” to indicate a collection rather than a range.”</a:t>
            </a:r>
            <a:endParaRPr lang="en-US" altLang="en-US" sz="16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1600" dirty="0">
              <a:latin typeface="Arial" panose="020B0604020202020204" pitchFamily="34" charset="0"/>
            </a:endParaRPr>
          </a:p>
          <a:p>
            <a:pPr marL="0" lvl="0" indent="0" eaLnBrk="0" fontAlgn="base" hangingPunct="0">
              <a:lnSpc>
                <a:spcPct val="100000"/>
              </a:lnSpc>
              <a:spcBef>
                <a:spcPct val="0"/>
              </a:spcBef>
              <a:spcAft>
                <a:spcPct val="0"/>
              </a:spcAft>
              <a:buFontTx/>
              <a:buChar char="•"/>
            </a:pPr>
            <a:r>
              <a:rPr lang="en-US" altLang="en-US" sz="1600" dirty="0">
                <a:latin typeface="Arial" panose="020B0604020202020204" pitchFamily="34" charset="0"/>
              </a:rPr>
              <a:t> </a:t>
            </a:r>
            <a:r>
              <a:rPr lang="en-US" altLang="en-US" sz="1600" b="1" i="1" dirty="0">
                <a:latin typeface="Arial" panose="020B0604020202020204" pitchFamily="34" charset="0"/>
              </a:rPr>
              <a:t>FULL_STR </a:t>
            </a:r>
            <a:r>
              <a:rPr lang="en-US" altLang="en-US" sz="1600" dirty="0">
                <a:latin typeface="Arial" panose="020B0604020202020204" pitchFamily="34" charset="0"/>
              </a:rPr>
              <a:t>= “</a:t>
            </a:r>
            <a:r>
              <a:rPr lang="en-US" altLang="en-US" sz="1600" dirty="0"/>
              <a:t>C</a:t>
            </a:r>
            <a:r>
              <a:rPr lang="en-US" sz="1600" dirty="0"/>
              <a:t>ontains the full street name, which may be stored in separate fields in the assessor database.”</a:t>
            </a:r>
            <a:endParaRPr lang="en-US" altLang="en-US" sz="16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1600" dirty="0">
              <a:latin typeface="Arial" panose="020B0604020202020204" pitchFamily="34" charset="0"/>
            </a:endParaRPr>
          </a:p>
          <a:p>
            <a:pPr marL="0" lvl="0" indent="0" eaLnBrk="0" fontAlgn="base" hangingPunct="0">
              <a:lnSpc>
                <a:spcPct val="100000"/>
              </a:lnSpc>
              <a:spcBef>
                <a:spcPct val="0"/>
              </a:spcBef>
              <a:spcAft>
                <a:spcPct val="0"/>
              </a:spcAft>
              <a:buFontTx/>
              <a:buChar char="•"/>
            </a:pPr>
            <a:r>
              <a:rPr lang="en-US" altLang="en-US" sz="1600" dirty="0">
                <a:latin typeface="Arial" panose="020B0604020202020204" pitchFamily="34" charset="0"/>
              </a:rPr>
              <a:t> </a:t>
            </a:r>
            <a:r>
              <a:rPr lang="en-US" altLang="en-US" sz="1600" b="1" i="1" dirty="0">
                <a:latin typeface="Arial" panose="020B0604020202020204" pitchFamily="34" charset="0"/>
              </a:rPr>
              <a:t>LOCATION</a:t>
            </a:r>
            <a:r>
              <a:rPr lang="en-US" altLang="en-US" sz="1600" dirty="0">
                <a:latin typeface="Arial" panose="020B0604020202020204" pitchFamily="34" charset="0"/>
              </a:rPr>
              <a:t> = “</a:t>
            </a:r>
            <a:r>
              <a:rPr lang="en-US" altLang="en-US" sz="1600" dirty="0"/>
              <a:t>S</a:t>
            </a:r>
            <a:r>
              <a:rPr lang="en-US" sz="1600" dirty="0"/>
              <a:t>econdary location information. Frequently, descriptors such as “Side”, “South Side”, “Rear”, “Basement” as well as building and unit descriptors such as “#1” or “Unit A” are found in assessor data.”</a:t>
            </a:r>
            <a:endParaRPr lang="en-US" altLang="en-US" sz="16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1600" dirty="0">
              <a:latin typeface="Arial" panose="020B0604020202020204" pitchFamily="34" charset="0"/>
            </a:endParaRPr>
          </a:p>
          <a:p>
            <a:pPr marL="0" lvl="0" indent="0" eaLnBrk="0" fontAlgn="base" hangingPunct="0">
              <a:lnSpc>
                <a:spcPct val="100000"/>
              </a:lnSpc>
              <a:spcBef>
                <a:spcPct val="0"/>
              </a:spcBef>
              <a:spcAft>
                <a:spcPct val="0"/>
              </a:spcAft>
              <a:buFontTx/>
              <a:buChar char="•"/>
            </a:pPr>
            <a:r>
              <a:rPr lang="en-US" altLang="en-US" sz="1600" dirty="0">
                <a:latin typeface="Arial" panose="020B0604020202020204" pitchFamily="34" charset="0"/>
              </a:rPr>
              <a:t> </a:t>
            </a:r>
            <a:r>
              <a:rPr lang="en-US" altLang="en-US" sz="1600" b="1" i="1" dirty="0">
                <a:latin typeface="Arial" panose="020B0604020202020204" pitchFamily="34" charset="0"/>
              </a:rPr>
              <a:t>CITY</a:t>
            </a:r>
            <a:r>
              <a:rPr lang="en-US" altLang="en-US" sz="1600" dirty="0">
                <a:latin typeface="Arial" panose="020B0604020202020204" pitchFamily="34" charset="0"/>
              </a:rPr>
              <a:t> = “</a:t>
            </a:r>
            <a:r>
              <a:rPr lang="en-US" altLang="en-US" sz="1600" dirty="0"/>
              <a:t>C</a:t>
            </a:r>
            <a:r>
              <a:rPr lang="en-US" sz="1600" dirty="0"/>
              <a:t>ity or town where the property is located”</a:t>
            </a:r>
            <a:endParaRPr lang="en-US" altLang="en-US" sz="16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1600" dirty="0">
              <a:latin typeface="Arial" panose="020B0604020202020204" pitchFamily="34" charset="0"/>
            </a:endParaRPr>
          </a:p>
          <a:p>
            <a:pPr marL="0" lvl="0" indent="0" eaLnBrk="0" fontAlgn="base" hangingPunct="0">
              <a:lnSpc>
                <a:spcPct val="100000"/>
              </a:lnSpc>
              <a:spcBef>
                <a:spcPct val="0"/>
              </a:spcBef>
              <a:spcAft>
                <a:spcPct val="0"/>
              </a:spcAft>
              <a:buFontTx/>
              <a:buChar char="•"/>
            </a:pPr>
            <a:r>
              <a:rPr lang="en-US" altLang="en-US" sz="1600" dirty="0">
                <a:latin typeface="Arial" panose="020B0604020202020204" pitchFamily="34" charset="0"/>
              </a:rPr>
              <a:t> </a:t>
            </a:r>
            <a:r>
              <a:rPr lang="en-US" altLang="en-US" sz="1600" b="1" i="1" dirty="0">
                <a:latin typeface="Arial" panose="020B0604020202020204" pitchFamily="34" charset="0"/>
              </a:rPr>
              <a:t>ZIP</a:t>
            </a:r>
            <a:r>
              <a:rPr lang="en-US" altLang="en-US" sz="1600" dirty="0">
                <a:latin typeface="Arial" panose="020B0604020202020204" pitchFamily="34" charset="0"/>
              </a:rPr>
              <a:t> = “</a:t>
            </a:r>
            <a:r>
              <a:rPr lang="en-US" altLang="en-US" sz="1600" dirty="0"/>
              <a:t>ZIP</a:t>
            </a:r>
            <a:r>
              <a:rPr lang="en-US" sz="1600" dirty="0"/>
              <a:t> code where the property is located, if available”</a:t>
            </a:r>
            <a:endParaRPr lang="en-US" altLang="en-US" sz="1600" dirty="0">
              <a:latin typeface="Arial" panose="020B0604020202020204" pitchFamily="34" charset="0"/>
            </a:endParaRPr>
          </a:p>
        </p:txBody>
      </p:sp>
    </p:spTree>
    <p:extLst>
      <p:ext uri="{BB962C8B-B14F-4D97-AF65-F5344CB8AC3E}">
        <p14:creationId xmlns:p14="http://schemas.microsoft.com/office/powerpoint/2010/main" val="1715285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F8767-3C02-F63F-7838-FA97553587CF}"/>
            </a:ext>
          </a:extLst>
        </p:cNvPr>
        <p:cNvGrpSpPr/>
        <p:nvPr/>
      </p:nvGrpSpPr>
      <p:grpSpPr>
        <a:xfrm>
          <a:off x="0" y="0"/>
          <a:ext cx="0" cy="0"/>
          <a:chOff x="0" y="0"/>
          <a:chExt cx="0" cy="0"/>
        </a:xfrm>
      </p:grpSpPr>
      <p:sp>
        <p:nvSpPr>
          <p:cNvPr id="10" name="Title 3">
            <a:extLst>
              <a:ext uri="{FF2B5EF4-FFF2-40B4-BE49-F238E27FC236}">
                <a16:creationId xmlns:a16="http://schemas.microsoft.com/office/drawing/2014/main" id="{E2143088-E989-3AB7-86F4-C796B7CF5B6E}"/>
              </a:ext>
            </a:extLst>
          </p:cNvPr>
          <p:cNvSpPr>
            <a:spLocks noGrp="1"/>
          </p:cNvSpPr>
          <p:nvPr>
            <p:ph type="title"/>
          </p:nvPr>
        </p:nvSpPr>
        <p:spPr>
          <a:xfrm>
            <a:off x="1630634" y="264919"/>
            <a:ext cx="6839712" cy="749689"/>
          </a:xfrm>
        </p:spPr>
        <p:txBody>
          <a:bodyPr>
            <a:normAutofit/>
          </a:bodyPr>
          <a:lstStyle/>
          <a:p>
            <a:r>
              <a:rPr lang="en-US" sz="2200" dirty="0"/>
              <a:t>Supplementary CAMA Attribute Recommendations</a:t>
            </a:r>
            <a:br>
              <a:rPr lang="en-US" dirty="0"/>
            </a:br>
            <a:r>
              <a:rPr lang="en-US" u="sng" dirty="0"/>
              <a:t>Property Address Attributes</a:t>
            </a:r>
            <a:endParaRPr lang="en-US" dirty="0"/>
          </a:p>
        </p:txBody>
      </p:sp>
      <p:sp>
        <p:nvSpPr>
          <p:cNvPr id="6" name="Rectangle 1">
            <a:extLst>
              <a:ext uri="{FF2B5EF4-FFF2-40B4-BE49-F238E27FC236}">
                <a16:creationId xmlns:a16="http://schemas.microsoft.com/office/drawing/2014/main" id="{7FAF550F-416F-7A4A-AC37-0673627847E4}"/>
              </a:ext>
            </a:extLst>
          </p:cNvPr>
          <p:cNvSpPr>
            <a:spLocks noGrp="1" noChangeArrowheads="1"/>
          </p:cNvSpPr>
          <p:nvPr>
            <p:ph idx="1"/>
          </p:nvPr>
        </p:nvSpPr>
        <p:spPr bwMode="auto">
          <a:xfrm>
            <a:off x="195579" y="1335364"/>
            <a:ext cx="8743883"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lvl="0" indent="0" eaLnBrk="0" fontAlgn="base" hangingPunct="0">
              <a:lnSpc>
                <a:spcPct val="100000"/>
              </a:lnSpc>
              <a:spcBef>
                <a:spcPct val="0"/>
              </a:spcBef>
              <a:spcAft>
                <a:spcPct val="0"/>
              </a:spcAft>
              <a:buNone/>
            </a:pPr>
            <a:r>
              <a:rPr lang="en-US" altLang="en-US" sz="1600" b="1" u="sng" dirty="0"/>
              <a:t>Recommendations:</a:t>
            </a:r>
            <a:r>
              <a:rPr lang="en-US" altLang="en-US" sz="1600" dirty="0"/>
              <a:t>  </a:t>
            </a:r>
          </a:p>
          <a:p>
            <a:pPr marL="0" lvl="0" indent="0" eaLnBrk="0" fontAlgn="base" hangingPunct="0">
              <a:lnSpc>
                <a:spcPct val="100000"/>
              </a:lnSpc>
              <a:spcBef>
                <a:spcPct val="0"/>
              </a:spcBef>
              <a:spcAft>
                <a:spcPct val="0"/>
              </a:spcAft>
              <a:buNone/>
            </a:pPr>
            <a:endParaRPr lang="en-US" sz="1600" b="1" dirty="0"/>
          </a:p>
          <a:p>
            <a:pPr eaLnBrk="0" fontAlgn="base" hangingPunct="0">
              <a:lnSpc>
                <a:spcPct val="100000"/>
              </a:lnSpc>
              <a:spcBef>
                <a:spcPct val="0"/>
              </a:spcBef>
              <a:spcAft>
                <a:spcPct val="0"/>
              </a:spcAft>
              <a:buFont typeface="Wingdings" panose="05000000000000000000" pitchFamily="2" charset="2"/>
              <a:buChar char="Ø"/>
            </a:pPr>
            <a:r>
              <a:rPr lang="en-US" sz="1600" b="1" i="1" dirty="0"/>
              <a:t>SITE_ADDR </a:t>
            </a:r>
            <a:r>
              <a:rPr lang="en-US" sz="1600" dirty="0"/>
              <a:t>should represent a concatenation or aggregation of the information recorded in </a:t>
            </a:r>
            <a:r>
              <a:rPr lang="en-US" sz="1600" b="1" i="1" dirty="0"/>
              <a:t>ADDR_NUM</a:t>
            </a:r>
            <a:r>
              <a:rPr lang="en-US" sz="1600" dirty="0"/>
              <a:t>, </a:t>
            </a:r>
            <a:r>
              <a:rPr lang="en-US" sz="1600" b="1" i="1" dirty="0"/>
              <a:t>FULL_STR</a:t>
            </a:r>
            <a:r>
              <a:rPr lang="en-US" sz="1600" dirty="0"/>
              <a:t>, and </a:t>
            </a:r>
            <a:r>
              <a:rPr lang="en-US" sz="1600" b="1" i="1" dirty="0"/>
              <a:t>LOCATION</a:t>
            </a:r>
            <a:r>
              <a:rPr lang="en-US" sz="1600" dirty="0"/>
              <a:t>.  There should not be any addressing information recorded in the 3 individual fields that is excluded from </a:t>
            </a:r>
            <a:r>
              <a:rPr lang="en-US" sz="1600" b="1" i="1" dirty="0"/>
              <a:t>SITE_ADDR </a:t>
            </a:r>
            <a:r>
              <a:rPr lang="en-US" sz="1600" dirty="0"/>
              <a:t>and vice versa.  </a:t>
            </a:r>
          </a:p>
          <a:p>
            <a:pPr eaLnBrk="0" fontAlgn="base" hangingPunct="0">
              <a:lnSpc>
                <a:spcPct val="100000"/>
              </a:lnSpc>
              <a:spcBef>
                <a:spcPct val="0"/>
              </a:spcBef>
              <a:spcAft>
                <a:spcPct val="0"/>
              </a:spcAft>
              <a:buFont typeface="Wingdings" panose="05000000000000000000" pitchFamily="2" charset="2"/>
              <a:buChar char="Ø"/>
            </a:pPr>
            <a:endParaRPr lang="en-US" sz="1600" dirty="0"/>
          </a:p>
          <a:p>
            <a:pPr eaLnBrk="0" fontAlgn="base" hangingPunct="0">
              <a:lnSpc>
                <a:spcPct val="100000"/>
              </a:lnSpc>
              <a:spcBef>
                <a:spcPct val="0"/>
              </a:spcBef>
              <a:spcAft>
                <a:spcPct val="0"/>
              </a:spcAft>
              <a:buFont typeface="Wingdings" panose="05000000000000000000" pitchFamily="2" charset="2"/>
              <a:buChar char="Ø"/>
            </a:pPr>
            <a:r>
              <a:rPr lang="en-US" sz="1600" dirty="0"/>
              <a:t>Only the address number portion of an address should be recorded in </a:t>
            </a:r>
            <a:r>
              <a:rPr lang="en-US" sz="1600" b="1" i="1" dirty="0"/>
              <a:t>ADDR_NUM</a:t>
            </a:r>
            <a:r>
              <a:rPr lang="en-US" sz="1600" dirty="0"/>
              <a:t>, only the street name portion of the address should be recorded in </a:t>
            </a:r>
            <a:r>
              <a:rPr lang="en-US" sz="1600" b="1" i="1" dirty="0"/>
              <a:t>FULL_STR</a:t>
            </a:r>
            <a:r>
              <a:rPr lang="en-US" sz="1600" dirty="0"/>
              <a:t>, and anything else that is part of the address, but is not an address number or street name, should be recorded in </a:t>
            </a:r>
            <a:r>
              <a:rPr lang="en-US" sz="1600" b="1" i="1" dirty="0"/>
              <a:t>LOCATION</a:t>
            </a:r>
            <a:r>
              <a:rPr lang="en-US" sz="1600" dirty="0"/>
              <a:t>.</a:t>
            </a:r>
          </a:p>
          <a:p>
            <a:pPr eaLnBrk="0" fontAlgn="base" hangingPunct="0">
              <a:lnSpc>
                <a:spcPct val="100000"/>
              </a:lnSpc>
              <a:spcBef>
                <a:spcPct val="0"/>
              </a:spcBef>
              <a:spcAft>
                <a:spcPct val="0"/>
              </a:spcAft>
              <a:buFont typeface="Wingdings" panose="05000000000000000000" pitchFamily="2" charset="2"/>
              <a:buChar char="Ø"/>
            </a:pPr>
            <a:endParaRPr lang="en-US" sz="1600" dirty="0"/>
          </a:p>
          <a:p>
            <a:pPr eaLnBrk="0" fontAlgn="base" hangingPunct="0">
              <a:lnSpc>
                <a:spcPct val="100000"/>
              </a:lnSpc>
              <a:spcBef>
                <a:spcPct val="0"/>
              </a:spcBef>
              <a:spcAft>
                <a:spcPct val="0"/>
              </a:spcAft>
              <a:buFont typeface="Wingdings" panose="05000000000000000000" pitchFamily="2" charset="2"/>
              <a:buChar char="Ø"/>
            </a:pPr>
            <a:r>
              <a:rPr lang="en-US" sz="1600" dirty="0"/>
              <a:t>Ideally, street names are fully spelled out and standardized in the Assessor attributes as outlined in section 5.3 of the addressing standard. </a:t>
            </a:r>
            <a:endParaRPr lang="en-US" altLang="en-US" sz="1600" dirty="0">
              <a:latin typeface="Arial" panose="020B0604020202020204" pitchFamily="34" charset="0"/>
            </a:endParaRPr>
          </a:p>
        </p:txBody>
      </p:sp>
      <p:pic>
        <p:nvPicPr>
          <p:cNvPr id="5" name="Picture 4" descr="A screenshot of sample records from assessor data submitted to massgis where the address information recorded does not conform to the expectations of the standard, commonly because there is information in the full street field that is not only part of the street name or there are spacing issues.">
            <a:extLst>
              <a:ext uri="{FF2B5EF4-FFF2-40B4-BE49-F238E27FC236}">
                <a16:creationId xmlns:a16="http://schemas.microsoft.com/office/drawing/2014/main" id="{BE1B0112-FEFA-5A6D-ACAB-DCFC08BA3368}"/>
              </a:ext>
            </a:extLst>
          </p:cNvPr>
          <p:cNvPicPr>
            <a:picLocks noChangeAspect="1"/>
          </p:cNvPicPr>
          <p:nvPr/>
        </p:nvPicPr>
        <p:blipFill>
          <a:blip r:embed="rId2"/>
          <a:stretch>
            <a:fillRect/>
          </a:stretch>
        </p:blipFill>
        <p:spPr>
          <a:xfrm>
            <a:off x="2612194" y="4441370"/>
            <a:ext cx="6024699" cy="2308351"/>
          </a:xfrm>
          <a:prstGeom prst="rect">
            <a:avLst/>
          </a:prstGeom>
          <a:ln>
            <a:solidFill>
              <a:schemeClr val="accent1"/>
            </a:solidFill>
          </a:ln>
        </p:spPr>
      </p:pic>
    </p:spTree>
    <p:extLst>
      <p:ext uri="{BB962C8B-B14F-4D97-AF65-F5344CB8AC3E}">
        <p14:creationId xmlns:p14="http://schemas.microsoft.com/office/powerpoint/2010/main" val="42600804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C9C94-E5A4-77EC-0DFC-812D4B7C7676}"/>
            </a:ext>
          </a:extLst>
        </p:cNvPr>
        <p:cNvGrpSpPr/>
        <p:nvPr/>
      </p:nvGrpSpPr>
      <p:grpSpPr>
        <a:xfrm>
          <a:off x="0" y="0"/>
          <a:ext cx="0" cy="0"/>
          <a:chOff x="0" y="0"/>
          <a:chExt cx="0" cy="0"/>
        </a:xfrm>
      </p:grpSpPr>
      <p:sp>
        <p:nvSpPr>
          <p:cNvPr id="10" name="Title 3">
            <a:extLst>
              <a:ext uri="{FF2B5EF4-FFF2-40B4-BE49-F238E27FC236}">
                <a16:creationId xmlns:a16="http://schemas.microsoft.com/office/drawing/2014/main" id="{EF3EFA3C-6191-E5CE-5A5D-39D16FF46B6A}"/>
              </a:ext>
            </a:extLst>
          </p:cNvPr>
          <p:cNvSpPr>
            <a:spLocks noGrp="1"/>
          </p:cNvSpPr>
          <p:nvPr>
            <p:ph type="title"/>
          </p:nvPr>
        </p:nvSpPr>
        <p:spPr>
          <a:xfrm>
            <a:off x="1630634" y="264919"/>
            <a:ext cx="6839712" cy="749689"/>
          </a:xfrm>
        </p:spPr>
        <p:txBody>
          <a:bodyPr>
            <a:normAutofit/>
          </a:bodyPr>
          <a:lstStyle/>
          <a:p>
            <a:r>
              <a:rPr lang="en-US" sz="2200" dirty="0"/>
              <a:t>Supplementary CAMA Attribute Recommendations</a:t>
            </a:r>
            <a:br>
              <a:rPr lang="en-US" dirty="0"/>
            </a:br>
            <a:r>
              <a:rPr lang="en-US" u="sng" dirty="0"/>
              <a:t>Property Address Attributes (address number issues)</a:t>
            </a:r>
            <a:endParaRPr lang="en-US" dirty="0"/>
          </a:p>
        </p:txBody>
      </p:sp>
      <p:sp>
        <p:nvSpPr>
          <p:cNvPr id="6" name="Rectangle 1">
            <a:extLst>
              <a:ext uri="{FF2B5EF4-FFF2-40B4-BE49-F238E27FC236}">
                <a16:creationId xmlns:a16="http://schemas.microsoft.com/office/drawing/2014/main" id="{619D21BA-EB78-514D-07C8-F5DAD5F25419}"/>
              </a:ext>
            </a:extLst>
          </p:cNvPr>
          <p:cNvSpPr>
            <a:spLocks noGrp="1" noChangeArrowheads="1"/>
          </p:cNvSpPr>
          <p:nvPr>
            <p:ph idx="1"/>
          </p:nvPr>
        </p:nvSpPr>
        <p:spPr bwMode="auto">
          <a:xfrm>
            <a:off x="195580" y="1608189"/>
            <a:ext cx="844001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lvl="0" indent="0" eaLnBrk="0" fontAlgn="base" hangingPunct="0">
              <a:lnSpc>
                <a:spcPct val="100000"/>
              </a:lnSpc>
              <a:spcBef>
                <a:spcPct val="0"/>
              </a:spcBef>
              <a:spcAft>
                <a:spcPct val="0"/>
              </a:spcAft>
              <a:buNone/>
            </a:pPr>
            <a:r>
              <a:rPr lang="en-US" altLang="en-US" sz="1600" dirty="0"/>
              <a:t>More unexpected values, primarily in </a:t>
            </a:r>
            <a:r>
              <a:rPr lang="en-US" altLang="en-US" sz="1600" b="1" i="1" dirty="0"/>
              <a:t>ADDR_NUM</a:t>
            </a:r>
            <a:r>
              <a:rPr lang="en-US" altLang="en-US" sz="1600" dirty="0"/>
              <a:t>…</a:t>
            </a:r>
          </a:p>
        </p:txBody>
      </p:sp>
      <p:pic>
        <p:nvPicPr>
          <p:cNvPr id="7" name="Picture 6" descr="More examples of problematic data submitted to massgis by assessors where the address number field contains inappropriate values, per the addressing standard.">
            <a:extLst>
              <a:ext uri="{FF2B5EF4-FFF2-40B4-BE49-F238E27FC236}">
                <a16:creationId xmlns:a16="http://schemas.microsoft.com/office/drawing/2014/main" id="{96AFA485-93AB-3930-888A-DBBD1AC4012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42995" y="2162876"/>
            <a:ext cx="6866956" cy="4230888"/>
          </a:xfrm>
          <a:prstGeom prst="rect">
            <a:avLst/>
          </a:prstGeom>
          <a:ln>
            <a:solidFill>
              <a:schemeClr val="accent1"/>
            </a:solidFill>
          </a:ln>
        </p:spPr>
      </p:pic>
    </p:spTree>
    <p:extLst>
      <p:ext uri="{BB962C8B-B14F-4D97-AF65-F5344CB8AC3E}">
        <p14:creationId xmlns:p14="http://schemas.microsoft.com/office/powerpoint/2010/main" val="466729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2BE75-D228-CB76-8A83-C8743736FF7D}"/>
            </a:ext>
          </a:extLst>
        </p:cNvPr>
        <p:cNvGrpSpPr/>
        <p:nvPr/>
      </p:nvGrpSpPr>
      <p:grpSpPr>
        <a:xfrm>
          <a:off x="0" y="0"/>
          <a:ext cx="0" cy="0"/>
          <a:chOff x="0" y="0"/>
          <a:chExt cx="0" cy="0"/>
        </a:xfrm>
      </p:grpSpPr>
      <p:sp>
        <p:nvSpPr>
          <p:cNvPr id="9" name="Title 3">
            <a:extLst>
              <a:ext uri="{FF2B5EF4-FFF2-40B4-BE49-F238E27FC236}">
                <a16:creationId xmlns:a16="http://schemas.microsoft.com/office/drawing/2014/main" id="{45AB08BE-43F0-868C-D59A-A2E0C4376E00}"/>
              </a:ext>
            </a:extLst>
          </p:cNvPr>
          <p:cNvSpPr>
            <a:spLocks noGrp="1"/>
          </p:cNvSpPr>
          <p:nvPr>
            <p:ph type="title"/>
          </p:nvPr>
        </p:nvSpPr>
        <p:spPr>
          <a:xfrm>
            <a:off x="1630634" y="272341"/>
            <a:ext cx="6839712" cy="678799"/>
          </a:xfrm>
        </p:spPr>
        <p:txBody>
          <a:bodyPr>
            <a:normAutofit/>
          </a:bodyPr>
          <a:lstStyle/>
          <a:p>
            <a:r>
              <a:rPr lang="en-US" sz="2200" dirty="0"/>
              <a:t>Addressing Best Practices – Street Naming</a:t>
            </a:r>
            <a:br>
              <a:rPr lang="en-US" dirty="0"/>
            </a:br>
            <a:r>
              <a:rPr lang="en-US" u="sng" dirty="0"/>
              <a:t>Street Naming Authority</a:t>
            </a:r>
            <a:endParaRPr lang="en-US" dirty="0"/>
          </a:p>
        </p:txBody>
      </p:sp>
      <p:sp>
        <p:nvSpPr>
          <p:cNvPr id="6" name="Rectangle 1">
            <a:extLst>
              <a:ext uri="{FF2B5EF4-FFF2-40B4-BE49-F238E27FC236}">
                <a16:creationId xmlns:a16="http://schemas.microsoft.com/office/drawing/2014/main" id="{1C6EACC1-B309-844C-6F34-86BB8C37404A}"/>
              </a:ext>
            </a:extLst>
          </p:cNvPr>
          <p:cNvSpPr>
            <a:spLocks noGrp="1" noChangeArrowheads="1"/>
          </p:cNvSpPr>
          <p:nvPr>
            <p:ph idx="1"/>
          </p:nvPr>
        </p:nvSpPr>
        <p:spPr bwMode="auto">
          <a:xfrm>
            <a:off x="451320" y="1801888"/>
            <a:ext cx="3691702"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 (Assumes) Municipality has </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0" i="0" u="none" strike="noStrike" cap="none" normalizeH="0" baseline="0" dirty="0">
                <a:ln>
                  <a:noFill/>
                </a:ln>
                <a:solidFill>
                  <a:schemeClr val="tx1"/>
                </a:solidFill>
                <a:effectLst/>
                <a:latin typeface="Arial" panose="020B0604020202020204" pitchFamily="34" charset="0"/>
              </a:rPr>
              <a:t>  authority within its boundaries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 One designated naming </a:t>
            </a:r>
          </a:p>
          <a:p>
            <a:pPr marL="0" marR="0" lvl="0" indent="0" algn="l" defTabSz="914400" rtl="0" eaLnBrk="0" fontAlgn="base" latinLnBrk="0" hangingPunct="0">
              <a:lnSpc>
                <a:spcPct val="100000"/>
              </a:lnSpc>
              <a:spcBef>
                <a:spcPct val="0"/>
              </a:spcBef>
              <a:spcAft>
                <a:spcPct val="0"/>
              </a:spcAft>
              <a:buClrTx/>
              <a:buSzTx/>
              <a:buNone/>
              <a:tabLst/>
            </a:pPr>
            <a:r>
              <a:rPr lang="en-US" altLang="en-US" sz="2000" dirty="0">
                <a:latin typeface="Arial" panose="020B0604020202020204" pitchFamily="34" charset="0"/>
              </a:rPr>
              <a:t>  </a:t>
            </a:r>
            <a:r>
              <a:rPr kumimoji="0" lang="en-US" altLang="en-US" sz="2000" b="0" i="0" u="none" strike="noStrike" cap="none" normalizeH="0" baseline="0" dirty="0">
                <a:ln>
                  <a:noFill/>
                </a:ln>
                <a:solidFill>
                  <a:schemeClr val="tx1"/>
                </a:solidFill>
                <a:effectLst/>
                <a:latin typeface="Arial" panose="020B0604020202020204" pitchFamily="34" charset="0"/>
              </a:rPr>
              <a:t>authority recommended</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 Workflow should be </a:t>
            </a:r>
          </a:p>
          <a:p>
            <a:pPr marL="0" marR="0" lvl="0" indent="0" algn="l" defTabSz="914400" rtl="0" eaLnBrk="0" fontAlgn="base" latinLnBrk="0" hangingPunct="0">
              <a:lnSpc>
                <a:spcPct val="100000"/>
              </a:lnSpc>
              <a:spcBef>
                <a:spcPct val="0"/>
              </a:spcBef>
              <a:spcAft>
                <a:spcPct val="0"/>
              </a:spcAft>
              <a:buClrTx/>
              <a:buSzTx/>
              <a:buNone/>
              <a:tabLst/>
            </a:pPr>
            <a:r>
              <a:rPr lang="en-US" altLang="en-US" sz="2000" dirty="0">
                <a:latin typeface="Arial" panose="020B0604020202020204" pitchFamily="34" charset="0"/>
              </a:rPr>
              <a:t>  </a:t>
            </a:r>
            <a:r>
              <a:rPr kumimoji="0" lang="en-US" altLang="en-US" sz="2000" b="0" i="0" u="none" strike="noStrike" cap="none" normalizeH="0" baseline="0" dirty="0">
                <a:ln>
                  <a:noFill/>
                </a:ln>
                <a:solidFill>
                  <a:schemeClr val="tx1"/>
                </a:solidFill>
                <a:effectLst/>
                <a:latin typeface="Arial" panose="020B0604020202020204" pitchFamily="34" charset="0"/>
              </a:rPr>
              <a:t>documented and transparent</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 Naming private ways does </a:t>
            </a:r>
          </a:p>
          <a:p>
            <a:pPr marL="0" marR="0" lvl="0" indent="0" algn="l" defTabSz="914400" rtl="0" eaLnBrk="0" fontAlgn="base" latinLnBrk="0" hangingPunct="0">
              <a:lnSpc>
                <a:spcPct val="100000"/>
              </a:lnSpc>
              <a:spcBef>
                <a:spcPct val="0"/>
              </a:spcBef>
              <a:spcAft>
                <a:spcPct val="0"/>
              </a:spcAft>
              <a:buClrTx/>
              <a:buSzTx/>
              <a:buNone/>
              <a:tabLst/>
            </a:pPr>
            <a:r>
              <a:rPr lang="en-US" altLang="en-US" sz="2000" dirty="0">
                <a:latin typeface="Arial" panose="020B0604020202020204" pitchFamily="34" charset="0"/>
              </a:rPr>
              <a:t>  </a:t>
            </a:r>
            <a:r>
              <a:rPr kumimoji="0" lang="en-US" altLang="en-US" sz="2000" b="0" i="0" u="none" strike="noStrike" cap="none" normalizeH="0" baseline="0" dirty="0">
                <a:ln>
                  <a:noFill/>
                </a:ln>
                <a:solidFill>
                  <a:schemeClr val="tx1"/>
                </a:solidFill>
                <a:effectLst/>
                <a:latin typeface="Arial" panose="020B0604020202020204" pitchFamily="34" charset="0"/>
              </a:rPr>
              <a:t>not imply acceptance</a:t>
            </a:r>
          </a:p>
        </p:txBody>
      </p:sp>
      <p:pic>
        <p:nvPicPr>
          <p:cNvPr id="10" name="Picture 9" descr="Screenshot of the town of uxbridge Massachusetts street naming policy and regulations.">
            <a:extLst>
              <a:ext uri="{FF2B5EF4-FFF2-40B4-BE49-F238E27FC236}">
                <a16:creationId xmlns:a16="http://schemas.microsoft.com/office/drawing/2014/main" id="{F624B3A2-DF05-BFA6-47A9-B62F7D6CE3F8}"/>
              </a:ext>
            </a:extLst>
          </p:cNvPr>
          <p:cNvPicPr>
            <a:picLocks noChangeAspect="1"/>
          </p:cNvPicPr>
          <p:nvPr/>
        </p:nvPicPr>
        <p:blipFill>
          <a:blip r:embed="rId2"/>
          <a:stretch>
            <a:fillRect/>
          </a:stretch>
        </p:blipFill>
        <p:spPr>
          <a:xfrm>
            <a:off x="4282432" y="2027668"/>
            <a:ext cx="4560295" cy="3934883"/>
          </a:xfrm>
          <a:prstGeom prst="rect">
            <a:avLst/>
          </a:prstGeom>
          <a:ln>
            <a:solidFill>
              <a:schemeClr val="accent1"/>
            </a:solidFill>
          </a:ln>
        </p:spPr>
      </p:pic>
      <p:sp>
        <p:nvSpPr>
          <p:cNvPr id="11" name="TextBox 10">
            <a:extLst>
              <a:ext uri="{FF2B5EF4-FFF2-40B4-BE49-F238E27FC236}">
                <a16:creationId xmlns:a16="http://schemas.microsoft.com/office/drawing/2014/main" id="{6605E57F-3EFB-3328-1EB5-F42FBCB3477B}"/>
              </a:ext>
            </a:extLst>
          </p:cNvPr>
          <p:cNvSpPr txBox="1"/>
          <p:nvPr/>
        </p:nvSpPr>
        <p:spPr>
          <a:xfrm>
            <a:off x="1853515" y="6265332"/>
            <a:ext cx="7090814" cy="276999"/>
          </a:xfrm>
          <a:prstGeom prst="rect">
            <a:avLst/>
          </a:prstGeom>
          <a:noFill/>
        </p:spPr>
        <p:txBody>
          <a:bodyPr wrap="square" rtlCol="0">
            <a:spAutoFit/>
          </a:bodyPr>
          <a:lstStyle/>
          <a:p>
            <a:r>
              <a:rPr lang="en-US" sz="1200" dirty="0">
                <a:hlinkClick r:id="rId3"/>
              </a:rPr>
              <a:t>https://www.uxbridge-ma.gov/sites/g/files/vyhlif3971/f/uploads/streetnamingpolicyregulations.pdf</a:t>
            </a:r>
            <a:endParaRPr lang="en-US" sz="1200" dirty="0"/>
          </a:p>
        </p:txBody>
      </p:sp>
    </p:spTree>
    <p:extLst>
      <p:ext uri="{BB962C8B-B14F-4D97-AF65-F5344CB8AC3E}">
        <p14:creationId xmlns:p14="http://schemas.microsoft.com/office/powerpoint/2010/main" val="29294249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4C852-5523-4545-DFBF-40CD152F907F}"/>
            </a:ext>
          </a:extLst>
        </p:cNvPr>
        <p:cNvGrpSpPr/>
        <p:nvPr/>
      </p:nvGrpSpPr>
      <p:grpSpPr>
        <a:xfrm>
          <a:off x="0" y="0"/>
          <a:ext cx="0" cy="0"/>
          <a:chOff x="0" y="0"/>
          <a:chExt cx="0" cy="0"/>
        </a:xfrm>
      </p:grpSpPr>
      <p:sp>
        <p:nvSpPr>
          <p:cNvPr id="10" name="Title 3">
            <a:extLst>
              <a:ext uri="{FF2B5EF4-FFF2-40B4-BE49-F238E27FC236}">
                <a16:creationId xmlns:a16="http://schemas.microsoft.com/office/drawing/2014/main" id="{17BEABF2-0A9F-9877-9FCF-3E3D95B1C3AF}"/>
              </a:ext>
            </a:extLst>
          </p:cNvPr>
          <p:cNvSpPr>
            <a:spLocks noGrp="1"/>
          </p:cNvSpPr>
          <p:nvPr>
            <p:ph type="title"/>
          </p:nvPr>
        </p:nvSpPr>
        <p:spPr>
          <a:xfrm>
            <a:off x="1630634" y="264919"/>
            <a:ext cx="6839712" cy="749689"/>
          </a:xfrm>
        </p:spPr>
        <p:txBody>
          <a:bodyPr>
            <a:normAutofit/>
          </a:bodyPr>
          <a:lstStyle/>
          <a:p>
            <a:r>
              <a:rPr lang="en-US" sz="2200" dirty="0"/>
              <a:t>Assessing Data</a:t>
            </a:r>
            <a:br>
              <a:rPr lang="en-US" dirty="0"/>
            </a:br>
            <a:r>
              <a:rPr lang="en-US" u="sng" dirty="0"/>
              <a:t>Owner Address Attributes</a:t>
            </a:r>
            <a:endParaRPr lang="en-US" dirty="0"/>
          </a:p>
        </p:txBody>
      </p:sp>
      <p:sp>
        <p:nvSpPr>
          <p:cNvPr id="6" name="Rectangle 1">
            <a:extLst>
              <a:ext uri="{FF2B5EF4-FFF2-40B4-BE49-F238E27FC236}">
                <a16:creationId xmlns:a16="http://schemas.microsoft.com/office/drawing/2014/main" id="{9EADEEEE-400E-CB90-AE51-D45474A277E8}"/>
              </a:ext>
            </a:extLst>
          </p:cNvPr>
          <p:cNvSpPr>
            <a:spLocks noGrp="1" noChangeArrowheads="1"/>
          </p:cNvSpPr>
          <p:nvPr>
            <p:ph idx="1"/>
          </p:nvPr>
        </p:nvSpPr>
        <p:spPr bwMode="auto">
          <a:xfrm>
            <a:off x="195580" y="1574660"/>
            <a:ext cx="8440018"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lvl="0" indent="0" eaLnBrk="0" fontAlgn="base" hangingPunct="0">
              <a:lnSpc>
                <a:spcPct val="100000"/>
              </a:lnSpc>
              <a:spcBef>
                <a:spcPct val="0"/>
              </a:spcBef>
              <a:spcAft>
                <a:spcPct val="0"/>
              </a:spcAft>
              <a:buFontTx/>
              <a:buChar char="•"/>
            </a:pPr>
            <a:r>
              <a:rPr lang="en-US" altLang="en-US" sz="1600" dirty="0">
                <a:latin typeface="Arial" panose="020B0604020202020204" pitchFamily="34" charset="0"/>
              </a:rPr>
              <a:t> </a:t>
            </a:r>
            <a:r>
              <a:rPr lang="en-US" altLang="en-US" sz="1600" b="1" i="1" dirty="0">
                <a:latin typeface="Arial" panose="020B0604020202020204" pitchFamily="34" charset="0"/>
              </a:rPr>
              <a:t>OWN_ADDR </a:t>
            </a:r>
            <a:r>
              <a:rPr lang="en-US" altLang="en-US" sz="1600" dirty="0">
                <a:latin typeface="Arial" panose="020B0604020202020204" pitchFamily="34" charset="0"/>
              </a:rPr>
              <a:t>= “</a:t>
            </a:r>
            <a:r>
              <a:rPr lang="en-US" sz="1600" dirty="0"/>
              <a:t>the complete owner mailing address, including the street number, name, etc. This is not the site address, rather </a:t>
            </a:r>
            <a:r>
              <a:rPr lang="en-US" sz="1600" u="sng" dirty="0"/>
              <a:t>it is the address to which the tax bill is sent</a:t>
            </a:r>
            <a:r>
              <a:rPr lang="en-US" sz="1600" dirty="0"/>
              <a:t>, thus it may include PO Boxes, out-of-state addresses and other entries which would not be allowed in the site address field.”</a:t>
            </a:r>
            <a:endParaRPr lang="en-US" altLang="en-US" sz="16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1600" dirty="0">
              <a:latin typeface="Arial" panose="020B0604020202020204" pitchFamily="34" charset="0"/>
            </a:endParaRPr>
          </a:p>
          <a:p>
            <a:pPr marL="0" lvl="0" indent="0" eaLnBrk="0" fontAlgn="base" hangingPunct="0">
              <a:lnSpc>
                <a:spcPct val="100000"/>
              </a:lnSpc>
              <a:spcBef>
                <a:spcPct val="0"/>
              </a:spcBef>
              <a:spcAft>
                <a:spcPct val="0"/>
              </a:spcAft>
              <a:buFontTx/>
              <a:buChar char="•"/>
            </a:pPr>
            <a:r>
              <a:rPr lang="en-US" altLang="en-US" sz="1600" dirty="0">
                <a:latin typeface="Arial" panose="020B0604020202020204" pitchFamily="34" charset="0"/>
              </a:rPr>
              <a:t> </a:t>
            </a:r>
            <a:r>
              <a:rPr lang="en-US" altLang="en-US" sz="1600" b="1" i="1" dirty="0">
                <a:latin typeface="Arial" panose="020B0604020202020204" pitchFamily="34" charset="0"/>
              </a:rPr>
              <a:t>OWN_CITY </a:t>
            </a:r>
            <a:r>
              <a:rPr lang="en-US" altLang="en-US" sz="1600" dirty="0">
                <a:latin typeface="Arial" panose="020B0604020202020204" pitchFamily="34" charset="0"/>
              </a:rPr>
              <a:t>= “</a:t>
            </a:r>
            <a:r>
              <a:rPr lang="en-US" sz="1600" dirty="0"/>
              <a:t>the city for the property owner’s address”</a:t>
            </a:r>
            <a:endParaRPr lang="en-US" altLang="en-US" sz="16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1600" dirty="0">
              <a:latin typeface="Arial" panose="020B0604020202020204" pitchFamily="34" charset="0"/>
            </a:endParaRPr>
          </a:p>
          <a:p>
            <a:pPr marL="0" lvl="0" indent="0" eaLnBrk="0" fontAlgn="base" hangingPunct="0">
              <a:lnSpc>
                <a:spcPct val="100000"/>
              </a:lnSpc>
              <a:spcBef>
                <a:spcPct val="0"/>
              </a:spcBef>
              <a:spcAft>
                <a:spcPct val="0"/>
              </a:spcAft>
              <a:buFontTx/>
              <a:buChar char="•"/>
            </a:pPr>
            <a:r>
              <a:rPr lang="en-US" altLang="en-US" sz="1600" dirty="0">
                <a:latin typeface="Arial" panose="020B0604020202020204" pitchFamily="34" charset="0"/>
              </a:rPr>
              <a:t> </a:t>
            </a:r>
            <a:r>
              <a:rPr lang="en-US" altLang="en-US" sz="1600" b="1" i="1" dirty="0">
                <a:latin typeface="Arial" panose="020B0604020202020204" pitchFamily="34" charset="0"/>
              </a:rPr>
              <a:t>OWN_STATE </a:t>
            </a:r>
            <a:r>
              <a:rPr lang="en-US" altLang="en-US" sz="1600" dirty="0">
                <a:latin typeface="Arial" panose="020B0604020202020204" pitchFamily="34" charset="0"/>
              </a:rPr>
              <a:t>= “</a:t>
            </a:r>
            <a:r>
              <a:rPr lang="en-US" sz="1600" dirty="0"/>
              <a:t>for US addresses, the state where the property owner lives, using the postal service abbreviations for state”</a:t>
            </a:r>
            <a:endParaRPr lang="en-US" altLang="en-US" sz="16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1600" dirty="0">
              <a:latin typeface="Arial" panose="020B0604020202020204" pitchFamily="34" charset="0"/>
            </a:endParaRPr>
          </a:p>
          <a:p>
            <a:pPr marL="0" lvl="0" indent="0" eaLnBrk="0" fontAlgn="base" hangingPunct="0">
              <a:lnSpc>
                <a:spcPct val="100000"/>
              </a:lnSpc>
              <a:spcBef>
                <a:spcPct val="0"/>
              </a:spcBef>
              <a:spcAft>
                <a:spcPct val="0"/>
              </a:spcAft>
              <a:buFontTx/>
              <a:buChar char="•"/>
            </a:pPr>
            <a:r>
              <a:rPr lang="en-US" altLang="en-US" sz="1600" dirty="0">
                <a:latin typeface="Arial" panose="020B0604020202020204" pitchFamily="34" charset="0"/>
              </a:rPr>
              <a:t> </a:t>
            </a:r>
            <a:r>
              <a:rPr lang="en-US" altLang="en-US" sz="1600" b="1" i="1" dirty="0">
                <a:latin typeface="Arial" panose="020B0604020202020204" pitchFamily="34" charset="0"/>
              </a:rPr>
              <a:t>OWN_ZIP</a:t>
            </a:r>
            <a:r>
              <a:rPr lang="en-US" altLang="en-US" sz="1600" dirty="0">
                <a:latin typeface="Arial" panose="020B0604020202020204" pitchFamily="34" charset="0"/>
              </a:rPr>
              <a:t> = “</a:t>
            </a:r>
            <a:r>
              <a:rPr lang="en-US" sz="1600" dirty="0"/>
              <a:t>the zip code of the owner’s address”</a:t>
            </a:r>
            <a:endParaRPr lang="en-US" altLang="en-US" sz="16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1600" dirty="0">
              <a:latin typeface="Arial" panose="020B0604020202020204" pitchFamily="34" charset="0"/>
            </a:endParaRPr>
          </a:p>
          <a:p>
            <a:pPr marL="0" lvl="0" indent="0" eaLnBrk="0" fontAlgn="base" hangingPunct="0">
              <a:lnSpc>
                <a:spcPct val="100000"/>
              </a:lnSpc>
              <a:spcBef>
                <a:spcPct val="0"/>
              </a:spcBef>
              <a:spcAft>
                <a:spcPct val="0"/>
              </a:spcAft>
              <a:buFontTx/>
              <a:buChar char="•"/>
            </a:pPr>
            <a:r>
              <a:rPr lang="en-US" altLang="en-US" sz="1600" dirty="0">
                <a:latin typeface="Arial" panose="020B0604020202020204" pitchFamily="34" charset="0"/>
              </a:rPr>
              <a:t> </a:t>
            </a:r>
            <a:r>
              <a:rPr lang="en-US" altLang="en-US" sz="1600" b="1" i="1" dirty="0">
                <a:latin typeface="Arial" panose="020B0604020202020204" pitchFamily="34" charset="0"/>
              </a:rPr>
              <a:t>OWN_CO</a:t>
            </a:r>
            <a:r>
              <a:rPr lang="en-US" altLang="en-US" sz="1600" dirty="0">
                <a:latin typeface="Arial" panose="020B0604020202020204" pitchFamily="34" charset="0"/>
              </a:rPr>
              <a:t> = “</a:t>
            </a:r>
            <a:r>
              <a:rPr lang="en-US" sz="1600" dirty="0"/>
              <a:t>the country where the owner lives”</a:t>
            </a:r>
            <a:endParaRPr lang="en-US" altLang="en-US" sz="1600" dirty="0">
              <a:latin typeface="Arial" panose="020B0604020202020204" pitchFamily="34" charset="0"/>
            </a:endParaRPr>
          </a:p>
        </p:txBody>
      </p:sp>
      <p:sp>
        <p:nvSpPr>
          <p:cNvPr id="2" name="Rectangle 1">
            <a:extLst>
              <a:ext uri="{FF2B5EF4-FFF2-40B4-BE49-F238E27FC236}">
                <a16:creationId xmlns:a16="http://schemas.microsoft.com/office/drawing/2014/main" id="{D0D90911-EE8C-5DB5-C02C-19DCE163B4D9}"/>
              </a:ext>
            </a:extLst>
          </p:cNvPr>
          <p:cNvSpPr txBox="1">
            <a:spLocks noChangeArrowheads="1"/>
          </p:cNvSpPr>
          <p:nvPr/>
        </p:nvSpPr>
        <p:spPr bwMode="auto">
          <a:xfrm>
            <a:off x="221644" y="5115753"/>
            <a:ext cx="838788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None/>
            </a:pPr>
            <a:r>
              <a:rPr lang="en-US" altLang="en-US" sz="2000" dirty="0"/>
              <a:t>Owner addresses can have significant value in data validation if they are accurate and recorded with consistency. </a:t>
            </a:r>
          </a:p>
        </p:txBody>
      </p:sp>
    </p:spTree>
    <p:extLst>
      <p:ext uri="{BB962C8B-B14F-4D97-AF65-F5344CB8AC3E}">
        <p14:creationId xmlns:p14="http://schemas.microsoft.com/office/powerpoint/2010/main" val="17409157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0B81D-9E80-4737-1EA5-81ED8BFC9754}"/>
            </a:ext>
          </a:extLst>
        </p:cNvPr>
        <p:cNvGrpSpPr/>
        <p:nvPr/>
      </p:nvGrpSpPr>
      <p:grpSpPr>
        <a:xfrm>
          <a:off x="0" y="0"/>
          <a:ext cx="0" cy="0"/>
          <a:chOff x="0" y="0"/>
          <a:chExt cx="0" cy="0"/>
        </a:xfrm>
      </p:grpSpPr>
      <p:sp>
        <p:nvSpPr>
          <p:cNvPr id="9" name="Title 3">
            <a:extLst>
              <a:ext uri="{FF2B5EF4-FFF2-40B4-BE49-F238E27FC236}">
                <a16:creationId xmlns:a16="http://schemas.microsoft.com/office/drawing/2014/main" id="{A67C3F3A-E8A9-C83F-DB44-5CF3084836B2}"/>
              </a:ext>
            </a:extLst>
          </p:cNvPr>
          <p:cNvSpPr>
            <a:spLocks noGrp="1"/>
          </p:cNvSpPr>
          <p:nvPr>
            <p:ph type="title"/>
          </p:nvPr>
        </p:nvSpPr>
        <p:spPr>
          <a:xfrm>
            <a:off x="1630634" y="264919"/>
            <a:ext cx="6839712" cy="749689"/>
          </a:xfrm>
        </p:spPr>
        <p:txBody>
          <a:bodyPr>
            <a:normAutofit/>
          </a:bodyPr>
          <a:lstStyle/>
          <a:p>
            <a:r>
              <a:rPr lang="en-US" sz="2200" dirty="0"/>
              <a:t>Assessing Data</a:t>
            </a:r>
            <a:br>
              <a:rPr lang="en-US" dirty="0"/>
            </a:br>
            <a:r>
              <a:rPr lang="en-US" u="sng" dirty="0"/>
              <a:t>Owner Address Attributes – ZIP Code Impact</a:t>
            </a:r>
            <a:endParaRPr lang="en-US" dirty="0"/>
          </a:p>
        </p:txBody>
      </p:sp>
      <p:sp>
        <p:nvSpPr>
          <p:cNvPr id="14" name="Rectangle 1">
            <a:extLst>
              <a:ext uri="{FF2B5EF4-FFF2-40B4-BE49-F238E27FC236}">
                <a16:creationId xmlns:a16="http://schemas.microsoft.com/office/drawing/2014/main" id="{64975B20-9482-84A6-C48F-603B1F636FFE}"/>
              </a:ext>
            </a:extLst>
          </p:cNvPr>
          <p:cNvSpPr txBox="1">
            <a:spLocks noChangeArrowheads="1"/>
          </p:cNvSpPr>
          <p:nvPr/>
        </p:nvSpPr>
        <p:spPr bwMode="auto">
          <a:xfrm>
            <a:off x="1304228" y="1351764"/>
            <a:ext cx="32596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Font typeface="Arial" panose="020B0604020202020204" pitchFamily="34" charset="0"/>
              <a:buNone/>
            </a:pPr>
            <a:r>
              <a:rPr lang="en-US" altLang="en-US" sz="2000" u="sng" dirty="0"/>
              <a:t>47 Fort Pond Road, Acton</a:t>
            </a:r>
          </a:p>
        </p:txBody>
      </p:sp>
      <p:pic>
        <p:nvPicPr>
          <p:cNvPr id="17" name="Picture 16" descr="A sample screenshot of aerial photos and parcel boundaries at the town boundary between Littleton and Acton where the 47 Fort Pond Road property straddles that town boundary, but the primary residence is in Acton even though access is from Littleton's road.">
            <a:extLst>
              <a:ext uri="{FF2B5EF4-FFF2-40B4-BE49-F238E27FC236}">
                <a16:creationId xmlns:a16="http://schemas.microsoft.com/office/drawing/2014/main" id="{111ABEA3-57E1-45E8-B581-640B876021E2}"/>
              </a:ext>
            </a:extLst>
          </p:cNvPr>
          <p:cNvPicPr>
            <a:picLocks noChangeAspect="1"/>
          </p:cNvPicPr>
          <p:nvPr/>
        </p:nvPicPr>
        <p:blipFill>
          <a:blip r:embed="rId2"/>
          <a:stretch>
            <a:fillRect/>
          </a:stretch>
        </p:blipFill>
        <p:spPr>
          <a:xfrm>
            <a:off x="149648" y="1742070"/>
            <a:ext cx="5568760" cy="2861486"/>
          </a:xfrm>
          <a:prstGeom prst="rect">
            <a:avLst/>
          </a:prstGeom>
          <a:ln>
            <a:solidFill>
              <a:schemeClr val="accent1"/>
            </a:solidFill>
          </a:ln>
        </p:spPr>
      </p:pic>
      <p:sp>
        <p:nvSpPr>
          <p:cNvPr id="15" name="Rectangle 1">
            <a:extLst>
              <a:ext uri="{FF2B5EF4-FFF2-40B4-BE49-F238E27FC236}">
                <a16:creationId xmlns:a16="http://schemas.microsoft.com/office/drawing/2014/main" id="{243DAC5B-EF29-41DE-BFE7-9B1411C01057}"/>
              </a:ext>
            </a:extLst>
          </p:cNvPr>
          <p:cNvSpPr txBox="1">
            <a:spLocks noChangeArrowheads="1"/>
          </p:cNvSpPr>
          <p:nvPr/>
        </p:nvSpPr>
        <p:spPr bwMode="auto">
          <a:xfrm>
            <a:off x="2829558" y="4907984"/>
            <a:ext cx="252940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Font typeface="Arial" panose="020B0604020202020204" pitchFamily="34" charset="0"/>
              <a:buNone/>
            </a:pPr>
            <a:r>
              <a:rPr lang="en-US" altLang="en-US" sz="2000" u="sng" dirty="0"/>
              <a:t>USPS ZIP+4 Records</a:t>
            </a:r>
          </a:p>
        </p:txBody>
      </p:sp>
      <p:pic>
        <p:nvPicPr>
          <p:cNvPr id="13" name="Picture 12" descr="A screenshot of the USPS ZIP+4 records associated with Fort Pond Road in Acton and Littleton since the street crosses their boundary without changing names.  The address ranges are identical, but the zip codes are different.">
            <a:extLst>
              <a:ext uri="{FF2B5EF4-FFF2-40B4-BE49-F238E27FC236}">
                <a16:creationId xmlns:a16="http://schemas.microsoft.com/office/drawing/2014/main" id="{6362D326-D4C3-D04F-75B8-BB0EBA0C0736}"/>
              </a:ext>
            </a:extLst>
          </p:cNvPr>
          <p:cNvPicPr>
            <a:picLocks noChangeAspect="1"/>
          </p:cNvPicPr>
          <p:nvPr/>
        </p:nvPicPr>
        <p:blipFill>
          <a:blip r:embed="rId3"/>
          <a:stretch>
            <a:fillRect/>
          </a:stretch>
        </p:blipFill>
        <p:spPr>
          <a:xfrm>
            <a:off x="155908" y="5313724"/>
            <a:ext cx="7876706" cy="1216343"/>
          </a:xfrm>
          <a:prstGeom prst="rect">
            <a:avLst/>
          </a:prstGeom>
          <a:ln>
            <a:solidFill>
              <a:schemeClr val="accent1"/>
            </a:solidFill>
          </a:ln>
        </p:spPr>
      </p:pic>
      <p:sp>
        <p:nvSpPr>
          <p:cNvPr id="6" name="Rectangle 1">
            <a:extLst>
              <a:ext uri="{FF2B5EF4-FFF2-40B4-BE49-F238E27FC236}">
                <a16:creationId xmlns:a16="http://schemas.microsoft.com/office/drawing/2014/main" id="{08F4CC9E-15C9-B4CE-A630-CA8F59EE19AE}"/>
              </a:ext>
            </a:extLst>
          </p:cNvPr>
          <p:cNvSpPr>
            <a:spLocks noGrp="1" noChangeArrowheads="1"/>
          </p:cNvSpPr>
          <p:nvPr>
            <p:ph idx="1"/>
          </p:nvPr>
        </p:nvSpPr>
        <p:spPr bwMode="auto">
          <a:xfrm>
            <a:off x="6506168" y="1367296"/>
            <a:ext cx="187077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0" i="0" u="sng" strike="noStrike" cap="none" normalizeH="0" baseline="0" dirty="0">
                <a:ln>
                  <a:noFill/>
                </a:ln>
                <a:solidFill>
                  <a:schemeClr val="tx1"/>
                </a:solidFill>
                <a:effectLst/>
              </a:rPr>
              <a:t>Assessor Record</a:t>
            </a:r>
          </a:p>
        </p:txBody>
      </p:sp>
      <p:pic>
        <p:nvPicPr>
          <p:cNvPr id="11" name="Picture 10" descr="A screenshot of assessor attributes for 47 Fort Pond Road in Acton showing the site address and owner address are the same, as are the zip code and owner zip code.">
            <a:extLst>
              <a:ext uri="{FF2B5EF4-FFF2-40B4-BE49-F238E27FC236}">
                <a16:creationId xmlns:a16="http://schemas.microsoft.com/office/drawing/2014/main" id="{244F24B5-778A-A562-20C7-7427917D86FC}"/>
              </a:ext>
            </a:extLst>
          </p:cNvPr>
          <p:cNvPicPr>
            <a:picLocks noChangeAspect="1"/>
          </p:cNvPicPr>
          <p:nvPr/>
        </p:nvPicPr>
        <p:blipFill>
          <a:blip r:embed="rId4"/>
          <a:stretch>
            <a:fillRect/>
          </a:stretch>
        </p:blipFill>
        <p:spPr>
          <a:xfrm>
            <a:off x="5972984" y="1740283"/>
            <a:ext cx="2937142" cy="3284546"/>
          </a:xfrm>
          <a:prstGeom prst="rect">
            <a:avLst/>
          </a:prstGeom>
          <a:ln>
            <a:solidFill>
              <a:schemeClr val="accent1"/>
            </a:solidFill>
          </a:ln>
        </p:spPr>
      </p:pic>
    </p:spTree>
    <p:extLst>
      <p:ext uri="{BB962C8B-B14F-4D97-AF65-F5344CB8AC3E}">
        <p14:creationId xmlns:p14="http://schemas.microsoft.com/office/powerpoint/2010/main" val="21336130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2B226-F2E6-BFDF-CC75-B7E5BED27F9E}"/>
            </a:ext>
          </a:extLst>
        </p:cNvPr>
        <p:cNvGrpSpPr/>
        <p:nvPr/>
      </p:nvGrpSpPr>
      <p:grpSpPr>
        <a:xfrm>
          <a:off x="0" y="0"/>
          <a:ext cx="0" cy="0"/>
          <a:chOff x="0" y="0"/>
          <a:chExt cx="0" cy="0"/>
        </a:xfrm>
      </p:grpSpPr>
      <p:sp>
        <p:nvSpPr>
          <p:cNvPr id="8" name="Title 3">
            <a:extLst>
              <a:ext uri="{FF2B5EF4-FFF2-40B4-BE49-F238E27FC236}">
                <a16:creationId xmlns:a16="http://schemas.microsoft.com/office/drawing/2014/main" id="{3F2737E2-3024-916A-576B-C7D5173787E1}"/>
              </a:ext>
            </a:extLst>
          </p:cNvPr>
          <p:cNvSpPr>
            <a:spLocks noGrp="1"/>
          </p:cNvSpPr>
          <p:nvPr>
            <p:ph type="title"/>
          </p:nvPr>
        </p:nvSpPr>
        <p:spPr>
          <a:xfrm>
            <a:off x="1630634" y="264919"/>
            <a:ext cx="6839712" cy="749689"/>
          </a:xfrm>
        </p:spPr>
        <p:txBody>
          <a:bodyPr>
            <a:normAutofit/>
          </a:bodyPr>
          <a:lstStyle/>
          <a:p>
            <a:r>
              <a:rPr lang="en-US" sz="2200" dirty="0"/>
              <a:t>Assessing Data</a:t>
            </a:r>
            <a:br>
              <a:rPr lang="en-US" dirty="0"/>
            </a:br>
            <a:r>
              <a:rPr lang="en-US" u="sng" dirty="0"/>
              <a:t>Owner Address Attributes – ZIP Code Impact (2)</a:t>
            </a:r>
            <a:endParaRPr lang="en-US" dirty="0"/>
          </a:p>
        </p:txBody>
      </p:sp>
      <p:sp>
        <p:nvSpPr>
          <p:cNvPr id="15" name="Rectangle 1">
            <a:extLst>
              <a:ext uri="{FF2B5EF4-FFF2-40B4-BE49-F238E27FC236}">
                <a16:creationId xmlns:a16="http://schemas.microsoft.com/office/drawing/2014/main" id="{683125FD-D79F-F5B8-6216-0EC8B9EF345C}"/>
              </a:ext>
            </a:extLst>
          </p:cNvPr>
          <p:cNvSpPr txBox="1">
            <a:spLocks noChangeArrowheads="1"/>
          </p:cNvSpPr>
          <p:nvPr/>
        </p:nvSpPr>
        <p:spPr bwMode="auto">
          <a:xfrm>
            <a:off x="273802" y="1400305"/>
            <a:ext cx="887019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None/>
            </a:pPr>
            <a:r>
              <a:rPr lang="en-US" altLang="en-US" sz="2000" u="sng" dirty="0"/>
              <a:t>USPS ZIP Code Validation Website: </a:t>
            </a:r>
            <a:r>
              <a:rPr lang="en-US" altLang="en-US" u="sng" dirty="0"/>
              <a:t> </a:t>
            </a:r>
            <a:r>
              <a:rPr lang="en-US" dirty="0">
                <a:hlinkClick r:id="rId2"/>
              </a:rPr>
              <a:t>https://tools.usps.com/zip-code-lookup.htm?byaddress</a:t>
            </a:r>
            <a:endParaRPr lang="en-US" altLang="en-US" u="sng" dirty="0"/>
          </a:p>
        </p:txBody>
      </p:sp>
      <p:pic>
        <p:nvPicPr>
          <p:cNvPr id="9" name="Picture 8" descr="A screenshot sample from the USPS website that allows a user to look up the zip code for an input address.  This shows the zip code for 47 Fort Pond Road in Acton and includes the +4 component along with the 5-digit ZIP code.">
            <a:extLst>
              <a:ext uri="{FF2B5EF4-FFF2-40B4-BE49-F238E27FC236}">
                <a16:creationId xmlns:a16="http://schemas.microsoft.com/office/drawing/2014/main" id="{AAA6A926-1B3C-D3AF-B807-E7510A824F51}"/>
              </a:ext>
            </a:extLst>
          </p:cNvPr>
          <p:cNvPicPr>
            <a:picLocks noChangeAspect="1"/>
          </p:cNvPicPr>
          <p:nvPr/>
        </p:nvPicPr>
        <p:blipFill>
          <a:blip r:embed="rId3"/>
          <a:stretch>
            <a:fillRect/>
          </a:stretch>
        </p:blipFill>
        <p:spPr>
          <a:xfrm>
            <a:off x="238420" y="1836509"/>
            <a:ext cx="3102535" cy="4034901"/>
          </a:xfrm>
          <a:prstGeom prst="rect">
            <a:avLst/>
          </a:prstGeom>
          <a:ln>
            <a:solidFill>
              <a:schemeClr val="accent1"/>
            </a:solidFill>
          </a:ln>
        </p:spPr>
      </p:pic>
      <p:pic>
        <p:nvPicPr>
          <p:cNvPr id="12" name="Picture 11" descr="A screenshot sample from the USPS website that allows a user to look up the zip code for an input address.  This shows the zip code for 47 Fort Pond Road in Littleton and does not include the +4 component with the 5-digit ZIP code.">
            <a:extLst>
              <a:ext uri="{FF2B5EF4-FFF2-40B4-BE49-F238E27FC236}">
                <a16:creationId xmlns:a16="http://schemas.microsoft.com/office/drawing/2014/main" id="{DA3C656F-20CB-1FEB-D926-CD430609DC64}"/>
              </a:ext>
            </a:extLst>
          </p:cNvPr>
          <p:cNvPicPr>
            <a:picLocks noChangeAspect="1"/>
          </p:cNvPicPr>
          <p:nvPr/>
        </p:nvPicPr>
        <p:blipFill>
          <a:blip r:embed="rId4"/>
          <a:stretch>
            <a:fillRect/>
          </a:stretch>
        </p:blipFill>
        <p:spPr>
          <a:xfrm>
            <a:off x="2826927" y="4668254"/>
            <a:ext cx="2117390" cy="2057180"/>
          </a:xfrm>
          <a:prstGeom prst="rect">
            <a:avLst/>
          </a:prstGeom>
          <a:ln>
            <a:solidFill>
              <a:schemeClr val="accent1"/>
            </a:solidFill>
          </a:ln>
        </p:spPr>
      </p:pic>
      <p:pic>
        <p:nvPicPr>
          <p:cNvPr id="20" name="Picture 19" descr="A DPV confirmation indicator from the USPS zip code lookup webpage with a value of &quot;Y&quot; indicating the address of 47 Fort Pond Road in acton is a deliverable location.">
            <a:extLst>
              <a:ext uri="{FF2B5EF4-FFF2-40B4-BE49-F238E27FC236}">
                <a16:creationId xmlns:a16="http://schemas.microsoft.com/office/drawing/2014/main" id="{575F3224-3167-D736-52B6-AB6BB6561C05}"/>
              </a:ext>
            </a:extLst>
          </p:cNvPr>
          <p:cNvPicPr>
            <a:picLocks noChangeAspect="1"/>
          </p:cNvPicPr>
          <p:nvPr/>
        </p:nvPicPr>
        <p:blipFill>
          <a:blip r:embed="rId5"/>
          <a:stretch>
            <a:fillRect/>
          </a:stretch>
        </p:blipFill>
        <p:spPr>
          <a:xfrm>
            <a:off x="273802" y="6091266"/>
            <a:ext cx="1857375" cy="561975"/>
          </a:xfrm>
          <a:prstGeom prst="rect">
            <a:avLst/>
          </a:prstGeom>
          <a:ln>
            <a:solidFill>
              <a:schemeClr val="accent1"/>
            </a:solidFill>
          </a:ln>
        </p:spPr>
      </p:pic>
      <p:pic>
        <p:nvPicPr>
          <p:cNvPr id="18" name="Picture 17" descr="A screenshot sample showing aerial photos and parcel boundaries at 47 Fort Pond road that straddles the boundary between Acton and Littleton, and also shows the ZIP Code boundary from the 2018 data from HERE (formerly navteq) where it appears they have the wrong zip code assigned.">
            <a:extLst>
              <a:ext uri="{FF2B5EF4-FFF2-40B4-BE49-F238E27FC236}">
                <a16:creationId xmlns:a16="http://schemas.microsoft.com/office/drawing/2014/main" id="{E711E8E5-55D0-FC69-EFEF-61A47FEDDE14}"/>
              </a:ext>
            </a:extLst>
          </p:cNvPr>
          <p:cNvPicPr>
            <a:picLocks noChangeAspect="1"/>
          </p:cNvPicPr>
          <p:nvPr/>
        </p:nvPicPr>
        <p:blipFill>
          <a:blip r:embed="rId6"/>
          <a:stretch>
            <a:fillRect/>
          </a:stretch>
        </p:blipFill>
        <p:spPr>
          <a:xfrm>
            <a:off x="3681663" y="1868618"/>
            <a:ext cx="5338804" cy="3029431"/>
          </a:xfrm>
          <a:prstGeom prst="rect">
            <a:avLst/>
          </a:prstGeom>
        </p:spPr>
      </p:pic>
      <p:sp>
        <p:nvSpPr>
          <p:cNvPr id="14" name="Rectangle 1">
            <a:extLst>
              <a:ext uri="{FF2B5EF4-FFF2-40B4-BE49-F238E27FC236}">
                <a16:creationId xmlns:a16="http://schemas.microsoft.com/office/drawing/2014/main" id="{AD9C801D-994F-9EBD-8EC5-BC92DCD19574}"/>
              </a:ext>
            </a:extLst>
          </p:cNvPr>
          <p:cNvSpPr txBox="1">
            <a:spLocks noChangeArrowheads="1"/>
          </p:cNvSpPr>
          <p:nvPr/>
        </p:nvSpPr>
        <p:spPr bwMode="auto">
          <a:xfrm>
            <a:off x="5041489" y="5002152"/>
            <a:ext cx="375359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Font typeface="Arial" panose="020B0604020202020204" pitchFamily="34" charset="0"/>
              <a:buNone/>
            </a:pPr>
            <a:r>
              <a:rPr lang="en-US" altLang="en-US" sz="2000" u="sng" dirty="0"/>
              <a:t>47 Fort Pond Road (w/commercial ZIP Code boundary in purple)</a:t>
            </a:r>
          </a:p>
        </p:txBody>
      </p:sp>
      <p:sp>
        <p:nvSpPr>
          <p:cNvPr id="21" name="Arrow: Down 20">
            <a:extLst>
              <a:ext uri="{FF2B5EF4-FFF2-40B4-BE49-F238E27FC236}">
                <a16:creationId xmlns:a16="http://schemas.microsoft.com/office/drawing/2014/main" id="{CC65E539-91CB-6259-3B3E-B9FFC4B2BCF2}"/>
              </a:ext>
              <a:ext uri="{C183D7F6-B498-43B3-948B-1728B52AA6E4}">
                <adec:decorative xmlns:adec="http://schemas.microsoft.com/office/drawing/2017/decorative" val="1"/>
              </a:ext>
            </a:extLst>
          </p:cNvPr>
          <p:cNvSpPr/>
          <p:nvPr/>
        </p:nvSpPr>
        <p:spPr>
          <a:xfrm>
            <a:off x="1094875" y="5849832"/>
            <a:ext cx="203079" cy="26549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81729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9136F-EDF9-3E68-943C-01F99D591955}"/>
            </a:ext>
          </a:extLst>
        </p:cNvPr>
        <p:cNvGrpSpPr/>
        <p:nvPr/>
      </p:nvGrpSpPr>
      <p:grpSpPr>
        <a:xfrm>
          <a:off x="0" y="0"/>
          <a:ext cx="0" cy="0"/>
          <a:chOff x="0" y="0"/>
          <a:chExt cx="0" cy="0"/>
        </a:xfrm>
      </p:grpSpPr>
      <p:sp>
        <p:nvSpPr>
          <p:cNvPr id="7" name="Title 3">
            <a:extLst>
              <a:ext uri="{FF2B5EF4-FFF2-40B4-BE49-F238E27FC236}">
                <a16:creationId xmlns:a16="http://schemas.microsoft.com/office/drawing/2014/main" id="{F0D8E852-5A40-F4D5-8055-AABB1AA55268}"/>
              </a:ext>
            </a:extLst>
          </p:cNvPr>
          <p:cNvSpPr>
            <a:spLocks noGrp="1"/>
          </p:cNvSpPr>
          <p:nvPr>
            <p:ph type="title"/>
          </p:nvPr>
        </p:nvSpPr>
        <p:spPr>
          <a:xfrm>
            <a:off x="1630634" y="264919"/>
            <a:ext cx="6839712" cy="749689"/>
          </a:xfrm>
        </p:spPr>
        <p:txBody>
          <a:bodyPr>
            <a:normAutofit/>
          </a:bodyPr>
          <a:lstStyle/>
          <a:p>
            <a:r>
              <a:rPr lang="en-US" sz="2200" dirty="0"/>
              <a:t>Supplementary CAMA Attribute Recommendations</a:t>
            </a:r>
            <a:br>
              <a:rPr lang="en-US" dirty="0"/>
            </a:br>
            <a:r>
              <a:rPr lang="en-US" u="sng" dirty="0"/>
              <a:t>Owner Address Attributes</a:t>
            </a:r>
            <a:endParaRPr lang="en-US" dirty="0"/>
          </a:p>
        </p:txBody>
      </p:sp>
      <p:sp>
        <p:nvSpPr>
          <p:cNvPr id="6" name="Rectangle 1">
            <a:extLst>
              <a:ext uri="{FF2B5EF4-FFF2-40B4-BE49-F238E27FC236}">
                <a16:creationId xmlns:a16="http://schemas.microsoft.com/office/drawing/2014/main" id="{9979DA6E-04BC-68FD-AF17-7E59F061481F}"/>
              </a:ext>
            </a:extLst>
          </p:cNvPr>
          <p:cNvSpPr>
            <a:spLocks noGrp="1" noChangeArrowheads="1"/>
          </p:cNvSpPr>
          <p:nvPr>
            <p:ph idx="1"/>
          </p:nvPr>
        </p:nvSpPr>
        <p:spPr bwMode="auto">
          <a:xfrm>
            <a:off x="195579" y="1525436"/>
            <a:ext cx="8755915" cy="4666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fontAlgn="base">
              <a:buNone/>
            </a:pPr>
            <a:r>
              <a:rPr lang="en-US" altLang="en-US" sz="1600" b="1" u="sng" dirty="0"/>
              <a:t>Recommendations:</a:t>
            </a:r>
            <a:r>
              <a:rPr lang="en-US" altLang="en-US" sz="1600" dirty="0"/>
              <a:t> </a:t>
            </a:r>
          </a:p>
          <a:p>
            <a:pPr fontAlgn="base">
              <a:buFont typeface="Wingdings" panose="05000000000000000000" pitchFamily="2" charset="2"/>
              <a:buChar char="Ø"/>
            </a:pPr>
            <a:r>
              <a:rPr lang="en-US" sz="1600" dirty="0">
                <a:cs typeface="Arial" panose="020B0604020202020204" pitchFamily="34" charset="0"/>
              </a:rPr>
              <a:t>When </a:t>
            </a:r>
            <a:r>
              <a:rPr lang="en-US" sz="1600" b="1" i="1" dirty="0">
                <a:cs typeface="Arial" panose="020B0604020202020204" pitchFamily="34" charset="0"/>
              </a:rPr>
              <a:t>OWN_ADDR </a:t>
            </a:r>
            <a:r>
              <a:rPr lang="en-US" sz="1600" dirty="0">
                <a:cs typeface="Arial" panose="020B0604020202020204" pitchFamily="34" charset="0"/>
              </a:rPr>
              <a:t>reflects an address in Massachusetts, it should contain the same standardization of address information found in </a:t>
            </a:r>
            <a:r>
              <a:rPr lang="en-US" sz="1600" b="1" i="1" dirty="0">
                <a:cs typeface="Arial" panose="020B0604020202020204" pitchFamily="34" charset="0"/>
              </a:rPr>
              <a:t>SITE_ADDR</a:t>
            </a:r>
            <a:r>
              <a:rPr lang="en-US" sz="1600" dirty="0">
                <a:cs typeface="Arial" panose="020B0604020202020204" pitchFamily="34" charset="0"/>
              </a:rPr>
              <a:t>.  </a:t>
            </a:r>
          </a:p>
          <a:p>
            <a:pPr fontAlgn="base">
              <a:buFont typeface="Wingdings" panose="05000000000000000000" pitchFamily="2" charset="2"/>
              <a:buChar char="Ø"/>
            </a:pPr>
            <a:r>
              <a:rPr lang="en-US" sz="1600" dirty="0">
                <a:cs typeface="Arial" panose="020B0604020202020204" pitchFamily="34" charset="0"/>
              </a:rPr>
              <a:t>When </a:t>
            </a:r>
            <a:r>
              <a:rPr lang="en-US" sz="1600" b="1" i="1" dirty="0">
                <a:cs typeface="Arial" panose="020B0604020202020204" pitchFamily="34" charset="0"/>
              </a:rPr>
              <a:t>OWN_CITY </a:t>
            </a:r>
            <a:r>
              <a:rPr lang="en-US" sz="1600" dirty="0">
                <a:cs typeface="Arial" panose="020B0604020202020204" pitchFamily="34" charset="0"/>
              </a:rPr>
              <a:t>represents a place in Massachusetts, it should reflect the fully spelled out official town/city name or the officially recognized USPS postal community (preferably the latter if known).</a:t>
            </a:r>
          </a:p>
          <a:p>
            <a:pPr fontAlgn="base">
              <a:buFont typeface="Wingdings" panose="05000000000000000000" pitchFamily="2" charset="2"/>
              <a:buChar char="Ø"/>
            </a:pPr>
            <a:r>
              <a:rPr lang="en-US" sz="1600" dirty="0">
                <a:cs typeface="Arial" panose="020B0604020202020204" pitchFamily="34" charset="0"/>
              </a:rPr>
              <a:t>For U.S. addresses, the </a:t>
            </a:r>
            <a:r>
              <a:rPr lang="en-US" sz="1600" b="1" i="1" dirty="0">
                <a:cs typeface="Arial" panose="020B0604020202020204" pitchFamily="34" charset="0"/>
              </a:rPr>
              <a:t>OWN_ZIP </a:t>
            </a:r>
            <a:r>
              <a:rPr lang="en-US" sz="1600" dirty="0">
                <a:cs typeface="Arial" panose="020B0604020202020204" pitchFamily="34" charset="0"/>
              </a:rPr>
              <a:t>value should be a ZIP Code that is associated with that </a:t>
            </a:r>
            <a:r>
              <a:rPr lang="en-US" sz="1600" b="1" i="1" dirty="0">
                <a:cs typeface="Arial" panose="020B0604020202020204" pitchFamily="34" charset="0"/>
              </a:rPr>
              <a:t>OWN_CITY </a:t>
            </a:r>
            <a:r>
              <a:rPr lang="en-US" sz="1600" dirty="0">
                <a:cs typeface="Arial" panose="020B0604020202020204" pitchFamily="34" charset="0"/>
              </a:rPr>
              <a:t>community by the US Postal Service.  If they do not correctly associate, either </a:t>
            </a:r>
            <a:r>
              <a:rPr lang="en-US" sz="1600" b="1" i="1" dirty="0">
                <a:cs typeface="Arial" panose="020B0604020202020204" pitchFamily="34" charset="0"/>
              </a:rPr>
              <a:t>OWN_ZIP </a:t>
            </a:r>
            <a:r>
              <a:rPr lang="en-US" sz="1600" dirty="0">
                <a:cs typeface="Arial" panose="020B0604020202020204" pitchFamily="34" charset="0"/>
              </a:rPr>
              <a:t>or </a:t>
            </a:r>
            <a:r>
              <a:rPr lang="en-US" sz="1600" b="1" i="1" dirty="0">
                <a:cs typeface="Arial" panose="020B0604020202020204" pitchFamily="34" charset="0"/>
              </a:rPr>
              <a:t>OWN_CITY </a:t>
            </a:r>
            <a:r>
              <a:rPr lang="en-US" sz="1600" dirty="0">
                <a:cs typeface="Arial" panose="020B0604020202020204" pitchFamily="34" charset="0"/>
              </a:rPr>
              <a:t>may need to be validated and fixed.  ZIP Code validation can be conducted using the USPS website:  </a:t>
            </a:r>
            <a:r>
              <a:rPr lang="en-US" sz="1600" u="sng" dirty="0">
                <a:cs typeface="Arial" panose="020B0604020202020204" pitchFamily="34" charset="0"/>
                <a:hlinkClick r:id="rId2"/>
              </a:rPr>
              <a:t>ZIP Code™ Lookup | USPS</a:t>
            </a:r>
            <a:r>
              <a:rPr lang="en-US" sz="1600" dirty="0">
                <a:cs typeface="Arial" panose="020B0604020202020204" pitchFamily="34" charset="0"/>
              </a:rPr>
              <a:t>.</a:t>
            </a:r>
          </a:p>
          <a:p>
            <a:pPr fontAlgn="base">
              <a:buFont typeface="Wingdings" panose="05000000000000000000" pitchFamily="2" charset="2"/>
              <a:buChar char="Ø"/>
            </a:pPr>
            <a:r>
              <a:rPr lang="en-US" sz="1600" dirty="0">
                <a:cs typeface="Arial" panose="020B0604020202020204" pitchFamily="34" charset="0"/>
              </a:rPr>
              <a:t>When </a:t>
            </a:r>
            <a:r>
              <a:rPr lang="en-US" sz="1600" b="1" i="1" dirty="0">
                <a:cs typeface="Arial" panose="020B0604020202020204" pitchFamily="34" charset="0"/>
              </a:rPr>
              <a:t>OWN_ZIP </a:t>
            </a:r>
            <a:r>
              <a:rPr lang="en-US" sz="1600" dirty="0">
                <a:cs typeface="Arial" panose="020B0604020202020204" pitchFamily="34" charset="0"/>
              </a:rPr>
              <a:t>represents a ZIP Code in the United States, it should contain only acceptable values and be formatted as either: </a:t>
            </a:r>
          </a:p>
          <a:p>
            <a:pPr lvl="1" fontAlgn="base"/>
            <a:r>
              <a:rPr lang="en-US" sz="1400" dirty="0">
                <a:cs typeface="Arial" panose="020B0604020202020204" pitchFamily="34" charset="0"/>
              </a:rPr>
              <a:t>A 5-digit ZIP Code (01230) </a:t>
            </a:r>
          </a:p>
          <a:p>
            <a:pPr lvl="1" fontAlgn="base"/>
            <a:r>
              <a:rPr lang="en-US" sz="1400" dirty="0">
                <a:cs typeface="Arial" panose="020B0604020202020204" pitchFamily="34" charset="0"/>
              </a:rPr>
              <a:t>A 5-digit ZIP Code followed by a dash followed by the ZIP+4 value (no spaces). (e.g., 01230-1257) </a:t>
            </a:r>
          </a:p>
          <a:p>
            <a:pPr marL="0" lvl="0" indent="0" eaLnBrk="0" fontAlgn="base" hangingPunct="0">
              <a:lnSpc>
                <a:spcPct val="100000"/>
              </a:lnSpc>
              <a:spcBef>
                <a:spcPct val="0"/>
              </a:spcBef>
              <a:spcAft>
                <a:spcPct val="0"/>
              </a:spcAft>
              <a:buNone/>
            </a:pPr>
            <a:endParaRPr lang="en-US" altLang="en-US" sz="1200" dirty="0"/>
          </a:p>
          <a:p>
            <a:pPr marL="0" lvl="0" indent="0" eaLnBrk="0" fontAlgn="base" hangingPunct="0">
              <a:lnSpc>
                <a:spcPct val="100000"/>
              </a:lnSpc>
              <a:spcBef>
                <a:spcPct val="0"/>
              </a:spcBef>
              <a:spcAft>
                <a:spcPct val="0"/>
              </a:spcAft>
              <a:buNone/>
            </a:pPr>
            <a:endParaRPr lang="en-US" altLang="en-US" sz="1200" dirty="0"/>
          </a:p>
          <a:p>
            <a:pPr marL="0" indent="0" eaLnBrk="0" fontAlgn="base" hangingPunct="0">
              <a:lnSpc>
                <a:spcPct val="100000"/>
              </a:lnSpc>
              <a:spcBef>
                <a:spcPct val="0"/>
              </a:spcBef>
              <a:spcAft>
                <a:spcPct val="0"/>
              </a:spcAft>
              <a:buNone/>
            </a:pPr>
            <a:r>
              <a:rPr lang="en-US" sz="1600" b="1" dirty="0">
                <a:cs typeface="Arial" panose="020B0604020202020204" pitchFamily="34" charset="0"/>
              </a:rPr>
              <a:t>** </a:t>
            </a:r>
            <a:r>
              <a:rPr lang="en-US" sz="1600" b="1" i="1" dirty="0">
                <a:cs typeface="Arial" panose="020B0604020202020204" pitchFamily="34" charset="0"/>
              </a:rPr>
              <a:t>OWN_ADDR </a:t>
            </a:r>
            <a:r>
              <a:rPr lang="en-US" sz="1600" dirty="0">
                <a:cs typeface="Arial" panose="020B0604020202020204" pitchFamily="34" charset="0"/>
              </a:rPr>
              <a:t>and </a:t>
            </a:r>
            <a:r>
              <a:rPr lang="en-US" sz="1600" b="1" i="1" dirty="0">
                <a:cs typeface="Arial" panose="020B0604020202020204" pitchFamily="34" charset="0"/>
              </a:rPr>
              <a:t>SITE_ADDR </a:t>
            </a:r>
            <a:r>
              <a:rPr lang="en-US" sz="1600" dirty="0">
                <a:cs typeface="Arial" panose="020B0604020202020204" pitchFamily="34" charset="0"/>
              </a:rPr>
              <a:t>should therefore be </a:t>
            </a:r>
            <a:r>
              <a:rPr lang="en-US" sz="1600" u="sng" dirty="0">
                <a:cs typeface="Arial" panose="020B0604020202020204" pitchFamily="34" charset="0"/>
              </a:rPr>
              <a:t>identical</a:t>
            </a:r>
            <a:r>
              <a:rPr lang="en-US" sz="1600" dirty="0">
                <a:cs typeface="Arial" panose="020B0604020202020204" pitchFamily="34" charset="0"/>
              </a:rPr>
              <a:t> if the owner receives mail at that property.  If this is true, </a:t>
            </a:r>
            <a:r>
              <a:rPr lang="en-US" altLang="en-US" sz="1600" b="1" i="1" dirty="0"/>
              <a:t>ZIP</a:t>
            </a:r>
            <a:r>
              <a:rPr lang="en-US" altLang="en-US" sz="1600" dirty="0"/>
              <a:t> should also be the same as </a:t>
            </a:r>
            <a:r>
              <a:rPr lang="en-US" altLang="en-US" sz="1600" b="1" i="1" dirty="0"/>
              <a:t>OWN_ZIP </a:t>
            </a:r>
            <a:r>
              <a:rPr lang="en-US" altLang="en-US" sz="1600" dirty="0"/>
              <a:t>(or at least the first 5 digits match). </a:t>
            </a:r>
            <a:r>
              <a:rPr lang="en-US" altLang="en-US" sz="1600" b="1" i="1" dirty="0"/>
              <a:t>OWN_CITY </a:t>
            </a:r>
            <a:r>
              <a:rPr lang="en-US" altLang="en-US" sz="1600" dirty="0"/>
              <a:t>should be the same as</a:t>
            </a:r>
            <a:r>
              <a:rPr lang="en-US" altLang="en-US" sz="1600" i="1" dirty="0"/>
              <a:t> </a:t>
            </a:r>
            <a:r>
              <a:rPr lang="en-US" altLang="en-US" sz="1600" b="1" i="1" dirty="0"/>
              <a:t>CITY</a:t>
            </a:r>
            <a:r>
              <a:rPr lang="en-US" altLang="en-US" sz="1600" i="1" dirty="0"/>
              <a:t> </a:t>
            </a:r>
            <a:r>
              <a:rPr lang="en-US" altLang="en-US" sz="1600" dirty="0"/>
              <a:t>or represent a postal community name that serves that </a:t>
            </a:r>
            <a:r>
              <a:rPr lang="en-US" altLang="en-US" sz="1600" b="1" i="1" dirty="0"/>
              <a:t>CITY</a:t>
            </a:r>
            <a:r>
              <a:rPr lang="en-US" altLang="en-US" sz="1600" b="1" dirty="0"/>
              <a:t>.</a:t>
            </a:r>
            <a:endParaRPr lang="en-US" altLang="en-US" sz="1200" dirty="0"/>
          </a:p>
        </p:txBody>
      </p:sp>
    </p:spTree>
    <p:extLst>
      <p:ext uri="{BB962C8B-B14F-4D97-AF65-F5344CB8AC3E}">
        <p14:creationId xmlns:p14="http://schemas.microsoft.com/office/powerpoint/2010/main" val="40202947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40CB6-0D1F-395B-90EA-96632B8E6758}"/>
            </a:ext>
          </a:extLst>
        </p:cNvPr>
        <p:cNvGrpSpPr/>
        <p:nvPr/>
      </p:nvGrpSpPr>
      <p:grpSpPr>
        <a:xfrm>
          <a:off x="0" y="0"/>
          <a:ext cx="0" cy="0"/>
          <a:chOff x="0" y="0"/>
          <a:chExt cx="0" cy="0"/>
        </a:xfrm>
      </p:grpSpPr>
      <p:sp>
        <p:nvSpPr>
          <p:cNvPr id="14" name="Title 3">
            <a:extLst>
              <a:ext uri="{FF2B5EF4-FFF2-40B4-BE49-F238E27FC236}">
                <a16:creationId xmlns:a16="http://schemas.microsoft.com/office/drawing/2014/main" id="{95EE4B23-7176-A42D-2DEC-3EF39A678B25}"/>
              </a:ext>
            </a:extLst>
          </p:cNvPr>
          <p:cNvSpPr>
            <a:spLocks noGrp="1"/>
          </p:cNvSpPr>
          <p:nvPr>
            <p:ph type="title"/>
          </p:nvPr>
        </p:nvSpPr>
        <p:spPr>
          <a:xfrm>
            <a:off x="1630634" y="264919"/>
            <a:ext cx="6839712" cy="749689"/>
          </a:xfrm>
        </p:spPr>
        <p:txBody>
          <a:bodyPr>
            <a:normAutofit/>
          </a:bodyPr>
          <a:lstStyle/>
          <a:p>
            <a:r>
              <a:rPr lang="en-US" sz="2200" dirty="0"/>
              <a:t>Supplementary CAMA Attribute Recommendations</a:t>
            </a:r>
            <a:br>
              <a:rPr lang="en-US" dirty="0"/>
            </a:br>
            <a:r>
              <a:rPr lang="en-US" u="sng" dirty="0"/>
              <a:t>Property Address Attributes - Examples</a:t>
            </a:r>
            <a:endParaRPr lang="en-US" dirty="0"/>
          </a:p>
        </p:txBody>
      </p:sp>
      <p:sp>
        <p:nvSpPr>
          <p:cNvPr id="6" name="Rectangle 1">
            <a:extLst>
              <a:ext uri="{FF2B5EF4-FFF2-40B4-BE49-F238E27FC236}">
                <a16:creationId xmlns:a16="http://schemas.microsoft.com/office/drawing/2014/main" id="{319C2EF8-C5E3-550A-3A66-70864B8585C3}"/>
              </a:ext>
            </a:extLst>
          </p:cNvPr>
          <p:cNvSpPr>
            <a:spLocks noGrp="1" noChangeArrowheads="1"/>
          </p:cNvSpPr>
          <p:nvPr>
            <p:ph idx="1"/>
          </p:nvPr>
        </p:nvSpPr>
        <p:spPr bwMode="auto">
          <a:xfrm>
            <a:off x="194042" y="1548274"/>
            <a:ext cx="8755915" cy="313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fontAlgn="base">
              <a:buNone/>
            </a:pPr>
            <a:r>
              <a:rPr lang="en-US" altLang="en-US" sz="1600" dirty="0"/>
              <a:t>Examples of data integrity issues with owner address fields…</a:t>
            </a:r>
          </a:p>
        </p:txBody>
      </p:sp>
      <p:pic>
        <p:nvPicPr>
          <p:cNvPr id="3" name="Picture 2" descr="A screenshot of town names stored in the OWN_CITY field of assessor records where they have typos or errors along with what the likely correct name should be based on the owner zip code.">
            <a:extLst>
              <a:ext uri="{FF2B5EF4-FFF2-40B4-BE49-F238E27FC236}">
                <a16:creationId xmlns:a16="http://schemas.microsoft.com/office/drawing/2014/main" id="{1F8C3115-CEAF-B8D7-4363-CE99D56A7EC6}"/>
              </a:ext>
            </a:extLst>
          </p:cNvPr>
          <p:cNvPicPr>
            <a:picLocks noChangeAspect="1"/>
          </p:cNvPicPr>
          <p:nvPr/>
        </p:nvPicPr>
        <p:blipFill>
          <a:blip r:embed="rId2"/>
          <a:stretch>
            <a:fillRect/>
          </a:stretch>
        </p:blipFill>
        <p:spPr>
          <a:xfrm>
            <a:off x="348157" y="1952469"/>
            <a:ext cx="3742574" cy="2850036"/>
          </a:xfrm>
          <a:prstGeom prst="rect">
            <a:avLst/>
          </a:prstGeom>
          <a:ln>
            <a:solidFill>
              <a:schemeClr val="accent1"/>
            </a:solidFill>
          </a:ln>
        </p:spPr>
      </p:pic>
      <p:pic>
        <p:nvPicPr>
          <p:cNvPr id="15" name="Picture 14" descr="Examples of owner address records in assessor data where the own_city field incorrectly contains foreign countries.">
            <a:extLst>
              <a:ext uri="{FF2B5EF4-FFF2-40B4-BE49-F238E27FC236}">
                <a16:creationId xmlns:a16="http://schemas.microsoft.com/office/drawing/2014/main" id="{A08D0A83-3A17-DC9B-0266-5627817C38FC}"/>
              </a:ext>
            </a:extLst>
          </p:cNvPr>
          <p:cNvPicPr>
            <a:picLocks noChangeAspect="1"/>
          </p:cNvPicPr>
          <p:nvPr/>
        </p:nvPicPr>
        <p:blipFill>
          <a:blip r:embed="rId3"/>
          <a:stretch>
            <a:fillRect/>
          </a:stretch>
        </p:blipFill>
        <p:spPr>
          <a:xfrm>
            <a:off x="324100" y="4923603"/>
            <a:ext cx="5001026" cy="1487647"/>
          </a:xfrm>
          <a:prstGeom prst="rect">
            <a:avLst/>
          </a:prstGeom>
          <a:ln>
            <a:solidFill>
              <a:schemeClr val="accent1"/>
            </a:solidFill>
          </a:ln>
        </p:spPr>
      </p:pic>
      <p:pic>
        <p:nvPicPr>
          <p:cNvPr id="5" name="Picture 4" descr="A screenshot of bad ZIP Code values containing 6 characters instead of 5, for various reasons.">
            <a:extLst>
              <a:ext uri="{FF2B5EF4-FFF2-40B4-BE49-F238E27FC236}">
                <a16:creationId xmlns:a16="http://schemas.microsoft.com/office/drawing/2014/main" id="{EBD4C218-960B-99CF-024B-82A24167EC8F}"/>
              </a:ext>
            </a:extLst>
          </p:cNvPr>
          <p:cNvPicPr>
            <a:picLocks noChangeAspect="1"/>
          </p:cNvPicPr>
          <p:nvPr/>
        </p:nvPicPr>
        <p:blipFill>
          <a:blip r:embed="rId4"/>
          <a:stretch>
            <a:fillRect/>
          </a:stretch>
        </p:blipFill>
        <p:spPr>
          <a:xfrm>
            <a:off x="4322081" y="2104751"/>
            <a:ext cx="1456818" cy="2497402"/>
          </a:xfrm>
          <a:prstGeom prst="rect">
            <a:avLst/>
          </a:prstGeom>
          <a:ln>
            <a:solidFill>
              <a:schemeClr val="accent1"/>
            </a:solidFill>
          </a:ln>
        </p:spPr>
      </p:pic>
      <p:pic>
        <p:nvPicPr>
          <p:cNvPr id="10" name="Picture 9" descr="A screenshot of bad owner ZIP Codes in assessor data having 6 digits and the likely 5-digit correction.">
            <a:extLst>
              <a:ext uri="{FF2B5EF4-FFF2-40B4-BE49-F238E27FC236}">
                <a16:creationId xmlns:a16="http://schemas.microsoft.com/office/drawing/2014/main" id="{FA8D7621-8294-3B8A-99A8-F687622AEE4E}"/>
              </a:ext>
            </a:extLst>
          </p:cNvPr>
          <p:cNvPicPr>
            <a:picLocks noChangeAspect="1"/>
          </p:cNvPicPr>
          <p:nvPr/>
        </p:nvPicPr>
        <p:blipFill>
          <a:blip r:embed="rId5"/>
          <a:stretch>
            <a:fillRect/>
          </a:stretch>
        </p:blipFill>
        <p:spPr>
          <a:xfrm>
            <a:off x="6064529" y="1548274"/>
            <a:ext cx="1560654" cy="2069563"/>
          </a:xfrm>
          <a:prstGeom prst="rect">
            <a:avLst/>
          </a:prstGeom>
          <a:ln>
            <a:solidFill>
              <a:schemeClr val="accent1"/>
            </a:solidFill>
          </a:ln>
        </p:spPr>
      </p:pic>
      <p:pic>
        <p:nvPicPr>
          <p:cNvPr id="12" name="Picture 11" descr="A screenshot of bad owner ZIP Codes in assessor data having 8 or 9 digits and what the correct 5-digit zip code should likely be.">
            <a:extLst>
              <a:ext uri="{FF2B5EF4-FFF2-40B4-BE49-F238E27FC236}">
                <a16:creationId xmlns:a16="http://schemas.microsoft.com/office/drawing/2014/main" id="{5F093856-AE49-679C-C594-B4F5E8F6E7F4}"/>
              </a:ext>
            </a:extLst>
          </p:cNvPr>
          <p:cNvPicPr>
            <a:picLocks noChangeAspect="1"/>
          </p:cNvPicPr>
          <p:nvPr/>
        </p:nvPicPr>
        <p:blipFill>
          <a:blip r:embed="rId6"/>
          <a:stretch>
            <a:fillRect/>
          </a:stretch>
        </p:blipFill>
        <p:spPr>
          <a:xfrm>
            <a:off x="6088397" y="3770092"/>
            <a:ext cx="1533525" cy="1162050"/>
          </a:xfrm>
          <a:prstGeom prst="rect">
            <a:avLst/>
          </a:prstGeom>
          <a:ln>
            <a:solidFill>
              <a:schemeClr val="accent1"/>
            </a:solidFill>
          </a:ln>
        </p:spPr>
      </p:pic>
      <p:pic>
        <p:nvPicPr>
          <p:cNvPr id="13" name="Picture 12" descr="A screenshot of bad owner ZIP Codes in assessor data with only 4 digits before a dash instead of 5, and those 4 digits extracted for future correction.">
            <a:extLst>
              <a:ext uri="{FF2B5EF4-FFF2-40B4-BE49-F238E27FC236}">
                <a16:creationId xmlns:a16="http://schemas.microsoft.com/office/drawing/2014/main" id="{6A9BB156-4496-D677-07DD-EE2A7EEB570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78899" y="5084398"/>
            <a:ext cx="2333625" cy="1543050"/>
          </a:xfrm>
          <a:prstGeom prst="rect">
            <a:avLst/>
          </a:prstGeom>
          <a:noFill/>
          <a:ln>
            <a:solidFill>
              <a:schemeClr val="accent1"/>
            </a:solidFill>
          </a:ln>
        </p:spPr>
      </p:pic>
      <p:pic>
        <p:nvPicPr>
          <p:cNvPr id="17" name="Picture 16" descr="Examples of owner state values in assessor records where the values are not two letters.">
            <a:extLst>
              <a:ext uri="{FF2B5EF4-FFF2-40B4-BE49-F238E27FC236}">
                <a16:creationId xmlns:a16="http://schemas.microsoft.com/office/drawing/2014/main" id="{284A8F19-92D6-398B-CCFD-C5D9414106D4}"/>
              </a:ext>
            </a:extLst>
          </p:cNvPr>
          <p:cNvPicPr>
            <a:picLocks noChangeAspect="1"/>
          </p:cNvPicPr>
          <p:nvPr/>
        </p:nvPicPr>
        <p:blipFill>
          <a:blip r:embed="rId8"/>
          <a:stretch>
            <a:fillRect/>
          </a:stretch>
        </p:blipFill>
        <p:spPr>
          <a:xfrm>
            <a:off x="7842301" y="2796554"/>
            <a:ext cx="952511" cy="1847643"/>
          </a:xfrm>
          <a:prstGeom prst="rect">
            <a:avLst/>
          </a:prstGeom>
          <a:ln>
            <a:solidFill>
              <a:schemeClr val="accent1"/>
            </a:solidFill>
          </a:ln>
        </p:spPr>
      </p:pic>
    </p:spTree>
    <p:extLst>
      <p:ext uri="{BB962C8B-B14F-4D97-AF65-F5344CB8AC3E}">
        <p14:creationId xmlns:p14="http://schemas.microsoft.com/office/powerpoint/2010/main" val="2845522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1D5B7-3D93-CA04-C8C8-61AFD600078B}"/>
            </a:ext>
          </a:extLst>
        </p:cNvPr>
        <p:cNvGrpSpPr/>
        <p:nvPr/>
      </p:nvGrpSpPr>
      <p:grpSpPr>
        <a:xfrm>
          <a:off x="0" y="0"/>
          <a:ext cx="0" cy="0"/>
          <a:chOff x="0" y="0"/>
          <a:chExt cx="0" cy="0"/>
        </a:xfrm>
      </p:grpSpPr>
      <p:sp>
        <p:nvSpPr>
          <p:cNvPr id="7" name="Title 3">
            <a:extLst>
              <a:ext uri="{FF2B5EF4-FFF2-40B4-BE49-F238E27FC236}">
                <a16:creationId xmlns:a16="http://schemas.microsoft.com/office/drawing/2014/main" id="{556F96C7-B1BA-74CF-348A-3F6E897F842E}"/>
              </a:ext>
            </a:extLst>
          </p:cNvPr>
          <p:cNvSpPr>
            <a:spLocks noGrp="1"/>
          </p:cNvSpPr>
          <p:nvPr>
            <p:ph type="title"/>
          </p:nvPr>
        </p:nvSpPr>
        <p:spPr>
          <a:xfrm>
            <a:off x="1630634" y="227341"/>
            <a:ext cx="6839712" cy="838967"/>
          </a:xfrm>
        </p:spPr>
        <p:txBody>
          <a:bodyPr>
            <a:normAutofit/>
          </a:bodyPr>
          <a:lstStyle/>
          <a:p>
            <a:r>
              <a:rPr lang="en-US" sz="2200" dirty="0"/>
              <a:t>Massachusetts MAD Model Architecture</a:t>
            </a:r>
            <a:br>
              <a:rPr lang="en-US" dirty="0"/>
            </a:br>
            <a:r>
              <a:rPr lang="en-US" u="sng" dirty="0"/>
              <a:t>(not shown: MSAG Community Polygons, MA Towns</a:t>
            </a:r>
            <a:r>
              <a:rPr lang="en-US" sz="1800" u="sng" dirty="0"/>
              <a:t>)</a:t>
            </a:r>
          </a:p>
        </p:txBody>
      </p:sp>
      <p:sp>
        <p:nvSpPr>
          <p:cNvPr id="4" name="Rounded Rectangle 7">
            <a:extLst>
              <a:ext uri="{FF2B5EF4-FFF2-40B4-BE49-F238E27FC236}">
                <a16:creationId xmlns:a16="http://schemas.microsoft.com/office/drawing/2014/main" id="{E84777B6-27AF-5AF8-E2B8-04DE3CAB3727}"/>
              </a:ext>
            </a:extLst>
          </p:cNvPr>
          <p:cNvSpPr/>
          <p:nvPr/>
        </p:nvSpPr>
        <p:spPr>
          <a:xfrm>
            <a:off x="286526" y="1713480"/>
            <a:ext cx="1554480" cy="914400"/>
          </a:xfrm>
          <a:prstGeom prst="roundRect">
            <a:avLst/>
          </a:prstGeom>
          <a:solidFill>
            <a:srgbClr val="43956F"/>
          </a:solidFill>
          <a:ln w="22225">
            <a:solidFill>
              <a:schemeClr val="bg1">
                <a:lumMod val="10000"/>
              </a:schemeClr>
            </a:solidFill>
          </a:ln>
          <a:effectLst>
            <a:glow rad="63500">
              <a:schemeClr val="tx1">
                <a:alpha val="40000"/>
              </a:schemeClr>
            </a:glow>
            <a:softEdge rad="0"/>
          </a:effectLst>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Bahnschrift SemiBold SemiConden" panose="020B0502040204020203" pitchFamily="34" charset="0"/>
                <a:ea typeface="Avenir Next Medium" charset="0"/>
                <a:cs typeface="Avenir Next Demi Bold"/>
              </a:rPr>
              <a:t>Address Variants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2F2F2"/>
              </a:solidFill>
              <a:effectLst>
                <a:outerShdw blurRad="38100" dist="50800" dir="5400000" algn="ctr" rotWithShape="0">
                  <a:srgbClr val="000000">
                    <a:alpha val="43137"/>
                  </a:srgbClr>
                </a:outerShdw>
              </a:effectLst>
              <a:uLnTx/>
              <a:uFillTx/>
              <a:latin typeface="Bahnschrift SemiBold SemiConden" panose="020B0502040204020203" pitchFamily="34" charset="0"/>
              <a:ea typeface="Avenir Next Medium" charset="0"/>
              <a:cs typeface="Avenir Next Demi Bold"/>
            </a:endParaRPr>
          </a:p>
        </p:txBody>
      </p:sp>
      <p:sp>
        <p:nvSpPr>
          <p:cNvPr id="9" name="Rounded Rectangle 7">
            <a:extLst>
              <a:ext uri="{FF2B5EF4-FFF2-40B4-BE49-F238E27FC236}">
                <a16:creationId xmlns:a16="http://schemas.microsoft.com/office/drawing/2014/main" id="{556E7626-0ADA-BD9C-9E24-34C9EEB44A7F}"/>
              </a:ext>
            </a:extLst>
          </p:cNvPr>
          <p:cNvSpPr/>
          <p:nvPr/>
        </p:nvSpPr>
        <p:spPr>
          <a:xfrm>
            <a:off x="261452" y="2989685"/>
            <a:ext cx="1554480" cy="914400"/>
          </a:xfrm>
          <a:prstGeom prst="roundRect">
            <a:avLst/>
          </a:prstGeom>
          <a:solidFill>
            <a:srgbClr val="43956F"/>
          </a:solidFill>
          <a:ln w="22225">
            <a:solidFill>
              <a:schemeClr val="bg1">
                <a:lumMod val="10000"/>
              </a:schemeClr>
            </a:solidFill>
          </a:ln>
          <a:effectLst>
            <a:glow rad="63500">
              <a:schemeClr val="tx1">
                <a:alpha val="40000"/>
              </a:schemeClr>
            </a:glow>
            <a:softEdge rad="0"/>
          </a:effectLst>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Bahnschrift SemiBold SemiConden" panose="020B0502040204020203" pitchFamily="34" charset="0"/>
                <a:ea typeface="Avenir Next Medium" charset="0"/>
                <a:cs typeface="Avenir Next Demi Bold"/>
              </a:rPr>
              <a:t>Street Name Variants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2F2F2"/>
              </a:solidFill>
              <a:effectLst/>
              <a:uLnTx/>
              <a:uFillTx/>
              <a:latin typeface="Arial"/>
              <a:ea typeface="Avenir Next Medium" charset="0"/>
              <a:cs typeface="Avenir Next Demi Bold"/>
            </a:endParaRPr>
          </a:p>
        </p:txBody>
      </p:sp>
      <p:sp>
        <p:nvSpPr>
          <p:cNvPr id="56" name="Rounded Rectangle 7">
            <a:extLst>
              <a:ext uri="{FF2B5EF4-FFF2-40B4-BE49-F238E27FC236}">
                <a16:creationId xmlns:a16="http://schemas.microsoft.com/office/drawing/2014/main" id="{03820499-9AE4-936C-EE36-7C484E588F43}"/>
              </a:ext>
            </a:extLst>
          </p:cNvPr>
          <p:cNvSpPr/>
          <p:nvPr/>
        </p:nvSpPr>
        <p:spPr>
          <a:xfrm>
            <a:off x="2530207" y="1713480"/>
            <a:ext cx="1554480" cy="914400"/>
          </a:xfrm>
          <a:prstGeom prst="roundRect">
            <a:avLst/>
          </a:prstGeom>
          <a:solidFill>
            <a:schemeClr val="accent1">
              <a:lumMod val="60000"/>
              <a:lumOff val="40000"/>
            </a:schemeClr>
          </a:solidFill>
          <a:ln w="22225">
            <a:solidFill>
              <a:schemeClr val="bg1">
                <a:lumMod val="10000"/>
                <a:alpha val="87000"/>
              </a:schemeClr>
            </a:solidFill>
          </a:ln>
          <a:effectLst>
            <a:glow rad="63500">
              <a:schemeClr val="tx1">
                <a:alpha val="40000"/>
              </a:schemeClr>
            </a:glow>
            <a:softEdge rad="0"/>
          </a:effectLst>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1D1D1D"/>
                </a:solidFill>
                <a:latin typeface="Bahnschrift SemiBold SemiConden" panose="020B0502040204020203" pitchFamily="34" charset="0"/>
                <a:ea typeface="Avenir Next Medium" charset="0"/>
                <a:cs typeface="Avenir Next Demi Bold"/>
              </a:rPr>
              <a:t>Master Address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D1D1D"/>
              </a:solidFill>
              <a:effectLst/>
              <a:uLnTx/>
              <a:uFillTx/>
              <a:latin typeface="Arial"/>
              <a:ea typeface="Avenir Next Medium" charset="0"/>
              <a:cs typeface="Avenir Next Demi Bold"/>
            </a:endParaRPr>
          </a:p>
        </p:txBody>
      </p:sp>
      <p:sp>
        <p:nvSpPr>
          <p:cNvPr id="10" name="Rounded Rectangle 7">
            <a:extLst>
              <a:ext uri="{FF2B5EF4-FFF2-40B4-BE49-F238E27FC236}">
                <a16:creationId xmlns:a16="http://schemas.microsoft.com/office/drawing/2014/main" id="{B26B81CA-DC98-B61D-D8B7-AB89BB2F10DD}"/>
              </a:ext>
            </a:extLst>
          </p:cNvPr>
          <p:cNvSpPr/>
          <p:nvPr/>
        </p:nvSpPr>
        <p:spPr>
          <a:xfrm>
            <a:off x="2530207" y="2989685"/>
            <a:ext cx="1554480" cy="914400"/>
          </a:xfrm>
          <a:prstGeom prst="roundRect">
            <a:avLst/>
          </a:prstGeom>
          <a:solidFill>
            <a:schemeClr val="accent1">
              <a:lumMod val="60000"/>
              <a:lumOff val="40000"/>
            </a:schemeClr>
          </a:solidFill>
          <a:ln w="22225">
            <a:solidFill>
              <a:schemeClr val="bg1">
                <a:lumMod val="10000"/>
                <a:alpha val="87000"/>
              </a:schemeClr>
            </a:solidFill>
          </a:ln>
          <a:effectLst>
            <a:glow rad="63500">
              <a:schemeClr val="tx1">
                <a:alpha val="40000"/>
              </a:schemeClr>
            </a:glow>
            <a:softEdge rad="0"/>
          </a:effectLst>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1D1D1D"/>
                </a:solidFill>
                <a:latin typeface="Bahnschrift SemiBold SemiConden" panose="020B0502040204020203" pitchFamily="34" charset="0"/>
                <a:ea typeface="Avenir Next Medium" charset="0"/>
                <a:cs typeface="Avenir Next Demi Bold"/>
              </a:rPr>
              <a:t>Master Street Names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D1D1D"/>
              </a:solidFill>
              <a:effectLst/>
              <a:uLnTx/>
              <a:uFillTx/>
              <a:latin typeface="Arial"/>
              <a:ea typeface="Avenir Next Medium" charset="0"/>
              <a:cs typeface="Avenir Next Demi Bold"/>
            </a:endParaRPr>
          </a:p>
        </p:txBody>
      </p:sp>
      <p:sp>
        <p:nvSpPr>
          <p:cNvPr id="42" name="Rounded Rectangle 7">
            <a:extLst>
              <a:ext uri="{FF2B5EF4-FFF2-40B4-BE49-F238E27FC236}">
                <a16:creationId xmlns:a16="http://schemas.microsoft.com/office/drawing/2014/main" id="{8F3F6326-9FD4-1DD5-6D7B-B2C9FA65D6F7}"/>
              </a:ext>
            </a:extLst>
          </p:cNvPr>
          <p:cNvSpPr/>
          <p:nvPr/>
        </p:nvSpPr>
        <p:spPr>
          <a:xfrm>
            <a:off x="256186" y="4265890"/>
            <a:ext cx="1554480" cy="914400"/>
          </a:xfrm>
          <a:prstGeom prst="roundRect">
            <a:avLst/>
          </a:prstGeom>
          <a:solidFill>
            <a:srgbClr val="43956F"/>
          </a:solidFill>
          <a:ln w="22225">
            <a:solidFill>
              <a:schemeClr val="bg1">
                <a:lumMod val="10000"/>
              </a:schemeClr>
            </a:solidFill>
          </a:ln>
          <a:effectLst>
            <a:glow rad="63500">
              <a:schemeClr val="tx1">
                <a:alpha val="40000"/>
              </a:schemeClr>
            </a:glow>
            <a:softEdge rad="0"/>
          </a:effectLst>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Bahnschrift SemiBold SemiConden" panose="020B0502040204020203" pitchFamily="34" charset="0"/>
                <a:ea typeface="Avenir Next Medium" charset="0"/>
                <a:cs typeface="Avenir Next Demi Bold"/>
              </a:rPr>
              <a:t>Source Table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2F2F2"/>
              </a:solidFill>
              <a:effectLst/>
              <a:uLnTx/>
              <a:uFillTx/>
              <a:latin typeface="Arial"/>
              <a:ea typeface="Avenir Next Medium" charset="0"/>
              <a:cs typeface="Avenir Next Demi Bold"/>
            </a:endParaRPr>
          </a:p>
        </p:txBody>
      </p:sp>
      <p:sp>
        <p:nvSpPr>
          <p:cNvPr id="14" name="Rounded Rectangle 7">
            <a:extLst>
              <a:ext uri="{FF2B5EF4-FFF2-40B4-BE49-F238E27FC236}">
                <a16:creationId xmlns:a16="http://schemas.microsoft.com/office/drawing/2014/main" id="{5C69E5A1-FAF3-2596-EDF5-37FA71D8CE0B}"/>
              </a:ext>
            </a:extLst>
          </p:cNvPr>
          <p:cNvSpPr/>
          <p:nvPr/>
        </p:nvSpPr>
        <p:spPr>
          <a:xfrm>
            <a:off x="2530207" y="4265890"/>
            <a:ext cx="1554480" cy="914400"/>
          </a:xfrm>
          <a:prstGeom prst="roundRect">
            <a:avLst/>
          </a:prstGeom>
          <a:solidFill>
            <a:schemeClr val="accent1">
              <a:lumMod val="60000"/>
              <a:lumOff val="40000"/>
            </a:schemeClr>
          </a:solidFill>
          <a:ln w="22225">
            <a:solidFill>
              <a:schemeClr val="bg1">
                <a:lumMod val="10000"/>
                <a:alpha val="87000"/>
              </a:schemeClr>
            </a:solidFill>
          </a:ln>
          <a:effectLst>
            <a:glow rad="63500">
              <a:schemeClr val="tx1">
                <a:alpha val="40000"/>
              </a:schemeClr>
            </a:glow>
            <a:softEdge rad="0"/>
          </a:effectLst>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srgbClr val="1D1D1D"/>
                </a:solidFill>
                <a:effectLst/>
                <a:uLnTx/>
                <a:uFillTx/>
                <a:latin typeface="Bahnschrift SemiBold SemiConden" panose="020B0502040204020203" pitchFamily="34" charset="0"/>
                <a:ea typeface="Avenir Next Medium" charset="0"/>
                <a:cs typeface="Avenir Next Demi Bold"/>
              </a:rPr>
              <a:t>Base Range Variants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D1D1D"/>
              </a:solidFill>
              <a:effectLst/>
              <a:uLnTx/>
              <a:uFillTx/>
              <a:latin typeface="Arial"/>
              <a:ea typeface="Avenir Next Medium" charset="0"/>
              <a:cs typeface="Avenir Next Demi Bold"/>
            </a:endParaRPr>
          </a:p>
        </p:txBody>
      </p:sp>
      <p:sp>
        <p:nvSpPr>
          <p:cNvPr id="15" name="Rounded Rectangle 8">
            <a:extLst>
              <a:ext uri="{FF2B5EF4-FFF2-40B4-BE49-F238E27FC236}">
                <a16:creationId xmlns:a16="http://schemas.microsoft.com/office/drawing/2014/main" id="{BEC9E7EC-C2EB-459E-F8BE-FF207AF55826}"/>
              </a:ext>
            </a:extLst>
          </p:cNvPr>
          <p:cNvSpPr/>
          <p:nvPr/>
        </p:nvSpPr>
        <p:spPr>
          <a:xfrm>
            <a:off x="4786228" y="4265890"/>
            <a:ext cx="1554480" cy="914400"/>
          </a:xfrm>
          <a:prstGeom prst="roundRect">
            <a:avLst/>
          </a:prstGeom>
          <a:solidFill>
            <a:schemeClr val="tx2">
              <a:lumMod val="60000"/>
              <a:lumOff val="40000"/>
            </a:schemeClr>
          </a:solidFill>
          <a:ln w="31750" cmpd="sng">
            <a:solidFill>
              <a:srgbClr val="FF0000"/>
            </a:solidFill>
            <a:prstDash val="solid"/>
          </a:ln>
          <a:effectLst>
            <a:glow rad="63500">
              <a:schemeClr val="tx1">
                <a:alpha val="40000"/>
              </a:schemeClr>
            </a:glow>
            <a:softEdge rad="0"/>
          </a:effectLst>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Bahnschrift SemiBold SemiConden" panose="020B0502040204020203" pitchFamily="34" charset="0"/>
                <a:cs typeface="Avenir Next Demi Bold"/>
              </a:rPr>
              <a:t>Base Street Arcs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u="none" strike="noStrike" kern="1200" cap="none" spc="0" normalizeH="0" baseline="0" noProof="0" dirty="0">
              <a:ln>
                <a:noFill/>
              </a:ln>
              <a:solidFill>
                <a:srgbClr val="F2F2F2"/>
              </a:solidFill>
              <a:effectLst/>
              <a:uLnTx/>
              <a:uFillTx/>
              <a:latin typeface="Arial"/>
              <a:ea typeface="+mn-ea"/>
              <a:cs typeface="Avenir Next Demi Bold"/>
            </a:endParaRPr>
          </a:p>
        </p:txBody>
      </p:sp>
      <p:sp>
        <p:nvSpPr>
          <p:cNvPr id="8" name="Rounded Rectangle 12">
            <a:extLst>
              <a:ext uri="{FF2B5EF4-FFF2-40B4-BE49-F238E27FC236}">
                <a16:creationId xmlns:a16="http://schemas.microsoft.com/office/drawing/2014/main" id="{375D6268-55B2-16A6-09E1-ECFCC4A1A488}"/>
              </a:ext>
            </a:extLst>
          </p:cNvPr>
          <p:cNvSpPr/>
          <p:nvPr/>
        </p:nvSpPr>
        <p:spPr>
          <a:xfrm>
            <a:off x="4786228" y="1713480"/>
            <a:ext cx="1554480" cy="914400"/>
          </a:xfrm>
          <a:prstGeom prst="roundRect">
            <a:avLst/>
          </a:prstGeom>
          <a:solidFill>
            <a:srgbClr val="A34796">
              <a:alpha val="69804"/>
            </a:srgbClr>
          </a:solidFill>
          <a:ln w="31750">
            <a:solidFill>
              <a:srgbClr val="FF0000"/>
            </a:solidFill>
          </a:ln>
          <a:effectLst>
            <a:glow rad="63500">
              <a:schemeClr val="tx1">
                <a:alpha val="40000"/>
              </a:schemeClr>
            </a:glow>
            <a:softEdge rad="0"/>
          </a:effectLst>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000000"/>
                </a:solidFill>
                <a:latin typeface="Bahnschrift SemiBold SemiConden" panose="020B0502040204020203" pitchFamily="34" charset="0"/>
                <a:ea typeface="Avenir Next Medium" charset="0"/>
                <a:cs typeface="Avenir Next Demi Bold"/>
              </a:rPr>
              <a:t>Address Points (Multipoints)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2F2F2"/>
              </a:solidFill>
              <a:effectLst/>
              <a:uLnTx/>
              <a:uFillTx/>
              <a:latin typeface="Arial"/>
              <a:ea typeface="Avenir Next Medium" charset="0"/>
              <a:cs typeface="Avenir Next Demi Bold"/>
            </a:endParaRPr>
          </a:p>
        </p:txBody>
      </p:sp>
      <p:sp>
        <p:nvSpPr>
          <p:cNvPr id="11" name="Rounded Rectangle 12">
            <a:extLst>
              <a:ext uri="{FF2B5EF4-FFF2-40B4-BE49-F238E27FC236}">
                <a16:creationId xmlns:a16="http://schemas.microsoft.com/office/drawing/2014/main" id="{4D7A2DDD-6414-07FB-43C7-05337EAA277E}"/>
              </a:ext>
            </a:extLst>
          </p:cNvPr>
          <p:cNvSpPr/>
          <p:nvPr/>
        </p:nvSpPr>
        <p:spPr>
          <a:xfrm>
            <a:off x="4786228" y="2989685"/>
            <a:ext cx="1554480" cy="914400"/>
          </a:xfrm>
          <a:prstGeom prst="roundRect">
            <a:avLst/>
          </a:prstGeom>
          <a:solidFill>
            <a:srgbClr val="A34796">
              <a:alpha val="69804"/>
            </a:srgbClr>
          </a:solidFill>
          <a:ln w="31750">
            <a:solidFill>
              <a:srgbClr val="FF0000"/>
            </a:solidFill>
          </a:ln>
          <a:effectLst>
            <a:glow rad="63500">
              <a:schemeClr val="tx1">
                <a:alpha val="40000"/>
              </a:schemeClr>
            </a:glow>
            <a:softEdge rad="0"/>
          </a:effectLst>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Bahnschrift SemiBold SemiConden" panose="020B0502040204020203" pitchFamily="34" charset="0"/>
                <a:ea typeface="Avenir Next Medium" charset="0"/>
                <a:cs typeface="Avenir Next Demi Bold"/>
              </a:rPr>
              <a:t>Address Point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srgbClr val="000000"/>
                </a:solidFill>
                <a:effectLst/>
                <a:uLnTx/>
                <a:uFillTx/>
                <a:latin typeface="Bahnschrift SemiBold SemiConden" panose="020B0502040204020203" pitchFamily="34" charset="0"/>
                <a:ea typeface="Avenir Next Medium" charset="0"/>
                <a:cs typeface="Avenir Next Demi Bold"/>
              </a:rPr>
              <a:t>Centroids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2F2F2"/>
              </a:solidFill>
              <a:effectLst/>
              <a:uLnTx/>
              <a:uFillTx/>
              <a:latin typeface="Arial"/>
              <a:ea typeface="Avenir Next Medium" charset="0"/>
              <a:cs typeface="Avenir Next Demi Bold"/>
            </a:endParaRPr>
          </a:p>
        </p:txBody>
      </p:sp>
      <p:sp>
        <p:nvSpPr>
          <p:cNvPr id="12" name="Rounded Rectangle 8">
            <a:extLst>
              <a:ext uri="{FF2B5EF4-FFF2-40B4-BE49-F238E27FC236}">
                <a16:creationId xmlns:a16="http://schemas.microsoft.com/office/drawing/2014/main" id="{6096F224-6028-8B28-6C29-858718227E5D}"/>
              </a:ext>
            </a:extLst>
          </p:cNvPr>
          <p:cNvSpPr/>
          <p:nvPr/>
        </p:nvSpPr>
        <p:spPr>
          <a:xfrm>
            <a:off x="7017290" y="2989685"/>
            <a:ext cx="1554480" cy="914400"/>
          </a:xfrm>
          <a:prstGeom prst="roundRect">
            <a:avLst/>
          </a:prstGeom>
          <a:solidFill>
            <a:srgbClr val="F0B956"/>
          </a:solidFill>
          <a:ln w="31750">
            <a:solidFill>
              <a:srgbClr val="FF0000"/>
            </a:solidFill>
          </a:ln>
          <a:effectLst>
            <a:glow rad="63500">
              <a:schemeClr val="tx1">
                <a:alpha val="40000"/>
              </a:schemeClr>
            </a:glow>
            <a:softEdge rad="0"/>
          </a:effectLst>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Bahnschrift SemiBold SemiConden" panose="020B0502040204020203" pitchFamily="34" charset="0"/>
                <a:cs typeface="Avenir Next Demi Bold"/>
              </a:rPr>
              <a:t>Structure Polygons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u="none" strike="noStrike" kern="1200" cap="none" spc="0" normalizeH="0" baseline="0" noProof="0" dirty="0">
              <a:ln>
                <a:noFill/>
              </a:ln>
              <a:solidFill>
                <a:srgbClr val="F2F2F2"/>
              </a:solidFill>
              <a:effectLst/>
              <a:uLnTx/>
              <a:uFillTx/>
              <a:latin typeface="Arial"/>
              <a:ea typeface="+mn-ea"/>
              <a:cs typeface="Avenir Next Demi Bold"/>
            </a:endParaRPr>
          </a:p>
        </p:txBody>
      </p:sp>
      <p:sp>
        <p:nvSpPr>
          <p:cNvPr id="17" name="Rounded Rectangle 8">
            <a:extLst>
              <a:ext uri="{FF2B5EF4-FFF2-40B4-BE49-F238E27FC236}">
                <a16:creationId xmlns:a16="http://schemas.microsoft.com/office/drawing/2014/main" id="{7BCEA6ED-A072-600F-EEF5-A55F66ABEE1B}"/>
              </a:ext>
            </a:extLst>
          </p:cNvPr>
          <p:cNvSpPr/>
          <p:nvPr/>
        </p:nvSpPr>
        <p:spPr>
          <a:xfrm>
            <a:off x="7017290" y="1713480"/>
            <a:ext cx="1554480" cy="914400"/>
          </a:xfrm>
          <a:prstGeom prst="roundRect">
            <a:avLst/>
          </a:prstGeom>
          <a:gradFill>
            <a:gsLst>
              <a:gs pos="0">
                <a:srgbClr val="A34796"/>
              </a:gs>
              <a:gs pos="97000">
                <a:srgbClr val="6C5604"/>
              </a:gs>
            </a:gsLst>
            <a:lin ang="5400000" scaled="1"/>
          </a:gradFill>
          <a:ln w="22225">
            <a:solidFill>
              <a:schemeClr val="bg1">
                <a:lumMod val="10000"/>
              </a:schemeClr>
            </a:solidFill>
          </a:ln>
          <a:effectLst>
            <a:glow rad="63500">
              <a:schemeClr val="tx1">
                <a:alpha val="40000"/>
              </a:schemeClr>
            </a:glow>
            <a:softEdge rad="0"/>
          </a:effectLst>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u="none" strike="noStrike" kern="1200" cap="none" spc="0" normalizeH="0" baseline="0" noProof="0" dirty="0">
                <a:ln>
                  <a:noFill/>
                </a:ln>
                <a:solidFill>
                  <a:srgbClr val="000000"/>
                </a:solidFill>
                <a:effectLst/>
                <a:uLnTx/>
                <a:uFillTx/>
                <a:latin typeface="Bahnschrift SemiBold SemiConden" panose="020B0502040204020203" pitchFamily="34" charset="0"/>
                <a:cs typeface="Avenir Next Demi Bold"/>
              </a:rPr>
              <a:t>Address Points</a:t>
            </a:r>
            <a:endParaRPr lang="en-US" sz="1700" dirty="0">
              <a:solidFill>
                <a:srgbClr val="000000"/>
              </a:solidFill>
              <a:latin typeface="Bahnschrift SemiBold SemiConden" panose="020B0502040204020203" pitchFamily="34" charset="0"/>
              <a:cs typeface="Avenir Next Demi Bold"/>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u="none" strike="noStrike" kern="1200" cap="none" spc="0" normalizeH="0" baseline="0" noProof="0" dirty="0">
                <a:ln>
                  <a:noFill/>
                </a:ln>
                <a:solidFill>
                  <a:srgbClr val="000000"/>
                </a:solidFill>
                <a:effectLst/>
                <a:uLnTx/>
                <a:uFillTx/>
                <a:latin typeface="Bahnschrift SemiBold SemiConden" panose="020B0502040204020203" pitchFamily="34" charset="0"/>
                <a:cs typeface="Avenir Next Demi Bold"/>
              </a:rPr>
              <a:t> &amp; Structure Lookup Table</a:t>
            </a:r>
          </a:p>
        </p:txBody>
      </p:sp>
      <p:sp>
        <p:nvSpPr>
          <p:cNvPr id="16" name="Rounded Rectangle 8">
            <a:extLst>
              <a:ext uri="{FF2B5EF4-FFF2-40B4-BE49-F238E27FC236}">
                <a16:creationId xmlns:a16="http://schemas.microsoft.com/office/drawing/2014/main" id="{DECECD6A-271E-2009-C42A-A4BA0D6AB65D}"/>
              </a:ext>
            </a:extLst>
          </p:cNvPr>
          <p:cNvSpPr/>
          <p:nvPr/>
        </p:nvSpPr>
        <p:spPr>
          <a:xfrm>
            <a:off x="7017290" y="4265890"/>
            <a:ext cx="1554480" cy="914400"/>
          </a:xfrm>
          <a:prstGeom prst="roundRect">
            <a:avLst/>
          </a:prstGeom>
          <a:solidFill>
            <a:srgbClr val="F2F583"/>
          </a:solidFill>
          <a:ln w="31750">
            <a:solidFill>
              <a:srgbClr val="FF0000"/>
            </a:solidFill>
          </a:ln>
          <a:effectLst>
            <a:glow rad="63500">
              <a:schemeClr val="tx1">
                <a:alpha val="40000"/>
              </a:schemeClr>
            </a:glow>
            <a:softEdge rad="0"/>
          </a:effectLst>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50" dirty="0">
                <a:solidFill>
                  <a:srgbClr val="000000"/>
                </a:solidFill>
                <a:latin typeface="Bahnschrift SemiBold SemiConden" panose="020B0502040204020203" pitchFamily="34" charset="0"/>
                <a:cs typeface="Avenir Next Demi Bold"/>
              </a:rPr>
              <a:t>Parcel Polygons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50" dirty="0">
                <a:solidFill>
                  <a:srgbClr val="000000"/>
                </a:solidFill>
                <a:latin typeface="Bahnschrift SemiBold SemiConden" panose="020B0502040204020203" pitchFamily="34" charset="0"/>
                <a:cs typeface="Avenir Next Demi Bold"/>
              </a:rPr>
              <a:t>&amp; Assessor Data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u="none" strike="noStrike" kern="1200" cap="none" spc="0" normalizeH="0" baseline="0" noProof="0" dirty="0">
              <a:ln>
                <a:noFill/>
              </a:ln>
              <a:solidFill>
                <a:srgbClr val="000000"/>
              </a:solidFill>
              <a:effectLst/>
              <a:uLnTx/>
              <a:uFillTx/>
              <a:latin typeface="Arial"/>
              <a:ea typeface="+mn-ea"/>
              <a:cs typeface="Avenir Next Demi Bold"/>
            </a:endParaRPr>
          </a:p>
        </p:txBody>
      </p:sp>
      <p:sp>
        <p:nvSpPr>
          <p:cNvPr id="13" name="Rounded Rectangle 7">
            <a:extLst>
              <a:ext uri="{FF2B5EF4-FFF2-40B4-BE49-F238E27FC236}">
                <a16:creationId xmlns:a16="http://schemas.microsoft.com/office/drawing/2014/main" id="{A1F76F7A-9E00-AB8E-2EE0-1995AFDAD7CD}"/>
              </a:ext>
            </a:extLst>
          </p:cNvPr>
          <p:cNvSpPr/>
          <p:nvPr/>
        </p:nvSpPr>
        <p:spPr>
          <a:xfrm>
            <a:off x="2530207" y="5542095"/>
            <a:ext cx="1554480" cy="914400"/>
          </a:xfrm>
          <a:prstGeom prst="roundRect">
            <a:avLst/>
          </a:prstGeom>
          <a:solidFill>
            <a:schemeClr val="accent1">
              <a:lumMod val="60000"/>
              <a:lumOff val="40000"/>
            </a:schemeClr>
          </a:solidFill>
          <a:ln w="22225">
            <a:solidFill>
              <a:schemeClr val="bg1">
                <a:lumMod val="10000"/>
                <a:alpha val="87000"/>
              </a:schemeClr>
            </a:solidFill>
          </a:ln>
          <a:effectLst>
            <a:glow rad="63500">
              <a:schemeClr val="tx1">
                <a:alpha val="40000"/>
              </a:schemeClr>
            </a:glow>
            <a:softEdge rad="0"/>
          </a:effectLst>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1D1D1D"/>
                </a:solidFill>
                <a:latin typeface="Bahnschrift SemiBold SemiConden" panose="020B0502040204020203" pitchFamily="34" charset="0"/>
                <a:ea typeface="Avenir Next Medium" charset="0"/>
                <a:cs typeface="Avenir Next Demi Bold"/>
              </a:rPr>
              <a:t>Site Names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D1D1D"/>
              </a:solidFill>
              <a:effectLst/>
              <a:uLnTx/>
              <a:uFillTx/>
              <a:latin typeface="Arial"/>
              <a:ea typeface="Avenir Next Medium" charset="0"/>
              <a:cs typeface="Avenir Next Demi Bold"/>
            </a:endParaRPr>
          </a:p>
        </p:txBody>
      </p:sp>
      <p:sp>
        <p:nvSpPr>
          <p:cNvPr id="3" name="Rounded Rectangle 7">
            <a:extLst>
              <a:ext uri="{FF2B5EF4-FFF2-40B4-BE49-F238E27FC236}">
                <a16:creationId xmlns:a16="http://schemas.microsoft.com/office/drawing/2014/main" id="{2DD7F0C9-9312-8AEF-CDB3-0FB2F6BFBC95}"/>
              </a:ext>
            </a:extLst>
          </p:cNvPr>
          <p:cNvSpPr/>
          <p:nvPr/>
        </p:nvSpPr>
        <p:spPr>
          <a:xfrm>
            <a:off x="4794046" y="5548780"/>
            <a:ext cx="1554480" cy="914400"/>
          </a:xfrm>
          <a:prstGeom prst="roundRect">
            <a:avLst/>
          </a:prstGeom>
          <a:solidFill>
            <a:schemeClr val="accent6">
              <a:lumMod val="75000"/>
            </a:schemeClr>
          </a:solidFill>
          <a:ln w="31750">
            <a:solidFill>
              <a:srgbClr val="FF0000">
                <a:alpha val="87000"/>
              </a:srgbClr>
            </a:solidFill>
          </a:ln>
          <a:effectLst>
            <a:glow rad="63500">
              <a:schemeClr val="tx1">
                <a:alpha val="40000"/>
              </a:schemeClr>
            </a:glow>
            <a:softEdge rad="0"/>
          </a:effectLst>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Bahnschrift SemiBold SemiConden" panose="020B0502040204020203" pitchFamily="34" charset="0"/>
                <a:ea typeface="Avenir Next Medium" charset="0"/>
                <a:cs typeface="Avenir Next Demi Bold"/>
              </a:rPr>
              <a:t>Site Polygons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2F2F2"/>
              </a:solidFill>
              <a:effectLst/>
              <a:uLnTx/>
              <a:uFillTx/>
              <a:latin typeface="Arial"/>
              <a:ea typeface="Avenir Next Medium" charset="0"/>
              <a:cs typeface="Avenir Next Demi Bold"/>
            </a:endParaRPr>
          </a:p>
        </p:txBody>
      </p:sp>
      <p:cxnSp>
        <p:nvCxnSpPr>
          <p:cNvPr id="18" name="Connector: Elbow 17">
            <a:extLst>
              <a:ext uri="{FF2B5EF4-FFF2-40B4-BE49-F238E27FC236}">
                <a16:creationId xmlns:a16="http://schemas.microsoft.com/office/drawing/2014/main" id="{8910D70E-C203-D5B0-C698-A550761FD763}"/>
              </a:ext>
              <a:ext uri="{C183D7F6-B498-43B3-948B-1728B52AA6E4}">
                <adec:decorative xmlns:adec="http://schemas.microsoft.com/office/drawing/2017/decorative" val="1"/>
              </a:ext>
            </a:extLst>
          </p:cNvPr>
          <p:cNvCxnSpPr>
            <a:cxnSpLocks/>
          </p:cNvCxnSpPr>
          <p:nvPr/>
        </p:nvCxnSpPr>
        <p:spPr>
          <a:xfrm rot="10800000">
            <a:off x="6331579" y="3676953"/>
            <a:ext cx="682763" cy="0"/>
          </a:xfrm>
          <a:prstGeom prst="bentConnector3">
            <a:avLst>
              <a:gd name="adj1" fmla="val 50000"/>
            </a:avLst>
          </a:prstGeom>
          <a:ln w="44450" cap="rnd" cmpd="sng">
            <a:solidFill>
              <a:schemeClr val="tx1">
                <a:lumMod val="75000"/>
                <a:lumOff val="25000"/>
              </a:schemeClr>
            </a:solidFill>
            <a:prstDash val="sysDot"/>
            <a:miter lim="800000"/>
            <a:headEnd type="triangle" w="med" len="med"/>
            <a:tailEnd type="triangle" w="med" len="med"/>
          </a:ln>
          <a:effectLst>
            <a:outerShdw blurRad="50800" dist="50800" dir="5400000" algn="ctr" rotWithShape="0">
              <a:schemeClr val="bg2"/>
            </a:outerShdw>
          </a:effectLst>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7EFB43F9-0FCF-F574-DF8C-5FA54CEA2D32}"/>
              </a:ext>
              <a:ext uri="{C183D7F6-B498-43B3-948B-1728B52AA6E4}">
                <adec:decorative xmlns:adec="http://schemas.microsoft.com/office/drawing/2017/decorative" val="1"/>
              </a:ext>
            </a:extLst>
          </p:cNvPr>
          <p:cNvCxnSpPr>
            <a:cxnSpLocks/>
          </p:cNvCxnSpPr>
          <p:nvPr/>
        </p:nvCxnSpPr>
        <p:spPr>
          <a:xfrm rot="10800000" flipH="1" flipV="1">
            <a:off x="264185" y="2448535"/>
            <a:ext cx="3069388" cy="3067433"/>
          </a:xfrm>
          <a:prstGeom prst="bentConnector4">
            <a:avLst>
              <a:gd name="adj1" fmla="val -5696"/>
              <a:gd name="adj2" fmla="val 95331"/>
            </a:avLst>
          </a:prstGeom>
          <a:ln w="44450" cap="sq" cmpd="sng">
            <a:solidFill>
              <a:schemeClr val="tx1">
                <a:lumMod val="75000"/>
                <a:lumOff val="25000"/>
              </a:schemeClr>
            </a:solidFill>
            <a:prstDash val="solid"/>
            <a:miter lim="800000"/>
            <a:headEnd type="triangle" w="med" len="med"/>
            <a:tailEnd type="triangle" w="med" len="med"/>
          </a:ln>
          <a:effectLst>
            <a:outerShdw blurRad="50800" dist="50800" dir="5400000" algn="ctr" rotWithShape="0">
              <a:schemeClr val="bg2"/>
            </a:outerShdw>
          </a:effectLst>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95C0187B-6478-9764-0B6E-A74A56ACDE2F}"/>
              </a:ext>
              <a:ext uri="{C183D7F6-B498-43B3-948B-1728B52AA6E4}">
                <adec:decorative xmlns:adec="http://schemas.microsoft.com/office/drawing/2017/decorative" val="1"/>
              </a:ext>
            </a:extLst>
          </p:cNvPr>
          <p:cNvCxnSpPr>
            <a:cxnSpLocks/>
            <a:stCxn id="12" idx="1"/>
            <a:endCxn id="28" idx="3"/>
          </p:cNvCxnSpPr>
          <p:nvPr/>
        </p:nvCxnSpPr>
        <p:spPr>
          <a:xfrm rot="10800000">
            <a:off x="6309728" y="2516945"/>
            <a:ext cx="707562" cy="929940"/>
          </a:xfrm>
          <a:prstGeom prst="bentConnector3">
            <a:avLst>
              <a:gd name="adj1" fmla="val 50000"/>
            </a:avLst>
          </a:prstGeom>
          <a:ln w="44450" cap="rnd" cmpd="sng">
            <a:solidFill>
              <a:schemeClr val="tx1">
                <a:lumMod val="75000"/>
                <a:lumOff val="25000"/>
              </a:schemeClr>
            </a:solidFill>
            <a:prstDash val="sysDot"/>
            <a:miter lim="800000"/>
            <a:headEnd type="triangle" w="med" len="med"/>
            <a:tailEnd type="triangle" w="med" len="med"/>
          </a:ln>
          <a:effectLst>
            <a:outerShdw blurRad="50800" dist="50800" dir="5400000" algn="ctr" rotWithShape="0">
              <a:schemeClr val="bg2"/>
            </a:outerShdw>
          </a:effectLst>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DB1E95AA-00DC-55C4-EC95-E954CBDA26EC}"/>
              </a:ext>
              <a:ext uri="{C183D7F6-B498-43B3-948B-1728B52AA6E4}">
                <adec:decorative xmlns:adec="http://schemas.microsoft.com/office/drawing/2017/decorative" val="1"/>
              </a:ext>
            </a:extLst>
          </p:cNvPr>
          <p:cNvCxnSpPr>
            <a:cxnSpLocks/>
            <a:endCxn id="13" idx="3"/>
          </p:cNvCxnSpPr>
          <p:nvPr/>
        </p:nvCxnSpPr>
        <p:spPr>
          <a:xfrm rot="10800000">
            <a:off x="4084687" y="6011995"/>
            <a:ext cx="722444" cy="0"/>
          </a:xfrm>
          <a:prstGeom prst="bentConnector3">
            <a:avLst>
              <a:gd name="adj1" fmla="val 50000"/>
            </a:avLst>
          </a:prstGeom>
          <a:ln w="44450" cap="sq" cmpd="sng">
            <a:solidFill>
              <a:schemeClr val="tx1">
                <a:lumMod val="75000"/>
                <a:lumOff val="25000"/>
              </a:schemeClr>
            </a:solidFill>
            <a:prstDash val="solid"/>
            <a:miter lim="800000"/>
            <a:headEnd type="triangle" w="med" len="med"/>
            <a:tailEnd type="triangle" w="med" len="med"/>
          </a:ln>
          <a:effectLst>
            <a:outerShdw blurRad="50800" dist="50800" dir="5400000" algn="ctr" rotWithShape="0">
              <a:schemeClr val="bg2"/>
            </a:outerShdw>
          </a:effectLst>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DBB33114-39F4-2CE2-4AEB-8F31C6100E4C}"/>
              </a:ext>
              <a:ext uri="{C183D7F6-B498-43B3-948B-1728B52AA6E4}">
                <adec:decorative xmlns:adec="http://schemas.microsoft.com/office/drawing/2017/decorative" val="1"/>
              </a:ext>
            </a:extLst>
          </p:cNvPr>
          <p:cNvCxnSpPr>
            <a:cxnSpLocks/>
            <a:stCxn id="13" idx="1"/>
          </p:cNvCxnSpPr>
          <p:nvPr/>
        </p:nvCxnSpPr>
        <p:spPr>
          <a:xfrm rot="10800000" flipH="1">
            <a:off x="2530206" y="2622387"/>
            <a:ext cx="500365" cy="3376908"/>
          </a:xfrm>
          <a:prstGeom prst="bentConnector4">
            <a:avLst>
              <a:gd name="adj1" fmla="val -39298"/>
              <a:gd name="adj2" fmla="val 94600"/>
            </a:avLst>
          </a:prstGeom>
          <a:ln w="44450" cap="sq" cmpd="sng">
            <a:solidFill>
              <a:schemeClr val="tx1">
                <a:lumMod val="75000"/>
                <a:lumOff val="25000"/>
              </a:schemeClr>
            </a:solidFill>
            <a:prstDash val="solid"/>
            <a:miter lim="800000"/>
            <a:headEnd type="triangle" w="med" len="med"/>
            <a:tailEnd type="triangle" w="med" len="med"/>
          </a:ln>
          <a:effectLst>
            <a:outerShdw blurRad="50800" dist="50800" dir="5400000" algn="ctr" rotWithShape="0">
              <a:schemeClr val="bg2"/>
            </a:outerShdw>
          </a:effectLst>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016FD95D-9E92-F10F-338E-D95FC57E338F}"/>
              </a:ext>
              <a:ext uri="{C183D7F6-B498-43B3-948B-1728B52AA6E4}">
                <adec:decorative xmlns:adec="http://schemas.microsoft.com/office/drawing/2017/decorative" val="1"/>
              </a:ext>
            </a:extLst>
          </p:cNvPr>
          <p:cNvCxnSpPr>
            <a:cxnSpLocks/>
          </p:cNvCxnSpPr>
          <p:nvPr/>
        </p:nvCxnSpPr>
        <p:spPr>
          <a:xfrm rot="10800000">
            <a:off x="6321509" y="2326745"/>
            <a:ext cx="709229" cy="2221534"/>
          </a:xfrm>
          <a:prstGeom prst="bentConnector3">
            <a:avLst>
              <a:gd name="adj1" fmla="val 50000"/>
            </a:avLst>
          </a:prstGeom>
          <a:ln w="44450" cap="rnd" cmpd="sng">
            <a:solidFill>
              <a:schemeClr val="tx1">
                <a:lumMod val="75000"/>
                <a:lumOff val="25000"/>
              </a:schemeClr>
            </a:solidFill>
            <a:prstDash val="sysDot"/>
            <a:miter lim="800000"/>
            <a:headEnd type="triangle" w="med" len="med"/>
            <a:tailEnd type="triangle" w="med" len="med"/>
          </a:ln>
          <a:effectLst>
            <a:outerShdw blurRad="50800" dist="50800" dir="5400000" algn="ctr" rotWithShape="0">
              <a:schemeClr val="bg2"/>
            </a:outerShdw>
          </a:effectLst>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9E8111FD-B71F-5520-F0A8-5D2598412099}"/>
              </a:ext>
              <a:ext uri="{C183D7F6-B498-43B3-948B-1728B52AA6E4}">
                <adec:decorative xmlns:adec="http://schemas.microsoft.com/office/drawing/2017/decorative" val="1"/>
              </a:ext>
            </a:extLst>
          </p:cNvPr>
          <p:cNvCxnSpPr>
            <a:cxnSpLocks/>
          </p:cNvCxnSpPr>
          <p:nvPr/>
        </p:nvCxnSpPr>
        <p:spPr>
          <a:xfrm flipH="1" flipV="1">
            <a:off x="3919439" y="2635471"/>
            <a:ext cx="891804" cy="3059027"/>
          </a:xfrm>
          <a:prstGeom prst="bentConnector4">
            <a:avLst>
              <a:gd name="adj1" fmla="val 48192"/>
              <a:gd name="adj2" fmla="val 93812"/>
            </a:avLst>
          </a:prstGeom>
          <a:ln w="44450" cap="sq" cmpd="sng">
            <a:solidFill>
              <a:schemeClr val="tx1">
                <a:lumMod val="75000"/>
                <a:lumOff val="25000"/>
              </a:schemeClr>
            </a:solidFill>
            <a:prstDash val="solid"/>
            <a:miter lim="800000"/>
            <a:headEnd type="triangle" w="med" len="med"/>
            <a:tailEnd type="triangle" w="med" len="med"/>
          </a:ln>
          <a:effectLst>
            <a:outerShdw blurRad="50800" dist="50800" dir="5400000" algn="ctr" rotWithShape="0">
              <a:schemeClr val="bg2"/>
            </a:outerShdw>
          </a:effectLst>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A886ACBD-6EC3-6A07-796C-957187AD7EAA}"/>
              </a:ext>
              <a:ext uri="{C183D7F6-B498-43B3-948B-1728B52AA6E4}">
                <adec:decorative xmlns:adec="http://schemas.microsoft.com/office/drawing/2017/decorative" val="1"/>
              </a:ext>
            </a:extLst>
          </p:cNvPr>
          <p:cNvCxnSpPr>
            <a:cxnSpLocks/>
          </p:cNvCxnSpPr>
          <p:nvPr/>
        </p:nvCxnSpPr>
        <p:spPr>
          <a:xfrm rot="10800000">
            <a:off x="1828082" y="2183380"/>
            <a:ext cx="689062" cy="0"/>
          </a:xfrm>
          <a:prstGeom prst="bentConnector3">
            <a:avLst>
              <a:gd name="adj1" fmla="val 50000"/>
            </a:avLst>
          </a:prstGeom>
          <a:ln w="44450" cap="sq" cmpd="sng">
            <a:solidFill>
              <a:schemeClr val="tx1">
                <a:lumMod val="75000"/>
                <a:lumOff val="25000"/>
              </a:schemeClr>
            </a:solidFill>
            <a:prstDash val="solid"/>
            <a:miter lim="800000"/>
            <a:headEnd type="triangle" w="med" len="med"/>
            <a:tailEnd type="triangle" w="med" len="med"/>
          </a:ln>
          <a:effectLst>
            <a:outerShdw blurRad="50800" dist="50800" dir="5400000" algn="ctr" rotWithShape="0">
              <a:schemeClr val="bg2"/>
            </a:outerShdw>
          </a:effectLst>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D02A05AC-EB03-3124-921D-73B42DA0D756}"/>
              </a:ext>
              <a:ext uri="{C183D7F6-B498-43B3-948B-1728B52AA6E4}">
                <adec:decorative xmlns:adec="http://schemas.microsoft.com/office/drawing/2017/decorative" val="1"/>
              </a:ext>
            </a:extLst>
          </p:cNvPr>
          <p:cNvCxnSpPr>
            <a:cxnSpLocks/>
            <a:endCxn id="8" idx="0"/>
          </p:cNvCxnSpPr>
          <p:nvPr/>
        </p:nvCxnSpPr>
        <p:spPr>
          <a:xfrm flipH="1" flipV="1">
            <a:off x="5563468" y="1713480"/>
            <a:ext cx="777240" cy="4590612"/>
          </a:xfrm>
          <a:prstGeom prst="bentConnector4">
            <a:avLst>
              <a:gd name="adj1" fmla="val -349679"/>
              <a:gd name="adj2" fmla="val 102930"/>
            </a:avLst>
          </a:prstGeom>
          <a:ln w="44450" cap="sq" cmpd="sng">
            <a:solidFill>
              <a:schemeClr val="tx1">
                <a:lumMod val="75000"/>
                <a:lumOff val="25000"/>
              </a:schemeClr>
            </a:solidFill>
            <a:prstDash val="sysDot"/>
            <a:miter lim="800000"/>
            <a:headEnd type="triangle" w="med" len="med"/>
            <a:tailEnd type="triangle" w="med" len="med"/>
          </a:ln>
          <a:effectLst>
            <a:outerShdw blurRad="50800" dist="50800" dir="5400000" algn="ctr" rotWithShape="0">
              <a:schemeClr val="bg2"/>
            </a:outerShdw>
          </a:effectLst>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8D4D80B5-DAAD-3C87-0E7D-2BC47DE2E8FB}"/>
              </a:ext>
              <a:ext uri="{C183D7F6-B498-43B3-948B-1728B52AA6E4}">
                <adec:decorative xmlns:adec="http://schemas.microsoft.com/office/drawing/2017/decorative" val="1"/>
              </a:ext>
            </a:extLst>
          </p:cNvPr>
          <p:cNvSpPr txBox="1"/>
          <p:nvPr/>
        </p:nvSpPr>
        <p:spPr>
          <a:xfrm>
            <a:off x="2514061" y="2351551"/>
            <a:ext cx="1608197" cy="276999"/>
          </a:xfrm>
          <a:prstGeom prst="rect">
            <a:avLst/>
          </a:prstGeom>
          <a:noFill/>
        </p:spPr>
        <p:txBody>
          <a:bodyPr wrap="none" rtlCol="0">
            <a:spAutoFit/>
          </a:bodyPr>
          <a:lstStyle/>
          <a:p>
            <a:pPr algn="ctr"/>
            <a:r>
              <a:rPr lang="en-US" sz="1200" b="1" i="1" u="sng" dirty="0"/>
              <a:t>MASTER_ADDRESS_ID</a:t>
            </a:r>
          </a:p>
        </p:txBody>
      </p:sp>
      <p:sp>
        <p:nvSpPr>
          <p:cNvPr id="27" name="TextBox 26">
            <a:extLst>
              <a:ext uri="{FF2B5EF4-FFF2-40B4-BE49-F238E27FC236}">
                <a16:creationId xmlns:a16="http://schemas.microsoft.com/office/drawing/2014/main" id="{C9B21760-6C48-1909-FC2A-0679EAC80453}"/>
              </a:ext>
              <a:ext uri="{C183D7F6-B498-43B3-948B-1728B52AA6E4}">
                <adec:decorative xmlns:adec="http://schemas.microsoft.com/office/drawing/2017/decorative" val="1"/>
              </a:ext>
            </a:extLst>
          </p:cNvPr>
          <p:cNvSpPr txBox="1"/>
          <p:nvPr/>
        </p:nvSpPr>
        <p:spPr>
          <a:xfrm>
            <a:off x="338246" y="2351551"/>
            <a:ext cx="1451039" cy="261610"/>
          </a:xfrm>
          <a:prstGeom prst="rect">
            <a:avLst/>
          </a:prstGeom>
          <a:noFill/>
        </p:spPr>
        <p:txBody>
          <a:bodyPr wrap="none" rtlCol="0">
            <a:spAutoFit/>
          </a:bodyPr>
          <a:lstStyle/>
          <a:p>
            <a:pPr algn="ctr"/>
            <a:r>
              <a:rPr lang="en-US" sz="1000" b="1" i="1" u="sng" dirty="0"/>
              <a:t>ADDRESS_</a:t>
            </a:r>
            <a:r>
              <a:rPr lang="en-US" sz="1100" b="1" i="1" u="sng" dirty="0"/>
              <a:t>VARIANT</a:t>
            </a:r>
            <a:r>
              <a:rPr lang="en-US" sz="1000" b="1" i="1" u="sng" dirty="0"/>
              <a:t>_ID</a:t>
            </a:r>
          </a:p>
        </p:txBody>
      </p:sp>
      <p:sp>
        <p:nvSpPr>
          <p:cNvPr id="28" name="TextBox 27">
            <a:extLst>
              <a:ext uri="{FF2B5EF4-FFF2-40B4-BE49-F238E27FC236}">
                <a16:creationId xmlns:a16="http://schemas.microsoft.com/office/drawing/2014/main" id="{12A5A45E-B18F-9ECC-A617-BA36B580FB44}"/>
              </a:ext>
              <a:ext uri="{C183D7F6-B498-43B3-948B-1728B52AA6E4}">
                <adec:decorative xmlns:adec="http://schemas.microsoft.com/office/drawing/2017/decorative" val="1"/>
              </a:ext>
            </a:extLst>
          </p:cNvPr>
          <p:cNvSpPr txBox="1"/>
          <p:nvPr/>
        </p:nvSpPr>
        <p:spPr>
          <a:xfrm>
            <a:off x="4834516" y="2378445"/>
            <a:ext cx="1475212" cy="276999"/>
          </a:xfrm>
          <a:prstGeom prst="rect">
            <a:avLst/>
          </a:prstGeom>
          <a:noFill/>
        </p:spPr>
        <p:txBody>
          <a:bodyPr wrap="none" rtlCol="0">
            <a:spAutoFit/>
          </a:bodyPr>
          <a:lstStyle/>
          <a:p>
            <a:pPr algn="ctr"/>
            <a:r>
              <a:rPr lang="en-US" sz="1200" b="1" i="1" u="sng" dirty="0"/>
              <a:t>ADDRESS_POINT_ID</a:t>
            </a:r>
          </a:p>
        </p:txBody>
      </p:sp>
      <p:sp>
        <p:nvSpPr>
          <p:cNvPr id="29" name="TextBox 28">
            <a:extLst>
              <a:ext uri="{FF2B5EF4-FFF2-40B4-BE49-F238E27FC236}">
                <a16:creationId xmlns:a16="http://schemas.microsoft.com/office/drawing/2014/main" id="{719679A4-CE45-B4A1-33ED-8E6EF4366982}"/>
              </a:ext>
              <a:ext uri="{C183D7F6-B498-43B3-948B-1728B52AA6E4}">
                <adec:decorative xmlns:adec="http://schemas.microsoft.com/office/drawing/2017/decorative" val="1"/>
              </a:ext>
            </a:extLst>
          </p:cNvPr>
          <p:cNvSpPr txBox="1"/>
          <p:nvPr/>
        </p:nvSpPr>
        <p:spPr>
          <a:xfrm>
            <a:off x="5052618" y="3648538"/>
            <a:ext cx="1061957" cy="276999"/>
          </a:xfrm>
          <a:prstGeom prst="rect">
            <a:avLst/>
          </a:prstGeom>
          <a:noFill/>
        </p:spPr>
        <p:txBody>
          <a:bodyPr wrap="none" rtlCol="0">
            <a:spAutoFit/>
          </a:bodyPr>
          <a:lstStyle/>
          <a:p>
            <a:pPr algn="ctr"/>
            <a:r>
              <a:rPr lang="en-US" sz="1200" b="1" i="1" u="sng" dirty="0"/>
              <a:t>CENTROID_ID</a:t>
            </a:r>
          </a:p>
        </p:txBody>
      </p:sp>
      <p:sp>
        <p:nvSpPr>
          <p:cNvPr id="30" name="TextBox 29">
            <a:extLst>
              <a:ext uri="{FF2B5EF4-FFF2-40B4-BE49-F238E27FC236}">
                <a16:creationId xmlns:a16="http://schemas.microsoft.com/office/drawing/2014/main" id="{B5DD79AF-BDBA-EB90-C229-886B80029E73}"/>
              </a:ext>
              <a:ext uri="{C183D7F6-B498-43B3-948B-1728B52AA6E4}">
                <adec:decorative xmlns:adec="http://schemas.microsoft.com/office/drawing/2017/decorative" val="1"/>
              </a:ext>
            </a:extLst>
          </p:cNvPr>
          <p:cNvSpPr txBox="1"/>
          <p:nvPr/>
        </p:nvSpPr>
        <p:spPr>
          <a:xfrm>
            <a:off x="2619209" y="3676953"/>
            <a:ext cx="1343574" cy="276999"/>
          </a:xfrm>
          <a:prstGeom prst="rect">
            <a:avLst/>
          </a:prstGeom>
          <a:noFill/>
        </p:spPr>
        <p:txBody>
          <a:bodyPr wrap="none" rtlCol="0">
            <a:spAutoFit/>
          </a:bodyPr>
          <a:lstStyle/>
          <a:p>
            <a:pPr algn="ctr"/>
            <a:r>
              <a:rPr lang="en-US" sz="1200" b="1" i="1" u="sng" dirty="0"/>
              <a:t>STREET_NAME_ID</a:t>
            </a:r>
          </a:p>
        </p:txBody>
      </p:sp>
      <p:sp>
        <p:nvSpPr>
          <p:cNvPr id="31" name="TextBox 30">
            <a:extLst>
              <a:ext uri="{FF2B5EF4-FFF2-40B4-BE49-F238E27FC236}">
                <a16:creationId xmlns:a16="http://schemas.microsoft.com/office/drawing/2014/main" id="{913EF0E2-9355-9D37-FDF6-6434F818BF8B}"/>
              </a:ext>
              <a:ext uri="{C183D7F6-B498-43B3-948B-1728B52AA6E4}">
                <adec:decorative xmlns:adec="http://schemas.microsoft.com/office/drawing/2017/decorative" val="1"/>
              </a:ext>
            </a:extLst>
          </p:cNvPr>
          <p:cNvSpPr txBox="1"/>
          <p:nvPr/>
        </p:nvSpPr>
        <p:spPr>
          <a:xfrm>
            <a:off x="4853789" y="4898311"/>
            <a:ext cx="1434175" cy="276999"/>
          </a:xfrm>
          <a:prstGeom prst="rect">
            <a:avLst/>
          </a:prstGeom>
          <a:noFill/>
        </p:spPr>
        <p:txBody>
          <a:bodyPr wrap="none" rtlCol="0">
            <a:spAutoFit/>
          </a:bodyPr>
          <a:lstStyle/>
          <a:p>
            <a:pPr algn="ctr"/>
            <a:r>
              <a:rPr lang="en-US" sz="1200" b="1" i="1" u="sng" dirty="0"/>
              <a:t>BASE_SEGMENT_ID</a:t>
            </a:r>
          </a:p>
        </p:txBody>
      </p:sp>
      <p:sp>
        <p:nvSpPr>
          <p:cNvPr id="32" name="TextBox 31">
            <a:extLst>
              <a:ext uri="{FF2B5EF4-FFF2-40B4-BE49-F238E27FC236}">
                <a16:creationId xmlns:a16="http://schemas.microsoft.com/office/drawing/2014/main" id="{399C6564-6E7F-1BA5-ED1B-EE4D95019002}"/>
              </a:ext>
              <a:ext uri="{C183D7F6-B498-43B3-948B-1728B52AA6E4}">
                <adec:decorative xmlns:adec="http://schemas.microsoft.com/office/drawing/2017/decorative" val="1"/>
              </a:ext>
            </a:extLst>
          </p:cNvPr>
          <p:cNvSpPr txBox="1"/>
          <p:nvPr/>
        </p:nvSpPr>
        <p:spPr>
          <a:xfrm>
            <a:off x="7235493" y="3655392"/>
            <a:ext cx="1156792" cy="276999"/>
          </a:xfrm>
          <a:prstGeom prst="rect">
            <a:avLst/>
          </a:prstGeom>
          <a:noFill/>
        </p:spPr>
        <p:txBody>
          <a:bodyPr wrap="none" rtlCol="0">
            <a:spAutoFit/>
          </a:bodyPr>
          <a:lstStyle/>
          <a:p>
            <a:pPr algn="ctr"/>
            <a:r>
              <a:rPr lang="en-US" sz="1200" b="1" i="1" u="sng" dirty="0"/>
              <a:t>STRUCTURE_ID</a:t>
            </a:r>
          </a:p>
        </p:txBody>
      </p:sp>
      <p:sp>
        <p:nvSpPr>
          <p:cNvPr id="33" name="TextBox 32">
            <a:extLst>
              <a:ext uri="{FF2B5EF4-FFF2-40B4-BE49-F238E27FC236}">
                <a16:creationId xmlns:a16="http://schemas.microsoft.com/office/drawing/2014/main" id="{B85F04C5-0787-AAED-1D09-54815D827BEE}"/>
              </a:ext>
              <a:ext uri="{C183D7F6-B498-43B3-948B-1728B52AA6E4}">
                <adec:decorative xmlns:adec="http://schemas.microsoft.com/office/drawing/2017/decorative" val="1"/>
              </a:ext>
            </a:extLst>
          </p:cNvPr>
          <p:cNvSpPr txBox="1"/>
          <p:nvPr/>
        </p:nvSpPr>
        <p:spPr>
          <a:xfrm>
            <a:off x="2527617" y="4932808"/>
            <a:ext cx="1486304" cy="230832"/>
          </a:xfrm>
          <a:prstGeom prst="rect">
            <a:avLst/>
          </a:prstGeom>
          <a:noFill/>
        </p:spPr>
        <p:txBody>
          <a:bodyPr wrap="none" rtlCol="0">
            <a:spAutoFit/>
          </a:bodyPr>
          <a:lstStyle/>
          <a:p>
            <a:pPr algn="ctr"/>
            <a:r>
              <a:rPr lang="en-US" sz="900" b="1" i="1" u="sng" dirty="0"/>
              <a:t>BASE_RANGE_VARIANT_ID</a:t>
            </a:r>
          </a:p>
        </p:txBody>
      </p:sp>
      <p:sp>
        <p:nvSpPr>
          <p:cNvPr id="34" name="TextBox 33">
            <a:extLst>
              <a:ext uri="{FF2B5EF4-FFF2-40B4-BE49-F238E27FC236}">
                <a16:creationId xmlns:a16="http://schemas.microsoft.com/office/drawing/2014/main" id="{AEF133AC-F4AF-1DBA-5CEA-FE7C356FC3E4}"/>
              </a:ext>
              <a:ext uri="{C183D7F6-B498-43B3-948B-1728B52AA6E4}">
                <adec:decorative xmlns:adec="http://schemas.microsoft.com/office/drawing/2017/decorative" val="1"/>
              </a:ext>
            </a:extLst>
          </p:cNvPr>
          <p:cNvSpPr txBox="1"/>
          <p:nvPr/>
        </p:nvSpPr>
        <p:spPr>
          <a:xfrm>
            <a:off x="5238285" y="6163865"/>
            <a:ext cx="667170" cy="276999"/>
          </a:xfrm>
          <a:prstGeom prst="rect">
            <a:avLst/>
          </a:prstGeom>
          <a:noFill/>
        </p:spPr>
        <p:txBody>
          <a:bodyPr wrap="none" rtlCol="0">
            <a:spAutoFit/>
          </a:bodyPr>
          <a:lstStyle/>
          <a:p>
            <a:r>
              <a:rPr lang="en-US" sz="1200" b="1" i="1" u="sng" dirty="0"/>
              <a:t>SITE_ID</a:t>
            </a:r>
          </a:p>
        </p:txBody>
      </p:sp>
      <p:sp>
        <p:nvSpPr>
          <p:cNvPr id="35" name="TextBox 34">
            <a:extLst>
              <a:ext uri="{FF2B5EF4-FFF2-40B4-BE49-F238E27FC236}">
                <a16:creationId xmlns:a16="http://schemas.microsoft.com/office/drawing/2014/main" id="{9AD0C694-898D-4D0D-4B79-DA0860DFEE4E}"/>
              </a:ext>
              <a:ext uri="{C183D7F6-B498-43B3-948B-1728B52AA6E4}">
                <adec:decorative xmlns:adec="http://schemas.microsoft.com/office/drawing/2017/decorative" val="1"/>
              </a:ext>
            </a:extLst>
          </p:cNvPr>
          <p:cNvSpPr txBox="1"/>
          <p:nvPr/>
        </p:nvSpPr>
        <p:spPr>
          <a:xfrm>
            <a:off x="2722392" y="6163589"/>
            <a:ext cx="1148071" cy="276999"/>
          </a:xfrm>
          <a:prstGeom prst="rect">
            <a:avLst/>
          </a:prstGeom>
          <a:noFill/>
        </p:spPr>
        <p:txBody>
          <a:bodyPr wrap="none" rtlCol="0">
            <a:spAutoFit/>
          </a:bodyPr>
          <a:lstStyle/>
          <a:p>
            <a:pPr algn="ctr"/>
            <a:r>
              <a:rPr lang="en-US" sz="1200" b="1" i="1" u="sng" dirty="0"/>
              <a:t>SITE_NAME_ID</a:t>
            </a:r>
          </a:p>
        </p:txBody>
      </p:sp>
      <p:sp>
        <p:nvSpPr>
          <p:cNvPr id="36" name="TextBox 35">
            <a:extLst>
              <a:ext uri="{FF2B5EF4-FFF2-40B4-BE49-F238E27FC236}">
                <a16:creationId xmlns:a16="http://schemas.microsoft.com/office/drawing/2014/main" id="{247B943F-E23E-3FBA-BA35-DACADA22BBF3}"/>
              </a:ext>
              <a:ext uri="{C183D7F6-B498-43B3-948B-1728B52AA6E4}">
                <adec:decorative xmlns:adec="http://schemas.microsoft.com/office/drawing/2017/decorative" val="1"/>
              </a:ext>
            </a:extLst>
          </p:cNvPr>
          <p:cNvSpPr txBox="1"/>
          <p:nvPr/>
        </p:nvSpPr>
        <p:spPr>
          <a:xfrm>
            <a:off x="7485979" y="4885915"/>
            <a:ext cx="645048" cy="276999"/>
          </a:xfrm>
          <a:prstGeom prst="rect">
            <a:avLst/>
          </a:prstGeom>
          <a:noFill/>
        </p:spPr>
        <p:txBody>
          <a:bodyPr wrap="none" rtlCol="0">
            <a:spAutoFit/>
          </a:bodyPr>
          <a:lstStyle/>
          <a:p>
            <a:r>
              <a:rPr lang="en-US" sz="1200" b="1" i="1" u="sng" dirty="0"/>
              <a:t>LOC_ID</a:t>
            </a:r>
          </a:p>
        </p:txBody>
      </p:sp>
      <p:sp>
        <p:nvSpPr>
          <p:cNvPr id="37" name="TextBox 36">
            <a:extLst>
              <a:ext uri="{FF2B5EF4-FFF2-40B4-BE49-F238E27FC236}">
                <a16:creationId xmlns:a16="http://schemas.microsoft.com/office/drawing/2014/main" id="{9BD6E33C-83F1-BB0D-EC36-4E85F0CFA75D}"/>
              </a:ext>
              <a:ext uri="{C183D7F6-B498-43B3-948B-1728B52AA6E4}">
                <adec:decorative xmlns:adec="http://schemas.microsoft.com/office/drawing/2017/decorative" val="1"/>
              </a:ext>
            </a:extLst>
          </p:cNvPr>
          <p:cNvSpPr txBox="1"/>
          <p:nvPr/>
        </p:nvSpPr>
        <p:spPr>
          <a:xfrm>
            <a:off x="234068" y="3677399"/>
            <a:ext cx="1550424" cy="230832"/>
          </a:xfrm>
          <a:prstGeom prst="rect">
            <a:avLst/>
          </a:prstGeom>
          <a:noFill/>
        </p:spPr>
        <p:txBody>
          <a:bodyPr wrap="none" rtlCol="0">
            <a:spAutoFit/>
          </a:bodyPr>
          <a:lstStyle/>
          <a:p>
            <a:pPr algn="ctr"/>
            <a:r>
              <a:rPr lang="en-US" sz="900" b="1" i="1" u="sng" dirty="0"/>
              <a:t>STREET_NAME_VARIANT_ID</a:t>
            </a:r>
          </a:p>
        </p:txBody>
      </p:sp>
      <p:sp>
        <p:nvSpPr>
          <p:cNvPr id="38" name="TextBox 37">
            <a:extLst>
              <a:ext uri="{FF2B5EF4-FFF2-40B4-BE49-F238E27FC236}">
                <a16:creationId xmlns:a16="http://schemas.microsoft.com/office/drawing/2014/main" id="{4629A2BA-539C-FB5B-E0E0-2434BC8BFFFB}"/>
              </a:ext>
              <a:ext uri="{C183D7F6-B498-43B3-948B-1728B52AA6E4}">
                <adec:decorative xmlns:adec="http://schemas.microsoft.com/office/drawing/2017/decorative" val="1"/>
              </a:ext>
            </a:extLst>
          </p:cNvPr>
          <p:cNvSpPr txBox="1"/>
          <p:nvPr/>
        </p:nvSpPr>
        <p:spPr>
          <a:xfrm>
            <a:off x="6716697" y="5706883"/>
            <a:ext cx="1946367" cy="276999"/>
          </a:xfrm>
          <a:prstGeom prst="rect">
            <a:avLst/>
          </a:prstGeom>
          <a:noFill/>
        </p:spPr>
        <p:txBody>
          <a:bodyPr wrap="none" rtlCol="0">
            <a:spAutoFit/>
          </a:bodyPr>
          <a:lstStyle/>
          <a:p>
            <a:r>
              <a:rPr lang="en-US" sz="1200" dirty="0"/>
              <a:t>(geographic relationships)</a:t>
            </a:r>
          </a:p>
        </p:txBody>
      </p:sp>
      <p:sp>
        <p:nvSpPr>
          <p:cNvPr id="43" name="TextBox 42">
            <a:extLst>
              <a:ext uri="{FF2B5EF4-FFF2-40B4-BE49-F238E27FC236}">
                <a16:creationId xmlns:a16="http://schemas.microsoft.com/office/drawing/2014/main" id="{8BAE1A7B-A724-E2E3-0B3C-92E152F83DE8}"/>
              </a:ext>
              <a:ext uri="{C183D7F6-B498-43B3-948B-1728B52AA6E4}">
                <adec:decorative xmlns:adec="http://schemas.microsoft.com/office/drawing/2017/decorative" val="1"/>
              </a:ext>
            </a:extLst>
          </p:cNvPr>
          <p:cNvSpPr txBox="1"/>
          <p:nvPr/>
        </p:nvSpPr>
        <p:spPr>
          <a:xfrm>
            <a:off x="409394" y="4920025"/>
            <a:ext cx="1258679" cy="276999"/>
          </a:xfrm>
          <a:prstGeom prst="rect">
            <a:avLst/>
          </a:prstGeom>
          <a:noFill/>
        </p:spPr>
        <p:txBody>
          <a:bodyPr wrap="none" rtlCol="0">
            <a:spAutoFit/>
          </a:bodyPr>
          <a:lstStyle/>
          <a:p>
            <a:pPr algn="ctr"/>
            <a:r>
              <a:rPr lang="en-US" sz="1000" b="1" i="1" u="sng" dirty="0"/>
              <a:t>SOURCE_</a:t>
            </a:r>
            <a:r>
              <a:rPr lang="en-US" sz="1200" b="1" i="1" u="sng" dirty="0"/>
              <a:t>NAME</a:t>
            </a:r>
            <a:r>
              <a:rPr lang="en-US" sz="1000" b="1" i="1" u="sng" dirty="0"/>
              <a:t>_ID</a:t>
            </a:r>
          </a:p>
        </p:txBody>
      </p:sp>
      <p:sp>
        <p:nvSpPr>
          <p:cNvPr id="39" name="Rounded Rectangle 8">
            <a:extLst>
              <a:ext uri="{FF2B5EF4-FFF2-40B4-BE49-F238E27FC236}">
                <a16:creationId xmlns:a16="http://schemas.microsoft.com/office/drawing/2014/main" id="{7AC67438-F2EF-67DE-C615-53854471E39A}"/>
              </a:ext>
              <a:ext uri="{C183D7F6-B498-43B3-948B-1728B52AA6E4}">
                <adec:decorative xmlns:adec="http://schemas.microsoft.com/office/drawing/2017/decorative" val="1"/>
              </a:ext>
            </a:extLst>
          </p:cNvPr>
          <p:cNvSpPr/>
          <p:nvPr/>
        </p:nvSpPr>
        <p:spPr>
          <a:xfrm>
            <a:off x="340945" y="5627346"/>
            <a:ext cx="1387847" cy="247328"/>
          </a:xfrm>
          <a:prstGeom prst="roundRect">
            <a:avLst/>
          </a:prstGeom>
          <a:solidFill>
            <a:schemeClr val="bg1"/>
          </a:solidFill>
          <a:ln w="22225">
            <a:solidFill>
              <a:schemeClr val="bg1">
                <a:lumMod val="10000"/>
              </a:schemeClr>
            </a:solidFill>
          </a:ln>
          <a:effectLst>
            <a:glow rad="63500">
              <a:schemeClr val="tx1">
                <a:alpha val="40000"/>
              </a:schemeClr>
            </a:glow>
            <a:softEdge rad="0"/>
          </a:effectLst>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effectLst>
                  <a:outerShdw blurRad="50800" dist="50800" dir="5400000" algn="ctr" rotWithShape="0">
                    <a:schemeClr val="bg1"/>
                  </a:outerShdw>
                </a:effectLst>
                <a:latin typeface="Bahnschrift SemiBold SemiConden" panose="020B0502040204020203" pitchFamily="34" charset="0"/>
                <a:cs typeface="Avenir Next Demi Bold"/>
              </a:rPr>
              <a:t>Table</a:t>
            </a:r>
          </a:p>
        </p:txBody>
      </p:sp>
      <p:sp>
        <p:nvSpPr>
          <p:cNvPr id="40" name="Rounded Rectangle 8">
            <a:extLst>
              <a:ext uri="{FF2B5EF4-FFF2-40B4-BE49-F238E27FC236}">
                <a16:creationId xmlns:a16="http://schemas.microsoft.com/office/drawing/2014/main" id="{F617D345-9223-5573-E3FE-FA910AD596FE}"/>
              </a:ext>
              <a:ext uri="{C183D7F6-B498-43B3-948B-1728B52AA6E4}">
                <adec:decorative xmlns:adec="http://schemas.microsoft.com/office/drawing/2017/decorative" val="1"/>
              </a:ext>
            </a:extLst>
          </p:cNvPr>
          <p:cNvSpPr/>
          <p:nvPr/>
        </p:nvSpPr>
        <p:spPr>
          <a:xfrm>
            <a:off x="340945" y="5988181"/>
            <a:ext cx="1387847" cy="247328"/>
          </a:xfrm>
          <a:prstGeom prst="roundRect">
            <a:avLst/>
          </a:prstGeom>
          <a:solidFill>
            <a:schemeClr val="bg1"/>
          </a:solidFill>
          <a:ln w="31750">
            <a:solidFill>
              <a:srgbClr val="FF0000"/>
            </a:solidFill>
          </a:ln>
          <a:effectLst>
            <a:glow rad="63500">
              <a:schemeClr val="tx1">
                <a:alpha val="40000"/>
              </a:schemeClr>
            </a:glow>
            <a:softEdge rad="0"/>
          </a:effectLst>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effectLst>
                  <a:outerShdw blurRad="50800" dist="50800" dir="5400000" algn="ctr" rotWithShape="0">
                    <a:schemeClr val="bg1"/>
                  </a:outerShdw>
                </a:effectLst>
                <a:latin typeface="Bahnschrift SemiBold SemiConden" panose="020B0502040204020203" pitchFamily="34" charset="0"/>
                <a:cs typeface="Avenir Next Demi Bold"/>
              </a:rPr>
              <a:t>Feature Class</a:t>
            </a:r>
          </a:p>
        </p:txBody>
      </p:sp>
      <p:cxnSp>
        <p:nvCxnSpPr>
          <p:cNvPr id="41" name="Connector: Elbow 40">
            <a:extLst>
              <a:ext uri="{FF2B5EF4-FFF2-40B4-BE49-F238E27FC236}">
                <a16:creationId xmlns:a16="http://schemas.microsoft.com/office/drawing/2014/main" id="{FEA15DB4-6E9C-55A3-80AF-AE82FF764774}"/>
              </a:ext>
              <a:ext uri="{C183D7F6-B498-43B3-948B-1728B52AA6E4}">
                <adec:decorative xmlns:adec="http://schemas.microsoft.com/office/drawing/2017/decorative" val="1"/>
              </a:ext>
            </a:extLst>
          </p:cNvPr>
          <p:cNvCxnSpPr>
            <a:cxnSpLocks/>
            <a:stCxn id="16" idx="3"/>
          </p:cNvCxnSpPr>
          <p:nvPr/>
        </p:nvCxnSpPr>
        <p:spPr>
          <a:xfrm flipH="1">
            <a:off x="6340708" y="4723090"/>
            <a:ext cx="2231062" cy="971408"/>
          </a:xfrm>
          <a:prstGeom prst="bentConnector3">
            <a:avLst>
              <a:gd name="adj1" fmla="val -10246"/>
            </a:avLst>
          </a:prstGeom>
          <a:ln w="44450" cap="rnd" cmpd="sng">
            <a:solidFill>
              <a:schemeClr val="tx1">
                <a:lumMod val="75000"/>
                <a:lumOff val="25000"/>
              </a:schemeClr>
            </a:solidFill>
            <a:prstDash val="sysDot"/>
            <a:miter lim="800000"/>
            <a:headEnd type="triangle" w="med" len="med"/>
            <a:tailEnd type="triangle" w="med" len="med"/>
          </a:ln>
          <a:effectLst>
            <a:outerShdw blurRad="50800" dist="50800" dir="5400000" algn="ctr" rotWithShape="0">
              <a:schemeClr val="bg2"/>
            </a:outerShdw>
          </a:effectLst>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1CCB196D-AEE0-04E4-6F41-DF9C5457DB85}"/>
              </a:ext>
              <a:ext uri="{C183D7F6-B498-43B3-948B-1728B52AA6E4}">
                <adec:decorative xmlns:adec="http://schemas.microsoft.com/office/drawing/2017/decorative" val="1"/>
              </a:ext>
            </a:extLst>
          </p:cNvPr>
          <p:cNvCxnSpPr>
            <a:cxnSpLocks/>
          </p:cNvCxnSpPr>
          <p:nvPr/>
        </p:nvCxnSpPr>
        <p:spPr>
          <a:xfrm rot="5400000">
            <a:off x="3134734" y="2782577"/>
            <a:ext cx="342716" cy="0"/>
          </a:xfrm>
          <a:prstGeom prst="bentConnector3">
            <a:avLst>
              <a:gd name="adj1" fmla="val 50000"/>
            </a:avLst>
          </a:prstGeom>
          <a:ln w="44450" cap="sq" cmpd="sng">
            <a:solidFill>
              <a:schemeClr val="tx1">
                <a:lumMod val="75000"/>
                <a:lumOff val="25000"/>
              </a:schemeClr>
            </a:solidFill>
            <a:prstDash val="solid"/>
            <a:miter lim="800000"/>
            <a:headEnd type="triangle" w="med" len="med"/>
            <a:tailEnd type="triangle" w="med" len="med"/>
          </a:ln>
          <a:effectLst>
            <a:outerShdw blurRad="50800" dist="50800" dir="5400000" algn="ctr" rotWithShape="0">
              <a:schemeClr val="bg2"/>
            </a:outerShdw>
          </a:effectLst>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B8FF8367-C5A3-58BA-8AA8-FEB935B7143E}"/>
              </a:ext>
              <a:ext uri="{C183D7F6-B498-43B3-948B-1728B52AA6E4}">
                <adec:decorative xmlns:adec="http://schemas.microsoft.com/office/drawing/2017/decorative" val="1"/>
              </a:ext>
            </a:extLst>
          </p:cNvPr>
          <p:cNvCxnSpPr>
            <a:cxnSpLocks/>
          </p:cNvCxnSpPr>
          <p:nvPr/>
        </p:nvCxnSpPr>
        <p:spPr>
          <a:xfrm rot="5400000">
            <a:off x="880115" y="2787060"/>
            <a:ext cx="342716" cy="0"/>
          </a:xfrm>
          <a:prstGeom prst="bentConnector3">
            <a:avLst>
              <a:gd name="adj1" fmla="val 50000"/>
            </a:avLst>
          </a:prstGeom>
          <a:ln w="44450" cap="sq" cmpd="sng">
            <a:solidFill>
              <a:schemeClr val="tx1">
                <a:lumMod val="75000"/>
                <a:lumOff val="25000"/>
              </a:schemeClr>
            </a:solidFill>
            <a:prstDash val="solid"/>
            <a:miter lim="800000"/>
            <a:headEnd type="triangle" w="med" len="med"/>
            <a:tailEnd type="triangle" w="med" len="med"/>
          </a:ln>
          <a:effectLst>
            <a:outerShdw blurRad="50800" dist="50800" dir="5400000" algn="ctr" rotWithShape="0">
              <a:schemeClr val="bg2"/>
            </a:outerShdw>
          </a:effectLst>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40682A0B-6597-9E0D-B661-AE0175BDB91E}"/>
              </a:ext>
              <a:ext uri="{C183D7F6-B498-43B3-948B-1728B52AA6E4}">
                <adec:decorative xmlns:adec="http://schemas.microsoft.com/office/drawing/2017/decorative" val="1"/>
              </a:ext>
            </a:extLst>
          </p:cNvPr>
          <p:cNvCxnSpPr>
            <a:cxnSpLocks/>
          </p:cNvCxnSpPr>
          <p:nvPr/>
        </p:nvCxnSpPr>
        <p:spPr>
          <a:xfrm rot="16200000" flipH="1">
            <a:off x="5382590" y="2793324"/>
            <a:ext cx="365760" cy="3"/>
          </a:xfrm>
          <a:prstGeom prst="bentConnector3">
            <a:avLst>
              <a:gd name="adj1" fmla="val 50000"/>
            </a:avLst>
          </a:prstGeom>
          <a:ln w="44450" cap="rnd" cmpd="sng">
            <a:solidFill>
              <a:schemeClr val="tx1">
                <a:lumMod val="75000"/>
                <a:lumOff val="25000"/>
              </a:schemeClr>
            </a:solidFill>
            <a:prstDash val="sysDot"/>
            <a:miter lim="800000"/>
            <a:headEnd type="triangle" w="med" len="med"/>
            <a:tailEnd type="triangle" w="med" len="med"/>
          </a:ln>
          <a:effectLst>
            <a:outerShdw blurRad="50800" dist="50800" dir="5400000" algn="ctr" rotWithShape="0">
              <a:schemeClr val="bg2"/>
            </a:outerShdw>
          </a:effectLst>
        </p:spPr>
        <p:style>
          <a:lnRef idx="1">
            <a:schemeClr val="accent1"/>
          </a:lnRef>
          <a:fillRef idx="0">
            <a:schemeClr val="accent1"/>
          </a:fillRef>
          <a:effectRef idx="0">
            <a:schemeClr val="accent1"/>
          </a:effectRef>
          <a:fontRef idx="minor">
            <a:schemeClr val="tx1"/>
          </a:fontRef>
        </p:style>
      </p:cxnSp>
      <p:cxnSp>
        <p:nvCxnSpPr>
          <p:cNvPr id="47" name="Connector: Elbow 46">
            <a:extLst>
              <a:ext uri="{FF2B5EF4-FFF2-40B4-BE49-F238E27FC236}">
                <a16:creationId xmlns:a16="http://schemas.microsoft.com/office/drawing/2014/main" id="{E6486FF5-2BE9-0A3F-9777-E59BB0324E59}"/>
              </a:ext>
              <a:ext uri="{C183D7F6-B498-43B3-948B-1728B52AA6E4}">
                <adec:decorative xmlns:adec="http://schemas.microsoft.com/office/drawing/2017/decorative" val="1"/>
              </a:ext>
            </a:extLst>
          </p:cNvPr>
          <p:cNvCxnSpPr>
            <a:cxnSpLocks/>
          </p:cNvCxnSpPr>
          <p:nvPr/>
        </p:nvCxnSpPr>
        <p:spPr>
          <a:xfrm rot="10800000">
            <a:off x="6312798" y="2162263"/>
            <a:ext cx="701541" cy="0"/>
          </a:xfrm>
          <a:prstGeom prst="bentConnector3">
            <a:avLst>
              <a:gd name="adj1" fmla="val 50000"/>
            </a:avLst>
          </a:prstGeom>
          <a:ln w="44450" cap="sq" cmpd="sng">
            <a:solidFill>
              <a:schemeClr val="tx1">
                <a:lumMod val="75000"/>
                <a:lumOff val="25000"/>
              </a:schemeClr>
            </a:solidFill>
            <a:prstDash val="solid"/>
            <a:miter lim="800000"/>
            <a:headEnd type="triangle" w="med" len="med"/>
            <a:tailEnd type="triangle" w="med" len="med"/>
          </a:ln>
          <a:effectLst>
            <a:outerShdw blurRad="50800" dist="50800" dir="5400000" algn="ctr" rotWithShape="0">
              <a:schemeClr val="bg2"/>
            </a:outerShdw>
          </a:effectLst>
        </p:spPr>
        <p:style>
          <a:lnRef idx="1">
            <a:schemeClr val="accent1"/>
          </a:lnRef>
          <a:fillRef idx="0">
            <a:schemeClr val="accent1"/>
          </a:fillRef>
          <a:effectRef idx="0">
            <a:schemeClr val="accent1"/>
          </a:effectRef>
          <a:fontRef idx="minor">
            <a:schemeClr val="tx1"/>
          </a:fontRef>
        </p:style>
      </p:cxnSp>
      <p:cxnSp>
        <p:nvCxnSpPr>
          <p:cNvPr id="48" name="Connector: Elbow 47">
            <a:extLst>
              <a:ext uri="{FF2B5EF4-FFF2-40B4-BE49-F238E27FC236}">
                <a16:creationId xmlns:a16="http://schemas.microsoft.com/office/drawing/2014/main" id="{1BD16B5C-E91F-52C3-ACD8-36D0A5B9347C}"/>
              </a:ext>
              <a:ext uri="{C183D7F6-B498-43B3-948B-1728B52AA6E4}">
                <adec:decorative xmlns:adec="http://schemas.microsoft.com/office/drawing/2017/decorative" val="1"/>
              </a:ext>
            </a:extLst>
          </p:cNvPr>
          <p:cNvCxnSpPr>
            <a:cxnSpLocks/>
          </p:cNvCxnSpPr>
          <p:nvPr/>
        </p:nvCxnSpPr>
        <p:spPr>
          <a:xfrm rot="5400000">
            <a:off x="7630146" y="2800123"/>
            <a:ext cx="342716" cy="0"/>
          </a:xfrm>
          <a:prstGeom prst="bentConnector3">
            <a:avLst>
              <a:gd name="adj1" fmla="val 46076"/>
            </a:avLst>
          </a:prstGeom>
          <a:ln w="44450" cap="sq" cmpd="sng">
            <a:solidFill>
              <a:schemeClr val="tx1">
                <a:lumMod val="75000"/>
                <a:lumOff val="25000"/>
              </a:schemeClr>
            </a:solidFill>
            <a:prstDash val="solid"/>
            <a:miter lim="800000"/>
            <a:headEnd type="triangle" w="med" len="med"/>
            <a:tailEnd type="triangle" w="med" len="med"/>
          </a:ln>
          <a:effectLst>
            <a:outerShdw blurRad="50800" dist="50800" dir="5400000" algn="ctr" rotWithShape="0">
              <a:schemeClr val="bg2"/>
            </a:outerShdw>
          </a:effectLst>
        </p:spPr>
        <p:style>
          <a:lnRef idx="1">
            <a:schemeClr val="accent1"/>
          </a:lnRef>
          <a:fillRef idx="0">
            <a:schemeClr val="accent1"/>
          </a:fillRef>
          <a:effectRef idx="0">
            <a:schemeClr val="accent1"/>
          </a:effectRef>
          <a:fontRef idx="minor">
            <a:schemeClr val="tx1"/>
          </a:fontRef>
        </p:style>
      </p:cxnSp>
      <p:cxnSp>
        <p:nvCxnSpPr>
          <p:cNvPr id="49" name="Connector: Elbow 48">
            <a:extLst>
              <a:ext uri="{FF2B5EF4-FFF2-40B4-BE49-F238E27FC236}">
                <a16:creationId xmlns:a16="http://schemas.microsoft.com/office/drawing/2014/main" id="{C6F260BB-AB38-E6CB-841E-9FB99B0E5C86}"/>
              </a:ext>
              <a:ext uri="{C183D7F6-B498-43B3-948B-1728B52AA6E4}">
                <adec:decorative xmlns:adec="http://schemas.microsoft.com/office/drawing/2017/decorative" val="1"/>
              </a:ext>
            </a:extLst>
          </p:cNvPr>
          <p:cNvCxnSpPr>
            <a:cxnSpLocks/>
          </p:cNvCxnSpPr>
          <p:nvPr/>
        </p:nvCxnSpPr>
        <p:spPr>
          <a:xfrm rot="10800000">
            <a:off x="1831208" y="2372688"/>
            <a:ext cx="781017" cy="648917"/>
          </a:xfrm>
          <a:prstGeom prst="bentConnector3">
            <a:avLst>
              <a:gd name="adj1" fmla="val 45378"/>
            </a:avLst>
          </a:prstGeom>
          <a:ln w="44450" cap="sq" cmpd="sng">
            <a:solidFill>
              <a:schemeClr val="tx1">
                <a:lumMod val="75000"/>
                <a:lumOff val="25000"/>
              </a:schemeClr>
            </a:solidFill>
            <a:prstDash val="solid"/>
            <a:miter lim="800000"/>
            <a:headEnd type="triangle" w="med" len="med"/>
            <a:tailEnd type="triangle" w="med" len="med"/>
          </a:ln>
          <a:effectLst>
            <a:outerShdw blurRad="50800" dist="50800" dir="5400000" algn="ctr" rotWithShape="0">
              <a:schemeClr val="bg2"/>
            </a:outerShdw>
          </a:effectLst>
        </p:spPr>
        <p:style>
          <a:lnRef idx="1">
            <a:schemeClr val="accent1"/>
          </a:lnRef>
          <a:fillRef idx="0">
            <a:schemeClr val="accent1"/>
          </a:fillRef>
          <a:effectRef idx="0">
            <a:schemeClr val="accent1"/>
          </a:effectRef>
          <a:fontRef idx="minor">
            <a:schemeClr val="tx1"/>
          </a:fontRef>
        </p:style>
      </p:cxnSp>
      <p:cxnSp>
        <p:nvCxnSpPr>
          <p:cNvPr id="50" name="Connector: Elbow 49">
            <a:extLst>
              <a:ext uri="{FF2B5EF4-FFF2-40B4-BE49-F238E27FC236}">
                <a16:creationId xmlns:a16="http://schemas.microsoft.com/office/drawing/2014/main" id="{3935756C-E1CC-42FB-5672-9D06F30C055D}"/>
              </a:ext>
              <a:ext uri="{C183D7F6-B498-43B3-948B-1728B52AA6E4}">
                <adec:decorative xmlns:adec="http://schemas.microsoft.com/office/drawing/2017/decorative" val="1"/>
              </a:ext>
            </a:extLst>
          </p:cNvPr>
          <p:cNvCxnSpPr>
            <a:cxnSpLocks/>
          </p:cNvCxnSpPr>
          <p:nvPr/>
        </p:nvCxnSpPr>
        <p:spPr>
          <a:xfrm rot="10800000">
            <a:off x="6317971" y="3854735"/>
            <a:ext cx="709229" cy="945329"/>
          </a:xfrm>
          <a:prstGeom prst="bentConnector3">
            <a:avLst>
              <a:gd name="adj1" fmla="val 66956"/>
            </a:avLst>
          </a:prstGeom>
          <a:ln w="44450" cap="rnd" cmpd="sng">
            <a:solidFill>
              <a:schemeClr val="tx1">
                <a:lumMod val="75000"/>
                <a:lumOff val="25000"/>
              </a:schemeClr>
            </a:solidFill>
            <a:prstDash val="sysDot"/>
            <a:miter lim="800000"/>
            <a:headEnd type="triangle" w="med" len="med"/>
            <a:tailEnd type="triangle" w="med" len="med"/>
          </a:ln>
          <a:effectLst>
            <a:outerShdw blurRad="50800" dist="50800" dir="5400000" algn="ctr" rotWithShape="0">
              <a:schemeClr val="bg2"/>
            </a:outerShdw>
          </a:effectLst>
        </p:spPr>
        <p:style>
          <a:lnRef idx="1">
            <a:schemeClr val="accent1"/>
          </a:lnRef>
          <a:fillRef idx="0">
            <a:schemeClr val="accent1"/>
          </a:fillRef>
          <a:effectRef idx="0">
            <a:schemeClr val="accent1"/>
          </a:effectRef>
          <a:fontRef idx="minor">
            <a:schemeClr val="tx1"/>
          </a:fontRef>
        </p:style>
      </p:cxnSp>
      <p:cxnSp>
        <p:nvCxnSpPr>
          <p:cNvPr id="51" name="Connector: Elbow 50">
            <a:extLst>
              <a:ext uri="{FF2B5EF4-FFF2-40B4-BE49-F238E27FC236}">
                <a16:creationId xmlns:a16="http://schemas.microsoft.com/office/drawing/2014/main" id="{79B36C8D-5C0B-119E-74E6-39444CBF7180}"/>
              </a:ext>
              <a:ext uri="{C183D7F6-B498-43B3-948B-1728B52AA6E4}">
                <adec:decorative xmlns:adec="http://schemas.microsoft.com/office/drawing/2017/decorative" val="1"/>
              </a:ext>
            </a:extLst>
          </p:cNvPr>
          <p:cNvCxnSpPr>
            <a:cxnSpLocks/>
            <a:stCxn id="42" idx="3"/>
          </p:cNvCxnSpPr>
          <p:nvPr/>
        </p:nvCxnSpPr>
        <p:spPr>
          <a:xfrm flipH="1" flipV="1">
            <a:off x="1347800" y="2597772"/>
            <a:ext cx="462866" cy="2125318"/>
          </a:xfrm>
          <a:prstGeom prst="bentConnector4">
            <a:avLst>
              <a:gd name="adj1" fmla="val -49388"/>
              <a:gd name="adj2" fmla="val 87800"/>
            </a:avLst>
          </a:prstGeom>
          <a:ln w="44450" cap="sq" cmpd="sng">
            <a:solidFill>
              <a:schemeClr val="tx1">
                <a:lumMod val="75000"/>
                <a:lumOff val="25000"/>
              </a:schemeClr>
            </a:solidFill>
            <a:prstDash val="solid"/>
            <a:miter lim="800000"/>
            <a:headEnd type="triangle" w="med" len="med"/>
            <a:tailEnd type="triangle" w="med" len="med"/>
          </a:ln>
          <a:effectLst>
            <a:outerShdw blurRad="50800" dist="50800" dir="5400000" algn="ctr" rotWithShape="0">
              <a:schemeClr val="bg2"/>
            </a:outerShdw>
          </a:effectLst>
        </p:spPr>
        <p:style>
          <a:lnRef idx="1">
            <a:schemeClr val="accent1"/>
          </a:lnRef>
          <a:fillRef idx="0">
            <a:schemeClr val="accent1"/>
          </a:fillRef>
          <a:effectRef idx="0">
            <a:schemeClr val="accent1"/>
          </a:effectRef>
          <a:fontRef idx="minor">
            <a:schemeClr val="tx1"/>
          </a:fontRef>
        </p:style>
      </p:cxnSp>
      <p:cxnSp>
        <p:nvCxnSpPr>
          <p:cNvPr id="52" name="Connector: Elbow 51">
            <a:extLst>
              <a:ext uri="{FF2B5EF4-FFF2-40B4-BE49-F238E27FC236}">
                <a16:creationId xmlns:a16="http://schemas.microsoft.com/office/drawing/2014/main" id="{2C4F36F3-7E25-B58B-3006-85BFBBD49325}"/>
              </a:ext>
              <a:ext uri="{C183D7F6-B498-43B3-948B-1728B52AA6E4}">
                <adec:decorative xmlns:adec="http://schemas.microsoft.com/office/drawing/2017/decorative" val="1"/>
              </a:ext>
            </a:extLst>
          </p:cNvPr>
          <p:cNvCxnSpPr>
            <a:cxnSpLocks/>
          </p:cNvCxnSpPr>
          <p:nvPr/>
        </p:nvCxnSpPr>
        <p:spPr>
          <a:xfrm rot="5400000" flipH="1" flipV="1">
            <a:off x="1565924" y="1935176"/>
            <a:ext cx="2664690" cy="3797450"/>
          </a:xfrm>
          <a:prstGeom prst="bentConnector4">
            <a:avLst>
              <a:gd name="adj1" fmla="val -5147"/>
              <a:gd name="adj2" fmla="val 85919"/>
            </a:avLst>
          </a:prstGeom>
          <a:ln w="44450" cap="sq" cmpd="sng">
            <a:solidFill>
              <a:schemeClr val="tx1">
                <a:lumMod val="75000"/>
                <a:lumOff val="25000"/>
              </a:schemeClr>
            </a:solidFill>
            <a:prstDash val="solid"/>
            <a:miter lim="800000"/>
            <a:headEnd type="triangle" w="med" len="med"/>
            <a:tailEnd type="triangle" w="med" len="med"/>
          </a:ln>
          <a:effectLst>
            <a:outerShdw blurRad="50800" dist="50800" dir="5400000" algn="ctr" rotWithShape="0">
              <a:schemeClr val="bg2"/>
            </a:outerShdw>
          </a:effectLst>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id="{840A1F4C-17DD-787B-C8B8-D2354D9A7FEB}"/>
              </a:ext>
              <a:ext uri="{C183D7F6-B498-43B3-948B-1728B52AA6E4}">
                <adec:decorative xmlns:adec="http://schemas.microsoft.com/office/drawing/2017/decorative" val="1"/>
              </a:ext>
            </a:extLst>
          </p:cNvPr>
          <p:cNvCxnSpPr>
            <a:cxnSpLocks/>
          </p:cNvCxnSpPr>
          <p:nvPr/>
        </p:nvCxnSpPr>
        <p:spPr>
          <a:xfrm rot="10800000">
            <a:off x="1828082" y="2520987"/>
            <a:ext cx="689062" cy="3828615"/>
          </a:xfrm>
          <a:prstGeom prst="bentConnector3">
            <a:avLst>
              <a:gd name="adj1" fmla="val 52345"/>
            </a:avLst>
          </a:prstGeom>
          <a:ln w="44450" cap="sq" cmpd="sng">
            <a:solidFill>
              <a:schemeClr val="tx1">
                <a:lumMod val="75000"/>
                <a:lumOff val="25000"/>
              </a:schemeClr>
            </a:solidFill>
            <a:prstDash val="solid"/>
            <a:miter lim="800000"/>
            <a:headEnd type="triangle" w="med" len="med"/>
            <a:tailEnd type="triangle" w="med" len="med"/>
          </a:ln>
          <a:effectLst>
            <a:outerShdw blurRad="50800" dist="50800" dir="5400000" algn="ctr" rotWithShape="0">
              <a:schemeClr val="bg2"/>
            </a:outerShdw>
          </a:effectLst>
        </p:spPr>
        <p:style>
          <a:lnRef idx="1">
            <a:schemeClr val="accent1"/>
          </a:lnRef>
          <a:fillRef idx="0">
            <a:schemeClr val="accent1"/>
          </a:fillRef>
          <a:effectRef idx="0">
            <a:schemeClr val="accent1"/>
          </a:effectRef>
          <a:fontRef idx="minor">
            <a:schemeClr val="tx1"/>
          </a:fontRef>
        </p:style>
      </p:cxnSp>
      <p:cxnSp>
        <p:nvCxnSpPr>
          <p:cNvPr id="54" name="Connector: Elbow 53">
            <a:extLst>
              <a:ext uri="{FF2B5EF4-FFF2-40B4-BE49-F238E27FC236}">
                <a16:creationId xmlns:a16="http://schemas.microsoft.com/office/drawing/2014/main" id="{A7697451-5B77-13ED-88F2-C7F392CA3D74}"/>
              </a:ext>
              <a:ext uri="{C183D7F6-B498-43B3-948B-1728B52AA6E4}">
                <adec:decorative xmlns:adec="http://schemas.microsoft.com/office/drawing/2017/decorative" val="1"/>
              </a:ext>
            </a:extLst>
          </p:cNvPr>
          <p:cNvCxnSpPr>
            <a:cxnSpLocks/>
          </p:cNvCxnSpPr>
          <p:nvPr/>
        </p:nvCxnSpPr>
        <p:spPr>
          <a:xfrm rot="5400000" flipH="1" flipV="1">
            <a:off x="7396221" y="3320932"/>
            <a:ext cx="2338864" cy="38360"/>
          </a:xfrm>
          <a:prstGeom prst="bentConnector4">
            <a:avLst>
              <a:gd name="adj1" fmla="val 14"/>
              <a:gd name="adj2" fmla="val 1036465"/>
            </a:avLst>
          </a:prstGeom>
          <a:ln w="44450" cap="sq" cmpd="sng">
            <a:solidFill>
              <a:schemeClr val="tx1">
                <a:lumMod val="75000"/>
                <a:lumOff val="25000"/>
              </a:schemeClr>
            </a:solidFill>
            <a:prstDash val="solid"/>
            <a:miter lim="800000"/>
            <a:headEnd type="triangle" w="med" len="med"/>
            <a:tailEnd type="triangle" w="med" len="med"/>
          </a:ln>
          <a:effectLst>
            <a:outerShdw blurRad="50800" dist="50800" dir="5400000" algn="ctr" rotWithShape="0">
              <a:schemeClr val="bg2"/>
            </a:outerShdw>
          </a:effectLst>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5EF5701A-0548-B10A-B7CB-009E53FAAAC3}"/>
              </a:ext>
              <a:ext uri="{C183D7F6-B498-43B3-948B-1728B52AA6E4}">
                <adec:decorative xmlns:adec="http://schemas.microsoft.com/office/drawing/2017/decorative" val="1"/>
              </a:ext>
            </a:extLst>
          </p:cNvPr>
          <p:cNvCxnSpPr>
            <a:cxnSpLocks/>
          </p:cNvCxnSpPr>
          <p:nvPr/>
        </p:nvCxnSpPr>
        <p:spPr>
          <a:xfrm flipH="1">
            <a:off x="294730" y="2002232"/>
            <a:ext cx="4487083" cy="12700"/>
          </a:xfrm>
          <a:prstGeom prst="bentConnector5">
            <a:avLst>
              <a:gd name="adj1" fmla="val 10189"/>
              <a:gd name="adj2" fmla="val -2842102"/>
              <a:gd name="adj3" fmla="val 104593"/>
            </a:avLst>
          </a:prstGeom>
          <a:ln w="44450" cap="sq" cmpd="sng">
            <a:solidFill>
              <a:schemeClr val="tx1">
                <a:lumMod val="75000"/>
                <a:lumOff val="25000"/>
              </a:schemeClr>
            </a:solidFill>
            <a:prstDash val="solid"/>
            <a:miter lim="800000"/>
            <a:headEnd type="triangle" w="med" len="med"/>
            <a:tailEnd type="triangle" w="med" len="med"/>
          </a:ln>
          <a:effectLst>
            <a:outerShdw blurRad="50800" dist="50800" dir="5400000" algn="ctr" rotWithShape="0">
              <a:schemeClr val="bg2"/>
            </a:outerShdw>
          </a:effectLst>
        </p:spPr>
        <p:style>
          <a:lnRef idx="1">
            <a:schemeClr val="accent1"/>
          </a:lnRef>
          <a:fillRef idx="0">
            <a:schemeClr val="accent1"/>
          </a:fillRef>
          <a:effectRef idx="0">
            <a:schemeClr val="accent1"/>
          </a:effectRef>
          <a:fontRef idx="minor">
            <a:schemeClr val="tx1"/>
          </a:fontRef>
        </p:style>
      </p:cxnSp>
      <p:cxnSp>
        <p:nvCxnSpPr>
          <p:cNvPr id="58" name="Connector: Elbow 57">
            <a:extLst>
              <a:ext uri="{FF2B5EF4-FFF2-40B4-BE49-F238E27FC236}">
                <a16:creationId xmlns:a16="http://schemas.microsoft.com/office/drawing/2014/main" id="{F8273971-5029-076F-DB55-903CA2A4A03E}"/>
              </a:ext>
              <a:ext uri="{C183D7F6-B498-43B3-948B-1728B52AA6E4}">
                <adec:decorative xmlns:adec="http://schemas.microsoft.com/office/drawing/2017/decorative" val="1"/>
              </a:ext>
            </a:extLst>
          </p:cNvPr>
          <p:cNvCxnSpPr>
            <a:cxnSpLocks/>
          </p:cNvCxnSpPr>
          <p:nvPr/>
        </p:nvCxnSpPr>
        <p:spPr>
          <a:xfrm rot="10800000">
            <a:off x="1821595" y="3470891"/>
            <a:ext cx="689062" cy="0"/>
          </a:xfrm>
          <a:prstGeom prst="bentConnector3">
            <a:avLst>
              <a:gd name="adj1" fmla="val 50000"/>
            </a:avLst>
          </a:prstGeom>
          <a:ln w="44450" cap="sq" cmpd="sng">
            <a:solidFill>
              <a:schemeClr val="tx1">
                <a:lumMod val="75000"/>
                <a:lumOff val="25000"/>
              </a:schemeClr>
            </a:solidFill>
            <a:prstDash val="solid"/>
            <a:miter lim="800000"/>
            <a:headEnd type="triangle" w="med" len="med"/>
            <a:tailEnd type="triangle" w="med" len="med"/>
          </a:ln>
          <a:effectLst>
            <a:outerShdw blurRad="50800" dist="50800" dir="5400000" algn="ctr" rotWithShape="0">
              <a:schemeClr val="bg2"/>
            </a:outerShdw>
          </a:effectLst>
        </p:spPr>
        <p:style>
          <a:lnRef idx="1">
            <a:schemeClr val="accent1"/>
          </a:lnRef>
          <a:fillRef idx="0">
            <a:schemeClr val="accent1"/>
          </a:fillRef>
          <a:effectRef idx="0">
            <a:schemeClr val="accent1"/>
          </a:effectRef>
          <a:fontRef idx="minor">
            <a:schemeClr val="tx1"/>
          </a:fontRef>
        </p:style>
      </p:cxnSp>
      <p:cxnSp>
        <p:nvCxnSpPr>
          <p:cNvPr id="59" name="Connector: Elbow 58">
            <a:extLst>
              <a:ext uri="{FF2B5EF4-FFF2-40B4-BE49-F238E27FC236}">
                <a16:creationId xmlns:a16="http://schemas.microsoft.com/office/drawing/2014/main" id="{9DACFC93-E169-FD3A-0067-2B54C779208E}"/>
              </a:ext>
              <a:ext uri="{C183D7F6-B498-43B3-948B-1728B52AA6E4}">
                <adec:decorative xmlns:adec="http://schemas.microsoft.com/office/drawing/2017/decorative" val="1"/>
              </a:ext>
            </a:extLst>
          </p:cNvPr>
          <p:cNvCxnSpPr>
            <a:cxnSpLocks/>
          </p:cNvCxnSpPr>
          <p:nvPr/>
        </p:nvCxnSpPr>
        <p:spPr>
          <a:xfrm rot="10800000">
            <a:off x="1832719" y="4902859"/>
            <a:ext cx="689062" cy="0"/>
          </a:xfrm>
          <a:prstGeom prst="bentConnector3">
            <a:avLst>
              <a:gd name="adj1" fmla="val 50000"/>
            </a:avLst>
          </a:prstGeom>
          <a:ln w="44450" cap="sq" cmpd="sng">
            <a:solidFill>
              <a:schemeClr val="tx1">
                <a:lumMod val="75000"/>
                <a:lumOff val="25000"/>
              </a:schemeClr>
            </a:solidFill>
            <a:prstDash val="solid"/>
            <a:miter lim="800000"/>
            <a:headEnd type="triangle" w="med" len="med"/>
            <a:tailEnd type="triangle" w="med" len="med"/>
          </a:ln>
          <a:effectLst>
            <a:outerShdw blurRad="50800" dist="50800" dir="5400000" algn="ctr" rotWithShape="0">
              <a:schemeClr val="bg2"/>
            </a:outerShdw>
          </a:effectLst>
        </p:spPr>
        <p:style>
          <a:lnRef idx="1">
            <a:schemeClr val="accent1"/>
          </a:lnRef>
          <a:fillRef idx="0">
            <a:schemeClr val="accent1"/>
          </a:fillRef>
          <a:effectRef idx="0">
            <a:schemeClr val="accent1"/>
          </a:effectRef>
          <a:fontRef idx="minor">
            <a:schemeClr val="tx1"/>
          </a:fontRef>
        </p:style>
      </p:cxnSp>
      <p:cxnSp>
        <p:nvCxnSpPr>
          <p:cNvPr id="60" name="Connector: Elbow 59">
            <a:extLst>
              <a:ext uri="{FF2B5EF4-FFF2-40B4-BE49-F238E27FC236}">
                <a16:creationId xmlns:a16="http://schemas.microsoft.com/office/drawing/2014/main" id="{E17CA771-B132-34AC-F135-37D1C1A5FC23}"/>
              </a:ext>
              <a:ext uri="{C183D7F6-B498-43B3-948B-1728B52AA6E4}">
                <adec:decorative xmlns:adec="http://schemas.microsoft.com/office/drawing/2017/decorative" val="1"/>
              </a:ext>
            </a:extLst>
          </p:cNvPr>
          <p:cNvCxnSpPr>
            <a:cxnSpLocks/>
            <a:stCxn id="16" idx="2"/>
            <a:endCxn id="4" idx="0"/>
          </p:cNvCxnSpPr>
          <p:nvPr/>
        </p:nvCxnSpPr>
        <p:spPr>
          <a:xfrm rot="5400000" flipH="1">
            <a:off x="2695743" y="81503"/>
            <a:ext cx="3466810" cy="6730764"/>
          </a:xfrm>
          <a:prstGeom prst="bentConnector5">
            <a:avLst>
              <a:gd name="adj1" fmla="val -6594"/>
              <a:gd name="adj2" fmla="val 50000"/>
              <a:gd name="adj3" fmla="val 106594"/>
            </a:avLst>
          </a:prstGeom>
          <a:ln w="44450" cap="sq" cmpd="sng">
            <a:solidFill>
              <a:schemeClr val="tx1">
                <a:lumMod val="75000"/>
                <a:lumOff val="25000"/>
              </a:schemeClr>
            </a:solidFill>
            <a:prstDash val="solid"/>
            <a:miter lim="800000"/>
            <a:headEnd type="triangle" w="med" len="med"/>
            <a:tailEnd type="triangle" w="med" len="med"/>
          </a:ln>
          <a:effectLst>
            <a:outerShdw blurRad="50800" dist="50800" dir="5400000" algn="ctr" rotWithShape="0">
              <a:schemeClr val="bg2"/>
            </a:outerShdw>
          </a:effectLst>
        </p:spPr>
        <p:style>
          <a:lnRef idx="1">
            <a:schemeClr val="accent1"/>
          </a:lnRef>
          <a:fillRef idx="0">
            <a:schemeClr val="accent1"/>
          </a:fillRef>
          <a:effectRef idx="0">
            <a:schemeClr val="accent1"/>
          </a:effectRef>
          <a:fontRef idx="minor">
            <a:schemeClr val="tx1"/>
          </a:fontRef>
        </p:style>
      </p:cxnSp>
      <p:cxnSp>
        <p:nvCxnSpPr>
          <p:cNvPr id="61" name="Connector: Elbow 60">
            <a:extLst>
              <a:ext uri="{FF2B5EF4-FFF2-40B4-BE49-F238E27FC236}">
                <a16:creationId xmlns:a16="http://schemas.microsoft.com/office/drawing/2014/main" id="{08BF268F-9322-2C15-E12B-6A2FCBEDFA7F}"/>
              </a:ext>
              <a:ext uri="{C183D7F6-B498-43B3-948B-1728B52AA6E4}">
                <adec:decorative xmlns:adec="http://schemas.microsoft.com/office/drawing/2017/decorative" val="1"/>
              </a:ext>
            </a:extLst>
          </p:cNvPr>
          <p:cNvCxnSpPr>
            <a:cxnSpLocks/>
            <a:stCxn id="8" idx="1"/>
            <a:endCxn id="56" idx="3"/>
          </p:cNvCxnSpPr>
          <p:nvPr/>
        </p:nvCxnSpPr>
        <p:spPr>
          <a:xfrm rot="10800000">
            <a:off x="4084688" y="2183380"/>
            <a:ext cx="701541" cy="0"/>
          </a:xfrm>
          <a:prstGeom prst="bentConnector3">
            <a:avLst>
              <a:gd name="adj1" fmla="val 50000"/>
            </a:avLst>
          </a:prstGeom>
          <a:ln w="44450" cap="sq" cmpd="sng">
            <a:solidFill>
              <a:schemeClr val="tx1">
                <a:lumMod val="75000"/>
                <a:lumOff val="25000"/>
              </a:schemeClr>
            </a:solidFill>
            <a:prstDash val="solid"/>
            <a:miter lim="800000"/>
            <a:headEnd type="triangle" w="med" len="med"/>
            <a:tailEnd type="triangle" w="med" len="med"/>
          </a:ln>
          <a:effectLst>
            <a:outerShdw blurRad="50800" dist="50800" dir="5400000" algn="ctr" rotWithShape="0">
              <a:schemeClr val="bg2"/>
            </a:outerShdw>
          </a:effectLst>
        </p:spPr>
        <p:style>
          <a:lnRef idx="1">
            <a:schemeClr val="accent1"/>
          </a:lnRef>
          <a:fillRef idx="0">
            <a:schemeClr val="accent1"/>
          </a:fillRef>
          <a:effectRef idx="0">
            <a:schemeClr val="accent1"/>
          </a:effectRef>
          <a:fontRef idx="minor">
            <a:schemeClr val="tx1"/>
          </a:fontRef>
        </p:style>
      </p:cxnSp>
      <p:cxnSp>
        <p:nvCxnSpPr>
          <p:cNvPr id="62" name="Connector: Elbow 61">
            <a:extLst>
              <a:ext uri="{FF2B5EF4-FFF2-40B4-BE49-F238E27FC236}">
                <a16:creationId xmlns:a16="http://schemas.microsoft.com/office/drawing/2014/main" id="{7AB114DC-4F31-1A8E-15A3-A7ABF443B565}"/>
              </a:ext>
              <a:ext uri="{C183D7F6-B498-43B3-948B-1728B52AA6E4}">
                <adec:decorative xmlns:adec="http://schemas.microsoft.com/office/drawing/2017/decorative" val="1"/>
              </a:ext>
            </a:extLst>
          </p:cNvPr>
          <p:cNvCxnSpPr>
            <a:cxnSpLocks/>
            <a:stCxn id="15" idx="1"/>
            <a:endCxn id="14" idx="3"/>
          </p:cNvCxnSpPr>
          <p:nvPr/>
        </p:nvCxnSpPr>
        <p:spPr>
          <a:xfrm rot="10800000">
            <a:off x="4084688" y="4735790"/>
            <a:ext cx="701541" cy="0"/>
          </a:xfrm>
          <a:prstGeom prst="bentConnector3">
            <a:avLst>
              <a:gd name="adj1" fmla="val 50000"/>
            </a:avLst>
          </a:prstGeom>
          <a:ln w="44450" cap="sq" cmpd="sng">
            <a:solidFill>
              <a:schemeClr val="tx1">
                <a:lumMod val="75000"/>
                <a:lumOff val="25000"/>
              </a:schemeClr>
            </a:solidFill>
            <a:prstDash val="solid"/>
            <a:miter lim="800000"/>
            <a:headEnd type="triangle" w="med" len="med"/>
            <a:tailEnd type="triangle" w="med" len="med"/>
          </a:ln>
          <a:effectLst>
            <a:outerShdw blurRad="50800" dist="50800" dir="5400000" algn="ctr" rotWithShape="0">
              <a:schemeClr val="bg2"/>
            </a:outerShdw>
          </a:effectLst>
        </p:spPr>
        <p:style>
          <a:lnRef idx="1">
            <a:schemeClr val="accent1"/>
          </a:lnRef>
          <a:fillRef idx="0">
            <a:schemeClr val="accent1"/>
          </a:fillRef>
          <a:effectRef idx="0">
            <a:schemeClr val="accent1"/>
          </a:effectRef>
          <a:fontRef idx="minor">
            <a:schemeClr val="tx1"/>
          </a:fontRef>
        </p:style>
      </p:cxnSp>
      <p:cxnSp>
        <p:nvCxnSpPr>
          <p:cNvPr id="63" name="Connector: Elbow 62">
            <a:extLst>
              <a:ext uri="{FF2B5EF4-FFF2-40B4-BE49-F238E27FC236}">
                <a16:creationId xmlns:a16="http://schemas.microsoft.com/office/drawing/2014/main" id="{599EE89C-F902-60A8-5882-6471D40204C9}"/>
              </a:ext>
              <a:ext uri="{C183D7F6-B498-43B3-948B-1728B52AA6E4}">
                <adec:decorative xmlns:adec="http://schemas.microsoft.com/office/drawing/2017/decorative" val="1"/>
              </a:ext>
            </a:extLst>
          </p:cNvPr>
          <p:cNvCxnSpPr>
            <a:cxnSpLocks/>
            <a:stCxn id="42" idx="1"/>
            <a:endCxn id="12" idx="3"/>
          </p:cNvCxnSpPr>
          <p:nvPr/>
        </p:nvCxnSpPr>
        <p:spPr>
          <a:xfrm rot="10800000" flipH="1">
            <a:off x="256186" y="3446886"/>
            <a:ext cx="8315584" cy="1276205"/>
          </a:xfrm>
          <a:prstGeom prst="bentConnector5">
            <a:avLst>
              <a:gd name="adj1" fmla="val -2749"/>
              <a:gd name="adj2" fmla="val 54794"/>
              <a:gd name="adj3" fmla="val 102749"/>
            </a:avLst>
          </a:prstGeom>
          <a:ln w="44450" cap="sq" cmpd="sng">
            <a:solidFill>
              <a:schemeClr val="tx1">
                <a:lumMod val="75000"/>
                <a:lumOff val="25000"/>
              </a:schemeClr>
            </a:solidFill>
            <a:prstDash val="solid"/>
            <a:miter lim="800000"/>
            <a:headEnd type="triangle" w="med" len="med"/>
            <a:tailEnd type="triangle" w="med" len="med"/>
          </a:ln>
          <a:effectLst>
            <a:outerShdw blurRad="50800" dist="50800" dir="5400000" algn="ctr" rotWithShape="0">
              <a:schemeClr val="bg2"/>
            </a:outerShdw>
          </a:effectLst>
        </p:spPr>
        <p:style>
          <a:lnRef idx="1">
            <a:schemeClr val="accent1"/>
          </a:lnRef>
          <a:fillRef idx="0">
            <a:schemeClr val="accent1"/>
          </a:fillRef>
          <a:effectRef idx="0">
            <a:schemeClr val="accent1"/>
          </a:effectRef>
          <a:fontRef idx="minor">
            <a:schemeClr val="tx1"/>
          </a:fontRef>
        </p:style>
      </p:cxnSp>
      <p:cxnSp>
        <p:nvCxnSpPr>
          <p:cNvPr id="64" name="Connector: Elbow 63">
            <a:extLst>
              <a:ext uri="{FF2B5EF4-FFF2-40B4-BE49-F238E27FC236}">
                <a16:creationId xmlns:a16="http://schemas.microsoft.com/office/drawing/2014/main" id="{BC652FBD-AB5C-01C3-3A42-5FE1D7D582A9}"/>
              </a:ext>
              <a:ext uri="{C183D7F6-B498-43B3-948B-1728B52AA6E4}">
                <adec:decorative xmlns:adec="http://schemas.microsoft.com/office/drawing/2017/decorative" val="1"/>
              </a:ext>
            </a:extLst>
          </p:cNvPr>
          <p:cNvCxnSpPr>
            <a:cxnSpLocks/>
          </p:cNvCxnSpPr>
          <p:nvPr/>
        </p:nvCxnSpPr>
        <p:spPr>
          <a:xfrm rot="16200000" flipV="1">
            <a:off x="3490938" y="1988837"/>
            <a:ext cx="12700" cy="4530042"/>
          </a:xfrm>
          <a:prstGeom prst="bentConnector3">
            <a:avLst>
              <a:gd name="adj1" fmla="val 1326315"/>
            </a:avLst>
          </a:prstGeom>
          <a:ln w="44450" cap="sq" cmpd="sng">
            <a:solidFill>
              <a:schemeClr val="tx1">
                <a:lumMod val="75000"/>
                <a:lumOff val="25000"/>
              </a:schemeClr>
            </a:solidFill>
            <a:prstDash val="solid"/>
            <a:miter lim="800000"/>
            <a:headEnd type="triangle" w="med" len="med"/>
            <a:tailEnd type="triangle" w="med" len="med"/>
          </a:ln>
          <a:effectLst>
            <a:outerShdw blurRad="50800" dist="50800" dir="5400000" algn="ctr" rotWithShape="0">
              <a:schemeClr val="bg2"/>
            </a:outerShdw>
          </a:effectLst>
        </p:spPr>
        <p:style>
          <a:lnRef idx="1">
            <a:schemeClr val="accent1"/>
          </a:lnRef>
          <a:fillRef idx="0">
            <a:schemeClr val="accent1"/>
          </a:fillRef>
          <a:effectRef idx="0">
            <a:schemeClr val="accent1"/>
          </a:effectRef>
          <a:fontRef idx="minor">
            <a:schemeClr val="tx1"/>
          </a:fontRef>
        </p:style>
      </p:cxnSp>
      <p:cxnSp>
        <p:nvCxnSpPr>
          <p:cNvPr id="65" name="Connector: Elbow 64">
            <a:extLst>
              <a:ext uri="{FF2B5EF4-FFF2-40B4-BE49-F238E27FC236}">
                <a16:creationId xmlns:a16="http://schemas.microsoft.com/office/drawing/2014/main" id="{4514127A-9100-95A1-DD79-88533C9390CA}"/>
              </a:ext>
              <a:ext uri="{C183D7F6-B498-43B3-948B-1728B52AA6E4}">
                <adec:decorative xmlns:adec="http://schemas.microsoft.com/office/drawing/2017/decorative" val="1"/>
              </a:ext>
            </a:extLst>
          </p:cNvPr>
          <p:cNvCxnSpPr>
            <a:cxnSpLocks/>
          </p:cNvCxnSpPr>
          <p:nvPr/>
        </p:nvCxnSpPr>
        <p:spPr>
          <a:xfrm rot="5400000">
            <a:off x="3144228" y="4067638"/>
            <a:ext cx="342716" cy="0"/>
          </a:xfrm>
          <a:prstGeom prst="bentConnector3">
            <a:avLst>
              <a:gd name="adj1" fmla="val 50000"/>
            </a:avLst>
          </a:prstGeom>
          <a:ln w="44450" cap="sq" cmpd="sng">
            <a:solidFill>
              <a:schemeClr val="tx1">
                <a:lumMod val="75000"/>
                <a:lumOff val="25000"/>
              </a:schemeClr>
            </a:solidFill>
            <a:prstDash val="solid"/>
            <a:miter lim="800000"/>
            <a:headEnd type="triangle" w="med" len="med"/>
            <a:tailEnd type="triangle" w="med" len="med"/>
          </a:ln>
          <a:effectLst>
            <a:outerShdw blurRad="50800" dist="50800" dir="5400000" algn="ctr" rotWithShape="0">
              <a:schemeClr val="bg2"/>
            </a:outerShdw>
          </a:effectLst>
        </p:spPr>
        <p:style>
          <a:lnRef idx="1">
            <a:schemeClr val="accent1"/>
          </a:lnRef>
          <a:fillRef idx="0">
            <a:schemeClr val="accent1"/>
          </a:fillRef>
          <a:effectRef idx="0">
            <a:schemeClr val="accent1"/>
          </a:effectRef>
          <a:fontRef idx="minor">
            <a:schemeClr val="tx1"/>
          </a:fontRef>
        </p:style>
      </p:cxnSp>
      <p:cxnSp>
        <p:nvCxnSpPr>
          <p:cNvPr id="66" name="Connector: Elbow 65">
            <a:extLst>
              <a:ext uri="{FF2B5EF4-FFF2-40B4-BE49-F238E27FC236}">
                <a16:creationId xmlns:a16="http://schemas.microsoft.com/office/drawing/2014/main" id="{EEAE63E5-413E-AEE9-5982-5E9AA6FD4CEA}"/>
              </a:ext>
              <a:ext uri="{C183D7F6-B498-43B3-948B-1728B52AA6E4}">
                <adec:decorative xmlns:adec="http://schemas.microsoft.com/office/drawing/2017/decorative" val="1"/>
              </a:ext>
            </a:extLst>
          </p:cNvPr>
          <p:cNvCxnSpPr>
            <a:cxnSpLocks/>
          </p:cNvCxnSpPr>
          <p:nvPr/>
        </p:nvCxnSpPr>
        <p:spPr>
          <a:xfrm rot="5400000">
            <a:off x="875759" y="4075927"/>
            <a:ext cx="342716" cy="0"/>
          </a:xfrm>
          <a:prstGeom prst="bentConnector3">
            <a:avLst>
              <a:gd name="adj1" fmla="val 50000"/>
            </a:avLst>
          </a:prstGeom>
          <a:ln w="44450" cap="sq" cmpd="sng">
            <a:solidFill>
              <a:schemeClr val="tx1">
                <a:lumMod val="75000"/>
                <a:lumOff val="25000"/>
              </a:schemeClr>
            </a:solidFill>
            <a:prstDash val="solid"/>
            <a:miter lim="800000"/>
            <a:headEnd type="triangle" w="med" len="med"/>
            <a:tailEnd type="triangle" w="med" len="med"/>
          </a:ln>
          <a:effectLst>
            <a:outerShdw blurRad="50800" dist="50800" dir="5400000" algn="ctr" rotWithShape="0">
              <a:schemeClr val="bg2"/>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70923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D738A-2765-44E9-75AE-601C18CD29F2}"/>
            </a:ext>
          </a:extLst>
        </p:cNvPr>
        <p:cNvGrpSpPr/>
        <p:nvPr/>
      </p:nvGrpSpPr>
      <p:grpSpPr>
        <a:xfrm>
          <a:off x="0" y="0"/>
          <a:ext cx="0" cy="0"/>
          <a:chOff x="0" y="0"/>
          <a:chExt cx="0" cy="0"/>
        </a:xfrm>
      </p:grpSpPr>
      <p:sp>
        <p:nvSpPr>
          <p:cNvPr id="10" name="Title 3">
            <a:extLst>
              <a:ext uri="{FF2B5EF4-FFF2-40B4-BE49-F238E27FC236}">
                <a16:creationId xmlns:a16="http://schemas.microsoft.com/office/drawing/2014/main" id="{41643FF2-D02A-E2E3-E61C-5BE962CCA7BE}"/>
              </a:ext>
            </a:extLst>
          </p:cNvPr>
          <p:cNvSpPr>
            <a:spLocks noGrp="1"/>
          </p:cNvSpPr>
          <p:nvPr>
            <p:ph type="title"/>
          </p:nvPr>
        </p:nvSpPr>
        <p:spPr>
          <a:xfrm>
            <a:off x="1630634" y="302497"/>
            <a:ext cx="6839712" cy="616856"/>
          </a:xfrm>
        </p:spPr>
        <p:txBody>
          <a:bodyPr>
            <a:noAutofit/>
          </a:bodyPr>
          <a:lstStyle/>
          <a:p>
            <a:r>
              <a:rPr lang="en-US" sz="2200" dirty="0"/>
              <a:t>MAD Address Record Example</a:t>
            </a:r>
            <a:br>
              <a:rPr lang="en-US" sz="2200" dirty="0"/>
            </a:br>
            <a:r>
              <a:rPr lang="en-US" u="sng" dirty="0"/>
              <a:t>Input Addresses</a:t>
            </a:r>
          </a:p>
        </p:txBody>
      </p:sp>
      <p:sp>
        <p:nvSpPr>
          <p:cNvPr id="6" name="Rectangle 1">
            <a:extLst>
              <a:ext uri="{FF2B5EF4-FFF2-40B4-BE49-F238E27FC236}">
                <a16:creationId xmlns:a16="http://schemas.microsoft.com/office/drawing/2014/main" id="{DC106073-1989-1356-1A6E-5B9BD0E578F0}"/>
              </a:ext>
            </a:extLst>
          </p:cNvPr>
          <p:cNvSpPr>
            <a:spLocks noGrp="1" noChangeArrowheads="1"/>
          </p:cNvSpPr>
          <p:nvPr>
            <p:ph idx="1"/>
          </p:nvPr>
        </p:nvSpPr>
        <p:spPr bwMode="auto">
          <a:xfrm>
            <a:off x="415225" y="1498854"/>
            <a:ext cx="448162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0" i="0" u="sng" strike="noStrike" cap="none" normalizeH="0" baseline="0" dirty="0">
                <a:ln>
                  <a:noFill/>
                </a:ln>
                <a:solidFill>
                  <a:schemeClr val="tx1"/>
                </a:solidFill>
                <a:effectLst/>
                <a:latin typeface="Arial" panose="020B0604020202020204" pitchFamily="34" charset="0"/>
              </a:rPr>
              <a:t>Address Variants Input Address Fields</a:t>
            </a:r>
          </a:p>
        </p:txBody>
      </p:sp>
      <p:pic>
        <p:nvPicPr>
          <p:cNvPr id="14" name="Picture 13" descr="Example screenshot of 4 records in the master address database's address variants table for 284 East Temple Street in Boylston.">
            <a:extLst>
              <a:ext uri="{FF2B5EF4-FFF2-40B4-BE49-F238E27FC236}">
                <a16:creationId xmlns:a16="http://schemas.microsoft.com/office/drawing/2014/main" id="{DFCBE592-354C-176F-C265-72F575614ECA}"/>
              </a:ext>
            </a:extLst>
          </p:cNvPr>
          <p:cNvPicPr>
            <a:picLocks noChangeAspect="1"/>
          </p:cNvPicPr>
          <p:nvPr/>
        </p:nvPicPr>
        <p:blipFill>
          <a:blip r:embed="rId2"/>
          <a:stretch>
            <a:fillRect/>
          </a:stretch>
        </p:blipFill>
        <p:spPr>
          <a:xfrm>
            <a:off x="304794" y="1969179"/>
            <a:ext cx="8619081" cy="1062772"/>
          </a:xfrm>
          <a:prstGeom prst="rect">
            <a:avLst/>
          </a:prstGeom>
          <a:ln>
            <a:solidFill>
              <a:schemeClr val="accent1"/>
            </a:solidFill>
          </a:ln>
        </p:spPr>
      </p:pic>
      <p:sp>
        <p:nvSpPr>
          <p:cNvPr id="17" name="Rectangle 1">
            <a:extLst>
              <a:ext uri="{FF2B5EF4-FFF2-40B4-BE49-F238E27FC236}">
                <a16:creationId xmlns:a16="http://schemas.microsoft.com/office/drawing/2014/main" id="{01795655-0AEE-BC3D-2F55-EBCB484656F7}"/>
              </a:ext>
            </a:extLst>
          </p:cNvPr>
          <p:cNvSpPr txBox="1">
            <a:spLocks noChangeArrowheads="1"/>
          </p:cNvSpPr>
          <p:nvPr/>
        </p:nvSpPr>
        <p:spPr bwMode="auto">
          <a:xfrm>
            <a:off x="447305" y="3070981"/>
            <a:ext cx="549629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Font typeface="Arial" panose="020B0604020202020204" pitchFamily="34" charset="0"/>
              <a:buNone/>
            </a:pPr>
            <a:r>
              <a:rPr lang="en-US" altLang="en-US" sz="2000" u="sng" dirty="0">
                <a:latin typeface="Arial" panose="020B0604020202020204" pitchFamily="34" charset="0"/>
              </a:rPr>
              <a:t>Address Variants Additional Relevant Fields</a:t>
            </a:r>
          </a:p>
        </p:txBody>
      </p:sp>
      <p:pic>
        <p:nvPicPr>
          <p:cNvPr id="16" name="Picture 15" descr="Example screenshot of 4 records in the master address database's address variants table for 284 East Temple Street in Boylston where the source ID and master address ID are highlighted.">
            <a:extLst>
              <a:ext uri="{FF2B5EF4-FFF2-40B4-BE49-F238E27FC236}">
                <a16:creationId xmlns:a16="http://schemas.microsoft.com/office/drawing/2014/main" id="{AAAF239C-D290-1CE2-D1B1-EF683A6E8E2C}"/>
              </a:ext>
            </a:extLst>
          </p:cNvPr>
          <p:cNvPicPr>
            <a:picLocks noChangeAspect="1"/>
          </p:cNvPicPr>
          <p:nvPr/>
        </p:nvPicPr>
        <p:blipFill>
          <a:blip r:embed="rId3"/>
          <a:stretch>
            <a:fillRect/>
          </a:stretch>
        </p:blipFill>
        <p:spPr>
          <a:xfrm>
            <a:off x="316826" y="3511244"/>
            <a:ext cx="6806380" cy="1193105"/>
          </a:xfrm>
          <a:prstGeom prst="rect">
            <a:avLst/>
          </a:prstGeom>
          <a:ln>
            <a:solidFill>
              <a:schemeClr val="accent1"/>
            </a:solidFill>
          </a:ln>
        </p:spPr>
      </p:pic>
      <p:sp>
        <p:nvSpPr>
          <p:cNvPr id="20" name="Rectangle 1">
            <a:extLst>
              <a:ext uri="{FF2B5EF4-FFF2-40B4-BE49-F238E27FC236}">
                <a16:creationId xmlns:a16="http://schemas.microsoft.com/office/drawing/2014/main" id="{68C8A894-E103-E51A-4D95-0D222E8D3C5C}"/>
              </a:ext>
            </a:extLst>
          </p:cNvPr>
          <p:cNvSpPr txBox="1">
            <a:spLocks noChangeArrowheads="1"/>
          </p:cNvSpPr>
          <p:nvPr/>
        </p:nvSpPr>
        <p:spPr bwMode="auto">
          <a:xfrm>
            <a:off x="447305" y="4739376"/>
            <a:ext cx="549629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Font typeface="Arial" panose="020B0604020202020204" pitchFamily="34" charset="0"/>
              <a:buNone/>
            </a:pPr>
            <a:r>
              <a:rPr lang="en-US" altLang="en-US" sz="2000" u="sng" dirty="0">
                <a:latin typeface="Arial" panose="020B0604020202020204" pitchFamily="34" charset="0"/>
              </a:rPr>
              <a:t>Address Source Record(s)</a:t>
            </a:r>
          </a:p>
        </p:txBody>
      </p:sp>
      <p:pic>
        <p:nvPicPr>
          <p:cNvPr id="19" name="Picture 18" descr="Example screenshot of 4 records in the master address database's source table for the source ID value of 8, indicating the source is the emergency service list from 911.">
            <a:extLst>
              <a:ext uri="{FF2B5EF4-FFF2-40B4-BE49-F238E27FC236}">
                <a16:creationId xmlns:a16="http://schemas.microsoft.com/office/drawing/2014/main" id="{857DC7AB-5D1F-A775-9E8E-42BD42F27C4E}"/>
              </a:ext>
            </a:extLst>
          </p:cNvPr>
          <p:cNvPicPr>
            <a:picLocks noChangeAspect="1"/>
          </p:cNvPicPr>
          <p:nvPr/>
        </p:nvPicPr>
        <p:blipFill>
          <a:blip r:embed="rId4"/>
          <a:stretch>
            <a:fillRect/>
          </a:stretch>
        </p:blipFill>
        <p:spPr>
          <a:xfrm>
            <a:off x="316826" y="5183642"/>
            <a:ext cx="7555767" cy="464140"/>
          </a:xfrm>
          <a:prstGeom prst="rect">
            <a:avLst/>
          </a:prstGeom>
          <a:ln>
            <a:solidFill>
              <a:schemeClr val="accent1"/>
            </a:solidFill>
          </a:ln>
        </p:spPr>
      </p:pic>
      <p:sp>
        <p:nvSpPr>
          <p:cNvPr id="23" name="Rectangle 1">
            <a:extLst>
              <a:ext uri="{FF2B5EF4-FFF2-40B4-BE49-F238E27FC236}">
                <a16:creationId xmlns:a16="http://schemas.microsoft.com/office/drawing/2014/main" id="{592A95F4-69CE-3625-96BC-0406EDE8AC4D}"/>
              </a:ext>
            </a:extLst>
          </p:cNvPr>
          <p:cNvSpPr txBox="1">
            <a:spLocks noChangeArrowheads="1"/>
          </p:cNvSpPr>
          <p:nvPr/>
        </p:nvSpPr>
        <p:spPr bwMode="auto">
          <a:xfrm>
            <a:off x="244634" y="5990537"/>
            <a:ext cx="863111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Font typeface="Arial" panose="020B0604020202020204" pitchFamily="34" charset="0"/>
              <a:buNone/>
            </a:pPr>
            <a:r>
              <a:rPr lang="en-US" altLang="en-US" sz="1800" dirty="0">
                <a:latin typeface="Arial" panose="020B0604020202020204" pitchFamily="34" charset="0"/>
              </a:rPr>
              <a:t>Why isn’t there an assessor source for ‘284 East Temple Street, Boylston, MA’?</a:t>
            </a:r>
          </a:p>
        </p:txBody>
      </p:sp>
      <p:sp>
        <p:nvSpPr>
          <p:cNvPr id="21" name="Rectangle 20">
            <a:extLst>
              <a:ext uri="{FF2B5EF4-FFF2-40B4-BE49-F238E27FC236}">
                <a16:creationId xmlns:a16="http://schemas.microsoft.com/office/drawing/2014/main" id="{251D75F3-FA8A-C0B2-969D-38DD8C29BA57}"/>
              </a:ext>
              <a:ext uri="{C183D7F6-B498-43B3-948B-1728B52AA6E4}">
                <adec:decorative xmlns:adec="http://schemas.microsoft.com/office/drawing/2017/decorative" val="1"/>
              </a:ext>
            </a:extLst>
          </p:cNvPr>
          <p:cNvSpPr/>
          <p:nvPr/>
        </p:nvSpPr>
        <p:spPr>
          <a:xfrm>
            <a:off x="292762" y="3507187"/>
            <a:ext cx="1325840" cy="1188033"/>
          </a:xfrm>
          <a:prstGeom prst="rect">
            <a:avLst/>
          </a:prstGeom>
          <a:noFill/>
          <a:ln w="317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F561A47-E2BB-8A69-A444-DFF16372FDF9}"/>
              </a:ext>
              <a:ext uri="{C183D7F6-B498-43B3-948B-1728B52AA6E4}">
                <adec:decorative xmlns:adec="http://schemas.microsoft.com/office/drawing/2017/decorative" val="1"/>
              </a:ext>
            </a:extLst>
          </p:cNvPr>
          <p:cNvSpPr/>
          <p:nvPr/>
        </p:nvSpPr>
        <p:spPr>
          <a:xfrm>
            <a:off x="304794" y="5193604"/>
            <a:ext cx="1235249" cy="464140"/>
          </a:xfrm>
          <a:prstGeom prst="rect">
            <a:avLst/>
          </a:prstGeom>
          <a:noFill/>
          <a:ln w="317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F102A93-4456-84BF-CF48-5D6E75432FB8}"/>
              </a:ext>
              <a:ext uri="{C183D7F6-B498-43B3-948B-1728B52AA6E4}">
                <adec:decorative xmlns:adec="http://schemas.microsoft.com/office/drawing/2017/decorative" val="1"/>
              </a:ext>
            </a:extLst>
          </p:cNvPr>
          <p:cNvSpPr/>
          <p:nvPr/>
        </p:nvSpPr>
        <p:spPr>
          <a:xfrm>
            <a:off x="5654843" y="3510120"/>
            <a:ext cx="1443792" cy="1185099"/>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42919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10A66-D68A-0C2D-9F52-FAC0883E89F3}"/>
            </a:ext>
          </a:extLst>
        </p:cNvPr>
        <p:cNvGrpSpPr/>
        <p:nvPr/>
      </p:nvGrpSpPr>
      <p:grpSpPr>
        <a:xfrm>
          <a:off x="0" y="0"/>
          <a:ext cx="0" cy="0"/>
          <a:chOff x="0" y="0"/>
          <a:chExt cx="0" cy="0"/>
        </a:xfrm>
      </p:grpSpPr>
      <p:sp>
        <p:nvSpPr>
          <p:cNvPr id="10" name="Title 3">
            <a:extLst>
              <a:ext uri="{FF2B5EF4-FFF2-40B4-BE49-F238E27FC236}">
                <a16:creationId xmlns:a16="http://schemas.microsoft.com/office/drawing/2014/main" id="{82DAFDAA-260F-13E3-6429-489572BDA500}"/>
              </a:ext>
            </a:extLst>
          </p:cNvPr>
          <p:cNvSpPr>
            <a:spLocks noGrp="1"/>
          </p:cNvSpPr>
          <p:nvPr>
            <p:ph type="title"/>
          </p:nvPr>
        </p:nvSpPr>
        <p:spPr>
          <a:xfrm>
            <a:off x="1630634" y="427757"/>
            <a:ext cx="6839712" cy="499169"/>
          </a:xfrm>
        </p:spPr>
        <p:txBody>
          <a:bodyPr>
            <a:noAutofit/>
          </a:bodyPr>
          <a:lstStyle/>
          <a:p>
            <a:r>
              <a:rPr lang="en-US" sz="2200" dirty="0"/>
              <a:t>MAD Address Record Example</a:t>
            </a:r>
            <a:br>
              <a:rPr lang="en-US" sz="2200" dirty="0"/>
            </a:br>
            <a:r>
              <a:rPr lang="en-US" u="sng" dirty="0"/>
              <a:t>Assessor Address vs Functional Address</a:t>
            </a:r>
          </a:p>
        </p:txBody>
      </p:sp>
      <p:sp>
        <p:nvSpPr>
          <p:cNvPr id="6" name="Rectangle 1">
            <a:extLst>
              <a:ext uri="{FF2B5EF4-FFF2-40B4-BE49-F238E27FC236}">
                <a16:creationId xmlns:a16="http://schemas.microsoft.com/office/drawing/2014/main" id="{E3C3BBAB-0F41-F7EF-07F3-AC983D238859}"/>
              </a:ext>
            </a:extLst>
          </p:cNvPr>
          <p:cNvSpPr>
            <a:spLocks noGrp="1" noChangeArrowheads="1"/>
          </p:cNvSpPr>
          <p:nvPr>
            <p:ph idx="1"/>
          </p:nvPr>
        </p:nvSpPr>
        <p:spPr bwMode="auto">
          <a:xfrm>
            <a:off x="415225" y="1344966"/>
            <a:ext cx="851220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lang="en-US" altLang="en-US" sz="2000" dirty="0">
                <a:latin typeface="Arial" panose="020B0604020202020204" pitchFamily="34" charset="0"/>
              </a:rPr>
              <a:t>The site address of the parcel where Cyprian Keyes Golf Club is located is just ‘SCHOOL ST’.</a:t>
            </a:r>
            <a:endParaRPr kumimoji="0" lang="en-US" altLang="en-US" sz="2000" b="0" i="0" strike="noStrike" cap="none" normalizeH="0" baseline="0" dirty="0">
              <a:ln>
                <a:noFill/>
              </a:ln>
              <a:solidFill>
                <a:schemeClr val="tx1"/>
              </a:solidFill>
              <a:effectLst/>
              <a:latin typeface="Arial" panose="020B0604020202020204" pitchFamily="34" charset="0"/>
            </a:endParaRPr>
          </a:p>
        </p:txBody>
      </p:sp>
      <p:pic>
        <p:nvPicPr>
          <p:cNvPr id="3" name="Picture 2" descr="An example screenshot showing aerial photos and parcel boundaries and roads focused on the parcel containing the Cyprian Keyes Golf Club where the presentation is being held, and shows the address of the parcel is different than the golf club's address.">
            <a:extLst>
              <a:ext uri="{FF2B5EF4-FFF2-40B4-BE49-F238E27FC236}">
                <a16:creationId xmlns:a16="http://schemas.microsoft.com/office/drawing/2014/main" id="{F0629993-808D-63FE-5EF8-E1C7FCF59A11}"/>
              </a:ext>
            </a:extLst>
          </p:cNvPr>
          <p:cNvPicPr>
            <a:picLocks noChangeAspect="1"/>
          </p:cNvPicPr>
          <p:nvPr/>
        </p:nvPicPr>
        <p:blipFill>
          <a:blip r:embed="rId2"/>
          <a:stretch>
            <a:fillRect/>
          </a:stretch>
        </p:blipFill>
        <p:spPr>
          <a:xfrm>
            <a:off x="415225" y="2168599"/>
            <a:ext cx="5462588" cy="4424482"/>
          </a:xfrm>
          <a:prstGeom prst="rect">
            <a:avLst/>
          </a:prstGeom>
          <a:ln>
            <a:solidFill>
              <a:schemeClr val="accent1"/>
            </a:solidFill>
          </a:ln>
        </p:spPr>
      </p:pic>
      <p:pic>
        <p:nvPicPr>
          <p:cNvPr id="5" name="Picture 4" descr="A sample screenshot of assessor records showing the address of the golf club parcel is just school street instead of the gold club's address.">
            <a:extLst>
              <a:ext uri="{FF2B5EF4-FFF2-40B4-BE49-F238E27FC236}">
                <a16:creationId xmlns:a16="http://schemas.microsoft.com/office/drawing/2014/main" id="{2738D705-4E0D-92FA-71A3-1FEE51ED48C2}"/>
              </a:ext>
            </a:extLst>
          </p:cNvPr>
          <p:cNvPicPr>
            <a:picLocks noChangeAspect="1"/>
          </p:cNvPicPr>
          <p:nvPr/>
        </p:nvPicPr>
        <p:blipFill>
          <a:blip r:embed="rId3"/>
          <a:stretch>
            <a:fillRect/>
          </a:stretch>
        </p:blipFill>
        <p:spPr>
          <a:xfrm>
            <a:off x="6202781" y="2168599"/>
            <a:ext cx="2417342" cy="2295117"/>
          </a:xfrm>
          <a:prstGeom prst="rect">
            <a:avLst/>
          </a:prstGeom>
          <a:ln>
            <a:solidFill>
              <a:schemeClr val="accent1"/>
            </a:solidFill>
          </a:ln>
        </p:spPr>
      </p:pic>
    </p:spTree>
    <p:extLst>
      <p:ext uri="{BB962C8B-B14F-4D97-AF65-F5344CB8AC3E}">
        <p14:creationId xmlns:p14="http://schemas.microsoft.com/office/powerpoint/2010/main" val="26447796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3DE621-806C-9159-B967-5E2619C8B19B}"/>
            </a:ext>
          </a:extLst>
        </p:cNvPr>
        <p:cNvGrpSpPr/>
        <p:nvPr/>
      </p:nvGrpSpPr>
      <p:grpSpPr>
        <a:xfrm>
          <a:off x="0" y="0"/>
          <a:ext cx="0" cy="0"/>
          <a:chOff x="0" y="0"/>
          <a:chExt cx="0" cy="0"/>
        </a:xfrm>
      </p:grpSpPr>
      <p:sp>
        <p:nvSpPr>
          <p:cNvPr id="8" name="Title 3">
            <a:extLst>
              <a:ext uri="{FF2B5EF4-FFF2-40B4-BE49-F238E27FC236}">
                <a16:creationId xmlns:a16="http://schemas.microsoft.com/office/drawing/2014/main" id="{07CAD93D-16B1-0BDD-7175-D496B32D5FAF}"/>
              </a:ext>
            </a:extLst>
          </p:cNvPr>
          <p:cNvSpPr>
            <a:spLocks noGrp="1"/>
          </p:cNvSpPr>
          <p:nvPr>
            <p:ph type="title"/>
          </p:nvPr>
        </p:nvSpPr>
        <p:spPr>
          <a:xfrm>
            <a:off x="1630634" y="302497"/>
            <a:ext cx="6839712" cy="616856"/>
          </a:xfrm>
        </p:spPr>
        <p:txBody>
          <a:bodyPr>
            <a:noAutofit/>
          </a:bodyPr>
          <a:lstStyle/>
          <a:p>
            <a:r>
              <a:rPr lang="en-US" sz="2200" dirty="0"/>
              <a:t>MAD Address Record Example</a:t>
            </a:r>
            <a:br>
              <a:rPr lang="en-US" sz="2200" dirty="0"/>
            </a:br>
            <a:r>
              <a:rPr lang="en-US" u="sng" dirty="0"/>
              <a:t>Master Records</a:t>
            </a:r>
          </a:p>
        </p:txBody>
      </p:sp>
      <p:sp>
        <p:nvSpPr>
          <p:cNvPr id="6" name="Rectangle 1">
            <a:extLst>
              <a:ext uri="{FF2B5EF4-FFF2-40B4-BE49-F238E27FC236}">
                <a16:creationId xmlns:a16="http://schemas.microsoft.com/office/drawing/2014/main" id="{52ED30CF-E432-ABBD-B766-1C6CE70AFAF9}"/>
              </a:ext>
            </a:extLst>
          </p:cNvPr>
          <p:cNvSpPr>
            <a:spLocks noGrp="1" noChangeArrowheads="1"/>
          </p:cNvSpPr>
          <p:nvPr>
            <p:ph idx="1"/>
          </p:nvPr>
        </p:nvSpPr>
        <p:spPr bwMode="auto">
          <a:xfrm>
            <a:off x="415225" y="1498854"/>
            <a:ext cx="448162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0" i="0" u="sng" strike="noStrike" cap="none" normalizeH="0" baseline="0" dirty="0">
                <a:ln>
                  <a:noFill/>
                </a:ln>
                <a:solidFill>
                  <a:schemeClr val="tx1"/>
                </a:solidFill>
                <a:effectLst/>
                <a:latin typeface="Arial" panose="020B0604020202020204" pitchFamily="34" charset="0"/>
              </a:rPr>
              <a:t>Master Address Fields (subset)</a:t>
            </a:r>
          </a:p>
        </p:txBody>
      </p:sp>
      <p:pic>
        <p:nvPicPr>
          <p:cNvPr id="3" name="Picture 2" descr="A sample screenshot of the master address record for 284 East Temple Street, showing how IDs often replace the actual value because those values are stored in other related tables.">
            <a:extLst>
              <a:ext uri="{FF2B5EF4-FFF2-40B4-BE49-F238E27FC236}">
                <a16:creationId xmlns:a16="http://schemas.microsoft.com/office/drawing/2014/main" id="{79DB2AA5-07BA-FDC1-DC70-0CB418E1DC91}"/>
              </a:ext>
            </a:extLst>
          </p:cNvPr>
          <p:cNvPicPr>
            <a:picLocks noChangeAspect="1"/>
          </p:cNvPicPr>
          <p:nvPr/>
        </p:nvPicPr>
        <p:blipFill>
          <a:blip r:embed="rId2"/>
          <a:stretch>
            <a:fillRect/>
          </a:stretch>
        </p:blipFill>
        <p:spPr>
          <a:xfrm>
            <a:off x="33337" y="1965827"/>
            <a:ext cx="9010650" cy="409575"/>
          </a:xfrm>
          <a:prstGeom prst="rect">
            <a:avLst/>
          </a:prstGeom>
          <a:ln>
            <a:solidFill>
              <a:schemeClr val="accent1"/>
            </a:solidFill>
          </a:ln>
        </p:spPr>
      </p:pic>
      <p:sp>
        <p:nvSpPr>
          <p:cNvPr id="27" name="Rectangle 1">
            <a:extLst>
              <a:ext uri="{FF2B5EF4-FFF2-40B4-BE49-F238E27FC236}">
                <a16:creationId xmlns:a16="http://schemas.microsoft.com/office/drawing/2014/main" id="{B7B77F1E-6288-6F66-5D1D-DEE01B06786B}"/>
              </a:ext>
            </a:extLst>
          </p:cNvPr>
          <p:cNvSpPr txBox="1">
            <a:spLocks noChangeArrowheads="1"/>
          </p:cNvSpPr>
          <p:nvPr/>
        </p:nvSpPr>
        <p:spPr bwMode="auto">
          <a:xfrm>
            <a:off x="6209283" y="2488431"/>
            <a:ext cx="227500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Font typeface="Arial" panose="020B0604020202020204" pitchFamily="34" charset="0"/>
              <a:buNone/>
            </a:pPr>
            <a:r>
              <a:rPr lang="en-US" altLang="en-US" u="sng" dirty="0">
                <a:latin typeface="Arial" panose="020B0604020202020204" pitchFamily="34" charset="0"/>
              </a:rPr>
              <a:t>National Map Address ID</a:t>
            </a:r>
          </a:p>
        </p:txBody>
      </p:sp>
      <p:pic>
        <p:nvPicPr>
          <p:cNvPr id="26" name="Picture 25" descr="An example of the unique ID assigned to master address records that is used by the national map.">
            <a:extLst>
              <a:ext uri="{FF2B5EF4-FFF2-40B4-BE49-F238E27FC236}">
                <a16:creationId xmlns:a16="http://schemas.microsoft.com/office/drawing/2014/main" id="{C4F57E71-B055-8EC8-5667-BC12EFF03C0A}"/>
              </a:ext>
            </a:extLst>
          </p:cNvPr>
          <p:cNvPicPr>
            <a:picLocks noChangeAspect="1"/>
          </p:cNvPicPr>
          <p:nvPr/>
        </p:nvPicPr>
        <p:blipFill>
          <a:blip r:embed="rId3"/>
          <a:stretch>
            <a:fillRect/>
          </a:stretch>
        </p:blipFill>
        <p:spPr>
          <a:xfrm>
            <a:off x="5678905" y="2772169"/>
            <a:ext cx="3335764" cy="527345"/>
          </a:xfrm>
          <a:prstGeom prst="rect">
            <a:avLst/>
          </a:prstGeom>
          <a:ln>
            <a:solidFill>
              <a:schemeClr val="accent1"/>
            </a:solidFill>
          </a:ln>
        </p:spPr>
      </p:pic>
      <p:sp>
        <p:nvSpPr>
          <p:cNvPr id="17" name="Rectangle 1">
            <a:extLst>
              <a:ext uri="{FF2B5EF4-FFF2-40B4-BE49-F238E27FC236}">
                <a16:creationId xmlns:a16="http://schemas.microsoft.com/office/drawing/2014/main" id="{CA35D950-19D8-65B4-9F27-9F2B064239DD}"/>
              </a:ext>
            </a:extLst>
          </p:cNvPr>
          <p:cNvSpPr txBox="1">
            <a:spLocks noChangeArrowheads="1"/>
          </p:cNvSpPr>
          <p:nvPr/>
        </p:nvSpPr>
        <p:spPr bwMode="auto">
          <a:xfrm>
            <a:off x="447306" y="3179267"/>
            <a:ext cx="313810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Font typeface="Arial" panose="020B0604020202020204" pitchFamily="34" charset="0"/>
              <a:buNone/>
            </a:pPr>
            <a:r>
              <a:rPr lang="en-US" altLang="en-US" sz="2000" u="sng" dirty="0">
                <a:latin typeface="Arial" panose="020B0604020202020204" pitchFamily="34" charset="0"/>
              </a:rPr>
              <a:t>Master Street Name</a:t>
            </a:r>
          </a:p>
        </p:txBody>
      </p:sp>
      <p:pic>
        <p:nvPicPr>
          <p:cNvPr id="5" name="Picture 4" descr="A sample screenshot showing the master street name table record for East Temple Street in Boylston massachusetts and its unique ID.">
            <a:extLst>
              <a:ext uri="{FF2B5EF4-FFF2-40B4-BE49-F238E27FC236}">
                <a16:creationId xmlns:a16="http://schemas.microsoft.com/office/drawing/2014/main" id="{1FEC8121-8820-5DD0-BEEC-88A0D90F3388}"/>
              </a:ext>
            </a:extLst>
          </p:cNvPr>
          <p:cNvPicPr>
            <a:picLocks noChangeAspect="1"/>
          </p:cNvPicPr>
          <p:nvPr/>
        </p:nvPicPr>
        <p:blipFill>
          <a:blip r:embed="rId4"/>
          <a:stretch>
            <a:fillRect/>
          </a:stretch>
        </p:blipFill>
        <p:spPr>
          <a:xfrm>
            <a:off x="33337" y="3622406"/>
            <a:ext cx="9010650" cy="733319"/>
          </a:xfrm>
          <a:prstGeom prst="rect">
            <a:avLst/>
          </a:prstGeom>
          <a:ln>
            <a:solidFill>
              <a:schemeClr val="accent1"/>
            </a:solidFill>
          </a:ln>
        </p:spPr>
      </p:pic>
      <p:sp>
        <p:nvSpPr>
          <p:cNvPr id="20" name="Rectangle 1">
            <a:extLst>
              <a:ext uri="{FF2B5EF4-FFF2-40B4-BE49-F238E27FC236}">
                <a16:creationId xmlns:a16="http://schemas.microsoft.com/office/drawing/2014/main" id="{76DFEE7B-3406-19F7-DE20-B538D4189AD1}"/>
              </a:ext>
            </a:extLst>
          </p:cNvPr>
          <p:cNvSpPr txBox="1">
            <a:spLocks noChangeArrowheads="1"/>
          </p:cNvSpPr>
          <p:nvPr/>
        </p:nvSpPr>
        <p:spPr bwMode="auto">
          <a:xfrm>
            <a:off x="447305" y="4775472"/>
            <a:ext cx="302982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Font typeface="Arial" panose="020B0604020202020204" pitchFamily="34" charset="0"/>
              <a:buNone/>
            </a:pPr>
            <a:r>
              <a:rPr lang="en-US" altLang="en-US" sz="2000" u="sng" dirty="0">
                <a:latin typeface="Arial" panose="020B0604020202020204" pitchFamily="34" charset="0"/>
              </a:rPr>
              <a:t>MSAG Communities</a:t>
            </a:r>
          </a:p>
        </p:txBody>
      </p:sp>
      <p:pic>
        <p:nvPicPr>
          <p:cNvPr id="9" name="Picture 8" descr="A sample screenshot showing the MSAG community of Boylston Massachusetts and its community ID and address town ID that are populated in the master address record also on the same slide.">
            <a:extLst>
              <a:ext uri="{FF2B5EF4-FFF2-40B4-BE49-F238E27FC236}">
                <a16:creationId xmlns:a16="http://schemas.microsoft.com/office/drawing/2014/main" id="{9E87A648-A207-4BAC-7007-71FE6451F2DA}"/>
              </a:ext>
            </a:extLst>
          </p:cNvPr>
          <p:cNvPicPr>
            <a:picLocks noChangeAspect="1"/>
          </p:cNvPicPr>
          <p:nvPr/>
        </p:nvPicPr>
        <p:blipFill>
          <a:blip r:embed="rId5"/>
          <a:stretch>
            <a:fillRect/>
          </a:stretch>
        </p:blipFill>
        <p:spPr>
          <a:xfrm>
            <a:off x="548693" y="5278621"/>
            <a:ext cx="4698217" cy="1003265"/>
          </a:xfrm>
          <a:prstGeom prst="rect">
            <a:avLst/>
          </a:prstGeom>
          <a:ln>
            <a:solidFill>
              <a:schemeClr val="accent1"/>
            </a:solidFill>
          </a:ln>
        </p:spPr>
      </p:pic>
      <p:sp>
        <p:nvSpPr>
          <p:cNvPr id="22" name="Rectangle 21">
            <a:extLst>
              <a:ext uri="{FF2B5EF4-FFF2-40B4-BE49-F238E27FC236}">
                <a16:creationId xmlns:a16="http://schemas.microsoft.com/office/drawing/2014/main" id="{8AA062B3-7B33-F5A4-C6D5-236140A0677B}"/>
              </a:ext>
              <a:ext uri="{C183D7F6-B498-43B3-948B-1728B52AA6E4}">
                <adec:decorative xmlns:adec="http://schemas.microsoft.com/office/drawing/2017/decorative" val="1"/>
              </a:ext>
            </a:extLst>
          </p:cNvPr>
          <p:cNvSpPr/>
          <p:nvPr/>
        </p:nvSpPr>
        <p:spPr>
          <a:xfrm>
            <a:off x="4648192" y="1974995"/>
            <a:ext cx="1030713" cy="400110"/>
          </a:xfrm>
          <a:prstGeom prst="rect">
            <a:avLst/>
          </a:prstGeom>
          <a:noFill/>
          <a:ln w="317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53B01AB-AAD2-862A-DF0F-C32A4441700A}"/>
              </a:ext>
              <a:ext uri="{C183D7F6-B498-43B3-948B-1728B52AA6E4}">
                <adec:decorative xmlns:adec="http://schemas.microsoft.com/office/drawing/2017/decorative" val="1"/>
              </a:ext>
            </a:extLst>
          </p:cNvPr>
          <p:cNvSpPr/>
          <p:nvPr/>
        </p:nvSpPr>
        <p:spPr>
          <a:xfrm>
            <a:off x="33337" y="3989065"/>
            <a:ext cx="1030713" cy="171378"/>
          </a:xfrm>
          <a:prstGeom prst="rect">
            <a:avLst/>
          </a:prstGeom>
          <a:noFill/>
          <a:ln w="317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FA5B51F-06A7-9388-8D34-B03EE850F41D}"/>
              </a:ext>
              <a:ext uri="{C183D7F6-B498-43B3-948B-1728B52AA6E4}">
                <adec:decorative xmlns:adec="http://schemas.microsoft.com/office/drawing/2017/decorative" val="1"/>
              </a:ext>
            </a:extLst>
          </p:cNvPr>
          <p:cNvSpPr/>
          <p:nvPr/>
        </p:nvSpPr>
        <p:spPr>
          <a:xfrm>
            <a:off x="5690613" y="1972131"/>
            <a:ext cx="854242" cy="400109"/>
          </a:xfrm>
          <a:prstGeom prst="rect">
            <a:avLst/>
          </a:prstGeom>
          <a:noFill/>
          <a:ln w="317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1EC6AAE-1C33-0904-289F-2ADB430E4116}"/>
              </a:ext>
              <a:ext uri="{C183D7F6-B498-43B3-948B-1728B52AA6E4}">
                <adec:decorative xmlns:adec="http://schemas.microsoft.com/office/drawing/2017/decorative" val="1"/>
              </a:ext>
            </a:extLst>
          </p:cNvPr>
          <p:cNvSpPr/>
          <p:nvPr/>
        </p:nvSpPr>
        <p:spPr>
          <a:xfrm>
            <a:off x="548693" y="5780254"/>
            <a:ext cx="1183854" cy="235540"/>
          </a:xfrm>
          <a:prstGeom prst="rect">
            <a:avLst/>
          </a:prstGeom>
          <a:noFill/>
          <a:ln w="317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7D9EE25-6DE3-9CA3-E668-878F3ED0F42F}"/>
              </a:ext>
              <a:ext uri="{C183D7F6-B498-43B3-948B-1728B52AA6E4}">
                <adec:decorative xmlns:adec="http://schemas.microsoft.com/office/drawing/2017/decorative" val="1"/>
              </a:ext>
            </a:extLst>
          </p:cNvPr>
          <p:cNvSpPr/>
          <p:nvPr/>
        </p:nvSpPr>
        <p:spPr>
          <a:xfrm>
            <a:off x="6577275" y="1968115"/>
            <a:ext cx="1146999" cy="400109"/>
          </a:xfrm>
          <a:prstGeom prst="rect">
            <a:avLst/>
          </a:prstGeom>
          <a:noFill/>
          <a:ln w="317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945BB7B-9B9E-8DD0-E2A9-07BA21A88E65}"/>
              </a:ext>
              <a:ext uri="{C183D7F6-B498-43B3-948B-1728B52AA6E4}">
                <adec:decorative xmlns:adec="http://schemas.microsoft.com/office/drawing/2017/decorative" val="1"/>
              </a:ext>
            </a:extLst>
          </p:cNvPr>
          <p:cNvSpPr/>
          <p:nvPr/>
        </p:nvSpPr>
        <p:spPr>
          <a:xfrm>
            <a:off x="7752034" y="1976460"/>
            <a:ext cx="1279596" cy="400109"/>
          </a:xfrm>
          <a:prstGeom prst="rect">
            <a:avLst/>
          </a:prstGeom>
          <a:noFill/>
          <a:ln w="317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F7418E0-95CD-08F1-0661-5BFAAF4BFB97}"/>
              </a:ext>
              <a:ext uri="{C183D7F6-B498-43B3-948B-1728B52AA6E4}">
                <adec:decorative xmlns:adec="http://schemas.microsoft.com/office/drawing/2017/decorative" val="1"/>
              </a:ext>
            </a:extLst>
          </p:cNvPr>
          <p:cNvSpPr/>
          <p:nvPr/>
        </p:nvSpPr>
        <p:spPr>
          <a:xfrm>
            <a:off x="3132234" y="5816350"/>
            <a:ext cx="1463830" cy="200054"/>
          </a:xfrm>
          <a:prstGeom prst="rect">
            <a:avLst/>
          </a:prstGeom>
          <a:noFill/>
          <a:ln w="317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041840A-F91B-0641-B7BE-54B2B0584B67}"/>
              </a:ext>
              <a:ext uri="{C183D7F6-B498-43B3-948B-1728B52AA6E4}">
                <adec:decorative xmlns:adec="http://schemas.microsoft.com/office/drawing/2017/decorative" val="1"/>
              </a:ext>
            </a:extLst>
          </p:cNvPr>
          <p:cNvSpPr/>
          <p:nvPr/>
        </p:nvSpPr>
        <p:spPr>
          <a:xfrm>
            <a:off x="21304" y="1960600"/>
            <a:ext cx="1217949" cy="400110"/>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18839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FA39D-2689-0966-11F5-BE72757C0774}"/>
            </a:ext>
          </a:extLst>
        </p:cNvPr>
        <p:cNvGrpSpPr/>
        <p:nvPr/>
      </p:nvGrpSpPr>
      <p:grpSpPr>
        <a:xfrm>
          <a:off x="0" y="0"/>
          <a:ext cx="0" cy="0"/>
          <a:chOff x="0" y="0"/>
          <a:chExt cx="0" cy="0"/>
        </a:xfrm>
      </p:grpSpPr>
      <p:sp>
        <p:nvSpPr>
          <p:cNvPr id="8" name="Title 3">
            <a:extLst>
              <a:ext uri="{FF2B5EF4-FFF2-40B4-BE49-F238E27FC236}">
                <a16:creationId xmlns:a16="http://schemas.microsoft.com/office/drawing/2014/main" id="{5C8A000D-60AC-A1F3-19B2-98DE60692931}"/>
              </a:ext>
            </a:extLst>
          </p:cNvPr>
          <p:cNvSpPr>
            <a:spLocks noGrp="1"/>
          </p:cNvSpPr>
          <p:nvPr>
            <p:ph type="title"/>
          </p:nvPr>
        </p:nvSpPr>
        <p:spPr>
          <a:xfrm>
            <a:off x="1630634" y="302497"/>
            <a:ext cx="6839712" cy="616856"/>
          </a:xfrm>
        </p:spPr>
        <p:txBody>
          <a:bodyPr>
            <a:noAutofit/>
          </a:bodyPr>
          <a:lstStyle/>
          <a:p>
            <a:r>
              <a:rPr lang="en-US" sz="2200" dirty="0"/>
              <a:t>MAD Address Record Example</a:t>
            </a:r>
            <a:br>
              <a:rPr lang="en-US" sz="2200" dirty="0"/>
            </a:br>
            <a:r>
              <a:rPr lang="en-US" u="sng" dirty="0"/>
              <a:t>Address Town vs. Geographic Town</a:t>
            </a:r>
          </a:p>
        </p:txBody>
      </p:sp>
      <p:sp>
        <p:nvSpPr>
          <p:cNvPr id="6" name="Rectangle 1">
            <a:extLst>
              <a:ext uri="{FF2B5EF4-FFF2-40B4-BE49-F238E27FC236}">
                <a16:creationId xmlns:a16="http://schemas.microsoft.com/office/drawing/2014/main" id="{F98071E9-158F-6B01-A4D1-8D936ABB1A4E}"/>
              </a:ext>
            </a:extLst>
          </p:cNvPr>
          <p:cNvSpPr>
            <a:spLocks noGrp="1" noChangeArrowheads="1"/>
          </p:cNvSpPr>
          <p:nvPr>
            <p:ph idx="1"/>
          </p:nvPr>
        </p:nvSpPr>
        <p:spPr bwMode="auto">
          <a:xfrm>
            <a:off x="246454" y="1435904"/>
            <a:ext cx="863911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0" i="0" strike="noStrike" cap="none" normalizeH="0" baseline="0" dirty="0">
                <a:ln>
                  <a:noFill/>
                </a:ln>
                <a:solidFill>
                  <a:schemeClr val="tx1"/>
                </a:solidFill>
                <a:effectLst/>
                <a:latin typeface="Arial" panose="020B0604020202020204" pitchFamily="34" charset="0"/>
              </a:rPr>
              <a:t>If the house with the driveway identifies as an Elm Street address, you don’t want a public safety response looking for it along the Elm Street in Town A.</a:t>
            </a:r>
          </a:p>
        </p:txBody>
      </p:sp>
      <p:pic>
        <p:nvPicPr>
          <p:cNvPr id="16" name="Picture 15" descr="A computer generated example map showing two towns (Town A and Town B) side by side and they each have a street named Elm Street, but there is a house in town A that has a driveway that leads to the Elm Street in Town B, as an example of why address town and geographic town are important distinctions.">
            <a:extLst>
              <a:ext uri="{FF2B5EF4-FFF2-40B4-BE49-F238E27FC236}">
                <a16:creationId xmlns:a16="http://schemas.microsoft.com/office/drawing/2014/main" id="{293BDEC4-E6E0-C7C2-1A40-83588AA82E99}"/>
              </a:ext>
            </a:extLst>
          </p:cNvPr>
          <p:cNvPicPr>
            <a:picLocks noChangeAspect="1"/>
          </p:cNvPicPr>
          <p:nvPr/>
        </p:nvPicPr>
        <p:blipFill>
          <a:blip r:embed="rId2"/>
          <a:stretch>
            <a:fillRect/>
          </a:stretch>
        </p:blipFill>
        <p:spPr>
          <a:xfrm>
            <a:off x="318646" y="2170933"/>
            <a:ext cx="8470346" cy="4533868"/>
          </a:xfrm>
          <a:prstGeom prst="rect">
            <a:avLst/>
          </a:prstGeom>
        </p:spPr>
      </p:pic>
      <p:sp>
        <p:nvSpPr>
          <p:cNvPr id="19" name="Rectangle 1">
            <a:extLst>
              <a:ext uri="{FF2B5EF4-FFF2-40B4-BE49-F238E27FC236}">
                <a16:creationId xmlns:a16="http://schemas.microsoft.com/office/drawing/2014/main" id="{42107CBE-459B-AC07-D45B-1E58B132A63A}"/>
              </a:ext>
              <a:ext uri="{C183D7F6-B498-43B3-948B-1728B52AA6E4}">
                <adec:decorative xmlns:adec="http://schemas.microsoft.com/office/drawing/2017/decorative" val="1"/>
              </a:ext>
            </a:extLst>
          </p:cNvPr>
          <p:cNvSpPr txBox="1">
            <a:spLocks noChangeArrowheads="1"/>
          </p:cNvSpPr>
          <p:nvPr/>
        </p:nvSpPr>
        <p:spPr bwMode="auto">
          <a:xfrm>
            <a:off x="6210107" y="6304234"/>
            <a:ext cx="247669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Font typeface="Arial" panose="020B0604020202020204" pitchFamily="34" charset="0"/>
              <a:buNone/>
            </a:pPr>
            <a:r>
              <a:rPr lang="en-US" altLang="en-US" b="1" i="1" dirty="0">
                <a:latin typeface="Arial" panose="020B0604020202020204" pitchFamily="34" charset="0"/>
              </a:rPr>
              <a:t>courtesy of Google Gemini</a:t>
            </a:r>
          </a:p>
        </p:txBody>
      </p:sp>
    </p:spTree>
    <p:extLst>
      <p:ext uri="{BB962C8B-B14F-4D97-AF65-F5344CB8AC3E}">
        <p14:creationId xmlns:p14="http://schemas.microsoft.com/office/powerpoint/2010/main" val="2169171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DD8FB-7988-9EC1-77A3-77239982A162}"/>
            </a:ext>
          </a:extLst>
        </p:cNvPr>
        <p:cNvGrpSpPr/>
        <p:nvPr/>
      </p:nvGrpSpPr>
      <p:grpSpPr>
        <a:xfrm>
          <a:off x="0" y="0"/>
          <a:ext cx="0" cy="0"/>
          <a:chOff x="0" y="0"/>
          <a:chExt cx="0" cy="0"/>
        </a:xfrm>
      </p:grpSpPr>
      <p:sp>
        <p:nvSpPr>
          <p:cNvPr id="7" name="Title 3">
            <a:extLst>
              <a:ext uri="{FF2B5EF4-FFF2-40B4-BE49-F238E27FC236}">
                <a16:creationId xmlns:a16="http://schemas.microsoft.com/office/drawing/2014/main" id="{2BB18943-C3A0-49E8-773F-EFF8E1DDE19F}"/>
              </a:ext>
            </a:extLst>
          </p:cNvPr>
          <p:cNvSpPr>
            <a:spLocks noGrp="1"/>
          </p:cNvSpPr>
          <p:nvPr>
            <p:ph type="title"/>
          </p:nvPr>
        </p:nvSpPr>
        <p:spPr>
          <a:xfrm>
            <a:off x="1630634" y="272341"/>
            <a:ext cx="6839712" cy="678799"/>
          </a:xfrm>
        </p:spPr>
        <p:txBody>
          <a:bodyPr>
            <a:normAutofit/>
          </a:bodyPr>
          <a:lstStyle/>
          <a:p>
            <a:r>
              <a:rPr lang="en-US" sz="2200" dirty="0"/>
              <a:t>Addressing Best Practices – Street Naming</a:t>
            </a:r>
            <a:br>
              <a:rPr lang="en-US" dirty="0"/>
            </a:br>
            <a:r>
              <a:rPr lang="en-US" u="sng" dirty="0"/>
              <a:t>When Street Names Are Needed (Scenario 1)</a:t>
            </a:r>
            <a:endParaRPr lang="en-US" dirty="0"/>
          </a:p>
        </p:txBody>
      </p:sp>
      <p:sp>
        <p:nvSpPr>
          <p:cNvPr id="6" name="Rectangle 1">
            <a:extLst>
              <a:ext uri="{FF2B5EF4-FFF2-40B4-BE49-F238E27FC236}">
                <a16:creationId xmlns:a16="http://schemas.microsoft.com/office/drawing/2014/main" id="{266E1552-79DB-C542-D623-B2D232B896A8}"/>
              </a:ext>
            </a:extLst>
          </p:cNvPr>
          <p:cNvSpPr>
            <a:spLocks noGrp="1" noChangeArrowheads="1"/>
          </p:cNvSpPr>
          <p:nvPr>
            <p:ph idx="1"/>
          </p:nvPr>
        </p:nvSpPr>
        <p:spPr bwMode="auto">
          <a:xfrm>
            <a:off x="451320" y="1503644"/>
            <a:ext cx="838788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 Name any street, access road, or long shared driveway serving 2+ </a:t>
            </a:r>
          </a:p>
          <a:p>
            <a:pPr marL="0" marR="0" lvl="0" indent="0" algn="l" defTabSz="914400" rtl="0" eaLnBrk="0" fontAlgn="base" latinLnBrk="0" hangingPunct="0">
              <a:lnSpc>
                <a:spcPct val="100000"/>
              </a:lnSpc>
              <a:spcBef>
                <a:spcPct val="0"/>
              </a:spcBef>
              <a:spcAft>
                <a:spcPct val="0"/>
              </a:spcAft>
              <a:buClrTx/>
              <a:buSzTx/>
              <a:buNone/>
              <a:tabLst/>
            </a:pPr>
            <a:r>
              <a:rPr lang="en-US" altLang="en-US" sz="2000" dirty="0">
                <a:latin typeface="Arial" panose="020B0604020202020204" pitchFamily="34" charset="0"/>
              </a:rPr>
              <a:t>  </a:t>
            </a:r>
            <a:r>
              <a:rPr kumimoji="0" lang="en-US" altLang="en-US" sz="2000" b="0" i="0" u="none" strike="noStrike" cap="none" normalizeH="0" baseline="0" dirty="0">
                <a:ln>
                  <a:noFill/>
                </a:ln>
                <a:solidFill>
                  <a:schemeClr val="tx1"/>
                </a:solidFill>
                <a:effectLst/>
                <a:latin typeface="Arial" panose="020B0604020202020204" pitchFamily="34" charset="0"/>
              </a:rPr>
              <a:t>developed parcels</a:t>
            </a:r>
          </a:p>
        </p:txBody>
      </p:sp>
      <p:pic>
        <p:nvPicPr>
          <p:cNvPr id="3" name="Picture 2" descr="Screenshot image showing aerial photography, parcel boundaries, parcel addresses, and a highlighted road leading to 124 and 128 Elm Street that are hard or impossible to see from Elm Street.">
            <a:extLst>
              <a:ext uri="{FF2B5EF4-FFF2-40B4-BE49-F238E27FC236}">
                <a16:creationId xmlns:a16="http://schemas.microsoft.com/office/drawing/2014/main" id="{4B344E5D-0DCC-C1CB-DF25-BA7E1DFC5BF4}"/>
              </a:ext>
            </a:extLst>
          </p:cNvPr>
          <p:cNvPicPr>
            <a:picLocks noChangeAspect="1"/>
          </p:cNvPicPr>
          <p:nvPr/>
        </p:nvPicPr>
        <p:blipFill>
          <a:blip r:embed="rId2"/>
          <a:stretch>
            <a:fillRect/>
          </a:stretch>
        </p:blipFill>
        <p:spPr>
          <a:xfrm>
            <a:off x="1931254" y="2314223"/>
            <a:ext cx="5281492" cy="4346592"/>
          </a:xfrm>
          <a:prstGeom prst="rect">
            <a:avLst/>
          </a:prstGeom>
          <a:ln>
            <a:solidFill>
              <a:schemeClr val="accent1"/>
            </a:solidFill>
          </a:ln>
        </p:spPr>
      </p:pic>
    </p:spTree>
    <p:extLst>
      <p:ext uri="{BB962C8B-B14F-4D97-AF65-F5344CB8AC3E}">
        <p14:creationId xmlns:p14="http://schemas.microsoft.com/office/powerpoint/2010/main" val="31327177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C571D-68CD-4208-8A36-B6D07C699BAD}"/>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B56B1196-6B51-350F-0CF0-A111A13263E8}"/>
              </a:ext>
            </a:extLst>
          </p:cNvPr>
          <p:cNvSpPr>
            <a:spLocks noGrp="1"/>
          </p:cNvSpPr>
          <p:nvPr>
            <p:ph type="title"/>
          </p:nvPr>
        </p:nvSpPr>
        <p:spPr>
          <a:xfrm>
            <a:off x="1630634" y="302497"/>
            <a:ext cx="6839712" cy="616856"/>
          </a:xfrm>
        </p:spPr>
        <p:txBody>
          <a:bodyPr>
            <a:noAutofit/>
          </a:bodyPr>
          <a:lstStyle/>
          <a:p>
            <a:r>
              <a:rPr lang="en-US" sz="2200" dirty="0"/>
              <a:t>MAD Address Record Example</a:t>
            </a:r>
            <a:br>
              <a:rPr lang="en-US" sz="2200" dirty="0"/>
            </a:br>
            <a:r>
              <a:rPr lang="en-US" u="sng" dirty="0" err="1"/>
              <a:t>Subaddressing</a:t>
            </a:r>
            <a:endParaRPr lang="en-US" u="sng" dirty="0"/>
          </a:p>
        </p:txBody>
      </p:sp>
      <p:sp>
        <p:nvSpPr>
          <p:cNvPr id="6" name="Rectangle 1">
            <a:extLst>
              <a:ext uri="{FF2B5EF4-FFF2-40B4-BE49-F238E27FC236}">
                <a16:creationId xmlns:a16="http://schemas.microsoft.com/office/drawing/2014/main" id="{5DC8161C-201C-348E-06CB-23535E281CF3}"/>
              </a:ext>
            </a:extLst>
          </p:cNvPr>
          <p:cNvSpPr>
            <a:spLocks noGrp="1" noChangeArrowheads="1"/>
          </p:cNvSpPr>
          <p:nvPr>
            <p:ph idx="1"/>
          </p:nvPr>
        </p:nvSpPr>
        <p:spPr bwMode="auto">
          <a:xfrm>
            <a:off x="415225" y="1498854"/>
            <a:ext cx="448162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0" i="0" u="sng" strike="noStrike" cap="none" normalizeH="0" baseline="0" dirty="0">
                <a:ln>
                  <a:noFill/>
                </a:ln>
                <a:solidFill>
                  <a:schemeClr val="tx1"/>
                </a:solidFill>
                <a:effectLst/>
                <a:latin typeface="Arial" panose="020B0604020202020204" pitchFamily="34" charset="0"/>
              </a:rPr>
              <a:t>Master Address </a:t>
            </a:r>
            <a:r>
              <a:rPr kumimoji="0" lang="en-US" altLang="en-US" sz="2000" b="0" i="0" u="sng" strike="noStrike" cap="none" normalizeH="0" baseline="0" dirty="0" err="1">
                <a:ln>
                  <a:noFill/>
                </a:ln>
                <a:solidFill>
                  <a:schemeClr val="tx1"/>
                </a:solidFill>
                <a:effectLst/>
                <a:latin typeface="Arial" panose="020B0604020202020204" pitchFamily="34" charset="0"/>
              </a:rPr>
              <a:t>Subaddress</a:t>
            </a:r>
            <a:r>
              <a:rPr kumimoji="0" lang="en-US" altLang="en-US" sz="2000" b="0" i="0" u="sng" strike="noStrike" cap="none" normalizeH="0" baseline="0" dirty="0">
                <a:ln>
                  <a:noFill/>
                </a:ln>
                <a:solidFill>
                  <a:schemeClr val="tx1"/>
                </a:solidFill>
                <a:effectLst/>
                <a:latin typeface="Arial" panose="020B0604020202020204" pitchFamily="34" charset="0"/>
              </a:rPr>
              <a:t> Fields</a:t>
            </a:r>
          </a:p>
        </p:txBody>
      </p:sp>
      <p:sp>
        <p:nvSpPr>
          <p:cNvPr id="20" name="Rectangle 1">
            <a:extLst>
              <a:ext uri="{FF2B5EF4-FFF2-40B4-BE49-F238E27FC236}">
                <a16:creationId xmlns:a16="http://schemas.microsoft.com/office/drawing/2014/main" id="{760B5D47-898E-F35B-C13F-18C37D9C08EC}"/>
              </a:ext>
            </a:extLst>
          </p:cNvPr>
          <p:cNvSpPr txBox="1">
            <a:spLocks noChangeArrowheads="1"/>
          </p:cNvSpPr>
          <p:nvPr/>
        </p:nvSpPr>
        <p:spPr bwMode="auto">
          <a:xfrm>
            <a:off x="263509" y="2200695"/>
            <a:ext cx="864104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0" fontAlgn="base" hangingPunct="0">
              <a:lnSpc>
                <a:spcPct val="100000"/>
              </a:lnSpc>
              <a:spcBef>
                <a:spcPct val="0"/>
              </a:spcBef>
              <a:spcAft>
                <a:spcPct val="0"/>
              </a:spcAft>
            </a:pPr>
            <a:r>
              <a:rPr lang="en-US" altLang="en-US" sz="2000" dirty="0">
                <a:latin typeface="Arial" panose="020B0604020202020204" pitchFamily="34" charset="0"/>
              </a:rPr>
              <a:t>Building Name, Wing, Floor, Unit, Unit Type, Room, Other Location</a:t>
            </a:r>
          </a:p>
        </p:txBody>
      </p:sp>
      <p:pic>
        <p:nvPicPr>
          <p:cNvPr id="4" name="Picture 3" descr="A set of example records showing different values recorded in various subaddress fields like building name, wing, foor, unit, unit type, room, and other location.">
            <a:extLst>
              <a:ext uri="{FF2B5EF4-FFF2-40B4-BE49-F238E27FC236}">
                <a16:creationId xmlns:a16="http://schemas.microsoft.com/office/drawing/2014/main" id="{7722BBA5-AF92-7B14-C843-69E71AAC87BB}"/>
              </a:ext>
            </a:extLst>
          </p:cNvPr>
          <p:cNvPicPr>
            <a:picLocks noChangeAspect="1"/>
          </p:cNvPicPr>
          <p:nvPr/>
        </p:nvPicPr>
        <p:blipFill>
          <a:blip r:embed="rId2"/>
          <a:stretch>
            <a:fillRect/>
          </a:stretch>
        </p:blipFill>
        <p:spPr>
          <a:xfrm>
            <a:off x="149075" y="2817863"/>
            <a:ext cx="8755480" cy="1507015"/>
          </a:xfrm>
          <a:prstGeom prst="rect">
            <a:avLst/>
          </a:prstGeom>
          <a:ln>
            <a:solidFill>
              <a:schemeClr val="accent1"/>
            </a:solidFill>
          </a:ln>
        </p:spPr>
      </p:pic>
      <p:sp>
        <p:nvSpPr>
          <p:cNvPr id="5" name="Rectangle 1">
            <a:extLst>
              <a:ext uri="{FF2B5EF4-FFF2-40B4-BE49-F238E27FC236}">
                <a16:creationId xmlns:a16="http://schemas.microsoft.com/office/drawing/2014/main" id="{467DF45B-1FD7-61D8-3656-A72412AC6016}"/>
              </a:ext>
            </a:extLst>
          </p:cNvPr>
          <p:cNvSpPr txBox="1">
            <a:spLocks noChangeArrowheads="1"/>
          </p:cNvSpPr>
          <p:nvPr/>
        </p:nvSpPr>
        <p:spPr bwMode="auto">
          <a:xfrm>
            <a:off x="263509" y="4559924"/>
            <a:ext cx="864104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0" fontAlgn="base" hangingPunct="0">
              <a:lnSpc>
                <a:spcPct val="100000"/>
              </a:lnSpc>
              <a:spcBef>
                <a:spcPct val="0"/>
              </a:spcBef>
              <a:spcAft>
                <a:spcPct val="0"/>
              </a:spcAft>
            </a:pPr>
            <a:r>
              <a:rPr lang="en-US" altLang="en-US" sz="2000" dirty="0">
                <a:latin typeface="Arial" panose="020B0604020202020204" pitchFamily="34" charset="0"/>
              </a:rPr>
              <a:t>Of the 10 million+ records in address variants, more than 2.2 million of them have something in addition to an address number and street name that may qualify as a value belonging in one or more </a:t>
            </a:r>
            <a:r>
              <a:rPr lang="en-US" altLang="en-US" sz="2000" dirty="0" err="1">
                <a:latin typeface="Arial" panose="020B0604020202020204" pitchFamily="34" charset="0"/>
              </a:rPr>
              <a:t>subaddress</a:t>
            </a:r>
            <a:r>
              <a:rPr lang="en-US" altLang="en-US" sz="2000" dirty="0">
                <a:latin typeface="Arial" panose="020B0604020202020204" pitchFamily="34" charset="0"/>
              </a:rPr>
              <a:t> fields. </a:t>
            </a:r>
          </a:p>
        </p:txBody>
      </p:sp>
    </p:spTree>
    <p:extLst>
      <p:ext uri="{BB962C8B-B14F-4D97-AF65-F5344CB8AC3E}">
        <p14:creationId xmlns:p14="http://schemas.microsoft.com/office/powerpoint/2010/main" val="19729660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0A686-584A-E640-363F-2BFE12CC6484}"/>
            </a:ext>
          </a:extLst>
        </p:cNvPr>
        <p:cNvGrpSpPr/>
        <p:nvPr/>
      </p:nvGrpSpPr>
      <p:grpSpPr>
        <a:xfrm>
          <a:off x="0" y="0"/>
          <a:ext cx="0" cy="0"/>
          <a:chOff x="0" y="0"/>
          <a:chExt cx="0" cy="0"/>
        </a:xfrm>
      </p:grpSpPr>
      <p:sp>
        <p:nvSpPr>
          <p:cNvPr id="14" name="Title 3">
            <a:extLst>
              <a:ext uri="{FF2B5EF4-FFF2-40B4-BE49-F238E27FC236}">
                <a16:creationId xmlns:a16="http://schemas.microsoft.com/office/drawing/2014/main" id="{A48D2298-E5BB-972C-2896-3FF5CBF19559}"/>
              </a:ext>
            </a:extLst>
          </p:cNvPr>
          <p:cNvSpPr>
            <a:spLocks noGrp="1"/>
          </p:cNvSpPr>
          <p:nvPr>
            <p:ph type="title"/>
          </p:nvPr>
        </p:nvSpPr>
        <p:spPr>
          <a:xfrm>
            <a:off x="1630634" y="302497"/>
            <a:ext cx="6839712" cy="616856"/>
          </a:xfrm>
        </p:spPr>
        <p:txBody>
          <a:bodyPr>
            <a:noAutofit/>
          </a:bodyPr>
          <a:lstStyle/>
          <a:p>
            <a:r>
              <a:rPr lang="en-US" sz="2200" dirty="0"/>
              <a:t>MAD Address Record Example</a:t>
            </a:r>
            <a:br>
              <a:rPr lang="en-US" sz="2200" dirty="0"/>
            </a:br>
            <a:r>
              <a:rPr lang="en-US" u="sng" dirty="0" err="1"/>
              <a:t>Subaddressing</a:t>
            </a:r>
            <a:r>
              <a:rPr lang="en-US" u="sng" dirty="0"/>
              <a:t> Review</a:t>
            </a:r>
          </a:p>
        </p:txBody>
      </p:sp>
      <p:sp>
        <p:nvSpPr>
          <p:cNvPr id="6" name="Rectangle 1">
            <a:extLst>
              <a:ext uri="{FF2B5EF4-FFF2-40B4-BE49-F238E27FC236}">
                <a16:creationId xmlns:a16="http://schemas.microsoft.com/office/drawing/2014/main" id="{DDF36F16-8EFA-FA92-4AE1-27B0241946F8}"/>
              </a:ext>
            </a:extLst>
          </p:cNvPr>
          <p:cNvSpPr>
            <a:spLocks noGrp="1" noChangeArrowheads="1"/>
          </p:cNvSpPr>
          <p:nvPr>
            <p:ph idx="1"/>
          </p:nvPr>
        </p:nvSpPr>
        <p:spPr bwMode="auto">
          <a:xfrm>
            <a:off x="415225" y="1498854"/>
            <a:ext cx="448162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0" i="0" u="sng" strike="noStrike" cap="none" normalizeH="0" baseline="0" dirty="0">
                <a:ln>
                  <a:noFill/>
                </a:ln>
                <a:solidFill>
                  <a:schemeClr val="tx1"/>
                </a:solidFill>
                <a:effectLst/>
                <a:latin typeface="Arial" panose="020B0604020202020204" pitchFamily="34" charset="0"/>
              </a:rPr>
              <a:t>Address Variant </a:t>
            </a:r>
            <a:r>
              <a:rPr kumimoji="0" lang="en-US" altLang="en-US" sz="2000" b="0" i="0" u="sng" strike="noStrike" cap="none" normalizeH="0" baseline="0" dirty="0" err="1">
                <a:ln>
                  <a:noFill/>
                </a:ln>
                <a:solidFill>
                  <a:schemeClr val="tx1"/>
                </a:solidFill>
                <a:effectLst/>
                <a:latin typeface="Arial" panose="020B0604020202020204" pitchFamily="34" charset="0"/>
              </a:rPr>
              <a:t>Subaddress</a:t>
            </a:r>
            <a:r>
              <a:rPr kumimoji="0" lang="en-US" altLang="en-US" sz="2000" b="0" i="0" u="sng" strike="noStrike" cap="none" normalizeH="0" baseline="0" dirty="0">
                <a:ln>
                  <a:noFill/>
                </a:ln>
                <a:solidFill>
                  <a:schemeClr val="tx1"/>
                </a:solidFill>
                <a:effectLst/>
                <a:latin typeface="Arial" panose="020B0604020202020204" pitchFamily="34" charset="0"/>
              </a:rPr>
              <a:t> Review</a:t>
            </a:r>
          </a:p>
        </p:txBody>
      </p:sp>
      <p:grpSp>
        <p:nvGrpSpPr>
          <p:cNvPr id="9" name="Group 8" descr="A screenshot sample of records being reviewed to determine what their standardized subaddress information is and which fields it belongs in.  Additionally, there is another field populated by looking at use codes in associated parcels to indicate the type of property the addresses represent.">
            <a:extLst>
              <a:ext uri="{FF2B5EF4-FFF2-40B4-BE49-F238E27FC236}">
                <a16:creationId xmlns:a16="http://schemas.microsoft.com/office/drawing/2014/main" id="{8F9B50EC-0AAF-3395-4367-CEED23AA51FE}"/>
              </a:ext>
            </a:extLst>
          </p:cNvPr>
          <p:cNvGrpSpPr/>
          <p:nvPr/>
        </p:nvGrpSpPr>
        <p:grpSpPr>
          <a:xfrm>
            <a:off x="72762" y="1957284"/>
            <a:ext cx="8998477" cy="2470329"/>
            <a:chOff x="72762" y="2005412"/>
            <a:chExt cx="8998477" cy="2470329"/>
          </a:xfrm>
        </p:grpSpPr>
        <p:pic>
          <p:nvPicPr>
            <p:cNvPr id="7" name="Picture 6">
              <a:extLst>
                <a:ext uri="{FF2B5EF4-FFF2-40B4-BE49-F238E27FC236}">
                  <a16:creationId xmlns:a16="http://schemas.microsoft.com/office/drawing/2014/main" id="{E373EAFE-D6A0-6AFE-98FB-F61292D5DBAF}"/>
                </a:ext>
              </a:extLst>
            </p:cNvPr>
            <p:cNvPicPr>
              <a:picLocks noChangeAspect="1"/>
            </p:cNvPicPr>
            <p:nvPr/>
          </p:nvPicPr>
          <p:blipFill>
            <a:blip r:embed="rId2"/>
            <a:stretch>
              <a:fillRect/>
            </a:stretch>
          </p:blipFill>
          <p:spPr>
            <a:xfrm>
              <a:off x="72762" y="2005412"/>
              <a:ext cx="8998477" cy="2470329"/>
            </a:xfrm>
            <a:prstGeom prst="rect">
              <a:avLst/>
            </a:prstGeom>
            <a:ln>
              <a:solidFill>
                <a:schemeClr val="accent1"/>
              </a:solidFill>
            </a:ln>
          </p:spPr>
        </p:pic>
        <p:sp>
          <p:nvSpPr>
            <p:cNvPr id="8" name="Rectangle 7">
              <a:extLst>
                <a:ext uri="{FF2B5EF4-FFF2-40B4-BE49-F238E27FC236}">
                  <a16:creationId xmlns:a16="http://schemas.microsoft.com/office/drawing/2014/main" id="{EA11B5FF-5B20-10DD-B60C-445A9304E922}"/>
                </a:ext>
              </a:extLst>
            </p:cNvPr>
            <p:cNvSpPr/>
            <p:nvPr/>
          </p:nvSpPr>
          <p:spPr>
            <a:xfrm>
              <a:off x="8554452" y="2005412"/>
              <a:ext cx="504754" cy="2470329"/>
            </a:xfrm>
            <a:prstGeom prst="rect">
              <a:avLst/>
            </a:prstGeom>
            <a:noFill/>
            <a:ln w="317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1">
            <a:extLst>
              <a:ext uri="{FF2B5EF4-FFF2-40B4-BE49-F238E27FC236}">
                <a16:creationId xmlns:a16="http://schemas.microsoft.com/office/drawing/2014/main" id="{F4F9AFD0-99AD-4E5E-BF36-747533EE9F2B}"/>
              </a:ext>
            </a:extLst>
          </p:cNvPr>
          <p:cNvSpPr txBox="1">
            <a:spLocks noChangeArrowheads="1"/>
          </p:cNvSpPr>
          <p:nvPr/>
        </p:nvSpPr>
        <p:spPr bwMode="auto">
          <a:xfrm>
            <a:off x="263509" y="4599675"/>
            <a:ext cx="8641046"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None/>
            </a:pPr>
            <a:r>
              <a:rPr lang="en-US" altLang="en-US" sz="1800" i="1" u="sng" dirty="0">
                <a:latin typeface="Arial" panose="020B0604020202020204" pitchFamily="34" charset="0"/>
              </a:rPr>
              <a:t>SF_FLAG Values (Assigned by looking at assessor USE_CODE)</a:t>
            </a:r>
          </a:p>
          <a:p>
            <a:pPr marL="0" indent="0" eaLnBrk="0" fontAlgn="base" hangingPunct="0">
              <a:lnSpc>
                <a:spcPct val="100000"/>
              </a:lnSpc>
              <a:spcBef>
                <a:spcPct val="0"/>
              </a:spcBef>
              <a:spcAft>
                <a:spcPct val="0"/>
              </a:spcAft>
              <a:buNone/>
            </a:pPr>
            <a:endParaRPr lang="en-US" altLang="en-US" sz="1800" i="1" u="sng" dirty="0">
              <a:latin typeface="Arial" panose="020B0604020202020204" pitchFamily="34" charset="0"/>
            </a:endParaRPr>
          </a:p>
          <a:p>
            <a:pPr marL="0" indent="0" eaLnBrk="0" fontAlgn="base" hangingPunct="0">
              <a:lnSpc>
                <a:spcPct val="100000"/>
              </a:lnSpc>
              <a:spcBef>
                <a:spcPct val="0"/>
              </a:spcBef>
              <a:spcAft>
                <a:spcPct val="0"/>
              </a:spcAft>
              <a:buNone/>
            </a:pPr>
            <a:r>
              <a:rPr lang="en-US" altLang="en-US" sz="1800" dirty="0">
                <a:latin typeface="Arial" panose="020B0604020202020204" pitchFamily="34" charset="0"/>
              </a:rPr>
              <a:t>1 = Single-Family Residence                            2 = Two-Family Residence</a:t>
            </a:r>
          </a:p>
          <a:p>
            <a:pPr marL="0" indent="0" eaLnBrk="0" fontAlgn="base" hangingPunct="0">
              <a:lnSpc>
                <a:spcPct val="100000"/>
              </a:lnSpc>
              <a:spcBef>
                <a:spcPct val="0"/>
              </a:spcBef>
              <a:spcAft>
                <a:spcPct val="0"/>
              </a:spcAft>
              <a:buNone/>
            </a:pPr>
            <a:r>
              <a:rPr lang="en-US" altLang="en-US" sz="1800" dirty="0">
                <a:latin typeface="Arial" panose="020B0604020202020204" pitchFamily="34" charset="0"/>
              </a:rPr>
              <a:t>3 = Three-Family Residence                             APT = Apartment Complex</a:t>
            </a:r>
          </a:p>
          <a:p>
            <a:pPr marL="0" indent="0" eaLnBrk="0" fontAlgn="base" hangingPunct="0">
              <a:lnSpc>
                <a:spcPct val="100000"/>
              </a:lnSpc>
              <a:spcBef>
                <a:spcPct val="0"/>
              </a:spcBef>
              <a:spcAft>
                <a:spcPct val="0"/>
              </a:spcAft>
              <a:buNone/>
            </a:pPr>
            <a:r>
              <a:rPr lang="en-US" altLang="en-US" sz="1800" dirty="0">
                <a:latin typeface="Arial" panose="020B0604020202020204" pitchFamily="34" charset="0"/>
              </a:rPr>
              <a:t>CONDO = Condominium                                  MBLHM = Mobile Home Park</a:t>
            </a:r>
          </a:p>
          <a:p>
            <a:pPr marL="0" indent="0" eaLnBrk="0" fontAlgn="base" hangingPunct="0">
              <a:lnSpc>
                <a:spcPct val="100000"/>
              </a:lnSpc>
              <a:spcBef>
                <a:spcPct val="0"/>
              </a:spcBef>
              <a:spcAft>
                <a:spcPct val="0"/>
              </a:spcAft>
              <a:buNone/>
            </a:pPr>
            <a:r>
              <a:rPr lang="en-US" altLang="en-US" sz="1800" dirty="0">
                <a:latin typeface="Arial" panose="020B0604020202020204" pitchFamily="34" charset="0"/>
              </a:rPr>
              <a:t>MIXRC = Mixed Use Residential/Commercial</a:t>
            </a:r>
          </a:p>
        </p:txBody>
      </p:sp>
      <p:sp>
        <p:nvSpPr>
          <p:cNvPr id="11" name="Rectangle 10">
            <a:extLst>
              <a:ext uri="{FF2B5EF4-FFF2-40B4-BE49-F238E27FC236}">
                <a16:creationId xmlns:a16="http://schemas.microsoft.com/office/drawing/2014/main" id="{5E51D8D4-6A41-A0B0-682B-F498B72D9CE4}"/>
              </a:ext>
              <a:ext uri="{C183D7F6-B498-43B3-948B-1728B52AA6E4}">
                <adec:decorative xmlns:adec="http://schemas.microsoft.com/office/drawing/2017/decorative" val="1"/>
              </a:ext>
            </a:extLst>
          </p:cNvPr>
          <p:cNvSpPr/>
          <p:nvPr/>
        </p:nvSpPr>
        <p:spPr>
          <a:xfrm>
            <a:off x="60729" y="1957284"/>
            <a:ext cx="3741250" cy="2470329"/>
          </a:xfrm>
          <a:prstGeom prst="rect">
            <a:avLst/>
          </a:prstGeom>
          <a:noFill/>
          <a:ln w="317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80448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BFDE0-5144-CAE8-A536-1D4136911056}"/>
            </a:ext>
          </a:extLst>
        </p:cNvPr>
        <p:cNvGrpSpPr/>
        <p:nvPr/>
      </p:nvGrpSpPr>
      <p:grpSpPr>
        <a:xfrm>
          <a:off x="0" y="0"/>
          <a:ext cx="0" cy="0"/>
          <a:chOff x="0" y="0"/>
          <a:chExt cx="0" cy="0"/>
        </a:xfrm>
      </p:grpSpPr>
      <p:sp>
        <p:nvSpPr>
          <p:cNvPr id="12" name="Title 3">
            <a:extLst>
              <a:ext uri="{FF2B5EF4-FFF2-40B4-BE49-F238E27FC236}">
                <a16:creationId xmlns:a16="http://schemas.microsoft.com/office/drawing/2014/main" id="{4891F0D6-F80D-DF19-8F9A-7C92A26E738B}"/>
              </a:ext>
            </a:extLst>
          </p:cNvPr>
          <p:cNvSpPr>
            <a:spLocks noGrp="1"/>
          </p:cNvSpPr>
          <p:nvPr>
            <p:ph type="title"/>
          </p:nvPr>
        </p:nvSpPr>
        <p:spPr>
          <a:xfrm>
            <a:off x="1630634" y="264919"/>
            <a:ext cx="6839712" cy="749689"/>
          </a:xfrm>
        </p:spPr>
        <p:txBody>
          <a:bodyPr>
            <a:normAutofit/>
          </a:bodyPr>
          <a:lstStyle/>
          <a:p>
            <a:r>
              <a:rPr lang="en-US" sz="2200" dirty="0"/>
              <a:t>Supplementary CAMA Attribute Recommendations</a:t>
            </a:r>
            <a:br>
              <a:rPr lang="en-US" dirty="0"/>
            </a:br>
            <a:r>
              <a:rPr lang="en-US" u="sng" dirty="0"/>
              <a:t>Use Code Standardization</a:t>
            </a:r>
            <a:endParaRPr lang="en-US" dirty="0"/>
          </a:p>
        </p:txBody>
      </p:sp>
      <p:graphicFrame>
        <p:nvGraphicFramePr>
          <p:cNvPr id="4" name="Table 3">
            <a:extLst>
              <a:ext uri="{FF2B5EF4-FFF2-40B4-BE49-F238E27FC236}">
                <a16:creationId xmlns:a16="http://schemas.microsoft.com/office/drawing/2014/main" id="{D4D5208D-D222-1D6C-C3E9-6CD17C57DE5B}"/>
              </a:ext>
            </a:extLst>
          </p:cNvPr>
          <p:cNvGraphicFramePr>
            <a:graphicFrameLocks noGrp="1"/>
          </p:cNvGraphicFramePr>
          <p:nvPr>
            <p:extLst>
              <p:ext uri="{D42A27DB-BD31-4B8C-83A1-F6EECF244321}">
                <p14:modId xmlns:p14="http://schemas.microsoft.com/office/powerpoint/2010/main" val="3633501933"/>
              </p:ext>
            </p:extLst>
          </p:nvPr>
        </p:nvGraphicFramePr>
        <p:xfrm>
          <a:off x="630936" y="1605011"/>
          <a:ext cx="7882128" cy="365760"/>
        </p:xfrm>
        <a:graphic>
          <a:graphicData uri="http://schemas.openxmlformats.org/drawingml/2006/table">
            <a:tbl>
              <a:tblPr firstRow="1" bandRow="1">
                <a:tableStyleId>{2D5ABB26-0587-4C30-8999-92F81FD0307C}</a:tableStyleId>
              </a:tblPr>
              <a:tblGrid>
                <a:gridCol w="7882128">
                  <a:extLst>
                    <a:ext uri="{9D8B030D-6E8A-4147-A177-3AD203B41FA5}">
                      <a16:colId xmlns:a16="http://schemas.microsoft.com/office/drawing/2014/main" val="20000"/>
                    </a:ext>
                  </a:extLst>
                </a:gridCol>
              </a:tblGrid>
              <a:tr h="0">
                <a:tc>
                  <a:txBody>
                    <a:bodyPr/>
                    <a:lstStyle/>
                    <a:p>
                      <a:r>
                        <a:rPr lang="en-US" sz="1800" b="1" i="0" dirty="0">
                          <a:latin typeface="Avenir Next Demi Bold" charset="0"/>
                          <a:ea typeface="Avenir Next Demi Bold" charset="0"/>
                          <a:cs typeface="Avenir Next Demi Bold" charset="0"/>
                        </a:rPr>
                        <a:t>USE CODE</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3" name="Content Placeholder 2">
            <a:extLst>
              <a:ext uri="{FF2B5EF4-FFF2-40B4-BE49-F238E27FC236}">
                <a16:creationId xmlns:a16="http://schemas.microsoft.com/office/drawing/2014/main" id="{4E167198-7BC0-7517-D228-E09C7FB110DA}"/>
              </a:ext>
            </a:extLst>
          </p:cNvPr>
          <p:cNvSpPr txBox="1">
            <a:spLocks/>
          </p:cNvSpPr>
          <p:nvPr/>
        </p:nvSpPr>
        <p:spPr>
          <a:xfrm>
            <a:off x="4113511" y="2046050"/>
            <a:ext cx="4523861" cy="1936401"/>
          </a:xfrm>
          <a:prstGeom prst="rect">
            <a:avLst/>
          </a:prstGeom>
          <a:solidFill>
            <a:schemeClr val="bg1"/>
          </a:solidFill>
          <a:ln w="19050">
            <a:noFill/>
          </a:ln>
        </p:spPr>
        <p:txBody>
          <a:bodyPr>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charset="2"/>
              <a:buNone/>
            </a:pPr>
            <a:r>
              <a:rPr lang="en-US" sz="1600" dirty="0"/>
              <a:t>The MA Dept. of Revenue’s Bureau of Local Assessment provides guidance about standardized property classification codes…</a:t>
            </a:r>
          </a:p>
          <a:p>
            <a:pPr marL="0" indent="0">
              <a:buFont typeface="Wingdings" charset="2"/>
              <a:buNone/>
            </a:pPr>
            <a:r>
              <a:rPr lang="en-US" sz="1600" i="1" dirty="0"/>
              <a:t>“The coding structure has three-digit level of detail. The first digit indicates a major classification. The second digit is a major division, and the third digit is a subdivision, both within the major classification of property.”</a:t>
            </a:r>
          </a:p>
        </p:txBody>
      </p:sp>
      <p:pic>
        <p:nvPicPr>
          <p:cNvPr id="9" name="Picture 8" descr="A screenshot of the title page of the department of revenue's bureau of local assessment property type classification codes guide.">
            <a:extLst>
              <a:ext uri="{FF2B5EF4-FFF2-40B4-BE49-F238E27FC236}">
                <a16:creationId xmlns:a16="http://schemas.microsoft.com/office/drawing/2014/main" id="{3E7EAA2F-55A4-2DAD-74F3-ACA9CA317701}"/>
              </a:ext>
            </a:extLst>
          </p:cNvPr>
          <p:cNvPicPr>
            <a:picLocks noChangeAspect="1"/>
          </p:cNvPicPr>
          <p:nvPr/>
        </p:nvPicPr>
        <p:blipFill>
          <a:blip r:embed="rId2"/>
          <a:stretch>
            <a:fillRect/>
          </a:stretch>
        </p:blipFill>
        <p:spPr>
          <a:xfrm>
            <a:off x="629714" y="2038243"/>
            <a:ext cx="3323710" cy="4296651"/>
          </a:xfrm>
          <a:prstGeom prst="rect">
            <a:avLst/>
          </a:prstGeom>
        </p:spPr>
      </p:pic>
      <p:pic>
        <p:nvPicPr>
          <p:cNvPr id="8" name="Picture 7" descr="A screenshot of the table of contents of the department of revenue's guidance for standardized property classification codes.">
            <a:extLst>
              <a:ext uri="{FF2B5EF4-FFF2-40B4-BE49-F238E27FC236}">
                <a16:creationId xmlns:a16="http://schemas.microsoft.com/office/drawing/2014/main" id="{7B1B759E-137C-25A4-F149-D2EC8EEAC9E4}"/>
              </a:ext>
            </a:extLst>
          </p:cNvPr>
          <p:cNvPicPr>
            <a:picLocks noChangeAspect="1"/>
          </p:cNvPicPr>
          <p:nvPr/>
        </p:nvPicPr>
        <p:blipFill>
          <a:blip r:embed="rId3"/>
          <a:stretch>
            <a:fillRect/>
          </a:stretch>
        </p:blipFill>
        <p:spPr>
          <a:xfrm>
            <a:off x="4479126" y="4063376"/>
            <a:ext cx="3323710" cy="2182340"/>
          </a:xfrm>
          <a:prstGeom prst="rect">
            <a:avLst/>
          </a:prstGeom>
          <a:ln>
            <a:solidFill>
              <a:schemeClr val="accent1"/>
            </a:solidFill>
          </a:ln>
        </p:spPr>
      </p:pic>
    </p:spTree>
    <p:extLst>
      <p:ext uri="{BB962C8B-B14F-4D97-AF65-F5344CB8AC3E}">
        <p14:creationId xmlns:p14="http://schemas.microsoft.com/office/powerpoint/2010/main" val="7970948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1523C-CF3B-434B-DDA9-6E23C7A1ABC6}"/>
            </a:ext>
          </a:extLst>
        </p:cNvPr>
        <p:cNvGrpSpPr/>
        <p:nvPr/>
      </p:nvGrpSpPr>
      <p:grpSpPr>
        <a:xfrm>
          <a:off x="0" y="0"/>
          <a:ext cx="0" cy="0"/>
          <a:chOff x="0" y="0"/>
          <a:chExt cx="0" cy="0"/>
        </a:xfrm>
      </p:grpSpPr>
      <p:sp>
        <p:nvSpPr>
          <p:cNvPr id="15" name="Title 3">
            <a:extLst>
              <a:ext uri="{FF2B5EF4-FFF2-40B4-BE49-F238E27FC236}">
                <a16:creationId xmlns:a16="http://schemas.microsoft.com/office/drawing/2014/main" id="{1840C59D-0A3D-8F22-C434-7F53FFA81F43}"/>
              </a:ext>
            </a:extLst>
          </p:cNvPr>
          <p:cNvSpPr>
            <a:spLocks noGrp="1"/>
          </p:cNvSpPr>
          <p:nvPr>
            <p:ph type="title"/>
          </p:nvPr>
        </p:nvSpPr>
        <p:spPr>
          <a:xfrm>
            <a:off x="1630634" y="264919"/>
            <a:ext cx="6839712" cy="749689"/>
          </a:xfrm>
        </p:spPr>
        <p:txBody>
          <a:bodyPr>
            <a:normAutofit/>
          </a:bodyPr>
          <a:lstStyle/>
          <a:p>
            <a:r>
              <a:rPr lang="en-US" sz="2200" dirty="0"/>
              <a:t>Supplementary CAMA Attribute Recommendations</a:t>
            </a:r>
            <a:br>
              <a:rPr lang="en-US" dirty="0"/>
            </a:br>
            <a:r>
              <a:rPr lang="en-US" u="sng" dirty="0"/>
              <a:t>Use Code Inconsistency</a:t>
            </a:r>
            <a:endParaRPr lang="en-US" dirty="0"/>
          </a:p>
        </p:txBody>
      </p:sp>
      <p:sp>
        <p:nvSpPr>
          <p:cNvPr id="2" name="Rectangle 1">
            <a:extLst>
              <a:ext uri="{FF2B5EF4-FFF2-40B4-BE49-F238E27FC236}">
                <a16:creationId xmlns:a16="http://schemas.microsoft.com/office/drawing/2014/main" id="{7E09F469-6370-0A30-0148-D76D1F0E1AD3}"/>
              </a:ext>
              <a:ext uri="{C183D7F6-B498-43B3-948B-1728B52AA6E4}">
                <adec:decorative xmlns:adec="http://schemas.microsoft.com/office/drawing/2017/decorative" val="1"/>
              </a:ext>
            </a:extLst>
          </p:cNvPr>
          <p:cNvSpPr/>
          <p:nvPr/>
        </p:nvSpPr>
        <p:spPr>
          <a:xfrm>
            <a:off x="628650" y="1506832"/>
            <a:ext cx="7886700" cy="4351337"/>
          </a:xfrm>
          <a:prstGeom prst="rect">
            <a:avLst/>
          </a:prstGeom>
          <a:ln w="9525" cap="flat" cmpd="sng" algn="ctr">
            <a:noFill/>
            <a:prstDash val="solid"/>
            <a:round/>
            <a:headEnd type="none" w="med" len="med"/>
            <a:tailEnd type="none" w="med" len="med"/>
          </a:ln>
        </p:spPr>
        <p:txBody>
          <a:bodyPr/>
          <a:lstStyle/>
          <a:p>
            <a:endParaRPr lang="en-US" dirty="0"/>
          </a:p>
        </p:txBody>
      </p:sp>
      <p:graphicFrame>
        <p:nvGraphicFramePr>
          <p:cNvPr id="6" name="Table 5">
            <a:extLst>
              <a:ext uri="{FF2B5EF4-FFF2-40B4-BE49-F238E27FC236}">
                <a16:creationId xmlns:a16="http://schemas.microsoft.com/office/drawing/2014/main" id="{8F6540DE-9C6E-2484-4B94-053FCD4C28FF}"/>
              </a:ext>
            </a:extLst>
          </p:cNvPr>
          <p:cNvGraphicFramePr>
            <a:graphicFrameLocks noGrp="1"/>
          </p:cNvGraphicFramePr>
          <p:nvPr>
            <p:extLst>
              <p:ext uri="{D42A27DB-BD31-4B8C-83A1-F6EECF244321}">
                <p14:modId xmlns:p14="http://schemas.microsoft.com/office/powerpoint/2010/main" val="3091108004"/>
              </p:ext>
            </p:extLst>
          </p:nvPr>
        </p:nvGraphicFramePr>
        <p:xfrm>
          <a:off x="630936" y="1653136"/>
          <a:ext cx="7882128" cy="365760"/>
        </p:xfrm>
        <a:graphic>
          <a:graphicData uri="http://schemas.openxmlformats.org/drawingml/2006/table">
            <a:tbl>
              <a:tblPr firstRow="1" bandRow="1">
                <a:tableStyleId>{2D5ABB26-0587-4C30-8999-92F81FD0307C}</a:tableStyleId>
              </a:tblPr>
              <a:tblGrid>
                <a:gridCol w="7882128">
                  <a:extLst>
                    <a:ext uri="{9D8B030D-6E8A-4147-A177-3AD203B41FA5}">
                      <a16:colId xmlns:a16="http://schemas.microsoft.com/office/drawing/2014/main" val="20000"/>
                    </a:ext>
                  </a:extLst>
                </a:gridCol>
              </a:tblGrid>
              <a:tr h="0">
                <a:tc>
                  <a:txBody>
                    <a:bodyPr/>
                    <a:lstStyle/>
                    <a:p>
                      <a:r>
                        <a:rPr lang="en-US" sz="1800" b="1" i="0" dirty="0">
                          <a:latin typeface="Avenir Next Demi Bold" charset="0"/>
                          <a:ea typeface="Avenir Next Demi Bold" charset="0"/>
                          <a:cs typeface="Avenir Next Demi Bold" charset="0"/>
                        </a:rPr>
                        <a:t>USE CODE – Inconsistency in interpretation and description</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10" name="Content Placeholder 2">
            <a:extLst>
              <a:ext uri="{FF2B5EF4-FFF2-40B4-BE49-F238E27FC236}">
                <a16:creationId xmlns:a16="http://schemas.microsoft.com/office/drawing/2014/main" id="{C156E7FD-5AAC-69C0-20D3-F9EE40D4BD7A}"/>
              </a:ext>
            </a:extLst>
          </p:cNvPr>
          <p:cNvSpPr txBox="1">
            <a:spLocks/>
          </p:cNvSpPr>
          <p:nvPr/>
        </p:nvSpPr>
        <p:spPr>
          <a:xfrm>
            <a:off x="6796217" y="2066344"/>
            <a:ext cx="2162430" cy="3422329"/>
          </a:xfrm>
          <a:prstGeom prst="rect">
            <a:avLst/>
          </a:prstGeom>
          <a:solidFill>
            <a:schemeClr val="bg1"/>
          </a:solidFill>
          <a:ln w="19050">
            <a:noFill/>
          </a:ln>
        </p:spPr>
        <p:txBody>
          <a:bodyPr>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charset="2"/>
              <a:buNone/>
            </a:pPr>
            <a:r>
              <a:rPr lang="en-US" dirty="0"/>
              <a:t>Some towns think “0316” is mixed use while others seem to interpret it as the standard use code “316”.</a:t>
            </a:r>
          </a:p>
          <a:p>
            <a:pPr marL="0" indent="0">
              <a:buFont typeface="Wingdings" charset="2"/>
              <a:buNone/>
            </a:pPr>
            <a:endParaRPr lang="en-US" dirty="0"/>
          </a:p>
          <a:p>
            <a:pPr marL="0" indent="0">
              <a:buFont typeface="Wingdings" charset="2"/>
              <a:buNone/>
            </a:pPr>
            <a:r>
              <a:rPr lang="en-US" dirty="0"/>
              <a:t>Additionally, entries in USE_DESC often use abbreviations that may not be obvious to users of the data.</a:t>
            </a:r>
          </a:p>
          <a:p>
            <a:pPr marL="0" indent="0">
              <a:buFont typeface="Wingdings" charset="2"/>
              <a:buNone/>
            </a:pPr>
            <a:endParaRPr lang="en-US" dirty="0"/>
          </a:p>
          <a:p>
            <a:pPr marL="0" indent="0">
              <a:buFont typeface="Wingdings" charset="2"/>
              <a:buNone/>
            </a:pPr>
            <a:r>
              <a:rPr lang="en-US" dirty="0"/>
              <a:t>Number of custom codes currently in use across MA?</a:t>
            </a:r>
            <a:endParaRPr lang="en-US" b="1" dirty="0"/>
          </a:p>
        </p:txBody>
      </p:sp>
      <p:pic>
        <p:nvPicPr>
          <p:cNvPr id="11" name="Picture 10" descr="A screenshot of sample records from the use code lookup table that shows the code '0316' is not described consistently as meaning the same thing between different towns.">
            <a:extLst>
              <a:ext uri="{FF2B5EF4-FFF2-40B4-BE49-F238E27FC236}">
                <a16:creationId xmlns:a16="http://schemas.microsoft.com/office/drawing/2014/main" id="{61C14ACB-A543-B78D-6D1B-81605E6642F4}"/>
              </a:ext>
            </a:extLst>
          </p:cNvPr>
          <p:cNvPicPr>
            <a:picLocks noChangeAspect="1"/>
          </p:cNvPicPr>
          <p:nvPr/>
        </p:nvPicPr>
        <p:blipFill>
          <a:blip r:embed="rId2"/>
          <a:stretch>
            <a:fillRect/>
          </a:stretch>
        </p:blipFill>
        <p:spPr>
          <a:xfrm>
            <a:off x="628650" y="2086085"/>
            <a:ext cx="5994572" cy="3806830"/>
          </a:xfrm>
          <a:prstGeom prst="rect">
            <a:avLst/>
          </a:prstGeom>
          <a:ln>
            <a:solidFill>
              <a:schemeClr val="accent1"/>
            </a:solidFill>
          </a:ln>
        </p:spPr>
      </p:pic>
      <p:sp>
        <p:nvSpPr>
          <p:cNvPr id="12" name="Content Placeholder 2">
            <a:extLst>
              <a:ext uri="{FF2B5EF4-FFF2-40B4-BE49-F238E27FC236}">
                <a16:creationId xmlns:a16="http://schemas.microsoft.com/office/drawing/2014/main" id="{3ED1EA72-1EB4-04DA-96F1-235E2CD5494D}"/>
              </a:ext>
            </a:extLst>
          </p:cNvPr>
          <p:cNvSpPr txBox="1">
            <a:spLocks/>
          </p:cNvSpPr>
          <p:nvPr/>
        </p:nvSpPr>
        <p:spPr>
          <a:xfrm>
            <a:off x="7341462" y="5488672"/>
            <a:ext cx="864076" cy="270561"/>
          </a:xfrm>
          <a:prstGeom prst="rect">
            <a:avLst/>
          </a:prstGeom>
          <a:solidFill>
            <a:srgbClr val="92D050"/>
          </a:solidFill>
          <a:ln w="19050">
            <a:noFill/>
          </a:ln>
        </p:spPr>
        <p:txBody>
          <a:bodyPr>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charset="2"/>
              <a:buNone/>
            </a:pPr>
            <a:r>
              <a:rPr lang="en-US" sz="1600" b="1" dirty="0"/>
              <a:t>10,673</a:t>
            </a:r>
          </a:p>
        </p:txBody>
      </p:sp>
      <p:sp>
        <p:nvSpPr>
          <p:cNvPr id="13" name="Content Placeholder 2">
            <a:extLst>
              <a:ext uri="{FF2B5EF4-FFF2-40B4-BE49-F238E27FC236}">
                <a16:creationId xmlns:a16="http://schemas.microsoft.com/office/drawing/2014/main" id="{3E2B19F6-B21F-E52B-723B-4F7CE63E1A1F}"/>
              </a:ext>
              <a:ext uri="{C183D7F6-B498-43B3-948B-1728B52AA6E4}">
                <adec:decorative xmlns:adec="http://schemas.microsoft.com/office/drawing/2017/decorative" val="1"/>
              </a:ext>
            </a:extLst>
          </p:cNvPr>
          <p:cNvSpPr txBox="1">
            <a:spLocks/>
          </p:cNvSpPr>
          <p:nvPr/>
        </p:nvSpPr>
        <p:spPr>
          <a:xfrm>
            <a:off x="653364" y="2279545"/>
            <a:ext cx="520530" cy="3588655"/>
          </a:xfrm>
          <a:prstGeom prst="rect">
            <a:avLst/>
          </a:prstGeom>
          <a:solidFill>
            <a:schemeClr val="bg1">
              <a:lumMod val="90000"/>
            </a:schemeClr>
          </a:solidFill>
          <a:ln w="19050">
            <a:noFill/>
          </a:ln>
        </p:spPr>
        <p:txBody>
          <a:bodyPr vert="wordArtVert" anchor="ctr">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400" b="1" dirty="0"/>
          </a:p>
        </p:txBody>
      </p:sp>
      <p:sp>
        <p:nvSpPr>
          <p:cNvPr id="14" name="Content Placeholder 2">
            <a:extLst>
              <a:ext uri="{FF2B5EF4-FFF2-40B4-BE49-F238E27FC236}">
                <a16:creationId xmlns:a16="http://schemas.microsoft.com/office/drawing/2014/main" id="{15A7EE92-78C7-686F-2727-72AE17D4A455}"/>
              </a:ext>
            </a:extLst>
          </p:cNvPr>
          <p:cNvSpPr txBox="1">
            <a:spLocks/>
          </p:cNvSpPr>
          <p:nvPr/>
        </p:nvSpPr>
        <p:spPr>
          <a:xfrm>
            <a:off x="532079" y="5963529"/>
            <a:ext cx="8241218" cy="473893"/>
          </a:xfrm>
          <a:prstGeom prst="rect">
            <a:avLst/>
          </a:prstGeom>
          <a:solidFill>
            <a:schemeClr val="bg1"/>
          </a:solidFill>
          <a:ln w="19050">
            <a:noFill/>
          </a:ln>
        </p:spPr>
        <p:txBody>
          <a:bodyPr>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116 municipalities (about 1/3 of state) have a mix of 3 and 4 digit/character use codes and have some 4-digit codes that start with “0”</a:t>
            </a:r>
            <a:endParaRPr lang="en-US" sz="1500" dirty="0"/>
          </a:p>
        </p:txBody>
      </p:sp>
    </p:spTree>
    <p:extLst>
      <p:ext uri="{BB962C8B-B14F-4D97-AF65-F5344CB8AC3E}">
        <p14:creationId xmlns:p14="http://schemas.microsoft.com/office/powerpoint/2010/main" val="8317963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4C865-6F50-F5D0-E5FC-B5CE3416485A}"/>
            </a:ext>
          </a:extLst>
        </p:cNvPr>
        <p:cNvGrpSpPr/>
        <p:nvPr/>
      </p:nvGrpSpPr>
      <p:grpSpPr>
        <a:xfrm>
          <a:off x="0" y="0"/>
          <a:ext cx="0" cy="0"/>
          <a:chOff x="0" y="0"/>
          <a:chExt cx="0" cy="0"/>
        </a:xfrm>
      </p:grpSpPr>
      <p:sp>
        <p:nvSpPr>
          <p:cNvPr id="9" name="Title 3">
            <a:extLst>
              <a:ext uri="{FF2B5EF4-FFF2-40B4-BE49-F238E27FC236}">
                <a16:creationId xmlns:a16="http://schemas.microsoft.com/office/drawing/2014/main" id="{1750DF08-897E-72D3-323E-CACF5D58041A}"/>
              </a:ext>
            </a:extLst>
          </p:cNvPr>
          <p:cNvSpPr>
            <a:spLocks noGrp="1"/>
          </p:cNvSpPr>
          <p:nvPr>
            <p:ph type="title"/>
          </p:nvPr>
        </p:nvSpPr>
        <p:spPr>
          <a:xfrm>
            <a:off x="1630634" y="264919"/>
            <a:ext cx="6839712" cy="749689"/>
          </a:xfrm>
        </p:spPr>
        <p:txBody>
          <a:bodyPr>
            <a:normAutofit/>
          </a:bodyPr>
          <a:lstStyle/>
          <a:p>
            <a:r>
              <a:rPr lang="en-US" sz="2200" dirty="0"/>
              <a:t>Supplementary CAMA Attribute Recommendations</a:t>
            </a:r>
            <a:br>
              <a:rPr lang="en-US" dirty="0"/>
            </a:br>
            <a:r>
              <a:rPr lang="en-US" u="sng" dirty="0"/>
              <a:t>Use Code Recommendations</a:t>
            </a:r>
            <a:endParaRPr lang="en-US" dirty="0"/>
          </a:p>
        </p:txBody>
      </p:sp>
      <p:sp>
        <p:nvSpPr>
          <p:cNvPr id="6" name="Rectangle 1">
            <a:extLst>
              <a:ext uri="{FF2B5EF4-FFF2-40B4-BE49-F238E27FC236}">
                <a16:creationId xmlns:a16="http://schemas.microsoft.com/office/drawing/2014/main" id="{C45C0F2D-3358-6A54-EFF3-2625AACA43D1}"/>
              </a:ext>
            </a:extLst>
          </p:cNvPr>
          <p:cNvSpPr>
            <a:spLocks noGrp="1" noChangeArrowheads="1"/>
          </p:cNvSpPr>
          <p:nvPr>
            <p:ph idx="1"/>
          </p:nvPr>
        </p:nvSpPr>
        <p:spPr bwMode="auto">
          <a:xfrm>
            <a:off x="246784" y="1469244"/>
            <a:ext cx="8387880" cy="5151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fontAlgn="base">
              <a:buNone/>
            </a:pPr>
            <a:r>
              <a:rPr lang="en-US" altLang="en-US" sz="2000" b="1" u="sng" dirty="0"/>
              <a:t>Recommendations:</a:t>
            </a:r>
            <a:r>
              <a:rPr lang="en-US" altLang="en-US" sz="2000" dirty="0"/>
              <a:t> </a:t>
            </a:r>
          </a:p>
          <a:p>
            <a:pPr fontAlgn="base">
              <a:buFont typeface="Wingdings" panose="05000000000000000000" pitchFamily="2" charset="2"/>
              <a:buChar char="Ø"/>
            </a:pPr>
            <a:r>
              <a:rPr lang="en-US" sz="1800" dirty="0"/>
              <a:t>Any/all current 4 digit/character use code values should be replaced with the standard 3-digit values. </a:t>
            </a:r>
          </a:p>
          <a:p>
            <a:pPr marL="0" indent="0" fontAlgn="base">
              <a:buNone/>
            </a:pPr>
            <a:r>
              <a:rPr lang="en-US" sz="1700" dirty="0"/>
              <a:t>If it is determined that the time and effort in complying with the requested update is not feasible, or there is compelling evidence that the existing 4-digit/character values provide a necessary function in helping differentiate between two or more specific variations of uses within a 3-digit classification, there is a more modest alternate request that </a:t>
            </a:r>
            <a:r>
              <a:rPr lang="en-US" sz="1700" dirty="0" err="1"/>
              <a:t>MassGIS</a:t>
            </a:r>
            <a:r>
              <a:rPr lang="en-US" sz="1700" dirty="0"/>
              <a:t> suggests as a possible compromise solution, provided BLA agrees: </a:t>
            </a:r>
          </a:p>
          <a:p>
            <a:pPr fontAlgn="base">
              <a:buFont typeface="Wingdings" panose="05000000000000000000" pitchFamily="2" charset="2"/>
              <a:buChar char="Ø"/>
            </a:pPr>
            <a:r>
              <a:rPr lang="en-US" sz="1800" dirty="0"/>
              <a:t>If any municipality currently uses 4-digit use codes starting with “0” that should not or do not represent a mixed-use property, those use codes should be modified such that the first 3 digits represent the expected BLA use code. </a:t>
            </a:r>
          </a:p>
          <a:p>
            <a:pPr marL="0" indent="0" fontAlgn="base">
              <a:buNone/>
            </a:pPr>
            <a:r>
              <a:rPr lang="en-US" sz="1700" dirty="0"/>
              <a:t>Example:  If a single-family property’s use code is currently recorded as “0101”, it should be edited to be “1010”, but only if “101” is not available as an option within the CAMA. </a:t>
            </a:r>
          </a:p>
          <a:p>
            <a:pPr marL="0" indent="0" fontAlgn="base">
              <a:buNone/>
            </a:pPr>
            <a:r>
              <a:rPr lang="en-US" sz="1700" dirty="0"/>
              <a:t>Example 2:  If a property’s use code is currently recorded as “0130”, it needs to be accurately determined whether it is intended to represent the “013” mixed use or the “130” vacant residential use.  If it is the mixed use, then “0130” would be acceptable if “013” is not available, but if it is the vacant residential use, the code should be edited to be “1300” if “130” is not available. </a:t>
            </a:r>
            <a:endParaRPr lang="en-US" sz="1700" b="0" i="0" dirty="0">
              <a:effectLst/>
            </a:endParaRPr>
          </a:p>
        </p:txBody>
      </p:sp>
    </p:spTree>
    <p:extLst>
      <p:ext uri="{BB962C8B-B14F-4D97-AF65-F5344CB8AC3E}">
        <p14:creationId xmlns:p14="http://schemas.microsoft.com/office/powerpoint/2010/main" val="22189755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20C2B-C273-CF0F-2F71-70B7B82D5F03}"/>
            </a:ext>
          </a:extLst>
        </p:cNvPr>
        <p:cNvGrpSpPr/>
        <p:nvPr/>
      </p:nvGrpSpPr>
      <p:grpSpPr>
        <a:xfrm>
          <a:off x="0" y="0"/>
          <a:ext cx="0" cy="0"/>
          <a:chOff x="0" y="0"/>
          <a:chExt cx="0" cy="0"/>
        </a:xfrm>
      </p:grpSpPr>
      <p:sp>
        <p:nvSpPr>
          <p:cNvPr id="10" name="Title 3">
            <a:extLst>
              <a:ext uri="{FF2B5EF4-FFF2-40B4-BE49-F238E27FC236}">
                <a16:creationId xmlns:a16="http://schemas.microsoft.com/office/drawing/2014/main" id="{A281A1E7-EA8B-4D7F-D5B2-36EC243C8F64}"/>
              </a:ext>
            </a:extLst>
          </p:cNvPr>
          <p:cNvSpPr>
            <a:spLocks noGrp="1"/>
          </p:cNvSpPr>
          <p:nvPr>
            <p:ph type="title"/>
          </p:nvPr>
        </p:nvSpPr>
        <p:spPr>
          <a:xfrm>
            <a:off x="1630634" y="264919"/>
            <a:ext cx="6839712" cy="749689"/>
          </a:xfrm>
        </p:spPr>
        <p:txBody>
          <a:bodyPr>
            <a:normAutofit/>
          </a:bodyPr>
          <a:lstStyle/>
          <a:p>
            <a:r>
              <a:rPr lang="en-US" sz="2200" dirty="0"/>
              <a:t>Supplementary CAMA Attribute Recommendations</a:t>
            </a:r>
            <a:br>
              <a:rPr lang="en-US" dirty="0"/>
            </a:br>
            <a:r>
              <a:rPr lang="en-US" u="sng" dirty="0"/>
              <a:t>Addressing Uniqueness</a:t>
            </a:r>
            <a:endParaRPr lang="en-US" dirty="0"/>
          </a:p>
        </p:txBody>
      </p:sp>
      <p:sp>
        <p:nvSpPr>
          <p:cNvPr id="6" name="Rectangle 1">
            <a:extLst>
              <a:ext uri="{FF2B5EF4-FFF2-40B4-BE49-F238E27FC236}">
                <a16:creationId xmlns:a16="http://schemas.microsoft.com/office/drawing/2014/main" id="{445E7BE3-1221-59F9-12A8-0CE7BBAB6C3F}"/>
              </a:ext>
            </a:extLst>
          </p:cNvPr>
          <p:cNvSpPr>
            <a:spLocks noGrp="1" noChangeArrowheads="1"/>
          </p:cNvSpPr>
          <p:nvPr>
            <p:ph idx="1"/>
          </p:nvPr>
        </p:nvSpPr>
        <p:spPr bwMode="auto">
          <a:xfrm>
            <a:off x="282872" y="1666320"/>
            <a:ext cx="4842577" cy="4226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r>
              <a:rPr lang="en-US" sz="2000" dirty="0"/>
              <a:t>Every parcel, </a:t>
            </a:r>
            <a:r>
              <a:rPr lang="en-US" sz="2000" u="sng" dirty="0"/>
              <a:t>regardless of development </a:t>
            </a:r>
            <a:br>
              <a:rPr lang="en-US" sz="2000" u="sng" dirty="0"/>
            </a:br>
            <a:r>
              <a:rPr lang="en-US" sz="2000" u="sng" dirty="0"/>
              <a:t>status</a:t>
            </a:r>
            <a:r>
              <a:rPr lang="en-US" sz="2000" dirty="0"/>
              <a:t>, should be assigned a unique situs </a:t>
            </a:r>
            <a:br>
              <a:rPr lang="en-US" sz="2000" dirty="0"/>
            </a:br>
            <a:r>
              <a:rPr lang="en-US" sz="2000" dirty="0"/>
              <a:t>address (SITE_ADDR in the standardized </a:t>
            </a:r>
            <a:br>
              <a:rPr lang="en-US" sz="2000" dirty="0"/>
            </a:br>
            <a:r>
              <a:rPr lang="en-US" sz="2000" dirty="0"/>
              <a:t>parcel deliverables to </a:t>
            </a:r>
            <a:r>
              <a:rPr lang="en-US" sz="2000" dirty="0" err="1"/>
              <a:t>MassGIS</a:t>
            </a:r>
            <a:r>
              <a:rPr lang="en-US" sz="2000" dirty="0"/>
              <a:t>).  Wherever </a:t>
            </a:r>
            <a:br>
              <a:rPr lang="en-US" sz="2000" dirty="0"/>
            </a:br>
            <a:r>
              <a:rPr lang="en-US" sz="2000" dirty="0"/>
              <a:t>two or more parcels currently share the </a:t>
            </a:r>
            <a:br>
              <a:rPr lang="en-US" sz="2000" dirty="0"/>
            </a:br>
            <a:r>
              <a:rPr lang="en-US" sz="2000" dirty="0"/>
              <a:t>same SITE_ADDR in a given community, </a:t>
            </a:r>
            <a:br>
              <a:rPr lang="en-US" sz="2000" dirty="0"/>
            </a:br>
            <a:r>
              <a:rPr lang="en-US" sz="2000" dirty="0"/>
              <a:t>those addresses should be edited to </a:t>
            </a:r>
            <a:br>
              <a:rPr lang="en-US" sz="2000" dirty="0"/>
            </a:br>
            <a:r>
              <a:rPr lang="en-US" sz="2000" dirty="0"/>
              <a:t>become unique.</a:t>
            </a:r>
          </a:p>
          <a:p>
            <a:pPr fontAlgn="base">
              <a:buFont typeface="Wingdings" panose="05000000000000000000" pitchFamily="2" charset="2"/>
              <a:buChar char="Ø"/>
            </a:pPr>
            <a:endParaRPr lang="en-US" sz="2000" dirty="0"/>
          </a:p>
          <a:p>
            <a:pPr marL="0" indent="0" fontAlgn="base">
              <a:buNone/>
            </a:pPr>
            <a:r>
              <a:rPr lang="en-US" sz="2000" dirty="0"/>
              <a:t>  A 911 call to respond to an emergency at </a:t>
            </a:r>
            <a:br>
              <a:rPr lang="en-US" sz="2000" dirty="0"/>
            </a:br>
            <a:r>
              <a:rPr lang="en-US" sz="2000" dirty="0"/>
              <a:t>  “13 FINN ST” could yield three possible    </a:t>
            </a:r>
            <a:br>
              <a:rPr lang="en-US" sz="2000" dirty="0"/>
            </a:br>
            <a:r>
              <a:rPr lang="en-US" sz="2000" dirty="0"/>
              <a:t>  houses to choose from if the only  </a:t>
            </a:r>
            <a:br>
              <a:rPr lang="en-US" sz="2000" dirty="0"/>
            </a:br>
            <a:r>
              <a:rPr lang="en-US" sz="2000" dirty="0"/>
              <a:t>  information available was parcel site </a:t>
            </a:r>
            <a:br>
              <a:rPr lang="en-US" sz="2000" dirty="0"/>
            </a:br>
            <a:r>
              <a:rPr lang="en-US" sz="2000" dirty="0"/>
              <a:t>  address.</a:t>
            </a:r>
          </a:p>
        </p:txBody>
      </p:sp>
      <p:pic>
        <p:nvPicPr>
          <p:cNvPr id="3" name="Picture 2" descr="An example screenshot showing aerial photos and parcel boundaries and roads with 3 adjacent highlighted properties each assigned the same address of 13 Finn Street, but each has their own house unrelated to the others.">
            <a:extLst>
              <a:ext uri="{FF2B5EF4-FFF2-40B4-BE49-F238E27FC236}">
                <a16:creationId xmlns:a16="http://schemas.microsoft.com/office/drawing/2014/main" id="{F1C7E197-4C2D-B12B-BC30-22FAD8E7AD14}"/>
              </a:ext>
            </a:extLst>
          </p:cNvPr>
          <p:cNvPicPr>
            <a:picLocks noChangeAspect="1"/>
          </p:cNvPicPr>
          <p:nvPr/>
        </p:nvPicPr>
        <p:blipFill>
          <a:blip r:embed="rId2"/>
          <a:stretch>
            <a:fillRect/>
          </a:stretch>
        </p:blipFill>
        <p:spPr>
          <a:xfrm>
            <a:off x="5221705" y="1519373"/>
            <a:ext cx="3543167" cy="5049644"/>
          </a:xfrm>
          <a:prstGeom prst="rect">
            <a:avLst/>
          </a:prstGeom>
          <a:ln>
            <a:solidFill>
              <a:srgbClr val="00B050"/>
            </a:solidFill>
          </a:ln>
        </p:spPr>
      </p:pic>
    </p:spTree>
    <p:extLst>
      <p:ext uri="{BB962C8B-B14F-4D97-AF65-F5344CB8AC3E}">
        <p14:creationId xmlns:p14="http://schemas.microsoft.com/office/powerpoint/2010/main" val="1525644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64918-72CF-F0F7-9C82-1046F64C1985}"/>
            </a:ext>
          </a:extLst>
        </p:cNvPr>
        <p:cNvGrpSpPr/>
        <p:nvPr/>
      </p:nvGrpSpPr>
      <p:grpSpPr>
        <a:xfrm>
          <a:off x="0" y="0"/>
          <a:ext cx="0" cy="0"/>
          <a:chOff x="0" y="0"/>
          <a:chExt cx="0" cy="0"/>
        </a:xfrm>
      </p:grpSpPr>
      <p:sp>
        <p:nvSpPr>
          <p:cNvPr id="10" name="Title 3">
            <a:extLst>
              <a:ext uri="{FF2B5EF4-FFF2-40B4-BE49-F238E27FC236}">
                <a16:creationId xmlns:a16="http://schemas.microsoft.com/office/drawing/2014/main" id="{844EC442-C596-92A6-4A62-FCECCE20B4D5}"/>
              </a:ext>
            </a:extLst>
          </p:cNvPr>
          <p:cNvSpPr>
            <a:spLocks noGrp="1"/>
          </p:cNvSpPr>
          <p:nvPr>
            <p:ph type="title"/>
          </p:nvPr>
        </p:nvSpPr>
        <p:spPr>
          <a:xfrm>
            <a:off x="1630634" y="264919"/>
            <a:ext cx="6839712" cy="749689"/>
          </a:xfrm>
        </p:spPr>
        <p:txBody>
          <a:bodyPr>
            <a:normAutofit/>
          </a:bodyPr>
          <a:lstStyle/>
          <a:p>
            <a:r>
              <a:rPr lang="en-US" sz="2200" dirty="0"/>
              <a:t>Supplementary CAMA Attribute Recommendations</a:t>
            </a:r>
            <a:br>
              <a:rPr lang="en-US" dirty="0"/>
            </a:br>
            <a:r>
              <a:rPr lang="en-US" u="sng" dirty="0"/>
              <a:t>Addressing Uniqueness – Vacant Parcels</a:t>
            </a:r>
            <a:endParaRPr lang="en-US" dirty="0"/>
          </a:p>
        </p:txBody>
      </p:sp>
      <p:sp>
        <p:nvSpPr>
          <p:cNvPr id="6" name="Rectangle 1">
            <a:extLst>
              <a:ext uri="{FF2B5EF4-FFF2-40B4-BE49-F238E27FC236}">
                <a16:creationId xmlns:a16="http://schemas.microsoft.com/office/drawing/2014/main" id="{6338B192-EA5E-6815-DEB8-CB835029BD94}"/>
              </a:ext>
            </a:extLst>
          </p:cNvPr>
          <p:cNvSpPr>
            <a:spLocks noGrp="1" noChangeArrowheads="1"/>
          </p:cNvSpPr>
          <p:nvPr>
            <p:ph idx="1"/>
          </p:nvPr>
        </p:nvSpPr>
        <p:spPr bwMode="auto">
          <a:xfrm>
            <a:off x="258815" y="1468004"/>
            <a:ext cx="838788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 </a:t>
            </a:r>
            <a:r>
              <a:rPr lang="en-US" altLang="en-US" sz="2000" dirty="0">
                <a:latin typeface="Arial" panose="020B0604020202020204" pitchFamily="34" charset="0"/>
              </a:rPr>
              <a:t>Several parcels addressed “0 WEST RD” with several address points</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pic>
        <p:nvPicPr>
          <p:cNvPr id="3" name="Picture 2" descr="An example screenshot showing aerial photos and parcel boundaries and roads and more than a dozen of them are highlighted as having the same address of 0 West Road, and they each have their own address point with its own unique ID.">
            <a:extLst>
              <a:ext uri="{FF2B5EF4-FFF2-40B4-BE49-F238E27FC236}">
                <a16:creationId xmlns:a16="http://schemas.microsoft.com/office/drawing/2014/main" id="{2765B730-5EEA-9115-4EEE-D92AB9B86A74}"/>
              </a:ext>
            </a:extLst>
          </p:cNvPr>
          <p:cNvPicPr>
            <a:picLocks noChangeAspect="1"/>
          </p:cNvPicPr>
          <p:nvPr/>
        </p:nvPicPr>
        <p:blipFill>
          <a:blip r:embed="rId2"/>
          <a:stretch>
            <a:fillRect/>
          </a:stretch>
        </p:blipFill>
        <p:spPr>
          <a:xfrm>
            <a:off x="670419" y="1892751"/>
            <a:ext cx="7803163" cy="4816665"/>
          </a:xfrm>
          <a:prstGeom prst="rect">
            <a:avLst/>
          </a:prstGeom>
        </p:spPr>
      </p:pic>
    </p:spTree>
    <p:extLst>
      <p:ext uri="{BB962C8B-B14F-4D97-AF65-F5344CB8AC3E}">
        <p14:creationId xmlns:p14="http://schemas.microsoft.com/office/powerpoint/2010/main" val="18326002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6BD9A-809D-515C-6593-5B36DB6DD492}"/>
            </a:ext>
          </a:extLst>
        </p:cNvPr>
        <p:cNvGrpSpPr/>
        <p:nvPr/>
      </p:nvGrpSpPr>
      <p:grpSpPr>
        <a:xfrm>
          <a:off x="0" y="0"/>
          <a:ext cx="0" cy="0"/>
          <a:chOff x="0" y="0"/>
          <a:chExt cx="0" cy="0"/>
        </a:xfrm>
      </p:grpSpPr>
      <p:sp>
        <p:nvSpPr>
          <p:cNvPr id="12" name="Title 3">
            <a:extLst>
              <a:ext uri="{FF2B5EF4-FFF2-40B4-BE49-F238E27FC236}">
                <a16:creationId xmlns:a16="http://schemas.microsoft.com/office/drawing/2014/main" id="{FFA02983-3AF3-A74A-175F-C022E0A957BF}"/>
              </a:ext>
            </a:extLst>
          </p:cNvPr>
          <p:cNvSpPr>
            <a:spLocks noGrp="1"/>
          </p:cNvSpPr>
          <p:nvPr>
            <p:ph type="title"/>
          </p:nvPr>
        </p:nvSpPr>
        <p:spPr>
          <a:xfrm>
            <a:off x="1630634" y="264919"/>
            <a:ext cx="6839712" cy="749689"/>
          </a:xfrm>
        </p:spPr>
        <p:txBody>
          <a:bodyPr>
            <a:normAutofit/>
          </a:bodyPr>
          <a:lstStyle/>
          <a:p>
            <a:r>
              <a:rPr lang="en-US" sz="2200" dirty="0"/>
              <a:t>Supplementary CAMA Attribute Recommendations</a:t>
            </a:r>
            <a:br>
              <a:rPr lang="en-US" dirty="0"/>
            </a:br>
            <a:r>
              <a:rPr lang="en-US" u="sng" dirty="0"/>
              <a:t>Addressing Uniqueness – Multiple Address Points</a:t>
            </a:r>
            <a:endParaRPr lang="en-US" dirty="0"/>
          </a:p>
        </p:txBody>
      </p:sp>
      <p:sp>
        <p:nvSpPr>
          <p:cNvPr id="6" name="Rectangle 1">
            <a:extLst>
              <a:ext uri="{FF2B5EF4-FFF2-40B4-BE49-F238E27FC236}">
                <a16:creationId xmlns:a16="http://schemas.microsoft.com/office/drawing/2014/main" id="{35E08735-E723-93FD-6533-ADAC419A3FA4}"/>
              </a:ext>
            </a:extLst>
          </p:cNvPr>
          <p:cNvSpPr>
            <a:spLocks noGrp="1" noChangeArrowheads="1"/>
          </p:cNvSpPr>
          <p:nvPr>
            <p:ph idx="1"/>
          </p:nvPr>
        </p:nvSpPr>
        <p:spPr bwMode="auto">
          <a:xfrm>
            <a:off x="0" y="1655352"/>
            <a:ext cx="87528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 Inappropriate to arbitrarily choose a single address point for the address…</a:t>
            </a:r>
          </a:p>
        </p:txBody>
      </p:sp>
      <p:pic>
        <p:nvPicPr>
          <p:cNvPr id="3" name="Picture 2" descr="A sample screenshot of the master address records associated with West Road, and the one with an address number of 0 has an address point ID that starts with the word &quot;MULTI&quot; instead of a standard ID because there are multiple address point IDs associated with that address.">
            <a:extLst>
              <a:ext uri="{FF2B5EF4-FFF2-40B4-BE49-F238E27FC236}">
                <a16:creationId xmlns:a16="http://schemas.microsoft.com/office/drawing/2014/main" id="{5F189BE8-BE74-706C-7007-6B5B834D3EDA}"/>
              </a:ext>
            </a:extLst>
          </p:cNvPr>
          <p:cNvPicPr>
            <a:picLocks noChangeAspect="1"/>
          </p:cNvPicPr>
          <p:nvPr/>
        </p:nvPicPr>
        <p:blipFill>
          <a:blip r:embed="rId2"/>
          <a:stretch>
            <a:fillRect/>
          </a:stretch>
        </p:blipFill>
        <p:spPr>
          <a:xfrm>
            <a:off x="595985" y="2238688"/>
            <a:ext cx="7952031" cy="1795212"/>
          </a:xfrm>
          <a:prstGeom prst="rect">
            <a:avLst/>
          </a:prstGeom>
          <a:ln>
            <a:solidFill>
              <a:schemeClr val="accent1"/>
            </a:solidFill>
          </a:ln>
        </p:spPr>
      </p:pic>
      <p:sp>
        <p:nvSpPr>
          <p:cNvPr id="8" name="Rectangle 1">
            <a:extLst>
              <a:ext uri="{FF2B5EF4-FFF2-40B4-BE49-F238E27FC236}">
                <a16:creationId xmlns:a16="http://schemas.microsoft.com/office/drawing/2014/main" id="{9D9D9AF9-4357-D28D-A3AB-61F5992A2624}"/>
              </a:ext>
            </a:extLst>
          </p:cNvPr>
          <p:cNvSpPr txBox="1">
            <a:spLocks noChangeArrowheads="1"/>
          </p:cNvSpPr>
          <p:nvPr/>
        </p:nvSpPr>
        <p:spPr bwMode="auto">
          <a:xfrm>
            <a:off x="0" y="4248541"/>
            <a:ext cx="875283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FontTx/>
              <a:buChar char="•"/>
            </a:pPr>
            <a:r>
              <a:rPr lang="en-US" altLang="en-US" sz="2000" dirty="0">
                <a:latin typeface="Arial" panose="020B0604020202020204" pitchFamily="34" charset="0"/>
              </a:rPr>
              <a:t> Inappropriate to dissolve the points into multipart geometry because the </a:t>
            </a:r>
            <a:br>
              <a:rPr lang="en-US" altLang="en-US" sz="2000" dirty="0">
                <a:latin typeface="Arial" panose="020B0604020202020204" pitchFamily="34" charset="0"/>
              </a:rPr>
            </a:br>
            <a:r>
              <a:rPr lang="en-US" altLang="en-US" sz="2000" dirty="0">
                <a:latin typeface="Arial" panose="020B0604020202020204" pitchFamily="34" charset="0"/>
              </a:rPr>
              <a:t>  geographic center of those points is a meaningless location</a:t>
            </a:r>
          </a:p>
        </p:txBody>
      </p:sp>
      <p:sp>
        <p:nvSpPr>
          <p:cNvPr id="4" name="Rectangle 1">
            <a:extLst>
              <a:ext uri="{FF2B5EF4-FFF2-40B4-BE49-F238E27FC236}">
                <a16:creationId xmlns:a16="http://schemas.microsoft.com/office/drawing/2014/main" id="{455059A8-E499-5847-3F1E-CE7B1BECE4D7}"/>
              </a:ext>
            </a:extLst>
          </p:cNvPr>
          <p:cNvSpPr txBox="1">
            <a:spLocks noChangeArrowheads="1"/>
          </p:cNvSpPr>
          <p:nvPr/>
        </p:nvSpPr>
        <p:spPr bwMode="auto">
          <a:xfrm>
            <a:off x="0" y="5271225"/>
            <a:ext cx="875283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FontTx/>
              <a:buChar char="•"/>
            </a:pPr>
            <a:r>
              <a:rPr lang="en-US" altLang="en-US" sz="2000" dirty="0">
                <a:latin typeface="Arial" panose="020B0604020202020204" pitchFamily="34" charset="0"/>
              </a:rPr>
              <a:t> Any product or service that uses the MAD to show points and addresses  </a:t>
            </a:r>
            <a:br>
              <a:rPr lang="en-US" altLang="en-US" sz="2000" dirty="0">
                <a:latin typeface="Arial" panose="020B0604020202020204" pitchFamily="34" charset="0"/>
              </a:rPr>
            </a:br>
            <a:r>
              <a:rPr lang="en-US" altLang="en-US" sz="2000" dirty="0">
                <a:latin typeface="Arial" panose="020B0604020202020204" pitchFamily="34" charset="0"/>
              </a:rPr>
              <a:t>  will miss this address</a:t>
            </a:r>
          </a:p>
        </p:txBody>
      </p:sp>
    </p:spTree>
    <p:extLst>
      <p:ext uri="{BB962C8B-B14F-4D97-AF65-F5344CB8AC3E}">
        <p14:creationId xmlns:p14="http://schemas.microsoft.com/office/powerpoint/2010/main" val="4063082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83ADE-8F9C-5403-A1CA-E0CF64A5D6AF}"/>
            </a:ext>
          </a:extLst>
        </p:cNvPr>
        <p:cNvGrpSpPr/>
        <p:nvPr/>
      </p:nvGrpSpPr>
      <p:grpSpPr>
        <a:xfrm>
          <a:off x="0" y="0"/>
          <a:ext cx="0" cy="0"/>
          <a:chOff x="0" y="0"/>
          <a:chExt cx="0" cy="0"/>
        </a:xfrm>
      </p:grpSpPr>
      <p:sp>
        <p:nvSpPr>
          <p:cNvPr id="9" name="Title 3">
            <a:extLst>
              <a:ext uri="{FF2B5EF4-FFF2-40B4-BE49-F238E27FC236}">
                <a16:creationId xmlns:a16="http://schemas.microsoft.com/office/drawing/2014/main" id="{B6C57EB1-1E03-F197-734B-42B0B8261B13}"/>
              </a:ext>
            </a:extLst>
          </p:cNvPr>
          <p:cNvSpPr>
            <a:spLocks noGrp="1"/>
          </p:cNvSpPr>
          <p:nvPr>
            <p:ph type="title"/>
          </p:nvPr>
        </p:nvSpPr>
        <p:spPr>
          <a:xfrm>
            <a:off x="1630634" y="264919"/>
            <a:ext cx="6839712" cy="749689"/>
          </a:xfrm>
        </p:spPr>
        <p:txBody>
          <a:bodyPr>
            <a:normAutofit/>
          </a:bodyPr>
          <a:lstStyle/>
          <a:p>
            <a:r>
              <a:rPr lang="en-US" sz="2200" dirty="0"/>
              <a:t>Supplementary CAMA Attribute Recommendations</a:t>
            </a:r>
            <a:br>
              <a:rPr lang="en-US" dirty="0"/>
            </a:br>
            <a:r>
              <a:rPr lang="en-US" u="sng" dirty="0"/>
              <a:t>Addressing Uniqueness Recommendations</a:t>
            </a:r>
            <a:endParaRPr lang="en-US" dirty="0"/>
          </a:p>
        </p:txBody>
      </p:sp>
      <p:sp>
        <p:nvSpPr>
          <p:cNvPr id="6" name="Rectangle 1">
            <a:extLst>
              <a:ext uri="{FF2B5EF4-FFF2-40B4-BE49-F238E27FC236}">
                <a16:creationId xmlns:a16="http://schemas.microsoft.com/office/drawing/2014/main" id="{429C7B8A-065A-3D3F-6999-9E1A9D8E8F7B}"/>
              </a:ext>
            </a:extLst>
          </p:cNvPr>
          <p:cNvSpPr>
            <a:spLocks noGrp="1" noChangeArrowheads="1"/>
          </p:cNvSpPr>
          <p:nvPr>
            <p:ph idx="1"/>
          </p:nvPr>
        </p:nvSpPr>
        <p:spPr bwMode="auto">
          <a:xfrm>
            <a:off x="378060" y="1437817"/>
            <a:ext cx="8387880" cy="4960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fontAlgn="base">
              <a:buNone/>
            </a:pPr>
            <a:r>
              <a:rPr lang="en-US" altLang="en-US" sz="2000" b="1" u="sng" dirty="0"/>
              <a:t>Recommendations:</a:t>
            </a:r>
            <a:r>
              <a:rPr lang="en-US" altLang="en-US" sz="2000" dirty="0"/>
              <a:t> </a:t>
            </a:r>
          </a:p>
          <a:p>
            <a:pPr marL="0" indent="0" fontAlgn="base">
              <a:buNone/>
            </a:pPr>
            <a:endParaRPr lang="en-US" altLang="en-US" sz="2000" dirty="0"/>
          </a:p>
          <a:p>
            <a:pPr lvl="0" eaLnBrk="0" fontAlgn="base" hangingPunct="0">
              <a:lnSpc>
                <a:spcPct val="100000"/>
              </a:lnSpc>
              <a:spcBef>
                <a:spcPct val="0"/>
              </a:spcBef>
              <a:spcAft>
                <a:spcPct val="0"/>
              </a:spcAft>
              <a:buFont typeface="Wingdings" panose="05000000000000000000" pitchFamily="2" charset="2"/>
              <a:buChar char="Ø"/>
            </a:pPr>
            <a:r>
              <a:rPr lang="en-US" sz="1800" dirty="0"/>
              <a:t>If </a:t>
            </a:r>
            <a:r>
              <a:rPr lang="en-US" sz="1800" u="sng" dirty="0"/>
              <a:t>an address number that is not “0” </a:t>
            </a:r>
            <a:r>
              <a:rPr lang="en-US" sz="1800" dirty="0"/>
              <a:t>has been assigned to multiple undeveloped parcels with the same street name and no other identifier that would convey uniqueness, that number can remain in effect if desired, but should be modified to incorporate address number suffixes to uniquely identify each parcel.  Or re-number if possible.</a:t>
            </a:r>
          </a:p>
          <a:p>
            <a:pPr lvl="0" eaLnBrk="0" fontAlgn="base" hangingPunct="0">
              <a:lnSpc>
                <a:spcPct val="100000"/>
              </a:lnSpc>
              <a:spcBef>
                <a:spcPct val="0"/>
              </a:spcBef>
              <a:spcAft>
                <a:spcPct val="0"/>
              </a:spcAft>
              <a:buFont typeface="Wingdings" panose="05000000000000000000" pitchFamily="2" charset="2"/>
              <a:buChar char="Ø"/>
            </a:pPr>
            <a:endParaRPr lang="en-US" altLang="en-US" sz="1800" dirty="0">
              <a:latin typeface="Arial" panose="020B0604020202020204" pitchFamily="34" charset="0"/>
            </a:endParaRPr>
          </a:p>
          <a:p>
            <a:pPr lvl="0" eaLnBrk="0" fontAlgn="base" hangingPunct="0">
              <a:lnSpc>
                <a:spcPct val="100000"/>
              </a:lnSpc>
              <a:spcBef>
                <a:spcPct val="0"/>
              </a:spcBef>
              <a:spcAft>
                <a:spcPct val="0"/>
              </a:spcAft>
              <a:buFont typeface="Wingdings" panose="05000000000000000000" pitchFamily="2" charset="2"/>
              <a:buChar char="Ø"/>
            </a:pPr>
            <a:r>
              <a:rPr lang="en-US" sz="1800" dirty="0"/>
              <a:t>If there is currently </a:t>
            </a:r>
            <a:r>
              <a:rPr lang="en-US" sz="1800" u="sng" dirty="0"/>
              <a:t>no address number or an address number of “0” </a:t>
            </a:r>
            <a:r>
              <a:rPr lang="en-US" sz="1800" dirty="0"/>
              <a:t>assigned to multiple undeveloped parcels with the same street name, either of those pre-existing options remains acceptable, though there is a preference for converting “0” to be empty/no address number at all.   At a minimum, be consistent.</a:t>
            </a:r>
            <a:endParaRPr lang="en-US" altLang="en-US" sz="1800" dirty="0">
              <a:latin typeface="Arial" panose="020B0604020202020204" pitchFamily="34" charset="0"/>
            </a:endParaRPr>
          </a:p>
          <a:p>
            <a:pPr marL="0" lvl="0" indent="0" eaLnBrk="0" fontAlgn="base" hangingPunct="0">
              <a:lnSpc>
                <a:spcPct val="100000"/>
              </a:lnSpc>
              <a:spcBef>
                <a:spcPct val="0"/>
              </a:spcBef>
              <a:spcAft>
                <a:spcPct val="0"/>
              </a:spcAft>
              <a:buNone/>
            </a:pPr>
            <a:endParaRPr lang="en-US" altLang="en-US" sz="2000" dirty="0">
              <a:latin typeface="Arial" panose="020B0604020202020204" pitchFamily="34" charset="0"/>
            </a:endParaRPr>
          </a:p>
          <a:p>
            <a:pPr lvl="0" eaLnBrk="0" fontAlgn="base" hangingPunct="0">
              <a:lnSpc>
                <a:spcPct val="100000"/>
              </a:lnSpc>
              <a:spcBef>
                <a:spcPct val="0"/>
              </a:spcBef>
              <a:spcAft>
                <a:spcPct val="0"/>
              </a:spcAft>
              <a:buFont typeface="Wingdings" panose="05000000000000000000" pitchFamily="2" charset="2"/>
              <a:buChar char="Ø"/>
            </a:pPr>
            <a:r>
              <a:rPr lang="en-US" sz="1800" dirty="0">
                <a:latin typeface="Arial" panose="020B0604020202020204" pitchFamily="34" charset="0"/>
              </a:rPr>
              <a:t>I</a:t>
            </a:r>
            <a:r>
              <a:rPr lang="en-US" sz="1800" dirty="0"/>
              <a:t>f “0” or an empty address number remains in effect, the LOCATION attribute of the standardized assessor address attributes must be populated with a value that conveys uniqueness… preferably the LOT value from its existing MAP/BLOCK/LOT identifier.</a:t>
            </a:r>
          </a:p>
          <a:p>
            <a:pPr lvl="0" eaLnBrk="0" fontAlgn="base" hangingPunct="0">
              <a:lnSpc>
                <a:spcPct val="100000"/>
              </a:lnSpc>
              <a:spcBef>
                <a:spcPct val="0"/>
              </a:spcBef>
              <a:spcAft>
                <a:spcPct val="0"/>
              </a:spcAft>
              <a:buFont typeface="Wingdings" panose="05000000000000000000" pitchFamily="2" charset="2"/>
              <a:buChar char="Ø"/>
            </a:pPr>
            <a:endParaRPr lang="en-US" altLang="en-US" sz="1800" dirty="0">
              <a:latin typeface="Arial" panose="020B0604020202020204" pitchFamily="34" charset="0"/>
            </a:endParaRPr>
          </a:p>
        </p:txBody>
      </p:sp>
    </p:spTree>
    <p:extLst>
      <p:ext uri="{BB962C8B-B14F-4D97-AF65-F5344CB8AC3E}">
        <p14:creationId xmlns:p14="http://schemas.microsoft.com/office/powerpoint/2010/main" val="5871413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26550-BFFA-7E08-88B1-094542622FF8}"/>
            </a:ext>
          </a:extLst>
        </p:cNvPr>
        <p:cNvGrpSpPr/>
        <p:nvPr/>
      </p:nvGrpSpPr>
      <p:grpSpPr>
        <a:xfrm>
          <a:off x="0" y="0"/>
          <a:ext cx="0" cy="0"/>
          <a:chOff x="0" y="0"/>
          <a:chExt cx="0" cy="0"/>
        </a:xfrm>
      </p:grpSpPr>
      <p:sp>
        <p:nvSpPr>
          <p:cNvPr id="9" name="Title 3">
            <a:extLst>
              <a:ext uri="{FF2B5EF4-FFF2-40B4-BE49-F238E27FC236}">
                <a16:creationId xmlns:a16="http://schemas.microsoft.com/office/drawing/2014/main" id="{D5DEA079-D631-671F-7286-0E70E0225423}"/>
              </a:ext>
            </a:extLst>
          </p:cNvPr>
          <p:cNvSpPr>
            <a:spLocks noGrp="1"/>
          </p:cNvSpPr>
          <p:nvPr>
            <p:ph type="title"/>
          </p:nvPr>
        </p:nvSpPr>
        <p:spPr>
          <a:xfrm>
            <a:off x="1630634" y="264919"/>
            <a:ext cx="6839712" cy="749689"/>
          </a:xfrm>
        </p:spPr>
        <p:txBody>
          <a:bodyPr>
            <a:normAutofit/>
          </a:bodyPr>
          <a:lstStyle/>
          <a:p>
            <a:r>
              <a:rPr lang="en-US" sz="2200" dirty="0"/>
              <a:t>Supplementary CAMA Attribute Recommendations</a:t>
            </a:r>
            <a:br>
              <a:rPr lang="en-US" dirty="0"/>
            </a:br>
            <a:r>
              <a:rPr lang="en-US" u="sng" dirty="0"/>
              <a:t>CAMA Improvement Recommendations</a:t>
            </a:r>
            <a:endParaRPr lang="en-US" dirty="0"/>
          </a:p>
        </p:txBody>
      </p:sp>
      <p:sp>
        <p:nvSpPr>
          <p:cNvPr id="6" name="Rectangle 1">
            <a:extLst>
              <a:ext uri="{FF2B5EF4-FFF2-40B4-BE49-F238E27FC236}">
                <a16:creationId xmlns:a16="http://schemas.microsoft.com/office/drawing/2014/main" id="{08AA5A68-B837-B925-2615-8D8B17DC5240}"/>
              </a:ext>
            </a:extLst>
          </p:cNvPr>
          <p:cNvSpPr>
            <a:spLocks noGrp="1" noChangeArrowheads="1"/>
          </p:cNvSpPr>
          <p:nvPr>
            <p:ph idx="1"/>
          </p:nvPr>
        </p:nvSpPr>
        <p:spPr bwMode="auto">
          <a:xfrm>
            <a:off x="451320" y="1692817"/>
            <a:ext cx="8387880"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0" i="0" u="sng" strike="noStrike" cap="none" normalizeH="0" baseline="0" dirty="0">
                <a:ln>
                  <a:noFill/>
                </a:ln>
                <a:solidFill>
                  <a:schemeClr val="tx1"/>
                </a:solidFill>
                <a:effectLst/>
                <a:latin typeface="Arial" panose="020B0604020202020204" pitchFamily="34" charset="0"/>
              </a:rPr>
              <a:t>Summary of CAMA attribute improvement recommendations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 Standardize property address attributes and fix erroneous values</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1800" dirty="0">
              <a:latin typeface="Arial" panose="020B0604020202020204" pitchFamily="34" charset="0"/>
            </a:endParaRPr>
          </a:p>
          <a:p>
            <a:pPr marL="0" indent="0" eaLnBrk="0" fontAlgn="base" hangingPunct="0">
              <a:lnSpc>
                <a:spcPct val="100000"/>
              </a:lnSpc>
              <a:spcBef>
                <a:spcPct val="0"/>
              </a:spcBef>
              <a:spcAft>
                <a:spcPct val="0"/>
              </a:spcAft>
              <a:buFontTx/>
              <a:buChar char="•"/>
            </a:pPr>
            <a:r>
              <a:rPr lang="en-US" altLang="en-US" sz="1800" dirty="0">
                <a:latin typeface="Arial" panose="020B0604020202020204" pitchFamily="34" charset="0"/>
              </a:rPr>
              <a:t> Standardize owner address attributes and fix erroneous values</a:t>
            </a:r>
          </a:p>
          <a:p>
            <a:pPr marL="0" marR="0" lvl="0" indent="0" algn="l" defTabSz="914400" rtl="0" eaLnBrk="0" fontAlgn="base" latinLnBrk="0" hangingPunct="0">
              <a:lnSpc>
                <a:spcPct val="100000"/>
              </a:lnSpc>
              <a:spcBef>
                <a:spcPct val="0"/>
              </a:spcBef>
              <a:spcAft>
                <a:spcPct val="0"/>
              </a:spcAft>
              <a:buClrTx/>
              <a:buSzTx/>
              <a:buNone/>
              <a:tabLst/>
            </a:pPr>
            <a:endParaRPr lang="en-US" altLang="en-US" sz="1800" dirty="0">
              <a:latin typeface="Arial" panose="020B0604020202020204" pitchFamily="34" charset="0"/>
            </a:endParaRPr>
          </a:p>
          <a:p>
            <a:pPr marL="0" lvl="0" indent="0" eaLnBrk="0" fontAlgn="base" hangingPunct="0">
              <a:lnSpc>
                <a:spcPct val="100000"/>
              </a:lnSpc>
              <a:spcBef>
                <a:spcPct val="0"/>
              </a:spcBef>
              <a:spcAft>
                <a:spcPct val="0"/>
              </a:spcAft>
              <a:buFontTx/>
              <a:buChar char="•"/>
            </a:pPr>
            <a:r>
              <a:rPr kumimoji="0" lang="en-US" altLang="en-US" sz="1800" b="0" i="0" u="none" strike="noStrike" cap="none" normalizeH="0" baseline="0" dirty="0">
                <a:ln>
                  <a:noFill/>
                </a:ln>
                <a:solidFill>
                  <a:schemeClr val="tx1"/>
                </a:solidFill>
                <a:effectLst/>
                <a:latin typeface="Arial" panose="020B0604020202020204" pitchFamily="34" charset="0"/>
              </a:rPr>
              <a:t> </a:t>
            </a:r>
            <a:r>
              <a:rPr lang="en-US" altLang="en-US" sz="1800" dirty="0">
                <a:latin typeface="Arial" panose="020B0604020202020204" pitchFamily="34" charset="0"/>
              </a:rPr>
              <a:t>Standardize land use codes (either all 3 digits from the BLA guidance, </a:t>
            </a:r>
            <a:br>
              <a:rPr lang="en-US" altLang="en-US" sz="1800" dirty="0">
                <a:latin typeface="Arial" panose="020B0604020202020204" pitchFamily="34" charset="0"/>
              </a:rPr>
            </a:br>
            <a:r>
              <a:rPr lang="en-US" altLang="en-US" sz="1800" dirty="0">
                <a:latin typeface="Arial" panose="020B0604020202020204" pitchFamily="34" charset="0"/>
              </a:rPr>
              <a:t>  or possibly 4 digits where the first 3 match the BLA list)</a:t>
            </a:r>
          </a:p>
          <a:p>
            <a:pPr marL="0" lvl="0" indent="0" eaLnBrk="0" fontAlgn="base" hangingPunct="0">
              <a:lnSpc>
                <a:spcPct val="100000"/>
              </a:lnSpc>
              <a:spcBef>
                <a:spcPct val="0"/>
              </a:spcBef>
              <a:spcAft>
                <a:spcPct val="0"/>
              </a:spcAft>
              <a:buNone/>
            </a:pPr>
            <a:endParaRPr lang="en-US" altLang="en-US" sz="18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 Enforce address uniqueness, even in undeveloped properties where </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the LOT portion of its MAP/BLOCK/LOT identifier can be added to </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0" u="none" strike="noStrike" cap="none" normalizeH="0" baseline="0" dirty="0">
                <a:ln>
                  <a:noFill/>
                </a:ln>
                <a:solidFill>
                  <a:schemeClr val="tx1"/>
                </a:solidFill>
                <a:effectLst/>
                <a:latin typeface="Arial" panose="020B0604020202020204" pitchFamily="34" charset="0"/>
              </a:rPr>
              <a:t>  LOCATION and SITE_ADDR</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lang="en-US" altLang="en-US" sz="1800" dirty="0" err="1">
                <a:latin typeface="Arial" panose="020B0604020202020204" pitchFamily="34" charset="0"/>
              </a:rPr>
              <a:t>MassGIS</a:t>
            </a:r>
            <a:r>
              <a:rPr lang="en-US" altLang="en-US" sz="1800" dirty="0">
                <a:latin typeface="Arial" panose="020B0604020202020204" pitchFamily="34" charset="0"/>
              </a:rPr>
              <a:t> can help identify some of these records and propose corrections when there is a clear solution or suggestions when there isn’t.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14179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C673C-684F-9985-E23D-A1FF5E95BE85}"/>
            </a:ext>
          </a:extLst>
        </p:cNvPr>
        <p:cNvGrpSpPr/>
        <p:nvPr/>
      </p:nvGrpSpPr>
      <p:grpSpPr>
        <a:xfrm>
          <a:off x="0" y="0"/>
          <a:ext cx="0" cy="0"/>
          <a:chOff x="0" y="0"/>
          <a:chExt cx="0" cy="0"/>
        </a:xfrm>
      </p:grpSpPr>
      <p:sp>
        <p:nvSpPr>
          <p:cNvPr id="10" name="Title 3">
            <a:extLst>
              <a:ext uri="{FF2B5EF4-FFF2-40B4-BE49-F238E27FC236}">
                <a16:creationId xmlns:a16="http://schemas.microsoft.com/office/drawing/2014/main" id="{D86D8D44-FC26-DD13-0D2E-0EA621DEE3E0}"/>
              </a:ext>
            </a:extLst>
          </p:cNvPr>
          <p:cNvSpPr>
            <a:spLocks noGrp="1"/>
          </p:cNvSpPr>
          <p:nvPr>
            <p:ph type="title"/>
          </p:nvPr>
        </p:nvSpPr>
        <p:spPr>
          <a:xfrm>
            <a:off x="1630634" y="272341"/>
            <a:ext cx="6839712" cy="678799"/>
          </a:xfrm>
        </p:spPr>
        <p:txBody>
          <a:bodyPr>
            <a:normAutofit/>
          </a:bodyPr>
          <a:lstStyle/>
          <a:p>
            <a:r>
              <a:rPr lang="en-US" sz="2200" dirty="0"/>
              <a:t>Addressing Best Practices – Street Naming</a:t>
            </a:r>
            <a:br>
              <a:rPr lang="en-US" dirty="0"/>
            </a:br>
            <a:r>
              <a:rPr lang="en-US" u="sng" dirty="0"/>
              <a:t>When Street Names Are Needed (Scenario 2)</a:t>
            </a:r>
            <a:endParaRPr lang="en-US" dirty="0"/>
          </a:p>
        </p:txBody>
      </p:sp>
      <p:pic>
        <p:nvPicPr>
          <p:cNvPr id="8" name="Picture 7" descr="Screenshot of aerial photos, parcel boundaries, and addresses of a mobile home park where the internal streets have not been named but probably should be to avoid further confusion and jusify renumbering the existing address numbers.">
            <a:extLst>
              <a:ext uri="{FF2B5EF4-FFF2-40B4-BE49-F238E27FC236}">
                <a16:creationId xmlns:a16="http://schemas.microsoft.com/office/drawing/2014/main" id="{BF6C250F-3B3B-5910-2ACF-CC3F23C80249}"/>
              </a:ext>
            </a:extLst>
          </p:cNvPr>
          <p:cNvPicPr>
            <a:picLocks noChangeAspect="1"/>
          </p:cNvPicPr>
          <p:nvPr/>
        </p:nvPicPr>
        <p:blipFill>
          <a:blip r:embed="rId2"/>
          <a:stretch>
            <a:fillRect/>
          </a:stretch>
        </p:blipFill>
        <p:spPr>
          <a:xfrm>
            <a:off x="169338" y="1371740"/>
            <a:ext cx="4263284" cy="5373514"/>
          </a:xfrm>
          <a:prstGeom prst="rect">
            <a:avLst/>
          </a:prstGeom>
          <a:ln>
            <a:solidFill>
              <a:schemeClr val="accent1"/>
            </a:solidFill>
          </a:ln>
        </p:spPr>
      </p:pic>
      <p:pic>
        <p:nvPicPr>
          <p:cNvPr id="12" name="Picture 11" descr="Closer screenshot of the mobile home park showing unit numbering that is inconsistent with best practices.">
            <a:extLst>
              <a:ext uri="{FF2B5EF4-FFF2-40B4-BE49-F238E27FC236}">
                <a16:creationId xmlns:a16="http://schemas.microsoft.com/office/drawing/2014/main" id="{C9997E87-C385-01BE-9BC1-D0D2667A691E}"/>
              </a:ext>
            </a:extLst>
          </p:cNvPr>
          <p:cNvPicPr>
            <a:picLocks noChangeAspect="1"/>
          </p:cNvPicPr>
          <p:nvPr/>
        </p:nvPicPr>
        <p:blipFill>
          <a:blip r:embed="rId3"/>
          <a:stretch>
            <a:fillRect/>
          </a:stretch>
        </p:blipFill>
        <p:spPr>
          <a:xfrm>
            <a:off x="4516080" y="3519312"/>
            <a:ext cx="4481160" cy="3231349"/>
          </a:xfrm>
          <a:prstGeom prst="rect">
            <a:avLst/>
          </a:prstGeom>
          <a:ln>
            <a:solidFill>
              <a:schemeClr val="accent1"/>
            </a:solidFill>
          </a:ln>
        </p:spPr>
      </p:pic>
      <p:sp>
        <p:nvSpPr>
          <p:cNvPr id="6" name="Rectangle 1">
            <a:extLst>
              <a:ext uri="{FF2B5EF4-FFF2-40B4-BE49-F238E27FC236}">
                <a16:creationId xmlns:a16="http://schemas.microsoft.com/office/drawing/2014/main" id="{41A67ABB-6333-4B8A-3A85-92C48ECD0BFC}"/>
              </a:ext>
              <a:ext uri="{C183D7F6-B498-43B3-948B-1728B52AA6E4}">
                <adec:decorative xmlns:adec="http://schemas.microsoft.com/office/drawing/2017/decorative" val="0"/>
              </a:ext>
            </a:extLst>
          </p:cNvPr>
          <p:cNvSpPr>
            <a:spLocks noGrp="1" noChangeArrowheads="1"/>
          </p:cNvSpPr>
          <p:nvPr>
            <p:ph idx="1"/>
          </p:nvPr>
        </p:nvSpPr>
        <p:spPr bwMode="auto">
          <a:xfrm>
            <a:off x="5110409" y="1886627"/>
            <a:ext cx="3488499"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 Internal roads on large sites </a:t>
            </a:r>
          </a:p>
          <a:p>
            <a:pPr marL="0" marR="0" lvl="0" indent="0" algn="l" defTabSz="914400" rtl="0" eaLnBrk="0" fontAlgn="base" latinLnBrk="0" hangingPunct="0">
              <a:lnSpc>
                <a:spcPct val="100000"/>
              </a:lnSpc>
              <a:spcBef>
                <a:spcPct val="0"/>
              </a:spcBef>
              <a:spcAft>
                <a:spcPct val="0"/>
              </a:spcAft>
              <a:buClrTx/>
              <a:buSzTx/>
              <a:buNone/>
              <a:tabLst/>
            </a:pPr>
            <a:r>
              <a:rPr lang="en-US" altLang="en-US" sz="2000" dirty="0">
                <a:latin typeface="Arial" panose="020B0604020202020204" pitchFamily="34" charset="0"/>
              </a:rPr>
              <a:t>  </a:t>
            </a:r>
            <a:r>
              <a:rPr kumimoji="0" lang="en-US" altLang="en-US" sz="2000" b="0" i="0" u="none" strike="noStrike" cap="none" normalizeH="0" baseline="0" dirty="0">
                <a:ln>
                  <a:noFill/>
                </a:ln>
                <a:solidFill>
                  <a:schemeClr val="tx1"/>
                </a:solidFill>
                <a:effectLst/>
                <a:latin typeface="Arial" panose="020B0604020202020204" pitchFamily="34" charset="0"/>
              </a:rPr>
              <a:t>should be named to </a:t>
            </a:r>
            <a:r>
              <a:rPr lang="en-US" altLang="en-US" sz="2000" dirty="0">
                <a:latin typeface="Arial" panose="020B0604020202020204" pitchFamily="34" charset="0"/>
              </a:rPr>
              <a:t>a</a:t>
            </a:r>
            <a:r>
              <a:rPr kumimoji="0" lang="en-US" altLang="en-US" sz="2000" b="0" i="0" u="none" strike="noStrike" cap="none" normalizeH="0" baseline="0" dirty="0">
                <a:ln>
                  <a:noFill/>
                </a:ln>
                <a:solidFill>
                  <a:schemeClr val="tx1"/>
                </a:solidFill>
                <a:effectLst/>
                <a:latin typeface="Arial" panose="020B0604020202020204" pitchFamily="34" charset="0"/>
              </a:rPr>
              <a:t>void </a:t>
            </a:r>
          </a:p>
          <a:p>
            <a:pPr marL="0" marR="0" lvl="0" indent="0" algn="l" defTabSz="914400" rtl="0" eaLnBrk="0" fontAlgn="base" latinLnBrk="0" hangingPunct="0">
              <a:lnSpc>
                <a:spcPct val="100000"/>
              </a:lnSpc>
              <a:spcBef>
                <a:spcPct val="0"/>
              </a:spcBef>
              <a:spcAft>
                <a:spcPct val="0"/>
              </a:spcAft>
              <a:buClrTx/>
              <a:buSzTx/>
              <a:buNone/>
              <a:tabLst/>
            </a:pPr>
            <a:r>
              <a:rPr lang="en-US" altLang="en-US" sz="2000" dirty="0">
                <a:latin typeface="Arial" panose="020B0604020202020204" pitchFamily="34" charset="0"/>
              </a:rPr>
              <a:t>  </a:t>
            </a:r>
            <a:r>
              <a:rPr kumimoji="0" lang="en-US" altLang="en-US" sz="2000" b="0" i="0" u="none" strike="noStrike" cap="none" normalizeH="0" baseline="0" dirty="0">
                <a:ln>
                  <a:noFill/>
                </a:ln>
                <a:solidFill>
                  <a:schemeClr val="tx1"/>
                </a:solidFill>
                <a:effectLst/>
                <a:latin typeface="Arial" panose="020B0604020202020204" pitchFamily="34" charset="0"/>
              </a:rPr>
              <a:t>public safety confusion</a:t>
            </a:r>
          </a:p>
        </p:txBody>
      </p:sp>
    </p:spTree>
    <p:extLst>
      <p:ext uri="{BB962C8B-B14F-4D97-AF65-F5344CB8AC3E}">
        <p14:creationId xmlns:p14="http://schemas.microsoft.com/office/powerpoint/2010/main" val="7145719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37A62-91E7-6B41-DAE5-92825E80A336}"/>
              </a:ext>
            </a:extLst>
          </p:cNvPr>
          <p:cNvSpPr>
            <a:spLocks noGrp="1"/>
          </p:cNvSpPr>
          <p:nvPr>
            <p:ph type="title"/>
          </p:nvPr>
        </p:nvSpPr>
        <p:spPr>
          <a:xfrm>
            <a:off x="1630634" y="421333"/>
            <a:ext cx="6839712" cy="373071"/>
          </a:xfrm>
        </p:spPr>
        <p:txBody>
          <a:bodyPr/>
          <a:lstStyle/>
          <a:p>
            <a:r>
              <a:rPr lang="en-US" dirty="0"/>
              <a:t>Outreach and Support</a:t>
            </a:r>
          </a:p>
        </p:txBody>
      </p:sp>
      <p:pic>
        <p:nvPicPr>
          <p:cNvPr id="7" name="Picture 6" descr="The combined logo of EOTSS and MassGIS.">
            <a:extLst>
              <a:ext uri="{FF2B5EF4-FFF2-40B4-BE49-F238E27FC236}">
                <a16:creationId xmlns:a16="http://schemas.microsoft.com/office/drawing/2014/main" id="{177DC81A-65F8-CA61-AD3B-53E3D2080049}"/>
              </a:ext>
            </a:extLst>
          </p:cNvPr>
          <p:cNvPicPr>
            <a:picLocks noChangeAspect="1"/>
          </p:cNvPicPr>
          <p:nvPr/>
        </p:nvPicPr>
        <p:blipFill>
          <a:blip r:embed="rId2"/>
          <a:stretch>
            <a:fillRect/>
          </a:stretch>
        </p:blipFill>
        <p:spPr>
          <a:xfrm>
            <a:off x="2242812" y="1905389"/>
            <a:ext cx="4658375" cy="962159"/>
          </a:xfrm>
          <a:prstGeom prst="rect">
            <a:avLst/>
          </a:prstGeom>
        </p:spPr>
      </p:pic>
      <p:sp>
        <p:nvSpPr>
          <p:cNvPr id="6" name="Content Placeholder 2">
            <a:extLst>
              <a:ext uri="{FF2B5EF4-FFF2-40B4-BE49-F238E27FC236}">
                <a16:creationId xmlns:a16="http://schemas.microsoft.com/office/drawing/2014/main" id="{3B9408FB-773E-96CF-E699-440434C2F62A}"/>
              </a:ext>
            </a:extLst>
          </p:cNvPr>
          <p:cNvSpPr txBox="1">
            <a:spLocks/>
          </p:cNvSpPr>
          <p:nvPr/>
        </p:nvSpPr>
        <p:spPr>
          <a:xfrm>
            <a:off x="630937" y="1799052"/>
            <a:ext cx="7888986" cy="4268534"/>
          </a:xfrm>
          <a:prstGeom prst="rect">
            <a:avLst/>
          </a:prstGeom>
          <a:noFill/>
          <a:ln w="12700" cap="flat" cmpd="sng" algn="ctr">
            <a:noFill/>
            <a:prstDash val="solid"/>
            <a:miter lim="800000"/>
          </a:ln>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3200" dirty="0"/>
          </a:p>
          <a:p>
            <a:pPr marL="0" indent="0" algn="ctr">
              <a:buNone/>
            </a:pPr>
            <a:endParaRPr lang="en-US" sz="3200" dirty="0">
              <a:hlinkClick r:id="rId3"/>
            </a:endParaRPr>
          </a:p>
          <a:p>
            <a:pPr marL="0" indent="0" algn="ctr">
              <a:buNone/>
            </a:pPr>
            <a:r>
              <a:rPr lang="en-US" sz="3200" dirty="0">
                <a:hlinkClick r:id="rId3"/>
              </a:rPr>
              <a:t>daniel.marrier@mass.gov</a:t>
            </a:r>
            <a:endParaRPr lang="en-US" sz="3200" dirty="0"/>
          </a:p>
          <a:p>
            <a:pPr marL="0" indent="0" algn="ctr">
              <a:buNone/>
            </a:pPr>
            <a:r>
              <a:rPr lang="en-US" altLang="en-US" sz="3200" dirty="0">
                <a:hlinkClick r:id="rId4"/>
              </a:rPr>
              <a:t>Massgismail@mass.gov</a:t>
            </a:r>
            <a:endParaRPr lang="en-US" altLang="en-US" sz="3200" dirty="0"/>
          </a:p>
          <a:p>
            <a:pPr marL="0" indent="0" algn="ctr">
              <a:buNone/>
            </a:pPr>
            <a:r>
              <a:rPr lang="en-US" altLang="en-US" sz="3200" dirty="0">
                <a:hlinkClick r:id="rId5"/>
              </a:rPr>
              <a:t>notify911address@mass.gov</a:t>
            </a:r>
            <a:endParaRPr lang="en-US" altLang="en-US" sz="3200" dirty="0"/>
          </a:p>
          <a:p>
            <a:pPr marL="0" indent="0" algn="ctr">
              <a:buNone/>
            </a:pPr>
            <a:endParaRPr lang="en-US" sz="3200" dirty="0"/>
          </a:p>
          <a:p>
            <a:pPr marL="0" indent="0" algn="ctr">
              <a:buNone/>
            </a:pPr>
            <a:r>
              <a:rPr lang="en-US" sz="3200" dirty="0"/>
              <a:t>Questions??</a:t>
            </a:r>
          </a:p>
        </p:txBody>
      </p:sp>
    </p:spTree>
    <p:extLst>
      <p:ext uri="{BB962C8B-B14F-4D97-AF65-F5344CB8AC3E}">
        <p14:creationId xmlns:p14="http://schemas.microsoft.com/office/powerpoint/2010/main" val="19546233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BEDD1-7401-851B-2786-F8DDE528CD2D}"/>
            </a:ext>
          </a:extLst>
        </p:cNvPr>
        <p:cNvGrpSpPr/>
        <p:nvPr/>
      </p:nvGrpSpPr>
      <p:grpSpPr>
        <a:xfrm>
          <a:off x="0" y="0"/>
          <a:ext cx="0" cy="0"/>
          <a:chOff x="0" y="0"/>
          <a:chExt cx="0" cy="0"/>
        </a:xfrm>
      </p:grpSpPr>
      <p:sp>
        <p:nvSpPr>
          <p:cNvPr id="9" name="Title 3">
            <a:extLst>
              <a:ext uri="{FF2B5EF4-FFF2-40B4-BE49-F238E27FC236}">
                <a16:creationId xmlns:a16="http://schemas.microsoft.com/office/drawing/2014/main" id="{CA629378-3677-326C-2D6D-340AC973A784}"/>
              </a:ext>
            </a:extLst>
          </p:cNvPr>
          <p:cNvSpPr>
            <a:spLocks noGrp="1"/>
          </p:cNvSpPr>
          <p:nvPr>
            <p:ph type="title"/>
          </p:nvPr>
        </p:nvSpPr>
        <p:spPr>
          <a:xfrm>
            <a:off x="1630634" y="272341"/>
            <a:ext cx="6839712" cy="678799"/>
          </a:xfrm>
        </p:spPr>
        <p:txBody>
          <a:bodyPr>
            <a:normAutofit/>
          </a:bodyPr>
          <a:lstStyle/>
          <a:p>
            <a:r>
              <a:rPr lang="en-US" sz="2200" dirty="0"/>
              <a:t>Addressing Best Practices – Street Naming</a:t>
            </a:r>
            <a:br>
              <a:rPr lang="en-US" dirty="0"/>
            </a:br>
            <a:r>
              <a:rPr lang="en-US" u="sng" dirty="0"/>
              <a:t>Name Selection And Formatting</a:t>
            </a:r>
            <a:endParaRPr lang="en-US" dirty="0"/>
          </a:p>
        </p:txBody>
      </p:sp>
      <p:sp>
        <p:nvSpPr>
          <p:cNvPr id="6" name="Rectangle 1">
            <a:extLst>
              <a:ext uri="{FF2B5EF4-FFF2-40B4-BE49-F238E27FC236}">
                <a16:creationId xmlns:a16="http://schemas.microsoft.com/office/drawing/2014/main" id="{0FB010C7-CBC0-F375-DFDB-87C21E77EF06}"/>
              </a:ext>
            </a:extLst>
          </p:cNvPr>
          <p:cNvSpPr>
            <a:spLocks noGrp="1" noChangeArrowheads="1"/>
          </p:cNvSpPr>
          <p:nvPr>
            <p:ph idx="1"/>
          </p:nvPr>
        </p:nvSpPr>
        <p:spPr bwMode="auto">
          <a:xfrm>
            <a:off x="388950" y="1780212"/>
            <a:ext cx="8586070" cy="363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 Spell out all parts of official street names (with a couple exceptions)</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lang="en-US" altLang="en-US" sz="1800" dirty="0">
                <a:latin typeface="Arial" panose="020B0604020202020204" pitchFamily="34" charset="0"/>
              </a:rPr>
              <a:t>    “ST JOHN ST” </a:t>
            </a:r>
            <a:r>
              <a:rPr lang="en-US" altLang="en-US" sz="1800" dirty="0">
                <a:latin typeface="Arial" panose="020B0604020202020204" pitchFamily="34" charset="0"/>
                <a:sym typeface="Wingdings" panose="05000000000000000000" pitchFamily="2" charset="2"/>
              </a:rPr>
              <a:t> “SAINT JOHN STREET” (and “DR” = “DOCTOR” or “DRIVE”)</a:t>
            </a:r>
          </a:p>
          <a:p>
            <a:pPr marL="0" marR="0" lvl="0" indent="0" algn="l" defTabSz="914400" rtl="0" eaLnBrk="0" fontAlgn="base" latinLnBrk="0" hangingPunct="0">
              <a:lnSpc>
                <a:spcPct val="100000"/>
              </a:lnSpc>
              <a:spcBef>
                <a:spcPct val="0"/>
              </a:spcBef>
              <a:spcAft>
                <a:spcPct val="0"/>
              </a:spcAft>
              <a:buClrTx/>
              <a:buSzTx/>
              <a:buNone/>
              <a:tabLst/>
            </a:pPr>
            <a:r>
              <a:rPr lang="en-US" altLang="en-US" sz="1800" dirty="0">
                <a:latin typeface="Arial" panose="020B0604020202020204" pitchFamily="34" charset="0"/>
                <a:sym typeface="Wingdings" panose="05000000000000000000" pitchFamily="2" charset="2"/>
              </a:rPr>
              <a:t>    “MASS AVE”  “MASSACHUSETTS AVENUE” or is “MASS” intentional?”</a:t>
            </a:r>
          </a:p>
          <a:p>
            <a:pPr marL="0" marR="0" lvl="0" indent="0" algn="l" defTabSz="914400" rtl="0" eaLnBrk="0" fontAlgn="base" latinLnBrk="0" hangingPunct="0">
              <a:lnSpc>
                <a:spcPct val="100000"/>
              </a:lnSpc>
              <a:spcBef>
                <a:spcPct val="0"/>
              </a:spcBef>
              <a:spcAft>
                <a:spcPct val="0"/>
              </a:spcAft>
              <a:buClrTx/>
              <a:buSzTx/>
              <a:buNone/>
              <a:tabLst/>
            </a:pPr>
            <a:r>
              <a:rPr lang="en-US" altLang="en-US" sz="1800" dirty="0">
                <a:latin typeface="Arial" panose="020B0604020202020204" pitchFamily="34" charset="0"/>
                <a:sym typeface="Wingdings" panose="05000000000000000000" pitchFamily="2" charset="2"/>
              </a:rPr>
              <a:t>    “X-ROAD EXT”  “</a:t>
            </a:r>
            <a:r>
              <a:rPr lang="en-US" altLang="en-US" sz="1600" dirty="0">
                <a:latin typeface="Arial" panose="020B0604020202020204" pitchFamily="34" charset="0"/>
                <a:sym typeface="Wingdings" panose="05000000000000000000" pitchFamily="2" charset="2"/>
              </a:rPr>
              <a:t>CROSSROAD EXTENSION</a:t>
            </a:r>
            <a:r>
              <a:rPr lang="en-US" altLang="en-US" sz="1800" dirty="0">
                <a:latin typeface="Arial" panose="020B0604020202020204" pitchFamily="34" charset="0"/>
                <a:sym typeface="Wingdings" panose="05000000000000000000" pitchFamily="2" charset="2"/>
              </a:rPr>
              <a:t>” vs. “</a:t>
            </a:r>
            <a:r>
              <a:rPr lang="en-US" altLang="en-US" sz="1600" dirty="0">
                <a:latin typeface="Arial" panose="020B0604020202020204" pitchFamily="34" charset="0"/>
                <a:sym typeface="Wingdings" panose="05000000000000000000" pitchFamily="2" charset="2"/>
              </a:rPr>
              <a:t>CROSS ROAD EXTENSION</a:t>
            </a:r>
            <a:r>
              <a:rPr lang="en-US" altLang="en-US" sz="1800" dirty="0">
                <a:latin typeface="Arial" panose="020B0604020202020204" pitchFamily="34" charset="0"/>
                <a:sym typeface="Wingdings" panose="05000000000000000000" pitchFamily="2" charset="2"/>
              </a:rPr>
              <a:t>”</a:t>
            </a:r>
          </a:p>
          <a:p>
            <a:pPr marL="0" marR="0" lvl="0" indent="0" algn="l" defTabSz="914400" rtl="0" eaLnBrk="0" fontAlgn="base" latinLnBrk="0" hangingPunct="0">
              <a:lnSpc>
                <a:spcPct val="100000"/>
              </a:lnSpc>
              <a:spcBef>
                <a:spcPct val="0"/>
              </a:spcBef>
              <a:spcAft>
                <a:spcPct val="0"/>
              </a:spcAft>
              <a:buClrTx/>
              <a:buSzTx/>
              <a:buNone/>
              <a:tabLst/>
            </a:pPr>
            <a:r>
              <a:rPr lang="en-US" altLang="en-US" sz="1800" dirty="0">
                <a:latin typeface="Arial" panose="020B0604020202020204" pitchFamily="34" charset="0"/>
                <a:sym typeface="Wingdings" panose="05000000000000000000" pitchFamily="2" charset="2"/>
              </a:rPr>
              <a:t>    “2nd ALLEYWAY”  “SECOND ALLEY WAY”</a:t>
            </a:r>
          </a:p>
          <a:p>
            <a:pPr marL="0" lvl="0" indent="0" eaLnBrk="0" fontAlgn="base" hangingPunct="0">
              <a:lnSpc>
                <a:spcPct val="100000"/>
              </a:lnSpc>
              <a:spcBef>
                <a:spcPct val="0"/>
              </a:spcBef>
              <a:spcAft>
                <a:spcPct val="0"/>
              </a:spcAft>
              <a:buNone/>
            </a:pPr>
            <a:r>
              <a:rPr lang="en-US" altLang="en-US" sz="1800" dirty="0">
                <a:latin typeface="Arial" panose="020B0604020202020204" pitchFamily="34" charset="0"/>
                <a:sym typeface="Wingdings" panose="05000000000000000000" pitchFamily="2" charset="2"/>
              </a:rPr>
              <a:t>    “STONY MT RD” = “STONY MOUNT ROAD” or “STONY MOUNTAIN ROAD”?</a:t>
            </a:r>
            <a:endParaRPr lang="en-US" altLang="en-US" sz="18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 Avoid duplicate base names  (“I’m at the corner of Main and Canal…”)</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20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pic>
        <p:nvPicPr>
          <p:cNvPr id="10" name="Picture 9" descr="Sample screenshot of address records in the MAD with street names of Canal avenue, Canal Drive, Canal Road, and Canal Street, violating the best practice of not duplicating base names.">
            <a:extLst>
              <a:ext uri="{FF2B5EF4-FFF2-40B4-BE49-F238E27FC236}">
                <a16:creationId xmlns:a16="http://schemas.microsoft.com/office/drawing/2014/main" id="{9997BF47-38A9-BA75-FA6D-3711087158FC}"/>
              </a:ext>
            </a:extLst>
          </p:cNvPr>
          <p:cNvPicPr>
            <a:picLocks noChangeAspect="1"/>
          </p:cNvPicPr>
          <p:nvPr/>
        </p:nvPicPr>
        <p:blipFill>
          <a:blip r:embed="rId2"/>
          <a:stretch>
            <a:fillRect/>
          </a:stretch>
        </p:blipFill>
        <p:spPr>
          <a:xfrm>
            <a:off x="278965" y="4681533"/>
            <a:ext cx="8586070" cy="1238277"/>
          </a:xfrm>
          <a:prstGeom prst="rect">
            <a:avLst/>
          </a:prstGeom>
          <a:ln>
            <a:solidFill>
              <a:schemeClr val="accent1"/>
            </a:solidFill>
          </a:ln>
        </p:spPr>
      </p:pic>
    </p:spTree>
    <p:extLst>
      <p:ext uri="{BB962C8B-B14F-4D97-AF65-F5344CB8AC3E}">
        <p14:creationId xmlns:p14="http://schemas.microsoft.com/office/powerpoint/2010/main" val="2977647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6F0DE-E0B2-AE09-D8E1-A47833F93645}"/>
            </a:ext>
          </a:extLst>
        </p:cNvPr>
        <p:cNvGrpSpPr/>
        <p:nvPr/>
      </p:nvGrpSpPr>
      <p:grpSpPr>
        <a:xfrm>
          <a:off x="0" y="0"/>
          <a:ext cx="0" cy="0"/>
          <a:chOff x="0" y="0"/>
          <a:chExt cx="0" cy="0"/>
        </a:xfrm>
      </p:grpSpPr>
      <p:sp>
        <p:nvSpPr>
          <p:cNvPr id="10" name="Title 3">
            <a:extLst>
              <a:ext uri="{FF2B5EF4-FFF2-40B4-BE49-F238E27FC236}">
                <a16:creationId xmlns:a16="http://schemas.microsoft.com/office/drawing/2014/main" id="{A1EAC6BA-D6E8-7D41-B575-489A1B5F373B}"/>
              </a:ext>
            </a:extLst>
          </p:cNvPr>
          <p:cNvSpPr>
            <a:spLocks noGrp="1"/>
          </p:cNvSpPr>
          <p:nvPr>
            <p:ph type="title"/>
          </p:nvPr>
        </p:nvSpPr>
        <p:spPr>
          <a:xfrm>
            <a:off x="1630634" y="272341"/>
            <a:ext cx="6839712" cy="678799"/>
          </a:xfrm>
        </p:spPr>
        <p:txBody>
          <a:bodyPr>
            <a:normAutofit/>
          </a:bodyPr>
          <a:lstStyle/>
          <a:p>
            <a:r>
              <a:rPr lang="en-US" sz="2200" dirty="0"/>
              <a:t>Addressing Best Practices – Street Naming</a:t>
            </a:r>
            <a:br>
              <a:rPr lang="en-US" dirty="0"/>
            </a:br>
            <a:r>
              <a:rPr lang="en-US" u="sng" dirty="0"/>
              <a:t>Name Duplication</a:t>
            </a:r>
            <a:endParaRPr lang="en-US" dirty="0"/>
          </a:p>
        </p:txBody>
      </p:sp>
      <p:sp>
        <p:nvSpPr>
          <p:cNvPr id="6" name="Rectangle 1">
            <a:extLst>
              <a:ext uri="{FF2B5EF4-FFF2-40B4-BE49-F238E27FC236}">
                <a16:creationId xmlns:a16="http://schemas.microsoft.com/office/drawing/2014/main" id="{DDCED3E9-B771-E1AC-E270-9677FE8EEAC0}"/>
              </a:ext>
            </a:extLst>
          </p:cNvPr>
          <p:cNvSpPr>
            <a:spLocks noGrp="1" noChangeArrowheads="1"/>
          </p:cNvSpPr>
          <p:nvPr>
            <p:ph idx="1"/>
          </p:nvPr>
        </p:nvSpPr>
        <p:spPr bwMode="auto">
          <a:xfrm>
            <a:off x="36093" y="1334161"/>
            <a:ext cx="2210221" cy="4939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None/>
              <a:tabLst/>
            </a:pPr>
            <a:r>
              <a:rPr lang="en-US" altLang="en-US" sz="1500" i="1" dirty="0">
                <a:latin typeface="Arial" panose="020B0604020202020204" pitchFamily="34" charset="0"/>
              </a:rPr>
              <a:t>Silver Springs Shores</a:t>
            </a:r>
          </a:p>
          <a:p>
            <a:pPr marL="0" marR="0" lvl="0" indent="0" algn="ctr" defTabSz="914400" rtl="0" eaLnBrk="0" fontAlgn="base" latinLnBrk="0" hangingPunct="0">
              <a:lnSpc>
                <a:spcPct val="100000"/>
              </a:lnSpc>
              <a:spcBef>
                <a:spcPct val="0"/>
              </a:spcBef>
              <a:spcAft>
                <a:spcPct val="0"/>
              </a:spcAft>
              <a:buClrTx/>
              <a:buSzTx/>
              <a:buNone/>
              <a:tabLst/>
            </a:pPr>
            <a:r>
              <a:rPr lang="en-US" altLang="en-US" sz="1500" i="1" dirty="0">
                <a:latin typeface="Arial" panose="020B0604020202020204" pitchFamily="34" charset="0"/>
              </a:rPr>
              <a:t>Florida</a:t>
            </a:r>
          </a:p>
          <a:p>
            <a:pPr marL="0" marR="0" lvl="0" indent="0" algn="ctr" defTabSz="914400" rtl="0" eaLnBrk="0" fontAlgn="base" latinLnBrk="0" hangingPunct="0">
              <a:lnSpc>
                <a:spcPct val="100000"/>
              </a:lnSpc>
              <a:spcBef>
                <a:spcPct val="0"/>
              </a:spcBef>
              <a:spcAft>
                <a:spcPct val="0"/>
              </a:spcAft>
              <a:buClrTx/>
              <a:buSzTx/>
              <a:buNone/>
              <a:tabLst/>
            </a:pPr>
            <a:endParaRPr lang="en-US" altLang="en-US" sz="1500" i="1" dirty="0">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None/>
              <a:tabLst/>
            </a:pPr>
            <a:r>
              <a:rPr lang="en-US" altLang="en-US" sz="1500" dirty="0">
                <a:latin typeface="Arial" panose="020B0604020202020204" pitchFamily="34" charset="0"/>
              </a:rPr>
              <a:t>Dogwood Drive Pass</a:t>
            </a:r>
          </a:p>
          <a:p>
            <a:pPr marL="0" marR="0" lvl="0" indent="0" defTabSz="914400" rtl="0" eaLnBrk="0" fontAlgn="base" latinLnBrk="0" hangingPunct="0">
              <a:lnSpc>
                <a:spcPct val="100000"/>
              </a:lnSpc>
              <a:spcBef>
                <a:spcPct val="0"/>
              </a:spcBef>
              <a:spcAft>
                <a:spcPct val="0"/>
              </a:spcAft>
              <a:buClrTx/>
              <a:buSzTx/>
              <a:buNone/>
              <a:tabLst/>
            </a:pPr>
            <a:r>
              <a:rPr lang="en-US" altLang="en-US" sz="1500" dirty="0">
                <a:latin typeface="Arial" panose="020B0604020202020204" pitchFamily="34" charset="0"/>
              </a:rPr>
              <a:t>Dogwood Drive Circle</a:t>
            </a:r>
          </a:p>
          <a:p>
            <a:pPr marL="0" marR="0" lvl="0" indent="0" defTabSz="914400" rtl="0" eaLnBrk="0" fontAlgn="base" latinLnBrk="0" hangingPunct="0">
              <a:lnSpc>
                <a:spcPct val="100000"/>
              </a:lnSpc>
              <a:spcBef>
                <a:spcPct val="0"/>
              </a:spcBef>
              <a:spcAft>
                <a:spcPct val="0"/>
              </a:spcAft>
              <a:buClrTx/>
              <a:buSzTx/>
              <a:buNone/>
              <a:tabLst/>
            </a:pPr>
            <a:r>
              <a:rPr lang="en-US" altLang="en-US" sz="1500" dirty="0">
                <a:latin typeface="Arial" panose="020B0604020202020204" pitchFamily="34" charset="0"/>
              </a:rPr>
              <a:t>Dogwood Place</a:t>
            </a:r>
          </a:p>
          <a:p>
            <a:pPr marL="0" marR="0" lvl="0" indent="0" defTabSz="914400" rtl="0" eaLnBrk="0" fontAlgn="base" latinLnBrk="0" hangingPunct="0">
              <a:lnSpc>
                <a:spcPct val="100000"/>
              </a:lnSpc>
              <a:spcBef>
                <a:spcPct val="0"/>
              </a:spcBef>
              <a:spcAft>
                <a:spcPct val="0"/>
              </a:spcAft>
              <a:buClrTx/>
              <a:buSzTx/>
              <a:buNone/>
              <a:tabLst/>
            </a:pPr>
            <a:r>
              <a:rPr lang="en-US" altLang="en-US" sz="1500" dirty="0">
                <a:latin typeface="Arial" panose="020B0604020202020204" pitchFamily="34" charset="0"/>
              </a:rPr>
              <a:t>Dogwood Drive Radial</a:t>
            </a:r>
          </a:p>
          <a:p>
            <a:pPr marL="0" marR="0" lvl="0" indent="0" defTabSz="914400" rtl="0" eaLnBrk="0" fontAlgn="base" latinLnBrk="0" hangingPunct="0">
              <a:lnSpc>
                <a:spcPct val="100000"/>
              </a:lnSpc>
              <a:spcBef>
                <a:spcPct val="0"/>
              </a:spcBef>
              <a:spcAft>
                <a:spcPct val="0"/>
              </a:spcAft>
              <a:buClrTx/>
              <a:buSzTx/>
              <a:buNone/>
              <a:tabLst/>
            </a:pPr>
            <a:r>
              <a:rPr lang="en-US" altLang="en-US" sz="1500" dirty="0">
                <a:latin typeface="Arial" panose="020B0604020202020204" pitchFamily="34" charset="0"/>
              </a:rPr>
              <a:t>Dogwood Drive Trail</a:t>
            </a:r>
          </a:p>
          <a:p>
            <a:pPr marL="0" marR="0" lvl="0" indent="0" defTabSz="914400" rtl="0" eaLnBrk="0" fontAlgn="base" latinLnBrk="0" hangingPunct="0">
              <a:lnSpc>
                <a:spcPct val="100000"/>
              </a:lnSpc>
              <a:spcBef>
                <a:spcPct val="0"/>
              </a:spcBef>
              <a:spcAft>
                <a:spcPct val="0"/>
              </a:spcAft>
              <a:buClrTx/>
              <a:buSzTx/>
              <a:buNone/>
              <a:tabLst/>
            </a:pPr>
            <a:r>
              <a:rPr lang="en-US" altLang="en-US" sz="1500" dirty="0">
                <a:latin typeface="Arial" panose="020B0604020202020204" pitchFamily="34" charset="0"/>
              </a:rPr>
              <a:t>Dogwood Drive Loop</a:t>
            </a:r>
          </a:p>
          <a:p>
            <a:pPr marL="0" marR="0" lvl="0" indent="0" defTabSz="914400" rtl="0" eaLnBrk="0" fontAlgn="base" latinLnBrk="0" hangingPunct="0">
              <a:lnSpc>
                <a:spcPct val="100000"/>
              </a:lnSpc>
              <a:spcBef>
                <a:spcPct val="0"/>
              </a:spcBef>
              <a:spcAft>
                <a:spcPct val="0"/>
              </a:spcAft>
              <a:buClrTx/>
              <a:buSzTx/>
              <a:buNone/>
              <a:tabLst/>
            </a:pPr>
            <a:r>
              <a:rPr lang="en-US" altLang="en-US" sz="1500" dirty="0">
                <a:latin typeface="Arial" panose="020B0604020202020204" pitchFamily="34" charset="0"/>
              </a:rPr>
              <a:t>Dogwood Drive Lane</a:t>
            </a:r>
          </a:p>
          <a:p>
            <a:pPr marL="0" marR="0" lvl="0" indent="0" defTabSz="914400" rtl="0" eaLnBrk="0" fontAlgn="base" latinLnBrk="0" hangingPunct="0">
              <a:lnSpc>
                <a:spcPct val="100000"/>
              </a:lnSpc>
              <a:spcBef>
                <a:spcPct val="0"/>
              </a:spcBef>
              <a:spcAft>
                <a:spcPct val="0"/>
              </a:spcAft>
              <a:buClrTx/>
              <a:buSzTx/>
              <a:buNone/>
              <a:tabLst/>
            </a:pPr>
            <a:r>
              <a:rPr lang="en-US" altLang="en-US" sz="1500" dirty="0">
                <a:latin typeface="Arial" panose="020B0604020202020204" pitchFamily="34" charset="0"/>
              </a:rPr>
              <a:t>Dogwood Drive</a:t>
            </a:r>
          </a:p>
          <a:p>
            <a:pPr marL="0" marR="0" lvl="0" indent="0" defTabSz="914400" rtl="0" eaLnBrk="0" fontAlgn="base" latinLnBrk="0" hangingPunct="0">
              <a:lnSpc>
                <a:spcPct val="100000"/>
              </a:lnSpc>
              <a:spcBef>
                <a:spcPct val="0"/>
              </a:spcBef>
              <a:spcAft>
                <a:spcPct val="0"/>
              </a:spcAft>
              <a:buClrTx/>
              <a:buSzTx/>
              <a:buNone/>
              <a:tabLst/>
            </a:pPr>
            <a:r>
              <a:rPr lang="en-US" altLang="en-US" sz="1500" dirty="0">
                <a:latin typeface="Arial" panose="020B0604020202020204" pitchFamily="34" charset="0"/>
              </a:rPr>
              <a:t>Dogwood Circle</a:t>
            </a:r>
          </a:p>
          <a:p>
            <a:pPr marL="0" marR="0" lvl="0" indent="0" defTabSz="914400" rtl="0" eaLnBrk="0" fontAlgn="base" latinLnBrk="0" hangingPunct="0">
              <a:lnSpc>
                <a:spcPct val="100000"/>
              </a:lnSpc>
              <a:spcBef>
                <a:spcPct val="0"/>
              </a:spcBef>
              <a:spcAft>
                <a:spcPct val="0"/>
              </a:spcAft>
              <a:buClrTx/>
              <a:buSzTx/>
              <a:buNone/>
              <a:tabLst/>
            </a:pPr>
            <a:r>
              <a:rPr lang="en-US" altLang="en-US" sz="1500" dirty="0">
                <a:latin typeface="Arial" panose="020B0604020202020204" pitchFamily="34" charset="0"/>
              </a:rPr>
              <a:t>Dogwood Circle Pass</a:t>
            </a:r>
          </a:p>
          <a:p>
            <a:pPr marL="0" marR="0" lvl="0" indent="0" defTabSz="914400" rtl="0" eaLnBrk="0" fontAlgn="base" latinLnBrk="0" hangingPunct="0">
              <a:lnSpc>
                <a:spcPct val="100000"/>
              </a:lnSpc>
              <a:spcBef>
                <a:spcPct val="0"/>
              </a:spcBef>
              <a:spcAft>
                <a:spcPct val="0"/>
              </a:spcAft>
              <a:buClrTx/>
              <a:buSzTx/>
              <a:buNone/>
              <a:tabLst/>
            </a:pPr>
            <a:r>
              <a:rPr lang="en-US" altLang="en-US" sz="1500" dirty="0">
                <a:latin typeface="Arial" panose="020B0604020202020204" pitchFamily="34" charset="0"/>
              </a:rPr>
              <a:t>Dogwood Circle Court</a:t>
            </a:r>
          </a:p>
          <a:p>
            <a:pPr marL="0" marR="0" lvl="0" indent="0" defTabSz="914400" rtl="0" eaLnBrk="0" fontAlgn="base" latinLnBrk="0" hangingPunct="0">
              <a:lnSpc>
                <a:spcPct val="100000"/>
              </a:lnSpc>
              <a:spcBef>
                <a:spcPct val="0"/>
              </a:spcBef>
              <a:spcAft>
                <a:spcPct val="0"/>
              </a:spcAft>
              <a:buClrTx/>
              <a:buSzTx/>
              <a:buNone/>
              <a:tabLst/>
            </a:pPr>
            <a:r>
              <a:rPr lang="en-US" altLang="en-US" sz="1500" dirty="0">
                <a:latin typeface="Arial" panose="020B0604020202020204" pitchFamily="34" charset="0"/>
              </a:rPr>
              <a:t>Dogwood Circle Ave</a:t>
            </a:r>
          </a:p>
          <a:p>
            <a:pPr marL="0" marR="0" lvl="0" indent="0" defTabSz="914400" rtl="0" eaLnBrk="0" fontAlgn="base" latinLnBrk="0" hangingPunct="0">
              <a:lnSpc>
                <a:spcPct val="100000"/>
              </a:lnSpc>
              <a:spcBef>
                <a:spcPct val="0"/>
              </a:spcBef>
              <a:spcAft>
                <a:spcPct val="0"/>
              </a:spcAft>
              <a:buClrTx/>
              <a:buSzTx/>
              <a:buNone/>
              <a:tabLst/>
            </a:pPr>
            <a:r>
              <a:rPr lang="en-US" altLang="en-US" sz="1500" dirty="0">
                <a:latin typeface="Arial" panose="020B0604020202020204" pitchFamily="34" charset="0"/>
              </a:rPr>
              <a:t>Dogwood Circle Road</a:t>
            </a:r>
          </a:p>
          <a:p>
            <a:pPr marL="0" marR="0" lvl="0" indent="0" defTabSz="914400" rtl="0" eaLnBrk="0" fontAlgn="base" latinLnBrk="0" hangingPunct="0">
              <a:lnSpc>
                <a:spcPct val="100000"/>
              </a:lnSpc>
              <a:spcBef>
                <a:spcPct val="0"/>
              </a:spcBef>
              <a:spcAft>
                <a:spcPct val="0"/>
              </a:spcAft>
              <a:buClrTx/>
              <a:buSzTx/>
              <a:buNone/>
              <a:tabLst/>
            </a:pPr>
            <a:r>
              <a:rPr lang="en-US" altLang="en-US" sz="1500" dirty="0">
                <a:latin typeface="Arial" panose="020B0604020202020204" pitchFamily="34" charset="0"/>
              </a:rPr>
              <a:t>Dogwood Loop Ave</a:t>
            </a:r>
          </a:p>
          <a:p>
            <a:pPr marL="0" marR="0" lvl="0" indent="0" defTabSz="914400" rtl="0" eaLnBrk="0" fontAlgn="base" latinLnBrk="0" hangingPunct="0">
              <a:lnSpc>
                <a:spcPct val="100000"/>
              </a:lnSpc>
              <a:spcBef>
                <a:spcPct val="0"/>
              </a:spcBef>
              <a:spcAft>
                <a:spcPct val="0"/>
              </a:spcAft>
              <a:buClrTx/>
              <a:buSzTx/>
              <a:buNone/>
              <a:tabLst/>
            </a:pPr>
            <a:r>
              <a:rPr lang="en-US" altLang="en-US" sz="1500" dirty="0">
                <a:latin typeface="Arial" panose="020B0604020202020204" pitchFamily="34" charset="0"/>
              </a:rPr>
              <a:t>Dogwood Course</a:t>
            </a:r>
          </a:p>
          <a:p>
            <a:pPr marL="0" marR="0" lvl="0" indent="0" defTabSz="914400" rtl="0" eaLnBrk="0" fontAlgn="base" latinLnBrk="0" hangingPunct="0">
              <a:lnSpc>
                <a:spcPct val="100000"/>
              </a:lnSpc>
              <a:spcBef>
                <a:spcPct val="0"/>
              </a:spcBef>
              <a:spcAft>
                <a:spcPct val="0"/>
              </a:spcAft>
              <a:buClrTx/>
              <a:buSzTx/>
              <a:buNone/>
              <a:tabLst/>
            </a:pPr>
            <a:r>
              <a:rPr lang="en-US" altLang="en-US" sz="1500" dirty="0">
                <a:latin typeface="Arial" panose="020B0604020202020204" pitchFamily="34" charset="0"/>
              </a:rPr>
              <a:t>Dogwood Drive Course</a:t>
            </a:r>
          </a:p>
          <a:p>
            <a:pPr marL="0" marR="0" lvl="0" indent="0" defTabSz="914400" rtl="0" eaLnBrk="0" fontAlgn="base" latinLnBrk="0" hangingPunct="0">
              <a:lnSpc>
                <a:spcPct val="100000"/>
              </a:lnSpc>
              <a:spcBef>
                <a:spcPct val="0"/>
              </a:spcBef>
              <a:spcAft>
                <a:spcPct val="0"/>
              </a:spcAft>
              <a:buClrTx/>
              <a:buSzTx/>
              <a:buNone/>
              <a:tabLst/>
            </a:pPr>
            <a:r>
              <a:rPr lang="en-US" altLang="en-US" sz="1500" dirty="0">
                <a:latin typeface="Arial" panose="020B0604020202020204" pitchFamily="34" charset="0"/>
              </a:rPr>
              <a:t>Dogwood Loop</a:t>
            </a:r>
          </a:p>
          <a:p>
            <a:pPr marL="0" marR="0" lvl="0" indent="0" defTabSz="914400" rtl="0" eaLnBrk="0" fontAlgn="base" latinLnBrk="0" hangingPunct="0">
              <a:lnSpc>
                <a:spcPct val="100000"/>
              </a:lnSpc>
              <a:spcBef>
                <a:spcPct val="0"/>
              </a:spcBef>
              <a:spcAft>
                <a:spcPct val="0"/>
              </a:spcAft>
              <a:buClrTx/>
              <a:buSzTx/>
              <a:buNone/>
              <a:tabLst/>
            </a:pPr>
            <a:r>
              <a:rPr lang="en-US" altLang="en-US" sz="1500" dirty="0">
                <a:latin typeface="Arial" panose="020B0604020202020204" pitchFamily="34" charset="0"/>
              </a:rPr>
              <a:t>Dogwood Road</a:t>
            </a:r>
          </a:p>
        </p:txBody>
      </p:sp>
      <p:pic>
        <p:nvPicPr>
          <p:cNvPr id="3" name="Picture 2" descr="screenshot of google maps neighborhood in silver springs shores florida where there are 18 streets that all share the same basename of &quot;Dogwood&quot; and have different street types, in violation of best street naming practices">
            <a:extLst>
              <a:ext uri="{FF2B5EF4-FFF2-40B4-BE49-F238E27FC236}">
                <a16:creationId xmlns:a16="http://schemas.microsoft.com/office/drawing/2014/main" id="{9BB4B9FF-05E2-195F-3138-9B21D3950949}"/>
              </a:ext>
            </a:extLst>
          </p:cNvPr>
          <p:cNvPicPr>
            <a:picLocks noChangeAspect="1"/>
          </p:cNvPicPr>
          <p:nvPr/>
        </p:nvPicPr>
        <p:blipFill>
          <a:blip r:embed="rId2"/>
          <a:stretch>
            <a:fillRect/>
          </a:stretch>
        </p:blipFill>
        <p:spPr>
          <a:xfrm>
            <a:off x="2294442" y="1371740"/>
            <a:ext cx="6680578" cy="5387843"/>
          </a:xfrm>
          <a:prstGeom prst="rect">
            <a:avLst/>
          </a:prstGeom>
          <a:ln>
            <a:solidFill>
              <a:schemeClr val="accent1"/>
            </a:solidFill>
          </a:ln>
        </p:spPr>
      </p:pic>
    </p:spTree>
    <p:extLst>
      <p:ext uri="{BB962C8B-B14F-4D97-AF65-F5344CB8AC3E}">
        <p14:creationId xmlns:p14="http://schemas.microsoft.com/office/powerpoint/2010/main" val="926528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B34CA-1C37-DD0D-D97A-620744C630C4}"/>
            </a:ext>
          </a:extLst>
        </p:cNvPr>
        <p:cNvGrpSpPr/>
        <p:nvPr/>
      </p:nvGrpSpPr>
      <p:grpSpPr>
        <a:xfrm>
          <a:off x="0" y="0"/>
          <a:ext cx="0" cy="0"/>
          <a:chOff x="0" y="0"/>
          <a:chExt cx="0" cy="0"/>
        </a:xfrm>
      </p:grpSpPr>
      <p:sp>
        <p:nvSpPr>
          <p:cNvPr id="10" name="Title 3">
            <a:extLst>
              <a:ext uri="{FF2B5EF4-FFF2-40B4-BE49-F238E27FC236}">
                <a16:creationId xmlns:a16="http://schemas.microsoft.com/office/drawing/2014/main" id="{408EE365-C986-AECF-947D-DE9B699AA302}"/>
              </a:ext>
            </a:extLst>
          </p:cNvPr>
          <p:cNvSpPr>
            <a:spLocks noGrp="1"/>
          </p:cNvSpPr>
          <p:nvPr>
            <p:ph type="title"/>
          </p:nvPr>
        </p:nvSpPr>
        <p:spPr>
          <a:xfrm>
            <a:off x="1630634" y="272341"/>
            <a:ext cx="6839712" cy="678799"/>
          </a:xfrm>
        </p:spPr>
        <p:txBody>
          <a:bodyPr>
            <a:normAutofit/>
          </a:bodyPr>
          <a:lstStyle/>
          <a:p>
            <a:r>
              <a:rPr lang="en-US" sz="2200" dirty="0"/>
              <a:t>Addressing Best Practices – Street Naming</a:t>
            </a:r>
            <a:br>
              <a:rPr lang="en-US" dirty="0"/>
            </a:br>
            <a:r>
              <a:rPr lang="en-US" u="sng" dirty="0"/>
              <a:t>Street Naming Guideline</a:t>
            </a:r>
            <a:endParaRPr lang="en-US" dirty="0"/>
          </a:p>
        </p:txBody>
      </p:sp>
      <p:sp>
        <p:nvSpPr>
          <p:cNvPr id="6" name="Rectangle 1">
            <a:extLst>
              <a:ext uri="{FF2B5EF4-FFF2-40B4-BE49-F238E27FC236}">
                <a16:creationId xmlns:a16="http://schemas.microsoft.com/office/drawing/2014/main" id="{00930264-C7FB-6BCA-39EE-F628C9881ABD}"/>
              </a:ext>
            </a:extLst>
          </p:cNvPr>
          <p:cNvSpPr>
            <a:spLocks noGrp="1" noChangeArrowheads="1"/>
          </p:cNvSpPr>
          <p:nvPr>
            <p:ph idx="1"/>
          </p:nvPr>
        </p:nvSpPr>
        <p:spPr bwMode="auto">
          <a:xfrm>
            <a:off x="276060" y="1498222"/>
            <a:ext cx="8586070" cy="498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 Avoid similar-sounding names…</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lang="en-US" altLang="en-US" sz="1800" dirty="0">
                <a:latin typeface="Arial" panose="020B0604020202020204" pitchFamily="34" charset="0"/>
              </a:rPr>
              <a:t>  Main Street vs Maine Street</a:t>
            </a:r>
          </a:p>
          <a:p>
            <a:pPr marL="0" marR="0" lvl="0" indent="0" algn="l" defTabSz="914400" rtl="0" eaLnBrk="0" fontAlgn="base" latinLnBrk="0" hangingPunct="0">
              <a:lnSpc>
                <a:spcPct val="100000"/>
              </a:lnSpc>
              <a:spcBef>
                <a:spcPct val="0"/>
              </a:spcBef>
              <a:spcAft>
                <a:spcPct val="0"/>
              </a:spcAft>
              <a:buClrTx/>
              <a:buSzTx/>
              <a:buNone/>
              <a:tabLst/>
            </a:pPr>
            <a:r>
              <a:rPr lang="en-US" altLang="en-US" sz="1800" dirty="0">
                <a:latin typeface="Arial" panose="020B0604020202020204" pitchFamily="34" charset="0"/>
              </a:rPr>
              <a:t>  Beach Ave vs Beech Ave </a:t>
            </a:r>
            <a:r>
              <a:rPr lang="en-US" altLang="en-US" sz="1800" dirty="0">
                <a:latin typeface="Arial" panose="020B0604020202020204" pitchFamily="34" charset="0"/>
                <a:sym typeface="Wingdings" panose="05000000000000000000" pitchFamily="2" charset="2"/>
              </a:rPr>
              <a:t></a:t>
            </a:r>
            <a:endParaRPr lang="en-US" altLang="en-US" sz="18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lang="en-US" altLang="en-US" sz="1800" dirty="0">
                <a:latin typeface="Arial" panose="020B0604020202020204" pitchFamily="34" charset="0"/>
              </a:rPr>
              <a:t>  Fairview Rd vs </a:t>
            </a:r>
            <a:r>
              <a:rPr lang="en-US" altLang="en-US" sz="1800" dirty="0" err="1">
                <a:latin typeface="Arial" panose="020B0604020202020204" pitchFamily="34" charset="0"/>
              </a:rPr>
              <a:t>Fareview</a:t>
            </a:r>
            <a:r>
              <a:rPr lang="en-US" altLang="en-US" sz="1800" dirty="0">
                <a:latin typeface="Arial" panose="020B0604020202020204" pitchFamily="34" charset="0"/>
              </a:rPr>
              <a:t> Rd</a:t>
            </a:r>
          </a:p>
          <a:p>
            <a:pPr marL="0" marR="0" lvl="0" indent="0" algn="l" defTabSz="914400" rtl="0" eaLnBrk="0" fontAlgn="base" latinLnBrk="0" hangingPunct="0">
              <a:lnSpc>
                <a:spcPct val="100000"/>
              </a:lnSpc>
              <a:spcBef>
                <a:spcPct val="0"/>
              </a:spcBef>
              <a:spcAft>
                <a:spcPct val="0"/>
              </a:spcAft>
              <a:buClrTx/>
              <a:buSzTx/>
              <a:buNone/>
              <a:tabLst/>
            </a:pPr>
            <a:r>
              <a:rPr lang="en-US" altLang="en-US" sz="1800" dirty="0">
                <a:latin typeface="Arial" panose="020B0604020202020204" pitchFamily="34" charset="0"/>
              </a:rPr>
              <a:t>  Deer Run vs Dear Run</a:t>
            </a:r>
          </a:p>
          <a:p>
            <a:pPr marL="0" marR="0" lvl="0" indent="0" algn="l" defTabSz="914400" rtl="0" eaLnBrk="0" fontAlgn="base" latinLnBrk="0" hangingPunct="0">
              <a:lnSpc>
                <a:spcPct val="100000"/>
              </a:lnSpc>
              <a:spcBef>
                <a:spcPct val="0"/>
              </a:spcBef>
              <a:spcAft>
                <a:spcPct val="0"/>
              </a:spcAft>
              <a:buClrTx/>
              <a:buSzTx/>
              <a:buNone/>
              <a:tabLst/>
            </a:pPr>
            <a:r>
              <a:rPr lang="en-US" altLang="en-US" sz="1800" dirty="0">
                <a:latin typeface="Arial" panose="020B0604020202020204" pitchFamily="34" charset="0"/>
              </a:rPr>
              <a:t>  Knight Street vs Night Street</a:t>
            </a:r>
          </a:p>
          <a:p>
            <a:pPr marL="0" marR="0" lvl="0" indent="0" algn="l" defTabSz="914400" rtl="0" eaLnBrk="0" fontAlgn="base" latinLnBrk="0" hangingPunct="0">
              <a:lnSpc>
                <a:spcPct val="100000"/>
              </a:lnSpc>
              <a:spcBef>
                <a:spcPct val="0"/>
              </a:spcBef>
              <a:spcAft>
                <a:spcPct val="0"/>
              </a:spcAft>
              <a:buClrTx/>
              <a:buSzTx/>
              <a:buNone/>
              <a:tabLst/>
            </a:pPr>
            <a:r>
              <a:rPr lang="en-US" altLang="en-US" sz="1800" dirty="0">
                <a:latin typeface="Arial" panose="020B0604020202020204" pitchFamily="34" charset="0"/>
              </a:rPr>
              <a:t>  Plain Road vs Plane Road</a:t>
            </a:r>
          </a:p>
          <a:p>
            <a:pPr marL="0" lvl="0" indent="0" eaLnBrk="0" fontAlgn="base" hangingPunct="0">
              <a:lnSpc>
                <a:spcPct val="100000"/>
              </a:lnSpc>
              <a:spcBef>
                <a:spcPct val="0"/>
              </a:spcBef>
              <a:spcAft>
                <a:spcPct val="0"/>
              </a:spcAft>
              <a:buNone/>
            </a:pPr>
            <a:r>
              <a:rPr lang="en-US" sz="1800" dirty="0">
                <a:latin typeface="Arial" panose="020B0604020202020204" pitchFamily="34" charset="0"/>
                <a:cs typeface="Arial" panose="020B0604020202020204" pitchFamily="34" charset="0"/>
              </a:rPr>
              <a:t>  C Road vs Sea Road</a:t>
            </a:r>
          </a:p>
          <a:p>
            <a:pPr marL="0" lvl="0" indent="0" eaLnBrk="0" fontAlgn="base" hangingPunct="0">
              <a:lnSpc>
                <a:spcPct val="100000"/>
              </a:lnSpc>
              <a:spcBef>
                <a:spcPct val="0"/>
              </a:spcBef>
              <a:spcAft>
                <a:spcPct val="0"/>
              </a:spcAft>
              <a:buNone/>
            </a:pPr>
            <a:r>
              <a:rPr lang="en-US" altLang="en-US" sz="1800" dirty="0">
                <a:latin typeface="Arial" panose="020B0604020202020204" pitchFamily="34" charset="0"/>
                <a:cs typeface="Arial" panose="020B0604020202020204" pitchFamily="34" charset="0"/>
              </a:rPr>
              <a:t>  Jay Street vs J Street</a:t>
            </a:r>
            <a:endParaRPr lang="en-US" altLang="en-US" sz="20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 One correct name per street</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457200" lvl="1" indent="0" eaLnBrk="0" fontAlgn="base" hangingPunct="0">
              <a:lnSpc>
                <a:spcPct val="100000"/>
              </a:lnSpc>
              <a:spcBef>
                <a:spcPct val="0"/>
              </a:spcBef>
              <a:spcAft>
                <a:spcPct val="0"/>
              </a:spcAft>
              <a:buNone/>
            </a:pPr>
            <a:r>
              <a:rPr lang="en-US" altLang="en-US" sz="1800" dirty="0">
                <a:latin typeface="Arial" panose="020B0604020202020204" pitchFamily="34" charset="0"/>
              </a:rPr>
              <a:t>	Not every alias or alternate name may be known to everyone</a:t>
            </a:r>
          </a:p>
          <a:p>
            <a:pPr marL="457200" lvl="1" indent="0" eaLnBrk="0" fontAlgn="base" hangingPunct="0">
              <a:lnSpc>
                <a:spcPct val="100000"/>
              </a:lnSpc>
              <a:spcBef>
                <a:spcPct val="0"/>
              </a:spcBef>
              <a:spcAft>
                <a:spcPct val="0"/>
              </a:spcAft>
              <a:buNone/>
            </a:pPr>
            <a:endParaRPr lang="en-US" altLang="en-US" sz="1800" dirty="0">
              <a:latin typeface="Arial" panose="020B0604020202020204" pitchFamily="34" charset="0"/>
            </a:endParaRPr>
          </a:p>
          <a:p>
            <a:pPr marL="457200" lvl="1" indent="0" eaLnBrk="0" fontAlgn="base" hangingPunct="0">
              <a:lnSpc>
                <a:spcPct val="100000"/>
              </a:lnSpc>
              <a:spcBef>
                <a:spcPct val="0"/>
              </a:spcBef>
              <a:spcAft>
                <a:spcPct val="0"/>
              </a:spcAft>
              <a:buNone/>
            </a:pPr>
            <a:r>
              <a:rPr lang="en-US" altLang="en-US" sz="1800" dirty="0">
                <a:latin typeface="Arial" panose="020B0604020202020204" pitchFamily="34" charset="0"/>
              </a:rPr>
              <a:t>	Shared jurisdiction over a single street can also create confusion</a:t>
            </a: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pic>
        <p:nvPicPr>
          <p:cNvPr id="4" name="Picture 3" descr="screenshot example of two streets in Hull named Beach avenue and Beech avenue... they are unrelated and have different spelling but sound the same which can cause confusion">
            <a:extLst>
              <a:ext uri="{FF2B5EF4-FFF2-40B4-BE49-F238E27FC236}">
                <a16:creationId xmlns:a16="http://schemas.microsoft.com/office/drawing/2014/main" id="{FA1D2D7E-576C-CAA7-0171-F2E055FF016B}"/>
              </a:ext>
            </a:extLst>
          </p:cNvPr>
          <p:cNvPicPr>
            <a:picLocks noChangeAspect="1"/>
          </p:cNvPicPr>
          <p:nvPr/>
        </p:nvPicPr>
        <p:blipFill>
          <a:blip r:embed="rId2"/>
          <a:stretch>
            <a:fillRect/>
          </a:stretch>
        </p:blipFill>
        <p:spPr>
          <a:xfrm>
            <a:off x="4176889" y="1555706"/>
            <a:ext cx="4747497" cy="3541891"/>
          </a:xfrm>
          <a:prstGeom prst="rect">
            <a:avLst/>
          </a:prstGeom>
          <a:ln>
            <a:solidFill>
              <a:schemeClr val="accent1"/>
            </a:solidFill>
          </a:ln>
        </p:spPr>
      </p:pic>
    </p:spTree>
    <p:extLst>
      <p:ext uri="{BB962C8B-B14F-4D97-AF65-F5344CB8AC3E}">
        <p14:creationId xmlns:p14="http://schemas.microsoft.com/office/powerpoint/2010/main" val="49468826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ech Services Security BLUE Basic Template  -  Read-Only" id="{107F1781-98CB-4B9D-BE82-326E488EEE5A}" vid="{E096E316-A892-4FF7-9C4C-5C70A61BF28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98BAAA2008ECB49AE281AC924EF1F8E" ma:contentTypeVersion="4" ma:contentTypeDescription="Create a new document." ma:contentTypeScope="" ma:versionID="89ae4a64447b410f08c543df5393598f">
  <xsd:schema xmlns:xsd="http://www.w3.org/2001/XMLSchema" xmlns:xs="http://www.w3.org/2001/XMLSchema" xmlns:p="http://schemas.microsoft.com/office/2006/metadata/properties" xmlns:ns2="5430c3f1-eff5-4f2e-af26-3fb27cd19c3b" targetNamespace="http://schemas.microsoft.com/office/2006/metadata/properties" ma:root="true" ma:fieldsID="b31e28bc34e4a4a30e72bcdf4c52b2af" ns2:_="">
    <xsd:import namespace="5430c3f1-eff5-4f2e-af26-3fb27cd19c3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30c3f1-eff5-4f2e-af26-3fb27cd19c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BAB9E75-C64E-4C1A-903F-ED66D8C26BAE}">
  <ds:schemaRefs>
    <ds:schemaRef ds:uri="http://schemas.microsoft.com/sharepoint/v3/contenttype/forms"/>
  </ds:schemaRefs>
</ds:datastoreItem>
</file>

<file path=customXml/itemProps2.xml><?xml version="1.0" encoding="utf-8"?>
<ds:datastoreItem xmlns:ds="http://schemas.openxmlformats.org/officeDocument/2006/customXml" ds:itemID="{61437170-3B2E-46C9-8FBE-0B8CB170D2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30c3f1-eff5-4f2e-af26-3fb27cd19c3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2659FC0-E602-4E73-ACB8-AC056251B4FB}">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17924</TotalTime>
  <Words>4350</Words>
  <Application>Microsoft Office PowerPoint</Application>
  <PresentationFormat>On-screen Show (4:3)</PresentationFormat>
  <Paragraphs>526</Paragraphs>
  <Slides>60</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60</vt:i4>
      </vt:variant>
    </vt:vector>
  </HeadingPairs>
  <TitlesOfParts>
    <vt:vector size="67" baseType="lpstr">
      <vt:lpstr>Aptos</vt:lpstr>
      <vt:lpstr>Aptos Display</vt:lpstr>
      <vt:lpstr>Arial</vt:lpstr>
      <vt:lpstr>Avenir Next Demi Bold</vt:lpstr>
      <vt:lpstr>Bahnschrift SemiBold SemiConden</vt:lpstr>
      <vt:lpstr>Wingdings</vt:lpstr>
      <vt:lpstr>Office Theme</vt:lpstr>
      <vt:lpstr>WCAA Spring Meeting March 18, 2026 Afternoon session - MassGIS</vt:lpstr>
      <vt:lpstr>Previous Relevant Presentation</vt:lpstr>
      <vt:lpstr>Addressing Best Practices Massachusetts Municipalities Address Standard</vt:lpstr>
      <vt:lpstr>Addressing Best Practices – Street Naming Street Naming Authority</vt:lpstr>
      <vt:lpstr>Addressing Best Practices – Street Naming When Street Names Are Needed (Scenario 1)</vt:lpstr>
      <vt:lpstr>Addressing Best Practices – Street Naming When Street Names Are Needed (Scenario 2)</vt:lpstr>
      <vt:lpstr>Addressing Best Practices – Street Naming Name Selection And Formatting</vt:lpstr>
      <vt:lpstr>Addressing Best Practices – Street Naming Name Duplication</vt:lpstr>
      <vt:lpstr>Addressing Best Practices – Street Naming Street Naming Guideline</vt:lpstr>
      <vt:lpstr>Addressing Best Practices – Street Naming Street Names At Boundaries</vt:lpstr>
      <vt:lpstr>Addressing Best Practices – Street Naming Renaming Streets</vt:lpstr>
      <vt:lpstr>Addressing Best Practices – Street Naming Technology Challenges</vt:lpstr>
      <vt:lpstr>Addressing Best Practices – Street Naming Renaming Streets (example 2)</vt:lpstr>
      <vt:lpstr>Addressing Best Practices – Street Naming Street Names in Addresses</vt:lpstr>
      <vt:lpstr>Addressing Best Practices – Street Address Numbers When to Assign Address Numbers (Scenario 1)</vt:lpstr>
      <vt:lpstr>Addressing Best Practices – Street Address Numbers When to Assign Address Numbers (Scenario 2)</vt:lpstr>
      <vt:lpstr>Addressing Best Practices – Street Address Numbers When to Assign Address Numbers (Scenario 3)</vt:lpstr>
      <vt:lpstr>Addressing Best Practices – Street Address Numbers Address Numbers and Vacant Parcels</vt:lpstr>
      <vt:lpstr>Addressing Best Practices – Street Address Numbers Parity and Sequence</vt:lpstr>
      <vt:lpstr>Addressing Best Practices – Street Address Numbers Parity and Sequence (Example 2)</vt:lpstr>
      <vt:lpstr>Addressing Best Practices – Street Address Numbers Formatting of Street Numbers</vt:lpstr>
      <vt:lpstr>Addressing Best Practices – Street Address Numbers Formatting of Street Numbers (General Guidance)</vt:lpstr>
      <vt:lpstr>Addressing Best Practices – Street Address Numbers Planning For Future Development</vt:lpstr>
      <vt:lpstr>Addressing Best Practices – Street Address Numbers Address Numbers at Boundaries</vt:lpstr>
      <vt:lpstr>Addressing Best Practices – Street Address Numbers Address Numbers at Boundaries (Example 2)</vt:lpstr>
      <vt:lpstr>Addressing Best Practices – Street Address Numbers Special Street Configurations</vt:lpstr>
      <vt:lpstr>Addressing Best Practices Diagnose Problems and Consider Solutions</vt:lpstr>
      <vt:lpstr>Addressing Best Practices – Subaddressing Assignment of Unit Identifiers</vt:lpstr>
      <vt:lpstr>Addressing Best Practices – Subaddressing Assignment of Building Identifiers</vt:lpstr>
      <vt:lpstr>Addressing Best Practices Accessory Dwelling Units (ADUs) - Guidance</vt:lpstr>
      <vt:lpstr>Addressing Best Practices ADU Configurations</vt:lpstr>
      <vt:lpstr>Addressing Best Practices ADU Addresses… Address Number Suffixes vs. Unit</vt:lpstr>
      <vt:lpstr>Addressing Best Practices ADU Addressing USPS Recommendations</vt:lpstr>
      <vt:lpstr>Addressing Best Practices Notification and Synchronization</vt:lpstr>
      <vt:lpstr>Assessing Data Notification and Synchronization</vt:lpstr>
      <vt:lpstr>Assessing Data Standardized Address Attributes</vt:lpstr>
      <vt:lpstr>Assessing Data Property Address Attributes</vt:lpstr>
      <vt:lpstr>Supplementary CAMA Attribute Recommendations Property Address Attributes</vt:lpstr>
      <vt:lpstr>Supplementary CAMA Attribute Recommendations Property Address Attributes (address number issues)</vt:lpstr>
      <vt:lpstr>Assessing Data Owner Address Attributes</vt:lpstr>
      <vt:lpstr>Assessing Data Owner Address Attributes – ZIP Code Impact</vt:lpstr>
      <vt:lpstr>Assessing Data Owner Address Attributes – ZIP Code Impact (2)</vt:lpstr>
      <vt:lpstr>Supplementary CAMA Attribute Recommendations Owner Address Attributes</vt:lpstr>
      <vt:lpstr>Supplementary CAMA Attribute Recommendations Property Address Attributes - Examples</vt:lpstr>
      <vt:lpstr>Massachusetts MAD Model Architecture (not shown: MSAG Community Polygons, MA Towns)</vt:lpstr>
      <vt:lpstr>MAD Address Record Example Input Addresses</vt:lpstr>
      <vt:lpstr>MAD Address Record Example Assessor Address vs Functional Address</vt:lpstr>
      <vt:lpstr>MAD Address Record Example Master Records</vt:lpstr>
      <vt:lpstr>MAD Address Record Example Address Town vs. Geographic Town</vt:lpstr>
      <vt:lpstr>MAD Address Record Example Subaddressing</vt:lpstr>
      <vt:lpstr>MAD Address Record Example Subaddressing Review</vt:lpstr>
      <vt:lpstr>Supplementary CAMA Attribute Recommendations Use Code Standardization</vt:lpstr>
      <vt:lpstr>Supplementary CAMA Attribute Recommendations Use Code Inconsistency</vt:lpstr>
      <vt:lpstr>Supplementary CAMA Attribute Recommendations Use Code Recommendations</vt:lpstr>
      <vt:lpstr>Supplementary CAMA Attribute Recommendations Addressing Uniqueness</vt:lpstr>
      <vt:lpstr>Supplementary CAMA Attribute Recommendations Addressing Uniqueness – Vacant Parcels</vt:lpstr>
      <vt:lpstr>Supplementary CAMA Attribute Recommendations Addressing Uniqueness – Multiple Address Points</vt:lpstr>
      <vt:lpstr>Supplementary CAMA Attribute Recommendations Addressing Uniqueness Recommendations</vt:lpstr>
      <vt:lpstr>Supplementary CAMA Attribute Recommendations CAMA Improvement Recommendations</vt:lpstr>
      <vt:lpstr>Outreach and Support</vt:lpstr>
    </vt:vector>
  </TitlesOfParts>
  <Company>Commonwealth of Massachusetts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Brown, Catherine (EOTSS)</dc:creator>
  <cp:lastModifiedBy>Trust, Michael (EOTSS)</cp:lastModifiedBy>
  <cp:revision>160</cp:revision>
  <dcterms:created xsi:type="dcterms:W3CDTF">2025-10-16T17:18:21Z</dcterms:created>
  <dcterms:modified xsi:type="dcterms:W3CDTF">2026-03-25T15:24:43Z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0x010100C98BAAA2008ECB49AE281AC924EF1F8E</vt:lpwstr>
  </property>
</Properties>
</file>