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1" r:id="rId6"/>
    <p:sldMasterId id="2147483661" r:id="rId7"/>
    <p:sldMasterId id="2147483662" r:id="rId8"/>
    <p:sldMasterId id="2147483666" r:id="rId9"/>
    <p:sldMasterId id="2147483685" r:id="rId10"/>
    <p:sldMasterId id="2147483687" r:id="rId11"/>
  </p:sldMasterIdLst>
  <p:notesMasterIdLst>
    <p:notesMasterId r:id="rId52"/>
  </p:notesMasterIdLst>
  <p:sldIdLst>
    <p:sldId id="259" r:id="rId12"/>
    <p:sldId id="260" r:id="rId13"/>
    <p:sldId id="268" r:id="rId14"/>
    <p:sldId id="269" r:id="rId15"/>
    <p:sldId id="274" r:id="rId16"/>
    <p:sldId id="271" r:id="rId17"/>
    <p:sldId id="273" r:id="rId18"/>
    <p:sldId id="7384" r:id="rId19"/>
    <p:sldId id="281" r:id="rId20"/>
    <p:sldId id="282" r:id="rId21"/>
    <p:sldId id="7348" r:id="rId22"/>
    <p:sldId id="277" r:id="rId23"/>
    <p:sldId id="7382" r:id="rId24"/>
    <p:sldId id="7347" r:id="rId25"/>
    <p:sldId id="7383" r:id="rId26"/>
    <p:sldId id="7388" r:id="rId27"/>
    <p:sldId id="7387" r:id="rId28"/>
    <p:sldId id="7385" r:id="rId29"/>
    <p:sldId id="7386" r:id="rId30"/>
    <p:sldId id="7374" r:id="rId31"/>
    <p:sldId id="7373" r:id="rId32"/>
    <p:sldId id="7352" r:id="rId33"/>
    <p:sldId id="7378" r:id="rId34"/>
    <p:sldId id="7380" r:id="rId35"/>
    <p:sldId id="7389" r:id="rId36"/>
    <p:sldId id="7354" r:id="rId37"/>
    <p:sldId id="7355" r:id="rId38"/>
    <p:sldId id="7356" r:id="rId39"/>
    <p:sldId id="7394" r:id="rId40"/>
    <p:sldId id="7395" r:id="rId41"/>
    <p:sldId id="7379" r:id="rId42"/>
    <p:sldId id="7358" r:id="rId43"/>
    <p:sldId id="7362" r:id="rId44"/>
    <p:sldId id="7372" r:id="rId45"/>
    <p:sldId id="7391" r:id="rId46"/>
    <p:sldId id="7390" r:id="rId47"/>
    <p:sldId id="278" r:id="rId48"/>
    <p:sldId id="7349" r:id="rId49"/>
    <p:sldId id="7350" r:id="rId50"/>
    <p:sldId id="26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A91821-3BE5-91C5-30B4-DEEB79C4D240}" name="De Palma, Celeste (DCR)" initials="CDP(" userId="De Palma, Celeste (DCR)" providerId="None"/>
  <p188:author id="{CBDD208E-8AF1-3A32-66AB-6C2CDC971F7B}" name="Costa, Mark" initials="CM" userId="S::markcosta_vhb.com#ext#@massgov.onmicrosoft.com::e53e9499-09b4-4914-b63e-35dc51e425cc" providerId="AD"/>
  <p188:author id="{FD0D89B6-2C02-9647-4AD0-BBDF09C9B43F}" name="Hopkins, Leah E (DCR)" initials="H(" userId="S::leah.e.hopkins@mass.gov::2f351fc4-4270-412b-affb-372e80857007" providerId="AD"/>
  <p188:author id="{454BE6F3-C754-183C-B068-B76D73D175F2}" name="DePalma, Celeste (DCR)" initials="DC" userId="S::celeste.depalma@mass.gov::3bc1d0b3-3f58-45c9-90ea-ef38eaa81b1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895"/>
    <a:srgbClr val="5D4F48"/>
    <a:srgbClr val="9F4840"/>
    <a:srgbClr val="F5BF5C"/>
    <a:srgbClr val="3B434B"/>
    <a:srgbClr val="5E5049"/>
    <a:srgbClr val="E4F2FE"/>
    <a:srgbClr val="E8E3DA"/>
    <a:srgbClr val="BF794B"/>
    <a:srgbClr val="6763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BC994-4D46-D36D-BB7E-1BC62907900D}" v="28" dt="2026-04-29T21:03:21.312"/>
    <p1510:client id="{59F0A860-A7CB-4DC9-B67F-207EA2145516}" v="105" dt="2026-04-30T17:58:50.746"/>
    <p1510:client id="{B3B31464-D566-8AC7-7CAE-24F697B6D1F9}" v="23" dt="2026-04-29T21:02:23.384"/>
    <p1510:client id="{DDBD31AA-5CE2-E7B7-736B-049AD065B0AC}" v="43" dt="2026-04-29T20:35:30.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8D30F-7CEF-40EF-88F9-08CA0BF4520D}"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n-US"/>
        </a:p>
      </dgm:t>
    </dgm:pt>
    <dgm:pt modelId="{A8E5FD84-207C-4086-B3D7-E2091DFED78B}">
      <dgm:prSet phldrT="[Text]" phldr="0"/>
      <dgm:spPr/>
      <dgm:t>
        <a:bodyPr/>
        <a:lstStyle/>
        <a:p>
          <a:pPr rtl="0"/>
          <a:r>
            <a:rPr lang="en-US" b="1">
              <a:latin typeface="Calibri"/>
              <a:ea typeface="Calibri"/>
              <a:cs typeface="Calibri"/>
            </a:rPr>
            <a:t>Mar-Apr 2025:</a:t>
          </a:r>
          <a:r>
            <a:rPr lang="en-US">
              <a:latin typeface="Calibri"/>
              <a:ea typeface="Calibri"/>
              <a:cs typeface="Calibri"/>
            </a:rPr>
            <a:t> </a:t>
          </a:r>
          <a:r>
            <a:rPr lang="en-US">
              <a:latin typeface="Calibri Light" panose="020F0302020204030204"/>
            </a:rPr>
            <a:t>Project Kickoff and Data Review </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F1F1C1E-284E-4CE7-AAB4-4F3F01F089A5}" type="parTrans" cxnId="{EBE2339B-AD5E-4C05-87FD-A1317071E5AF}">
      <dgm:prSet/>
      <dgm:spPr/>
      <dgm:t>
        <a:bodyPr/>
        <a:lstStyle/>
        <a:p>
          <a:endParaRPr lang="en-US"/>
        </a:p>
      </dgm:t>
    </dgm:pt>
    <dgm:pt modelId="{5C29D9A2-EB76-48D1-B133-C8163CE2ACD6}" type="sibTrans" cxnId="{EBE2339B-AD5E-4C05-87FD-A1317071E5AF}">
      <dgm:prSet/>
      <dgm:spPr/>
      <dgm:t>
        <a:bodyPr/>
        <a:lstStyle/>
        <a:p>
          <a:endParaRPr lang="en-US"/>
        </a:p>
      </dgm:t>
    </dgm:pt>
    <dgm:pt modelId="{383DA132-9805-4360-8E50-8336B045FF8E}">
      <dgm:prSet phldrT="[Text]" phldr="0"/>
      <dgm:spPr/>
      <dgm:t>
        <a:bodyPr/>
        <a:lstStyle/>
        <a:p>
          <a:r>
            <a:rPr lang="en-US" b="1">
              <a:latin typeface="Calibri"/>
              <a:ea typeface="Calibri"/>
              <a:cs typeface="Calibri"/>
            </a:rPr>
            <a:t>Mar-Jun 2025:</a:t>
          </a:r>
          <a:r>
            <a:rPr lang="en-US">
              <a:latin typeface="Calibri Light" panose="020F0302020204030204"/>
            </a:rPr>
            <a:t> Existing Conditions Plan</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7C02C01-166E-46F6-BD3C-DB9EA4CD88E7}" type="parTrans" cxnId="{0927AA48-A754-4CB5-BF51-982CFB5919C8}">
      <dgm:prSet/>
      <dgm:spPr/>
      <dgm:t>
        <a:bodyPr/>
        <a:lstStyle/>
        <a:p>
          <a:endParaRPr lang="en-US"/>
        </a:p>
      </dgm:t>
    </dgm:pt>
    <dgm:pt modelId="{99BAAC6B-019A-46C9-AE66-81AF8004D3A9}" type="sibTrans" cxnId="{0927AA48-A754-4CB5-BF51-982CFB5919C8}">
      <dgm:prSet/>
      <dgm:spPr/>
      <dgm:t>
        <a:bodyPr/>
        <a:lstStyle/>
        <a:p>
          <a:endParaRPr lang="en-US"/>
        </a:p>
      </dgm:t>
    </dgm:pt>
    <dgm:pt modelId="{8F62D1DF-8D01-40DE-8CF1-3532E09457D2}">
      <dgm:prSet phldrT="[Text]" phldr="0"/>
      <dgm:spPr/>
      <dgm:t>
        <a:bodyPr/>
        <a:lstStyle/>
        <a:p>
          <a:pPr rtl="0"/>
          <a:r>
            <a:rPr lang="en-US" b="1">
              <a:latin typeface="Calibri"/>
              <a:ea typeface="Calibri"/>
              <a:cs typeface="Calibri"/>
            </a:rPr>
            <a:t>Jun 2025:</a:t>
          </a:r>
          <a:r>
            <a:rPr lang="en-US">
              <a:latin typeface="Calibri Light" panose="020F0302020204030204"/>
            </a:rPr>
            <a:t> Site Visit</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B87EE2A-C558-4AFE-8793-F491B905DE21}" type="parTrans" cxnId="{76B99E11-7E85-4C4D-B816-B2370E7FE2BA}">
      <dgm:prSet/>
      <dgm:spPr/>
      <dgm:t>
        <a:bodyPr/>
        <a:lstStyle/>
        <a:p>
          <a:endParaRPr lang="en-US"/>
        </a:p>
      </dgm:t>
    </dgm:pt>
    <dgm:pt modelId="{35E51DF6-64C5-4854-86E0-5B7037911879}" type="sibTrans" cxnId="{76B99E11-7E85-4C4D-B816-B2370E7FE2BA}">
      <dgm:prSet/>
      <dgm:spPr/>
      <dgm:t>
        <a:bodyPr/>
        <a:lstStyle/>
        <a:p>
          <a:endParaRPr lang="en-US"/>
        </a:p>
      </dgm:t>
    </dgm:pt>
    <dgm:pt modelId="{F44664BE-5E1C-4B05-80B2-7AD2B30B155F}">
      <dgm:prSet phldr="0"/>
      <dgm:spPr/>
      <dgm:t>
        <a:bodyPr/>
        <a:lstStyle/>
        <a:p>
          <a:pPr rtl="0"/>
          <a:r>
            <a:rPr lang="en-US" b="1">
              <a:latin typeface="Calibri"/>
              <a:ea typeface="Calibri"/>
              <a:cs typeface="Calibri"/>
            </a:rPr>
            <a:t>May-Dec 2025:</a:t>
          </a:r>
          <a:r>
            <a:rPr lang="en-US">
              <a:latin typeface="Calibri Light" panose="020F0302020204030204"/>
            </a:rPr>
            <a:t> Basis of Design, Climate and Coastal Models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CB6B5E5-C4C4-4833-A904-C0C4D60844D5}" type="parTrans" cxnId="{F2BA6402-C705-402B-8B10-84527B7D787E}">
      <dgm:prSet/>
      <dgm:spPr/>
      <dgm:t>
        <a:bodyPr/>
        <a:lstStyle/>
        <a:p>
          <a:endParaRPr lang="en-US"/>
        </a:p>
      </dgm:t>
    </dgm:pt>
    <dgm:pt modelId="{2A82D483-881A-49FA-993F-4046209CF382}" type="sibTrans" cxnId="{F2BA6402-C705-402B-8B10-84527B7D787E}">
      <dgm:prSet/>
      <dgm:spPr/>
      <dgm:t>
        <a:bodyPr/>
        <a:lstStyle/>
        <a:p>
          <a:endParaRPr lang="en-US"/>
        </a:p>
      </dgm:t>
    </dgm:pt>
    <dgm:pt modelId="{24905020-6EFA-44F0-82D0-FE9841FCDF90}">
      <dgm:prSet phldr="0"/>
      <dgm:spPr/>
      <dgm:t>
        <a:bodyPr/>
        <a:lstStyle/>
        <a:p>
          <a:pPr rtl="0"/>
          <a:r>
            <a:rPr lang="en-US" b="1">
              <a:latin typeface="Calibri"/>
              <a:ea typeface="Calibri"/>
              <a:cs typeface="Calibri"/>
            </a:rPr>
            <a:t>Mar-May 2025:</a:t>
          </a:r>
          <a:r>
            <a:rPr lang="en-US">
              <a:latin typeface="Calibri Light" panose="020F0302020204030204"/>
            </a:rPr>
            <a:t> Archaeological Sensitivity Assessment</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DAC8E2A-227C-4E25-88E6-B30156A2B503}" type="parTrans" cxnId="{15564041-06C8-4FFB-A61F-161F6B7F3908}">
      <dgm:prSet/>
      <dgm:spPr/>
      <dgm:t>
        <a:bodyPr/>
        <a:lstStyle/>
        <a:p>
          <a:endParaRPr lang="en-US"/>
        </a:p>
      </dgm:t>
    </dgm:pt>
    <dgm:pt modelId="{CA63FC47-D1DB-407B-BE61-5A466545C035}" type="sibTrans" cxnId="{15564041-06C8-4FFB-A61F-161F6B7F3908}">
      <dgm:prSet/>
      <dgm:spPr/>
      <dgm:t>
        <a:bodyPr/>
        <a:lstStyle/>
        <a:p>
          <a:endParaRPr lang="en-US"/>
        </a:p>
      </dgm:t>
    </dgm:pt>
    <dgm:pt modelId="{C6DD5543-E45E-42E3-BC5D-3BC500FF3DCC}">
      <dgm:prSet phldr="0"/>
      <dgm:spPr/>
      <dgm:t>
        <a:bodyPr/>
        <a:lstStyle/>
        <a:p>
          <a:pPr rtl="0"/>
          <a:r>
            <a:rPr lang="en-US" b="1">
              <a:latin typeface="Calibri"/>
              <a:ea typeface="Calibri"/>
              <a:cs typeface="Calibri"/>
            </a:rPr>
            <a:t>Jan-Mar 2026:</a:t>
          </a:r>
          <a:r>
            <a:rPr lang="en-US">
              <a:latin typeface="Calibri Light" panose="020F0302020204030204"/>
            </a:rPr>
            <a:t> Draft Retreat Concepts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442145E-B539-43C7-B9D2-9D44328DAE76}" type="parTrans" cxnId="{335C38C4-2777-4454-9CC5-C486D5C129F4}">
      <dgm:prSet/>
      <dgm:spPr/>
      <dgm:t>
        <a:bodyPr/>
        <a:lstStyle/>
        <a:p>
          <a:endParaRPr lang="en-US"/>
        </a:p>
      </dgm:t>
    </dgm:pt>
    <dgm:pt modelId="{D21D84DE-65C3-4C8E-BAEA-7B20105425C0}" type="sibTrans" cxnId="{335C38C4-2777-4454-9CC5-C486D5C129F4}">
      <dgm:prSet/>
      <dgm:spPr/>
      <dgm:t>
        <a:bodyPr/>
        <a:lstStyle/>
        <a:p>
          <a:endParaRPr lang="en-US"/>
        </a:p>
      </dgm:t>
    </dgm:pt>
    <dgm:pt modelId="{7BD608F6-12DC-4117-8544-00E37B29DDCB}">
      <dgm:prSet phldr="0"/>
      <dgm:spPr/>
      <dgm:t>
        <a:bodyPr/>
        <a:lstStyle/>
        <a:p>
          <a:pPr rtl="0"/>
          <a:r>
            <a:rPr lang="en-US" b="1">
              <a:latin typeface="Calibri"/>
              <a:ea typeface="Calibri"/>
              <a:cs typeface="Calibri"/>
            </a:rPr>
            <a:t>July 2025:</a:t>
          </a:r>
          <a:r>
            <a:rPr lang="en-US">
              <a:latin typeface="Calibri Light" panose="020F0302020204030204"/>
            </a:rPr>
            <a:t> Park Visitor Survey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FFACB45-859C-423B-9D99-9D5C5029DB22}" type="parTrans" cxnId="{61F2EEEF-60E4-4938-A86F-151696F9FBE9}">
      <dgm:prSet/>
      <dgm:spPr/>
      <dgm:t>
        <a:bodyPr/>
        <a:lstStyle/>
        <a:p>
          <a:endParaRPr lang="en-US"/>
        </a:p>
      </dgm:t>
    </dgm:pt>
    <dgm:pt modelId="{534CBAC5-6716-4EA7-9B75-E0A42FCA6DE2}" type="sibTrans" cxnId="{61F2EEEF-60E4-4938-A86F-151696F9FBE9}">
      <dgm:prSet/>
      <dgm:spPr/>
      <dgm:t>
        <a:bodyPr/>
        <a:lstStyle/>
        <a:p>
          <a:endParaRPr lang="en-US"/>
        </a:p>
      </dgm:t>
    </dgm:pt>
    <dgm:pt modelId="{5963C20D-F617-4029-B1C7-C3E91B38C186}" type="pres">
      <dgm:prSet presAssocID="{7158D30F-7CEF-40EF-88F9-08CA0BF4520D}" presName="Name0" presStyleCnt="0">
        <dgm:presLayoutVars>
          <dgm:dir/>
          <dgm:resizeHandles val="exact"/>
        </dgm:presLayoutVars>
      </dgm:prSet>
      <dgm:spPr/>
    </dgm:pt>
    <dgm:pt modelId="{6E2460B7-1794-4867-BEFE-8FE6DF746A72}" type="pres">
      <dgm:prSet presAssocID="{7158D30F-7CEF-40EF-88F9-08CA0BF4520D}" presName="arrow" presStyleLbl="bgShp" presStyleIdx="0" presStyleCnt="1"/>
      <dgm:spPr/>
      <dgm:extLst>
        <a:ext uri="{E40237B7-FDA0-4F09-8148-C483321AD2D9}">
          <dgm14:cNvPr xmlns:dgm14="http://schemas.microsoft.com/office/drawing/2010/diagram" id="0" name="" descr="Visual timeline showing the activities and tasks performed to date. From left to right those include:&#10;Mar-Apr 2025, project kickoff; Mar-Jun 2025, Existing conditions plan; Jun 2025, site visit; July 2025 Park visitor survey; May-Dec 2025, Basis of design and climate models; Jan-Mar 2026, draft retreat concepts&#10;"/>
        </a:ext>
      </dgm:extLst>
    </dgm:pt>
    <dgm:pt modelId="{26827198-2E89-44E8-8E6C-6EF02BA17C8B}" type="pres">
      <dgm:prSet presAssocID="{7158D30F-7CEF-40EF-88F9-08CA0BF4520D}" presName="points" presStyleCnt="0"/>
      <dgm:spPr/>
    </dgm:pt>
    <dgm:pt modelId="{F302A10F-4BDE-4B5C-9D76-15474E1A66D0}" type="pres">
      <dgm:prSet presAssocID="{A8E5FD84-207C-4086-B3D7-E2091DFED78B}" presName="compositeA" presStyleCnt="0"/>
      <dgm:spPr/>
    </dgm:pt>
    <dgm:pt modelId="{7C5DD61B-F004-4F6C-976A-DAF37DDA87D3}" type="pres">
      <dgm:prSet presAssocID="{A8E5FD84-207C-4086-B3D7-E2091DFED78B}" presName="textA" presStyleLbl="revTx" presStyleIdx="0" presStyleCnt="7">
        <dgm:presLayoutVars>
          <dgm:bulletEnabled val="1"/>
        </dgm:presLayoutVars>
      </dgm:prSet>
      <dgm:spPr/>
    </dgm:pt>
    <dgm:pt modelId="{4C89E3C5-0102-4D99-A783-9BD2D55EB24C}" type="pres">
      <dgm:prSet presAssocID="{A8E5FD84-207C-4086-B3D7-E2091DFED78B}" presName="circleA" presStyleLbl="node1" presStyleIdx="0" presStyleCnt="7"/>
      <dgm:spPr/>
    </dgm:pt>
    <dgm:pt modelId="{CF8E1228-7F40-4EBC-88D7-FE364013DB84}" type="pres">
      <dgm:prSet presAssocID="{A8E5FD84-207C-4086-B3D7-E2091DFED78B}" presName="spaceA" presStyleCnt="0"/>
      <dgm:spPr/>
    </dgm:pt>
    <dgm:pt modelId="{538BA31A-451E-4354-AFC6-C6FBF8000B02}" type="pres">
      <dgm:prSet presAssocID="{5C29D9A2-EB76-48D1-B133-C8163CE2ACD6}" presName="space" presStyleCnt="0"/>
      <dgm:spPr/>
    </dgm:pt>
    <dgm:pt modelId="{6DF0A5A0-A65E-4933-A3E3-7140C2C6C6A6}" type="pres">
      <dgm:prSet presAssocID="{24905020-6EFA-44F0-82D0-FE9841FCDF90}" presName="compositeB" presStyleCnt="0"/>
      <dgm:spPr/>
    </dgm:pt>
    <dgm:pt modelId="{33B87778-C71E-4F3D-8F73-F77B4796A500}" type="pres">
      <dgm:prSet presAssocID="{24905020-6EFA-44F0-82D0-FE9841FCDF90}" presName="textB" presStyleLbl="revTx" presStyleIdx="1" presStyleCnt="7">
        <dgm:presLayoutVars>
          <dgm:bulletEnabled val="1"/>
        </dgm:presLayoutVars>
      </dgm:prSet>
      <dgm:spPr/>
    </dgm:pt>
    <dgm:pt modelId="{4F32D265-A1C6-4DCF-896A-FBBBF2C43E74}" type="pres">
      <dgm:prSet presAssocID="{24905020-6EFA-44F0-82D0-FE9841FCDF90}" presName="circleB" presStyleLbl="node1" presStyleIdx="1" presStyleCnt="7"/>
      <dgm:spPr/>
    </dgm:pt>
    <dgm:pt modelId="{31C348E3-E27A-4E48-BCD4-0479EC13ADA3}" type="pres">
      <dgm:prSet presAssocID="{24905020-6EFA-44F0-82D0-FE9841FCDF90}" presName="spaceB" presStyleCnt="0"/>
      <dgm:spPr/>
    </dgm:pt>
    <dgm:pt modelId="{75067174-6C3D-4F89-B020-B16DB677364D}" type="pres">
      <dgm:prSet presAssocID="{CA63FC47-D1DB-407B-BE61-5A466545C035}" presName="space" presStyleCnt="0"/>
      <dgm:spPr/>
    </dgm:pt>
    <dgm:pt modelId="{8852C3D2-0701-40DE-9678-674FA5509918}" type="pres">
      <dgm:prSet presAssocID="{383DA132-9805-4360-8E50-8336B045FF8E}" presName="compositeA" presStyleCnt="0"/>
      <dgm:spPr/>
    </dgm:pt>
    <dgm:pt modelId="{0B35B69B-7CC9-4B3D-9F9D-3C128CB77ACA}" type="pres">
      <dgm:prSet presAssocID="{383DA132-9805-4360-8E50-8336B045FF8E}" presName="textA" presStyleLbl="revTx" presStyleIdx="2" presStyleCnt="7">
        <dgm:presLayoutVars>
          <dgm:bulletEnabled val="1"/>
        </dgm:presLayoutVars>
      </dgm:prSet>
      <dgm:spPr/>
    </dgm:pt>
    <dgm:pt modelId="{38759565-D456-4441-B047-06A9731B6638}" type="pres">
      <dgm:prSet presAssocID="{383DA132-9805-4360-8E50-8336B045FF8E}" presName="circleA" presStyleLbl="node1" presStyleIdx="2" presStyleCnt="7"/>
      <dgm:spPr/>
    </dgm:pt>
    <dgm:pt modelId="{161B0DF9-F5A5-43F2-83F5-9A309241953B}" type="pres">
      <dgm:prSet presAssocID="{383DA132-9805-4360-8E50-8336B045FF8E}" presName="spaceA" presStyleCnt="0"/>
      <dgm:spPr/>
    </dgm:pt>
    <dgm:pt modelId="{999EACC9-C9C5-4ABB-8821-3555F4FFF5F5}" type="pres">
      <dgm:prSet presAssocID="{99BAAC6B-019A-46C9-AE66-81AF8004D3A9}" presName="space" presStyleCnt="0"/>
      <dgm:spPr/>
    </dgm:pt>
    <dgm:pt modelId="{B9301ADC-FBCD-4725-8FA3-0EA3626BDC8E}" type="pres">
      <dgm:prSet presAssocID="{8F62D1DF-8D01-40DE-8CF1-3532E09457D2}" presName="compositeB" presStyleCnt="0"/>
      <dgm:spPr/>
    </dgm:pt>
    <dgm:pt modelId="{72A4882E-4FFA-4733-ADE9-8792692955D1}" type="pres">
      <dgm:prSet presAssocID="{8F62D1DF-8D01-40DE-8CF1-3532E09457D2}" presName="textB" presStyleLbl="revTx" presStyleIdx="3" presStyleCnt="7">
        <dgm:presLayoutVars>
          <dgm:bulletEnabled val="1"/>
        </dgm:presLayoutVars>
      </dgm:prSet>
      <dgm:spPr/>
    </dgm:pt>
    <dgm:pt modelId="{1E43EDFA-8FF5-4D03-A379-20457B42F1BA}" type="pres">
      <dgm:prSet presAssocID="{8F62D1DF-8D01-40DE-8CF1-3532E09457D2}" presName="circleB" presStyleLbl="node1" presStyleIdx="3" presStyleCnt="7"/>
      <dgm:spPr/>
    </dgm:pt>
    <dgm:pt modelId="{593A9CFB-362E-42AF-8E8B-D4168ED3D7DC}" type="pres">
      <dgm:prSet presAssocID="{8F62D1DF-8D01-40DE-8CF1-3532E09457D2}" presName="spaceB" presStyleCnt="0"/>
      <dgm:spPr/>
    </dgm:pt>
    <dgm:pt modelId="{984EADA4-D6D1-46EF-AEAE-D23ADC0E00CA}" type="pres">
      <dgm:prSet presAssocID="{35E51DF6-64C5-4854-86E0-5B7037911879}" presName="space" presStyleCnt="0"/>
      <dgm:spPr/>
    </dgm:pt>
    <dgm:pt modelId="{50E7B041-67EC-4DEB-9819-08B40A07B8DC}" type="pres">
      <dgm:prSet presAssocID="{7BD608F6-12DC-4117-8544-00E37B29DDCB}" presName="compositeA" presStyleCnt="0"/>
      <dgm:spPr/>
    </dgm:pt>
    <dgm:pt modelId="{7BB6FF99-4E4E-4748-8D2A-DBB1E8771220}" type="pres">
      <dgm:prSet presAssocID="{7BD608F6-12DC-4117-8544-00E37B29DDCB}" presName="textA" presStyleLbl="revTx" presStyleIdx="4" presStyleCnt="7">
        <dgm:presLayoutVars>
          <dgm:bulletEnabled val="1"/>
        </dgm:presLayoutVars>
      </dgm:prSet>
      <dgm:spPr/>
    </dgm:pt>
    <dgm:pt modelId="{792089D9-2A97-49EB-86D7-A05952CEAA70}" type="pres">
      <dgm:prSet presAssocID="{7BD608F6-12DC-4117-8544-00E37B29DDCB}" presName="circleA" presStyleLbl="node1" presStyleIdx="4" presStyleCnt="7"/>
      <dgm:spPr/>
    </dgm:pt>
    <dgm:pt modelId="{C37B0195-0E07-4205-A0EC-E36C270B7580}" type="pres">
      <dgm:prSet presAssocID="{7BD608F6-12DC-4117-8544-00E37B29DDCB}" presName="spaceA" presStyleCnt="0"/>
      <dgm:spPr/>
    </dgm:pt>
    <dgm:pt modelId="{E5ACD7CC-2044-46B1-8E04-80BE2D09BDD4}" type="pres">
      <dgm:prSet presAssocID="{534CBAC5-6716-4EA7-9B75-E0A42FCA6DE2}" presName="space" presStyleCnt="0"/>
      <dgm:spPr/>
    </dgm:pt>
    <dgm:pt modelId="{78DCD21D-6451-4A64-9067-3F03E8C1B767}" type="pres">
      <dgm:prSet presAssocID="{F44664BE-5E1C-4B05-80B2-7AD2B30B155F}" presName="compositeB" presStyleCnt="0"/>
      <dgm:spPr/>
    </dgm:pt>
    <dgm:pt modelId="{B6EC8A5C-80E9-4790-AB22-2880388372DD}" type="pres">
      <dgm:prSet presAssocID="{F44664BE-5E1C-4B05-80B2-7AD2B30B155F}" presName="textB" presStyleLbl="revTx" presStyleIdx="5" presStyleCnt="7">
        <dgm:presLayoutVars>
          <dgm:bulletEnabled val="1"/>
        </dgm:presLayoutVars>
      </dgm:prSet>
      <dgm:spPr/>
    </dgm:pt>
    <dgm:pt modelId="{10DBCC11-BD1F-48BD-9BAB-D0531E2766BF}" type="pres">
      <dgm:prSet presAssocID="{F44664BE-5E1C-4B05-80B2-7AD2B30B155F}" presName="circleB" presStyleLbl="node1" presStyleIdx="5" presStyleCnt="7"/>
      <dgm:spPr/>
    </dgm:pt>
    <dgm:pt modelId="{7DE6259A-B91C-44DB-918D-20B7670C8615}" type="pres">
      <dgm:prSet presAssocID="{F44664BE-5E1C-4B05-80B2-7AD2B30B155F}" presName="spaceB" presStyleCnt="0"/>
      <dgm:spPr/>
    </dgm:pt>
    <dgm:pt modelId="{613BF3B6-615F-4F68-941E-A87B30570625}" type="pres">
      <dgm:prSet presAssocID="{2A82D483-881A-49FA-993F-4046209CF382}" presName="space" presStyleCnt="0"/>
      <dgm:spPr/>
    </dgm:pt>
    <dgm:pt modelId="{34C1AB6B-E6F4-4CF9-B6A9-9ACB32D61456}" type="pres">
      <dgm:prSet presAssocID="{C6DD5543-E45E-42E3-BC5D-3BC500FF3DCC}" presName="compositeA" presStyleCnt="0"/>
      <dgm:spPr/>
    </dgm:pt>
    <dgm:pt modelId="{F96B9029-6932-479F-9461-79E87B75B371}" type="pres">
      <dgm:prSet presAssocID="{C6DD5543-E45E-42E3-BC5D-3BC500FF3DCC}" presName="textA" presStyleLbl="revTx" presStyleIdx="6" presStyleCnt="7">
        <dgm:presLayoutVars>
          <dgm:bulletEnabled val="1"/>
        </dgm:presLayoutVars>
      </dgm:prSet>
      <dgm:spPr/>
    </dgm:pt>
    <dgm:pt modelId="{C016264D-225C-4D65-85F3-54261F23A342}" type="pres">
      <dgm:prSet presAssocID="{C6DD5543-E45E-42E3-BC5D-3BC500FF3DCC}" presName="circleA" presStyleLbl="node1" presStyleIdx="6" presStyleCnt="7"/>
      <dgm:spPr/>
    </dgm:pt>
    <dgm:pt modelId="{D115F71F-8CD6-4873-B21A-90C8936D8567}" type="pres">
      <dgm:prSet presAssocID="{C6DD5543-E45E-42E3-BC5D-3BC500FF3DCC}" presName="spaceA" presStyleCnt="0"/>
      <dgm:spPr/>
    </dgm:pt>
  </dgm:ptLst>
  <dgm:cxnLst>
    <dgm:cxn modelId="{F2BA6402-C705-402B-8B10-84527B7D787E}" srcId="{7158D30F-7CEF-40EF-88F9-08CA0BF4520D}" destId="{F44664BE-5E1C-4B05-80B2-7AD2B30B155F}" srcOrd="5" destOrd="0" parTransId="{1CB6B5E5-C4C4-4833-A904-C0C4D60844D5}" sibTransId="{2A82D483-881A-49FA-993F-4046209CF382}"/>
    <dgm:cxn modelId="{F85CC802-35CC-4C58-A954-6ED6D76ADCAD}" type="presOf" srcId="{8F62D1DF-8D01-40DE-8CF1-3532E09457D2}" destId="{72A4882E-4FFA-4733-ADE9-8792692955D1}" srcOrd="0" destOrd="0" presId="urn:microsoft.com/office/officeart/2005/8/layout/hProcess11"/>
    <dgm:cxn modelId="{76B99E11-7E85-4C4D-B816-B2370E7FE2BA}" srcId="{7158D30F-7CEF-40EF-88F9-08CA0BF4520D}" destId="{8F62D1DF-8D01-40DE-8CF1-3532E09457D2}" srcOrd="3" destOrd="0" parTransId="{DB87EE2A-C558-4AFE-8793-F491B905DE21}" sibTransId="{35E51DF6-64C5-4854-86E0-5B7037911879}"/>
    <dgm:cxn modelId="{B4553E1C-704D-4457-9D7A-3E53DC41C6DB}" type="presOf" srcId="{A8E5FD84-207C-4086-B3D7-E2091DFED78B}" destId="{7C5DD61B-F004-4F6C-976A-DAF37DDA87D3}" srcOrd="0" destOrd="0" presId="urn:microsoft.com/office/officeart/2005/8/layout/hProcess11"/>
    <dgm:cxn modelId="{62122A3D-F1EB-498B-8164-2E638160A435}" type="presOf" srcId="{7158D30F-7CEF-40EF-88F9-08CA0BF4520D}" destId="{5963C20D-F617-4029-B1C7-C3E91B38C186}" srcOrd="0" destOrd="0" presId="urn:microsoft.com/office/officeart/2005/8/layout/hProcess11"/>
    <dgm:cxn modelId="{15564041-06C8-4FFB-A61F-161F6B7F3908}" srcId="{7158D30F-7CEF-40EF-88F9-08CA0BF4520D}" destId="{24905020-6EFA-44F0-82D0-FE9841FCDF90}" srcOrd="1" destOrd="0" parTransId="{4DAC8E2A-227C-4E25-88E6-B30156A2B503}" sibTransId="{CA63FC47-D1DB-407B-BE61-5A466545C035}"/>
    <dgm:cxn modelId="{E4E39962-EDDA-4CEA-9DBF-10523447B51B}" type="presOf" srcId="{F44664BE-5E1C-4B05-80B2-7AD2B30B155F}" destId="{B6EC8A5C-80E9-4790-AB22-2880388372DD}" srcOrd="0" destOrd="0" presId="urn:microsoft.com/office/officeart/2005/8/layout/hProcess11"/>
    <dgm:cxn modelId="{0927AA48-A754-4CB5-BF51-982CFB5919C8}" srcId="{7158D30F-7CEF-40EF-88F9-08CA0BF4520D}" destId="{383DA132-9805-4360-8E50-8336B045FF8E}" srcOrd="2" destOrd="0" parTransId="{47C02C01-166E-46F6-BD3C-DB9EA4CD88E7}" sibTransId="{99BAAC6B-019A-46C9-AE66-81AF8004D3A9}"/>
    <dgm:cxn modelId="{A55CDB6C-5038-4499-8E12-37000A7ED3B6}" type="presOf" srcId="{383DA132-9805-4360-8E50-8336B045FF8E}" destId="{0B35B69B-7CC9-4B3D-9F9D-3C128CB77ACA}" srcOrd="0" destOrd="0" presId="urn:microsoft.com/office/officeart/2005/8/layout/hProcess11"/>
    <dgm:cxn modelId="{DD2B8471-3CF2-4615-9D02-204004F11800}" type="presOf" srcId="{7BD608F6-12DC-4117-8544-00E37B29DDCB}" destId="{7BB6FF99-4E4E-4748-8D2A-DBB1E8771220}" srcOrd="0" destOrd="0" presId="urn:microsoft.com/office/officeart/2005/8/layout/hProcess11"/>
    <dgm:cxn modelId="{6A4C3D72-738B-47DC-B7CE-03E14555B795}" type="presOf" srcId="{C6DD5543-E45E-42E3-BC5D-3BC500FF3DCC}" destId="{F96B9029-6932-479F-9461-79E87B75B371}" srcOrd="0" destOrd="0" presId="urn:microsoft.com/office/officeart/2005/8/layout/hProcess11"/>
    <dgm:cxn modelId="{EBE2339B-AD5E-4C05-87FD-A1317071E5AF}" srcId="{7158D30F-7CEF-40EF-88F9-08CA0BF4520D}" destId="{A8E5FD84-207C-4086-B3D7-E2091DFED78B}" srcOrd="0" destOrd="0" parTransId="{8F1F1C1E-284E-4CE7-AAB4-4F3F01F089A5}" sibTransId="{5C29D9A2-EB76-48D1-B133-C8163CE2ACD6}"/>
    <dgm:cxn modelId="{681E41A6-D2D4-4690-881E-37718C23C284}" type="presOf" srcId="{24905020-6EFA-44F0-82D0-FE9841FCDF90}" destId="{33B87778-C71E-4F3D-8F73-F77B4796A500}" srcOrd="0" destOrd="0" presId="urn:microsoft.com/office/officeart/2005/8/layout/hProcess11"/>
    <dgm:cxn modelId="{335C38C4-2777-4454-9CC5-C486D5C129F4}" srcId="{7158D30F-7CEF-40EF-88F9-08CA0BF4520D}" destId="{C6DD5543-E45E-42E3-BC5D-3BC500FF3DCC}" srcOrd="6" destOrd="0" parTransId="{A442145E-B539-43C7-B9D2-9D44328DAE76}" sibTransId="{D21D84DE-65C3-4C8E-BAEA-7B20105425C0}"/>
    <dgm:cxn modelId="{61F2EEEF-60E4-4938-A86F-151696F9FBE9}" srcId="{7158D30F-7CEF-40EF-88F9-08CA0BF4520D}" destId="{7BD608F6-12DC-4117-8544-00E37B29DDCB}" srcOrd="4" destOrd="0" parTransId="{EFFACB45-859C-423B-9D99-9D5C5029DB22}" sibTransId="{534CBAC5-6716-4EA7-9B75-E0A42FCA6DE2}"/>
    <dgm:cxn modelId="{3E7AED6D-8BD4-414F-933B-4B773AED0458}" type="presParOf" srcId="{5963C20D-F617-4029-B1C7-C3E91B38C186}" destId="{6E2460B7-1794-4867-BEFE-8FE6DF746A72}" srcOrd="0" destOrd="0" presId="urn:microsoft.com/office/officeart/2005/8/layout/hProcess11"/>
    <dgm:cxn modelId="{FE1780EB-D2AC-405E-8639-C95B1FD0D7EB}" type="presParOf" srcId="{5963C20D-F617-4029-B1C7-C3E91B38C186}" destId="{26827198-2E89-44E8-8E6C-6EF02BA17C8B}" srcOrd="1" destOrd="0" presId="urn:microsoft.com/office/officeart/2005/8/layout/hProcess11"/>
    <dgm:cxn modelId="{243A46B0-7CF6-40C7-896E-B14A820F78EA}" type="presParOf" srcId="{26827198-2E89-44E8-8E6C-6EF02BA17C8B}" destId="{F302A10F-4BDE-4B5C-9D76-15474E1A66D0}" srcOrd="0" destOrd="0" presId="urn:microsoft.com/office/officeart/2005/8/layout/hProcess11"/>
    <dgm:cxn modelId="{632D76DD-78BF-4FAD-A3F7-D1671A91B8D3}" type="presParOf" srcId="{F302A10F-4BDE-4B5C-9D76-15474E1A66D0}" destId="{7C5DD61B-F004-4F6C-976A-DAF37DDA87D3}" srcOrd="0" destOrd="0" presId="urn:microsoft.com/office/officeart/2005/8/layout/hProcess11"/>
    <dgm:cxn modelId="{37127630-A906-4AC5-BD4C-3CABFCC4A0AB}" type="presParOf" srcId="{F302A10F-4BDE-4B5C-9D76-15474E1A66D0}" destId="{4C89E3C5-0102-4D99-A783-9BD2D55EB24C}" srcOrd="1" destOrd="0" presId="urn:microsoft.com/office/officeart/2005/8/layout/hProcess11"/>
    <dgm:cxn modelId="{812C7EB8-04A3-4F8C-97BD-D641A90789EB}" type="presParOf" srcId="{F302A10F-4BDE-4B5C-9D76-15474E1A66D0}" destId="{CF8E1228-7F40-4EBC-88D7-FE364013DB84}" srcOrd="2" destOrd="0" presId="urn:microsoft.com/office/officeart/2005/8/layout/hProcess11"/>
    <dgm:cxn modelId="{DD390F0E-56F0-4ACB-9246-C7B6F8221487}" type="presParOf" srcId="{26827198-2E89-44E8-8E6C-6EF02BA17C8B}" destId="{538BA31A-451E-4354-AFC6-C6FBF8000B02}" srcOrd="1" destOrd="0" presId="urn:microsoft.com/office/officeart/2005/8/layout/hProcess11"/>
    <dgm:cxn modelId="{2F47DFCA-AAFB-4DB8-AA36-B4C8C55FFBF1}" type="presParOf" srcId="{26827198-2E89-44E8-8E6C-6EF02BA17C8B}" destId="{6DF0A5A0-A65E-4933-A3E3-7140C2C6C6A6}" srcOrd="2" destOrd="0" presId="urn:microsoft.com/office/officeart/2005/8/layout/hProcess11"/>
    <dgm:cxn modelId="{7109525A-0489-4302-92E4-2086FA3DDA1E}" type="presParOf" srcId="{6DF0A5A0-A65E-4933-A3E3-7140C2C6C6A6}" destId="{33B87778-C71E-4F3D-8F73-F77B4796A500}" srcOrd="0" destOrd="0" presId="urn:microsoft.com/office/officeart/2005/8/layout/hProcess11"/>
    <dgm:cxn modelId="{D6E8EDF4-DCC1-41EE-99F7-B0EE46032E97}" type="presParOf" srcId="{6DF0A5A0-A65E-4933-A3E3-7140C2C6C6A6}" destId="{4F32D265-A1C6-4DCF-896A-FBBBF2C43E74}" srcOrd="1" destOrd="0" presId="urn:microsoft.com/office/officeart/2005/8/layout/hProcess11"/>
    <dgm:cxn modelId="{DDCBB090-3F30-4BD6-8307-8C0DEB71891C}" type="presParOf" srcId="{6DF0A5A0-A65E-4933-A3E3-7140C2C6C6A6}" destId="{31C348E3-E27A-4E48-BCD4-0479EC13ADA3}" srcOrd="2" destOrd="0" presId="urn:microsoft.com/office/officeart/2005/8/layout/hProcess11"/>
    <dgm:cxn modelId="{A407DA8F-DD9D-46CC-89E3-BA962F7CAE2A}" type="presParOf" srcId="{26827198-2E89-44E8-8E6C-6EF02BA17C8B}" destId="{75067174-6C3D-4F89-B020-B16DB677364D}" srcOrd="3" destOrd="0" presId="urn:microsoft.com/office/officeart/2005/8/layout/hProcess11"/>
    <dgm:cxn modelId="{DCF8806B-A86A-49A6-ABED-E7B3D739F04D}" type="presParOf" srcId="{26827198-2E89-44E8-8E6C-6EF02BA17C8B}" destId="{8852C3D2-0701-40DE-9678-674FA5509918}" srcOrd="4" destOrd="0" presId="urn:microsoft.com/office/officeart/2005/8/layout/hProcess11"/>
    <dgm:cxn modelId="{BF1DEB89-7F89-4194-9BFD-4319C712432B}" type="presParOf" srcId="{8852C3D2-0701-40DE-9678-674FA5509918}" destId="{0B35B69B-7CC9-4B3D-9F9D-3C128CB77ACA}" srcOrd="0" destOrd="0" presId="urn:microsoft.com/office/officeart/2005/8/layout/hProcess11"/>
    <dgm:cxn modelId="{8B9FD6B7-D5E9-4F66-ACBF-7B5D3AA6A3C7}" type="presParOf" srcId="{8852C3D2-0701-40DE-9678-674FA5509918}" destId="{38759565-D456-4441-B047-06A9731B6638}" srcOrd="1" destOrd="0" presId="urn:microsoft.com/office/officeart/2005/8/layout/hProcess11"/>
    <dgm:cxn modelId="{CD6254F8-753C-429B-BEF5-C84707CE45F9}" type="presParOf" srcId="{8852C3D2-0701-40DE-9678-674FA5509918}" destId="{161B0DF9-F5A5-43F2-83F5-9A309241953B}" srcOrd="2" destOrd="0" presId="urn:microsoft.com/office/officeart/2005/8/layout/hProcess11"/>
    <dgm:cxn modelId="{1E7DB059-D249-4D23-8077-B2716CA85D2D}" type="presParOf" srcId="{26827198-2E89-44E8-8E6C-6EF02BA17C8B}" destId="{999EACC9-C9C5-4ABB-8821-3555F4FFF5F5}" srcOrd="5" destOrd="0" presId="urn:microsoft.com/office/officeart/2005/8/layout/hProcess11"/>
    <dgm:cxn modelId="{F2EB16EF-4837-412B-BAA4-8D13DE19967C}" type="presParOf" srcId="{26827198-2E89-44E8-8E6C-6EF02BA17C8B}" destId="{B9301ADC-FBCD-4725-8FA3-0EA3626BDC8E}" srcOrd="6" destOrd="0" presId="urn:microsoft.com/office/officeart/2005/8/layout/hProcess11"/>
    <dgm:cxn modelId="{91F56EA1-20FD-41B9-A54F-322DA294C4A5}" type="presParOf" srcId="{B9301ADC-FBCD-4725-8FA3-0EA3626BDC8E}" destId="{72A4882E-4FFA-4733-ADE9-8792692955D1}" srcOrd="0" destOrd="0" presId="urn:microsoft.com/office/officeart/2005/8/layout/hProcess11"/>
    <dgm:cxn modelId="{7A2CB1D5-50DE-486D-8BE7-C6CBCBF4A3DE}" type="presParOf" srcId="{B9301ADC-FBCD-4725-8FA3-0EA3626BDC8E}" destId="{1E43EDFA-8FF5-4D03-A379-20457B42F1BA}" srcOrd="1" destOrd="0" presId="urn:microsoft.com/office/officeart/2005/8/layout/hProcess11"/>
    <dgm:cxn modelId="{036DDFB2-8EAC-4666-9BD7-51DAAB5A0930}" type="presParOf" srcId="{B9301ADC-FBCD-4725-8FA3-0EA3626BDC8E}" destId="{593A9CFB-362E-42AF-8E8B-D4168ED3D7DC}" srcOrd="2" destOrd="0" presId="urn:microsoft.com/office/officeart/2005/8/layout/hProcess11"/>
    <dgm:cxn modelId="{4DC244D0-0391-45CE-A21D-C6261959DD3B}" type="presParOf" srcId="{26827198-2E89-44E8-8E6C-6EF02BA17C8B}" destId="{984EADA4-D6D1-46EF-AEAE-D23ADC0E00CA}" srcOrd="7" destOrd="0" presId="urn:microsoft.com/office/officeart/2005/8/layout/hProcess11"/>
    <dgm:cxn modelId="{08B81453-7C32-44C7-9728-07AA863BFA87}" type="presParOf" srcId="{26827198-2E89-44E8-8E6C-6EF02BA17C8B}" destId="{50E7B041-67EC-4DEB-9819-08B40A07B8DC}" srcOrd="8" destOrd="0" presId="urn:microsoft.com/office/officeart/2005/8/layout/hProcess11"/>
    <dgm:cxn modelId="{11565C94-9126-476D-8B78-C8B7D509C875}" type="presParOf" srcId="{50E7B041-67EC-4DEB-9819-08B40A07B8DC}" destId="{7BB6FF99-4E4E-4748-8D2A-DBB1E8771220}" srcOrd="0" destOrd="0" presId="urn:microsoft.com/office/officeart/2005/8/layout/hProcess11"/>
    <dgm:cxn modelId="{D09D0768-44D5-4083-B363-235E442AC166}" type="presParOf" srcId="{50E7B041-67EC-4DEB-9819-08B40A07B8DC}" destId="{792089D9-2A97-49EB-86D7-A05952CEAA70}" srcOrd="1" destOrd="0" presId="urn:microsoft.com/office/officeart/2005/8/layout/hProcess11"/>
    <dgm:cxn modelId="{BD8E434A-6D00-4213-8D99-8B810F930A5F}" type="presParOf" srcId="{50E7B041-67EC-4DEB-9819-08B40A07B8DC}" destId="{C37B0195-0E07-4205-A0EC-E36C270B7580}" srcOrd="2" destOrd="0" presId="urn:microsoft.com/office/officeart/2005/8/layout/hProcess11"/>
    <dgm:cxn modelId="{09A00A41-EBB0-43D5-95AA-C050B4BF3B53}" type="presParOf" srcId="{26827198-2E89-44E8-8E6C-6EF02BA17C8B}" destId="{E5ACD7CC-2044-46B1-8E04-80BE2D09BDD4}" srcOrd="9" destOrd="0" presId="urn:microsoft.com/office/officeart/2005/8/layout/hProcess11"/>
    <dgm:cxn modelId="{19A46E8D-FAC0-47D9-A993-B235927A8DC7}" type="presParOf" srcId="{26827198-2E89-44E8-8E6C-6EF02BA17C8B}" destId="{78DCD21D-6451-4A64-9067-3F03E8C1B767}" srcOrd="10" destOrd="0" presId="urn:microsoft.com/office/officeart/2005/8/layout/hProcess11"/>
    <dgm:cxn modelId="{471D3A34-F770-4E3B-A366-0BDD7B518507}" type="presParOf" srcId="{78DCD21D-6451-4A64-9067-3F03E8C1B767}" destId="{B6EC8A5C-80E9-4790-AB22-2880388372DD}" srcOrd="0" destOrd="0" presId="urn:microsoft.com/office/officeart/2005/8/layout/hProcess11"/>
    <dgm:cxn modelId="{C8C472DF-E3BE-4213-9821-8ECB7A5F3BAC}" type="presParOf" srcId="{78DCD21D-6451-4A64-9067-3F03E8C1B767}" destId="{10DBCC11-BD1F-48BD-9BAB-D0531E2766BF}" srcOrd="1" destOrd="0" presId="urn:microsoft.com/office/officeart/2005/8/layout/hProcess11"/>
    <dgm:cxn modelId="{F9BB6D1A-98C8-4C9A-9B19-B3A1E821E967}" type="presParOf" srcId="{78DCD21D-6451-4A64-9067-3F03E8C1B767}" destId="{7DE6259A-B91C-44DB-918D-20B7670C8615}" srcOrd="2" destOrd="0" presId="urn:microsoft.com/office/officeart/2005/8/layout/hProcess11"/>
    <dgm:cxn modelId="{FAE05A3C-EF6F-4419-9E28-E92F7601CC86}" type="presParOf" srcId="{26827198-2E89-44E8-8E6C-6EF02BA17C8B}" destId="{613BF3B6-615F-4F68-941E-A87B30570625}" srcOrd="11" destOrd="0" presId="urn:microsoft.com/office/officeart/2005/8/layout/hProcess11"/>
    <dgm:cxn modelId="{67550926-7F96-4FB1-98F5-157D141481D2}" type="presParOf" srcId="{26827198-2E89-44E8-8E6C-6EF02BA17C8B}" destId="{34C1AB6B-E6F4-4CF9-B6A9-9ACB32D61456}" srcOrd="12" destOrd="0" presId="urn:microsoft.com/office/officeart/2005/8/layout/hProcess11"/>
    <dgm:cxn modelId="{8F1A8B0E-BAD1-4C98-A039-2FC24189C7F4}" type="presParOf" srcId="{34C1AB6B-E6F4-4CF9-B6A9-9ACB32D61456}" destId="{F96B9029-6932-479F-9461-79E87B75B371}" srcOrd="0" destOrd="0" presId="urn:microsoft.com/office/officeart/2005/8/layout/hProcess11"/>
    <dgm:cxn modelId="{635DE3AF-EE28-4997-9B56-E92A12950DD1}" type="presParOf" srcId="{34C1AB6B-E6F4-4CF9-B6A9-9ACB32D61456}" destId="{C016264D-225C-4D65-85F3-54261F23A342}" srcOrd="1" destOrd="0" presId="urn:microsoft.com/office/officeart/2005/8/layout/hProcess11"/>
    <dgm:cxn modelId="{F5CA9537-35FB-424D-8FA9-14187ACFE4BB}" type="presParOf" srcId="{34C1AB6B-E6F4-4CF9-B6A9-9ACB32D61456}" destId="{D115F71F-8CD6-4873-B21A-90C8936D8567}"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81117-3505-46E6-93AE-0B3BC1737648}" type="doc">
      <dgm:prSet loTypeId="urn:microsoft.com/office/officeart/2005/8/layout/process1" loCatId="process" qsTypeId="urn:microsoft.com/office/officeart/2005/8/quickstyle/simple1" qsCatId="simple" csTypeId="urn:microsoft.com/office/officeart/2005/8/colors/accent3_2" csCatId="accent3" phldr="1"/>
      <dgm:spPr/>
    </dgm:pt>
    <dgm:pt modelId="{87AA4DC5-3746-4BAC-80B0-C349F28EE94D}">
      <dgm:prSet phldrT="[Text]" phldr="0"/>
      <dgm:spPr/>
      <dgm:t>
        <a:bodyPr/>
        <a:lstStyle/>
        <a:p>
          <a:pPr rtl="0"/>
          <a:r>
            <a:rPr lang="en-US">
              <a:latin typeface="Lato ExtraBold"/>
            </a:rPr>
            <a:t>Feasibility Study</a:t>
          </a:r>
          <a:endParaRPr lang="en-US"/>
        </a:p>
      </dgm:t>
      <dgm:extLst>
        <a:ext uri="{E40237B7-FDA0-4F09-8148-C483321AD2D9}">
          <dgm14:cNvPr xmlns:dgm14="http://schemas.microsoft.com/office/drawing/2010/diagram" id="0" name="" descr="This graphic depicts the 5 steps in project implementation. From left to right those are: Feasibility Study, Design, Permitting, Construction, and Monitoring. The graph has the first step, Feasibility Study, circled in red to indicate that the Demarest Lloyd engagement is in this very first step. ">
            <a:extLst>
              <a:ext uri="{C183D7F6-B498-43B3-948B-1728B52AA6E4}">
                <adec:decorative xmlns:adec="http://schemas.microsoft.com/office/drawing/2017/decorative" val="0"/>
              </a:ext>
            </a:extLst>
          </dgm14:cNvPr>
        </a:ext>
      </dgm:extLst>
    </dgm:pt>
    <dgm:pt modelId="{A38B437A-036D-47C2-8814-0D332525DA9C}" type="parTrans" cxnId="{586A0C0D-1A2D-4F12-ABA5-4B7F9D9F2FF1}">
      <dgm:prSet/>
      <dgm:spPr/>
      <dgm:t>
        <a:bodyPr/>
        <a:lstStyle/>
        <a:p>
          <a:endParaRPr lang="en-US"/>
        </a:p>
      </dgm:t>
    </dgm:pt>
    <dgm:pt modelId="{A4781C89-BC11-4500-AFAD-36F9DB93C926}" type="sibTrans" cxnId="{586A0C0D-1A2D-4F12-ABA5-4B7F9D9F2FF1}">
      <dgm:prSet/>
      <dgm:spPr/>
      <dgm:t>
        <a:bodyPr/>
        <a:lstStyle/>
        <a:p>
          <a:endParaRPr lang="en-US"/>
        </a:p>
      </dgm:t>
    </dgm:pt>
    <dgm:pt modelId="{8A35F41D-01FB-4D46-990B-B18B9C500F9F}">
      <dgm:prSet phldrT="[Text]" phldr="0"/>
      <dgm:spPr/>
      <dgm:t>
        <a:bodyPr/>
        <a:lstStyle/>
        <a:p>
          <a:r>
            <a:rPr lang="en-US">
              <a:latin typeface="Lato ExtraBold"/>
            </a:rPr>
            <a:t>Design</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97635C7-82A9-435D-8AB8-C460ED8740EC}" type="parTrans" cxnId="{5ACD5FDC-361D-463A-A7A4-AB2C5A2981F1}">
      <dgm:prSet/>
      <dgm:spPr/>
      <dgm:t>
        <a:bodyPr/>
        <a:lstStyle/>
        <a:p>
          <a:endParaRPr lang="en-US"/>
        </a:p>
      </dgm:t>
    </dgm:pt>
    <dgm:pt modelId="{BF996C8D-CD30-4AC9-8108-68057530286A}" type="sibTrans" cxnId="{5ACD5FDC-361D-463A-A7A4-AB2C5A2981F1}">
      <dgm:prSet/>
      <dgm:spPr/>
      <dgm:t>
        <a:bodyPr/>
        <a:lstStyle/>
        <a:p>
          <a:endParaRPr lang="en-US"/>
        </a:p>
      </dgm:t>
    </dgm:pt>
    <dgm:pt modelId="{E9AC2E64-6695-4D67-9E7B-12CE66698868}">
      <dgm:prSet phldrT="[Text]" phldr="0"/>
      <dgm:spPr/>
      <dgm:t>
        <a:bodyPr/>
        <a:lstStyle/>
        <a:p>
          <a:r>
            <a:rPr lang="en-US">
              <a:latin typeface="Lato ExtraBold"/>
            </a:rPr>
            <a:t>Construction</a:t>
          </a:r>
          <a:endParaRPr lang="en-US"/>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924A2AE-9039-4D06-985D-C0BB781BEB95}" type="parTrans" cxnId="{4D07B320-0E00-459A-9723-5E1B1FBE2851}">
      <dgm:prSet/>
      <dgm:spPr/>
      <dgm:t>
        <a:bodyPr/>
        <a:lstStyle/>
        <a:p>
          <a:endParaRPr lang="en-US"/>
        </a:p>
      </dgm:t>
    </dgm:pt>
    <dgm:pt modelId="{749B956E-CA97-4CB1-91BE-1232092D04BA}" type="sibTrans" cxnId="{4D07B320-0E00-459A-9723-5E1B1FBE2851}">
      <dgm:prSet/>
      <dgm:spPr/>
      <dgm:t>
        <a:bodyPr/>
        <a:lstStyle/>
        <a:p>
          <a:endParaRPr lang="en-US"/>
        </a:p>
      </dgm:t>
    </dgm:pt>
    <dgm:pt modelId="{FACDA678-2766-4C4A-80E3-B07F3D785C76}">
      <dgm:prSet phldr="0"/>
      <dgm:spPr/>
      <dgm:t>
        <a:bodyPr/>
        <a:lstStyle/>
        <a:p>
          <a:pPr rtl="0"/>
          <a:r>
            <a:rPr lang="en-US">
              <a:latin typeface="Lato ExtraBold"/>
            </a:rPr>
            <a:t>Permitting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D7339AB-D970-4DFE-876A-742205408555}" type="parTrans" cxnId="{D6D99E14-9E9A-41EE-AFF8-6A6D59FFCCB7}">
      <dgm:prSet/>
      <dgm:spPr/>
      <dgm:t>
        <a:bodyPr/>
        <a:lstStyle/>
        <a:p>
          <a:endParaRPr lang="en-US"/>
        </a:p>
      </dgm:t>
    </dgm:pt>
    <dgm:pt modelId="{E38C6EA8-763B-4451-9D0F-05D9CBDE6E90}" type="sibTrans" cxnId="{D6D99E14-9E9A-41EE-AFF8-6A6D59FFCCB7}">
      <dgm:prSet/>
      <dgm:spPr/>
      <dgm:t>
        <a:bodyPr/>
        <a:lstStyle/>
        <a:p>
          <a:endParaRPr lang="en-US"/>
        </a:p>
      </dgm:t>
    </dgm:pt>
    <dgm:pt modelId="{4F243CAD-2628-4823-8A87-7C0B8F33AC79}">
      <dgm:prSet phldr="0"/>
      <dgm:spPr/>
      <dgm:t>
        <a:bodyPr/>
        <a:lstStyle/>
        <a:p>
          <a:pPr rtl="0"/>
          <a:r>
            <a:rPr lang="en-US">
              <a:latin typeface="Lato ExtraBold"/>
            </a:rPr>
            <a:t>Monitoring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814C31E-9C53-4085-A681-161AB82D3065}" type="parTrans" cxnId="{92E99F6C-BCA0-475E-B4E6-F292B93DB89E}">
      <dgm:prSet/>
      <dgm:spPr/>
      <dgm:t>
        <a:bodyPr/>
        <a:lstStyle/>
        <a:p>
          <a:endParaRPr lang="en-US"/>
        </a:p>
      </dgm:t>
    </dgm:pt>
    <dgm:pt modelId="{736CCEBB-288B-466B-BD24-0283E879A999}" type="sibTrans" cxnId="{92E99F6C-BCA0-475E-B4E6-F292B93DB89E}">
      <dgm:prSet/>
      <dgm:spPr/>
      <dgm:t>
        <a:bodyPr/>
        <a:lstStyle/>
        <a:p>
          <a:endParaRPr lang="en-US"/>
        </a:p>
      </dgm:t>
    </dgm:pt>
    <dgm:pt modelId="{0C64BC17-9264-4C7C-9DF6-5FADC2B9B607}" type="pres">
      <dgm:prSet presAssocID="{C0F81117-3505-46E6-93AE-0B3BC1737648}" presName="Name0" presStyleCnt="0">
        <dgm:presLayoutVars>
          <dgm:dir/>
          <dgm:resizeHandles val="exact"/>
        </dgm:presLayoutVars>
      </dgm:prSet>
      <dgm:spPr/>
    </dgm:pt>
    <dgm:pt modelId="{307FD9AB-7EAD-4CD3-B564-4A8BABCBBDE3}" type="pres">
      <dgm:prSet presAssocID="{87AA4DC5-3746-4BAC-80B0-C349F28EE94D}" presName="node" presStyleLbl="node1" presStyleIdx="0" presStyleCnt="5">
        <dgm:presLayoutVars>
          <dgm:bulletEnabled val="1"/>
        </dgm:presLayoutVars>
      </dgm:prSet>
      <dgm:spPr/>
    </dgm:pt>
    <dgm:pt modelId="{6ACCCC67-083E-42BF-8FA2-DAD5D4CF79A9}" type="pres">
      <dgm:prSet presAssocID="{A4781C89-BC11-4500-AFAD-36F9DB93C926}" presName="sibTrans" presStyleLbl="sibTrans2D1" presStyleIdx="0" presStyleCnt="4"/>
      <dgm:spPr/>
    </dgm:pt>
    <dgm:pt modelId="{D8CB4F37-26A9-4418-85F5-18DA280769F1}" type="pres">
      <dgm:prSet presAssocID="{A4781C89-BC11-4500-AFAD-36F9DB93C926}" presName="connectorText" presStyleLbl="sibTrans2D1" presStyleIdx="0" presStyleCnt="4"/>
      <dgm:spPr/>
    </dgm:pt>
    <dgm:pt modelId="{DE3CD29D-9123-4ECD-8B2B-6B94C21EB3B2}" type="pres">
      <dgm:prSet presAssocID="{8A35F41D-01FB-4D46-990B-B18B9C500F9F}" presName="node" presStyleLbl="node1" presStyleIdx="1" presStyleCnt="5">
        <dgm:presLayoutVars>
          <dgm:bulletEnabled val="1"/>
        </dgm:presLayoutVars>
      </dgm:prSet>
      <dgm:spPr/>
    </dgm:pt>
    <dgm:pt modelId="{1F2CF309-1BA6-47A8-96D7-D1DB1492A227}" type="pres">
      <dgm:prSet presAssocID="{BF996C8D-CD30-4AC9-8108-68057530286A}" presName="sibTrans" presStyleLbl="sibTrans2D1" presStyleIdx="1" presStyleCnt="4"/>
      <dgm:spPr/>
    </dgm:pt>
    <dgm:pt modelId="{BC19C967-593A-476E-9809-24D7AC27F4D3}" type="pres">
      <dgm:prSet presAssocID="{BF996C8D-CD30-4AC9-8108-68057530286A}" presName="connectorText" presStyleLbl="sibTrans2D1" presStyleIdx="1" presStyleCnt="4"/>
      <dgm:spPr/>
    </dgm:pt>
    <dgm:pt modelId="{C7D01775-A29B-4CA6-A3D1-E8646896FEA5}" type="pres">
      <dgm:prSet presAssocID="{FACDA678-2766-4C4A-80E3-B07F3D785C76}" presName="node" presStyleLbl="node1" presStyleIdx="2" presStyleCnt="5">
        <dgm:presLayoutVars>
          <dgm:bulletEnabled val="1"/>
        </dgm:presLayoutVars>
      </dgm:prSet>
      <dgm:spPr/>
    </dgm:pt>
    <dgm:pt modelId="{3D1EEE0D-1A68-497C-9985-C15FF0BA5E26}" type="pres">
      <dgm:prSet presAssocID="{E38C6EA8-763B-4451-9D0F-05D9CBDE6E90}" presName="sibTrans" presStyleLbl="sibTrans2D1" presStyleIdx="2" presStyleCnt="4"/>
      <dgm:spPr/>
    </dgm:pt>
    <dgm:pt modelId="{25963D07-E095-4AC3-A3D2-F6B13A85BAB0}" type="pres">
      <dgm:prSet presAssocID="{E38C6EA8-763B-4451-9D0F-05D9CBDE6E90}" presName="connectorText" presStyleLbl="sibTrans2D1" presStyleIdx="2" presStyleCnt="4"/>
      <dgm:spPr/>
    </dgm:pt>
    <dgm:pt modelId="{D4F1EFF6-80E1-4BBD-925D-5D633E6D34E6}" type="pres">
      <dgm:prSet presAssocID="{E9AC2E64-6695-4D67-9E7B-12CE66698868}" presName="node" presStyleLbl="node1" presStyleIdx="3" presStyleCnt="5">
        <dgm:presLayoutVars>
          <dgm:bulletEnabled val="1"/>
        </dgm:presLayoutVars>
      </dgm:prSet>
      <dgm:spPr/>
    </dgm:pt>
    <dgm:pt modelId="{7CCD8398-37F8-43B9-A534-4D19C169D436}" type="pres">
      <dgm:prSet presAssocID="{749B956E-CA97-4CB1-91BE-1232092D04BA}" presName="sibTrans" presStyleLbl="sibTrans2D1" presStyleIdx="3" presStyleCnt="4"/>
      <dgm:spPr/>
    </dgm:pt>
    <dgm:pt modelId="{93AD8CFE-FB4B-4375-B3ED-785C9AE8A9F7}" type="pres">
      <dgm:prSet presAssocID="{749B956E-CA97-4CB1-91BE-1232092D04BA}" presName="connectorText" presStyleLbl="sibTrans2D1" presStyleIdx="3" presStyleCnt="4"/>
      <dgm:spPr/>
    </dgm:pt>
    <dgm:pt modelId="{63CEC2AA-F7E8-462A-9D4A-E32533A13E86}" type="pres">
      <dgm:prSet presAssocID="{4F243CAD-2628-4823-8A87-7C0B8F33AC79}" presName="node" presStyleLbl="node1" presStyleIdx="4" presStyleCnt="5">
        <dgm:presLayoutVars>
          <dgm:bulletEnabled val="1"/>
        </dgm:presLayoutVars>
      </dgm:prSet>
      <dgm:spPr/>
    </dgm:pt>
  </dgm:ptLst>
  <dgm:cxnLst>
    <dgm:cxn modelId="{586A0C0D-1A2D-4F12-ABA5-4B7F9D9F2FF1}" srcId="{C0F81117-3505-46E6-93AE-0B3BC1737648}" destId="{87AA4DC5-3746-4BAC-80B0-C349F28EE94D}" srcOrd="0" destOrd="0" parTransId="{A38B437A-036D-47C2-8814-0D332525DA9C}" sibTransId="{A4781C89-BC11-4500-AFAD-36F9DB93C926}"/>
    <dgm:cxn modelId="{D6D99E14-9E9A-41EE-AFF8-6A6D59FFCCB7}" srcId="{C0F81117-3505-46E6-93AE-0B3BC1737648}" destId="{FACDA678-2766-4C4A-80E3-B07F3D785C76}" srcOrd="2" destOrd="0" parTransId="{7D7339AB-D970-4DFE-876A-742205408555}" sibTransId="{E38C6EA8-763B-4451-9D0F-05D9CBDE6E90}"/>
    <dgm:cxn modelId="{4D07B320-0E00-459A-9723-5E1B1FBE2851}" srcId="{C0F81117-3505-46E6-93AE-0B3BC1737648}" destId="{E9AC2E64-6695-4D67-9E7B-12CE66698868}" srcOrd="3" destOrd="0" parTransId="{9924A2AE-9039-4D06-985D-C0BB781BEB95}" sibTransId="{749B956E-CA97-4CB1-91BE-1232092D04BA}"/>
    <dgm:cxn modelId="{5C25DD5D-3F2D-4195-AE3F-716480025CCC}" type="presOf" srcId="{E38C6EA8-763B-4451-9D0F-05D9CBDE6E90}" destId="{25963D07-E095-4AC3-A3D2-F6B13A85BAB0}" srcOrd="1" destOrd="0" presId="urn:microsoft.com/office/officeart/2005/8/layout/process1"/>
    <dgm:cxn modelId="{7F0F445F-EA4D-49A7-AD03-02F06E966D2B}" type="presOf" srcId="{C0F81117-3505-46E6-93AE-0B3BC1737648}" destId="{0C64BC17-9264-4C7C-9DF6-5FADC2B9B607}" srcOrd="0" destOrd="0" presId="urn:microsoft.com/office/officeart/2005/8/layout/process1"/>
    <dgm:cxn modelId="{C8DDCB41-A376-41FF-8E7B-D90EAFFF87C2}" type="presOf" srcId="{749B956E-CA97-4CB1-91BE-1232092D04BA}" destId="{7CCD8398-37F8-43B9-A534-4D19C169D436}" srcOrd="0" destOrd="0" presId="urn:microsoft.com/office/officeart/2005/8/layout/process1"/>
    <dgm:cxn modelId="{A5ED8045-27C1-4DF2-9572-191B16E79D4F}" type="presOf" srcId="{A4781C89-BC11-4500-AFAD-36F9DB93C926}" destId="{6ACCCC67-083E-42BF-8FA2-DAD5D4CF79A9}" srcOrd="0" destOrd="0" presId="urn:microsoft.com/office/officeart/2005/8/layout/process1"/>
    <dgm:cxn modelId="{65F4784B-6CDD-4E2E-8559-FAF76F476B7B}" type="presOf" srcId="{FACDA678-2766-4C4A-80E3-B07F3D785C76}" destId="{C7D01775-A29B-4CA6-A3D1-E8646896FEA5}" srcOrd="0" destOrd="0" presId="urn:microsoft.com/office/officeart/2005/8/layout/process1"/>
    <dgm:cxn modelId="{92E99F6C-BCA0-475E-B4E6-F292B93DB89E}" srcId="{C0F81117-3505-46E6-93AE-0B3BC1737648}" destId="{4F243CAD-2628-4823-8A87-7C0B8F33AC79}" srcOrd="4" destOrd="0" parTransId="{0814C31E-9C53-4085-A681-161AB82D3065}" sibTransId="{736CCEBB-288B-466B-BD24-0283E879A999}"/>
    <dgm:cxn modelId="{4039428A-0483-4810-A448-38D509572209}" type="presOf" srcId="{8A35F41D-01FB-4D46-990B-B18B9C500F9F}" destId="{DE3CD29D-9123-4ECD-8B2B-6B94C21EB3B2}" srcOrd="0" destOrd="0" presId="urn:microsoft.com/office/officeart/2005/8/layout/process1"/>
    <dgm:cxn modelId="{871FB98D-AB36-45A1-841D-40DF4FF2CA6E}" type="presOf" srcId="{E9AC2E64-6695-4D67-9E7B-12CE66698868}" destId="{D4F1EFF6-80E1-4BBD-925D-5D633E6D34E6}" srcOrd="0" destOrd="0" presId="urn:microsoft.com/office/officeart/2005/8/layout/process1"/>
    <dgm:cxn modelId="{84CDB096-211A-411B-9B33-E353FD5566BD}" type="presOf" srcId="{BF996C8D-CD30-4AC9-8108-68057530286A}" destId="{1F2CF309-1BA6-47A8-96D7-D1DB1492A227}" srcOrd="0" destOrd="0" presId="urn:microsoft.com/office/officeart/2005/8/layout/process1"/>
    <dgm:cxn modelId="{5ACD5FDC-361D-463A-A7A4-AB2C5A2981F1}" srcId="{C0F81117-3505-46E6-93AE-0B3BC1737648}" destId="{8A35F41D-01FB-4D46-990B-B18B9C500F9F}" srcOrd="1" destOrd="0" parTransId="{E97635C7-82A9-435D-8AB8-C460ED8740EC}" sibTransId="{BF996C8D-CD30-4AC9-8108-68057530286A}"/>
    <dgm:cxn modelId="{4E0241DD-3890-4CD2-9B26-9DBA6543C65A}" type="presOf" srcId="{4F243CAD-2628-4823-8A87-7C0B8F33AC79}" destId="{63CEC2AA-F7E8-462A-9D4A-E32533A13E86}" srcOrd="0" destOrd="0" presId="urn:microsoft.com/office/officeart/2005/8/layout/process1"/>
    <dgm:cxn modelId="{56B78CE3-8B52-4B68-8265-2702F25B94E5}" type="presOf" srcId="{749B956E-CA97-4CB1-91BE-1232092D04BA}" destId="{93AD8CFE-FB4B-4375-B3ED-785C9AE8A9F7}" srcOrd="1" destOrd="0" presId="urn:microsoft.com/office/officeart/2005/8/layout/process1"/>
    <dgm:cxn modelId="{33EA97EE-4BD0-4C7F-A2DF-EB9C1F574C6A}" type="presOf" srcId="{E38C6EA8-763B-4451-9D0F-05D9CBDE6E90}" destId="{3D1EEE0D-1A68-497C-9985-C15FF0BA5E26}" srcOrd="0" destOrd="0" presId="urn:microsoft.com/office/officeart/2005/8/layout/process1"/>
    <dgm:cxn modelId="{58A51EF3-F16F-45A7-BB6A-8BF1D646CE3F}" type="presOf" srcId="{87AA4DC5-3746-4BAC-80B0-C349F28EE94D}" destId="{307FD9AB-7EAD-4CD3-B564-4A8BABCBBDE3}" srcOrd="0" destOrd="0" presId="urn:microsoft.com/office/officeart/2005/8/layout/process1"/>
    <dgm:cxn modelId="{72CD90FA-8549-4D57-BFF0-D1EA4EF5AED5}" type="presOf" srcId="{BF996C8D-CD30-4AC9-8108-68057530286A}" destId="{BC19C967-593A-476E-9809-24D7AC27F4D3}" srcOrd="1" destOrd="0" presId="urn:microsoft.com/office/officeart/2005/8/layout/process1"/>
    <dgm:cxn modelId="{0250EEFF-6C24-402B-B214-087FCDA59D97}" type="presOf" srcId="{A4781C89-BC11-4500-AFAD-36F9DB93C926}" destId="{D8CB4F37-26A9-4418-85F5-18DA280769F1}" srcOrd="1" destOrd="0" presId="urn:microsoft.com/office/officeart/2005/8/layout/process1"/>
    <dgm:cxn modelId="{E1DB354A-4B7C-412F-B8BB-FF21B5E8A267}" type="presParOf" srcId="{0C64BC17-9264-4C7C-9DF6-5FADC2B9B607}" destId="{307FD9AB-7EAD-4CD3-B564-4A8BABCBBDE3}" srcOrd="0" destOrd="0" presId="urn:microsoft.com/office/officeart/2005/8/layout/process1"/>
    <dgm:cxn modelId="{BBA9E097-BB00-44BF-BA5A-FF528A1009AD}" type="presParOf" srcId="{0C64BC17-9264-4C7C-9DF6-5FADC2B9B607}" destId="{6ACCCC67-083E-42BF-8FA2-DAD5D4CF79A9}" srcOrd="1" destOrd="0" presId="urn:microsoft.com/office/officeart/2005/8/layout/process1"/>
    <dgm:cxn modelId="{70AC64C0-5B11-4F4F-806E-2E5D5FE9AF81}" type="presParOf" srcId="{6ACCCC67-083E-42BF-8FA2-DAD5D4CF79A9}" destId="{D8CB4F37-26A9-4418-85F5-18DA280769F1}" srcOrd="0" destOrd="0" presId="urn:microsoft.com/office/officeart/2005/8/layout/process1"/>
    <dgm:cxn modelId="{FBB412DD-303B-45C1-8D42-431C22540412}" type="presParOf" srcId="{0C64BC17-9264-4C7C-9DF6-5FADC2B9B607}" destId="{DE3CD29D-9123-4ECD-8B2B-6B94C21EB3B2}" srcOrd="2" destOrd="0" presId="urn:microsoft.com/office/officeart/2005/8/layout/process1"/>
    <dgm:cxn modelId="{23E36203-C295-46C6-A23A-19C55691E0A3}" type="presParOf" srcId="{0C64BC17-9264-4C7C-9DF6-5FADC2B9B607}" destId="{1F2CF309-1BA6-47A8-96D7-D1DB1492A227}" srcOrd="3" destOrd="0" presId="urn:microsoft.com/office/officeart/2005/8/layout/process1"/>
    <dgm:cxn modelId="{C5634772-2F26-4756-B4FD-8D99C6A08B4A}" type="presParOf" srcId="{1F2CF309-1BA6-47A8-96D7-D1DB1492A227}" destId="{BC19C967-593A-476E-9809-24D7AC27F4D3}" srcOrd="0" destOrd="0" presId="urn:microsoft.com/office/officeart/2005/8/layout/process1"/>
    <dgm:cxn modelId="{3B064EEA-8DCA-430E-A5F0-C3B6B76607AE}" type="presParOf" srcId="{0C64BC17-9264-4C7C-9DF6-5FADC2B9B607}" destId="{C7D01775-A29B-4CA6-A3D1-E8646896FEA5}" srcOrd="4" destOrd="0" presId="urn:microsoft.com/office/officeart/2005/8/layout/process1"/>
    <dgm:cxn modelId="{CE908E5A-0438-4ED0-9170-E846F650D9B4}" type="presParOf" srcId="{0C64BC17-9264-4C7C-9DF6-5FADC2B9B607}" destId="{3D1EEE0D-1A68-497C-9985-C15FF0BA5E26}" srcOrd="5" destOrd="0" presId="urn:microsoft.com/office/officeart/2005/8/layout/process1"/>
    <dgm:cxn modelId="{EC060B92-66E9-4753-81AA-23E1EBE4AB00}" type="presParOf" srcId="{3D1EEE0D-1A68-497C-9985-C15FF0BA5E26}" destId="{25963D07-E095-4AC3-A3D2-F6B13A85BAB0}" srcOrd="0" destOrd="0" presId="urn:microsoft.com/office/officeart/2005/8/layout/process1"/>
    <dgm:cxn modelId="{716CB951-A06D-4572-9DAD-62AF6F6132BF}" type="presParOf" srcId="{0C64BC17-9264-4C7C-9DF6-5FADC2B9B607}" destId="{D4F1EFF6-80E1-4BBD-925D-5D633E6D34E6}" srcOrd="6" destOrd="0" presId="urn:microsoft.com/office/officeart/2005/8/layout/process1"/>
    <dgm:cxn modelId="{F2E6CFBE-6E2C-472D-9773-113FCF838E59}" type="presParOf" srcId="{0C64BC17-9264-4C7C-9DF6-5FADC2B9B607}" destId="{7CCD8398-37F8-43B9-A534-4D19C169D436}" srcOrd="7" destOrd="0" presId="urn:microsoft.com/office/officeart/2005/8/layout/process1"/>
    <dgm:cxn modelId="{7792BE2C-57A9-45AB-857C-EEA8B08B5E4F}" type="presParOf" srcId="{7CCD8398-37F8-43B9-A534-4D19C169D436}" destId="{93AD8CFE-FB4B-4375-B3ED-785C9AE8A9F7}" srcOrd="0" destOrd="0" presId="urn:microsoft.com/office/officeart/2005/8/layout/process1"/>
    <dgm:cxn modelId="{D2DE83ED-5E25-4AD4-9B02-3F0EE36EF697}" type="presParOf" srcId="{0C64BC17-9264-4C7C-9DF6-5FADC2B9B607}" destId="{63CEC2AA-F7E8-462A-9D4A-E32533A13E8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460B7-1794-4867-BEFE-8FE6DF746A72}">
      <dsp:nvSpPr>
        <dsp:cNvPr id="0" name=""/>
        <dsp:cNvSpPr/>
      </dsp:nvSpPr>
      <dsp:spPr>
        <a:xfrm>
          <a:off x="0" y="2316480"/>
          <a:ext cx="10276414" cy="3088640"/>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DD61B-F004-4F6C-976A-DAF37DDA87D3}">
      <dsp:nvSpPr>
        <dsp:cNvPr id="0" name=""/>
        <dsp:cNvSpPr/>
      </dsp:nvSpPr>
      <dsp:spPr>
        <a:xfrm>
          <a:off x="790" y="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Mar-Apr 2025:</a:t>
          </a:r>
          <a:r>
            <a:rPr lang="en-US" sz="1400" kern="1200">
              <a:latin typeface="Calibri"/>
              <a:ea typeface="Calibri"/>
              <a:cs typeface="Calibri"/>
            </a:rPr>
            <a:t> </a:t>
          </a:r>
          <a:r>
            <a:rPr lang="en-US" sz="1400" kern="1200">
              <a:latin typeface="Calibri Light" panose="020F0302020204030204"/>
            </a:rPr>
            <a:t>Project Kickoff and Data Review </a:t>
          </a:r>
        </a:p>
      </dsp:txBody>
      <dsp:txXfrm>
        <a:off x="790" y="0"/>
        <a:ext cx="1266738" cy="3088640"/>
      </dsp:txXfrm>
    </dsp:sp>
    <dsp:sp modelId="{4C89E3C5-0102-4D99-A783-9BD2D55EB24C}">
      <dsp:nvSpPr>
        <dsp:cNvPr id="0" name=""/>
        <dsp:cNvSpPr/>
      </dsp:nvSpPr>
      <dsp:spPr>
        <a:xfrm>
          <a:off x="248079" y="3474720"/>
          <a:ext cx="772160" cy="772160"/>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87778-C71E-4F3D-8F73-F77B4796A500}">
      <dsp:nvSpPr>
        <dsp:cNvPr id="0" name=""/>
        <dsp:cNvSpPr/>
      </dsp:nvSpPr>
      <dsp:spPr>
        <a:xfrm>
          <a:off x="1330865" y="463296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Mar-May 2025:</a:t>
          </a:r>
          <a:r>
            <a:rPr lang="en-US" sz="1400" kern="1200">
              <a:latin typeface="Calibri Light" panose="020F0302020204030204"/>
            </a:rPr>
            <a:t> Archaeological Sensitivity Assessment</a:t>
          </a:r>
        </a:p>
      </dsp:txBody>
      <dsp:txXfrm>
        <a:off x="1330865" y="4632960"/>
        <a:ext cx="1266738" cy="3088640"/>
      </dsp:txXfrm>
    </dsp:sp>
    <dsp:sp modelId="{4F32D265-A1C6-4DCF-896A-FBBBF2C43E74}">
      <dsp:nvSpPr>
        <dsp:cNvPr id="0" name=""/>
        <dsp:cNvSpPr/>
      </dsp:nvSpPr>
      <dsp:spPr>
        <a:xfrm>
          <a:off x="1578155" y="3474720"/>
          <a:ext cx="772160" cy="772160"/>
        </a:xfrm>
        <a:prstGeom prst="ellipse">
          <a:avLst/>
        </a:prstGeom>
        <a:solidFill>
          <a:schemeClr val="accent3">
            <a:hueOff val="686194"/>
            <a:satOff val="4119"/>
            <a:lumOff val="313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35B69B-7CC9-4B3D-9F9D-3C128CB77ACA}">
      <dsp:nvSpPr>
        <dsp:cNvPr id="0" name=""/>
        <dsp:cNvSpPr/>
      </dsp:nvSpPr>
      <dsp:spPr>
        <a:xfrm>
          <a:off x="2660941" y="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a:latin typeface="Calibri"/>
              <a:ea typeface="Calibri"/>
              <a:cs typeface="Calibri"/>
            </a:rPr>
            <a:t>Mar-Jun 2025:</a:t>
          </a:r>
          <a:r>
            <a:rPr lang="en-US" sz="1400" kern="1200">
              <a:latin typeface="Calibri Light" panose="020F0302020204030204"/>
            </a:rPr>
            <a:t> Existing Conditions Plan</a:t>
          </a:r>
          <a:endParaRPr lang="en-US" sz="1400" kern="1200"/>
        </a:p>
      </dsp:txBody>
      <dsp:txXfrm>
        <a:off x="2660941" y="0"/>
        <a:ext cx="1266738" cy="3088640"/>
      </dsp:txXfrm>
    </dsp:sp>
    <dsp:sp modelId="{38759565-D456-4441-B047-06A9731B6638}">
      <dsp:nvSpPr>
        <dsp:cNvPr id="0" name=""/>
        <dsp:cNvSpPr/>
      </dsp:nvSpPr>
      <dsp:spPr>
        <a:xfrm>
          <a:off x="2908230" y="3474720"/>
          <a:ext cx="772160" cy="772160"/>
        </a:xfrm>
        <a:prstGeom prst="ellipse">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4882E-4FFA-4733-ADE9-8792692955D1}">
      <dsp:nvSpPr>
        <dsp:cNvPr id="0" name=""/>
        <dsp:cNvSpPr/>
      </dsp:nvSpPr>
      <dsp:spPr>
        <a:xfrm>
          <a:off x="3991016" y="463296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Jun 2025:</a:t>
          </a:r>
          <a:r>
            <a:rPr lang="en-US" sz="1400" kern="1200">
              <a:latin typeface="Calibri Light" panose="020F0302020204030204"/>
            </a:rPr>
            <a:t> Site Visit</a:t>
          </a:r>
          <a:endParaRPr lang="en-US" sz="1400" kern="1200"/>
        </a:p>
      </dsp:txBody>
      <dsp:txXfrm>
        <a:off x="3991016" y="4632960"/>
        <a:ext cx="1266738" cy="3088640"/>
      </dsp:txXfrm>
    </dsp:sp>
    <dsp:sp modelId="{1E43EDFA-8FF5-4D03-A379-20457B42F1BA}">
      <dsp:nvSpPr>
        <dsp:cNvPr id="0" name=""/>
        <dsp:cNvSpPr/>
      </dsp:nvSpPr>
      <dsp:spPr>
        <a:xfrm>
          <a:off x="4238306" y="3474720"/>
          <a:ext cx="772160" cy="772160"/>
        </a:xfrm>
        <a:prstGeom prst="ellipse">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B6FF99-4E4E-4748-8D2A-DBB1E8771220}">
      <dsp:nvSpPr>
        <dsp:cNvPr id="0" name=""/>
        <dsp:cNvSpPr/>
      </dsp:nvSpPr>
      <dsp:spPr>
        <a:xfrm>
          <a:off x="5321092" y="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July 2025:</a:t>
          </a:r>
          <a:r>
            <a:rPr lang="en-US" sz="1400" kern="1200">
              <a:latin typeface="Calibri Light" panose="020F0302020204030204"/>
            </a:rPr>
            <a:t> Park Visitor Survey</a:t>
          </a:r>
        </a:p>
      </dsp:txBody>
      <dsp:txXfrm>
        <a:off x="5321092" y="0"/>
        <a:ext cx="1266738" cy="3088640"/>
      </dsp:txXfrm>
    </dsp:sp>
    <dsp:sp modelId="{792089D9-2A97-49EB-86D7-A05952CEAA70}">
      <dsp:nvSpPr>
        <dsp:cNvPr id="0" name=""/>
        <dsp:cNvSpPr/>
      </dsp:nvSpPr>
      <dsp:spPr>
        <a:xfrm>
          <a:off x="5568381" y="3474720"/>
          <a:ext cx="772160" cy="772160"/>
        </a:xfrm>
        <a:prstGeom prst="ellipse">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EC8A5C-80E9-4790-AB22-2880388372DD}">
      <dsp:nvSpPr>
        <dsp:cNvPr id="0" name=""/>
        <dsp:cNvSpPr/>
      </dsp:nvSpPr>
      <dsp:spPr>
        <a:xfrm>
          <a:off x="6651168" y="463296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May-Dec 2025:</a:t>
          </a:r>
          <a:r>
            <a:rPr lang="en-US" sz="1400" kern="1200">
              <a:latin typeface="Calibri Light" panose="020F0302020204030204"/>
            </a:rPr>
            <a:t> Basis of Design, Climate and Coastal Models</a:t>
          </a:r>
        </a:p>
      </dsp:txBody>
      <dsp:txXfrm>
        <a:off x="6651168" y="4632960"/>
        <a:ext cx="1266738" cy="3088640"/>
      </dsp:txXfrm>
    </dsp:sp>
    <dsp:sp modelId="{10DBCC11-BD1F-48BD-9BAB-D0531E2766BF}">
      <dsp:nvSpPr>
        <dsp:cNvPr id="0" name=""/>
        <dsp:cNvSpPr/>
      </dsp:nvSpPr>
      <dsp:spPr>
        <a:xfrm>
          <a:off x="6898457" y="3474720"/>
          <a:ext cx="772160" cy="772160"/>
        </a:xfrm>
        <a:prstGeom prst="ellipse">
          <a:avLst/>
        </a:prstGeom>
        <a:solidFill>
          <a:schemeClr val="accent3">
            <a:hueOff val="3430969"/>
            <a:satOff val="20593"/>
            <a:lumOff val="15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B9029-6932-479F-9461-79E87B75B371}">
      <dsp:nvSpPr>
        <dsp:cNvPr id="0" name=""/>
        <dsp:cNvSpPr/>
      </dsp:nvSpPr>
      <dsp:spPr>
        <a:xfrm>
          <a:off x="7981243" y="0"/>
          <a:ext cx="1266738" cy="308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rtl="0">
            <a:lnSpc>
              <a:spcPct val="90000"/>
            </a:lnSpc>
            <a:spcBef>
              <a:spcPct val="0"/>
            </a:spcBef>
            <a:spcAft>
              <a:spcPct val="35000"/>
            </a:spcAft>
            <a:buNone/>
          </a:pPr>
          <a:r>
            <a:rPr lang="en-US" sz="1400" b="1" kern="1200">
              <a:latin typeface="Calibri"/>
              <a:ea typeface="Calibri"/>
              <a:cs typeface="Calibri"/>
            </a:rPr>
            <a:t>Jan-Mar 2026:</a:t>
          </a:r>
          <a:r>
            <a:rPr lang="en-US" sz="1400" kern="1200">
              <a:latin typeface="Calibri Light" panose="020F0302020204030204"/>
            </a:rPr>
            <a:t> Draft Retreat Concepts</a:t>
          </a:r>
        </a:p>
      </dsp:txBody>
      <dsp:txXfrm>
        <a:off x="7981243" y="0"/>
        <a:ext cx="1266738" cy="3088640"/>
      </dsp:txXfrm>
    </dsp:sp>
    <dsp:sp modelId="{C016264D-225C-4D65-85F3-54261F23A342}">
      <dsp:nvSpPr>
        <dsp:cNvPr id="0" name=""/>
        <dsp:cNvSpPr/>
      </dsp:nvSpPr>
      <dsp:spPr>
        <a:xfrm>
          <a:off x="8228532" y="3474720"/>
          <a:ext cx="772160" cy="772160"/>
        </a:xfrm>
        <a:prstGeom prst="ellipse">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FD9AB-7EAD-4CD3-B564-4A8BABCBBDE3}">
      <dsp:nvSpPr>
        <dsp:cNvPr id="0" name=""/>
        <dsp:cNvSpPr/>
      </dsp:nvSpPr>
      <dsp:spPr>
        <a:xfrm>
          <a:off x="3813" y="2477050"/>
          <a:ext cx="1182253" cy="709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Lato ExtraBold"/>
            </a:rPr>
            <a:t>Feasibility Study</a:t>
          </a:r>
          <a:endParaRPr lang="en-US" sz="1300" kern="1200"/>
        </a:p>
      </dsp:txBody>
      <dsp:txXfrm>
        <a:off x="24589" y="2497826"/>
        <a:ext cx="1140701" cy="667799"/>
      </dsp:txXfrm>
    </dsp:sp>
    <dsp:sp modelId="{6ACCCC67-083E-42BF-8FA2-DAD5D4CF79A9}">
      <dsp:nvSpPr>
        <dsp:cNvPr id="0" name=""/>
        <dsp:cNvSpPr/>
      </dsp:nvSpPr>
      <dsp:spPr>
        <a:xfrm>
          <a:off x="1304292" y="2685126"/>
          <a:ext cx="250637" cy="29319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304292" y="2743766"/>
        <a:ext cx="175446" cy="175918"/>
      </dsp:txXfrm>
    </dsp:sp>
    <dsp:sp modelId="{DE3CD29D-9123-4ECD-8B2B-6B94C21EB3B2}">
      <dsp:nvSpPr>
        <dsp:cNvPr id="0" name=""/>
        <dsp:cNvSpPr/>
      </dsp:nvSpPr>
      <dsp:spPr>
        <a:xfrm>
          <a:off x="1658968" y="2477050"/>
          <a:ext cx="1182253" cy="709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Lato ExtraBold"/>
            </a:rPr>
            <a:t>Design</a:t>
          </a:r>
          <a:endParaRPr lang="en-US" sz="1300" kern="1200"/>
        </a:p>
      </dsp:txBody>
      <dsp:txXfrm>
        <a:off x="1679744" y="2497826"/>
        <a:ext cx="1140701" cy="667799"/>
      </dsp:txXfrm>
    </dsp:sp>
    <dsp:sp modelId="{1F2CF309-1BA6-47A8-96D7-D1DB1492A227}">
      <dsp:nvSpPr>
        <dsp:cNvPr id="0" name=""/>
        <dsp:cNvSpPr/>
      </dsp:nvSpPr>
      <dsp:spPr>
        <a:xfrm>
          <a:off x="2959446" y="2685126"/>
          <a:ext cx="250637" cy="29319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959446" y="2743766"/>
        <a:ext cx="175446" cy="175918"/>
      </dsp:txXfrm>
    </dsp:sp>
    <dsp:sp modelId="{C7D01775-A29B-4CA6-A3D1-E8646896FEA5}">
      <dsp:nvSpPr>
        <dsp:cNvPr id="0" name=""/>
        <dsp:cNvSpPr/>
      </dsp:nvSpPr>
      <dsp:spPr>
        <a:xfrm>
          <a:off x="3314122" y="2477050"/>
          <a:ext cx="1182253" cy="709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Lato ExtraBold"/>
            </a:rPr>
            <a:t>Permitting</a:t>
          </a:r>
        </a:p>
      </dsp:txBody>
      <dsp:txXfrm>
        <a:off x="3334898" y="2497826"/>
        <a:ext cx="1140701" cy="667799"/>
      </dsp:txXfrm>
    </dsp:sp>
    <dsp:sp modelId="{3D1EEE0D-1A68-497C-9985-C15FF0BA5E26}">
      <dsp:nvSpPr>
        <dsp:cNvPr id="0" name=""/>
        <dsp:cNvSpPr/>
      </dsp:nvSpPr>
      <dsp:spPr>
        <a:xfrm>
          <a:off x="4614601" y="2685126"/>
          <a:ext cx="250637" cy="29319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614601" y="2743766"/>
        <a:ext cx="175446" cy="175918"/>
      </dsp:txXfrm>
    </dsp:sp>
    <dsp:sp modelId="{D4F1EFF6-80E1-4BBD-925D-5D633E6D34E6}">
      <dsp:nvSpPr>
        <dsp:cNvPr id="0" name=""/>
        <dsp:cNvSpPr/>
      </dsp:nvSpPr>
      <dsp:spPr>
        <a:xfrm>
          <a:off x="4969277" y="2477050"/>
          <a:ext cx="1182253" cy="709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latin typeface="Lato ExtraBold"/>
            </a:rPr>
            <a:t>Construction</a:t>
          </a:r>
          <a:endParaRPr lang="en-US" sz="1300" kern="1200"/>
        </a:p>
      </dsp:txBody>
      <dsp:txXfrm>
        <a:off x="4990053" y="2497826"/>
        <a:ext cx="1140701" cy="667799"/>
      </dsp:txXfrm>
    </dsp:sp>
    <dsp:sp modelId="{7CCD8398-37F8-43B9-A534-4D19C169D436}">
      <dsp:nvSpPr>
        <dsp:cNvPr id="0" name=""/>
        <dsp:cNvSpPr/>
      </dsp:nvSpPr>
      <dsp:spPr>
        <a:xfrm>
          <a:off x="6269756" y="2685126"/>
          <a:ext cx="250637" cy="293198"/>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269756" y="2743766"/>
        <a:ext cx="175446" cy="175918"/>
      </dsp:txXfrm>
    </dsp:sp>
    <dsp:sp modelId="{63CEC2AA-F7E8-462A-9D4A-E32533A13E86}">
      <dsp:nvSpPr>
        <dsp:cNvPr id="0" name=""/>
        <dsp:cNvSpPr/>
      </dsp:nvSpPr>
      <dsp:spPr>
        <a:xfrm>
          <a:off x="6624432" y="2477050"/>
          <a:ext cx="1182253" cy="709351"/>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Lato ExtraBold"/>
            </a:rPr>
            <a:t>Monitoring</a:t>
          </a:r>
        </a:p>
      </dsp:txBody>
      <dsp:txXfrm>
        <a:off x="6645208" y="2497826"/>
        <a:ext cx="1140701" cy="6677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3A97-27EE-49AC-A356-D669621E5A30}"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1CC89-63B1-4D76-BA77-5AB657583ECC}" type="slidenum">
              <a:rPr lang="en-US" smtClean="0"/>
              <a:t>‹#›</a:t>
            </a:fld>
            <a:endParaRPr lang="en-US"/>
          </a:p>
        </p:txBody>
      </p:sp>
    </p:spTree>
    <p:extLst>
      <p:ext uri="{BB962C8B-B14F-4D97-AF65-F5344CB8AC3E}">
        <p14:creationId xmlns:p14="http://schemas.microsoft.com/office/powerpoint/2010/main" val="81184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a:t>
            </a:fld>
            <a:endParaRPr lang="en-US"/>
          </a:p>
        </p:txBody>
      </p:sp>
    </p:spTree>
    <p:extLst>
      <p:ext uri="{BB962C8B-B14F-4D97-AF65-F5344CB8AC3E}">
        <p14:creationId xmlns:p14="http://schemas.microsoft.com/office/powerpoint/2010/main" val="82105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13</a:t>
            </a:fld>
            <a:endParaRPr lang="en-US"/>
          </a:p>
        </p:txBody>
      </p:sp>
    </p:spTree>
    <p:extLst>
      <p:ext uri="{BB962C8B-B14F-4D97-AF65-F5344CB8AC3E}">
        <p14:creationId xmlns:p14="http://schemas.microsoft.com/office/powerpoint/2010/main" val="2017810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14</a:t>
            </a:fld>
            <a:endParaRPr lang="en-US"/>
          </a:p>
        </p:txBody>
      </p:sp>
    </p:spTree>
    <p:extLst>
      <p:ext uri="{BB962C8B-B14F-4D97-AF65-F5344CB8AC3E}">
        <p14:creationId xmlns:p14="http://schemas.microsoft.com/office/powerpoint/2010/main" val="32743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15</a:t>
            </a:fld>
            <a:endParaRPr lang="en-US"/>
          </a:p>
        </p:txBody>
      </p:sp>
    </p:spTree>
    <p:extLst>
      <p:ext uri="{BB962C8B-B14F-4D97-AF65-F5344CB8AC3E}">
        <p14:creationId xmlns:p14="http://schemas.microsoft.com/office/powerpoint/2010/main" val="63296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BABFF-917D-A274-E88C-9E8968FD4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A9D37-2589-BAFE-3991-D452C22DE2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4ECDAD-D32C-0144-E1DD-C82DCF20BC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C853A2-F754-5655-86A2-68433DE7FB5B}"/>
              </a:ext>
            </a:extLst>
          </p:cNvPr>
          <p:cNvSpPr>
            <a:spLocks noGrp="1"/>
          </p:cNvSpPr>
          <p:nvPr>
            <p:ph type="sldNum" sz="quarter" idx="5"/>
          </p:nvPr>
        </p:nvSpPr>
        <p:spPr/>
        <p:txBody>
          <a:bodyPr/>
          <a:lstStyle/>
          <a:p>
            <a:fld id="{1DD1CC89-63B1-4D76-BA77-5AB657583ECC}" type="slidenum">
              <a:rPr lang="en-US" smtClean="0"/>
              <a:t>16</a:t>
            </a:fld>
            <a:endParaRPr lang="en-US"/>
          </a:p>
        </p:txBody>
      </p:sp>
    </p:spTree>
    <p:extLst>
      <p:ext uri="{BB962C8B-B14F-4D97-AF65-F5344CB8AC3E}">
        <p14:creationId xmlns:p14="http://schemas.microsoft.com/office/powerpoint/2010/main" val="217861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17</a:t>
            </a:fld>
            <a:endParaRPr lang="en-US"/>
          </a:p>
        </p:txBody>
      </p:sp>
    </p:spTree>
    <p:extLst>
      <p:ext uri="{BB962C8B-B14F-4D97-AF65-F5344CB8AC3E}">
        <p14:creationId xmlns:p14="http://schemas.microsoft.com/office/powerpoint/2010/main" val="99835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18</a:t>
            </a:fld>
            <a:endParaRPr lang="en-US"/>
          </a:p>
        </p:txBody>
      </p:sp>
    </p:spTree>
    <p:extLst>
      <p:ext uri="{BB962C8B-B14F-4D97-AF65-F5344CB8AC3E}">
        <p14:creationId xmlns:p14="http://schemas.microsoft.com/office/powerpoint/2010/main" val="200960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19</a:t>
            </a:fld>
            <a:endParaRPr lang="en-US"/>
          </a:p>
        </p:txBody>
      </p:sp>
    </p:spTree>
    <p:extLst>
      <p:ext uri="{BB962C8B-B14F-4D97-AF65-F5344CB8AC3E}">
        <p14:creationId xmlns:p14="http://schemas.microsoft.com/office/powerpoint/2010/main" val="421455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20</a:t>
            </a:fld>
            <a:endParaRPr lang="en-US"/>
          </a:p>
        </p:txBody>
      </p:sp>
    </p:spTree>
    <p:extLst>
      <p:ext uri="{BB962C8B-B14F-4D97-AF65-F5344CB8AC3E}">
        <p14:creationId xmlns:p14="http://schemas.microsoft.com/office/powerpoint/2010/main" val="134177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21</a:t>
            </a:fld>
            <a:endParaRPr lang="en-US"/>
          </a:p>
        </p:txBody>
      </p:sp>
    </p:spTree>
    <p:extLst>
      <p:ext uri="{BB962C8B-B14F-4D97-AF65-F5344CB8AC3E}">
        <p14:creationId xmlns:p14="http://schemas.microsoft.com/office/powerpoint/2010/main" val="32056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23</a:t>
            </a:fld>
            <a:endParaRPr lang="en-US"/>
          </a:p>
        </p:txBody>
      </p:sp>
    </p:spTree>
    <p:extLst>
      <p:ext uri="{BB962C8B-B14F-4D97-AF65-F5344CB8AC3E}">
        <p14:creationId xmlns:p14="http://schemas.microsoft.com/office/powerpoint/2010/main" val="137481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DD1CC89-63B1-4D76-BA77-5AB657583ECC}" type="slidenum">
              <a:rPr lang="en-US" smtClean="0"/>
              <a:t>2</a:t>
            </a:fld>
            <a:endParaRPr lang="en-US"/>
          </a:p>
        </p:txBody>
      </p:sp>
    </p:spTree>
    <p:extLst>
      <p:ext uri="{BB962C8B-B14F-4D97-AF65-F5344CB8AC3E}">
        <p14:creationId xmlns:p14="http://schemas.microsoft.com/office/powerpoint/2010/main" val="1949843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24</a:t>
            </a:fld>
            <a:endParaRPr lang="en-US"/>
          </a:p>
        </p:txBody>
      </p:sp>
    </p:spTree>
    <p:extLst>
      <p:ext uri="{BB962C8B-B14F-4D97-AF65-F5344CB8AC3E}">
        <p14:creationId xmlns:p14="http://schemas.microsoft.com/office/powerpoint/2010/main" val="2171748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28</a:t>
            </a:fld>
            <a:endParaRPr lang="en-US"/>
          </a:p>
        </p:txBody>
      </p:sp>
    </p:spTree>
    <p:extLst>
      <p:ext uri="{BB962C8B-B14F-4D97-AF65-F5344CB8AC3E}">
        <p14:creationId xmlns:p14="http://schemas.microsoft.com/office/powerpoint/2010/main" val="180360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543C9-F182-E4A5-88D2-7A3D03ECB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2A5FB-C2BF-9350-335C-28868219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67C63-D422-F642-3B93-FF646D54CB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5CA450-CDFA-5176-EE20-E7C98E588C70}"/>
              </a:ext>
            </a:extLst>
          </p:cNvPr>
          <p:cNvSpPr>
            <a:spLocks noGrp="1"/>
          </p:cNvSpPr>
          <p:nvPr>
            <p:ph type="sldNum" sz="quarter" idx="5"/>
          </p:nvPr>
        </p:nvSpPr>
        <p:spPr/>
        <p:txBody>
          <a:bodyPr/>
          <a:lstStyle/>
          <a:p>
            <a:fld id="{1DD1CC89-63B1-4D76-BA77-5AB657583ECC}" type="slidenum">
              <a:rPr lang="en-US" smtClean="0"/>
              <a:t>29</a:t>
            </a:fld>
            <a:endParaRPr lang="en-US"/>
          </a:p>
        </p:txBody>
      </p:sp>
    </p:spTree>
    <p:extLst>
      <p:ext uri="{BB962C8B-B14F-4D97-AF65-F5344CB8AC3E}">
        <p14:creationId xmlns:p14="http://schemas.microsoft.com/office/powerpoint/2010/main" val="36773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026AF-CCD1-79AD-EDF8-52F0A0064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8E9F7-3A93-CE7D-0681-3F2F43D54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403A1-459D-64F2-74F9-C33C995708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E5BB0B-07C1-B392-94B8-DB89DB16E68A}"/>
              </a:ext>
            </a:extLst>
          </p:cNvPr>
          <p:cNvSpPr>
            <a:spLocks noGrp="1"/>
          </p:cNvSpPr>
          <p:nvPr>
            <p:ph type="sldNum" sz="quarter" idx="5"/>
          </p:nvPr>
        </p:nvSpPr>
        <p:spPr/>
        <p:txBody>
          <a:bodyPr/>
          <a:lstStyle/>
          <a:p>
            <a:fld id="{1DD1CC89-63B1-4D76-BA77-5AB657583ECC}" type="slidenum">
              <a:rPr lang="en-US" smtClean="0"/>
              <a:t>30</a:t>
            </a:fld>
            <a:endParaRPr lang="en-US"/>
          </a:p>
        </p:txBody>
      </p:sp>
    </p:spTree>
    <p:extLst>
      <p:ext uri="{BB962C8B-B14F-4D97-AF65-F5344CB8AC3E}">
        <p14:creationId xmlns:p14="http://schemas.microsoft.com/office/powerpoint/2010/main" val="1514709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33</a:t>
            </a:fld>
            <a:endParaRPr lang="en-US"/>
          </a:p>
        </p:txBody>
      </p:sp>
    </p:spTree>
    <p:extLst>
      <p:ext uri="{BB962C8B-B14F-4D97-AF65-F5344CB8AC3E}">
        <p14:creationId xmlns:p14="http://schemas.microsoft.com/office/powerpoint/2010/main" val="3805934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34</a:t>
            </a:fld>
            <a:endParaRPr lang="en-US"/>
          </a:p>
        </p:txBody>
      </p:sp>
    </p:spTree>
    <p:extLst>
      <p:ext uri="{BB962C8B-B14F-4D97-AF65-F5344CB8AC3E}">
        <p14:creationId xmlns:p14="http://schemas.microsoft.com/office/powerpoint/2010/main" val="1618458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5FDCD-2AC2-C80E-B6A4-D48D23F56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3F037-D07A-ED6C-038F-E1BE71069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124A0-A006-64B3-4F09-78FEB7037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E40ACE-7174-6784-ED6E-DFCC48FA031A}"/>
              </a:ext>
            </a:extLst>
          </p:cNvPr>
          <p:cNvSpPr>
            <a:spLocks noGrp="1"/>
          </p:cNvSpPr>
          <p:nvPr>
            <p:ph type="sldNum" sz="quarter" idx="5"/>
          </p:nvPr>
        </p:nvSpPr>
        <p:spPr/>
        <p:txBody>
          <a:bodyPr/>
          <a:lstStyle/>
          <a:p>
            <a:fld id="{1DD1CC89-63B1-4D76-BA77-5AB657583ECC}" type="slidenum">
              <a:rPr lang="en-US" smtClean="0"/>
              <a:t>35</a:t>
            </a:fld>
            <a:endParaRPr lang="en-US"/>
          </a:p>
        </p:txBody>
      </p:sp>
    </p:spTree>
    <p:extLst>
      <p:ext uri="{BB962C8B-B14F-4D97-AF65-F5344CB8AC3E}">
        <p14:creationId xmlns:p14="http://schemas.microsoft.com/office/powerpoint/2010/main" val="3786908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36</a:t>
            </a:fld>
            <a:endParaRPr lang="en-US"/>
          </a:p>
        </p:txBody>
      </p:sp>
    </p:spTree>
    <p:extLst>
      <p:ext uri="{BB962C8B-B14F-4D97-AF65-F5344CB8AC3E}">
        <p14:creationId xmlns:p14="http://schemas.microsoft.com/office/powerpoint/2010/main" val="2730851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37</a:t>
            </a:fld>
            <a:endParaRPr lang="en-US"/>
          </a:p>
        </p:txBody>
      </p:sp>
    </p:spTree>
    <p:extLst>
      <p:ext uri="{BB962C8B-B14F-4D97-AF65-F5344CB8AC3E}">
        <p14:creationId xmlns:p14="http://schemas.microsoft.com/office/powerpoint/2010/main" val="351417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3</a:t>
            </a:fld>
            <a:endParaRPr lang="en-US"/>
          </a:p>
        </p:txBody>
      </p:sp>
    </p:spTree>
    <p:extLst>
      <p:ext uri="{BB962C8B-B14F-4D97-AF65-F5344CB8AC3E}">
        <p14:creationId xmlns:p14="http://schemas.microsoft.com/office/powerpoint/2010/main" val="40292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5</a:t>
            </a:fld>
            <a:endParaRPr lang="en-US"/>
          </a:p>
        </p:txBody>
      </p:sp>
    </p:spTree>
    <p:extLst>
      <p:ext uri="{BB962C8B-B14F-4D97-AF65-F5344CB8AC3E}">
        <p14:creationId xmlns:p14="http://schemas.microsoft.com/office/powerpoint/2010/main" val="20523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6</a:t>
            </a:fld>
            <a:endParaRPr lang="en-US"/>
          </a:p>
        </p:txBody>
      </p:sp>
    </p:spTree>
    <p:extLst>
      <p:ext uri="{BB962C8B-B14F-4D97-AF65-F5344CB8AC3E}">
        <p14:creationId xmlns:p14="http://schemas.microsoft.com/office/powerpoint/2010/main" val="3287845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7</a:t>
            </a:fld>
            <a:endParaRPr lang="en-US"/>
          </a:p>
        </p:txBody>
      </p:sp>
    </p:spTree>
    <p:extLst>
      <p:ext uri="{BB962C8B-B14F-4D97-AF65-F5344CB8AC3E}">
        <p14:creationId xmlns:p14="http://schemas.microsoft.com/office/powerpoint/2010/main" val="235890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8</a:t>
            </a:fld>
            <a:endParaRPr lang="en-US"/>
          </a:p>
        </p:txBody>
      </p:sp>
    </p:spTree>
    <p:extLst>
      <p:ext uri="{BB962C8B-B14F-4D97-AF65-F5344CB8AC3E}">
        <p14:creationId xmlns:p14="http://schemas.microsoft.com/office/powerpoint/2010/main" val="2475639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9</a:t>
            </a:fld>
            <a:endParaRPr lang="en-US"/>
          </a:p>
        </p:txBody>
      </p:sp>
    </p:spTree>
    <p:extLst>
      <p:ext uri="{BB962C8B-B14F-4D97-AF65-F5344CB8AC3E}">
        <p14:creationId xmlns:p14="http://schemas.microsoft.com/office/powerpoint/2010/main" val="69934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D1CC89-63B1-4D76-BA77-5AB657583ECC}" type="slidenum">
              <a:rPr lang="en-US" smtClean="0"/>
              <a:t>11</a:t>
            </a:fld>
            <a:endParaRPr lang="en-US"/>
          </a:p>
        </p:txBody>
      </p:sp>
    </p:spTree>
    <p:extLst>
      <p:ext uri="{BB962C8B-B14F-4D97-AF65-F5344CB8AC3E}">
        <p14:creationId xmlns:p14="http://schemas.microsoft.com/office/powerpoint/2010/main" val="132543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5D51B9C2-C1B3-A924-CC53-E34B6BFCF83A}"/>
              </a:ext>
            </a:extLst>
          </p:cNvPr>
          <p:cNvSpPr txBox="1">
            <a:spLocks/>
          </p:cNvSpPr>
          <p:nvPr userDrawn="1"/>
        </p:nvSpPr>
        <p:spPr>
          <a:xfrm>
            <a:off x="7790213" y="4920343"/>
            <a:ext cx="4116076" cy="10134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a:solidFill>
                <a:srgbClr val="3B434B"/>
              </a:solidFill>
              <a:latin typeface="Lato Black" panose="020F0A02020204030203" pitchFamily="34" charset="0"/>
            </a:endParaRPr>
          </a:p>
        </p:txBody>
      </p:sp>
      <p:sp>
        <p:nvSpPr>
          <p:cNvPr id="3" name="Picture Placeholder 2">
            <a:extLst>
              <a:ext uri="{FF2B5EF4-FFF2-40B4-BE49-F238E27FC236}">
                <a16:creationId xmlns:a16="http://schemas.microsoft.com/office/drawing/2014/main" id="{DDF65E25-8419-6EC8-B8E6-387E85DD8F8C}"/>
              </a:ext>
            </a:extLst>
          </p:cNvPr>
          <p:cNvSpPr>
            <a:spLocks noGrp="1"/>
          </p:cNvSpPr>
          <p:nvPr>
            <p:ph type="pic" sz="quarter" idx="10"/>
          </p:nvPr>
        </p:nvSpPr>
        <p:spPr>
          <a:xfrm>
            <a:off x="381000" y="2895600"/>
            <a:ext cx="7408863" cy="3644900"/>
          </a:xfrm>
          <a:prstGeom prst="rect">
            <a:avLst/>
          </a:prstGeom>
        </p:spPr>
        <p:txBody>
          <a:bodyPr/>
          <a:lstStyle/>
          <a:p>
            <a:r>
              <a:rPr lang="en-US"/>
              <a:t>Click icon to add picture</a:t>
            </a:r>
          </a:p>
        </p:txBody>
      </p:sp>
      <p:sp>
        <p:nvSpPr>
          <p:cNvPr id="5" name="Text Placeholder 4">
            <a:extLst>
              <a:ext uri="{FF2B5EF4-FFF2-40B4-BE49-F238E27FC236}">
                <a16:creationId xmlns:a16="http://schemas.microsoft.com/office/drawing/2014/main" id="{7FF8FB07-9CBA-488C-1965-675643734FF1}"/>
              </a:ext>
            </a:extLst>
          </p:cNvPr>
          <p:cNvSpPr>
            <a:spLocks noGrp="1"/>
          </p:cNvSpPr>
          <p:nvPr>
            <p:ph type="body" sz="quarter" idx="11" hasCustomPrompt="1"/>
          </p:nvPr>
        </p:nvSpPr>
        <p:spPr>
          <a:xfrm>
            <a:off x="381000" y="330200"/>
            <a:ext cx="8699500" cy="1430338"/>
          </a:xfrm>
          <a:prstGeom prst="rect">
            <a:avLst/>
          </a:prstGeom>
        </p:spPr>
        <p:txBody>
          <a:bodyPr/>
          <a:lstStyle>
            <a:lvl1pPr marL="0" indent="0">
              <a:lnSpc>
                <a:spcPct val="100000"/>
              </a:lnSpc>
              <a:spcBef>
                <a:spcPts val="0"/>
              </a:spcBef>
              <a:buNone/>
              <a:defRPr sz="4400">
                <a:latin typeface="+mj-lt"/>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a:t>Click to edit headline</a:t>
            </a:r>
          </a:p>
        </p:txBody>
      </p:sp>
      <p:sp>
        <p:nvSpPr>
          <p:cNvPr id="7" name="Text Placeholder 6">
            <a:extLst>
              <a:ext uri="{FF2B5EF4-FFF2-40B4-BE49-F238E27FC236}">
                <a16:creationId xmlns:a16="http://schemas.microsoft.com/office/drawing/2014/main" id="{62F74CE8-C581-3282-A632-1A2D1A6BC627}"/>
              </a:ext>
            </a:extLst>
          </p:cNvPr>
          <p:cNvSpPr>
            <a:spLocks noGrp="1"/>
          </p:cNvSpPr>
          <p:nvPr>
            <p:ph type="body" sz="quarter" idx="12" hasCustomPrompt="1"/>
          </p:nvPr>
        </p:nvSpPr>
        <p:spPr>
          <a:xfrm>
            <a:off x="381000" y="1760538"/>
            <a:ext cx="11525250" cy="957262"/>
          </a:xfrm>
          <a:prstGeom prst="rect">
            <a:avLst/>
          </a:prstGeom>
        </p:spPr>
        <p:txBody>
          <a:bodyPr/>
          <a:lstStyle>
            <a:lvl1pPr marL="0" indent="0">
              <a:lnSpc>
                <a:spcPct val="100000"/>
              </a:lnSpc>
              <a:spcBef>
                <a:spcPts val="0"/>
              </a:spcBef>
              <a:buNone/>
              <a:defRPr sz="4400">
                <a:latin typeface="+mn-lt"/>
              </a:defRPr>
            </a:lvl1pPr>
          </a:lstStyle>
          <a:p>
            <a:pPr lvl="0"/>
            <a:r>
              <a:rPr lang="en-US"/>
              <a:t>Click to edit subhead</a:t>
            </a:r>
          </a:p>
        </p:txBody>
      </p:sp>
      <p:sp>
        <p:nvSpPr>
          <p:cNvPr id="9" name="Text Placeholder 8">
            <a:extLst>
              <a:ext uri="{FF2B5EF4-FFF2-40B4-BE49-F238E27FC236}">
                <a16:creationId xmlns:a16="http://schemas.microsoft.com/office/drawing/2014/main" id="{F53B1D27-BACB-58BD-1730-EBBBBF293F59}"/>
              </a:ext>
            </a:extLst>
          </p:cNvPr>
          <p:cNvSpPr>
            <a:spLocks noGrp="1"/>
          </p:cNvSpPr>
          <p:nvPr>
            <p:ph type="body" sz="quarter" idx="13" hasCustomPrompt="1"/>
          </p:nvPr>
        </p:nvSpPr>
        <p:spPr>
          <a:xfrm>
            <a:off x="8039100" y="3124201"/>
            <a:ext cx="3594100" cy="1356324"/>
          </a:xfrm>
          <a:prstGeom prst="rect">
            <a:avLst/>
          </a:prstGeom>
        </p:spPr>
        <p:txBody>
          <a:bodyPr/>
          <a:lstStyle>
            <a:lvl1pPr marL="0" indent="0" algn="ctr">
              <a:lnSpc>
                <a:spcPct val="100000"/>
              </a:lnSpc>
              <a:spcBef>
                <a:spcPts val="0"/>
              </a:spcBef>
              <a:buNone/>
              <a:defRPr sz="1800">
                <a:latin typeface="Lato Black" panose="020F0A02020204030203" pitchFamily="34" charset="0"/>
              </a:defRPr>
            </a:lvl1pPr>
          </a:lstStyle>
          <a:p>
            <a:pPr lvl="0"/>
            <a:r>
              <a:rPr lang="en-US"/>
              <a:t>Click to edit meeting information</a:t>
            </a:r>
          </a:p>
        </p:txBody>
      </p:sp>
      <p:sp>
        <p:nvSpPr>
          <p:cNvPr id="11" name="Text Placeholder 10">
            <a:extLst>
              <a:ext uri="{FF2B5EF4-FFF2-40B4-BE49-F238E27FC236}">
                <a16:creationId xmlns:a16="http://schemas.microsoft.com/office/drawing/2014/main" id="{C1CCA044-7F54-603E-3178-BF10418C60F7}"/>
              </a:ext>
            </a:extLst>
          </p:cNvPr>
          <p:cNvSpPr>
            <a:spLocks noGrp="1"/>
          </p:cNvSpPr>
          <p:nvPr>
            <p:ph type="body" sz="quarter" idx="14" hasCustomPrompt="1"/>
          </p:nvPr>
        </p:nvSpPr>
        <p:spPr>
          <a:xfrm>
            <a:off x="8039100" y="4660900"/>
            <a:ext cx="3594100" cy="699261"/>
          </a:xfrm>
          <a:prstGeom prst="rect">
            <a:avLst/>
          </a:prstGeom>
        </p:spPr>
        <p:txBody>
          <a:bodyPr/>
          <a:lstStyle>
            <a:lvl1pPr marL="0" indent="0" algn="ctr">
              <a:lnSpc>
                <a:spcPct val="100000"/>
              </a:lnSpc>
              <a:spcBef>
                <a:spcPts val="0"/>
              </a:spcBef>
              <a:buNone/>
              <a:defRPr sz="1800">
                <a:latin typeface="Lato Black" panose="020F0A02020204030203"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a:t>Massachusetts Department of Conservation and Recreation</a:t>
            </a:r>
          </a:p>
        </p:txBody>
      </p:sp>
      <p:sp>
        <p:nvSpPr>
          <p:cNvPr id="15" name="Text Placeholder 10">
            <a:extLst>
              <a:ext uri="{FF2B5EF4-FFF2-40B4-BE49-F238E27FC236}">
                <a16:creationId xmlns:a16="http://schemas.microsoft.com/office/drawing/2014/main" id="{A86B4731-07F5-3868-8B6D-25D255DC5296}"/>
              </a:ext>
            </a:extLst>
          </p:cNvPr>
          <p:cNvSpPr>
            <a:spLocks noGrp="1"/>
          </p:cNvSpPr>
          <p:nvPr>
            <p:ph type="body" sz="quarter" idx="15" hasCustomPrompt="1"/>
          </p:nvPr>
        </p:nvSpPr>
        <p:spPr>
          <a:xfrm>
            <a:off x="8039100" y="5360161"/>
            <a:ext cx="3594100" cy="1013425"/>
          </a:xfrm>
          <a:prstGeom prst="rect">
            <a:avLst/>
          </a:prstGeom>
        </p:spPr>
        <p:txBody>
          <a:bodyPr/>
          <a:lstStyle>
            <a:lvl1pPr marL="0" indent="0" algn="ctr">
              <a:lnSpc>
                <a:spcPct val="100000"/>
              </a:lnSpc>
              <a:spcBef>
                <a:spcPts val="0"/>
              </a:spcBef>
              <a:buNone/>
              <a:defRPr sz="1800">
                <a:latin typeface="+mn-lt"/>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pPr lvl="0"/>
            <a:r>
              <a:rPr lang="en-US"/>
              <a:t>Click here to edit name </a:t>
            </a:r>
          </a:p>
          <a:p>
            <a:pPr lvl="0"/>
            <a:r>
              <a:rPr lang="en-US"/>
              <a:t>and title</a:t>
            </a:r>
          </a:p>
        </p:txBody>
      </p:sp>
    </p:spTree>
    <p:extLst>
      <p:ext uri="{BB962C8B-B14F-4D97-AF65-F5344CB8AC3E}">
        <p14:creationId xmlns:p14="http://schemas.microsoft.com/office/powerpoint/2010/main" val="135287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E2428C-C56C-C61C-784A-6FF360F6523D}"/>
              </a:ext>
            </a:extLst>
          </p:cNvPr>
          <p:cNvSpPr/>
          <p:nvPr userDrawn="1"/>
        </p:nvSpPr>
        <p:spPr>
          <a:xfrm>
            <a:off x="0" y="0"/>
            <a:ext cx="12192000" cy="6858000"/>
          </a:xfrm>
          <a:prstGeom prst="rect">
            <a:avLst/>
          </a:prstGeom>
          <a:solidFill>
            <a:srgbClr val="F5BF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37261-08D2-87B3-41FA-8A8102BC7059}"/>
              </a:ext>
            </a:extLst>
          </p:cNvPr>
          <p:cNvSpPr>
            <a:spLocks noGrp="1"/>
          </p:cNvSpPr>
          <p:nvPr>
            <p:ph type="title" hasCustomPrompt="1"/>
          </p:nvPr>
        </p:nvSpPr>
        <p:spPr>
          <a:xfrm>
            <a:off x="659219" y="2766218"/>
            <a:ext cx="10885967" cy="1325563"/>
          </a:xfrm>
          <a:prstGeom prst="rect">
            <a:avLst/>
          </a:prstGeom>
        </p:spPr>
        <p:txBody>
          <a:bodyPr/>
          <a:lstStyle>
            <a:lvl1pPr algn="ctr">
              <a:defRPr/>
            </a:lvl1pPr>
          </a:lstStyle>
          <a:p>
            <a:r>
              <a:rPr lang="en-US"/>
              <a:t>Section Break</a:t>
            </a:r>
          </a:p>
        </p:txBody>
      </p:sp>
    </p:spTree>
    <p:extLst>
      <p:ext uri="{BB962C8B-B14F-4D97-AF65-F5344CB8AC3E}">
        <p14:creationId xmlns:p14="http://schemas.microsoft.com/office/powerpoint/2010/main" val="113769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7DC4C3-1CEF-C649-8CBB-4E53B1C08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72A0A0-216B-4427-6871-ECA2A2EC13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3B86F8-0A9B-5F6F-4A63-C8612FC72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60BDD-120B-E350-516F-3AEFA2D6BC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419830CA-C8BB-7267-4AF1-A52247A4C6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5371A2AC-6ACE-B2F2-0617-B765DE73F485}"/>
              </a:ext>
            </a:extLst>
          </p:cNvPr>
          <p:cNvSpPr>
            <a:spLocks noGrp="1"/>
          </p:cNvSpPr>
          <p:nvPr>
            <p:ph type="sldNum" sz="quarter" idx="10"/>
          </p:nvPr>
        </p:nvSpPr>
        <p:spPr/>
        <p:txBody>
          <a:bodyPr/>
          <a:lstStyle/>
          <a:p>
            <a:fld id="{61F035E8-3869-4523-9F09-04ED98AE7ACB}" type="slidenum">
              <a:rPr lang="en-US" smtClean="0"/>
              <a:pPr/>
              <a:t>‹#›</a:t>
            </a:fld>
            <a:endParaRPr lang="en-US">
              <a:latin typeface="Lato Black" panose="020F0A02020204030203" pitchFamily="34" charset="0"/>
            </a:endParaRPr>
          </a:p>
        </p:txBody>
      </p:sp>
    </p:spTree>
    <p:extLst>
      <p:ext uri="{BB962C8B-B14F-4D97-AF65-F5344CB8AC3E}">
        <p14:creationId xmlns:p14="http://schemas.microsoft.com/office/powerpoint/2010/main" val="2098916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2F319-D3E3-CAC1-D5F6-8DC63DEEC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0E47B4-8BBA-9AC1-7F9D-21CE21ED5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502C2-9A4E-0958-6B0D-BDB52C84DDAF}"/>
              </a:ext>
            </a:extLst>
          </p:cNvPr>
          <p:cNvSpPr>
            <a:spLocks noGrp="1"/>
          </p:cNvSpPr>
          <p:nvPr>
            <p:ph type="dt" sz="half" idx="10"/>
          </p:nvPr>
        </p:nvSpPr>
        <p:spPr/>
        <p:txBody>
          <a:bodyPr/>
          <a:lstStyle/>
          <a:p>
            <a:fld id="{F2F0ED62-E326-449D-80ED-667F7F640DB3}" type="datetimeFigureOut">
              <a:rPr lang="en-US" smtClean="0"/>
              <a:t>4/30/2026</a:t>
            </a:fld>
            <a:endParaRPr lang="en-US"/>
          </a:p>
        </p:txBody>
      </p:sp>
      <p:sp>
        <p:nvSpPr>
          <p:cNvPr id="5" name="Footer Placeholder 4">
            <a:extLst>
              <a:ext uri="{FF2B5EF4-FFF2-40B4-BE49-F238E27FC236}">
                <a16:creationId xmlns:a16="http://schemas.microsoft.com/office/drawing/2014/main" id="{8A3021C9-050A-A646-BDA4-07391D33E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BABE8-3395-99F9-B74D-F06A4694817C}"/>
              </a:ext>
            </a:extLst>
          </p:cNvPr>
          <p:cNvSpPr>
            <a:spLocks noGrp="1"/>
          </p:cNvSpPr>
          <p:nvPr>
            <p:ph type="sldNum" sz="quarter" idx="12"/>
          </p:nvPr>
        </p:nvSpPr>
        <p:spPr/>
        <p:txBody>
          <a:bodyPr/>
          <a:lstStyle/>
          <a:p>
            <a:fld id="{3DD808DA-B4C3-4C71-A4D9-3B009660788B}" type="slidenum">
              <a:rPr lang="en-US" smtClean="0"/>
              <a:t>‹#›</a:t>
            </a:fld>
            <a:endParaRPr lang="en-US"/>
          </a:p>
        </p:txBody>
      </p:sp>
    </p:spTree>
    <p:extLst>
      <p:ext uri="{BB962C8B-B14F-4D97-AF65-F5344CB8AC3E}">
        <p14:creationId xmlns:p14="http://schemas.microsoft.com/office/powerpoint/2010/main" val="377102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809B-534A-C34E-0AD3-9F8C1CC72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D28EBF-0D88-FB8D-A6DA-7419E70A8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A42C0-8C43-0E40-D471-1037FE7821BF}"/>
              </a:ext>
            </a:extLst>
          </p:cNvPr>
          <p:cNvSpPr>
            <a:spLocks noGrp="1"/>
          </p:cNvSpPr>
          <p:nvPr>
            <p:ph type="dt" sz="half" idx="10"/>
          </p:nvPr>
        </p:nvSpPr>
        <p:spPr/>
        <p:txBody>
          <a:bodyPr/>
          <a:lstStyle/>
          <a:p>
            <a:fld id="{F2F0ED62-E326-449D-80ED-667F7F640DB3}" type="datetimeFigureOut">
              <a:rPr lang="en-US" smtClean="0"/>
              <a:t>4/30/2026</a:t>
            </a:fld>
            <a:endParaRPr lang="en-US"/>
          </a:p>
        </p:txBody>
      </p:sp>
      <p:sp>
        <p:nvSpPr>
          <p:cNvPr id="5" name="Footer Placeholder 4">
            <a:extLst>
              <a:ext uri="{FF2B5EF4-FFF2-40B4-BE49-F238E27FC236}">
                <a16:creationId xmlns:a16="http://schemas.microsoft.com/office/drawing/2014/main" id="{F29443B9-EDCB-3608-495E-496AC8EFF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031F5-72B3-5820-D0FB-0A5A581ED4D5}"/>
              </a:ext>
            </a:extLst>
          </p:cNvPr>
          <p:cNvSpPr>
            <a:spLocks noGrp="1"/>
          </p:cNvSpPr>
          <p:nvPr>
            <p:ph type="sldNum" sz="quarter" idx="12"/>
          </p:nvPr>
        </p:nvSpPr>
        <p:spPr/>
        <p:txBody>
          <a:bodyPr/>
          <a:lstStyle/>
          <a:p>
            <a:fld id="{3DD808DA-B4C3-4C71-A4D9-3B009660788B}" type="slidenum">
              <a:rPr lang="en-US" smtClean="0"/>
              <a:t>‹#›</a:t>
            </a:fld>
            <a:endParaRPr lang="en-US"/>
          </a:p>
        </p:txBody>
      </p:sp>
    </p:spTree>
    <p:extLst>
      <p:ext uri="{BB962C8B-B14F-4D97-AF65-F5344CB8AC3E}">
        <p14:creationId xmlns:p14="http://schemas.microsoft.com/office/powerpoint/2010/main" val="2406401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6C7F52-D5B4-CB3D-85B9-E9CE6E2C8BDD}"/>
              </a:ext>
            </a:extLst>
          </p:cNvPr>
          <p:cNvSpPr>
            <a:spLocks noGrp="1"/>
          </p:cNvSpPr>
          <p:nvPr>
            <p:ph type="body" sz="quarter" idx="10" hasCustomPrompt="1"/>
          </p:nvPr>
        </p:nvSpPr>
        <p:spPr>
          <a:xfrm>
            <a:off x="3124200" y="2527300"/>
            <a:ext cx="5943600" cy="1930400"/>
          </a:xfrm>
          <a:prstGeom prst="rect">
            <a:avLst/>
          </a:prstGeom>
        </p:spPr>
        <p:txBody>
          <a:bodyPr/>
          <a:lstStyle>
            <a:lvl1pPr marL="0" indent="0" algn="ctr">
              <a:lnSpc>
                <a:spcPct val="100000"/>
              </a:lnSpc>
              <a:spcBef>
                <a:spcPts val="0"/>
              </a:spcBef>
              <a:buNone/>
              <a:defRPr sz="1400">
                <a:solidFill>
                  <a:schemeClr val="bg1"/>
                </a:solidFill>
                <a:latin typeface="+mj-lt"/>
              </a:defRPr>
            </a:lvl1pPr>
            <a:lvl2pPr algn="ctr">
              <a:defRPr/>
            </a:lvl2pPr>
            <a:lvl3pPr algn="ctr">
              <a:defRPr/>
            </a:lvl3pPr>
            <a:lvl4pPr algn="ctr">
              <a:defRPr/>
            </a:lvl4pPr>
            <a:lvl5pPr algn="ctr">
              <a:defRPr/>
            </a:lvl5pPr>
          </a:lstStyle>
          <a:p>
            <a:pPr lvl="0"/>
            <a:r>
              <a:rPr lang="en-US"/>
              <a:t>Please Contact:</a:t>
            </a:r>
          </a:p>
          <a:p>
            <a:pPr lvl="0"/>
            <a:r>
              <a:rPr lang="en-US"/>
              <a:t>Name</a:t>
            </a:r>
          </a:p>
          <a:p>
            <a:pPr lvl="0"/>
            <a:r>
              <a:rPr lang="en-US"/>
              <a:t>Phone</a:t>
            </a:r>
          </a:p>
          <a:p>
            <a:pPr lvl="0"/>
            <a:r>
              <a:rPr lang="en-US"/>
              <a:t>Email</a:t>
            </a:r>
          </a:p>
        </p:txBody>
      </p:sp>
    </p:spTree>
    <p:extLst>
      <p:ext uri="{BB962C8B-B14F-4D97-AF65-F5344CB8AC3E}">
        <p14:creationId xmlns:p14="http://schemas.microsoft.com/office/powerpoint/2010/main" val="422748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5541-3108-F675-D218-D25B536250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5C7A61-4563-1AD5-D356-E1839AA837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7D65D955-5493-96DB-7C11-70A13DB6635C}"/>
              </a:ext>
            </a:extLst>
          </p:cNvPr>
          <p:cNvSpPr>
            <a:spLocks noGrp="1"/>
          </p:cNvSpPr>
          <p:nvPr>
            <p:ph type="sldNum" sz="quarter" idx="10"/>
          </p:nvPr>
        </p:nvSpPr>
        <p:spPr/>
        <p:txBody>
          <a:bodyPr/>
          <a:lstStyle/>
          <a:p>
            <a:fld id="{61F035E8-3869-4523-9F09-04ED98AE7ACB}" type="slidenum">
              <a:rPr lang="en-US" smtClean="0"/>
              <a:pPr/>
              <a:t>‹#›</a:t>
            </a:fld>
            <a:endParaRPr lang="en-US">
              <a:latin typeface="Lato Black" panose="020F0A02020204030203" pitchFamily="34" charset="0"/>
            </a:endParaRPr>
          </a:p>
        </p:txBody>
      </p:sp>
    </p:spTree>
    <p:extLst>
      <p:ext uri="{BB962C8B-B14F-4D97-AF65-F5344CB8AC3E}">
        <p14:creationId xmlns:p14="http://schemas.microsoft.com/office/powerpoint/2010/main" val="3304362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6C7F52-D5B4-CB3D-85B9-E9CE6E2C8BDD}"/>
              </a:ext>
            </a:extLst>
          </p:cNvPr>
          <p:cNvSpPr>
            <a:spLocks noGrp="1"/>
          </p:cNvSpPr>
          <p:nvPr>
            <p:ph type="body" sz="quarter" idx="10" hasCustomPrompt="1"/>
          </p:nvPr>
        </p:nvSpPr>
        <p:spPr>
          <a:xfrm>
            <a:off x="3124200" y="2527300"/>
            <a:ext cx="5943600" cy="1930400"/>
          </a:xfrm>
          <a:prstGeom prst="rect">
            <a:avLst/>
          </a:prstGeom>
        </p:spPr>
        <p:txBody>
          <a:bodyPr/>
          <a:lstStyle>
            <a:lvl1pPr marL="0" indent="0" algn="ctr">
              <a:lnSpc>
                <a:spcPct val="100000"/>
              </a:lnSpc>
              <a:spcBef>
                <a:spcPts val="0"/>
              </a:spcBef>
              <a:buNone/>
              <a:defRPr sz="1400">
                <a:solidFill>
                  <a:schemeClr val="bg1"/>
                </a:solidFill>
                <a:latin typeface="+mj-lt"/>
              </a:defRPr>
            </a:lvl1pPr>
            <a:lvl2pPr algn="ctr">
              <a:defRPr/>
            </a:lvl2pPr>
            <a:lvl3pPr algn="ctr">
              <a:defRPr/>
            </a:lvl3pPr>
            <a:lvl4pPr algn="ctr">
              <a:defRPr/>
            </a:lvl4pPr>
            <a:lvl5pPr algn="ctr">
              <a:defRPr/>
            </a:lvl5pPr>
          </a:lstStyle>
          <a:p>
            <a:pPr lvl="0"/>
            <a:r>
              <a:rPr lang="en-US"/>
              <a:t>Please Contact:</a:t>
            </a:r>
          </a:p>
          <a:p>
            <a:pPr lvl="0"/>
            <a:r>
              <a:rPr lang="en-US"/>
              <a:t>Name</a:t>
            </a:r>
          </a:p>
          <a:p>
            <a:pPr lvl="0"/>
            <a:r>
              <a:rPr lang="en-US"/>
              <a:t>Phone</a:t>
            </a:r>
          </a:p>
          <a:p>
            <a:pPr lvl="0"/>
            <a:r>
              <a:rPr lang="en-US"/>
              <a:t>Email</a:t>
            </a:r>
          </a:p>
        </p:txBody>
      </p:sp>
    </p:spTree>
    <p:extLst>
      <p:ext uri="{BB962C8B-B14F-4D97-AF65-F5344CB8AC3E}">
        <p14:creationId xmlns:p14="http://schemas.microsoft.com/office/powerpoint/2010/main" val="1484658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47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6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73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E8261C-675D-6C27-961B-2D444ADE92ED}"/>
              </a:ext>
            </a:extLst>
          </p:cNvPr>
          <p:cNvSpPr/>
          <p:nvPr userDrawn="1"/>
        </p:nvSpPr>
        <p:spPr>
          <a:xfrm>
            <a:off x="0" y="0"/>
            <a:ext cx="4122387" cy="6096000"/>
          </a:xfrm>
          <a:prstGeom prst="rect">
            <a:avLst/>
          </a:prstGeom>
          <a:solidFill>
            <a:srgbClr val="F5B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line Image Placeholder 6">
            <a:extLst>
              <a:ext uri="{FF2B5EF4-FFF2-40B4-BE49-F238E27FC236}">
                <a16:creationId xmlns:a16="http://schemas.microsoft.com/office/drawing/2014/main" id="{F9061CA4-52BD-DF81-66C7-1FDFADABDC62}"/>
              </a:ext>
            </a:extLst>
          </p:cNvPr>
          <p:cNvSpPr>
            <a:spLocks noGrp="1"/>
          </p:cNvSpPr>
          <p:nvPr>
            <p:ph type="clipArt" sz="quarter" idx="12"/>
          </p:nvPr>
        </p:nvSpPr>
        <p:spPr>
          <a:xfrm>
            <a:off x="1" y="2794000"/>
            <a:ext cx="4122386" cy="33020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4A29D3C6-C459-3FA0-E98A-4CDD3A6F5624}"/>
              </a:ext>
            </a:extLst>
          </p:cNvPr>
          <p:cNvSpPr>
            <a:spLocks noGrp="1"/>
          </p:cNvSpPr>
          <p:nvPr>
            <p:ph type="pic" sz="quarter" idx="13"/>
          </p:nvPr>
        </p:nvSpPr>
        <p:spPr>
          <a:xfrm>
            <a:off x="4318000" y="3429000"/>
            <a:ext cx="2400300" cy="2654300"/>
          </a:xfrm>
          <a:prstGeom prst="rect">
            <a:avLst/>
          </a:prstGeom>
        </p:spPr>
        <p:txBody>
          <a:bodyPr/>
          <a:lstStyle/>
          <a:p>
            <a:endParaRPr lang="en-US"/>
          </a:p>
        </p:txBody>
      </p:sp>
      <p:sp>
        <p:nvSpPr>
          <p:cNvPr id="11" name="Picture Placeholder 9">
            <a:extLst>
              <a:ext uri="{FF2B5EF4-FFF2-40B4-BE49-F238E27FC236}">
                <a16:creationId xmlns:a16="http://schemas.microsoft.com/office/drawing/2014/main" id="{B3DBC36D-60C4-A728-9902-11AE8C656BFD}"/>
              </a:ext>
            </a:extLst>
          </p:cNvPr>
          <p:cNvSpPr>
            <a:spLocks noGrp="1"/>
          </p:cNvSpPr>
          <p:nvPr>
            <p:ph type="pic" sz="quarter" idx="14"/>
          </p:nvPr>
        </p:nvSpPr>
        <p:spPr>
          <a:xfrm>
            <a:off x="6927850" y="3429000"/>
            <a:ext cx="2400300" cy="2654300"/>
          </a:xfrm>
          <a:prstGeom prst="rect">
            <a:avLst/>
          </a:prstGeom>
        </p:spPr>
        <p:txBody>
          <a:bodyPr/>
          <a:lstStyle/>
          <a:p>
            <a:endParaRPr lang="en-US"/>
          </a:p>
        </p:txBody>
      </p:sp>
      <p:sp>
        <p:nvSpPr>
          <p:cNvPr id="12" name="Picture Placeholder 9">
            <a:extLst>
              <a:ext uri="{FF2B5EF4-FFF2-40B4-BE49-F238E27FC236}">
                <a16:creationId xmlns:a16="http://schemas.microsoft.com/office/drawing/2014/main" id="{A2DB2CFF-0B5B-F229-9F7C-73CA71B620A7}"/>
              </a:ext>
            </a:extLst>
          </p:cNvPr>
          <p:cNvSpPr>
            <a:spLocks noGrp="1"/>
          </p:cNvSpPr>
          <p:nvPr>
            <p:ph type="pic" sz="quarter" idx="15"/>
          </p:nvPr>
        </p:nvSpPr>
        <p:spPr>
          <a:xfrm>
            <a:off x="9537700" y="3429000"/>
            <a:ext cx="2400300" cy="2654300"/>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E8F4A69A-189E-8706-102E-1A917825B51A}"/>
              </a:ext>
            </a:extLst>
          </p:cNvPr>
          <p:cNvSpPr>
            <a:spLocks noGrp="1"/>
          </p:cNvSpPr>
          <p:nvPr>
            <p:ph sz="quarter" idx="16"/>
          </p:nvPr>
        </p:nvSpPr>
        <p:spPr>
          <a:xfrm>
            <a:off x="4940300" y="546100"/>
            <a:ext cx="6845300" cy="2387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mj-lt"/>
              <a:buAutoNum type="arabicPeriod"/>
              <a:tabLst/>
              <a:defRPr sz="2400"/>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r>
              <a:rPr lang="en-US"/>
              <a:t> 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r>
              <a:rPr lang="en-US"/>
              <a:t>Click to edit Master text styles</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r>
              <a:rPr lang="en-US"/>
              <a:t>Click to edit Master text styles</a:t>
            </a:r>
          </a:p>
          <a:p>
            <a:pPr lvl="0"/>
            <a:endParaRPr lang="en-US"/>
          </a:p>
        </p:txBody>
      </p:sp>
      <p:sp>
        <p:nvSpPr>
          <p:cNvPr id="16" name="Text Placeholder 15">
            <a:extLst>
              <a:ext uri="{FF2B5EF4-FFF2-40B4-BE49-F238E27FC236}">
                <a16:creationId xmlns:a16="http://schemas.microsoft.com/office/drawing/2014/main" id="{E7BBA8E6-1481-597E-147E-9F5696FFA2FE}"/>
              </a:ext>
            </a:extLst>
          </p:cNvPr>
          <p:cNvSpPr>
            <a:spLocks noGrp="1"/>
          </p:cNvSpPr>
          <p:nvPr>
            <p:ph type="body" sz="quarter" idx="17" hasCustomPrompt="1"/>
          </p:nvPr>
        </p:nvSpPr>
        <p:spPr>
          <a:xfrm>
            <a:off x="406400" y="434975"/>
            <a:ext cx="3238500" cy="2070100"/>
          </a:xfrm>
          <a:prstGeom prst="rect">
            <a:avLst/>
          </a:prstGeom>
        </p:spPr>
        <p:txBody>
          <a:bodyPr/>
          <a:lstStyle>
            <a:lvl1pPr marL="0" indent="0" algn="l">
              <a:lnSpc>
                <a:spcPct val="100000"/>
              </a:lnSpc>
              <a:spcBef>
                <a:spcPts val="0"/>
              </a:spcBef>
              <a:buNone/>
              <a:defRPr sz="4400">
                <a:latin typeface="+mj-lt"/>
              </a:defRPr>
            </a:lvl1pPr>
            <a:lvl2pPr>
              <a:buNone/>
              <a:defRPr/>
            </a:lvl2pPr>
            <a:lvl3pPr>
              <a:buNone/>
              <a:defRPr/>
            </a:lvl3pPr>
            <a:lvl4pPr>
              <a:buNone/>
              <a:defRPr/>
            </a:lvl4pPr>
            <a:lvl5pPr>
              <a:buNone/>
              <a:defRPr/>
            </a:lvl5pPr>
          </a:lstStyle>
          <a:p>
            <a:pPr lvl="0"/>
            <a:r>
              <a:rPr lang="en-US"/>
              <a:t>Meeting Agenda</a:t>
            </a:r>
          </a:p>
          <a:p>
            <a:pPr lvl="0"/>
            <a:r>
              <a:rPr lang="en-US"/>
              <a:t>Headline</a:t>
            </a:r>
          </a:p>
        </p:txBody>
      </p:sp>
      <p:sp>
        <p:nvSpPr>
          <p:cNvPr id="15" name="TextBox 14">
            <a:extLst>
              <a:ext uri="{FF2B5EF4-FFF2-40B4-BE49-F238E27FC236}">
                <a16:creationId xmlns:a16="http://schemas.microsoft.com/office/drawing/2014/main" id="{85DA5711-8F63-BF72-B7CC-223334114286}"/>
              </a:ext>
            </a:extLst>
          </p:cNvPr>
          <p:cNvSpPr txBox="1"/>
          <p:nvPr userDrawn="1"/>
        </p:nvSpPr>
        <p:spPr>
          <a:xfrm>
            <a:off x="10820400" y="6341384"/>
            <a:ext cx="612666" cy="369332"/>
          </a:xfrm>
          <a:prstGeom prst="rect">
            <a:avLst/>
          </a:prstGeom>
          <a:noFill/>
        </p:spPr>
        <p:txBody>
          <a:bodyPr wrap="square">
            <a:spAutoFit/>
          </a:bodyPr>
          <a:lstStyle/>
          <a:p>
            <a:fld id="{61F035E8-3869-4523-9F09-04ED98AE7ACB}" type="slidenum">
              <a:rPr lang="en-US" smtClean="0"/>
              <a:pPr/>
              <a:t>‹#›</a:t>
            </a:fld>
            <a:endParaRPr lang="en-US"/>
          </a:p>
        </p:txBody>
      </p:sp>
      <p:sp>
        <p:nvSpPr>
          <p:cNvPr id="18" name="Slide Number Placeholder 17">
            <a:extLst>
              <a:ext uri="{FF2B5EF4-FFF2-40B4-BE49-F238E27FC236}">
                <a16:creationId xmlns:a16="http://schemas.microsoft.com/office/drawing/2014/main" id="{CE57BAB5-89C5-456F-38D3-332A2EA906EC}"/>
              </a:ext>
            </a:extLst>
          </p:cNvPr>
          <p:cNvSpPr>
            <a:spLocks noGrp="1"/>
          </p:cNvSpPr>
          <p:nvPr>
            <p:ph type="sldNum" sz="quarter" idx="18"/>
          </p:nvPr>
        </p:nvSpPr>
        <p:spPr>
          <a:xfrm>
            <a:off x="10503672" y="6356351"/>
            <a:ext cx="850127" cy="365123"/>
          </a:xfrm>
        </p:spPr>
        <p:txBody>
          <a:bodyPr/>
          <a:lstStyle>
            <a:lvl1pPr>
              <a:defRPr>
                <a:solidFill>
                  <a:srgbClr val="3B434B"/>
                </a:solidFill>
              </a:defRPr>
            </a:lvl1pPr>
          </a:lstStyle>
          <a:p>
            <a:endParaRPr lang="en-US">
              <a:solidFill>
                <a:srgbClr val="3B434B"/>
              </a:solidFill>
            </a:endParaRPr>
          </a:p>
        </p:txBody>
      </p:sp>
    </p:spTree>
    <p:extLst>
      <p:ext uri="{BB962C8B-B14F-4D97-AF65-F5344CB8AC3E}">
        <p14:creationId xmlns:p14="http://schemas.microsoft.com/office/powerpoint/2010/main" val="277771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29B3D2-8784-3BCA-CC2D-2F9F48A95CA0}"/>
              </a:ext>
            </a:extLst>
          </p:cNvPr>
          <p:cNvSpPr/>
          <p:nvPr userDrawn="1"/>
        </p:nvSpPr>
        <p:spPr>
          <a:xfrm>
            <a:off x="0" y="0"/>
            <a:ext cx="4122387" cy="6096000"/>
          </a:xfrm>
          <a:prstGeom prst="rect">
            <a:avLst/>
          </a:prstGeom>
          <a:solidFill>
            <a:srgbClr val="F5B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B2B384B-465D-744C-D385-1F3B7EF7CD6F}"/>
              </a:ext>
            </a:extLst>
          </p:cNvPr>
          <p:cNvSpPr>
            <a:spLocks noGrp="1"/>
          </p:cNvSpPr>
          <p:nvPr>
            <p:ph type="pic" sz="quarter" idx="12"/>
          </p:nvPr>
        </p:nvSpPr>
        <p:spPr>
          <a:xfrm>
            <a:off x="4419600" y="368300"/>
            <a:ext cx="7442200" cy="5727700"/>
          </a:xfrm>
          <a:prstGeom prst="rect">
            <a:avLst/>
          </a:prstGeom>
        </p:spPr>
        <p:txBody>
          <a:bodyPr/>
          <a:lstStyle/>
          <a:p>
            <a:endParaRPr lang="en-US"/>
          </a:p>
        </p:txBody>
      </p:sp>
      <p:sp>
        <p:nvSpPr>
          <p:cNvPr id="15" name="Text Placeholder 14">
            <a:extLst>
              <a:ext uri="{FF2B5EF4-FFF2-40B4-BE49-F238E27FC236}">
                <a16:creationId xmlns:a16="http://schemas.microsoft.com/office/drawing/2014/main" id="{DEAF0ED9-898E-2FDA-1D48-2DB97A570E72}"/>
              </a:ext>
            </a:extLst>
          </p:cNvPr>
          <p:cNvSpPr>
            <a:spLocks noGrp="1"/>
          </p:cNvSpPr>
          <p:nvPr>
            <p:ph type="body" sz="quarter" idx="13"/>
          </p:nvPr>
        </p:nvSpPr>
        <p:spPr>
          <a:xfrm>
            <a:off x="469900" y="596900"/>
            <a:ext cx="3263900" cy="2743200"/>
          </a:xfrm>
          <a:prstGeom prst="rect">
            <a:avLst/>
          </a:prstGeom>
        </p:spPr>
        <p:txBody>
          <a:bodyPr/>
          <a:lstStyle>
            <a:lvl1pPr>
              <a:buNone/>
              <a:defRPr sz="4400">
                <a:latin typeface="+mj-lt"/>
              </a:defRPr>
            </a:lvl1pPr>
            <a:lvl2pPr>
              <a:buNone/>
              <a:defRPr sz="4400"/>
            </a:lvl2pPr>
            <a:lvl3pPr>
              <a:buNone/>
              <a:defRPr sz="4400"/>
            </a:lvl3pPr>
            <a:lvl4pPr>
              <a:buNone/>
              <a:defRPr sz="4400"/>
            </a:lvl4pPr>
            <a:lvl5pPr>
              <a:buNone/>
              <a:defRPr sz="4400"/>
            </a:lvl5pPr>
          </a:lstStyle>
          <a:p>
            <a:pPr lvl="0"/>
            <a:r>
              <a:rPr lang="en-US"/>
              <a:t>Click to edit</a:t>
            </a:r>
          </a:p>
        </p:txBody>
      </p:sp>
      <p:sp>
        <p:nvSpPr>
          <p:cNvPr id="3" name="Slide Number Placeholder 2">
            <a:extLst>
              <a:ext uri="{FF2B5EF4-FFF2-40B4-BE49-F238E27FC236}">
                <a16:creationId xmlns:a16="http://schemas.microsoft.com/office/drawing/2014/main" id="{D11BE7BE-49CC-EE34-84F3-BF4F52F1942C}"/>
              </a:ext>
            </a:extLst>
          </p:cNvPr>
          <p:cNvSpPr>
            <a:spLocks noGrp="1"/>
          </p:cNvSpPr>
          <p:nvPr>
            <p:ph type="sldNum" sz="quarter" idx="14"/>
          </p:nvPr>
        </p:nvSpPr>
        <p:spPr/>
        <p:txBody>
          <a:bodyPr/>
          <a:lstStyle/>
          <a:p>
            <a:fld id="{61F035E8-3869-4523-9F09-04ED98AE7ACB}" type="slidenum">
              <a:rPr lang="en-US" smtClean="0"/>
              <a:pPr/>
              <a:t>‹#›</a:t>
            </a:fld>
            <a:endParaRPr lang="en-US">
              <a:latin typeface="Lato Black" panose="020F0A02020204030203" pitchFamily="34" charset="0"/>
            </a:endParaRPr>
          </a:p>
        </p:txBody>
      </p:sp>
    </p:spTree>
    <p:extLst>
      <p:ext uri="{BB962C8B-B14F-4D97-AF65-F5344CB8AC3E}">
        <p14:creationId xmlns:p14="http://schemas.microsoft.com/office/powerpoint/2010/main" val="9050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29B3D2-8784-3BCA-CC2D-2F9F48A95CA0}"/>
              </a:ext>
            </a:extLst>
          </p:cNvPr>
          <p:cNvSpPr/>
          <p:nvPr userDrawn="1"/>
        </p:nvSpPr>
        <p:spPr>
          <a:xfrm>
            <a:off x="0" y="0"/>
            <a:ext cx="4122387" cy="6096000"/>
          </a:xfrm>
          <a:prstGeom prst="rect">
            <a:avLst/>
          </a:prstGeom>
          <a:solidFill>
            <a:srgbClr val="F5B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DEAF0ED9-898E-2FDA-1D48-2DB97A570E72}"/>
              </a:ext>
            </a:extLst>
          </p:cNvPr>
          <p:cNvSpPr>
            <a:spLocks noGrp="1"/>
          </p:cNvSpPr>
          <p:nvPr>
            <p:ph type="body" sz="quarter" idx="13"/>
          </p:nvPr>
        </p:nvSpPr>
        <p:spPr>
          <a:xfrm>
            <a:off x="469900" y="596900"/>
            <a:ext cx="3263900" cy="2743200"/>
          </a:xfrm>
          <a:prstGeom prst="rect">
            <a:avLst/>
          </a:prstGeom>
        </p:spPr>
        <p:txBody>
          <a:bodyPr/>
          <a:lstStyle>
            <a:lvl1pPr>
              <a:buNone/>
              <a:defRPr sz="4400">
                <a:latin typeface="+mj-lt"/>
              </a:defRPr>
            </a:lvl1pPr>
            <a:lvl2pPr>
              <a:buNone/>
              <a:defRPr sz="4400"/>
            </a:lvl2pPr>
            <a:lvl3pPr>
              <a:buNone/>
              <a:defRPr sz="4400"/>
            </a:lvl3pPr>
            <a:lvl4pPr>
              <a:buNone/>
              <a:defRPr sz="4400"/>
            </a:lvl4pPr>
            <a:lvl5pPr>
              <a:buNone/>
              <a:defRPr sz="4400"/>
            </a:lvl5pPr>
          </a:lstStyle>
          <a:p>
            <a:pPr lvl="0"/>
            <a:r>
              <a:rPr lang="en-US"/>
              <a:t>Click to edit</a:t>
            </a:r>
          </a:p>
        </p:txBody>
      </p:sp>
      <p:sp>
        <p:nvSpPr>
          <p:cNvPr id="3" name="Slide Number Placeholder 2">
            <a:extLst>
              <a:ext uri="{FF2B5EF4-FFF2-40B4-BE49-F238E27FC236}">
                <a16:creationId xmlns:a16="http://schemas.microsoft.com/office/drawing/2014/main" id="{D11BE7BE-49CC-EE34-84F3-BF4F52F1942C}"/>
              </a:ext>
            </a:extLst>
          </p:cNvPr>
          <p:cNvSpPr>
            <a:spLocks noGrp="1"/>
          </p:cNvSpPr>
          <p:nvPr>
            <p:ph type="sldNum" sz="quarter" idx="14"/>
          </p:nvPr>
        </p:nvSpPr>
        <p:spPr/>
        <p:txBody>
          <a:bodyPr/>
          <a:lstStyle/>
          <a:p>
            <a:fld id="{61F035E8-3869-4523-9F09-04ED98AE7ACB}" type="slidenum">
              <a:rPr lang="en-US" smtClean="0"/>
              <a:pPr/>
              <a:t>‹#›</a:t>
            </a:fld>
            <a:endParaRPr lang="en-US">
              <a:latin typeface="Lato Black" panose="020F0A02020204030203" pitchFamily="34" charset="0"/>
            </a:endParaRPr>
          </a:p>
        </p:txBody>
      </p:sp>
      <p:sp>
        <p:nvSpPr>
          <p:cNvPr id="4" name="Text Placeholder 3">
            <a:extLst>
              <a:ext uri="{FF2B5EF4-FFF2-40B4-BE49-F238E27FC236}">
                <a16:creationId xmlns:a16="http://schemas.microsoft.com/office/drawing/2014/main" id="{B3C7DEB6-ABC3-9F7F-1862-B10350383DE6}"/>
              </a:ext>
            </a:extLst>
          </p:cNvPr>
          <p:cNvSpPr>
            <a:spLocks noGrp="1"/>
          </p:cNvSpPr>
          <p:nvPr>
            <p:ph type="body" sz="quarter" idx="15"/>
          </p:nvPr>
        </p:nvSpPr>
        <p:spPr>
          <a:xfrm>
            <a:off x="4475747" y="596900"/>
            <a:ext cx="7246353" cy="5499100"/>
          </a:xfrm>
          <a:prstGeom prst="rect">
            <a:avLst/>
          </a:prstGeo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27842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29B3D2-8784-3BCA-CC2D-2F9F48A95CA0}"/>
              </a:ext>
            </a:extLst>
          </p:cNvPr>
          <p:cNvSpPr/>
          <p:nvPr userDrawn="1"/>
        </p:nvSpPr>
        <p:spPr>
          <a:xfrm>
            <a:off x="0" y="1752600"/>
            <a:ext cx="4122387" cy="4343400"/>
          </a:xfrm>
          <a:prstGeom prst="rect">
            <a:avLst/>
          </a:prstGeom>
          <a:solidFill>
            <a:srgbClr val="F5B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B2B384B-465D-744C-D385-1F3B7EF7CD6F}"/>
              </a:ext>
            </a:extLst>
          </p:cNvPr>
          <p:cNvSpPr>
            <a:spLocks noGrp="1"/>
          </p:cNvSpPr>
          <p:nvPr>
            <p:ph type="pic" sz="quarter" idx="12"/>
          </p:nvPr>
        </p:nvSpPr>
        <p:spPr>
          <a:xfrm>
            <a:off x="4267200" y="1752600"/>
            <a:ext cx="7620000" cy="4343400"/>
          </a:xfrm>
          <a:prstGeom prst="rect">
            <a:avLst/>
          </a:prstGeom>
        </p:spPr>
        <p:txBody>
          <a:bodyPr/>
          <a:lstStyle/>
          <a:p>
            <a:endParaRPr lang="en-US"/>
          </a:p>
        </p:txBody>
      </p:sp>
      <p:sp>
        <p:nvSpPr>
          <p:cNvPr id="8" name="Text Placeholder 7">
            <a:extLst>
              <a:ext uri="{FF2B5EF4-FFF2-40B4-BE49-F238E27FC236}">
                <a16:creationId xmlns:a16="http://schemas.microsoft.com/office/drawing/2014/main" id="{D11AB4F9-64BC-9730-1BE3-479211E0EE5D}"/>
              </a:ext>
            </a:extLst>
          </p:cNvPr>
          <p:cNvSpPr>
            <a:spLocks noGrp="1"/>
          </p:cNvSpPr>
          <p:nvPr>
            <p:ph type="body" sz="quarter" idx="13" hasCustomPrompt="1"/>
          </p:nvPr>
        </p:nvSpPr>
        <p:spPr>
          <a:xfrm>
            <a:off x="444500" y="228600"/>
            <a:ext cx="11442700" cy="787400"/>
          </a:xfrm>
          <a:prstGeom prst="rect">
            <a:avLst/>
          </a:prstGeom>
        </p:spPr>
        <p:txBody>
          <a:bodyPr/>
          <a:lstStyle>
            <a:lvl1pPr>
              <a:buNone/>
              <a:defRPr sz="4400">
                <a:latin typeface="+mj-lt"/>
              </a:defRPr>
            </a:lvl1pPr>
          </a:lstStyle>
          <a:p>
            <a:pPr lvl="0"/>
            <a:r>
              <a:rPr lang="en-US"/>
              <a:t>Longer headline here</a:t>
            </a:r>
          </a:p>
        </p:txBody>
      </p:sp>
      <p:sp>
        <p:nvSpPr>
          <p:cNvPr id="11" name="Text Placeholder 10">
            <a:extLst>
              <a:ext uri="{FF2B5EF4-FFF2-40B4-BE49-F238E27FC236}">
                <a16:creationId xmlns:a16="http://schemas.microsoft.com/office/drawing/2014/main" id="{520D951C-BA16-C69F-9806-561A72981681}"/>
              </a:ext>
            </a:extLst>
          </p:cNvPr>
          <p:cNvSpPr>
            <a:spLocks noGrp="1"/>
          </p:cNvSpPr>
          <p:nvPr>
            <p:ph type="body" sz="quarter" idx="14" hasCustomPrompt="1"/>
          </p:nvPr>
        </p:nvSpPr>
        <p:spPr>
          <a:xfrm>
            <a:off x="444500" y="1016000"/>
            <a:ext cx="11442700" cy="622300"/>
          </a:xfrm>
          <a:prstGeom prst="rect">
            <a:avLst/>
          </a:prstGeom>
        </p:spPr>
        <p:txBody>
          <a:bodyPr/>
          <a:lstStyle>
            <a:lvl1pPr>
              <a:buNone/>
              <a:defRPr/>
            </a:lvl1pPr>
          </a:lstStyle>
          <a:p>
            <a:pPr lvl="0"/>
            <a:r>
              <a:rPr lang="en-US"/>
              <a:t>Longer subhead here</a:t>
            </a:r>
          </a:p>
        </p:txBody>
      </p:sp>
      <p:sp>
        <p:nvSpPr>
          <p:cNvPr id="2" name="Slide Number Placeholder 1">
            <a:extLst>
              <a:ext uri="{FF2B5EF4-FFF2-40B4-BE49-F238E27FC236}">
                <a16:creationId xmlns:a16="http://schemas.microsoft.com/office/drawing/2014/main" id="{4A625A3A-1192-4E27-EF98-8912BA39A6D5}"/>
              </a:ext>
            </a:extLst>
          </p:cNvPr>
          <p:cNvSpPr>
            <a:spLocks noGrp="1"/>
          </p:cNvSpPr>
          <p:nvPr>
            <p:ph type="sldNum" sz="quarter" idx="15"/>
          </p:nvPr>
        </p:nvSpPr>
        <p:spPr/>
        <p:txBody>
          <a:bodyPr/>
          <a:lstStyle/>
          <a:p>
            <a:fld id="{61F035E8-3869-4523-9F09-04ED98AE7ACB}" type="slidenum">
              <a:rPr lang="en-US" smtClean="0"/>
              <a:pPr/>
              <a:t>‹#›</a:t>
            </a:fld>
            <a:endParaRPr lang="en-US">
              <a:latin typeface="Lato Black" panose="020F0A02020204030203" pitchFamily="34" charset="0"/>
            </a:endParaRPr>
          </a:p>
        </p:txBody>
      </p:sp>
    </p:spTree>
    <p:extLst>
      <p:ext uri="{BB962C8B-B14F-4D97-AF65-F5344CB8AC3E}">
        <p14:creationId xmlns:p14="http://schemas.microsoft.com/office/powerpoint/2010/main" val="354719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C84A-E2DA-B978-E374-C760D98C46BB}"/>
              </a:ext>
            </a:extLst>
          </p:cNvPr>
          <p:cNvSpPr>
            <a:spLocks noGrp="1"/>
          </p:cNvSpPr>
          <p:nvPr>
            <p:ph type="title"/>
          </p:nvPr>
        </p:nvSpPr>
        <p:spPr>
          <a:xfrm>
            <a:off x="838200" y="397022"/>
            <a:ext cx="10515600" cy="1325563"/>
          </a:xfrm>
          <a:prstGeom prst="rect">
            <a:avLst/>
          </a:prstGeom>
        </p:spPr>
        <p:txBody>
          <a:bodyPr/>
          <a:lstStyle/>
          <a:p>
            <a:r>
              <a:rPr lang="en-US"/>
              <a:t>Click to edit</a:t>
            </a:r>
          </a:p>
        </p:txBody>
      </p:sp>
      <p:sp>
        <p:nvSpPr>
          <p:cNvPr id="3" name="Slide Number Placeholder 2">
            <a:extLst>
              <a:ext uri="{FF2B5EF4-FFF2-40B4-BE49-F238E27FC236}">
                <a16:creationId xmlns:a16="http://schemas.microsoft.com/office/drawing/2014/main" id="{1CC4BFB0-88B9-8BA1-0562-9FC7CE0E5486}"/>
              </a:ext>
            </a:extLst>
          </p:cNvPr>
          <p:cNvSpPr>
            <a:spLocks noGrp="1"/>
          </p:cNvSpPr>
          <p:nvPr>
            <p:ph type="sldNum" sz="quarter" idx="10"/>
          </p:nvPr>
        </p:nvSpPr>
        <p:spPr/>
        <p:txBody>
          <a:bodyPr/>
          <a:lstStyle/>
          <a:p>
            <a:fld id="{61F035E8-3869-4523-9F09-04ED98AE7ACB}" type="slidenum">
              <a:rPr lang="en-US" smtClean="0"/>
              <a:pPr/>
              <a:t>‹#›</a:t>
            </a:fld>
            <a:endParaRPr lang="en-US">
              <a:latin typeface="Lato Black" panose="020F0A02020204030203" pitchFamily="34" charset="0"/>
            </a:endParaRPr>
          </a:p>
        </p:txBody>
      </p:sp>
    </p:spTree>
    <p:extLst>
      <p:ext uri="{BB962C8B-B14F-4D97-AF65-F5344CB8AC3E}">
        <p14:creationId xmlns:p14="http://schemas.microsoft.com/office/powerpoint/2010/main" val="8938200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jpeg"/><Relationship Id="rId5" Type="http://schemas.openxmlformats.org/officeDocument/2006/relationships/slideLayout" Target="../slideLayouts/slideLayout9.xml"/><Relationship Id="rId10" Type="http://schemas.openxmlformats.org/officeDocument/2006/relationships/theme" Target="../theme/theme5.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8393D-83D5-FD26-6541-C60D549AB311}"/>
              </a:ext>
            </a:extLst>
          </p:cNvPr>
          <p:cNvSpPr/>
          <p:nvPr userDrawn="1"/>
        </p:nvSpPr>
        <p:spPr>
          <a:xfrm>
            <a:off x="7790212" y="2868817"/>
            <a:ext cx="4122387" cy="3694385"/>
          </a:xfrm>
          <a:prstGeom prst="rect">
            <a:avLst/>
          </a:prstGeom>
          <a:solidFill>
            <a:srgbClr val="F5BF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AI-generated content may be incorrect.">
            <a:extLst>
              <a:ext uri="{FF2B5EF4-FFF2-40B4-BE49-F238E27FC236}">
                <a16:creationId xmlns:a16="http://schemas.microsoft.com/office/drawing/2014/main" id="{7A31AA1D-7E20-61F6-A3E5-A37EF4FB57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17465" y="381688"/>
            <a:ext cx="2469388" cy="852669"/>
          </a:xfrm>
          <a:prstGeom prst="rect">
            <a:avLst/>
          </a:prstGeom>
        </p:spPr>
      </p:pic>
    </p:spTree>
    <p:extLst>
      <p:ext uri="{BB962C8B-B14F-4D97-AF65-F5344CB8AC3E}">
        <p14:creationId xmlns:p14="http://schemas.microsoft.com/office/powerpoint/2010/main" val="3082664456"/>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Lato ExtraBold" panose="020F0502020204030203" pitchFamily="34" charset="0"/>
          <a:ea typeface="Lato ExtraBold" panose="020F0502020204030203" pitchFamily="34" charset="0"/>
          <a:cs typeface="Lato Extra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038A7-4D15-55FA-6C91-9AA627FAC1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2472FF78-83AA-7611-DCD7-7AC9802F40D3}"/>
              </a:ext>
            </a:extLst>
          </p:cNvPr>
          <p:cNvSpPr/>
          <p:nvPr userDrawn="1"/>
        </p:nvSpPr>
        <p:spPr>
          <a:xfrm>
            <a:off x="0" y="0"/>
            <a:ext cx="12192000" cy="6858000"/>
          </a:xfrm>
          <a:prstGeom prst="rect">
            <a:avLst/>
          </a:prstGeom>
          <a:solidFill>
            <a:srgbClr val="5E5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7222A48-5CD5-0E7A-98CA-DFB0B3D847B4}"/>
              </a:ext>
            </a:extLst>
          </p:cNvPr>
          <p:cNvSpPr txBox="1"/>
          <p:nvPr userDrawn="1"/>
        </p:nvSpPr>
        <p:spPr>
          <a:xfrm>
            <a:off x="635872" y="2507977"/>
            <a:ext cx="5891928" cy="3477875"/>
          </a:xfrm>
          <a:prstGeom prst="rect">
            <a:avLst/>
          </a:prstGeom>
          <a:noFill/>
        </p:spPr>
        <p:txBody>
          <a:bodyPr wrap="square" rtlCol="0">
            <a:spAutoFit/>
          </a:bodyPr>
          <a:lstStyle/>
          <a:p>
            <a:r>
              <a:rPr lang="en-US" sz="4000" b="1">
                <a:solidFill>
                  <a:srgbClr val="E3E895"/>
                </a:solidFill>
                <a:latin typeface="Lato Black" panose="020F0A02020204030203" pitchFamily="34" charset="0"/>
                <a:ea typeface="Lato ExtraBold" panose="020F0502020204030203" pitchFamily="34" charset="0"/>
                <a:cs typeface="Lato ExtraBold" panose="020F0502020204030203" pitchFamily="34" charset="0"/>
              </a:rPr>
              <a:t>OUR MISSION:</a:t>
            </a:r>
          </a:p>
          <a:p>
            <a:r>
              <a:rPr lang="en-US" sz="3600">
                <a:solidFill>
                  <a:schemeClr val="bg1"/>
                </a:solidFill>
                <a:latin typeface="Lato" panose="020F0502020204030203" pitchFamily="34" charset="0"/>
                <a:ea typeface="Lato ExtraBold" panose="020F0502020204030203" pitchFamily="34" charset="0"/>
                <a:cs typeface="Lato ExtraBold" panose="020F0502020204030203" pitchFamily="34" charset="0"/>
              </a:rPr>
              <a:t>To protect, promote and enhance our common wealth of natural, cultural, </a:t>
            </a:r>
          </a:p>
          <a:p>
            <a:r>
              <a:rPr lang="en-US" sz="3600">
                <a:solidFill>
                  <a:schemeClr val="bg1"/>
                </a:solidFill>
                <a:latin typeface="Lato" panose="020F0502020204030203" pitchFamily="34" charset="0"/>
                <a:ea typeface="Lato ExtraBold" panose="020F0502020204030203" pitchFamily="34" charset="0"/>
                <a:cs typeface="Lato ExtraBold" panose="020F0502020204030203" pitchFamily="34" charset="0"/>
              </a:rPr>
              <a:t>and recreational resources for the well-being of all.</a:t>
            </a:r>
          </a:p>
        </p:txBody>
      </p:sp>
      <p:sp>
        <p:nvSpPr>
          <p:cNvPr id="9" name="TextBox 8">
            <a:extLst>
              <a:ext uri="{FF2B5EF4-FFF2-40B4-BE49-F238E27FC236}">
                <a16:creationId xmlns:a16="http://schemas.microsoft.com/office/drawing/2014/main" id="{8C44430C-03C5-6A70-203C-6BFFF20DB556}"/>
              </a:ext>
            </a:extLst>
          </p:cNvPr>
          <p:cNvSpPr txBox="1"/>
          <p:nvPr userDrawn="1"/>
        </p:nvSpPr>
        <p:spPr>
          <a:xfrm>
            <a:off x="6935944" y="374601"/>
            <a:ext cx="4976656" cy="6078587"/>
          </a:xfrm>
          <a:prstGeom prst="rect">
            <a:avLst/>
          </a:prstGeom>
          <a:noFill/>
        </p:spPr>
        <p:txBody>
          <a:bodyPr wrap="square" rtlCol="0">
            <a:spAutoFit/>
          </a:bodyPr>
          <a:lstStyle/>
          <a:p>
            <a:r>
              <a:rPr lang="en-US" sz="3000">
                <a:solidFill>
                  <a:srgbClr val="E3E895"/>
                </a:solidFill>
                <a:latin typeface="Lato Black" panose="020F0A02020204030203" pitchFamily="34" charset="0"/>
              </a:rPr>
              <a:t>OUR CORE PRINCIPLES</a:t>
            </a:r>
          </a:p>
          <a:p>
            <a:r>
              <a:rPr lang="en-US" sz="1600">
                <a:solidFill>
                  <a:srgbClr val="E3E895"/>
                </a:solidFill>
                <a:latin typeface="Lato" panose="020F0502020204030203" pitchFamily="34" charset="0"/>
              </a:rPr>
              <a:t> </a:t>
            </a:r>
          </a:p>
          <a:p>
            <a:r>
              <a:rPr lang="en-US" sz="1700" b="1">
                <a:solidFill>
                  <a:schemeClr val="bg1"/>
                </a:solidFill>
                <a:latin typeface="Lato" panose="020F0502020204030203" pitchFamily="34" charset="0"/>
              </a:rPr>
              <a:t>Provide access to a diversity of outdoor recreational experiences and unique landscapes</a:t>
            </a:r>
            <a:r>
              <a:rPr lang="en-US" sz="1700">
                <a:solidFill>
                  <a:schemeClr val="bg1"/>
                </a:solidFill>
                <a:latin typeface="Lato" panose="020F0502020204030203" pitchFamily="34" charset="0"/>
              </a:rPr>
              <a:t> that is equitable, inclusive, and welcoming. </a:t>
            </a:r>
          </a:p>
          <a:p>
            <a:endParaRPr lang="en-US" sz="1700">
              <a:solidFill>
                <a:schemeClr val="bg1"/>
              </a:solidFill>
              <a:latin typeface="Lato" panose="020F0502020204030203" pitchFamily="34" charset="0"/>
            </a:endParaRPr>
          </a:p>
          <a:p>
            <a:r>
              <a:rPr lang="en-US" sz="1700" b="1">
                <a:solidFill>
                  <a:schemeClr val="bg1"/>
                </a:solidFill>
                <a:latin typeface="Lato" panose="020F0502020204030203" pitchFamily="34" charset="0"/>
              </a:rPr>
              <a:t>Conserve lands, water, and forests</a:t>
            </a:r>
            <a:r>
              <a:rPr lang="en-US" sz="1700">
                <a:solidFill>
                  <a:schemeClr val="bg1"/>
                </a:solidFill>
                <a:latin typeface="Lato" panose="020F0502020204030203" pitchFamily="34" charset="0"/>
              </a:rPr>
              <a:t> by integrating science, research, and technical expertise into the management of our natural resources. </a:t>
            </a:r>
          </a:p>
          <a:p>
            <a:endParaRPr lang="en-US" sz="1700">
              <a:solidFill>
                <a:schemeClr val="bg1"/>
              </a:solidFill>
              <a:latin typeface="Lato" panose="020F0502020204030203" pitchFamily="34" charset="0"/>
            </a:endParaRPr>
          </a:p>
          <a:p>
            <a:r>
              <a:rPr lang="en-US" sz="1700" b="1">
                <a:solidFill>
                  <a:schemeClr val="bg1"/>
                </a:solidFill>
                <a:latin typeface="Lato" panose="020F0502020204030203" pitchFamily="34" charset="0"/>
              </a:rPr>
              <a:t>Advance climate change mitigation and adaptation efforts</a:t>
            </a:r>
            <a:r>
              <a:rPr lang="en-US" sz="1700">
                <a:solidFill>
                  <a:schemeClr val="bg1"/>
                </a:solidFill>
                <a:latin typeface="Lato" panose="020F0502020204030203" pitchFamily="34" charset="0"/>
              </a:rPr>
              <a:t> by implementing sustainable practices and advancing resiliency across our infrastructure, assets, and resources.  </a:t>
            </a:r>
          </a:p>
          <a:p>
            <a:endParaRPr lang="en-US" sz="1700">
              <a:solidFill>
                <a:schemeClr val="bg1"/>
              </a:solidFill>
              <a:latin typeface="Lato" panose="020F0502020204030203" pitchFamily="34" charset="0"/>
            </a:endParaRPr>
          </a:p>
          <a:p>
            <a:r>
              <a:rPr lang="en-US" sz="1700" b="1">
                <a:solidFill>
                  <a:schemeClr val="bg1"/>
                </a:solidFill>
                <a:latin typeface="Lato" panose="020F0502020204030203" pitchFamily="34" charset="0"/>
              </a:rPr>
              <a:t>Support healthy communities</a:t>
            </a:r>
            <a:r>
              <a:rPr lang="en-US" sz="1700">
                <a:solidFill>
                  <a:schemeClr val="bg1"/>
                </a:solidFill>
                <a:latin typeface="Lato" panose="020F0502020204030203" pitchFamily="34" charset="0"/>
              </a:rPr>
              <a:t> by providing places for people to connect with nature and each other.  </a:t>
            </a:r>
          </a:p>
          <a:p>
            <a:endParaRPr lang="en-US" sz="1700">
              <a:solidFill>
                <a:schemeClr val="bg1"/>
              </a:solidFill>
              <a:latin typeface="Lato" panose="020F0502020204030203" pitchFamily="34" charset="0"/>
            </a:endParaRPr>
          </a:p>
          <a:p>
            <a:r>
              <a:rPr lang="en-US" sz="1700" b="1">
                <a:solidFill>
                  <a:schemeClr val="bg1"/>
                </a:solidFill>
                <a:latin typeface="Lato" panose="020F0502020204030203" pitchFamily="34" charset="0"/>
              </a:rPr>
              <a:t>Inspire generations of stewards</a:t>
            </a:r>
            <a:r>
              <a:rPr lang="en-US" sz="1700">
                <a:solidFill>
                  <a:schemeClr val="bg1"/>
                </a:solidFill>
                <a:latin typeface="Lato" panose="020F0502020204030203" pitchFamily="34" charset="0"/>
              </a:rPr>
              <a:t> by recognizing and honoring our legacy through partnerships, public engagement, and education</a:t>
            </a:r>
            <a:r>
              <a:rPr lang="en-US">
                <a:solidFill>
                  <a:schemeClr val="bg1"/>
                </a:solidFill>
                <a:latin typeface="Lato" panose="020F0502020204030203" pitchFamily="34" charset="0"/>
              </a:rPr>
              <a:t>. </a:t>
            </a:r>
          </a:p>
        </p:txBody>
      </p:sp>
      <p:pic>
        <p:nvPicPr>
          <p:cNvPr id="10" name="Picture 9" descr="A black and white logo&#10;&#10;AI-generated content may be incorrect.">
            <a:extLst>
              <a:ext uri="{FF2B5EF4-FFF2-40B4-BE49-F238E27FC236}">
                <a16:creationId xmlns:a16="http://schemas.microsoft.com/office/drawing/2014/main" id="{0DE1EA88-54E5-92B9-1F5A-402CF82A9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553" y="615679"/>
            <a:ext cx="3920747" cy="1138030"/>
          </a:xfrm>
          <a:prstGeom prst="rect">
            <a:avLst/>
          </a:prstGeom>
        </p:spPr>
      </p:pic>
    </p:spTree>
    <p:extLst>
      <p:ext uri="{BB962C8B-B14F-4D97-AF65-F5344CB8AC3E}">
        <p14:creationId xmlns:p14="http://schemas.microsoft.com/office/powerpoint/2010/main" val="155839583"/>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06D75-ABDB-415B-073A-C14D27F901E0}"/>
              </a:ext>
            </a:extLst>
          </p:cNvPr>
          <p:cNvSpPr/>
          <p:nvPr userDrawn="1"/>
        </p:nvSpPr>
        <p:spPr>
          <a:xfrm>
            <a:off x="0" y="0"/>
            <a:ext cx="12192000" cy="6858000"/>
          </a:xfrm>
          <a:prstGeom prst="rect">
            <a:avLst/>
          </a:prstGeom>
          <a:solidFill>
            <a:srgbClr val="5E5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208179-C485-4620-F0F1-76598EF97F97}"/>
              </a:ext>
            </a:extLst>
          </p:cNvPr>
          <p:cNvSpPr txBox="1"/>
          <p:nvPr userDrawn="1"/>
        </p:nvSpPr>
        <p:spPr>
          <a:xfrm>
            <a:off x="612232" y="559433"/>
            <a:ext cx="11129630" cy="923330"/>
          </a:xfrm>
          <a:prstGeom prst="rect">
            <a:avLst/>
          </a:prstGeom>
          <a:noFill/>
        </p:spPr>
        <p:txBody>
          <a:bodyPr wrap="square" rtlCol="0">
            <a:spAutoFit/>
          </a:bodyPr>
          <a:lstStyle/>
          <a:p>
            <a:pPr algn="ctr"/>
            <a:r>
              <a:rPr lang="en-US" sz="5400">
                <a:solidFill>
                  <a:srgbClr val="E3E895"/>
                </a:solidFill>
                <a:latin typeface="Lato Black" panose="020F0A02020204030203" pitchFamily="34" charset="0"/>
              </a:rPr>
              <a:t>Commonwealth of Massachusetts</a:t>
            </a:r>
          </a:p>
        </p:txBody>
      </p:sp>
      <p:pic>
        <p:nvPicPr>
          <p:cNvPr id="8" name="Picture 7">
            <a:extLst>
              <a:ext uri="{FF2B5EF4-FFF2-40B4-BE49-F238E27FC236}">
                <a16:creationId xmlns:a16="http://schemas.microsoft.com/office/drawing/2014/main" id="{43B5AA96-13D6-5CE4-B8A8-BBC17DE3D3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702" y="2394501"/>
            <a:ext cx="3122701" cy="3122701"/>
          </a:xfrm>
          <a:prstGeom prst="rect">
            <a:avLst/>
          </a:prstGeom>
        </p:spPr>
      </p:pic>
      <p:sp>
        <p:nvSpPr>
          <p:cNvPr id="9" name="TextBox 8">
            <a:extLst>
              <a:ext uri="{FF2B5EF4-FFF2-40B4-BE49-F238E27FC236}">
                <a16:creationId xmlns:a16="http://schemas.microsoft.com/office/drawing/2014/main" id="{EFB63C4C-C3CE-283C-8AE3-FA0EC56B503A}"/>
              </a:ext>
            </a:extLst>
          </p:cNvPr>
          <p:cNvSpPr txBox="1"/>
          <p:nvPr userDrawn="1"/>
        </p:nvSpPr>
        <p:spPr>
          <a:xfrm>
            <a:off x="5637572" y="1965498"/>
            <a:ext cx="3689498"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u="none" strike="noStrike" kern="1200" baseline="30000">
                <a:solidFill>
                  <a:srgbClr val="E3E895"/>
                </a:solidFill>
                <a:latin typeface="Lato" panose="020F0502020204030203" pitchFamily="34" charset="0"/>
                <a:ea typeface="+mn-ea"/>
                <a:cs typeface="+mn-cs"/>
              </a:rPr>
              <a:t>Governor</a:t>
            </a:r>
            <a:endParaRPr lang="en-US" sz="3200" i="0">
              <a:solidFill>
                <a:srgbClr val="E3E895"/>
              </a:solidFill>
              <a:latin typeface="Lato" panose="020F0502020204030203" pitchFamily="34" charset="0"/>
            </a:endParaRPr>
          </a:p>
          <a:p>
            <a:pPr rtl="0"/>
            <a:r>
              <a:rPr lang="en-US" sz="3200" b="1" i="0" u="none" strike="noStrike" kern="1200" baseline="30000">
                <a:solidFill>
                  <a:srgbClr val="E3E895"/>
                </a:solidFill>
                <a:latin typeface="Lato Black" panose="020F0A02020204030203" pitchFamily="34" charset="0"/>
                <a:ea typeface="+mn-ea"/>
                <a:cs typeface="+mn-cs"/>
              </a:rPr>
              <a:t>Maura T. Healey</a:t>
            </a:r>
          </a:p>
        </p:txBody>
      </p:sp>
      <p:sp>
        <p:nvSpPr>
          <p:cNvPr id="10" name="TextBox 9">
            <a:extLst>
              <a:ext uri="{FF2B5EF4-FFF2-40B4-BE49-F238E27FC236}">
                <a16:creationId xmlns:a16="http://schemas.microsoft.com/office/drawing/2014/main" id="{A4AAD671-FE1A-C6C1-54D8-0802EDB6C7D3}"/>
              </a:ext>
            </a:extLst>
          </p:cNvPr>
          <p:cNvSpPr txBox="1"/>
          <p:nvPr userDrawn="1"/>
        </p:nvSpPr>
        <p:spPr>
          <a:xfrm>
            <a:off x="5637572" y="3115488"/>
            <a:ext cx="3689498" cy="748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none" strike="noStrike" kern="1200" baseline="30000">
                <a:solidFill>
                  <a:srgbClr val="E3E895"/>
                </a:solidFill>
                <a:latin typeface="Lato" panose="020F0502020204030203" pitchFamily="34" charset="0"/>
                <a:ea typeface="+mn-ea"/>
                <a:cs typeface="+mn-cs"/>
              </a:rPr>
              <a:t>Lieutenant Governor</a:t>
            </a:r>
          </a:p>
          <a:p>
            <a:pPr rtl="0"/>
            <a:r>
              <a:rPr lang="en-US" sz="3200" b="1" i="0" u="none" strike="noStrike" kern="1200" baseline="30000">
                <a:solidFill>
                  <a:srgbClr val="E3E895"/>
                </a:solidFill>
                <a:latin typeface="Lato Black" panose="020F0A02020204030203" pitchFamily="34" charset="0"/>
                <a:ea typeface="+mn-ea"/>
                <a:cs typeface="+mn-cs"/>
              </a:rPr>
              <a:t>Kimberley Driscoll</a:t>
            </a:r>
          </a:p>
        </p:txBody>
      </p:sp>
      <p:sp>
        <p:nvSpPr>
          <p:cNvPr id="11" name="TextBox 10">
            <a:extLst>
              <a:ext uri="{FF2B5EF4-FFF2-40B4-BE49-F238E27FC236}">
                <a16:creationId xmlns:a16="http://schemas.microsoft.com/office/drawing/2014/main" id="{8B56006C-B781-C151-23E1-F35252ACB0D5}"/>
              </a:ext>
            </a:extLst>
          </p:cNvPr>
          <p:cNvSpPr txBox="1"/>
          <p:nvPr userDrawn="1"/>
        </p:nvSpPr>
        <p:spPr>
          <a:xfrm>
            <a:off x="5637572" y="4120254"/>
            <a:ext cx="5688154" cy="7489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none" strike="noStrike" kern="1200" baseline="30000">
                <a:solidFill>
                  <a:srgbClr val="E3E895"/>
                </a:solidFill>
                <a:latin typeface="Lato" panose="020F0502020204030203" pitchFamily="34" charset="0"/>
                <a:ea typeface="+mn-ea"/>
                <a:cs typeface="+mn-cs"/>
              </a:rPr>
              <a:t>Energy and Environmental Affairs Secretary</a:t>
            </a:r>
          </a:p>
          <a:p>
            <a:pPr rtl="0"/>
            <a:r>
              <a:rPr lang="en-US" sz="3200" b="1" i="0" u="none" strike="noStrike" kern="1200" baseline="30000">
                <a:solidFill>
                  <a:srgbClr val="E3E895"/>
                </a:solidFill>
                <a:latin typeface="Lato Black" panose="020F0A02020204030203" pitchFamily="34" charset="0"/>
                <a:ea typeface="+mn-ea"/>
                <a:cs typeface="+mn-cs"/>
              </a:rPr>
              <a:t>Rebecca L. Tepper</a:t>
            </a:r>
          </a:p>
        </p:txBody>
      </p:sp>
      <p:sp>
        <p:nvSpPr>
          <p:cNvPr id="12" name="TextBox 11">
            <a:extLst>
              <a:ext uri="{FF2B5EF4-FFF2-40B4-BE49-F238E27FC236}">
                <a16:creationId xmlns:a16="http://schemas.microsoft.com/office/drawing/2014/main" id="{D7C074CF-6C68-D296-00A3-C0AB8004322B}"/>
              </a:ext>
            </a:extLst>
          </p:cNvPr>
          <p:cNvSpPr txBox="1"/>
          <p:nvPr userDrawn="1"/>
        </p:nvSpPr>
        <p:spPr>
          <a:xfrm>
            <a:off x="5637572" y="5150571"/>
            <a:ext cx="56881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none" strike="noStrike" kern="1200" baseline="30000">
                <a:solidFill>
                  <a:srgbClr val="E3E895"/>
                </a:solidFill>
                <a:latin typeface="Lato" panose="020F0502020204030203" pitchFamily="34" charset="0"/>
                <a:ea typeface="+mn-ea"/>
                <a:cs typeface="+mn-cs"/>
              </a:rPr>
              <a:t>Department of Conservation and Recreation Commissioner</a:t>
            </a:r>
          </a:p>
          <a:p>
            <a:pPr rtl="0"/>
            <a:r>
              <a:rPr lang="en-US" sz="3200" b="1" i="0" u="none" strike="noStrike" kern="1200" baseline="30000">
                <a:solidFill>
                  <a:srgbClr val="E3E895"/>
                </a:solidFill>
                <a:latin typeface="Lato Black" panose="020F0A02020204030203" pitchFamily="34" charset="0"/>
                <a:ea typeface="+mn-ea"/>
                <a:cs typeface="+mn-cs"/>
              </a:rPr>
              <a:t>Nicole LaChapelle</a:t>
            </a:r>
          </a:p>
        </p:txBody>
      </p:sp>
    </p:spTree>
    <p:extLst>
      <p:ext uri="{BB962C8B-B14F-4D97-AF65-F5344CB8AC3E}">
        <p14:creationId xmlns:p14="http://schemas.microsoft.com/office/powerpoint/2010/main" val="3120518773"/>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06D75-ABDB-415B-073A-C14D27F901E0}"/>
              </a:ext>
            </a:extLst>
          </p:cNvPr>
          <p:cNvSpPr/>
          <p:nvPr userDrawn="1"/>
        </p:nvSpPr>
        <p:spPr>
          <a:xfrm>
            <a:off x="0" y="0"/>
            <a:ext cx="12192000" cy="6858000"/>
          </a:xfrm>
          <a:prstGeom prst="rect">
            <a:avLst/>
          </a:prstGeom>
          <a:solidFill>
            <a:srgbClr val="5E5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AI-generated content may be incorrect.">
            <a:extLst>
              <a:ext uri="{FF2B5EF4-FFF2-40B4-BE49-F238E27FC236}">
                <a16:creationId xmlns:a16="http://schemas.microsoft.com/office/drawing/2014/main" id="{D02EA1E7-EB26-8138-7FAA-EB9DFA6E36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553" y="615679"/>
            <a:ext cx="3920747" cy="1138030"/>
          </a:xfrm>
          <a:prstGeom prst="rect">
            <a:avLst/>
          </a:prstGeom>
        </p:spPr>
      </p:pic>
      <p:sp>
        <p:nvSpPr>
          <p:cNvPr id="4" name="TextBox 3">
            <a:extLst>
              <a:ext uri="{FF2B5EF4-FFF2-40B4-BE49-F238E27FC236}">
                <a16:creationId xmlns:a16="http://schemas.microsoft.com/office/drawing/2014/main" id="{34208179-C485-4620-F0F1-76598EF97F97}"/>
              </a:ext>
            </a:extLst>
          </p:cNvPr>
          <p:cNvSpPr txBox="1"/>
          <p:nvPr userDrawn="1"/>
        </p:nvSpPr>
        <p:spPr>
          <a:xfrm>
            <a:off x="5626100" y="374601"/>
            <a:ext cx="6337300" cy="1661993"/>
          </a:xfrm>
          <a:prstGeom prst="rect">
            <a:avLst/>
          </a:prstGeom>
          <a:noFill/>
        </p:spPr>
        <p:txBody>
          <a:bodyPr wrap="square" rtlCol="0">
            <a:spAutoFit/>
          </a:bodyPr>
          <a:lstStyle/>
          <a:p>
            <a:r>
              <a:rPr lang="en-US" sz="3000">
                <a:solidFill>
                  <a:srgbClr val="E3E895"/>
                </a:solidFill>
                <a:latin typeface="Lato Black" panose="020F0A02020204030203" pitchFamily="34" charset="0"/>
              </a:rPr>
              <a:t>MEETING LOGISTICS</a:t>
            </a:r>
          </a:p>
          <a:p>
            <a:r>
              <a:rPr lang="en-US" sz="2400">
                <a:solidFill>
                  <a:schemeClr val="bg1"/>
                </a:solidFill>
                <a:latin typeface="Lato" panose="020F0502020204030203" pitchFamily="34" charset="0"/>
              </a:rPr>
              <a:t>The project team will give a presentation, </a:t>
            </a:r>
          </a:p>
          <a:p>
            <a:r>
              <a:rPr lang="en-US" sz="2400">
                <a:solidFill>
                  <a:schemeClr val="bg1"/>
                </a:solidFill>
                <a:latin typeface="Lato" panose="020F0502020204030203" pitchFamily="34" charset="0"/>
              </a:rPr>
              <a:t>then the public can ask questions and provide feedback live during the meeting by:</a:t>
            </a:r>
          </a:p>
        </p:txBody>
      </p:sp>
      <p:sp>
        <p:nvSpPr>
          <p:cNvPr id="6" name="TextBox 5">
            <a:extLst>
              <a:ext uri="{FF2B5EF4-FFF2-40B4-BE49-F238E27FC236}">
                <a16:creationId xmlns:a16="http://schemas.microsoft.com/office/drawing/2014/main" id="{37018DA0-CD8C-1C75-B577-92798CE4E992}"/>
              </a:ext>
            </a:extLst>
          </p:cNvPr>
          <p:cNvSpPr txBox="1"/>
          <p:nvPr userDrawn="1"/>
        </p:nvSpPr>
        <p:spPr>
          <a:xfrm>
            <a:off x="6007100" y="2334995"/>
            <a:ext cx="5232400" cy="3046988"/>
          </a:xfrm>
          <a:prstGeom prst="rect">
            <a:avLst/>
          </a:prstGeom>
          <a:noFill/>
        </p:spPr>
        <p:txBody>
          <a:bodyPr wrap="square" rtlCol="0">
            <a:spAutoFit/>
          </a:bodyPr>
          <a:lstStyle/>
          <a:p>
            <a:pPr marL="342900" indent="-342900">
              <a:buFont typeface="Arial" panose="020B0604020202020204" pitchFamily="34" charset="0"/>
              <a:buChar char="•"/>
            </a:pPr>
            <a:r>
              <a:rPr lang="en-US" sz="2400" b="0" i="0" u="none" strike="noStrike" kern="1200" baseline="0">
                <a:solidFill>
                  <a:schemeClr val="bg1"/>
                </a:solidFill>
                <a:latin typeface="Lato" panose="020F0502020204030203" pitchFamily="34" charset="0"/>
                <a:ea typeface="+mn-ea"/>
                <a:cs typeface="+mn-cs"/>
              </a:rPr>
              <a:t>Using the Q&amp;A feature, where comments will be sent to the moderator.</a:t>
            </a:r>
          </a:p>
          <a:p>
            <a:pPr marL="342900" indent="-342900">
              <a:buFont typeface="Arial" panose="020B0604020202020204" pitchFamily="34" charset="0"/>
              <a:buChar char="•"/>
            </a:pPr>
            <a:endParaRPr lang="en-US" sz="2400" b="0" i="0" u="none" strike="noStrike" kern="1200" baseline="0">
              <a:solidFill>
                <a:schemeClr val="bg1"/>
              </a:solidFill>
              <a:latin typeface="Lato" panose="020F0502020204030203" pitchFamily="34" charset="0"/>
              <a:ea typeface="+mn-ea"/>
              <a:cs typeface="+mn-cs"/>
            </a:endParaRPr>
          </a:p>
          <a:p>
            <a:pPr marL="342900" indent="-342900">
              <a:buFont typeface="Arial" panose="020B0604020202020204" pitchFamily="34" charset="0"/>
              <a:buChar char="•"/>
            </a:pPr>
            <a:r>
              <a:rPr lang="en-US" sz="2400" b="0" i="0" u="none" strike="noStrike" kern="1200" baseline="0">
                <a:solidFill>
                  <a:schemeClr val="bg1"/>
                </a:solidFill>
                <a:latin typeface="Lato" panose="020F0502020204030203" pitchFamily="34" charset="0"/>
                <a:ea typeface="+mn-ea"/>
                <a:cs typeface="+mn-cs"/>
              </a:rPr>
              <a:t>Raising your hand using the ‘raise your hand’ feature on Zoom. You will be given permission to unmute and speak.</a:t>
            </a:r>
          </a:p>
        </p:txBody>
      </p:sp>
      <p:sp>
        <p:nvSpPr>
          <p:cNvPr id="7" name="TextBox 6">
            <a:extLst>
              <a:ext uri="{FF2B5EF4-FFF2-40B4-BE49-F238E27FC236}">
                <a16:creationId xmlns:a16="http://schemas.microsoft.com/office/drawing/2014/main" id="{284DFAE8-5E8E-A075-7205-D7EF73F6702F}"/>
              </a:ext>
            </a:extLst>
          </p:cNvPr>
          <p:cNvSpPr txBox="1"/>
          <p:nvPr userDrawn="1"/>
        </p:nvSpPr>
        <p:spPr>
          <a:xfrm>
            <a:off x="5626100" y="5689600"/>
            <a:ext cx="6159500" cy="830997"/>
          </a:xfrm>
          <a:prstGeom prst="rect">
            <a:avLst/>
          </a:prstGeom>
          <a:noFill/>
        </p:spPr>
        <p:txBody>
          <a:bodyPr wrap="square" rtlCol="0">
            <a:spAutoFit/>
          </a:bodyPr>
          <a:lstStyle/>
          <a:p>
            <a:r>
              <a:rPr lang="en-US" sz="2400" i="1">
                <a:solidFill>
                  <a:schemeClr val="bg1"/>
                </a:solidFill>
                <a:latin typeface="Lato" panose="020F0502020204030203" pitchFamily="34" charset="0"/>
              </a:rPr>
              <a:t>Please note that this meeting is being recorded: the recording will be public record.</a:t>
            </a:r>
          </a:p>
        </p:txBody>
      </p:sp>
    </p:spTree>
    <p:extLst>
      <p:ext uri="{BB962C8B-B14F-4D97-AF65-F5344CB8AC3E}">
        <p14:creationId xmlns:p14="http://schemas.microsoft.com/office/powerpoint/2010/main" val="2237430918"/>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74E746-91AD-1D0C-4707-457E282507CA}"/>
              </a:ext>
            </a:extLst>
          </p:cNvPr>
          <p:cNvSpPr>
            <a:spLocks noGrp="1"/>
          </p:cNvSpPr>
          <p:nvPr>
            <p:ph type="sldNum" sz="quarter" idx="4"/>
          </p:nvPr>
        </p:nvSpPr>
        <p:spPr>
          <a:xfrm>
            <a:off x="10668000" y="6356351"/>
            <a:ext cx="685799" cy="365123"/>
          </a:xfrm>
          <a:prstGeom prst="rect">
            <a:avLst/>
          </a:prstGeom>
        </p:spPr>
        <p:txBody>
          <a:bodyPr vert="horz" lIns="91440" tIns="45720" rIns="91440" bIns="45720" rtlCol="0" anchor="ctr"/>
          <a:lstStyle>
            <a:lvl1pPr algn="r">
              <a:defRPr sz="1200">
                <a:solidFill>
                  <a:schemeClr val="tx1">
                    <a:tint val="82000"/>
                  </a:schemeClr>
                </a:solidFill>
                <a:latin typeface="Lato Black" panose="020F0A02020204030203" pitchFamily="34" charset="0"/>
              </a:defRPr>
            </a:lvl1pPr>
          </a:lstStyle>
          <a:p>
            <a:fld id="{61F035E8-3869-4523-9F09-04ED98AE7ACB}" type="slidenum">
              <a:rPr lang="en-US" smtClean="0"/>
              <a:pPr/>
              <a:t>‹#›</a:t>
            </a:fld>
            <a:endParaRPr lang="en-US">
              <a:latin typeface="Lato Black" panose="020F0A02020204030203" pitchFamily="34" charset="0"/>
            </a:endParaRPr>
          </a:p>
        </p:txBody>
      </p:sp>
      <p:pic>
        <p:nvPicPr>
          <p:cNvPr id="7" name="Picture 6" descr="Logo&#10;&#10;AI-generated content may be incorrect.">
            <a:extLst>
              <a:ext uri="{FF2B5EF4-FFF2-40B4-BE49-F238E27FC236}">
                <a16:creationId xmlns:a16="http://schemas.microsoft.com/office/drawing/2014/main" id="{61A4024C-FBF3-B1B9-8E44-5B03C2689BD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8200" y="6356349"/>
            <a:ext cx="1057427" cy="365125"/>
          </a:xfrm>
          <a:prstGeom prst="rect">
            <a:avLst/>
          </a:prstGeom>
        </p:spPr>
      </p:pic>
    </p:spTree>
    <p:extLst>
      <p:ext uri="{BB962C8B-B14F-4D97-AF65-F5344CB8AC3E}">
        <p14:creationId xmlns:p14="http://schemas.microsoft.com/office/powerpoint/2010/main" val="16580598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83" r:id="rId3"/>
    <p:sldLayoutId id="2147483665" r:id="rId4"/>
    <p:sldLayoutId id="2147483671" r:id="rId5"/>
    <p:sldLayoutId id="2147483680" r:id="rId6"/>
    <p:sldLayoutId id="2147483677" r:id="rId7"/>
    <p:sldLayoutId id="2147483691" r:id="rId8"/>
    <p:sldLayoutId id="214748369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Lato ExtraBold" panose="020F0502020204030203" pitchFamily="34" charset="0"/>
          <a:ea typeface="Lato ExtraBold" panose="020F0502020204030203" pitchFamily="34" charset="0"/>
          <a:cs typeface="Lato Extra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06D75-ABDB-415B-073A-C14D27F901E0}"/>
              </a:ext>
            </a:extLst>
          </p:cNvPr>
          <p:cNvSpPr/>
          <p:nvPr userDrawn="1"/>
        </p:nvSpPr>
        <p:spPr>
          <a:xfrm>
            <a:off x="0" y="0"/>
            <a:ext cx="12192000" cy="6858000"/>
          </a:xfrm>
          <a:prstGeom prst="rect">
            <a:avLst/>
          </a:prstGeom>
          <a:solidFill>
            <a:srgbClr val="5E5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AI-generated content may be incorrect.">
            <a:extLst>
              <a:ext uri="{FF2B5EF4-FFF2-40B4-BE49-F238E27FC236}">
                <a16:creationId xmlns:a16="http://schemas.microsoft.com/office/drawing/2014/main" id="{D02EA1E7-EB26-8138-7FAA-EB9DFA6E36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8575" y="4887981"/>
            <a:ext cx="2434847" cy="706735"/>
          </a:xfrm>
          <a:prstGeom prst="rect">
            <a:avLst/>
          </a:prstGeom>
        </p:spPr>
      </p:pic>
      <p:sp>
        <p:nvSpPr>
          <p:cNvPr id="5" name="TextBox 4">
            <a:extLst>
              <a:ext uri="{FF2B5EF4-FFF2-40B4-BE49-F238E27FC236}">
                <a16:creationId xmlns:a16="http://schemas.microsoft.com/office/drawing/2014/main" id="{AE2339C6-2757-C16F-BB98-B81B76137027}"/>
              </a:ext>
            </a:extLst>
          </p:cNvPr>
          <p:cNvSpPr txBox="1"/>
          <p:nvPr userDrawn="1"/>
        </p:nvSpPr>
        <p:spPr>
          <a:xfrm>
            <a:off x="2882899" y="901700"/>
            <a:ext cx="6426200" cy="1569660"/>
          </a:xfrm>
          <a:prstGeom prst="rect">
            <a:avLst/>
          </a:prstGeom>
          <a:noFill/>
        </p:spPr>
        <p:txBody>
          <a:bodyPr wrap="square" rtlCol="0">
            <a:spAutoFit/>
          </a:bodyPr>
          <a:lstStyle/>
          <a:p>
            <a:pPr algn="ctr"/>
            <a:r>
              <a:rPr lang="en-US" sz="9600" b="1" i="0" u="none" strike="noStrike" kern="1200" baseline="0">
                <a:solidFill>
                  <a:srgbClr val="E3E895"/>
                </a:solidFill>
                <a:latin typeface="+mn-lt"/>
                <a:ea typeface="+mn-ea"/>
                <a:cs typeface="+mn-cs"/>
              </a:rPr>
              <a:t>Thank You.</a:t>
            </a:r>
            <a:endParaRPr lang="en-US" sz="9600">
              <a:solidFill>
                <a:srgbClr val="E3E895"/>
              </a:solidFill>
            </a:endParaRPr>
          </a:p>
        </p:txBody>
      </p:sp>
      <p:sp>
        <p:nvSpPr>
          <p:cNvPr id="9" name="TextBox 8">
            <a:extLst>
              <a:ext uri="{FF2B5EF4-FFF2-40B4-BE49-F238E27FC236}">
                <a16:creationId xmlns:a16="http://schemas.microsoft.com/office/drawing/2014/main" id="{E5A4B641-DF5C-8490-D367-F12D63B58C4D}"/>
              </a:ext>
            </a:extLst>
          </p:cNvPr>
          <p:cNvSpPr txBox="1"/>
          <p:nvPr userDrawn="1"/>
        </p:nvSpPr>
        <p:spPr>
          <a:xfrm>
            <a:off x="3098799" y="5830791"/>
            <a:ext cx="5994400" cy="646331"/>
          </a:xfrm>
          <a:prstGeom prst="rect">
            <a:avLst/>
          </a:prstGeom>
          <a:noFill/>
        </p:spPr>
        <p:txBody>
          <a:bodyPr wrap="square" rtlCol="0">
            <a:spAutoFit/>
          </a:bodyPr>
          <a:lstStyle/>
          <a:p>
            <a:pPr algn="ctr"/>
            <a:r>
              <a:rPr lang="en-US" sz="1200">
                <a:solidFill>
                  <a:schemeClr val="bg1"/>
                </a:solidFill>
              </a:rPr>
              <a:t>The Massachusetts Department of Conservation and Recreation (DCR) cares for nearly half a million acres of public lands, nurturing the vital connection between people and nature while keeping these shared spaces welcoming and accessible to all. </a:t>
            </a:r>
          </a:p>
        </p:txBody>
      </p:sp>
    </p:spTree>
    <p:extLst>
      <p:ext uri="{BB962C8B-B14F-4D97-AF65-F5344CB8AC3E}">
        <p14:creationId xmlns:p14="http://schemas.microsoft.com/office/powerpoint/2010/main" val="1055815232"/>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74E746-91AD-1D0C-4707-457E282507CA}"/>
              </a:ext>
            </a:extLst>
          </p:cNvPr>
          <p:cNvSpPr>
            <a:spLocks noGrp="1"/>
          </p:cNvSpPr>
          <p:nvPr>
            <p:ph type="sldNum" sz="quarter" idx="4"/>
          </p:nvPr>
        </p:nvSpPr>
        <p:spPr>
          <a:xfrm>
            <a:off x="10668000" y="6356351"/>
            <a:ext cx="685799" cy="365123"/>
          </a:xfrm>
          <a:prstGeom prst="rect">
            <a:avLst/>
          </a:prstGeom>
        </p:spPr>
        <p:txBody>
          <a:bodyPr vert="horz" lIns="91440" tIns="45720" rIns="91440" bIns="45720" rtlCol="0" anchor="ctr"/>
          <a:lstStyle>
            <a:lvl1pPr algn="r">
              <a:defRPr sz="1200">
                <a:solidFill>
                  <a:schemeClr val="tx1">
                    <a:tint val="82000"/>
                  </a:schemeClr>
                </a:solidFill>
                <a:latin typeface="Lato Black" panose="020F0A02020204030203" pitchFamily="34" charset="0"/>
              </a:defRPr>
            </a:lvl1pPr>
          </a:lstStyle>
          <a:p>
            <a:fld id="{61F035E8-3869-4523-9F09-04ED98AE7ACB}" type="slidenum">
              <a:rPr lang="en-US" smtClean="0"/>
              <a:pPr/>
              <a:t>‹#›</a:t>
            </a:fld>
            <a:endParaRPr lang="en-US">
              <a:latin typeface="Lato Black" panose="020F0A02020204030203" pitchFamily="34" charset="0"/>
            </a:endParaRPr>
          </a:p>
        </p:txBody>
      </p:sp>
      <p:pic>
        <p:nvPicPr>
          <p:cNvPr id="7" name="Picture 6" descr="Logo&#10;&#10;AI-generated content may be incorrect.">
            <a:extLst>
              <a:ext uri="{FF2B5EF4-FFF2-40B4-BE49-F238E27FC236}">
                <a16:creationId xmlns:a16="http://schemas.microsoft.com/office/drawing/2014/main" id="{61A4024C-FBF3-B1B9-8E44-5B03C2689B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6356349"/>
            <a:ext cx="1057427" cy="365125"/>
          </a:xfrm>
          <a:prstGeom prst="rect">
            <a:avLst/>
          </a:prstGeom>
        </p:spPr>
      </p:pic>
      <p:sp>
        <p:nvSpPr>
          <p:cNvPr id="2" name="Text Placeholder 22">
            <a:extLst>
              <a:ext uri="{FF2B5EF4-FFF2-40B4-BE49-F238E27FC236}">
                <a16:creationId xmlns:a16="http://schemas.microsoft.com/office/drawing/2014/main" id="{CC14EC1D-FB86-24D9-4DE5-2D1B71183CC9}"/>
              </a:ext>
            </a:extLst>
          </p:cNvPr>
          <p:cNvSpPr txBox="1">
            <a:spLocks/>
          </p:cNvSpPr>
          <p:nvPr userDrawn="1"/>
        </p:nvSpPr>
        <p:spPr>
          <a:xfrm>
            <a:off x="2587625" y="6423024"/>
            <a:ext cx="7016750" cy="298450"/>
          </a:xfrm>
          <a:prstGeom prst="rect">
            <a:avLst/>
          </a:prstGeom>
        </p:spPr>
        <p:txBody>
          <a:bodyPr/>
          <a:lstStyle>
            <a:lvl1pPr marL="0" indent="0" algn="ctr" defTabSz="914400" rtl="0" eaLnBrk="1" latinLnBrk="0" hangingPunct="1">
              <a:lnSpc>
                <a:spcPct val="100000"/>
              </a:lnSpc>
              <a:spcBef>
                <a:spcPts val="0"/>
              </a:spcBef>
              <a:buFont typeface="Arial" panose="020B0604020202020204" pitchFamily="34" charset="0"/>
              <a:buNone/>
              <a:defRPr sz="1100" kern="1200">
                <a:solidFill>
                  <a:srgbClr val="3B434B"/>
                </a:solidFill>
                <a:latin typeface="Lato Black" panose="020F0A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p:txBody>
      </p:sp>
    </p:spTree>
    <p:extLst>
      <p:ext uri="{BB962C8B-B14F-4D97-AF65-F5344CB8AC3E}">
        <p14:creationId xmlns:p14="http://schemas.microsoft.com/office/powerpoint/2010/main" val="2521077494"/>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Lato ExtraBold" panose="020F0502020204030203" pitchFamily="34" charset="0"/>
          <a:ea typeface="Lato ExtraBold" panose="020F0502020204030203" pitchFamily="34" charset="0"/>
          <a:cs typeface="Lato ExtraBold"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06D75-ABDB-415B-073A-C14D27F901E0}"/>
              </a:ext>
            </a:extLst>
          </p:cNvPr>
          <p:cNvSpPr/>
          <p:nvPr userDrawn="1"/>
        </p:nvSpPr>
        <p:spPr>
          <a:xfrm>
            <a:off x="0" y="0"/>
            <a:ext cx="12192000" cy="6858000"/>
          </a:xfrm>
          <a:prstGeom prst="rect">
            <a:avLst/>
          </a:prstGeom>
          <a:solidFill>
            <a:srgbClr val="5E50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AI-generated content may be incorrect.">
            <a:extLst>
              <a:ext uri="{FF2B5EF4-FFF2-40B4-BE49-F238E27FC236}">
                <a16:creationId xmlns:a16="http://schemas.microsoft.com/office/drawing/2014/main" id="{D02EA1E7-EB26-8138-7FAA-EB9DFA6E36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8575" y="4887981"/>
            <a:ext cx="2434847" cy="706735"/>
          </a:xfrm>
          <a:prstGeom prst="rect">
            <a:avLst/>
          </a:prstGeom>
        </p:spPr>
      </p:pic>
      <p:sp>
        <p:nvSpPr>
          <p:cNvPr id="5" name="TextBox 4">
            <a:extLst>
              <a:ext uri="{FF2B5EF4-FFF2-40B4-BE49-F238E27FC236}">
                <a16:creationId xmlns:a16="http://schemas.microsoft.com/office/drawing/2014/main" id="{AE2339C6-2757-C16F-BB98-B81B76137027}"/>
              </a:ext>
            </a:extLst>
          </p:cNvPr>
          <p:cNvSpPr txBox="1"/>
          <p:nvPr userDrawn="1"/>
        </p:nvSpPr>
        <p:spPr>
          <a:xfrm>
            <a:off x="2882899" y="901700"/>
            <a:ext cx="6426200" cy="1569660"/>
          </a:xfrm>
          <a:prstGeom prst="rect">
            <a:avLst/>
          </a:prstGeom>
          <a:noFill/>
        </p:spPr>
        <p:txBody>
          <a:bodyPr wrap="square" rtlCol="0">
            <a:spAutoFit/>
          </a:bodyPr>
          <a:lstStyle/>
          <a:p>
            <a:pPr algn="ctr"/>
            <a:r>
              <a:rPr lang="en-US" sz="9600" b="1" i="0" u="none" strike="noStrike" kern="1200" baseline="0">
                <a:solidFill>
                  <a:srgbClr val="E3E895"/>
                </a:solidFill>
                <a:latin typeface="+mn-lt"/>
                <a:ea typeface="+mn-ea"/>
                <a:cs typeface="+mn-cs"/>
              </a:rPr>
              <a:t>Thank You.</a:t>
            </a:r>
            <a:endParaRPr lang="en-US" sz="9600">
              <a:solidFill>
                <a:srgbClr val="E3E895"/>
              </a:solidFill>
            </a:endParaRPr>
          </a:p>
        </p:txBody>
      </p:sp>
      <p:sp>
        <p:nvSpPr>
          <p:cNvPr id="9" name="TextBox 8">
            <a:extLst>
              <a:ext uri="{FF2B5EF4-FFF2-40B4-BE49-F238E27FC236}">
                <a16:creationId xmlns:a16="http://schemas.microsoft.com/office/drawing/2014/main" id="{E5A4B641-DF5C-8490-D367-F12D63B58C4D}"/>
              </a:ext>
            </a:extLst>
          </p:cNvPr>
          <p:cNvSpPr txBox="1"/>
          <p:nvPr userDrawn="1"/>
        </p:nvSpPr>
        <p:spPr>
          <a:xfrm>
            <a:off x="3098799" y="5830791"/>
            <a:ext cx="5994400" cy="646331"/>
          </a:xfrm>
          <a:prstGeom prst="rect">
            <a:avLst/>
          </a:prstGeom>
          <a:noFill/>
        </p:spPr>
        <p:txBody>
          <a:bodyPr wrap="square" rtlCol="0">
            <a:spAutoFit/>
          </a:bodyPr>
          <a:lstStyle/>
          <a:p>
            <a:pPr algn="ctr"/>
            <a:r>
              <a:rPr lang="en-US" sz="1200">
                <a:solidFill>
                  <a:schemeClr val="bg1"/>
                </a:solidFill>
              </a:rPr>
              <a:t>The Massachusetts Department of Conservation and Recreation (DCR) cares for nearly half a million acres of public lands, nurturing the vital connection between people and nature while keeping these shared spaces welcoming and accessible to all. </a:t>
            </a:r>
          </a:p>
        </p:txBody>
      </p:sp>
    </p:spTree>
    <p:extLst>
      <p:ext uri="{BB962C8B-B14F-4D97-AF65-F5344CB8AC3E}">
        <p14:creationId xmlns:p14="http://schemas.microsoft.com/office/powerpoint/2010/main" val="1433199899"/>
      </p:ext>
    </p:extLst>
  </p:cSld>
  <p:clrMap bg1="lt1" tx1="dk1" bg2="lt2" tx2="dk2" accent1="accent1" accent2="accent2" accent3="accent3" accent4="accent4" accent5="accent5" accent6="accent6" hlink="hlink" folHlink="folHlink"/>
  <p:sldLayoutIdLst>
    <p:sldLayoutId id="21474836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ss.gov/forms/dcr-public-comments" TargetMode="External"/><Relationship Id="rId2" Type="http://schemas.openxmlformats.org/officeDocument/2006/relationships/hyperlink" Target="https://www.mass.gov/dcr-public-meetings-information/events/past?_page=1" TargetMode="Externa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hyperlink" Target="mailto:mass.parks@mass.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3965304-5280-0DEF-156F-D93E6A4BEB97}"/>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159" b="17159"/>
          <a:stretch/>
        </p:blipFill>
        <p:spPr>
          <a:xfrm>
            <a:off x="381000" y="2872700"/>
            <a:ext cx="7455408" cy="3667799"/>
          </a:xfrm>
          <a:prstGeom prst="rect">
            <a:avLst/>
          </a:prstGeom>
        </p:spPr>
      </p:pic>
      <p:sp>
        <p:nvSpPr>
          <p:cNvPr id="3" name="Text Placeholder 2">
            <a:extLst>
              <a:ext uri="{FF2B5EF4-FFF2-40B4-BE49-F238E27FC236}">
                <a16:creationId xmlns:a16="http://schemas.microsoft.com/office/drawing/2014/main" id="{CFDDAA89-F8E5-D21E-EB55-C878161D4038}"/>
              </a:ext>
            </a:extLst>
          </p:cNvPr>
          <p:cNvSpPr>
            <a:spLocks noGrp="1"/>
          </p:cNvSpPr>
          <p:nvPr>
            <p:ph type="title" idx="4294967295"/>
          </p:nvPr>
        </p:nvSpPr>
        <p:spPr>
          <a:xfrm>
            <a:off x="381000" y="330200"/>
            <a:ext cx="8699500" cy="1430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Demarest Lloyd State Park Ecological Restoration and Phased Retreat Feasibility Study</a:t>
            </a:r>
          </a:p>
        </p:txBody>
      </p:sp>
      <p:sp>
        <p:nvSpPr>
          <p:cNvPr id="5" name="Text Placeholder 4">
            <a:extLst>
              <a:ext uri="{FF2B5EF4-FFF2-40B4-BE49-F238E27FC236}">
                <a16:creationId xmlns:a16="http://schemas.microsoft.com/office/drawing/2014/main" id="{08E7A749-63B8-BE9E-17A9-3788D2E127F8}"/>
              </a:ext>
            </a:extLst>
          </p:cNvPr>
          <p:cNvSpPr>
            <a:spLocks noGrp="1"/>
          </p:cNvSpPr>
          <p:nvPr>
            <p:ph type="body" sz="quarter" idx="13"/>
          </p:nvPr>
        </p:nvSpPr>
        <p:spPr/>
        <p:txBody>
          <a:bodyPr/>
          <a:lstStyle/>
          <a:p>
            <a:r>
              <a:rPr lang="en-US" sz="3600"/>
              <a:t>Public Meeting</a:t>
            </a:r>
          </a:p>
          <a:p>
            <a:endParaRPr lang="en-US"/>
          </a:p>
          <a:p>
            <a:r>
              <a:rPr lang="en-US" sz="2000"/>
              <a:t>April 29, 2026</a:t>
            </a:r>
          </a:p>
        </p:txBody>
      </p:sp>
      <p:sp>
        <p:nvSpPr>
          <p:cNvPr id="6" name="Text Placeholder 5">
            <a:extLst>
              <a:ext uri="{FF2B5EF4-FFF2-40B4-BE49-F238E27FC236}">
                <a16:creationId xmlns:a16="http://schemas.microsoft.com/office/drawing/2014/main" id="{64B028A8-8887-9FCD-6C41-7590EFBB22C6}"/>
              </a:ext>
            </a:extLst>
          </p:cNvPr>
          <p:cNvSpPr>
            <a:spLocks noGrp="1"/>
          </p:cNvSpPr>
          <p:nvPr>
            <p:ph type="body" sz="quarter" idx="14"/>
          </p:nvPr>
        </p:nvSpPr>
        <p:spPr>
          <a:xfrm>
            <a:off x="8039100" y="4837170"/>
            <a:ext cx="3594100" cy="699261"/>
          </a:xfrm>
        </p:spPr>
        <p:txBody>
          <a:bodyPr/>
          <a:lstStyle/>
          <a:p>
            <a:r>
              <a:rPr lang="en-US"/>
              <a:t>Massachusetts Department of Conservation and Recreation</a:t>
            </a:r>
          </a:p>
        </p:txBody>
      </p:sp>
    </p:spTree>
    <p:extLst>
      <p:ext uri="{BB962C8B-B14F-4D97-AF65-F5344CB8AC3E}">
        <p14:creationId xmlns:p14="http://schemas.microsoft.com/office/powerpoint/2010/main" val="400405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4EB99D-CA76-FC45-D2B6-CA6BA152AEDD}"/>
              </a:ext>
            </a:extLst>
          </p:cNvPr>
          <p:cNvSpPr>
            <a:spLocks noGrp="1"/>
          </p:cNvSpPr>
          <p:nvPr>
            <p:ph type="title" idx="4294967295"/>
          </p:nvPr>
        </p:nvSpPr>
        <p:spPr>
          <a:xfrm>
            <a:off x="0" y="596900"/>
            <a:ext cx="4005072" cy="2743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What does “phased retreat”</a:t>
            </a:r>
            <a:r>
              <a:rPr kumimoji="0" lang="en-US" sz="4400" b="0" i="1" u="none" strike="noStrike" kern="1200" cap="none" spc="0" normalizeH="0" baseline="0" noProof="0">
                <a:ln>
                  <a:noFill/>
                </a:ln>
                <a:solidFill>
                  <a:schemeClr val="tx1"/>
                </a:solidFill>
                <a:effectLst/>
                <a:uLnTx/>
                <a:uFillTx/>
                <a:latin typeface="+mj-lt"/>
                <a:ea typeface="+mn-ea"/>
                <a:cs typeface="+mn-cs"/>
              </a:rPr>
              <a:t> </a:t>
            </a:r>
            <a:r>
              <a:rPr kumimoji="0" lang="en-US" sz="4400" b="0" i="0" u="none" strike="noStrike" kern="1200" cap="none" spc="0" normalizeH="0" baseline="0" noProof="0">
                <a:ln>
                  <a:noFill/>
                </a:ln>
                <a:solidFill>
                  <a:schemeClr val="tx1"/>
                </a:solidFill>
                <a:effectLst/>
                <a:uLnTx/>
                <a:uFillTx/>
                <a:latin typeface="+mj-lt"/>
                <a:ea typeface="+mn-ea"/>
                <a:cs typeface="+mn-cs"/>
              </a:rPr>
              <a:t>mean to DCR?</a:t>
            </a:r>
          </a:p>
        </p:txBody>
      </p:sp>
      <p:sp>
        <p:nvSpPr>
          <p:cNvPr id="3" name="Slide Number Placeholder 2">
            <a:extLst>
              <a:ext uri="{FF2B5EF4-FFF2-40B4-BE49-F238E27FC236}">
                <a16:creationId xmlns:a16="http://schemas.microsoft.com/office/drawing/2014/main" id="{2703D8D7-C690-43B2-D37B-E6343A3F1720}"/>
              </a:ext>
            </a:extLst>
          </p:cNvPr>
          <p:cNvSpPr>
            <a:spLocks noGrp="1"/>
          </p:cNvSpPr>
          <p:nvPr>
            <p:ph type="sldNum" sz="quarter" idx="14"/>
          </p:nvPr>
        </p:nvSpPr>
        <p:spPr/>
        <p:txBody>
          <a:bodyPr/>
          <a:lstStyle/>
          <a:p>
            <a:fld id="{61F035E8-3869-4523-9F09-04ED98AE7ACB}" type="slidenum">
              <a:rPr lang="en-US" smtClean="0"/>
              <a:pPr/>
              <a:t>10</a:t>
            </a:fld>
            <a:endParaRPr lang="en-US">
              <a:latin typeface="Lato Black" panose="020F0A02020204030203" pitchFamily="34" charset="0"/>
            </a:endParaRPr>
          </a:p>
        </p:txBody>
      </p:sp>
      <p:sp>
        <p:nvSpPr>
          <p:cNvPr id="4" name="Text Placeholder 3">
            <a:extLst>
              <a:ext uri="{FF2B5EF4-FFF2-40B4-BE49-F238E27FC236}">
                <a16:creationId xmlns:a16="http://schemas.microsoft.com/office/drawing/2014/main" id="{5EA2CAE8-6871-4B72-AF0F-7F8623AA44FE}"/>
              </a:ext>
            </a:extLst>
          </p:cNvPr>
          <p:cNvSpPr>
            <a:spLocks noGrp="1"/>
          </p:cNvSpPr>
          <p:nvPr>
            <p:ph type="body" sz="quarter" idx="15"/>
          </p:nvPr>
        </p:nvSpPr>
        <p:spPr>
          <a:xfrm>
            <a:off x="4494035" y="386587"/>
            <a:ext cx="7246353" cy="5969763"/>
          </a:xfrm>
        </p:spPr>
        <p:txBody>
          <a:bodyPr/>
          <a:lstStyle/>
          <a:p>
            <a:r>
              <a:rPr lang="en-US" sz="2000" b="1"/>
              <a:t>Retreat means:</a:t>
            </a:r>
          </a:p>
          <a:p>
            <a:pPr marL="457200" indent="-457200">
              <a:buFont typeface="Arial" panose="020B0604020202020204" pitchFamily="34" charset="0"/>
              <a:buChar char="•"/>
            </a:pPr>
            <a:r>
              <a:rPr lang="en-US" sz="2000"/>
              <a:t>Moving buildings, roads, and other public resources away from places that are high risk from climate hazards, like rising sea levels and erosion.</a:t>
            </a:r>
          </a:p>
          <a:p>
            <a:pPr marL="457200" indent="-457200">
              <a:buFont typeface="Arial" panose="020B0604020202020204" pitchFamily="34" charset="0"/>
              <a:buChar char="•"/>
            </a:pPr>
            <a:r>
              <a:rPr lang="en-US" sz="2000"/>
              <a:t>It can also include changing how areas are used for recreation and helping nature recover by restoring habitats</a:t>
            </a:r>
          </a:p>
          <a:p>
            <a:pPr marL="457200" indent="-457200">
              <a:buFont typeface="Arial" panose="020B0604020202020204" pitchFamily="34" charset="0"/>
              <a:buChar char="•"/>
            </a:pPr>
            <a:r>
              <a:rPr lang="en-US" sz="2000"/>
              <a:t>It can happen in phases, or step by step over time. This is called phased retreat. </a:t>
            </a:r>
          </a:p>
          <a:p>
            <a:pPr marL="0" indent="0"/>
            <a:endParaRPr lang="en-US" sz="500"/>
          </a:p>
          <a:p>
            <a:pPr marL="0" indent="0"/>
            <a:r>
              <a:rPr lang="en-US" sz="2000"/>
              <a:t>For DCR, </a:t>
            </a:r>
            <a:r>
              <a:rPr lang="en-US" sz="2000" b="1"/>
              <a:t>phased retreat</a:t>
            </a:r>
            <a:r>
              <a:rPr lang="en-US" sz="2000" b="1" i="1"/>
              <a:t> </a:t>
            </a:r>
            <a:r>
              <a:rPr lang="en-US" sz="2000"/>
              <a:t>is a </a:t>
            </a:r>
            <a:r>
              <a:rPr lang="en-US" sz="2000" b="1"/>
              <a:t>chance to act early</a:t>
            </a:r>
            <a:r>
              <a:rPr lang="en-US" sz="2000"/>
              <a:t> and rethink how a place is used </a:t>
            </a:r>
            <a:r>
              <a:rPr lang="en-US" sz="2000" i="1"/>
              <a:t>with</a:t>
            </a:r>
            <a:r>
              <a:rPr lang="en-US" sz="2000"/>
              <a:t> climate impacts in mind, instead of leaving it unmanaged. </a:t>
            </a:r>
          </a:p>
          <a:p>
            <a:pPr marL="0" indent="0"/>
            <a:endParaRPr lang="en-US" sz="500"/>
          </a:p>
          <a:p>
            <a:pPr marL="0" indent="0"/>
            <a:r>
              <a:rPr lang="en-US" sz="2000" b="1"/>
              <a:t>Why is phased retreat a climate strategy?</a:t>
            </a:r>
          </a:p>
          <a:p>
            <a:pPr marL="342900" indent="-342900">
              <a:buFont typeface="Arial" panose="020B0604020202020204" pitchFamily="34" charset="0"/>
              <a:buChar char="•"/>
            </a:pPr>
            <a:r>
              <a:rPr lang="en-US" sz="2000"/>
              <a:t>Informs investment. </a:t>
            </a:r>
          </a:p>
          <a:p>
            <a:pPr marL="342900" indent="-342900">
              <a:buFont typeface="Arial" panose="020B0604020202020204" pitchFamily="34" charset="0"/>
              <a:buChar char="•"/>
            </a:pPr>
            <a:r>
              <a:rPr lang="en-US" sz="2000"/>
              <a:t>Lowers liability – redesign </a:t>
            </a:r>
            <a:r>
              <a:rPr lang="en-US" sz="2000" i="1"/>
              <a:t>for</a:t>
            </a:r>
            <a:r>
              <a:rPr lang="en-US" sz="2000"/>
              <a:t> impacts, rather than constant repairs.</a:t>
            </a:r>
          </a:p>
          <a:p>
            <a:pPr marL="342900" indent="-342900">
              <a:buFont typeface="Arial" panose="020B0604020202020204" pitchFamily="34" charset="0"/>
              <a:buChar char="•"/>
            </a:pPr>
            <a:r>
              <a:rPr lang="en-US" sz="2000"/>
              <a:t>Proactive, flexible, and adaptable – thoughtful planning that can change over time to changing factors.</a:t>
            </a:r>
          </a:p>
        </p:txBody>
      </p:sp>
      <p:pic>
        <p:nvPicPr>
          <p:cNvPr id="5" name="Picture 4">
            <a:extLst>
              <a:ext uri="{FF2B5EF4-FFF2-40B4-BE49-F238E27FC236}">
                <a16:creationId xmlns:a16="http://schemas.microsoft.com/office/drawing/2014/main" id="{8BE913FC-7A27-B96C-56A4-AECACE0438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0499" y="3339352"/>
            <a:ext cx="3630707" cy="2745442"/>
          </a:xfrm>
          <a:prstGeom prst="rect">
            <a:avLst/>
          </a:prstGeom>
        </p:spPr>
      </p:pic>
    </p:spTree>
    <p:extLst>
      <p:ext uri="{BB962C8B-B14F-4D97-AF65-F5344CB8AC3E}">
        <p14:creationId xmlns:p14="http://schemas.microsoft.com/office/powerpoint/2010/main" val="399321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90BFD-ED98-2061-DB1A-437695A16A4D}"/>
              </a:ext>
            </a:extLst>
          </p:cNvPr>
          <p:cNvSpPr>
            <a:spLocks noGrp="1"/>
          </p:cNvSpPr>
          <p:nvPr>
            <p:ph type="title"/>
          </p:nvPr>
        </p:nvSpPr>
        <p:spPr/>
        <p:txBody>
          <a:bodyPr/>
          <a:lstStyle/>
          <a:p>
            <a:r>
              <a:rPr lang="en-US"/>
              <a:t>Tasks performed to date</a:t>
            </a:r>
          </a:p>
        </p:txBody>
      </p:sp>
      <p:sp>
        <p:nvSpPr>
          <p:cNvPr id="3" name="Slide Number Placeholder 2">
            <a:extLst>
              <a:ext uri="{FF2B5EF4-FFF2-40B4-BE49-F238E27FC236}">
                <a16:creationId xmlns:a16="http://schemas.microsoft.com/office/drawing/2014/main" id="{E6C565AE-1E6B-9075-CDD7-E5A6914E1274}"/>
              </a:ext>
            </a:extLst>
          </p:cNvPr>
          <p:cNvSpPr>
            <a:spLocks noGrp="1"/>
          </p:cNvSpPr>
          <p:nvPr>
            <p:ph type="sldNum" sz="quarter" idx="10"/>
          </p:nvPr>
        </p:nvSpPr>
        <p:spPr/>
        <p:txBody>
          <a:bodyPr/>
          <a:lstStyle/>
          <a:p>
            <a:fld id="{61F035E8-3869-4523-9F09-04ED98AE7ACB}" type="slidenum">
              <a:rPr lang="en-US" smtClean="0"/>
              <a:pPr/>
              <a:t>11</a:t>
            </a:fld>
            <a:endParaRPr lang="en-US">
              <a:latin typeface="Lato Black" panose="020F0A02020204030203" pitchFamily="34" charset="0"/>
            </a:endParaRPr>
          </a:p>
        </p:txBody>
      </p:sp>
      <p:graphicFrame>
        <p:nvGraphicFramePr>
          <p:cNvPr id="5" name="Diagram 4" descr="Timeline showing progress-to-date. Completed milestones include: Project kickoff March 2025, data review April 2025, Archaeological Sensitivity Assessment May 2025, Existing Conditions Plan June 2025, Site visit with consulting team June 2025, Park User Survey July 2025, Basis of Design and Coastal Models Dec 2025. The team began Concepts Design in January 2026. ">
            <a:extLst>
              <a:ext uri="{FF2B5EF4-FFF2-40B4-BE49-F238E27FC236}">
                <a16:creationId xmlns:a16="http://schemas.microsoft.com/office/drawing/2014/main" id="{F08B4507-8932-A05D-01FD-28DDEE6578D4}"/>
              </a:ext>
            </a:extLst>
          </p:cNvPr>
          <p:cNvGraphicFramePr/>
          <p:nvPr>
            <p:extLst>
              <p:ext uri="{D42A27DB-BD31-4B8C-83A1-F6EECF244321}">
                <p14:modId xmlns:p14="http://schemas.microsoft.com/office/powerpoint/2010/main" val="1216888249"/>
              </p:ext>
            </p:extLst>
          </p:nvPr>
        </p:nvGraphicFramePr>
        <p:xfrm>
          <a:off x="1079500" y="2117"/>
          <a:ext cx="10276414" cy="772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38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B767-AD8B-2635-1692-406FACD4A6C0}"/>
              </a:ext>
            </a:extLst>
          </p:cNvPr>
          <p:cNvSpPr>
            <a:spLocks noGrp="1"/>
          </p:cNvSpPr>
          <p:nvPr>
            <p:ph type="title"/>
          </p:nvPr>
        </p:nvSpPr>
        <p:spPr/>
        <p:txBody>
          <a:bodyPr/>
          <a:lstStyle/>
          <a:p>
            <a:r>
              <a:rPr lang="en-US"/>
              <a:t>Findings</a:t>
            </a:r>
          </a:p>
        </p:txBody>
      </p:sp>
    </p:spTree>
    <p:extLst>
      <p:ext uri="{BB962C8B-B14F-4D97-AF65-F5344CB8AC3E}">
        <p14:creationId xmlns:p14="http://schemas.microsoft.com/office/powerpoint/2010/main" val="1217041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CAF34-E46F-4622-F4E8-A7C5FB9A6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A99BF9-7E29-4CD9-B2D7-D5B5F8F68000}"/>
              </a:ext>
            </a:extLst>
          </p:cNvPr>
          <p:cNvSpPr>
            <a:spLocks noGrp="1"/>
          </p:cNvSpPr>
          <p:nvPr>
            <p:ph type="title"/>
          </p:nvPr>
        </p:nvSpPr>
        <p:spPr>
          <a:xfrm>
            <a:off x="838200" y="412262"/>
            <a:ext cx="10515600" cy="1325563"/>
          </a:xfrm>
        </p:spPr>
        <p:txBody>
          <a:bodyPr/>
          <a:lstStyle/>
          <a:p>
            <a:r>
              <a:rPr lang="en-US"/>
              <a:t>Park Visitor Intercept Survey</a:t>
            </a:r>
          </a:p>
        </p:txBody>
      </p:sp>
      <p:pic>
        <p:nvPicPr>
          <p:cNvPr id="20" name="Content Placeholder 19" descr="Map showing where Park Visitor Survey respondents were visiting from: New Bedford, Taunton, Fall River, Attleboro, Seekonk, among other areas. ">
            <a:extLst>
              <a:ext uri="{FF2B5EF4-FFF2-40B4-BE49-F238E27FC236}">
                <a16:creationId xmlns:a16="http://schemas.microsoft.com/office/drawing/2014/main" id="{16F93632-357B-8F6C-6919-61199D4341BF}"/>
              </a:ext>
            </a:extLst>
          </p:cNvPr>
          <p:cNvPicPr>
            <a:picLocks noChangeAspect="1"/>
          </p:cNvPicPr>
          <p:nvPr/>
        </p:nvPicPr>
        <p:blipFill>
          <a:blip r:embed="rId3"/>
          <a:stretch>
            <a:fillRect/>
          </a:stretch>
        </p:blipFill>
        <p:spPr>
          <a:xfrm>
            <a:off x="97558" y="1657376"/>
            <a:ext cx="7372826" cy="3872216"/>
          </a:xfrm>
          <a:prstGeom prst="rect">
            <a:avLst/>
          </a:prstGeom>
        </p:spPr>
      </p:pic>
      <p:sp>
        <p:nvSpPr>
          <p:cNvPr id="22" name="Content Placeholder 2">
            <a:extLst>
              <a:ext uri="{FF2B5EF4-FFF2-40B4-BE49-F238E27FC236}">
                <a16:creationId xmlns:a16="http://schemas.microsoft.com/office/drawing/2014/main" id="{A28FAA82-60F2-A709-09F4-7440B590B583}"/>
              </a:ext>
            </a:extLst>
          </p:cNvPr>
          <p:cNvSpPr>
            <a:spLocks noGrp="1"/>
          </p:cNvSpPr>
          <p:nvPr/>
        </p:nvSpPr>
        <p:spPr>
          <a:xfrm>
            <a:off x="7605855" y="2019504"/>
            <a:ext cx="4488587" cy="3872216"/>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Four, 120-min, in-person, non-consecutive survey collection sessions and online survey.</a:t>
            </a:r>
            <a:endParaRPr lang="en-US">
              <a:ea typeface="Calibri"/>
              <a:cs typeface="Calibri"/>
            </a:endParaRPr>
          </a:p>
          <a:p>
            <a:r>
              <a:rPr lang="en-US"/>
              <a:t>Seven responses collected July 14-28, 2025</a:t>
            </a:r>
            <a:endParaRPr lang="en-US" sz="2100">
              <a:ea typeface="Calibri"/>
              <a:cs typeface="Calibri"/>
            </a:endParaRPr>
          </a:p>
          <a:p>
            <a:pPr lvl="1"/>
            <a:r>
              <a:rPr lang="en-US" sz="2100" b="1">
                <a:ea typeface="Calibri"/>
                <a:cs typeface="Calibri"/>
              </a:rPr>
              <a:t>Very few visitors. Talked to all in attendance each day.</a:t>
            </a:r>
            <a:r>
              <a:rPr lang="en-US" sz="2100">
                <a:ea typeface="Calibri"/>
                <a:cs typeface="Calibri"/>
              </a:rPr>
              <a:t> </a:t>
            </a:r>
            <a:endParaRPr lang="en-US" sz="2100"/>
          </a:p>
          <a:p>
            <a:r>
              <a:rPr lang="en-US">
                <a:ea typeface="Calibri"/>
                <a:cs typeface="Calibri"/>
              </a:rPr>
              <a:t>Low visitation – regional hidden gem.</a:t>
            </a:r>
            <a:endParaRPr lang="en-US" sz="3300">
              <a:ea typeface="Calibri"/>
              <a:cs typeface="Calibri"/>
            </a:endParaRPr>
          </a:p>
          <a:p>
            <a:r>
              <a:rPr lang="en-US">
                <a:ea typeface="Calibri"/>
                <a:cs typeface="Calibri"/>
              </a:rPr>
              <a:t>All respondents accessed park by car.</a:t>
            </a:r>
            <a:endParaRPr lang="en-US" sz="3300">
              <a:ea typeface="Calibri"/>
              <a:cs typeface="Calibri"/>
            </a:endParaRPr>
          </a:p>
          <a:p>
            <a:endParaRPr lang="en-US">
              <a:ea typeface="Calibri" panose="020F0502020204030204"/>
              <a:cs typeface="Calibri" panose="020F0502020204030204"/>
            </a:endParaRPr>
          </a:p>
          <a:p>
            <a:pPr lvl="1"/>
            <a:endParaRPr lang="en-US" sz="2000">
              <a:ea typeface="Calibri" panose="020F0502020204030204"/>
              <a:cs typeface="Calibri" panose="020F0502020204030204"/>
            </a:endParaRPr>
          </a:p>
        </p:txBody>
      </p:sp>
      <p:sp>
        <p:nvSpPr>
          <p:cNvPr id="21" name="Title 1">
            <a:extLst>
              <a:ext uri="{FF2B5EF4-FFF2-40B4-BE49-F238E27FC236}">
                <a16:creationId xmlns:a16="http://schemas.microsoft.com/office/drawing/2014/main" id="{5FD6C47D-1535-FAE8-267D-ECE1EF76CB12}"/>
              </a:ext>
              <a:ext uri="{C183D7F6-B498-43B3-948B-1728B52AA6E4}">
                <adec:decorative xmlns:adec="http://schemas.microsoft.com/office/drawing/2017/decorative" val="1"/>
              </a:ext>
            </a:extLst>
          </p:cNvPr>
          <p:cNvSpPr>
            <a:spLocks noGrp="1"/>
          </p:cNvSpPr>
          <p:nvPr/>
        </p:nvSpPr>
        <p:spPr>
          <a:xfrm>
            <a:off x="7605855" y="966281"/>
            <a:ext cx="4353116" cy="9240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t>Methodology at-a Glance</a:t>
            </a:r>
            <a:endParaRPr lang="en-US" sz="2800">
              <a:ea typeface="Calibri Light"/>
              <a:cs typeface="Calibri Light"/>
            </a:endParaRPr>
          </a:p>
        </p:txBody>
      </p:sp>
      <p:sp>
        <p:nvSpPr>
          <p:cNvPr id="23" name="TextBox 22">
            <a:extLst>
              <a:ext uri="{FF2B5EF4-FFF2-40B4-BE49-F238E27FC236}">
                <a16:creationId xmlns:a16="http://schemas.microsoft.com/office/drawing/2014/main" id="{0D8551DF-DF6F-49BB-F9A2-6EF39FCE1043}"/>
              </a:ext>
              <a:ext uri="{C183D7F6-B498-43B3-948B-1728B52AA6E4}">
                <adec:decorative xmlns:adec="http://schemas.microsoft.com/office/drawing/2017/decorative" val="1"/>
              </a:ext>
            </a:extLst>
          </p:cNvPr>
          <p:cNvSpPr txBox="1"/>
          <p:nvPr/>
        </p:nvSpPr>
        <p:spPr>
          <a:xfrm>
            <a:off x="200479" y="5583943"/>
            <a:ext cx="6362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Map showing where Survey respondents were visiting from.</a:t>
            </a:r>
            <a:endParaRPr lang="en-US" sz="1600"/>
          </a:p>
        </p:txBody>
      </p:sp>
      <p:sp>
        <p:nvSpPr>
          <p:cNvPr id="3" name="Slide Number Placeholder 2">
            <a:extLst>
              <a:ext uri="{FF2B5EF4-FFF2-40B4-BE49-F238E27FC236}">
                <a16:creationId xmlns:a16="http://schemas.microsoft.com/office/drawing/2014/main" id="{D4572A0B-665C-922B-446A-15EDFDE0FFF8}"/>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13</a:t>
            </a:fld>
            <a:endParaRPr lang="en-US">
              <a:latin typeface="Lato Black" panose="020F0A02020204030203" pitchFamily="34" charset="0"/>
            </a:endParaRPr>
          </a:p>
        </p:txBody>
      </p:sp>
    </p:spTree>
    <p:extLst>
      <p:ext uri="{BB962C8B-B14F-4D97-AF65-F5344CB8AC3E}">
        <p14:creationId xmlns:p14="http://schemas.microsoft.com/office/powerpoint/2010/main" val="3855784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2C81F-74EC-207B-BD09-A37B7B44D67D}"/>
              </a:ext>
            </a:extLst>
          </p:cNvPr>
          <p:cNvSpPr>
            <a:spLocks noGrp="1"/>
          </p:cNvSpPr>
          <p:nvPr>
            <p:ph type="title"/>
          </p:nvPr>
        </p:nvSpPr>
        <p:spPr/>
        <p:txBody>
          <a:bodyPr/>
          <a:lstStyle/>
          <a:p>
            <a:r>
              <a:rPr lang="en-US"/>
              <a:t>Park Visitor Survey – What they did and what they liked the most about the park</a:t>
            </a:r>
          </a:p>
        </p:txBody>
      </p:sp>
      <p:sp>
        <p:nvSpPr>
          <p:cNvPr id="3" name="Slide Number Placeholder 2">
            <a:extLst>
              <a:ext uri="{FF2B5EF4-FFF2-40B4-BE49-F238E27FC236}">
                <a16:creationId xmlns:a16="http://schemas.microsoft.com/office/drawing/2014/main" id="{B6FE8859-C421-7FF9-2A71-6C5B6A37394A}"/>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14</a:t>
            </a:fld>
            <a:endParaRPr lang="en-US">
              <a:latin typeface="Lato Black" panose="020F0A02020204030203" pitchFamily="34" charset="0"/>
            </a:endParaRPr>
          </a:p>
        </p:txBody>
      </p:sp>
      <p:pic>
        <p:nvPicPr>
          <p:cNvPr id="6" name="Content Placeholder 12" descr="Figure depicting what activities survey respondents engaged when visiting the park. The majority of respondents selected beach activities, followed by bird watching, picknicking, and swimming as the second-most type of activity, then followed by dog walking and grilling, and only a few selected fishing, and hiking. ">
            <a:extLst>
              <a:ext uri="{FF2B5EF4-FFF2-40B4-BE49-F238E27FC236}">
                <a16:creationId xmlns:a16="http://schemas.microsoft.com/office/drawing/2014/main" id="{3FFA1689-4290-48C9-EEC3-8AD656BDECAF}"/>
              </a:ext>
            </a:extLst>
          </p:cNvPr>
          <p:cNvPicPr>
            <a:picLocks noChangeAspect="1"/>
          </p:cNvPicPr>
          <p:nvPr/>
        </p:nvPicPr>
        <p:blipFill>
          <a:blip r:embed="rId3"/>
          <a:stretch>
            <a:fillRect/>
          </a:stretch>
        </p:blipFill>
        <p:spPr>
          <a:xfrm>
            <a:off x="0" y="2060084"/>
            <a:ext cx="6161570" cy="3801005"/>
          </a:xfrm>
          <a:prstGeom prst="rect">
            <a:avLst/>
          </a:prstGeom>
        </p:spPr>
      </p:pic>
      <p:pic>
        <p:nvPicPr>
          <p:cNvPr id="7" name="Content Placeholder 3" descr="Figure depicting what survey participants liked the most about the park. This was a multiple-choice and participants could select more than one answer. As a result, the highest ranked choices included Wildlife, Landscape, and the park's tranquility, followed by the recreation opportunities and the opportunity to connect with the ocean. About 4 respondents indicated that they liked the most that the park is closest to their homes. ">
            <a:extLst>
              <a:ext uri="{FF2B5EF4-FFF2-40B4-BE49-F238E27FC236}">
                <a16:creationId xmlns:a16="http://schemas.microsoft.com/office/drawing/2014/main" id="{A9E486D6-A986-E659-B95B-029DFF759BD6}"/>
              </a:ext>
            </a:extLst>
          </p:cNvPr>
          <p:cNvPicPr>
            <a:picLocks noGrp="1" noChangeAspect="1"/>
          </p:cNvPicPr>
          <p:nvPr/>
        </p:nvPicPr>
        <p:blipFill>
          <a:blip r:embed="rId4"/>
          <a:stretch>
            <a:fillRect/>
          </a:stretch>
        </p:blipFill>
        <p:spPr>
          <a:xfrm>
            <a:off x="6238990" y="2402911"/>
            <a:ext cx="5947543" cy="3125106"/>
          </a:xfrm>
          <a:prstGeom prst="rect">
            <a:avLst/>
          </a:prstGeom>
        </p:spPr>
      </p:pic>
      <p:sp>
        <p:nvSpPr>
          <p:cNvPr id="8" name="TextBox 1">
            <a:extLst>
              <a:ext uri="{FF2B5EF4-FFF2-40B4-BE49-F238E27FC236}">
                <a16:creationId xmlns:a16="http://schemas.microsoft.com/office/drawing/2014/main" id="{94B17952-C582-65EA-67A6-29A3FB2020B9}"/>
              </a:ext>
            </a:extLst>
          </p:cNvPr>
          <p:cNvSpPr txBox="1"/>
          <p:nvPr/>
        </p:nvSpPr>
        <p:spPr>
          <a:xfrm>
            <a:off x="6424502" y="5624965"/>
            <a:ext cx="5576518" cy="4722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solidFill>
                  <a:schemeClr val="tx1">
                    <a:lumMod val="65000"/>
                    <a:lumOff val="35000"/>
                  </a:schemeClr>
                </a:solidFill>
              </a:rPr>
              <a:t>*One participant indicated </a:t>
            </a:r>
            <a:r>
              <a:rPr lang="en-US" sz="1200" b="1" i="1">
                <a:solidFill>
                  <a:schemeClr val="tx1">
                    <a:lumMod val="65000"/>
                    <a:lumOff val="35000"/>
                  </a:schemeClr>
                </a:solidFill>
              </a:rPr>
              <a:t>access to ADA beach chair</a:t>
            </a:r>
            <a:r>
              <a:rPr lang="en-US" sz="1200" i="1">
                <a:solidFill>
                  <a:schemeClr val="tx1">
                    <a:lumMod val="65000"/>
                    <a:lumOff val="35000"/>
                  </a:schemeClr>
                </a:solidFill>
              </a:rPr>
              <a:t> as one of the things they liked</a:t>
            </a:r>
            <a:endParaRPr lang="en-US">
              <a:solidFill>
                <a:schemeClr val="tx1">
                  <a:lumMod val="65000"/>
                  <a:lumOff val="35000"/>
                </a:schemeClr>
              </a:solidFill>
            </a:endParaRPr>
          </a:p>
          <a:p>
            <a:r>
              <a:rPr lang="en-US" sz="1200" i="1">
                <a:solidFill>
                  <a:schemeClr val="tx1">
                    <a:lumMod val="65000"/>
                    <a:lumOff val="35000"/>
                  </a:schemeClr>
                </a:solidFill>
              </a:rPr>
              <a:t>most at the park, among other selected choices</a:t>
            </a:r>
            <a:endParaRPr lang="en-US">
              <a:solidFill>
                <a:schemeClr val="tx1">
                  <a:lumMod val="65000"/>
                  <a:lumOff val="35000"/>
                </a:schemeClr>
              </a:solidFill>
              <a:ea typeface="Calibri"/>
              <a:cs typeface="Calibri"/>
            </a:endParaRPr>
          </a:p>
        </p:txBody>
      </p:sp>
    </p:spTree>
    <p:extLst>
      <p:ext uri="{BB962C8B-B14F-4D97-AF65-F5344CB8AC3E}">
        <p14:creationId xmlns:p14="http://schemas.microsoft.com/office/powerpoint/2010/main" val="3667643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8F4F-A627-AA2B-8C7E-F5C8FCCD1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553AFF-C4BF-2B3F-2B6B-F0147ECE12E1}"/>
              </a:ext>
            </a:extLst>
          </p:cNvPr>
          <p:cNvSpPr>
            <a:spLocks noGrp="1"/>
          </p:cNvSpPr>
          <p:nvPr>
            <p:ph type="title"/>
          </p:nvPr>
        </p:nvSpPr>
        <p:spPr/>
        <p:txBody>
          <a:bodyPr/>
          <a:lstStyle/>
          <a:p>
            <a:r>
              <a:rPr lang="en-US"/>
              <a:t>Parking data</a:t>
            </a:r>
          </a:p>
        </p:txBody>
      </p:sp>
      <p:pic>
        <p:nvPicPr>
          <p:cNvPr id="4" name="Picture 3" descr="Table showing the parking transactions for the top ten busiest days between 2022 to 2024 at Demarest Lloyd State Park. July 4th is one of the busiest days, with highest number of transactions ranging between 337 on the highest end to 117. For non-July 4th dates, the highest number of transactions range between 151-94. A recommended parking lot reduction from 411 spaces to 150 should still be able to accommodate highest transaction days. Concepts explore different parking configurations">
            <a:extLst>
              <a:ext uri="{FF2B5EF4-FFF2-40B4-BE49-F238E27FC236}">
                <a16:creationId xmlns:a16="http://schemas.microsoft.com/office/drawing/2014/main" id="{A5E2D7A3-B37E-9A70-BA29-B764187023E3}"/>
              </a:ext>
            </a:extLst>
          </p:cNvPr>
          <p:cNvPicPr>
            <a:picLocks noChangeAspect="1"/>
          </p:cNvPicPr>
          <p:nvPr/>
        </p:nvPicPr>
        <p:blipFill>
          <a:blip r:embed="rId3"/>
          <a:stretch>
            <a:fillRect/>
          </a:stretch>
        </p:blipFill>
        <p:spPr>
          <a:xfrm>
            <a:off x="2170530" y="1419897"/>
            <a:ext cx="8840369" cy="4936454"/>
          </a:xfrm>
          <a:prstGeom prst="rect">
            <a:avLst/>
          </a:prstGeom>
        </p:spPr>
      </p:pic>
      <p:sp>
        <p:nvSpPr>
          <p:cNvPr id="5" name="Content Placeholder 5">
            <a:extLst>
              <a:ext uri="{FF2B5EF4-FFF2-40B4-BE49-F238E27FC236}">
                <a16:creationId xmlns:a16="http://schemas.microsoft.com/office/drawing/2014/main" id="{AE745B45-0A81-B704-95E0-2B77AA206FB5}"/>
              </a:ext>
              <a:ext uri="{C183D7F6-B498-43B3-948B-1728B52AA6E4}">
                <adec:decorative xmlns:adec="http://schemas.microsoft.com/office/drawing/2017/decorative" val="1"/>
              </a:ext>
            </a:extLst>
          </p:cNvPr>
          <p:cNvSpPr txBox="1">
            <a:spLocks/>
          </p:cNvSpPr>
          <p:nvPr/>
        </p:nvSpPr>
        <p:spPr>
          <a:xfrm>
            <a:off x="614917" y="3323349"/>
            <a:ext cx="1332330" cy="112954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ea typeface="Calibri"/>
                <a:cs typeface="Calibri"/>
              </a:rPr>
              <a:t>Current: 411 parking spaces</a:t>
            </a:r>
            <a:endParaRPr lang="en-US" sz="2000"/>
          </a:p>
        </p:txBody>
      </p:sp>
      <p:sp>
        <p:nvSpPr>
          <p:cNvPr id="3" name="Slide Number Placeholder 2">
            <a:extLst>
              <a:ext uri="{FF2B5EF4-FFF2-40B4-BE49-F238E27FC236}">
                <a16:creationId xmlns:a16="http://schemas.microsoft.com/office/drawing/2014/main" id="{876D458D-530D-D2EE-F6E3-6ED7E58CF327}"/>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15</a:t>
            </a:fld>
            <a:endParaRPr lang="en-US">
              <a:latin typeface="Lato Black" panose="020F0A02020204030203" pitchFamily="34" charset="0"/>
            </a:endParaRPr>
          </a:p>
        </p:txBody>
      </p:sp>
    </p:spTree>
    <p:extLst>
      <p:ext uri="{BB962C8B-B14F-4D97-AF65-F5344CB8AC3E}">
        <p14:creationId xmlns:p14="http://schemas.microsoft.com/office/powerpoint/2010/main" val="1770882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33D4-D388-5D5E-8D2A-EA3CDA70297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901E87-34F8-6C31-C0D9-130DD0A404AD}"/>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16</a:t>
            </a:fld>
            <a:endParaRPr lang="en-US">
              <a:latin typeface="Lato Black" panose="020F0A02020204030203" pitchFamily="34" charset="0"/>
            </a:endParaRPr>
          </a:p>
        </p:txBody>
      </p:sp>
      <p:pic>
        <p:nvPicPr>
          <p:cNvPr id="5" name="Picture 4">
            <a:extLst>
              <a:ext uri="{FF2B5EF4-FFF2-40B4-BE49-F238E27FC236}">
                <a16:creationId xmlns:a16="http://schemas.microsoft.com/office/drawing/2014/main" id="{428BDF2D-B661-5FC2-A54B-F9701DEA3CA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18460" y="0"/>
            <a:ext cx="3409404" cy="3422074"/>
          </a:xfrm>
          <a:prstGeom prst="rect">
            <a:avLst/>
          </a:prstGeom>
        </p:spPr>
      </p:pic>
      <p:pic>
        <p:nvPicPr>
          <p:cNvPr id="6" name="Picture 5">
            <a:extLst>
              <a:ext uri="{FF2B5EF4-FFF2-40B4-BE49-F238E27FC236}">
                <a16:creationId xmlns:a16="http://schemas.microsoft.com/office/drawing/2014/main" id="{AC973A3E-18AF-A515-5E27-49C9A66041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54005" y="13855"/>
            <a:ext cx="3611950" cy="3422074"/>
          </a:xfrm>
          <a:prstGeom prst="rect">
            <a:avLst/>
          </a:prstGeom>
        </p:spPr>
      </p:pic>
      <p:pic>
        <p:nvPicPr>
          <p:cNvPr id="7" name="Picture 6">
            <a:extLst>
              <a:ext uri="{FF2B5EF4-FFF2-40B4-BE49-F238E27FC236}">
                <a16:creationId xmlns:a16="http://schemas.microsoft.com/office/drawing/2014/main" id="{3AA19FB7-A5DB-7A22-0CD1-1D422C60471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17" y="3435927"/>
            <a:ext cx="3397996" cy="3422073"/>
          </a:xfrm>
          <a:prstGeom prst="rect">
            <a:avLst/>
          </a:prstGeom>
        </p:spPr>
      </p:pic>
      <p:pic>
        <p:nvPicPr>
          <p:cNvPr id="8" name="Picture 7">
            <a:extLst>
              <a:ext uri="{FF2B5EF4-FFF2-40B4-BE49-F238E27FC236}">
                <a16:creationId xmlns:a16="http://schemas.microsoft.com/office/drawing/2014/main" id="{063AC7DB-6D76-0DE4-8732-C2DD9DEC232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519581" y="3435926"/>
            <a:ext cx="3407165" cy="3422073"/>
          </a:xfrm>
          <a:prstGeom prst="rect">
            <a:avLst/>
          </a:prstGeom>
        </p:spPr>
      </p:pic>
      <p:pic>
        <p:nvPicPr>
          <p:cNvPr id="9" name="Picture 8">
            <a:extLst>
              <a:ext uri="{FF2B5EF4-FFF2-40B4-BE49-F238E27FC236}">
                <a16:creationId xmlns:a16="http://schemas.microsoft.com/office/drawing/2014/main" id="{270466A4-B17C-068F-6831-4F56D83EC76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52537" y="3435927"/>
            <a:ext cx="3614889" cy="3422073"/>
          </a:xfrm>
          <a:prstGeom prst="rect">
            <a:avLst/>
          </a:prstGeom>
        </p:spPr>
      </p:pic>
      <p:sp>
        <p:nvSpPr>
          <p:cNvPr id="10" name="TextBox 9">
            <a:extLst>
              <a:ext uri="{FF2B5EF4-FFF2-40B4-BE49-F238E27FC236}">
                <a16:creationId xmlns:a16="http://schemas.microsoft.com/office/drawing/2014/main" id="{598C42F7-D7CA-1E09-2153-C14C7FD535A4}"/>
              </a:ext>
              <a:ext uri="{C183D7F6-B498-43B3-948B-1728B52AA6E4}">
                <adec:decorative xmlns:adec="http://schemas.microsoft.com/office/drawing/2017/decorative" val="1"/>
              </a:ext>
            </a:extLst>
          </p:cNvPr>
          <p:cNvSpPr txBox="1"/>
          <p:nvPr/>
        </p:nvSpPr>
        <p:spPr>
          <a:xfrm>
            <a:off x="2673927" y="2895600"/>
            <a:ext cx="942108"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1938</a:t>
            </a:r>
          </a:p>
          <a:p>
            <a:r>
              <a:rPr lang="en-US" sz="1000" b="1">
                <a:solidFill>
                  <a:schemeClr val="bg1"/>
                </a:solidFill>
                <a:ea typeface="Lato"/>
                <a:cs typeface="Lato"/>
              </a:rPr>
              <a:t>(USGS)</a:t>
            </a:r>
          </a:p>
        </p:txBody>
      </p:sp>
      <p:sp>
        <p:nvSpPr>
          <p:cNvPr id="12" name="TextBox 11">
            <a:extLst>
              <a:ext uri="{FF2B5EF4-FFF2-40B4-BE49-F238E27FC236}">
                <a16:creationId xmlns:a16="http://schemas.microsoft.com/office/drawing/2014/main" id="{88052EB3-5CFF-72FB-E13E-7901EA04EC00}"/>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6109853" y="2909455"/>
            <a:ext cx="942108" cy="530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1961</a:t>
            </a:r>
          </a:p>
          <a:p>
            <a:r>
              <a:rPr lang="en-US" sz="1000" b="1">
                <a:solidFill>
                  <a:schemeClr val="bg1"/>
                </a:solidFill>
                <a:ea typeface="Lato"/>
                <a:cs typeface="Lato"/>
              </a:rPr>
              <a:t>(USGS)</a:t>
            </a:r>
          </a:p>
        </p:txBody>
      </p:sp>
      <p:sp>
        <p:nvSpPr>
          <p:cNvPr id="13" name="TextBox 12">
            <a:extLst>
              <a:ext uri="{FF2B5EF4-FFF2-40B4-BE49-F238E27FC236}">
                <a16:creationId xmlns:a16="http://schemas.microsoft.com/office/drawing/2014/main" id="{A568721B-040C-4157-18BB-097E86E145BB}"/>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9767453" y="2909454"/>
            <a:ext cx="942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1996</a:t>
            </a:r>
          </a:p>
          <a:p>
            <a:r>
              <a:rPr lang="en-US" sz="1000" b="1">
                <a:solidFill>
                  <a:schemeClr val="bg1"/>
                </a:solidFill>
                <a:ea typeface="Lato"/>
                <a:cs typeface="Lato"/>
              </a:rPr>
              <a:t>(</a:t>
            </a:r>
            <a:r>
              <a:rPr lang="en-US" sz="1000" b="1" err="1">
                <a:solidFill>
                  <a:schemeClr val="bg1"/>
                </a:solidFill>
                <a:ea typeface="Lato"/>
                <a:cs typeface="Lato"/>
              </a:rPr>
              <a:t>MassGIS</a:t>
            </a:r>
            <a:r>
              <a:rPr lang="en-US" sz="1000" b="1">
                <a:solidFill>
                  <a:schemeClr val="bg1"/>
                </a:solidFill>
                <a:ea typeface="Lato"/>
                <a:cs typeface="Lato"/>
              </a:rPr>
              <a:t>)</a:t>
            </a:r>
          </a:p>
        </p:txBody>
      </p:sp>
      <p:sp>
        <p:nvSpPr>
          <p:cNvPr id="14" name="TextBox 13">
            <a:extLst>
              <a:ext uri="{FF2B5EF4-FFF2-40B4-BE49-F238E27FC236}">
                <a16:creationId xmlns:a16="http://schemas.microsoft.com/office/drawing/2014/main" id="{3ACDCA4B-FB9F-AF9C-6462-59F5E3FE6BFC}"/>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2618506" y="6289962"/>
            <a:ext cx="74814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2005</a:t>
            </a:r>
          </a:p>
          <a:p>
            <a:r>
              <a:rPr lang="en-US" sz="1000" b="1">
                <a:solidFill>
                  <a:schemeClr val="bg1"/>
                </a:solidFill>
                <a:ea typeface="Lato"/>
                <a:cs typeface="Lato"/>
              </a:rPr>
              <a:t>(MassGIS)</a:t>
            </a:r>
          </a:p>
        </p:txBody>
      </p:sp>
      <p:sp>
        <p:nvSpPr>
          <p:cNvPr id="15" name="TextBox 14">
            <a:extLst>
              <a:ext uri="{FF2B5EF4-FFF2-40B4-BE49-F238E27FC236}">
                <a16:creationId xmlns:a16="http://schemas.microsoft.com/office/drawing/2014/main" id="{5720F4D9-2811-E02D-286D-DB6A9EDC1F03}"/>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6082144" y="6289962"/>
            <a:ext cx="942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2016</a:t>
            </a:r>
            <a:endParaRPr lang="en-US">
              <a:solidFill>
                <a:srgbClr val="000000"/>
              </a:solidFill>
              <a:ea typeface="Lato"/>
              <a:cs typeface="Lato"/>
            </a:endParaRPr>
          </a:p>
          <a:p>
            <a:r>
              <a:rPr lang="en-US" sz="1000" b="1">
                <a:solidFill>
                  <a:schemeClr val="bg1"/>
                </a:solidFill>
                <a:ea typeface="Lato"/>
                <a:cs typeface="Lato"/>
              </a:rPr>
              <a:t>(</a:t>
            </a:r>
            <a:r>
              <a:rPr lang="en-US" sz="1000" b="1" err="1">
                <a:solidFill>
                  <a:schemeClr val="bg1"/>
                </a:solidFill>
                <a:ea typeface="Lato"/>
                <a:cs typeface="Lato"/>
              </a:rPr>
              <a:t>Nearmap</a:t>
            </a:r>
            <a:r>
              <a:rPr lang="en-US" sz="1000" b="1">
                <a:solidFill>
                  <a:schemeClr val="bg1"/>
                </a:solidFill>
                <a:ea typeface="Lato"/>
                <a:cs typeface="Lato"/>
              </a:rPr>
              <a:t>)</a:t>
            </a:r>
          </a:p>
        </p:txBody>
      </p:sp>
      <p:sp>
        <p:nvSpPr>
          <p:cNvPr id="16" name="TextBox 15">
            <a:extLst>
              <a:ext uri="{FF2B5EF4-FFF2-40B4-BE49-F238E27FC236}">
                <a16:creationId xmlns:a16="http://schemas.microsoft.com/office/drawing/2014/main" id="{ADC2328A-944D-A259-575C-0C4D03A6C19F}"/>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9767451" y="6289961"/>
            <a:ext cx="9005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2024</a:t>
            </a:r>
          </a:p>
          <a:p>
            <a:r>
              <a:rPr lang="en-US" sz="1000" b="1">
                <a:solidFill>
                  <a:schemeClr val="bg1"/>
                </a:solidFill>
                <a:ea typeface="Lato"/>
                <a:cs typeface="Lato"/>
              </a:rPr>
              <a:t>(</a:t>
            </a:r>
            <a:r>
              <a:rPr lang="en-US" sz="1000" b="1" err="1">
                <a:solidFill>
                  <a:schemeClr val="bg1"/>
                </a:solidFill>
                <a:ea typeface="Lato"/>
                <a:cs typeface="Lato"/>
              </a:rPr>
              <a:t>Nearmap</a:t>
            </a:r>
            <a:r>
              <a:rPr lang="en-US" sz="1000" b="1">
                <a:solidFill>
                  <a:schemeClr val="bg1"/>
                </a:solidFill>
                <a:ea typeface="Lato"/>
                <a:cs typeface="Lato"/>
              </a:rPr>
              <a:t>)</a:t>
            </a:r>
          </a:p>
        </p:txBody>
      </p:sp>
      <p:sp>
        <p:nvSpPr>
          <p:cNvPr id="2" name="Title 1">
            <a:extLst>
              <a:ext uri="{FF2B5EF4-FFF2-40B4-BE49-F238E27FC236}">
                <a16:creationId xmlns:a16="http://schemas.microsoft.com/office/drawing/2014/main" id="{4EAA3629-77CB-DC6C-A713-947066A644F0}"/>
              </a:ext>
            </a:extLst>
          </p:cNvPr>
          <p:cNvSpPr>
            <a:spLocks noGrp="1" noRot="1" noMove="1" noResize="1" noEditPoints="1" noAdjustHandles="1" noChangeArrowheads="1" noChangeShapeType="1"/>
          </p:cNvSpPr>
          <p:nvPr>
            <p:ph type="title"/>
          </p:nvPr>
        </p:nvSpPr>
        <p:spPr>
          <a:xfrm>
            <a:off x="7328593" y="-4759"/>
            <a:ext cx="4874371" cy="688254"/>
          </a:xfrm>
          <a:solidFill>
            <a:schemeClr val="bg1"/>
          </a:solidFill>
        </p:spPr>
        <p:txBody>
          <a:bodyPr lIns="91440" tIns="45720" rIns="91440" bIns="45720" anchor="t"/>
          <a:lstStyle/>
          <a:p>
            <a:r>
              <a:rPr lang="en-US">
                <a:latin typeface="Lato ExtraBold"/>
                <a:ea typeface="Lato ExtraBold"/>
                <a:cs typeface="Lato ExtraBold"/>
              </a:rPr>
              <a:t>Evolving Coastline</a:t>
            </a:r>
            <a:endParaRPr lang="en-US"/>
          </a:p>
        </p:txBody>
      </p:sp>
      <p:pic>
        <p:nvPicPr>
          <p:cNvPr id="4" name="Picture 3" descr="These series of aerial coastal images of Demarest Lloyd State Park depict the shift in sand over time from the south end of the park to the north end of the park. The years represented in the aerial images include 1938, 1961, 1996, 2005, 2016, and 2024.">
            <a:extLst>
              <a:ext uri="{FF2B5EF4-FFF2-40B4-BE49-F238E27FC236}">
                <a16:creationId xmlns:a16="http://schemas.microsoft.com/office/drawing/2014/main" id="{511A51C2-AB9A-8A93-C8FC-8D7BF7A41086}"/>
              </a:ext>
            </a:extLst>
          </p:cNvPr>
          <p:cNvPicPr>
            <a:picLocks noChangeAspect="1"/>
          </p:cNvPicPr>
          <p:nvPr/>
        </p:nvPicPr>
        <p:blipFill>
          <a:blip r:embed="rId8"/>
          <a:stretch>
            <a:fillRect/>
          </a:stretch>
        </p:blipFill>
        <p:spPr>
          <a:xfrm>
            <a:off x="-2014" y="0"/>
            <a:ext cx="3412248" cy="3422074"/>
          </a:xfrm>
          <a:prstGeom prst="rect">
            <a:avLst/>
          </a:prstGeom>
        </p:spPr>
      </p:pic>
      <p:sp>
        <p:nvSpPr>
          <p:cNvPr id="11" name="TextBox 10">
            <a:extLst>
              <a:ext uri="{FF2B5EF4-FFF2-40B4-BE49-F238E27FC236}">
                <a16:creationId xmlns:a16="http://schemas.microsoft.com/office/drawing/2014/main" id="{20D30EBA-4D8E-6C44-CE43-BBBA597F9D8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2646677" y="2898085"/>
            <a:ext cx="94210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ea typeface="Lato"/>
                <a:cs typeface="Lato"/>
              </a:rPr>
              <a:t>1938</a:t>
            </a:r>
          </a:p>
          <a:p>
            <a:r>
              <a:rPr lang="en-US" sz="1000" b="1">
                <a:solidFill>
                  <a:schemeClr val="bg1"/>
                </a:solidFill>
                <a:ea typeface="Lato"/>
                <a:cs typeface="Lato"/>
              </a:rPr>
              <a:t>(USGS)</a:t>
            </a:r>
          </a:p>
        </p:txBody>
      </p:sp>
    </p:spTree>
    <p:extLst>
      <p:ext uri="{BB962C8B-B14F-4D97-AF65-F5344CB8AC3E}">
        <p14:creationId xmlns:p14="http://schemas.microsoft.com/office/powerpoint/2010/main" val="179577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845B1-7E7A-15B5-8BA8-2E457D07DF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38C1D95-619D-BAC0-0B67-EBBACA147DB9}"/>
              </a:ext>
            </a:extLst>
          </p:cNvPr>
          <p:cNvSpPr>
            <a:spLocks noGrp="1"/>
          </p:cNvSpPr>
          <p:nvPr>
            <p:ph type="title" idx="4294967295"/>
          </p:nvPr>
        </p:nvSpPr>
        <p:spPr>
          <a:xfrm>
            <a:off x="469900" y="596900"/>
            <a:ext cx="3263900" cy="2743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Lato ExtraBold"/>
                <a:cs typeface="Lato ExtraBold"/>
              </a:rPr>
              <a:t>2070 Storm Event</a:t>
            </a:r>
            <a:endParaRPr kumimoji="0" lang="en-US" sz="4400" b="0" i="0" u="none" strike="noStrike" kern="1200" cap="none" spc="0" normalizeH="0" baseline="0" noProof="0">
              <a:ln>
                <a:noFill/>
              </a:ln>
              <a:solidFill>
                <a:schemeClr val="tx1"/>
              </a:solidFill>
              <a:effectLst/>
              <a:uLnTx/>
              <a:uFillTx/>
              <a:latin typeface="+mj-lt"/>
              <a:ea typeface="+mn-ea"/>
              <a:cs typeface="+mn-cs"/>
            </a:endParaRPr>
          </a:p>
        </p:txBody>
      </p:sp>
      <p:sp>
        <p:nvSpPr>
          <p:cNvPr id="4" name="Text Placeholder 3">
            <a:extLst>
              <a:ext uri="{FF2B5EF4-FFF2-40B4-BE49-F238E27FC236}">
                <a16:creationId xmlns:a16="http://schemas.microsoft.com/office/drawing/2014/main" id="{D97BFD7A-4648-A6E8-BDC0-1556537D05DD}"/>
              </a:ext>
            </a:extLst>
          </p:cNvPr>
          <p:cNvSpPr>
            <a:spLocks noGrp="1"/>
          </p:cNvSpPr>
          <p:nvPr>
            <p:ph type="body" sz="quarter" idx="15"/>
          </p:nvPr>
        </p:nvSpPr>
        <p:spPr>
          <a:xfrm>
            <a:off x="330467" y="2181860"/>
            <a:ext cx="3680193" cy="5499100"/>
          </a:xfrm>
        </p:spPr>
        <p:txBody>
          <a:bodyPr lIns="91440" tIns="45720" rIns="91440" bIns="45720" anchor="t"/>
          <a:lstStyle/>
          <a:p>
            <a:pPr marL="457200" indent="-457200">
              <a:buChar char="•"/>
            </a:pPr>
            <a:r>
              <a:rPr lang="en-US" sz="2000"/>
              <a:t>Project completed coastal hydraulic modeling for a 2070 – 100 Year Storm Event Simulation.</a:t>
            </a:r>
            <a:endParaRPr lang="en-US" sz="2000">
              <a:ea typeface="Lato"/>
              <a:cs typeface="Lato"/>
            </a:endParaRPr>
          </a:p>
          <a:p>
            <a:pPr marL="457200" indent="-457200">
              <a:buChar char="•"/>
            </a:pPr>
            <a:r>
              <a:rPr lang="en-US" sz="2000"/>
              <a:t>Wave Heights of greater than 7-ft in some areas</a:t>
            </a:r>
            <a:endParaRPr lang="en-US" sz="2000">
              <a:ea typeface="Lato"/>
              <a:cs typeface="Lato"/>
            </a:endParaRPr>
          </a:p>
          <a:p>
            <a:pPr marL="457200" indent="-457200">
              <a:buChar char="•"/>
            </a:pPr>
            <a:r>
              <a:rPr lang="en-US" sz="2000">
                <a:ea typeface="Lato"/>
                <a:cs typeface="Lato"/>
              </a:rPr>
              <a:t>Potential to significantly change the landscape of the park</a:t>
            </a:r>
            <a:endParaRPr lang="en-US">
              <a:ea typeface="Lato"/>
              <a:cs typeface="Lato"/>
            </a:endParaRPr>
          </a:p>
        </p:txBody>
      </p:sp>
      <p:pic>
        <p:nvPicPr>
          <p:cNvPr id="6" name="Picture 5" descr="Graphic depicts wave heights across Demarest Lloyd State Park during a 2070 1% storm event. This storm can bring waves greater than 7 ft in some areas of the park, representing a drastic change on the landscape.">
            <a:extLst>
              <a:ext uri="{FF2B5EF4-FFF2-40B4-BE49-F238E27FC236}">
                <a16:creationId xmlns:a16="http://schemas.microsoft.com/office/drawing/2014/main" id="{B0DB5AFA-3EBC-E642-A7DB-762383EBAF41}"/>
              </a:ext>
            </a:extLst>
          </p:cNvPr>
          <p:cNvPicPr>
            <a:picLocks noChangeAspect="1"/>
          </p:cNvPicPr>
          <p:nvPr/>
        </p:nvPicPr>
        <p:blipFill>
          <a:blip r:embed="rId3"/>
          <a:stretch>
            <a:fillRect/>
          </a:stretch>
        </p:blipFill>
        <p:spPr>
          <a:xfrm>
            <a:off x="5333821" y="0"/>
            <a:ext cx="5862678" cy="6116320"/>
          </a:xfrm>
          <a:prstGeom prst="rect">
            <a:avLst/>
          </a:prstGeom>
        </p:spPr>
      </p:pic>
      <p:pic>
        <p:nvPicPr>
          <p:cNvPr id="7" name="Picture 6" descr="Legend for the graphic shows that waves range from 2 feet (purple color along the park's access road to the parking lot on the west side of the park) to 9.6 ft (seen in red offshore)">
            <a:extLst>
              <a:ext uri="{FF2B5EF4-FFF2-40B4-BE49-F238E27FC236}">
                <a16:creationId xmlns:a16="http://schemas.microsoft.com/office/drawing/2014/main" id="{66172295-41FF-D695-04B9-782843F96F2C}"/>
              </a:ext>
            </a:extLst>
          </p:cNvPr>
          <p:cNvPicPr>
            <a:picLocks noChangeAspect="1"/>
          </p:cNvPicPr>
          <p:nvPr/>
        </p:nvPicPr>
        <p:blipFill>
          <a:blip r:embed="rId4"/>
          <a:stretch>
            <a:fillRect/>
          </a:stretch>
        </p:blipFill>
        <p:spPr>
          <a:xfrm>
            <a:off x="11336655" y="-952"/>
            <a:ext cx="857250" cy="1048385"/>
          </a:xfrm>
          <a:prstGeom prst="rect">
            <a:avLst/>
          </a:prstGeom>
        </p:spPr>
      </p:pic>
      <p:sp>
        <p:nvSpPr>
          <p:cNvPr id="3" name="Slide Number Placeholder 2">
            <a:extLst>
              <a:ext uri="{FF2B5EF4-FFF2-40B4-BE49-F238E27FC236}">
                <a16:creationId xmlns:a16="http://schemas.microsoft.com/office/drawing/2014/main" id="{0427D3F3-8A41-63EE-187E-29776F281A6C}"/>
              </a:ext>
              <a:ext uri="{C183D7F6-B498-43B3-948B-1728B52AA6E4}">
                <adec:decorative xmlns:adec="http://schemas.microsoft.com/office/drawing/2017/decorative" val="1"/>
              </a:ext>
            </a:extLst>
          </p:cNvPr>
          <p:cNvSpPr>
            <a:spLocks noGrp="1"/>
          </p:cNvSpPr>
          <p:nvPr>
            <p:ph type="sldNum" sz="quarter" idx="14"/>
          </p:nvPr>
        </p:nvSpPr>
        <p:spPr/>
        <p:txBody>
          <a:bodyPr/>
          <a:lstStyle/>
          <a:p>
            <a:fld id="{61F035E8-3869-4523-9F09-04ED98AE7ACB}" type="slidenum">
              <a:rPr lang="en-US" smtClean="0"/>
              <a:pPr/>
              <a:t>17</a:t>
            </a:fld>
            <a:endParaRPr lang="en-US">
              <a:latin typeface="Lato Black" panose="020F0A02020204030203" pitchFamily="34" charset="0"/>
            </a:endParaRPr>
          </a:p>
        </p:txBody>
      </p:sp>
    </p:spTree>
    <p:extLst>
      <p:ext uri="{BB962C8B-B14F-4D97-AF65-F5344CB8AC3E}">
        <p14:creationId xmlns:p14="http://schemas.microsoft.com/office/powerpoint/2010/main" val="269328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ure of existing coastal resource areas at Demarest Lloyd State Park. Including, land under the ocean, coastal beach, frontal dune, secondary dune, high salt marsh, low salt marsh, interdunnal swale, and high-tide line. ">
            <a:extLst>
              <a:ext uri="{FF2B5EF4-FFF2-40B4-BE49-F238E27FC236}">
                <a16:creationId xmlns:a16="http://schemas.microsoft.com/office/drawing/2014/main" id="{E1CB9955-530C-B871-A236-DB2765B21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0058" y="219870"/>
            <a:ext cx="10471883" cy="6136481"/>
          </a:xfrm>
          <a:prstGeom prst="rect">
            <a:avLst/>
          </a:prstGeom>
        </p:spPr>
      </p:pic>
      <p:sp>
        <p:nvSpPr>
          <p:cNvPr id="2" name="Title 1">
            <a:extLst>
              <a:ext uri="{FF2B5EF4-FFF2-40B4-BE49-F238E27FC236}">
                <a16:creationId xmlns:a16="http://schemas.microsoft.com/office/drawing/2014/main" id="{ADB305D4-3A7F-1CF1-2D78-CE295D452709}"/>
              </a:ext>
            </a:extLst>
          </p:cNvPr>
          <p:cNvSpPr>
            <a:spLocks noGrp="1"/>
          </p:cNvSpPr>
          <p:nvPr>
            <p:ph type="title"/>
          </p:nvPr>
        </p:nvSpPr>
        <p:spPr>
          <a:xfrm>
            <a:off x="838199" y="219869"/>
            <a:ext cx="4429125" cy="1180305"/>
          </a:xfrm>
          <a:solidFill>
            <a:schemeClr val="bg1"/>
          </a:solidFill>
        </p:spPr>
        <p:txBody>
          <a:bodyPr/>
          <a:lstStyle/>
          <a:p>
            <a:r>
              <a:rPr lang="en-US"/>
              <a:t>Existing Resource Areas</a:t>
            </a:r>
            <a:br>
              <a:rPr lang="en-US"/>
            </a:br>
            <a:endParaRPr lang="en-US"/>
          </a:p>
        </p:txBody>
      </p:sp>
      <p:sp>
        <p:nvSpPr>
          <p:cNvPr id="3" name="Slide Number Placeholder 2">
            <a:extLst>
              <a:ext uri="{FF2B5EF4-FFF2-40B4-BE49-F238E27FC236}">
                <a16:creationId xmlns:a16="http://schemas.microsoft.com/office/drawing/2014/main" id="{65642FDF-4A30-73A2-9454-CE8C7EC693EF}"/>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18</a:t>
            </a:fld>
            <a:endParaRPr lang="en-US">
              <a:latin typeface="Lato Black" panose="020F0A02020204030203" pitchFamily="34" charset="0"/>
            </a:endParaRPr>
          </a:p>
        </p:txBody>
      </p:sp>
    </p:spTree>
    <p:extLst>
      <p:ext uri="{BB962C8B-B14F-4D97-AF65-F5344CB8AC3E}">
        <p14:creationId xmlns:p14="http://schemas.microsoft.com/office/powerpoint/2010/main" val="333629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5D859-8B97-AC6B-763B-BF4B94BA07E9}"/>
            </a:ext>
          </a:extLst>
        </p:cNvPr>
        <p:cNvGrpSpPr/>
        <p:nvPr/>
      </p:nvGrpSpPr>
      <p:grpSpPr>
        <a:xfrm>
          <a:off x="0" y="0"/>
          <a:ext cx="0" cy="0"/>
          <a:chOff x="0" y="0"/>
          <a:chExt cx="0" cy="0"/>
        </a:xfrm>
      </p:grpSpPr>
      <p:pic>
        <p:nvPicPr>
          <p:cNvPr id="10" name="Picture 9" descr="Figure of the 2050 projected coastal resource areas at Demarest Lloyd State Park. Same coastal resources are depicted -- land under the ocean, coastal beach, frontal dune, secondary dune, high salt marsh, low salt marsh, interdunnal swale, and the high-tide line -- however, in 2050 these areas are all advancing towards the main parking lot. Essentially squeezing the existing infrastructure between the marsh and the ocean.">
            <a:extLst>
              <a:ext uri="{FF2B5EF4-FFF2-40B4-BE49-F238E27FC236}">
                <a16:creationId xmlns:a16="http://schemas.microsoft.com/office/drawing/2014/main" id="{F534994B-2822-3FD2-DD84-AAEDBB5EBA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617" y="219870"/>
            <a:ext cx="10464764" cy="6136481"/>
          </a:xfrm>
          <a:prstGeom prst="rect">
            <a:avLst/>
          </a:prstGeom>
        </p:spPr>
      </p:pic>
      <p:sp>
        <p:nvSpPr>
          <p:cNvPr id="2" name="Title 1">
            <a:extLst>
              <a:ext uri="{FF2B5EF4-FFF2-40B4-BE49-F238E27FC236}">
                <a16:creationId xmlns:a16="http://schemas.microsoft.com/office/drawing/2014/main" id="{3120359F-9DBA-D572-5918-606100FDD39B}"/>
              </a:ext>
            </a:extLst>
          </p:cNvPr>
          <p:cNvSpPr>
            <a:spLocks noGrp="1"/>
          </p:cNvSpPr>
          <p:nvPr>
            <p:ph type="title"/>
          </p:nvPr>
        </p:nvSpPr>
        <p:spPr>
          <a:xfrm>
            <a:off x="838199" y="219869"/>
            <a:ext cx="4600576" cy="1218406"/>
          </a:xfrm>
          <a:solidFill>
            <a:schemeClr val="bg1"/>
          </a:solidFill>
        </p:spPr>
        <p:txBody>
          <a:bodyPr/>
          <a:lstStyle/>
          <a:p>
            <a:r>
              <a:rPr lang="en-US"/>
              <a:t>2050 Projected Resource Areas</a:t>
            </a:r>
            <a:br>
              <a:rPr lang="en-US"/>
            </a:br>
            <a:endParaRPr lang="en-US"/>
          </a:p>
        </p:txBody>
      </p:sp>
      <p:sp>
        <p:nvSpPr>
          <p:cNvPr id="3" name="Slide Number Placeholder 2">
            <a:extLst>
              <a:ext uri="{FF2B5EF4-FFF2-40B4-BE49-F238E27FC236}">
                <a16:creationId xmlns:a16="http://schemas.microsoft.com/office/drawing/2014/main" id="{BCAD1598-2643-FC47-6E9E-4F3CF14EEF28}"/>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19</a:t>
            </a:fld>
            <a:endParaRPr lang="en-US">
              <a:latin typeface="Lato Black" panose="020F0A02020204030203" pitchFamily="34" charset="0"/>
            </a:endParaRPr>
          </a:p>
        </p:txBody>
      </p:sp>
      <p:sp>
        <p:nvSpPr>
          <p:cNvPr id="4" name="TextBox 3">
            <a:extLst>
              <a:ext uri="{FF2B5EF4-FFF2-40B4-BE49-F238E27FC236}">
                <a16:creationId xmlns:a16="http://schemas.microsoft.com/office/drawing/2014/main" id="{96D2E36A-CE9A-2FF1-BA58-0BA954E606D0}"/>
              </a:ext>
            </a:extLst>
          </p:cNvPr>
          <p:cNvSpPr txBox="1"/>
          <p:nvPr/>
        </p:nvSpPr>
        <p:spPr>
          <a:xfrm>
            <a:off x="8300501" y="5118429"/>
            <a:ext cx="18579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2.5 ft SLR</a:t>
            </a:r>
            <a:endParaRPr lang="en-US" sz="2800"/>
          </a:p>
        </p:txBody>
      </p:sp>
    </p:spTree>
    <p:extLst>
      <p:ext uri="{BB962C8B-B14F-4D97-AF65-F5344CB8AC3E}">
        <p14:creationId xmlns:p14="http://schemas.microsoft.com/office/powerpoint/2010/main" val="214683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B43AA-71F6-A1D2-15CF-C07DA2D3A6BB}"/>
              </a:ext>
            </a:extLst>
          </p:cNvPr>
          <p:cNvSpPr>
            <a:spLocks noGrp="1"/>
          </p:cNvSpPr>
          <p:nvPr>
            <p:ph type="title" idx="4294967295"/>
          </p:nvPr>
        </p:nvSpPr>
        <p:spPr>
          <a:xfrm>
            <a:off x="838200" y="-1325563"/>
            <a:ext cx="10515600" cy="1325563"/>
          </a:xfrm>
          <a:prstGeom prst="rect">
            <a:avLst/>
          </a:prstGeom>
        </p:spPr>
        <p:txBody>
          <a:bodyPr anchor="b"/>
          <a:lstStyle/>
          <a:p>
            <a:r>
              <a:rPr lang="en-US"/>
              <a:t>Commonwealth of Massachusetts</a:t>
            </a:r>
          </a:p>
        </p:txBody>
      </p:sp>
    </p:spTree>
    <p:extLst>
      <p:ext uri="{BB962C8B-B14F-4D97-AF65-F5344CB8AC3E}">
        <p14:creationId xmlns:p14="http://schemas.microsoft.com/office/powerpoint/2010/main" val="3012457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31648-FE1C-0A36-C72C-1DBE548F1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15DA89-A95C-4EBD-2378-B72F829EA64C}"/>
              </a:ext>
            </a:extLst>
          </p:cNvPr>
          <p:cNvSpPr>
            <a:spLocks noGrp="1"/>
          </p:cNvSpPr>
          <p:nvPr>
            <p:ph type="title"/>
          </p:nvPr>
        </p:nvSpPr>
        <p:spPr>
          <a:xfrm>
            <a:off x="482600" y="214142"/>
            <a:ext cx="10515600" cy="1325563"/>
          </a:xfrm>
        </p:spPr>
        <p:txBody>
          <a:bodyPr/>
          <a:lstStyle/>
          <a:p>
            <a:r>
              <a:rPr lang="en-US"/>
              <a:t>Projected Climate Change Impacts </a:t>
            </a:r>
          </a:p>
        </p:txBody>
      </p:sp>
      <p:sp>
        <p:nvSpPr>
          <p:cNvPr id="3" name="Slide Number Placeholder 2">
            <a:extLst>
              <a:ext uri="{FF2B5EF4-FFF2-40B4-BE49-F238E27FC236}">
                <a16:creationId xmlns:a16="http://schemas.microsoft.com/office/drawing/2014/main" id="{CD4EBB55-4A62-D5D9-AB31-38E45D299FC5}"/>
              </a:ext>
            </a:extLst>
          </p:cNvPr>
          <p:cNvSpPr>
            <a:spLocks noGrp="1"/>
          </p:cNvSpPr>
          <p:nvPr>
            <p:ph type="sldNum" sz="quarter" idx="10"/>
          </p:nvPr>
        </p:nvSpPr>
        <p:spPr/>
        <p:txBody>
          <a:bodyPr/>
          <a:lstStyle/>
          <a:p>
            <a:fld id="{61F035E8-3869-4523-9F09-04ED98AE7ACB}" type="slidenum">
              <a:rPr lang="en-US" smtClean="0"/>
              <a:pPr/>
              <a:t>20</a:t>
            </a:fld>
            <a:endParaRPr lang="en-US">
              <a:latin typeface="Lato Black" panose="020F0A02020204030203" pitchFamily="34" charset="0"/>
            </a:endParaRPr>
          </a:p>
        </p:txBody>
      </p:sp>
      <p:graphicFrame>
        <p:nvGraphicFramePr>
          <p:cNvPr id="5" name="Content Placeholder 3">
            <a:extLst>
              <a:ext uri="{FF2B5EF4-FFF2-40B4-BE49-F238E27FC236}">
                <a16:creationId xmlns:a16="http://schemas.microsoft.com/office/drawing/2014/main" id="{F648555D-E439-5398-4253-324545BD1C0D}"/>
              </a:ext>
            </a:extLst>
          </p:cNvPr>
          <p:cNvGraphicFramePr>
            <a:graphicFrameLocks/>
          </p:cNvGraphicFramePr>
          <p:nvPr>
            <p:extLst>
              <p:ext uri="{D42A27DB-BD31-4B8C-83A1-F6EECF244321}">
                <p14:modId xmlns:p14="http://schemas.microsoft.com/office/powerpoint/2010/main" val="299184742"/>
              </p:ext>
            </p:extLst>
          </p:nvPr>
        </p:nvGraphicFramePr>
        <p:xfrm>
          <a:off x="227134" y="876923"/>
          <a:ext cx="11737732" cy="5549900"/>
        </p:xfrm>
        <a:graphic>
          <a:graphicData uri="http://schemas.openxmlformats.org/drawingml/2006/table">
            <a:tbl>
              <a:tblPr firstRow="1" bandRow="1">
                <a:tableStyleId>{6E25E649-3F16-4E02-A733-19D2CDBF48F0}</a:tableStyleId>
              </a:tblPr>
              <a:tblGrid>
                <a:gridCol w="1702499">
                  <a:extLst>
                    <a:ext uri="{9D8B030D-6E8A-4147-A177-3AD203B41FA5}">
                      <a16:colId xmlns:a16="http://schemas.microsoft.com/office/drawing/2014/main" val="3356276928"/>
                    </a:ext>
                  </a:extLst>
                </a:gridCol>
                <a:gridCol w="1234909">
                  <a:extLst>
                    <a:ext uri="{9D8B030D-6E8A-4147-A177-3AD203B41FA5}">
                      <a16:colId xmlns:a16="http://schemas.microsoft.com/office/drawing/2014/main" val="3497869716"/>
                    </a:ext>
                  </a:extLst>
                </a:gridCol>
                <a:gridCol w="8800324">
                  <a:extLst>
                    <a:ext uri="{9D8B030D-6E8A-4147-A177-3AD203B41FA5}">
                      <a16:colId xmlns:a16="http://schemas.microsoft.com/office/drawing/2014/main" val="3068679047"/>
                    </a:ext>
                  </a:extLst>
                </a:gridCol>
              </a:tblGrid>
              <a:tr h="370840">
                <a:tc>
                  <a:txBody>
                    <a:bodyPr/>
                    <a:lstStyle/>
                    <a:p>
                      <a:r>
                        <a:rPr lang="en-US"/>
                        <a:t>Time Horizon</a:t>
                      </a:r>
                    </a:p>
                  </a:txBody>
                  <a:tcPr/>
                </a:tc>
                <a:tc>
                  <a:txBody>
                    <a:bodyPr/>
                    <a:lstStyle/>
                    <a:p>
                      <a:r>
                        <a:rPr lang="en-US"/>
                        <a:t>High Tide</a:t>
                      </a:r>
                    </a:p>
                  </a:txBody>
                  <a:tcPr/>
                </a:tc>
                <a:tc>
                  <a:txBody>
                    <a:bodyPr/>
                    <a:lstStyle/>
                    <a:p>
                      <a:pPr lvl="0">
                        <a:buNone/>
                      </a:pPr>
                      <a:r>
                        <a:rPr lang="en-US"/>
                        <a:t>Climate Impacts</a:t>
                      </a:r>
                    </a:p>
                  </a:txBody>
                  <a:tcPr/>
                </a:tc>
                <a:extLst>
                  <a:ext uri="{0D108BD9-81ED-4DB2-BD59-A6C34878D82A}">
                    <a16:rowId xmlns:a16="http://schemas.microsoft.com/office/drawing/2014/main" val="1228187299"/>
                  </a:ext>
                </a:extLst>
              </a:tr>
              <a:tr h="370840">
                <a:tc>
                  <a:txBody>
                    <a:bodyPr/>
                    <a:lstStyle/>
                    <a:p>
                      <a:r>
                        <a:rPr lang="en-US"/>
                        <a:t>2030</a:t>
                      </a:r>
                    </a:p>
                  </a:txBody>
                  <a:tcPr>
                    <a:solidFill>
                      <a:schemeClr val="accent6">
                        <a:lumMod val="20000"/>
                        <a:lumOff val="80000"/>
                      </a:schemeClr>
                    </a:solidFill>
                  </a:tcPr>
                </a:tc>
                <a:tc>
                  <a:txBody>
                    <a:bodyPr/>
                    <a:lstStyle/>
                    <a:p>
                      <a:r>
                        <a:rPr lang="en-US"/>
                        <a:t>~2.7 ft</a:t>
                      </a:r>
                    </a:p>
                  </a:txBody>
                  <a:tcPr>
                    <a:solidFill>
                      <a:schemeClr val="accent6">
                        <a:lumMod val="20000"/>
                        <a:lumOff val="80000"/>
                      </a:schemeClr>
                    </a:solidFill>
                  </a:tcPr>
                </a:tc>
                <a:tc>
                  <a:txBody>
                    <a:bodyPr/>
                    <a:lstStyle/>
                    <a:p>
                      <a:r>
                        <a:rPr lang="en-US" sz="1750" b="0" i="0" u="none" strike="noStrike" noProof="0">
                          <a:solidFill>
                            <a:srgbClr val="000000"/>
                          </a:solidFill>
                          <a:latin typeface="Calibri"/>
                          <a:ea typeface="Calibri"/>
                          <a:cs typeface="Calibri"/>
                        </a:rPr>
                        <a:t>Gradual dune retreat; parking lot mostly unaffected during normal conditions.</a:t>
                      </a:r>
                      <a:endParaRPr lang="en-US" sz="1750"/>
                    </a:p>
                  </a:txBody>
                  <a:tcPr>
                    <a:solidFill>
                      <a:schemeClr val="accent6">
                        <a:lumMod val="20000"/>
                        <a:lumOff val="80000"/>
                      </a:schemeClr>
                    </a:solidFill>
                  </a:tcPr>
                </a:tc>
                <a:extLst>
                  <a:ext uri="{0D108BD9-81ED-4DB2-BD59-A6C34878D82A}">
                    <a16:rowId xmlns:a16="http://schemas.microsoft.com/office/drawing/2014/main" val="4169513368"/>
                  </a:ext>
                </a:extLst>
              </a:tr>
              <a:tr h="370840">
                <a:tc>
                  <a:txBody>
                    <a:bodyPr/>
                    <a:lstStyle/>
                    <a:p>
                      <a:r>
                        <a:rPr lang="en-US" b="1"/>
                        <a:t>2042 </a:t>
                      </a:r>
                      <a:r>
                        <a:rPr lang="en-US" sz="1600" b="0" i="1"/>
                        <a:t>(approximately)</a:t>
                      </a:r>
                    </a:p>
                  </a:txBody>
                  <a:tcPr>
                    <a:solidFill>
                      <a:srgbClr val="FFFFDD"/>
                    </a:solidFill>
                  </a:tcPr>
                </a:tc>
                <a:tc>
                  <a:txBody>
                    <a:bodyPr/>
                    <a:lstStyle/>
                    <a:p>
                      <a:r>
                        <a:rPr lang="en-US"/>
                        <a:t>~3.5 ft</a:t>
                      </a:r>
                    </a:p>
                  </a:txBody>
                  <a:tcPr>
                    <a:solidFill>
                      <a:srgbClr val="FFFFDD"/>
                    </a:solidFill>
                  </a:tcPr>
                </a:tc>
                <a:tc>
                  <a:txBody>
                    <a:bodyPr/>
                    <a:lstStyle/>
                    <a:p>
                      <a:pPr lvl="0">
                        <a:buNone/>
                      </a:pPr>
                      <a:r>
                        <a:rPr lang="en-US" sz="1750" b="0" i="0" u="none" strike="noStrike" noProof="0">
                          <a:solidFill>
                            <a:srgbClr val="000000"/>
                          </a:solidFill>
                          <a:latin typeface="Calibri"/>
                          <a:ea typeface="Calibri"/>
                          <a:cs typeface="Calibri"/>
                        </a:rPr>
                        <a:t>Continued dune retreat. </a:t>
                      </a:r>
                      <a:endParaRPr lang="en-US" sz="1750"/>
                    </a:p>
                    <a:p>
                      <a:pPr lvl="0">
                        <a:buNone/>
                      </a:pPr>
                      <a:r>
                        <a:rPr lang="en-US" sz="1750" b="1" i="0" u="none" strike="noStrike" noProof="0">
                          <a:solidFill>
                            <a:srgbClr val="000000"/>
                          </a:solidFill>
                          <a:latin typeface="Lato Black"/>
                          <a:ea typeface="Lato Black"/>
                          <a:cs typeface="Lato Black"/>
                        </a:rPr>
                        <a:t>Groundwater reaches the bottom of the parking lot pavement box,</a:t>
                      </a:r>
                      <a:r>
                        <a:rPr lang="en-US" sz="1750" b="1" i="0" u="none" strike="noStrike" noProof="0">
                          <a:solidFill>
                            <a:srgbClr val="000000"/>
                          </a:solidFill>
                          <a:latin typeface="Calibri"/>
                          <a:ea typeface="Calibri"/>
                          <a:cs typeface="Calibri"/>
                        </a:rPr>
                        <a:t> </a:t>
                      </a:r>
                      <a:r>
                        <a:rPr lang="en-US" sz="1750" b="0" i="0" u="none" strike="noStrike" noProof="0">
                          <a:solidFill>
                            <a:srgbClr val="000000"/>
                          </a:solidFill>
                          <a:latin typeface="Calibri"/>
                          <a:ea typeface="Calibri"/>
                          <a:cs typeface="Calibri"/>
                        </a:rPr>
                        <a:t>potentially affecting </a:t>
                      </a:r>
                      <a:r>
                        <a:rPr lang="en-US" sz="1750" b="0" i="0" u="none" strike="noStrike" noProof="0">
                          <a:solidFill>
                            <a:srgbClr val="000000"/>
                          </a:solidFill>
                        </a:rPr>
                        <a:t>pavement stability.</a:t>
                      </a:r>
                    </a:p>
                    <a:p>
                      <a:pPr lvl="0">
                        <a:buNone/>
                      </a:pPr>
                      <a:r>
                        <a:rPr lang="en-US" sz="1750" b="0" i="0" u="none" strike="noStrike" noProof="0">
                          <a:solidFill>
                            <a:srgbClr val="000000"/>
                          </a:solidFill>
                          <a:latin typeface="Lato"/>
                          <a:ea typeface="Lato"/>
                          <a:cs typeface="Lato"/>
                        </a:rPr>
                        <a:t>Early flooding risks during high tide and rain events.</a:t>
                      </a:r>
                    </a:p>
                  </a:txBody>
                  <a:tcPr>
                    <a:solidFill>
                      <a:srgbClr val="FFFFDD"/>
                    </a:solidFill>
                  </a:tcPr>
                </a:tc>
                <a:extLst>
                  <a:ext uri="{0D108BD9-81ED-4DB2-BD59-A6C34878D82A}">
                    <a16:rowId xmlns:a16="http://schemas.microsoft.com/office/drawing/2014/main" val="431868480"/>
                  </a:ext>
                </a:extLst>
              </a:tr>
              <a:tr h="370840">
                <a:tc>
                  <a:txBody>
                    <a:bodyPr/>
                    <a:lstStyle/>
                    <a:p>
                      <a:r>
                        <a:rPr lang="en-US" b="1"/>
                        <a:t>2050</a:t>
                      </a:r>
                    </a:p>
                  </a:txBody>
                  <a:tcPr>
                    <a:solidFill>
                      <a:schemeClr val="accent2">
                        <a:lumMod val="20000"/>
                        <a:lumOff val="80000"/>
                      </a:schemeClr>
                    </a:solidFill>
                  </a:tcPr>
                </a:tc>
                <a:tc>
                  <a:txBody>
                    <a:bodyPr/>
                    <a:lstStyle/>
                    <a:p>
                      <a:r>
                        <a:rPr lang="en-US"/>
                        <a:t>~4.0 ft</a:t>
                      </a:r>
                    </a:p>
                  </a:txBody>
                  <a:tcPr>
                    <a:solidFill>
                      <a:schemeClr val="accent2">
                        <a:lumMod val="20000"/>
                        <a:lumOff val="80000"/>
                      </a:schemeClr>
                    </a:solidFill>
                  </a:tcPr>
                </a:tc>
                <a:tc>
                  <a:txBody>
                    <a:bodyPr/>
                    <a:lstStyle/>
                    <a:p>
                      <a:r>
                        <a:rPr lang="en-US" sz="1750"/>
                        <a:t>Dunes migrate to edge of main parking lot, cut across satellite parking area.</a:t>
                      </a:r>
                    </a:p>
                    <a:p>
                      <a:pPr lvl="0">
                        <a:buNone/>
                      </a:pPr>
                      <a:r>
                        <a:rPr lang="en-US" sz="1750"/>
                        <a:t>Marsh expands to edge of parking on west side of park. Giles Creek picnic areas now marsh.</a:t>
                      </a:r>
                    </a:p>
                    <a:p>
                      <a:pPr lvl="0">
                        <a:buNone/>
                      </a:pPr>
                      <a:r>
                        <a:rPr lang="en-US" sz="1750" b="1"/>
                        <a:t>Regular tidal flooding begins</a:t>
                      </a:r>
                      <a:r>
                        <a:rPr lang="en-US" sz="1750"/>
                        <a:t>. </a:t>
                      </a:r>
                    </a:p>
                    <a:p>
                      <a:pPr lvl="0">
                        <a:buNone/>
                      </a:pPr>
                      <a:r>
                        <a:rPr lang="en-US" sz="1750"/>
                        <a:t>Septic tank system at risk.</a:t>
                      </a:r>
                    </a:p>
                    <a:p>
                      <a:pPr lvl="0">
                        <a:buNone/>
                      </a:pPr>
                      <a:r>
                        <a:rPr lang="en-US" sz="1750"/>
                        <a:t>5% storm: parking lot 2.5 ft underwater.</a:t>
                      </a:r>
                    </a:p>
                    <a:p>
                      <a:pPr lvl="0">
                        <a:buNone/>
                      </a:pPr>
                      <a:r>
                        <a:rPr lang="en-US" sz="1750"/>
                        <a:t>1% storm: water 12.5 ft + 3-3.5 ft waves over parking areas</a:t>
                      </a:r>
                    </a:p>
                  </a:txBody>
                  <a:tcPr>
                    <a:solidFill>
                      <a:schemeClr val="accent2">
                        <a:lumMod val="20000"/>
                        <a:lumOff val="80000"/>
                      </a:schemeClr>
                    </a:solidFill>
                  </a:tcPr>
                </a:tc>
                <a:extLst>
                  <a:ext uri="{0D108BD9-81ED-4DB2-BD59-A6C34878D82A}">
                    <a16:rowId xmlns:a16="http://schemas.microsoft.com/office/drawing/2014/main" val="3229524876"/>
                  </a:ext>
                </a:extLst>
              </a:tr>
              <a:tr h="370840">
                <a:tc>
                  <a:txBody>
                    <a:bodyPr/>
                    <a:lstStyle/>
                    <a:p>
                      <a:r>
                        <a:rPr lang="en-US" b="1"/>
                        <a:t>2070</a:t>
                      </a:r>
                    </a:p>
                  </a:txBody>
                  <a:tcPr>
                    <a:solidFill>
                      <a:srgbClr val="FFE6E6"/>
                    </a:solidFill>
                  </a:tcPr>
                </a:tc>
                <a:tc>
                  <a:txBody>
                    <a:bodyPr/>
                    <a:lstStyle/>
                    <a:p>
                      <a:r>
                        <a:rPr lang="en-US"/>
                        <a:t>~5.8 ft</a:t>
                      </a:r>
                    </a:p>
                  </a:txBody>
                  <a:tcPr>
                    <a:solidFill>
                      <a:srgbClr val="FFE6E6"/>
                    </a:solidFill>
                  </a:tcPr>
                </a:tc>
                <a:tc>
                  <a:txBody>
                    <a:bodyPr/>
                    <a:lstStyle/>
                    <a:p>
                      <a:pPr lvl="0">
                        <a:buNone/>
                      </a:pPr>
                      <a:r>
                        <a:rPr lang="en-US" sz="1750" b="0" i="0" u="none" strike="noStrike" noProof="0">
                          <a:solidFill>
                            <a:srgbClr val="000000"/>
                          </a:solidFill>
                          <a:latin typeface="Calibri"/>
                          <a:ea typeface="Calibri"/>
                          <a:cs typeface="Calibri"/>
                        </a:rPr>
                        <a:t>Dunes migrate over both parking areas – becoming beach, salt marsh, or open water.</a:t>
                      </a:r>
                    </a:p>
                    <a:p>
                      <a:pPr lvl="0">
                        <a:buNone/>
                      </a:pPr>
                      <a:r>
                        <a:rPr lang="en-US" sz="1750" b="0" i="0" u="none" strike="noStrike" noProof="0">
                          <a:solidFill>
                            <a:srgbClr val="000000"/>
                          </a:solidFill>
                          <a:latin typeface="Calibri"/>
                          <a:ea typeface="Calibri"/>
                          <a:cs typeface="Calibri"/>
                        </a:rPr>
                        <a:t>Continued marsh expansion; marsh frequently submerged – becoming mudflats or open water.</a:t>
                      </a:r>
                    </a:p>
                    <a:p>
                      <a:pPr lvl="0">
                        <a:buNone/>
                      </a:pPr>
                      <a:r>
                        <a:rPr lang="en-US" sz="1750" b="1" i="0" u="none" strike="noStrike" noProof="0">
                          <a:solidFill>
                            <a:srgbClr val="000000"/>
                          </a:solidFill>
                          <a:latin typeface="Calibri"/>
                          <a:ea typeface="Calibri"/>
                          <a:cs typeface="Calibri"/>
                        </a:rPr>
                        <a:t>Parking areas at/below high tide.</a:t>
                      </a:r>
                      <a:r>
                        <a:rPr lang="en-US" sz="1750" b="0" i="0" u="none" strike="noStrike" noProof="0">
                          <a:solidFill>
                            <a:srgbClr val="000000"/>
                          </a:solidFill>
                          <a:latin typeface="Calibri"/>
                          <a:ea typeface="Calibri"/>
                          <a:cs typeface="Calibri"/>
                        </a:rPr>
                        <a:t> </a:t>
                      </a:r>
                      <a:r>
                        <a:rPr lang="en-US" sz="1750" b="1" i="0" u="none" strike="noStrike" noProof="0">
                          <a:solidFill>
                            <a:srgbClr val="000000"/>
                          </a:solidFill>
                          <a:latin typeface="Calibri"/>
                          <a:ea typeface="Calibri"/>
                          <a:cs typeface="Calibri"/>
                        </a:rPr>
                        <a:t>Entirety of original developed park area under water daily</a:t>
                      </a:r>
                      <a:r>
                        <a:rPr lang="en-US" sz="1750" b="0" i="0" u="none" strike="noStrike" noProof="0">
                          <a:solidFill>
                            <a:srgbClr val="000000"/>
                          </a:solidFill>
                          <a:latin typeface="Calibri"/>
                          <a:ea typeface="Calibri"/>
                          <a:cs typeface="Calibri"/>
                        </a:rPr>
                        <a:t>. </a:t>
                      </a:r>
                    </a:p>
                    <a:p>
                      <a:pPr lvl="0">
                        <a:buNone/>
                      </a:pPr>
                      <a:r>
                        <a:rPr lang="en-US" sz="1750" b="0" i="0" u="none" strike="noStrike" noProof="0">
                          <a:solidFill>
                            <a:srgbClr val="000000"/>
                          </a:solidFill>
                          <a:latin typeface="Calibri"/>
                          <a:ea typeface="Calibri"/>
                          <a:cs typeface="Calibri"/>
                        </a:rPr>
                        <a:t>Bathhouse above daily tides, but vulnerable during storms.</a:t>
                      </a:r>
                    </a:p>
                    <a:p>
                      <a:pPr lvl="0">
                        <a:buNone/>
                      </a:pPr>
                      <a:r>
                        <a:rPr lang="en-US" sz="1750" b="0" i="0" u="none" strike="noStrike" noProof="0">
                          <a:solidFill>
                            <a:srgbClr val="000000"/>
                          </a:solidFill>
                          <a:latin typeface="Calibri"/>
                          <a:ea typeface="Calibri"/>
                          <a:cs typeface="Calibri"/>
                        </a:rPr>
                        <a:t>5% storm: parking lot 4.5 ft underwater</a:t>
                      </a:r>
                      <a:endParaRPr lang="en-US" sz="1750"/>
                    </a:p>
                    <a:p>
                      <a:pPr lvl="0">
                        <a:buNone/>
                      </a:pPr>
                      <a:r>
                        <a:rPr lang="en-US" sz="1750" b="0" i="0" u="none" strike="noStrike" noProof="0">
                          <a:solidFill>
                            <a:srgbClr val="000000"/>
                          </a:solidFill>
                          <a:latin typeface="Calibri"/>
                          <a:ea typeface="Calibri"/>
                          <a:cs typeface="Calibri"/>
                        </a:rPr>
                        <a:t>1% storm: water 14.5 ft + 6 ft waves over the lot</a:t>
                      </a:r>
                      <a:endParaRPr lang="en-US" sz="1750"/>
                    </a:p>
                  </a:txBody>
                  <a:tcPr>
                    <a:solidFill>
                      <a:srgbClr val="FFE6E6"/>
                    </a:solidFill>
                  </a:tcPr>
                </a:tc>
                <a:extLst>
                  <a:ext uri="{0D108BD9-81ED-4DB2-BD59-A6C34878D82A}">
                    <a16:rowId xmlns:a16="http://schemas.microsoft.com/office/drawing/2014/main" val="2665264554"/>
                  </a:ext>
                </a:extLst>
              </a:tr>
            </a:tbl>
          </a:graphicData>
        </a:graphic>
      </p:graphicFrame>
    </p:spTree>
    <p:extLst>
      <p:ext uri="{BB962C8B-B14F-4D97-AF65-F5344CB8AC3E}">
        <p14:creationId xmlns:p14="http://schemas.microsoft.com/office/powerpoint/2010/main" val="4045448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C7BF-DD76-76A2-ED4A-F4C031F78A83}"/>
              </a:ext>
            </a:extLst>
          </p:cNvPr>
          <p:cNvSpPr>
            <a:spLocks noGrp="1"/>
          </p:cNvSpPr>
          <p:nvPr>
            <p:ph type="title"/>
          </p:nvPr>
        </p:nvSpPr>
        <p:spPr/>
        <p:txBody>
          <a:bodyPr/>
          <a:lstStyle/>
          <a:p>
            <a:r>
              <a:rPr lang="en-US"/>
              <a:t>Retreat Concepts Design Criteria</a:t>
            </a:r>
          </a:p>
        </p:txBody>
      </p:sp>
      <p:sp>
        <p:nvSpPr>
          <p:cNvPr id="3" name="Slide Number Placeholder 2">
            <a:extLst>
              <a:ext uri="{FF2B5EF4-FFF2-40B4-BE49-F238E27FC236}">
                <a16:creationId xmlns:a16="http://schemas.microsoft.com/office/drawing/2014/main" id="{E177C5FA-EAC0-ECED-A598-0A30E7A4E3D0}"/>
              </a:ext>
            </a:extLst>
          </p:cNvPr>
          <p:cNvSpPr>
            <a:spLocks noGrp="1"/>
          </p:cNvSpPr>
          <p:nvPr>
            <p:ph type="sldNum" sz="quarter" idx="10"/>
          </p:nvPr>
        </p:nvSpPr>
        <p:spPr/>
        <p:txBody>
          <a:bodyPr/>
          <a:lstStyle/>
          <a:p>
            <a:fld id="{61F035E8-3869-4523-9F09-04ED98AE7ACB}" type="slidenum">
              <a:rPr lang="en-US" smtClean="0"/>
              <a:pPr/>
              <a:t>21</a:t>
            </a:fld>
            <a:endParaRPr lang="en-US">
              <a:latin typeface="Lato Black" panose="020F0A02020204030203" pitchFamily="34" charset="0"/>
            </a:endParaRPr>
          </a:p>
        </p:txBody>
      </p:sp>
      <p:sp>
        <p:nvSpPr>
          <p:cNvPr id="4" name="Content Placeholder 5">
            <a:extLst>
              <a:ext uri="{FF2B5EF4-FFF2-40B4-BE49-F238E27FC236}">
                <a16:creationId xmlns:a16="http://schemas.microsoft.com/office/drawing/2014/main" id="{27A39797-DCC1-2FF9-2465-3A0C6D16C0BB}"/>
              </a:ext>
            </a:extLst>
          </p:cNvPr>
          <p:cNvSpPr txBox="1">
            <a:spLocks/>
          </p:cNvSpPr>
          <p:nvPr/>
        </p:nvSpPr>
        <p:spPr>
          <a:xfrm>
            <a:off x="838200" y="1143837"/>
            <a:ext cx="10796336" cy="543417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Parking and pavement reduction:</a:t>
            </a:r>
            <a:r>
              <a:rPr lang="en-US">
                <a:ea typeface="Calibri"/>
                <a:cs typeface="Calibri"/>
              </a:rPr>
              <a:t> </a:t>
            </a:r>
            <a:r>
              <a:rPr lang="en-US">
                <a:ea typeface="+mn-lt"/>
                <a:cs typeface="+mn-lt"/>
              </a:rPr>
              <a:t>existing parking at the site is above the required capacity, given local and state guidelines, as well as visitation parking data. </a:t>
            </a:r>
            <a:endParaRPr lang="en-US"/>
          </a:p>
          <a:p>
            <a:r>
              <a:rPr lang="en-US" b="1">
                <a:ea typeface="Calibri"/>
                <a:cs typeface="Calibri"/>
              </a:rPr>
              <a:t>Ecological improvements:</a:t>
            </a:r>
            <a:r>
              <a:rPr lang="en-US">
                <a:ea typeface="Calibri"/>
                <a:cs typeface="Calibri"/>
              </a:rPr>
              <a:t> pavement reduction as an opportunity to restore ecosystems in support of rare and threatened species.</a:t>
            </a:r>
          </a:p>
          <a:p>
            <a:r>
              <a:rPr lang="en-US" b="1">
                <a:ea typeface="Calibri"/>
                <a:cs typeface="Calibri"/>
              </a:rPr>
              <a:t>Cultural resources:</a:t>
            </a:r>
            <a:r>
              <a:rPr lang="en-US">
                <a:ea typeface="Calibri"/>
                <a:cs typeface="Calibri"/>
              </a:rPr>
              <a:t> </a:t>
            </a:r>
            <a:r>
              <a:rPr lang="en-US">
                <a:ea typeface="+mn-lt"/>
                <a:cs typeface="+mn-lt"/>
              </a:rPr>
              <a:t>Concepts will be developed to avoid, minimize or mitigate potential adverse effects to significant historic and archaeological resources.</a:t>
            </a:r>
            <a:endParaRPr lang="en-US">
              <a:ea typeface="Calibri"/>
              <a:cs typeface="Calibri"/>
            </a:endParaRPr>
          </a:p>
          <a:p>
            <a:r>
              <a:rPr lang="en-US" b="1">
                <a:ea typeface="Calibri"/>
                <a:cs typeface="Calibri"/>
              </a:rPr>
              <a:t>Recreational Uses:</a:t>
            </a:r>
            <a:r>
              <a:rPr lang="en-US">
                <a:ea typeface="Calibri"/>
                <a:cs typeface="Calibri"/>
              </a:rPr>
              <a:t> </a:t>
            </a:r>
            <a:r>
              <a:rPr lang="en-US">
                <a:ea typeface="+mn-lt"/>
                <a:cs typeface="+mn-lt"/>
              </a:rPr>
              <a:t>Opportunity to realign recreation uses in the park with projected climate impacts and conservation goals. </a:t>
            </a:r>
            <a:endParaRPr lang="en-US"/>
          </a:p>
          <a:p>
            <a:r>
              <a:rPr lang="en-US" b="1">
                <a:ea typeface="Calibri"/>
                <a:cs typeface="Calibri"/>
              </a:rPr>
              <a:t>Accessibility:</a:t>
            </a:r>
            <a:r>
              <a:rPr lang="en-US">
                <a:ea typeface="Calibri"/>
                <a:cs typeface="Calibri"/>
              </a:rPr>
              <a:t> </a:t>
            </a:r>
            <a:r>
              <a:rPr lang="en-US">
                <a:ea typeface="+mn-lt"/>
                <a:cs typeface="+mn-lt"/>
              </a:rPr>
              <a:t>alternatives will consider accessibility improvements to the waterfront, bathroom, and picnic areas</a:t>
            </a:r>
            <a:r>
              <a:rPr lang="en-US">
                <a:ea typeface="Calibri"/>
                <a:cs typeface="Calibri"/>
              </a:rPr>
              <a:t>. </a:t>
            </a:r>
          </a:p>
          <a:p>
            <a:r>
              <a:rPr lang="en-US" b="1">
                <a:ea typeface="Calibri"/>
                <a:cs typeface="Calibri"/>
              </a:rPr>
              <a:t>Phased approach:</a:t>
            </a:r>
            <a:r>
              <a:rPr lang="en-US">
                <a:ea typeface="Calibri"/>
                <a:cs typeface="Calibri"/>
              </a:rPr>
              <a:t> </a:t>
            </a:r>
            <a:r>
              <a:rPr lang="en-US">
                <a:ea typeface="+mn-lt"/>
                <a:cs typeface="+mn-lt"/>
              </a:rPr>
              <a:t>phases will be tied to planning horizons and forecasted sea level rise.</a:t>
            </a:r>
            <a:endParaRPr lang="en-US"/>
          </a:p>
        </p:txBody>
      </p:sp>
    </p:spTree>
    <p:extLst>
      <p:ext uri="{BB962C8B-B14F-4D97-AF65-F5344CB8AC3E}">
        <p14:creationId xmlns:p14="http://schemas.microsoft.com/office/powerpoint/2010/main" val="215602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6A3D-82DD-264B-D846-6612FE52573C}"/>
              </a:ext>
            </a:extLst>
          </p:cNvPr>
          <p:cNvSpPr>
            <a:spLocks noGrp="1"/>
          </p:cNvSpPr>
          <p:nvPr>
            <p:ph type="title"/>
          </p:nvPr>
        </p:nvSpPr>
        <p:spPr/>
        <p:txBody>
          <a:bodyPr/>
          <a:lstStyle/>
          <a:p>
            <a:r>
              <a:rPr lang="en-US"/>
              <a:t>Draft Retreat Concepts</a:t>
            </a:r>
          </a:p>
        </p:txBody>
      </p:sp>
    </p:spTree>
    <p:extLst>
      <p:ext uri="{BB962C8B-B14F-4D97-AF65-F5344CB8AC3E}">
        <p14:creationId xmlns:p14="http://schemas.microsoft.com/office/powerpoint/2010/main" val="378784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9829-24B5-DB20-01E0-A51C97FF2010}"/>
              </a:ext>
            </a:extLst>
          </p:cNvPr>
          <p:cNvSpPr>
            <a:spLocks noGrp="1"/>
          </p:cNvSpPr>
          <p:nvPr>
            <p:ph type="title"/>
          </p:nvPr>
        </p:nvSpPr>
        <p:spPr/>
        <p:txBody>
          <a:bodyPr/>
          <a:lstStyle/>
          <a:p>
            <a:r>
              <a:rPr lang="en-US"/>
              <a:t>Near-term through 2050 Draft Concepts</a:t>
            </a:r>
          </a:p>
        </p:txBody>
      </p:sp>
      <p:sp>
        <p:nvSpPr>
          <p:cNvPr id="3" name="Text Placeholder 2">
            <a:extLst>
              <a:ext uri="{FF2B5EF4-FFF2-40B4-BE49-F238E27FC236}">
                <a16:creationId xmlns:a16="http://schemas.microsoft.com/office/drawing/2014/main" id="{ABF4189E-7398-94DC-B0EF-752CD2B092EE}"/>
              </a:ext>
            </a:extLst>
          </p:cNvPr>
          <p:cNvSpPr>
            <a:spLocks noGrp="1"/>
          </p:cNvSpPr>
          <p:nvPr>
            <p:ph type="body" idx="1"/>
          </p:nvPr>
        </p:nvSpPr>
        <p:spPr/>
        <p:txBody>
          <a:bodyPr/>
          <a:lstStyle/>
          <a:p>
            <a:r>
              <a:rPr lang="en-US"/>
              <a:t>Options A, B, C (2.5ft sea level rise)</a:t>
            </a:r>
          </a:p>
        </p:txBody>
      </p:sp>
      <p:sp>
        <p:nvSpPr>
          <p:cNvPr id="4" name="Slide Number Placeholder 3">
            <a:extLst>
              <a:ext uri="{FF2B5EF4-FFF2-40B4-BE49-F238E27FC236}">
                <a16:creationId xmlns:a16="http://schemas.microsoft.com/office/drawing/2014/main" id="{29B71B78-742A-4121-F05F-6C7DBEFE05FC}"/>
              </a:ext>
            </a:extLst>
          </p:cNvPr>
          <p:cNvSpPr>
            <a:spLocks noGrp="1"/>
          </p:cNvSpPr>
          <p:nvPr>
            <p:ph type="sldNum" sz="quarter" idx="12"/>
          </p:nvPr>
        </p:nvSpPr>
        <p:spPr/>
        <p:txBody>
          <a:bodyPr/>
          <a:lstStyle/>
          <a:p>
            <a:fld id="{3DD808DA-B4C3-4C71-A4D9-3B009660788B}" type="slidenum">
              <a:rPr lang="en-US" smtClean="0"/>
              <a:t>23</a:t>
            </a:fld>
            <a:endParaRPr lang="en-US"/>
          </a:p>
        </p:txBody>
      </p:sp>
    </p:spTree>
    <p:extLst>
      <p:ext uri="{BB962C8B-B14F-4D97-AF65-F5344CB8AC3E}">
        <p14:creationId xmlns:p14="http://schemas.microsoft.com/office/powerpoint/2010/main" val="2232673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6A9E-B4CE-C2FC-C0A4-AD2A65EDC538}"/>
              </a:ext>
            </a:extLst>
          </p:cNvPr>
          <p:cNvSpPr>
            <a:spLocks noGrp="1"/>
          </p:cNvSpPr>
          <p:nvPr>
            <p:ph type="title"/>
          </p:nvPr>
        </p:nvSpPr>
        <p:spPr>
          <a:xfrm>
            <a:off x="838200" y="-1325563"/>
            <a:ext cx="10515600" cy="1325563"/>
          </a:xfrm>
        </p:spPr>
        <p:txBody>
          <a:bodyPr anchor="b"/>
          <a:lstStyle/>
          <a:p>
            <a:r>
              <a:rPr lang="en-US"/>
              <a:t>Existing Conditions</a:t>
            </a:r>
          </a:p>
        </p:txBody>
      </p:sp>
      <p:pic>
        <p:nvPicPr>
          <p:cNvPr id="4" name="Picture 3" descr="Map of project study area against existing conditions detailing the resource areas. Starting oceanside and working our way west: land under water, coastal beach, frontal dune, secondary dunes, and salt marsh.">
            <a:extLst>
              <a:ext uri="{FF2B5EF4-FFF2-40B4-BE49-F238E27FC236}">
                <a16:creationId xmlns:a16="http://schemas.microsoft.com/office/drawing/2014/main" id="{32868B13-52E4-863D-A1CE-9EF93DBF1BFA}"/>
              </a:ext>
            </a:extLst>
          </p:cNvPr>
          <p:cNvPicPr>
            <a:picLocks noChangeAspect="1"/>
          </p:cNvPicPr>
          <p:nvPr/>
        </p:nvPicPr>
        <p:blipFill>
          <a:blip r:embed="rId3"/>
          <a:stretch>
            <a:fillRect/>
          </a:stretch>
        </p:blipFill>
        <p:spPr>
          <a:xfrm>
            <a:off x="342325" y="0"/>
            <a:ext cx="10745025" cy="6858000"/>
          </a:xfrm>
          <a:prstGeom prst="rect">
            <a:avLst/>
          </a:prstGeom>
        </p:spPr>
      </p:pic>
      <p:sp>
        <p:nvSpPr>
          <p:cNvPr id="5" name="TextBox 4">
            <a:extLst>
              <a:ext uri="{FF2B5EF4-FFF2-40B4-BE49-F238E27FC236}">
                <a16:creationId xmlns:a16="http://schemas.microsoft.com/office/drawing/2014/main" id="{9EB06D68-FF4D-84D0-0E1A-871895865051}"/>
              </a:ext>
              <a:ext uri="{C183D7F6-B498-43B3-948B-1728B52AA6E4}">
                <adec:decorative xmlns:adec="http://schemas.microsoft.com/office/drawing/2017/decorative" val="1"/>
              </a:ext>
            </a:extLst>
          </p:cNvPr>
          <p:cNvSpPr txBox="1"/>
          <p:nvPr/>
        </p:nvSpPr>
        <p:spPr>
          <a:xfrm>
            <a:off x="15122" y="2289308"/>
            <a:ext cx="47961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E</a:t>
            </a:r>
          </a:p>
          <a:p>
            <a:r>
              <a:rPr lang="en-US">
                <a:ea typeface="Calibri"/>
                <a:cs typeface="Calibri"/>
              </a:rPr>
              <a:t>X</a:t>
            </a:r>
          </a:p>
          <a:p>
            <a:r>
              <a:rPr lang="en-US">
                <a:ea typeface="Calibri"/>
                <a:cs typeface="Calibri"/>
              </a:rPr>
              <a:t>I</a:t>
            </a:r>
            <a:endParaRPr lang="en-US"/>
          </a:p>
          <a:p>
            <a:r>
              <a:rPr lang="en-US">
                <a:ea typeface="Calibri"/>
                <a:cs typeface="Calibri"/>
              </a:rPr>
              <a:t>S</a:t>
            </a:r>
            <a:endParaRPr lang="en-US"/>
          </a:p>
          <a:p>
            <a:r>
              <a:rPr lang="en-US">
                <a:ea typeface="Calibri"/>
                <a:cs typeface="Calibri"/>
              </a:rPr>
              <a:t>T</a:t>
            </a:r>
          </a:p>
          <a:p>
            <a:r>
              <a:rPr lang="en-US">
                <a:ea typeface="Calibri"/>
                <a:cs typeface="Calibri"/>
              </a:rPr>
              <a:t>I</a:t>
            </a:r>
          </a:p>
          <a:p>
            <a:r>
              <a:rPr lang="en-US">
                <a:ea typeface="Calibri"/>
                <a:cs typeface="Calibri"/>
              </a:rPr>
              <a:t>N</a:t>
            </a:r>
          </a:p>
          <a:p>
            <a:r>
              <a:rPr lang="en-US">
                <a:ea typeface="Calibri"/>
                <a:cs typeface="Calibri"/>
              </a:rPr>
              <a:t>G</a:t>
            </a:r>
          </a:p>
        </p:txBody>
      </p:sp>
      <p:sp>
        <p:nvSpPr>
          <p:cNvPr id="3" name="Slide Number Placeholder 2">
            <a:extLst>
              <a:ext uri="{FF2B5EF4-FFF2-40B4-BE49-F238E27FC236}">
                <a16:creationId xmlns:a16="http://schemas.microsoft.com/office/drawing/2014/main" id="{A8D00349-D4BE-5396-2176-F142C9C42DD4}"/>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24</a:t>
            </a:fld>
            <a:endParaRPr lang="en-US">
              <a:latin typeface="Lato Black" panose="020F0A02020204030203" pitchFamily="34" charset="0"/>
            </a:endParaRPr>
          </a:p>
        </p:txBody>
      </p:sp>
    </p:spTree>
    <p:extLst>
      <p:ext uri="{BB962C8B-B14F-4D97-AF65-F5344CB8AC3E}">
        <p14:creationId xmlns:p14="http://schemas.microsoft.com/office/powerpoint/2010/main" val="1212647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A3713-9771-FD9A-29EA-3AE8B32AA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48BA4-CE19-1F38-62C2-C1881EB914B0}"/>
              </a:ext>
            </a:extLst>
          </p:cNvPr>
          <p:cNvSpPr>
            <a:spLocks noGrp="1"/>
          </p:cNvSpPr>
          <p:nvPr>
            <p:ph type="title"/>
          </p:nvPr>
        </p:nvSpPr>
        <p:spPr>
          <a:xfrm>
            <a:off x="838200" y="-1325563"/>
            <a:ext cx="10515600" cy="1325563"/>
          </a:xfrm>
        </p:spPr>
        <p:txBody>
          <a:bodyPr anchor="b"/>
          <a:lstStyle/>
          <a:p>
            <a:r>
              <a:rPr lang="en-US"/>
              <a:t>Phase 1 Option A</a:t>
            </a:r>
          </a:p>
        </p:txBody>
      </p:sp>
      <p:sp>
        <p:nvSpPr>
          <p:cNvPr id="8" name="TextBox 7">
            <a:extLst>
              <a:ext uri="{FF2B5EF4-FFF2-40B4-BE49-F238E27FC236}">
                <a16:creationId xmlns:a16="http://schemas.microsoft.com/office/drawing/2014/main" id="{38CE22B6-2BFE-88A5-A591-D8BF44AE86FC}"/>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1</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A</a:t>
            </a:r>
          </a:p>
          <a:p>
            <a:endParaRPr lang="en-US">
              <a:ea typeface="Calibri"/>
              <a:cs typeface="Calibri"/>
            </a:endParaRPr>
          </a:p>
        </p:txBody>
      </p:sp>
      <p:sp>
        <p:nvSpPr>
          <p:cNvPr id="3" name="Slide Number Placeholder 2">
            <a:extLst>
              <a:ext uri="{FF2B5EF4-FFF2-40B4-BE49-F238E27FC236}">
                <a16:creationId xmlns:a16="http://schemas.microsoft.com/office/drawing/2014/main" id="{E3232878-ACBB-8632-9165-FFD5B396EBF6}"/>
              </a:ext>
              <a:ext uri="{C183D7F6-B498-43B3-948B-1728B52AA6E4}">
                <adec:decorative xmlns:adec="http://schemas.microsoft.com/office/drawing/2017/decorative" val="1"/>
              </a:ext>
            </a:extLst>
          </p:cNvPr>
          <p:cNvSpPr>
            <a:spLocks noGrp="1"/>
          </p:cNvSpPr>
          <p:nvPr>
            <p:ph type="sldNum" sz="quarter" idx="10"/>
          </p:nvPr>
        </p:nvSpPr>
        <p:spPr/>
        <p:txBody>
          <a:bodyPr/>
          <a:lstStyle/>
          <a:p>
            <a:fld id="{61F035E8-3869-4523-9F09-04ED98AE7ACB}" type="slidenum">
              <a:rPr lang="en-US" smtClean="0"/>
              <a:pPr/>
              <a:t>25</a:t>
            </a:fld>
            <a:endParaRPr lang="en-US">
              <a:latin typeface="Lato Black" panose="020F0A02020204030203" pitchFamily="34" charset="0"/>
            </a:endParaRPr>
          </a:p>
        </p:txBody>
      </p:sp>
      <p:pic>
        <p:nvPicPr>
          <p:cNvPr id="5" name="Picture 4" descr="Map of Option A in the Near-term through 2050 planning horizon. Near-term through 2050 includes Options A, B, and C.&#10;&#10;Option A shows a reduction of the main parking lot along with restoration of the coastal ecosystem in its place. This configuration retains 180 parking spaces, including Accessible parking spots near the existing bath house, along with a new accessible path to the bath house and an adjacent accessible picnic area with accessible picnic tables and a new accessible path to the beach. Additional picnic tables are also places in a new lawn area near the bath house and beachfront. A secondary set of accessible parking spots, picnic tables, and lawn picnic tables are replicated in the Northernmost reach of the parking lot.  Option A also reduces the paved roads and loop around the satellite parking area to create a biking/walking loop. Vehicle control bollards prevent vehicular traffic along this stretch. A boardwalk is proposed to start at the northernmost reach of the paved biking loop to allow visitors to access a scenic overlook of the Slocums River, the marsh, and Buzzard's Bay. &#10;Additional accessible beach accesses are proposed near the biking loop. A new accessible trail is proposed in the northeast area of the park across the bridge.">
            <a:extLst>
              <a:ext uri="{FF2B5EF4-FFF2-40B4-BE49-F238E27FC236}">
                <a16:creationId xmlns:a16="http://schemas.microsoft.com/office/drawing/2014/main" id="{53239434-BC74-1AA8-FFF9-0305CC0B4E7B}"/>
              </a:ext>
            </a:extLst>
          </p:cNvPr>
          <p:cNvPicPr>
            <a:picLocks noChangeAspect="1"/>
          </p:cNvPicPr>
          <p:nvPr/>
        </p:nvPicPr>
        <p:blipFill>
          <a:blip r:embed="rId2"/>
          <a:stretch>
            <a:fillRect/>
          </a:stretch>
        </p:blipFill>
        <p:spPr>
          <a:xfrm>
            <a:off x="770429" y="-18288"/>
            <a:ext cx="10651142" cy="6858000"/>
          </a:xfrm>
          <a:prstGeom prst="rect">
            <a:avLst/>
          </a:prstGeom>
        </p:spPr>
      </p:pic>
    </p:spTree>
    <p:extLst>
      <p:ext uri="{BB962C8B-B14F-4D97-AF65-F5344CB8AC3E}">
        <p14:creationId xmlns:p14="http://schemas.microsoft.com/office/powerpoint/2010/main" val="406271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001ED4-23AB-E13B-2897-C58A51B7B35B}"/>
              </a:ext>
            </a:extLst>
          </p:cNvPr>
          <p:cNvSpPr>
            <a:spLocks noGrp="1"/>
          </p:cNvSpPr>
          <p:nvPr>
            <p:ph type="title"/>
          </p:nvPr>
        </p:nvSpPr>
        <p:spPr>
          <a:xfrm>
            <a:off x="0" y="0"/>
            <a:ext cx="0" cy="0"/>
          </a:xfrm>
        </p:spPr>
        <p:txBody>
          <a:bodyPr anchor="b"/>
          <a:lstStyle/>
          <a:p>
            <a:r>
              <a:rPr lang="en-US"/>
              <a:t>Phase 1 Option B</a:t>
            </a:r>
          </a:p>
        </p:txBody>
      </p:sp>
      <p:sp>
        <p:nvSpPr>
          <p:cNvPr id="7" name="TextBox 5">
            <a:extLst>
              <a:ext uri="{FF2B5EF4-FFF2-40B4-BE49-F238E27FC236}">
                <a16:creationId xmlns:a16="http://schemas.microsoft.com/office/drawing/2014/main" id="{8DBC78DC-69A0-6DA7-0443-BE4A4151899A}"/>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1</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B</a:t>
            </a:r>
          </a:p>
          <a:p>
            <a:endParaRPr lang="en-US">
              <a:ea typeface="Calibri"/>
              <a:cs typeface="Calibri"/>
            </a:endParaRPr>
          </a:p>
        </p:txBody>
      </p:sp>
      <p:pic>
        <p:nvPicPr>
          <p:cNvPr id="3" name="Picture 2">
            <a:extLst>
              <a:ext uri="{FF2B5EF4-FFF2-40B4-BE49-F238E27FC236}">
                <a16:creationId xmlns:a16="http://schemas.microsoft.com/office/drawing/2014/main" id="{077572CB-7552-6D21-FD12-1E9B26B4612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10516" y="5989321"/>
            <a:ext cx="1124213" cy="382828"/>
          </a:xfrm>
          <a:prstGeom prst="rect">
            <a:avLst/>
          </a:prstGeom>
        </p:spPr>
      </p:pic>
      <p:pic>
        <p:nvPicPr>
          <p:cNvPr id="6" name="Picture 5" descr="Option B in the near term through 2050 horizon builds on Option A. &#10;&#10;Here we retain the same parking configuration as in Option A, with the 180 parking spaces, but a greater ecosystem restoration that encompasses the entirety of the paved roads and full removal of the satellite area. As a result, the boardwalk would now begin at the terminus of the parking lot. &#10;Option B has one picnic area near the bath house. This picnic area includes Accessible parking spots near the existing bath house, the new accessible path to the bath house and an adjacent accessible picnic area with accessible picnic tables and a new accessible path to the beach. Additional picnic tables are also places in a new lawn area near the bath house and beachfront. Option B also keeps the new accessible trail in the northeast area of the park across the bridge.">
            <a:extLst>
              <a:ext uri="{FF2B5EF4-FFF2-40B4-BE49-F238E27FC236}">
                <a16:creationId xmlns:a16="http://schemas.microsoft.com/office/drawing/2014/main" id="{615136D2-6F5C-E620-2F23-5D48BFDD5506}"/>
              </a:ext>
            </a:extLst>
          </p:cNvPr>
          <p:cNvPicPr>
            <a:picLocks noChangeAspect="1"/>
          </p:cNvPicPr>
          <p:nvPr/>
        </p:nvPicPr>
        <p:blipFill>
          <a:blip r:embed="rId3"/>
          <a:stretch>
            <a:fillRect/>
          </a:stretch>
        </p:blipFill>
        <p:spPr>
          <a:xfrm>
            <a:off x="737474" y="9427"/>
            <a:ext cx="10717052" cy="6858000"/>
          </a:xfrm>
          <a:prstGeom prst="rect">
            <a:avLst/>
          </a:prstGeom>
        </p:spPr>
      </p:pic>
    </p:spTree>
    <p:extLst>
      <p:ext uri="{BB962C8B-B14F-4D97-AF65-F5344CB8AC3E}">
        <p14:creationId xmlns:p14="http://schemas.microsoft.com/office/powerpoint/2010/main" val="861521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01ABC1-B081-6006-98EB-4BE16C28C79E}"/>
              </a:ext>
            </a:extLst>
          </p:cNvPr>
          <p:cNvSpPr>
            <a:spLocks noGrp="1"/>
          </p:cNvSpPr>
          <p:nvPr>
            <p:ph type="title"/>
          </p:nvPr>
        </p:nvSpPr>
        <p:spPr>
          <a:xfrm>
            <a:off x="0" y="0"/>
            <a:ext cx="0" cy="0"/>
          </a:xfrm>
        </p:spPr>
        <p:txBody>
          <a:bodyPr anchor="b"/>
          <a:lstStyle/>
          <a:p>
            <a:r>
              <a:rPr lang="en-US"/>
              <a:t>Phase 1 Option C</a:t>
            </a:r>
          </a:p>
        </p:txBody>
      </p:sp>
      <p:sp>
        <p:nvSpPr>
          <p:cNvPr id="5" name="TextBox 5">
            <a:extLst>
              <a:ext uri="{FF2B5EF4-FFF2-40B4-BE49-F238E27FC236}">
                <a16:creationId xmlns:a16="http://schemas.microsoft.com/office/drawing/2014/main" id="{FC845C49-5263-D1CA-9D10-D24ED86F509D}"/>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1</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C</a:t>
            </a:r>
          </a:p>
          <a:p>
            <a:endParaRPr lang="en-US">
              <a:ea typeface="Calibri"/>
              <a:cs typeface="Calibri"/>
            </a:endParaRPr>
          </a:p>
        </p:txBody>
      </p:sp>
      <p:pic>
        <p:nvPicPr>
          <p:cNvPr id="3" name="Picture 2">
            <a:extLst>
              <a:ext uri="{FF2B5EF4-FFF2-40B4-BE49-F238E27FC236}">
                <a16:creationId xmlns:a16="http://schemas.microsoft.com/office/drawing/2014/main" id="{B6860C0A-5E17-8DC1-09F1-5E3B9BF97B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10516" y="5989321"/>
            <a:ext cx="1124213" cy="382828"/>
          </a:xfrm>
          <a:prstGeom prst="rect">
            <a:avLst/>
          </a:prstGeom>
        </p:spPr>
      </p:pic>
      <p:pic>
        <p:nvPicPr>
          <p:cNvPr id="7" name="Picture 6" descr="Option C in the near term through 2050 horizon builds on Option A. &#10;Here we retain the same parking configuration as in Option A, with the 180 parking spaces, but a greater ecosystem restoration that encompasses the entirety of the paved roads and full removal of the satellite area. As a result, the boardwalk would now begin at the terminus of the parking lot. &#10;Option B has one picnic area near the bath house. This picnic area includes Accessible parking spots near the existing bath house, the new accessible path to the bath house and an adjacent accessible picnic area with accessible picnic tables and a new accessible path to the beach. Additional picnic tables are also places in a new lawn area near the bath house and beachfront. Option B also keeps the new accessible trail in the northeast area of the park across the bridge.">
            <a:extLst>
              <a:ext uri="{FF2B5EF4-FFF2-40B4-BE49-F238E27FC236}">
                <a16:creationId xmlns:a16="http://schemas.microsoft.com/office/drawing/2014/main" id="{49B93403-AB2A-6B14-AA73-00240DAA5F59}"/>
              </a:ext>
            </a:extLst>
          </p:cNvPr>
          <p:cNvPicPr>
            <a:picLocks noChangeAspect="1"/>
          </p:cNvPicPr>
          <p:nvPr/>
        </p:nvPicPr>
        <p:blipFill>
          <a:blip r:embed="rId3"/>
          <a:stretch>
            <a:fillRect/>
          </a:stretch>
        </p:blipFill>
        <p:spPr>
          <a:xfrm>
            <a:off x="759049" y="-9427"/>
            <a:ext cx="10673901" cy="6858000"/>
          </a:xfrm>
          <a:prstGeom prst="rect">
            <a:avLst/>
          </a:prstGeom>
        </p:spPr>
      </p:pic>
    </p:spTree>
    <p:extLst>
      <p:ext uri="{BB962C8B-B14F-4D97-AF65-F5344CB8AC3E}">
        <p14:creationId xmlns:p14="http://schemas.microsoft.com/office/powerpoint/2010/main" val="2799150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2387-5A28-0248-5E73-1965F89EE83A}"/>
              </a:ext>
            </a:extLst>
          </p:cNvPr>
          <p:cNvSpPr>
            <a:spLocks noGrp="1"/>
          </p:cNvSpPr>
          <p:nvPr>
            <p:ph type="title"/>
          </p:nvPr>
        </p:nvSpPr>
        <p:spPr>
          <a:xfrm>
            <a:off x="838200" y="365125"/>
            <a:ext cx="10739717" cy="1347974"/>
          </a:xfrm>
        </p:spPr>
        <p:txBody>
          <a:bodyPr lIns="91440" tIns="45720" rIns="91440" bIns="45720" anchor="t">
            <a:normAutofit/>
          </a:bodyPr>
          <a:lstStyle/>
          <a:p>
            <a:r>
              <a:rPr lang="en-US" sz="4000">
                <a:latin typeface="Lato ExtraBold"/>
                <a:ea typeface="Calibri Light"/>
                <a:cs typeface="Calibri Light"/>
              </a:rPr>
              <a:t>Near-term concepts can withstand 2050 conditions – Concept A</a:t>
            </a:r>
            <a:endParaRPr lang="en-US" sz="4000"/>
          </a:p>
        </p:txBody>
      </p:sp>
      <p:pic>
        <p:nvPicPr>
          <p:cNvPr id="5" name="Picture 4">
            <a:extLst>
              <a:ext uri="{FF2B5EF4-FFF2-40B4-BE49-F238E27FC236}">
                <a16:creationId xmlns:a16="http://schemas.microsoft.com/office/drawing/2014/main" id="{13D2210B-552E-8B4A-9C01-28FC265FB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0516" y="5989321"/>
            <a:ext cx="1124213" cy="382828"/>
          </a:xfrm>
          <a:prstGeom prst="rect">
            <a:avLst/>
          </a:prstGeom>
        </p:spPr>
      </p:pic>
      <p:pic>
        <p:nvPicPr>
          <p:cNvPr id="3" name="Picture 2" descr="Near-term 2050 Option A shown against existing conditions">
            <a:extLst>
              <a:ext uri="{FF2B5EF4-FFF2-40B4-BE49-F238E27FC236}">
                <a16:creationId xmlns:a16="http://schemas.microsoft.com/office/drawing/2014/main" id="{24CAB0FC-5C80-8291-4C0B-A85E836E2773}"/>
              </a:ext>
            </a:extLst>
          </p:cNvPr>
          <p:cNvPicPr>
            <a:picLocks noChangeAspect="1"/>
          </p:cNvPicPr>
          <p:nvPr/>
        </p:nvPicPr>
        <p:blipFill>
          <a:blip r:embed="rId4"/>
          <a:stretch>
            <a:fillRect/>
          </a:stretch>
        </p:blipFill>
        <p:spPr>
          <a:xfrm>
            <a:off x="0" y="1713099"/>
            <a:ext cx="6073935" cy="3910852"/>
          </a:xfrm>
          <a:prstGeom prst="rect">
            <a:avLst/>
          </a:prstGeom>
        </p:spPr>
      </p:pic>
      <p:pic>
        <p:nvPicPr>
          <p:cNvPr id="8" name="Picture 7" descr="Near-term 2050 Option A shown against 2050 conditions (2.5 ft of sea level rise)">
            <a:extLst>
              <a:ext uri="{FF2B5EF4-FFF2-40B4-BE49-F238E27FC236}">
                <a16:creationId xmlns:a16="http://schemas.microsoft.com/office/drawing/2014/main" id="{77F0C9D5-5C86-BB7A-5C6E-FFE304A91A9E}"/>
              </a:ext>
            </a:extLst>
          </p:cNvPr>
          <p:cNvPicPr>
            <a:picLocks noChangeAspect="1"/>
          </p:cNvPicPr>
          <p:nvPr/>
        </p:nvPicPr>
        <p:blipFill>
          <a:blip r:embed="rId5"/>
          <a:stretch>
            <a:fillRect/>
          </a:stretch>
        </p:blipFill>
        <p:spPr>
          <a:xfrm>
            <a:off x="6096001" y="1714702"/>
            <a:ext cx="6095999" cy="3909249"/>
          </a:xfrm>
          <a:prstGeom prst="rect">
            <a:avLst/>
          </a:prstGeom>
        </p:spPr>
      </p:pic>
    </p:spTree>
    <p:extLst>
      <p:ext uri="{BB962C8B-B14F-4D97-AF65-F5344CB8AC3E}">
        <p14:creationId xmlns:p14="http://schemas.microsoft.com/office/powerpoint/2010/main" val="3160218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985D4-E2FC-E561-8659-BB7B313FD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D0F12-45F9-658B-D250-58C8494DF3B6}"/>
              </a:ext>
            </a:extLst>
          </p:cNvPr>
          <p:cNvSpPr>
            <a:spLocks noGrp="1"/>
          </p:cNvSpPr>
          <p:nvPr>
            <p:ph type="title"/>
          </p:nvPr>
        </p:nvSpPr>
        <p:spPr>
          <a:xfrm>
            <a:off x="838200" y="365125"/>
            <a:ext cx="10739717" cy="1347974"/>
          </a:xfrm>
        </p:spPr>
        <p:txBody>
          <a:bodyPr lIns="91440" tIns="45720" rIns="91440" bIns="45720" anchor="t">
            <a:normAutofit/>
          </a:bodyPr>
          <a:lstStyle/>
          <a:p>
            <a:r>
              <a:rPr lang="en-US" sz="4000">
                <a:latin typeface="Lato ExtraBold"/>
                <a:ea typeface="Calibri Light"/>
                <a:cs typeface="Calibri Light"/>
              </a:rPr>
              <a:t>Near-term concepts can withstand 2050 conditions – Concept B</a:t>
            </a:r>
            <a:endParaRPr lang="en-US" sz="4000"/>
          </a:p>
        </p:txBody>
      </p:sp>
      <p:pic>
        <p:nvPicPr>
          <p:cNvPr id="5" name="Picture 4">
            <a:extLst>
              <a:ext uri="{FF2B5EF4-FFF2-40B4-BE49-F238E27FC236}">
                <a16:creationId xmlns:a16="http://schemas.microsoft.com/office/drawing/2014/main" id="{56B69F79-BC18-B2D5-0221-6F6013F16E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0516" y="5989321"/>
            <a:ext cx="1124213" cy="382828"/>
          </a:xfrm>
          <a:prstGeom prst="rect">
            <a:avLst/>
          </a:prstGeom>
        </p:spPr>
      </p:pic>
      <p:pic>
        <p:nvPicPr>
          <p:cNvPr id="6" name="Picture 5" descr="  Near-term 2050 Option B shown against existing conditions">
            <a:extLst>
              <a:ext uri="{FF2B5EF4-FFF2-40B4-BE49-F238E27FC236}">
                <a16:creationId xmlns:a16="http://schemas.microsoft.com/office/drawing/2014/main" id="{474DF83A-2D5C-6AF7-8CEC-6A559F904545}"/>
              </a:ext>
            </a:extLst>
          </p:cNvPr>
          <p:cNvPicPr>
            <a:picLocks noChangeAspect="1"/>
          </p:cNvPicPr>
          <p:nvPr/>
        </p:nvPicPr>
        <p:blipFill>
          <a:blip r:embed="rId4"/>
          <a:stretch>
            <a:fillRect/>
          </a:stretch>
        </p:blipFill>
        <p:spPr>
          <a:xfrm>
            <a:off x="-3932" y="1718778"/>
            <a:ext cx="6103864" cy="3861488"/>
          </a:xfrm>
          <a:prstGeom prst="rect">
            <a:avLst/>
          </a:prstGeom>
        </p:spPr>
      </p:pic>
      <p:pic>
        <p:nvPicPr>
          <p:cNvPr id="7" name="Picture 6" descr="Near-term 2050 Option B shown against 2050 conditions (2.5 ft of sea level rise)">
            <a:extLst>
              <a:ext uri="{FF2B5EF4-FFF2-40B4-BE49-F238E27FC236}">
                <a16:creationId xmlns:a16="http://schemas.microsoft.com/office/drawing/2014/main" id="{AC905D00-6E24-A3CD-2C8A-CF173CFC4581}"/>
              </a:ext>
            </a:extLst>
          </p:cNvPr>
          <p:cNvPicPr>
            <a:picLocks noChangeAspect="1"/>
          </p:cNvPicPr>
          <p:nvPr/>
        </p:nvPicPr>
        <p:blipFill>
          <a:blip r:embed="rId5"/>
          <a:stretch>
            <a:fillRect/>
          </a:stretch>
        </p:blipFill>
        <p:spPr>
          <a:xfrm>
            <a:off x="6101148" y="1719648"/>
            <a:ext cx="5972433" cy="3985055"/>
          </a:xfrm>
          <a:prstGeom prst="rect">
            <a:avLst/>
          </a:prstGeom>
        </p:spPr>
      </p:pic>
    </p:spTree>
    <p:extLst>
      <p:ext uri="{BB962C8B-B14F-4D97-AF65-F5344CB8AC3E}">
        <p14:creationId xmlns:p14="http://schemas.microsoft.com/office/powerpoint/2010/main" val="3857586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0D25-36CA-D4FE-2069-5BDF54F533A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DCR’s Mission and Core Principles</a:t>
            </a:r>
          </a:p>
        </p:txBody>
      </p:sp>
    </p:spTree>
    <p:extLst>
      <p:ext uri="{BB962C8B-B14F-4D97-AF65-F5344CB8AC3E}">
        <p14:creationId xmlns:p14="http://schemas.microsoft.com/office/powerpoint/2010/main" val="158188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A49D8-DF78-B5A1-3F02-0EF6A0206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C295F-7142-77E8-2B26-D50813881323}"/>
              </a:ext>
            </a:extLst>
          </p:cNvPr>
          <p:cNvSpPr>
            <a:spLocks noGrp="1"/>
          </p:cNvSpPr>
          <p:nvPr>
            <p:ph type="title"/>
          </p:nvPr>
        </p:nvSpPr>
        <p:spPr>
          <a:xfrm>
            <a:off x="838200" y="365125"/>
            <a:ext cx="10739717" cy="1347974"/>
          </a:xfrm>
        </p:spPr>
        <p:txBody>
          <a:bodyPr lIns="91440" tIns="45720" rIns="91440" bIns="45720" anchor="t">
            <a:normAutofit/>
          </a:bodyPr>
          <a:lstStyle/>
          <a:p>
            <a:r>
              <a:rPr lang="en-US" sz="4000">
                <a:latin typeface="Lato ExtraBold"/>
                <a:ea typeface="Calibri Light"/>
                <a:cs typeface="Calibri Light"/>
              </a:rPr>
              <a:t>Near-term concepts can withstand 2050 conditions – Concept C</a:t>
            </a:r>
            <a:endParaRPr lang="en-US" sz="4000"/>
          </a:p>
        </p:txBody>
      </p:sp>
      <p:pic>
        <p:nvPicPr>
          <p:cNvPr id="5" name="Picture 4">
            <a:extLst>
              <a:ext uri="{FF2B5EF4-FFF2-40B4-BE49-F238E27FC236}">
                <a16:creationId xmlns:a16="http://schemas.microsoft.com/office/drawing/2014/main" id="{4F0DCE00-3C75-C5D2-8363-AFBC9A8DB0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0516" y="5989321"/>
            <a:ext cx="1124213" cy="382828"/>
          </a:xfrm>
          <a:prstGeom prst="rect">
            <a:avLst/>
          </a:prstGeom>
        </p:spPr>
      </p:pic>
      <p:pic>
        <p:nvPicPr>
          <p:cNvPr id="4" name="Picture 3" descr="Near-term 2050 Option C shown against existing conditions">
            <a:extLst>
              <a:ext uri="{FF2B5EF4-FFF2-40B4-BE49-F238E27FC236}">
                <a16:creationId xmlns:a16="http://schemas.microsoft.com/office/drawing/2014/main" id="{7D4579A4-41A6-9E06-F40E-C9E1ACD3CFF7}"/>
              </a:ext>
            </a:extLst>
          </p:cNvPr>
          <p:cNvPicPr>
            <a:picLocks noChangeAspect="1"/>
          </p:cNvPicPr>
          <p:nvPr/>
        </p:nvPicPr>
        <p:blipFill>
          <a:blip r:embed="rId4"/>
          <a:stretch>
            <a:fillRect/>
          </a:stretch>
        </p:blipFill>
        <p:spPr>
          <a:xfrm>
            <a:off x="-2951" y="1710222"/>
            <a:ext cx="5998928" cy="3851189"/>
          </a:xfrm>
          <a:prstGeom prst="rect">
            <a:avLst/>
          </a:prstGeom>
        </p:spPr>
      </p:pic>
      <p:pic>
        <p:nvPicPr>
          <p:cNvPr id="8" name="Picture 7" descr="Near-term 2050 Option C shown against 2050 conditions (2.5 ft of sea level rise)">
            <a:extLst>
              <a:ext uri="{FF2B5EF4-FFF2-40B4-BE49-F238E27FC236}">
                <a16:creationId xmlns:a16="http://schemas.microsoft.com/office/drawing/2014/main" id="{69C9F6E8-9797-382A-BFAA-00B4542502C1}"/>
              </a:ext>
            </a:extLst>
          </p:cNvPr>
          <p:cNvPicPr>
            <a:picLocks noChangeAspect="1"/>
          </p:cNvPicPr>
          <p:nvPr/>
        </p:nvPicPr>
        <p:blipFill>
          <a:blip r:embed="rId5"/>
          <a:stretch>
            <a:fillRect/>
          </a:stretch>
        </p:blipFill>
        <p:spPr>
          <a:xfrm>
            <a:off x="5987878" y="1709352"/>
            <a:ext cx="6126892" cy="3995351"/>
          </a:xfrm>
          <a:prstGeom prst="rect">
            <a:avLst/>
          </a:prstGeom>
        </p:spPr>
      </p:pic>
    </p:spTree>
    <p:extLst>
      <p:ext uri="{BB962C8B-B14F-4D97-AF65-F5344CB8AC3E}">
        <p14:creationId xmlns:p14="http://schemas.microsoft.com/office/powerpoint/2010/main" val="1574709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38EF-307F-4A73-9B8F-3DF854A5BB42}"/>
              </a:ext>
            </a:extLst>
          </p:cNvPr>
          <p:cNvSpPr>
            <a:spLocks noGrp="1"/>
          </p:cNvSpPr>
          <p:nvPr>
            <p:ph type="title"/>
          </p:nvPr>
        </p:nvSpPr>
        <p:spPr/>
        <p:txBody>
          <a:bodyPr/>
          <a:lstStyle/>
          <a:p>
            <a:r>
              <a:rPr lang="en-US"/>
              <a:t>Future 2050+ Draft Concepts</a:t>
            </a:r>
          </a:p>
        </p:txBody>
      </p:sp>
      <p:sp>
        <p:nvSpPr>
          <p:cNvPr id="3" name="Text Placeholder 2">
            <a:extLst>
              <a:ext uri="{FF2B5EF4-FFF2-40B4-BE49-F238E27FC236}">
                <a16:creationId xmlns:a16="http://schemas.microsoft.com/office/drawing/2014/main" id="{E68C888E-8C3F-1A3C-E0EA-703140F45B04}"/>
              </a:ext>
            </a:extLst>
          </p:cNvPr>
          <p:cNvSpPr>
            <a:spLocks noGrp="1"/>
          </p:cNvSpPr>
          <p:nvPr>
            <p:ph type="body" idx="1"/>
          </p:nvPr>
        </p:nvSpPr>
        <p:spPr/>
        <p:txBody>
          <a:bodyPr lIns="91440" tIns="45720" rIns="91440" bIns="45720" anchor="t"/>
          <a:lstStyle/>
          <a:p>
            <a:r>
              <a:rPr lang="en-US"/>
              <a:t>Options A, B, C (4.3ft SLR)</a:t>
            </a:r>
          </a:p>
        </p:txBody>
      </p:sp>
      <p:sp>
        <p:nvSpPr>
          <p:cNvPr id="4" name="Slide Number Placeholder 3">
            <a:extLst>
              <a:ext uri="{FF2B5EF4-FFF2-40B4-BE49-F238E27FC236}">
                <a16:creationId xmlns:a16="http://schemas.microsoft.com/office/drawing/2014/main" id="{77F6A1F7-CB72-60E7-9AA2-009FA06066B2}"/>
              </a:ext>
              <a:ext uri="{C183D7F6-B498-43B3-948B-1728B52AA6E4}">
                <adec:decorative xmlns:adec="http://schemas.microsoft.com/office/drawing/2017/decorative" val="1"/>
              </a:ext>
            </a:extLst>
          </p:cNvPr>
          <p:cNvSpPr>
            <a:spLocks noGrp="1"/>
          </p:cNvSpPr>
          <p:nvPr>
            <p:ph type="sldNum" sz="quarter" idx="12"/>
          </p:nvPr>
        </p:nvSpPr>
        <p:spPr/>
        <p:txBody>
          <a:bodyPr/>
          <a:lstStyle/>
          <a:p>
            <a:fld id="{3DD808DA-B4C3-4C71-A4D9-3B009660788B}" type="slidenum">
              <a:rPr lang="en-US" smtClean="0"/>
              <a:t>31</a:t>
            </a:fld>
            <a:endParaRPr lang="en-US"/>
          </a:p>
        </p:txBody>
      </p:sp>
    </p:spTree>
    <p:extLst>
      <p:ext uri="{BB962C8B-B14F-4D97-AF65-F5344CB8AC3E}">
        <p14:creationId xmlns:p14="http://schemas.microsoft.com/office/powerpoint/2010/main" val="263841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A4B27D-4ADB-6A1B-EAE2-A656F955D61C}"/>
              </a:ext>
            </a:extLst>
          </p:cNvPr>
          <p:cNvSpPr>
            <a:spLocks noGrp="1"/>
          </p:cNvSpPr>
          <p:nvPr>
            <p:ph type="title"/>
          </p:nvPr>
        </p:nvSpPr>
        <p:spPr>
          <a:xfrm>
            <a:off x="0" y="0"/>
            <a:ext cx="0" cy="0"/>
          </a:xfrm>
        </p:spPr>
        <p:txBody>
          <a:bodyPr anchor="b"/>
          <a:lstStyle/>
          <a:p>
            <a:r>
              <a:rPr lang="en-US"/>
              <a:t>Phase 2 Existing Conditions</a:t>
            </a:r>
          </a:p>
        </p:txBody>
      </p:sp>
      <p:pic>
        <p:nvPicPr>
          <p:cNvPr id="4" name="Picture 3" descr="Existing conditions, zoomed out to show the uplands of the Demarest Lloyd State Park ">
            <a:extLst>
              <a:ext uri="{FF2B5EF4-FFF2-40B4-BE49-F238E27FC236}">
                <a16:creationId xmlns:a16="http://schemas.microsoft.com/office/drawing/2014/main" id="{F078E761-3E76-FDC5-340B-B86009BE818C}"/>
              </a:ext>
            </a:extLst>
          </p:cNvPr>
          <p:cNvPicPr>
            <a:picLocks noChangeAspect="1"/>
          </p:cNvPicPr>
          <p:nvPr/>
        </p:nvPicPr>
        <p:blipFill>
          <a:blip r:embed="rId2"/>
          <a:stretch>
            <a:fillRect/>
          </a:stretch>
        </p:blipFill>
        <p:spPr>
          <a:xfrm>
            <a:off x="904430" y="0"/>
            <a:ext cx="10383140" cy="6858000"/>
          </a:xfrm>
          <a:prstGeom prst="rect">
            <a:avLst/>
          </a:prstGeom>
        </p:spPr>
      </p:pic>
      <p:pic>
        <p:nvPicPr>
          <p:cNvPr id="3" name="Picture 2">
            <a:extLst>
              <a:ext uri="{FF2B5EF4-FFF2-40B4-BE49-F238E27FC236}">
                <a16:creationId xmlns:a16="http://schemas.microsoft.com/office/drawing/2014/main" id="{C2044B24-BE98-0563-C4A1-227061DCAF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0516" y="5989321"/>
            <a:ext cx="1124213" cy="382828"/>
          </a:xfrm>
          <a:prstGeom prst="rect">
            <a:avLst/>
          </a:prstGeom>
        </p:spPr>
      </p:pic>
    </p:spTree>
    <p:extLst>
      <p:ext uri="{BB962C8B-B14F-4D97-AF65-F5344CB8AC3E}">
        <p14:creationId xmlns:p14="http://schemas.microsoft.com/office/powerpoint/2010/main" val="2622869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EF664-AF0C-989A-33DC-480BA187F3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F88531-CD21-4901-8A9C-1194C8762C5B}"/>
              </a:ext>
            </a:extLst>
          </p:cNvPr>
          <p:cNvSpPr>
            <a:spLocks noGrp="1"/>
          </p:cNvSpPr>
          <p:nvPr>
            <p:ph type="title"/>
          </p:nvPr>
        </p:nvSpPr>
        <p:spPr>
          <a:xfrm>
            <a:off x="0" y="0"/>
            <a:ext cx="0" cy="0"/>
          </a:xfrm>
        </p:spPr>
        <p:txBody>
          <a:bodyPr anchor="b"/>
          <a:lstStyle/>
          <a:p>
            <a:r>
              <a:rPr lang="en-US"/>
              <a:t>Phase 2 Option A</a:t>
            </a:r>
          </a:p>
        </p:txBody>
      </p:sp>
      <p:sp>
        <p:nvSpPr>
          <p:cNvPr id="6" name="TextBox 5">
            <a:extLst>
              <a:ext uri="{FF2B5EF4-FFF2-40B4-BE49-F238E27FC236}">
                <a16:creationId xmlns:a16="http://schemas.microsoft.com/office/drawing/2014/main" id="{8718A4CB-C714-C622-0D30-619ECE5BF140}"/>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2</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A</a:t>
            </a:r>
          </a:p>
          <a:p>
            <a:endParaRPr lang="en-US">
              <a:ea typeface="Calibri"/>
              <a:cs typeface="Calibri"/>
            </a:endParaRPr>
          </a:p>
        </p:txBody>
      </p:sp>
      <p:pic>
        <p:nvPicPr>
          <p:cNvPr id="3" name="Picture 2">
            <a:extLst>
              <a:ext uri="{FF2B5EF4-FFF2-40B4-BE49-F238E27FC236}">
                <a16:creationId xmlns:a16="http://schemas.microsoft.com/office/drawing/2014/main" id="{C4B555FE-F605-F2C5-26D7-DF9AE0F9F6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0310" y="6403939"/>
            <a:ext cx="575125" cy="192328"/>
          </a:xfrm>
          <a:prstGeom prst="rect">
            <a:avLst/>
          </a:prstGeom>
        </p:spPr>
      </p:pic>
      <p:pic>
        <p:nvPicPr>
          <p:cNvPr id="7" name="Picture 6" descr="Option A under future conditions (2050+). This options shows the entirety of the existing park under water, dune, or marsh. Therefore, this option looks at the remaining high ground to the west of the original study area along the park's entrance road.&#10;&#10;Building upon Phase 1, Phase 2 provides a full restoration of the existing impervious areas, including removal of the existing bath house, septic tank, and remaining parking lot/impervious surfaces. Phase 2 - Option A focuses on&#10;creating an accessible trail in the location of the current driveway with a new small parking area adjacent to the&#10;connecting roadway that can accommodate 10-20 cars.">
            <a:extLst>
              <a:ext uri="{FF2B5EF4-FFF2-40B4-BE49-F238E27FC236}">
                <a16:creationId xmlns:a16="http://schemas.microsoft.com/office/drawing/2014/main" id="{69332ACA-DB69-711D-83D0-D28308828F79}"/>
              </a:ext>
            </a:extLst>
          </p:cNvPr>
          <p:cNvPicPr>
            <a:picLocks noChangeAspect="1"/>
          </p:cNvPicPr>
          <p:nvPr/>
        </p:nvPicPr>
        <p:blipFill>
          <a:blip r:embed="rId4"/>
          <a:stretch>
            <a:fillRect/>
          </a:stretch>
        </p:blipFill>
        <p:spPr>
          <a:xfrm>
            <a:off x="770830" y="-9427"/>
            <a:ext cx="10650339" cy="6858000"/>
          </a:xfrm>
          <a:prstGeom prst="rect">
            <a:avLst/>
          </a:prstGeom>
        </p:spPr>
      </p:pic>
    </p:spTree>
    <p:extLst>
      <p:ext uri="{BB962C8B-B14F-4D97-AF65-F5344CB8AC3E}">
        <p14:creationId xmlns:p14="http://schemas.microsoft.com/office/powerpoint/2010/main" val="3329170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46866-874D-88C7-0570-8E3D557993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E79FD5-FF09-1A61-0691-87D9B01F5A89}"/>
              </a:ext>
            </a:extLst>
          </p:cNvPr>
          <p:cNvSpPr>
            <a:spLocks noGrp="1"/>
          </p:cNvSpPr>
          <p:nvPr>
            <p:ph type="title"/>
          </p:nvPr>
        </p:nvSpPr>
        <p:spPr>
          <a:xfrm>
            <a:off x="0" y="0"/>
            <a:ext cx="0" cy="0"/>
          </a:xfrm>
        </p:spPr>
        <p:txBody>
          <a:bodyPr anchor="b"/>
          <a:lstStyle/>
          <a:p>
            <a:r>
              <a:rPr lang="en-US"/>
              <a:t>Phase 2 Option B</a:t>
            </a:r>
          </a:p>
        </p:txBody>
      </p:sp>
      <p:sp>
        <p:nvSpPr>
          <p:cNvPr id="5" name="TextBox 5">
            <a:extLst>
              <a:ext uri="{FF2B5EF4-FFF2-40B4-BE49-F238E27FC236}">
                <a16:creationId xmlns:a16="http://schemas.microsoft.com/office/drawing/2014/main" id="{359CAB9B-33BE-B12D-3E9C-C9B3718F58F8}"/>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2</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B</a:t>
            </a:r>
          </a:p>
          <a:p>
            <a:endParaRPr lang="en-US">
              <a:ea typeface="Calibri"/>
              <a:cs typeface="Calibri"/>
            </a:endParaRPr>
          </a:p>
        </p:txBody>
      </p:sp>
      <p:pic>
        <p:nvPicPr>
          <p:cNvPr id="7" name="Picture 6">
            <a:extLst>
              <a:ext uri="{FF2B5EF4-FFF2-40B4-BE49-F238E27FC236}">
                <a16:creationId xmlns:a16="http://schemas.microsoft.com/office/drawing/2014/main" id="{FBD4A4DD-7CEF-BCD2-417D-F463ED70ED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0310" y="6403939"/>
            <a:ext cx="575125" cy="192328"/>
          </a:xfrm>
          <a:prstGeom prst="rect">
            <a:avLst/>
          </a:prstGeom>
        </p:spPr>
      </p:pic>
      <p:pic>
        <p:nvPicPr>
          <p:cNvPr id="6" name="Picture 5" descr="Option B under future conditions (2050+). This options shows the entirety of the existing park under water, dune, or marsh. Therefore, this option looks at the remaining high ground to the west of the original study area along the park's entrance road.&#10;Like Option A, Option B includes removal of original park infrastructure including bath house, septic tank, and remaining parking lot/impervious surfaces to ensure responsible phased retreat and restoration.&#10;&#10;Option B includes a small parking lot for 10-20 cars on the inside of the accessible trail loop with a bath house and a turnaround road. The trail loop connects to a pedestrian bridge and another accessible trail loop on the other side of the remaining high ground in the park.">
            <a:extLst>
              <a:ext uri="{FF2B5EF4-FFF2-40B4-BE49-F238E27FC236}">
                <a16:creationId xmlns:a16="http://schemas.microsoft.com/office/drawing/2014/main" id="{495CB0B0-A086-2F4D-E020-4D408BA4A7AF}"/>
              </a:ext>
            </a:extLst>
          </p:cNvPr>
          <p:cNvPicPr>
            <a:picLocks noChangeAspect="1"/>
          </p:cNvPicPr>
          <p:nvPr/>
        </p:nvPicPr>
        <p:blipFill>
          <a:blip r:embed="rId4"/>
          <a:stretch>
            <a:fillRect/>
          </a:stretch>
        </p:blipFill>
        <p:spPr>
          <a:xfrm>
            <a:off x="778400" y="0"/>
            <a:ext cx="10635199" cy="6858000"/>
          </a:xfrm>
          <a:prstGeom prst="rect">
            <a:avLst/>
          </a:prstGeom>
        </p:spPr>
      </p:pic>
    </p:spTree>
    <p:extLst>
      <p:ext uri="{BB962C8B-B14F-4D97-AF65-F5344CB8AC3E}">
        <p14:creationId xmlns:p14="http://schemas.microsoft.com/office/powerpoint/2010/main" val="87584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8F362-B29E-98F8-D3C0-E1A89C0FB3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3808BA-75B9-DE2C-DD2A-68585C4F4BD1}"/>
              </a:ext>
            </a:extLst>
          </p:cNvPr>
          <p:cNvSpPr>
            <a:spLocks noGrp="1"/>
          </p:cNvSpPr>
          <p:nvPr>
            <p:ph type="title"/>
          </p:nvPr>
        </p:nvSpPr>
        <p:spPr>
          <a:xfrm>
            <a:off x="0" y="0"/>
            <a:ext cx="0" cy="0"/>
          </a:xfrm>
        </p:spPr>
        <p:txBody>
          <a:bodyPr anchor="b"/>
          <a:lstStyle/>
          <a:p>
            <a:r>
              <a:rPr lang="en-US"/>
              <a:t>Phase 2 Option C</a:t>
            </a:r>
          </a:p>
        </p:txBody>
      </p:sp>
      <p:sp>
        <p:nvSpPr>
          <p:cNvPr id="5" name="TextBox 5">
            <a:extLst>
              <a:ext uri="{FF2B5EF4-FFF2-40B4-BE49-F238E27FC236}">
                <a16:creationId xmlns:a16="http://schemas.microsoft.com/office/drawing/2014/main" id="{363B96D1-57A2-5A13-E111-C64E05B32C27}"/>
              </a:ext>
              <a:ext uri="{C183D7F6-B498-43B3-948B-1728B52AA6E4}">
                <adec:decorative xmlns:adec="http://schemas.microsoft.com/office/drawing/2017/decorative" val="1"/>
              </a:ext>
            </a:extLst>
          </p:cNvPr>
          <p:cNvSpPr txBox="1"/>
          <p:nvPr/>
        </p:nvSpPr>
        <p:spPr>
          <a:xfrm>
            <a:off x="257735" y="918882"/>
            <a:ext cx="479612" cy="480131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P</a:t>
            </a:r>
          </a:p>
          <a:p>
            <a:r>
              <a:rPr lang="en-US">
                <a:ea typeface="Calibri"/>
                <a:cs typeface="Calibri"/>
              </a:rPr>
              <a:t>H</a:t>
            </a:r>
          </a:p>
          <a:p>
            <a:r>
              <a:rPr lang="en-US">
                <a:ea typeface="Calibri"/>
                <a:cs typeface="Calibri"/>
              </a:rPr>
              <a:t>A</a:t>
            </a:r>
            <a:endParaRPr lang="en-US"/>
          </a:p>
          <a:p>
            <a:r>
              <a:rPr lang="en-US">
                <a:ea typeface="Calibri"/>
                <a:cs typeface="Calibri"/>
              </a:rPr>
              <a:t>S</a:t>
            </a:r>
            <a:endParaRPr lang="en-US"/>
          </a:p>
          <a:p>
            <a:r>
              <a:rPr lang="en-US">
                <a:ea typeface="Calibri"/>
                <a:cs typeface="Calibri"/>
              </a:rPr>
              <a:t>E</a:t>
            </a:r>
          </a:p>
          <a:p>
            <a:endParaRPr lang="en-US">
              <a:ea typeface="Calibri"/>
              <a:cs typeface="Calibri"/>
            </a:endParaRPr>
          </a:p>
          <a:p>
            <a:pPr algn="l"/>
            <a:r>
              <a:rPr lang="en-US">
                <a:ea typeface="Calibri"/>
                <a:cs typeface="Calibri"/>
              </a:rPr>
              <a:t>2</a:t>
            </a:r>
          </a:p>
          <a:p>
            <a:endParaRPr lang="en-US">
              <a:ea typeface="Calibri"/>
              <a:cs typeface="Calibri"/>
            </a:endParaRPr>
          </a:p>
          <a:p>
            <a:r>
              <a:rPr lang="en-US">
                <a:ea typeface="Calibri"/>
                <a:cs typeface="Calibri"/>
              </a:rPr>
              <a:t>O</a:t>
            </a:r>
          </a:p>
          <a:p>
            <a:r>
              <a:rPr lang="en-US">
                <a:ea typeface="Calibri"/>
                <a:cs typeface="Calibri"/>
              </a:rPr>
              <a:t>P</a:t>
            </a:r>
          </a:p>
          <a:p>
            <a:r>
              <a:rPr lang="en-US">
                <a:ea typeface="Calibri"/>
                <a:cs typeface="Calibri"/>
              </a:rPr>
              <a:t>T</a:t>
            </a:r>
          </a:p>
          <a:p>
            <a:r>
              <a:rPr lang="en-US">
                <a:ea typeface="Calibri"/>
                <a:cs typeface="Calibri"/>
              </a:rPr>
              <a:t>I</a:t>
            </a:r>
            <a:endParaRPr lang="en-US"/>
          </a:p>
          <a:p>
            <a:r>
              <a:rPr lang="en-US">
                <a:ea typeface="Calibri"/>
                <a:cs typeface="Calibri"/>
              </a:rPr>
              <a:t>O</a:t>
            </a:r>
          </a:p>
          <a:p>
            <a:r>
              <a:rPr lang="en-US">
                <a:ea typeface="Calibri"/>
                <a:cs typeface="Calibri"/>
              </a:rPr>
              <a:t>N</a:t>
            </a:r>
          </a:p>
          <a:p>
            <a:endParaRPr lang="en-US">
              <a:ea typeface="Calibri"/>
              <a:cs typeface="Calibri"/>
            </a:endParaRPr>
          </a:p>
          <a:p>
            <a:r>
              <a:rPr lang="en-US">
                <a:ea typeface="Calibri"/>
                <a:cs typeface="Calibri"/>
              </a:rPr>
              <a:t>C</a:t>
            </a:r>
          </a:p>
          <a:p>
            <a:endParaRPr lang="en-US">
              <a:ea typeface="Calibri"/>
              <a:cs typeface="Calibri"/>
            </a:endParaRPr>
          </a:p>
        </p:txBody>
      </p:sp>
      <p:pic>
        <p:nvPicPr>
          <p:cNvPr id="7" name="Picture 6">
            <a:extLst>
              <a:ext uri="{FF2B5EF4-FFF2-40B4-BE49-F238E27FC236}">
                <a16:creationId xmlns:a16="http://schemas.microsoft.com/office/drawing/2014/main" id="{FD369F51-EA35-37F3-C183-7D956582D1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0310" y="6403939"/>
            <a:ext cx="575125" cy="192328"/>
          </a:xfrm>
          <a:prstGeom prst="rect">
            <a:avLst/>
          </a:prstGeom>
        </p:spPr>
      </p:pic>
      <p:pic>
        <p:nvPicPr>
          <p:cNvPr id="3" name="Picture 2" descr="Option C represents the smallest footprint of all the options in the 2050+ horizon. This concept facilitates water-based recreation through an observation platform that could also facilitate fishing and/or launching a kayak. The only other piece of infrastructure in this option is the existing park access road that would still remain at high ground. The rest of the park is either under marsh, under dune, or under water. Like Options A and B, C would also include removal of original park infrastructure including bath house,&#10;septic tank, and remaining parking lot/impervious surfaces.">
            <a:extLst>
              <a:ext uri="{FF2B5EF4-FFF2-40B4-BE49-F238E27FC236}">
                <a16:creationId xmlns:a16="http://schemas.microsoft.com/office/drawing/2014/main" id="{8757D9AB-8895-EB0B-A53B-D0F7A93B9833}"/>
              </a:ext>
            </a:extLst>
          </p:cNvPr>
          <p:cNvPicPr>
            <a:picLocks noChangeAspect="1"/>
          </p:cNvPicPr>
          <p:nvPr/>
        </p:nvPicPr>
        <p:blipFill>
          <a:blip r:embed="rId4"/>
          <a:stretch>
            <a:fillRect/>
          </a:stretch>
        </p:blipFill>
        <p:spPr>
          <a:xfrm>
            <a:off x="778784" y="-9427"/>
            <a:ext cx="10634432" cy="6858000"/>
          </a:xfrm>
          <a:prstGeom prst="rect">
            <a:avLst/>
          </a:prstGeom>
        </p:spPr>
      </p:pic>
    </p:spTree>
    <p:extLst>
      <p:ext uri="{BB962C8B-B14F-4D97-AF65-F5344CB8AC3E}">
        <p14:creationId xmlns:p14="http://schemas.microsoft.com/office/powerpoint/2010/main" val="3990773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985C-356D-7978-DDC8-DAA80C95F87F}"/>
              </a:ext>
            </a:extLst>
          </p:cNvPr>
          <p:cNvSpPr>
            <a:spLocks noGrp="1"/>
          </p:cNvSpPr>
          <p:nvPr>
            <p:ph type="title"/>
          </p:nvPr>
        </p:nvSpPr>
        <p:spPr/>
        <p:txBody>
          <a:bodyPr lIns="91440" tIns="45720" rIns="91440" bIns="45720" anchor="t"/>
          <a:lstStyle/>
          <a:p>
            <a:r>
              <a:rPr lang="en-US">
                <a:latin typeface="Lato ExtraBold"/>
                <a:ea typeface="Lato ExtraBold"/>
                <a:cs typeface="Lato ExtraBold"/>
              </a:rPr>
              <a:t>Draft Retreat Concepts Summary</a:t>
            </a:r>
            <a:endParaRPr lang="en-US"/>
          </a:p>
        </p:txBody>
      </p:sp>
      <p:sp>
        <p:nvSpPr>
          <p:cNvPr id="5" name="Text Placeholder 4">
            <a:extLst>
              <a:ext uri="{FF2B5EF4-FFF2-40B4-BE49-F238E27FC236}">
                <a16:creationId xmlns:a16="http://schemas.microsoft.com/office/drawing/2014/main" id="{98DEB363-BAA6-751B-334C-E7F4F4B97F7D}"/>
              </a:ext>
            </a:extLst>
          </p:cNvPr>
          <p:cNvSpPr>
            <a:spLocks noGrp="1"/>
          </p:cNvSpPr>
          <p:nvPr>
            <p:ph type="body" idx="1"/>
          </p:nvPr>
        </p:nvSpPr>
        <p:spPr>
          <a:xfrm>
            <a:off x="838200" y="1245114"/>
            <a:ext cx="5157787" cy="823912"/>
          </a:xfrm>
        </p:spPr>
        <p:txBody>
          <a:bodyPr lIns="91440" tIns="45720" rIns="91440" bIns="45720" anchor="b"/>
          <a:lstStyle/>
          <a:p>
            <a:r>
              <a:rPr lang="en-US">
                <a:ea typeface="Lato"/>
                <a:cs typeface="Lato"/>
              </a:rPr>
              <a:t>Near-Term through 2050 (2.5ft SLR)</a:t>
            </a:r>
            <a:endParaRPr lang="en-US"/>
          </a:p>
        </p:txBody>
      </p:sp>
      <p:graphicFrame>
        <p:nvGraphicFramePr>
          <p:cNvPr id="10" name="Content Placeholder 9">
            <a:extLst>
              <a:ext uri="{FF2B5EF4-FFF2-40B4-BE49-F238E27FC236}">
                <a16:creationId xmlns:a16="http://schemas.microsoft.com/office/drawing/2014/main" id="{982C3708-6141-24B6-1439-667859B46860}"/>
              </a:ext>
            </a:extLst>
          </p:cNvPr>
          <p:cNvGraphicFramePr>
            <a:graphicFrameLocks noGrp="1"/>
          </p:cNvGraphicFramePr>
          <p:nvPr>
            <p:ph sz="quarter" idx="4"/>
            <p:extLst>
              <p:ext uri="{D42A27DB-BD31-4B8C-83A1-F6EECF244321}">
                <p14:modId xmlns:p14="http://schemas.microsoft.com/office/powerpoint/2010/main" val="1009691902"/>
              </p:ext>
            </p:extLst>
          </p:nvPr>
        </p:nvGraphicFramePr>
        <p:xfrm>
          <a:off x="911225" y="2251271"/>
          <a:ext cx="5183187" cy="3098800"/>
        </p:xfrm>
        <a:graphic>
          <a:graphicData uri="http://schemas.openxmlformats.org/drawingml/2006/table">
            <a:tbl>
              <a:tblPr firstRow="1" bandRow="1">
                <a:tableStyleId>{5C22544A-7EE6-4342-B048-85BDC9FD1C3A}</a:tableStyleId>
              </a:tblPr>
              <a:tblGrid>
                <a:gridCol w="1727729">
                  <a:extLst>
                    <a:ext uri="{9D8B030D-6E8A-4147-A177-3AD203B41FA5}">
                      <a16:colId xmlns:a16="http://schemas.microsoft.com/office/drawing/2014/main" val="3021291326"/>
                    </a:ext>
                  </a:extLst>
                </a:gridCol>
                <a:gridCol w="1727729">
                  <a:extLst>
                    <a:ext uri="{9D8B030D-6E8A-4147-A177-3AD203B41FA5}">
                      <a16:colId xmlns:a16="http://schemas.microsoft.com/office/drawing/2014/main" val="4064822924"/>
                    </a:ext>
                  </a:extLst>
                </a:gridCol>
                <a:gridCol w="1727729">
                  <a:extLst>
                    <a:ext uri="{9D8B030D-6E8A-4147-A177-3AD203B41FA5}">
                      <a16:colId xmlns:a16="http://schemas.microsoft.com/office/drawing/2014/main" val="2591122059"/>
                    </a:ext>
                  </a:extLst>
                </a:gridCol>
              </a:tblGrid>
              <a:tr h="370840">
                <a:tc>
                  <a:txBody>
                    <a:bodyPr/>
                    <a:lstStyle/>
                    <a:p>
                      <a:r>
                        <a:rPr lang="en-US"/>
                        <a:t>Option A</a:t>
                      </a:r>
                    </a:p>
                    <a:p>
                      <a:r>
                        <a:rPr lang="en-US" sz="1600"/>
                        <a:t>Two picnic areas</a:t>
                      </a:r>
                      <a:endParaRPr lang="en-US"/>
                    </a:p>
                  </a:txBody>
                  <a:tcPr/>
                </a:tc>
                <a:tc>
                  <a:txBody>
                    <a:bodyPr/>
                    <a:lstStyle/>
                    <a:p>
                      <a:r>
                        <a:rPr lang="en-US"/>
                        <a:t>Option B</a:t>
                      </a:r>
                    </a:p>
                    <a:p>
                      <a:r>
                        <a:rPr lang="en-US" sz="1600"/>
                        <a:t>One picnic area</a:t>
                      </a:r>
                    </a:p>
                  </a:txBody>
                  <a:tcPr/>
                </a:tc>
                <a:tc>
                  <a:txBody>
                    <a:bodyPr/>
                    <a:lstStyle/>
                    <a:p>
                      <a:r>
                        <a:rPr lang="en-US"/>
                        <a:t>Option C</a:t>
                      </a:r>
                    </a:p>
                    <a:p>
                      <a:r>
                        <a:rPr lang="en-US" sz="1600"/>
                        <a:t>Most restoration</a:t>
                      </a:r>
                    </a:p>
                  </a:txBody>
                  <a:tcPr/>
                </a:tc>
                <a:extLst>
                  <a:ext uri="{0D108BD9-81ED-4DB2-BD59-A6C34878D82A}">
                    <a16:rowId xmlns:a16="http://schemas.microsoft.com/office/drawing/2014/main" val="863327097"/>
                  </a:ext>
                </a:extLst>
              </a:tr>
              <a:tr h="370840">
                <a:tc>
                  <a:txBody>
                    <a:bodyPr/>
                    <a:lstStyle/>
                    <a:p>
                      <a:r>
                        <a:rPr lang="en-US" sz="1400"/>
                        <a:t>180 parking spaces</a:t>
                      </a:r>
                    </a:p>
                  </a:txBody>
                  <a:tcPr/>
                </a:tc>
                <a:tc>
                  <a:txBody>
                    <a:bodyPr/>
                    <a:lstStyle/>
                    <a:p>
                      <a:r>
                        <a:rPr lang="en-US" sz="1400"/>
                        <a:t>180 parking spaces</a:t>
                      </a:r>
                    </a:p>
                  </a:txBody>
                  <a:tcPr/>
                </a:tc>
                <a:tc>
                  <a:txBody>
                    <a:bodyPr/>
                    <a:lstStyle/>
                    <a:p>
                      <a:r>
                        <a:rPr lang="en-US" sz="1400"/>
                        <a:t>30 parking spaces</a:t>
                      </a:r>
                    </a:p>
                  </a:txBody>
                  <a:tcPr/>
                </a:tc>
                <a:extLst>
                  <a:ext uri="{0D108BD9-81ED-4DB2-BD59-A6C34878D82A}">
                    <a16:rowId xmlns:a16="http://schemas.microsoft.com/office/drawing/2014/main" val="10072222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3.25 Acres restored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3.5 Acres restored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5 Acres restored</a:t>
                      </a:r>
                    </a:p>
                  </a:txBody>
                  <a:tcPr/>
                </a:tc>
                <a:extLst>
                  <a:ext uri="{0D108BD9-81ED-4DB2-BD59-A6C34878D82A}">
                    <a16:rowId xmlns:a16="http://schemas.microsoft.com/office/drawing/2014/main" val="394561191"/>
                  </a:ext>
                </a:extLst>
              </a:tr>
              <a:tr h="370840">
                <a:tc>
                  <a:txBody>
                    <a:bodyPr/>
                    <a:lstStyle/>
                    <a:p>
                      <a:r>
                        <a:rPr lang="en-US" sz="1400"/>
                        <a:t>Two picnic areas </a:t>
                      </a:r>
                      <a:r>
                        <a:rPr lang="en-US" sz="1200"/>
                        <a:t>(accessible and lawn)</a:t>
                      </a:r>
                      <a:endParaRPr lang="en-US" sz="1600"/>
                    </a:p>
                  </a:txBody>
                  <a:tcPr/>
                </a:tc>
                <a:tc>
                  <a:txBody>
                    <a:bodyPr/>
                    <a:lstStyle/>
                    <a:p>
                      <a:r>
                        <a:rPr lang="en-US" sz="1400"/>
                        <a:t>One picnic area</a:t>
                      </a:r>
                    </a:p>
                    <a:p>
                      <a:r>
                        <a:rPr lang="en-US" sz="1200"/>
                        <a:t>(accessible and lawn)</a:t>
                      </a:r>
                      <a:endParaRPr lang="en-US" sz="1400"/>
                    </a:p>
                  </a:txBody>
                  <a:tcPr/>
                </a:tc>
                <a:tc>
                  <a:txBody>
                    <a:bodyPr/>
                    <a:lstStyle/>
                    <a:p>
                      <a:r>
                        <a:rPr lang="en-US" sz="1400"/>
                        <a:t>One picnic area</a:t>
                      </a:r>
                      <a:endParaRPr lang="en-US" sz="1600"/>
                    </a:p>
                    <a:p>
                      <a:r>
                        <a:rPr lang="en-US" sz="1200"/>
                        <a:t>(accessible and lawn)</a:t>
                      </a:r>
                      <a:endParaRPr lang="en-US" sz="1400"/>
                    </a:p>
                  </a:txBody>
                  <a:tcPr/>
                </a:tc>
                <a:extLst>
                  <a:ext uri="{0D108BD9-81ED-4DB2-BD59-A6C34878D82A}">
                    <a16:rowId xmlns:a16="http://schemas.microsoft.com/office/drawing/2014/main" val="498745619"/>
                  </a:ext>
                </a:extLst>
              </a:tr>
              <a:tr h="370840">
                <a:tc>
                  <a:txBody>
                    <a:bodyPr/>
                    <a:lstStyle/>
                    <a:p>
                      <a:r>
                        <a:rPr lang="en-US" sz="1400"/>
                        <a:t>Accessible trails</a:t>
                      </a:r>
                    </a:p>
                  </a:txBody>
                  <a:tcPr/>
                </a:tc>
                <a:tc>
                  <a:txBody>
                    <a:bodyPr/>
                    <a:lstStyle/>
                    <a:p>
                      <a:r>
                        <a:rPr lang="en-US" sz="1400"/>
                        <a:t>Accessible trails</a:t>
                      </a:r>
                    </a:p>
                  </a:txBody>
                  <a:tcPr/>
                </a:tc>
                <a:tc>
                  <a:txBody>
                    <a:bodyPr/>
                    <a:lstStyle/>
                    <a:p>
                      <a:r>
                        <a:rPr lang="en-US" sz="1400"/>
                        <a:t>Accessible trails</a:t>
                      </a:r>
                    </a:p>
                  </a:txBody>
                  <a:tcPr/>
                </a:tc>
                <a:extLst>
                  <a:ext uri="{0D108BD9-81ED-4DB2-BD59-A6C34878D82A}">
                    <a16:rowId xmlns:a16="http://schemas.microsoft.com/office/drawing/2014/main" val="1595339899"/>
                  </a:ext>
                </a:extLst>
              </a:tr>
              <a:tr h="370840">
                <a:tc>
                  <a:txBody>
                    <a:bodyPr/>
                    <a:lstStyle/>
                    <a:p>
                      <a:r>
                        <a:rPr lang="en-US" sz="1400"/>
                        <a:t>Bike loop</a:t>
                      </a:r>
                    </a:p>
                  </a:txBody>
                  <a:tcPr/>
                </a:tc>
                <a:tc>
                  <a:txBody>
                    <a:bodyPr/>
                    <a:lstStyle/>
                    <a:p>
                      <a:pPr algn="ctr"/>
                      <a:endParaRPr lang="en-US" sz="1400">
                        <a:highlight>
                          <a:srgbClr val="FFFF00"/>
                        </a:highlight>
                      </a:endParaRPr>
                    </a:p>
                  </a:txBody>
                  <a:tcPr/>
                </a:tc>
                <a:tc>
                  <a:txBody>
                    <a:bodyPr/>
                    <a:lstStyle/>
                    <a:p>
                      <a:r>
                        <a:rPr lang="en-US" sz="1400"/>
                        <a:t> </a:t>
                      </a:r>
                      <a:endParaRPr lang="en-US" sz="1400">
                        <a:highlight>
                          <a:srgbClr val="FFFF00"/>
                        </a:highlight>
                      </a:endParaRPr>
                    </a:p>
                  </a:txBody>
                  <a:tcPr/>
                </a:tc>
                <a:extLst>
                  <a:ext uri="{0D108BD9-81ED-4DB2-BD59-A6C34878D82A}">
                    <a16:rowId xmlns:a16="http://schemas.microsoft.com/office/drawing/2014/main" val="19128689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Shortest boardwalk 0.25mi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Longer boardwalk 0.35 miles</a:t>
                      </a:r>
                    </a:p>
                  </a:txBody>
                  <a:tcPr/>
                </a:tc>
                <a:tc>
                  <a:txBody>
                    <a:bodyPr/>
                    <a:lstStyle/>
                    <a:p>
                      <a:r>
                        <a:rPr lang="en-US" sz="1400"/>
                        <a:t>Longest boardwalk 0.39 miles</a:t>
                      </a:r>
                    </a:p>
                  </a:txBody>
                  <a:tcPr/>
                </a:tc>
                <a:extLst>
                  <a:ext uri="{0D108BD9-81ED-4DB2-BD59-A6C34878D82A}">
                    <a16:rowId xmlns:a16="http://schemas.microsoft.com/office/drawing/2014/main" val="638638840"/>
                  </a:ext>
                </a:extLst>
              </a:tr>
            </a:tbl>
          </a:graphicData>
        </a:graphic>
      </p:graphicFrame>
      <p:sp>
        <p:nvSpPr>
          <p:cNvPr id="6" name="Text Placeholder 5">
            <a:extLst>
              <a:ext uri="{FF2B5EF4-FFF2-40B4-BE49-F238E27FC236}">
                <a16:creationId xmlns:a16="http://schemas.microsoft.com/office/drawing/2014/main" id="{767A7C29-941A-423B-D6A5-6F744D0A19F9}"/>
              </a:ext>
            </a:extLst>
          </p:cNvPr>
          <p:cNvSpPr>
            <a:spLocks noGrp="1"/>
          </p:cNvSpPr>
          <p:nvPr>
            <p:ph type="body" sz="quarter" idx="3"/>
          </p:nvPr>
        </p:nvSpPr>
        <p:spPr>
          <a:xfrm>
            <a:off x="6630054" y="1278732"/>
            <a:ext cx="5183188" cy="823912"/>
          </a:xfrm>
        </p:spPr>
        <p:txBody>
          <a:bodyPr lIns="91440" tIns="45720" rIns="91440" bIns="45720" anchor="b"/>
          <a:lstStyle/>
          <a:p>
            <a:r>
              <a:rPr lang="en-US">
                <a:ea typeface="Lato"/>
                <a:cs typeface="Lato"/>
              </a:rPr>
              <a:t>Future 2050+ (4.3 ft SLR)</a:t>
            </a:r>
            <a:endParaRPr lang="en-US"/>
          </a:p>
        </p:txBody>
      </p:sp>
      <p:graphicFrame>
        <p:nvGraphicFramePr>
          <p:cNvPr id="9" name="Table 8">
            <a:extLst>
              <a:ext uri="{FF2B5EF4-FFF2-40B4-BE49-F238E27FC236}">
                <a16:creationId xmlns:a16="http://schemas.microsoft.com/office/drawing/2014/main" id="{B45E724A-AD9A-9C9A-45F1-E0E333FECCBD}"/>
              </a:ext>
            </a:extLst>
          </p:cNvPr>
          <p:cNvGraphicFramePr>
            <a:graphicFrameLocks noGrp="1"/>
          </p:cNvGraphicFramePr>
          <p:nvPr>
            <p:extLst>
              <p:ext uri="{D42A27DB-BD31-4B8C-83A1-F6EECF244321}">
                <p14:modId xmlns:p14="http://schemas.microsoft.com/office/powerpoint/2010/main" val="88223310"/>
              </p:ext>
            </p:extLst>
          </p:nvPr>
        </p:nvGraphicFramePr>
        <p:xfrm>
          <a:off x="6632294" y="2253362"/>
          <a:ext cx="5053299" cy="3520440"/>
        </p:xfrm>
        <a:graphic>
          <a:graphicData uri="http://schemas.openxmlformats.org/drawingml/2006/table">
            <a:tbl>
              <a:tblPr firstRow="1" bandRow="1">
                <a:tableStyleId>{5C22544A-7EE6-4342-B048-85BDC9FD1C3A}</a:tableStyleId>
              </a:tblPr>
              <a:tblGrid>
                <a:gridCol w="1684433">
                  <a:extLst>
                    <a:ext uri="{9D8B030D-6E8A-4147-A177-3AD203B41FA5}">
                      <a16:colId xmlns:a16="http://schemas.microsoft.com/office/drawing/2014/main" val="1323774373"/>
                    </a:ext>
                  </a:extLst>
                </a:gridCol>
                <a:gridCol w="1684433">
                  <a:extLst>
                    <a:ext uri="{9D8B030D-6E8A-4147-A177-3AD203B41FA5}">
                      <a16:colId xmlns:a16="http://schemas.microsoft.com/office/drawing/2014/main" val="1002956457"/>
                    </a:ext>
                  </a:extLst>
                </a:gridCol>
                <a:gridCol w="1684433">
                  <a:extLst>
                    <a:ext uri="{9D8B030D-6E8A-4147-A177-3AD203B41FA5}">
                      <a16:colId xmlns:a16="http://schemas.microsoft.com/office/drawing/2014/main" val="2985589031"/>
                    </a:ext>
                  </a:extLst>
                </a:gridCol>
              </a:tblGrid>
              <a:tr h="370840">
                <a:tc>
                  <a:txBody>
                    <a:bodyPr/>
                    <a:lstStyle/>
                    <a:p>
                      <a:r>
                        <a:rPr lang="en-US"/>
                        <a:t>Option A</a:t>
                      </a:r>
                    </a:p>
                    <a:p>
                      <a:r>
                        <a:rPr lang="en-US" sz="1600"/>
                        <a:t>Light footprint</a:t>
                      </a:r>
                    </a:p>
                  </a:txBody>
                  <a:tcPr/>
                </a:tc>
                <a:tc>
                  <a:txBody>
                    <a:bodyPr/>
                    <a:lstStyle/>
                    <a:p>
                      <a:r>
                        <a:rPr lang="en-US"/>
                        <a:t>Option B</a:t>
                      </a:r>
                    </a:p>
                    <a:p>
                      <a:r>
                        <a:rPr lang="en-US" sz="1600"/>
                        <a:t>Greater footprint</a:t>
                      </a:r>
                      <a:endParaRPr lang="en-US"/>
                    </a:p>
                  </a:txBody>
                  <a:tcPr/>
                </a:tc>
                <a:tc>
                  <a:txBody>
                    <a:bodyPr/>
                    <a:lstStyle/>
                    <a:p>
                      <a:pPr lvl="0">
                        <a:buNone/>
                      </a:pPr>
                      <a:r>
                        <a:rPr lang="en-US" sz="1600"/>
                        <a:t>Option C</a:t>
                      </a:r>
                    </a:p>
                    <a:p>
                      <a:pPr lvl="0">
                        <a:buNone/>
                      </a:pPr>
                      <a:r>
                        <a:rPr lang="en-US" sz="1600"/>
                        <a:t>Water-based recreation</a:t>
                      </a:r>
                    </a:p>
                  </a:txBody>
                  <a:tcPr/>
                </a:tc>
                <a:extLst>
                  <a:ext uri="{0D108BD9-81ED-4DB2-BD59-A6C34878D82A}">
                    <a16:rowId xmlns:a16="http://schemas.microsoft.com/office/drawing/2014/main" val="2687249297"/>
                  </a:ext>
                </a:extLst>
              </a:tr>
              <a:tr h="370840">
                <a:tc>
                  <a:txBody>
                    <a:bodyPr/>
                    <a:lstStyle/>
                    <a:p>
                      <a:r>
                        <a:rPr lang="en-US" sz="1400"/>
                        <a:t>10-20 parking spaces (6,300 SF new impervious)</a:t>
                      </a:r>
                    </a:p>
                  </a:txBody>
                  <a:tcPr/>
                </a:tc>
                <a:tc>
                  <a:txBody>
                    <a:bodyPr/>
                    <a:lstStyle/>
                    <a:p>
                      <a:r>
                        <a:rPr lang="en-US" sz="1400"/>
                        <a:t>10-20 parking spaces (6,300 SF new impervious)</a:t>
                      </a:r>
                    </a:p>
                  </a:txBody>
                  <a:tcPr/>
                </a:tc>
                <a:tc>
                  <a:txBody>
                    <a:bodyPr/>
                    <a:lstStyle/>
                    <a:p>
                      <a:pPr lvl="0">
                        <a:buNone/>
                      </a:pPr>
                      <a:r>
                        <a:rPr lang="en-US" sz="1400"/>
                        <a:t>Pull off/roadside parking at entry</a:t>
                      </a:r>
                    </a:p>
                    <a:p>
                      <a:pPr lvl="0">
                        <a:buNone/>
                      </a:pPr>
                      <a:endParaRPr lang="en-US" sz="1400"/>
                    </a:p>
                  </a:txBody>
                  <a:tcPr/>
                </a:tc>
                <a:extLst>
                  <a:ext uri="{0D108BD9-81ED-4DB2-BD59-A6C34878D82A}">
                    <a16:rowId xmlns:a16="http://schemas.microsoft.com/office/drawing/2014/main" val="1395214579"/>
                  </a:ext>
                </a:extLst>
              </a:tr>
              <a:tr h="370840">
                <a:tc>
                  <a:txBody>
                    <a:bodyPr/>
                    <a:lstStyle/>
                    <a:p>
                      <a:r>
                        <a:rPr lang="en-US" sz="1400"/>
                        <a:t>One accessible trail loop</a:t>
                      </a:r>
                    </a:p>
                  </a:txBody>
                  <a:tcPr/>
                </a:tc>
                <a:tc>
                  <a:txBody>
                    <a:bodyPr/>
                    <a:lstStyle/>
                    <a:p>
                      <a:r>
                        <a:rPr lang="en-US" sz="1400"/>
                        <a:t>Two accessible trail loops + pedestrian bridge</a:t>
                      </a:r>
                    </a:p>
                  </a:txBody>
                  <a:tcPr/>
                </a:tc>
                <a:tc>
                  <a:txBody>
                    <a:bodyPr/>
                    <a:lstStyle/>
                    <a:p>
                      <a:pPr lvl="0">
                        <a:buNone/>
                      </a:pPr>
                      <a:r>
                        <a:rPr lang="en-US" sz="1400"/>
                        <a:t>Existing access road</a:t>
                      </a:r>
                    </a:p>
                    <a:p>
                      <a:pPr lvl="0">
                        <a:buNone/>
                      </a:pPr>
                      <a:endParaRPr lang="en-US" sz="1400"/>
                    </a:p>
                  </a:txBody>
                  <a:tcPr/>
                </a:tc>
                <a:extLst>
                  <a:ext uri="{0D108BD9-81ED-4DB2-BD59-A6C34878D82A}">
                    <a16:rowId xmlns:a16="http://schemas.microsoft.com/office/drawing/2014/main" val="292863303"/>
                  </a:ext>
                </a:extLst>
              </a:tr>
              <a:tr h="370840">
                <a:tc>
                  <a:txBody>
                    <a:bodyPr/>
                    <a:lstStyle/>
                    <a:p>
                      <a:endParaRPr lang="en-US" sz="1400"/>
                    </a:p>
                  </a:txBody>
                  <a:tcPr/>
                </a:tc>
                <a:tc>
                  <a:txBody>
                    <a:bodyPr/>
                    <a:lstStyle/>
                    <a:p>
                      <a:r>
                        <a:rPr lang="en-US" sz="1400"/>
                        <a:t>New/relocated Bathroom</a:t>
                      </a:r>
                    </a:p>
                  </a:txBody>
                  <a:tcPr/>
                </a:tc>
                <a:tc>
                  <a:txBody>
                    <a:bodyPr/>
                    <a:lstStyle/>
                    <a:p>
                      <a:pPr lvl="0">
                        <a:buNone/>
                      </a:pPr>
                      <a:endParaRPr lang="en-US" sz="1400"/>
                    </a:p>
                  </a:txBody>
                  <a:tcPr/>
                </a:tc>
                <a:extLst>
                  <a:ext uri="{0D108BD9-81ED-4DB2-BD59-A6C34878D82A}">
                    <a16:rowId xmlns:a16="http://schemas.microsoft.com/office/drawing/2014/main" val="349338272"/>
                  </a:ext>
                </a:extLst>
              </a:tr>
              <a:tr h="370840">
                <a:tc>
                  <a:txBody>
                    <a:bodyPr/>
                    <a:lstStyle/>
                    <a:p>
                      <a:endParaRPr lang="en-US" sz="1400"/>
                    </a:p>
                  </a:txBody>
                  <a:tcPr/>
                </a:tc>
                <a:tc>
                  <a:txBody>
                    <a:bodyPr/>
                    <a:lstStyle/>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a:t>Viewing platform for observation, fishing, kayak launch</a:t>
                      </a:r>
                    </a:p>
                  </a:txBody>
                  <a:tcPr/>
                </a:tc>
                <a:extLst>
                  <a:ext uri="{0D108BD9-81ED-4DB2-BD59-A6C34878D82A}">
                    <a16:rowId xmlns:a16="http://schemas.microsoft.com/office/drawing/2014/main" val="2561161453"/>
                  </a:ext>
                </a:extLst>
              </a:tr>
            </a:tbl>
          </a:graphicData>
        </a:graphic>
      </p:graphicFrame>
      <p:sp>
        <p:nvSpPr>
          <p:cNvPr id="11" name="TextBox 10">
            <a:extLst>
              <a:ext uri="{FF2B5EF4-FFF2-40B4-BE49-F238E27FC236}">
                <a16:creationId xmlns:a16="http://schemas.microsoft.com/office/drawing/2014/main" id="{8612E3FA-C4EA-9E2A-D9C8-5C0BC63B0CB1}"/>
              </a:ext>
            </a:extLst>
          </p:cNvPr>
          <p:cNvSpPr txBox="1"/>
          <p:nvPr/>
        </p:nvSpPr>
        <p:spPr>
          <a:xfrm>
            <a:off x="3021718" y="6171685"/>
            <a:ext cx="6686446" cy="369332"/>
          </a:xfrm>
          <a:prstGeom prst="rect">
            <a:avLst/>
          </a:prstGeom>
          <a:noFill/>
        </p:spPr>
        <p:txBody>
          <a:bodyPr wrap="none" rtlCol="0">
            <a:spAutoFit/>
          </a:bodyPr>
          <a:lstStyle/>
          <a:p>
            <a:r>
              <a:rPr lang="en-US"/>
              <a:t>Sensitive Archaeological Areas identified throughout the park.</a:t>
            </a:r>
          </a:p>
        </p:txBody>
      </p:sp>
      <p:sp>
        <p:nvSpPr>
          <p:cNvPr id="4" name="Slide Number Placeholder 3">
            <a:extLst>
              <a:ext uri="{FF2B5EF4-FFF2-40B4-BE49-F238E27FC236}">
                <a16:creationId xmlns:a16="http://schemas.microsoft.com/office/drawing/2014/main" id="{FB30DCE9-0C93-FE42-4872-3A257B3019B6}"/>
              </a:ext>
              <a:ext uri="{C183D7F6-B498-43B3-948B-1728B52AA6E4}">
                <adec:decorative xmlns:adec="http://schemas.microsoft.com/office/drawing/2017/decorative" val="1"/>
              </a:ext>
            </a:extLst>
          </p:cNvPr>
          <p:cNvSpPr>
            <a:spLocks noGrp="1"/>
          </p:cNvSpPr>
          <p:nvPr>
            <p:ph type="sldNum" sz="quarter" idx="10"/>
          </p:nvPr>
        </p:nvSpPr>
        <p:spPr/>
        <p:txBody>
          <a:bodyPr/>
          <a:lstStyle/>
          <a:p>
            <a:fld id="{3DD808DA-B4C3-4C71-A4D9-3B009660788B}" type="slidenum">
              <a:rPr lang="en-US" smtClean="0"/>
              <a:t>36</a:t>
            </a:fld>
            <a:endParaRPr lang="en-US"/>
          </a:p>
        </p:txBody>
      </p:sp>
    </p:spTree>
    <p:extLst>
      <p:ext uri="{BB962C8B-B14F-4D97-AF65-F5344CB8AC3E}">
        <p14:creationId xmlns:p14="http://schemas.microsoft.com/office/powerpoint/2010/main" val="4193764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3D5A3-28CF-7D45-3902-EBDDEBBA284F}"/>
              </a:ext>
            </a:extLst>
          </p:cNvPr>
          <p:cNvSpPr>
            <a:spLocks noGrp="1"/>
          </p:cNvSpPr>
          <p:nvPr>
            <p:ph type="title" idx="4294967295"/>
          </p:nvPr>
        </p:nvSpPr>
        <p:spPr>
          <a:xfrm>
            <a:off x="469900" y="596900"/>
            <a:ext cx="3263900" cy="2743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Next Steps</a:t>
            </a:r>
          </a:p>
        </p:txBody>
      </p:sp>
      <p:sp>
        <p:nvSpPr>
          <p:cNvPr id="3" name="Text Placeholder 2">
            <a:extLst>
              <a:ext uri="{FF2B5EF4-FFF2-40B4-BE49-F238E27FC236}">
                <a16:creationId xmlns:a16="http://schemas.microsoft.com/office/drawing/2014/main" id="{E8ED50BF-3E4F-282B-098E-4CD5C3148AB5}"/>
              </a:ext>
            </a:extLst>
          </p:cNvPr>
          <p:cNvSpPr>
            <a:spLocks noGrp="1"/>
          </p:cNvSpPr>
          <p:nvPr>
            <p:ph type="body" sz="quarter" idx="15"/>
          </p:nvPr>
        </p:nvSpPr>
        <p:spPr>
          <a:xfrm>
            <a:off x="4542982" y="372782"/>
            <a:ext cx="7246353" cy="5499100"/>
          </a:xfrm>
        </p:spPr>
        <p:txBody>
          <a:bodyPr lIns="91440" tIns="45720" rIns="91440" bIns="45720" anchor="t"/>
          <a:lstStyle/>
          <a:p>
            <a:pPr marL="457200" indent="-457200">
              <a:buFont typeface="Arial" panose="020B0604020202020204" pitchFamily="34" charset="0"/>
              <a:buChar char="•"/>
            </a:pPr>
            <a:r>
              <a:rPr lang="en-US"/>
              <a:t>Receive and incorporate public feedback</a:t>
            </a:r>
          </a:p>
          <a:p>
            <a:pPr marL="457200" indent="-457200">
              <a:buFont typeface="Arial" panose="020B0604020202020204" pitchFamily="34" charset="0"/>
              <a:buChar char="•"/>
            </a:pPr>
            <a:r>
              <a:rPr lang="en-US"/>
              <a:t>Finalize Draft Concepts</a:t>
            </a:r>
            <a:endParaRPr lang="en-US">
              <a:ea typeface="Lato"/>
              <a:cs typeface="Lato"/>
            </a:endParaRPr>
          </a:p>
          <a:p>
            <a:pPr marL="457200" indent="-457200">
              <a:buFont typeface="Arial" panose="020B0604020202020204" pitchFamily="34" charset="0"/>
              <a:buChar char="•"/>
            </a:pPr>
            <a:r>
              <a:rPr lang="en-US"/>
              <a:t>Prepare Draft Concepts Feasibility Report</a:t>
            </a:r>
          </a:p>
          <a:p>
            <a:pPr marL="0" indent="0"/>
            <a:endParaRPr lang="en-US" sz="1800">
              <a:highlight>
                <a:srgbClr val="FFFFFF"/>
              </a:highlight>
              <a:latin typeface="Lato"/>
              <a:ea typeface="Lato"/>
              <a:cs typeface="Lato"/>
            </a:endParaRPr>
          </a:p>
          <a:p>
            <a:pPr marL="0" indent="0" algn="ctr"/>
            <a:r>
              <a:rPr lang="en-US" sz="2400">
                <a:highlight>
                  <a:srgbClr val="FFFFFF"/>
                </a:highlight>
                <a:latin typeface="Lato"/>
                <a:ea typeface="Lato"/>
                <a:cs typeface="Lato"/>
              </a:rPr>
              <a:t>The current effort is a </a:t>
            </a:r>
            <a:r>
              <a:rPr lang="en-US" sz="2400" b="1">
                <a:highlight>
                  <a:srgbClr val="FFFFFF"/>
                </a:highlight>
                <a:latin typeface="Lato"/>
                <a:ea typeface="Lato"/>
                <a:cs typeface="Lato"/>
              </a:rPr>
              <a:t>planning study</a:t>
            </a:r>
            <a:r>
              <a:rPr lang="en-US" sz="2400">
                <a:highlight>
                  <a:srgbClr val="FFFFFF"/>
                </a:highlight>
                <a:latin typeface="Lato"/>
                <a:ea typeface="Lato"/>
                <a:cs typeface="Lato"/>
              </a:rPr>
              <a:t> only. </a:t>
            </a:r>
            <a:endParaRPr lang="en-US" sz="2400">
              <a:latin typeface="Lato"/>
              <a:ea typeface="Lato"/>
              <a:cs typeface="Lato"/>
            </a:endParaRPr>
          </a:p>
          <a:p>
            <a:pPr marL="0" indent="0" algn="ctr"/>
            <a:r>
              <a:rPr lang="en-US" sz="2400">
                <a:highlight>
                  <a:srgbClr val="FFFFFF"/>
                </a:highlight>
                <a:latin typeface="Lato"/>
                <a:ea typeface="Lato"/>
                <a:cs typeface="Lato"/>
              </a:rPr>
              <a:t>No additional phases are currently funded or scheduled. </a:t>
            </a:r>
            <a:endParaRPr lang="en-US" sz="2400">
              <a:latin typeface="Lato"/>
              <a:ea typeface="Lato"/>
              <a:cs typeface="Lato"/>
            </a:endParaRPr>
          </a:p>
          <a:p>
            <a:pPr marL="0" indent="0" algn="ctr"/>
            <a:r>
              <a:rPr lang="en-US" sz="2400">
                <a:highlight>
                  <a:srgbClr val="FFFFFF"/>
                </a:highlight>
                <a:latin typeface="Lato"/>
                <a:ea typeface="Lato"/>
                <a:cs typeface="Lato"/>
              </a:rPr>
              <a:t>Contingent on funding availability and reaching a consensus with Tribal Nations and stakeholders around a preferred approach, future steps would involve pursuing separate design, permitting and construction bids. </a:t>
            </a:r>
            <a:endParaRPr lang="en-US" sz="2400">
              <a:ea typeface="Lato"/>
              <a:cs typeface="Lato"/>
            </a:endParaRPr>
          </a:p>
          <a:p>
            <a:pPr marL="0" indent="0"/>
            <a:endParaRPr lang="en-US">
              <a:highlight>
                <a:srgbClr val="FFFF00"/>
              </a:highlight>
              <a:ea typeface="Lato"/>
              <a:cs typeface="Lato"/>
            </a:endParaRPr>
          </a:p>
        </p:txBody>
      </p:sp>
      <p:graphicFrame>
        <p:nvGraphicFramePr>
          <p:cNvPr id="5" name="Diagram 4" descr="This diagram illustrates the five steps involved in typical projects, and circles in red which phase we are in. From left to right the five phases are: feasibility study, design, permitting, construction, monitoring. We are at the first phase, which is feasibility study. No additional phases are currently funded or scheduled. ">
            <a:extLst>
              <a:ext uri="{FF2B5EF4-FFF2-40B4-BE49-F238E27FC236}">
                <a16:creationId xmlns:a16="http://schemas.microsoft.com/office/drawing/2014/main" id="{03D33E4E-5F12-DCC0-2EE6-9E385765BDE4}"/>
              </a:ext>
            </a:extLst>
          </p:cNvPr>
          <p:cNvGraphicFramePr/>
          <p:nvPr>
            <p:extLst>
              <p:ext uri="{D42A27DB-BD31-4B8C-83A1-F6EECF244321}">
                <p14:modId xmlns:p14="http://schemas.microsoft.com/office/powerpoint/2010/main" val="2904612431"/>
              </p:ext>
            </p:extLst>
          </p:nvPr>
        </p:nvGraphicFramePr>
        <p:xfrm>
          <a:off x="4258235" y="2956112"/>
          <a:ext cx="7810499" cy="5663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CE1D867-A717-4EC1-ED58-F6BCE58457D8}"/>
              </a:ext>
              <a:ext uri="{C183D7F6-B498-43B3-948B-1728B52AA6E4}">
                <adec:decorative xmlns:adec="http://schemas.microsoft.com/office/drawing/2017/decorative" val="1"/>
              </a:ext>
            </a:extLst>
          </p:cNvPr>
          <p:cNvSpPr>
            <a:spLocks noGrp="1"/>
          </p:cNvSpPr>
          <p:nvPr>
            <p:ph type="sldNum" sz="quarter" idx="14"/>
          </p:nvPr>
        </p:nvSpPr>
        <p:spPr/>
        <p:txBody>
          <a:bodyPr/>
          <a:lstStyle/>
          <a:p>
            <a:fld id="{61F035E8-3869-4523-9F09-04ED98AE7ACB}" type="slidenum">
              <a:rPr lang="en-US" smtClean="0"/>
              <a:pPr/>
              <a:t>37</a:t>
            </a:fld>
            <a:endParaRPr lang="en-US">
              <a:latin typeface="Lato Black" panose="020F0A02020204030203" pitchFamily="34" charset="0"/>
            </a:endParaRPr>
          </a:p>
        </p:txBody>
      </p:sp>
      <p:sp>
        <p:nvSpPr>
          <p:cNvPr id="380" name="TextBox 379">
            <a:extLst>
              <a:ext uri="{FF2B5EF4-FFF2-40B4-BE49-F238E27FC236}">
                <a16:creationId xmlns:a16="http://schemas.microsoft.com/office/drawing/2014/main" id="{C8FE581C-B63C-B247-A785-7815146386A6}"/>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123764" y="4703908"/>
            <a:ext cx="14321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9F4840"/>
                </a:solidFill>
                <a:latin typeface="Lato ExtraBold"/>
                <a:ea typeface="Lato ExtraBold"/>
                <a:cs typeface="Lato ExtraBold"/>
              </a:rPr>
              <a:t>We are here</a:t>
            </a:r>
          </a:p>
        </p:txBody>
      </p:sp>
      <p:sp>
        <p:nvSpPr>
          <p:cNvPr id="381" name="Oval 380">
            <a:extLst>
              <a:ext uri="{FF2B5EF4-FFF2-40B4-BE49-F238E27FC236}">
                <a16:creationId xmlns:a16="http://schemas.microsoft.com/office/drawing/2014/main" id="{1534DA37-E7AB-3AAC-FAF1-5F9F4928B503}"/>
              </a:ext>
              <a:ext uri="{C183D7F6-B498-43B3-948B-1728B52AA6E4}">
                <adec:decorative xmlns:adec="http://schemas.microsoft.com/office/drawing/2017/decorative" val="1"/>
              </a:ext>
            </a:extLst>
          </p:cNvPr>
          <p:cNvSpPr/>
          <p:nvPr/>
        </p:nvSpPr>
        <p:spPr>
          <a:xfrm>
            <a:off x="4123765" y="5322794"/>
            <a:ext cx="1434353" cy="952500"/>
          </a:xfrm>
          <a:prstGeom prst="ellipse">
            <a:avLst/>
          </a:prstGeom>
          <a:noFill/>
          <a:ln w="28575">
            <a:solidFill>
              <a:srgbClr val="9F4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2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552E23-F5E8-1E63-7ED5-6C07466686E2}"/>
              </a:ext>
            </a:extLst>
          </p:cNvPr>
          <p:cNvSpPr>
            <a:spLocks noGrp="1"/>
          </p:cNvSpPr>
          <p:nvPr>
            <p:ph type="title" idx="4294967295"/>
          </p:nvPr>
        </p:nvSpPr>
        <p:spPr>
          <a:xfrm>
            <a:off x="444500" y="228600"/>
            <a:ext cx="11442700" cy="78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Public comment</a:t>
            </a:r>
          </a:p>
        </p:txBody>
      </p:sp>
      <p:sp>
        <p:nvSpPr>
          <p:cNvPr id="6" name="TextBox 5">
            <a:extLst>
              <a:ext uri="{FF2B5EF4-FFF2-40B4-BE49-F238E27FC236}">
                <a16:creationId xmlns:a16="http://schemas.microsoft.com/office/drawing/2014/main" id="{D334BD22-5DA8-102E-4AB7-D04DEEB04A04}"/>
              </a:ext>
            </a:extLst>
          </p:cNvPr>
          <p:cNvSpPr txBox="1"/>
          <p:nvPr/>
        </p:nvSpPr>
        <p:spPr>
          <a:xfrm>
            <a:off x="4402983" y="1803853"/>
            <a:ext cx="691816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Lato (Body)"/>
                <a:ea typeface="+mn-ea"/>
                <a:cs typeface="+mn-cs"/>
              </a:rPr>
              <a:t>General Guidelines: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prstClr val="black"/>
                </a:solidFill>
                <a:effectLst/>
                <a:uLnTx/>
                <a:uFillTx/>
                <a:latin typeface="Lato (Body)"/>
                <a:ea typeface="+mn-ea"/>
                <a:cs typeface="+mn-cs"/>
              </a:rPr>
              <a:t>Raise your virtual hand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prstClr val="black"/>
                </a:solidFill>
                <a:effectLst/>
                <a:uLnTx/>
                <a:uFillTx/>
                <a:latin typeface="Lato (Body)"/>
                <a:ea typeface="+mn-ea"/>
                <a:cs typeface="+mn-cs"/>
              </a:rPr>
              <a:t>Please wait to be recognized by the moderator</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a:ln>
                  <a:noFill/>
                </a:ln>
                <a:solidFill>
                  <a:prstClr val="black"/>
                </a:solidFill>
                <a:effectLst/>
                <a:uLnTx/>
                <a:uFillTx/>
                <a:latin typeface="Lato (Body)"/>
                <a:ea typeface="+mn-ea"/>
                <a:cs typeface="+mn-cs"/>
              </a:rPr>
              <a:t>Please state:</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prstClr val="black"/>
                </a:solidFill>
                <a:effectLst/>
                <a:uLnTx/>
                <a:uFillTx/>
                <a:latin typeface="Lato (Body)"/>
                <a:ea typeface="+mn-ea"/>
                <a:cs typeface="+mn-cs"/>
              </a:rPr>
              <a:t>Affiliation (if speaking on behalf of a group)</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prstClr val="black"/>
                </a:solidFill>
                <a:effectLst/>
                <a:uLnTx/>
                <a:uFillTx/>
                <a:latin typeface="Lato (Body)"/>
                <a:ea typeface="+mn-ea"/>
                <a:cs typeface="+mn-cs"/>
              </a:rPr>
              <a:t>Property/Properties on which you are commenting</a:t>
            </a:r>
          </a:p>
        </p:txBody>
      </p:sp>
      <p:sp>
        <p:nvSpPr>
          <p:cNvPr id="5" name="Slide Number Placeholder 4">
            <a:extLst>
              <a:ext uri="{FF2B5EF4-FFF2-40B4-BE49-F238E27FC236}">
                <a16:creationId xmlns:a16="http://schemas.microsoft.com/office/drawing/2014/main" id="{C57E8D9C-4422-1ED7-5902-739482BF4C85}"/>
              </a:ext>
              <a:ext uri="{C183D7F6-B498-43B3-948B-1728B52AA6E4}">
                <adec:decorative xmlns:adec="http://schemas.microsoft.com/office/drawing/2017/decorative" val="1"/>
              </a:ext>
            </a:extLst>
          </p:cNvPr>
          <p:cNvSpPr>
            <a:spLocks noGrp="1"/>
          </p:cNvSpPr>
          <p:nvPr>
            <p:ph type="sldNum" sz="quarter" idx="15"/>
          </p:nvPr>
        </p:nvSpPr>
        <p:spPr/>
        <p:txBody>
          <a:bodyPr/>
          <a:lstStyle/>
          <a:p>
            <a:fld id="{61F035E8-3869-4523-9F09-04ED98AE7ACB}" type="slidenum">
              <a:rPr lang="en-US" smtClean="0"/>
              <a:pPr/>
              <a:t>38</a:t>
            </a:fld>
            <a:endParaRPr lang="en-US">
              <a:latin typeface="Lato Black" panose="020F0A02020204030203" pitchFamily="34" charset="0"/>
            </a:endParaRPr>
          </a:p>
        </p:txBody>
      </p:sp>
      <p:pic>
        <p:nvPicPr>
          <p:cNvPr id="13" name="Graphic 12">
            <a:extLst>
              <a:ext uri="{FF2B5EF4-FFF2-40B4-BE49-F238E27FC236}">
                <a16:creationId xmlns:a16="http://schemas.microsoft.com/office/drawing/2014/main" id="{24867699-AA24-6F95-233D-234925FC91B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6055" y="2394858"/>
            <a:ext cx="3080657" cy="3080657"/>
          </a:xfrm>
          <a:prstGeom prst="rect">
            <a:avLst/>
          </a:prstGeom>
        </p:spPr>
      </p:pic>
    </p:spTree>
    <p:extLst>
      <p:ext uri="{BB962C8B-B14F-4D97-AF65-F5344CB8AC3E}">
        <p14:creationId xmlns:p14="http://schemas.microsoft.com/office/powerpoint/2010/main" val="2745898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16B818-3F93-1486-F134-FCA789FFAE6D}"/>
              </a:ext>
            </a:extLst>
          </p:cNvPr>
          <p:cNvSpPr>
            <a:spLocks noGrp="1"/>
          </p:cNvSpPr>
          <p:nvPr>
            <p:ph type="title" idx="4294967295"/>
          </p:nvPr>
        </p:nvSpPr>
        <p:spPr>
          <a:xfrm>
            <a:off x="444500" y="228600"/>
            <a:ext cx="11442700" cy="787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Additional Information</a:t>
            </a:r>
          </a:p>
        </p:txBody>
      </p:sp>
      <p:sp>
        <p:nvSpPr>
          <p:cNvPr id="6" name="TextBox 5">
            <a:extLst>
              <a:ext uri="{FF2B5EF4-FFF2-40B4-BE49-F238E27FC236}">
                <a16:creationId xmlns:a16="http://schemas.microsoft.com/office/drawing/2014/main" id="{B4A78F3C-B877-6D04-F1C0-0F033F9C9199}"/>
              </a:ext>
            </a:extLst>
          </p:cNvPr>
          <p:cNvSpPr txBox="1"/>
          <p:nvPr/>
        </p:nvSpPr>
        <p:spPr>
          <a:xfrm>
            <a:off x="4244558" y="1691237"/>
            <a:ext cx="7576457" cy="4708981"/>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Lato (Body)"/>
                <a:ea typeface="+mn-ea"/>
                <a:cs typeface="+mn-cs"/>
              </a:rPr>
              <a:t>Recording and tonight's slide deck will be available at DCR’s </a:t>
            </a:r>
            <a:r>
              <a:rPr lang="en-US" sz="2000" u="sng">
                <a:hlinkClick r:id="rId2"/>
              </a:rPr>
              <a:t>Past events for DCR Public Meetings Information</a:t>
            </a:r>
            <a:r>
              <a:rPr lang="en-US" sz="2000"/>
              <a:t> web page</a:t>
            </a:r>
            <a:r>
              <a:rPr lang="en-US" sz="2000">
                <a:solidFill>
                  <a:prstClr val="black"/>
                </a:solidFill>
                <a:latin typeface="Lato (Body)"/>
              </a:rPr>
              <a:t> </a:t>
            </a:r>
            <a:endParaRPr kumimoji="0" lang="en-US" sz="2000" b="0" i="0" u="none" strike="noStrike" kern="1200" cap="none" spc="0" normalizeH="0" baseline="0" noProof="0">
              <a:ln>
                <a:noFill/>
              </a:ln>
              <a:solidFill>
                <a:srgbClr val="FF0000"/>
              </a:solidFill>
              <a:effectLst/>
              <a:highlight>
                <a:srgbClr val="FFFF00"/>
              </a:highlight>
              <a:uLnTx/>
              <a:uFillTx/>
              <a:latin typeface="Lato (Bod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ato (Body)"/>
                <a:ea typeface="+mn-ea"/>
                <a:cs typeface="+mn-cs"/>
              </a:rPr>
              <a:t>If you have comments on this study: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ato (Body)"/>
                <a:ea typeface="+mn-ea"/>
                <a:cs typeface="+mn-cs"/>
              </a:rPr>
              <a:t>Submit online: </a:t>
            </a:r>
            <a:r>
              <a:rPr kumimoji="0" lang="en-US" sz="2000" b="0" i="0" u="none" strike="noStrike" kern="1200" cap="none" spc="0" normalizeH="0" baseline="0" noProof="0">
                <a:ln>
                  <a:noFill/>
                </a:ln>
                <a:solidFill>
                  <a:prstClr val="black"/>
                </a:solidFill>
                <a:effectLst/>
                <a:uLnTx/>
                <a:uFillTx/>
                <a:latin typeface="Lato (Body)"/>
                <a:ea typeface="+mn-ea"/>
                <a:cs typeface="+mn-cs"/>
                <a:hlinkClick r:id="rId3"/>
              </a:rPr>
              <a:t>https://www.mass.gov/forms/dcr-public-comments</a:t>
            </a:r>
            <a:r>
              <a:rPr kumimoji="0" lang="en-US" sz="2000" b="0" i="0" u="none" strike="noStrike" kern="1200" cap="none" spc="0" normalizeH="0" baseline="0" noProof="0">
                <a:ln>
                  <a:noFill/>
                </a:ln>
                <a:solidFill>
                  <a:prstClr val="black"/>
                </a:solidFill>
                <a:effectLst/>
                <a:uLnTx/>
                <a:uFillTx/>
                <a:latin typeface="Lato (Body)"/>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Lato (Body)"/>
                <a:ea typeface="+mn-ea"/>
                <a:cs typeface="+mn-cs"/>
              </a:rPr>
              <a:t>Deadline: May 13,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Lato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Lato (Body)"/>
                <a:ea typeface="+mn-ea"/>
                <a:cs typeface="+mn-cs"/>
              </a:rPr>
              <a:t>Please note: the contents of comments submitted to DCR, including your name, town, and zip code, will be posted on DCR's website. Additional contact information provided, notably email address will only be used for outreach on future updates on the subject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Lato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Body)"/>
                <a:ea typeface="+mn-ea"/>
                <a:cs typeface="+mn-cs"/>
              </a:rPr>
              <a:t>If you wish to subscribe to a DCR general information or project-related listserv: contact DCR's Office of Community Relations via email at </a:t>
            </a:r>
            <a:r>
              <a:rPr kumimoji="0" lang="en-US" sz="2000" b="0" i="0" u="none" strike="noStrike" kern="1200" cap="none" spc="0" normalizeH="0" baseline="0" noProof="0">
                <a:ln>
                  <a:noFill/>
                </a:ln>
                <a:solidFill>
                  <a:prstClr val="black"/>
                </a:solidFill>
                <a:effectLst/>
                <a:uLnTx/>
                <a:uFillTx/>
                <a:latin typeface="Lato (Body)"/>
                <a:ea typeface="+mn-ea"/>
                <a:cs typeface="+mn-cs"/>
                <a:hlinkClick r:id="rId4"/>
              </a:rPr>
              <a:t>mass.parks@mass.gov</a:t>
            </a:r>
            <a:r>
              <a:rPr kumimoji="0" lang="en-US" sz="2000" b="0" i="0" u="none" strike="noStrike" kern="1200" cap="none" spc="0" normalizeH="0" baseline="0" noProof="0">
                <a:ln>
                  <a:noFill/>
                </a:ln>
                <a:solidFill>
                  <a:prstClr val="black"/>
                </a:solidFill>
                <a:effectLst/>
                <a:uLnTx/>
                <a:uFillTx/>
                <a:latin typeface="Lato (Body)"/>
                <a:ea typeface="+mn-ea"/>
                <a:cs typeface="+mn-cs"/>
              </a:rPr>
              <a:t>  </a:t>
            </a:r>
          </a:p>
        </p:txBody>
      </p:sp>
      <p:sp>
        <p:nvSpPr>
          <p:cNvPr id="5" name="Slide Number Placeholder 4">
            <a:extLst>
              <a:ext uri="{FF2B5EF4-FFF2-40B4-BE49-F238E27FC236}">
                <a16:creationId xmlns:a16="http://schemas.microsoft.com/office/drawing/2014/main" id="{ADCE5437-8458-0C00-D426-33C7DD8DCBF4}"/>
              </a:ext>
              <a:ext uri="{C183D7F6-B498-43B3-948B-1728B52AA6E4}">
                <adec:decorative xmlns:adec="http://schemas.microsoft.com/office/drawing/2017/decorative" val="1"/>
              </a:ext>
            </a:extLst>
          </p:cNvPr>
          <p:cNvSpPr>
            <a:spLocks noGrp="1"/>
          </p:cNvSpPr>
          <p:nvPr>
            <p:ph type="sldNum" sz="quarter" idx="15"/>
          </p:nvPr>
        </p:nvSpPr>
        <p:spPr/>
        <p:txBody>
          <a:bodyPr/>
          <a:lstStyle/>
          <a:p>
            <a:fld id="{61F035E8-3869-4523-9F09-04ED98AE7ACB}" type="slidenum">
              <a:rPr lang="en-US" smtClean="0"/>
              <a:pPr/>
              <a:t>39</a:t>
            </a:fld>
            <a:endParaRPr lang="en-US">
              <a:latin typeface="Lato Black" panose="020F0A02020204030203" pitchFamily="34" charset="0"/>
            </a:endParaRPr>
          </a:p>
        </p:txBody>
      </p:sp>
      <p:pic>
        <p:nvPicPr>
          <p:cNvPr id="7" name="Picture 6">
            <a:extLst>
              <a:ext uri="{FF2B5EF4-FFF2-40B4-BE49-F238E27FC236}">
                <a16:creationId xmlns:a16="http://schemas.microsoft.com/office/drawing/2014/main" id="{7406900E-A177-E738-B050-8CF460C37CD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397" y="2420428"/>
            <a:ext cx="4043438" cy="3032579"/>
          </a:xfrm>
          <a:prstGeom prst="rect">
            <a:avLst/>
          </a:prstGeom>
        </p:spPr>
      </p:pic>
    </p:spTree>
    <p:extLst>
      <p:ext uri="{BB962C8B-B14F-4D97-AF65-F5344CB8AC3E}">
        <p14:creationId xmlns:p14="http://schemas.microsoft.com/office/powerpoint/2010/main" val="57960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DC07C-DC76-2442-1152-718F80AEE68A}"/>
              </a:ext>
            </a:extLst>
          </p:cNvPr>
          <p:cNvSpPr>
            <a:spLocks noGrp="1"/>
          </p:cNvSpPr>
          <p:nvPr>
            <p:ph type="title" idx="4294967295"/>
          </p:nvPr>
        </p:nvSpPr>
        <p:spPr>
          <a:xfrm>
            <a:off x="838200" y="-1325563"/>
            <a:ext cx="10515600" cy="1325563"/>
          </a:xfrm>
          <a:prstGeom prst="rect">
            <a:avLst/>
          </a:prstGeom>
        </p:spPr>
        <p:txBody>
          <a:bodyPr anchor="b"/>
          <a:lstStyle/>
          <a:p>
            <a:r>
              <a:rPr lang="en-US"/>
              <a:t>Meeting Logistics</a:t>
            </a:r>
          </a:p>
        </p:txBody>
      </p:sp>
    </p:spTree>
    <p:extLst>
      <p:ext uri="{BB962C8B-B14F-4D97-AF65-F5344CB8AC3E}">
        <p14:creationId xmlns:p14="http://schemas.microsoft.com/office/powerpoint/2010/main" val="1044005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D127D-71CD-39FA-4080-620546118F52}"/>
              </a:ext>
            </a:extLst>
          </p:cNvPr>
          <p:cNvSpPr>
            <a:spLocks noGrp="1"/>
          </p:cNvSpPr>
          <p:nvPr>
            <p:ph type="title" idx="4294967295"/>
          </p:nvPr>
        </p:nvSpPr>
        <p:spPr>
          <a:xfrm>
            <a:off x="838200" y="-1325563"/>
            <a:ext cx="10515600" cy="1325563"/>
          </a:xfrm>
          <a:prstGeom prst="rect">
            <a:avLst/>
          </a:prstGeom>
        </p:spPr>
        <p:txBody>
          <a:bodyPr anchor="b"/>
          <a:lstStyle/>
          <a:p>
            <a:r>
              <a:rPr lang="en-US"/>
              <a:t>Thank You</a:t>
            </a:r>
          </a:p>
        </p:txBody>
      </p:sp>
    </p:spTree>
    <p:extLst>
      <p:ext uri="{BB962C8B-B14F-4D97-AF65-F5344CB8AC3E}">
        <p14:creationId xmlns:p14="http://schemas.microsoft.com/office/powerpoint/2010/main" val="323248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79C191-A842-ADCF-7A17-405C446D6B05}"/>
              </a:ext>
            </a:extLst>
          </p:cNvPr>
          <p:cNvSpPr>
            <a:spLocks noGrp="1"/>
          </p:cNvSpPr>
          <p:nvPr>
            <p:ph type="title" idx="4294967295"/>
          </p:nvPr>
        </p:nvSpPr>
        <p:spPr>
          <a:xfrm>
            <a:off x="82296" y="596900"/>
            <a:ext cx="3840480" cy="2743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Feasibility Study Team Introductions</a:t>
            </a:r>
          </a:p>
        </p:txBody>
      </p:sp>
      <p:sp>
        <p:nvSpPr>
          <p:cNvPr id="3" name="Text Placeholder 2">
            <a:extLst>
              <a:ext uri="{FF2B5EF4-FFF2-40B4-BE49-F238E27FC236}">
                <a16:creationId xmlns:a16="http://schemas.microsoft.com/office/drawing/2014/main" id="{D41EB759-A210-12F2-0ED8-B35083DA5742}"/>
              </a:ext>
            </a:extLst>
          </p:cNvPr>
          <p:cNvSpPr>
            <a:spLocks noGrp="1"/>
          </p:cNvSpPr>
          <p:nvPr>
            <p:ph type="body" sz="quarter" idx="15"/>
          </p:nvPr>
        </p:nvSpPr>
        <p:spPr>
          <a:xfrm>
            <a:off x="4444881" y="231140"/>
            <a:ext cx="7246353" cy="6215380"/>
          </a:xfrm>
        </p:spPr>
        <p:txBody>
          <a:bodyPr lIns="91440" tIns="45720" rIns="91440" bIns="45720" anchor="t"/>
          <a:lstStyle/>
          <a:p>
            <a:r>
              <a:rPr lang="en-US" sz="1800" b="1"/>
              <a:t>DCR Project Management Team:</a:t>
            </a:r>
          </a:p>
          <a:p>
            <a:r>
              <a:rPr lang="en-US" sz="1800"/>
              <a:t>Celeste De Palma, Resilience Coordinator</a:t>
            </a:r>
          </a:p>
          <a:p>
            <a:r>
              <a:rPr lang="en-US" sz="1800"/>
              <a:t>Jorge Ayub, Sr. Coastal Ecologist</a:t>
            </a:r>
          </a:p>
          <a:p>
            <a:r>
              <a:rPr lang="en-US" sz="1800"/>
              <a:t>Mark Georgian, Coastal Engineer</a:t>
            </a:r>
          </a:p>
          <a:p>
            <a:r>
              <a:rPr lang="en-US" sz="1800"/>
              <a:t>Sarah White, Resilience Director</a:t>
            </a:r>
          </a:p>
          <a:p>
            <a:endParaRPr lang="en-US" sz="1200"/>
          </a:p>
          <a:p>
            <a:r>
              <a:rPr lang="en-US" sz="1800" b="1"/>
              <a:t>Design Consulting Team:</a:t>
            </a:r>
          </a:p>
          <a:p>
            <a:r>
              <a:rPr lang="en-US" sz="1800"/>
              <a:t>Mark Costa, Consulting Team’s Study Manager, VHB</a:t>
            </a:r>
          </a:p>
          <a:p>
            <a:r>
              <a:rPr lang="en-US" sz="1800"/>
              <a:t>Bryce Corlett, Coastal Engineer, VHB</a:t>
            </a:r>
          </a:p>
          <a:p>
            <a:r>
              <a:rPr lang="en-US" sz="1800"/>
              <a:t>Michael Kluchman, Landscape Architect, VHB</a:t>
            </a:r>
          </a:p>
          <a:p>
            <a:r>
              <a:rPr lang="en-US" sz="1800"/>
              <a:t>Scott Morrison, Wetlands Scientist, VHB</a:t>
            </a:r>
          </a:p>
          <a:p>
            <a:r>
              <a:rPr lang="en-US" sz="1800"/>
              <a:t>Ora Elquist, Archaeology Expert, Gray &amp; Pape</a:t>
            </a:r>
          </a:p>
          <a:p>
            <a:endParaRPr lang="en-US" sz="1200"/>
          </a:p>
          <a:p>
            <a:r>
              <a:rPr lang="en-US" sz="1800" b="1"/>
              <a:t>Tribal Outreach Team:</a:t>
            </a:r>
          </a:p>
          <a:p>
            <a:r>
              <a:rPr lang="en-US" sz="1800"/>
              <a:t>Dr. Casey Thornbrugh, Just Collective</a:t>
            </a:r>
          </a:p>
          <a:p>
            <a:r>
              <a:rPr lang="en-US" sz="1800"/>
              <a:t>Sarah Thornbrugh, Just Collective</a:t>
            </a:r>
          </a:p>
          <a:p>
            <a:r>
              <a:rPr lang="en-US" sz="1800"/>
              <a:t>Ren</a:t>
            </a:r>
            <a:r>
              <a:rPr lang="es-AR" sz="1800"/>
              <a:t>é</a:t>
            </a:r>
            <a:r>
              <a:rPr lang="en-US" sz="1800"/>
              <a:t>e Lopes-Pocknett, Just Collective</a:t>
            </a:r>
          </a:p>
          <a:p>
            <a:r>
              <a:rPr lang="en-US" sz="1800">
                <a:ea typeface="Lato"/>
                <a:cs typeface="Lato"/>
              </a:rPr>
              <a:t>Justin Beatty, Just Collective</a:t>
            </a:r>
          </a:p>
        </p:txBody>
      </p:sp>
      <p:pic>
        <p:nvPicPr>
          <p:cNvPr id="7" name="Picture 6">
            <a:extLst>
              <a:ext uri="{FF2B5EF4-FFF2-40B4-BE49-F238E27FC236}">
                <a16:creationId xmlns:a16="http://schemas.microsoft.com/office/drawing/2014/main" id="{875EDFF9-C649-8603-B592-E2C29A4FB3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6362"/>
            <a:ext cx="4123944" cy="3092958"/>
          </a:xfrm>
          <a:prstGeom prst="rect">
            <a:avLst/>
          </a:prstGeom>
        </p:spPr>
      </p:pic>
      <p:sp>
        <p:nvSpPr>
          <p:cNvPr id="4" name="Slide Number Placeholder 3">
            <a:extLst>
              <a:ext uri="{FF2B5EF4-FFF2-40B4-BE49-F238E27FC236}">
                <a16:creationId xmlns:a16="http://schemas.microsoft.com/office/drawing/2014/main" id="{1AC9A954-8D81-C5FB-1C5A-8304571E123D}"/>
              </a:ext>
            </a:extLst>
          </p:cNvPr>
          <p:cNvSpPr>
            <a:spLocks noGrp="1"/>
          </p:cNvSpPr>
          <p:nvPr>
            <p:ph type="sldNum" sz="quarter" idx="14"/>
          </p:nvPr>
        </p:nvSpPr>
        <p:spPr/>
        <p:txBody>
          <a:bodyPr/>
          <a:lstStyle/>
          <a:p>
            <a:fld id="{61F035E8-3869-4523-9F09-04ED98AE7ACB}" type="slidenum">
              <a:rPr lang="en-US" smtClean="0"/>
              <a:pPr/>
              <a:t>5</a:t>
            </a:fld>
            <a:endParaRPr lang="en-US">
              <a:latin typeface="Lato Black" panose="020F0A02020204030203" pitchFamily="34" charset="0"/>
            </a:endParaRPr>
          </a:p>
        </p:txBody>
      </p:sp>
    </p:spTree>
    <p:extLst>
      <p:ext uri="{BB962C8B-B14F-4D97-AF65-F5344CB8AC3E}">
        <p14:creationId xmlns:p14="http://schemas.microsoft.com/office/powerpoint/2010/main" val="111500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558E0B3-8414-F0B9-6D46-FDE8E9285FFB}"/>
              </a:ext>
            </a:extLst>
          </p:cNvPr>
          <p:cNvSpPr>
            <a:spLocks noGrp="1"/>
          </p:cNvSpPr>
          <p:nvPr>
            <p:ph type="title" idx="4294967295"/>
          </p:nvPr>
        </p:nvSpPr>
        <p:spPr>
          <a:xfrm>
            <a:off x="406400" y="434975"/>
            <a:ext cx="3238500" cy="2070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tx1"/>
                </a:solidFill>
                <a:effectLst/>
                <a:uLnTx/>
                <a:uFillTx/>
                <a:latin typeface="+mj-lt"/>
                <a:ea typeface="+mn-ea"/>
                <a:cs typeface="+mn-cs"/>
              </a:rPr>
              <a:t>Meeting Agenda</a:t>
            </a:r>
          </a:p>
        </p:txBody>
      </p:sp>
      <p:sp>
        <p:nvSpPr>
          <p:cNvPr id="6" name="Content Placeholder 5">
            <a:extLst>
              <a:ext uri="{FF2B5EF4-FFF2-40B4-BE49-F238E27FC236}">
                <a16:creationId xmlns:a16="http://schemas.microsoft.com/office/drawing/2014/main" id="{87EA5B70-29BF-8760-DBDB-2105EE26FD57}"/>
              </a:ext>
            </a:extLst>
          </p:cNvPr>
          <p:cNvSpPr>
            <a:spLocks noGrp="1"/>
          </p:cNvSpPr>
          <p:nvPr>
            <p:ph sz="quarter" idx="16"/>
          </p:nvPr>
        </p:nvSpPr>
        <p:spPr/>
        <p:txBody>
          <a:bodyPr lIns="91440" tIns="45720" rIns="91440" bIns="45720" anchor="t"/>
          <a:lstStyle/>
          <a:p>
            <a:r>
              <a:rPr lang="en-US"/>
              <a:t> Feasibility Study Purpose and Significance</a:t>
            </a:r>
          </a:p>
          <a:p>
            <a:r>
              <a:rPr lang="en-US"/>
              <a:t> Share Findings to Date</a:t>
            </a:r>
          </a:p>
          <a:p>
            <a:r>
              <a:rPr lang="en-US"/>
              <a:t> Review Draft Retreat Concepts</a:t>
            </a:r>
          </a:p>
          <a:p>
            <a:pPr marL="457200" lvl="1" indent="0">
              <a:buNone/>
            </a:pPr>
            <a:r>
              <a:rPr lang="en-US"/>
              <a:t>- Phase 1, Draft Concepts A, B, C</a:t>
            </a:r>
            <a:endParaRPr lang="en-US">
              <a:ea typeface="Lato"/>
              <a:cs typeface="Lato"/>
            </a:endParaRPr>
          </a:p>
          <a:p>
            <a:pPr marL="457200" lvl="1" indent="0">
              <a:buNone/>
            </a:pPr>
            <a:r>
              <a:rPr lang="en-US"/>
              <a:t>- Phase 2, Draft Concepts A, B, C</a:t>
            </a:r>
            <a:endParaRPr lang="en-US">
              <a:ea typeface="Lato"/>
              <a:cs typeface="Lato"/>
            </a:endParaRPr>
          </a:p>
          <a:p>
            <a:r>
              <a:rPr lang="en-US"/>
              <a:t> Public Comment</a:t>
            </a:r>
          </a:p>
        </p:txBody>
      </p:sp>
      <p:pic>
        <p:nvPicPr>
          <p:cNvPr id="8" name="Picture Placeholder 7">
            <a:extLst>
              <a:ext uri="{FF2B5EF4-FFF2-40B4-BE49-F238E27FC236}">
                <a16:creationId xmlns:a16="http://schemas.microsoft.com/office/drawing/2014/main" id="{07A4C077-34A8-F3AA-1EC3-BF2C286631E4}"/>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089" r="16089"/>
          <a:stretch>
            <a:fillRect/>
          </a:stretch>
        </p:blipFill>
        <p:spPr>
          <a:prstGeom prst="rect">
            <a:avLst/>
          </a:prstGeom>
        </p:spPr>
      </p:pic>
      <p:pic>
        <p:nvPicPr>
          <p:cNvPr id="15" name="Picture Placeholder 14">
            <a:extLst>
              <a:ext uri="{FF2B5EF4-FFF2-40B4-BE49-F238E27FC236}">
                <a16:creationId xmlns:a16="http://schemas.microsoft.com/office/drawing/2014/main" id="{988B3ABF-2ADB-7E3A-20B7-4C79F4F8CAEF}"/>
              </a:ext>
              <a:ext uri="{C183D7F6-B498-43B3-948B-1728B52AA6E4}">
                <adec:decorative xmlns:adec="http://schemas.microsoft.com/office/drawing/2017/decorative" val="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089" r="16089"/>
          <a:stretch>
            <a:fillRect/>
          </a:stretch>
        </p:blipFill>
        <p:spPr>
          <a:prstGeom prst="rect">
            <a:avLst/>
          </a:prstGeom>
        </p:spPr>
      </p:pic>
      <p:pic>
        <p:nvPicPr>
          <p:cNvPr id="17" name="Picture Placeholder 16">
            <a:extLst>
              <a:ext uri="{FF2B5EF4-FFF2-40B4-BE49-F238E27FC236}">
                <a16:creationId xmlns:a16="http://schemas.microsoft.com/office/drawing/2014/main" id="{47DFE6AD-AEC7-79E4-B4F9-0A6345C1C330}"/>
              </a:ext>
              <a:ext uri="{C183D7F6-B498-43B3-948B-1728B52AA6E4}">
                <adec:decorative xmlns:adec="http://schemas.microsoft.com/office/drawing/2017/decorative" val="1"/>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5511" r="5511"/>
          <a:stretch>
            <a:fillRect/>
          </a:stretch>
        </p:blipFill>
        <p:spPr>
          <a:prstGeom prst="rect">
            <a:avLst/>
          </a:prstGeom>
        </p:spPr>
      </p:pic>
      <p:pic>
        <p:nvPicPr>
          <p:cNvPr id="13" name="Online Image Placeholder 12">
            <a:extLst>
              <a:ext uri="{FF2B5EF4-FFF2-40B4-BE49-F238E27FC236}">
                <a16:creationId xmlns:a16="http://schemas.microsoft.com/office/drawing/2014/main" id="{887385B8-B88D-19F1-A20A-D293F0828B29}"/>
              </a:ext>
              <a:ext uri="{C183D7F6-B498-43B3-948B-1728B52AA6E4}">
                <adec:decorative xmlns:adec="http://schemas.microsoft.com/office/drawing/2017/decorative" val="1"/>
              </a:ext>
            </a:extLst>
          </p:cNvPr>
          <p:cNvPicPr>
            <a:picLocks noGrp="1" noChangeAspect="1"/>
          </p:cNvPicPr>
          <p:nvPr>
            <p:ph type="clipArt" sz="quarter" idx="12"/>
          </p:nvPr>
        </p:nvPicPr>
        <p:blipFill>
          <a:blip>
            <a:extLst>
              <a:ext uri="{96DAC541-7B7A-43D3-8B79-37D633B846F1}">
                <asvg:svgBlip xmlns:asvg="http://schemas.microsoft.com/office/drawing/2016/SVG/main" r:embed="rId6"/>
              </a:ext>
            </a:extLst>
          </a:blip>
          <a:stretch>
            <a:fillRect/>
          </a:stretch>
        </p:blipFill>
        <p:spPr>
          <a:xfrm>
            <a:off x="209010" y="2505075"/>
            <a:ext cx="3594894" cy="3594894"/>
          </a:xfrm>
        </p:spPr>
      </p:pic>
    </p:spTree>
    <p:extLst>
      <p:ext uri="{BB962C8B-B14F-4D97-AF65-F5344CB8AC3E}">
        <p14:creationId xmlns:p14="http://schemas.microsoft.com/office/powerpoint/2010/main" val="165114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C02D-1987-A2F6-7233-089758722B80}"/>
              </a:ext>
            </a:extLst>
          </p:cNvPr>
          <p:cNvSpPr>
            <a:spLocks noGrp="1"/>
          </p:cNvSpPr>
          <p:nvPr>
            <p:ph type="title"/>
          </p:nvPr>
        </p:nvSpPr>
        <p:spPr>
          <a:xfrm>
            <a:off x="838200" y="225099"/>
            <a:ext cx="10515600" cy="1325563"/>
          </a:xfrm>
        </p:spPr>
        <p:txBody>
          <a:bodyPr/>
          <a:lstStyle/>
          <a:p>
            <a:r>
              <a:rPr lang="en-US"/>
              <a:t>Park features </a:t>
            </a:r>
          </a:p>
        </p:txBody>
      </p:sp>
      <p:pic>
        <p:nvPicPr>
          <p:cNvPr id="3" name="Picture 2" descr="Figure showing the different features at Demarest Lloyd State Park: Georges Pond, Giles Creek, Slocums River, Buzzards Bay, the existing bath house, maintenance building, main parking lot, and satellite parking area">
            <a:extLst>
              <a:ext uri="{FF2B5EF4-FFF2-40B4-BE49-F238E27FC236}">
                <a16:creationId xmlns:a16="http://schemas.microsoft.com/office/drawing/2014/main" id="{297638D9-2B44-AFA4-5D0A-F68B9F1AEBAF}"/>
              </a:ext>
            </a:extLst>
          </p:cNvPr>
          <p:cNvPicPr>
            <a:picLocks noChangeAspect="1"/>
          </p:cNvPicPr>
          <p:nvPr/>
        </p:nvPicPr>
        <p:blipFill>
          <a:blip r:embed="rId3"/>
          <a:stretch>
            <a:fillRect/>
          </a:stretch>
        </p:blipFill>
        <p:spPr>
          <a:xfrm>
            <a:off x="1907814" y="887881"/>
            <a:ext cx="8542244" cy="5974416"/>
          </a:xfrm>
          <a:prstGeom prst="rect">
            <a:avLst/>
          </a:prstGeom>
        </p:spPr>
      </p:pic>
      <p:sp>
        <p:nvSpPr>
          <p:cNvPr id="4" name="Slide Number Placeholder 3">
            <a:extLst>
              <a:ext uri="{FF2B5EF4-FFF2-40B4-BE49-F238E27FC236}">
                <a16:creationId xmlns:a16="http://schemas.microsoft.com/office/drawing/2014/main" id="{22AD910D-B6C1-0F2B-9DC2-906E0D5C60FB}"/>
              </a:ext>
            </a:extLst>
          </p:cNvPr>
          <p:cNvSpPr>
            <a:spLocks noGrp="1"/>
          </p:cNvSpPr>
          <p:nvPr>
            <p:ph type="sldNum" sz="quarter" idx="10"/>
          </p:nvPr>
        </p:nvSpPr>
        <p:spPr/>
        <p:txBody>
          <a:bodyPr/>
          <a:lstStyle/>
          <a:p>
            <a:fld id="{61F035E8-3869-4523-9F09-04ED98AE7ACB}" type="slidenum">
              <a:rPr lang="en-US" smtClean="0"/>
              <a:pPr/>
              <a:t>7</a:t>
            </a:fld>
            <a:endParaRPr lang="en-US">
              <a:latin typeface="Lato Black" panose="020F0A02020204030203" pitchFamily="34" charset="0"/>
            </a:endParaRPr>
          </a:p>
        </p:txBody>
      </p:sp>
    </p:spTree>
    <p:extLst>
      <p:ext uri="{BB962C8B-B14F-4D97-AF65-F5344CB8AC3E}">
        <p14:creationId xmlns:p14="http://schemas.microsoft.com/office/powerpoint/2010/main" val="407446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25525C-5367-EF0E-06EF-C73886E35E04}"/>
              </a:ext>
            </a:extLst>
          </p:cNvPr>
          <p:cNvSpPr>
            <a:spLocks noGrp="1"/>
          </p:cNvSpPr>
          <p:nvPr>
            <p:ph type="title"/>
          </p:nvPr>
        </p:nvSpPr>
        <p:spPr>
          <a:xfrm>
            <a:off x="838199" y="397022"/>
            <a:ext cx="5342897" cy="1325563"/>
          </a:xfrm>
        </p:spPr>
        <p:txBody>
          <a:bodyPr lIns="91440" tIns="45720" rIns="91440" bIns="45720" anchor="t"/>
          <a:lstStyle/>
          <a:p>
            <a:r>
              <a:rPr lang="en-US" sz="4000">
                <a:latin typeface="Lato ExtraBold"/>
                <a:ea typeface="Lato ExtraBold"/>
                <a:cs typeface="Lato ExtraBold"/>
              </a:rPr>
              <a:t>Demarest Lloyd State Park is an active part of the homelands of Wampanoag Nation, </a:t>
            </a:r>
            <a:br>
              <a:rPr lang="en-US" sz="3600"/>
            </a:br>
            <a:r>
              <a:rPr lang="en-US" sz="3200">
                <a:latin typeface="Lato (Body)"/>
                <a:ea typeface="Lato ExtraBold"/>
                <a:cs typeface="Lato ExtraBold"/>
              </a:rPr>
              <a:t>including the Mashpee Wampanoag Tribe, the Wampanoag Tribe of Gay Head (Aquinnah), the Herring Pond Wampanoag Tribe, and the Assonet Wampanoag.</a:t>
            </a:r>
          </a:p>
        </p:txBody>
      </p:sp>
      <p:sp>
        <p:nvSpPr>
          <p:cNvPr id="5" name="Slide Number Placeholder 4">
            <a:extLst>
              <a:ext uri="{FF2B5EF4-FFF2-40B4-BE49-F238E27FC236}">
                <a16:creationId xmlns:a16="http://schemas.microsoft.com/office/drawing/2014/main" id="{69190738-6266-31C1-60FA-028AF85BF5E8}"/>
              </a:ext>
            </a:extLst>
          </p:cNvPr>
          <p:cNvSpPr>
            <a:spLocks noGrp="1"/>
          </p:cNvSpPr>
          <p:nvPr>
            <p:ph type="sldNum" sz="quarter" idx="10"/>
          </p:nvPr>
        </p:nvSpPr>
        <p:spPr/>
        <p:txBody>
          <a:bodyPr/>
          <a:lstStyle/>
          <a:p>
            <a:fld id="{61F035E8-3869-4523-9F09-04ED98AE7ACB}" type="slidenum">
              <a:rPr lang="en-US" smtClean="0"/>
              <a:pPr/>
              <a:t>8</a:t>
            </a:fld>
            <a:endParaRPr lang="en-US">
              <a:latin typeface="Lato Black" panose="020F0A02020204030203" pitchFamily="34" charset="0"/>
            </a:endParaRPr>
          </a:p>
        </p:txBody>
      </p:sp>
      <p:pic>
        <p:nvPicPr>
          <p:cNvPr id="2" name="Content Placeholder 1">
            <a:extLst>
              <a:ext uri="{FF2B5EF4-FFF2-40B4-BE49-F238E27FC236}">
                <a16:creationId xmlns:a16="http://schemas.microsoft.com/office/drawing/2014/main" id="{FE5931C8-FDF7-E09A-40EC-514998C9D6D7}"/>
              </a:ext>
              <a:ext uri="{C183D7F6-B498-43B3-948B-1728B52AA6E4}">
                <adec:decorative xmlns:adec="http://schemas.microsoft.com/office/drawing/2017/decorative" val="1"/>
              </a:ext>
            </a:extLst>
          </p:cNvPr>
          <p:cNvPicPr>
            <a:picLocks noGrp="1" noChangeAspect="1"/>
          </p:cNvPicPr>
          <p:nvPr>
            <p:ph idx="4294967295"/>
          </p:nvPr>
        </p:nvPicPr>
        <p:blipFill>
          <a:blip r:embed="rId3"/>
          <a:stretch>
            <a:fillRect/>
          </a:stretch>
        </p:blipFill>
        <p:spPr>
          <a:xfrm>
            <a:off x="-4763" y="-4763"/>
            <a:ext cx="9525" cy="9525"/>
          </a:xfrm>
        </p:spPr>
      </p:pic>
      <p:pic>
        <p:nvPicPr>
          <p:cNvPr id="4" name="Picture 3">
            <a:extLst>
              <a:ext uri="{FF2B5EF4-FFF2-40B4-BE49-F238E27FC236}">
                <a16:creationId xmlns:a16="http://schemas.microsoft.com/office/drawing/2014/main" id="{67A07F3B-6772-71AB-413C-AF5E6A5E65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0937" y="1300727"/>
            <a:ext cx="5771030" cy="4258236"/>
          </a:xfrm>
          <a:prstGeom prst="rect">
            <a:avLst/>
          </a:prstGeom>
        </p:spPr>
      </p:pic>
    </p:spTree>
    <p:extLst>
      <p:ext uri="{BB962C8B-B14F-4D97-AF65-F5344CB8AC3E}">
        <p14:creationId xmlns:p14="http://schemas.microsoft.com/office/powerpoint/2010/main" val="74760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542540-E086-C0F5-BBF1-ED4D6EED7D29}"/>
              </a:ext>
            </a:extLst>
          </p:cNvPr>
          <p:cNvSpPr>
            <a:spLocks noGrp="1"/>
          </p:cNvSpPr>
          <p:nvPr>
            <p:ph type="title" idx="4294967295"/>
          </p:nvPr>
        </p:nvSpPr>
        <p:spPr>
          <a:xfrm>
            <a:off x="351028" y="450596"/>
            <a:ext cx="3370580" cy="2743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schemeClr val="tx1"/>
                </a:solidFill>
                <a:effectLst/>
                <a:uLnTx/>
                <a:uFillTx/>
                <a:latin typeface="+mj-lt"/>
                <a:ea typeface="+mn-ea"/>
                <a:cs typeface="+mn-cs"/>
              </a:rPr>
              <a:t>Feasibility Study’s Purpose and Significance</a:t>
            </a:r>
          </a:p>
        </p:txBody>
      </p:sp>
      <p:sp>
        <p:nvSpPr>
          <p:cNvPr id="3" name="Text Placeholder 2">
            <a:extLst>
              <a:ext uri="{FF2B5EF4-FFF2-40B4-BE49-F238E27FC236}">
                <a16:creationId xmlns:a16="http://schemas.microsoft.com/office/drawing/2014/main" id="{66019CE7-93BA-2E4B-5A33-8C9B6825BB4E}"/>
              </a:ext>
            </a:extLst>
          </p:cNvPr>
          <p:cNvSpPr>
            <a:spLocks noGrp="1"/>
          </p:cNvSpPr>
          <p:nvPr>
            <p:ph type="body" sz="quarter" idx="15"/>
          </p:nvPr>
        </p:nvSpPr>
        <p:spPr>
          <a:xfrm>
            <a:off x="4486953" y="246559"/>
            <a:ext cx="7246353" cy="5895340"/>
          </a:xfrm>
        </p:spPr>
        <p:txBody>
          <a:bodyPr lIns="91440" tIns="45720" rIns="91440" bIns="45720" anchor="t"/>
          <a:lstStyle/>
          <a:p>
            <a:r>
              <a:rPr lang="en-US" sz="1900" b="1"/>
              <a:t>STUDY’S PURPOSE</a:t>
            </a:r>
          </a:p>
          <a:p>
            <a:pPr algn="ctr"/>
            <a:r>
              <a:rPr lang="en-US" sz="1800"/>
              <a:t>To develop </a:t>
            </a:r>
            <a:r>
              <a:rPr lang="en-US" sz="1800" b="1"/>
              <a:t>concept designs </a:t>
            </a:r>
            <a:r>
              <a:rPr lang="en-US" sz="1800"/>
              <a:t>for climate-based phased retreat and ecological restoration in support of threatened and endangered species at the park. </a:t>
            </a:r>
          </a:p>
          <a:p>
            <a:r>
              <a:rPr lang="en-US" sz="1900" b="1"/>
              <a:t>WHY</a:t>
            </a:r>
          </a:p>
          <a:p>
            <a:pPr marL="457200" indent="-457200">
              <a:buFont typeface="Arial" panose="020B0604020202020204" pitchFamily="34" charset="0"/>
              <a:buChar char="•"/>
            </a:pPr>
            <a:r>
              <a:rPr lang="en-US" sz="1800"/>
              <a:t>Demarest Lloyd State Park among top ten most vulnerable state parks to climate-induced coastal flooding and erosion.</a:t>
            </a:r>
          </a:p>
          <a:p>
            <a:pPr marL="457200" indent="-457200">
              <a:buFont typeface="Arial" panose="020B0604020202020204" pitchFamily="34" charset="0"/>
              <a:buChar char="•"/>
            </a:pPr>
            <a:r>
              <a:rPr lang="en-US" sz="1800"/>
              <a:t>Cultural significance – Part of the ancestral homelands of Wampanoag Nation, including Tribe of Gay Head (Aquinnah), the Mashpee Wampanoag, Assonet, and Herring Pond Wampanoag Tribes. </a:t>
            </a:r>
            <a:endParaRPr lang="en-US" sz="1800">
              <a:ea typeface="Lato"/>
              <a:cs typeface="Lato"/>
            </a:endParaRPr>
          </a:p>
          <a:p>
            <a:pPr marL="457200" indent="-457200">
              <a:buFont typeface="Arial" panose="020B0604020202020204" pitchFamily="34" charset="0"/>
              <a:buChar char="•"/>
            </a:pPr>
            <a:r>
              <a:rPr lang="en-US" sz="1800"/>
              <a:t>Rich biodiversity – leverage prior ecological resotration work.</a:t>
            </a:r>
          </a:p>
          <a:p>
            <a:pPr marL="457200" indent="-457200">
              <a:buFont typeface="Arial" panose="020B0604020202020204" pitchFamily="34" charset="0"/>
              <a:buChar char="•"/>
            </a:pPr>
            <a:r>
              <a:rPr lang="en-US" sz="1800"/>
              <a:t>Opportunity to realign the park experience with climate impacts.</a:t>
            </a:r>
          </a:p>
          <a:p>
            <a:pPr marL="0" indent="0"/>
            <a:endParaRPr lang="en-US" sz="1000"/>
          </a:p>
          <a:p>
            <a:r>
              <a:rPr lang="en-US" sz="1900" b="1"/>
              <a:t>SIGNIFICANCE</a:t>
            </a:r>
          </a:p>
          <a:p>
            <a:pPr marL="342900" indent="-342900">
              <a:buFont typeface="Arial" panose="020B0604020202020204" pitchFamily="34" charset="0"/>
              <a:buChar char="•"/>
            </a:pPr>
            <a:r>
              <a:rPr lang="en-US" sz="1800"/>
              <a:t>First study of its kind for DCR.</a:t>
            </a:r>
          </a:p>
          <a:p>
            <a:pPr marL="342900" indent="-342900">
              <a:buFont typeface="Arial" panose="020B0604020202020204" pitchFamily="34" charset="0"/>
              <a:buChar char="•"/>
            </a:pPr>
            <a:r>
              <a:rPr lang="en-US" sz="1800"/>
              <a:t>Inform retreat process for similar coastal sites</a:t>
            </a:r>
            <a:endParaRPr lang="en-US"/>
          </a:p>
          <a:p>
            <a:pPr marL="342900" indent="-342900">
              <a:buFont typeface="Arial" panose="020B0604020202020204" pitchFamily="34" charset="0"/>
              <a:buChar char="•"/>
            </a:pPr>
            <a:r>
              <a:rPr lang="en-US" sz="1800"/>
              <a:t>Collaboration with the First Peoples, the First Stewards of the land.</a:t>
            </a:r>
            <a:endParaRPr lang="en-US"/>
          </a:p>
          <a:p>
            <a:pPr marL="342900" indent="-342900">
              <a:buFont typeface="Arial" panose="020B0604020202020204" pitchFamily="34" charset="0"/>
              <a:buChar char="•"/>
            </a:pPr>
            <a:r>
              <a:rPr lang="en-US" sz="1800"/>
              <a:t>Support ecological restoration and Biodiversity E.O. 618</a:t>
            </a:r>
            <a:endParaRPr lang="en-US">
              <a:ea typeface="Lato"/>
              <a:cs typeface="Lato"/>
            </a:endParaRPr>
          </a:p>
        </p:txBody>
      </p:sp>
      <p:sp>
        <p:nvSpPr>
          <p:cNvPr id="4" name="Slide Number Placeholder 3">
            <a:extLst>
              <a:ext uri="{FF2B5EF4-FFF2-40B4-BE49-F238E27FC236}">
                <a16:creationId xmlns:a16="http://schemas.microsoft.com/office/drawing/2014/main" id="{9F984D3E-4C52-1A8A-FE2A-07BF803B115D}"/>
              </a:ext>
              <a:ext uri="{C183D7F6-B498-43B3-948B-1728B52AA6E4}">
                <adec:decorative xmlns:adec="http://schemas.microsoft.com/office/drawing/2017/decorative" val="1"/>
              </a:ext>
            </a:extLst>
          </p:cNvPr>
          <p:cNvSpPr>
            <a:spLocks noGrp="1"/>
          </p:cNvSpPr>
          <p:nvPr>
            <p:ph type="sldNum" sz="quarter" idx="14"/>
          </p:nvPr>
        </p:nvSpPr>
        <p:spPr/>
        <p:txBody>
          <a:bodyPr/>
          <a:lstStyle/>
          <a:p>
            <a:fld id="{61F035E8-3869-4523-9F09-04ED98AE7ACB}" type="slidenum">
              <a:rPr lang="en-US" smtClean="0"/>
              <a:pPr/>
              <a:t>9</a:t>
            </a:fld>
            <a:endParaRPr lang="en-US">
              <a:latin typeface="Lato Black" panose="020F0A02020204030203" pitchFamily="34" charset="0"/>
            </a:endParaRPr>
          </a:p>
        </p:txBody>
      </p:sp>
      <p:pic>
        <p:nvPicPr>
          <p:cNvPr id="8" name="Picture 7">
            <a:extLst>
              <a:ext uri="{FF2B5EF4-FFF2-40B4-BE49-F238E27FC236}">
                <a16:creationId xmlns:a16="http://schemas.microsoft.com/office/drawing/2014/main" id="{022E2DC7-1307-CDB0-F05A-4440083FD3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29" y="3447288"/>
            <a:ext cx="3519170" cy="2648175"/>
          </a:xfrm>
          <a:prstGeom prst="rect">
            <a:avLst/>
          </a:prstGeom>
        </p:spPr>
      </p:pic>
    </p:spTree>
    <p:extLst>
      <p:ext uri="{BB962C8B-B14F-4D97-AF65-F5344CB8AC3E}">
        <p14:creationId xmlns:p14="http://schemas.microsoft.com/office/powerpoint/2010/main" val="3266560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Heading">
      <a:majorFont>
        <a:latin typeface="Lato Extra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1DD9BA2E-64BE-4514-87CF-12686D7100A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0DC2994F-3C64-41BE-A3D6-F8963E85CFBF}"/>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A0E37B26-3BA0-4EDC-86DC-2FDABDFEBA79}"/>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2D4B73A5-9003-4400-B5A7-C13F2B409A67}"/>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Heading">
      <a:majorFont>
        <a:latin typeface="Lato Extra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79F48958-ED5A-4F03-8DCC-5D4CA122BDDB}"/>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old Text">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75BA0C6-8984-44F6-99E4-B76479D1FF7D}" vid="{8862B356-3BF4-4A0A-BBD2-39BEFAB1DFA3}"/>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Heading">
      <a:majorFont>
        <a:latin typeface="Lato Extra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6E15601-9E07-44FD-8925-CC8D0743741E}" vid="{5E27ACAB-79A3-4923-94F6-8AF29F7FFE67}"/>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old Text">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6E15601-9E07-44FD-8925-CC8D0743741E}" vid="{98469BF2-217F-4B43-B3B3-0EBE20B9FA4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663b1e7-e0e7-4bbc-a4fd-9c3159555c02" xsi:nil="true"/>
    <lcf76f155ced4ddcb4097134ff3c332f xmlns="0c8e9fed-adfe-4121-b730-c31d2971573c">
      <Terms xmlns="http://schemas.microsoft.com/office/infopath/2007/PartnerControls"/>
    </lcf76f155ced4ddcb4097134ff3c332f>
    <ImageCredit0 xmlns="0c8e9fed-adfe-4121-b730-c31d2971573c" xsi:nil="true"/>
    <Notes xmlns="0c8e9fed-adfe-4121-b730-c31d2971573c" xsi:nil="true"/>
    <Copyright xmlns="0c8e9fed-adfe-4121-b730-c31d2971573c" xsi:nil="true"/>
    <Imagecredit xmlns="0c8e9fed-adfe-4121-b730-c31d2971573c">
      <Url xsi:nil="true"/>
      <Description xsi:nil="true"/>
    </Imagecredi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02B40D9EAFFC4E88552A09685D1A8D" ma:contentTypeVersion="19" ma:contentTypeDescription="Create a new document." ma:contentTypeScope="" ma:versionID="a69ab8e8db8f361eaa2eed2a00a6798a">
  <xsd:schema xmlns:xsd="http://www.w3.org/2001/XMLSchema" xmlns:xs="http://www.w3.org/2001/XMLSchema" xmlns:p="http://schemas.microsoft.com/office/2006/metadata/properties" xmlns:ns2="0c8e9fed-adfe-4121-b730-c31d2971573c" xmlns:ns3="6663b1e7-e0e7-4bbc-a4fd-9c3159555c02" targetNamespace="http://schemas.microsoft.com/office/2006/metadata/properties" ma:root="true" ma:fieldsID="df5f2deb5351ec33e9d4eddcc0cc5a2c" ns2:_="" ns3:_="">
    <xsd:import namespace="0c8e9fed-adfe-4121-b730-c31d2971573c"/>
    <xsd:import namespace="6663b1e7-e0e7-4bbc-a4fd-9c3159555c0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element ref="ns2:Notes" minOccurs="0"/>
                <xsd:element ref="ns2:Imagecredit" minOccurs="0"/>
                <xsd:element ref="ns2:Copyright" minOccurs="0"/>
                <xsd:element ref="ns2:ImageCredit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e9fed-adfe-4121-b730-c31d2971573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Notes" ma:index="22" nillable="true" ma:displayName="Notes" ma:format="Dropdown" ma:internalName="Notes">
      <xsd:simpleType>
        <xsd:restriction base="dms:Note"/>
      </xsd:simpleType>
    </xsd:element>
    <xsd:element name="Imagecredit" ma:index="23" nillable="true" ma:displayName="Image Source" ma:description="Link to image web source." ma:format="Hyperlink" ma:internalName="Imagecredit">
      <xsd:complexType>
        <xsd:complexContent>
          <xsd:extension base="dms:URL">
            <xsd:sequence>
              <xsd:element name="Url" type="dms:ValidUrl" minOccurs="0" nillable="true"/>
              <xsd:element name="Description" type="xsd:string" nillable="true"/>
            </xsd:sequence>
          </xsd:extension>
        </xsd:complexContent>
      </xsd:complexType>
    </xsd:element>
    <xsd:element name="Copyright" ma:index="24" nillable="true" ma:displayName="Copyright" ma:description="Select a copyright level for an image." ma:format="Dropdown" ma:internalName="Copyright">
      <xsd:simpleType>
        <xsd:union memberTypes="dms:Text">
          <xsd:simpleType>
            <xsd:restriction base="dms:Choice">
              <xsd:enumeration value="Public Domain"/>
              <xsd:enumeration value="Creative Commons (CCO)"/>
              <xsd:enumeration value="Creative Commons (BY)"/>
              <xsd:enumeration value="Creative Commons (BY-NC)"/>
              <xsd:enumeration value="All Rights Reserved"/>
              <xsd:enumeration value="Licensed"/>
              <xsd:enumeration value="Permission Granted"/>
              <xsd:enumeration value="Unknown"/>
            </xsd:restriction>
          </xsd:simpleType>
        </xsd:union>
      </xsd:simpleType>
    </xsd:element>
    <xsd:element name="ImageCredit0" ma:index="25" nillable="true" ma:displayName="Image Credit" ma:format="Dropdown" ma:internalName="ImageCredit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63b1e7-e0e7-4bbc-a4fd-9c3159555c0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98e5d6c-752c-4306-8a98-ce6102dfcb48}" ma:internalName="TaxCatchAll" ma:showField="CatchAllData" ma:web="6663b1e7-e0e7-4bbc-a4fd-9c3159555c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B643E0-D0E2-47A6-8F05-4DF54EA4E078}">
  <ds:schemaRefs>
    <ds:schemaRef ds:uri="http://schemas.microsoft.com/sharepoint/v3/contenttype/forms"/>
  </ds:schemaRefs>
</ds:datastoreItem>
</file>

<file path=customXml/itemProps2.xml><?xml version="1.0" encoding="utf-8"?>
<ds:datastoreItem xmlns:ds="http://schemas.openxmlformats.org/officeDocument/2006/customXml" ds:itemID="{6E2A6456-1003-4706-AA76-8E8DAE82966E}">
  <ds:schemaRefs>
    <ds:schemaRef ds:uri="0c8e9fed-adfe-4121-b730-c31d2971573c"/>
    <ds:schemaRef ds:uri="6663b1e7-e0e7-4bbc-a4fd-9c3159555c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8B4E98-318E-49F8-AE60-D4372B5698F7}">
  <ds:schemaRefs>
    <ds:schemaRef ds:uri="0c8e9fed-adfe-4121-b730-c31d2971573c"/>
    <ds:schemaRef ds:uri="6663b1e7-e0e7-4bbc-a4fd-9c3159555c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28</Notes>
  <HiddenSlides>0</HiddenSlides>
  <ScaleCrop>false</ScaleCrop>
  <HeadingPairs>
    <vt:vector size="4" baseType="variant">
      <vt:variant>
        <vt:lpstr>Theme</vt:lpstr>
      </vt:variant>
      <vt:variant>
        <vt:i4>8</vt:i4>
      </vt:variant>
      <vt:variant>
        <vt:lpstr>Slide Titles</vt:lpstr>
      </vt:variant>
      <vt:variant>
        <vt:i4>40</vt:i4>
      </vt:variant>
    </vt:vector>
  </HeadingPairs>
  <TitlesOfParts>
    <vt:vector size="48" baseType="lpstr">
      <vt:lpstr>Office Theme</vt:lpstr>
      <vt:lpstr>Custom Design</vt:lpstr>
      <vt:lpstr>4_Custom Design</vt:lpstr>
      <vt:lpstr>1_Custom Design</vt:lpstr>
      <vt:lpstr>2_Custom Design</vt:lpstr>
      <vt:lpstr>3_Custom Design</vt:lpstr>
      <vt:lpstr>5_Custom Design</vt:lpstr>
      <vt:lpstr>6_Custom Design</vt:lpstr>
      <vt:lpstr>Demarest Lloyd State Park Ecological Restoration and Phased Retreat Feasibility Study</vt:lpstr>
      <vt:lpstr>Commonwealth of Massachusetts</vt:lpstr>
      <vt:lpstr>DCR’s Mission and Core Principles</vt:lpstr>
      <vt:lpstr>Meeting Logistics</vt:lpstr>
      <vt:lpstr>Feasibility Study Team Introductions</vt:lpstr>
      <vt:lpstr>Meeting Agenda</vt:lpstr>
      <vt:lpstr>Park features </vt:lpstr>
      <vt:lpstr>Demarest Lloyd State Park is an active part of the homelands of Wampanoag Nation,  including the Mashpee Wampanoag Tribe, the Wampanoag Tribe of Gay Head (Aquinnah), the Herring Pond Wampanoag Tribe, and the Assonet Wampanoag.</vt:lpstr>
      <vt:lpstr>Feasibility Study’s Purpose and Significance</vt:lpstr>
      <vt:lpstr>What does “phased retreat” mean to DCR?</vt:lpstr>
      <vt:lpstr>Tasks performed to date</vt:lpstr>
      <vt:lpstr>Findings</vt:lpstr>
      <vt:lpstr>Park Visitor Intercept Survey</vt:lpstr>
      <vt:lpstr>Park Visitor Survey – What they did and what they liked the most about the park</vt:lpstr>
      <vt:lpstr>Parking data</vt:lpstr>
      <vt:lpstr>Evolving Coastline</vt:lpstr>
      <vt:lpstr>2070 Storm Event</vt:lpstr>
      <vt:lpstr>Existing Resource Areas </vt:lpstr>
      <vt:lpstr>2050 Projected Resource Areas </vt:lpstr>
      <vt:lpstr>Projected Climate Change Impacts </vt:lpstr>
      <vt:lpstr>Retreat Concepts Design Criteria</vt:lpstr>
      <vt:lpstr>Draft Retreat Concepts</vt:lpstr>
      <vt:lpstr>Near-term through 2050 Draft Concepts</vt:lpstr>
      <vt:lpstr>Existing Conditions</vt:lpstr>
      <vt:lpstr>Phase 1 Option A</vt:lpstr>
      <vt:lpstr>Phase 1 Option B</vt:lpstr>
      <vt:lpstr>Phase 1 Option C</vt:lpstr>
      <vt:lpstr>Near-term concepts can withstand 2050 conditions – Concept A</vt:lpstr>
      <vt:lpstr>Near-term concepts can withstand 2050 conditions – Concept B</vt:lpstr>
      <vt:lpstr>Near-term concepts can withstand 2050 conditions – Concept C</vt:lpstr>
      <vt:lpstr>Future 2050+ Draft Concepts</vt:lpstr>
      <vt:lpstr>Phase 2 Existing Conditions</vt:lpstr>
      <vt:lpstr>Phase 2 Option A</vt:lpstr>
      <vt:lpstr>Phase 2 Option B</vt:lpstr>
      <vt:lpstr>Phase 2 Option C</vt:lpstr>
      <vt:lpstr>Draft Retreat Concepts Summary</vt:lpstr>
      <vt:lpstr>Next Steps</vt:lpstr>
      <vt:lpstr>Public comment</vt:lpstr>
      <vt:lpstr>Additional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WolffLander, Rachel (DCR)</dc:creator>
  <cp:revision>2</cp:revision>
  <cp:lastPrinted>2026-04-28T18:36:29Z</cp:lastPrinted>
  <dcterms:created xsi:type="dcterms:W3CDTF">2026-03-18T21:01:37Z</dcterms:created>
  <dcterms:modified xsi:type="dcterms:W3CDTF">2026-04-30T21:27:23Z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0x0101003202B40D9EAFFC4E88552A09685D1A8D</vt:lpwstr>
  </property>
  <property fmtid="{D5CDD505-2E9C-101B-9397-08002B2CF9AE}" pid="3" name="MediaServiceImageTags">
    <vt:lpwstr/>
  </property>
</Properties>
</file>