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>
      <p:cViewPr varScale="1">
        <p:scale>
          <a:sx n="67" d="100"/>
          <a:sy n="67" d="100"/>
        </p:scale>
        <p:origin x="57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54FAB-A64F-4C32-BB1B-4F1B1A2305B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FB86-C56A-4E03-8EE6-65777E8D8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FB86-C56A-4E03-8EE6-65777E8D8C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7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FB86-C56A-4E03-8EE6-65777E8D8C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1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35" y="5235"/>
            <a:ext cx="20093940" cy="11298555"/>
          </a:xfrm>
          <a:custGeom>
            <a:avLst/>
            <a:gdLst/>
            <a:ahLst/>
            <a:cxnLst/>
            <a:rect l="l" t="t" r="r" b="b"/>
            <a:pathLst>
              <a:path w="20093940" h="11298555">
                <a:moveTo>
                  <a:pt x="0" y="11298085"/>
                </a:moveTo>
                <a:lnTo>
                  <a:pt x="20093629" y="11298085"/>
                </a:lnTo>
                <a:lnTo>
                  <a:pt x="20093629" y="0"/>
                </a:lnTo>
                <a:lnTo>
                  <a:pt x="0" y="0"/>
                </a:lnTo>
                <a:lnTo>
                  <a:pt x="0" y="11298085"/>
                </a:lnTo>
                <a:close/>
              </a:path>
            </a:pathLst>
          </a:custGeom>
          <a:solidFill>
            <a:srgbClr val="081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3018" y="9927770"/>
            <a:ext cx="354334" cy="795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647629" y="565427"/>
            <a:ext cx="1891167" cy="955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83585" y="9927776"/>
            <a:ext cx="514873" cy="795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50553" y="9843612"/>
            <a:ext cx="0" cy="956310"/>
          </a:xfrm>
          <a:custGeom>
            <a:avLst/>
            <a:gdLst/>
            <a:ahLst/>
            <a:cxnLst/>
            <a:rect l="l" t="t" r="r" b="b"/>
            <a:pathLst>
              <a:path h="956309">
                <a:moveTo>
                  <a:pt x="0" y="955782"/>
                </a:moveTo>
                <a:lnTo>
                  <a:pt x="0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 u="heavy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6951" y="10192778"/>
            <a:ext cx="265374" cy="738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 u="heavy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 u="heavy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35" y="5235"/>
            <a:ext cx="20093940" cy="11298555"/>
          </a:xfrm>
          <a:custGeom>
            <a:avLst/>
            <a:gdLst/>
            <a:ahLst/>
            <a:cxnLst/>
            <a:rect l="l" t="t" r="r" b="b"/>
            <a:pathLst>
              <a:path w="20093940" h="11298555">
                <a:moveTo>
                  <a:pt x="0" y="11298085"/>
                </a:moveTo>
                <a:lnTo>
                  <a:pt x="20093629" y="11298085"/>
                </a:lnTo>
                <a:lnTo>
                  <a:pt x="20093629" y="0"/>
                </a:lnTo>
                <a:lnTo>
                  <a:pt x="0" y="0"/>
                </a:lnTo>
                <a:lnTo>
                  <a:pt x="0" y="11298085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22320" y="6389581"/>
            <a:ext cx="1219835" cy="0"/>
          </a:xfrm>
          <a:custGeom>
            <a:avLst/>
            <a:gdLst/>
            <a:ahLst/>
            <a:cxnLst/>
            <a:rect l="l" t="t" r="r" b="b"/>
            <a:pathLst>
              <a:path w="1219834">
                <a:moveTo>
                  <a:pt x="0" y="0"/>
                </a:moveTo>
                <a:lnTo>
                  <a:pt x="1219554" y="0"/>
                </a:lnTo>
              </a:path>
            </a:pathLst>
          </a:custGeom>
          <a:ln w="125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73111" y="5277523"/>
            <a:ext cx="3157877" cy="478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 u="heavy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9947" y="10194563"/>
            <a:ext cx="22872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i="1" spc="10" dirty="0">
                <a:solidFill>
                  <a:srgbClr val="FFFFFF"/>
                </a:solidFill>
                <a:latin typeface="Lora"/>
                <a:cs typeface="Lora"/>
              </a:rPr>
              <a:t>Mayor Martin </a:t>
            </a:r>
            <a:r>
              <a:rPr sz="1700" i="1" spc="-10" dirty="0">
                <a:solidFill>
                  <a:srgbClr val="FFFFFF"/>
                </a:solidFill>
                <a:latin typeface="Lora"/>
                <a:cs typeface="Lora"/>
              </a:rPr>
              <a:t>J.</a:t>
            </a:r>
            <a:r>
              <a:rPr sz="1700" i="1" spc="-75" dirty="0">
                <a:solidFill>
                  <a:srgbClr val="FFFFFF"/>
                </a:solidFill>
                <a:latin typeface="Lora"/>
                <a:cs typeface="Lora"/>
              </a:rPr>
              <a:t> </a:t>
            </a:r>
            <a:r>
              <a:rPr sz="1700" i="1" spc="-10" dirty="0">
                <a:solidFill>
                  <a:srgbClr val="FFFFFF"/>
                </a:solidFill>
                <a:latin typeface="Lora"/>
                <a:cs typeface="Lora"/>
              </a:rPr>
              <a:t>Walsh</a:t>
            </a:r>
            <a:endParaRPr sz="1700" dirty="0">
              <a:latin typeface="Lora"/>
              <a:cs typeface="Lor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63208" y="10647260"/>
            <a:ext cx="67310" cy="66040"/>
          </a:xfrm>
          <a:custGeom>
            <a:avLst/>
            <a:gdLst/>
            <a:ahLst/>
            <a:cxnLst/>
            <a:rect l="l" t="t" r="r" b="b"/>
            <a:pathLst>
              <a:path w="67309" h="66040">
                <a:moveTo>
                  <a:pt x="0" y="0"/>
                </a:moveTo>
                <a:lnTo>
                  <a:pt x="0" y="65411"/>
                </a:lnTo>
                <a:lnTo>
                  <a:pt x="66793" y="654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66651" y="10647260"/>
            <a:ext cx="67310" cy="66040"/>
          </a:xfrm>
          <a:custGeom>
            <a:avLst/>
            <a:gdLst/>
            <a:ahLst/>
            <a:cxnLst/>
            <a:rect l="l" t="t" r="r" b="b"/>
            <a:pathLst>
              <a:path w="67309" h="66040">
                <a:moveTo>
                  <a:pt x="0" y="65411"/>
                </a:moveTo>
                <a:lnTo>
                  <a:pt x="66793" y="65411"/>
                </a:lnTo>
                <a:lnTo>
                  <a:pt x="6679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66651" y="9927775"/>
            <a:ext cx="67310" cy="66040"/>
          </a:xfrm>
          <a:custGeom>
            <a:avLst/>
            <a:gdLst/>
            <a:ahLst/>
            <a:cxnLst/>
            <a:rect l="l" t="t" r="r" b="b"/>
            <a:pathLst>
              <a:path w="67309" h="66040">
                <a:moveTo>
                  <a:pt x="66793" y="65411"/>
                </a:moveTo>
                <a:lnTo>
                  <a:pt x="66793" y="0"/>
                </a:ln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63208" y="9927775"/>
            <a:ext cx="67310" cy="66040"/>
          </a:xfrm>
          <a:custGeom>
            <a:avLst/>
            <a:gdLst/>
            <a:ahLst/>
            <a:cxnLst/>
            <a:rect l="l" t="t" r="r" b="b"/>
            <a:pathLst>
              <a:path w="67309" h="66040">
                <a:moveTo>
                  <a:pt x="66793" y="0"/>
                </a:moveTo>
                <a:lnTo>
                  <a:pt x="0" y="0"/>
                </a:lnTo>
                <a:lnTo>
                  <a:pt x="0" y="654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40" dirty="0"/>
              <a:t>MOAKLEY</a:t>
            </a:r>
            <a:r>
              <a:rPr spc="-5" dirty="0"/>
              <a:t> </a:t>
            </a:r>
            <a:r>
              <a:rPr spc="-65" dirty="0"/>
              <a:t>PARK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04186" y="5897399"/>
            <a:ext cx="2896235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1950" b="0" spc="10" dirty="0">
                <a:solidFill>
                  <a:srgbClr val="FFFFFF"/>
                </a:solidFill>
                <a:latin typeface="Montserrat Light"/>
                <a:cs typeface="Montserrat Light"/>
              </a:rPr>
              <a:t>MVP</a:t>
            </a:r>
            <a:r>
              <a:rPr sz="1950" b="0" spc="1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lang="en-US" sz="1950" b="0" spc="-15" dirty="0">
                <a:solidFill>
                  <a:srgbClr val="FFFFFF"/>
                </a:solidFill>
                <a:latin typeface="Montserrat Light"/>
                <a:cs typeface="Montserrat Light"/>
              </a:rPr>
              <a:t>Summary</a:t>
            </a:r>
            <a:endParaRPr sz="1950" dirty="0">
              <a:latin typeface="Montserrat Light"/>
              <a:cs typeface="Montserrat Ligh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en-US" sz="1950" b="0" i="1" spc="5" dirty="0">
                <a:solidFill>
                  <a:srgbClr val="FFFFFF"/>
                </a:solidFill>
                <a:latin typeface="Montserrat Light"/>
                <a:cs typeface="Montserrat Light"/>
              </a:rPr>
              <a:t>September </a:t>
            </a:r>
            <a:r>
              <a:rPr lang="en-US" sz="1950" i="1" spc="5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30</a:t>
            </a:r>
            <a:r>
              <a:rPr lang="en-US" sz="1950" b="0" i="1" spc="5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, </a:t>
            </a:r>
            <a:r>
              <a:rPr lang="en-US" sz="1950" b="0" i="1" spc="5" dirty="0">
                <a:solidFill>
                  <a:srgbClr val="FFFFFF"/>
                </a:solidFill>
                <a:latin typeface="Montserrat Light"/>
                <a:cs typeface="Montserrat Light"/>
              </a:rPr>
              <a:t>2020</a:t>
            </a:r>
            <a:endParaRPr sz="1950" dirty="0">
              <a:latin typeface="Montserrat Light"/>
              <a:cs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724" y="10772312"/>
            <a:ext cx="1358526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i="1" spc="-15" dirty="0">
                <a:latin typeface="Lora"/>
                <a:cs typeface="Lora"/>
              </a:rPr>
              <a:t>September </a:t>
            </a:r>
            <a:r>
              <a:rPr lang="en-US" sz="1150" i="1" spc="-15" dirty="0" smtClean="0">
                <a:latin typeface="Lora"/>
                <a:cs typeface="Lora"/>
              </a:rPr>
              <a:t>30</a:t>
            </a:r>
            <a:r>
              <a:rPr lang="en-US" sz="1150" i="1" spc="-15" dirty="0" smtClean="0">
                <a:latin typeface="Lora"/>
                <a:cs typeface="Lora"/>
              </a:rPr>
              <a:t>, </a:t>
            </a:r>
            <a:r>
              <a:rPr lang="en-US" sz="1150" i="1" spc="-15" dirty="0">
                <a:latin typeface="Lora"/>
                <a:cs typeface="Lora"/>
              </a:rPr>
              <a:t>2020</a:t>
            </a:r>
            <a:endParaRPr sz="1150" dirty="0">
              <a:latin typeface="Lora"/>
              <a:cs typeface="Lor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9518650" y="352184"/>
            <a:ext cx="10221297" cy="8620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ts val="3454"/>
              </a:lnSpc>
              <a:spcBef>
                <a:spcPts val="114"/>
              </a:spcBef>
            </a:pPr>
            <a:r>
              <a:rPr lang="en-US" u="heavy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MOAKLEY PARK</a:t>
            </a:r>
            <a:br>
              <a:rPr lang="en-US" u="heavy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lang="en-US" sz="1950" b="0" u="none" spc="-25" dirty="0">
                <a:solidFill>
                  <a:srgbClr val="000000"/>
                </a:solidFill>
                <a:latin typeface="Montserrat Light"/>
                <a:cs typeface="Montserrat Light"/>
              </a:rPr>
              <a:t>PRELIMINARY RESILIENCY DESIGN, TECHNICAL ANALYSIS, AND PRE-PERMITTING</a:t>
            </a:r>
            <a:endParaRPr lang="en-US" sz="1950" dirty="0">
              <a:latin typeface="Montserrat Light"/>
              <a:cs typeface="Montserrat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61223" y="1485983"/>
            <a:ext cx="4491385" cy="1542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l"/>
            <a:r>
              <a:rPr lang="en-US" sz="195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FY20 A</a:t>
            </a:r>
            <a:r>
              <a:rPr lang="en-US" altLang="zh-CN" sz="195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ction Grant Projects</a:t>
            </a:r>
          </a:p>
          <a:p>
            <a:pPr algn="l"/>
            <a:endParaRPr lang="en-US" sz="195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1950" b="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MVP Grant:                   $1,500,000</a:t>
            </a:r>
          </a:p>
          <a:p>
            <a:r>
              <a:rPr lang="en-US" sz="1950" b="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Match Amount:           </a:t>
            </a:r>
            <a:r>
              <a:rPr lang="en-US" sz="1950" dirty="0">
                <a:solidFill>
                  <a:srgbClr val="222222"/>
                </a:solidFill>
                <a:latin typeface="Montserrat" panose="00000500000000000000" pitchFamily="2" charset="0"/>
              </a:rPr>
              <a:t>$619,595.00</a:t>
            </a:r>
            <a:endParaRPr lang="en-US" sz="195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1950" b="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Total Project Cost:      $2,119,595.00</a:t>
            </a:r>
          </a:p>
        </p:txBody>
      </p:sp>
      <p:sp>
        <p:nvSpPr>
          <p:cNvPr id="58" name="object 48">
            <a:extLst>
              <a:ext uri="{FF2B5EF4-FFF2-40B4-BE49-F238E27FC236}">
                <a16:creationId xmlns:a16="http://schemas.microsoft.com/office/drawing/2014/main" xmlns="" id="{AC415A42-2A34-4E3F-9F6F-571F9AA25024}"/>
              </a:ext>
            </a:extLst>
          </p:cNvPr>
          <p:cNvSpPr txBox="1"/>
          <p:nvPr/>
        </p:nvSpPr>
        <p:spPr>
          <a:xfrm>
            <a:off x="852021" y="3416304"/>
            <a:ext cx="4907871" cy="72699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l"/>
            <a:r>
              <a:rPr lang="en-US" sz="195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Project Priorities:</a:t>
            </a:r>
          </a:p>
          <a:p>
            <a:pPr algn="l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b="1" spc="-10" dirty="0">
                <a:latin typeface="Montserrat"/>
                <a:cs typeface="Montserrat"/>
              </a:rPr>
              <a:t>Technical Analysis and Revised Vision Plan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b="0" spc="-15" dirty="0">
                <a:latin typeface="Montserrat Light"/>
                <a:cs typeface="Montserrat Light"/>
              </a:rPr>
              <a:t>Advance the Vision Plan through resilience technical analysis, permitting feasibility assessments and concept design refinement.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1450" b="0" spc="-15" dirty="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b="0" spc="-15" dirty="0" smtClean="0">
                <a:latin typeface="Montserrat Light"/>
                <a:cs typeface="Montserrat Light"/>
              </a:rPr>
              <a:t>Provide </a:t>
            </a:r>
            <a:r>
              <a:rPr lang="en-US" sz="1450" b="0" spc="-15" dirty="0">
                <a:latin typeface="Montserrat Light"/>
                <a:cs typeface="Montserrat Light"/>
              </a:rPr>
              <a:t>a higher level of detail design and clarify potential conflicts between existing conditions and the park vision.</a:t>
            </a:r>
          </a:p>
          <a:p>
            <a:pPr marL="469900" lvl="1">
              <a:spcBef>
                <a:spcPts val="135"/>
              </a:spcBef>
            </a:pPr>
            <a:endParaRPr lang="en-US" sz="1450" spc="-15" dirty="0">
              <a:latin typeface="Montserrat Ligh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b="1" spc="-10" dirty="0">
                <a:latin typeface="Montserrat"/>
                <a:cs typeface="Montserrat"/>
              </a:rPr>
              <a:t>Schematic Design for Flood Protection Park and Berm Infrastructure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15" dirty="0">
                <a:latin typeface="Montserrat Light"/>
                <a:cs typeface="Montserrat Light"/>
              </a:rPr>
              <a:t>Develop a design strategy for flood management barrier.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1450" spc="-15" dirty="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15" dirty="0">
                <a:latin typeface="Montserrat Light"/>
                <a:cs typeface="Montserrat Light"/>
              </a:rPr>
              <a:t>Propose off-site alignments options and coordinate with relevant stakeholders.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1450" b="0" spc="-15" dirty="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b="0" spc="-15" dirty="0" smtClean="0">
                <a:latin typeface="Montserrat Light"/>
                <a:cs typeface="Montserrat Light"/>
              </a:rPr>
              <a:t>Prepare </a:t>
            </a:r>
            <a:r>
              <a:rPr lang="en-US" sz="1450" b="0" spc="-15" dirty="0">
                <a:latin typeface="Montserrat Light"/>
                <a:cs typeface="Montserrat Light"/>
              </a:rPr>
              <a:t>for the federal, state and local permits required to implement the park and coastal resilience infrastructure design.</a:t>
            </a:r>
          </a:p>
          <a:p>
            <a:pPr marL="469900" lvl="1">
              <a:spcBef>
                <a:spcPts val="135"/>
              </a:spcBef>
            </a:pPr>
            <a:endParaRPr lang="en-US" sz="1450" dirty="0">
              <a:latin typeface="Montserrat"/>
              <a:cs typeface="Montserrat"/>
            </a:endParaRPr>
          </a:p>
          <a:p>
            <a:pPr marL="12700">
              <a:spcBef>
                <a:spcPts val="135"/>
              </a:spcBef>
            </a:pPr>
            <a:r>
              <a:rPr lang="en-US" sz="1450" b="1" spc="-10" dirty="0">
                <a:latin typeface="Montserrat"/>
                <a:cs typeface="Montserrat"/>
              </a:rPr>
              <a:t>Multi-faceted Community Engagement</a:t>
            </a:r>
          </a:p>
          <a:p>
            <a:pPr marL="12700">
              <a:spcBef>
                <a:spcPts val="135"/>
              </a:spcBef>
            </a:pPr>
            <a:r>
              <a:rPr lang="en-US" sz="1450" b="0" spc="-15" dirty="0">
                <a:latin typeface="Montserrat Light"/>
                <a:cs typeface="Montserrat Light"/>
              </a:rPr>
              <a:t>Build on Vision Plan engagement efforts and expand outreach to engage a broad and diverse audience not reached previously; providing opportunities for City residents from EJ neighborhoods who are at risk of being heavily impacted by future coastal flooding from the South Boston flood pathways.</a:t>
            </a:r>
            <a:endParaRPr lang="en-US" sz="1450" dirty="0">
              <a:latin typeface="Montserrat"/>
              <a:cs typeface="Montserrat"/>
            </a:endParaRPr>
          </a:p>
        </p:txBody>
      </p:sp>
      <p:sp>
        <p:nvSpPr>
          <p:cNvPr id="64" name="object 41">
            <a:extLst>
              <a:ext uri="{FF2B5EF4-FFF2-40B4-BE49-F238E27FC236}">
                <a16:creationId xmlns:a16="http://schemas.microsoft.com/office/drawing/2014/main" xmlns="" id="{18235731-3F61-46B9-B6CD-15F20E5EA864}"/>
              </a:ext>
            </a:extLst>
          </p:cNvPr>
          <p:cNvSpPr txBox="1"/>
          <p:nvPr/>
        </p:nvSpPr>
        <p:spPr>
          <a:xfrm>
            <a:off x="15632141" y="10842844"/>
            <a:ext cx="3925648" cy="239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r>
              <a:rPr lang="en-US" sz="1450" spc="-60" dirty="0">
                <a:latin typeface="Montserrat"/>
                <a:cs typeface="Montserrat"/>
              </a:rPr>
              <a:t>COASTAL FLOOD </a:t>
            </a:r>
            <a:r>
              <a:rPr lang="en-US" sz="1450" spc="-60" dirty="0" smtClean="0">
                <a:latin typeface="Montserrat"/>
                <a:cs typeface="Montserrat"/>
              </a:rPr>
              <a:t>MANAGEMENT SUMMARY</a:t>
            </a:r>
            <a:endParaRPr sz="1450" dirty="0">
              <a:latin typeface="Montserrat"/>
              <a:cs typeface="Montserrat"/>
            </a:endParaRPr>
          </a:p>
        </p:txBody>
      </p:sp>
      <p:sp>
        <p:nvSpPr>
          <p:cNvPr id="70" name="object 41">
            <a:extLst>
              <a:ext uri="{FF2B5EF4-FFF2-40B4-BE49-F238E27FC236}">
                <a16:creationId xmlns:a16="http://schemas.microsoft.com/office/drawing/2014/main" xmlns="" id="{589011EC-E2DE-41F7-BE6E-4865083D1522}"/>
              </a:ext>
            </a:extLst>
          </p:cNvPr>
          <p:cNvSpPr txBox="1"/>
          <p:nvPr/>
        </p:nvSpPr>
        <p:spPr>
          <a:xfrm>
            <a:off x="11271250" y="10845106"/>
            <a:ext cx="3316048" cy="24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r>
              <a:rPr lang="en-US" sz="1450" spc="-60" dirty="0">
                <a:latin typeface="Montserrat"/>
                <a:cs typeface="Montserrat"/>
              </a:rPr>
              <a:t>FIELD WORK SUMMARY</a:t>
            </a:r>
            <a:endParaRPr lang="en-US" sz="1450" dirty="0">
              <a:latin typeface="Montserrat"/>
              <a:cs typeface="Montserrat"/>
            </a:endParaRPr>
          </a:p>
        </p:txBody>
      </p:sp>
      <p:pic>
        <p:nvPicPr>
          <p:cNvPr id="73" name="Picture 72" descr="Map&#10;&#10;Description automatically generated">
            <a:extLst>
              <a:ext uri="{FF2B5EF4-FFF2-40B4-BE49-F238E27FC236}">
                <a16:creationId xmlns:a16="http://schemas.microsoft.com/office/drawing/2014/main" xmlns="" id="{E714B053-A857-49F7-AD91-8BCA3529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 b="1304"/>
          <a:stretch/>
        </p:blipFill>
        <p:spPr>
          <a:xfrm>
            <a:off x="8985250" y="1485983"/>
            <a:ext cx="10572539" cy="5488546"/>
          </a:xfrm>
          <a:prstGeom prst="rect">
            <a:avLst/>
          </a:prstGeom>
        </p:spPr>
      </p:pic>
      <p:sp>
        <p:nvSpPr>
          <p:cNvPr id="75" name="object 41">
            <a:extLst>
              <a:ext uri="{FF2B5EF4-FFF2-40B4-BE49-F238E27FC236}">
                <a16:creationId xmlns:a16="http://schemas.microsoft.com/office/drawing/2014/main" xmlns="" id="{FA8C068C-8BC8-4DF2-8172-B8251F2A4CD7}"/>
              </a:ext>
            </a:extLst>
          </p:cNvPr>
          <p:cNvSpPr txBox="1"/>
          <p:nvPr/>
        </p:nvSpPr>
        <p:spPr>
          <a:xfrm>
            <a:off x="15919450" y="7042616"/>
            <a:ext cx="3820497" cy="239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r>
              <a:rPr lang="en-US" sz="1450" spc="-60" dirty="0">
                <a:latin typeface="Montserrat"/>
                <a:cs typeface="Montserrat"/>
              </a:rPr>
              <a:t>SITE </a:t>
            </a:r>
            <a:r>
              <a:rPr lang="en-US" sz="1450" spc="-60" dirty="0" smtClean="0">
                <a:latin typeface="Montserrat"/>
                <a:cs typeface="Montserrat"/>
              </a:rPr>
              <a:t>OVERVIEW OF REVISED VISION PLAN </a:t>
            </a:r>
            <a:endParaRPr sz="1450" dirty="0">
              <a:latin typeface="Montserrat"/>
              <a:cs typeface="Montserra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D60838-AA14-4DFF-986B-B6847CEB88BF}"/>
              </a:ext>
            </a:extLst>
          </p:cNvPr>
          <p:cNvGrpSpPr/>
          <p:nvPr/>
        </p:nvGrpSpPr>
        <p:grpSpPr>
          <a:xfrm>
            <a:off x="6427005" y="6873875"/>
            <a:ext cx="13133256" cy="4007025"/>
            <a:chOff x="8835707" y="7608783"/>
            <a:chExt cx="10724553" cy="3272117"/>
          </a:xfrm>
        </p:grpSpPr>
        <p:pic>
          <p:nvPicPr>
            <p:cNvPr id="62" name="Picture 61" descr="Map&#10;&#10;Description automatically generated">
              <a:extLst>
                <a:ext uri="{FF2B5EF4-FFF2-40B4-BE49-F238E27FC236}">
                  <a16:creationId xmlns:a16="http://schemas.microsoft.com/office/drawing/2014/main" xmlns="" id="{58DA810C-9045-47E1-853B-DD8264B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0170" y="7971269"/>
              <a:ext cx="4890090" cy="2750675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4F6D1895-D115-47C3-A212-29DF48EDA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707" y="7608783"/>
              <a:ext cx="5834508" cy="327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724" y="10772312"/>
            <a:ext cx="1358526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i="1" spc="-15" dirty="0" smtClean="0">
                <a:latin typeface="Lora"/>
                <a:cs typeface="Lora"/>
              </a:rPr>
              <a:t>September 30, </a:t>
            </a:r>
            <a:r>
              <a:rPr lang="en-US" sz="1150" i="1" spc="-15" dirty="0">
                <a:latin typeface="Lora"/>
                <a:cs typeface="Lora"/>
              </a:rPr>
              <a:t>2020</a:t>
            </a:r>
            <a:endParaRPr sz="1150" dirty="0">
              <a:latin typeface="Lora"/>
              <a:cs typeface="Lor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9366250" y="352184"/>
            <a:ext cx="10373697" cy="91242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ts val="3454"/>
              </a:lnSpc>
              <a:spcBef>
                <a:spcPts val="114"/>
              </a:spcBef>
            </a:pPr>
            <a:r>
              <a:rPr lang="en-US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MOAKLEY PARK</a:t>
            </a:r>
            <a:br>
              <a:rPr lang="en-US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lang="en-US" sz="1950" b="0" u="none" spc="-25" dirty="0">
                <a:solidFill>
                  <a:srgbClr val="000000"/>
                </a:solidFill>
                <a:latin typeface="Montserrat Light"/>
                <a:cs typeface="Montserrat Light"/>
              </a:rPr>
              <a:t>PRELIMINARY RESILIENCY DESIGN, TECHNICAL ANALYSIS, AND PRE-PERMITTING</a:t>
            </a:r>
            <a:endParaRPr lang="en-US" sz="1950" dirty="0">
              <a:latin typeface="Montserrat Light"/>
              <a:cs typeface="Montserrat Light"/>
            </a:endParaRPr>
          </a:p>
        </p:txBody>
      </p:sp>
      <p:sp>
        <p:nvSpPr>
          <p:cNvPr id="64" name="object 41">
            <a:extLst>
              <a:ext uri="{FF2B5EF4-FFF2-40B4-BE49-F238E27FC236}">
                <a16:creationId xmlns:a16="http://schemas.microsoft.com/office/drawing/2014/main" xmlns="" id="{18235731-3F61-46B9-B6CD-15F20E5EA864}"/>
              </a:ext>
            </a:extLst>
          </p:cNvPr>
          <p:cNvSpPr txBox="1"/>
          <p:nvPr/>
        </p:nvSpPr>
        <p:spPr>
          <a:xfrm>
            <a:off x="768724" y="9056968"/>
            <a:ext cx="10620926" cy="448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r>
              <a:rPr lang="en-US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REVISED VISION PLAN SHOWING REORGANIZED FIELDS, CITY EDGE AND COASTAL LANDSCAPE</a:t>
            </a:r>
          </a:p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r>
              <a:rPr lang="en-US" sz="11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NORTHWEST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AERIAL</a:t>
            </a:r>
            <a:endParaRPr sz="1100" dirty="0">
              <a:latin typeface="Montserrat"/>
              <a:cs typeface="Montserrat"/>
            </a:endParaRPr>
          </a:p>
        </p:txBody>
      </p:sp>
      <p:pic>
        <p:nvPicPr>
          <p:cNvPr id="4" name="Picture 3" descr="A picture containing nature&#10;&#10;Description automatically generated">
            <a:extLst>
              <a:ext uri="{FF2B5EF4-FFF2-40B4-BE49-F238E27FC236}">
                <a16:creationId xmlns:a16="http://schemas.microsoft.com/office/drawing/2014/main" xmlns="" id="{985A6029-B060-4694-AE2A-0F902446F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4" y="1865822"/>
            <a:ext cx="12590243" cy="7082011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2675E381-C089-4197-AB6C-13BDBB05D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25" y="1864462"/>
            <a:ext cx="5675419" cy="3192424"/>
          </a:xfrm>
          <a:prstGeom prst="rect">
            <a:avLst/>
          </a:prstGeom>
        </p:spPr>
      </p:pic>
      <p:sp>
        <p:nvSpPr>
          <p:cNvPr id="7" name="object 41">
            <a:extLst>
              <a:ext uri="{FF2B5EF4-FFF2-40B4-BE49-F238E27FC236}">
                <a16:creationId xmlns:a16="http://schemas.microsoft.com/office/drawing/2014/main" xmlns="" id="{620E0B13-B2C6-4699-A933-5EFB83129C42}"/>
              </a:ext>
            </a:extLst>
          </p:cNvPr>
          <p:cNvSpPr txBox="1"/>
          <p:nvPr/>
        </p:nvSpPr>
        <p:spPr>
          <a:xfrm>
            <a:off x="13722724" y="5135591"/>
            <a:ext cx="5675418" cy="448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CITY </a:t>
            </a:r>
            <a:r>
              <a:rPr lang="en-US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EDGE PROGRAM + STORMWATER STRATEGY</a:t>
            </a:r>
          </a:p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r>
              <a:rPr lang="en-US" sz="11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SECTION </a:t>
            </a:r>
            <a:r>
              <a:rPr lang="en-US" sz="11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PERSPECTIVE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11" name="object 41">
            <a:extLst>
              <a:ext uri="{FF2B5EF4-FFF2-40B4-BE49-F238E27FC236}">
                <a16:creationId xmlns:a16="http://schemas.microsoft.com/office/drawing/2014/main" xmlns="" id="{AE085DA0-F86D-495B-9F68-BB87DCCC3165}"/>
              </a:ext>
            </a:extLst>
          </p:cNvPr>
          <p:cNvSpPr txBox="1"/>
          <p:nvPr/>
        </p:nvSpPr>
        <p:spPr>
          <a:xfrm>
            <a:off x="13722724" y="9056968"/>
            <a:ext cx="561265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COASTAL </a:t>
            </a:r>
            <a:r>
              <a:rPr lang="en-US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LANDSCAPE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+ COASTAL FLOOD STRATEGY</a:t>
            </a:r>
          </a:p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 SECTION PERSPECTIVE</a:t>
            </a:r>
            <a:endParaRPr lang="en-US" sz="1100" dirty="0">
              <a:latin typeface="Montserrat"/>
              <a:cs typeface="Montserrat"/>
            </a:endParaRPr>
          </a:p>
          <a:p>
            <a:pPr marL="59690" marR="5080" indent="-47625">
              <a:lnSpc>
                <a:spcPct val="102299"/>
              </a:lnSpc>
              <a:spcBef>
                <a:spcPts val="95"/>
              </a:spcBef>
            </a:pPr>
            <a:endParaRPr sz="1450" dirty="0">
              <a:latin typeface="Montserrat"/>
              <a:cs typeface="Montserrat"/>
            </a:endParaRPr>
          </a:p>
        </p:txBody>
      </p:sp>
      <p:pic>
        <p:nvPicPr>
          <p:cNvPr id="15" name="Picture 14" descr="A close up&#10;&#10;Description automatically generated">
            <a:extLst>
              <a:ext uri="{FF2B5EF4-FFF2-40B4-BE49-F238E27FC236}">
                <a16:creationId xmlns:a16="http://schemas.microsoft.com/office/drawing/2014/main" xmlns="" id="{14BE28B1-774F-44F6-9198-E33CB3E549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24" y="5755409"/>
            <a:ext cx="5675420" cy="31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0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4B72A2883A54B8CE9B4608E4F3D4C" ma:contentTypeVersion="18" ma:contentTypeDescription="Create a new document." ma:contentTypeScope="" ma:versionID="f7478341867a1465d9d71556bd3f6afe">
  <xsd:schema xmlns:xsd="http://www.w3.org/2001/XMLSchema" xmlns:xs="http://www.w3.org/2001/XMLSchema" xmlns:p="http://schemas.microsoft.com/office/2006/metadata/properties" xmlns:ns1="http://schemas.microsoft.com/sharepoint/v3" xmlns:ns2="f4888985-777b-4b68-9fc3-6a4384cc4f29" xmlns:ns3="89b213bb-812a-4895-99d0-a44ca20ff357" targetNamespace="http://schemas.microsoft.com/office/2006/metadata/properties" ma:root="true" ma:fieldsID="c48f19db6c7402527267c0d065b6979b" ns1:_="" ns2:_="" ns3:_="">
    <xsd:import namespace="http://schemas.microsoft.com/sharepoint/v3"/>
    <xsd:import namespace="f4888985-777b-4b68-9fc3-6a4384cc4f29"/>
    <xsd:import namespace="89b213bb-812a-4895-99d0-a44ca20ff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VPRegion" minOccurs="0"/>
                <xsd:element ref="ns2:PlanningGrant" minOccurs="0"/>
                <xsd:element ref="ns2:On_x002d_Track_x003f_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88985-777b-4b68-9fc3-6a4384cc4f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VPRegion" ma:index="18" nillable="true" ma:displayName="MVP Region" ma:format="Dropdown" ma:internalName="MVPRegion">
      <xsd:simpleType>
        <xsd:union memberTypes="dms:Text">
          <xsd:simpleType>
            <xsd:restriction base="dms:Choice">
              <xsd:enumeration value="Berkshires &amp; Hilltowns"/>
              <xsd:enumeration value="Central"/>
              <xsd:enumeration value="Greater Boston"/>
              <xsd:enumeration value="Greater CT River Valley"/>
              <xsd:enumeration value="Northeast"/>
              <xsd:enumeration value="Southeast"/>
            </xsd:restriction>
          </xsd:simpleType>
        </xsd:union>
      </xsd:simpleType>
    </xsd:element>
    <xsd:element name="PlanningGrant" ma:index="19" nillable="true" ma:displayName="Image Type" ma:format="Dropdown" ma:internalName="PlanningGrant">
      <xsd:simpleType>
        <xsd:restriction base="dms:Text">
          <xsd:maxLength value="255"/>
        </xsd:restriction>
      </xsd:simpleType>
    </xsd:element>
    <xsd:element name="On_x002d_Track_x003f_" ma:index="20" nillable="true" ma:displayName="On-Track?" ma:default="1" ma:description="Eyeball assessment of whether or not they are on-track." ma:format="Dropdown" ma:internalName="On_x002d_Track_x003f_">
      <xsd:simpleType>
        <xsd:restriction base="dms:Boolea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213bb-812a-4895-99d0-a44ca20ff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_x002d_Track_x003f_ xmlns="f4888985-777b-4b68-9fc3-6a4384cc4f29">true</On_x002d_Track_x003f_>
    <_ip_UnifiedCompliancePolicyUIAction xmlns="http://schemas.microsoft.com/sharepoint/v3" xsi:nil="true"/>
    <MVPRegion xmlns="f4888985-777b-4b68-9fc3-6a4384cc4f29" xsi:nil="true"/>
    <_ip_UnifiedCompliancePolicyProperties xmlns="http://schemas.microsoft.com/sharepoint/v3" xsi:nil="true"/>
    <PlanningGrant xmlns="f4888985-777b-4b68-9fc3-6a4384cc4f29" xsi:nil="true"/>
  </documentManagement>
</p:properties>
</file>

<file path=customXml/itemProps1.xml><?xml version="1.0" encoding="utf-8"?>
<ds:datastoreItem xmlns:ds="http://schemas.openxmlformats.org/officeDocument/2006/customXml" ds:itemID="{ADB815B3-E3B0-4F9B-B65B-D2CE03697FDE}"/>
</file>

<file path=customXml/itemProps2.xml><?xml version="1.0" encoding="utf-8"?>
<ds:datastoreItem xmlns:ds="http://schemas.openxmlformats.org/officeDocument/2006/customXml" ds:itemID="{7F9D40F8-C436-4AAF-B7B6-623DCDCA8301}"/>
</file>

<file path=customXml/itemProps3.xml><?xml version="1.0" encoding="utf-8"?>
<ds:datastoreItem xmlns:ds="http://schemas.openxmlformats.org/officeDocument/2006/customXml" ds:itemID="{BF5F5498-792F-4C09-8CE2-DDC7C4A0A3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236</Words>
  <Application>Microsoft Office PowerPoint</Application>
  <PresentationFormat>Custom</PresentationFormat>
  <Paragraphs>40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宋体</vt:lpstr>
      <vt:lpstr>Arial</vt:lpstr>
      <vt:lpstr>Calibri</vt:lpstr>
      <vt:lpstr>Lora</vt:lpstr>
      <vt:lpstr>Montserrat</vt:lpstr>
      <vt:lpstr>Montserrat Light</vt:lpstr>
      <vt:lpstr>Office Theme</vt:lpstr>
      <vt:lpstr>MOAKLEY PARK</vt:lpstr>
      <vt:lpstr>MOAKLEY PARK PRELIMINARY RESILIENCY DESIGN, TECHNICAL ANALYSIS, AND PRE-PERMITTING</vt:lpstr>
      <vt:lpstr>MOAKLEY PARK PRELIMINARY RESILIENCY DESIGN, TECHNICAL ANALYSIS, AND PRE-PERMITTING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MOAKLEY PARK</dc:title>
  <dc:creator>Marin Braco</dc:creator>
  <cp:lastModifiedBy>Marin Braco</cp:lastModifiedBy>
  <cp:revision>18</cp:revision>
  <dcterms:created xsi:type="dcterms:W3CDTF">2020-07-01T16:28:02Z</dcterms:created>
  <dcterms:modified xsi:type="dcterms:W3CDTF">2020-09-30T12:20:08Z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2020-07-01T00:00:00Z</vt:filetime>
  </property>
  <property fmtid="{D5CDD505-2E9C-101B-9397-08002B2CF9AE}" pid="5" name="ContentTypeId">
    <vt:lpwstr>0x01010082D4B72A2883A54B8CE9B4608E4F3D4C</vt:lpwstr>
  </property>
</Properties>
</file>