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1"/>
  </p:sldMasterIdLst>
  <p:notesMasterIdLst>
    <p:notesMasterId r:id="rId43"/>
  </p:notesMasterIdLst>
  <p:handoutMasterIdLst>
    <p:handoutMasterId r:id="rId44"/>
  </p:handoutMasterIdLst>
  <p:sldIdLst>
    <p:sldId id="301" r:id="rId2"/>
    <p:sldId id="256" r:id="rId3"/>
    <p:sldId id="298" r:id="rId4"/>
    <p:sldId id="299" r:id="rId5"/>
    <p:sldId id="30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9" r:id="rId25"/>
    <p:sldId id="276" r:id="rId26"/>
    <p:sldId id="277" r:id="rId27"/>
    <p:sldId id="278" r:id="rId28"/>
    <p:sldId id="297" r:id="rId29"/>
    <p:sldId id="281" r:id="rId30"/>
    <p:sldId id="280" r:id="rId31"/>
    <p:sldId id="282" r:id="rId32"/>
    <p:sldId id="283" r:id="rId33"/>
    <p:sldId id="284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6FDA73BD-818C-704A-AC59-0E692FD48234}">
          <p14:sldIdLst>
            <p14:sldId id="301"/>
            <p14:sldId id="256"/>
            <p14:sldId id="298"/>
            <p14:sldId id="299"/>
            <p14:sldId id="300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9"/>
            <p14:sldId id="276"/>
            <p14:sldId id="277"/>
            <p14:sldId id="278"/>
            <p14:sldId id="297"/>
            <p14:sldId id="281"/>
            <p14:sldId id="280"/>
            <p14:sldId id="282"/>
            <p14:sldId id="283"/>
            <p14:sldId id="284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439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/>
    <p:restoredTop sz="94671"/>
  </p:normalViewPr>
  <p:slideViewPr>
    <p:cSldViewPr snapToGrid="0" snapToObjects="1">
      <p:cViewPr>
        <p:scale>
          <a:sx n="100" d="100"/>
          <a:sy n="100" d="100"/>
        </p:scale>
        <p:origin x="-725" y="5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-356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slide" Target="slides/slide13.xml"/>
  <Relationship Id="rId15" Type="http://schemas.openxmlformats.org/officeDocument/2006/relationships/slide" Target="slides/slide14.xml"/>
  <Relationship Id="rId16" Type="http://schemas.openxmlformats.org/officeDocument/2006/relationships/slide" Target="slides/slide15.xml"/>
  <Relationship Id="rId17" Type="http://schemas.openxmlformats.org/officeDocument/2006/relationships/slide" Target="slides/slide16.xml"/>
  <Relationship Id="rId18" Type="http://schemas.openxmlformats.org/officeDocument/2006/relationships/slide" Target="slides/slide17.xml"/>
  <Relationship Id="rId19" Type="http://schemas.openxmlformats.org/officeDocument/2006/relationships/slide" Target="slides/slide18.xml"/>
  <Relationship Id="rId2" Type="http://schemas.openxmlformats.org/officeDocument/2006/relationships/slide" Target="slides/slide1.xml"/>
  <Relationship Id="rId20" Type="http://schemas.openxmlformats.org/officeDocument/2006/relationships/slide" Target="slides/slide19.xml"/>
  <Relationship Id="rId21" Type="http://schemas.openxmlformats.org/officeDocument/2006/relationships/slide" Target="slides/slide20.xml"/>
  <Relationship Id="rId22" Type="http://schemas.openxmlformats.org/officeDocument/2006/relationships/slide" Target="slides/slide21.xml"/>
  <Relationship Id="rId23" Type="http://schemas.openxmlformats.org/officeDocument/2006/relationships/slide" Target="slides/slide22.xml"/>
  <Relationship Id="rId24" Type="http://schemas.openxmlformats.org/officeDocument/2006/relationships/slide" Target="slides/slide23.xml"/>
  <Relationship Id="rId25" Type="http://schemas.openxmlformats.org/officeDocument/2006/relationships/slide" Target="slides/slide24.xml"/>
  <Relationship Id="rId26" Type="http://schemas.openxmlformats.org/officeDocument/2006/relationships/slide" Target="slides/slide25.xml"/>
  <Relationship Id="rId27" Type="http://schemas.openxmlformats.org/officeDocument/2006/relationships/slide" Target="slides/slide26.xml"/>
  <Relationship Id="rId28" Type="http://schemas.openxmlformats.org/officeDocument/2006/relationships/slide" Target="slides/slide27.xml"/>
  <Relationship Id="rId29" Type="http://schemas.openxmlformats.org/officeDocument/2006/relationships/slide" Target="slides/slide28.xml"/>
  <Relationship Id="rId3" Type="http://schemas.openxmlformats.org/officeDocument/2006/relationships/slide" Target="slides/slide2.xml"/>
  <Relationship Id="rId30" Type="http://schemas.openxmlformats.org/officeDocument/2006/relationships/slide" Target="slides/slide29.xml"/>
  <Relationship Id="rId31" Type="http://schemas.openxmlformats.org/officeDocument/2006/relationships/slide" Target="slides/slide30.xml"/>
  <Relationship Id="rId32" Type="http://schemas.openxmlformats.org/officeDocument/2006/relationships/slide" Target="slides/slide31.xml"/>
  <Relationship Id="rId33" Type="http://schemas.openxmlformats.org/officeDocument/2006/relationships/slide" Target="slides/slide32.xml"/>
  <Relationship Id="rId34" Type="http://schemas.openxmlformats.org/officeDocument/2006/relationships/slide" Target="slides/slide33.xml"/>
  <Relationship Id="rId35" Type="http://schemas.openxmlformats.org/officeDocument/2006/relationships/slide" Target="slides/slide34.xml"/>
  <Relationship Id="rId36" Type="http://schemas.openxmlformats.org/officeDocument/2006/relationships/slide" Target="slides/slide35.xml"/>
  <Relationship Id="rId37" Type="http://schemas.openxmlformats.org/officeDocument/2006/relationships/slide" Target="slides/slide36.xml"/>
  <Relationship Id="rId38" Type="http://schemas.openxmlformats.org/officeDocument/2006/relationships/slide" Target="slides/slide37.xml"/>
  <Relationship Id="rId39" Type="http://schemas.openxmlformats.org/officeDocument/2006/relationships/slide" Target="slides/slide38.xml"/>
  <Relationship Id="rId4" Type="http://schemas.openxmlformats.org/officeDocument/2006/relationships/slide" Target="slides/slide3.xml"/>
  <Relationship Id="rId40" Type="http://schemas.openxmlformats.org/officeDocument/2006/relationships/slide" Target="slides/slide39.xml"/>
  <Relationship Id="rId41" Type="http://schemas.openxmlformats.org/officeDocument/2006/relationships/slide" Target="slides/slide40.xml"/>
  <Relationship Id="rId42" Type="http://schemas.openxmlformats.org/officeDocument/2006/relationships/slide" Target="slides/slide41.xml"/>
  <Relationship Id="rId43" Type="http://schemas.openxmlformats.org/officeDocument/2006/relationships/notesMaster" Target="notesMasters/notesMaster1.xml"/>
  <Relationship Id="rId44" Type="http://schemas.openxmlformats.org/officeDocument/2006/relationships/handoutMaster" Target="handoutMasters/handoutMaster1.xml"/>
  <Relationship Id="rId45" Type="http://schemas.openxmlformats.org/officeDocument/2006/relationships/presProps" Target="presProps.xml"/>
  <Relationship Id="rId46" Type="http://schemas.openxmlformats.org/officeDocument/2006/relationships/viewProps" Target="viewProps.xml"/>
  <Relationship Id="rId47" Type="http://schemas.openxmlformats.org/officeDocument/2006/relationships/theme" Target="theme/theme1.xml"/>
  <Relationship Id="rId48" Type="http://schemas.openxmlformats.org/officeDocument/2006/relationships/tableStyles" Target="tableStyles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3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6F328-03FA-4F36-9F5C-C584A7E78F66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0E5EE-8732-4FE4-8274-E83EFBE2A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3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E8FDED-3446-7C46-BC97-051558D473E5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145C5A-15E2-5046-A257-D463A8A6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2.jpg"/>
  <Relationship Id="rId3" Type="http://schemas.openxmlformats.org/officeDocument/2006/relationships/image" Target="../media/image1.png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3.jpg"/>
  <Relationship Id="rId3" Type="http://schemas.openxmlformats.org/officeDocument/2006/relationships/image" Target="../media/image1.png"/>
</Relationships>

</file>

<file path=ppt/slideLayouts/_rels/slideLayout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4.jpeg"/>
  <Relationship Id="rId3" Type="http://schemas.openxmlformats.org/officeDocument/2006/relationships/image" Target="../media/image1.png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59" y="468567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DRAFT</a:t>
            </a:r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061106" y="365125"/>
            <a:ext cx="1454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kern="1000" cap="none" baseline="0" dirty="0" smtClean="0">
                <a:solidFill>
                  <a:schemeClr val="accent1"/>
                </a:solidFill>
              </a:rPr>
              <a:t>Private &amp; Confidential</a:t>
            </a:r>
            <a:endParaRPr lang="en-US" sz="1000" kern="1000" cap="none" baseline="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2999" y="991054"/>
            <a:ext cx="6858000" cy="2522536"/>
          </a:xfrm>
          <a:noFill/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2" y="5488101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" name="Shape 33"/>
          <p:cNvSpPr/>
          <p:nvPr userDrawn="1"/>
        </p:nvSpPr>
        <p:spPr>
          <a:xfrm>
            <a:off x="0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" name="Shape 34"/>
          <p:cNvSpPr/>
          <p:nvPr userDrawn="1"/>
        </p:nvSpPr>
        <p:spPr>
          <a:xfrm>
            <a:off x="1" y="5656517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19" y="6400412"/>
            <a:ext cx="184731" cy="276999"/>
          </a:xfrm>
          <a:prstGeom prst="rect">
            <a:avLst/>
          </a:prstGeom>
          <a:ln w="12700">
            <a:miter lim="400000"/>
          </a:ln>
        </p:spPr>
        <p:txBody>
          <a:bodyPr vert="horz" wrap="none" lIns="91440" tIns="45720" rIns="91440" bIns="4572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Shape 17"/>
          <p:cNvSpPr/>
          <p:nvPr userDrawn="1"/>
        </p:nvSpPr>
        <p:spPr>
          <a:xfrm>
            <a:off x="1541720" y="5930077"/>
            <a:ext cx="6903033" cy="550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576" tIns="36576" rIns="36576" bIns="36576" anchor="ctr">
            <a:spAutoFit/>
          </a:bodyPr>
          <a:lstStyle/>
          <a:p>
            <a:pPr>
              <a:defRPr sz="1000" b="1">
                <a:solidFill>
                  <a:srgbClr val="FFFFFF"/>
                </a:solidFill>
              </a:defRPr>
            </a:pPr>
            <a:r>
              <a:rPr sz="1100" dirty="0">
                <a:solidFill>
                  <a:schemeClr val="bg1"/>
                </a:solidFill>
              </a:rPr>
              <a:t>Executive Office of Technology Services and Security </a:t>
            </a:r>
            <a:r>
              <a:rPr lang="en-US" sz="1100" dirty="0" smtClean="0">
                <a:solidFill>
                  <a:schemeClr val="bg1"/>
                </a:solidFill>
              </a:rPr>
              <a:t>(</a:t>
            </a:r>
            <a:r>
              <a:rPr sz="1100" dirty="0" smtClean="0">
                <a:solidFill>
                  <a:schemeClr val="bg1"/>
                </a:solidFill>
              </a:rPr>
              <a:t>EOTSS</a:t>
            </a:r>
            <a:r>
              <a:rPr lang="en-US" sz="1100" dirty="0" smtClean="0">
                <a:solidFill>
                  <a:schemeClr val="bg1"/>
                </a:solidFill>
              </a:rPr>
              <a:t>)</a:t>
            </a:r>
            <a:endParaRPr sz="1100" dirty="0">
              <a:solidFill>
                <a:schemeClr val="bg1"/>
              </a:solidFill>
            </a:endParaRPr>
          </a:p>
          <a:p>
            <a:pPr>
              <a:defRPr sz="1000">
                <a:solidFill>
                  <a:srgbClr val="FFFFFF"/>
                </a:solidFill>
              </a:defRPr>
            </a:pPr>
            <a:r>
              <a:rPr i="1" dirty="0" smtClean="0">
                <a:solidFill>
                  <a:schemeClr val="bg1"/>
                </a:solidFill>
              </a:rPr>
              <a:t>EOT</a:t>
            </a:r>
            <a:r>
              <a:rPr lang="en-US" i="1" dirty="0" smtClean="0">
                <a:solidFill>
                  <a:schemeClr val="bg1"/>
                </a:solidFill>
              </a:rPr>
              <a:t>S</a:t>
            </a:r>
            <a:r>
              <a:rPr i="1" dirty="0" smtClean="0">
                <a:solidFill>
                  <a:schemeClr val="bg1"/>
                </a:solidFill>
              </a:rPr>
              <a:t>S </a:t>
            </a:r>
            <a:r>
              <a:rPr i="1" dirty="0">
                <a:solidFill>
                  <a:schemeClr val="bg1"/>
                </a:solidFill>
              </a:rPr>
              <a:t>Mission: </a:t>
            </a:r>
            <a:r>
              <a:rPr lang="en-US" sz="1000" b="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provide</a:t>
            </a:r>
            <a:r>
              <a:rPr lang="en-US" sz="1000" b="0" i="1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b="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secure and quality digital information, services, and tools to constituents and service providers</a:t>
            </a:r>
            <a:r>
              <a:rPr lang="en-US" sz="1000" b="0" i="1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b="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when and where they need them.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2999" y="4295975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0" y="4699689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Presenter’s title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" y="5767557"/>
            <a:ext cx="979402" cy="979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4.jpe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8386" b="13456"/>
          <a:stretch/>
        </p:blipFill>
        <p:spPr>
          <a:xfrm>
            <a:off x="0" y="0"/>
            <a:ext cx="9144000" cy="557791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99"/>
          <p:cNvSpPr/>
          <p:nvPr userDrawn="1"/>
        </p:nvSpPr>
        <p:spPr>
          <a:xfrm>
            <a:off x="0" y="-1"/>
            <a:ext cx="9144002" cy="5639554"/>
          </a:xfrm>
          <a:prstGeom prst="rect">
            <a:avLst/>
          </a:prstGeom>
          <a:solidFill>
            <a:srgbClr val="000000">
              <a:alpha val="5691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59" y="468567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DRAFT</a:t>
            </a:r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061106" y="365125"/>
            <a:ext cx="1454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kern="1000" cap="none" baseline="0" dirty="0" smtClean="0">
                <a:solidFill>
                  <a:schemeClr val="bg1"/>
                </a:solidFill>
              </a:rPr>
              <a:t>Private &amp; Confidential</a:t>
            </a:r>
            <a:endParaRPr lang="en-US" sz="1000" kern="1000" cap="none" baseline="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2999" y="976471"/>
            <a:ext cx="6858000" cy="253711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2" y="5488101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" name="Shape 33"/>
          <p:cNvSpPr/>
          <p:nvPr userDrawn="1"/>
        </p:nvSpPr>
        <p:spPr>
          <a:xfrm>
            <a:off x="0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" name="Shape 34"/>
          <p:cNvSpPr/>
          <p:nvPr userDrawn="1"/>
        </p:nvSpPr>
        <p:spPr>
          <a:xfrm>
            <a:off x="1" y="5656517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19" y="6400412"/>
            <a:ext cx="184731" cy="276999"/>
          </a:xfrm>
          <a:prstGeom prst="rect">
            <a:avLst/>
          </a:prstGeom>
          <a:ln w="12700">
            <a:miter lim="400000"/>
          </a:ln>
        </p:spPr>
        <p:txBody>
          <a:bodyPr vert="horz" wrap="none" lIns="91440" tIns="45720" rIns="91440" bIns="4572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Shape 17"/>
          <p:cNvSpPr/>
          <p:nvPr userDrawn="1"/>
        </p:nvSpPr>
        <p:spPr>
          <a:xfrm>
            <a:off x="1541720" y="5937771"/>
            <a:ext cx="6903033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576" tIns="36576" rIns="36576" bIns="36576" anchor="ctr">
            <a:spAutoFit/>
          </a:bodyPr>
          <a:lstStyle/>
          <a:p>
            <a:pPr>
              <a:defRPr sz="1000" b="1">
                <a:solidFill>
                  <a:srgbClr val="FFFFFF"/>
                </a:solidFill>
              </a:defRPr>
            </a:pPr>
            <a:r>
              <a:rPr dirty="0">
                <a:solidFill>
                  <a:schemeClr val="bg1"/>
                </a:solidFill>
              </a:rPr>
              <a:t>Executive Office of Technology Services and Security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dirty="0" smtClean="0">
                <a:solidFill>
                  <a:schemeClr val="bg1"/>
                </a:solidFill>
              </a:rPr>
              <a:t>EOTSS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dirty="0">
              <a:solidFill>
                <a:schemeClr val="bg1"/>
              </a:solidFill>
            </a:endParaRPr>
          </a:p>
          <a:p>
            <a:pPr>
              <a:defRPr sz="1000">
                <a:solidFill>
                  <a:srgbClr val="FFFFFF"/>
                </a:solidFill>
              </a:defRPr>
            </a:pPr>
            <a:r>
              <a:rPr lang="en-US" i="0" dirty="0" smtClean="0">
                <a:solidFill>
                  <a:schemeClr val="bg1"/>
                </a:solidFill>
              </a:rPr>
              <a:t>EOTSS Mission: </a:t>
            </a:r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provide</a:t>
            </a:r>
            <a:r>
              <a:rPr lang="en-US" sz="1000" b="0" i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secure and quality digital information, services, and tools to constituents and service providers</a:t>
            </a:r>
            <a:r>
              <a:rPr lang="en-US" sz="1000" b="0" i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when and where they need them.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2999" y="4295975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0" y="4699689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Presenter’s 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" y="5767557"/>
            <a:ext cx="979402" cy="979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4.jpe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084" r="3943"/>
          <a:stretch/>
        </p:blipFill>
        <p:spPr>
          <a:xfrm>
            <a:off x="-2" y="0"/>
            <a:ext cx="9144002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59" y="468567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DRAFT</a:t>
            </a:r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061106" y="365125"/>
            <a:ext cx="1454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kern="1000" cap="none" baseline="0" dirty="0" smtClean="0">
                <a:solidFill>
                  <a:schemeClr val="accent1"/>
                </a:solidFill>
              </a:rPr>
              <a:t>Private &amp; Confidential</a:t>
            </a:r>
            <a:endParaRPr lang="en-US" sz="1000" kern="1000" cap="none" baseline="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2999" y="976471"/>
            <a:ext cx="6858000" cy="253711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2" y="5488101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" name="Shape 33"/>
          <p:cNvSpPr/>
          <p:nvPr userDrawn="1"/>
        </p:nvSpPr>
        <p:spPr>
          <a:xfrm>
            <a:off x="0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" name="Shape 34"/>
          <p:cNvSpPr/>
          <p:nvPr userDrawn="1"/>
        </p:nvSpPr>
        <p:spPr>
          <a:xfrm>
            <a:off x="1" y="5656517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19" y="6400412"/>
            <a:ext cx="184731" cy="276999"/>
          </a:xfrm>
          <a:prstGeom prst="rect">
            <a:avLst/>
          </a:prstGeom>
          <a:ln w="12700">
            <a:miter lim="400000"/>
          </a:ln>
        </p:spPr>
        <p:txBody>
          <a:bodyPr vert="horz" wrap="none" lIns="91440" tIns="45720" rIns="91440" bIns="4572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Shape 17"/>
          <p:cNvSpPr/>
          <p:nvPr userDrawn="1"/>
        </p:nvSpPr>
        <p:spPr>
          <a:xfrm>
            <a:off x="1541720" y="5937771"/>
            <a:ext cx="6903033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576" tIns="36576" rIns="36576" bIns="36576" anchor="ctr">
            <a:spAutoFit/>
          </a:bodyPr>
          <a:lstStyle/>
          <a:p>
            <a:pPr>
              <a:defRPr sz="1000" b="1">
                <a:solidFill>
                  <a:srgbClr val="FFFFFF"/>
                </a:solidFill>
              </a:defRPr>
            </a:pPr>
            <a:r>
              <a:rPr dirty="0">
                <a:solidFill>
                  <a:schemeClr val="bg1"/>
                </a:solidFill>
              </a:rPr>
              <a:t>Executive Office of Technology Services and Security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dirty="0" smtClean="0">
                <a:solidFill>
                  <a:schemeClr val="bg1"/>
                </a:solidFill>
              </a:rPr>
              <a:t>EOTSS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dirty="0">
              <a:solidFill>
                <a:schemeClr val="bg1"/>
              </a:solidFill>
            </a:endParaRPr>
          </a:p>
          <a:p>
            <a:pPr>
              <a:defRPr sz="1000">
                <a:solidFill>
                  <a:srgbClr val="FFFFFF"/>
                </a:solidFill>
              </a:defRPr>
            </a:pPr>
            <a:r>
              <a:rPr lang="en-US" i="0" dirty="0" smtClean="0">
                <a:solidFill>
                  <a:schemeClr val="bg1"/>
                </a:solidFill>
              </a:rPr>
              <a:t>EOTSS Mission: </a:t>
            </a:r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provide</a:t>
            </a:r>
            <a:r>
              <a:rPr lang="en-US" sz="1000" b="0" i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secure and quality digital information, services, and tools to constituents and service providers</a:t>
            </a:r>
            <a:r>
              <a:rPr lang="en-US" sz="1000" b="0" i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when and where they need them.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2999" y="4295975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0" y="4699689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Presenter’s 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" y="5767557"/>
            <a:ext cx="979402" cy="979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4.jpeg"/>
          <p:cNvPicPr>
            <a:picLocks noChangeAspect="1"/>
          </p:cNvPicPr>
          <p:nvPr userDrawn="1"/>
        </p:nvPicPr>
        <p:blipFill>
          <a:blip r:embed="rId2">
            <a:extLst/>
          </a:blip>
          <a:srcRect l="431" t="1374" r="169" b="5827"/>
          <a:stretch>
            <a:fillRect/>
          </a:stretch>
        </p:blipFill>
        <p:spPr>
          <a:xfrm>
            <a:off x="0" y="-8934"/>
            <a:ext cx="9144002" cy="5712719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99"/>
          <p:cNvSpPr/>
          <p:nvPr userDrawn="1"/>
        </p:nvSpPr>
        <p:spPr>
          <a:xfrm>
            <a:off x="1" y="-8935"/>
            <a:ext cx="9144001" cy="5558041"/>
          </a:xfrm>
          <a:prstGeom prst="rect">
            <a:avLst/>
          </a:prstGeom>
          <a:solidFill>
            <a:srgbClr val="000000">
              <a:alpha val="5691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7" name="Shape 19"/>
          <p:cNvSpPr>
            <a:spLocks noGrp="1"/>
          </p:cNvSpPr>
          <p:nvPr>
            <p:ph type="body" sz="half" idx="20" hasCustomPrompt="1"/>
          </p:nvPr>
        </p:nvSpPr>
        <p:spPr>
          <a:xfrm>
            <a:off x="1532859" y="468567"/>
            <a:ext cx="6078281" cy="468433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ClrTx/>
              <a:buSzTx/>
              <a:buFontTx/>
              <a:buNone/>
              <a:defRPr sz="14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DRAFT</a:t>
            </a:r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061106" y="365125"/>
            <a:ext cx="1454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kern="1000" cap="none" baseline="0" dirty="0" smtClean="0">
                <a:solidFill>
                  <a:schemeClr val="bg1"/>
                </a:solidFill>
              </a:rPr>
              <a:t>Private &amp; Confidential</a:t>
            </a:r>
            <a:endParaRPr lang="en-US" sz="1000" kern="1000" cap="none" baseline="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42999" y="976471"/>
            <a:ext cx="6858000" cy="253711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64683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2" y="5488101"/>
            <a:ext cx="9144001" cy="360501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" name="Shape 33"/>
          <p:cNvSpPr/>
          <p:nvPr userDrawn="1"/>
        </p:nvSpPr>
        <p:spPr>
          <a:xfrm>
            <a:off x="0" y="5542155"/>
            <a:ext cx="9144001" cy="400254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" name="Shape 34"/>
          <p:cNvSpPr/>
          <p:nvPr userDrawn="1"/>
        </p:nvSpPr>
        <p:spPr>
          <a:xfrm>
            <a:off x="1" y="5656517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19" y="6400412"/>
            <a:ext cx="184731" cy="276999"/>
          </a:xfrm>
          <a:prstGeom prst="rect">
            <a:avLst/>
          </a:prstGeom>
          <a:ln w="12700">
            <a:miter lim="400000"/>
          </a:ln>
        </p:spPr>
        <p:txBody>
          <a:bodyPr vert="horz" wrap="none" lIns="91440" tIns="45720" rIns="91440" bIns="4572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Shape 17"/>
          <p:cNvSpPr/>
          <p:nvPr userDrawn="1"/>
        </p:nvSpPr>
        <p:spPr>
          <a:xfrm>
            <a:off x="1541720" y="5937771"/>
            <a:ext cx="6903033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576" tIns="36576" rIns="36576" bIns="36576" anchor="ctr">
            <a:spAutoFit/>
          </a:bodyPr>
          <a:lstStyle/>
          <a:p>
            <a:pPr>
              <a:defRPr sz="1000" b="1">
                <a:solidFill>
                  <a:srgbClr val="FFFFFF"/>
                </a:solidFill>
              </a:defRPr>
            </a:pPr>
            <a:r>
              <a:rPr dirty="0">
                <a:solidFill>
                  <a:schemeClr val="bg1"/>
                </a:solidFill>
              </a:rPr>
              <a:t>Executive Office of Technology Services and Security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dirty="0" smtClean="0">
                <a:solidFill>
                  <a:schemeClr val="bg1"/>
                </a:solidFill>
              </a:rPr>
              <a:t>EOTSS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dirty="0">
              <a:solidFill>
                <a:schemeClr val="bg1"/>
              </a:solidFill>
            </a:endParaRPr>
          </a:p>
          <a:p>
            <a:pPr>
              <a:defRPr sz="1000">
                <a:solidFill>
                  <a:srgbClr val="FFFFFF"/>
                </a:solidFill>
              </a:defRPr>
            </a:pPr>
            <a:r>
              <a:rPr lang="en-US" i="0" smtClean="0">
                <a:solidFill>
                  <a:schemeClr val="bg1"/>
                </a:solidFill>
              </a:rPr>
              <a:t>EOTSS Mission: </a:t>
            </a:r>
            <a:r>
              <a:rPr lang="en-US" sz="10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provide</a:t>
            </a:r>
            <a:r>
              <a:rPr lang="en-US" sz="1000" b="0" i="0" kern="1200" baseline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secure and quality digital information, services, and tools to constituents and service providers</a:t>
            </a:r>
            <a:r>
              <a:rPr lang="en-US" sz="1000" b="0" i="0" kern="1200" baseline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when and where they need them.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27" name="Shape 19"/>
          <p:cNvSpPr>
            <a:spLocks noGrp="1"/>
          </p:cNvSpPr>
          <p:nvPr>
            <p:ph type="body" sz="half" idx="19" hasCustomPrompt="1"/>
          </p:nvPr>
        </p:nvSpPr>
        <p:spPr>
          <a:xfrm>
            <a:off x="1142999" y="4295975"/>
            <a:ext cx="6857999" cy="40371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Presenter’s name here</a:t>
            </a:r>
          </a:p>
        </p:txBody>
      </p:sp>
      <p:sp>
        <p:nvSpPr>
          <p:cNvPr id="28" name="Shape 19"/>
          <p:cNvSpPr>
            <a:spLocks noGrp="1"/>
          </p:cNvSpPr>
          <p:nvPr>
            <p:ph type="body" sz="half" idx="21" hasCustomPrompt="1"/>
          </p:nvPr>
        </p:nvSpPr>
        <p:spPr>
          <a:xfrm>
            <a:off x="1143000" y="4699689"/>
            <a:ext cx="6857998" cy="40371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Presenter’s 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" y="5767557"/>
            <a:ext cx="979402" cy="979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061106" y="365125"/>
            <a:ext cx="1454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kern="1000" cap="none" baseline="0" dirty="0" smtClean="0">
                <a:solidFill>
                  <a:schemeClr val="accent1"/>
                </a:solidFill>
              </a:rPr>
              <a:t>Private &amp; Confidential</a:t>
            </a:r>
            <a:endParaRPr lang="en-US" sz="1000" kern="1000" cap="none" baseline="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657350" y="3519337"/>
            <a:ext cx="6858000" cy="64922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7350" y="4222615"/>
            <a:ext cx="6858000" cy="88078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</a:p>
        </p:txBody>
      </p:sp>
      <p:sp>
        <p:nvSpPr>
          <p:cNvPr id="16" name="Shape 32"/>
          <p:cNvSpPr/>
          <p:nvPr userDrawn="1"/>
        </p:nvSpPr>
        <p:spPr>
          <a:xfrm>
            <a:off x="2" y="5488102"/>
            <a:ext cx="9144001" cy="5405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" name="Shape 33"/>
          <p:cNvSpPr/>
          <p:nvPr userDrawn="1"/>
        </p:nvSpPr>
        <p:spPr>
          <a:xfrm>
            <a:off x="0" y="5542155"/>
            <a:ext cx="9144001" cy="11436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" name="Shape 34"/>
          <p:cNvSpPr/>
          <p:nvPr userDrawn="1"/>
        </p:nvSpPr>
        <p:spPr>
          <a:xfrm>
            <a:off x="1" y="5656517"/>
            <a:ext cx="9144001" cy="1201483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30619" y="6400412"/>
            <a:ext cx="184731" cy="276999"/>
          </a:xfrm>
          <a:prstGeom prst="rect">
            <a:avLst/>
          </a:prstGeom>
          <a:ln w="12700">
            <a:miter lim="400000"/>
          </a:ln>
        </p:spPr>
        <p:txBody>
          <a:bodyPr vert="horz" wrap="none" lIns="91440" tIns="45720" rIns="91440" bIns="4572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Shape 17"/>
          <p:cNvSpPr/>
          <p:nvPr userDrawn="1"/>
        </p:nvSpPr>
        <p:spPr>
          <a:xfrm>
            <a:off x="1541720" y="5937771"/>
            <a:ext cx="6903033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576" tIns="36576" rIns="36576" bIns="36576" anchor="ctr">
            <a:spAutoFit/>
          </a:bodyPr>
          <a:lstStyle/>
          <a:p>
            <a:pPr>
              <a:defRPr sz="1000" b="1">
                <a:solidFill>
                  <a:srgbClr val="FFFFFF"/>
                </a:solidFill>
              </a:defRPr>
            </a:pPr>
            <a:r>
              <a:rPr dirty="0">
                <a:solidFill>
                  <a:schemeClr val="bg1"/>
                </a:solidFill>
              </a:rPr>
              <a:t>Executive Office of Technology Services and Security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dirty="0" smtClean="0">
                <a:solidFill>
                  <a:schemeClr val="bg1"/>
                </a:solidFill>
              </a:rPr>
              <a:t>EOTSS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dirty="0">
              <a:solidFill>
                <a:schemeClr val="bg1"/>
              </a:solidFill>
            </a:endParaRPr>
          </a:p>
          <a:p>
            <a:pPr>
              <a:defRPr sz="1000">
                <a:solidFill>
                  <a:srgbClr val="FFFFFF"/>
                </a:solidFill>
              </a:defRPr>
            </a:pPr>
            <a:r>
              <a:rPr lang="en-US" i="0" dirty="0" smtClean="0">
                <a:solidFill>
                  <a:schemeClr val="bg1"/>
                </a:solidFill>
              </a:rPr>
              <a:t>EOTSS Mission: </a:t>
            </a:r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provide</a:t>
            </a:r>
            <a:r>
              <a:rPr lang="en-US" sz="1000" b="0" i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secure and quality digital information, services, and tools to constituents and service providers</a:t>
            </a:r>
            <a:r>
              <a:rPr lang="en-US" sz="1000" b="0" i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when and where they need them.</a:t>
            </a:r>
            <a:endParaRPr lang="en-US" i="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" y="5767557"/>
            <a:ext cx="979402" cy="979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292691"/>
            <a:ext cx="6984000" cy="246221"/>
          </a:xfrm>
          <a:noFill/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 smtClean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hape 2"/>
          <p:cNvSpPr/>
          <p:nvPr userDrawn="1"/>
        </p:nvSpPr>
        <p:spPr>
          <a:xfrm>
            <a:off x="-5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628650" y="1734693"/>
            <a:ext cx="7886700" cy="4351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2" name="Shape 3"/>
          <p:cNvSpPr/>
          <p:nvPr userDrawn="1"/>
        </p:nvSpPr>
        <p:spPr>
          <a:xfrm>
            <a:off x="-4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8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098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0" y="721709"/>
            <a:ext cx="6812280" cy="585216"/>
          </a:xfrm>
          <a:noFill/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 smtClean="0"/>
              <a:t>Click to add subtitle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EOTSS  |  </a:t>
            </a:r>
            <a:fld id="{ADB5EE19-2DDD-0949-9666-AAFFBAB67E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0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292691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 smtClean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628650" y="2071335"/>
            <a:ext cx="3867912" cy="401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8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098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0" y="721709"/>
            <a:ext cx="6812280" cy="585216"/>
          </a:xfr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 smtClean="0"/>
              <a:t>Click to add subtitle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EOTSS  |  </a:t>
            </a:r>
            <a:fld id="{ADB5EE19-2DDD-0949-9666-AAFFBAB67E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idx="15" hasCustomPrompt="1"/>
          </p:nvPr>
        </p:nvSpPr>
        <p:spPr>
          <a:xfrm>
            <a:off x="4645200" y="2071335"/>
            <a:ext cx="3867912" cy="401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Shape 2"/>
          <p:cNvSpPr/>
          <p:nvPr userDrawn="1"/>
        </p:nvSpPr>
        <p:spPr>
          <a:xfrm>
            <a:off x="-5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" name="Shape 3"/>
          <p:cNvSpPr/>
          <p:nvPr userDrawn="1"/>
        </p:nvSpPr>
        <p:spPr>
          <a:xfrm>
            <a:off x="-4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292691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 smtClean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628650" y="2071335"/>
            <a:ext cx="789127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8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098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7642" y="721709"/>
            <a:ext cx="6812280" cy="585216"/>
          </a:xfr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 smtClean="0"/>
              <a:t>Click to add subtitle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EOTSS  |  </a:t>
            </a:r>
            <a:fld id="{ADB5EE19-2DDD-0949-9666-AAFFBAB67E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idx="16" hasCustomPrompt="1"/>
          </p:nvPr>
        </p:nvSpPr>
        <p:spPr>
          <a:xfrm>
            <a:off x="628650" y="4284183"/>
            <a:ext cx="789127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Shape 2"/>
          <p:cNvSpPr/>
          <p:nvPr userDrawn="1"/>
        </p:nvSpPr>
        <p:spPr>
          <a:xfrm>
            <a:off x="-5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" name="Shape 3"/>
          <p:cNvSpPr/>
          <p:nvPr userDrawn="1"/>
        </p:nvSpPr>
        <p:spPr>
          <a:xfrm>
            <a:off x="-4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1-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292691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 smtClean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628650" y="2071335"/>
            <a:ext cx="3867912" cy="401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8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098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0" y="721709"/>
            <a:ext cx="6812280" cy="585216"/>
          </a:xfr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 smtClean="0"/>
              <a:t>Click to add subtitle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EOTSS  |  </a:t>
            </a:r>
            <a:fld id="{ADB5EE19-2DDD-0949-9666-AAFFBAB67E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idx="15" hasCustomPrompt="1"/>
          </p:nvPr>
        </p:nvSpPr>
        <p:spPr>
          <a:xfrm>
            <a:off x="4645200" y="2071335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idx="16" hasCustomPrompt="1"/>
          </p:nvPr>
        </p:nvSpPr>
        <p:spPr>
          <a:xfrm>
            <a:off x="4645200" y="4284183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Shape 2"/>
          <p:cNvSpPr/>
          <p:nvPr userDrawn="1"/>
        </p:nvSpPr>
        <p:spPr>
          <a:xfrm>
            <a:off x="-5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" name="Shape 3"/>
          <p:cNvSpPr/>
          <p:nvPr userDrawn="1"/>
        </p:nvSpPr>
        <p:spPr>
          <a:xfrm>
            <a:off x="-4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2-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292691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 smtClean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idx="1" hasCustomPrompt="1"/>
          </p:nvPr>
        </p:nvSpPr>
        <p:spPr>
          <a:xfrm>
            <a:off x="4645200" y="2071335"/>
            <a:ext cx="3867912" cy="401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8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098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add title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0" y="721709"/>
            <a:ext cx="6812280" cy="585216"/>
          </a:xfr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 smtClean="0"/>
              <a:t>Click to add subtitle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EOTSS  |  </a:t>
            </a:r>
            <a:fld id="{ADB5EE19-2DDD-0949-9666-AAFFBAB67E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idx="15" hasCustomPrompt="1"/>
          </p:nvPr>
        </p:nvSpPr>
        <p:spPr>
          <a:xfrm>
            <a:off x="628650" y="2071335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idx="16" hasCustomPrompt="1"/>
          </p:nvPr>
        </p:nvSpPr>
        <p:spPr>
          <a:xfrm>
            <a:off x="628650" y="4284183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Shape 2"/>
          <p:cNvSpPr/>
          <p:nvPr userDrawn="1"/>
        </p:nvSpPr>
        <p:spPr>
          <a:xfrm>
            <a:off x="-5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" name="Shape 3"/>
          <p:cNvSpPr/>
          <p:nvPr userDrawn="1"/>
        </p:nvSpPr>
        <p:spPr>
          <a:xfrm>
            <a:off x="-4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292691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 smtClean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8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098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0" y="721709"/>
            <a:ext cx="6812280" cy="585216"/>
          </a:xfr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 smtClean="0"/>
              <a:t>Click to add subtitle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EOTSS  |  </a:t>
            </a:r>
            <a:fld id="{ADB5EE19-2DDD-0949-9666-AAFFBAB67E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idx="15" hasCustomPrompt="1"/>
          </p:nvPr>
        </p:nvSpPr>
        <p:spPr>
          <a:xfrm>
            <a:off x="628650" y="2071335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idx="16" hasCustomPrompt="1"/>
          </p:nvPr>
        </p:nvSpPr>
        <p:spPr>
          <a:xfrm>
            <a:off x="628650" y="4284183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idx="17" hasCustomPrompt="1"/>
          </p:nvPr>
        </p:nvSpPr>
        <p:spPr>
          <a:xfrm>
            <a:off x="4645200" y="2071335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idx="18" hasCustomPrompt="1"/>
          </p:nvPr>
        </p:nvSpPr>
        <p:spPr>
          <a:xfrm>
            <a:off x="4645200" y="4288558"/>
            <a:ext cx="3867912" cy="180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Shape 2"/>
          <p:cNvSpPr/>
          <p:nvPr userDrawn="1"/>
        </p:nvSpPr>
        <p:spPr>
          <a:xfrm>
            <a:off x="-5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" name="Shape 3"/>
          <p:cNvSpPr/>
          <p:nvPr userDrawn="1"/>
        </p:nvSpPr>
        <p:spPr>
          <a:xfrm>
            <a:off x="-4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292691"/>
            <a:ext cx="6984000" cy="246221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 smtClean="0"/>
              <a:t>Click to add source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hape 4"/>
          <p:cNvSpPr/>
          <p:nvPr userDrawn="1"/>
        </p:nvSpPr>
        <p:spPr>
          <a:xfrm>
            <a:off x="-1" y="-1"/>
            <a:ext cx="9144001" cy="1346201"/>
          </a:xfrm>
          <a:prstGeom prst="rect">
            <a:avLst/>
          </a:prstGeom>
          <a:solidFill>
            <a:srgbClr val="43956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398"/>
            <a:ext cx="979402" cy="979402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673400" y="186098"/>
            <a:ext cx="6839712" cy="541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1703070" y="721709"/>
            <a:ext cx="6812280" cy="585216"/>
          </a:xfr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None/>
              <a:tabLst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 smtClean="0"/>
              <a:t>Click to add subtitle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628650" y="6538910"/>
            <a:ext cx="6699250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EOTSS  |  </a:t>
            </a:r>
            <a:fld id="{ADB5EE19-2DDD-0949-9666-AAFFBAB67E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hape 2"/>
          <p:cNvSpPr/>
          <p:nvPr userDrawn="1"/>
        </p:nvSpPr>
        <p:spPr>
          <a:xfrm>
            <a:off x="-5" y="1465072"/>
            <a:ext cx="9144001" cy="54864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" name="Shape 3"/>
          <p:cNvSpPr/>
          <p:nvPr userDrawn="1"/>
        </p:nvSpPr>
        <p:spPr>
          <a:xfrm>
            <a:off x="-4" y="1346200"/>
            <a:ext cx="9144001" cy="118872"/>
          </a:xfrm>
          <a:prstGeom prst="rect">
            <a:avLst/>
          </a:prstGeom>
          <a:solidFill>
            <a:srgbClr val="1455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EOTSS  |  </a:t>
            </a:r>
            <a:fld id="{438E4305-7D25-894B-99D8-B239362B8F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734693"/>
            <a:ext cx="7886700" cy="4351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624078" y="138493"/>
            <a:ext cx="7891272" cy="13258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8.xml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8.x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8.xml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2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2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2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0.xml"/>
</Relationships>

</file>

<file path=ppt/slides/_rels/slide3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</Relationships>

</file>

<file path=ppt/slides/_rels/slide3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3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3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3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3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3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3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3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1.xml"/>
</Relationships>

</file>

<file path=ppt/slides/_rels/slide4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4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.xml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5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Content (1L 1R) + Key Takeaway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628650" y="2071335"/>
            <a:ext cx="3867912" cy="289864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54280"/>
              </p:ext>
            </p:extLst>
          </p:nvPr>
        </p:nvGraphicFramePr>
        <p:xfrm>
          <a:off x="630936" y="1737360"/>
          <a:ext cx="386715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1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76029"/>
              </p:ext>
            </p:extLst>
          </p:nvPr>
        </p:nvGraphicFramePr>
        <p:xfrm>
          <a:off x="4645152" y="1737360"/>
          <a:ext cx="386715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1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628650" y="5173797"/>
            <a:ext cx="3867150" cy="91715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9320" rIns="91440" bIns="493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lang="en-US" sz="16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Key Takeaway: </a:t>
            </a:r>
            <a:r>
              <a:rPr lang="en-US" sz="1600" dirty="0" smtClean="0">
                <a:latin typeface="+mj-lt"/>
                <a:ea typeface="Avenir Next Demi Bold" charset="0"/>
                <a:cs typeface="Avenir Next Demi Bold" charset="0"/>
              </a:rPr>
              <a:t>The key takeaway is always a full sentence with a period.</a:t>
            </a:r>
            <a:endParaRPr lang="en-US" sz="1600" kern="0" dirty="0" smtClean="0">
              <a:latin typeface="+mj-lt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77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Content (1L 2R)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775787"/>
              </p:ext>
            </p:extLst>
          </p:nvPr>
        </p:nvGraphicFramePr>
        <p:xfrm>
          <a:off x="630936" y="1737360"/>
          <a:ext cx="386715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1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76910"/>
              </p:ext>
            </p:extLst>
          </p:nvPr>
        </p:nvGraphicFramePr>
        <p:xfrm>
          <a:off x="4645152" y="1737360"/>
          <a:ext cx="386715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1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83606"/>
              </p:ext>
            </p:extLst>
          </p:nvPr>
        </p:nvGraphicFramePr>
        <p:xfrm>
          <a:off x="4645152" y="3955667"/>
          <a:ext cx="386715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1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6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Content (2L 1R)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857726"/>
              </p:ext>
            </p:extLst>
          </p:nvPr>
        </p:nvGraphicFramePr>
        <p:xfrm>
          <a:off x="630936" y="1737360"/>
          <a:ext cx="386715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1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76717"/>
              </p:ext>
            </p:extLst>
          </p:nvPr>
        </p:nvGraphicFramePr>
        <p:xfrm>
          <a:off x="4645152" y="1737360"/>
          <a:ext cx="386715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1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648264"/>
              </p:ext>
            </p:extLst>
          </p:nvPr>
        </p:nvGraphicFramePr>
        <p:xfrm>
          <a:off x="630936" y="3955667"/>
          <a:ext cx="386715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1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7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67277"/>
            <a:ext cx="2286000" cy="2496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Content (Single Takeaway)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>
          <a:xfrm>
            <a:off x="6231089" y="2067277"/>
            <a:ext cx="2286000" cy="2496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5"/>
          </p:nvPr>
        </p:nvSpPr>
        <p:spPr>
          <a:xfrm>
            <a:off x="628650" y="2071335"/>
            <a:ext cx="2286000" cy="249631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65447"/>
              </p:ext>
            </p:extLst>
          </p:nvPr>
        </p:nvGraphicFramePr>
        <p:xfrm>
          <a:off x="628650" y="1737360"/>
          <a:ext cx="228600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321234"/>
              </p:ext>
            </p:extLst>
          </p:nvPr>
        </p:nvGraphicFramePr>
        <p:xfrm>
          <a:off x="3429000" y="1737360"/>
          <a:ext cx="228600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451483"/>
              </p:ext>
            </p:extLst>
          </p:nvPr>
        </p:nvGraphicFramePr>
        <p:xfrm>
          <a:off x="6227064" y="1737360"/>
          <a:ext cx="228600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Isosceles Triangle 27"/>
          <p:cNvSpPr/>
          <p:nvPr/>
        </p:nvSpPr>
        <p:spPr bwMode="auto">
          <a:xfrm flipV="1">
            <a:off x="3826507" y="4754880"/>
            <a:ext cx="1447800" cy="389944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30936" y="5330952"/>
            <a:ext cx="7882127" cy="758952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9320" rIns="91440" bIns="493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lang="en-US" sz="16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Key Takeaway:</a:t>
            </a:r>
            <a:r>
              <a:rPr lang="en-US" sz="1600" b="1" kern="0" dirty="0" smtClean="0">
                <a:solidFill>
                  <a:srgbClr val="000000"/>
                </a:solidFill>
                <a:latin typeface="Avenir Next"/>
                <a:cs typeface="Garamond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latin typeface="Avenir Next"/>
                <a:cs typeface="Garamond"/>
              </a:rPr>
              <a:t>The key takeaway is always a full sentence with a period and centered both vertically and horizontally.</a:t>
            </a:r>
            <a:endParaRPr lang="is-IS" sz="1600" kern="0" dirty="0" smtClean="0">
              <a:solidFill>
                <a:srgbClr val="000000"/>
              </a:solidFill>
              <a:latin typeface="Avenir Next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848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Content (2L 2R)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684489"/>
              </p:ext>
            </p:extLst>
          </p:nvPr>
        </p:nvGraphicFramePr>
        <p:xfrm>
          <a:off x="630936" y="1737360"/>
          <a:ext cx="386715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1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4324"/>
              </p:ext>
            </p:extLst>
          </p:nvPr>
        </p:nvGraphicFramePr>
        <p:xfrm>
          <a:off x="4645152" y="1737360"/>
          <a:ext cx="386715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1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76810"/>
              </p:ext>
            </p:extLst>
          </p:nvPr>
        </p:nvGraphicFramePr>
        <p:xfrm>
          <a:off x="630936" y="3955667"/>
          <a:ext cx="386715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1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648200" y="3955667"/>
          <a:ext cx="386715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1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Content (Vertical)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628650" y="2071335"/>
            <a:ext cx="1828800" cy="401421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2651948" y="2069665"/>
            <a:ext cx="1828800" cy="40142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4660204" y="2069665"/>
            <a:ext cx="1828800" cy="401421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8"/>
          </p:nvPr>
        </p:nvSpPr>
        <p:spPr>
          <a:xfrm>
            <a:off x="6684312" y="2069665"/>
            <a:ext cx="1828800" cy="4014216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24746"/>
              </p:ext>
            </p:extLst>
          </p:nvPr>
        </p:nvGraphicFramePr>
        <p:xfrm>
          <a:off x="628650" y="1737360"/>
          <a:ext cx="182880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963411"/>
              </p:ext>
            </p:extLst>
          </p:nvPr>
        </p:nvGraphicFramePr>
        <p:xfrm>
          <a:off x="2647950" y="1737360"/>
          <a:ext cx="182880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947113"/>
              </p:ext>
            </p:extLst>
          </p:nvPr>
        </p:nvGraphicFramePr>
        <p:xfrm>
          <a:off x="4667250" y="1737360"/>
          <a:ext cx="182880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08532"/>
              </p:ext>
            </p:extLst>
          </p:nvPr>
        </p:nvGraphicFramePr>
        <p:xfrm>
          <a:off x="6686550" y="1737360"/>
          <a:ext cx="182880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2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Content (</a:t>
            </a:r>
            <a:r>
              <a:rPr lang="en-US" dirty="0" smtClean="0"/>
              <a:t>Single </a:t>
            </a:r>
            <a:r>
              <a:rPr lang="en-US" dirty="0"/>
              <a:t>Takeaway)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628650" y="2071335"/>
            <a:ext cx="1828800" cy="27523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2651948" y="2069665"/>
            <a:ext cx="1828800" cy="27523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4660204" y="2069665"/>
            <a:ext cx="1828800" cy="275234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8"/>
          </p:nvPr>
        </p:nvSpPr>
        <p:spPr>
          <a:xfrm>
            <a:off x="6684312" y="2069665"/>
            <a:ext cx="1828800" cy="275234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28650" y="1737360"/>
          <a:ext cx="182880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647950" y="1737360"/>
          <a:ext cx="182880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667250" y="1737360"/>
          <a:ext cx="182880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686550" y="1737360"/>
          <a:ext cx="182880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Isosceles Triangle 27"/>
          <p:cNvSpPr/>
          <p:nvPr/>
        </p:nvSpPr>
        <p:spPr bwMode="auto">
          <a:xfrm flipV="1">
            <a:off x="3826507" y="5010912"/>
            <a:ext cx="1447800" cy="389944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0936" y="5586984"/>
            <a:ext cx="7882127" cy="500579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9320" rIns="91440" bIns="493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lang="en-US" sz="1600" b="1" dirty="0">
                <a:latin typeface="Avenir Next Demi Bold" charset="0"/>
                <a:ea typeface="Avenir Next Demi Bold" charset="0"/>
                <a:cs typeface="Avenir Next Demi Bold" charset="0"/>
              </a:rPr>
              <a:t>Key Takeaway: </a:t>
            </a:r>
            <a:r>
              <a:rPr lang="en-US" sz="1600" dirty="0">
                <a:ea typeface="Avenir Next Demi Bold" charset="0"/>
                <a:cs typeface="Avenir Next Demi Bold" charset="0"/>
              </a:rPr>
              <a:t>The key takeaway is always a full sentence with a period.</a:t>
            </a:r>
            <a:endParaRPr lang="en-US" sz="1600" kern="0" dirty="0"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614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1335"/>
            <a:ext cx="3200400" cy="401421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Problem and Solution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5312712" y="2071335"/>
            <a:ext cx="3200400" cy="4014216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598912"/>
              </p:ext>
            </p:extLst>
          </p:nvPr>
        </p:nvGraphicFramePr>
        <p:xfrm>
          <a:off x="630936" y="1737360"/>
          <a:ext cx="320040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407177"/>
              </p:ext>
            </p:extLst>
          </p:nvPr>
        </p:nvGraphicFramePr>
        <p:xfrm>
          <a:off x="5314950" y="1737360"/>
          <a:ext cx="320040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Isosceles Triangle 10"/>
          <p:cNvSpPr/>
          <p:nvPr/>
        </p:nvSpPr>
        <p:spPr bwMode="auto">
          <a:xfrm rot="16200000" flipV="1">
            <a:off x="4087257" y="3593592"/>
            <a:ext cx="969486" cy="493776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8650" y="1737360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b="1" dirty="0">
                <a:solidFill>
                  <a:srgbClr val="FFFFFF"/>
                </a:solidFill>
                <a:latin typeface="Avenir Next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5336" y="1737360"/>
            <a:ext cx="6967728" cy="72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defTabSz="914400"/>
            <a:r>
              <a:rPr lang="en-US" sz="1400" dirty="0" smtClean="0">
                <a:solidFill>
                  <a:srgbClr val="000000"/>
                </a:solidFill>
                <a:latin typeface="Avenir Next Demi Bold"/>
                <a:cs typeface="Avenir Next Demi Bold"/>
              </a:rPr>
              <a:t>First Objective:</a:t>
            </a:r>
            <a:endParaRPr lang="en-US" sz="1400" dirty="0">
              <a:solidFill>
                <a:srgbClr val="000000"/>
              </a:solidFill>
              <a:latin typeface="Avenir Nex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650" y="2642616"/>
            <a:ext cx="720000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b="1" dirty="0">
                <a:solidFill>
                  <a:srgbClr val="FFFFFF"/>
                </a:solidFill>
                <a:latin typeface="Avenir Next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5336" y="2642616"/>
            <a:ext cx="696772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venir Next Demi Bold"/>
                <a:cs typeface="Avenir Next Demi Bold"/>
              </a:rPr>
              <a:t>Second Objective:</a:t>
            </a:r>
            <a:endParaRPr lang="en-US" sz="1400" dirty="0">
              <a:solidFill>
                <a:srgbClr val="000000"/>
              </a:solidFill>
              <a:latin typeface="Avenir Nex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650" y="3547872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b="1" dirty="0">
                <a:solidFill>
                  <a:srgbClr val="FFFFFF"/>
                </a:solidFill>
                <a:latin typeface="Avenir Next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5336" y="3547872"/>
            <a:ext cx="696772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venir Next Demi Bold"/>
                <a:cs typeface="Avenir Next Demi Bold"/>
              </a:rPr>
              <a:t>Third Objective:</a:t>
            </a:r>
            <a:endParaRPr lang="en-US" sz="1400" dirty="0">
              <a:solidFill>
                <a:srgbClr val="000000"/>
              </a:solidFill>
              <a:latin typeface="Avenir Nex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650" y="5358384"/>
            <a:ext cx="72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b="1">
                <a:solidFill>
                  <a:srgbClr val="FFFFFF"/>
                </a:solidFill>
                <a:latin typeface="Avenir Next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336" y="5358384"/>
            <a:ext cx="6967728" cy="72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venir Next Demi Bold"/>
                <a:cs typeface="Avenir Next Demi Bold"/>
              </a:rPr>
              <a:t>Fifth Objective:</a:t>
            </a:r>
            <a:endParaRPr lang="en-US" sz="1400" dirty="0">
              <a:solidFill>
                <a:srgbClr val="000000"/>
              </a:solidFill>
              <a:latin typeface="Avenir Nex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650" y="4453128"/>
            <a:ext cx="72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b="1">
                <a:solidFill>
                  <a:srgbClr val="FFFFFF"/>
                </a:solidFill>
                <a:latin typeface="Avenir Next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5336" y="4453128"/>
            <a:ext cx="6967728" cy="72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venir Next Demi Bold"/>
                <a:cs typeface="Avenir Next Demi Bold"/>
              </a:rPr>
              <a:t>Fourth Objective:</a:t>
            </a:r>
            <a:endParaRPr lang="en-US" sz="1400" dirty="0">
              <a:solidFill>
                <a:srgbClr val="000000"/>
              </a:solidFill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16246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Subtitle</a:t>
            </a:r>
            <a:endParaRPr lang="en-US" sz="20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8448" y="3246120"/>
            <a:ext cx="7214616" cy="1346704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8448" y="4754880"/>
            <a:ext cx="7214616" cy="1346704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002536" y="4754880"/>
            <a:ext cx="6509660" cy="134670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/>
              <a:t>Click to add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8448" y="1737360"/>
            <a:ext cx="7214616" cy="1346704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5096" y="1751573"/>
            <a:ext cx="1346704" cy="1346704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500" b="1" dirty="0" smtClean="0"/>
              <a:t>First</a:t>
            </a:r>
          </a:p>
          <a:p>
            <a:pPr algn="ctr"/>
            <a:r>
              <a:rPr lang="en-US" sz="1500" b="1" dirty="0" smtClean="0"/>
              <a:t>Category</a:t>
            </a:r>
            <a:endParaRPr lang="en-US" sz="1500" b="1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002536" y="1737360"/>
            <a:ext cx="6509659" cy="1346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2002536" y="3246120"/>
            <a:ext cx="6509660" cy="13467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/>
              <a:t>Click to add text</a:t>
            </a:r>
          </a:p>
        </p:txBody>
      </p:sp>
      <p:sp>
        <p:nvSpPr>
          <p:cNvPr id="14" name="Oval 13"/>
          <p:cNvSpPr/>
          <p:nvPr/>
        </p:nvSpPr>
        <p:spPr>
          <a:xfrm>
            <a:off x="630936" y="3246120"/>
            <a:ext cx="1346704" cy="1346704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500" b="1" dirty="0" smtClean="0"/>
              <a:t>Second</a:t>
            </a:r>
          </a:p>
          <a:p>
            <a:pPr algn="ctr"/>
            <a:r>
              <a:rPr lang="en-US" sz="1500" b="1" dirty="0" smtClean="0"/>
              <a:t>Category</a:t>
            </a:r>
            <a:endParaRPr lang="en-US" sz="1500" b="1" dirty="0"/>
          </a:p>
        </p:txBody>
      </p:sp>
      <p:sp>
        <p:nvSpPr>
          <p:cNvPr id="15" name="Oval 14"/>
          <p:cNvSpPr/>
          <p:nvPr/>
        </p:nvSpPr>
        <p:spPr>
          <a:xfrm>
            <a:off x="628650" y="4769093"/>
            <a:ext cx="1346704" cy="13467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0936" y="4754880"/>
            <a:ext cx="1346704" cy="1346704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500" b="1" dirty="0" smtClean="0"/>
              <a:t>Third</a:t>
            </a:r>
          </a:p>
          <a:p>
            <a:pPr algn="ctr"/>
            <a:r>
              <a:rPr lang="en-US" sz="1500" b="1" dirty="0" smtClean="0"/>
              <a:t>Category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5495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8650" y="1737360"/>
            <a:ext cx="1858521" cy="1335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Avenir Next Demi Bold"/>
                <a:cs typeface="Avenir Next Demi Bold"/>
              </a:rPr>
              <a:t>First</a:t>
            </a:r>
            <a:endParaRPr lang="en-US" sz="1600" dirty="0">
              <a:solidFill>
                <a:srgbClr val="FFFFFF"/>
              </a:solidFill>
              <a:latin typeface="Avenir Next Demi Bold"/>
              <a:cs typeface="Avenir Next Demi Bold"/>
            </a:endParaRP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Avenir Next Demi Bold"/>
                <a:cs typeface="Avenir Next Demi Bold"/>
              </a:rPr>
              <a:t>Category</a:t>
            </a:r>
            <a:endParaRPr lang="en-US" sz="1600" dirty="0">
              <a:solidFill>
                <a:srgbClr val="FFFF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648" y="3246120"/>
            <a:ext cx="1858521" cy="1335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Avenir Next Demi Bold"/>
                <a:cs typeface="Avenir Next Demi Bold"/>
              </a:rPr>
              <a:t>Second</a:t>
            </a:r>
            <a:endParaRPr lang="en-US" sz="1600" dirty="0">
              <a:solidFill>
                <a:srgbClr val="FFFFFF"/>
              </a:solidFill>
              <a:latin typeface="Avenir Next Demi Bold"/>
              <a:cs typeface="Avenir Next Demi Bold"/>
            </a:endParaRP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Avenir Next Demi Bold"/>
                <a:cs typeface="Avenir Next Demi Bold"/>
              </a:rPr>
              <a:t>Category</a:t>
            </a:r>
            <a:endParaRPr lang="en-US" sz="1600" dirty="0">
              <a:solidFill>
                <a:srgbClr val="FFFF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648" y="4754880"/>
            <a:ext cx="1858521" cy="1335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Avenir Next Demi Bold"/>
                <a:cs typeface="Avenir Next Demi Bold"/>
              </a:rPr>
              <a:t>Third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Avenir Next Demi Bold"/>
                <a:cs typeface="Avenir Next Demi Bold"/>
              </a:rPr>
              <a:t>Category</a:t>
            </a:r>
            <a:endParaRPr lang="en-US" sz="1600" dirty="0">
              <a:solidFill>
                <a:srgbClr val="FFFFFF"/>
              </a:solidFill>
              <a:latin typeface="Avenir Next Demi Bold"/>
              <a:cs typeface="Avenir Next Demi Bold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2638426" y="1737360"/>
            <a:ext cx="5870448" cy="13350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 smtClean="0">
              <a:ea typeface="Avenir Next Demi Bold" charset="0"/>
              <a:cs typeface="Avenir Next Demi Bold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2638424" y="3246120"/>
            <a:ext cx="5870448" cy="13350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add </a:t>
            </a:r>
            <a:r>
              <a:rPr lang="en-US" dirty="0" smtClean="0"/>
              <a:t>text</a:t>
            </a:r>
            <a:endParaRPr lang="en-US" dirty="0">
              <a:ea typeface="Avenir Next Demi Bold" charset="0"/>
              <a:cs typeface="Avenir Next Demi Bold" charset="0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2638425" y="4754880"/>
            <a:ext cx="5870448" cy="13350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add </a:t>
            </a:r>
            <a:r>
              <a:rPr lang="en-US" dirty="0" smtClean="0"/>
              <a:t>text</a:t>
            </a:r>
            <a:endParaRPr lang="en-US" dirty="0">
              <a:ea typeface="Avenir Next Demi Bold" charset="0"/>
              <a:cs typeface="Avenir Next Dem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Chart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8650" y="1591056"/>
            <a:ext cx="7886700" cy="435133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633851" y="4270704"/>
            <a:ext cx="1876296" cy="1529557"/>
          </a:xfrm>
          <a:custGeom>
            <a:avLst/>
            <a:gdLst>
              <a:gd name="connsiteX0" fmla="*/ 0 w 1876296"/>
              <a:gd name="connsiteY0" fmla="*/ 0 h 1529557"/>
              <a:gd name="connsiteX1" fmla="*/ 1876296 w 1876296"/>
              <a:gd name="connsiteY1" fmla="*/ 0 h 1529557"/>
              <a:gd name="connsiteX2" fmla="*/ 1876296 w 1876296"/>
              <a:gd name="connsiteY2" fmla="*/ 1529557 h 1529557"/>
              <a:gd name="connsiteX3" fmla="*/ 0 w 1876296"/>
              <a:gd name="connsiteY3" fmla="*/ 1529557 h 1529557"/>
              <a:gd name="connsiteX4" fmla="*/ 0 w 1876296"/>
              <a:gd name="connsiteY4" fmla="*/ 0 h 152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296" h="1529557">
                <a:moveTo>
                  <a:pt x="0" y="0"/>
                </a:moveTo>
                <a:lnTo>
                  <a:pt x="1876296" y="0"/>
                </a:lnTo>
                <a:lnTo>
                  <a:pt x="1876296" y="1529557"/>
                </a:lnTo>
                <a:lnTo>
                  <a:pt x="0" y="15295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latin typeface="Avenir Next Demi Bold" charset="0"/>
                <a:ea typeface="Avenir Next Demi Bold" charset="0"/>
                <a:cs typeface="Avenir Next Demi Bold" charset="0"/>
              </a:rPr>
              <a:t>Overarching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0" i="0" kern="1200" dirty="0" smtClean="0">
                <a:latin typeface="Avenir Next Demi Bold" charset="0"/>
                <a:ea typeface="Avenir Next Demi Bold" charset="0"/>
                <a:cs typeface="Avenir Next Demi Bold" charset="0"/>
              </a:rPr>
              <a:t>Relationship</a:t>
            </a:r>
            <a:endParaRPr lang="en-US" sz="1600" b="0" i="0" kern="1200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9" name="Left Arrow 8"/>
          <p:cNvSpPr/>
          <p:nvPr/>
        </p:nvSpPr>
        <p:spPr>
          <a:xfrm rot="10800000">
            <a:off x="1850934" y="4771750"/>
            <a:ext cx="1684856" cy="52746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124395" y="4454251"/>
            <a:ext cx="1453079" cy="1162463"/>
          </a:xfrm>
          <a:custGeom>
            <a:avLst/>
            <a:gdLst>
              <a:gd name="connsiteX0" fmla="*/ 0 w 1453079"/>
              <a:gd name="connsiteY0" fmla="*/ 0 h 1162463"/>
              <a:gd name="connsiteX1" fmla="*/ 1453079 w 1453079"/>
              <a:gd name="connsiteY1" fmla="*/ 0 h 1162463"/>
              <a:gd name="connsiteX2" fmla="*/ 1453079 w 1453079"/>
              <a:gd name="connsiteY2" fmla="*/ 1162463 h 1162463"/>
              <a:gd name="connsiteX3" fmla="*/ 0 w 1453079"/>
              <a:gd name="connsiteY3" fmla="*/ 1162463 h 1162463"/>
              <a:gd name="connsiteX4" fmla="*/ 0 w 1453079"/>
              <a:gd name="connsiteY4" fmla="*/ 0 h 11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079" h="1162463">
                <a:moveTo>
                  <a:pt x="0" y="0"/>
                </a:moveTo>
                <a:lnTo>
                  <a:pt x="1453079" y="0"/>
                </a:lnTo>
                <a:lnTo>
                  <a:pt x="1453079" y="1162463"/>
                </a:lnTo>
                <a:lnTo>
                  <a:pt x="0" y="116246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chemeClr val="tx1"/>
                </a:solidFill>
              </a:rPr>
              <a:t>First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Relationship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13133189">
            <a:off x="2180183" y="3470542"/>
            <a:ext cx="1525672" cy="52746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1470275" y="2538644"/>
            <a:ext cx="1453079" cy="1162463"/>
          </a:xfrm>
          <a:custGeom>
            <a:avLst/>
            <a:gdLst>
              <a:gd name="connsiteX0" fmla="*/ 0 w 1453079"/>
              <a:gd name="connsiteY0" fmla="*/ 0 h 1162463"/>
              <a:gd name="connsiteX1" fmla="*/ 1453079 w 1453079"/>
              <a:gd name="connsiteY1" fmla="*/ 0 h 1162463"/>
              <a:gd name="connsiteX2" fmla="*/ 1453079 w 1453079"/>
              <a:gd name="connsiteY2" fmla="*/ 1162463 h 1162463"/>
              <a:gd name="connsiteX3" fmla="*/ 0 w 1453079"/>
              <a:gd name="connsiteY3" fmla="*/ 1162463 h 1162463"/>
              <a:gd name="connsiteX4" fmla="*/ 0 w 1453079"/>
              <a:gd name="connsiteY4" fmla="*/ 0 h 11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079" h="1162463">
                <a:moveTo>
                  <a:pt x="0" y="0"/>
                </a:moveTo>
                <a:lnTo>
                  <a:pt x="1453079" y="0"/>
                </a:lnTo>
                <a:lnTo>
                  <a:pt x="1453079" y="1162463"/>
                </a:lnTo>
                <a:lnTo>
                  <a:pt x="0" y="116246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Second</a:t>
            </a:r>
            <a:endParaRPr lang="en-US" sz="1400" dirty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schemeClr val="tx1"/>
                </a:solidFill>
              </a:rPr>
              <a:t>Relationship</a:t>
            </a:r>
          </a:p>
        </p:txBody>
      </p:sp>
      <p:sp>
        <p:nvSpPr>
          <p:cNvPr id="13" name="Left Arrow 12"/>
          <p:cNvSpPr/>
          <p:nvPr/>
        </p:nvSpPr>
        <p:spPr>
          <a:xfrm rot="16200000">
            <a:off x="3647654" y="2975031"/>
            <a:ext cx="1848690" cy="52746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3845460" y="1733186"/>
            <a:ext cx="1453079" cy="1162463"/>
          </a:xfrm>
          <a:custGeom>
            <a:avLst/>
            <a:gdLst>
              <a:gd name="connsiteX0" fmla="*/ 0 w 1453079"/>
              <a:gd name="connsiteY0" fmla="*/ 0 h 1162463"/>
              <a:gd name="connsiteX1" fmla="*/ 1453079 w 1453079"/>
              <a:gd name="connsiteY1" fmla="*/ 0 h 1162463"/>
              <a:gd name="connsiteX2" fmla="*/ 1453079 w 1453079"/>
              <a:gd name="connsiteY2" fmla="*/ 1162463 h 1162463"/>
              <a:gd name="connsiteX3" fmla="*/ 0 w 1453079"/>
              <a:gd name="connsiteY3" fmla="*/ 1162463 h 1162463"/>
              <a:gd name="connsiteX4" fmla="*/ 0 w 1453079"/>
              <a:gd name="connsiteY4" fmla="*/ 0 h 11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079" h="1162463">
                <a:moveTo>
                  <a:pt x="0" y="0"/>
                </a:moveTo>
                <a:lnTo>
                  <a:pt x="1453079" y="0"/>
                </a:lnTo>
                <a:lnTo>
                  <a:pt x="1453079" y="1162463"/>
                </a:lnTo>
                <a:lnTo>
                  <a:pt x="0" y="116246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Third</a:t>
            </a:r>
            <a:endParaRPr lang="en-US" sz="1400" dirty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schemeClr val="tx1"/>
                </a:solidFill>
              </a:rPr>
              <a:t>Relationship</a:t>
            </a:r>
          </a:p>
        </p:txBody>
      </p:sp>
      <p:sp>
        <p:nvSpPr>
          <p:cNvPr id="15" name="Left Arrow 14"/>
          <p:cNvSpPr/>
          <p:nvPr/>
        </p:nvSpPr>
        <p:spPr>
          <a:xfrm rot="19325801">
            <a:off x="5398266" y="3325412"/>
            <a:ext cx="2134175" cy="52746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6305874" y="2538642"/>
            <a:ext cx="1453079" cy="1162463"/>
          </a:xfrm>
          <a:custGeom>
            <a:avLst/>
            <a:gdLst>
              <a:gd name="connsiteX0" fmla="*/ 0 w 1453079"/>
              <a:gd name="connsiteY0" fmla="*/ 0 h 1162463"/>
              <a:gd name="connsiteX1" fmla="*/ 1453079 w 1453079"/>
              <a:gd name="connsiteY1" fmla="*/ 0 h 1162463"/>
              <a:gd name="connsiteX2" fmla="*/ 1453079 w 1453079"/>
              <a:gd name="connsiteY2" fmla="*/ 1162463 h 1162463"/>
              <a:gd name="connsiteX3" fmla="*/ 0 w 1453079"/>
              <a:gd name="connsiteY3" fmla="*/ 1162463 h 1162463"/>
              <a:gd name="connsiteX4" fmla="*/ 0 w 1453079"/>
              <a:gd name="connsiteY4" fmla="*/ 0 h 11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079" h="1162463">
                <a:moveTo>
                  <a:pt x="0" y="0"/>
                </a:moveTo>
                <a:lnTo>
                  <a:pt x="1453079" y="0"/>
                </a:lnTo>
                <a:lnTo>
                  <a:pt x="1453079" y="1162463"/>
                </a:lnTo>
                <a:lnTo>
                  <a:pt x="0" y="116246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Fourth</a:t>
            </a:r>
            <a:endParaRPr lang="en-US" sz="1400" dirty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schemeClr val="tx1"/>
                </a:solidFill>
              </a:rPr>
              <a:t>Relationship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5608208" y="4771750"/>
            <a:ext cx="1684856" cy="52746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>
            <a:off x="6566524" y="4454251"/>
            <a:ext cx="1453079" cy="1162463"/>
          </a:xfrm>
          <a:custGeom>
            <a:avLst/>
            <a:gdLst>
              <a:gd name="connsiteX0" fmla="*/ 0 w 1453079"/>
              <a:gd name="connsiteY0" fmla="*/ 0 h 1162463"/>
              <a:gd name="connsiteX1" fmla="*/ 1453079 w 1453079"/>
              <a:gd name="connsiteY1" fmla="*/ 0 h 1162463"/>
              <a:gd name="connsiteX2" fmla="*/ 1453079 w 1453079"/>
              <a:gd name="connsiteY2" fmla="*/ 1162463 h 1162463"/>
              <a:gd name="connsiteX3" fmla="*/ 0 w 1453079"/>
              <a:gd name="connsiteY3" fmla="*/ 1162463 h 1162463"/>
              <a:gd name="connsiteX4" fmla="*/ 0 w 1453079"/>
              <a:gd name="connsiteY4" fmla="*/ 0 h 11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079" h="1162463">
                <a:moveTo>
                  <a:pt x="0" y="0"/>
                </a:moveTo>
                <a:lnTo>
                  <a:pt x="1453079" y="0"/>
                </a:lnTo>
                <a:lnTo>
                  <a:pt x="1453079" y="1162463"/>
                </a:lnTo>
                <a:lnTo>
                  <a:pt x="0" y="116246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Fifth</a:t>
            </a:r>
            <a:endParaRPr lang="en-US" sz="1400" dirty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schemeClr val="tx1"/>
                </a:solidFill>
              </a:rPr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10746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Four Items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8650" y="1737360"/>
            <a:ext cx="72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45336" y="1737360"/>
            <a:ext cx="6967728" cy="72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6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Item 1</a:t>
            </a:r>
            <a:endParaRPr lang="en-US" sz="1600" b="1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650" y="2642616"/>
            <a:ext cx="720000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45336" y="2642616"/>
            <a:ext cx="696772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6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Item 2</a:t>
            </a:r>
            <a:endParaRPr lang="en-US" sz="1600" b="1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650" y="3547872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45336" y="3547872"/>
            <a:ext cx="6967728" cy="72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6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Item 3</a:t>
            </a:r>
            <a:endParaRPr lang="en-US" sz="1600" b="1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650" y="4453128"/>
            <a:ext cx="72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45336" y="4453128"/>
            <a:ext cx="6967728" cy="72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6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Item 4</a:t>
            </a:r>
            <a:endParaRPr lang="en-US" sz="1600" b="1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Item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5336" y="1737360"/>
            <a:ext cx="6967728" cy="72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6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Item 1</a:t>
            </a:r>
            <a:endParaRPr lang="en-US" sz="1600" b="1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650" y="1737360"/>
            <a:ext cx="72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45336" y="2523743"/>
            <a:ext cx="6967728" cy="35661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14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—"/>
              <a:defRPr sz="12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11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10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9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Text</a:t>
            </a:r>
            <a:endParaRPr lang="en-US" dirty="0"/>
          </a:p>
          <a:p>
            <a:r>
              <a:rPr lang="en-US" dirty="0" smtClean="0"/>
              <a:t>Text</a:t>
            </a:r>
            <a:endParaRPr lang="en-US" dirty="0"/>
          </a:p>
          <a:p>
            <a:r>
              <a:rPr lang="en-US" dirty="0" smtClean="0"/>
              <a:t>Text</a:t>
            </a:r>
          </a:p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Item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45336" y="1737360"/>
            <a:ext cx="6967728" cy="72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Item 1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8650" y="1737360"/>
            <a:ext cx="720000" cy="72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545336" y="3429000"/>
            <a:ext cx="6967728" cy="26609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14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—"/>
              <a:defRPr sz="12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11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10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9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Text</a:t>
            </a:r>
          </a:p>
          <a:p>
            <a:r>
              <a:rPr lang="en-US" dirty="0" smtClean="0"/>
              <a:t>Text</a:t>
            </a:r>
          </a:p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45336" y="2642616"/>
            <a:ext cx="6967728" cy="72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600" b="1" dirty="0" smtClean="0">
                <a:solidFill>
                  <a:sysClr val="windowText" lastClr="000000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Item 2</a:t>
            </a:r>
            <a:endParaRPr lang="en-US" sz="1600" b="1" dirty="0">
              <a:solidFill>
                <a:sysClr val="windowText" lastClr="000000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650" y="2642616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747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Item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5336" y="1737360"/>
            <a:ext cx="6967728" cy="72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Item 1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545336" y="4334255"/>
            <a:ext cx="6967728" cy="17556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14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—"/>
              <a:defRPr sz="12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11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10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9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Text</a:t>
            </a:r>
            <a:endParaRPr lang="en-US" dirty="0"/>
          </a:p>
          <a:p>
            <a:r>
              <a:rPr lang="en-US" dirty="0" smtClean="0"/>
              <a:t>Text</a:t>
            </a:r>
          </a:p>
          <a:p>
            <a:r>
              <a:rPr lang="en-US" dirty="0" smtClean="0"/>
              <a:t>Text</a:t>
            </a:r>
          </a:p>
          <a:p>
            <a:r>
              <a:rPr lang="en-US" dirty="0" smtClean="0"/>
              <a:t>Text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5336" y="2642616"/>
            <a:ext cx="6967728" cy="72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Item 2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5336" y="3547872"/>
            <a:ext cx="6967728" cy="72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600" b="1" dirty="0" smtClean="0">
                <a:ea typeface="Avenir Next Demi Bold" charset="0"/>
                <a:cs typeface="Avenir Next Demi Bold" charset="0"/>
              </a:rPr>
              <a:t>Item 3</a:t>
            </a:r>
            <a:endParaRPr lang="en-US" sz="1600" b="1" dirty="0">
              <a:ea typeface="Avenir Next Demi Bold" charset="0"/>
              <a:cs typeface="Avenir Next Demi Bol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650" y="3547872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650" y="1737360"/>
            <a:ext cx="720000" cy="72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8650" y="2642616"/>
            <a:ext cx="720000" cy="72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79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Item 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45336" y="1737360"/>
            <a:ext cx="6967728" cy="72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Item 1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545336" y="5239512"/>
            <a:ext cx="6967728" cy="8503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14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—"/>
              <a:defRPr sz="12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11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10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900" kern="1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Text</a:t>
            </a:r>
            <a:endParaRPr lang="en-US" dirty="0"/>
          </a:p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45336" y="2642616"/>
            <a:ext cx="6967728" cy="72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Item 2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5336" y="3547872"/>
            <a:ext cx="6967728" cy="72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Item 3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8650" y="3547872"/>
            <a:ext cx="720000" cy="72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8650" y="1737360"/>
            <a:ext cx="720000" cy="72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8650" y="2642616"/>
            <a:ext cx="720000" cy="72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5336" y="4453128"/>
            <a:ext cx="6967728" cy="72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6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Item 4</a:t>
            </a:r>
            <a:endParaRPr lang="en-US" sz="1600" b="1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936" y="4453128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634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Chart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70411"/>
              </p:ext>
            </p:extLst>
          </p:nvPr>
        </p:nvGraphicFramePr>
        <p:xfrm>
          <a:off x="628650" y="1737360"/>
          <a:ext cx="7882131" cy="3821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447"/>
                <a:gridCol w="895469"/>
                <a:gridCol w="895469"/>
                <a:gridCol w="895469"/>
                <a:gridCol w="1070870"/>
                <a:gridCol w="895469"/>
                <a:gridCol w="895469"/>
                <a:gridCol w="895469"/>
              </a:tblGrid>
              <a:tr h="4233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Comparison Criteria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7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r>
                        <a:rPr lang="en-US" sz="1200" baseline="30000" dirty="0" smtClean="0">
                          <a:solidFill>
                            <a:srgbClr val="FFFFFF"/>
                          </a:solidFill>
                        </a:rPr>
                        <a:t>st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Criteria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r>
                        <a:rPr lang="en-US" sz="1200" baseline="30000" dirty="0" smtClean="0">
                          <a:solidFill>
                            <a:srgbClr val="FFFFFF"/>
                          </a:solidFill>
                        </a:rPr>
                        <a:t>nd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 Criteria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r>
                        <a:rPr lang="en-US" sz="1200" baseline="30000" dirty="0" smtClean="0">
                          <a:solidFill>
                            <a:srgbClr val="FFFFFF"/>
                          </a:solidFill>
                        </a:rPr>
                        <a:t>rd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Criteria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r>
                        <a:rPr lang="en-US" sz="1200" baseline="30000" dirty="0" smtClean="0">
                          <a:solidFill>
                            <a:srgbClr val="FFFFFF"/>
                          </a:solidFill>
                        </a:rPr>
                        <a:t>th</a:t>
                      </a:r>
                      <a:endParaRPr lang="en-US" sz="120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Criteria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r>
                        <a:rPr lang="en-US" sz="1200" baseline="30000" dirty="0" smtClean="0">
                          <a:solidFill>
                            <a:srgbClr val="FFFFFF"/>
                          </a:solidFill>
                        </a:rPr>
                        <a:t>th</a:t>
                      </a:r>
                      <a:endParaRPr lang="en-US" sz="1200" baseline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</a:rPr>
                        <a:t>Criteria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r>
                        <a:rPr lang="en-US" sz="1200" baseline="30000" dirty="0" smtClean="0">
                          <a:solidFill>
                            <a:srgbClr val="FFFFFF"/>
                          </a:solidFill>
                        </a:rPr>
                        <a:t>th</a:t>
                      </a:r>
                      <a:endParaRPr lang="en-US" sz="120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Criteria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  <a:r>
                        <a:rPr lang="en-US" sz="1200" baseline="30000" dirty="0" smtClean="0">
                          <a:solidFill>
                            <a:srgbClr val="FFFFFF"/>
                          </a:solidFill>
                        </a:rPr>
                        <a:t>th</a:t>
                      </a:r>
                      <a:endParaRPr lang="en-US" sz="1200" baseline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</a:rPr>
                        <a:t>Criteria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973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973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Item 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73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Item 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73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Item 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73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Item 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95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60528"/>
            <a:ext cx="2560320" cy="3520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3291840" y="2560528"/>
            <a:ext cx="2560320" cy="352044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>
          <a:xfrm>
            <a:off x="5952744" y="2560528"/>
            <a:ext cx="2560320" cy="352044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2040" y="190232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Step 1</a:t>
            </a:r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8100" y="190232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Step 2</a:t>
            </a:r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91840" y="1737360"/>
            <a:ext cx="2560320" cy="731520"/>
            <a:chOff x="3248366" y="1638171"/>
            <a:chExt cx="2560320" cy="731520"/>
          </a:xfrm>
        </p:grpSpPr>
        <p:sp>
          <p:nvSpPr>
            <p:cNvPr id="12" name="Chevron 11"/>
            <p:cNvSpPr/>
            <p:nvPr/>
          </p:nvSpPr>
          <p:spPr bwMode="auto">
            <a:xfrm>
              <a:off x="3248366" y="1638171"/>
              <a:ext cx="2560320" cy="731520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42726" y="1819414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Step 2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52744" y="1737360"/>
            <a:ext cx="2560320" cy="731520"/>
            <a:chOff x="5955030" y="1687656"/>
            <a:chExt cx="2560320" cy="731520"/>
          </a:xfrm>
        </p:grpSpPr>
        <p:sp>
          <p:nvSpPr>
            <p:cNvPr id="15" name="Chevron 14"/>
            <p:cNvSpPr/>
            <p:nvPr/>
          </p:nvSpPr>
          <p:spPr bwMode="auto">
            <a:xfrm>
              <a:off x="5955030" y="1687656"/>
              <a:ext cx="2560320" cy="731520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49390" y="1868899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Step 3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0936" y="1737360"/>
            <a:ext cx="2560320" cy="731520"/>
            <a:chOff x="3248366" y="1638171"/>
            <a:chExt cx="2560320" cy="731520"/>
          </a:xfrm>
        </p:grpSpPr>
        <p:sp>
          <p:nvSpPr>
            <p:cNvPr id="18" name="Chevron 17"/>
            <p:cNvSpPr/>
            <p:nvPr/>
          </p:nvSpPr>
          <p:spPr bwMode="auto">
            <a:xfrm>
              <a:off x="3248366" y="1638171"/>
              <a:ext cx="2560320" cy="731520"/>
            </a:xfrm>
            <a:prstGeom prst="chevron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42726" y="1819414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Step 1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9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Diagram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84738" y="2871560"/>
            <a:ext cx="2954215" cy="2042351"/>
          </a:xfrm>
          <a:prstGeom prst="roundRect">
            <a:avLst/>
          </a:prstGeom>
          <a:solidFill>
            <a:srgbClr val="439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Next Demi Bold"/>
                <a:ea typeface="Avenir Next Medium" charset="0"/>
                <a:cs typeface="Avenir Next Demi Bold"/>
              </a:rPr>
              <a:t>Concept </a:t>
            </a:r>
          </a:p>
          <a:p>
            <a:pPr algn="ctr"/>
            <a:r>
              <a:rPr lang="en-US" dirty="0" smtClean="0">
                <a:latin typeface="Avenir Next Demi Bold"/>
                <a:ea typeface="Avenir Next Medium" charset="0"/>
                <a:cs typeface="Avenir Next Demi Bold"/>
              </a:rPr>
              <a:t>Generation</a:t>
            </a:r>
            <a:endParaRPr lang="en-US" dirty="0">
              <a:latin typeface="Avenir Next Demi Bold"/>
              <a:ea typeface="Avenir Next Medium" charset="0"/>
              <a:cs typeface="Avenir Next Demi Bol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84738" y="1737360"/>
            <a:ext cx="2954215" cy="597877"/>
          </a:xfrm>
          <a:prstGeom prst="roundRect">
            <a:avLst/>
          </a:prstGeom>
          <a:solidFill>
            <a:srgbClr val="439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a typeface="Avenir Next Medium" charset="0"/>
                <a:cs typeface="Avenir Next Demi Bold"/>
              </a:rPr>
              <a:t>Background Research</a:t>
            </a:r>
            <a:endParaRPr lang="en-US" dirty="0">
              <a:ea typeface="Avenir Next Medium" charset="0"/>
              <a:cs typeface="Avenir Next Demi Bol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4738" y="5313623"/>
            <a:ext cx="2954215" cy="5978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cs typeface="Avenir Next Demi Bold"/>
              </a:rPr>
              <a:t>Initial Proposals</a:t>
            </a:r>
            <a:endParaRPr lang="en-US" i="1" dirty="0">
              <a:cs typeface="Avenir Next Demi Bold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18766" y="3043031"/>
            <a:ext cx="844061" cy="3485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Ideation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81745" y="4407280"/>
            <a:ext cx="955666" cy="3336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Evaluation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62827" y="4397311"/>
            <a:ext cx="879441" cy="3336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Selection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84911" y="1737360"/>
            <a:ext cx="2954215" cy="597877"/>
          </a:xfrm>
          <a:prstGeom prst="round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a typeface="Avenir Next Medium" charset="0"/>
                <a:cs typeface="Avenir Next Demi Bold"/>
              </a:rPr>
              <a:t>Discussion</a:t>
            </a:r>
            <a:endParaRPr lang="en-US" dirty="0">
              <a:ea typeface="Avenir Next Medium" charset="0"/>
              <a:cs typeface="Avenir Next Demi Bold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84912" y="2791563"/>
            <a:ext cx="2954215" cy="628899"/>
          </a:xfrm>
          <a:prstGeom prst="round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cs typeface="Avenir Next Demi Bold"/>
              </a:rPr>
              <a:t>Final Proposal</a:t>
            </a:r>
            <a:endParaRPr lang="en-US" i="1" dirty="0">
              <a:cs typeface="Avenir Next Demi Bold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86402" y="3841742"/>
            <a:ext cx="2954215" cy="597877"/>
          </a:xfrm>
          <a:prstGeom prst="round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a typeface="Avenir Next Medium" charset="0"/>
                <a:cs typeface="Avenir Next Demi Bold"/>
              </a:rPr>
              <a:t>Focused Analysis</a:t>
            </a:r>
            <a:endParaRPr lang="en-US" dirty="0">
              <a:ea typeface="Avenir Next Medium" charset="0"/>
              <a:cs typeface="Avenir Next Demi Bold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86401" y="4886401"/>
            <a:ext cx="2954215" cy="10403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cs typeface="Avenir Next Demi Bold"/>
              </a:rPr>
              <a:t>Implementation Recommendations</a:t>
            </a:r>
            <a:endParaRPr lang="en-US" i="1" dirty="0">
              <a:cs typeface="Avenir Next Demi Bold"/>
            </a:endParaRPr>
          </a:p>
        </p:txBody>
      </p:sp>
      <p:sp>
        <p:nvSpPr>
          <p:cNvPr id="17" name="Bent Arrow 16"/>
          <p:cNvSpPr/>
          <p:nvPr/>
        </p:nvSpPr>
        <p:spPr>
          <a:xfrm rot="16200000" flipH="1">
            <a:off x="1008140" y="3410739"/>
            <a:ext cx="1145550" cy="651157"/>
          </a:xfrm>
          <a:prstGeom prst="bentArrow">
            <a:avLst>
              <a:gd name="adj1" fmla="val 8351"/>
              <a:gd name="adj2" fmla="val 13702"/>
              <a:gd name="adj3" fmla="val 25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flipH="1">
            <a:off x="2975099" y="3114454"/>
            <a:ext cx="638255" cy="1194639"/>
          </a:xfrm>
          <a:prstGeom prst="bentArrow">
            <a:avLst>
              <a:gd name="adj1" fmla="val 7197"/>
              <a:gd name="adj2" fmla="val 12942"/>
              <a:gd name="adj3" fmla="val 25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238826" y="4470324"/>
            <a:ext cx="522586" cy="187672"/>
          </a:xfrm>
          <a:prstGeom prst="rightArrow">
            <a:avLst>
              <a:gd name="adj1" fmla="val 31528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23" idx="2"/>
          </p:cNvCxnSpPr>
          <p:nvPr/>
        </p:nvCxnSpPr>
        <p:spPr>
          <a:xfrm>
            <a:off x="2461846" y="2335237"/>
            <a:ext cx="0" cy="536323"/>
          </a:xfrm>
          <a:prstGeom prst="straightConnector1">
            <a:avLst/>
          </a:prstGeom>
          <a:ln w="28575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59016" y="4913911"/>
            <a:ext cx="2830" cy="399712"/>
          </a:xfrm>
          <a:prstGeom prst="straightConnector1">
            <a:avLst/>
          </a:prstGeom>
          <a:ln w="28575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762019" y="2335237"/>
            <a:ext cx="1" cy="456326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flipV="1">
            <a:off x="3938953" y="2036299"/>
            <a:ext cx="1345958" cy="357626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762020" y="3420462"/>
            <a:ext cx="1490" cy="421280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763509" y="4439619"/>
            <a:ext cx="1" cy="446782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859537" y="1738097"/>
            <a:ext cx="7653527" cy="4352544"/>
          </a:xfrm>
          <a:prstGeom prst="rightArrow">
            <a:avLst/>
          </a:prstGeom>
          <a:solidFill>
            <a:schemeClr val="accent1">
              <a:lumMod val="75000"/>
              <a:alpha val="2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630936" y="3026664"/>
            <a:ext cx="1472184" cy="1773936"/>
          </a:xfrm>
          <a:custGeom>
            <a:avLst/>
            <a:gdLst>
              <a:gd name="connsiteX0" fmla="*/ 0 w 1533384"/>
              <a:gd name="connsiteY0" fmla="*/ 255569 h 1842926"/>
              <a:gd name="connsiteX1" fmla="*/ 255569 w 1533384"/>
              <a:gd name="connsiteY1" fmla="*/ 0 h 1842926"/>
              <a:gd name="connsiteX2" fmla="*/ 1277815 w 1533384"/>
              <a:gd name="connsiteY2" fmla="*/ 0 h 1842926"/>
              <a:gd name="connsiteX3" fmla="*/ 1533384 w 1533384"/>
              <a:gd name="connsiteY3" fmla="*/ 255569 h 1842926"/>
              <a:gd name="connsiteX4" fmla="*/ 1533384 w 1533384"/>
              <a:gd name="connsiteY4" fmla="*/ 1587357 h 1842926"/>
              <a:gd name="connsiteX5" fmla="*/ 1277815 w 1533384"/>
              <a:gd name="connsiteY5" fmla="*/ 1842926 h 1842926"/>
              <a:gd name="connsiteX6" fmla="*/ 255569 w 1533384"/>
              <a:gd name="connsiteY6" fmla="*/ 1842926 h 1842926"/>
              <a:gd name="connsiteX7" fmla="*/ 0 w 1533384"/>
              <a:gd name="connsiteY7" fmla="*/ 1587357 h 1842926"/>
              <a:gd name="connsiteX8" fmla="*/ 0 w 1533384"/>
              <a:gd name="connsiteY8" fmla="*/ 255569 h 184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3384" h="1842926">
                <a:moveTo>
                  <a:pt x="0" y="255569"/>
                </a:moveTo>
                <a:cubicBezTo>
                  <a:pt x="0" y="114422"/>
                  <a:pt x="114422" y="0"/>
                  <a:pt x="255569" y="0"/>
                </a:cubicBezTo>
                <a:lnTo>
                  <a:pt x="1277815" y="0"/>
                </a:lnTo>
                <a:cubicBezTo>
                  <a:pt x="1418962" y="0"/>
                  <a:pt x="1533384" y="114422"/>
                  <a:pt x="1533384" y="255569"/>
                </a:cubicBezTo>
                <a:lnTo>
                  <a:pt x="1533384" y="1587357"/>
                </a:lnTo>
                <a:cubicBezTo>
                  <a:pt x="1533384" y="1728504"/>
                  <a:pt x="1418962" y="1842926"/>
                  <a:pt x="1277815" y="1842926"/>
                </a:cubicBezTo>
                <a:lnTo>
                  <a:pt x="255569" y="1842926"/>
                </a:lnTo>
                <a:cubicBezTo>
                  <a:pt x="114422" y="1842926"/>
                  <a:pt x="0" y="1728504"/>
                  <a:pt x="0" y="1587357"/>
                </a:cubicBezTo>
                <a:lnTo>
                  <a:pt x="0" y="255569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satMod val="103000"/>
              <a:lumMod val="102000"/>
              <a:tint val="94000"/>
              <a:alpha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574" tIns="120574" rIns="120574" bIns="12057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Avenir Next Demi Bold"/>
                <a:cs typeface="Avenir Next Demi Bold"/>
              </a:rPr>
              <a:t>Step 1</a:t>
            </a:r>
            <a:endParaRPr lang="en-US" sz="1400" dirty="0">
              <a:latin typeface="Avenir Next Demi Bold"/>
              <a:cs typeface="Avenir Next Demi Bold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Text</a:t>
            </a:r>
            <a:endParaRPr lang="en-US" sz="1200" kern="1200" dirty="0"/>
          </a:p>
        </p:txBody>
      </p:sp>
      <p:sp>
        <p:nvSpPr>
          <p:cNvPr id="9" name="Freeform 8"/>
          <p:cNvSpPr/>
          <p:nvPr/>
        </p:nvSpPr>
        <p:spPr>
          <a:xfrm>
            <a:off x="2176272" y="3026664"/>
            <a:ext cx="1472184" cy="1773936"/>
          </a:xfrm>
          <a:custGeom>
            <a:avLst/>
            <a:gdLst>
              <a:gd name="connsiteX0" fmla="*/ 0 w 1533384"/>
              <a:gd name="connsiteY0" fmla="*/ 255569 h 1842926"/>
              <a:gd name="connsiteX1" fmla="*/ 255569 w 1533384"/>
              <a:gd name="connsiteY1" fmla="*/ 0 h 1842926"/>
              <a:gd name="connsiteX2" fmla="*/ 1277815 w 1533384"/>
              <a:gd name="connsiteY2" fmla="*/ 0 h 1842926"/>
              <a:gd name="connsiteX3" fmla="*/ 1533384 w 1533384"/>
              <a:gd name="connsiteY3" fmla="*/ 255569 h 1842926"/>
              <a:gd name="connsiteX4" fmla="*/ 1533384 w 1533384"/>
              <a:gd name="connsiteY4" fmla="*/ 1587357 h 1842926"/>
              <a:gd name="connsiteX5" fmla="*/ 1277815 w 1533384"/>
              <a:gd name="connsiteY5" fmla="*/ 1842926 h 1842926"/>
              <a:gd name="connsiteX6" fmla="*/ 255569 w 1533384"/>
              <a:gd name="connsiteY6" fmla="*/ 1842926 h 1842926"/>
              <a:gd name="connsiteX7" fmla="*/ 0 w 1533384"/>
              <a:gd name="connsiteY7" fmla="*/ 1587357 h 1842926"/>
              <a:gd name="connsiteX8" fmla="*/ 0 w 1533384"/>
              <a:gd name="connsiteY8" fmla="*/ 255569 h 184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3384" h="1842926">
                <a:moveTo>
                  <a:pt x="0" y="255569"/>
                </a:moveTo>
                <a:cubicBezTo>
                  <a:pt x="0" y="114422"/>
                  <a:pt x="114422" y="0"/>
                  <a:pt x="255569" y="0"/>
                </a:cubicBezTo>
                <a:lnTo>
                  <a:pt x="1277815" y="0"/>
                </a:lnTo>
                <a:cubicBezTo>
                  <a:pt x="1418962" y="0"/>
                  <a:pt x="1533384" y="114422"/>
                  <a:pt x="1533384" y="255569"/>
                </a:cubicBezTo>
                <a:lnTo>
                  <a:pt x="1533384" y="1587357"/>
                </a:lnTo>
                <a:cubicBezTo>
                  <a:pt x="1533384" y="1728504"/>
                  <a:pt x="1418962" y="1842926"/>
                  <a:pt x="1277815" y="1842926"/>
                </a:cubicBezTo>
                <a:lnTo>
                  <a:pt x="255569" y="1842926"/>
                </a:lnTo>
                <a:cubicBezTo>
                  <a:pt x="114422" y="1842926"/>
                  <a:pt x="0" y="1728504"/>
                  <a:pt x="0" y="1587357"/>
                </a:cubicBezTo>
                <a:lnTo>
                  <a:pt x="0" y="255569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574" tIns="120574" rIns="120574" bIns="12057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Avenir Next Demi Bold"/>
                <a:cs typeface="Avenir Next Demi Bold"/>
              </a:rPr>
              <a:t>Step 2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Text</a:t>
            </a:r>
            <a:endParaRPr lang="en-US" sz="1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721608" y="3026664"/>
            <a:ext cx="1472184" cy="1773936"/>
          </a:xfrm>
          <a:custGeom>
            <a:avLst/>
            <a:gdLst>
              <a:gd name="connsiteX0" fmla="*/ 0 w 1533384"/>
              <a:gd name="connsiteY0" fmla="*/ 255569 h 1842926"/>
              <a:gd name="connsiteX1" fmla="*/ 255569 w 1533384"/>
              <a:gd name="connsiteY1" fmla="*/ 0 h 1842926"/>
              <a:gd name="connsiteX2" fmla="*/ 1277815 w 1533384"/>
              <a:gd name="connsiteY2" fmla="*/ 0 h 1842926"/>
              <a:gd name="connsiteX3" fmla="*/ 1533384 w 1533384"/>
              <a:gd name="connsiteY3" fmla="*/ 255569 h 1842926"/>
              <a:gd name="connsiteX4" fmla="*/ 1533384 w 1533384"/>
              <a:gd name="connsiteY4" fmla="*/ 1587357 h 1842926"/>
              <a:gd name="connsiteX5" fmla="*/ 1277815 w 1533384"/>
              <a:gd name="connsiteY5" fmla="*/ 1842926 h 1842926"/>
              <a:gd name="connsiteX6" fmla="*/ 255569 w 1533384"/>
              <a:gd name="connsiteY6" fmla="*/ 1842926 h 1842926"/>
              <a:gd name="connsiteX7" fmla="*/ 0 w 1533384"/>
              <a:gd name="connsiteY7" fmla="*/ 1587357 h 1842926"/>
              <a:gd name="connsiteX8" fmla="*/ 0 w 1533384"/>
              <a:gd name="connsiteY8" fmla="*/ 255569 h 184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3384" h="1842926">
                <a:moveTo>
                  <a:pt x="0" y="255569"/>
                </a:moveTo>
                <a:cubicBezTo>
                  <a:pt x="0" y="114422"/>
                  <a:pt x="114422" y="0"/>
                  <a:pt x="255569" y="0"/>
                </a:cubicBezTo>
                <a:lnTo>
                  <a:pt x="1277815" y="0"/>
                </a:lnTo>
                <a:cubicBezTo>
                  <a:pt x="1418962" y="0"/>
                  <a:pt x="1533384" y="114422"/>
                  <a:pt x="1533384" y="255569"/>
                </a:cubicBezTo>
                <a:lnTo>
                  <a:pt x="1533384" y="1587357"/>
                </a:lnTo>
                <a:cubicBezTo>
                  <a:pt x="1533384" y="1728504"/>
                  <a:pt x="1418962" y="1842926"/>
                  <a:pt x="1277815" y="1842926"/>
                </a:cubicBezTo>
                <a:lnTo>
                  <a:pt x="255569" y="1842926"/>
                </a:lnTo>
                <a:cubicBezTo>
                  <a:pt x="114422" y="1842926"/>
                  <a:pt x="0" y="1728504"/>
                  <a:pt x="0" y="1587357"/>
                </a:cubicBezTo>
                <a:lnTo>
                  <a:pt x="0" y="255569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574" tIns="120574" rIns="120574" bIns="12057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Avenir Next Demi Bold"/>
                <a:cs typeface="Avenir Next Demi Bold"/>
              </a:rPr>
              <a:t>Step 3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Text</a:t>
            </a:r>
            <a:endParaRPr lang="en-US" sz="12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266944" y="3026664"/>
            <a:ext cx="1472184" cy="1773936"/>
          </a:xfrm>
          <a:custGeom>
            <a:avLst/>
            <a:gdLst>
              <a:gd name="connsiteX0" fmla="*/ 0 w 1533384"/>
              <a:gd name="connsiteY0" fmla="*/ 255569 h 1842926"/>
              <a:gd name="connsiteX1" fmla="*/ 255569 w 1533384"/>
              <a:gd name="connsiteY1" fmla="*/ 0 h 1842926"/>
              <a:gd name="connsiteX2" fmla="*/ 1277815 w 1533384"/>
              <a:gd name="connsiteY2" fmla="*/ 0 h 1842926"/>
              <a:gd name="connsiteX3" fmla="*/ 1533384 w 1533384"/>
              <a:gd name="connsiteY3" fmla="*/ 255569 h 1842926"/>
              <a:gd name="connsiteX4" fmla="*/ 1533384 w 1533384"/>
              <a:gd name="connsiteY4" fmla="*/ 1587357 h 1842926"/>
              <a:gd name="connsiteX5" fmla="*/ 1277815 w 1533384"/>
              <a:gd name="connsiteY5" fmla="*/ 1842926 h 1842926"/>
              <a:gd name="connsiteX6" fmla="*/ 255569 w 1533384"/>
              <a:gd name="connsiteY6" fmla="*/ 1842926 h 1842926"/>
              <a:gd name="connsiteX7" fmla="*/ 0 w 1533384"/>
              <a:gd name="connsiteY7" fmla="*/ 1587357 h 1842926"/>
              <a:gd name="connsiteX8" fmla="*/ 0 w 1533384"/>
              <a:gd name="connsiteY8" fmla="*/ 255569 h 184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3384" h="1842926">
                <a:moveTo>
                  <a:pt x="0" y="255569"/>
                </a:moveTo>
                <a:cubicBezTo>
                  <a:pt x="0" y="114422"/>
                  <a:pt x="114422" y="0"/>
                  <a:pt x="255569" y="0"/>
                </a:cubicBezTo>
                <a:lnTo>
                  <a:pt x="1277815" y="0"/>
                </a:lnTo>
                <a:cubicBezTo>
                  <a:pt x="1418962" y="0"/>
                  <a:pt x="1533384" y="114422"/>
                  <a:pt x="1533384" y="255569"/>
                </a:cubicBezTo>
                <a:lnTo>
                  <a:pt x="1533384" y="1587357"/>
                </a:lnTo>
                <a:cubicBezTo>
                  <a:pt x="1533384" y="1728504"/>
                  <a:pt x="1418962" y="1842926"/>
                  <a:pt x="1277815" y="1842926"/>
                </a:cubicBezTo>
                <a:lnTo>
                  <a:pt x="255569" y="1842926"/>
                </a:lnTo>
                <a:cubicBezTo>
                  <a:pt x="114422" y="1842926"/>
                  <a:pt x="0" y="1728504"/>
                  <a:pt x="0" y="1587357"/>
                </a:cubicBezTo>
                <a:lnTo>
                  <a:pt x="0" y="255569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574" tIns="120574" rIns="120574" bIns="12057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Avenir Next Demi Bold"/>
                <a:cs typeface="Avenir Next Demi Bold"/>
              </a:rPr>
              <a:t>Step 4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Text</a:t>
            </a:r>
            <a:endParaRPr lang="en-US" sz="12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6812280" y="3026664"/>
            <a:ext cx="1472184" cy="1773936"/>
          </a:xfrm>
          <a:custGeom>
            <a:avLst/>
            <a:gdLst>
              <a:gd name="connsiteX0" fmla="*/ 0 w 1533384"/>
              <a:gd name="connsiteY0" fmla="*/ 255569 h 1842926"/>
              <a:gd name="connsiteX1" fmla="*/ 255569 w 1533384"/>
              <a:gd name="connsiteY1" fmla="*/ 0 h 1842926"/>
              <a:gd name="connsiteX2" fmla="*/ 1277815 w 1533384"/>
              <a:gd name="connsiteY2" fmla="*/ 0 h 1842926"/>
              <a:gd name="connsiteX3" fmla="*/ 1533384 w 1533384"/>
              <a:gd name="connsiteY3" fmla="*/ 255569 h 1842926"/>
              <a:gd name="connsiteX4" fmla="*/ 1533384 w 1533384"/>
              <a:gd name="connsiteY4" fmla="*/ 1587357 h 1842926"/>
              <a:gd name="connsiteX5" fmla="*/ 1277815 w 1533384"/>
              <a:gd name="connsiteY5" fmla="*/ 1842926 h 1842926"/>
              <a:gd name="connsiteX6" fmla="*/ 255569 w 1533384"/>
              <a:gd name="connsiteY6" fmla="*/ 1842926 h 1842926"/>
              <a:gd name="connsiteX7" fmla="*/ 0 w 1533384"/>
              <a:gd name="connsiteY7" fmla="*/ 1587357 h 1842926"/>
              <a:gd name="connsiteX8" fmla="*/ 0 w 1533384"/>
              <a:gd name="connsiteY8" fmla="*/ 255569 h 184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3384" h="1842926">
                <a:moveTo>
                  <a:pt x="0" y="255569"/>
                </a:moveTo>
                <a:cubicBezTo>
                  <a:pt x="0" y="114422"/>
                  <a:pt x="114422" y="0"/>
                  <a:pt x="255569" y="0"/>
                </a:cubicBezTo>
                <a:lnTo>
                  <a:pt x="1277815" y="0"/>
                </a:lnTo>
                <a:cubicBezTo>
                  <a:pt x="1418962" y="0"/>
                  <a:pt x="1533384" y="114422"/>
                  <a:pt x="1533384" y="255569"/>
                </a:cubicBezTo>
                <a:lnTo>
                  <a:pt x="1533384" y="1587357"/>
                </a:lnTo>
                <a:cubicBezTo>
                  <a:pt x="1533384" y="1728504"/>
                  <a:pt x="1418962" y="1842926"/>
                  <a:pt x="1277815" y="1842926"/>
                </a:cubicBezTo>
                <a:lnTo>
                  <a:pt x="255569" y="1842926"/>
                </a:lnTo>
                <a:cubicBezTo>
                  <a:pt x="114422" y="1842926"/>
                  <a:pt x="0" y="1728504"/>
                  <a:pt x="0" y="1587357"/>
                </a:cubicBezTo>
                <a:lnTo>
                  <a:pt x="0" y="25556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574" tIns="120574" rIns="120574" bIns="12057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Avenir Next Demi Bold"/>
                <a:cs typeface="Avenir Next Demi Bold"/>
              </a:rPr>
              <a:t>Step 5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Text</a:t>
            </a:r>
            <a:endParaRPr lang="en-US" sz="1200" kern="1200" dirty="0"/>
          </a:p>
        </p:txBody>
      </p:sp>
    </p:spTree>
    <p:extLst>
      <p:ext uri="{BB962C8B-B14F-4D97-AF65-F5344CB8AC3E}">
        <p14:creationId xmlns:p14="http://schemas.microsoft.com/office/powerpoint/2010/main" val="1732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Process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5202" y="1737360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1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0240" y="1737360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dirty="0" smtClean="0"/>
              <a:t>Step 1</a:t>
            </a:r>
          </a:p>
          <a:p>
            <a:pPr algn="ctr"/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005202" y="2642616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2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0240" y="2642616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Step 2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005202" y="3547872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3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0240" y="3547872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Step 3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005202" y="5358384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5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0240" y="5358384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Step 5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005202" y="4453128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4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0240" y="4453128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Step 4</a:t>
            </a:r>
            <a:endParaRPr lang="en-US" sz="1400" dirty="0"/>
          </a:p>
        </p:txBody>
      </p:sp>
      <p:sp>
        <p:nvSpPr>
          <p:cNvPr id="17" name="Down Arrow 16"/>
          <p:cNvSpPr/>
          <p:nvPr/>
        </p:nvSpPr>
        <p:spPr>
          <a:xfrm>
            <a:off x="630936" y="1737360"/>
            <a:ext cx="312903" cy="434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14216" y="2642616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Autofit/>
          </a:bodyPr>
          <a:lstStyle/>
          <a:p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014216" y="3547872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014216" y="4453128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014216" y="5358384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14216" y="1737360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Text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07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Process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5202" y="1737360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1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0240" y="1737360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dirty="0" smtClean="0"/>
              <a:t>Step 1</a:t>
            </a:r>
          </a:p>
          <a:p>
            <a:pPr algn="ctr"/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005202" y="2642616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2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0240" y="2642616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Step 2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005202" y="3547872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3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0240" y="3547872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Step 3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005202" y="5358384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5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0240" y="5358384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Step 5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005202" y="4453128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4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0240" y="4453128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Step 4</a:t>
            </a:r>
            <a:endParaRPr lang="en-US" sz="1400" dirty="0"/>
          </a:p>
        </p:txBody>
      </p:sp>
      <p:sp>
        <p:nvSpPr>
          <p:cNvPr id="17" name="Down Arrow 16"/>
          <p:cNvSpPr/>
          <p:nvPr/>
        </p:nvSpPr>
        <p:spPr>
          <a:xfrm>
            <a:off x="630936" y="1737360"/>
            <a:ext cx="312903" cy="434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14216" y="2642616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Text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014216" y="3547872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014216" y="4453128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014216" y="5358384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14216" y="1737360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Text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39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Process (3)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5202" y="1737360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1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0240" y="1737360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dirty="0" smtClean="0"/>
              <a:t>Step 1</a:t>
            </a:r>
          </a:p>
          <a:p>
            <a:pPr algn="ctr"/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005202" y="2642616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2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0240" y="2642616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Step 2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005202" y="3547872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3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0240" y="3547872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Step 3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005202" y="5358384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5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0240" y="5358384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Step 5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005202" y="4453128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4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0240" y="4453128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Step 4</a:t>
            </a:r>
            <a:endParaRPr lang="en-US" sz="1400" dirty="0"/>
          </a:p>
        </p:txBody>
      </p:sp>
      <p:sp>
        <p:nvSpPr>
          <p:cNvPr id="17" name="Down Arrow 16"/>
          <p:cNvSpPr/>
          <p:nvPr/>
        </p:nvSpPr>
        <p:spPr>
          <a:xfrm>
            <a:off x="630936" y="1737360"/>
            <a:ext cx="312903" cy="434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14216" y="2642616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Text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014216" y="3547872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Text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014216" y="4453128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014216" y="5358384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14216" y="1737360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Text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38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Process (4)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5202" y="1737360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1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0240" y="1737360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dirty="0" smtClean="0"/>
              <a:t>Step 1</a:t>
            </a:r>
          </a:p>
          <a:p>
            <a:pPr algn="ctr"/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005202" y="2642616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2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0240" y="2642616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Step 2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005202" y="3547872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3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0240" y="3547872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Step 3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005202" y="5358384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5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0240" y="5358384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Step 5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005202" y="4453128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4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0240" y="4453128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Step 4</a:t>
            </a:r>
            <a:endParaRPr lang="en-US" sz="1400" dirty="0"/>
          </a:p>
        </p:txBody>
      </p:sp>
      <p:sp>
        <p:nvSpPr>
          <p:cNvPr id="17" name="Down Arrow 16"/>
          <p:cNvSpPr/>
          <p:nvPr/>
        </p:nvSpPr>
        <p:spPr>
          <a:xfrm>
            <a:off x="630936" y="1737360"/>
            <a:ext cx="312903" cy="434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14216" y="2642616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Text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014216" y="3547872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smtClean="0"/>
              <a:t>Text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014216" y="4453128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Text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014216" y="5358384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14216" y="1737360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Text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85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Process (5)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5202" y="1737360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1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0240" y="1737360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dirty="0" smtClean="0"/>
              <a:t>Step 1</a:t>
            </a:r>
          </a:p>
          <a:p>
            <a:pPr algn="ctr"/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005202" y="2642616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2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0240" y="2642616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Step 2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005202" y="3547872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3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0240" y="3547872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Step 3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005202" y="5358384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5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0240" y="5358384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Step 5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005202" y="4453128"/>
            <a:ext cx="722376" cy="72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Next Demi Bold"/>
                <a:cs typeface="Avenir Next Demi Bold"/>
              </a:rPr>
              <a:t>4</a:t>
            </a:r>
            <a:endParaRPr lang="en-US" sz="1400" dirty="0">
              <a:latin typeface="Avenir Next Demi Bold"/>
              <a:cs typeface="Avenir Next Demi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0240" y="4453128"/>
            <a:ext cx="1898127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Step 4</a:t>
            </a:r>
            <a:endParaRPr lang="en-US" sz="1400" dirty="0"/>
          </a:p>
        </p:txBody>
      </p:sp>
      <p:sp>
        <p:nvSpPr>
          <p:cNvPr id="17" name="Down Arrow 16"/>
          <p:cNvSpPr/>
          <p:nvPr/>
        </p:nvSpPr>
        <p:spPr>
          <a:xfrm>
            <a:off x="630936" y="1737360"/>
            <a:ext cx="312903" cy="434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14216" y="2642616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Text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014216" y="3547872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smtClean="0"/>
              <a:t>Text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014216" y="4453128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smtClean="0"/>
              <a:t>Text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014216" y="5358384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Text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14216" y="1737360"/>
            <a:ext cx="4498848" cy="7223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sz="1400" dirty="0" smtClean="0"/>
              <a:t>Text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60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Gantt Chart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524987"/>
              </p:ext>
            </p:extLst>
          </p:nvPr>
        </p:nvGraphicFramePr>
        <p:xfrm>
          <a:off x="628651" y="1738313"/>
          <a:ext cx="788213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4014"/>
                <a:gridCol w="514843"/>
                <a:gridCol w="514843"/>
                <a:gridCol w="514843"/>
                <a:gridCol w="514843"/>
                <a:gridCol w="514843"/>
                <a:gridCol w="514843"/>
                <a:gridCol w="514843"/>
                <a:gridCol w="514843"/>
                <a:gridCol w="514843"/>
                <a:gridCol w="514843"/>
                <a:gridCol w="514843"/>
                <a:gridCol w="5148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Week (or Dates)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Week 1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Week </a:t>
                      </a:r>
                      <a:r>
                        <a:rPr lang="en-US" sz="1200" baseline="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Week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Week 4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0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21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28650" y="1740453"/>
          <a:ext cx="386715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1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648200" y="1740453"/>
          <a:ext cx="386715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1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Timeline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 rot="5400000">
            <a:off x="5984074" y="2547434"/>
            <a:ext cx="771582" cy="465070"/>
            <a:chOff x="6180069" y="1973331"/>
            <a:chExt cx="848740" cy="465070"/>
          </a:xfrm>
          <a:noFill/>
        </p:grpSpPr>
        <p:sp>
          <p:nvSpPr>
            <p:cNvPr id="9" name="Left Brace 24"/>
            <p:cNvSpPr>
              <a:spLocks/>
            </p:cNvSpPr>
            <p:nvPr/>
          </p:nvSpPr>
          <p:spPr bwMode="auto">
            <a:xfrm rot="16200000">
              <a:off x="6400800" y="1752600"/>
              <a:ext cx="407278" cy="848740"/>
            </a:xfrm>
            <a:prstGeom prst="leftBrace">
              <a:avLst>
                <a:gd name="adj1" fmla="val 8335"/>
                <a:gd name="adj2" fmla="val 50000"/>
              </a:avLst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10" name="Straight Connector 47"/>
            <p:cNvCxnSpPr>
              <a:cxnSpLocks noChangeShapeType="1"/>
            </p:cNvCxnSpPr>
            <p:nvPr/>
          </p:nvCxnSpPr>
          <p:spPr bwMode="auto">
            <a:xfrm>
              <a:off x="6477000" y="2438401"/>
              <a:ext cx="242497" cy="0"/>
            </a:xfrm>
            <a:prstGeom prst="line">
              <a:avLst/>
            </a:prstGeom>
            <a:grpFill/>
            <a:ln w="57150" cmpd="sng">
              <a:solidFill>
                <a:schemeClr val="accent1"/>
              </a:solidFill>
              <a:round/>
              <a:headEnd/>
              <a:tailEnd/>
            </a:ln>
          </p:spPr>
        </p:cxnSp>
      </p:grpSp>
      <p:grpSp>
        <p:nvGrpSpPr>
          <p:cNvPr id="11" name="Group 10"/>
          <p:cNvGrpSpPr/>
          <p:nvPr/>
        </p:nvGrpSpPr>
        <p:grpSpPr>
          <a:xfrm rot="16200000">
            <a:off x="6364459" y="3555064"/>
            <a:ext cx="826695" cy="366550"/>
            <a:chOff x="7949238" y="2057400"/>
            <a:chExt cx="909364" cy="366550"/>
          </a:xfrm>
        </p:grpSpPr>
        <p:sp>
          <p:nvSpPr>
            <p:cNvPr id="12" name="Left Brace 11"/>
            <p:cNvSpPr>
              <a:spLocks/>
            </p:cNvSpPr>
            <p:nvPr/>
          </p:nvSpPr>
          <p:spPr bwMode="auto">
            <a:xfrm rot="16200000">
              <a:off x="8220645" y="1785993"/>
              <a:ext cx="366550" cy="909364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13" name="Straight Connector 49"/>
            <p:cNvCxnSpPr>
              <a:cxnSpLocks noChangeShapeType="1"/>
            </p:cNvCxnSpPr>
            <p:nvPr/>
          </p:nvCxnSpPr>
          <p:spPr bwMode="auto">
            <a:xfrm>
              <a:off x="8282671" y="2423950"/>
              <a:ext cx="242497" cy="0"/>
            </a:xfrm>
            <a:prstGeom prst="line">
              <a:avLst/>
            </a:prstGeom>
            <a:noFill/>
            <a:ln w="57150" cmpd="sng">
              <a:solidFill>
                <a:schemeClr val="accent1"/>
              </a:solidFill>
              <a:round/>
              <a:headEnd/>
              <a:tailEnd/>
            </a:ln>
          </p:spPr>
        </p:cxnSp>
      </p:grpSp>
      <p:cxnSp>
        <p:nvCxnSpPr>
          <p:cNvPr id="14" name="Straight Connector 8"/>
          <p:cNvCxnSpPr>
            <a:cxnSpLocks noChangeShapeType="1"/>
          </p:cNvCxnSpPr>
          <p:nvPr/>
        </p:nvCxnSpPr>
        <p:spPr bwMode="auto">
          <a:xfrm flipH="1">
            <a:off x="6594532" y="2354874"/>
            <a:ext cx="7868" cy="3713552"/>
          </a:xfrm>
          <a:prstGeom prst="line">
            <a:avLst/>
          </a:prstGeom>
          <a:noFill/>
          <a:ln w="57150" cmpd="sng">
            <a:solidFill>
              <a:schemeClr val="accent1"/>
            </a:solidFill>
            <a:round/>
            <a:headEnd/>
            <a:tailEnd/>
          </a:ln>
        </p:spPr>
      </p:cxnSp>
      <p:grpSp>
        <p:nvGrpSpPr>
          <p:cNvPr id="15" name="Group 14"/>
          <p:cNvGrpSpPr/>
          <p:nvPr/>
        </p:nvGrpSpPr>
        <p:grpSpPr>
          <a:xfrm rot="5400000">
            <a:off x="5984074" y="4464173"/>
            <a:ext cx="771582" cy="465070"/>
            <a:chOff x="6180069" y="1973331"/>
            <a:chExt cx="848740" cy="465070"/>
          </a:xfrm>
        </p:grpSpPr>
        <p:sp>
          <p:nvSpPr>
            <p:cNvPr id="16" name="Left Brace 24"/>
            <p:cNvSpPr>
              <a:spLocks/>
            </p:cNvSpPr>
            <p:nvPr/>
          </p:nvSpPr>
          <p:spPr bwMode="auto">
            <a:xfrm rot="16200000">
              <a:off x="6400800" y="1752600"/>
              <a:ext cx="407278" cy="848740"/>
            </a:xfrm>
            <a:prstGeom prst="leftBrace">
              <a:avLst>
                <a:gd name="adj1" fmla="val 8335"/>
                <a:gd name="adj2" fmla="val 50000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17" name="Straight Connector 47"/>
            <p:cNvCxnSpPr>
              <a:cxnSpLocks noChangeShapeType="1"/>
            </p:cNvCxnSpPr>
            <p:nvPr/>
          </p:nvCxnSpPr>
          <p:spPr bwMode="auto">
            <a:xfrm>
              <a:off x="6477000" y="2438401"/>
              <a:ext cx="242497" cy="0"/>
            </a:xfrm>
            <a:prstGeom prst="line">
              <a:avLst/>
            </a:prstGeom>
            <a:noFill/>
            <a:ln w="57150" cmpd="sng">
              <a:solidFill>
                <a:schemeClr val="accent1"/>
              </a:solidFill>
              <a:round/>
              <a:headEnd/>
              <a:tailEnd/>
            </a:ln>
          </p:spPr>
        </p:cxnSp>
      </p:grpSp>
      <p:grpSp>
        <p:nvGrpSpPr>
          <p:cNvPr id="18" name="Group 17"/>
          <p:cNvGrpSpPr/>
          <p:nvPr/>
        </p:nvGrpSpPr>
        <p:grpSpPr>
          <a:xfrm rot="16200000">
            <a:off x="6364459" y="5471803"/>
            <a:ext cx="826695" cy="366550"/>
            <a:chOff x="7949238" y="2057400"/>
            <a:chExt cx="909364" cy="366550"/>
          </a:xfrm>
        </p:grpSpPr>
        <p:sp>
          <p:nvSpPr>
            <p:cNvPr id="19" name="Left Brace 18"/>
            <p:cNvSpPr>
              <a:spLocks/>
            </p:cNvSpPr>
            <p:nvPr/>
          </p:nvSpPr>
          <p:spPr bwMode="auto">
            <a:xfrm rot="16200000">
              <a:off x="8220645" y="1785993"/>
              <a:ext cx="366550" cy="909364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20" name="Straight Connector 49"/>
            <p:cNvCxnSpPr>
              <a:cxnSpLocks noChangeShapeType="1"/>
            </p:cNvCxnSpPr>
            <p:nvPr/>
          </p:nvCxnSpPr>
          <p:spPr bwMode="auto">
            <a:xfrm>
              <a:off x="8282671" y="2423950"/>
              <a:ext cx="242497" cy="0"/>
            </a:xfrm>
            <a:prstGeom prst="line">
              <a:avLst/>
            </a:prstGeom>
            <a:noFill/>
            <a:ln w="57150" cmpd="sng">
              <a:solidFill>
                <a:schemeClr val="accent1"/>
              </a:solidFill>
              <a:round/>
              <a:headEnd/>
              <a:tailEnd/>
            </a:ln>
          </p:spPr>
        </p:cxnSp>
      </p:grp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4565996" y="2521957"/>
            <a:ext cx="1593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2/5/15: Event 1</a:t>
            </a:r>
          </a:p>
          <a:p>
            <a:pPr algn="ctr" eaLnBrk="1" hangingPunct="1"/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Description</a:t>
            </a:r>
            <a:endParaRPr lang="en-US" sz="12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6930739" y="3504091"/>
            <a:ext cx="16041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2/20/15: Event 2</a:t>
            </a:r>
          </a:p>
          <a:p>
            <a:pPr algn="ctr" eaLnBrk="1" hangingPunct="1"/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Description</a:t>
            </a:r>
            <a:endParaRPr lang="en-US" sz="12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07856" y="4484949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3/28/15: Event 3</a:t>
            </a:r>
          </a:p>
          <a:p>
            <a:pPr algn="ctr" eaLnBrk="1" hangingPunct="1"/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Description</a:t>
            </a:r>
            <a:endParaRPr lang="en-US" sz="12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4" name="TextBox 44"/>
          <p:cNvSpPr txBox="1">
            <a:spLocks noChangeArrowheads="1"/>
          </p:cNvSpPr>
          <p:nvPr/>
        </p:nvSpPr>
        <p:spPr bwMode="auto">
          <a:xfrm>
            <a:off x="7049269" y="5441177"/>
            <a:ext cx="1415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5/4/15: Event 4</a:t>
            </a:r>
          </a:p>
          <a:p>
            <a:pPr algn="ctr" eaLnBrk="1" hangingPunct="1"/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Description</a:t>
            </a:r>
            <a:endParaRPr lang="en-US" sz="12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5" name="Content Placeholder 16"/>
          <p:cNvSpPr txBox="1">
            <a:spLocks/>
          </p:cNvSpPr>
          <p:nvPr/>
        </p:nvSpPr>
        <p:spPr>
          <a:xfrm>
            <a:off x="628650" y="2074887"/>
            <a:ext cx="3874080" cy="40160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Event 1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Description</a:t>
            </a:r>
          </a:p>
          <a:p>
            <a:r>
              <a:rPr lang="en-US" dirty="0" smtClean="0"/>
              <a:t>Event 2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Description</a:t>
            </a:r>
          </a:p>
          <a:p>
            <a:r>
              <a:rPr lang="en-US" dirty="0" smtClean="0"/>
              <a:t>Event 3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Description</a:t>
            </a:r>
          </a:p>
          <a:p>
            <a:r>
              <a:rPr lang="en-US" dirty="0" smtClean="0"/>
              <a:t>Event 4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3-Phase Extended Timeline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0936" y="5459308"/>
            <a:ext cx="1893602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chemeClr val="accent3"/>
                </a:solidFill>
                <a:cs typeface="Roboto Condensed Bold"/>
              </a:rPr>
              <a:t>Phase 1: </a:t>
            </a:r>
          </a:p>
          <a:p>
            <a:r>
              <a:rPr lang="en-US" sz="1800" dirty="0" smtClean="0">
                <a:solidFill>
                  <a:schemeClr val="accent3"/>
                </a:solidFill>
                <a:cs typeface="Roboto Condensed Bold"/>
              </a:rPr>
              <a:t>Title</a:t>
            </a:r>
            <a:endParaRPr lang="en-US" sz="1800" dirty="0">
              <a:solidFill>
                <a:schemeClr val="accent3"/>
              </a:solidFill>
              <a:cs typeface="Roboto Condensed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2344" y="5464177"/>
            <a:ext cx="394450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latin typeface="+mj-lt"/>
                <a:cs typeface="Roboto Condensed Bold"/>
              </a:rPr>
              <a:t>Phase 2: </a:t>
            </a:r>
          </a:p>
          <a:p>
            <a:r>
              <a:rPr lang="en-US" dirty="0" smtClean="0">
                <a:solidFill>
                  <a:schemeClr val="accent2"/>
                </a:solidFill>
                <a:latin typeface="+mj-lt"/>
                <a:cs typeface="Roboto Condensed Bold"/>
              </a:rPr>
              <a:t>Title</a:t>
            </a:r>
            <a:endParaRPr lang="en-US" sz="1800" dirty="0">
              <a:solidFill>
                <a:schemeClr val="accent2"/>
              </a:solidFill>
              <a:latin typeface="+mj-lt"/>
              <a:cs typeface="Roboto Condensed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7728" y="5459271"/>
            <a:ext cx="910506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+mj-lt"/>
                <a:cs typeface="Roboto Condensed Bold"/>
              </a:rPr>
              <a:t>Phase 3:</a:t>
            </a:r>
          </a:p>
          <a:p>
            <a:r>
              <a:rPr lang="en-US" dirty="0" smtClean="0">
                <a:solidFill>
                  <a:schemeClr val="accent1"/>
                </a:solidFill>
                <a:latin typeface="+mj-lt"/>
                <a:cs typeface="Roboto Condensed Bold"/>
              </a:rPr>
              <a:t>Title</a:t>
            </a:r>
            <a:endParaRPr lang="en-US" sz="1800" dirty="0">
              <a:solidFill>
                <a:schemeClr val="accent1"/>
              </a:solidFill>
              <a:latin typeface="+mj-lt"/>
              <a:cs typeface="Roboto Condensed Bold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967368" y="5247629"/>
            <a:ext cx="1547982" cy="199804"/>
          </a:xfrm>
          <a:custGeom>
            <a:avLst/>
            <a:gdLst>
              <a:gd name="T0" fmla="*/ 8652 w 8652"/>
              <a:gd name="T1" fmla="*/ 378 h 466"/>
              <a:gd name="T2" fmla="*/ 8652 w 8652"/>
              <a:gd name="T3" fmla="*/ 378 h 466"/>
              <a:gd name="T4" fmla="*/ 0 w 8652"/>
              <a:gd name="T5" fmla="*/ 378 h 466"/>
              <a:gd name="T6" fmla="*/ 0 w 8652"/>
              <a:gd name="T7" fmla="*/ 0 h 466"/>
              <a:gd name="T8" fmla="*/ 0 w 8652"/>
              <a:gd name="T9" fmla="*/ 466 h 466"/>
              <a:gd name="T10" fmla="*/ 8652 w 8652"/>
              <a:gd name="T11" fmla="*/ 466 h 466"/>
              <a:gd name="T12" fmla="*/ 8652 w 8652"/>
              <a:gd name="T13" fmla="*/ 0 h 466"/>
              <a:gd name="T14" fmla="*/ 8652 w 8652"/>
              <a:gd name="T15" fmla="*/ 378 h 466"/>
              <a:gd name="T16" fmla="*/ 8652 w 8652"/>
              <a:gd name="T17" fmla="*/ 378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2" h="466">
                <a:moveTo>
                  <a:pt x="8652" y="378"/>
                </a:moveTo>
                <a:lnTo>
                  <a:pt x="8652" y="378"/>
                </a:lnTo>
                <a:lnTo>
                  <a:pt x="0" y="378"/>
                </a:lnTo>
                <a:lnTo>
                  <a:pt x="0" y="0"/>
                </a:lnTo>
                <a:lnTo>
                  <a:pt x="0" y="466"/>
                </a:lnTo>
                <a:lnTo>
                  <a:pt x="8652" y="466"/>
                </a:lnTo>
                <a:lnTo>
                  <a:pt x="8652" y="0"/>
                </a:lnTo>
                <a:lnTo>
                  <a:pt x="8652" y="378"/>
                </a:lnTo>
                <a:lnTo>
                  <a:pt x="8652" y="378"/>
                </a:lnTo>
                <a:close/>
              </a:path>
            </a:pathLst>
          </a:custGeom>
          <a:solidFill>
            <a:schemeClr val="accent1"/>
          </a:solidFill>
          <a:ln w="3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2752344" y="5226050"/>
            <a:ext cx="3939349" cy="237222"/>
          </a:xfrm>
          <a:custGeom>
            <a:avLst/>
            <a:gdLst>
              <a:gd name="T0" fmla="*/ 8652 w 8652"/>
              <a:gd name="T1" fmla="*/ 378 h 466"/>
              <a:gd name="T2" fmla="*/ 8652 w 8652"/>
              <a:gd name="T3" fmla="*/ 378 h 466"/>
              <a:gd name="T4" fmla="*/ 0 w 8652"/>
              <a:gd name="T5" fmla="*/ 378 h 466"/>
              <a:gd name="T6" fmla="*/ 0 w 8652"/>
              <a:gd name="T7" fmla="*/ 0 h 466"/>
              <a:gd name="T8" fmla="*/ 0 w 8652"/>
              <a:gd name="T9" fmla="*/ 466 h 466"/>
              <a:gd name="T10" fmla="*/ 8652 w 8652"/>
              <a:gd name="T11" fmla="*/ 466 h 466"/>
              <a:gd name="T12" fmla="*/ 8652 w 8652"/>
              <a:gd name="T13" fmla="*/ 0 h 466"/>
              <a:gd name="T14" fmla="*/ 8652 w 8652"/>
              <a:gd name="T15" fmla="*/ 378 h 466"/>
              <a:gd name="T16" fmla="*/ 8652 w 8652"/>
              <a:gd name="T17" fmla="*/ 378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2" h="466">
                <a:moveTo>
                  <a:pt x="8652" y="378"/>
                </a:moveTo>
                <a:lnTo>
                  <a:pt x="8652" y="378"/>
                </a:lnTo>
                <a:lnTo>
                  <a:pt x="0" y="378"/>
                </a:lnTo>
                <a:lnTo>
                  <a:pt x="0" y="0"/>
                </a:lnTo>
                <a:lnTo>
                  <a:pt x="0" y="466"/>
                </a:lnTo>
                <a:lnTo>
                  <a:pt x="8652" y="466"/>
                </a:lnTo>
                <a:lnTo>
                  <a:pt x="8652" y="0"/>
                </a:lnTo>
                <a:lnTo>
                  <a:pt x="8652" y="378"/>
                </a:lnTo>
                <a:lnTo>
                  <a:pt x="8652" y="378"/>
                </a:lnTo>
                <a:close/>
              </a:path>
            </a:pathLst>
          </a:custGeom>
          <a:solidFill>
            <a:schemeClr val="accent2"/>
          </a:solidFill>
          <a:ln w="3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Freeform 16"/>
          <p:cNvSpPr>
            <a:spLocks/>
          </p:cNvSpPr>
          <p:nvPr/>
        </p:nvSpPr>
        <p:spPr bwMode="auto">
          <a:xfrm>
            <a:off x="630936" y="5226051"/>
            <a:ext cx="1889145" cy="220133"/>
          </a:xfrm>
          <a:custGeom>
            <a:avLst/>
            <a:gdLst>
              <a:gd name="T0" fmla="*/ 8652 w 8652"/>
              <a:gd name="T1" fmla="*/ 378 h 466"/>
              <a:gd name="T2" fmla="*/ 8652 w 8652"/>
              <a:gd name="T3" fmla="*/ 378 h 466"/>
              <a:gd name="T4" fmla="*/ 0 w 8652"/>
              <a:gd name="T5" fmla="*/ 378 h 466"/>
              <a:gd name="T6" fmla="*/ 0 w 8652"/>
              <a:gd name="T7" fmla="*/ 0 h 466"/>
              <a:gd name="T8" fmla="*/ 0 w 8652"/>
              <a:gd name="T9" fmla="*/ 466 h 466"/>
              <a:gd name="T10" fmla="*/ 8652 w 8652"/>
              <a:gd name="T11" fmla="*/ 466 h 466"/>
              <a:gd name="T12" fmla="*/ 8652 w 8652"/>
              <a:gd name="T13" fmla="*/ 0 h 466"/>
              <a:gd name="T14" fmla="*/ 8652 w 8652"/>
              <a:gd name="T15" fmla="*/ 378 h 466"/>
              <a:gd name="T16" fmla="*/ 8652 w 8652"/>
              <a:gd name="T17" fmla="*/ 378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2" h="466">
                <a:moveTo>
                  <a:pt x="8652" y="378"/>
                </a:moveTo>
                <a:lnTo>
                  <a:pt x="8652" y="378"/>
                </a:lnTo>
                <a:lnTo>
                  <a:pt x="0" y="378"/>
                </a:lnTo>
                <a:lnTo>
                  <a:pt x="0" y="0"/>
                </a:lnTo>
                <a:lnTo>
                  <a:pt x="0" y="466"/>
                </a:lnTo>
                <a:lnTo>
                  <a:pt x="8652" y="466"/>
                </a:lnTo>
                <a:lnTo>
                  <a:pt x="8652" y="0"/>
                </a:lnTo>
                <a:lnTo>
                  <a:pt x="8652" y="378"/>
                </a:lnTo>
                <a:lnTo>
                  <a:pt x="8652" y="378"/>
                </a:lnTo>
                <a:close/>
              </a:path>
            </a:pathLst>
          </a:custGeom>
          <a:solidFill>
            <a:schemeClr val="accent3"/>
          </a:solidFill>
          <a:ln w="3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0937" y="4599432"/>
            <a:ext cx="7882127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7784" y="4707602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070"/>
                </a:solidFill>
                <a:latin typeface="+mj-lt"/>
                <a:cs typeface="Open Sans"/>
              </a:rPr>
              <a:t>May</a:t>
            </a:r>
            <a:endParaRPr lang="en-US" sz="1000" dirty="0">
              <a:solidFill>
                <a:srgbClr val="707070"/>
              </a:solidFill>
              <a:latin typeface="+mj-lt"/>
              <a:cs typeface="Open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1224" y="4707602"/>
            <a:ext cx="394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070"/>
                </a:solidFill>
                <a:latin typeface="+mj-lt"/>
                <a:cs typeface="Open Sans"/>
              </a:rPr>
              <a:t>Jun</a:t>
            </a:r>
            <a:endParaRPr lang="en-US" sz="1000" dirty="0">
              <a:solidFill>
                <a:srgbClr val="707070"/>
              </a:solidFill>
              <a:latin typeface="+mj-lt"/>
              <a:cs typeface="Open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69985" y="4707602"/>
            <a:ext cx="352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070"/>
                </a:solidFill>
                <a:latin typeface="+mj-lt"/>
                <a:cs typeface="Open Sans"/>
              </a:rPr>
              <a:t>Jul</a:t>
            </a:r>
            <a:endParaRPr lang="en-US" sz="1000" dirty="0">
              <a:solidFill>
                <a:srgbClr val="707070"/>
              </a:solidFill>
              <a:latin typeface="+mj-lt"/>
              <a:cs typeface="Open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94320" y="4719795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070"/>
                </a:solidFill>
                <a:latin typeface="+mj-lt"/>
                <a:cs typeface="Open Sans"/>
              </a:rPr>
              <a:t>Aug</a:t>
            </a:r>
            <a:endParaRPr lang="en-US" sz="1000" dirty="0">
              <a:solidFill>
                <a:srgbClr val="707070"/>
              </a:solidFill>
              <a:latin typeface="+mj-lt"/>
              <a:cs typeface="Open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9921" y="4715521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070"/>
                </a:solidFill>
                <a:latin typeface="+mj-lt"/>
                <a:cs typeface="Open Sans"/>
              </a:rPr>
              <a:t>Sep</a:t>
            </a:r>
            <a:endParaRPr lang="en-US" sz="1000" dirty="0">
              <a:solidFill>
                <a:srgbClr val="707070"/>
              </a:solidFill>
              <a:latin typeface="+mj-lt"/>
              <a:cs typeface="Open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67888" y="4723365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070"/>
                </a:solidFill>
                <a:latin typeface="+mj-lt"/>
                <a:cs typeface="Open Sans"/>
              </a:rPr>
              <a:t>Oct</a:t>
            </a:r>
            <a:endParaRPr lang="en-US" sz="1000" dirty="0">
              <a:solidFill>
                <a:srgbClr val="707070"/>
              </a:solidFill>
              <a:latin typeface="+mj-lt"/>
              <a:cs typeface="Open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7107" y="4707602"/>
            <a:ext cx="4235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070"/>
                </a:solidFill>
                <a:latin typeface="+mj-lt"/>
                <a:cs typeface="Open Sans"/>
              </a:rPr>
              <a:t>Nov</a:t>
            </a:r>
            <a:endParaRPr lang="en-US" sz="1000" dirty="0">
              <a:solidFill>
                <a:srgbClr val="707070"/>
              </a:solidFill>
              <a:latin typeface="+mj-lt"/>
              <a:cs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3696" y="4707602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070"/>
                </a:solidFill>
                <a:latin typeface="+mj-lt"/>
                <a:cs typeface="Open Sans"/>
              </a:rPr>
              <a:t>Dec</a:t>
            </a:r>
            <a:endParaRPr lang="en-US" sz="1000" dirty="0">
              <a:solidFill>
                <a:srgbClr val="707070"/>
              </a:solidFill>
              <a:latin typeface="+mj-lt"/>
              <a:cs typeface="Open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5032" y="2681709"/>
            <a:ext cx="15913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/>
                </a:solidFill>
                <a:cs typeface="Roboto Condensed Bold"/>
              </a:rPr>
              <a:t>Title</a:t>
            </a:r>
          </a:p>
          <a:p>
            <a:pPr lvl="0"/>
            <a:r>
              <a:rPr lang="en-US" sz="1000" dirty="0" smtClean="0">
                <a:solidFill>
                  <a:schemeClr val="accent3"/>
                </a:solidFill>
                <a:cs typeface="Open Sans"/>
              </a:rPr>
              <a:t>Subtitle</a:t>
            </a:r>
            <a:endParaRPr lang="en-US" sz="1600" dirty="0" smtClean="0">
              <a:solidFill>
                <a:schemeClr val="accent3"/>
              </a:solidFill>
              <a:cs typeface="Roboto Condensed Bold"/>
            </a:endParaRPr>
          </a:p>
          <a:p>
            <a:endParaRPr lang="en-US" sz="1600" dirty="0" smtClean="0">
              <a:solidFill>
                <a:schemeClr val="bg1">
                  <a:lumMod val="75000"/>
                </a:schemeClr>
              </a:solidFill>
              <a:cs typeface="Roboto Condensed Bold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00225" y="2806319"/>
            <a:ext cx="0" cy="1792909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31956" y="4536424"/>
            <a:ext cx="136538" cy="137160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latin typeface="+mj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655708" y="2806319"/>
            <a:ext cx="0" cy="1792909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587439" y="4536424"/>
            <a:ext cx="136538" cy="137160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264758" y="1821971"/>
            <a:ext cx="0" cy="2777257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196489" y="4536424"/>
            <a:ext cx="136538" cy="137160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151444" y="2322135"/>
            <a:ext cx="0" cy="2283488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075338" y="4527960"/>
            <a:ext cx="136538" cy="137160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816472" y="3670467"/>
            <a:ext cx="0" cy="898432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782475" y="4573394"/>
            <a:ext cx="64167" cy="64459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734453" y="2809085"/>
            <a:ext cx="0" cy="1792909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666184" y="4539190"/>
            <a:ext cx="136538" cy="137160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64758" y="1737360"/>
            <a:ext cx="1633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/>
                </a:solidFill>
                <a:latin typeface="+mj-lt"/>
                <a:cs typeface="Roboto Condensed Bold"/>
              </a:rPr>
              <a:t>Title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40638" y="2723963"/>
            <a:ext cx="1383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+mj-lt"/>
                <a:cs typeface="Roboto Condensed Bold"/>
              </a:rPr>
              <a:t>Title</a:t>
            </a:r>
          </a:p>
          <a:p>
            <a:r>
              <a:rPr lang="en-US" sz="1000" dirty="0" smtClean="0">
                <a:solidFill>
                  <a:schemeClr val="accent2"/>
                </a:solidFill>
                <a:latin typeface="+mj-lt"/>
                <a:cs typeface="Open Sans"/>
              </a:rPr>
              <a:t>Subtitle</a:t>
            </a:r>
            <a:endParaRPr lang="en-US" sz="1000" dirty="0">
              <a:solidFill>
                <a:schemeClr val="accent2"/>
              </a:solidFill>
              <a:latin typeface="+mj-lt"/>
              <a:cs typeface="Open San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76358" y="3607192"/>
            <a:ext cx="878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  <a:latin typeface="+mj-lt"/>
                <a:cs typeface="Open Sans"/>
              </a:rPr>
              <a:t>Title</a:t>
            </a:r>
            <a:endParaRPr lang="en-US" sz="1000" dirty="0">
              <a:solidFill>
                <a:schemeClr val="accent2"/>
              </a:solidFill>
              <a:latin typeface="+mj-lt"/>
              <a:cs typeface="Open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46699" y="2173956"/>
            <a:ext cx="15721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+mj-lt"/>
                <a:cs typeface="Roboto Condensed Bold"/>
              </a:rPr>
              <a:t>Title</a:t>
            </a:r>
          </a:p>
          <a:p>
            <a:r>
              <a:rPr lang="en-US" sz="1000" dirty="0" smtClean="0">
                <a:solidFill>
                  <a:schemeClr val="accent2"/>
                </a:solidFill>
                <a:latin typeface="+mj-lt"/>
                <a:cs typeface="Open Sans"/>
              </a:rPr>
              <a:t>Subtitle</a:t>
            </a:r>
            <a:endParaRPr lang="en-US" sz="1000" dirty="0">
              <a:solidFill>
                <a:schemeClr val="accent2"/>
              </a:solidFill>
              <a:latin typeface="+mj-lt"/>
              <a:cs typeface="Open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30594" y="2757906"/>
            <a:ext cx="17794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+mj-lt"/>
                <a:cs typeface="Roboto Condensed Bold"/>
              </a:rPr>
              <a:t>Title</a:t>
            </a:r>
          </a:p>
          <a:p>
            <a:r>
              <a:rPr lang="en-US" sz="1000" dirty="0" smtClean="0">
                <a:solidFill>
                  <a:schemeClr val="accent1"/>
                </a:solidFill>
                <a:latin typeface="+mj-lt"/>
                <a:cs typeface="Open Sans"/>
              </a:rPr>
              <a:t>Subtitle</a:t>
            </a:r>
            <a:endParaRPr lang="en-US" sz="1000" dirty="0">
              <a:solidFill>
                <a:schemeClr val="accent1"/>
              </a:solidFill>
              <a:latin typeface="+mj-lt"/>
              <a:cs typeface="Open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75420" y="3501909"/>
            <a:ext cx="10731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cs typeface="Roboto Condensed Bold"/>
              </a:rPr>
              <a:t>Title</a:t>
            </a:r>
          </a:p>
          <a:p>
            <a:endParaRPr lang="en-US" sz="1000" dirty="0" smtClean="0">
              <a:solidFill>
                <a:srgbClr val="FFFFFF">
                  <a:lumMod val="75000"/>
                </a:srgbClr>
              </a:solidFill>
              <a:cs typeface="Open Sans"/>
            </a:endParaRPr>
          </a:p>
          <a:p>
            <a:endParaRPr lang="en-US" sz="1600" dirty="0" smtClean="0">
              <a:solidFill>
                <a:schemeClr val="bg1">
                  <a:lumMod val="75000"/>
                </a:schemeClr>
              </a:solidFill>
              <a:cs typeface="Roboto Condensed Bold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13387" y="3578145"/>
            <a:ext cx="0" cy="1015479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145118" y="4530820"/>
            <a:ext cx="136538" cy="137160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latin typeface="+mj-lt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059981" y="3884826"/>
            <a:ext cx="7698" cy="703475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19867" y="3821551"/>
            <a:ext cx="878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  <a:latin typeface="+mj-lt"/>
                <a:cs typeface="Open Sans"/>
              </a:rPr>
              <a:t>Title</a:t>
            </a:r>
            <a:endParaRPr lang="en-US" sz="1000" dirty="0">
              <a:solidFill>
                <a:schemeClr val="accent2"/>
              </a:solidFill>
              <a:latin typeface="+mj-lt"/>
              <a:cs typeface="Open Sans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304061" y="4099185"/>
            <a:ext cx="0" cy="465015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263947" y="4035910"/>
            <a:ext cx="878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  <a:latin typeface="+mj-lt"/>
                <a:cs typeface="Open Sans"/>
              </a:rPr>
              <a:t>Title</a:t>
            </a:r>
            <a:endParaRPr lang="en-US" sz="1000" dirty="0">
              <a:solidFill>
                <a:schemeClr val="accent2"/>
              </a:solidFill>
              <a:latin typeface="+mj-lt"/>
              <a:cs typeface="Open San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32809" y="4572413"/>
            <a:ext cx="64167" cy="64459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74209" y="4572413"/>
            <a:ext cx="64167" cy="64459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4565349" y="3320215"/>
            <a:ext cx="0" cy="1248684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4531352" y="4573394"/>
            <a:ext cx="64167" cy="64459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17871" y="3297123"/>
            <a:ext cx="878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  <a:latin typeface="+mj-lt"/>
                <a:cs typeface="Open Sans"/>
              </a:rPr>
              <a:t>Title</a:t>
            </a:r>
            <a:endParaRPr lang="en-US" sz="1000" dirty="0">
              <a:solidFill>
                <a:schemeClr val="accent2"/>
              </a:solidFill>
              <a:latin typeface="+mj-lt"/>
              <a:cs typeface="Open Sans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122942" y="3320215"/>
            <a:ext cx="0" cy="1248684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088945" y="4573394"/>
            <a:ext cx="64167" cy="64459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71889" y="3296064"/>
            <a:ext cx="878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  <a:latin typeface="+mj-lt"/>
                <a:cs typeface="Open Sans"/>
              </a:rPr>
              <a:t>Title</a:t>
            </a:r>
            <a:endParaRPr lang="en-US" sz="1000" dirty="0">
              <a:solidFill>
                <a:schemeClr val="accent2"/>
              </a:solidFill>
              <a:latin typeface="+mj-lt"/>
              <a:cs typeface="Open Sans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709546" y="3320215"/>
            <a:ext cx="0" cy="1248684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675549" y="4573394"/>
            <a:ext cx="64167" cy="64459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60664" y="3296515"/>
            <a:ext cx="1061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  <a:latin typeface="+mj-lt"/>
                <a:cs typeface="Open Sans"/>
              </a:rPr>
              <a:t>Title</a:t>
            </a:r>
            <a:endParaRPr lang="en-US" sz="1000" dirty="0">
              <a:solidFill>
                <a:schemeClr val="accent2"/>
              </a:solidFill>
              <a:latin typeface="+mj-lt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770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6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Page numbers </a:t>
            </a:r>
            <a:r>
              <a:rPr lang="en-US" dirty="0"/>
              <a:t>correspond to </a:t>
            </a:r>
            <a:r>
              <a:rPr lang="en-US" dirty="0" smtClean="0"/>
              <a:t>slide numbers </a:t>
            </a:r>
            <a:r>
              <a:rPr lang="en-US" dirty="0"/>
              <a:t>for easier navigation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387968"/>
              </p:ext>
            </p:extLst>
          </p:nvPr>
        </p:nvGraphicFramePr>
        <p:xfrm>
          <a:off x="628651" y="1737360"/>
          <a:ext cx="7886699" cy="466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808"/>
                <a:gridCol w="6321275"/>
                <a:gridCol w="1043616"/>
              </a:tblGrid>
              <a:tr h="5184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Page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Basic Content</a:t>
                      </a:r>
                      <a:endParaRPr lang="en-US" sz="1400" dirty="0" smtClean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II.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Lists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III.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Processes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IV.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Timelines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34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6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Content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Content Vertical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797749"/>
              </p:ext>
            </p:extLst>
          </p:nvPr>
        </p:nvGraphicFramePr>
        <p:xfrm>
          <a:off x="630936" y="1737360"/>
          <a:ext cx="386715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1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85955"/>
              </p:ext>
            </p:extLst>
          </p:nvPr>
        </p:nvGraphicFramePr>
        <p:xfrm>
          <a:off x="4645152" y="1737360"/>
          <a:ext cx="386715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71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9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Content Horizontal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EOTSS  |  </a:t>
            </a:r>
            <a:fld id="{ADB5EE19-2DDD-0949-9666-AAFFBAB67E5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529864"/>
              </p:ext>
            </p:extLst>
          </p:nvPr>
        </p:nvGraphicFramePr>
        <p:xfrm>
          <a:off x="630936" y="1737360"/>
          <a:ext cx="7882128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212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098750"/>
              </p:ext>
            </p:extLst>
          </p:nvPr>
        </p:nvGraphicFramePr>
        <p:xfrm>
          <a:off x="630936" y="3959352"/>
          <a:ext cx="7882128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212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venir Next Demi Bold" charset="0"/>
                          <a:ea typeface="Avenir Next Demi Bold" charset="0"/>
                          <a:cs typeface="Avenir Next Demi Bold" charset="0"/>
                        </a:rPr>
                        <a:t>Section title</a:t>
                      </a:r>
                      <a:endParaRPr lang="en-US" sz="1600" b="1" i="0" dirty="0">
                        <a:latin typeface="Avenir Next Demi Bold" charset="0"/>
                        <a:ea typeface="Avenir Next Demi Bold" charset="0"/>
                        <a:cs typeface="Avenir Next Demi Bold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4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OTSS Theme">
  <a:themeElements>
    <a:clrScheme name="EOTSS Color Scheme">
      <a:dk1>
        <a:srgbClr val="141414"/>
      </a:dk1>
      <a:lt1>
        <a:srgbClr val="F2F2F2"/>
      </a:lt1>
      <a:dk2>
        <a:srgbClr val="535353"/>
      </a:dk2>
      <a:lt2>
        <a:srgbClr val="DCDCDC"/>
      </a:lt2>
      <a:accent1>
        <a:srgbClr val="14558F"/>
      </a:accent1>
      <a:accent2>
        <a:srgbClr val="43956F"/>
      </a:accent2>
      <a:accent3>
        <a:srgbClr val="F6C51B"/>
      </a:accent3>
      <a:accent4>
        <a:srgbClr val="A97405"/>
      </a:accent4>
      <a:accent5>
        <a:srgbClr val="A91B05"/>
      </a:accent5>
      <a:accent6>
        <a:srgbClr val="3BAEBA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784</Words>
  <Application>Microsoft Office PowerPoint</Application>
  <PresentationFormat>On-screen Show (4:3)</PresentationFormat>
  <Paragraphs>421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EOTSS Theme</vt:lpstr>
      <vt:lpstr>Cover slides</vt:lpstr>
      <vt:lpstr>TITLE</vt:lpstr>
      <vt:lpstr>PowerPoint Presentation</vt:lpstr>
      <vt:lpstr>PowerPoint Presentation</vt:lpstr>
      <vt:lpstr>PowerPoint Presentation</vt:lpstr>
      <vt:lpstr>Contents</vt:lpstr>
      <vt:lpstr>Basic Content</vt:lpstr>
      <vt:lpstr>2 Content Vertical</vt:lpstr>
      <vt:lpstr>2 Content Horizontal </vt:lpstr>
      <vt:lpstr>2 Content (1L 1R) + Key Takeaway</vt:lpstr>
      <vt:lpstr>3 Content (1L 2R)</vt:lpstr>
      <vt:lpstr>3 Content (2L 1R)</vt:lpstr>
      <vt:lpstr>3 Content (Single Takeaway)</vt:lpstr>
      <vt:lpstr>4 Content (2L 2R)</vt:lpstr>
      <vt:lpstr>4 Content (Vertical)</vt:lpstr>
      <vt:lpstr>4 Content (Single Takeaway)</vt:lpstr>
      <vt:lpstr>One-to-One Problem and Solution</vt:lpstr>
      <vt:lpstr>Lists</vt:lpstr>
      <vt:lpstr>Objective List</vt:lpstr>
      <vt:lpstr>Category List</vt:lpstr>
      <vt:lpstr>Category List</vt:lpstr>
      <vt:lpstr>Relationship Chart</vt:lpstr>
      <vt:lpstr>List of Four Items</vt:lpstr>
      <vt:lpstr>Focus on Item 1</vt:lpstr>
      <vt:lpstr>Focus on Item 2</vt:lpstr>
      <vt:lpstr>Focus on Item 3</vt:lpstr>
      <vt:lpstr>Focus on Item 4</vt:lpstr>
      <vt:lpstr>Comparison Chart</vt:lpstr>
      <vt:lpstr>Processes</vt:lpstr>
      <vt:lpstr>Detailed Process</vt:lpstr>
      <vt:lpstr>Workflow Diagram</vt:lpstr>
      <vt:lpstr>Directional Process</vt:lpstr>
      <vt:lpstr>Methodology Process (1)</vt:lpstr>
      <vt:lpstr>Methodology Process (2)</vt:lpstr>
      <vt:lpstr>Methodology Process (3)</vt:lpstr>
      <vt:lpstr>Methodology Process (4)</vt:lpstr>
      <vt:lpstr>Methodology Process (5)</vt:lpstr>
      <vt:lpstr>Timelines</vt:lpstr>
      <vt:lpstr>Gantt Chart</vt:lpstr>
      <vt:lpstr>Timeline</vt:lpstr>
      <vt:lpstr>3-Phase Extended Timeline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2017-07-24T17:43:52Z</dcterms:created>
  <dc:creator>Panjwani, Aman</dc:creator>
  <lastModifiedBy>ANF</lastModifiedBy>
  <lastPrinted>2017-07-27T13:08:27Z</lastPrinted>
  <dcterms:modified xsi:type="dcterms:W3CDTF">2017-08-17T10:22:48Z</dcterms:modified>
  <revision>75</revision>
  <dc:title>PowerPoint Presentation</dc:title>
</coreProperties>
</file>