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 Id="rId5"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firstSlideNum="0" strictFirstAndLastChars="0" saveSubsetFonts="1">
  <p:sldMasterIdLst>
    <p:sldMasterId id="2147483648" r:id="rId1"/>
  </p:sldMasterIdLst>
  <p:notesMasterIdLst>
    <p:notesMasterId r:id="rId33"/>
  </p:notesMasterIdLst>
  <p:handoutMasterIdLst>
    <p:handoutMasterId r:id="rId34"/>
  </p:handoutMasterIdLst>
  <p:sldIdLst>
    <p:sldId id="444" r:id="rId2"/>
    <p:sldId id="443" r:id="rId3"/>
    <p:sldId id="397" r:id="rId4"/>
    <p:sldId id="398" r:id="rId5"/>
    <p:sldId id="399" r:id="rId6"/>
    <p:sldId id="454" r:id="rId7"/>
    <p:sldId id="401" r:id="rId8"/>
    <p:sldId id="455" r:id="rId9"/>
    <p:sldId id="469" r:id="rId10"/>
    <p:sldId id="403" r:id="rId11"/>
    <p:sldId id="404" r:id="rId12"/>
    <p:sldId id="405" r:id="rId13"/>
    <p:sldId id="447" r:id="rId14"/>
    <p:sldId id="465" r:id="rId15"/>
    <p:sldId id="470" r:id="rId16"/>
    <p:sldId id="458" r:id="rId17"/>
    <p:sldId id="413" r:id="rId18"/>
    <p:sldId id="477" r:id="rId19"/>
    <p:sldId id="459" r:id="rId20"/>
    <p:sldId id="451" r:id="rId21"/>
    <p:sldId id="432" r:id="rId22"/>
    <p:sldId id="433" r:id="rId23"/>
    <p:sldId id="434" r:id="rId24"/>
    <p:sldId id="466" r:id="rId25"/>
    <p:sldId id="467" r:id="rId26"/>
    <p:sldId id="437" r:id="rId27"/>
    <p:sldId id="476" r:id="rId28"/>
    <p:sldId id="438" r:id="rId29"/>
    <p:sldId id="460" r:id="rId30"/>
    <p:sldId id="478" r:id="rId31"/>
    <p:sldId id="475" r:id="rId32"/>
  </p:sldIdLst>
  <p:sldSz cx="9144000" cy="6858000" type="screen4x3"/>
  <p:notesSz cx="7010400" cy="9296400"/>
  <p:custDataLst>
    <p:tags r:id="rId35"/>
  </p:custDataLst>
  <p:defaultTextStyle>
    <a:defPPr>
      <a:defRPr lang="en-US"/>
    </a:defPPr>
    <a:lvl1pPr algn="l" rtl="0" fontAlgn="base">
      <a:spcBef>
        <a:spcPct val="0"/>
      </a:spcBef>
      <a:spcAft>
        <a:spcPct val="0"/>
      </a:spcAft>
      <a:defRPr sz="1600" kern="1200">
        <a:solidFill>
          <a:schemeClr val="tx1"/>
        </a:solidFill>
        <a:latin typeface="Arial" charset="0"/>
        <a:ea typeface="+mn-ea"/>
        <a:cs typeface="+mn-cs"/>
      </a:defRPr>
    </a:lvl1pPr>
    <a:lvl2pPr marL="466481" algn="l" rtl="0" fontAlgn="base">
      <a:spcBef>
        <a:spcPct val="0"/>
      </a:spcBef>
      <a:spcAft>
        <a:spcPct val="0"/>
      </a:spcAft>
      <a:defRPr sz="1600" kern="1200">
        <a:solidFill>
          <a:schemeClr val="tx1"/>
        </a:solidFill>
        <a:latin typeface="Arial" charset="0"/>
        <a:ea typeface="+mn-ea"/>
        <a:cs typeface="+mn-cs"/>
      </a:defRPr>
    </a:lvl2pPr>
    <a:lvl3pPr marL="932962" algn="l" rtl="0" fontAlgn="base">
      <a:spcBef>
        <a:spcPct val="0"/>
      </a:spcBef>
      <a:spcAft>
        <a:spcPct val="0"/>
      </a:spcAft>
      <a:defRPr sz="1600" kern="1200">
        <a:solidFill>
          <a:schemeClr val="tx1"/>
        </a:solidFill>
        <a:latin typeface="Arial" charset="0"/>
        <a:ea typeface="+mn-ea"/>
        <a:cs typeface="+mn-cs"/>
      </a:defRPr>
    </a:lvl3pPr>
    <a:lvl4pPr marL="1399443" algn="l" rtl="0" fontAlgn="base">
      <a:spcBef>
        <a:spcPct val="0"/>
      </a:spcBef>
      <a:spcAft>
        <a:spcPct val="0"/>
      </a:spcAft>
      <a:defRPr sz="1600" kern="1200">
        <a:solidFill>
          <a:schemeClr val="tx1"/>
        </a:solidFill>
        <a:latin typeface="Arial" charset="0"/>
        <a:ea typeface="+mn-ea"/>
        <a:cs typeface="+mn-cs"/>
      </a:defRPr>
    </a:lvl4pPr>
    <a:lvl5pPr marL="1865925" algn="l" rtl="0" fontAlgn="base">
      <a:spcBef>
        <a:spcPct val="0"/>
      </a:spcBef>
      <a:spcAft>
        <a:spcPct val="0"/>
      </a:spcAft>
      <a:defRPr sz="1600" kern="1200">
        <a:solidFill>
          <a:schemeClr val="tx1"/>
        </a:solidFill>
        <a:latin typeface="Arial" charset="0"/>
        <a:ea typeface="+mn-ea"/>
        <a:cs typeface="+mn-cs"/>
      </a:defRPr>
    </a:lvl5pPr>
    <a:lvl6pPr marL="2332406" algn="l" defTabSz="932962" rtl="0" eaLnBrk="1" latinLnBrk="0" hangingPunct="1">
      <a:defRPr sz="1600" kern="1200">
        <a:solidFill>
          <a:schemeClr val="tx1"/>
        </a:solidFill>
        <a:latin typeface="Arial" charset="0"/>
        <a:ea typeface="+mn-ea"/>
        <a:cs typeface="+mn-cs"/>
      </a:defRPr>
    </a:lvl6pPr>
    <a:lvl7pPr marL="2798887" algn="l" defTabSz="932962" rtl="0" eaLnBrk="1" latinLnBrk="0" hangingPunct="1">
      <a:defRPr sz="1600" kern="1200">
        <a:solidFill>
          <a:schemeClr val="tx1"/>
        </a:solidFill>
        <a:latin typeface="Arial" charset="0"/>
        <a:ea typeface="+mn-ea"/>
        <a:cs typeface="+mn-cs"/>
      </a:defRPr>
    </a:lvl7pPr>
    <a:lvl8pPr marL="3265368" algn="l" defTabSz="932962" rtl="0" eaLnBrk="1" latinLnBrk="0" hangingPunct="1">
      <a:defRPr sz="1600" kern="1200">
        <a:solidFill>
          <a:schemeClr val="tx1"/>
        </a:solidFill>
        <a:latin typeface="Arial" charset="0"/>
        <a:ea typeface="+mn-ea"/>
        <a:cs typeface="+mn-cs"/>
      </a:defRPr>
    </a:lvl8pPr>
    <a:lvl9pPr marL="3731849" algn="l" defTabSz="932962" rtl="0" eaLnBrk="1" latinLnBrk="0" hangingPunct="1">
      <a:defRPr sz="1600"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aul Hattis" initials="PAH" lastIdx="9"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76BED"/>
    <a:srgbClr val="37BBED"/>
    <a:srgbClr val="AEC3F8"/>
    <a:srgbClr val="DFE5EF"/>
    <a:srgbClr val="0C2D83"/>
    <a:srgbClr val="7083AE"/>
    <a:srgbClr val="FAF2E3"/>
    <a:srgbClr val="A2ADC9"/>
    <a:srgbClr val="C9CCD3"/>
    <a:srgbClr val="D4D7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9" autoAdjust="0"/>
    <p:restoredTop sz="97283" autoAdjust="0"/>
  </p:normalViewPr>
  <p:slideViewPr>
    <p:cSldViewPr snapToGrid="0" snapToObjects="1">
      <p:cViewPr>
        <p:scale>
          <a:sx n="100" d="100"/>
          <a:sy n="100" d="100"/>
        </p:scale>
        <p:origin x="-2010" y="-660"/>
      </p:cViewPr>
      <p:guideLst>
        <p:guide orient="horz" pos="2160"/>
        <p:guide pos="2879"/>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napToObjects="1">
      <p:cViewPr varScale="1">
        <p:scale>
          <a:sx n="94" d="100"/>
          <a:sy n="94" d="100"/>
        </p:scale>
        <p:origin x="-3594" y="-96"/>
      </p:cViewPr>
      <p:guideLst>
        <p:guide orient="horz" pos="2929"/>
        <p:guide pos="2208"/>
      </p:guideLst>
    </p:cSldViewPr>
  </p:notesViewPr>
  <p:gridSpacing cx="76200" cy="76200"/>
</p:viewPr>
</file>

<file path=ppt/_rels/presentation.xml.rels><?xml version="1.0" encoding="UTF-8"?>

<Relationships xmlns="http://schemas.openxmlformats.org/package/2006/relationships">
  <Relationship Id="rId1" Type="http://schemas.openxmlformats.org/officeDocument/2006/relationships/slideMaster" Target="slideMasters/slideMaster1.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slide" Target="slides/slide11.xml"/>
  <Relationship Id="rId13" Type="http://schemas.openxmlformats.org/officeDocument/2006/relationships/slide" Target="slides/slide12.xml"/>
  <Relationship Id="rId14" Type="http://schemas.openxmlformats.org/officeDocument/2006/relationships/slide" Target="slides/slide13.xml"/>
  <Relationship Id="rId15" Type="http://schemas.openxmlformats.org/officeDocument/2006/relationships/slide" Target="slides/slide14.xml"/>
  <Relationship Id="rId16" Type="http://schemas.openxmlformats.org/officeDocument/2006/relationships/slide" Target="slides/slide15.xml"/>
  <Relationship Id="rId17" Type="http://schemas.openxmlformats.org/officeDocument/2006/relationships/slide" Target="slides/slide16.xml"/>
  <Relationship Id="rId18" Type="http://schemas.openxmlformats.org/officeDocument/2006/relationships/slide" Target="slides/slide17.xml"/>
  <Relationship Id="rId19" Type="http://schemas.openxmlformats.org/officeDocument/2006/relationships/slide" Target="slides/slide18.xml"/>
  <Relationship Id="rId2" Type="http://schemas.openxmlformats.org/officeDocument/2006/relationships/slide" Target="slides/slide1.xml"/>
  <Relationship Id="rId20" Type="http://schemas.openxmlformats.org/officeDocument/2006/relationships/slide" Target="slides/slide19.xml"/>
  <Relationship Id="rId21" Type="http://schemas.openxmlformats.org/officeDocument/2006/relationships/slide" Target="slides/slide20.xml"/>
  <Relationship Id="rId22" Type="http://schemas.openxmlformats.org/officeDocument/2006/relationships/slide" Target="slides/slide21.xml"/>
  <Relationship Id="rId23" Type="http://schemas.openxmlformats.org/officeDocument/2006/relationships/slide" Target="slides/slide22.xml"/>
  <Relationship Id="rId24" Type="http://schemas.openxmlformats.org/officeDocument/2006/relationships/slide" Target="slides/slide23.xml"/>
  <Relationship Id="rId25" Type="http://schemas.openxmlformats.org/officeDocument/2006/relationships/slide" Target="slides/slide24.xml"/>
  <Relationship Id="rId26" Type="http://schemas.openxmlformats.org/officeDocument/2006/relationships/slide" Target="slides/slide25.xml"/>
  <Relationship Id="rId27" Type="http://schemas.openxmlformats.org/officeDocument/2006/relationships/slide" Target="slides/slide26.xml"/>
  <Relationship Id="rId28" Type="http://schemas.openxmlformats.org/officeDocument/2006/relationships/slide" Target="slides/slide27.xml"/>
  <Relationship Id="rId29" Type="http://schemas.openxmlformats.org/officeDocument/2006/relationships/slide" Target="slides/slide28.xml"/>
  <Relationship Id="rId3" Type="http://schemas.openxmlformats.org/officeDocument/2006/relationships/slide" Target="slides/slide2.xml"/>
  <Relationship Id="rId30" Type="http://schemas.openxmlformats.org/officeDocument/2006/relationships/slide" Target="slides/slide29.xml"/>
  <Relationship Id="rId31" Type="http://schemas.openxmlformats.org/officeDocument/2006/relationships/slide" Target="slides/slide30.xml"/>
  <Relationship Id="rId32" Type="http://schemas.openxmlformats.org/officeDocument/2006/relationships/slide" Target="slides/slide31.xml"/>
  <Relationship Id="rId33" Type="http://schemas.openxmlformats.org/officeDocument/2006/relationships/notesMaster" Target="notesMasters/notesMaster1.xml"/>
  <Relationship Id="rId34" Type="http://schemas.openxmlformats.org/officeDocument/2006/relationships/handoutMaster" Target="handoutMasters/handoutMaster1.xml"/>
  <Relationship Id="rId35" Type="http://schemas.openxmlformats.org/officeDocument/2006/relationships/tags" Target="tags/tag1.xml"/>
  <Relationship Id="rId36" Type="http://schemas.openxmlformats.org/officeDocument/2006/relationships/commentAuthors" Target="commentAuthors.xml"/>
  <Relationship Id="rId37" Type="http://schemas.openxmlformats.org/officeDocument/2006/relationships/presProps" Target="presProps.xml"/>
  <Relationship Id="rId38" Type="http://schemas.openxmlformats.org/officeDocument/2006/relationships/viewProps" Target="viewProps.xml"/>
  <Relationship Id="rId39" Type="http://schemas.openxmlformats.org/officeDocument/2006/relationships/theme" Target="theme/theme1.xml"/>
  <Relationship Id="rId4" Type="http://schemas.openxmlformats.org/officeDocument/2006/relationships/slide" Target="slides/slide3.xml"/>
  <Relationship Id="rId40" Type="http://schemas.openxmlformats.org/officeDocument/2006/relationships/tableStyles" Target="tableStyles.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s>

</file>

<file path=ppt/drawings/_rels/vmlDrawing1.vml.rels><?xml version="1.0" encoding="UTF-8"?>

<Relationships xmlns="http://schemas.openxmlformats.org/package/2006/relationships">
  <Relationship Id="rId1" Type="http://schemas.openxmlformats.org/officeDocument/2006/relationships/image" Target="../media/image4.emf"/>
</Relationships>

</file>

<file path=ppt/drawings/_rels/vmlDrawing10.vml.rels><?xml version="1.0" encoding="UTF-8"?>

<Relationships xmlns="http://schemas.openxmlformats.org/package/2006/relationships">
  <Relationship Id="rId1" Type="http://schemas.openxmlformats.org/officeDocument/2006/relationships/image" Target="../media/image4.emf"/>
  <Relationship Id="rId2" Type="http://schemas.openxmlformats.org/officeDocument/2006/relationships/image" Target="../media/image12.emf"/>
  <Relationship Id="rId3" Type="http://schemas.openxmlformats.org/officeDocument/2006/relationships/image" Target="../media/image13.emf"/>
</Relationships>

</file>

<file path=ppt/drawings/_rels/vmlDrawing11.vml.rels><?xml version="1.0" encoding="UTF-8"?>

<Relationships xmlns="http://schemas.openxmlformats.org/package/2006/relationships">
  <Relationship Id="rId1" Type="http://schemas.openxmlformats.org/officeDocument/2006/relationships/image" Target="../media/image4.emf"/>
</Relationships>

</file>

<file path=ppt/drawings/_rels/vmlDrawing12.vml.rels><?xml version="1.0" encoding="UTF-8"?>

<Relationships xmlns="http://schemas.openxmlformats.org/package/2006/relationships">
  <Relationship Id="rId1" Type="http://schemas.openxmlformats.org/officeDocument/2006/relationships/image" Target="../media/image4.emf"/>
  <Relationship Id="rId2" Type="http://schemas.openxmlformats.org/officeDocument/2006/relationships/image" Target="../media/image18.emf"/>
  <Relationship Id="rId3" Type="http://schemas.openxmlformats.org/officeDocument/2006/relationships/image" Target="../media/image19.emf"/>
</Relationships>

</file>

<file path=ppt/drawings/_rels/vmlDrawing13.vml.rels><?xml version="1.0" encoding="UTF-8"?>

<Relationships xmlns="http://schemas.openxmlformats.org/package/2006/relationships">
  <Relationship Id="rId1" Type="http://schemas.openxmlformats.org/officeDocument/2006/relationships/image" Target="../media/image4.emf"/>
</Relationships>

</file>

<file path=ppt/drawings/_rels/vmlDrawing2.vml.rels><?xml version="1.0" encoding="UTF-8"?>

<Relationships xmlns="http://schemas.openxmlformats.org/package/2006/relationships">
  <Relationship Id="rId1" Type="http://schemas.openxmlformats.org/officeDocument/2006/relationships/image" Target="../media/image4.emf"/>
  <Relationship Id="rId2" Type="http://schemas.openxmlformats.org/officeDocument/2006/relationships/image" Target="../media/image5.emf"/>
</Relationships>

</file>

<file path=ppt/drawings/_rels/vmlDrawing3.vml.rels><?xml version="1.0" encoding="UTF-8"?>

<Relationships xmlns="http://schemas.openxmlformats.org/package/2006/relationships">
  <Relationship Id="rId1" Type="http://schemas.openxmlformats.org/officeDocument/2006/relationships/image" Target="../media/image4.emf"/>
  <Relationship Id="rId2" Type="http://schemas.openxmlformats.org/officeDocument/2006/relationships/image" Target="../media/image6.emf"/>
</Relationships>

</file>

<file path=ppt/drawings/_rels/vmlDrawing4.vml.rels><?xml version="1.0" encoding="UTF-8"?>

<Relationships xmlns="http://schemas.openxmlformats.org/package/2006/relationships">
  <Relationship Id="rId1" Type="http://schemas.openxmlformats.org/officeDocument/2006/relationships/image" Target="../media/image4.emf"/>
  <Relationship Id="rId2" Type="http://schemas.openxmlformats.org/officeDocument/2006/relationships/image" Target="../media/image7.emf"/>
</Relationships>

</file>

<file path=ppt/drawings/_rels/vmlDrawing5.vml.rels><?xml version="1.0" encoding="UTF-8"?>

<Relationships xmlns="http://schemas.openxmlformats.org/package/2006/relationships">
  <Relationship Id="rId1" Type="http://schemas.openxmlformats.org/officeDocument/2006/relationships/image" Target="../media/image4.emf"/>
  <Relationship Id="rId2" Type="http://schemas.openxmlformats.org/officeDocument/2006/relationships/image" Target="../media/image8.emf"/>
</Relationships>

</file>

<file path=ppt/drawings/_rels/vmlDrawing6.vml.rels><?xml version="1.0" encoding="UTF-8"?>

<Relationships xmlns="http://schemas.openxmlformats.org/package/2006/relationships">
  <Relationship Id="rId1" Type="http://schemas.openxmlformats.org/officeDocument/2006/relationships/image" Target="../media/image4.emf"/>
  <Relationship Id="rId2" Type="http://schemas.openxmlformats.org/officeDocument/2006/relationships/image" Target="../media/image9.emf"/>
</Relationships>

</file>

<file path=ppt/drawings/_rels/vmlDrawing7.vml.rels><?xml version="1.0" encoding="UTF-8"?>

<Relationships xmlns="http://schemas.openxmlformats.org/package/2006/relationships">
  <Relationship Id="rId1" Type="http://schemas.openxmlformats.org/officeDocument/2006/relationships/image" Target="../media/image4.emf"/>
  <Relationship Id="rId2" Type="http://schemas.openxmlformats.org/officeDocument/2006/relationships/image" Target="../media/image10.emf"/>
</Relationships>

</file>

<file path=ppt/drawings/_rels/vmlDrawing8.vml.rels><?xml version="1.0" encoding="UTF-8"?>

<Relationships xmlns="http://schemas.openxmlformats.org/package/2006/relationships">
  <Relationship Id="rId1" Type="http://schemas.openxmlformats.org/officeDocument/2006/relationships/image" Target="../media/image4.emf"/>
</Relationships>

</file>

<file path=ppt/drawings/_rels/vmlDrawing9.vml.rels><?xml version="1.0" encoding="UTF-8"?>

<Relationships xmlns="http://schemas.openxmlformats.org/package/2006/relationships">
  <Relationship Id="rId1" Type="http://schemas.openxmlformats.org/officeDocument/2006/relationships/image" Target="../media/image4.emf"/>
  <Relationship Id="rId2" Type="http://schemas.openxmlformats.org/officeDocument/2006/relationships/image" Target="../media/image11.emf"/>
</Relationships>

</file>

<file path=ppt/handoutMasters/_rels/handoutMaster1.xml.rels><?xml version="1.0" encoding="UTF-8"?>

<Relationships xmlns="http://schemas.openxmlformats.org/package/2006/relationships">
  <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33062371"/>
      </p:ext>
    </p:extLst>
  </p:cSld>
  <p:clrMap bg1="lt1" tx1="dk1" bg2="lt2" tx2="dk2" accent1="accent1" accent2="accent2" accent3="accent3" accent4="accent4" accent5="accent5" accent6="accent6" hlink="hlink" folHlink="folHlink"/>
</p:handoutMaster>
</file>

<file path=ppt/notesMasters/_rels/notesMaster1.xml.rels><?xml version="1.0" encoding="UTF-8"?>

<Relationships xmlns="http://schemas.openxmlformats.org/package/2006/relationships">
  <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Rot="1" noChangeAspect="1" noChangeArrowheads="1" noTextEdit="1"/>
          </p:cNvSpPr>
          <p:nvPr>
            <p:ph type="sldImg" idx="2"/>
          </p:nvPr>
        </p:nvSpPr>
        <p:spPr bwMode="auto">
          <a:xfrm>
            <a:off x="781050" y="582613"/>
            <a:ext cx="5453063" cy="4090987"/>
          </a:xfrm>
          <a:prstGeom prst="rect">
            <a:avLst/>
          </a:prstGeom>
          <a:no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3" name="Rectangle 3"/>
          <p:cNvSpPr>
            <a:spLocks noGrp="1" noChangeArrowheads="1"/>
          </p:cNvSpPr>
          <p:nvPr>
            <p:ph type="body" sz="quarter" idx="3"/>
          </p:nvPr>
        </p:nvSpPr>
        <p:spPr bwMode="auto">
          <a:xfrm>
            <a:off x="567699" y="4995324"/>
            <a:ext cx="5974022" cy="12311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27" name="Rectangle 7"/>
          <p:cNvSpPr>
            <a:spLocks noGrp="1" noChangeArrowheads="1"/>
          </p:cNvSpPr>
          <p:nvPr>
            <p:ph type="sldNum" sz="quarter" idx="5"/>
          </p:nvPr>
        </p:nvSpPr>
        <p:spPr bwMode="auto">
          <a:xfrm>
            <a:off x="6256233" y="8866943"/>
            <a:ext cx="556144"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lgn="r">
              <a:defRPr sz="1600"/>
            </a:lvl1pPr>
          </a:lstStyle>
          <a:p>
            <a:fld id="{70498D40-1BE2-43D7-B203-7681072C83B6}" type="slidenum">
              <a:rPr lang="en-US"/>
              <a:pPr/>
              <a:t>‹#›</a:t>
            </a:fld>
            <a:endParaRPr lang="en-US"/>
          </a:p>
        </p:txBody>
      </p:sp>
      <p:sp>
        <p:nvSpPr>
          <p:cNvPr id="5128" name="doc id"/>
          <p:cNvSpPr>
            <a:spLocks noGrp="1" noChangeArrowheads="1"/>
          </p:cNvSpPr>
          <p:nvPr>
            <p:ph type="ftr" sz="quarter" idx="4"/>
          </p:nvPr>
        </p:nvSpPr>
        <p:spPr bwMode="auto">
          <a:xfrm>
            <a:off x="6812314" y="49734"/>
            <a:ext cx="65" cy="169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b" anchorCtr="0" compatLnSpc="1">
            <a:prstTxWarp prst="textNoShape">
              <a:avLst/>
            </a:prstTxWarp>
            <a:spAutoFit/>
          </a:bodyPr>
          <a:lstStyle>
            <a:lvl1pPr algn="r">
              <a:defRPr sz="1100"/>
            </a:lvl1pPr>
          </a:lstStyle>
          <a:p>
            <a:endParaRPr lang="en-US"/>
          </a:p>
        </p:txBody>
      </p:sp>
    </p:spTree>
    <p:extLst>
      <p:ext uri="{BB962C8B-B14F-4D97-AF65-F5344CB8AC3E}">
        <p14:creationId xmlns:p14="http://schemas.microsoft.com/office/powerpoint/2010/main" val="2984167591"/>
      </p:ext>
    </p:extLst>
  </p:cSld>
  <p:clrMap bg1="lt1" tx1="dk1" bg2="lt2" tx2="dk2" accent1="accent1" accent2="accent2" accent3="accent3" accent4="accent4" accent5="accent5" accent6="accent6" hlink="hlink" folHlink="folHlink"/>
  <p:notesStyle>
    <a:lvl1pPr algn="l" defTabSz="913526" rtl="0" fontAlgn="base">
      <a:spcBef>
        <a:spcPct val="0"/>
      </a:spcBef>
      <a:spcAft>
        <a:spcPct val="0"/>
      </a:spcAft>
      <a:buClr>
        <a:schemeClr val="tx2"/>
      </a:buClr>
      <a:defRPr sz="1600" kern="1200">
        <a:solidFill>
          <a:schemeClr val="tx1"/>
        </a:solidFill>
        <a:latin typeface="Arial" charset="0"/>
        <a:ea typeface="+mn-ea"/>
        <a:cs typeface="+mn-cs"/>
      </a:defRPr>
    </a:lvl1pPr>
    <a:lvl2pPr marL="119860" indent="-118241" algn="l" defTabSz="913526" rtl="0" fontAlgn="base">
      <a:spcBef>
        <a:spcPct val="0"/>
      </a:spcBef>
      <a:spcAft>
        <a:spcPct val="0"/>
      </a:spcAft>
      <a:buClr>
        <a:schemeClr val="tx2"/>
      </a:buClr>
      <a:buSzPct val="120000"/>
      <a:buFont typeface="Arial" charset="0"/>
      <a:buChar char="▪"/>
      <a:defRPr sz="1600" kern="1200">
        <a:solidFill>
          <a:schemeClr val="tx1"/>
        </a:solidFill>
        <a:latin typeface="Arial" charset="0"/>
        <a:ea typeface="+mn-ea"/>
        <a:cs typeface="+mn-cs"/>
      </a:defRPr>
    </a:lvl2pPr>
    <a:lvl3pPr marL="306129" indent="-184649" algn="l" defTabSz="913526" rtl="0" fontAlgn="base">
      <a:spcBef>
        <a:spcPct val="0"/>
      </a:spcBef>
      <a:spcAft>
        <a:spcPct val="0"/>
      </a:spcAft>
      <a:buClr>
        <a:schemeClr val="tx2"/>
      </a:buClr>
      <a:buSzPct val="120000"/>
      <a:buFont typeface="Arial" charset="0"/>
      <a:buChar char="–"/>
      <a:defRPr sz="1600" kern="1200">
        <a:solidFill>
          <a:schemeClr val="tx1"/>
        </a:solidFill>
        <a:latin typeface="Arial" charset="0"/>
        <a:ea typeface="+mn-ea"/>
        <a:cs typeface="+mn-cs"/>
      </a:defRPr>
    </a:lvl3pPr>
    <a:lvl4pPr marL="435707" indent="-127959" algn="l" defTabSz="913526" rtl="0" fontAlgn="base">
      <a:spcBef>
        <a:spcPct val="0"/>
      </a:spcBef>
      <a:spcAft>
        <a:spcPct val="0"/>
      </a:spcAft>
      <a:buClr>
        <a:schemeClr val="tx2"/>
      </a:buClr>
      <a:buFont typeface="Arial" charset="0"/>
      <a:buChar char="▫"/>
      <a:defRPr sz="1600" kern="1200">
        <a:solidFill>
          <a:schemeClr val="tx1"/>
        </a:solidFill>
        <a:latin typeface="Arial" charset="0"/>
        <a:ea typeface="+mn-ea"/>
        <a:cs typeface="+mn-cs"/>
      </a:defRPr>
    </a:lvl4pPr>
    <a:lvl5pPr marL="553946" indent="-116620" algn="l" defTabSz="913526" rtl="0" fontAlgn="base">
      <a:spcBef>
        <a:spcPct val="0"/>
      </a:spcBef>
      <a:spcAft>
        <a:spcPct val="0"/>
      </a:spcAft>
      <a:buClr>
        <a:schemeClr val="tx2"/>
      </a:buClr>
      <a:buSzPct val="89000"/>
      <a:buFont typeface="Arial" charset="0"/>
      <a:buChar char="-"/>
      <a:defRPr sz="1600" kern="1200">
        <a:solidFill>
          <a:schemeClr val="tx1"/>
        </a:solidFill>
        <a:latin typeface="Arial" charset="0"/>
        <a:ea typeface="+mn-ea"/>
        <a:cs typeface="+mn-cs"/>
      </a:defRPr>
    </a:lvl5pPr>
    <a:lvl6pPr marL="2332406" algn="l" defTabSz="932962" rtl="0" eaLnBrk="1" latinLnBrk="0" hangingPunct="1">
      <a:defRPr sz="1200" kern="1200">
        <a:solidFill>
          <a:schemeClr val="tx1"/>
        </a:solidFill>
        <a:latin typeface="+mn-lt"/>
        <a:ea typeface="+mn-ea"/>
        <a:cs typeface="+mn-cs"/>
      </a:defRPr>
    </a:lvl6pPr>
    <a:lvl7pPr marL="2798887" algn="l" defTabSz="932962" rtl="0" eaLnBrk="1" latinLnBrk="0" hangingPunct="1">
      <a:defRPr sz="1200" kern="1200">
        <a:solidFill>
          <a:schemeClr val="tx1"/>
        </a:solidFill>
        <a:latin typeface="+mn-lt"/>
        <a:ea typeface="+mn-ea"/>
        <a:cs typeface="+mn-cs"/>
      </a:defRPr>
    </a:lvl7pPr>
    <a:lvl8pPr marL="3265368" algn="l" defTabSz="932962" rtl="0" eaLnBrk="1" latinLnBrk="0" hangingPunct="1">
      <a:defRPr sz="1200" kern="1200">
        <a:solidFill>
          <a:schemeClr val="tx1"/>
        </a:solidFill>
        <a:latin typeface="+mn-lt"/>
        <a:ea typeface="+mn-ea"/>
        <a:cs typeface="+mn-cs"/>
      </a:defRPr>
    </a:lvl8pPr>
    <a:lvl9pPr marL="3731849" algn="l" defTabSz="932962" rtl="0" eaLnBrk="1" latinLnBrk="0" hangingPunct="1">
      <a:defRPr sz="1200" kern="1200">
        <a:solidFill>
          <a:schemeClr val="tx1"/>
        </a:solidFill>
        <a:latin typeface="+mn-lt"/>
        <a:ea typeface="+mn-ea"/>
        <a:cs typeface="+mn-cs"/>
      </a:defRPr>
    </a:lvl9pPr>
  </p:notesStyle>
</p:notesMaster>
</file>

<file path=ppt/notesSlides/_rels/notesSlide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2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1.xml"/>
</Relationships>

</file>

<file path=ppt/notesSlides/_rels/notesSlide2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2.xml"/>
</Relationships>

</file>

<file path=ppt/notesSlides/_rels/notesSlide2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3.xml"/>
</Relationships>

</file>

<file path=ppt/notesSlides/_rels/notesSlide2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4.xml"/>
</Relationships>

</file>

<file path=ppt/notesSlides/_rels/notesSlide2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5.xml"/>
</Relationships>

</file>

<file path=ppt/notesSlides/_rels/notesSlide2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6.xml"/>
</Relationships>

</file>

<file path=ppt/notesSlides/_rels/notesSlide2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7.xml"/>
</Relationships>

</file>

<file path=ppt/notesSlides/_rels/notesSlide2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8.xml"/>
</Relationships>

</file>

<file path=ppt/notesSlides/_rels/notesSlide29.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9.xml"/>
</Relationships>

</file>

<file path=ppt/notesSlides/_rels/notesSlide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30.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0.xml"/>
</Relationships>

</file>

<file path=ppt/notesSlides/_rels/notesSlide3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1.xml"/>
</Relationships>

</file>

<file path=ppt/notesSlides/_rels/notesSlide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67699" y="4995324"/>
            <a:ext cx="5974022" cy="246221"/>
          </a:xfrm>
        </p:spPr>
        <p:txBody>
          <a:bodyPr/>
          <a:lstStyle/>
          <a:p>
            <a:endParaRPr lang="en-US"/>
          </a:p>
        </p:txBody>
      </p:sp>
      <p:sp>
        <p:nvSpPr>
          <p:cNvPr id="4" name="Slide Number Placeholder 3"/>
          <p:cNvSpPr>
            <a:spLocks noGrp="1"/>
          </p:cNvSpPr>
          <p:nvPr>
            <p:ph type="sldNum" sz="quarter" idx="10"/>
          </p:nvPr>
        </p:nvSpPr>
        <p:spPr/>
        <p:txBody>
          <a:bodyPr/>
          <a:lstStyle/>
          <a:p>
            <a:fld id="{70498D40-1BE2-43D7-B203-7681072C83B6}" type="slidenum">
              <a:rPr lang="en-US" smtClean="0"/>
              <a:pPr/>
              <a:t>0</a:t>
            </a:fld>
            <a:endParaRPr lang="en-US"/>
          </a:p>
        </p:txBody>
      </p:sp>
    </p:spTree>
    <p:extLst>
      <p:ext uri="{BB962C8B-B14F-4D97-AF65-F5344CB8AC3E}">
        <p14:creationId xmlns:p14="http://schemas.microsoft.com/office/powerpoint/2010/main" val="2353829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67699" y="4995324"/>
            <a:ext cx="5974022" cy="246221"/>
          </a:xfrm>
        </p:spPr>
        <p:txBody>
          <a:bodyPr/>
          <a:lstStyle/>
          <a:p>
            <a:endParaRPr lang="en-US"/>
          </a:p>
        </p:txBody>
      </p:sp>
      <p:sp>
        <p:nvSpPr>
          <p:cNvPr id="4" name="Slide Number Placeholder 3"/>
          <p:cNvSpPr>
            <a:spLocks noGrp="1"/>
          </p:cNvSpPr>
          <p:nvPr>
            <p:ph type="sldNum" sz="quarter" idx="10"/>
          </p:nvPr>
        </p:nvSpPr>
        <p:spPr/>
        <p:txBody>
          <a:bodyPr/>
          <a:lstStyle/>
          <a:p>
            <a:fld id="{70498D40-1BE2-43D7-B203-7681072C83B6}" type="slidenum">
              <a:rPr lang="en-US" smtClean="0"/>
              <a:pPr/>
              <a:t>9</a:t>
            </a:fld>
            <a:endParaRPr lang="en-US"/>
          </a:p>
        </p:txBody>
      </p:sp>
    </p:spTree>
    <p:extLst>
      <p:ext uri="{BB962C8B-B14F-4D97-AF65-F5344CB8AC3E}">
        <p14:creationId xmlns:p14="http://schemas.microsoft.com/office/powerpoint/2010/main" val="4037256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67699" y="4995324"/>
            <a:ext cx="5974022" cy="246221"/>
          </a:xfrm>
        </p:spPr>
        <p:txBody>
          <a:bodyPr/>
          <a:lstStyle/>
          <a:p>
            <a:endParaRPr lang="en-US"/>
          </a:p>
        </p:txBody>
      </p:sp>
      <p:sp>
        <p:nvSpPr>
          <p:cNvPr id="4" name="Slide Number Placeholder 3"/>
          <p:cNvSpPr>
            <a:spLocks noGrp="1"/>
          </p:cNvSpPr>
          <p:nvPr>
            <p:ph type="sldNum" sz="quarter" idx="10"/>
          </p:nvPr>
        </p:nvSpPr>
        <p:spPr/>
        <p:txBody>
          <a:bodyPr/>
          <a:lstStyle/>
          <a:p>
            <a:fld id="{70498D40-1BE2-43D7-B203-7681072C83B6}" type="slidenum">
              <a:rPr lang="en-US" smtClean="0"/>
              <a:pPr/>
              <a:t>10</a:t>
            </a:fld>
            <a:endParaRPr lang="en-US"/>
          </a:p>
        </p:txBody>
      </p:sp>
    </p:spTree>
    <p:extLst>
      <p:ext uri="{BB962C8B-B14F-4D97-AF65-F5344CB8AC3E}">
        <p14:creationId xmlns:p14="http://schemas.microsoft.com/office/powerpoint/2010/main" val="33772928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67699" y="4995324"/>
            <a:ext cx="5974022" cy="246221"/>
          </a:xfrm>
        </p:spPr>
        <p:txBody>
          <a:bodyPr/>
          <a:lstStyle/>
          <a:p>
            <a:endParaRPr lang="en-US"/>
          </a:p>
        </p:txBody>
      </p:sp>
      <p:sp>
        <p:nvSpPr>
          <p:cNvPr id="4" name="Slide Number Placeholder 3"/>
          <p:cNvSpPr>
            <a:spLocks noGrp="1"/>
          </p:cNvSpPr>
          <p:nvPr>
            <p:ph type="sldNum" sz="quarter" idx="10"/>
          </p:nvPr>
        </p:nvSpPr>
        <p:spPr/>
        <p:txBody>
          <a:bodyPr/>
          <a:lstStyle/>
          <a:p>
            <a:fld id="{70498D40-1BE2-43D7-B203-7681072C83B6}" type="slidenum">
              <a:rPr lang="en-US" smtClean="0"/>
              <a:pPr/>
              <a:t>11</a:t>
            </a:fld>
            <a:endParaRPr lang="en-US"/>
          </a:p>
        </p:txBody>
      </p:sp>
    </p:spTree>
    <p:extLst>
      <p:ext uri="{BB962C8B-B14F-4D97-AF65-F5344CB8AC3E}">
        <p14:creationId xmlns:p14="http://schemas.microsoft.com/office/powerpoint/2010/main" val="10174957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67699" y="4995324"/>
            <a:ext cx="5974022" cy="246221"/>
          </a:xfrm>
        </p:spPr>
        <p:txBody>
          <a:bodyPr/>
          <a:lstStyle/>
          <a:p>
            <a:endParaRPr lang="en-US"/>
          </a:p>
        </p:txBody>
      </p:sp>
      <p:sp>
        <p:nvSpPr>
          <p:cNvPr id="4" name="Slide Number Placeholder 3"/>
          <p:cNvSpPr>
            <a:spLocks noGrp="1"/>
          </p:cNvSpPr>
          <p:nvPr>
            <p:ph type="sldNum" sz="quarter" idx="10"/>
          </p:nvPr>
        </p:nvSpPr>
        <p:spPr/>
        <p:txBody>
          <a:bodyPr/>
          <a:lstStyle/>
          <a:p>
            <a:fld id="{70498D40-1BE2-43D7-B203-7681072C83B6}" type="slidenum">
              <a:rPr lang="en-US" smtClean="0"/>
              <a:pPr/>
              <a:t>12</a:t>
            </a:fld>
            <a:endParaRPr lang="en-US"/>
          </a:p>
        </p:txBody>
      </p:sp>
    </p:spTree>
    <p:extLst>
      <p:ext uri="{BB962C8B-B14F-4D97-AF65-F5344CB8AC3E}">
        <p14:creationId xmlns:p14="http://schemas.microsoft.com/office/powerpoint/2010/main" val="12991435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67699" y="4995324"/>
            <a:ext cx="5974022" cy="246221"/>
          </a:xfrm>
        </p:spPr>
        <p:txBody>
          <a:bodyPr/>
          <a:lstStyle/>
          <a:p>
            <a:endParaRPr lang="en-US"/>
          </a:p>
        </p:txBody>
      </p:sp>
      <p:sp>
        <p:nvSpPr>
          <p:cNvPr id="4" name="Slide Number Placeholder 3"/>
          <p:cNvSpPr>
            <a:spLocks noGrp="1"/>
          </p:cNvSpPr>
          <p:nvPr>
            <p:ph type="sldNum" sz="quarter" idx="10"/>
          </p:nvPr>
        </p:nvSpPr>
        <p:spPr/>
        <p:txBody>
          <a:bodyPr/>
          <a:lstStyle/>
          <a:p>
            <a:fld id="{70498D40-1BE2-43D7-B203-7681072C83B6}" type="slidenum">
              <a:rPr lang="en-US" smtClean="0"/>
              <a:pPr/>
              <a:t>13</a:t>
            </a:fld>
            <a:endParaRPr lang="en-US"/>
          </a:p>
        </p:txBody>
      </p:sp>
    </p:spTree>
    <p:extLst>
      <p:ext uri="{BB962C8B-B14F-4D97-AF65-F5344CB8AC3E}">
        <p14:creationId xmlns:p14="http://schemas.microsoft.com/office/powerpoint/2010/main" val="32624473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67699" y="4995324"/>
            <a:ext cx="5974022" cy="246221"/>
          </a:xfrm>
        </p:spPr>
        <p:txBody>
          <a:bodyPr/>
          <a:lstStyle/>
          <a:p>
            <a:endParaRPr lang="en-US"/>
          </a:p>
        </p:txBody>
      </p:sp>
      <p:sp>
        <p:nvSpPr>
          <p:cNvPr id="4" name="Slide Number Placeholder 3"/>
          <p:cNvSpPr>
            <a:spLocks noGrp="1"/>
          </p:cNvSpPr>
          <p:nvPr>
            <p:ph type="sldNum" sz="quarter" idx="10"/>
          </p:nvPr>
        </p:nvSpPr>
        <p:spPr/>
        <p:txBody>
          <a:bodyPr/>
          <a:lstStyle/>
          <a:p>
            <a:fld id="{70498D40-1BE2-43D7-B203-7681072C83B6}" type="slidenum">
              <a:rPr lang="en-US" smtClean="0"/>
              <a:pPr/>
              <a:t>14</a:t>
            </a:fld>
            <a:endParaRPr lang="en-US"/>
          </a:p>
        </p:txBody>
      </p:sp>
    </p:spTree>
    <p:extLst>
      <p:ext uri="{BB962C8B-B14F-4D97-AF65-F5344CB8AC3E}">
        <p14:creationId xmlns:p14="http://schemas.microsoft.com/office/powerpoint/2010/main" val="2586766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67699" y="4995324"/>
            <a:ext cx="5974022" cy="246221"/>
          </a:xfrm>
        </p:spPr>
        <p:txBody>
          <a:bodyPr/>
          <a:lstStyle/>
          <a:p>
            <a:endParaRPr lang="en-US"/>
          </a:p>
        </p:txBody>
      </p:sp>
      <p:sp>
        <p:nvSpPr>
          <p:cNvPr id="4" name="Slide Number Placeholder 3"/>
          <p:cNvSpPr>
            <a:spLocks noGrp="1"/>
          </p:cNvSpPr>
          <p:nvPr>
            <p:ph type="sldNum" sz="quarter" idx="10"/>
          </p:nvPr>
        </p:nvSpPr>
        <p:spPr/>
        <p:txBody>
          <a:bodyPr/>
          <a:lstStyle/>
          <a:p>
            <a:fld id="{70498D40-1BE2-43D7-B203-7681072C83B6}" type="slidenum">
              <a:rPr lang="en-US" smtClean="0"/>
              <a:pPr/>
              <a:t>15</a:t>
            </a:fld>
            <a:endParaRPr lang="en-US"/>
          </a:p>
        </p:txBody>
      </p:sp>
    </p:spTree>
    <p:extLst>
      <p:ext uri="{BB962C8B-B14F-4D97-AF65-F5344CB8AC3E}">
        <p14:creationId xmlns:p14="http://schemas.microsoft.com/office/powerpoint/2010/main" val="135540320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67699" y="4995324"/>
            <a:ext cx="5974022" cy="246221"/>
          </a:xfrm>
        </p:spPr>
        <p:txBody>
          <a:bodyPr/>
          <a:lstStyle/>
          <a:p>
            <a:endParaRPr lang="en-US"/>
          </a:p>
        </p:txBody>
      </p:sp>
      <p:sp>
        <p:nvSpPr>
          <p:cNvPr id="4" name="Slide Number Placeholder 3"/>
          <p:cNvSpPr>
            <a:spLocks noGrp="1"/>
          </p:cNvSpPr>
          <p:nvPr>
            <p:ph type="sldNum" sz="quarter" idx="10"/>
          </p:nvPr>
        </p:nvSpPr>
        <p:spPr/>
        <p:txBody>
          <a:bodyPr/>
          <a:lstStyle/>
          <a:p>
            <a:fld id="{70498D40-1BE2-43D7-B203-7681072C83B6}" type="slidenum">
              <a:rPr lang="en-US" smtClean="0"/>
              <a:pPr/>
              <a:t>16</a:t>
            </a:fld>
            <a:endParaRPr lang="en-US"/>
          </a:p>
        </p:txBody>
      </p:sp>
    </p:spTree>
    <p:extLst>
      <p:ext uri="{BB962C8B-B14F-4D97-AF65-F5344CB8AC3E}">
        <p14:creationId xmlns:p14="http://schemas.microsoft.com/office/powerpoint/2010/main" val="131183464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67699" y="4995324"/>
            <a:ext cx="5974022" cy="246221"/>
          </a:xfrm>
        </p:spPr>
        <p:txBody>
          <a:bodyPr/>
          <a:lstStyle/>
          <a:p>
            <a:endParaRPr lang="en-US"/>
          </a:p>
        </p:txBody>
      </p:sp>
      <p:sp>
        <p:nvSpPr>
          <p:cNvPr id="4" name="Slide Number Placeholder 3"/>
          <p:cNvSpPr>
            <a:spLocks noGrp="1"/>
          </p:cNvSpPr>
          <p:nvPr>
            <p:ph type="sldNum" sz="quarter" idx="10"/>
          </p:nvPr>
        </p:nvSpPr>
        <p:spPr/>
        <p:txBody>
          <a:bodyPr/>
          <a:lstStyle/>
          <a:p>
            <a:fld id="{70498D40-1BE2-43D7-B203-7681072C83B6}" type="slidenum">
              <a:rPr lang="en-US" smtClean="0"/>
              <a:pPr/>
              <a:t>17</a:t>
            </a:fld>
            <a:endParaRPr lang="en-US"/>
          </a:p>
        </p:txBody>
      </p:sp>
    </p:spTree>
    <p:extLst>
      <p:ext uri="{BB962C8B-B14F-4D97-AF65-F5344CB8AC3E}">
        <p14:creationId xmlns:p14="http://schemas.microsoft.com/office/powerpoint/2010/main" val="355326090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67699" y="4995324"/>
            <a:ext cx="5974022" cy="246221"/>
          </a:xfrm>
        </p:spPr>
        <p:txBody>
          <a:bodyPr/>
          <a:lstStyle/>
          <a:p>
            <a:endParaRPr lang="en-US"/>
          </a:p>
        </p:txBody>
      </p:sp>
      <p:sp>
        <p:nvSpPr>
          <p:cNvPr id="4" name="Slide Number Placeholder 3"/>
          <p:cNvSpPr>
            <a:spLocks noGrp="1"/>
          </p:cNvSpPr>
          <p:nvPr>
            <p:ph type="sldNum" sz="quarter" idx="10"/>
          </p:nvPr>
        </p:nvSpPr>
        <p:spPr/>
        <p:txBody>
          <a:bodyPr/>
          <a:lstStyle/>
          <a:p>
            <a:fld id="{70498D40-1BE2-43D7-B203-7681072C83B6}" type="slidenum">
              <a:rPr lang="en-US" smtClean="0"/>
              <a:pPr/>
              <a:t>18</a:t>
            </a:fld>
            <a:endParaRPr lang="en-US"/>
          </a:p>
        </p:txBody>
      </p:sp>
    </p:spTree>
    <p:extLst>
      <p:ext uri="{BB962C8B-B14F-4D97-AF65-F5344CB8AC3E}">
        <p14:creationId xmlns:p14="http://schemas.microsoft.com/office/powerpoint/2010/main" val="2074430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67699" y="4995324"/>
            <a:ext cx="5974022" cy="246221"/>
          </a:xfrm>
        </p:spPr>
        <p:txBody>
          <a:bodyPr/>
          <a:lstStyle/>
          <a:p>
            <a:endParaRPr lang="en-US"/>
          </a:p>
        </p:txBody>
      </p:sp>
      <p:sp>
        <p:nvSpPr>
          <p:cNvPr id="4" name="Slide Number Placeholder 3"/>
          <p:cNvSpPr>
            <a:spLocks noGrp="1"/>
          </p:cNvSpPr>
          <p:nvPr>
            <p:ph type="sldNum" sz="quarter" idx="10"/>
          </p:nvPr>
        </p:nvSpPr>
        <p:spPr/>
        <p:txBody>
          <a:bodyPr/>
          <a:lstStyle/>
          <a:p>
            <a:fld id="{70498D40-1BE2-43D7-B203-7681072C83B6}" type="slidenum">
              <a:rPr lang="en-US" smtClean="0"/>
              <a:pPr/>
              <a:t>1</a:t>
            </a:fld>
            <a:endParaRPr lang="en-US"/>
          </a:p>
        </p:txBody>
      </p:sp>
    </p:spTree>
    <p:extLst>
      <p:ext uri="{BB962C8B-B14F-4D97-AF65-F5344CB8AC3E}">
        <p14:creationId xmlns:p14="http://schemas.microsoft.com/office/powerpoint/2010/main" val="130067393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67699" y="4995324"/>
            <a:ext cx="5974022" cy="246221"/>
          </a:xfrm>
        </p:spPr>
        <p:txBody>
          <a:bodyPr/>
          <a:lstStyle/>
          <a:p>
            <a:endParaRPr lang="en-US"/>
          </a:p>
        </p:txBody>
      </p:sp>
      <p:sp>
        <p:nvSpPr>
          <p:cNvPr id="4" name="Slide Number Placeholder 3"/>
          <p:cNvSpPr>
            <a:spLocks noGrp="1"/>
          </p:cNvSpPr>
          <p:nvPr>
            <p:ph type="sldNum" sz="quarter" idx="10"/>
          </p:nvPr>
        </p:nvSpPr>
        <p:spPr/>
        <p:txBody>
          <a:bodyPr/>
          <a:lstStyle/>
          <a:p>
            <a:fld id="{70498D40-1BE2-43D7-B203-7681072C83B6}" type="slidenum">
              <a:rPr lang="en-US" smtClean="0"/>
              <a:pPr/>
              <a:t>19</a:t>
            </a:fld>
            <a:endParaRPr lang="en-US"/>
          </a:p>
        </p:txBody>
      </p:sp>
    </p:spTree>
    <p:extLst>
      <p:ext uri="{BB962C8B-B14F-4D97-AF65-F5344CB8AC3E}">
        <p14:creationId xmlns:p14="http://schemas.microsoft.com/office/powerpoint/2010/main" val="179257920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67699" y="4995324"/>
            <a:ext cx="5974022" cy="246221"/>
          </a:xfrm>
        </p:spPr>
        <p:txBody>
          <a:bodyPr/>
          <a:lstStyle/>
          <a:p>
            <a:endParaRPr lang="en-US"/>
          </a:p>
        </p:txBody>
      </p:sp>
      <p:sp>
        <p:nvSpPr>
          <p:cNvPr id="4" name="Slide Number Placeholder 3"/>
          <p:cNvSpPr>
            <a:spLocks noGrp="1"/>
          </p:cNvSpPr>
          <p:nvPr>
            <p:ph type="sldNum" sz="quarter" idx="10"/>
          </p:nvPr>
        </p:nvSpPr>
        <p:spPr/>
        <p:txBody>
          <a:bodyPr/>
          <a:lstStyle/>
          <a:p>
            <a:fld id="{70498D40-1BE2-43D7-B203-7681072C83B6}" type="slidenum">
              <a:rPr lang="en-US" smtClean="0"/>
              <a:pPr/>
              <a:t>20</a:t>
            </a:fld>
            <a:endParaRPr lang="en-US"/>
          </a:p>
        </p:txBody>
      </p:sp>
    </p:spTree>
    <p:extLst>
      <p:ext uri="{BB962C8B-B14F-4D97-AF65-F5344CB8AC3E}">
        <p14:creationId xmlns:p14="http://schemas.microsoft.com/office/powerpoint/2010/main" val="166798732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67699" y="4995324"/>
            <a:ext cx="5974022" cy="246221"/>
          </a:xfrm>
        </p:spPr>
        <p:txBody>
          <a:bodyPr/>
          <a:lstStyle/>
          <a:p>
            <a:endParaRPr lang="en-US"/>
          </a:p>
        </p:txBody>
      </p:sp>
      <p:sp>
        <p:nvSpPr>
          <p:cNvPr id="4" name="Slide Number Placeholder 3"/>
          <p:cNvSpPr>
            <a:spLocks noGrp="1"/>
          </p:cNvSpPr>
          <p:nvPr>
            <p:ph type="sldNum" sz="quarter" idx="10"/>
          </p:nvPr>
        </p:nvSpPr>
        <p:spPr/>
        <p:txBody>
          <a:bodyPr/>
          <a:lstStyle/>
          <a:p>
            <a:fld id="{70498D40-1BE2-43D7-B203-7681072C83B6}" type="slidenum">
              <a:rPr lang="en-US" smtClean="0"/>
              <a:pPr/>
              <a:t>21</a:t>
            </a:fld>
            <a:endParaRPr lang="en-US"/>
          </a:p>
        </p:txBody>
      </p:sp>
    </p:spTree>
    <p:extLst>
      <p:ext uri="{BB962C8B-B14F-4D97-AF65-F5344CB8AC3E}">
        <p14:creationId xmlns:p14="http://schemas.microsoft.com/office/powerpoint/2010/main" val="240820791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67699" y="4995336"/>
            <a:ext cx="5974022" cy="246221"/>
          </a:xfrm>
        </p:spPr>
        <p:txBody>
          <a:bodyPr/>
          <a:lstStyle/>
          <a:p>
            <a:endParaRPr lang="en-US" dirty="0"/>
          </a:p>
        </p:txBody>
      </p:sp>
      <p:sp>
        <p:nvSpPr>
          <p:cNvPr id="4" name="Slide Number Placeholder 3"/>
          <p:cNvSpPr>
            <a:spLocks noGrp="1"/>
          </p:cNvSpPr>
          <p:nvPr>
            <p:ph type="sldNum" sz="quarter" idx="10"/>
          </p:nvPr>
        </p:nvSpPr>
        <p:spPr/>
        <p:txBody>
          <a:bodyPr/>
          <a:lstStyle/>
          <a:p>
            <a:fld id="{70498D40-1BE2-43D7-B203-7681072C83B6}" type="slidenum">
              <a:rPr lang="en-US" smtClean="0"/>
              <a:pPr/>
              <a:t>22</a:t>
            </a:fld>
            <a:endParaRPr lang="en-US"/>
          </a:p>
        </p:txBody>
      </p:sp>
    </p:spTree>
    <p:extLst>
      <p:ext uri="{BB962C8B-B14F-4D97-AF65-F5344CB8AC3E}">
        <p14:creationId xmlns:p14="http://schemas.microsoft.com/office/powerpoint/2010/main" val="91249638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67699" y="4995324"/>
            <a:ext cx="5974022" cy="246221"/>
          </a:xfrm>
        </p:spPr>
        <p:txBody>
          <a:bodyPr/>
          <a:lstStyle/>
          <a:p>
            <a:endParaRPr lang="en-US"/>
          </a:p>
        </p:txBody>
      </p:sp>
      <p:sp>
        <p:nvSpPr>
          <p:cNvPr id="4" name="Slide Number Placeholder 3"/>
          <p:cNvSpPr>
            <a:spLocks noGrp="1"/>
          </p:cNvSpPr>
          <p:nvPr>
            <p:ph type="sldNum" sz="quarter" idx="10"/>
          </p:nvPr>
        </p:nvSpPr>
        <p:spPr/>
        <p:txBody>
          <a:bodyPr/>
          <a:lstStyle/>
          <a:p>
            <a:fld id="{70498D40-1BE2-43D7-B203-7681072C83B6}" type="slidenum">
              <a:rPr lang="en-US" smtClean="0"/>
              <a:pPr/>
              <a:t>23</a:t>
            </a:fld>
            <a:endParaRPr lang="en-US"/>
          </a:p>
        </p:txBody>
      </p:sp>
    </p:spTree>
    <p:extLst>
      <p:ext uri="{BB962C8B-B14F-4D97-AF65-F5344CB8AC3E}">
        <p14:creationId xmlns:p14="http://schemas.microsoft.com/office/powerpoint/2010/main" val="250442795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67699" y="4995324"/>
            <a:ext cx="5974022" cy="246221"/>
          </a:xfrm>
        </p:spPr>
        <p:txBody>
          <a:bodyPr/>
          <a:lstStyle/>
          <a:p>
            <a:endParaRPr lang="en-US"/>
          </a:p>
        </p:txBody>
      </p:sp>
      <p:sp>
        <p:nvSpPr>
          <p:cNvPr id="4" name="Slide Number Placeholder 3"/>
          <p:cNvSpPr>
            <a:spLocks noGrp="1"/>
          </p:cNvSpPr>
          <p:nvPr>
            <p:ph type="sldNum" sz="quarter" idx="10"/>
          </p:nvPr>
        </p:nvSpPr>
        <p:spPr/>
        <p:txBody>
          <a:bodyPr/>
          <a:lstStyle/>
          <a:p>
            <a:fld id="{70498D40-1BE2-43D7-B203-7681072C83B6}" type="slidenum">
              <a:rPr lang="en-US" smtClean="0"/>
              <a:pPr/>
              <a:t>24</a:t>
            </a:fld>
            <a:endParaRPr lang="en-US"/>
          </a:p>
        </p:txBody>
      </p:sp>
    </p:spTree>
    <p:extLst>
      <p:ext uri="{BB962C8B-B14F-4D97-AF65-F5344CB8AC3E}">
        <p14:creationId xmlns:p14="http://schemas.microsoft.com/office/powerpoint/2010/main" val="422590302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67699" y="4995324"/>
            <a:ext cx="5974022" cy="246221"/>
          </a:xfrm>
        </p:spPr>
        <p:txBody>
          <a:bodyPr/>
          <a:lstStyle/>
          <a:p>
            <a:endParaRPr lang="en-US"/>
          </a:p>
        </p:txBody>
      </p:sp>
      <p:sp>
        <p:nvSpPr>
          <p:cNvPr id="4" name="Slide Number Placeholder 3"/>
          <p:cNvSpPr>
            <a:spLocks noGrp="1"/>
          </p:cNvSpPr>
          <p:nvPr>
            <p:ph type="sldNum" sz="quarter" idx="10"/>
          </p:nvPr>
        </p:nvSpPr>
        <p:spPr/>
        <p:txBody>
          <a:bodyPr/>
          <a:lstStyle/>
          <a:p>
            <a:fld id="{70498D40-1BE2-43D7-B203-7681072C83B6}" type="slidenum">
              <a:rPr lang="en-US" smtClean="0"/>
              <a:pPr/>
              <a:t>25</a:t>
            </a:fld>
            <a:endParaRPr lang="en-US"/>
          </a:p>
        </p:txBody>
      </p:sp>
    </p:spTree>
    <p:extLst>
      <p:ext uri="{BB962C8B-B14F-4D97-AF65-F5344CB8AC3E}">
        <p14:creationId xmlns:p14="http://schemas.microsoft.com/office/powerpoint/2010/main" val="350521825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67699" y="4995324"/>
            <a:ext cx="5974022" cy="246221"/>
          </a:xfrm>
        </p:spPr>
        <p:txBody>
          <a:bodyPr/>
          <a:lstStyle/>
          <a:p>
            <a:endParaRPr lang="en-US"/>
          </a:p>
        </p:txBody>
      </p:sp>
      <p:sp>
        <p:nvSpPr>
          <p:cNvPr id="4" name="Slide Number Placeholder 3"/>
          <p:cNvSpPr>
            <a:spLocks noGrp="1"/>
          </p:cNvSpPr>
          <p:nvPr>
            <p:ph type="sldNum" sz="quarter" idx="10"/>
          </p:nvPr>
        </p:nvSpPr>
        <p:spPr/>
        <p:txBody>
          <a:bodyPr/>
          <a:lstStyle/>
          <a:p>
            <a:fld id="{70498D40-1BE2-43D7-B203-7681072C83B6}" type="slidenum">
              <a:rPr lang="en-US" smtClean="0"/>
              <a:pPr/>
              <a:t>26</a:t>
            </a:fld>
            <a:endParaRPr lang="en-US"/>
          </a:p>
        </p:txBody>
      </p:sp>
    </p:spTree>
    <p:extLst>
      <p:ext uri="{BB962C8B-B14F-4D97-AF65-F5344CB8AC3E}">
        <p14:creationId xmlns:p14="http://schemas.microsoft.com/office/powerpoint/2010/main" val="22357408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67699" y="4995324"/>
            <a:ext cx="5974022" cy="246221"/>
          </a:xfrm>
        </p:spPr>
        <p:txBody>
          <a:bodyPr/>
          <a:lstStyle/>
          <a:p>
            <a:endParaRPr lang="en-US"/>
          </a:p>
        </p:txBody>
      </p:sp>
      <p:sp>
        <p:nvSpPr>
          <p:cNvPr id="4" name="Slide Number Placeholder 3"/>
          <p:cNvSpPr>
            <a:spLocks noGrp="1"/>
          </p:cNvSpPr>
          <p:nvPr>
            <p:ph type="sldNum" sz="quarter" idx="10"/>
          </p:nvPr>
        </p:nvSpPr>
        <p:spPr/>
        <p:txBody>
          <a:bodyPr/>
          <a:lstStyle/>
          <a:p>
            <a:fld id="{70498D40-1BE2-43D7-B203-7681072C83B6}" type="slidenum">
              <a:rPr lang="en-US" smtClean="0"/>
              <a:pPr/>
              <a:t>27</a:t>
            </a:fld>
            <a:endParaRPr lang="en-US"/>
          </a:p>
        </p:txBody>
      </p:sp>
    </p:spTree>
    <p:extLst>
      <p:ext uri="{BB962C8B-B14F-4D97-AF65-F5344CB8AC3E}">
        <p14:creationId xmlns:p14="http://schemas.microsoft.com/office/powerpoint/2010/main" val="131053209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67699" y="4995324"/>
            <a:ext cx="5974022" cy="246221"/>
          </a:xfrm>
        </p:spPr>
        <p:txBody>
          <a:bodyPr/>
          <a:lstStyle/>
          <a:p>
            <a:endParaRPr lang="en-US"/>
          </a:p>
        </p:txBody>
      </p:sp>
      <p:sp>
        <p:nvSpPr>
          <p:cNvPr id="4" name="Slide Number Placeholder 3"/>
          <p:cNvSpPr>
            <a:spLocks noGrp="1"/>
          </p:cNvSpPr>
          <p:nvPr>
            <p:ph type="sldNum" sz="quarter" idx="10"/>
          </p:nvPr>
        </p:nvSpPr>
        <p:spPr/>
        <p:txBody>
          <a:bodyPr/>
          <a:lstStyle/>
          <a:p>
            <a:fld id="{70498D40-1BE2-43D7-B203-7681072C83B6}" type="slidenum">
              <a:rPr lang="en-US" smtClean="0"/>
              <a:pPr/>
              <a:t>28</a:t>
            </a:fld>
            <a:endParaRPr lang="en-US"/>
          </a:p>
        </p:txBody>
      </p:sp>
    </p:spTree>
    <p:extLst>
      <p:ext uri="{BB962C8B-B14F-4D97-AF65-F5344CB8AC3E}">
        <p14:creationId xmlns:p14="http://schemas.microsoft.com/office/powerpoint/2010/main" val="18534893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67699" y="4995324"/>
            <a:ext cx="5974022" cy="246221"/>
          </a:xfrm>
        </p:spPr>
        <p:txBody>
          <a:bodyPr/>
          <a:lstStyle/>
          <a:p>
            <a:endParaRPr lang="en-US"/>
          </a:p>
        </p:txBody>
      </p:sp>
      <p:sp>
        <p:nvSpPr>
          <p:cNvPr id="4" name="Slide Number Placeholder 3"/>
          <p:cNvSpPr>
            <a:spLocks noGrp="1"/>
          </p:cNvSpPr>
          <p:nvPr>
            <p:ph type="sldNum" sz="quarter" idx="10"/>
          </p:nvPr>
        </p:nvSpPr>
        <p:spPr/>
        <p:txBody>
          <a:bodyPr/>
          <a:lstStyle/>
          <a:p>
            <a:fld id="{70498D40-1BE2-43D7-B203-7681072C83B6}" type="slidenum">
              <a:rPr lang="en-US" smtClean="0"/>
              <a:pPr/>
              <a:t>2</a:t>
            </a:fld>
            <a:endParaRPr lang="en-US"/>
          </a:p>
        </p:txBody>
      </p:sp>
    </p:spTree>
    <p:extLst>
      <p:ext uri="{BB962C8B-B14F-4D97-AF65-F5344CB8AC3E}">
        <p14:creationId xmlns:p14="http://schemas.microsoft.com/office/powerpoint/2010/main" val="355392859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67699" y="4995324"/>
            <a:ext cx="5974022" cy="246221"/>
          </a:xfrm>
        </p:spPr>
        <p:txBody>
          <a:bodyPr/>
          <a:lstStyle/>
          <a:p>
            <a:endParaRPr lang="en-US"/>
          </a:p>
        </p:txBody>
      </p:sp>
      <p:sp>
        <p:nvSpPr>
          <p:cNvPr id="4" name="Slide Number Placeholder 3"/>
          <p:cNvSpPr>
            <a:spLocks noGrp="1"/>
          </p:cNvSpPr>
          <p:nvPr>
            <p:ph type="sldNum" sz="quarter" idx="10"/>
          </p:nvPr>
        </p:nvSpPr>
        <p:spPr/>
        <p:txBody>
          <a:bodyPr/>
          <a:lstStyle/>
          <a:p>
            <a:fld id="{70498D40-1BE2-43D7-B203-7681072C83B6}" type="slidenum">
              <a:rPr lang="en-US" smtClean="0"/>
              <a:pPr/>
              <a:t>29</a:t>
            </a:fld>
            <a:endParaRPr lang="en-US"/>
          </a:p>
        </p:txBody>
      </p:sp>
    </p:spTree>
    <p:extLst>
      <p:ext uri="{BB962C8B-B14F-4D97-AF65-F5344CB8AC3E}">
        <p14:creationId xmlns:p14="http://schemas.microsoft.com/office/powerpoint/2010/main" val="61095434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67699" y="4995324"/>
            <a:ext cx="5974022" cy="246221"/>
          </a:xfrm>
        </p:spPr>
        <p:txBody>
          <a:bodyPr/>
          <a:lstStyle/>
          <a:p>
            <a:endParaRPr lang="en-US"/>
          </a:p>
        </p:txBody>
      </p:sp>
      <p:sp>
        <p:nvSpPr>
          <p:cNvPr id="4" name="Slide Number Placeholder 3"/>
          <p:cNvSpPr>
            <a:spLocks noGrp="1"/>
          </p:cNvSpPr>
          <p:nvPr>
            <p:ph type="sldNum" sz="quarter" idx="10"/>
          </p:nvPr>
        </p:nvSpPr>
        <p:spPr/>
        <p:txBody>
          <a:bodyPr/>
          <a:lstStyle/>
          <a:p>
            <a:fld id="{70498D40-1BE2-43D7-B203-7681072C83B6}" type="slidenum">
              <a:rPr lang="en-US" smtClean="0"/>
              <a:pPr/>
              <a:t>30</a:t>
            </a:fld>
            <a:endParaRPr lang="en-US"/>
          </a:p>
        </p:txBody>
      </p:sp>
    </p:spTree>
    <p:extLst>
      <p:ext uri="{BB962C8B-B14F-4D97-AF65-F5344CB8AC3E}">
        <p14:creationId xmlns:p14="http://schemas.microsoft.com/office/powerpoint/2010/main" val="31262054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67699" y="4995324"/>
            <a:ext cx="5974022" cy="246221"/>
          </a:xfrm>
        </p:spPr>
        <p:txBody>
          <a:bodyPr/>
          <a:lstStyle/>
          <a:p>
            <a:endParaRPr lang="en-US"/>
          </a:p>
        </p:txBody>
      </p:sp>
      <p:sp>
        <p:nvSpPr>
          <p:cNvPr id="4" name="Slide Number Placeholder 3"/>
          <p:cNvSpPr>
            <a:spLocks noGrp="1"/>
          </p:cNvSpPr>
          <p:nvPr>
            <p:ph type="sldNum" sz="quarter" idx="10"/>
          </p:nvPr>
        </p:nvSpPr>
        <p:spPr/>
        <p:txBody>
          <a:bodyPr/>
          <a:lstStyle/>
          <a:p>
            <a:fld id="{70498D40-1BE2-43D7-B203-7681072C83B6}" type="slidenum">
              <a:rPr lang="en-US" smtClean="0"/>
              <a:pPr/>
              <a:t>3</a:t>
            </a:fld>
            <a:endParaRPr lang="en-US"/>
          </a:p>
        </p:txBody>
      </p:sp>
    </p:spTree>
    <p:extLst>
      <p:ext uri="{BB962C8B-B14F-4D97-AF65-F5344CB8AC3E}">
        <p14:creationId xmlns:p14="http://schemas.microsoft.com/office/powerpoint/2010/main" val="28740289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67699" y="4995324"/>
            <a:ext cx="5974022" cy="246221"/>
          </a:xfrm>
        </p:spPr>
        <p:txBody>
          <a:bodyPr/>
          <a:lstStyle/>
          <a:p>
            <a:endParaRPr lang="en-US"/>
          </a:p>
        </p:txBody>
      </p:sp>
      <p:sp>
        <p:nvSpPr>
          <p:cNvPr id="4" name="Slide Number Placeholder 3"/>
          <p:cNvSpPr>
            <a:spLocks noGrp="1"/>
          </p:cNvSpPr>
          <p:nvPr>
            <p:ph type="sldNum" sz="quarter" idx="10"/>
          </p:nvPr>
        </p:nvSpPr>
        <p:spPr/>
        <p:txBody>
          <a:bodyPr/>
          <a:lstStyle/>
          <a:p>
            <a:fld id="{70498D40-1BE2-43D7-B203-7681072C83B6}" type="slidenum">
              <a:rPr lang="en-US" smtClean="0"/>
              <a:pPr/>
              <a:t>4</a:t>
            </a:fld>
            <a:endParaRPr lang="en-US"/>
          </a:p>
        </p:txBody>
      </p:sp>
    </p:spTree>
    <p:extLst>
      <p:ext uri="{BB962C8B-B14F-4D97-AF65-F5344CB8AC3E}">
        <p14:creationId xmlns:p14="http://schemas.microsoft.com/office/powerpoint/2010/main" val="27669435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67699" y="4995324"/>
            <a:ext cx="5974022" cy="246221"/>
          </a:xfrm>
        </p:spPr>
        <p:txBody>
          <a:bodyPr/>
          <a:lstStyle/>
          <a:p>
            <a:endParaRPr lang="en-US"/>
          </a:p>
        </p:txBody>
      </p:sp>
      <p:sp>
        <p:nvSpPr>
          <p:cNvPr id="4" name="Slide Number Placeholder 3"/>
          <p:cNvSpPr>
            <a:spLocks noGrp="1"/>
          </p:cNvSpPr>
          <p:nvPr>
            <p:ph type="sldNum" sz="quarter" idx="10"/>
          </p:nvPr>
        </p:nvSpPr>
        <p:spPr/>
        <p:txBody>
          <a:bodyPr/>
          <a:lstStyle/>
          <a:p>
            <a:fld id="{70498D40-1BE2-43D7-B203-7681072C83B6}" type="slidenum">
              <a:rPr lang="en-US" smtClean="0"/>
              <a:pPr/>
              <a:t>5</a:t>
            </a:fld>
            <a:endParaRPr lang="en-US"/>
          </a:p>
        </p:txBody>
      </p:sp>
    </p:spTree>
    <p:extLst>
      <p:ext uri="{BB962C8B-B14F-4D97-AF65-F5344CB8AC3E}">
        <p14:creationId xmlns:p14="http://schemas.microsoft.com/office/powerpoint/2010/main" val="3840257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67699" y="4995324"/>
            <a:ext cx="5974022" cy="246221"/>
          </a:xfrm>
        </p:spPr>
        <p:txBody>
          <a:bodyPr/>
          <a:lstStyle/>
          <a:p>
            <a:endParaRPr lang="en-US"/>
          </a:p>
        </p:txBody>
      </p:sp>
      <p:sp>
        <p:nvSpPr>
          <p:cNvPr id="4" name="Slide Number Placeholder 3"/>
          <p:cNvSpPr>
            <a:spLocks noGrp="1"/>
          </p:cNvSpPr>
          <p:nvPr>
            <p:ph type="sldNum" sz="quarter" idx="10"/>
          </p:nvPr>
        </p:nvSpPr>
        <p:spPr/>
        <p:txBody>
          <a:bodyPr/>
          <a:lstStyle/>
          <a:p>
            <a:fld id="{70498D40-1BE2-43D7-B203-7681072C83B6}" type="slidenum">
              <a:rPr lang="en-US" smtClean="0"/>
              <a:pPr/>
              <a:t>6</a:t>
            </a:fld>
            <a:endParaRPr lang="en-US"/>
          </a:p>
        </p:txBody>
      </p:sp>
    </p:spTree>
    <p:extLst>
      <p:ext uri="{BB962C8B-B14F-4D97-AF65-F5344CB8AC3E}">
        <p14:creationId xmlns:p14="http://schemas.microsoft.com/office/powerpoint/2010/main" val="36888512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67699" y="4995324"/>
            <a:ext cx="5974022" cy="246221"/>
          </a:xfrm>
        </p:spPr>
        <p:txBody>
          <a:bodyPr/>
          <a:lstStyle/>
          <a:p>
            <a:endParaRPr lang="en-US"/>
          </a:p>
        </p:txBody>
      </p:sp>
      <p:sp>
        <p:nvSpPr>
          <p:cNvPr id="4" name="Slide Number Placeholder 3"/>
          <p:cNvSpPr>
            <a:spLocks noGrp="1"/>
          </p:cNvSpPr>
          <p:nvPr>
            <p:ph type="sldNum" sz="quarter" idx="10"/>
          </p:nvPr>
        </p:nvSpPr>
        <p:spPr/>
        <p:txBody>
          <a:bodyPr/>
          <a:lstStyle/>
          <a:p>
            <a:fld id="{70498D40-1BE2-43D7-B203-7681072C83B6}" type="slidenum">
              <a:rPr lang="en-US" smtClean="0"/>
              <a:pPr/>
              <a:t>7</a:t>
            </a:fld>
            <a:endParaRPr lang="en-US"/>
          </a:p>
        </p:txBody>
      </p:sp>
    </p:spTree>
    <p:extLst>
      <p:ext uri="{BB962C8B-B14F-4D97-AF65-F5344CB8AC3E}">
        <p14:creationId xmlns:p14="http://schemas.microsoft.com/office/powerpoint/2010/main" val="7214790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67699" y="4995324"/>
            <a:ext cx="5974022" cy="246221"/>
          </a:xfrm>
        </p:spPr>
        <p:txBody>
          <a:bodyPr/>
          <a:lstStyle/>
          <a:p>
            <a:endParaRPr lang="en-US"/>
          </a:p>
        </p:txBody>
      </p:sp>
      <p:sp>
        <p:nvSpPr>
          <p:cNvPr id="4" name="Slide Number Placeholder 3"/>
          <p:cNvSpPr>
            <a:spLocks noGrp="1"/>
          </p:cNvSpPr>
          <p:nvPr>
            <p:ph type="sldNum" sz="quarter" idx="10"/>
          </p:nvPr>
        </p:nvSpPr>
        <p:spPr/>
        <p:txBody>
          <a:bodyPr/>
          <a:lstStyle/>
          <a:p>
            <a:fld id="{70498D40-1BE2-43D7-B203-7681072C83B6}" type="slidenum">
              <a:rPr lang="en-US" smtClean="0"/>
              <a:pPr/>
              <a:t>8</a:t>
            </a:fld>
            <a:endParaRPr lang="en-US"/>
          </a:p>
        </p:txBody>
      </p:sp>
    </p:spTree>
    <p:extLst>
      <p:ext uri="{BB962C8B-B14F-4D97-AF65-F5344CB8AC3E}">
        <p14:creationId xmlns:p14="http://schemas.microsoft.com/office/powerpoint/2010/main" val="2911901803"/>
      </p:ext>
    </p:extLst>
  </p:cSld>
  <p:clrMapOvr>
    <a:masterClrMapping/>
  </p:clrMapOvr>
</p:notes>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301055966"/>
      </p:ext>
    </p:extLst>
  </p:cSld>
  <p:clrMapOvr>
    <a:masterClrMapping/>
  </p:clrMapOvr>
  <p:timing>
    <p:tnLst>
      <p:par>
        <p:cTn id="1" dur="indefinite" restart="never" nodeType="tmRoot"/>
      </p:par>
    </p:tnLst>
  </p:timing>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 Id="rId3" Type="http://schemas.openxmlformats.org/officeDocument/2006/relationships/tags" Target="../tags/tag2.xml"/>
  <Relationship Id="rId4" Type="http://schemas.openxmlformats.org/officeDocument/2006/relationships/tags" Target="../tags/tag3.xml"/>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95000"/>
          </a:schemeClr>
        </a:solidFill>
        <a:effectLst/>
      </p:bgPr>
    </p:bg>
    <p:spTree>
      <p:nvGrpSpPr>
        <p:cNvPr id="1" name=""/>
        <p:cNvGrpSpPr/>
        <p:nvPr/>
      </p:nvGrpSpPr>
      <p:grpSpPr>
        <a:xfrm>
          <a:off x="0" y="0"/>
          <a:ext cx="0" cy="0"/>
          <a:chOff x="0" y="0"/>
          <a:chExt cx="0" cy="0"/>
        </a:xfrm>
      </p:grpSpPr>
      <p:sp>
        <p:nvSpPr>
          <p:cNvPr id="1026" name="McK 2. Slide Title"/>
          <p:cNvSpPr>
            <a:spLocks noGrp="1" noChangeArrowheads="1"/>
          </p:cNvSpPr>
          <p:nvPr>
            <p:ph type="title"/>
          </p:nvPr>
        </p:nvSpPr>
        <p:spPr bwMode="auto">
          <a:xfrm>
            <a:off x="121489" y="234863"/>
            <a:ext cx="8794113" cy="3768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dirty="0" smtClean="0"/>
              <a:t>Click to edit Master title style</a:t>
            </a:r>
          </a:p>
        </p:txBody>
      </p:sp>
      <p:sp>
        <p:nvSpPr>
          <p:cNvPr id="1098" name="SlideLogoText"/>
          <p:cNvSpPr>
            <a:spLocks noChangeArrowheads="1"/>
          </p:cNvSpPr>
          <p:nvPr>
            <p:custDataLst>
              <p:tags r:id="rId3"/>
            </p:custDataLst>
          </p:nvPr>
        </p:nvSpPr>
        <p:spPr bwMode="auto">
          <a:xfrm>
            <a:off x="7143311" y="6565687"/>
            <a:ext cx="1359232" cy="1570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pPr algn="r" defTabSz="913526"/>
            <a:r>
              <a:rPr lang="en-US" sz="1000" b="0" dirty="0" smtClean="0">
                <a:latin typeface="+mj-lt"/>
              </a:rPr>
              <a:t>Health Policy Commission</a:t>
            </a:r>
            <a:endParaRPr lang="en-US" sz="1000" b="0" dirty="0">
              <a:latin typeface="+mj-lt"/>
            </a:endParaRPr>
          </a:p>
        </p:txBody>
      </p:sp>
      <p:sp>
        <p:nvSpPr>
          <p:cNvPr id="1076" name="McK 1. On-page tracker" hidden="1"/>
          <p:cNvSpPr>
            <a:spLocks noChangeArrowheads="1"/>
          </p:cNvSpPr>
          <p:nvPr/>
        </p:nvSpPr>
        <p:spPr bwMode="auto">
          <a:xfrm>
            <a:off x="121489" y="27537"/>
            <a:ext cx="868234" cy="2170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r>
              <a:rPr lang="en-US" sz="1400">
                <a:solidFill>
                  <a:srgbClr val="808080"/>
                </a:solidFill>
              </a:rPr>
              <a:t>TRACKER</a:t>
            </a:r>
          </a:p>
        </p:txBody>
      </p:sp>
      <p:sp>
        <p:nvSpPr>
          <p:cNvPr id="1032" name="McK 3. Unit of measure" hidden="1"/>
          <p:cNvSpPr txBox="1">
            <a:spLocks noChangeArrowheads="1"/>
          </p:cNvSpPr>
          <p:nvPr/>
        </p:nvSpPr>
        <p:spPr bwMode="auto">
          <a:xfrm>
            <a:off x="121489" y="542615"/>
            <a:ext cx="3730492" cy="2170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r>
              <a:rPr lang="en-US" sz="1400">
                <a:solidFill>
                  <a:srgbClr val="808080"/>
                </a:solidFill>
              </a:rPr>
              <a:t>Unit of measure</a:t>
            </a:r>
          </a:p>
        </p:txBody>
      </p:sp>
      <p:grpSp>
        <p:nvGrpSpPr>
          <p:cNvPr id="1315" name="McK Slide Elements"/>
          <p:cNvGrpSpPr>
            <a:grpSpLocks/>
          </p:cNvGrpSpPr>
          <p:nvPr/>
        </p:nvGrpSpPr>
        <p:grpSpPr bwMode="auto">
          <a:xfrm>
            <a:off x="121489" y="6203623"/>
            <a:ext cx="8722840" cy="518318"/>
            <a:chOff x="75" y="3830"/>
            <a:chExt cx="5385" cy="320"/>
          </a:xfrm>
        </p:grpSpPr>
        <p:sp>
          <p:nvSpPr>
            <p:cNvPr id="1151" name="McK 4. Footnote" hidden="1"/>
            <p:cNvSpPr txBox="1">
              <a:spLocks noChangeArrowheads="1"/>
            </p:cNvSpPr>
            <p:nvPr userDrawn="1"/>
          </p:nvSpPr>
          <p:spPr bwMode="auto">
            <a:xfrm>
              <a:off x="75" y="3830"/>
              <a:ext cx="5385" cy="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r>
                <a:rPr lang="en-US" sz="1000"/>
                <a:t>1 Footnote</a:t>
              </a:r>
            </a:p>
          </p:txBody>
        </p:sp>
        <p:sp>
          <p:nvSpPr>
            <p:cNvPr id="1154" name="McK 5. Source" hidden="1"/>
            <p:cNvSpPr>
              <a:spLocks noChangeArrowheads="1"/>
            </p:cNvSpPr>
            <p:nvPr userDrawn="1"/>
          </p:nvSpPr>
          <p:spPr bwMode="auto">
            <a:xfrm>
              <a:off x="75" y="4054"/>
              <a:ext cx="4323" cy="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spAutoFit/>
            </a:bodyPr>
            <a:lstStyle/>
            <a:p>
              <a:pPr marL="621975" indent="-621975" defTabSz="913526">
                <a:tabLst>
                  <a:tab pos="625214" algn="l"/>
                </a:tabLst>
              </a:pPr>
              <a:r>
                <a:rPr lang="en-US" sz="1000">
                  <a:solidFill>
                    <a:srgbClr val="000000"/>
                  </a:solidFill>
                </a:rPr>
                <a:t>SOURCE: Source</a:t>
              </a:r>
            </a:p>
          </p:txBody>
        </p:sp>
      </p:grpSp>
      <p:grpSp>
        <p:nvGrpSpPr>
          <p:cNvPr id="1303" name="ACET" hidden="1"/>
          <p:cNvGrpSpPr>
            <a:grpSpLocks/>
          </p:cNvGrpSpPr>
          <p:nvPr/>
        </p:nvGrpSpPr>
        <p:grpSpPr bwMode="auto">
          <a:xfrm>
            <a:off x="1482155" y="1150019"/>
            <a:ext cx="4350892" cy="518318"/>
            <a:chOff x="915" y="710"/>
            <a:chExt cx="2686" cy="320"/>
          </a:xfrm>
        </p:grpSpPr>
        <p:cxnSp>
          <p:nvCxnSpPr>
            <p:cNvPr id="1273" name="AutoShape 249" hidden="1"/>
            <p:cNvCxnSpPr>
              <a:cxnSpLocks noChangeShapeType="1"/>
              <a:stCxn id="1274" idx="4"/>
              <a:endCxn id="1274" idx="6"/>
            </p:cNvCxnSpPr>
            <p:nvPr/>
          </p:nvCxnSpPr>
          <p:spPr bwMode="auto">
            <a:xfrm>
              <a:off x="915" y="1030"/>
              <a:ext cx="2686" cy="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274" name="AutoShape 250" hidden="1"/>
            <p:cNvSpPr>
              <a:spLocks noChangeArrowheads="1"/>
            </p:cNvSpPr>
            <p:nvPr/>
          </p:nvSpPr>
          <p:spPr bwMode="auto">
            <a:xfrm>
              <a:off x="915" y="710"/>
              <a:ext cx="2686" cy="320"/>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r>
                <a:rPr lang="en-US" b="1"/>
                <a:t>Title</a:t>
              </a:r>
            </a:p>
            <a:p>
              <a:r>
                <a:rPr lang="en-US">
                  <a:solidFill>
                    <a:srgbClr val="808080"/>
                  </a:solidFill>
                </a:rPr>
                <a:t>Unit of measure</a:t>
              </a:r>
            </a:p>
          </p:txBody>
        </p:sp>
      </p:grpSp>
      <p:sp>
        <p:nvSpPr>
          <p:cNvPr id="1312" name="SlideLogoSeparator"/>
          <p:cNvSpPr>
            <a:spLocks noChangeArrowheads="1"/>
          </p:cNvSpPr>
          <p:nvPr>
            <p:custDataLst>
              <p:tags r:id="rId4"/>
            </p:custDataLst>
          </p:nvPr>
        </p:nvSpPr>
        <p:spPr bwMode="auto">
          <a:xfrm>
            <a:off x="8589619" y="6532979"/>
            <a:ext cx="40891" cy="1884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pPr algn="r" defTabSz="913526"/>
            <a:r>
              <a:rPr lang="en-US" sz="1200" b="0"/>
              <a:t>|</a:t>
            </a:r>
          </a:p>
        </p:txBody>
      </p:sp>
      <p:sp>
        <p:nvSpPr>
          <p:cNvPr id="1319" name="doc id"/>
          <p:cNvSpPr>
            <a:spLocks noChangeArrowheads="1"/>
          </p:cNvSpPr>
          <p:nvPr/>
        </p:nvSpPr>
        <p:spPr bwMode="auto">
          <a:xfrm>
            <a:off x="8246609" y="37255"/>
            <a:ext cx="670614" cy="1247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lstStyle/>
          <a:p>
            <a:pPr algn="r" defTabSz="913526"/>
            <a:endParaRPr lang="en-US" sz="800">
              <a:solidFill>
                <a:srgbClr val="000000"/>
              </a:solidFill>
            </a:endParaRPr>
          </a:p>
        </p:txBody>
      </p:sp>
      <p:sp>
        <p:nvSpPr>
          <p:cNvPr id="2" name="Rectangle 1"/>
          <p:cNvSpPr/>
          <p:nvPr/>
        </p:nvSpPr>
        <p:spPr>
          <a:xfrm>
            <a:off x="8632989" y="6518507"/>
            <a:ext cx="355126" cy="263484"/>
          </a:xfrm>
          <a:prstGeom prst="rect">
            <a:avLst/>
          </a:prstGeom>
        </p:spPr>
        <p:txBody>
          <a:bodyPr wrap="none" lIns="93296" tIns="46648" rIns="93296" bIns="46648">
            <a:spAutoFit/>
          </a:bodyPr>
          <a:lstStyle/>
          <a:p>
            <a:fld id="{60D07EE7-1F72-47CA-A30A-A8C4AF4BC657}" type="slidenum">
              <a:rPr lang="en-US" sz="1100" b="0" smtClean="0">
                <a:latin typeface="+mj-lt"/>
              </a:rPr>
              <a:pPr/>
              <a:t>‹#›</a:t>
            </a:fld>
            <a:endParaRPr lang="en-US" sz="1100" b="0" dirty="0">
              <a:latin typeface="+mj-lt"/>
            </a:endParaRPr>
          </a:p>
        </p:txBody>
      </p:sp>
    </p:spTree>
  </p:cSld>
  <p:clrMap bg1="lt1" tx1="dk1" bg2="lt2" tx2="dk2" accent1="accent1" accent2="accent2" accent3="accent3" accent4="accent4" accent5="accent5" accent6="accent6" hlink="hlink" folHlink="folHlink"/>
  <p:sldLayoutIdLst>
    <p:sldLayoutId id="2147483651" r:id="rId1"/>
  </p:sldLayoutIdLst>
  <p:timing>
    <p:tnLst>
      <p:par>
        <p:cTn id="1" dur="indefinite" restart="never" nodeType="tmRoot"/>
      </p:par>
    </p:tnLst>
  </p:timing>
  <p:hf hdr="0" ftr="0" dt="0"/>
  <p:txStyles>
    <p:titleStyle>
      <a:lvl1pPr algn="l" defTabSz="913526" rtl="0" eaLnBrk="1" fontAlgn="base" hangingPunct="1">
        <a:spcBef>
          <a:spcPct val="0"/>
        </a:spcBef>
        <a:spcAft>
          <a:spcPct val="0"/>
        </a:spcAft>
        <a:defRPr sz="2400" b="0">
          <a:solidFill>
            <a:schemeClr val="tx1"/>
          </a:solidFill>
          <a:latin typeface="Calibri Light" panose="020F0302020204030204" pitchFamily="34" charset="0"/>
          <a:ea typeface="+mj-ea"/>
          <a:cs typeface="+mj-cs"/>
        </a:defRPr>
      </a:lvl1pPr>
      <a:lvl2pPr algn="l" defTabSz="913526" rtl="0" eaLnBrk="1" fontAlgn="base" hangingPunct="1">
        <a:spcBef>
          <a:spcPct val="0"/>
        </a:spcBef>
        <a:spcAft>
          <a:spcPct val="0"/>
        </a:spcAft>
        <a:defRPr sz="1900" b="1">
          <a:solidFill>
            <a:schemeClr val="tx2"/>
          </a:solidFill>
          <a:latin typeface="Arial" charset="0"/>
        </a:defRPr>
      </a:lvl2pPr>
      <a:lvl3pPr algn="l" defTabSz="913526" rtl="0" eaLnBrk="1" fontAlgn="base" hangingPunct="1">
        <a:spcBef>
          <a:spcPct val="0"/>
        </a:spcBef>
        <a:spcAft>
          <a:spcPct val="0"/>
        </a:spcAft>
        <a:defRPr sz="1900" b="1">
          <a:solidFill>
            <a:schemeClr val="tx2"/>
          </a:solidFill>
          <a:latin typeface="Arial" charset="0"/>
        </a:defRPr>
      </a:lvl3pPr>
      <a:lvl4pPr algn="l" defTabSz="913526" rtl="0" eaLnBrk="1" fontAlgn="base" hangingPunct="1">
        <a:spcBef>
          <a:spcPct val="0"/>
        </a:spcBef>
        <a:spcAft>
          <a:spcPct val="0"/>
        </a:spcAft>
        <a:defRPr sz="1900" b="1">
          <a:solidFill>
            <a:schemeClr val="tx2"/>
          </a:solidFill>
          <a:latin typeface="Arial" charset="0"/>
        </a:defRPr>
      </a:lvl4pPr>
      <a:lvl5pPr algn="l" defTabSz="913526" rtl="0" eaLnBrk="1" fontAlgn="base" hangingPunct="1">
        <a:spcBef>
          <a:spcPct val="0"/>
        </a:spcBef>
        <a:spcAft>
          <a:spcPct val="0"/>
        </a:spcAft>
        <a:defRPr sz="1900" b="1">
          <a:solidFill>
            <a:schemeClr val="tx2"/>
          </a:solidFill>
          <a:latin typeface="Arial" charset="0"/>
        </a:defRPr>
      </a:lvl5pPr>
      <a:lvl6pPr marL="466481" algn="l" defTabSz="913526" rtl="0" eaLnBrk="1" fontAlgn="base" hangingPunct="1">
        <a:spcBef>
          <a:spcPct val="0"/>
        </a:spcBef>
        <a:spcAft>
          <a:spcPct val="0"/>
        </a:spcAft>
        <a:defRPr sz="1900" b="1">
          <a:solidFill>
            <a:schemeClr val="tx2"/>
          </a:solidFill>
          <a:latin typeface="Arial" charset="0"/>
        </a:defRPr>
      </a:lvl6pPr>
      <a:lvl7pPr marL="932962" algn="l" defTabSz="913526" rtl="0" eaLnBrk="1" fontAlgn="base" hangingPunct="1">
        <a:spcBef>
          <a:spcPct val="0"/>
        </a:spcBef>
        <a:spcAft>
          <a:spcPct val="0"/>
        </a:spcAft>
        <a:defRPr sz="1900" b="1">
          <a:solidFill>
            <a:schemeClr val="tx2"/>
          </a:solidFill>
          <a:latin typeface="Arial" charset="0"/>
        </a:defRPr>
      </a:lvl7pPr>
      <a:lvl8pPr marL="1399443" algn="l" defTabSz="913526" rtl="0" eaLnBrk="1" fontAlgn="base" hangingPunct="1">
        <a:spcBef>
          <a:spcPct val="0"/>
        </a:spcBef>
        <a:spcAft>
          <a:spcPct val="0"/>
        </a:spcAft>
        <a:defRPr sz="1900" b="1">
          <a:solidFill>
            <a:schemeClr val="tx2"/>
          </a:solidFill>
          <a:latin typeface="Arial" charset="0"/>
        </a:defRPr>
      </a:lvl8pPr>
      <a:lvl9pPr marL="1865925" algn="l" defTabSz="913526" rtl="0" eaLnBrk="1" fontAlgn="base" hangingPunct="1">
        <a:spcBef>
          <a:spcPct val="0"/>
        </a:spcBef>
        <a:spcAft>
          <a:spcPct val="0"/>
        </a:spcAft>
        <a:defRPr sz="1900" b="1">
          <a:solidFill>
            <a:schemeClr val="tx2"/>
          </a:solidFill>
          <a:latin typeface="Arial" charset="0"/>
        </a:defRPr>
      </a:lvl9pPr>
    </p:titleStyle>
    <p:bodyStyle>
      <a:lvl1pPr algn="l" defTabSz="913526" rtl="0" eaLnBrk="1" fontAlgn="base" hangingPunct="1">
        <a:spcBef>
          <a:spcPct val="0"/>
        </a:spcBef>
        <a:spcAft>
          <a:spcPct val="0"/>
        </a:spcAft>
        <a:buClr>
          <a:schemeClr val="tx2"/>
        </a:buClr>
        <a:defRPr sz="1600">
          <a:solidFill>
            <a:schemeClr val="tx1"/>
          </a:solidFill>
          <a:latin typeface="+mn-lt"/>
          <a:ea typeface="+mn-ea"/>
          <a:cs typeface="+mn-cs"/>
        </a:defRPr>
      </a:lvl1pPr>
      <a:lvl2pPr marL="197607" indent="-195987" algn="l" defTabSz="913526" rtl="0" eaLnBrk="1" fontAlgn="base" hangingPunct="1">
        <a:spcBef>
          <a:spcPct val="0"/>
        </a:spcBef>
        <a:spcAft>
          <a:spcPct val="0"/>
        </a:spcAft>
        <a:buClr>
          <a:schemeClr val="tx2"/>
        </a:buClr>
        <a:buSzPct val="125000"/>
        <a:buFont typeface="Arial" charset="0"/>
        <a:buChar char="▪"/>
        <a:defRPr sz="1600">
          <a:solidFill>
            <a:schemeClr val="tx1"/>
          </a:solidFill>
          <a:latin typeface="+mn-lt"/>
        </a:defRPr>
      </a:lvl2pPr>
      <a:lvl3pPr marL="466481" indent="-267255" algn="l" defTabSz="913526" rtl="0" eaLnBrk="1" fontAlgn="base" hangingPunct="1">
        <a:spcBef>
          <a:spcPct val="0"/>
        </a:spcBef>
        <a:spcAft>
          <a:spcPct val="0"/>
        </a:spcAft>
        <a:buClr>
          <a:schemeClr val="tx2"/>
        </a:buClr>
        <a:buSzPct val="120000"/>
        <a:buFont typeface="Arial" charset="0"/>
        <a:buChar char="–"/>
        <a:defRPr sz="1600">
          <a:solidFill>
            <a:schemeClr val="tx1"/>
          </a:solidFill>
          <a:latin typeface="+mn-lt"/>
        </a:defRPr>
      </a:lvl3pPr>
      <a:lvl4pPr marL="626835" indent="-158733" algn="l" defTabSz="913526" rtl="0" eaLnBrk="1" fontAlgn="base" hangingPunct="1">
        <a:spcBef>
          <a:spcPct val="0"/>
        </a:spcBef>
        <a:spcAft>
          <a:spcPct val="0"/>
        </a:spcAft>
        <a:buClr>
          <a:schemeClr val="tx2"/>
        </a:buClr>
        <a:buSzPct val="120000"/>
        <a:buFont typeface="Arial" charset="0"/>
        <a:buChar char="▫"/>
        <a:defRPr sz="1600">
          <a:solidFill>
            <a:schemeClr val="tx1"/>
          </a:solidFill>
          <a:latin typeface="+mn-lt"/>
        </a:defRPr>
      </a:lvl4pPr>
      <a:lvl5pPr marL="761271" indent="-132818" algn="l" defTabSz="913526"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5pPr>
      <a:lvl6pPr marL="1227752" indent="-132818" algn="l" defTabSz="913526"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6pPr>
      <a:lvl7pPr marL="1694234" indent="-132818" algn="l" defTabSz="913526"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7pPr>
      <a:lvl8pPr marL="2160715" indent="-132818" algn="l" defTabSz="913526"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8pPr>
      <a:lvl9pPr marL="2627196" indent="-132818" algn="l" defTabSz="913526"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9pPr>
    </p:bodyStyle>
    <p:otherStyle>
      <a:defPPr>
        <a:defRPr lang="en-US"/>
      </a:defPPr>
      <a:lvl1pPr marL="0" algn="l" defTabSz="932962" rtl="0" eaLnBrk="1" latinLnBrk="0" hangingPunct="1">
        <a:defRPr sz="1800" kern="1200">
          <a:solidFill>
            <a:schemeClr val="tx1"/>
          </a:solidFill>
          <a:latin typeface="+mn-lt"/>
          <a:ea typeface="+mn-ea"/>
          <a:cs typeface="+mn-cs"/>
        </a:defRPr>
      </a:lvl1pPr>
      <a:lvl2pPr marL="466481" algn="l" defTabSz="932962" rtl="0" eaLnBrk="1" latinLnBrk="0" hangingPunct="1">
        <a:defRPr sz="1800" kern="1200">
          <a:solidFill>
            <a:schemeClr val="tx1"/>
          </a:solidFill>
          <a:latin typeface="+mn-lt"/>
          <a:ea typeface="+mn-ea"/>
          <a:cs typeface="+mn-cs"/>
        </a:defRPr>
      </a:lvl2pPr>
      <a:lvl3pPr marL="932962" algn="l" defTabSz="932962" rtl="0" eaLnBrk="1" latinLnBrk="0" hangingPunct="1">
        <a:defRPr sz="1800" kern="1200">
          <a:solidFill>
            <a:schemeClr val="tx1"/>
          </a:solidFill>
          <a:latin typeface="+mn-lt"/>
          <a:ea typeface="+mn-ea"/>
          <a:cs typeface="+mn-cs"/>
        </a:defRPr>
      </a:lvl3pPr>
      <a:lvl4pPr marL="1399443" algn="l" defTabSz="932962" rtl="0" eaLnBrk="1" latinLnBrk="0" hangingPunct="1">
        <a:defRPr sz="1800" kern="1200">
          <a:solidFill>
            <a:schemeClr val="tx1"/>
          </a:solidFill>
          <a:latin typeface="+mn-lt"/>
          <a:ea typeface="+mn-ea"/>
          <a:cs typeface="+mn-cs"/>
        </a:defRPr>
      </a:lvl4pPr>
      <a:lvl5pPr marL="1865925" algn="l" defTabSz="932962" rtl="0" eaLnBrk="1" latinLnBrk="0" hangingPunct="1">
        <a:defRPr sz="1800" kern="1200">
          <a:solidFill>
            <a:schemeClr val="tx1"/>
          </a:solidFill>
          <a:latin typeface="+mn-lt"/>
          <a:ea typeface="+mn-ea"/>
          <a:cs typeface="+mn-cs"/>
        </a:defRPr>
      </a:lvl5pPr>
      <a:lvl6pPr marL="2332406" algn="l" defTabSz="932962" rtl="0" eaLnBrk="1" latinLnBrk="0" hangingPunct="1">
        <a:defRPr sz="1800" kern="1200">
          <a:solidFill>
            <a:schemeClr val="tx1"/>
          </a:solidFill>
          <a:latin typeface="+mn-lt"/>
          <a:ea typeface="+mn-ea"/>
          <a:cs typeface="+mn-cs"/>
        </a:defRPr>
      </a:lvl6pPr>
      <a:lvl7pPr marL="2798887" algn="l" defTabSz="932962" rtl="0" eaLnBrk="1" latinLnBrk="0" hangingPunct="1">
        <a:defRPr sz="1800" kern="1200">
          <a:solidFill>
            <a:schemeClr val="tx1"/>
          </a:solidFill>
          <a:latin typeface="+mn-lt"/>
          <a:ea typeface="+mn-ea"/>
          <a:cs typeface="+mn-cs"/>
        </a:defRPr>
      </a:lvl7pPr>
      <a:lvl8pPr marL="3265368" algn="l" defTabSz="932962" rtl="0" eaLnBrk="1" latinLnBrk="0" hangingPunct="1">
        <a:defRPr sz="1800" kern="1200">
          <a:solidFill>
            <a:schemeClr val="tx1"/>
          </a:solidFill>
          <a:latin typeface="+mn-lt"/>
          <a:ea typeface="+mn-ea"/>
          <a:cs typeface="+mn-cs"/>
        </a:defRPr>
      </a:lvl8pPr>
      <a:lvl9pPr marL="3731849" algn="l" defTabSz="932962"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xml"/>
  <Relationship Id="rId3" Type="http://schemas.openxmlformats.org/officeDocument/2006/relationships/image" Target="../media/image1.png"/>
</Relationships>

</file>

<file path=ppt/slides/_rels/slide10.xml.rels><?xml version="1.0" encoding="UTF-8"?>

<Relationships xmlns="http://schemas.openxmlformats.org/package/2006/relationships">
  <Relationship Id="rId1" Type="http://schemas.openxmlformats.org/officeDocument/2006/relationships/vmlDrawing" Target="../drawings/vmlDrawing3.vml"/>
  <Relationship Id="rId10" Type="http://schemas.openxmlformats.org/officeDocument/2006/relationships/image" Target="../media/image4.emf"/>
  <Relationship Id="rId11" Type="http://schemas.openxmlformats.org/officeDocument/2006/relationships/oleObject" Target="../embeddings/oleObject5.bin"/>
  <Relationship Id="rId12" Type="http://schemas.openxmlformats.org/officeDocument/2006/relationships/image" Target="../media/image6.emf"/>
  <Relationship Id="rId2" Type="http://schemas.openxmlformats.org/officeDocument/2006/relationships/tags" Target="../tags/tag15.xml"/>
  <Relationship Id="rId3" Type="http://schemas.openxmlformats.org/officeDocument/2006/relationships/tags" Target="../tags/tag16.xml"/>
  <Relationship Id="rId4" Type="http://schemas.openxmlformats.org/officeDocument/2006/relationships/tags" Target="../tags/tag17.xml"/>
  <Relationship Id="rId5" Type="http://schemas.openxmlformats.org/officeDocument/2006/relationships/tags" Target="../tags/tag18.xml"/>
  <Relationship Id="rId6" Type="http://schemas.openxmlformats.org/officeDocument/2006/relationships/tags" Target="../tags/tag19.xml"/>
  <Relationship Id="rId7" Type="http://schemas.openxmlformats.org/officeDocument/2006/relationships/slideLayout" Target="../slideLayouts/slideLayout1.xml"/>
  <Relationship Id="rId8" Type="http://schemas.openxmlformats.org/officeDocument/2006/relationships/notesSlide" Target="../notesSlides/notesSlide10.xml"/>
  <Relationship Id="rId9" Type="http://schemas.openxmlformats.org/officeDocument/2006/relationships/oleObject" Target="../embeddings/oleObject4.bin"/>
</Relationships>

</file>

<file path=ppt/slides/_rels/slide11.xml.rels><?xml version="1.0" encoding="UTF-8"?>

<Relationships xmlns="http://schemas.openxmlformats.org/package/2006/relationships">
  <Relationship Id="rId1" Type="http://schemas.openxmlformats.org/officeDocument/2006/relationships/vmlDrawing" Target="../drawings/vmlDrawing4.vml"/>
  <Relationship Id="rId10" Type="http://schemas.openxmlformats.org/officeDocument/2006/relationships/slideLayout" Target="../slideLayouts/slideLayout1.xml"/>
  <Relationship Id="rId11" Type="http://schemas.openxmlformats.org/officeDocument/2006/relationships/notesSlide" Target="../notesSlides/notesSlide11.xml"/>
  <Relationship Id="rId12" Type="http://schemas.openxmlformats.org/officeDocument/2006/relationships/oleObject" Target="../embeddings/oleObject6.bin"/>
  <Relationship Id="rId13" Type="http://schemas.openxmlformats.org/officeDocument/2006/relationships/image" Target="../media/image4.emf"/>
  <Relationship Id="rId14" Type="http://schemas.openxmlformats.org/officeDocument/2006/relationships/oleObject" Target="../embeddings/oleObject7.bin"/>
  <Relationship Id="rId15" Type="http://schemas.openxmlformats.org/officeDocument/2006/relationships/image" Target="../media/image7.emf"/>
  <Relationship Id="rId2" Type="http://schemas.openxmlformats.org/officeDocument/2006/relationships/tags" Target="../tags/tag20.xml"/>
  <Relationship Id="rId3" Type="http://schemas.openxmlformats.org/officeDocument/2006/relationships/tags" Target="../tags/tag21.xml"/>
  <Relationship Id="rId4" Type="http://schemas.openxmlformats.org/officeDocument/2006/relationships/tags" Target="../tags/tag22.xml"/>
  <Relationship Id="rId5" Type="http://schemas.openxmlformats.org/officeDocument/2006/relationships/tags" Target="../tags/tag23.xml"/>
  <Relationship Id="rId6" Type="http://schemas.openxmlformats.org/officeDocument/2006/relationships/tags" Target="../tags/tag24.xml"/>
  <Relationship Id="rId7" Type="http://schemas.openxmlformats.org/officeDocument/2006/relationships/tags" Target="../tags/tag25.xml"/>
  <Relationship Id="rId8" Type="http://schemas.openxmlformats.org/officeDocument/2006/relationships/tags" Target="../tags/tag26.xml"/>
  <Relationship Id="rId9" Type="http://schemas.openxmlformats.org/officeDocument/2006/relationships/tags" Target="../tags/tag27.xml"/>
</Relationships>

</file>

<file path=ppt/slides/_rels/slide12.xml.rels><?xml version="1.0" encoding="UTF-8"?>

<Relationships xmlns="http://schemas.openxmlformats.org/package/2006/relationships">
  <Relationship Id="rId1" Type="http://schemas.openxmlformats.org/officeDocument/2006/relationships/vmlDrawing" Target="../drawings/vmlDrawing5.vml"/>
  <Relationship Id="rId10" Type="http://schemas.openxmlformats.org/officeDocument/2006/relationships/tags" Target="../tags/tag36.xml"/>
  <Relationship Id="rId11" Type="http://schemas.openxmlformats.org/officeDocument/2006/relationships/slideLayout" Target="../slideLayouts/slideLayout1.xml"/>
  <Relationship Id="rId12" Type="http://schemas.openxmlformats.org/officeDocument/2006/relationships/notesSlide" Target="../notesSlides/notesSlide12.xml"/>
  <Relationship Id="rId13" Type="http://schemas.openxmlformats.org/officeDocument/2006/relationships/oleObject" Target="../embeddings/oleObject8.bin"/>
  <Relationship Id="rId14" Type="http://schemas.openxmlformats.org/officeDocument/2006/relationships/image" Target="../media/image4.emf"/>
  <Relationship Id="rId15" Type="http://schemas.openxmlformats.org/officeDocument/2006/relationships/oleObject" Target="../embeddings/oleObject9.bin"/>
  <Relationship Id="rId16" Type="http://schemas.openxmlformats.org/officeDocument/2006/relationships/image" Target="../media/image8.emf"/>
  <Relationship Id="rId2" Type="http://schemas.openxmlformats.org/officeDocument/2006/relationships/tags" Target="../tags/tag28.xml"/>
  <Relationship Id="rId3" Type="http://schemas.openxmlformats.org/officeDocument/2006/relationships/tags" Target="../tags/tag29.xml"/>
  <Relationship Id="rId4" Type="http://schemas.openxmlformats.org/officeDocument/2006/relationships/tags" Target="../tags/tag30.xml"/>
  <Relationship Id="rId5" Type="http://schemas.openxmlformats.org/officeDocument/2006/relationships/tags" Target="../tags/tag31.xml"/>
  <Relationship Id="rId6" Type="http://schemas.openxmlformats.org/officeDocument/2006/relationships/tags" Target="../tags/tag32.xml"/>
  <Relationship Id="rId7" Type="http://schemas.openxmlformats.org/officeDocument/2006/relationships/tags" Target="../tags/tag33.xml"/>
  <Relationship Id="rId8" Type="http://schemas.openxmlformats.org/officeDocument/2006/relationships/tags" Target="../tags/tag34.xml"/>
  <Relationship Id="rId9" Type="http://schemas.openxmlformats.org/officeDocument/2006/relationships/tags" Target="../tags/tag35.xml"/>
</Relationships>

</file>

<file path=ppt/slides/_rels/slide13.xml.rels><?xml version="1.0" encoding="UTF-8"?>

<Relationships xmlns="http://schemas.openxmlformats.org/package/2006/relationships">
  <Relationship Id="rId1" Type="http://schemas.openxmlformats.org/officeDocument/2006/relationships/vmlDrawing" Target="../drawings/vmlDrawing6.vml"/>
  <Relationship Id="rId10" Type="http://schemas.openxmlformats.org/officeDocument/2006/relationships/tags" Target="../tags/tag45.xml"/>
  <Relationship Id="rId11" Type="http://schemas.openxmlformats.org/officeDocument/2006/relationships/tags" Target="../tags/tag46.xml"/>
  <Relationship Id="rId12" Type="http://schemas.openxmlformats.org/officeDocument/2006/relationships/tags" Target="../tags/tag47.xml"/>
  <Relationship Id="rId13" Type="http://schemas.openxmlformats.org/officeDocument/2006/relationships/tags" Target="../tags/tag48.xml"/>
  <Relationship Id="rId14" Type="http://schemas.openxmlformats.org/officeDocument/2006/relationships/tags" Target="../tags/tag49.xml"/>
  <Relationship Id="rId15" Type="http://schemas.openxmlformats.org/officeDocument/2006/relationships/slideLayout" Target="../slideLayouts/slideLayout1.xml"/>
  <Relationship Id="rId16" Type="http://schemas.openxmlformats.org/officeDocument/2006/relationships/notesSlide" Target="../notesSlides/notesSlide13.xml"/>
  <Relationship Id="rId17" Type="http://schemas.openxmlformats.org/officeDocument/2006/relationships/oleObject" Target="../embeddings/oleObject10.bin"/>
  <Relationship Id="rId18" Type="http://schemas.openxmlformats.org/officeDocument/2006/relationships/image" Target="../media/image4.emf"/>
  <Relationship Id="rId19" Type="http://schemas.openxmlformats.org/officeDocument/2006/relationships/oleObject" Target="../embeddings/oleObject11.bin"/>
  <Relationship Id="rId2" Type="http://schemas.openxmlformats.org/officeDocument/2006/relationships/tags" Target="../tags/tag37.xml"/>
  <Relationship Id="rId20" Type="http://schemas.openxmlformats.org/officeDocument/2006/relationships/image" Target="../media/image9.emf"/>
  <Relationship Id="rId3" Type="http://schemas.openxmlformats.org/officeDocument/2006/relationships/tags" Target="../tags/tag38.xml"/>
  <Relationship Id="rId4" Type="http://schemas.openxmlformats.org/officeDocument/2006/relationships/tags" Target="../tags/tag39.xml"/>
  <Relationship Id="rId5" Type="http://schemas.openxmlformats.org/officeDocument/2006/relationships/tags" Target="../tags/tag40.xml"/>
  <Relationship Id="rId6" Type="http://schemas.openxmlformats.org/officeDocument/2006/relationships/tags" Target="../tags/tag41.xml"/>
  <Relationship Id="rId7" Type="http://schemas.openxmlformats.org/officeDocument/2006/relationships/tags" Target="../tags/tag42.xml"/>
  <Relationship Id="rId8" Type="http://schemas.openxmlformats.org/officeDocument/2006/relationships/tags" Target="../tags/tag43.xml"/>
  <Relationship Id="rId9" Type="http://schemas.openxmlformats.org/officeDocument/2006/relationships/tags" Target="../tags/tag44.xml"/>
</Relationships>

</file>

<file path=ppt/slides/_rels/slide14.xml.rels><?xml version="1.0" encoding="UTF-8"?>

<Relationships xmlns="http://schemas.openxmlformats.org/package/2006/relationships">
  <Relationship Id="rId1" Type="http://schemas.openxmlformats.org/officeDocument/2006/relationships/vmlDrawing" Target="../drawings/vmlDrawing7.vml"/>
  <Relationship Id="rId10" Type="http://schemas.openxmlformats.org/officeDocument/2006/relationships/tags" Target="../tags/tag58.xml"/>
  <Relationship Id="rId11" Type="http://schemas.openxmlformats.org/officeDocument/2006/relationships/tags" Target="../tags/tag59.xml"/>
  <Relationship Id="rId12" Type="http://schemas.openxmlformats.org/officeDocument/2006/relationships/tags" Target="../tags/tag60.xml"/>
  <Relationship Id="rId13" Type="http://schemas.openxmlformats.org/officeDocument/2006/relationships/tags" Target="../tags/tag61.xml"/>
  <Relationship Id="rId14" Type="http://schemas.openxmlformats.org/officeDocument/2006/relationships/tags" Target="../tags/tag62.xml"/>
  <Relationship Id="rId15" Type="http://schemas.openxmlformats.org/officeDocument/2006/relationships/slideLayout" Target="../slideLayouts/slideLayout1.xml"/>
  <Relationship Id="rId16" Type="http://schemas.openxmlformats.org/officeDocument/2006/relationships/notesSlide" Target="../notesSlides/notesSlide14.xml"/>
  <Relationship Id="rId17" Type="http://schemas.openxmlformats.org/officeDocument/2006/relationships/oleObject" Target="../embeddings/oleObject12.bin"/>
  <Relationship Id="rId18" Type="http://schemas.openxmlformats.org/officeDocument/2006/relationships/image" Target="../media/image4.emf"/>
  <Relationship Id="rId19" Type="http://schemas.openxmlformats.org/officeDocument/2006/relationships/oleObject" Target="../embeddings/oleObject13.bin"/>
  <Relationship Id="rId2" Type="http://schemas.openxmlformats.org/officeDocument/2006/relationships/tags" Target="../tags/tag50.xml"/>
  <Relationship Id="rId20" Type="http://schemas.openxmlformats.org/officeDocument/2006/relationships/image" Target="../media/image10.emf"/>
  <Relationship Id="rId3" Type="http://schemas.openxmlformats.org/officeDocument/2006/relationships/tags" Target="../tags/tag51.xml"/>
  <Relationship Id="rId4" Type="http://schemas.openxmlformats.org/officeDocument/2006/relationships/tags" Target="../tags/tag52.xml"/>
  <Relationship Id="rId5" Type="http://schemas.openxmlformats.org/officeDocument/2006/relationships/tags" Target="../tags/tag53.xml"/>
  <Relationship Id="rId6" Type="http://schemas.openxmlformats.org/officeDocument/2006/relationships/tags" Target="../tags/tag54.xml"/>
  <Relationship Id="rId7" Type="http://schemas.openxmlformats.org/officeDocument/2006/relationships/tags" Target="../tags/tag55.xml"/>
  <Relationship Id="rId8" Type="http://schemas.openxmlformats.org/officeDocument/2006/relationships/tags" Target="../tags/tag56.xml"/>
  <Relationship Id="rId9" Type="http://schemas.openxmlformats.org/officeDocument/2006/relationships/tags" Target="../tags/tag57.xml"/>
</Relationships>

</file>

<file path=ppt/slides/_rels/slide15.xml.rels><?xml version="1.0" encoding="UTF-8"?>

<Relationships xmlns="http://schemas.openxmlformats.org/package/2006/relationships">
  <Relationship Id="rId1" Type="http://schemas.openxmlformats.org/officeDocument/2006/relationships/vmlDrawing" Target="../drawings/vmlDrawing8.vml"/>
  <Relationship Id="rId2" Type="http://schemas.openxmlformats.org/officeDocument/2006/relationships/tags" Target="../tags/tag63.xml"/>
  <Relationship Id="rId3" Type="http://schemas.openxmlformats.org/officeDocument/2006/relationships/tags" Target="../tags/tag64.xml"/>
  <Relationship Id="rId4" Type="http://schemas.openxmlformats.org/officeDocument/2006/relationships/tags" Target="../tags/tag65.xml"/>
  <Relationship Id="rId5" Type="http://schemas.openxmlformats.org/officeDocument/2006/relationships/slideLayout" Target="../slideLayouts/slideLayout1.xml"/>
  <Relationship Id="rId6" Type="http://schemas.openxmlformats.org/officeDocument/2006/relationships/notesSlide" Target="../notesSlides/notesSlide15.xml"/>
  <Relationship Id="rId7" Type="http://schemas.openxmlformats.org/officeDocument/2006/relationships/oleObject" Target="../embeddings/oleObject14.bin"/>
  <Relationship Id="rId8" Type="http://schemas.openxmlformats.org/officeDocument/2006/relationships/image" Target="../media/image4.emf"/>
</Relationships>

</file>

<file path=ppt/slides/_rels/slide16.xml.rels><?xml version="1.0" encoding="UTF-8"?>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 Id="rId3" Type="http://schemas.openxmlformats.org/officeDocument/2006/relationships/image" Target="../media/image2.wmf"/>
  <Relationship Id="rId4" Type="http://schemas.openxmlformats.org/officeDocument/2006/relationships/image" Target="../media/image3.png"/>
</Relationships>

</file>

<file path=ppt/slides/_rels/slide17.xml.rels><?xml version="1.0" encoding="UTF-8"?>

<Relationships xmlns="http://schemas.openxmlformats.org/package/2006/relationships">
  <Relationship Id="rId1" Type="http://schemas.openxmlformats.org/officeDocument/2006/relationships/tags" Target="../tags/tag66.xml"/>
  <Relationship Id="rId2" Type="http://schemas.openxmlformats.org/officeDocument/2006/relationships/slideLayout" Target="../slideLayouts/slideLayout1.xml"/>
  <Relationship Id="rId3" Type="http://schemas.openxmlformats.org/officeDocument/2006/relationships/notesSlide" Target="../notesSlides/notesSlide17.xml"/>
</Relationships>

</file>

<file path=ppt/slides/_rels/slide18.xml.rels><?xml version="1.0" encoding="UTF-8"?>

<Relationships xmlns="http://schemas.openxmlformats.org/package/2006/relationships">
  <Relationship Id="rId1" Type="http://schemas.openxmlformats.org/officeDocument/2006/relationships/vmlDrawing" Target="../drawings/vmlDrawing9.vml"/>
  <Relationship Id="rId10" Type="http://schemas.openxmlformats.org/officeDocument/2006/relationships/oleObject" Target="../embeddings/oleObject15.bin"/>
  <Relationship Id="rId11" Type="http://schemas.openxmlformats.org/officeDocument/2006/relationships/image" Target="../media/image4.emf"/>
  <Relationship Id="rId12" Type="http://schemas.openxmlformats.org/officeDocument/2006/relationships/oleObject" Target="../embeddings/oleObject16.bin"/>
  <Relationship Id="rId13" Type="http://schemas.openxmlformats.org/officeDocument/2006/relationships/image" Target="../media/image11.emf"/>
  <Relationship Id="rId2" Type="http://schemas.openxmlformats.org/officeDocument/2006/relationships/tags" Target="../tags/tag67.xml"/>
  <Relationship Id="rId3" Type="http://schemas.openxmlformats.org/officeDocument/2006/relationships/tags" Target="../tags/tag68.xml"/>
  <Relationship Id="rId4" Type="http://schemas.openxmlformats.org/officeDocument/2006/relationships/tags" Target="../tags/tag69.xml"/>
  <Relationship Id="rId5" Type="http://schemas.openxmlformats.org/officeDocument/2006/relationships/tags" Target="../tags/tag70.xml"/>
  <Relationship Id="rId6" Type="http://schemas.openxmlformats.org/officeDocument/2006/relationships/tags" Target="../tags/tag71.xml"/>
  <Relationship Id="rId7" Type="http://schemas.openxmlformats.org/officeDocument/2006/relationships/tags" Target="../tags/tag72.xml"/>
  <Relationship Id="rId8" Type="http://schemas.openxmlformats.org/officeDocument/2006/relationships/slideLayout" Target="../slideLayouts/slideLayout1.xml"/>
  <Relationship Id="rId9" Type="http://schemas.openxmlformats.org/officeDocument/2006/relationships/notesSlide" Target="../notesSlides/notesSlide18.xml"/>
</Relationships>

</file>

<file path=ppt/slides/_rels/slide19.xml.rels><?xml version="1.0" encoding="UTF-8"?>

<Relationships xmlns="http://schemas.openxmlformats.org/package/2006/relationships">
  <Relationship Id="rId1" Type="http://schemas.openxmlformats.org/officeDocument/2006/relationships/tags" Target="../tags/tag73.xml"/>
  <Relationship Id="rId2" Type="http://schemas.openxmlformats.org/officeDocument/2006/relationships/slideLayout" Target="../slideLayouts/slideLayout1.xml"/>
  <Relationship Id="rId3" Type="http://schemas.openxmlformats.org/officeDocument/2006/relationships/notesSlide" Target="../notesSlides/notesSlide19.xml"/>
</Relationships>

</file>

<file path=ppt/slides/_rels/slide2.xml.rels><?xml version="1.0" encoding="UTF-8"?>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Relationships xmlns="http://schemas.openxmlformats.org/package/2006/relationships">
  <Relationship Id="rId1" Type="http://schemas.openxmlformats.org/officeDocument/2006/relationships/tags" Target="../tags/tag74.xml"/>
  <Relationship Id="rId2" Type="http://schemas.openxmlformats.org/officeDocument/2006/relationships/slideLayout" Target="../slideLayouts/slideLayout1.xml"/>
  <Relationship Id="rId3" Type="http://schemas.openxmlformats.org/officeDocument/2006/relationships/notesSlide" Target="../notesSlides/notesSlide20.xml"/>
</Relationships>

</file>

<file path=ppt/slides/_rels/slide21.xml.rels><?xml version="1.0" encoding="UTF-8"?>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 Id="rId3" Type="http://schemas.openxmlformats.org/officeDocument/2006/relationships/image" Target="../media/image2.wmf"/>
  <Relationship Id="rId4" Type="http://schemas.openxmlformats.org/officeDocument/2006/relationships/image" Target="../media/image3.png"/>
</Relationships>

</file>

<file path=ppt/slides/_rels/slide22.xml.rels><?xml version="1.0" encoding="UTF-8"?>

<Relationships xmlns="http://schemas.openxmlformats.org/package/2006/relationships">
  <Relationship Id="rId1" Type="http://schemas.openxmlformats.org/officeDocument/2006/relationships/vmlDrawing" Target="../drawings/vmlDrawing10.vml"/>
  <Relationship Id="rId10" Type="http://schemas.openxmlformats.org/officeDocument/2006/relationships/image" Target="../media/image4.emf"/>
  <Relationship Id="rId11" Type="http://schemas.openxmlformats.org/officeDocument/2006/relationships/image" Target="../media/image14.png"/>
  <Relationship Id="rId12" Type="http://schemas.openxmlformats.org/officeDocument/2006/relationships/oleObject" Target="../embeddings/oleObject18.bin"/>
  <Relationship Id="rId13" Type="http://schemas.openxmlformats.org/officeDocument/2006/relationships/image" Target="../media/image12.emf"/>
  <Relationship Id="rId14" Type="http://schemas.openxmlformats.org/officeDocument/2006/relationships/oleObject" Target="../embeddings/oleObject19.bin"/>
  <Relationship Id="rId15" Type="http://schemas.openxmlformats.org/officeDocument/2006/relationships/image" Target="../media/image13.emf"/>
  <Relationship Id="rId2" Type="http://schemas.openxmlformats.org/officeDocument/2006/relationships/tags" Target="../tags/tag75.xml"/>
  <Relationship Id="rId3" Type="http://schemas.openxmlformats.org/officeDocument/2006/relationships/tags" Target="../tags/tag76.xml"/>
  <Relationship Id="rId4" Type="http://schemas.openxmlformats.org/officeDocument/2006/relationships/tags" Target="../tags/tag77.xml"/>
  <Relationship Id="rId5" Type="http://schemas.openxmlformats.org/officeDocument/2006/relationships/tags" Target="../tags/tag78.xml"/>
  <Relationship Id="rId6" Type="http://schemas.openxmlformats.org/officeDocument/2006/relationships/tags" Target="../tags/tag79.xml"/>
  <Relationship Id="rId7" Type="http://schemas.openxmlformats.org/officeDocument/2006/relationships/slideLayout" Target="../slideLayouts/slideLayout1.xml"/>
  <Relationship Id="rId8" Type="http://schemas.openxmlformats.org/officeDocument/2006/relationships/notesSlide" Target="../notesSlides/notesSlide22.xml"/>
  <Relationship Id="rId9" Type="http://schemas.openxmlformats.org/officeDocument/2006/relationships/oleObject" Target="../embeddings/oleObject17.bin"/>
</Relationships>

</file>

<file path=ppt/slides/_rels/slide23.xml.rels><?xml version="1.0" encoding="UTF-8"?>

<Relationships xmlns="http://schemas.openxmlformats.org/package/2006/relationships">
  <Relationship Id="rId1" Type="http://schemas.openxmlformats.org/officeDocument/2006/relationships/tags" Target="../tags/tag80.xml"/>
  <Relationship Id="rId2" Type="http://schemas.openxmlformats.org/officeDocument/2006/relationships/slideLayout" Target="../slideLayouts/slideLayout1.xml"/>
  <Relationship Id="rId3" Type="http://schemas.openxmlformats.org/officeDocument/2006/relationships/notesSlide" Target="../notesSlides/notesSlide23.xml"/>
</Relationships>

</file>

<file path=ppt/slides/_rels/slide24.xml.rels><?xml version="1.0" encoding="UTF-8"?>

<Relationships xmlns="http://schemas.openxmlformats.org/package/2006/relationships">
  <Relationship Id="rId1" Type="http://schemas.openxmlformats.org/officeDocument/2006/relationships/tags" Target="../tags/tag81.xml"/>
  <Relationship Id="rId2" Type="http://schemas.openxmlformats.org/officeDocument/2006/relationships/slideLayout" Target="../slideLayouts/slideLayout1.xml"/>
  <Relationship Id="rId3" Type="http://schemas.openxmlformats.org/officeDocument/2006/relationships/notesSlide" Target="../notesSlides/notesSlide24.xml"/>
  <Relationship Id="rId4" Type="http://schemas.openxmlformats.org/officeDocument/2006/relationships/image" Target="../media/image15.png"/>
</Relationships>

</file>

<file path=ppt/slides/_rels/slide25.xml.rels><?xml version="1.0" encoding="UTF-8"?>

<Relationships xmlns="http://schemas.openxmlformats.org/package/2006/relationships">
  <Relationship Id="rId1" Type="http://schemas.openxmlformats.org/officeDocument/2006/relationships/vmlDrawing" Target="../drawings/vmlDrawing11.vml"/>
  <Relationship Id="rId2" Type="http://schemas.openxmlformats.org/officeDocument/2006/relationships/tags" Target="../tags/tag82.xml"/>
  <Relationship Id="rId3" Type="http://schemas.openxmlformats.org/officeDocument/2006/relationships/tags" Target="../tags/tag83.xml"/>
  <Relationship Id="rId4" Type="http://schemas.openxmlformats.org/officeDocument/2006/relationships/slideLayout" Target="../slideLayouts/slideLayout1.xml"/>
  <Relationship Id="rId5" Type="http://schemas.openxmlformats.org/officeDocument/2006/relationships/notesSlide" Target="../notesSlides/notesSlide25.xml"/>
  <Relationship Id="rId6" Type="http://schemas.openxmlformats.org/officeDocument/2006/relationships/oleObject" Target="../embeddings/oleObject20.bin"/>
  <Relationship Id="rId7" Type="http://schemas.openxmlformats.org/officeDocument/2006/relationships/image" Target="../media/image4.emf"/>
  <Relationship Id="rId8" Type="http://schemas.openxmlformats.org/officeDocument/2006/relationships/image" Target="../media/image16.jpeg"/>
  <Relationship Id="rId9" Type="http://schemas.openxmlformats.org/officeDocument/2006/relationships/image" Target="../media/image17.jpeg"/>
</Relationships>

</file>

<file path=ppt/slides/_rels/slide26.xml.rels><?xml version="1.0" encoding="UTF-8"?>

<Relationships xmlns="http://schemas.openxmlformats.org/package/2006/relationships">
  <Relationship Id="rId1" Type="http://schemas.openxmlformats.org/officeDocument/2006/relationships/vmlDrawing" Target="../drawings/vmlDrawing12.vml"/>
  <Relationship Id="rId10" Type="http://schemas.openxmlformats.org/officeDocument/2006/relationships/tags" Target="../tags/tag92.xml"/>
  <Relationship Id="rId11" Type="http://schemas.openxmlformats.org/officeDocument/2006/relationships/tags" Target="../tags/tag93.xml"/>
  <Relationship Id="rId12" Type="http://schemas.openxmlformats.org/officeDocument/2006/relationships/tags" Target="../tags/tag94.xml"/>
  <Relationship Id="rId13" Type="http://schemas.openxmlformats.org/officeDocument/2006/relationships/tags" Target="../tags/tag95.xml"/>
  <Relationship Id="rId14" Type="http://schemas.openxmlformats.org/officeDocument/2006/relationships/tags" Target="../tags/tag96.xml"/>
  <Relationship Id="rId15" Type="http://schemas.openxmlformats.org/officeDocument/2006/relationships/tags" Target="../tags/tag97.xml"/>
  <Relationship Id="rId16" Type="http://schemas.openxmlformats.org/officeDocument/2006/relationships/tags" Target="../tags/tag98.xml"/>
  <Relationship Id="rId17" Type="http://schemas.openxmlformats.org/officeDocument/2006/relationships/tags" Target="../tags/tag99.xml"/>
  <Relationship Id="rId18" Type="http://schemas.openxmlformats.org/officeDocument/2006/relationships/tags" Target="../tags/tag100.xml"/>
  <Relationship Id="rId19" Type="http://schemas.openxmlformats.org/officeDocument/2006/relationships/tags" Target="../tags/tag101.xml"/>
  <Relationship Id="rId2" Type="http://schemas.openxmlformats.org/officeDocument/2006/relationships/tags" Target="../tags/tag84.xml"/>
  <Relationship Id="rId20" Type="http://schemas.openxmlformats.org/officeDocument/2006/relationships/tags" Target="../tags/tag102.xml"/>
  <Relationship Id="rId21" Type="http://schemas.openxmlformats.org/officeDocument/2006/relationships/tags" Target="../tags/tag103.xml"/>
  <Relationship Id="rId22" Type="http://schemas.openxmlformats.org/officeDocument/2006/relationships/slideLayout" Target="../slideLayouts/slideLayout1.xml"/>
  <Relationship Id="rId23" Type="http://schemas.openxmlformats.org/officeDocument/2006/relationships/notesSlide" Target="../notesSlides/notesSlide26.xml"/>
  <Relationship Id="rId24" Type="http://schemas.openxmlformats.org/officeDocument/2006/relationships/oleObject" Target="../embeddings/oleObject21.bin"/>
  <Relationship Id="rId25" Type="http://schemas.openxmlformats.org/officeDocument/2006/relationships/image" Target="../media/image4.emf"/>
  <Relationship Id="rId26" Type="http://schemas.openxmlformats.org/officeDocument/2006/relationships/oleObject" Target="../embeddings/oleObject22.bin"/>
  <Relationship Id="rId27" Type="http://schemas.openxmlformats.org/officeDocument/2006/relationships/image" Target="../media/image18.emf"/>
  <Relationship Id="rId28" Type="http://schemas.openxmlformats.org/officeDocument/2006/relationships/oleObject" Target="../embeddings/oleObject23.bin"/>
  <Relationship Id="rId29" Type="http://schemas.openxmlformats.org/officeDocument/2006/relationships/image" Target="../media/image19.emf"/>
  <Relationship Id="rId3" Type="http://schemas.openxmlformats.org/officeDocument/2006/relationships/tags" Target="../tags/tag85.xml"/>
  <Relationship Id="rId4" Type="http://schemas.openxmlformats.org/officeDocument/2006/relationships/tags" Target="../tags/tag86.xml"/>
  <Relationship Id="rId5" Type="http://schemas.openxmlformats.org/officeDocument/2006/relationships/tags" Target="../tags/tag87.xml"/>
  <Relationship Id="rId6" Type="http://schemas.openxmlformats.org/officeDocument/2006/relationships/tags" Target="../tags/tag88.xml"/>
  <Relationship Id="rId7" Type="http://schemas.openxmlformats.org/officeDocument/2006/relationships/tags" Target="../tags/tag89.xml"/>
  <Relationship Id="rId8" Type="http://schemas.openxmlformats.org/officeDocument/2006/relationships/tags" Target="../tags/tag90.xml"/>
  <Relationship Id="rId9" Type="http://schemas.openxmlformats.org/officeDocument/2006/relationships/tags" Target="../tags/tag91.xml"/>
</Relationships>

</file>

<file path=ppt/slides/_rels/slide27.xml.rels><?xml version="1.0" encoding="UTF-8"?>

<Relationships xmlns="http://schemas.openxmlformats.org/package/2006/relationships">
  <Relationship Id="rId1" Type="http://schemas.openxmlformats.org/officeDocument/2006/relationships/vmlDrawing" Target="../drawings/vmlDrawing13.vml"/>
  <Relationship Id="rId2" Type="http://schemas.openxmlformats.org/officeDocument/2006/relationships/tags" Target="../tags/tag104.xml"/>
  <Relationship Id="rId3" Type="http://schemas.openxmlformats.org/officeDocument/2006/relationships/tags" Target="../tags/tag105.xml"/>
  <Relationship Id="rId4" Type="http://schemas.openxmlformats.org/officeDocument/2006/relationships/tags" Target="../tags/tag106.xml"/>
  <Relationship Id="rId5" Type="http://schemas.openxmlformats.org/officeDocument/2006/relationships/slideLayout" Target="../slideLayouts/slideLayout1.xml"/>
  <Relationship Id="rId6" Type="http://schemas.openxmlformats.org/officeDocument/2006/relationships/notesSlide" Target="../notesSlides/notesSlide27.xml"/>
  <Relationship Id="rId7" Type="http://schemas.openxmlformats.org/officeDocument/2006/relationships/oleObject" Target="../embeddings/oleObject24.bin"/>
  <Relationship Id="rId8" Type="http://schemas.openxmlformats.org/officeDocument/2006/relationships/image" Target="../media/image4.emf"/>
</Relationships>

</file>

<file path=ppt/slides/_rels/slide28.xml.rels><?xml version="1.0" encoding="UTF-8"?>

<Relationships xmlns="http://schemas.openxmlformats.org/package/2006/relationships">
  <Relationship Id="rId1" Type="http://schemas.openxmlformats.org/officeDocument/2006/relationships/tags" Target="../tags/tag107.xml"/>
  <Relationship Id="rId2" Type="http://schemas.openxmlformats.org/officeDocument/2006/relationships/slideLayout" Target="../slideLayouts/slideLayout1.xml"/>
  <Relationship Id="rId3" Type="http://schemas.openxmlformats.org/officeDocument/2006/relationships/notesSlide" Target="../notesSlides/notesSlide28.xml"/>
  <Relationship Id="rId4" Type="http://schemas.openxmlformats.org/officeDocument/2006/relationships/image" Target="../media/image20.png"/>
</Relationships>

</file>

<file path=ppt/slides/_rels/slide29.xml.rels><?xml version="1.0" encoding="UTF-8"?>

<Relationships xmlns="http://schemas.openxmlformats.org/package/2006/relationships">
  <Relationship Id="rId1" Type="http://schemas.openxmlformats.org/officeDocument/2006/relationships/tags" Target="../tags/tag108.xml"/>
  <Relationship Id="rId2" Type="http://schemas.openxmlformats.org/officeDocument/2006/relationships/slideLayout" Target="../slideLayouts/slideLayout1.xml"/>
  <Relationship Id="rId3" Type="http://schemas.openxmlformats.org/officeDocument/2006/relationships/notesSlide" Target="../notesSlides/notesSlide29.xml"/>
</Relationships>

</file>

<file path=ppt/slides/_rels/slide3.xml.rels><?xml version="1.0" encoding="UTF-8"?>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 Id="rId3" Type="http://schemas.openxmlformats.org/officeDocument/2006/relationships/image" Target="../media/image2.wmf"/>
  <Relationship Id="rId4" Type="http://schemas.openxmlformats.org/officeDocument/2006/relationships/image" Target="../media/image3.png"/>
</Relationships>

</file>

<file path=ppt/slides/_rels/slide31.xml.rels><?xml version="1.0" encoding="UTF-8"?>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4.xml.rels><?xml version="1.0" encoding="UTF-8"?>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 Id="rId3" Type="http://schemas.openxmlformats.org/officeDocument/2006/relationships/image" Target="../media/image2.wmf"/>
  <Relationship Id="rId4" Type="http://schemas.openxmlformats.org/officeDocument/2006/relationships/image" Target="../media/image3.png"/>
</Relationships>

</file>

<file path=ppt/slides/_rels/slide5.xml.rels><?xml version="1.0" encoding="UTF-8"?>

<Relationships xmlns="http://schemas.openxmlformats.org/package/2006/relationships">
  <Relationship Id="rId1" Type="http://schemas.openxmlformats.org/officeDocument/2006/relationships/vmlDrawing" Target="../drawings/vmlDrawing1.vml"/>
  <Relationship Id="rId2" Type="http://schemas.openxmlformats.org/officeDocument/2006/relationships/tags" Target="../tags/tag4.xml"/>
  <Relationship Id="rId3" Type="http://schemas.openxmlformats.org/officeDocument/2006/relationships/slideLayout" Target="../slideLayouts/slideLayout1.xml"/>
  <Relationship Id="rId4" Type="http://schemas.openxmlformats.org/officeDocument/2006/relationships/notesSlide" Target="../notesSlides/notesSlide5.xml"/>
  <Relationship Id="rId5" Type="http://schemas.openxmlformats.org/officeDocument/2006/relationships/oleObject" Target="../embeddings/oleObject1.bin"/>
  <Relationship Id="rId6" Type="http://schemas.openxmlformats.org/officeDocument/2006/relationships/image" Target="../media/image4.emf"/>
  <Relationship Id="rId7" Type="http://schemas.openxmlformats.org/officeDocument/2006/relationships/image" Target="../media/image2.wmf"/>
  <Relationship Id="rId8" Type="http://schemas.openxmlformats.org/officeDocument/2006/relationships/image" Target="../media/image3.png"/>
</Relationships>

</file>

<file path=ppt/slides/_rels/slide6.xml.rels><?xml version="1.0" encoding="UTF-8"?>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 Id="rId3" Type="http://schemas.openxmlformats.org/officeDocument/2006/relationships/image" Target="../media/image2.wmf"/>
  <Relationship Id="rId4" Type="http://schemas.openxmlformats.org/officeDocument/2006/relationships/image" Target="../media/image3.png"/>
</Relationships>

</file>

<file path=ppt/slides/_rels/slide8.xml.rels><?xml version="1.0" encoding="UTF-8"?>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 Id="rId3" Type="http://schemas.openxmlformats.org/officeDocument/2006/relationships/image" Target="../media/image2.wmf"/>
  <Relationship Id="rId4" Type="http://schemas.openxmlformats.org/officeDocument/2006/relationships/image" Target="../media/image3.png"/>
</Relationships>

</file>

<file path=ppt/slides/_rels/slide9.xml.rels><?xml version="1.0" encoding="UTF-8"?>

<Relationships xmlns="http://schemas.openxmlformats.org/package/2006/relationships">
  <Relationship Id="rId1" Type="http://schemas.openxmlformats.org/officeDocument/2006/relationships/vmlDrawing" Target="../drawings/vmlDrawing2.vml"/>
  <Relationship Id="rId10" Type="http://schemas.openxmlformats.org/officeDocument/2006/relationships/tags" Target="../tags/tag13.xml"/>
  <Relationship Id="rId11" Type="http://schemas.openxmlformats.org/officeDocument/2006/relationships/tags" Target="../tags/tag14.xml"/>
  <Relationship Id="rId12" Type="http://schemas.openxmlformats.org/officeDocument/2006/relationships/slideLayout" Target="../slideLayouts/slideLayout1.xml"/>
  <Relationship Id="rId13" Type="http://schemas.openxmlformats.org/officeDocument/2006/relationships/notesSlide" Target="../notesSlides/notesSlide9.xml"/>
  <Relationship Id="rId14" Type="http://schemas.openxmlformats.org/officeDocument/2006/relationships/oleObject" Target="../embeddings/oleObject2.bin"/>
  <Relationship Id="rId15" Type="http://schemas.openxmlformats.org/officeDocument/2006/relationships/image" Target="../media/image4.emf"/>
  <Relationship Id="rId16" Type="http://schemas.openxmlformats.org/officeDocument/2006/relationships/oleObject" Target="../embeddings/oleObject3.bin"/>
  <Relationship Id="rId17" Type="http://schemas.openxmlformats.org/officeDocument/2006/relationships/image" Target="../media/image5.emf"/>
  <Relationship Id="rId2" Type="http://schemas.openxmlformats.org/officeDocument/2006/relationships/tags" Target="../tags/tag5.xml"/>
  <Relationship Id="rId3" Type="http://schemas.openxmlformats.org/officeDocument/2006/relationships/tags" Target="../tags/tag6.xml"/>
  <Relationship Id="rId4" Type="http://schemas.openxmlformats.org/officeDocument/2006/relationships/tags" Target="../tags/tag7.xml"/>
  <Relationship Id="rId5" Type="http://schemas.openxmlformats.org/officeDocument/2006/relationships/tags" Target="../tags/tag8.xml"/>
  <Relationship Id="rId6" Type="http://schemas.openxmlformats.org/officeDocument/2006/relationships/tags" Target="../tags/tag9.xml"/>
  <Relationship Id="rId7" Type="http://schemas.openxmlformats.org/officeDocument/2006/relationships/tags" Target="../tags/tag10.xml"/>
  <Relationship Id="rId8" Type="http://schemas.openxmlformats.org/officeDocument/2006/relationships/tags" Target="../tags/tag11.xml"/>
  <Relationship Id="rId9" Type="http://schemas.openxmlformats.org/officeDocument/2006/relationships/tags" Target="../tags/tag1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21489" y="234863"/>
            <a:ext cx="8794113" cy="376834"/>
          </a:xfrm>
        </p:spPr>
        <p:txBody>
          <a:bodyPr/>
          <a:lstStyle/>
          <a:p>
            <a:r>
              <a:rPr lang="en-US" dirty="0" smtClean="0"/>
              <a:t>f</a:t>
            </a:r>
            <a:endParaRPr lang="en-US" dirty="0"/>
          </a:p>
        </p:txBody>
      </p:sp>
      <p:sp>
        <p:nvSpPr>
          <p:cNvPr id="5" name="Rectangle 4"/>
          <p:cNvSpPr/>
          <p:nvPr/>
        </p:nvSpPr>
        <p:spPr>
          <a:xfrm>
            <a:off x="0" y="3239"/>
            <a:ext cx="9144000" cy="6854761"/>
          </a:xfrm>
          <a:prstGeom prst="rect">
            <a:avLst/>
          </a:prstGeom>
          <a:solidFill>
            <a:srgbClr val="0C2D83"/>
          </a:solidFill>
          <a:ln>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endParaRPr lang="en-US"/>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34801" y="220017"/>
            <a:ext cx="1480801" cy="1480714"/>
          </a:xfrm>
          <a:prstGeom prst="rect">
            <a:avLst/>
          </a:prstGeom>
        </p:spPr>
      </p:pic>
      <p:sp>
        <p:nvSpPr>
          <p:cNvPr id="8" name="Title 1"/>
          <p:cNvSpPr txBox="1">
            <a:spLocks/>
          </p:cNvSpPr>
          <p:nvPr/>
        </p:nvSpPr>
        <p:spPr bwMode="auto">
          <a:xfrm>
            <a:off x="891978" y="2798920"/>
            <a:ext cx="7267702" cy="11305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95350" rtl="0" eaLnBrk="1" fontAlgn="base" hangingPunct="1">
              <a:spcBef>
                <a:spcPct val="0"/>
              </a:spcBef>
              <a:spcAft>
                <a:spcPct val="0"/>
              </a:spcAft>
              <a:defRPr sz="1900" b="1">
                <a:solidFill>
                  <a:schemeClr val="tx2"/>
                </a:solidFill>
                <a:latin typeface="+mj-lt"/>
                <a:ea typeface="+mj-ea"/>
                <a:cs typeface="+mj-cs"/>
              </a:defRPr>
            </a:lvl1pPr>
            <a:lvl2pPr algn="l" defTabSz="895350" rtl="0" eaLnBrk="1" fontAlgn="base" hangingPunct="1">
              <a:spcBef>
                <a:spcPct val="0"/>
              </a:spcBef>
              <a:spcAft>
                <a:spcPct val="0"/>
              </a:spcAft>
              <a:defRPr sz="1900" b="1">
                <a:solidFill>
                  <a:schemeClr val="tx2"/>
                </a:solidFill>
                <a:latin typeface="Arial" charset="0"/>
              </a:defRPr>
            </a:lvl2pPr>
            <a:lvl3pPr algn="l" defTabSz="895350" rtl="0" eaLnBrk="1" fontAlgn="base" hangingPunct="1">
              <a:spcBef>
                <a:spcPct val="0"/>
              </a:spcBef>
              <a:spcAft>
                <a:spcPct val="0"/>
              </a:spcAft>
              <a:defRPr sz="1900" b="1">
                <a:solidFill>
                  <a:schemeClr val="tx2"/>
                </a:solidFill>
                <a:latin typeface="Arial" charset="0"/>
              </a:defRPr>
            </a:lvl3pPr>
            <a:lvl4pPr algn="l" defTabSz="895350" rtl="0" eaLnBrk="1" fontAlgn="base" hangingPunct="1">
              <a:spcBef>
                <a:spcPct val="0"/>
              </a:spcBef>
              <a:spcAft>
                <a:spcPct val="0"/>
              </a:spcAft>
              <a:defRPr sz="1900" b="1">
                <a:solidFill>
                  <a:schemeClr val="tx2"/>
                </a:solidFill>
                <a:latin typeface="Arial" charset="0"/>
              </a:defRPr>
            </a:lvl4pPr>
            <a:lvl5pPr algn="l" defTabSz="895350" rtl="0" eaLnBrk="1" fontAlgn="base" hangingPunct="1">
              <a:spcBef>
                <a:spcPct val="0"/>
              </a:spcBef>
              <a:spcAft>
                <a:spcPct val="0"/>
              </a:spcAft>
              <a:defRPr sz="1900" b="1">
                <a:solidFill>
                  <a:schemeClr val="tx2"/>
                </a:solidFill>
                <a:latin typeface="Arial" charset="0"/>
              </a:defRPr>
            </a:lvl5pPr>
            <a:lvl6pPr marL="457200" algn="l" defTabSz="895350" rtl="0" eaLnBrk="1" fontAlgn="base" hangingPunct="1">
              <a:spcBef>
                <a:spcPct val="0"/>
              </a:spcBef>
              <a:spcAft>
                <a:spcPct val="0"/>
              </a:spcAft>
              <a:defRPr sz="1900" b="1">
                <a:solidFill>
                  <a:schemeClr val="tx2"/>
                </a:solidFill>
                <a:latin typeface="Arial" charset="0"/>
              </a:defRPr>
            </a:lvl6pPr>
            <a:lvl7pPr marL="914400" algn="l" defTabSz="895350" rtl="0" eaLnBrk="1" fontAlgn="base" hangingPunct="1">
              <a:spcBef>
                <a:spcPct val="0"/>
              </a:spcBef>
              <a:spcAft>
                <a:spcPct val="0"/>
              </a:spcAft>
              <a:defRPr sz="1900" b="1">
                <a:solidFill>
                  <a:schemeClr val="tx2"/>
                </a:solidFill>
                <a:latin typeface="Arial" charset="0"/>
              </a:defRPr>
            </a:lvl7pPr>
            <a:lvl8pPr marL="1371600" algn="l" defTabSz="895350" rtl="0" eaLnBrk="1" fontAlgn="base" hangingPunct="1">
              <a:spcBef>
                <a:spcPct val="0"/>
              </a:spcBef>
              <a:spcAft>
                <a:spcPct val="0"/>
              </a:spcAft>
              <a:defRPr sz="1900" b="1">
                <a:solidFill>
                  <a:schemeClr val="tx2"/>
                </a:solidFill>
                <a:latin typeface="Arial" charset="0"/>
              </a:defRPr>
            </a:lvl8pPr>
            <a:lvl9pPr marL="1828800" algn="l" defTabSz="895350" rtl="0" eaLnBrk="1" fontAlgn="base" hangingPunct="1">
              <a:spcBef>
                <a:spcPct val="0"/>
              </a:spcBef>
              <a:spcAft>
                <a:spcPct val="0"/>
              </a:spcAft>
              <a:defRPr sz="1900" b="1">
                <a:solidFill>
                  <a:schemeClr val="tx2"/>
                </a:solidFill>
                <a:latin typeface="Arial" charset="0"/>
              </a:defRPr>
            </a:lvl9pPr>
          </a:lstStyle>
          <a:p>
            <a:r>
              <a:rPr lang="en-US" sz="3700" kern="0" dirty="0" smtClean="0">
                <a:solidFill>
                  <a:schemeClr val="bg1">
                    <a:lumMod val="95000"/>
                  </a:schemeClr>
                </a:solidFill>
                <a:latin typeface="Calibri Light" panose="020F0302020204030204" pitchFamily="34" charset="0"/>
              </a:rPr>
              <a:t>Findings on select cost drivers</a:t>
            </a:r>
            <a:endParaRPr lang="en-US" sz="3700" b="0" kern="0" dirty="0">
              <a:solidFill>
                <a:schemeClr val="bg1">
                  <a:lumMod val="95000"/>
                </a:schemeClr>
              </a:solidFill>
              <a:latin typeface="Calibri Light" panose="020F0302020204030204" pitchFamily="34" charset="0"/>
            </a:endParaRPr>
          </a:p>
          <a:p>
            <a:r>
              <a:rPr lang="en-US" sz="3700" b="0" kern="0" dirty="0">
                <a:solidFill>
                  <a:schemeClr val="bg1">
                    <a:lumMod val="95000"/>
                  </a:schemeClr>
                </a:solidFill>
                <a:latin typeface="Calibri Light" panose="020F0302020204030204" pitchFamily="34" charset="0"/>
              </a:rPr>
              <a:t>2013 </a:t>
            </a:r>
            <a:r>
              <a:rPr lang="en-US" sz="3700" b="0" kern="0" dirty="0" smtClean="0">
                <a:solidFill>
                  <a:schemeClr val="bg1">
                    <a:lumMod val="95000"/>
                  </a:schemeClr>
                </a:solidFill>
                <a:latin typeface="Calibri Light" panose="020F0302020204030204" pitchFamily="34" charset="0"/>
              </a:rPr>
              <a:t>Cost Trends Report</a:t>
            </a:r>
            <a:endParaRPr lang="en-US" sz="3700" b="0" kern="0" dirty="0">
              <a:solidFill>
                <a:schemeClr val="bg1">
                  <a:lumMod val="95000"/>
                </a:schemeClr>
              </a:solidFill>
              <a:latin typeface="Calibri Light" panose="020F0302020204030204" pitchFamily="34" charset="0"/>
            </a:endParaRPr>
          </a:p>
        </p:txBody>
      </p:sp>
    </p:spTree>
    <p:extLst>
      <p:ext uri="{BB962C8B-B14F-4D97-AF65-F5344CB8AC3E}">
        <p14:creationId xmlns:p14="http://schemas.microsoft.com/office/powerpoint/2010/main" val="18127139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7" name="Object 46" hidden="1"/>
          <p:cNvGraphicFramePr>
            <a:graphicFrameLocks noChangeAspect="1"/>
          </p:cNvGraphicFramePr>
          <p:nvPr>
            <p:custDataLst>
              <p:tags r:id="rId2"/>
            </p:custDataLst>
            <p:extLst>
              <p:ext uri="{D42A27DB-BD31-4B8C-83A1-F6EECF244321}">
                <p14:modId xmlns:p14="http://schemas.microsoft.com/office/powerpoint/2010/main" val="372639197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301280" name="think-cell Slide" r:id="rId9" imgW="360" imgH="360" progId="TCLayout.ActiveDocument.1">
                  <p:embed/>
                </p:oleObj>
              </mc:Choice>
              <mc:Fallback>
                <p:oleObj name="think-cell Slide" r:id="rId9" imgW="360" imgH="360" progId="TCLayout.ActiveDocument.1">
                  <p:embed/>
                  <p:pic>
                    <p:nvPicPr>
                      <p:cNvPr id="0" name="Picture 3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6" name="Rectangle 45" hidden="1"/>
          <p:cNvSpPr/>
          <p:nvPr>
            <p:custDataLst>
              <p:tags r:id="rId3"/>
            </p:custDataLst>
          </p:nvPr>
        </p:nvSpPr>
        <p:spPr bwMode="auto">
          <a:xfrm>
            <a:off x="0" y="0"/>
            <a:ext cx="158750" cy="15875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endParaRPr lang="en-US" sz="1200">
              <a:latin typeface="Calibri Light"/>
              <a:cs typeface="Arial"/>
              <a:sym typeface="Calibri Light"/>
            </a:endParaRPr>
          </a:p>
        </p:txBody>
      </p:sp>
      <p:sp>
        <p:nvSpPr>
          <p:cNvPr id="2" name="Title 1"/>
          <p:cNvSpPr>
            <a:spLocks noGrp="1"/>
          </p:cNvSpPr>
          <p:nvPr>
            <p:ph type="title"/>
          </p:nvPr>
        </p:nvSpPr>
        <p:spPr>
          <a:xfrm>
            <a:off x="121489" y="234863"/>
            <a:ext cx="8794113" cy="369332"/>
          </a:xfrm>
        </p:spPr>
        <p:txBody>
          <a:bodyPr/>
          <a:lstStyle/>
          <a:p>
            <a:r>
              <a:rPr lang="en-US" dirty="0"/>
              <a:t>Inpatient operating expenses of </a:t>
            </a:r>
            <a:r>
              <a:rPr lang="en-US" dirty="0" smtClean="0"/>
              <a:t>Massachusetts hospitals vary </a:t>
            </a:r>
            <a:r>
              <a:rPr lang="en-US" dirty="0"/>
              <a:t>greatly</a:t>
            </a:r>
          </a:p>
        </p:txBody>
      </p:sp>
      <p:graphicFrame>
        <p:nvGraphicFramePr>
          <p:cNvPr id="26" name="Object 25"/>
          <p:cNvGraphicFramePr>
            <a:graphicFrameLocks/>
          </p:cNvGraphicFramePr>
          <p:nvPr>
            <p:custDataLst>
              <p:tags r:id="rId4"/>
            </p:custDataLst>
            <p:extLst>
              <p:ext uri="{D42A27DB-BD31-4B8C-83A1-F6EECF244321}">
                <p14:modId xmlns:p14="http://schemas.microsoft.com/office/powerpoint/2010/main" val="3113368730"/>
              </p:ext>
            </p:extLst>
          </p:nvPr>
        </p:nvGraphicFramePr>
        <p:xfrm>
          <a:off x="533400" y="2362200"/>
          <a:ext cx="7124756" cy="3457643"/>
        </p:xfrm>
        <a:graphic>
          <a:graphicData uri="http://schemas.openxmlformats.org/presentationml/2006/ole">
            <mc:AlternateContent xmlns:mc="http://schemas.openxmlformats.org/markup-compatibility/2006">
              <mc:Choice xmlns:v="urn:schemas-microsoft-com:vml" Requires="v">
                <p:oleObj spid="_x0000_s301281" name="Chart" r:id="rId11" imgW="7124756" imgH="3457643" progId="MSGraph.Chart.8">
                  <p:embed followColorScheme="full"/>
                </p:oleObj>
              </mc:Choice>
              <mc:Fallback>
                <p:oleObj name="Chart" r:id="rId11" imgW="7124756" imgH="3457643" progId="MSGraph.Chart.8">
                  <p:embed followColorScheme="full"/>
                  <p:pic>
                    <p:nvPicPr>
                      <p:cNvPr id="0" name="Picture 35"/>
                      <p:cNvPicPr>
                        <a:picLocks noChangeArrowheads="1"/>
                      </p:cNvPicPr>
                      <p:nvPr/>
                    </p:nvPicPr>
                    <p:blipFill>
                      <a:blip r:embed="rId12"/>
                      <a:srcRect/>
                      <a:stretch>
                        <a:fillRect/>
                      </a:stretch>
                    </p:blipFill>
                    <p:spPr bwMode="auto">
                      <a:xfrm>
                        <a:off x="533400" y="2362200"/>
                        <a:ext cx="7124756" cy="345764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7" name="Rectangle 26"/>
          <p:cNvSpPr/>
          <p:nvPr>
            <p:custDataLst>
              <p:tags r:id="rId5"/>
            </p:custDataLst>
          </p:nvPr>
        </p:nvSpPr>
        <p:spPr bwMode="auto">
          <a:xfrm>
            <a:off x="3860800" y="5664200"/>
            <a:ext cx="1117600" cy="182563"/>
          </a:xfrm>
          <a:prstGeom prst="rect">
            <a:avLst/>
          </a:prstGeom>
          <a:noFill/>
          <a:ln w="25400" cap="flat" cmpd="sng" algn="ctr">
            <a:noFill/>
            <a:prstDash val="soli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lstStyle/>
          <a:p>
            <a:pPr algn="ctr"/>
            <a:r>
              <a:rPr lang="en-US" sz="1200" dirty="0">
                <a:solidFill>
                  <a:schemeClr val="tx1"/>
                </a:solidFill>
                <a:latin typeface="Calibri Light"/>
                <a:cs typeface="Arial"/>
                <a:sym typeface="Calibri Light"/>
              </a:rPr>
              <a:t>All </a:t>
            </a:r>
            <a:r>
              <a:rPr lang="en-US" sz="1200" dirty="0" smtClean="0">
                <a:solidFill>
                  <a:schemeClr val="tx1"/>
                </a:solidFill>
                <a:latin typeface="Calibri Light"/>
                <a:cs typeface="Arial"/>
                <a:sym typeface="Calibri Light"/>
              </a:rPr>
              <a:t>acute hospitals</a:t>
            </a:r>
            <a:endParaRPr lang="en-US" sz="1200" dirty="0">
              <a:solidFill>
                <a:schemeClr val="tx1"/>
              </a:solidFill>
              <a:latin typeface="Calibri Light"/>
              <a:cs typeface="Arial"/>
              <a:sym typeface="Calibri Light"/>
            </a:endParaRPr>
          </a:p>
        </p:txBody>
      </p:sp>
      <p:sp>
        <p:nvSpPr>
          <p:cNvPr id="28" name="TextBox 27"/>
          <p:cNvSpPr txBox="1"/>
          <p:nvPr/>
        </p:nvSpPr>
        <p:spPr>
          <a:xfrm>
            <a:off x="2914094" y="3414423"/>
            <a:ext cx="1685749" cy="423937"/>
          </a:xfrm>
          <a:prstGeom prst="rect">
            <a:avLst/>
          </a:prstGeom>
          <a:noFill/>
        </p:spPr>
        <p:txBody>
          <a:bodyPr wrap="square" lIns="37318" tIns="0" rIns="0" bIns="46648" rtlCol="0">
            <a:spAutoFit/>
          </a:bodyPr>
          <a:lstStyle/>
          <a:p>
            <a:r>
              <a:rPr lang="en-US" sz="1200" dirty="0">
                <a:solidFill>
                  <a:schemeClr val="bg1">
                    <a:lumMod val="50000"/>
                  </a:schemeClr>
                </a:solidFill>
                <a:latin typeface="+mj-lt"/>
              </a:rPr>
              <a:t>75</a:t>
            </a:r>
            <a:r>
              <a:rPr lang="en-US" sz="1200" baseline="30000" dirty="0">
                <a:solidFill>
                  <a:schemeClr val="bg1">
                    <a:lumMod val="50000"/>
                  </a:schemeClr>
                </a:solidFill>
                <a:latin typeface="+mj-lt"/>
              </a:rPr>
              <a:t>th</a:t>
            </a:r>
            <a:r>
              <a:rPr lang="en-US" sz="1200" dirty="0">
                <a:solidFill>
                  <a:schemeClr val="bg1">
                    <a:lumMod val="50000"/>
                  </a:schemeClr>
                </a:solidFill>
                <a:latin typeface="+mj-lt"/>
              </a:rPr>
              <a:t> percentile:</a:t>
            </a:r>
          </a:p>
          <a:p>
            <a:r>
              <a:rPr lang="en-US" sz="1200" dirty="0">
                <a:solidFill>
                  <a:schemeClr val="bg1">
                    <a:lumMod val="50000"/>
                  </a:schemeClr>
                </a:solidFill>
                <a:latin typeface="+mj-lt"/>
              </a:rPr>
              <a:t>$10,032</a:t>
            </a:r>
          </a:p>
        </p:txBody>
      </p:sp>
      <p:sp>
        <p:nvSpPr>
          <p:cNvPr id="29" name="TextBox 28"/>
          <p:cNvSpPr txBox="1"/>
          <p:nvPr/>
        </p:nvSpPr>
        <p:spPr>
          <a:xfrm>
            <a:off x="4566332" y="3668723"/>
            <a:ext cx="1685749" cy="423937"/>
          </a:xfrm>
          <a:prstGeom prst="rect">
            <a:avLst/>
          </a:prstGeom>
          <a:noFill/>
        </p:spPr>
        <p:txBody>
          <a:bodyPr wrap="square" lIns="37318" tIns="0" rIns="0" bIns="46648" rtlCol="0">
            <a:spAutoFit/>
          </a:bodyPr>
          <a:lstStyle/>
          <a:p>
            <a:r>
              <a:rPr lang="en-US" sz="1200" dirty="0">
                <a:solidFill>
                  <a:schemeClr val="bg1">
                    <a:lumMod val="50000"/>
                  </a:schemeClr>
                </a:solidFill>
                <a:latin typeface="+mj-lt"/>
              </a:rPr>
              <a:t>Median:</a:t>
            </a:r>
          </a:p>
          <a:p>
            <a:r>
              <a:rPr lang="en-US" sz="1200" dirty="0">
                <a:solidFill>
                  <a:schemeClr val="bg1">
                    <a:lumMod val="50000"/>
                  </a:schemeClr>
                </a:solidFill>
                <a:latin typeface="+mj-lt"/>
              </a:rPr>
              <a:t>$9,053</a:t>
            </a:r>
          </a:p>
        </p:txBody>
      </p:sp>
      <p:sp>
        <p:nvSpPr>
          <p:cNvPr id="30" name="TextBox 29"/>
          <p:cNvSpPr txBox="1"/>
          <p:nvPr/>
        </p:nvSpPr>
        <p:spPr>
          <a:xfrm>
            <a:off x="6067923" y="3890628"/>
            <a:ext cx="1685749" cy="423937"/>
          </a:xfrm>
          <a:prstGeom prst="rect">
            <a:avLst/>
          </a:prstGeom>
          <a:noFill/>
        </p:spPr>
        <p:txBody>
          <a:bodyPr wrap="square" lIns="37318" tIns="0" rIns="0" bIns="46648" rtlCol="0">
            <a:spAutoFit/>
          </a:bodyPr>
          <a:lstStyle/>
          <a:p>
            <a:r>
              <a:rPr lang="en-US" sz="1200" dirty="0">
                <a:solidFill>
                  <a:schemeClr val="bg1">
                    <a:lumMod val="50000"/>
                  </a:schemeClr>
                </a:solidFill>
                <a:latin typeface="+mj-lt"/>
              </a:rPr>
              <a:t>25</a:t>
            </a:r>
            <a:r>
              <a:rPr lang="en-US" sz="1200" baseline="30000" dirty="0">
                <a:solidFill>
                  <a:schemeClr val="bg1">
                    <a:lumMod val="50000"/>
                  </a:schemeClr>
                </a:solidFill>
                <a:latin typeface="+mj-lt"/>
              </a:rPr>
              <a:t>th</a:t>
            </a:r>
            <a:r>
              <a:rPr lang="en-US" sz="1200" dirty="0">
                <a:solidFill>
                  <a:schemeClr val="bg1">
                    <a:lumMod val="50000"/>
                  </a:schemeClr>
                </a:solidFill>
                <a:latin typeface="+mj-lt"/>
              </a:rPr>
              <a:t> percentile:</a:t>
            </a:r>
          </a:p>
          <a:p>
            <a:r>
              <a:rPr lang="en-US" sz="1200" dirty="0">
                <a:solidFill>
                  <a:schemeClr val="bg1">
                    <a:lumMod val="50000"/>
                  </a:schemeClr>
                </a:solidFill>
                <a:latin typeface="+mj-lt"/>
              </a:rPr>
              <a:t>$8,157</a:t>
            </a:r>
          </a:p>
        </p:txBody>
      </p:sp>
      <p:sp>
        <p:nvSpPr>
          <p:cNvPr id="31" name="TextBox 30"/>
          <p:cNvSpPr txBox="1"/>
          <p:nvPr/>
        </p:nvSpPr>
        <p:spPr>
          <a:xfrm>
            <a:off x="7632689" y="4394369"/>
            <a:ext cx="1058565" cy="423937"/>
          </a:xfrm>
          <a:prstGeom prst="rect">
            <a:avLst/>
          </a:prstGeom>
          <a:noFill/>
        </p:spPr>
        <p:txBody>
          <a:bodyPr wrap="square" lIns="37318" tIns="0" rIns="0" bIns="46648" rtlCol="0">
            <a:spAutoFit/>
          </a:bodyPr>
          <a:lstStyle/>
          <a:p>
            <a:r>
              <a:rPr lang="en-US" sz="1200" dirty="0" smtClean="0">
                <a:solidFill>
                  <a:schemeClr val="bg1">
                    <a:lumMod val="50000"/>
                  </a:schemeClr>
                </a:solidFill>
                <a:latin typeface="+mj-lt"/>
              </a:rPr>
              <a:t>Lowest:</a:t>
            </a:r>
            <a:endParaRPr lang="en-US" sz="1200" dirty="0">
              <a:solidFill>
                <a:schemeClr val="bg1">
                  <a:lumMod val="50000"/>
                </a:schemeClr>
              </a:solidFill>
              <a:latin typeface="+mj-lt"/>
            </a:endParaRPr>
          </a:p>
          <a:p>
            <a:r>
              <a:rPr lang="en-US" sz="1200" dirty="0">
                <a:solidFill>
                  <a:schemeClr val="bg1">
                    <a:lumMod val="50000"/>
                  </a:schemeClr>
                </a:solidFill>
                <a:latin typeface="+mj-lt"/>
              </a:rPr>
              <a:t>$6,545</a:t>
            </a:r>
          </a:p>
        </p:txBody>
      </p:sp>
      <p:sp>
        <p:nvSpPr>
          <p:cNvPr id="32" name="TextBox 31"/>
          <p:cNvSpPr txBox="1"/>
          <p:nvPr/>
        </p:nvSpPr>
        <p:spPr>
          <a:xfrm>
            <a:off x="1313692" y="2382646"/>
            <a:ext cx="1685749" cy="471042"/>
          </a:xfrm>
          <a:prstGeom prst="rect">
            <a:avLst/>
          </a:prstGeom>
          <a:noFill/>
        </p:spPr>
        <p:txBody>
          <a:bodyPr wrap="square" lIns="37318" tIns="46648" rIns="0" bIns="46648" rtlCol="0">
            <a:spAutoFit/>
          </a:bodyPr>
          <a:lstStyle/>
          <a:p>
            <a:r>
              <a:rPr lang="en-US" sz="1200" dirty="0" smtClean="0">
                <a:solidFill>
                  <a:schemeClr val="bg1">
                    <a:lumMod val="50000"/>
                  </a:schemeClr>
                </a:solidFill>
                <a:latin typeface="+mj-lt"/>
              </a:rPr>
              <a:t>Highest:</a:t>
            </a:r>
            <a:endParaRPr lang="en-US" sz="1200" dirty="0">
              <a:solidFill>
                <a:schemeClr val="bg1">
                  <a:lumMod val="50000"/>
                </a:schemeClr>
              </a:solidFill>
              <a:latin typeface="+mj-lt"/>
            </a:endParaRPr>
          </a:p>
          <a:p>
            <a:r>
              <a:rPr lang="en-US" sz="1200" dirty="0">
                <a:solidFill>
                  <a:schemeClr val="bg1">
                    <a:lumMod val="50000"/>
                  </a:schemeClr>
                </a:solidFill>
                <a:latin typeface="+mj-lt"/>
              </a:rPr>
              <a:t>$19,127</a:t>
            </a:r>
          </a:p>
        </p:txBody>
      </p:sp>
      <p:cxnSp>
        <p:nvCxnSpPr>
          <p:cNvPr id="33" name="Straight Connector 32"/>
          <p:cNvCxnSpPr/>
          <p:nvPr/>
        </p:nvCxnSpPr>
        <p:spPr>
          <a:xfrm>
            <a:off x="2881932" y="3361816"/>
            <a:ext cx="0" cy="2156973"/>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1327980" y="2487367"/>
            <a:ext cx="0" cy="3030692"/>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7505700" y="4341523"/>
            <a:ext cx="0" cy="1177267"/>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4524783" y="3616053"/>
            <a:ext cx="0" cy="1902607"/>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6065744" y="3837902"/>
            <a:ext cx="0" cy="1680899"/>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38" name="Up-Down Arrow 37"/>
          <p:cNvSpPr/>
          <p:nvPr/>
        </p:nvSpPr>
        <p:spPr>
          <a:xfrm rot="5400000">
            <a:off x="4360618" y="1210360"/>
            <a:ext cx="260726" cy="3154252"/>
          </a:xfrm>
          <a:prstGeom prst="upDownArrow">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endParaRPr lang="en-US" sz="1200">
              <a:latin typeface="+mj-lt"/>
            </a:endParaRPr>
          </a:p>
        </p:txBody>
      </p:sp>
      <p:cxnSp>
        <p:nvCxnSpPr>
          <p:cNvPr id="39" name="Straight Connector 38"/>
          <p:cNvCxnSpPr/>
          <p:nvPr/>
        </p:nvCxnSpPr>
        <p:spPr>
          <a:xfrm rot="5400000">
            <a:off x="5896228" y="2786463"/>
            <a:ext cx="316642" cy="0"/>
          </a:xfrm>
          <a:prstGeom prst="line">
            <a:avLst/>
          </a:prstGeom>
          <a:ln w="38100">
            <a:solidFill>
              <a:srgbClr val="0C2D83"/>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5400000">
            <a:off x="2755358" y="2786463"/>
            <a:ext cx="316642" cy="0"/>
          </a:xfrm>
          <a:prstGeom prst="line">
            <a:avLst/>
          </a:prstGeom>
          <a:ln w="38100">
            <a:solidFill>
              <a:srgbClr val="0C2D83"/>
            </a:solidFill>
          </a:ln>
        </p:spPr>
        <p:style>
          <a:lnRef idx="1">
            <a:schemeClr val="accent1"/>
          </a:lnRef>
          <a:fillRef idx="0">
            <a:schemeClr val="accent1"/>
          </a:fillRef>
          <a:effectRef idx="0">
            <a:schemeClr val="accent1"/>
          </a:effectRef>
          <a:fontRef idx="minor">
            <a:schemeClr val="tx1"/>
          </a:fontRef>
        </p:style>
      </p:cxnSp>
      <p:sp>
        <p:nvSpPr>
          <p:cNvPr id="41" name="Rectangle 40"/>
          <p:cNvSpPr/>
          <p:nvPr/>
        </p:nvSpPr>
        <p:spPr>
          <a:xfrm>
            <a:off x="3864093" y="2074694"/>
            <a:ext cx="1239985" cy="725149"/>
          </a:xfrm>
          <a:prstGeom prst="rect">
            <a:avLst/>
          </a:prstGeom>
          <a:noFill/>
          <a:effectLst/>
        </p:spPr>
        <p:txBody>
          <a:bodyPr wrap="none" lIns="93296" tIns="46648" rIns="93296" bIns="46648">
            <a:spAutoFit/>
          </a:bodyPr>
          <a:lstStyle/>
          <a:p>
            <a:pPr algn="ctr"/>
            <a:r>
              <a:rPr lang="en-US" sz="4100" b="1" dirty="0">
                <a:ln w="18415" cmpd="sng">
                  <a:solidFill>
                    <a:srgbClr val="0C2D83"/>
                  </a:solidFill>
                  <a:prstDash val="solid"/>
                </a:ln>
                <a:solidFill>
                  <a:srgbClr val="0C2D83"/>
                </a:solidFill>
                <a:latin typeface="Arial" pitchFamily="34" charset="0"/>
                <a:cs typeface="Arial" pitchFamily="34" charset="0"/>
              </a:rPr>
              <a:t>23%</a:t>
            </a:r>
          </a:p>
        </p:txBody>
      </p:sp>
      <p:sp>
        <p:nvSpPr>
          <p:cNvPr id="42" name="TextBox 41"/>
          <p:cNvSpPr txBox="1"/>
          <p:nvPr/>
        </p:nvSpPr>
        <p:spPr>
          <a:xfrm>
            <a:off x="3423536" y="2860699"/>
            <a:ext cx="2164664" cy="423937"/>
          </a:xfrm>
          <a:prstGeom prst="rect">
            <a:avLst/>
          </a:prstGeom>
          <a:noFill/>
        </p:spPr>
        <p:txBody>
          <a:bodyPr wrap="square" lIns="37318" tIns="0" rIns="0" bIns="46648" rtlCol="0">
            <a:spAutoFit/>
          </a:bodyPr>
          <a:lstStyle/>
          <a:p>
            <a:pPr algn="ctr"/>
            <a:r>
              <a:rPr lang="en-US" sz="1200" dirty="0">
                <a:solidFill>
                  <a:schemeClr val="tx2"/>
                </a:solidFill>
                <a:latin typeface="+mj-lt"/>
              </a:rPr>
              <a:t>Expense difference between 25</a:t>
            </a:r>
            <a:r>
              <a:rPr lang="en-US" sz="1200" baseline="30000" dirty="0">
                <a:solidFill>
                  <a:schemeClr val="tx2"/>
                </a:solidFill>
                <a:latin typeface="+mj-lt"/>
              </a:rPr>
              <a:t>th</a:t>
            </a:r>
            <a:r>
              <a:rPr lang="en-US" sz="1200" dirty="0">
                <a:solidFill>
                  <a:schemeClr val="tx2"/>
                </a:solidFill>
                <a:latin typeface="+mj-lt"/>
              </a:rPr>
              <a:t> and 75</a:t>
            </a:r>
            <a:r>
              <a:rPr lang="en-US" sz="1200" baseline="30000" dirty="0">
                <a:solidFill>
                  <a:schemeClr val="tx2"/>
                </a:solidFill>
                <a:latin typeface="+mj-lt"/>
              </a:rPr>
              <a:t>th</a:t>
            </a:r>
            <a:r>
              <a:rPr lang="en-US" sz="1200" dirty="0">
                <a:solidFill>
                  <a:schemeClr val="tx2"/>
                </a:solidFill>
                <a:latin typeface="+mj-lt"/>
              </a:rPr>
              <a:t> percentiles</a:t>
            </a:r>
          </a:p>
        </p:txBody>
      </p:sp>
      <p:sp>
        <p:nvSpPr>
          <p:cNvPr id="44" name="TextBox 43"/>
          <p:cNvSpPr txBox="1"/>
          <p:nvPr/>
        </p:nvSpPr>
        <p:spPr>
          <a:xfrm>
            <a:off x="419478" y="1087457"/>
            <a:ext cx="8271639" cy="502445"/>
          </a:xfrm>
          <a:prstGeom prst="rect">
            <a:avLst/>
          </a:prstGeom>
          <a:noFill/>
        </p:spPr>
        <p:txBody>
          <a:bodyPr wrap="square" lIns="93296" tIns="46648" rIns="93296" bIns="46648" rtlCol="0">
            <a:spAutoFit/>
          </a:bodyPr>
          <a:lstStyle/>
          <a:p>
            <a:pPr>
              <a:defRPr/>
            </a:pPr>
            <a:r>
              <a:rPr lang="en-US" sz="1400" dirty="0">
                <a:solidFill>
                  <a:schemeClr val="tx2"/>
                </a:solidFill>
                <a:latin typeface="+mj-lt"/>
              </a:rPr>
              <a:t>Inpatient operating expenses per discharge* for all Massachusetts </a:t>
            </a:r>
            <a:r>
              <a:rPr lang="en-US" sz="1400" dirty="0" smtClean="0">
                <a:solidFill>
                  <a:schemeClr val="tx2"/>
                </a:solidFill>
                <a:latin typeface="+mj-lt"/>
              </a:rPr>
              <a:t>acute hospitals</a:t>
            </a:r>
            <a:endParaRPr lang="en-US" sz="1400" dirty="0">
              <a:solidFill>
                <a:schemeClr val="tx2"/>
              </a:solidFill>
              <a:latin typeface="+mj-lt"/>
            </a:endParaRPr>
          </a:p>
          <a:p>
            <a:pPr>
              <a:defRPr/>
            </a:pPr>
            <a:r>
              <a:rPr lang="en-US" sz="1200" dirty="0">
                <a:solidFill>
                  <a:schemeClr val="bg1">
                    <a:lumMod val="50000"/>
                  </a:schemeClr>
                </a:solidFill>
                <a:latin typeface="+mj-lt"/>
              </a:rPr>
              <a:t>Dollars per </a:t>
            </a:r>
            <a:r>
              <a:rPr lang="en-US" sz="1200" dirty="0" smtClean="0">
                <a:solidFill>
                  <a:schemeClr val="bg1">
                    <a:lumMod val="50000"/>
                  </a:schemeClr>
                </a:solidFill>
                <a:latin typeface="+mj-lt"/>
              </a:rPr>
              <a:t>case mix- </a:t>
            </a:r>
            <a:r>
              <a:rPr lang="en-US" sz="1200" dirty="0">
                <a:solidFill>
                  <a:schemeClr val="bg1">
                    <a:lumMod val="50000"/>
                  </a:schemeClr>
                </a:solidFill>
                <a:latin typeface="+mj-lt"/>
              </a:rPr>
              <a:t>and wage-adjusted </a:t>
            </a:r>
            <a:r>
              <a:rPr lang="en-US" sz="1200" dirty="0" smtClean="0">
                <a:solidFill>
                  <a:schemeClr val="bg1">
                    <a:lumMod val="50000"/>
                  </a:schemeClr>
                </a:solidFill>
                <a:latin typeface="+mj-lt"/>
              </a:rPr>
              <a:t>discharge, 2012</a:t>
            </a:r>
            <a:endParaRPr lang="en-US" sz="1200" dirty="0">
              <a:solidFill>
                <a:schemeClr val="bg1">
                  <a:lumMod val="50000"/>
                </a:schemeClr>
              </a:solidFill>
              <a:latin typeface="+mj-lt"/>
            </a:endParaRPr>
          </a:p>
        </p:txBody>
      </p:sp>
      <p:cxnSp>
        <p:nvCxnSpPr>
          <p:cNvPr id="45" name="Straight Connector 44"/>
          <p:cNvCxnSpPr/>
          <p:nvPr/>
        </p:nvCxnSpPr>
        <p:spPr>
          <a:xfrm>
            <a:off x="419478" y="1126210"/>
            <a:ext cx="0" cy="424940"/>
          </a:xfrm>
          <a:prstGeom prst="line">
            <a:avLst/>
          </a:prstGeom>
          <a:ln>
            <a:solidFill>
              <a:schemeClr val="bg2">
                <a:lumMod val="65000"/>
              </a:schemeClr>
            </a:solidFill>
          </a:ln>
        </p:spPr>
        <p:style>
          <a:lnRef idx="1">
            <a:schemeClr val="accent1"/>
          </a:lnRef>
          <a:fillRef idx="0">
            <a:schemeClr val="accent1"/>
          </a:fillRef>
          <a:effectRef idx="0">
            <a:schemeClr val="accent1"/>
          </a:effectRef>
          <a:fontRef idx="minor">
            <a:schemeClr val="tx1"/>
          </a:fontRef>
        </p:style>
      </p:cxnSp>
      <p:sp>
        <p:nvSpPr>
          <p:cNvPr id="25" name="McK 5. Source"/>
          <p:cNvSpPr>
            <a:spLocks noChangeArrowheads="1"/>
          </p:cNvSpPr>
          <p:nvPr>
            <p:custDataLst>
              <p:tags r:id="rId6"/>
            </p:custDataLst>
          </p:nvPr>
        </p:nvSpPr>
        <p:spPr bwMode="auto">
          <a:xfrm>
            <a:off x="121488" y="6526554"/>
            <a:ext cx="6988830"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nchorCtr="0">
            <a:spAutoFit/>
          </a:bodyPr>
          <a:lstStyle/>
          <a:p>
            <a:pPr marL="118241" indent="-118241" defTabSz="913526">
              <a:tabLst>
                <a:tab pos="118241" algn="l"/>
                <a:tab pos="408171" algn="l"/>
              </a:tabLst>
            </a:pPr>
            <a:r>
              <a:rPr lang="en-US" sz="800" dirty="0">
                <a:solidFill>
                  <a:schemeClr val="bg1">
                    <a:lumMod val="50000"/>
                  </a:schemeClr>
                </a:solidFill>
                <a:latin typeface="Calibri Light" panose="020F0302020204030204" pitchFamily="34" charset="0"/>
              </a:rPr>
              <a:t>*	I</a:t>
            </a:r>
            <a:r>
              <a:rPr lang="en-US" sz="800" dirty="0" smtClean="0">
                <a:solidFill>
                  <a:schemeClr val="bg1">
                    <a:lumMod val="50000"/>
                  </a:schemeClr>
                </a:solidFill>
                <a:latin typeface="Calibri Light" panose="020F0302020204030204" pitchFamily="34" charset="0"/>
              </a:rPr>
              <a:t>npatient </a:t>
            </a:r>
            <a:r>
              <a:rPr lang="en-US" sz="800" dirty="0">
                <a:solidFill>
                  <a:schemeClr val="bg1">
                    <a:lumMod val="50000"/>
                  </a:schemeClr>
                </a:solidFill>
                <a:latin typeface="Calibri Light" panose="020F0302020204030204" pitchFamily="34" charset="0"/>
              </a:rPr>
              <a:t>patient service expenses divided by inpatient discharges. Adjusted for hospital </a:t>
            </a:r>
            <a:r>
              <a:rPr lang="en-US" sz="800" dirty="0" smtClean="0">
                <a:solidFill>
                  <a:schemeClr val="bg1">
                    <a:lumMod val="50000"/>
                  </a:schemeClr>
                </a:solidFill>
                <a:latin typeface="Calibri Light" panose="020F0302020204030204" pitchFamily="34" charset="0"/>
              </a:rPr>
              <a:t>case mix </a:t>
            </a:r>
            <a:r>
              <a:rPr lang="en-US" sz="800" dirty="0">
                <a:solidFill>
                  <a:schemeClr val="bg1">
                    <a:lumMod val="50000"/>
                  </a:schemeClr>
                </a:solidFill>
                <a:latin typeface="Calibri Light" panose="020F0302020204030204" pitchFamily="34" charset="0"/>
              </a:rPr>
              <a:t>index (CHIA 2011) and area wage index (CMS 2012).</a:t>
            </a:r>
          </a:p>
          <a:p>
            <a:pPr marL="118241" indent="-118241" defTabSz="913526">
              <a:tabLst>
                <a:tab pos="118241" algn="l"/>
                <a:tab pos="408171" algn="l"/>
              </a:tabLst>
            </a:pPr>
            <a:r>
              <a:rPr lang="en-US" sz="800" b="1" dirty="0" smtClean="0">
                <a:solidFill>
                  <a:schemeClr val="bg1">
                    <a:lumMod val="50000"/>
                  </a:schemeClr>
                </a:solidFill>
                <a:latin typeface="Calibri Light" panose="020F0302020204030204" pitchFamily="34" charset="0"/>
              </a:rPr>
              <a:t>Source</a:t>
            </a:r>
            <a:r>
              <a:rPr lang="en-US" sz="800" b="1" dirty="0">
                <a:solidFill>
                  <a:schemeClr val="bg1">
                    <a:lumMod val="50000"/>
                  </a:schemeClr>
                </a:solidFill>
                <a:latin typeface="Calibri Light" panose="020F0302020204030204" pitchFamily="34" charset="0"/>
              </a:rPr>
              <a:t>: 	</a:t>
            </a:r>
            <a:r>
              <a:rPr lang="en-US" sz="800" dirty="0" smtClean="0">
                <a:solidFill>
                  <a:schemeClr val="bg1">
                    <a:lumMod val="50000"/>
                  </a:schemeClr>
                </a:solidFill>
                <a:latin typeface="Calibri Light" panose="020F0302020204030204" pitchFamily="34" charset="0"/>
              </a:rPr>
              <a:t>Center for Health Information and Analysis; Center for Medicare &amp; Medicaid Services; HPC </a:t>
            </a:r>
            <a:r>
              <a:rPr lang="en-US" sz="800" dirty="0">
                <a:solidFill>
                  <a:schemeClr val="bg1">
                    <a:lumMod val="50000"/>
                  </a:schemeClr>
                </a:solidFill>
                <a:latin typeface="Calibri Light" panose="020F0302020204030204" pitchFamily="34" charset="0"/>
              </a:rPr>
              <a:t>analysis</a:t>
            </a:r>
          </a:p>
        </p:txBody>
      </p:sp>
    </p:spTree>
    <p:extLst>
      <p:ext uri="{BB962C8B-B14F-4D97-AF65-F5344CB8AC3E}">
        <p14:creationId xmlns:p14="http://schemas.microsoft.com/office/powerpoint/2010/main" val="29329583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 name="Object 24" hidden="1"/>
          <p:cNvGraphicFramePr>
            <a:graphicFrameLocks noChangeAspect="1"/>
          </p:cNvGraphicFramePr>
          <p:nvPr>
            <p:custDataLst>
              <p:tags r:id="rId2"/>
            </p:custDataLst>
            <p:extLst>
              <p:ext uri="{D42A27DB-BD31-4B8C-83A1-F6EECF244321}">
                <p14:modId xmlns:p14="http://schemas.microsoft.com/office/powerpoint/2010/main" val="197280869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302306" name="think-cell Slide" r:id="rId12" imgW="360" imgH="360" progId="TCLayout.ActiveDocument.1">
                  <p:embed/>
                </p:oleObj>
              </mc:Choice>
              <mc:Fallback>
                <p:oleObj name="think-cell Slide" r:id="rId12" imgW="360" imgH="360" progId="TCLayout.ActiveDocument.1">
                  <p:embed/>
                  <p:pic>
                    <p:nvPicPr>
                      <p:cNvPr id="0" name="Picture 3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4" name="Rectangle 23" hidden="1"/>
          <p:cNvSpPr/>
          <p:nvPr>
            <p:custDataLst>
              <p:tags r:id="rId3"/>
            </p:custDataLst>
          </p:nvPr>
        </p:nvSpPr>
        <p:spPr bwMode="auto">
          <a:xfrm>
            <a:off x="0" y="0"/>
            <a:ext cx="158750" cy="15875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endParaRPr lang="en-US" sz="1200">
              <a:latin typeface="Calibri Light"/>
              <a:cs typeface="Arial"/>
              <a:sym typeface="Calibri Light"/>
            </a:endParaRPr>
          </a:p>
        </p:txBody>
      </p:sp>
      <p:sp>
        <p:nvSpPr>
          <p:cNvPr id="2" name="Title 1"/>
          <p:cNvSpPr>
            <a:spLocks noGrp="1"/>
          </p:cNvSpPr>
          <p:nvPr>
            <p:ph type="title"/>
          </p:nvPr>
        </p:nvSpPr>
        <p:spPr>
          <a:xfrm>
            <a:off x="121489" y="234863"/>
            <a:ext cx="8794113" cy="738664"/>
          </a:xfrm>
        </p:spPr>
        <p:txBody>
          <a:bodyPr/>
          <a:lstStyle/>
          <a:p>
            <a:r>
              <a:rPr lang="en-US" dirty="0" smtClean="0"/>
              <a:t>Even among major teaching hospitals, there is a wide range of operating expense levels</a:t>
            </a:r>
            <a:endParaRPr lang="en-US" dirty="0"/>
          </a:p>
        </p:txBody>
      </p:sp>
      <p:graphicFrame>
        <p:nvGraphicFramePr>
          <p:cNvPr id="4" name="Object 3"/>
          <p:cNvGraphicFramePr>
            <a:graphicFrameLocks/>
          </p:cNvGraphicFramePr>
          <p:nvPr>
            <p:custDataLst>
              <p:tags r:id="rId4"/>
            </p:custDataLst>
            <p:extLst>
              <p:ext uri="{D42A27DB-BD31-4B8C-83A1-F6EECF244321}">
                <p14:modId xmlns:p14="http://schemas.microsoft.com/office/powerpoint/2010/main" val="1256430668"/>
              </p:ext>
            </p:extLst>
          </p:nvPr>
        </p:nvGraphicFramePr>
        <p:xfrm>
          <a:off x="533400" y="2362200"/>
          <a:ext cx="7124819" cy="3448132"/>
        </p:xfrm>
        <a:graphic>
          <a:graphicData uri="http://schemas.openxmlformats.org/presentationml/2006/ole">
            <mc:AlternateContent xmlns:mc="http://schemas.openxmlformats.org/markup-compatibility/2006">
              <mc:Choice xmlns:v="urn:schemas-microsoft-com:vml" Requires="v">
                <p:oleObj spid="_x0000_s302307" name="Chart" r:id="rId14" imgW="7124819" imgH="3448132" progId="MSGraph.Chart.8">
                  <p:embed followColorScheme="full"/>
                </p:oleObj>
              </mc:Choice>
              <mc:Fallback>
                <p:oleObj name="Chart" r:id="rId14" imgW="7124819" imgH="3448132" progId="MSGraph.Chart.8">
                  <p:embed followColorScheme="full"/>
                  <p:pic>
                    <p:nvPicPr>
                      <p:cNvPr id="0" name="Picture 35"/>
                      <p:cNvPicPr>
                        <a:picLocks noChangeArrowheads="1"/>
                      </p:cNvPicPr>
                      <p:nvPr/>
                    </p:nvPicPr>
                    <p:blipFill>
                      <a:blip r:embed="rId15"/>
                      <a:srcRect/>
                      <a:stretch>
                        <a:fillRect/>
                      </a:stretch>
                    </p:blipFill>
                    <p:spPr bwMode="auto">
                      <a:xfrm>
                        <a:off x="533400" y="2362200"/>
                        <a:ext cx="7124819" cy="344813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 name="Right Arrow 15"/>
          <p:cNvSpPr/>
          <p:nvPr>
            <p:custDataLst>
              <p:tags r:id="rId5"/>
            </p:custDataLst>
          </p:nvPr>
        </p:nvSpPr>
        <p:spPr bwMode="auto">
          <a:xfrm rot="10800000">
            <a:off x="7605713" y="4152900"/>
            <a:ext cx="128587" cy="152400"/>
          </a:xfrm>
          <a:prstGeom prst="rightArrow">
            <a:avLst>
              <a:gd name="adj1" fmla="val 100000"/>
              <a:gd name="adj2" fmla="val 84545"/>
            </a:avLst>
          </a:prstGeom>
          <a:solidFill>
            <a:schemeClr val="tx1"/>
          </a:solidFill>
          <a:ln w="25400" cap="flat" cmpd="sng" algn="ctr">
            <a:noFill/>
            <a:prstDash val="solid"/>
          </a:ln>
          <a:effectLst/>
          <a:extLs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 name="Straight Connector 16"/>
          <p:cNvCxnSpPr/>
          <p:nvPr>
            <p:custDataLst>
              <p:tags r:id="rId6"/>
            </p:custDataLst>
          </p:nvPr>
        </p:nvCxnSpPr>
        <p:spPr bwMode="gray">
          <a:xfrm>
            <a:off x="1295400" y="4229100"/>
            <a:ext cx="6257925" cy="0"/>
          </a:xfrm>
          <a:prstGeom prst="line">
            <a:avLst/>
          </a:prstGeom>
          <a:ln w="9525">
            <a:solidFill>
              <a:srgbClr val="4C6C9C"/>
            </a:solidFill>
            <a:prstDash val="lgDash"/>
            <a:headEnd type="none"/>
            <a:tailEnd type="none"/>
          </a:ln>
        </p:spPr>
        <p:style>
          <a:lnRef idx="1">
            <a:schemeClr val="accent1"/>
          </a:lnRef>
          <a:fillRef idx="0">
            <a:schemeClr val="accent1"/>
          </a:fillRef>
          <a:effectRef idx="0">
            <a:schemeClr val="accent1"/>
          </a:effectRef>
          <a:fontRef idx="minor">
            <a:schemeClr val="tx1"/>
          </a:fontRef>
        </p:style>
      </p:cxnSp>
      <p:sp>
        <p:nvSpPr>
          <p:cNvPr id="5" name="Rectangle 4"/>
          <p:cNvSpPr/>
          <p:nvPr>
            <p:custDataLst>
              <p:tags r:id="rId7"/>
            </p:custDataLst>
          </p:nvPr>
        </p:nvSpPr>
        <p:spPr bwMode="auto">
          <a:xfrm>
            <a:off x="3662363" y="5664200"/>
            <a:ext cx="1516063" cy="182563"/>
          </a:xfrm>
          <a:prstGeom prst="rect">
            <a:avLst/>
          </a:prstGeom>
          <a:noFill/>
          <a:ln w="25400" cap="flat" cmpd="sng" algn="ctr">
            <a:noFill/>
            <a:prstDash val="soli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lstStyle/>
          <a:p>
            <a:pPr algn="ctr"/>
            <a:r>
              <a:rPr lang="en-US" sz="1200" dirty="0">
                <a:solidFill>
                  <a:schemeClr val="tx1"/>
                </a:solidFill>
                <a:latin typeface="Calibri Light"/>
                <a:cs typeface="Arial"/>
                <a:sym typeface="Calibri Light"/>
              </a:rPr>
              <a:t>Major teaching </a:t>
            </a:r>
            <a:r>
              <a:rPr lang="en-US" sz="1200" dirty="0" smtClean="0">
                <a:solidFill>
                  <a:schemeClr val="tx1"/>
                </a:solidFill>
                <a:latin typeface="Calibri Light"/>
                <a:cs typeface="Arial"/>
                <a:sym typeface="Calibri Light"/>
              </a:rPr>
              <a:t>hospitals</a:t>
            </a:r>
            <a:endParaRPr lang="en-US" sz="1200" dirty="0">
              <a:solidFill>
                <a:schemeClr val="tx1"/>
              </a:solidFill>
              <a:latin typeface="Calibri Light"/>
              <a:cs typeface="Arial"/>
              <a:sym typeface="Calibri Light"/>
            </a:endParaRPr>
          </a:p>
        </p:txBody>
      </p:sp>
      <p:sp>
        <p:nvSpPr>
          <p:cNvPr id="3" name="Rectangle 2"/>
          <p:cNvSpPr/>
          <p:nvPr>
            <p:custDataLst>
              <p:tags r:id="rId8"/>
            </p:custDataLst>
          </p:nvPr>
        </p:nvSpPr>
        <p:spPr bwMode="auto">
          <a:xfrm>
            <a:off x="7783513" y="3954463"/>
            <a:ext cx="957263" cy="547688"/>
          </a:xfrm>
          <a:prstGeom prst="rect">
            <a:avLst/>
          </a:prstGeom>
          <a:noFill/>
          <a:ln w="25400" cap="flat" cmpd="sng" algn="ctr">
            <a:noFill/>
            <a:prstDash val="soli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r>
              <a:rPr lang="en-US" sz="1200" dirty="0" smtClean="0">
                <a:solidFill>
                  <a:schemeClr val="bg1">
                    <a:lumMod val="50000"/>
                  </a:schemeClr>
                </a:solidFill>
              </a:rPr>
              <a:t>Median of all </a:t>
            </a:r>
          </a:p>
          <a:p>
            <a:r>
              <a:rPr lang="en-US" sz="1200" dirty="0" smtClean="0">
                <a:solidFill>
                  <a:schemeClr val="bg1">
                    <a:lumMod val="50000"/>
                  </a:schemeClr>
                </a:solidFill>
              </a:rPr>
              <a:t>acute hospitals:</a:t>
            </a:r>
          </a:p>
          <a:p>
            <a:r>
              <a:rPr lang="en-US" sz="1200" dirty="0" smtClean="0">
                <a:solidFill>
                  <a:schemeClr val="bg1">
                    <a:lumMod val="50000"/>
                  </a:schemeClr>
                </a:solidFill>
              </a:rPr>
              <a:t>$9,053</a:t>
            </a:r>
            <a:endParaRPr lang="en-US" sz="1200" dirty="0">
              <a:solidFill>
                <a:schemeClr val="bg1">
                  <a:lumMod val="50000"/>
                </a:schemeClr>
              </a:solidFill>
              <a:latin typeface="Calibri Light"/>
              <a:sym typeface="Calibri Light"/>
            </a:endParaRPr>
          </a:p>
        </p:txBody>
      </p:sp>
      <p:sp>
        <p:nvSpPr>
          <p:cNvPr id="6" name="TextBox 5"/>
          <p:cNvSpPr txBox="1"/>
          <p:nvPr/>
        </p:nvSpPr>
        <p:spPr>
          <a:xfrm>
            <a:off x="1465482" y="2829145"/>
            <a:ext cx="1048508" cy="471042"/>
          </a:xfrm>
          <a:prstGeom prst="rect">
            <a:avLst/>
          </a:prstGeom>
          <a:noFill/>
          <a:ln>
            <a:noFill/>
          </a:ln>
        </p:spPr>
        <p:txBody>
          <a:bodyPr wrap="square" lIns="37318" tIns="46648" rIns="0" bIns="46648" rtlCol="0">
            <a:spAutoFit/>
          </a:bodyPr>
          <a:lstStyle/>
          <a:p>
            <a:r>
              <a:rPr lang="en-US" sz="1200" dirty="0" smtClean="0">
                <a:solidFill>
                  <a:schemeClr val="bg1">
                    <a:lumMod val="50000"/>
                  </a:schemeClr>
                </a:solidFill>
                <a:latin typeface="+mj-lt"/>
              </a:rPr>
              <a:t>Highest:</a:t>
            </a:r>
            <a:endParaRPr lang="en-US" sz="1200" dirty="0">
              <a:solidFill>
                <a:schemeClr val="bg1">
                  <a:lumMod val="50000"/>
                </a:schemeClr>
              </a:solidFill>
              <a:latin typeface="+mj-lt"/>
            </a:endParaRPr>
          </a:p>
          <a:p>
            <a:r>
              <a:rPr lang="en-US" sz="1200" dirty="0">
                <a:solidFill>
                  <a:schemeClr val="bg1">
                    <a:lumMod val="50000"/>
                  </a:schemeClr>
                </a:solidFill>
                <a:latin typeface="+mj-lt"/>
              </a:rPr>
              <a:t>$14,395</a:t>
            </a:r>
          </a:p>
        </p:txBody>
      </p:sp>
      <p:sp>
        <p:nvSpPr>
          <p:cNvPr id="7" name="TextBox 6"/>
          <p:cNvSpPr txBox="1"/>
          <p:nvPr/>
        </p:nvSpPr>
        <p:spPr>
          <a:xfrm>
            <a:off x="7439351" y="4722591"/>
            <a:ext cx="1029452" cy="416435"/>
          </a:xfrm>
          <a:prstGeom prst="rect">
            <a:avLst/>
          </a:prstGeom>
          <a:noFill/>
          <a:ln>
            <a:noFill/>
          </a:ln>
        </p:spPr>
        <p:txBody>
          <a:bodyPr wrap="square" lIns="37318" tIns="0" rIns="0" bIns="46648" rtlCol="0">
            <a:spAutoFit/>
          </a:bodyPr>
          <a:lstStyle/>
          <a:p>
            <a:r>
              <a:rPr lang="en-US" sz="1200" dirty="0" smtClean="0">
                <a:solidFill>
                  <a:schemeClr val="bg1">
                    <a:lumMod val="50000"/>
                  </a:schemeClr>
                </a:solidFill>
                <a:latin typeface="+mj-lt"/>
              </a:rPr>
              <a:t>Lowest:</a:t>
            </a:r>
            <a:endParaRPr lang="en-US" sz="1200" dirty="0">
              <a:solidFill>
                <a:schemeClr val="bg1">
                  <a:lumMod val="50000"/>
                </a:schemeClr>
              </a:solidFill>
              <a:latin typeface="+mj-lt"/>
            </a:endParaRPr>
          </a:p>
          <a:p>
            <a:r>
              <a:rPr lang="en-US" sz="1200" dirty="0">
                <a:solidFill>
                  <a:schemeClr val="bg1">
                    <a:lumMod val="50000"/>
                  </a:schemeClr>
                </a:solidFill>
                <a:latin typeface="+mj-lt"/>
              </a:rPr>
              <a:t>$8,146</a:t>
            </a:r>
          </a:p>
        </p:txBody>
      </p:sp>
      <p:sp>
        <p:nvSpPr>
          <p:cNvPr id="8" name="TextBox 7"/>
          <p:cNvSpPr txBox="1"/>
          <p:nvPr/>
        </p:nvSpPr>
        <p:spPr>
          <a:xfrm>
            <a:off x="2974924" y="3313332"/>
            <a:ext cx="1097075" cy="423937"/>
          </a:xfrm>
          <a:prstGeom prst="rect">
            <a:avLst/>
          </a:prstGeom>
          <a:noFill/>
          <a:ln>
            <a:noFill/>
          </a:ln>
        </p:spPr>
        <p:txBody>
          <a:bodyPr wrap="square" lIns="37318" tIns="0" rIns="0" bIns="46648" rtlCol="0">
            <a:spAutoFit/>
          </a:bodyPr>
          <a:lstStyle/>
          <a:p>
            <a:r>
              <a:rPr lang="en-US" sz="1200" dirty="0">
                <a:solidFill>
                  <a:schemeClr val="bg1">
                    <a:lumMod val="50000"/>
                  </a:schemeClr>
                </a:solidFill>
                <a:latin typeface="+mj-lt"/>
              </a:rPr>
              <a:t>75</a:t>
            </a:r>
            <a:r>
              <a:rPr lang="en-US" sz="1200" baseline="30000" dirty="0">
                <a:solidFill>
                  <a:schemeClr val="bg1">
                    <a:lumMod val="50000"/>
                  </a:schemeClr>
                </a:solidFill>
                <a:latin typeface="+mj-lt"/>
              </a:rPr>
              <a:t>th</a:t>
            </a:r>
            <a:r>
              <a:rPr lang="en-US" sz="1200" dirty="0">
                <a:solidFill>
                  <a:schemeClr val="bg1">
                    <a:lumMod val="50000"/>
                  </a:schemeClr>
                </a:solidFill>
                <a:latin typeface="+mj-lt"/>
              </a:rPr>
              <a:t> percentile:</a:t>
            </a:r>
          </a:p>
          <a:p>
            <a:r>
              <a:rPr lang="en-US" sz="1200" dirty="0">
                <a:solidFill>
                  <a:schemeClr val="bg1">
                    <a:lumMod val="50000"/>
                  </a:schemeClr>
                </a:solidFill>
                <a:latin typeface="+mj-lt"/>
              </a:rPr>
              <a:t>$11,933</a:t>
            </a:r>
          </a:p>
        </p:txBody>
      </p:sp>
      <p:sp>
        <p:nvSpPr>
          <p:cNvPr id="9" name="TextBox 8"/>
          <p:cNvSpPr txBox="1"/>
          <p:nvPr/>
        </p:nvSpPr>
        <p:spPr>
          <a:xfrm>
            <a:off x="4461922" y="3568920"/>
            <a:ext cx="1097075" cy="423937"/>
          </a:xfrm>
          <a:prstGeom prst="rect">
            <a:avLst/>
          </a:prstGeom>
          <a:noFill/>
          <a:ln>
            <a:noFill/>
          </a:ln>
        </p:spPr>
        <p:txBody>
          <a:bodyPr wrap="square" lIns="37318" tIns="0" rIns="0" bIns="46648" rtlCol="0">
            <a:spAutoFit/>
          </a:bodyPr>
          <a:lstStyle/>
          <a:p>
            <a:r>
              <a:rPr lang="en-US" sz="1200" dirty="0">
                <a:solidFill>
                  <a:schemeClr val="bg1">
                    <a:lumMod val="50000"/>
                  </a:schemeClr>
                </a:solidFill>
                <a:latin typeface="+mj-lt"/>
              </a:rPr>
              <a:t>Median:</a:t>
            </a:r>
          </a:p>
          <a:p>
            <a:r>
              <a:rPr lang="en-US" sz="1200" dirty="0">
                <a:solidFill>
                  <a:schemeClr val="bg1">
                    <a:lumMod val="50000"/>
                  </a:schemeClr>
                </a:solidFill>
                <a:latin typeface="+mj-lt"/>
              </a:rPr>
              <a:t>$10,083</a:t>
            </a:r>
          </a:p>
        </p:txBody>
      </p:sp>
      <p:cxnSp>
        <p:nvCxnSpPr>
          <p:cNvPr id="10" name="Straight Connector 9"/>
          <p:cNvCxnSpPr/>
          <p:nvPr/>
        </p:nvCxnSpPr>
        <p:spPr>
          <a:xfrm>
            <a:off x="1436907" y="2813270"/>
            <a:ext cx="0" cy="2705201"/>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7399411" y="4342032"/>
            <a:ext cx="0" cy="1177555"/>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2930474" y="3360957"/>
            <a:ext cx="0" cy="215750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413536" y="3616545"/>
            <a:ext cx="0" cy="1903073"/>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5911485" y="3837207"/>
            <a:ext cx="0" cy="1681311"/>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5969776" y="3789582"/>
            <a:ext cx="1029452" cy="423937"/>
          </a:xfrm>
          <a:prstGeom prst="rect">
            <a:avLst/>
          </a:prstGeom>
          <a:noFill/>
          <a:ln>
            <a:noFill/>
          </a:ln>
        </p:spPr>
        <p:txBody>
          <a:bodyPr wrap="square" lIns="37318" tIns="0" rIns="0" bIns="46648" rtlCol="0">
            <a:spAutoFit/>
          </a:bodyPr>
          <a:lstStyle/>
          <a:p>
            <a:r>
              <a:rPr lang="en-US" sz="1200" dirty="0">
                <a:solidFill>
                  <a:schemeClr val="bg1">
                    <a:lumMod val="50000"/>
                  </a:schemeClr>
                </a:solidFill>
                <a:latin typeface="+mj-lt"/>
              </a:rPr>
              <a:t>25</a:t>
            </a:r>
            <a:r>
              <a:rPr lang="en-US" sz="1200" baseline="30000" dirty="0">
                <a:solidFill>
                  <a:schemeClr val="bg1">
                    <a:lumMod val="50000"/>
                  </a:schemeClr>
                </a:solidFill>
                <a:latin typeface="+mj-lt"/>
              </a:rPr>
              <a:t>th</a:t>
            </a:r>
            <a:r>
              <a:rPr lang="en-US" sz="1200" dirty="0">
                <a:solidFill>
                  <a:schemeClr val="bg1">
                    <a:lumMod val="50000"/>
                  </a:schemeClr>
                </a:solidFill>
                <a:latin typeface="+mj-lt"/>
              </a:rPr>
              <a:t> percentile:</a:t>
            </a:r>
          </a:p>
          <a:p>
            <a:r>
              <a:rPr lang="en-US" sz="1200" dirty="0">
                <a:solidFill>
                  <a:schemeClr val="bg1">
                    <a:lumMod val="50000"/>
                  </a:schemeClr>
                </a:solidFill>
                <a:latin typeface="+mj-lt"/>
              </a:rPr>
              <a:t>$8,826</a:t>
            </a:r>
          </a:p>
        </p:txBody>
      </p:sp>
      <p:sp>
        <p:nvSpPr>
          <p:cNvPr id="20" name="TextBox 19"/>
          <p:cNvSpPr txBox="1"/>
          <p:nvPr/>
        </p:nvSpPr>
        <p:spPr>
          <a:xfrm>
            <a:off x="419478" y="1087457"/>
            <a:ext cx="8271639" cy="502445"/>
          </a:xfrm>
          <a:prstGeom prst="rect">
            <a:avLst/>
          </a:prstGeom>
          <a:noFill/>
        </p:spPr>
        <p:txBody>
          <a:bodyPr wrap="square" lIns="93296" tIns="46648" rIns="93296" bIns="46648" rtlCol="0">
            <a:spAutoFit/>
          </a:bodyPr>
          <a:lstStyle/>
          <a:p>
            <a:pPr>
              <a:defRPr/>
            </a:pPr>
            <a:r>
              <a:rPr lang="en-US" sz="1400" dirty="0">
                <a:solidFill>
                  <a:schemeClr val="tx2"/>
                </a:solidFill>
                <a:latin typeface="+mj-lt"/>
              </a:rPr>
              <a:t>Inpatient operating expenses per discharge* for major teaching hospitals</a:t>
            </a:r>
          </a:p>
          <a:p>
            <a:pPr>
              <a:defRPr/>
            </a:pPr>
            <a:r>
              <a:rPr lang="en-US" sz="1200" dirty="0">
                <a:solidFill>
                  <a:schemeClr val="bg1">
                    <a:lumMod val="50000"/>
                  </a:schemeClr>
                </a:solidFill>
                <a:latin typeface="+mj-lt"/>
              </a:rPr>
              <a:t>Dollars per </a:t>
            </a:r>
            <a:r>
              <a:rPr lang="en-US" sz="1200" dirty="0" smtClean="0">
                <a:solidFill>
                  <a:schemeClr val="bg1">
                    <a:lumMod val="50000"/>
                  </a:schemeClr>
                </a:solidFill>
                <a:latin typeface="+mj-lt"/>
              </a:rPr>
              <a:t>case mix- </a:t>
            </a:r>
            <a:r>
              <a:rPr lang="en-US" sz="1200" dirty="0">
                <a:solidFill>
                  <a:schemeClr val="bg1">
                    <a:lumMod val="50000"/>
                  </a:schemeClr>
                </a:solidFill>
                <a:latin typeface="+mj-lt"/>
              </a:rPr>
              <a:t>and wage-adjusted </a:t>
            </a:r>
            <a:r>
              <a:rPr lang="en-US" sz="1200" dirty="0" smtClean="0">
                <a:solidFill>
                  <a:schemeClr val="bg1">
                    <a:lumMod val="50000"/>
                  </a:schemeClr>
                </a:solidFill>
                <a:latin typeface="+mj-lt"/>
              </a:rPr>
              <a:t>discharge, 2012</a:t>
            </a:r>
            <a:endParaRPr lang="en-US" sz="1200" dirty="0">
              <a:solidFill>
                <a:schemeClr val="bg1">
                  <a:lumMod val="50000"/>
                </a:schemeClr>
              </a:solidFill>
              <a:latin typeface="+mj-lt"/>
            </a:endParaRPr>
          </a:p>
        </p:txBody>
      </p:sp>
      <p:cxnSp>
        <p:nvCxnSpPr>
          <p:cNvPr id="21" name="Straight Connector 20"/>
          <p:cNvCxnSpPr/>
          <p:nvPr/>
        </p:nvCxnSpPr>
        <p:spPr>
          <a:xfrm>
            <a:off x="419478" y="1126210"/>
            <a:ext cx="0" cy="424940"/>
          </a:xfrm>
          <a:prstGeom prst="line">
            <a:avLst/>
          </a:prstGeom>
          <a:ln>
            <a:solidFill>
              <a:schemeClr val="bg2">
                <a:lumMod val="65000"/>
              </a:schemeClr>
            </a:solidFill>
          </a:ln>
        </p:spPr>
        <p:style>
          <a:lnRef idx="1">
            <a:schemeClr val="accent1"/>
          </a:lnRef>
          <a:fillRef idx="0">
            <a:schemeClr val="accent1"/>
          </a:fillRef>
          <a:effectRef idx="0">
            <a:schemeClr val="accent1"/>
          </a:effectRef>
          <a:fontRef idx="minor">
            <a:schemeClr val="tx1"/>
          </a:fontRef>
        </p:style>
      </p:cxnSp>
      <p:sp>
        <p:nvSpPr>
          <p:cNvPr id="27" name="McK 5. Source"/>
          <p:cNvSpPr>
            <a:spLocks noChangeArrowheads="1"/>
          </p:cNvSpPr>
          <p:nvPr>
            <p:custDataLst>
              <p:tags r:id="rId9"/>
            </p:custDataLst>
          </p:nvPr>
        </p:nvSpPr>
        <p:spPr bwMode="auto">
          <a:xfrm>
            <a:off x="121488" y="6526554"/>
            <a:ext cx="6988830"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nchorCtr="0">
            <a:spAutoFit/>
          </a:bodyPr>
          <a:lstStyle/>
          <a:p>
            <a:pPr marL="118241" indent="-118241" defTabSz="913526">
              <a:tabLst>
                <a:tab pos="118241" algn="l"/>
                <a:tab pos="408171" algn="l"/>
              </a:tabLst>
            </a:pPr>
            <a:r>
              <a:rPr lang="en-US" sz="800" dirty="0">
                <a:solidFill>
                  <a:schemeClr val="bg1">
                    <a:lumMod val="50000"/>
                  </a:schemeClr>
                </a:solidFill>
                <a:latin typeface="Calibri Light" panose="020F0302020204030204" pitchFamily="34" charset="0"/>
              </a:rPr>
              <a:t>*	I</a:t>
            </a:r>
            <a:r>
              <a:rPr lang="en-US" sz="800" dirty="0" smtClean="0">
                <a:solidFill>
                  <a:schemeClr val="bg1">
                    <a:lumMod val="50000"/>
                  </a:schemeClr>
                </a:solidFill>
                <a:latin typeface="Calibri Light" panose="020F0302020204030204" pitchFamily="34" charset="0"/>
              </a:rPr>
              <a:t>npatient </a:t>
            </a:r>
            <a:r>
              <a:rPr lang="en-US" sz="800" dirty="0">
                <a:solidFill>
                  <a:schemeClr val="bg1">
                    <a:lumMod val="50000"/>
                  </a:schemeClr>
                </a:solidFill>
                <a:latin typeface="Calibri Light" panose="020F0302020204030204" pitchFamily="34" charset="0"/>
              </a:rPr>
              <a:t>patient service expenses divided by inpatient discharges. Adjusted for hospital </a:t>
            </a:r>
            <a:r>
              <a:rPr lang="en-US" sz="800" dirty="0" smtClean="0">
                <a:solidFill>
                  <a:schemeClr val="bg1">
                    <a:lumMod val="50000"/>
                  </a:schemeClr>
                </a:solidFill>
                <a:latin typeface="Calibri Light" panose="020F0302020204030204" pitchFamily="34" charset="0"/>
              </a:rPr>
              <a:t>case mix </a:t>
            </a:r>
            <a:r>
              <a:rPr lang="en-US" sz="800" dirty="0">
                <a:solidFill>
                  <a:schemeClr val="bg1">
                    <a:lumMod val="50000"/>
                  </a:schemeClr>
                </a:solidFill>
                <a:latin typeface="Calibri Light" panose="020F0302020204030204" pitchFamily="34" charset="0"/>
              </a:rPr>
              <a:t>index (CHIA 2011) and area wage index (CMS 2012).</a:t>
            </a:r>
          </a:p>
          <a:p>
            <a:pPr marL="118241" indent="-118241" defTabSz="913526">
              <a:tabLst>
                <a:tab pos="118241" algn="l"/>
                <a:tab pos="408171" algn="l"/>
              </a:tabLst>
            </a:pPr>
            <a:r>
              <a:rPr lang="en-US" sz="800" b="1" dirty="0" smtClean="0">
                <a:solidFill>
                  <a:schemeClr val="bg1">
                    <a:lumMod val="50000"/>
                  </a:schemeClr>
                </a:solidFill>
                <a:latin typeface="Calibri Light" panose="020F0302020204030204" pitchFamily="34" charset="0"/>
              </a:rPr>
              <a:t>Source</a:t>
            </a:r>
            <a:r>
              <a:rPr lang="en-US" sz="800" b="1" dirty="0">
                <a:solidFill>
                  <a:schemeClr val="bg1">
                    <a:lumMod val="50000"/>
                  </a:schemeClr>
                </a:solidFill>
                <a:latin typeface="Calibri Light" panose="020F0302020204030204" pitchFamily="34" charset="0"/>
              </a:rPr>
              <a:t>: 	</a:t>
            </a:r>
            <a:r>
              <a:rPr lang="en-US" sz="800" dirty="0" smtClean="0">
                <a:solidFill>
                  <a:schemeClr val="bg1">
                    <a:lumMod val="50000"/>
                  </a:schemeClr>
                </a:solidFill>
                <a:latin typeface="Calibri Light" panose="020F0302020204030204" pitchFamily="34" charset="0"/>
              </a:rPr>
              <a:t>Center for Health Information and Analysis; Center for Medicare &amp; Medicaid Services; HPC </a:t>
            </a:r>
            <a:r>
              <a:rPr lang="en-US" sz="800" dirty="0">
                <a:solidFill>
                  <a:schemeClr val="bg1">
                    <a:lumMod val="50000"/>
                  </a:schemeClr>
                </a:solidFill>
                <a:latin typeface="Calibri Light" panose="020F0302020204030204" pitchFamily="34" charset="0"/>
              </a:rPr>
              <a:t>analysis</a:t>
            </a:r>
          </a:p>
        </p:txBody>
      </p:sp>
      <p:sp>
        <p:nvSpPr>
          <p:cNvPr id="39" name="Up-Down Arrow 38"/>
          <p:cNvSpPr/>
          <p:nvPr/>
        </p:nvSpPr>
        <p:spPr>
          <a:xfrm rot="5400000">
            <a:off x="4292074" y="1321108"/>
            <a:ext cx="260726" cy="2932755"/>
          </a:xfrm>
          <a:prstGeom prst="upDownArrow">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endParaRPr lang="en-US" sz="1200">
              <a:latin typeface="+mj-lt"/>
            </a:endParaRPr>
          </a:p>
        </p:txBody>
      </p:sp>
      <p:cxnSp>
        <p:nvCxnSpPr>
          <p:cNvPr id="40" name="Straight Connector 39"/>
          <p:cNvCxnSpPr/>
          <p:nvPr/>
        </p:nvCxnSpPr>
        <p:spPr>
          <a:xfrm rot="5400000">
            <a:off x="5735935" y="2786463"/>
            <a:ext cx="316642" cy="0"/>
          </a:xfrm>
          <a:prstGeom prst="line">
            <a:avLst/>
          </a:prstGeom>
          <a:ln w="38100">
            <a:solidFill>
              <a:srgbClr val="0C2D83"/>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2797562" y="2786463"/>
            <a:ext cx="316642" cy="0"/>
          </a:xfrm>
          <a:prstGeom prst="line">
            <a:avLst/>
          </a:prstGeom>
          <a:ln w="38100">
            <a:solidFill>
              <a:srgbClr val="0C2D83"/>
            </a:solidFill>
          </a:ln>
        </p:spPr>
        <p:style>
          <a:lnRef idx="1">
            <a:schemeClr val="accent1"/>
          </a:lnRef>
          <a:fillRef idx="0">
            <a:schemeClr val="accent1"/>
          </a:fillRef>
          <a:effectRef idx="0">
            <a:schemeClr val="accent1"/>
          </a:effectRef>
          <a:fontRef idx="minor">
            <a:schemeClr val="tx1"/>
          </a:fontRef>
        </p:style>
      </p:cxnSp>
      <p:sp>
        <p:nvSpPr>
          <p:cNvPr id="42" name="Rectangle 41"/>
          <p:cNvSpPr/>
          <p:nvPr/>
        </p:nvSpPr>
        <p:spPr>
          <a:xfrm>
            <a:off x="3864093" y="2074694"/>
            <a:ext cx="1239984" cy="725149"/>
          </a:xfrm>
          <a:prstGeom prst="rect">
            <a:avLst/>
          </a:prstGeom>
          <a:noFill/>
          <a:effectLst/>
        </p:spPr>
        <p:txBody>
          <a:bodyPr wrap="none" lIns="93296" tIns="46648" rIns="93296" bIns="46648">
            <a:spAutoFit/>
          </a:bodyPr>
          <a:lstStyle/>
          <a:p>
            <a:pPr algn="ctr"/>
            <a:r>
              <a:rPr lang="en-US" sz="4100" b="1" dirty="0" smtClean="0">
                <a:ln w="18415" cmpd="sng">
                  <a:solidFill>
                    <a:srgbClr val="0C2D83"/>
                  </a:solidFill>
                  <a:prstDash val="solid"/>
                </a:ln>
                <a:solidFill>
                  <a:srgbClr val="0C2D83"/>
                </a:solidFill>
                <a:latin typeface="Arial" pitchFamily="34" charset="0"/>
                <a:cs typeface="Arial" pitchFamily="34" charset="0"/>
              </a:rPr>
              <a:t>35%</a:t>
            </a:r>
            <a:endParaRPr lang="en-US" sz="4100" b="1" dirty="0">
              <a:ln w="18415" cmpd="sng">
                <a:solidFill>
                  <a:srgbClr val="0C2D83"/>
                </a:solidFill>
                <a:prstDash val="solid"/>
              </a:ln>
              <a:solidFill>
                <a:srgbClr val="0C2D83"/>
              </a:solidFill>
              <a:latin typeface="Arial" pitchFamily="34" charset="0"/>
              <a:cs typeface="Arial" pitchFamily="34" charset="0"/>
            </a:endParaRPr>
          </a:p>
        </p:txBody>
      </p:sp>
      <p:sp>
        <p:nvSpPr>
          <p:cNvPr id="43" name="TextBox 42"/>
          <p:cNvSpPr txBox="1"/>
          <p:nvPr/>
        </p:nvSpPr>
        <p:spPr>
          <a:xfrm>
            <a:off x="3423536" y="2860699"/>
            <a:ext cx="2164664" cy="423937"/>
          </a:xfrm>
          <a:prstGeom prst="rect">
            <a:avLst/>
          </a:prstGeom>
          <a:noFill/>
        </p:spPr>
        <p:txBody>
          <a:bodyPr wrap="square" lIns="37318" tIns="0" rIns="0" bIns="46648" rtlCol="0">
            <a:spAutoFit/>
          </a:bodyPr>
          <a:lstStyle/>
          <a:p>
            <a:pPr algn="ctr"/>
            <a:r>
              <a:rPr lang="en-US" sz="1200" dirty="0">
                <a:solidFill>
                  <a:schemeClr val="tx2"/>
                </a:solidFill>
                <a:latin typeface="+mj-lt"/>
              </a:rPr>
              <a:t>Expense difference between 25</a:t>
            </a:r>
            <a:r>
              <a:rPr lang="en-US" sz="1200" baseline="30000" dirty="0">
                <a:solidFill>
                  <a:schemeClr val="tx2"/>
                </a:solidFill>
                <a:latin typeface="+mj-lt"/>
              </a:rPr>
              <a:t>th</a:t>
            </a:r>
            <a:r>
              <a:rPr lang="en-US" sz="1200" dirty="0">
                <a:solidFill>
                  <a:schemeClr val="tx2"/>
                </a:solidFill>
                <a:latin typeface="+mj-lt"/>
              </a:rPr>
              <a:t> and 75</a:t>
            </a:r>
            <a:r>
              <a:rPr lang="en-US" sz="1200" baseline="30000" dirty="0">
                <a:solidFill>
                  <a:schemeClr val="tx2"/>
                </a:solidFill>
                <a:latin typeface="+mj-lt"/>
              </a:rPr>
              <a:t>th</a:t>
            </a:r>
            <a:r>
              <a:rPr lang="en-US" sz="1200" dirty="0">
                <a:solidFill>
                  <a:schemeClr val="tx2"/>
                </a:solidFill>
                <a:latin typeface="+mj-lt"/>
              </a:rPr>
              <a:t> percentiles</a:t>
            </a:r>
          </a:p>
        </p:txBody>
      </p:sp>
      <p:sp>
        <p:nvSpPr>
          <p:cNvPr id="18" name="Rectangular Callout 17"/>
          <p:cNvSpPr/>
          <p:nvPr/>
        </p:nvSpPr>
        <p:spPr>
          <a:xfrm>
            <a:off x="7399411" y="3048000"/>
            <a:ext cx="1622669" cy="788515"/>
          </a:xfrm>
          <a:prstGeom prst="wedgeRectCallout">
            <a:avLst>
              <a:gd name="adj1" fmla="val 1708"/>
              <a:gd name="adj2" fmla="val 62500"/>
            </a:avLst>
          </a:prstGeom>
          <a:solidFill>
            <a:srgbClr val="0C2D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900" b="1" dirty="0" smtClean="0">
                <a:solidFill>
                  <a:schemeClr val="bg1"/>
                </a:solidFill>
              </a:rPr>
              <a:t>While teaching hospitals have higher expenses on average, certain teaching hospitals incur lower costs than the statewide median hospital</a:t>
            </a:r>
            <a:endParaRPr lang="en-US" sz="900" b="1" dirty="0">
              <a:solidFill>
                <a:schemeClr val="bg1"/>
              </a:solidFill>
            </a:endParaRPr>
          </a:p>
        </p:txBody>
      </p:sp>
    </p:spTree>
    <p:extLst>
      <p:ext uri="{BB962C8B-B14F-4D97-AF65-F5344CB8AC3E}">
        <p14:creationId xmlns:p14="http://schemas.microsoft.com/office/powerpoint/2010/main" val="2316799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7" name="Object 46" hidden="1"/>
          <p:cNvGraphicFramePr>
            <a:graphicFrameLocks noChangeAspect="1"/>
          </p:cNvGraphicFramePr>
          <p:nvPr>
            <p:custDataLst>
              <p:tags r:id="rId2"/>
            </p:custDataLst>
            <p:extLst>
              <p:ext uri="{D42A27DB-BD31-4B8C-83A1-F6EECF244321}">
                <p14:modId xmlns:p14="http://schemas.microsoft.com/office/powerpoint/2010/main" val="3655610548"/>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303338" name="think-cell Slide" r:id="rId13" imgW="360" imgH="360" progId="TCLayout.ActiveDocument.1">
                  <p:embed/>
                </p:oleObj>
              </mc:Choice>
              <mc:Fallback>
                <p:oleObj name="think-cell Slide" r:id="rId13" imgW="360" imgH="360" progId="TCLayout.ActiveDocument.1">
                  <p:embed/>
                  <p:pic>
                    <p:nvPicPr>
                      <p:cNvPr id="0" name="Picture 3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6" name="Rectangle 45" hidden="1"/>
          <p:cNvSpPr/>
          <p:nvPr>
            <p:custDataLst>
              <p:tags r:id="rId3"/>
            </p:custDataLst>
          </p:nvPr>
        </p:nvSpPr>
        <p:spPr bwMode="auto">
          <a:xfrm>
            <a:off x="0" y="0"/>
            <a:ext cx="158750" cy="15875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endParaRPr lang="en-US" sz="1400" b="1">
              <a:latin typeface="Calibri Light"/>
              <a:cs typeface="Arial"/>
              <a:sym typeface="Calibri Light"/>
            </a:endParaRPr>
          </a:p>
        </p:txBody>
      </p:sp>
      <p:sp>
        <p:nvSpPr>
          <p:cNvPr id="40" name="Rectangle 39"/>
          <p:cNvSpPr/>
          <p:nvPr/>
        </p:nvSpPr>
        <p:spPr>
          <a:xfrm>
            <a:off x="3524250" y="3707047"/>
            <a:ext cx="1676400" cy="1693628"/>
          </a:xfrm>
          <a:prstGeom prst="rect">
            <a:avLst/>
          </a:prstGeom>
          <a:solidFill>
            <a:srgbClr val="006C31">
              <a:alpha val="3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r"/>
            <a:endParaRPr lang="en-US" sz="1300" dirty="0"/>
          </a:p>
        </p:txBody>
      </p:sp>
      <p:sp>
        <p:nvSpPr>
          <p:cNvPr id="41" name="Rectangle 40"/>
          <p:cNvSpPr/>
          <p:nvPr/>
        </p:nvSpPr>
        <p:spPr>
          <a:xfrm>
            <a:off x="1836738" y="2005013"/>
            <a:ext cx="1684919" cy="1701190"/>
          </a:xfrm>
          <a:prstGeom prst="rect">
            <a:avLst/>
          </a:prstGeom>
          <a:solidFill>
            <a:srgbClr val="FF7C80">
              <a:alpha val="3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endParaRPr lang="en-US" sz="1300"/>
          </a:p>
        </p:txBody>
      </p:sp>
      <p:sp>
        <p:nvSpPr>
          <p:cNvPr id="2" name="Title 1"/>
          <p:cNvSpPr>
            <a:spLocks noGrp="1"/>
          </p:cNvSpPr>
          <p:nvPr>
            <p:ph type="title"/>
          </p:nvPr>
        </p:nvSpPr>
        <p:spPr>
          <a:xfrm>
            <a:off x="121489" y="234863"/>
            <a:ext cx="8794113" cy="369332"/>
          </a:xfrm>
        </p:spPr>
        <p:txBody>
          <a:bodyPr/>
          <a:lstStyle/>
          <a:p>
            <a:r>
              <a:rPr lang="en-US" dirty="0"/>
              <a:t>Some hospitals </a:t>
            </a:r>
            <a:r>
              <a:rPr lang="en-US" dirty="0" smtClean="0"/>
              <a:t>achieve high </a:t>
            </a:r>
            <a:r>
              <a:rPr lang="en-US" dirty="0"/>
              <a:t>quality with lower operating expenses</a:t>
            </a:r>
          </a:p>
        </p:txBody>
      </p:sp>
      <p:sp>
        <p:nvSpPr>
          <p:cNvPr id="33" name="TextBox 32"/>
          <p:cNvSpPr txBox="1"/>
          <p:nvPr/>
        </p:nvSpPr>
        <p:spPr>
          <a:xfrm>
            <a:off x="1790700" y="5481638"/>
            <a:ext cx="999737" cy="694371"/>
          </a:xfrm>
          <a:prstGeom prst="rect">
            <a:avLst/>
          </a:prstGeom>
          <a:noFill/>
        </p:spPr>
        <p:txBody>
          <a:bodyPr wrap="square" lIns="93296" tIns="46648" rIns="93296" bIns="46648" rtlCol="0">
            <a:spAutoFit/>
          </a:bodyPr>
          <a:lstStyle/>
          <a:p>
            <a:r>
              <a:rPr lang="en-US" sz="1300" dirty="0" smtClean="0">
                <a:solidFill>
                  <a:schemeClr val="tx2"/>
                </a:solidFill>
                <a:latin typeface="+mn-lt"/>
              </a:rPr>
              <a:t>60% worse than  median</a:t>
            </a:r>
            <a:endParaRPr lang="en-US" sz="1300" dirty="0">
              <a:solidFill>
                <a:schemeClr val="tx2"/>
              </a:solidFill>
              <a:latin typeface="+mn-lt"/>
            </a:endParaRPr>
          </a:p>
        </p:txBody>
      </p:sp>
      <p:sp>
        <p:nvSpPr>
          <p:cNvPr id="34" name="TextBox 33"/>
          <p:cNvSpPr txBox="1"/>
          <p:nvPr/>
        </p:nvSpPr>
        <p:spPr>
          <a:xfrm>
            <a:off x="4198938" y="5476875"/>
            <a:ext cx="1012297" cy="694371"/>
          </a:xfrm>
          <a:prstGeom prst="rect">
            <a:avLst/>
          </a:prstGeom>
          <a:noFill/>
        </p:spPr>
        <p:txBody>
          <a:bodyPr wrap="square" lIns="93296" tIns="46648" rIns="93296" bIns="46648" rtlCol="0">
            <a:spAutoFit/>
          </a:bodyPr>
          <a:lstStyle/>
          <a:p>
            <a:pPr algn="r"/>
            <a:r>
              <a:rPr lang="en-US" sz="1300" dirty="0" smtClean="0">
                <a:solidFill>
                  <a:schemeClr val="tx2"/>
                </a:solidFill>
                <a:latin typeface="+mn-lt"/>
              </a:rPr>
              <a:t>60% better than median</a:t>
            </a:r>
            <a:endParaRPr lang="en-US" sz="1300" dirty="0">
              <a:solidFill>
                <a:schemeClr val="tx2"/>
              </a:solidFill>
              <a:latin typeface="+mn-lt"/>
            </a:endParaRPr>
          </a:p>
        </p:txBody>
      </p:sp>
      <p:sp>
        <p:nvSpPr>
          <p:cNvPr id="35" name="TextBox 34"/>
          <p:cNvSpPr txBox="1"/>
          <p:nvPr/>
        </p:nvSpPr>
        <p:spPr>
          <a:xfrm>
            <a:off x="693738" y="4895850"/>
            <a:ext cx="1161753" cy="494317"/>
          </a:xfrm>
          <a:prstGeom prst="rect">
            <a:avLst/>
          </a:prstGeom>
          <a:noFill/>
        </p:spPr>
        <p:txBody>
          <a:bodyPr wrap="square" lIns="93296" tIns="46648" rIns="93296" bIns="46648" rtlCol="0">
            <a:spAutoFit/>
          </a:bodyPr>
          <a:lstStyle/>
          <a:p>
            <a:pPr algn="r"/>
            <a:r>
              <a:rPr lang="en-US" sz="1300" dirty="0" smtClean="0">
                <a:solidFill>
                  <a:schemeClr val="tx2"/>
                </a:solidFill>
                <a:latin typeface="+mn-lt"/>
              </a:rPr>
              <a:t>60% below median</a:t>
            </a:r>
            <a:endParaRPr lang="en-US" sz="1300" dirty="0">
              <a:solidFill>
                <a:schemeClr val="tx2"/>
              </a:solidFill>
              <a:latin typeface="+mn-lt"/>
            </a:endParaRPr>
          </a:p>
        </p:txBody>
      </p:sp>
      <p:sp>
        <p:nvSpPr>
          <p:cNvPr id="37" name="TextBox 36"/>
          <p:cNvSpPr txBox="1"/>
          <p:nvPr/>
        </p:nvSpPr>
        <p:spPr>
          <a:xfrm>
            <a:off x="5229225" y="3457575"/>
            <a:ext cx="1012437" cy="494317"/>
          </a:xfrm>
          <a:prstGeom prst="rect">
            <a:avLst/>
          </a:prstGeom>
          <a:noFill/>
        </p:spPr>
        <p:txBody>
          <a:bodyPr wrap="square" lIns="93296" tIns="46648" rIns="93296" bIns="46648" rtlCol="0">
            <a:spAutoFit/>
          </a:bodyPr>
          <a:lstStyle/>
          <a:p>
            <a:r>
              <a:rPr lang="en-US" sz="1300" dirty="0">
                <a:solidFill>
                  <a:schemeClr val="tx2"/>
                </a:solidFill>
                <a:latin typeface="+mn-lt"/>
              </a:rPr>
              <a:t>Median </a:t>
            </a:r>
            <a:r>
              <a:rPr lang="en-US" sz="1300" dirty="0" smtClean="0">
                <a:solidFill>
                  <a:schemeClr val="tx2"/>
                </a:solidFill>
                <a:latin typeface="+mn-lt"/>
              </a:rPr>
              <a:t>expenses</a:t>
            </a:r>
            <a:endParaRPr lang="en-US" sz="1300" dirty="0">
              <a:solidFill>
                <a:schemeClr val="tx2"/>
              </a:solidFill>
              <a:latin typeface="+mn-lt"/>
            </a:endParaRPr>
          </a:p>
        </p:txBody>
      </p:sp>
      <p:sp>
        <p:nvSpPr>
          <p:cNvPr id="38" name="TextBox 37"/>
          <p:cNvSpPr txBox="1"/>
          <p:nvPr/>
        </p:nvSpPr>
        <p:spPr>
          <a:xfrm>
            <a:off x="2930525" y="1540510"/>
            <a:ext cx="1173829" cy="494317"/>
          </a:xfrm>
          <a:prstGeom prst="rect">
            <a:avLst/>
          </a:prstGeom>
          <a:noFill/>
        </p:spPr>
        <p:txBody>
          <a:bodyPr wrap="square" lIns="93296" tIns="46648" rIns="93296" bIns="46648" rtlCol="0">
            <a:spAutoFit/>
          </a:bodyPr>
          <a:lstStyle/>
          <a:p>
            <a:pPr algn="ctr"/>
            <a:r>
              <a:rPr lang="en-US" sz="1300" dirty="0">
                <a:solidFill>
                  <a:schemeClr val="tx2"/>
                </a:solidFill>
                <a:latin typeface="+mn-lt"/>
              </a:rPr>
              <a:t>Median performance</a:t>
            </a:r>
          </a:p>
        </p:txBody>
      </p:sp>
      <p:sp>
        <p:nvSpPr>
          <p:cNvPr id="42" name="Rectangle 41"/>
          <p:cNvSpPr/>
          <p:nvPr/>
        </p:nvSpPr>
        <p:spPr>
          <a:xfrm>
            <a:off x="4279520" y="4822760"/>
            <a:ext cx="868808" cy="530219"/>
          </a:xfrm>
          <a:prstGeom prst="rect">
            <a:avLst/>
          </a:prstGeom>
          <a:solidFill>
            <a:srgbClr val="0C2D83"/>
          </a:solidFill>
          <a:ln>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r>
              <a:rPr lang="en-US" sz="1300" b="1" dirty="0"/>
              <a:t>Higher efficiency</a:t>
            </a:r>
          </a:p>
        </p:txBody>
      </p:sp>
      <p:sp>
        <p:nvSpPr>
          <p:cNvPr id="43" name="Rectangle 42"/>
          <p:cNvSpPr/>
          <p:nvPr/>
        </p:nvSpPr>
        <p:spPr>
          <a:xfrm>
            <a:off x="1883090" y="2054160"/>
            <a:ext cx="868808" cy="530219"/>
          </a:xfrm>
          <a:prstGeom prst="rect">
            <a:avLst/>
          </a:prstGeom>
          <a:solidFill>
            <a:srgbClr val="0C2D83"/>
          </a:solidFill>
          <a:ln>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r>
              <a:rPr lang="en-US" sz="1300" b="1" dirty="0"/>
              <a:t>Lower efficiency</a:t>
            </a:r>
          </a:p>
        </p:txBody>
      </p:sp>
      <p:sp>
        <p:nvSpPr>
          <p:cNvPr id="44" name="McK 5. Source"/>
          <p:cNvSpPr>
            <a:spLocks noChangeArrowheads="1"/>
          </p:cNvSpPr>
          <p:nvPr>
            <p:custDataLst>
              <p:tags r:id="rId4"/>
            </p:custDataLst>
          </p:nvPr>
        </p:nvSpPr>
        <p:spPr bwMode="auto">
          <a:xfrm>
            <a:off x="121488" y="6270330"/>
            <a:ext cx="6988830" cy="5024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nchorCtr="0">
            <a:spAutoFit/>
          </a:bodyPr>
          <a:lstStyle/>
          <a:p>
            <a:pPr marL="118241" indent="-118241" defTabSz="913526">
              <a:tabLst>
                <a:tab pos="118241" algn="l"/>
                <a:tab pos="408171" algn="l"/>
              </a:tabLst>
            </a:pPr>
            <a:r>
              <a:rPr lang="en-US" sz="800" dirty="0">
                <a:solidFill>
                  <a:schemeClr val="bg1">
                    <a:lumMod val="50000"/>
                  </a:schemeClr>
                </a:solidFill>
                <a:latin typeface="Calibri Light" panose="020F0302020204030204" pitchFamily="34" charset="0"/>
              </a:rPr>
              <a:t>*	2012 inpatient patient service expenses divided by inpatient discharges. Adjusted for hospital case mix index (CHIA 2011) and area wage index (CMS 2012).</a:t>
            </a:r>
          </a:p>
          <a:p>
            <a:pPr marL="118241" indent="-118241" defTabSz="913526">
              <a:tabLst>
                <a:tab pos="118241" algn="l"/>
                <a:tab pos="408171" algn="l"/>
              </a:tabLst>
            </a:pPr>
            <a:r>
              <a:rPr lang="en-US" sz="800" dirty="0">
                <a:solidFill>
                  <a:schemeClr val="bg1">
                    <a:lumMod val="50000"/>
                  </a:schemeClr>
                </a:solidFill>
                <a:latin typeface="Calibri Light" panose="020F0302020204030204" pitchFamily="34" charset="0"/>
              </a:rPr>
              <a:t>†	Average across 10 process-of-care measures (CMS 2012): SCIP-Inf-1; SCIP-Inf-2; SCIP-Inf-3; SCIP-Inf-9; SCIP-Inf-10; AMI 2; AMI 8-a; PN 6; HF 2; and HF 3. Detail on measures available in Technical Appendix </a:t>
            </a:r>
            <a:r>
              <a:rPr lang="en-US" sz="800" dirty="0" smtClean="0">
                <a:solidFill>
                  <a:schemeClr val="bg1">
                    <a:lumMod val="50000"/>
                  </a:schemeClr>
                </a:solidFill>
                <a:latin typeface="Calibri Light" panose="020F0302020204030204" pitchFamily="34" charset="0"/>
              </a:rPr>
              <a:t>A2</a:t>
            </a:r>
            <a:r>
              <a:rPr lang="en-US" sz="800" dirty="0">
                <a:solidFill>
                  <a:schemeClr val="bg1">
                    <a:lumMod val="50000"/>
                  </a:schemeClr>
                </a:solidFill>
                <a:latin typeface="Calibri Light" panose="020F0302020204030204" pitchFamily="34" charset="0"/>
              </a:rPr>
              <a:t>: Hospital Operating Expenses.</a:t>
            </a:r>
          </a:p>
          <a:p>
            <a:pPr marL="118241" indent="-118241" defTabSz="913526">
              <a:tabLst>
                <a:tab pos="118241" algn="l"/>
                <a:tab pos="408171" algn="l"/>
              </a:tabLst>
            </a:pPr>
            <a:r>
              <a:rPr lang="en-US" sz="800" b="1" dirty="0" smtClean="0">
                <a:solidFill>
                  <a:schemeClr val="bg1">
                    <a:lumMod val="50000"/>
                  </a:schemeClr>
                </a:solidFill>
                <a:latin typeface="Calibri Light" panose="020F0302020204030204" pitchFamily="34" charset="0"/>
              </a:rPr>
              <a:t>Source:</a:t>
            </a:r>
            <a:r>
              <a:rPr lang="en-US" sz="800" dirty="0" smtClean="0">
                <a:solidFill>
                  <a:schemeClr val="bg1">
                    <a:lumMod val="50000"/>
                  </a:schemeClr>
                </a:solidFill>
                <a:latin typeface="Calibri Light" panose="020F0302020204030204" pitchFamily="34" charset="0"/>
              </a:rPr>
              <a:t>	Center </a:t>
            </a:r>
            <a:r>
              <a:rPr lang="en-US" sz="800" dirty="0">
                <a:solidFill>
                  <a:schemeClr val="bg1">
                    <a:lumMod val="50000"/>
                  </a:schemeClr>
                </a:solidFill>
                <a:latin typeface="Calibri Light" panose="020F0302020204030204" pitchFamily="34" charset="0"/>
              </a:rPr>
              <a:t>for Health Information and Analysis; Center for Medicare &amp; Medicaid Services; HPC analysis</a:t>
            </a:r>
          </a:p>
        </p:txBody>
      </p:sp>
      <p:sp>
        <p:nvSpPr>
          <p:cNvPr id="39" name="TextBox 38"/>
          <p:cNvSpPr txBox="1"/>
          <p:nvPr/>
        </p:nvSpPr>
        <p:spPr>
          <a:xfrm>
            <a:off x="628650" y="2005013"/>
            <a:ext cx="1161753" cy="494317"/>
          </a:xfrm>
          <a:prstGeom prst="rect">
            <a:avLst/>
          </a:prstGeom>
          <a:noFill/>
        </p:spPr>
        <p:txBody>
          <a:bodyPr wrap="square" lIns="93296" tIns="46648" rIns="93296" bIns="46648" rtlCol="0">
            <a:spAutoFit/>
          </a:bodyPr>
          <a:lstStyle/>
          <a:p>
            <a:pPr algn="r"/>
            <a:r>
              <a:rPr lang="en-US" sz="1300" dirty="0" smtClean="0">
                <a:solidFill>
                  <a:schemeClr val="tx2"/>
                </a:solidFill>
                <a:latin typeface="+mn-lt"/>
              </a:rPr>
              <a:t>60% above median</a:t>
            </a:r>
            <a:endParaRPr lang="en-US" sz="1300" dirty="0">
              <a:solidFill>
                <a:schemeClr val="tx2"/>
              </a:solidFill>
              <a:latin typeface="+mn-lt"/>
            </a:endParaRPr>
          </a:p>
        </p:txBody>
      </p:sp>
      <p:sp>
        <p:nvSpPr>
          <p:cNvPr id="49" name="Rectangle 48"/>
          <p:cNvSpPr/>
          <p:nvPr/>
        </p:nvSpPr>
        <p:spPr>
          <a:xfrm>
            <a:off x="6330462" y="2293620"/>
            <a:ext cx="2580128" cy="2739441"/>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86592" tIns="186592" rIns="186592" bIns="186592" rtlCol="0" anchor="ctr"/>
          <a:lstStyle/>
          <a:p>
            <a:r>
              <a:rPr lang="en-US" sz="1300" dirty="0" smtClean="0">
                <a:solidFill>
                  <a:schemeClr val="tx1"/>
                </a:solidFill>
              </a:rPr>
              <a:t>Similar results were observed for other measures of quality performance:</a:t>
            </a:r>
          </a:p>
          <a:p>
            <a:endParaRPr lang="en-US" sz="1300" dirty="0" smtClean="0">
              <a:solidFill>
                <a:schemeClr val="tx1"/>
              </a:solidFill>
            </a:endParaRPr>
          </a:p>
          <a:p>
            <a:pPr marL="227013" indent="-227013">
              <a:buFont typeface="Wingdings" pitchFamily="2" charset="2"/>
              <a:buChar char="§"/>
            </a:pPr>
            <a:r>
              <a:rPr lang="en-US" sz="1300" dirty="0" smtClean="0">
                <a:solidFill>
                  <a:schemeClr val="tx1"/>
                </a:solidFill>
              </a:rPr>
              <a:t>Risk-adjusted mortality rates for acute myocardial infarction (AMI), heart failure (HF), and pneumonia (PN)</a:t>
            </a:r>
          </a:p>
          <a:p>
            <a:pPr marL="227013" indent="-227013">
              <a:buFont typeface="Wingdings" pitchFamily="2" charset="2"/>
              <a:buChar char="§"/>
            </a:pPr>
            <a:endParaRPr lang="en-US" sz="1300" dirty="0">
              <a:solidFill>
                <a:schemeClr val="tx1"/>
              </a:solidFill>
            </a:endParaRPr>
          </a:p>
          <a:p>
            <a:pPr marL="227013" indent="-227013">
              <a:buFont typeface="Wingdings" pitchFamily="2" charset="2"/>
              <a:buChar char="§"/>
            </a:pPr>
            <a:r>
              <a:rPr lang="en-US" sz="1300" dirty="0">
                <a:solidFill>
                  <a:schemeClr val="tx1"/>
                </a:solidFill>
              </a:rPr>
              <a:t>Risk-adjusted </a:t>
            </a:r>
            <a:r>
              <a:rPr lang="en-US" sz="1300" dirty="0" smtClean="0">
                <a:solidFill>
                  <a:schemeClr val="tx1"/>
                </a:solidFill>
              </a:rPr>
              <a:t>excess readmission ratio for AMI, HF, and PN</a:t>
            </a:r>
            <a:endParaRPr lang="en-US" sz="1300" dirty="0">
              <a:solidFill>
                <a:schemeClr val="tx1"/>
              </a:solidFill>
            </a:endParaRPr>
          </a:p>
        </p:txBody>
      </p:sp>
      <p:sp>
        <p:nvSpPr>
          <p:cNvPr id="25" name="TextBox 24"/>
          <p:cNvSpPr txBox="1"/>
          <p:nvPr/>
        </p:nvSpPr>
        <p:spPr>
          <a:xfrm>
            <a:off x="419478" y="1087457"/>
            <a:ext cx="8271639" cy="494317"/>
          </a:xfrm>
          <a:prstGeom prst="rect">
            <a:avLst/>
          </a:prstGeom>
          <a:noFill/>
        </p:spPr>
        <p:txBody>
          <a:bodyPr wrap="square" lIns="93296" tIns="46648" rIns="93296" bIns="46648" rtlCol="0">
            <a:spAutoFit/>
          </a:bodyPr>
          <a:lstStyle/>
          <a:p>
            <a:pPr>
              <a:defRPr/>
            </a:pPr>
            <a:r>
              <a:rPr lang="en-US" sz="1400" dirty="0">
                <a:solidFill>
                  <a:schemeClr val="tx2"/>
                </a:solidFill>
                <a:latin typeface="+mj-lt"/>
              </a:rPr>
              <a:t>Quality performance relative to inpatient operating expenses per admission: process-of-care </a:t>
            </a:r>
            <a:r>
              <a:rPr lang="en-US" sz="1400" dirty="0" smtClean="0">
                <a:solidFill>
                  <a:schemeClr val="tx2"/>
                </a:solidFill>
                <a:latin typeface="+mj-lt"/>
              </a:rPr>
              <a:t>measures</a:t>
            </a:r>
          </a:p>
          <a:p>
            <a:pPr>
              <a:defRPr/>
            </a:pPr>
            <a:r>
              <a:rPr lang="en-US" sz="1200" dirty="0">
                <a:solidFill>
                  <a:schemeClr val="bg1">
                    <a:lumMod val="50000"/>
                  </a:schemeClr>
                </a:solidFill>
                <a:latin typeface="+mj-lt"/>
              </a:rPr>
              <a:t>Composite of process-of-care measures versus dollars per case mix-adjusted </a:t>
            </a:r>
            <a:r>
              <a:rPr lang="en-US" sz="1200" dirty="0" smtClean="0">
                <a:solidFill>
                  <a:schemeClr val="bg1">
                    <a:lumMod val="50000"/>
                  </a:schemeClr>
                </a:solidFill>
                <a:latin typeface="+mj-lt"/>
              </a:rPr>
              <a:t>discharge</a:t>
            </a:r>
            <a:r>
              <a:rPr lang="en-US" sz="1200" baseline="30000" dirty="0" smtClean="0">
                <a:solidFill>
                  <a:schemeClr val="bg1">
                    <a:lumMod val="50000"/>
                  </a:schemeClr>
                </a:solidFill>
                <a:latin typeface="+mj-lt"/>
              </a:rPr>
              <a:t>*</a:t>
            </a:r>
            <a:endParaRPr lang="en-US" sz="1200" baseline="30000" dirty="0">
              <a:solidFill>
                <a:schemeClr val="bg1">
                  <a:lumMod val="50000"/>
                </a:schemeClr>
              </a:solidFill>
              <a:latin typeface="+mj-lt"/>
            </a:endParaRPr>
          </a:p>
        </p:txBody>
      </p:sp>
      <p:cxnSp>
        <p:nvCxnSpPr>
          <p:cNvPr id="36" name="Straight Connector 35"/>
          <p:cNvCxnSpPr/>
          <p:nvPr/>
        </p:nvCxnSpPr>
        <p:spPr>
          <a:xfrm>
            <a:off x="419478" y="1126210"/>
            <a:ext cx="0" cy="424940"/>
          </a:xfrm>
          <a:prstGeom prst="line">
            <a:avLst/>
          </a:prstGeom>
          <a:ln>
            <a:solidFill>
              <a:schemeClr val="bg2">
                <a:lumMod val="65000"/>
              </a:schemeClr>
            </a:solidFill>
          </a:ln>
        </p:spPr>
        <p:style>
          <a:lnRef idx="1">
            <a:schemeClr val="accent1"/>
          </a:lnRef>
          <a:fillRef idx="0">
            <a:schemeClr val="accent1"/>
          </a:fillRef>
          <a:effectRef idx="0">
            <a:schemeClr val="accent1"/>
          </a:effectRef>
          <a:fontRef idx="minor">
            <a:schemeClr val="tx1"/>
          </a:fontRef>
        </p:style>
      </p:cxnSp>
      <p:graphicFrame>
        <p:nvGraphicFramePr>
          <p:cNvPr id="55" name="Object 54"/>
          <p:cNvGraphicFramePr>
            <a:graphicFrameLocks/>
          </p:cNvGraphicFramePr>
          <p:nvPr>
            <p:custDataLst>
              <p:tags r:id="rId5"/>
            </p:custDataLst>
            <p:extLst>
              <p:ext uri="{D42A27DB-BD31-4B8C-83A1-F6EECF244321}">
                <p14:modId xmlns:p14="http://schemas.microsoft.com/office/powerpoint/2010/main" val="3224891218"/>
              </p:ext>
            </p:extLst>
          </p:nvPr>
        </p:nvGraphicFramePr>
        <p:xfrm>
          <a:off x="1714500" y="1866900"/>
          <a:ext cx="3600332" cy="3648143"/>
        </p:xfrm>
        <a:graphic>
          <a:graphicData uri="http://schemas.openxmlformats.org/presentationml/2006/ole">
            <mc:AlternateContent xmlns:mc="http://schemas.openxmlformats.org/markup-compatibility/2006">
              <mc:Choice xmlns:v="urn:schemas-microsoft-com:vml" Requires="v">
                <p:oleObj spid="_x0000_s303339" name="Chart" r:id="rId15" imgW="3600332" imgH="3648143" progId="MSGraph.Chart.8">
                  <p:embed followColorScheme="full"/>
                </p:oleObj>
              </mc:Choice>
              <mc:Fallback>
                <p:oleObj name="Chart" r:id="rId15" imgW="3600332" imgH="3648143" progId="MSGraph.Chart.8">
                  <p:embed followColorScheme="full"/>
                  <p:pic>
                    <p:nvPicPr>
                      <p:cNvPr id="0" name=""/>
                      <p:cNvPicPr/>
                      <p:nvPr/>
                    </p:nvPicPr>
                    <p:blipFill>
                      <a:blip r:embed="rId16"/>
                      <a:stretch>
                        <a:fillRect/>
                      </a:stretch>
                    </p:blipFill>
                    <p:spPr>
                      <a:xfrm>
                        <a:off x="1714500" y="1866900"/>
                        <a:ext cx="3600332" cy="3648143"/>
                      </a:xfrm>
                      <a:prstGeom prst="rect">
                        <a:avLst/>
                      </a:prstGeom>
                    </p:spPr>
                  </p:pic>
                </p:oleObj>
              </mc:Fallback>
            </mc:AlternateContent>
          </a:graphicData>
        </a:graphic>
      </p:graphicFrame>
      <p:cxnSp>
        <p:nvCxnSpPr>
          <p:cNvPr id="56" name="Straight Connector 55"/>
          <p:cNvCxnSpPr/>
          <p:nvPr>
            <p:custDataLst>
              <p:tags r:id="rId6"/>
            </p:custDataLst>
          </p:nvPr>
        </p:nvCxnSpPr>
        <p:spPr bwMode="auto">
          <a:xfrm>
            <a:off x="1838325" y="3705225"/>
            <a:ext cx="3362325" cy="0"/>
          </a:xfrm>
          <a:prstGeom prst="line">
            <a:avLst/>
          </a:prstGeom>
          <a:ln w="9525">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custDataLst>
              <p:tags r:id="rId7"/>
            </p:custDataLst>
          </p:nvPr>
        </p:nvCxnSpPr>
        <p:spPr bwMode="gray">
          <a:xfrm flipV="1">
            <a:off x="3581400" y="2000250"/>
            <a:ext cx="0" cy="3400425"/>
          </a:xfrm>
          <a:prstGeom prst="line">
            <a:avLst/>
          </a:prstGeom>
          <a:ln w="9525">
            <a:solidFill>
              <a:srgbClr val="969696"/>
            </a:solidFill>
            <a:prstDash val="lgDash"/>
            <a:headEnd type="none"/>
            <a:tailEnd type="none"/>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custDataLst>
              <p:tags r:id="rId8"/>
            </p:custDataLst>
          </p:nvPr>
        </p:nvCxnSpPr>
        <p:spPr bwMode="auto">
          <a:xfrm flipV="1">
            <a:off x="3524250" y="2000250"/>
            <a:ext cx="0" cy="3400425"/>
          </a:xfrm>
          <a:prstGeom prst="line">
            <a:avLst/>
          </a:prstGeom>
          <a:ln w="9525">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59" name="Rectangle 58"/>
          <p:cNvSpPr/>
          <p:nvPr>
            <p:custDataLst>
              <p:tags r:id="rId9"/>
            </p:custDataLst>
          </p:nvPr>
        </p:nvSpPr>
        <p:spPr bwMode="auto">
          <a:xfrm>
            <a:off x="327025" y="3381375"/>
            <a:ext cx="1365250" cy="638175"/>
          </a:xfrm>
          <a:prstGeom prst="rect">
            <a:avLst/>
          </a:prstGeom>
          <a:noFill/>
          <a:ln w="25400" cap="flat" cmpd="sng" algn="ctr">
            <a:noFill/>
            <a:prstDash val="soli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lstStyle/>
          <a:p>
            <a:pPr algn="r"/>
            <a:fld id="{DF77A9B2-A148-4259-879F-6FC124A2A681}" type="datetime'Inpatien''''''t&#10;opera''ting exp''e''n''ses&#10;per'' discha''rge'">
              <a:rPr lang="en-US" sz="1400" b="1">
                <a:solidFill>
                  <a:schemeClr val="tx1"/>
                </a:solidFill>
                <a:cs typeface="Arial"/>
              </a:rPr>
              <a:pPr algn="r"/>
              <a:t>Inpatient
operating expenses
per discharge</a:t>
            </a:fld>
            <a:r>
              <a:rPr lang="en-US" sz="1400" baseline="30000" smtClean="0">
                <a:solidFill>
                  <a:schemeClr val="tx1"/>
                </a:solidFill>
                <a:latin typeface="Arial"/>
                <a:cs typeface="Arial"/>
                <a:sym typeface="Arial"/>
              </a:rPr>
              <a:t>*</a:t>
            </a:r>
            <a:endParaRPr lang="en-US" sz="1400" baseline="30000" dirty="0">
              <a:solidFill>
                <a:schemeClr val="tx1"/>
              </a:solidFill>
              <a:latin typeface="Arial"/>
              <a:cs typeface="Arial"/>
              <a:sym typeface="Arial"/>
            </a:endParaRPr>
          </a:p>
        </p:txBody>
      </p:sp>
      <p:sp>
        <p:nvSpPr>
          <p:cNvPr id="60" name="Rectangle 59"/>
          <p:cNvSpPr/>
          <p:nvPr>
            <p:custDataLst>
              <p:tags r:id="rId10"/>
            </p:custDataLst>
          </p:nvPr>
        </p:nvSpPr>
        <p:spPr bwMode="auto">
          <a:xfrm>
            <a:off x="2863850" y="5546725"/>
            <a:ext cx="1312863" cy="638175"/>
          </a:xfrm>
          <a:prstGeom prst="rect">
            <a:avLst/>
          </a:prstGeom>
          <a:noFill/>
          <a:ln w="25400" cap="flat" cmpd="sng" algn="ctr">
            <a:noFill/>
            <a:prstDash val="soli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t"/>
          <a:lstStyle/>
          <a:p>
            <a:pPr algn="ctr"/>
            <a:fld id="{765F39C5-C5E9-49EC-A4D6-8DE452531266}" type="datetime'Co''mp''osite score''&#10;on process-''of''-care&#10;meas''''u''r''es'">
              <a:rPr lang="en-US" sz="1400" b="1">
                <a:solidFill>
                  <a:schemeClr val="tx1"/>
                </a:solidFill>
                <a:cs typeface="Arial"/>
              </a:rPr>
              <a:pPr algn="ctr"/>
              <a:t>Composite score
on process-of-care
measures</a:t>
            </a:fld>
            <a:r>
              <a:rPr lang="en-US" sz="1400" baseline="30000" smtClean="0">
                <a:solidFill>
                  <a:schemeClr val="tx1">
                    <a:lumMod val="85000"/>
                    <a:lumOff val="15000"/>
                  </a:schemeClr>
                </a:solidFill>
              </a:rPr>
              <a:t>†</a:t>
            </a:r>
            <a:endParaRPr lang="en-US" sz="1400" baseline="30000" dirty="0">
              <a:solidFill>
                <a:schemeClr val="tx1">
                  <a:lumMod val="85000"/>
                  <a:lumOff val="15000"/>
                </a:schemeClr>
              </a:solidFill>
              <a:latin typeface="Arial"/>
              <a:cs typeface="Arial"/>
              <a:sym typeface="Arial"/>
            </a:endParaRPr>
          </a:p>
        </p:txBody>
      </p:sp>
      <p:sp>
        <p:nvSpPr>
          <p:cNvPr id="45" name="TextBox 44"/>
          <p:cNvSpPr txBox="1"/>
          <p:nvPr/>
        </p:nvSpPr>
        <p:spPr>
          <a:xfrm>
            <a:off x="3621088" y="2116138"/>
            <a:ext cx="1171892" cy="894426"/>
          </a:xfrm>
          <a:prstGeom prst="rect">
            <a:avLst/>
          </a:prstGeom>
          <a:noFill/>
        </p:spPr>
        <p:txBody>
          <a:bodyPr wrap="square" lIns="93296" tIns="46648" rIns="93296" bIns="46648" rtlCol="0">
            <a:spAutoFit/>
          </a:bodyPr>
          <a:lstStyle/>
          <a:p>
            <a:r>
              <a:rPr lang="en-US" sz="1300" dirty="0">
                <a:solidFill>
                  <a:schemeClr val="bg1">
                    <a:lumMod val="50000"/>
                  </a:schemeClr>
                </a:solidFill>
                <a:latin typeface="+mn-lt"/>
              </a:rPr>
              <a:t>100%</a:t>
            </a:r>
          </a:p>
          <a:p>
            <a:r>
              <a:rPr lang="en-US" sz="1300" dirty="0">
                <a:solidFill>
                  <a:schemeClr val="bg1">
                    <a:lumMod val="50000"/>
                  </a:schemeClr>
                </a:solidFill>
                <a:latin typeface="+mn-lt"/>
              </a:rPr>
              <a:t>adherence to</a:t>
            </a:r>
          </a:p>
          <a:p>
            <a:r>
              <a:rPr lang="en-US" sz="1300" dirty="0" smtClean="0">
                <a:solidFill>
                  <a:schemeClr val="bg1">
                    <a:lumMod val="50000"/>
                  </a:schemeClr>
                </a:solidFill>
                <a:latin typeface="+mn-lt"/>
              </a:rPr>
              <a:t>process-of-</a:t>
            </a:r>
          </a:p>
          <a:p>
            <a:r>
              <a:rPr lang="en-US" sz="1300" dirty="0" smtClean="0">
                <a:solidFill>
                  <a:schemeClr val="bg1">
                    <a:lumMod val="50000"/>
                  </a:schemeClr>
                </a:solidFill>
                <a:latin typeface="+mn-lt"/>
              </a:rPr>
              <a:t>care measures</a:t>
            </a:r>
            <a:endParaRPr lang="en-US" sz="1300" dirty="0">
              <a:solidFill>
                <a:schemeClr val="bg1">
                  <a:lumMod val="50000"/>
                </a:schemeClr>
              </a:solidFill>
              <a:latin typeface="+mn-lt"/>
            </a:endParaRPr>
          </a:p>
        </p:txBody>
      </p:sp>
    </p:spTree>
    <p:extLst>
      <p:ext uri="{BB962C8B-B14F-4D97-AF65-F5344CB8AC3E}">
        <p14:creationId xmlns:p14="http://schemas.microsoft.com/office/powerpoint/2010/main" val="374025731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 name="Object 21" hidden="1"/>
          <p:cNvGraphicFramePr>
            <a:graphicFrameLocks noChangeAspect="1"/>
          </p:cNvGraphicFramePr>
          <p:nvPr>
            <p:custDataLst>
              <p:tags r:id="rId2"/>
            </p:custDataLst>
            <p:extLst>
              <p:ext uri="{D42A27DB-BD31-4B8C-83A1-F6EECF244321}">
                <p14:modId xmlns:p14="http://schemas.microsoft.com/office/powerpoint/2010/main" val="1547508092"/>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311512" name="think-cell Slide" r:id="rId17" imgW="360" imgH="360" progId="TCLayout.ActiveDocument.1">
                  <p:embed/>
                </p:oleObj>
              </mc:Choice>
              <mc:Fallback>
                <p:oleObj name="think-cell Slide" r:id="rId17" imgW="360" imgH="360" progId="TCLayout.ActiveDocument.1">
                  <p:embed/>
                  <p:pic>
                    <p:nvPicPr>
                      <p:cNvPr id="0" name="Picture 24"/>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1" name="Rectangle 20" hidden="1"/>
          <p:cNvSpPr/>
          <p:nvPr>
            <p:custDataLst>
              <p:tags r:id="rId3"/>
            </p:custDataLst>
          </p:nvPr>
        </p:nvSpPr>
        <p:spPr bwMode="auto">
          <a:xfrm>
            <a:off x="0" y="0"/>
            <a:ext cx="158750" cy="15875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endParaRPr lang="en-US" sz="1400">
              <a:latin typeface="Calibri Light"/>
              <a:sym typeface="Calibri Light"/>
            </a:endParaRPr>
          </a:p>
        </p:txBody>
      </p:sp>
      <p:sp>
        <p:nvSpPr>
          <p:cNvPr id="2" name="Title 1"/>
          <p:cNvSpPr>
            <a:spLocks noGrp="1"/>
          </p:cNvSpPr>
          <p:nvPr>
            <p:ph type="title"/>
          </p:nvPr>
        </p:nvSpPr>
        <p:spPr>
          <a:xfrm>
            <a:off x="121489" y="234863"/>
            <a:ext cx="8794113" cy="738664"/>
          </a:xfrm>
        </p:spPr>
        <p:txBody>
          <a:bodyPr/>
          <a:lstStyle/>
          <a:p>
            <a:r>
              <a:rPr lang="en-US" dirty="0"/>
              <a:t>In Massachusetts, higher-expense hospitals make greater commercial margins, but sustain losses on Medicare populations</a:t>
            </a:r>
          </a:p>
        </p:txBody>
      </p:sp>
      <p:sp>
        <p:nvSpPr>
          <p:cNvPr id="6" name="TextBox 5"/>
          <p:cNvSpPr txBox="1"/>
          <p:nvPr/>
        </p:nvSpPr>
        <p:spPr>
          <a:xfrm>
            <a:off x="419478" y="1087456"/>
            <a:ext cx="8271639" cy="533848"/>
          </a:xfrm>
          <a:prstGeom prst="rect">
            <a:avLst/>
          </a:prstGeom>
          <a:noFill/>
        </p:spPr>
        <p:txBody>
          <a:bodyPr wrap="square" lIns="93296" tIns="46648" rIns="93296" bIns="46648" rtlCol="0">
            <a:spAutoFit/>
          </a:bodyPr>
          <a:lstStyle/>
          <a:p>
            <a:pPr>
              <a:defRPr/>
            </a:pPr>
            <a:r>
              <a:rPr lang="en-US" sz="1400" dirty="0">
                <a:solidFill>
                  <a:schemeClr val="tx2"/>
                </a:solidFill>
                <a:latin typeface="Calibri Light" panose="020F0302020204030204" pitchFamily="34" charset="0"/>
              </a:rPr>
              <a:t>Operating margins by payer type for hospitals at different operating expense levels</a:t>
            </a:r>
          </a:p>
          <a:p>
            <a:pPr>
              <a:defRPr/>
            </a:pPr>
            <a:r>
              <a:rPr lang="en-US" sz="1400" dirty="0">
                <a:solidFill>
                  <a:schemeClr val="bg1">
                    <a:lumMod val="50000"/>
                  </a:schemeClr>
                </a:solidFill>
                <a:latin typeface="Calibri Light" panose="020F0302020204030204" pitchFamily="34" charset="0"/>
              </a:rPr>
              <a:t>Operating </a:t>
            </a:r>
            <a:r>
              <a:rPr lang="en-US" sz="1400" dirty="0" smtClean="0">
                <a:solidFill>
                  <a:schemeClr val="bg1">
                    <a:lumMod val="50000"/>
                  </a:schemeClr>
                </a:solidFill>
                <a:latin typeface="Calibri Light" panose="020F0302020204030204" pitchFamily="34" charset="0"/>
              </a:rPr>
              <a:t>income </a:t>
            </a:r>
            <a:r>
              <a:rPr lang="en-US" sz="1400" dirty="0">
                <a:solidFill>
                  <a:schemeClr val="bg1">
                    <a:lumMod val="50000"/>
                  </a:schemeClr>
                </a:solidFill>
                <a:latin typeface="Calibri Light" panose="020F0302020204030204" pitchFamily="34" charset="0"/>
              </a:rPr>
              <a:t>as proportion of net patient service </a:t>
            </a:r>
            <a:r>
              <a:rPr lang="en-US" sz="1400" dirty="0" smtClean="0">
                <a:solidFill>
                  <a:schemeClr val="bg1">
                    <a:lumMod val="50000"/>
                  </a:schemeClr>
                </a:solidFill>
                <a:latin typeface="Calibri Light" panose="020F0302020204030204" pitchFamily="34" charset="0"/>
              </a:rPr>
              <a:t>revenue</a:t>
            </a:r>
            <a:r>
              <a:rPr lang="en-US" sz="1400" baseline="30000" dirty="0" smtClean="0">
                <a:solidFill>
                  <a:schemeClr val="bg1">
                    <a:lumMod val="50000"/>
                  </a:schemeClr>
                </a:solidFill>
                <a:latin typeface="Calibri Light" panose="020F0302020204030204" pitchFamily="34" charset="0"/>
              </a:rPr>
              <a:t>*</a:t>
            </a:r>
            <a:r>
              <a:rPr lang="en-US" sz="1400" dirty="0" smtClean="0">
                <a:solidFill>
                  <a:schemeClr val="bg1">
                    <a:lumMod val="50000"/>
                  </a:schemeClr>
                </a:solidFill>
                <a:latin typeface="Calibri Light" panose="020F0302020204030204" pitchFamily="34" charset="0"/>
              </a:rPr>
              <a:t>, 2012</a:t>
            </a:r>
            <a:endParaRPr lang="en-US" sz="1400" baseline="30000" dirty="0">
              <a:solidFill>
                <a:schemeClr val="bg1">
                  <a:lumMod val="50000"/>
                </a:schemeClr>
              </a:solidFill>
              <a:latin typeface="Calibri Light" panose="020F0302020204030204" pitchFamily="34" charset="0"/>
            </a:endParaRPr>
          </a:p>
        </p:txBody>
      </p:sp>
      <p:cxnSp>
        <p:nvCxnSpPr>
          <p:cNvPr id="7" name="Straight Connector 6"/>
          <p:cNvCxnSpPr/>
          <p:nvPr/>
        </p:nvCxnSpPr>
        <p:spPr>
          <a:xfrm>
            <a:off x="419478" y="1141911"/>
            <a:ext cx="0" cy="424940"/>
          </a:xfrm>
          <a:prstGeom prst="line">
            <a:avLst/>
          </a:prstGeom>
          <a:ln>
            <a:solidFill>
              <a:schemeClr val="bg2">
                <a:lumMod val="65000"/>
              </a:schemeClr>
            </a:solidFill>
          </a:ln>
        </p:spPr>
        <p:style>
          <a:lnRef idx="1">
            <a:schemeClr val="accent1"/>
          </a:lnRef>
          <a:fillRef idx="0">
            <a:schemeClr val="accent1"/>
          </a:fillRef>
          <a:effectRef idx="0">
            <a:schemeClr val="accent1"/>
          </a:effectRef>
          <a:fontRef idx="minor">
            <a:schemeClr val="tx1"/>
          </a:fontRef>
        </p:style>
      </p:cxnSp>
      <p:graphicFrame>
        <p:nvGraphicFramePr>
          <p:cNvPr id="8" name="Object 7"/>
          <p:cNvGraphicFramePr>
            <a:graphicFrameLocks/>
          </p:cNvGraphicFramePr>
          <p:nvPr>
            <p:custDataLst>
              <p:tags r:id="rId4"/>
            </p:custDataLst>
            <p:extLst>
              <p:ext uri="{D42A27DB-BD31-4B8C-83A1-F6EECF244321}">
                <p14:modId xmlns:p14="http://schemas.microsoft.com/office/powerpoint/2010/main" val="2361068339"/>
              </p:ext>
            </p:extLst>
          </p:nvPr>
        </p:nvGraphicFramePr>
        <p:xfrm>
          <a:off x="1028701" y="1676400"/>
          <a:ext cx="5010103" cy="2771678"/>
        </p:xfrm>
        <a:graphic>
          <a:graphicData uri="http://schemas.openxmlformats.org/presentationml/2006/ole">
            <mc:AlternateContent xmlns:mc="http://schemas.openxmlformats.org/markup-compatibility/2006">
              <mc:Choice xmlns:v="urn:schemas-microsoft-com:vml" Requires="v">
                <p:oleObj spid="_x0000_s311513" name="Chart" r:id="rId19" imgW="5010103" imgH="2771678" progId="MSGraph.Chart.8">
                  <p:embed followColorScheme="full"/>
                </p:oleObj>
              </mc:Choice>
              <mc:Fallback>
                <p:oleObj name="Chart" r:id="rId19" imgW="5010103" imgH="2771678" progId="MSGraph.Chart.8">
                  <p:embed followColorScheme="full"/>
                  <p:pic>
                    <p:nvPicPr>
                      <p:cNvPr id="0" name="Picture 25"/>
                      <p:cNvPicPr>
                        <a:picLocks noChangeArrowheads="1"/>
                      </p:cNvPicPr>
                      <p:nvPr/>
                    </p:nvPicPr>
                    <p:blipFill>
                      <a:blip r:embed="rId20"/>
                      <a:srcRect/>
                      <a:stretch>
                        <a:fillRect/>
                      </a:stretch>
                    </p:blipFill>
                    <p:spPr bwMode="auto">
                      <a:xfrm>
                        <a:off x="1028701" y="1676400"/>
                        <a:ext cx="5010103" cy="277167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Rectangle 9"/>
          <p:cNvSpPr/>
          <p:nvPr>
            <p:custDataLst>
              <p:tags r:id="rId5"/>
            </p:custDataLst>
          </p:nvPr>
        </p:nvSpPr>
        <p:spPr bwMode="auto">
          <a:xfrm>
            <a:off x="5105400" y="4467225"/>
            <a:ext cx="704850" cy="850900"/>
          </a:xfrm>
          <a:prstGeom prst="rect">
            <a:avLst/>
          </a:prstGeom>
          <a:noFill/>
          <a:ln w="25400" cap="flat" cmpd="sng" algn="ctr">
            <a:noFill/>
            <a:prstDash val="soli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lstStyle/>
          <a:p>
            <a:pPr algn="ctr"/>
            <a:fld id="{A9151F98-6EB6-4FAE-86E0-95E951E9A75B}" type="datetime'High''''es''t'' quin''til''e oper''at''i''''ng ex''pe''nse''s'">
              <a:rPr lang="en-US" sz="1400">
                <a:solidFill>
                  <a:schemeClr val="tx1"/>
                </a:solidFill>
              </a:rPr>
              <a:pPr/>
              <a:t>Highest quintile operating expenses</a:t>
            </a:fld>
            <a:endParaRPr lang="en-US" sz="1400">
              <a:solidFill>
                <a:schemeClr val="tx1"/>
              </a:solidFill>
              <a:latin typeface="Calibri Light"/>
              <a:sym typeface="Calibri Light"/>
            </a:endParaRPr>
          </a:p>
        </p:txBody>
      </p:sp>
      <p:sp>
        <p:nvSpPr>
          <p:cNvPr id="11" name="Rectangle 10"/>
          <p:cNvSpPr/>
          <p:nvPr>
            <p:custDataLst>
              <p:tags r:id="rId6"/>
            </p:custDataLst>
          </p:nvPr>
        </p:nvSpPr>
        <p:spPr bwMode="auto">
          <a:xfrm>
            <a:off x="4219575" y="4467224"/>
            <a:ext cx="554038" cy="425450"/>
          </a:xfrm>
          <a:prstGeom prst="rect">
            <a:avLst/>
          </a:prstGeom>
          <a:noFill/>
          <a:ln w="25400" cap="flat" cmpd="sng" algn="ctr">
            <a:noFill/>
            <a:prstDash val="soli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lstStyle/>
          <a:p>
            <a:pPr algn="ctr"/>
            <a:fld id="{DF00D60A-A7CD-4D16-B355-43CB18F9D93F}" type="datetime'''4''t''''h'' &#10;''''''''''''qu''''i''''nt''''i''''l''''''e'''">
              <a:rPr lang="en-US" sz="1400">
                <a:solidFill>
                  <a:schemeClr val="tx1"/>
                </a:solidFill>
              </a:rPr>
              <a:pPr/>
              <a:t>4th 
quintile</a:t>
            </a:fld>
            <a:endParaRPr lang="en-US" sz="1400">
              <a:solidFill>
                <a:schemeClr val="tx1"/>
              </a:solidFill>
              <a:latin typeface="Calibri Light"/>
              <a:sym typeface="Calibri Light"/>
            </a:endParaRPr>
          </a:p>
        </p:txBody>
      </p:sp>
      <p:sp>
        <p:nvSpPr>
          <p:cNvPr id="12" name="Rectangle 11"/>
          <p:cNvSpPr/>
          <p:nvPr>
            <p:custDataLst>
              <p:tags r:id="rId7"/>
            </p:custDataLst>
          </p:nvPr>
        </p:nvSpPr>
        <p:spPr bwMode="auto">
          <a:xfrm>
            <a:off x="3262313" y="4467224"/>
            <a:ext cx="554038" cy="425450"/>
          </a:xfrm>
          <a:prstGeom prst="rect">
            <a:avLst/>
          </a:prstGeom>
          <a:noFill/>
          <a:ln w="25400" cap="flat" cmpd="sng" algn="ctr">
            <a:noFill/>
            <a:prstDash val="soli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lstStyle/>
          <a:p>
            <a:pPr algn="ctr"/>
            <a:fld id="{C63E9E1B-E3FF-4300-AEC2-98470B5EA2BF}" type="datetime'''3rd'''' ''''&#10;''''''''''q''''u''''in''''''''''ti''''l''''e'''">
              <a:rPr lang="en-US" sz="1400">
                <a:solidFill>
                  <a:schemeClr val="tx1"/>
                </a:solidFill>
              </a:rPr>
              <a:pPr/>
              <a:t>3rd 
quintile</a:t>
            </a:fld>
            <a:endParaRPr lang="en-US" sz="1400">
              <a:solidFill>
                <a:schemeClr val="tx1"/>
              </a:solidFill>
              <a:latin typeface="Calibri Light"/>
              <a:sym typeface="Calibri Light"/>
            </a:endParaRPr>
          </a:p>
        </p:txBody>
      </p:sp>
      <p:sp>
        <p:nvSpPr>
          <p:cNvPr id="13" name="Rectangle 12"/>
          <p:cNvSpPr/>
          <p:nvPr>
            <p:custDataLst>
              <p:tags r:id="rId8"/>
            </p:custDataLst>
          </p:nvPr>
        </p:nvSpPr>
        <p:spPr bwMode="auto">
          <a:xfrm>
            <a:off x="2305050" y="4467224"/>
            <a:ext cx="554038" cy="425450"/>
          </a:xfrm>
          <a:prstGeom prst="rect">
            <a:avLst/>
          </a:prstGeom>
          <a:noFill/>
          <a:ln w="25400" cap="flat" cmpd="sng" algn="ctr">
            <a:noFill/>
            <a:prstDash val="soli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lstStyle/>
          <a:p>
            <a:pPr algn="ctr"/>
            <a:fld id="{16A86267-FBFA-4E33-890A-1E7D83229E14}" type="datetime'2''''nd &#10;''''q''''''ui''''''n''''ti''''''l''''''''''''e'''">
              <a:rPr lang="en-US" sz="1400">
                <a:solidFill>
                  <a:schemeClr val="tx1"/>
                </a:solidFill>
              </a:rPr>
              <a:pPr/>
              <a:t>2nd 
quintile</a:t>
            </a:fld>
            <a:endParaRPr lang="en-US" sz="1400" dirty="0">
              <a:solidFill>
                <a:schemeClr val="tx1"/>
              </a:solidFill>
              <a:latin typeface="Calibri Light"/>
              <a:sym typeface="Calibri Light"/>
            </a:endParaRPr>
          </a:p>
        </p:txBody>
      </p:sp>
      <p:sp>
        <p:nvSpPr>
          <p:cNvPr id="9" name="Rectangle 8"/>
          <p:cNvSpPr/>
          <p:nvPr>
            <p:custDataLst>
              <p:tags r:id="rId9"/>
            </p:custDataLst>
          </p:nvPr>
        </p:nvSpPr>
        <p:spPr bwMode="auto">
          <a:xfrm>
            <a:off x="1266825" y="4467225"/>
            <a:ext cx="704850" cy="850900"/>
          </a:xfrm>
          <a:prstGeom prst="rect">
            <a:avLst/>
          </a:prstGeom>
          <a:noFill/>
          <a:ln w="25400" cap="flat" cmpd="sng" algn="ctr">
            <a:noFill/>
            <a:prstDash val="soli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lstStyle/>
          <a:p>
            <a:pPr algn="ctr"/>
            <a:fld id="{02E627DA-46BD-4E9A-99C2-E9D5415F95EB}" type="datetime'Low''es''t quin''til''e'' '''' oper''at''ing ''e''xpen''ses'''">
              <a:rPr lang="en-US" sz="1400">
                <a:solidFill>
                  <a:schemeClr val="tx1"/>
                </a:solidFill>
              </a:rPr>
              <a:pPr/>
              <a:t>Lowest quintile  operating expenses</a:t>
            </a:fld>
            <a:endParaRPr lang="en-US" sz="1400" dirty="0">
              <a:solidFill>
                <a:schemeClr val="tx1"/>
              </a:solidFill>
              <a:latin typeface="Calibri Light"/>
              <a:sym typeface="Calibri Light"/>
            </a:endParaRPr>
          </a:p>
        </p:txBody>
      </p:sp>
      <p:sp>
        <p:nvSpPr>
          <p:cNvPr id="14" name="Rectangle 13"/>
          <p:cNvSpPr/>
          <p:nvPr>
            <p:custDataLst>
              <p:tags r:id="rId10"/>
            </p:custDataLst>
          </p:nvPr>
        </p:nvSpPr>
        <p:spPr bwMode="auto">
          <a:xfrm>
            <a:off x="1703388" y="1676400"/>
            <a:ext cx="250825" cy="187325"/>
          </a:xfrm>
          <a:prstGeom prst="rect">
            <a:avLst/>
          </a:prstGeom>
          <a:solidFill>
            <a:srgbClr val="0C2D83"/>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endParaRPr lang="en-US"/>
          </a:p>
        </p:txBody>
      </p:sp>
      <p:sp>
        <p:nvSpPr>
          <p:cNvPr id="15" name="Rectangle 14"/>
          <p:cNvSpPr/>
          <p:nvPr>
            <p:custDataLst>
              <p:tags r:id="rId11"/>
            </p:custDataLst>
          </p:nvPr>
        </p:nvSpPr>
        <p:spPr bwMode="auto">
          <a:xfrm>
            <a:off x="620713" y="1676400"/>
            <a:ext cx="250825" cy="187325"/>
          </a:xfrm>
          <a:prstGeom prst="rect">
            <a:avLst/>
          </a:prstGeom>
          <a:solidFill>
            <a:srgbClr val="C0C0C0"/>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endParaRPr lang="en-US"/>
          </a:p>
        </p:txBody>
      </p:sp>
      <p:sp>
        <p:nvSpPr>
          <p:cNvPr id="17" name="Rectangle 16"/>
          <p:cNvSpPr/>
          <p:nvPr>
            <p:custDataLst>
              <p:tags r:id="rId12"/>
            </p:custDataLst>
          </p:nvPr>
        </p:nvSpPr>
        <p:spPr bwMode="auto">
          <a:xfrm>
            <a:off x="2005013" y="1671638"/>
            <a:ext cx="858838" cy="212725"/>
          </a:xfrm>
          <a:prstGeom prst="rect">
            <a:avLst/>
          </a:prstGeom>
          <a:noFill/>
          <a:ln w="25400" cap="flat" cmpd="sng" algn="ctr">
            <a:noFill/>
            <a:prstDash val="soli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fld id="{DD39F29B-9946-4B57-825C-DA7973A18382}" type="datetime'''''''''''''''''''Co''mm''''''e''''r''cia''''l'''''''''''">
              <a:rPr lang="en-US" sz="1400">
                <a:solidFill>
                  <a:schemeClr val="tx1"/>
                </a:solidFill>
              </a:rPr>
              <a:pPr/>
              <a:t>Commercial</a:t>
            </a:fld>
            <a:endParaRPr lang="en-US" sz="1400">
              <a:solidFill>
                <a:schemeClr val="tx1"/>
              </a:solidFill>
              <a:latin typeface="Calibri Light"/>
              <a:sym typeface="Calibri Light"/>
            </a:endParaRPr>
          </a:p>
        </p:txBody>
      </p:sp>
      <p:sp>
        <p:nvSpPr>
          <p:cNvPr id="16" name="Rectangle 15"/>
          <p:cNvSpPr/>
          <p:nvPr>
            <p:custDataLst>
              <p:tags r:id="rId13"/>
            </p:custDataLst>
          </p:nvPr>
        </p:nvSpPr>
        <p:spPr bwMode="auto">
          <a:xfrm>
            <a:off x="922338" y="1671638"/>
            <a:ext cx="679450" cy="212725"/>
          </a:xfrm>
          <a:prstGeom prst="rect">
            <a:avLst/>
          </a:prstGeom>
          <a:noFill/>
          <a:ln w="25400" cap="flat" cmpd="sng" algn="ctr">
            <a:noFill/>
            <a:prstDash val="soli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fld id="{8B6258E3-EE62-4CA8-B8DA-FBF1284EA207}" type="datetime'''M''''''''''''''e''d''''''''i''''''''''''''''''c''a''''re'''">
              <a:rPr lang="en-US" sz="1400">
                <a:solidFill>
                  <a:schemeClr val="tx1"/>
                </a:solidFill>
              </a:rPr>
              <a:pPr/>
              <a:t>Medicare</a:t>
            </a:fld>
            <a:endParaRPr lang="en-US" sz="1400">
              <a:solidFill>
                <a:schemeClr val="tx1"/>
              </a:solidFill>
              <a:latin typeface="Calibri Light"/>
              <a:sym typeface="Calibri Light"/>
            </a:endParaRPr>
          </a:p>
        </p:txBody>
      </p:sp>
      <p:graphicFrame>
        <p:nvGraphicFramePr>
          <p:cNvPr id="18" name="Table 17"/>
          <p:cNvGraphicFramePr>
            <a:graphicFrameLocks noGrp="1"/>
          </p:cNvGraphicFramePr>
          <p:nvPr>
            <p:extLst>
              <p:ext uri="{D42A27DB-BD31-4B8C-83A1-F6EECF244321}">
                <p14:modId xmlns:p14="http://schemas.microsoft.com/office/powerpoint/2010/main" val="949899883"/>
              </p:ext>
            </p:extLst>
          </p:nvPr>
        </p:nvGraphicFramePr>
        <p:xfrm>
          <a:off x="1143000" y="5569207"/>
          <a:ext cx="4793565" cy="227412"/>
        </p:xfrm>
        <a:graphic>
          <a:graphicData uri="http://schemas.openxmlformats.org/drawingml/2006/table">
            <a:tbl>
              <a:tblPr>
                <a:tableStyleId>{5C22544A-7EE6-4342-B048-85BDC9FD1C3A}</a:tableStyleId>
              </a:tblPr>
              <a:tblGrid>
                <a:gridCol w="958713"/>
                <a:gridCol w="958713"/>
                <a:gridCol w="958713"/>
                <a:gridCol w="958713"/>
                <a:gridCol w="958713"/>
              </a:tblGrid>
              <a:tr h="227412">
                <a:tc>
                  <a:txBody>
                    <a:bodyPr/>
                    <a:lstStyle/>
                    <a:p>
                      <a:pPr algn="ctr" fontAlgn="b"/>
                      <a:r>
                        <a:rPr lang="en-US" sz="1400" b="0" i="0" u="none" strike="noStrike" dirty="0" smtClean="0">
                          <a:solidFill>
                            <a:srgbClr val="000000"/>
                          </a:solidFill>
                          <a:effectLst/>
                          <a:latin typeface="+mj-lt"/>
                        </a:rPr>
                        <a:t>$7,559</a:t>
                      </a:r>
                      <a:endParaRPr lang="en-US" sz="1400" b="0" i="0" u="none" strike="noStrike" dirty="0">
                        <a:solidFill>
                          <a:srgbClr val="000000"/>
                        </a:solidFill>
                        <a:effectLst/>
                        <a:latin typeface="+mj-lt"/>
                      </a:endParaRPr>
                    </a:p>
                  </a:txBody>
                  <a:tcPr marL="9719" marR="9719" marT="9718"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400" b="0" i="0" u="none" strike="noStrike" dirty="0" smtClean="0">
                          <a:solidFill>
                            <a:srgbClr val="000000"/>
                          </a:solidFill>
                          <a:effectLst/>
                          <a:latin typeface="+mj-lt"/>
                        </a:rPr>
                        <a:t>$8,287</a:t>
                      </a:r>
                      <a:endParaRPr lang="en-US" sz="1400" b="0" i="0" u="none" strike="noStrike" dirty="0">
                        <a:solidFill>
                          <a:srgbClr val="000000"/>
                        </a:solidFill>
                        <a:effectLst/>
                        <a:latin typeface="+mj-lt"/>
                      </a:endParaRPr>
                    </a:p>
                  </a:txBody>
                  <a:tcPr marL="9719" marR="9719" marT="9718"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400" b="0" i="0" u="none" strike="noStrike" dirty="0" smtClean="0">
                          <a:solidFill>
                            <a:srgbClr val="000000"/>
                          </a:solidFill>
                          <a:effectLst/>
                          <a:latin typeface="+mj-lt"/>
                        </a:rPr>
                        <a:t>$9,011</a:t>
                      </a:r>
                      <a:endParaRPr lang="en-US" sz="1400" b="0" i="0" u="none" strike="noStrike" dirty="0">
                        <a:solidFill>
                          <a:srgbClr val="000000"/>
                        </a:solidFill>
                        <a:effectLst/>
                        <a:latin typeface="+mj-lt"/>
                      </a:endParaRPr>
                    </a:p>
                  </a:txBody>
                  <a:tcPr marL="9719" marR="9719" marT="9718"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400" b="0" i="0" u="none" strike="noStrike" dirty="0" smtClean="0">
                          <a:solidFill>
                            <a:srgbClr val="000000"/>
                          </a:solidFill>
                          <a:effectLst/>
                          <a:latin typeface="+mj-lt"/>
                        </a:rPr>
                        <a:t>$9,871</a:t>
                      </a:r>
                      <a:endParaRPr lang="en-US" sz="1400" b="0" i="0" u="none" strike="noStrike" dirty="0">
                        <a:solidFill>
                          <a:srgbClr val="000000"/>
                        </a:solidFill>
                        <a:effectLst/>
                        <a:latin typeface="+mj-lt"/>
                      </a:endParaRPr>
                    </a:p>
                  </a:txBody>
                  <a:tcPr marL="9719" marR="9719" marT="9718"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400" b="0" i="0" u="none" strike="noStrike" dirty="0" smtClean="0">
                          <a:solidFill>
                            <a:srgbClr val="000000"/>
                          </a:solidFill>
                          <a:effectLst/>
                          <a:latin typeface="+mj-lt"/>
                        </a:rPr>
                        <a:t>$12,090</a:t>
                      </a:r>
                      <a:endParaRPr lang="en-US" sz="1400" b="0" i="0" u="none" strike="noStrike" dirty="0">
                        <a:solidFill>
                          <a:srgbClr val="000000"/>
                        </a:solidFill>
                        <a:effectLst/>
                        <a:latin typeface="+mj-lt"/>
                      </a:endParaRPr>
                    </a:p>
                  </a:txBody>
                  <a:tcPr marL="9719" marR="9719" marT="9718"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bl>
          </a:graphicData>
        </a:graphic>
      </p:graphicFrame>
      <p:sp>
        <p:nvSpPr>
          <p:cNvPr id="19" name="TextBox 18"/>
          <p:cNvSpPr txBox="1"/>
          <p:nvPr/>
        </p:nvSpPr>
        <p:spPr>
          <a:xfrm>
            <a:off x="121489" y="5266042"/>
            <a:ext cx="1353743" cy="753668"/>
          </a:xfrm>
          <a:prstGeom prst="rect">
            <a:avLst/>
          </a:prstGeom>
          <a:noFill/>
        </p:spPr>
        <p:txBody>
          <a:bodyPr wrap="square" lIns="93296" tIns="46648" rIns="93296" bIns="46648" rtlCol="0">
            <a:spAutoFit/>
          </a:bodyPr>
          <a:lstStyle/>
          <a:p>
            <a:pPr>
              <a:defRPr/>
            </a:pPr>
            <a:r>
              <a:rPr lang="en-US" sz="1400" dirty="0">
                <a:solidFill>
                  <a:schemeClr val="bg1">
                    <a:lumMod val="50000"/>
                  </a:schemeClr>
                </a:solidFill>
                <a:latin typeface="+mj-lt"/>
              </a:rPr>
              <a:t>Operating expenses per discharge</a:t>
            </a:r>
            <a:r>
              <a:rPr lang="en-US" sz="1400" baseline="30000" dirty="0">
                <a:solidFill>
                  <a:schemeClr val="bg1">
                    <a:lumMod val="50000"/>
                  </a:schemeClr>
                </a:solidFill>
                <a:latin typeface="+mj-lt"/>
              </a:rPr>
              <a:t>†</a:t>
            </a:r>
          </a:p>
        </p:txBody>
      </p:sp>
      <p:sp>
        <p:nvSpPr>
          <p:cNvPr id="20" name="McK 5. Source"/>
          <p:cNvSpPr>
            <a:spLocks noChangeArrowheads="1"/>
          </p:cNvSpPr>
          <p:nvPr>
            <p:custDataLst>
              <p:tags r:id="rId14"/>
            </p:custDataLst>
          </p:nvPr>
        </p:nvSpPr>
        <p:spPr bwMode="auto">
          <a:xfrm>
            <a:off x="121488" y="6280333"/>
            <a:ext cx="698883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nchorCtr="0">
            <a:spAutoFit/>
          </a:bodyPr>
          <a:lstStyle/>
          <a:p>
            <a:pPr marL="118241" indent="-118241" defTabSz="913526">
              <a:tabLst>
                <a:tab pos="118241" algn="l"/>
                <a:tab pos="408171" algn="l"/>
              </a:tabLst>
            </a:pPr>
            <a:r>
              <a:rPr lang="en-US" sz="800" dirty="0" smtClean="0">
                <a:solidFill>
                  <a:schemeClr val="bg1">
                    <a:lumMod val="50000"/>
                  </a:schemeClr>
                </a:solidFill>
                <a:latin typeface="Calibri Light" panose="020F0302020204030204" pitchFamily="34" charset="0"/>
              </a:rPr>
              <a:t>*	Operating income defined as total </a:t>
            </a:r>
            <a:r>
              <a:rPr lang="en-US" sz="800" dirty="0">
                <a:solidFill>
                  <a:schemeClr val="bg1">
                    <a:lumMod val="50000"/>
                  </a:schemeClr>
                </a:solidFill>
                <a:latin typeface="Calibri Light" panose="020F0302020204030204" pitchFamily="34" charset="0"/>
              </a:rPr>
              <a:t>net patient service revenue less total patient service </a:t>
            </a:r>
            <a:r>
              <a:rPr lang="en-US" sz="800" dirty="0" smtClean="0">
                <a:solidFill>
                  <a:schemeClr val="bg1">
                    <a:lumMod val="50000"/>
                  </a:schemeClr>
                </a:solidFill>
                <a:latin typeface="Calibri Light" panose="020F0302020204030204" pitchFamily="34" charset="0"/>
              </a:rPr>
              <a:t>expenses. Payer-specific </a:t>
            </a:r>
            <a:r>
              <a:rPr lang="en-US" sz="800" dirty="0">
                <a:solidFill>
                  <a:schemeClr val="bg1">
                    <a:lumMod val="50000"/>
                  </a:schemeClr>
                </a:solidFill>
                <a:latin typeface="Calibri Light" panose="020F0302020204030204" pitchFamily="34" charset="0"/>
              </a:rPr>
              <a:t>expenses are estimated by applying hospital-specific </a:t>
            </a:r>
            <a:r>
              <a:rPr lang="en-US" sz="800" dirty="0" smtClean="0">
                <a:solidFill>
                  <a:schemeClr val="bg1">
                    <a:lumMod val="50000"/>
                  </a:schemeClr>
                </a:solidFill>
                <a:latin typeface="Calibri Light" panose="020F0302020204030204" pitchFamily="34" charset="0"/>
              </a:rPr>
              <a:t>cost-to-charge </a:t>
            </a:r>
            <a:r>
              <a:rPr lang="en-US" sz="800" dirty="0">
                <a:solidFill>
                  <a:schemeClr val="bg1">
                    <a:lumMod val="50000"/>
                  </a:schemeClr>
                </a:solidFill>
                <a:latin typeface="Calibri Light" panose="020F0302020204030204" pitchFamily="34" charset="0"/>
              </a:rPr>
              <a:t>ratios to hospital’s </a:t>
            </a:r>
            <a:r>
              <a:rPr lang="en-US" sz="800" dirty="0" smtClean="0">
                <a:solidFill>
                  <a:schemeClr val="bg1">
                    <a:lumMod val="50000"/>
                  </a:schemeClr>
                </a:solidFill>
                <a:latin typeface="Calibri Light" panose="020F0302020204030204" pitchFamily="34" charset="0"/>
              </a:rPr>
              <a:t>charges </a:t>
            </a:r>
            <a:r>
              <a:rPr lang="en-US" sz="800" dirty="0">
                <a:solidFill>
                  <a:schemeClr val="bg1">
                    <a:lumMod val="50000"/>
                  </a:schemeClr>
                </a:solidFill>
                <a:latin typeface="Calibri Light" panose="020F0302020204030204" pitchFamily="34" charset="0"/>
              </a:rPr>
              <a:t>by payer</a:t>
            </a:r>
            <a:r>
              <a:rPr lang="en-US" sz="800" dirty="0" smtClean="0">
                <a:solidFill>
                  <a:schemeClr val="bg1">
                    <a:lumMod val="50000"/>
                  </a:schemeClr>
                </a:solidFill>
                <a:latin typeface="Calibri Light" panose="020F0302020204030204" pitchFamily="34" charset="0"/>
              </a:rPr>
              <a:t>.</a:t>
            </a:r>
          </a:p>
          <a:p>
            <a:pPr marL="118241" indent="-118241" defTabSz="913526">
              <a:tabLst>
                <a:tab pos="118241" algn="l"/>
                <a:tab pos="408171" algn="l"/>
              </a:tabLst>
            </a:pPr>
            <a:r>
              <a:rPr lang="en-US" sz="800" dirty="0">
                <a:solidFill>
                  <a:schemeClr val="bg1">
                    <a:lumMod val="50000"/>
                  </a:schemeClr>
                </a:solidFill>
                <a:latin typeface="Calibri Light" panose="020F0302020204030204" pitchFamily="34" charset="0"/>
              </a:rPr>
              <a:t>†	2012 inpatient patient service expenses divided by inpatient discharges. Adjusted for hospital case mix index (CHIA 2011) and area wage index (CMS 2012</a:t>
            </a:r>
            <a:r>
              <a:rPr lang="en-US" sz="800" dirty="0" smtClean="0">
                <a:solidFill>
                  <a:schemeClr val="bg1">
                    <a:lumMod val="50000"/>
                  </a:schemeClr>
                </a:solidFill>
                <a:latin typeface="Calibri Light" panose="020F0302020204030204" pitchFamily="34" charset="0"/>
              </a:rPr>
              <a:t>).</a:t>
            </a:r>
            <a:endParaRPr lang="en-US" sz="800" dirty="0">
              <a:solidFill>
                <a:schemeClr val="bg1">
                  <a:lumMod val="50000"/>
                </a:schemeClr>
              </a:solidFill>
              <a:latin typeface="Calibri Light" panose="020F0302020204030204" pitchFamily="34" charset="0"/>
            </a:endParaRPr>
          </a:p>
          <a:p>
            <a:pPr marL="118241" indent="-118241" defTabSz="913526">
              <a:tabLst>
                <a:tab pos="118241" algn="l"/>
                <a:tab pos="408171" algn="l"/>
              </a:tabLst>
            </a:pPr>
            <a:r>
              <a:rPr lang="en-US" sz="800" b="1" dirty="0">
                <a:solidFill>
                  <a:schemeClr val="bg1">
                    <a:lumMod val="50000"/>
                  </a:schemeClr>
                </a:solidFill>
                <a:latin typeface="Calibri Light" panose="020F0302020204030204" pitchFamily="34" charset="0"/>
              </a:rPr>
              <a:t>Source: 	</a:t>
            </a:r>
            <a:r>
              <a:rPr lang="en-US" sz="800" dirty="0">
                <a:solidFill>
                  <a:schemeClr val="bg1">
                    <a:lumMod val="50000"/>
                  </a:schemeClr>
                </a:solidFill>
                <a:latin typeface="Calibri Light" panose="020F0302020204030204" pitchFamily="34" charset="0"/>
              </a:rPr>
              <a:t>Center for Health Information and Analysis; HPC </a:t>
            </a:r>
            <a:r>
              <a:rPr lang="en-US" sz="800" dirty="0" smtClean="0">
                <a:solidFill>
                  <a:schemeClr val="bg1">
                    <a:lumMod val="50000"/>
                  </a:schemeClr>
                </a:solidFill>
                <a:latin typeface="Calibri Light" panose="020F0302020204030204" pitchFamily="34" charset="0"/>
              </a:rPr>
              <a:t>analysis</a:t>
            </a:r>
            <a:endParaRPr lang="en-US" sz="800" dirty="0">
              <a:solidFill>
                <a:schemeClr val="bg1">
                  <a:lumMod val="50000"/>
                </a:schemeClr>
              </a:solidFill>
              <a:latin typeface="Calibri Light" panose="020F0302020204030204" pitchFamily="34" charset="0"/>
            </a:endParaRPr>
          </a:p>
        </p:txBody>
      </p:sp>
    </p:spTree>
    <p:extLst>
      <p:ext uri="{BB962C8B-B14F-4D97-AF65-F5344CB8AC3E}">
        <p14:creationId xmlns:p14="http://schemas.microsoft.com/office/powerpoint/2010/main" val="370728189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 name="Object 21" hidden="1"/>
          <p:cNvGraphicFramePr>
            <a:graphicFrameLocks noChangeAspect="1"/>
          </p:cNvGraphicFramePr>
          <p:nvPr>
            <p:custDataLst>
              <p:tags r:id="rId2"/>
            </p:custDataLst>
            <p:extLst>
              <p:ext uri="{D42A27DB-BD31-4B8C-83A1-F6EECF244321}">
                <p14:modId xmlns:p14="http://schemas.microsoft.com/office/powerpoint/2010/main" val="296380670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319682" name="think-cell Slide" r:id="rId17" imgW="360" imgH="360" progId="TCLayout.ActiveDocument.1">
                  <p:embed/>
                </p:oleObj>
              </mc:Choice>
              <mc:Fallback>
                <p:oleObj name="think-cell Slide" r:id="rId17" imgW="360" imgH="360" progId="TCLayout.ActiveDocument.1">
                  <p:embed/>
                  <p:pic>
                    <p:nvPicPr>
                      <p:cNvPr id="0" name=""/>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1" name="Rectangle 20" hidden="1"/>
          <p:cNvSpPr/>
          <p:nvPr>
            <p:custDataLst>
              <p:tags r:id="rId3"/>
            </p:custDataLst>
          </p:nvPr>
        </p:nvSpPr>
        <p:spPr bwMode="auto">
          <a:xfrm>
            <a:off x="0" y="0"/>
            <a:ext cx="158750" cy="15875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endParaRPr lang="en-US" sz="1400">
              <a:latin typeface="Calibri Light"/>
              <a:sym typeface="Calibri Light"/>
            </a:endParaRPr>
          </a:p>
        </p:txBody>
      </p:sp>
      <p:sp>
        <p:nvSpPr>
          <p:cNvPr id="20" name="McK 5. Source"/>
          <p:cNvSpPr>
            <a:spLocks noChangeArrowheads="1"/>
          </p:cNvSpPr>
          <p:nvPr>
            <p:custDataLst>
              <p:tags r:id="rId4"/>
            </p:custDataLst>
          </p:nvPr>
        </p:nvSpPr>
        <p:spPr bwMode="auto">
          <a:xfrm>
            <a:off x="121488" y="6280333"/>
            <a:ext cx="698883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nchorCtr="0">
            <a:spAutoFit/>
          </a:bodyPr>
          <a:lstStyle/>
          <a:p>
            <a:pPr marL="118241" indent="-118241" defTabSz="913526">
              <a:tabLst>
                <a:tab pos="118241" algn="l"/>
                <a:tab pos="408171" algn="l"/>
              </a:tabLst>
            </a:pPr>
            <a:r>
              <a:rPr lang="en-US" sz="800" dirty="0" smtClean="0">
                <a:solidFill>
                  <a:schemeClr val="bg1">
                    <a:lumMod val="50000"/>
                  </a:schemeClr>
                </a:solidFill>
                <a:latin typeface="Calibri Light" panose="020F0302020204030204" pitchFamily="34" charset="0"/>
              </a:rPr>
              <a:t>*	Operating income defined as total </a:t>
            </a:r>
            <a:r>
              <a:rPr lang="en-US" sz="800" dirty="0">
                <a:solidFill>
                  <a:schemeClr val="bg1">
                    <a:lumMod val="50000"/>
                  </a:schemeClr>
                </a:solidFill>
                <a:latin typeface="Calibri Light" panose="020F0302020204030204" pitchFamily="34" charset="0"/>
              </a:rPr>
              <a:t>net patient service revenue less total patient service </a:t>
            </a:r>
            <a:r>
              <a:rPr lang="en-US" sz="800" dirty="0" smtClean="0">
                <a:solidFill>
                  <a:schemeClr val="bg1">
                    <a:lumMod val="50000"/>
                  </a:schemeClr>
                </a:solidFill>
                <a:latin typeface="Calibri Light" panose="020F0302020204030204" pitchFamily="34" charset="0"/>
              </a:rPr>
              <a:t>expenses. Payer-specific </a:t>
            </a:r>
            <a:r>
              <a:rPr lang="en-US" sz="800" dirty="0">
                <a:solidFill>
                  <a:schemeClr val="bg1">
                    <a:lumMod val="50000"/>
                  </a:schemeClr>
                </a:solidFill>
                <a:latin typeface="Calibri Light" panose="020F0302020204030204" pitchFamily="34" charset="0"/>
              </a:rPr>
              <a:t>expenses are estimated by applying hospital-specific </a:t>
            </a:r>
            <a:r>
              <a:rPr lang="en-US" sz="800" dirty="0" smtClean="0">
                <a:solidFill>
                  <a:schemeClr val="bg1">
                    <a:lumMod val="50000"/>
                  </a:schemeClr>
                </a:solidFill>
                <a:latin typeface="Calibri Light" panose="020F0302020204030204" pitchFamily="34" charset="0"/>
              </a:rPr>
              <a:t>cost-to-charge </a:t>
            </a:r>
            <a:r>
              <a:rPr lang="en-US" sz="800" dirty="0">
                <a:solidFill>
                  <a:schemeClr val="bg1">
                    <a:lumMod val="50000"/>
                  </a:schemeClr>
                </a:solidFill>
                <a:latin typeface="Calibri Light" panose="020F0302020204030204" pitchFamily="34" charset="0"/>
              </a:rPr>
              <a:t>ratios to hospital’s </a:t>
            </a:r>
            <a:r>
              <a:rPr lang="en-US" sz="800" dirty="0" smtClean="0">
                <a:solidFill>
                  <a:schemeClr val="bg1">
                    <a:lumMod val="50000"/>
                  </a:schemeClr>
                </a:solidFill>
                <a:latin typeface="Calibri Light" panose="020F0302020204030204" pitchFamily="34" charset="0"/>
              </a:rPr>
              <a:t>charges </a:t>
            </a:r>
            <a:r>
              <a:rPr lang="en-US" sz="800" dirty="0">
                <a:solidFill>
                  <a:schemeClr val="bg1">
                    <a:lumMod val="50000"/>
                  </a:schemeClr>
                </a:solidFill>
                <a:latin typeface="Calibri Light" panose="020F0302020204030204" pitchFamily="34" charset="0"/>
              </a:rPr>
              <a:t>by payer</a:t>
            </a:r>
            <a:r>
              <a:rPr lang="en-US" sz="800" dirty="0" smtClean="0">
                <a:solidFill>
                  <a:schemeClr val="bg1">
                    <a:lumMod val="50000"/>
                  </a:schemeClr>
                </a:solidFill>
                <a:latin typeface="Calibri Light" panose="020F0302020204030204" pitchFamily="34" charset="0"/>
              </a:rPr>
              <a:t>.</a:t>
            </a:r>
          </a:p>
          <a:p>
            <a:pPr marL="118241" indent="-118241" defTabSz="913526">
              <a:tabLst>
                <a:tab pos="118241" algn="l"/>
                <a:tab pos="408171" algn="l"/>
              </a:tabLst>
            </a:pPr>
            <a:r>
              <a:rPr lang="en-US" sz="800" dirty="0" smtClean="0">
                <a:solidFill>
                  <a:schemeClr val="bg1">
                    <a:lumMod val="50000"/>
                  </a:schemeClr>
                </a:solidFill>
                <a:latin typeface="Calibri Light" panose="020F0302020204030204" pitchFamily="34" charset="0"/>
              </a:rPr>
              <a:t>†	2012 </a:t>
            </a:r>
            <a:r>
              <a:rPr lang="en-US" sz="800" dirty="0">
                <a:solidFill>
                  <a:schemeClr val="bg1">
                    <a:lumMod val="50000"/>
                  </a:schemeClr>
                </a:solidFill>
                <a:latin typeface="Calibri Light" panose="020F0302020204030204" pitchFamily="34" charset="0"/>
              </a:rPr>
              <a:t>inpatient patient service expenses divided by inpatient discharges. Adjusted for hospital case mix index (CHIA 2011) and area wage index (CMS 2012</a:t>
            </a:r>
            <a:r>
              <a:rPr lang="en-US" sz="800" dirty="0" smtClean="0">
                <a:solidFill>
                  <a:schemeClr val="bg1">
                    <a:lumMod val="50000"/>
                  </a:schemeClr>
                </a:solidFill>
                <a:latin typeface="Calibri Light" panose="020F0302020204030204" pitchFamily="34" charset="0"/>
              </a:rPr>
              <a:t>).</a:t>
            </a:r>
          </a:p>
          <a:p>
            <a:pPr marL="118241" indent="-118241" defTabSz="913526">
              <a:tabLst>
                <a:tab pos="118241" algn="l"/>
                <a:tab pos="408171" algn="l"/>
              </a:tabLst>
            </a:pPr>
            <a:r>
              <a:rPr lang="en-US" sz="800" b="1" dirty="0" smtClean="0">
                <a:solidFill>
                  <a:schemeClr val="bg1">
                    <a:lumMod val="50000"/>
                  </a:schemeClr>
                </a:solidFill>
                <a:latin typeface="Calibri Light" panose="020F0302020204030204" pitchFamily="34" charset="0"/>
              </a:rPr>
              <a:t>Source</a:t>
            </a:r>
            <a:r>
              <a:rPr lang="en-US" sz="800" b="1" dirty="0">
                <a:solidFill>
                  <a:schemeClr val="bg1">
                    <a:lumMod val="50000"/>
                  </a:schemeClr>
                </a:solidFill>
                <a:latin typeface="Calibri Light" panose="020F0302020204030204" pitchFamily="34" charset="0"/>
              </a:rPr>
              <a:t>: 	</a:t>
            </a:r>
            <a:r>
              <a:rPr lang="en-US" sz="800" dirty="0">
                <a:solidFill>
                  <a:schemeClr val="bg1">
                    <a:lumMod val="50000"/>
                  </a:schemeClr>
                </a:solidFill>
                <a:latin typeface="Calibri Light" panose="020F0302020204030204" pitchFamily="34" charset="0"/>
              </a:rPr>
              <a:t>Center for Health Information and Analysis; HPC analysis</a:t>
            </a:r>
          </a:p>
        </p:txBody>
      </p:sp>
      <p:sp>
        <p:nvSpPr>
          <p:cNvPr id="2" name="Title 1"/>
          <p:cNvSpPr>
            <a:spLocks noGrp="1"/>
          </p:cNvSpPr>
          <p:nvPr>
            <p:ph type="title"/>
          </p:nvPr>
        </p:nvSpPr>
        <p:spPr>
          <a:xfrm>
            <a:off x="121489" y="234863"/>
            <a:ext cx="8794113" cy="369332"/>
          </a:xfrm>
        </p:spPr>
        <p:txBody>
          <a:bodyPr/>
          <a:lstStyle/>
          <a:p>
            <a:r>
              <a:rPr lang="en-US" dirty="0" smtClean="0"/>
              <a:t>Market structure influences hospital operating efficiency</a:t>
            </a:r>
            <a:endParaRPr lang="en-US" dirty="0"/>
          </a:p>
        </p:txBody>
      </p:sp>
      <p:sp>
        <p:nvSpPr>
          <p:cNvPr id="6" name="TextBox 5"/>
          <p:cNvSpPr txBox="1"/>
          <p:nvPr/>
        </p:nvSpPr>
        <p:spPr>
          <a:xfrm>
            <a:off x="419478" y="1087456"/>
            <a:ext cx="8271639" cy="533848"/>
          </a:xfrm>
          <a:prstGeom prst="rect">
            <a:avLst/>
          </a:prstGeom>
          <a:noFill/>
        </p:spPr>
        <p:txBody>
          <a:bodyPr wrap="square" lIns="93296" tIns="46648" rIns="93296" bIns="46648" rtlCol="0">
            <a:spAutoFit/>
          </a:bodyPr>
          <a:lstStyle/>
          <a:p>
            <a:pPr>
              <a:defRPr/>
            </a:pPr>
            <a:r>
              <a:rPr lang="en-US" sz="1400" dirty="0">
                <a:solidFill>
                  <a:schemeClr val="tx2"/>
                </a:solidFill>
                <a:latin typeface="Calibri Light" panose="020F0302020204030204" pitchFamily="34" charset="0"/>
              </a:rPr>
              <a:t>Operating margins by payer type for hospitals at different operating expense levels</a:t>
            </a:r>
          </a:p>
          <a:p>
            <a:pPr>
              <a:defRPr/>
            </a:pPr>
            <a:r>
              <a:rPr lang="en-US" sz="1400" dirty="0">
                <a:solidFill>
                  <a:schemeClr val="bg1">
                    <a:lumMod val="50000"/>
                  </a:schemeClr>
                </a:solidFill>
                <a:latin typeface="Calibri Light" panose="020F0302020204030204" pitchFamily="34" charset="0"/>
              </a:rPr>
              <a:t>Operating </a:t>
            </a:r>
            <a:r>
              <a:rPr lang="en-US" sz="1400" dirty="0" smtClean="0">
                <a:solidFill>
                  <a:schemeClr val="bg1">
                    <a:lumMod val="50000"/>
                  </a:schemeClr>
                </a:solidFill>
                <a:latin typeface="Calibri Light" panose="020F0302020204030204" pitchFamily="34" charset="0"/>
              </a:rPr>
              <a:t>income </a:t>
            </a:r>
            <a:r>
              <a:rPr lang="en-US" sz="1400" dirty="0">
                <a:solidFill>
                  <a:schemeClr val="bg1">
                    <a:lumMod val="50000"/>
                  </a:schemeClr>
                </a:solidFill>
                <a:latin typeface="Calibri Light" panose="020F0302020204030204" pitchFamily="34" charset="0"/>
              </a:rPr>
              <a:t>as proportion of net patient service </a:t>
            </a:r>
            <a:r>
              <a:rPr lang="en-US" sz="1400" dirty="0" smtClean="0">
                <a:solidFill>
                  <a:schemeClr val="bg1">
                    <a:lumMod val="50000"/>
                  </a:schemeClr>
                </a:solidFill>
                <a:latin typeface="Calibri Light" panose="020F0302020204030204" pitchFamily="34" charset="0"/>
              </a:rPr>
              <a:t>revenue</a:t>
            </a:r>
            <a:r>
              <a:rPr lang="en-US" sz="1400" baseline="30000" dirty="0" smtClean="0">
                <a:solidFill>
                  <a:schemeClr val="bg1">
                    <a:lumMod val="50000"/>
                  </a:schemeClr>
                </a:solidFill>
                <a:latin typeface="Calibri Light" panose="020F0302020204030204" pitchFamily="34" charset="0"/>
              </a:rPr>
              <a:t>*</a:t>
            </a:r>
            <a:r>
              <a:rPr lang="en-US" sz="1400" dirty="0" smtClean="0">
                <a:solidFill>
                  <a:schemeClr val="bg1">
                    <a:lumMod val="50000"/>
                  </a:schemeClr>
                </a:solidFill>
                <a:latin typeface="Calibri Light" panose="020F0302020204030204" pitchFamily="34" charset="0"/>
              </a:rPr>
              <a:t>, 2012</a:t>
            </a:r>
            <a:endParaRPr lang="en-US" sz="1400" dirty="0">
              <a:solidFill>
                <a:schemeClr val="bg1">
                  <a:lumMod val="50000"/>
                </a:schemeClr>
              </a:solidFill>
              <a:latin typeface="Calibri Light" panose="020F0302020204030204" pitchFamily="34" charset="0"/>
            </a:endParaRPr>
          </a:p>
        </p:txBody>
      </p:sp>
      <p:cxnSp>
        <p:nvCxnSpPr>
          <p:cNvPr id="7" name="Straight Connector 6"/>
          <p:cNvCxnSpPr/>
          <p:nvPr/>
        </p:nvCxnSpPr>
        <p:spPr>
          <a:xfrm>
            <a:off x="419478" y="1141911"/>
            <a:ext cx="0" cy="424940"/>
          </a:xfrm>
          <a:prstGeom prst="line">
            <a:avLst/>
          </a:prstGeom>
          <a:ln>
            <a:solidFill>
              <a:schemeClr val="bg2">
                <a:lumMod val="65000"/>
              </a:schemeClr>
            </a:solidFill>
          </a:ln>
        </p:spPr>
        <p:style>
          <a:lnRef idx="1">
            <a:schemeClr val="accent1"/>
          </a:lnRef>
          <a:fillRef idx="0">
            <a:schemeClr val="accent1"/>
          </a:fillRef>
          <a:effectRef idx="0">
            <a:schemeClr val="accent1"/>
          </a:effectRef>
          <a:fontRef idx="minor">
            <a:schemeClr val="tx1"/>
          </a:fontRef>
        </p:style>
      </p:cxnSp>
      <p:graphicFrame>
        <p:nvGraphicFramePr>
          <p:cNvPr id="8" name="Object 7"/>
          <p:cNvGraphicFramePr>
            <a:graphicFrameLocks/>
          </p:cNvGraphicFramePr>
          <p:nvPr>
            <p:custDataLst>
              <p:tags r:id="rId5"/>
            </p:custDataLst>
            <p:extLst>
              <p:ext uri="{D42A27DB-BD31-4B8C-83A1-F6EECF244321}">
                <p14:modId xmlns:p14="http://schemas.microsoft.com/office/powerpoint/2010/main" val="2251870661"/>
              </p:ext>
            </p:extLst>
          </p:nvPr>
        </p:nvGraphicFramePr>
        <p:xfrm>
          <a:off x="1028700" y="1676400"/>
          <a:ext cx="5010103" cy="2771678"/>
        </p:xfrm>
        <a:graphic>
          <a:graphicData uri="http://schemas.openxmlformats.org/presentationml/2006/ole">
            <mc:AlternateContent xmlns:mc="http://schemas.openxmlformats.org/markup-compatibility/2006">
              <mc:Choice xmlns:v="urn:schemas-microsoft-com:vml" Requires="v">
                <p:oleObj spid="_x0000_s319683" name="Chart" r:id="rId19" imgW="5010103" imgH="2771678" progId="MSGraph.Chart.8">
                  <p:embed followColorScheme="full"/>
                </p:oleObj>
              </mc:Choice>
              <mc:Fallback>
                <p:oleObj name="Chart" r:id="rId19" imgW="5010103" imgH="2771678" progId="MSGraph.Chart.8">
                  <p:embed followColorScheme="full"/>
                  <p:pic>
                    <p:nvPicPr>
                      <p:cNvPr id="0" name=""/>
                      <p:cNvPicPr>
                        <a:picLocks noChangeArrowheads="1"/>
                      </p:cNvPicPr>
                      <p:nvPr/>
                    </p:nvPicPr>
                    <p:blipFill>
                      <a:blip r:embed="rId20"/>
                      <a:srcRect/>
                      <a:stretch>
                        <a:fillRect/>
                      </a:stretch>
                    </p:blipFill>
                    <p:spPr bwMode="auto">
                      <a:xfrm>
                        <a:off x="1028700" y="1676400"/>
                        <a:ext cx="5010103" cy="277167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Rectangle 9"/>
          <p:cNvSpPr/>
          <p:nvPr>
            <p:custDataLst>
              <p:tags r:id="rId6"/>
            </p:custDataLst>
          </p:nvPr>
        </p:nvSpPr>
        <p:spPr bwMode="auto">
          <a:xfrm>
            <a:off x="5105400" y="4467225"/>
            <a:ext cx="704850" cy="850900"/>
          </a:xfrm>
          <a:prstGeom prst="rect">
            <a:avLst/>
          </a:prstGeom>
          <a:noFill/>
          <a:ln w="25400" cap="flat" cmpd="sng" algn="ctr">
            <a:noFill/>
            <a:prstDash val="soli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lstStyle/>
          <a:p>
            <a:pPr algn="ctr"/>
            <a:fld id="{A90D6F9B-5719-4CFC-BEF4-BC3864C779BE}" type="datetime'Highest ''q''ui''n''ti''le'''''' operating ''''''expens''es'''">
              <a:rPr lang="en-US" sz="1400">
                <a:solidFill>
                  <a:schemeClr val="tx1"/>
                </a:solidFill>
              </a:rPr>
              <a:pPr/>
              <a:t>Highest quintile operating expenses</a:t>
            </a:fld>
            <a:endParaRPr lang="en-US" sz="1400">
              <a:solidFill>
                <a:schemeClr val="tx1"/>
              </a:solidFill>
              <a:latin typeface="Calibri Light"/>
              <a:sym typeface="Calibri Light"/>
            </a:endParaRPr>
          </a:p>
        </p:txBody>
      </p:sp>
      <p:sp>
        <p:nvSpPr>
          <p:cNvPr id="11" name="Rectangle 10"/>
          <p:cNvSpPr/>
          <p:nvPr>
            <p:custDataLst>
              <p:tags r:id="rId7"/>
            </p:custDataLst>
          </p:nvPr>
        </p:nvSpPr>
        <p:spPr bwMode="auto">
          <a:xfrm>
            <a:off x="4219575" y="4467224"/>
            <a:ext cx="554038" cy="425450"/>
          </a:xfrm>
          <a:prstGeom prst="rect">
            <a:avLst/>
          </a:prstGeom>
          <a:noFill/>
          <a:ln w="25400" cap="flat" cmpd="sng" algn="ctr">
            <a:noFill/>
            <a:prstDash val="soli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lstStyle/>
          <a:p>
            <a:pPr algn="ctr"/>
            <a:fld id="{DF00D60A-A7CD-4D16-B355-43CB18F9D93F}" type="datetime'''4''t''''h'' &#10;''''''''''''qu''''i''''nt''''i''''l''''''e'''">
              <a:rPr lang="en-US" sz="1400">
                <a:solidFill>
                  <a:schemeClr val="tx1"/>
                </a:solidFill>
              </a:rPr>
              <a:pPr/>
              <a:t>4th 
quintile</a:t>
            </a:fld>
            <a:endParaRPr lang="en-US" sz="1400">
              <a:solidFill>
                <a:schemeClr val="tx1"/>
              </a:solidFill>
              <a:latin typeface="Calibri Light"/>
              <a:sym typeface="Calibri Light"/>
            </a:endParaRPr>
          </a:p>
        </p:txBody>
      </p:sp>
      <p:sp>
        <p:nvSpPr>
          <p:cNvPr id="12" name="Rectangle 11"/>
          <p:cNvSpPr/>
          <p:nvPr>
            <p:custDataLst>
              <p:tags r:id="rId8"/>
            </p:custDataLst>
          </p:nvPr>
        </p:nvSpPr>
        <p:spPr bwMode="auto">
          <a:xfrm>
            <a:off x="3262313" y="4467224"/>
            <a:ext cx="554038" cy="425450"/>
          </a:xfrm>
          <a:prstGeom prst="rect">
            <a:avLst/>
          </a:prstGeom>
          <a:noFill/>
          <a:ln w="25400" cap="flat" cmpd="sng" algn="ctr">
            <a:noFill/>
            <a:prstDash val="soli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lstStyle/>
          <a:p>
            <a:pPr algn="ctr"/>
            <a:fld id="{C63E9E1B-E3FF-4300-AEC2-98470B5EA2BF}" type="datetime'''3rd'''' ''''&#10;''''''''''q''''u''''in''''''''''ti''''l''''e'''">
              <a:rPr lang="en-US" sz="1400">
                <a:solidFill>
                  <a:schemeClr val="tx1"/>
                </a:solidFill>
              </a:rPr>
              <a:pPr/>
              <a:t>3rd 
quintile</a:t>
            </a:fld>
            <a:endParaRPr lang="en-US" sz="1400">
              <a:solidFill>
                <a:schemeClr val="tx1"/>
              </a:solidFill>
              <a:latin typeface="Calibri Light"/>
              <a:sym typeface="Calibri Light"/>
            </a:endParaRPr>
          </a:p>
        </p:txBody>
      </p:sp>
      <p:sp>
        <p:nvSpPr>
          <p:cNvPr id="13" name="Rectangle 12"/>
          <p:cNvSpPr/>
          <p:nvPr>
            <p:custDataLst>
              <p:tags r:id="rId9"/>
            </p:custDataLst>
          </p:nvPr>
        </p:nvSpPr>
        <p:spPr bwMode="auto">
          <a:xfrm>
            <a:off x="2305050" y="4467224"/>
            <a:ext cx="554038" cy="425450"/>
          </a:xfrm>
          <a:prstGeom prst="rect">
            <a:avLst/>
          </a:prstGeom>
          <a:noFill/>
          <a:ln w="25400" cap="flat" cmpd="sng" algn="ctr">
            <a:noFill/>
            <a:prstDash val="soli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lstStyle/>
          <a:p>
            <a:pPr algn="ctr"/>
            <a:fld id="{16A86267-FBFA-4E33-890A-1E7D83229E14}" type="datetime'2''''nd &#10;''''q''''''ui''''''n''''ti''''''l''''''''''''e'''">
              <a:rPr lang="en-US" sz="1400">
                <a:solidFill>
                  <a:schemeClr val="tx1"/>
                </a:solidFill>
              </a:rPr>
              <a:pPr/>
              <a:t>2nd 
quintile</a:t>
            </a:fld>
            <a:endParaRPr lang="en-US" sz="1400" dirty="0">
              <a:solidFill>
                <a:schemeClr val="tx1"/>
              </a:solidFill>
              <a:latin typeface="Calibri Light"/>
              <a:sym typeface="Calibri Light"/>
            </a:endParaRPr>
          </a:p>
        </p:txBody>
      </p:sp>
      <p:sp>
        <p:nvSpPr>
          <p:cNvPr id="9" name="Rectangle 8"/>
          <p:cNvSpPr/>
          <p:nvPr>
            <p:custDataLst>
              <p:tags r:id="rId10"/>
            </p:custDataLst>
          </p:nvPr>
        </p:nvSpPr>
        <p:spPr bwMode="auto">
          <a:xfrm>
            <a:off x="1266825" y="4467225"/>
            <a:ext cx="704850" cy="850900"/>
          </a:xfrm>
          <a:prstGeom prst="rect">
            <a:avLst/>
          </a:prstGeom>
          <a:noFill/>
          <a:ln w="25400" cap="flat" cmpd="sng" algn="ctr">
            <a:noFill/>
            <a:prstDash val="soli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lstStyle/>
          <a:p>
            <a:pPr algn="ctr"/>
            <a:fld id="{495C9059-676D-408B-9363-37D3B485B787}" type="datetime'Lowe''st ''q''''uint''ile''  operati''ng e''xp''ens''''e''''s'">
              <a:rPr lang="en-US" sz="1400">
                <a:solidFill>
                  <a:schemeClr val="tx1"/>
                </a:solidFill>
              </a:rPr>
              <a:pPr/>
              <a:t>Lowest quintile  operating expenses</a:t>
            </a:fld>
            <a:endParaRPr lang="en-US" sz="1400" dirty="0">
              <a:solidFill>
                <a:schemeClr val="tx1"/>
              </a:solidFill>
              <a:latin typeface="Calibri Light"/>
              <a:sym typeface="Calibri Light"/>
            </a:endParaRPr>
          </a:p>
        </p:txBody>
      </p:sp>
      <p:sp>
        <p:nvSpPr>
          <p:cNvPr id="15" name="Rectangle 14"/>
          <p:cNvSpPr/>
          <p:nvPr>
            <p:custDataLst>
              <p:tags r:id="rId11"/>
            </p:custDataLst>
          </p:nvPr>
        </p:nvSpPr>
        <p:spPr bwMode="auto">
          <a:xfrm>
            <a:off x="620713" y="1676400"/>
            <a:ext cx="250825" cy="187325"/>
          </a:xfrm>
          <a:prstGeom prst="rect">
            <a:avLst/>
          </a:prstGeom>
          <a:solidFill>
            <a:srgbClr val="C0C0C0"/>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endParaRPr lang="en-US"/>
          </a:p>
        </p:txBody>
      </p:sp>
      <p:sp>
        <p:nvSpPr>
          <p:cNvPr id="14" name="Rectangle 13"/>
          <p:cNvSpPr/>
          <p:nvPr>
            <p:custDataLst>
              <p:tags r:id="rId12"/>
            </p:custDataLst>
          </p:nvPr>
        </p:nvSpPr>
        <p:spPr bwMode="auto">
          <a:xfrm>
            <a:off x="1703388" y="1676400"/>
            <a:ext cx="250825" cy="187325"/>
          </a:xfrm>
          <a:prstGeom prst="rect">
            <a:avLst/>
          </a:prstGeom>
          <a:solidFill>
            <a:srgbClr val="0C2D83"/>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endParaRPr lang="en-US"/>
          </a:p>
        </p:txBody>
      </p:sp>
      <p:sp>
        <p:nvSpPr>
          <p:cNvPr id="17" name="Rectangle 16"/>
          <p:cNvSpPr/>
          <p:nvPr>
            <p:custDataLst>
              <p:tags r:id="rId13"/>
            </p:custDataLst>
          </p:nvPr>
        </p:nvSpPr>
        <p:spPr bwMode="auto">
          <a:xfrm>
            <a:off x="2005013" y="1671638"/>
            <a:ext cx="858838" cy="212725"/>
          </a:xfrm>
          <a:prstGeom prst="rect">
            <a:avLst/>
          </a:prstGeom>
          <a:noFill/>
          <a:ln w="25400" cap="flat" cmpd="sng" algn="ctr">
            <a:noFill/>
            <a:prstDash val="soli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fld id="{DD39F29B-9946-4B57-825C-DA7973A18382}" type="datetime'''''''''''''''''''Co''mm''''''e''''r''cia''''l'''''''''''">
              <a:rPr lang="en-US" sz="1400">
                <a:solidFill>
                  <a:schemeClr val="tx1"/>
                </a:solidFill>
              </a:rPr>
              <a:pPr/>
              <a:t>Commercial</a:t>
            </a:fld>
            <a:endParaRPr lang="en-US" sz="1400">
              <a:solidFill>
                <a:schemeClr val="tx1"/>
              </a:solidFill>
              <a:latin typeface="Calibri Light"/>
              <a:sym typeface="Calibri Light"/>
            </a:endParaRPr>
          </a:p>
        </p:txBody>
      </p:sp>
      <p:sp>
        <p:nvSpPr>
          <p:cNvPr id="16" name="Rectangle 15"/>
          <p:cNvSpPr/>
          <p:nvPr>
            <p:custDataLst>
              <p:tags r:id="rId14"/>
            </p:custDataLst>
          </p:nvPr>
        </p:nvSpPr>
        <p:spPr bwMode="auto">
          <a:xfrm>
            <a:off x="922338" y="1671638"/>
            <a:ext cx="679450" cy="212725"/>
          </a:xfrm>
          <a:prstGeom prst="rect">
            <a:avLst/>
          </a:prstGeom>
          <a:noFill/>
          <a:ln w="25400" cap="flat" cmpd="sng" algn="ctr">
            <a:noFill/>
            <a:prstDash val="soli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fld id="{8B6258E3-EE62-4CA8-B8DA-FBF1284EA207}" type="datetime'''M''''''''''''''e''d''''''''i''''''''''''''''''c''a''''re'''">
              <a:rPr lang="en-US" sz="1400">
                <a:solidFill>
                  <a:schemeClr val="tx1"/>
                </a:solidFill>
              </a:rPr>
              <a:pPr/>
              <a:t>Medicare</a:t>
            </a:fld>
            <a:endParaRPr lang="en-US" sz="1400">
              <a:solidFill>
                <a:schemeClr val="tx1"/>
              </a:solidFill>
              <a:latin typeface="Calibri Light"/>
              <a:sym typeface="Calibri Light"/>
            </a:endParaRPr>
          </a:p>
        </p:txBody>
      </p:sp>
      <p:sp>
        <p:nvSpPr>
          <p:cNvPr id="19" name="TextBox 18"/>
          <p:cNvSpPr txBox="1"/>
          <p:nvPr/>
        </p:nvSpPr>
        <p:spPr>
          <a:xfrm>
            <a:off x="121489" y="5266042"/>
            <a:ext cx="1353743" cy="753668"/>
          </a:xfrm>
          <a:prstGeom prst="rect">
            <a:avLst/>
          </a:prstGeom>
          <a:noFill/>
        </p:spPr>
        <p:txBody>
          <a:bodyPr wrap="square" lIns="93296" tIns="46648" rIns="93296" bIns="46648" rtlCol="0">
            <a:spAutoFit/>
          </a:bodyPr>
          <a:lstStyle/>
          <a:p>
            <a:pPr>
              <a:defRPr/>
            </a:pPr>
            <a:r>
              <a:rPr lang="en-US" sz="1400" dirty="0">
                <a:solidFill>
                  <a:schemeClr val="bg1">
                    <a:lumMod val="50000"/>
                  </a:schemeClr>
                </a:solidFill>
                <a:latin typeface="+mj-lt"/>
              </a:rPr>
              <a:t>Operating expenses per discharge</a:t>
            </a:r>
            <a:r>
              <a:rPr lang="en-US" sz="1400" baseline="30000" dirty="0">
                <a:solidFill>
                  <a:schemeClr val="bg1">
                    <a:lumMod val="50000"/>
                  </a:schemeClr>
                </a:solidFill>
                <a:latin typeface="+mj-lt"/>
              </a:rPr>
              <a:t>†</a:t>
            </a:r>
          </a:p>
        </p:txBody>
      </p:sp>
      <p:sp>
        <p:nvSpPr>
          <p:cNvPr id="25" name="Rectangle 24"/>
          <p:cNvSpPr/>
          <p:nvPr/>
        </p:nvSpPr>
        <p:spPr>
          <a:xfrm>
            <a:off x="6567440" y="1181280"/>
            <a:ext cx="2424160" cy="4954089"/>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186592" rIns="91440" bIns="186592" rtlCol="0" anchor="ctr"/>
          <a:lstStyle/>
          <a:p>
            <a:pPr marL="168275" indent="-168275">
              <a:buFont typeface="Wingdings" pitchFamily="2" charset="2"/>
              <a:buChar char="§"/>
            </a:pPr>
            <a:r>
              <a:rPr lang="en-US" sz="1400" dirty="0" smtClean="0">
                <a:solidFill>
                  <a:schemeClr val="tx1"/>
                </a:solidFill>
              </a:rPr>
              <a:t>Some hospitals successfully negotiate greater payments from commercial payers, which can help cover potential losses on public payer populations (often described as “</a:t>
            </a:r>
            <a:r>
              <a:rPr lang="en-US" sz="1400" b="1" dirty="0" smtClean="0">
                <a:solidFill>
                  <a:schemeClr val="tx1"/>
                </a:solidFill>
              </a:rPr>
              <a:t>cost-shifting</a:t>
            </a:r>
            <a:r>
              <a:rPr lang="en-US" sz="1400" dirty="0" smtClean="0">
                <a:solidFill>
                  <a:schemeClr val="tx1"/>
                </a:solidFill>
              </a:rPr>
              <a:t>”)</a:t>
            </a:r>
          </a:p>
          <a:p>
            <a:pPr marL="168275" indent="-168275">
              <a:buFont typeface="Wingdings" pitchFamily="2" charset="2"/>
              <a:buChar char="§"/>
            </a:pPr>
            <a:endParaRPr lang="en-US" sz="1400" dirty="0" smtClean="0">
              <a:solidFill>
                <a:schemeClr val="tx1"/>
              </a:solidFill>
            </a:endParaRPr>
          </a:p>
          <a:p>
            <a:pPr marL="168275" indent="-168275">
              <a:buFont typeface="Wingdings" pitchFamily="2" charset="2"/>
              <a:buChar char="§"/>
            </a:pPr>
            <a:r>
              <a:rPr lang="en-US" sz="1400" dirty="0" smtClean="0">
                <a:solidFill>
                  <a:schemeClr val="tx1"/>
                </a:solidFill>
              </a:rPr>
              <a:t>Providers with limited market leverage receive </a:t>
            </a:r>
            <a:r>
              <a:rPr lang="en-US" sz="1400" b="1" dirty="0" smtClean="0">
                <a:solidFill>
                  <a:schemeClr val="tx1"/>
                </a:solidFill>
              </a:rPr>
              <a:t>lower rates of commercial payer reimbursement</a:t>
            </a:r>
            <a:r>
              <a:rPr lang="en-US" sz="1400" dirty="0" smtClean="0">
                <a:solidFill>
                  <a:schemeClr val="tx1"/>
                </a:solidFill>
              </a:rPr>
              <a:t> and, under greater financial pressure, tend to be more aggressive at </a:t>
            </a:r>
            <a:r>
              <a:rPr lang="en-US" sz="1400" b="1" dirty="0" smtClean="0">
                <a:solidFill>
                  <a:schemeClr val="tx1"/>
                </a:solidFill>
              </a:rPr>
              <a:t>maintaining lower operating expenses</a:t>
            </a:r>
          </a:p>
          <a:p>
            <a:pPr marL="168275" indent="-168275">
              <a:buFont typeface="Wingdings" pitchFamily="2" charset="2"/>
              <a:buChar char="§"/>
            </a:pPr>
            <a:endParaRPr lang="en-US" sz="1400" dirty="0" smtClean="0">
              <a:solidFill>
                <a:schemeClr val="tx1"/>
              </a:solidFill>
            </a:endParaRPr>
          </a:p>
          <a:p>
            <a:pPr marL="168275" indent="-168275">
              <a:buFont typeface="Wingdings" pitchFamily="2" charset="2"/>
              <a:buChar char="§"/>
            </a:pPr>
            <a:r>
              <a:rPr lang="en-US" sz="1400" dirty="0" smtClean="0">
                <a:solidFill>
                  <a:schemeClr val="tx1"/>
                </a:solidFill>
              </a:rPr>
              <a:t>Hospitals with lower expense structures earn higher margins at Medicare and Medicaid levels of reimbursement</a:t>
            </a:r>
            <a:endParaRPr lang="en-US" sz="1400" dirty="0">
              <a:solidFill>
                <a:schemeClr val="tx1"/>
              </a:solidFill>
            </a:endParaRPr>
          </a:p>
        </p:txBody>
      </p:sp>
      <p:graphicFrame>
        <p:nvGraphicFramePr>
          <p:cNvPr id="23" name="Table 22"/>
          <p:cNvGraphicFramePr>
            <a:graphicFrameLocks noGrp="1"/>
          </p:cNvGraphicFramePr>
          <p:nvPr>
            <p:extLst>
              <p:ext uri="{D42A27DB-BD31-4B8C-83A1-F6EECF244321}">
                <p14:modId xmlns:p14="http://schemas.microsoft.com/office/powerpoint/2010/main" val="15615598"/>
              </p:ext>
            </p:extLst>
          </p:nvPr>
        </p:nvGraphicFramePr>
        <p:xfrm>
          <a:off x="1143000" y="5569207"/>
          <a:ext cx="4793565" cy="227412"/>
        </p:xfrm>
        <a:graphic>
          <a:graphicData uri="http://schemas.openxmlformats.org/drawingml/2006/table">
            <a:tbl>
              <a:tblPr>
                <a:tableStyleId>{5C22544A-7EE6-4342-B048-85BDC9FD1C3A}</a:tableStyleId>
              </a:tblPr>
              <a:tblGrid>
                <a:gridCol w="958713"/>
                <a:gridCol w="958713"/>
                <a:gridCol w="958713"/>
                <a:gridCol w="958713"/>
                <a:gridCol w="958713"/>
              </a:tblGrid>
              <a:tr h="227412">
                <a:tc>
                  <a:txBody>
                    <a:bodyPr/>
                    <a:lstStyle/>
                    <a:p>
                      <a:pPr algn="ctr" fontAlgn="b"/>
                      <a:r>
                        <a:rPr lang="en-US" sz="1400" b="0" i="0" u="none" strike="noStrike" dirty="0" smtClean="0">
                          <a:solidFill>
                            <a:srgbClr val="000000"/>
                          </a:solidFill>
                          <a:effectLst/>
                          <a:latin typeface="+mj-lt"/>
                        </a:rPr>
                        <a:t>$7,559</a:t>
                      </a:r>
                      <a:endParaRPr lang="en-US" sz="1400" b="0" i="0" u="none" strike="noStrike" dirty="0">
                        <a:solidFill>
                          <a:srgbClr val="000000"/>
                        </a:solidFill>
                        <a:effectLst/>
                        <a:latin typeface="+mj-lt"/>
                      </a:endParaRPr>
                    </a:p>
                  </a:txBody>
                  <a:tcPr marL="9719" marR="9719" marT="9718"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400" b="0" i="0" u="none" strike="noStrike" dirty="0" smtClean="0">
                          <a:solidFill>
                            <a:srgbClr val="000000"/>
                          </a:solidFill>
                          <a:effectLst/>
                          <a:latin typeface="+mj-lt"/>
                        </a:rPr>
                        <a:t>$8,287</a:t>
                      </a:r>
                      <a:endParaRPr lang="en-US" sz="1400" b="0" i="0" u="none" strike="noStrike" dirty="0">
                        <a:solidFill>
                          <a:srgbClr val="000000"/>
                        </a:solidFill>
                        <a:effectLst/>
                        <a:latin typeface="+mj-lt"/>
                      </a:endParaRPr>
                    </a:p>
                  </a:txBody>
                  <a:tcPr marL="9719" marR="9719" marT="9718"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400" b="0" i="0" u="none" strike="noStrike" dirty="0" smtClean="0">
                          <a:solidFill>
                            <a:srgbClr val="000000"/>
                          </a:solidFill>
                          <a:effectLst/>
                          <a:latin typeface="+mj-lt"/>
                        </a:rPr>
                        <a:t>$9,011</a:t>
                      </a:r>
                      <a:endParaRPr lang="en-US" sz="1400" b="0" i="0" u="none" strike="noStrike" dirty="0">
                        <a:solidFill>
                          <a:srgbClr val="000000"/>
                        </a:solidFill>
                        <a:effectLst/>
                        <a:latin typeface="+mj-lt"/>
                      </a:endParaRPr>
                    </a:p>
                  </a:txBody>
                  <a:tcPr marL="9719" marR="9719" marT="9718"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400" b="0" i="0" u="none" strike="noStrike" dirty="0" smtClean="0">
                          <a:solidFill>
                            <a:srgbClr val="000000"/>
                          </a:solidFill>
                          <a:effectLst/>
                          <a:latin typeface="+mj-lt"/>
                        </a:rPr>
                        <a:t>$9,871</a:t>
                      </a:r>
                      <a:endParaRPr lang="en-US" sz="1400" b="0" i="0" u="none" strike="noStrike" dirty="0">
                        <a:solidFill>
                          <a:srgbClr val="000000"/>
                        </a:solidFill>
                        <a:effectLst/>
                        <a:latin typeface="+mj-lt"/>
                      </a:endParaRPr>
                    </a:p>
                  </a:txBody>
                  <a:tcPr marL="9719" marR="9719" marT="9718"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400" b="0" i="0" u="none" strike="noStrike" dirty="0" smtClean="0">
                          <a:solidFill>
                            <a:srgbClr val="000000"/>
                          </a:solidFill>
                          <a:effectLst/>
                          <a:latin typeface="+mj-lt"/>
                        </a:rPr>
                        <a:t>$12,090</a:t>
                      </a:r>
                      <a:endParaRPr lang="en-US" sz="1400" b="0" i="0" u="none" strike="noStrike" dirty="0">
                        <a:solidFill>
                          <a:srgbClr val="000000"/>
                        </a:solidFill>
                        <a:effectLst/>
                        <a:latin typeface="+mj-lt"/>
                      </a:endParaRPr>
                    </a:p>
                  </a:txBody>
                  <a:tcPr marL="9719" marR="9719" marT="9718"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bl>
          </a:graphicData>
        </a:graphic>
      </p:graphicFrame>
      <p:sp>
        <p:nvSpPr>
          <p:cNvPr id="27" name="Rectangle 26"/>
          <p:cNvSpPr/>
          <p:nvPr/>
        </p:nvSpPr>
        <p:spPr>
          <a:xfrm>
            <a:off x="101600" y="1087456"/>
            <a:ext cx="6465840" cy="5156082"/>
          </a:xfrm>
          <a:prstGeom prst="rect">
            <a:avLst/>
          </a:prstGeom>
          <a:solidFill>
            <a:schemeClr val="bg1">
              <a:lumMod val="95000"/>
              <a:alpha val="6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5228077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 name="Object 15" hidden="1"/>
          <p:cNvGraphicFramePr>
            <a:graphicFrameLocks noChangeAspect="1"/>
          </p:cNvGraphicFramePr>
          <p:nvPr>
            <p:custDataLst>
              <p:tags r:id="rId2"/>
            </p:custDataLst>
            <p:extLst>
              <p:ext uri="{D42A27DB-BD31-4B8C-83A1-F6EECF244321}">
                <p14:modId xmlns:p14="http://schemas.microsoft.com/office/powerpoint/2010/main" val="794703741"/>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322642" name="think-cell Slide" r:id="rId7" imgW="360" imgH="360" progId="TCLayout.ActiveDocument.1">
                  <p:embed/>
                </p:oleObj>
              </mc:Choice>
              <mc:Fallback>
                <p:oleObj name="think-cell Slide" r:id="rId7" imgW="360" imgH="360" progId="TCLayout.ActiveDocument.1">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 name="Rectangle 14" hidden="1"/>
          <p:cNvSpPr/>
          <p:nvPr>
            <p:custDataLst>
              <p:tags r:id="rId3"/>
            </p:custDataLst>
          </p:nvPr>
        </p:nvSpPr>
        <p:spPr bwMode="auto">
          <a:xfrm>
            <a:off x="0" y="0"/>
            <a:ext cx="158750" cy="15875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endParaRPr lang="en-US" sz="1400">
              <a:latin typeface="Calibri Light"/>
              <a:sym typeface="Calibri Light"/>
            </a:endParaRPr>
          </a:p>
        </p:txBody>
      </p:sp>
      <p:sp>
        <p:nvSpPr>
          <p:cNvPr id="2" name="Title 1"/>
          <p:cNvSpPr>
            <a:spLocks noGrp="1"/>
          </p:cNvSpPr>
          <p:nvPr>
            <p:ph type="title"/>
          </p:nvPr>
        </p:nvSpPr>
        <p:spPr>
          <a:xfrm>
            <a:off x="121489" y="234863"/>
            <a:ext cx="8794113" cy="738664"/>
          </a:xfrm>
        </p:spPr>
        <p:txBody>
          <a:bodyPr/>
          <a:lstStyle/>
          <a:p>
            <a:r>
              <a:rPr lang="en-US" dirty="0"/>
              <a:t>Hospitals may pursue a number of strategies to reduce operating expenses</a:t>
            </a:r>
          </a:p>
        </p:txBody>
      </p:sp>
      <p:sp>
        <p:nvSpPr>
          <p:cNvPr id="17" name="McK 5. Source"/>
          <p:cNvSpPr>
            <a:spLocks noChangeArrowheads="1"/>
          </p:cNvSpPr>
          <p:nvPr>
            <p:custDataLst>
              <p:tags r:id="rId4"/>
            </p:custDataLst>
          </p:nvPr>
        </p:nvSpPr>
        <p:spPr bwMode="auto">
          <a:xfrm>
            <a:off x="121488" y="6649664"/>
            <a:ext cx="6988830" cy="1231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nchorCtr="0">
            <a:spAutoFit/>
          </a:bodyPr>
          <a:lstStyle/>
          <a:p>
            <a:pPr marL="118241" indent="-118241" defTabSz="913526">
              <a:tabLst>
                <a:tab pos="118241" algn="l"/>
                <a:tab pos="408171" algn="l"/>
              </a:tabLst>
            </a:pPr>
            <a:r>
              <a:rPr lang="en-US" sz="800" b="1" dirty="0" smtClean="0">
                <a:solidFill>
                  <a:schemeClr val="bg1">
                    <a:lumMod val="50000"/>
                  </a:schemeClr>
                </a:solidFill>
                <a:latin typeface="Calibri Light" panose="020F0302020204030204" pitchFamily="34" charset="0"/>
              </a:rPr>
              <a:t>Source</a:t>
            </a:r>
            <a:r>
              <a:rPr lang="en-US" sz="800" b="1" dirty="0">
                <a:solidFill>
                  <a:schemeClr val="bg1">
                    <a:lumMod val="50000"/>
                  </a:schemeClr>
                </a:solidFill>
                <a:latin typeface="Calibri Light" panose="020F0302020204030204" pitchFamily="34" charset="0"/>
              </a:rPr>
              <a:t>: 	</a:t>
            </a:r>
            <a:r>
              <a:rPr lang="en-US" sz="800" dirty="0">
                <a:solidFill>
                  <a:schemeClr val="bg1">
                    <a:lumMod val="50000"/>
                  </a:schemeClr>
                </a:solidFill>
                <a:latin typeface="Calibri Light" panose="020F0302020204030204" pitchFamily="34" charset="0"/>
              </a:rPr>
              <a:t>Center for Health Information and Analysis; </a:t>
            </a:r>
            <a:r>
              <a:rPr lang="en-US" sz="800" dirty="0" smtClean="0">
                <a:solidFill>
                  <a:schemeClr val="bg1">
                    <a:lumMod val="50000"/>
                  </a:schemeClr>
                </a:solidFill>
                <a:latin typeface="Calibri Light" panose="020F0302020204030204" pitchFamily="34" charset="0"/>
              </a:rPr>
              <a:t>HPC </a:t>
            </a:r>
            <a:r>
              <a:rPr lang="en-US" sz="800" dirty="0">
                <a:solidFill>
                  <a:schemeClr val="bg1">
                    <a:lumMod val="50000"/>
                  </a:schemeClr>
                </a:solidFill>
                <a:latin typeface="Calibri Light" panose="020F0302020204030204" pitchFamily="34" charset="0"/>
              </a:rPr>
              <a:t>analysis</a:t>
            </a:r>
          </a:p>
        </p:txBody>
      </p:sp>
      <p:grpSp>
        <p:nvGrpSpPr>
          <p:cNvPr id="3" name="Group 2"/>
          <p:cNvGrpSpPr/>
          <p:nvPr/>
        </p:nvGrpSpPr>
        <p:grpSpPr>
          <a:xfrm>
            <a:off x="459870" y="1597093"/>
            <a:ext cx="8177693" cy="1253197"/>
            <a:chOff x="459870" y="1532118"/>
            <a:chExt cx="8177693" cy="1253197"/>
          </a:xfrm>
        </p:grpSpPr>
        <p:sp>
          <p:nvSpPr>
            <p:cNvPr id="7" name="Rectangle 6"/>
            <p:cNvSpPr/>
            <p:nvPr/>
          </p:nvSpPr>
          <p:spPr>
            <a:xfrm>
              <a:off x="459870" y="1532118"/>
              <a:ext cx="8177693" cy="1253197"/>
            </a:xfrm>
            <a:prstGeom prst="rect">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lIns="186592" tIns="186592" rIns="186592" bIns="186592" rtlCol="0" anchor="ctr"/>
            <a:lstStyle/>
            <a:p>
              <a:endParaRPr lang="en-US" sz="1400" dirty="0" smtClean="0">
                <a:solidFill>
                  <a:schemeClr val="tx1"/>
                </a:solidFill>
              </a:endParaRPr>
            </a:p>
          </p:txBody>
        </p:sp>
        <p:sp>
          <p:nvSpPr>
            <p:cNvPr id="14" name="Rectangle 13"/>
            <p:cNvSpPr/>
            <p:nvPr/>
          </p:nvSpPr>
          <p:spPr>
            <a:xfrm>
              <a:off x="459870" y="1532118"/>
              <a:ext cx="1622148" cy="125319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86592" tIns="186592" rIns="186592" bIns="186592" rtlCol="0" anchor="ctr"/>
            <a:lstStyle/>
            <a:p>
              <a:r>
                <a:rPr lang="en-US" sz="1400" b="1" dirty="0" smtClean="0">
                  <a:solidFill>
                    <a:schemeClr val="tx1"/>
                  </a:solidFill>
                </a:rPr>
                <a:t>Procurement and supply chain management</a:t>
              </a:r>
              <a:endParaRPr lang="en-US" sz="1400" dirty="0" smtClean="0">
                <a:solidFill>
                  <a:schemeClr val="tx1"/>
                </a:solidFill>
              </a:endParaRPr>
            </a:p>
          </p:txBody>
        </p:sp>
        <p:sp>
          <p:nvSpPr>
            <p:cNvPr id="10" name="Content Placeholder 2"/>
            <p:cNvSpPr txBox="1">
              <a:spLocks/>
            </p:cNvSpPr>
            <p:nvPr/>
          </p:nvSpPr>
          <p:spPr>
            <a:xfrm>
              <a:off x="2184279" y="1553768"/>
              <a:ext cx="6326675" cy="1209897"/>
            </a:xfrm>
            <a:prstGeom prst="rect">
              <a:avLst/>
            </a:prstGeom>
          </p:spPr>
          <p:txBody>
            <a:bodyPr wrap="square" lIns="93296" tIns="46648" rIns="93296" bIns="46648" anchor="ctr" anchorCtr="0">
              <a:spAutoFit/>
            </a:bodyPr>
            <a:lstStyle>
              <a:lvl1pPr algn="l" defTabSz="895350" rtl="0" eaLnBrk="1" fontAlgn="base" hangingPunct="1">
                <a:spcBef>
                  <a:spcPct val="0"/>
                </a:spcBef>
                <a:spcAft>
                  <a:spcPct val="0"/>
                </a:spcAft>
                <a:buClr>
                  <a:schemeClr val="tx2"/>
                </a:buClr>
                <a:defRPr sz="1600">
                  <a:solidFill>
                    <a:schemeClr val="tx1"/>
                  </a:solidFill>
                  <a:latin typeface="+mn-lt"/>
                  <a:ea typeface="+mn-ea"/>
                  <a:cs typeface="+mn-cs"/>
                </a:defRPr>
              </a:lvl1pPr>
              <a:lvl2pPr marL="193675" indent="-192088" algn="l" defTabSz="895350" rtl="0" eaLnBrk="1" fontAlgn="base" hangingPunct="1">
                <a:spcBef>
                  <a:spcPct val="0"/>
                </a:spcBef>
                <a:spcAft>
                  <a:spcPct val="0"/>
                </a:spcAft>
                <a:buClr>
                  <a:schemeClr val="tx2"/>
                </a:buClr>
                <a:buSzPct val="125000"/>
                <a:buFont typeface="Arial" charset="0"/>
                <a:buChar char="▪"/>
                <a:defRPr sz="1600">
                  <a:solidFill>
                    <a:schemeClr val="tx1"/>
                  </a:solidFill>
                  <a:latin typeface="+mn-lt"/>
                </a:defRPr>
              </a:lvl2pPr>
              <a:lvl3pPr marL="457200" indent="-261938" algn="l" defTabSz="895350" rtl="0" eaLnBrk="1" fontAlgn="base" hangingPunct="1">
                <a:spcBef>
                  <a:spcPct val="0"/>
                </a:spcBef>
                <a:spcAft>
                  <a:spcPct val="0"/>
                </a:spcAft>
                <a:buClr>
                  <a:schemeClr val="tx2"/>
                </a:buClr>
                <a:buSzPct val="120000"/>
                <a:buFont typeface="Arial" charset="0"/>
                <a:buChar char="–"/>
                <a:defRPr sz="1600">
                  <a:solidFill>
                    <a:schemeClr val="tx1"/>
                  </a:solidFill>
                  <a:latin typeface="+mn-lt"/>
                </a:defRPr>
              </a:lvl3pPr>
              <a:lvl4pPr marL="614363" indent="-155575" algn="l" defTabSz="895350" rtl="0" eaLnBrk="1" fontAlgn="base" hangingPunct="1">
                <a:spcBef>
                  <a:spcPct val="0"/>
                </a:spcBef>
                <a:spcAft>
                  <a:spcPct val="0"/>
                </a:spcAft>
                <a:buClr>
                  <a:schemeClr val="tx2"/>
                </a:buClr>
                <a:buSzPct val="120000"/>
                <a:buFont typeface="Arial" charset="0"/>
                <a:buChar char="▫"/>
                <a:defRPr sz="1600">
                  <a:solidFill>
                    <a:schemeClr val="tx1"/>
                  </a:solidFill>
                  <a:latin typeface="+mn-lt"/>
                </a:defRPr>
              </a:lvl4pPr>
              <a:lvl5pPr marL="7461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5pPr>
              <a:lvl6pPr marL="12033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6pPr>
              <a:lvl7pPr marL="16605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7pPr>
              <a:lvl8pPr marL="21177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8pPr>
              <a:lvl9pPr marL="25749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9pPr>
            </a:lstStyle>
            <a:p>
              <a:pPr marL="168275" lvl="1" indent="-166688">
                <a:spcAft>
                  <a:spcPts val="306"/>
                </a:spcAft>
              </a:pPr>
              <a:r>
                <a:rPr lang="en-US" sz="1400" kern="0" dirty="0" smtClean="0"/>
                <a:t>Inefficiencies may include issues like lack of coordination by hospitals within a system, failure to align orders to benefit from bulk purchasing, and ineffective supply management that can result in stock-outs or high inventory levels</a:t>
              </a:r>
            </a:p>
            <a:p>
              <a:pPr marL="168275" lvl="1" indent="-166688">
                <a:spcAft>
                  <a:spcPts val="306"/>
                </a:spcAft>
              </a:pPr>
              <a:r>
                <a:rPr lang="en-US" sz="1400" kern="0" dirty="0" smtClean="0"/>
                <a:t>Efforts to improve procurement can reduce </a:t>
              </a:r>
              <a:r>
                <a:rPr lang="en-US" sz="1400" kern="0" dirty="0"/>
                <a:t>expenses associated with equipment, supplies, and purchased services</a:t>
              </a:r>
            </a:p>
          </p:txBody>
        </p:sp>
      </p:grpSp>
      <p:grpSp>
        <p:nvGrpSpPr>
          <p:cNvPr id="4" name="Group 3"/>
          <p:cNvGrpSpPr/>
          <p:nvPr/>
        </p:nvGrpSpPr>
        <p:grpSpPr>
          <a:xfrm>
            <a:off x="459870" y="3094958"/>
            <a:ext cx="8177693" cy="1386869"/>
            <a:chOff x="459870" y="3035551"/>
            <a:chExt cx="8177693" cy="1386869"/>
          </a:xfrm>
        </p:grpSpPr>
        <p:sp>
          <p:nvSpPr>
            <p:cNvPr id="11" name="Rectangle 10"/>
            <p:cNvSpPr/>
            <p:nvPr/>
          </p:nvSpPr>
          <p:spPr>
            <a:xfrm>
              <a:off x="459870" y="3038370"/>
              <a:ext cx="8177693" cy="1381230"/>
            </a:xfrm>
            <a:prstGeom prst="rect">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lIns="186592" tIns="186592" rIns="186592" bIns="186592" rtlCol="0" anchor="ctr"/>
            <a:lstStyle/>
            <a:p>
              <a:endParaRPr lang="en-US" sz="1400" dirty="0" smtClean="0">
                <a:solidFill>
                  <a:schemeClr val="tx1"/>
                </a:solidFill>
              </a:endParaRPr>
            </a:p>
          </p:txBody>
        </p:sp>
        <p:sp>
          <p:nvSpPr>
            <p:cNvPr id="12" name="Rectangle 11"/>
            <p:cNvSpPr/>
            <p:nvPr/>
          </p:nvSpPr>
          <p:spPr>
            <a:xfrm>
              <a:off x="459870" y="3038370"/>
              <a:ext cx="1622148" cy="138123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86592" tIns="186592" rIns="186592" bIns="186592" rtlCol="0" anchor="ctr"/>
            <a:lstStyle/>
            <a:p>
              <a:r>
                <a:rPr lang="en-US" sz="1400" b="1" dirty="0" smtClean="0">
                  <a:solidFill>
                    <a:schemeClr val="tx1"/>
                  </a:solidFill>
                </a:rPr>
                <a:t>“Lean” </a:t>
              </a:r>
              <a:r>
                <a:rPr lang="en-US" sz="1400" b="1" dirty="0">
                  <a:solidFill>
                    <a:schemeClr val="tx1"/>
                  </a:solidFill>
                </a:rPr>
                <a:t>management principles </a:t>
              </a:r>
              <a:endParaRPr lang="en-US" sz="1400" dirty="0" smtClean="0">
                <a:solidFill>
                  <a:schemeClr val="tx1"/>
                </a:solidFill>
              </a:endParaRPr>
            </a:p>
          </p:txBody>
        </p:sp>
        <p:sp>
          <p:nvSpPr>
            <p:cNvPr id="13" name="Content Placeholder 2"/>
            <p:cNvSpPr txBox="1">
              <a:spLocks/>
            </p:cNvSpPr>
            <p:nvPr/>
          </p:nvSpPr>
          <p:spPr>
            <a:xfrm>
              <a:off x="2184279" y="3035551"/>
              <a:ext cx="6326675" cy="1386869"/>
            </a:xfrm>
            <a:prstGeom prst="rect">
              <a:avLst/>
            </a:prstGeom>
          </p:spPr>
          <p:txBody>
            <a:bodyPr wrap="square" lIns="93296" tIns="46648" rIns="93296" bIns="46648" anchor="ctr" anchorCtr="0">
              <a:spAutoFit/>
            </a:bodyPr>
            <a:lstStyle>
              <a:lvl1pPr algn="l" defTabSz="895350" rtl="0" eaLnBrk="1" fontAlgn="base" hangingPunct="1">
                <a:spcBef>
                  <a:spcPct val="0"/>
                </a:spcBef>
                <a:spcAft>
                  <a:spcPct val="0"/>
                </a:spcAft>
                <a:buClr>
                  <a:schemeClr val="tx2"/>
                </a:buClr>
                <a:defRPr sz="1600">
                  <a:solidFill>
                    <a:schemeClr val="tx1"/>
                  </a:solidFill>
                  <a:latin typeface="+mn-lt"/>
                  <a:ea typeface="+mn-ea"/>
                  <a:cs typeface="+mn-cs"/>
                </a:defRPr>
              </a:lvl1pPr>
              <a:lvl2pPr marL="193675" indent="-192088" algn="l" defTabSz="895350" rtl="0" eaLnBrk="1" fontAlgn="base" hangingPunct="1">
                <a:spcBef>
                  <a:spcPct val="0"/>
                </a:spcBef>
                <a:spcAft>
                  <a:spcPct val="0"/>
                </a:spcAft>
                <a:buClr>
                  <a:schemeClr val="tx2"/>
                </a:buClr>
                <a:buSzPct val="125000"/>
                <a:buFont typeface="Arial" charset="0"/>
                <a:buChar char="▪"/>
                <a:defRPr sz="1600">
                  <a:solidFill>
                    <a:schemeClr val="tx1"/>
                  </a:solidFill>
                  <a:latin typeface="+mn-lt"/>
                </a:defRPr>
              </a:lvl2pPr>
              <a:lvl3pPr marL="457200" indent="-261938" algn="l" defTabSz="895350" rtl="0" eaLnBrk="1" fontAlgn="base" hangingPunct="1">
                <a:spcBef>
                  <a:spcPct val="0"/>
                </a:spcBef>
                <a:spcAft>
                  <a:spcPct val="0"/>
                </a:spcAft>
                <a:buClr>
                  <a:schemeClr val="tx2"/>
                </a:buClr>
                <a:buSzPct val="120000"/>
                <a:buFont typeface="Arial" charset="0"/>
                <a:buChar char="–"/>
                <a:defRPr sz="1600">
                  <a:solidFill>
                    <a:schemeClr val="tx1"/>
                  </a:solidFill>
                  <a:latin typeface="+mn-lt"/>
                </a:defRPr>
              </a:lvl3pPr>
              <a:lvl4pPr marL="614363" indent="-155575" algn="l" defTabSz="895350" rtl="0" eaLnBrk="1" fontAlgn="base" hangingPunct="1">
                <a:spcBef>
                  <a:spcPct val="0"/>
                </a:spcBef>
                <a:spcAft>
                  <a:spcPct val="0"/>
                </a:spcAft>
                <a:buClr>
                  <a:schemeClr val="tx2"/>
                </a:buClr>
                <a:buSzPct val="120000"/>
                <a:buFont typeface="Arial" charset="0"/>
                <a:buChar char="▫"/>
                <a:defRPr sz="1600">
                  <a:solidFill>
                    <a:schemeClr val="tx1"/>
                  </a:solidFill>
                  <a:latin typeface="+mn-lt"/>
                </a:defRPr>
              </a:lvl4pPr>
              <a:lvl5pPr marL="7461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5pPr>
              <a:lvl6pPr marL="12033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6pPr>
              <a:lvl7pPr marL="16605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7pPr>
              <a:lvl8pPr marL="21177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8pPr>
              <a:lvl9pPr marL="25749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9pPr>
            </a:lstStyle>
            <a:p>
              <a:pPr marL="168275" indent="-168275">
                <a:buFont typeface="Wingdings" pitchFamily="2" charset="2"/>
                <a:buChar char="§"/>
              </a:pPr>
              <a:r>
                <a:rPr lang="en-US" sz="1400" dirty="0" smtClean="0"/>
                <a:t>Hospitals are adopting “lean” management principles (commonly associated with the Toyota Production System in manufacturing), seeking to reduce waste in the care delivery process and increase value for the patient</a:t>
              </a:r>
            </a:p>
            <a:p>
              <a:pPr marL="168275" indent="-168275">
                <a:buFont typeface="Wingdings" pitchFamily="2" charset="2"/>
                <a:buChar char="§"/>
              </a:pPr>
              <a:r>
                <a:rPr lang="en-US" sz="1400" dirty="0" smtClean="0"/>
                <a:t>Successful </a:t>
              </a:r>
              <a:r>
                <a:rPr lang="en-US" sz="1400" dirty="0"/>
                <a:t>implementation can </a:t>
              </a:r>
              <a:r>
                <a:rPr lang="en-US" sz="1400" dirty="0" smtClean="0"/>
                <a:t>yield benefits such as fewer infections and medication errors, </a:t>
              </a:r>
              <a:r>
                <a:rPr lang="en-US" sz="1400" dirty="0"/>
                <a:t>less nursing time away from the bedside, faster operating room turnover, improved care-team </a:t>
              </a:r>
              <a:r>
                <a:rPr lang="en-US" sz="1400" dirty="0" smtClean="0"/>
                <a:t>communication, </a:t>
              </a:r>
              <a:r>
                <a:rPr lang="en-US" sz="1400" dirty="0"/>
                <a:t>and faster </a:t>
              </a:r>
              <a:r>
                <a:rPr lang="en-US" sz="1400" dirty="0" smtClean="0"/>
                <a:t>emergency response time</a:t>
              </a:r>
              <a:endParaRPr lang="en-US" sz="1400" dirty="0"/>
            </a:p>
          </p:txBody>
        </p:sp>
      </p:grpSp>
      <p:grpSp>
        <p:nvGrpSpPr>
          <p:cNvPr id="5" name="Group 4"/>
          <p:cNvGrpSpPr/>
          <p:nvPr/>
        </p:nvGrpSpPr>
        <p:grpSpPr>
          <a:xfrm>
            <a:off x="459870" y="4726494"/>
            <a:ext cx="8177693" cy="1041261"/>
            <a:chOff x="459870" y="4543614"/>
            <a:chExt cx="8177693" cy="1041261"/>
          </a:xfrm>
        </p:grpSpPr>
        <p:sp>
          <p:nvSpPr>
            <p:cNvPr id="18" name="Rectangle 17"/>
            <p:cNvSpPr/>
            <p:nvPr/>
          </p:nvSpPr>
          <p:spPr>
            <a:xfrm>
              <a:off x="459870" y="4543614"/>
              <a:ext cx="8177693" cy="1041261"/>
            </a:xfrm>
            <a:prstGeom prst="rect">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lIns="186592" tIns="186592" rIns="186592" bIns="186592" rtlCol="0" anchor="ctr"/>
            <a:lstStyle/>
            <a:p>
              <a:endParaRPr lang="en-US" sz="1400" dirty="0" smtClean="0">
                <a:solidFill>
                  <a:schemeClr val="tx1"/>
                </a:solidFill>
              </a:endParaRPr>
            </a:p>
          </p:txBody>
        </p:sp>
        <p:sp>
          <p:nvSpPr>
            <p:cNvPr id="19" name="Rectangle 18"/>
            <p:cNvSpPr/>
            <p:nvPr/>
          </p:nvSpPr>
          <p:spPr>
            <a:xfrm>
              <a:off x="459870" y="4543614"/>
              <a:ext cx="1622148" cy="1041261"/>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86592" tIns="186592" rIns="186592" bIns="186592" rtlCol="0" anchor="ctr"/>
            <a:lstStyle/>
            <a:p>
              <a:r>
                <a:rPr lang="en-US" sz="1400" b="1" dirty="0" smtClean="0">
                  <a:solidFill>
                    <a:schemeClr val="tx1"/>
                  </a:solidFill>
                </a:rPr>
                <a:t>Cost accounting</a:t>
              </a:r>
              <a:endParaRPr lang="en-US" sz="1400" dirty="0" smtClean="0">
                <a:solidFill>
                  <a:schemeClr val="tx1"/>
                </a:solidFill>
              </a:endParaRPr>
            </a:p>
          </p:txBody>
        </p:sp>
        <p:sp>
          <p:nvSpPr>
            <p:cNvPr id="20" name="Content Placeholder 2"/>
            <p:cNvSpPr txBox="1">
              <a:spLocks/>
            </p:cNvSpPr>
            <p:nvPr/>
          </p:nvSpPr>
          <p:spPr>
            <a:xfrm>
              <a:off x="2184279" y="4586254"/>
              <a:ext cx="6326675" cy="955981"/>
            </a:xfrm>
            <a:prstGeom prst="rect">
              <a:avLst/>
            </a:prstGeom>
          </p:spPr>
          <p:txBody>
            <a:bodyPr wrap="square" lIns="93296" tIns="46648" rIns="93296" bIns="46648" anchor="ctr" anchorCtr="0">
              <a:spAutoFit/>
            </a:bodyPr>
            <a:lstStyle>
              <a:lvl1pPr algn="l" defTabSz="895350" rtl="0" eaLnBrk="1" fontAlgn="base" hangingPunct="1">
                <a:spcBef>
                  <a:spcPct val="0"/>
                </a:spcBef>
                <a:spcAft>
                  <a:spcPct val="0"/>
                </a:spcAft>
                <a:buClr>
                  <a:schemeClr val="tx2"/>
                </a:buClr>
                <a:defRPr sz="1600">
                  <a:solidFill>
                    <a:schemeClr val="tx1"/>
                  </a:solidFill>
                  <a:latin typeface="+mn-lt"/>
                  <a:ea typeface="+mn-ea"/>
                  <a:cs typeface="+mn-cs"/>
                </a:defRPr>
              </a:lvl1pPr>
              <a:lvl2pPr marL="193675" indent="-192088" algn="l" defTabSz="895350" rtl="0" eaLnBrk="1" fontAlgn="base" hangingPunct="1">
                <a:spcBef>
                  <a:spcPct val="0"/>
                </a:spcBef>
                <a:spcAft>
                  <a:spcPct val="0"/>
                </a:spcAft>
                <a:buClr>
                  <a:schemeClr val="tx2"/>
                </a:buClr>
                <a:buSzPct val="125000"/>
                <a:buFont typeface="Arial" charset="0"/>
                <a:buChar char="▪"/>
                <a:defRPr sz="1600">
                  <a:solidFill>
                    <a:schemeClr val="tx1"/>
                  </a:solidFill>
                  <a:latin typeface="+mn-lt"/>
                </a:defRPr>
              </a:lvl2pPr>
              <a:lvl3pPr marL="457200" indent="-261938" algn="l" defTabSz="895350" rtl="0" eaLnBrk="1" fontAlgn="base" hangingPunct="1">
                <a:spcBef>
                  <a:spcPct val="0"/>
                </a:spcBef>
                <a:spcAft>
                  <a:spcPct val="0"/>
                </a:spcAft>
                <a:buClr>
                  <a:schemeClr val="tx2"/>
                </a:buClr>
                <a:buSzPct val="120000"/>
                <a:buFont typeface="Arial" charset="0"/>
                <a:buChar char="–"/>
                <a:defRPr sz="1600">
                  <a:solidFill>
                    <a:schemeClr val="tx1"/>
                  </a:solidFill>
                  <a:latin typeface="+mn-lt"/>
                </a:defRPr>
              </a:lvl3pPr>
              <a:lvl4pPr marL="614363" indent="-155575" algn="l" defTabSz="895350" rtl="0" eaLnBrk="1" fontAlgn="base" hangingPunct="1">
                <a:spcBef>
                  <a:spcPct val="0"/>
                </a:spcBef>
                <a:spcAft>
                  <a:spcPct val="0"/>
                </a:spcAft>
                <a:buClr>
                  <a:schemeClr val="tx2"/>
                </a:buClr>
                <a:buSzPct val="120000"/>
                <a:buFont typeface="Arial" charset="0"/>
                <a:buChar char="▫"/>
                <a:defRPr sz="1600">
                  <a:solidFill>
                    <a:schemeClr val="tx1"/>
                  </a:solidFill>
                  <a:latin typeface="+mn-lt"/>
                </a:defRPr>
              </a:lvl4pPr>
              <a:lvl5pPr marL="7461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5pPr>
              <a:lvl6pPr marL="12033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6pPr>
              <a:lvl7pPr marL="16605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7pPr>
              <a:lvl8pPr marL="21177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8pPr>
              <a:lvl9pPr marL="25749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9pPr>
            </a:lstStyle>
            <a:p>
              <a:pPr marL="168275" indent="-168275">
                <a:buFont typeface="Wingdings" pitchFamily="2" charset="2"/>
                <a:buChar char="§"/>
              </a:pPr>
              <a:r>
                <a:rPr lang="en-US" sz="1400" dirty="0" smtClean="0"/>
                <a:t>Operating </a:t>
              </a:r>
              <a:r>
                <a:rPr lang="en-US" sz="1400" dirty="0"/>
                <a:t>expenses associated with a particular procedure are often not measured </a:t>
              </a:r>
              <a:r>
                <a:rPr lang="en-US" sz="1400" dirty="0" smtClean="0"/>
                <a:t>directly, and current allocation methods introduce distortions</a:t>
              </a:r>
              <a:endParaRPr lang="en-US" sz="1400" dirty="0"/>
            </a:p>
            <a:p>
              <a:pPr marL="168275" indent="-168275">
                <a:buFont typeface="Wingdings" pitchFamily="2" charset="2"/>
                <a:buChar char="§"/>
              </a:pPr>
              <a:r>
                <a:rPr lang="en-US" sz="1400" dirty="0" smtClean="0"/>
                <a:t>Hospitals may invest in </a:t>
              </a:r>
              <a:r>
                <a:rPr lang="en-US" sz="1400" dirty="0"/>
                <a:t>improved measurement to enable better management </a:t>
              </a:r>
              <a:r>
                <a:rPr lang="en-US" sz="1400" dirty="0" smtClean="0"/>
                <a:t>and improvement of </a:t>
              </a:r>
              <a:r>
                <a:rPr lang="en-US" sz="1400" dirty="0"/>
                <a:t>expenses</a:t>
              </a:r>
            </a:p>
          </p:txBody>
        </p:sp>
      </p:grpSp>
    </p:spTree>
    <p:extLst>
      <p:ext uri="{BB962C8B-B14F-4D97-AF65-F5344CB8AC3E}">
        <p14:creationId xmlns:p14="http://schemas.microsoft.com/office/powerpoint/2010/main" val="334056981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Topics in the 2013 cost trends report</a:t>
            </a:r>
          </a:p>
        </p:txBody>
      </p:sp>
      <p:sp>
        <p:nvSpPr>
          <p:cNvPr id="4" name="Rectangle 3"/>
          <p:cNvSpPr/>
          <p:nvPr/>
        </p:nvSpPr>
        <p:spPr>
          <a:xfrm>
            <a:off x="270906" y="725997"/>
            <a:ext cx="2681844" cy="1429631"/>
          </a:xfrm>
          <a:prstGeom prst="rect">
            <a:avLst/>
          </a:prstGeom>
          <a:solidFill>
            <a:schemeClr val="bg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182880" rIns="0" bIns="0" rtlCol="0" anchor="t"/>
          <a:lstStyle/>
          <a:p>
            <a:pPr algn="ctr"/>
            <a:r>
              <a:rPr lang="en-US" dirty="0" smtClean="0">
                <a:solidFill>
                  <a:schemeClr val="tx1"/>
                </a:solidFill>
                <a:latin typeface="Calibri Light" panose="020F0302020204030204" pitchFamily="34" charset="0"/>
              </a:rPr>
              <a:t>HOSPITAL OPERATING</a:t>
            </a:r>
          </a:p>
          <a:p>
            <a:pPr algn="ctr"/>
            <a:r>
              <a:rPr lang="en-US" dirty="0" smtClean="0">
                <a:solidFill>
                  <a:schemeClr val="tx1"/>
                </a:solidFill>
                <a:latin typeface="Calibri Light" panose="020F0302020204030204" pitchFamily="34" charset="0"/>
              </a:rPr>
              <a:t>EXPENSES</a:t>
            </a:r>
            <a:endParaRPr lang="en-US" dirty="0">
              <a:solidFill>
                <a:schemeClr val="tx1"/>
              </a:solidFill>
              <a:latin typeface="Calibri Light" panose="020F0302020204030204" pitchFamily="34" charset="0"/>
            </a:endParaRPr>
          </a:p>
        </p:txBody>
      </p:sp>
      <p:pic>
        <p:nvPicPr>
          <p:cNvPr id="5" name="Picture 35" descr="C:\Users\jyyang\AppData\Local\Microsoft\Windows\Temporary Internet Files\Content.IE5\LBPHHNFX\MC900319486[1].wmf"/>
          <p:cNvPicPr>
            <a:picLocks noChangeAspect="1" noChangeArrowheads="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229284" y="1476036"/>
            <a:ext cx="729025" cy="428964"/>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3231078" y="725997"/>
            <a:ext cx="2681844" cy="1429631"/>
          </a:xfrm>
          <a:prstGeom prst="rect">
            <a:avLst/>
          </a:prstGeom>
          <a:solidFill>
            <a:srgbClr val="DFE5E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182880" rIns="0" bIns="0" rtlCol="0" anchor="t"/>
          <a:lstStyle/>
          <a:p>
            <a:pPr algn="ctr"/>
            <a:r>
              <a:rPr lang="en-US" dirty="0" smtClean="0">
                <a:solidFill>
                  <a:schemeClr val="tx1"/>
                </a:solidFill>
                <a:latin typeface="Calibri Light" panose="020F0302020204030204" pitchFamily="34" charset="0"/>
              </a:rPr>
              <a:t>WASTEFUL SPENDING</a:t>
            </a:r>
            <a:endParaRPr lang="en-US" dirty="0">
              <a:solidFill>
                <a:schemeClr val="tx1"/>
              </a:solidFill>
              <a:latin typeface="Calibri Light" panose="020F0302020204030204" pitchFamily="34" charset="0"/>
            </a:endParaRPr>
          </a:p>
        </p:txBody>
      </p:sp>
      <p:sp>
        <p:nvSpPr>
          <p:cNvPr id="7" name="Rectangle 6"/>
          <p:cNvSpPr/>
          <p:nvPr/>
        </p:nvSpPr>
        <p:spPr>
          <a:xfrm>
            <a:off x="6191250" y="725997"/>
            <a:ext cx="2681844" cy="1429631"/>
          </a:xfrm>
          <a:prstGeom prst="rect">
            <a:avLst/>
          </a:prstGeom>
          <a:solidFill>
            <a:schemeClr val="bg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182880" rIns="0" bIns="0" rtlCol="0" anchor="t"/>
          <a:lstStyle/>
          <a:p>
            <a:pPr algn="ctr"/>
            <a:r>
              <a:rPr lang="en-US" dirty="0" smtClean="0">
                <a:solidFill>
                  <a:schemeClr val="tx1"/>
                </a:solidFill>
                <a:latin typeface="Calibri Light" panose="020F0302020204030204" pitchFamily="34" charset="0"/>
              </a:rPr>
              <a:t>HIGH-COST PATIENTS</a:t>
            </a:r>
            <a:endParaRPr lang="en-US" dirty="0">
              <a:solidFill>
                <a:schemeClr val="tx1"/>
              </a:solidFill>
              <a:latin typeface="Calibri Light" panose="020F0302020204030204" pitchFamily="34" charset="0"/>
            </a:endParaRPr>
          </a:p>
        </p:txBody>
      </p:sp>
      <p:sp>
        <p:nvSpPr>
          <p:cNvPr id="8" name="Rectangle 7"/>
          <p:cNvSpPr/>
          <p:nvPr/>
        </p:nvSpPr>
        <p:spPr>
          <a:xfrm>
            <a:off x="270906" y="1943100"/>
            <a:ext cx="8602188" cy="4473526"/>
          </a:xfrm>
          <a:prstGeom prst="rect">
            <a:avLst/>
          </a:prstGeom>
          <a:solidFill>
            <a:srgbClr val="DFE5E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endParaRPr lang="en-US"/>
          </a:p>
        </p:txBody>
      </p:sp>
      <p:sp>
        <p:nvSpPr>
          <p:cNvPr id="9" name="Content Placeholder 2"/>
          <p:cNvSpPr txBox="1">
            <a:spLocks/>
          </p:cNvSpPr>
          <p:nvPr/>
        </p:nvSpPr>
        <p:spPr>
          <a:xfrm>
            <a:off x="524292" y="2266950"/>
            <a:ext cx="6675120" cy="246221"/>
          </a:xfrm>
          <a:prstGeom prst="rect">
            <a:avLst/>
          </a:prstGeom>
        </p:spPr>
        <p:txBody>
          <a:bodyPr wrap="square" lIns="0" tIns="0" rIns="0" bIns="0">
            <a:spAutoFit/>
          </a:bodyPr>
          <a:lstStyle>
            <a:lvl1pPr algn="l" defTabSz="895350" rtl="0" eaLnBrk="1" fontAlgn="base" hangingPunct="1">
              <a:spcBef>
                <a:spcPct val="0"/>
              </a:spcBef>
              <a:spcAft>
                <a:spcPct val="0"/>
              </a:spcAft>
              <a:buClr>
                <a:schemeClr val="tx2"/>
              </a:buClr>
              <a:defRPr sz="1600">
                <a:solidFill>
                  <a:schemeClr val="tx1"/>
                </a:solidFill>
                <a:latin typeface="+mn-lt"/>
                <a:ea typeface="+mn-ea"/>
                <a:cs typeface="+mn-cs"/>
              </a:defRPr>
            </a:lvl1pPr>
            <a:lvl2pPr marL="193675" indent="-192088" algn="l" defTabSz="895350" rtl="0" eaLnBrk="1" fontAlgn="base" hangingPunct="1">
              <a:spcBef>
                <a:spcPct val="0"/>
              </a:spcBef>
              <a:spcAft>
                <a:spcPct val="0"/>
              </a:spcAft>
              <a:buClr>
                <a:schemeClr val="tx2"/>
              </a:buClr>
              <a:buSzPct val="125000"/>
              <a:buFont typeface="Arial" charset="0"/>
              <a:buChar char="▪"/>
              <a:defRPr sz="1600">
                <a:solidFill>
                  <a:schemeClr val="tx1"/>
                </a:solidFill>
                <a:latin typeface="+mn-lt"/>
              </a:defRPr>
            </a:lvl2pPr>
            <a:lvl3pPr marL="457200" indent="-261938" algn="l" defTabSz="895350" rtl="0" eaLnBrk="1" fontAlgn="base" hangingPunct="1">
              <a:spcBef>
                <a:spcPct val="0"/>
              </a:spcBef>
              <a:spcAft>
                <a:spcPct val="0"/>
              </a:spcAft>
              <a:buClr>
                <a:schemeClr val="tx2"/>
              </a:buClr>
              <a:buSzPct val="120000"/>
              <a:buFont typeface="Arial" charset="0"/>
              <a:buChar char="–"/>
              <a:defRPr sz="1600">
                <a:solidFill>
                  <a:schemeClr val="tx1"/>
                </a:solidFill>
                <a:latin typeface="+mn-lt"/>
              </a:defRPr>
            </a:lvl3pPr>
            <a:lvl4pPr marL="614363" indent="-155575" algn="l" defTabSz="895350" rtl="0" eaLnBrk="1" fontAlgn="base" hangingPunct="1">
              <a:spcBef>
                <a:spcPct val="0"/>
              </a:spcBef>
              <a:spcAft>
                <a:spcPct val="0"/>
              </a:spcAft>
              <a:buClr>
                <a:schemeClr val="tx2"/>
              </a:buClr>
              <a:buSzPct val="120000"/>
              <a:buFont typeface="Arial" charset="0"/>
              <a:buChar char="▫"/>
              <a:defRPr sz="1600">
                <a:solidFill>
                  <a:schemeClr val="tx1"/>
                </a:solidFill>
                <a:latin typeface="+mn-lt"/>
              </a:defRPr>
            </a:lvl4pPr>
            <a:lvl5pPr marL="7461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5pPr>
            <a:lvl6pPr marL="12033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6pPr>
            <a:lvl7pPr marL="16605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7pPr>
            <a:lvl8pPr marL="21177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8pPr>
            <a:lvl9pPr marL="25749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9pPr>
          </a:lstStyle>
          <a:p>
            <a:pPr marL="1587" lvl="1" indent="0">
              <a:spcAft>
                <a:spcPts val="306"/>
              </a:spcAft>
              <a:buNone/>
            </a:pPr>
            <a:r>
              <a:rPr lang="en-US" b="1" kern="0" dirty="0" smtClean="0">
                <a:solidFill>
                  <a:srgbClr val="0C2D83"/>
                </a:solidFill>
              </a:rPr>
              <a:t>Why this topic is important to cost trends</a:t>
            </a:r>
            <a:endParaRPr lang="en-US" kern="0" dirty="0" smtClean="0"/>
          </a:p>
        </p:txBody>
      </p:sp>
      <p:sp>
        <p:nvSpPr>
          <p:cNvPr id="10" name="Content Placeholder 2"/>
          <p:cNvSpPr txBox="1">
            <a:spLocks/>
          </p:cNvSpPr>
          <p:nvPr/>
        </p:nvSpPr>
        <p:spPr>
          <a:xfrm>
            <a:off x="524292" y="2669770"/>
            <a:ext cx="8095416" cy="779010"/>
          </a:xfrm>
          <a:prstGeom prst="rect">
            <a:avLst/>
          </a:prstGeom>
        </p:spPr>
        <p:txBody>
          <a:bodyPr wrap="square" lIns="93296" tIns="46648" rIns="93296" bIns="46648">
            <a:spAutoFit/>
          </a:bodyPr>
          <a:lstStyle>
            <a:lvl1pPr algn="l" defTabSz="895350" rtl="0" eaLnBrk="1" fontAlgn="base" hangingPunct="1">
              <a:spcBef>
                <a:spcPct val="0"/>
              </a:spcBef>
              <a:spcAft>
                <a:spcPct val="0"/>
              </a:spcAft>
              <a:buClr>
                <a:schemeClr val="tx2"/>
              </a:buClr>
              <a:defRPr sz="1600">
                <a:solidFill>
                  <a:schemeClr val="tx1"/>
                </a:solidFill>
                <a:latin typeface="+mn-lt"/>
                <a:ea typeface="+mn-ea"/>
                <a:cs typeface="+mn-cs"/>
              </a:defRPr>
            </a:lvl1pPr>
            <a:lvl2pPr marL="193675" indent="-192088" algn="l" defTabSz="895350" rtl="0" eaLnBrk="1" fontAlgn="base" hangingPunct="1">
              <a:spcBef>
                <a:spcPct val="0"/>
              </a:spcBef>
              <a:spcAft>
                <a:spcPct val="0"/>
              </a:spcAft>
              <a:buClr>
                <a:schemeClr val="tx2"/>
              </a:buClr>
              <a:buSzPct val="125000"/>
              <a:buFont typeface="Arial" charset="0"/>
              <a:buChar char="▪"/>
              <a:defRPr sz="1600">
                <a:solidFill>
                  <a:schemeClr val="tx1"/>
                </a:solidFill>
                <a:latin typeface="+mn-lt"/>
              </a:defRPr>
            </a:lvl2pPr>
            <a:lvl3pPr marL="457200" indent="-261938" algn="l" defTabSz="895350" rtl="0" eaLnBrk="1" fontAlgn="base" hangingPunct="1">
              <a:spcBef>
                <a:spcPct val="0"/>
              </a:spcBef>
              <a:spcAft>
                <a:spcPct val="0"/>
              </a:spcAft>
              <a:buClr>
                <a:schemeClr val="tx2"/>
              </a:buClr>
              <a:buSzPct val="120000"/>
              <a:buFont typeface="Arial" charset="0"/>
              <a:buChar char="–"/>
              <a:defRPr sz="1600">
                <a:solidFill>
                  <a:schemeClr val="tx1"/>
                </a:solidFill>
                <a:latin typeface="+mn-lt"/>
              </a:defRPr>
            </a:lvl3pPr>
            <a:lvl4pPr marL="614363" indent="-155575" algn="l" defTabSz="895350" rtl="0" eaLnBrk="1" fontAlgn="base" hangingPunct="1">
              <a:spcBef>
                <a:spcPct val="0"/>
              </a:spcBef>
              <a:spcAft>
                <a:spcPct val="0"/>
              </a:spcAft>
              <a:buClr>
                <a:schemeClr val="tx2"/>
              </a:buClr>
              <a:buSzPct val="120000"/>
              <a:buFont typeface="Arial" charset="0"/>
              <a:buChar char="▫"/>
              <a:defRPr sz="1600">
                <a:solidFill>
                  <a:schemeClr val="tx1"/>
                </a:solidFill>
                <a:latin typeface="+mn-lt"/>
              </a:defRPr>
            </a:lvl4pPr>
            <a:lvl5pPr marL="7461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5pPr>
            <a:lvl6pPr marL="12033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6pPr>
            <a:lvl7pPr marL="16605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7pPr>
            <a:lvl8pPr marL="21177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8pPr>
            <a:lvl9pPr marL="25749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9pPr>
          </a:lstStyle>
          <a:p>
            <a:pPr lvl="1">
              <a:spcAft>
                <a:spcPts val="306"/>
              </a:spcAft>
            </a:pPr>
            <a:r>
              <a:rPr lang="en-US" sz="1400" dirty="0" smtClean="0"/>
              <a:t>Wasteful </a:t>
            </a:r>
            <a:r>
              <a:rPr lang="en-US" sz="1400" dirty="0"/>
              <a:t>spending </a:t>
            </a:r>
            <a:r>
              <a:rPr lang="en-US" sz="1400" dirty="0" smtClean="0"/>
              <a:t>is health care </a:t>
            </a:r>
            <a:r>
              <a:rPr lang="en-US" sz="1400" dirty="0"/>
              <a:t>spending </a:t>
            </a:r>
            <a:r>
              <a:rPr lang="en-US" sz="1400" dirty="0" smtClean="0"/>
              <a:t>that </a:t>
            </a:r>
            <a:r>
              <a:rPr lang="en-US" sz="1400" dirty="0"/>
              <a:t>could be eliminated without harming consumers or reducing the quality of care people </a:t>
            </a:r>
            <a:r>
              <a:rPr lang="en-US" sz="1400" dirty="0" smtClean="0"/>
              <a:t>receive</a:t>
            </a:r>
          </a:p>
          <a:p>
            <a:pPr lvl="1">
              <a:spcAft>
                <a:spcPts val="306"/>
              </a:spcAft>
            </a:pPr>
            <a:r>
              <a:rPr lang="en-US" sz="1400" dirty="0" smtClean="0"/>
              <a:t>Often, the causes of wasteful spending also result in poorer outcomes for patients</a:t>
            </a:r>
          </a:p>
        </p:txBody>
      </p:sp>
      <p:cxnSp>
        <p:nvCxnSpPr>
          <p:cNvPr id="11" name="Straight Connector 10"/>
          <p:cNvCxnSpPr/>
          <p:nvPr/>
        </p:nvCxnSpPr>
        <p:spPr>
          <a:xfrm>
            <a:off x="524292" y="2593570"/>
            <a:ext cx="8095416" cy="1588"/>
          </a:xfrm>
          <a:prstGeom prst="line">
            <a:avLst/>
          </a:prstGeom>
          <a:ln w="15875">
            <a:solidFill>
              <a:srgbClr val="7083AE"/>
            </a:solidFill>
          </a:ln>
        </p:spPr>
        <p:style>
          <a:lnRef idx="1">
            <a:schemeClr val="accent1"/>
          </a:lnRef>
          <a:fillRef idx="0">
            <a:schemeClr val="accent1"/>
          </a:fillRef>
          <a:effectRef idx="0">
            <a:schemeClr val="accent1"/>
          </a:effectRef>
          <a:fontRef idx="minor">
            <a:schemeClr val="tx1"/>
          </a:fontRef>
        </p:style>
      </p:cxnSp>
      <p:sp>
        <p:nvSpPr>
          <p:cNvPr id="12" name="Content Placeholder 2"/>
          <p:cNvSpPr txBox="1">
            <a:spLocks/>
          </p:cNvSpPr>
          <p:nvPr/>
        </p:nvSpPr>
        <p:spPr>
          <a:xfrm>
            <a:off x="524292" y="4053574"/>
            <a:ext cx="6675120" cy="246221"/>
          </a:xfrm>
          <a:prstGeom prst="rect">
            <a:avLst/>
          </a:prstGeom>
        </p:spPr>
        <p:txBody>
          <a:bodyPr wrap="square" lIns="0" tIns="0" rIns="0" bIns="0">
            <a:spAutoFit/>
          </a:bodyPr>
          <a:lstStyle>
            <a:lvl1pPr algn="l" defTabSz="895350" rtl="0" eaLnBrk="1" fontAlgn="base" hangingPunct="1">
              <a:spcBef>
                <a:spcPct val="0"/>
              </a:spcBef>
              <a:spcAft>
                <a:spcPct val="0"/>
              </a:spcAft>
              <a:buClr>
                <a:schemeClr val="tx2"/>
              </a:buClr>
              <a:defRPr sz="1600">
                <a:solidFill>
                  <a:schemeClr val="tx1"/>
                </a:solidFill>
                <a:latin typeface="+mn-lt"/>
                <a:ea typeface="+mn-ea"/>
                <a:cs typeface="+mn-cs"/>
              </a:defRPr>
            </a:lvl1pPr>
            <a:lvl2pPr marL="193675" indent="-192088" algn="l" defTabSz="895350" rtl="0" eaLnBrk="1" fontAlgn="base" hangingPunct="1">
              <a:spcBef>
                <a:spcPct val="0"/>
              </a:spcBef>
              <a:spcAft>
                <a:spcPct val="0"/>
              </a:spcAft>
              <a:buClr>
                <a:schemeClr val="tx2"/>
              </a:buClr>
              <a:buSzPct val="125000"/>
              <a:buFont typeface="Arial" charset="0"/>
              <a:buChar char="▪"/>
              <a:defRPr sz="1600">
                <a:solidFill>
                  <a:schemeClr val="tx1"/>
                </a:solidFill>
                <a:latin typeface="+mn-lt"/>
              </a:defRPr>
            </a:lvl2pPr>
            <a:lvl3pPr marL="457200" indent="-261938" algn="l" defTabSz="895350" rtl="0" eaLnBrk="1" fontAlgn="base" hangingPunct="1">
              <a:spcBef>
                <a:spcPct val="0"/>
              </a:spcBef>
              <a:spcAft>
                <a:spcPct val="0"/>
              </a:spcAft>
              <a:buClr>
                <a:schemeClr val="tx2"/>
              </a:buClr>
              <a:buSzPct val="120000"/>
              <a:buFont typeface="Arial" charset="0"/>
              <a:buChar char="–"/>
              <a:defRPr sz="1600">
                <a:solidFill>
                  <a:schemeClr val="tx1"/>
                </a:solidFill>
                <a:latin typeface="+mn-lt"/>
              </a:defRPr>
            </a:lvl3pPr>
            <a:lvl4pPr marL="614363" indent="-155575" algn="l" defTabSz="895350" rtl="0" eaLnBrk="1" fontAlgn="base" hangingPunct="1">
              <a:spcBef>
                <a:spcPct val="0"/>
              </a:spcBef>
              <a:spcAft>
                <a:spcPct val="0"/>
              </a:spcAft>
              <a:buClr>
                <a:schemeClr val="tx2"/>
              </a:buClr>
              <a:buSzPct val="120000"/>
              <a:buFont typeface="Arial" charset="0"/>
              <a:buChar char="▫"/>
              <a:defRPr sz="1600">
                <a:solidFill>
                  <a:schemeClr val="tx1"/>
                </a:solidFill>
                <a:latin typeface="+mn-lt"/>
              </a:defRPr>
            </a:lvl4pPr>
            <a:lvl5pPr marL="7461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5pPr>
            <a:lvl6pPr marL="12033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6pPr>
            <a:lvl7pPr marL="16605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7pPr>
            <a:lvl8pPr marL="21177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8pPr>
            <a:lvl9pPr marL="25749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9pPr>
          </a:lstStyle>
          <a:p>
            <a:pPr marL="1587" lvl="1" indent="0">
              <a:spcAft>
                <a:spcPts val="306"/>
              </a:spcAft>
              <a:buNone/>
            </a:pPr>
            <a:r>
              <a:rPr lang="en-US" b="1" kern="0" dirty="0" smtClean="0">
                <a:solidFill>
                  <a:srgbClr val="0C2D83"/>
                </a:solidFill>
              </a:rPr>
              <a:t>Research questions</a:t>
            </a:r>
            <a:endParaRPr lang="en-US" kern="0" dirty="0" smtClean="0"/>
          </a:p>
        </p:txBody>
      </p:sp>
      <p:sp>
        <p:nvSpPr>
          <p:cNvPr id="13" name="Content Placeholder 2"/>
          <p:cNvSpPr txBox="1">
            <a:spLocks/>
          </p:cNvSpPr>
          <p:nvPr/>
        </p:nvSpPr>
        <p:spPr>
          <a:xfrm>
            <a:off x="524292" y="4472972"/>
            <a:ext cx="8095416" cy="779010"/>
          </a:xfrm>
          <a:prstGeom prst="rect">
            <a:avLst/>
          </a:prstGeom>
        </p:spPr>
        <p:txBody>
          <a:bodyPr wrap="square" lIns="93296" tIns="46648" rIns="93296" bIns="46648">
            <a:spAutoFit/>
          </a:bodyPr>
          <a:lstStyle>
            <a:lvl1pPr algn="l" defTabSz="895350" rtl="0" eaLnBrk="1" fontAlgn="base" hangingPunct="1">
              <a:spcBef>
                <a:spcPct val="0"/>
              </a:spcBef>
              <a:spcAft>
                <a:spcPct val="0"/>
              </a:spcAft>
              <a:buClr>
                <a:schemeClr val="tx2"/>
              </a:buClr>
              <a:defRPr sz="1600">
                <a:solidFill>
                  <a:schemeClr val="tx1"/>
                </a:solidFill>
                <a:latin typeface="+mn-lt"/>
                <a:ea typeface="+mn-ea"/>
                <a:cs typeface="+mn-cs"/>
              </a:defRPr>
            </a:lvl1pPr>
            <a:lvl2pPr marL="193675" indent="-192088" algn="l" defTabSz="895350" rtl="0" eaLnBrk="1" fontAlgn="base" hangingPunct="1">
              <a:spcBef>
                <a:spcPct val="0"/>
              </a:spcBef>
              <a:spcAft>
                <a:spcPct val="0"/>
              </a:spcAft>
              <a:buClr>
                <a:schemeClr val="tx2"/>
              </a:buClr>
              <a:buSzPct val="125000"/>
              <a:buFont typeface="Arial" charset="0"/>
              <a:buChar char="▪"/>
              <a:defRPr sz="1600">
                <a:solidFill>
                  <a:schemeClr val="tx1"/>
                </a:solidFill>
                <a:latin typeface="+mn-lt"/>
              </a:defRPr>
            </a:lvl2pPr>
            <a:lvl3pPr marL="457200" indent="-261938" algn="l" defTabSz="895350" rtl="0" eaLnBrk="1" fontAlgn="base" hangingPunct="1">
              <a:spcBef>
                <a:spcPct val="0"/>
              </a:spcBef>
              <a:spcAft>
                <a:spcPct val="0"/>
              </a:spcAft>
              <a:buClr>
                <a:schemeClr val="tx2"/>
              </a:buClr>
              <a:buSzPct val="120000"/>
              <a:buFont typeface="Arial" charset="0"/>
              <a:buChar char="–"/>
              <a:defRPr sz="1600">
                <a:solidFill>
                  <a:schemeClr val="tx1"/>
                </a:solidFill>
                <a:latin typeface="+mn-lt"/>
              </a:defRPr>
            </a:lvl3pPr>
            <a:lvl4pPr marL="614363" indent="-155575" algn="l" defTabSz="895350" rtl="0" eaLnBrk="1" fontAlgn="base" hangingPunct="1">
              <a:spcBef>
                <a:spcPct val="0"/>
              </a:spcBef>
              <a:spcAft>
                <a:spcPct val="0"/>
              </a:spcAft>
              <a:buClr>
                <a:schemeClr val="tx2"/>
              </a:buClr>
              <a:buSzPct val="120000"/>
              <a:buFont typeface="Arial" charset="0"/>
              <a:buChar char="▫"/>
              <a:defRPr sz="1600">
                <a:solidFill>
                  <a:schemeClr val="tx1"/>
                </a:solidFill>
                <a:latin typeface="+mn-lt"/>
              </a:defRPr>
            </a:lvl4pPr>
            <a:lvl5pPr marL="7461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5pPr>
            <a:lvl6pPr marL="12033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6pPr>
            <a:lvl7pPr marL="16605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7pPr>
            <a:lvl8pPr marL="21177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8pPr>
            <a:lvl9pPr marL="25749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9pPr>
          </a:lstStyle>
          <a:p>
            <a:pPr lvl="1">
              <a:spcAft>
                <a:spcPts val="306"/>
              </a:spcAft>
            </a:pPr>
            <a:r>
              <a:rPr lang="en-US" sz="1400" kern="0" dirty="0"/>
              <a:t>What proportion of health care expenditures does wasteful spending represent in Massachusetts? </a:t>
            </a:r>
          </a:p>
          <a:p>
            <a:pPr lvl="1">
              <a:spcAft>
                <a:spcPts val="306"/>
              </a:spcAft>
            </a:pPr>
            <a:r>
              <a:rPr lang="en-US" sz="1400" kern="0" dirty="0"/>
              <a:t>What are </a:t>
            </a:r>
            <a:r>
              <a:rPr lang="en-US" sz="1400" kern="0" dirty="0" smtClean="0"/>
              <a:t>specific examples of </a:t>
            </a:r>
            <a:r>
              <a:rPr lang="en-US" sz="1400" kern="0" dirty="0"/>
              <a:t>wasteful spending that Massachusetts can </a:t>
            </a:r>
            <a:r>
              <a:rPr lang="en-US" sz="1400" kern="0" dirty="0" smtClean="0"/>
              <a:t>target for </a:t>
            </a:r>
            <a:r>
              <a:rPr lang="en-US" sz="1400" kern="0" dirty="0"/>
              <a:t>improvement, and how many dollars are </a:t>
            </a:r>
            <a:r>
              <a:rPr lang="en-US" sz="1400" kern="0" dirty="0" smtClean="0"/>
              <a:t>spent in these areas?</a:t>
            </a:r>
            <a:endParaRPr lang="en-US" sz="1400" kern="0" dirty="0"/>
          </a:p>
        </p:txBody>
      </p:sp>
      <p:cxnSp>
        <p:nvCxnSpPr>
          <p:cNvPr id="14" name="Straight Connector 13"/>
          <p:cNvCxnSpPr/>
          <p:nvPr/>
        </p:nvCxnSpPr>
        <p:spPr>
          <a:xfrm>
            <a:off x="524292" y="4356945"/>
            <a:ext cx="8095416" cy="1588"/>
          </a:xfrm>
          <a:prstGeom prst="line">
            <a:avLst/>
          </a:prstGeom>
          <a:ln w="15875">
            <a:solidFill>
              <a:srgbClr val="7083AE"/>
            </a:solidFill>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4346934" y="1187349"/>
            <a:ext cx="450133" cy="565251"/>
          </a:xfrm>
          <a:prstGeom prst="rect">
            <a:avLst/>
          </a:prstGeom>
          <a:noFill/>
        </p:spPr>
        <p:txBody>
          <a:bodyPr wrap="none" lIns="93296" tIns="0" rIns="93296" bIns="0">
            <a:spAutoFit/>
          </a:bodyPr>
          <a:lstStyle/>
          <a:p>
            <a:pPr algn="ctr"/>
            <a:r>
              <a:rPr lang="en-US" sz="3700" dirty="0">
                <a:ln w="18415" cmpd="sng">
                  <a:solidFill>
                    <a:srgbClr val="006C31"/>
                  </a:solidFill>
                  <a:prstDash val="solid"/>
                </a:ln>
                <a:solidFill>
                  <a:srgbClr val="006C31"/>
                </a:solidFill>
                <a:effectLst>
                  <a:outerShdw blurRad="63500" dir="3600000" algn="tl" rotWithShape="0">
                    <a:srgbClr val="000000">
                      <a:alpha val="70000"/>
                    </a:srgbClr>
                  </a:outerShdw>
                </a:effectLst>
              </a:rPr>
              <a:t>$</a:t>
            </a:r>
          </a:p>
        </p:txBody>
      </p:sp>
      <p:pic>
        <p:nvPicPr>
          <p:cNvPr id="16" name="Picture 9" descr="http://www.clker.com/cliparts/b/f/d/3/k/d/man-figure-symbol-hi.png"/>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408715" y="1190286"/>
            <a:ext cx="246914" cy="579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Rectangle 16"/>
          <p:cNvSpPr/>
          <p:nvPr/>
        </p:nvSpPr>
        <p:spPr>
          <a:xfrm>
            <a:off x="6191250" y="725997"/>
            <a:ext cx="2681844" cy="1429631"/>
          </a:xfrm>
          <a:prstGeom prst="rect">
            <a:avLst/>
          </a:prstGeom>
          <a:solidFill>
            <a:srgbClr val="DFE5EF">
              <a:alpha val="32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182880" rIns="0" bIns="0" rtlCol="0" anchor="t"/>
          <a:lstStyle/>
          <a:p>
            <a:pPr algn="ctr"/>
            <a:endParaRPr lang="en-US" dirty="0">
              <a:solidFill>
                <a:schemeClr val="tx1"/>
              </a:solidFill>
              <a:latin typeface="Calibri Light" panose="020F0302020204030204" pitchFamily="34" charset="0"/>
            </a:endParaRPr>
          </a:p>
        </p:txBody>
      </p:sp>
      <p:sp>
        <p:nvSpPr>
          <p:cNvPr id="18" name="Rectangle 17"/>
          <p:cNvSpPr/>
          <p:nvPr/>
        </p:nvSpPr>
        <p:spPr>
          <a:xfrm>
            <a:off x="270906" y="725997"/>
            <a:ext cx="2681844" cy="1429631"/>
          </a:xfrm>
          <a:prstGeom prst="rect">
            <a:avLst/>
          </a:prstGeom>
          <a:solidFill>
            <a:srgbClr val="DFE5EF">
              <a:alpha val="32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182880" rIns="0" bIns="0" rtlCol="0" anchor="t"/>
          <a:lstStyle/>
          <a:p>
            <a:pPr algn="ctr"/>
            <a:endParaRPr lang="en-US" dirty="0">
              <a:solidFill>
                <a:schemeClr val="tx1"/>
              </a:solidFill>
              <a:latin typeface="Calibri Light" panose="020F0302020204030204" pitchFamily="34" charset="0"/>
            </a:endParaRPr>
          </a:p>
        </p:txBody>
      </p:sp>
    </p:spTree>
    <p:extLst>
      <p:ext uri="{BB962C8B-B14F-4D97-AF65-F5344CB8AC3E}">
        <p14:creationId xmlns:p14="http://schemas.microsoft.com/office/powerpoint/2010/main" val="162950180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489" y="234863"/>
            <a:ext cx="8794113" cy="369332"/>
          </a:xfrm>
        </p:spPr>
        <p:txBody>
          <a:bodyPr/>
          <a:lstStyle/>
          <a:p>
            <a:r>
              <a:rPr lang="en-US" b="1" dirty="0" smtClean="0"/>
              <a:t>Statewide estimate</a:t>
            </a:r>
            <a:r>
              <a:rPr lang="en-US" dirty="0" smtClean="0"/>
              <a:t>: estimates </a:t>
            </a:r>
            <a:r>
              <a:rPr lang="en-US" dirty="0"/>
              <a:t>for wasteful spending in the U.S</a:t>
            </a:r>
            <a:r>
              <a:rPr lang="en-US" dirty="0" smtClean="0"/>
              <a:t>. vary</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4063009080"/>
              </p:ext>
            </p:extLst>
          </p:nvPr>
        </p:nvGraphicFramePr>
        <p:xfrm>
          <a:off x="284213" y="774577"/>
          <a:ext cx="8575573" cy="5692141"/>
        </p:xfrm>
        <a:graphic>
          <a:graphicData uri="http://schemas.openxmlformats.org/drawingml/2006/table">
            <a:tbl>
              <a:tblPr firstRow="1" bandRow="1">
                <a:effectLst/>
                <a:tableStyleId>{2D5ABB26-0587-4C30-8999-92F81FD0307C}</a:tableStyleId>
              </a:tblPr>
              <a:tblGrid>
                <a:gridCol w="1769670"/>
                <a:gridCol w="548640"/>
                <a:gridCol w="1491175"/>
                <a:gridCol w="2352152"/>
                <a:gridCol w="2413936"/>
              </a:tblGrid>
              <a:tr h="519980">
                <a:tc>
                  <a:txBody>
                    <a:bodyPr/>
                    <a:lstStyle/>
                    <a:p>
                      <a:pPr algn="ctr"/>
                      <a:r>
                        <a:rPr lang="en-US" sz="1000" b="1" dirty="0" smtClean="0">
                          <a:solidFill>
                            <a:schemeClr val="tx1"/>
                          </a:solidFill>
                          <a:latin typeface="Calibri Light" panose="020F0302020204030204" pitchFamily="34" charset="0"/>
                        </a:rPr>
                        <a:t>Organization</a:t>
                      </a:r>
                      <a:endParaRPr lang="en-US" sz="1000" b="1" dirty="0">
                        <a:solidFill>
                          <a:schemeClr val="tx1"/>
                        </a:solidFill>
                        <a:latin typeface="Calibri Light" panose="020F0302020204030204" pitchFamily="34" charset="0"/>
                      </a:endParaRPr>
                    </a:p>
                  </a:txBody>
                  <a:tcPr marL="93303" marR="93303" marT="46649" marB="46649" anchor="b">
                    <a:lnB w="12700" cap="flat" cmpd="sng" algn="ctr">
                      <a:solidFill>
                        <a:schemeClr val="bg1">
                          <a:lumMod val="50000"/>
                        </a:schemeClr>
                      </a:solidFill>
                      <a:prstDash val="solid"/>
                      <a:round/>
                      <a:headEnd type="none" w="med" len="med"/>
                      <a:tailEnd type="none" w="med" len="med"/>
                    </a:lnB>
                    <a:noFill/>
                  </a:tcPr>
                </a:tc>
                <a:tc>
                  <a:txBody>
                    <a:bodyPr/>
                    <a:lstStyle/>
                    <a:p>
                      <a:pPr algn="ctr"/>
                      <a:r>
                        <a:rPr lang="en-US" sz="1000" b="1" dirty="0" smtClean="0">
                          <a:solidFill>
                            <a:schemeClr val="tx1"/>
                          </a:solidFill>
                          <a:latin typeface="Calibri Light" panose="020F0302020204030204" pitchFamily="34" charset="0"/>
                        </a:rPr>
                        <a:t>Year</a:t>
                      </a:r>
                      <a:endParaRPr lang="en-US" sz="1000" b="1" dirty="0">
                        <a:solidFill>
                          <a:schemeClr val="tx1"/>
                        </a:solidFill>
                        <a:latin typeface="Calibri Light" panose="020F0302020204030204" pitchFamily="34" charset="0"/>
                      </a:endParaRPr>
                    </a:p>
                  </a:txBody>
                  <a:tcPr marL="93303" marR="93303" marT="46649" marB="46649" anchor="b">
                    <a:lnB w="12700" cap="flat" cmpd="sng" algn="ctr">
                      <a:solidFill>
                        <a:schemeClr val="bg1">
                          <a:lumMod val="50000"/>
                        </a:schemeClr>
                      </a:solidFill>
                      <a:prstDash val="solid"/>
                      <a:round/>
                      <a:headEnd type="none" w="med" len="med"/>
                      <a:tailEnd type="none" w="med" len="med"/>
                    </a:lnB>
                    <a:noFill/>
                  </a:tcPr>
                </a:tc>
                <a:tc>
                  <a:txBody>
                    <a:bodyPr/>
                    <a:lstStyle/>
                    <a:p>
                      <a:pPr algn="ctr"/>
                      <a:r>
                        <a:rPr lang="en-US" sz="1000" b="1" dirty="0" smtClean="0">
                          <a:solidFill>
                            <a:schemeClr val="tx1"/>
                          </a:solidFill>
                          <a:latin typeface="Calibri Light" panose="020F0302020204030204" pitchFamily="34" charset="0"/>
                        </a:rPr>
                        <a:t>Estimate</a:t>
                      </a:r>
                      <a:endParaRPr lang="en-US" sz="1000" b="1" baseline="0" dirty="0" smtClean="0">
                        <a:solidFill>
                          <a:schemeClr val="tx1"/>
                        </a:solidFill>
                        <a:latin typeface="Calibri Light" panose="020F0302020204030204" pitchFamily="34" charset="0"/>
                      </a:endParaRPr>
                    </a:p>
                    <a:p>
                      <a:pPr algn="ctr"/>
                      <a:r>
                        <a:rPr lang="en-US" sz="800" b="0" i="1" baseline="0" dirty="0" smtClean="0">
                          <a:solidFill>
                            <a:schemeClr val="tx1"/>
                          </a:solidFill>
                          <a:latin typeface="Calibri Light" panose="020F0302020204030204" pitchFamily="34" charset="0"/>
                        </a:rPr>
                        <a:t>(as percent of U.S. spending)</a:t>
                      </a:r>
                      <a:endParaRPr lang="en-US" sz="1000" b="0" i="1" dirty="0">
                        <a:solidFill>
                          <a:schemeClr val="tx1"/>
                        </a:solidFill>
                        <a:latin typeface="Calibri Light" panose="020F0302020204030204" pitchFamily="34" charset="0"/>
                      </a:endParaRPr>
                    </a:p>
                  </a:txBody>
                  <a:tcPr marL="93303" marR="93303" marT="46649" marB="46649" anchor="b">
                    <a:lnB w="12700" cap="flat" cmpd="sng" algn="ctr">
                      <a:solidFill>
                        <a:schemeClr val="bg1">
                          <a:lumMod val="50000"/>
                        </a:schemeClr>
                      </a:solidFill>
                      <a:prstDash val="solid"/>
                      <a:round/>
                      <a:headEnd type="none" w="med" len="med"/>
                      <a:tailEnd type="none" w="med" len="med"/>
                    </a:lnB>
                    <a:noFill/>
                  </a:tcPr>
                </a:tc>
                <a:tc>
                  <a:txBody>
                    <a:bodyPr/>
                    <a:lstStyle/>
                    <a:p>
                      <a:pPr algn="ctr"/>
                      <a:r>
                        <a:rPr lang="en-US" sz="1000" b="1" dirty="0" smtClean="0">
                          <a:solidFill>
                            <a:schemeClr val="tx1"/>
                          </a:solidFill>
                          <a:latin typeface="Calibri Light" panose="020F0302020204030204" pitchFamily="34" charset="0"/>
                        </a:rPr>
                        <a:t>Approach</a:t>
                      </a:r>
                      <a:endParaRPr lang="en-US" sz="1000" b="1" dirty="0">
                        <a:solidFill>
                          <a:schemeClr val="tx1"/>
                        </a:solidFill>
                        <a:latin typeface="Calibri Light" panose="020F0302020204030204" pitchFamily="34" charset="0"/>
                      </a:endParaRPr>
                    </a:p>
                  </a:txBody>
                  <a:tcPr marL="93303" marR="93303" marT="46649" marB="46649" anchor="b">
                    <a:lnB w="12700" cap="flat" cmpd="sng" algn="ctr">
                      <a:solidFill>
                        <a:schemeClr val="bg1">
                          <a:lumMod val="50000"/>
                        </a:schemeClr>
                      </a:solidFill>
                      <a:prstDash val="solid"/>
                      <a:round/>
                      <a:headEnd type="none" w="med" len="med"/>
                      <a:tailEnd type="none" w="med" len="med"/>
                    </a:lnB>
                    <a:noFill/>
                  </a:tcPr>
                </a:tc>
                <a:tc>
                  <a:txBody>
                    <a:bodyPr/>
                    <a:lstStyle/>
                    <a:p>
                      <a:pPr algn="ctr"/>
                      <a:r>
                        <a:rPr lang="en-US" sz="1000" b="1" dirty="0" smtClean="0">
                          <a:solidFill>
                            <a:schemeClr val="tx1"/>
                          </a:solidFill>
                          <a:latin typeface="Calibri Light" panose="020F0302020204030204" pitchFamily="34" charset="0"/>
                        </a:rPr>
                        <a:t>Types of waste examined</a:t>
                      </a:r>
                      <a:endParaRPr lang="en-US" sz="1000" b="1" dirty="0">
                        <a:solidFill>
                          <a:schemeClr val="tx1"/>
                        </a:solidFill>
                        <a:latin typeface="Calibri Light" panose="020F0302020204030204" pitchFamily="34" charset="0"/>
                      </a:endParaRPr>
                    </a:p>
                  </a:txBody>
                  <a:tcPr marL="93303" marR="93303" marT="46649" marB="46649" anchor="b">
                    <a:lnB w="12700" cap="flat" cmpd="sng" algn="ctr">
                      <a:solidFill>
                        <a:schemeClr val="bg1">
                          <a:lumMod val="50000"/>
                        </a:schemeClr>
                      </a:solidFill>
                      <a:prstDash val="solid"/>
                      <a:round/>
                      <a:headEnd type="none" w="med" len="med"/>
                      <a:tailEnd type="none" w="med" len="med"/>
                    </a:lnB>
                    <a:noFill/>
                  </a:tcPr>
                </a:tc>
              </a:tr>
              <a:tr h="77375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b="1" baseline="0" smtClean="0">
                          <a:solidFill>
                            <a:schemeClr val="tx1"/>
                          </a:solidFill>
                          <a:latin typeface="Calibri Light" panose="020F0302020204030204" pitchFamily="34" charset="0"/>
                        </a:rPr>
                        <a:t>PricewaterhouseCoopers</a:t>
                      </a:r>
                      <a:endParaRPr lang="en-US" sz="1000" b="1" baseline="0" dirty="0" smtClean="0">
                        <a:solidFill>
                          <a:schemeClr val="tx1"/>
                        </a:solidFill>
                        <a:latin typeface="Calibri Light" panose="020F0302020204030204" pitchFamily="34" charset="0"/>
                      </a:endParaRPr>
                    </a:p>
                  </a:txBody>
                  <a:tcPr marL="137160" marR="137160" marT="46649" marB="46649" anchor="ct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ysDot"/>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000" b="0" dirty="0" smtClean="0">
                          <a:solidFill>
                            <a:schemeClr val="tx1"/>
                          </a:solidFill>
                          <a:latin typeface="Calibri Light" panose="020F0302020204030204" pitchFamily="34" charset="0"/>
                        </a:rPr>
                        <a:t>2005</a:t>
                      </a:r>
                      <a:endParaRPr lang="en-US" sz="1000" b="0" dirty="0">
                        <a:solidFill>
                          <a:schemeClr val="tx1"/>
                        </a:solidFill>
                        <a:latin typeface="Calibri Light" panose="020F0302020204030204" pitchFamily="34" charset="0"/>
                      </a:endParaRPr>
                    </a:p>
                  </a:txBody>
                  <a:tcPr marL="93303" marR="93303" marT="46649" marB="46649" anchor="ct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ysDot"/>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b="1" dirty="0" smtClean="0">
                          <a:solidFill>
                            <a:srgbClr val="7083AE"/>
                          </a:solidFill>
                          <a:latin typeface="Arial" pitchFamily="34" charset="0"/>
                          <a:cs typeface="Arial" pitchFamily="34" charset="0"/>
                        </a:rPr>
                        <a:t>54%</a:t>
                      </a:r>
                      <a:endParaRPr lang="en-US" sz="2800" b="1" dirty="0">
                        <a:solidFill>
                          <a:srgbClr val="7083AE"/>
                        </a:solidFill>
                        <a:latin typeface="Arial" pitchFamily="34" charset="0"/>
                        <a:cs typeface="Arial" pitchFamily="34" charset="0"/>
                      </a:endParaRPr>
                    </a:p>
                  </a:txBody>
                  <a:tcPr marL="93303" marR="93303" marT="46649" marB="46649" anchor="ct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ysDot"/>
                      <a:round/>
                      <a:headEnd type="none" w="med" len="med"/>
                      <a:tailEnd type="none" w="med" len="med"/>
                    </a:lnB>
                    <a:noFill/>
                  </a:tcPr>
                </a:tc>
                <a:tc>
                  <a:txBody>
                    <a:bodyPr/>
                    <a:lstStyle/>
                    <a:p>
                      <a:pPr marL="169863" indent="-169863" algn="l">
                        <a:buFont typeface="Wingdings" pitchFamily="2" charset="2"/>
                        <a:buChar char="§"/>
                      </a:pPr>
                      <a:r>
                        <a:rPr lang="en-US" sz="1000" b="0" baseline="0" dirty="0" smtClean="0">
                          <a:solidFill>
                            <a:schemeClr val="tx1"/>
                          </a:solidFill>
                          <a:latin typeface="Calibri Light" panose="020F0302020204030204" pitchFamily="34" charset="0"/>
                        </a:rPr>
                        <a:t>Literature review</a:t>
                      </a:r>
                    </a:p>
                    <a:p>
                      <a:pPr marL="169863" indent="-169863" algn="l">
                        <a:buFont typeface="Wingdings" pitchFamily="2" charset="2"/>
                        <a:buChar char="§"/>
                      </a:pPr>
                      <a:r>
                        <a:rPr lang="en-US" sz="1000" b="0" baseline="0" dirty="0" smtClean="0">
                          <a:solidFill>
                            <a:schemeClr val="tx1"/>
                          </a:solidFill>
                          <a:latin typeface="Calibri Light" panose="020F0302020204030204" pitchFamily="34" charset="0"/>
                        </a:rPr>
                        <a:t>Interviews with health industry executives and government officials</a:t>
                      </a:r>
                    </a:p>
                    <a:p>
                      <a:pPr marL="169863" indent="-169863" algn="l">
                        <a:buFont typeface="Wingdings" pitchFamily="2" charset="2"/>
                        <a:buChar char="§"/>
                      </a:pPr>
                      <a:r>
                        <a:rPr lang="en-US" sz="1000" b="0" baseline="0" dirty="0" smtClean="0">
                          <a:solidFill>
                            <a:schemeClr val="tx1"/>
                          </a:solidFill>
                          <a:latin typeface="Calibri Light" panose="020F0302020204030204" pitchFamily="34" charset="0"/>
                        </a:rPr>
                        <a:t>Survey of 1,000 US consumers</a:t>
                      </a:r>
                    </a:p>
                  </a:txBody>
                  <a:tcPr marL="93303" marR="93303" marT="46649" marB="46649" anchor="ct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ysDot"/>
                      <a:round/>
                      <a:headEnd type="none" w="med" len="med"/>
                      <a:tailEnd type="none" w="med" len="med"/>
                    </a:lnB>
                    <a:noFill/>
                  </a:tcPr>
                </a:tc>
                <a:tc>
                  <a:txBody>
                    <a:bodyPr/>
                    <a:lstStyle/>
                    <a:p>
                      <a:pPr marL="169863" indent="-169863" algn="l">
                        <a:buFont typeface="Wingdings" pitchFamily="2" charset="2"/>
                        <a:buChar char="§"/>
                      </a:pPr>
                      <a:r>
                        <a:rPr lang="en-US" sz="1000" b="0" baseline="0" dirty="0" smtClean="0">
                          <a:solidFill>
                            <a:schemeClr val="tx1"/>
                          </a:solidFill>
                          <a:latin typeface="Calibri Light" panose="020F0302020204030204" pitchFamily="34" charset="0"/>
                        </a:rPr>
                        <a:t>Behavioral inefficiencies</a:t>
                      </a:r>
                    </a:p>
                    <a:p>
                      <a:pPr marL="169863" indent="-169863" algn="l">
                        <a:buFont typeface="Wingdings" pitchFamily="2" charset="2"/>
                        <a:buChar char="§"/>
                      </a:pPr>
                      <a:r>
                        <a:rPr lang="en-US" sz="1000" b="0" dirty="0" smtClean="0">
                          <a:solidFill>
                            <a:schemeClr val="tx1"/>
                          </a:solidFill>
                          <a:latin typeface="Calibri Light" panose="020F0302020204030204" pitchFamily="34" charset="0"/>
                        </a:rPr>
                        <a:t>Clinical </a:t>
                      </a:r>
                      <a:r>
                        <a:rPr lang="en-US" sz="1000" b="0" baseline="0" dirty="0" smtClean="0">
                          <a:solidFill>
                            <a:schemeClr val="tx1"/>
                          </a:solidFill>
                          <a:latin typeface="Calibri Light" panose="020F0302020204030204" pitchFamily="34" charset="0"/>
                        </a:rPr>
                        <a:t>inefficiencies</a:t>
                      </a:r>
                      <a:endParaRPr lang="en-US" sz="1000" b="0" dirty="0" smtClean="0">
                        <a:solidFill>
                          <a:schemeClr val="tx1"/>
                        </a:solidFill>
                        <a:latin typeface="Calibri Light" panose="020F0302020204030204" pitchFamily="34" charset="0"/>
                      </a:endParaRPr>
                    </a:p>
                    <a:p>
                      <a:pPr marL="169863" indent="-169863" algn="l">
                        <a:buFont typeface="Wingdings" pitchFamily="2" charset="2"/>
                        <a:buChar char="§"/>
                      </a:pPr>
                      <a:r>
                        <a:rPr lang="en-US" sz="1000" b="0" baseline="0" dirty="0" smtClean="0">
                          <a:solidFill>
                            <a:schemeClr val="tx1"/>
                          </a:solidFill>
                          <a:latin typeface="Calibri Light" panose="020F0302020204030204" pitchFamily="34" charset="0"/>
                        </a:rPr>
                        <a:t>Operational inefficiencies</a:t>
                      </a:r>
                    </a:p>
                  </a:txBody>
                  <a:tcPr marL="93303" marR="93303" marT="46649" marB="46649" anchor="ct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ysDot"/>
                      <a:round/>
                      <a:headEnd type="none" w="med" len="med"/>
                      <a:tailEnd type="none" w="med" len="med"/>
                    </a:lnB>
                    <a:noFill/>
                  </a:tcPr>
                </a:tc>
              </a:tr>
              <a:tr h="51998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b="1" baseline="0" smtClean="0">
                          <a:solidFill>
                            <a:schemeClr val="tx1"/>
                          </a:solidFill>
                          <a:latin typeface="Calibri Light" panose="020F0302020204030204" pitchFamily="34" charset="0"/>
                        </a:rPr>
                        <a:t>RAND Corporation</a:t>
                      </a:r>
                      <a:endParaRPr lang="en-US" sz="1000" b="1" baseline="0" dirty="0" smtClean="0">
                        <a:solidFill>
                          <a:schemeClr val="tx1"/>
                        </a:solidFill>
                        <a:latin typeface="Calibri Light" panose="020F0302020204030204" pitchFamily="34" charset="0"/>
                      </a:endParaRPr>
                    </a:p>
                  </a:txBody>
                  <a:tcPr marL="137160" marR="137160" marT="46649" marB="46649" anchor="ctr">
                    <a:lnT w="12700" cap="flat" cmpd="sng" algn="ctr">
                      <a:solidFill>
                        <a:schemeClr val="bg1">
                          <a:lumMod val="50000"/>
                        </a:schemeClr>
                      </a:solidFill>
                      <a:prstDash val="sysDot"/>
                      <a:round/>
                      <a:headEnd type="none" w="med" len="med"/>
                      <a:tailEnd type="none" w="med" len="med"/>
                    </a:lnT>
                    <a:lnB w="12700" cap="flat" cmpd="sng" algn="ctr">
                      <a:solidFill>
                        <a:schemeClr val="bg1">
                          <a:lumMod val="50000"/>
                        </a:schemeClr>
                      </a:solidFill>
                      <a:prstDash val="sysDot"/>
                      <a:round/>
                      <a:headEnd type="none" w="med" len="med"/>
                      <a:tailEnd type="none" w="med" len="med"/>
                    </a:lnB>
                    <a:solidFill>
                      <a:schemeClr val="bg1">
                        <a:lumMod val="8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000" b="0" dirty="0" smtClean="0">
                          <a:solidFill>
                            <a:schemeClr val="tx1"/>
                          </a:solidFill>
                          <a:latin typeface="Calibri Light" panose="020F0302020204030204" pitchFamily="34" charset="0"/>
                        </a:rPr>
                        <a:t>2008</a:t>
                      </a:r>
                      <a:endParaRPr lang="en-US" sz="1000" b="0" dirty="0">
                        <a:solidFill>
                          <a:schemeClr val="tx1"/>
                        </a:solidFill>
                        <a:latin typeface="Calibri Light" panose="020F0302020204030204" pitchFamily="34" charset="0"/>
                      </a:endParaRPr>
                    </a:p>
                  </a:txBody>
                  <a:tcPr marL="93303" marR="93303" marT="46649" marB="46649" anchor="ctr">
                    <a:lnT w="12700" cap="flat" cmpd="sng" algn="ctr">
                      <a:solidFill>
                        <a:schemeClr val="bg1">
                          <a:lumMod val="50000"/>
                        </a:schemeClr>
                      </a:solidFill>
                      <a:prstDash val="sysDot"/>
                      <a:round/>
                      <a:headEnd type="none" w="med" len="med"/>
                      <a:tailEnd type="none" w="med" len="med"/>
                    </a:lnT>
                    <a:lnB w="12700" cap="flat" cmpd="sng" algn="ctr">
                      <a:solidFill>
                        <a:schemeClr val="bg1">
                          <a:lumMod val="50000"/>
                        </a:schemeClr>
                      </a:solidFill>
                      <a:prstDash val="sysDot"/>
                      <a:round/>
                      <a:headEnd type="none" w="med" len="med"/>
                      <a:tailEnd type="none" w="med" len="med"/>
                    </a:lnB>
                    <a:solidFill>
                      <a:schemeClr val="bg1">
                        <a:lumMod val="8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b="1" dirty="0" smtClean="0">
                          <a:solidFill>
                            <a:srgbClr val="7083AE"/>
                          </a:solidFill>
                          <a:latin typeface="Arial" pitchFamily="34" charset="0"/>
                          <a:cs typeface="Arial" pitchFamily="34" charset="0"/>
                        </a:rPr>
                        <a:t>50%</a:t>
                      </a:r>
                      <a:endParaRPr lang="en-US" sz="2800" b="1" dirty="0">
                        <a:solidFill>
                          <a:srgbClr val="7083AE"/>
                        </a:solidFill>
                        <a:latin typeface="Arial" pitchFamily="34" charset="0"/>
                        <a:cs typeface="Arial" pitchFamily="34" charset="0"/>
                      </a:endParaRPr>
                    </a:p>
                  </a:txBody>
                  <a:tcPr marL="93303" marR="93303" marT="46649" marB="46649" anchor="ctr">
                    <a:lnT w="12700" cap="flat" cmpd="sng" algn="ctr">
                      <a:solidFill>
                        <a:schemeClr val="bg1">
                          <a:lumMod val="50000"/>
                        </a:schemeClr>
                      </a:solidFill>
                      <a:prstDash val="sysDot"/>
                      <a:round/>
                      <a:headEnd type="none" w="med" len="med"/>
                      <a:tailEnd type="none" w="med" len="med"/>
                    </a:lnT>
                    <a:lnB w="12700" cap="flat" cmpd="sng" algn="ctr">
                      <a:solidFill>
                        <a:schemeClr val="bg1">
                          <a:lumMod val="50000"/>
                        </a:schemeClr>
                      </a:solidFill>
                      <a:prstDash val="sysDot"/>
                      <a:round/>
                      <a:headEnd type="none" w="med" len="med"/>
                      <a:tailEnd type="none" w="med" len="med"/>
                    </a:lnB>
                    <a:solidFill>
                      <a:schemeClr val="bg1">
                        <a:lumMod val="85000"/>
                      </a:schemeClr>
                    </a:solidFill>
                  </a:tcPr>
                </a:tc>
                <a:tc>
                  <a:txBody>
                    <a:bodyPr/>
                    <a:lstStyle/>
                    <a:p>
                      <a:pPr marL="169863" indent="-169863" algn="l">
                        <a:buFont typeface="Wingdings" pitchFamily="2" charset="2"/>
                        <a:buChar char="§"/>
                      </a:pPr>
                      <a:r>
                        <a:rPr lang="en-US" sz="1000" b="0" dirty="0" smtClean="0">
                          <a:solidFill>
                            <a:schemeClr val="tx1"/>
                          </a:solidFill>
                          <a:latin typeface="Calibri Light" panose="020F0302020204030204" pitchFamily="34" charset="0"/>
                        </a:rPr>
                        <a:t>Meta-analysis of</a:t>
                      </a:r>
                      <a:r>
                        <a:rPr lang="en-US" sz="1000" b="0" baseline="0" dirty="0" smtClean="0">
                          <a:solidFill>
                            <a:schemeClr val="tx1"/>
                          </a:solidFill>
                          <a:latin typeface="Calibri Light" panose="020F0302020204030204" pitchFamily="34" charset="0"/>
                        </a:rPr>
                        <a:t> research on waste in the health care system</a:t>
                      </a:r>
                    </a:p>
                  </a:txBody>
                  <a:tcPr marL="93303" marR="93303" marT="46649" marB="46649" anchor="ctr">
                    <a:lnT w="12700" cap="flat" cmpd="sng" algn="ctr">
                      <a:solidFill>
                        <a:schemeClr val="bg1">
                          <a:lumMod val="50000"/>
                        </a:schemeClr>
                      </a:solidFill>
                      <a:prstDash val="sysDot"/>
                      <a:round/>
                      <a:headEnd type="none" w="med" len="med"/>
                      <a:tailEnd type="none" w="med" len="med"/>
                    </a:lnT>
                    <a:lnB w="12700" cap="flat" cmpd="sng" algn="ctr">
                      <a:solidFill>
                        <a:schemeClr val="bg1">
                          <a:lumMod val="50000"/>
                        </a:schemeClr>
                      </a:solidFill>
                      <a:prstDash val="sysDot"/>
                      <a:round/>
                      <a:headEnd type="none" w="med" len="med"/>
                      <a:tailEnd type="none" w="med" len="med"/>
                    </a:lnB>
                    <a:solidFill>
                      <a:schemeClr val="bg1">
                        <a:lumMod val="85000"/>
                      </a:schemeClr>
                    </a:solidFill>
                  </a:tcPr>
                </a:tc>
                <a:tc>
                  <a:txBody>
                    <a:bodyPr/>
                    <a:lstStyle/>
                    <a:p>
                      <a:pPr marL="169863" indent="-169863" algn="l">
                        <a:buFont typeface="Wingdings" pitchFamily="2" charset="2"/>
                        <a:buChar char="§"/>
                      </a:pPr>
                      <a:r>
                        <a:rPr lang="en-US" sz="1000" b="0" baseline="0" dirty="0" smtClean="0">
                          <a:solidFill>
                            <a:schemeClr val="tx1"/>
                          </a:solidFill>
                          <a:latin typeface="Calibri Light" panose="020F0302020204030204" pitchFamily="34" charset="0"/>
                        </a:rPr>
                        <a:t>Administrative inefficiencies </a:t>
                      </a:r>
                    </a:p>
                    <a:p>
                      <a:pPr marL="169863" indent="-169863" algn="l">
                        <a:buFont typeface="Wingdings" pitchFamily="2" charset="2"/>
                        <a:buChar char="§"/>
                      </a:pPr>
                      <a:r>
                        <a:rPr lang="en-US" sz="1000" b="0" dirty="0" smtClean="0">
                          <a:solidFill>
                            <a:schemeClr val="tx1"/>
                          </a:solidFill>
                          <a:latin typeface="Calibri Light" panose="020F0302020204030204" pitchFamily="34" charset="0"/>
                        </a:rPr>
                        <a:t>Operational inefficiencies </a:t>
                      </a:r>
                    </a:p>
                    <a:p>
                      <a:pPr marL="169863" indent="-169863" algn="l">
                        <a:buFont typeface="Wingdings" pitchFamily="2" charset="2"/>
                        <a:buChar char="§"/>
                      </a:pPr>
                      <a:r>
                        <a:rPr lang="en-US" sz="1000" b="0" baseline="0" dirty="0" smtClean="0">
                          <a:solidFill>
                            <a:schemeClr val="tx1"/>
                          </a:solidFill>
                          <a:latin typeface="Calibri Light" panose="020F0302020204030204" pitchFamily="34" charset="0"/>
                        </a:rPr>
                        <a:t>Clinical inefficiencies </a:t>
                      </a:r>
                    </a:p>
                  </a:txBody>
                  <a:tcPr marL="93303" marR="93303" marT="46649" marB="46649" anchor="ctr">
                    <a:lnT w="12700" cap="flat" cmpd="sng" algn="ctr">
                      <a:solidFill>
                        <a:schemeClr val="bg1">
                          <a:lumMod val="50000"/>
                        </a:schemeClr>
                      </a:solidFill>
                      <a:prstDash val="sysDot"/>
                      <a:round/>
                      <a:headEnd type="none" w="med" len="med"/>
                      <a:tailEnd type="none" w="med" len="med"/>
                    </a:lnT>
                    <a:lnB w="12700" cap="flat" cmpd="sng" algn="ctr">
                      <a:solidFill>
                        <a:schemeClr val="bg1">
                          <a:lumMod val="50000"/>
                        </a:schemeClr>
                      </a:solidFill>
                      <a:prstDash val="sysDot"/>
                      <a:round/>
                      <a:headEnd type="none" w="med" len="med"/>
                      <a:tailEnd type="none" w="med" len="med"/>
                    </a:lnB>
                    <a:solidFill>
                      <a:schemeClr val="bg1">
                        <a:lumMod val="85000"/>
                      </a:schemeClr>
                    </a:solidFill>
                  </a:tcPr>
                </a:tc>
              </a:tr>
              <a:tr h="51998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b="1" baseline="0" smtClean="0">
                          <a:solidFill>
                            <a:schemeClr val="tx1"/>
                          </a:solidFill>
                          <a:latin typeface="Calibri Light" panose="020F0302020204030204" pitchFamily="34" charset="0"/>
                        </a:rPr>
                        <a:t>McKinsey Global Institute</a:t>
                      </a:r>
                      <a:endParaRPr lang="en-US" sz="1000" b="1" baseline="0" dirty="0" smtClean="0">
                        <a:solidFill>
                          <a:schemeClr val="tx1"/>
                        </a:solidFill>
                        <a:latin typeface="Calibri Light" panose="020F0302020204030204" pitchFamily="34" charset="0"/>
                      </a:endParaRPr>
                    </a:p>
                  </a:txBody>
                  <a:tcPr marL="137160" marR="137160" marT="46649" marB="46649" anchor="ctr">
                    <a:lnT w="12700" cap="flat" cmpd="sng" algn="ctr">
                      <a:solidFill>
                        <a:schemeClr val="bg1">
                          <a:lumMod val="50000"/>
                        </a:schemeClr>
                      </a:solidFill>
                      <a:prstDash val="sysDot"/>
                      <a:round/>
                      <a:headEnd type="none" w="med" len="med"/>
                      <a:tailEnd type="none" w="med" len="med"/>
                    </a:lnT>
                    <a:lnB w="12700" cap="flat" cmpd="sng" algn="ctr">
                      <a:solidFill>
                        <a:schemeClr val="bg1">
                          <a:lumMod val="50000"/>
                        </a:schemeClr>
                      </a:solidFill>
                      <a:prstDash val="sysDot"/>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000" b="0" dirty="0" smtClean="0">
                          <a:solidFill>
                            <a:schemeClr val="tx1"/>
                          </a:solidFill>
                          <a:latin typeface="Calibri Light" panose="020F0302020204030204" pitchFamily="34" charset="0"/>
                        </a:rPr>
                        <a:t>2008</a:t>
                      </a:r>
                      <a:endParaRPr lang="en-US" sz="1000" b="0" dirty="0">
                        <a:solidFill>
                          <a:schemeClr val="tx1"/>
                        </a:solidFill>
                        <a:latin typeface="Calibri Light" panose="020F0302020204030204" pitchFamily="34" charset="0"/>
                      </a:endParaRPr>
                    </a:p>
                  </a:txBody>
                  <a:tcPr marL="93303" marR="93303" marT="46649" marB="46649" anchor="ctr">
                    <a:lnT w="12700" cap="flat" cmpd="sng" algn="ctr">
                      <a:solidFill>
                        <a:schemeClr val="bg1">
                          <a:lumMod val="50000"/>
                        </a:schemeClr>
                      </a:solidFill>
                      <a:prstDash val="sysDot"/>
                      <a:round/>
                      <a:headEnd type="none" w="med" len="med"/>
                      <a:tailEnd type="none" w="med" len="med"/>
                    </a:lnT>
                    <a:lnB w="12700" cap="flat" cmpd="sng" algn="ctr">
                      <a:solidFill>
                        <a:schemeClr val="bg1">
                          <a:lumMod val="50000"/>
                        </a:schemeClr>
                      </a:solidFill>
                      <a:prstDash val="sysDot"/>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b="1" dirty="0" smtClean="0">
                          <a:solidFill>
                            <a:srgbClr val="7083AE"/>
                          </a:solidFill>
                          <a:latin typeface="Arial" pitchFamily="34" charset="0"/>
                          <a:cs typeface="Arial" pitchFamily="34" charset="0"/>
                        </a:rPr>
                        <a:t>31%</a:t>
                      </a:r>
                      <a:endParaRPr lang="en-US" sz="2800" b="1" dirty="0">
                        <a:solidFill>
                          <a:srgbClr val="7083AE"/>
                        </a:solidFill>
                        <a:latin typeface="Arial" pitchFamily="34" charset="0"/>
                        <a:cs typeface="Arial" pitchFamily="34" charset="0"/>
                      </a:endParaRPr>
                    </a:p>
                  </a:txBody>
                  <a:tcPr marL="93303" marR="93303" marT="46649" marB="46649" anchor="ctr">
                    <a:lnT w="12700" cap="flat" cmpd="sng" algn="ctr">
                      <a:solidFill>
                        <a:schemeClr val="bg1">
                          <a:lumMod val="50000"/>
                        </a:schemeClr>
                      </a:solidFill>
                      <a:prstDash val="sysDot"/>
                      <a:round/>
                      <a:headEnd type="none" w="med" len="med"/>
                      <a:tailEnd type="none" w="med" len="med"/>
                    </a:lnT>
                    <a:lnB w="12700" cap="flat" cmpd="sng" algn="ctr">
                      <a:solidFill>
                        <a:schemeClr val="bg1">
                          <a:lumMod val="50000"/>
                        </a:schemeClr>
                      </a:solidFill>
                      <a:prstDash val="sysDot"/>
                      <a:round/>
                      <a:headEnd type="none" w="med" len="med"/>
                      <a:tailEnd type="none" w="med" len="med"/>
                    </a:lnB>
                    <a:noFill/>
                  </a:tcPr>
                </a:tc>
                <a:tc>
                  <a:txBody>
                    <a:bodyPr/>
                    <a:lstStyle/>
                    <a:p>
                      <a:pPr marL="169863" indent="-169863" algn="l">
                        <a:buFont typeface="Wingdings" pitchFamily="2" charset="2"/>
                        <a:buChar char="§"/>
                      </a:pPr>
                      <a:r>
                        <a:rPr lang="en-US" sz="1000" b="0" baseline="0" dirty="0" smtClean="0">
                          <a:solidFill>
                            <a:schemeClr val="tx1"/>
                          </a:solidFill>
                          <a:latin typeface="Calibri Light" panose="020F0302020204030204" pitchFamily="34" charset="0"/>
                        </a:rPr>
                        <a:t>Comparison of health care spending and income by country</a:t>
                      </a:r>
                    </a:p>
                  </a:txBody>
                  <a:tcPr marL="93303" marR="93303" marT="46649" marB="46649" anchor="ctr">
                    <a:lnT w="12700" cap="flat" cmpd="sng" algn="ctr">
                      <a:solidFill>
                        <a:schemeClr val="bg1">
                          <a:lumMod val="50000"/>
                        </a:schemeClr>
                      </a:solidFill>
                      <a:prstDash val="sysDot"/>
                      <a:round/>
                      <a:headEnd type="none" w="med" len="med"/>
                      <a:tailEnd type="none" w="med" len="med"/>
                    </a:lnT>
                    <a:lnB w="12700" cap="flat" cmpd="sng" algn="ctr">
                      <a:solidFill>
                        <a:schemeClr val="bg1">
                          <a:lumMod val="50000"/>
                        </a:schemeClr>
                      </a:solidFill>
                      <a:prstDash val="sysDot"/>
                      <a:round/>
                      <a:headEnd type="none" w="med" len="med"/>
                      <a:tailEnd type="none" w="med" len="med"/>
                    </a:lnB>
                    <a:noFill/>
                  </a:tcPr>
                </a:tc>
                <a:tc>
                  <a:txBody>
                    <a:bodyPr/>
                    <a:lstStyle/>
                    <a:p>
                      <a:pPr marL="169863" indent="-169863" algn="l">
                        <a:buFont typeface="Wingdings" pitchFamily="2" charset="2"/>
                        <a:buChar char="§"/>
                      </a:pPr>
                      <a:r>
                        <a:rPr lang="en-US" sz="1000" b="0" baseline="0" dirty="0" smtClean="0">
                          <a:solidFill>
                            <a:schemeClr val="tx1"/>
                          </a:solidFill>
                          <a:latin typeface="Calibri Light" panose="020F0302020204030204" pitchFamily="34" charset="0"/>
                        </a:rPr>
                        <a:t>Spending in excess of expected level of spending based on national wealth</a:t>
                      </a:r>
                    </a:p>
                  </a:txBody>
                  <a:tcPr marL="93303" marR="93303" marT="46649" marB="46649" anchor="ctr">
                    <a:lnT w="12700" cap="flat" cmpd="sng" algn="ctr">
                      <a:solidFill>
                        <a:schemeClr val="bg1">
                          <a:lumMod val="50000"/>
                        </a:schemeClr>
                      </a:solidFill>
                      <a:prstDash val="sysDot"/>
                      <a:round/>
                      <a:headEnd type="none" w="med" len="med"/>
                      <a:tailEnd type="none" w="med" len="med"/>
                    </a:lnT>
                    <a:lnB w="12700" cap="flat" cmpd="sng" algn="ctr">
                      <a:solidFill>
                        <a:schemeClr val="bg1">
                          <a:lumMod val="50000"/>
                        </a:schemeClr>
                      </a:solidFill>
                      <a:prstDash val="sysDot"/>
                      <a:round/>
                      <a:headEnd type="none" w="med" len="med"/>
                      <a:tailEnd type="none" w="med" len="med"/>
                    </a:lnB>
                    <a:noFill/>
                  </a:tcPr>
                </a:tc>
              </a:tr>
              <a:tr h="95183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b="1" smtClean="0">
                          <a:solidFill>
                            <a:schemeClr val="tx1"/>
                          </a:solidFill>
                          <a:latin typeface="Calibri Light" panose="020F0302020204030204" pitchFamily="34" charset="0"/>
                        </a:rPr>
                        <a:t>Institute</a:t>
                      </a:r>
                      <a:r>
                        <a:rPr lang="en-US" sz="1000" b="1" baseline="0" smtClean="0">
                          <a:solidFill>
                            <a:schemeClr val="tx1"/>
                          </a:solidFill>
                          <a:latin typeface="Calibri Light" panose="020F0302020204030204" pitchFamily="34" charset="0"/>
                        </a:rPr>
                        <a:t> of Medicine</a:t>
                      </a:r>
                      <a:endParaRPr lang="en-US" sz="1000" b="0" dirty="0">
                        <a:solidFill>
                          <a:schemeClr val="tx1"/>
                        </a:solidFill>
                        <a:latin typeface="Calibri Light" panose="020F0302020204030204" pitchFamily="34" charset="0"/>
                      </a:endParaRPr>
                    </a:p>
                  </a:txBody>
                  <a:tcPr marL="137160" marR="137160" marT="46649" marB="46649" anchor="ctr">
                    <a:lnT w="12700" cap="flat" cmpd="sng" algn="ctr">
                      <a:solidFill>
                        <a:schemeClr val="bg1">
                          <a:lumMod val="50000"/>
                        </a:schemeClr>
                      </a:solidFill>
                      <a:prstDash val="sysDot"/>
                      <a:round/>
                      <a:headEnd type="none" w="med" len="med"/>
                      <a:tailEnd type="none" w="med" len="med"/>
                    </a:lnT>
                    <a:lnB w="12700" cap="flat" cmpd="sng" algn="ctr">
                      <a:solidFill>
                        <a:schemeClr val="bg1">
                          <a:lumMod val="50000"/>
                        </a:schemeClr>
                      </a:solidFill>
                      <a:prstDash val="sysDot"/>
                      <a:round/>
                      <a:headEnd type="none" w="med" len="med"/>
                      <a:tailEnd type="none" w="med" len="med"/>
                    </a:lnB>
                    <a:solidFill>
                      <a:schemeClr val="bg1">
                        <a:lumMod val="8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000" b="0" dirty="0" smtClean="0">
                          <a:solidFill>
                            <a:schemeClr val="tx1"/>
                          </a:solidFill>
                          <a:latin typeface="Calibri Light" panose="020F0302020204030204" pitchFamily="34" charset="0"/>
                        </a:rPr>
                        <a:t>2012</a:t>
                      </a:r>
                      <a:endParaRPr lang="en-US" sz="1000" b="0" dirty="0">
                        <a:solidFill>
                          <a:schemeClr val="tx1"/>
                        </a:solidFill>
                        <a:latin typeface="Calibri Light" panose="020F0302020204030204" pitchFamily="34" charset="0"/>
                      </a:endParaRPr>
                    </a:p>
                  </a:txBody>
                  <a:tcPr marL="93303" marR="93303" marT="46649" marB="46649" anchor="ctr">
                    <a:lnT w="12700" cap="flat" cmpd="sng" algn="ctr">
                      <a:solidFill>
                        <a:schemeClr val="bg1">
                          <a:lumMod val="50000"/>
                        </a:schemeClr>
                      </a:solidFill>
                      <a:prstDash val="sysDot"/>
                      <a:round/>
                      <a:headEnd type="none" w="med" len="med"/>
                      <a:tailEnd type="none" w="med" len="med"/>
                    </a:lnT>
                    <a:lnB w="12700" cap="flat" cmpd="sng" algn="ctr">
                      <a:solidFill>
                        <a:schemeClr val="bg1">
                          <a:lumMod val="50000"/>
                        </a:schemeClr>
                      </a:solidFill>
                      <a:prstDash val="sysDot"/>
                      <a:round/>
                      <a:headEnd type="none" w="med" len="med"/>
                      <a:tailEnd type="none" w="med" len="med"/>
                    </a:lnB>
                    <a:solidFill>
                      <a:schemeClr val="bg1">
                        <a:lumMod val="8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b="1" dirty="0" smtClean="0">
                          <a:solidFill>
                            <a:srgbClr val="7083AE"/>
                          </a:solidFill>
                          <a:latin typeface="Arial" pitchFamily="34" charset="0"/>
                          <a:cs typeface="Arial" pitchFamily="34" charset="0"/>
                        </a:rPr>
                        <a:t>30%</a:t>
                      </a:r>
                      <a:endParaRPr lang="en-US" sz="2800" b="1" dirty="0">
                        <a:solidFill>
                          <a:srgbClr val="7083AE"/>
                        </a:solidFill>
                        <a:latin typeface="Arial" pitchFamily="34" charset="0"/>
                        <a:cs typeface="Arial" pitchFamily="34" charset="0"/>
                      </a:endParaRPr>
                    </a:p>
                  </a:txBody>
                  <a:tcPr marL="93303" marR="93303" marT="46649" marB="46649" anchor="ctr">
                    <a:lnT w="12700" cap="flat" cmpd="sng" algn="ctr">
                      <a:solidFill>
                        <a:schemeClr val="bg1">
                          <a:lumMod val="50000"/>
                        </a:schemeClr>
                      </a:solidFill>
                      <a:prstDash val="sysDot"/>
                      <a:round/>
                      <a:headEnd type="none" w="med" len="med"/>
                      <a:tailEnd type="none" w="med" len="med"/>
                    </a:lnT>
                    <a:lnB w="12700" cap="flat" cmpd="sng" algn="ctr">
                      <a:solidFill>
                        <a:schemeClr val="bg1">
                          <a:lumMod val="50000"/>
                        </a:schemeClr>
                      </a:solidFill>
                      <a:prstDash val="sysDot"/>
                      <a:round/>
                      <a:headEnd type="none" w="med" len="med"/>
                      <a:tailEnd type="none" w="med" len="med"/>
                    </a:lnB>
                    <a:solidFill>
                      <a:schemeClr val="bg1">
                        <a:lumMod val="85000"/>
                      </a:schemeClr>
                    </a:solidFill>
                  </a:tcPr>
                </a:tc>
                <a:tc>
                  <a:txBody>
                    <a:bodyPr/>
                    <a:lstStyle/>
                    <a:p>
                      <a:pPr marL="169863" indent="-169863" algn="l">
                        <a:buFont typeface="Wingdings" pitchFamily="2" charset="2"/>
                        <a:buChar char="§"/>
                      </a:pPr>
                      <a:r>
                        <a:rPr lang="en-US" sz="1000" b="0" dirty="0" smtClean="0">
                          <a:solidFill>
                            <a:schemeClr val="tx1"/>
                          </a:solidFill>
                          <a:latin typeface="Calibri Light" panose="020F0302020204030204" pitchFamily="34" charset="0"/>
                        </a:rPr>
                        <a:t>Meta-analysis of</a:t>
                      </a:r>
                      <a:r>
                        <a:rPr lang="en-US" sz="1000" b="0" baseline="0" dirty="0" smtClean="0">
                          <a:solidFill>
                            <a:schemeClr val="tx1"/>
                          </a:solidFill>
                          <a:latin typeface="Calibri Light" panose="020F0302020204030204" pitchFamily="34" charset="0"/>
                        </a:rPr>
                        <a:t> literature; expert interviews</a:t>
                      </a:r>
                    </a:p>
                  </a:txBody>
                  <a:tcPr marL="93303" marR="93303" marT="46649" marB="46649" anchor="ctr">
                    <a:lnT w="12700" cap="flat" cmpd="sng" algn="ctr">
                      <a:solidFill>
                        <a:schemeClr val="bg1">
                          <a:lumMod val="50000"/>
                        </a:schemeClr>
                      </a:solidFill>
                      <a:prstDash val="sysDot"/>
                      <a:round/>
                      <a:headEnd type="none" w="med" len="med"/>
                      <a:tailEnd type="none" w="med" len="med"/>
                    </a:lnT>
                    <a:lnB w="12700" cap="flat" cmpd="sng" algn="ctr">
                      <a:solidFill>
                        <a:schemeClr val="bg1">
                          <a:lumMod val="50000"/>
                        </a:schemeClr>
                      </a:solidFill>
                      <a:prstDash val="sysDot"/>
                      <a:round/>
                      <a:headEnd type="none" w="med" len="med"/>
                      <a:tailEnd type="none" w="med" len="med"/>
                    </a:lnB>
                    <a:solidFill>
                      <a:schemeClr val="bg1">
                        <a:lumMod val="85000"/>
                      </a:schemeClr>
                    </a:solidFill>
                  </a:tcPr>
                </a:tc>
                <a:tc>
                  <a:txBody>
                    <a:bodyPr/>
                    <a:lstStyle/>
                    <a:p>
                      <a:pPr marL="169863" indent="-169863" algn="l">
                        <a:buFont typeface="Wingdings" pitchFamily="2" charset="2"/>
                        <a:buChar char="§"/>
                      </a:pPr>
                      <a:r>
                        <a:rPr lang="en-US" sz="1000" b="0" baseline="0" dirty="0" smtClean="0">
                          <a:solidFill>
                            <a:schemeClr val="tx1"/>
                          </a:solidFill>
                          <a:latin typeface="Calibri Light" panose="020F0302020204030204" pitchFamily="34" charset="0"/>
                        </a:rPr>
                        <a:t>Unnecessary services</a:t>
                      </a:r>
                    </a:p>
                    <a:p>
                      <a:pPr marL="169863" indent="-169863" algn="l">
                        <a:buFont typeface="Wingdings" pitchFamily="2" charset="2"/>
                        <a:buChar char="§"/>
                      </a:pPr>
                      <a:r>
                        <a:rPr lang="en-US" sz="1000" b="0" baseline="0" dirty="0" smtClean="0">
                          <a:solidFill>
                            <a:schemeClr val="tx1"/>
                          </a:solidFill>
                          <a:latin typeface="Calibri Light" panose="020F0302020204030204" pitchFamily="34" charset="0"/>
                        </a:rPr>
                        <a:t>Delivery inefficiencies</a:t>
                      </a:r>
                    </a:p>
                    <a:p>
                      <a:pPr marL="169863" indent="-169863" algn="l">
                        <a:buFont typeface="Wingdings" pitchFamily="2" charset="2"/>
                        <a:buChar char="§"/>
                      </a:pPr>
                      <a:r>
                        <a:rPr lang="en-US" sz="1000" b="0" baseline="0" dirty="0" smtClean="0">
                          <a:solidFill>
                            <a:schemeClr val="tx1"/>
                          </a:solidFill>
                          <a:latin typeface="Calibri Light" panose="020F0302020204030204" pitchFamily="34" charset="0"/>
                        </a:rPr>
                        <a:t>High prices</a:t>
                      </a:r>
                    </a:p>
                    <a:p>
                      <a:pPr marL="169863" indent="-169863" algn="l">
                        <a:buFont typeface="Wingdings" pitchFamily="2" charset="2"/>
                        <a:buChar char="§"/>
                      </a:pPr>
                      <a:r>
                        <a:rPr lang="en-US" sz="1000" b="0" baseline="0" dirty="0" smtClean="0">
                          <a:solidFill>
                            <a:schemeClr val="tx1"/>
                          </a:solidFill>
                          <a:latin typeface="Calibri Light" panose="020F0302020204030204" pitchFamily="34" charset="0"/>
                        </a:rPr>
                        <a:t>Unnecessary administrative costs</a:t>
                      </a:r>
                    </a:p>
                    <a:p>
                      <a:pPr marL="169863" indent="-169863" algn="l">
                        <a:buFont typeface="Wingdings" pitchFamily="2" charset="2"/>
                        <a:buChar char="§"/>
                      </a:pPr>
                      <a:r>
                        <a:rPr lang="en-US" sz="1000" b="0" baseline="0" dirty="0" smtClean="0">
                          <a:solidFill>
                            <a:schemeClr val="tx1"/>
                          </a:solidFill>
                          <a:latin typeface="Calibri Light" panose="020F0302020204030204" pitchFamily="34" charset="0"/>
                        </a:rPr>
                        <a:t>Missed prevention opportunities</a:t>
                      </a:r>
                    </a:p>
                    <a:p>
                      <a:pPr marL="169863" indent="-169863" algn="l">
                        <a:buFont typeface="Wingdings" pitchFamily="2" charset="2"/>
                        <a:buChar char="§"/>
                      </a:pPr>
                      <a:r>
                        <a:rPr lang="en-US" sz="1000" b="0" baseline="0" dirty="0" smtClean="0">
                          <a:solidFill>
                            <a:schemeClr val="tx1"/>
                          </a:solidFill>
                          <a:latin typeface="Calibri Light" panose="020F0302020204030204" pitchFamily="34" charset="0"/>
                        </a:rPr>
                        <a:t>Fraud and abuse</a:t>
                      </a:r>
                    </a:p>
                  </a:txBody>
                  <a:tcPr marL="93303" marR="93303" marT="46649" marB="46649" anchor="ctr">
                    <a:lnT w="12700" cap="flat" cmpd="sng" algn="ctr">
                      <a:solidFill>
                        <a:schemeClr val="bg1">
                          <a:lumMod val="50000"/>
                        </a:schemeClr>
                      </a:solidFill>
                      <a:prstDash val="sysDot"/>
                      <a:round/>
                      <a:headEnd type="none" w="med" len="med"/>
                      <a:tailEnd type="none" w="med" len="med"/>
                    </a:lnT>
                    <a:lnB w="12700" cap="flat" cmpd="sng" algn="ctr">
                      <a:solidFill>
                        <a:schemeClr val="bg1">
                          <a:lumMod val="50000"/>
                        </a:schemeClr>
                      </a:solidFill>
                      <a:prstDash val="sysDot"/>
                      <a:round/>
                      <a:headEnd type="none" w="med" len="med"/>
                      <a:tailEnd type="none" w="med" len="med"/>
                    </a:lnB>
                    <a:solidFill>
                      <a:schemeClr val="bg1">
                        <a:lumMod val="85000"/>
                      </a:schemeClr>
                    </a:solidFill>
                  </a:tcPr>
                </a:tc>
              </a:tr>
              <a:tr h="95183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b="1" smtClean="0">
                          <a:solidFill>
                            <a:schemeClr val="tx1"/>
                          </a:solidFill>
                          <a:latin typeface="Calibri Light" panose="020F0302020204030204" pitchFamily="34" charset="0"/>
                        </a:rPr>
                        <a:t>“Eliminating</a:t>
                      </a:r>
                      <a:r>
                        <a:rPr lang="en-US" sz="1000" b="1" baseline="0" smtClean="0">
                          <a:solidFill>
                            <a:schemeClr val="tx1"/>
                          </a:solidFill>
                          <a:latin typeface="Calibri Light" panose="020F0302020204030204" pitchFamily="34" charset="0"/>
                        </a:rPr>
                        <a:t> Waste in US Health Care” </a:t>
                      </a:r>
                    </a:p>
                    <a:p>
                      <a:pPr marL="0" marR="0" indent="0" algn="l" defTabSz="914400" rtl="0" eaLnBrk="1" fontAlgn="auto" latinLnBrk="0" hangingPunct="1">
                        <a:lnSpc>
                          <a:spcPct val="100000"/>
                        </a:lnSpc>
                        <a:spcBef>
                          <a:spcPts val="0"/>
                        </a:spcBef>
                        <a:spcAft>
                          <a:spcPts val="0"/>
                        </a:spcAft>
                        <a:buClrTx/>
                        <a:buSzTx/>
                        <a:buFontTx/>
                        <a:buNone/>
                        <a:tabLst/>
                        <a:defRPr/>
                      </a:pPr>
                      <a:r>
                        <a:rPr lang="en-US" sz="1000" b="0" baseline="0" smtClean="0">
                          <a:solidFill>
                            <a:schemeClr val="tx1"/>
                          </a:solidFill>
                          <a:latin typeface="Calibri Light" panose="020F0302020204030204" pitchFamily="34" charset="0"/>
                        </a:rPr>
                        <a:t>Berwick and Hackbarth (JAMA, 2012)</a:t>
                      </a:r>
                      <a:endParaRPr lang="en-US" sz="1000" b="0" dirty="0">
                        <a:solidFill>
                          <a:schemeClr val="tx1"/>
                        </a:solidFill>
                        <a:latin typeface="Calibri Light" panose="020F0302020204030204" pitchFamily="34" charset="0"/>
                      </a:endParaRPr>
                    </a:p>
                  </a:txBody>
                  <a:tcPr marL="137160" marR="137160" marT="46649" marB="46649" anchor="ctr">
                    <a:lnT w="12700" cap="flat" cmpd="sng" algn="ctr">
                      <a:solidFill>
                        <a:schemeClr val="bg1">
                          <a:lumMod val="50000"/>
                        </a:schemeClr>
                      </a:solidFill>
                      <a:prstDash val="sysDot"/>
                      <a:round/>
                      <a:headEnd type="none" w="med" len="med"/>
                      <a:tailEnd type="none" w="med" len="med"/>
                    </a:lnT>
                    <a:lnB w="12700" cap="flat" cmpd="sng" algn="ctr">
                      <a:solidFill>
                        <a:schemeClr val="bg1">
                          <a:lumMod val="50000"/>
                        </a:schemeClr>
                      </a:solidFill>
                      <a:prstDash val="sysDot"/>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000" b="0" dirty="0" smtClean="0">
                          <a:solidFill>
                            <a:schemeClr val="tx1"/>
                          </a:solidFill>
                          <a:latin typeface="Calibri Light" panose="020F0302020204030204" pitchFamily="34" charset="0"/>
                        </a:rPr>
                        <a:t>2011</a:t>
                      </a:r>
                      <a:endParaRPr lang="en-US" sz="1000" b="0" dirty="0">
                        <a:solidFill>
                          <a:schemeClr val="tx1"/>
                        </a:solidFill>
                        <a:latin typeface="Calibri Light" panose="020F0302020204030204" pitchFamily="34" charset="0"/>
                      </a:endParaRPr>
                    </a:p>
                  </a:txBody>
                  <a:tcPr marL="93303" marR="93303" marT="46649" marB="46649" anchor="ctr">
                    <a:lnT w="12700" cap="flat" cmpd="sng" algn="ctr">
                      <a:solidFill>
                        <a:schemeClr val="bg1">
                          <a:lumMod val="50000"/>
                        </a:schemeClr>
                      </a:solidFill>
                      <a:prstDash val="sysDot"/>
                      <a:round/>
                      <a:headEnd type="none" w="med" len="med"/>
                      <a:tailEnd type="none" w="med" len="med"/>
                    </a:lnT>
                    <a:lnB w="12700" cap="flat" cmpd="sng" algn="ctr">
                      <a:solidFill>
                        <a:schemeClr val="bg1">
                          <a:lumMod val="50000"/>
                        </a:schemeClr>
                      </a:solidFill>
                      <a:prstDash val="sysDot"/>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b="1" dirty="0" smtClean="0">
                          <a:solidFill>
                            <a:srgbClr val="7083AE"/>
                          </a:solidFill>
                          <a:latin typeface="Arial" pitchFamily="34" charset="0"/>
                          <a:cs typeface="Arial" pitchFamily="34" charset="0"/>
                        </a:rPr>
                        <a:t>27%</a:t>
                      </a:r>
                      <a:endParaRPr lang="en-US" sz="2800" b="1" dirty="0">
                        <a:solidFill>
                          <a:srgbClr val="7083AE"/>
                        </a:solidFill>
                        <a:latin typeface="Arial" pitchFamily="34" charset="0"/>
                        <a:cs typeface="Arial" pitchFamily="34" charset="0"/>
                      </a:endParaRPr>
                    </a:p>
                  </a:txBody>
                  <a:tcPr marL="93303" marR="93303" marT="46649" marB="46649" anchor="ctr">
                    <a:lnT w="12700" cap="flat" cmpd="sng" algn="ctr">
                      <a:solidFill>
                        <a:schemeClr val="bg1">
                          <a:lumMod val="50000"/>
                        </a:schemeClr>
                      </a:solidFill>
                      <a:prstDash val="sysDot"/>
                      <a:round/>
                      <a:headEnd type="none" w="med" len="med"/>
                      <a:tailEnd type="none" w="med" len="med"/>
                    </a:lnT>
                    <a:lnB w="12700" cap="flat" cmpd="sng" algn="ctr">
                      <a:solidFill>
                        <a:schemeClr val="bg1">
                          <a:lumMod val="50000"/>
                        </a:schemeClr>
                      </a:solidFill>
                      <a:prstDash val="sysDot"/>
                      <a:round/>
                      <a:headEnd type="none" w="med" len="med"/>
                      <a:tailEnd type="none" w="med" len="med"/>
                    </a:lnB>
                    <a:noFill/>
                  </a:tcPr>
                </a:tc>
                <a:tc>
                  <a:txBody>
                    <a:bodyPr/>
                    <a:lstStyle/>
                    <a:p>
                      <a:pPr marL="169863" indent="-169863" algn="l">
                        <a:buFont typeface="Wingdings" pitchFamily="2" charset="2"/>
                        <a:buChar char="§"/>
                      </a:pPr>
                      <a:r>
                        <a:rPr lang="en-US" sz="1000" b="0" dirty="0" smtClean="0">
                          <a:solidFill>
                            <a:schemeClr val="tx1"/>
                          </a:solidFill>
                          <a:latin typeface="Calibri Light" panose="020F0302020204030204" pitchFamily="34" charset="0"/>
                        </a:rPr>
                        <a:t>Meta-analysis of</a:t>
                      </a:r>
                      <a:r>
                        <a:rPr lang="en-US" sz="1000" b="0" baseline="0" dirty="0" smtClean="0">
                          <a:solidFill>
                            <a:schemeClr val="tx1"/>
                          </a:solidFill>
                          <a:latin typeface="Calibri Light" panose="020F0302020204030204" pitchFamily="34" charset="0"/>
                        </a:rPr>
                        <a:t> literature</a:t>
                      </a:r>
                    </a:p>
                  </a:txBody>
                  <a:tcPr marL="93303" marR="93303" marT="46649" marB="46649" anchor="ctr">
                    <a:lnT w="12700" cap="flat" cmpd="sng" algn="ctr">
                      <a:solidFill>
                        <a:schemeClr val="bg1">
                          <a:lumMod val="50000"/>
                        </a:schemeClr>
                      </a:solidFill>
                      <a:prstDash val="sysDot"/>
                      <a:round/>
                      <a:headEnd type="none" w="med" len="med"/>
                      <a:tailEnd type="none" w="med" len="med"/>
                    </a:lnT>
                    <a:lnB w="12700" cap="flat" cmpd="sng" algn="ctr">
                      <a:solidFill>
                        <a:schemeClr val="bg1">
                          <a:lumMod val="50000"/>
                        </a:schemeClr>
                      </a:solidFill>
                      <a:prstDash val="sysDot"/>
                      <a:round/>
                      <a:headEnd type="none" w="med" len="med"/>
                      <a:tailEnd type="none" w="med" len="med"/>
                    </a:lnB>
                    <a:noFill/>
                  </a:tcPr>
                </a:tc>
                <a:tc>
                  <a:txBody>
                    <a:bodyPr/>
                    <a:lstStyle/>
                    <a:p>
                      <a:pPr marL="169863" indent="-169863" algn="l">
                        <a:buFont typeface="Wingdings" pitchFamily="2" charset="2"/>
                        <a:buChar char="§"/>
                      </a:pPr>
                      <a:r>
                        <a:rPr lang="en-US" sz="1000" b="0" baseline="0" dirty="0" smtClean="0">
                          <a:solidFill>
                            <a:schemeClr val="tx1"/>
                          </a:solidFill>
                          <a:latin typeface="Calibri Light" panose="020F0302020204030204" pitchFamily="34" charset="0"/>
                        </a:rPr>
                        <a:t>Overtreatment</a:t>
                      </a:r>
                    </a:p>
                    <a:p>
                      <a:pPr marL="169863" indent="-169863" algn="l">
                        <a:buFont typeface="Wingdings" pitchFamily="2" charset="2"/>
                        <a:buChar char="§"/>
                      </a:pPr>
                      <a:r>
                        <a:rPr lang="en-US" sz="1000" b="0" dirty="0" smtClean="0">
                          <a:solidFill>
                            <a:schemeClr val="tx1"/>
                          </a:solidFill>
                          <a:latin typeface="Calibri Light" panose="020F0302020204030204" pitchFamily="34" charset="0"/>
                        </a:rPr>
                        <a:t>Failures of care delivery</a:t>
                      </a:r>
                    </a:p>
                    <a:p>
                      <a:pPr marL="169863" indent="-169863" algn="l">
                        <a:buFont typeface="Wingdings" pitchFamily="2" charset="2"/>
                        <a:buChar char="§"/>
                      </a:pPr>
                      <a:r>
                        <a:rPr lang="en-US" sz="1000" b="0" baseline="0" dirty="0" smtClean="0">
                          <a:solidFill>
                            <a:schemeClr val="tx1"/>
                          </a:solidFill>
                          <a:latin typeface="Calibri Light" panose="020F0302020204030204" pitchFamily="34" charset="0"/>
                        </a:rPr>
                        <a:t>Failures of care coordination</a:t>
                      </a:r>
                    </a:p>
                    <a:p>
                      <a:pPr marL="169863" marR="0" indent="-169863" algn="l" defTabSz="932962" rtl="0" eaLnBrk="1" fontAlgn="auto" latinLnBrk="0" hangingPunct="1">
                        <a:lnSpc>
                          <a:spcPct val="100000"/>
                        </a:lnSpc>
                        <a:spcBef>
                          <a:spcPts val="0"/>
                        </a:spcBef>
                        <a:spcAft>
                          <a:spcPts val="0"/>
                        </a:spcAft>
                        <a:buClrTx/>
                        <a:buSzTx/>
                        <a:buFont typeface="Wingdings" pitchFamily="2" charset="2"/>
                        <a:buChar char="§"/>
                        <a:tabLst/>
                        <a:defRPr/>
                      </a:pPr>
                      <a:r>
                        <a:rPr lang="en-US" sz="1000" b="0" baseline="0" dirty="0" smtClean="0">
                          <a:solidFill>
                            <a:schemeClr val="tx1"/>
                          </a:solidFill>
                          <a:latin typeface="Calibri Light" panose="020F0302020204030204" pitchFamily="34" charset="0"/>
                        </a:rPr>
                        <a:t>Pricing failures</a:t>
                      </a:r>
                    </a:p>
                    <a:p>
                      <a:pPr marL="169863" indent="-169863" algn="l">
                        <a:buFont typeface="Wingdings" pitchFamily="2" charset="2"/>
                        <a:buChar char="§"/>
                      </a:pPr>
                      <a:r>
                        <a:rPr lang="en-US" sz="1000" b="0" baseline="0" dirty="0" smtClean="0">
                          <a:solidFill>
                            <a:schemeClr val="tx1"/>
                          </a:solidFill>
                          <a:latin typeface="Calibri Light" panose="020F0302020204030204" pitchFamily="34" charset="0"/>
                        </a:rPr>
                        <a:t>Administrative complexity</a:t>
                      </a:r>
                    </a:p>
                    <a:p>
                      <a:pPr marL="169863" indent="-169863" algn="l">
                        <a:buFont typeface="Wingdings" pitchFamily="2" charset="2"/>
                        <a:buChar char="§"/>
                      </a:pPr>
                      <a:r>
                        <a:rPr lang="en-US" sz="1000" b="0" baseline="0" dirty="0" smtClean="0">
                          <a:solidFill>
                            <a:schemeClr val="tx1"/>
                          </a:solidFill>
                          <a:latin typeface="Calibri Light" panose="020F0302020204030204" pitchFamily="34" charset="0"/>
                        </a:rPr>
                        <a:t>Fraud and abuse</a:t>
                      </a:r>
                    </a:p>
                  </a:txBody>
                  <a:tcPr marL="93303" marR="93303" marT="46649" marB="46649" anchor="ctr">
                    <a:lnT w="12700" cap="flat" cmpd="sng" algn="ctr">
                      <a:solidFill>
                        <a:schemeClr val="bg1">
                          <a:lumMod val="50000"/>
                        </a:schemeClr>
                      </a:solidFill>
                      <a:prstDash val="sysDot"/>
                      <a:round/>
                      <a:headEnd type="none" w="med" len="med"/>
                      <a:tailEnd type="none" w="med" len="med"/>
                    </a:lnT>
                    <a:lnB w="12700" cap="flat" cmpd="sng" algn="ctr">
                      <a:solidFill>
                        <a:schemeClr val="bg1">
                          <a:lumMod val="50000"/>
                        </a:schemeClr>
                      </a:solidFill>
                      <a:prstDash val="sysDot"/>
                      <a:round/>
                      <a:headEnd type="none" w="med" len="med"/>
                      <a:tailEnd type="none" w="med" len="med"/>
                    </a:lnB>
                    <a:noFill/>
                  </a:tcPr>
                </a:tc>
              </a:tr>
              <a:tr h="109578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b="1" baseline="0" dirty="0" smtClean="0">
                          <a:solidFill>
                            <a:schemeClr val="tx1"/>
                          </a:solidFill>
                          <a:latin typeface="Calibri Light" panose="020F0302020204030204" pitchFamily="34" charset="0"/>
                        </a:rPr>
                        <a:t>NEHI</a:t>
                      </a:r>
                    </a:p>
                  </a:txBody>
                  <a:tcPr marL="137160" marR="137160" marT="46649" marB="46649" anchor="ctr">
                    <a:lnT w="12700" cap="flat" cmpd="sng" algn="ctr">
                      <a:solidFill>
                        <a:schemeClr val="bg1">
                          <a:lumMod val="50000"/>
                        </a:schemeClr>
                      </a:solidFill>
                      <a:prstDash val="sysDot"/>
                      <a:round/>
                      <a:headEnd type="none" w="med" len="med"/>
                      <a:tailEnd type="none" w="med" len="med"/>
                    </a:lnT>
                    <a:lnB w="38100" cap="flat" cmpd="sng" algn="ctr">
                      <a:noFill/>
                      <a:prstDash val="solid"/>
                      <a:round/>
                      <a:headEnd type="none" w="med" len="med"/>
                      <a:tailEnd type="none" w="med" len="med"/>
                    </a:lnB>
                    <a:solidFill>
                      <a:schemeClr val="bg1">
                        <a:lumMod val="8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000" b="0" dirty="0" smtClean="0">
                          <a:solidFill>
                            <a:schemeClr val="tx1"/>
                          </a:solidFill>
                          <a:latin typeface="Calibri Light" panose="020F0302020204030204" pitchFamily="34" charset="0"/>
                        </a:rPr>
                        <a:t>2008</a:t>
                      </a:r>
                      <a:endParaRPr lang="en-US" sz="1000" b="0" dirty="0">
                        <a:solidFill>
                          <a:schemeClr val="tx1"/>
                        </a:solidFill>
                        <a:latin typeface="Calibri Light" panose="020F0302020204030204" pitchFamily="34" charset="0"/>
                      </a:endParaRPr>
                    </a:p>
                  </a:txBody>
                  <a:tcPr marL="93303" marR="93303" marT="46649" marB="46649" anchor="ctr">
                    <a:lnT w="12700" cap="flat" cmpd="sng" algn="ctr">
                      <a:solidFill>
                        <a:schemeClr val="bg1">
                          <a:lumMod val="50000"/>
                        </a:schemeClr>
                      </a:solidFill>
                      <a:prstDash val="sysDot"/>
                      <a:round/>
                      <a:headEnd type="none" w="med" len="med"/>
                      <a:tailEnd type="none" w="med" len="med"/>
                    </a:lnT>
                    <a:lnB w="38100" cap="flat" cmpd="sng" algn="ctr">
                      <a:noFill/>
                      <a:prstDash val="solid"/>
                      <a:round/>
                      <a:headEnd type="none" w="med" len="med"/>
                      <a:tailEnd type="none" w="med" len="med"/>
                    </a:lnB>
                    <a:solidFill>
                      <a:schemeClr val="bg1">
                        <a:lumMod val="8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b="1" dirty="0" smtClean="0">
                          <a:solidFill>
                            <a:srgbClr val="7083AE"/>
                          </a:solidFill>
                          <a:latin typeface="Arial" pitchFamily="34" charset="0"/>
                          <a:cs typeface="Arial" pitchFamily="34" charset="0"/>
                        </a:rPr>
                        <a:t>27%</a:t>
                      </a:r>
                      <a:endParaRPr lang="en-US" sz="2800" b="1" dirty="0">
                        <a:solidFill>
                          <a:srgbClr val="7083AE"/>
                        </a:solidFill>
                        <a:latin typeface="Arial" pitchFamily="34" charset="0"/>
                        <a:cs typeface="Arial" pitchFamily="34" charset="0"/>
                      </a:endParaRPr>
                    </a:p>
                  </a:txBody>
                  <a:tcPr marL="93303" marR="93303" marT="46649" marB="46649" anchor="ctr">
                    <a:lnT w="12700" cap="flat" cmpd="sng" algn="ctr">
                      <a:solidFill>
                        <a:schemeClr val="bg1">
                          <a:lumMod val="50000"/>
                        </a:schemeClr>
                      </a:solidFill>
                      <a:prstDash val="sysDot"/>
                      <a:round/>
                      <a:headEnd type="none" w="med" len="med"/>
                      <a:tailEnd type="none" w="med" len="med"/>
                    </a:lnT>
                    <a:lnB w="38100" cap="flat" cmpd="sng" algn="ctr">
                      <a:noFill/>
                      <a:prstDash val="solid"/>
                      <a:round/>
                      <a:headEnd type="none" w="med" len="med"/>
                      <a:tailEnd type="none" w="med" len="med"/>
                    </a:lnB>
                    <a:solidFill>
                      <a:schemeClr val="bg1">
                        <a:lumMod val="85000"/>
                      </a:schemeClr>
                    </a:solidFill>
                  </a:tcPr>
                </a:tc>
                <a:tc>
                  <a:txBody>
                    <a:bodyPr/>
                    <a:lstStyle/>
                    <a:p>
                      <a:pPr marL="169863" indent="-169863" algn="l">
                        <a:buFont typeface="Wingdings" pitchFamily="2" charset="2"/>
                        <a:buChar char="§"/>
                      </a:pPr>
                      <a:r>
                        <a:rPr lang="en-US" sz="1000" b="0" dirty="0" smtClean="0">
                          <a:solidFill>
                            <a:schemeClr val="tx1"/>
                          </a:solidFill>
                          <a:latin typeface="Calibri Light" panose="020F0302020204030204" pitchFamily="34" charset="0"/>
                        </a:rPr>
                        <a:t>Meta-analysis of</a:t>
                      </a:r>
                      <a:r>
                        <a:rPr lang="en-US" sz="1000" b="0" baseline="0" dirty="0" smtClean="0">
                          <a:solidFill>
                            <a:schemeClr val="tx1"/>
                          </a:solidFill>
                          <a:latin typeface="Calibri Light" panose="020F0302020204030204" pitchFamily="34" charset="0"/>
                        </a:rPr>
                        <a:t> expert interviews, case studies, and a review of relevant literature</a:t>
                      </a:r>
                    </a:p>
                  </a:txBody>
                  <a:tcPr marL="93303" marR="93303" marT="46649" marB="46649" anchor="ctr">
                    <a:lnT w="12700" cap="flat" cmpd="sng" algn="ctr">
                      <a:solidFill>
                        <a:schemeClr val="bg1">
                          <a:lumMod val="50000"/>
                        </a:schemeClr>
                      </a:solidFill>
                      <a:prstDash val="sysDot"/>
                      <a:round/>
                      <a:headEnd type="none" w="med" len="med"/>
                      <a:tailEnd type="none" w="med" len="med"/>
                    </a:lnT>
                    <a:lnB w="38100" cap="flat" cmpd="sng" algn="ctr">
                      <a:noFill/>
                      <a:prstDash val="solid"/>
                      <a:round/>
                      <a:headEnd type="none" w="med" len="med"/>
                      <a:tailEnd type="none" w="med" len="med"/>
                    </a:lnB>
                    <a:solidFill>
                      <a:schemeClr val="bg1">
                        <a:lumMod val="85000"/>
                      </a:schemeClr>
                    </a:solidFill>
                  </a:tcPr>
                </a:tc>
                <a:tc>
                  <a:txBody>
                    <a:bodyPr/>
                    <a:lstStyle/>
                    <a:p>
                      <a:pPr marL="169863" indent="-169863" algn="l">
                        <a:buFont typeface="Wingdings" pitchFamily="2" charset="2"/>
                        <a:buChar char="§"/>
                      </a:pPr>
                      <a:r>
                        <a:rPr lang="en-US" sz="1000" b="0" baseline="0" dirty="0" smtClean="0">
                          <a:solidFill>
                            <a:schemeClr val="tx1"/>
                          </a:solidFill>
                          <a:latin typeface="Calibri Light" panose="020F0302020204030204" pitchFamily="34" charset="0"/>
                        </a:rPr>
                        <a:t>Emergency department overuse</a:t>
                      </a:r>
                    </a:p>
                    <a:p>
                      <a:pPr marL="169863" indent="-169863" algn="l">
                        <a:buFont typeface="Wingdings" pitchFamily="2" charset="2"/>
                        <a:buChar char="§"/>
                      </a:pPr>
                      <a:r>
                        <a:rPr lang="en-US" sz="1000" b="0" dirty="0" smtClean="0">
                          <a:solidFill>
                            <a:schemeClr val="tx1"/>
                          </a:solidFill>
                          <a:latin typeface="Calibri Light" panose="020F0302020204030204" pitchFamily="34" charset="0"/>
                        </a:rPr>
                        <a:t>Antibiotic overuse</a:t>
                      </a:r>
                    </a:p>
                    <a:p>
                      <a:pPr marL="169863" indent="-169863" algn="l">
                        <a:buFont typeface="Wingdings" pitchFamily="2" charset="2"/>
                        <a:buChar char="§"/>
                      </a:pPr>
                      <a:r>
                        <a:rPr lang="en-US" sz="1000" b="0" baseline="0" dirty="0" smtClean="0">
                          <a:solidFill>
                            <a:schemeClr val="tx1"/>
                          </a:solidFill>
                          <a:latin typeface="Calibri Light" panose="020F0302020204030204" pitchFamily="34" charset="0"/>
                        </a:rPr>
                        <a:t>Patient medication non-adherence</a:t>
                      </a:r>
                    </a:p>
                    <a:p>
                      <a:pPr marL="169863" indent="-169863" algn="l">
                        <a:buFont typeface="Wingdings" pitchFamily="2" charset="2"/>
                        <a:buChar char="§"/>
                      </a:pPr>
                      <a:r>
                        <a:rPr lang="en-US" sz="1000" b="0" baseline="0" dirty="0" smtClean="0">
                          <a:solidFill>
                            <a:schemeClr val="tx1"/>
                          </a:solidFill>
                          <a:latin typeface="Calibri Light" panose="020F0302020204030204" pitchFamily="34" charset="0"/>
                        </a:rPr>
                        <a:t>Vaccine underuse</a:t>
                      </a:r>
                    </a:p>
                    <a:p>
                      <a:pPr marL="169863" indent="-169863" algn="l">
                        <a:buFont typeface="Wingdings" pitchFamily="2" charset="2"/>
                        <a:buChar char="§"/>
                      </a:pPr>
                      <a:r>
                        <a:rPr lang="en-US" sz="1000" b="0" baseline="0" dirty="0" smtClean="0">
                          <a:solidFill>
                            <a:schemeClr val="tx1"/>
                          </a:solidFill>
                          <a:latin typeface="Calibri Light" panose="020F0302020204030204" pitchFamily="34" charset="0"/>
                        </a:rPr>
                        <a:t>Hospital readmissions</a:t>
                      </a:r>
                    </a:p>
                    <a:p>
                      <a:pPr marL="169863" indent="-169863" algn="l">
                        <a:buFont typeface="Wingdings" pitchFamily="2" charset="2"/>
                        <a:buChar char="§"/>
                      </a:pPr>
                      <a:r>
                        <a:rPr lang="en-US" sz="1000" b="0" baseline="0" dirty="0" smtClean="0">
                          <a:solidFill>
                            <a:schemeClr val="tx1"/>
                          </a:solidFill>
                          <a:latin typeface="Calibri Light" panose="020F0302020204030204" pitchFamily="34" charset="0"/>
                        </a:rPr>
                        <a:t>Hospital admissions for ambulatory care-sensitive conditions</a:t>
                      </a:r>
                    </a:p>
                    <a:p>
                      <a:pPr marL="169863" indent="-169863" algn="l">
                        <a:buFont typeface="Wingdings" pitchFamily="2" charset="2"/>
                        <a:buChar char="§"/>
                      </a:pPr>
                      <a:r>
                        <a:rPr lang="en-US" sz="1000" b="0" baseline="0" dirty="0" smtClean="0">
                          <a:solidFill>
                            <a:schemeClr val="tx1"/>
                          </a:solidFill>
                          <a:latin typeface="Calibri Light" panose="020F0302020204030204" pitchFamily="34" charset="0"/>
                        </a:rPr>
                        <a:t>Medical errors</a:t>
                      </a:r>
                    </a:p>
                  </a:txBody>
                  <a:tcPr marL="93303" marR="93303" marT="46649" marB="46649" anchor="ctr">
                    <a:lnT w="12700" cap="flat" cmpd="sng" algn="ctr">
                      <a:solidFill>
                        <a:schemeClr val="bg1">
                          <a:lumMod val="50000"/>
                        </a:schemeClr>
                      </a:solidFill>
                      <a:prstDash val="sysDot"/>
                      <a:round/>
                      <a:headEnd type="none" w="med" len="med"/>
                      <a:tailEnd type="none" w="med" len="med"/>
                    </a:lnT>
                    <a:lnB w="38100" cap="flat" cmpd="sng" algn="ctr">
                      <a:noFill/>
                      <a:prstDash val="solid"/>
                      <a:round/>
                      <a:headEnd type="none" w="med" len="med"/>
                      <a:tailEnd type="none" w="med" len="med"/>
                    </a:lnB>
                    <a:solidFill>
                      <a:schemeClr val="bg1">
                        <a:lumMod val="85000"/>
                      </a:schemeClr>
                    </a:solidFill>
                  </a:tcPr>
                </a:tc>
              </a:tr>
            </a:tbl>
          </a:graphicData>
        </a:graphic>
      </p:graphicFrame>
      <p:sp>
        <p:nvSpPr>
          <p:cNvPr id="5" name="McK 5. Source"/>
          <p:cNvSpPr>
            <a:spLocks noChangeArrowheads="1"/>
          </p:cNvSpPr>
          <p:nvPr>
            <p:custDataLst>
              <p:tags r:id="rId1"/>
            </p:custDataLst>
          </p:nvPr>
        </p:nvSpPr>
        <p:spPr bwMode="auto">
          <a:xfrm>
            <a:off x="121488" y="6655821"/>
            <a:ext cx="6988830" cy="1231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nchorCtr="0">
            <a:spAutoFit/>
          </a:bodyPr>
          <a:lstStyle/>
          <a:p>
            <a:pPr marL="118241" indent="-118241" defTabSz="913526">
              <a:tabLst>
                <a:tab pos="118241" algn="l"/>
                <a:tab pos="408171" algn="l"/>
              </a:tabLst>
            </a:pPr>
            <a:r>
              <a:rPr lang="en-US" sz="800" b="1" dirty="0">
                <a:solidFill>
                  <a:schemeClr val="bg1">
                    <a:lumMod val="50000"/>
                  </a:schemeClr>
                </a:solidFill>
                <a:latin typeface="Calibri Light" panose="020F0302020204030204" pitchFamily="34" charset="0"/>
              </a:rPr>
              <a:t>Source: </a:t>
            </a:r>
            <a:r>
              <a:rPr lang="en-US" sz="800" dirty="0">
                <a:solidFill>
                  <a:schemeClr val="bg1">
                    <a:lumMod val="50000"/>
                  </a:schemeClr>
                </a:solidFill>
                <a:latin typeface="Calibri Light" panose="020F0302020204030204" pitchFamily="34" charset="0"/>
              </a:rPr>
              <a:t>	PricewaterhouseCoopers; RAND Corporation; McKinsey &amp; Company; Institute of Medicine; </a:t>
            </a:r>
            <a:r>
              <a:rPr lang="en-US" sz="800" dirty="0" smtClean="0">
                <a:solidFill>
                  <a:schemeClr val="bg1">
                    <a:lumMod val="50000"/>
                  </a:schemeClr>
                </a:solidFill>
                <a:latin typeface="Calibri Light" panose="020F0302020204030204" pitchFamily="34" charset="0"/>
              </a:rPr>
              <a:t>Journal </a:t>
            </a:r>
            <a:r>
              <a:rPr lang="en-US" sz="800" dirty="0">
                <a:solidFill>
                  <a:schemeClr val="bg1">
                    <a:lumMod val="50000"/>
                  </a:schemeClr>
                </a:solidFill>
                <a:latin typeface="Calibri Light" panose="020F0302020204030204" pitchFamily="34" charset="0"/>
              </a:rPr>
              <a:t>of the American Medical Association</a:t>
            </a:r>
            <a:r>
              <a:rPr lang="en-US" sz="800" dirty="0" smtClean="0">
                <a:solidFill>
                  <a:schemeClr val="bg1">
                    <a:lumMod val="50000"/>
                  </a:schemeClr>
                </a:solidFill>
                <a:latin typeface="Calibri Light" panose="020F0302020204030204" pitchFamily="34" charset="0"/>
              </a:rPr>
              <a:t>; NEHI</a:t>
            </a:r>
            <a:r>
              <a:rPr lang="en-US" sz="800" dirty="0">
                <a:solidFill>
                  <a:schemeClr val="bg1">
                    <a:lumMod val="50000"/>
                  </a:schemeClr>
                </a:solidFill>
                <a:latin typeface="Calibri Light" panose="020F0302020204030204" pitchFamily="34" charset="0"/>
              </a:rPr>
              <a:t>; </a:t>
            </a:r>
            <a:r>
              <a:rPr lang="en-US" sz="800" dirty="0" smtClean="0">
                <a:solidFill>
                  <a:schemeClr val="bg1">
                    <a:lumMod val="50000"/>
                  </a:schemeClr>
                </a:solidFill>
                <a:latin typeface="Calibri Light" panose="020F0302020204030204" pitchFamily="34" charset="0"/>
              </a:rPr>
              <a:t>HPC analysis</a:t>
            </a:r>
            <a:endParaRPr lang="en-US" sz="800" dirty="0">
              <a:solidFill>
                <a:schemeClr val="bg1">
                  <a:lumMod val="50000"/>
                </a:schemeClr>
              </a:solidFill>
              <a:latin typeface="Calibri Light" panose="020F0302020204030204" pitchFamily="34" charset="0"/>
            </a:endParaRPr>
          </a:p>
        </p:txBody>
      </p:sp>
    </p:spTree>
    <p:extLst>
      <p:ext uri="{BB962C8B-B14F-4D97-AF65-F5344CB8AC3E}">
        <p14:creationId xmlns:p14="http://schemas.microsoft.com/office/powerpoint/2010/main" val="182854980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9" name="Object 38" hidden="1"/>
          <p:cNvGraphicFramePr>
            <a:graphicFrameLocks noChangeAspect="1"/>
          </p:cNvGraphicFramePr>
          <p:nvPr>
            <p:custDataLst>
              <p:tags r:id="rId2"/>
            </p:custDataLst>
            <p:extLst>
              <p:ext uri="{D42A27DB-BD31-4B8C-83A1-F6EECF244321}">
                <p14:modId xmlns:p14="http://schemas.microsoft.com/office/powerpoint/2010/main" val="904423923"/>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325778" name="think-cell Slide" r:id="rId10" imgW="360" imgH="360" progId="TCLayout.ActiveDocument.1">
                  <p:embed/>
                </p:oleObj>
              </mc:Choice>
              <mc:Fallback>
                <p:oleObj name="think-cell Slide" r:id="rId10" imgW="360" imgH="360" progId="TCLayout.ActiveDocument.1">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8" name="Rectangle 37" hidden="1"/>
          <p:cNvSpPr/>
          <p:nvPr>
            <p:custDataLst>
              <p:tags r:id="rId3"/>
            </p:custDataLst>
          </p:nvPr>
        </p:nvSpPr>
        <p:spPr bwMode="auto">
          <a:xfrm>
            <a:off x="0" y="0"/>
            <a:ext cx="158750" cy="15875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endParaRPr lang="en-US" sz="1200" b="1">
              <a:latin typeface="Calibri Light"/>
              <a:sym typeface="Calibri Light"/>
            </a:endParaRPr>
          </a:p>
        </p:txBody>
      </p:sp>
      <p:sp>
        <p:nvSpPr>
          <p:cNvPr id="2" name="Title 1"/>
          <p:cNvSpPr>
            <a:spLocks noGrp="1"/>
          </p:cNvSpPr>
          <p:nvPr>
            <p:ph type="title"/>
          </p:nvPr>
        </p:nvSpPr>
        <p:spPr>
          <a:xfrm>
            <a:off x="121489" y="234863"/>
            <a:ext cx="8794113" cy="738664"/>
          </a:xfrm>
        </p:spPr>
        <p:txBody>
          <a:bodyPr/>
          <a:lstStyle/>
          <a:p>
            <a:r>
              <a:rPr lang="en-US" b="1" dirty="0" smtClean="0"/>
              <a:t>Statewide estimate</a:t>
            </a:r>
            <a:r>
              <a:rPr lang="en-US" dirty="0" smtClean="0"/>
              <a:t>: in </a:t>
            </a:r>
            <a:r>
              <a:rPr lang="en-US" dirty="0"/>
              <a:t>Massachusetts, </a:t>
            </a:r>
            <a:r>
              <a:rPr lang="en-US" dirty="0" smtClean="0"/>
              <a:t>there was $14.7 to $26.9B of wasteful spending in 2012</a:t>
            </a:r>
            <a:endParaRPr lang="en-US" dirty="0"/>
          </a:p>
        </p:txBody>
      </p:sp>
      <p:sp>
        <p:nvSpPr>
          <p:cNvPr id="5" name="Content Placeholder 2"/>
          <p:cNvSpPr txBox="1">
            <a:spLocks/>
          </p:cNvSpPr>
          <p:nvPr/>
        </p:nvSpPr>
        <p:spPr bwMode="auto">
          <a:xfrm>
            <a:off x="4183239" y="2332038"/>
            <a:ext cx="2927081" cy="5652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95350" rtl="0" fontAlgn="base">
              <a:spcBef>
                <a:spcPct val="0"/>
              </a:spcBef>
              <a:spcAft>
                <a:spcPct val="0"/>
              </a:spcAft>
              <a:buClr>
                <a:schemeClr val="tx2"/>
              </a:buClr>
              <a:defRPr sz="1600">
                <a:solidFill>
                  <a:schemeClr val="tx1"/>
                </a:solidFill>
                <a:latin typeface="+mn-lt"/>
                <a:ea typeface="+mn-ea"/>
                <a:cs typeface="+mn-cs"/>
              </a:defRPr>
            </a:lvl1pPr>
            <a:lvl2pPr marL="193675" indent="-192088" algn="l" defTabSz="895350" rtl="0" fontAlgn="base">
              <a:spcBef>
                <a:spcPct val="0"/>
              </a:spcBef>
              <a:spcAft>
                <a:spcPct val="0"/>
              </a:spcAft>
              <a:buClr>
                <a:schemeClr val="tx2"/>
              </a:buClr>
              <a:buSzPct val="125000"/>
              <a:buFont typeface="Arial" charset="0"/>
              <a:buChar char="▪"/>
              <a:defRPr sz="1600">
                <a:solidFill>
                  <a:schemeClr val="tx1"/>
                </a:solidFill>
                <a:latin typeface="+mn-lt"/>
              </a:defRPr>
            </a:lvl2pPr>
            <a:lvl3pPr marL="457200" indent="-261938" algn="l" defTabSz="895350" rtl="0" fontAlgn="base">
              <a:spcBef>
                <a:spcPct val="0"/>
              </a:spcBef>
              <a:spcAft>
                <a:spcPct val="0"/>
              </a:spcAft>
              <a:buClr>
                <a:schemeClr val="tx2"/>
              </a:buClr>
              <a:buSzPct val="120000"/>
              <a:buFont typeface="Arial" charset="0"/>
              <a:buChar char="–"/>
              <a:defRPr sz="1600">
                <a:solidFill>
                  <a:schemeClr val="tx1"/>
                </a:solidFill>
                <a:latin typeface="+mn-lt"/>
              </a:defRPr>
            </a:lvl3pPr>
            <a:lvl4pPr marL="614363" indent="-155575" algn="l" defTabSz="895350" rtl="0" fontAlgn="base">
              <a:spcBef>
                <a:spcPct val="0"/>
              </a:spcBef>
              <a:spcAft>
                <a:spcPct val="0"/>
              </a:spcAft>
              <a:buClr>
                <a:schemeClr val="tx2"/>
              </a:buClr>
              <a:buSzPct val="120000"/>
              <a:buFont typeface="Arial" charset="0"/>
              <a:buChar char="▫"/>
              <a:defRPr sz="1600">
                <a:solidFill>
                  <a:schemeClr val="tx1"/>
                </a:solidFill>
                <a:latin typeface="+mn-lt"/>
              </a:defRPr>
            </a:lvl4pPr>
            <a:lvl5pPr marL="7461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5pPr>
            <a:lvl6pPr marL="12033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6pPr>
            <a:lvl7pPr marL="16605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7pPr>
            <a:lvl8pPr marL="21177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8pPr>
            <a:lvl9pPr marL="25749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9pPr>
          </a:lstStyle>
          <a:p>
            <a:pPr lvl="1"/>
            <a:r>
              <a:rPr lang="en-US" sz="1200" dirty="0">
                <a:latin typeface="Calibri Light" panose="020F0302020204030204" pitchFamily="34" charset="0"/>
              </a:rPr>
              <a:t>The delivery of unnecessary services or treatment in a care setting that is more intensive than needed</a:t>
            </a:r>
          </a:p>
        </p:txBody>
      </p:sp>
      <p:sp>
        <p:nvSpPr>
          <p:cNvPr id="6" name="Content Placeholder 2"/>
          <p:cNvSpPr txBox="1">
            <a:spLocks/>
          </p:cNvSpPr>
          <p:nvPr/>
        </p:nvSpPr>
        <p:spPr bwMode="auto">
          <a:xfrm>
            <a:off x="4183239" y="2933700"/>
            <a:ext cx="2927081" cy="5652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95350" rtl="0" fontAlgn="base">
              <a:spcBef>
                <a:spcPct val="0"/>
              </a:spcBef>
              <a:spcAft>
                <a:spcPct val="0"/>
              </a:spcAft>
              <a:buClr>
                <a:schemeClr val="tx2"/>
              </a:buClr>
              <a:defRPr sz="1600">
                <a:solidFill>
                  <a:schemeClr val="tx1"/>
                </a:solidFill>
                <a:latin typeface="+mn-lt"/>
                <a:ea typeface="+mn-ea"/>
                <a:cs typeface="+mn-cs"/>
              </a:defRPr>
            </a:lvl1pPr>
            <a:lvl2pPr marL="193675" indent="-192088" algn="l" defTabSz="895350" rtl="0" fontAlgn="base">
              <a:spcBef>
                <a:spcPct val="0"/>
              </a:spcBef>
              <a:spcAft>
                <a:spcPct val="0"/>
              </a:spcAft>
              <a:buClr>
                <a:schemeClr val="tx2"/>
              </a:buClr>
              <a:buSzPct val="125000"/>
              <a:buFont typeface="Arial" charset="0"/>
              <a:buChar char="▪"/>
              <a:defRPr sz="1600">
                <a:solidFill>
                  <a:schemeClr val="tx1"/>
                </a:solidFill>
                <a:latin typeface="+mn-lt"/>
              </a:defRPr>
            </a:lvl2pPr>
            <a:lvl3pPr marL="457200" indent="-261938" algn="l" defTabSz="895350" rtl="0" fontAlgn="base">
              <a:spcBef>
                <a:spcPct val="0"/>
              </a:spcBef>
              <a:spcAft>
                <a:spcPct val="0"/>
              </a:spcAft>
              <a:buClr>
                <a:schemeClr val="tx2"/>
              </a:buClr>
              <a:buSzPct val="120000"/>
              <a:buFont typeface="Arial" charset="0"/>
              <a:buChar char="–"/>
              <a:defRPr sz="1600">
                <a:solidFill>
                  <a:schemeClr val="tx1"/>
                </a:solidFill>
                <a:latin typeface="+mn-lt"/>
              </a:defRPr>
            </a:lvl3pPr>
            <a:lvl4pPr marL="614363" indent="-155575" algn="l" defTabSz="895350" rtl="0" fontAlgn="base">
              <a:spcBef>
                <a:spcPct val="0"/>
              </a:spcBef>
              <a:spcAft>
                <a:spcPct val="0"/>
              </a:spcAft>
              <a:buClr>
                <a:schemeClr val="tx2"/>
              </a:buClr>
              <a:buSzPct val="120000"/>
              <a:buFont typeface="Arial" charset="0"/>
              <a:buChar char="▫"/>
              <a:defRPr sz="1600">
                <a:solidFill>
                  <a:schemeClr val="tx1"/>
                </a:solidFill>
                <a:latin typeface="+mn-lt"/>
              </a:defRPr>
            </a:lvl4pPr>
            <a:lvl5pPr marL="7461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5pPr>
            <a:lvl6pPr marL="12033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6pPr>
            <a:lvl7pPr marL="16605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7pPr>
            <a:lvl8pPr marL="21177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8pPr>
            <a:lvl9pPr marL="25749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9pPr>
          </a:lstStyle>
          <a:p>
            <a:pPr lvl="1"/>
            <a:r>
              <a:rPr lang="en-US" sz="1200" dirty="0">
                <a:latin typeface="Calibri Light" panose="020F0302020204030204" pitchFamily="34" charset="0"/>
              </a:rPr>
              <a:t>Avoidable spending due to care not delivered or due to care delivered poorly (e.g. HAIs, ineffective preventive care)</a:t>
            </a:r>
          </a:p>
        </p:txBody>
      </p:sp>
      <p:sp>
        <p:nvSpPr>
          <p:cNvPr id="7" name="Content Placeholder 2"/>
          <p:cNvSpPr txBox="1">
            <a:spLocks/>
          </p:cNvSpPr>
          <p:nvPr/>
        </p:nvSpPr>
        <p:spPr bwMode="auto">
          <a:xfrm>
            <a:off x="4183239" y="3633788"/>
            <a:ext cx="2927081" cy="5652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95350" rtl="0" fontAlgn="base">
              <a:spcBef>
                <a:spcPct val="0"/>
              </a:spcBef>
              <a:spcAft>
                <a:spcPct val="0"/>
              </a:spcAft>
              <a:buClr>
                <a:schemeClr val="tx2"/>
              </a:buClr>
              <a:defRPr sz="1600">
                <a:solidFill>
                  <a:schemeClr val="tx1"/>
                </a:solidFill>
                <a:latin typeface="+mn-lt"/>
                <a:ea typeface="+mn-ea"/>
                <a:cs typeface="+mn-cs"/>
              </a:defRPr>
            </a:lvl1pPr>
            <a:lvl2pPr marL="193675" indent="-192088" algn="l" defTabSz="895350" rtl="0" fontAlgn="base">
              <a:spcBef>
                <a:spcPct val="0"/>
              </a:spcBef>
              <a:spcAft>
                <a:spcPct val="0"/>
              </a:spcAft>
              <a:buClr>
                <a:schemeClr val="tx2"/>
              </a:buClr>
              <a:buSzPct val="125000"/>
              <a:buFont typeface="Arial" charset="0"/>
              <a:buChar char="▪"/>
              <a:defRPr sz="1600">
                <a:solidFill>
                  <a:schemeClr val="tx1"/>
                </a:solidFill>
                <a:latin typeface="+mn-lt"/>
              </a:defRPr>
            </a:lvl2pPr>
            <a:lvl3pPr marL="457200" indent="-261938" algn="l" defTabSz="895350" rtl="0" fontAlgn="base">
              <a:spcBef>
                <a:spcPct val="0"/>
              </a:spcBef>
              <a:spcAft>
                <a:spcPct val="0"/>
              </a:spcAft>
              <a:buClr>
                <a:schemeClr val="tx2"/>
              </a:buClr>
              <a:buSzPct val="120000"/>
              <a:buFont typeface="Arial" charset="0"/>
              <a:buChar char="–"/>
              <a:defRPr sz="1600">
                <a:solidFill>
                  <a:schemeClr val="tx1"/>
                </a:solidFill>
                <a:latin typeface="+mn-lt"/>
              </a:defRPr>
            </a:lvl3pPr>
            <a:lvl4pPr marL="614363" indent="-155575" algn="l" defTabSz="895350" rtl="0" fontAlgn="base">
              <a:spcBef>
                <a:spcPct val="0"/>
              </a:spcBef>
              <a:spcAft>
                <a:spcPct val="0"/>
              </a:spcAft>
              <a:buClr>
                <a:schemeClr val="tx2"/>
              </a:buClr>
              <a:buSzPct val="120000"/>
              <a:buFont typeface="Arial" charset="0"/>
              <a:buChar char="▫"/>
              <a:defRPr sz="1600">
                <a:solidFill>
                  <a:schemeClr val="tx1"/>
                </a:solidFill>
                <a:latin typeface="+mn-lt"/>
              </a:defRPr>
            </a:lvl4pPr>
            <a:lvl5pPr marL="7461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5pPr>
            <a:lvl6pPr marL="12033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6pPr>
            <a:lvl7pPr marL="16605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7pPr>
            <a:lvl8pPr marL="21177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8pPr>
            <a:lvl9pPr marL="25749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9pPr>
          </a:lstStyle>
          <a:p>
            <a:pPr lvl="1"/>
            <a:r>
              <a:rPr lang="en-US" sz="1200" dirty="0">
                <a:latin typeface="Calibri Light" panose="020F0302020204030204" pitchFamily="34" charset="0"/>
              </a:rPr>
              <a:t>Avoidable spending due to communication failures and lack of care integration across settings (e.g. preventable readmissions)</a:t>
            </a:r>
          </a:p>
        </p:txBody>
      </p:sp>
      <p:sp>
        <p:nvSpPr>
          <p:cNvPr id="8" name="Content Placeholder 2"/>
          <p:cNvSpPr txBox="1">
            <a:spLocks/>
          </p:cNvSpPr>
          <p:nvPr/>
        </p:nvSpPr>
        <p:spPr bwMode="auto">
          <a:xfrm>
            <a:off x="4183239" y="4342765"/>
            <a:ext cx="2927081" cy="3768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95350" rtl="0" fontAlgn="base">
              <a:spcBef>
                <a:spcPct val="0"/>
              </a:spcBef>
              <a:spcAft>
                <a:spcPct val="0"/>
              </a:spcAft>
              <a:buClr>
                <a:schemeClr val="tx2"/>
              </a:buClr>
              <a:defRPr sz="1600">
                <a:solidFill>
                  <a:schemeClr val="tx1"/>
                </a:solidFill>
                <a:latin typeface="+mn-lt"/>
                <a:ea typeface="+mn-ea"/>
                <a:cs typeface="+mn-cs"/>
              </a:defRPr>
            </a:lvl1pPr>
            <a:lvl2pPr marL="193675" indent="-192088" algn="l" defTabSz="895350" rtl="0" fontAlgn="base">
              <a:spcBef>
                <a:spcPct val="0"/>
              </a:spcBef>
              <a:spcAft>
                <a:spcPct val="0"/>
              </a:spcAft>
              <a:buClr>
                <a:schemeClr val="tx2"/>
              </a:buClr>
              <a:buSzPct val="125000"/>
              <a:buFont typeface="Arial" charset="0"/>
              <a:buChar char="▪"/>
              <a:defRPr sz="1600">
                <a:solidFill>
                  <a:schemeClr val="tx1"/>
                </a:solidFill>
                <a:latin typeface="+mn-lt"/>
              </a:defRPr>
            </a:lvl2pPr>
            <a:lvl3pPr marL="457200" indent="-261938" algn="l" defTabSz="895350" rtl="0" fontAlgn="base">
              <a:spcBef>
                <a:spcPct val="0"/>
              </a:spcBef>
              <a:spcAft>
                <a:spcPct val="0"/>
              </a:spcAft>
              <a:buClr>
                <a:schemeClr val="tx2"/>
              </a:buClr>
              <a:buSzPct val="120000"/>
              <a:buFont typeface="Arial" charset="0"/>
              <a:buChar char="–"/>
              <a:defRPr sz="1600">
                <a:solidFill>
                  <a:schemeClr val="tx1"/>
                </a:solidFill>
                <a:latin typeface="+mn-lt"/>
              </a:defRPr>
            </a:lvl3pPr>
            <a:lvl4pPr marL="614363" indent="-155575" algn="l" defTabSz="895350" rtl="0" fontAlgn="base">
              <a:spcBef>
                <a:spcPct val="0"/>
              </a:spcBef>
              <a:spcAft>
                <a:spcPct val="0"/>
              </a:spcAft>
              <a:buClr>
                <a:schemeClr val="tx2"/>
              </a:buClr>
              <a:buSzPct val="120000"/>
              <a:buFont typeface="Arial" charset="0"/>
              <a:buChar char="▫"/>
              <a:defRPr sz="1600">
                <a:solidFill>
                  <a:schemeClr val="tx1"/>
                </a:solidFill>
                <a:latin typeface="+mn-lt"/>
              </a:defRPr>
            </a:lvl4pPr>
            <a:lvl5pPr marL="7461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5pPr>
            <a:lvl6pPr marL="12033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6pPr>
            <a:lvl7pPr marL="16605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7pPr>
            <a:lvl8pPr marL="21177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8pPr>
            <a:lvl9pPr marL="25749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9pPr>
          </a:lstStyle>
          <a:p>
            <a:pPr lvl="1"/>
            <a:r>
              <a:rPr lang="en-US" sz="1200" dirty="0">
                <a:latin typeface="Calibri Light" panose="020F0302020204030204" pitchFamily="34" charset="0"/>
              </a:rPr>
              <a:t>Excessive levels of payment for health-care services</a:t>
            </a:r>
          </a:p>
        </p:txBody>
      </p:sp>
      <p:sp>
        <p:nvSpPr>
          <p:cNvPr id="9" name="Content Placeholder 2"/>
          <p:cNvSpPr txBox="1">
            <a:spLocks/>
          </p:cNvSpPr>
          <p:nvPr/>
        </p:nvSpPr>
        <p:spPr bwMode="auto">
          <a:xfrm>
            <a:off x="4183239" y="5003800"/>
            <a:ext cx="2927081" cy="5652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95350" rtl="0" fontAlgn="base">
              <a:spcBef>
                <a:spcPct val="0"/>
              </a:spcBef>
              <a:spcAft>
                <a:spcPct val="0"/>
              </a:spcAft>
              <a:buClr>
                <a:schemeClr val="tx2"/>
              </a:buClr>
              <a:defRPr sz="1600">
                <a:solidFill>
                  <a:schemeClr val="tx1"/>
                </a:solidFill>
                <a:latin typeface="+mn-lt"/>
                <a:ea typeface="+mn-ea"/>
                <a:cs typeface="+mn-cs"/>
              </a:defRPr>
            </a:lvl1pPr>
            <a:lvl2pPr marL="193675" indent="-192088" algn="l" defTabSz="895350" rtl="0" fontAlgn="base">
              <a:spcBef>
                <a:spcPct val="0"/>
              </a:spcBef>
              <a:spcAft>
                <a:spcPct val="0"/>
              </a:spcAft>
              <a:buClr>
                <a:schemeClr val="tx2"/>
              </a:buClr>
              <a:buSzPct val="125000"/>
              <a:buFont typeface="Arial" charset="0"/>
              <a:buChar char="▪"/>
              <a:defRPr sz="1600">
                <a:solidFill>
                  <a:schemeClr val="tx1"/>
                </a:solidFill>
                <a:latin typeface="+mn-lt"/>
              </a:defRPr>
            </a:lvl2pPr>
            <a:lvl3pPr marL="457200" indent="-261938" algn="l" defTabSz="895350" rtl="0" fontAlgn="base">
              <a:spcBef>
                <a:spcPct val="0"/>
              </a:spcBef>
              <a:spcAft>
                <a:spcPct val="0"/>
              </a:spcAft>
              <a:buClr>
                <a:schemeClr val="tx2"/>
              </a:buClr>
              <a:buSzPct val="120000"/>
              <a:buFont typeface="Arial" charset="0"/>
              <a:buChar char="–"/>
              <a:defRPr sz="1600">
                <a:solidFill>
                  <a:schemeClr val="tx1"/>
                </a:solidFill>
                <a:latin typeface="+mn-lt"/>
              </a:defRPr>
            </a:lvl3pPr>
            <a:lvl4pPr marL="614363" indent="-155575" algn="l" defTabSz="895350" rtl="0" fontAlgn="base">
              <a:spcBef>
                <a:spcPct val="0"/>
              </a:spcBef>
              <a:spcAft>
                <a:spcPct val="0"/>
              </a:spcAft>
              <a:buClr>
                <a:schemeClr val="tx2"/>
              </a:buClr>
              <a:buSzPct val="120000"/>
              <a:buFont typeface="Arial" charset="0"/>
              <a:buChar char="▫"/>
              <a:defRPr sz="1600">
                <a:solidFill>
                  <a:schemeClr val="tx1"/>
                </a:solidFill>
                <a:latin typeface="+mn-lt"/>
              </a:defRPr>
            </a:lvl4pPr>
            <a:lvl5pPr marL="7461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5pPr>
            <a:lvl6pPr marL="12033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6pPr>
            <a:lvl7pPr marL="16605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7pPr>
            <a:lvl8pPr marL="21177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8pPr>
            <a:lvl9pPr marL="25749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9pPr>
          </a:lstStyle>
          <a:p>
            <a:pPr lvl="1"/>
            <a:r>
              <a:rPr lang="en-US" sz="1200" dirty="0">
                <a:latin typeface="Calibri Light" panose="020F0302020204030204" pitchFamily="34" charset="0"/>
              </a:rPr>
              <a:t>Spending not directly associated with care delivery that could be eliminated without affecting the quality of care</a:t>
            </a:r>
          </a:p>
        </p:txBody>
      </p:sp>
      <p:graphicFrame>
        <p:nvGraphicFramePr>
          <p:cNvPr id="10" name="Table 9"/>
          <p:cNvGraphicFramePr>
            <a:graphicFrameLocks noGrp="1"/>
          </p:cNvGraphicFramePr>
          <p:nvPr>
            <p:extLst>
              <p:ext uri="{D42A27DB-BD31-4B8C-83A1-F6EECF244321}">
                <p14:modId xmlns:p14="http://schemas.microsoft.com/office/powerpoint/2010/main" val="2519214917"/>
              </p:ext>
            </p:extLst>
          </p:nvPr>
        </p:nvGraphicFramePr>
        <p:xfrm>
          <a:off x="2260895" y="1806575"/>
          <a:ext cx="6779092" cy="386471"/>
        </p:xfrm>
        <a:graphic>
          <a:graphicData uri="http://schemas.openxmlformats.org/drawingml/2006/table">
            <a:tbl>
              <a:tblPr firstRow="1" bandRow="1">
                <a:tableStyleId>{5C22544A-7EE6-4342-B048-85BDC9FD1C3A}</a:tableStyleId>
              </a:tblPr>
              <a:tblGrid>
                <a:gridCol w="1691640"/>
                <a:gridCol w="212006"/>
                <a:gridCol w="2834640"/>
                <a:gridCol w="212006"/>
                <a:gridCol w="1828800"/>
              </a:tblGrid>
              <a:tr h="386471">
                <a:tc>
                  <a:txBody>
                    <a:bodyPr/>
                    <a:lstStyle/>
                    <a:p>
                      <a:pPr algn="ctr"/>
                      <a:r>
                        <a:rPr lang="en-US" sz="1200" b="1" dirty="0" smtClean="0">
                          <a:solidFill>
                            <a:schemeClr val="tx1"/>
                          </a:solidFill>
                          <a:latin typeface="Calibri Light" panose="020F0302020204030204" pitchFamily="34" charset="0"/>
                        </a:rPr>
                        <a:t>Category</a:t>
                      </a:r>
                      <a:endParaRPr lang="en-US" sz="1200" b="1" dirty="0">
                        <a:solidFill>
                          <a:schemeClr val="tx1"/>
                        </a:solidFill>
                        <a:latin typeface="Calibri Light" panose="020F0302020204030204" pitchFamily="34" charset="0"/>
                      </a:endParaRPr>
                    </a:p>
                  </a:txBody>
                  <a:tcPr marL="93303" marR="93303" marT="46649" marB="46649"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b="1" dirty="0">
                        <a:solidFill>
                          <a:schemeClr val="tx1"/>
                        </a:solidFill>
                        <a:latin typeface="Calibri Light" panose="020F0302020204030204" pitchFamily="34" charset="0"/>
                      </a:endParaRPr>
                    </a:p>
                  </a:txBody>
                  <a:tcPr marL="93303" marR="93303" marT="46649" marB="46649"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smtClean="0">
                          <a:solidFill>
                            <a:schemeClr val="tx1"/>
                          </a:solidFill>
                          <a:latin typeface="Calibri Light" panose="020F0302020204030204" pitchFamily="34" charset="0"/>
                        </a:rPr>
                        <a:t>Description</a:t>
                      </a:r>
                      <a:endParaRPr lang="en-US" sz="1200" b="1" dirty="0">
                        <a:solidFill>
                          <a:schemeClr val="tx1"/>
                        </a:solidFill>
                        <a:latin typeface="Calibri Light" panose="020F0302020204030204" pitchFamily="34" charset="0"/>
                      </a:endParaRPr>
                    </a:p>
                  </a:txBody>
                  <a:tcPr marL="93303" marR="93303" marT="46649" marB="46649"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b="1" dirty="0">
                        <a:solidFill>
                          <a:schemeClr val="tx1"/>
                        </a:solidFill>
                        <a:latin typeface="Calibri Light" panose="020F0302020204030204" pitchFamily="34" charset="0"/>
                      </a:endParaRPr>
                    </a:p>
                  </a:txBody>
                  <a:tcPr marL="93303" marR="93303" marT="46649" marB="46649"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smtClean="0">
                          <a:solidFill>
                            <a:schemeClr val="tx1"/>
                          </a:solidFill>
                          <a:latin typeface="Calibri Light" panose="020F0302020204030204" pitchFamily="34" charset="0"/>
                        </a:rPr>
                        <a:t>MA</a:t>
                      </a:r>
                      <a:r>
                        <a:rPr lang="en-US" sz="1200" b="1" baseline="0" dirty="0" smtClean="0">
                          <a:solidFill>
                            <a:schemeClr val="tx1"/>
                          </a:solidFill>
                          <a:latin typeface="Calibri Light" panose="020F0302020204030204" pitchFamily="34" charset="0"/>
                        </a:rPr>
                        <a:t> examples</a:t>
                      </a:r>
                      <a:endParaRPr lang="en-US" sz="1200" b="1" dirty="0">
                        <a:solidFill>
                          <a:schemeClr val="tx1"/>
                        </a:solidFill>
                        <a:latin typeface="Calibri Light" panose="020F0302020204030204" pitchFamily="34" charset="0"/>
                      </a:endParaRPr>
                    </a:p>
                  </a:txBody>
                  <a:tcPr marL="93303" marR="93303" marT="46649" marB="46649"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11" name="TextBox 10"/>
          <p:cNvSpPr txBox="1"/>
          <p:nvPr/>
        </p:nvSpPr>
        <p:spPr>
          <a:xfrm>
            <a:off x="419478" y="1087457"/>
            <a:ext cx="8271639" cy="502445"/>
          </a:xfrm>
          <a:prstGeom prst="rect">
            <a:avLst/>
          </a:prstGeom>
          <a:noFill/>
        </p:spPr>
        <p:txBody>
          <a:bodyPr wrap="square" lIns="93296" tIns="46648" rIns="93296" bIns="46648" rtlCol="0">
            <a:spAutoFit/>
          </a:bodyPr>
          <a:lstStyle/>
          <a:p>
            <a:r>
              <a:rPr lang="en-US" sz="1400" dirty="0">
                <a:solidFill>
                  <a:srgbClr val="0C2D83"/>
                </a:solidFill>
                <a:latin typeface="Calibri Light" panose="020F0302020204030204" pitchFamily="34" charset="0"/>
              </a:rPr>
              <a:t>Wasteful spending in the Massachusetts health care system</a:t>
            </a:r>
          </a:p>
          <a:p>
            <a:r>
              <a:rPr lang="en-US" sz="1200" dirty="0">
                <a:solidFill>
                  <a:schemeClr val="bg1">
                    <a:lumMod val="50000"/>
                  </a:schemeClr>
                </a:solidFill>
                <a:latin typeface="Calibri Light" panose="020F0302020204030204" pitchFamily="34" charset="0"/>
              </a:rPr>
              <a:t>Percent of personal health care </a:t>
            </a:r>
            <a:r>
              <a:rPr lang="en-US" sz="1200" dirty="0" smtClean="0">
                <a:solidFill>
                  <a:schemeClr val="bg1">
                    <a:lumMod val="50000"/>
                  </a:schemeClr>
                </a:solidFill>
                <a:latin typeface="Calibri Light" panose="020F0302020204030204" pitchFamily="34" charset="0"/>
              </a:rPr>
              <a:t>expenditures, 2012</a:t>
            </a:r>
            <a:endParaRPr lang="en-US" sz="1200" dirty="0">
              <a:solidFill>
                <a:schemeClr val="bg1">
                  <a:lumMod val="50000"/>
                </a:schemeClr>
              </a:solidFill>
              <a:latin typeface="Calibri Light" panose="020F0302020204030204" pitchFamily="34" charset="0"/>
            </a:endParaRPr>
          </a:p>
        </p:txBody>
      </p:sp>
      <p:cxnSp>
        <p:nvCxnSpPr>
          <p:cNvPr id="12" name="Straight Connector 11"/>
          <p:cNvCxnSpPr/>
          <p:nvPr/>
        </p:nvCxnSpPr>
        <p:spPr>
          <a:xfrm>
            <a:off x="419478" y="1126210"/>
            <a:ext cx="4920" cy="424940"/>
          </a:xfrm>
          <a:prstGeom prst="line">
            <a:avLst/>
          </a:prstGeom>
          <a:ln>
            <a:solidFill>
              <a:schemeClr val="bg2">
                <a:lumMod val="65000"/>
              </a:schemeClr>
            </a:solidFill>
          </a:ln>
        </p:spPr>
        <p:style>
          <a:lnRef idx="1">
            <a:schemeClr val="accent1"/>
          </a:lnRef>
          <a:fillRef idx="0">
            <a:schemeClr val="accent1"/>
          </a:fillRef>
          <a:effectRef idx="0">
            <a:schemeClr val="accent1"/>
          </a:effectRef>
          <a:fontRef idx="minor">
            <a:schemeClr val="tx1"/>
          </a:fontRef>
        </p:style>
      </p:cxnSp>
      <p:sp>
        <p:nvSpPr>
          <p:cNvPr id="13" name="McK 5. Source"/>
          <p:cNvSpPr>
            <a:spLocks noChangeArrowheads="1"/>
          </p:cNvSpPr>
          <p:nvPr>
            <p:custDataLst>
              <p:tags r:id="rId4"/>
            </p:custDataLst>
          </p:nvPr>
        </p:nvSpPr>
        <p:spPr bwMode="auto">
          <a:xfrm>
            <a:off x="121488" y="6266611"/>
            <a:ext cx="698883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nchorCtr="0">
            <a:spAutoFit/>
          </a:bodyPr>
          <a:lstStyle/>
          <a:p>
            <a:pPr marL="400050" indent="-400050" defTabSz="913526">
              <a:tabLst>
                <a:tab pos="400050" algn="l"/>
              </a:tabLst>
            </a:pPr>
            <a:r>
              <a:rPr lang="en-US" sz="800" b="1" dirty="0">
                <a:solidFill>
                  <a:schemeClr val="bg1">
                    <a:lumMod val="50000"/>
                  </a:schemeClr>
                </a:solidFill>
                <a:latin typeface="Calibri Light" panose="020F0302020204030204" pitchFamily="34" charset="0"/>
              </a:rPr>
              <a:t>Source: </a:t>
            </a:r>
            <a:r>
              <a:rPr lang="en-US" sz="800" b="1" dirty="0" smtClean="0">
                <a:solidFill>
                  <a:schemeClr val="bg1">
                    <a:lumMod val="50000"/>
                  </a:schemeClr>
                </a:solidFill>
                <a:latin typeface="Calibri Light" panose="020F0302020204030204" pitchFamily="34" charset="0"/>
              </a:rPr>
              <a:t>	</a:t>
            </a:r>
            <a:r>
              <a:rPr lang="en-US" sz="800" dirty="0" smtClean="0">
                <a:solidFill>
                  <a:schemeClr val="bg1">
                    <a:lumMod val="50000"/>
                  </a:schemeClr>
                </a:solidFill>
                <a:latin typeface="Calibri Light" panose="020F0302020204030204" pitchFamily="34" charset="0"/>
              </a:rPr>
              <a:t>Massachusetts Division </a:t>
            </a:r>
            <a:r>
              <a:rPr lang="en-US" sz="800" dirty="0">
                <a:solidFill>
                  <a:schemeClr val="bg1">
                    <a:lumMod val="50000"/>
                  </a:schemeClr>
                </a:solidFill>
                <a:latin typeface="Calibri Light" panose="020F0302020204030204" pitchFamily="34" charset="0"/>
              </a:rPr>
              <a:t>of Health Care Finance and Policy; Dartmouth Atlas; Department of Public Health; </a:t>
            </a:r>
            <a:r>
              <a:rPr lang="en-US" sz="800" dirty="0" smtClean="0">
                <a:solidFill>
                  <a:schemeClr val="bg1">
                    <a:lumMod val="50000"/>
                  </a:schemeClr>
                </a:solidFill>
                <a:latin typeface="Calibri Light" panose="020F0302020204030204" pitchFamily="34" charset="0"/>
              </a:rPr>
              <a:t>All-Payer </a:t>
            </a:r>
            <a:r>
              <a:rPr lang="en-US" sz="800" dirty="0">
                <a:solidFill>
                  <a:schemeClr val="bg1">
                    <a:lumMod val="50000"/>
                  </a:schemeClr>
                </a:solidFill>
                <a:latin typeface="Calibri Light" panose="020F0302020204030204" pitchFamily="34" charset="0"/>
              </a:rPr>
              <a:t>Claims Database; American Journal of </a:t>
            </a:r>
            <a:r>
              <a:rPr lang="en-US" sz="800" dirty="0" smtClean="0">
                <a:solidFill>
                  <a:schemeClr val="bg1">
                    <a:lumMod val="50000"/>
                  </a:schemeClr>
                </a:solidFill>
                <a:latin typeface="Calibri Light" panose="020F0302020204030204" pitchFamily="34" charset="0"/>
              </a:rPr>
              <a:t>Public </a:t>
            </a:r>
            <a:r>
              <a:rPr lang="en-US" sz="800" dirty="0">
                <a:solidFill>
                  <a:schemeClr val="bg1">
                    <a:lumMod val="50000"/>
                  </a:schemeClr>
                </a:solidFill>
                <a:latin typeface="Calibri Light" panose="020F0302020204030204" pitchFamily="34" charset="0"/>
              </a:rPr>
              <a:t>Health; Berwick D and Hackbarth A. Journal of the American Medical </a:t>
            </a:r>
            <a:r>
              <a:rPr lang="en-US" sz="800" dirty="0" smtClean="0">
                <a:solidFill>
                  <a:schemeClr val="bg1">
                    <a:lumMod val="50000"/>
                  </a:schemeClr>
                </a:solidFill>
                <a:latin typeface="Calibri Light" panose="020F0302020204030204" pitchFamily="34" charset="0"/>
              </a:rPr>
              <a:t>Association. </a:t>
            </a:r>
            <a:r>
              <a:rPr lang="en-US" sz="800" dirty="0">
                <a:solidFill>
                  <a:schemeClr val="bg1">
                    <a:lumMod val="50000"/>
                  </a:schemeClr>
                </a:solidFill>
                <a:latin typeface="Calibri Light" panose="020F0302020204030204" pitchFamily="34" charset="0"/>
              </a:rPr>
              <a:t>2012; </a:t>
            </a:r>
            <a:r>
              <a:rPr lang="en-US" sz="800" dirty="0" smtClean="0">
                <a:solidFill>
                  <a:schemeClr val="bg1">
                    <a:lumMod val="50000"/>
                  </a:schemeClr>
                </a:solidFill>
                <a:latin typeface="Calibri Light" panose="020F0302020204030204" pitchFamily="34" charset="0"/>
              </a:rPr>
              <a:t>Institute of Medicine (IOM); analysis </a:t>
            </a:r>
            <a:r>
              <a:rPr lang="en-US" sz="800" dirty="0">
                <a:solidFill>
                  <a:schemeClr val="bg1">
                    <a:lumMod val="50000"/>
                  </a:schemeClr>
                </a:solidFill>
                <a:latin typeface="Calibri Light" panose="020F0302020204030204" pitchFamily="34" charset="0"/>
              </a:rPr>
              <a:t>by Chapin White of a report from the 1995-2009 </a:t>
            </a:r>
            <a:r>
              <a:rPr lang="en-US" sz="800" dirty="0" err="1">
                <a:solidFill>
                  <a:schemeClr val="bg1">
                    <a:lumMod val="50000"/>
                  </a:schemeClr>
                </a:solidFill>
                <a:latin typeface="Calibri Light" panose="020F0302020204030204" pitchFamily="34" charset="0"/>
              </a:rPr>
              <a:t>Truven</a:t>
            </a:r>
            <a:r>
              <a:rPr lang="en-US" sz="800" dirty="0">
                <a:solidFill>
                  <a:schemeClr val="bg1">
                    <a:lumMod val="50000"/>
                  </a:schemeClr>
                </a:solidFill>
                <a:latin typeface="Calibri Light" panose="020F0302020204030204" pitchFamily="34" charset="0"/>
              </a:rPr>
              <a:t> Health Analytics </a:t>
            </a:r>
            <a:r>
              <a:rPr lang="en-US" sz="800" dirty="0" err="1">
                <a:solidFill>
                  <a:schemeClr val="bg1">
                    <a:lumMod val="50000"/>
                  </a:schemeClr>
                </a:solidFill>
                <a:latin typeface="Calibri Light" panose="020F0302020204030204" pitchFamily="34" charset="0"/>
              </a:rPr>
              <a:t>MarketScan</a:t>
            </a:r>
            <a:r>
              <a:rPr lang="en-US" sz="800" dirty="0">
                <a:solidFill>
                  <a:schemeClr val="bg1">
                    <a:lumMod val="50000"/>
                  </a:schemeClr>
                </a:solidFill>
                <a:latin typeface="Calibri Light" panose="020F0302020204030204" pitchFamily="34" charset="0"/>
              </a:rPr>
              <a:t>® </a:t>
            </a:r>
            <a:r>
              <a:rPr lang="en-US" sz="800" dirty="0" smtClean="0">
                <a:solidFill>
                  <a:schemeClr val="bg1">
                    <a:lumMod val="50000"/>
                  </a:schemeClr>
                </a:solidFill>
                <a:latin typeface="Calibri Light" panose="020F0302020204030204" pitchFamily="34" charset="0"/>
              </a:rPr>
              <a:t> Commercial </a:t>
            </a:r>
            <a:r>
              <a:rPr lang="en-US" sz="800" dirty="0">
                <a:solidFill>
                  <a:schemeClr val="bg1">
                    <a:lumMod val="50000"/>
                  </a:schemeClr>
                </a:solidFill>
                <a:latin typeface="Calibri Light" panose="020F0302020204030204" pitchFamily="34" charset="0"/>
              </a:rPr>
              <a:t>Claims and Encounters Database (copyright © 2011 </a:t>
            </a:r>
            <a:r>
              <a:rPr lang="en-US" sz="800" dirty="0" err="1">
                <a:solidFill>
                  <a:schemeClr val="bg1">
                    <a:lumMod val="50000"/>
                  </a:schemeClr>
                </a:solidFill>
                <a:latin typeface="Calibri Light" panose="020F0302020204030204" pitchFamily="34" charset="0"/>
              </a:rPr>
              <a:t>Truven</a:t>
            </a:r>
            <a:r>
              <a:rPr lang="en-US" sz="800" dirty="0">
                <a:solidFill>
                  <a:schemeClr val="bg1">
                    <a:lumMod val="50000"/>
                  </a:schemeClr>
                </a:solidFill>
                <a:latin typeface="Calibri Light" panose="020F0302020204030204" pitchFamily="34" charset="0"/>
              </a:rPr>
              <a:t> Health Analytics, all rights reserved); Harvard University research conducted for IOM; </a:t>
            </a:r>
            <a:r>
              <a:rPr lang="en-US" sz="800" dirty="0" smtClean="0">
                <a:solidFill>
                  <a:schemeClr val="bg1">
                    <a:lumMod val="50000"/>
                  </a:schemeClr>
                </a:solidFill>
                <a:latin typeface="Calibri Light" panose="020F0302020204030204" pitchFamily="34" charset="0"/>
              </a:rPr>
              <a:t>Office of the Attorney General; HPC </a:t>
            </a:r>
            <a:r>
              <a:rPr lang="en-US" sz="800" dirty="0">
                <a:solidFill>
                  <a:schemeClr val="bg1">
                    <a:lumMod val="50000"/>
                  </a:schemeClr>
                </a:solidFill>
                <a:latin typeface="Calibri Light" panose="020F0302020204030204" pitchFamily="34" charset="0"/>
              </a:rPr>
              <a:t>analysis</a:t>
            </a:r>
          </a:p>
        </p:txBody>
      </p:sp>
      <p:sp>
        <p:nvSpPr>
          <p:cNvPr id="14" name="Content Placeholder 2"/>
          <p:cNvSpPr txBox="1">
            <a:spLocks/>
          </p:cNvSpPr>
          <p:nvPr/>
        </p:nvSpPr>
        <p:spPr bwMode="auto">
          <a:xfrm>
            <a:off x="7289658" y="2332038"/>
            <a:ext cx="1714226" cy="3768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95350" rtl="0" fontAlgn="base">
              <a:spcBef>
                <a:spcPct val="0"/>
              </a:spcBef>
              <a:spcAft>
                <a:spcPct val="0"/>
              </a:spcAft>
              <a:buClr>
                <a:schemeClr val="tx2"/>
              </a:buClr>
              <a:defRPr sz="1600">
                <a:solidFill>
                  <a:schemeClr val="tx1"/>
                </a:solidFill>
                <a:latin typeface="+mn-lt"/>
                <a:ea typeface="+mn-ea"/>
                <a:cs typeface="+mn-cs"/>
              </a:defRPr>
            </a:lvl1pPr>
            <a:lvl2pPr marL="193675" indent="-192088" algn="l" defTabSz="895350" rtl="0" fontAlgn="base">
              <a:spcBef>
                <a:spcPct val="0"/>
              </a:spcBef>
              <a:spcAft>
                <a:spcPct val="0"/>
              </a:spcAft>
              <a:buClr>
                <a:schemeClr val="tx2"/>
              </a:buClr>
              <a:buSzPct val="125000"/>
              <a:buFont typeface="Arial" charset="0"/>
              <a:buChar char="▪"/>
              <a:defRPr sz="1600">
                <a:solidFill>
                  <a:schemeClr val="tx1"/>
                </a:solidFill>
                <a:latin typeface="+mn-lt"/>
              </a:defRPr>
            </a:lvl2pPr>
            <a:lvl3pPr marL="457200" indent="-261938" algn="l" defTabSz="895350" rtl="0" fontAlgn="base">
              <a:spcBef>
                <a:spcPct val="0"/>
              </a:spcBef>
              <a:spcAft>
                <a:spcPct val="0"/>
              </a:spcAft>
              <a:buClr>
                <a:schemeClr val="tx2"/>
              </a:buClr>
              <a:buSzPct val="120000"/>
              <a:buFont typeface="Arial" charset="0"/>
              <a:buChar char="–"/>
              <a:defRPr sz="1600">
                <a:solidFill>
                  <a:schemeClr val="tx1"/>
                </a:solidFill>
                <a:latin typeface="+mn-lt"/>
              </a:defRPr>
            </a:lvl3pPr>
            <a:lvl4pPr marL="614363" indent="-155575" algn="l" defTabSz="895350" rtl="0" fontAlgn="base">
              <a:spcBef>
                <a:spcPct val="0"/>
              </a:spcBef>
              <a:spcAft>
                <a:spcPct val="0"/>
              </a:spcAft>
              <a:buClr>
                <a:schemeClr val="tx2"/>
              </a:buClr>
              <a:buSzPct val="120000"/>
              <a:buFont typeface="Arial" charset="0"/>
              <a:buChar char="▫"/>
              <a:defRPr sz="1600">
                <a:solidFill>
                  <a:schemeClr val="tx1"/>
                </a:solidFill>
                <a:latin typeface="+mn-lt"/>
              </a:defRPr>
            </a:lvl4pPr>
            <a:lvl5pPr marL="7461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5pPr>
            <a:lvl6pPr marL="12033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6pPr>
            <a:lvl7pPr marL="16605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7pPr>
            <a:lvl8pPr marL="21177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8pPr>
            <a:lvl9pPr marL="25749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9pPr>
          </a:lstStyle>
          <a:p>
            <a:pPr lvl="1"/>
            <a:r>
              <a:rPr lang="en-US" sz="1200" dirty="0">
                <a:latin typeface="Calibri Light" panose="020F0302020204030204" pitchFamily="34" charset="0"/>
              </a:rPr>
              <a:t>Intensity of care </a:t>
            </a:r>
            <a:r>
              <a:rPr lang="en-US" sz="1200" dirty="0" smtClean="0">
                <a:latin typeface="Calibri Light" panose="020F0302020204030204" pitchFamily="34" charset="0"/>
              </a:rPr>
              <a:t>~</a:t>
            </a:r>
            <a:r>
              <a:rPr lang="en-US" sz="1200" dirty="0">
                <a:latin typeface="Calibri Light" panose="020F0302020204030204" pitchFamily="34" charset="0"/>
              </a:rPr>
              <a:t>3.5% higher than </a:t>
            </a:r>
            <a:r>
              <a:rPr lang="en-US" sz="1200" dirty="0" smtClean="0">
                <a:latin typeface="Calibri Light" panose="020F0302020204030204" pitchFamily="34" charset="0"/>
              </a:rPr>
              <a:t>U.S. average</a:t>
            </a:r>
            <a:endParaRPr lang="en-US" sz="1200" dirty="0">
              <a:latin typeface="Calibri Light" panose="020F0302020204030204" pitchFamily="34" charset="0"/>
            </a:endParaRPr>
          </a:p>
        </p:txBody>
      </p:sp>
      <p:sp>
        <p:nvSpPr>
          <p:cNvPr id="15" name="Content Placeholder 2"/>
          <p:cNvSpPr txBox="1">
            <a:spLocks/>
          </p:cNvSpPr>
          <p:nvPr/>
        </p:nvSpPr>
        <p:spPr bwMode="auto">
          <a:xfrm>
            <a:off x="7289658" y="2933700"/>
            <a:ext cx="1714226"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95350" rtl="0" fontAlgn="base">
              <a:spcBef>
                <a:spcPct val="0"/>
              </a:spcBef>
              <a:spcAft>
                <a:spcPct val="0"/>
              </a:spcAft>
              <a:buClr>
                <a:schemeClr val="tx2"/>
              </a:buClr>
              <a:defRPr sz="1600">
                <a:solidFill>
                  <a:schemeClr val="tx1"/>
                </a:solidFill>
                <a:latin typeface="+mn-lt"/>
                <a:ea typeface="+mn-ea"/>
                <a:cs typeface="+mn-cs"/>
              </a:defRPr>
            </a:lvl1pPr>
            <a:lvl2pPr marL="193675" indent="-192088" algn="l" defTabSz="895350" rtl="0" fontAlgn="base">
              <a:spcBef>
                <a:spcPct val="0"/>
              </a:spcBef>
              <a:spcAft>
                <a:spcPct val="0"/>
              </a:spcAft>
              <a:buClr>
                <a:schemeClr val="tx2"/>
              </a:buClr>
              <a:buSzPct val="125000"/>
              <a:buFont typeface="Arial" charset="0"/>
              <a:buChar char="▪"/>
              <a:defRPr sz="1600">
                <a:solidFill>
                  <a:schemeClr val="tx1"/>
                </a:solidFill>
                <a:latin typeface="+mn-lt"/>
              </a:defRPr>
            </a:lvl2pPr>
            <a:lvl3pPr marL="457200" indent="-261938" algn="l" defTabSz="895350" rtl="0" fontAlgn="base">
              <a:spcBef>
                <a:spcPct val="0"/>
              </a:spcBef>
              <a:spcAft>
                <a:spcPct val="0"/>
              </a:spcAft>
              <a:buClr>
                <a:schemeClr val="tx2"/>
              </a:buClr>
              <a:buSzPct val="120000"/>
              <a:buFont typeface="Arial" charset="0"/>
              <a:buChar char="–"/>
              <a:defRPr sz="1600">
                <a:solidFill>
                  <a:schemeClr val="tx1"/>
                </a:solidFill>
                <a:latin typeface="+mn-lt"/>
              </a:defRPr>
            </a:lvl3pPr>
            <a:lvl4pPr marL="614363" indent="-155575" algn="l" defTabSz="895350" rtl="0" fontAlgn="base">
              <a:spcBef>
                <a:spcPct val="0"/>
              </a:spcBef>
              <a:spcAft>
                <a:spcPct val="0"/>
              </a:spcAft>
              <a:buClr>
                <a:schemeClr val="tx2"/>
              </a:buClr>
              <a:buSzPct val="120000"/>
              <a:buFont typeface="Arial" charset="0"/>
              <a:buChar char="▫"/>
              <a:defRPr sz="1600">
                <a:solidFill>
                  <a:schemeClr val="tx1"/>
                </a:solidFill>
                <a:latin typeface="+mn-lt"/>
              </a:defRPr>
            </a:lvl4pPr>
            <a:lvl5pPr marL="7461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5pPr>
            <a:lvl6pPr marL="12033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6pPr>
            <a:lvl7pPr marL="16605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7pPr>
            <a:lvl8pPr marL="21177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8pPr>
            <a:lvl9pPr marL="25749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9pPr>
          </a:lstStyle>
          <a:p>
            <a:pPr lvl="1"/>
            <a:r>
              <a:rPr lang="en-US" sz="1200" dirty="0">
                <a:latin typeface="Calibri Light" panose="020F0302020204030204" pitchFamily="34" charset="0"/>
              </a:rPr>
              <a:t>$300-$</a:t>
            </a:r>
            <a:r>
              <a:rPr lang="en-US" sz="1200" dirty="0" smtClean="0">
                <a:latin typeface="Calibri Light" panose="020F0302020204030204" pitchFamily="34" charset="0"/>
              </a:rPr>
              <a:t>450M potential savings from community prevention programs</a:t>
            </a:r>
            <a:endParaRPr lang="en-US" sz="1200" dirty="0">
              <a:latin typeface="Calibri Light" panose="020F0302020204030204" pitchFamily="34" charset="0"/>
            </a:endParaRPr>
          </a:p>
        </p:txBody>
      </p:sp>
      <p:sp>
        <p:nvSpPr>
          <p:cNvPr id="16" name="Content Placeholder 2"/>
          <p:cNvSpPr txBox="1">
            <a:spLocks/>
          </p:cNvSpPr>
          <p:nvPr/>
        </p:nvSpPr>
        <p:spPr bwMode="auto">
          <a:xfrm>
            <a:off x="7289658" y="3633788"/>
            <a:ext cx="1714226" cy="5652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95350" rtl="0" fontAlgn="base">
              <a:spcBef>
                <a:spcPct val="0"/>
              </a:spcBef>
              <a:spcAft>
                <a:spcPct val="0"/>
              </a:spcAft>
              <a:buClr>
                <a:schemeClr val="tx2"/>
              </a:buClr>
              <a:defRPr sz="1600">
                <a:solidFill>
                  <a:schemeClr val="tx1"/>
                </a:solidFill>
                <a:latin typeface="+mn-lt"/>
                <a:ea typeface="+mn-ea"/>
                <a:cs typeface="+mn-cs"/>
              </a:defRPr>
            </a:lvl1pPr>
            <a:lvl2pPr marL="193675" indent="-192088" algn="l" defTabSz="895350" rtl="0" fontAlgn="base">
              <a:spcBef>
                <a:spcPct val="0"/>
              </a:spcBef>
              <a:spcAft>
                <a:spcPct val="0"/>
              </a:spcAft>
              <a:buClr>
                <a:schemeClr val="tx2"/>
              </a:buClr>
              <a:buSzPct val="125000"/>
              <a:buFont typeface="Arial" charset="0"/>
              <a:buChar char="▪"/>
              <a:defRPr sz="1600">
                <a:solidFill>
                  <a:schemeClr val="tx1"/>
                </a:solidFill>
                <a:latin typeface="+mn-lt"/>
              </a:defRPr>
            </a:lvl2pPr>
            <a:lvl3pPr marL="457200" indent="-261938" algn="l" defTabSz="895350" rtl="0" fontAlgn="base">
              <a:spcBef>
                <a:spcPct val="0"/>
              </a:spcBef>
              <a:spcAft>
                <a:spcPct val="0"/>
              </a:spcAft>
              <a:buClr>
                <a:schemeClr val="tx2"/>
              </a:buClr>
              <a:buSzPct val="120000"/>
              <a:buFont typeface="Arial" charset="0"/>
              <a:buChar char="–"/>
              <a:defRPr sz="1600">
                <a:solidFill>
                  <a:schemeClr val="tx1"/>
                </a:solidFill>
                <a:latin typeface="+mn-lt"/>
              </a:defRPr>
            </a:lvl3pPr>
            <a:lvl4pPr marL="614363" indent="-155575" algn="l" defTabSz="895350" rtl="0" fontAlgn="base">
              <a:spcBef>
                <a:spcPct val="0"/>
              </a:spcBef>
              <a:spcAft>
                <a:spcPct val="0"/>
              </a:spcAft>
              <a:buClr>
                <a:schemeClr val="tx2"/>
              </a:buClr>
              <a:buSzPct val="120000"/>
              <a:buFont typeface="Arial" charset="0"/>
              <a:buChar char="▫"/>
              <a:defRPr sz="1600">
                <a:solidFill>
                  <a:schemeClr val="tx1"/>
                </a:solidFill>
                <a:latin typeface="+mn-lt"/>
              </a:defRPr>
            </a:lvl4pPr>
            <a:lvl5pPr marL="7461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5pPr>
            <a:lvl6pPr marL="12033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6pPr>
            <a:lvl7pPr marL="16605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7pPr>
            <a:lvl8pPr marL="21177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8pPr>
            <a:lvl9pPr marL="25749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9pPr>
          </a:lstStyle>
          <a:p>
            <a:pPr lvl="1"/>
            <a:r>
              <a:rPr lang="en-US" sz="1200" dirty="0">
                <a:latin typeface="Calibri Light" panose="020F0302020204030204" pitchFamily="34" charset="0"/>
              </a:rPr>
              <a:t>Readmissions represent &gt; $700M in avoidable spending</a:t>
            </a:r>
          </a:p>
        </p:txBody>
      </p:sp>
      <p:sp>
        <p:nvSpPr>
          <p:cNvPr id="17" name="Content Placeholder 2"/>
          <p:cNvSpPr txBox="1">
            <a:spLocks/>
          </p:cNvSpPr>
          <p:nvPr/>
        </p:nvSpPr>
        <p:spPr bwMode="auto">
          <a:xfrm>
            <a:off x="7289658" y="4342765"/>
            <a:ext cx="1714226"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95350" rtl="0" fontAlgn="base">
              <a:spcBef>
                <a:spcPct val="0"/>
              </a:spcBef>
              <a:spcAft>
                <a:spcPct val="0"/>
              </a:spcAft>
              <a:buClr>
                <a:schemeClr val="tx2"/>
              </a:buClr>
              <a:defRPr sz="1600">
                <a:solidFill>
                  <a:schemeClr val="tx1"/>
                </a:solidFill>
                <a:latin typeface="+mn-lt"/>
                <a:ea typeface="+mn-ea"/>
                <a:cs typeface="+mn-cs"/>
              </a:defRPr>
            </a:lvl1pPr>
            <a:lvl2pPr marL="193675" indent="-192088" algn="l" defTabSz="895350" rtl="0" fontAlgn="base">
              <a:spcBef>
                <a:spcPct val="0"/>
              </a:spcBef>
              <a:spcAft>
                <a:spcPct val="0"/>
              </a:spcAft>
              <a:buClr>
                <a:schemeClr val="tx2"/>
              </a:buClr>
              <a:buSzPct val="125000"/>
              <a:buFont typeface="Arial" charset="0"/>
              <a:buChar char="▪"/>
              <a:defRPr sz="1600">
                <a:solidFill>
                  <a:schemeClr val="tx1"/>
                </a:solidFill>
                <a:latin typeface="+mn-lt"/>
              </a:defRPr>
            </a:lvl2pPr>
            <a:lvl3pPr marL="457200" indent="-261938" algn="l" defTabSz="895350" rtl="0" fontAlgn="base">
              <a:spcBef>
                <a:spcPct val="0"/>
              </a:spcBef>
              <a:spcAft>
                <a:spcPct val="0"/>
              </a:spcAft>
              <a:buClr>
                <a:schemeClr val="tx2"/>
              </a:buClr>
              <a:buSzPct val="120000"/>
              <a:buFont typeface="Arial" charset="0"/>
              <a:buChar char="–"/>
              <a:defRPr sz="1600">
                <a:solidFill>
                  <a:schemeClr val="tx1"/>
                </a:solidFill>
                <a:latin typeface="+mn-lt"/>
              </a:defRPr>
            </a:lvl3pPr>
            <a:lvl4pPr marL="614363" indent="-155575" algn="l" defTabSz="895350" rtl="0" fontAlgn="base">
              <a:spcBef>
                <a:spcPct val="0"/>
              </a:spcBef>
              <a:spcAft>
                <a:spcPct val="0"/>
              </a:spcAft>
              <a:buClr>
                <a:schemeClr val="tx2"/>
              </a:buClr>
              <a:buSzPct val="120000"/>
              <a:buFont typeface="Arial" charset="0"/>
              <a:buChar char="▫"/>
              <a:defRPr sz="1600">
                <a:solidFill>
                  <a:schemeClr val="tx1"/>
                </a:solidFill>
                <a:latin typeface="+mn-lt"/>
              </a:defRPr>
            </a:lvl4pPr>
            <a:lvl5pPr marL="7461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5pPr>
            <a:lvl6pPr marL="12033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6pPr>
            <a:lvl7pPr marL="16605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7pPr>
            <a:lvl8pPr marL="21177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8pPr>
            <a:lvl9pPr marL="25749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9pPr>
          </a:lstStyle>
          <a:p>
            <a:pPr lvl="1"/>
            <a:r>
              <a:rPr lang="en-US" sz="1200" dirty="0" smtClean="0">
                <a:latin typeface="Calibri Light" panose="020F0302020204030204" pitchFamily="34" charset="0"/>
              </a:rPr>
              <a:t>Significant variation in relative price not tied to quality </a:t>
            </a:r>
            <a:endParaRPr lang="en-US" sz="1200" dirty="0">
              <a:latin typeface="Calibri Light" panose="020F0302020204030204" pitchFamily="34" charset="0"/>
            </a:endParaRPr>
          </a:p>
        </p:txBody>
      </p:sp>
      <p:sp>
        <p:nvSpPr>
          <p:cNvPr id="18" name="Content Placeholder 2"/>
          <p:cNvSpPr txBox="1">
            <a:spLocks/>
          </p:cNvSpPr>
          <p:nvPr/>
        </p:nvSpPr>
        <p:spPr bwMode="auto">
          <a:xfrm>
            <a:off x="7289658" y="5003800"/>
            <a:ext cx="1714226"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95350" rtl="0" fontAlgn="base">
              <a:spcBef>
                <a:spcPct val="0"/>
              </a:spcBef>
              <a:spcAft>
                <a:spcPct val="0"/>
              </a:spcAft>
              <a:buClr>
                <a:schemeClr val="tx2"/>
              </a:buClr>
              <a:defRPr sz="1600">
                <a:solidFill>
                  <a:schemeClr val="tx1"/>
                </a:solidFill>
                <a:latin typeface="+mn-lt"/>
                <a:ea typeface="+mn-ea"/>
                <a:cs typeface="+mn-cs"/>
              </a:defRPr>
            </a:lvl1pPr>
            <a:lvl2pPr marL="193675" indent="-192088" algn="l" defTabSz="895350" rtl="0" fontAlgn="base">
              <a:spcBef>
                <a:spcPct val="0"/>
              </a:spcBef>
              <a:spcAft>
                <a:spcPct val="0"/>
              </a:spcAft>
              <a:buClr>
                <a:schemeClr val="tx2"/>
              </a:buClr>
              <a:buSzPct val="125000"/>
              <a:buFont typeface="Arial" charset="0"/>
              <a:buChar char="▪"/>
              <a:defRPr sz="1600">
                <a:solidFill>
                  <a:schemeClr val="tx1"/>
                </a:solidFill>
                <a:latin typeface="+mn-lt"/>
              </a:defRPr>
            </a:lvl2pPr>
            <a:lvl3pPr marL="457200" indent="-261938" algn="l" defTabSz="895350" rtl="0" fontAlgn="base">
              <a:spcBef>
                <a:spcPct val="0"/>
              </a:spcBef>
              <a:spcAft>
                <a:spcPct val="0"/>
              </a:spcAft>
              <a:buClr>
                <a:schemeClr val="tx2"/>
              </a:buClr>
              <a:buSzPct val="120000"/>
              <a:buFont typeface="Arial" charset="0"/>
              <a:buChar char="–"/>
              <a:defRPr sz="1600">
                <a:solidFill>
                  <a:schemeClr val="tx1"/>
                </a:solidFill>
                <a:latin typeface="+mn-lt"/>
              </a:defRPr>
            </a:lvl3pPr>
            <a:lvl4pPr marL="614363" indent="-155575" algn="l" defTabSz="895350" rtl="0" fontAlgn="base">
              <a:spcBef>
                <a:spcPct val="0"/>
              </a:spcBef>
              <a:spcAft>
                <a:spcPct val="0"/>
              </a:spcAft>
              <a:buClr>
                <a:schemeClr val="tx2"/>
              </a:buClr>
              <a:buSzPct val="120000"/>
              <a:buFont typeface="Arial" charset="0"/>
              <a:buChar char="▫"/>
              <a:defRPr sz="1600">
                <a:solidFill>
                  <a:schemeClr val="tx1"/>
                </a:solidFill>
                <a:latin typeface="+mn-lt"/>
              </a:defRPr>
            </a:lvl4pPr>
            <a:lvl5pPr marL="7461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5pPr>
            <a:lvl6pPr marL="12033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6pPr>
            <a:lvl7pPr marL="16605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7pPr>
            <a:lvl8pPr marL="21177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8pPr>
            <a:lvl9pPr marL="25749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9pPr>
          </a:lstStyle>
          <a:p>
            <a:pPr lvl="1"/>
            <a:r>
              <a:rPr lang="en-US" sz="1200" dirty="0" smtClean="0">
                <a:latin typeface="Calibri Light" panose="020F0302020204030204" pitchFamily="34" charset="0"/>
              </a:rPr>
              <a:t>Some physician organizations estimate </a:t>
            </a:r>
            <a:br>
              <a:rPr lang="en-US" sz="1200" dirty="0" smtClean="0">
                <a:latin typeface="Calibri Light" panose="020F0302020204030204" pitchFamily="34" charset="0"/>
              </a:rPr>
            </a:br>
            <a:r>
              <a:rPr lang="en-US" sz="1200" dirty="0" smtClean="0">
                <a:latin typeface="Calibri Light" panose="020F0302020204030204" pitchFamily="34" charset="0"/>
              </a:rPr>
              <a:t>&gt;10% of NPSR spent </a:t>
            </a:r>
            <a:r>
              <a:rPr lang="en-US" sz="1200" dirty="0">
                <a:latin typeface="Calibri Light" panose="020F0302020204030204" pitchFamily="34" charset="0"/>
              </a:rPr>
              <a:t>on administrative costs</a:t>
            </a:r>
          </a:p>
        </p:txBody>
      </p:sp>
      <p:cxnSp>
        <p:nvCxnSpPr>
          <p:cNvPr id="19" name="Straight Connector 18"/>
          <p:cNvCxnSpPr/>
          <p:nvPr/>
        </p:nvCxnSpPr>
        <p:spPr>
          <a:xfrm>
            <a:off x="2265607" y="2332038"/>
            <a:ext cx="0" cy="186700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1" name="TextBox 55"/>
          <p:cNvSpPr txBox="1">
            <a:spLocks noChangeArrowheads="1"/>
          </p:cNvSpPr>
          <p:nvPr/>
        </p:nvSpPr>
        <p:spPr bwMode="auto">
          <a:xfrm rot="16200000">
            <a:off x="1665868" y="3134737"/>
            <a:ext cx="946517" cy="2616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0" tIns="45716" rIns="0" bIns="45716">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n-US" sz="1100" dirty="0" smtClean="0">
                <a:latin typeface="+mn-lt"/>
              </a:rPr>
              <a:t>CLINICAL</a:t>
            </a:r>
            <a:endParaRPr lang="en-US" sz="1100" dirty="0">
              <a:latin typeface="+mn-lt"/>
            </a:endParaRPr>
          </a:p>
        </p:txBody>
      </p:sp>
      <p:cxnSp>
        <p:nvCxnSpPr>
          <p:cNvPr id="22" name="Straight Connector 21"/>
          <p:cNvCxnSpPr/>
          <p:nvPr/>
        </p:nvCxnSpPr>
        <p:spPr>
          <a:xfrm>
            <a:off x="2260895" y="4319905"/>
            <a:ext cx="0" cy="1399699"/>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3" name="TextBox 55"/>
          <p:cNvSpPr txBox="1">
            <a:spLocks noChangeArrowheads="1"/>
          </p:cNvSpPr>
          <p:nvPr/>
        </p:nvSpPr>
        <p:spPr bwMode="auto">
          <a:xfrm rot="16200000">
            <a:off x="1665868" y="4836538"/>
            <a:ext cx="946517" cy="2616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0" tIns="45716" rIns="0" bIns="45716">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n-US" sz="1100" dirty="0" smtClean="0">
                <a:latin typeface="+mn-lt"/>
              </a:rPr>
              <a:t>STRUCTURAL</a:t>
            </a:r>
            <a:endParaRPr lang="en-US" sz="1100" dirty="0">
              <a:latin typeface="+mn-lt"/>
            </a:endParaRPr>
          </a:p>
        </p:txBody>
      </p:sp>
      <p:sp>
        <p:nvSpPr>
          <p:cNvPr id="37" name="Content Placeholder 2"/>
          <p:cNvSpPr txBox="1">
            <a:spLocks/>
          </p:cNvSpPr>
          <p:nvPr/>
        </p:nvSpPr>
        <p:spPr bwMode="auto">
          <a:xfrm>
            <a:off x="2368554" y="2332038"/>
            <a:ext cx="1714226"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95350" rtl="0" fontAlgn="base">
              <a:spcBef>
                <a:spcPct val="0"/>
              </a:spcBef>
              <a:spcAft>
                <a:spcPct val="0"/>
              </a:spcAft>
              <a:buClr>
                <a:schemeClr val="tx2"/>
              </a:buClr>
              <a:defRPr sz="1600">
                <a:solidFill>
                  <a:schemeClr val="tx1"/>
                </a:solidFill>
                <a:latin typeface="+mn-lt"/>
                <a:ea typeface="+mn-ea"/>
                <a:cs typeface="+mn-cs"/>
              </a:defRPr>
            </a:lvl1pPr>
            <a:lvl2pPr marL="193675" indent="-192088" algn="l" defTabSz="895350" rtl="0" fontAlgn="base">
              <a:spcBef>
                <a:spcPct val="0"/>
              </a:spcBef>
              <a:spcAft>
                <a:spcPct val="0"/>
              </a:spcAft>
              <a:buClr>
                <a:schemeClr val="tx2"/>
              </a:buClr>
              <a:buSzPct val="125000"/>
              <a:buFont typeface="Arial" charset="0"/>
              <a:buChar char="▪"/>
              <a:defRPr sz="1600">
                <a:solidFill>
                  <a:schemeClr val="tx1"/>
                </a:solidFill>
                <a:latin typeface="+mn-lt"/>
              </a:defRPr>
            </a:lvl2pPr>
            <a:lvl3pPr marL="457200" indent="-261938" algn="l" defTabSz="895350" rtl="0" fontAlgn="base">
              <a:spcBef>
                <a:spcPct val="0"/>
              </a:spcBef>
              <a:spcAft>
                <a:spcPct val="0"/>
              </a:spcAft>
              <a:buClr>
                <a:schemeClr val="tx2"/>
              </a:buClr>
              <a:buSzPct val="120000"/>
              <a:buFont typeface="Arial" charset="0"/>
              <a:buChar char="–"/>
              <a:defRPr sz="1600">
                <a:solidFill>
                  <a:schemeClr val="tx1"/>
                </a:solidFill>
                <a:latin typeface="+mn-lt"/>
              </a:defRPr>
            </a:lvl3pPr>
            <a:lvl4pPr marL="614363" indent="-155575" algn="l" defTabSz="895350" rtl="0" fontAlgn="base">
              <a:spcBef>
                <a:spcPct val="0"/>
              </a:spcBef>
              <a:spcAft>
                <a:spcPct val="0"/>
              </a:spcAft>
              <a:buClr>
                <a:schemeClr val="tx2"/>
              </a:buClr>
              <a:buSzPct val="120000"/>
              <a:buFont typeface="Arial" charset="0"/>
              <a:buChar char="▫"/>
              <a:defRPr sz="1600">
                <a:solidFill>
                  <a:schemeClr val="tx1"/>
                </a:solidFill>
                <a:latin typeface="+mn-lt"/>
              </a:defRPr>
            </a:lvl4pPr>
            <a:lvl5pPr marL="7461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5pPr>
            <a:lvl6pPr marL="12033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6pPr>
            <a:lvl7pPr marL="16605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7pPr>
            <a:lvl8pPr marL="21177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8pPr>
            <a:lvl9pPr marL="25749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9pPr>
          </a:lstStyle>
          <a:p>
            <a:r>
              <a:rPr lang="en-US" sz="1200" dirty="0" smtClean="0">
                <a:latin typeface="Calibri Light" panose="020F0302020204030204" pitchFamily="34" charset="0"/>
              </a:rPr>
              <a:t>Overtreatment</a:t>
            </a:r>
            <a:endParaRPr lang="en-US" sz="1200" dirty="0">
              <a:latin typeface="Calibri Light" panose="020F0302020204030204" pitchFamily="34" charset="0"/>
            </a:endParaRPr>
          </a:p>
        </p:txBody>
      </p:sp>
      <p:sp>
        <p:nvSpPr>
          <p:cNvPr id="42" name="Content Placeholder 2"/>
          <p:cNvSpPr txBox="1">
            <a:spLocks/>
          </p:cNvSpPr>
          <p:nvPr/>
        </p:nvSpPr>
        <p:spPr bwMode="auto">
          <a:xfrm>
            <a:off x="2368554" y="2933700"/>
            <a:ext cx="1714226"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95350" rtl="0" fontAlgn="base">
              <a:spcBef>
                <a:spcPct val="0"/>
              </a:spcBef>
              <a:spcAft>
                <a:spcPct val="0"/>
              </a:spcAft>
              <a:buClr>
                <a:schemeClr val="tx2"/>
              </a:buClr>
              <a:defRPr sz="1600">
                <a:solidFill>
                  <a:schemeClr val="tx1"/>
                </a:solidFill>
                <a:latin typeface="+mn-lt"/>
                <a:ea typeface="+mn-ea"/>
                <a:cs typeface="+mn-cs"/>
              </a:defRPr>
            </a:lvl1pPr>
            <a:lvl2pPr marL="193675" indent="-192088" algn="l" defTabSz="895350" rtl="0" fontAlgn="base">
              <a:spcBef>
                <a:spcPct val="0"/>
              </a:spcBef>
              <a:spcAft>
                <a:spcPct val="0"/>
              </a:spcAft>
              <a:buClr>
                <a:schemeClr val="tx2"/>
              </a:buClr>
              <a:buSzPct val="125000"/>
              <a:buFont typeface="Arial" charset="0"/>
              <a:buChar char="▪"/>
              <a:defRPr sz="1600">
                <a:solidFill>
                  <a:schemeClr val="tx1"/>
                </a:solidFill>
                <a:latin typeface="+mn-lt"/>
              </a:defRPr>
            </a:lvl2pPr>
            <a:lvl3pPr marL="457200" indent="-261938" algn="l" defTabSz="895350" rtl="0" fontAlgn="base">
              <a:spcBef>
                <a:spcPct val="0"/>
              </a:spcBef>
              <a:spcAft>
                <a:spcPct val="0"/>
              </a:spcAft>
              <a:buClr>
                <a:schemeClr val="tx2"/>
              </a:buClr>
              <a:buSzPct val="120000"/>
              <a:buFont typeface="Arial" charset="0"/>
              <a:buChar char="–"/>
              <a:defRPr sz="1600">
                <a:solidFill>
                  <a:schemeClr val="tx1"/>
                </a:solidFill>
                <a:latin typeface="+mn-lt"/>
              </a:defRPr>
            </a:lvl3pPr>
            <a:lvl4pPr marL="614363" indent="-155575" algn="l" defTabSz="895350" rtl="0" fontAlgn="base">
              <a:spcBef>
                <a:spcPct val="0"/>
              </a:spcBef>
              <a:spcAft>
                <a:spcPct val="0"/>
              </a:spcAft>
              <a:buClr>
                <a:schemeClr val="tx2"/>
              </a:buClr>
              <a:buSzPct val="120000"/>
              <a:buFont typeface="Arial" charset="0"/>
              <a:buChar char="▫"/>
              <a:defRPr sz="1600">
                <a:solidFill>
                  <a:schemeClr val="tx1"/>
                </a:solidFill>
                <a:latin typeface="+mn-lt"/>
              </a:defRPr>
            </a:lvl4pPr>
            <a:lvl5pPr marL="7461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5pPr>
            <a:lvl6pPr marL="12033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6pPr>
            <a:lvl7pPr marL="16605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7pPr>
            <a:lvl8pPr marL="21177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8pPr>
            <a:lvl9pPr marL="25749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9pPr>
          </a:lstStyle>
          <a:p>
            <a:pPr marL="1587" lvl="1" indent="0">
              <a:buNone/>
            </a:pPr>
            <a:r>
              <a:rPr lang="en-US" sz="1200" dirty="0" smtClean="0">
                <a:latin typeface="Calibri Light" panose="020F0302020204030204" pitchFamily="34" charset="0"/>
              </a:rPr>
              <a:t>Failures of care delivery</a:t>
            </a:r>
            <a:endParaRPr lang="en-US" sz="1200" dirty="0">
              <a:latin typeface="Calibri Light" panose="020F0302020204030204" pitchFamily="34" charset="0"/>
            </a:endParaRPr>
          </a:p>
        </p:txBody>
      </p:sp>
      <p:sp>
        <p:nvSpPr>
          <p:cNvPr id="43" name="Content Placeholder 2"/>
          <p:cNvSpPr txBox="1">
            <a:spLocks/>
          </p:cNvSpPr>
          <p:nvPr/>
        </p:nvSpPr>
        <p:spPr bwMode="auto">
          <a:xfrm>
            <a:off x="2368554" y="3633788"/>
            <a:ext cx="171422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95350" rtl="0" fontAlgn="base">
              <a:spcBef>
                <a:spcPct val="0"/>
              </a:spcBef>
              <a:spcAft>
                <a:spcPct val="0"/>
              </a:spcAft>
              <a:buClr>
                <a:schemeClr val="tx2"/>
              </a:buClr>
              <a:defRPr sz="1600">
                <a:solidFill>
                  <a:schemeClr val="tx1"/>
                </a:solidFill>
                <a:latin typeface="+mn-lt"/>
                <a:ea typeface="+mn-ea"/>
                <a:cs typeface="+mn-cs"/>
              </a:defRPr>
            </a:lvl1pPr>
            <a:lvl2pPr marL="193675" indent="-192088" algn="l" defTabSz="895350" rtl="0" fontAlgn="base">
              <a:spcBef>
                <a:spcPct val="0"/>
              </a:spcBef>
              <a:spcAft>
                <a:spcPct val="0"/>
              </a:spcAft>
              <a:buClr>
                <a:schemeClr val="tx2"/>
              </a:buClr>
              <a:buSzPct val="125000"/>
              <a:buFont typeface="Arial" charset="0"/>
              <a:buChar char="▪"/>
              <a:defRPr sz="1600">
                <a:solidFill>
                  <a:schemeClr val="tx1"/>
                </a:solidFill>
                <a:latin typeface="+mn-lt"/>
              </a:defRPr>
            </a:lvl2pPr>
            <a:lvl3pPr marL="457200" indent="-261938" algn="l" defTabSz="895350" rtl="0" fontAlgn="base">
              <a:spcBef>
                <a:spcPct val="0"/>
              </a:spcBef>
              <a:spcAft>
                <a:spcPct val="0"/>
              </a:spcAft>
              <a:buClr>
                <a:schemeClr val="tx2"/>
              </a:buClr>
              <a:buSzPct val="120000"/>
              <a:buFont typeface="Arial" charset="0"/>
              <a:buChar char="–"/>
              <a:defRPr sz="1600">
                <a:solidFill>
                  <a:schemeClr val="tx1"/>
                </a:solidFill>
                <a:latin typeface="+mn-lt"/>
              </a:defRPr>
            </a:lvl3pPr>
            <a:lvl4pPr marL="614363" indent="-155575" algn="l" defTabSz="895350" rtl="0" fontAlgn="base">
              <a:spcBef>
                <a:spcPct val="0"/>
              </a:spcBef>
              <a:spcAft>
                <a:spcPct val="0"/>
              </a:spcAft>
              <a:buClr>
                <a:schemeClr val="tx2"/>
              </a:buClr>
              <a:buSzPct val="120000"/>
              <a:buFont typeface="Arial" charset="0"/>
              <a:buChar char="▫"/>
              <a:defRPr sz="1600">
                <a:solidFill>
                  <a:schemeClr val="tx1"/>
                </a:solidFill>
                <a:latin typeface="+mn-lt"/>
              </a:defRPr>
            </a:lvl4pPr>
            <a:lvl5pPr marL="7461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5pPr>
            <a:lvl6pPr marL="12033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6pPr>
            <a:lvl7pPr marL="16605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7pPr>
            <a:lvl8pPr marL="21177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8pPr>
            <a:lvl9pPr marL="25749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9pPr>
          </a:lstStyle>
          <a:p>
            <a:pPr marL="1587" lvl="1" indent="0">
              <a:buNone/>
            </a:pPr>
            <a:r>
              <a:rPr lang="en-US" sz="1200" dirty="0" smtClean="0">
                <a:latin typeface="Calibri Light" panose="020F0302020204030204" pitchFamily="34" charset="0"/>
              </a:rPr>
              <a:t>Failures of care coordination</a:t>
            </a:r>
            <a:endParaRPr lang="en-US" sz="1200" dirty="0">
              <a:latin typeface="Calibri Light" panose="020F0302020204030204" pitchFamily="34" charset="0"/>
            </a:endParaRPr>
          </a:p>
        </p:txBody>
      </p:sp>
      <p:sp>
        <p:nvSpPr>
          <p:cNvPr id="44" name="Content Placeholder 2"/>
          <p:cNvSpPr txBox="1">
            <a:spLocks/>
          </p:cNvSpPr>
          <p:nvPr/>
        </p:nvSpPr>
        <p:spPr bwMode="auto">
          <a:xfrm>
            <a:off x="2368554" y="4342765"/>
            <a:ext cx="1714226"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95350" rtl="0" fontAlgn="base">
              <a:spcBef>
                <a:spcPct val="0"/>
              </a:spcBef>
              <a:spcAft>
                <a:spcPct val="0"/>
              </a:spcAft>
              <a:buClr>
                <a:schemeClr val="tx2"/>
              </a:buClr>
              <a:defRPr sz="1600">
                <a:solidFill>
                  <a:schemeClr val="tx1"/>
                </a:solidFill>
                <a:latin typeface="+mn-lt"/>
                <a:ea typeface="+mn-ea"/>
                <a:cs typeface="+mn-cs"/>
              </a:defRPr>
            </a:lvl1pPr>
            <a:lvl2pPr marL="193675" indent="-192088" algn="l" defTabSz="895350" rtl="0" fontAlgn="base">
              <a:spcBef>
                <a:spcPct val="0"/>
              </a:spcBef>
              <a:spcAft>
                <a:spcPct val="0"/>
              </a:spcAft>
              <a:buClr>
                <a:schemeClr val="tx2"/>
              </a:buClr>
              <a:buSzPct val="125000"/>
              <a:buFont typeface="Arial" charset="0"/>
              <a:buChar char="▪"/>
              <a:defRPr sz="1600">
                <a:solidFill>
                  <a:schemeClr val="tx1"/>
                </a:solidFill>
                <a:latin typeface="+mn-lt"/>
              </a:defRPr>
            </a:lvl2pPr>
            <a:lvl3pPr marL="457200" indent="-261938" algn="l" defTabSz="895350" rtl="0" fontAlgn="base">
              <a:spcBef>
                <a:spcPct val="0"/>
              </a:spcBef>
              <a:spcAft>
                <a:spcPct val="0"/>
              </a:spcAft>
              <a:buClr>
                <a:schemeClr val="tx2"/>
              </a:buClr>
              <a:buSzPct val="120000"/>
              <a:buFont typeface="Arial" charset="0"/>
              <a:buChar char="–"/>
              <a:defRPr sz="1600">
                <a:solidFill>
                  <a:schemeClr val="tx1"/>
                </a:solidFill>
                <a:latin typeface="+mn-lt"/>
              </a:defRPr>
            </a:lvl3pPr>
            <a:lvl4pPr marL="614363" indent="-155575" algn="l" defTabSz="895350" rtl="0" fontAlgn="base">
              <a:spcBef>
                <a:spcPct val="0"/>
              </a:spcBef>
              <a:spcAft>
                <a:spcPct val="0"/>
              </a:spcAft>
              <a:buClr>
                <a:schemeClr val="tx2"/>
              </a:buClr>
              <a:buSzPct val="120000"/>
              <a:buFont typeface="Arial" charset="0"/>
              <a:buChar char="▫"/>
              <a:defRPr sz="1600">
                <a:solidFill>
                  <a:schemeClr val="tx1"/>
                </a:solidFill>
                <a:latin typeface="+mn-lt"/>
              </a:defRPr>
            </a:lvl4pPr>
            <a:lvl5pPr marL="7461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5pPr>
            <a:lvl6pPr marL="12033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6pPr>
            <a:lvl7pPr marL="16605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7pPr>
            <a:lvl8pPr marL="21177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8pPr>
            <a:lvl9pPr marL="25749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9pPr>
          </a:lstStyle>
          <a:p>
            <a:pPr marL="1587" lvl="1" indent="0">
              <a:buNone/>
            </a:pPr>
            <a:r>
              <a:rPr lang="en-US" sz="1200" dirty="0" smtClean="0">
                <a:latin typeface="Calibri Light" panose="020F0302020204030204" pitchFamily="34" charset="0"/>
              </a:rPr>
              <a:t>Pricing failures</a:t>
            </a:r>
            <a:endParaRPr lang="en-US" sz="1200" dirty="0">
              <a:latin typeface="Calibri Light" panose="020F0302020204030204" pitchFamily="34" charset="0"/>
            </a:endParaRPr>
          </a:p>
        </p:txBody>
      </p:sp>
      <p:sp>
        <p:nvSpPr>
          <p:cNvPr id="45" name="Content Placeholder 2"/>
          <p:cNvSpPr txBox="1">
            <a:spLocks/>
          </p:cNvSpPr>
          <p:nvPr/>
        </p:nvSpPr>
        <p:spPr bwMode="auto">
          <a:xfrm>
            <a:off x="2368554" y="5003800"/>
            <a:ext cx="1714226"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95350" rtl="0" fontAlgn="base">
              <a:spcBef>
                <a:spcPct val="0"/>
              </a:spcBef>
              <a:spcAft>
                <a:spcPct val="0"/>
              </a:spcAft>
              <a:buClr>
                <a:schemeClr val="tx2"/>
              </a:buClr>
              <a:defRPr sz="1600">
                <a:solidFill>
                  <a:schemeClr val="tx1"/>
                </a:solidFill>
                <a:latin typeface="+mn-lt"/>
                <a:ea typeface="+mn-ea"/>
                <a:cs typeface="+mn-cs"/>
              </a:defRPr>
            </a:lvl1pPr>
            <a:lvl2pPr marL="193675" indent="-192088" algn="l" defTabSz="895350" rtl="0" fontAlgn="base">
              <a:spcBef>
                <a:spcPct val="0"/>
              </a:spcBef>
              <a:spcAft>
                <a:spcPct val="0"/>
              </a:spcAft>
              <a:buClr>
                <a:schemeClr val="tx2"/>
              </a:buClr>
              <a:buSzPct val="125000"/>
              <a:buFont typeface="Arial" charset="0"/>
              <a:buChar char="▪"/>
              <a:defRPr sz="1600">
                <a:solidFill>
                  <a:schemeClr val="tx1"/>
                </a:solidFill>
                <a:latin typeface="+mn-lt"/>
              </a:defRPr>
            </a:lvl2pPr>
            <a:lvl3pPr marL="457200" indent="-261938" algn="l" defTabSz="895350" rtl="0" fontAlgn="base">
              <a:spcBef>
                <a:spcPct val="0"/>
              </a:spcBef>
              <a:spcAft>
                <a:spcPct val="0"/>
              </a:spcAft>
              <a:buClr>
                <a:schemeClr val="tx2"/>
              </a:buClr>
              <a:buSzPct val="120000"/>
              <a:buFont typeface="Arial" charset="0"/>
              <a:buChar char="–"/>
              <a:defRPr sz="1600">
                <a:solidFill>
                  <a:schemeClr val="tx1"/>
                </a:solidFill>
                <a:latin typeface="+mn-lt"/>
              </a:defRPr>
            </a:lvl3pPr>
            <a:lvl4pPr marL="614363" indent="-155575" algn="l" defTabSz="895350" rtl="0" fontAlgn="base">
              <a:spcBef>
                <a:spcPct val="0"/>
              </a:spcBef>
              <a:spcAft>
                <a:spcPct val="0"/>
              </a:spcAft>
              <a:buClr>
                <a:schemeClr val="tx2"/>
              </a:buClr>
              <a:buSzPct val="120000"/>
              <a:buFont typeface="Arial" charset="0"/>
              <a:buChar char="▫"/>
              <a:defRPr sz="1600">
                <a:solidFill>
                  <a:schemeClr val="tx1"/>
                </a:solidFill>
                <a:latin typeface="+mn-lt"/>
              </a:defRPr>
            </a:lvl4pPr>
            <a:lvl5pPr marL="7461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5pPr>
            <a:lvl6pPr marL="12033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6pPr>
            <a:lvl7pPr marL="16605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7pPr>
            <a:lvl8pPr marL="21177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8pPr>
            <a:lvl9pPr marL="25749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9pPr>
          </a:lstStyle>
          <a:p>
            <a:pPr marL="1587" lvl="1" indent="0">
              <a:buNone/>
            </a:pPr>
            <a:r>
              <a:rPr lang="en-US" sz="1200" dirty="0" smtClean="0">
                <a:latin typeface="Calibri Light" panose="020F0302020204030204" pitchFamily="34" charset="0"/>
              </a:rPr>
              <a:t>Administrative complexity</a:t>
            </a:r>
            <a:endParaRPr lang="en-US" sz="1200" dirty="0">
              <a:latin typeface="Calibri Light" panose="020F0302020204030204" pitchFamily="34" charset="0"/>
            </a:endParaRPr>
          </a:p>
        </p:txBody>
      </p:sp>
      <p:sp>
        <p:nvSpPr>
          <p:cNvPr id="46" name="Rectangle 45"/>
          <p:cNvSpPr/>
          <p:nvPr/>
        </p:nvSpPr>
        <p:spPr>
          <a:xfrm>
            <a:off x="343276" y="5783263"/>
            <a:ext cx="8658709" cy="3515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smtClean="0">
                <a:solidFill>
                  <a:srgbClr val="000000"/>
                </a:solidFill>
              </a:rPr>
              <a:t>Replicated </a:t>
            </a:r>
            <a:r>
              <a:rPr lang="en-US" sz="1200" b="1" dirty="0">
                <a:solidFill>
                  <a:srgbClr val="000000"/>
                </a:solidFill>
              </a:rPr>
              <a:t>Berwick and </a:t>
            </a:r>
            <a:r>
              <a:rPr lang="en-US" sz="1200" b="1" dirty="0" err="1">
                <a:solidFill>
                  <a:srgbClr val="000000"/>
                </a:solidFill>
              </a:rPr>
              <a:t>Hackbarth</a:t>
            </a:r>
            <a:r>
              <a:rPr lang="en-US" sz="1200" b="1" dirty="0">
                <a:solidFill>
                  <a:srgbClr val="000000"/>
                </a:solidFill>
              </a:rPr>
              <a:t> national approach (</a:t>
            </a:r>
            <a:r>
              <a:rPr lang="en-US" sz="1200" b="1" dirty="0" smtClean="0">
                <a:solidFill>
                  <a:srgbClr val="000000"/>
                </a:solidFill>
              </a:rPr>
              <a:t>JAMA </a:t>
            </a:r>
            <a:r>
              <a:rPr lang="en-US" sz="1200" b="1" dirty="0">
                <a:solidFill>
                  <a:srgbClr val="000000"/>
                </a:solidFill>
              </a:rPr>
              <a:t>2012) </a:t>
            </a:r>
            <a:r>
              <a:rPr lang="en-US" sz="1200" b="1" dirty="0" smtClean="0">
                <a:solidFill>
                  <a:srgbClr val="000000"/>
                </a:solidFill>
              </a:rPr>
              <a:t>for Massachusetts based on distinct</a:t>
            </a:r>
            <a:r>
              <a:rPr lang="en-US" sz="1200" b="1" dirty="0">
                <a:solidFill>
                  <a:srgbClr val="000000"/>
                </a:solidFill>
              </a:rPr>
              <a:t>, mutually-exclusive areas of </a:t>
            </a:r>
            <a:r>
              <a:rPr lang="en-US" sz="1200" b="1" dirty="0" smtClean="0">
                <a:solidFill>
                  <a:srgbClr val="000000"/>
                </a:solidFill>
              </a:rPr>
              <a:t>waste</a:t>
            </a:r>
            <a:endParaRPr lang="en-US" sz="1200" b="1" dirty="0"/>
          </a:p>
        </p:txBody>
      </p:sp>
      <p:graphicFrame>
        <p:nvGraphicFramePr>
          <p:cNvPr id="47" name="Object 46"/>
          <p:cNvGraphicFramePr>
            <a:graphicFrameLocks/>
          </p:cNvGraphicFramePr>
          <p:nvPr>
            <p:custDataLst>
              <p:tags r:id="rId5"/>
            </p:custDataLst>
            <p:extLst>
              <p:ext uri="{D42A27DB-BD31-4B8C-83A1-F6EECF244321}">
                <p14:modId xmlns:p14="http://schemas.microsoft.com/office/powerpoint/2010/main" val="73815266"/>
              </p:ext>
            </p:extLst>
          </p:nvPr>
        </p:nvGraphicFramePr>
        <p:xfrm>
          <a:off x="419099" y="2095500"/>
          <a:ext cx="1419278" cy="3429000"/>
        </p:xfrm>
        <a:graphic>
          <a:graphicData uri="http://schemas.openxmlformats.org/presentationml/2006/ole">
            <mc:AlternateContent xmlns:mc="http://schemas.openxmlformats.org/markup-compatibility/2006">
              <mc:Choice xmlns:v="urn:schemas-microsoft-com:vml" Requires="v">
                <p:oleObj spid="_x0000_s325779" name="Chart" r:id="rId12" imgW="1419278" imgH="3429000" progId="MSGraph.Chart.8">
                  <p:embed followColorScheme="full"/>
                </p:oleObj>
              </mc:Choice>
              <mc:Fallback>
                <p:oleObj name="Chart" r:id="rId12" imgW="1419278" imgH="3429000" progId="MSGraph.Chart.8">
                  <p:embed followColorScheme="full"/>
                  <p:pic>
                    <p:nvPicPr>
                      <p:cNvPr id="0" name=""/>
                      <p:cNvPicPr>
                        <a:picLocks noChangeArrowheads="1"/>
                      </p:cNvPicPr>
                      <p:nvPr/>
                    </p:nvPicPr>
                    <p:blipFill>
                      <a:blip r:embed="rId13"/>
                      <a:srcRect/>
                      <a:stretch>
                        <a:fillRect/>
                      </a:stretch>
                    </p:blipFill>
                    <p:spPr bwMode="auto">
                      <a:xfrm>
                        <a:off x="419099" y="2095500"/>
                        <a:ext cx="1419278" cy="342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8" name="Rectangle 47"/>
          <p:cNvSpPr/>
          <p:nvPr>
            <p:custDataLst>
              <p:tags r:id="rId6"/>
            </p:custDataLst>
          </p:nvPr>
        </p:nvSpPr>
        <p:spPr bwMode="gray">
          <a:xfrm>
            <a:off x="835025" y="4665663"/>
            <a:ext cx="598488" cy="547688"/>
          </a:xfrm>
          <a:prstGeom prst="rect">
            <a:avLst/>
          </a:prstGeom>
          <a:noFill/>
          <a:ln w="25400" cap="flat" cmpd="sng" algn="ctr">
            <a:noFill/>
            <a:prstDash val="solid"/>
          </a:ln>
          <a:effectLst/>
          <a:extLst>
            <a:ext uri="{909E8E84-426E-40DD-AFC4-6F175D3DCCD1}">
              <a14:hiddenFill xmlns:a14="http://schemas.microsoft.com/office/drawing/2010/main">
                <a:solidFill>
                  <a:srgbClr val="364D6E"/>
                </a:solidFill>
              </a14:hiddenFill>
            </a:ex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20638" tIns="0" rIns="20638" bIns="0" rtlCol="0" anchor="ctr"/>
          <a:lstStyle/>
          <a:p>
            <a:pPr algn="ctr"/>
            <a:r>
              <a:rPr lang="en-US" sz="1200" b="1" dirty="0" smtClean="0">
                <a:solidFill>
                  <a:schemeClr val="bg1"/>
                </a:solidFill>
              </a:rPr>
              <a:t>$14.7 to </a:t>
            </a:r>
          </a:p>
          <a:p>
            <a:pPr algn="ctr"/>
            <a:r>
              <a:rPr lang="en-US" sz="1200" b="1" dirty="0" smtClean="0">
                <a:solidFill>
                  <a:schemeClr val="bg1"/>
                </a:solidFill>
              </a:rPr>
              <a:t>$26.9B </a:t>
            </a:r>
          </a:p>
          <a:p>
            <a:pPr algn="ctr"/>
            <a:r>
              <a:rPr lang="en-US" sz="1200" dirty="0" smtClean="0">
                <a:solidFill>
                  <a:schemeClr val="bg1"/>
                </a:solidFill>
              </a:rPr>
              <a:t>(21-39%)</a:t>
            </a:r>
            <a:endParaRPr lang="en-US" sz="1200" dirty="0">
              <a:solidFill>
                <a:schemeClr val="bg1"/>
              </a:solidFill>
              <a:sym typeface="+mn-lt"/>
            </a:endParaRPr>
          </a:p>
        </p:txBody>
      </p:sp>
      <p:sp>
        <p:nvSpPr>
          <p:cNvPr id="49" name="Rectangle 48"/>
          <p:cNvSpPr/>
          <p:nvPr>
            <p:custDataLst>
              <p:tags r:id="rId7"/>
            </p:custDataLst>
          </p:nvPr>
        </p:nvSpPr>
        <p:spPr bwMode="gray">
          <a:xfrm>
            <a:off x="655638" y="2001838"/>
            <a:ext cx="957263" cy="182563"/>
          </a:xfrm>
          <a:prstGeom prst="rect">
            <a:avLst/>
          </a:prstGeom>
          <a:noFill/>
          <a:ln w="25400" cap="flat" cmpd="sng" algn="ctr">
            <a:noFill/>
            <a:prstDash val="soli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20638" tIns="0" rIns="20638" bIns="0" rtlCol="0" anchor="b"/>
          <a:lstStyle/>
          <a:p>
            <a:pPr algn="ctr"/>
            <a:r>
              <a:rPr lang="en-US" sz="1200" dirty="0" smtClean="0">
                <a:solidFill>
                  <a:schemeClr val="tx1"/>
                </a:solidFill>
              </a:rPr>
              <a:t>100% = $68.7B</a:t>
            </a:r>
            <a:endParaRPr lang="en-US" sz="1200" dirty="0">
              <a:solidFill>
                <a:schemeClr val="tx1"/>
              </a:solidFill>
              <a:sym typeface="+mn-lt"/>
            </a:endParaRPr>
          </a:p>
        </p:txBody>
      </p:sp>
      <p:sp>
        <p:nvSpPr>
          <p:cNvPr id="50" name="Isosceles Triangle 49"/>
          <p:cNvSpPr/>
          <p:nvPr/>
        </p:nvSpPr>
        <p:spPr>
          <a:xfrm rot="16200000">
            <a:off x="177573" y="3742565"/>
            <a:ext cx="3318967" cy="334008"/>
          </a:xfrm>
          <a:prstGeom prst="triangle">
            <a:avLst>
              <a:gd name="adj" fmla="val 14198"/>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endParaRPr lang="en-US"/>
          </a:p>
        </p:txBody>
      </p:sp>
    </p:spTree>
    <p:extLst>
      <p:ext uri="{BB962C8B-B14F-4D97-AF65-F5344CB8AC3E}">
        <p14:creationId xmlns:p14="http://schemas.microsoft.com/office/powerpoint/2010/main" val="18549719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489" y="234863"/>
            <a:ext cx="8794113" cy="738664"/>
          </a:xfrm>
        </p:spPr>
        <p:txBody>
          <a:bodyPr/>
          <a:lstStyle/>
          <a:p>
            <a:r>
              <a:rPr lang="en-US" b="1" dirty="0" smtClean="0"/>
              <a:t>Reduction opportunities</a:t>
            </a:r>
            <a:r>
              <a:rPr lang="en-US" dirty="0" smtClean="0"/>
              <a:t>: there are a </a:t>
            </a:r>
            <a:r>
              <a:rPr lang="en-US" dirty="0"/>
              <a:t>wide range of </a:t>
            </a:r>
            <a:r>
              <a:rPr lang="en-US" dirty="0" smtClean="0"/>
              <a:t>opportunities to reduce wasteful spending</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825064462"/>
              </p:ext>
            </p:extLst>
          </p:nvPr>
        </p:nvGraphicFramePr>
        <p:xfrm>
          <a:off x="690934" y="1002763"/>
          <a:ext cx="8453066" cy="5286847"/>
        </p:xfrm>
        <a:graphic>
          <a:graphicData uri="http://schemas.openxmlformats.org/drawingml/2006/table">
            <a:tbl>
              <a:tblPr firstRow="1" bandRow="1">
                <a:tableStyleId>{2D5ABB26-0587-4C30-8999-92F81FD0307C}</a:tableStyleId>
              </a:tblPr>
              <a:tblGrid>
                <a:gridCol w="1334814"/>
                <a:gridCol w="118703"/>
                <a:gridCol w="1386540"/>
                <a:gridCol w="118703"/>
                <a:gridCol w="5494306"/>
              </a:tblGrid>
              <a:tr h="46648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600" b="1" dirty="0" smtClean="0">
                        <a:latin typeface="+mj-lt"/>
                      </a:endParaRPr>
                    </a:p>
                  </a:txBody>
                  <a:tcPr marL="93303" marR="93303" marT="46649" marB="46649">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700" b="1" dirty="0" smtClean="0">
                        <a:latin typeface="+mj-lt"/>
                      </a:endParaRPr>
                    </a:p>
                  </a:txBody>
                  <a:tcPr marL="0" marR="93303" marT="46649" marB="46649"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b="0" dirty="0" smtClean="0">
                          <a:latin typeface="+mj-lt"/>
                        </a:rPr>
                        <a:t>Estimate of wasteful spending</a:t>
                      </a:r>
                    </a:p>
                  </a:txBody>
                  <a:tcPr marL="93303" marR="93303" marT="46649" marB="46649" anchor="b">
                    <a:lnL>
                      <a:noFill/>
                    </a:lnL>
                    <a:lnB w="12700" cap="flat" cmpd="sng" algn="ctr">
                      <a:solidFill>
                        <a:schemeClr val="bg1">
                          <a:lumMod val="50000"/>
                        </a:schemeClr>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200" b="0" dirty="0" smtClean="0">
                        <a:latin typeface="+mj-lt"/>
                      </a:endParaRPr>
                    </a:p>
                  </a:txBody>
                  <a:tcPr marL="0" marR="93303" marT="46649" marB="46649" anchor="b"/>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b="0" dirty="0" smtClean="0">
                          <a:latin typeface="+mj-lt"/>
                        </a:rPr>
                        <a:t>Definition</a:t>
                      </a:r>
                      <a:r>
                        <a:rPr lang="en-US" sz="1200" b="0" baseline="0" dirty="0" smtClean="0">
                          <a:latin typeface="+mj-lt"/>
                        </a:rPr>
                        <a:t> of category</a:t>
                      </a:r>
                      <a:endParaRPr lang="en-US" sz="1200" b="0" dirty="0" smtClean="0">
                        <a:latin typeface="+mj-lt"/>
                      </a:endParaRPr>
                    </a:p>
                  </a:txBody>
                  <a:tcPr marL="93303" marR="93303" marT="46649" marB="46649" anchor="b">
                    <a:lnB w="12700" cap="flat" cmpd="sng" algn="ctr">
                      <a:solidFill>
                        <a:schemeClr val="bg1">
                          <a:lumMod val="50000"/>
                        </a:schemeClr>
                      </a:solidFill>
                      <a:prstDash val="solid"/>
                      <a:round/>
                      <a:headEnd type="none" w="med" len="med"/>
                      <a:tailEnd type="none" w="med" len="med"/>
                    </a:lnB>
                  </a:tcPr>
                </a:tc>
              </a:tr>
              <a:tr h="96407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solidFill>
                            <a:schemeClr val="tx1"/>
                          </a:solidFill>
                          <a:latin typeface="+mj-lt"/>
                        </a:rPr>
                        <a:t>Preventable acute hospital readmissions</a:t>
                      </a:r>
                    </a:p>
                  </a:txBody>
                  <a:tcPr marL="93303" marR="93303" marT="46649" marB="46649" anchor="ctr">
                    <a:lnR>
                      <a:noFill/>
                    </a:lnR>
                    <a:lnT w="12700" cap="flat" cmpd="sng" algn="ctr">
                      <a:noFill/>
                      <a:prstDash val="solid"/>
                      <a:round/>
                      <a:headEnd type="none" w="med" len="med"/>
                      <a:tailEnd type="none" w="med" len="med"/>
                    </a:lnT>
                    <a:lnB w="76200" cap="flat" cmpd="sng" algn="ctr">
                      <a:solidFill>
                        <a:schemeClr val="bg1">
                          <a:lumMod val="95000"/>
                        </a:schemeClr>
                      </a:solidFill>
                      <a:prstDash val="solid"/>
                      <a:round/>
                      <a:headEnd type="none" w="med" len="med"/>
                      <a:tailEnd type="none" w="med" len="med"/>
                    </a:lnB>
                    <a:solidFill>
                      <a:schemeClr val="bg1">
                        <a:lumMod val="85000"/>
                      </a:schemeClr>
                    </a:solidFill>
                  </a:tcPr>
                </a:tc>
                <a:tc>
                  <a:txBody>
                    <a:bodyPr/>
                    <a:lstStyle/>
                    <a:p>
                      <a:pPr algn="ctr"/>
                      <a:endParaRPr lang="en-US" sz="800" dirty="0">
                        <a:latin typeface="+mj-lt"/>
                      </a:endParaRPr>
                    </a:p>
                  </a:txBody>
                  <a:tcPr marL="0" marR="93303" marT="46649" marB="46649" anchor="ctr">
                    <a:lnL>
                      <a:noFill/>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latin typeface="+mj-lt"/>
                        </a:rPr>
                        <a:t>$700M</a:t>
                      </a:r>
                      <a:br>
                        <a:rPr lang="en-US" sz="1400" dirty="0" smtClean="0">
                          <a:latin typeface="+mj-lt"/>
                        </a:rPr>
                      </a:br>
                      <a:r>
                        <a:rPr lang="en-US" sz="1400" dirty="0" smtClean="0">
                          <a:latin typeface="+mj-lt"/>
                        </a:rPr>
                        <a:t>(2009)</a:t>
                      </a:r>
                    </a:p>
                  </a:txBody>
                  <a:tcPr marL="93303" marR="93303" marT="46649" marB="46649" anchor="ctr">
                    <a:lnL>
                      <a:noFill/>
                    </a:lnL>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dash"/>
                      <a:round/>
                      <a:headEnd type="none" w="med" len="med"/>
                      <a:tailEnd type="none" w="med" len="med"/>
                    </a:lnB>
                  </a:tcPr>
                </a:tc>
                <a:tc>
                  <a:txBody>
                    <a:bodyPr/>
                    <a:lstStyle/>
                    <a:p>
                      <a:pPr algn="ctr"/>
                      <a:endParaRPr lang="en-US" sz="1400" dirty="0">
                        <a:latin typeface="+mj-lt"/>
                      </a:endParaRPr>
                    </a:p>
                  </a:txBody>
                  <a:tcPr marL="0" marR="93303" marT="46649" marB="46649">
                    <a:lnB w="12700" cap="flat" cmpd="sng" algn="ctr">
                      <a:solidFill>
                        <a:schemeClr val="bg1">
                          <a:lumMod val="50000"/>
                        </a:schemeClr>
                      </a:solidFill>
                      <a:prstDash val="dash"/>
                      <a:round/>
                      <a:headEnd type="none" w="med" len="med"/>
                      <a:tailEnd type="none" w="med" len="med"/>
                    </a:lnB>
                  </a:tcPr>
                </a:tc>
                <a:tc>
                  <a:txBody>
                    <a:bodyPr/>
                    <a:lstStyle/>
                    <a:p>
                      <a:pPr marL="171450" marR="0" lvl="1" indent="-171450" algn="l" defTabSz="914400" rtl="0" eaLnBrk="1" fontAlgn="auto" latinLnBrk="0" hangingPunct="1">
                        <a:lnSpc>
                          <a:spcPct val="100000"/>
                        </a:lnSpc>
                        <a:spcBef>
                          <a:spcPts val="0"/>
                        </a:spcBef>
                        <a:spcAft>
                          <a:spcPts val="0"/>
                        </a:spcAft>
                        <a:buClrTx/>
                        <a:buSzTx/>
                        <a:buFont typeface="Wingdings" pitchFamily="2" charset="2"/>
                        <a:buChar char="§"/>
                        <a:tabLst/>
                        <a:defRPr/>
                      </a:pPr>
                      <a:r>
                        <a:rPr lang="en-US" sz="1200" dirty="0" smtClean="0">
                          <a:latin typeface="+mj-lt"/>
                        </a:rPr>
                        <a:t>Hospital </a:t>
                      </a:r>
                      <a:r>
                        <a:rPr lang="en-US" sz="1200" kern="1200" dirty="0" smtClean="0">
                          <a:solidFill>
                            <a:schemeClr val="tx1"/>
                          </a:solidFill>
                          <a:latin typeface="+mn-lt"/>
                          <a:ea typeface="+mn-ea"/>
                          <a:cs typeface="+mn-cs"/>
                        </a:rPr>
                        <a:t>readmissions that could have been prevented through quality care in the initial hospitalization, adequate discharge planning, adequate post­-discharge follow-up, and/or improved coordination between inpatient and outpatient health-care teams</a:t>
                      </a:r>
                    </a:p>
                  </a:txBody>
                  <a:tcPr marL="93303" marR="93303" marT="46649" marB="46649" anchor="ct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dash"/>
                      <a:round/>
                      <a:headEnd type="none" w="med" len="med"/>
                      <a:tailEnd type="none" w="med" len="med"/>
                    </a:lnB>
                  </a:tcPr>
                </a:tc>
              </a:tr>
              <a:tr h="964072">
                <a:tc>
                  <a:txBody>
                    <a:bodyPr/>
                    <a:lstStyle/>
                    <a:p>
                      <a:r>
                        <a:rPr lang="en-US" sz="1200" dirty="0" smtClean="0">
                          <a:solidFill>
                            <a:schemeClr val="tx1"/>
                          </a:solidFill>
                          <a:latin typeface="+mj-lt"/>
                        </a:rPr>
                        <a:t>Unnecessary ED visits</a:t>
                      </a:r>
                      <a:endParaRPr lang="en-US" sz="1200" dirty="0">
                        <a:latin typeface="+mj-lt"/>
                      </a:endParaRPr>
                    </a:p>
                  </a:txBody>
                  <a:tcPr marL="93303" marR="93303" marT="46649" marB="46649" anchor="ctr">
                    <a:lnR>
                      <a:noFill/>
                    </a:lnR>
                    <a:lnT w="76200" cap="flat" cmpd="sng" algn="ctr">
                      <a:solidFill>
                        <a:schemeClr val="bg1">
                          <a:lumMod val="95000"/>
                        </a:schemeClr>
                      </a:solidFill>
                      <a:prstDash val="solid"/>
                      <a:round/>
                      <a:headEnd type="none" w="med" len="med"/>
                      <a:tailEnd type="none" w="med" len="med"/>
                    </a:lnT>
                    <a:lnB w="76200" cap="flat" cmpd="sng" algn="ctr">
                      <a:solidFill>
                        <a:schemeClr val="bg1">
                          <a:lumMod val="95000"/>
                        </a:schemeClr>
                      </a:solidFill>
                      <a:prstDash val="solid"/>
                      <a:round/>
                      <a:headEnd type="none" w="med" len="med"/>
                      <a:tailEnd type="none" w="med" len="med"/>
                    </a:lnB>
                    <a:solidFill>
                      <a:schemeClr val="bg1">
                        <a:lumMod val="85000"/>
                      </a:schemeClr>
                    </a:solidFill>
                  </a:tcPr>
                </a:tc>
                <a:tc>
                  <a:txBody>
                    <a:bodyPr/>
                    <a:lstStyle/>
                    <a:p>
                      <a:pPr algn="ctr"/>
                      <a:endParaRPr lang="en-US" sz="800" dirty="0">
                        <a:latin typeface="+mj-lt"/>
                      </a:endParaRPr>
                    </a:p>
                  </a:txBody>
                  <a:tcPr marL="0" marR="93303" marT="46649" marB="46649" anchor="ctr">
                    <a:lnL>
                      <a:noFill/>
                    </a:lnL>
                    <a:lnR>
                      <a:noFill/>
                    </a:lnR>
                    <a:lnT>
                      <a:noFill/>
                    </a:lnT>
                    <a:lnB>
                      <a:noFill/>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latin typeface="+mj-lt"/>
                        </a:rPr>
                        <a:t>$550M</a:t>
                      </a:r>
                      <a:br>
                        <a:rPr lang="en-US" sz="1400" dirty="0" smtClean="0">
                          <a:latin typeface="+mj-lt"/>
                        </a:rPr>
                      </a:br>
                      <a:r>
                        <a:rPr lang="en-US" sz="1400" dirty="0" smtClean="0">
                          <a:latin typeface="+mj-lt"/>
                        </a:rPr>
                        <a:t>(2010)</a:t>
                      </a:r>
                    </a:p>
                  </a:txBody>
                  <a:tcPr marL="93303" marR="93303" marT="46649" marB="46649" anchor="ctr">
                    <a:lnL>
                      <a:noFill/>
                    </a:lnL>
                    <a:lnT w="12700" cap="flat" cmpd="sng" algn="ctr">
                      <a:solidFill>
                        <a:schemeClr val="bg1">
                          <a:lumMod val="50000"/>
                        </a:schemeClr>
                      </a:solidFill>
                      <a:prstDash val="dash"/>
                      <a:round/>
                      <a:headEnd type="none" w="med" len="med"/>
                      <a:tailEnd type="none" w="med" len="med"/>
                    </a:lnT>
                    <a:lnB w="12700" cap="flat" cmpd="sng" algn="ctr">
                      <a:solidFill>
                        <a:schemeClr val="bg1">
                          <a:lumMod val="50000"/>
                        </a:schemeClr>
                      </a:solidFill>
                      <a:prstDash val="dash"/>
                      <a:round/>
                      <a:headEnd type="none" w="med" len="med"/>
                      <a:tailEnd type="none" w="med" len="med"/>
                    </a:lnB>
                  </a:tcPr>
                </a:tc>
                <a:tc>
                  <a:txBody>
                    <a:bodyPr/>
                    <a:lstStyle/>
                    <a:p>
                      <a:pPr algn="ctr"/>
                      <a:endParaRPr lang="en-US" sz="1400" dirty="0">
                        <a:latin typeface="+mj-lt"/>
                      </a:endParaRPr>
                    </a:p>
                  </a:txBody>
                  <a:tcPr marL="0" marR="93303" marT="46649" marB="46649">
                    <a:lnT w="12700" cap="flat" cmpd="sng" algn="ctr">
                      <a:solidFill>
                        <a:schemeClr val="bg1">
                          <a:lumMod val="50000"/>
                        </a:schemeClr>
                      </a:solidFill>
                      <a:prstDash val="dash"/>
                      <a:round/>
                      <a:headEnd type="none" w="med" len="med"/>
                      <a:tailEnd type="none" w="med" len="med"/>
                    </a:lnT>
                    <a:lnB w="12700" cap="flat" cmpd="sng" algn="ctr">
                      <a:solidFill>
                        <a:schemeClr val="bg1">
                          <a:lumMod val="50000"/>
                        </a:schemeClr>
                      </a:solidFill>
                      <a:prstDash val="dash"/>
                      <a:round/>
                      <a:headEnd type="none" w="med" len="med"/>
                      <a:tailEnd type="none" w="med" len="med"/>
                    </a:lnB>
                  </a:tcPr>
                </a:tc>
                <a:tc>
                  <a:txBody>
                    <a:bodyPr/>
                    <a:lstStyle/>
                    <a:p>
                      <a:pPr marL="171450" marR="0" lvl="1" indent="-171450" algn="l" defTabSz="914400" rtl="0" eaLnBrk="1" fontAlgn="auto" latinLnBrk="0" hangingPunct="1">
                        <a:lnSpc>
                          <a:spcPct val="100000"/>
                        </a:lnSpc>
                        <a:spcBef>
                          <a:spcPts val="0"/>
                        </a:spcBef>
                        <a:spcAft>
                          <a:spcPts val="0"/>
                        </a:spcAft>
                        <a:buClrTx/>
                        <a:buSzTx/>
                        <a:buFont typeface="Wingdings" pitchFamily="2" charset="2"/>
                        <a:buChar char="§"/>
                        <a:tabLst/>
                        <a:defRPr/>
                      </a:pPr>
                      <a:r>
                        <a:rPr lang="en-US" sz="1200" dirty="0" smtClean="0">
                          <a:latin typeface="+mj-lt"/>
                        </a:rPr>
                        <a:t>Visits to the emergency room that could have been avoided with timely and effective primary care</a:t>
                      </a:r>
                    </a:p>
                  </a:txBody>
                  <a:tcPr marL="93303" marR="93303" marT="46649" marB="46649" anchor="ctr">
                    <a:lnT w="12700" cap="flat" cmpd="sng" algn="ctr">
                      <a:solidFill>
                        <a:schemeClr val="bg1">
                          <a:lumMod val="50000"/>
                        </a:schemeClr>
                      </a:solidFill>
                      <a:prstDash val="dash"/>
                      <a:round/>
                      <a:headEnd type="none" w="med" len="med"/>
                      <a:tailEnd type="none" w="med" len="med"/>
                    </a:lnT>
                    <a:lnB w="12700" cap="flat" cmpd="sng" algn="ctr">
                      <a:solidFill>
                        <a:schemeClr val="bg1">
                          <a:lumMod val="50000"/>
                        </a:schemeClr>
                      </a:solidFill>
                      <a:prstDash val="dash"/>
                      <a:round/>
                      <a:headEnd type="none" w="med" len="med"/>
                      <a:tailEnd type="none" w="med" len="med"/>
                    </a:lnB>
                  </a:tcPr>
                </a:tc>
              </a:tr>
              <a:tr h="96407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solidFill>
                            <a:schemeClr val="tx1"/>
                          </a:solidFill>
                          <a:latin typeface="+mj-lt"/>
                        </a:rPr>
                        <a:t>Health care-associated</a:t>
                      </a:r>
                      <a:r>
                        <a:rPr lang="en-US" sz="1200" baseline="0" dirty="0" smtClean="0">
                          <a:solidFill>
                            <a:schemeClr val="tx1"/>
                          </a:solidFill>
                          <a:latin typeface="+mj-lt"/>
                        </a:rPr>
                        <a:t> </a:t>
                      </a:r>
                      <a:r>
                        <a:rPr lang="en-US" sz="1200" dirty="0" smtClean="0">
                          <a:solidFill>
                            <a:schemeClr val="tx1"/>
                          </a:solidFill>
                          <a:latin typeface="+mj-lt"/>
                        </a:rPr>
                        <a:t>infections</a:t>
                      </a:r>
                    </a:p>
                  </a:txBody>
                  <a:tcPr marL="93303" marR="93303" marT="46649" marB="46649" anchor="ctr">
                    <a:lnR>
                      <a:noFill/>
                    </a:lnR>
                    <a:lnT w="76200" cap="flat" cmpd="sng" algn="ctr">
                      <a:solidFill>
                        <a:schemeClr val="bg1">
                          <a:lumMod val="95000"/>
                        </a:schemeClr>
                      </a:solidFill>
                      <a:prstDash val="solid"/>
                      <a:round/>
                      <a:headEnd type="none" w="med" len="med"/>
                      <a:tailEnd type="none" w="med" len="med"/>
                    </a:lnT>
                    <a:lnB w="76200" cap="flat" cmpd="sng" algn="ctr">
                      <a:solidFill>
                        <a:schemeClr val="bg1">
                          <a:lumMod val="95000"/>
                        </a:schemeClr>
                      </a:solidFill>
                      <a:prstDash val="solid"/>
                      <a:round/>
                      <a:headEnd type="none" w="med" len="med"/>
                      <a:tailEnd type="none" w="med" len="med"/>
                    </a:lnB>
                    <a:solidFill>
                      <a:schemeClr val="bg1">
                        <a:lumMod val="8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800" dirty="0" smtClean="0">
                        <a:latin typeface="+mj-lt"/>
                      </a:endParaRPr>
                    </a:p>
                  </a:txBody>
                  <a:tcPr marL="0" marR="93303" marT="46649" marB="46649" anchor="ctr">
                    <a:lnL>
                      <a:noFill/>
                    </a:lnL>
                    <a:lnR>
                      <a:noFill/>
                    </a:lnR>
                    <a:lnT>
                      <a:noFill/>
                    </a:lnT>
                    <a:lnB>
                      <a:noFill/>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latin typeface="+mj-lt"/>
                        </a:rPr>
                        <a:t>$10 to 18M</a:t>
                      </a:r>
                      <a:br>
                        <a:rPr lang="en-US" sz="1400" dirty="0" smtClean="0">
                          <a:latin typeface="+mj-lt"/>
                        </a:rPr>
                      </a:br>
                      <a:r>
                        <a:rPr lang="en-US" sz="1400" dirty="0" smtClean="0">
                          <a:latin typeface="+mj-lt"/>
                        </a:rPr>
                        <a:t>(2011)</a:t>
                      </a:r>
                    </a:p>
                  </a:txBody>
                  <a:tcPr marL="93303" marR="93303" marT="46649" marB="46649" anchor="ctr">
                    <a:lnL>
                      <a:noFill/>
                    </a:lnL>
                    <a:lnT w="12700" cap="flat" cmpd="sng" algn="ctr">
                      <a:solidFill>
                        <a:schemeClr val="bg1">
                          <a:lumMod val="50000"/>
                        </a:schemeClr>
                      </a:solidFill>
                      <a:prstDash val="dash"/>
                      <a:round/>
                      <a:headEnd type="none" w="med" len="med"/>
                      <a:tailEnd type="none" w="med" len="med"/>
                    </a:lnT>
                    <a:lnB w="12700" cap="flat" cmpd="sng" algn="ctr">
                      <a:solidFill>
                        <a:schemeClr val="bg1">
                          <a:lumMod val="50000"/>
                        </a:schemeClr>
                      </a:solidFill>
                      <a:prstDash val="dash"/>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400" dirty="0" smtClean="0">
                        <a:latin typeface="+mj-lt"/>
                      </a:endParaRPr>
                    </a:p>
                  </a:txBody>
                  <a:tcPr marL="0" marR="93303" marT="46649" marB="46649">
                    <a:lnT w="12700" cap="flat" cmpd="sng" algn="ctr">
                      <a:solidFill>
                        <a:schemeClr val="bg1">
                          <a:lumMod val="50000"/>
                        </a:schemeClr>
                      </a:solidFill>
                      <a:prstDash val="dash"/>
                      <a:round/>
                      <a:headEnd type="none" w="med" len="med"/>
                      <a:tailEnd type="none" w="med" len="med"/>
                    </a:lnT>
                    <a:lnB w="12700" cap="flat" cmpd="sng" algn="ctr">
                      <a:solidFill>
                        <a:schemeClr val="bg1">
                          <a:lumMod val="50000"/>
                        </a:schemeClr>
                      </a:solidFill>
                      <a:prstDash val="dash"/>
                      <a:round/>
                      <a:headEnd type="none" w="med" len="med"/>
                      <a:tailEnd type="none" w="med" len="med"/>
                    </a:lnB>
                  </a:tcPr>
                </a:tc>
                <a:tc>
                  <a:txBody>
                    <a:bodyPr/>
                    <a:lstStyle/>
                    <a:p>
                      <a:pPr marL="171450" marR="0" lvl="1" indent="-171450" algn="l" defTabSz="914400" rtl="0" eaLnBrk="1" fontAlgn="auto" latinLnBrk="0" hangingPunct="1">
                        <a:lnSpc>
                          <a:spcPct val="100000"/>
                        </a:lnSpc>
                        <a:spcBef>
                          <a:spcPts val="0"/>
                        </a:spcBef>
                        <a:spcAft>
                          <a:spcPts val="0"/>
                        </a:spcAft>
                        <a:buClrTx/>
                        <a:buSzTx/>
                        <a:buFont typeface="Wingdings" pitchFamily="2" charset="2"/>
                        <a:buChar char="§"/>
                        <a:tabLst/>
                        <a:defRPr/>
                      </a:pPr>
                      <a:r>
                        <a:rPr lang="en-US" sz="1200" dirty="0" smtClean="0">
                          <a:latin typeface="+mj-lt"/>
                        </a:rPr>
                        <a:t>Infections contracted while patients are in a hospital receiving health</a:t>
                      </a:r>
                      <a:r>
                        <a:rPr lang="en-US" sz="1200" baseline="0" dirty="0" smtClean="0">
                          <a:latin typeface="+mj-lt"/>
                        </a:rPr>
                        <a:t> </a:t>
                      </a:r>
                      <a:r>
                        <a:rPr lang="en-US" sz="1200" dirty="0" smtClean="0">
                          <a:latin typeface="+mj-lt"/>
                        </a:rPr>
                        <a:t>care treatment for other conditions</a:t>
                      </a:r>
                    </a:p>
                  </a:txBody>
                  <a:tcPr marL="93303" marR="93303" marT="46649" marB="46649" anchor="ctr">
                    <a:lnT w="12700" cap="flat" cmpd="sng" algn="ctr">
                      <a:solidFill>
                        <a:schemeClr val="bg1">
                          <a:lumMod val="50000"/>
                        </a:schemeClr>
                      </a:solidFill>
                      <a:prstDash val="dash"/>
                      <a:round/>
                      <a:headEnd type="none" w="med" len="med"/>
                      <a:tailEnd type="none" w="med" len="med"/>
                    </a:lnT>
                    <a:lnB w="12700" cap="flat" cmpd="sng" algn="ctr">
                      <a:solidFill>
                        <a:schemeClr val="bg1">
                          <a:lumMod val="50000"/>
                        </a:schemeClr>
                      </a:solidFill>
                      <a:prstDash val="dash"/>
                      <a:round/>
                      <a:headEnd type="none" w="med" len="med"/>
                      <a:tailEnd type="none" w="med" len="med"/>
                    </a:lnB>
                  </a:tcPr>
                </a:tc>
              </a:tr>
              <a:tr h="96407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solidFill>
                            <a:schemeClr val="tx1"/>
                          </a:solidFill>
                          <a:latin typeface="+mj-lt"/>
                        </a:rPr>
                        <a:t>Early elective inductions</a:t>
                      </a:r>
                    </a:p>
                  </a:txBody>
                  <a:tcPr marL="93303" marR="93303" marT="46649" marB="46649" anchor="ctr">
                    <a:lnR>
                      <a:noFill/>
                    </a:lnR>
                    <a:lnT w="76200" cap="flat" cmpd="sng" algn="ctr">
                      <a:solidFill>
                        <a:schemeClr val="bg1">
                          <a:lumMod val="95000"/>
                        </a:schemeClr>
                      </a:solidFill>
                      <a:prstDash val="solid"/>
                      <a:round/>
                      <a:headEnd type="none" w="med" len="med"/>
                      <a:tailEnd type="none" w="med" len="med"/>
                    </a:lnT>
                    <a:lnB w="76200" cap="flat" cmpd="sng" algn="ctr">
                      <a:solidFill>
                        <a:schemeClr val="bg1">
                          <a:lumMod val="95000"/>
                        </a:schemeClr>
                      </a:solidFill>
                      <a:prstDash val="solid"/>
                      <a:round/>
                      <a:headEnd type="none" w="med" len="med"/>
                      <a:tailEnd type="none" w="med" len="med"/>
                    </a:lnB>
                    <a:solidFill>
                      <a:schemeClr val="bg1">
                        <a:lumMod val="8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800" dirty="0" smtClean="0">
                        <a:latin typeface="+mj-lt"/>
                      </a:endParaRPr>
                    </a:p>
                  </a:txBody>
                  <a:tcPr marL="0" marR="93303" marT="46649" marB="46649" anchor="ctr">
                    <a:lnL>
                      <a:noFill/>
                    </a:lnL>
                    <a:lnR>
                      <a:noFill/>
                    </a:lnR>
                    <a:lnT>
                      <a:noFill/>
                    </a:lnT>
                    <a:lnB>
                      <a:noFill/>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latin typeface="+mj-lt"/>
                        </a:rPr>
                        <a:t>$3 to 8M</a:t>
                      </a:r>
                      <a:br>
                        <a:rPr lang="en-US" sz="1400" dirty="0" smtClean="0">
                          <a:latin typeface="+mj-lt"/>
                        </a:rPr>
                      </a:br>
                      <a:r>
                        <a:rPr lang="en-US" sz="1400" dirty="0" smtClean="0">
                          <a:latin typeface="+mj-lt"/>
                        </a:rPr>
                        <a:t>(2012)</a:t>
                      </a:r>
                    </a:p>
                  </a:txBody>
                  <a:tcPr marL="93303" marR="93303" marT="46649" marB="46649" anchor="ctr">
                    <a:lnL>
                      <a:noFill/>
                    </a:lnL>
                    <a:lnT w="12700" cap="flat" cmpd="sng" algn="ctr">
                      <a:solidFill>
                        <a:schemeClr val="bg1">
                          <a:lumMod val="50000"/>
                        </a:schemeClr>
                      </a:solidFill>
                      <a:prstDash val="dash"/>
                      <a:round/>
                      <a:headEnd type="none" w="med" len="med"/>
                      <a:tailEnd type="none" w="med" len="med"/>
                    </a:lnT>
                    <a:lnB w="12700" cap="flat" cmpd="sng" algn="ctr">
                      <a:solidFill>
                        <a:schemeClr val="bg1">
                          <a:lumMod val="50000"/>
                        </a:schemeClr>
                      </a:solidFill>
                      <a:prstDash val="dash"/>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400" dirty="0" smtClean="0">
                        <a:latin typeface="+mj-lt"/>
                      </a:endParaRPr>
                    </a:p>
                  </a:txBody>
                  <a:tcPr marL="0" marR="93303" marT="46649" marB="46649">
                    <a:lnT w="12700" cap="flat" cmpd="sng" algn="ctr">
                      <a:solidFill>
                        <a:schemeClr val="bg1">
                          <a:lumMod val="50000"/>
                        </a:schemeClr>
                      </a:solidFill>
                      <a:prstDash val="dash"/>
                      <a:round/>
                      <a:headEnd type="none" w="med" len="med"/>
                      <a:tailEnd type="none" w="med" len="med"/>
                    </a:lnT>
                    <a:lnB w="12700" cap="flat" cmpd="sng" algn="ctr">
                      <a:solidFill>
                        <a:schemeClr val="bg1">
                          <a:lumMod val="50000"/>
                        </a:schemeClr>
                      </a:solidFill>
                      <a:prstDash val="dash"/>
                      <a:round/>
                      <a:headEnd type="none" w="med" len="med"/>
                      <a:tailEnd type="none" w="med" len="med"/>
                    </a:lnB>
                  </a:tcPr>
                </a:tc>
                <a:tc>
                  <a:txBody>
                    <a:bodyPr/>
                    <a:lstStyle/>
                    <a:p>
                      <a:pPr marL="171450" marR="0" lvl="1" indent="-171450" algn="l" defTabSz="914400" rtl="0" eaLnBrk="1" fontAlgn="auto" latinLnBrk="0" hangingPunct="1">
                        <a:lnSpc>
                          <a:spcPct val="100000"/>
                        </a:lnSpc>
                        <a:spcBef>
                          <a:spcPts val="0"/>
                        </a:spcBef>
                        <a:spcAft>
                          <a:spcPts val="0"/>
                        </a:spcAft>
                        <a:buClrTx/>
                        <a:buSzTx/>
                        <a:buFont typeface="Wingdings" pitchFamily="2" charset="2"/>
                        <a:buChar char="§"/>
                        <a:tabLst/>
                        <a:defRPr/>
                      </a:pPr>
                      <a:r>
                        <a:rPr lang="en-US" sz="1200" dirty="0" smtClean="0">
                          <a:latin typeface="+mj-lt"/>
                        </a:rPr>
                        <a:t>Elective inductions before 39 weeks, which increase the health risks for newborn babies and dramatically raise the likelihood of those infants being admitted to neonatal intensive care</a:t>
                      </a:r>
                    </a:p>
                  </a:txBody>
                  <a:tcPr marL="93303" marR="93303" marT="46649" marB="46649" anchor="ctr">
                    <a:lnT w="12700" cap="flat" cmpd="sng" algn="ctr">
                      <a:solidFill>
                        <a:schemeClr val="bg1">
                          <a:lumMod val="50000"/>
                        </a:schemeClr>
                      </a:solidFill>
                      <a:prstDash val="dash"/>
                      <a:round/>
                      <a:headEnd type="none" w="med" len="med"/>
                      <a:tailEnd type="none" w="med" len="med"/>
                    </a:lnT>
                    <a:lnB w="12700" cap="flat" cmpd="sng" algn="ctr">
                      <a:solidFill>
                        <a:schemeClr val="bg1">
                          <a:lumMod val="50000"/>
                        </a:schemeClr>
                      </a:solidFill>
                      <a:prstDash val="dash"/>
                      <a:round/>
                      <a:headEnd type="none" w="med" len="med"/>
                      <a:tailEnd type="none" w="med" len="med"/>
                    </a:lnB>
                  </a:tcPr>
                </a:tc>
              </a:tr>
              <a:tr h="96407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solidFill>
                            <a:schemeClr val="tx1"/>
                          </a:solidFill>
                          <a:latin typeface="+mj-lt"/>
                        </a:rPr>
                        <a:t>Inappropriate imaging for lower back pain</a:t>
                      </a:r>
                    </a:p>
                  </a:txBody>
                  <a:tcPr marL="93303" marR="93303" marT="46649" marB="46649" anchor="ctr">
                    <a:lnR>
                      <a:noFill/>
                    </a:lnR>
                    <a:lnT w="76200" cap="flat" cmpd="sng" algn="ctr">
                      <a:solidFill>
                        <a:schemeClr val="bg1">
                          <a:lumMod val="95000"/>
                        </a:schemeClr>
                      </a:solidFill>
                      <a:prstDash val="solid"/>
                      <a:round/>
                      <a:headEnd type="none" w="med" len="med"/>
                      <a:tailEnd type="none" w="med" len="med"/>
                    </a:lnT>
                    <a:solidFill>
                      <a:schemeClr val="bg1">
                        <a:lumMod val="8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800" dirty="0" smtClean="0">
                        <a:latin typeface="+mj-lt"/>
                      </a:endParaRPr>
                    </a:p>
                  </a:txBody>
                  <a:tcPr marL="0" marR="93303" marT="46649" marB="46649" anchor="ctr">
                    <a:lnL>
                      <a:noFill/>
                    </a:lnL>
                    <a:lnR>
                      <a:noFill/>
                    </a:lnR>
                    <a:lnT>
                      <a:noFill/>
                    </a:lnT>
                    <a:lnB>
                      <a:noFill/>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latin typeface="+mj-lt"/>
                        </a:rPr>
                        <a:t>$1 to 2M</a:t>
                      </a:r>
                      <a:br>
                        <a:rPr lang="en-US" sz="1400" dirty="0" smtClean="0">
                          <a:latin typeface="+mj-lt"/>
                        </a:rPr>
                      </a:br>
                      <a:r>
                        <a:rPr lang="en-US" sz="1400" dirty="0" smtClean="0">
                          <a:latin typeface="+mj-lt"/>
                        </a:rPr>
                        <a:t>(2011)</a:t>
                      </a:r>
                    </a:p>
                  </a:txBody>
                  <a:tcPr marL="93303" marR="93303" marT="46649" marB="46649" anchor="ctr">
                    <a:lnL>
                      <a:noFill/>
                    </a:lnL>
                    <a:lnT w="12700" cap="flat" cmpd="sng" algn="ctr">
                      <a:solidFill>
                        <a:schemeClr val="bg1">
                          <a:lumMod val="50000"/>
                        </a:schemeClr>
                      </a:solidFill>
                      <a:prstDash val="dash"/>
                      <a:round/>
                      <a:headEnd type="none" w="med" len="med"/>
                      <a:tailEnd type="none" w="med" len="med"/>
                    </a:lnT>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400" dirty="0" smtClean="0">
                        <a:latin typeface="+mj-lt"/>
                      </a:endParaRPr>
                    </a:p>
                  </a:txBody>
                  <a:tcPr marL="0" marR="93303" marT="46649" marB="46649">
                    <a:lnT w="12700" cap="flat" cmpd="sng" algn="ctr">
                      <a:solidFill>
                        <a:schemeClr val="bg1">
                          <a:lumMod val="50000"/>
                        </a:schemeClr>
                      </a:solidFill>
                      <a:prstDash val="dash"/>
                      <a:round/>
                      <a:headEnd type="none" w="med" len="med"/>
                      <a:tailEnd type="none" w="med" len="med"/>
                    </a:lnT>
                  </a:tcPr>
                </a:tc>
                <a:tc>
                  <a:txBody>
                    <a:bodyPr/>
                    <a:lstStyle/>
                    <a:p>
                      <a:pPr marL="171450" marR="0" lvl="1" indent="-171450" algn="l" defTabSz="914400" rtl="0" eaLnBrk="1" fontAlgn="auto" latinLnBrk="0" hangingPunct="1">
                        <a:lnSpc>
                          <a:spcPct val="100000"/>
                        </a:lnSpc>
                        <a:spcBef>
                          <a:spcPts val="0"/>
                        </a:spcBef>
                        <a:spcAft>
                          <a:spcPts val="0"/>
                        </a:spcAft>
                        <a:buClrTx/>
                        <a:buSzTx/>
                        <a:buFont typeface="Wingdings" pitchFamily="2" charset="2"/>
                        <a:buChar char="§"/>
                        <a:tabLst>
                          <a:tab pos="115888" algn="l"/>
                        </a:tabLst>
                        <a:defRPr/>
                      </a:pPr>
                      <a:r>
                        <a:rPr lang="en-US" sz="1200" dirty="0" smtClean="0">
                          <a:latin typeface="+mj-lt"/>
                        </a:rPr>
                        <a:t>Diagnostic imaging (X-rays, CT scans, and MRIs) used against clinical guidelines in office visits for lower back pain</a:t>
                      </a:r>
                    </a:p>
                  </a:txBody>
                  <a:tcPr marL="93303" marR="93303" marT="46649" marB="46649" anchor="ctr">
                    <a:lnT w="12700" cap="flat" cmpd="sng" algn="ctr">
                      <a:solidFill>
                        <a:schemeClr val="bg1">
                          <a:lumMod val="50000"/>
                        </a:schemeClr>
                      </a:solidFill>
                      <a:prstDash val="dash"/>
                      <a:round/>
                      <a:headEnd type="none" w="med" len="med"/>
                      <a:tailEnd type="none" w="med" len="med"/>
                    </a:lnT>
                  </a:tcPr>
                </a:tc>
              </a:tr>
            </a:tbl>
          </a:graphicData>
        </a:graphic>
      </p:graphicFrame>
      <p:sp>
        <p:nvSpPr>
          <p:cNvPr id="6" name="TextBox 55"/>
          <p:cNvSpPr txBox="1">
            <a:spLocks noChangeArrowheads="1"/>
          </p:cNvSpPr>
          <p:nvPr/>
        </p:nvSpPr>
        <p:spPr bwMode="auto">
          <a:xfrm rot="16200000">
            <a:off x="-654594" y="2226428"/>
            <a:ext cx="1946610" cy="4377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0" tIns="45716" rIns="0" bIns="45716">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n-US" sz="1100" dirty="0" smtClean="0">
                <a:latin typeface="+mj-lt"/>
              </a:rPr>
              <a:t>Opportunities for coordinated action across care settings</a:t>
            </a:r>
            <a:endParaRPr lang="en-US" sz="1100" dirty="0">
              <a:latin typeface="+mj-lt"/>
            </a:endParaRPr>
          </a:p>
        </p:txBody>
      </p:sp>
      <p:sp>
        <p:nvSpPr>
          <p:cNvPr id="7" name="TextBox 55"/>
          <p:cNvSpPr txBox="1">
            <a:spLocks noChangeArrowheads="1"/>
          </p:cNvSpPr>
          <p:nvPr/>
        </p:nvSpPr>
        <p:spPr bwMode="auto">
          <a:xfrm rot="16200000">
            <a:off x="-203347" y="3728693"/>
            <a:ext cx="1051019" cy="4308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0" tIns="45716" rIns="0" bIns="45716">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n-US" sz="1100" smtClean="0">
                <a:latin typeface="+mj-lt"/>
              </a:rPr>
              <a:t>Opportunity for hospital action</a:t>
            </a:r>
            <a:endParaRPr lang="en-US" sz="1100" dirty="0">
              <a:latin typeface="+mj-lt"/>
            </a:endParaRPr>
          </a:p>
        </p:txBody>
      </p:sp>
      <p:sp>
        <p:nvSpPr>
          <p:cNvPr id="8" name="TextBox 55"/>
          <p:cNvSpPr txBox="1">
            <a:spLocks noChangeArrowheads="1"/>
          </p:cNvSpPr>
          <p:nvPr/>
        </p:nvSpPr>
        <p:spPr bwMode="auto">
          <a:xfrm rot="16200000">
            <a:off x="-622371" y="5191836"/>
            <a:ext cx="1882165" cy="4377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0" tIns="45716" rIns="0" bIns="45716">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n-US" sz="1100" dirty="0" smtClean="0">
                <a:latin typeface="+mj-lt"/>
              </a:rPr>
              <a:t>Opportunities for physician and patient action</a:t>
            </a:r>
            <a:endParaRPr lang="en-US" sz="1100" dirty="0">
              <a:latin typeface="+mj-lt"/>
            </a:endParaRPr>
          </a:p>
        </p:txBody>
      </p:sp>
      <p:cxnSp>
        <p:nvCxnSpPr>
          <p:cNvPr id="9" name="Straight Connector 8"/>
          <p:cNvCxnSpPr/>
          <p:nvPr/>
        </p:nvCxnSpPr>
        <p:spPr>
          <a:xfrm>
            <a:off x="595363" y="1472012"/>
            <a:ext cx="0" cy="187452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595363" y="4411067"/>
            <a:ext cx="0" cy="187630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595363" y="3465977"/>
            <a:ext cx="0" cy="82296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2" name="McK 5. Source"/>
          <p:cNvSpPr>
            <a:spLocks noChangeArrowheads="1"/>
          </p:cNvSpPr>
          <p:nvPr>
            <p:custDataLst>
              <p:tags r:id="rId1"/>
            </p:custDataLst>
          </p:nvPr>
        </p:nvSpPr>
        <p:spPr bwMode="auto">
          <a:xfrm>
            <a:off x="121488" y="6512833"/>
            <a:ext cx="6988830"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nchorCtr="0">
            <a:spAutoFit/>
          </a:bodyPr>
          <a:lstStyle/>
          <a:p>
            <a:pPr marL="118241" indent="-118241" defTabSz="913526">
              <a:tabLst>
                <a:tab pos="118241" algn="l"/>
                <a:tab pos="408171" algn="l"/>
              </a:tabLst>
            </a:pPr>
            <a:r>
              <a:rPr lang="en-US" sz="800" b="1" dirty="0">
                <a:solidFill>
                  <a:schemeClr val="bg1">
                    <a:lumMod val="50000"/>
                  </a:schemeClr>
                </a:solidFill>
                <a:latin typeface="Calibri Light" panose="020F0302020204030204" pitchFamily="34" charset="0"/>
              </a:rPr>
              <a:t>Source: 	</a:t>
            </a:r>
            <a:r>
              <a:rPr lang="en-US" sz="800" dirty="0" smtClean="0">
                <a:solidFill>
                  <a:schemeClr val="bg1">
                    <a:lumMod val="50000"/>
                  </a:schemeClr>
                </a:solidFill>
                <a:latin typeface="Calibri Light" panose="020F0302020204030204" pitchFamily="34" charset="0"/>
              </a:rPr>
              <a:t>Massachusetts Division </a:t>
            </a:r>
            <a:r>
              <a:rPr lang="en-US" sz="800" dirty="0">
                <a:solidFill>
                  <a:schemeClr val="bg1">
                    <a:lumMod val="50000"/>
                  </a:schemeClr>
                </a:solidFill>
                <a:latin typeface="Calibri Light" panose="020F0302020204030204" pitchFamily="34" charset="0"/>
              </a:rPr>
              <a:t>of Health Care Finance and Policy; </a:t>
            </a:r>
            <a:r>
              <a:rPr lang="en-US" sz="800" dirty="0" smtClean="0">
                <a:solidFill>
                  <a:schemeClr val="bg1">
                    <a:lumMod val="50000"/>
                  </a:schemeClr>
                </a:solidFill>
                <a:latin typeface="Calibri Light" panose="020F0302020204030204" pitchFamily="34" charset="0"/>
              </a:rPr>
              <a:t>Massachusetts Department </a:t>
            </a:r>
            <a:r>
              <a:rPr lang="en-US" sz="800" dirty="0">
                <a:solidFill>
                  <a:schemeClr val="bg1">
                    <a:lumMod val="50000"/>
                  </a:schemeClr>
                </a:solidFill>
                <a:latin typeface="Calibri Light" panose="020F0302020204030204" pitchFamily="34" charset="0"/>
              </a:rPr>
              <a:t>of Public Health; </a:t>
            </a:r>
            <a:r>
              <a:rPr lang="en-US" sz="800" dirty="0" smtClean="0">
                <a:solidFill>
                  <a:schemeClr val="bg1">
                    <a:lumMod val="50000"/>
                  </a:schemeClr>
                </a:solidFill>
                <a:latin typeface="Calibri Light" panose="020F0302020204030204" pitchFamily="34" charset="0"/>
              </a:rPr>
              <a:t>All-Payer </a:t>
            </a:r>
            <a:r>
              <a:rPr lang="en-US" sz="800" dirty="0">
                <a:solidFill>
                  <a:schemeClr val="bg1">
                    <a:lumMod val="50000"/>
                  </a:schemeClr>
                </a:solidFill>
                <a:latin typeface="Calibri Light" panose="020F0302020204030204" pitchFamily="34" charset="0"/>
              </a:rPr>
              <a:t>Claims Database; Choosing </a:t>
            </a:r>
            <a:r>
              <a:rPr lang="en-US" sz="800" dirty="0" smtClean="0">
                <a:solidFill>
                  <a:schemeClr val="bg1">
                    <a:lumMod val="50000"/>
                  </a:schemeClr>
                </a:solidFill>
                <a:latin typeface="Calibri Light" panose="020F0302020204030204" pitchFamily="34" charset="0"/>
              </a:rPr>
              <a:t>Wisely; Leapfrog 	Group</a:t>
            </a:r>
            <a:r>
              <a:rPr lang="en-US" sz="800" dirty="0">
                <a:solidFill>
                  <a:schemeClr val="bg1">
                    <a:lumMod val="50000"/>
                  </a:schemeClr>
                </a:solidFill>
                <a:latin typeface="Calibri Light" panose="020F0302020204030204" pitchFamily="34" charset="0"/>
              </a:rPr>
              <a:t>, American </a:t>
            </a:r>
            <a:r>
              <a:rPr lang="en-US" sz="800" dirty="0" smtClean="0">
                <a:solidFill>
                  <a:schemeClr val="bg1">
                    <a:lumMod val="50000"/>
                  </a:schemeClr>
                </a:solidFill>
                <a:latin typeface="Calibri Light" panose="020F0302020204030204" pitchFamily="34" charset="0"/>
              </a:rPr>
              <a:t>Journal </a:t>
            </a:r>
            <a:r>
              <a:rPr lang="en-US" sz="800" dirty="0">
                <a:solidFill>
                  <a:schemeClr val="bg1">
                    <a:lumMod val="50000"/>
                  </a:schemeClr>
                </a:solidFill>
                <a:latin typeface="Calibri Light" panose="020F0302020204030204" pitchFamily="34" charset="0"/>
              </a:rPr>
              <a:t>of Obstetrics and Gynecology; </a:t>
            </a:r>
            <a:r>
              <a:rPr lang="en-US" sz="800" dirty="0" smtClean="0">
                <a:solidFill>
                  <a:schemeClr val="bg1">
                    <a:lumMod val="50000"/>
                  </a:schemeClr>
                </a:solidFill>
                <a:latin typeface="Calibri Light" panose="020F0302020204030204" pitchFamily="34" charset="0"/>
              </a:rPr>
              <a:t>Journal of the American Medical Association Internal </a:t>
            </a:r>
            <a:r>
              <a:rPr lang="en-US" sz="800" dirty="0">
                <a:solidFill>
                  <a:schemeClr val="bg1">
                    <a:lumMod val="50000"/>
                  </a:schemeClr>
                </a:solidFill>
                <a:latin typeface="Calibri Light" panose="020F0302020204030204" pitchFamily="34" charset="0"/>
              </a:rPr>
              <a:t>Medicine; HPC analysis</a:t>
            </a:r>
          </a:p>
        </p:txBody>
      </p:sp>
    </p:spTree>
    <p:extLst>
      <p:ext uri="{BB962C8B-B14F-4D97-AF65-F5344CB8AC3E}">
        <p14:creationId xmlns:p14="http://schemas.microsoft.com/office/powerpoint/2010/main" val="1365449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489" y="234863"/>
            <a:ext cx="8794113" cy="376834"/>
          </a:xfrm>
        </p:spPr>
        <p:txBody>
          <a:bodyPr/>
          <a:lstStyle/>
          <a:p>
            <a:r>
              <a:rPr lang="en-US" dirty="0"/>
              <a:t>What is the role of the Health Policy Commission</a:t>
            </a:r>
            <a:r>
              <a:rPr lang="en-US" dirty="0" smtClean="0"/>
              <a:t>?</a:t>
            </a:r>
            <a:endParaRPr lang="en-US" dirty="0"/>
          </a:p>
        </p:txBody>
      </p:sp>
      <p:grpSp>
        <p:nvGrpSpPr>
          <p:cNvPr id="7" name="Group 6"/>
          <p:cNvGrpSpPr/>
          <p:nvPr/>
        </p:nvGrpSpPr>
        <p:grpSpPr>
          <a:xfrm>
            <a:off x="423416" y="1044263"/>
            <a:ext cx="8297167" cy="5009064"/>
            <a:chOff x="423416" y="1015688"/>
            <a:chExt cx="8297167" cy="5009064"/>
          </a:xfrm>
        </p:grpSpPr>
        <p:sp>
          <p:nvSpPr>
            <p:cNvPr id="5" name="Rectangle 4"/>
            <p:cNvSpPr/>
            <p:nvPr/>
          </p:nvSpPr>
          <p:spPr>
            <a:xfrm>
              <a:off x="423416" y="1015688"/>
              <a:ext cx="8297167" cy="5009064"/>
            </a:xfrm>
            <a:prstGeom prst="rect">
              <a:avLst/>
            </a:prstGeom>
            <a:solidFill>
              <a:schemeClr val="bg1">
                <a:lumMod val="8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ontent Placeholder 2"/>
            <p:cNvSpPr txBox="1">
              <a:spLocks/>
            </p:cNvSpPr>
            <p:nvPr/>
          </p:nvSpPr>
          <p:spPr>
            <a:xfrm>
              <a:off x="423416" y="1015688"/>
              <a:ext cx="8297167" cy="5009064"/>
            </a:xfrm>
            <a:prstGeom prst="rect">
              <a:avLst/>
            </a:prstGeom>
          </p:spPr>
          <p:txBody>
            <a:bodyPr wrap="square">
              <a:spAutoFit/>
            </a:bodyPr>
            <a:lstStyle>
              <a:lvl1pPr algn="l" defTabSz="895350" rtl="0" eaLnBrk="1" fontAlgn="base" hangingPunct="1">
                <a:spcBef>
                  <a:spcPct val="0"/>
                </a:spcBef>
                <a:spcAft>
                  <a:spcPct val="0"/>
                </a:spcAft>
                <a:buClr>
                  <a:schemeClr val="tx2"/>
                </a:buClr>
                <a:defRPr sz="1600">
                  <a:solidFill>
                    <a:schemeClr val="tx1"/>
                  </a:solidFill>
                  <a:latin typeface="+mn-lt"/>
                  <a:ea typeface="+mn-ea"/>
                  <a:cs typeface="+mn-cs"/>
                </a:defRPr>
              </a:lvl1pPr>
              <a:lvl2pPr marL="193675" indent="-192088" algn="l" defTabSz="895350" rtl="0" eaLnBrk="1" fontAlgn="base" hangingPunct="1">
                <a:spcBef>
                  <a:spcPct val="0"/>
                </a:spcBef>
                <a:spcAft>
                  <a:spcPct val="0"/>
                </a:spcAft>
                <a:buClr>
                  <a:schemeClr val="tx2"/>
                </a:buClr>
                <a:buSzPct val="125000"/>
                <a:buFont typeface="Arial" charset="0"/>
                <a:buChar char="▪"/>
                <a:defRPr sz="1600">
                  <a:solidFill>
                    <a:schemeClr val="tx1"/>
                  </a:solidFill>
                  <a:latin typeface="+mn-lt"/>
                </a:defRPr>
              </a:lvl2pPr>
              <a:lvl3pPr marL="457200" indent="-261938" algn="l" defTabSz="895350" rtl="0" eaLnBrk="1" fontAlgn="base" hangingPunct="1">
                <a:spcBef>
                  <a:spcPct val="0"/>
                </a:spcBef>
                <a:spcAft>
                  <a:spcPct val="0"/>
                </a:spcAft>
                <a:buClr>
                  <a:schemeClr val="tx2"/>
                </a:buClr>
                <a:buSzPct val="120000"/>
                <a:buFont typeface="Arial" charset="0"/>
                <a:buChar char="–"/>
                <a:defRPr sz="1600">
                  <a:solidFill>
                    <a:schemeClr val="tx1"/>
                  </a:solidFill>
                  <a:latin typeface="+mn-lt"/>
                </a:defRPr>
              </a:lvl3pPr>
              <a:lvl4pPr marL="614363" indent="-155575" algn="l" defTabSz="895350" rtl="0" eaLnBrk="1" fontAlgn="base" hangingPunct="1">
                <a:spcBef>
                  <a:spcPct val="0"/>
                </a:spcBef>
                <a:spcAft>
                  <a:spcPct val="0"/>
                </a:spcAft>
                <a:buClr>
                  <a:schemeClr val="tx2"/>
                </a:buClr>
                <a:buSzPct val="120000"/>
                <a:buFont typeface="Arial" charset="0"/>
                <a:buChar char="▫"/>
                <a:defRPr sz="1600">
                  <a:solidFill>
                    <a:schemeClr val="tx1"/>
                  </a:solidFill>
                  <a:latin typeface="+mn-lt"/>
                </a:defRPr>
              </a:lvl4pPr>
              <a:lvl5pPr marL="7461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5pPr>
              <a:lvl6pPr marL="12033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6pPr>
              <a:lvl7pPr marL="16605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7pPr>
              <a:lvl8pPr marL="21177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8pPr>
              <a:lvl9pPr marL="25749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9pPr>
            </a:lstStyle>
            <a:p>
              <a:pPr marL="1619" lvl="1" indent="0">
                <a:spcAft>
                  <a:spcPts val="918"/>
                </a:spcAft>
                <a:buNone/>
              </a:pPr>
              <a:r>
                <a:rPr lang="en-US" sz="1400" b="1" kern="0" dirty="0" smtClean="0">
                  <a:solidFill>
                    <a:srgbClr val="0C2D83"/>
                  </a:solidFill>
                </a:rPr>
                <a:t>Chapter 224 sets the ambitious goal of bringing health care spending growth in line with growth in the state’s overall economy. The Commission is working to advance this goal by: </a:t>
              </a:r>
            </a:p>
            <a:p>
              <a:pPr lvl="1">
                <a:spcAft>
                  <a:spcPts val="918"/>
                </a:spcAft>
              </a:pPr>
              <a:r>
                <a:rPr lang="en-US" sz="1400" kern="0" dirty="0" smtClean="0"/>
                <a:t>Fostering </a:t>
              </a:r>
              <a:r>
                <a:rPr lang="en-US" sz="1400" kern="0" dirty="0"/>
                <a:t>reforms to the health care payment system that aim to reward quality care, improve health outcomes, and more efficiently spend health care </a:t>
              </a:r>
              <a:r>
                <a:rPr lang="en-US" sz="1400" kern="0" dirty="0" smtClean="0"/>
                <a:t>dollars</a:t>
              </a:r>
              <a:endParaRPr lang="en-US" sz="1400" kern="0" dirty="0"/>
            </a:p>
            <a:p>
              <a:pPr lvl="1">
                <a:spcAft>
                  <a:spcPts val="918"/>
                </a:spcAft>
              </a:pPr>
              <a:r>
                <a:rPr lang="en-US" sz="1400" kern="0" dirty="0" smtClean="0"/>
                <a:t>Promoting </a:t>
              </a:r>
              <a:r>
                <a:rPr lang="en-US" sz="1400" kern="0" dirty="0"/>
                <a:t>innovative delivery models that will enhance care coordination, advance integration of behavioral and physical health services, and encourage effective patient-centered </a:t>
              </a:r>
              <a:r>
                <a:rPr lang="en-US" sz="1400" kern="0" dirty="0" smtClean="0"/>
                <a:t>care</a:t>
              </a:r>
              <a:endParaRPr lang="en-US" sz="1400" kern="0" dirty="0"/>
            </a:p>
            <a:p>
              <a:pPr lvl="1">
                <a:spcAft>
                  <a:spcPts val="918"/>
                </a:spcAft>
              </a:pPr>
              <a:r>
                <a:rPr lang="en-US" sz="1400" kern="0" dirty="0" smtClean="0"/>
                <a:t>Investing </a:t>
              </a:r>
              <a:r>
                <a:rPr lang="en-US" sz="1400" kern="0" dirty="0"/>
                <a:t>in community hospitals and other providers to support the transition to new payment methods and care delivery </a:t>
              </a:r>
              <a:r>
                <a:rPr lang="en-US" sz="1400" kern="0" dirty="0" smtClean="0"/>
                <a:t>models</a:t>
              </a:r>
              <a:endParaRPr lang="en-US" sz="1400" kern="0" dirty="0"/>
            </a:p>
            <a:p>
              <a:pPr lvl="1">
                <a:spcAft>
                  <a:spcPts val="918"/>
                </a:spcAft>
              </a:pPr>
              <a:r>
                <a:rPr lang="en-US" sz="1400" kern="0" dirty="0" smtClean="0"/>
                <a:t>Increasing </a:t>
              </a:r>
              <a:r>
                <a:rPr lang="en-US" sz="1400" kern="0" dirty="0"/>
                <a:t>the transparency of provider organizations and assessing the impact of health care market changes on the cost, quality, and access of health care services in </a:t>
              </a:r>
              <a:r>
                <a:rPr lang="en-US" sz="1400" kern="0" dirty="0" smtClean="0"/>
                <a:t>Massachusetts</a:t>
              </a:r>
              <a:endParaRPr lang="en-US" sz="1400" kern="0" dirty="0"/>
            </a:p>
            <a:p>
              <a:pPr lvl="1">
                <a:spcAft>
                  <a:spcPts val="918"/>
                </a:spcAft>
              </a:pPr>
              <a:r>
                <a:rPr lang="en-US" sz="1400" kern="0" dirty="0" smtClean="0"/>
                <a:t>Analyzing </a:t>
              </a:r>
              <a:r>
                <a:rPr lang="en-US" sz="1400" kern="0" dirty="0"/>
                <a:t>and reporting of cost trends through data examination and an annual public hearing process to provide accountability of the health care cost-containment goals set forth in Chapter </a:t>
              </a:r>
              <a:r>
                <a:rPr lang="en-US" sz="1400" kern="0" dirty="0" smtClean="0"/>
                <a:t>224</a:t>
              </a:r>
              <a:endParaRPr lang="en-US" sz="1400" kern="0" dirty="0"/>
            </a:p>
            <a:p>
              <a:pPr lvl="1">
                <a:spcAft>
                  <a:spcPts val="918"/>
                </a:spcAft>
              </a:pPr>
              <a:r>
                <a:rPr lang="en-US" sz="1400" kern="0" dirty="0" smtClean="0"/>
                <a:t>Enhancing </a:t>
              </a:r>
              <a:r>
                <a:rPr lang="en-US" sz="1400" kern="0" dirty="0"/>
                <a:t>accountability through the implementation of performance-improvement plans for certain providers and payers that threaten the ability of the state to meet the cost growth </a:t>
              </a:r>
              <a:r>
                <a:rPr lang="en-US" sz="1400" kern="0" dirty="0" smtClean="0"/>
                <a:t>benchmark</a:t>
              </a:r>
              <a:endParaRPr lang="en-US" sz="1400" kern="0" dirty="0"/>
            </a:p>
            <a:p>
              <a:pPr lvl="1">
                <a:spcAft>
                  <a:spcPts val="918"/>
                </a:spcAft>
              </a:pPr>
              <a:r>
                <a:rPr lang="en-US" sz="1400" kern="0" dirty="0" smtClean="0"/>
                <a:t>Evaluating </a:t>
              </a:r>
              <a:r>
                <a:rPr lang="en-US" sz="1400" kern="0" dirty="0"/>
                <a:t>the prevalence and performance of initiatives aimed at health system </a:t>
              </a:r>
              <a:r>
                <a:rPr lang="en-US" sz="1400" kern="0" dirty="0" smtClean="0"/>
                <a:t>transformation</a:t>
              </a:r>
              <a:endParaRPr lang="en-US" sz="1400" kern="0" dirty="0"/>
            </a:p>
            <a:p>
              <a:pPr lvl="1">
                <a:spcAft>
                  <a:spcPts val="918"/>
                </a:spcAft>
              </a:pPr>
              <a:r>
                <a:rPr lang="en-US" sz="1400" kern="0" dirty="0" smtClean="0"/>
                <a:t>Engaging </a:t>
              </a:r>
              <a:r>
                <a:rPr lang="en-US" sz="1400" kern="0" dirty="0"/>
                <a:t>consumers and businesses on health care cost and quality </a:t>
              </a:r>
              <a:r>
                <a:rPr lang="en-US" sz="1400" kern="0" dirty="0" smtClean="0"/>
                <a:t>initiatives</a:t>
              </a:r>
              <a:endParaRPr lang="en-US" sz="1400" kern="0" dirty="0"/>
            </a:p>
            <a:p>
              <a:pPr lvl="1">
                <a:spcAft>
                  <a:spcPts val="918"/>
                </a:spcAft>
              </a:pPr>
              <a:r>
                <a:rPr lang="en-US" sz="1400" kern="0" dirty="0" smtClean="0"/>
                <a:t>Partnering </a:t>
              </a:r>
              <a:r>
                <a:rPr lang="en-US" sz="1400" kern="0" dirty="0"/>
                <a:t>with a wide range of stakeholders to promote informed dialogue, recommend evidence-based policies, and identify collaborative </a:t>
              </a:r>
              <a:r>
                <a:rPr lang="en-US" sz="1400" kern="0" dirty="0" smtClean="0"/>
                <a:t>solutions</a:t>
              </a:r>
              <a:endParaRPr lang="en-US" sz="1400" kern="0" dirty="0"/>
            </a:p>
          </p:txBody>
        </p:sp>
      </p:grpSp>
    </p:spTree>
    <p:extLst>
      <p:ext uri="{BB962C8B-B14F-4D97-AF65-F5344CB8AC3E}">
        <p14:creationId xmlns:p14="http://schemas.microsoft.com/office/powerpoint/2010/main" val="229335265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489" y="234863"/>
            <a:ext cx="8794113" cy="738664"/>
          </a:xfrm>
        </p:spPr>
        <p:txBody>
          <a:bodyPr/>
          <a:lstStyle/>
          <a:p>
            <a:r>
              <a:rPr lang="en-US" b="1" dirty="0" smtClean="0"/>
              <a:t>Reduction opportunities</a:t>
            </a:r>
            <a:r>
              <a:rPr lang="en-US" dirty="0" smtClean="0"/>
              <a:t>: there </a:t>
            </a:r>
            <a:r>
              <a:rPr lang="en-US" dirty="0"/>
              <a:t>are </a:t>
            </a:r>
            <a:r>
              <a:rPr lang="en-US" dirty="0" smtClean="0"/>
              <a:t>ongoing </a:t>
            </a:r>
            <a:r>
              <a:rPr lang="en-US" dirty="0"/>
              <a:t>efforts to address many of these examples</a:t>
            </a:r>
          </a:p>
        </p:txBody>
      </p:sp>
      <p:graphicFrame>
        <p:nvGraphicFramePr>
          <p:cNvPr id="4" name="Table 3"/>
          <p:cNvGraphicFramePr>
            <a:graphicFrameLocks noGrp="1"/>
          </p:cNvGraphicFramePr>
          <p:nvPr>
            <p:extLst>
              <p:ext uri="{D42A27DB-BD31-4B8C-83A1-F6EECF244321}">
                <p14:modId xmlns:p14="http://schemas.microsoft.com/office/powerpoint/2010/main" val="434823208"/>
              </p:ext>
            </p:extLst>
          </p:nvPr>
        </p:nvGraphicFramePr>
        <p:xfrm>
          <a:off x="690934" y="743683"/>
          <a:ext cx="8379006" cy="5374099"/>
        </p:xfrm>
        <a:graphic>
          <a:graphicData uri="http://schemas.openxmlformats.org/drawingml/2006/table">
            <a:tbl>
              <a:tblPr firstRow="1" bandRow="1">
                <a:tableStyleId>{2D5ABB26-0587-4C30-8999-92F81FD0307C}</a:tableStyleId>
              </a:tblPr>
              <a:tblGrid>
                <a:gridCol w="1322781"/>
                <a:gridCol w="118703"/>
                <a:gridCol w="3347540"/>
                <a:gridCol w="118703"/>
                <a:gridCol w="3471279"/>
              </a:tblGrid>
              <a:tr h="46648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600" b="1" dirty="0" smtClean="0">
                        <a:latin typeface="+mj-lt"/>
                      </a:endParaRPr>
                    </a:p>
                  </a:txBody>
                  <a:tcPr marL="93303" marR="93303" marT="46649" marB="46649">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700" b="1" dirty="0" smtClean="0">
                        <a:latin typeface="+mj-lt"/>
                      </a:endParaRPr>
                    </a:p>
                  </a:txBody>
                  <a:tcPr marL="0" marR="93303" marT="46649" marB="46649"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b="0" dirty="0" smtClean="0">
                          <a:latin typeface="+mj-lt"/>
                        </a:rPr>
                        <a:t>Massachusetts</a:t>
                      </a:r>
                    </a:p>
                  </a:txBody>
                  <a:tcPr marL="93303" marR="93303" marT="46649" marB="46649" anchor="b">
                    <a:lnL>
                      <a:noFill/>
                    </a:lnL>
                    <a:lnB w="12700" cap="flat" cmpd="sng" algn="ctr">
                      <a:solidFill>
                        <a:schemeClr val="bg1">
                          <a:lumMod val="50000"/>
                        </a:schemeClr>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200" b="0" dirty="0" smtClean="0">
                        <a:latin typeface="+mj-lt"/>
                      </a:endParaRPr>
                    </a:p>
                  </a:txBody>
                  <a:tcPr marL="0" marR="93303" marT="46649" marB="46649" anchor="b"/>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b="0" dirty="0" smtClean="0">
                          <a:latin typeface="+mj-lt"/>
                        </a:rPr>
                        <a:t>United States</a:t>
                      </a:r>
                    </a:p>
                  </a:txBody>
                  <a:tcPr marL="93303" marR="93303" marT="46649" marB="46649" anchor="b">
                    <a:lnB w="12700" cap="flat" cmpd="sng" algn="ctr">
                      <a:solidFill>
                        <a:schemeClr val="bg1">
                          <a:lumMod val="50000"/>
                        </a:schemeClr>
                      </a:solidFill>
                      <a:prstDash val="solid"/>
                      <a:round/>
                      <a:headEnd type="none" w="med" len="med"/>
                      <a:tailEnd type="none" w="med" len="med"/>
                    </a:lnB>
                  </a:tcPr>
                </a:tc>
              </a:tr>
              <a:tr h="96407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solidFill>
                            <a:schemeClr val="tx1"/>
                          </a:solidFill>
                          <a:latin typeface="+mj-lt"/>
                        </a:rPr>
                        <a:t>Preventable acute hospital readmissions</a:t>
                      </a:r>
                    </a:p>
                  </a:txBody>
                  <a:tcPr marL="93303" marR="93303" marT="46649" marB="46649" anchor="ctr">
                    <a:lnR>
                      <a:noFill/>
                    </a:lnR>
                    <a:lnT w="12700" cap="flat" cmpd="sng" algn="ctr">
                      <a:noFill/>
                      <a:prstDash val="solid"/>
                      <a:round/>
                      <a:headEnd type="none" w="med" len="med"/>
                      <a:tailEnd type="none" w="med" len="med"/>
                    </a:lnT>
                    <a:lnB w="76200" cap="flat" cmpd="sng" algn="ctr">
                      <a:solidFill>
                        <a:schemeClr val="bg1">
                          <a:lumMod val="95000"/>
                        </a:schemeClr>
                      </a:solidFill>
                      <a:prstDash val="solid"/>
                      <a:round/>
                      <a:headEnd type="none" w="med" len="med"/>
                      <a:tailEnd type="none" w="med" len="med"/>
                    </a:lnB>
                    <a:solidFill>
                      <a:schemeClr val="bg1">
                        <a:lumMod val="85000"/>
                      </a:schemeClr>
                    </a:solidFill>
                  </a:tcPr>
                </a:tc>
                <a:tc>
                  <a:txBody>
                    <a:bodyPr/>
                    <a:lstStyle/>
                    <a:p>
                      <a:pPr algn="ctr"/>
                      <a:endParaRPr lang="en-US" sz="800" dirty="0">
                        <a:latin typeface="+mj-lt"/>
                      </a:endParaRPr>
                    </a:p>
                  </a:txBody>
                  <a:tcPr marL="0" marR="93303" marT="46649" marB="46649" anchor="ctr">
                    <a:lnL>
                      <a:noFill/>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114300" marR="0" lvl="1" indent="-114300" algn="l" defTabSz="914400" rtl="0" eaLnBrk="1" fontAlgn="auto" latinLnBrk="0" hangingPunct="1">
                        <a:lnSpc>
                          <a:spcPct val="100000"/>
                        </a:lnSpc>
                        <a:spcBef>
                          <a:spcPts val="0"/>
                        </a:spcBef>
                        <a:spcAft>
                          <a:spcPts val="0"/>
                        </a:spcAft>
                        <a:buClrTx/>
                        <a:buSzTx/>
                        <a:buFont typeface="Wingdings" pitchFamily="2" charset="2"/>
                        <a:buChar char="§"/>
                        <a:tabLst/>
                        <a:defRPr/>
                      </a:pPr>
                      <a:r>
                        <a:rPr lang="en-US" sz="1200" dirty="0" smtClean="0">
                          <a:latin typeface="+mj-lt"/>
                        </a:rPr>
                        <a:t>STAAR (State Action on Avoidable </a:t>
                      </a:r>
                      <a:r>
                        <a:rPr lang="en-US" sz="1200" dirty="0" err="1" smtClean="0">
                          <a:latin typeface="+mj-lt"/>
                        </a:rPr>
                        <a:t>Rehospitalizations</a:t>
                      </a:r>
                      <a:r>
                        <a:rPr lang="en-US" sz="1200" baseline="0" dirty="0" smtClean="0">
                          <a:latin typeface="+mj-lt"/>
                        </a:rPr>
                        <a:t>) initiative</a:t>
                      </a:r>
                    </a:p>
                    <a:p>
                      <a:pPr marL="114300" marR="0" lvl="1" indent="-114300" algn="l" defTabSz="914400" rtl="0" eaLnBrk="1" fontAlgn="auto" latinLnBrk="0" hangingPunct="1">
                        <a:lnSpc>
                          <a:spcPct val="100000"/>
                        </a:lnSpc>
                        <a:spcBef>
                          <a:spcPts val="0"/>
                        </a:spcBef>
                        <a:spcAft>
                          <a:spcPts val="0"/>
                        </a:spcAft>
                        <a:buClrTx/>
                        <a:buSzTx/>
                        <a:buFont typeface="Wingdings" pitchFamily="2" charset="2"/>
                        <a:buChar char="§"/>
                        <a:tabLst/>
                        <a:defRPr/>
                      </a:pPr>
                      <a:r>
                        <a:rPr kumimoji="0" lang="en-US" sz="1200" b="0" i="0" u="none" strike="noStrike" kern="1200" cap="none" spc="0" normalizeH="0" baseline="0" noProof="0" dirty="0" smtClean="0">
                          <a:ln>
                            <a:noFill/>
                          </a:ln>
                          <a:solidFill>
                            <a:srgbClr val="000000"/>
                          </a:solidFill>
                          <a:effectLst/>
                          <a:uLnTx/>
                          <a:uFillTx/>
                          <a:latin typeface="+mn-lt"/>
                        </a:rPr>
                        <a:t>Re-Engineered Discharge (RED) system </a:t>
                      </a:r>
                      <a:endParaRPr lang="en-US" sz="1200" baseline="0" dirty="0" smtClean="0">
                        <a:latin typeface="+mj-lt"/>
                      </a:endParaRPr>
                    </a:p>
                    <a:p>
                      <a:pPr marL="114300" marR="0" lvl="1" indent="-114300" algn="l" defTabSz="914400" rtl="0" eaLnBrk="1" fontAlgn="auto" latinLnBrk="0" hangingPunct="1">
                        <a:lnSpc>
                          <a:spcPct val="100000"/>
                        </a:lnSpc>
                        <a:spcBef>
                          <a:spcPts val="0"/>
                        </a:spcBef>
                        <a:spcAft>
                          <a:spcPts val="0"/>
                        </a:spcAft>
                        <a:buClrTx/>
                        <a:buSzTx/>
                        <a:buFont typeface="Wingdings" pitchFamily="2" charset="2"/>
                        <a:buChar char="§"/>
                        <a:tabLst/>
                        <a:defRPr/>
                      </a:pPr>
                      <a:r>
                        <a:rPr lang="en-US" sz="1200" baseline="0" dirty="0" smtClean="0">
                          <a:latin typeface="+mj-lt"/>
                        </a:rPr>
                        <a:t>INTERACT II (Interventions to Reduce Acute Care Transfers)</a:t>
                      </a:r>
                      <a:endParaRPr lang="en-US" sz="1200" dirty="0" smtClean="0">
                        <a:latin typeface="+mj-lt"/>
                      </a:endParaRPr>
                    </a:p>
                  </a:txBody>
                  <a:tcPr marL="93303" marR="93303" marT="46649" marB="46649">
                    <a:lnL>
                      <a:noFill/>
                    </a:lnL>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dash"/>
                      <a:round/>
                      <a:headEnd type="none" w="med" len="med"/>
                      <a:tailEnd type="none" w="med" len="med"/>
                    </a:lnB>
                  </a:tcPr>
                </a:tc>
                <a:tc>
                  <a:txBody>
                    <a:bodyPr/>
                    <a:lstStyle/>
                    <a:p>
                      <a:pPr algn="ctr"/>
                      <a:endParaRPr lang="en-US" sz="1400" dirty="0">
                        <a:latin typeface="+mj-lt"/>
                      </a:endParaRPr>
                    </a:p>
                  </a:txBody>
                  <a:tcPr marL="0" marR="93303" marT="46649" marB="46649">
                    <a:lnB w="12700" cap="flat" cmpd="sng" algn="ctr">
                      <a:solidFill>
                        <a:schemeClr val="bg1">
                          <a:lumMod val="50000"/>
                        </a:schemeClr>
                      </a:solidFill>
                      <a:prstDash val="dash"/>
                      <a:round/>
                      <a:headEnd type="none" w="med" len="med"/>
                      <a:tailEnd type="none" w="med" len="med"/>
                    </a:lnB>
                  </a:tcPr>
                </a:tc>
                <a:tc>
                  <a:txBody>
                    <a:bodyPr/>
                    <a:lstStyle/>
                    <a:p>
                      <a:pPr marL="114300" marR="0" lvl="1" indent="-114300" algn="l" defTabSz="914400" rtl="0" eaLnBrk="1" fontAlgn="auto" latinLnBrk="0" hangingPunct="1">
                        <a:lnSpc>
                          <a:spcPct val="100000"/>
                        </a:lnSpc>
                        <a:spcBef>
                          <a:spcPts val="0"/>
                        </a:spcBef>
                        <a:spcAft>
                          <a:spcPts val="0"/>
                        </a:spcAft>
                        <a:buClrTx/>
                        <a:buSzTx/>
                        <a:buFont typeface="Wingdings" pitchFamily="2" charset="2"/>
                        <a:buChar char="§"/>
                        <a:tabLst/>
                        <a:defRPr/>
                      </a:pPr>
                      <a:r>
                        <a:rPr kumimoji="0" lang="en-US" sz="1200" b="0" i="0" u="none" strike="noStrike" kern="1200" cap="none" spc="0" normalizeH="0" baseline="0" noProof="0" dirty="0" smtClean="0">
                          <a:ln>
                            <a:noFill/>
                          </a:ln>
                          <a:solidFill>
                            <a:srgbClr val="000000"/>
                          </a:solidFill>
                          <a:effectLst/>
                          <a:uLnTx/>
                          <a:uFillTx/>
                          <a:latin typeface="+mn-lt"/>
                        </a:rPr>
                        <a:t>CMS Readmissions Reduction Program</a:t>
                      </a:r>
                    </a:p>
                    <a:p>
                      <a:pPr marL="114300" marR="0" lvl="1" indent="-114300" algn="l" defTabSz="914400" rtl="0" eaLnBrk="1" fontAlgn="auto" latinLnBrk="0" hangingPunct="1">
                        <a:lnSpc>
                          <a:spcPct val="100000"/>
                        </a:lnSpc>
                        <a:spcBef>
                          <a:spcPts val="0"/>
                        </a:spcBef>
                        <a:spcAft>
                          <a:spcPts val="0"/>
                        </a:spcAft>
                        <a:buClrTx/>
                        <a:buSzTx/>
                        <a:buFont typeface="Wingdings" pitchFamily="2" charset="2"/>
                        <a:buChar char="§"/>
                        <a:tabLst/>
                        <a:defRPr/>
                      </a:pPr>
                      <a:r>
                        <a:rPr kumimoji="0" lang="en-US" sz="1200" b="0" i="0" u="none" strike="noStrike" kern="1200" cap="none" spc="0" normalizeH="0" baseline="0" noProof="0" dirty="0" smtClean="0">
                          <a:ln>
                            <a:noFill/>
                          </a:ln>
                          <a:solidFill>
                            <a:srgbClr val="000000"/>
                          </a:solidFill>
                          <a:effectLst/>
                          <a:uLnTx/>
                          <a:uFillTx/>
                          <a:latin typeface="+mn-lt"/>
                        </a:rPr>
                        <a:t>Care Solutions’ (Cleveland Regional Medical Center) community-care management system</a:t>
                      </a:r>
                    </a:p>
                  </a:txBody>
                  <a:tcPr marL="93303" marR="93303" marT="46649" marB="46649">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dash"/>
                      <a:round/>
                      <a:headEnd type="none" w="med" len="med"/>
                      <a:tailEnd type="none" w="med" len="med"/>
                    </a:lnB>
                  </a:tcPr>
                </a:tc>
              </a:tr>
              <a:tr h="964072">
                <a:tc>
                  <a:txBody>
                    <a:bodyPr/>
                    <a:lstStyle/>
                    <a:p>
                      <a:r>
                        <a:rPr lang="en-US" sz="1200" dirty="0" smtClean="0">
                          <a:solidFill>
                            <a:schemeClr val="tx1"/>
                          </a:solidFill>
                          <a:latin typeface="+mj-lt"/>
                        </a:rPr>
                        <a:t>Unnecessary ED visits</a:t>
                      </a:r>
                      <a:endParaRPr lang="en-US" sz="1200" dirty="0">
                        <a:latin typeface="+mj-lt"/>
                      </a:endParaRPr>
                    </a:p>
                  </a:txBody>
                  <a:tcPr marL="93303" marR="93303" marT="46649" marB="46649" anchor="ctr">
                    <a:lnR>
                      <a:noFill/>
                    </a:lnR>
                    <a:lnT w="76200" cap="flat" cmpd="sng" algn="ctr">
                      <a:solidFill>
                        <a:schemeClr val="bg1">
                          <a:lumMod val="95000"/>
                        </a:schemeClr>
                      </a:solidFill>
                      <a:prstDash val="solid"/>
                      <a:round/>
                      <a:headEnd type="none" w="med" len="med"/>
                      <a:tailEnd type="none" w="med" len="med"/>
                    </a:lnT>
                    <a:lnB w="76200" cap="flat" cmpd="sng" algn="ctr">
                      <a:solidFill>
                        <a:schemeClr val="bg1">
                          <a:lumMod val="95000"/>
                        </a:schemeClr>
                      </a:solidFill>
                      <a:prstDash val="solid"/>
                      <a:round/>
                      <a:headEnd type="none" w="med" len="med"/>
                      <a:tailEnd type="none" w="med" len="med"/>
                    </a:lnB>
                    <a:solidFill>
                      <a:schemeClr val="bg1">
                        <a:lumMod val="85000"/>
                      </a:schemeClr>
                    </a:solidFill>
                  </a:tcPr>
                </a:tc>
                <a:tc>
                  <a:txBody>
                    <a:bodyPr/>
                    <a:lstStyle/>
                    <a:p>
                      <a:pPr algn="ctr"/>
                      <a:endParaRPr lang="en-US" sz="800" dirty="0">
                        <a:latin typeface="+mj-lt"/>
                      </a:endParaRPr>
                    </a:p>
                  </a:txBody>
                  <a:tcPr marL="0" marR="93303" marT="46649" marB="46649" anchor="ctr">
                    <a:lnL>
                      <a:noFill/>
                    </a:lnL>
                    <a:lnR>
                      <a:noFill/>
                    </a:lnR>
                    <a:lnT>
                      <a:noFill/>
                    </a:lnT>
                    <a:lnB>
                      <a:noFill/>
                    </a:lnB>
                    <a:lnTlToBr w="12700" cmpd="sng">
                      <a:noFill/>
                      <a:prstDash val="solid"/>
                    </a:lnTlToBr>
                    <a:lnBlToTr w="12700" cmpd="sng">
                      <a:noFill/>
                      <a:prstDash val="solid"/>
                    </a:lnBlToTr>
                  </a:tcPr>
                </a:tc>
                <a:tc>
                  <a:txBody>
                    <a:bodyPr/>
                    <a:lstStyle/>
                    <a:p>
                      <a:pPr marL="114300" marR="0" lvl="1" indent="-114300" algn="l" defTabSz="914400" rtl="0" eaLnBrk="1" fontAlgn="auto" latinLnBrk="0" hangingPunct="1">
                        <a:lnSpc>
                          <a:spcPct val="100000"/>
                        </a:lnSpc>
                        <a:spcBef>
                          <a:spcPts val="0"/>
                        </a:spcBef>
                        <a:spcAft>
                          <a:spcPts val="0"/>
                        </a:spcAft>
                        <a:buClrTx/>
                        <a:buSzTx/>
                        <a:buFont typeface="Wingdings" pitchFamily="2" charset="2"/>
                        <a:buChar char="§"/>
                        <a:tabLst/>
                        <a:defRPr/>
                      </a:pPr>
                      <a:r>
                        <a:rPr lang="en-US" sz="1200" dirty="0" smtClean="0">
                          <a:latin typeface="+mj-lt"/>
                        </a:rPr>
                        <a:t>Pioneer</a:t>
                      </a:r>
                      <a:r>
                        <a:rPr lang="en-US" sz="1200" baseline="0" dirty="0" smtClean="0">
                          <a:latin typeface="+mj-lt"/>
                        </a:rPr>
                        <a:t> ACO  and PCMH care delivery models</a:t>
                      </a:r>
                    </a:p>
                  </a:txBody>
                  <a:tcPr marL="93303" marR="93303" marT="46649" marB="46649">
                    <a:lnL>
                      <a:noFill/>
                    </a:lnL>
                    <a:lnT w="12700" cap="flat" cmpd="sng" algn="ctr">
                      <a:solidFill>
                        <a:schemeClr val="bg1">
                          <a:lumMod val="50000"/>
                        </a:schemeClr>
                      </a:solidFill>
                      <a:prstDash val="dash"/>
                      <a:round/>
                      <a:headEnd type="none" w="med" len="med"/>
                      <a:tailEnd type="none" w="med" len="med"/>
                    </a:lnT>
                    <a:lnB w="12700" cap="flat" cmpd="sng" algn="ctr">
                      <a:solidFill>
                        <a:schemeClr val="bg1">
                          <a:lumMod val="50000"/>
                        </a:schemeClr>
                      </a:solidFill>
                      <a:prstDash val="dash"/>
                      <a:round/>
                      <a:headEnd type="none" w="med" len="med"/>
                      <a:tailEnd type="none" w="med" len="med"/>
                    </a:lnB>
                  </a:tcPr>
                </a:tc>
                <a:tc>
                  <a:txBody>
                    <a:bodyPr/>
                    <a:lstStyle/>
                    <a:p>
                      <a:pPr algn="ctr"/>
                      <a:endParaRPr lang="en-US" sz="1400" dirty="0">
                        <a:latin typeface="+mj-lt"/>
                      </a:endParaRPr>
                    </a:p>
                  </a:txBody>
                  <a:tcPr marL="0" marR="93303" marT="46649" marB="46649">
                    <a:lnT w="12700" cap="flat" cmpd="sng" algn="ctr">
                      <a:solidFill>
                        <a:schemeClr val="bg1">
                          <a:lumMod val="50000"/>
                        </a:schemeClr>
                      </a:solidFill>
                      <a:prstDash val="dash"/>
                      <a:round/>
                      <a:headEnd type="none" w="med" len="med"/>
                      <a:tailEnd type="none" w="med" len="med"/>
                    </a:lnT>
                    <a:lnB w="12700" cap="flat" cmpd="sng" algn="ctr">
                      <a:solidFill>
                        <a:schemeClr val="bg1">
                          <a:lumMod val="50000"/>
                        </a:schemeClr>
                      </a:solidFill>
                      <a:prstDash val="dash"/>
                      <a:round/>
                      <a:headEnd type="none" w="med" len="med"/>
                      <a:tailEnd type="none" w="med" len="med"/>
                    </a:lnB>
                  </a:tcPr>
                </a:tc>
                <a:tc>
                  <a:txBody>
                    <a:bodyPr/>
                    <a:lstStyle/>
                    <a:p>
                      <a:pPr marL="114300" marR="0" lvl="1" indent="-114300" algn="l" defTabSz="914400" rtl="0" eaLnBrk="1" fontAlgn="auto" latinLnBrk="0" hangingPunct="1">
                        <a:lnSpc>
                          <a:spcPct val="100000"/>
                        </a:lnSpc>
                        <a:spcBef>
                          <a:spcPts val="0"/>
                        </a:spcBef>
                        <a:spcAft>
                          <a:spcPts val="0"/>
                        </a:spcAft>
                        <a:buClrTx/>
                        <a:buSzTx/>
                        <a:buFont typeface="Wingdings" pitchFamily="2" charset="2"/>
                        <a:buChar char="§"/>
                        <a:tabLst/>
                        <a:defRPr/>
                      </a:pPr>
                      <a:r>
                        <a:rPr kumimoji="0" lang="en-US" sz="1200" b="0" i="0" u="none" strike="noStrike" kern="1200" cap="none" spc="0" normalizeH="0" baseline="0" noProof="0" dirty="0" smtClean="0">
                          <a:ln>
                            <a:noFill/>
                          </a:ln>
                          <a:solidFill>
                            <a:srgbClr val="000000"/>
                          </a:solidFill>
                          <a:effectLst/>
                          <a:uLnTx/>
                          <a:uFillTx/>
                          <a:latin typeface="+mn-lt"/>
                        </a:rPr>
                        <a:t>PCMH care delivery models</a:t>
                      </a:r>
                    </a:p>
                    <a:p>
                      <a:pPr marL="114300" marR="0" lvl="1" indent="-114300" algn="l" defTabSz="914400" rtl="0" eaLnBrk="1" fontAlgn="auto" latinLnBrk="0" hangingPunct="1">
                        <a:lnSpc>
                          <a:spcPct val="100000"/>
                        </a:lnSpc>
                        <a:spcBef>
                          <a:spcPts val="0"/>
                        </a:spcBef>
                        <a:spcAft>
                          <a:spcPts val="0"/>
                        </a:spcAft>
                        <a:buClrTx/>
                        <a:buSzTx/>
                        <a:buFont typeface="Wingdings" pitchFamily="2" charset="2"/>
                        <a:buChar char="§"/>
                        <a:tabLst/>
                        <a:defRPr/>
                      </a:pPr>
                      <a:r>
                        <a:rPr kumimoji="0" lang="en-US" sz="1200" b="0" i="0" u="none" strike="noStrike" kern="1200" cap="none" spc="0" normalizeH="0" baseline="0" noProof="0" dirty="0" smtClean="0">
                          <a:ln>
                            <a:noFill/>
                          </a:ln>
                          <a:solidFill>
                            <a:srgbClr val="000000"/>
                          </a:solidFill>
                          <a:effectLst/>
                          <a:uLnTx/>
                          <a:uFillTx/>
                          <a:latin typeface="+mn-lt"/>
                        </a:rPr>
                        <a:t>Enhancing primary care service locations and hours, and use of NPs and PAs</a:t>
                      </a:r>
                    </a:p>
                    <a:p>
                      <a:pPr marL="114300" marR="0" lvl="1" indent="-114300" algn="l" defTabSz="914400" rtl="0" eaLnBrk="1" fontAlgn="auto" latinLnBrk="0" hangingPunct="1">
                        <a:lnSpc>
                          <a:spcPct val="100000"/>
                        </a:lnSpc>
                        <a:spcBef>
                          <a:spcPts val="0"/>
                        </a:spcBef>
                        <a:spcAft>
                          <a:spcPts val="0"/>
                        </a:spcAft>
                        <a:buClrTx/>
                        <a:buSzTx/>
                        <a:buFont typeface="Wingdings" pitchFamily="2" charset="2"/>
                        <a:buChar char="§"/>
                        <a:tabLst/>
                        <a:defRPr/>
                      </a:pPr>
                      <a:r>
                        <a:rPr kumimoji="0" lang="en-US" sz="1200" b="0" i="0" u="none" strike="noStrike" kern="1200" cap="none" spc="0" normalizeH="0" baseline="0" noProof="0" dirty="0" smtClean="0">
                          <a:ln>
                            <a:noFill/>
                          </a:ln>
                          <a:solidFill>
                            <a:srgbClr val="000000"/>
                          </a:solidFill>
                          <a:effectLst/>
                          <a:uLnTx/>
                          <a:uFillTx/>
                          <a:latin typeface="+mn-lt"/>
                        </a:rPr>
                        <a:t>Improving care transitions</a:t>
                      </a:r>
                    </a:p>
                  </a:txBody>
                  <a:tcPr marL="93303" marR="93303" marT="46649" marB="46649">
                    <a:lnT w="12700" cap="flat" cmpd="sng" algn="ctr">
                      <a:solidFill>
                        <a:schemeClr val="bg1">
                          <a:lumMod val="50000"/>
                        </a:schemeClr>
                      </a:solidFill>
                      <a:prstDash val="dash"/>
                      <a:round/>
                      <a:headEnd type="none" w="med" len="med"/>
                      <a:tailEnd type="none" w="med" len="med"/>
                    </a:lnT>
                    <a:lnB w="12700" cap="flat" cmpd="sng" algn="ctr">
                      <a:solidFill>
                        <a:schemeClr val="bg1">
                          <a:lumMod val="50000"/>
                        </a:schemeClr>
                      </a:solidFill>
                      <a:prstDash val="dash"/>
                      <a:round/>
                      <a:headEnd type="none" w="med" len="med"/>
                      <a:tailEnd type="none" w="med" len="med"/>
                    </a:lnB>
                  </a:tcPr>
                </a:tc>
              </a:tr>
              <a:tr h="96407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solidFill>
                            <a:schemeClr val="tx1"/>
                          </a:solidFill>
                          <a:latin typeface="+mj-lt"/>
                        </a:rPr>
                        <a:t>Health care-associated</a:t>
                      </a:r>
                      <a:r>
                        <a:rPr lang="en-US" sz="1200" baseline="0" dirty="0" smtClean="0">
                          <a:solidFill>
                            <a:schemeClr val="tx1"/>
                          </a:solidFill>
                          <a:latin typeface="+mj-lt"/>
                        </a:rPr>
                        <a:t> </a:t>
                      </a:r>
                      <a:r>
                        <a:rPr lang="en-US" sz="1200" dirty="0" smtClean="0">
                          <a:solidFill>
                            <a:schemeClr val="tx1"/>
                          </a:solidFill>
                          <a:latin typeface="+mj-lt"/>
                        </a:rPr>
                        <a:t>infections</a:t>
                      </a:r>
                    </a:p>
                  </a:txBody>
                  <a:tcPr marL="93303" marR="93303" marT="46649" marB="46649" anchor="ctr">
                    <a:lnR>
                      <a:noFill/>
                    </a:lnR>
                    <a:lnT w="76200" cap="flat" cmpd="sng" algn="ctr">
                      <a:solidFill>
                        <a:schemeClr val="bg1">
                          <a:lumMod val="95000"/>
                        </a:schemeClr>
                      </a:solidFill>
                      <a:prstDash val="solid"/>
                      <a:round/>
                      <a:headEnd type="none" w="med" len="med"/>
                      <a:tailEnd type="none" w="med" len="med"/>
                    </a:lnT>
                    <a:lnB w="76200" cap="flat" cmpd="sng" algn="ctr">
                      <a:solidFill>
                        <a:schemeClr val="bg1">
                          <a:lumMod val="95000"/>
                        </a:schemeClr>
                      </a:solidFill>
                      <a:prstDash val="solid"/>
                      <a:round/>
                      <a:headEnd type="none" w="med" len="med"/>
                      <a:tailEnd type="none" w="med" len="med"/>
                    </a:lnB>
                    <a:solidFill>
                      <a:schemeClr val="bg1">
                        <a:lumMod val="8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800" dirty="0" smtClean="0">
                        <a:latin typeface="+mj-lt"/>
                      </a:endParaRPr>
                    </a:p>
                  </a:txBody>
                  <a:tcPr marL="0" marR="93303" marT="46649" marB="46649" anchor="ctr">
                    <a:lnL>
                      <a:noFill/>
                    </a:lnL>
                    <a:lnR>
                      <a:noFill/>
                    </a:lnR>
                    <a:lnT>
                      <a:noFill/>
                    </a:lnT>
                    <a:lnB>
                      <a:noFill/>
                    </a:lnB>
                    <a:lnTlToBr w="12700" cmpd="sng">
                      <a:noFill/>
                      <a:prstDash val="solid"/>
                    </a:lnTlToBr>
                    <a:lnBlToTr w="12700" cmpd="sng">
                      <a:noFill/>
                      <a:prstDash val="solid"/>
                    </a:lnBlToTr>
                  </a:tcPr>
                </a:tc>
                <a:tc>
                  <a:txBody>
                    <a:bodyPr/>
                    <a:lstStyle/>
                    <a:p>
                      <a:pPr marL="114300" marR="0" lvl="1" indent="-114300" algn="l" defTabSz="914400" rtl="0" eaLnBrk="1" fontAlgn="auto" latinLnBrk="0" hangingPunct="1">
                        <a:lnSpc>
                          <a:spcPct val="100000"/>
                        </a:lnSpc>
                        <a:spcBef>
                          <a:spcPts val="0"/>
                        </a:spcBef>
                        <a:spcAft>
                          <a:spcPts val="0"/>
                        </a:spcAft>
                        <a:buClrTx/>
                        <a:buSzTx/>
                        <a:buFont typeface="Wingdings" pitchFamily="2" charset="2"/>
                        <a:buChar char="§"/>
                        <a:tabLst/>
                        <a:defRPr/>
                      </a:pPr>
                      <a:r>
                        <a:rPr lang="en-US" sz="1200" kern="1200" baseline="0" dirty="0" smtClean="0">
                          <a:solidFill>
                            <a:schemeClr val="tx1"/>
                          </a:solidFill>
                          <a:latin typeface="+mn-lt"/>
                          <a:ea typeface="+mn-ea"/>
                          <a:cs typeface="+mn-cs"/>
                        </a:rPr>
                        <a:t>MDPH Infection Prevention and Control Program: checklists and best practice guidelines for the prevention of SSIs, CLABSIs, VAP, and UTIs.</a:t>
                      </a:r>
                      <a:endParaRPr lang="en-US" sz="1200" kern="1200" baseline="0" dirty="0" smtClean="0">
                        <a:solidFill>
                          <a:schemeClr val="tx1"/>
                        </a:solidFill>
                        <a:latin typeface="+mj-lt"/>
                        <a:ea typeface="+mn-ea"/>
                        <a:cs typeface="+mn-cs"/>
                      </a:endParaRPr>
                    </a:p>
                    <a:p>
                      <a:pPr marL="114300" marR="0" lvl="1" indent="-114300" algn="l" defTabSz="914400" rtl="0" eaLnBrk="1" fontAlgn="auto" latinLnBrk="0" hangingPunct="1">
                        <a:lnSpc>
                          <a:spcPct val="100000"/>
                        </a:lnSpc>
                        <a:spcBef>
                          <a:spcPts val="0"/>
                        </a:spcBef>
                        <a:spcAft>
                          <a:spcPts val="0"/>
                        </a:spcAft>
                        <a:buClrTx/>
                        <a:buSzTx/>
                        <a:buFont typeface="Wingdings" pitchFamily="2" charset="2"/>
                        <a:buChar char="§"/>
                        <a:tabLst/>
                        <a:defRPr/>
                      </a:pPr>
                      <a:r>
                        <a:rPr lang="en-US" sz="1200" kern="1200" baseline="0" dirty="0" smtClean="0">
                          <a:solidFill>
                            <a:schemeClr val="tx1"/>
                          </a:solidFill>
                          <a:latin typeface="+mj-lt"/>
                          <a:ea typeface="+mn-ea"/>
                          <a:cs typeface="+mn-cs"/>
                        </a:rPr>
                        <a:t>Massachusetts Coalition for the Prevention of Medical Errors</a:t>
                      </a:r>
                      <a:endParaRPr lang="en-US" sz="1200" dirty="0" smtClean="0">
                        <a:latin typeface="+mj-lt"/>
                      </a:endParaRPr>
                    </a:p>
                  </a:txBody>
                  <a:tcPr marL="93303" marR="93303" marT="46649" marB="46649">
                    <a:lnL>
                      <a:noFill/>
                    </a:lnL>
                    <a:lnT w="12700" cap="flat" cmpd="sng" algn="ctr">
                      <a:solidFill>
                        <a:schemeClr val="bg1">
                          <a:lumMod val="50000"/>
                        </a:schemeClr>
                      </a:solidFill>
                      <a:prstDash val="dash"/>
                      <a:round/>
                      <a:headEnd type="none" w="med" len="med"/>
                      <a:tailEnd type="none" w="med" len="med"/>
                    </a:lnT>
                    <a:lnB w="12700" cap="flat" cmpd="sng" algn="ctr">
                      <a:solidFill>
                        <a:schemeClr val="bg1">
                          <a:lumMod val="50000"/>
                        </a:schemeClr>
                      </a:solidFill>
                      <a:prstDash val="dash"/>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400" dirty="0" smtClean="0">
                        <a:latin typeface="+mj-lt"/>
                      </a:endParaRPr>
                    </a:p>
                  </a:txBody>
                  <a:tcPr marL="0" marR="93303" marT="46649" marB="46649">
                    <a:lnT w="12700" cap="flat" cmpd="sng" algn="ctr">
                      <a:solidFill>
                        <a:schemeClr val="bg1">
                          <a:lumMod val="50000"/>
                        </a:schemeClr>
                      </a:solidFill>
                      <a:prstDash val="dash"/>
                      <a:round/>
                      <a:headEnd type="none" w="med" len="med"/>
                      <a:tailEnd type="none" w="med" len="med"/>
                    </a:lnT>
                    <a:lnB w="12700" cap="flat" cmpd="sng" algn="ctr">
                      <a:solidFill>
                        <a:schemeClr val="bg1">
                          <a:lumMod val="50000"/>
                        </a:schemeClr>
                      </a:solidFill>
                      <a:prstDash val="dash"/>
                      <a:round/>
                      <a:headEnd type="none" w="med" len="med"/>
                      <a:tailEnd type="none" w="med" len="med"/>
                    </a:lnB>
                  </a:tcPr>
                </a:tc>
                <a:tc>
                  <a:txBody>
                    <a:bodyPr/>
                    <a:lstStyle/>
                    <a:p>
                      <a:pPr marL="114300" marR="0" lvl="1" indent="-114300" algn="l" defTabSz="914400" rtl="0" eaLnBrk="1" fontAlgn="auto" latinLnBrk="0" hangingPunct="1">
                        <a:lnSpc>
                          <a:spcPct val="100000"/>
                        </a:lnSpc>
                        <a:spcBef>
                          <a:spcPts val="0"/>
                        </a:spcBef>
                        <a:spcAft>
                          <a:spcPts val="0"/>
                        </a:spcAft>
                        <a:buClrTx/>
                        <a:buSzTx/>
                        <a:buFont typeface="Wingdings" pitchFamily="2" charset="2"/>
                        <a:buChar char="§"/>
                        <a:tabLst/>
                        <a:defRPr/>
                      </a:pPr>
                      <a:r>
                        <a:rPr kumimoji="0" lang="en-US" sz="1200" b="0" i="0" u="none" strike="noStrike" kern="1200" cap="none" spc="0" normalizeH="0" baseline="0" noProof="0" dirty="0" smtClean="0">
                          <a:ln>
                            <a:noFill/>
                          </a:ln>
                          <a:solidFill>
                            <a:srgbClr val="000000"/>
                          </a:solidFill>
                          <a:effectLst/>
                          <a:uLnTx/>
                          <a:uFillTx/>
                          <a:latin typeface="+mn-lt"/>
                        </a:rPr>
                        <a:t>CDC collaboration with regional partners  (e.g. the Pittsburgh Regional Health Initiative for the Catheter-Associated BSI Prevention Strategy  </a:t>
                      </a:r>
                    </a:p>
                    <a:p>
                      <a:pPr marL="114300" marR="0" lvl="1" indent="-114300" algn="l" defTabSz="914400" rtl="0" eaLnBrk="1" fontAlgn="auto" latinLnBrk="0" hangingPunct="1">
                        <a:lnSpc>
                          <a:spcPct val="100000"/>
                        </a:lnSpc>
                        <a:spcBef>
                          <a:spcPts val="0"/>
                        </a:spcBef>
                        <a:spcAft>
                          <a:spcPts val="0"/>
                        </a:spcAft>
                        <a:buClrTx/>
                        <a:buSzTx/>
                        <a:buFont typeface="Wingdings" pitchFamily="2" charset="2"/>
                        <a:buChar char="§"/>
                        <a:tabLst/>
                        <a:defRPr/>
                      </a:pPr>
                      <a:r>
                        <a:rPr kumimoji="0" lang="en-US" sz="1200" b="0" i="0" u="none" strike="noStrike" kern="1200" cap="none" spc="0" normalizeH="0" baseline="0" noProof="0" dirty="0" smtClean="0">
                          <a:ln>
                            <a:noFill/>
                          </a:ln>
                          <a:solidFill>
                            <a:srgbClr val="000000"/>
                          </a:solidFill>
                          <a:effectLst/>
                          <a:uLnTx/>
                          <a:uFillTx/>
                          <a:latin typeface="+mn-lt"/>
                        </a:rPr>
                        <a:t>Models: education, toolkits, and comparison data</a:t>
                      </a:r>
                    </a:p>
                  </a:txBody>
                  <a:tcPr marL="93303" marR="93303" marT="46649" marB="46649">
                    <a:lnT w="12700" cap="flat" cmpd="sng" algn="ctr">
                      <a:solidFill>
                        <a:schemeClr val="bg1">
                          <a:lumMod val="50000"/>
                        </a:schemeClr>
                      </a:solidFill>
                      <a:prstDash val="dash"/>
                      <a:round/>
                      <a:headEnd type="none" w="med" len="med"/>
                      <a:tailEnd type="none" w="med" len="med"/>
                    </a:lnT>
                    <a:lnB w="12700" cap="flat" cmpd="sng" algn="ctr">
                      <a:solidFill>
                        <a:schemeClr val="bg1">
                          <a:lumMod val="50000"/>
                        </a:schemeClr>
                      </a:solidFill>
                      <a:prstDash val="dash"/>
                      <a:round/>
                      <a:headEnd type="none" w="med" len="med"/>
                      <a:tailEnd type="none" w="med" len="med"/>
                    </a:lnB>
                  </a:tcPr>
                </a:tc>
              </a:tr>
              <a:tr h="96407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solidFill>
                            <a:schemeClr val="tx1"/>
                          </a:solidFill>
                          <a:latin typeface="+mj-lt"/>
                        </a:rPr>
                        <a:t>Early elective inductions</a:t>
                      </a:r>
                    </a:p>
                  </a:txBody>
                  <a:tcPr marL="93303" marR="93303" marT="46649" marB="46649" anchor="ctr">
                    <a:lnR>
                      <a:noFill/>
                    </a:lnR>
                    <a:lnT w="76200" cap="flat" cmpd="sng" algn="ctr">
                      <a:solidFill>
                        <a:schemeClr val="bg1">
                          <a:lumMod val="95000"/>
                        </a:schemeClr>
                      </a:solidFill>
                      <a:prstDash val="solid"/>
                      <a:round/>
                      <a:headEnd type="none" w="med" len="med"/>
                      <a:tailEnd type="none" w="med" len="med"/>
                    </a:lnT>
                    <a:lnB w="76200" cap="flat" cmpd="sng" algn="ctr">
                      <a:solidFill>
                        <a:schemeClr val="bg1">
                          <a:lumMod val="95000"/>
                        </a:schemeClr>
                      </a:solidFill>
                      <a:prstDash val="solid"/>
                      <a:round/>
                      <a:headEnd type="none" w="med" len="med"/>
                      <a:tailEnd type="none" w="med" len="med"/>
                    </a:lnB>
                    <a:solidFill>
                      <a:schemeClr val="bg1">
                        <a:lumMod val="8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800" dirty="0" smtClean="0">
                        <a:latin typeface="+mj-lt"/>
                      </a:endParaRPr>
                    </a:p>
                  </a:txBody>
                  <a:tcPr marL="0" marR="93303" marT="46649" marB="46649" anchor="ctr">
                    <a:lnL>
                      <a:noFill/>
                    </a:lnL>
                    <a:lnR>
                      <a:noFill/>
                    </a:lnR>
                    <a:lnT>
                      <a:noFill/>
                    </a:lnT>
                    <a:lnB>
                      <a:noFill/>
                    </a:lnB>
                    <a:lnTlToBr w="12700" cmpd="sng">
                      <a:noFill/>
                      <a:prstDash val="solid"/>
                    </a:lnTlToBr>
                    <a:lnBlToTr w="12700" cmpd="sng">
                      <a:noFill/>
                      <a:prstDash val="solid"/>
                    </a:lnBlToTr>
                  </a:tcPr>
                </a:tc>
                <a:tc>
                  <a:txBody>
                    <a:bodyPr/>
                    <a:lstStyle/>
                    <a:p>
                      <a:pPr marL="114300" marR="0" lvl="1" indent="-114300" algn="l" defTabSz="914400" rtl="0" eaLnBrk="1" fontAlgn="auto" latinLnBrk="0" hangingPunct="1">
                        <a:lnSpc>
                          <a:spcPct val="100000"/>
                        </a:lnSpc>
                        <a:spcBef>
                          <a:spcPts val="0"/>
                        </a:spcBef>
                        <a:spcAft>
                          <a:spcPts val="0"/>
                        </a:spcAft>
                        <a:buClrTx/>
                        <a:buSzTx/>
                        <a:buFont typeface="Wingdings" pitchFamily="2" charset="2"/>
                        <a:buChar char="§"/>
                        <a:tabLst/>
                        <a:defRPr/>
                      </a:pPr>
                      <a:r>
                        <a:rPr kumimoji="0" lang="en-US" sz="1200" b="0" i="0" u="none" strike="noStrike" kern="1200" cap="none" spc="0" normalizeH="0" baseline="0" noProof="0" dirty="0" smtClean="0">
                          <a:ln>
                            <a:noFill/>
                          </a:ln>
                          <a:solidFill>
                            <a:srgbClr val="000000"/>
                          </a:solidFill>
                          <a:effectLst/>
                          <a:uLnTx/>
                          <a:uFillTx/>
                          <a:latin typeface="+mn-lt"/>
                          <a:ea typeface="+mn-ea"/>
                          <a:cs typeface="+mn-cs"/>
                        </a:rPr>
                        <a:t>Massachusetts Perinatal Quality Collaborative (MDPH)</a:t>
                      </a:r>
                      <a:endParaRPr lang="en-US" sz="1200" dirty="0" smtClean="0">
                        <a:latin typeface="+mj-lt"/>
                      </a:endParaRPr>
                    </a:p>
                  </a:txBody>
                  <a:tcPr marL="93303" marR="93303" marT="46649" marB="46649">
                    <a:lnL>
                      <a:noFill/>
                    </a:lnL>
                    <a:lnT w="12700" cap="flat" cmpd="sng" algn="ctr">
                      <a:solidFill>
                        <a:schemeClr val="bg1">
                          <a:lumMod val="50000"/>
                        </a:schemeClr>
                      </a:solidFill>
                      <a:prstDash val="dash"/>
                      <a:round/>
                      <a:headEnd type="none" w="med" len="med"/>
                      <a:tailEnd type="none" w="med" len="med"/>
                    </a:lnT>
                    <a:lnB w="12700" cap="flat" cmpd="sng" algn="ctr">
                      <a:solidFill>
                        <a:schemeClr val="bg1">
                          <a:lumMod val="50000"/>
                        </a:schemeClr>
                      </a:solidFill>
                      <a:prstDash val="dash"/>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400" dirty="0" smtClean="0">
                        <a:latin typeface="+mj-lt"/>
                      </a:endParaRPr>
                    </a:p>
                  </a:txBody>
                  <a:tcPr marL="0" marR="93303" marT="46649" marB="46649">
                    <a:lnT w="12700" cap="flat" cmpd="sng" algn="ctr">
                      <a:solidFill>
                        <a:schemeClr val="bg1">
                          <a:lumMod val="50000"/>
                        </a:schemeClr>
                      </a:solidFill>
                      <a:prstDash val="dash"/>
                      <a:round/>
                      <a:headEnd type="none" w="med" len="med"/>
                      <a:tailEnd type="none" w="med" len="med"/>
                    </a:lnT>
                    <a:lnB w="12700" cap="flat" cmpd="sng" algn="ctr">
                      <a:solidFill>
                        <a:schemeClr val="bg1">
                          <a:lumMod val="50000"/>
                        </a:schemeClr>
                      </a:solidFill>
                      <a:prstDash val="dash"/>
                      <a:round/>
                      <a:headEnd type="none" w="med" len="med"/>
                      <a:tailEnd type="none" w="med" len="med"/>
                    </a:lnB>
                  </a:tcPr>
                </a:tc>
                <a:tc>
                  <a:txBody>
                    <a:bodyPr/>
                    <a:lstStyle/>
                    <a:p>
                      <a:pPr marL="114300" marR="0" lvl="1" indent="-114300" algn="l" defTabSz="914400" rtl="0" eaLnBrk="1" fontAlgn="auto" latinLnBrk="0" hangingPunct="1">
                        <a:lnSpc>
                          <a:spcPct val="100000"/>
                        </a:lnSpc>
                        <a:spcBef>
                          <a:spcPts val="0"/>
                        </a:spcBef>
                        <a:spcAft>
                          <a:spcPts val="0"/>
                        </a:spcAft>
                        <a:buClrTx/>
                        <a:buSzTx/>
                        <a:buFont typeface="Wingdings" pitchFamily="2" charset="2"/>
                        <a:buChar char="§"/>
                        <a:tabLst/>
                        <a:defRPr/>
                      </a:pPr>
                      <a:r>
                        <a:rPr kumimoji="0" lang="en-US" sz="1200" b="0" i="0" u="none" strike="noStrike" kern="1200" cap="none" spc="0" normalizeH="0" baseline="0" noProof="0" dirty="0" smtClean="0">
                          <a:ln>
                            <a:noFill/>
                          </a:ln>
                          <a:solidFill>
                            <a:srgbClr val="000000"/>
                          </a:solidFill>
                          <a:effectLst/>
                          <a:uLnTx/>
                          <a:uFillTx/>
                          <a:latin typeface="+mn-lt"/>
                          <a:ea typeface="+mn-ea"/>
                          <a:cs typeface="+mn-cs"/>
                        </a:rPr>
                        <a:t>The Leapfrog Group (comparison data)</a:t>
                      </a:r>
                    </a:p>
                    <a:p>
                      <a:pPr marL="114300" marR="0" lvl="1" indent="-114300" algn="l" defTabSz="914400" rtl="0" eaLnBrk="1" fontAlgn="auto" latinLnBrk="0" hangingPunct="1">
                        <a:lnSpc>
                          <a:spcPct val="100000"/>
                        </a:lnSpc>
                        <a:spcBef>
                          <a:spcPts val="0"/>
                        </a:spcBef>
                        <a:spcAft>
                          <a:spcPts val="0"/>
                        </a:spcAft>
                        <a:buClrTx/>
                        <a:buSzTx/>
                        <a:buFont typeface="Wingdings" pitchFamily="2" charset="2"/>
                        <a:buChar char="§"/>
                        <a:tabLst/>
                        <a:defRPr/>
                      </a:pPr>
                      <a:r>
                        <a:rPr kumimoji="0" lang="en-US" sz="1200" b="0" i="0" u="none" strike="noStrike" kern="1200" cap="none" spc="0" normalizeH="0" baseline="0" noProof="0" dirty="0" smtClean="0">
                          <a:ln>
                            <a:noFill/>
                          </a:ln>
                          <a:solidFill>
                            <a:srgbClr val="000000"/>
                          </a:solidFill>
                          <a:effectLst/>
                          <a:uLnTx/>
                          <a:uFillTx/>
                          <a:latin typeface="+mn-lt"/>
                          <a:ea typeface="+mn-ea"/>
                          <a:cs typeface="+mn-cs"/>
                        </a:rPr>
                        <a:t>IHI Elective Induction Bundle</a:t>
                      </a:r>
                    </a:p>
                    <a:p>
                      <a:pPr marL="114300" marR="0" lvl="1" indent="-114300" algn="l" defTabSz="914400" rtl="0" eaLnBrk="1" fontAlgn="auto" latinLnBrk="0" hangingPunct="1">
                        <a:lnSpc>
                          <a:spcPct val="100000"/>
                        </a:lnSpc>
                        <a:spcBef>
                          <a:spcPts val="0"/>
                        </a:spcBef>
                        <a:spcAft>
                          <a:spcPts val="0"/>
                        </a:spcAft>
                        <a:buClrTx/>
                        <a:buSzTx/>
                        <a:buFont typeface="Wingdings" pitchFamily="2" charset="2"/>
                        <a:buChar char="§"/>
                        <a:tabLst/>
                        <a:defRPr/>
                      </a:pPr>
                      <a:r>
                        <a:rPr kumimoji="0" lang="en-US" sz="1200" b="0" i="0" u="none" strike="noStrike" kern="1200" cap="none" spc="0" normalizeH="0" baseline="0" dirty="0" smtClean="0">
                          <a:ln>
                            <a:noFill/>
                          </a:ln>
                          <a:solidFill>
                            <a:srgbClr val="000000"/>
                          </a:solidFill>
                          <a:effectLst/>
                          <a:uLnTx/>
                          <a:uFillTx/>
                          <a:latin typeface="+mn-lt"/>
                          <a:ea typeface="+mn-ea"/>
                          <a:cs typeface="+mn-cs"/>
                        </a:rPr>
                        <a:t>Strong Start for Mothers and Newborns (CMMI)</a:t>
                      </a:r>
                    </a:p>
                    <a:p>
                      <a:pPr marL="114300" marR="0" lvl="1" indent="-114300" algn="l" defTabSz="914400" rtl="0" eaLnBrk="1" fontAlgn="auto" latinLnBrk="0" hangingPunct="1">
                        <a:lnSpc>
                          <a:spcPct val="100000"/>
                        </a:lnSpc>
                        <a:spcBef>
                          <a:spcPts val="0"/>
                        </a:spcBef>
                        <a:spcAft>
                          <a:spcPts val="0"/>
                        </a:spcAft>
                        <a:buClrTx/>
                        <a:buSzTx/>
                        <a:buFont typeface="Wingdings" pitchFamily="2" charset="2"/>
                        <a:buChar char="§"/>
                        <a:tabLst/>
                        <a:defRPr/>
                      </a:pPr>
                      <a:r>
                        <a:rPr kumimoji="0" lang="en-US" sz="1200" b="0" i="0" u="none" strike="noStrike" kern="1200" cap="none" spc="0" normalizeH="0" baseline="0" dirty="0" smtClean="0">
                          <a:ln>
                            <a:noFill/>
                          </a:ln>
                          <a:solidFill>
                            <a:srgbClr val="000000"/>
                          </a:solidFill>
                          <a:effectLst/>
                          <a:uLnTx/>
                          <a:uFillTx/>
                          <a:latin typeface="+mn-lt"/>
                          <a:ea typeface="+mn-ea"/>
                          <a:cs typeface="+mn-cs"/>
                        </a:rPr>
                        <a:t>The Neonatal Outcomes Improvement Project</a:t>
                      </a:r>
                    </a:p>
                  </a:txBody>
                  <a:tcPr marL="93303" marR="93303" marT="46649" marB="46649">
                    <a:lnT w="12700" cap="flat" cmpd="sng" algn="ctr">
                      <a:solidFill>
                        <a:schemeClr val="bg1">
                          <a:lumMod val="50000"/>
                        </a:schemeClr>
                      </a:solidFill>
                      <a:prstDash val="dash"/>
                      <a:round/>
                      <a:headEnd type="none" w="med" len="med"/>
                      <a:tailEnd type="none" w="med" len="med"/>
                    </a:lnT>
                    <a:lnB w="12700" cap="flat" cmpd="sng" algn="ctr">
                      <a:solidFill>
                        <a:schemeClr val="bg1">
                          <a:lumMod val="50000"/>
                        </a:schemeClr>
                      </a:solidFill>
                      <a:prstDash val="dash"/>
                      <a:round/>
                      <a:headEnd type="none" w="med" len="med"/>
                      <a:tailEnd type="none" w="med" len="med"/>
                    </a:lnB>
                  </a:tcPr>
                </a:tc>
              </a:tr>
              <a:tr h="96407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solidFill>
                            <a:schemeClr val="tx1"/>
                          </a:solidFill>
                          <a:latin typeface="+mj-lt"/>
                        </a:rPr>
                        <a:t>Inappropriate imaging for lower back pain</a:t>
                      </a:r>
                    </a:p>
                  </a:txBody>
                  <a:tcPr marL="93303" marR="93303" marT="46649" marB="46649" anchor="ctr">
                    <a:lnR>
                      <a:noFill/>
                    </a:lnR>
                    <a:lnT w="76200" cap="flat" cmpd="sng" algn="ctr">
                      <a:solidFill>
                        <a:schemeClr val="bg1">
                          <a:lumMod val="95000"/>
                        </a:schemeClr>
                      </a:solidFill>
                      <a:prstDash val="solid"/>
                      <a:round/>
                      <a:headEnd type="none" w="med" len="med"/>
                      <a:tailEnd type="none" w="med" len="med"/>
                    </a:lnT>
                    <a:solidFill>
                      <a:schemeClr val="bg1">
                        <a:lumMod val="8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800" dirty="0" smtClean="0">
                        <a:latin typeface="+mj-lt"/>
                      </a:endParaRPr>
                    </a:p>
                  </a:txBody>
                  <a:tcPr marL="0" marR="93303" marT="46649" marB="46649" anchor="ctr">
                    <a:lnL>
                      <a:noFill/>
                    </a:lnL>
                    <a:lnR>
                      <a:noFill/>
                    </a:lnR>
                    <a:lnT>
                      <a:noFill/>
                    </a:lnT>
                    <a:lnB>
                      <a:noFill/>
                    </a:lnB>
                    <a:lnTlToBr w="12700" cmpd="sng">
                      <a:noFill/>
                      <a:prstDash val="solid"/>
                    </a:lnTlToBr>
                    <a:lnBlToTr w="12700" cmpd="sng">
                      <a:noFill/>
                      <a:prstDash val="solid"/>
                    </a:lnBlToTr>
                  </a:tcPr>
                </a:tc>
                <a:tc>
                  <a:txBody>
                    <a:bodyPr/>
                    <a:lstStyle/>
                    <a:p>
                      <a:pPr marL="171450" marR="0" lvl="1" indent="-171450" algn="l" defTabSz="914400" rtl="0" eaLnBrk="1" fontAlgn="auto" latinLnBrk="0" hangingPunct="1">
                        <a:lnSpc>
                          <a:spcPct val="100000"/>
                        </a:lnSpc>
                        <a:spcBef>
                          <a:spcPts val="0"/>
                        </a:spcBef>
                        <a:spcAft>
                          <a:spcPts val="0"/>
                        </a:spcAft>
                        <a:buClrTx/>
                        <a:buSzTx/>
                        <a:buFont typeface="Wingdings" pitchFamily="2" charset="2"/>
                        <a:buChar char="§"/>
                        <a:tabLst>
                          <a:tab pos="115888" algn="l"/>
                        </a:tabLst>
                        <a:defRPr/>
                      </a:pPr>
                      <a:endParaRPr lang="en-US" sz="1200" dirty="0" smtClean="0">
                        <a:latin typeface="+mj-lt"/>
                      </a:endParaRPr>
                    </a:p>
                  </a:txBody>
                  <a:tcPr marL="93303" marR="93303" marT="46649" marB="46649">
                    <a:lnL>
                      <a:noFill/>
                    </a:lnL>
                    <a:lnT w="12700" cap="flat" cmpd="sng" algn="ctr">
                      <a:solidFill>
                        <a:schemeClr val="bg1">
                          <a:lumMod val="50000"/>
                        </a:schemeClr>
                      </a:solidFill>
                      <a:prstDash val="dash"/>
                      <a:round/>
                      <a:headEnd type="none" w="med" len="med"/>
                      <a:tailEnd type="none" w="med" len="med"/>
                    </a:lnT>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400" dirty="0" smtClean="0">
                        <a:latin typeface="+mj-lt"/>
                      </a:endParaRPr>
                    </a:p>
                  </a:txBody>
                  <a:tcPr marL="0" marR="93303" marT="46649" marB="46649">
                    <a:lnT w="12700" cap="flat" cmpd="sng" algn="ctr">
                      <a:solidFill>
                        <a:schemeClr val="bg1">
                          <a:lumMod val="50000"/>
                        </a:schemeClr>
                      </a:solidFill>
                      <a:prstDash val="dash"/>
                      <a:round/>
                      <a:headEnd type="none" w="med" len="med"/>
                      <a:tailEnd type="none" w="med" len="med"/>
                    </a:lnT>
                  </a:tcPr>
                </a:tc>
                <a:tc>
                  <a:txBody>
                    <a:bodyPr/>
                    <a:lstStyle/>
                    <a:p>
                      <a:pPr marL="114300" marR="0" lvl="1" indent="-114300" algn="l" defTabSz="914400" rtl="0" eaLnBrk="1" fontAlgn="auto" latinLnBrk="0" hangingPunct="1">
                        <a:lnSpc>
                          <a:spcPct val="100000"/>
                        </a:lnSpc>
                        <a:spcBef>
                          <a:spcPts val="0"/>
                        </a:spcBef>
                        <a:spcAft>
                          <a:spcPts val="0"/>
                        </a:spcAft>
                        <a:buClrTx/>
                        <a:buSzTx/>
                        <a:buFont typeface="Wingdings" pitchFamily="2" charset="2"/>
                        <a:buChar char="§"/>
                        <a:tabLst/>
                        <a:defRPr/>
                      </a:pPr>
                      <a:r>
                        <a:rPr kumimoji="0" lang="en-US" sz="1200" b="0" i="0" u="none" strike="noStrike" kern="1200" cap="none" spc="0" normalizeH="0" baseline="0" noProof="0" dirty="0" smtClean="0">
                          <a:ln>
                            <a:noFill/>
                          </a:ln>
                          <a:solidFill>
                            <a:srgbClr val="000000"/>
                          </a:solidFill>
                          <a:effectLst/>
                          <a:uLnTx/>
                          <a:uFillTx/>
                          <a:latin typeface="+mn-lt"/>
                          <a:ea typeface="+mn-ea"/>
                          <a:cs typeface="+mn-cs"/>
                        </a:rPr>
                        <a:t>Choosing Wisely and ICSI (guidelines)</a:t>
                      </a:r>
                    </a:p>
                    <a:p>
                      <a:pPr marL="114300" marR="0" lvl="1" indent="-114300" algn="l" defTabSz="914400" rtl="0" eaLnBrk="1" fontAlgn="auto" latinLnBrk="0" hangingPunct="1">
                        <a:lnSpc>
                          <a:spcPct val="100000"/>
                        </a:lnSpc>
                        <a:spcBef>
                          <a:spcPts val="0"/>
                        </a:spcBef>
                        <a:spcAft>
                          <a:spcPts val="0"/>
                        </a:spcAft>
                        <a:buClrTx/>
                        <a:buSzTx/>
                        <a:buFont typeface="Wingdings" pitchFamily="2" charset="2"/>
                        <a:buChar char="§"/>
                        <a:tabLst/>
                        <a:defRPr/>
                      </a:pPr>
                      <a:r>
                        <a:rPr kumimoji="0" lang="en-US" sz="1200" b="0" i="0" u="none" strike="noStrike" kern="1200" cap="none" spc="0" normalizeH="0" baseline="0" noProof="0" dirty="0" smtClean="0">
                          <a:ln>
                            <a:noFill/>
                          </a:ln>
                          <a:solidFill>
                            <a:srgbClr val="000000"/>
                          </a:solidFill>
                          <a:effectLst/>
                          <a:uLnTx/>
                          <a:uFillTx/>
                          <a:latin typeface="+mn-lt"/>
                          <a:ea typeface="+mn-ea"/>
                          <a:cs typeface="+mn-cs"/>
                        </a:rPr>
                        <a:t>ACP guidelines </a:t>
                      </a:r>
                      <a:endParaRPr kumimoji="0" lang="en-US" sz="1200" b="0" i="0" u="none" strike="noStrike" kern="1200" cap="none" spc="0" normalizeH="0" baseline="0" noProof="0" dirty="0" smtClean="0">
                        <a:ln>
                          <a:noFill/>
                        </a:ln>
                        <a:solidFill>
                          <a:srgbClr val="000000"/>
                        </a:solidFill>
                        <a:effectLst/>
                        <a:uLnTx/>
                        <a:uFillTx/>
                        <a:latin typeface="+mn-lt"/>
                      </a:endParaRPr>
                    </a:p>
                  </a:txBody>
                  <a:tcPr marL="93303" marR="93303" marT="46649" marB="46649">
                    <a:lnT w="12700" cap="flat" cmpd="sng" algn="ctr">
                      <a:solidFill>
                        <a:schemeClr val="bg1">
                          <a:lumMod val="50000"/>
                        </a:schemeClr>
                      </a:solidFill>
                      <a:prstDash val="dash"/>
                      <a:round/>
                      <a:headEnd type="none" w="med" len="med"/>
                      <a:tailEnd type="none" w="med" len="med"/>
                    </a:lnT>
                  </a:tcPr>
                </a:tc>
              </a:tr>
            </a:tbl>
          </a:graphicData>
        </a:graphic>
      </p:graphicFrame>
      <p:sp>
        <p:nvSpPr>
          <p:cNvPr id="6" name="TextBox 55"/>
          <p:cNvSpPr txBox="1">
            <a:spLocks noChangeArrowheads="1"/>
          </p:cNvSpPr>
          <p:nvPr/>
        </p:nvSpPr>
        <p:spPr bwMode="auto">
          <a:xfrm rot="16200000">
            <a:off x="-654594" y="1967348"/>
            <a:ext cx="1946610" cy="4377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0" tIns="45716" rIns="0" bIns="45716">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n-US" sz="1100" dirty="0">
                <a:latin typeface="+mj-lt"/>
              </a:rPr>
              <a:t>Opportunities for coordinated action across care settings</a:t>
            </a:r>
          </a:p>
        </p:txBody>
      </p:sp>
      <p:sp>
        <p:nvSpPr>
          <p:cNvPr id="7" name="TextBox 55"/>
          <p:cNvSpPr txBox="1">
            <a:spLocks noChangeArrowheads="1"/>
          </p:cNvSpPr>
          <p:nvPr/>
        </p:nvSpPr>
        <p:spPr bwMode="auto">
          <a:xfrm rot="16200000">
            <a:off x="-203347" y="3554021"/>
            <a:ext cx="1051019" cy="4308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0" tIns="45716" rIns="0" bIns="45716">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n-US" sz="1100" dirty="0">
                <a:latin typeface="+mj-lt"/>
              </a:rPr>
              <a:t>Opportunity for hospital action</a:t>
            </a:r>
          </a:p>
        </p:txBody>
      </p:sp>
      <p:sp>
        <p:nvSpPr>
          <p:cNvPr id="8" name="TextBox 55"/>
          <p:cNvSpPr txBox="1">
            <a:spLocks noChangeArrowheads="1"/>
          </p:cNvSpPr>
          <p:nvPr/>
        </p:nvSpPr>
        <p:spPr bwMode="auto">
          <a:xfrm rot="16200000">
            <a:off x="-622371" y="5003096"/>
            <a:ext cx="1882165" cy="4377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0" tIns="45716" rIns="0" bIns="45716">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n-US" sz="1100" dirty="0">
                <a:latin typeface="+mj-lt"/>
              </a:rPr>
              <a:t>Opportunities for physician and patient action</a:t>
            </a:r>
          </a:p>
        </p:txBody>
      </p:sp>
      <p:cxnSp>
        <p:nvCxnSpPr>
          <p:cNvPr id="9" name="Straight Connector 8"/>
          <p:cNvCxnSpPr/>
          <p:nvPr/>
        </p:nvCxnSpPr>
        <p:spPr>
          <a:xfrm>
            <a:off x="595363" y="1206583"/>
            <a:ext cx="0" cy="1926507"/>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595363" y="4235027"/>
            <a:ext cx="0" cy="187630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595363" y="3239188"/>
            <a:ext cx="0" cy="889366"/>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2" name="McK 5. Source"/>
          <p:cNvSpPr>
            <a:spLocks noChangeArrowheads="1"/>
          </p:cNvSpPr>
          <p:nvPr>
            <p:custDataLst>
              <p:tags r:id="rId1"/>
            </p:custDataLst>
          </p:nvPr>
        </p:nvSpPr>
        <p:spPr bwMode="auto">
          <a:xfrm>
            <a:off x="121488" y="6143502"/>
            <a:ext cx="6988830" cy="6155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nchorCtr="0">
            <a:spAutoFit/>
          </a:bodyPr>
          <a:lstStyle/>
          <a:p>
            <a:pPr marL="118241" indent="-118241" defTabSz="913526">
              <a:tabLst>
                <a:tab pos="118241" algn="l"/>
                <a:tab pos="408171" algn="l"/>
              </a:tabLst>
            </a:pPr>
            <a:r>
              <a:rPr lang="en-US" sz="800" b="1" dirty="0">
                <a:solidFill>
                  <a:schemeClr val="bg1">
                    <a:lumMod val="50000"/>
                  </a:schemeClr>
                </a:solidFill>
                <a:latin typeface="Calibri Light" panose="020F0302020204030204" pitchFamily="34" charset="0"/>
              </a:rPr>
              <a:t>Source: 	</a:t>
            </a:r>
            <a:r>
              <a:rPr lang="en-US" sz="800" dirty="0" smtClean="0">
                <a:solidFill>
                  <a:schemeClr val="bg1">
                    <a:lumMod val="50000"/>
                  </a:schemeClr>
                </a:solidFill>
                <a:latin typeface="Calibri Light" panose="020F0302020204030204" pitchFamily="34" charset="0"/>
              </a:rPr>
              <a:t>Massachusetts </a:t>
            </a:r>
            <a:r>
              <a:rPr lang="en-US" sz="800" dirty="0">
                <a:solidFill>
                  <a:schemeClr val="bg1">
                    <a:lumMod val="50000"/>
                  </a:schemeClr>
                </a:solidFill>
                <a:latin typeface="Calibri Light" panose="020F0302020204030204" pitchFamily="34" charset="0"/>
              </a:rPr>
              <a:t>Coalition for the Prevention of Medical Errors; Agency for Healthcare Research and Quality; Massachusetts Senior Care Foundation; Brookings </a:t>
            </a:r>
            <a:r>
              <a:rPr lang="en-US" sz="800" dirty="0" smtClean="0">
                <a:solidFill>
                  <a:schemeClr val="bg1">
                    <a:lumMod val="50000"/>
                  </a:schemeClr>
                </a:solidFill>
                <a:latin typeface="Calibri Light" panose="020F0302020204030204" pitchFamily="34" charset="0"/>
              </a:rPr>
              <a:t>	Institute</a:t>
            </a:r>
            <a:r>
              <a:rPr lang="en-US" sz="800" dirty="0">
                <a:solidFill>
                  <a:schemeClr val="bg1">
                    <a:lumMod val="50000"/>
                  </a:schemeClr>
                </a:solidFill>
                <a:latin typeface="Calibri Light" panose="020F0302020204030204" pitchFamily="34" charset="0"/>
              </a:rPr>
              <a:t>; Massachusetts Department of Public Health; Center for Medicare &amp; Medicaid Services; Cleveland Regional Medical Center; Center for Disease Control </a:t>
            </a:r>
            <a:r>
              <a:rPr lang="en-US" sz="800" dirty="0" smtClean="0">
                <a:solidFill>
                  <a:schemeClr val="bg1">
                    <a:lumMod val="50000"/>
                  </a:schemeClr>
                </a:solidFill>
                <a:latin typeface="Calibri Light" panose="020F0302020204030204" pitchFamily="34" charset="0"/>
              </a:rPr>
              <a:t>	and </a:t>
            </a:r>
            <a:r>
              <a:rPr lang="en-US" sz="800" dirty="0">
                <a:solidFill>
                  <a:schemeClr val="bg1">
                    <a:lumMod val="50000"/>
                  </a:schemeClr>
                </a:solidFill>
                <a:latin typeface="Calibri Light" panose="020F0302020204030204" pitchFamily="34" charset="0"/>
              </a:rPr>
              <a:t>Prevention; Thorpe KE. Statement before the Senate Special Committee on Aging; 2013 Feb 27; Institute for Healthcare Improvement; Leapfrog Group; </a:t>
            </a:r>
            <a:r>
              <a:rPr lang="en-US" sz="800" dirty="0" smtClean="0">
                <a:solidFill>
                  <a:schemeClr val="bg1">
                    <a:lumMod val="50000"/>
                  </a:schemeClr>
                </a:solidFill>
                <a:latin typeface="Calibri Light" panose="020F0302020204030204" pitchFamily="34" charset="0"/>
              </a:rPr>
              <a:t>	Center </a:t>
            </a:r>
            <a:r>
              <a:rPr lang="en-US" sz="800" dirty="0">
                <a:solidFill>
                  <a:schemeClr val="bg1">
                    <a:lumMod val="50000"/>
                  </a:schemeClr>
                </a:solidFill>
                <a:latin typeface="Calibri Light" panose="020F0302020204030204" pitchFamily="34" charset="0"/>
              </a:rPr>
              <a:t>for Medicare &amp; Medicaid Innovation; National Initiative for Children’s Healthcare Quality; Choosing Wisely; Institute for Clinical Systems Improvement;  </a:t>
            </a:r>
            <a:r>
              <a:rPr lang="en-US" sz="800" dirty="0" smtClean="0">
                <a:solidFill>
                  <a:schemeClr val="bg1">
                    <a:lumMod val="50000"/>
                  </a:schemeClr>
                </a:solidFill>
                <a:latin typeface="Calibri Light" panose="020F0302020204030204" pitchFamily="34" charset="0"/>
              </a:rPr>
              <a:t>	HPC </a:t>
            </a:r>
            <a:r>
              <a:rPr lang="en-US" sz="800" dirty="0">
                <a:solidFill>
                  <a:schemeClr val="bg1">
                    <a:lumMod val="50000"/>
                  </a:schemeClr>
                </a:solidFill>
                <a:latin typeface="Calibri Light" panose="020F0302020204030204" pitchFamily="34" charset="0"/>
              </a:rPr>
              <a:t>analysis</a:t>
            </a:r>
          </a:p>
        </p:txBody>
      </p:sp>
    </p:spTree>
    <p:extLst>
      <p:ext uri="{BB962C8B-B14F-4D97-AF65-F5344CB8AC3E}">
        <p14:creationId xmlns:p14="http://schemas.microsoft.com/office/powerpoint/2010/main" val="16558532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Topics in the 2013 cost trends report</a:t>
            </a:r>
          </a:p>
        </p:txBody>
      </p:sp>
      <p:sp>
        <p:nvSpPr>
          <p:cNvPr id="4" name="Rectangle 3"/>
          <p:cNvSpPr/>
          <p:nvPr/>
        </p:nvSpPr>
        <p:spPr>
          <a:xfrm>
            <a:off x="270906" y="725997"/>
            <a:ext cx="2681844" cy="1429631"/>
          </a:xfrm>
          <a:prstGeom prst="rect">
            <a:avLst/>
          </a:prstGeom>
          <a:solidFill>
            <a:schemeClr val="bg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182880" rIns="0" bIns="0" rtlCol="0" anchor="t"/>
          <a:lstStyle/>
          <a:p>
            <a:pPr algn="ctr"/>
            <a:r>
              <a:rPr lang="en-US" dirty="0" smtClean="0">
                <a:solidFill>
                  <a:schemeClr val="tx1"/>
                </a:solidFill>
                <a:latin typeface="Calibri Light" panose="020F0302020204030204" pitchFamily="34" charset="0"/>
              </a:rPr>
              <a:t>HOSPITAL OPERATING</a:t>
            </a:r>
          </a:p>
          <a:p>
            <a:pPr algn="ctr"/>
            <a:r>
              <a:rPr lang="en-US" dirty="0" smtClean="0">
                <a:solidFill>
                  <a:schemeClr val="tx1"/>
                </a:solidFill>
                <a:latin typeface="Calibri Light" panose="020F0302020204030204" pitchFamily="34" charset="0"/>
              </a:rPr>
              <a:t>EXPENSES</a:t>
            </a:r>
            <a:endParaRPr lang="en-US" dirty="0">
              <a:solidFill>
                <a:schemeClr val="tx1"/>
              </a:solidFill>
              <a:latin typeface="Calibri Light" panose="020F0302020204030204" pitchFamily="34" charset="0"/>
            </a:endParaRPr>
          </a:p>
        </p:txBody>
      </p:sp>
      <p:pic>
        <p:nvPicPr>
          <p:cNvPr id="5" name="Picture 35" descr="C:\Users\jyyang\AppData\Local\Microsoft\Windows\Temporary Internet Files\Content.IE5\LBPHHNFX\MC900319486[1].wmf"/>
          <p:cNvPicPr>
            <a:picLocks noChangeAspect="1" noChangeArrowheads="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229284" y="1476036"/>
            <a:ext cx="729025" cy="428964"/>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3231078" y="725997"/>
            <a:ext cx="2681844" cy="1429631"/>
          </a:xfrm>
          <a:prstGeom prst="rect">
            <a:avLst/>
          </a:prstGeom>
          <a:solidFill>
            <a:schemeClr val="bg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182880" rIns="0" bIns="0" rtlCol="0" anchor="t"/>
          <a:lstStyle/>
          <a:p>
            <a:pPr algn="ctr"/>
            <a:r>
              <a:rPr lang="en-US" dirty="0" smtClean="0">
                <a:solidFill>
                  <a:schemeClr val="tx1"/>
                </a:solidFill>
                <a:latin typeface="Calibri Light" panose="020F0302020204030204" pitchFamily="34" charset="0"/>
              </a:rPr>
              <a:t>WASTEFUL SPENDING</a:t>
            </a:r>
            <a:endParaRPr lang="en-US" dirty="0">
              <a:solidFill>
                <a:schemeClr val="tx1"/>
              </a:solidFill>
              <a:latin typeface="Calibri Light" panose="020F0302020204030204" pitchFamily="34" charset="0"/>
            </a:endParaRPr>
          </a:p>
        </p:txBody>
      </p:sp>
      <p:sp>
        <p:nvSpPr>
          <p:cNvPr id="7" name="Rectangle 6"/>
          <p:cNvSpPr/>
          <p:nvPr/>
        </p:nvSpPr>
        <p:spPr>
          <a:xfrm>
            <a:off x="6191250" y="725997"/>
            <a:ext cx="2681844" cy="1217103"/>
          </a:xfrm>
          <a:prstGeom prst="rect">
            <a:avLst/>
          </a:prstGeom>
          <a:solidFill>
            <a:srgbClr val="DFE5E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182880" rIns="0" bIns="0" rtlCol="0" anchor="t"/>
          <a:lstStyle/>
          <a:p>
            <a:pPr algn="ctr"/>
            <a:r>
              <a:rPr lang="en-US" dirty="0" smtClean="0">
                <a:solidFill>
                  <a:schemeClr val="tx1"/>
                </a:solidFill>
                <a:latin typeface="Calibri Light" panose="020F0302020204030204" pitchFamily="34" charset="0"/>
              </a:rPr>
              <a:t>HIGH-COST PATIENTS</a:t>
            </a:r>
            <a:endParaRPr lang="en-US" dirty="0">
              <a:solidFill>
                <a:schemeClr val="tx1"/>
              </a:solidFill>
              <a:latin typeface="Calibri Light" panose="020F0302020204030204" pitchFamily="34" charset="0"/>
            </a:endParaRPr>
          </a:p>
        </p:txBody>
      </p:sp>
      <p:sp>
        <p:nvSpPr>
          <p:cNvPr id="8" name="Rectangle 7"/>
          <p:cNvSpPr/>
          <p:nvPr/>
        </p:nvSpPr>
        <p:spPr>
          <a:xfrm>
            <a:off x="270906" y="1943100"/>
            <a:ext cx="8602188" cy="4473526"/>
          </a:xfrm>
          <a:prstGeom prst="rect">
            <a:avLst/>
          </a:prstGeom>
          <a:solidFill>
            <a:srgbClr val="DFE5E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endParaRPr lang="en-US"/>
          </a:p>
        </p:txBody>
      </p:sp>
      <p:sp>
        <p:nvSpPr>
          <p:cNvPr id="9" name="Content Placeholder 2"/>
          <p:cNvSpPr txBox="1">
            <a:spLocks/>
          </p:cNvSpPr>
          <p:nvPr/>
        </p:nvSpPr>
        <p:spPr>
          <a:xfrm>
            <a:off x="524292" y="2266950"/>
            <a:ext cx="6675120" cy="246221"/>
          </a:xfrm>
          <a:prstGeom prst="rect">
            <a:avLst/>
          </a:prstGeom>
        </p:spPr>
        <p:txBody>
          <a:bodyPr wrap="square" lIns="0" tIns="0" rIns="0" bIns="0">
            <a:spAutoFit/>
          </a:bodyPr>
          <a:lstStyle>
            <a:lvl1pPr algn="l" defTabSz="895350" rtl="0" eaLnBrk="1" fontAlgn="base" hangingPunct="1">
              <a:spcBef>
                <a:spcPct val="0"/>
              </a:spcBef>
              <a:spcAft>
                <a:spcPct val="0"/>
              </a:spcAft>
              <a:buClr>
                <a:schemeClr val="tx2"/>
              </a:buClr>
              <a:defRPr sz="1600">
                <a:solidFill>
                  <a:schemeClr val="tx1"/>
                </a:solidFill>
                <a:latin typeface="+mn-lt"/>
                <a:ea typeface="+mn-ea"/>
                <a:cs typeface="+mn-cs"/>
              </a:defRPr>
            </a:lvl1pPr>
            <a:lvl2pPr marL="193675" indent="-192088" algn="l" defTabSz="895350" rtl="0" eaLnBrk="1" fontAlgn="base" hangingPunct="1">
              <a:spcBef>
                <a:spcPct val="0"/>
              </a:spcBef>
              <a:spcAft>
                <a:spcPct val="0"/>
              </a:spcAft>
              <a:buClr>
                <a:schemeClr val="tx2"/>
              </a:buClr>
              <a:buSzPct val="125000"/>
              <a:buFont typeface="Arial" charset="0"/>
              <a:buChar char="▪"/>
              <a:defRPr sz="1600">
                <a:solidFill>
                  <a:schemeClr val="tx1"/>
                </a:solidFill>
                <a:latin typeface="+mn-lt"/>
              </a:defRPr>
            </a:lvl2pPr>
            <a:lvl3pPr marL="457200" indent="-261938" algn="l" defTabSz="895350" rtl="0" eaLnBrk="1" fontAlgn="base" hangingPunct="1">
              <a:spcBef>
                <a:spcPct val="0"/>
              </a:spcBef>
              <a:spcAft>
                <a:spcPct val="0"/>
              </a:spcAft>
              <a:buClr>
                <a:schemeClr val="tx2"/>
              </a:buClr>
              <a:buSzPct val="120000"/>
              <a:buFont typeface="Arial" charset="0"/>
              <a:buChar char="–"/>
              <a:defRPr sz="1600">
                <a:solidFill>
                  <a:schemeClr val="tx1"/>
                </a:solidFill>
                <a:latin typeface="+mn-lt"/>
              </a:defRPr>
            </a:lvl3pPr>
            <a:lvl4pPr marL="614363" indent="-155575" algn="l" defTabSz="895350" rtl="0" eaLnBrk="1" fontAlgn="base" hangingPunct="1">
              <a:spcBef>
                <a:spcPct val="0"/>
              </a:spcBef>
              <a:spcAft>
                <a:spcPct val="0"/>
              </a:spcAft>
              <a:buClr>
                <a:schemeClr val="tx2"/>
              </a:buClr>
              <a:buSzPct val="120000"/>
              <a:buFont typeface="Arial" charset="0"/>
              <a:buChar char="▫"/>
              <a:defRPr sz="1600">
                <a:solidFill>
                  <a:schemeClr val="tx1"/>
                </a:solidFill>
                <a:latin typeface="+mn-lt"/>
              </a:defRPr>
            </a:lvl4pPr>
            <a:lvl5pPr marL="7461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5pPr>
            <a:lvl6pPr marL="12033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6pPr>
            <a:lvl7pPr marL="16605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7pPr>
            <a:lvl8pPr marL="21177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8pPr>
            <a:lvl9pPr marL="25749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9pPr>
          </a:lstStyle>
          <a:p>
            <a:pPr marL="1587" lvl="1" indent="0">
              <a:spcAft>
                <a:spcPts val="306"/>
              </a:spcAft>
              <a:buNone/>
            </a:pPr>
            <a:r>
              <a:rPr lang="en-US" b="1" kern="0" dirty="0" smtClean="0">
                <a:solidFill>
                  <a:srgbClr val="0C2D83"/>
                </a:solidFill>
              </a:rPr>
              <a:t>Why this topic is important to cost trends</a:t>
            </a:r>
            <a:endParaRPr lang="en-US" kern="0" dirty="0" smtClean="0"/>
          </a:p>
        </p:txBody>
      </p:sp>
      <p:sp>
        <p:nvSpPr>
          <p:cNvPr id="10" name="Content Placeholder 2"/>
          <p:cNvSpPr txBox="1">
            <a:spLocks/>
          </p:cNvSpPr>
          <p:nvPr/>
        </p:nvSpPr>
        <p:spPr>
          <a:xfrm>
            <a:off x="524292" y="2669770"/>
            <a:ext cx="8095416" cy="779010"/>
          </a:xfrm>
          <a:prstGeom prst="rect">
            <a:avLst/>
          </a:prstGeom>
        </p:spPr>
        <p:txBody>
          <a:bodyPr wrap="square" lIns="93296" tIns="46648" rIns="93296" bIns="46648">
            <a:spAutoFit/>
          </a:bodyPr>
          <a:lstStyle>
            <a:lvl1pPr algn="l" defTabSz="895350" rtl="0" eaLnBrk="1" fontAlgn="base" hangingPunct="1">
              <a:spcBef>
                <a:spcPct val="0"/>
              </a:spcBef>
              <a:spcAft>
                <a:spcPct val="0"/>
              </a:spcAft>
              <a:buClr>
                <a:schemeClr val="tx2"/>
              </a:buClr>
              <a:defRPr sz="1600">
                <a:solidFill>
                  <a:schemeClr val="tx1"/>
                </a:solidFill>
                <a:latin typeface="+mn-lt"/>
                <a:ea typeface="+mn-ea"/>
                <a:cs typeface="+mn-cs"/>
              </a:defRPr>
            </a:lvl1pPr>
            <a:lvl2pPr marL="193675" indent="-192088" algn="l" defTabSz="895350" rtl="0" eaLnBrk="1" fontAlgn="base" hangingPunct="1">
              <a:spcBef>
                <a:spcPct val="0"/>
              </a:spcBef>
              <a:spcAft>
                <a:spcPct val="0"/>
              </a:spcAft>
              <a:buClr>
                <a:schemeClr val="tx2"/>
              </a:buClr>
              <a:buSzPct val="125000"/>
              <a:buFont typeface="Arial" charset="0"/>
              <a:buChar char="▪"/>
              <a:defRPr sz="1600">
                <a:solidFill>
                  <a:schemeClr val="tx1"/>
                </a:solidFill>
                <a:latin typeface="+mn-lt"/>
              </a:defRPr>
            </a:lvl2pPr>
            <a:lvl3pPr marL="457200" indent="-261938" algn="l" defTabSz="895350" rtl="0" eaLnBrk="1" fontAlgn="base" hangingPunct="1">
              <a:spcBef>
                <a:spcPct val="0"/>
              </a:spcBef>
              <a:spcAft>
                <a:spcPct val="0"/>
              </a:spcAft>
              <a:buClr>
                <a:schemeClr val="tx2"/>
              </a:buClr>
              <a:buSzPct val="120000"/>
              <a:buFont typeface="Arial" charset="0"/>
              <a:buChar char="–"/>
              <a:defRPr sz="1600">
                <a:solidFill>
                  <a:schemeClr val="tx1"/>
                </a:solidFill>
                <a:latin typeface="+mn-lt"/>
              </a:defRPr>
            </a:lvl3pPr>
            <a:lvl4pPr marL="614363" indent="-155575" algn="l" defTabSz="895350" rtl="0" eaLnBrk="1" fontAlgn="base" hangingPunct="1">
              <a:spcBef>
                <a:spcPct val="0"/>
              </a:spcBef>
              <a:spcAft>
                <a:spcPct val="0"/>
              </a:spcAft>
              <a:buClr>
                <a:schemeClr val="tx2"/>
              </a:buClr>
              <a:buSzPct val="120000"/>
              <a:buFont typeface="Arial" charset="0"/>
              <a:buChar char="▫"/>
              <a:defRPr sz="1600">
                <a:solidFill>
                  <a:schemeClr val="tx1"/>
                </a:solidFill>
                <a:latin typeface="+mn-lt"/>
              </a:defRPr>
            </a:lvl4pPr>
            <a:lvl5pPr marL="7461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5pPr>
            <a:lvl6pPr marL="12033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6pPr>
            <a:lvl7pPr marL="16605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7pPr>
            <a:lvl8pPr marL="21177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8pPr>
            <a:lvl9pPr marL="25749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9pPr>
          </a:lstStyle>
          <a:p>
            <a:pPr lvl="1">
              <a:spcAft>
                <a:spcPts val="306"/>
              </a:spcAft>
            </a:pPr>
            <a:r>
              <a:rPr lang="en-US" sz="1400" kern="0" dirty="0" smtClean="0"/>
              <a:t>A small group of patients represent the majority of Massachusetts health care expenditures</a:t>
            </a:r>
          </a:p>
          <a:p>
            <a:pPr lvl="1">
              <a:spcAft>
                <a:spcPts val="306"/>
              </a:spcAft>
            </a:pPr>
            <a:r>
              <a:rPr lang="en-US" sz="1400" kern="0" dirty="0" smtClean="0"/>
              <a:t>Reducing the spending for the highest-expenditure quartile of patients by 3.5 percent would save the same amount as a 20 percent reduction for the other three-fourths of the population.</a:t>
            </a:r>
            <a:endParaRPr lang="en-US" sz="1400" kern="0" dirty="0"/>
          </a:p>
        </p:txBody>
      </p:sp>
      <p:cxnSp>
        <p:nvCxnSpPr>
          <p:cNvPr id="11" name="Straight Connector 10"/>
          <p:cNvCxnSpPr/>
          <p:nvPr/>
        </p:nvCxnSpPr>
        <p:spPr>
          <a:xfrm>
            <a:off x="524292" y="2593570"/>
            <a:ext cx="8095416" cy="1588"/>
          </a:xfrm>
          <a:prstGeom prst="line">
            <a:avLst/>
          </a:prstGeom>
          <a:ln w="15875">
            <a:solidFill>
              <a:srgbClr val="7083AE"/>
            </a:solidFill>
          </a:ln>
        </p:spPr>
        <p:style>
          <a:lnRef idx="1">
            <a:schemeClr val="accent1"/>
          </a:lnRef>
          <a:fillRef idx="0">
            <a:schemeClr val="accent1"/>
          </a:fillRef>
          <a:effectRef idx="0">
            <a:schemeClr val="accent1"/>
          </a:effectRef>
          <a:fontRef idx="minor">
            <a:schemeClr val="tx1"/>
          </a:fontRef>
        </p:style>
      </p:cxnSp>
      <p:sp>
        <p:nvSpPr>
          <p:cNvPr id="12" name="Content Placeholder 2"/>
          <p:cNvSpPr txBox="1">
            <a:spLocks/>
          </p:cNvSpPr>
          <p:nvPr/>
        </p:nvSpPr>
        <p:spPr>
          <a:xfrm>
            <a:off x="524292" y="4053574"/>
            <a:ext cx="6675120" cy="246221"/>
          </a:xfrm>
          <a:prstGeom prst="rect">
            <a:avLst/>
          </a:prstGeom>
        </p:spPr>
        <p:txBody>
          <a:bodyPr wrap="square" lIns="0" tIns="0" rIns="0" bIns="0">
            <a:spAutoFit/>
          </a:bodyPr>
          <a:lstStyle>
            <a:lvl1pPr algn="l" defTabSz="895350" rtl="0" eaLnBrk="1" fontAlgn="base" hangingPunct="1">
              <a:spcBef>
                <a:spcPct val="0"/>
              </a:spcBef>
              <a:spcAft>
                <a:spcPct val="0"/>
              </a:spcAft>
              <a:buClr>
                <a:schemeClr val="tx2"/>
              </a:buClr>
              <a:defRPr sz="1600">
                <a:solidFill>
                  <a:schemeClr val="tx1"/>
                </a:solidFill>
                <a:latin typeface="+mn-lt"/>
                <a:ea typeface="+mn-ea"/>
                <a:cs typeface="+mn-cs"/>
              </a:defRPr>
            </a:lvl1pPr>
            <a:lvl2pPr marL="193675" indent="-192088" algn="l" defTabSz="895350" rtl="0" eaLnBrk="1" fontAlgn="base" hangingPunct="1">
              <a:spcBef>
                <a:spcPct val="0"/>
              </a:spcBef>
              <a:spcAft>
                <a:spcPct val="0"/>
              </a:spcAft>
              <a:buClr>
                <a:schemeClr val="tx2"/>
              </a:buClr>
              <a:buSzPct val="125000"/>
              <a:buFont typeface="Arial" charset="0"/>
              <a:buChar char="▪"/>
              <a:defRPr sz="1600">
                <a:solidFill>
                  <a:schemeClr val="tx1"/>
                </a:solidFill>
                <a:latin typeface="+mn-lt"/>
              </a:defRPr>
            </a:lvl2pPr>
            <a:lvl3pPr marL="457200" indent="-261938" algn="l" defTabSz="895350" rtl="0" eaLnBrk="1" fontAlgn="base" hangingPunct="1">
              <a:spcBef>
                <a:spcPct val="0"/>
              </a:spcBef>
              <a:spcAft>
                <a:spcPct val="0"/>
              </a:spcAft>
              <a:buClr>
                <a:schemeClr val="tx2"/>
              </a:buClr>
              <a:buSzPct val="120000"/>
              <a:buFont typeface="Arial" charset="0"/>
              <a:buChar char="–"/>
              <a:defRPr sz="1600">
                <a:solidFill>
                  <a:schemeClr val="tx1"/>
                </a:solidFill>
                <a:latin typeface="+mn-lt"/>
              </a:defRPr>
            </a:lvl3pPr>
            <a:lvl4pPr marL="614363" indent="-155575" algn="l" defTabSz="895350" rtl="0" eaLnBrk="1" fontAlgn="base" hangingPunct="1">
              <a:spcBef>
                <a:spcPct val="0"/>
              </a:spcBef>
              <a:spcAft>
                <a:spcPct val="0"/>
              </a:spcAft>
              <a:buClr>
                <a:schemeClr val="tx2"/>
              </a:buClr>
              <a:buSzPct val="120000"/>
              <a:buFont typeface="Arial" charset="0"/>
              <a:buChar char="▫"/>
              <a:defRPr sz="1600">
                <a:solidFill>
                  <a:schemeClr val="tx1"/>
                </a:solidFill>
                <a:latin typeface="+mn-lt"/>
              </a:defRPr>
            </a:lvl4pPr>
            <a:lvl5pPr marL="7461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5pPr>
            <a:lvl6pPr marL="12033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6pPr>
            <a:lvl7pPr marL="16605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7pPr>
            <a:lvl8pPr marL="21177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8pPr>
            <a:lvl9pPr marL="25749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9pPr>
          </a:lstStyle>
          <a:p>
            <a:pPr marL="1587" lvl="1" indent="0">
              <a:spcAft>
                <a:spcPts val="306"/>
              </a:spcAft>
              <a:buNone/>
            </a:pPr>
            <a:r>
              <a:rPr lang="en-US" b="1" kern="0" dirty="0" smtClean="0">
                <a:solidFill>
                  <a:srgbClr val="0C2D83"/>
                </a:solidFill>
              </a:rPr>
              <a:t>Research questions</a:t>
            </a:r>
            <a:endParaRPr lang="en-US" kern="0" dirty="0" smtClean="0"/>
          </a:p>
        </p:txBody>
      </p:sp>
      <p:sp>
        <p:nvSpPr>
          <p:cNvPr id="13" name="Content Placeholder 2"/>
          <p:cNvSpPr txBox="1">
            <a:spLocks/>
          </p:cNvSpPr>
          <p:nvPr/>
        </p:nvSpPr>
        <p:spPr>
          <a:xfrm>
            <a:off x="524292" y="4472972"/>
            <a:ext cx="8095416" cy="817482"/>
          </a:xfrm>
          <a:prstGeom prst="rect">
            <a:avLst/>
          </a:prstGeom>
        </p:spPr>
        <p:txBody>
          <a:bodyPr wrap="square" lIns="93296" tIns="46648" rIns="93296" bIns="46648">
            <a:spAutoFit/>
          </a:bodyPr>
          <a:lstStyle>
            <a:lvl1pPr algn="l" defTabSz="895350" rtl="0" eaLnBrk="1" fontAlgn="base" hangingPunct="1">
              <a:spcBef>
                <a:spcPct val="0"/>
              </a:spcBef>
              <a:spcAft>
                <a:spcPct val="0"/>
              </a:spcAft>
              <a:buClr>
                <a:schemeClr val="tx2"/>
              </a:buClr>
              <a:defRPr sz="1600">
                <a:solidFill>
                  <a:schemeClr val="tx1"/>
                </a:solidFill>
                <a:latin typeface="+mn-lt"/>
                <a:ea typeface="+mn-ea"/>
                <a:cs typeface="+mn-cs"/>
              </a:defRPr>
            </a:lvl1pPr>
            <a:lvl2pPr marL="193675" indent="-192088" algn="l" defTabSz="895350" rtl="0" eaLnBrk="1" fontAlgn="base" hangingPunct="1">
              <a:spcBef>
                <a:spcPct val="0"/>
              </a:spcBef>
              <a:spcAft>
                <a:spcPct val="0"/>
              </a:spcAft>
              <a:buClr>
                <a:schemeClr val="tx2"/>
              </a:buClr>
              <a:buSzPct val="125000"/>
              <a:buFont typeface="Arial" charset="0"/>
              <a:buChar char="▪"/>
              <a:defRPr sz="1600">
                <a:solidFill>
                  <a:schemeClr val="tx1"/>
                </a:solidFill>
                <a:latin typeface="+mn-lt"/>
              </a:defRPr>
            </a:lvl2pPr>
            <a:lvl3pPr marL="457200" indent="-261938" algn="l" defTabSz="895350" rtl="0" eaLnBrk="1" fontAlgn="base" hangingPunct="1">
              <a:spcBef>
                <a:spcPct val="0"/>
              </a:spcBef>
              <a:spcAft>
                <a:spcPct val="0"/>
              </a:spcAft>
              <a:buClr>
                <a:schemeClr val="tx2"/>
              </a:buClr>
              <a:buSzPct val="120000"/>
              <a:buFont typeface="Arial" charset="0"/>
              <a:buChar char="–"/>
              <a:defRPr sz="1600">
                <a:solidFill>
                  <a:schemeClr val="tx1"/>
                </a:solidFill>
                <a:latin typeface="+mn-lt"/>
              </a:defRPr>
            </a:lvl3pPr>
            <a:lvl4pPr marL="614363" indent="-155575" algn="l" defTabSz="895350" rtl="0" eaLnBrk="1" fontAlgn="base" hangingPunct="1">
              <a:spcBef>
                <a:spcPct val="0"/>
              </a:spcBef>
              <a:spcAft>
                <a:spcPct val="0"/>
              </a:spcAft>
              <a:buClr>
                <a:schemeClr val="tx2"/>
              </a:buClr>
              <a:buSzPct val="120000"/>
              <a:buFont typeface="Arial" charset="0"/>
              <a:buChar char="▫"/>
              <a:defRPr sz="1600">
                <a:solidFill>
                  <a:schemeClr val="tx1"/>
                </a:solidFill>
                <a:latin typeface="+mn-lt"/>
              </a:defRPr>
            </a:lvl4pPr>
            <a:lvl5pPr marL="7461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5pPr>
            <a:lvl6pPr marL="12033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6pPr>
            <a:lvl7pPr marL="16605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7pPr>
            <a:lvl8pPr marL="21177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8pPr>
            <a:lvl9pPr marL="25749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9pPr>
          </a:lstStyle>
          <a:p>
            <a:pPr lvl="1">
              <a:spcAft>
                <a:spcPts val="306"/>
              </a:spcAft>
            </a:pPr>
            <a:r>
              <a:rPr lang="en-US" sz="1400" kern="0" dirty="0" smtClean="0"/>
              <a:t>How concentrated is health care spending in Massachusetts?</a:t>
            </a:r>
          </a:p>
          <a:p>
            <a:pPr lvl="1">
              <a:spcAft>
                <a:spcPts val="306"/>
              </a:spcAft>
            </a:pPr>
            <a:r>
              <a:rPr lang="en-US" sz="1400" kern="0" dirty="0" smtClean="0"/>
              <a:t>What share of high-cost patients remain high-cost the following year?</a:t>
            </a:r>
          </a:p>
          <a:p>
            <a:pPr lvl="1">
              <a:spcAft>
                <a:spcPts val="306"/>
              </a:spcAft>
            </a:pPr>
            <a:r>
              <a:rPr lang="en-US" sz="1400" kern="0" dirty="0" smtClean="0"/>
              <a:t>What patient characteristics are associated with high-cost patients?</a:t>
            </a:r>
            <a:endParaRPr lang="en-US" sz="1400" kern="0" dirty="0"/>
          </a:p>
        </p:txBody>
      </p:sp>
      <p:cxnSp>
        <p:nvCxnSpPr>
          <p:cNvPr id="14" name="Straight Connector 13"/>
          <p:cNvCxnSpPr/>
          <p:nvPr/>
        </p:nvCxnSpPr>
        <p:spPr>
          <a:xfrm>
            <a:off x="524292" y="4356945"/>
            <a:ext cx="8095416" cy="1588"/>
          </a:xfrm>
          <a:prstGeom prst="line">
            <a:avLst/>
          </a:prstGeom>
          <a:ln w="15875">
            <a:solidFill>
              <a:srgbClr val="7083AE"/>
            </a:solidFill>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4346934" y="1187349"/>
            <a:ext cx="450133" cy="565251"/>
          </a:xfrm>
          <a:prstGeom prst="rect">
            <a:avLst/>
          </a:prstGeom>
          <a:noFill/>
        </p:spPr>
        <p:txBody>
          <a:bodyPr wrap="none" lIns="93296" tIns="0" rIns="93296" bIns="0">
            <a:spAutoFit/>
          </a:bodyPr>
          <a:lstStyle/>
          <a:p>
            <a:pPr algn="ctr"/>
            <a:r>
              <a:rPr lang="en-US" sz="3700" dirty="0">
                <a:ln w="18415" cmpd="sng">
                  <a:solidFill>
                    <a:srgbClr val="006C31"/>
                  </a:solidFill>
                  <a:prstDash val="solid"/>
                </a:ln>
                <a:solidFill>
                  <a:srgbClr val="006C31"/>
                </a:solidFill>
                <a:effectLst>
                  <a:outerShdw blurRad="63500" dir="3600000" algn="tl" rotWithShape="0">
                    <a:srgbClr val="000000">
                      <a:alpha val="70000"/>
                    </a:srgbClr>
                  </a:outerShdw>
                </a:effectLst>
              </a:rPr>
              <a:t>$</a:t>
            </a:r>
          </a:p>
        </p:txBody>
      </p:sp>
      <p:pic>
        <p:nvPicPr>
          <p:cNvPr id="16" name="Picture 9" descr="http://www.clker.com/cliparts/b/f/d/3/k/d/man-figure-symbol-hi.png"/>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408715" y="1190286"/>
            <a:ext cx="246914" cy="579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Rectangle 16"/>
          <p:cNvSpPr/>
          <p:nvPr/>
        </p:nvSpPr>
        <p:spPr>
          <a:xfrm>
            <a:off x="3227545" y="725997"/>
            <a:ext cx="2681844" cy="1429631"/>
          </a:xfrm>
          <a:prstGeom prst="rect">
            <a:avLst/>
          </a:prstGeom>
          <a:solidFill>
            <a:srgbClr val="DFE5EF">
              <a:alpha val="32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182880" rIns="0" bIns="0" rtlCol="0" anchor="t"/>
          <a:lstStyle/>
          <a:p>
            <a:pPr algn="ctr"/>
            <a:endParaRPr lang="en-US" dirty="0">
              <a:solidFill>
                <a:schemeClr val="tx1"/>
              </a:solidFill>
              <a:latin typeface="Calibri Light" panose="020F0302020204030204" pitchFamily="34" charset="0"/>
            </a:endParaRPr>
          </a:p>
        </p:txBody>
      </p:sp>
      <p:sp>
        <p:nvSpPr>
          <p:cNvPr id="18" name="Rectangle 17"/>
          <p:cNvSpPr/>
          <p:nvPr/>
        </p:nvSpPr>
        <p:spPr>
          <a:xfrm>
            <a:off x="270906" y="725997"/>
            <a:ext cx="2681844" cy="1429631"/>
          </a:xfrm>
          <a:prstGeom prst="rect">
            <a:avLst/>
          </a:prstGeom>
          <a:solidFill>
            <a:srgbClr val="DFE5EF">
              <a:alpha val="32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182880" rIns="0" bIns="0" rtlCol="0" anchor="t"/>
          <a:lstStyle/>
          <a:p>
            <a:pPr algn="ctr"/>
            <a:endParaRPr lang="en-US" dirty="0">
              <a:solidFill>
                <a:schemeClr val="tx1"/>
              </a:solidFill>
              <a:latin typeface="Calibri Light" panose="020F0302020204030204" pitchFamily="34" charset="0"/>
            </a:endParaRPr>
          </a:p>
        </p:txBody>
      </p:sp>
    </p:spTree>
    <p:extLst>
      <p:ext uri="{BB962C8B-B14F-4D97-AF65-F5344CB8AC3E}">
        <p14:creationId xmlns:p14="http://schemas.microsoft.com/office/powerpoint/2010/main" val="372160624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9" name="Object 58" hidden="1"/>
          <p:cNvGraphicFramePr>
            <a:graphicFrameLocks noChangeAspect="1"/>
          </p:cNvGraphicFramePr>
          <p:nvPr>
            <p:custDataLst>
              <p:tags r:id="rId2"/>
            </p:custDataLst>
            <p:extLst>
              <p:ext uri="{D42A27DB-BD31-4B8C-83A1-F6EECF244321}">
                <p14:modId xmlns:p14="http://schemas.microsoft.com/office/powerpoint/2010/main" val="156637248"/>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309598" name="think-cell Slide" r:id="rId9" imgW="360" imgH="360" progId="TCLayout.ActiveDocument.1">
                  <p:embed/>
                </p:oleObj>
              </mc:Choice>
              <mc:Fallback>
                <p:oleObj name="think-cell Slide" r:id="rId9" imgW="360" imgH="360" progId="TCLayout.ActiveDocument.1">
                  <p:embed/>
                  <p:pic>
                    <p:nvPicPr>
                      <p:cNvPr id="0" name="Picture 5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8" name="Rectangle 57" hidden="1"/>
          <p:cNvSpPr/>
          <p:nvPr>
            <p:custDataLst>
              <p:tags r:id="rId3"/>
            </p:custDataLst>
          </p:nvPr>
        </p:nvSpPr>
        <p:spPr bwMode="auto">
          <a:xfrm>
            <a:off x="0" y="0"/>
            <a:ext cx="158750" cy="15875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endParaRPr lang="en-US" sz="1400">
              <a:latin typeface="Calibri Light"/>
              <a:sym typeface="Calibri Light"/>
            </a:endParaRPr>
          </a:p>
        </p:txBody>
      </p:sp>
      <p:sp>
        <p:nvSpPr>
          <p:cNvPr id="2" name="Title 1"/>
          <p:cNvSpPr>
            <a:spLocks noGrp="1"/>
          </p:cNvSpPr>
          <p:nvPr>
            <p:ph type="title"/>
          </p:nvPr>
        </p:nvSpPr>
        <p:spPr>
          <a:xfrm>
            <a:off x="121489" y="234863"/>
            <a:ext cx="8794113" cy="738664"/>
          </a:xfrm>
        </p:spPr>
        <p:txBody>
          <a:bodyPr/>
          <a:lstStyle/>
          <a:p>
            <a:r>
              <a:rPr lang="en-US" dirty="0"/>
              <a:t>Small subgroup of population represents large proportion of </a:t>
            </a:r>
            <a:r>
              <a:rPr lang="en-US" dirty="0" smtClean="0"/>
              <a:t>spending among Medicare and commercial populations</a:t>
            </a:r>
            <a:endParaRPr lang="en-US" dirty="0"/>
          </a:p>
        </p:txBody>
      </p:sp>
      <p:sp>
        <p:nvSpPr>
          <p:cNvPr id="4" name="Rectangle 3"/>
          <p:cNvSpPr/>
          <p:nvPr/>
        </p:nvSpPr>
        <p:spPr>
          <a:xfrm>
            <a:off x="1710551" y="1756186"/>
            <a:ext cx="3503429" cy="4337364"/>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t"/>
          <a:lstStyle/>
          <a:p>
            <a:pPr algn="ctr"/>
            <a:endParaRPr lang="en-US" b="1" u="sng" dirty="0">
              <a:solidFill>
                <a:schemeClr val="tx1"/>
              </a:solidFill>
            </a:endParaRPr>
          </a:p>
        </p:txBody>
      </p:sp>
      <p:sp>
        <p:nvSpPr>
          <p:cNvPr id="5" name="Rectangle 4"/>
          <p:cNvSpPr/>
          <p:nvPr/>
        </p:nvSpPr>
        <p:spPr>
          <a:xfrm>
            <a:off x="5480780" y="1756186"/>
            <a:ext cx="3503429" cy="4337364"/>
          </a:xfrm>
          <a:prstGeom prst="rect">
            <a:avLst/>
          </a:prstGeom>
          <a:solidFill>
            <a:srgbClr val="D9D9D9"/>
          </a:solidFill>
          <a:ln>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t"/>
          <a:lstStyle/>
          <a:p>
            <a:pPr algn="ctr"/>
            <a:endParaRPr lang="en-US" b="1" u="sng" dirty="0">
              <a:solidFill>
                <a:schemeClr val="tx1"/>
              </a:solidFill>
            </a:endParaRPr>
          </a:p>
        </p:txBody>
      </p:sp>
      <p:sp>
        <p:nvSpPr>
          <p:cNvPr id="6" name="TextBox 5"/>
          <p:cNvSpPr txBox="1"/>
          <p:nvPr/>
        </p:nvSpPr>
        <p:spPr>
          <a:xfrm>
            <a:off x="419478" y="1087457"/>
            <a:ext cx="8271639" cy="502445"/>
          </a:xfrm>
          <a:prstGeom prst="rect">
            <a:avLst/>
          </a:prstGeom>
          <a:noFill/>
        </p:spPr>
        <p:txBody>
          <a:bodyPr wrap="square" lIns="93296" tIns="46648" rIns="93296" bIns="46648" rtlCol="0">
            <a:spAutoFit/>
          </a:bodyPr>
          <a:lstStyle/>
          <a:p>
            <a:r>
              <a:rPr lang="en-US" sz="1400" dirty="0" smtClean="0">
                <a:solidFill>
                  <a:srgbClr val="0C2D83"/>
                </a:solidFill>
                <a:latin typeface="Calibri Light" panose="020F0302020204030204" pitchFamily="34" charset="0"/>
              </a:rPr>
              <a:t>Spending concentration in Massachusetts</a:t>
            </a:r>
            <a:endParaRPr lang="en-US" sz="1400" dirty="0">
              <a:solidFill>
                <a:srgbClr val="0C2D83"/>
              </a:solidFill>
              <a:latin typeface="Calibri Light" panose="020F0302020204030204" pitchFamily="34" charset="0"/>
            </a:endParaRPr>
          </a:p>
          <a:p>
            <a:r>
              <a:rPr lang="en-US" sz="1200" dirty="0">
                <a:solidFill>
                  <a:schemeClr val="bg1">
                    <a:lumMod val="50000"/>
                  </a:schemeClr>
                </a:solidFill>
                <a:latin typeface="Calibri Light" panose="020F0302020204030204" pitchFamily="34" charset="0"/>
              </a:rPr>
              <a:t>Percent of </a:t>
            </a:r>
            <a:r>
              <a:rPr lang="en-US" sz="1200" dirty="0" smtClean="0">
                <a:solidFill>
                  <a:schemeClr val="bg1">
                    <a:lumMod val="50000"/>
                  </a:schemeClr>
                </a:solidFill>
                <a:latin typeface="Calibri Light" panose="020F0302020204030204" pitchFamily="34" charset="0"/>
              </a:rPr>
              <a:t>claims-based medical expenditures (excluding pharmacy spending), 2010</a:t>
            </a:r>
            <a:endParaRPr lang="en-US" sz="1200" dirty="0">
              <a:solidFill>
                <a:schemeClr val="bg1">
                  <a:lumMod val="50000"/>
                </a:schemeClr>
              </a:solidFill>
              <a:latin typeface="Calibri Light" panose="020F0302020204030204" pitchFamily="34" charset="0"/>
            </a:endParaRPr>
          </a:p>
        </p:txBody>
      </p:sp>
      <p:cxnSp>
        <p:nvCxnSpPr>
          <p:cNvPr id="7" name="Straight Connector 6"/>
          <p:cNvCxnSpPr/>
          <p:nvPr/>
        </p:nvCxnSpPr>
        <p:spPr>
          <a:xfrm>
            <a:off x="419478" y="1141911"/>
            <a:ext cx="0" cy="424940"/>
          </a:xfrm>
          <a:prstGeom prst="line">
            <a:avLst/>
          </a:prstGeom>
          <a:ln>
            <a:solidFill>
              <a:schemeClr val="bg2">
                <a:lumMod val="65000"/>
              </a:schemeClr>
            </a:solidFill>
          </a:ln>
        </p:spPr>
        <p:style>
          <a:lnRef idx="1">
            <a:schemeClr val="accent1"/>
          </a:lnRef>
          <a:fillRef idx="0">
            <a:schemeClr val="accent1"/>
          </a:fillRef>
          <a:effectRef idx="0">
            <a:schemeClr val="accent1"/>
          </a:effectRef>
          <a:fontRef idx="minor">
            <a:schemeClr val="tx1"/>
          </a:fontRef>
        </p:style>
      </p:cxnSp>
      <p:grpSp>
        <p:nvGrpSpPr>
          <p:cNvPr id="8" name="Group 5"/>
          <p:cNvGrpSpPr>
            <a:grpSpLocks/>
          </p:cNvGrpSpPr>
          <p:nvPr/>
        </p:nvGrpSpPr>
        <p:grpSpPr bwMode="auto">
          <a:xfrm>
            <a:off x="581592" y="3505062"/>
            <a:ext cx="983243" cy="293173"/>
            <a:chOff x="3736688" y="4800611"/>
            <a:chExt cx="964111" cy="286170"/>
          </a:xfrm>
        </p:grpSpPr>
        <p:pic>
          <p:nvPicPr>
            <p:cNvPr id="9" name="Picture 8" descr="http://www.clker.com/cliparts/b/f/d/3/k/d/man-figure-symbol-hi.png"/>
            <p:cNvPicPr>
              <a:picLocks noChangeAspect="1" noChangeArrowheads="1"/>
            </p:cNvPicPr>
            <p:nvPr/>
          </p:nvPicPr>
          <p:blipFill>
            <a:blip r:embed="rId11"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583830" y="4812461"/>
              <a:ext cx="116969" cy="27432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descr="http://www.clker.com/cliparts/b/f/d/3/k/d/man-figure-symbol-hi.png"/>
            <p:cNvPicPr>
              <a:picLocks noChangeAspect="1" noChangeArrowheads="1"/>
            </p:cNvPicPr>
            <p:nvPr/>
          </p:nvPicPr>
          <p:blipFill>
            <a:blip r:embed="rId11"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3736688" y="4800611"/>
              <a:ext cx="116969" cy="274320"/>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9" descr="http://www.clker.com/cliparts/b/f/d/3/k/d/man-figure-symbol-hi.png"/>
            <p:cNvPicPr>
              <a:picLocks noChangeAspect="1" noChangeArrowheads="1"/>
            </p:cNvPicPr>
            <p:nvPr/>
          </p:nvPicPr>
          <p:blipFill>
            <a:blip r:embed="rId11"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3948474" y="4800611"/>
              <a:ext cx="116969" cy="274320"/>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9" descr="http://www.clker.com/cliparts/b/f/d/3/k/d/man-figure-symbol-hi.png"/>
            <p:cNvPicPr>
              <a:picLocks noChangeAspect="1" noChangeArrowheads="1"/>
            </p:cNvPicPr>
            <p:nvPr/>
          </p:nvPicPr>
          <p:blipFill>
            <a:blip r:embed="rId11"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372046" y="4800611"/>
              <a:ext cx="116969" cy="274320"/>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9" descr="http://www.clker.com/cliparts/b/f/d/3/k/d/man-figure-symbol-hi.png"/>
            <p:cNvPicPr>
              <a:picLocks noChangeAspect="1" noChangeArrowheads="1"/>
            </p:cNvPicPr>
            <p:nvPr/>
          </p:nvPicPr>
          <p:blipFill>
            <a:blip r:embed="rId11"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160260" y="4800611"/>
              <a:ext cx="116969" cy="274320"/>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4" name="Group 13"/>
          <p:cNvGrpSpPr/>
          <p:nvPr/>
        </p:nvGrpSpPr>
        <p:grpSpPr>
          <a:xfrm>
            <a:off x="581592" y="5177845"/>
            <a:ext cx="1092431" cy="720793"/>
            <a:chOff x="569981" y="5094223"/>
            <a:chExt cx="1070620" cy="706444"/>
          </a:xfrm>
        </p:grpSpPr>
        <p:pic>
          <p:nvPicPr>
            <p:cNvPr id="15" name="Picture 9" descr="http://www.clker.com/cliparts/b/f/d/3/k/d/man-figure-symbol-hi.png"/>
            <p:cNvPicPr>
              <a:picLocks noChangeAspect="1" noChangeArrowheads="1"/>
            </p:cNvPicPr>
            <p:nvPr/>
          </p:nvPicPr>
          <p:blipFill>
            <a:blip r:embed="rId11"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416685" y="5106121"/>
              <a:ext cx="116908" cy="275439"/>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9" descr="http://www.clker.com/cliparts/b/f/d/3/k/d/man-figure-symbol-hi.png"/>
            <p:cNvPicPr>
              <a:picLocks noChangeAspect="1" noChangeArrowheads="1"/>
            </p:cNvPicPr>
            <p:nvPr/>
          </p:nvPicPr>
          <p:blipFill>
            <a:blip r:embed="rId11"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69981" y="5094223"/>
              <a:ext cx="116908" cy="275439"/>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9" descr="http://www.clker.com/cliparts/b/f/d/3/k/d/man-figure-symbol-hi.png"/>
            <p:cNvPicPr>
              <a:picLocks noChangeAspect="1" noChangeArrowheads="1"/>
            </p:cNvPicPr>
            <p:nvPr/>
          </p:nvPicPr>
          <p:blipFill>
            <a:blip r:embed="rId11"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81657" y="5094223"/>
              <a:ext cx="116908" cy="275439"/>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9" descr="http://www.clker.com/cliparts/b/f/d/3/k/d/man-figure-symbol-hi.png"/>
            <p:cNvPicPr>
              <a:picLocks noChangeAspect="1" noChangeArrowheads="1"/>
            </p:cNvPicPr>
            <p:nvPr/>
          </p:nvPicPr>
          <p:blipFill>
            <a:blip r:embed="rId11"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205010" y="5094223"/>
              <a:ext cx="116908" cy="275439"/>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9" descr="http://www.clker.com/cliparts/b/f/d/3/k/d/man-figure-symbol-hi.png"/>
            <p:cNvPicPr>
              <a:picLocks noChangeAspect="1" noChangeArrowheads="1"/>
            </p:cNvPicPr>
            <p:nvPr/>
          </p:nvPicPr>
          <p:blipFill>
            <a:blip r:embed="rId11"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93334" y="5094223"/>
              <a:ext cx="116908" cy="275439"/>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9" descr="http://www.clker.com/cliparts/b/f/d/3/k/d/man-figure-symbol-hi.png"/>
            <p:cNvPicPr>
              <a:picLocks noChangeAspect="1" noChangeArrowheads="1"/>
            </p:cNvPicPr>
            <p:nvPr/>
          </p:nvPicPr>
          <p:blipFill>
            <a:blip r:embed="rId11"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523693" y="5245823"/>
              <a:ext cx="116908" cy="275439"/>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9" descr="http://www.clker.com/cliparts/b/f/d/3/k/d/man-figure-symbol-hi.png"/>
            <p:cNvPicPr>
              <a:picLocks noChangeAspect="1" noChangeArrowheads="1"/>
            </p:cNvPicPr>
            <p:nvPr/>
          </p:nvPicPr>
          <p:blipFill>
            <a:blip r:embed="rId11"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76989" y="5233925"/>
              <a:ext cx="116908" cy="275439"/>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9" descr="http://www.clker.com/cliparts/b/f/d/3/k/d/man-figure-symbol-hi.png"/>
            <p:cNvPicPr>
              <a:picLocks noChangeAspect="1" noChangeArrowheads="1"/>
            </p:cNvPicPr>
            <p:nvPr/>
          </p:nvPicPr>
          <p:blipFill>
            <a:blip r:embed="rId11"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88665" y="5233925"/>
              <a:ext cx="116908" cy="275439"/>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9" descr="http://www.clker.com/cliparts/b/f/d/3/k/d/man-figure-symbol-hi.png"/>
            <p:cNvPicPr>
              <a:picLocks noChangeAspect="1" noChangeArrowheads="1"/>
            </p:cNvPicPr>
            <p:nvPr/>
          </p:nvPicPr>
          <p:blipFill>
            <a:blip r:embed="rId11"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312018" y="5233925"/>
              <a:ext cx="116908" cy="275439"/>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9" descr="http://www.clker.com/cliparts/b/f/d/3/k/d/man-figure-symbol-hi.png"/>
            <p:cNvPicPr>
              <a:picLocks noChangeAspect="1" noChangeArrowheads="1"/>
            </p:cNvPicPr>
            <p:nvPr/>
          </p:nvPicPr>
          <p:blipFill>
            <a:blip r:embed="rId11"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100342" y="5233925"/>
              <a:ext cx="116908" cy="275439"/>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9" descr="http://www.clker.com/cliparts/b/f/d/3/k/d/man-figure-symbol-hi.png"/>
            <p:cNvPicPr>
              <a:picLocks noChangeAspect="1" noChangeArrowheads="1"/>
            </p:cNvPicPr>
            <p:nvPr/>
          </p:nvPicPr>
          <p:blipFill>
            <a:blip r:embed="rId11"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416685" y="5385525"/>
              <a:ext cx="116908" cy="275439"/>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9" descr="http://www.clker.com/cliparts/b/f/d/3/k/d/man-figure-symbol-hi.png"/>
            <p:cNvPicPr>
              <a:picLocks noChangeAspect="1" noChangeArrowheads="1"/>
            </p:cNvPicPr>
            <p:nvPr/>
          </p:nvPicPr>
          <p:blipFill>
            <a:blip r:embed="rId11"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69981" y="5373627"/>
              <a:ext cx="116908" cy="275439"/>
            </a:xfrm>
            <a:prstGeom prst="rect">
              <a:avLst/>
            </a:prstGeom>
            <a:noFill/>
            <a:extLst>
              <a:ext uri="{909E8E84-426E-40DD-AFC4-6F175D3DCCD1}">
                <a14:hiddenFill xmlns:a14="http://schemas.microsoft.com/office/drawing/2010/main">
                  <a:solidFill>
                    <a:srgbClr val="FFFFFF"/>
                  </a:solidFill>
                </a14:hiddenFill>
              </a:ext>
            </a:extLst>
          </p:spPr>
        </p:pic>
        <p:pic>
          <p:nvPicPr>
            <p:cNvPr id="27" name="Picture 9" descr="http://www.clker.com/cliparts/b/f/d/3/k/d/man-figure-symbol-hi.png"/>
            <p:cNvPicPr>
              <a:picLocks noChangeAspect="1" noChangeArrowheads="1"/>
            </p:cNvPicPr>
            <p:nvPr/>
          </p:nvPicPr>
          <p:blipFill>
            <a:blip r:embed="rId11"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81657" y="5373627"/>
              <a:ext cx="116908" cy="275439"/>
            </a:xfrm>
            <a:prstGeom prst="rect">
              <a:avLst/>
            </a:prstGeom>
            <a:noFill/>
            <a:extLst>
              <a:ext uri="{909E8E84-426E-40DD-AFC4-6F175D3DCCD1}">
                <a14:hiddenFill xmlns:a14="http://schemas.microsoft.com/office/drawing/2010/main">
                  <a:solidFill>
                    <a:srgbClr val="FFFFFF"/>
                  </a:solidFill>
                </a14:hiddenFill>
              </a:ext>
            </a:extLst>
          </p:spPr>
        </p:pic>
        <p:pic>
          <p:nvPicPr>
            <p:cNvPr id="28" name="Picture 9" descr="http://www.clker.com/cliparts/b/f/d/3/k/d/man-figure-symbol-hi.png"/>
            <p:cNvPicPr>
              <a:picLocks noChangeAspect="1" noChangeArrowheads="1"/>
            </p:cNvPicPr>
            <p:nvPr/>
          </p:nvPicPr>
          <p:blipFill>
            <a:blip r:embed="rId11"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205010" y="5373627"/>
              <a:ext cx="116908" cy="275439"/>
            </a:xfrm>
            <a:prstGeom prst="rect">
              <a:avLst/>
            </a:prstGeom>
            <a:noFill/>
            <a:extLst>
              <a:ext uri="{909E8E84-426E-40DD-AFC4-6F175D3DCCD1}">
                <a14:hiddenFill xmlns:a14="http://schemas.microsoft.com/office/drawing/2010/main">
                  <a:solidFill>
                    <a:srgbClr val="FFFFFF"/>
                  </a:solidFill>
                </a14:hiddenFill>
              </a:ext>
            </a:extLst>
          </p:spPr>
        </p:pic>
        <p:pic>
          <p:nvPicPr>
            <p:cNvPr id="29" name="Picture 9" descr="http://www.clker.com/cliparts/b/f/d/3/k/d/man-figure-symbol-hi.png"/>
            <p:cNvPicPr>
              <a:picLocks noChangeAspect="1" noChangeArrowheads="1"/>
            </p:cNvPicPr>
            <p:nvPr/>
          </p:nvPicPr>
          <p:blipFill>
            <a:blip r:embed="rId11"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93334" y="5373627"/>
              <a:ext cx="116908" cy="275439"/>
            </a:xfrm>
            <a:prstGeom prst="rect">
              <a:avLst/>
            </a:prstGeom>
            <a:noFill/>
            <a:extLst>
              <a:ext uri="{909E8E84-426E-40DD-AFC4-6F175D3DCCD1}">
                <a14:hiddenFill xmlns:a14="http://schemas.microsoft.com/office/drawing/2010/main">
                  <a:solidFill>
                    <a:srgbClr val="FFFFFF"/>
                  </a:solidFill>
                </a14:hiddenFill>
              </a:ext>
            </a:extLst>
          </p:spPr>
        </p:pic>
        <p:pic>
          <p:nvPicPr>
            <p:cNvPr id="30" name="Picture 9" descr="http://www.clker.com/cliparts/b/f/d/3/k/d/man-figure-symbol-hi.png"/>
            <p:cNvPicPr>
              <a:picLocks noChangeAspect="1" noChangeArrowheads="1"/>
            </p:cNvPicPr>
            <p:nvPr/>
          </p:nvPicPr>
          <p:blipFill>
            <a:blip r:embed="rId11"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523693" y="5525228"/>
              <a:ext cx="116908" cy="275439"/>
            </a:xfrm>
            <a:prstGeom prst="rect">
              <a:avLst/>
            </a:prstGeom>
            <a:noFill/>
            <a:extLst>
              <a:ext uri="{909E8E84-426E-40DD-AFC4-6F175D3DCCD1}">
                <a14:hiddenFill xmlns:a14="http://schemas.microsoft.com/office/drawing/2010/main">
                  <a:solidFill>
                    <a:srgbClr val="FFFFFF"/>
                  </a:solidFill>
                </a14:hiddenFill>
              </a:ext>
            </a:extLst>
          </p:spPr>
        </p:pic>
        <p:pic>
          <p:nvPicPr>
            <p:cNvPr id="31" name="Picture 9" descr="http://www.clker.com/cliparts/b/f/d/3/k/d/man-figure-symbol-hi.png"/>
            <p:cNvPicPr>
              <a:picLocks noChangeAspect="1" noChangeArrowheads="1"/>
            </p:cNvPicPr>
            <p:nvPr/>
          </p:nvPicPr>
          <p:blipFill>
            <a:blip r:embed="rId11"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76989" y="5513330"/>
              <a:ext cx="116908" cy="275439"/>
            </a:xfrm>
            <a:prstGeom prst="rect">
              <a:avLst/>
            </a:prstGeom>
            <a:noFill/>
            <a:extLst>
              <a:ext uri="{909E8E84-426E-40DD-AFC4-6F175D3DCCD1}">
                <a14:hiddenFill xmlns:a14="http://schemas.microsoft.com/office/drawing/2010/main">
                  <a:solidFill>
                    <a:srgbClr val="FFFFFF"/>
                  </a:solidFill>
                </a14:hiddenFill>
              </a:ext>
            </a:extLst>
          </p:spPr>
        </p:pic>
        <p:pic>
          <p:nvPicPr>
            <p:cNvPr id="32" name="Picture 9" descr="http://www.clker.com/cliparts/b/f/d/3/k/d/man-figure-symbol-hi.png"/>
            <p:cNvPicPr>
              <a:picLocks noChangeAspect="1" noChangeArrowheads="1"/>
            </p:cNvPicPr>
            <p:nvPr/>
          </p:nvPicPr>
          <p:blipFill>
            <a:blip r:embed="rId11"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88665" y="5513330"/>
              <a:ext cx="116908" cy="275439"/>
            </a:xfrm>
            <a:prstGeom prst="rect">
              <a:avLst/>
            </a:prstGeom>
            <a:noFill/>
            <a:extLst>
              <a:ext uri="{909E8E84-426E-40DD-AFC4-6F175D3DCCD1}">
                <a14:hiddenFill xmlns:a14="http://schemas.microsoft.com/office/drawing/2010/main">
                  <a:solidFill>
                    <a:srgbClr val="FFFFFF"/>
                  </a:solidFill>
                </a14:hiddenFill>
              </a:ext>
            </a:extLst>
          </p:spPr>
        </p:pic>
        <p:pic>
          <p:nvPicPr>
            <p:cNvPr id="33" name="Picture 9" descr="http://www.clker.com/cliparts/b/f/d/3/k/d/man-figure-symbol-hi.png"/>
            <p:cNvPicPr>
              <a:picLocks noChangeAspect="1" noChangeArrowheads="1"/>
            </p:cNvPicPr>
            <p:nvPr/>
          </p:nvPicPr>
          <p:blipFill>
            <a:blip r:embed="rId11"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312018" y="5513330"/>
              <a:ext cx="116908" cy="275439"/>
            </a:xfrm>
            <a:prstGeom prst="rect">
              <a:avLst/>
            </a:prstGeom>
            <a:noFill/>
            <a:extLst>
              <a:ext uri="{909E8E84-426E-40DD-AFC4-6F175D3DCCD1}">
                <a14:hiddenFill xmlns:a14="http://schemas.microsoft.com/office/drawing/2010/main">
                  <a:solidFill>
                    <a:srgbClr val="FFFFFF"/>
                  </a:solidFill>
                </a14:hiddenFill>
              </a:ext>
            </a:extLst>
          </p:spPr>
        </p:pic>
        <p:pic>
          <p:nvPicPr>
            <p:cNvPr id="34" name="Picture 9" descr="http://www.clker.com/cliparts/b/f/d/3/k/d/man-figure-symbol-hi.png"/>
            <p:cNvPicPr>
              <a:picLocks noChangeAspect="1" noChangeArrowheads="1"/>
            </p:cNvPicPr>
            <p:nvPr/>
          </p:nvPicPr>
          <p:blipFill>
            <a:blip r:embed="rId11"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100342" y="5513330"/>
              <a:ext cx="116908" cy="275439"/>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35" name="Group 34"/>
          <p:cNvGrpSpPr/>
          <p:nvPr/>
        </p:nvGrpSpPr>
        <p:grpSpPr>
          <a:xfrm>
            <a:off x="581592" y="4354055"/>
            <a:ext cx="1092431" cy="435713"/>
            <a:chOff x="569981" y="3810161"/>
            <a:chExt cx="1070620" cy="427039"/>
          </a:xfrm>
        </p:grpSpPr>
        <p:grpSp>
          <p:nvGrpSpPr>
            <p:cNvPr id="36" name="Group 5"/>
            <p:cNvGrpSpPr>
              <a:grpSpLocks/>
            </p:cNvGrpSpPr>
            <p:nvPr/>
          </p:nvGrpSpPr>
          <p:grpSpPr bwMode="auto">
            <a:xfrm>
              <a:off x="569981" y="3810161"/>
              <a:ext cx="963612" cy="287337"/>
              <a:chOff x="3736688" y="4800611"/>
              <a:chExt cx="964111" cy="286170"/>
            </a:xfrm>
          </p:grpSpPr>
          <p:pic>
            <p:nvPicPr>
              <p:cNvPr id="43" name="Picture 9" descr="http://www.clker.com/cliparts/b/f/d/3/k/d/man-figure-symbol-hi.png"/>
              <p:cNvPicPr>
                <a:picLocks noChangeAspect="1" noChangeArrowheads="1"/>
              </p:cNvPicPr>
              <p:nvPr/>
            </p:nvPicPr>
            <p:blipFill>
              <a:blip r:embed="rId11"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583830" y="4812461"/>
                <a:ext cx="116969" cy="274320"/>
              </a:xfrm>
              <a:prstGeom prst="rect">
                <a:avLst/>
              </a:prstGeom>
              <a:noFill/>
              <a:extLst>
                <a:ext uri="{909E8E84-426E-40DD-AFC4-6F175D3DCCD1}">
                  <a14:hiddenFill xmlns:a14="http://schemas.microsoft.com/office/drawing/2010/main">
                    <a:solidFill>
                      <a:srgbClr val="FFFFFF"/>
                    </a:solidFill>
                  </a14:hiddenFill>
                </a:ext>
              </a:extLst>
            </p:spPr>
          </p:pic>
          <p:pic>
            <p:nvPicPr>
              <p:cNvPr id="44" name="Picture 9" descr="http://www.clker.com/cliparts/b/f/d/3/k/d/man-figure-symbol-hi.png"/>
              <p:cNvPicPr>
                <a:picLocks noChangeAspect="1" noChangeArrowheads="1"/>
              </p:cNvPicPr>
              <p:nvPr/>
            </p:nvPicPr>
            <p:blipFill>
              <a:blip r:embed="rId11"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3736688" y="4800611"/>
                <a:ext cx="116969" cy="274320"/>
              </a:xfrm>
              <a:prstGeom prst="rect">
                <a:avLst/>
              </a:prstGeom>
              <a:noFill/>
              <a:extLst>
                <a:ext uri="{909E8E84-426E-40DD-AFC4-6F175D3DCCD1}">
                  <a14:hiddenFill xmlns:a14="http://schemas.microsoft.com/office/drawing/2010/main">
                    <a:solidFill>
                      <a:srgbClr val="FFFFFF"/>
                    </a:solidFill>
                  </a14:hiddenFill>
                </a:ext>
              </a:extLst>
            </p:spPr>
          </p:pic>
          <p:pic>
            <p:nvPicPr>
              <p:cNvPr id="45" name="Picture 9" descr="http://www.clker.com/cliparts/b/f/d/3/k/d/man-figure-symbol-hi.png"/>
              <p:cNvPicPr>
                <a:picLocks noChangeAspect="1" noChangeArrowheads="1"/>
              </p:cNvPicPr>
              <p:nvPr/>
            </p:nvPicPr>
            <p:blipFill>
              <a:blip r:embed="rId11"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3948474" y="4800611"/>
                <a:ext cx="116969" cy="274320"/>
              </a:xfrm>
              <a:prstGeom prst="rect">
                <a:avLst/>
              </a:prstGeom>
              <a:noFill/>
              <a:extLst>
                <a:ext uri="{909E8E84-426E-40DD-AFC4-6F175D3DCCD1}">
                  <a14:hiddenFill xmlns:a14="http://schemas.microsoft.com/office/drawing/2010/main">
                    <a:solidFill>
                      <a:srgbClr val="FFFFFF"/>
                    </a:solidFill>
                  </a14:hiddenFill>
                </a:ext>
              </a:extLst>
            </p:spPr>
          </p:pic>
          <p:pic>
            <p:nvPicPr>
              <p:cNvPr id="46" name="Picture 9" descr="http://www.clker.com/cliparts/b/f/d/3/k/d/man-figure-symbol-hi.png"/>
              <p:cNvPicPr>
                <a:picLocks noChangeAspect="1" noChangeArrowheads="1"/>
              </p:cNvPicPr>
              <p:nvPr/>
            </p:nvPicPr>
            <p:blipFill>
              <a:blip r:embed="rId11"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372046" y="4800611"/>
                <a:ext cx="116969" cy="274320"/>
              </a:xfrm>
              <a:prstGeom prst="rect">
                <a:avLst/>
              </a:prstGeom>
              <a:noFill/>
              <a:extLst>
                <a:ext uri="{909E8E84-426E-40DD-AFC4-6F175D3DCCD1}">
                  <a14:hiddenFill xmlns:a14="http://schemas.microsoft.com/office/drawing/2010/main">
                    <a:solidFill>
                      <a:srgbClr val="FFFFFF"/>
                    </a:solidFill>
                  </a14:hiddenFill>
                </a:ext>
              </a:extLst>
            </p:spPr>
          </p:pic>
          <p:pic>
            <p:nvPicPr>
              <p:cNvPr id="47" name="Picture 9" descr="http://www.clker.com/cliparts/b/f/d/3/k/d/man-figure-symbol-hi.png"/>
              <p:cNvPicPr>
                <a:picLocks noChangeAspect="1" noChangeArrowheads="1"/>
              </p:cNvPicPr>
              <p:nvPr/>
            </p:nvPicPr>
            <p:blipFill>
              <a:blip r:embed="rId11"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160260" y="4800611"/>
                <a:ext cx="116969" cy="274320"/>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37" name="Group 5"/>
            <p:cNvGrpSpPr>
              <a:grpSpLocks/>
            </p:cNvGrpSpPr>
            <p:nvPr/>
          </p:nvGrpSpPr>
          <p:grpSpPr bwMode="auto">
            <a:xfrm>
              <a:off x="676989" y="3949863"/>
              <a:ext cx="963612" cy="287337"/>
              <a:chOff x="3736688" y="4800611"/>
              <a:chExt cx="964111" cy="286170"/>
            </a:xfrm>
          </p:grpSpPr>
          <p:pic>
            <p:nvPicPr>
              <p:cNvPr id="38" name="Picture 9" descr="http://www.clker.com/cliparts/b/f/d/3/k/d/man-figure-symbol-hi.png"/>
              <p:cNvPicPr>
                <a:picLocks noChangeAspect="1" noChangeArrowheads="1"/>
              </p:cNvPicPr>
              <p:nvPr/>
            </p:nvPicPr>
            <p:blipFill>
              <a:blip r:embed="rId11"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583830" y="4812461"/>
                <a:ext cx="116969" cy="274320"/>
              </a:xfrm>
              <a:prstGeom prst="rect">
                <a:avLst/>
              </a:prstGeom>
              <a:noFill/>
              <a:extLst>
                <a:ext uri="{909E8E84-426E-40DD-AFC4-6F175D3DCCD1}">
                  <a14:hiddenFill xmlns:a14="http://schemas.microsoft.com/office/drawing/2010/main">
                    <a:solidFill>
                      <a:srgbClr val="FFFFFF"/>
                    </a:solidFill>
                  </a14:hiddenFill>
                </a:ext>
              </a:extLst>
            </p:spPr>
          </p:pic>
          <p:pic>
            <p:nvPicPr>
              <p:cNvPr id="39" name="Picture 9" descr="http://www.clker.com/cliparts/b/f/d/3/k/d/man-figure-symbol-hi.png"/>
              <p:cNvPicPr>
                <a:picLocks noChangeAspect="1" noChangeArrowheads="1"/>
              </p:cNvPicPr>
              <p:nvPr/>
            </p:nvPicPr>
            <p:blipFill>
              <a:blip r:embed="rId11"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3736688" y="4800611"/>
                <a:ext cx="116969" cy="274320"/>
              </a:xfrm>
              <a:prstGeom prst="rect">
                <a:avLst/>
              </a:prstGeom>
              <a:noFill/>
              <a:extLst>
                <a:ext uri="{909E8E84-426E-40DD-AFC4-6F175D3DCCD1}">
                  <a14:hiddenFill xmlns:a14="http://schemas.microsoft.com/office/drawing/2010/main">
                    <a:solidFill>
                      <a:srgbClr val="FFFFFF"/>
                    </a:solidFill>
                  </a14:hiddenFill>
                </a:ext>
              </a:extLst>
            </p:spPr>
          </p:pic>
          <p:pic>
            <p:nvPicPr>
              <p:cNvPr id="40" name="Picture 9" descr="http://www.clker.com/cliparts/b/f/d/3/k/d/man-figure-symbol-hi.png"/>
              <p:cNvPicPr>
                <a:picLocks noChangeAspect="1" noChangeArrowheads="1"/>
              </p:cNvPicPr>
              <p:nvPr/>
            </p:nvPicPr>
            <p:blipFill>
              <a:blip r:embed="rId11"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3948474" y="4800611"/>
                <a:ext cx="116969" cy="274320"/>
              </a:xfrm>
              <a:prstGeom prst="rect">
                <a:avLst/>
              </a:prstGeom>
              <a:noFill/>
              <a:extLst>
                <a:ext uri="{909E8E84-426E-40DD-AFC4-6F175D3DCCD1}">
                  <a14:hiddenFill xmlns:a14="http://schemas.microsoft.com/office/drawing/2010/main">
                    <a:solidFill>
                      <a:srgbClr val="FFFFFF"/>
                    </a:solidFill>
                  </a14:hiddenFill>
                </a:ext>
              </a:extLst>
            </p:spPr>
          </p:pic>
          <p:pic>
            <p:nvPicPr>
              <p:cNvPr id="41" name="Picture 9" descr="http://www.clker.com/cliparts/b/f/d/3/k/d/man-figure-symbol-hi.png"/>
              <p:cNvPicPr>
                <a:picLocks noChangeAspect="1" noChangeArrowheads="1"/>
              </p:cNvPicPr>
              <p:nvPr/>
            </p:nvPicPr>
            <p:blipFill>
              <a:blip r:embed="rId11"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372046" y="4800611"/>
                <a:ext cx="116969" cy="274320"/>
              </a:xfrm>
              <a:prstGeom prst="rect">
                <a:avLst/>
              </a:prstGeom>
              <a:noFill/>
              <a:extLst>
                <a:ext uri="{909E8E84-426E-40DD-AFC4-6F175D3DCCD1}">
                  <a14:hiddenFill xmlns:a14="http://schemas.microsoft.com/office/drawing/2010/main">
                    <a:solidFill>
                      <a:srgbClr val="FFFFFF"/>
                    </a:solidFill>
                  </a14:hiddenFill>
                </a:ext>
              </a:extLst>
            </p:spPr>
          </p:pic>
          <p:pic>
            <p:nvPicPr>
              <p:cNvPr id="42" name="Picture 9" descr="http://www.clker.com/cliparts/b/f/d/3/k/d/man-figure-symbol-hi.png"/>
              <p:cNvPicPr>
                <a:picLocks noChangeAspect="1" noChangeArrowheads="1"/>
              </p:cNvPicPr>
              <p:nvPr/>
            </p:nvPicPr>
            <p:blipFill>
              <a:blip r:embed="rId11"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160260" y="4800611"/>
                <a:ext cx="116969" cy="274320"/>
              </a:xfrm>
              <a:prstGeom prst="rect">
                <a:avLst/>
              </a:prstGeom>
              <a:noFill/>
              <a:extLst>
                <a:ext uri="{909E8E84-426E-40DD-AFC4-6F175D3DCCD1}">
                  <a14:hiddenFill xmlns:a14="http://schemas.microsoft.com/office/drawing/2010/main">
                    <a:solidFill>
                      <a:srgbClr val="FFFFFF"/>
                    </a:solidFill>
                  </a14:hiddenFill>
                </a:ext>
              </a:extLst>
            </p:spPr>
          </p:pic>
        </p:grpSp>
      </p:grpSp>
      <p:pic>
        <p:nvPicPr>
          <p:cNvPr id="48" name="Picture 9" descr="http://www.clker.com/cliparts/b/f/d/3/k/d/man-figure-symbol-hi.png"/>
          <p:cNvPicPr>
            <a:picLocks noChangeAspect="1" noChangeArrowheads="1"/>
          </p:cNvPicPr>
          <p:nvPr/>
        </p:nvPicPr>
        <p:blipFill>
          <a:blip r:embed="rId11"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13570" y="2582003"/>
            <a:ext cx="119290" cy="28103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9" name="Object 48"/>
          <p:cNvGraphicFramePr>
            <a:graphicFrameLocks/>
          </p:cNvGraphicFramePr>
          <p:nvPr>
            <p:custDataLst>
              <p:tags r:id="rId4"/>
            </p:custDataLst>
            <p:extLst>
              <p:ext uri="{D42A27DB-BD31-4B8C-83A1-F6EECF244321}">
                <p14:modId xmlns:p14="http://schemas.microsoft.com/office/powerpoint/2010/main" val="2323137949"/>
              </p:ext>
            </p:extLst>
          </p:nvPr>
        </p:nvGraphicFramePr>
        <p:xfrm>
          <a:off x="1676400" y="2133600"/>
          <a:ext cx="3305077" cy="3886200"/>
        </p:xfrm>
        <a:graphic>
          <a:graphicData uri="http://schemas.openxmlformats.org/presentationml/2006/ole">
            <mc:AlternateContent xmlns:mc="http://schemas.openxmlformats.org/markup-compatibility/2006">
              <mc:Choice xmlns:v="urn:schemas-microsoft-com:vml" Requires="v">
                <p:oleObj spid="_x0000_s309599" name="Chart" r:id="rId12" imgW="3305077" imgH="3886200" progId="MSGraph.Chart.8">
                  <p:embed followColorScheme="full"/>
                </p:oleObj>
              </mc:Choice>
              <mc:Fallback>
                <p:oleObj name="Chart" r:id="rId12" imgW="3305077" imgH="3886200" progId="MSGraph.Chart.8">
                  <p:embed followColorScheme="full"/>
                  <p:pic>
                    <p:nvPicPr>
                      <p:cNvPr id="0" name="Picture 54"/>
                      <p:cNvPicPr>
                        <a:picLocks noChangeArrowheads="1"/>
                      </p:cNvPicPr>
                      <p:nvPr/>
                    </p:nvPicPr>
                    <p:blipFill>
                      <a:blip r:embed="rId13"/>
                      <a:srcRect/>
                      <a:stretch>
                        <a:fillRect/>
                      </a:stretch>
                    </p:blipFill>
                    <p:spPr bwMode="auto">
                      <a:xfrm>
                        <a:off x="1676400" y="2133600"/>
                        <a:ext cx="3305077" cy="3886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0" name="Rectangle 49"/>
          <p:cNvSpPr/>
          <p:nvPr/>
        </p:nvSpPr>
        <p:spPr>
          <a:xfrm>
            <a:off x="866474" y="2503703"/>
            <a:ext cx="494297" cy="596653"/>
          </a:xfrm>
          <a:prstGeom prst="rect">
            <a:avLst/>
          </a:prstGeom>
          <a:noFill/>
          <a:effectLst>
            <a:outerShdw blurRad="50800" dist="38100" dir="2700000" algn="tl" rotWithShape="0">
              <a:prstClr val="black">
                <a:alpha val="40000"/>
              </a:prstClr>
            </a:outerShdw>
          </a:effectLst>
        </p:spPr>
        <p:txBody>
          <a:bodyPr wrap="none" lIns="93296" tIns="46648" rIns="93296" bIns="46648">
            <a:spAutoFit/>
          </a:bodyPr>
          <a:lstStyle/>
          <a:p>
            <a:pPr algn="ctr">
              <a:defRPr/>
            </a:pPr>
            <a:r>
              <a:rPr lang="en-US" sz="3300" b="1" dirty="0">
                <a:ln w="19050">
                  <a:solidFill>
                    <a:schemeClr val="bg1"/>
                  </a:solidFill>
                  <a:prstDash val="solid"/>
                </a:ln>
                <a:solidFill>
                  <a:schemeClr val="bg1"/>
                </a:solidFill>
                <a:latin typeface="Blue Highway" panose="02010603020202020303" pitchFamily="2" charset="0"/>
                <a:cs typeface="Arial" pitchFamily="34" charset="0"/>
              </a:rPr>
              <a:t>1%</a:t>
            </a:r>
          </a:p>
        </p:txBody>
      </p:sp>
      <p:sp>
        <p:nvSpPr>
          <p:cNvPr id="51" name="Rectangle 50"/>
          <p:cNvSpPr/>
          <p:nvPr/>
        </p:nvSpPr>
        <p:spPr>
          <a:xfrm>
            <a:off x="821495" y="3322527"/>
            <a:ext cx="584258" cy="596653"/>
          </a:xfrm>
          <a:prstGeom prst="rect">
            <a:avLst/>
          </a:prstGeom>
          <a:noFill/>
          <a:effectLst>
            <a:outerShdw blurRad="50800" dist="38100" dir="2700000" algn="tl" rotWithShape="0">
              <a:prstClr val="black">
                <a:alpha val="40000"/>
              </a:prstClr>
            </a:outerShdw>
          </a:effectLst>
        </p:spPr>
        <p:txBody>
          <a:bodyPr wrap="none" lIns="93296" tIns="46648" rIns="93296" bIns="46648">
            <a:spAutoFit/>
          </a:bodyPr>
          <a:lstStyle/>
          <a:p>
            <a:pPr algn="ctr">
              <a:defRPr/>
            </a:pPr>
            <a:r>
              <a:rPr lang="en-US" sz="3300" b="1" dirty="0">
                <a:ln w="19050">
                  <a:solidFill>
                    <a:schemeClr val="bg1"/>
                  </a:solidFill>
                  <a:prstDash val="solid"/>
                </a:ln>
                <a:solidFill>
                  <a:schemeClr val="bg1"/>
                </a:solidFill>
                <a:latin typeface="Blue Highway" panose="02010603020202020303" pitchFamily="2" charset="0"/>
                <a:cs typeface="Arial" pitchFamily="34" charset="0"/>
              </a:rPr>
              <a:t>5%</a:t>
            </a:r>
          </a:p>
        </p:txBody>
      </p:sp>
      <p:sp>
        <p:nvSpPr>
          <p:cNvPr id="52" name="Rectangle 51"/>
          <p:cNvSpPr/>
          <p:nvPr/>
        </p:nvSpPr>
        <p:spPr>
          <a:xfrm>
            <a:off x="760975" y="4235520"/>
            <a:ext cx="705297" cy="596653"/>
          </a:xfrm>
          <a:prstGeom prst="rect">
            <a:avLst/>
          </a:prstGeom>
          <a:noFill/>
          <a:effectLst>
            <a:outerShdw blurRad="50800" dist="38100" dir="2700000" algn="tl" rotWithShape="0">
              <a:prstClr val="black">
                <a:alpha val="40000"/>
              </a:prstClr>
            </a:outerShdw>
          </a:effectLst>
        </p:spPr>
        <p:txBody>
          <a:bodyPr wrap="none" lIns="93296" tIns="46648" rIns="93296" bIns="46648">
            <a:spAutoFit/>
          </a:bodyPr>
          <a:lstStyle/>
          <a:p>
            <a:pPr algn="ctr">
              <a:defRPr/>
            </a:pPr>
            <a:r>
              <a:rPr lang="en-US" sz="3300" b="1" dirty="0">
                <a:ln w="19050">
                  <a:solidFill>
                    <a:schemeClr val="bg1"/>
                  </a:solidFill>
                  <a:prstDash val="solid"/>
                </a:ln>
                <a:solidFill>
                  <a:schemeClr val="bg1"/>
                </a:solidFill>
                <a:latin typeface="Blue Highway" panose="02010603020202020303" pitchFamily="2" charset="0"/>
                <a:cs typeface="Arial" pitchFamily="34" charset="0"/>
              </a:rPr>
              <a:t>10%</a:t>
            </a:r>
          </a:p>
        </p:txBody>
      </p:sp>
      <p:sp>
        <p:nvSpPr>
          <p:cNvPr id="53" name="Rectangle 52"/>
          <p:cNvSpPr/>
          <p:nvPr/>
        </p:nvSpPr>
        <p:spPr>
          <a:xfrm>
            <a:off x="719267" y="5175240"/>
            <a:ext cx="788716" cy="596653"/>
          </a:xfrm>
          <a:prstGeom prst="rect">
            <a:avLst/>
          </a:prstGeom>
          <a:noFill/>
          <a:effectLst>
            <a:outerShdw blurRad="50800" dist="38100" dir="2700000" algn="tl" rotWithShape="0">
              <a:prstClr val="black">
                <a:alpha val="40000"/>
              </a:prstClr>
            </a:outerShdw>
          </a:effectLst>
        </p:spPr>
        <p:txBody>
          <a:bodyPr wrap="none" lIns="93296" tIns="46648" rIns="93296" bIns="46648">
            <a:spAutoFit/>
          </a:bodyPr>
          <a:lstStyle/>
          <a:p>
            <a:pPr algn="ctr">
              <a:defRPr/>
            </a:pPr>
            <a:r>
              <a:rPr lang="en-US" sz="3300" b="1" dirty="0">
                <a:ln w="19050">
                  <a:solidFill>
                    <a:schemeClr val="bg1"/>
                  </a:solidFill>
                  <a:prstDash val="solid"/>
                </a:ln>
                <a:solidFill>
                  <a:schemeClr val="bg1"/>
                </a:solidFill>
                <a:latin typeface="Blue Highway" panose="02010603020202020303" pitchFamily="2" charset="0"/>
                <a:cs typeface="Arial" pitchFamily="34" charset="0"/>
              </a:rPr>
              <a:t>20%</a:t>
            </a:r>
          </a:p>
        </p:txBody>
      </p:sp>
      <p:sp>
        <p:nvSpPr>
          <p:cNvPr id="54" name="McK 5. Source"/>
          <p:cNvSpPr>
            <a:spLocks noChangeArrowheads="1"/>
          </p:cNvSpPr>
          <p:nvPr>
            <p:custDataLst>
              <p:tags r:id="rId5"/>
            </p:custDataLst>
          </p:nvPr>
        </p:nvSpPr>
        <p:spPr bwMode="auto">
          <a:xfrm>
            <a:off x="121488" y="6403858"/>
            <a:ext cx="698883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nchorCtr="0">
            <a:spAutoFit/>
          </a:bodyPr>
          <a:lstStyle/>
          <a:p>
            <a:pPr marL="118241" indent="-118241" defTabSz="913526">
              <a:tabLst>
                <a:tab pos="118241" algn="l"/>
                <a:tab pos="408171" algn="l"/>
              </a:tabLst>
            </a:pPr>
            <a:r>
              <a:rPr lang="en-US" sz="800" b="1" dirty="0" smtClean="0">
                <a:solidFill>
                  <a:schemeClr val="bg1">
                    <a:lumMod val="50000"/>
                  </a:schemeClr>
                </a:solidFill>
                <a:latin typeface="Calibri Light" panose="020F0302020204030204" pitchFamily="34" charset="0"/>
              </a:rPr>
              <a:t>Notes</a:t>
            </a:r>
            <a:r>
              <a:rPr lang="en-US" sz="800" dirty="0" smtClean="0">
                <a:solidFill>
                  <a:schemeClr val="bg1">
                    <a:lumMod val="50000"/>
                  </a:schemeClr>
                </a:solidFill>
                <a:latin typeface="Calibri Light" panose="020F0302020204030204" pitchFamily="34" charset="0"/>
              </a:rPr>
              <a:t>: 	</a:t>
            </a:r>
            <a:r>
              <a:rPr lang="en-US" sz="800" dirty="0">
                <a:solidFill>
                  <a:schemeClr val="bg1">
                    <a:lumMod val="50000"/>
                  </a:schemeClr>
                </a:solidFill>
                <a:latin typeface="Calibri Light" panose="020F0302020204030204" pitchFamily="34" charset="0"/>
              </a:rPr>
              <a:t>The sample was limited to patients who had at least six months of enrollment in both 2010 and 2011 and costs of at least $1 in each year. Figures do not 	capture pharmacy costs, payments outside the claims system, Medicare cost-sharing, or end-of-life care for patients who died in 2010 or the first half of 2011. </a:t>
            </a:r>
          </a:p>
          <a:p>
            <a:pPr marL="118241" indent="-118241" defTabSz="913526">
              <a:tabLst>
                <a:tab pos="118241" algn="l"/>
                <a:tab pos="408171" algn="l"/>
              </a:tabLst>
            </a:pPr>
            <a:r>
              <a:rPr lang="en-US" sz="800" b="1" dirty="0" smtClean="0">
                <a:solidFill>
                  <a:schemeClr val="bg1">
                    <a:lumMod val="50000"/>
                  </a:schemeClr>
                </a:solidFill>
                <a:latin typeface="Calibri Light" panose="020F0302020204030204" pitchFamily="34" charset="0"/>
              </a:rPr>
              <a:t>Source</a:t>
            </a:r>
            <a:r>
              <a:rPr lang="en-US" sz="800" b="1" dirty="0">
                <a:solidFill>
                  <a:schemeClr val="bg1">
                    <a:lumMod val="50000"/>
                  </a:schemeClr>
                </a:solidFill>
                <a:latin typeface="Calibri Light" panose="020F0302020204030204" pitchFamily="34" charset="0"/>
              </a:rPr>
              <a:t>: 	</a:t>
            </a:r>
            <a:r>
              <a:rPr lang="en-US" sz="800" dirty="0">
                <a:solidFill>
                  <a:schemeClr val="bg1">
                    <a:lumMod val="50000"/>
                  </a:schemeClr>
                </a:solidFill>
                <a:latin typeface="Calibri Light" panose="020F0302020204030204" pitchFamily="34" charset="0"/>
              </a:rPr>
              <a:t>All-Payer Claims Database; HPC analysis</a:t>
            </a:r>
          </a:p>
        </p:txBody>
      </p:sp>
      <p:graphicFrame>
        <p:nvGraphicFramePr>
          <p:cNvPr id="55" name="Object 54"/>
          <p:cNvGraphicFramePr>
            <a:graphicFrameLocks/>
          </p:cNvGraphicFramePr>
          <p:nvPr>
            <p:custDataLst>
              <p:tags r:id="rId6"/>
            </p:custDataLst>
            <p:extLst>
              <p:ext uri="{D42A27DB-BD31-4B8C-83A1-F6EECF244321}">
                <p14:modId xmlns:p14="http://schemas.microsoft.com/office/powerpoint/2010/main" val="977893200"/>
              </p:ext>
            </p:extLst>
          </p:nvPr>
        </p:nvGraphicFramePr>
        <p:xfrm>
          <a:off x="5448300" y="2133600"/>
          <a:ext cx="3143267" cy="3886200"/>
        </p:xfrm>
        <a:graphic>
          <a:graphicData uri="http://schemas.openxmlformats.org/presentationml/2006/ole">
            <mc:AlternateContent xmlns:mc="http://schemas.openxmlformats.org/markup-compatibility/2006">
              <mc:Choice xmlns:v="urn:schemas-microsoft-com:vml" Requires="v">
                <p:oleObj spid="_x0000_s309600" name="Chart" r:id="rId14" imgW="3143267" imgH="3886200" progId="MSGraph.Chart.8">
                  <p:embed followColorScheme="full"/>
                </p:oleObj>
              </mc:Choice>
              <mc:Fallback>
                <p:oleObj name="Chart" r:id="rId14" imgW="3143267" imgH="3886200" progId="MSGraph.Chart.8">
                  <p:embed followColorScheme="full"/>
                  <p:pic>
                    <p:nvPicPr>
                      <p:cNvPr id="0" name="Picture 55"/>
                      <p:cNvPicPr>
                        <a:picLocks noChangeArrowheads="1"/>
                      </p:cNvPicPr>
                      <p:nvPr/>
                    </p:nvPicPr>
                    <p:blipFill>
                      <a:blip r:embed="rId15"/>
                      <a:srcRect/>
                      <a:stretch>
                        <a:fillRect/>
                      </a:stretch>
                    </p:blipFill>
                    <p:spPr bwMode="auto">
                      <a:xfrm>
                        <a:off x="5448300" y="2133600"/>
                        <a:ext cx="3143267" cy="3886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6" name="Rectangle 55"/>
          <p:cNvSpPr/>
          <p:nvPr/>
        </p:nvSpPr>
        <p:spPr>
          <a:xfrm>
            <a:off x="1710551" y="1756475"/>
            <a:ext cx="3503429" cy="381877"/>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r>
              <a:rPr lang="en-US" b="1" dirty="0" smtClean="0"/>
              <a:t>MEDICARE</a:t>
            </a:r>
            <a:endParaRPr lang="en-US" b="1" dirty="0"/>
          </a:p>
        </p:txBody>
      </p:sp>
      <p:sp>
        <p:nvSpPr>
          <p:cNvPr id="57" name="Rectangle 56"/>
          <p:cNvSpPr/>
          <p:nvPr/>
        </p:nvSpPr>
        <p:spPr>
          <a:xfrm>
            <a:off x="5480780" y="1756475"/>
            <a:ext cx="3503429" cy="381877"/>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r>
              <a:rPr lang="en-US" b="1" dirty="0" smtClean="0"/>
              <a:t>COMMERCIAL</a:t>
            </a:r>
            <a:endParaRPr lang="en-US" b="1" dirty="0"/>
          </a:p>
        </p:txBody>
      </p:sp>
    </p:spTree>
    <p:extLst>
      <p:ext uri="{BB962C8B-B14F-4D97-AF65-F5344CB8AC3E}">
        <p14:creationId xmlns:p14="http://schemas.microsoft.com/office/powerpoint/2010/main" val="349642912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489" y="234863"/>
            <a:ext cx="8794113" cy="738664"/>
          </a:xfrm>
        </p:spPr>
        <p:txBody>
          <a:bodyPr/>
          <a:lstStyle/>
          <a:p>
            <a:r>
              <a:rPr lang="en-US" b="1" dirty="0" smtClean="0"/>
              <a:t>Clinical conditions</a:t>
            </a:r>
            <a:r>
              <a:rPr lang="en-US" dirty="0" smtClean="0"/>
              <a:t>: high-cost patients are characterized by the presence of certain conditions and by multiple conditions</a:t>
            </a:r>
            <a:endParaRPr lang="en-US" dirty="0"/>
          </a:p>
        </p:txBody>
      </p:sp>
      <p:sp>
        <p:nvSpPr>
          <p:cNvPr id="6" name="Rectangle 5"/>
          <p:cNvSpPr/>
          <p:nvPr/>
        </p:nvSpPr>
        <p:spPr>
          <a:xfrm>
            <a:off x="2703762" y="1565248"/>
            <a:ext cx="2692710" cy="381877"/>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r>
              <a:rPr lang="en-US" b="1" dirty="0" smtClean="0"/>
              <a:t>MEDICARE</a:t>
            </a:r>
            <a:endParaRPr lang="en-US" b="1" dirty="0"/>
          </a:p>
        </p:txBody>
      </p:sp>
      <p:sp>
        <p:nvSpPr>
          <p:cNvPr id="7" name="Rectangle 6"/>
          <p:cNvSpPr/>
          <p:nvPr/>
        </p:nvSpPr>
        <p:spPr>
          <a:xfrm>
            <a:off x="5732947" y="1565248"/>
            <a:ext cx="2692710" cy="381877"/>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r>
              <a:rPr lang="en-US" b="1" dirty="0" smtClean="0"/>
              <a:t>COMMERCIAL</a:t>
            </a:r>
            <a:endParaRPr lang="en-US" b="1" dirty="0"/>
          </a:p>
        </p:txBody>
      </p:sp>
      <p:graphicFrame>
        <p:nvGraphicFramePr>
          <p:cNvPr id="8" name="Table 7"/>
          <p:cNvGraphicFramePr>
            <a:graphicFrameLocks noGrp="1"/>
          </p:cNvGraphicFramePr>
          <p:nvPr>
            <p:extLst>
              <p:ext uri="{D42A27DB-BD31-4B8C-83A1-F6EECF244321}">
                <p14:modId xmlns:p14="http://schemas.microsoft.com/office/powerpoint/2010/main" val="3422965477"/>
              </p:ext>
            </p:extLst>
          </p:nvPr>
        </p:nvGraphicFramePr>
        <p:xfrm>
          <a:off x="589449" y="2046447"/>
          <a:ext cx="7859225" cy="3147868"/>
        </p:xfrm>
        <a:graphic>
          <a:graphicData uri="http://schemas.openxmlformats.org/drawingml/2006/table">
            <a:tbl>
              <a:tblPr firstRow="1" bandRow="1">
                <a:effectLst>
                  <a:outerShdw blurRad="50800" dist="38100" dir="2700000" algn="tl" rotWithShape="0">
                    <a:prstClr val="black">
                      <a:alpha val="40000"/>
                    </a:prstClr>
                  </a:outerShdw>
                </a:effectLst>
                <a:tableStyleId>{2D5ABB26-0587-4C30-8999-92F81FD0307C}</a:tableStyleId>
              </a:tblPr>
              <a:tblGrid>
                <a:gridCol w="1887098"/>
                <a:gridCol w="214383"/>
                <a:gridCol w="2719270"/>
                <a:gridCol w="314508"/>
                <a:gridCol w="2723966"/>
              </a:tblGrid>
              <a:tr h="993885">
                <a:tc>
                  <a:txBody>
                    <a:bodyPr/>
                    <a:lstStyle/>
                    <a:p>
                      <a:pPr algn="ctr"/>
                      <a:r>
                        <a:rPr lang="en-US" sz="1400" b="1" dirty="0" smtClean="0">
                          <a:solidFill>
                            <a:schemeClr val="tx1"/>
                          </a:solidFill>
                          <a:latin typeface="Calibri Light" panose="020F0302020204030204" pitchFamily="34" charset="0"/>
                        </a:rPr>
                        <a:t>Prevalence</a:t>
                      </a:r>
                      <a:r>
                        <a:rPr lang="en-US" sz="1400" b="1" baseline="0" dirty="0" smtClean="0">
                          <a:solidFill>
                            <a:schemeClr val="tx1"/>
                          </a:solidFill>
                          <a:latin typeface="Calibri Light" panose="020F0302020204030204" pitchFamily="34" charset="0"/>
                        </a:rPr>
                        <a:t> of clinical conditions relative to rest of population</a:t>
                      </a:r>
                      <a:endParaRPr lang="en-US" sz="1400" b="1" dirty="0">
                        <a:solidFill>
                          <a:schemeClr val="tx1"/>
                        </a:solidFill>
                        <a:latin typeface="Calibri Light" panose="020F0302020204030204" pitchFamily="34" charset="0"/>
                      </a:endParaRPr>
                    </a:p>
                  </a:txBody>
                  <a:tcPr marL="93303" marR="93303" marT="46649" marB="46649" anchor="ctr">
                    <a:lnL>
                      <a:noFill/>
                    </a:lnL>
                    <a:lnR>
                      <a:noFill/>
                    </a:lnR>
                    <a:lnT w="12700" cap="flat" cmpd="sng" algn="ctr">
                      <a:noFill/>
                      <a:prstDash val="solid"/>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400" b="1" dirty="0">
                        <a:solidFill>
                          <a:schemeClr val="tx1"/>
                        </a:solidFill>
                        <a:latin typeface="Calibri Light" panose="020F0302020204030204" pitchFamily="34" charset="0"/>
                      </a:endParaRPr>
                    </a:p>
                  </a:txBody>
                  <a:tcPr marL="93303" marR="93303" marT="46649" marB="46649" anchor="ctr">
                    <a:lnL>
                      <a:noFill/>
                    </a:lnL>
                    <a:lnR>
                      <a:noFill/>
                    </a:lnR>
                    <a:lnT w="12700" cap="flat" cmpd="sng" algn="ctr">
                      <a:noFill/>
                      <a:prstDash val="solid"/>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a:txBody>
                    <a:bodyPr/>
                    <a:lstStyle/>
                    <a:p>
                      <a:pPr marL="285750" indent="-285750" algn="l">
                        <a:buFont typeface="Wingdings" panose="05000000000000000000" pitchFamily="2" charset="2"/>
                        <a:buChar char="§"/>
                      </a:pPr>
                      <a:r>
                        <a:rPr lang="en-US" sz="1400" dirty="0" smtClean="0">
                          <a:solidFill>
                            <a:schemeClr val="tx1"/>
                          </a:solidFill>
                          <a:latin typeface="Calibri Light" panose="020F0302020204030204" pitchFamily="34" charset="0"/>
                        </a:rPr>
                        <a:t>7 clinical conditions occur more than four times as often among</a:t>
                      </a:r>
                      <a:r>
                        <a:rPr lang="en-US" sz="1400" baseline="0" dirty="0" smtClean="0">
                          <a:solidFill>
                            <a:schemeClr val="tx1"/>
                          </a:solidFill>
                          <a:latin typeface="Calibri Light" panose="020F0302020204030204" pitchFamily="34" charset="0"/>
                        </a:rPr>
                        <a:t> high-cost patients</a:t>
                      </a:r>
                    </a:p>
                    <a:p>
                      <a:pPr marL="285750" indent="-285750" algn="l">
                        <a:buFont typeface="Wingdings" panose="05000000000000000000" pitchFamily="2" charset="2"/>
                        <a:buChar char="§"/>
                      </a:pPr>
                      <a:r>
                        <a:rPr lang="en-US" sz="1400" dirty="0" smtClean="0">
                          <a:solidFill>
                            <a:schemeClr val="tx1"/>
                          </a:solidFill>
                          <a:latin typeface="Calibri Light" panose="020F0302020204030204" pitchFamily="34" charset="0"/>
                        </a:rPr>
                        <a:t>Many other conditions are also more common</a:t>
                      </a:r>
                    </a:p>
                  </a:txBody>
                  <a:tcPr marL="93303" marR="93303" marT="46649" marB="46649" anchor="ctr">
                    <a:lnL>
                      <a:noFill/>
                    </a:lnL>
                    <a:lnR>
                      <a:noFill/>
                    </a:lnR>
                    <a:lnT w="12700" cap="flat" cmpd="sng" algn="ctr">
                      <a:noFill/>
                      <a:prstDash val="solid"/>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285750" marR="0" indent="-285750" algn="l" defTabSz="932962"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lang="en-US" sz="1400" dirty="0" smtClean="0">
                        <a:solidFill>
                          <a:schemeClr val="tx1"/>
                        </a:solidFill>
                        <a:latin typeface="Calibri Light" panose="020F0302020204030204" pitchFamily="34" charset="0"/>
                      </a:endParaRPr>
                    </a:p>
                  </a:txBody>
                  <a:tcPr marL="93303" marR="93303" marT="46649" marB="46649" anchor="ctr">
                    <a:lnL>
                      <a:noFill/>
                    </a:lnL>
                    <a:lnR>
                      <a:noFill/>
                    </a:lnR>
                    <a:lnT w="12700" cap="flat" cmpd="sng" algn="ctr">
                      <a:noFill/>
                      <a:prstDash val="solid"/>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a:txBody>
                    <a:bodyPr/>
                    <a:lstStyle/>
                    <a:p>
                      <a:pPr marL="285750" indent="-285750" algn="l">
                        <a:buFont typeface="Wingdings" panose="05000000000000000000" pitchFamily="2" charset="2"/>
                        <a:buChar char="§"/>
                      </a:pPr>
                      <a:r>
                        <a:rPr lang="en-US" sz="1400" dirty="0" smtClean="0">
                          <a:solidFill>
                            <a:schemeClr val="tx1"/>
                          </a:solidFill>
                          <a:latin typeface="Calibri Light" panose="020F0302020204030204" pitchFamily="34" charset="0"/>
                        </a:rPr>
                        <a:t>13 clinical conditions occur more than four times as often among</a:t>
                      </a:r>
                      <a:r>
                        <a:rPr lang="en-US" sz="1400" baseline="0" dirty="0" smtClean="0">
                          <a:solidFill>
                            <a:schemeClr val="tx1"/>
                          </a:solidFill>
                          <a:latin typeface="Calibri Light" panose="020F0302020204030204" pitchFamily="34" charset="0"/>
                        </a:rPr>
                        <a:t> high-cost patients </a:t>
                      </a:r>
                    </a:p>
                    <a:p>
                      <a:pPr marL="285750" indent="-285750" algn="l">
                        <a:buFont typeface="Wingdings" panose="05000000000000000000" pitchFamily="2" charset="2"/>
                        <a:buChar char="§"/>
                      </a:pPr>
                      <a:r>
                        <a:rPr lang="en-US" sz="1400" dirty="0" smtClean="0">
                          <a:solidFill>
                            <a:schemeClr val="tx1"/>
                          </a:solidFill>
                          <a:latin typeface="Calibri Light" panose="020F0302020204030204" pitchFamily="34" charset="0"/>
                        </a:rPr>
                        <a:t>Many other conditions are also more common</a:t>
                      </a:r>
                    </a:p>
                  </a:txBody>
                  <a:tcPr marL="93303" marR="93303" marT="46649" marB="46649" anchor="ctr">
                    <a:lnL>
                      <a:noFill/>
                    </a:lnL>
                    <a:lnR>
                      <a:noFill/>
                    </a:lnR>
                    <a:lnT w="12700" cap="flat" cmpd="sng" algn="ctr">
                      <a:noFill/>
                      <a:prstDash val="solid"/>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solidFill>
                      <a:schemeClr val="bg1">
                        <a:lumMod val="75000"/>
                      </a:schemeClr>
                    </a:solidFill>
                  </a:tcPr>
                </a:tc>
              </a:tr>
              <a:tr h="993885">
                <a:tc>
                  <a:txBody>
                    <a:bodyPr/>
                    <a:lstStyle/>
                    <a:p>
                      <a:pPr algn="ctr"/>
                      <a:r>
                        <a:rPr lang="en-US" sz="1400" b="1" smtClean="0">
                          <a:solidFill>
                            <a:schemeClr val="tx1"/>
                          </a:solidFill>
                          <a:latin typeface="Calibri Light" panose="020F0302020204030204" pitchFamily="34" charset="0"/>
                        </a:rPr>
                        <a:t>Average</a:t>
                      </a:r>
                      <a:r>
                        <a:rPr lang="en-US" sz="1400" b="1" baseline="0" smtClean="0">
                          <a:solidFill>
                            <a:schemeClr val="tx1"/>
                          </a:solidFill>
                          <a:latin typeface="Calibri Light" panose="020F0302020204030204" pitchFamily="34" charset="0"/>
                        </a:rPr>
                        <a:t> number of clinical conditions</a:t>
                      </a:r>
                      <a:endParaRPr lang="en-US" sz="1400" b="1" dirty="0">
                        <a:solidFill>
                          <a:schemeClr val="tx1"/>
                        </a:solidFill>
                        <a:latin typeface="Calibri Light" panose="020F0302020204030204" pitchFamily="34" charset="0"/>
                      </a:endParaRPr>
                    </a:p>
                  </a:txBody>
                  <a:tcPr marL="93303" marR="93303" marT="46649" marB="46649" anchor="ctr">
                    <a:lnL>
                      <a:noFill/>
                    </a:lnL>
                    <a:lnR>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400" b="1" dirty="0">
                        <a:solidFill>
                          <a:schemeClr val="tx1"/>
                        </a:solidFill>
                        <a:latin typeface="Calibri Light" panose="020F0302020204030204" pitchFamily="34" charset="0"/>
                      </a:endParaRPr>
                    </a:p>
                  </a:txBody>
                  <a:tcPr marL="93303" marR="93303" marT="46649" marB="46649" anchor="ctr">
                    <a:lnL>
                      <a:noFill/>
                    </a:lnL>
                    <a:lnR>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a:txBody>
                    <a:bodyPr/>
                    <a:lstStyle/>
                    <a:p>
                      <a:pPr marL="285750" indent="-285750" algn="l">
                        <a:buFont typeface="Wingdings" panose="05000000000000000000" pitchFamily="2" charset="2"/>
                        <a:buChar char="§"/>
                      </a:pPr>
                      <a:r>
                        <a:rPr lang="en-US" sz="1400" dirty="0" smtClean="0">
                          <a:solidFill>
                            <a:schemeClr val="tx1"/>
                          </a:solidFill>
                          <a:latin typeface="Calibri Light" panose="020F0302020204030204" pitchFamily="34" charset="0"/>
                        </a:rPr>
                        <a:t>High-cost patients have on average 4 more clinical</a:t>
                      </a:r>
                      <a:r>
                        <a:rPr lang="en-US" sz="1400" baseline="0" dirty="0" smtClean="0">
                          <a:solidFill>
                            <a:schemeClr val="tx1"/>
                          </a:solidFill>
                          <a:latin typeface="Calibri Light" panose="020F0302020204030204" pitchFamily="34" charset="0"/>
                        </a:rPr>
                        <a:t> conditions</a:t>
                      </a:r>
                      <a:endParaRPr lang="en-US" sz="1400" dirty="0">
                        <a:solidFill>
                          <a:schemeClr val="tx1"/>
                        </a:solidFill>
                        <a:latin typeface="Calibri Light" panose="020F0302020204030204" pitchFamily="34" charset="0"/>
                      </a:endParaRPr>
                    </a:p>
                  </a:txBody>
                  <a:tcPr marL="93303" marR="93303" marT="46649" marB="46649" anchor="ctr">
                    <a:lnL>
                      <a:noFill/>
                    </a:lnL>
                    <a:lnR>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285750" indent="-285750" algn="l">
                        <a:buFont typeface="Wingdings" panose="05000000000000000000" pitchFamily="2" charset="2"/>
                        <a:buChar char="§"/>
                      </a:pPr>
                      <a:endParaRPr lang="en-US" sz="1400" b="0" dirty="0">
                        <a:solidFill>
                          <a:schemeClr val="tx1"/>
                        </a:solidFill>
                        <a:latin typeface="Calibri Light" panose="020F0302020204030204" pitchFamily="34" charset="0"/>
                      </a:endParaRPr>
                    </a:p>
                  </a:txBody>
                  <a:tcPr marL="93303" marR="93303" marT="46649" marB="46649" anchor="ctr">
                    <a:lnL>
                      <a:noFill/>
                    </a:lnL>
                    <a:lnR>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a:txBody>
                    <a:bodyPr/>
                    <a:lstStyle/>
                    <a:p>
                      <a:pPr marL="285750" indent="-285750" algn="l">
                        <a:buFont typeface="Wingdings" panose="05000000000000000000" pitchFamily="2" charset="2"/>
                        <a:buChar char="§"/>
                      </a:pPr>
                      <a:r>
                        <a:rPr lang="en-US" sz="1400" dirty="0" smtClean="0">
                          <a:solidFill>
                            <a:schemeClr val="tx1"/>
                          </a:solidFill>
                          <a:latin typeface="Calibri Light" panose="020F0302020204030204" pitchFamily="34" charset="0"/>
                        </a:rPr>
                        <a:t>High-cost patients have on average 2 more clinical</a:t>
                      </a:r>
                      <a:r>
                        <a:rPr lang="en-US" sz="1400" baseline="0" dirty="0" smtClean="0">
                          <a:solidFill>
                            <a:schemeClr val="tx1"/>
                          </a:solidFill>
                          <a:latin typeface="Calibri Light" panose="020F0302020204030204" pitchFamily="34" charset="0"/>
                        </a:rPr>
                        <a:t> conditions</a:t>
                      </a:r>
                      <a:endParaRPr lang="en-US" sz="1400" dirty="0">
                        <a:solidFill>
                          <a:schemeClr val="tx1"/>
                        </a:solidFill>
                        <a:latin typeface="Calibri Light" panose="020F0302020204030204" pitchFamily="34" charset="0"/>
                      </a:endParaRPr>
                    </a:p>
                  </a:txBody>
                  <a:tcPr marL="93303" marR="93303" marT="46649" marB="46649" anchor="ctr">
                    <a:lnL>
                      <a:noFill/>
                    </a:lnL>
                    <a:lnR>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solidFill>
                      <a:schemeClr val="bg1">
                        <a:lumMod val="75000"/>
                      </a:schemeClr>
                    </a:solidFill>
                  </a:tcPr>
                </a:tc>
              </a:tr>
              <a:tr h="993885">
                <a:tc>
                  <a:txBody>
                    <a:bodyPr/>
                    <a:lstStyle/>
                    <a:p>
                      <a:pPr algn="ctr"/>
                      <a:r>
                        <a:rPr lang="en-US" sz="1400" b="1" dirty="0" smtClean="0">
                          <a:solidFill>
                            <a:schemeClr val="tx1"/>
                          </a:solidFill>
                          <a:latin typeface="Calibri Light" panose="020F0302020204030204" pitchFamily="34" charset="0"/>
                        </a:rPr>
                        <a:t>Both behavioral health</a:t>
                      </a:r>
                      <a:r>
                        <a:rPr lang="en-US" sz="1400" b="1" baseline="0" dirty="0" smtClean="0">
                          <a:solidFill>
                            <a:schemeClr val="tx1"/>
                          </a:solidFill>
                          <a:latin typeface="Calibri Light" panose="020F0302020204030204" pitchFamily="34" charset="0"/>
                        </a:rPr>
                        <a:t> and chronic condition</a:t>
                      </a:r>
                      <a:endParaRPr lang="en-US" sz="1400" b="1" dirty="0">
                        <a:solidFill>
                          <a:schemeClr val="tx1"/>
                        </a:solidFill>
                        <a:latin typeface="Calibri Light" panose="020F0302020204030204" pitchFamily="34" charset="0"/>
                      </a:endParaRPr>
                    </a:p>
                  </a:txBody>
                  <a:tcPr marL="93303" marR="93303" marT="46649" marB="46649" anchor="ctr">
                    <a:lnL>
                      <a:noFill/>
                    </a:lnL>
                    <a:lnR>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400" b="1" dirty="0">
                        <a:solidFill>
                          <a:schemeClr val="tx1"/>
                        </a:solidFill>
                        <a:latin typeface="Calibri Light" panose="020F0302020204030204" pitchFamily="34" charset="0"/>
                      </a:endParaRPr>
                    </a:p>
                  </a:txBody>
                  <a:tcPr marL="93303" marR="93303" marT="46649" marB="46649" anchor="ctr">
                    <a:lnL>
                      <a:noFill/>
                    </a:lnL>
                    <a:lnR>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a:txBody>
                    <a:bodyPr/>
                    <a:lstStyle/>
                    <a:p>
                      <a:pPr marL="285750" indent="-285750" algn="l">
                        <a:buFont typeface="Wingdings" panose="05000000000000000000" pitchFamily="2" charset="2"/>
                        <a:buChar char="§"/>
                      </a:pPr>
                      <a:r>
                        <a:rPr lang="en-US" sz="1400" dirty="0" smtClean="0">
                          <a:solidFill>
                            <a:schemeClr val="tx1"/>
                          </a:solidFill>
                          <a:latin typeface="Calibri Light" panose="020F0302020204030204" pitchFamily="34" charset="0"/>
                        </a:rPr>
                        <a:t>Prevalence of both a behavioral health and chronic</a:t>
                      </a:r>
                      <a:r>
                        <a:rPr lang="en-US" sz="1400" baseline="0" dirty="0" smtClean="0">
                          <a:solidFill>
                            <a:schemeClr val="tx1"/>
                          </a:solidFill>
                          <a:latin typeface="Calibri Light" panose="020F0302020204030204" pitchFamily="34" charset="0"/>
                        </a:rPr>
                        <a:t> condition is </a:t>
                      </a:r>
                      <a:r>
                        <a:rPr lang="en-US" sz="1400" dirty="0" smtClean="0">
                          <a:solidFill>
                            <a:schemeClr val="tx1"/>
                          </a:solidFill>
                          <a:latin typeface="Calibri Light" panose="020F0302020204030204" pitchFamily="34" charset="0"/>
                        </a:rPr>
                        <a:t>2.7 times greater</a:t>
                      </a:r>
                      <a:r>
                        <a:rPr lang="en-US" sz="1400" baseline="0" dirty="0" smtClean="0">
                          <a:solidFill>
                            <a:schemeClr val="tx1"/>
                          </a:solidFill>
                          <a:latin typeface="Calibri Light" panose="020F0302020204030204" pitchFamily="34" charset="0"/>
                        </a:rPr>
                        <a:t> among high-cost patients</a:t>
                      </a:r>
                      <a:endParaRPr lang="en-US" sz="1400" dirty="0">
                        <a:solidFill>
                          <a:schemeClr val="tx1"/>
                        </a:solidFill>
                        <a:latin typeface="Calibri Light" panose="020F0302020204030204" pitchFamily="34" charset="0"/>
                      </a:endParaRPr>
                    </a:p>
                  </a:txBody>
                  <a:tcPr marL="93303" marR="93303" marT="46649" marB="46649" anchor="ctr">
                    <a:lnL>
                      <a:noFill/>
                    </a:lnL>
                    <a:lnR>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285750" indent="-285750" algn="l">
                        <a:buFont typeface="Wingdings" panose="05000000000000000000" pitchFamily="2" charset="2"/>
                        <a:buChar char="§"/>
                      </a:pPr>
                      <a:endParaRPr lang="en-US" sz="1400" b="0" dirty="0">
                        <a:solidFill>
                          <a:schemeClr val="tx1"/>
                        </a:solidFill>
                        <a:latin typeface="Calibri Light" panose="020F0302020204030204" pitchFamily="34" charset="0"/>
                      </a:endParaRPr>
                    </a:p>
                  </a:txBody>
                  <a:tcPr marL="93303" marR="93303" marT="46649" marB="46649" anchor="ctr">
                    <a:lnL>
                      <a:noFill/>
                    </a:lnL>
                    <a:lnR>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a:txBody>
                    <a:bodyPr/>
                    <a:lstStyle/>
                    <a:p>
                      <a:pPr marL="285750" indent="-285750" algn="l">
                        <a:buFont typeface="Wingdings" panose="05000000000000000000" pitchFamily="2" charset="2"/>
                        <a:buChar char="§"/>
                      </a:pPr>
                      <a:r>
                        <a:rPr lang="en-US" sz="1400" dirty="0" smtClean="0">
                          <a:solidFill>
                            <a:schemeClr val="tx1"/>
                          </a:solidFill>
                          <a:latin typeface="Calibri Light" panose="020F0302020204030204" pitchFamily="34" charset="0"/>
                        </a:rPr>
                        <a:t>Prevalence of both a behavioral health and chronic</a:t>
                      </a:r>
                      <a:r>
                        <a:rPr lang="en-US" sz="1400" baseline="0" dirty="0" smtClean="0">
                          <a:solidFill>
                            <a:schemeClr val="tx1"/>
                          </a:solidFill>
                          <a:latin typeface="Calibri Light" panose="020F0302020204030204" pitchFamily="34" charset="0"/>
                        </a:rPr>
                        <a:t> condition is </a:t>
                      </a:r>
                      <a:r>
                        <a:rPr lang="en-US" sz="1400" dirty="0" smtClean="0">
                          <a:solidFill>
                            <a:schemeClr val="tx1"/>
                          </a:solidFill>
                          <a:latin typeface="Calibri Light" panose="020F0302020204030204" pitchFamily="34" charset="0"/>
                        </a:rPr>
                        <a:t>3.4 times greater</a:t>
                      </a:r>
                      <a:r>
                        <a:rPr lang="en-US" sz="1400" baseline="0" dirty="0" smtClean="0">
                          <a:solidFill>
                            <a:schemeClr val="tx1"/>
                          </a:solidFill>
                          <a:latin typeface="Calibri Light" panose="020F0302020204030204" pitchFamily="34" charset="0"/>
                        </a:rPr>
                        <a:t> among high-cost patients</a:t>
                      </a:r>
                      <a:endParaRPr lang="en-US" sz="1400" dirty="0">
                        <a:solidFill>
                          <a:schemeClr val="tx1"/>
                        </a:solidFill>
                        <a:latin typeface="Calibri Light" panose="020F0302020204030204" pitchFamily="34" charset="0"/>
                      </a:endParaRPr>
                    </a:p>
                  </a:txBody>
                  <a:tcPr marL="93303" marR="93303" marT="46649" marB="46649" anchor="ctr">
                    <a:lnL>
                      <a:noFill/>
                    </a:lnL>
                    <a:lnR>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solidFill>
                      <a:schemeClr val="bg1">
                        <a:lumMod val="75000"/>
                      </a:schemeClr>
                    </a:solidFill>
                  </a:tcPr>
                </a:tc>
              </a:tr>
            </a:tbl>
          </a:graphicData>
        </a:graphic>
      </p:graphicFrame>
      <p:sp>
        <p:nvSpPr>
          <p:cNvPr id="10" name="McK 5. Source"/>
          <p:cNvSpPr>
            <a:spLocks noChangeArrowheads="1"/>
          </p:cNvSpPr>
          <p:nvPr>
            <p:custDataLst>
              <p:tags r:id="rId1"/>
            </p:custDataLst>
          </p:nvPr>
        </p:nvSpPr>
        <p:spPr bwMode="auto">
          <a:xfrm>
            <a:off x="121488" y="5665194"/>
            <a:ext cx="6988830"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nchorCtr="0">
            <a:spAutoFit/>
          </a:bodyPr>
          <a:lstStyle/>
          <a:p>
            <a:pPr marL="118241" indent="-118241" defTabSz="913526">
              <a:tabLst>
                <a:tab pos="118241" algn="l"/>
                <a:tab pos="408171" algn="l"/>
              </a:tabLst>
            </a:pPr>
            <a:r>
              <a:rPr lang="en-US" sz="800" b="1" dirty="0" smtClean="0">
                <a:solidFill>
                  <a:schemeClr val="bg1">
                    <a:lumMod val="50000"/>
                  </a:schemeClr>
                </a:solidFill>
                <a:latin typeface="Calibri Light" panose="020F0302020204030204" pitchFamily="34" charset="0"/>
              </a:rPr>
              <a:t>Notes</a:t>
            </a:r>
            <a:r>
              <a:rPr lang="en-US" sz="800" dirty="0" smtClean="0">
                <a:solidFill>
                  <a:schemeClr val="bg1">
                    <a:lumMod val="50000"/>
                  </a:schemeClr>
                </a:solidFill>
                <a:latin typeface="Calibri Light" panose="020F0302020204030204" pitchFamily="34" charset="0"/>
              </a:rPr>
              <a:t>: 	</a:t>
            </a:r>
            <a:r>
              <a:rPr lang="en-US" sz="800" dirty="0">
                <a:solidFill>
                  <a:schemeClr val="bg1">
                    <a:lumMod val="50000"/>
                  </a:schemeClr>
                </a:solidFill>
                <a:latin typeface="Calibri Light" panose="020F0302020204030204" pitchFamily="34" charset="0"/>
              </a:rPr>
              <a:t>(A) High-cost patients defined as 5% of patients with highest claims-based medical expenditures </a:t>
            </a:r>
            <a:r>
              <a:rPr lang="en-US" sz="800" dirty="0" smtClean="0">
                <a:solidFill>
                  <a:schemeClr val="bg1">
                    <a:lumMod val="50000"/>
                  </a:schemeClr>
                </a:solidFill>
                <a:latin typeface="Calibri Light" panose="020F0302020204030204" pitchFamily="34" charset="0"/>
              </a:rPr>
              <a:t>(excluding pharmacy spending) </a:t>
            </a:r>
            <a:r>
              <a:rPr lang="en-US" sz="800" dirty="0">
                <a:solidFill>
                  <a:schemeClr val="bg1">
                    <a:lumMod val="50000"/>
                  </a:schemeClr>
                </a:solidFill>
                <a:latin typeface="Calibri Light" panose="020F0302020204030204" pitchFamily="34" charset="0"/>
              </a:rPr>
              <a:t>in a given year. </a:t>
            </a:r>
            <a:endParaRPr lang="en-US" sz="800" dirty="0" smtClean="0">
              <a:solidFill>
                <a:schemeClr val="bg1">
                  <a:lumMod val="50000"/>
                </a:schemeClr>
              </a:solidFill>
              <a:latin typeface="Calibri Light" panose="020F0302020204030204" pitchFamily="34" charset="0"/>
            </a:endParaRPr>
          </a:p>
          <a:p>
            <a:pPr marL="118241" indent="-118241" defTabSz="913526">
              <a:tabLst>
                <a:tab pos="118241" algn="l"/>
                <a:tab pos="408171" algn="l"/>
              </a:tabLst>
            </a:pPr>
            <a:r>
              <a:rPr lang="en-US" sz="800" dirty="0">
                <a:solidFill>
                  <a:schemeClr val="bg1">
                    <a:lumMod val="50000"/>
                  </a:schemeClr>
                </a:solidFill>
                <a:latin typeface="Calibri Light" panose="020F0302020204030204" pitchFamily="34" charset="0"/>
              </a:rPr>
              <a:t>	</a:t>
            </a:r>
            <a:r>
              <a:rPr lang="en-US" sz="800" dirty="0" smtClean="0">
                <a:solidFill>
                  <a:schemeClr val="bg1">
                    <a:lumMod val="50000"/>
                  </a:schemeClr>
                </a:solidFill>
                <a:latin typeface="Calibri Light" panose="020F0302020204030204" pitchFamily="34" charset="0"/>
              </a:rPr>
              <a:t>	(</a:t>
            </a:r>
            <a:r>
              <a:rPr lang="en-US" sz="800" dirty="0">
                <a:solidFill>
                  <a:schemeClr val="bg1">
                    <a:lumMod val="50000"/>
                  </a:schemeClr>
                </a:solidFill>
                <a:latin typeface="Calibri Light" panose="020F0302020204030204" pitchFamily="34" charset="0"/>
              </a:rPr>
              <a:t>B</a:t>
            </a:r>
            <a:r>
              <a:rPr lang="en-US" sz="800" dirty="0" smtClean="0">
                <a:solidFill>
                  <a:schemeClr val="bg1">
                    <a:lumMod val="50000"/>
                  </a:schemeClr>
                </a:solidFill>
                <a:latin typeface="Calibri Light" panose="020F0302020204030204" pitchFamily="34" charset="0"/>
              </a:rPr>
              <a:t>) The sample was limited to patients who had </a:t>
            </a:r>
            <a:r>
              <a:rPr lang="en-US" sz="800" dirty="0">
                <a:solidFill>
                  <a:schemeClr val="bg1">
                    <a:lumMod val="50000"/>
                  </a:schemeClr>
                </a:solidFill>
                <a:latin typeface="Calibri Light" panose="020F0302020204030204" pitchFamily="34" charset="0"/>
              </a:rPr>
              <a:t>at least six months of enrollment in both 2010 and 2011 and </a:t>
            </a:r>
            <a:r>
              <a:rPr lang="en-US" sz="800" dirty="0" smtClean="0">
                <a:solidFill>
                  <a:schemeClr val="bg1">
                    <a:lumMod val="50000"/>
                  </a:schemeClr>
                </a:solidFill>
                <a:latin typeface="Calibri Light" panose="020F0302020204030204" pitchFamily="34" charset="0"/>
              </a:rPr>
              <a:t>costs of at least $1 in each year. Figures do not 	capture pharmacy costs, payments outside the claims system, Medicare cost-sharing, or end-of-life care for patients who died in 2010 or the first half of 2011. </a:t>
            </a:r>
          </a:p>
          <a:p>
            <a:pPr marL="118241" indent="-118241" defTabSz="913526">
              <a:tabLst>
                <a:tab pos="118241" algn="l"/>
                <a:tab pos="408171" algn="l"/>
              </a:tabLst>
            </a:pPr>
            <a:r>
              <a:rPr lang="en-US" sz="800" dirty="0" smtClean="0">
                <a:solidFill>
                  <a:schemeClr val="bg1">
                    <a:lumMod val="50000"/>
                  </a:schemeClr>
                </a:solidFill>
                <a:latin typeface="Calibri Light" panose="020F0302020204030204" pitchFamily="34" charset="0"/>
              </a:rPr>
              <a:t>		(C) </a:t>
            </a:r>
            <a:r>
              <a:rPr lang="en-US" sz="800" dirty="0">
                <a:solidFill>
                  <a:schemeClr val="bg1">
                    <a:lumMod val="50000"/>
                  </a:schemeClr>
                </a:solidFill>
                <a:latin typeface="Calibri Light" panose="020F0302020204030204" pitchFamily="34" charset="0"/>
              </a:rPr>
              <a:t>Clinical conditions as defined by </a:t>
            </a:r>
            <a:r>
              <a:rPr lang="en-US" sz="800" dirty="0" err="1">
                <a:solidFill>
                  <a:schemeClr val="bg1">
                    <a:lumMod val="50000"/>
                  </a:schemeClr>
                </a:solidFill>
                <a:latin typeface="Calibri Light" panose="020F0302020204030204" pitchFamily="34" charset="0"/>
              </a:rPr>
              <a:t>Lewin's</a:t>
            </a:r>
            <a:r>
              <a:rPr lang="en-US" sz="800" dirty="0">
                <a:solidFill>
                  <a:schemeClr val="bg1">
                    <a:lumMod val="50000"/>
                  </a:schemeClr>
                </a:solidFill>
                <a:latin typeface="Calibri Light" panose="020F0302020204030204" pitchFamily="34" charset="0"/>
              </a:rPr>
              <a:t> ERG grouper. 23 clinical conditions selected </a:t>
            </a:r>
            <a:r>
              <a:rPr lang="en-US" sz="800" dirty="0" smtClean="0">
                <a:solidFill>
                  <a:schemeClr val="bg1">
                    <a:lumMod val="50000"/>
                  </a:schemeClr>
                </a:solidFill>
                <a:latin typeface="Calibri Light" panose="020F0302020204030204" pitchFamily="34" charset="0"/>
              </a:rPr>
              <a:t>for presentation include </a:t>
            </a:r>
            <a:r>
              <a:rPr lang="en-US" sz="800" dirty="0">
                <a:solidFill>
                  <a:schemeClr val="bg1">
                    <a:lumMod val="50000"/>
                  </a:schemeClr>
                </a:solidFill>
                <a:latin typeface="Calibri Light" panose="020F0302020204030204" pitchFamily="34" charset="0"/>
              </a:rPr>
              <a:t>common chronic conditions and conditions </a:t>
            </a:r>
            <a:r>
              <a:rPr lang="en-US" sz="800" dirty="0" smtClean="0">
                <a:solidFill>
                  <a:schemeClr val="bg1">
                    <a:lumMod val="50000"/>
                  </a:schemeClr>
                </a:solidFill>
                <a:latin typeface="Calibri Light" panose="020F0302020204030204" pitchFamily="34" charset="0"/>
              </a:rPr>
              <a:t>	particularly prevalent </a:t>
            </a:r>
            <a:r>
              <a:rPr lang="en-US" sz="800" dirty="0">
                <a:solidFill>
                  <a:schemeClr val="bg1">
                    <a:lumMod val="50000"/>
                  </a:schemeClr>
                </a:solidFill>
                <a:latin typeface="Calibri Light" panose="020F0302020204030204" pitchFamily="34" charset="0"/>
              </a:rPr>
              <a:t>among high-cost </a:t>
            </a:r>
            <a:r>
              <a:rPr lang="en-US" sz="800" dirty="0" smtClean="0">
                <a:solidFill>
                  <a:schemeClr val="bg1">
                    <a:lumMod val="50000"/>
                  </a:schemeClr>
                </a:solidFill>
                <a:latin typeface="Calibri Light" panose="020F0302020204030204" pitchFamily="34" charset="0"/>
              </a:rPr>
              <a:t>patients.</a:t>
            </a:r>
          </a:p>
          <a:p>
            <a:pPr marL="118241" indent="-118241" defTabSz="913526">
              <a:tabLst>
                <a:tab pos="118241" algn="l"/>
                <a:tab pos="408171" algn="l"/>
              </a:tabLst>
            </a:pPr>
            <a:r>
              <a:rPr lang="en-US" sz="800" dirty="0">
                <a:solidFill>
                  <a:schemeClr val="bg1">
                    <a:lumMod val="50000"/>
                  </a:schemeClr>
                </a:solidFill>
                <a:latin typeface="Calibri Light" panose="020F0302020204030204" pitchFamily="34" charset="0"/>
              </a:rPr>
              <a:t>		</a:t>
            </a:r>
            <a:r>
              <a:rPr lang="en-US" sz="800" dirty="0" smtClean="0">
                <a:solidFill>
                  <a:schemeClr val="bg1">
                    <a:lumMod val="50000"/>
                  </a:schemeClr>
                </a:solidFill>
                <a:latin typeface="Calibri Light" panose="020F0302020204030204" pitchFamily="34" charset="0"/>
              </a:rPr>
              <a:t>(D) Behavioral </a:t>
            </a:r>
            <a:r>
              <a:rPr lang="en-US" sz="800" dirty="0">
                <a:solidFill>
                  <a:schemeClr val="bg1">
                    <a:lumMod val="50000"/>
                  </a:schemeClr>
                </a:solidFill>
                <a:latin typeface="Calibri Light" panose="020F0302020204030204" pitchFamily="34" charset="0"/>
              </a:rPr>
              <a:t>health comorbidity includes child psychology, severe and persistent mental illness, mental health, psychiatry, and substance </a:t>
            </a:r>
            <a:r>
              <a:rPr lang="en-US" sz="800" dirty="0" smtClean="0">
                <a:solidFill>
                  <a:schemeClr val="bg1">
                    <a:lumMod val="50000"/>
                  </a:schemeClr>
                </a:solidFill>
                <a:latin typeface="Calibri Light" panose="020F0302020204030204" pitchFamily="34" charset="0"/>
              </a:rPr>
              <a:t>abuse. Chronic 	condition </a:t>
            </a:r>
            <a:r>
              <a:rPr lang="en-US" sz="800" dirty="0">
                <a:solidFill>
                  <a:schemeClr val="bg1">
                    <a:lumMod val="50000"/>
                  </a:schemeClr>
                </a:solidFill>
                <a:latin typeface="Calibri Light" panose="020F0302020204030204" pitchFamily="34" charset="0"/>
              </a:rPr>
              <a:t>includes arthritis, epilepsy, glaucoma, hemophilia, sickle-cell anemia, heart disease, HIV/AIDS, hyperlipidemia, hypertension, multiple sclerosis, renal, </a:t>
            </a:r>
            <a:r>
              <a:rPr lang="en-US" sz="800" dirty="0" smtClean="0">
                <a:solidFill>
                  <a:schemeClr val="bg1">
                    <a:lumMod val="50000"/>
                  </a:schemeClr>
                </a:solidFill>
                <a:latin typeface="Calibri Light" panose="020F0302020204030204" pitchFamily="34" charset="0"/>
              </a:rPr>
              <a:t>	asthma</a:t>
            </a:r>
            <a:r>
              <a:rPr lang="en-US" sz="800" dirty="0">
                <a:solidFill>
                  <a:schemeClr val="bg1">
                    <a:lumMod val="50000"/>
                  </a:schemeClr>
                </a:solidFill>
                <a:latin typeface="Calibri Light" panose="020F0302020204030204" pitchFamily="34" charset="0"/>
              </a:rPr>
              <a:t>, and </a:t>
            </a:r>
            <a:r>
              <a:rPr lang="en-US" sz="800" dirty="0" smtClean="0">
                <a:solidFill>
                  <a:schemeClr val="bg1">
                    <a:lumMod val="50000"/>
                  </a:schemeClr>
                </a:solidFill>
                <a:latin typeface="Calibri Light" panose="020F0302020204030204" pitchFamily="34" charset="0"/>
              </a:rPr>
              <a:t>diabetes.</a:t>
            </a:r>
          </a:p>
          <a:p>
            <a:pPr marL="118241" indent="-118241" defTabSz="913526">
              <a:tabLst>
                <a:tab pos="118241" algn="l"/>
                <a:tab pos="408171" algn="l"/>
              </a:tabLst>
            </a:pPr>
            <a:r>
              <a:rPr lang="en-US" sz="800" b="1" dirty="0" smtClean="0">
                <a:solidFill>
                  <a:schemeClr val="bg1">
                    <a:lumMod val="50000"/>
                  </a:schemeClr>
                </a:solidFill>
                <a:latin typeface="Calibri Light" panose="020F0302020204030204" pitchFamily="34" charset="0"/>
              </a:rPr>
              <a:t>Source: 	</a:t>
            </a:r>
            <a:r>
              <a:rPr lang="en-US" sz="800" dirty="0" smtClean="0">
                <a:solidFill>
                  <a:schemeClr val="bg1">
                    <a:lumMod val="50000"/>
                  </a:schemeClr>
                </a:solidFill>
                <a:latin typeface="Calibri Light" panose="020F0302020204030204" pitchFamily="34" charset="0"/>
              </a:rPr>
              <a:t>All-Payer Claims Database; HPC analysis</a:t>
            </a:r>
            <a:endParaRPr lang="en-US" sz="800" dirty="0">
              <a:solidFill>
                <a:schemeClr val="bg1">
                  <a:lumMod val="50000"/>
                </a:schemeClr>
              </a:solidFill>
              <a:latin typeface="Calibri Light" panose="020F0302020204030204" pitchFamily="34" charset="0"/>
            </a:endParaRPr>
          </a:p>
        </p:txBody>
      </p:sp>
    </p:spTree>
    <p:extLst>
      <p:ext uri="{BB962C8B-B14F-4D97-AF65-F5344CB8AC3E}">
        <p14:creationId xmlns:p14="http://schemas.microsoft.com/office/powerpoint/2010/main" val="299287260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489" y="234863"/>
            <a:ext cx="8794113" cy="738664"/>
          </a:xfrm>
        </p:spPr>
        <p:txBody>
          <a:bodyPr/>
          <a:lstStyle/>
          <a:p>
            <a:r>
              <a:rPr lang="en-US" b="1" dirty="0" smtClean="0"/>
              <a:t>Clinical conditions</a:t>
            </a:r>
            <a:r>
              <a:rPr lang="en-US" dirty="0" smtClean="0"/>
              <a:t>: interaction </a:t>
            </a:r>
            <a:r>
              <a:rPr lang="en-US" dirty="0"/>
              <a:t>of conditions can result in higher than expected </a:t>
            </a:r>
            <a:r>
              <a:rPr lang="en-US" dirty="0" smtClean="0"/>
              <a:t>spending</a:t>
            </a:r>
            <a:endParaRPr lang="en-US" dirty="0"/>
          </a:p>
        </p:txBody>
      </p:sp>
      <p:sp>
        <p:nvSpPr>
          <p:cNvPr id="4" name="McK 5. Source"/>
          <p:cNvSpPr>
            <a:spLocks noChangeArrowheads="1"/>
          </p:cNvSpPr>
          <p:nvPr>
            <p:custDataLst>
              <p:tags r:id="rId1"/>
            </p:custDataLst>
          </p:nvPr>
        </p:nvSpPr>
        <p:spPr bwMode="auto">
          <a:xfrm>
            <a:off x="121487" y="5908327"/>
            <a:ext cx="7003455" cy="861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nchorCtr="0">
            <a:spAutoFit/>
          </a:bodyPr>
          <a:lstStyle/>
          <a:p>
            <a:pPr marL="118241" indent="-118241" defTabSz="913526">
              <a:tabLst>
                <a:tab pos="118241" algn="l"/>
                <a:tab pos="408171" algn="l"/>
              </a:tabLst>
            </a:pPr>
            <a:r>
              <a:rPr lang="en-US" sz="800" b="1" dirty="0" smtClean="0">
                <a:solidFill>
                  <a:schemeClr val="bg1">
                    <a:lumMod val="50000"/>
                  </a:schemeClr>
                </a:solidFill>
                <a:latin typeface="Calibri Light" panose="020F0302020204030204" pitchFamily="34" charset="0"/>
              </a:rPr>
              <a:t>†</a:t>
            </a:r>
            <a:r>
              <a:rPr lang="en-US" sz="800" dirty="0">
                <a:solidFill>
                  <a:schemeClr val="bg1">
                    <a:lumMod val="50000"/>
                  </a:schemeClr>
                </a:solidFill>
                <a:latin typeface="Calibri Light" panose="020F0302020204030204" pitchFamily="34" charset="0"/>
              </a:rPr>
              <a:t>	Behavioral health comorbidity includes child psychology, severe and persistent mental illness, mental health, psychiatry, and substance abuse</a:t>
            </a:r>
          </a:p>
          <a:p>
            <a:pPr marL="118241" indent="-118241" defTabSz="913526">
              <a:tabLst>
                <a:tab pos="118241" algn="l"/>
                <a:tab pos="408171" algn="l"/>
              </a:tabLst>
            </a:pPr>
            <a:r>
              <a:rPr lang="en-US" sz="800" b="1" dirty="0">
                <a:solidFill>
                  <a:schemeClr val="bg1">
                    <a:lumMod val="50000"/>
                  </a:schemeClr>
                </a:solidFill>
                <a:latin typeface="Calibri Light" panose="020F0302020204030204" pitchFamily="34" charset="0"/>
              </a:rPr>
              <a:t>‡ </a:t>
            </a:r>
            <a:r>
              <a:rPr lang="en-US" sz="800" dirty="0">
                <a:solidFill>
                  <a:schemeClr val="bg1">
                    <a:lumMod val="50000"/>
                  </a:schemeClr>
                </a:solidFill>
                <a:latin typeface="Calibri Light" panose="020F0302020204030204" pitchFamily="34" charset="0"/>
              </a:rPr>
              <a:t>	Chronic condition includes arthritis, epilepsy, glaucoma, hemophilia, sickle-cell anemia, heart disease, HIV/AIDS, hyperlipidemia, hypertension, multiple sclerosis, renal, asthma, and </a:t>
            </a:r>
            <a:r>
              <a:rPr lang="en-US" sz="800" dirty="0" smtClean="0">
                <a:solidFill>
                  <a:schemeClr val="bg1">
                    <a:lumMod val="50000"/>
                  </a:schemeClr>
                </a:solidFill>
                <a:latin typeface="Calibri Light" panose="020F0302020204030204" pitchFamily="34" charset="0"/>
              </a:rPr>
              <a:t>diabetes</a:t>
            </a:r>
          </a:p>
          <a:p>
            <a:pPr marL="118241" indent="-118241" defTabSz="913526">
              <a:tabLst>
                <a:tab pos="118241" algn="l"/>
                <a:tab pos="408171" algn="l"/>
              </a:tabLst>
            </a:pPr>
            <a:r>
              <a:rPr lang="en-US" sz="800" b="1" dirty="0" smtClean="0">
                <a:solidFill>
                  <a:schemeClr val="bg1">
                    <a:lumMod val="50000"/>
                  </a:schemeClr>
                </a:solidFill>
                <a:latin typeface="Calibri Light" panose="020F0302020204030204" pitchFamily="34" charset="0"/>
              </a:rPr>
              <a:t>Notes</a:t>
            </a:r>
            <a:r>
              <a:rPr lang="en-US" sz="800" dirty="0" smtClean="0">
                <a:solidFill>
                  <a:schemeClr val="bg1">
                    <a:lumMod val="50000"/>
                  </a:schemeClr>
                </a:solidFill>
                <a:latin typeface="Calibri Light" panose="020F0302020204030204" pitchFamily="34" charset="0"/>
              </a:rPr>
              <a:t>: </a:t>
            </a:r>
            <a:r>
              <a:rPr lang="en-US" sz="800" dirty="0">
                <a:solidFill>
                  <a:schemeClr val="bg1">
                    <a:lumMod val="50000"/>
                  </a:schemeClr>
                </a:solidFill>
                <a:latin typeface="Calibri Light" panose="020F0302020204030204" pitchFamily="34" charset="0"/>
              </a:rPr>
              <a:t>	(A) High-cost patients defined as 5% of patients with highest claims-based medical expenditures </a:t>
            </a:r>
            <a:r>
              <a:rPr lang="en-US" sz="800" dirty="0" smtClean="0">
                <a:solidFill>
                  <a:schemeClr val="bg1">
                    <a:lumMod val="50000"/>
                  </a:schemeClr>
                </a:solidFill>
                <a:latin typeface="Calibri Light" panose="020F0302020204030204" pitchFamily="34" charset="0"/>
              </a:rPr>
              <a:t>(excluding pharmacy spending) </a:t>
            </a:r>
            <a:r>
              <a:rPr lang="en-US" sz="800" dirty="0">
                <a:solidFill>
                  <a:schemeClr val="bg1">
                    <a:lumMod val="50000"/>
                  </a:schemeClr>
                </a:solidFill>
                <a:latin typeface="Calibri Light" panose="020F0302020204030204" pitchFamily="34" charset="0"/>
              </a:rPr>
              <a:t>in a given year.</a:t>
            </a:r>
          </a:p>
          <a:p>
            <a:pPr marL="118241" indent="-118241" defTabSz="913526">
              <a:tabLst>
                <a:tab pos="118241" algn="l"/>
                <a:tab pos="408171" algn="l"/>
              </a:tabLst>
            </a:pPr>
            <a:r>
              <a:rPr lang="en-US" sz="800" dirty="0">
                <a:solidFill>
                  <a:schemeClr val="bg1">
                    <a:lumMod val="50000"/>
                  </a:schemeClr>
                </a:solidFill>
                <a:latin typeface="Calibri Light" panose="020F0302020204030204" pitchFamily="34" charset="0"/>
              </a:rPr>
              <a:t>	</a:t>
            </a:r>
            <a:r>
              <a:rPr lang="en-US" sz="800" dirty="0" smtClean="0">
                <a:solidFill>
                  <a:schemeClr val="bg1">
                    <a:lumMod val="50000"/>
                  </a:schemeClr>
                </a:solidFill>
                <a:latin typeface="Calibri Light" panose="020F0302020204030204" pitchFamily="34" charset="0"/>
              </a:rPr>
              <a:t>	(B) </a:t>
            </a:r>
            <a:r>
              <a:rPr lang="en-US" sz="800" dirty="0">
                <a:solidFill>
                  <a:schemeClr val="bg1">
                    <a:lumMod val="50000"/>
                  </a:schemeClr>
                </a:solidFill>
                <a:latin typeface="Calibri Light" panose="020F0302020204030204" pitchFamily="34" charset="0"/>
              </a:rPr>
              <a:t>The sample was limited to patients who had at least six months of enrollment in both 2010 and 2011 and costs of at least $1 in each year. Figures do not 	capture pharmacy costs, payments outside the claims system, Medicare cost-sharing, or end-of-life care for patients who died in 2010 or the first half of 2011. </a:t>
            </a:r>
            <a:endParaRPr lang="en-US" sz="800" dirty="0" smtClean="0">
              <a:solidFill>
                <a:schemeClr val="bg1">
                  <a:lumMod val="50000"/>
                </a:schemeClr>
              </a:solidFill>
              <a:latin typeface="Calibri Light" panose="020F0302020204030204" pitchFamily="34" charset="0"/>
            </a:endParaRPr>
          </a:p>
          <a:p>
            <a:pPr marL="118241" indent="-118241" defTabSz="913526">
              <a:tabLst>
                <a:tab pos="118241" algn="l"/>
                <a:tab pos="408171" algn="l"/>
              </a:tabLst>
            </a:pPr>
            <a:r>
              <a:rPr lang="en-US" sz="800" b="1" dirty="0" smtClean="0">
                <a:solidFill>
                  <a:schemeClr val="bg1">
                    <a:lumMod val="50000"/>
                  </a:schemeClr>
                </a:solidFill>
                <a:latin typeface="Calibri Light" panose="020F0302020204030204" pitchFamily="34" charset="0"/>
              </a:rPr>
              <a:t>Source</a:t>
            </a:r>
            <a:r>
              <a:rPr lang="en-US" sz="800" b="1" dirty="0">
                <a:solidFill>
                  <a:schemeClr val="bg1">
                    <a:lumMod val="50000"/>
                  </a:schemeClr>
                </a:solidFill>
                <a:latin typeface="Calibri Light" panose="020F0302020204030204" pitchFamily="34" charset="0"/>
              </a:rPr>
              <a:t>: 	</a:t>
            </a:r>
            <a:r>
              <a:rPr lang="en-US" sz="800" dirty="0">
                <a:solidFill>
                  <a:schemeClr val="bg1">
                    <a:lumMod val="50000"/>
                  </a:schemeClr>
                </a:solidFill>
                <a:latin typeface="Calibri Light" panose="020F0302020204030204" pitchFamily="34" charset="0"/>
              </a:rPr>
              <a:t>All-Payer Claims Database; HPC analysis</a:t>
            </a:r>
          </a:p>
        </p:txBody>
      </p:sp>
      <p:sp>
        <p:nvSpPr>
          <p:cNvPr id="5" name="TextBox 4"/>
          <p:cNvSpPr txBox="1"/>
          <p:nvPr/>
        </p:nvSpPr>
        <p:spPr>
          <a:xfrm>
            <a:off x="419478" y="1087457"/>
            <a:ext cx="8271639" cy="502445"/>
          </a:xfrm>
          <a:prstGeom prst="rect">
            <a:avLst/>
          </a:prstGeom>
          <a:noFill/>
        </p:spPr>
        <p:txBody>
          <a:bodyPr wrap="square" lIns="93296" tIns="46648" rIns="93296" bIns="46648" rtlCol="0">
            <a:spAutoFit/>
          </a:bodyPr>
          <a:lstStyle/>
          <a:p>
            <a:r>
              <a:rPr lang="en-US" sz="1400" dirty="0" smtClean="0">
                <a:solidFill>
                  <a:srgbClr val="0C2D83"/>
                </a:solidFill>
                <a:latin typeface="Calibri Light" panose="020F0302020204030204" pitchFamily="34" charset="0"/>
              </a:rPr>
              <a:t>Claims-based medical expenditures per </a:t>
            </a:r>
            <a:r>
              <a:rPr lang="en-US" sz="1400" dirty="0">
                <a:solidFill>
                  <a:srgbClr val="0C2D83"/>
                </a:solidFill>
                <a:latin typeface="Calibri Light" panose="020F0302020204030204" pitchFamily="34" charset="0"/>
              </a:rPr>
              <a:t>patient </a:t>
            </a:r>
            <a:r>
              <a:rPr lang="en-US" sz="1400" dirty="0" smtClean="0">
                <a:solidFill>
                  <a:srgbClr val="0C2D83"/>
                </a:solidFill>
                <a:latin typeface="Calibri Light" panose="020F0302020204030204" pitchFamily="34" charset="0"/>
              </a:rPr>
              <a:t>(excluding pharmacy spending)</a:t>
            </a:r>
            <a:endParaRPr lang="en-US" sz="1400" baseline="30000" dirty="0">
              <a:solidFill>
                <a:srgbClr val="0C2D83"/>
              </a:solidFill>
              <a:latin typeface="Calibri Light" panose="020F0302020204030204" pitchFamily="34" charset="0"/>
            </a:endParaRPr>
          </a:p>
          <a:p>
            <a:r>
              <a:rPr lang="en-US" sz="1200" dirty="0">
                <a:solidFill>
                  <a:schemeClr val="bg1">
                    <a:lumMod val="50000"/>
                  </a:schemeClr>
                </a:solidFill>
                <a:latin typeface="Calibri Light" panose="020F0302020204030204" pitchFamily="34" charset="0"/>
              </a:rPr>
              <a:t>Relative to average patient with no behavioral health or chronic comorbidity in </a:t>
            </a:r>
            <a:r>
              <a:rPr lang="en-US" sz="1200" dirty="0" smtClean="0">
                <a:solidFill>
                  <a:schemeClr val="bg1">
                    <a:lumMod val="50000"/>
                  </a:schemeClr>
                </a:solidFill>
                <a:latin typeface="Calibri Light" panose="020F0302020204030204" pitchFamily="34" charset="0"/>
              </a:rPr>
              <a:t>2010</a:t>
            </a:r>
            <a:endParaRPr lang="en-US" sz="1200" dirty="0">
              <a:solidFill>
                <a:schemeClr val="bg1">
                  <a:lumMod val="50000"/>
                </a:schemeClr>
              </a:solidFill>
              <a:latin typeface="Calibri Light" panose="020F0302020204030204" pitchFamily="34" charset="0"/>
            </a:endParaRPr>
          </a:p>
        </p:txBody>
      </p:sp>
      <p:cxnSp>
        <p:nvCxnSpPr>
          <p:cNvPr id="6" name="Straight Connector 5"/>
          <p:cNvCxnSpPr/>
          <p:nvPr/>
        </p:nvCxnSpPr>
        <p:spPr>
          <a:xfrm>
            <a:off x="419478" y="1126210"/>
            <a:ext cx="0" cy="424940"/>
          </a:xfrm>
          <a:prstGeom prst="line">
            <a:avLst/>
          </a:prstGeom>
          <a:ln>
            <a:solidFill>
              <a:schemeClr val="bg2">
                <a:lumMod val="65000"/>
              </a:schemeClr>
            </a:solidFill>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383290" y="3973621"/>
            <a:ext cx="8657970" cy="1851575"/>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lIns="93296" tIns="46648" rIns="93296" bIns="46648" rtlCol="0" anchor="t"/>
          <a:lstStyle/>
          <a:p>
            <a:pPr algn="ctr"/>
            <a:r>
              <a:rPr lang="en-US" b="1" u="sng" dirty="0" smtClean="0">
                <a:solidFill>
                  <a:schemeClr val="tx1"/>
                </a:solidFill>
              </a:rPr>
              <a:t>Medicare</a:t>
            </a:r>
            <a:endParaRPr lang="en-US" b="1" u="sng" dirty="0">
              <a:solidFill>
                <a:schemeClr val="tx1"/>
              </a:solidFill>
            </a:endParaRPr>
          </a:p>
        </p:txBody>
      </p:sp>
      <p:sp>
        <p:nvSpPr>
          <p:cNvPr id="8" name="Rectangle 7"/>
          <p:cNvSpPr/>
          <p:nvPr/>
        </p:nvSpPr>
        <p:spPr>
          <a:xfrm>
            <a:off x="383291" y="2083236"/>
            <a:ext cx="8657970" cy="185157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lIns="93296" tIns="46648" rIns="93296" bIns="46648" rtlCol="0" anchor="t"/>
          <a:lstStyle/>
          <a:p>
            <a:pPr algn="ctr"/>
            <a:r>
              <a:rPr lang="en-US" b="1" u="sng" dirty="0" smtClean="0">
                <a:solidFill>
                  <a:schemeClr val="tx1"/>
                </a:solidFill>
              </a:rPr>
              <a:t>Commercial</a:t>
            </a:r>
            <a:endParaRPr lang="en-US" b="1" u="sng" dirty="0">
              <a:solidFill>
                <a:schemeClr val="tx1"/>
              </a:solidFill>
            </a:endParaRPr>
          </a:p>
        </p:txBody>
      </p:sp>
      <p:sp>
        <p:nvSpPr>
          <p:cNvPr id="12" name="TextBox 50"/>
          <p:cNvSpPr txBox="1">
            <a:spLocks noChangeArrowheads="1"/>
          </p:cNvSpPr>
          <p:nvPr/>
        </p:nvSpPr>
        <p:spPr bwMode="auto">
          <a:xfrm>
            <a:off x="2881961" y="1570783"/>
            <a:ext cx="1766580" cy="4710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3296" tIns="46648" rIns="93296" bIns="46648" anchor="b">
            <a:spAutoFit/>
          </a:bodyPr>
          <a:lstStyle>
            <a:lvl1pPr eaLnBrk="0" hangingPunct="0">
              <a:defRPr sz="1600">
                <a:solidFill>
                  <a:schemeClr val="tx1"/>
                </a:solidFill>
                <a:latin typeface="Arial" charset="0"/>
                <a:cs typeface="Arial" charset="0"/>
              </a:defRPr>
            </a:lvl1pPr>
            <a:lvl2pPr marL="742950" indent="-285750" eaLnBrk="0" hangingPunct="0">
              <a:defRPr sz="1600">
                <a:solidFill>
                  <a:schemeClr val="tx1"/>
                </a:solidFill>
                <a:latin typeface="Arial" charset="0"/>
                <a:cs typeface="Arial" charset="0"/>
              </a:defRPr>
            </a:lvl2pPr>
            <a:lvl3pPr marL="1143000" indent="-228600" eaLnBrk="0" hangingPunct="0">
              <a:defRPr sz="1600">
                <a:solidFill>
                  <a:schemeClr val="tx1"/>
                </a:solidFill>
                <a:latin typeface="Arial" charset="0"/>
                <a:cs typeface="Arial" charset="0"/>
              </a:defRPr>
            </a:lvl3pPr>
            <a:lvl4pPr marL="1600200" indent="-228600" eaLnBrk="0" hangingPunct="0">
              <a:defRPr sz="1600">
                <a:solidFill>
                  <a:schemeClr val="tx1"/>
                </a:solidFill>
                <a:latin typeface="Arial" charset="0"/>
                <a:cs typeface="Arial" charset="0"/>
              </a:defRPr>
            </a:lvl4pPr>
            <a:lvl5pPr marL="2057400" indent="-228600" eaLnBrk="0" hangingPunct="0">
              <a:defRPr sz="1600">
                <a:solidFill>
                  <a:schemeClr val="tx1"/>
                </a:solidFill>
                <a:latin typeface="Arial" charset="0"/>
                <a:cs typeface="Arial" charset="0"/>
              </a:defRPr>
            </a:lvl5pPr>
            <a:lvl6pPr marL="2514600" indent="-228600" eaLnBrk="0" fontAlgn="base" hangingPunct="0">
              <a:spcBef>
                <a:spcPct val="0"/>
              </a:spcBef>
              <a:spcAft>
                <a:spcPct val="0"/>
              </a:spcAft>
              <a:defRPr sz="1600">
                <a:solidFill>
                  <a:schemeClr val="tx1"/>
                </a:solidFill>
                <a:latin typeface="Arial" charset="0"/>
                <a:cs typeface="Arial" charset="0"/>
              </a:defRPr>
            </a:lvl6pPr>
            <a:lvl7pPr marL="2971800" indent="-228600" eaLnBrk="0" fontAlgn="base" hangingPunct="0">
              <a:spcBef>
                <a:spcPct val="0"/>
              </a:spcBef>
              <a:spcAft>
                <a:spcPct val="0"/>
              </a:spcAft>
              <a:defRPr sz="1600">
                <a:solidFill>
                  <a:schemeClr val="tx1"/>
                </a:solidFill>
                <a:latin typeface="Arial" charset="0"/>
                <a:cs typeface="Arial" charset="0"/>
              </a:defRPr>
            </a:lvl7pPr>
            <a:lvl8pPr marL="3429000" indent="-228600" eaLnBrk="0" fontAlgn="base" hangingPunct="0">
              <a:spcBef>
                <a:spcPct val="0"/>
              </a:spcBef>
              <a:spcAft>
                <a:spcPct val="0"/>
              </a:spcAft>
              <a:defRPr sz="1600">
                <a:solidFill>
                  <a:schemeClr val="tx1"/>
                </a:solidFill>
                <a:latin typeface="Arial" charset="0"/>
                <a:cs typeface="Arial" charset="0"/>
              </a:defRPr>
            </a:lvl8pPr>
            <a:lvl9pPr marL="3886200" indent="-228600" eaLnBrk="0" fontAlgn="base" hangingPunct="0">
              <a:spcBef>
                <a:spcPct val="0"/>
              </a:spcBef>
              <a:spcAft>
                <a:spcPct val="0"/>
              </a:spcAft>
              <a:defRPr sz="1600">
                <a:solidFill>
                  <a:schemeClr val="tx1"/>
                </a:solidFill>
                <a:latin typeface="Arial" charset="0"/>
                <a:cs typeface="Arial" charset="0"/>
              </a:defRPr>
            </a:lvl9pPr>
          </a:lstStyle>
          <a:p>
            <a:pPr algn="ctr" eaLnBrk="1" hangingPunct="1"/>
            <a:r>
              <a:rPr lang="en-US" altLang="en-US" sz="1200" b="1" dirty="0">
                <a:latin typeface="Calibri Light" panose="020F0302020204030204" pitchFamily="34" charset="0"/>
              </a:rPr>
              <a:t>Behavioral health</a:t>
            </a:r>
            <a:r>
              <a:rPr lang="en-US" altLang="en-US" sz="1200" b="1" baseline="30000" dirty="0">
                <a:latin typeface="Calibri Light" panose="020F0302020204030204" pitchFamily="34" charset="0"/>
              </a:rPr>
              <a:t>†</a:t>
            </a:r>
            <a:r>
              <a:rPr lang="en-US" altLang="en-US" sz="1200" b="1" dirty="0">
                <a:latin typeface="Calibri Light" panose="020F0302020204030204" pitchFamily="34" charset="0"/>
              </a:rPr>
              <a:t> comorbidity</a:t>
            </a:r>
          </a:p>
        </p:txBody>
      </p:sp>
      <p:sp>
        <p:nvSpPr>
          <p:cNvPr id="13" name="TextBox 51"/>
          <p:cNvSpPr txBox="1">
            <a:spLocks noChangeArrowheads="1"/>
          </p:cNvSpPr>
          <p:nvPr/>
        </p:nvSpPr>
        <p:spPr bwMode="auto">
          <a:xfrm>
            <a:off x="7416816" y="1759200"/>
            <a:ext cx="1466990" cy="282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3296" tIns="46648" rIns="93296" bIns="46648" anchor="b">
            <a:spAutoFit/>
          </a:bodyPr>
          <a:lstStyle>
            <a:lvl1pPr eaLnBrk="0" hangingPunct="0">
              <a:defRPr sz="1600">
                <a:solidFill>
                  <a:schemeClr val="tx1"/>
                </a:solidFill>
                <a:latin typeface="Arial" charset="0"/>
                <a:cs typeface="Arial" charset="0"/>
              </a:defRPr>
            </a:lvl1pPr>
            <a:lvl2pPr marL="742950" indent="-285750" eaLnBrk="0" hangingPunct="0">
              <a:defRPr sz="1600">
                <a:solidFill>
                  <a:schemeClr val="tx1"/>
                </a:solidFill>
                <a:latin typeface="Arial" charset="0"/>
                <a:cs typeface="Arial" charset="0"/>
              </a:defRPr>
            </a:lvl2pPr>
            <a:lvl3pPr marL="1143000" indent="-228600" eaLnBrk="0" hangingPunct="0">
              <a:defRPr sz="1600">
                <a:solidFill>
                  <a:schemeClr val="tx1"/>
                </a:solidFill>
                <a:latin typeface="Arial" charset="0"/>
                <a:cs typeface="Arial" charset="0"/>
              </a:defRPr>
            </a:lvl3pPr>
            <a:lvl4pPr marL="1600200" indent="-228600" eaLnBrk="0" hangingPunct="0">
              <a:defRPr sz="1600">
                <a:solidFill>
                  <a:schemeClr val="tx1"/>
                </a:solidFill>
                <a:latin typeface="Arial" charset="0"/>
                <a:cs typeface="Arial" charset="0"/>
              </a:defRPr>
            </a:lvl4pPr>
            <a:lvl5pPr marL="2057400" indent="-228600" eaLnBrk="0" hangingPunct="0">
              <a:defRPr sz="1600">
                <a:solidFill>
                  <a:schemeClr val="tx1"/>
                </a:solidFill>
                <a:latin typeface="Arial" charset="0"/>
                <a:cs typeface="Arial" charset="0"/>
              </a:defRPr>
            </a:lvl5pPr>
            <a:lvl6pPr marL="2514600" indent="-228600" eaLnBrk="0" fontAlgn="base" hangingPunct="0">
              <a:spcBef>
                <a:spcPct val="0"/>
              </a:spcBef>
              <a:spcAft>
                <a:spcPct val="0"/>
              </a:spcAft>
              <a:defRPr sz="1600">
                <a:solidFill>
                  <a:schemeClr val="tx1"/>
                </a:solidFill>
                <a:latin typeface="Arial" charset="0"/>
                <a:cs typeface="Arial" charset="0"/>
              </a:defRPr>
            </a:lvl6pPr>
            <a:lvl7pPr marL="2971800" indent="-228600" eaLnBrk="0" fontAlgn="base" hangingPunct="0">
              <a:spcBef>
                <a:spcPct val="0"/>
              </a:spcBef>
              <a:spcAft>
                <a:spcPct val="0"/>
              </a:spcAft>
              <a:defRPr sz="1600">
                <a:solidFill>
                  <a:schemeClr val="tx1"/>
                </a:solidFill>
                <a:latin typeface="Arial" charset="0"/>
                <a:cs typeface="Arial" charset="0"/>
              </a:defRPr>
            </a:lvl7pPr>
            <a:lvl8pPr marL="3429000" indent="-228600" eaLnBrk="0" fontAlgn="base" hangingPunct="0">
              <a:spcBef>
                <a:spcPct val="0"/>
              </a:spcBef>
              <a:spcAft>
                <a:spcPct val="0"/>
              </a:spcAft>
              <a:defRPr sz="1600">
                <a:solidFill>
                  <a:schemeClr val="tx1"/>
                </a:solidFill>
                <a:latin typeface="Arial" charset="0"/>
                <a:cs typeface="Arial" charset="0"/>
              </a:defRPr>
            </a:lvl8pPr>
            <a:lvl9pPr marL="3886200" indent="-228600" eaLnBrk="0" fontAlgn="base" hangingPunct="0">
              <a:spcBef>
                <a:spcPct val="0"/>
              </a:spcBef>
              <a:spcAft>
                <a:spcPct val="0"/>
              </a:spcAft>
              <a:defRPr sz="1600">
                <a:solidFill>
                  <a:schemeClr val="tx1"/>
                </a:solidFill>
                <a:latin typeface="Arial" charset="0"/>
                <a:cs typeface="Arial" charset="0"/>
              </a:defRPr>
            </a:lvl9pPr>
          </a:lstStyle>
          <a:p>
            <a:pPr algn="ctr" eaLnBrk="1" hangingPunct="1"/>
            <a:r>
              <a:rPr lang="en-US" altLang="en-US" sz="1200" b="1" dirty="0">
                <a:latin typeface="Calibri Light" panose="020F0302020204030204" pitchFamily="34" charset="0"/>
              </a:rPr>
              <a:t>Both comorbidities</a:t>
            </a:r>
          </a:p>
        </p:txBody>
      </p:sp>
      <p:sp>
        <p:nvSpPr>
          <p:cNvPr id="14" name="TextBox 10"/>
          <p:cNvSpPr txBox="1">
            <a:spLocks noChangeArrowheads="1"/>
          </p:cNvSpPr>
          <p:nvPr/>
        </p:nvSpPr>
        <p:spPr bwMode="auto">
          <a:xfrm>
            <a:off x="5149389" y="1570783"/>
            <a:ext cx="1766580" cy="4710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3296" tIns="46648" rIns="93296" bIns="46648" anchor="b">
            <a:spAutoFit/>
          </a:bodyPr>
          <a:lstStyle>
            <a:lvl1pPr eaLnBrk="0" hangingPunct="0">
              <a:defRPr sz="1600">
                <a:solidFill>
                  <a:schemeClr val="tx1"/>
                </a:solidFill>
                <a:latin typeface="Arial" charset="0"/>
                <a:cs typeface="Arial" charset="0"/>
              </a:defRPr>
            </a:lvl1pPr>
            <a:lvl2pPr marL="742950" indent="-285750" eaLnBrk="0" hangingPunct="0">
              <a:defRPr sz="1600">
                <a:solidFill>
                  <a:schemeClr val="tx1"/>
                </a:solidFill>
                <a:latin typeface="Arial" charset="0"/>
                <a:cs typeface="Arial" charset="0"/>
              </a:defRPr>
            </a:lvl2pPr>
            <a:lvl3pPr marL="1143000" indent="-228600" eaLnBrk="0" hangingPunct="0">
              <a:defRPr sz="1600">
                <a:solidFill>
                  <a:schemeClr val="tx1"/>
                </a:solidFill>
                <a:latin typeface="Arial" charset="0"/>
                <a:cs typeface="Arial" charset="0"/>
              </a:defRPr>
            </a:lvl3pPr>
            <a:lvl4pPr marL="1600200" indent="-228600" eaLnBrk="0" hangingPunct="0">
              <a:defRPr sz="1600">
                <a:solidFill>
                  <a:schemeClr val="tx1"/>
                </a:solidFill>
                <a:latin typeface="Arial" charset="0"/>
                <a:cs typeface="Arial" charset="0"/>
              </a:defRPr>
            </a:lvl4pPr>
            <a:lvl5pPr marL="2057400" indent="-228600" eaLnBrk="0" hangingPunct="0">
              <a:defRPr sz="1600">
                <a:solidFill>
                  <a:schemeClr val="tx1"/>
                </a:solidFill>
                <a:latin typeface="Arial" charset="0"/>
                <a:cs typeface="Arial" charset="0"/>
              </a:defRPr>
            </a:lvl5pPr>
            <a:lvl6pPr marL="2514600" indent="-228600" eaLnBrk="0" fontAlgn="base" hangingPunct="0">
              <a:spcBef>
                <a:spcPct val="0"/>
              </a:spcBef>
              <a:spcAft>
                <a:spcPct val="0"/>
              </a:spcAft>
              <a:defRPr sz="1600">
                <a:solidFill>
                  <a:schemeClr val="tx1"/>
                </a:solidFill>
                <a:latin typeface="Arial" charset="0"/>
                <a:cs typeface="Arial" charset="0"/>
              </a:defRPr>
            </a:lvl6pPr>
            <a:lvl7pPr marL="2971800" indent="-228600" eaLnBrk="0" fontAlgn="base" hangingPunct="0">
              <a:spcBef>
                <a:spcPct val="0"/>
              </a:spcBef>
              <a:spcAft>
                <a:spcPct val="0"/>
              </a:spcAft>
              <a:defRPr sz="1600">
                <a:solidFill>
                  <a:schemeClr val="tx1"/>
                </a:solidFill>
                <a:latin typeface="Arial" charset="0"/>
                <a:cs typeface="Arial" charset="0"/>
              </a:defRPr>
            </a:lvl7pPr>
            <a:lvl8pPr marL="3429000" indent="-228600" eaLnBrk="0" fontAlgn="base" hangingPunct="0">
              <a:spcBef>
                <a:spcPct val="0"/>
              </a:spcBef>
              <a:spcAft>
                <a:spcPct val="0"/>
              </a:spcAft>
              <a:defRPr sz="1600">
                <a:solidFill>
                  <a:schemeClr val="tx1"/>
                </a:solidFill>
                <a:latin typeface="Arial" charset="0"/>
                <a:cs typeface="Arial" charset="0"/>
              </a:defRPr>
            </a:lvl8pPr>
            <a:lvl9pPr marL="3886200" indent="-228600" eaLnBrk="0" fontAlgn="base" hangingPunct="0">
              <a:spcBef>
                <a:spcPct val="0"/>
              </a:spcBef>
              <a:spcAft>
                <a:spcPct val="0"/>
              </a:spcAft>
              <a:defRPr sz="1600">
                <a:solidFill>
                  <a:schemeClr val="tx1"/>
                </a:solidFill>
                <a:latin typeface="Arial" charset="0"/>
                <a:cs typeface="Arial" charset="0"/>
              </a:defRPr>
            </a:lvl9pPr>
          </a:lstStyle>
          <a:p>
            <a:pPr algn="ctr" eaLnBrk="1" hangingPunct="1"/>
            <a:r>
              <a:rPr lang="en-US" altLang="en-US" sz="1200" b="1" dirty="0">
                <a:latin typeface="Calibri Light" panose="020F0302020204030204" pitchFamily="34" charset="0"/>
              </a:rPr>
              <a:t>Chronic condition</a:t>
            </a:r>
            <a:r>
              <a:rPr lang="en-US" sz="1200" b="1" baseline="30000" dirty="0"/>
              <a:t>‡</a:t>
            </a:r>
            <a:r>
              <a:rPr lang="en-US" altLang="en-US" sz="1200" b="1" dirty="0">
                <a:latin typeface="Calibri Light" panose="020F0302020204030204" pitchFamily="34" charset="0"/>
              </a:rPr>
              <a:t> comorbidity</a:t>
            </a:r>
          </a:p>
        </p:txBody>
      </p:sp>
      <p:sp>
        <p:nvSpPr>
          <p:cNvPr id="15" name="TextBox 14"/>
          <p:cNvSpPr txBox="1">
            <a:spLocks noChangeArrowheads="1"/>
          </p:cNvSpPr>
          <p:nvPr/>
        </p:nvSpPr>
        <p:spPr bwMode="auto">
          <a:xfrm>
            <a:off x="803322" y="1570783"/>
            <a:ext cx="1511790" cy="4710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46648" rIns="0" bIns="46648" anchor="b">
            <a:spAutoFit/>
          </a:bodyPr>
          <a:lstStyle>
            <a:lvl1pPr eaLnBrk="0" hangingPunct="0">
              <a:defRPr sz="1600">
                <a:solidFill>
                  <a:schemeClr val="tx1"/>
                </a:solidFill>
                <a:latin typeface="Arial" charset="0"/>
                <a:cs typeface="Arial" charset="0"/>
              </a:defRPr>
            </a:lvl1pPr>
            <a:lvl2pPr marL="742950" indent="-285750" eaLnBrk="0" hangingPunct="0">
              <a:defRPr sz="1600">
                <a:solidFill>
                  <a:schemeClr val="tx1"/>
                </a:solidFill>
                <a:latin typeface="Arial" charset="0"/>
                <a:cs typeface="Arial" charset="0"/>
              </a:defRPr>
            </a:lvl2pPr>
            <a:lvl3pPr marL="1143000" indent="-228600" eaLnBrk="0" hangingPunct="0">
              <a:defRPr sz="1600">
                <a:solidFill>
                  <a:schemeClr val="tx1"/>
                </a:solidFill>
                <a:latin typeface="Arial" charset="0"/>
                <a:cs typeface="Arial" charset="0"/>
              </a:defRPr>
            </a:lvl3pPr>
            <a:lvl4pPr marL="1600200" indent="-228600" eaLnBrk="0" hangingPunct="0">
              <a:defRPr sz="1600">
                <a:solidFill>
                  <a:schemeClr val="tx1"/>
                </a:solidFill>
                <a:latin typeface="Arial" charset="0"/>
                <a:cs typeface="Arial" charset="0"/>
              </a:defRPr>
            </a:lvl4pPr>
            <a:lvl5pPr marL="2057400" indent="-228600" eaLnBrk="0" hangingPunct="0">
              <a:defRPr sz="1600">
                <a:solidFill>
                  <a:schemeClr val="tx1"/>
                </a:solidFill>
                <a:latin typeface="Arial" charset="0"/>
                <a:cs typeface="Arial" charset="0"/>
              </a:defRPr>
            </a:lvl5pPr>
            <a:lvl6pPr marL="2514600" indent="-228600" eaLnBrk="0" fontAlgn="base" hangingPunct="0">
              <a:spcBef>
                <a:spcPct val="0"/>
              </a:spcBef>
              <a:spcAft>
                <a:spcPct val="0"/>
              </a:spcAft>
              <a:defRPr sz="1600">
                <a:solidFill>
                  <a:schemeClr val="tx1"/>
                </a:solidFill>
                <a:latin typeface="Arial" charset="0"/>
                <a:cs typeface="Arial" charset="0"/>
              </a:defRPr>
            </a:lvl6pPr>
            <a:lvl7pPr marL="2971800" indent="-228600" eaLnBrk="0" fontAlgn="base" hangingPunct="0">
              <a:spcBef>
                <a:spcPct val="0"/>
              </a:spcBef>
              <a:spcAft>
                <a:spcPct val="0"/>
              </a:spcAft>
              <a:defRPr sz="1600">
                <a:solidFill>
                  <a:schemeClr val="tx1"/>
                </a:solidFill>
                <a:latin typeface="Arial" charset="0"/>
                <a:cs typeface="Arial" charset="0"/>
              </a:defRPr>
            </a:lvl7pPr>
            <a:lvl8pPr marL="3429000" indent="-228600" eaLnBrk="0" fontAlgn="base" hangingPunct="0">
              <a:spcBef>
                <a:spcPct val="0"/>
              </a:spcBef>
              <a:spcAft>
                <a:spcPct val="0"/>
              </a:spcAft>
              <a:defRPr sz="1600">
                <a:solidFill>
                  <a:schemeClr val="tx1"/>
                </a:solidFill>
                <a:latin typeface="Arial" charset="0"/>
                <a:cs typeface="Arial" charset="0"/>
              </a:defRPr>
            </a:lvl8pPr>
            <a:lvl9pPr marL="3886200" indent="-228600" eaLnBrk="0" fontAlgn="base" hangingPunct="0">
              <a:spcBef>
                <a:spcPct val="0"/>
              </a:spcBef>
              <a:spcAft>
                <a:spcPct val="0"/>
              </a:spcAft>
              <a:defRPr sz="1600">
                <a:solidFill>
                  <a:schemeClr val="tx1"/>
                </a:solidFill>
                <a:latin typeface="Arial" charset="0"/>
                <a:cs typeface="Arial" charset="0"/>
              </a:defRPr>
            </a:lvl9pPr>
          </a:lstStyle>
          <a:p>
            <a:pPr algn="ctr" eaLnBrk="1" hangingPunct="1"/>
            <a:r>
              <a:rPr lang="en-US" altLang="en-US" sz="1200" b="1" dirty="0">
                <a:latin typeface="Calibri Light" panose="020F0302020204030204" pitchFamily="34" charset="0"/>
              </a:rPr>
              <a:t>Average patient with neither comorbidity</a:t>
            </a:r>
          </a:p>
        </p:txBody>
      </p:sp>
      <p:sp>
        <p:nvSpPr>
          <p:cNvPr id="16" name="Rectangle 15"/>
          <p:cNvSpPr/>
          <p:nvPr/>
        </p:nvSpPr>
        <p:spPr>
          <a:xfrm>
            <a:off x="383291" y="2081343"/>
            <a:ext cx="392548" cy="1853324"/>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lIns="93296" tIns="46648" rIns="93296" bIns="46648" rtlCol="0" anchor="ctr"/>
          <a:lstStyle/>
          <a:p>
            <a:pPr algn="ctr"/>
            <a:r>
              <a:rPr lang="en-US" sz="1200" b="1" dirty="0" smtClean="0"/>
              <a:t>MEDICARE</a:t>
            </a:r>
            <a:endParaRPr lang="en-US" sz="1400" b="1" dirty="0"/>
          </a:p>
        </p:txBody>
      </p:sp>
      <p:sp>
        <p:nvSpPr>
          <p:cNvPr id="17" name="Rectangle 16"/>
          <p:cNvSpPr/>
          <p:nvPr/>
        </p:nvSpPr>
        <p:spPr>
          <a:xfrm>
            <a:off x="383291" y="3973622"/>
            <a:ext cx="392548" cy="1853324"/>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lIns="93296" tIns="46648" rIns="93296" bIns="46648" rtlCol="0" anchor="ctr"/>
          <a:lstStyle/>
          <a:p>
            <a:pPr algn="ctr"/>
            <a:r>
              <a:rPr lang="en-US" sz="1200" b="1" dirty="0" smtClean="0"/>
              <a:t>COMMERCIAL</a:t>
            </a:r>
            <a:endParaRPr lang="en-US" sz="1200" b="1" dirty="0"/>
          </a:p>
        </p:txBody>
      </p:sp>
      <p:grpSp>
        <p:nvGrpSpPr>
          <p:cNvPr id="47" name="Group 46"/>
          <p:cNvGrpSpPr/>
          <p:nvPr/>
        </p:nvGrpSpPr>
        <p:grpSpPr>
          <a:xfrm>
            <a:off x="1207583" y="4103621"/>
            <a:ext cx="7433409" cy="1632047"/>
            <a:chOff x="1207583" y="2063025"/>
            <a:chExt cx="7433409" cy="1632047"/>
          </a:xfrm>
        </p:grpSpPr>
        <p:sp>
          <p:nvSpPr>
            <p:cNvPr id="9" name="Oval 8"/>
            <p:cNvSpPr/>
            <p:nvPr/>
          </p:nvSpPr>
          <p:spPr>
            <a:xfrm>
              <a:off x="1214979" y="2111611"/>
              <a:ext cx="625129" cy="625092"/>
            </a:xfrm>
            <a:prstGeom prst="ellipse">
              <a:avLst/>
            </a:prstGeom>
            <a:solidFill>
              <a:srgbClr val="C9CCD3"/>
            </a:solidFill>
            <a:ln>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anchor="ctr"/>
            <a:lstStyle/>
            <a:p>
              <a:pPr algn="ctr">
                <a:defRPr/>
              </a:pPr>
              <a:endParaRPr lang="en-US"/>
            </a:p>
          </p:txBody>
        </p:sp>
        <p:pic>
          <p:nvPicPr>
            <p:cNvPr id="10" name="Picture 9" descr="http://www.clker.com/cliparts/b/f/d/3/k/d/man-figure-symbol-hi.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373652" y="2063025"/>
              <a:ext cx="307783" cy="722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Oval 10"/>
            <p:cNvSpPr/>
            <p:nvPr/>
          </p:nvSpPr>
          <p:spPr>
            <a:xfrm>
              <a:off x="7661108" y="2518330"/>
              <a:ext cx="978408" cy="978408"/>
            </a:xfrm>
            <a:prstGeom prst="ellipse">
              <a:avLst/>
            </a:prstGeom>
            <a:solidFill>
              <a:srgbClr val="0C2D83"/>
            </a:solidFill>
            <a:ln>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anchor="ctr"/>
            <a:lstStyle/>
            <a:p>
              <a:pPr algn="ctr">
                <a:defRPr/>
              </a:pPr>
              <a:endParaRPr lang="en-US"/>
            </a:p>
          </p:txBody>
        </p:sp>
        <p:pic>
          <p:nvPicPr>
            <p:cNvPr id="18" name="Picture 9" descr="http://www.clker.com/cliparts/b/f/d/3/k/d/man-figure-symbol-hi.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996421" y="2646402"/>
              <a:ext cx="307783" cy="722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Right Arrow 18"/>
            <p:cNvSpPr/>
            <p:nvPr/>
          </p:nvSpPr>
          <p:spPr>
            <a:xfrm>
              <a:off x="2021086" y="2317505"/>
              <a:ext cx="1369408" cy="296493"/>
            </a:xfrm>
            <a:prstGeom prst="right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endParaRPr lang="en-US"/>
            </a:p>
          </p:txBody>
        </p:sp>
        <p:sp>
          <p:nvSpPr>
            <p:cNvPr id="20" name="Bent Arrow 19"/>
            <p:cNvSpPr/>
            <p:nvPr/>
          </p:nvSpPr>
          <p:spPr>
            <a:xfrm flipV="1">
              <a:off x="2212580" y="2442190"/>
              <a:ext cx="3264947" cy="1063188"/>
            </a:xfrm>
            <a:prstGeom prst="bentArrow">
              <a:avLst>
                <a:gd name="adj1" fmla="val 12600"/>
                <a:gd name="adj2" fmla="val 13948"/>
                <a:gd name="adj3" fmla="val 17451"/>
                <a:gd name="adj4" fmla="val 30229"/>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endParaRPr lang="en-US">
                <a:solidFill>
                  <a:schemeClr val="tx1"/>
                </a:solidFill>
              </a:endParaRPr>
            </a:p>
          </p:txBody>
        </p:sp>
        <p:sp>
          <p:nvSpPr>
            <p:cNvPr id="21" name="Right Arrow 20"/>
            <p:cNvSpPr/>
            <p:nvPr/>
          </p:nvSpPr>
          <p:spPr>
            <a:xfrm>
              <a:off x="6523358" y="3208024"/>
              <a:ext cx="847262" cy="296493"/>
            </a:xfrm>
            <a:prstGeom prst="right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endParaRPr lang="en-US"/>
            </a:p>
          </p:txBody>
        </p:sp>
        <p:sp>
          <p:nvSpPr>
            <p:cNvPr id="22" name="Right Arrow 21"/>
            <p:cNvSpPr/>
            <p:nvPr/>
          </p:nvSpPr>
          <p:spPr>
            <a:xfrm>
              <a:off x="4283082" y="2317505"/>
              <a:ext cx="3133734" cy="313319"/>
            </a:xfrm>
            <a:prstGeom prst="right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endParaRPr lang="en-US"/>
            </a:p>
          </p:txBody>
        </p:sp>
        <p:sp>
          <p:nvSpPr>
            <p:cNvPr id="23" name="Oval 22"/>
            <p:cNvSpPr/>
            <p:nvPr/>
          </p:nvSpPr>
          <p:spPr>
            <a:xfrm>
              <a:off x="5662247" y="2986468"/>
              <a:ext cx="694944" cy="694944"/>
            </a:xfrm>
            <a:prstGeom prst="ellipse">
              <a:avLst/>
            </a:prstGeom>
            <a:solidFill>
              <a:srgbClr val="7083AE"/>
            </a:solidFill>
            <a:ln>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anchor="ctr"/>
            <a:lstStyle/>
            <a:p>
              <a:pPr algn="ctr">
                <a:defRPr/>
              </a:pPr>
              <a:endParaRPr lang="en-US"/>
            </a:p>
          </p:txBody>
        </p:sp>
        <p:sp>
          <p:nvSpPr>
            <p:cNvPr id="24" name="Oval 23"/>
            <p:cNvSpPr/>
            <p:nvPr/>
          </p:nvSpPr>
          <p:spPr>
            <a:xfrm>
              <a:off x="3496157" y="2152808"/>
              <a:ext cx="603504" cy="603504"/>
            </a:xfrm>
            <a:prstGeom prst="ellipse">
              <a:avLst/>
            </a:prstGeom>
            <a:solidFill>
              <a:srgbClr val="A2ADC9"/>
            </a:solidFill>
            <a:ln>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anchor="ctr"/>
            <a:lstStyle/>
            <a:p>
              <a:pPr algn="ctr">
                <a:defRPr/>
              </a:pPr>
              <a:endParaRPr lang="en-US"/>
            </a:p>
          </p:txBody>
        </p:sp>
        <p:pic>
          <p:nvPicPr>
            <p:cNvPr id="25" name="Picture 9" descr="http://www.clker.com/cliparts/b/f/d/3/k/d/man-figure-symbol-hi.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44018" y="2093428"/>
              <a:ext cx="307783" cy="722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 name="Picture 9" descr="http://www.clker.com/cliparts/b/f/d/3/k/d/man-figure-symbol-hi.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878787" y="2972808"/>
              <a:ext cx="307783" cy="722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7" name="Rectangle 36"/>
            <p:cNvSpPr/>
            <p:nvPr/>
          </p:nvSpPr>
          <p:spPr>
            <a:xfrm>
              <a:off x="1207583" y="2131770"/>
              <a:ext cx="639920" cy="584775"/>
            </a:xfrm>
            <a:prstGeom prst="rect">
              <a:avLst/>
            </a:prstGeom>
            <a:noFill/>
            <a:effectLst/>
          </p:spPr>
          <p:txBody>
            <a:bodyPr wrap="none" lIns="91440" tIns="45720" rIns="91440" bIns="45720">
              <a:spAutoFit/>
            </a:bodyPr>
            <a:lstStyle/>
            <a:p>
              <a:pPr algn="ctr"/>
              <a:r>
                <a:rPr lang="en-US" sz="3200" b="1" dirty="0" smtClean="0">
                  <a:ln w="18415" cmpd="sng">
                    <a:solidFill>
                      <a:schemeClr val="bg1"/>
                    </a:solidFill>
                    <a:prstDash val="solid"/>
                  </a:ln>
                  <a:solidFill>
                    <a:schemeClr val="bg1"/>
                  </a:solidFill>
                </a:rPr>
                <a:t>1x</a:t>
              </a:r>
              <a:endParaRPr lang="en-US" sz="3200" b="1" dirty="0">
                <a:ln w="18415" cmpd="sng">
                  <a:solidFill>
                    <a:schemeClr val="bg1"/>
                  </a:solidFill>
                  <a:prstDash val="solid"/>
                </a:ln>
                <a:solidFill>
                  <a:schemeClr val="bg1"/>
                </a:solidFill>
              </a:endParaRPr>
            </a:p>
          </p:txBody>
        </p:sp>
        <p:sp>
          <p:nvSpPr>
            <p:cNvPr id="38" name="Rectangle 37"/>
            <p:cNvSpPr/>
            <p:nvPr/>
          </p:nvSpPr>
          <p:spPr>
            <a:xfrm>
              <a:off x="3307230" y="2162173"/>
              <a:ext cx="981359" cy="584775"/>
            </a:xfrm>
            <a:prstGeom prst="rect">
              <a:avLst/>
            </a:prstGeom>
            <a:noFill/>
            <a:effectLst/>
          </p:spPr>
          <p:txBody>
            <a:bodyPr wrap="none" lIns="91440" tIns="45720" rIns="91440" bIns="45720">
              <a:spAutoFit/>
            </a:bodyPr>
            <a:lstStyle/>
            <a:p>
              <a:pPr algn="ctr"/>
              <a:r>
                <a:rPr lang="en-US" sz="3200" b="1" dirty="0" smtClean="0">
                  <a:ln w="18415" cmpd="sng">
                    <a:solidFill>
                      <a:schemeClr val="bg1"/>
                    </a:solidFill>
                    <a:prstDash val="solid"/>
                  </a:ln>
                  <a:solidFill>
                    <a:schemeClr val="bg1"/>
                  </a:solidFill>
                </a:rPr>
                <a:t>1.6x</a:t>
              </a:r>
              <a:endParaRPr lang="en-US" sz="3200" b="1" dirty="0">
                <a:ln w="18415" cmpd="sng">
                  <a:solidFill>
                    <a:schemeClr val="bg1"/>
                  </a:solidFill>
                  <a:prstDash val="solid"/>
                </a:ln>
                <a:solidFill>
                  <a:schemeClr val="bg1"/>
                </a:solidFill>
              </a:endParaRPr>
            </a:p>
          </p:txBody>
        </p:sp>
        <p:sp>
          <p:nvSpPr>
            <p:cNvPr id="39" name="Rectangle 38"/>
            <p:cNvSpPr/>
            <p:nvPr/>
          </p:nvSpPr>
          <p:spPr>
            <a:xfrm>
              <a:off x="5542000" y="3041553"/>
              <a:ext cx="981359" cy="584775"/>
            </a:xfrm>
            <a:prstGeom prst="rect">
              <a:avLst/>
            </a:prstGeom>
            <a:noFill/>
            <a:effectLst/>
          </p:spPr>
          <p:txBody>
            <a:bodyPr wrap="none" lIns="91440" tIns="45720" rIns="91440" bIns="45720">
              <a:spAutoFit/>
            </a:bodyPr>
            <a:lstStyle/>
            <a:p>
              <a:pPr algn="ctr"/>
              <a:r>
                <a:rPr lang="en-US" sz="3200" b="1" dirty="0" smtClean="0">
                  <a:ln w="18415" cmpd="sng">
                    <a:solidFill>
                      <a:schemeClr val="bg1"/>
                    </a:solidFill>
                    <a:prstDash val="solid"/>
                  </a:ln>
                  <a:solidFill>
                    <a:schemeClr val="bg1"/>
                  </a:solidFill>
                </a:rPr>
                <a:t>2.1x</a:t>
              </a:r>
              <a:endParaRPr lang="en-US" sz="3200" b="1" dirty="0">
                <a:ln w="18415" cmpd="sng">
                  <a:solidFill>
                    <a:schemeClr val="bg1"/>
                  </a:solidFill>
                  <a:prstDash val="solid"/>
                </a:ln>
                <a:solidFill>
                  <a:schemeClr val="bg1"/>
                </a:solidFill>
              </a:endParaRPr>
            </a:p>
          </p:txBody>
        </p:sp>
        <p:sp>
          <p:nvSpPr>
            <p:cNvPr id="40" name="Rectangle 39"/>
            <p:cNvSpPr/>
            <p:nvPr/>
          </p:nvSpPr>
          <p:spPr>
            <a:xfrm>
              <a:off x="7659633" y="2715147"/>
              <a:ext cx="981359" cy="584775"/>
            </a:xfrm>
            <a:prstGeom prst="rect">
              <a:avLst/>
            </a:prstGeom>
            <a:noFill/>
            <a:effectLst/>
          </p:spPr>
          <p:txBody>
            <a:bodyPr wrap="none" lIns="91440" tIns="45720" rIns="91440" bIns="45720">
              <a:spAutoFit/>
            </a:bodyPr>
            <a:lstStyle/>
            <a:p>
              <a:pPr algn="ctr"/>
              <a:r>
                <a:rPr lang="en-US" sz="3200" b="1" dirty="0" smtClean="0">
                  <a:ln w="18415" cmpd="sng">
                    <a:solidFill>
                      <a:schemeClr val="bg1"/>
                    </a:solidFill>
                    <a:prstDash val="solid"/>
                  </a:ln>
                  <a:solidFill>
                    <a:schemeClr val="bg1"/>
                  </a:solidFill>
                </a:rPr>
                <a:t>4.2x</a:t>
              </a:r>
              <a:endParaRPr lang="en-US" sz="3200" b="1" dirty="0">
                <a:ln w="18415" cmpd="sng">
                  <a:solidFill>
                    <a:schemeClr val="bg1"/>
                  </a:solidFill>
                  <a:prstDash val="solid"/>
                </a:ln>
                <a:solidFill>
                  <a:schemeClr val="bg1"/>
                </a:solidFill>
              </a:endParaRPr>
            </a:p>
          </p:txBody>
        </p:sp>
      </p:grpSp>
      <p:grpSp>
        <p:nvGrpSpPr>
          <p:cNvPr id="3" name="Group 2"/>
          <p:cNvGrpSpPr/>
          <p:nvPr/>
        </p:nvGrpSpPr>
        <p:grpSpPr>
          <a:xfrm>
            <a:off x="1207583" y="2140760"/>
            <a:ext cx="7790763" cy="1743202"/>
            <a:chOff x="1207583" y="4123851"/>
            <a:chExt cx="7790763" cy="1743202"/>
          </a:xfrm>
        </p:grpSpPr>
        <p:sp>
          <p:nvSpPr>
            <p:cNvPr id="27" name="Oval 26"/>
            <p:cNvSpPr/>
            <p:nvPr/>
          </p:nvSpPr>
          <p:spPr>
            <a:xfrm>
              <a:off x="1214979" y="4172437"/>
              <a:ext cx="625129" cy="625092"/>
            </a:xfrm>
            <a:prstGeom prst="ellipse">
              <a:avLst/>
            </a:prstGeom>
            <a:solidFill>
              <a:srgbClr val="C9CCD3"/>
            </a:solidFill>
            <a:ln>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anchor="ctr"/>
            <a:lstStyle/>
            <a:p>
              <a:pPr algn="ctr">
                <a:defRPr/>
              </a:pPr>
              <a:endParaRPr lang="en-US"/>
            </a:p>
          </p:txBody>
        </p:sp>
        <p:pic>
          <p:nvPicPr>
            <p:cNvPr id="28" name="Picture 9" descr="http://www.clker.com/cliparts/b/f/d/3/k/d/man-figure-symbol-hi.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373652" y="4123851"/>
              <a:ext cx="307783" cy="722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 name="Right Arrow 28"/>
            <p:cNvSpPr/>
            <p:nvPr/>
          </p:nvSpPr>
          <p:spPr>
            <a:xfrm>
              <a:off x="2021086" y="4372746"/>
              <a:ext cx="1369408" cy="296493"/>
            </a:xfrm>
            <a:prstGeom prst="right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endParaRPr lang="en-US"/>
            </a:p>
          </p:txBody>
        </p:sp>
        <p:sp>
          <p:nvSpPr>
            <p:cNvPr id="30" name="Right Arrow 29"/>
            <p:cNvSpPr/>
            <p:nvPr/>
          </p:nvSpPr>
          <p:spPr>
            <a:xfrm>
              <a:off x="6523358" y="5260082"/>
              <a:ext cx="864597" cy="296493"/>
            </a:xfrm>
            <a:prstGeom prst="right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endParaRPr lang="en-US"/>
            </a:p>
          </p:txBody>
        </p:sp>
        <p:sp>
          <p:nvSpPr>
            <p:cNvPr id="31" name="Right Arrow 30"/>
            <p:cNvSpPr/>
            <p:nvPr/>
          </p:nvSpPr>
          <p:spPr>
            <a:xfrm>
              <a:off x="4292412" y="4372745"/>
              <a:ext cx="3124403" cy="313319"/>
            </a:xfrm>
            <a:prstGeom prst="right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endParaRPr lang="en-US"/>
            </a:p>
          </p:txBody>
        </p:sp>
        <p:sp>
          <p:nvSpPr>
            <p:cNvPr id="32" name="Oval 31"/>
            <p:cNvSpPr/>
            <p:nvPr/>
          </p:nvSpPr>
          <p:spPr>
            <a:xfrm>
              <a:off x="5634914" y="5011312"/>
              <a:ext cx="795528" cy="795528"/>
            </a:xfrm>
            <a:prstGeom prst="ellipse">
              <a:avLst/>
            </a:prstGeom>
            <a:solidFill>
              <a:srgbClr val="7083AE"/>
            </a:solidFill>
            <a:ln>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anchor="ctr"/>
            <a:lstStyle/>
            <a:p>
              <a:pPr algn="ctr">
                <a:defRPr/>
              </a:pPr>
              <a:endParaRPr lang="en-US"/>
            </a:p>
          </p:txBody>
        </p:sp>
        <p:sp>
          <p:nvSpPr>
            <p:cNvPr id="33" name="Oval 32"/>
            <p:cNvSpPr/>
            <p:nvPr/>
          </p:nvSpPr>
          <p:spPr>
            <a:xfrm>
              <a:off x="3478522" y="4149678"/>
              <a:ext cx="704088" cy="704088"/>
            </a:xfrm>
            <a:prstGeom prst="ellipse">
              <a:avLst/>
            </a:prstGeom>
            <a:solidFill>
              <a:srgbClr val="A2ADC9"/>
            </a:solidFill>
            <a:ln>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anchor="ctr"/>
            <a:lstStyle/>
            <a:p>
              <a:pPr algn="ctr">
                <a:defRPr/>
              </a:pPr>
              <a:endParaRPr lang="en-US"/>
            </a:p>
          </p:txBody>
        </p:sp>
        <p:pic>
          <p:nvPicPr>
            <p:cNvPr id="34" name="Picture 9" descr="http://www.clker.com/cliparts/b/f/d/3/k/d/man-figure-symbol-hi.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76675" y="4140590"/>
              <a:ext cx="307783" cy="722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 name="Picture 9" descr="http://www.clker.com/cliparts/b/f/d/3/k/d/man-figure-symbol-hi.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878787" y="5047944"/>
              <a:ext cx="307783" cy="722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 name="Bent Arrow 35"/>
            <p:cNvSpPr/>
            <p:nvPr/>
          </p:nvSpPr>
          <p:spPr>
            <a:xfrm flipV="1">
              <a:off x="2212580" y="4535187"/>
              <a:ext cx="3264947" cy="1063188"/>
            </a:xfrm>
            <a:prstGeom prst="bentArrow">
              <a:avLst>
                <a:gd name="adj1" fmla="val 12600"/>
                <a:gd name="adj2" fmla="val 13948"/>
                <a:gd name="adj3" fmla="val 17451"/>
                <a:gd name="adj4" fmla="val 30229"/>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endParaRPr lang="en-US">
                <a:solidFill>
                  <a:schemeClr val="tx1"/>
                </a:solidFill>
              </a:endParaRPr>
            </a:p>
          </p:txBody>
        </p:sp>
        <p:sp>
          <p:nvSpPr>
            <p:cNvPr id="41" name="Rectangle 40"/>
            <p:cNvSpPr/>
            <p:nvPr/>
          </p:nvSpPr>
          <p:spPr>
            <a:xfrm>
              <a:off x="5541999" y="5116689"/>
              <a:ext cx="981359" cy="584775"/>
            </a:xfrm>
            <a:prstGeom prst="rect">
              <a:avLst/>
            </a:prstGeom>
            <a:noFill/>
            <a:effectLst/>
          </p:spPr>
          <p:txBody>
            <a:bodyPr wrap="none" lIns="91440" tIns="45720" rIns="91440" bIns="45720">
              <a:spAutoFit/>
            </a:bodyPr>
            <a:lstStyle/>
            <a:p>
              <a:pPr algn="ctr"/>
              <a:r>
                <a:rPr lang="en-US" sz="3200" b="1" dirty="0" smtClean="0">
                  <a:ln w="18415" cmpd="sng">
                    <a:solidFill>
                      <a:schemeClr val="bg1"/>
                    </a:solidFill>
                    <a:prstDash val="solid"/>
                  </a:ln>
                  <a:solidFill>
                    <a:schemeClr val="bg1"/>
                  </a:solidFill>
                </a:rPr>
                <a:t>2.8x</a:t>
              </a:r>
              <a:endParaRPr lang="en-US" sz="3200" b="1" dirty="0">
                <a:ln w="18415" cmpd="sng">
                  <a:solidFill>
                    <a:schemeClr val="bg1"/>
                  </a:solidFill>
                  <a:prstDash val="solid"/>
                </a:ln>
                <a:solidFill>
                  <a:schemeClr val="bg1"/>
                </a:solidFill>
              </a:endParaRPr>
            </a:p>
          </p:txBody>
        </p:sp>
        <p:sp>
          <p:nvSpPr>
            <p:cNvPr id="42" name="Rectangle 41"/>
            <p:cNvSpPr/>
            <p:nvPr/>
          </p:nvSpPr>
          <p:spPr>
            <a:xfrm>
              <a:off x="3339887" y="4209335"/>
              <a:ext cx="981359" cy="584775"/>
            </a:xfrm>
            <a:prstGeom prst="rect">
              <a:avLst/>
            </a:prstGeom>
            <a:noFill/>
            <a:effectLst/>
          </p:spPr>
          <p:txBody>
            <a:bodyPr wrap="none" lIns="91440" tIns="45720" rIns="91440" bIns="45720">
              <a:spAutoFit/>
            </a:bodyPr>
            <a:lstStyle/>
            <a:p>
              <a:pPr algn="ctr"/>
              <a:r>
                <a:rPr lang="en-US" sz="3200" b="1" dirty="0" smtClean="0">
                  <a:ln w="18415" cmpd="sng">
                    <a:solidFill>
                      <a:schemeClr val="bg1"/>
                    </a:solidFill>
                    <a:prstDash val="solid"/>
                  </a:ln>
                  <a:solidFill>
                    <a:schemeClr val="bg1"/>
                  </a:solidFill>
                </a:rPr>
                <a:t>2.2x</a:t>
              </a:r>
              <a:endParaRPr lang="en-US" sz="3200" b="1" dirty="0">
                <a:ln w="18415" cmpd="sng">
                  <a:solidFill>
                    <a:schemeClr val="bg1"/>
                  </a:solidFill>
                  <a:prstDash val="solid"/>
                </a:ln>
                <a:solidFill>
                  <a:schemeClr val="bg1"/>
                </a:solidFill>
              </a:endParaRPr>
            </a:p>
          </p:txBody>
        </p:sp>
        <p:sp>
          <p:nvSpPr>
            <p:cNvPr id="43" name="Rectangle 42"/>
            <p:cNvSpPr/>
            <p:nvPr/>
          </p:nvSpPr>
          <p:spPr>
            <a:xfrm>
              <a:off x="1207583" y="4192596"/>
              <a:ext cx="639920" cy="584775"/>
            </a:xfrm>
            <a:prstGeom prst="rect">
              <a:avLst/>
            </a:prstGeom>
            <a:noFill/>
            <a:effectLst/>
          </p:spPr>
          <p:txBody>
            <a:bodyPr wrap="none" lIns="91440" tIns="45720" rIns="91440" bIns="45720">
              <a:spAutoFit/>
            </a:bodyPr>
            <a:lstStyle/>
            <a:p>
              <a:pPr algn="ctr"/>
              <a:r>
                <a:rPr lang="en-US" sz="3200" b="1" dirty="0" smtClean="0">
                  <a:ln w="18415" cmpd="sng">
                    <a:solidFill>
                      <a:schemeClr val="bg1"/>
                    </a:solidFill>
                    <a:prstDash val="solid"/>
                  </a:ln>
                  <a:solidFill>
                    <a:schemeClr val="bg1"/>
                  </a:solidFill>
                </a:rPr>
                <a:t>1x</a:t>
              </a:r>
              <a:endParaRPr lang="en-US" sz="3200" b="1" dirty="0">
                <a:ln w="18415" cmpd="sng">
                  <a:solidFill>
                    <a:schemeClr val="bg1"/>
                  </a:solidFill>
                  <a:prstDash val="solid"/>
                </a:ln>
                <a:solidFill>
                  <a:schemeClr val="bg1"/>
                </a:solidFill>
              </a:endParaRPr>
            </a:p>
          </p:txBody>
        </p:sp>
        <p:sp>
          <p:nvSpPr>
            <p:cNvPr id="44" name="Oval 43"/>
            <p:cNvSpPr/>
            <p:nvPr/>
          </p:nvSpPr>
          <p:spPr>
            <a:xfrm>
              <a:off x="7302274" y="4171081"/>
              <a:ext cx="1696072" cy="1695972"/>
            </a:xfrm>
            <a:prstGeom prst="ellipse">
              <a:avLst/>
            </a:prstGeom>
            <a:solidFill>
              <a:srgbClr val="0C2D83"/>
            </a:solidFill>
            <a:ln>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anchor="ctr"/>
            <a:lstStyle/>
            <a:p>
              <a:pPr algn="ctr">
                <a:defRPr/>
              </a:pPr>
              <a:endParaRPr lang="en-US"/>
            </a:p>
          </p:txBody>
        </p:sp>
        <p:pic>
          <p:nvPicPr>
            <p:cNvPr id="45" name="Picture 9" descr="http://www.clker.com/cliparts/b/f/d/3/k/d/man-figure-symbol-hi.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996418" y="4686065"/>
              <a:ext cx="307783" cy="722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6" name="Rectangle 45"/>
            <p:cNvSpPr/>
            <p:nvPr/>
          </p:nvSpPr>
          <p:spPr>
            <a:xfrm>
              <a:off x="7659633" y="4726679"/>
              <a:ext cx="981359" cy="584775"/>
            </a:xfrm>
            <a:prstGeom prst="rect">
              <a:avLst/>
            </a:prstGeom>
            <a:noFill/>
            <a:effectLst/>
          </p:spPr>
          <p:txBody>
            <a:bodyPr wrap="none" lIns="91440" tIns="45720" rIns="91440" bIns="45720">
              <a:spAutoFit/>
            </a:bodyPr>
            <a:lstStyle/>
            <a:p>
              <a:pPr algn="ctr"/>
              <a:r>
                <a:rPr lang="en-US" sz="3200" b="1" dirty="0" smtClean="0">
                  <a:ln w="18415" cmpd="sng">
                    <a:solidFill>
                      <a:schemeClr val="bg1"/>
                    </a:solidFill>
                    <a:prstDash val="solid"/>
                  </a:ln>
                  <a:solidFill>
                    <a:schemeClr val="bg1"/>
                  </a:solidFill>
                </a:rPr>
                <a:t>7.0x</a:t>
              </a:r>
              <a:endParaRPr lang="en-US" sz="3200" b="1" dirty="0">
                <a:ln w="18415" cmpd="sng">
                  <a:solidFill>
                    <a:schemeClr val="bg1"/>
                  </a:solidFill>
                  <a:prstDash val="solid"/>
                </a:ln>
                <a:solidFill>
                  <a:schemeClr val="bg1"/>
                </a:solidFill>
              </a:endParaRPr>
            </a:p>
          </p:txBody>
        </p:sp>
      </p:grpSp>
    </p:spTree>
    <p:extLst>
      <p:ext uri="{BB962C8B-B14F-4D97-AF65-F5344CB8AC3E}">
        <p14:creationId xmlns:p14="http://schemas.microsoft.com/office/powerpoint/2010/main" val="268152270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p:custDataLst>
              <p:tags r:id="rId2"/>
            </p:custDataLst>
            <p:extLst>
              <p:ext uri="{D42A27DB-BD31-4B8C-83A1-F6EECF244321}">
                <p14:modId xmlns:p14="http://schemas.microsoft.com/office/powerpoint/2010/main" val="1904807052"/>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326733" name="think-cell Slide" r:id="rId6" imgW="270" imgH="270" progId="TCLayout.ActiveDocument.1">
                  <p:embed/>
                </p:oleObj>
              </mc:Choice>
              <mc:Fallback>
                <p:oleObj name="think-cell Slide" r:id="rId6" imgW="270" imgH="270" progId="TCLayout.ActiveDocument.1">
                  <p:embed/>
                  <p:pic>
                    <p:nvPicPr>
                      <p:cNvPr id="0" name=""/>
                      <p:cNvPicPr/>
                      <p:nvPr/>
                    </p:nvPicPr>
                    <p:blipFill>
                      <a:blip r:embed="rId7"/>
                      <a:stretch>
                        <a:fillRect/>
                      </a:stretch>
                    </p:blipFill>
                    <p:spPr>
                      <a:xfrm>
                        <a:off x="1588" y="1588"/>
                        <a:ext cx="1587" cy="1587"/>
                      </a:xfrm>
                      <a:prstGeom prst="rect">
                        <a:avLst/>
                      </a:prstGeom>
                    </p:spPr>
                  </p:pic>
                </p:oleObj>
              </mc:Fallback>
            </mc:AlternateContent>
          </a:graphicData>
        </a:graphic>
      </p:graphicFrame>
      <p:sp>
        <p:nvSpPr>
          <p:cNvPr id="2" name="Title 1"/>
          <p:cNvSpPr>
            <a:spLocks noGrp="1"/>
          </p:cNvSpPr>
          <p:nvPr>
            <p:ph type="title"/>
          </p:nvPr>
        </p:nvSpPr>
        <p:spPr>
          <a:xfrm>
            <a:off x="121489" y="234863"/>
            <a:ext cx="8794113" cy="738664"/>
          </a:xfrm>
        </p:spPr>
        <p:txBody>
          <a:bodyPr/>
          <a:lstStyle/>
          <a:p>
            <a:r>
              <a:rPr lang="en-US" b="1" dirty="0"/>
              <a:t>Region of residence</a:t>
            </a:r>
            <a:r>
              <a:rPr lang="en-US" dirty="0"/>
              <a:t>: </a:t>
            </a:r>
            <a:r>
              <a:rPr lang="en-US" dirty="0" smtClean="0"/>
              <a:t>modest regional variation in concentration of high-cost patients</a:t>
            </a:r>
            <a:endParaRPr lang="en-US" dirty="0"/>
          </a:p>
        </p:txBody>
      </p:sp>
      <p:sp>
        <p:nvSpPr>
          <p:cNvPr id="54" name="TextBox 53"/>
          <p:cNvSpPr txBox="1"/>
          <p:nvPr/>
        </p:nvSpPr>
        <p:spPr>
          <a:xfrm>
            <a:off x="419479" y="1087457"/>
            <a:ext cx="5722242" cy="502445"/>
          </a:xfrm>
          <a:prstGeom prst="rect">
            <a:avLst/>
          </a:prstGeom>
          <a:noFill/>
        </p:spPr>
        <p:txBody>
          <a:bodyPr wrap="square" lIns="93296" tIns="46648" rIns="93296" bIns="46648" rtlCol="0">
            <a:spAutoFit/>
          </a:bodyPr>
          <a:lstStyle/>
          <a:p>
            <a:r>
              <a:rPr lang="en-US" sz="1400" dirty="0">
                <a:solidFill>
                  <a:srgbClr val="0C2D83"/>
                </a:solidFill>
                <a:latin typeface="Calibri Light" panose="020F0302020204030204" pitchFamily="34" charset="0"/>
              </a:rPr>
              <a:t>Concentration of </a:t>
            </a:r>
            <a:r>
              <a:rPr lang="en-US" sz="1400" dirty="0" smtClean="0">
                <a:solidFill>
                  <a:srgbClr val="0C2D83"/>
                </a:solidFill>
                <a:latin typeface="Calibri Light" panose="020F0302020204030204" pitchFamily="34" charset="0"/>
              </a:rPr>
              <a:t>high-cost </a:t>
            </a:r>
            <a:r>
              <a:rPr lang="en-US" sz="1400" dirty="0">
                <a:solidFill>
                  <a:srgbClr val="0C2D83"/>
                </a:solidFill>
                <a:latin typeface="Calibri Light" panose="020F0302020204030204" pitchFamily="34" charset="0"/>
              </a:rPr>
              <a:t>patients by region</a:t>
            </a:r>
            <a:endParaRPr lang="en-US" sz="1400" baseline="30000" dirty="0">
              <a:solidFill>
                <a:srgbClr val="0C2D83"/>
              </a:solidFill>
              <a:latin typeface="Calibri Light" panose="020F0302020204030204" pitchFamily="34" charset="0"/>
            </a:endParaRPr>
          </a:p>
          <a:p>
            <a:r>
              <a:rPr lang="en-US" sz="1200" dirty="0" smtClean="0">
                <a:solidFill>
                  <a:schemeClr val="bg1">
                    <a:lumMod val="50000"/>
                  </a:schemeClr>
                </a:solidFill>
                <a:latin typeface="Calibri Light" panose="020F0302020204030204" pitchFamily="34" charset="0"/>
              </a:rPr>
              <a:t>Percent difference </a:t>
            </a:r>
            <a:r>
              <a:rPr lang="en-US" sz="1200" dirty="0">
                <a:solidFill>
                  <a:schemeClr val="bg1">
                    <a:lumMod val="50000"/>
                  </a:schemeClr>
                </a:solidFill>
                <a:latin typeface="Calibri Light" panose="020F0302020204030204" pitchFamily="34" charset="0"/>
              </a:rPr>
              <a:t>from statewide </a:t>
            </a:r>
            <a:r>
              <a:rPr lang="en-US" sz="1200" dirty="0" smtClean="0">
                <a:solidFill>
                  <a:schemeClr val="bg1">
                    <a:lumMod val="50000"/>
                  </a:schemeClr>
                </a:solidFill>
                <a:latin typeface="Calibri Light" panose="020F0302020204030204" pitchFamily="34" charset="0"/>
              </a:rPr>
              <a:t>average, adjusting for age and sex</a:t>
            </a:r>
            <a:endParaRPr lang="en-US" sz="1200" dirty="0">
              <a:solidFill>
                <a:schemeClr val="bg1">
                  <a:lumMod val="50000"/>
                </a:schemeClr>
              </a:solidFill>
              <a:latin typeface="Calibri Light" panose="020F0302020204030204" pitchFamily="34" charset="0"/>
            </a:endParaRPr>
          </a:p>
        </p:txBody>
      </p:sp>
      <p:cxnSp>
        <p:nvCxnSpPr>
          <p:cNvPr id="55" name="Straight Connector 54"/>
          <p:cNvCxnSpPr/>
          <p:nvPr/>
        </p:nvCxnSpPr>
        <p:spPr>
          <a:xfrm>
            <a:off x="419478" y="1141911"/>
            <a:ext cx="0" cy="424940"/>
          </a:xfrm>
          <a:prstGeom prst="line">
            <a:avLst/>
          </a:prstGeom>
          <a:ln>
            <a:solidFill>
              <a:schemeClr val="bg2">
                <a:lumMod val="65000"/>
              </a:schemeClr>
            </a:solidFill>
          </a:ln>
        </p:spPr>
        <p:style>
          <a:lnRef idx="1">
            <a:schemeClr val="accent1"/>
          </a:lnRef>
          <a:fillRef idx="0">
            <a:schemeClr val="accent1"/>
          </a:fillRef>
          <a:effectRef idx="0">
            <a:schemeClr val="accent1"/>
          </a:effectRef>
          <a:fontRef idx="minor">
            <a:schemeClr val="tx1"/>
          </a:fontRef>
        </p:style>
      </p:cxnSp>
      <p:sp>
        <p:nvSpPr>
          <p:cNvPr id="56" name="McK 5. Source"/>
          <p:cNvSpPr>
            <a:spLocks noChangeArrowheads="1"/>
          </p:cNvSpPr>
          <p:nvPr>
            <p:custDataLst>
              <p:tags r:id="rId3"/>
            </p:custDataLst>
          </p:nvPr>
        </p:nvSpPr>
        <p:spPr bwMode="auto">
          <a:xfrm>
            <a:off x="121488" y="6280332"/>
            <a:ext cx="698883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nchorCtr="0">
            <a:spAutoFit/>
          </a:bodyPr>
          <a:lstStyle/>
          <a:p>
            <a:pPr marL="118241" indent="-118241" defTabSz="913526">
              <a:tabLst>
                <a:tab pos="118241" algn="l"/>
                <a:tab pos="408171" algn="l"/>
              </a:tabLst>
            </a:pPr>
            <a:r>
              <a:rPr lang="en-US" sz="800" b="1" dirty="0" smtClean="0">
                <a:solidFill>
                  <a:schemeClr val="bg1">
                    <a:lumMod val="50000"/>
                  </a:schemeClr>
                </a:solidFill>
                <a:latin typeface="Calibri Light" panose="020F0302020204030204" pitchFamily="34" charset="0"/>
              </a:rPr>
              <a:t>Notes</a:t>
            </a:r>
            <a:r>
              <a:rPr lang="en-US" sz="800" dirty="0" smtClean="0">
                <a:solidFill>
                  <a:schemeClr val="bg1">
                    <a:lumMod val="50000"/>
                  </a:schemeClr>
                </a:solidFill>
                <a:latin typeface="Calibri Light" panose="020F0302020204030204" pitchFamily="34" charset="0"/>
              </a:rPr>
              <a:t>: </a:t>
            </a:r>
            <a:r>
              <a:rPr lang="en-US" sz="800" dirty="0">
                <a:solidFill>
                  <a:schemeClr val="bg1">
                    <a:lumMod val="50000"/>
                  </a:schemeClr>
                </a:solidFill>
                <a:latin typeface="Calibri Light" panose="020F0302020204030204" pitchFamily="34" charset="0"/>
              </a:rPr>
              <a:t>	(A) High-cost patients defined as 5% of patients with highest claims-based medical expenditures </a:t>
            </a:r>
            <a:r>
              <a:rPr lang="en-US" sz="800" dirty="0" smtClean="0">
                <a:solidFill>
                  <a:schemeClr val="bg1">
                    <a:lumMod val="50000"/>
                  </a:schemeClr>
                </a:solidFill>
                <a:latin typeface="Calibri Light" panose="020F0302020204030204" pitchFamily="34" charset="0"/>
              </a:rPr>
              <a:t>(excluding pharmacy spending) </a:t>
            </a:r>
            <a:r>
              <a:rPr lang="en-US" sz="800" dirty="0">
                <a:solidFill>
                  <a:schemeClr val="bg1">
                    <a:lumMod val="50000"/>
                  </a:schemeClr>
                </a:solidFill>
                <a:latin typeface="Calibri Light" panose="020F0302020204030204" pitchFamily="34" charset="0"/>
              </a:rPr>
              <a:t>in a given year.</a:t>
            </a:r>
          </a:p>
          <a:p>
            <a:pPr marL="118241" indent="-118241" defTabSz="913526">
              <a:tabLst>
                <a:tab pos="118241" algn="l"/>
                <a:tab pos="408171" algn="l"/>
              </a:tabLst>
            </a:pPr>
            <a:r>
              <a:rPr lang="en-US" sz="800" dirty="0">
                <a:solidFill>
                  <a:schemeClr val="bg1">
                    <a:lumMod val="50000"/>
                  </a:schemeClr>
                </a:solidFill>
                <a:latin typeface="Calibri Light" panose="020F0302020204030204" pitchFamily="34" charset="0"/>
              </a:rPr>
              <a:t>	</a:t>
            </a:r>
            <a:r>
              <a:rPr lang="en-US" sz="800" dirty="0" smtClean="0">
                <a:solidFill>
                  <a:schemeClr val="bg1">
                    <a:lumMod val="50000"/>
                  </a:schemeClr>
                </a:solidFill>
                <a:latin typeface="Calibri Light" panose="020F0302020204030204" pitchFamily="34" charset="0"/>
              </a:rPr>
              <a:t>	(B</a:t>
            </a:r>
            <a:r>
              <a:rPr lang="en-US" sz="800" dirty="0">
                <a:solidFill>
                  <a:schemeClr val="bg1">
                    <a:lumMod val="50000"/>
                  </a:schemeClr>
                </a:solidFill>
                <a:latin typeface="Calibri Light" panose="020F0302020204030204" pitchFamily="34" charset="0"/>
              </a:rPr>
              <a:t>) The sample was limited to patients who had at least six months of enrollment in both 2010 and 2011 and costs of at least $1 in each year. Figures do not 	capture pharmacy costs, payments outside the claims system, Medicare cost-sharing, or end-of-life care for patients who died in 2010 or the first half of </a:t>
            </a:r>
            <a:r>
              <a:rPr lang="en-US" sz="800" dirty="0" smtClean="0">
                <a:solidFill>
                  <a:schemeClr val="bg1">
                    <a:lumMod val="50000"/>
                  </a:schemeClr>
                </a:solidFill>
                <a:latin typeface="Calibri Light" panose="020F0302020204030204" pitchFamily="34" charset="0"/>
              </a:rPr>
              <a:t>2011.</a:t>
            </a:r>
          </a:p>
          <a:p>
            <a:pPr marL="118241" indent="-118241" defTabSz="913526">
              <a:tabLst>
                <a:tab pos="118241" algn="l"/>
                <a:tab pos="408171" algn="l"/>
              </a:tabLst>
            </a:pPr>
            <a:r>
              <a:rPr lang="en-US" sz="800" b="1" dirty="0" smtClean="0">
                <a:solidFill>
                  <a:schemeClr val="bg1">
                    <a:lumMod val="50000"/>
                  </a:schemeClr>
                </a:solidFill>
                <a:latin typeface="Calibri Light" panose="020F0302020204030204" pitchFamily="34" charset="0"/>
              </a:rPr>
              <a:t>Source: 	</a:t>
            </a:r>
            <a:r>
              <a:rPr lang="en-US" sz="800" dirty="0" smtClean="0">
                <a:solidFill>
                  <a:schemeClr val="bg1">
                    <a:lumMod val="50000"/>
                  </a:schemeClr>
                </a:solidFill>
                <a:latin typeface="Calibri Light" panose="020F0302020204030204" pitchFamily="34" charset="0"/>
              </a:rPr>
              <a:t>All-Payer Claims Database; HPC analysis</a:t>
            </a:r>
            <a:endParaRPr lang="en-US" sz="800" dirty="0">
              <a:solidFill>
                <a:schemeClr val="bg1">
                  <a:lumMod val="50000"/>
                </a:schemeClr>
              </a:solidFill>
              <a:latin typeface="Calibri Light" panose="020F0302020204030204" pitchFamily="34" charset="0"/>
            </a:endParaRPr>
          </a:p>
        </p:txBody>
      </p:sp>
      <p:sp>
        <p:nvSpPr>
          <p:cNvPr id="53" name="Rectangle 52"/>
          <p:cNvSpPr/>
          <p:nvPr/>
        </p:nvSpPr>
        <p:spPr>
          <a:xfrm rot="16200000">
            <a:off x="-256047" y="4755828"/>
            <a:ext cx="1714500" cy="36345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r>
              <a:rPr lang="en-US" sz="1400" b="1" dirty="0"/>
              <a:t>COMMERCIAL</a:t>
            </a:r>
            <a:endParaRPr lang="en-US" b="1" dirty="0"/>
          </a:p>
        </p:txBody>
      </p:sp>
      <p:sp>
        <p:nvSpPr>
          <p:cNvPr id="57" name="Rectangle 56"/>
          <p:cNvSpPr/>
          <p:nvPr/>
        </p:nvSpPr>
        <p:spPr>
          <a:xfrm rot="16200000">
            <a:off x="-231839" y="2674963"/>
            <a:ext cx="1666635" cy="36345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r>
              <a:rPr lang="en-US" sz="1400" b="1" dirty="0"/>
              <a:t>MEDICARE</a:t>
            </a:r>
          </a:p>
        </p:txBody>
      </p:sp>
      <p:sp>
        <p:nvSpPr>
          <p:cNvPr id="20" name="Rectangle 19"/>
          <p:cNvSpPr/>
          <p:nvPr/>
        </p:nvSpPr>
        <p:spPr>
          <a:xfrm>
            <a:off x="5229221" y="2370081"/>
            <a:ext cx="3367040" cy="32385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86592" tIns="186592" rIns="186592" bIns="186592" rtlCol="0" anchor="ctr"/>
          <a:lstStyle/>
          <a:p>
            <a:pPr marL="285750" indent="-285750">
              <a:buFont typeface="Wingdings" panose="05000000000000000000" pitchFamily="2" charset="2"/>
              <a:buChar char="§"/>
            </a:pPr>
            <a:r>
              <a:rPr lang="en-US" sz="1400" dirty="0" smtClean="0">
                <a:solidFill>
                  <a:schemeClr val="tx1"/>
                </a:solidFill>
              </a:rPr>
              <a:t>Dynamics differ between commercial and Medicare populations</a:t>
            </a:r>
          </a:p>
          <a:p>
            <a:pPr marL="285750" indent="-285750">
              <a:buFont typeface="Wingdings" panose="05000000000000000000" pitchFamily="2" charset="2"/>
              <a:buChar char="§"/>
            </a:pPr>
            <a:endParaRPr lang="en-US" sz="1400" dirty="0">
              <a:solidFill>
                <a:schemeClr val="tx1"/>
              </a:solidFill>
            </a:endParaRPr>
          </a:p>
          <a:p>
            <a:pPr marL="285750" indent="-285750">
              <a:buFont typeface="Wingdings" panose="05000000000000000000" pitchFamily="2" charset="2"/>
              <a:buChar char="§"/>
            </a:pPr>
            <a:r>
              <a:rPr lang="en-US" sz="1400" dirty="0" smtClean="0">
                <a:solidFill>
                  <a:schemeClr val="tx1"/>
                </a:solidFill>
              </a:rPr>
              <a:t>The Pioneer Valley / Franklin region had a low concentration of high-cost patients for Medicare and commercial populations</a:t>
            </a:r>
          </a:p>
          <a:p>
            <a:pPr marL="285750" indent="-285750">
              <a:buFont typeface="Wingdings" panose="05000000000000000000" pitchFamily="2" charset="2"/>
              <a:buChar char="§"/>
            </a:pPr>
            <a:endParaRPr lang="en-US" sz="1400" dirty="0">
              <a:solidFill>
                <a:schemeClr val="tx1"/>
              </a:solidFill>
            </a:endParaRPr>
          </a:p>
          <a:p>
            <a:pPr marL="285750" indent="-285750">
              <a:buFont typeface="Wingdings" panose="05000000000000000000" pitchFamily="2" charset="2"/>
              <a:buChar char="§"/>
            </a:pPr>
            <a:r>
              <a:rPr lang="en-US" sz="1400" dirty="0" smtClean="0">
                <a:solidFill>
                  <a:schemeClr val="tx1"/>
                </a:solidFill>
              </a:rPr>
              <a:t>Differences may be due to patient characteristics (e.g., condition prevalence), social characteristics (e.g., education) or health system characteristics (e.g., high-priced providers, practice variation)</a:t>
            </a:r>
            <a:endParaRPr lang="en-US" sz="1400" dirty="0">
              <a:solidFill>
                <a:schemeClr val="tx1"/>
              </a:solidFill>
            </a:endParaRPr>
          </a:p>
        </p:txBody>
      </p:sp>
      <p:pic>
        <p:nvPicPr>
          <p:cNvPr id="326678" name="Picture 22" descr="C:\Users\achigurupati\AppData\Local\Microsoft\Windows\Temporary Internet Files\Content.Outlook\XR2A6R88\20140106 MedHC.jpg"/>
          <p:cNvPicPr>
            <a:picLocks noChangeAspect="1" noChangeArrowheads="1"/>
          </p:cNvPicPr>
          <p:nvPr/>
        </p:nvPicPr>
        <p:blipFill rotWithShape="1">
          <a:blip r:embed="rId8" cstate="print">
            <a:clrChange>
              <a:clrFrom>
                <a:srgbClr val="FFFFFF"/>
              </a:clrFrom>
              <a:clrTo>
                <a:srgbClr val="FFFFFF">
                  <a:alpha val="0"/>
                </a:srgbClr>
              </a:clrTo>
            </a:clrChange>
            <a:extLst>
              <a:ext uri="{28A0092B-C50C-407E-A947-70E740481C1C}">
                <a14:useLocalDpi xmlns:a14="http://schemas.microsoft.com/office/drawing/2010/main" val="0"/>
              </a:ext>
            </a:extLst>
          </a:blip>
          <a:srcRect t="16003" b="23997"/>
          <a:stretch/>
        </p:blipFill>
        <p:spPr bwMode="auto">
          <a:xfrm>
            <a:off x="1020938" y="2023371"/>
            <a:ext cx="3697940" cy="1714500"/>
          </a:xfrm>
          <a:prstGeom prst="rect">
            <a:avLst/>
          </a:prstGeom>
          <a:noFill/>
          <a:extLst>
            <a:ext uri="{909E8E84-426E-40DD-AFC4-6F175D3DCCD1}">
              <a14:hiddenFill xmlns:a14="http://schemas.microsoft.com/office/drawing/2010/main">
                <a:solidFill>
                  <a:srgbClr val="FFFFFF"/>
                </a:solidFill>
              </a14:hiddenFill>
            </a:ext>
          </a:extLst>
        </p:spPr>
      </p:pic>
      <p:pic>
        <p:nvPicPr>
          <p:cNvPr id="326679" name="Picture 23" descr="C:\Users\achigurupati\AppData\Local\Microsoft\Windows\Temporary Internet Files\Content.Outlook\XR2A6R88\20140106 ComHC.jpg"/>
          <p:cNvPicPr>
            <a:picLocks noChangeAspect="1" noChangeArrowheads="1"/>
          </p:cNvPicPr>
          <p:nvPr/>
        </p:nvPicPr>
        <p:blipFill rotWithShape="1">
          <a:blip r:embed="rId9" cstate="print">
            <a:clrChange>
              <a:clrFrom>
                <a:srgbClr val="FFFFFF"/>
              </a:clrFrom>
              <a:clrTo>
                <a:srgbClr val="FFFFFF">
                  <a:alpha val="0"/>
                </a:srgbClr>
              </a:clrTo>
            </a:clrChange>
            <a:extLst>
              <a:ext uri="{28A0092B-C50C-407E-A947-70E740481C1C}">
                <a14:useLocalDpi xmlns:a14="http://schemas.microsoft.com/office/drawing/2010/main" val="0"/>
              </a:ext>
            </a:extLst>
          </a:blip>
          <a:srcRect t="16003" b="23997"/>
          <a:stretch/>
        </p:blipFill>
        <p:spPr bwMode="auto">
          <a:xfrm>
            <a:off x="1020939" y="4080304"/>
            <a:ext cx="3697940" cy="1714500"/>
          </a:xfrm>
          <a:prstGeom prst="rect">
            <a:avLst/>
          </a:prstGeom>
          <a:noFill/>
          <a:extLst>
            <a:ext uri="{909E8E84-426E-40DD-AFC4-6F175D3DCCD1}">
              <a14:hiddenFill xmlns:a14="http://schemas.microsoft.com/office/drawing/2010/main">
                <a:solidFill>
                  <a:srgbClr val="FFFFFF"/>
                </a:solidFill>
              </a14:hiddenFill>
            </a:ext>
          </a:extLst>
        </p:spPr>
      </p:pic>
      <p:grpSp>
        <p:nvGrpSpPr>
          <p:cNvPr id="4" name="Group 3"/>
          <p:cNvGrpSpPr/>
          <p:nvPr/>
        </p:nvGrpSpPr>
        <p:grpSpPr>
          <a:xfrm>
            <a:off x="4836145" y="1156639"/>
            <a:ext cx="3759614" cy="807859"/>
            <a:chOff x="535416" y="1652901"/>
            <a:chExt cx="3759614" cy="807859"/>
          </a:xfrm>
        </p:grpSpPr>
        <p:sp>
          <p:nvSpPr>
            <p:cNvPr id="15" name="TextBox 14"/>
            <p:cNvSpPr txBox="1"/>
            <p:nvPr/>
          </p:nvSpPr>
          <p:spPr>
            <a:xfrm>
              <a:off x="874038" y="1683994"/>
              <a:ext cx="1691096" cy="187784"/>
            </a:xfrm>
            <a:prstGeom prst="rect">
              <a:avLst/>
            </a:prstGeom>
            <a:noFill/>
          </p:spPr>
          <p:txBody>
            <a:bodyPr wrap="square" lIns="0" tIns="0" rIns="0" bIns="0" rtlCol="0">
              <a:spAutoFit/>
            </a:bodyPr>
            <a:lstStyle/>
            <a:p>
              <a:r>
                <a:rPr lang="en-US" sz="1200" dirty="0" smtClean="0">
                  <a:latin typeface="+mj-lt"/>
                </a:rPr>
                <a:t>Greater than +20</a:t>
              </a:r>
              <a:r>
                <a:rPr lang="en-US" sz="1200" dirty="0">
                  <a:latin typeface="+mj-lt"/>
                </a:rPr>
                <a:t>%</a:t>
              </a:r>
            </a:p>
          </p:txBody>
        </p:sp>
        <p:sp>
          <p:nvSpPr>
            <p:cNvPr id="16" name="Rectangle 15"/>
            <p:cNvSpPr/>
            <p:nvPr/>
          </p:nvSpPr>
          <p:spPr>
            <a:xfrm>
              <a:off x="536274" y="1652902"/>
              <a:ext cx="247512" cy="249969"/>
            </a:xfrm>
            <a:prstGeom prst="rect">
              <a:avLst/>
            </a:prstGeom>
            <a:solidFill>
              <a:srgbClr val="0C2D83"/>
            </a:solidFill>
            <a:ln w="635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0624" tIns="45312" rIns="90624" bIns="45312" rtlCol="0" anchor="ctr"/>
            <a:lstStyle/>
            <a:p>
              <a:endParaRPr lang="en-US" sz="1200" b="1" dirty="0">
                <a:solidFill>
                  <a:schemeClr val="tx2"/>
                </a:solidFill>
              </a:endParaRPr>
            </a:p>
          </p:txBody>
        </p:sp>
        <p:sp>
          <p:nvSpPr>
            <p:cNvPr id="18" name="TextBox 17"/>
            <p:cNvSpPr txBox="1"/>
            <p:nvPr/>
          </p:nvSpPr>
          <p:spPr>
            <a:xfrm>
              <a:off x="874038" y="1964498"/>
              <a:ext cx="1691096" cy="184666"/>
            </a:xfrm>
            <a:prstGeom prst="rect">
              <a:avLst/>
            </a:prstGeom>
            <a:noFill/>
          </p:spPr>
          <p:txBody>
            <a:bodyPr wrap="square" lIns="0" tIns="0" rIns="0" bIns="0" rtlCol="0">
              <a:spAutoFit/>
            </a:bodyPr>
            <a:lstStyle/>
            <a:p>
              <a:r>
                <a:rPr lang="en-US" sz="1200" dirty="0">
                  <a:latin typeface="+mj-lt"/>
                </a:rPr>
                <a:t>+10% to +20</a:t>
              </a:r>
              <a:r>
                <a:rPr lang="en-US" sz="1200" dirty="0" smtClean="0">
                  <a:latin typeface="+mj-lt"/>
                </a:rPr>
                <a:t>%</a:t>
              </a:r>
              <a:endParaRPr lang="en-US" sz="1200" dirty="0">
                <a:latin typeface="+mj-lt"/>
              </a:endParaRPr>
            </a:p>
          </p:txBody>
        </p:sp>
        <p:sp>
          <p:nvSpPr>
            <p:cNvPr id="24" name="TextBox 23"/>
            <p:cNvSpPr txBox="1"/>
            <p:nvPr/>
          </p:nvSpPr>
          <p:spPr>
            <a:xfrm>
              <a:off x="874038" y="2242667"/>
              <a:ext cx="1691096" cy="186219"/>
            </a:xfrm>
            <a:prstGeom prst="rect">
              <a:avLst/>
            </a:prstGeom>
            <a:noFill/>
          </p:spPr>
          <p:txBody>
            <a:bodyPr wrap="square" lIns="0" tIns="0" rIns="0" bIns="0" rtlCol="0">
              <a:spAutoFit/>
            </a:bodyPr>
            <a:lstStyle/>
            <a:p>
              <a:r>
                <a:rPr lang="en-US" sz="1200" dirty="0">
                  <a:latin typeface="+mj-lt"/>
                </a:rPr>
                <a:t>±10%</a:t>
              </a:r>
            </a:p>
          </p:txBody>
        </p:sp>
        <p:sp>
          <p:nvSpPr>
            <p:cNvPr id="26" name="TextBox 25"/>
            <p:cNvSpPr txBox="1"/>
            <p:nvPr/>
          </p:nvSpPr>
          <p:spPr>
            <a:xfrm>
              <a:off x="2603934" y="1683994"/>
              <a:ext cx="1691096" cy="184666"/>
            </a:xfrm>
            <a:prstGeom prst="rect">
              <a:avLst/>
            </a:prstGeom>
            <a:noFill/>
          </p:spPr>
          <p:txBody>
            <a:bodyPr wrap="square" lIns="0" tIns="0" rIns="0" bIns="0" rtlCol="0">
              <a:spAutoFit/>
            </a:bodyPr>
            <a:lstStyle/>
            <a:p>
              <a:r>
                <a:rPr lang="en-US" sz="1200" dirty="0" smtClean="0">
                  <a:latin typeface="+mj-lt"/>
                </a:rPr>
                <a:t>-</a:t>
              </a:r>
              <a:r>
                <a:rPr lang="en-US" sz="1200" dirty="0">
                  <a:latin typeface="+mj-lt"/>
                </a:rPr>
                <a:t>10% to -20%</a:t>
              </a:r>
            </a:p>
          </p:txBody>
        </p:sp>
        <p:sp>
          <p:nvSpPr>
            <p:cNvPr id="29" name="TextBox 28"/>
            <p:cNvSpPr txBox="1"/>
            <p:nvPr/>
          </p:nvSpPr>
          <p:spPr>
            <a:xfrm>
              <a:off x="2603934" y="1964498"/>
              <a:ext cx="1691096" cy="184666"/>
            </a:xfrm>
            <a:prstGeom prst="rect">
              <a:avLst/>
            </a:prstGeom>
            <a:noFill/>
          </p:spPr>
          <p:txBody>
            <a:bodyPr wrap="square" lIns="0" tIns="0" rIns="0" bIns="0" rtlCol="0">
              <a:spAutoFit/>
            </a:bodyPr>
            <a:lstStyle/>
            <a:p>
              <a:r>
                <a:rPr lang="en-US" sz="1200" dirty="0" smtClean="0">
                  <a:latin typeface="+mj-lt"/>
                </a:rPr>
                <a:t>Less </a:t>
              </a:r>
              <a:r>
                <a:rPr lang="en-US" sz="1200" dirty="0">
                  <a:latin typeface="+mj-lt"/>
                </a:rPr>
                <a:t>than -20</a:t>
              </a:r>
              <a:r>
                <a:rPr lang="en-US" sz="1200" dirty="0" smtClean="0">
                  <a:latin typeface="+mj-lt"/>
                </a:rPr>
                <a:t>%</a:t>
              </a:r>
              <a:endParaRPr lang="en-US" sz="1200" dirty="0">
                <a:latin typeface="+mj-lt"/>
              </a:endParaRPr>
            </a:p>
          </p:txBody>
        </p:sp>
        <p:sp>
          <p:nvSpPr>
            <p:cNvPr id="37" name="Rectangle 36"/>
            <p:cNvSpPr/>
            <p:nvPr/>
          </p:nvSpPr>
          <p:spPr>
            <a:xfrm>
              <a:off x="2265312" y="1931847"/>
              <a:ext cx="248370" cy="249970"/>
            </a:xfrm>
            <a:prstGeom prst="rect">
              <a:avLst/>
            </a:prstGeom>
            <a:solidFill>
              <a:srgbClr val="DFE5EF"/>
            </a:solidFill>
            <a:ln w="635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0624" tIns="45312" rIns="90624" bIns="45312" rtlCol="0" anchor="ctr"/>
            <a:lstStyle/>
            <a:p>
              <a:endParaRPr lang="en-US" sz="1200" b="1" dirty="0">
                <a:solidFill>
                  <a:schemeClr val="tx2"/>
                </a:solidFill>
              </a:endParaRPr>
            </a:p>
          </p:txBody>
        </p:sp>
        <p:sp>
          <p:nvSpPr>
            <p:cNvPr id="38" name="Rectangle 37"/>
            <p:cNvSpPr/>
            <p:nvPr/>
          </p:nvSpPr>
          <p:spPr>
            <a:xfrm>
              <a:off x="2266170" y="1652901"/>
              <a:ext cx="247512" cy="249969"/>
            </a:xfrm>
            <a:prstGeom prst="rect">
              <a:avLst/>
            </a:prstGeom>
            <a:solidFill>
              <a:srgbClr val="AEC3F8"/>
            </a:solidFill>
            <a:ln w="635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0624" tIns="45312" rIns="90624" bIns="45312" rtlCol="0" anchor="ctr"/>
            <a:lstStyle/>
            <a:p>
              <a:endParaRPr lang="en-US" sz="1200" b="1" dirty="0">
                <a:solidFill>
                  <a:schemeClr val="tx2"/>
                </a:solidFill>
              </a:endParaRPr>
            </a:p>
          </p:txBody>
        </p:sp>
        <p:sp>
          <p:nvSpPr>
            <p:cNvPr id="39" name="Rectangle 38"/>
            <p:cNvSpPr/>
            <p:nvPr/>
          </p:nvSpPr>
          <p:spPr>
            <a:xfrm>
              <a:off x="536274" y="2210791"/>
              <a:ext cx="247512" cy="249969"/>
            </a:xfrm>
            <a:prstGeom prst="rect">
              <a:avLst/>
            </a:prstGeom>
            <a:solidFill>
              <a:srgbClr val="9DB1CF"/>
            </a:solidFill>
            <a:ln w="635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0624" tIns="45312" rIns="90624" bIns="45312" rtlCol="0" anchor="ctr"/>
            <a:lstStyle/>
            <a:p>
              <a:endParaRPr lang="en-US" sz="1200" b="1" dirty="0">
                <a:solidFill>
                  <a:schemeClr val="tx2"/>
                </a:solidFill>
              </a:endParaRPr>
            </a:p>
          </p:txBody>
        </p:sp>
        <p:sp>
          <p:nvSpPr>
            <p:cNvPr id="40" name="Rectangle 39"/>
            <p:cNvSpPr/>
            <p:nvPr/>
          </p:nvSpPr>
          <p:spPr>
            <a:xfrm>
              <a:off x="535416" y="1926654"/>
              <a:ext cx="247512" cy="249969"/>
            </a:xfrm>
            <a:prstGeom prst="rect">
              <a:avLst/>
            </a:prstGeom>
            <a:solidFill>
              <a:srgbClr val="376BED"/>
            </a:solidFill>
            <a:ln w="635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0624" tIns="45312" rIns="90624" bIns="45312" rtlCol="0" anchor="ctr"/>
            <a:lstStyle/>
            <a:p>
              <a:endParaRPr lang="en-US" sz="1200" b="1" dirty="0">
                <a:solidFill>
                  <a:schemeClr val="tx2"/>
                </a:solidFill>
              </a:endParaRPr>
            </a:p>
          </p:txBody>
        </p:sp>
      </p:grpSp>
    </p:spTree>
    <p:extLst>
      <p:ext uri="{BB962C8B-B14F-4D97-AF65-F5344CB8AC3E}">
        <p14:creationId xmlns:p14="http://schemas.microsoft.com/office/powerpoint/2010/main" val="220563330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9" name="Object 68" hidden="1"/>
          <p:cNvGraphicFramePr>
            <a:graphicFrameLocks noChangeAspect="1"/>
          </p:cNvGraphicFramePr>
          <p:nvPr>
            <p:custDataLst>
              <p:tags r:id="rId2"/>
            </p:custDataLst>
            <p:extLst>
              <p:ext uri="{D42A27DB-BD31-4B8C-83A1-F6EECF244321}">
                <p14:modId xmlns:p14="http://schemas.microsoft.com/office/powerpoint/2010/main" val="4247099982"/>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310628" name="think-cell Slide" r:id="rId24" imgW="360" imgH="360" progId="TCLayout.ActiveDocument.1">
                  <p:embed/>
                </p:oleObj>
              </mc:Choice>
              <mc:Fallback>
                <p:oleObj name="think-cell Slide" r:id="rId24" imgW="360" imgH="360" progId="TCLayout.ActiveDocument.1">
                  <p:embed/>
                  <p:pic>
                    <p:nvPicPr>
                      <p:cNvPr id="0" name="Picture 59"/>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8" name="Rectangle 67" hidden="1"/>
          <p:cNvSpPr/>
          <p:nvPr>
            <p:custDataLst>
              <p:tags r:id="rId3"/>
            </p:custDataLst>
          </p:nvPr>
        </p:nvSpPr>
        <p:spPr bwMode="auto">
          <a:xfrm>
            <a:off x="0" y="0"/>
            <a:ext cx="158750" cy="15875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endParaRPr lang="en-US" sz="1400">
              <a:latin typeface="Calibri Light"/>
              <a:sym typeface="Calibri Light"/>
            </a:endParaRPr>
          </a:p>
        </p:txBody>
      </p:sp>
      <p:sp>
        <p:nvSpPr>
          <p:cNvPr id="2" name="Title 1"/>
          <p:cNvSpPr>
            <a:spLocks noGrp="1"/>
          </p:cNvSpPr>
          <p:nvPr>
            <p:ph type="title"/>
          </p:nvPr>
        </p:nvSpPr>
        <p:spPr>
          <a:xfrm>
            <a:off x="121489" y="234863"/>
            <a:ext cx="8794113" cy="738664"/>
          </a:xfrm>
        </p:spPr>
        <p:txBody>
          <a:bodyPr/>
          <a:lstStyle/>
          <a:p>
            <a:r>
              <a:rPr lang="en-US" b="1" dirty="0" smtClean="0"/>
              <a:t>Income</a:t>
            </a:r>
            <a:r>
              <a:rPr lang="en-US" dirty="0"/>
              <a:t>: </a:t>
            </a:r>
            <a:r>
              <a:rPr lang="en-US" dirty="0" smtClean="0"/>
              <a:t>there is a greater </a:t>
            </a:r>
            <a:r>
              <a:rPr lang="en-US" dirty="0"/>
              <a:t>concentration of high-cost patients in lower income </a:t>
            </a:r>
            <a:r>
              <a:rPr lang="en-US" dirty="0" smtClean="0"/>
              <a:t>zip codes</a:t>
            </a:r>
            <a:endParaRPr lang="en-US" dirty="0"/>
          </a:p>
        </p:txBody>
      </p:sp>
      <p:graphicFrame>
        <p:nvGraphicFramePr>
          <p:cNvPr id="37" name="Object 36"/>
          <p:cNvGraphicFramePr>
            <a:graphicFrameLocks/>
          </p:cNvGraphicFramePr>
          <p:nvPr>
            <p:custDataLst>
              <p:tags r:id="rId4"/>
            </p:custDataLst>
            <p:extLst>
              <p:ext uri="{D42A27DB-BD31-4B8C-83A1-F6EECF244321}">
                <p14:modId xmlns:p14="http://schemas.microsoft.com/office/powerpoint/2010/main" val="2080689328"/>
              </p:ext>
            </p:extLst>
          </p:nvPr>
        </p:nvGraphicFramePr>
        <p:xfrm>
          <a:off x="1143000" y="2019300"/>
          <a:ext cx="1847979" cy="4019685"/>
        </p:xfrm>
        <a:graphic>
          <a:graphicData uri="http://schemas.openxmlformats.org/presentationml/2006/ole">
            <mc:AlternateContent xmlns:mc="http://schemas.openxmlformats.org/markup-compatibility/2006">
              <mc:Choice xmlns:v="urn:schemas-microsoft-com:vml" Requires="v">
                <p:oleObj spid="_x0000_s310629" name="Chart" r:id="rId26" imgW="1847979" imgH="4019685" progId="MSGraph.Chart.8">
                  <p:embed followColorScheme="full"/>
                </p:oleObj>
              </mc:Choice>
              <mc:Fallback>
                <p:oleObj name="Chart" r:id="rId26" imgW="1847979" imgH="4019685" progId="MSGraph.Chart.8">
                  <p:embed followColorScheme="full"/>
                  <p:pic>
                    <p:nvPicPr>
                      <p:cNvPr id="0" name="Picture 60"/>
                      <p:cNvPicPr>
                        <a:picLocks noChangeArrowheads="1"/>
                      </p:cNvPicPr>
                      <p:nvPr/>
                    </p:nvPicPr>
                    <p:blipFill>
                      <a:blip r:embed="rId27"/>
                      <a:srcRect/>
                      <a:stretch>
                        <a:fillRect/>
                      </a:stretch>
                    </p:blipFill>
                    <p:spPr bwMode="auto">
                      <a:xfrm>
                        <a:off x="1143000" y="2019300"/>
                        <a:ext cx="1847979" cy="401968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1" name="Rectangle 40"/>
          <p:cNvSpPr/>
          <p:nvPr>
            <p:custDataLst>
              <p:tags r:id="rId5"/>
            </p:custDataLst>
          </p:nvPr>
        </p:nvSpPr>
        <p:spPr bwMode="gray">
          <a:xfrm>
            <a:off x="787400" y="5456238"/>
            <a:ext cx="454025" cy="212725"/>
          </a:xfrm>
          <a:prstGeom prst="rect">
            <a:avLst/>
          </a:prstGeom>
          <a:noFill/>
          <a:ln w="25400" cap="flat" cmpd="sng" algn="ctr">
            <a:noFill/>
            <a:prstDash val="soli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25400" tIns="0" rIns="25400" bIns="0" rtlCol="0" anchor="ctr"/>
          <a:lstStyle/>
          <a:p>
            <a:pPr algn="r"/>
            <a:fld id="{EFF329F1-5BA2-4FB9-A986-1BBFA4D8B5B5}" type="datetime'-''''7.''''''''''''''2''''%'''">
              <a:rPr lang="en-US" sz="1400">
                <a:solidFill>
                  <a:schemeClr val="tx1"/>
                </a:solidFill>
              </a:rPr>
              <a:pPr/>
              <a:t>-7.2%</a:t>
            </a:fld>
            <a:endParaRPr lang="en-US" sz="1400">
              <a:solidFill>
                <a:schemeClr val="tx1"/>
              </a:solidFill>
              <a:latin typeface="Calibri Light"/>
              <a:sym typeface="Calibri Light"/>
            </a:endParaRPr>
          </a:p>
        </p:txBody>
      </p:sp>
      <p:sp>
        <p:nvSpPr>
          <p:cNvPr id="42" name="Rectangle 41"/>
          <p:cNvSpPr/>
          <p:nvPr>
            <p:custDataLst>
              <p:tags r:id="rId6"/>
            </p:custDataLst>
          </p:nvPr>
        </p:nvSpPr>
        <p:spPr bwMode="gray">
          <a:xfrm>
            <a:off x="1339850" y="4694238"/>
            <a:ext cx="454025" cy="212725"/>
          </a:xfrm>
          <a:prstGeom prst="rect">
            <a:avLst/>
          </a:prstGeom>
          <a:noFill/>
          <a:ln w="25400" cap="flat" cmpd="sng" algn="ctr">
            <a:noFill/>
            <a:prstDash val="soli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25400" tIns="0" rIns="25400" bIns="0" rtlCol="0" anchor="ctr"/>
          <a:lstStyle/>
          <a:p>
            <a:pPr algn="r"/>
            <a:fld id="{5DB959FD-2F3E-4A37-9A1E-7C594554D147}" type="datetime'''''''''''''''''-''''''''1''.''''5''''''''''%'''">
              <a:rPr lang="en-US" sz="1400">
                <a:solidFill>
                  <a:schemeClr val="tx1"/>
                </a:solidFill>
              </a:rPr>
              <a:pPr/>
              <a:t>-1.5%</a:t>
            </a:fld>
            <a:endParaRPr lang="en-US" sz="1400">
              <a:solidFill>
                <a:schemeClr val="tx1"/>
              </a:solidFill>
              <a:latin typeface="Calibri Light"/>
              <a:sym typeface="Calibri Light"/>
            </a:endParaRPr>
          </a:p>
        </p:txBody>
      </p:sp>
      <p:sp>
        <p:nvSpPr>
          <p:cNvPr id="43" name="Rectangle 42"/>
          <p:cNvSpPr/>
          <p:nvPr>
            <p:custDataLst>
              <p:tags r:id="rId7"/>
            </p:custDataLst>
          </p:nvPr>
        </p:nvSpPr>
        <p:spPr bwMode="gray">
          <a:xfrm>
            <a:off x="1425575" y="3932238"/>
            <a:ext cx="454025" cy="212725"/>
          </a:xfrm>
          <a:prstGeom prst="rect">
            <a:avLst/>
          </a:prstGeom>
          <a:noFill/>
          <a:ln w="25400" cap="flat" cmpd="sng" algn="ctr">
            <a:noFill/>
            <a:prstDash val="soli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25400" tIns="0" rIns="25400" bIns="0" rtlCol="0" anchor="ctr"/>
          <a:lstStyle/>
          <a:p>
            <a:pPr algn="r"/>
            <a:fld id="{0BED88DE-CB2D-44D1-83F7-C1B58A9A38D6}" type="datetime'''''''-0.''''''''''''''''6''%'''''''''''''''''">
              <a:rPr lang="en-US" sz="1400">
                <a:solidFill>
                  <a:schemeClr val="tx1"/>
                </a:solidFill>
              </a:rPr>
              <a:pPr algn="r"/>
              <a:t>-0.6%</a:t>
            </a:fld>
            <a:endParaRPr lang="en-US" sz="1400">
              <a:solidFill>
                <a:schemeClr val="tx1"/>
              </a:solidFill>
              <a:latin typeface="Calibri Light"/>
              <a:sym typeface="Calibri Light"/>
            </a:endParaRPr>
          </a:p>
        </p:txBody>
      </p:sp>
      <p:sp>
        <p:nvSpPr>
          <p:cNvPr id="44" name="Rectangle 43"/>
          <p:cNvSpPr/>
          <p:nvPr>
            <p:custDataLst>
              <p:tags r:id="rId8"/>
            </p:custDataLst>
          </p:nvPr>
        </p:nvSpPr>
        <p:spPr bwMode="gray">
          <a:xfrm>
            <a:off x="2921000" y="3170238"/>
            <a:ext cx="400050" cy="212725"/>
          </a:xfrm>
          <a:prstGeom prst="rect">
            <a:avLst/>
          </a:prstGeom>
          <a:noFill/>
          <a:ln w="25400" cap="flat" cmpd="sng" algn="ctr">
            <a:noFill/>
            <a:prstDash val="soli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25400" tIns="0" rIns="25400" bIns="0" rtlCol="0" anchor="ctr"/>
          <a:lstStyle/>
          <a:p>
            <a:fld id="{431D454E-5993-47E1-9223-6456F9EDB532}" type="datetime'9''''''.''''''''''''5''''''''''''''%'''''''">
              <a:rPr lang="en-US" sz="1400">
                <a:solidFill>
                  <a:schemeClr val="tx1"/>
                </a:solidFill>
              </a:rPr>
              <a:pPr/>
              <a:t>9.5%</a:t>
            </a:fld>
            <a:endParaRPr lang="en-US" sz="1400">
              <a:solidFill>
                <a:schemeClr val="tx1"/>
              </a:solidFill>
              <a:latin typeface="Calibri Light"/>
              <a:sym typeface="Calibri Light"/>
            </a:endParaRPr>
          </a:p>
        </p:txBody>
      </p:sp>
      <p:sp>
        <p:nvSpPr>
          <p:cNvPr id="3" name="Rectangle 2"/>
          <p:cNvSpPr/>
          <p:nvPr>
            <p:custDataLst>
              <p:tags r:id="rId9"/>
            </p:custDataLst>
          </p:nvPr>
        </p:nvSpPr>
        <p:spPr bwMode="gray">
          <a:xfrm>
            <a:off x="2320925" y="2408238"/>
            <a:ext cx="400050" cy="212725"/>
          </a:xfrm>
          <a:prstGeom prst="rect">
            <a:avLst/>
          </a:prstGeom>
          <a:noFill/>
          <a:ln w="25400" cap="flat" cmpd="sng" algn="ctr">
            <a:noFill/>
            <a:prstDash val="soli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25400" tIns="0" rIns="25400" bIns="0" rtlCol="0" anchor="ctr"/>
          <a:lstStyle/>
          <a:p>
            <a:fld id="{DAE65D43-A46D-4348-AD05-46E1E0A3953A}" type="datetime'''''''3''''''''''''''''''''''''.''''''4''%'''''''''''''''''''">
              <a:rPr lang="en-US" sz="1400">
                <a:solidFill>
                  <a:schemeClr val="tx1"/>
                </a:solidFill>
              </a:rPr>
              <a:pPr/>
              <a:t>3.4%</a:t>
            </a:fld>
            <a:endParaRPr lang="en-US" sz="1400" dirty="0">
              <a:solidFill>
                <a:schemeClr val="tx1"/>
              </a:solidFill>
              <a:latin typeface="Calibri Light"/>
              <a:sym typeface="Calibri Light"/>
            </a:endParaRPr>
          </a:p>
        </p:txBody>
      </p:sp>
      <p:graphicFrame>
        <p:nvGraphicFramePr>
          <p:cNvPr id="46" name="Object 45"/>
          <p:cNvGraphicFramePr>
            <a:graphicFrameLocks/>
          </p:cNvGraphicFramePr>
          <p:nvPr>
            <p:custDataLst>
              <p:tags r:id="rId10"/>
            </p:custDataLst>
            <p:extLst>
              <p:ext uri="{D42A27DB-BD31-4B8C-83A1-F6EECF244321}">
                <p14:modId xmlns:p14="http://schemas.microsoft.com/office/powerpoint/2010/main" val="1617670721"/>
              </p:ext>
            </p:extLst>
          </p:nvPr>
        </p:nvGraphicFramePr>
        <p:xfrm>
          <a:off x="5905500" y="2019300"/>
          <a:ext cx="1847979" cy="4019685"/>
        </p:xfrm>
        <a:graphic>
          <a:graphicData uri="http://schemas.openxmlformats.org/presentationml/2006/ole">
            <mc:AlternateContent xmlns:mc="http://schemas.openxmlformats.org/markup-compatibility/2006">
              <mc:Choice xmlns:v="urn:schemas-microsoft-com:vml" Requires="v">
                <p:oleObj spid="_x0000_s310630" name="Chart" r:id="rId28" imgW="1847979" imgH="4019685" progId="MSGraph.Chart.8">
                  <p:embed followColorScheme="full"/>
                </p:oleObj>
              </mc:Choice>
              <mc:Fallback>
                <p:oleObj name="Chart" r:id="rId28" imgW="1847979" imgH="4019685" progId="MSGraph.Chart.8">
                  <p:embed followColorScheme="full"/>
                  <p:pic>
                    <p:nvPicPr>
                      <p:cNvPr id="0" name="Picture 61"/>
                      <p:cNvPicPr>
                        <a:picLocks noChangeArrowheads="1"/>
                      </p:cNvPicPr>
                      <p:nvPr/>
                    </p:nvPicPr>
                    <p:blipFill>
                      <a:blip r:embed="rId29"/>
                      <a:srcRect/>
                      <a:stretch>
                        <a:fillRect/>
                      </a:stretch>
                    </p:blipFill>
                    <p:spPr bwMode="auto">
                      <a:xfrm>
                        <a:off x="5905500" y="2019300"/>
                        <a:ext cx="1847979" cy="401968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3" name="Rectangle 52"/>
          <p:cNvSpPr/>
          <p:nvPr>
            <p:custDataLst>
              <p:tags r:id="rId11"/>
            </p:custDataLst>
          </p:nvPr>
        </p:nvSpPr>
        <p:spPr bwMode="gray">
          <a:xfrm>
            <a:off x="7273925" y="3170238"/>
            <a:ext cx="400050" cy="212725"/>
          </a:xfrm>
          <a:prstGeom prst="rect">
            <a:avLst/>
          </a:prstGeom>
          <a:noFill/>
          <a:ln w="25400" cap="flat" cmpd="sng" algn="ctr">
            <a:noFill/>
            <a:prstDash val="soli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25400" tIns="0" rIns="25400" bIns="0" rtlCol="0" anchor="ctr"/>
          <a:lstStyle/>
          <a:p>
            <a:fld id="{ED6096DD-1FAC-43D3-BC4B-379417F47DC7}" type="datetime'''''''5''.''''''''''''''''''''''4''''%'''''''''''''''">
              <a:rPr lang="en-US" sz="1400">
                <a:solidFill>
                  <a:schemeClr val="tx1"/>
                </a:solidFill>
              </a:rPr>
              <a:pPr/>
              <a:t>5.4%</a:t>
            </a:fld>
            <a:endParaRPr lang="en-US" sz="1400">
              <a:solidFill>
                <a:schemeClr val="tx1"/>
              </a:solidFill>
              <a:latin typeface="Calibri Light"/>
              <a:sym typeface="Calibri Light"/>
            </a:endParaRPr>
          </a:p>
        </p:txBody>
      </p:sp>
      <p:sp>
        <p:nvSpPr>
          <p:cNvPr id="59" name="Rectangle 58"/>
          <p:cNvSpPr/>
          <p:nvPr>
            <p:custDataLst>
              <p:tags r:id="rId12"/>
            </p:custDataLst>
          </p:nvPr>
        </p:nvSpPr>
        <p:spPr bwMode="auto">
          <a:xfrm>
            <a:off x="3938588" y="2408238"/>
            <a:ext cx="1290638" cy="212725"/>
          </a:xfrm>
          <a:prstGeom prst="rect">
            <a:avLst/>
          </a:prstGeom>
          <a:noFill/>
          <a:ln w="25400" cap="flat" cmpd="sng" algn="ctr">
            <a:noFill/>
            <a:prstDash val="soli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fld id="{42EE8AD5-700C-435A-B772-36F5E580DF56}" type="datetime'L''e''''''s''s'''' th''''''a''n $''35,''0''''''''''''''00'">
              <a:rPr lang="en-US" sz="1400">
                <a:solidFill>
                  <a:schemeClr val="tx1"/>
                </a:solidFill>
              </a:rPr>
              <a:pPr/>
              <a:t>Less than $35,000</a:t>
            </a:fld>
            <a:endParaRPr lang="en-US" sz="1400" dirty="0">
              <a:solidFill>
                <a:schemeClr val="tx1"/>
              </a:solidFill>
              <a:sym typeface="+mn-lt"/>
            </a:endParaRPr>
          </a:p>
        </p:txBody>
      </p:sp>
      <p:sp>
        <p:nvSpPr>
          <p:cNvPr id="54" name="Rectangle 53"/>
          <p:cNvSpPr/>
          <p:nvPr>
            <p:custDataLst>
              <p:tags r:id="rId13"/>
            </p:custDataLst>
          </p:nvPr>
        </p:nvSpPr>
        <p:spPr bwMode="gray">
          <a:xfrm>
            <a:off x="6178550" y="2408238"/>
            <a:ext cx="454025" cy="212725"/>
          </a:xfrm>
          <a:prstGeom prst="rect">
            <a:avLst/>
          </a:prstGeom>
          <a:noFill/>
          <a:ln w="25400" cap="flat" cmpd="sng" algn="ctr">
            <a:noFill/>
            <a:prstDash val="soli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25400" tIns="0" rIns="25400" bIns="0" rtlCol="0" anchor="ctr"/>
          <a:lstStyle/>
          <a:p>
            <a:pPr algn="r"/>
            <a:fld id="{6541F736-2A57-4BCD-A7CD-D716B1A31D3A}" type="datetime'''''''''''''''''''''''''-''''''''''''''''0''''.''''''''7''''%'">
              <a:rPr lang="en-US" sz="1400">
                <a:solidFill>
                  <a:schemeClr val="tx1"/>
                </a:solidFill>
              </a:rPr>
              <a:pPr/>
              <a:t>-0.7%</a:t>
            </a:fld>
            <a:endParaRPr lang="en-US" sz="1400" dirty="0">
              <a:solidFill>
                <a:schemeClr val="tx1"/>
              </a:solidFill>
              <a:latin typeface="Calibri Light"/>
              <a:sym typeface="Calibri Light"/>
            </a:endParaRPr>
          </a:p>
        </p:txBody>
      </p:sp>
      <p:sp>
        <p:nvSpPr>
          <p:cNvPr id="55" name="Rectangle 54"/>
          <p:cNvSpPr/>
          <p:nvPr>
            <p:custDataLst>
              <p:tags r:id="rId14"/>
            </p:custDataLst>
          </p:nvPr>
        </p:nvSpPr>
        <p:spPr bwMode="auto">
          <a:xfrm>
            <a:off x="3836988" y="4694238"/>
            <a:ext cx="1492250" cy="212725"/>
          </a:xfrm>
          <a:prstGeom prst="rect">
            <a:avLst/>
          </a:prstGeom>
          <a:noFill/>
          <a:ln w="25400" cap="flat" cmpd="sng" algn="ctr">
            <a:noFill/>
            <a:prstDash val="soli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fld id="{CD9BA1E6-BAE8-4F03-AD26-B3078DEF57B5}" type="datetime'''''''''''''''''''''''$7''5,000'' to $1''''''''00'''',''0''00'">
              <a:rPr lang="en-US" sz="1400">
                <a:solidFill>
                  <a:schemeClr val="tx1"/>
                </a:solidFill>
              </a:rPr>
              <a:pPr/>
              <a:t>$75,000 to $100,000</a:t>
            </a:fld>
            <a:endParaRPr lang="en-US" sz="1400">
              <a:solidFill>
                <a:schemeClr val="tx1"/>
              </a:solidFill>
              <a:sym typeface="+mn-lt"/>
            </a:endParaRPr>
          </a:p>
        </p:txBody>
      </p:sp>
      <p:sp>
        <p:nvSpPr>
          <p:cNvPr id="51" name="Rectangle 50"/>
          <p:cNvSpPr/>
          <p:nvPr>
            <p:custDataLst>
              <p:tags r:id="rId15"/>
            </p:custDataLst>
          </p:nvPr>
        </p:nvSpPr>
        <p:spPr bwMode="gray">
          <a:xfrm>
            <a:off x="6121400" y="4694238"/>
            <a:ext cx="454025" cy="212725"/>
          </a:xfrm>
          <a:prstGeom prst="rect">
            <a:avLst/>
          </a:prstGeom>
          <a:noFill/>
          <a:ln w="25400" cap="flat" cmpd="sng" algn="ctr">
            <a:noFill/>
            <a:prstDash val="soli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25400" tIns="0" rIns="25400" bIns="0" rtlCol="0" anchor="ctr"/>
          <a:lstStyle/>
          <a:p>
            <a:pPr algn="r"/>
            <a:fld id="{9A850613-DEDA-4EE5-9B4D-A39D07A2E604}" type="datetime'''''''''''''''''''-''''''''''''''1''''''.2%'''''">
              <a:rPr lang="en-US" sz="1400">
                <a:solidFill>
                  <a:schemeClr val="tx1"/>
                </a:solidFill>
              </a:rPr>
              <a:pPr algn="r"/>
              <a:t>-1.2%</a:t>
            </a:fld>
            <a:endParaRPr lang="en-US" sz="1400">
              <a:solidFill>
                <a:schemeClr val="tx1"/>
              </a:solidFill>
              <a:latin typeface="Calibri Light"/>
              <a:sym typeface="Calibri Light"/>
            </a:endParaRPr>
          </a:p>
        </p:txBody>
      </p:sp>
      <p:sp>
        <p:nvSpPr>
          <p:cNvPr id="52" name="Rectangle 51"/>
          <p:cNvSpPr/>
          <p:nvPr>
            <p:custDataLst>
              <p:tags r:id="rId16"/>
            </p:custDataLst>
          </p:nvPr>
        </p:nvSpPr>
        <p:spPr bwMode="gray">
          <a:xfrm>
            <a:off x="7045325" y="3932238"/>
            <a:ext cx="400050" cy="212725"/>
          </a:xfrm>
          <a:prstGeom prst="rect">
            <a:avLst/>
          </a:prstGeom>
          <a:noFill/>
          <a:ln w="25400" cap="flat" cmpd="sng" algn="ctr">
            <a:noFill/>
            <a:prstDash val="soli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25400" tIns="0" rIns="25400" bIns="0" rtlCol="0" anchor="ctr"/>
          <a:lstStyle/>
          <a:p>
            <a:fld id="{C7D25652-7366-4A85-86FF-CC3326447865}" type="datetime'''3''''''''''''''.''1''''''''''''''''''''''%'">
              <a:rPr lang="en-US" sz="1400">
                <a:solidFill>
                  <a:schemeClr val="tx1"/>
                </a:solidFill>
              </a:rPr>
              <a:pPr/>
              <a:t>3.1%</a:t>
            </a:fld>
            <a:endParaRPr lang="en-US" sz="1400">
              <a:solidFill>
                <a:schemeClr val="tx1"/>
              </a:solidFill>
              <a:latin typeface="Calibri Light"/>
              <a:sym typeface="Calibri Light"/>
            </a:endParaRPr>
          </a:p>
        </p:txBody>
      </p:sp>
      <p:sp>
        <p:nvSpPr>
          <p:cNvPr id="58" name="Rectangle 57"/>
          <p:cNvSpPr/>
          <p:nvPr>
            <p:custDataLst>
              <p:tags r:id="rId17"/>
            </p:custDataLst>
          </p:nvPr>
        </p:nvSpPr>
        <p:spPr bwMode="auto">
          <a:xfrm>
            <a:off x="3883025" y="3932238"/>
            <a:ext cx="1401763" cy="212725"/>
          </a:xfrm>
          <a:prstGeom prst="rect">
            <a:avLst/>
          </a:prstGeom>
          <a:noFill/>
          <a:ln w="25400" cap="flat" cmpd="sng" algn="ctr">
            <a:noFill/>
            <a:prstDash val="soli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fld id="{EC3681B0-602F-4097-A076-C39BD6626F80}" type="datetime'$''''''''''50,0''''0''''''0 to $7''''''''''5'',0''0''''''''0'">
              <a:rPr lang="en-US" sz="1400">
                <a:solidFill>
                  <a:schemeClr val="tx1"/>
                </a:solidFill>
              </a:rPr>
              <a:pPr/>
              <a:t>$50,000 to $75,000</a:t>
            </a:fld>
            <a:endParaRPr lang="en-US" sz="1400">
              <a:solidFill>
                <a:schemeClr val="tx1"/>
              </a:solidFill>
              <a:sym typeface="+mn-lt"/>
            </a:endParaRPr>
          </a:p>
        </p:txBody>
      </p:sp>
      <p:sp>
        <p:nvSpPr>
          <p:cNvPr id="61" name="Rectangle 60"/>
          <p:cNvSpPr/>
          <p:nvPr>
            <p:custDataLst>
              <p:tags r:id="rId18"/>
            </p:custDataLst>
          </p:nvPr>
        </p:nvSpPr>
        <p:spPr bwMode="auto">
          <a:xfrm>
            <a:off x="3765550" y="5456238"/>
            <a:ext cx="1635125" cy="212725"/>
          </a:xfrm>
          <a:prstGeom prst="rect">
            <a:avLst/>
          </a:prstGeom>
          <a:noFill/>
          <a:ln w="25400" cap="flat" cmpd="sng" algn="ctr">
            <a:noFill/>
            <a:prstDash val="soli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fld id="{B877725E-E77B-4AA5-8D5F-A7956E5644B0}" type="datetime'G''''r''e''at''''er ''t''ha''''''n'' ''$''1''0''''''0'''',000'">
              <a:rPr lang="en-US" sz="1400">
                <a:solidFill>
                  <a:schemeClr val="tx1"/>
                </a:solidFill>
              </a:rPr>
              <a:pPr/>
              <a:t>Greater than $100,000</a:t>
            </a:fld>
            <a:endParaRPr lang="en-US" sz="1400" dirty="0">
              <a:solidFill>
                <a:schemeClr val="tx1"/>
              </a:solidFill>
              <a:sym typeface="+mn-lt"/>
            </a:endParaRPr>
          </a:p>
        </p:txBody>
      </p:sp>
      <p:sp>
        <p:nvSpPr>
          <p:cNvPr id="50" name="Rectangle 49"/>
          <p:cNvSpPr/>
          <p:nvPr>
            <p:custDataLst>
              <p:tags r:id="rId19"/>
            </p:custDataLst>
          </p:nvPr>
        </p:nvSpPr>
        <p:spPr bwMode="gray">
          <a:xfrm>
            <a:off x="5559425" y="5456238"/>
            <a:ext cx="454025" cy="212725"/>
          </a:xfrm>
          <a:prstGeom prst="rect">
            <a:avLst/>
          </a:prstGeom>
          <a:noFill/>
          <a:ln w="25400" cap="flat" cmpd="sng" algn="ctr">
            <a:noFill/>
            <a:prstDash val="soli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25400" tIns="0" rIns="25400" bIns="0" rtlCol="0" anchor="ctr"/>
          <a:lstStyle/>
          <a:p>
            <a:pPr algn="r"/>
            <a:fld id="{038952F9-DD3E-4A92-8E4E-466138D5D5D0}" type="datetime'''''''-''7''''''''''''.''0''''''''%'''''''''''''">
              <a:rPr lang="en-US" sz="1400">
                <a:solidFill>
                  <a:schemeClr val="tx1"/>
                </a:solidFill>
              </a:rPr>
              <a:pPr/>
              <a:t>-7.0%</a:t>
            </a:fld>
            <a:endParaRPr lang="en-US" sz="1400">
              <a:solidFill>
                <a:schemeClr val="tx1"/>
              </a:solidFill>
              <a:latin typeface="Calibri Light"/>
              <a:sym typeface="Calibri Light"/>
            </a:endParaRPr>
          </a:p>
        </p:txBody>
      </p:sp>
      <p:sp>
        <p:nvSpPr>
          <p:cNvPr id="57" name="Rectangle 56"/>
          <p:cNvSpPr/>
          <p:nvPr>
            <p:custDataLst>
              <p:tags r:id="rId20"/>
            </p:custDataLst>
          </p:nvPr>
        </p:nvSpPr>
        <p:spPr bwMode="auto">
          <a:xfrm>
            <a:off x="3883025" y="3170238"/>
            <a:ext cx="1401763" cy="212725"/>
          </a:xfrm>
          <a:prstGeom prst="rect">
            <a:avLst/>
          </a:prstGeom>
          <a:noFill/>
          <a:ln w="25400" cap="flat" cmpd="sng" algn="ctr">
            <a:noFill/>
            <a:prstDash val="soli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fld id="{C7020564-8981-45AD-9073-95E3F9F60CA0}" type="datetime'''$35'',''0''''''00 ''t''o ''$''''''''''''5''''''''0'',''000'">
              <a:rPr lang="en-US" sz="1400">
                <a:solidFill>
                  <a:schemeClr val="tx1"/>
                </a:solidFill>
              </a:rPr>
              <a:pPr/>
              <a:t>$35,000 to $50,000</a:t>
            </a:fld>
            <a:endParaRPr lang="en-US" sz="1400">
              <a:solidFill>
                <a:schemeClr val="tx1"/>
              </a:solidFill>
              <a:sym typeface="+mn-lt"/>
            </a:endParaRPr>
          </a:p>
        </p:txBody>
      </p:sp>
      <p:sp>
        <p:nvSpPr>
          <p:cNvPr id="63" name="TextBox 62"/>
          <p:cNvSpPr txBox="1"/>
          <p:nvPr/>
        </p:nvSpPr>
        <p:spPr>
          <a:xfrm>
            <a:off x="419478" y="1087457"/>
            <a:ext cx="8271639" cy="502445"/>
          </a:xfrm>
          <a:prstGeom prst="rect">
            <a:avLst/>
          </a:prstGeom>
          <a:noFill/>
        </p:spPr>
        <p:txBody>
          <a:bodyPr wrap="square" lIns="93296" tIns="46648" rIns="93296" bIns="46648" rtlCol="0">
            <a:spAutoFit/>
          </a:bodyPr>
          <a:lstStyle/>
          <a:p>
            <a:r>
              <a:rPr lang="en-US" sz="1400" dirty="0" smtClean="0">
                <a:solidFill>
                  <a:srgbClr val="0C2D83"/>
                </a:solidFill>
                <a:latin typeface="Calibri Light" panose="020F0302020204030204" pitchFamily="34" charset="0"/>
              </a:rPr>
              <a:t>Concentration of high-cost patients by income*</a:t>
            </a:r>
            <a:endParaRPr lang="en-US" sz="1400" baseline="30000" dirty="0">
              <a:solidFill>
                <a:srgbClr val="0C2D83"/>
              </a:solidFill>
              <a:latin typeface="Calibri Light" panose="020F0302020204030204" pitchFamily="34" charset="0"/>
            </a:endParaRPr>
          </a:p>
          <a:p>
            <a:r>
              <a:rPr lang="en-US" sz="1200" dirty="0" smtClean="0">
                <a:solidFill>
                  <a:schemeClr val="bg1">
                    <a:lumMod val="50000"/>
                  </a:schemeClr>
                </a:solidFill>
                <a:latin typeface="Calibri Light" panose="020F0302020204030204" pitchFamily="34" charset="0"/>
              </a:rPr>
              <a:t>Percent difference from statewide average</a:t>
            </a:r>
            <a:endParaRPr lang="en-US" sz="1200" dirty="0">
              <a:solidFill>
                <a:schemeClr val="bg1">
                  <a:lumMod val="50000"/>
                </a:schemeClr>
              </a:solidFill>
              <a:latin typeface="Calibri Light" panose="020F0302020204030204" pitchFamily="34" charset="0"/>
            </a:endParaRPr>
          </a:p>
        </p:txBody>
      </p:sp>
      <p:cxnSp>
        <p:nvCxnSpPr>
          <p:cNvPr id="64" name="Straight Connector 63"/>
          <p:cNvCxnSpPr/>
          <p:nvPr/>
        </p:nvCxnSpPr>
        <p:spPr>
          <a:xfrm>
            <a:off x="419478" y="1126210"/>
            <a:ext cx="0" cy="424940"/>
          </a:xfrm>
          <a:prstGeom prst="line">
            <a:avLst/>
          </a:prstGeom>
          <a:ln>
            <a:solidFill>
              <a:schemeClr val="bg2">
                <a:lumMod val="65000"/>
              </a:schemeClr>
            </a:solidFill>
          </a:ln>
        </p:spPr>
        <p:style>
          <a:lnRef idx="1">
            <a:schemeClr val="accent1"/>
          </a:lnRef>
          <a:fillRef idx="0">
            <a:schemeClr val="accent1"/>
          </a:fillRef>
          <a:effectRef idx="0">
            <a:schemeClr val="accent1"/>
          </a:effectRef>
          <a:fontRef idx="minor">
            <a:schemeClr val="tx1"/>
          </a:fontRef>
        </p:style>
      </p:cxnSp>
      <p:sp>
        <p:nvSpPr>
          <p:cNvPr id="65" name="Rectangle 64"/>
          <p:cNvSpPr/>
          <p:nvPr/>
        </p:nvSpPr>
        <p:spPr>
          <a:xfrm>
            <a:off x="787840" y="1716088"/>
            <a:ext cx="2743200" cy="381877"/>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r>
              <a:rPr lang="en-US" b="1" dirty="0" smtClean="0"/>
              <a:t>MEDICARE</a:t>
            </a:r>
            <a:endParaRPr lang="en-US" b="1" dirty="0"/>
          </a:p>
        </p:txBody>
      </p:sp>
      <p:sp>
        <p:nvSpPr>
          <p:cNvPr id="66" name="Rectangle 65"/>
          <p:cNvSpPr/>
          <p:nvPr/>
        </p:nvSpPr>
        <p:spPr>
          <a:xfrm>
            <a:off x="5585555" y="1716088"/>
            <a:ext cx="2743200" cy="381877"/>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r>
              <a:rPr lang="en-US" b="1" dirty="0" smtClean="0"/>
              <a:t>COMMERCIAL</a:t>
            </a:r>
            <a:endParaRPr lang="en-US" b="1" dirty="0"/>
          </a:p>
        </p:txBody>
      </p:sp>
      <p:sp>
        <p:nvSpPr>
          <p:cNvPr id="70" name="McK 5. Source"/>
          <p:cNvSpPr>
            <a:spLocks noChangeArrowheads="1"/>
          </p:cNvSpPr>
          <p:nvPr>
            <p:custDataLst>
              <p:tags r:id="rId21"/>
            </p:custDataLst>
          </p:nvPr>
        </p:nvSpPr>
        <p:spPr bwMode="auto">
          <a:xfrm>
            <a:off x="121488" y="6034111"/>
            <a:ext cx="6988830"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nchorCtr="0">
            <a:spAutoFit/>
          </a:bodyPr>
          <a:lstStyle/>
          <a:p>
            <a:pPr marL="118241" indent="-118241" defTabSz="913526">
              <a:tabLst>
                <a:tab pos="118241" algn="l"/>
                <a:tab pos="408171" algn="l"/>
              </a:tabLst>
            </a:pPr>
            <a:r>
              <a:rPr lang="en-US" sz="800" dirty="0" smtClean="0">
                <a:solidFill>
                  <a:schemeClr val="bg1">
                    <a:lumMod val="50000"/>
                  </a:schemeClr>
                </a:solidFill>
                <a:latin typeface="Calibri Light" panose="020F0302020204030204" pitchFamily="34" charset="0"/>
              </a:rPr>
              <a:t>*</a:t>
            </a:r>
            <a:r>
              <a:rPr lang="en-US" sz="800" dirty="0">
                <a:solidFill>
                  <a:schemeClr val="bg1">
                    <a:lumMod val="50000"/>
                  </a:schemeClr>
                </a:solidFill>
                <a:latin typeface="Calibri Light" panose="020F0302020204030204" pitchFamily="34" charset="0"/>
              </a:rPr>
              <a:t>	Patient income is not directly available in the APCD. We used community income, the median household income in a patient’s zip code of residence, as an estimate of individual </a:t>
            </a:r>
            <a:r>
              <a:rPr lang="en-US" sz="800" dirty="0" smtClean="0">
                <a:solidFill>
                  <a:schemeClr val="bg1">
                    <a:lumMod val="50000"/>
                  </a:schemeClr>
                </a:solidFill>
                <a:latin typeface="Calibri Light" panose="020F0302020204030204" pitchFamily="34" charset="0"/>
              </a:rPr>
              <a:t>income.</a:t>
            </a:r>
          </a:p>
          <a:p>
            <a:pPr marL="118241" indent="-118241" defTabSz="913526">
              <a:tabLst>
                <a:tab pos="118241" algn="l"/>
                <a:tab pos="408171" algn="l"/>
              </a:tabLst>
            </a:pPr>
            <a:r>
              <a:rPr lang="en-US" sz="800" b="1" dirty="0" smtClean="0">
                <a:solidFill>
                  <a:schemeClr val="bg1">
                    <a:lumMod val="50000"/>
                  </a:schemeClr>
                </a:solidFill>
                <a:latin typeface="Calibri Light" panose="020F0302020204030204" pitchFamily="34" charset="0"/>
              </a:rPr>
              <a:t>Notes</a:t>
            </a:r>
            <a:r>
              <a:rPr lang="en-US" sz="800" dirty="0" smtClean="0">
                <a:solidFill>
                  <a:schemeClr val="bg1">
                    <a:lumMod val="50000"/>
                  </a:schemeClr>
                </a:solidFill>
                <a:latin typeface="Calibri Light" panose="020F0302020204030204" pitchFamily="34" charset="0"/>
              </a:rPr>
              <a:t>: 	</a:t>
            </a:r>
            <a:r>
              <a:rPr lang="en-US" sz="800" dirty="0">
                <a:solidFill>
                  <a:schemeClr val="bg1">
                    <a:lumMod val="50000"/>
                  </a:schemeClr>
                </a:solidFill>
                <a:latin typeface="Calibri Light" panose="020F0302020204030204" pitchFamily="34" charset="0"/>
              </a:rPr>
              <a:t>(A) High-cost patients defined as 5% of patients with highest claims-based medical expenditures </a:t>
            </a:r>
            <a:r>
              <a:rPr lang="en-US" sz="800" dirty="0" smtClean="0">
                <a:solidFill>
                  <a:schemeClr val="bg1">
                    <a:lumMod val="50000"/>
                  </a:schemeClr>
                </a:solidFill>
                <a:latin typeface="Calibri Light" panose="020F0302020204030204" pitchFamily="34" charset="0"/>
              </a:rPr>
              <a:t>(excluding pharmacy spending) </a:t>
            </a:r>
            <a:r>
              <a:rPr lang="en-US" sz="800" dirty="0">
                <a:solidFill>
                  <a:schemeClr val="bg1">
                    <a:lumMod val="50000"/>
                  </a:schemeClr>
                </a:solidFill>
                <a:latin typeface="Calibri Light" panose="020F0302020204030204" pitchFamily="34" charset="0"/>
              </a:rPr>
              <a:t>in a given year.</a:t>
            </a:r>
          </a:p>
          <a:p>
            <a:pPr marL="118241" indent="-118241" defTabSz="913526">
              <a:tabLst>
                <a:tab pos="118241" algn="l"/>
                <a:tab pos="408171" algn="l"/>
              </a:tabLst>
            </a:pPr>
            <a:r>
              <a:rPr lang="en-US" sz="800" dirty="0">
                <a:solidFill>
                  <a:schemeClr val="bg1">
                    <a:lumMod val="50000"/>
                  </a:schemeClr>
                </a:solidFill>
                <a:latin typeface="Calibri Light" panose="020F0302020204030204" pitchFamily="34" charset="0"/>
              </a:rPr>
              <a:t>	</a:t>
            </a:r>
            <a:r>
              <a:rPr lang="en-US" sz="800" dirty="0" smtClean="0">
                <a:solidFill>
                  <a:schemeClr val="bg1">
                    <a:lumMod val="50000"/>
                  </a:schemeClr>
                </a:solidFill>
                <a:latin typeface="Calibri Light" panose="020F0302020204030204" pitchFamily="34" charset="0"/>
              </a:rPr>
              <a:t>	(B) </a:t>
            </a:r>
            <a:r>
              <a:rPr lang="en-US" sz="800" dirty="0">
                <a:solidFill>
                  <a:schemeClr val="bg1">
                    <a:lumMod val="50000"/>
                  </a:schemeClr>
                </a:solidFill>
                <a:latin typeface="Calibri Light" panose="020F0302020204030204" pitchFamily="34" charset="0"/>
              </a:rPr>
              <a:t>The sample was limited to patients who had at least six months of enrollment in both 2010 and 2011 and costs of at least $1 in each year. Figures do not 	capture pharmacy costs, payments outside the claims system, Medicare cost-sharing, or end-of-life care for patients who died in 2010 or the first half of 2011. </a:t>
            </a:r>
            <a:endParaRPr lang="en-US" sz="800" dirty="0" smtClean="0">
              <a:solidFill>
                <a:schemeClr val="bg1">
                  <a:lumMod val="50000"/>
                </a:schemeClr>
              </a:solidFill>
              <a:latin typeface="Calibri Light" panose="020F0302020204030204" pitchFamily="34" charset="0"/>
            </a:endParaRPr>
          </a:p>
          <a:p>
            <a:pPr marL="118241" indent="-118241" defTabSz="913526">
              <a:tabLst>
                <a:tab pos="118241" algn="l"/>
                <a:tab pos="408171" algn="l"/>
              </a:tabLst>
            </a:pPr>
            <a:r>
              <a:rPr lang="en-US" sz="800" b="1" dirty="0" smtClean="0">
                <a:solidFill>
                  <a:schemeClr val="bg1">
                    <a:lumMod val="50000"/>
                  </a:schemeClr>
                </a:solidFill>
                <a:latin typeface="Calibri Light" panose="020F0302020204030204" pitchFamily="34" charset="0"/>
              </a:rPr>
              <a:t>Source: 	</a:t>
            </a:r>
            <a:r>
              <a:rPr lang="en-US" sz="800" dirty="0" smtClean="0">
                <a:solidFill>
                  <a:schemeClr val="bg1">
                    <a:lumMod val="50000"/>
                  </a:schemeClr>
                </a:solidFill>
                <a:latin typeface="Calibri Light" panose="020F0302020204030204" pitchFamily="34" charset="0"/>
              </a:rPr>
              <a:t>All-Payer Claims Database; Census Bureau; HPC analysis</a:t>
            </a:r>
            <a:endParaRPr lang="en-US" sz="800" dirty="0">
              <a:solidFill>
                <a:schemeClr val="bg1">
                  <a:lumMod val="50000"/>
                </a:schemeClr>
              </a:solidFill>
              <a:latin typeface="Calibri Light" panose="020F0302020204030204" pitchFamily="34" charset="0"/>
            </a:endParaRPr>
          </a:p>
        </p:txBody>
      </p:sp>
    </p:spTree>
    <p:extLst>
      <p:ext uri="{BB962C8B-B14F-4D97-AF65-F5344CB8AC3E}">
        <p14:creationId xmlns:p14="http://schemas.microsoft.com/office/powerpoint/2010/main" val="317881401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9" name="Object 58" hidden="1"/>
          <p:cNvGraphicFramePr>
            <a:graphicFrameLocks noChangeAspect="1"/>
          </p:cNvGraphicFramePr>
          <p:nvPr>
            <p:custDataLst>
              <p:tags r:id="rId2"/>
            </p:custDataLst>
            <p:extLst>
              <p:ext uri="{D42A27DB-BD31-4B8C-83A1-F6EECF244321}">
                <p14:modId xmlns:p14="http://schemas.microsoft.com/office/powerpoint/2010/main" val="180164382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324687" name="think-cell Slide" r:id="rId7" imgW="360" imgH="360" progId="TCLayout.ActiveDocument.1">
                  <p:embed/>
                </p:oleObj>
              </mc:Choice>
              <mc:Fallback>
                <p:oleObj name="think-cell Slide" r:id="rId7" imgW="360" imgH="360" progId="TCLayout.ActiveDocument.1">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8" name="Rectangle 57" hidden="1"/>
          <p:cNvSpPr/>
          <p:nvPr>
            <p:custDataLst>
              <p:tags r:id="rId3"/>
            </p:custDataLst>
          </p:nvPr>
        </p:nvSpPr>
        <p:spPr bwMode="auto">
          <a:xfrm>
            <a:off x="0" y="0"/>
            <a:ext cx="158750" cy="15875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endParaRPr lang="en-US" sz="1400">
              <a:latin typeface="Calibri"/>
              <a:sym typeface="Calibri"/>
            </a:endParaRPr>
          </a:p>
        </p:txBody>
      </p:sp>
      <p:sp>
        <p:nvSpPr>
          <p:cNvPr id="2" name="Title 1"/>
          <p:cNvSpPr>
            <a:spLocks noGrp="1"/>
          </p:cNvSpPr>
          <p:nvPr>
            <p:ph type="title"/>
          </p:nvPr>
        </p:nvSpPr>
        <p:spPr>
          <a:xfrm>
            <a:off x="121489" y="234863"/>
            <a:ext cx="8794113" cy="738664"/>
          </a:xfrm>
        </p:spPr>
        <p:txBody>
          <a:bodyPr/>
          <a:lstStyle/>
          <a:p>
            <a:r>
              <a:rPr lang="en-US" b="1" dirty="0" smtClean="0"/>
              <a:t>Predictors</a:t>
            </a:r>
            <a:r>
              <a:rPr lang="en-US" dirty="0" smtClean="0"/>
              <a:t>: select clinical conditions and income help predict high-cost patients</a:t>
            </a:r>
            <a:endParaRPr lang="en-US" dirty="0"/>
          </a:p>
        </p:txBody>
      </p:sp>
      <p:sp>
        <p:nvSpPr>
          <p:cNvPr id="70" name="Rectangle 69"/>
          <p:cNvSpPr/>
          <p:nvPr/>
        </p:nvSpPr>
        <p:spPr>
          <a:xfrm rot="16200000">
            <a:off x="-152162" y="2389228"/>
            <a:ext cx="1588314" cy="381877"/>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r>
              <a:rPr lang="en-US" b="1" dirty="0" smtClean="0"/>
              <a:t>MEDICARE</a:t>
            </a:r>
            <a:endParaRPr lang="en-US" b="1" dirty="0"/>
          </a:p>
        </p:txBody>
      </p:sp>
      <p:sp>
        <p:nvSpPr>
          <p:cNvPr id="71" name="Rectangle 70"/>
          <p:cNvSpPr/>
          <p:nvPr/>
        </p:nvSpPr>
        <p:spPr>
          <a:xfrm rot="16200000">
            <a:off x="-152162" y="4332328"/>
            <a:ext cx="1588314" cy="381877"/>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r>
              <a:rPr lang="en-US" b="1" dirty="0" smtClean="0"/>
              <a:t>COMMERCIAL</a:t>
            </a:r>
            <a:endParaRPr lang="en-US" b="1" dirty="0"/>
          </a:p>
        </p:txBody>
      </p:sp>
      <p:sp>
        <p:nvSpPr>
          <p:cNvPr id="4" name="Rectangle 3"/>
          <p:cNvSpPr/>
          <p:nvPr/>
        </p:nvSpPr>
        <p:spPr>
          <a:xfrm>
            <a:off x="991774" y="1246671"/>
            <a:ext cx="2421461" cy="4337364"/>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t"/>
          <a:lstStyle/>
          <a:p>
            <a:pPr algn="ctr"/>
            <a:endParaRPr lang="en-US" b="1" u="sng" dirty="0">
              <a:solidFill>
                <a:schemeClr val="tx1"/>
              </a:solidFill>
            </a:endParaRPr>
          </a:p>
        </p:txBody>
      </p:sp>
      <p:sp>
        <p:nvSpPr>
          <p:cNvPr id="56" name="Rectangle 55"/>
          <p:cNvSpPr/>
          <p:nvPr/>
        </p:nvSpPr>
        <p:spPr>
          <a:xfrm>
            <a:off x="991774" y="1246671"/>
            <a:ext cx="2421460" cy="381877"/>
          </a:xfrm>
          <a:prstGeom prst="rect">
            <a:avLst/>
          </a:prstGeom>
          <a:solidFill>
            <a:schemeClr val="accent1">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r>
              <a:rPr lang="en-US" b="1" dirty="0" smtClean="0"/>
              <a:t>CLINICAL CONDITIONS</a:t>
            </a:r>
            <a:endParaRPr lang="en-US" b="1" dirty="0"/>
          </a:p>
        </p:txBody>
      </p:sp>
      <p:grpSp>
        <p:nvGrpSpPr>
          <p:cNvPr id="12" name="Group 11"/>
          <p:cNvGrpSpPr/>
          <p:nvPr/>
        </p:nvGrpSpPr>
        <p:grpSpPr>
          <a:xfrm>
            <a:off x="1134074" y="2218528"/>
            <a:ext cx="2136861" cy="723275"/>
            <a:chOff x="1237264" y="2218528"/>
            <a:chExt cx="2136861" cy="723275"/>
          </a:xfrm>
        </p:grpSpPr>
        <p:sp>
          <p:nvSpPr>
            <p:cNvPr id="72" name="TextBox 71"/>
            <p:cNvSpPr txBox="1"/>
            <p:nvPr/>
          </p:nvSpPr>
          <p:spPr>
            <a:xfrm>
              <a:off x="1819975" y="2257000"/>
              <a:ext cx="1554150" cy="646331"/>
            </a:xfrm>
            <a:prstGeom prst="rect">
              <a:avLst/>
            </a:prstGeom>
            <a:noFill/>
          </p:spPr>
          <p:txBody>
            <a:bodyPr wrap="square" rtlCol="0">
              <a:spAutoFit/>
            </a:bodyPr>
            <a:lstStyle/>
            <a:p>
              <a:r>
                <a:rPr lang="en-US" sz="1200" dirty="0" smtClean="0">
                  <a:latin typeface="+mj-lt"/>
                </a:rPr>
                <a:t>clinical conditions </a:t>
              </a:r>
              <a:r>
                <a:rPr lang="en-US" sz="1200" b="1" dirty="0" smtClean="0">
                  <a:latin typeface="+mj-lt"/>
                </a:rPr>
                <a:t>at least double</a:t>
              </a:r>
              <a:r>
                <a:rPr lang="en-US" sz="1200" dirty="0" smtClean="0">
                  <a:latin typeface="+mj-lt"/>
                </a:rPr>
                <a:t> likelihood of being high-cost</a:t>
              </a:r>
              <a:endParaRPr lang="en-US" sz="1200" dirty="0">
                <a:latin typeface="+mj-lt"/>
              </a:endParaRPr>
            </a:p>
          </p:txBody>
        </p:sp>
        <p:sp>
          <p:nvSpPr>
            <p:cNvPr id="73" name="Rectangle 72"/>
            <p:cNvSpPr/>
            <p:nvPr/>
          </p:nvSpPr>
          <p:spPr>
            <a:xfrm>
              <a:off x="1237264" y="2218528"/>
              <a:ext cx="594204" cy="723275"/>
            </a:xfrm>
            <a:prstGeom prst="rect">
              <a:avLst/>
            </a:prstGeom>
            <a:noFill/>
            <a:effectLst/>
          </p:spPr>
          <p:txBody>
            <a:bodyPr wrap="none" lIns="91440" tIns="45720" rIns="91440" bIns="45720">
              <a:spAutoFit/>
            </a:bodyPr>
            <a:lstStyle/>
            <a:p>
              <a:pPr algn="ctr"/>
              <a:r>
                <a:rPr lang="en-US" sz="4100" b="1" dirty="0" smtClean="0">
                  <a:ln w="19050" cmpd="sng">
                    <a:solidFill>
                      <a:srgbClr val="0C2D83"/>
                    </a:solidFill>
                    <a:prstDash val="solid"/>
                  </a:ln>
                  <a:solidFill>
                    <a:srgbClr val="0C2D83"/>
                  </a:solidFill>
                </a:rPr>
                <a:t>13</a:t>
              </a:r>
              <a:endParaRPr lang="en-US" sz="4100" b="1" dirty="0">
                <a:ln w="19050" cmpd="sng">
                  <a:solidFill>
                    <a:srgbClr val="0C2D83"/>
                  </a:solidFill>
                  <a:prstDash val="solid"/>
                </a:ln>
                <a:solidFill>
                  <a:srgbClr val="0C2D83"/>
                </a:solidFill>
              </a:endParaRPr>
            </a:p>
          </p:txBody>
        </p:sp>
      </p:grpSp>
      <p:grpSp>
        <p:nvGrpSpPr>
          <p:cNvPr id="11" name="Group 10"/>
          <p:cNvGrpSpPr/>
          <p:nvPr/>
        </p:nvGrpSpPr>
        <p:grpSpPr>
          <a:xfrm>
            <a:off x="1134074" y="4161628"/>
            <a:ext cx="2136861" cy="723275"/>
            <a:chOff x="1237264" y="4161628"/>
            <a:chExt cx="2136861" cy="723275"/>
          </a:xfrm>
        </p:grpSpPr>
        <p:sp>
          <p:nvSpPr>
            <p:cNvPr id="74" name="TextBox 73"/>
            <p:cNvSpPr txBox="1"/>
            <p:nvPr/>
          </p:nvSpPr>
          <p:spPr>
            <a:xfrm>
              <a:off x="1819975" y="4200100"/>
              <a:ext cx="1554150" cy="646331"/>
            </a:xfrm>
            <a:prstGeom prst="rect">
              <a:avLst/>
            </a:prstGeom>
            <a:noFill/>
          </p:spPr>
          <p:txBody>
            <a:bodyPr wrap="square" rtlCol="0">
              <a:spAutoFit/>
            </a:bodyPr>
            <a:lstStyle/>
            <a:p>
              <a:r>
                <a:rPr lang="en-US" sz="1200" dirty="0" smtClean="0">
                  <a:latin typeface="+mj-lt"/>
                </a:rPr>
                <a:t>clinical conditions </a:t>
              </a:r>
              <a:r>
                <a:rPr lang="en-US" sz="1200" b="1" dirty="0" smtClean="0">
                  <a:latin typeface="+mj-lt"/>
                </a:rPr>
                <a:t>at least double</a:t>
              </a:r>
              <a:r>
                <a:rPr lang="en-US" sz="1200" dirty="0" smtClean="0">
                  <a:latin typeface="+mj-lt"/>
                </a:rPr>
                <a:t> likelihood of being high-cost</a:t>
              </a:r>
              <a:endParaRPr lang="en-US" sz="1200" dirty="0">
                <a:latin typeface="+mj-lt"/>
              </a:endParaRPr>
            </a:p>
          </p:txBody>
        </p:sp>
        <p:sp>
          <p:nvSpPr>
            <p:cNvPr id="75" name="Rectangle 74"/>
            <p:cNvSpPr/>
            <p:nvPr/>
          </p:nvSpPr>
          <p:spPr>
            <a:xfrm>
              <a:off x="1237264" y="4161628"/>
              <a:ext cx="594204" cy="723275"/>
            </a:xfrm>
            <a:prstGeom prst="rect">
              <a:avLst/>
            </a:prstGeom>
            <a:noFill/>
            <a:effectLst/>
          </p:spPr>
          <p:txBody>
            <a:bodyPr wrap="none" lIns="91440" tIns="45720" rIns="91440" bIns="45720">
              <a:spAutoFit/>
            </a:bodyPr>
            <a:lstStyle/>
            <a:p>
              <a:pPr algn="ctr"/>
              <a:r>
                <a:rPr lang="en-US" sz="4100" b="1" dirty="0" smtClean="0">
                  <a:ln w="19050" cmpd="sng">
                    <a:solidFill>
                      <a:srgbClr val="0C2D83"/>
                    </a:solidFill>
                    <a:prstDash val="solid"/>
                  </a:ln>
                  <a:solidFill>
                    <a:srgbClr val="0C2D83"/>
                  </a:solidFill>
                </a:rPr>
                <a:t>17</a:t>
              </a:r>
              <a:endParaRPr lang="en-US" sz="4100" b="1" dirty="0">
                <a:ln w="19050" cmpd="sng">
                  <a:solidFill>
                    <a:srgbClr val="0C2D83"/>
                  </a:solidFill>
                  <a:prstDash val="solid"/>
                </a:ln>
                <a:solidFill>
                  <a:srgbClr val="0C2D83"/>
                </a:solidFill>
              </a:endParaRPr>
            </a:p>
          </p:txBody>
        </p:sp>
      </p:grpSp>
      <p:sp>
        <p:nvSpPr>
          <p:cNvPr id="5" name="Rectangle 4"/>
          <p:cNvSpPr/>
          <p:nvPr/>
        </p:nvSpPr>
        <p:spPr>
          <a:xfrm>
            <a:off x="3666892" y="1246671"/>
            <a:ext cx="2421461" cy="4337364"/>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t"/>
          <a:lstStyle/>
          <a:p>
            <a:pPr algn="ctr"/>
            <a:endParaRPr lang="en-US" b="1" u="sng" dirty="0">
              <a:solidFill>
                <a:schemeClr val="tx1"/>
              </a:solidFill>
            </a:endParaRPr>
          </a:p>
        </p:txBody>
      </p:sp>
      <p:sp>
        <p:nvSpPr>
          <p:cNvPr id="57" name="Rectangle 56"/>
          <p:cNvSpPr/>
          <p:nvPr/>
        </p:nvSpPr>
        <p:spPr>
          <a:xfrm>
            <a:off x="3666891" y="1246671"/>
            <a:ext cx="2421461" cy="381877"/>
          </a:xfrm>
          <a:prstGeom prst="rect">
            <a:avLst/>
          </a:prstGeom>
          <a:solidFill>
            <a:schemeClr val="accent1">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r>
              <a:rPr lang="en-US" b="1" dirty="0" smtClean="0"/>
              <a:t>REGION</a:t>
            </a:r>
            <a:endParaRPr lang="en-US" b="1" baseline="30000" dirty="0"/>
          </a:p>
        </p:txBody>
      </p:sp>
      <p:sp>
        <p:nvSpPr>
          <p:cNvPr id="63" name="TextBox 62"/>
          <p:cNvSpPr txBox="1"/>
          <p:nvPr/>
        </p:nvSpPr>
        <p:spPr>
          <a:xfrm>
            <a:off x="3926335" y="2164667"/>
            <a:ext cx="1902572" cy="830997"/>
          </a:xfrm>
          <a:prstGeom prst="rect">
            <a:avLst/>
          </a:prstGeom>
          <a:noFill/>
        </p:spPr>
        <p:txBody>
          <a:bodyPr wrap="square" rtlCol="0">
            <a:spAutoFit/>
          </a:bodyPr>
          <a:lstStyle/>
          <a:p>
            <a:r>
              <a:rPr lang="en-US" sz="1200" dirty="0" smtClean="0">
                <a:latin typeface="+mj-lt"/>
              </a:rPr>
              <a:t>Pioneer Valley / Franklin region has significantly </a:t>
            </a:r>
            <a:r>
              <a:rPr lang="en-US" sz="1200" b="1" dirty="0" smtClean="0">
                <a:latin typeface="+mj-lt"/>
              </a:rPr>
              <a:t>lower likelihood </a:t>
            </a:r>
            <a:r>
              <a:rPr lang="en-US" sz="1200" dirty="0" smtClean="0">
                <a:latin typeface="+mj-lt"/>
              </a:rPr>
              <a:t>of being high-cost</a:t>
            </a:r>
            <a:endParaRPr lang="en-US" sz="1200" dirty="0">
              <a:latin typeface="+mj-lt"/>
            </a:endParaRPr>
          </a:p>
        </p:txBody>
      </p:sp>
      <p:sp>
        <p:nvSpPr>
          <p:cNvPr id="23" name="TextBox 22"/>
          <p:cNvSpPr txBox="1"/>
          <p:nvPr/>
        </p:nvSpPr>
        <p:spPr>
          <a:xfrm>
            <a:off x="3926335" y="4107767"/>
            <a:ext cx="1902572" cy="830997"/>
          </a:xfrm>
          <a:prstGeom prst="rect">
            <a:avLst/>
          </a:prstGeom>
          <a:noFill/>
        </p:spPr>
        <p:txBody>
          <a:bodyPr wrap="square" rtlCol="0">
            <a:spAutoFit/>
          </a:bodyPr>
          <a:lstStyle/>
          <a:p>
            <a:r>
              <a:rPr lang="en-US" sz="1200" dirty="0" smtClean="0">
                <a:latin typeface="+mj-lt"/>
              </a:rPr>
              <a:t>Berkshires region and Cape and Islands region have significantly </a:t>
            </a:r>
            <a:r>
              <a:rPr lang="en-US" sz="1200" b="1" dirty="0" smtClean="0">
                <a:latin typeface="+mj-lt"/>
              </a:rPr>
              <a:t>higher likelihood </a:t>
            </a:r>
            <a:r>
              <a:rPr lang="en-US" sz="1200" dirty="0" smtClean="0">
                <a:latin typeface="+mj-lt"/>
              </a:rPr>
              <a:t>of being high-cost</a:t>
            </a:r>
            <a:endParaRPr lang="en-US" sz="1200" dirty="0">
              <a:latin typeface="+mj-lt"/>
            </a:endParaRPr>
          </a:p>
        </p:txBody>
      </p:sp>
      <p:sp>
        <p:nvSpPr>
          <p:cNvPr id="20" name="McK 5. Source"/>
          <p:cNvSpPr>
            <a:spLocks noChangeArrowheads="1"/>
          </p:cNvSpPr>
          <p:nvPr>
            <p:custDataLst>
              <p:tags r:id="rId4"/>
            </p:custDataLst>
          </p:nvPr>
        </p:nvSpPr>
        <p:spPr bwMode="auto">
          <a:xfrm>
            <a:off x="121488" y="5787890"/>
            <a:ext cx="6988830" cy="9848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nchorCtr="0">
            <a:spAutoFit/>
          </a:bodyPr>
          <a:lstStyle/>
          <a:p>
            <a:pPr marL="118241" indent="-118241" defTabSz="913526">
              <a:tabLst>
                <a:tab pos="118241" algn="l"/>
                <a:tab pos="408171" algn="l"/>
              </a:tabLst>
            </a:pPr>
            <a:r>
              <a:rPr lang="en-US" sz="800" dirty="0" smtClean="0">
                <a:solidFill>
                  <a:schemeClr val="bg1">
                    <a:lumMod val="50000"/>
                  </a:schemeClr>
                </a:solidFill>
                <a:latin typeface="Calibri Light" panose="020F0302020204030204" pitchFamily="34" charset="0"/>
              </a:rPr>
              <a:t>*</a:t>
            </a:r>
            <a:r>
              <a:rPr lang="en-US" sz="800" dirty="0">
                <a:solidFill>
                  <a:schemeClr val="bg1">
                    <a:lumMod val="50000"/>
                  </a:schemeClr>
                </a:solidFill>
                <a:latin typeface="Calibri Light" panose="020F0302020204030204" pitchFamily="34" charset="0"/>
              </a:rPr>
              <a:t>	Patient income is not directly available in the APCD. We used median household income in a patient’s zip code of residence as a proxy for individual income. </a:t>
            </a:r>
            <a:endParaRPr lang="en-US" sz="800" dirty="0" smtClean="0">
              <a:solidFill>
                <a:schemeClr val="bg1">
                  <a:lumMod val="50000"/>
                </a:schemeClr>
              </a:solidFill>
              <a:latin typeface="Calibri Light" panose="020F0302020204030204" pitchFamily="34" charset="0"/>
            </a:endParaRPr>
          </a:p>
          <a:p>
            <a:pPr marL="118241" indent="-118241" defTabSz="913526">
              <a:tabLst>
                <a:tab pos="118241" algn="l"/>
                <a:tab pos="408171" algn="l"/>
              </a:tabLst>
            </a:pPr>
            <a:r>
              <a:rPr lang="en-US" sz="800" b="1" dirty="0" smtClean="0">
                <a:solidFill>
                  <a:schemeClr val="bg1">
                    <a:lumMod val="50000"/>
                  </a:schemeClr>
                </a:solidFill>
                <a:latin typeface="Calibri Light" panose="020F0302020204030204" pitchFamily="34" charset="0"/>
              </a:rPr>
              <a:t>Notes</a:t>
            </a:r>
            <a:r>
              <a:rPr lang="en-US" sz="800" dirty="0" smtClean="0">
                <a:solidFill>
                  <a:schemeClr val="bg1">
                    <a:lumMod val="50000"/>
                  </a:schemeClr>
                </a:solidFill>
                <a:latin typeface="Calibri Light" panose="020F0302020204030204" pitchFamily="34" charset="0"/>
              </a:rPr>
              <a:t>: 	</a:t>
            </a:r>
            <a:r>
              <a:rPr lang="en-US" sz="800" dirty="0">
                <a:solidFill>
                  <a:schemeClr val="bg1">
                    <a:lumMod val="50000"/>
                  </a:schemeClr>
                </a:solidFill>
                <a:latin typeface="Calibri Light" panose="020F0302020204030204" pitchFamily="34" charset="0"/>
              </a:rPr>
              <a:t>(A) High-cost patients defined as 5% of patients with highest claims-based medical expenditures </a:t>
            </a:r>
            <a:r>
              <a:rPr lang="en-US" sz="800" dirty="0" smtClean="0">
                <a:solidFill>
                  <a:schemeClr val="bg1">
                    <a:lumMod val="50000"/>
                  </a:schemeClr>
                </a:solidFill>
                <a:latin typeface="Calibri Light" panose="020F0302020204030204" pitchFamily="34" charset="0"/>
              </a:rPr>
              <a:t>(excluding pharmacy spending) </a:t>
            </a:r>
            <a:r>
              <a:rPr lang="en-US" sz="800" dirty="0">
                <a:solidFill>
                  <a:schemeClr val="bg1">
                    <a:lumMod val="50000"/>
                  </a:schemeClr>
                </a:solidFill>
                <a:latin typeface="Calibri Light" panose="020F0302020204030204" pitchFamily="34" charset="0"/>
              </a:rPr>
              <a:t>in a given year. </a:t>
            </a:r>
            <a:endParaRPr lang="en-US" sz="800" dirty="0" smtClean="0">
              <a:solidFill>
                <a:schemeClr val="bg1">
                  <a:lumMod val="50000"/>
                </a:schemeClr>
              </a:solidFill>
              <a:latin typeface="Calibri Light" panose="020F0302020204030204" pitchFamily="34" charset="0"/>
            </a:endParaRPr>
          </a:p>
          <a:p>
            <a:pPr marL="118241" indent="-118241" defTabSz="913526">
              <a:tabLst>
                <a:tab pos="118241" algn="l"/>
                <a:tab pos="408171" algn="l"/>
              </a:tabLst>
            </a:pPr>
            <a:r>
              <a:rPr lang="en-US" sz="800" dirty="0">
                <a:solidFill>
                  <a:schemeClr val="bg1">
                    <a:lumMod val="50000"/>
                  </a:schemeClr>
                </a:solidFill>
                <a:latin typeface="Calibri Light" panose="020F0302020204030204" pitchFamily="34" charset="0"/>
              </a:rPr>
              <a:t>	</a:t>
            </a:r>
            <a:r>
              <a:rPr lang="en-US" sz="800" dirty="0" smtClean="0">
                <a:solidFill>
                  <a:schemeClr val="bg1">
                    <a:lumMod val="50000"/>
                  </a:schemeClr>
                </a:solidFill>
                <a:latin typeface="Calibri Light" panose="020F0302020204030204" pitchFamily="34" charset="0"/>
              </a:rPr>
              <a:t>	(B) </a:t>
            </a:r>
            <a:r>
              <a:rPr lang="en-US" sz="800" dirty="0">
                <a:solidFill>
                  <a:schemeClr val="bg1">
                    <a:lumMod val="50000"/>
                  </a:schemeClr>
                </a:solidFill>
                <a:latin typeface="Calibri Light" panose="020F0302020204030204" pitchFamily="34" charset="0"/>
              </a:rPr>
              <a:t>The sample was limited to patients who had at least six months of enrollment in both 2010 and 2011 and costs of at least $1 in each year. Figures do not 	capture pharmacy costs, payments outside the claims system, Medicare cost-sharing, or end-of-life care for patients who died in 2010 or the first half of 2011. </a:t>
            </a:r>
            <a:r>
              <a:rPr lang="en-US" sz="800" dirty="0" smtClean="0">
                <a:solidFill>
                  <a:schemeClr val="bg1">
                    <a:lumMod val="50000"/>
                  </a:schemeClr>
                </a:solidFill>
                <a:latin typeface="Calibri Light" panose="020F0302020204030204" pitchFamily="34" charset="0"/>
              </a:rPr>
              <a:t> </a:t>
            </a:r>
          </a:p>
          <a:p>
            <a:pPr marL="118241" indent="-118241" defTabSz="913526">
              <a:tabLst>
                <a:tab pos="118241" algn="l"/>
                <a:tab pos="408171" algn="l"/>
              </a:tabLst>
            </a:pPr>
            <a:r>
              <a:rPr lang="en-US" sz="800" dirty="0" smtClean="0">
                <a:solidFill>
                  <a:schemeClr val="bg1">
                    <a:lumMod val="50000"/>
                  </a:schemeClr>
                </a:solidFill>
                <a:latin typeface="Calibri Light" panose="020F0302020204030204" pitchFamily="34" charset="0"/>
              </a:rPr>
              <a:t>		(</a:t>
            </a:r>
            <a:r>
              <a:rPr lang="en-US" sz="800" dirty="0">
                <a:solidFill>
                  <a:schemeClr val="bg1">
                    <a:lumMod val="50000"/>
                  </a:schemeClr>
                </a:solidFill>
                <a:latin typeface="Calibri Light" panose="020F0302020204030204" pitchFamily="34" charset="0"/>
              </a:rPr>
              <a:t>C</a:t>
            </a:r>
            <a:r>
              <a:rPr lang="en-US" sz="800" dirty="0" smtClean="0">
                <a:solidFill>
                  <a:schemeClr val="bg1">
                    <a:lumMod val="50000"/>
                  </a:schemeClr>
                </a:solidFill>
                <a:latin typeface="Calibri Light" panose="020F0302020204030204" pitchFamily="34" charset="0"/>
              </a:rPr>
              <a:t>) </a:t>
            </a:r>
            <a:r>
              <a:rPr lang="en-US" sz="800" dirty="0">
                <a:solidFill>
                  <a:schemeClr val="bg1">
                    <a:lumMod val="50000"/>
                  </a:schemeClr>
                </a:solidFill>
                <a:latin typeface="Calibri Light" panose="020F0302020204030204" pitchFamily="34" charset="0"/>
              </a:rPr>
              <a:t>Clinical conditions as defined by Lewin's ERG grouper. 23 clinical conditions selected for presentation include common chronic conditions and conditions 	particularly prevalent among high-cost patients.</a:t>
            </a:r>
            <a:endParaRPr lang="en-US" sz="800" dirty="0" smtClean="0">
              <a:solidFill>
                <a:schemeClr val="bg1">
                  <a:lumMod val="50000"/>
                </a:schemeClr>
              </a:solidFill>
              <a:latin typeface="Calibri Light" panose="020F0302020204030204" pitchFamily="34" charset="0"/>
            </a:endParaRPr>
          </a:p>
          <a:p>
            <a:pPr marL="118241" indent="-118241" defTabSz="913526">
              <a:tabLst>
                <a:tab pos="118241" algn="l"/>
                <a:tab pos="408171" algn="l"/>
              </a:tabLst>
            </a:pPr>
            <a:r>
              <a:rPr lang="en-US" sz="800" dirty="0">
                <a:solidFill>
                  <a:schemeClr val="bg1">
                    <a:lumMod val="50000"/>
                  </a:schemeClr>
                </a:solidFill>
                <a:latin typeface="Calibri Light" panose="020F0302020204030204" pitchFamily="34" charset="0"/>
              </a:rPr>
              <a:t>		</a:t>
            </a:r>
            <a:r>
              <a:rPr lang="en-US" sz="800" dirty="0" smtClean="0">
                <a:solidFill>
                  <a:schemeClr val="bg1">
                    <a:lumMod val="50000"/>
                  </a:schemeClr>
                </a:solidFill>
                <a:latin typeface="Calibri Light" panose="020F0302020204030204" pitchFamily="34" charset="0"/>
              </a:rPr>
              <a:t>(D) </a:t>
            </a:r>
            <a:r>
              <a:rPr lang="en-US" sz="800" dirty="0">
                <a:solidFill>
                  <a:schemeClr val="bg1">
                    <a:lumMod val="50000"/>
                  </a:schemeClr>
                </a:solidFill>
                <a:latin typeface="Calibri Light" panose="020F0302020204030204" pitchFamily="34" charset="0"/>
              </a:rPr>
              <a:t>Results control for age, sex, region of residence, income, clinical conditions, and interactions among conditions</a:t>
            </a:r>
            <a:r>
              <a:rPr lang="en-US" sz="800" dirty="0" smtClean="0">
                <a:solidFill>
                  <a:schemeClr val="bg1">
                    <a:lumMod val="50000"/>
                  </a:schemeClr>
                </a:solidFill>
                <a:latin typeface="Calibri Light" panose="020F0302020204030204" pitchFamily="34" charset="0"/>
              </a:rPr>
              <a:t>.</a:t>
            </a:r>
          </a:p>
          <a:p>
            <a:pPr marL="118241" indent="-118241" defTabSz="913526">
              <a:tabLst>
                <a:tab pos="118241" algn="l"/>
                <a:tab pos="408171" algn="l"/>
              </a:tabLst>
            </a:pPr>
            <a:r>
              <a:rPr lang="en-US" sz="800" b="1" dirty="0" smtClean="0">
                <a:solidFill>
                  <a:schemeClr val="bg1">
                    <a:lumMod val="50000"/>
                  </a:schemeClr>
                </a:solidFill>
                <a:latin typeface="Calibri Light" panose="020F0302020204030204" pitchFamily="34" charset="0"/>
              </a:rPr>
              <a:t>Source: 	</a:t>
            </a:r>
            <a:r>
              <a:rPr lang="en-US" sz="800" dirty="0" smtClean="0">
                <a:solidFill>
                  <a:schemeClr val="bg1">
                    <a:lumMod val="50000"/>
                  </a:schemeClr>
                </a:solidFill>
                <a:latin typeface="Calibri Light" panose="020F0302020204030204" pitchFamily="34" charset="0"/>
              </a:rPr>
              <a:t>All-Payer Claims Database; Census Bureau; HPC analysis</a:t>
            </a:r>
            <a:endParaRPr lang="en-US" sz="800" dirty="0">
              <a:solidFill>
                <a:schemeClr val="bg1">
                  <a:lumMod val="50000"/>
                </a:schemeClr>
              </a:solidFill>
              <a:latin typeface="Calibri Light" panose="020F0302020204030204" pitchFamily="34" charset="0"/>
            </a:endParaRPr>
          </a:p>
        </p:txBody>
      </p:sp>
      <p:sp>
        <p:nvSpPr>
          <p:cNvPr id="24" name="Rectangle 23"/>
          <p:cNvSpPr/>
          <p:nvPr/>
        </p:nvSpPr>
        <p:spPr>
          <a:xfrm>
            <a:off x="6297509" y="1246671"/>
            <a:ext cx="2421461" cy="4337364"/>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t"/>
          <a:lstStyle/>
          <a:p>
            <a:pPr algn="ctr"/>
            <a:endParaRPr lang="en-US" b="1" u="sng" dirty="0">
              <a:solidFill>
                <a:schemeClr val="tx1"/>
              </a:solidFill>
            </a:endParaRPr>
          </a:p>
        </p:txBody>
      </p:sp>
      <p:sp>
        <p:nvSpPr>
          <p:cNvPr id="25" name="Rectangle 24"/>
          <p:cNvSpPr/>
          <p:nvPr/>
        </p:nvSpPr>
        <p:spPr>
          <a:xfrm>
            <a:off x="6297508" y="1246671"/>
            <a:ext cx="2421461" cy="381877"/>
          </a:xfrm>
          <a:prstGeom prst="rect">
            <a:avLst/>
          </a:prstGeom>
          <a:solidFill>
            <a:schemeClr val="accent1">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r>
              <a:rPr lang="en-US" b="1" dirty="0" smtClean="0"/>
              <a:t>INCOME</a:t>
            </a:r>
            <a:r>
              <a:rPr lang="en-US" b="1" baseline="30000" dirty="0" smtClean="0"/>
              <a:t>*</a:t>
            </a:r>
            <a:endParaRPr lang="en-US" b="1" baseline="30000" dirty="0"/>
          </a:p>
        </p:txBody>
      </p:sp>
      <p:sp>
        <p:nvSpPr>
          <p:cNvPr id="26" name="TextBox 25"/>
          <p:cNvSpPr txBox="1"/>
          <p:nvPr/>
        </p:nvSpPr>
        <p:spPr>
          <a:xfrm>
            <a:off x="6556952" y="2441666"/>
            <a:ext cx="1902572" cy="276999"/>
          </a:xfrm>
          <a:prstGeom prst="rect">
            <a:avLst/>
          </a:prstGeom>
          <a:noFill/>
        </p:spPr>
        <p:txBody>
          <a:bodyPr wrap="square" rtlCol="0">
            <a:spAutoFit/>
          </a:bodyPr>
          <a:lstStyle/>
          <a:p>
            <a:r>
              <a:rPr lang="en-US" sz="1200" dirty="0" smtClean="0">
                <a:latin typeface="+mj-lt"/>
              </a:rPr>
              <a:t>No systematic relationship</a:t>
            </a:r>
            <a:endParaRPr lang="en-US" sz="1200" dirty="0">
              <a:latin typeface="+mj-lt"/>
            </a:endParaRPr>
          </a:p>
        </p:txBody>
      </p:sp>
      <p:sp>
        <p:nvSpPr>
          <p:cNvPr id="27" name="TextBox 26"/>
          <p:cNvSpPr txBox="1"/>
          <p:nvPr/>
        </p:nvSpPr>
        <p:spPr>
          <a:xfrm>
            <a:off x="6556952" y="4107767"/>
            <a:ext cx="1902572" cy="830997"/>
          </a:xfrm>
          <a:prstGeom prst="rect">
            <a:avLst/>
          </a:prstGeom>
          <a:noFill/>
        </p:spPr>
        <p:txBody>
          <a:bodyPr wrap="square" rtlCol="0">
            <a:spAutoFit/>
          </a:bodyPr>
          <a:lstStyle/>
          <a:p>
            <a:r>
              <a:rPr lang="en-US" sz="1200" dirty="0" smtClean="0">
                <a:latin typeface="+mj-lt"/>
              </a:rPr>
              <a:t>Residing in a lower-income community </a:t>
            </a:r>
            <a:r>
              <a:rPr lang="en-US" sz="1200" b="1" dirty="0" smtClean="0">
                <a:latin typeface="+mj-lt"/>
              </a:rPr>
              <a:t>increases</a:t>
            </a:r>
            <a:r>
              <a:rPr lang="en-US" sz="1200" dirty="0" smtClean="0">
                <a:latin typeface="+mj-lt"/>
              </a:rPr>
              <a:t> probability of being high-cost</a:t>
            </a:r>
            <a:endParaRPr lang="en-US" sz="1200" dirty="0">
              <a:latin typeface="+mj-lt"/>
            </a:endParaRPr>
          </a:p>
        </p:txBody>
      </p:sp>
      <p:cxnSp>
        <p:nvCxnSpPr>
          <p:cNvPr id="10" name="Straight Connector 9"/>
          <p:cNvCxnSpPr/>
          <p:nvPr/>
        </p:nvCxnSpPr>
        <p:spPr>
          <a:xfrm>
            <a:off x="451056" y="3545058"/>
            <a:ext cx="8464546" cy="0"/>
          </a:xfrm>
          <a:prstGeom prst="line">
            <a:avLst/>
          </a:prstGeom>
          <a:ln w="12700">
            <a:solidFill>
              <a:schemeClr val="bg1">
                <a:lumMod val="50000"/>
              </a:schemeClr>
            </a:solidFill>
            <a:prstDash val="lgDash"/>
            <a:headEnd type="arrow" w="med" len="med"/>
            <a:tailEnd type="arrow"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2320779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489" y="234863"/>
            <a:ext cx="8794113" cy="738664"/>
          </a:xfrm>
        </p:spPr>
        <p:txBody>
          <a:bodyPr/>
          <a:lstStyle/>
          <a:p>
            <a:r>
              <a:rPr lang="en-US" b="1" dirty="0" smtClean="0"/>
              <a:t>Persistence</a:t>
            </a:r>
            <a:r>
              <a:rPr lang="en-US" dirty="0" smtClean="0"/>
              <a:t>: 29 percent of high-cost patients among the Medicare and commercial populations remained high-cost the following year</a:t>
            </a:r>
            <a:endParaRPr lang="en-US" dirty="0"/>
          </a:p>
        </p:txBody>
      </p:sp>
      <p:sp>
        <p:nvSpPr>
          <p:cNvPr id="4" name="TextBox 3"/>
          <p:cNvSpPr txBox="1"/>
          <p:nvPr/>
        </p:nvSpPr>
        <p:spPr>
          <a:xfrm>
            <a:off x="419478" y="1087457"/>
            <a:ext cx="8271639" cy="502445"/>
          </a:xfrm>
          <a:prstGeom prst="rect">
            <a:avLst/>
          </a:prstGeom>
          <a:noFill/>
        </p:spPr>
        <p:txBody>
          <a:bodyPr wrap="square" lIns="93296" tIns="46648" rIns="93296" bIns="46648" rtlCol="0">
            <a:spAutoFit/>
          </a:bodyPr>
          <a:lstStyle/>
          <a:p>
            <a:r>
              <a:rPr lang="en-US" sz="1400" dirty="0" smtClean="0">
                <a:solidFill>
                  <a:srgbClr val="0C2D83"/>
                </a:solidFill>
                <a:latin typeface="Calibri Light" panose="020F0302020204030204" pitchFamily="34" charset="0"/>
              </a:rPr>
              <a:t>Persistently high-cost patients from 2010 to 2011</a:t>
            </a:r>
            <a:endParaRPr lang="en-US" sz="1400" baseline="30000" dirty="0">
              <a:solidFill>
                <a:srgbClr val="0C2D83"/>
              </a:solidFill>
              <a:latin typeface="Calibri Light" panose="020F0302020204030204" pitchFamily="34" charset="0"/>
            </a:endParaRPr>
          </a:p>
          <a:p>
            <a:r>
              <a:rPr lang="en-US" sz="1200" dirty="0" smtClean="0">
                <a:solidFill>
                  <a:schemeClr val="bg1">
                    <a:lumMod val="50000"/>
                  </a:schemeClr>
                </a:solidFill>
                <a:latin typeface="Calibri Light" panose="020F0302020204030204" pitchFamily="34" charset="0"/>
              </a:rPr>
              <a:t>Claims-based medical expenditures (excluding pharmacy spending)</a:t>
            </a:r>
            <a:endParaRPr lang="en-US" sz="1200" dirty="0">
              <a:solidFill>
                <a:schemeClr val="bg1">
                  <a:lumMod val="50000"/>
                </a:schemeClr>
              </a:solidFill>
              <a:latin typeface="Calibri Light" panose="020F0302020204030204" pitchFamily="34" charset="0"/>
            </a:endParaRPr>
          </a:p>
        </p:txBody>
      </p:sp>
      <p:cxnSp>
        <p:nvCxnSpPr>
          <p:cNvPr id="5" name="Straight Connector 4"/>
          <p:cNvCxnSpPr/>
          <p:nvPr/>
        </p:nvCxnSpPr>
        <p:spPr>
          <a:xfrm>
            <a:off x="419478" y="1126210"/>
            <a:ext cx="0" cy="424940"/>
          </a:xfrm>
          <a:prstGeom prst="line">
            <a:avLst/>
          </a:prstGeom>
          <a:ln>
            <a:solidFill>
              <a:schemeClr val="bg2">
                <a:lumMod val="65000"/>
              </a:schemeClr>
            </a:solidFill>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781050" y="1652050"/>
            <a:ext cx="3795546" cy="1928947"/>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endParaRPr lang="en-US" b="1" u="sng" dirty="0">
              <a:solidFill>
                <a:schemeClr val="tx1"/>
              </a:solidFill>
            </a:endParaRPr>
          </a:p>
        </p:txBody>
      </p:sp>
      <p:sp>
        <p:nvSpPr>
          <p:cNvPr id="8" name="Rectangle 7"/>
          <p:cNvSpPr/>
          <p:nvPr/>
        </p:nvSpPr>
        <p:spPr>
          <a:xfrm>
            <a:off x="781050" y="3834346"/>
            <a:ext cx="3795546" cy="1928947"/>
          </a:xfrm>
          <a:prstGeom prst="rect">
            <a:avLst/>
          </a:prstGeom>
          <a:solidFill>
            <a:srgbClr val="D9D9D9"/>
          </a:solidFill>
          <a:ln>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endParaRPr lang="en-US" b="1" u="sng" dirty="0">
              <a:solidFill>
                <a:schemeClr val="tx1"/>
              </a:solidFill>
            </a:endParaRPr>
          </a:p>
        </p:txBody>
      </p:sp>
      <p:sp>
        <p:nvSpPr>
          <p:cNvPr id="9" name="Right Arrow 8"/>
          <p:cNvSpPr/>
          <p:nvPr/>
        </p:nvSpPr>
        <p:spPr>
          <a:xfrm rot="5400000">
            <a:off x="2641743" y="3553767"/>
            <a:ext cx="340357" cy="284654"/>
          </a:xfrm>
          <a:prstGeom prst="right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endParaRPr lang="en-US"/>
          </a:p>
        </p:txBody>
      </p:sp>
      <p:sp>
        <p:nvSpPr>
          <p:cNvPr id="23" name="TextBox 35"/>
          <p:cNvSpPr txBox="1">
            <a:spLocks noChangeArrowheads="1"/>
          </p:cNvSpPr>
          <p:nvPr/>
        </p:nvSpPr>
        <p:spPr bwMode="auto">
          <a:xfrm>
            <a:off x="1859332" y="2959208"/>
            <a:ext cx="1913313" cy="5966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46648" rIns="0" bIns="46648">
            <a:spAutoFit/>
          </a:bodyPr>
          <a:lstStyle>
            <a:lvl1pPr eaLnBrk="0" hangingPunct="0">
              <a:defRPr sz="1600">
                <a:solidFill>
                  <a:schemeClr val="tx1"/>
                </a:solidFill>
                <a:latin typeface="Arial" charset="0"/>
                <a:cs typeface="Arial" charset="0"/>
              </a:defRPr>
            </a:lvl1pPr>
            <a:lvl2pPr marL="742950" indent="-285750" eaLnBrk="0" hangingPunct="0">
              <a:defRPr sz="1600">
                <a:solidFill>
                  <a:schemeClr val="tx1"/>
                </a:solidFill>
                <a:latin typeface="Arial" charset="0"/>
                <a:cs typeface="Arial" charset="0"/>
              </a:defRPr>
            </a:lvl2pPr>
            <a:lvl3pPr marL="1143000" indent="-228600" eaLnBrk="0" hangingPunct="0">
              <a:defRPr sz="1600">
                <a:solidFill>
                  <a:schemeClr val="tx1"/>
                </a:solidFill>
                <a:latin typeface="Arial" charset="0"/>
                <a:cs typeface="Arial" charset="0"/>
              </a:defRPr>
            </a:lvl3pPr>
            <a:lvl4pPr marL="1600200" indent="-228600" eaLnBrk="0" hangingPunct="0">
              <a:defRPr sz="1600">
                <a:solidFill>
                  <a:schemeClr val="tx1"/>
                </a:solidFill>
                <a:latin typeface="Arial" charset="0"/>
                <a:cs typeface="Arial" charset="0"/>
              </a:defRPr>
            </a:lvl4pPr>
            <a:lvl5pPr marL="2057400" indent="-228600" eaLnBrk="0" hangingPunct="0">
              <a:defRPr sz="1600">
                <a:solidFill>
                  <a:schemeClr val="tx1"/>
                </a:solidFill>
                <a:latin typeface="Arial" charset="0"/>
                <a:cs typeface="Arial" charset="0"/>
              </a:defRPr>
            </a:lvl5pPr>
            <a:lvl6pPr marL="2514600" indent="-228600" eaLnBrk="0" fontAlgn="base" hangingPunct="0">
              <a:spcBef>
                <a:spcPct val="0"/>
              </a:spcBef>
              <a:spcAft>
                <a:spcPct val="0"/>
              </a:spcAft>
              <a:defRPr sz="1600">
                <a:solidFill>
                  <a:schemeClr val="tx1"/>
                </a:solidFill>
                <a:latin typeface="Arial" charset="0"/>
                <a:cs typeface="Arial" charset="0"/>
              </a:defRPr>
            </a:lvl6pPr>
            <a:lvl7pPr marL="2971800" indent="-228600" eaLnBrk="0" fontAlgn="base" hangingPunct="0">
              <a:spcBef>
                <a:spcPct val="0"/>
              </a:spcBef>
              <a:spcAft>
                <a:spcPct val="0"/>
              </a:spcAft>
              <a:defRPr sz="1600">
                <a:solidFill>
                  <a:schemeClr val="tx1"/>
                </a:solidFill>
                <a:latin typeface="Arial" charset="0"/>
                <a:cs typeface="Arial" charset="0"/>
              </a:defRPr>
            </a:lvl7pPr>
            <a:lvl8pPr marL="3429000" indent="-228600" eaLnBrk="0" fontAlgn="base" hangingPunct="0">
              <a:spcBef>
                <a:spcPct val="0"/>
              </a:spcBef>
              <a:spcAft>
                <a:spcPct val="0"/>
              </a:spcAft>
              <a:defRPr sz="1600">
                <a:solidFill>
                  <a:schemeClr val="tx1"/>
                </a:solidFill>
                <a:latin typeface="Arial" charset="0"/>
                <a:cs typeface="Arial" charset="0"/>
              </a:defRPr>
            </a:lvl8pPr>
            <a:lvl9pPr marL="3886200" indent="-228600" eaLnBrk="0" fontAlgn="base" hangingPunct="0">
              <a:spcBef>
                <a:spcPct val="0"/>
              </a:spcBef>
              <a:spcAft>
                <a:spcPct val="0"/>
              </a:spcAft>
              <a:defRPr sz="1600">
                <a:solidFill>
                  <a:schemeClr val="tx1"/>
                </a:solidFill>
                <a:latin typeface="Arial" charset="0"/>
                <a:cs typeface="Arial" charset="0"/>
              </a:defRPr>
            </a:lvl9pPr>
          </a:lstStyle>
          <a:p>
            <a:pPr algn="ctr" eaLnBrk="1" hangingPunct="1"/>
            <a:r>
              <a:rPr lang="en-US" altLang="en-US" b="1" dirty="0" smtClean="0">
                <a:latin typeface="Calibri Light" panose="020F0302020204030204" pitchFamily="34" charset="0"/>
              </a:rPr>
              <a:t>Of patients who were high-cost in 2010…</a:t>
            </a:r>
            <a:endParaRPr lang="en-US" altLang="en-US" sz="1100" b="1" dirty="0">
              <a:latin typeface="Calibri Light" panose="020F0302020204030204" pitchFamily="34" charset="0"/>
            </a:endParaRPr>
          </a:p>
        </p:txBody>
      </p:sp>
      <p:pic>
        <p:nvPicPr>
          <p:cNvPr id="26" name="Picture 9" descr="http://www.clker.com/cliparts/b/f/d/3/k/d/man-figure-symbol-hi.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01176" y="1769642"/>
            <a:ext cx="516843" cy="1212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 name="Picture 9" descr="http://www.clker.com/cliparts/b/f/d/3/k/d/man-figure-symbol-hi.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533879" y="1769642"/>
            <a:ext cx="516843" cy="1212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 name="Picture 9" descr="http://www.clker.com/cliparts/b/f/d/3/k/d/man-figure-symbol-hi.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050703" y="1769642"/>
            <a:ext cx="516843" cy="1212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 name="Picture 9" descr="http://www.clker.com/cliparts/b/f/d/3/k/d/man-figure-symbol-hi.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567528" y="1769642"/>
            <a:ext cx="516843" cy="1212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 name="Picture 9" descr="http://www.clker.com/cliparts/b/f/d/3/k/d/man-figure-symbol-hi.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084352" y="1769642"/>
            <a:ext cx="516843" cy="1212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 name="Rectangle 30"/>
          <p:cNvSpPr/>
          <p:nvPr/>
        </p:nvSpPr>
        <p:spPr>
          <a:xfrm rot="16200000">
            <a:off x="40133" y="2401931"/>
            <a:ext cx="1919986" cy="438149"/>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r>
              <a:rPr lang="en-US" sz="1400" b="1" dirty="0" smtClean="0"/>
              <a:t>2010</a:t>
            </a:r>
            <a:endParaRPr lang="en-US" b="1" dirty="0"/>
          </a:p>
        </p:txBody>
      </p:sp>
      <p:sp>
        <p:nvSpPr>
          <p:cNvPr id="21" name="TextBox 35"/>
          <p:cNvSpPr txBox="1">
            <a:spLocks noChangeArrowheads="1"/>
          </p:cNvSpPr>
          <p:nvPr/>
        </p:nvSpPr>
        <p:spPr bwMode="auto">
          <a:xfrm>
            <a:off x="2494107" y="5140518"/>
            <a:ext cx="2029149" cy="5966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46648" rIns="0" bIns="46648" anchor="ctr">
            <a:spAutoFit/>
          </a:bodyPr>
          <a:lstStyle>
            <a:lvl1pPr eaLnBrk="0" hangingPunct="0">
              <a:defRPr sz="1600">
                <a:solidFill>
                  <a:schemeClr val="tx1"/>
                </a:solidFill>
                <a:latin typeface="Arial" charset="0"/>
                <a:cs typeface="Arial" charset="0"/>
              </a:defRPr>
            </a:lvl1pPr>
            <a:lvl2pPr marL="742950" indent="-285750" eaLnBrk="0" hangingPunct="0">
              <a:defRPr sz="1600">
                <a:solidFill>
                  <a:schemeClr val="tx1"/>
                </a:solidFill>
                <a:latin typeface="Arial" charset="0"/>
                <a:cs typeface="Arial" charset="0"/>
              </a:defRPr>
            </a:lvl2pPr>
            <a:lvl3pPr marL="1143000" indent="-228600" eaLnBrk="0" hangingPunct="0">
              <a:defRPr sz="1600">
                <a:solidFill>
                  <a:schemeClr val="tx1"/>
                </a:solidFill>
                <a:latin typeface="Arial" charset="0"/>
                <a:cs typeface="Arial" charset="0"/>
              </a:defRPr>
            </a:lvl3pPr>
            <a:lvl4pPr marL="1600200" indent="-228600" eaLnBrk="0" hangingPunct="0">
              <a:defRPr sz="1600">
                <a:solidFill>
                  <a:schemeClr val="tx1"/>
                </a:solidFill>
                <a:latin typeface="Arial" charset="0"/>
                <a:cs typeface="Arial" charset="0"/>
              </a:defRPr>
            </a:lvl4pPr>
            <a:lvl5pPr marL="2057400" indent="-228600" eaLnBrk="0" hangingPunct="0">
              <a:defRPr sz="1600">
                <a:solidFill>
                  <a:schemeClr val="tx1"/>
                </a:solidFill>
                <a:latin typeface="Arial" charset="0"/>
                <a:cs typeface="Arial" charset="0"/>
              </a:defRPr>
            </a:lvl5pPr>
            <a:lvl6pPr marL="2514600" indent="-228600" eaLnBrk="0" fontAlgn="base" hangingPunct="0">
              <a:spcBef>
                <a:spcPct val="0"/>
              </a:spcBef>
              <a:spcAft>
                <a:spcPct val="0"/>
              </a:spcAft>
              <a:defRPr sz="1600">
                <a:solidFill>
                  <a:schemeClr val="tx1"/>
                </a:solidFill>
                <a:latin typeface="Arial" charset="0"/>
                <a:cs typeface="Arial" charset="0"/>
              </a:defRPr>
            </a:lvl6pPr>
            <a:lvl7pPr marL="2971800" indent="-228600" eaLnBrk="0" fontAlgn="base" hangingPunct="0">
              <a:spcBef>
                <a:spcPct val="0"/>
              </a:spcBef>
              <a:spcAft>
                <a:spcPct val="0"/>
              </a:spcAft>
              <a:defRPr sz="1600">
                <a:solidFill>
                  <a:schemeClr val="tx1"/>
                </a:solidFill>
                <a:latin typeface="Arial" charset="0"/>
                <a:cs typeface="Arial" charset="0"/>
              </a:defRPr>
            </a:lvl7pPr>
            <a:lvl8pPr marL="3429000" indent="-228600" eaLnBrk="0" fontAlgn="base" hangingPunct="0">
              <a:spcBef>
                <a:spcPct val="0"/>
              </a:spcBef>
              <a:spcAft>
                <a:spcPct val="0"/>
              </a:spcAft>
              <a:defRPr sz="1600">
                <a:solidFill>
                  <a:schemeClr val="tx1"/>
                </a:solidFill>
                <a:latin typeface="Arial" charset="0"/>
                <a:cs typeface="Arial" charset="0"/>
              </a:defRPr>
            </a:lvl8pPr>
            <a:lvl9pPr marL="3886200" indent="-228600" eaLnBrk="0" fontAlgn="base" hangingPunct="0">
              <a:spcBef>
                <a:spcPct val="0"/>
              </a:spcBef>
              <a:spcAft>
                <a:spcPct val="0"/>
              </a:spcAft>
              <a:defRPr sz="1600">
                <a:solidFill>
                  <a:schemeClr val="tx1"/>
                </a:solidFill>
                <a:latin typeface="Arial" charset="0"/>
                <a:cs typeface="Arial" charset="0"/>
              </a:defRPr>
            </a:lvl9pPr>
          </a:lstStyle>
          <a:p>
            <a:pPr eaLnBrk="1" hangingPunct="1"/>
            <a:r>
              <a:rPr lang="en-US" altLang="en-US" b="1" dirty="0" smtClean="0">
                <a:latin typeface="Calibri Light" panose="020F0302020204030204" pitchFamily="34" charset="0"/>
              </a:rPr>
              <a:t>of patients remained high-cost in 2011</a:t>
            </a:r>
            <a:endParaRPr lang="en-US" altLang="en-US" sz="1100" b="1" dirty="0">
              <a:latin typeface="Calibri Light" panose="020F0302020204030204" pitchFamily="34" charset="0"/>
            </a:endParaRPr>
          </a:p>
        </p:txBody>
      </p:sp>
      <p:pic>
        <p:nvPicPr>
          <p:cNvPr id="33" name="Picture 9" descr="http://www.clker.com/cliparts/b/f/d/3/k/d/man-figure-symbol-hi.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526460" y="3907750"/>
            <a:ext cx="516843" cy="1212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 name="Picture 9" descr="http://www.clker.com/cliparts/b/f/d/3/k/d/man-figure-symbol-hi.png"/>
          <p:cNvPicPr>
            <a:picLocks noChangeAspect="1" noChangeArrowheads="1"/>
          </p:cNvPicPr>
          <p:nvPr/>
        </p:nvPicPr>
        <p:blipFill>
          <a:blip r:embed="rId4"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3598871" y="3907750"/>
            <a:ext cx="516843" cy="1212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 name="Picture 9" descr="http://www.clker.com/cliparts/b/f/d/3/k/d/man-figure-symbol-hi.png"/>
          <p:cNvPicPr>
            <a:picLocks noChangeAspect="1" noChangeArrowheads="1"/>
          </p:cNvPicPr>
          <p:nvPr/>
        </p:nvPicPr>
        <p:blipFill>
          <a:blip r:embed="rId4"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2562666" y="3907750"/>
            <a:ext cx="516843" cy="1212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 name="Picture 9" descr="http://www.clker.com/cliparts/b/f/d/3/k/d/man-figure-symbol-hi.png"/>
          <p:cNvPicPr>
            <a:picLocks noChangeAspect="1" noChangeArrowheads="1"/>
          </p:cNvPicPr>
          <p:nvPr/>
        </p:nvPicPr>
        <p:blipFill>
          <a:blip r:embed="rId4"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3080769" y="3907750"/>
            <a:ext cx="516843" cy="1212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7" name="Group 36"/>
          <p:cNvGrpSpPr/>
          <p:nvPr/>
        </p:nvGrpSpPr>
        <p:grpSpPr>
          <a:xfrm>
            <a:off x="2044563" y="3907750"/>
            <a:ext cx="516843" cy="1212865"/>
            <a:chOff x="6223544" y="4244790"/>
            <a:chExt cx="516843" cy="1212865"/>
          </a:xfrm>
        </p:grpSpPr>
        <p:pic>
          <p:nvPicPr>
            <p:cNvPr id="38" name="Picture 9" descr="http://www.clker.com/cliparts/b/f/d/3/k/d/man-figure-symbol-hi.png"/>
            <p:cNvPicPr>
              <a:picLocks noChangeAspect="1" noChangeArrowheads="1"/>
            </p:cNvPicPr>
            <p:nvPr/>
          </p:nvPicPr>
          <p:blipFill>
            <a:blip r:embed="rId4"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223544" y="4244790"/>
              <a:ext cx="516843" cy="1212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 name="Picture 9" descr="http://www.clker.com/cliparts/b/f/d/3/k/d/man-figure-symbol-hi.pn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r="50000"/>
            <a:stretch/>
          </p:blipFill>
          <p:spPr bwMode="auto">
            <a:xfrm>
              <a:off x="6223545" y="4244790"/>
              <a:ext cx="258420" cy="1212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6" name="Rectangle 45"/>
          <p:cNvSpPr/>
          <p:nvPr/>
        </p:nvSpPr>
        <p:spPr>
          <a:xfrm>
            <a:off x="1143207" y="5084901"/>
            <a:ext cx="1417376" cy="707886"/>
          </a:xfrm>
          <a:prstGeom prst="rect">
            <a:avLst/>
          </a:prstGeom>
          <a:noFill/>
          <a:effectLst>
            <a:outerShdw blurRad="38100" dist="25400" dir="2700000" algn="tl" rotWithShape="0">
              <a:prstClr val="black">
                <a:alpha val="40000"/>
              </a:prstClr>
            </a:outerShdw>
          </a:effectLst>
        </p:spPr>
        <p:txBody>
          <a:bodyPr wrap="none" lIns="91440" tIns="45720" rIns="91440" bIns="45720">
            <a:spAutoFit/>
          </a:bodyPr>
          <a:lstStyle/>
          <a:p>
            <a:pPr algn="ctr"/>
            <a:r>
              <a:rPr lang="en-US" altLang="en-US" sz="1800" b="1" dirty="0">
                <a:solidFill>
                  <a:srgbClr val="000000"/>
                </a:solidFill>
                <a:latin typeface="Calibri Light" panose="020F0302020204030204" pitchFamily="34" charset="0"/>
              </a:rPr>
              <a:t>… </a:t>
            </a:r>
            <a:r>
              <a:rPr lang="en-US" sz="4000" b="1" dirty="0" smtClean="0">
                <a:ln w="18415" cmpd="sng">
                  <a:solidFill>
                    <a:schemeClr val="bg1"/>
                  </a:solidFill>
                  <a:prstDash val="solid"/>
                </a:ln>
                <a:solidFill>
                  <a:schemeClr val="bg1"/>
                </a:solidFill>
                <a:effectLst>
                  <a:outerShdw blurRad="63500" dir="3600000" algn="tl" rotWithShape="0">
                    <a:srgbClr val="000000">
                      <a:alpha val="70000"/>
                    </a:srgbClr>
                  </a:outerShdw>
                </a:effectLst>
              </a:rPr>
              <a:t>29%</a:t>
            </a:r>
            <a:endParaRPr lang="en-US" sz="4000" b="1" dirty="0">
              <a:ln w="18415" cmpd="sng">
                <a:solidFill>
                  <a:schemeClr val="bg1"/>
                </a:solidFill>
                <a:prstDash val="solid"/>
              </a:ln>
              <a:solidFill>
                <a:schemeClr val="bg1"/>
              </a:solidFill>
              <a:effectLst>
                <a:outerShdw blurRad="63500" dir="3600000" algn="tl" rotWithShape="0">
                  <a:srgbClr val="000000">
                    <a:alpha val="70000"/>
                  </a:srgbClr>
                </a:outerShdw>
              </a:effectLst>
            </a:endParaRPr>
          </a:p>
        </p:txBody>
      </p:sp>
      <p:sp>
        <p:nvSpPr>
          <p:cNvPr id="47" name="McK 5. Source"/>
          <p:cNvSpPr>
            <a:spLocks noChangeArrowheads="1"/>
          </p:cNvSpPr>
          <p:nvPr>
            <p:custDataLst>
              <p:tags r:id="rId1"/>
            </p:custDataLst>
          </p:nvPr>
        </p:nvSpPr>
        <p:spPr bwMode="auto">
          <a:xfrm>
            <a:off x="121488" y="5787890"/>
            <a:ext cx="6988830" cy="9848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nchorCtr="0">
            <a:spAutoFit/>
          </a:bodyPr>
          <a:lstStyle/>
          <a:p>
            <a:pPr marL="118241" indent="-118241" defTabSz="913526">
              <a:tabLst>
                <a:tab pos="118241" algn="l"/>
                <a:tab pos="408171" algn="l"/>
              </a:tabLst>
            </a:pPr>
            <a:r>
              <a:rPr lang="en-US" sz="800" b="1" dirty="0" smtClean="0">
                <a:solidFill>
                  <a:schemeClr val="bg1">
                    <a:lumMod val="50000"/>
                  </a:schemeClr>
                </a:solidFill>
                <a:latin typeface="Calibri Light" panose="020F0302020204030204" pitchFamily="34" charset="0"/>
              </a:rPr>
              <a:t>Notes</a:t>
            </a:r>
            <a:r>
              <a:rPr lang="en-US" sz="800" dirty="0" smtClean="0">
                <a:solidFill>
                  <a:schemeClr val="bg1">
                    <a:lumMod val="50000"/>
                  </a:schemeClr>
                </a:solidFill>
                <a:latin typeface="Calibri Light" panose="020F0302020204030204" pitchFamily="34" charset="0"/>
              </a:rPr>
              <a:t>: </a:t>
            </a:r>
            <a:r>
              <a:rPr lang="en-US" sz="800" dirty="0">
                <a:solidFill>
                  <a:schemeClr val="bg1">
                    <a:lumMod val="50000"/>
                  </a:schemeClr>
                </a:solidFill>
                <a:latin typeface="Calibri Light" panose="020F0302020204030204" pitchFamily="34" charset="0"/>
              </a:rPr>
              <a:t>	(A) High-cost patients defined as 5% of patients with highest claims-based medical expenditures </a:t>
            </a:r>
            <a:r>
              <a:rPr lang="en-US" sz="800" dirty="0" smtClean="0">
                <a:solidFill>
                  <a:schemeClr val="bg1">
                    <a:lumMod val="50000"/>
                  </a:schemeClr>
                </a:solidFill>
                <a:latin typeface="Calibri Light" panose="020F0302020204030204" pitchFamily="34" charset="0"/>
              </a:rPr>
              <a:t>(excluding pharmacy spending) </a:t>
            </a:r>
            <a:r>
              <a:rPr lang="en-US" sz="800" dirty="0">
                <a:solidFill>
                  <a:schemeClr val="bg1">
                    <a:lumMod val="50000"/>
                  </a:schemeClr>
                </a:solidFill>
                <a:latin typeface="Calibri Light" panose="020F0302020204030204" pitchFamily="34" charset="0"/>
              </a:rPr>
              <a:t>in a given year. </a:t>
            </a:r>
            <a:endParaRPr lang="en-US" sz="800" dirty="0" smtClean="0">
              <a:solidFill>
                <a:schemeClr val="bg1">
                  <a:lumMod val="50000"/>
                </a:schemeClr>
              </a:solidFill>
              <a:latin typeface="Calibri Light" panose="020F0302020204030204" pitchFamily="34" charset="0"/>
            </a:endParaRPr>
          </a:p>
          <a:p>
            <a:pPr marL="118241" indent="-118241" defTabSz="913526">
              <a:tabLst>
                <a:tab pos="118241" algn="l"/>
                <a:tab pos="408171" algn="l"/>
              </a:tabLst>
            </a:pPr>
            <a:r>
              <a:rPr lang="en-US" sz="800" dirty="0">
                <a:solidFill>
                  <a:schemeClr val="bg1">
                    <a:lumMod val="50000"/>
                  </a:schemeClr>
                </a:solidFill>
                <a:latin typeface="Calibri Light" panose="020F0302020204030204" pitchFamily="34" charset="0"/>
              </a:rPr>
              <a:t>	</a:t>
            </a:r>
            <a:r>
              <a:rPr lang="en-US" sz="800" dirty="0" smtClean="0">
                <a:solidFill>
                  <a:schemeClr val="bg1">
                    <a:lumMod val="50000"/>
                  </a:schemeClr>
                </a:solidFill>
                <a:latin typeface="Calibri Light" panose="020F0302020204030204" pitchFamily="34" charset="0"/>
              </a:rPr>
              <a:t>	(</a:t>
            </a:r>
            <a:r>
              <a:rPr lang="en-US" sz="800" dirty="0">
                <a:solidFill>
                  <a:schemeClr val="bg1">
                    <a:lumMod val="50000"/>
                  </a:schemeClr>
                </a:solidFill>
                <a:latin typeface="Calibri Light" panose="020F0302020204030204" pitchFamily="34" charset="0"/>
              </a:rPr>
              <a:t>B</a:t>
            </a:r>
            <a:r>
              <a:rPr lang="en-US" sz="800" dirty="0" smtClean="0">
                <a:solidFill>
                  <a:schemeClr val="bg1">
                    <a:lumMod val="50000"/>
                  </a:schemeClr>
                </a:solidFill>
                <a:latin typeface="Calibri Light" panose="020F0302020204030204" pitchFamily="34" charset="0"/>
              </a:rPr>
              <a:t>) </a:t>
            </a:r>
            <a:r>
              <a:rPr lang="en-US" sz="800" dirty="0">
                <a:solidFill>
                  <a:schemeClr val="bg1">
                    <a:lumMod val="50000"/>
                  </a:schemeClr>
                </a:solidFill>
                <a:latin typeface="Calibri Light" panose="020F0302020204030204" pitchFamily="34" charset="0"/>
              </a:rPr>
              <a:t>The sample was limited to patients who had at least six months of enrollment in both 2010 and 2011 and costs of at least $1 in each year. Figures do not 	capture pharmacy costs, payments outside the claims system, Medicare cost-sharing, or end-of-life care for patients who died in 2010 or the first half of 2011. </a:t>
            </a:r>
          </a:p>
          <a:p>
            <a:pPr marL="118241" indent="-118241" defTabSz="913526">
              <a:tabLst>
                <a:tab pos="118241" algn="l"/>
                <a:tab pos="408171" algn="l"/>
              </a:tabLst>
            </a:pPr>
            <a:r>
              <a:rPr lang="en-US" sz="800" dirty="0" smtClean="0">
                <a:solidFill>
                  <a:schemeClr val="bg1">
                    <a:lumMod val="50000"/>
                  </a:schemeClr>
                </a:solidFill>
                <a:latin typeface="Calibri Light" panose="020F0302020204030204" pitchFamily="34" charset="0"/>
              </a:rPr>
              <a:t>		(</a:t>
            </a:r>
            <a:r>
              <a:rPr lang="en-US" sz="800" dirty="0">
                <a:solidFill>
                  <a:schemeClr val="bg1">
                    <a:lumMod val="50000"/>
                  </a:schemeClr>
                </a:solidFill>
                <a:latin typeface="Calibri Light" panose="020F0302020204030204" pitchFamily="34" charset="0"/>
              </a:rPr>
              <a:t>C</a:t>
            </a:r>
            <a:r>
              <a:rPr lang="en-US" sz="800" dirty="0" smtClean="0">
                <a:solidFill>
                  <a:schemeClr val="bg1">
                    <a:lumMod val="50000"/>
                  </a:schemeClr>
                </a:solidFill>
                <a:latin typeface="Calibri Light" panose="020F0302020204030204" pitchFamily="34" charset="0"/>
              </a:rPr>
              <a:t>) </a:t>
            </a:r>
            <a:r>
              <a:rPr lang="en-US" sz="800" dirty="0">
                <a:solidFill>
                  <a:schemeClr val="bg1">
                    <a:lumMod val="50000"/>
                  </a:schemeClr>
                </a:solidFill>
                <a:latin typeface="Calibri Light" panose="020F0302020204030204" pitchFamily="34" charset="0"/>
              </a:rPr>
              <a:t>Clinical conditions as defined by Lewin's ERG grouper. 23 clinical conditions selected for presentation include common chronic conditions and conditions 	particularly prevalent among high-cost patients</a:t>
            </a:r>
            <a:r>
              <a:rPr lang="en-US" sz="800" dirty="0" smtClean="0">
                <a:solidFill>
                  <a:schemeClr val="bg1">
                    <a:lumMod val="50000"/>
                  </a:schemeClr>
                </a:solidFill>
                <a:latin typeface="Calibri Light" panose="020F0302020204030204" pitchFamily="34" charset="0"/>
              </a:rPr>
              <a:t>.</a:t>
            </a:r>
          </a:p>
          <a:p>
            <a:pPr marL="118241" indent="-118241" defTabSz="913526">
              <a:tabLst>
                <a:tab pos="118241" algn="l"/>
                <a:tab pos="408171" algn="l"/>
              </a:tabLst>
            </a:pPr>
            <a:r>
              <a:rPr lang="en-US" sz="800" dirty="0">
                <a:solidFill>
                  <a:schemeClr val="bg1">
                    <a:lumMod val="50000"/>
                  </a:schemeClr>
                </a:solidFill>
                <a:latin typeface="Calibri Light" panose="020F0302020204030204" pitchFamily="34" charset="0"/>
              </a:rPr>
              <a:t>	</a:t>
            </a:r>
            <a:r>
              <a:rPr lang="en-US" sz="800" dirty="0" smtClean="0">
                <a:solidFill>
                  <a:schemeClr val="bg1">
                    <a:lumMod val="50000"/>
                  </a:schemeClr>
                </a:solidFill>
                <a:latin typeface="Calibri Light" panose="020F0302020204030204" pitchFamily="34" charset="0"/>
              </a:rPr>
              <a:t>	(D) </a:t>
            </a:r>
            <a:r>
              <a:rPr lang="en-US" sz="800" dirty="0">
                <a:solidFill>
                  <a:schemeClr val="bg1">
                    <a:lumMod val="50000"/>
                  </a:schemeClr>
                </a:solidFill>
                <a:latin typeface="Calibri Light" panose="020F0302020204030204" pitchFamily="34" charset="0"/>
              </a:rPr>
              <a:t>Results control for age, sex, region of residence, income, clinical conditions, and interactions among conditions</a:t>
            </a:r>
            <a:r>
              <a:rPr lang="en-US" sz="800" dirty="0" smtClean="0">
                <a:solidFill>
                  <a:schemeClr val="bg1">
                    <a:lumMod val="50000"/>
                  </a:schemeClr>
                </a:solidFill>
                <a:latin typeface="Calibri Light" panose="020F0302020204030204" pitchFamily="34" charset="0"/>
              </a:rPr>
              <a:t>. </a:t>
            </a:r>
            <a:r>
              <a:rPr lang="en-US" sz="800" dirty="0">
                <a:solidFill>
                  <a:schemeClr val="bg1">
                    <a:lumMod val="50000"/>
                  </a:schemeClr>
                </a:solidFill>
                <a:latin typeface="Calibri Light" panose="020F0302020204030204" pitchFamily="34" charset="0"/>
              </a:rPr>
              <a:t>Patient income is not directly available in the </a:t>
            </a:r>
            <a:r>
              <a:rPr lang="en-US" sz="800" dirty="0" smtClean="0">
                <a:solidFill>
                  <a:schemeClr val="bg1">
                    <a:lumMod val="50000"/>
                  </a:schemeClr>
                </a:solidFill>
                <a:latin typeface="Calibri Light" panose="020F0302020204030204" pitchFamily="34" charset="0"/>
              </a:rPr>
              <a:t>	APCD</a:t>
            </a:r>
            <a:r>
              <a:rPr lang="en-US" sz="800" dirty="0">
                <a:solidFill>
                  <a:schemeClr val="bg1">
                    <a:lumMod val="50000"/>
                  </a:schemeClr>
                </a:solidFill>
                <a:latin typeface="Calibri Light" panose="020F0302020204030204" pitchFamily="34" charset="0"/>
              </a:rPr>
              <a:t>. We used community income, the median household income in a patient’s zip code of residence, as an </a:t>
            </a:r>
            <a:r>
              <a:rPr lang="en-US" sz="800" dirty="0" smtClean="0">
                <a:solidFill>
                  <a:schemeClr val="bg1">
                    <a:lumMod val="50000"/>
                  </a:schemeClr>
                </a:solidFill>
                <a:latin typeface="Calibri Light" panose="020F0302020204030204" pitchFamily="34" charset="0"/>
              </a:rPr>
              <a:t>estimate </a:t>
            </a:r>
            <a:r>
              <a:rPr lang="en-US" sz="800" dirty="0">
                <a:solidFill>
                  <a:schemeClr val="bg1">
                    <a:lumMod val="50000"/>
                  </a:schemeClr>
                </a:solidFill>
                <a:latin typeface="Calibri Light" panose="020F0302020204030204" pitchFamily="34" charset="0"/>
              </a:rPr>
              <a:t>of individual income.</a:t>
            </a:r>
            <a:endParaRPr lang="en-US" sz="800" dirty="0" smtClean="0">
              <a:solidFill>
                <a:schemeClr val="bg1">
                  <a:lumMod val="50000"/>
                </a:schemeClr>
              </a:solidFill>
              <a:latin typeface="Calibri Light" panose="020F0302020204030204" pitchFamily="34" charset="0"/>
            </a:endParaRPr>
          </a:p>
          <a:p>
            <a:pPr marL="118241" indent="-118241" defTabSz="913526">
              <a:tabLst>
                <a:tab pos="118241" algn="l"/>
                <a:tab pos="408171" algn="l"/>
              </a:tabLst>
            </a:pPr>
            <a:r>
              <a:rPr lang="en-US" sz="800" b="1" dirty="0" smtClean="0">
                <a:solidFill>
                  <a:schemeClr val="bg1">
                    <a:lumMod val="50000"/>
                  </a:schemeClr>
                </a:solidFill>
                <a:latin typeface="Calibri Light" panose="020F0302020204030204" pitchFamily="34" charset="0"/>
              </a:rPr>
              <a:t>Source: 	</a:t>
            </a:r>
            <a:r>
              <a:rPr lang="en-US" sz="800" dirty="0" smtClean="0">
                <a:solidFill>
                  <a:schemeClr val="bg1">
                    <a:lumMod val="50000"/>
                  </a:schemeClr>
                </a:solidFill>
                <a:latin typeface="Calibri Light" panose="020F0302020204030204" pitchFamily="34" charset="0"/>
              </a:rPr>
              <a:t>All-Payer Claims Database; Census Bureau; HPC analysis</a:t>
            </a:r>
            <a:endParaRPr lang="en-US" sz="800" dirty="0">
              <a:solidFill>
                <a:schemeClr val="bg1">
                  <a:lumMod val="50000"/>
                </a:schemeClr>
              </a:solidFill>
              <a:latin typeface="Calibri Light" panose="020F0302020204030204" pitchFamily="34" charset="0"/>
            </a:endParaRPr>
          </a:p>
        </p:txBody>
      </p:sp>
      <p:sp>
        <p:nvSpPr>
          <p:cNvPr id="48" name="Rectangle 47"/>
          <p:cNvSpPr/>
          <p:nvPr/>
        </p:nvSpPr>
        <p:spPr>
          <a:xfrm rot="16200000">
            <a:off x="40134" y="4575265"/>
            <a:ext cx="1919986" cy="438148"/>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r>
              <a:rPr lang="en-US" sz="1400" b="1" dirty="0" smtClean="0"/>
              <a:t>2011</a:t>
            </a:r>
            <a:endParaRPr lang="en-US" b="1" dirty="0"/>
          </a:p>
        </p:txBody>
      </p:sp>
      <p:sp>
        <p:nvSpPr>
          <p:cNvPr id="49" name="Rectangle 48"/>
          <p:cNvSpPr/>
          <p:nvPr/>
        </p:nvSpPr>
        <p:spPr>
          <a:xfrm>
            <a:off x="5229225" y="2392189"/>
            <a:ext cx="3367040" cy="3046655"/>
          </a:xfrm>
          <a:prstGeom prst="rect">
            <a:avLst/>
          </a:prstGeom>
          <a:solidFill>
            <a:srgbClr val="DFE5EF"/>
          </a:solidFill>
          <a:ln>
            <a:noFill/>
          </a:ln>
        </p:spPr>
        <p:style>
          <a:lnRef idx="2">
            <a:schemeClr val="accent1">
              <a:shade val="50000"/>
            </a:schemeClr>
          </a:lnRef>
          <a:fillRef idx="1">
            <a:schemeClr val="accent1"/>
          </a:fillRef>
          <a:effectRef idx="0">
            <a:schemeClr val="accent1"/>
          </a:effectRef>
          <a:fontRef idx="minor">
            <a:schemeClr val="lt1"/>
          </a:fontRef>
        </p:style>
        <p:txBody>
          <a:bodyPr lIns="186592" tIns="186592" rIns="186592" bIns="186592" rtlCol="0" anchor="ctr"/>
          <a:lstStyle/>
          <a:p>
            <a:pPr algn="ctr"/>
            <a:r>
              <a:rPr lang="en-US" sz="1400" b="1" dirty="0">
                <a:solidFill>
                  <a:schemeClr val="tx1"/>
                </a:solidFill>
              </a:rPr>
              <a:t>Predictors </a:t>
            </a:r>
            <a:r>
              <a:rPr lang="en-US" sz="1400" b="1" dirty="0" smtClean="0">
                <a:solidFill>
                  <a:schemeClr val="tx1"/>
                </a:solidFill>
              </a:rPr>
              <a:t>of </a:t>
            </a:r>
            <a:r>
              <a:rPr lang="en-US" sz="1400" b="1" dirty="0">
                <a:solidFill>
                  <a:schemeClr val="tx1"/>
                </a:solidFill>
              </a:rPr>
              <a:t>whether </a:t>
            </a:r>
            <a:r>
              <a:rPr lang="en-US" sz="1400" b="1" dirty="0" smtClean="0">
                <a:solidFill>
                  <a:schemeClr val="tx1"/>
                </a:solidFill>
              </a:rPr>
              <a:t>a patient remains high-cost </a:t>
            </a:r>
            <a:r>
              <a:rPr lang="en-US" sz="1400" b="1" dirty="0">
                <a:solidFill>
                  <a:schemeClr val="tx1"/>
                </a:solidFill>
              </a:rPr>
              <a:t>in </a:t>
            </a:r>
            <a:r>
              <a:rPr lang="en-US" sz="1400" b="1" dirty="0" smtClean="0">
                <a:solidFill>
                  <a:schemeClr val="tx1"/>
                </a:solidFill>
              </a:rPr>
              <a:t>2011 if high-cost in 2010</a:t>
            </a:r>
          </a:p>
          <a:p>
            <a:pPr algn="ctr"/>
            <a:endParaRPr lang="en-US" sz="1400" b="1" dirty="0">
              <a:solidFill>
                <a:schemeClr val="tx1"/>
              </a:solidFill>
            </a:endParaRPr>
          </a:p>
          <a:p>
            <a:pPr marL="285750" indent="-285750">
              <a:buFont typeface="Wingdings" panose="05000000000000000000" pitchFamily="2" charset="2"/>
              <a:buChar char="§"/>
            </a:pPr>
            <a:r>
              <a:rPr lang="en-US" sz="1400" dirty="0" smtClean="0">
                <a:solidFill>
                  <a:schemeClr val="tx1"/>
                </a:solidFill>
              </a:rPr>
              <a:t>Many </a:t>
            </a:r>
            <a:r>
              <a:rPr lang="en-US" sz="1400" dirty="0">
                <a:solidFill>
                  <a:schemeClr val="tx1"/>
                </a:solidFill>
              </a:rPr>
              <a:t>of the same conditions that predicted </a:t>
            </a:r>
            <a:r>
              <a:rPr lang="en-US" sz="1400" dirty="0" smtClean="0">
                <a:solidFill>
                  <a:schemeClr val="tx1"/>
                </a:solidFill>
              </a:rPr>
              <a:t>being high-cost </a:t>
            </a:r>
            <a:r>
              <a:rPr lang="en-US" sz="1400" dirty="0">
                <a:solidFill>
                  <a:schemeClr val="tx1"/>
                </a:solidFill>
              </a:rPr>
              <a:t>in 2010</a:t>
            </a:r>
          </a:p>
          <a:p>
            <a:pPr marL="285750" indent="-285750">
              <a:buFont typeface="Wingdings" panose="05000000000000000000" pitchFamily="2" charset="2"/>
              <a:buChar char="§"/>
            </a:pPr>
            <a:endParaRPr lang="en-US" sz="1400" dirty="0" smtClean="0">
              <a:solidFill>
                <a:schemeClr val="tx1"/>
              </a:solidFill>
            </a:endParaRPr>
          </a:p>
          <a:p>
            <a:pPr marL="285750" indent="-285750">
              <a:buFont typeface="Wingdings" panose="05000000000000000000" pitchFamily="2" charset="2"/>
              <a:buChar char="§"/>
            </a:pPr>
            <a:r>
              <a:rPr lang="en-US" sz="1400" dirty="0">
                <a:solidFill>
                  <a:schemeClr val="tx1"/>
                </a:solidFill>
              </a:rPr>
              <a:t>Within commercial population, presence of multiple </a:t>
            </a:r>
            <a:r>
              <a:rPr lang="en-US" sz="1400" dirty="0" smtClean="0">
                <a:solidFill>
                  <a:schemeClr val="tx1"/>
                </a:solidFill>
              </a:rPr>
              <a:t>conditions</a:t>
            </a:r>
          </a:p>
          <a:p>
            <a:pPr marL="285750" indent="-285750">
              <a:buFont typeface="Wingdings" panose="05000000000000000000" pitchFamily="2" charset="2"/>
              <a:buChar char="§"/>
            </a:pPr>
            <a:endParaRPr lang="en-US" sz="1400" dirty="0" smtClean="0">
              <a:solidFill>
                <a:schemeClr val="tx1"/>
              </a:solidFill>
            </a:endParaRPr>
          </a:p>
          <a:p>
            <a:pPr marL="285750" indent="-285750">
              <a:buFont typeface="Wingdings" panose="05000000000000000000" pitchFamily="2" charset="2"/>
              <a:buChar char="§"/>
            </a:pPr>
            <a:r>
              <a:rPr lang="en-US" sz="1400" dirty="0" smtClean="0">
                <a:solidFill>
                  <a:schemeClr val="tx1"/>
                </a:solidFill>
              </a:rPr>
              <a:t>Residence in certain regions</a:t>
            </a:r>
            <a:endParaRPr lang="en-US" sz="1400" dirty="0">
              <a:solidFill>
                <a:schemeClr val="tx1"/>
              </a:solidFill>
            </a:endParaRPr>
          </a:p>
          <a:p>
            <a:pPr marL="285750" indent="-285750">
              <a:buFont typeface="Wingdings" panose="05000000000000000000" pitchFamily="2" charset="2"/>
              <a:buChar char="§"/>
            </a:pPr>
            <a:endParaRPr lang="en-US" sz="1400" dirty="0" smtClean="0">
              <a:solidFill>
                <a:schemeClr val="tx1"/>
              </a:solidFill>
            </a:endParaRPr>
          </a:p>
          <a:p>
            <a:pPr marL="285750" indent="-285750">
              <a:buFont typeface="Wingdings" panose="05000000000000000000" pitchFamily="2" charset="2"/>
              <a:buChar char="§"/>
            </a:pPr>
            <a:r>
              <a:rPr lang="en-US" sz="1400" dirty="0" smtClean="0">
                <a:solidFill>
                  <a:schemeClr val="tx1"/>
                </a:solidFill>
              </a:rPr>
              <a:t>No consistent income effect</a:t>
            </a:r>
            <a:endParaRPr lang="en-US" sz="1400" dirty="0">
              <a:solidFill>
                <a:schemeClr val="tx1"/>
              </a:solidFill>
            </a:endParaRPr>
          </a:p>
        </p:txBody>
      </p:sp>
      <p:sp>
        <p:nvSpPr>
          <p:cNvPr id="50" name="Isosceles Triangle 49"/>
          <p:cNvSpPr/>
          <p:nvPr/>
        </p:nvSpPr>
        <p:spPr>
          <a:xfrm rot="16200000">
            <a:off x="3379587" y="3589200"/>
            <a:ext cx="3046656" cy="652631"/>
          </a:xfrm>
          <a:prstGeom prst="triangle">
            <a:avLst>
              <a:gd name="adj" fmla="val 19303"/>
            </a:avLst>
          </a:prstGeom>
          <a:solidFill>
            <a:srgbClr val="7083AE"/>
          </a:solidFill>
          <a:ln>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endParaRPr lang="en-US"/>
          </a:p>
        </p:txBody>
      </p:sp>
    </p:spTree>
    <p:extLst>
      <p:ext uri="{BB962C8B-B14F-4D97-AF65-F5344CB8AC3E}">
        <p14:creationId xmlns:p14="http://schemas.microsoft.com/office/powerpoint/2010/main" val="295069026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409931282"/>
              </p:ext>
            </p:extLst>
          </p:nvPr>
        </p:nvGraphicFramePr>
        <p:xfrm>
          <a:off x="272054" y="888463"/>
          <a:ext cx="8643548" cy="5029048"/>
        </p:xfrm>
        <a:graphic>
          <a:graphicData uri="http://schemas.openxmlformats.org/drawingml/2006/table">
            <a:tbl>
              <a:tblPr firstRow="1" bandRow="1">
                <a:tableStyleId>{2D5ABB26-0587-4C30-8999-92F81FD0307C}</a:tableStyleId>
              </a:tblPr>
              <a:tblGrid>
                <a:gridCol w="1247415"/>
                <a:gridCol w="118703"/>
                <a:gridCol w="2964056"/>
                <a:gridCol w="118703"/>
                <a:gridCol w="4194671"/>
              </a:tblGrid>
              <a:tr h="61265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600" b="1" dirty="0" smtClean="0">
                        <a:latin typeface="+mj-lt"/>
                      </a:endParaRPr>
                    </a:p>
                  </a:txBody>
                  <a:tcPr marL="93303" marR="93303" marT="46649" marB="46649">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700" b="1" dirty="0" smtClean="0">
                        <a:latin typeface="+mj-lt"/>
                      </a:endParaRPr>
                    </a:p>
                  </a:txBody>
                  <a:tcPr marL="0" marR="93303" marT="46649" marB="46649"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b="0" dirty="0" smtClean="0">
                          <a:latin typeface="+mj-lt"/>
                        </a:rPr>
                        <a:t>Description</a:t>
                      </a:r>
                    </a:p>
                  </a:txBody>
                  <a:tcPr marL="93303" marR="93303" marT="46649" marB="46649" anchor="b">
                    <a:lnL>
                      <a:noFill/>
                    </a:lnL>
                    <a:lnB w="12700" cap="flat" cmpd="sng" algn="ctr">
                      <a:solidFill>
                        <a:schemeClr val="bg1">
                          <a:lumMod val="50000"/>
                        </a:schemeClr>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200" b="0" dirty="0" smtClean="0">
                        <a:latin typeface="+mj-lt"/>
                      </a:endParaRPr>
                    </a:p>
                  </a:txBody>
                  <a:tcPr marL="0" marR="93303" marT="46649" marB="46649" anchor="b"/>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b="0" dirty="0" smtClean="0">
                          <a:latin typeface="+mj-lt"/>
                        </a:rPr>
                        <a:t>Examples</a:t>
                      </a:r>
                    </a:p>
                  </a:txBody>
                  <a:tcPr marL="93303" marR="93303" marT="46649" marB="46649" anchor="b">
                    <a:lnB w="12700" cap="flat" cmpd="sng" algn="ctr">
                      <a:solidFill>
                        <a:schemeClr val="bg1">
                          <a:lumMod val="50000"/>
                        </a:schemeClr>
                      </a:solidFill>
                      <a:prstDash val="solid"/>
                      <a:round/>
                      <a:headEnd type="none" w="med" len="med"/>
                      <a:tailEnd type="none" w="med" len="med"/>
                    </a:lnB>
                  </a:tcPr>
                </a:tc>
              </a:tr>
              <a:tr h="1430026">
                <a:tc>
                  <a:txBody>
                    <a:bodyPr/>
                    <a:lstStyle/>
                    <a:p>
                      <a:pPr algn="ctr"/>
                      <a:r>
                        <a:rPr lang="en-US" sz="1200" dirty="0" smtClean="0">
                          <a:solidFill>
                            <a:schemeClr val="tx1"/>
                          </a:solidFill>
                          <a:latin typeface="Calibri Light" panose="020F0302020204030204" pitchFamily="34" charset="0"/>
                        </a:rPr>
                        <a:t>Preventive</a:t>
                      </a:r>
                      <a:r>
                        <a:rPr lang="en-US" sz="1200" baseline="0" dirty="0" smtClean="0">
                          <a:solidFill>
                            <a:schemeClr val="tx1"/>
                          </a:solidFill>
                          <a:latin typeface="Calibri Light" panose="020F0302020204030204" pitchFamily="34" charset="0"/>
                        </a:rPr>
                        <a:t> strategies</a:t>
                      </a:r>
                      <a:endParaRPr lang="en-US" sz="1200" baseline="30000" dirty="0">
                        <a:solidFill>
                          <a:schemeClr val="tx1"/>
                        </a:solidFill>
                        <a:latin typeface="Calibri Light" panose="020F0302020204030204" pitchFamily="34" charset="0"/>
                      </a:endParaRPr>
                    </a:p>
                  </a:txBody>
                  <a:tcPr marL="93303" marR="93303" marT="46649" marB="46649" anchor="ctr">
                    <a:lnR>
                      <a:noFill/>
                    </a:lnR>
                    <a:lnT w="12700" cap="flat" cmpd="sng" algn="ctr">
                      <a:noFill/>
                      <a:prstDash val="solid"/>
                      <a:round/>
                      <a:headEnd type="none" w="med" len="med"/>
                      <a:tailEnd type="none" w="med" len="med"/>
                    </a:lnT>
                    <a:lnB w="76200" cap="flat" cmpd="sng" algn="ctr">
                      <a:solidFill>
                        <a:schemeClr val="bg1">
                          <a:lumMod val="95000"/>
                        </a:schemeClr>
                      </a:solidFill>
                      <a:prstDash val="solid"/>
                      <a:round/>
                      <a:headEnd type="none" w="med" len="med"/>
                      <a:tailEnd type="none" w="med" len="med"/>
                    </a:lnB>
                    <a:solidFill>
                      <a:schemeClr val="bg1">
                        <a:lumMod val="85000"/>
                      </a:schemeClr>
                    </a:solidFill>
                  </a:tcPr>
                </a:tc>
                <a:tc>
                  <a:txBody>
                    <a:bodyPr/>
                    <a:lstStyle/>
                    <a:p>
                      <a:pPr algn="ctr"/>
                      <a:endParaRPr lang="en-US" sz="800" dirty="0">
                        <a:latin typeface="+mj-lt"/>
                      </a:endParaRPr>
                    </a:p>
                  </a:txBody>
                  <a:tcPr marL="0" marR="93303" marT="46649" marB="46649" anchor="ctr">
                    <a:lnL>
                      <a:noFill/>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171450" marR="0" lvl="1"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200" b="0" i="0" u="none" strike="noStrike" kern="1200" cap="none" spc="0" normalizeH="0" baseline="0" noProof="0" dirty="0" smtClean="0">
                          <a:ln>
                            <a:noFill/>
                          </a:ln>
                          <a:solidFill>
                            <a:srgbClr val="000000"/>
                          </a:solidFill>
                          <a:effectLst/>
                          <a:uLnTx/>
                          <a:uFillTx/>
                          <a:latin typeface="+mn-lt"/>
                        </a:rPr>
                        <a:t>Reduce the incidence of conditions prevalent among high-cost patients that drive expensive health crises</a:t>
                      </a:r>
                    </a:p>
                  </a:txBody>
                  <a:tcPr marL="93303" marR="93303" marT="46649" marB="46649">
                    <a:lnL>
                      <a:noFill/>
                    </a:lnL>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dash"/>
                      <a:round/>
                      <a:headEnd type="none" w="med" len="med"/>
                      <a:tailEnd type="none" w="med" len="med"/>
                    </a:lnB>
                  </a:tcPr>
                </a:tc>
                <a:tc>
                  <a:txBody>
                    <a:bodyPr/>
                    <a:lstStyle/>
                    <a:p>
                      <a:pPr algn="ctr"/>
                      <a:endParaRPr lang="en-US" sz="1400" dirty="0">
                        <a:latin typeface="+mj-lt"/>
                      </a:endParaRPr>
                    </a:p>
                  </a:txBody>
                  <a:tcPr marL="0" marR="93303" marT="46649" marB="46649" anchor="ctr">
                    <a:lnB w="12700" cap="flat" cmpd="sng" algn="ctr">
                      <a:solidFill>
                        <a:schemeClr val="bg1">
                          <a:lumMod val="50000"/>
                        </a:schemeClr>
                      </a:solidFill>
                      <a:prstDash val="dash"/>
                      <a:round/>
                      <a:headEnd type="none" w="med" len="med"/>
                      <a:tailEnd type="none" w="med" len="med"/>
                    </a:lnB>
                  </a:tcPr>
                </a:tc>
                <a:tc>
                  <a:txBody>
                    <a:bodyPr/>
                    <a:lstStyle/>
                    <a:p>
                      <a:pPr marL="114300" marR="0" lvl="1" indent="-114300" algn="l" defTabSz="914400" rtl="0" eaLnBrk="1" fontAlgn="auto" latinLnBrk="0" hangingPunct="1">
                        <a:lnSpc>
                          <a:spcPct val="100000"/>
                        </a:lnSpc>
                        <a:spcBef>
                          <a:spcPts val="0"/>
                        </a:spcBef>
                        <a:spcAft>
                          <a:spcPts val="0"/>
                        </a:spcAft>
                        <a:buClrTx/>
                        <a:buSzTx/>
                        <a:buFont typeface="Wingdings" pitchFamily="2" charset="2"/>
                        <a:buChar char="§"/>
                        <a:tabLst/>
                        <a:defRPr/>
                      </a:pPr>
                      <a:r>
                        <a:rPr lang="en-US" sz="1200" dirty="0" smtClean="0">
                          <a:latin typeface="+mj-lt"/>
                        </a:rPr>
                        <a:t>Targeted,</a:t>
                      </a:r>
                      <a:r>
                        <a:rPr lang="en-US" sz="1200" baseline="0" dirty="0" smtClean="0">
                          <a:latin typeface="+mj-lt"/>
                        </a:rPr>
                        <a:t> intensive lifestyle management (e.g., Medicare’s Diabetes Prevention Program)</a:t>
                      </a:r>
                    </a:p>
                    <a:p>
                      <a:pPr marL="114300" marR="0" lvl="1" indent="-114300" algn="l" defTabSz="914400" rtl="0" eaLnBrk="1" fontAlgn="auto" latinLnBrk="0" hangingPunct="1">
                        <a:lnSpc>
                          <a:spcPct val="100000"/>
                        </a:lnSpc>
                        <a:spcBef>
                          <a:spcPts val="0"/>
                        </a:spcBef>
                        <a:spcAft>
                          <a:spcPts val="0"/>
                        </a:spcAft>
                        <a:buClrTx/>
                        <a:buSzTx/>
                        <a:buFont typeface="Wingdings" pitchFamily="2" charset="2"/>
                        <a:buChar char="§"/>
                        <a:tabLst/>
                        <a:defRPr/>
                      </a:pPr>
                      <a:r>
                        <a:rPr lang="en-US" sz="1200" baseline="0" dirty="0" smtClean="0">
                          <a:latin typeface="+mj-lt"/>
                        </a:rPr>
                        <a:t>Comprehensive medication management </a:t>
                      </a:r>
                    </a:p>
                    <a:p>
                      <a:pPr marL="114300" marR="0" lvl="1" indent="-114300" algn="l" defTabSz="914400" rtl="0" eaLnBrk="1" fontAlgn="auto" latinLnBrk="0" hangingPunct="1">
                        <a:lnSpc>
                          <a:spcPct val="100000"/>
                        </a:lnSpc>
                        <a:spcBef>
                          <a:spcPts val="0"/>
                        </a:spcBef>
                        <a:spcAft>
                          <a:spcPts val="0"/>
                        </a:spcAft>
                        <a:buClrTx/>
                        <a:buSzTx/>
                        <a:buFont typeface="Wingdings" pitchFamily="2" charset="2"/>
                        <a:buChar char="§"/>
                        <a:tabLst/>
                        <a:defRPr/>
                      </a:pPr>
                      <a:r>
                        <a:rPr lang="en-US" sz="1200" baseline="0" dirty="0" smtClean="0">
                          <a:latin typeface="+mj-lt"/>
                        </a:rPr>
                        <a:t>Health coaching </a:t>
                      </a:r>
                      <a:endParaRPr lang="en-US" sz="1200" dirty="0" smtClean="0">
                        <a:latin typeface="+mj-lt"/>
                      </a:endParaRPr>
                    </a:p>
                  </a:txBody>
                  <a:tcPr marL="93303" marR="93303" marT="46649" marB="46649">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dash"/>
                      <a:round/>
                      <a:headEnd type="none" w="med" len="med"/>
                      <a:tailEnd type="none" w="med" len="med"/>
                    </a:lnB>
                  </a:tcPr>
                </a:tc>
              </a:tr>
              <a:tr h="1430026">
                <a:tc>
                  <a:txBody>
                    <a:bodyPr/>
                    <a:lstStyle/>
                    <a:p>
                      <a:pPr algn="ctr"/>
                      <a:r>
                        <a:rPr lang="en-US" sz="1200" dirty="0" smtClean="0">
                          <a:solidFill>
                            <a:schemeClr val="tx1"/>
                          </a:solidFill>
                          <a:latin typeface="Calibri Light" panose="020F0302020204030204" pitchFamily="34" charset="0"/>
                        </a:rPr>
                        <a:t>Process and operation improvement strategies</a:t>
                      </a:r>
                      <a:endParaRPr lang="en-US" sz="1200" dirty="0">
                        <a:solidFill>
                          <a:schemeClr val="tx1"/>
                        </a:solidFill>
                        <a:latin typeface="Calibri Light" panose="020F0302020204030204" pitchFamily="34" charset="0"/>
                      </a:endParaRPr>
                    </a:p>
                  </a:txBody>
                  <a:tcPr marL="93303" marR="93303" marT="46649" marB="46649" anchor="ctr">
                    <a:lnR>
                      <a:noFill/>
                    </a:lnR>
                    <a:lnT w="76200" cap="flat" cmpd="sng" algn="ctr">
                      <a:solidFill>
                        <a:schemeClr val="bg1">
                          <a:lumMod val="95000"/>
                        </a:schemeClr>
                      </a:solidFill>
                      <a:prstDash val="solid"/>
                      <a:round/>
                      <a:headEnd type="none" w="med" len="med"/>
                      <a:tailEnd type="none" w="med" len="med"/>
                    </a:lnT>
                    <a:lnB w="76200" cap="flat" cmpd="sng" algn="ctr">
                      <a:solidFill>
                        <a:schemeClr val="bg1">
                          <a:lumMod val="95000"/>
                        </a:schemeClr>
                      </a:solidFill>
                      <a:prstDash val="solid"/>
                      <a:round/>
                      <a:headEnd type="none" w="med" len="med"/>
                      <a:tailEnd type="none" w="med" len="med"/>
                    </a:lnB>
                    <a:solidFill>
                      <a:schemeClr val="bg1">
                        <a:lumMod val="85000"/>
                      </a:schemeClr>
                    </a:solidFill>
                  </a:tcPr>
                </a:tc>
                <a:tc>
                  <a:txBody>
                    <a:bodyPr/>
                    <a:lstStyle/>
                    <a:p>
                      <a:pPr algn="ctr"/>
                      <a:endParaRPr lang="en-US" sz="800" dirty="0">
                        <a:latin typeface="+mj-lt"/>
                      </a:endParaRPr>
                    </a:p>
                  </a:txBody>
                  <a:tcPr marL="0" marR="93303" marT="46649" marB="46649" anchor="ctr">
                    <a:lnL>
                      <a:noFill/>
                    </a:lnL>
                    <a:lnR>
                      <a:noFill/>
                    </a:lnR>
                    <a:lnT>
                      <a:noFill/>
                    </a:lnT>
                    <a:lnB>
                      <a:noFill/>
                    </a:lnB>
                    <a:lnTlToBr w="12700" cmpd="sng">
                      <a:noFill/>
                      <a:prstDash val="solid"/>
                    </a:lnTlToBr>
                    <a:lnBlToTr w="12700" cmpd="sng">
                      <a:noFill/>
                      <a:prstDash val="solid"/>
                    </a:lnBlToTr>
                  </a:tcPr>
                </a:tc>
                <a:tc>
                  <a:txBody>
                    <a:bodyPr/>
                    <a:lstStyle/>
                    <a:p>
                      <a:pPr marL="114300" marR="0" lvl="1" indent="-114300" algn="l" defTabSz="914400" rtl="0" eaLnBrk="1" fontAlgn="auto" latinLnBrk="0" hangingPunct="1">
                        <a:lnSpc>
                          <a:spcPct val="100000"/>
                        </a:lnSpc>
                        <a:spcBef>
                          <a:spcPts val="0"/>
                        </a:spcBef>
                        <a:spcAft>
                          <a:spcPts val="0"/>
                        </a:spcAft>
                        <a:buClrTx/>
                        <a:buSzTx/>
                        <a:buFont typeface="Wingdings" pitchFamily="2" charset="2"/>
                        <a:buChar char="§"/>
                        <a:tabLst/>
                        <a:defRPr/>
                      </a:pPr>
                      <a:r>
                        <a:rPr kumimoji="0" lang="en-US" sz="1200" b="0" i="0" u="none" strike="noStrike" kern="1200" cap="none" spc="0" normalizeH="0" baseline="0" noProof="0" dirty="0" smtClean="0">
                          <a:ln>
                            <a:noFill/>
                          </a:ln>
                          <a:solidFill>
                            <a:srgbClr val="000000"/>
                          </a:solidFill>
                          <a:effectLst/>
                          <a:uLnTx/>
                          <a:uFillTx/>
                          <a:latin typeface="+mn-lt"/>
                        </a:rPr>
                        <a:t>Optimize the efficiency of episodes of care frequently occurring among high-cost patients through sound operational practices and the adherence to evidence-based guidelines</a:t>
                      </a:r>
                    </a:p>
                  </a:txBody>
                  <a:tcPr marL="93303" marR="93303" marT="46649" marB="46649">
                    <a:lnL>
                      <a:noFill/>
                    </a:lnL>
                    <a:lnT w="12700" cap="flat" cmpd="sng" algn="ctr">
                      <a:solidFill>
                        <a:schemeClr val="bg1">
                          <a:lumMod val="50000"/>
                        </a:schemeClr>
                      </a:solidFill>
                      <a:prstDash val="dash"/>
                      <a:round/>
                      <a:headEnd type="none" w="med" len="med"/>
                      <a:tailEnd type="none" w="med" len="med"/>
                    </a:lnT>
                    <a:lnB w="12700" cap="flat" cmpd="sng" algn="ctr">
                      <a:solidFill>
                        <a:schemeClr val="bg1">
                          <a:lumMod val="50000"/>
                        </a:schemeClr>
                      </a:solidFill>
                      <a:prstDash val="dash"/>
                      <a:round/>
                      <a:headEnd type="none" w="med" len="med"/>
                      <a:tailEnd type="none" w="med" len="med"/>
                    </a:lnB>
                  </a:tcPr>
                </a:tc>
                <a:tc>
                  <a:txBody>
                    <a:bodyPr/>
                    <a:lstStyle/>
                    <a:p>
                      <a:pPr algn="ctr"/>
                      <a:endParaRPr lang="en-US" sz="1400" dirty="0">
                        <a:latin typeface="+mj-lt"/>
                      </a:endParaRPr>
                    </a:p>
                  </a:txBody>
                  <a:tcPr marL="0" marR="93303" marT="46649" marB="46649" anchor="ctr">
                    <a:lnT w="12700" cap="flat" cmpd="sng" algn="ctr">
                      <a:solidFill>
                        <a:schemeClr val="bg1">
                          <a:lumMod val="50000"/>
                        </a:schemeClr>
                      </a:solidFill>
                      <a:prstDash val="dash"/>
                      <a:round/>
                      <a:headEnd type="none" w="med" len="med"/>
                      <a:tailEnd type="none" w="med" len="med"/>
                    </a:lnT>
                    <a:lnB w="12700" cap="flat" cmpd="sng" algn="ctr">
                      <a:solidFill>
                        <a:schemeClr val="bg1">
                          <a:lumMod val="50000"/>
                        </a:schemeClr>
                      </a:solidFill>
                      <a:prstDash val="dash"/>
                      <a:round/>
                      <a:headEnd type="none" w="med" len="med"/>
                      <a:tailEnd type="none" w="med" len="med"/>
                    </a:lnB>
                  </a:tcPr>
                </a:tc>
                <a:tc>
                  <a:txBody>
                    <a:bodyPr/>
                    <a:lstStyle/>
                    <a:p>
                      <a:pPr marL="114300" marR="0" lvl="1" indent="-114300" algn="l" defTabSz="914400" rtl="0" eaLnBrk="1" fontAlgn="auto" latinLnBrk="0" hangingPunct="1">
                        <a:lnSpc>
                          <a:spcPct val="100000"/>
                        </a:lnSpc>
                        <a:spcBef>
                          <a:spcPts val="0"/>
                        </a:spcBef>
                        <a:spcAft>
                          <a:spcPts val="0"/>
                        </a:spcAft>
                        <a:buClrTx/>
                        <a:buSzTx/>
                        <a:buFont typeface="Wingdings" pitchFamily="2" charset="2"/>
                        <a:buChar char="§"/>
                        <a:tabLst/>
                        <a:defRPr/>
                      </a:pPr>
                      <a:r>
                        <a:rPr lang="en-US" sz="1200" baseline="0" dirty="0" smtClean="0">
                          <a:latin typeface="+mj-lt"/>
                        </a:rPr>
                        <a:t>Standardization of inpatient care via checklists, care bundles, more systematic applications of process engineering tools, and assuring a set amount of daily onsite monitoring of ICU patients</a:t>
                      </a:r>
                    </a:p>
                    <a:p>
                      <a:pPr marL="114300" marR="0" lvl="1" indent="-114300" algn="l" defTabSz="914400" rtl="0" eaLnBrk="1" fontAlgn="auto" latinLnBrk="0" hangingPunct="1">
                        <a:lnSpc>
                          <a:spcPct val="100000"/>
                        </a:lnSpc>
                        <a:spcBef>
                          <a:spcPts val="0"/>
                        </a:spcBef>
                        <a:spcAft>
                          <a:spcPts val="0"/>
                        </a:spcAft>
                        <a:buClrTx/>
                        <a:buSzTx/>
                        <a:buFont typeface="Wingdings" pitchFamily="2" charset="2"/>
                        <a:buChar char="§"/>
                        <a:tabLst/>
                        <a:defRPr/>
                      </a:pPr>
                      <a:r>
                        <a:rPr lang="en-US" sz="1200" baseline="0" dirty="0" smtClean="0">
                          <a:latin typeface="+mj-lt"/>
                        </a:rPr>
                        <a:t>Dispersion of information to support the practice of evidence-based medicine (e.g., Choosing Wisely and the National Priorities Partnership)</a:t>
                      </a:r>
                    </a:p>
                    <a:p>
                      <a:pPr marL="114300" marR="0" lvl="1" indent="-114300" algn="l" defTabSz="914400" rtl="0" eaLnBrk="1" fontAlgn="auto" latinLnBrk="0" hangingPunct="1">
                        <a:lnSpc>
                          <a:spcPct val="100000"/>
                        </a:lnSpc>
                        <a:spcBef>
                          <a:spcPts val="0"/>
                        </a:spcBef>
                        <a:spcAft>
                          <a:spcPts val="0"/>
                        </a:spcAft>
                        <a:buClrTx/>
                        <a:buSzTx/>
                        <a:buFont typeface="Wingdings" pitchFamily="2" charset="2"/>
                        <a:buChar char="§"/>
                        <a:tabLst/>
                        <a:defRPr/>
                      </a:pPr>
                      <a:r>
                        <a:rPr lang="en-US" sz="1200" baseline="0" dirty="0" smtClean="0">
                          <a:latin typeface="+mj-lt"/>
                        </a:rPr>
                        <a:t>Increasing cost-consciousness among health care providers</a:t>
                      </a:r>
                    </a:p>
                  </a:txBody>
                  <a:tcPr marL="93303" marR="93303" marT="46649" marB="46649">
                    <a:lnT w="12700" cap="flat" cmpd="sng" algn="ctr">
                      <a:solidFill>
                        <a:schemeClr val="bg1">
                          <a:lumMod val="50000"/>
                        </a:schemeClr>
                      </a:solidFill>
                      <a:prstDash val="dash"/>
                      <a:round/>
                      <a:headEnd type="none" w="med" len="med"/>
                      <a:tailEnd type="none" w="med" len="med"/>
                    </a:lnT>
                    <a:lnB w="12700" cap="flat" cmpd="sng" algn="ctr">
                      <a:solidFill>
                        <a:schemeClr val="bg1">
                          <a:lumMod val="50000"/>
                        </a:schemeClr>
                      </a:solidFill>
                      <a:prstDash val="dash"/>
                      <a:round/>
                      <a:headEnd type="none" w="med" len="med"/>
                      <a:tailEnd type="none" w="med" len="med"/>
                    </a:lnB>
                  </a:tcPr>
                </a:tc>
              </a:tr>
              <a:tr h="1430026">
                <a:tc>
                  <a:txBody>
                    <a:bodyPr/>
                    <a:lstStyle/>
                    <a:p>
                      <a:pPr algn="ctr"/>
                      <a:r>
                        <a:rPr lang="en-US" sz="1200" dirty="0" smtClean="0">
                          <a:solidFill>
                            <a:schemeClr val="tx1"/>
                          </a:solidFill>
                          <a:latin typeface="Calibri Light" panose="020F0302020204030204" pitchFamily="34" charset="0"/>
                        </a:rPr>
                        <a:t>Care management strategies</a:t>
                      </a:r>
                      <a:endParaRPr lang="en-US" sz="1200" baseline="30000" dirty="0">
                        <a:solidFill>
                          <a:schemeClr val="tx1"/>
                        </a:solidFill>
                        <a:latin typeface="Calibri Light" panose="020F0302020204030204" pitchFamily="34" charset="0"/>
                      </a:endParaRPr>
                    </a:p>
                  </a:txBody>
                  <a:tcPr marL="93303" marR="93303" marT="46649" marB="46649" anchor="ctr">
                    <a:lnR>
                      <a:noFill/>
                    </a:lnR>
                    <a:lnT w="76200" cap="flat" cmpd="sng" algn="ctr">
                      <a:solidFill>
                        <a:schemeClr val="bg1">
                          <a:lumMod val="95000"/>
                        </a:schemeClr>
                      </a:solidFill>
                      <a:prstDash val="solid"/>
                      <a:round/>
                      <a:headEnd type="none" w="med" len="med"/>
                      <a:tailEnd type="none" w="med" len="med"/>
                    </a:lnT>
                    <a:lnB w="76200" cap="flat" cmpd="sng" algn="ctr">
                      <a:solidFill>
                        <a:schemeClr val="bg1">
                          <a:lumMod val="95000"/>
                        </a:schemeClr>
                      </a:solidFill>
                      <a:prstDash val="solid"/>
                      <a:round/>
                      <a:headEnd type="none" w="med" len="med"/>
                      <a:tailEnd type="none" w="med" len="med"/>
                    </a:lnB>
                    <a:solidFill>
                      <a:schemeClr val="bg1">
                        <a:lumMod val="8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800" dirty="0" smtClean="0">
                        <a:latin typeface="+mj-lt"/>
                      </a:endParaRPr>
                    </a:p>
                  </a:txBody>
                  <a:tcPr marL="0" marR="93303" marT="46649" marB="46649" anchor="ctr">
                    <a:lnL>
                      <a:noFill/>
                    </a:lnL>
                    <a:lnR>
                      <a:noFill/>
                    </a:lnR>
                    <a:lnT>
                      <a:noFill/>
                    </a:lnT>
                    <a:lnB>
                      <a:noFill/>
                    </a:lnB>
                    <a:lnTlToBr w="12700" cmpd="sng">
                      <a:noFill/>
                      <a:prstDash val="solid"/>
                    </a:lnTlToBr>
                    <a:lnBlToTr w="12700" cmpd="sng">
                      <a:noFill/>
                      <a:prstDash val="solid"/>
                    </a:lnBlToTr>
                  </a:tcPr>
                </a:tc>
                <a:tc>
                  <a:txBody>
                    <a:bodyPr/>
                    <a:lstStyle/>
                    <a:p>
                      <a:pPr marL="114300" marR="0" lvl="1" indent="-114300" algn="l" defTabSz="914400" rtl="0" eaLnBrk="1" fontAlgn="auto" latinLnBrk="0" hangingPunct="1">
                        <a:lnSpc>
                          <a:spcPct val="100000"/>
                        </a:lnSpc>
                        <a:spcBef>
                          <a:spcPts val="0"/>
                        </a:spcBef>
                        <a:spcAft>
                          <a:spcPts val="0"/>
                        </a:spcAft>
                        <a:buClrTx/>
                        <a:buSzTx/>
                        <a:buFont typeface="Wingdings" pitchFamily="2" charset="2"/>
                        <a:buChar char="§"/>
                        <a:tabLst/>
                        <a:defRPr/>
                      </a:pPr>
                      <a:r>
                        <a:rPr kumimoji="0" lang="en-US" sz="1200" b="0" i="0" u="none" strike="noStrike" kern="1200" cap="none" spc="0" normalizeH="0" baseline="0" noProof="0" dirty="0" smtClean="0">
                          <a:ln>
                            <a:noFill/>
                          </a:ln>
                          <a:solidFill>
                            <a:srgbClr val="000000"/>
                          </a:solidFill>
                          <a:effectLst/>
                          <a:uLnTx/>
                          <a:uFillTx/>
                          <a:latin typeface="+mn-lt"/>
                        </a:rPr>
                        <a:t>Help high-cost patients with more intensive support resources to help manage their care more effectively</a:t>
                      </a:r>
                    </a:p>
                    <a:p>
                      <a:pPr marL="114300" marR="0" lvl="1" indent="-114300" algn="l" defTabSz="914400" rtl="0" eaLnBrk="1" fontAlgn="auto" latinLnBrk="0" hangingPunct="1">
                        <a:lnSpc>
                          <a:spcPct val="100000"/>
                        </a:lnSpc>
                        <a:spcBef>
                          <a:spcPts val="0"/>
                        </a:spcBef>
                        <a:spcAft>
                          <a:spcPts val="0"/>
                        </a:spcAft>
                        <a:buClrTx/>
                        <a:buSzTx/>
                        <a:buFont typeface="Wingdings" pitchFamily="2" charset="2"/>
                        <a:buChar char="§"/>
                        <a:tabLst/>
                        <a:defRPr/>
                      </a:pPr>
                      <a:r>
                        <a:rPr kumimoji="0" lang="en-US" sz="1200" b="0" i="0" u="none" strike="noStrike" kern="1200" cap="none" spc="0" normalizeH="0" baseline="0" noProof="0" dirty="0" smtClean="0">
                          <a:ln>
                            <a:noFill/>
                          </a:ln>
                          <a:solidFill>
                            <a:srgbClr val="000000"/>
                          </a:solidFill>
                          <a:effectLst/>
                          <a:uLnTx/>
                          <a:uFillTx/>
                          <a:latin typeface="+mn-lt"/>
                        </a:rPr>
                        <a:t>Support may focus on complex hand-offs between care settings and teams, the integration of care across multiple episodes, and varying external social and environmental factors</a:t>
                      </a:r>
                    </a:p>
                  </a:txBody>
                  <a:tcPr marL="93303" marR="93303" marT="46649" marB="46649">
                    <a:lnL>
                      <a:noFill/>
                    </a:lnL>
                    <a:lnT w="12700" cap="flat" cmpd="sng" algn="ctr">
                      <a:solidFill>
                        <a:schemeClr val="bg1">
                          <a:lumMod val="50000"/>
                        </a:schemeClr>
                      </a:solidFill>
                      <a:prstDash val="dash"/>
                      <a:round/>
                      <a:headEnd type="none" w="med" len="med"/>
                      <a:tailEnd type="none" w="med" len="med"/>
                    </a:lnT>
                    <a:lnB w="12700" cap="flat" cmpd="sng" algn="ctr">
                      <a:solidFill>
                        <a:schemeClr val="bg1">
                          <a:lumMod val="50000"/>
                        </a:schemeClr>
                      </a:solidFill>
                      <a:prstDash val="dash"/>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400" dirty="0" smtClean="0">
                        <a:latin typeface="+mj-lt"/>
                      </a:endParaRPr>
                    </a:p>
                  </a:txBody>
                  <a:tcPr marL="0" marR="93303" marT="46649" marB="46649" anchor="ctr">
                    <a:lnT w="12700" cap="flat" cmpd="sng" algn="ctr">
                      <a:solidFill>
                        <a:schemeClr val="bg1">
                          <a:lumMod val="50000"/>
                        </a:schemeClr>
                      </a:solidFill>
                      <a:prstDash val="dash"/>
                      <a:round/>
                      <a:headEnd type="none" w="med" len="med"/>
                      <a:tailEnd type="none" w="med" len="med"/>
                    </a:lnT>
                    <a:lnB w="12700" cap="flat" cmpd="sng" algn="ctr">
                      <a:solidFill>
                        <a:schemeClr val="bg1">
                          <a:lumMod val="50000"/>
                        </a:schemeClr>
                      </a:solidFill>
                      <a:prstDash val="dash"/>
                      <a:round/>
                      <a:headEnd type="none" w="med" len="med"/>
                      <a:tailEnd type="none" w="med" len="med"/>
                    </a:lnB>
                  </a:tcPr>
                </a:tc>
                <a:tc>
                  <a:txBody>
                    <a:bodyPr/>
                    <a:lstStyle/>
                    <a:p>
                      <a:pPr marL="114300" marR="0" lvl="1" indent="-114300" algn="l" defTabSz="914400" rtl="0" eaLnBrk="1" fontAlgn="auto" latinLnBrk="0" hangingPunct="1">
                        <a:lnSpc>
                          <a:spcPct val="100000"/>
                        </a:lnSpc>
                        <a:spcBef>
                          <a:spcPts val="0"/>
                        </a:spcBef>
                        <a:spcAft>
                          <a:spcPts val="0"/>
                        </a:spcAft>
                        <a:buClrTx/>
                        <a:buSzTx/>
                        <a:buFont typeface="Wingdings" pitchFamily="2" charset="2"/>
                        <a:buChar char="§"/>
                        <a:tabLst/>
                        <a:defRPr/>
                      </a:pPr>
                      <a:r>
                        <a:rPr lang="en-US" sz="1200" dirty="0" smtClean="0">
                          <a:latin typeface="+mj-lt"/>
                        </a:rPr>
                        <a:t>Transitional care (e.g., Transitional Care Nurse model)</a:t>
                      </a:r>
                    </a:p>
                    <a:p>
                      <a:pPr marL="114300" marR="0" lvl="1" indent="-114300" algn="l" defTabSz="914400" rtl="0" eaLnBrk="1" fontAlgn="auto" latinLnBrk="0" hangingPunct="1">
                        <a:lnSpc>
                          <a:spcPct val="100000"/>
                        </a:lnSpc>
                        <a:spcBef>
                          <a:spcPts val="0"/>
                        </a:spcBef>
                        <a:spcAft>
                          <a:spcPts val="0"/>
                        </a:spcAft>
                        <a:buClrTx/>
                        <a:buSzTx/>
                        <a:buFont typeface="Wingdings" pitchFamily="2" charset="2"/>
                        <a:buChar char="§"/>
                        <a:tabLst/>
                        <a:defRPr/>
                      </a:pPr>
                      <a:r>
                        <a:rPr lang="en-US" sz="1200" dirty="0" smtClean="0">
                          <a:latin typeface="+mj-lt"/>
                        </a:rPr>
                        <a:t>Health homes</a:t>
                      </a:r>
                    </a:p>
                    <a:p>
                      <a:pPr marL="114300" marR="0" lvl="1" indent="-114300" algn="l" defTabSz="914400" rtl="0" eaLnBrk="1" fontAlgn="auto" latinLnBrk="0" hangingPunct="1">
                        <a:lnSpc>
                          <a:spcPct val="100000"/>
                        </a:lnSpc>
                        <a:spcBef>
                          <a:spcPts val="0"/>
                        </a:spcBef>
                        <a:spcAft>
                          <a:spcPts val="0"/>
                        </a:spcAft>
                        <a:buClrTx/>
                        <a:buSzTx/>
                        <a:buFont typeface="Wingdings" pitchFamily="2" charset="2"/>
                        <a:buChar char="§"/>
                        <a:tabLst/>
                        <a:defRPr/>
                      </a:pPr>
                      <a:r>
                        <a:rPr lang="en-US" sz="1200" dirty="0" smtClean="0">
                          <a:latin typeface="+mj-lt"/>
                        </a:rPr>
                        <a:t>Hot-spotting (e.g., Camden experiment)</a:t>
                      </a:r>
                    </a:p>
                    <a:p>
                      <a:pPr marL="114300" marR="0" lvl="1" indent="-114300" algn="l" defTabSz="914400" rtl="0" eaLnBrk="1" fontAlgn="auto" latinLnBrk="0" hangingPunct="1">
                        <a:lnSpc>
                          <a:spcPct val="100000"/>
                        </a:lnSpc>
                        <a:spcBef>
                          <a:spcPts val="0"/>
                        </a:spcBef>
                        <a:spcAft>
                          <a:spcPts val="0"/>
                        </a:spcAft>
                        <a:buClrTx/>
                        <a:buSzTx/>
                        <a:buFont typeface="Wingdings" pitchFamily="2" charset="2"/>
                        <a:buChar char="§"/>
                        <a:tabLst/>
                        <a:defRPr/>
                      </a:pPr>
                      <a:endParaRPr lang="en-US" sz="1200" dirty="0" smtClean="0">
                        <a:latin typeface="+mj-lt"/>
                      </a:endParaRPr>
                    </a:p>
                  </a:txBody>
                  <a:tcPr marL="93303" marR="93303" marT="46649" marB="46649">
                    <a:lnT w="12700" cap="flat" cmpd="sng" algn="ctr">
                      <a:solidFill>
                        <a:schemeClr val="bg1">
                          <a:lumMod val="50000"/>
                        </a:schemeClr>
                      </a:solidFill>
                      <a:prstDash val="dash"/>
                      <a:round/>
                      <a:headEnd type="none" w="med" len="med"/>
                      <a:tailEnd type="none" w="med" len="med"/>
                    </a:lnT>
                    <a:lnB w="12700" cap="flat" cmpd="sng" algn="ctr">
                      <a:solidFill>
                        <a:schemeClr val="bg1">
                          <a:lumMod val="50000"/>
                        </a:schemeClr>
                      </a:solidFill>
                      <a:prstDash val="dash"/>
                      <a:round/>
                      <a:headEnd type="none" w="med" len="med"/>
                      <a:tailEnd type="none" w="med" len="med"/>
                    </a:lnB>
                  </a:tcPr>
                </a:tc>
              </a:tr>
            </a:tbl>
          </a:graphicData>
        </a:graphic>
      </p:graphicFrame>
      <p:sp>
        <p:nvSpPr>
          <p:cNvPr id="13" name="Title 1"/>
          <p:cNvSpPr>
            <a:spLocks noGrp="1"/>
          </p:cNvSpPr>
          <p:nvPr>
            <p:ph type="title"/>
          </p:nvPr>
        </p:nvSpPr>
        <p:spPr>
          <a:xfrm>
            <a:off x="121489" y="234863"/>
            <a:ext cx="8794113" cy="738664"/>
          </a:xfrm>
        </p:spPr>
        <p:txBody>
          <a:bodyPr/>
          <a:lstStyle/>
          <a:p>
            <a:r>
              <a:rPr lang="en-US" dirty="0" smtClean="0"/>
              <a:t>A range of interventions exist to tackle the clinical, geographic, and demographic predictors identified</a:t>
            </a:r>
            <a:endParaRPr lang="en-US" dirty="0"/>
          </a:p>
        </p:txBody>
      </p:sp>
      <p:sp>
        <p:nvSpPr>
          <p:cNvPr id="14" name="McK 5. Source"/>
          <p:cNvSpPr>
            <a:spLocks noChangeArrowheads="1"/>
          </p:cNvSpPr>
          <p:nvPr>
            <p:custDataLst>
              <p:tags r:id="rId1"/>
            </p:custDataLst>
          </p:nvPr>
        </p:nvSpPr>
        <p:spPr bwMode="auto">
          <a:xfrm>
            <a:off x="121488" y="6403442"/>
            <a:ext cx="698883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nchorCtr="0">
            <a:spAutoFit/>
          </a:bodyPr>
          <a:lstStyle/>
          <a:p>
            <a:pPr marL="118241" indent="-118241" defTabSz="913526">
              <a:tabLst>
                <a:tab pos="118241" algn="l"/>
                <a:tab pos="408171" algn="l"/>
              </a:tabLst>
            </a:pPr>
            <a:r>
              <a:rPr lang="en-US" sz="800" b="1" dirty="0" smtClean="0">
                <a:solidFill>
                  <a:schemeClr val="bg1">
                    <a:lumMod val="50000"/>
                  </a:schemeClr>
                </a:solidFill>
                <a:latin typeface="Calibri Light" panose="020F0302020204030204" pitchFamily="34" charset="0"/>
              </a:rPr>
              <a:t>Source: 	</a:t>
            </a:r>
            <a:r>
              <a:rPr lang="en-US" sz="800" dirty="0" smtClean="0">
                <a:solidFill>
                  <a:schemeClr val="bg1">
                    <a:lumMod val="50000"/>
                  </a:schemeClr>
                </a:solidFill>
                <a:latin typeface="Calibri Light" panose="020F0302020204030204" pitchFamily="34" charset="0"/>
              </a:rPr>
              <a:t>Hospital and Health Networks Magazine; Milstein A, </a:t>
            </a:r>
            <a:r>
              <a:rPr lang="en-US" sz="800" dirty="0" err="1" smtClean="0">
                <a:solidFill>
                  <a:schemeClr val="bg1">
                    <a:lumMod val="50000"/>
                  </a:schemeClr>
                </a:solidFill>
                <a:latin typeface="Calibri Light" panose="020F0302020204030204" pitchFamily="34" charset="0"/>
              </a:rPr>
              <a:t>Shortell</a:t>
            </a:r>
            <a:r>
              <a:rPr lang="en-US" sz="800" dirty="0" smtClean="0">
                <a:solidFill>
                  <a:schemeClr val="bg1">
                    <a:lumMod val="50000"/>
                  </a:schemeClr>
                </a:solidFill>
                <a:latin typeface="Calibri Light" panose="020F0302020204030204" pitchFamily="34" charset="0"/>
              </a:rPr>
              <a:t> S. </a:t>
            </a:r>
            <a:r>
              <a:rPr lang="en-US" sz="800" i="1" dirty="0" smtClean="0">
                <a:solidFill>
                  <a:schemeClr val="bg1">
                    <a:lumMod val="50000"/>
                  </a:schemeClr>
                </a:solidFill>
                <a:latin typeface="Calibri Light" panose="020F0302020204030204" pitchFamily="34" charset="0"/>
              </a:rPr>
              <a:t>Journal of the American Medical Association. </a:t>
            </a:r>
            <a:r>
              <a:rPr lang="en-US" sz="800" dirty="0" smtClean="0">
                <a:solidFill>
                  <a:schemeClr val="bg1">
                    <a:lumMod val="50000"/>
                  </a:schemeClr>
                </a:solidFill>
                <a:latin typeface="Calibri Light" panose="020F0302020204030204" pitchFamily="34" charset="0"/>
              </a:rPr>
              <a:t>2012; </a:t>
            </a:r>
            <a:r>
              <a:rPr lang="en-US" sz="800" dirty="0" err="1" smtClean="0">
                <a:solidFill>
                  <a:schemeClr val="bg1">
                    <a:lumMod val="50000"/>
                  </a:schemeClr>
                </a:solidFill>
                <a:latin typeface="Calibri Light" panose="020F0302020204030204" pitchFamily="34" charset="0"/>
              </a:rPr>
              <a:t>Joynt</a:t>
            </a:r>
            <a:r>
              <a:rPr lang="en-US" sz="800" dirty="0" smtClean="0">
                <a:solidFill>
                  <a:schemeClr val="bg1">
                    <a:lumMod val="50000"/>
                  </a:schemeClr>
                </a:solidFill>
                <a:latin typeface="Calibri Light" panose="020F0302020204030204" pitchFamily="34" charset="0"/>
              </a:rPr>
              <a:t> KE, </a:t>
            </a:r>
            <a:r>
              <a:rPr lang="en-US" sz="800" dirty="0" err="1" smtClean="0">
                <a:solidFill>
                  <a:schemeClr val="bg1">
                    <a:lumMod val="50000"/>
                  </a:schemeClr>
                </a:solidFill>
                <a:latin typeface="Calibri Light" panose="020F0302020204030204" pitchFamily="34" charset="0"/>
              </a:rPr>
              <a:t>Gawande</a:t>
            </a:r>
            <a:r>
              <a:rPr lang="en-US" sz="800" dirty="0" smtClean="0">
                <a:solidFill>
                  <a:schemeClr val="bg1">
                    <a:lumMod val="50000"/>
                  </a:schemeClr>
                </a:solidFill>
                <a:latin typeface="Calibri Light" panose="020F0302020204030204" pitchFamily="34" charset="0"/>
              </a:rPr>
              <a:t> AA, </a:t>
            </a:r>
            <a:r>
              <a:rPr lang="en-US" sz="800" dirty="0" err="1" smtClean="0">
                <a:solidFill>
                  <a:schemeClr val="bg1">
                    <a:lumMod val="50000"/>
                  </a:schemeClr>
                </a:solidFill>
                <a:latin typeface="Calibri Light" panose="020F0302020204030204" pitchFamily="34" charset="0"/>
              </a:rPr>
              <a:t>Orav</a:t>
            </a:r>
            <a:r>
              <a:rPr lang="en-US" sz="800" dirty="0" smtClean="0">
                <a:solidFill>
                  <a:schemeClr val="bg1">
                    <a:lumMod val="50000"/>
                  </a:schemeClr>
                </a:solidFill>
                <a:latin typeface="Calibri Light" panose="020F0302020204030204" pitchFamily="34" charset="0"/>
              </a:rPr>
              <a:t> EJ, </a:t>
            </a:r>
            <a:r>
              <a:rPr lang="en-US" sz="800" dirty="0" err="1" smtClean="0">
                <a:solidFill>
                  <a:schemeClr val="bg1">
                    <a:lumMod val="50000"/>
                  </a:schemeClr>
                </a:solidFill>
                <a:latin typeface="Calibri Light" panose="020F0302020204030204" pitchFamily="34" charset="0"/>
              </a:rPr>
              <a:t>Jha</a:t>
            </a:r>
            <a:r>
              <a:rPr lang="en-US" sz="800" dirty="0" smtClean="0">
                <a:solidFill>
                  <a:schemeClr val="bg1">
                    <a:lumMod val="50000"/>
                  </a:schemeClr>
                </a:solidFill>
                <a:latin typeface="Calibri Light" panose="020F0302020204030204" pitchFamily="34" charset="0"/>
              </a:rPr>
              <a:t> AK. </a:t>
            </a:r>
            <a:r>
              <a:rPr lang="en-US" sz="800" i="1" dirty="0" smtClean="0">
                <a:solidFill>
                  <a:schemeClr val="bg1">
                    <a:lumMod val="50000"/>
                  </a:schemeClr>
                </a:solidFill>
                <a:latin typeface="Calibri Light" panose="020F0302020204030204" pitchFamily="34" charset="0"/>
              </a:rPr>
              <a:t>Journal 	of the American Medical Association. </a:t>
            </a:r>
            <a:r>
              <a:rPr lang="en-US" sz="800" dirty="0" smtClean="0">
                <a:solidFill>
                  <a:schemeClr val="bg1">
                    <a:lumMod val="50000"/>
                  </a:schemeClr>
                </a:solidFill>
                <a:latin typeface="Calibri Light" panose="020F0302020204030204" pitchFamily="34" charset="0"/>
              </a:rPr>
              <a:t>2013; Thorpe KE. Strengthening Medicare for Today and the Future (statement before the Senate Special Committee on 	Aging). 2013;  Partnership for Prevention</a:t>
            </a:r>
            <a:r>
              <a:rPr lang="en-US" sz="800" dirty="0">
                <a:solidFill>
                  <a:schemeClr val="bg1">
                    <a:lumMod val="50000"/>
                  </a:schemeClr>
                </a:solidFill>
                <a:latin typeface="Calibri Light" panose="020F0302020204030204" pitchFamily="34" charset="0"/>
              </a:rPr>
              <a:t>; </a:t>
            </a:r>
            <a:r>
              <a:rPr lang="en-US" sz="800" dirty="0" smtClean="0">
                <a:solidFill>
                  <a:schemeClr val="bg1">
                    <a:lumMod val="50000"/>
                  </a:schemeClr>
                </a:solidFill>
                <a:latin typeface="Calibri Light" panose="020F0302020204030204" pitchFamily="34" charset="0"/>
              </a:rPr>
              <a:t>Institute of Medicine; Centers for Medicare &amp; Medicaid Services</a:t>
            </a:r>
            <a:endParaRPr lang="en-US" sz="800" dirty="0">
              <a:solidFill>
                <a:schemeClr val="bg1">
                  <a:lumMod val="50000"/>
                </a:schemeClr>
              </a:solidFill>
              <a:latin typeface="Calibri Light" panose="020F0302020204030204" pitchFamily="34" charset="0"/>
            </a:endParaRPr>
          </a:p>
        </p:txBody>
      </p:sp>
    </p:spTree>
    <p:extLst>
      <p:ext uri="{BB962C8B-B14F-4D97-AF65-F5344CB8AC3E}">
        <p14:creationId xmlns:p14="http://schemas.microsoft.com/office/powerpoint/2010/main" val="9643189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Goals for our annual report</a:t>
            </a:r>
          </a:p>
        </p:txBody>
      </p:sp>
      <p:grpSp>
        <p:nvGrpSpPr>
          <p:cNvPr id="3" name="Group 2"/>
          <p:cNvGrpSpPr/>
          <p:nvPr/>
        </p:nvGrpSpPr>
        <p:grpSpPr>
          <a:xfrm>
            <a:off x="648341" y="1062821"/>
            <a:ext cx="7847317" cy="4873335"/>
            <a:chOff x="648341" y="977096"/>
            <a:chExt cx="7847317" cy="4873335"/>
          </a:xfrm>
        </p:grpSpPr>
        <p:sp>
          <p:nvSpPr>
            <p:cNvPr id="4" name="Rectangle 3"/>
            <p:cNvSpPr/>
            <p:nvPr/>
          </p:nvSpPr>
          <p:spPr>
            <a:xfrm>
              <a:off x="648341" y="977096"/>
              <a:ext cx="7847317" cy="4873335"/>
            </a:xfrm>
            <a:prstGeom prst="rect">
              <a:avLst/>
            </a:prstGeom>
            <a:solidFill>
              <a:srgbClr val="DFE5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Content Placeholder 2"/>
            <p:cNvSpPr txBox="1">
              <a:spLocks/>
            </p:cNvSpPr>
            <p:nvPr/>
          </p:nvSpPr>
          <p:spPr>
            <a:xfrm>
              <a:off x="648341" y="1001564"/>
              <a:ext cx="7847317" cy="4824398"/>
            </a:xfrm>
            <a:prstGeom prst="rect">
              <a:avLst/>
            </a:prstGeom>
            <a:solidFill>
              <a:srgbClr val="DFE5EF"/>
            </a:solidFill>
          </p:spPr>
          <p:txBody>
            <a:bodyPr wrap="square">
              <a:spAutoFit/>
            </a:bodyPr>
            <a:lstStyle>
              <a:lvl1pPr algn="l" defTabSz="895350" rtl="0" eaLnBrk="1" fontAlgn="base" hangingPunct="1">
                <a:spcBef>
                  <a:spcPct val="0"/>
                </a:spcBef>
                <a:spcAft>
                  <a:spcPct val="0"/>
                </a:spcAft>
                <a:buClr>
                  <a:schemeClr val="tx2"/>
                </a:buClr>
                <a:defRPr sz="1600">
                  <a:solidFill>
                    <a:schemeClr val="tx1"/>
                  </a:solidFill>
                  <a:latin typeface="+mn-lt"/>
                  <a:ea typeface="+mn-ea"/>
                  <a:cs typeface="+mn-cs"/>
                </a:defRPr>
              </a:lvl1pPr>
              <a:lvl2pPr marL="193675" indent="-192088" algn="l" defTabSz="895350" rtl="0" eaLnBrk="1" fontAlgn="base" hangingPunct="1">
                <a:spcBef>
                  <a:spcPct val="0"/>
                </a:spcBef>
                <a:spcAft>
                  <a:spcPct val="0"/>
                </a:spcAft>
                <a:buClr>
                  <a:schemeClr val="tx2"/>
                </a:buClr>
                <a:buSzPct val="125000"/>
                <a:buFont typeface="Arial" charset="0"/>
                <a:buChar char="▪"/>
                <a:defRPr sz="1600">
                  <a:solidFill>
                    <a:schemeClr val="tx1"/>
                  </a:solidFill>
                  <a:latin typeface="+mn-lt"/>
                </a:defRPr>
              </a:lvl2pPr>
              <a:lvl3pPr marL="457200" indent="-261938" algn="l" defTabSz="895350" rtl="0" eaLnBrk="1" fontAlgn="base" hangingPunct="1">
                <a:spcBef>
                  <a:spcPct val="0"/>
                </a:spcBef>
                <a:spcAft>
                  <a:spcPct val="0"/>
                </a:spcAft>
                <a:buClr>
                  <a:schemeClr val="tx2"/>
                </a:buClr>
                <a:buSzPct val="120000"/>
                <a:buFont typeface="Arial" charset="0"/>
                <a:buChar char="–"/>
                <a:defRPr sz="1600">
                  <a:solidFill>
                    <a:schemeClr val="tx1"/>
                  </a:solidFill>
                  <a:latin typeface="+mn-lt"/>
                </a:defRPr>
              </a:lvl3pPr>
              <a:lvl4pPr marL="614363" indent="-155575" algn="l" defTabSz="895350" rtl="0" eaLnBrk="1" fontAlgn="base" hangingPunct="1">
                <a:spcBef>
                  <a:spcPct val="0"/>
                </a:spcBef>
                <a:spcAft>
                  <a:spcPct val="0"/>
                </a:spcAft>
                <a:buClr>
                  <a:schemeClr val="tx2"/>
                </a:buClr>
                <a:buSzPct val="120000"/>
                <a:buFont typeface="Arial" charset="0"/>
                <a:buChar char="▫"/>
                <a:defRPr sz="1600">
                  <a:solidFill>
                    <a:schemeClr val="tx1"/>
                  </a:solidFill>
                  <a:latin typeface="+mn-lt"/>
                </a:defRPr>
              </a:lvl4pPr>
              <a:lvl5pPr marL="7461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5pPr>
              <a:lvl6pPr marL="12033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6pPr>
              <a:lvl7pPr marL="16605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7pPr>
              <a:lvl8pPr marL="21177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8pPr>
              <a:lvl9pPr marL="25749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9pPr>
            </a:lstStyle>
            <a:p>
              <a:pPr marL="1619" lvl="1" indent="0">
                <a:spcAft>
                  <a:spcPts val="918"/>
                </a:spcAft>
                <a:buNone/>
              </a:pPr>
              <a:r>
                <a:rPr lang="en-US" b="1" kern="0" dirty="0" smtClean="0">
                  <a:solidFill>
                    <a:srgbClr val="0C2D83"/>
                  </a:solidFill>
                </a:rPr>
                <a:t>The Commission releases an annual cost trends report, intended to provide:</a:t>
              </a:r>
              <a:endParaRPr lang="en-US" b="1" kern="0" dirty="0">
                <a:solidFill>
                  <a:srgbClr val="0C2D83"/>
                </a:solidFill>
              </a:endParaRPr>
            </a:p>
            <a:p>
              <a:pPr lvl="1">
                <a:spcAft>
                  <a:spcPts val="918"/>
                </a:spcAft>
              </a:pPr>
              <a:r>
                <a:rPr lang="en-US" kern="0" dirty="0" smtClean="0"/>
                <a:t>A profile of the Massachusetts health care delivery system</a:t>
              </a:r>
            </a:p>
            <a:p>
              <a:pPr lvl="1">
                <a:spcAft>
                  <a:spcPts val="918"/>
                </a:spcAft>
              </a:pPr>
              <a:r>
                <a:rPr lang="en-US" kern="0" dirty="0" smtClean="0"/>
                <a:t>An evidence-based discussion of trends in Massachusetts health care costs, leveraging new data sets such as the All-Payer Claims Database</a:t>
              </a:r>
            </a:p>
            <a:p>
              <a:pPr lvl="1">
                <a:spcAft>
                  <a:spcPts val="918"/>
                </a:spcAft>
              </a:pPr>
              <a:r>
                <a:rPr lang="en-US" kern="0" dirty="0" smtClean="0"/>
                <a:t>Analysis of drivers of growth, including factors leading the state’s growth to be above or below the benchmark set by Chapter 224</a:t>
              </a:r>
            </a:p>
            <a:p>
              <a:pPr lvl="1">
                <a:spcAft>
                  <a:spcPts val="918"/>
                </a:spcAft>
              </a:pPr>
              <a:r>
                <a:rPr lang="en-US" kern="0" dirty="0" smtClean="0"/>
                <a:t>A fact base to inform the other activities of the Commission, as well as other policy development in Massachusetts</a:t>
              </a:r>
            </a:p>
            <a:p>
              <a:pPr lvl="1">
                <a:spcAft>
                  <a:spcPts val="918"/>
                </a:spcAft>
              </a:pPr>
              <a:r>
                <a:rPr lang="en-US" kern="0" dirty="0" smtClean="0"/>
                <a:t>Analysis of specific cost drivers in Massachusetts, including:</a:t>
              </a:r>
            </a:p>
            <a:p>
              <a:pPr lvl="2">
                <a:spcAft>
                  <a:spcPts val="918"/>
                </a:spcAft>
              </a:pPr>
              <a:r>
                <a:rPr lang="en-US" kern="0" dirty="0" smtClean="0"/>
                <a:t>Topics of known importance that can be analyzed with new or state-specific data</a:t>
              </a:r>
            </a:p>
            <a:p>
              <a:pPr lvl="2">
                <a:spcAft>
                  <a:spcPts val="918"/>
                </a:spcAft>
              </a:pPr>
              <a:r>
                <a:rPr lang="en-US" kern="0" dirty="0" smtClean="0"/>
                <a:t>Topics that have been insufficiently studied or evaluated</a:t>
              </a:r>
            </a:p>
            <a:p>
              <a:pPr lvl="2">
                <a:spcAft>
                  <a:spcPts val="918"/>
                </a:spcAft>
              </a:pPr>
              <a:r>
                <a:rPr lang="en-US" kern="0" dirty="0" smtClean="0"/>
                <a:t>Topics where a comprehensive discussion integrating evidence from multiple sources can better inform policy dialogue</a:t>
              </a:r>
            </a:p>
            <a:p>
              <a:pPr marL="1619" lvl="1" indent="0">
                <a:spcAft>
                  <a:spcPts val="918"/>
                </a:spcAft>
                <a:buNone/>
              </a:pPr>
              <a:r>
                <a:rPr lang="en-US" i="1" kern="0" dirty="0" smtClean="0"/>
                <a:t>This year’s annual report does not measure cost growth against the benchmark established in Chapter 224. The benchmark will be reviewed beginning in 2014.</a:t>
              </a:r>
            </a:p>
          </p:txBody>
        </p:sp>
      </p:grpSp>
    </p:spTree>
    <p:extLst>
      <p:ext uri="{BB962C8B-B14F-4D97-AF65-F5344CB8AC3E}">
        <p14:creationId xmlns:p14="http://schemas.microsoft.com/office/powerpoint/2010/main" val="188276004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
          <p:cNvSpPr>
            <a:spLocks noGrp="1"/>
          </p:cNvSpPr>
          <p:nvPr>
            <p:ph type="title"/>
          </p:nvPr>
        </p:nvSpPr>
        <p:spPr>
          <a:xfrm>
            <a:off x="121489" y="234863"/>
            <a:ext cx="8794113" cy="369332"/>
          </a:xfrm>
        </p:spPr>
        <p:txBody>
          <a:bodyPr/>
          <a:lstStyle/>
          <a:p>
            <a:r>
              <a:rPr lang="en-US" dirty="0" smtClean="0"/>
              <a:t>Key findings from analysis of select cost drivers</a:t>
            </a:r>
            <a:endParaRPr lang="en-US" dirty="0"/>
          </a:p>
        </p:txBody>
      </p:sp>
      <p:grpSp>
        <p:nvGrpSpPr>
          <p:cNvPr id="15" name="Group 14"/>
          <p:cNvGrpSpPr/>
          <p:nvPr/>
        </p:nvGrpSpPr>
        <p:grpSpPr>
          <a:xfrm>
            <a:off x="525499" y="965811"/>
            <a:ext cx="8237501" cy="1463813"/>
            <a:chOff x="525499" y="843780"/>
            <a:chExt cx="8237501" cy="1463813"/>
          </a:xfrm>
        </p:grpSpPr>
        <p:grpSp>
          <p:nvGrpSpPr>
            <p:cNvPr id="5" name="Group 4"/>
            <p:cNvGrpSpPr/>
            <p:nvPr/>
          </p:nvGrpSpPr>
          <p:grpSpPr>
            <a:xfrm>
              <a:off x="525499" y="843780"/>
              <a:ext cx="8237501" cy="1463813"/>
              <a:chOff x="525499" y="681233"/>
              <a:chExt cx="8237501" cy="1788906"/>
            </a:xfrm>
          </p:grpSpPr>
          <p:sp>
            <p:nvSpPr>
              <p:cNvPr id="7" name="Rectangle 6"/>
              <p:cNvSpPr/>
              <p:nvPr/>
            </p:nvSpPr>
            <p:spPr>
              <a:xfrm>
                <a:off x="525499" y="685807"/>
                <a:ext cx="1299076" cy="1779758"/>
              </a:xfrm>
              <a:prstGeom prst="rect">
                <a:avLst/>
              </a:prstGeom>
              <a:solidFill>
                <a:schemeClr val="bg1">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86592" tIns="466481" rIns="186592" bIns="46648" rtlCol="0" anchor="ctr"/>
              <a:lstStyle/>
              <a:p>
                <a:pPr algn="ctr"/>
                <a:endParaRPr lang="en-US" sz="1800" dirty="0">
                  <a:solidFill>
                    <a:schemeClr val="tx1"/>
                  </a:solidFill>
                  <a:latin typeface="Calibri Light" panose="020F0302020204030204" pitchFamily="34" charset="0"/>
                </a:endParaRPr>
              </a:p>
            </p:txBody>
          </p:sp>
          <p:sp>
            <p:nvSpPr>
              <p:cNvPr id="20" name="Rectangle 19"/>
              <p:cNvSpPr/>
              <p:nvPr/>
            </p:nvSpPr>
            <p:spPr>
              <a:xfrm>
                <a:off x="525932" y="681233"/>
                <a:ext cx="8237068" cy="1788906"/>
              </a:xfrm>
              <a:prstGeom prst="rect">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186592" tIns="186592" rIns="186592" bIns="186592" rtlCol="0" anchor="ctr"/>
              <a:lstStyle/>
              <a:p>
                <a:endParaRPr lang="en-US" sz="1400" dirty="0" smtClean="0">
                  <a:solidFill>
                    <a:schemeClr val="tx1"/>
                  </a:solidFill>
                </a:endParaRPr>
              </a:p>
            </p:txBody>
          </p:sp>
        </p:grpSp>
        <p:sp>
          <p:nvSpPr>
            <p:cNvPr id="24" name="Content Placeholder 2"/>
            <p:cNvSpPr txBox="1">
              <a:spLocks/>
            </p:cNvSpPr>
            <p:nvPr/>
          </p:nvSpPr>
          <p:spPr>
            <a:xfrm>
              <a:off x="1828800" y="843780"/>
              <a:ext cx="6934200" cy="1463813"/>
            </a:xfrm>
            <a:prstGeom prst="rect">
              <a:avLst/>
            </a:prstGeom>
          </p:spPr>
          <p:txBody>
            <a:bodyPr wrap="square" lIns="93296" tIns="46648" rIns="93296" bIns="46648" anchor="ctr" anchorCtr="0">
              <a:spAutoFit/>
            </a:bodyPr>
            <a:lstStyle>
              <a:lvl1pPr algn="l" defTabSz="895350" rtl="0" eaLnBrk="1" fontAlgn="base" hangingPunct="1">
                <a:spcBef>
                  <a:spcPct val="0"/>
                </a:spcBef>
                <a:spcAft>
                  <a:spcPct val="0"/>
                </a:spcAft>
                <a:buClr>
                  <a:schemeClr val="tx2"/>
                </a:buClr>
                <a:defRPr sz="1600">
                  <a:solidFill>
                    <a:schemeClr val="tx1"/>
                  </a:solidFill>
                  <a:latin typeface="+mn-lt"/>
                  <a:ea typeface="+mn-ea"/>
                  <a:cs typeface="+mn-cs"/>
                </a:defRPr>
              </a:lvl1pPr>
              <a:lvl2pPr marL="193675" indent="-192088" algn="l" defTabSz="895350" rtl="0" eaLnBrk="1" fontAlgn="base" hangingPunct="1">
                <a:spcBef>
                  <a:spcPct val="0"/>
                </a:spcBef>
                <a:spcAft>
                  <a:spcPct val="0"/>
                </a:spcAft>
                <a:buClr>
                  <a:schemeClr val="tx2"/>
                </a:buClr>
                <a:buSzPct val="125000"/>
                <a:buFont typeface="Arial" charset="0"/>
                <a:buChar char="▪"/>
                <a:defRPr sz="1600">
                  <a:solidFill>
                    <a:schemeClr val="tx1"/>
                  </a:solidFill>
                  <a:latin typeface="+mn-lt"/>
                </a:defRPr>
              </a:lvl2pPr>
              <a:lvl3pPr marL="457200" indent="-261938" algn="l" defTabSz="895350" rtl="0" eaLnBrk="1" fontAlgn="base" hangingPunct="1">
                <a:spcBef>
                  <a:spcPct val="0"/>
                </a:spcBef>
                <a:spcAft>
                  <a:spcPct val="0"/>
                </a:spcAft>
                <a:buClr>
                  <a:schemeClr val="tx2"/>
                </a:buClr>
                <a:buSzPct val="120000"/>
                <a:buFont typeface="Arial" charset="0"/>
                <a:buChar char="–"/>
                <a:defRPr sz="1600">
                  <a:solidFill>
                    <a:schemeClr val="tx1"/>
                  </a:solidFill>
                  <a:latin typeface="+mn-lt"/>
                </a:defRPr>
              </a:lvl3pPr>
              <a:lvl4pPr marL="614363" indent="-155575" algn="l" defTabSz="895350" rtl="0" eaLnBrk="1" fontAlgn="base" hangingPunct="1">
                <a:spcBef>
                  <a:spcPct val="0"/>
                </a:spcBef>
                <a:spcAft>
                  <a:spcPct val="0"/>
                </a:spcAft>
                <a:buClr>
                  <a:schemeClr val="tx2"/>
                </a:buClr>
                <a:buSzPct val="120000"/>
                <a:buFont typeface="Arial" charset="0"/>
                <a:buChar char="▫"/>
                <a:defRPr sz="1600">
                  <a:solidFill>
                    <a:schemeClr val="tx1"/>
                  </a:solidFill>
                  <a:latin typeface="+mn-lt"/>
                </a:defRPr>
              </a:lvl4pPr>
              <a:lvl5pPr marL="7461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5pPr>
              <a:lvl6pPr marL="12033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6pPr>
              <a:lvl7pPr marL="16605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7pPr>
              <a:lvl8pPr marL="21177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8pPr>
              <a:lvl9pPr marL="25749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9pPr>
            </a:lstStyle>
            <a:p>
              <a:pPr lvl="1">
                <a:spcAft>
                  <a:spcPts val="306"/>
                </a:spcAft>
              </a:pPr>
              <a:r>
                <a:rPr lang="en-US" sz="1200" kern="0" dirty="0" smtClean="0"/>
                <a:t>The </a:t>
              </a:r>
              <a:r>
                <a:rPr lang="en-US" sz="1200" kern="0" dirty="0"/>
                <a:t>operating expenses that hospitals incur for inpatient care differ by thousands of dollars per discharge, even after adjusting for regional wages and </a:t>
              </a:r>
              <a:r>
                <a:rPr lang="en-US" sz="1200" kern="0" dirty="0" smtClean="0"/>
                <a:t>complexity </a:t>
              </a:r>
              <a:r>
                <a:rPr lang="en-US" sz="1200" kern="0" dirty="0"/>
                <a:t>of care </a:t>
              </a:r>
              <a:r>
                <a:rPr lang="en-US" sz="1200" kern="0" dirty="0" smtClean="0"/>
                <a:t>provided</a:t>
              </a:r>
              <a:endParaRPr lang="en-US" sz="1200" kern="0" dirty="0"/>
            </a:p>
            <a:p>
              <a:pPr lvl="1">
                <a:spcAft>
                  <a:spcPts val="306"/>
                </a:spcAft>
              </a:pPr>
              <a:r>
                <a:rPr lang="en-US" sz="1200" kern="0" dirty="0"/>
                <a:t>Some hospitals deliver high-quality care with </a:t>
              </a:r>
              <a:r>
                <a:rPr lang="en-US" sz="1200" kern="0" dirty="0" smtClean="0"/>
                <a:t>lower operating expenses, </a:t>
              </a:r>
              <a:r>
                <a:rPr lang="en-US" sz="1200" kern="0" dirty="0"/>
                <a:t>while many higher-expense hospitals achieve </a:t>
              </a:r>
              <a:r>
                <a:rPr lang="en-US" sz="1200" kern="0" dirty="0" smtClean="0"/>
                <a:t>lower quality performance</a:t>
              </a:r>
              <a:endParaRPr lang="en-US" sz="1200" kern="0" dirty="0"/>
            </a:p>
            <a:p>
              <a:pPr lvl="1">
                <a:spcAft>
                  <a:spcPts val="306"/>
                </a:spcAft>
              </a:pPr>
              <a:r>
                <a:rPr lang="en-US" sz="1200" kern="0" dirty="0"/>
                <a:t>Hospitals </a:t>
              </a:r>
              <a:r>
                <a:rPr lang="en-US" sz="1200" kern="0" dirty="0" smtClean="0"/>
                <a:t>able </a:t>
              </a:r>
              <a:r>
                <a:rPr lang="en-US" sz="1200" kern="0" dirty="0"/>
                <a:t>to negotiate high commercial rates have high </a:t>
              </a:r>
              <a:r>
                <a:rPr lang="en-US" sz="1200" kern="0" dirty="0" smtClean="0"/>
                <a:t>operating expenses and </a:t>
              </a:r>
              <a:r>
                <a:rPr lang="en-US" sz="1200" kern="0" dirty="0"/>
                <a:t>cover losses </a:t>
              </a:r>
              <a:r>
                <a:rPr lang="en-US" sz="1200" kern="0" dirty="0" smtClean="0"/>
                <a:t>they experience on </a:t>
              </a:r>
              <a:r>
                <a:rPr lang="en-US" sz="1200" kern="0" dirty="0"/>
                <a:t>public payer business with income from their higher commercial revenue, while hospitals with more limited revenue must maintain lower </a:t>
              </a:r>
              <a:r>
                <a:rPr lang="en-US" sz="1200" kern="0" dirty="0" smtClean="0"/>
                <a:t>operating expenses</a:t>
              </a:r>
              <a:endParaRPr lang="en-US" sz="1200" kern="0" dirty="0"/>
            </a:p>
          </p:txBody>
        </p:sp>
        <p:grpSp>
          <p:nvGrpSpPr>
            <p:cNvPr id="4" name="Group 3"/>
            <p:cNvGrpSpPr/>
            <p:nvPr/>
          </p:nvGrpSpPr>
          <p:grpSpPr>
            <a:xfrm>
              <a:off x="525932" y="944769"/>
              <a:ext cx="1299076" cy="1261835"/>
              <a:chOff x="525932" y="1452904"/>
              <a:chExt cx="1299076" cy="1261835"/>
            </a:xfrm>
          </p:grpSpPr>
          <p:pic>
            <p:nvPicPr>
              <p:cNvPr id="8" name="Picture 35" descr="C:\Users\jyyang\AppData\Local\Microsoft\Windows\Temporary Internet Files\Content.IE5\LBPHHNFX\MC900319486[1].wmf"/>
              <p:cNvPicPr>
                <a:picLocks noChangeAspect="1" noChangeArrowheads="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10591" y="1452904"/>
                <a:ext cx="729025" cy="428964"/>
              </a:xfrm>
              <a:prstGeom prst="rect">
                <a:avLst/>
              </a:prstGeom>
              <a:noFill/>
              <a:extLst>
                <a:ext uri="{909E8E84-426E-40DD-AFC4-6F175D3DCCD1}">
                  <a14:hiddenFill xmlns:a14="http://schemas.microsoft.com/office/drawing/2010/main">
                    <a:solidFill>
                      <a:srgbClr val="FFFFFF"/>
                    </a:solidFill>
                  </a14:hiddenFill>
                </a:ext>
              </a:extLst>
            </p:spPr>
          </p:pic>
          <p:sp>
            <p:nvSpPr>
              <p:cNvPr id="19" name="Content Placeholder 2"/>
              <p:cNvSpPr txBox="1">
                <a:spLocks/>
              </p:cNvSpPr>
              <p:nvPr/>
            </p:nvSpPr>
            <p:spPr>
              <a:xfrm>
                <a:off x="525932" y="1881868"/>
                <a:ext cx="1299076" cy="832871"/>
              </a:xfrm>
              <a:prstGeom prst="rect">
                <a:avLst/>
              </a:prstGeom>
            </p:spPr>
            <p:txBody>
              <a:bodyPr wrap="square" lIns="93296" tIns="46648" rIns="93296" bIns="46648" anchor="ctr" anchorCtr="0">
                <a:spAutoFit/>
              </a:bodyPr>
              <a:lstStyle>
                <a:lvl1pPr algn="l" defTabSz="895350" rtl="0" eaLnBrk="1" fontAlgn="base" hangingPunct="1">
                  <a:spcBef>
                    <a:spcPct val="0"/>
                  </a:spcBef>
                  <a:spcAft>
                    <a:spcPct val="0"/>
                  </a:spcAft>
                  <a:buClr>
                    <a:schemeClr val="tx2"/>
                  </a:buClr>
                  <a:defRPr sz="1600">
                    <a:solidFill>
                      <a:schemeClr val="tx1"/>
                    </a:solidFill>
                    <a:latin typeface="+mn-lt"/>
                    <a:ea typeface="+mn-ea"/>
                    <a:cs typeface="+mn-cs"/>
                  </a:defRPr>
                </a:lvl1pPr>
                <a:lvl2pPr marL="193675" indent="-192088" algn="l" defTabSz="895350" rtl="0" eaLnBrk="1" fontAlgn="base" hangingPunct="1">
                  <a:spcBef>
                    <a:spcPct val="0"/>
                  </a:spcBef>
                  <a:spcAft>
                    <a:spcPct val="0"/>
                  </a:spcAft>
                  <a:buClr>
                    <a:schemeClr val="tx2"/>
                  </a:buClr>
                  <a:buSzPct val="125000"/>
                  <a:buFont typeface="Arial" charset="0"/>
                  <a:buChar char="▪"/>
                  <a:defRPr sz="1600">
                    <a:solidFill>
                      <a:schemeClr val="tx1"/>
                    </a:solidFill>
                    <a:latin typeface="+mn-lt"/>
                  </a:defRPr>
                </a:lvl2pPr>
                <a:lvl3pPr marL="457200" indent="-261938" algn="l" defTabSz="895350" rtl="0" eaLnBrk="1" fontAlgn="base" hangingPunct="1">
                  <a:spcBef>
                    <a:spcPct val="0"/>
                  </a:spcBef>
                  <a:spcAft>
                    <a:spcPct val="0"/>
                  </a:spcAft>
                  <a:buClr>
                    <a:schemeClr val="tx2"/>
                  </a:buClr>
                  <a:buSzPct val="120000"/>
                  <a:buFont typeface="Arial" charset="0"/>
                  <a:buChar char="–"/>
                  <a:defRPr sz="1600">
                    <a:solidFill>
                      <a:schemeClr val="tx1"/>
                    </a:solidFill>
                    <a:latin typeface="+mn-lt"/>
                  </a:defRPr>
                </a:lvl3pPr>
                <a:lvl4pPr marL="614363" indent="-155575" algn="l" defTabSz="895350" rtl="0" eaLnBrk="1" fontAlgn="base" hangingPunct="1">
                  <a:spcBef>
                    <a:spcPct val="0"/>
                  </a:spcBef>
                  <a:spcAft>
                    <a:spcPct val="0"/>
                  </a:spcAft>
                  <a:buClr>
                    <a:schemeClr val="tx2"/>
                  </a:buClr>
                  <a:buSzPct val="120000"/>
                  <a:buFont typeface="Arial" charset="0"/>
                  <a:buChar char="▫"/>
                  <a:defRPr sz="1600">
                    <a:solidFill>
                      <a:schemeClr val="tx1"/>
                    </a:solidFill>
                    <a:latin typeface="+mn-lt"/>
                  </a:defRPr>
                </a:lvl4pPr>
                <a:lvl5pPr marL="7461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5pPr>
                <a:lvl6pPr marL="12033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6pPr>
                <a:lvl7pPr marL="16605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7pPr>
                <a:lvl8pPr marL="21177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8pPr>
                <a:lvl9pPr marL="25749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9pPr>
              </a:lstStyle>
              <a:p>
                <a:pPr algn="ctr">
                  <a:spcAft>
                    <a:spcPts val="306"/>
                  </a:spcAft>
                </a:pPr>
                <a:r>
                  <a:rPr lang="en-US" kern="0" dirty="0" smtClean="0"/>
                  <a:t>Hospital operating expenses</a:t>
                </a:r>
                <a:endParaRPr lang="en-US" kern="0" dirty="0"/>
              </a:p>
            </p:txBody>
          </p:sp>
        </p:grpSp>
      </p:grpSp>
      <p:grpSp>
        <p:nvGrpSpPr>
          <p:cNvPr id="14" name="Group 13"/>
          <p:cNvGrpSpPr/>
          <p:nvPr/>
        </p:nvGrpSpPr>
        <p:grpSpPr>
          <a:xfrm>
            <a:off x="525565" y="4029555"/>
            <a:ext cx="8237435" cy="2362199"/>
            <a:chOff x="525565" y="4130544"/>
            <a:chExt cx="8237435" cy="2362199"/>
          </a:xfrm>
        </p:grpSpPr>
        <p:sp>
          <p:nvSpPr>
            <p:cNvPr id="11" name="Rectangle 10"/>
            <p:cNvSpPr/>
            <p:nvPr/>
          </p:nvSpPr>
          <p:spPr>
            <a:xfrm>
              <a:off x="525565" y="4132490"/>
              <a:ext cx="1299076" cy="2358307"/>
            </a:xfrm>
            <a:prstGeom prst="rect">
              <a:avLst/>
            </a:prstGeom>
            <a:solidFill>
              <a:schemeClr val="bg1">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86592" tIns="466481" rIns="186592" bIns="46648" rtlCol="0" anchor="ctr"/>
            <a:lstStyle/>
            <a:p>
              <a:pPr algn="ctr"/>
              <a:endParaRPr lang="en-US" sz="1800" dirty="0">
                <a:solidFill>
                  <a:schemeClr val="tx1"/>
                </a:solidFill>
                <a:latin typeface="Calibri Light" panose="020F0302020204030204" pitchFamily="34" charset="0"/>
              </a:endParaRPr>
            </a:p>
          </p:txBody>
        </p:sp>
        <p:sp>
          <p:nvSpPr>
            <p:cNvPr id="22" name="Rectangle 21"/>
            <p:cNvSpPr/>
            <p:nvPr/>
          </p:nvSpPr>
          <p:spPr>
            <a:xfrm>
              <a:off x="525932" y="4130544"/>
              <a:ext cx="8237068" cy="2362199"/>
            </a:xfrm>
            <a:prstGeom prst="rect">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186592" tIns="186592" rIns="186592" bIns="186592" rtlCol="0" anchor="ctr"/>
            <a:lstStyle/>
            <a:p>
              <a:endParaRPr lang="en-US" sz="1400" dirty="0" smtClean="0">
                <a:solidFill>
                  <a:schemeClr val="tx1"/>
                </a:solidFill>
              </a:endParaRPr>
            </a:p>
          </p:txBody>
        </p:sp>
        <p:grpSp>
          <p:nvGrpSpPr>
            <p:cNvPr id="2" name="Group 1"/>
            <p:cNvGrpSpPr/>
            <p:nvPr/>
          </p:nvGrpSpPr>
          <p:grpSpPr>
            <a:xfrm>
              <a:off x="525932" y="4728604"/>
              <a:ext cx="1299076" cy="1166078"/>
              <a:chOff x="525932" y="5134691"/>
              <a:chExt cx="1299076" cy="1166078"/>
            </a:xfrm>
          </p:grpSpPr>
          <p:pic>
            <p:nvPicPr>
              <p:cNvPr id="12" name="Picture 9" descr="http://www.clker.com/cliparts/b/f/d/3/k/d/man-figure-symbol-hi.png"/>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52013" y="5134691"/>
                <a:ext cx="246914" cy="579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 name="Content Placeholder 2"/>
              <p:cNvSpPr txBox="1">
                <a:spLocks/>
              </p:cNvSpPr>
              <p:nvPr/>
            </p:nvSpPr>
            <p:spPr>
              <a:xfrm>
                <a:off x="525932" y="5714119"/>
                <a:ext cx="1299076" cy="586650"/>
              </a:xfrm>
              <a:prstGeom prst="rect">
                <a:avLst/>
              </a:prstGeom>
            </p:spPr>
            <p:txBody>
              <a:bodyPr wrap="square" lIns="93296" tIns="46648" rIns="93296" bIns="46648" anchor="ctr" anchorCtr="0">
                <a:spAutoFit/>
              </a:bodyPr>
              <a:lstStyle>
                <a:lvl1pPr algn="l" defTabSz="895350" rtl="0" eaLnBrk="1" fontAlgn="base" hangingPunct="1">
                  <a:spcBef>
                    <a:spcPct val="0"/>
                  </a:spcBef>
                  <a:spcAft>
                    <a:spcPct val="0"/>
                  </a:spcAft>
                  <a:buClr>
                    <a:schemeClr val="tx2"/>
                  </a:buClr>
                  <a:defRPr sz="1600">
                    <a:solidFill>
                      <a:schemeClr val="tx1"/>
                    </a:solidFill>
                    <a:latin typeface="+mn-lt"/>
                    <a:ea typeface="+mn-ea"/>
                    <a:cs typeface="+mn-cs"/>
                  </a:defRPr>
                </a:lvl1pPr>
                <a:lvl2pPr marL="193675" indent="-192088" algn="l" defTabSz="895350" rtl="0" eaLnBrk="1" fontAlgn="base" hangingPunct="1">
                  <a:spcBef>
                    <a:spcPct val="0"/>
                  </a:spcBef>
                  <a:spcAft>
                    <a:spcPct val="0"/>
                  </a:spcAft>
                  <a:buClr>
                    <a:schemeClr val="tx2"/>
                  </a:buClr>
                  <a:buSzPct val="125000"/>
                  <a:buFont typeface="Arial" charset="0"/>
                  <a:buChar char="▪"/>
                  <a:defRPr sz="1600">
                    <a:solidFill>
                      <a:schemeClr val="tx1"/>
                    </a:solidFill>
                    <a:latin typeface="+mn-lt"/>
                  </a:defRPr>
                </a:lvl2pPr>
                <a:lvl3pPr marL="457200" indent="-261938" algn="l" defTabSz="895350" rtl="0" eaLnBrk="1" fontAlgn="base" hangingPunct="1">
                  <a:spcBef>
                    <a:spcPct val="0"/>
                  </a:spcBef>
                  <a:spcAft>
                    <a:spcPct val="0"/>
                  </a:spcAft>
                  <a:buClr>
                    <a:schemeClr val="tx2"/>
                  </a:buClr>
                  <a:buSzPct val="120000"/>
                  <a:buFont typeface="Arial" charset="0"/>
                  <a:buChar char="–"/>
                  <a:defRPr sz="1600">
                    <a:solidFill>
                      <a:schemeClr val="tx1"/>
                    </a:solidFill>
                    <a:latin typeface="+mn-lt"/>
                  </a:defRPr>
                </a:lvl3pPr>
                <a:lvl4pPr marL="614363" indent="-155575" algn="l" defTabSz="895350" rtl="0" eaLnBrk="1" fontAlgn="base" hangingPunct="1">
                  <a:spcBef>
                    <a:spcPct val="0"/>
                  </a:spcBef>
                  <a:spcAft>
                    <a:spcPct val="0"/>
                  </a:spcAft>
                  <a:buClr>
                    <a:schemeClr val="tx2"/>
                  </a:buClr>
                  <a:buSzPct val="120000"/>
                  <a:buFont typeface="Arial" charset="0"/>
                  <a:buChar char="▫"/>
                  <a:defRPr sz="1600">
                    <a:solidFill>
                      <a:schemeClr val="tx1"/>
                    </a:solidFill>
                    <a:latin typeface="+mn-lt"/>
                  </a:defRPr>
                </a:lvl4pPr>
                <a:lvl5pPr marL="7461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5pPr>
                <a:lvl6pPr marL="12033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6pPr>
                <a:lvl7pPr marL="16605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7pPr>
                <a:lvl8pPr marL="21177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8pPr>
                <a:lvl9pPr marL="25749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9pPr>
              </a:lstStyle>
              <a:p>
                <a:pPr algn="ctr"/>
                <a:r>
                  <a:rPr lang="en-US" dirty="0">
                    <a:latin typeface="Calibri Light" panose="020F0302020204030204" pitchFamily="34" charset="0"/>
                  </a:rPr>
                  <a:t>High-cost patients</a:t>
                </a:r>
              </a:p>
            </p:txBody>
          </p:sp>
        </p:grpSp>
        <p:sp>
          <p:nvSpPr>
            <p:cNvPr id="28" name="Content Placeholder 2"/>
            <p:cNvSpPr txBox="1">
              <a:spLocks/>
            </p:cNvSpPr>
            <p:nvPr/>
          </p:nvSpPr>
          <p:spPr>
            <a:xfrm>
              <a:off x="1828800" y="4225795"/>
              <a:ext cx="6934200" cy="2171699"/>
            </a:xfrm>
            <a:prstGeom prst="rect">
              <a:avLst/>
            </a:prstGeom>
          </p:spPr>
          <p:txBody>
            <a:bodyPr wrap="square" lIns="93296" tIns="46648" rIns="93296" bIns="46648" anchor="ctr" anchorCtr="0">
              <a:spAutoFit/>
            </a:bodyPr>
            <a:lstStyle>
              <a:lvl1pPr algn="l" defTabSz="895350" rtl="0" eaLnBrk="1" fontAlgn="base" hangingPunct="1">
                <a:spcBef>
                  <a:spcPct val="0"/>
                </a:spcBef>
                <a:spcAft>
                  <a:spcPct val="0"/>
                </a:spcAft>
                <a:buClr>
                  <a:schemeClr val="tx2"/>
                </a:buClr>
                <a:defRPr sz="1600">
                  <a:solidFill>
                    <a:schemeClr val="tx1"/>
                  </a:solidFill>
                  <a:latin typeface="+mn-lt"/>
                  <a:ea typeface="+mn-ea"/>
                  <a:cs typeface="+mn-cs"/>
                </a:defRPr>
              </a:lvl1pPr>
              <a:lvl2pPr marL="193675" indent="-192088" algn="l" defTabSz="895350" rtl="0" eaLnBrk="1" fontAlgn="base" hangingPunct="1">
                <a:spcBef>
                  <a:spcPct val="0"/>
                </a:spcBef>
                <a:spcAft>
                  <a:spcPct val="0"/>
                </a:spcAft>
                <a:buClr>
                  <a:schemeClr val="tx2"/>
                </a:buClr>
                <a:buSzPct val="125000"/>
                <a:buFont typeface="Arial" charset="0"/>
                <a:buChar char="▪"/>
                <a:defRPr sz="1600">
                  <a:solidFill>
                    <a:schemeClr val="tx1"/>
                  </a:solidFill>
                  <a:latin typeface="+mn-lt"/>
                </a:defRPr>
              </a:lvl2pPr>
              <a:lvl3pPr marL="457200" indent="-261938" algn="l" defTabSz="895350" rtl="0" eaLnBrk="1" fontAlgn="base" hangingPunct="1">
                <a:spcBef>
                  <a:spcPct val="0"/>
                </a:spcBef>
                <a:spcAft>
                  <a:spcPct val="0"/>
                </a:spcAft>
                <a:buClr>
                  <a:schemeClr val="tx2"/>
                </a:buClr>
                <a:buSzPct val="120000"/>
                <a:buFont typeface="Arial" charset="0"/>
                <a:buChar char="–"/>
                <a:defRPr sz="1600">
                  <a:solidFill>
                    <a:schemeClr val="tx1"/>
                  </a:solidFill>
                  <a:latin typeface="+mn-lt"/>
                </a:defRPr>
              </a:lvl3pPr>
              <a:lvl4pPr marL="614363" indent="-155575" algn="l" defTabSz="895350" rtl="0" eaLnBrk="1" fontAlgn="base" hangingPunct="1">
                <a:spcBef>
                  <a:spcPct val="0"/>
                </a:spcBef>
                <a:spcAft>
                  <a:spcPct val="0"/>
                </a:spcAft>
                <a:buClr>
                  <a:schemeClr val="tx2"/>
                </a:buClr>
                <a:buSzPct val="120000"/>
                <a:buFont typeface="Arial" charset="0"/>
                <a:buChar char="▫"/>
                <a:defRPr sz="1600">
                  <a:solidFill>
                    <a:schemeClr val="tx1"/>
                  </a:solidFill>
                  <a:latin typeface="+mn-lt"/>
                </a:defRPr>
              </a:lvl4pPr>
              <a:lvl5pPr marL="7461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5pPr>
              <a:lvl6pPr marL="12033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6pPr>
              <a:lvl7pPr marL="16605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7pPr>
              <a:lvl8pPr marL="21177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8pPr>
              <a:lvl9pPr marL="25749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9pPr>
            </a:lstStyle>
            <a:p>
              <a:pPr lvl="1">
                <a:spcAft>
                  <a:spcPts val="306"/>
                </a:spcAft>
              </a:pPr>
              <a:r>
                <a:rPr lang="en-US" sz="1200" kern="0" dirty="0" smtClean="0"/>
                <a:t>In 2010, five </a:t>
              </a:r>
              <a:r>
                <a:rPr lang="en-US" sz="1200" kern="0" dirty="0"/>
                <a:t>percent of patients </a:t>
              </a:r>
              <a:r>
                <a:rPr lang="en-US" sz="1200" kern="0" dirty="0" smtClean="0"/>
                <a:t>accounted </a:t>
              </a:r>
              <a:r>
                <a:rPr lang="en-US" sz="1200" kern="0" dirty="0"/>
                <a:t>for nearly half of all spending among both the Medicare and commercial populations in </a:t>
              </a:r>
              <a:r>
                <a:rPr lang="en-US" sz="1200" kern="0" dirty="0" smtClean="0"/>
                <a:t>Massachusetts</a:t>
              </a:r>
              <a:endParaRPr lang="en-US" sz="1200" kern="0" dirty="0"/>
            </a:p>
            <a:p>
              <a:pPr lvl="1">
                <a:spcAft>
                  <a:spcPts val="306"/>
                </a:spcAft>
              </a:pPr>
              <a:r>
                <a:rPr lang="en-US" sz="1200" kern="0" dirty="0"/>
                <a:t>Certain characteristics </a:t>
              </a:r>
              <a:r>
                <a:rPr lang="en-US" sz="1200" kern="0" dirty="0" smtClean="0"/>
                <a:t>differed </a:t>
              </a:r>
              <a:r>
                <a:rPr lang="en-US" sz="1200" kern="0" dirty="0"/>
                <a:t>between high-cost patients and the rest of the population:</a:t>
              </a:r>
            </a:p>
            <a:p>
              <a:pPr lvl="2">
                <a:spcAft>
                  <a:spcPts val="306"/>
                </a:spcAft>
              </a:pPr>
              <a:r>
                <a:rPr lang="en-US" sz="1200" kern="0" dirty="0" smtClean="0"/>
                <a:t>A number of conditions occurred more often among high-cost patients, and high-cost patients generally had more clinical conditions than the rest of the population</a:t>
              </a:r>
            </a:p>
            <a:p>
              <a:pPr lvl="2">
                <a:spcAft>
                  <a:spcPts val="306"/>
                </a:spcAft>
              </a:pPr>
              <a:r>
                <a:rPr lang="en-US" sz="1200" kern="0" dirty="0" smtClean="0"/>
                <a:t>The interaction of conditions increased spending more than the individual condition contributions</a:t>
              </a:r>
            </a:p>
            <a:p>
              <a:pPr lvl="2">
                <a:spcAft>
                  <a:spcPts val="306"/>
                </a:spcAft>
              </a:pPr>
              <a:r>
                <a:rPr lang="en-US" sz="1200" kern="0" dirty="0" smtClean="0"/>
                <a:t>There </a:t>
              </a:r>
              <a:r>
                <a:rPr lang="en-US" sz="1200" kern="0" dirty="0"/>
                <a:t>is modest regional variation in the concentration of high-cost patients</a:t>
              </a:r>
            </a:p>
            <a:p>
              <a:pPr lvl="2">
                <a:spcAft>
                  <a:spcPts val="306"/>
                </a:spcAft>
              </a:pPr>
              <a:r>
                <a:rPr lang="en-US" sz="1200" kern="0" dirty="0" smtClean="0"/>
                <a:t>Lower-income zip codes have a higher concentration of high-cost patients</a:t>
              </a:r>
              <a:endParaRPr lang="en-US" sz="1200" kern="0" dirty="0"/>
            </a:p>
            <a:p>
              <a:pPr lvl="1">
                <a:spcAft>
                  <a:spcPts val="306"/>
                </a:spcAft>
              </a:pPr>
              <a:r>
                <a:rPr lang="en-US" sz="1200" kern="0" dirty="0" smtClean="0"/>
                <a:t>Persistently </a:t>
              </a:r>
              <a:r>
                <a:rPr lang="en-US" sz="1200" kern="0" dirty="0"/>
                <a:t>high-cost patients – those who remain high-cost in consecutive years – represent 29 percent of high-cost patients and 15 to 20 percent of total </a:t>
              </a:r>
              <a:r>
                <a:rPr lang="en-US" sz="1200" kern="0" dirty="0" smtClean="0"/>
                <a:t>spending</a:t>
              </a:r>
              <a:endParaRPr lang="en-US" sz="1200" kern="0" dirty="0"/>
            </a:p>
          </p:txBody>
        </p:sp>
      </p:grpSp>
      <p:grpSp>
        <p:nvGrpSpPr>
          <p:cNvPr id="6" name="Group 5"/>
          <p:cNvGrpSpPr/>
          <p:nvPr/>
        </p:nvGrpSpPr>
        <p:grpSpPr>
          <a:xfrm>
            <a:off x="525932" y="2503013"/>
            <a:ext cx="8237068" cy="1453153"/>
            <a:chOff x="525932" y="2579054"/>
            <a:chExt cx="8237068" cy="1453153"/>
          </a:xfrm>
        </p:grpSpPr>
        <p:sp>
          <p:nvSpPr>
            <p:cNvPr id="9" name="Rectangle 8"/>
            <p:cNvSpPr/>
            <p:nvPr/>
          </p:nvSpPr>
          <p:spPr>
            <a:xfrm>
              <a:off x="525932" y="2579054"/>
              <a:ext cx="1299076" cy="1453153"/>
            </a:xfrm>
            <a:prstGeom prst="rect">
              <a:avLst/>
            </a:prstGeom>
            <a:solidFill>
              <a:schemeClr val="bg1">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86592" tIns="466481" rIns="186592" bIns="46648" rtlCol="0" anchor="ctr"/>
            <a:lstStyle/>
            <a:p>
              <a:pPr algn="ctr"/>
              <a:endParaRPr lang="en-US" sz="1800" dirty="0">
                <a:solidFill>
                  <a:schemeClr val="tx1"/>
                </a:solidFill>
                <a:latin typeface="Calibri Light" panose="020F0302020204030204" pitchFamily="34" charset="0"/>
              </a:endParaRPr>
            </a:p>
          </p:txBody>
        </p:sp>
        <p:sp>
          <p:nvSpPr>
            <p:cNvPr id="21" name="Rectangle 20"/>
            <p:cNvSpPr/>
            <p:nvPr/>
          </p:nvSpPr>
          <p:spPr>
            <a:xfrm>
              <a:off x="525932" y="2579054"/>
              <a:ext cx="8237068" cy="1453153"/>
            </a:xfrm>
            <a:prstGeom prst="rect">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186592" tIns="186592" rIns="186592" bIns="186592" rtlCol="0" anchor="ctr"/>
            <a:lstStyle/>
            <a:p>
              <a:endParaRPr lang="en-US" sz="1400" dirty="0" smtClean="0">
                <a:solidFill>
                  <a:schemeClr val="tx1"/>
                </a:solidFill>
              </a:endParaRPr>
            </a:p>
          </p:txBody>
        </p:sp>
        <p:grpSp>
          <p:nvGrpSpPr>
            <p:cNvPr id="3" name="Group 2"/>
            <p:cNvGrpSpPr/>
            <p:nvPr/>
          </p:nvGrpSpPr>
          <p:grpSpPr>
            <a:xfrm>
              <a:off x="525932" y="2729680"/>
              <a:ext cx="1299076" cy="1151901"/>
              <a:chOff x="525932" y="3305604"/>
              <a:chExt cx="1299076" cy="1151901"/>
            </a:xfrm>
          </p:grpSpPr>
          <p:sp>
            <p:nvSpPr>
              <p:cNvPr id="10" name="Rectangle 9"/>
              <p:cNvSpPr/>
              <p:nvPr/>
            </p:nvSpPr>
            <p:spPr>
              <a:xfrm>
                <a:off x="950358" y="3305604"/>
                <a:ext cx="450133" cy="565251"/>
              </a:xfrm>
              <a:prstGeom prst="rect">
                <a:avLst/>
              </a:prstGeom>
              <a:noFill/>
            </p:spPr>
            <p:txBody>
              <a:bodyPr wrap="none" lIns="93296" tIns="0" rIns="93296" bIns="0">
                <a:spAutoFit/>
              </a:bodyPr>
              <a:lstStyle/>
              <a:p>
                <a:pPr algn="ctr"/>
                <a:r>
                  <a:rPr lang="en-US" sz="3700" dirty="0">
                    <a:ln w="18415" cmpd="sng">
                      <a:solidFill>
                        <a:srgbClr val="006C31"/>
                      </a:solidFill>
                      <a:prstDash val="solid"/>
                    </a:ln>
                    <a:solidFill>
                      <a:srgbClr val="006C31"/>
                    </a:solidFill>
                    <a:effectLst>
                      <a:outerShdw blurRad="63500" dir="3600000" algn="tl" rotWithShape="0">
                        <a:srgbClr val="000000">
                          <a:alpha val="70000"/>
                        </a:srgbClr>
                      </a:outerShdw>
                    </a:effectLst>
                  </a:rPr>
                  <a:t>$</a:t>
                </a:r>
              </a:p>
            </p:txBody>
          </p:sp>
          <p:sp>
            <p:nvSpPr>
              <p:cNvPr id="26" name="Content Placeholder 2"/>
              <p:cNvSpPr txBox="1">
                <a:spLocks/>
              </p:cNvSpPr>
              <p:nvPr/>
            </p:nvSpPr>
            <p:spPr>
              <a:xfrm>
                <a:off x="525932" y="3870855"/>
                <a:ext cx="1299076" cy="586650"/>
              </a:xfrm>
              <a:prstGeom prst="rect">
                <a:avLst/>
              </a:prstGeom>
            </p:spPr>
            <p:txBody>
              <a:bodyPr wrap="square" lIns="93296" tIns="46648" rIns="93296" bIns="46648" anchor="ctr" anchorCtr="0">
                <a:spAutoFit/>
              </a:bodyPr>
              <a:lstStyle>
                <a:lvl1pPr algn="l" defTabSz="895350" rtl="0" eaLnBrk="1" fontAlgn="base" hangingPunct="1">
                  <a:spcBef>
                    <a:spcPct val="0"/>
                  </a:spcBef>
                  <a:spcAft>
                    <a:spcPct val="0"/>
                  </a:spcAft>
                  <a:buClr>
                    <a:schemeClr val="tx2"/>
                  </a:buClr>
                  <a:defRPr sz="1600">
                    <a:solidFill>
                      <a:schemeClr val="tx1"/>
                    </a:solidFill>
                    <a:latin typeface="+mn-lt"/>
                    <a:ea typeface="+mn-ea"/>
                    <a:cs typeface="+mn-cs"/>
                  </a:defRPr>
                </a:lvl1pPr>
                <a:lvl2pPr marL="193675" indent="-192088" algn="l" defTabSz="895350" rtl="0" eaLnBrk="1" fontAlgn="base" hangingPunct="1">
                  <a:spcBef>
                    <a:spcPct val="0"/>
                  </a:spcBef>
                  <a:spcAft>
                    <a:spcPct val="0"/>
                  </a:spcAft>
                  <a:buClr>
                    <a:schemeClr val="tx2"/>
                  </a:buClr>
                  <a:buSzPct val="125000"/>
                  <a:buFont typeface="Arial" charset="0"/>
                  <a:buChar char="▪"/>
                  <a:defRPr sz="1600">
                    <a:solidFill>
                      <a:schemeClr val="tx1"/>
                    </a:solidFill>
                    <a:latin typeface="+mn-lt"/>
                  </a:defRPr>
                </a:lvl2pPr>
                <a:lvl3pPr marL="457200" indent="-261938" algn="l" defTabSz="895350" rtl="0" eaLnBrk="1" fontAlgn="base" hangingPunct="1">
                  <a:spcBef>
                    <a:spcPct val="0"/>
                  </a:spcBef>
                  <a:spcAft>
                    <a:spcPct val="0"/>
                  </a:spcAft>
                  <a:buClr>
                    <a:schemeClr val="tx2"/>
                  </a:buClr>
                  <a:buSzPct val="120000"/>
                  <a:buFont typeface="Arial" charset="0"/>
                  <a:buChar char="–"/>
                  <a:defRPr sz="1600">
                    <a:solidFill>
                      <a:schemeClr val="tx1"/>
                    </a:solidFill>
                    <a:latin typeface="+mn-lt"/>
                  </a:defRPr>
                </a:lvl3pPr>
                <a:lvl4pPr marL="614363" indent="-155575" algn="l" defTabSz="895350" rtl="0" eaLnBrk="1" fontAlgn="base" hangingPunct="1">
                  <a:spcBef>
                    <a:spcPct val="0"/>
                  </a:spcBef>
                  <a:spcAft>
                    <a:spcPct val="0"/>
                  </a:spcAft>
                  <a:buClr>
                    <a:schemeClr val="tx2"/>
                  </a:buClr>
                  <a:buSzPct val="120000"/>
                  <a:buFont typeface="Arial" charset="0"/>
                  <a:buChar char="▫"/>
                  <a:defRPr sz="1600">
                    <a:solidFill>
                      <a:schemeClr val="tx1"/>
                    </a:solidFill>
                    <a:latin typeface="+mn-lt"/>
                  </a:defRPr>
                </a:lvl4pPr>
                <a:lvl5pPr marL="7461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5pPr>
                <a:lvl6pPr marL="12033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6pPr>
                <a:lvl7pPr marL="16605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7pPr>
                <a:lvl8pPr marL="21177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8pPr>
                <a:lvl9pPr marL="25749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9pPr>
              </a:lstStyle>
              <a:p>
                <a:pPr algn="ctr"/>
                <a:r>
                  <a:rPr lang="en-US" dirty="0">
                    <a:latin typeface="Calibri Light" panose="020F0302020204030204" pitchFamily="34" charset="0"/>
                  </a:rPr>
                  <a:t>Wasteful spending</a:t>
                </a:r>
              </a:p>
            </p:txBody>
          </p:sp>
        </p:grpSp>
        <p:sp>
          <p:nvSpPr>
            <p:cNvPr id="32" name="Content Placeholder 2"/>
            <p:cNvSpPr txBox="1">
              <a:spLocks/>
            </p:cNvSpPr>
            <p:nvPr/>
          </p:nvSpPr>
          <p:spPr>
            <a:xfrm>
              <a:off x="1828800" y="2777626"/>
              <a:ext cx="6934200" cy="1056009"/>
            </a:xfrm>
            <a:prstGeom prst="rect">
              <a:avLst/>
            </a:prstGeom>
          </p:spPr>
          <p:txBody>
            <a:bodyPr wrap="square" lIns="93296" tIns="46648" rIns="93296" bIns="46648" anchor="ctr" anchorCtr="0">
              <a:spAutoFit/>
            </a:bodyPr>
            <a:lstStyle>
              <a:lvl1pPr algn="l" defTabSz="895350" rtl="0" eaLnBrk="1" fontAlgn="base" hangingPunct="1">
                <a:spcBef>
                  <a:spcPct val="0"/>
                </a:spcBef>
                <a:spcAft>
                  <a:spcPct val="0"/>
                </a:spcAft>
                <a:buClr>
                  <a:schemeClr val="tx2"/>
                </a:buClr>
                <a:defRPr sz="1600">
                  <a:solidFill>
                    <a:schemeClr val="tx1"/>
                  </a:solidFill>
                  <a:latin typeface="+mn-lt"/>
                  <a:ea typeface="+mn-ea"/>
                  <a:cs typeface="+mn-cs"/>
                </a:defRPr>
              </a:lvl1pPr>
              <a:lvl2pPr marL="193675" indent="-192088" algn="l" defTabSz="895350" rtl="0" eaLnBrk="1" fontAlgn="base" hangingPunct="1">
                <a:spcBef>
                  <a:spcPct val="0"/>
                </a:spcBef>
                <a:spcAft>
                  <a:spcPct val="0"/>
                </a:spcAft>
                <a:buClr>
                  <a:schemeClr val="tx2"/>
                </a:buClr>
                <a:buSzPct val="125000"/>
                <a:buFont typeface="Arial" charset="0"/>
                <a:buChar char="▪"/>
                <a:defRPr sz="1600">
                  <a:solidFill>
                    <a:schemeClr val="tx1"/>
                  </a:solidFill>
                  <a:latin typeface="+mn-lt"/>
                </a:defRPr>
              </a:lvl2pPr>
              <a:lvl3pPr marL="457200" indent="-261938" algn="l" defTabSz="895350" rtl="0" eaLnBrk="1" fontAlgn="base" hangingPunct="1">
                <a:spcBef>
                  <a:spcPct val="0"/>
                </a:spcBef>
                <a:spcAft>
                  <a:spcPct val="0"/>
                </a:spcAft>
                <a:buClr>
                  <a:schemeClr val="tx2"/>
                </a:buClr>
                <a:buSzPct val="120000"/>
                <a:buFont typeface="Arial" charset="0"/>
                <a:buChar char="–"/>
                <a:defRPr sz="1600">
                  <a:solidFill>
                    <a:schemeClr val="tx1"/>
                  </a:solidFill>
                  <a:latin typeface="+mn-lt"/>
                </a:defRPr>
              </a:lvl3pPr>
              <a:lvl4pPr marL="614363" indent="-155575" algn="l" defTabSz="895350" rtl="0" eaLnBrk="1" fontAlgn="base" hangingPunct="1">
                <a:spcBef>
                  <a:spcPct val="0"/>
                </a:spcBef>
                <a:spcAft>
                  <a:spcPct val="0"/>
                </a:spcAft>
                <a:buClr>
                  <a:schemeClr val="tx2"/>
                </a:buClr>
                <a:buSzPct val="120000"/>
                <a:buFont typeface="Arial" charset="0"/>
                <a:buChar char="▫"/>
                <a:defRPr sz="1600">
                  <a:solidFill>
                    <a:schemeClr val="tx1"/>
                  </a:solidFill>
                  <a:latin typeface="+mn-lt"/>
                </a:defRPr>
              </a:lvl4pPr>
              <a:lvl5pPr marL="7461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5pPr>
              <a:lvl6pPr marL="12033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6pPr>
              <a:lvl7pPr marL="16605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7pPr>
              <a:lvl8pPr marL="21177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8pPr>
              <a:lvl9pPr marL="25749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9pPr>
            </a:lstStyle>
            <a:p>
              <a:pPr lvl="1">
                <a:spcAft>
                  <a:spcPts val="306"/>
                </a:spcAft>
              </a:pPr>
              <a:r>
                <a:rPr lang="en-US" sz="1200" dirty="0" smtClean="0"/>
                <a:t>In 2012, an </a:t>
              </a:r>
              <a:r>
                <a:rPr lang="en-US" sz="1200" dirty="0"/>
                <a:t>estimated </a:t>
              </a:r>
              <a:r>
                <a:rPr lang="en-US" sz="1200" dirty="0" smtClean="0"/>
                <a:t>$</a:t>
              </a:r>
              <a:r>
                <a:rPr lang="en-US" sz="1200" dirty="0"/>
                <a:t>14.7 to $26.9 billion (21 to 39 percent) </a:t>
              </a:r>
              <a:r>
                <a:rPr lang="en-US" sz="1200" dirty="0" smtClean="0"/>
                <a:t>of </a:t>
              </a:r>
              <a:r>
                <a:rPr lang="en-US" sz="1200" dirty="0"/>
                <a:t>health care expenditures in Massachusetts are estimated </a:t>
              </a:r>
              <a:r>
                <a:rPr lang="en-US" sz="1200" dirty="0" smtClean="0"/>
                <a:t>to be wasteful, reflecting both clinical and structural opportunities</a:t>
              </a:r>
              <a:endParaRPr lang="en-US" sz="1200" dirty="0"/>
            </a:p>
            <a:p>
              <a:pPr lvl="1">
                <a:spcAft>
                  <a:spcPts val="306"/>
                </a:spcAft>
              </a:pPr>
              <a:r>
                <a:rPr lang="en-US" sz="1200" kern="0" dirty="0"/>
                <a:t>There are opportunities to reduce wasteful spending in preventable hospital readmissions, unnecessary emergency department visits, health care-associated infections, early elective inductions, and unnecessary imaging for lower back pain</a:t>
              </a:r>
            </a:p>
          </p:txBody>
        </p:sp>
      </p:grpSp>
    </p:spTree>
    <p:extLst>
      <p:ext uri="{BB962C8B-B14F-4D97-AF65-F5344CB8AC3E}">
        <p14:creationId xmlns:p14="http://schemas.microsoft.com/office/powerpoint/2010/main" val="197315164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489" y="234863"/>
            <a:ext cx="8794113" cy="369332"/>
          </a:xfrm>
        </p:spPr>
        <p:txBody>
          <a:bodyPr/>
          <a:lstStyle/>
          <a:p>
            <a:r>
              <a:rPr lang="en-US" dirty="0" smtClean="0"/>
              <a:t>Conclusions for 2013 cost trends report</a:t>
            </a:r>
            <a:endParaRPr lang="en-US" dirty="0"/>
          </a:p>
        </p:txBody>
      </p:sp>
      <p:sp>
        <p:nvSpPr>
          <p:cNvPr id="4" name="Content Placeholder 2"/>
          <p:cNvSpPr txBox="1">
            <a:spLocks/>
          </p:cNvSpPr>
          <p:nvPr/>
        </p:nvSpPr>
        <p:spPr>
          <a:xfrm>
            <a:off x="816400" y="992093"/>
            <a:ext cx="7435068" cy="4895521"/>
          </a:xfrm>
          <a:prstGeom prst="rect">
            <a:avLst/>
          </a:prstGeom>
        </p:spPr>
        <p:txBody>
          <a:bodyPr wrap="square" lIns="93296" tIns="46648" rIns="93296" bIns="46648">
            <a:spAutoFit/>
          </a:bodyPr>
          <a:lstStyle>
            <a:lvl1pPr algn="l" defTabSz="895350" rtl="0" eaLnBrk="1" fontAlgn="base" hangingPunct="1">
              <a:spcBef>
                <a:spcPct val="0"/>
              </a:spcBef>
              <a:spcAft>
                <a:spcPct val="0"/>
              </a:spcAft>
              <a:buClr>
                <a:schemeClr val="tx2"/>
              </a:buClr>
              <a:defRPr sz="1600">
                <a:solidFill>
                  <a:schemeClr val="tx1"/>
                </a:solidFill>
                <a:latin typeface="+mn-lt"/>
                <a:ea typeface="+mn-ea"/>
                <a:cs typeface="+mn-cs"/>
              </a:defRPr>
            </a:lvl1pPr>
            <a:lvl2pPr marL="193675" indent="-192088" algn="l" defTabSz="895350" rtl="0" eaLnBrk="1" fontAlgn="base" hangingPunct="1">
              <a:spcBef>
                <a:spcPct val="0"/>
              </a:spcBef>
              <a:spcAft>
                <a:spcPct val="0"/>
              </a:spcAft>
              <a:buClr>
                <a:schemeClr val="tx2"/>
              </a:buClr>
              <a:buSzPct val="125000"/>
              <a:buFont typeface="Arial" charset="0"/>
              <a:buChar char="▪"/>
              <a:defRPr sz="1600">
                <a:solidFill>
                  <a:schemeClr val="tx1"/>
                </a:solidFill>
                <a:latin typeface="+mn-lt"/>
              </a:defRPr>
            </a:lvl2pPr>
            <a:lvl3pPr marL="457200" indent="-261938" algn="l" defTabSz="895350" rtl="0" eaLnBrk="1" fontAlgn="base" hangingPunct="1">
              <a:spcBef>
                <a:spcPct val="0"/>
              </a:spcBef>
              <a:spcAft>
                <a:spcPct val="0"/>
              </a:spcAft>
              <a:buClr>
                <a:schemeClr val="tx2"/>
              </a:buClr>
              <a:buSzPct val="120000"/>
              <a:buFont typeface="Arial" charset="0"/>
              <a:buChar char="–"/>
              <a:defRPr sz="1600">
                <a:solidFill>
                  <a:schemeClr val="tx1"/>
                </a:solidFill>
                <a:latin typeface="+mn-lt"/>
              </a:defRPr>
            </a:lvl3pPr>
            <a:lvl4pPr marL="614363" indent="-155575" algn="l" defTabSz="895350" rtl="0" eaLnBrk="1" fontAlgn="base" hangingPunct="1">
              <a:spcBef>
                <a:spcPct val="0"/>
              </a:spcBef>
              <a:spcAft>
                <a:spcPct val="0"/>
              </a:spcAft>
              <a:buClr>
                <a:schemeClr val="tx2"/>
              </a:buClr>
              <a:buSzPct val="120000"/>
              <a:buFont typeface="Arial" charset="0"/>
              <a:buChar char="▫"/>
              <a:defRPr sz="1600">
                <a:solidFill>
                  <a:schemeClr val="tx1"/>
                </a:solidFill>
                <a:latin typeface="+mn-lt"/>
              </a:defRPr>
            </a:lvl4pPr>
            <a:lvl5pPr marL="7461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5pPr>
            <a:lvl6pPr marL="12033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6pPr>
            <a:lvl7pPr marL="16605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7pPr>
            <a:lvl8pPr marL="21177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8pPr>
            <a:lvl9pPr marL="25749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9pPr>
          </a:lstStyle>
          <a:p>
            <a:pPr>
              <a:spcAft>
                <a:spcPts val="1200"/>
              </a:spcAft>
            </a:pPr>
            <a:r>
              <a:rPr lang="en-US" kern="0" dirty="0" smtClean="0">
                <a:solidFill>
                  <a:schemeClr val="tx1">
                    <a:lumMod val="85000"/>
                    <a:lumOff val="15000"/>
                  </a:schemeClr>
                </a:solidFill>
              </a:rPr>
              <a:t>We </a:t>
            </a:r>
            <a:r>
              <a:rPr lang="en-US" kern="0" dirty="0">
                <a:solidFill>
                  <a:schemeClr val="tx1">
                    <a:lumMod val="85000"/>
                    <a:lumOff val="15000"/>
                  </a:schemeClr>
                </a:solidFill>
              </a:rPr>
              <a:t>find that there are significant opportunities in Massachusetts to enhance the value of health care, addressing cost and quality. We identify four primary areas of opportunity for improving the health care system in Massachusetts: </a:t>
            </a:r>
          </a:p>
          <a:p>
            <a:pPr marL="479425" lvl="1" indent="-285750">
              <a:spcAft>
                <a:spcPts val="1200"/>
              </a:spcAft>
              <a:buFont typeface="Wingdings" pitchFamily="2" charset="2"/>
              <a:buChar char="§"/>
            </a:pPr>
            <a:r>
              <a:rPr lang="en-US" b="1" kern="0" dirty="0" smtClean="0">
                <a:solidFill>
                  <a:schemeClr val="tx1">
                    <a:lumMod val="85000"/>
                    <a:lumOff val="15000"/>
                  </a:schemeClr>
                </a:solidFill>
              </a:rPr>
              <a:t>Fostering </a:t>
            </a:r>
            <a:r>
              <a:rPr lang="en-US" b="1" kern="0" dirty="0">
                <a:solidFill>
                  <a:schemeClr val="tx1">
                    <a:lumMod val="85000"/>
                    <a:lumOff val="15000"/>
                  </a:schemeClr>
                </a:solidFill>
              </a:rPr>
              <a:t>a value-based market </a:t>
            </a:r>
            <a:r>
              <a:rPr lang="en-US" kern="0" dirty="0">
                <a:solidFill>
                  <a:schemeClr val="tx1">
                    <a:lumMod val="85000"/>
                    <a:lumOff val="15000"/>
                  </a:schemeClr>
                </a:solidFill>
              </a:rPr>
              <a:t>in which payers and providers openly compete to provide services and in which consumers and employers have the appropriate information and incentives to make high-value choices for their care and coverage options,</a:t>
            </a:r>
          </a:p>
          <a:p>
            <a:pPr marL="479425" lvl="1" indent="-285750">
              <a:spcAft>
                <a:spcPts val="1200"/>
              </a:spcAft>
              <a:buFont typeface="Wingdings" pitchFamily="2" charset="2"/>
              <a:buChar char="§"/>
            </a:pPr>
            <a:r>
              <a:rPr lang="en-US" b="1" kern="0" dirty="0" smtClean="0">
                <a:solidFill>
                  <a:schemeClr val="tx1">
                    <a:lumMod val="85000"/>
                    <a:lumOff val="15000"/>
                  </a:schemeClr>
                </a:solidFill>
              </a:rPr>
              <a:t>Promoting </a:t>
            </a:r>
            <a:r>
              <a:rPr lang="en-US" b="1" kern="0" dirty="0">
                <a:solidFill>
                  <a:schemeClr val="tx1">
                    <a:lumMod val="85000"/>
                    <a:lumOff val="15000"/>
                  </a:schemeClr>
                </a:solidFill>
              </a:rPr>
              <a:t>an efficient, high-quality health care delivery system </a:t>
            </a:r>
            <a:r>
              <a:rPr lang="en-US" kern="0" dirty="0">
                <a:solidFill>
                  <a:schemeClr val="tx1">
                    <a:lumMod val="85000"/>
                    <a:lumOff val="15000"/>
                  </a:schemeClr>
                </a:solidFill>
              </a:rPr>
              <a:t>in which providers efficiently deliver coordinated, patient-centered, high-quality health care that integrates behavioral and physical health and produces better outcomes and improved health status,</a:t>
            </a:r>
          </a:p>
          <a:p>
            <a:pPr marL="479425" lvl="1" indent="-285750">
              <a:spcAft>
                <a:spcPts val="1200"/>
              </a:spcAft>
              <a:buFont typeface="Wingdings" pitchFamily="2" charset="2"/>
              <a:buChar char="§"/>
            </a:pPr>
            <a:r>
              <a:rPr lang="en-US" b="1" kern="0" dirty="0" smtClean="0">
                <a:solidFill>
                  <a:schemeClr val="tx1">
                    <a:lumMod val="85000"/>
                    <a:lumOff val="15000"/>
                  </a:schemeClr>
                </a:solidFill>
              </a:rPr>
              <a:t>Advancing </a:t>
            </a:r>
            <a:r>
              <a:rPr lang="en-US" b="1" kern="0" dirty="0">
                <a:solidFill>
                  <a:schemeClr val="tx1">
                    <a:lumMod val="85000"/>
                    <a:lumOff val="15000"/>
                  </a:schemeClr>
                </a:solidFill>
              </a:rPr>
              <a:t>alternative payment methods </a:t>
            </a:r>
            <a:r>
              <a:rPr lang="en-US" kern="0" dirty="0">
                <a:solidFill>
                  <a:schemeClr val="tx1">
                    <a:lumMod val="85000"/>
                    <a:lumOff val="15000"/>
                  </a:schemeClr>
                </a:solidFill>
              </a:rPr>
              <a:t>that support and equitably reward providers for delivering high-quality care while holding them accountable for slowing future health care spending increases, and</a:t>
            </a:r>
          </a:p>
          <a:p>
            <a:pPr marL="479425" lvl="1" indent="-285750">
              <a:spcAft>
                <a:spcPts val="1200"/>
              </a:spcAft>
              <a:buFont typeface="Wingdings" pitchFamily="2" charset="2"/>
              <a:buChar char="§"/>
            </a:pPr>
            <a:r>
              <a:rPr lang="en-US" b="1" kern="0" dirty="0" smtClean="0">
                <a:solidFill>
                  <a:schemeClr val="tx1">
                    <a:lumMod val="85000"/>
                    <a:lumOff val="15000"/>
                  </a:schemeClr>
                </a:solidFill>
              </a:rPr>
              <a:t>Enhancing </a:t>
            </a:r>
            <a:r>
              <a:rPr lang="en-US" b="1" kern="0" dirty="0">
                <a:solidFill>
                  <a:schemeClr val="tx1">
                    <a:lumMod val="85000"/>
                    <a:lumOff val="15000"/>
                  </a:schemeClr>
                </a:solidFill>
              </a:rPr>
              <a:t>transparency and data availability </a:t>
            </a:r>
            <a:r>
              <a:rPr lang="en-US" kern="0" dirty="0">
                <a:solidFill>
                  <a:schemeClr val="tx1">
                    <a:lumMod val="85000"/>
                    <a:lumOff val="15000"/>
                  </a:schemeClr>
                </a:solidFill>
              </a:rPr>
              <a:t>necessary for providers, payers, purchasers, and policymakers to successfully implement reforms and evaluate performance over time.</a:t>
            </a:r>
          </a:p>
        </p:txBody>
      </p:sp>
      <p:sp>
        <p:nvSpPr>
          <p:cNvPr id="6" name="Oval 5"/>
          <p:cNvSpPr/>
          <p:nvPr/>
        </p:nvSpPr>
        <p:spPr>
          <a:xfrm>
            <a:off x="1010126" y="1900745"/>
            <a:ext cx="282079" cy="282062"/>
          </a:xfrm>
          <a:prstGeom prst="ellipse">
            <a:avLst/>
          </a:prstGeom>
          <a:solidFill>
            <a:srgbClr val="0C2D83"/>
          </a:solidFill>
          <a:ln>
            <a:solidFill>
              <a:srgbClr val="DFE5EF"/>
            </a:solid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r>
              <a:rPr lang="en-US" sz="1100" b="1" dirty="0"/>
              <a:t>1</a:t>
            </a:r>
          </a:p>
        </p:txBody>
      </p:sp>
      <p:sp>
        <p:nvSpPr>
          <p:cNvPr id="7" name="Oval 6"/>
          <p:cNvSpPr/>
          <p:nvPr/>
        </p:nvSpPr>
        <p:spPr>
          <a:xfrm>
            <a:off x="1010126" y="3030216"/>
            <a:ext cx="282079" cy="282062"/>
          </a:xfrm>
          <a:prstGeom prst="ellipse">
            <a:avLst/>
          </a:prstGeom>
          <a:solidFill>
            <a:srgbClr val="0C2D83"/>
          </a:solidFill>
          <a:ln>
            <a:solidFill>
              <a:srgbClr val="DFE5EF"/>
            </a:solid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r>
              <a:rPr lang="en-US" sz="1100" b="1" dirty="0" smtClean="0"/>
              <a:t>2</a:t>
            </a:r>
            <a:endParaRPr lang="en-US" sz="1100" b="1" dirty="0"/>
          </a:p>
        </p:txBody>
      </p:sp>
      <p:sp>
        <p:nvSpPr>
          <p:cNvPr id="8" name="Oval 7"/>
          <p:cNvSpPr/>
          <p:nvPr/>
        </p:nvSpPr>
        <p:spPr>
          <a:xfrm>
            <a:off x="1010126" y="4152700"/>
            <a:ext cx="282079" cy="282062"/>
          </a:xfrm>
          <a:prstGeom prst="ellipse">
            <a:avLst/>
          </a:prstGeom>
          <a:solidFill>
            <a:srgbClr val="0C2D83"/>
          </a:solidFill>
          <a:ln>
            <a:solidFill>
              <a:srgbClr val="DFE5EF"/>
            </a:solid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r>
              <a:rPr lang="en-US" sz="1100" b="1" dirty="0" smtClean="0"/>
              <a:t>3</a:t>
            </a:r>
            <a:endParaRPr lang="en-US" sz="1100" b="1" dirty="0"/>
          </a:p>
        </p:txBody>
      </p:sp>
      <p:sp>
        <p:nvSpPr>
          <p:cNvPr id="9" name="Oval 8"/>
          <p:cNvSpPr/>
          <p:nvPr/>
        </p:nvSpPr>
        <p:spPr>
          <a:xfrm>
            <a:off x="1010126" y="5050102"/>
            <a:ext cx="282079" cy="282062"/>
          </a:xfrm>
          <a:prstGeom prst="ellipse">
            <a:avLst/>
          </a:prstGeom>
          <a:solidFill>
            <a:srgbClr val="0C2D83"/>
          </a:solidFill>
          <a:ln>
            <a:solidFill>
              <a:srgbClr val="DFE5EF"/>
            </a:solid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r>
              <a:rPr lang="en-US" sz="1100" b="1" dirty="0" smtClean="0"/>
              <a:t>4</a:t>
            </a:r>
            <a:endParaRPr lang="en-US" sz="1100" b="1" dirty="0"/>
          </a:p>
        </p:txBody>
      </p:sp>
    </p:spTree>
    <p:extLst>
      <p:ext uri="{BB962C8B-B14F-4D97-AF65-F5344CB8AC3E}">
        <p14:creationId xmlns:p14="http://schemas.microsoft.com/office/powerpoint/2010/main" val="26281805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Topics in the 2013 cost trends report</a:t>
            </a:r>
          </a:p>
        </p:txBody>
      </p:sp>
      <p:sp>
        <p:nvSpPr>
          <p:cNvPr id="40" name="Isosceles Triangle 39"/>
          <p:cNvSpPr/>
          <p:nvPr/>
        </p:nvSpPr>
        <p:spPr>
          <a:xfrm>
            <a:off x="2183545" y="4143071"/>
            <a:ext cx="6004624" cy="450400"/>
          </a:xfrm>
          <a:prstGeom prst="triangle">
            <a:avLst/>
          </a:prstGeom>
          <a:solidFill>
            <a:srgbClr val="0C2D8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endParaRPr lang="en-US"/>
          </a:p>
        </p:txBody>
      </p:sp>
      <p:sp>
        <p:nvSpPr>
          <p:cNvPr id="41" name="Oval 40"/>
          <p:cNvSpPr/>
          <p:nvPr/>
        </p:nvSpPr>
        <p:spPr>
          <a:xfrm>
            <a:off x="3845501" y="3056291"/>
            <a:ext cx="2681115" cy="1086780"/>
          </a:xfrm>
          <a:prstGeom prst="ellipse">
            <a:avLst/>
          </a:prstGeom>
          <a:solidFill>
            <a:srgbClr val="DFE5E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r>
              <a:rPr lang="en-US" sz="2400" b="1" dirty="0">
                <a:solidFill>
                  <a:schemeClr val="tx1"/>
                </a:solidFill>
              </a:rPr>
              <a:t>2013 cost trends report</a:t>
            </a:r>
          </a:p>
        </p:txBody>
      </p:sp>
      <p:sp>
        <p:nvSpPr>
          <p:cNvPr id="42" name="Rectangle 41"/>
          <p:cNvSpPr/>
          <p:nvPr/>
        </p:nvSpPr>
        <p:spPr>
          <a:xfrm>
            <a:off x="3751551" y="1176259"/>
            <a:ext cx="1299076" cy="1429631"/>
          </a:xfrm>
          <a:prstGeom prst="rect">
            <a:avLst/>
          </a:prstGeom>
          <a:solidFill>
            <a:schemeClr val="bg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167933" tIns="466481" rIns="167933" bIns="46648" rtlCol="0" anchor="ctr"/>
          <a:lstStyle/>
          <a:p>
            <a:pPr algn="ctr"/>
            <a:r>
              <a:rPr lang="en-US" sz="1800" dirty="0">
                <a:solidFill>
                  <a:schemeClr val="tx1"/>
                </a:solidFill>
                <a:latin typeface="Calibri Light" panose="020F0302020204030204" pitchFamily="34" charset="0"/>
              </a:rPr>
              <a:t>Trends in spending</a:t>
            </a:r>
          </a:p>
        </p:txBody>
      </p:sp>
      <p:sp>
        <p:nvSpPr>
          <p:cNvPr id="43" name="Rectangle 42"/>
          <p:cNvSpPr/>
          <p:nvPr/>
        </p:nvSpPr>
        <p:spPr>
          <a:xfrm>
            <a:off x="5321177" y="1176260"/>
            <a:ext cx="1299076" cy="1429631"/>
          </a:xfrm>
          <a:prstGeom prst="rect">
            <a:avLst/>
          </a:prstGeom>
          <a:solidFill>
            <a:schemeClr val="bg1">
              <a:lumMod val="6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167933" tIns="466481" rIns="167933" bIns="46648" rtlCol="0" anchor="ctr"/>
          <a:lstStyle/>
          <a:p>
            <a:pPr algn="ctr"/>
            <a:r>
              <a:rPr lang="en-US" sz="1800" dirty="0">
                <a:solidFill>
                  <a:schemeClr val="tx1"/>
                </a:solidFill>
                <a:latin typeface="Calibri Light" panose="020F0302020204030204" pitchFamily="34" charset="0"/>
              </a:rPr>
              <a:t>The MA delivery system</a:t>
            </a:r>
          </a:p>
        </p:txBody>
      </p:sp>
      <p:sp>
        <p:nvSpPr>
          <p:cNvPr id="44" name="Rectangle 43"/>
          <p:cNvSpPr/>
          <p:nvPr/>
        </p:nvSpPr>
        <p:spPr>
          <a:xfrm>
            <a:off x="6889182" y="1176259"/>
            <a:ext cx="1299076" cy="1429631"/>
          </a:xfrm>
          <a:prstGeom prst="rect">
            <a:avLst/>
          </a:prstGeom>
          <a:solidFill>
            <a:schemeClr val="bg1">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167933" tIns="466481" rIns="167933" bIns="46648" rtlCol="0" anchor="ctr"/>
          <a:lstStyle/>
          <a:p>
            <a:pPr algn="ctr"/>
            <a:r>
              <a:rPr lang="en-US" sz="1800" dirty="0">
                <a:solidFill>
                  <a:schemeClr val="tx1"/>
                </a:solidFill>
                <a:latin typeface="Calibri Light" panose="020F0302020204030204" pitchFamily="34" charset="0"/>
              </a:rPr>
              <a:t>Quality and access</a:t>
            </a:r>
          </a:p>
        </p:txBody>
      </p:sp>
      <p:sp>
        <p:nvSpPr>
          <p:cNvPr id="45" name="Rectangle 44"/>
          <p:cNvSpPr/>
          <p:nvPr/>
        </p:nvSpPr>
        <p:spPr>
          <a:xfrm>
            <a:off x="2183545" y="1176259"/>
            <a:ext cx="1299076" cy="1429631"/>
          </a:xfrm>
          <a:prstGeom prst="rect">
            <a:avLst/>
          </a:prstGeom>
          <a:solidFill>
            <a:schemeClr val="bg1">
              <a:lumMod val="8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167933" tIns="466481" rIns="167933" bIns="46648" rtlCol="0" anchor="ctr"/>
          <a:lstStyle/>
          <a:p>
            <a:pPr algn="ctr"/>
            <a:r>
              <a:rPr lang="en-US" sz="1800" dirty="0">
                <a:solidFill>
                  <a:schemeClr val="tx1"/>
                </a:solidFill>
                <a:latin typeface="Calibri Light" panose="020F0302020204030204" pitchFamily="34" charset="0"/>
              </a:rPr>
              <a:t>Levels of spending</a:t>
            </a:r>
          </a:p>
        </p:txBody>
      </p:sp>
      <p:cxnSp>
        <p:nvCxnSpPr>
          <p:cNvPr id="46" name="Straight Connector 45"/>
          <p:cNvCxnSpPr/>
          <p:nvPr/>
        </p:nvCxnSpPr>
        <p:spPr>
          <a:xfrm>
            <a:off x="2520472" y="1628610"/>
            <a:ext cx="600570" cy="0"/>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2520472" y="1349791"/>
            <a:ext cx="600570" cy="0"/>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48" name="Up-Down Arrow 47"/>
          <p:cNvSpPr/>
          <p:nvPr/>
        </p:nvSpPr>
        <p:spPr>
          <a:xfrm>
            <a:off x="2734291" y="1349790"/>
            <a:ext cx="171591" cy="278820"/>
          </a:xfrm>
          <a:prstGeom prst="upDown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endParaRPr lang="en-US"/>
          </a:p>
        </p:txBody>
      </p:sp>
      <p:sp>
        <p:nvSpPr>
          <p:cNvPr id="49" name="Freeform 48"/>
          <p:cNvSpPr/>
          <p:nvPr/>
        </p:nvSpPr>
        <p:spPr>
          <a:xfrm>
            <a:off x="3978329" y="1371238"/>
            <a:ext cx="825784" cy="257372"/>
          </a:xfrm>
          <a:custGeom>
            <a:avLst/>
            <a:gdLst>
              <a:gd name="connsiteX0" fmla="*/ 0 w 809297"/>
              <a:gd name="connsiteY0" fmla="*/ 252248 h 252248"/>
              <a:gd name="connsiteX1" fmla="*/ 84083 w 809297"/>
              <a:gd name="connsiteY1" fmla="*/ 231227 h 252248"/>
              <a:gd name="connsiteX2" fmla="*/ 157655 w 809297"/>
              <a:gd name="connsiteY2" fmla="*/ 189186 h 252248"/>
              <a:gd name="connsiteX3" fmla="*/ 220717 w 809297"/>
              <a:gd name="connsiteY3" fmla="*/ 168165 h 252248"/>
              <a:gd name="connsiteX4" fmla="*/ 515007 w 809297"/>
              <a:gd name="connsiteY4" fmla="*/ 168165 h 252248"/>
              <a:gd name="connsiteX5" fmla="*/ 578069 w 809297"/>
              <a:gd name="connsiteY5" fmla="*/ 126124 h 252248"/>
              <a:gd name="connsiteX6" fmla="*/ 599090 w 809297"/>
              <a:gd name="connsiteY6" fmla="*/ 94593 h 252248"/>
              <a:gd name="connsiteX7" fmla="*/ 630621 w 809297"/>
              <a:gd name="connsiteY7" fmla="*/ 84083 h 252248"/>
              <a:gd name="connsiteX8" fmla="*/ 788276 w 809297"/>
              <a:gd name="connsiteY8" fmla="*/ 63062 h 252248"/>
              <a:gd name="connsiteX9" fmla="*/ 809297 w 809297"/>
              <a:gd name="connsiteY9" fmla="*/ 0 h 2522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9297" h="252248">
                <a:moveTo>
                  <a:pt x="0" y="252248"/>
                </a:moveTo>
                <a:cubicBezTo>
                  <a:pt x="19995" y="248249"/>
                  <a:pt x="62533" y="242002"/>
                  <a:pt x="84083" y="231227"/>
                </a:cubicBezTo>
                <a:cubicBezTo>
                  <a:pt x="159918" y="193310"/>
                  <a:pt x="65533" y="226035"/>
                  <a:pt x="157655" y="189186"/>
                </a:cubicBezTo>
                <a:cubicBezTo>
                  <a:pt x="178228" y="180957"/>
                  <a:pt x="220717" y="168165"/>
                  <a:pt x="220717" y="168165"/>
                </a:cubicBezTo>
                <a:cubicBezTo>
                  <a:pt x="300812" y="173505"/>
                  <a:pt x="432657" y="189836"/>
                  <a:pt x="515007" y="168165"/>
                </a:cubicBezTo>
                <a:cubicBezTo>
                  <a:pt x="539439" y="161736"/>
                  <a:pt x="578069" y="126124"/>
                  <a:pt x="578069" y="126124"/>
                </a:cubicBezTo>
                <a:cubicBezTo>
                  <a:pt x="585076" y="115614"/>
                  <a:pt x="589226" y="102484"/>
                  <a:pt x="599090" y="94593"/>
                </a:cubicBezTo>
                <a:cubicBezTo>
                  <a:pt x="607741" y="87672"/>
                  <a:pt x="619968" y="87127"/>
                  <a:pt x="630621" y="84083"/>
                </a:cubicBezTo>
                <a:cubicBezTo>
                  <a:pt x="695619" y="65512"/>
                  <a:pt x="697347" y="71328"/>
                  <a:pt x="788276" y="63062"/>
                </a:cubicBezTo>
                <a:lnTo>
                  <a:pt x="809297" y="0"/>
                </a:lnTo>
              </a:path>
            </a:pathLst>
          </a:cu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endParaRPr lang="en-US"/>
          </a:p>
        </p:txBody>
      </p:sp>
      <p:grpSp>
        <p:nvGrpSpPr>
          <p:cNvPr id="50" name="Group 49"/>
          <p:cNvGrpSpPr/>
          <p:nvPr/>
        </p:nvGrpSpPr>
        <p:grpSpPr>
          <a:xfrm>
            <a:off x="5729376" y="1336801"/>
            <a:ext cx="539501" cy="395067"/>
            <a:chOff x="-2328285" y="2116138"/>
            <a:chExt cx="1885950" cy="1381125"/>
          </a:xfrm>
          <a:solidFill>
            <a:schemeClr val="bg1">
              <a:lumMod val="75000"/>
            </a:schemeClr>
          </a:solidFill>
        </p:grpSpPr>
        <p:sp>
          <p:nvSpPr>
            <p:cNvPr id="51" name="Freeform 157"/>
            <p:cNvSpPr>
              <a:spLocks/>
            </p:cNvSpPr>
            <p:nvPr/>
          </p:nvSpPr>
          <p:spPr bwMode="auto">
            <a:xfrm>
              <a:off x="-2328285" y="2116138"/>
              <a:ext cx="1822450" cy="946150"/>
            </a:xfrm>
            <a:custGeom>
              <a:avLst/>
              <a:gdLst>
                <a:gd name="T0" fmla="*/ 324 w 1148"/>
                <a:gd name="T1" fmla="*/ 82 h 596"/>
                <a:gd name="T2" fmla="*/ 714 w 1148"/>
                <a:gd name="T3" fmla="*/ 74 h 596"/>
                <a:gd name="T4" fmla="*/ 734 w 1148"/>
                <a:gd name="T5" fmla="*/ 78 h 596"/>
                <a:gd name="T6" fmla="*/ 744 w 1148"/>
                <a:gd name="T7" fmla="*/ 42 h 596"/>
                <a:gd name="T8" fmla="*/ 814 w 1148"/>
                <a:gd name="T9" fmla="*/ 0 h 596"/>
                <a:gd name="T10" fmla="*/ 856 w 1148"/>
                <a:gd name="T11" fmla="*/ 18 h 596"/>
                <a:gd name="T12" fmla="*/ 890 w 1148"/>
                <a:gd name="T13" fmla="*/ 110 h 596"/>
                <a:gd name="T14" fmla="*/ 888 w 1148"/>
                <a:gd name="T15" fmla="*/ 144 h 596"/>
                <a:gd name="T16" fmla="*/ 834 w 1148"/>
                <a:gd name="T17" fmla="*/ 184 h 596"/>
                <a:gd name="T18" fmla="*/ 802 w 1148"/>
                <a:gd name="T19" fmla="*/ 252 h 596"/>
                <a:gd name="T20" fmla="*/ 882 w 1148"/>
                <a:gd name="T21" fmla="*/ 294 h 596"/>
                <a:gd name="T22" fmla="*/ 940 w 1148"/>
                <a:gd name="T23" fmla="*/ 416 h 596"/>
                <a:gd name="T24" fmla="*/ 1036 w 1148"/>
                <a:gd name="T25" fmla="*/ 484 h 596"/>
                <a:gd name="T26" fmla="*/ 1122 w 1148"/>
                <a:gd name="T27" fmla="*/ 428 h 596"/>
                <a:gd name="T28" fmla="*/ 1088 w 1148"/>
                <a:gd name="T29" fmla="*/ 380 h 596"/>
                <a:gd name="T30" fmla="*/ 1066 w 1148"/>
                <a:gd name="T31" fmla="*/ 334 h 596"/>
                <a:gd name="T32" fmla="*/ 1106 w 1148"/>
                <a:gd name="T33" fmla="*/ 348 h 596"/>
                <a:gd name="T34" fmla="*/ 1148 w 1148"/>
                <a:gd name="T35" fmla="*/ 508 h 596"/>
                <a:gd name="T36" fmla="*/ 1110 w 1148"/>
                <a:gd name="T37" fmla="*/ 514 h 596"/>
                <a:gd name="T38" fmla="*/ 1012 w 1148"/>
                <a:gd name="T39" fmla="*/ 542 h 596"/>
                <a:gd name="T40" fmla="*/ 922 w 1148"/>
                <a:gd name="T41" fmla="*/ 572 h 596"/>
                <a:gd name="T42" fmla="*/ 924 w 1148"/>
                <a:gd name="T43" fmla="*/ 544 h 596"/>
                <a:gd name="T44" fmla="*/ 912 w 1148"/>
                <a:gd name="T45" fmla="*/ 502 h 596"/>
                <a:gd name="T46" fmla="*/ 816 w 1148"/>
                <a:gd name="T47" fmla="*/ 588 h 596"/>
                <a:gd name="T48" fmla="*/ 788 w 1148"/>
                <a:gd name="T49" fmla="*/ 562 h 596"/>
                <a:gd name="T50" fmla="*/ 774 w 1148"/>
                <a:gd name="T51" fmla="*/ 546 h 596"/>
                <a:gd name="T52" fmla="*/ 752 w 1148"/>
                <a:gd name="T53" fmla="*/ 516 h 596"/>
                <a:gd name="T54" fmla="*/ 700 w 1148"/>
                <a:gd name="T55" fmla="*/ 474 h 596"/>
                <a:gd name="T56" fmla="*/ 680 w 1148"/>
                <a:gd name="T57" fmla="*/ 416 h 596"/>
                <a:gd name="T58" fmla="*/ 552 w 1148"/>
                <a:gd name="T59" fmla="*/ 378 h 596"/>
                <a:gd name="T60" fmla="*/ 236 w 1148"/>
                <a:gd name="T61" fmla="*/ 400 h 596"/>
                <a:gd name="T62" fmla="*/ 216 w 1148"/>
                <a:gd name="T63" fmla="*/ 376 h 596"/>
                <a:gd name="T64" fmla="*/ 0 w 1148"/>
                <a:gd name="T65" fmla="*/ 366 h 596"/>
                <a:gd name="T66" fmla="*/ 82 w 1148"/>
                <a:gd name="T67" fmla="*/ 82 h 5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148" h="596">
                  <a:moveTo>
                    <a:pt x="82" y="82"/>
                  </a:moveTo>
                  <a:lnTo>
                    <a:pt x="324" y="82"/>
                  </a:lnTo>
                  <a:lnTo>
                    <a:pt x="706" y="84"/>
                  </a:lnTo>
                  <a:lnTo>
                    <a:pt x="714" y="74"/>
                  </a:lnTo>
                  <a:lnTo>
                    <a:pt x="728" y="68"/>
                  </a:lnTo>
                  <a:lnTo>
                    <a:pt x="734" y="78"/>
                  </a:lnTo>
                  <a:lnTo>
                    <a:pt x="744" y="70"/>
                  </a:lnTo>
                  <a:lnTo>
                    <a:pt x="744" y="42"/>
                  </a:lnTo>
                  <a:lnTo>
                    <a:pt x="776" y="40"/>
                  </a:lnTo>
                  <a:lnTo>
                    <a:pt x="814" y="0"/>
                  </a:lnTo>
                  <a:lnTo>
                    <a:pt x="838" y="2"/>
                  </a:lnTo>
                  <a:lnTo>
                    <a:pt x="856" y="18"/>
                  </a:lnTo>
                  <a:lnTo>
                    <a:pt x="856" y="70"/>
                  </a:lnTo>
                  <a:lnTo>
                    <a:pt x="890" y="110"/>
                  </a:lnTo>
                  <a:lnTo>
                    <a:pt x="896" y="130"/>
                  </a:lnTo>
                  <a:lnTo>
                    <a:pt x="888" y="144"/>
                  </a:lnTo>
                  <a:lnTo>
                    <a:pt x="864" y="152"/>
                  </a:lnTo>
                  <a:lnTo>
                    <a:pt x="834" y="184"/>
                  </a:lnTo>
                  <a:lnTo>
                    <a:pt x="806" y="226"/>
                  </a:lnTo>
                  <a:lnTo>
                    <a:pt x="802" y="252"/>
                  </a:lnTo>
                  <a:lnTo>
                    <a:pt x="848" y="260"/>
                  </a:lnTo>
                  <a:lnTo>
                    <a:pt x="882" y="294"/>
                  </a:lnTo>
                  <a:lnTo>
                    <a:pt x="928" y="372"/>
                  </a:lnTo>
                  <a:lnTo>
                    <a:pt x="940" y="416"/>
                  </a:lnTo>
                  <a:lnTo>
                    <a:pt x="960" y="460"/>
                  </a:lnTo>
                  <a:lnTo>
                    <a:pt x="1036" y="484"/>
                  </a:lnTo>
                  <a:lnTo>
                    <a:pt x="1084" y="474"/>
                  </a:lnTo>
                  <a:lnTo>
                    <a:pt x="1122" y="428"/>
                  </a:lnTo>
                  <a:lnTo>
                    <a:pt x="1110" y="416"/>
                  </a:lnTo>
                  <a:lnTo>
                    <a:pt x="1088" y="380"/>
                  </a:lnTo>
                  <a:lnTo>
                    <a:pt x="1056" y="352"/>
                  </a:lnTo>
                  <a:lnTo>
                    <a:pt x="1066" y="334"/>
                  </a:lnTo>
                  <a:lnTo>
                    <a:pt x="1094" y="344"/>
                  </a:lnTo>
                  <a:lnTo>
                    <a:pt x="1106" y="348"/>
                  </a:lnTo>
                  <a:lnTo>
                    <a:pt x="1138" y="432"/>
                  </a:lnTo>
                  <a:lnTo>
                    <a:pt x="1148" y="508"/>
                  </a:lnTo>
                  <a:lnTo>
                    <a:pt x="1136" y="542"/>
                  </a:lnTo>
                  <a:lnTo>
                    <a:pt x="1110" y="514"/>
                  </a:lnTo>
                  <a:lnTo>
                    <a:pt x="1068" y="530"/>
                  </a:lnTo>
                  <a:lnTo>
                    <a:pt x="1012" y="542"/>
                  </a:lnTo>
                  <a:lnTo>
                    <a:pt x="940" y="576"/>
                  </a:lnTo>
                  <a:lnTo>
                    <a:pt x="922" y="572"/>
                  </a:lnTo>
                  <a:lnTo>
                    <a:pt x="916" y="560"/>
                  </a:lnTo>
                  <a:lnTo>
                    <a:pt x="924" y="544"/>
                  </a:lnTo>
                  <a:lnTo>
                    <a:pt x="924" y="506"/>
                  </a:lnTo>
                  <a:lnTo>
                    <a:pt x="912" y="502"/>
                  </a:lnTo>
                  <a:lnTo>
                    <a:pt x="868" y="548"/>
                  </a:lnTo>
                  <a:lnTo>
                    <a:pt x="816" y="588"/>
                  </a:lnTo>
                  <a:lnTo>
                    <a:pt x="804" y="596"/>
                  </a:lnTo>
                  <a:lnTo>
                    <a:pt x="788" y="562"/>
                  </a:lnTo>
                  <a:lnTo>
                    <a:pt x="786" y="552"/>
                  </a:lnTo>
                  <a:lnTo>
                    <a:pt x="774" y="546"/>
                  </a:lnTo>
                  <a:lnTo>
                    <a:pt x="770" y="534"/>
                  </a:lnTo>
                  <a:lnTo>
                    <a:pt x="752" y="516"/>
                  </a:lnTo>
                  <a:lnTo>
                    <a:pt x="752" y="504"/>
                  </a:lnTo>
                  <a:lnTo>
                    <a:pt x="700" y="474"/>
                  </a:lnTo>
                  <a:lnTo>
                    <a:pt x="696" y="430"/>
                  </a:lnTo>
                  <a:lnTo>
                    <a:pt x="680" y="416"/>
                  </a:lnTo>
                  <a:lnTo>
                    <a:pt x="676" y="376"/>
                  </a:lnTo>
                  <a:lnTo>
                    <a:pt x="552" y="378"/>
                  </a:lnTo>
                  <a:lnTo>
                    <a:pt x="244" y="388"/>
                  </a:lnTo>
                  <a:lnTo>
                    <a:pt x="236" y="400"/>
                  </a:lnTo>
                  <a:lnTo>
                    <a:pt x="228" y="404"/>
                  </a:lnTo>
                  <a:lnTo>
                    <a:pt x="216" y="376"/>
                  </a:lnTo>
                  <a:lnTo>
                    <a:pt x="8" y="382"/>
                  </a:lnTo>
                  <a:lnTo>
                    <a:pt x="0" y="366"/>
                  </a:lnTo>
                  <a:lnTo>
                    <a:pt x="82" y="82"/>
                  </a:lnTo>
                  <a:lnTo>
                    <a:pt x="82" y="82"/>
                  </a:lnTo>
                  <a:close/>
                </a:path>
              </a:pathLst>
            </a:custGeom>
            <a:grpFill/>
            <a:ln>
              <a:noFill/>
            </a:ln>
          </p:spPr>
          <p:txBody>
            <a:bodyPr vert="horz" wrap="square" lIns="91440" tIns="45720" rIns="91440" bIns="45720" numCol="1" anchor="t" anchorCtr="0" compatLnSpc="1">
              <a:prstTxWarp prst="textNoShape">
                <a:avLst/>
              </a:prstTxWarp>
            </a:bodyPr>
            <a:lstStyle/>
            <a:p>
              <a:endParaRPr lang="en-US"/>
            </a:p>
          </p:txBody>
        </p:sp>
        <p:sp>
          <p:nvSpPr>
            <p:cNvPr id="52" name="Freeform 158"/>
            <p:cNvSpPr>
              <a:spLocks/>
            </p:cNvSpPr>
            <p:nvPr/>
          </p:nvSpPr>
          <p:spPr bwMode="auto">
            <a:xfrm>
              <a:off x="-677285" y="3360738"/>
              <a:ext cx="184150" cy="136525"/>
            </a:xfrm>
            <a:custGeom>
              <a:avLst/>
              <a:gdLst>
                <a:gd name="T0" fmla="*/ 70 w 116"/>
                <a:gd name="T1" fmla="*/ 4 h 86"/>
                <a:gd name="T2" fmla="*/ 78 w 116"/>
                <a:gd name="T3" fmla="*/ 0 h 86"/>
                <a:gd name="T4" fmla="*/ 90 w 116"/>
                <a:gd name="T5" fmla="*/ 8 h 86"/>
                <a:gd name="T6" fmla="*/ 90 w 116"/>
                <a:gd name="T7" fmla="*/ 26 h 86"/>
                <a:gd name="T8" fmla="*/ 96 w 116"/>
                <a:gd name="T9" fmla="*/ 32 h 86"/>
                <a:gd name="T10" fmla="*/ 110 w 116"/>
                <a:gd name="T11" fmla="*/ 56 h 86"/>
                <a:gd name="T12" fmla="*/ 116 w 116"/>
                <a:gd name="T13" fmla="*/ 66 h 86"/>
                <a:gd name="T14" fmla="*/ 112 w 116"/>
                <a:gd name="T15" fmla="*/ 78 h 86"/>
                <a:gd name="T16" fmla="*/ 98 w 116"/>
                <a:gd name="T17" fmla="*/ 82 h 86"/>
                <a:gd name="T18" fmla="*/ 48 w 116"/>
                <a:gd name="T19" fmla="*/ 86 h 86"/>
                <a:gd name="T20" fmla="*/ 0 w 116"/>
                <a:gd name="T21" fmla="*/ 70 h 86"/>
                <a:gd name="T22" fmla="*/ 6 w 116"/>
                <a:gd name="T23" fmla="*/ 62 h 86"/>
                <a:gd name="T24" fmla="*/ 24 w 116"/>
                <a:gd name="T25" fmla="*/ 52 h 86"/>
                <a:gd name="T26" fmla="*/ 54 w 116"/>
                <a:gd name="T27" fmla="*/ 52 h 86"/>
                <a:gd name="T28" fmla="*/ 62 w 116"/>
                <a:gd name="T29" fmla="*/ 58 h 86"/>
                <a:gd name="T30" fmla="*/ 78 w 116"/>
                <a:gd name="T31" fmla="*/ 54 h 86"/>
                <a:gd name="T32" fmla="*/ 80 w 116"/>
                <a:gd name="T33" fmla="*/ 42 h 86"/>
                <a:gd name="T34" fmla="*/ 68 w 116"/>
                <a:gd name="T35" fmla="*/ 44 h 86"/>
                <a:gd name="T36" fmla="*/ 64 w 116"/>
                <a:gd name="T37" fmla="*/ 34 h 86"/>
                <a:gd name="T38" fmla="*/ 74 w 116"/>
                <a:gd name="T39" fmla="*/ 22 h 86"/>
                <a:gd name="T40" fmla="*/ 70 w 116"/>
                <a:gd name="T41" fmla="*/ 4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16" h="86">
                  <a:moveTo>
                    <a:pt x="70" y="4"/>
                  </a:moveTo>
                  <a:lnTo>
                    <a:pt x="78" y="0"/>
                  </a:lnTo>
                  <a:lnTo>
                    <a:pt x="90" y="8"/>
                  </a:lnTo>
                  <a:lnTo>
                    <a:pt x="90" y="26"/>
                  </a:lnTo>
                  <a:lnTo>
                    <a:pt x="96" y="32"/>
                  </a:lnTo>
                  <a:lnTo>
                    <a:pt x="110" y="56"/>
                  </a:lnTo>
                  <a:lnTo>
                    <a:pt x="116" y="66"/>
                  </a:lnTo>
                  <a:lnTo>
                    <a:pt x="112" y="78"/>
                  </a:lnTo>
                  <a:lnTo>
                    <a:pt x="98" y="82"/>
                  </a:lnTo>
                  <a:lnTo>
                    <a:pt x="48" y="86"/>
                  </a:lnTo>
                  <a:lnTo>
                    <a:pt x="0" y="70"/>
                  </a:lnTo>
                  <a:lnTo>
                    <a:pt x="6" y="62"/>
                  </a:lnTo>
                  <a:lnTo>
                    <a:pt x="24" y="52"/>
                  </a:lnTo>
                  <a:lnTo>
                    <a:pt x="54" y="52"/>
                  </a:lnTo>
                  <a:lnTo>
                    <a:pt x="62" y="58"/>
                  </a:lnTo>
                  <a:lnTo>
                    <a:pt x="78" y="54"/>
                  </a:lnTo>
                  <a:lnTo>
                    <a:pt x="80" y="42"/>
                  </a:lnTo>
                  <a:lnTo>
                    <a:pt x="68" y="44"/>
                  </a:lnTo>
                  <a:lnTo>
                    <a:pt x="64" y="34"/>
                  </a:lnTo>
                  <a:lnTo>
                    <a:pt x="74" y="22"/>
                  </a:lnTo>
                  <a:lnTo>
                    <a:pt x="70" y="4"/>
                  </a:lnTo>
                  <a:close/>
                </a:path>
              </a:pathLst>
            </a:custGeom>
            <a:grpFill/>
            <a:ln>
              <a:noFill/>
            </a:ln>
          </p:spPr>
          <p:txBody>
            <a:bodyPr vert="horz" wrap="square" lIns="91440" tIns="45720" rIns="91440" bIns="45720" numCol="1" anchor="t" anchorCtr="0" compatLnSpc="1">
              <a:prstTxWarp prst="textNoShape">
                <a:avLst/>
              </a:prstTxWarp>
            </a:bodyPr>
            <a:lstStyle/>
            <a:p>
              <a:endParaRPr lang="en-US"/>
            </a:p>
          </p:txBody>
        </p:sp>
        <p:sp>
          <p:nvSpPr>
            <p:cNvPr id="53" name="Freeform 159"/>
            <p:cNvSpPr>
              <a:spLocks/>
            </p:cNvSpPr>
            <p:nvPr/>
          </p:nvSpPr>
          <p:spPr bwMode="auto">
            <a:xfrm>
              <a:off x="-1058285" y="3335338"/>
              <a:ext cx="276225" cy="161925"/>
            </a:xfrm>
            <a:custGeom>
              <a:avLst/>
              <a:gdLst>
                <a:gd name="T0" fmla="*/ 160 w 174"/>
                <a:gd name="T1" fmla="*/ 34 h 102"/>
                <a:gd name="T2" fmla="*/ 172 w 174"/>
                <a:gd name="T3" fmla="*/ 34 h 102"/>
                <a:gd name="T4" fmla="*/ 174 w 174"/>
                <a:gd name="T5" fmla="*/ 62 h 102"/>
                <a:gd name="T6" fmla="*/ 166 w 174"/>
                <a:gd name="T7" fmla="*/ 68 h 102"/>
                <a:gd name="T8" fmla="*/ 158 w 174"/>
                <a:gd name="T9" fmla="*/ 58 h 102"/>
                <a:gd name="T10" fmla="*/ 146 w 174"/>
                <a:gd name="T11" fmla="*/ 62 h 102"/>
                <a:gd name="T12" fmla="*/ 142 w 174"/>
                <a:gd name="T13" fmla="*/ 72 h 102"/>
                <a:gd name="T14" fmla="*/ 108 w 174"/>
                <a:gd name="T15" fmla="*/ 68 h 102"/>
                <a:gd name="T16" fmla="*/ 64 w 174"/>
                <a:gd name="T17" fmla="*/ 70 h 102"/>
                <a:gd name="T18" fmla="*/ 46 w 174"/>
                <a:gd name="T19" fmla="*/ 82 h 102"/>
                <a:gd name="T20" fmla="*/ 44 w 174"/>
                <a:gd name="T21" fmla="*/ 94 h 102"/>
                <a:gd name="T22" fmla="*/ 34 w 174"/>
                <a:gd name="T23" fmla="*/ 102 h 102"/>
                <a:gd name="T24" fmla="*/ 8 w 174"/>
                <a:gd name="T25" fmla="*/ 80 h 102"/>
                <a:gd name="T26" fmla="*/ 0 w 174"/>
                <a:gd name="T27" fmla="*/ 70 h 102"/>
                <a:gd name="T28" fmla="*/ 6 w 174"/>
                <a:gd name="T29" fmla="*/ 62 h 102"/>
                <a:gd name="T30" fmla="*/ 36 w 174"/>
                <a:gd name="T31" fmla="*/ 62 h 102"/>
                <a:gd name="T32" fmla="*/ 50 w 174"/>
                <a:gd name="T33" fmla="*/ 38 h 102"/>
                <a:gd name="T34" fmla="*/ 52 w 174"/>
                <a:gd name="T35" fmla="*/ 28 h 102"/>
                <a:gd name="T36" fmla="*/ 78 w 174"/>
                <a:gd name="T37" fmla="*/ 8 h 102"/>
                <a:gd name="T38" fmla="*/ 96 w 174"/>
                <a:gd name="T39" fmla="*/ 8 h 102"/>
                <a:gd name="T40" fmla="*/ 104 w 174"/>
                <a:gd name="T41" fmla="*/ 0 h 102"/>
                <a:gd name="T42" fmla="*/ 112 w 174"/>
                <a:gd name="T43" fmla="*/ 2 h 102"/>
                <a:gd name="T44" fmla="*/ 122 w 174"/>
                <a:gd name="T45" fmla="*/ 0 h 102"/>
                <a:gd name="T46" fmla="*/ 138 w 174"/>
                <a:gd name="T47" fmla="*/ 14 h 102"/>
                <a:gd name="T48" fmla="*/ 128 w 174"/>
                <a:gd name="T49" fmla="*/ 26 h 102"/>
                <a:gd name="T50" fmla="*/ 132 w 174"/>
                <a:gd name="T51" fmla="*/ 32 h 102"/>
                <a:gd name="T52" fmla="*/ 144 w 174"/>
                <a:gd name="T53" fmla="*/ 30 h 102"/>
                <a:gd name="T54" fmla="*/ 144 w 174"/>
                <a:gd name="T55" fmla="*/ 44 h 102"/>
                <a:gd name="T56" fmla="*/ 154 w 174"/>
                <a:gd name="T57" fmla="*/ 42 h 102"/>
                <a:gd name="T58" fmla="*/ 160 w 174"/>
                <a:gd name="T59" fmla="*/ 34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74" h="102">
                  <a:moveTo>
                    <a:pt x="160" y="34"/>
                  </a:moveTo>
                  <a:lnTo>
                    <a:pt x="172" y="34"/>
                  </a:lnTo>
                  <a:lnTo>
                    <a:pt x="174" y="62"/>
                  </a:lnTo>
                  <a:lnTo>
                    <a:pt x="166" y="68"/>
                  </a:lnTo>
                  <a:lnTo>
                    <a:pt x="158" y="58"/>
                  </a:lnTo>
                  <a:lnTo>
                    <a:pt x="146" y="62"/>
                  </a:lnTo>
                  <a:lnTo>
                    <a:pt x="142" y="72"/>
                  </a:lnTo>
                  <a:lnTo>
                    <a:pt x="108" y="68"/>
                  </a:lnTo>
                  <a:lnTo>
                    <a:pt x="64" y="70"/>
                  </a:lnTo>
                  <a:lnTo>
                    <a:pt x="46" y="82"/>
                  </a:lnTo>
                  <a:lnTo>
                    <a:pt x="44" y="94"/>
                  </a:lnTo>
                  <a:lnTo>
                    <a:pt x="34" y="102"/>
                  </a:lnTo>
                  <a:lnTo>
                    <a:pt x="8" y="80"/>
                  </a:lnTo>
                  <a:lnTo>
                    <a:pt x="0" y="70"/>
                  </a:lnTo>
                  <a:lnTo>
                    <a:pt x="6" y="62"/>
                  </a:lnTo>
                  <a:lnTo>
                    <a:pt x="36" y="62"/>
                  </a:lnTo>
                  <a:lnTo>
                    <a:pt x="50" y="38"/>
                  </a:lnTo>
                  <a:lnTo>
                    <a:pt x="52" y="28"/>
                  </a:lnTo>
                  <a:lnTo>
                    <a:pt x="78" y="8"/>
                  </a:lnTo>
                  <a:lnTo>
                    <a:pt x="96" y="8"/>
                  </a:lnTo>
                  <a:lnTo>
                    <a:pt x="104" y="0"/>
                  </a:lnTo>
                  <a:lnTo>
                    <a:pt x="112" y="2"/>
                  </a:lnTo>
                  <a:lnTo>
                    <a:pt x="122" y="0"/>
                  </a:lnTo>
                  <a:lnTo>
                    <a:pt x="138" y="14"/>
                  </a:lnTo>
                  <a:lnTo>
                    <a:pt x="128" y="26"/>
                  </a:lnTo>
                  <a:lnTo>
                    <a:pt x="132" y="32"/>
                  </a:lnTo>
                  <a:lnTo>
                    <a:pt x="144" y="30"/>
                  </a:lnTo>
                  <a:lnTo>
                    <a:pt x="144" y="44"/>
                  </a:lnTo>
                  <a:lnTo>
                    <a:pt x="154" y="42"/>
                  </a:lnTo>
                  <a:lnTo>
                    <a:pt x="160" y="34"/>
                  </a:lnTo>
                  <a:close/>
                </a:path>
              </a:pathLst>
            </a:custGeom>
            <a:grpFill/>
            <a:ln>
              <a:noFill/>
            </a:ln>
          </p:spPr>
          <p:txBody>
            <a:bodyPr vert="horz" wrap="square" lIns="91440" tIns="45720" rIns="91440" bIns="45720" numCol="1" anchor="t" anchorCtr="0" compatLnSpc="1">
              <a:prstTxWarp prst="textNoShape">
                <a:avLst/>
              </a:prstTxWarp>
            </a:bodyPr>
            <a:lstStyle/>
            <a:p>
              <a:endParaRPr lang="en-US"/>
            </a:p>
          </p:txBody>
        </p:sp>
        <p:sp>
          <p:nvSpPr>
            <p:cNvPr id="54" name="Freeform 162"/>
            <p:cNvSpPr>
              <a:spLocks/>
            </p:cNvSpPr>
            <p:nvPr/>
          </p:nvSpPr>
          <p:spPr bwMode="auto">
            <a:xfrm>
              <a:off x="-489960" y="3227388"/>
              <a:ext cx="47625" cy="95250"/>
            </a:xfrm>
            <a:custGeom>
              <a:avLst/>
              <a:gdLst>
                <a:gd name="T0" fmla="*/ 18 w 30"/>
                <a:gd name="T1" fmla="*/ 0 h 60"/>
                <a:gd name="T2" fmla="*/ 30 w 30"/>
                <a:gd name="T3" fmla="*/ 0 h 60"/>
                <a:gd name="T4" fmla="*/ 30 w 30"/>
                <a:gd name="T5" fmla="*/ 16 h 60"/>
                <a:gd name="T6" fmla="*/ 22 w 30"/>
                <a:gd name="T7" fmla="*/ 28 h 60"/>
                <a:gd name="T8" fmla="*/ 18 w 30"/>
                <a:gd name="T9" fmla="*/ 52 h 60"/>
                <a:gd name="T10" fmla="*/ 12 w 30"/>
                <a:gd name="T11" fmla="*/ 60 h 60"/>
                <a:gd name="T12" fmla="*/ 6 w 30"/>
                <a:gd name="T13" fmla="*/ 54 h 60"/>
                <a:gd name="T14" fmla="*/ 0 w 30"/>
                <a:gd name="T15" fmla="*/ 48 h 60"/>
                <a:gd name="T16" fmla="*/ 4 w 30"/>
                <a:gd name="T17" fmla="*/ 32 h 60"/>
                <a:gd name="T18" fmla="*/ 12 w 30"/>
                <a:gd name="T19" fmla="*/ 14 h 60"/>
                <a:gd name="T20" fmla="*/ 18 w 30"/>
                <a:gd name="T21" fmla="*/ 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0" h="60">
                  <a:moveTo>
                    <a:pt x="18" y="0"/>
                  </a:moveTo>
                  <a:lnTo>
                    <a:pt x="30" y="0"/>
                  </a:lnTo>
                  <a:lnTo>
                    <a:pt x="30" y="16"/>
                  </a:lnTo>
                  <a:lnTo>
                    <a:pt x="22" y="28"/>
                  </a:lnTo>
                  <a:lnTo>
                    <a:pt x="18" y="52"/>
                  </a:lnTo>
                  <a:lnTo>
                    <a:pt x="12" y="60"/>
                  </a:lnTo>
                  <a:lnTo>
                    <a:pt x="6" y="54"/>
                  </a:lnTo>
                  <a:lnTo>
                    <a:pt x="0" y="48"/>
                  </a:lnTo>
                  <a:lnTo>
                    <a:pt x="4" y="32"/>
                  </a:lnTo>
                  <a:lnTo>
                    <a:pt x="12" y="14"/>
                  </a:lnTo>
                  <a:lnTo>
                    <a:pt x="18" y="0"/>
                  </a:lnTo>
                  <a:close/>
                </a:path>
              </a:pathLst>
            </a:custGeom>
            <a:grpFill/>
            <a:ln>
              <a:noFill/>
            </a:ln>
          </p:spPr>
          <p:txBody>
            <a:bodyPr vert="horz" wrap="square" lIns="91440" tIns="45720" rIns="91440" bIns="45720" numCol="1" anchor="t" anchorCtr="0" compatLnSpc="1">
              <a:prstTxWarp prst="textNoShape">
                <a:avLst/>
              </a:prstTxWarp>
            </a:bodyPr>
            <a:lstStyle/>
            <a:p>
              <a:endParaRPr lang="en-US"/>
            </a:p>
          </p:txBody>
        </p:sp>
      </p:grpSp>
      <p:sp>
        <p:nvSpPr>
          <p:cNvPr id="55" name="Content Placeholder 2"/>
          <p:cNvSpPr txBox="1">
            <a:spLocks/>
          </p:cNvSpPr>
          <p:nvPr/>
        </p:nvSpPr>
        <p:spPr bwMode="auto">
          <a:xfrm>
            <a:off x="621660" y="1639852"/>
            <a:ext cx="1402411"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95350" rtl="0" fontAlgn="base">
              <a:spcBef>
                <a:spcPct val="0"/>
              </a:spcBef>
              <a:spcAft>
                <a:spcPct val="0"/>
              </a:spcAft>
              <a:buClr>
                <a:schemeClr val="tx2"/>
              </a:buClr>
              <a:defRPr sz="1600">
                <a:solidFill>
                  <a:schemeClr val="tx1"/>
                </a:solidFill>
                <a:latin typeface="+mn-lt"/>
                <a:ea typeface="+mn-ea"/>
                <a:cs typeface="+mn-cs"/>
              </a:defRPr>
            </a:lvl1pPr>
            <a:lvl2pPr marL="193675" indent="-192088" algn="l" defTabSz="895350" rtl="0" fontAlgn="base">
              <a:spcBef>
                <a:spcPct val="0"/>
              </a:spcBef>
              <a:spcAft>
                <a:spcPct val="0"/>
              </a:spcAft>
              <a:buClr>
                <a:schemeClr val="tx2"/>
              </a:buClr>
              <a:buSzPct val="125000"/>
              <a:buFont typeface="Arial" charset="0"/>
              <a:buChar char="▪"/>
              <a:defRPr sz="1600">
                <a:solidFill>
                  <a:schemeClr val="tx1"/>
                </a:solidFill>
                <a:latin typeface="+mn-lt"/>
              </a:defRPr>
            </a:lvl2pPr>
            <a:lvl3pPr marL="457200" indent="-261938" algn="l" defTabSz="895350" rtl="0" fontAlgn="base">
              <a:spcBef>
                <a:spcPct val="0"/>
              </a:spcBef>
              <a:spcAft>
                <a:spcPct val="0"/>
              </a:spcAft>
              <a:buClr>
                <a:schemeClr val="tx2"/>
              </a:buClr>
              <a:buSzPct val="120000"/>
              <a:buFont typeface="Arial" charset="0"/>
              <a:buChar char="–"/>
              <a:defRPr sz="1600">
                <a:solidFill>
                  <a:schemeClr val="tx1"/>
                </a:solidFill>
                <a:latin typeface="+mn-lt"/>
              </a:defRPr>
            </a:lvl3pPr>
            <a:lvl4pPr marL="614363" indent="-155575" algn="l" defTabSz="895350" rtl="0" fontAlgn="base">
              <a:spcBef>
                <a:spcPct val="0"/>
              </a:spcBef>
              <a:spcAft>
                <a:spcPct val="0"/>
              </a:spcAft>
              <a:buClr>
                <a:schemeClr val="tx2"/>
              </a:buClr>
              <a:buSzPct val="120000"/>
              <a:buFont typeface="Arial" charset="0"/>
              <a:buChar char="▫"/>
              <a:defRPr sz="1600">
                <a:solidFill>
                  <a:schemeClr val="tx1"/>
                </a:solidFill>
                <a:latin typeface="+mn-lt"/>
              </a:defRPr>
            </a:lvl4pPr>
            <a:lvl5pPr marL="7461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5pPr>
            <a:lvl6pPr marL="12033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6pPr>
            <a:lvl7pPr marL="16605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7pPr>
            <a:lvl8pPr marL="21177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8pPr>
            <a:lvl9pPr marL="25749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9pPr>
          </a:lstStyle>
          <a:p>
            <a:r>
              <a:rPr lang="en-US" sz="1800" b="1" dirty="0" smtClean="0">
                <a:latin typeface="Calibri Light" panose="020F0302020204030204" pitchFamily="34" charset="0"/>
              </a:rPr>
              <a:t>Profile of Massachusetts</a:t>
            </a:r>
          </a:p>
        </p:txBody>
      </p:sp>
      <p:sp>
        <p:nvSpPr>
          <p:cNvPr id="56" name="Content Placeholder 2"/>
          <p:cNvSpPr txBox="1">
            <a:spLocks/>
          </p:cNvSpPr>
          <p:nvPr/>
        </p:nvSpPr>
        <p:spPr bwMode="auto">
          <a:xfrm>
            <a:off x="621660" y="5031288"/>
            <a:ext cx="1402411"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95350" rtl="0" fontAlgn="base">
              <a:spcBef>
                <a:spcPct val="0"/>
              </a:spcBef>
              <a:spcAft>
                <a:spcPct val="0"/>
              </a:spcAft>
              <a:buClr>
                <a:schemeClr val="tx2"/>
              </a:buClr>
              <a:defRPr sz="1600">
                <a:solidFill>
                  <a:schemeClr val="tx1"/>
                </a:solidFill>
                <a:latin typeface="+mn-lt"/>
                <a:ea typeface="+mn-ea"/>
                <a:cs typeface="+mn-cs"/>
              </a:defRPr>
            </a:lvl1pPr>
            <a:lvl2pPr marL="193675" indent="-192088" algn="l" defTabSz="895350" rtl="0" fontAlgn="base">
              <a:spcBef>
                <a:spcPct val="0"/>
              </a:spcBef>
              <a:spcAft>
                <a:spcPct val="0"/>
              </a:spcAft>
              <a:buClr>
                <a:schemeClr val="tx2"/>
              </a:buClr>
              <a:buSzPct val="125000"/>
              <a:buFont typeface="Arial" charset="0"/>
              <a:buChar char="▪"/>
              <a:defRPr sz="1600">
                <a:solidFill>
                  <a:schemeClr val="tx1"/>
                </a:solidFill>
                <a:latin typeface="+mn-lt"/>
              </a:defRPr>
            </a:lvl2pPr>
            <a:lvl3pPr marL="457200" indent="-261938" algn="l" defTabSz="895350" rtl="0" fontAlgn="base">
              <a:spcBef>
                <a:spcPct val="0"/>
              </a:spcBef>
              <a:spcAft>
                <a:spcPct val="0"/>
              </a:spcAft>
              <a:buClr>
                <a:schemeClr val="tx2"/>
              </a:buClr>
              <a:buSzPct val="120000"/>
              <a:buFont typeface="Arial" charset="0"/>
              <a:buChar char="–"/>
              <a:defRPr sz="1600">
                <a:solidFill>
                  <a:schemeClr val="tx1"/>
                </a:solidFill>
                <a:latin typeface="+mn-lt"/>
              </a:defRPr>
            </a:lvl3pPr>
            <a:lvl4pPr marL="614363" indent="-155575" algn="l" defTabSz="895350" rtl="0" fontAlgn="base">
              <a:spcBef>
                <a:spcPct val="0"/>
              </a:spcBef>
              <a:spcAft>
                <a:spcPct val="0"/>
              </a:spcAft>
              <a:buClr>
                <a:schemeClr val="tx2"/>
              </a:buClr>
              <a:buSzPct val="120000"/>
              <a:buFont typeface="Arial" charset="0"/>
              <a:buChar char="▫"/>
              <a:defRPr sz="1600">
                <a:solidFill>
                  <a:schemeClr val="tx1"/>
                </a:solidFill>
                <a:latin typeface="+mn-lt"/>
              </a:defRPr>
            </a:lvl4pPr>
            <a:lvl5pPr marL="7461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5pPr>
            <a:lvl6pPr marL="12033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6pPr>
            <a:lvl7pPr marL="16605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7pPr>
            <a:lvl8pPr marL="21177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8pPr>
            <a:lvl9pPr marL="25749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9pPr>
          </a:lstStyle>
          <a:p>
            <a:r>
              <a:rPr lang="en-US" sz="1800" b="1" dirty="0" smtClean="0">
                <a:latin typeface="Calibri Light" panose="020F0302020204030204" pitchFamily="34" charset="0"/>
              </a:rPr>
              <a:t>Select cost drivers</a:t>
            </a:r>
          </a:p>
        </p:txBody>
      </p:sp>
      <p:sp>
        <p:nvSpPr>
          <p:cNvPr id="57" name="Isosceles Triangle 56"/>
          <p:cNvSpPr/>
          <p:nvPr/>
        </p:nvSpPr>
        <p:spPr>
          <a:xfrm flipH="1" flipV="1">
            <a:off x="2183545" y="2605891"/>
            <a:ext cx="6004624" cy="450400"/>
          </a:xfrm>
          <a:prstGeom prst="triangle">
            <a:avLst/>
          </a:prstGeom>
          <a:solidFill>
            <a:srgbClr val="0C2D8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endParaRPr lang="en-US"/>
          </a:p>
        </p:txBody>
      </p:sp>
      <p:sp>
        <p:nvSpPr>
          <p:cNvPr id="58" name="Rectangle 57"/>
          <p:cNvSpPr/>
          <p:nvPr/>
        </p:nvSpPr>
        <p:spPr>
          <a:xfrm>
            <a:off x="2183545" y="4593472"/>
            <a:ext cx="1299076" cy="1429631"/>
          </a:xfrm>
          <a:prstGeom prst="rect">
            <a:avLst/>
          </a:prstGeom>
          <a:solidFill>
            <a:schemeClr val="bg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186592" tIns="466481" rIns="186592" bIns="46648" rtlCol="0" anchor="ctr"/>
          <a:lstStyle/>
          <a:p>
            <a:pPr algn="ctr"/>
            <a:r>
              <a:rPr lang="en-US" sz="1800" dirty="0">
                <a:solidFill>
                  <a:schemeClr val="tx1"/>
                </a:solidFill>
                <a:latin typeface="Calibri Light" panose="020F0302020204030204" pitchFamily="34" charset="0"/>
              </a:rPr>
              <a:t>Hospital operating expenses</a:t>
            </a:r>
          </a:p>
        </p:txBody>
      </p:sp>
      <p:sp>
        <p:nvSpPr>
          <p:cNvPr id="59" name="Rectangle 58"/>
          <p:cNvSpPr/>
          <p:nvPr/>
        </p:nvSpPr>
        <p:spPr>
          <a:xfrm>
            <a:off x="4536364" y="4593473"/>
            <a:ext cx="1299076" cy="1429631"/>
          </a:xfrm>
          <a:prstGeom prst="rect">
            <a:avLst/>
          </a:prstGeom>
          <a:solidFill>
            <a:schemeClr val="bg1">
              <a:lumMod val="6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186592" tIns="466481" rIns="186592" bIns="46648" rtlCol="0" anchor="ctr"/>
          <a:lstStyle/>
          <a:p>
            <a:pPr algn="ctr"/>
            <a:r>
              <a:rPr lang="en-US" sz="1800" dirty="0">
                <a:solidFill>
                  <a:schemeClr val="tx1"/>
                </a:solidFill>
                <a:latin typeface="Calibri Light" panose="020F0302020204030204" pitchFamily="34" charset="0"/>
              </a:rPr>
              <a:t>Wasteful spending</a:t>
            </a:r>
          </a:p>
        </p:txBody>
      </p:sp>
      <p:sp>
        <p:nvSpPr>
          <p:cNvPr id="60" name="Rectangle 59"/>
          <p:cNvSpPr/>
          <p:nvPr/>
        </p:nvSpPr>
        <p:spPr>
          <a:xfrm>
            <a:off x="6889182" y="4593472"/>
            <a:ext cx="1299076" cy="1429631"/>
          </a:xfrm>
          <a:prstGeom prst="rect">
            <a:avLst/>
          </a:prstGeom>
          <a:solidFill>
            <a:schemeClr val="bg1">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186592" tIns="466481" rIns="186592" bIns="46648" rtlCol="0" anchor="ctr"/>
          <a:lstStyle/>
          <a:p>
            <a:pPr algn="ctr"/>
            <a:r>
              <a:rPr lang="en-US" sz="1800" dirty="0">
                <a:solidFill>
                  <a:schemeClr val="tx1"/>
                </a:solidFill>
                <a:latin typeface="Calibri Light" panose="020F0302020204030204" pitchFamily="34" charset="0"/>
              </a:rPr>
              <a:t>High-cost patients</a:t>
            </a:r>
          </a:p>
        </p:txBody>
      </p:sp>
      <p:pic>
        <p:nvPicPr>
          <p:cNvPr id="61" name="Picture 35" descr="C:\Users\jyyang\AppData\Local\Microsoft\Windows\Temporary Internet Files\Content.IE5\LBPHHNFX\MC900319486[1].wmf"/>
          <p:cNvPicPr>
            <a:picLocks noChangeAspect="1" noChangeArrowheads="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2468637" y="4682780"/>
            <a:ext cx="729025" cy="428964"/>
          </a:xfrm>
          <a:prstGeom prst="rect">
            <a:avLst/>
          </a:prstGeom>
          <a:noFill/>
          <a:extLst>
            <a:ext uri="{909E8E84-426E-40DD-AFC4-6F175D3DCCD1}">
              <a14:hiddenFill xmlns:a14="http://schemas.microsoft.com/office/drawing/2010/main">
                <a:solidFill>
                  <a:srgbClr val="FFFFFF"/>
                </a:solidFill>
              </a14:hiddenFill>
            </a:ext>
          </a:extLst>
        </p:spPr>
      </p:pic>
      <p:sp>
        <p:nvSpPr>
          <p:cNvPr id="62" name="Rectangle 61"/>
          <p:cNvSpPr/>
          <p:nvPr/>
        </p:nvSpPr>
        <p:spPr>
          <a:xfrm>
            <a:off x="4960790" y="4614636"/>
            <a:ext cx="450133" cy="565251"/>
          </a:xfrm>
          <a:prstGeom prst="rect">
            <a:avLst/>
          </a:prstGeom>
          <a:noFill/>
        </p:spPr>
        <p:txBody>
          <a:bodyPr wrap="none" lIns="93296" tIns="0" rIns="93296" bIns="0">
            <a:spAutoFit/>
          </a:bodyPr>
          <a:lstStyle/>
          <a:p>
            <a:pPr algn="ctr"/>
            <a:r>
              <a:rPr lang="en-US" sz="3700" dirty="0">
                <a:ln w="18415" cmpd="sng">
                  <a:solidFill>
                    <a:srgbClr val="006C31"/>
                  </a:solidFill>
                  <a:prstDash val="solid"/>
                </a:ln>
                <a:solidFill>
                  <a:srgbClr val="006C31"/>
                </a:solidFill>
                <a:effectLst>
                  <a:outerShdw blurRad="63500" dir="3600000" algn="tl" rotWithShape="0">
                    <a:srgbClr val="000000">
                      <a:alpha val="70000"/>
                    </a:srgbClr>
                  </a:outerShdw>
                </a:effectLst>
              </a:rPr>
              <a:t>$</a:t>
            </a:r>
          </a:p>
        </p:txBody>
      </p:sp>
      <p:pic>
        <p:nvPicPr>
          <p:cNvPr id="63" name="Picture 9" descr="http://www.clker.com/cliparts/b/f/d/3/k/d/man-figure-symbol-hi.png"/>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415630" y="4654197"/>
            <a:ext cx="246914" cy="579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4" name="Group 63"/>
          <p:cNvGrpSpPr/>
          <p:nvPr/>
        </p:nvGrpSpPr>
        <p:grpSpPr>
          <a:xfrm>
            <a:off x="7331242" y="1268359"/>
            <a:ext cx="414956" cy="371493"/>
            <a:chOff x="7155533" y="1218781"/>
            <a:chExt cx="480218" cy="417299"/>
          </a:xfrm>
        </p:grpSpPr>
        <p:sp>
          <p:nvSpPr>
            <p:cNvPr id="65" name="Oval 64"/>
            <p:cNvSpPr/>
            <p:nvPr/>
          </p:nvSpPr>
          <p:spPr>
            <a:xfrm rot="738351">
              <a:off x="7184962" y="1218781"/>
              <a:ext cx="417299" cy="417299"/>
            </a:xfrm>
            <a:prstGeom prst="ellipse">
              <a:avLst/>
            </a:prstGeom>
            <a:solidFill>
              <a:schemeClr val="bg2"/>
            </a:solid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
            </a:p>
          </p:txBody>
        </p:sp>
        <p:sp>
          <p:nvSpPr>
            <p:cNvPr id="66" name="Oval 65"/>
            <p:cNvSpPr/>
            <p:nvPr/>
          </p:nvSpPr>
          <p:spPr>
            <a:xfrm rot="738351">
              <a:off x="7250421" y="1284240"/>
              <a:ext cx="286381" cy="286382"/>
            </a:xfrm>
            <a:prstGeom prst="ellipse">
              <a:avLst/>
            </a:prstGeom>
            <a:solidFill>
              <a:schemeClr val="bg2"/>
            </a:solid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
            </a:p>
          </p:txBody>
        </p:sp>
        <p:sp>
          <p:nvSpPr>
            <p:cNvPr id="67" name="Rounded Rectangle 66"/>
            <p:cNvSpPr/>
            <p:nvPr/>
          </p:nvSpPr>
          <p:spPr>
            <a:xfrm rot="738351">
              <a:off x="7155533" y="1373132"/>
              <a:ext cx="480218" cy="101997"/>
            </a:xfrm>
            <a:prstGeom prst="roundRect">
              <a:avLst/>
            </a:prstGeom>
            <a:solidFill>
              <a:schemeClr val="bg2"/>
            </a:solid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600" dirty="0">
                  <a:solidFill>
                    <a:schemeClr val="bg1">
                      <a:lumMod val="50000"/>
                    </a:schemeClr>
                  </a:solidFill>
                  <a:latin typeface="Capture it" panose="02000500000000000000" pitchFamily="2" charset="0"/>
                </a:rPr>
                <a:t>APPROVED</a:t>
              </a:r>
            </a:p>
          </p:txBody>
        </p:sp>
        <p:sp>
          <p:nvSpPr>
            <p:cNvPr id="68" name="5-Point Star 67"/>
            <p:cNvSpPr/>
            <p:nvPr/>
          </p:nvSpPr>
          <p:spPr>
            <a:xfrm rot="738351">
              <a:off x="7381879" y="1298447"/>
              <a:ext cx="65458" cy="65458"/>
            </a:xfrm>
            <a:prstGeom prst="star5">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
            </a:p>
          </p:txBody>
        </p:sp>
        <p:sp>
          <p:nvSpPr>
            <p:cNvPr id="69" name="5-Point Star 68"/>
            <p:cNvSpPr/>
            <p:nvPr/>
          </p:nvSpPr>
          <p:spPr>
            <a:xfrm rot="738351">
              <a:off x="7340009" y="1490389"/>
              <a:ext cx="65458" cy="65458"/>
            </a:xfrm>
            <a:prstGeom prst="star5">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
            </a:p>
          </p:txBody>
        </p:sp>
        <p:sp>
          <p:nvSpPr>
            <p:cNvPr id="70" name="5-Point Star 69"/>
            <p:cNvSpPr/>
            <p:nvPr/>
          </p:nvSpPr>
          <p:spPr>
            <a:xfrm rot="738351">
              <a:off x="7319982" y="1301466"/>
              <a:ext cx="46836" cy="46836"/>
            </a:xfrm>
            <a:prstGeom prst="star5">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
            </a:p>
          </p:txBody>
        </p:sp>
        <p:sp>
          <p:nvSpPr>
            <p:cNvPr id="71" name="5-Point Star 70"/>
            <p:cNvSpPr/>
            <p:nvPr/>
          </p:nvSpPr>
          <p:spPr>
            <a:xfrm rot="738351">
              <a:off x="7282020" y="1475489"/>
              <a:ext cx="46836" cy="46836"/>
            </a:xfrm>
            <a:prstGeom prst="star5">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
            </a:p>
          </p:txBody>
        </p:sp>
        <p:sp>
          <p:nvSpPr>
            <p:cNvPr id="72" name="5-Point Star 71"/>
            <p:cNvSpPr/>
            <p:nvPr/>
          </p:nvSpPr>
          <p:spPr>
            <a:xfrm rot="738351">
              <a:off x="7458550" y="1331694"/>
              <a:ext cx="46836" cy="46836"/>
            </a:xfrm>
            <a:prstGeom prst="star5">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
            </a:p>
          </p:txBody>
        </p:sp>
        <p:sp>
          <p:nvSpPr>
            <p:cNvPr id="73" name="5-Point Star 72"/>
            <p:cNvSpPr/>
            <p:nvPr/>
          </p:nvSpPr>
          <p:spPr>
            <a:xfrm rot="738351">
              <a:off x="7420588" y="1505718"/>
              <a:ext cx="46836" cy="46836"/>
            </a:xfrm>
            <a:prstGeom prst="star5">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
            </a:p>
          </p:txBody>
        </p:sp>
        <p:sp>
          <p:nvSpPr>
            <p:cNvPr id="74" name="Rectangle 73"/>
            <p:cNvSpPr/>
            <p:nvPr/>
          </p:nvSpPr>
          <p:spPr>
            <a:xfrm rot="738351">
              <a:off x="7236380" y="1263154"/>
              <a:ext cx="317606" cy="330489"/>
            </a:xfrm>
            <a:prstGeom prst="rect">
              <a:avLst/>
            </a:prstGeom>
            <a:noFill/>
          </p:spPr>
          <p:txBody>
            <a:bodyPr wrap="none" lIns="91440" tIns="45720" rIns="91440" bIns="45720">
              <a:prstTxWarp prst="textArchUp">
                <a:avLst/>
              </a:prstTxWarp>
              <a:spAutoFit/>
            </a:bodyPr>
            <a:lstStyle/>
            <a:p>
              <a:pPr algn="ctr"/>
              <a:r>
                <a:rPr lang="en-US" sz="600" dirty="0">
                  <a:solidFill>
                    <a:schemeClr val="bg1">
                      <a:lumMod val="50000"/>
                    </a:schemeClr>
                  </a:solidFill>
                  <a:latin typeface="Capture it" panose="02000500000000000000" pitchFamily="2" charset="0"/>
                </a:rPr>
                <a:t>QUALITY</a:t>
              </a:r>
            </a:p>
          </p:txBody>
        </p:sp>
        <p:sp>
          <p:nvSpPr>
            <p:cNvPr id="75" name="Rectangle 74"/>
            <p:cNvSpPr/>
            <p:nvPr/>
          </p:nvSpPr>
          <p:spPr>
            <a:xfrm rot="738351">
              <a:off x="7232830" y="1292222"/>
              <a:ext cx="317606" cy="330489"/>
            </a:xfrm>
            <a:prstGeom prst="rect">
              <a:avLst/>
            </a:prstGeom>
            <a:noFill/>
          </p:spPr>
          <p:txBody>
            <a:bodyPr wrap="none" lIns="91440" tIns="45720" rIns="91440" bIns="45720">
              <a:prstTxWarp prst="textArchDown">
                <a:avLst>
                  <a:gd name="adj" fmla="val 21121370"/>
                </a:avLst>
              </a:prstTxWarp>
              <a:spAutoFit/>
            </a:bodyPr>
            <a:lstStyle/>
            <a:p>
              <a:pPr algn="ctr"/>
              <a:r>
                <a:rPr lang="en-US" sz="600" dirty="0">
                  <a:solidFill>
                    <a:schemeClr val="bg1">
                      <a:lumMod val="50000"/>
                    </a:schemeClr>
                  </a:solidFill>
                  <a:latin typeface="Capture it" panose="02000500000000000000" pitchFamily="2" charset="0"/>
                </a:rPr>
                <a:t>Control</a:t>
              </a:r>
            </a:p>
          </p:txBody>
        </p:sp>
      </p:grpSp>
    </p:spTree>
    <p:extLst>
      <p:ext uri="{BB962C8B-B14F-4D97-AF65-F5344CB8AC3E}">
        <p14:creationId xmlns:p14="http://schemas.microsoft.com/office/powerpoint/2010/main" val="27744168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p:custDataLst>
              <p:tags r:id="rId2"/>
            </p:custDataLst>
            <p:extLst>
              <p:ext uri="{D42A27DB-BD31-4B8C-83A1-F6EECF244321}">
                <p14:modId xmlns:p14="http://schemas.microsoft.com/office/powerpoint/2010/main" val="1530254902"/>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327723" name="think-cell Slide" r:id="rId5" imgW="360" imgH="360" progId="TCLayout.ActiveDocument.1">
                  <p:embed/>
                </p:oleObj>
              </mc:Choice>
              <mc:Fallback>
                <p:oleObj name="think-cell Slide" r:id="rId5" imgW="360" imgH="360"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42" name="Content Placeholder 2"/>
          <p:cNvSpPr txBox="1">
            <a:spLocks/>
          </p:cNvSpPr>
          <p:nvPr/>
        </p:nvSpPr>
        <p:spPr bwMode="auto">
          <a:xfrm>
            <a:off x="621660" y="5031288"/>
            <a:ext cx="1402411"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95350" rtl="0" fontAlgn="base">
              <a:spcBef>
                <a:spcPct val="0"/>
              </a:spcBef>
              <a:spcAft>
                <a:spcPct val="0"/>
              </a:spcAft>
              <a:buClr>
                <a:schemeClr val="tx2"/>
              </a:buClr>
              <a:defRPr sz="1600">
                <a:solidFill>
                  <a:schemeClr val="tx1"/>
                </a:solidFill>
                <a:latin typeface="+mn-lt"/>
                <a:ea typeface="+mn-ea"/>
                <a:cs typeface="+mn-cs"/>
              </a:defRPr>
            </a:lvl1pPr>
            <a:lvl2pPr marL="193675" indent="-192088" algn="l" defTabSz="895350" rtl="0" fontAlgn="base">
              <a:spcBef>
                <a:spcPct val="0"/>
              </a:spcBef>
              <a:spcAft>
                <a:spcPct val="0"/>
              </a:spcAft>
              <a:buClr>
                <a:schemeClr val="tx2"/>
              </a:buClr>
              <a:buSzPct val="125000"/>
              <a:buFont typeface="Arial" charset="0"/>
              <a:buChar char="▪"/>
              <a:defRPr sz="1600">
                <a:solidFill>
                  <a:schemeClr val="tx1"/>
                </a:solidFill>
                <a:latin typeface="+mn-lt"/>
              </a:defRPr>
            </a:lvl2pPr>
            <a:lvl3pPr marL="457200" indent="-261938" algn="l" defTabSz="895350" rtl="0" fontAlgn="base">
              <a:spcBef>
                <a:spcPct val="0"/>
              </a:spcBef>
              <a:spcAft>
                <a:spcPct val="0"/>
              </a:spcAft>
              <a:buClr>
                <a:schemeClr val="tx2"/>
              </a:buClr>
              <a:buSzPct val="120000"/>
              <a:buFont typeface="Arial" charset="0"/>
              <a:buChar char="–"/>
              <a:defRPr sz="1600">
                <a:solidFill>
                  <a:schemeClr val="tx1"/>
                </a:solidFill>
                <a:latin typeface="+mn-lt"/>
              </a:defRPr>
            </a:lvl3pPr>
            <a:lvl4pPr marL="614363" indent="-155575" algn="l" defTabSz="895350" rtl="0" fontAlgn="base">
              <a:spcBef>
                <a:spcPct val="0"/>
              </a:spcBef>
              <a:spcAft>
                <a:spcPct val="0"/>
              </a:spcAft>
              <a:buClr>
                <a:schemeClr val="tx2"/>
              </a:buClr>
              <a:buSzPct val="120000"/>
              <a:buFont typeface="Arial" charset="0"/>
              <a:buChar char="▫"/>
              <a:defRPr sz="1600">
                <a:solidFill>
                  <a:schemeClr val="tx1"/>
                </a:solidFill>
                <a:latin typeface="+mn-lt"/>
              </a:defRPr>
            </a:lvl4pPr>
            <a:lvl5pPr marL="7461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5pPr>
            <a:lvl6pPr marL="12033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6pPr>
            <a:lvl7pPr marL="16605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7pPr>
            <a:lvl8pPr marL="21177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8pPr>
            <a:lvl9pPr marL="25749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9pPr>
          </a:lstStyle>
          <a:p>
            <a:r>
              <a:rPr lang="en-US" sz="1800" b="1" dirty="0" smtClean="0">
                <a:latin typeface="Calibri Light" panose="020F0302020204030204" pitchFamily="34" charset="0"/>
              </a:rPr>
              <a:t>Select cost drivers</a:t>
            </a:r>
          </a:p>
        </p:txBody>
      </p:sp>
      <p:sp>
        <p:nvSpPr>
          <p:cNvPr id="2" name="Title 1"/>
          <p:cNvSpPr>
            <a:spLocks noGrp="1"/>
          </p:cNvSpPr>
          <p:nvPr>
            <p:ph type="title"/>
          </p:nvPr>
        </p:nvSpPr>
        <p:spPr/>
        <p:txBody>
          <a:bodyPr/>
          <a:lstStyle/>
          <a:p>
            <a:r>
              <a:rPr lang="en-US" dirty="0"/>
              <a:t>Topics in the 2013 cost trends report</a:t>
            </a:r>
          </a:p>
        </p:txBody>
      </p:sp>
      <p:sp>
        <p:nvSpPr>
          <p:cNvPr id="4" name="Rectangle 3"/>
          <p:cNvSpPr/>
          <p:nvPr/>
        </p:nvSpPr>
        <p:spPr>
          <a:xfrm>
            <a:off x="2183545" y="4593472"/>
            <a:ext cx="1299076" cy="1429631"/>
          </a:xfrm>
          <a:prstGeom prst="rect">
            <a:avLst/>
          </a:prstGeom>
          <a:solidFill>
            <a:schemeClr val="bg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186592" tIns="466481" rIns="186592" bIns="46648" rtlCol="0" anchor="ctr"/>
          <a:lstStyle/>
          <a:p>
            <a:pPr algn="ctr"/>
            <a:r>
              <a:rPr lang="en-US" sz="1800" dirty="0">
                <a:solidFill>
                  <a:schemeClr val="tx1"/>
                </a:solidFill>
                <a:latin typeface="Calibri Light" panose="020F0302020204030204" pitchFamily="34" charset="0"/>
              </a:rPr>
              <a:t>Hospital operating expenses</a:t>
            </a:r>
          </a:p>
        </p:txBody>
      </p:sp>
      <p:sp>
        <p:nvSpPr>
          <p:cNvPr id="5" name="Rectangle 4"/>
          <p:cNvSpPr/>
          <p:nvPr/>
        </p:nvSpPr>
        <p:spPr>
          <a:xfrm>
            <a:off x="4536364" y="4593473"/>
            <a:ext cx="1299076" cy="1429631"/>
          </a:xfrm>
          <a:prstGeom prst="rect">
            <a:avLst/>
          </a:prstGeom>
          <a:solidFill>
            <a:schemeClr val="bg1">
              <a:lumMod val="6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186592" tIns="466481" rIns="186592" bIns="46648" rtlCol="0" anchor="ctr"/>
          <a:lstStyle/>
          <a:p>
            <a:pPr algn="ctr"/>
            <a:r>
              <a:rPr lang="en-US" sz="1800" dirty="0">
                <a:solidFill>
                  <a:schemeClr val="tx1"/>
                </a:solidFill>
                <a:latin typeface="Calibri Light" panose="020F0302020204030204" pitchFamily="34" charset="0"/>
              </a:rPr>
              <a:t>Wasteful spending</a:t>
            </a:r>
          </a:p>
        </p:txBody>
      </p:sp>
      <p:sp>
        <p:nvSpPr>
          <p:cNvPr id="6" name="Rectangle 5"/>
          <p:cNvSpPr/>
          <p:nvPr/>
        </p:nvSpPr>
        <p:spPr>
          <a:xfrm>
            <a:off x="6889182" y="4593472"/>
            <a:ext cx="1299076" cy="1429631"/>
          </a:xfrm>
          <a:prstGeom prst="rect">
            <a:avLst/>
          </a:prstGeom>
          <a:solidFill>
            <a:schemeClr val="bg1">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186592" tIns="466481" rIns="186592" bIns="46648" rtlCol="0" anchor="ctr"/>
          <a:lstStyle/>
          <a:p>
            <a:pPr algn="ctr"/>
            <a:r>
              <a:rPr lang="en-US" sz="1800" dirty="0">
                <a:solidFill>
                  <a:schemeClr val="tx1"/>
                </a:solidFill>
                <a:latin typeface="Calibri Light" panose="020F0302020204030204" pitchFamily="34" charset="0"/>
              </a:rPr>
              <a:t>High-cost patients</a:t>
            </a:r>
          </a:p>
        </p:txBody>
      </p:sp>
      <p:pic>
        <p:nvPicPr>
          <p:cNvPr id="7" name="Picture 35" descr="C:\Users\jyyang\AppData\Local\Microsoft\Windows\Temporary Internet Files\Content.IE5\LBPHHNFX\MC900319486[1].wmf"/>
          <p:cNvPicPr>
            <a:picLocks noChangeAspect="1" noChangeArrowheads="1"/>
          </p:cNvPicPr>
          <p:nvPr/>
        </p:nvPicPr>
        <p:blipFill>
          <a:blip r:embed="rId7"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2468637" y="4682780"/>
            <a:ext cx="729025" cy="428964"/>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4960790" y="4614636"/>
            <a:ext cx="450133" cy="565251"/>
          </a:xfrm>
          <a:prstGeom prst="rect">
            <a:avLst/>
          </a:prstGeom>
          <a:noFill/>
        </p:spPr>
        <p:txBody>
          <a:bodyPr wrap="none" lIns="93296" tIns="0" rIns="93296" bIns="0">
            <a:spAutoFit/>
          </a:bodyPr>
          <a:lstStyle/>
          <a:p>
            <a:pPr algn="ctr"/>
            <a:r>
              <a:rPr lang="en-US" sz="3700" dirty="0">
                <a:ln w="18415" cmpd="sng">
                  <a:solidFill>
                    <a:srgbClr val="006C31"/>
                  </a:solidFill>
                  <a:prstDash val="solid"/>
                </a:ln>
                <a:solidFill>
                  <a:srgbClr val="006C31"/>
                </a:solidFill>
                <a:effectLst>
                  <a:outerShdw blurRad="63500" dir="3600000" algn="tl" rotWithShape="0">
                    <a:srgbClr val="000000">
                      <a:alpha val="70000"/>
                    </a:srgbClr>
                  </a:outerShdw>
                </a:effectLst>
              </a:rPr>
              <a:t>$</a:t>
            </a:r>
          </a:p>
        </p:txBody>
      </p:sp>
      <p:pic>
        <p:nvPicPr>
          <p:cNvPr id="9" name="Picture 9" descr="http://www.clker.com/cliparts/b/f/d/3/k/d/man-figure-symbol-hi.png"/>
          <p:cNvPicPr>
            <a:picLocks noChangeAspect="1" noChangeArrowheads="1"/>
          </p:cNvPicPr>
          <p:nvPr/>
        </p:nvPicPr>
        <p:blipFill>
          <a:blip r:embed="rId8"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415630" y="4654197"/>
            <a:ext cx="246914" cy="579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10"/>
          <p:cNvSpPr/>
          <p:nvPr/>
        </p:nvSpPr>
        <p:spPr>
          <a:xfrm>
            <a:off x="525499" y="944768"/>
            <a:ext cx="8390103" cy="2654912"/>
          </a:xfrm>
          <a:prstGeom prst="rect">
            <a:avLst/>
          </a:prstGeom>
          <a:solidFill>
            <a:srgbClr val="C3CFE1">
              <a:alpha val="8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endParaRPr lang="en-US"/>
          </a:p>
        </p:txBody>
      </p:sp>
      <p:sp>
        <p:nvSpPr>
          <p:cNvPr id="12" name="Isosceles Triangle 11"/>
          <p:cNvSpPr/>
          <p:nvPr/>
        </p:nvSpPr>
        <p:spPr>
          <a:xfrm>
            <a:off x="2183545" y="4143071"/>
            <a:ext cx="6004624" cy="450400"/>
          </a:xfrm>
          <a:prstGeom prst="triangle">
            <a:avLst/>
          </a:prstGeom>
          <a:solidFill>
            <a:srgbClr val="0C2D8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endParaRPr lang="en-US"/>
          </a:p>
        </p:txBody>
      </p:sp>
      <p:sp>
        <p:nvSpPr>
          <p:cNvPr id="13" name="Rectangle 12"/>
          <p:cNvSpPr/>
          <p:nvPr/>
        </p:nvSpPr>
        <p:spPr>
          <a:xfrm>
            <a:off x="3751551" y="1176259"/>
            <a:ext cx="1299076" cy="1429631"/>
          </a:xfrm>
          <a:prstGeom prst="rect">
            <a:avLst/>
          </a:prstGeom>
          <a:solidFill>
            <a:schemeClr val="bg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167933" tIns="466481" rIns="167933" bIns="46648" rtlCol="0" anchor="ctr"/>
          <a:lstStyle/>
          <a:p>
            <a:pPr algn="ctr"/>
            <a:r>
              <a:rPr lang="en-US" sz="1800" dirty="0">
                <a:solidFill>
                  <a:schemeClr val="tx1"/>
                </a:solidFill>
                <a:latin typeface="Calibri Light" panose="020F0302020204030204" pitchFamily="34" charset="0"/>
              </a:rPr>
              <a:t>Trends in spending</a:t>
            </a:r>
          </a:p>
        </p:txBody>
      </p:sp>
      <p:sp>
        <p:nvSpPr>
          <p:cNvPr id="14" name="Rectangle 13"/>
          <p:cNvSpPr/>
          <p:nvPr/>
        </p:nvSpPr>
        <p:spPr>
          <a:xfrm>
            <a:off x="5321177" y="1176260"/>
            <a:ext cx="1299076" cy="1429631"/>
          </a:xfrm>
          <a:prstGeom prst="rect">
            <a:avLst/>
          </a:prstGeom>
          <a:solidFill>
            <a:schemeClr val="bg1">
              <a:lumMod val="6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167933" tIns="466481" rIns="167933" bIns="46648" rtlCol="0" anchor="ctr"/>
          <a:lstStyle/>
          <a:p>
            <a:pPr algn="ctr"/>
            <a:r>
              <a:rPr lang="en-US" sz="1800" dirty="0">
                <a:solidFill>
                  <a:schemeClr val="tx1"/>
                </a:solidFill>
                <a:latin typeface="Calibri Light" panose="020F0302020204030204" pitchFamily="34" charset="0"/>
              </a:rPr>
              <a:t>The MA delivery system</a:t>
            </a:r>
          </a:p>
        </p:txBody>
      </p:sp>
      <p:sp>
        <p:nvSpPr>
          <p:cNvPr id="15" name="Rectangle 14"/>
          <p:cNvSpPr/>
          <p:nvPr/>
        </p:nvSpPr>
        <p:spPr>
          <a:xfrm>
            <a:off x="6889182" y="1176259"/>
            <a:ext cx="1299076" cy="1429631"/>
          </a:xfrm>
          <a:prstGeom prst="rect">
            <a:avLst/>
          </a:prstGeom>
          <a:solidFill>
            <a:schemeClr val="bg1">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167933" tIns="466481" rIns="167933" bIns="46648" rtlCol="0" anchor="ctr"/>
          <a:lstStyle/>
          <a:p>
            <a:pPr algn="ctr"/>
            <a:r>
              <a:rPr lang="en-US" sz="1800" dirty="0">
                <a:solidFill>
                  <a:schemeClr val="tx1"/>
                </a:solidFill>
                <a:latin typeface="Calibri Light" panose="020F0302020204030204" pitchFamily="34" charset="0"/>
              </a:rPr>
              <a:t>Quality and access</a:t>
            </a:r>
          </a:p>
        </p:txBody>
      </p:sp>
      <p:sp>
        <p:nvSpPr>
          <p:cNvPr id="16" name="Rectangle 15"/>
          <p:cNvSpPr/>
          <p:nvPr/>
        </p:nvSpPr>
        <p:spPr>
          <a:xfrm>
            <a:off x="2183545" y="1176259"/>
            <a:ext cx="1299076" cy="1429631"/>
          </a:xfrm>
          <a:prstGeom prst="rect">
            <a:avLst/>
          </a:prstGeom>
          <a:solidFill>
            <a:schemeClr val="bg1">
              <a:lumMod val="8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167933" tIns="466481" rIns="167933" bIns="46648" rtlCol="0" anchor="ctr"/>
          <a:lstStyle/>
          <a:p>
            <a:pPr algn="ctr"/>
            <a:r>
              <a:rPr lang="en-US" sz="1800" dirty="0">
                <a:solidFill>
                  <a:schemeClr val="tx1"/>
                </a:solidFill>
                <a:latin typeface="Calibri Light" panose="020F0302020204030204" pitchFamily="34" charset="0"/>
              </a:rPr>
              <a:t>Levels of spending</a:t>
            </a:r>
          </a:p>
        </p:txBody>
      </p:sp>
      <p:sp>
        <p:nvSpPr>
          <p:cNvPr id="17" name="Rectangle 16"/>
          <p:cNvSpPr/>
          <p:nvPr/>
        </p:nvSpPr>
        <p:spPr>
          <a:xfrm>
            <a:off x="525499" y="3569806"/>
            <a:ext cx="8390103" cy="2654912"/>
          </a:xfrm>
          <a:prstGeom prst="rect">
            <a:avLst/>
          </a:prstGeom>
          <a:solidFill>
            <a:schemeClr val="bg1">
              <a:lumMod val="95000"/>
              <a:alpha val="8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endParaRPr lang="en-US"/>
          </a:p>
        </p:txBody>
      </p:sp>
      <p:sp>
        <p:nvSpPr>
          <p:cNvPr id="18" name="Oval 17"/>
          <p:cNvSpPr/>
          <p:nvPr/>
        </p:nvSpPr>
        <p:spPr>
          <a:xfrm>
            <a:off x="3845501" y="3056291"/>
            <a:ext cx="2681115" cy="1086780"/>
          </a:xfrm>
          <a:prstGeom prst="ellipse">
            <a:avLst/>
          </a:prstGeom>
          <a:solidFill>
            <a:srgbClr val="DFE5E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r>
              <a:rPr lang="en-US" sz="2400" b="1" dirty="0">
                <a:solidFill>
                  <a:schemeClr val="tx1"/>
                </a:solidFill>
              </a:rPr>
              <a:t>2013 cost trends report</a:t>
            </a:r>
          </a:p>
        </p:txBody>
      </p:sp>
      <p:sp>
        <p:nvSpPr>
          <p:cNvPr id="19" name="Content Placeholder 2"/>
          <p:cNvSpPr txBox="1">
            <a:spLocks/>
          </p:cNvSpPr>
          <p:nvPr/>
        </p:nvSpPr>
        <p:spPr bwMode="auto">
          <a:xfrm>
            <a:off x="621660" y="1639852"/>
            <a:ext cx="1402411"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95350" rtl="0" fontAlgn="base">
              <a:spcBef>
                <a:spcPct val="0"/>
              </a:spcBef>
              <a:spcAft>
                <a:spcPct val="0"/>
              </a:spcAft>
              <a:buClr>
                <a:schemeClr val="tx2"/>
              </a:buClr>
              <a:defRPr sz="1600">
                <a:solidFill>
                  <a:schemeClr val="tx1"/>
                </a:solidFill>
                <a:latin typeface="+mn-lt"/>
                <a:ea typeface="+mn-ea"/>
                <a:cs typeface="+mn-cs"/>
              </a:defRPr>
            </a:lvl1pPr>
            <a:lvl2pPr marL="193675" indent="-192088" algn="l" defTabSz="895350" rtl="0" fontAlgn="base">
              <a:spcBef>
                <a:spcPct val="0"/>
              </a:spcBef>
              <a:spcAft>
                <a:spcPct val="0"/>
              </a:spcAft>
              <a:buClr>
                <a:schemeClr val="tx2"/>
              </a:buClr>
              <a:buSzPct val="125000"/>
              <a:buFont typeface="Arial" charset="0"/>
              <a:buChar char="▪"/>
              <a:defRPr sz="1600">
                <a:solidFill>
                  <a:schemeClr val="tx1"/>
                </a:solidFill>
                <a:latin typeface="+mn-lt"/>
              </a:defRPr>
            </a:lvl2pPr>
            <a:lvl3pPr marL="457200" indent="-261938" algn="l" defTabSz="895350" rtl="0" fontAlgn="base">
              <a:spcBef>
                <a:spcPct val="0"/>
              </a:spcBef>
              <a:spcAft>
                <a:spcPct val="0"/>
              </a:spcAft>
              <a:buClr>
                <a:schemeClr val="tx2"/>
              </a:buClr>
              <a:buSzPct val="120000"/>
              <a:buFont typeface="Arial" charset="0"/>
              <a:buChar char="–"/>
              <a:defRPr sz="1600">
                <a:solidFill>
                  <a:schemeClr val="tx1"/>
                </a:solidFill>
                <a:latin typeface="+mn-lt"/>
              </a:defRPr>
            </a:lvl3pPr>
            <a:lvl4pPr marL="614363" indent="-155575" algn="l" defTabSz="895350" rtl="0" fontAlgn="base">
              <a:spcBef>
                <a:spcPct val="0"/>
              </a:spcBef>
              <a:spcAft>
                <a:spcPct val="0"/>
              </a:spcAft>
              <a:buClr>
                <a:schemeClr val="tx2"/>
              </a:buClr>
              <a:buSzPct val="120000"/>
              <a:buFont typeface="Arial" charset="0"/>
              <a:buChar char="▫"/>
              <a:defRPr sz="1600">
                <a:solidFill>
                  <a:schemeClr val="tx1"/>
                </a:solidFill>
                <a:latin typeface="+mn-lt"/>
              </a:defRPr>
            </a:lvl4pPr>
            <a:lvl5pPr marL="7461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5pPr>
            <a:lvl6pPr marL="12033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6pPr>
            <a:lvl7pPr marL="16605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7pPr>
            <a:lvl8pPr marL="21177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8pPr>
            <a:lvl9pPr marL="25749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9pPr>
          </a:lstStyle>
          <a:p>
            <a:r>
              <a:rPr lang="en-US" sz="1800" b="1" dirty="0" smtClean="0">
                <a:latin typeface="Calibri Light" panose="020F0302020204030204" pitchFamily="34" charset="0"/>
              </a:rPr>
              <a:t>Profile of Massachusetts</a:t>
            </a:r>
          </a:p>
        </p:txBody>
      </p:sp>
      <p:sp>
        <p:nvSpPr>
          <p:cNvPr id="20" name="Isosceles Triangle 19"/>
          <p:cNvSpPr/>
          <p:nvPr/>
        </p:nvSpPr>
        <p:spPr>
          <a:xfrm flipH="1" flipV="1">
            <a:off x="2183545" y="2605891"/>
            <a:ext cx="6004624" cy="450400"/>
          </a:xfrm>
          <a:prstGeom prst="triangle">
            <a:avLst/>
          </a:prstGeom>
          <a:solidFill>
            <a:srgbClr val="0C2D8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endParaRPr lang="en-US"/>
          </a:p>
        </p:txBody>
      </p:sp>
      <p:cxnSp>
        <p:nvCxnSpPr>
          <p:cNvPr id="21" name="Straight Connector 20"/>
          <p:cNvCxnSpPr/>
          <p:nvPr/>
        </p:nvCxnSpPr>
        <p:spPr>
          <a:xfrm>
            <a:off x="2520472" y="1628610"/>
            <a:ext cx="600570" cy="0"/>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2520472" y="1349791"/>
            <a:ext cx="600570" cy="0"/>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3" name="Up-Down Arrow 22"/>
          <p:cNvSpPr/>
          <p:nvPr/>
        </p:nvSpPr>
        <p:spPr>
          <a:xfrm>
            <a:off x="2734291" y="1349790"/>
            <a:ext cx="171591" cy="278820"/>
          </a:xfrm>
          <a:prstGeom prst="upDown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endParaRPr lang="en-US"/>
          </a:p>
        </p:txBody>
      </p:sp>
      <p:sp>
        <p:nvSpPr>
          <p:cNvPr id="24" name="Freeform 23"/>
          <p:cNvSpPr/>
          <p:nvPr/>
        </p:nvSpPr>
        <p:spPr>
          <a:xfrm>
            <a:off x="3978329" y="1371238"/>
            <a:ext cx="825784" cy="257372"/>
          </a:xfrm>
          <a:custGeom>
            <a:avLst/>
            <a:gdLst>
              <a:gd name="connsiteX0" fmla="*/ 0 w 809297"/>
              <a:gd name="connsiteY0" fmla="*/ 252248 h 252248"/>
              <a:gd name="connsiteX1" fmla="*/ 84083 w 809297"/>
              <a:gd name="connsiteY1" fmla="*/ 231227 h 252248"/>
              <a:gd name="connsiteX2" fmla="*/ 157655 w 809297"/>
              <a:gd name="connsiteY2" fmla="*/ 189186 h 252248"/>
              <a:gd name="connsiteX3" fmla="*/ 220717 w 809297"/>
              <a:gd name="connsiteY3" fmla="*/ 168165 h 252248"/>
              <a:gd name="connsiteX4" fmla="*/ 515007 w 809297"/>
              <a:gd name="connsiteY4" fmla="*/ 168165 h 252248"/>
              <a:gd name="connsiteX5" fmla="*/ 578069 w 809297"/>
              <a:gd name="connsiteY5" fmla="*/ 126124 h 252248"/>
              <a:gd name="connsiteX6" fmla="*/ 599090 w 809297"/>
              <a:gd name="connsiteY6" fmla="*/ 94593 h 252248"/>
              <a:gd name="connsiteX7" fmla="*/ 630621 w 809297"/>
              <a:gd name="connsiteY7" fmla="*/ 84083 h 252248"/>
              <a:gd name="connsiteX8" fmla="*/ 788276 w 809297"/>
              <a:gd name="connsiteY8" fmla="*/ 63062 h 252248"/>
              <a:gd name="connsiteX9" fmla="*/ 809297 w 809297"/>
              <a:gd name="connsiteY9" fmla="*/ 0 h 2522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9297" h="252248">
                <a:moveTo>
                  <a:pt x="0" y="252248"/>
                </a:moveTo>
                <a:cubicBezTo>
                  <a:pt x="19995" y="248249"/>
                  <a:pt x="62533" y="242002"/>
                  <a:pt x="84083" y="231227"/>
                </a:cubicBezTo>
                <a:cubicBezTo>
                  <a:pt x="159918" y="193310"/>
                  <a:pt x="65533" y="226035"/>
                  <a:pt x="157655" y="189186"/>
                </a:cubicBezTo>
                <a:cubicBezTo>
                  <a:pt x="178228" y="180957"/>
                  <a:pt x="220717" y="168165"/>
                  <a:pt x="220717" y="168165"/>
                </a:cubicBezTo>
                <a:cubicBezTo>
                  <a:pt x="300812" y="173505"/>
                  <a:pt x="432657" y="189836"/>
                  <a:pt x="515007" y="168165"/>
                </a:cubicBezTo>
                <a:cubicBezTo>
                  <a:pt x="539439" y="161736"/>
                  <a:pt x="578069" y="126124"/>
                  <a:pt x="578069" y="126124"/>
                </a:cubicBezTo>
                <a:cubicBezTo>
                  <a:pt x="585076" y="115614"/>
                  <a:pt x="589226" y="102484"/>
                  <a:pt x="599090" y="94593"/>
                </a:cubicBezTo>
                <a:cubicBezTo>
                  <a:pt x="607741" y="87672"/>
                  <a:pt x="619968" y="87127"/>
                  <a:pt x="630621" y="84083"/>
                </a:cubicBezTo>
                <a:cubicBezTo>
                  <a:pt x="695619" y="65512"/>
                  <a:pt x="697347" y="71328"/>
                  <a:pt x="788276" y="63062"/>
                </a:cubicBezTo>
                <a:lnTo>
                  <a:pt x="809297" y="0"/>
                </a:lnTo>
              </a:path>
            </a:pathLst>
          </a:cu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endParaRPr lang="en-US"/>
          </a:p>
        </p:txBody>
      </p:sp>
      <p:grpSp>
        <p:nvGrpSpPr>
          <p:cNvPr id="25" name="Group 24"/>
          <p:cNvGrpSpPr/>
          <p:nvPr/>
        </p:nvGrpSpPr>
        <p:grpSpPr>
          <a:xfrm>
            <a:off x="5729376" y="1336801"/>
            <a:ext cx="539501" cy="395067"/>
            <a:chOff x="-2328285" y="2116138"/>
            <a:chExt cx="1885950" cy="1381125"/>
          </a:xfrm>
          <a:solidFill>
            <a:schemeClr val="bg1">
              <a:lumMod val="75000"/>
            </a:schemeClr>
          </a:solidFill>
        </p:grpSpPr>
        <p:sp>
          <p:nvSpPr>
            <p:cNvPr id="26" name="Freeform 157"/>
            <p:cNvSpPr>
              <a:spLocks/>
            </p:cNvSpPr>
            <p:nvPr/>
          </p:nvSpPr>
          <p:spPr bwMode="auto">
            <a:xfrm>
              <a:off x="-2328285" y="2116138"/>
              <a:ext cx="1822450" cy="946150"/>
            </a:xfrm>
            <a:custGeom>
              <a:avLst/>
              <a:gdLst>
                <a:gd name="T0" fmla="*/ 324 w 1148"/>
                <a:gd name="T1" fmla="*/ 82 h 596"/>
                <a:gd name="T2" fmla="*/ 714 w 1148"/>
                <a:gd name="T3" fmla="*/ 74 h 596"/>
                <a:gd name="T4" fmla="*/ 734 w 1148"/>
                <a:gd name="T5" fmla="*/ 78 h 596"/>
                <a:gd name="T6" fmla="*/ 744 w 1148"/>
                <a:gd name="T7" fmla="*/ 42 h 596"/>
                <a:gd name="T8" fmla="*/ 814 w 1148"/>
                <a:gd name="T9" fmla="*/ 0 h 596"/>
                <a:gd name="T10" fmla="*/ 856 w 1148"/>
                <a:gd name="T11" fmla="*/ 18 h 596"/>
                <a:gd name="T12" fmla="*/ 890 w 1148"/>
                <a:gd name="T13" fmla="*/ 110 h 596"/>
                <a:gd name="T14" fmla="*/ 888 w 1148"/>
                <a:gd name="T15" fmla="*/ 144 h 596"/>
                <a:gd name="T16" fmla="*/ 834 w 1148"/>
                <a:gd name="T17" fmla="*/ 184 h 596"/>
                <a:gd name="T18" fmla="*/ 802 w 1148"/>
                <a:gd name="T19" fmla="*/ 252 h 596"/>
                <a:gd name="T20" fmla="*/ 882 w 1148"/>
                <a:gd name="T21" fmla="*/ 294 h 596"/>
                <a:gd name="T22" fmla="*/ 940 w 1148"/>
                <a:gd name="T23" fmla="*/ 416 h 596"/>
                <a:gd name="T24" fmla="*/ 1036 w 1148"/>
                <a:gd name="T25" fmla="*/ 484 h 596"/>
                <a:gd name="T26" fmla="*/ 1122 w 1148"/>
                <a:gd name="T27" fmla="*/ 428 h 596"/>
                <a:gd name="T28" fmla="*/ 1088 w 1148"/>
                <a:gd name="T29" fmla="*/ 380 h 596"/>
                <a:gd name="T30" fmla="*/ 1066 w 1148"/>
                <a:gd name="T31" fmla="*/ 334 h 596"/>
                <a:gd name="T32" fmla="*/ 1106 w 1148"/>
                <a:gd name="T33" fmla="*/ 348 h 596"/>
                <a:gd name="T34" fmla="*/ 1148 w 1148"/>
                <a:gd name="T35" fmla="*/ 508 h 596"/>
                <a:gd name="T36" fmla="*/ 1110 w 1148"/>
                <a:gd name="T37" fmla="*/ 514 h 596"/>
                <a:gd name="T38" fmla="*/ 1012 w 1148"/>
                <a:gd name="T39" fmla="*/ 542 h 596"/>
                <a:gd name="T40" fmla="*/ 922 w 1148"/>
                <a:gd name="T41" fmla="*/ 572 h 596"/>
                <a:gd name="T42" fmla="*/ 924 w 1148"/>
                <a:gd name="T43" fmla="*/ 544 h 596"/>
                <a:gd name="T44" fmla="*/ 912 w 1148"/>
                <a:gd name="T45" fmla="*/ 502 h 596"/>
                <a:gd name="T46" fmla="*/ 816 w 1148"/>
                <a:gd name="T47" fmla="*/ 588 h 596"/>
                <a:gd name="T48" fmla="*/ 788 w 1148"/>
                <a:gd name="T49" fmla="*/ 562 h 596"/>
                <a:gd name="T50" fmla="*/ 774 w 1148"/>
                <a:gd name="T51" fmla="*/ 546 h 596"/>
                <a:gd name="T52" fmla="*/ 752 w 1148"/>
                <a:gd name="T53" fmla="*/ 516 h 596"/>
                <a:gd name="T54" fmla="*/ 700 w 1148"/>
                <a:gd name="T55" fmla="*/ 474 h 596"/>
                <a:gd name="T56" fmla="*/ 680 w 1148"/>
                <a:gd name="T57" fmla="*/ 416 h 596"/>
                <a:gd name="T58" fmla="*/ 552 w 1148"/>
                <a:gd name="T59" fmla="*/ 378 h 596"/>
                <a:gd name="T60" fmla="*/ 236 w 1148"/>
                <a:gd name="T61" fmla="*/ 400 h 596"/>
                <a:gd name="T62" fmla="*/ 216 w 1148"/>
                <a:gd name="T63" fmla="*/ 376 h 596"/>
                <a:gd name="T64" fmla="*/ 0 w 1148"/>
                <a:gd name="T65" fmla="*/ 366 h 596"/>
                <a:gd name="T66" fmla="*/ 82 w 1148"/>
                <a:gd name="T67" fmla="*/ 82 h 5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148" h="596">
                  <a:moveTo>
                    <a:pt x="82" y="82"/>
                  </a:moveTo>
                  <a:lnTo>
                    <a:pt x="324" y="82"/>
                  </a:lnTo>
                  <a:lnTo>
                    <a:pt x="706" y="84"/>
                  </a:lnTo>
                  <a:lnTo>
                    <a:pt x="714" y="74"/>
                  </a:lnTo>
                  <a:lnTo>
                    <a:pt x="728" y="68"/>
                  </a:lnTo>
                  <a:lnTo>
                    <a:pt x="734" y="78"/>
                  </a:lnTo>
                  <a:lnTo>
                    <a:pt x="744" y="70"/>
                  </a:lnTo>
                  <a:lnTo>
                    <a:pt x="744" y="42"/>
                  </a:lnTo>
                  <a:lnTo>
                    <a:pt x="776" y="40"/>
                  </a:lnTo>
                  <a:lnTo>
                    <a:pt x="814" y="0"/>
                  </a:lnTo>
                  <a:lnTo>
                    <a:pt x="838" y="2"/>
                  </a:lnTo>
                  <a:lnTo>
                    <a:pt x="856" y="18"/>
                  </a:lnTo>
                  <a:lnTo>
                    <a:pt x="856" y="70"/>
                  </a:lnTo>
                  <a:lnTo>
                    <a:pt x="890" y="110"/>
                  </a:lnTo>
                  <a:lnTo>
                    <a:pt x="896" y="130"/>
                  </a:lnTo>
                  <a:lnTo>
                    <a:pt x="888" y="144"/>
                  </a:lnTo>
                  <a:lnTo>
                    <a:pt x="864" y="152"/>
                  </a:lnTo>
                  <a:lnTo>
                    <a:pt x="834" y="184"/>
                  </a:lnTo>
                  <a:lnTo>
                    <a:pt x="806" y="226"/>
                  </a:lnTo>
                  <a:lnTo>
                    <a:pt x="802" y="252"/>
                  </a:lnTo>
                  <a:lnTo>
                    <a:pt x="848" y="260"/>
                  </a:lnTo>
                  <a:lnTo>
                    <a:pt x="882" y="294"/>
                  </a:lnTo>
                  <a:lnTo>
                    <a:pt x="928" y="372"/>
                  </a:lnTo>
                  <a:lnTo>
                    <a:pt x="940" y="416"/>
                  </a:lnTo>
                  <a:lnTo>
                    <a:pt x="960" y="460"/>
                  </a:lnTo>
                  <a:lnTo>
                    <a:pt x="1036" y="484"/>
                  </a:lnTo>
                  <a:lnTo>
                    <a:pt x="1084" y="474"/>
                  </a:lnTo>
                  <a:lnTo>
                    <a:pt x="1122" y="428"/>
                  </a:lnTo>
                  <a:lnTo>
                    <a:pt x="1110" y="416"/>
                  </a:lnTo>
                  <a:lnTo>
                    <a:pt x="1088" y="380"/>
                  </a:lnTo>
                  <a:lnTo>
                    <a:pt x="1056" y="352"/>
                  </a:lnTo>
                  <a:lnTo>
                    <a:pt x="1066" y="334"/>
                  </a:lnTo>
                  <a:lnTo>
                    <a:pt x="1094" y="344"/>
                  </a:lnTo>
                  <a:lnTo>
                    <a:pt x="1106" y="348"/>
                  </a:lnTo>
                  <a:lnTo>
                    <a:pt x="1138" y="432"/>
                  </a:lnTo>
                  <a:lnTo>
                    <a:pt x="1148" y="508"/>
                  </a:lnTo>
                  <a:lnTo>
                    <a:pt x="1136" y="542"/>
                  </a:lnTo>
                  <a:lnTo>
                    <a:pt x="1110" y="514"/>
                  </a:lnTo>
                  <a:lnTo>
                    <a:pt x="1068" y="530"/>
                  </a:lnTo>
                  <a:lnTo>
                    <a:pt x="1012" y="542"/>
                  </a:lnTo>
                  <a:lnTo>
                    <a:pt x="940" y="576"/>
                  </a:lnTo>
                  <a:lnTo>
                    <a:pt x="922" y="572"/>
                  </a:lnTo>
                  <a:lnTo>
                    <a:pt x="916" y="560"/>
                  </a:lnTo>
                  <a:lnTo>
                    <a:pt x="924" y="544"/>
                  </a:lnTo>
                  <a:lnTo>
                    <a:pt x="924" y="506"/>
                  </a:lnTo>
                  <a:lnTo>
                    <a:pt x="912" y="502"/>
                  </a:lnTo>
                  <a:lnTo>
                    <a:pt x="868" y="548"/>
                  </a:lnTo>
                  <a:lnTo>
                    <a:pt x="816" y="588"/>
                  </a:lnTo>
                  <a:lnTo>
                    <a:pt x="804" y="596"/>
                  </a:lnTo>
                  <a:lnTo>
                    <a:pt x="788" y="562"/>
                  </a:lnTo>
                  <a:lnTo>
                    <a:pt x="786" y="552"/>
                  </a:lnTo>
                  <a:lnTo>
                    <a:pt x="774" y="546"/>
                  </a:lnTo>
                  <a:lnTo>
                    <a:pt x="770" y="534"/>
                  </a:lnTo>
                  <a:lnTo>
                    <a:pt x="752" y="516"/>
                  </a:lnTo>
                  <a:lnTo>
                    <a:pt x="752" y="504"/>
                  </a:lnTo>
                  <a:lnTo>
                    <a:pt x="700" y="474"/>
                  </a:lnTo>
                  <a:lnTo>
                    <a:pt x="696" y="430"/>
                  </a:lnTo>
                  <a:lnTo>
                    <a:pt x="680" y="416"/>
                  </a:lnTo>
                  <a:lnTo>
                    <a:pt x="676" y="376"/>
                  </a:lnTo>
                  <a:lnTo>
                    <a:pt x="552" y="378"/>
                  </a:lnTo>
                  <a:lnTo>
                    <a:pt x="244" y="388"/>
                  </a:lnTo>
                  <a:lnTo>
                    <a:pt x="236" y="400"/>
                  </a:lnTo>
                  <a:lnTo>
                    <a:pt x="228" y="404"/>
                  </a:lnTo>
                  <a:lnTo>
                    <a:pt x="216" y="376"/>
                  </a:lnTo>
                  <a:lnTo>
                    <a:pt x="8" y="382"/>
                  </a:lnTo>
                  <a:lnTo>
                    <a:pt x="0" y="366"/>
                  </a:lnTo>
                  <a:lnTo>
                    <a:pt x="82" y="82"/>
                  </a:lnTo>
                  <a:lnTo>
                    <a:pt x="82" y="82"/>
                  </a:lnTo>
                  <a:close/>
                </a:path>
              </a:pathLst>
            </a:custGeom>
            <a:grpFill/>
            <a:ln>
              <a:noFill/>
            </a:ln>
          </p:spPr>
          <p:txBody>
            <a:bodyPr vert="horz" wrap="square" lIns="91440" tIns="45720" rIns="91440" bIns="45720" numCol="1" anchor="t" anchorCtr="0" compatLnSpc="1">
              <a:prstTxWarp prst="textNoShape">
                <a:avLst/>
              </a:prstTxWarp>
            </a:bodyPr>
            <a:lstStyle/>
            <a:p>
              <a:endParaRPr lang="en-US"/>
            </a:p>
          </p:txBody>
        </p:sp>
        <p:sp>
          <p:nvSpPr>
            <p:cNvPr id="27" name="Freeform 158"/>
            <p:cNvSpPr>
              <a:spLocks/>
            </p:cNvSpPr>
            <p:nvPr/>
          </p:nvSpPr>
          <p:spPr bwMode="auto">
            <a:xfrm>
              <a:off x="-677285" y="3360738"/>
              <a:ext cx="184150" cy="136525"/>
            </a:xfrm>
            <a:custGeom>
              <a:avLst/>
              <a:gdLst>
                <a:gd name="T0" fmla="*/ 70 w 116"/>
                <a:gd name="T1" fmla="*/ 4 h 86"/>
                <a:gd name="T2" fmla="*/ 78 w 116"/>
                <a:gd name="T3" fmla="*/ 0 h 86"/>
                <a:gd name="T4" fmla="*/ 90 w 116"/>
                <a:gd name="T5" fmla="*/ 8 h 86"/>
                <a:gd name="T6" fmla="*/ 90 w 116"/>
                <a:gd name="T7" fmla="*/ 26 h 86"/>
                <a:gd name="T8" fmla="*/ 96 w 116"/>
                <a:gd name="T9" fmla="*/ 32 h 86"/>
                <a:gd name="T10" fmla="*/ 110 w 116"/>
                <a:gd name="T11" fmla="*/ 56 h 86"/>
                <a:gd name="T12" fmla="*/ 116 w 116"/>
                <a:gd name="T13" fmla="*/ 66 h 86"/>
                <a:gd name="T14" fmla="*/ 112 w 116"/>
                <a:gd name="T15" fmla="*/ 78 h 86"/>
                <a:gd name="T16" fmla="*/ 98 w 116"/>
                <a:gd name="T17" fmla="*/ 82 h 86"/>
                <a:gd name="T18" fmla="*/ 48 w 116"/>
                <a:gd name="T19" fmla="*/ 86 h 86"/>
                <a:gd name="T20" fmla="*/ 0 w 116"/>
                <a:gd name="T21" fmla="*/ 70 h 86"/>
                <a:gd name="T22" fmla="*/ 6 w 116"/>
                <a:gd name="T23" fmla="*/ 62 h 86"/>
                <a:gd name="T24" fmla="*/ 24 w 116"/>
                <a:gd name="T25" fmla="*/ 52 h 86"/>
                <a:gd name="T26" fmla="*/ 54 w 116"/>
                <a:gd name="T27" fmla="*/ 52 h 86"/>
                <a:gd name="T28" fmla="*/ 62 w 116"/>
                <a:gd name="T29" fmla="*/ 58 h 86"/>
                <a:gd name="T30" fmla="*/ 78 w 116"/>
                <a:gd name="T31" fmla="*/ 54 h 86"/>
                <a:gd name="T32" fmla="*/ 80 w 116"/>
                <a:gd name="T33" fmla="*/ 42 h 86"/>
                <a:gd name="T34" fmla="*/ 68 w 116"/>
                <a:gd name="T35" fmla="*/ 44 h 86"/>
                <a:gd name="T36" fmla="*/ 64 w 116"/>
                <a:gd name="T37" fmla="*/ 34 h 86"/>
                <a:gd name="T38" fmla="*/ 74 w 116"/>
                <a:gd name="T39" fmla="*/ 22 h 86"/>
                <a:gd name="T40" fmla="*/ 70 w 116"/>
                <a:gd name="T41" fmla="*/ 4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16" h="86">
                  <a:moveTo>
                    <a:pt x="70" y="4"/>
                  </a:moveTo>
                  <a:lnTo>
                    <a:pt x="78" y="0"/>
                  </a:lnTo>
                  <a:lnTo>
                    <a:pt x="90" y="8"/>
                  </a:lnTo>
                  <a:lnTo>
                    <a:pt x="90" y="26"/>
                  </a:lnTo>
                  <a:lnTo>
                    <a:pt x="96" y="32"/>
                  </a:lnTo>
                  <a:lnTo>
                    <a:pt x="110" y="56"/>
                  </a:lnTo>
                  <a:lnTo>
                    <a:pt x="116" y="66"/>
                  </a:lnTo>
                  <a:lnTo>
                    <a:pt x="112" y="78"/>
                  </a:lnTo>
                  <a:lnTo>
                    <a:pt x="98" y="82"/>
                  </a:lnTo>
                  <a:lnTo>
                    <a:pt x="48" y="86"/>
                  </a:lnTo>
                  <a:lnTo>
                    <a:pt x="0" y="70"/>
                  </a:lnTo>
                  <a:lnTo>
                    <a:pt x="6" y="62"/>
                  </a:lnTo>
                  <a:lnTo>
                    <a:pt x="24" y="52"/>
                  </a:lnTo>
                  <a:lnTo>
                    <a:pt x="54" y="52"/>
                  </a:lnTo>
                  <a:lnTo>
                    <a:pt x="62" y="58"/>
                  </a:lnTo>
                  <a:lnTo>
                    <a:pt x="78" y="54"/>
                  </a:lnTo>
                  <a:lnTo>
                    <a:pt x="80" y="42"/>
                  </a:lnTo>
                  <a:lnTo>
                    <a:pt x="68" y="44"/>
                  </a:lnTo>
                  <a:lnTo>
                    <a:pt x="64" y="34"/>
                  </a:lnTo>
                  <a:lnTo>
                    <a:pt x="74" y="22"/>
                  </a:lnTo>
                  <a:lnTo>
                    <a:pt x="70" y="4"/>
                  </a:lnTo>
                  <a:close/>
                </a:path>
              </a:pathLst>
            </a:custGeom>
            <a:grpFill/>
            <a:ln>
              <a:noFill/>
            </a:ln>
          </p:spPr>
          <p:txBody>
            <a:bodyPr vert="horz" wrap="square" lIns="91440" tIns="45720" rIns="91440" bIns="45720" numCol="1" anchor="t" anchorCtr="0" compatLnSpc="1">
              <a:prstTxWarp prst="textNoShape">
                <a:avLst/>
              </a:prstTxWarp>
            </a:bodyPr>
            <a:lstStyle/>
            <a:p>
              <a:endParaRPr lang="en-US"/>
            </a:p>
          </p:txBody>
        </p:sp>
        <p:sp>
          <p:nvSpPr>
            <p:cNvPr id="28" name="Freeform 159"/>
            <p:cNvSpPr>
              <a:spLocks/>
            </p:cNvSpPr>
            <p:nvPr/>
          </p:nvSpPr>
          <p:spPr bwMode="auto">
            <a:xfrm>
              <a:off x="-1058285" y="3335338"/>
              <a:ext cx="276225" cy="161925"/>
            </a:xfrm>
            <a:custGeom>
              <a:avLst/>
              <a:gdLst>
                <a:gd name="T0" fmla="*/ 160 w 174"/>
                <a:gd name="T1" fmla="*/ 34 h 102"/>
                <a:gd name="T2" fmla="*/ 172 w 174"/>
                <a:gd name="T3" fmla="*/ 34 h 102"/>
                <a:gd name="T4" fmla="*/ 174 w 174"/>
                <a:gd name="T5" fmla="*/ 62 h 102"/>
                <a:gd name="T6" fmla="*/ 166 w 174"/>
                <a:gd name="T7" fmla="*/ 68 h 102"/>
                <a:gd name="T8" fmla="*/ 158 w 174"/>
                <a:gd name="T9" fmla="*/ 58 h 102"/>
                <a:gd name="T10" fmla="*/ 146 w 174"/>
                <a:gd name="T11" fmla="*/ 62 h 102"/>
                <a:gd name="T12" fmla="*/ 142 w 174"/>
                <a:gd name="T13" fmla="*/ 72 h 102"/>
                <a:gd name="T14" fmla="*/ 108 w 174"/>
                <a:gd name="T15" fmla="*/ 68 h 102"/>
                <a:gd name="T16" fmla="*/ 64 w 174"/>
                <a:gd name="T17" fmla="*/ 70 h 102"/>
                <a:gd name="T18" fmla="*/ 46 w 174"/>
                <a:gd name="T19" fmla="*/ 82 h 102"/>
                <a:gd name="T20" fmla="*/ 44 w 174"/>
                <a:gd name="T21" fmla="*/ 94 h 102"/>
                <a:gd name="T22" fmla="*/ 34 w 174"/>
                <a:gd name="T23" fmla="*/ 102 h 102"/>
                <a:gd name="T24" fmla="*/ 8 w 174"/>
                <a:gd name="T25" fmla="*/ 80 h 102"/>
                <a:gd name="T26" fmla="*/ 0 w 174"/>
                <a:gd name="T27" fmla="*/ 70 h 102"/>
                <a:gd name="T28" fmla="*/ 6 w 174"/>
                <a:gd name="T29" fmla="*/ 62 h 102"/>
                <a:gd name="T30" fmla="*/ 36 w 174"/>
                <a:gd name="T31" fmla="*/ 62 h 102"/>
                <a:gd name="T32" fmla="*/ 50 w 174"/>
                <a:gd name="T33" fmla="*/ 38 h 102"/>
                <a:gd name="T34" fmla="*/ 52 w 174"/>
                <a:gd name="T35" fmla="*/ 28 h 102"/>
                <a:gd name="T36" fmla="*/ 78 w 174"/>
                <a:gd name="T37" fmla="*/ 8 h 102"/>
                <a:gd name="T38" fmla="*/ 96 w 174"/>
                <a:gd name="T39" fmla="*/ 8 h 102"/>
                <a:gd name="T40" fmla="*/ 104 w 174"/>
                <a:gd name="T41" fmla="*/ 0 h 102"/>
                <a:gd name="T42" fmla="*/ 112 w 174"/>
                <a:gd name="T43" fmla="*/ 2 h 102"/>
                <a:gd name="T44" fmla="*/ 122 w 174"/>
                <a:gd name="T45" fmla="*/ 0 h 102"/>
                <a:gd name="T46" fmla="*/ 138 w 174"/>
                <a:gd name="T47" fmla="*/ 14 h 102"/>
                <a:gd name="T48" fmla="*/ 128 w 174"/>
                <a:gd name="T49" fmla="*/ 26 h 102"/>
                <a:gd name="T50" fmla="*/ 132 w 174"/>
                <a:gd name="T51" fmla="*/ 32 h 102"/>
                <a:gd name="T52" fmla="*/ 144 w 174"/>
                <a:gd name="T53" fmla="*/ 30 h 102"/>
                <a:gd name="T54" fmla="*/ 144 w 174"/>
                <a:gd name="T55" fmla="*/ 44 h 102"/>
                <a:gd name="T56" fmla="*/ 154 w 174"/>
                <a:gd name="T57" fmla="*/ 42 h 102"/>
                <a:gd name="T58" fmla="*/ 160 w 174"/>
                <a:gd name="T59" fmla="*/ 34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74" h="102">
                  <a:moveTo>
                    <a:pt x="160" y="34"/>
                  </a:moveTo>
                  <a:lnTo>
                    <a:pt x="172" y="34"/>
                  </a:lnTo>
                  <a:lnTo>
                    <a:pt x="174" y="62"/>
                  </a:lnTo>
                  <a:lnTo>
                    <a:pt x="166" y="68"/>
                  </a:lnTo>
                  <a:lnTo>
                    <a:pt x="158" y="58"/>
                  </a:lnTo>
                  <a:lnTo>
                    <a:pt x="146" y="62"/>
                  </a:lnTo>
                  <a:lnTo>
                    <a:pt x="142" y="72"/>
                  </a:lnTo>
                  <a:lnTo>
                    <a:pt x="108" y="68"/>
                  </a:lnTo>
                  <a:lnTo>
                    <a:pt x="64" y="70"/>
                  </a:lnTo>
                  <a:lnTo>
                    <a:pt x="46" y="82"/>
                  </a:lnTo>
                  <a:lnTo>
                    <a:pt x="44" y="94"/>
                  </a:lnTo>
                  <a:lnTo>
                    <a:pt x="34" y="102"/>
                  </a:lnTo>
                  <a:lnTo>
                    <a:pt x="8" y="80"/>
                  </a:lnTo>
                  <a:lnTo>
                    <a:pt x="0" y="70"/>
                  </a:lnTo>
                  <a:lnTo>
                    <a:pt x="6" y="62"/>
                  </a:lnTo>
                  <a:lnTo>
                    <a:pt x="36" y="62"/>
                  </a:lnTo>
                  <a:lnTo>
                    <a:pt x="50" y="38"/>
                  </a:lnTo>
                  <a:lnTo>
                    <a:pt x="52" y="28"/>
                  </a:lnTo>
                  <a:lnTo>
                    <a:pt x="78" y="8"/>
                  </a:lnTo>
                  <a:lnTo>
                    <a:pt x="96" y="8"/>
                  </a:lnTo>
                  <a:lnTo>
                    <a:pt x="104" y="0"/>
                  </a:lnTo>
                  <a:lnTo>
                    <a:pt x="112" y="2"/>
                  </a:lnTo>
                  <a:lnTo>
                    <a:pt x="122" y="0"/>
                  </a:lnTo>
                  <a:lnTo>
                    <a:pt x="138" y="14"/>
                  </a:lnTo>
                  <a:lnTo>
                    <a:pt x="128" y="26"/>
                  </a:lnTo>
                  <a:lnTo>
                    <a:pt x="132" y="32"/>
                  </a:lnTo>
                  <a:lnTo>
                    <a:pt x="144" y="30"/>
                  </a:lnTo>
                  <a:lnTo>
                    <a:pt x="144" y="44"/>
                  </a:lnTo>
                  <a:lnTo>
                    <a:pt x="154" y="42"/>
                  </a:lnTo>
                  <a:lnTo>
                    <a:pt x="160" y="34"/>
                  </a:lnTo>
                  <a:close/>
                </a:path>
              </a:pathLst>
            </a:custGeom>
            <a:grpFill/>
            <a:ln>
              <a:noFill/>
            </a:ln>
          </p:spPr>
          <p:txBody>
            <a:bodyPr vert="horz" wrap="square" lIns="91440" tIns="45720" rIns="91440" bIns="45720" numCol="1" anchor="t" anchorCtr="0" compatLnSpc="1">
              <a:prstTxWarp prst="textNoShape">
                <a:avLst/>
              </a:prstTxWarp>
            </a:bodyPr>
            <a:lstStyle/>
            <a:p>
              <a:endParaRPr lang="en-US"/>
            </a:p>
          </p:txBody>
        </p:sp>
        <p:sp>
          <p:nvSpPr>
            <p:cNvPr id="29" name="Freeform 162"/>
            <p:cNvSpPr>
              <a:spLocks/>
            </p:cNvSpPr>
            <p:nvPr/>
          </p:nvSpPr>
          <p:spPr bwMode="auto">
            <a:xfrm>
              <a:off x="-489960" y="3227388"/>
              <a:ext cx="47625" cy="95250"/>
            </a:xfrm>
            <a:custGeom>
              <a:avLst/>
              <a:gdLst>
                <a:gd name="T0" fmla="*/ 18 w 30"/>
                <a:gd name="T1" fmla="*/ 0 h 60"/>
                <a:gd name="T2" fmla="*/ 30 w 30"/>
                <a:gd name="T3" fmla="*/ 0 h 60"/>
                <a:gd name="T4" fmla="*/ 30 w 30"/>
                <a:gd name="T5" fmla="*/ 16 h 60"/>
                <a:gd name="T6" fmla="*/ 22 w 30"/>
                <a:gd name="T7" fmla="*/ 28 h 60"/>
                <a:gd name="T8" fmla="*/ 18 w 30"/>
                <a:gd name="T9" fmla="*/ 52 h 60"/>
                <a:gd name="T10" fmla="*/ 12 w 30"/>
                <a:gd name="T11" fmla="*/ 60 h 60"/>
                <a:gd name="T12" fmla="*/ 6 w 30"/>
                <a:gd name="T13" fmla="*/ 54 h 60"/>
                <a:gd name="T14" fmla="*/ 0 w 30"/>
                <a:gd name="T15" fmla="*/ 48 h 60"/>
                <a:gd name="T16" fmla="*/ 4 w 30"/>
                <a:gd name="T17" fmla="*/ 32 h 60"/>
                <a:gd name="T18" fmla="*/ 12 w 30"/>
                <a:gd name="T19" fmla="*/ 14 h 60"/>
                <a:gd name="T20" fmla="*/ 18 w 30"/>
                <a:gd name="T21" fmla="*/ 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0" h="60">
                  <a:moveTo>
                    <a:pt x="18" y="0"/>
                  </a:moveTo>
                  <a:lnTo>
                    <a:pt x="30" y="0"/>
                  </a:lnTo>
                  <a:lnTo>
                    <a:pt x="30" y="16"/>
                  </a:lnTo>
                  <a:lnTo>
                    <a:pt x="22" y="28"/>
                  </a:lnTo>
                  <a:lnTo>
                    <a:pt x="18" y="52"/>
                  </a:lnTo>
                  <a:lnTo>
                    <a:pt x="12" y="60"/>
                  </a:lnTo>
                  <a:lnTo>
                    <a:pt x="6" y="54"/>
                  </a:lnTo>
                  <a:lnTo>
                    <a:pt x="0" y="48"/>
                  </a:lnTo>
                  <a:lnTo>
                    <a:pt x="4" y="32"/>
                  </a:lnTo>
                  <a:lnTo>
                    <a:pt x="12" y="14"/>
                  </a:lnTo>
                  <a:lnTo>
                    <a:pt x="18" y="0"/>
                  </a:lnTo>
                  <a:close/>
                </a:path>
              </a:pathLst>
            </a:custGeom>
            <a:grpFill/>
            <a:ln>
              <a:noFill/>
            </a:ln>
          </p:spPr>
          <p:txBody>
            <a:bodyPr vert="horz" wrap="square" lIns="91440" tIns="45720" rIns="91440" bIns="45720" numCol="1" anchor="t" anchorCtr="0" compatLnSpc="1">
              <a:prstTxWarp prst="textNoShape">
                <a:avLst/>
              </a:prstTxWarp>
            </a:bodyPr>
            <a:lstStyle/>
            <a:p>
              <a:endParaRPr lang="en-US"/>
            </a:p>
          </p:txBody>
        </p:sp>
      </p:grpSp>
      <p:grpSp>
        <p:nvGrpSpPr>
          <p:cNvPr id="30" name="Group 29"/>
          <p:cNvGrpSpPr/>
          <p:nvPr/>
        </p:nvGrpSpPr>
        <p:grpSpPr>
          <a:xfrm>
            <a:off x="7331242" y="1268359"/>
            <a:ext cx="414956" cy="371493"/>
            <a:chOff x="7155533" y="1218781"/>
            <a:chExt cx="480218" cy="417299"/>
          </a:xfrm>
        </p:grpSpPr>
        <p:sp>
          <p:nvSpPr>
            <p:cNvPr id="31" name="Oval 30"/>
            <p:cNvSpPr/>
            <p:nvPr/>
          </p:nvSpPr>
          <p:spPr>
            <a:xfrm rot="738351">
              <a:off x="7184962" y="1218781"/>
              <a:ext cx="417299" cy="417299"/>
            </a:xfrm>
            <a:prstGeom prst="ellipse">
              <a:avLst/>
            </a:prstGeom>
            <a:solidFill>
              <a:schemeClr val="bg2"/>
            </a:solid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
            </a:p>
          </p:txBody>
        </p:sp>
        <p:sp>
          <p:nvSpPr>
            <p:cNvPr id="32" name="Oval 31"/>
            <p:cNvSpPr/>
            <p:nvPr/>
          </p:nvSpPr>
          <p:spPr>
            <a:xfrm rot="738351">
              <a:off x="7250421" y="1284240"/>
              <a:ext cx="286381" cy="286382"/>
            </a:xfrm>
            <a:prstGeom prst="ellipse">
              <a:avLst/>
            </a:prstGeom>
            <a:solidFill>
              <a:schemeClr val="bg2"/>
            </a:solid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
            </a:p>
          </p:txBody>
        </p:sp>
        <p:sp>
          <p:nvSpPr>
            <p:cNvPr id="33" name="Rounded Rectangle 32"/>
            <p:cNvSpPr/>
            <p:nvPr/>
          </p:nvSpPr>
          <p:spPr>
            <a:xfrm rot="738351">
              <a:off x="7155533" y="1373132"/>
              <a:ext cx="480218" cy="101997"/>
            </a:xfrm>
            <a:prstGeom prst="roundRect">
              <a:avLst/>
            </a:prstGeom>
            <a:solidFill>
              <a:schemeClr val="bg2"/>
            </a:solid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600" dirty="0">
                  <a:solidFill>
                    <a:schemeClr val="bg1">
                      <a:lumMod val="50000"/>
                    </a:schemeClr>
                  </a:solidFill>
                  <a:latin typeface="Capture it" panose="02000500000000000000" pitchFamily="2" charset="0"/>
                </a:rPr>
                <a:t>APPROVED</a:t>
              </a:r>
            </a:p>
          </p:txBody>
        </p:sp>
        <p:sp>
          <p:nvSpPr>
            <p:cNvPr id="34" name="5-Point Star 33"/>
            <p:cNvSpPr/>
            <p:nvPr/>
          </p:nvSpPr>
          <p:spPr>
            <a:xfrm rot="738351">
              <a:off x="7381879" y="1298447"/>
              <a:ext cx="65458" cy="65458"/>
            </a:xfrm>
            <a:prstGeom prst="star5">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
            </a:p>
          </p:txBody>
        </p:sp>
        <p:sp>
          <p:nvSpPr>
            <p:cNvPr id="35" name="5-Point Star 34"/>
            <p:cNvSpPr/>
            <p:nvPr/>
          </p:nvSpPr>
          <p:spPr>
            <a:xfrm rot="738351">
              <a:off x="7340009" y="1490389"/>
              <a:ext cx="65458" cy="65458"/>
            </a:xfrm>
            <a:prstGeom prst="star5">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
            </a:p>
          </p:txBody>
        </p:sp>
        <p:sp>
          <p:nvSpPr>
            <p:cNvPr id="36" name="5-Point Star 35"/>
            <p:cNvSpPr/>
            <p:nvPr/>
          </p:nvSpPr>
          <p:spPr>
            <a:xfrm rot="738351">
              <a:off x="7319982" y="1301466"/>
              <a:ext cx="46836" cy="46836"/>
            </a:xfrm>
            <a:prstGeom prst="star5">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
            </a:p>
          </p:txBody>
        </p:sp>
        <p:sp>
          <p:nvSpPr>
            <p:cNvPr id="37" name="5-Point Star 36"/>
            <p:cNvSpPr/>
            <p:nvPr/>
          </p:nvSpPr>
          <p:spPr>
            <a:xfrm rot="738351">
              <a:off x="7282020" y="1475489"/>
              <a:ext cx="46836" cy="46836"/>
            </a:xfrm>
            <a:prstGeom prst="star5">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
            </a:p>
          </p:txBody>
        </p:sp>
        <p:sp>
          <p:nvSpPr>
            <p:cNvPr id="38" name="5-Point Star 37"/>
            <p:cNvSpPr/>
            <p:nvPr/>
          </p:nvSpPr>
          <p:spPr>
            <a:xfrm rot="738351">
              <a:off x="7458550" y="1331694"/>
              <a:ext cx="46836" cy="46836"/>
            </a:xfrm>
            <a:prstGeom prst="star5">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
            </a:p>
          </p:txBody>
        </p:sp>
        <p:sp>
          <p:nvSpPr>
            <p:cNvPr id="39" name="5-Point Star 38"/>
            <p:cNvSpPr/>
            <p:nvPr/>
          </p:nvSpPr>
          <p:spPr>
            <a:xfrm rot="738351">
              <a:off x="7420588" y="1505718"/>
              <a:ext cx="46836" cy="46836"/>
            </a:xfrm>
            <a:prstGeom prst="star5">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
            </a:p>
          </p:txBody>
        </p:sp>
        <p:sp>
          <p:nvSpPr>
            <p:cNvPr id="40" name="Rectangle 39"/>
            <p:cNvSpPr/>
            <p:nvPr/>
          </p:nvSpPr>
          <p:spPr>
            <a:xfrm rot="738351">
              <a:off x="7236380" y="1263154"/>
              <a:ext cx="317606" cy="330489"/>
            </a:xfrm>
            <a:prstGeom prst="rect">
              <a:avLst/>
            </a:prstGeom>
            <a:noFill/>
          </p:spPr>
          <p:txBody>
            <a:bodyPr wrap="none" lIns="91440" tIns="45720" rIns="91440" bIns="45720">
              <a:prstTxWarp prst="textArchUp">
                <a:avLst/>
              </a:prstTxWarp>
              <a:spAutoFit/>
            </a:bodyPr>
            <a:lstStyle/>
            <a:p>
              <a:pPr algn="ctr"/>
              <a:r>
                <a:rPr lang="en-US" sz="600" dirty="0">
                  <a:solidFill>
                    <a:schemeClr val="bg1">
                      <a:lumMod val="50000"/>
                    </a:schemeClr>
                  </a:solidFill>
                  <a:latin typeface="Capture it" panose="02000500000000000000" pitchFamily="2" charset="0"/>
                </a:rPr>
                <a:t>QUALITY</a:t>
              </a:r>
            </a:p>
          </p:txBody>
        </p:sp>
        <p:sp>
          <p:nvSpPr>
            <p:cNvPr id="41" name="Rectangle 40"/>
            <p:cNvSpPr/>
            <p:nvPr/>
          </p:nvSpPr>
          <p:spPr>
            <a:xfrm rot="738351">
              <a:off x="7232830" y="1292222"/>
              <a:ext cx="317606" cy="330489"/>
            </a:xfrm>
            <a:prstGeom prst="rect">
              <a:avLst/>
            </a:prstGeom>
            <a:noFill/>
          </p:spPr>
          <p:txBody>
            <a:bodyPr wrap="none" lIns="91440" tIns="45720" rIns="91440" bIns="45720">
              <a:prstTxWarp prst="textArchDown">
                <a:avLst>
                  <a:gd name="adj" fmla="val 21121370"/>
                </a:avLst>
              </a:prstTxWarp>
              <a:spAutoFit/>
            </a:bodyPr>
            <a:lstStyle/>
            <a:p>
              <a:pPr algn="ctr"/>
              <a:r>
                <a:rPr lang="en-US" sz="600" dirty="0">
                  <a:solidFill>
                    <a:schemeClr val="bg1">
                      <a:lumMod val="50000"/>
                    </a:schemeClr>
                  </a:solidFill>
                  <a:latin typeface="Capture it" panose="02000500000000000000" pitchFamily="2" charset="0"/>
                </a:rPr>
                <a:t>Control</a:t>
              </a:r>
            </a:p>
          </p:txBody>
        </p:sp>
      </p:grpSp>
    </p:spTree>
    <p:extLst>
      <p:ext uri="{BB962C8B-B14F-4D97-AF65-F5344CB8AC3E}">
        <p14:creationId xmlns:p14="http://schemas.microsoft.com/office/powerpoint/2010/main" val="42548006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 from profile </a:t>
            </a:r>
            <a:r>
              <a:rPr lang="en-US" dirty="0"/>
              <a:t>of Massachusetts’ health care spending</a:t>
            </a:r>
          </a:p>
        </p:txBody>
      </p:sp>
      <p:sp>
        <p:nvSpPr>
          <p:cNvPr id="4" name="Content Placeholder 2"/>
          <p:cNvSpPr txBox="1">
            <a:spLocks/>
          </p:cNvSpPr>
          <p:nvPr/>
        </p:nvSpPr>
        <p:spPr>
          <a:xfrm>
            <a:off x="816400" y="992093"/>
            <a:ext cx="7435068" cy="4549273"/>
          </a:xfrm>
          <a:prstGeom prst="rect">
            <a:avLst/>
          </a:prstGeom>
        </p:spPr>
        <p:txBody>
          <a:bodyPr wrap="square" lIns="93296" tIns="46648" rIns="93296" bIns="46648">
            <a:spAutoFit/>
          </a:bodyPr>
          <a:lstStyle>
            <a:lvl1pPr algn="l" defTabSz="895350" rtl="0" eaLnBrk="1" fontAlgn="base" hangingPunct="1">
              <a:spcBef>
                <a:spcPct val="0"/>
              </a:spcBef>
              <a:spcAft>
                <a:spcPct val="0"/>
              </a:spcAft>
              <a:buClr>
                <a:schemeClr val="tx2"/>
              </a:buClr>
              <a:defRPr sz="1600">
                <a:solidFill>
                  <a:schemeClr val="tx1"/>
                </a:solidFill>
                <a:latin typeface="+mn-lt"/>
                <a:ea typeface="+mn-ea"/>
                <a:cs typeface="+mn-cs"/>
              </a:defRPr>
            </a:lvl1pPr>
            <a:lvl2pPr marL="193675" indent="-192088" algn="l" defTabSz="895350" rtl="0" eaLnBrk="1" fontAlgn="base" hangingPunct="1">
              <a:spcBef>
                <a:spcPct val="0"/>
              </a:spcBef>
              <a:spcAft>
                <a:spcPct val="0"/>
              </a:spcAft>
              <a:buClr>
                <a:schemeClr val="tx2"/>
              </a:buClr>
              <a:buSzPct val="125000"/>
              <a:buFont typeface="Arial" charset="0"/>
              <a:buChar char="▪"/>
              <a:defRPr sz="1600">
                <a:solidFill>
                  <a:schemeClr val="tx1"/>
                </a:solidFill>
                <a:latin typeface="+mn-lt"/>
              </a:defRPr>
            </a:lvl2pPr>
            <a:lvl3pPr marL="457200" indent="-261938" algn="l" defTabSz="895350" rtl="0" eaLnBrk="1" fontAlgn="base" hangingPunct="1">
              <a:spcBef>
                <a:spcPct val="0"/>
              </a:spcBef>
              <a:spcAft>
                <a:spcPct val="0"/>
              </a:spcAft>
              <a:buClr>
                <a:schemeClr val="tx2"/>
              </a:buClr>
              <a:buSzPct val="120000"/>
              <a:buFont typeface="Arial" charset="0"/>
              <a:buChar char="–"/>
              <a:defRPr sz="1600">
                <a:solidFill>
                  <a:schemeClr val="tx1"/>
                </a:solidFill>
                <a:latin typeface="+mn-lt"/>
              </a:defRPr>
            </a:lvl3pPr>
            <a:lvl4pPr marL="614363" indent="-155575" algn="l" defTabSz="895350" rtl="0" eaLnBrk="1" fontAlgn="base" hangingPunct="1">
              <a:spcBef>
                <a:spcPct val="0"/>
              </a:spcBef>
              <a:spcAft>
                <a:spcPct val="0"/>
              </a:spcAft>
              <a:buClr>
                <a:schemeClr val="tx2"/>
              </a:buClr>
              <a:buSzPct val="120000"/>
              <a:buFont typeface="Arial" charset="0"/>
              <a:buChar char="▫"/>
              <a:defRPr sz="1600">
                <a:solidFill>
                  <a:schemeClr val="tx1"/>
                </a:solidFill>
                <a:latin typeface="+mn-lt"/>
              </a:defRPr>
            </a:lvl4pPr>
            <a:lvl5pPr marL="7461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5pPr>
            <a:lvl6pPr marL="12033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6pPr>
            <a:lvl7pPr marL="16605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7pPr>
            <a:lvl8pPr marL="21177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8pPr>
            <a:lvl9pPr marL="25749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9pPr>
          </a:lstStyle>
          <a:p>
            <a:pPr lvl="1">
              <a:spcAft>
                <a:spcPts val="306"/>
              </a:spcAft>
            </a:pPr>
            <a:r>
              <a:rPr lang="en-US" b="1" kern="0" dirty="0" smtClean="0">
                <a:solidFill>
                  <a:srgbClr val="0C2D83"/>
                </a:solidFill>
              </a:rPr>
              <a:t>Spending in Massachusetts is the highest of any state in the U.S., crowding out other priorities for consumers, businesses, and government</a:t>
            </a:r>
          </a:p>
          <a:p>
            <a:pPr lvl="2">
              <a:spcAft>
                <a:spcPts val="306"/>
              </a:spcAft>
            </a:pPr>
            <a:r>
              <a:rPr lang="en-US" kern="0" dirty="0"/>
              <a:t>Over the past decade, Massachusetts health care spending has grown much faster than the national average, driven </a:t>
            </a:r>
            <a:r>
              <a:rPr lang="en-US" kern="0" dirty="0" smtClean="0"/>
              <a:t>primarily by faster </a:t>
            </a:r>
            <a:r>
              <a:rPr lang="en-US" kern="0" dirty="0"/>
              <a:t>growth in commercial prices</a:t>
            </a:r>
          </a:p>
          <a:p>
            <a:pPr lvl="2">
              <a:spcAft>
                <a:spcPts val="306"/>
              </a:spcAft>
            </a:pPr>
            <a:r>
              <a:rPr lang="en-US" kern="0" dirty="0" smtClean="0"/>
              <a:t>Massachusetts residents continue to use health care services at a higher rate than the nation, especially in hospital care and long-term care, although the difference between Massachusetts and the U.S. average has been stable over the past decade</a:t>
            </a:r>
          </a:p>
          <a:p>
            <a:pPr lvl="2">
              <a:spcAft>
                <a:spcPts val="306"/>
              </a:spcAft>
            </a:pPr>
            <a:endParaRPr lang="en-US" kern="0" dirty="0" smtClean="0"/>
          </a:p>
          <a:p>
            <a:pPr lvl="2">
              <a:spcAft>
                <a:spcPts val="306"/>
              </a:spcAft>
            </a:pPr>
            <a:endParaRPr lang="en-US" kern="0" dirty="0" smtClean="0"/>
          </a:p>
          <a:p>
            <a:pPr lvl="1">
              <a:spcAft>
                <a:spcPts val="306"/>
              </a:spcAft>
            </a:pPr>
            <a:r>
              <a:rPr lang="en-US" b="1" kern="0" dirty="0" smtClean="0">
                <a:solidFill>
                  <a:srgbClr val="0C2D83"/>
                </a:solidFill>
              </a:rPr>
              <a:t>While spending growth in Massachusetts since 2009 has slowed in line with slower national growth, sustaining lower growth rates will require concerted effort</a:t>
            </a:r>
          </a:p>
          <a:p>
            <a:pPr lvl="2">
              <a:spcAft>
                <a:spcPts val="306"/>
              </a:spcAft>
            </a:pPr>
            <a:r>
              <a:rPr lang="en-US" kern="0" dirty="0" smtClean="0"/>
              <a:t>Past periods of slow health care growth in Massachusetts, such as the 1990s, have been followed by sustained periods of higher growth</a:t>
            </a:r>
          </a:p>
          <a:p>
            <a:pPr lvl="2">
              <a:spcAft>
                <a:spcPts val="306"/>
              </a:spcAft>
            </a:pPr>
            <a:r>
              <a:rPr lang="en-US" kern="0" dirty="0" smtClean="0"/>
              <a:t>While observed growth rates for individual payers are low, the statewide growth rate is higher, driven by enrollment shifts among payers due to trends such as the aging of the population</a:t>
            </a:r>
          </a:p>
        </p:txBody>
      </p:sp>
    </p:spTree>
    <p:extLst>
      <p:ext uri="{BB962C8B-B14F-4D97-AF65-F5344CB8AC3E}">
        <p14:creationId xmlns:p14="http://schemas.microsoft.com/office/powerpoint/2010/main" val="20963738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Topics in the 2013 cost trends report</a:t>
            </a:r>
          </a:p>
        </p:txBody>
      </p:sp>
      <p:sp>
        <p:nvSpPr>
          <p:cNvPr id="4" name="Rectangle 3"/>
          <p:cNvSpPr/>
          <p:nvPr/>
        </p:nvSpPr>
        <p:spPr>
          <a:xfrm>
            <a:off x="525499" y="3616454"/>
            <a:ext cx="8390103" cy="2654912"/>
          </a:xfrm>
          <a:prstGeom prst="rect">
            <a:avLst/>
          </a:prstGeom>
          <a:solidFill>
            <a:srgbClr val="C3CFE1">
              <a:alpha val="8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endParaRPr lang="en-US"/>
          </a:p>
        </p:txBody>
      </p:sp>
      <p:sp>
        <p:nvSpPr>
          <p:cNvPr id="5" name="Isosceles Triangle 4"/>
          <p:cNvSpPr/>
          <p:nvPr/>
        </p:nvSpPr>
        <p:spPr>
          <a:xfrm>
            <a:off x="2183545" y="4143071"/>
            <a:ext cx="6004624" cy="450400"/>
          </a:xfrm>
          <a:prstGeom prst="triangle">
            <a:avLst/>
          </a:prstGeom>
          <a:solidFill>
            <a:srgbClr val="0C2D8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endParaRPr lang="en-US"/>
          </a:p>
        </p:txBody>
      </p:sp>
      <p:sp>
        <p:nvSpPr>
          <p:cNvPr id="6" name="Content Placeholder 2"/>
          <p:cNvSpPr txBox="1">
            <a:spLocks/>
          </p:cNvSpPr>
          <p:nvPr/>
        </p:nvSpPr>
        <p:spPr bwMode="auto">
          <a:xfrm>
            <a:off x="621660" y="1639852"/>
            <a:ext cx="1402411"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95350" rtl="0" fontAlgn="base">
              <a:spcBef>
                <a:spcPct val="0"/>
              </a:spcBef>
              <a:spcAft>
                <a:spcPct val="0"/>
              </a:spcAft>
              <a:buClr>
                <a:schemeClr val="tx2"/>
              </a:buClr>
              <a:defRPr sz="1600">
                <a:solidFill>
                  <a:schemeClr val="tx1"/>
                </a:solidFill>
                <a:latin typeface="+mn-lt"/>
                <a:ea typeface="+mn-ea"/>
                <a:cs typeface="+mn-cs"/>
              </a:defRPr>
            </a:lvl1pPr>
            <a:lvl2pPr marL="193675" indent="-192088" algn="l" defTabSz="895350" rtl="0" fontAlgn="base">
              <a:spcBef>
                <a:spcPct val="0"/>
              </a:spcBef>
              <a:spcAft>
                <a:spcPct val="0"/>
              </a:spcAft>
              <a:buClr>
                <a:schemeClr val="tx2"/>
              </a:buClr>
              <a:buSzPct val="125000"/>
              <a:buFont typeface="Arial" charset="0"/>
              <a:buChar char="▪"/>
              <a:defRPr sz="1600">
                <a:solidFill>
                  <a:schemeClr val="tx1"/>
                </a:solidFill>
                <a:latin typeface="+mn-lt"/>
              </a:defRPr>
            </a:lvl2pPr>
            <a:lvl3pPr marL="457200" indent="-261938" algn="l" defTabSz="895350" rtl="0" fontAlgn="base">
              <a:spcBef>
                <a:spcPct val="0"/>
              </a:spcBef>
              <a:spcAft>
                <a:spcPct val="0"/>
              </a:spcAft>
              <a:buClr>
                <a:schemeClr val="tx2"/>
              </a:buClr>
              <a:buSzPct val="120000"/>
              <a:buFont typeface="Arial" charset="0"/>
              <a:buChar char="–"/>
              <a:defRPr sz="1600">
                <a:solidFill>
                  <a:schemeClr val="tx1"/>
                </a:solidFill>
                <a:latin typeface="+mn-lt"/>
              </a:defRPr>
            </a:lvl3pPr>
            <a:lvl4pPr marL="614363" indent="-155575" algn="l" defTabSz="895350" rtl="0" fontAlgn="base">
              <a:spcBef>
                <a:spcPct val="0"/>
              </a:spcBef>
              <a:spcAft>
                <a:spcPct val="0"/>
              </a:spcAft>
              <a:buClr>
                <a:schemeClr val="tx2"/>
              </a:buClr>
              <a:buSzPct val="120000"/>
              <a:buFont typeface="Arial" charset="0"/>
              <a:buChar char="▫"/>
              <a:defRPr sz="1600">
                <a:solidFill>
                  <a:schemeClr val="tx1"/>
                </a:solidFill>
                <a:latin typeface="+mn-lt"/>
              </a:defRPr>
            </a:lvl4pPr>
            <a:lvl5pPr marL="7461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5pPr>
            <a:lvl6pPr marL="12033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6pPr>
            <a:lvl7pPr marL="16605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7pPr>
            <a:lvl8pPr marL="21177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8pPr>
            <a:lvl9pPr marL="25749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9pPr>
          </a:lstStyle>
          <a:p>
            <a:r>
              <a:rPr lang="en-US" sz="1800" b="1" dirty="0" smtClean="0">
                <a:latin typeface="Calibri Light" panose="020F0302020204030204" pitchFamily="34" charset="0"/>
              </a:rPr>
              <a:t>Profile of Massachusetts</a:t>
            </a:r>
          </a:p>
        </p:txBody>
      </p:sp>
      <p:sp>
        <p:nvSpPr>
          <p:cNvPr id="7" name="Rectangle 6"/>
          <p:cNvSpPr/>
          <p:nvPr/>
        </p:nvSpPr>
        <p:spPr>
          <a:xfrm>
            <a:off x="2183545" y="4593472"/>
            <a:ext cx="1299076" cy="1429631"/>
          </a:xfrm>
          <a:prstGeom prst="rect">
            <a:avLst/>
          </a:prstGeom>
          <a:solidFill>
            <a:schemeClr val="bg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186592" tIns="466481" rIns="186592" bIns="46648" rtlCol="0" anchor="ctr"/>
          <a:lstStyle/>
          <a:p>
            <a:pPr algn="ctr"/>
            <a:r>
              <a:rPr lang="en-US" sz="1800" dirty="0">
                <a:solidFill>
                  <a:schemeClr val="tx1"/>
                </a:solidFill>
                <a:latin typeface="Calibri Light" panose="020F0302020204030204" pitchFamily="34" charset="0"/>
              </a:rPr>
              <a:t>Hospital operating expenses</a:t>
            </a:r>
          </a:p>
        </p:txBody>
      </p:sp>
      <p:sp>
        <p:nvSpPr>
          <p:cNvPr id="8" name="Rectangle 7"/>
          <p:cNvSpPr/>
          <p:nvPr/>
        </p:nvSpPr>
        <p:spPr>
          <a:xfrm>
            <a:off x="4536364" y="4593473"/>
            <a:ext cx="1299076" cy="1429631"/>
          </a:xfrm>
          <a:prstGeom prst="rect">
            <a:avLst/>
          </a:prstGeom>
          <a:solidFill>
            <a:schemeClr val="bg1">
              <a:lumMod val="6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186592" tIns="466481" rIns="186592" bIns="46648" rtlCol="0" anchor="ctr"/>
          <a:lstStyle/>
          <a:p>
            <a:pPr algn="ctr"/>
            <a:r>
              <a:rPr lang="en-US" sz="1800" dirty="0">
                <a:solidFill>
                  <a:schemeClr val="tx1"/>
                </a:solidFill>
                <a:latin typeface="Calibri Light" panose="020F0302020204030204" pitchFamily="34" charset="0"/>
              </a:rPr>
              <a:t>Wasteful spending</a:t>
            </a:r>
          </a:p>
        </p:txBody>
      </p:sp>
      <p:sp>
        <p:nvSpPr>
          <p:cNvPr id="9" name="Rectangle 8"/>
          <p:cNvSpPr/>
          <p:nvPr/>
        </p:nvSpPr>
        <p:spPr>
          <a:xfrm>
            <a:off x="6889182" y="4593472"/>
            <a:ext cx="1299076" cy="1429631"/>
          </a:xfrm>
          <a:prstGeom prst="rect">
            <a:avLst/>
          </a:prstGeom>
          <a:solidFill>
            <a:schemeClr val="bg1">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186592" tIns="466481" rIns="186592" bIns="46648" rtlCol="0" anchor="ctr"/>
          <a:lstStyle/>
          <a:p>
            <a:pPr algn="ctr"/>
            <a:r>
              <a:rPr lang="en-US" sz="1800" dirty="0">
                <a:solidFill>
                  <a:schemeClr val="tx1"/>
                </a:solidFill>
                <a:latin typeface="Calibri Light" panose="020F0302020204030204" pitchFamily="34" charset="0"/>
              </a:rPr>
              <a:t>High-cost patients</a:t>
            </a:r>
          </a:p>
        </p:txBody>
      </p:sp>
      <p:pic>
        <p:nvPicPr>
          <p:cNvPr id="10" name="Picture 35" descr="C:\Users\jyyang\AppData\Local\Microsoft\Windows\Temporary Internet Files\Content.IE5\LBPHHNFX\MC900319486[1].wmf"/>
          <p:cNvPicPr>
            <a:picLocks noChangeAspect="1" noChangeArrowheads="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2468637" y="4682780"/>
            <a:ext cx="729025" cy="428964"/>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p:cNvSpPr/>
          <p:nvPr/>
        </p:nvSpPr>
        <p:spPr>
          <a:xfrm>
            <a:off x="4960790" y="4614636"/>
            <a:ext cx="450133" cy="565251"/>
          </a:xfrm>
          <a:prstGeom prst="rect">
            <a:avLst/>
          </a:prstGeom>
          <a:noFill/>
        </p:spPr>
        <p:txBody>
          <a:bodyPr wrap="none" lIns="93296" tIns="0" rIns="93296" bIns="0">
            <a:spAutoFit/>
          </a:bodyPr>
          <a:lstStyle/>
          <a:p>
            <a:pPr algn="ctr"/>
            <a:r>
              <a:rPr lang="en-US" sz="3700" dirty="0">
                <a:ln w="18415" cmpd="sng">
                  <a:solidFill>
                    <a:srgbClr val="006C31"/>
                  </a:solidFill>
                  <a:prstDash val="solid"/>
                </a:ln>
                <a:solidFill>
                  <a:srgbClr val="006C31"/>
                </a:solidFill>
                <a:effectLst>
                  <a:outerShdw blurRad="63500" dir="3600000" algn="tl" rotWithShape="0">
                    <a:srgbClr val="000000">
                      <a:alpha val="70000"/>
                    </a:srgbClr>
                  </a:outerShdw>
                </a:effectLst>
              </a:rPr>
              <a:t>$</a:t>
            </a:r>
          </a:p>
        </p:txBody>
      </p:sp>
      <p:sp>
        <p:nvSpPr>
          <p:cNvPr id="12" name="Isosceles Triangle 11"/>
          <p:cNvSpPr/>
          <p:nvPr/>
        </p:nvSpPr>
        <p:spPr>
          <a:xfrm flipH="1" flipV="1">
            <a:off x="2183545" y="2605891"/>
            <a:ext cx="6004624" cy="450400"/>
          </a:xfrm>
          <a:prstGeom prst="triangle">
            <a:avLst/>
          </a:prstGeom>
          <a:solidFill>
            <a:srgbClr val="0C2D8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endParaRPr lang="en-US"/>
          </a:p>
        </p:txBody>
      </p:sp>
      <p:sp>
        <p:nvSpPr>
          <p:cNvPr id="13" name="Rectangle 12"/>
          <p:cNvSpPr/>
          <p:nvPr/>
        </p:nvSpPr>
        <p:spPr>
          <a:xfrm>
            <a:off x="3751551" y="1176259"/>
            <a:ext cx="1299076" cy="1429631"/>
          </a:xfrm>
          <a:prstGeom prst="rect">
            <a:avLst/>
          </a:prstGeom>
          <a:solidFill>
            <a:schemeClr val="bg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167933" tIns="466481" rIns="167933" bIns="46648" rtlCol="0" anchor="ctr"/>
          <a:lstStyle/>
          <a:p>
            <a:pPr algn="ctr"/>
            <a:r>
              <a:rPr lang="en-US" sz="1800" dirty="0">
                <a:solidFill>
                  <a:schemeClr val="tx1"/>
                </a:solidFill>
                <a:latin typeface="Calibri Light" panose="020F0302020204030204" pitchFamily="34" charset="0"/>
              </a:rPr>
              <a:t>Trends in spending</a:t>
            </a:r>
          </a:p>
        </p:txBody>
      </p:sp>
      <p:sp>
        <p:nvSpPr>
          <p:cNvPr id="14" name="Rectangle 13"/>
          <p:cNvSpPr/>
          <p:nvPr/>
        </p:nvSpPr>
        <p:spPr>
          <a:xfrm>
            <a:off x="5321177" y="1176260"/>
            <a:ext cx="1299076" cy="1429631"/>
          </a:xfrm>
          <a:prstGeom prst="rect">
            <a:avLst/>
          </a:prstGeom>
          <a:solidFill>
            <a:schemeClr val="bg1">
              <a:lumMod val="6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167933" tIns="466481" rIns="167933" bIns="46648" rtlCol="0" anchor="ctr"/>
          <a:lstStyle/>
          <a:p>
            <a:pPr algn="ctr"/>
            <a:r>
              <a:rPr lang="en-US" sz="1800" dirty="0">
                <a:solidFill>
                  <a:schemeClr val="tx1"/>
                </a:solidFill>
                <a:latin typeface="Calibri Light" panose="020F0302020204030204" pitchFamily="34" charset="0"/>
              </a:rPr>
              <a:t>The MA delivery system</a:t>
            </a:r>
          </a:p>
        </p:txBody>
      </p:sp>
      <p:sp>
        <p:nvSpPr>
          <p:cNvPr id="15" name="Rectangle 14"/>
          <p:cNvSpPr/>
          <p:nvPr/>
        </p:nvSpPr>
        <p:spPr>
          <a:xfrm>
            <a:off x="6889182" y="1176259"/>
            <a:ext cx="1299076" cy="1429631"/>
          </a:xfrm>
          <a:prstGeom prst="rect">
            <a:avLst/>
          </a:prstGeom>
          <a:solidFill>
            <a:schemeClr val="bg1">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167933" tIns="466481" rIns="167933" bIns="46648" rtlCol="0" anchor="ctr"/>
          <a:lstStyle/>
          <a:p>
            <a:pPr algn="ctr"/>
            <a:r>
              <a:rPr lang="en-US" sz="1800" dirty="0">
                <a:solidFill>
                  <a:schemeClr val="tx1"/>
                </a:solidFill>
                <a:latin typeface="Calibri Light" panose="020F0302020204030204" pitchFamily="34" charset="0"/>
              </a:rPr>
              <a:t>Quality and access</a:t>
            </a:r>
          </a:p>
        </p:txBody>
      </p:sp>
      <p:sp>
        <p:nvSpPr>
          <p:cNvPr id="16" name="Rectangle 15"/>
          <p:cNvSpPr/>
          <p:nvPr/>
        </p:nvSpPr>
        <p:spPr>
          <a:xfrm>
            <a:off x="2183545" y="1176259"/>
            <a:ext cx="1299076" cy="1429631"/>
          </a:xfrm>
          <a:prstGeom prst="rect">
            <a:avLst/>
          </a:prstGeom>
          <a:solidFill>
            <a:schemeClr val="bg1">
              <a:lumMod val="8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167933" tIns="466481" rIns="167933" bIns="46648" rtlCol="0" anchor="ctr"/>
          <a:lstStyle/>
          <a:p>
            <a:pPr algn="ctr"/>
            <a:r>
              <a:rPr lang="en-US" sz="1800" dirty="0">
                <a:solidFill>
                  <a:schemeClr val="tx1"/>
                </a:solidFill>
                <a:latin typeface="Calibri Light" panose="020F0302020204030204" pitchFamily="34" charset="0"/>
              </a:rPr>
              <a:t>Levels of spending</a:t>
            </a:r>
          </a:p>
        </p:txBody>
      </p:sp>
      <p:pic>
        <p:nvPicPr>
          <p:cNvPr id="17" name="Picture 9" descr="http://www.clker.com/cliparts/b/f/d/3/k/d/man-figure-symbol-hi.png"/>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415630" y="4654197"/>
            <a:ext cx="246914" cy="579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9" name="Straight Connector 18"/>
          <p:cNvCxnSpPr/>
          <p:nvPr/>
        </p:nvCxnSpPr>
        <p:spPr>
          <a:xfrm>
            <a:off x="2520472" y="1628610"/>
            <a:ext cx="600570" cy="0"/>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2520472" y="1349791"/>
            <a:ext cx="600570" cy="0"/>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1" name="Up-Down Arrow 20"/>
          <p:cNvSpPr/>
          <p:nvPr/>
        </p:nvSpPr>
        <p:spPr>
          <a:xfrm>
            <a:off x="2734291" y="1349790"/>
            <a:ext cx="171591" cy="278820"/>
          </a:xfrm>
          <a:prstGeom prst="upDown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endParaRPr lang="en-US"/>
          </a:p>
        </p:txBody>
      </p:sp>
      <p:sp>
        <p:nvSpPr>
          <p:cNvPr id="22" name="Freeform 21"/>
          <p:cNvSpPr/>
          <p:nvPr/>
        </p:nvSpPr>
        <p:spPr>
          <a:xfrm>
            <a:off x="3978329" y="1371238"/>
            <a:ext cx="825784" cy="257372"/>
          </a:xfrm>
          <a:custGeom>
            <a:avLst/>
            <a:gdLst>
              <a:gd name="connsiteX0" fmla="*/ 0 w 809297"/>
              <a:gd name="connsiteY0" fmla="*/ 252248 h 252248"/>
              <a:gd name="connsiteX1" fmla="*/ 84083 w 809297"/>
              <a:gd name="connsiteY1" fmla="*/ 231227 h 252248"/>
              <a:gd name="connsiteX2" fmla="*/ 157655 w 809297"/>
              <a:gd name="connsiteY2" fmla="*/ 189186 h 252248"/>
              <a:gd name="connsiteX3" fmla="*/ 220717 w 809297"/>
              <a:gd name="connsiteY3" fmla="*/ 168165 h 252248"/>
              <a:gd name="connsiteX4" fmla="*/ 515007 w 809297"/>
              <a:gd name="connsiteY4" fmla="*/ 168165 h 252248"/>
              <a:gd name="connsiteX5" fmla="*/ 578069 w 809297"/>
              <a:gd name="connsiteY5" fmla="*/ 126124 h 252248"/>
              <a:gd name="connsiteX6" fmla="*/ 599090 w 809297"/>
              <a:gd name="connsiteY6" fmla="*/ 94593 h 252248"/>
              <a:gd name="connsiteX7" fmla="*/ 630621 w 809297"/>
              <a:gd name="connsiteY7" fmla="*/ 84083 h 252248"/>
              <a:gd name="connsiteX8" fmla="*/ 788276 w 809297"/>
              <a:gd name="connsiteY8" fmla="*/ 63062 h 252248"/>
              <a:gd name="connsiteX9" fmla="*/ 809297 w 809297"/>
              <a:gd name="connsiteY9" fmla="*/ 0 h 2522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9297" h="252248">
                <a:moveTo>
                  <a:pt x="0" y="252248"/>
                </a:moveTo>
                <a:cubicBezTo>
                  <a:pt x="19995" y="248249"/>
                  <a:pt x="62533" y="242002"/>
                  <a:pt x="84083" y="231227"/>
                </a:cubicBezTo>
                <a:cubicBezTo>
                  <a:pt x="159918" y="193310"/>
                  <a:pt x="65533" y="226035"/>
                  <a:pt x="157655" y="189186"/>
                </a:cubicBezTo>
                <a:cubicBezTo>
                  <a:pt x="178228" y="180957"/>
                  <a:pt x="220717" y="168165"/>
                  <a:pt x="220717" y="168165"/>
                </a:cubicBezTo>
                <a:cubicBezTo>
                  <a:pt x="300812" y="173505"/>
                  <a:pt x="432657" y="189836"/>
                  <a:pt x="515007" y="168165"/>
                </a:cubicBezTo>
                <a:cubicBezTo>
                  <a:pt x="539439" y="161736"/>
                  <a:pt x="578069" y="126124"/>
                  <a:pt x="578069" y="126124"/>
                </a:cubicBezTo>
                <a:cubicBezTo>
                  <a:pt x="585076" y="115614"/>
                  <a:pt x="589226" y="102484"/>
                  <a:pt x="599090" y="94593"/>
                </a:cubicBezTo>
                <a:cubicBezTo>
                  <a:pt x="607741" y="87672"/>
                  <a:pt x="619968" y="87127"/>
                  <a:pt x="630621" y="84083"/>
                </a:cubicBezTo>
                <a:cubicBezTo>
                  <a:pt x="695619" y="65512"/>
                  <a:pt x="697347" y="71328"/>
                  <a:pt x="788276" y="63062"/>
                </a:cubicBezTo>
                <a:lnTo>
                  <a:pt x="809297" y="0"/>
                </a:lnTo>
              </a:path>
            </a:pathLst>
          </a:cu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endParaRPr lang="en-US"/>
          </a:p>
        </p:txBody>
      </p:sp>
      <p:grpSp>
        <p:nvGrpSpPr>
          <p:cNvPr id="23" name="Group 22"/>
          <p:cNvGrpSpPr/>
          <p:nvPr/>
        </p:nvGrpSpPr>
        <p:grpSpPr>
          <a:xfrm>
            <a:off x="5729376" y="1336801"/>
            <a:ext cx="539501" cy="395067"/>
            <a:chOff x="-2328285" y="2116138"/>
            <a:chExt cx="1885950" cy="1381125"/>
          </a:xfrm>
          <a:solidFill>
            <a:schemeClr val="bg1">
              <a:lumMod val="75000"/>
            </a:schemeClr>
          </a:solidFill>
        </p:grpSpPr>
        <p:sp>
          <p:nvSpPr>
            <p:cNvPr id="24" name="Freeform 157"/>
            <p:cNvSpPr>
              <a:spLocks/>
            </p:cNvSpPr>
            <p:nvPr/>
          </p:nvSpPr>
          <p:spPr bwMode="auto">
            <a:xfrm>
              <a:off x="-2328285" y="2116138"/>
              <a:ext cx="1822450" cy="946150"/>
            </a:xfrm>
            <a:custGeom>
              <a:avLst/>
              <a:gdLst>
                <a:gd name="T0" fmla="*/ 324 w 1148"/>
                <a:gd name="T1" fmla="*/ 82 h 596"/>
                <a:gd name="T2" fmla="*/ 714 w 1148"/>
                <a:gd name="T3" fmla="*/ 74 h 596"/>
                <a:gd name="T4" fmla="*/ 734 w 1148"/>
                <a:gd name="T5" fmla="*/ 78 h 596"/>
                <a:gd name="T6" fmla="*/ 744 w 1148"/>
                <a:gd name="T7" fmla="*/ 42 h 596"/>
                <a:gd name="T8" fmla="*/ 814 w 1148"/>
                <a:gd name="T9" fmla="*/ 0 h 596"/>
                <a:gd name="T10" fmla="*/ 856 w 1148"/>
                <a:gd name="T11" fmla="*/ 18 h 596"/>
                <a:gd name="T12" fmla="*/ 890 w 1148"/>
                <a:gd name="T13" fmla="*/ 110 h 596"/>
                <a:gd name="T14" fmla="*/ 888 w 1148"/>
                <a:gd name="T15" fmla="*/ 144 h 596"/>
                <a:gd name="T16" fmla="*/ 834 w 1148"/>
                <a:gd name="T17" fmla="*/ 184 h 596"/>
                <a:gd name="T18" fmla="*/ 802 w 1148"/>
                <a:gd name="T19" fmla="*/ 252 h 596"/>
                <a:gd name="T20" fmla="*/ 882 w 1148"/>
                <a:gd name="T21" fmla="*/ 294 h 596"/>
                <a:gd name="T22" fmla="*/ 940 w 1148"/>
                <a:gd name="T23" fmla="*/ 416 h 596"/>
                <a:gd name="T24" fmla="*/ 1036 w 1148"/>
                <a:gd name="T25" fmla="*/ 484 h 596"/>
                <a:gd name="T26" fmla="*/ 1122 w 1148"/>
                <a:gd name="T27" fmla="*/ 428 h 596"/>
                <a:gd name="T28" fmla="*/ 1088 w 1148"/>
                <a:gd name="T29" fmla="*/ 380 h 596"/>
                <a:gd name="T30" fmla="*/ 1066 w 1148"/>
                <a:gd name="T31" fmla="*/ 334 h 596"/>
                <a:gd name="T32" fmla="*/ 1106 w 1148"/>
                <a:gd name="T33" fmla="*/ 348 h 596"/>
                <a:gd name="T34" fmla="*/ 1148 w 1148"/>
                <a:gd name="T35" fmla="*/ 508 h 596"/>
                <a:gd name="T36" fmla="*/ 1110 w 1148"/>
                <a:gd name="T37" fmla="*/ 514 h 596"/>
                <a:gd name="T38" fmla="*/ 1012 w 1148"/>
                <a:gd name="T39" fmla="*/ 542 h 596"/>
                <a:gd name="T40" fmla="*/ 922 w 1148"/>
                <a:gd name="T41" fmla="*/ 572 h 596"/>
                <a:gd name="T42" fmla="*/ 924 w 1148"/>
                <a:gd name="T43" fmla="*/ 544 h 596"/>
                <a:gd name="T44" fmla="*/ 912 w 1148"/>
                <a:gd name="T45" fmla="*/ 502 h 596"/>
                <a:gd name="T46" fmla="*/ 816 w 1148"/>
                <a:gd name="T47" fmla="*/ 588 h 596"/>
                <a:gd name="T48" fmla="*/ 788 w 1148"/>
                <a:gd name="T49" fmla="*/ 562 h 596"/>
                <a:gd name="T50" fmla="*/ 774 w 1148"/>
                <a:gd name="T51" fmla="*/ 546 h 596"/>
                <a:gd name="T52" fmla="*/ 752 w 1148"/>
                <a:gd name="T53" fmla="*/ 516 h 596"/>
                <a:gd name="T54" fmla="*/ 700 w 1148"/>
                <a:gd name="T55" fmla="*/ 474 h 596"/>
                <a:gd name="T56" fmla="*/ 680 w 1148"/>
                <a:gd name="T57" fmla="*/ 416 h 596"/>
                <a:gd name="T58" fmla="*/ 552 w 1148"/>
                <a:gd name="T59" fmla="*/ 378 h 596"/>
                <a:gd name="T60" fmla="*/ 236 w 1148"/>
                <a:gd name="T61" fmla="*/ 400 h 596"/>
                <a:gd name="T62" fmla="*/ 216 w 1148"/>
                <a:gd name="T63" fmla="*/ 376 h 596"/>
                <a:gd name="T64" fmla="*/ 0 w 1148"/>
                <a:gd name="T65" fmla="*/ 366 h 596"/>
                <a:gd name="T66" fmla="*/ 82 w 1148"/>
                <a:gd name="T67" fmla="*/ 82 h 5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148" h="596">
                  <a:moveTo>
                    <a:pt x="82" y="82"/>
                  </a:moveTo>
                  <a:lnTo>
                    <a:pt x="324" y="82"/>
                  </a:lnTo>
                  <a:lnTo>
                    <a:pt x="706" y="84"/>
                  </a:lnTo>
                  <a:lnTo>
                    <a:pt x="714" y="74"/>
                  </a:lnTo>
                  <a:lnTo>
                    <a:pt x="728" y="68"/>
                  </a:lnTo>
                  <a:lnTo>
                    <a:pt x="734" y="78"/>
                  </a:lnTo>
                  <a:lnTo>
                    <a:pt x="744" y="70"/>
                  </a:lnTo>
                  <a:lnTo>
                    <a:pt x="744" y="42"/>
                  </a:lnTo>
                  <a:lnTo>
                    <a:pt x="776" y="40"/>
                  </a:lnTo>
                  <a:lnTo>
                    <a:pt x="814" y="0"/>
                  </a:lnTo>
                  <a:lnTo>
                    <a:pt x="838" y="2"/>
                  </a:lnTo>
                  <a:lnTo>
                    <a:pt x="856" y="18"/>
                  </a:lnTo>
                  <a:lnTo>
                    <a:pt x="856" y="70"/>
                  </a:lnTo>
                  <a:lnTo>
                    <a:pt x="890" y="110"/>
                  </a:lnTo>
                  <a:lnTo>
                    <a:pt x="896" y="130"/>
                  </a:lnTo>
                  <a:lnTo>
                    <a:pt x="888" y="144"/>
                  </a:lnTo>
                  <a:lnTo>
                    <a:pt x="864" y="152"/>
                  </a:lnTo>
                  <a:lnTo>
                    <a:pt x="834" y="184"/>
                  </a:lnTo>
                  <a:lnTo>
                    <a:pt x="806" y="226"/>
                  </a:lnTo>
                  <a:lnTo>
                    <a:pt x="802" y="252"/>
                  </a:lnTo>
                  <a:lnTo>
                    <a:pt x="848" y="260"/>
                  </a:lnTo>
                  <a:lnTo>
                    <a:pt x="882" y="294"/>
                  </a:lnTo>
                  <a:lnTo>
                    <a:pt x="928" y="372"/>
                  </a:lnTo>
                  <a:lnTo>
                    <a:pt x="940" y="416"/>
                  </a:lnTo>
                  <a:lnTo>
                    <a:pt x="960" y="460"/>
                  </a:lnTo>
                  <a:lnTo>
                    <a:pt x="1036" y="484"/>
                  </a:lnTo>
                  <a:lnTo>
                    <a:pt x="1084" y="474"/>
                  </a:lnTo>
                  <a:lnTo>
                    <a:pt x="1122" y="428"/>
                  </a:lnTo>
                  <a:lnTo>
                    <a:pt x="1110" y="416"/>
                  </a:lnTo>
                  <a:lnTo>
                    <a:pt x="1088" y="380"/>
                  </a:lnTo>
                  <a:lnTo>
                    <a:pt x="1056" y="352"/>
                  </a:lnTo>
                  <a:lnTo>
                    <a:pt x="1066" y="334"/>
                  </a:lnTo>
                  <a:lnTo>
                    <a:pt x="1094" y="344"/>
                  </a:lnTo>
                  <a:lnTo>
                    <a:pt x="1106" y="348"/>
                  </a:lnTo>
                  <a:lnTo>
                    <a:pt x="1138" y="432"/>
                  </a:lnTo>
                  <a:lnTo>
                    <a:pt x="1148" y="508"/>
                  </a:lnTo>
                  <a:lnTo>
                    <a:pt x="1136" y="542"/>
                  </a:lnTo>
                  <a:lnTo>
                    <a:pt x="1110" y="514"/>
                  </a:lnTo>
                  <a:lnTo>
                    <a:pt x="1068" y="530"/>
                  </a:lnTo>
                  <a:lnTo>
                    <a:pt x="1012" y="542"/>
                  </a:lnTo>
                  <a:lnTo>
                    <a:pt x="940" y="576"/>
                  </a:lnTo>
                  <a:lnTo>
                    <a:pt x="922" y="572"/>
                  </a:lnTo>
                  <a:lnTo>
                    <a:pt x="916" y="560"/>
                  </a:lnTo>
                  <a:lnTo>
                    <a:pt x="924" y="544"/>
                  </a:lnTo>
                  <a:lnTo>
                    <a:pt x="924" y="506"/>
                  </a:lnTo>
                  <a:lnTo>
                    <a:pt x="912" y="502"/>
                  </a:lnTo>
                  <a:lnTo>
                    <a:pt x="868" y="548"/>
                  </a:lnTo>
                  <a:lnTo>
                    <a:pt x="816" y="588"/>
                  </a:lnTo>
                  <a:lnTo>
                    <a:pt x="804" y="596"/>
                  </a:lnTo>
                  <a:lnTo>
                    <a:pt x="788" y="562"/>
                  </a:lnTo>
                  <a:lnTo>
                    <a:pt x="786" y="552"/>
                  </a:lnTo>
                  <a:lnTo>
                    <a:pt x="774" y="546"/>
                  </a:lnTo>
                  <a:lnTo>
                    <a:pt x="770" y="534"/>
                  </a:lnTo>
                  <a:lnTo>
                    <a:pt x="752" y="516"/>
                  </a:lnTo>
                  <a:lnTo>
                    <a:pt x="752" y="504"/>
                  </a:lnTo>
                  <a:lnTo>
                    <a:pt x="700" y="474"/>
                  </a:lnTo>
                  <a:lnTo>
                    <a:pt x="696" y="430"/>
                  </a:lnTo>
                  <a:lnTo>
                    <a:pt x="680" y="416"/>
                  </a:lnTo>
                  <a:lnTo>
                    <a:pt x="676" y="376"/>
                  </a:lnTo>
                  <a:lnTo>
                    <a:pt x="552" y="378"/>
                  </a:lnTo>
                  <a:lnTo>
                    <a:pt x="244" y="388"/>
                  </a:lnTo>
                  <a:lnTo>
                    <a:pt x="236" y="400"/>
                  </a:lnTo>
                  <a:lnTo>
                    <a:pt x="228" y="404"/>
                  </a:lnTo>
                  <a:lnTo>
                    <a:pt x="216" y="376"/>
                  </a:lnTo>
                  <a:lnTo>
                    <a:pt x="8" y="382"/>
                  </a:lnTo>
                  <a:lnTo>
                    <a:pt x="0" y="366"/>
                  </a:lnTo>
                  <a:lnTo>
                    <a:pt x="82" y="82"/>
                  </a:lnTo>
                  <a:lnTo>
                    <a:pt x="82" y="82"/>
                  </a:lnTo>
                  <a:close/>
                </a:path>
              </a:pathLst>
            </a:custGeom>
            <a:grpFill/>
            <a:ln>
              <a:noFill/>
            </a:ln>
          </p:spPr>
          <p:txBody>
            <a:bodyPr vert="horz" wrap="square" lIns="91440" tIns="45720" rIns="91440" bIns="45720" numCol="1" anchor="t" anchorCtr="0" compatLnSpc="1">
              <a:prstTxWarp prst="textNoShape">
                <a:avLst/>
              </a:prstTxWarp>
            </a:bodyPr>
            <a:lstStyle/>
            <a:p>
              <a:endParaRPr lang="en-US"/>
            </a:p>
          </p:txBody>
        </p:sp>
        <p:sp>
          <p:nvSpPr>
            <p:cNvPr id="25" name="Freeform 158"/>
            <p:cNvSpPr>
              <a:spLocks/>
            </p:cNvSpPr>
            <p:nvPr/>
          </p:nvSpPr>
          <p:spPr bwMode="auto">
            <a:xfrm>
              <a:off x="-677285" y="3360738"/>
              <a:ext cx="184150" cy="136525"/>
            </a:xfrm>
            <a:custGeom>
              <a:avLst/>
              <a:gdLst>
                <a:gd name="T0" fmla="*/ 70 w 116"/>
                <a:gd name="T1" fmla="*/ 4 h 86"/>
                <a:gd name="T2" fmla="*/ 78 w 116"/>
                <a:gd name="T3" fmla="*/ 0 h 86"/>
                <a:gd name="T4" fmla="*/ 90 w 116"/>
                <a:gd name="T5" fmla="*/ 8 h 86"/>
                <a:gd name="T6" fmla="*/ 90 w 116"/>
                <a:gd name="T7" fmla="*/ 26 h 86"/>
                <a:gd name="T8" fmla="*/ 96 w 116"/>
                <a:gd name="T9" fmla="*/ 32 h 86"/>
                <a:gd name="T10" fmla="*/ 110 w 116"/>
                <a:gd name="T11" fmla="*/ 56 h 86"/>
                <a:gd name="T12" fmla="*/ 116 w 116"/>
                <a:gd name="T13" fmla="*/ 66 h 86"/>
                <a:gd name="T14" fmla="*/ 112 w 116"/>
                <a:gd name="T15" fmla="*/ 78 h 86"/>
                <a:gd name="T16" fmla="*/ 98 w 116"/>
                <a:gd name="T17" fmla="*/ 82 h 86"/>
                <a:gd name="T18" fmla="*/ 48 w 116"/>
                <a:gd name="T19" fmla="*/ 86 h 86"/>
                <a:gd name="T20" fmla="*/ 0 w 116"/>
                <a:gd name="T21" fmla="*/ 70 h 86"/>
                <a:gd name="T22" fmla="*/ 6 w 116"/>
                <a:gd name="T23" fmla="*/ 62 h 86"/>
                <a:gd name="T24" fmla="*/ 24 w 116"/>
                <a:gd name="T25" fmla="*/ 52 h 86"/>
                <a:gd name="T26" fmla="*/ 54 w 116"/>
                <a:gd name="T27" fmla="*/ 52 h 86"/>
                <a:gd name="T28" fmla="*/ 62 w 116"/>
                <a:gd name="T29" fmla="*/ 58 h 86"/>
                <a:gd name="T30" fmla="*/ 78 w 116"/>
                <a:gd name="T31" fmla="*/ 54 h 86"/>
                <a:gd name="T32" fmla="*/ 80 w 116"/>
                <a:gd name="T33" fmla="*/ 42 h 86"/>
                <a:gd name="T34" fmla="*/ 68 w 116"/>
                <a:gd name="T35" fmla="*/ 44 h 86"/>
                <a:gd name="T36" fmla="*/ 64 w 116"/>
                <a:gd name="T37" fmla="*/ 34 h 86"/>
                <a:gd name="T38" fmla="*/ 74 w 116"/>
                <a:gd name="T39" fmla="*/ 22 h 86"/>
                <a:gd name="T40" fmla="*/ 70 w 116"/>
                <a:gd name="T41" fmla="*/ 4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16" h="86">
                  <a:moveTo>
                    <a:pt x="70" y="4"/>
                  </a:moveTo>
                  <a:lnTo>
                    <a:pt x="78" y="0"/>
                  </a:lnTo>
                  <a:lnTo>
                    <a:pt x="90" y="8"/>
                  </a:lnTo>
                  <a:lnTo>
                    <a:pt x="90" y="26"/>
                  </a:lnTo>
                  <a:lnTo>
                    <a:pt x="96" y="32"/>
                  </a:lnTo>
                  <a:lnTo>
                    <a:pt x="110" y="56"/>
                  </a:lnTo>
                  <a:lnTo>
                    <a:pt x="116" y="66"/>
                  </a:lnTo>
                  <a:lnTo>
                    <a:pt x="112" y="78"/>
                  </a:lnTo>
                  <a:lnTo>
                    <a:pt x="98" y="82"/>
                  </a:lnTo>
                  <a:lnTo>
                    <a:pt x="48" y="86"/>
                  </a:lnTo>
                  <a:lnTo>
                    <a:pt x="0" y="70"/>
                  </a:lnTo>
                  <a:lnTo>
                    <a:pt x="6" y="62"/>
                  </a:lnTo>
                  <a:lnTo>
                    <a:pt x="24" y="52"/>
                  </a:lnTo>
                  <a:lnTo>
                    <a:pt x="54" y="52"/>
                  </a:lnTo>
                  <a:lnTo>
                    <a:pt x="62" y="58"/>
                  </a:lnTo>
                  <a:lnTo>
                    <a:pt x="78" y="54"/>
                  </a:lnTo>
                  <a:lnTo>
                    <a:pt x="80" y="42"/>
                  </a:lnTo>
                  <a:lnTo>
                    <a:pt x="68" y="44"/>
                  </a:lnTo>
                  <a:lnTo>
                    <a:pt x="64" y="34"/>
                  </a:lnTo>
                  <a:lnTo>
                    <a:pt x="74" y="22"/>
                  </a:lnTo>
                  <a:lnTo>
                    <a:pt x="70" y="4"/>
                  </a:lnTo>
                  <a:close/>
                </a:path>
              </a:pathLst>
            </a:custGeom>
            <a:grpFill/>
            <a:ln>
              <a:noFill/>
            </a:ln>
          </p:spPr>
          <p:txBody>
            <a:bodyPr vert="horz" wrap="square" lIns="91440" tIns="45720" rIns="91440" bIns="45720" numCol="1" anchor="t" anchorCtr="0" compatLnSpc="1">
              <a:prstTxWarp prst="textNoShape">
                <a:avLst/>
              </a:prstTxWarp>
            </a:bodyPr>
            <a:lstStyle/>
            <a:p>
              <a:endParaRPr lang="en-US"/>
            </a:p>
          </p:txBody>
        </p:sp>
        <p:sp>
          <p:nvSpPr>
            <p:cNvPr id="26" name="Freeform 159"/>
            <p:cNvSpPr>
              <a:spLocks/>
            </p:cNvSpPr>
            <p:nvPr/>
          </p:nvSpPr>
          <p:spPr bwMode="auto">
            <a:xfrm>
              <a:off x="-1058285" y="3335338"/>
              <a:ext cx="276225" cy="161925"/>
            </a:xfrm>
            <a:custGeom>
              <a:avLst/>
              <a:gdLst>
                <a:gd name="T0" fmla="*/ 160 w 174"/>
                <a:gd name="T1" fmla="*/ 34 h 102"/>
                <a:gd name="T2" fmla="*/ 172 w 174"/>
                <a:gd name="T3" fmla="*/ 34 h 102"/>
                <a:gd name="T4" fmla="*/ 174 w 174"/>
                <a:gd name="T5" fmla="*/ 62 h 102"/>
                <a:gd name="T6" fmla="*/ 166 w 174"/>
                <a:gd name="T7" fmla="*/ 68 h 102"/>
                <a:gd name="T8" fmla="*/ 158 w 174"/>
                <a:gd name="T9" fmla="*/ 58 h 102"/>
                <a:gd name="T10" fmla="*/ 146 w 174"/>
                <a:gd name="T11" fmla="*/ 62 h 102"/>
                <a:gd name="T12" fmla="*/ 142 w 174"/>
                <a:gd name="T13" fmla="*/ 72 h 102"/>
                <a:gd name="T14" fmla="*/ 108 w 174"/>
                <a:gd name="T15" fmla="*/ 68 h 102"/>
                <a:gd name="T16" fmla="*/ 64 w 174"/>
                <a:gd name="T17" fmla="*/ 70 h 102"/>
                <a:gd name="T18" fmla="*/ 46 w 174"/>
                <a:gd name="T19" fmla="*/ 82 h 102"/>
                <a:gd name="T20" fmla="*/ 44 w 174"/>
                <a:gd name="T21" fmla="*/ 94 h 102"/>
                <a:gd name="T22" fmla="*/ 34 w 174"/>
                <a:gd name="T23" fmla="*/ 102 h 102"/>
                <a:gd name="T24" fmla="*/ 8 w 174"/>
                <a:gd name="T25" fmla="*/ 80 h 102"/>
                <a:gd name="T26" fmla="*/ 0 w 174"/>
                <a:gd name="T27" fmla="*/ 70 h 102"/>
                <a:gd name="T28" fmla="*/ 6 w 174"/>
                <a:gd name="T29" fmla="*/ 62 h 102"/>
                <a:gd name="T30" fmla="*/ 36 w 174"/>
                <a:gd name="T31" fmla="*/ 62 h 102"/>
                <a:gd name="T32" fmla="*/ 50 w 174"/>
                <a:gd name="T33" fmla="*/ 38 h 102"/>
                <a:gd name="T34" fmla="*/ 52 w 174"/>
                <a:gd name="T35" fmla="*/ 28 h 102"/>
                <a:gd name="T36" fmla="*/ 78 w 174"/>
                <a:gd name="T37" fmla="*/ 8 h 102"/>
                <a:gd name="T38" fmla="*/ 96 w 174"/>
                <a:gd name="T39" fmla="*/ 8 h 102"/>
                <a:gd name="T40" fmla="*/ 104 w 174"/>
                <a:gd name="T41" fmla="*/ 0 h 102"/>
                <a:gd name="T42" fmla="*/ 112 w 174"/>
                <a:gd name="T43" fmla="*/ 2 h 102"/>
                <a:gd name="T44" fmla="*/ 122 w 174"/>
                <a:gd name="T45" fmla="*/ 0 h 102"/>
                <a:gd name="T46" fmla="*/ 138 w 174"/>
                <a:gd name="T47" fmla="*/ 14 h 102"/>
                <a:gd name="T48" fmla="*/ 128 w 174"/>
                <a:gd name="T49" fmla="*/ 26 h 102"/>
                <a:gd name="T50" fmla="*/ 132 w 174"/>
                <a:gd name="T51" fmla="*/ 32 h 102"/>
                <a:gd name="T52" fmla="*/ 144 w 174"/>
                <a:gd name="T53" fmla="*/ 30 h 102"/>
                <a:gd name="T54" fmla="*/ 144 w 174"/>
                <a:gd name="T55" fmla="*/ 44 h 102"/>
                <a:gd name="T56" fmla="*/ 154 w 174"/>
                <a:gd name="T57" fmla="*/ 42 h 102"/>
                <a:gd name="T58" fmla="*/ 160 w 174"/>
                <a:gd name="T59" fmla="*/ 34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74" h="102">
                  <a:moveTo>
                    <a:pt x="160" y="34"/>
                  </a:moveTo>
                  <a:lnTo>
                    <a:pt x="172" y="34"/>
                  </a:lnTo>
                  <a:lnTo>
                    <a:pt x="174" y="62"/>
                  </a:lnTo>
                  <a:lnTo>
                    <a:pt x="166" y="68"/>
                  </a:lnTo>
                  <a:lnTo>
                    <a:pt x="158" y="58"/>
                  </a:lnTo>
                  <a:lnTo>
                    <a:pt x="146" y="62"/>
                  </a:lnTo>
                  <a:lnTo>
                    <a:pt x="142" y="72"/>
                  </a:lnTo>
                  <a:lnTo>
                    <a:pt x="108" y="68"/>
                  </a:lnTo>
                  <a:lnTo>
                    <a:pt x="64" y="70"/>
                  </a:lnTo>
                  <a:lnTo>
                    <a:pt x="46" y="82"/>
                  </a:lnTo>
                  <a:lnTo>
                    <a:pt x="44" y="94"/>
                  </a:lnTo>
                  <a:lnTo>
                    <a:pt x="34" y="102"/>
                  </a:lnTo>
                  <a:lnTo>
                    <a:pt x="8" y="80"/>
                  </a:lnTo>
                  <a:lnTo>
                    <a:pt x="0" y="70"/>
                  </a:lnTo>
                  <a:lnTo>
                    <a:pt x="6" y="62"/>
                  </a:lnTo>
                  <a:lnTo>
                    <a:pt x="36" y="62"/>
                  </a:lnTo>
                  <a:lnTo>
                    <a:pt x="50" y="38"/>
                  </a:lnTo>
                  <a:lnTo>
                    <a:pt x="52" y="28"/>
                  </a:lnTo>
                  <a:lnTo>
                    <a:pt x="78" y="8"/>
                  </a:lnTo>
                  <a:lnTo>
                    <a:pt x="96" y="8"/>
                  </a:lnTo>
                  <a:lnTo>
                    <a:pt x="104" y="0"/>
                  </a:lnTo>
                  <a:lnTo>
                    <a:pt x="112" y="2"/>
                  </a:lnTo>
                  <a:lnTo>
                    <a:pt x="122" y="0"/>
                  </a:lnTo>
                  <a:lnTo>
                    <a:pt x="138" y="14"/>
                  </a:lnTo>
                  <a:lnTo>
                    <a:pt x="128" y="26"/>
                  </a:lnTo>
                  <a:lnTo>
                    <a:pt x="132" y="32"/>
                  </a:lnTo>
                  <a:lnTo>
                    <a:pt x="144" y="30"/>
                  </a:lnTo>
                  <a:lnTo>
                    <a:pt x="144" y="44"/>
                  </a:lnTo>
                  <a:lnTo>
                    <a:pt x="154" y="42"/>
                  </a:lnTo>
                  <a:lnTo>
                    <a:pt x="160" y="34"/>
                  </a:lnTo>
                  <a:close/>
                </a:path>
              </a:pathLst>
            </a:custGeom>
            <a:grpFill/>
            <a:ln>
              <a:noFill/>
            </a:ln>
          </p:spPr>
          <p:txBody>
            <a:bodyPr vert="horz" wrap="square" lIns="91440" tIns="45720" rIns="91440" bIns="45720" numCol="1" anchor="t" anchorCtr="0" compatLnSpc="1">
              <a:prstTxWarp prst="textNoShape">
                <a:avLst/>
              </a:prstTxWarp>
            </a:bodyPr>
            <a:lstStyle/>
            <a:p>
              <a:endParaRPr lang="en-US"/>
            </a:p>
          </p:txBody>
        </p:sp>
        <p:sp>
          <p:nvSpPr>
            <p:cNvPr id="27" name="Freeform 162"/>
            <p:cNvSpPr>
              <a:spLocks/>
            </p:cNvSpPr>
            <p:nvPr/>
          </p:nvSpPr>
          <p:spPr bwMode="auto">
            <a:xfrm>
              <a:off x="-489960" y="3227388"/>
              <a:ext cx="47625" cy="95250"/>
            </a:xfrm>
            <a:custGeom>
              <a:avLst/>
              <a:gdLst>
                <a:gd name="T0" fmla="*/ 18 w 30"/>
                <a:gd name="T1" fmla="*/ 0 h 60"/>
                <a:gd name="T2" fmla="*/ 30 w 30"/>
                <a:gd name="T3" fmla="*/ 0 h 60"/>
                <a:gd name="T4" fmla="*/ 30 w 30"/>
                <a:gd name="T5" fmla="*/ 16 h 60"/>
                <a:gd name="T6" fmla="*/ 22 w 30"/>
                <a:gd name="T7" fmla="*/ 28 h 60"/>
                <a:gd name="T8" fmla="*/ 18 w 30"/>
                <a:gd name="T9" fmla="*/ 52 h 60"/>
                <a:gd name="T10" fmla="*/ 12 w 30"/>
                <a:gd name="T11" fmla="*/ 60 h 60"/>
                <a:gd name="T12" fmla="*/ 6 w 30"/>
                <a:gd name="T13" fmla="*/ 54 h 60"/>
                <a:gd name="T14" fmla="*/ 0 w 30"/>
                <a:gd name="T15" fmla="*/ 48 h 60"/>
                <a:gd name="T16" fmla="*/ 4 w 30"/>
                <a:gd name="T17" fmla="*/ 32 h 60"/>
                <a:gd name="T18" fmla="*/ 12 w 30"/>
                <a:gd name="T19" fmla="*/ 14 h 60"/>
                <a:gd name="T20" fmla="*/ 18 w 30"/>
                <a:gd name="T21" fmla="*/ 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0" h="60">
                  <a:moveTo>
                    <a:pt x="18" y="0"/>
                  </a:moveTo>
                  <a:lnTo>
                    <a:pt x="30" y="0"/>
                  </a:lnTo>
                  <a:lnTo>
                    <a:pt x="30" y="16"/>
                  </a:lnTo>
                  <a:lnTo>
                    <a:pt x="22" y="28"/>
                  </a:lnTo>
                  <a:lnTo>
                    <a:pt x="18" y="52"/>
                  </a:lnTo>
                  <a:lnTo>
                    <a:pt x="12" y="60"/>
                  </a:lnTo>
                  <a:lnTo>
                    <a:pt x="6" y="54"/>
                  </a:lnTo>
                  <a:lnTo>
                    <a:pt x="0" y="48"/>
                  </a:lnTo>
                  <a:lnTo>
                    <a:pt x="4" y="32"/>
                  </a:lnTo>
                  <a:lnTo>
                    <a:pt x="12" y="14"/>
                  </a:lnTo>
                  <a:lnTo>
                    <a:pt x="18" y="0"/>
                  </a:lnTo>
                  <a:close/>
                </a:path>
              </a:pathLst>
            </a:custGeom>
            <a:grpFill/>
            <a:ln>
              <a:noFill/>
            </a:ln>
          </p:spPr>
          <p:txBody>
            <a:bodyPr vert="horz" wrap="square" lIns="91440" tIns="45720" rIns="91440" bIns="45720" numCol="1" anchor="t" anchorCtr="0" compatLnSpc="1">
              <a:prstTxWarp prst="textNoShape">
                <a:avLst/>
              </a:prstTxWarp>
            </a:bodyPr>
            <a:lstStyle/>
            <a:p>
              <a:endParaRPr lang="en-US"/>
            </a:p>
          </p:txBody>
        </p:sp>
      </p:grpSp>
      <p:grpSp>
        <p:nvGrpSpPr>
          <p:cNvPr id="28" name="Group 27"/>
          <p:cNvGrpSpPr/>
          <p:nvPr/>
        </p:nvGrpSpPr>
        <p:grpSpPr>
          <a:xfrm>
            <a:off x="7331242" y="1268359"/>
            <a:ext cx="414956" cy="371493"/>
            <a:chOff x="7155533" y="1218781"/>
            <a:chExt cx="480218" cy="417299"/>
          </a:xfrm>
        </p:grpSpPr>
        <p:sp>
          <p:nvSpPr>
            <p:cNvPr id="29" name="Oval 28"/>
            <p:cNvSpPr/>
            <p:nvPr/>
          </p:nvSpPr>
          <p:spPr>
            <a:xfrm rot="738351">
              <a:off x="7184962" y="1218781"/>
              <a:ext cx="417299" cy="417299"/>
            </a:xfrm>
            <a:prstGeom prst="ellipse">
              <a:avLst/>
            </a:prstGeom>
            <a:solidFill>
              <a:schemeClr val="bg2"/>
            </a:solid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
            </a:p>
          </p:txBody>
        </p:sp>
        <p:sp>
          <p:nvSpPr>
            <p:cNvPr id="30" name="Oval 29"/>
            <p:cNvSpPr/>
            <p:nvPr/>
          </p:nvSpPr>
          <p:spPr>
            <a:xfrm rot="738351">
              <a:off x="7250421" y="1284240"/>
              <a:ext cx="286381" cy="286382"/>
            </a:xfrm>
            <a:prstGeom prst="ellipse">
              <a:avLst/>
            </a:prstGeom>
            <a:solidFill>
              <a:schemeClr val="bg2"/>
            </a:solid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
            </a:p>
          </p:txBody>
        </p:sp>
        <p:sp>
          <p:nvSpPr>
            <p:cNvPr id="31" name="Rounded Rectangle 30"/>
            <p:cNvSpPr/>
            <p:nvPr/>
          </p:nvSpPr>
          <p:spPr>
            <a:xfrm rot="738351">
              <a:off x="7155533" y="1373132"/>
              <a:ext cx="480218" cy="101997"/>
            </a:xfrm>
            <a:prstGeom prst="roundRect">
              <a:avLst/>
            </a:prstGeom>
            <a:solidFill>
              <a:schemeClr val="bg2"/>
            </a:solid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600" dirty="0">
                  <a:solidFill>
                    <a:schemeClr val="bg1">
                      <a:lumMod val="50000"/>
                    </a:schemeClr>
                  </a:solidFill>
                  <a:latin typeface="Capture it" panose="02000500000000000000" pitchFamily="2" charset="0"/>
                </a:rPr>
                <a:t>APPROVED</a:t>
              </a:r>
            </a:p>
          </p:txBody>
        </p:sp>
        <p:sp>
          <p:nvSpPr>
            <p:cNvPr id="32" name="5-Point Star 31"/>
            <p:cNvSpPr/>
            <p:nvPr/>
          </p:nvSpPr>
          <p:spPr>
            <a:xfrm rot="738351">
              <a:off x="7381879" y="1298447"/>
              <a:ext cx="65458" cy="65458"/>
            </a:xfrm>
            <a:prstGeom prst="star5">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
            </a:p>
          </p:txBody>
        </p:sp>
        <p:sp>
          <p:nvSpPr>
            <p:cNvPr id="33" name="5-Point Star 32"/>
            <p:cNvSpPr/>
            <p:nvPr/>
          </p:nvSpPr>
          <p:spPr>
            <a:xfrm rot="738351">
              <a:off x="7340009" y="1490389"/>
              <a:ext cx="65458" cy="65458"/>
            </a:xfrm>
            <a:prstGeom prst="star5">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
            </a:p>
          </p:txBody>
        </p:sp>
        <p:sp>
          <p:nvSpPr>
            <p:cNvPr id="34" name="5-Point Star 33"/>
            <p:cNvSpPr/>
            <p:nvPr/>
          </p:nvSpPr>
          <p:spPr>
            <a:xfrm rot="738351">
              <a:off x="7319982" y="1301466"/>
              <a:ext cx="46836" cy="46836"/>
            </a:xfrm>
            <a:prstGeom prst="star5">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
            </a:p>
          </p:txBody>
        </p:sp>
        <p:sp>
          <p:nvSpPr>
            <p:cNvPr id="35" name="5-Point Star 34"/>
            <p:cNvSpPr/>
            <p:nvPr/>
          </p:nvSpPr>
          <p:spPr>
            <a:xfrm rot="738351">
              <a:off x="7282020" y="1475489"/>
              <a:ext cx="46836" cy="46836"/>
            </a:xfrm>
            <a:prstGeom prst="star5">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
            </a:p>
          </p:txBody>
        </p:sp>
        <p:sp>
          <p:nvSpPr>
            <p:cNvPr id="36" name="5-Point Star 35"/>
            <p:cNvSpPr/>
            <p:nvPr/>
          </p:nvSpPr>
          <p:spPr>
            <a:xfrm rot="738351">
              <a:off x="7458550" y="1331694"/>
              <a:ext cx="46836" cy="46836"/>
            </a:xfrm>
            <a:prstGeom prst="star5">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
            </a:p>
          </p:txBody>
        </p:sp>
        <p:sp>
          <p:nvSpPr>
            <p:cNvPr id="37" name="5-Point Star 36"/>
            <p:cNvSpPr/>
            <p:nvPr/>
          </p:nvSpPr>
          <p:spPr>
            <a:xfrm rot="738351">
              <a:off x="7420588" y="1505718"/>
              <a:ext cx="46836" cy="46836"/>
            </a:xfrm>
            <a:prstGeom prst="star5">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
            </a:p>
          </p:txBody>
        </p:sp>
        <p:sp>
          <p:nvSpPr>
            <p:cNvPr id="38" name="Rectangle 37"/>
            <p:cNvSpPr/>
            <p:nvPr/>
          </p:nvSpPr>
          <p:spPr>
            <a:xfrm rot="738351">
              <a:off x="7236380" y="1263154"/>
              <a:ext cx="317606" cy="330489"/>
            </a:xfrm>
            <a:prstGeom prst="rect">
              <a:avLst/>
            </a:prstGeom>
            <a:noFill/>
          </p:spPr>
          <p:txBody>
            <a:bodyPr wrap="none" lIns="91440" tIns="45720" rIns="91440" bIns="45720">
              <a:prstTxWarp prst="textArchUp">
                <a:avLst/>
              </a:prstTxWarp>
              <a:spAutoFit/>
            </a:bodyPr>
            <a:lstStyle/>
            <a:p>
              <a:pPr algn="ctr"/>
              <a:r>
                <a:rPr lang="en-US" sz="600" dirty="0">
                  <a:solidFill>
                    <a:schemeClr val="bg1">
                      <a:lumMod val="50000"/>
                    </a:schemeClr>
                  </a:solidFill>
                  <a:latin typeface="Capture it" panose="02000500000000000000" pitchFamily="2" charset="0"/>
                </a:rPr>
                <a:t>QUALITY</a:t>
              </a:r>
            </a:p>
          </p:txBody>
        </p:sp>
        <p:sp>
          <p:nvSpPr>
            <p:cNvPr id="39" name="Rectangle 38"/>
            <p:cNvSpPr/>
            <p:nvPr/>
          </p:nvSpPr>
          <p:spPr>
            <a:xfrm rot="738351">
              <a:off x="7232830" y="1292222"/>
              <a:ext cx="317606" cy="330489"/>
            </a:xfrm>
            <a:prstGeom prst="rect">
              <a:avLst/>
            </a:prstGeom>
            <a:noFill/>
          </p:spPr>
          <p:txBody>
            <a:bodyPr wrap="none" lIns="91440" tIns="45720" rIns="91440" bIns="45720">
              <a:prstTxWarp prst="textArchDown">
                <a:avLst>
                  <a:gd name="adj" fmla="val 21121370"/>
                </a:avLst>
              </a:prstTxWarp>
              <a:spAutoFit/>
            </a:bodyPr>
            <a:lstStyle/>
            <a:p>
              <a:pPr algn="ctr"/>
              <a:r>
                <a:rPr lang="en-US" sz="600" dirty="0">
                  <a:solidFill>
                    <a:schemeClr val="bg1">
                      <a:lumMod val="50000"/>
                    </a:schemeClr>
                  </a:solidFill>
                  <a:latin typeface="Capture it" panose="02000500000000000000" pitchFamily="2" charset="0"/>
                </a:rPr>
                <a:t>Control</a:t>
              </a:r>
            </a:p>
          </p:txBody>
        </p:sp>
      </p:grpSp>
      <p:sp>
        <p:nvSpPr>
          <p:cNvPr id="40" name="Rectangle 39"/>
          <p:cNvSpPr/>
          <p:nvPr/>
        </p:nvSpPr>
        <p:spPr>
          <a:xfrm>
            <a:off x="525499" y="952050"/>
            <a:ext cx="8390103" cy="2654912"/>
          </a:xfrm>
          <a:prstGeom prst="rect">
            <a:avLst/>
          </a:prstGeom>
          <a:solidFill>
            <a:schemeClr val="bg1">
              <a:lumMod val="95000"/>
              <a:alpha val="8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endParaRPr lang="en-US"/>
          </a:p>
        </p:txBody>
      </p:sp>
      <p:sp>
        <p:nvSpPr>
          <p:cNvPr id="41" name="Oval 40"/>
          <p:cNvSpPr/>
          <p:nvPr/>
        </p:nvSpPr>
        <p:spPr>
          <a:xfrm>
            <a:off x="3845501" y="3056291"/>
            <a:ext cx="2681115" cy="1086780"/>
          </a:xfrm>
          <a:prstGeom prst="ellipse">
            <a:avLst/>
          </a:prstGeom>
          <a:solidFill>
            <a:srgbClr val="DFE5E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r>
              <a:rPr lang="en-US" sz="2400" b="1" dirty="0">
                <a:solidFill>
                  <a:schemeClr val="tx1"/>
                </a:solidFill>
              </a:rPr>
              <a:t>2013 cost trends report</a:t>
            </a:r>
          </a:p>
        </p:txBody>
      </p:sp>
      <p:sp>
        <p:nvSpPr>
          <p:cNvPr id="42" name="Content Placeholder 2"/>
          <p:cNvSpPr txBox="1">
            <a:spLocks/>
          </p:cNvSpPr>
          <p:nvPr/>
        </p:nvSpPr>
        <p:spPr bwMode="auto">
          <a:xfrm>
            <a:off x="621660" y="5031288"/>
            <a:ext cx="1402411"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95350" rtl="0" fontAlgn="base">
              <a:spcBef>
                <a:spcPct val="0"/>
              </a:spcBef>
              <a:spcAft>
                <a:spcPct val="0"/>
              </a:spcAft>
              <a:buClr>
                <a:schemeClr val="tx2"/>
              </a:buClr>
              <a:defRPr sz="1600">
                <a:solidFill>
                  <a:schemeClr val="tx1"/>
                </a:solidFill>
                <a:latin typeface="+mn-lt"/>
                <a:ea typeface="+mn-ea"/>
                <a:cs typeface="+mn-cs"/>
              </a:defRPr>
            </a:lvl1pPr>
            <a:lvl2pPr marL="193675" indent="-192088" algn="l" defTabSz="895350" rtl="0" fontAlgn="base">
              <a:spcBef>
                <a:spcPct val="0"/>
              </a:spcBef>
              <a:spcAft>
                <a:spcPct val="0"/>
              </a:spcAft>
              <a:buClr>
                <a:schemeClr val="tx2"/>
              </a:buClr>
              <a:buSzPct val="125000"/>
              <a:buFont typeface="Arial" charset="0"/>
              <a:buChar char="▪"/>
              <a:defRPr sz="1600">
                <a:solidFill>
                  <a:schemeClr val="tx1"/>
                </a:solidFill>
                <a:latin typeface="+mn-lt"/>
              </a:defRPr>
            </a:lvl2pPr>
            <a:lvl3pPr marL="457200" indent="-261938" algn="l" defTabSz="895350" rtl="0" fontAlgn="base">
              <a:spcBef>
                <a:spcPct val="0"/>
              </a:spcBef>
              <a:spcAft>
                <a:spcPct val="0"/>
              </a:spcAft>
              <a:buClr>
                <a:schemeClr val="tx2"/>
              </a:buClr>
              <a:buSzPct val="120000"/>
              <a:buFont typeface="Arial" charset="0"/>
              <a:buChar char="–"/>
              <a:defRPr sz="1600">
                <a:solidFill>
                  <a:schemeClr val="tx1"/>
                </a:solidFill>
                <a:latin typeface="+mn-lt"/>
              </a:defRPr>
            </a:lvl3pPr>
            <a:lvl4pPr marL="614363" indent="-155575" algn="l" defTabSz="895350" rtl="0" fontAlgn="base">
              <a:spcBef>
                <a:spcPct val="0"/>
              </a:spcBef>
              <a:spcAft>
                <a:spcPct val="0"/>
              </a:spcAft>
              <a:buClr>
                <a:schemeClr val="tx2"/>
              </a:buClr>
              <a:buSzPct val="120000"/>
              <a:buFont typeface="Arial" charset="0"/>
              <a:buChar char="▫"/>
              <a:defRPr sz="1600">
                <a:solidFill>
                  <a:schemeClr val="tx1"/>
                </a:solidFill>
                <a:latin typeface="+mn-lt"/>
              </a:defRPr>
            </a:lvl4pPr>
            <a:lvl5pPr marL="7461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5pPr>
            <a:lvl6pPr marL="12033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6pPr>
            <a:lvl7pPr marL="16605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7pPr>
            <a:lvl8pPr marL="21177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8pPr>
            <a:lvl9pPr marL="25749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9pPr>
          </a:lstStyle>
          <a:p>
            <a:r>
              <a:rPr lang="en-US" sz="1800" b="1" dirty="0" smtClean="0">
                <a:latin typeface="Calibri Light" panose="020F0302020204030204" pitchFamily="34" charset="0"/>
              </a:rPr>
              <a:t>Select cost drivers</a:t>
            </a:r>
          </a:p>
        </p:txBody>
      </p:sp>
    </p:spTree>
    <p:extLst>
      <p:ext uri="{BB962C8B-B14F-4D97-AF65-F5344CB8AC3E}">
        <p14:creationId xmlns:p14="http://schemas.microsoft.com/office/powerpoint/2010/main" val="30336985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Topics in the 2013 cost trends report</a:t>
            </a:r>
          </a:p>
        </p:txBody>
      </p:sp>
      <p:sp>
        <p:nvSpPr>
          <p:cNvPr id="4" name="Rectangle 3"/>
          <p:cNvSpPr/>
          <p:nvPr/>
        </p:nvSpPr>
        <p:spPr>
          <a:xfrm>
            <a:off x="270906" y="725997"/>
            <a:ext cx="2681844" cy="1429631"/>
          </a:xfrm>
          <a:prstGeom prst="rect">
            <a:avLst/>
          </a:prstGeom>
          <a:solidFill>
            <a:srgbClr val="DFE5E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182880" rIns="0" bIns="0" rtlCol="0" anchor="t"/>
          <a:lstStyle/>
          <a:p>
            <a:pPr algn="ctr"/>
            <a:r>
              <a:rPr lang="en-US" dirty="0" smtClean="0">
                <a:solidFill>
                  <a:schemeClr val="tx1"/>
                </a:solidFill>
                <a:latin typeface="Calibri Light" panose="020F0302020204030204" pitchFamily="34" charset="0"/>
              </a:rPr>
              <a:t>HOSPITAL OPERATING</a:t>
            </a:r>
          </a:p>
          <a:p>
            <a:pPr algn="ctr"/>
            <a:r>
              <a:rPr lang="en-US" dirty="0" smtClean="0">
                <a:solidFill>
                  <a:schemeClr val="tx1"/>
                </a:solidFill>
                <a:latin typeface="Calibri Light" panose="020F0302020204030204" pitchFamily="34" charset="0"/>
              </a:rPr>
              <a:t>EXPENSES</a:t>
            </a:r>
            <a:endParaRPr lang="en-US" dirty="0">
              <a:solidFill>
                <a:schemeClr val="tx1"/>
              </a:solidFill>
              <a:latin typeface="Calibri Light" panose="020F0302020204030204" pitchFamily="34" charset="0"/>
            </a:endParaRPr>
          </a:p>
        </p:txBody>
      </p:sp>
      <p:pic>
        <p:nvPicPr>
          <p:cNvPr id="5" name="Picture 35" descr="C:\Users\jyyang\AppData\Local\Microsoft\Windows\Temporary Internet Files\Content.IE5\LBPHHNFX\MC900319486[1].wmf"/>
          <p:cNvPicPr>
            <a:picLocks noChangeAspect="1" noChangeArrowheads="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229284" y="1476036"/>
            <a:ext cx="729025" cy="428964"/>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3231078" y="725997"/>
            <a:ext cx="2681844" cy="1429631"/>
          </a:xfrm>
          <a:prstGeom prst="rect">
            <a:avLst/>
          </a:prstGeom>
          <a:solidFill>
            <a:schemeClr val="bg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182880" rIns="0" bIns="0" rtlCol="0" anchor="t"/>
          <a:lstStyle/>
          <a:p>
            <a:pPr algn="ctr"/>
            <a:r>
              <a:rPr lang="en-US" dirty="0" smtClean="0">
                <a:solidFill>
                  <a:schemeClr val="tx1"/>
                </a:solidFill>
                <a:latin typeface="Calibri Light" panose="020F0302020204030204" pitchFamily="34" charset="0"/>
              </a:rPr>
              <a:t>WASTEFUL SPENDING</a:t>
            </a:r>
            <a:endParaRPr lang="en-US" dirty="0">
              <a:solidFill>
                <a:schemeClr val="tx1"/>
              </a:solidFill>
              <a:latin typeface="Calibri Light" panose="020F0302020204030204" pitchFamily="34" charset="0"/>
            </a:endParaRPr>
          </a:p>
        </p:txBody>
      </p:sp>
      <p:sp>
        <p:nvSpPr>
          <p:cNvPr id="7" name="Rectangle 6"/>
          <p:cNvSpPr/>
          <p:nvPr/>
        </p:nvSpPr>
        <p:spPr>
          <a:xfrm>
            <a:off x="6191250" y="725997"/>
            <a:ext cx="2681844" cy="1429631"/>
          </a:xfrm>
          <a:prstGeom prst="rect">
            <a:avLst/>
          </a:prstGeom>
          <a:solidFill>
            <a:schemeClr val="bg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182880" rIns="0" bIns="0" rtlCol="0" anchor="t"/>
          <a:lstStyle/>
          <a:p>
            <a:pPr algn="ctr"/>
            <a:r>
              <a:rPr lang="en-US" dirty="0" smtClean="0">
                <a:solidFill>
                  <a:schemeClr val="tx1"/>
                </a:solidFill>
                <a:latin typeface="Calibri Light" panose="020F0302020204030204" pitchFamily="34" charset="0"/>
              </a:rPr>
              <a:t>HIGH-COST PATIENTS</a:t>
            </a:r>
            <a:endParaRPr lang="en-US" dirty="0">
              <a:solidFill>
                <a:schemeClr val="tx1"/>
              </a:solidFill>
              <a:latin typeface="Calibri Light" panose="020F0302020204030204" pitchFamily="34" charset="0"/>
            </a:endParaRPr>
          </a:p>
        </p:txBody>
      </p:sp>
      <p:sp>
        <p:nvSpPr>
          <p:cNvPr id="8" name="Rectangle 7"/>
          <p:cNvSpPr/>
          <p:nvPr/>
        </p:nvSpPr>
        <p:spPr>
          <a:xfrm>
            <a:off x="270906" y="1943100"/>
            <a:ext cx="8602188" cy="4473526"/>
          </a:xfrm>
          <a:prstGeom prst="rect">
            <a:avLst/>
          </a:prstGeom>
          <a:solidFill>
            <a:srgbClr val="DFE5E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endParaRPr lang="en-US"/>
          </a:p>
        </p:txBody>
      </p:sp>
      <p:sp>
        <p:nvSpPr>
          <p:cNvPr id="9" name="Content Placeholder 2"/>
          <p:cNvSpPr txBox="1">
            <a:spLocks/>
          </p:cNvSpPr>
          <p:nvPr/>
        </p:nvSpPr>
        <p:spPr>
          <a:xfrm>
            <a:off x="524292" y="2266950"/>
            <a:ext cx="6675120" cy="246221"/>
          </a:xfrm>
          <a:prstGeom prst="rect">
            <a:avLst/>
          </a:prstGeom>
        </p:spPr>
        <p:txBody>
          <a:bodyPr wrap="square" lIns="0" tIns="0" rIns="0" bIns="0">
            <a:spAutoFit/>
          </a:bodyPr>
          <a:lstStyle>
            <a:lvl1pPr algn="l" defTabSz="895350" rtl="0" eaLnBrk="1" fontAlgn="base" hangingPunct="1">
              <a:spcBef>
                <a:spcPct val="0"/>
              </a:spcBef>
              <a:spcAft>
                <a:spcPct val="0"/>
              </a:spcAft>
              <a:buClr>
                <a:schemeClr val="tx2"/>
              </a:buClr>
              <a:defRPr sz="1600">
                <a:solidFill>
                  <a:schemeClr val="tx1"/>
                </a:solidFill>
                <a:latin typeface="+mn-lt"/>
                <a:ea typeface="+mn-ea"/>
                <a:cs typeface="+mn-cs"/>
              </a:defRPr>
            </a:lvl1pPr>
            <a:lvl2pPr marL="193675" indent="-192088" algn="l" defTabSz="895350" rtl="0" eaLnBrk="1" fontAlgn="base" hangingPunct="1">
              <a:spcBef>
                <a:spcPct val="0"/>
              </a:spcBef>
              <a:spcAft>
                <a:spcPct val="0"/>
              </a:spcAft>
              <a:buClr>
                <a:schemeClr val="tx2"/>
              </a:buClr>
              <a:buSzPct val="125000"/>
              <a:buFont typeface="Arial" charset="0"/>
              <a:buChar char="▪"/>
              <a:defRPr sz="1600">
                <a:solidFill>
                  <a:schemeClr val="tx1"/>
                </a:solidFill>
                <a:latin typeface="+mn-lt"/>
              </a:defRPr>
            </a:lvl2pPr>
            <a:lvl3pPr marL="457200" indent="-261938" algn="l" defTabSz="895350" rtl="0" eaLnBrk="1" fontAlgn="base" hangingPunct="1">
              <a:spcBef>
                <a:spcPct val="0"/>
              </a:spcBef>
              <a:spcAft>
                <a:spcPct val="0"/>
              </a:spcAft>
              <a:buClr>
                <a:schemeClr val="tx2"/>
              </a:buClr>
              <a:buSzPct val="120000"/>
              <a:buFont typeface="Arial" charset="0"/>
              <a:buChar char="–"/>
              <a:defRPr sz="1600">
                <a:solidFill>
                  <a:schemeClr val="tx1"/>
                </a:solidFill>
                <a:latin typeface="+mn-lt"/>
              </a:defRPr>
            </a:lvl3pPr>
            <a:lvl4pPr marL="614363" indent="-155575" algn="l" defTabSz="895350" rtl="0" eaLnBrk="1" fontAlgn="base" hangingPunct="1">
              <a:spcBef>
                <a:spcPct val="0"/>
              </a:spcBef>
              <a:spcAft>
                <a:spcPct val="0"/>
              </a:spcAft>
              <a:buClr>
                <a:schemeClr val="tx2"/>
              </a:buClr>
              <a:buSzPct val="120000"/>
              <a:buFont typeface="Arial" charset="0"/>
              <a:buChar char="▫"/>
              <a:defRPr sz="1600">
                <a:solidFill>
                  <a:schemeClr val="tx1"/>
                </a:solidFill>
                <a:latin typeface="+mn-lt"/>
              </a:defRPr>
            </a:lvl4pPr>
            <a:lvl5pPr marL="7461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5pPr>
            <a:lvl6pPr marL="12033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6pPr>
            <a:lvl7pPr marL="16605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7pPr>
            <a:lvl8pPr marL="21177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8pPr>
            <a:lvl9pPr marL="25749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9pPr>
          </a:lstStyle>
          <a:p>
            <a:pPr marL="1587" lvl="1" indent="0">
              <a:spcAft>
                <a:spcPts val="306"/>
              </a:spcAft>
              <a:buNone/>
            </a:pPr>
            <a:r>
              <a:rPr lang="en-US" b="1" kern="0" dirty="0" smtClean="0">
                <a:solidFill>
                  <a:srgbClr val="0C2D83"/>
                </a:solidFill>
              </a:rPr>
              <a:t>Why this topic is important to cost trends</a:t>
            </a:r>
            <a:endParaRPr lang="en-US" kern="0" dirty="0" smtClean="0"/>
          </a:p>
        </p:txBody>
      </p:sp>
      <p:sp>
        <p:nvSpPr>
          <p:cNvPr id="10" name="Content Placeholder 2"/>
          <p:cNvSpPr txBox="1">
            <a:spLocks/>
          </p:cNvSpPr>
          <p:nvPr/>
        </p:nvSpPr>
        <p:spPr>
          <a:xfrm>
            <a:off x="524292" y="2669770"/>
            <a:ext cx="8095416" cy="779010"/>
          </a:xfrm>
          <a:prstGeom prst="rect">
            <a:avLst/>
          </a:prstGeom>
        </p:spPr>
        <p:txBody>
          <a:bodyPr wrap="square" lIns="93296" tIns="46648" rIns="93296" bIns="46648">
            <a:spAutoFit/>
          </a:bodyPr>
          <a:lstStyle>
            <a:lvl1pPr algn="l" defTabSz="895350" rtl="0" eaLnBrk="1" fontAlgn="base" hangingPunct="1">
              <a:spcBef>
                <a:spcPct val="0"/>
              </a:spcBef>
              <a:spcAft>
                <a:spcPct val="0"/>
              </a:spcAft>
              <a:buClr>
                <a:schemeClr val="tx2"/>
              </a:buClr>
              <a:defRPr sz="1600">
                <a:solidFill>
                  <a:schemeClr val="tx1"/>
                </a:solidFill>
                <a:latin typeface="+mn-lt"/>
                <a:ea typeface="+mn-ea"/>
                <a:cs typeface="+mn-cs"/>
              </a:defRPr>
            </a:lvl1pPr>
            <a:lvl2pPr marL="193675" indent="-192088" algn="l" defTabSz="895350" rtl="0" eaLnBrk="1" fontAlgn="base" hangingPunct="1">
              <a:spcBef>
                <a:spcPct val="0"/>
              </a:spcBef>
              <a:spcAft>
                <a:spcPct val="0"/>
              </a:spcAft>
              <a:buClr>
                <a:schemeClr val="tx2"/>
              </a:buClr>
              <a:buSzPct val="125000"/>
              <a:buFont typeface="Arial" charset="0"/>
              <a:buChar char="▪"/>
              <a:defRPr sz="1600">
                <a:solidFill>
                  <a:schemeClr val="tx1"/>
                </a:solidFill>
                <a:latin typeface="+mn-lt"/>
              </a:defRPr>
            </a:lvl2pPr>
            <a:lvl3pPr marL="457200" indent="-261938" algn="l" defTabSz="895350" rtl="0" eaLnBrk="1" fontAlgn="base" hangingPunct="1">
              <a:spcBef>
                <a:spcPct val="0"/>
              </a:spcBef>
              <a:spcAft>
                <a:spcPct val="0"/>
              </a:spcAft>
              <a:buClr>
                <a:schemeClr val="tx2"/>
              </a:buClr>
              <a:buSzPct val="120000"/>
              <a:buFont typeface="Arial" charset="0"/>
              <a:buChar char="–"/>
              <a:defRPr sz="1600">
                <a:solidFill>
                  <a:schemeClr val="tx1"/>
                </a:solidFill>
                <a:latin typeface="+mn-lt"/>
              </a:defRPr>
            </a:lvl3pPr>
            <a:lvl4pPr marL="614363" indent="-155575" algn="l" defTabSz="895350" rtl="0" eaLnBrk="1" fontAlgn="base" hangingPunct="1">
              <a:spcBef>
                <a:spcPct val="0"/>
              </a:spcBef>
              <a:spcAft>
                <a:spcPct val="0"/>
              </a:spcAft>
              <a:buClr>
                <a:schemeClr val="tx2"/>
              </a:buClr>
              <a:buSzPct val="120000"/>
              <a:buFont typeface="Arial" charset="0"/>
              <a:buChar char="▫"/>
              <a:defRPr sz="1600">
                <a:solidFill>
                  <a:schemeClr val="tx1"/>
                </a:solidFill>
                <a:latin typeface="+mn-lt"/>
              </a:defRPr>
            </a:lvl4pPr>
            <a:lvl5pPr marL="7461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5pPr>
            <a:lvl6pPr marL="12033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6pPr>
            <a:lvl7pPr marL="16605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7pPr>
            <a:lvl8pPr marL="21177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8pPr>
            <a:lvl9pPr marL="25749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9pPr>
          </a:lstStyle>
          <a:p>
            <a:pPr lvl="1">
              <a:spcAft>
                <a:spcPts val="306"/>
              </a:spcAft>
            </a:pPr>
            <a:r>
              <a:rPr lang="en-US" sz="1400" dirty="0" smtClean="0"/>
              <a:t>Improving operating efficiency could enable hospitals to deliver care more affordably</a:t>
            </a:r>
            <a:endParaRPr lang="en-US" sz="1400" dirty="0"/>
          </a:p>
          <a:p>
            <a:pPr lvl="1">
              <a:spcAft>
                <a:spcPts val="306"/>
              </a:spcAft>
            </a:pPr>
            <a:r>
              <a:rPr lang="en-US" sz="1400" dirty="0"/>
              <a:t>H</a:t>
            </a:r>
            <a:r>
              <a:rPr lang="en-US" sz="1400" dirty="0" smtClean="0"/>
              <a:t>ospitals with higher expense structures could reduce operating expenses, while maintaining equal or better quality of care</a:t>
            </a:r>
            <a:endParaRPr lang="en-US" sz="1400" dirty="0"/>
          </a:p>
        </p:txBody>
      </p:sp>
      <p:cxnSp>
        <p:nvCxnSpPr>
          <p:cNvPr id="11" name="Straight Connector 10"/>
          <p:cNvCxnSpPr/>
          <p:nvPr/>
        </p:nvCxnSpPr>
        <p:spPr>
          <a:xfrm>
            <a:off x="524292" y="2593570"/>
            <a:ext cx="8095416" cy="1588"/>
          </a:xfrm>
          <a:prstGeom prst="line">
            <a:avLst/>
          </a:prstGeom>
          <a:ln w="15875">
            <a:solidFill>
              <a:srgbClr val="7083AE"/>
            </a:solidFill>
          </a:ln>
        </p:spPr>
        <p:style>
          <a:lnRef idx="1">
            <a:schemeClr val="accent1"/>
          </a:lnRef>
          <a:fillRef idx="0">
            <a:schemeClr val="accent1"/>
          </a:fillRef>
          <a:effectRef idx="0">
            <a:schemeClr val="accent1"/>
          </a:effectRef>
          <a:fontRef idx="minor">
            <a:schemeClr val="tx1"/>
          </a:fontRef>
        </p:style>
      </p:cxnSp>
      <p:sp>
        <p:nvSpPr>
          <p:cNvPr id="12" name="Content Placeholder 2"/>
          <p:cNvSpPr txBox="1">
            <a:spLocks/>
          </p:cNvSpPr>
          <p:nvPr/>
        </p:nvSpPr>
        <p:spPr>
          <a:xfrm>
            <a:off x="524292" y="4053574"/>
            <a:ext cx="6675120" cy="246221"/>
          </a:xfrm>
          <a:prstGeom prst="rect">
            <a:avLst/>
          </a:prstGeom>
        </p:spPr>
        <p:txBody>
          <a:bodyPr wrap="square" lIns="0" tIns="0" rIns="0" bIns="0">
            <a:spAutoFit/>
          </a:bodyPr>
          <a:lstStyle>
            <a:lvl1pPr algn="l" defTabSz="895350" rtl="0" eaLnBrk="1" fontAlgn="base" hangingPunct="1">
              <a:spcBef>
                <a:spcPct val="0"/>
              </a:spcBef>
              <a:spcAft>
                <a:spcPct val="0"/>
              </a:spcAft>
              <a:buClr>
                <a:schemeClr val="tx2"/>
              </a:buClr>
              <a:defRPr sz="1600">
                <a:solidFill>
                  <a:schemeClr val="tx1"/>
                </a:solidFill>
                <a:latin typeface="+mn-lt"/>
                <a:ea typeface="+mn-ea"/>
                <a:cs typeface="+mn-cs"/>
              </a:defRPr>
            </a:lvl1pPr>
            <a:lvl2pPr marL="193675" indent="-192088" algn="l" defTabSz="895350" rtl="0" eaLnBrk="1" fontAlgn="base" hangingPunct="1">
              <a:spcBef>
                <a:spcPct val="0"/>
              </a:spcBef>
              <a:spcAft>
                <a:spcPct val="0"/>
              </a:spcAft>
              <a:buClr>
                <a:schemeClr val="tx2"/>
              </a:buClr>
              <a:buSzPct val="125000"/>
              <a:buFont typeface="Arial" charset="0"/>
              <a:buChar char="▪"/>
              <a:defRPr sz="1600">
                <a:solidFill>
                  <a:schemeClr val="tx1"/>
                </a:solidFill>
                <a:latin typeface="+mn-lt"/>
              </a:defRPr>
            </a:lvl2pPr>
            <a:lvl3pPr marL="457200" indent="-261938" algn="l" defTabSz="895350" rtl="0" eaLnBrk="1" fontAlgn="base" hangingPunct="1">
              <a:spcBef>
                <a:spcPct val="0"/>
              </a:spcBef>
              <a:spcAft>
                <a:spcPct val="0"/>
              </a:spcAft>
              <a:buClr>
                <a:schemeClr val="tx2"/>
              </a:buClr>
              <a:buSzPct val="120000"/>
              <a:buFont typeface="Arial" charset="0"/>
              <a:buChar char="–"/>
              <a:defRPr sz="1600">
                <a:solidFill>
                  <a:schemeClr val="tx1"/>
                </a:solidFill>
                <a:latin typeface="+mn-lt"/>
              </a:defRPr>
            </a:lvl3pPr>
            <a:lvl4pPr marL="614363" indent="-155575" algn="l" defTabSz="895350" rtl="0" eaLnBrk="1" fontAlgn="base" hangingPunct="1">
              <a:spcBef>
                <a:spcPct val="0"/>
              </a:spcBef>
              <a:spcAft>
                <a:spcPct val="0"/>
              </a:spcAft>
              <a:buClr>
                <a:schemeClr val="tx2"/>
              </a:buClr>
              <a:buSzPct val="120000"/>
              <a:buFont typeface="Arial" charset="0"/>
              <a:buChar char="▫"/>
              <a:defRPr sz="1600">
                <a:solidFill>
                  <a:schemeClr val="tx1"/>
                </a:solidFill>
                <a:latin typeface="+mn-lt"/>
              </a:defRPr>
            </a:lvl4pPr>
            <a:lvl5pPr marL="7461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5pPr>
            <a:lvl6pPr marL="12033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6pPr>
            <a:lvl7pPr marL="16605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7pPr>
            <a:lvl8pPr marL="21177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8pPr>
            <a:lvl9pPr marL="25749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9pPr>
          </a:lstStyle>
          <a:p>
            <a:pPr marL="1587" lvl="1" indent="0">
              <a:spcAft>
                <a:spcPts val="306"/>
              </a:spcAft>
              <a:buNone/>
            </a:pPr>
            <a:r>
              <a:rPr lang="en-US" b="1" kern="0" dirty="0" smtClean="0">
                <a:solidFill>
                  <a:srgbClr val="0C2D83"/>
                </a:solidFill>
              </a:rPr>
              <a:t>Research questions</a:t>
            </a:r>
            <a:endParaRPr lang="en-US" kern="0" dirty="0" smtClean="0"/>
          </a:p>
        </p:txBody>
      </p:sp>
      <p:sp>
        <p:nvSpPr>
          <p:cNvPr id="13" name="Content Placeholder 2"/>
          <p:cNvSpPr txBox="1">
            <a:spLocks/>
          </p:cNvSpPr>
          <p:nvPr/>
        </p:nvSpPr>
        <p:spPr>
          <a:xfrm>
            <a:off x="524292" y="4472972"/>
            <a:ext cx="8095416" cy="1540757"/>
          </a:xfrm>
          <a:prstGeom prst="rect">
            <a:avLst/>
          </a:prstGeom>
        </p:spPr>
        <p:txBody>
          <a:bodyPr wrap="square" lIns="93296" tIns="46648" rIns="93296" bIns="46648">
            <a:spAutoFit/>
          </a:bodyPr>
          <a:lstStyle>
            <a:lvl1pPr algn="l" defTabSz="895350" rtl="0" eaLnBrk="1" fontAlgn="base" hangingPunct="1">
              <a:spcBef>
                <a:spcPct val="0"/>
              </a:spcBef>
              <a:spcAft>
                <a:spcPct val="0"/>
              </a:spcAft>
              <a:buClr>
                <a:schemeClr val="tx2"/>
              </a:buClr>
              <a:defRPr sz="1600">
                <a:solidFill>
                  <a:schemeClr val="tx1"/>
                </a:solidFill>
                <a:latin typeface="+mn-lt"/>
                <a:ea typeface="+mn-ea"/>
                <a:cs typeface="+mn-cs"/>
              </a:defRPr>
            </a:lvl1pPr>
            <a:lvl2pPr marL="193675" indent="-192088" algn="l" defTabSz="895350" rtl="0" eaLnBrk="1" fontAlgn="base" hangingPunct="1">
              <a:spcBef>
                <a:spcPct val="0"/>
              </a:spcBef>
              <a:spcAft>
                <a:spcPct val="0"/>
              </a:spcAft>
              <a:buClr>
                <a:schemeClr val="tx2"/>
              </a:buClr>
              <a:buSzPct val="125000"/>
              <a:buFont typeface="Arial" charset="0"/>
              <a:buChar char="▪"/>
              <a:defRPr sz="1600">
                <a:solidFill>
                  <a:schemeClr val="tx1"/>
                </a:solidFill>
                <a:latin typeface="+mn-lt"/>
              </a:defRPr>
            </a:lvl2pPr>
            <a:lvl3pPr marL="457200" indent="-261938" algn="l" defTabSz="895350" rtl="0" eaLnBrk="1" fontAlgn="base" hangingPunct="1">
              <a:spcBef>
                <a:spcPct val="0"/>
              </a:spcBef>
              <a:spcAft>
                <a:spcPct val="0"/>
              </a:spcAft>
              <a:buClr>
                <a:schemeClr val="tx2"/>
              </a:buClr>
              <a:buSzPct val="120000"/>
              <a:buFont typeface="Arial" charset="0"/>
              <a:buChar char="–"/>
              <a:defRPr sz="1600">
                <a:solidFill>
                  <a:schemeClr val="tx1"/>
                </a:solidFill>
                <a:latin typeface="+mn-lt"/>
              </a:defRPr>
            </a:lvl3pPr>
            <a:lvl4pPr marL="614363" indent="-155575" algn="l" defTabSz="895350" rtl="0" eaLnBrk="1" fontAlgn="base" hangingPunct="1">
              <a:spcBef>
                <a:spcPct val="0"/>
              </a:spcBef>
              <a:spcAft>
                <a:spcPct val="0"/>
              </a:spcAft>
              <a:buClr>
                <a:schemeClr val="tx2"/>
              </a:buClr>
              <a:buSzPct val="120000"/>
              <a:buFont typeface="Arial" charset="0"/>
              <a:buChar char="▫"/>
              <a:defRPr sz="1600">
                <a:solidFill>
                  <a:schemeClr val="tx1"/>
                </a:solidFill>
                <a:latin typeface="+mn-lt"/>
              </a:defRPr>
            </a:lvl4pPr>
            <a:lvl5pPr marL="7461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5pPr>
            <a:lvl6pPr marL="12033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6pPr>
            <a:lvl7pPr marL="16605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7pPr>
            <a:lvl8pPr marL="21177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8pPr>
            <a:lvl9pPr marL="2574925" indent="-130175" algn="l" defTabSz="895350"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9pPr>
          </a:lstStyle>
          <a:p>
            <a:pPr lvl="1">
              <a:spcAft>
                <a:spcPts val="306"/>
              </a:spcAft>
            </a:pPr>
            <a:r>
              <a:rPr lang="en-US" sz="1400" kern="0" dirty="0" smtClean="0"/>
              <a:t>What are the major categories of operating expenses for Massachusetts hospitals, and are there opportunities to improve efficiency in these areas?</a:t>
            </a:r>
          </a:p>
          <a:p>
            <a:pPr lvl="1">
              <a:spcAft>
                <a:spcPts val="306"/>
              </a:spcAft>
            </a:pPr>
            <a:r>
              <a:rPr lang="en-US" sz="1400" kern="0" dirty="0" smtClean="0"/>
              <a:t>How </a:t>
            </a:r>
            <a:r>
              <a:rPr lang="en-US" sz="1400" kern="0" dirty="0"/>
              <a:t>efficiently do hospitals in Massachusetts </a:t>
            </a:r>
            <a:r>
              <a:rPr lang="en-US" sz="1400" kern="0" dirty="0" smtClean="0"/>
              <a:t>deliver </a:t>
            </a:r>
            <a:r>
              <a:rPr lang="en-US" sz="1400" kern="0" dirty="0"/>
              <a:t>services?</a:t>
            </a:r>
          </a:p>
          <a:p>
            <a:pPr lvl="2">
              <a:spcAft>
                <a:spcPts val="306"/>
              </a:spcAft>
            </a:pPr>
            <a:r>
              <a:rPr lang="en-US" sz="1400" kern="0" dirty="0" smtClean="0"/>
              <a:t>Are </a:t>
            </a:r>
            <a:r>
              <a:rPr lang="en-US" sz="1400" kern="0" dirty="0"/>
              <a:t>levels of operating expenses similar across hospitals?</a:t>
            </a:r>
          </a:p>
          <a:p>
            <a:pPr lvl="2">
              <a:spcAft>
                <a:spcPts val="306"/>
              </a:spcAft>
            </a:pPr>
            <a:r>
              <a:rPr lang="en-US" sz="1400" kern="0" dirty="0" smtClean="0"/>
              <a:t>Are higher </a:t>
            </a:r>
            <a:r>
              <a:rPr lang="en-US" sz="1400" kern="0" dirty="0"/>
              <a:t>operating expenses </a:t>
            </a:r>
            <a:r>
              <a:rPr lang="en-US" sz="1400" kern="0" dirty="0" smtClean="0"/>
              <a:t>associated with higher-quality </a:t>
            </a:r>
            <a:r>
              <a:rPr lang="en-US" sz="1400" kern="0" dirty="0"/>
              <a:t>care</a:t>
            </a:r>
            <a:r>
              <a:rPr lang="en-US" sz="1400" kern="0" dirty="0" smtClean="0"/>
              <a:t>?</a:t>
            </a:r>
            <a:endParaRPr lang="en-US" sz="1400" kern="0" dirty="0"/>
          </a:p>
          <a:p>
            <a:pPr lvl="1">
              <a:spcAft>
                <a:spcPts val="306"/>
              </a:spcAft>
            </a:pPr>
            <a:r>
              <a:rPr lang="en-US" sz="1400" kern="0" dirty="0" smtClean="0"/>
              <a:t>What are the differences in hospital operating margins for public payers and commercial payers?</a:t>
            </a:r>
            <a:endParaRPr lang="en-US" sz="1400" kern="0" dirty="0"/>
          </a:p>
        </p:txBody>
      </p:sp>
      <p:cxnSp>
        <p:nvCxnSpPr>
          <p:cNvPr id="14" name="Straight Connector 13"/>
          <p:cNvCxnSpPr/>
          <p:nvPr/>
        </p:nvCxnSpPr>
        <p:spPr>
          <a:xfrm>
            <a:off x="524292" y="4356945"/>
            <a:ext cx="8095416" cy="1588"/>
          </a:xfrm>
          <a:prstGeom prst="line">
            <a:avLst/>
          </a:prstGeom>
          <a:ln w="15875">
            <a:solidFill>
              <a:srgbClr val="7083AE"/>
            </a:solidFill>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4346934" y="1187349"/>
            <a:ext cx="450133" cy="565251"/>
          </a:xfrm>
          <a:prstGeom prst="rect">
            <a:avLst/>
          </a:prstGeom>
          <a:noFill/>
        </p:spPr>
        <p:txBody>
          <a:bodyPr wrap="none" lIns="93296" tIns="0" rIns="93296" bIns="0">
            <a:spAutoFit/>
          </a:bodyPr>
          <a:lstStyle/>
          <a:p>
            <a:pPr algn="ctr"/>
            <a:r>
              <a:rPr lang="en-US" sz="3700" dirty="0">
                <a:ln w="18415" cmpd="sng">
                  <a:solidFill>
                    <a:srgbClr val="006C31"/>
                  </a:solidFill>
                  <a:prstDash val="solid"/>
                </a:ln>
                <a:solidFill>
                  <a:srgbClr val="006C31"/>
                </a:solidFill>
                <a:effectLst>
                  <a:outerShdw blurRad="63500" dir="3600000" algn="tl" rotWithShape="0">
                    <a:srgbClr val="000000">
                      <a:alpha val="70000"/>
                    </a:srgbClr>
                  </a:outerShdw>
                </a:effectLst>
              </a:rPr>
              <a:t>$</a:t>
            </a:r>
          </a:p>
        </p:txBody>
      </p:sp>
      <p:pic>
        <p:nvPicPr>
          <p:cNvPr id="16" name="Picture 9" descr="http://www.clker.com/cliparts/b/f/d/3/k/d/man-figure-symbol-hi.png"/>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408715" y="1190286"/>
            <a:ext cx="246914" cy="579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Rectangle 16"/>
          <p:cNvSpPr/>
          <p:nvPr/>
        </p:nvSpPr>
        <p:spPr>
          <a:xfrm>
            <a:off x="3227545" y="725997"/>
            <a:ext cx="2681844" cy="1429631"/>
          </a:xfrm>
          <a:prstGeom prst="rect">
            <a:avLst/>
          </a:prstGeom>
          <a:solidFill>
            <a:srgbClr val="DFE5EF">
              <a:alpha val="32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182880" rIns="0" bIns="0" rtlCol="0" anchor="t"/>
          <a:lstStyle/>
          <a:p>
            <a:pPr algn="ctr"/>
            <a:endParaRPr lang="en-US" dirty="0">
              <a:solidFill>
                <a:schemeClr val="tx1"/>
              </a:solidFill>
              <a:latin typeface="Calibri Light" panose="020F0302020204030204" pitchFamily="34" charset="0"/>
            </a:endParaRPr>
          </a:p>
        </p:txBody>
      </p:sp>
      <p:sp>
        <p:nvSpPr>
          <p:cNvPr id="18" name="Rectangle 17"/>
          <p:cNvSpPr/>
          <p:nvPr/>
        </p:nvSpPr>
        <p:spPr>
          <a:xfrm>
            <a:off x="6191250" y="725997"/>
            <a:ext cx="2681844" cy="1429631"/>
          </a:xfrm>
          <a:prstGeom prst="rect">
            <a:avLst/>
          </a:prstGeom>
          <a:solidFill>
            <a:srgbClr val="DFE5EF">
              <a:alpha val="32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182880" rIns="0" bIns="0" rtlCol="0" anchor="t"/>
          <a:lstStyle/>
          <a:p>
            <a:pPr algn="ctr"/>
            <a:endParaRPr lang="en-US" dirty="0">
              <a:solidFill>
                <a:schemeClr val="tx1"/>
              </a:solidFill>
              <a:latin typeface="Calibri Light" panose="020F0302020204030204" pitchFamily="34" charset="0"/>
            </a:endParaRPr>
          </a:p>
        </p:txBody>
      </p:sp>
    </p:spTree>
    <p:extLst>
      <p:ext uri="{BB962C8B-B14F-4D97-AF65-F5344CB8AC3E}">
        <p14:creationId xmlns:p14="http://schemas.microsoft.com/office/powerpoint/2010/main" val="17013107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 name="Object 15" hidden="1"/>
          <p:cNvGraphicFramePr>
            <a:graphicFrameLocks noChangeAspect="1"/>
          </p:cNvGraphicFramePr>
          <p:nvPr>
            <p:custDataLst>
              <p:tags r:id="rId2"/>
            </p:custDataLst>
            <p:extLst>
              <p:ext uri="{D42A27DB-BD31-4B8C-83A1-F6EECF244321}">
                <p14:modId xmlns:p14="http://schemas.microsoft.com/office/powerpoint/2010/main" val="387890538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321698" name="think-cell Slide" r:id="rId14" imgW="360" imgH="360" progId="TCLayout.ActiveDocument.1">
                  <p:embed/>
                </p:oleObj>
              </mc:Choice>
              <mc:Fallback>
                <p:oleObj name="think-cell Slide" r:id="rId14" imgW="360" imgH="360" progId="TCLayout.ActiveDocument.1">
                  <p:embed/>
                  <p:pic>
                    <p:nvPicPr>
                      <p:cNvPr id="0" name=""/>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 name="Rectangle 14" hidden="1"/>
          <p:cNvSpPr/>
          <p:nvPr>
            <p:custDataLst>
              <p:tags r:id="rId3"/>
            </p:custDataLst>
          </p:nvPr>
        </p:nvSpPr>
        <p:spPr bwMode="auto">
          <a:xfrm>
            <a:off x="0" y="0"/>
            <a:ext cx="158750" cy="15875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endParaRPr lang="en-US" sz="1400">
              <a:latin typeface="Calibri Light"/>
              <a:sym typeface="Calibri Light"/>
            </a:endParaRPr>
          </a:p>
        </p:txBody>
      </p:sp>
      <p:sp>
        <p:nvSpPr>
          <p:cNvPr id="2" name="Title 1"/>
          <p:cNvSpPr>
            <a:spLocks noGrp="1"/>
          </p:cNvSpPr>
          <p:nvPr>
            <p:ph type="title"/>
          </p:nvPr>
        </p:nvSpPr>
        <p:spPr/>
        <p:txBody>
          <a:bodyPr/>
          <a:lstStyle/>
          <a:p>
            <a:r>
              <a:rPr lang="en-US" dirty="0"/>
              <a:t>Labor constitutes the majority of operating expenses for hospitals</a:t>
            </a:r>
          </a:p>
        </p:txBody>
      </p:sp>
      <p:sp>
        <p:nvSpPr>
          <p:cNvPr id="11" name="TextBox 10"/>
          <p:cNvSpPr txBox="1"/>
          <p:nvPr/>
        </p:nvSpPr>
        <p:spPr>
          <a:xfrm>
            <a:off x="419478" y="1087456"/>
            <a:ext cx="8271639" cy="533848"/>
          </a:xfrm>
          <a:prstGeom prst="rect">
            <a:avLst/>
          </a:prstGeom>
          <a:noFill/>
        </p:spPr>
        <p:txBody>
          <a:bodyPr wrap="square" lIns="93296" tIns="46648" rIns="93296" bIns="46648" rtlCol="0">
            <a:spAutoFit/>
          </a:bodyPr>
          <a:lstStyle/>
          <a:p>
            <a:pPr>
              <a:defRPr/>
            </a:pPr>
            <a:r>
              <a:rPr lang="en-US" sz="1400" dirty="0" smtClean="0">
                <a:solidFill>
                  <a:schemeClr val="tx2"/>
                </a:solidFill>
                <a:latin typeface="Calibri Light" panose="020F0302020204030204" pitchFamily="34" charset="0"/>
              </a:rPr>
              <a:t>Breakdown of hospital operating expenses</a:t>
            </a:r>
            <a:endParaRPr lang="en-US" sz="1400" dirty="0">
              <a:solidFill>
                <a:schemeClr val="tx2"/>
              </a:solidFill>
              <a:latin typeface="Calibri Light" panose="020F0302020204030204" pitchFamily="34" charset="0"/>
            </a:endParaRPr>
          </a:p>
          <a:p>
            <a:pPr>
              <a:defRPr/>
            </a:pPr>
            <a:r>
              <a:rPr lang="en-US" sz="1400" dirty="0" smtClean="0">
                <a:solidFill>
                  <a:schemeClr val="bg1">
                    <a:lumMod val="50000"/>
                  </a:schemeClr>
                </a:solidFill>
                <a:latin typeface="Calibri Light" panose="020F0302020204030204" pitchFamily="34" charset="0"/>
              </a:rPr>
              <a:t>Percent of expenses by category, 2012</a:t>
            </a:r>
            <a:endParaRPr lang="en-US" sz="1400" dirty="0">
              <a:solidFill>
                <a:schemeClr val="bg1">
                  <a:lumMod val="50000"/>
                </a:schemeClr>
              </a:solidFill>
              <a:latin typeface="Calibri Light" panose="020F0302020204030204" pitchFamily="34" charset="0"/>
            </a:endParaRPr>
          </a:p>
        </p:txBody>
      </p:sp>
      <p:cxnSp>
        <p:nvCxnSpPr>
          <p:cNvPr id="12" name="Straight Connector 11"/>
          <p:cNvCxnSpPr/>
          <p:nvPr/>
        </p:nvCxnSpPr>
        <p:spPr>
          <a:xfrm>
            <a:off x="419478" y="1141911"/>
            <a:ext cx="0" cy="424940"/>
          </a:xfrm>
          <a:prstGeom prst="line">
            <a:avLst/>
          </a:prstGeom>
          <a:ln>
            <a:solidFill>
              <a:schemeClr val="bg2">
                <a:lumMod val="65000"/>
              </a:schemeClr>
            </a:solidFill>
          </a:ln>
        </p:spPr>
        <p:style>
          <a:lnRef idx="1">
            <a:schemeClr val="accent1"/>
          </a:lnRef>
          <a:fillRef idx="0">
            <a:schemeClr val="accent1"/>
          </a:fillRef>
          <a:effectRef idx="0">
            <a:schemeClr val="accent1"/>
          </a:effectRef>
          <a:fontRef idx="minor">
            <a:schemeClr val="tx1"/>
          </a:fontRef>
        </p:style>
      </p:cxnSp>
      <p:graphicFrame>
        <p:nvGraphicFramePr>
          <p:cNvPr id="3" name="Object 2"/>
          <p:cNvGraphicFramePr>
            <a:graphicFrameLocks/>
          </p:cNvGraphicFramePr>
          <p:nvPr>
            <p:custDataLst>
              <p:tags r:id="rId4"/>
            </p:custDataLst>
            <p:extLst>
              <p:ext uri="{D42A27DB-BD31-4B8C-83A1-F6EECF244321}">
                <p14:modId xmlns:p14="http://schemas.microsoft.com/office/powerpoint/2010/main" val="2318914368"/>
              </p:ext>
            </p:extLst>
          </p:nvPr>
        </p:nvGraphicFramePr>
        <p:xfrm>
          <a:off x="2324100" y="1943100"/>
          <a:ext cx="3276713" cy="4257743"/>
        </p:xfrm>
        <a:graphic>
          <a:graphicData uri="http://schemas.openxmlformats.org/presentationml/2006/ole">
            <mc:AlternateContent xmlns:mc="http://schemas.openxmlformats.org/markup-compatibility/2006">
              <mc:Choice xmlns:v="urn:schemas-microsoft-com:vml" Requires="v">
                <p:oleObj spid="_x0000_s321699" name="Chart" r:id="rId16" imgW="3276713" imgH="4257743" progId="MSGraph.Chart.8">
                  <p:embed followColorScheme="full"/>
                </p:oleObj>
              </mc:Choice>
              <mc:Fallback>
                <p:oleObj name="Chart" r:id="rId16" imgW="3276713" imgH="4257743" progId="MSGraph.Chart.8">
                  <p:embed followColorScheme="full"/>
                  <p:pic>
                    <p:nvPicPr>
                      <p:cNvPr id="0" name=""/>
                      <p:cNvPicPr>
                        <a:picLocks noChangeArrowheads="1"/>
                      </p:cNvPicPr>
                      <p:nvPr/>
                    </p:nvPicPr>
                    <p:blipFill>
                      <a:blip r:embed="rId17"/>
                      <a:srcRect/>
                      <a:stretch>
                        <a:fillRect/>
                      </a:stretch>
                    </p:blipFill>
                    <p:spPr bwMode="auto">
                      <a:xfrm>
                        <a:off x="2324100" y="1943100"/>
                        <a:ext cx="3276713" cy="425774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5" name="Straight Connector 4"/>
          <p:cNvCxnSpPr/>
          <p:nvPr>
            <p:custDataLst>
              <p:tags r:id="rId5"/>
            </p:custDataLst>
          </p:nvPr>
        </p:nvCxnSpPr>
        <p:spPr bwMode="auto">
          <a:xfrm flipV="1">
            <a:off x="2998788" y="2176463"/>
            <a:ext cx="77787" cy="112712"/>
          </a:xfrm>
          <a:prstGeom prst="line">
            <a:avLst/>
          </a:prstGeom>
          <a:ln w="635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23" name="Rectangle 22"/>
          <p:cNvSpPr/>
          <p:nvPr>
            <p:custDataLst>
              <p:tags r:id="rId6"/>
            </p:custDataLst>
          </p:nvPr>
        </p:nvSpPr>
        <p:spPr bwMode="auto">
          <a:xfrm>
            <a:off x="2509838" y="4913313"/>
            <a:ext cx="463550" cy="212725"/>
          </a:xfrm>
          <a:prstGeom prst="rect">
            <a:avLst/>
          </a:prstGeom>
          <a:noFill/>
          <a:ln w="25400" cap="flat" cmpd="sng" algn="ctr">
            <a:noFill/>
            <a:prstDash val="soli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r"/>
            <a:fld id="{74DB1427-B23B-4417-8F84-72D63B3FB0D5}" type="datetime'''''''''''''''''''''L''''''''''a''''''b''''o''r'''">
              <a:rPr lang="en-US" sz="1400" smtClean="0">
                <a:solidFill>
                  <a:schemeClr val="tx1"/>
                </a:solidFill>
              </a:rPr>
              <a:pPr/>
              <a:t>Labor</a:t>
            </a:fld>
            <a:r>
              <a:rPr lang="en-US" sz="1400" baseline="30000" dirty="0" smtClean="0">
                <a:solidFill>
                  <a:schemeClr val="tx1"/>
                </a:solidFill>
              </a:rPr>
              <a:t>*</a:t>
            </a:r>
            <a:endParaRPr lang="en-US" sz="1400" dirty="0">
              <a:solidFill>
                <a:schemeClr val="tx1"/>
              </a:solidFill>
              <a:sym typeface="+mn-lt"/>
            </a:endParaRPr>
          </a:p>
        </p:txBody>
      </p:sp>
      <p:sp>
        <p:nvSpPr>
          <p:cNvPr id="22" name="Rectangle 21"/>
          <p:cNvSpPr/>
          <p:nvPr>
            <p:custDataLst>
              <p:tags r:id="rId7"/>
            </p:custDataLst>
          </p:nvPr>
        </p:nvSpPr>
        <p:spPr bwMode="auto">
          <a:xfrm>
            <a:off x="2381250" y="3008313"/>
            <a:ext cx="592138" cy="212725"/>
          </a:xfrm>
          <a:prstGeom prst="rect">
            <a:avLst/>
          </a:prstGeom>
          <a:noFill/>
          <a:ln w="25400" cap="flat" cmpd="sng" algn="ctr">
            <a:noFill/>
            <a:prstDash val="soli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r"/>
            <a:fld id="{3BE93D99-7666-4072-94D0-1D61DFB23AA4}" type="datetime'Su''''p''''''''p''''l''''i''''''e''''s'''''''''''''''''''''''">
              <a:rPr lang="en-US" sz="1400">
                <a:solidFill>
                  <a:schemeClr val="tx1"/>
                </a:solidFill>
              </a:rPr>
              <a:pPr algn="r"/>
              <a:t>Supplies</a:t>
            </a:fld>
            <a:endParaRPr lang="en-US" sz="1400">
              <a:solidFill>
                <a:schemeClr val="tx1"/>
              </a:solidFill>
              <a:sym typeface="+mn-lt"/>
            </a:endParaRPr>
          </a:p>
        </p:txBody>
      </p:sp>
      <p:sp>
        <p:nvSpPr>
          <p:cNvPr id="21" name="Rectangle 20"/>
          <p:cNvSpPr/>
          <p:nvPr>
            <p:custDataLst>
              <p:tags r:id="rId8"/>
            </p:custDataLst>
          </p:nvPr>
        </p:nvSpPr>
        <p:spPr bwMode="auto">
          <a:xfrm>
            <a:off x="1751013" y="2076449"/>
            <a:ext cx="1222375" cy="425450"/>
          </a:xfrm>
          <a:prstGeom prst="rect">
            <a:avLst/>
          </a:prstGeom>
          <a:noFill/>
          <a:ln w="25400" cap="flat" cmpd="sng" algn="ctr">
            <a:noFill/>
            <a:prstDash val="soli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r"/>
            <a:fld id="{C222717D-FE3E-492B-B173-719C46E7BA9F}" type="datetime'D''''e''preci''ati''o''''n'' &#10;''''and'' amor''tization'''''">
              <a:rPr lang="en-US" sz="1400">
                <a:solidFill>
                  <a:schemeClr val="tx1"/>
                </a:solidFill>
              </a:rPr>
              <a:pPr/>
              <a:t>Depreciation 
and amortization</a:t>
            </a:fld>
            <a:endParaRPr lang="en-US" sz="1400">
              <a:solidFill>
                <a:schemeClr val="tx1"/>
              </a:solidFill>
              <a:sym typeface="+mn-lt"/>
            </a:endParaRPr>
          </a:p>
        </p:txBody>
      </p:sp>
      <p:sp>
        <p:nvSpPr>
          <p:cNvPr id="24" name="Rectangle 23"/>
          <p:cNvSpPr/>
          <p:nvPr>
            <p:custDataLst>
              <p:tags r:id="rId9"/>
            </p:custDataLst>
          </p:nvPr>
        </p:nvSpPr>
        <p:spPr bwMode="gray">
          <a:xfrm>
            <a:off x="3802063" y="1838325"/>
            <a:ext cx="322263" cy="212725"/>
          </a:xfrm>
          <a:prstGeom prst="rect">
            <a:avLst/>
          </a:prstGeom>
          <a:noFill/>
          <a:ln w="25400" cap="flat" cmpd="sng" algn="ctr">
            <a:noFill/>
            <a:prstDash val="soli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25400" tIns="0" rIns="25400" bIns="0" rtlCol="0" anchor="b"/>
          <a:lstStyle/>
          <a:p>
            <a:pPr algn="ctr"/>
            <a:fld id="{DA2FDDC2-437C-4DA4-820E-83811E8E264A}" type="datetime'''''''10''''''''''''''''0'''''''''''''''''''''''''''''''''">
              <a:rPr lang="en-US" sz="1400">
                <a:solidFill>
                  <a:schemeClr val="tx1"/>
                </a:solidFill>
              </a:rPr>
              <a:pPr/>
              <a:t>100</a:t>
            </a:fld>
            <a:endParaRPr lang="en-US" sz="1400">
              <a:solidFill>
                <a:schemeClr val="tx1"/>
              </a:solidFill>
              <a:sym typeface="+mn-lt"/>
            </a:endParaRPr>
          </a:p>
        </p:txBody>
      </p:sp>
      <p:sp>
        <p:nvSpPr>
          <p:cNvPr id="27" name="Rectangle 26"/>
          <p:cNvSpPr/>
          <p:nvPr>
            <p:custDataLst>
              <p:tags r:id="rId10"/>
            </p:custDataLst>
          </p:nvPr>
        </p:nvSpPr>
        <p:spPr bwMode="gray">
          <a:xfrm>
            <a:off x="3846513" y="4913313"/>
            <a:ext cx="231775" cy="212725"/>
          </a:xfrm>
          <a:prstGeom prst="rect">
            <a:avLst/>
          </a:prstGeom>
          <a:noFill/>
          <a:ln w="25400" cap="flat" cmpd="sng" algn="ctr">
            <a:noFill/>
            <a:prstDash val="soli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25400" tIns="0" rIns="25400" bIns="0" rtlCol="0" anchor="ctr"/>
          <a:lstStyle/>
          <a:p>
            <a:pPr algn="ctr"/>
            <a:fld id="{2C65C6AF-1732-4EDA-9557-4BAF691CE931}" type="datetime'''5''''''''''''''''''''''''''''''''3'''''''''''''''''''''''">
              <a:rPr lang="en-US" sz="1400">
                <a:solidFill>
                  <a:schemeClr val="bg1"/>
                </a:solidFill>
              </a:rPr>
              <a:pPr algn="ctr"/>
              <a:t>53</a:t>
            </a:fld>
            <a:endParaRPr lang="en-US" sz="1400">
              <a:solidFill>
                <a:schemeClr val="bg1"/>
              </a:solidFill>
              <a:sym typeface="+mn-lt"/>
            </a:endParaRPr>
          </a:p>
        </p:txBody>
      </p:sp>
      <p:sp>
        <p:nvSpPr>
          <p:cNvPr id="17" name="McK 5. Source"/>
          <p:cNvSpPr>
            <a:spLocks noChangeArrowheads="1"/>
          </p:cNvSpPr>
          <p:nvPr>
            <p:custDataLst>
              <p:tags r:id="rId11"/>
            </p:custDataLst>
          </p:nvPr>
        </p:nvSpPr>
        <p:spPr bwMode="auto">
          <a:xfrm>
            <a:off x="121488" y="6526554"/>
            <a:ext cx="6988830"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nchorCtr="0">
            <a:spAutoFit/>
          </a:bodyPr>
          <a:lstStyle/>
          <a:p>
            <a:pPr marL="118241" indent="-118241" defTabSz="913526">
              <a:tabLst>
                <a:tab pos="118241" algn="l"/>
                <a:tab pos="408171" algn="l"/>
              </a:tabLst>
            </a:pPr>
            <a:r>
              <a:rPr lang="en-US" sz="800" dirty="0">
                <a:solidFill>
                  <a:schemeClr val="bg1">
                    <a:lumMod val="50000"/>
                  </a:schemeClr>
                </a:solidFill>
                <a:latin typeface="Calibri Light" panose="020F0302020204030204" pitchFamily="34" charset="0"/>
              </a:rPr>
              <a:t>*	Labor expense category is composed of </a:t>
            </a:r>
            <a:r>
              <a:rPr lang="en-US" sz="800" dirty="0" smtClean="0">
                <a:solidFill>
                  <a:schemeClr val="bg1">
                    <a:lumMod val="50000"/>
                  </a:schemeClr>
                </a:solidFill>
                <a:latin typeface="Calibri Light" panose="020F0302020204030204" pitchFamily="34" charset="0"/>
              </a:rPr>
              <a:t>salaries and </a:t>
            </a:r>
            <a:r>
              <a:rPr lang="en-US" sz="800" dirty="0">
                <a:solidFill>
                  <a:schemeClr val="bg1">
                    <a:lumMod val="50000"/>
                  </a:schemeClr>
                </a:solidFill>
                <a:latin typeface="Calibri Light" panose="020F0302020204030204" pitchFamily="34" charset="0"/>
              </a:rPr>
              <a:t>benefits, physician compensation paid directly by hospitals, and purchased services</a:t>
            </a:r>
          </a:p>
          <a:p>
            <a:pPr marL="118241" indent="-118241" defTabSz="913526">
              <a:tabLst>
                <a:tab pos="118241" algn="l"/>
                <a:tab pos="408171" algn="l"/>
              </a:tabLst>
            </a:pPr>
            <a:r>
              <a:rPr lang="en-US" sz="800" b="1" dirty="0">
                <a:solidFill>
                  <a:schemeClr val="bg1">
                    <a:lumMod val="50000"/>
                  </a:schemeClr>
                </a:solidFill>
                <a:latin typeface="Calibri Light" panose="020F0302020204030204" pitchFamily="34" charset="0"/>
              </a:rPr>
              <a:t>Source: 	</a:t>
            </a:r>
            <a:r>
              <a:rPr lang="en-US" sz="800" dirty="0">
                <a:solidFill>
                  <a:schemeClr val="bg1">
                    <a:lumMod val="50000"/>
                  </a:schemeClr>
                </a:solidFill>
                <a:latin typeface="Calibri Light" panose="020F0302020204030204" pitchFamily="34" charset="0"/>
              </a:rPr>
              <a:t>Center for Health Information and Analysis; </a:t>
            </a:r>
            <a:r>
              <a:rPr lang="en-US" sz="800" dirty="0" smtClean="0">
                <a:solidFill>
                  <a:schemeClr val="bg1">
                    <a:lumMod val="50000"/>
                  </a:schemeClr>
                </a:solidFill>
                <a:latin typeface="Calibri Light" panose="020F0302020204030204" pitchFamily="34" charset="0"/>
              </a:rPr>
              <a:t>HPC </a:t>
            </a:r>
            <a:r>
              <a:rPr lang="en-US" sz="800" dirty="0">
                <a:solidFill>
                  <a:schemeClr val="bg1">
                    <a:lumMod val="50000"/>
                  </a:schemeClr>
                </a:solidFill>
                <a:latin typeface="Calibri Light" panose="020F0302020204030204" pitchFamily="34" charset="0"/>
              </a:rPr>
              <a:t>analysis</a:t>
            </a:r>
          </a:p>
        </p:txBody>
      </p:sp>
      <p:sp>
        <p:nvSpPr>
          <p:cNvPr id="19" name="Rectangle 18"/>
          <p:cNvSpPr/>
          <p:nvPr/>
        </p:nvSpPr>
        <p:spPr>
          <a:xfrm>
            <a:off x="5957082" y="2289174"/>
            <a:ext cx="2580128" cy="3399206"/>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86592" tIns="186592" rIns="186592" bIns="186592" rtlCol="0" anchor="ctr"/>
          <a:lstStyle/>
          <a:p>
            <a:r>
              <a:rPr lang="en-US" sz="1400" b="1" dirty="0" smtClean="0">
                <a:solidFill>
                  <a:schemeClr val="tx1"/>
                </a:solidFill>
              </a:rPr>
              <a:t>Examples of expenses include:</a:t>
            </a:r>
          </a:p>
          <a:p>
            <a:endParaRPr lang="en-US" sz="1400" b="1" dirty="0" smtClean="0">
              <a:solidFill>
                <a:schemeClr val="tx1"/>
              </a:solidFill>
            </a:endParaRPr>
          </a:p>
          <a:p>
            <a:pPr marL="225425" indent="-225425">
              <a:buFont typeface="Wingdings" pitchFamily="2" charset="2"/>
              <a:buChar char="§"/>
            </a:pPr>
            <a:r>
              <a:rPr lang="en-US" sz="1400" i="1" dirty="0" smtClean="0">
                <a:solidFill>
                  <a:schemeClr val="tx1"/>
                </a:solidFill>
              </a:rPr>
              <a:t>Depreciation and amortization</a:t>
            </a:r>
            <a:r>
              <a:rPr lang="en-US" sz="1400" dirty="0" smtClean="0">
                <a:solidFill>
                  <a:schemeClr val="tx1"/>
                </a:solidFill>
              </a:rPr>
              <a:t>: depreciation of facilities, capital leases, depreciation of imaging equipment</a:t>
            </a:r>
          </a:p>
          <a:p>
            <a:pPr marL="225425" indent="-225425">
              <a:buFont typeface="Wingdings" pitchFamily="2" charset="2"/>
              <a:buChar char="§"/>
            </a:pPr>
            <a:endParaRPr lang="en-US" sz="1400" dirty="0" smtClean="0">
              <a:solidFill>
                <a:schemeClr val="tx1"/>
              </a:solidFill>
            </a:endParaRPr>
          </a:p>
          <a:p>
            <a:pPr marL="225425" indent="-225425">
              <a:buFont typeface="Wingdings" pitchFamily="2" charset="2"/>
              <a:buChar char="§"/>
            </a:pPr>
            <a:r>
              <a:rPr lang="en-US" sz="1400" i="1" dirty="0" smtClean="0">
                <a:solidFill>
                  <a:schemeClr val="tx1"/>
                </a:solidFill>
              </a:rPr>
              <a:t>Supplies</a:t>
            </a:r>
            <a:r>
              <a:rPr lang="en-US" sz="1400" dirty="0" smtClean="0">
                <a:solidFill>
                  <a:schemeClr val="tx1"/>
                </a:solidFill>
              </a:rPr>
              <a:t>: medical devices, medications, surgical gloves</a:t>
            </a:r>
          </a:p>
          <a:p>
            <a:pPr marL="225425" indent="-225425">
              <a:buFont typeface="Wingdings" pitchFamily="2" charset="2"/>
              <a:buChar char="§"/>
            </a:pPr>
            <a:endParaRPr lang="en-US" sz="1400" dirty="0" smtClean="0">
              <a:solidFill>
                <a:schemeClr val="tx1"/>
              </a:solidFill>
            </a:endParaRPr>
          </a:p>
          <a:p>
            <a:pPr marL="225425" indent="-225425">
              <a:buFont typeface="Wingdings" pitchFamily="2" charset="2"/>
              <a:buChar char="§"/>
            </a:pPr>
            <a:r>
              <a:rPr lang="en-US" sz="1400" i="1" dirty="0" smtClean="0">
                <a:solidFill>
                  <a:schemeClr val="tx1"/>
                </a:solidFill>
              </a:rPr>
              <a:t>Labor: </a:t>
            </a:r>
            <a:r>
              <a:rPr lang="en-US" sz="1400" dirty="0" smtClean="0">
                <a:solidFill>
                  <a:schemeClr val="tx1"/>
                </a:solidFill>
              </a:rPr>
              <a:t>salaries and benefits for clinical staff, call center operations, billing and administrative staff</a:t>
            </a:r>
            <a:endParaRPr lang="en-US" sz="1400" i="1" dirty="0">
              <a:solidFill>
                <a:schemeClr val="tx1"/>
              </a:solidFill>
            </a:endParaRPr>
          </a:p>
        </p:txBody>
      </p:sp>
    </p:spTree>
    <p:extLst>
      <p:ext uri="{BB962C8B-B14F-4D97-AF65-F5344CB8AC3E}">
        <p14:creationId xmlns:p14="http://schemas.microsoft.com/office/powerpoint/2010/main" val="3611017558"/>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CS" val="1,2"/>
  <p:tag name="THINKCELLPRESENTATIONDONOTDELETE" val="&lt;?xml version=&quot;1.0&quot; encoding=&quot;UTF-16&quot; standalone=&quot;yes&quot;?&gt;&#10;&lt;root reqver=&quot;21047&quot;&gt;&lt;version val=&quot;22254&quot;/&gt;&lt;CPresentation id=&quot;1&quot;&gt;&lt;m_precDefaultNumber&gt;&lt;m_chMinusSymbol&gt;-&lt;/m_chMinusSymbol&gt;&lt;m_chDecimalSymbol17909&gt;.&lt;/m_chDecimalSymbol17909&gt;&lt;m_nGroupingDigits17909 val=&quot;3&quot;/&gt;&lt;m_chGroupingSymbol17909&gt;,&lt;/m_chGroupingSymbol17909&gt;&lt;/m_precDefaultNumber&gt;&lt;m_precDefaultPercent&gt;&lt;m_chMinusSymbol&gt;-&lt;/m_chMinusSymbol&gt;&lt;m_nDecimalDigits17909 val=&quot;0&quot;/&gt;&lt;m_chDecimalSymbol17909&gt;.&lt;/m_chDecimalSymbol17909&gt;&lt;m_nGroupingDigits17909 val=&quot;3&quot;/&gt;&lt;m_chGroupingSymbol17909&gt;,&lt;/m_chGroupingSymbol17909&gt;&lt;m_strSuffix17909&gt;%&lt;/m_strSuffix17909&gt;&lt;/m_precDefaultPercent&gt;&lt;m_precDefaultDate&gt;&lt;m_strFormatTime&gt;%#m/%#d/%Y&lt;/m_strFormatTime&gt;&lt;/m_precDefaultDate&gt;&lt;m_precDefaultYear/&gt;&lt;m_precDefaultQuarter/&gt;&lt;m_precDefaultMonth/&gt;&lt;m_precDefaultWeek/&gt;&lt;m_precDefaultDay/&gt;&lt;m_mruColor&gt;&lt;m_vecMRU length=&quot;8&quot;&gt;&lt;elem m_fUsage=&quot;6.89034643633434470000E+000&quot;&gt;&lt;m_ppcolschidx val=&quot;0&quot;/&gt;&lt;m_rgb r=&quot;c&quot; g=&quot;2d&quot; b=&quot;83&quot;/&gt;&lt;m_nBrightness val=&quot;0&quot;/&gt;&lt;/elem&gt;&lt;elem m_fUsage=&quot;1.00000000000000000000E+000&quot;&gt;&lt;m_ppcolschidx val=&quot;0&quot;/&gt;&lt;m_rgb r=&quot;e9&quot; g=&quot;e9&quot; b=&quot;e9&quot;/&gt;&lt;m_nBrightness val=&quot;0&quot;/&gt;&lt;/elem&gt;&lt;elem m_fUsage=&quot;9.80253248827303360000E-001&quot;&gt;&lt;m_ppcolschidx val=&quot;0&quot;/&gt;&lt;m_rgb r=&quot;f2&quot; g=&quot;f2&quot; b=&quot;f2&quot;/&gt;&lt;m_nBrightness val=&quot;0&quot;/&gt;&lt;/elem&gt;&lt;elem m_fUsage=&quot;9.00000000000000020000E-001&quot;&gt;&lt;m_ppcolschidx val=&quot;0&quot;/&gt;&lt;m_rgb r=&quot;ff&quot; g=&quot;cc&quot; b=&quot;cc&quot;/&gt;&lt;m_nBrightness val=&quot;0&quot;/&gt;&lt;/elem&gt;&lt;elem m_fUsage=&quot;8.68385346361848500000E-002&quot;&gt;&lt;m_ppcolschidx val=&quot;0&quot;/&gt;&lt;m_rgb r=&quot;1d&quot; g=&quot;21&quot; b=&quot;d3&quot;/&gt;&lt;m_nBrightness val=&quot;0&quot;/&gt;&lt;/elem&gt;&lt;elem m_fUsage=&quot;3.12040862096952640000E-002&quot;&gt;&lt;m_ppcolschidx val=&quot;0&quot;/&gt;&lt;m_rgb r=&quot;c0&quot; g=&quot;0&quot; b=&quot;0&quot;/&gt;&lt;m_nBrightness val=&quot;0&quot;/&gt;&lt;/elem&gt;&lt;elem m_fUsage=&quot;1.95032272323935470000E-002&quot;&gt;&lt;m_ppcolschidx val=&quot;0&quot;/&gt;&lt;m_rgb r=&quot;ef&quot; g=&quot;45&quot; b=&quot;49&quot;/&gt;&lt;m_nBrightness val=&quot;0&quot;/&gt;&lt;/elem&gt;&lt;elem m_fUsage=&quot;1.33027946472911470000E-002&quot;&gt;&lt;m_ppcolschidx val=&quot;0&quot;/&gt;&lt;m_rgb r=&quot;1&quot; g=&quot;5f&quot; b=&quot;26&quot;/&gt;&lt;m_nBrightness val=&quot;0&quot;/&gt;&lt;/elem&gt;&lt;/m_vecMRU&gt;&lt;/m_mruColor&gt;&lt;m_eweekdayFirstOfWeek val=&quot;1&quot;/&gt;&lt;m_eweekdayFirstOfWorkweek val=&quot;2&quot;/&gt;&lt;m_eweekdayFirstOfWeekend val=&quot;7&quot;/&gt;&lt;/CPresentation&gt;&lt;/root&gt;"/>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JAMfRA20HUuhm2Fs7sA2VQ"/>
</p:tagLst>
</file>

<file path=ppt/tags/tag100.xml><?xml version="1.0" encoding="utf-8"?>
<p:tagLst xmlns:a="http://schemas.openxmlformats.org/drawingml/2006/main" xmlns:r="http://schemas.openxmlformats.org/officeDocument/2006/relationships" xmlns:p="http://schemas.openxmlformats.org/presentationml/2006/main">
  <p:tag name="THINKCELLSHAPEDONOTDELETE" val="tGkv.9ZUs1UueE.Yj.AYVkw"/>
</p:tagLst>
</file>

<file path=ppt/tags/tag101.xml><?xml version="1.0" encoding="utf-8"?>
<p:tagLst xmlns:a="http://schemas.openxmlformats.org/drawingml/2006/main" xmlns:r="http://schemas.openxmlformats.org/officeDocument/2006/relationships" xmlns:p="http://schemas.openxmlformats.org/presentationml/2006/main">
  <p:tag name="THINKCELLSHAPEDONOTDELETE" val="t9DQDLfsm9USOxqQgmqxx3A"/>
</p:tagLst>
</file>

<file path=ppt/tags/tag102.xml><?xml version="1.0" encoding="utf-8"?>
<p:tagLst xmlns:a="http://schemas.openxmlformats.org/drawingml/2006/main" xmlns:r="http://schemas.openxmlformats.org/officeDocument/2006/relationships" xmlns:p="http://schemas.openxmlformats.org/presentationml/2006/main">
  <p:tag name="THINKCELLSHAPEDONOTDELETE" val="tf6IPhmihEUKPTT12ARlRzw"/>
</p:tagLst>
</file>

<file path=ppt/tags/tag103.xml><?xml version="1.0" encoding="utf-8"?>
<p:tagLst xmlns:a="http://schemas.openxmlformats.org/drawingml/2006/main" xmlns:r="http://schemas.openxmlformats.org/officeDocument/2006/relationships" xmlns:p="http://schemas.openxmlformats.org/presentationml/2006/main">
  <p:tag name="RESIZE" val="Yes"/>
</p:tagLst>
</file>

<file path=ppt/tags/tag10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5.xml><?xml version="1.0" encoding="utf-8"?>
<p:tagLst xmlns:a="http://schemas.openxmlformats.org/drawingml/2006/main" xmlns:r="http://schemas.openxmlformats.org/officeDocument/2006/relationships" xmlns:p="http://schemas.openxmlformats.org/presentationml/2006/main">
  <p:tag name="THINKCELLSHAPEDONOTDELETE" val="t.rR.Q1_Nu0a1MYMw_RQdFQ"/>
</p:tagLst>
</file>

<file path=ppt/tags/tag106.xml><?xml version="1.0" encoding="utf-8"?>
<p:tagLst xmlns:a="http://schemas.openxmlformats.org/drawingml/2006/main" xmlns:r="http://schemas.openxmlformats.org/officeDocument/2006/relationships" xmlns:p="http://schemas.openxmlformats.org/presentationml/2006/main">
  <p:tag name="RESIZE" val="Yes"/>
</p:tagLst>
</file>

<file path=ppt/tags/tag107.xml><?xml version="1.0" encoding="utf-8"?>
<p:tagLst xmlns:a="http://schemas.openxmlformats.org/drawingml/2006/main" xmlns:r="http://schemas.openxmlformats.org/officeDocument/2006/relationships" xmlns:p="http://schemas.openxmlformats.org/presentationml/2006/main">
  <p:tag name="RESIZE" val="Yes"/>
</p:tagLst>
</file>

<file path=ppt/tags/tag108.xml><?xml version="1.0" encoding="utf-8"?>
<p:tagLst xmlns:a="http://schemas.openxmlformats.org/drawingml/2006/main" xmlns:r="http://schemas.openxmlformats.org/officeDocument/2006/relationships" xmlns:p="http://schemas.openxmlformats.org/presentationml/2006/main">
  <p:tag name="RESIZE" val="Yes"/>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u5hnFV38jEOLPJocIq4QFw"/>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IrYRqJiWF0qUsPC2ynVU0Q"/>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lOZhAfSTK0efjY7_LA5xyw"/>
</p:tagLst>
</file>

<file path=ppt/tags/tag14.xml><?xml version="1.0" encoding="utf-8"?>
<p:tagLst xmlns:a="http://schemas.openxmlformats.org/drawingml/2006/main" xmlns:r="http://schemas.openxmlformats.org/officeDocument/2006/relationships" xmlns:p="http://schemas.openxmlformats.org/presentationml/2006/main">
  <p:tag name="RESIZE" val="Yes"/>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f5VNtEtXvEqC1ydWEnZaqA"/>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mka3N9J1m0ausERPV.Vqeg"/>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U3j8xnKDskWETyHSmUXm3g"/>
</p:tagLst>
</file>

<file path=ppt/tags/tag19.xml><?xml version="1.0" encoding="utf-8"?>
<p:tagLst xmlns:a="http://schemas.openxmlformats.org/drawingml/2006/main" xmlns:r="http://schemas.openxmlformats.org/officeDocument/2006/relationships" xmlns:p="http://schemas.openxmlformats.org/presentationml/2006/main">
  <p:tag name="RESIZE" val="Yes"/>
</p:tagLst>
</file>

<file path=ppt/tags/tag2.xml><?xml version="1.0" encoding="utf-8"?>
<p:tagLst xmlns:a="http://schemas.openxmlformats.org/drawingml/2006/main" xmlns:r="http://schemas.openxmlformats.org/officeDocument/2006/relationships" xmlns:p="http://schemas.openxmlformats.org/presentationml/2006/main">
  <p:tag name="NAME" val="Logo"/>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yzRZLJ1OM0y56lIhflpLMg"/>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DPVVJ3gKWUO2qbWvuSdLrg"/>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HsDL1YtM0SZ3UvXDOxjXQ"/>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Z3eUGwIQ.EOurA5b.hid.Q"/>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Ktg7s3RX.0GCbyTFKsGxxA"/>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RBM.nUq2ECfT14SXshLOg"/>
</p:tagLst>
</file>

<file path=ppt/tags/tag27.xml><?xml version="1.0" encoding="utf-8"?>
<p:tagLst xmlns:a="http://schemas.openxmlformats.org/drawingml/2006/main" xmlns:r="http://schemas.openxmlformats.org/officeDocument/2006/relationships" xmlns:p="http://schemas.openxmlformats.org/presentationml/2006/main">
  <p:tag name="RESIZE" val="Yes"/>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ASjPNJMVzU.7elyNhFKD_A"/>
</p:tagLst>
</file>

<file path=ppt/tags/tag3.xml><?xml version="1.0" encoding="utf-8"?>
<p:tagLst xmlns:a="http://schemas.openxmlformats.org/drawingml/2006/main" xmlns:r="http://schemas.openxmlformats.org/officeDocument/2006/relationships" xmlns:p="http://schemas.openxmlformats.org/presentationml/2006/main">
  <p:tag name="NAME" val="Logo"/>
</p:tagLst>
</file>

<file path=ppt/tags/tag30.xml><?xml version="1.0" encoding="utf-8"?>
<p:tagLst xmlns:a="http://schemas.openxmlformats.org/drawingml/2006/main" xmlns:r="http://schemas.openxmlformats.org/officeDocument/2006/relationships" xmlns:p="http://schemas.openxmlformats.org/presentationml/2006/main">
  <p:tag name="RESIZE" val="Yes"/>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nzkk6BA3UWJIveJPi2Iyg"/>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qpGI25nX40OCk9JdkQXaww"/>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tkvFb7G2KDkGAwGn1OlJSUw"/>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iyRSnR9Ty0yHRa0Uwgs8SA"/>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p271aC.PP0umVuafW_mb5g"/>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48cWONfBqk61bk8tldr1LA"/>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t.4qgphbBeEmD_4MQkx5cMw"/>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tcjdATAVxEUy_74gkodVR.w"/>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tGDYsjg5HuEaWwx8XKSykRw"/>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tcp0LxGsY5UKyCauXQZ0P0Q"/>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t3EhZoPL0lUWu090tPpiXoQ"/>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t0yYDvHjAo0moFDcoAIUftA"/>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tr52NCuESDU.ooeOu.RW0TQ"/>
</p:tagLst>
</file>

<file path=ppt/tags/tag45.xml><?xml version="1.0" encoding="utf-8"?>
<p:tagLst xmlns:a="http://schemas.openxmlformats.org/drawingml/2006/main" xmlns:r="http://schemas.openxmlformats.org/officeDocument/2006/relationships" xmlns:p="http://schemas.openxmlformats.org/presentationml/2006/main">
  <p:tag name="THINKCELLSHAPEDONOTDELETE" val="tQKxM9dpcXEO3ud0PmGgGbg"/>
</p:tagLst>
</file>

<file path=ppt/tags/tag46.xml><?xml version="1.0" encoding="utf-8"?>
<p:tagLst xmlns:a="http://schemas.openxmlformats.org/drawingml/2006/main" xmlns:r="http://schemas.openxmlformats.org/officeDocument/2006/relationships" xmlns:p="http://schemas.openxmlformats.org/presentationml/2006/main">
  <p:tag name="THINKCELLSHAPEDONOTDELETE" val="tO4RCDSNnxkC35HCMjZ9N1A"/>
</p:tagLst>
</file>

<file path=ppt/tags/tag47.xml><?xml version="1.0" encoding="utf-8"?>
<p:tagLst xmlns:a="http://schemas.openxmlformats.org/drawingml/2006/main" xmlns:r="http://schemas.openxmlformats.org/officeDocument/2006/relationships" xmlns:p="http://schemas.openxmlformats.org/presentationml/2006/main">
  <p:tag name="THINKCELLSHAPEDONOTDELETE" val="tt3qoRhcvB02EIspuEWIvlQ"/>
</p:tagLst>
</file>

<file path=ppt/tags/tag48.xml><?xml version="1.0" encoding="utf-8"?>
<p:tagLst xmlns:a="http://schemas.openxmlformats.org/drawingml/2006/main" xmlns:r="http://schemas.openxmlformats.org/officeDocument/2006/relationships" xmlns:p="http://schemas.openxmlformats.org/presentationml/2006/main">
  <p:tag name="THINKCELLSHAPEDONOTDELETE" val="tzXRZY0bgV0KGLAvZEK4QEA"/>
</p:tagLst>
</file>

<file path=ppt/tags/tag49.xml><?xml version="1.0" encoding="utf-8"?>
<p:tagLst xmlns:a="http://schemas.openxmlformats.org/drawingml/2006/main" xmlns:r="http://schemas.openxmlformats.org/officeDocument/2006/relationships" xmlns:p="http://schemas.openxmlformats.org/presentationml/2006/main">
  <p:tag name="RESIZE" val="Yes"/>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1.xml><?xml version="1.0" encoding="utf-8"?>
<p:tagLst xmlns:a="http://schemas.openxmlformats.org/drawingml/2006/main" xmlns:r="http://schemas.openxmlformats.org/officeDocument/2006/relationships" xmlns:p="http://schemas.openxmlformats.org/presentationml/2006/main">
  <p:tag name="THINKCELLSHAPEDONOTDELETE" val="t.4qgphbBeEmD_4MQkx5cMw"/>
</p:tagLst>
</file>

<file path=ppt/tags/tag52.xml><?xml version="1.0" encoding="utf-8"?>
<p:tagLst xmlns:a="http://schemas.openxmlformats.org/drawingml/2006/main" xmlns:r="http://schemas.openxmlformats.org/officeDocument/2006/relationships" xmlns:p="http://schemas.openxmlformats.org/presentationml/2006/main">
  <p:tag name="RESIZE" val="Yes"/>
</p:tagLst>
</file>

<file path=ppt/tags/tag53.xml><?xml version="1.0" encoding="utf-8"?>
<p:tagLst xmlns:a="http://schemas.openxmlformats.org/drawingml/2006/main" xmlns:r="http://schemas.openxmlformats.org/officeDocument/2006/relationships" xmlns:p="http://schemas.openxmlformats.org/presentationml/2006/main">
  <p:tag name="THINKCELLSHAPEDONOTDELETE" val="tcjdATAVxEUy_74gkodVR.w"/>
</p:tagLst>
</file>

<file path=ppt/tags/tag54.xml><?xml version="1.0" encoding="utf-8"?>
<p:tagLst xmlns:a="http://schemas.openxmlformats.org/drawingml/2006/main" xmlns:r="http://schemas.openxmlformats.org/officeDocument/2006/relationships" xmlns:p="http://schemas.openxmlformats.org/presentationml/2006/main">
  <p:tag name="THINKCELLSHAPEDONOTDELETE" val="tGDYsjg5HuEaWwx8XKSykRw"/>
</p:tagLst>
</file>

<file path=ppt/tags/tag55.xml><?xml version="1.0" encoding="utf-8"?>
<p:tagLst xmlns:a="http://schemas.openxmlformats.org/drawingml/2006/main" xmlns:r="http://schemas.openxmlformats.org/officeDocument/2006/relationships" xmlns:p="http://schemas.openxmlformats.org/presentationml/2006/main">
  <p:tag name="THINKCELLSHAPEDONOTDELETE" val="tcp0LxGsY5UKyCauXQZ0P0Q"/>
</p:tagLst>
</file>

<file path=ppt/tags/tag56.xml><?xml version="1.0" encoding="utf-8"?>
<p:tagLst xmlns:a="http://schemas.openxmlformats.org/drawingml/2006/main" xmlns:r="http://schemas.openxmlformats.org/officeDocument/2006/relationships" xmlns:p="http://schemas.openxmlformats.org/presentationml/2006/main">
  <p:tag name="THINKCELLSHAPEDONOTDELETE" val="t3EhZoPL0lUWu090tPpiXoQ"/>
</p:tagLst>
</file>

<file path=ppt/tags/tag57.xml><?xml version="1.0" encoding="utf-8"?>
<p:tagLst xmlns:a="http://schemas.openxmlformats.org/drawingml/2006/main" xmlns:r="http://schemas.openxmlformats.org/officeDocument/2006/relationships" xmlns:p="http://schemas.openxmlformats.org/presentationml/2006/main">
  <p:tag name="THINKCELLSHAPEDONOTDELETE" val="t0yYDvHjAo0moFDcoAIUftA"/>
</p:tagLst>
</file>

<file path=ppt/tags/tag58.xml><?xml version="1.0" encoding="utf-8"?>
<p:tagLst xmlns:a="http://schemas.openxmlformats.org/drawingml/2006/main" xmlns:r="http://schemas.openxmlformats.org/officeDocument/2006/relationships" xmlns:p="http://schemas.openxmlformats.org/presentationml/2006/main">
  <p:tag name="THINKCELLSHAPEDONOTDELETE" val="tr52NCuESDU.ooeOu.RW0TQ"/>
</p:tagLst>
</file>

<file path=ppt/tags/tag59.xml><?xml version="1.0" encoding="utf-8"?>
<p:tagLst xmlns:a="http://schemas.openxmlformats.org/drawingml/2006/main" xmlns:r="http://schemas.openxmlformats.org/officeDocument/2006/relationships" xmlns:p="http://schemas.openxmlformats.org/presentationml/2006/main">
  <p:tag name="THINKCELLSHAPEDONOTDELETE" val="tO4RCDSNnxkC35HCMjZ9N1A"/>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A3noJAH6uE6XhWmbykOr8w"/>
</p:tagLst>
</file>

<file path=ppt/tags/tag60.xml><?xml version="1.0" encoding="utf-8"?>
<p:tagLst xmlns:a="http://schemas.openxmlformats.org/drawingml/2006/main" xmlns:r="http://schemas.openxmlformats.org/officeDocument/2006/relationships" xmlns:p="http://schemas.openxmlformats.org/presentationml/2006/main">
  <p:tag name="THINKCELLSHAPEDONOTDELETE" val="tQKxM9dpcXEO3ud0PmGgGbg"/>
</p:tagLst>
</file>

<file path=ppt/tags/tag61.xml><?xml version="1.0" encoding="utf-8"?>
<p:tagLst xmlns:a="http://schemas.openxmlformats.org/drawingml/2006/main" xmlns:r="http://schemas.openxmlformats.org/officeDocument/2006/relationships" xmlns:p="http://schemas.openxmlformats.org/presentationml/2006/main">
  <p:tag name="THINKCELLSHAPEDONOTDELETE" val="tt3qoRhcvB02EIspuEWIvlQ"/>
</p:tagLst>
</file>

<file path=ppt/tags/tag62.xml><?xml version="1.0" encoding="utf-8"?>
<p:tagLst xmlns:a="http://schemas.openxmlformats.org/drawingml/2006/main" xmlns:r="http://schemas.openxmlformats.org/officeDocument/2006/relationships" xmlns:p="http://schemas.openxmlformats.org/presentationml/2006/main">
  <p:tag name="THINKCELLSHAPEDONOTDELETE" val="tzXRZY0bgV0KGLAvZEK4QEA"/>
</p:tagLst>
</file>

<file path=ppt/tags/tag6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4.xml><?xml version="1.0" encoding="utf-8"?>
<p:tagLst xmlns:a="http://schemas.openxmlformats.org/drawingml/2006/main" xmlns:r="http://schemas.openxmlformats.org/officeDocument/2006/relationships" xmlns:p="http://schemas.openxmlformats.org/presentationml/2006/main">
  <p:tag name="THINKCELLSHAPEDONOTDELETE" val="tA3noJAH6uE6XhWmbykOr8w"/>
</p:tagLst>
</file>

<file path=ppt/tags/tag65.xml><?xml version="1.0" encoding="utf-8"?>
<p:tagLst xmlns:a="http://schemas.openxmlformats.org/drawingml/2006/main" xmlns:r="http://schemas.openxmlformats.org/officeDocument/2006/relationships" xmlns:p="http://schemas.openxmlformats.org/presentationml/2006/main">
  <p:tag name="RESIZE" val="Yes"/>
</p:tagLst>
</file>

<file path=ppt/tags/tag66.xml><?xml version="1.0" encoding="utf-8"?>
<p:tagLst xmlns:a="http://schemas.openxmlformats.org/drawingml/2006/main" xmlns:r="http://schemas.openxmlformats.org/officeDocument/2006/relationships" xmlns:p="http://schemas.openxmlformats.org/presentationml/2006/main">
  <p:tag name="RESIZE" val="Yes"/>
</p:tagLst>
</file>

<file path=ppt/tags/tag6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8.xml><?xml version="1.0" encoding="utf-8"?>
<p:tagLst xmlns:a="http://schemas.openxmlformats.org/drawingml/2006/main" xmlns:r="http://schemas.openxmlformats.org/officeDocument/2006/relationships" xmlns:p="http://schemas.openxmlformats.org/presentationml/2006/main">
  <p:tag name="THINKCELLSHAPEDONOTDELETE" val="tziAaVPKNq0izmkGtjG831w"/>
</p:tagLst>
</file>

<file path=ppt/tags/tag69.xml><?xml version="1.0" encoding="utf-8"?>
<p:tagLst xmlns:a="http://schemas.openxmlformats.org/drawingml/2006/main" xmlns:r="http://schemas.openxmlformats.org/officeDocument/2006/relationships" xmlns:p="http://schemas.openxmlformats.org/presentationml/2006/main">
  <p:tag name="RESIZE" val="Yes"/>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I7lJSpyMHE.3MboFG0ZJtQ"/>
</p:tagLst>
</file>

<file path=ppt/tags/tag70.xml><?xml version="1.0" encoding="utf-8"?>
<p:tagLst xmlns:a="http://schemas.openxmlformats.org/drawingml/2006/main" xmlns:r="http://schemas.openxmlformats.org/officeDocument/2006/relationships" xmlns:p="http://schemas.openxmlformats.org/presentationml/2006/main">
  <p:tag name="THINKCELLSHAPEDONOTDELETE" val="tm1GdEi8g3k6DYNXWATZSVg"/>
</p:tagLst>
</file>

<file path=ppt/tags/tag71.xml><?xml version="1.0" encoding="utf-8"?>
<p:tagLst xmlns:a="http://schemas.openxmlformats.org/drawingml/2006/main" xmlns:r="http://schemas.openxmlformats.org/officeDocument/2006/relationships" xmlns:p="http://schemas.openxmlformats.org/presentationml/2006/main">
  <p:tag name="THINKCELLSHAPEDONOTDELETE" val="tIveQpgUKQ0egQ2MsB3002Q"/>
</p:tagLst>
</file>

<file path=ppt/tags/tag72.xml><?xml version="1.0" encoding="utf-8"?>
<p:tagLst xmlns:a="http://schemas.openxmlformats.org/drawingml/2006/main" xmlns:r="http://schemas.openxmlformats.org/officeDocument/2006/relationships" xmlns:p="http://schemas.openxmlformats.org/presentationml/2006/main">
  <p:tag name="THINKCELLSHAPEDONOTDELETE" val="t46OT9jebmkydRMrdoRugYA"/>
</p:tagLst>
</file>

<file path=ppt/tags/tag73.xml><?xml version="1.0" encoding="utf-8"?>
<p:tagLst xmlns:a="http://schemas.openxmlformats.org/drawingml/2006/main" xmlns:r="http://schemas.openxmlformats.org/officeDocument/2006/relationships" xmlns:p="http://schemas.openxmlformats.org/presentationml/2006/main">
  <p:tag name="RESIZE" val="Yes"/>
</p:tagLst>
</file>

<file path=ppt/tags/tag74.xml><?xml version="1.0" encoding="utf-8"?>
<p:tagLst xmlns:a="http://schemas.openxmlformats.org/drawingml/2006/main" xmlns:r="http://schemas.openxmlformats.org/officeDocument/2006/relationships" xmlns:p="http://schemas.openxmlformats.org/presentationml/2006/main">
  <p:tag name="RESIZE" val="Yes"/>
</p:tagLst>
</file>

<file path=ppt/tags/tag7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6.xml><?xml version="1.0" encoding="utf-8"?>
<p:tagLst xmlns:a="http://schemas.openxmlformats.org/drawingml/2006/main" xmlns:r="http://schemas.openxmlformats.org/officeDocument/2006/relationships" xmlns:p="http://schemas.openxmlformats.org/presentationml/2006/main">
  <p:tag name="THINKCELLSHAPEDONOTDELETE" val="t.rR.Q1_Nu0a1MYMw_RQdFQ"/>
</p:tagLst>
</file>

<file path=ppt/tags/tag77.xml><?xml version="1.0" encoding="utf-8"?>
<p:tagLst xmlns:a="http://schemas.openxmlformats.org/drawingml/2006/main" xmlns:r="http://schemas.openxmlformats.org/officeDocument/2006/relationships" xmlns:p="http://schemas.openxmlformats.org/presentationml/2006/main">
  <p:tag name="THINKCELLSHAPEDONOTDELETE" val="tQih_nDXA9E6_q7ZeBZaOPw"/>
</p:tagLst>
</file>

<file path=ppt/tags/tag78.xml><?xml version="1.0" encoding="utf-8"?>
<p:tagLst xmlns:a="http://schemas.openxmlformats.org/drawingml/2006/main" xmlns:r="http://schemas.openxmlformats.org/officeDocument/2006/relationships" xmlns:p="http://schemas.openxmlformats.org/presentationml/2006/main">
  <p:tag name="RESIZE" val="Yes"/>
</p:tagLst>
</file>

<file path=ppt/tags/tag79.xml><?xml version="1.0" encoding="utf-8"?>
<p:tagLst xmlns:a="http://schemas.openxmlformats.org/drawingml/2006/main" xmlns:r="http://schemas.openxmlformats.org/officeDocument/2006/relationships" xmlns:p="http://schemas.openxmlformats.org/presentationml/2006/main">
  <p:tag name="THINKCELLSHAPEDONOTDELETE" val="tQQpLCYNSK0eqn5EZ.OBw5w"/>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fpXMUAta5kurS2SMFc.r8Q"/>
</p:tagLst>
</file>

<file path=ppt/tags/tag80.xml><?xml version="1.0" encoding="utf-8"?>
<p:tagLst xmlns:a="http://schemas.openxmlformats.org/drawingml/2006/main" xmlns:r="http://schemas.openxmlformats.org/officeDocument/2006/relationships" xmlns:p="http://schemas.openxmlformats.org/presentationml/2006/main">
  <p:tag name="RESIZE" val="Yes"/>
</p:tagLst>
</file>

<file path=ppt/tags/tag81.xml><?xml version="1.0" encoding="utf-8"?>
<p:tagLst xmlns:a="http://schemas.openxmlformats.org/drawingml/2006/main" xmlns:r="http://schemas.openxmlformats.org/officeDocument/2006/relationships" xmlns:p="http://schemas.openxmlformats.org/presentationml/2006/main">
  <p:tag name="RESIZE" val="Yes"/>
</p:tagLst>
</file>

<file path=ppt/tags/tag8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3.xml><?xml version="1.0" encoding="utf-8"?>
<p:tagLst xmlns:a="http://schemas.openxmlformats.org/drawingml/2006/main" xmlns:r="http://schemas.openxmlformats.org/officeDocument/2006/relationships" xmlns:p="http://schemas.openxmlformats.org/presentationml/2006/main">
  <p:tag name="RESIZE" val="Yes"/>
</p:tagLst>
</file>

<file path=ppt/tags/tag8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5.xml><?xml version="1.0" encoding="utf-8"?>
<p:tagLst xmlns:a="http://schemas.openxmlformats.org/drawingml/2006/main" xmlns:r="http://schemas.openxmlformats.org/officeDocument/2006/relationships" xmlns:p="http://schemas.openxmlformats.org/presentationml/2006/main">
  <p:tag name="THINKCELLSHAPEDONOTDELETE" val="tkKj2CKg66k.aagNRz2_V9Q"/>
</p:tagLst>
</file>

<file path=ppt/tags/tag86.xml><?xml version="1.0" encoding="utf-8"?>
<p:tagLst xmlns:a="http://schemas.openxmlformats.org/drawingml/2006/main" xmlns:r="http://schemas.openxmlformats.org/officeDocument/2006/relationships" xmlns:p="http://schemas.openxmlformats.org/presentationml/2006/main">
  <p:tag name="THINKCELLSHAPEDONOTDELETE" val="tcjau8akp8UqyYacvBT1ZmA"/>
</p:tagLst>
</file>

<file path=ppt/tags/tag87.xml><?xml version="1.0" encoding="utf-8"?>
<p:tagLst xmlns:a="http://schemas.openxmlformats.org/drawingml/2006/main" xmlns:r="http://schemas.openxmlformats.org/officeDocument/2006/relationships" xmlns:p="http://schemas.openxmlformats.org/presentationml/2006/main">
  <p:tag name="THINKCELLSHAPEDONOTDELETE" val="tOidX9eRQ4k.MbmVEWOCzxw"/>
</p:tagLst>
</file>

<file path=ppt/tags/tag88.xml><?xml version="1.0" encoding="utf-8"?>
<p:tagLst xmlns:a="http://schemas.openxmlformats.org/drawingml/2006/main" xmlns:r="http://schemas.openxmlformats.org/officeDocument/2006/relationships" xmlns:p="http://schemas.openxmlformats.org/presentationml/2006/main">
  <p:tag name="THINKCELLSHAPEDONOTDELETE" val="tPV_XEY1.w0iOlmvN9TMVMA"/>
</p:tagLst>
</file>

<file path=ppt/tags/tag89.xml><?xml version="1.0" encoding="utf-8"?>
<p:tagLst xmlns:a="http://schemas.openxmlformats.org/drawingml/2006/main" xmlns:r="http://schemas.openxmlformats.org/officeDocument/2006/relationships" xmlns:p="http://schemas.openxmlformats.org/presentationml/2006/main">
  <p:tag name="THINKCELLSHAPEDONOTDELETE" val="tebjlQc_qBUqKTUyzog_8Fw"/>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2FwyOjTdpE2d0IsEaj_e7g"/>
</p:tagLst>
</file>

<file path=ppt/tags/tag90.xml><?xml version="1.0" encoding="utf-8"?>
<p:tagLst xmlns:a="http://schemas.openxmlformats.org/drawingml/2006/main" xmlns:r="http://schemas.openxmlformats.org/officeDocument/2006/relationships" xmlns:p="http://schemas.openxmlformats.org/presentationml/2006/main">
  <p:tag name="THINKCELLSHAPEDONOTDELETE" val="t9uRYaIGdDEWfXfZidp13bw"/>
</p:tagLst>
</file>

<file path=ppt/tags/tag91.xml><?xml version="1.0" encoding="utf-8"?>
<p:tagLst xmlns:a="http://schemas.openxmlformats.org/drawingml/2006/main" xmlns:r="http://schemas.openxmlformats.org/officeDocument/2006/relationships" xmlns:p="http://schemas.openxmlformats.org/presentationml/2006/main">
  <p:tag name="THINKCELLSHAPEDONOTDELETE" val="tBse7lawe8kSWM2Q7kmdDCA"/>
</p:tagLst>
</file>

<file path=ppt/tags/tag92.xml><?xml version="1.0" encoding="utf-8"?>
<p:tagLst xmlns:a="http://schemas.openxmlformats.org/drawingml/2006/main" xmlns:r="http://schemas.openxmlformats.org/officeDocument/2006/relationships" xmlns:p="http://schemas.openxmlformats.org/presentationml/2006/main">
  <p:tag name="THINKCELLSHAPEDONOTDELETE" val="tVf6gJB47zkywCgUXz4Pghg"/>
</p:tagLst>
</file>

<file path=ppt/tags/tag93.xml><?xml version="1.0" encoding="utf-8"?>
<p:tagLst xmlns:a="http://schemas.openxmlformats.org/drawingml/2006/main" xmlns:r="http://schemas.openxmlformats.org/officeDocument/2006/relationships" xmlns:p="http://schemas.openxmlformats.org/presentationml/2006/main">
  <p:tag name="THINKCELLSHAPEDONOTDELETE" val="t2lzMLhMSHkyLcr0sLPSGeA"/>
</p:tagLst>
</file>

<file path=ppt/tags/tag94.xml><?xml version="1.0" encoding="utf-8"?>
<p:tagLst xmlns:a="http://schemas.openxmlformats.org/drawingml/2006/main" xmlns:r="http://schemas.openxmlformats.org/officeDocument/2006/relationships" xmlns:p="http://schemas.openxmlformats.org/presentationml/2006/main">
  <p:tag name="THINKCELLSHAPEDONOTDELETE" val="tZaCyjiCmXEu1i.6Sz5Jxgw"/>
</p:tagLst>
</file>

<file path=ppt/tags/tag95.xml><?xml version="1.0" encoding="utf-8"?>
<p:tagLst xmlns:a="http://schemas.openxmlformats.org/drawingml/2006/main" xmlns:r="http://schemas.openxmlformats.org/officeDocument/2006/relationships" xmlns:p="http://schemas.openxmlformats.org/presentationml/2006/main">
  <p:tag name="THINKCELLSHAPEDONOTDELETE" val="tTBPd0b4l9ESmwTC6rxXgRg"/>
</p:tagLst>
</file>

<file path=ppt/tags/tag96.xml><?xml version="1.0" encoding="utf-8"?>
<p:tagLst xmlns:a="http://schemas.openxmlformats.org/drawingml/2006/main" xmlns:r="http://schemas.openxmlformats.org/officeDocument/2006/relationships" xmlns:p="http://schemas.openxmlformats.org/presentationml/2006/main">
  <p:tag name="THINKCELLSHAPEDONOTDELETE" val="tVFQROwvhAkqHEBERycB_Wg"/>
</p:tagLst>
</file>

<file path=ppt/tags/tag97.xml><?xml version="1.0" encoding="utf-8"?>
<p:tagLst xmlns:a="http://schemas.openxmlformats.org/drawingml/2006/main" xmlns:r="http://schemas.openxmlformats.org/officeDocument/2006/relationships" xmlns:p="http://schemas.openxmlformats.org/presentationml/2006/main">
  <p:tag name="THINKCELLSHAPEDONOTDELETE" val="tOxvC06oHfEa9LqKcYZ_vig"/>
</p:tagLst>
</file>

<file path=ppt/tags/tag98.xml><?xml version="1.0" encoding="utf-8"?>
<p:tagLst xmlns:a="http://schemas.openxmlformats.org/drawingml/2006/main" xmlns:r="http://schemas.openxmlformats.org/officeDocument/2006/relationships" xmlns:p="http://schemas.openxmlformats.org/presentationml/2006/main">
  <p:tag name="THINKCELLSHAPEDONOTDELETE" val="t1IE7a8lUE0y2Cft95bqFHw"/>
</p:tagLst>
</file>

<file path=ppt/tags/tag99.xml><?xml version="1.0" encoding="utf-8"?>
<p:tagLst xmlns:a="http://schemas.openxmlformats.org/drawingml/2006/main" xmlns:r="http://schemas.openxmlformats.org/officeDocument/2006/relationships" xmlns:p="http://schemas.openxmlformats.org/presentationml/2006/main">
  <p:tag name="THINKCELLSHAPEDONOTDELETE" val="t5KPNaBjLckSowcztdcTKfQ"/>
</p:tagLst>
</file>

<file path=ppt/theme/theme1.xml><?xml version="1.0" encoding="utf-8"?>
<a:theme xmlns:a="http://schemas.openxmlformats.org/drawingml/2006/main" name="blank">
  <a:themeElements>
    <a:clrScheme name="blank 2">
      <a:dk1>
        <a:srgbClr val="000000"/>
      </a:dk1>
      <a:lt1>
        <a:srgbClr val="FFFFFF"/>
      </a:lt1>
      <a:dk2>
        <a:srgbClr val="002960"/>
      </a:dk2>
      <a:lt2>
        <a:srgbClr val="FFFFFF"/>
      </a:lt2>
      <a:accent1>
        <a:srgbClr val="C7E0FB"/>
      </a:accent1>
      <a:accent2>
        <a:srgbClr val="91B0FF"/>
      </a:accent2>
      <a:accent3>
        <a:srgbClr val="FFFFFF"/>
      </a:accent3>
      <a:accent4>
        <a:srgbClr val="000000"/>
      </a:accent4>
      <a:accent5>
        <a:srgbClr val="E0EDFD"/>
      </a:accent5>
      <a:accent6>
        <a:srgbClr val="839FE7"/>
      </a:accent6>
      <a:hlink>
        <a:srgbClr val="0066CC"/>
      </a:hlink>
      <a:folHlink>
        <a:srgbClr val="002960"/>
      </a:folHlink>
    </a:clrScheme>
    <a:fontScheme name="Custom 1">
      <a:majorFont>
        <a:latin typeface="Calibri Light"/>
        <a:ea typeface=""/>
        <a:cs typeface=""/>
      </a:majorFont>
      <a:minorFont>
        <a:latin typeface="Calibri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ank 1">
        <a:dk1>
          <a:srgbClr val="000000"/>
        </a:dk1>
        <a:lt1>
          <a:srgbClr val="FFFFFF"/>
        </a:lt1>
        <a:dk2>
          <a:srgbClr val="000000"/>
        </a:dk2>
        <a:lt2>
          <a:srgbClr val="FFFFFF"/>
        </a:lt2>
        <a:accent1>
          <a:srgbClr val="FFFFFF"/>
        </a:accent1>
        <a:accent2>
          <a:srgbClr val="D0D0D0"/>
        </a:accent2>
        <a:accent3>
          <a:srgbClr val="FFFFFF"/>
        </a:accent3>
        <a:accent4>
          <a:srgbClr val="000000"/>
        </a:accent4>
        <a:accent5>
          <a:srgbClr val="FFFFFF"/>
        </a:accent5>
        <a:accent6>
          <a:srgbClr val="BCBCBC"/>
        </a:accent6>
        <a:hlink>
          <a:srgbClr val="909090"/>
        </a:hlink>
        <a:folHlink>
          <a:srgbClr val="606060"/>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2960"/>
        </a:dk2>
        <a:lt2>
          <a:srgbClr val="FFFFFF"/>
        </a:lt2>
        <a:accent1>
          <a:srgbClr val="C7E0FB"/>
        </a:accent1>
        <a:accent2>
          <a:srgbClr val="91B0FF"/>
        </a:accent2>
        <a:accent3>
          <a:srgbClr val="FFFFFF"/>
        </a:accent3>
        <a:accent4>
          <a:srgbClr val="000000"/>
        </a:accent4>
        <a:accent5>
          <a:srgbClr val="E0EDFD"/>
        </a:accent5>
        <a:accent6>
          <a:srgbClr val="839FE7"/>
        </a:accent6>
        <a:hlink>
          <a:srgbClr val="0066CC"/>
        </a:hlink>
        <a:folHlink>
          <a:srgbClr val="002960"/>
        </a:folHlink>
      </a:clrScheme>
      <a:clrMap bg1="lt1" tx1="dk1" bg2="lt2" tx2="dk2" accent1="accent1" accent2="accent2" accent3="accent3" accent4="accent4" accent5="accent5" accent6="accent6" hlink="hlink" folHlink="folHlink"/>
    </a:extraClrScheme>
    <a:extraClrScheme>
      <a:clrScheme name="blank 3">
        <a:dk1>
          <a:srgbClr val="000000"/>
        </a:dk1>
        <a:lt1>
          <a:srgbClr val="FFFFFF"/>
        </a:lt1>
        <a:dk2>
          <a:srgbClr val="002960"/>
        </a:dk2>
        <a:lt2>
          <a:srgbClr val="FFFFFF"/>
        </a:lt2>
        <a:accent1>
          <a:srgbClr val="C7E0FB"/>
        </a:accent1>
        <a:accent2>
          <a:srgbClr val="C7C293"/>
        </a:accent2>
        <a:accent3>
          <a:srgbClr val="FFFFFF"/>
        </a:accent3>
        <a:accent4>
          <a:srgbClr val="000000"/>
        </a:accent4>
        <a:accent5>
          <a:srgbClr val="E0EDFD"/>
        </a:accent5>
        <a:accent6>
          <a:srgbClr val="B4B085"/>
        </a:accent6>
        <a:hlink>
          <a:srgbClr val="50A2A0"/>
        </a:hlink>
        <a:folHlink>
          <a:srgbClr val="00296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000000"/>
      </a:lt2>
      <a:accent1>
        <a:srgbClr val="FFFFFF"/>
      </a:accent1>
      <a:accent2>
        <a:srgbClr val="D0D0D0"/>
      </a:accent2>
      <a:accent3>
        <a:srgbClr val="FFFFFF"/>
      </a:accent3>
      <a:accent4>
        <a:srgbClr val="000000"/>
      </a:accent4>
      <a:accent5>
        <a:srgbClr val="FFFFFF"/>
      </a:accent5>
      <a:accent6>
        <a:srgbClr val="BCBCBC"/>
      </a:accent6>
      <a:hlink>
        <a:srgbClr val="909090"/>
      </a:hlink>
      <a:folHlink>
        <a:srgbClr val="0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25516</TotalTime>
  <Words>3837</Words>
  <Application>Microsoft Office PowerPoint</Application>
  <PresentationFormat>On-screen Show (4:3)</PresentationFormat>
  <Paragraphs>615</Paragraphs>
  <Slides>31</Slides>
  <Notes>31</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31</vt:i4>
      </vt:variant>
    </vt:vector>
  </HeadingPairs>
  <TitlesOfParts>
    <vt:vector size="34" baseType="lpstr">
      <vt:lpstr>blank</vt:lpstr>
      <vt:lpstr>think-cell Slide</vt:lpstr>
      <vt:lpstr>Chart</vt:lpstr>
      <vt:lpstr>f</vt:lpstr>
      <vt:lpstr>What is the role of the Health Policy Commission?</vt:lpstr>
      <vt:lpstr>Goals for our annual report</vt:lpstr>
      <vt:lpstr>Topics in the 2013 cost trends report</vt:lpstr>
      <vt:lpstr>Topics in the 2013 cost trends report</vt:lpstr>
      <vt:lpstr>Conclusions from profile of Massachusetts’ health care spending</vt:lpstr>
      <vt:lpstr>Topics in the 2013 cost trends report</vt:lpstr>
      <vt:lpstr>Topics in the 2013 cost trends report</vt:lpstr>
      <vt:lpstr>Labor constitutes the majority of operating expenses for hospitals</vt:lpstr>
      <vt:lpstr>Inpatient operating expenses of Massachusetts hospitals vary greatly</vt:lpstr>
      <vt:lpstr>Even among major teaching hospitals, there is a wide range of operating expense levels</vt:lpstr>
      <vt:lpstr>Some hospitals achieve high quality with lower operating expenses</vt:lpstr>
      <vt:lpstr>In Massachusetts, higher-expense hospitals make greater commercial margins, but sustain losses on Medicare populations</vt:lpstr>
      <vt:lpstr>Market structure influences hospital operating efficiency</vt:lpstr>
      <vt:lpstr>Hospitals may pursue a number of strategies to reduce operating expenses</vt:lpstr>
      <vt:lpstr>Topics in the 2013 cost trends report</vt:lpstr>
      <vt:lpstr>Statewide estimate: estimates for wasteful spending in the U.S. vary</vt:lpstr>
      <vt:lpstr>Statewide estimate: in Massachusetts, there was $14.7 to $26.9B of wasteful spending in 2012</vt:lpstr>
      <vt:lpstr>Reduction opportunities: there are a wide range of opportunities to reduce wasteful spending</vt:lpstr>
      <vt:lpstr>Reduction opportunities: there are ongoing efforts to address many of these examples</vt:lpstr>
      <vt:lpstr>Topics in the 2013 cost trends report</vt:lpstr>
      <vt:lpstr>Small subgroup of population represents large proportion of spending among Medicare and commercial populations</vt:lpstr>
      <vt:lpstr>Clinical conditions: high-cost patients are characterized by the presence of certain conditions and by multiple conditions</vt:lpstr>
      <vt:lpstr>Clinical conditions: interaction of conditions can result in higher than expected spending</vt:lpstr>
      <vt:lpstr>Region of residence: modest regional variation in concentration of high-cost patients</vt:lpstr>
      <vt:lpstr>Income: there is a greater concentration of high-cost patients in lower income zip codes</vt:lpstr>
      <vt:lpstr>Predictors: select clinical conditions and income help predict high-cost patients</vt:lpstr>
      <vt:lpstr>Persistence: 29 percent of high-cost patients among the Medicare and commercial populations remained high-cost the following year</vt:lpstr>
      <vt:lpstr>A range of interventions exist to tackle the clinical, geographic, and demographic predictors identified</vt:lpstr>
      <vt:lpstr>Key findings from analysis of select cost drivers</vt:lpstr>
      <vt:lpstr>Conclusions for 2013 cost trends report</vt:lpstr>
    </vt:vector>
  </TitlesOfParts>
  <LinksUpToDate>false</LinksUpToDate>
  <SharedDoc>false</SharedDoc>
  <HyperlinksChanged>false</HyperlinksChanged>
  <AppVersion>14.0000</AppVersion>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dcterms:created xsi:type="dcterms:W3CDTF">2013-10-22T19:34:48Z</dcterms:created>
  <dc:creator>Sahni, Nikhil (HPC)</dc:creator>
  <lastModifiedBy>Anuraag Chigurupati</lastModifiedBy>
  <lastPrinted>2014-01-08T01:57:17Z</lastPrinted>
  <dcterms:modified xsi:type="dcterms:W3CDTF">2014-02-04T19:53:54Z</dcterms:modified>
  <revision>1715</revision>
  <dc:title>Title page</dc:title>
</coreProperties>
</file>

<file path=docProps/custom.xml><?xml version="1.0" encoding="utf-8"?>
<Properties xmlns="http://schemas.openxmlformats.org/officeDocument/2006/custom-properties" xmlns:vt="http://schemas.openxmlformats.org/officeDocument/2006/docPropsVTypes">
  <property fmtid="{D5CDD505-2E9C-101B-9397-08002B2CF9AE}" pid="2" name="Universal Objects">
    <vt:bool>true</vt:bool>
  </property>
  <property fmtid="{D5CDD505-2E9C-101B-9397-08002B2CF9AE}" pid="3" name="McKPaperSize">
    <vt:lpwstr>A4</vt:lpwstr>
  </property>
  <property fmtid="{D5CDD505-2E9C-101B-9397-08002B2CF9AE}" pid="4" name="NotesPageLayout">
    <vt:lpwstr>Message</vt:lpwstr>
  </property>
  <property fmtid="{D5CDD505-2E9C-101B-9397-08002B2CF9AE}" pid="5" name="DocID">
    <vt:lpwstr/>
  </property>
  <property fmtid="{D5CDD505-2E9C-101B-9397-08002B2CF9AE}" pid="6" name="DocIDinTitle">
    <vt:bool>false</vt:bool>
  </property>
  <property fmtid="{D5CDD505-2E9C-101B-9397-08002B2CF9AE}" pid="7" name="DocIDinSlide">
    <vt:bool>true</vt:bool>
  </property>
  <property fmtid="{D5CDD505-2E9C-101B-9397-08002B2CF9AE}" pid="8" name="DocIDPosition">
    <vt:i4>1</vt:i4>
  </property>
  <property fmtid="{D5CDD505-2E9C-101B-9397-08002B2CF9AE}" pid="9" name="Final">
    <vt:bool>true</vt:bool>
  </property>
  <property fmtid="{D5CDD505-2E9C-101B-9397-08002B2CF9AE}" pid="10" name="Title">
    <vt:lpwstr>Innovation in Government</vt:lpwstr>
  </property>
  <property fmtid="{D5CDD505-2E9C-101B-9397-08002B2CF9AE}" pid="11" name="Event">
    <vt:lpwstr/>
  </property>
  <property fmtid="{D5CDD505-2E9C-101B-9397-08002B2CF9AE}" pid="12" name="Delivery Date">
    <vt:lpwstr>May 31, 2012</vt:lpwstr>
  </property>
</Properties>
</file>