
<file path=[Content_Types].xml><?xml version="1.0" encoding="utf-8"?>
<Types xmlns="http://schemas.openxmlformats.org/package/2006/content-types">
  <Default Extension="jpeg" ContentType="image/jpeg"/>
  <Default Extension="rels" ContentType="application/vnd.openxmlformats-package.relationships+xml"/>
  <Default Extension="tiff" ContentType="image/tiff"/>
  <Default Extension="xml" ContentType="application/xml"/>
  <Override PartName="/docProps/app.xml" ContentType="application/vnd.openxmlformats-officedocument.extended-properties+xml"/>
  <Override PartName="/docProps/core.xml" ContentType="application/vnd.openxmlformats-package.core-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2"/>
  </p:notesMasterIdLst>
  <p:sldIdLst>
    <p:sldId id="256" r:id="rId2"/>
    <p:sldId id="257" r:id="rId3"/>
    <p:sldId id="259" r:id="rId4"/>
    <p:sldId id="290" r:id="rId5"/>
    <p:sldId id="281" r:id="rId6"/>
    <p:sldId id="261" r:id="rId7"/>
    <p:sldId id="301" r:id="rId8"/>
    <p:sldId id="262" r:id="rId9"/>
    <p:sldId id="269" r:id="rId10"/>
    <p:sldId id="300" r:id="rId11"/>
    <p:sldId id="264" r:id="rId12"/>
    <p:sldId id="319" r:id="rId13"/>
    <p:sldId id="271" r:id="rId14"/>
    <p:sldId id="292" r:id="rId15"/>
    <p:sldId id="325" r:id="rId16"/>
    <p:sldId id="326" r:id="rId17"/>
    <p:sldId id="327" r:id="rId18"/>
    <p:sldId id="321" r:id="rId19"/>
    <p:sldId id="323" r:id="rId20"/>
    <p:sldId id="32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7" d="100"/>
          <a:sy n="87" d="100"/>
        </p:scale>
        <p:origin x="-594" y="-90"/>
      </p:cViewPr>
      <p:guideLst>
        <p:guide orient="horz" pos="2160"/>
        <p:guide pos="2880"/>
      </p:guideLst>
    </p:cSldViewPr>
  </p:slideViewPr>
  <p:notesTextViewPr>
    <p:cViewPr>
      <p:scale>
        <a:sx n="1" d="1"/>
        <a:sy n="1" d="1"/>
      </p:scale>
      <p:origin x="0" y="0"/>
    </p:cViewPr>
  </p:notesTextViewPr>
  <p:sorterViewPr>
    <p:cViewPr>
      <p:scale>
        <a:sx n="154" d="100"/>
        <a:sy n="154" d="100"/>
      </p:scale>
      <p:origin x="0" y="3928"/>
    </p:cViewPr>
  </p:sorterViewPr>
  <p:gridSpacing cx="78028800" cy="78028800"/>
</p:viewPr>
</file>

<file path=ppt/_rels/presentation.xml.rels><?xml version="1.0" encoding="UTF-8"?>

<Relationships xmlns="http://schemas.openxmlformats.org/package/2006/relationships">
  <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slide" Target="slides/slide13.xml"/>
  <Relationship Id="rId15" Type="http://schemas.openxmlformats.org/officeDocument/2006/relationships/slide" Target="slides/slide14.xml"/>
  <Relationship Id="rId16" Type="http://schemas.openxmlformats.org/officeDocument/2006/relationships/slide" Target="slides/slide15.xml"/>
  <Relationship Id="rId17" Type="http://schemas.openxmlformats.org/officeDocument/2006/relationships/slide" Target="slides/slide16.xml"/>
  <Relationship Id="rId18" Type="http://schemas.openxmlformats.org/officeDocument/2006/relationships/slide" Target="slides/slide17.xml"/>
  <Relationship Id="rId19" Type="http://schemas.openxmlformats.org/officeDocument/2006/relationships/slide" Target="slides/slide18.xml"/>
  <Relationship Id="rId2" Type="http://schemas.openxmlformats.org/officeDocument/2006/relationships/slide" Target="slides/slide1.xml"/>
  <Relationship Id="rId20" Type="http://schemas.openxmlformats.org/officeDocument/2006/relationships/slide" Target="slides/slide19.xml"/>
  <Relationship Id="rId21" Type="http://schemas.openxmlformats.org/officeDocument/2006/relationships/slide" Target="slides/slide20.xml"/>
  <Relationship Id="rId22" Type="http://schemas.openxmlformats.org/officeDocument/2006/relationships/notesMaster" Target="notesMasters/notesMaster1.xml"/>
  <Relationship Id="rId23" Type="http://schemas.openxmlformats.org/officeDocument/2006/relationships/presProps" Target="presProps.xml"/>
  <Relationship Id="rId24" Type="http://schemas.openxmlformats.org/officeDocument/2006/relationships/viewProps" Target="viewProps.xml"/>
  <Relationship Id="rId25" Type="http://schemas.openxmlformats.org/officeDocument/2006/relationships/theme" Target="theme/theme1.xml"/>
  <Relationship Id="rId26" Type="http://schemas.openxmlformats.org/officeDocument/2006/relationships/tableStyles" Target="tableStyles.xml"/>
  <Relationship Id="rId3" Type="http://schemas.openxmlformats.org/officeDocument/2006/relationships/slide" Target="slides/slide2.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notesMasters/_rels/notesMaster1.xml.rels><?xml version="1.0" encoding="UTF-8"?>

<Relationships xmlns="http://schemas.openxmlformats.org/package/2006/relationships">
  <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3D2DE4-C6B8-41BA-9F14-DD4D6AF638BA}" type="datetimeFigureOut">
              <a:rPr lang="en-US" smtClean="0"/>
              <a:pPr/>
              <a:t>9/3/2013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8BC551-E61C-4603-B086-6FCE21B5C550}" type="slidenum">
              <a:rPr lang="en-US" smtClean="0"/>
              <a:pPr/>
              <a:t>‹#›</a:t>
            </a:fld>
            <a:endParaRPr lang="en-US"/>
          </a:p>
        </p:txBody>
      </p:sp>
    </p:spTree>
    <p:extLst>
      <p:ext uri="{BB962C8B-B14F-4D97-AF65-F5344CB8AC3E}">
        <p14:creationId xmlns="" xmlns:p14="http://schemas.microsoft.com/office/powerpoint/2010/main" val="20261162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_rels/notesSlide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8.xml"/>
</Relationships>

</file>

<file path=ppt/notesSlides/_rels/notesSlide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xml"/>
</Relationships>

</file>

<file path=ppt/notesSlides/_rels/notesSlide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standards are designed to integrate with the existing standards in other areas of the curriculum. They</a:t>
            </a:r>
            <a:r>
              <a:rPr lang="en-US" baseline="0" dirty="0" smtClean="0"/>
              <a:t> not only do not contradict anything there but overlap ad support standards in other areas.</a:t>
            </a:r>
            <a:endParaRPr lang="en-US" dirty="0"/>
          </a:p>
        </p:txBody>
      </p:sp>
      <p:sp>
        <p:nvSpPr>
          <p:cNvPr id="4" name="Slide Number Placeholder 3"/>
          <p:cNvSpPr>
            <a:spLocks noGrp="1"/>
          </p:cNvSpPr>
          <p:nvPr>
            <p:ph type="sldNum" sz="quarter" idx="10"/>
          </p:nvPr>
        </p:nvSpPr>
        <p:spPr/>
        <p:txBody>
          <a:bodyPr/>
          <a:lstStyle/>
          <a:p>
            <a:fld id="{028BC551-E61C-4603-B086-6FCE21B5C550}" type="slidenum">
              <a:rPr lang="en-US" smtClean="0"/>
              <a:pPr/>
              <a:t>3</a:t>
            </a:fld>
            <a:endParaRPr lang="en-US"/>
          </a:p>
        </p:txBody>
      </p:sp>
    </p:spTree>
    <p:extLst>
      <p:ext uri="{BB962C8B-B14F-4D97-AF65-F5344CB8AC3E}">
        <p14:creationId xmlns="" xmlns:p14="http://schemas.microsoft.com/office/powerpoint/2010/main" val="40124684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Review</a:t>
            </a:r>
            <a:endParaRPr lang="en-US" dirty="0"/>
          </a:p>
        </p:txBody>
      </p:sp>
      <p:sp>
        <p:nvSpPr>
          <p:cNvPr id="4" name="Slide Number Placeholder 3"/>
          <p:cNvSpPr>
            <a:spLocks noGrp="1"/>
          </p:cNvSpPr>
          <p:nvPr>
            <p:ph type="sldNum" sz="quarter" idx="10"/>
          </p:nvPr>
        </p:nvSpPr>
        <p:spPr/>
        <p:txBody>
          <a:bodyPr/>
          <a:lstStyle/>
          <a:p>
            <a:fld id="{028BC551-E61C-4603-B086-6FCE21B5C550}" type="slidenum">
              <a:rPr lang="en-US" smtClean="0"/>
              <a:pPr/>
              <a:t>7</a:t>
            </a:fld>
            <a:endParaRPr lang="en-US"/>
          </a:p>
        </p:txBody>
      </p:sp>
    </p:spTree>
    <p:extLst>
      <p:ext uri="{BB962C8B-B14F-4D97-AF65-F5344CB8AC3E}">
        <p14:creationId xmlns="" xmlns:p14="http://schemas.microsoft.com/office/powerpoint/2010/main" val="40588380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practices of science and math are so overlapping that I have included the math here in red to emphasize that closeness.,</a:t>
            </a:r>
            <a:endParaRPr lang="en-US" dirty="0"/>
          </a:p>
        </p:txBody>
      </p:sp>
      <p:sp>
        <p:nvSpPr>
          <p:cNvPr id="4" name="Slide Number Placeholder 3"/>
          <p:cNvSpPr>
            <a:spLocks noGrp="1"/>
          </p:cNvSpPr>
          <p:nvPr>
            <p:ph type="sldNum" sz="quarter" idx="10"/>
          </p:nvPr>
        </p:nvSpPr>
        <p:spPr/>
        <p:txBody>
          <a:bodyPr/>
          <a:lstStyle/>
          <a:p>
            <a:fld id="{028BC551-E61C-4603-B086-6FCE21B5C550}" type="slidenum">
              <a:rPr lang="en-US" smtClean="0"/>
              <a:pPr/>
              <a:t>8</a:t>
            </a:fld>
            <a:endParaRPr lang="en-US"/>
          </a:p>
        </p:txBody>
      </p:sp>
    </p:spTree>
    <p:extLst>
      <p:ext uri="{BB962C8B-B14F-4D97-AF65-F5344CB8AC3E}">
        <p14:creationId xmlns="" xmlns:p14="http://schemas.microsoft.com/office/powerpoint/2010/main" val="32927100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Way to think about the practices and how they play</a:t>
            </a:r>
            <a:r>
              <a:rPr lang="en-US" baseline="0" dirty="0" smtClean="0"/>
              <a:t> out.,</a:t>
            </a:r>
            <a:endParaRPr lang="en-US" dirty="0"/>
          </a:p>
        </p:txBody>
      </p:sp>
      <p:sp>
        <p:nvSpPr>
          <p:cNvPr id="4" name="Slide Number Placeholder 3"/>
          <p:cNvSpPr>
            <a:spLocks noGrp="1"/>
          </p:cNvSpPr>
          <p:nvPr>
            <p:ph type="sldNum" sz="quarter" idx="10"/>
          </p:nvPr>
        </p:nvSpPr>
        <p:spPr/>
        <p:txBody>
          <a:bodyPr/>
          <a:lstStyle/>
          <a:p>
            <a:fld id="{028BC551-E61C-4603-B086-6FCE21B5C550}" type="slidenum">
              <a:rPr lang="en-US" smtClean="0"/>
              <a:pPr/>
              <a:t>10</a:t>
            </a:fld>
            <a:endParaRPr lang="en-US"/>
          </a:p>
        </p:txBody>
      </p:sp>
    </p:spTree>
    <p:extLst>
      <p:ext uri="{BB962C8B-B14F-4D97-AF65-F5344CB8AC3E}">
        <p14:creationId xmlns="" xmlns:p14="http://schemas.microsoft.com/office/powerpoint/2010/main" val="18322781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are big ideas that unite the science domains</a:t>
            </a:r>
            <a:r>
              <a:rPr lang="en-US" baseline="0" dirty="0" smtClean="0"/>
              <a:t> but also unite science and other domains. Patterns and math, cause and effect in reading, systems in the classroom, structure, etc.. They are not taught as big ideas, rather they help guide curriculum and teaching – integration, what teachers say, what gets highlighted/.</a:t>
            </a:r>
            <a:endParaRPr lang="en-US" dirty="0"/>
          </a:p>
        </p:txBody>
      </p:sp>
      <p:sp>
        <p:nvSpPr>
          <p:cNvPr id="4" name="Slide Number Placeholder 3"/>
          <p:cNvSpPr>
            <a:spLocks noGrp="1"/>
          </p:cNvSpPr>
          <p:nvPr>
            <p:ph type="sldNum" sz="quarter" idx="10"/>
          </p:nvPr>
        </p:nvSpPr>
        <p:spPr/>
        <p:txBody>
          <a:bodyPr/>
          <a:lstStyle/>
          <a:p>
            <a:fld id="{028BC551-E61C-4603-B086-6FCE21B5C550}" type="slidenum">
              <a:rPr lang="en-US" smtClean="0"/>
              <a:pPr/>
              <a:t>11</a:t>
            </a:fld>
            <a:endParaRPr lang="en-US"/>
          </a:p>
        </p:txBody>
      </p:sp>
    </p:spTree>
    <p:extLst>
      <p:ext uri="{BB962C8B-B14F-4D97-AF65-F5344CB8AC3E}">
        <p14:creationId xmlns="" xmlns:p14="http://schemas.microsoft.com/office/powerpoint/2010/main" val="813965422"/>
      </p:ext>
    </p:extLst>
  </p:cSld>
  <p:clrMapOvr>
    <a:masterClrMapping/>
  </p:clrMapOvr>
</p:notes>
</file>

<file path=ppt/slideLayouts/_rels/slideLayout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1131778-7868-4BDC-900F-677BABE94658}" type="datetimeFigureOut">
              <a:rPr lang="en-US" smtClean="0"/>
              <a:pPr/>
              <a:t>9/3/2013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E7452D-BD70-4312-867A-D8ABD7F0D51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131778-7868-4BDC-900F-677BABE94658}" type="datetimeFigureOut">
              <a:rPr lang="en-US" smtClean="0"/>
              <a:pPr/>
              <a:t>9/3/2013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E7452D-BD70-4312-867A-D8ABD7F0D51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131778-7868-4BDC-900F-677BABE94658}" type="datetimeFigureOut">
              <a:rPr lang="en-US" smtClean="0"/>
              <a:pPr/>
              <a:t>9/3/2013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E7452D-BD70-4312-867A-D8ABD7F0D51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131778-7868-4BDC-900F-677BABE94658}" type="datetimeFigureOut">
              <a:rPr lang="en-US" smtClean="0"/>
              <a:pPr/>
              <a:t>9/3/2013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E7452D-BD70-4312-867A-D8ABD7F0D51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1131778-7868-4BDC-900F-677BABE94658}" type="datetimeFigureOut">
              <a:rPr lang="en-US" smtClean="0"/>
              <a:pPr/>
              <a:t>9/3/2013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E7452D-BD70-4312-867A-D8ABD7F0D51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1131778-7868-4BDC-900F-677BABE94658}" type="datetimeFigureOut">
              <a:rPr lang="en-US" smtClean="0"/>
              <a:pPr/>
              <a:t>9/3/2013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E7452D-BD70-4312-867A-D8ABD7F0D51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1131778-7868-4BDC-900F-677BABE94658}" type="datetimeFigureOut">
              <a:rPr lang="en-US" smtClean="0"/>
              <a:pPr/>
              <a:t>9/3/2013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E7452D-BD70-4312-867A-D8ABD7F0D51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1131778-7868-4BDC-900F-677BABE94658}" type="datetimeFigureOut">
              <a:rPr lang="en-US" smtClean="0"/>
              <a:pPr/>
              <a:t>9/3/2013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E7452D-BD70-4312-867A-D8ABD7F0D51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131778-7868-4BDC-900F-677BABE94658}" type="datetimeFigureOut">
              <a:rPr lang="en-US" smtClean="0"/>
              <a:pPr/>
              <a:t>9/3/2013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E7452D-BD70-4312-867A-D8ABD7F0D51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131778-7868-4BDC-900F-677BABE94658}" type="datetimeFigureOut">
              <a:rPr lang="en-US" smtClean="0"/>
              <a:pPr/>
              <a:t>9/3/2013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E7452D-BD70-4312-867A-D8ABD7F0D512}"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91131778-7868-4BDC-900F-677BABE94658}" type="datetimeFigureOut">
              <a:rPr lang="en-US" smtClean="0"/>
              <a:pPr/>
              <a:t>9/3/2013</a:t>
            </a:fld>
            <a:endParaRPr lang="en-US"/>
          </a:p>
        </p:txBody>
      </p:sp>
      <p:sp>
        <p:nvSpPr>
          <p:cNvPr id="9" name="Slide Number Placeholder 8"/>
          <p:cNvSpPr>
            <a:spLocks noGrp="1"/>
          </p:cNvSpPr>
          <p:nvPr>
            <p:ph type="sldNum" sz="quarter" idx="11"/>
          </p:nvPr>
        </p:nvSpPr>
        <p:spPr/>
        <p:txBody>
          <a:bodyPr/>
          <a:lstStyle/>
          <a:p>
            <a:fld id="{F3E7452D-BD70-4312-867A-D8ABD7F0D512}"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Relationships xmlns="http://schemas.openxmlformats.org/package/2006/relationships">
  <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F3E7452D-BD70-4312-867A-D8ABD7F0D512}"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91131778-7868-4BDC-900F-677BABE94658}" type="datetimeFigureOut">
              <a:rPr lang="en-US" smtClean="0"/>
              <a:pPr/>
              <a:t>9/3/2013</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2.jpeg"/>
  <Relationship Id="rId3" Type="http://schemas.openxmlformats.org/officeDocument/2006/relationships/image" Target="../media/image3.jpeg"/>
  <Relationship Id="rId4" Type="http://schemas.openxmlformats.org/officeDocument/2006/relationships/image" Target="../media/image4.tiff"/>
</Relationships>

</file>

<file path=ppt/slides/_rels/slide10.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4.xml"/>
  <Relationship Id="rId3" Type="http://schemas.openxmlformats.org/officeDocument/2006/relationships/image" Target="../media/image2.jpeg"/>
  <Relationship Id="rId4" Type="http://schemas.openxmlformats.org/officeDocument/2006/relationships/image" Target="../media/image3.jpeg"/>
  <Relationship Id="rId5" Type="http://schemas.openxmlformats.org/officeDocument/2006/relationships/image" Target="../media/image4.tiff"/>
</Relationships>

</file>

<file path=ppt/slides/_rels/slide11.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5.xml"/>
  <Relationship Id="rId3" Type="http://schemas.openxmlformats.org/officeDocument/2006/relationships/image" Target="../media/image2.jpeg"/>
  <Relationship Id="rId4" Type="http://schemas.openxmlformats.org/officeDocument/2006/relationships/image" Target="../media/image3.jpeg"/>
  <Relationship Id="rId5" Type="http://schemas.openxmlformats.org/officeDocument/2006/relationships/image" Target="../media/image4.tiff"/>
</Relationships>

</file>

<file path=ppt/slides/_rels/slide12.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2.jpeg"/>
  <Relationship Id="rId3" Type="http://schemas.openxmlformats.org/officeDocument/2006/relationships/image" Target="../media/image3.jpeg"/>
  <Relationship Id="rId4" Type="http://schemas.openxmlformats.org/officeDocument/2006/relationships/image" Target="../media/image4.tiff"/>
</Relationships>

</file>

<file path=ppt/slides/_rels/slide13.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2.jpeg"/>
  <Relationship Id="rId3" Type="http://schemas.openxmlformats.org/officeDocument/2006/relationships/image" Target="../media/image3.jpeg"/>
  <Relationship Id="rId4" Type="http://schemas.openxmlformats.org/officeDocument/2006/relationships/image" Target="../media/image4.tiff"/>
</Relationships>

</file>

<file path=ppt/slides/_rels/slide14.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3.jpeg"/>
  <Relationship Id="rId3" Type="http://schemas.openxmlformats.org/officeDocument/2006/relationships/image" Target="../media/image4.tiff"/>
  <Relationship Id="rId4" Type="http://schemas.openxmlformats.org/officeDocument/2006/relationships/image" Target="../media/image2.jpeg"/>
</Relationships>

</file>

<file path=ppt/slides/_rels/slide15.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2.jpeg"/>
  <Relationship Id="rId3" Type="http://schemas.openxmlformats.org/officeDocument/2006/relationships/image" Target="../media/image3.jpeg"/>
  <Relationship Id="rId4" Type="http://schemas.openxmlformats.org/officeDocument/2006/relationships/image" Target="../media/image4.tiff"/>
</Relationships>

</file>

<file path=ppt/slides/_rels/slide16.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2.jpeg"/>
  <Relationship Id="rId3" Type="http://schemas.openxmlformats.org/officeDocument/2006/relationships/image" Target="../media/image3.jpeg"/>
  <Relationship Id="rId4" Type="http://schemas.openxmlformats.org/officeDocument/2006/relationships/image" Target="../media/image4.tiff"/>
</Relationships>

</file>

<file path=ppt/slides/_rels/slide17.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2.jpeg"/>
  <Relationship Id="rId3" Type="http://schemas.openxmlformats.org/officeDocument/2006/relationships/image" Target="../media/image3.jpeg"/>
  <Relationship Id="rId4" Type="http://schemas.openxmlformats.org/officeDocument/2006/relationships/image" Target="../media/image4.tiff"/>
</Relationships>

</file>

<file path=ppt/slides/_rels/slide18.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2.jpeg"/>
  <Relationship Id="rId3" Type="http://schemas.openxmlformats.org/officeDocument/2006/relationships/image" Target="../media/image3.jpeg"/>
  <Relationship Id="rId4" Type="http://schemas.openxmlformats.org/officeDocument/2006/relationships/image" Target="../media/image4.tiff"/>
</Relationships>

</file>

<file path=ppt/slides/_rels/slide19.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2.jpeg"/>
  <Relationship Id="rId3" Type="http://schemas.openxmlformats.org/officeDocument/2006/relationships/image" Target="../media/image3.jpeg"/>
  <Relationship Id="rId4" Type="http://schemas.openxmlformats.org/officeDocument/2006/relationships/image" Target="../media/image4.tiff"/>
</Relationships>

</file>

<file path=ppt/slides/_rels/slide2.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5.jpeg"/>
  <Relationship Id="rId3" Type="http://schemas.openxmlformats.org/officeDocument/2006/relationships/image" Target="../media/image2.jpeg"/>
  <Relationship Id="rId4" Type="http://schemas.openxmlformats.org/officeDocument/2006/relationships/image" Target="../media/image3.jpeg"/>
  <Relationship Id="rId5" Type="http://schemas.openxmlformats.org/officeDocument/2006/relationships/image" Target="../media/image4.tiff"/>
</Relationships>

</file>

<file path=ppt/slides/_rels/slide20.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2.jpeg"/>
  <Relationship Id="rId3" Type="http://schemas.openxmlformats.org/officeDocument/2006/relationships/image" Target="../media/image3.jpeg"/>
  <Relationship Id="rId4" Type="http://schemas.openxmlformats.org/officeDocument/2006/relationships/image" Target="../media/image4.tiff"/>
</Relationships>

</file>

<file path=ppt/slides/_rels/slide3.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xml"/>
  <Relationship Id="rId3" Type="http://schemas.openxmlformats.org/officeDocument/2006/relationships/image" Target="../media/image2.jpeg"/>
  <Relationship Id="rId4" Type="http://schemas.openxmlformats.org/officeDocument/2006/relationships/image" Target="../media/image3.jpeg"/>
  <Relationship Id="rId5" Type="http://schemas.openxmlformats.org/officeDocument/2006/relationships/image" Target="../media/image4.tiff"/>
</Relationships>

</file>

<file path=ppt/slides/_rels/slide4.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2.jpeg"/>
  <Relationship Id="rId3" Type="http://schemas.openxmlformats.org/officeDocument/2006/relationships/image" Target="../media/image3.jpeg"/>
  <Relationship Id="rId4" Type="http://schemas.openxmlformats.org/officeDocument/2006/relationships/image" Target="../media/image4.tiff"/>
</Relationships>

</file>

<file path=ppt/slides/_rels/slide5.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2.jpeg"/>
  <Relationship Id="rId3" Type="http://schemas.openxmlformats.org/officeDocument/2006/relationships/image" Target="../media/image3.jpeg"/>
  <Relationship Id="rId4" Type="http://schemas.openxmlformats.org/officeDocument/2006/relationships/image" Target="../media/image4.tiff"/>
</Relationships>

</file>

<file path=ppt/slides/_rels/slide6.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2.jpeg"/>
  <Relationship Id="rId3" Type="http://schemas.openxmlformats.org/officeDocument/2006/relationships/image" Target="../media/image3.jpeg"/>
  <Relationship Id="rId4" Type="http://schemas.openxmlformats.org/officeDocument/2006/relationships/image" Target="../media/image4.tiff"/>
</Relationships>

</file>

<file path=ppt/slides/_rels/slide7.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xml"/>
  <Relationship Id="rId3" Type="http://schemas.openxmlformats.org/officeDocument/2006/relationships/image" Target="../media/image3.jpeg"/>
  <Relationship Id="rId4" Type="http://schemas.openxmlformats.org/officeDocument/2006/relationships/image" Target="../media/image4.tiff"/>
  <Relationship Id="rId5" Type="http://schemas.openxmlformats.org/officeDocument/2006/relationships/image" Target="../media/image2.jpeg"/>
</Relationships>

</file>

<file path=ppt/slides/_rels/slide8.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3.xml"/>
  <Relationship Id="rId3" Type="http://schemas.openxmlformats.org/officeDocument/2006/relationships/image" Target="../media/image2.jpeg"/>
  <Relationship Id="rId4" Type="http://schemas.openxmlformats.org/officeDocument/2006/relationships/image" Target="../media/image3.jpeg"/>
  <Relationship Id="rId5" Type="http://schemas.openxmlformats.org/officeDocument/2006/relationships/image" Target="../media/image4.tiff"/>
</Relationships>

</file>

<file path=ppt/slides/_rels/slide9.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2.jpeg"/>
  <Relationship Id="rId3" Type="http://schemas.openxmlformats.org/officeDocument/2006/relationships/image" Target="../media/image3.jpeg"/>
  <Relationship Id="rId4" Type="http://schemas.openxmlformats.org/officeDocument/2006/relationships/image" Target="../media/image4.tiff"/>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066800"/>
            <a:ext cx="7543800" cy="2593975"/>
          </a:xfrm>
        </p:spPr>
        <p:txBody>
          <a:bodyPr/>
          <a:lstStyle/>
          <a:p>
            <a:pPr algn="ctr"/>
            <a:r>
              <a:rPr lang="en-US" sz="3650" dirty="0"/>
              <a:t>The Development of Pre-K Science, Technology, and Engineering </a:t>
            </a:r>
            <a:r>
              <a:rPr lang="en-US" sz="3650" dirty="0" smtClean="0"/>
              <a:t>Standards</a:t>
            </a:r>
            <a:br>
              <a:rPr lang="en-US" sz="3650" dirty="0" smtClean="0"/>
            </a:br>
            <a:r>
              <a:rPr lang="en-US" sz="3650" dirty="0" smtClean="0"/>
              <a:t/>
            </a:r>
            <a:br>
              <a:rPr lang="en-US" sz="3650" dirty="0" smtClean="0"/>
            </a:br>
            <a:endParaRPr lang="en-US" sz="2700" dirty="0"/>
          </a:p>
        </p:txBody>
      </p:sp>
      <p:sp>
        <p:nvSpPr>
          <p:cNvPr id="3" name="Subtitle 2"/>
          <p:cNvSpPr>
            <a:spLocks noGrp="1"/>
          </p:cNvSpPr>
          <p:nvPr>
            <p:ph type="subTitle" idx="1"/>
          </p:nvPr>
        </p:nvSpPr>
        <p:spPr>
          <a:xfrm>
            <a:off x="381000" y="4953000"/>
            <a:ext cx="8077200" cy="1066800"/>
          </a:xfrm>
        </p:spPr>
        <p:txBody>
          <a:bodyPr>
            <a:normAutofit/>
          </a:bodyPr>
          <a:lstStyle/>
          <a:p>
            <a:r>
              <a:rPr lang="en-US" dirty="0" smtClean="0">
                <a:solidFill>
                  <a:schemeClr val="tx2"/>
                </a:solidFill>
                <a:latin typeface="+mj-lt"/>
              </a:rPr>
              <a:t>Karen Worth				Jeff </a:t>
            </a:r>
            <a:r>
              <a:rPr lang="en-US" dirty="0" err="1" smtClean="0">
                <a:solidFill>
                  <a:schemeClr val="tx2"/>
                </a:solidFill>
                <a:latin typeface="+mj-lt"/>
              </a:rPr>
              <a:t>Winokur</a:t>
            </a:r>
            <a:endParaRPr lang="en-US" dirty="0" smtClean="0">
              <a:solidFill>
                <a:schemeClr val="tx2"/>
              </a:solidFill>
              <a:latin typeface="+mj-lt"/>
            </a:endParaRPr>
          </a:p>
          <a:p>
            <a:r>
              <a:rPr lang="en-US" dirty="0" err="1" smtClean="0">
                <a:solidFill>
                  <a:schemeClr val="tx2"/>
                </a:solidFill>
                <a:latin typeface="+mj-lt"/>
              </a:rPr>
              <a:t>kworth@wheelock.edu</a:t>
            </a:r>
            <a:r>
              <a:rPr lang="en-US" dirty="0" smtClean="0">
                <a:solidFill>
                  <a:schemeClr val="tx2"/>
                </a:solidFill>
                <a:latin typeface="+mj-lt"/>
              </a:rPr>
              <a:t>			</a:t>
            </a:r>
            <a:r>
              <a:rPr lang="en-US" dirty="0" err="1" smtClean="0">
                <a:solidFill>
                  <a:schemeClr val="tx2"/>
                </a:solidFill>
                <a:latin typeface="+mj-lt"/>
              </a:rPr>
              <a:t>jwinokur@wheelock.edu</a:t>
            </a:r>
            <a:endParaRPr lang="en-US" dirty="0" smtClean="0">
              <a:solidFill>
                <a:schemeClr val="tx2"/>
              </a:solidFill>
              <a:latin typeface="+mj-lt"/>
            </a:endParaRPr>
          </a:p>
        </p:txBody>
      </p:sp>
      <p:pic>
        <p:nvPicPr>
          <p:cNvPr id="5" name="Picture 4"/>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5905500"/>
            <a:ext cx="1905000" cy="952500"/>
          </a:xfrm>
          <a:prstGeom prst="rect">
            <a:avLst/>
          </a:prstGeom>
        </p:spPr>
      </p:pic>
      <p:pic>
        <p:nvPicPr>
          <p:cNvPr id="6" name="Picture 2" descr="C:\Users\jkalt\AppData\Local\Microsoft\Windows\Temporary Internet Files\Content.Outlook\61SVFQRA\colorapple (2).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036606" y="6021704"/>
            <a:ext cx="685800" cy="720090"/>
          </a:xfrm>
          <a:prstGeom prst="rect">
            <a:avLst/>
          </a:prstGeom>
          <a:noFill/>
          <a:extLst>
            <a:ext uri="{909E8E84-426E-40dd-AFC4-6F175D3DCCD1}">
              <a14:hiddenFill xmlns="" xmlns:a14="http://schemas.microsoft.com/office/drawing/2010/main">
                <a:solidFill>
                  <a:srgbClr val="FFFFFF"/>
                </a:solidFill>
              </a14:hiddenFill>
            </a:ext>
          </a:extLst>
        </p:spPr>
      </p:pic>
      <p:pic>
        <p:nvPicPr>
          <p:cNvPr id="8" name="Picture 3" descr="C:\Users\jkalt\AppData\Local\Microsoft\Windows\Temporary Internet Files\Content.Outlook\61SVFQRA\'11 BBIP logo with shadow (2).tif"/>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765949" y="5905499"/>
            <a:ext cx="539851" cy="83629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6057798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smtClean="0"/>
              <a:t>Dimension 1: Practices</a:t>
            </a:r>
            <a:endParaRPr lang="en-US" sz="3800" dirty="0"/>
          </a:p>
        </p:txBody>
      </p:sp>
      <p:pic>
        <p:nvPicPr>
          <p:cNvPr id="4" name="Picture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0" y="5905500"/>
            <a:ext cx="1905000" cy="952500"/>
          </a:xfrm>
          <a:prstGeom prst="rect">
            <a:avLst/>
          </a:prstGeom>
        </p:spPr>
      </p:pic>
      <p:pic>
        <p:nvPicPr>
          <p:cNvPr id="8" name="Picture 2" descr="C:\Users\jkalt\AppData\Local\Microsoft\Windows\Temporary Internet Files\Content.Outlook\61SVFQRA\colorapple (2).jp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036606" y="6021704"/>
            <a:ext cx="685800" cy="720090"/>
          </a:xfrm>
          <a:prstGeom prst="rect">
            <a:avLst/>
          </a:prstGeom>
          <a:noFill/>
          <a:extLst>
            <a:ext uri="{909E8E84-426E-40dd-AFC4-6F175D3DCCD1}">
              <a14:hiddenFill xmlns="" xmlns:a14="http://schemas.microsoft.com/office/drawing/2010/main">
                <a:solidFill>
                  <a:srgbClr val="FFFFFF"/>
                </a:solidFill>
              </a14:hiddenFill>
            </a:ext>
          </a:extLst>
        </p:spPr>
      </p:pic>
      <p:pic>
        <p:nvPicPr>
          <p:cNvPr id="9" name="Picture 3" descr="C:\Users\jkalt\AppData\Local\Microsoft\Windows\Temporary Internet Files\Content.Outlook\61SVFQRA\'11 BBIP logo with shadow (2).tif"/>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7765949" y="5905499"/>
            <a:ext cx="539851" cy="836295"/>
          </a:xfrm>
          <a:prstGeom prst="rect">
            <a:avLst/>
          </a:prstGeom>
          <a:noFill/>
          <a:extLst>
            <a:ext uri="{909E8E84-426E-40dd-AFC4-6F175D3DCCD1}">
              <a14:hiddenFill xmlns="" xmlns:a14="http://schemas.microsoft.com/office/drawing/2010/main">
                <a:solidFill>
                  <a:srgbClr val="FFFFFF"/>
                </a:solidFill>
              </a14:hiddenFill>
            </a:ext>
          </a:extLst>
        </p:spPr>
      </p:pic>
      <p:sp>
        <p:nvSpPr>
          <p:cNvPr id="27" name="TextBox 26"/>
          <p:cNvSpPr txBox="1"/>
          <p:nvPr/>
        </p:nvSpPr>
        <p:spPr>
          <a:xfrm>
            <a:off x="533400" y="1295400"/>
            <a:ext cx="7772400" cy="923330"/>
          </a:xfrm>
          <a:prstGeom prst="rect">
            <a:avLst/>
          </a:prstGeom>
          <a:noFill/>
        </p:spPr>
        <p:txBody>
          <a:bodyPr wrap="square" rtlCol="0">
            <a:spAutoFit/>
          </a:bodyPr>
          <a:lstStyle/>
          <a:p>
            <a:r>
              <a:rPr lang="en-US" dirty="0"/>
              <a:t>The following diagram, taken </a:t>
            </a:r>
            <a:r>
              <a:rPr lang="en-US" dirty="0" smtClean="0"/>
              <a:t>from </a:t>
            </a:r>
            <a:r>
              <a:rPr lang="en-US" i="1" dirty="0" smtClean="0"/>
              <a:t>A </a:t>
            </a:r>
            <a:r>
              <a:rPr lang="en-US" i="1" dirty="0"/>
              <a:t>Framework for K-12 Science Education</a:t>
            </a:r>
            <a:r>
              <a:rPr lang="en-US" dirty="0"/>
              <a:t> suggests the way in which the practices interact and describe the scientific and engineering </a:t>
            </a:r>
            <a:r>
              <a:rPr lang="en-US" dirty="0" smtClean="0"/>
              <a:t>process. </a:t>
            </a:r>
            <a:endParaRPr lang="en-US" dirty="0"/>
          </a:p>
        </p:txBody>
      </p:sp>
      <p:sp>
        <p:nvSpPr>
          <p:cNvPr id="28" name="Rectangle 27"/>
          <p:cNvSpPr/>
          <p:nvPr/>
        </p:nvSpPr>
        <p:spPr>
          <a:xfrm>
            <a:off x="838200" y="2405742"/>
            <a:ext cx="2133600" cy="330925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3276600" y="2438399"/>
            <a:ext cx="2057400" cy="327659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5638800" y="2427514"/>
            <a:ext cx="2083606" cy="328748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1219200" y="2514600"/>
            <a:ext cx="1371600" cy="5334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295400" y="4343400"/>
            <a:ext cx="1371600" cy="6096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838200" y="5290066"/>
            <a:ext cx="2133600" cy="369332"/>
          </a:xfrm>
          <a:prstGeom prst="rect">
            <a:avLst/>
          </a:prstGeom>
          <a:noFill/>
        </p:spPr>
        <p:txBody>
          <a:bodyPr wrap="square" rtlCol="0">
            <a:spAutoFit/>
          </a:bodyPr>
          <a:lstStyle/>
          <a:p>
            <a:pPr algn="ctr"/>
            <a:r>
              <a:rPr lang="en-US" dirty="0" smtClean="0"/>
              <a:t>Investigating</a:t>
            </a:r>
            <a:endParaRPr lang="en-US" dirty="0"/>
          </a:p>
        </p:txBody>
      </p:sp>
      <p:sp>
        <p:nvSpPr>
          <p:cNvPr id="6" name="TextBox 5"/>
          <p:cNvSpPr txBox="1"/>
          <p:nvPr/>
        </p:nvSpPr>
        <p:spPr>
          <a:xfrm>
            <a:off x="1219200" y="2590800"/>
            <a:ext cx="1371600" cy="323165"/>
          </a:xfrm>
          <a:prstGeom prst="rect">
            <a:avLst/>
          </a:prstGeom>
          <a:noFill/>
        </p:spPr>
        <p:txBody>
          <a:bodyPr wrap="square" rtlCol="0">
            <a:spAutoFit/>
          </a:bodyPr>
          <a:lstStyle/>
          <a:p>
            <a:r>
              <a:rPr lang="en-US" sz="1500" dirty="0" smtClean="0"/>
              <a:t>The Real World</a:t>
            </a:r>
            <a:endParaRPr lang="en-US" sz="1500" dirty="0"/>
          </a:p>
        </p:txBody>
      </p:sp>
      <p:sp>
        <p:nvSpPr>
          <p:cNvPr id="7" name="TextBox 6"/>
          <p:cNvSpPr txBox="1"/>
          <p:nvPr/>
        </p:nvSpPr>
        <p:spPr>
          <a:xfrm>
            <a:off x="1284514" y="4399002"/>
            <a:ext cx="1371600" cy="553998"/>
          </a:xfrm>
          <a:prstGeom prst="rect">
            <a:avLst/>
          </a:prstGeom>
          <a:noFill/>
        </p:spPr>
        <p:txBody>
          <a:bodyPr wrap="square" rtlCol="0">
            <a:spAutoFit/>
          </a:bodyPr>
          <a:lstStyle/>
          <a:p>
            <a:pPr algn="ctr"/>
            <a:r>
              <a:rPr lang="en-US" sz="1500" dirty="0" smtClean="0"/>
              <a:t>Collect Data</a:t>
            </a:r>
          </a:p>
          <a:p>
            <a:pPr algn="ctr"/>
            <a:r>
              <a:rPr lang="en-US" sz="1500" dirty="0" smtClean="0"/>
              <a:t>Test Solutions</a:t>
            </a:r>
            <a:endParaRPr lang="en-US" sz="1500" dirty="0"/>
          </a:p>
        </p:txBody>
      </p:sp>
      <p:cxnSp>
        <p:nvCxnSpPr>
          <p:cNvPr id="15" name="Straight Arrow Connector 14"/>
          <p:cNvCxnSpPr/>
          <p:nvPr/>
        </p:nvCxnSpPr>
        <p:spPr>
          <a:xfrm>
            <a:off x="1295400" y="3200400"/>
            <a:ext cx="0" cy="96875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838200" y="3276600"/>
            <a:ext cx="2133600" cy="892552"/>
          </a:xfrm>
          <a:prstGeom prst="rect">
            <a:avLst/>
          </a:prstGeom>
          <a:noFill/>
        </p:spPr>
        <p:txBody>
          <a:bodyPr wrap="square" rtlCol="0">
            <a:spAutoFit/>
          </a:bodyPr>
          <a:lstStyle/>
          <a:p>
            <a:pPr algn="ctr"/>
            <a:r>
              <a:rPr lang="en-US" sz="1300" dirty="0" smtClean="0"/>
              <a:t>Ask Questions</a:t>
            </a:r>
          </a:p>
          <a:p>
            <a:pPr algn="ctr"/>
            <a:r>
              <a:rPr lang="en-US" sz="1300" dirty="0" smtClean="0"/>
              <a:t>Observe</a:t>
            </a:r>
          </a:p>
          <a:p>
            <a:pPr algn="ctr"/>
            <a:r>
              <a:rPr lang="en-US" sz="1300" dirty="0" smtClean="0"/>
              <a:t>Experiment</a:t>
            </a:r>
          </a:p>
          <a:p>
            <a:pPr algn="ctr"/>
            <a:r>
              <a:rPr lang="en-US" sz="1300" dirty="0" smtClean="0"/>
              <a:t>Measure</a:t>
            </a:r>
            <a:endParaRPr lang="en-US" sz="1300" dirty="0"/>
          </a:p>
        </p:txBody>
      </p:sp>
      <p:sp>
        <p:nvSpPr>
          <p:cNvPr id="21" name="TextBox 20"/>
          <p:cNvSpPr txBox="1"/>
          <p:nvPr/>
        </p:nvSpPr>
        <p:spPr>
          <a:xfrm>
            <a:off x="3352800" y="5333607"/>
            <a:ext cx="2057400" cy="369332"/>
          </a:xfrm>
          <a:prstGeom prst="rect">
            <a:avLst/>
          </a:prstGeom>
          <a:noFill/>
        </p:spPr>
        <p:txBody>
          <a:bodyPr wrap="square" rtlCol="0">
            <a:spAutoFit/>
          </a:bodyPr>
          <a:lstStyle/>
          <a:p>
            <a:pPr algn="ctr"/>
            <a:r>
              <a:rPr lang="en-US" dirty="0" smtClean="0"/>
              <a:t>Evaluating</a:t>
            </a:r>
            <a:endParaRPr lang="en-US" dirty="0"/>
          </a:p>
        </p:txBody>
      </p:sp>
      <p:sp>
        <p:nvSpPr>
          <p:cNvPr id="22" name="TextBox 21"/>
          <p:cNvSpPr txBox="1"/>
          <p:nvPr/>
        </p:nvSpPr>
        <p:spPr>
          <a:xfrm>
            <a:off x="5638800" y="4871942"/>
            <a:ext cx="2083606" cy="830997"/>
          </a:xfrm>
          <a:prstGeom prst="rect">
            <a:avLst/>
          </a:prstGeom>
          <a:noFill/>
        </p:spPr>
        <p:txBody>
          <a:bodyPr wrap="square" rtlCol="0">
            <a:spAutoFit/>
          </a:bodyPr>
          <a:lstStyle/>
          <a:p>
            <a:pPr algn="ctr"/>
            <a:r>
              <a:rPr lang="en-US" sz="1600" dirty="0" smtClean="0"/>
              <a:t>Developing Explanations and Solutions</a:t>
            </a:r>
            <a:endParaRPr lang="en-US" sz="1600" dirty="0"/>
          </a:p>
        </p:txBody>
      </p:sp>
      <p:sp>
        <p:nvSpPr>
          <p:cNvPr id="17" name="Oval 16"/>
          <p:cNvSpPr/>
          <p:nvPr/>
        </p:nvSpPr>
        <p:spPr>
          <a:xfrm>
            <a:off x="3657600" y="3124200"/>
            <a:ext cx="1447800" cy="1447800"/>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3810000" y="3352800"/>
            <a:ext cx="1143000" cy="923330"/>
          </a:xfrm>
          <a:prstGeom prst="rect">
            <a:avLst/>
          </a:prstGeom>
          <a:noFill/>
        </p:spPr>
        <p:txBody>
          <a:bodyPr wrap="square" rtlCol="0">
            <a:spAutoFit/>
          </a:bodyPr>
          <a:lstStyle/>
          <a:p>
            <a:pPr algn="ctr"/>
            <a:r>
              <a:rPr lang="en-US" dirty="0" smtClean="0"/>
              <a:t>Argue</a:t>
            </a:r>
          </a:p>
          <a:p>
            <a:pPr algn="ctr"/>
            <a:r>
              <a:rPr lang="en-US" dirty="0" smtClean="0"/>
              <a:t>Critique</a:t>
            </a:r>
          </a:p>
          <a:p>
            <a:pPr algn="ctr"/>
            <a:r>
              <a:rPr lang="en-US" dirty="0" smtClean="0"/>
              <a:t>Analyze</a:t>
            </a:r>
            <a:endParaRPr lang="en-US" dirty="0"/>
          </a:p>
        </p:txBody>
      </p:sp>
      <p:sp>
        <p:nvSpPr>
          <p:cNvPr id="25" name="Rectangle 24"/>
          <p:cNvSpPr/>
          <p:nvPr/>
        </p:nvSpPr>
        <p:spPr>
          <a:xfrm>
            <a:off x="5994803" y="2514600"/>
            <a:ext cx="1371600" cy="555248"/>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6007906" y="3938945"/>
            <a:ext cx="1371600" cy="937855"/>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6019800" y="2494002"/>
            <a:ext cx="1371600" cy="553998"/>
          </a:xfrm>
          <a:prstGeom prst="rect">
            <a:avLst/>
          </a:prstGeom>
          <a:noFill/>
        </p:spPr>
        <p:txBody>
          <a:bodyPr wrap="square" rtlCol="0">
            <a:spAutoFit/>
          </a:bodyPr>
          <a:lstStyle/>
          <a:p>
            <a:pPr algn="ctr"/>
            <a:r>
              <a:rPr lang="en-US" sz="1500" dirty="0" smtClean="0"/>
              <a:t>Theories and Models</a:t>
            </a:r>
            <a:endParaRPr lang="en-US" sz="1500" dirty="0"/>
          </a:p>
        </p:txBody>
      </p:sp>
      <p:sp>
        <p:nvSpPr>
          <p:cNvPr id="23" name="TextBox 22"/>
          <p:cNvSpPr txBox="1"/>
          <p:nvPr/>
        </p:nvSpPr>
        <p:spPr>
          <a:xfrm>
            <a:off x="5994803" y="3984248"/>
            <a:ext cx="1371600" cy="892552"/>
          </a:xfrm>
          <a:prstGeom prst="rect">
            <a:avLst/>
          </a:prstGeom>
          <a:noFill/>
        </p:spPr>
        <p:txBody>
          <a:bodyPr wrap="square" rtlCol="0">
            <a:spAutoFit/>
          </a:bodyPr>
          <a:lstStyle/>
          <a:p>
            <a:pPr algn="ctr"/>
            <a:r>
              <a:rPr lang="en-US" sz="1300" dirty="0" smtClean="0"/>
              <a:t>Formulate</a:t>
            </a:r>
          </a:p>
          <a:p>
            <a:pPr algn="ctr"/>
            <a:r>
              <a:rPr lang="en-US" sz="1300" dirty="0" smtClean="0"/>
              <a:t>Hypotheses</a:t>
            </a:r>
          </a:p>
          <a:p>
            <a:pPr algn="ctr"/>
            <a:r>
              <a:rPr lang="en-US" sz="1300" dirty="0" smtClean="0"/>
              <a:t>Propose Solutions</a:t>
            </a:r>
            <a:endParaRPr lang="en-US" sz="1300" dirty="0"/>
          </a:p>
        </p:txBody>
      </p:sp>
      <p:sp>
        <p:nvSpPr>
          <p:cNvPr id="24" name="TextBox 23"/>
          <p:cNvSpPr txBox="1"/>
          <p:nvPr/>
        </p:nvSpPr>
        <p:spPr>
          <a:xfrm>
            <a:off x="5638800" y="3069848"/>
            <a:ext cx="2083606" cy="892552"/>
          </a:xfrm>
          <a:prstGeom prst="rect">
            <a:avLst/>
          </a:prstGeom>
          <a:noFill/>
        </p:spPr>
        <p:txBody>
          <a:bodyPr wrap="square" rtlCol="0">
            <a:spAutoFit/>
          </a:bodyPr>
          <a:lstStyle/>
          <a:p>
            <a:pPr algn="ctr"/>
            <a:r>
              <a:rPr lang="en-US" sz="1300" dirty="0" smtClean="0"/>
              <a:t>Imagine</a:t>
            </a:r>
          </a:p>
          <a:p>
            <a:pPr algn="ctr"/>
            <a:r>
              <a:rPr lang="en-US" sz="1300" dirty="0" smtClean="0"/>
              <a:t>Reason</a:t>
            </a:r>
          </a:p>
          <a:p>
            <a:pPr algn="ctr"/>
            <a:r>
              <a:rPr lang="en-US" sz="1300" dirty="0" smtClean="0"/>
              <a:t>Calculate</a:t>
            </a:r>
          </a:p>
          <a:p>
            <a:pPr algn="ctr"/>
            <a:r>
              <a:rPr lang="en-US" sz="1300" dirty="0" smtClean="0"/>
              <a:t>Predict</a:t>
            </a:r>
            <a:endParaRPr lang="en-US" sz="1300" dirty="0"/>
          </a:p>
        </p:txBody>
      </p:sp>
      <p:sp>
        <p:nvSpPr>
          <p:cNvPr id="32" name="Up-Down Arrow 31"/>
          <p:cNvSpPr/>
          <p:nvPr/>
        </p:nvSpPr>
        <p:spPr>
          <a:xfrm rot="18393976">
            <a:off x="3027002" y="2635983"/>
            <a:ext cx="272791" cy="1028291"/>
          </a:xfrm>
          <a:prstGeom prst="upDown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Up-Down Arrow 32"/>
          <p:cNvSpPr/>
          <p:nvPr/>
        </p:nvSpPr>
        <p:spPr>
          <a:xfrm rot="14639726">
            <a:off x="3119845" y="4129398"/>
            <a:ext cx="313509" cy="949246"/>
          </a:xfrm>
          <a:prstGeom prst="upDown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Up-Down Arrow 33"/>
          <p:cNvSpPr/>
          <p:nvPr/>
        </p:nvSpPr>
        <p:spPr>
          <a:xfrm rot="13926757">
            <a:off x="5339143" y="2693488"/>
            <a:ext cx="274178" cy="947022"/>
          </a:xfrm>
          <a:prstGeom prst="upDown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Up-Down Arrow 34"/>
          <p:cNvSpPr/>
          <p:nvPr/>
        </p:nvSpPr>
        <p:spPr>
          <a:xfrm rot="17881397">
            <a:off x="5400307" y="4136002"/>
            <a:ext cx="274178" cy="947022"/>
          </a:xfrm>
          <a:prstGeom prst="upDown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 xmlns:p14="http://schemas.microsoft.com/office/powerpoint/2010/main" val="209721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smtClean="0"/>
              <a:t>Dimension 2: Cross-Cutting Concepts</a:t>
            </a:r>
            <a:endParaRPr lang="en-US" sz="3800" dirty="0"/>
          </a:p>
        </p:txBody>
      </p:sp>
      <p:sp>
        <p:nvSpPr>
          <p:cNvPr id="3" name="Content Placeholder 2"/>
          <p:cNvSpPr>
            <a:spLocks noGrp="1"/>
          </p:cNvSpPr>
          <p:nvPr>
            <p:ph idx="1"/>
          </p:nvPr>
        </p:nvSpPr>
        <p:spPr>
          <a:xfrm>
            <a:off x="533400" y="1752600"/>
            <a:ext cx="7620000" cy="4495800"/>
          </a:xfrm>
        </p:spPr>
        <p:txBody>
          <a:bodyPr>
            <a:normAutofit/>
          </a:bodyPr>
          <a:lstStyle/>
          <a:p>
            <a:pPr lvl="0"/>
            <a:r>
              <a:rPr lang="en-US" sz="2800" dirty="0" smtClean="0"/>
              <a:t>Patterns</a:t>
            </a:r>
            <a:endParaRPr lang="en-US" sz="2400" dirty="0"/>
          </a:p>
          <a:p>
            <a:pPr lvl="0"/>
            <a:r>
              <a:rPr lang="en-US" sz="2800" dirty="0" smtClean="0"/>
              <a:t>Cause </a:t>
            </a:r>
            <a:r>
              <a:rPr lang="en-US" sz="2800" dirty="0"/>
              <a:t>and </a:t>
            </a:r>
            <a:r>
              <a:rPr lang="en-US" sz="2800" dirty="0" smtClean="0"/>
              <a:t>Effect</a:t>
            </a:r>
          </a:p>
          <a:p>
            <a:pPr lvl="0"/>
            <a:r>
              <a:rPr lang="en-US" sz="2800" dirty="0" smtClean="0"/>
              <a:t>Systems</a:t>
            </a:r>
          </a:p>
          <a:p>
            <a:pPr lvl="0"/>
            <a:r>
              <a:rPr lang="en-US" sz="2800" dirty="0" smtClean="0"/>
              <a:t>Structure and Function</a:t>
            </a:r>
          </a:p>
          <a:p>
            <a:pPr lvl="0"/>
            <a:r>
              <a:rPr lang="en-US" sz="2800" dirty="0" smtClean="0"/>
              <a:t>Stability and Change</a:t>
            </a:r>
          </a:p>
        </p:txBody>
      </p:sp>
      <p:pic>
        <p:nvPicPr>
          <p:cNvPr id="4" name="Picture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0" y="5905500"/>
            <a:ext cx="1905000" cy="952500"/>
          </a:xfrm>
          <a:prstGeom prst="rect">
            <a:avLst/>
          </a:prstGeom>
        </p:spPr>
      </p:pic>
      <p:pic>
        <p:nvPicPr>
          <p:cNvPr id="5" name="Picture 2" descr="C:\Users\jkalt\AppData\Local\Microsoft\Windows\Temporary Internet Files\Content.Outlook\61SVFQRA\colorapple (2).jp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036606" y="6021704"/>
            <a:ext cx="685800" cy="720090"/>
          </a:xfrm>
          <a:prstGeom prst="rect">
            <a:avLst/>
          </a:prstGeom>
          <a:noFill/>
          <a:extLst>
            <a:ext uri="{909E8E84-426E-40dd-AFC4-6F175D3DCCD1}">
              <a14:hiddenFill xmlns="" xmlns:a14="http://schemas.microsoft.com/office/drawing/2010/main">
                <a:solidFill>
                  <a:srgbClr val="FFFFFF"/>
                </a:solidFill>
              </a14:hiddenFill>
            </a:ext>
          </a:extLst>
        </p:spPr>
      </p:pic>
      <p:pic>
        <p:nvPicPr>
          <p:cNvPr id="6" name="Picture 3" descr="C:\Users\jkalt\AppData\Local\Microsoft\Windows\Temporary Internet Files\Content.Outlook\61SVFQRA\'11 BBIP logo with shadow (2).tif"/>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7765949" y="5905499"/>
            <a:ext cx="539851" cy="83629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9082556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Earth and Space </a:t>
            </a:r>
            <a:r>
              <a:rPr lang="en-US" sz="3200" dirty="0" smtClean="0"/>
              <a:t>Sciences:</a:t>
            </a:r>
            <a:br>
              <a:rPr lang="en-US" sz="3200" dirty="0" smtClean="0"/>
            </a:br>
            <a:endParaRPr lang="en-US" sz="3200" dirty="0"/>
          </a:p>
        </p:txBody>
      </p:sp>
      <p:sp>
        <p:nvSpPr>
          <p:cNvPr id="3" name="Content Placeholder 2"/>
          <p:cNvSpPr>
            <a:spLocks noGrp="1"/>
          </p:cNvSpPr>
          <p:nvPr>
            <p:ph idx="1"/>
          </p:nvPr>
        </p:nvSpPr>
        <p:spPr>
          <a:xfrm>
            <a:off x="609600" y="1371600"/>
            <a:ext cx="7391400" cy="4800600"/>
          </a:xfrm>
        </p:spPr>
        <p:txBody>
          <a:bodyPr>
            <a:normAutofit/>
          </a:bodyPr>
          <a:lstStyle/>
          <a:p>
            <a:pPr marL="114300" indent="0">
              <a:buNone/>
            </a:pPr>
            <a:endParaRPr lang="en-US" dirty="0"/>
          </a:p>
          <a:p>
            <a:pPr marL="114300" indent="0">
              <a:buNone/>
            </a:pPr>
            <a:endParaRPr lang="en-US" dirty="0" smtClean="0"/>
          </a:p>
          <a:p>
            <a:pPr marL="114300" indent="0">
              <a:buNone/>
            </a:pPr>
            <a:endParaRPr lang="en-US" dirty="0"/>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5905500"/>
            <a:ext cx="1905000" cy="952500"/>
          </a:xfrm>
          <a:prstGeom prst="rect">
            <a:avLst/>
          </a:prstGeom>
        </p:spPr>
      </p:pic>
      <p:pic>
        <p:nvPicPr>
          <p:cNvPr id="5" name="Picture 2" descr="C:\Users\jkalt\AppData\Local\Microsoft\Windows\Temporary Internet Files\Content.Outlook\61SVFQRA\colorapple (2).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036606" y="6021704"/>
            <a:ext cx="685800" cy="720090"/>
          </a:xfrm>
          <a:prstGeom prst="rect">
            <a:avLst/>
          </a:prstGeom>
          <a:noFill/>
          <a:extLst>
            <a:ext uri="{909E8E84-426E-40dd-AFC4-6F175D3DCCD1}">
              <a14:hiddenFill xmlns="" xmlns:a14="http://schemas.microsoft.com/office/drawing/2010/main">
                <a:solidFill>
                  <a:srgbClr val="FFFFFF"/>
                </a:solidFill>
              </a14:hiddenFill>
            </a:ext>
          </a:extLst>
        </p:spPr>
      </p:pic>
      <p:pic>
        <p:nvPicPr>
          <p:cNvPr id="6" name="Picture 3" descr="C:\Users\jkalt\AppData\Local\Microsoft\Windows\Temporary Internet Files\Content.Outlook\61SVFQRA\'11 BBIP logo with shadow (2).tif"/>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765949" y="5905499"/>
            <a:ext cx="539851" cy="836295"/>
          </a:xfrm>
          <a:prstGeom prst="rect">
            <a:avLst/>
          </a:prstGeom>
          <a:noFill/>
          <a:extLst>
            <a:ext uri="{909E8E84-426E-40dd-AFC4-6F175D3DCCD1}">
              <a14:hiddenFill xmlns="" xmlns:a14="http://schemas.microsoft.com/office/drawing/2010/main">
                <a:solidFill>
                  <a:srgbClr val="FFFFFF"/>
                </a:solidFill>
              </a14:hiddenFill>
            </a:ext>
          </a:extLst>
        </p:spPr>
      </p:pic>
      <p:sp>
        <p:nvSpPr>
          <p:cNvPr id="7" name="Rectangle 6"/>
          <p:cNvSpPr/>
          <p:nvPr/>
        </p:nvSpPr>
        <p:spPr>
          <a:xfrm>
            <a:off x="533400" y="990600"/>
            <a:ext cx="7315200" cy="5386090"/>
          </a:xfrm>
          <a:prstGeom prst="rect">
            <a:avLst/>
          </a:prstGeom>
        </p:spPr>
        <p:txBody>
          <a:bodyPr wrap="square">
            <a:spAutoFit/>
          </a:bodyPr>
          <a:lstStyle/>
          <a:p>
            <a:r>
              <a:rPr lang="en-US" sz="2800" dirty="0"/>
              <a:t> </a:t>
            </a:r>
          </a:p>
          <a:p>
            <a:r>
              <a:rPr lang="en-US" sz="2400" b="1" dirty="0"/>
              <a:t>PreK-ESS1. </a:t>
            </a:r>
            <a:r>
              <a:rPr lang="en-US" sz="2400" b="1" dirty="0" smtClean="0"/>
              <a:t>Earth’s </a:t>
            </a:r>
            <a:r>
              <a:rPr lang="en-US" sz="2400" b="1" dirty="0"/>
              <a:t>Place in the </a:t>
            </a:r>
            <a:r>
              <a:rPr lang="en-US" sz="2400" b="1" dirty="0" smtClean="0"/>
              <a:t>Universe</a:t>
            </a:r>
          </a:p>
          <a:p>
            <a:endParaRPr lang="en-US" sz="2400" dirty="0"/>
          </a:p>
          <a:p>
            <a:pPr marL="342900" indent="-342900">
              <a:buFont typeface="Arial"/>
              <a:buChar char="•"/>
            </a:pPr>
            <a:r>
              <a:rPr lang="en-US" sz="2000" b="1" dirty="0"/>
              <a:t>PreK-ESS1-1.	Observe and describe different apparent shapes of the moon and demonstrate awareness that the moon can be seen in the daytime and at night.</a:t>
            </a:r>
            <a:endParaRPr lang="en-US" sz="2000" dirty="0"/>
          </a:p>
          <a:p>
            <a:pPr marL="342900" indent="-342900">
              <a:buFont typeface="Arial"/>
              <a:buChar char="•"/>
            </a:pPr>
            <a:r>
              <a:rPr lang="en-US" sz="2000" b="1" dirty="0"/>
              <a:t>PreK-ESS1-2. 	Observe and use evidence to explain that sun is in different places in the sky during the day.</a:t>
            </a:r>
            <a:endParaRPr lang="en-US" sz="2000" dirty="0"/>
          </a:p>
          <a:p>
            <a:endParaRPr lang="en-US" sz="2800" dirty="0" smtClean="0"/>
          </a:p>
          <a:p>
            <a:r>
              <a:rPr lang="en-US" sz="2800" b="1" dirty="0"/>
              <a:t> </a:t>
            </a:r>
            <a:endParaRPr lang="en-US" sz="2800" dirty="0"/>
          </a:p>
          <a:p>
            <a:pPr marL="457200" indent="-457200">
              <a:buClr>
                <a:schemeClr val="tx2">
                  <a:lumMod val="40000"/>
                  <a:lumOff val="60000"/>
                </a:schemeClr>
              </a:buClr>
              <a:buFont typeface="Arial"/>
              <a:buChar char="•"/>
            </a:pPr>
            <a:endParaRPr lang="en-US" sz="2800" dirty="0"/>
          </a:p>
          <a:p>
            <a:endParaRPr lang="en-US" sz="2800" dirty="0"/>
          </a:p>
          <a:p>
            <a:endParaRPr lang="en-US" sz="2800" dirty="0" smtClean="0"/>
          </a:p>
          <a:p>
            <a:endParaRPr lang="en-US" sz="2800" dirty="0"/>
          </a:p>
        </p:txBody>
      </p:sp>
    </p:spTree>
    <p:extLst>
      <p:ext uri="{BB962C8B-B14F-4D97-AF65-F5344CB8AC3E}">
        <p14:creationId xmlns="" xmlns:p14="http://schemas.microsoft.com/office/powerpoint/2010/main" val="2394139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7696200" cy="1096962"/>
          </a:xfrm>
        </p:spPr>
        <p:txBody>
          <a:bodyPr/>
          <a:lstStyle/>
          <a:p>
            <a:r>
              <a:rPr lang="en-US" sz="3200" dirty="0"/>
              <a:t>E</a:t>
            </a:r>
            <a:r>
              <a:rPr lang="en-US" sz="3200" dirty="0" smtClean="0"/>
              <a:t>lements </a:t>
            </a:r>
            <a:r>
              <a:rPr lang="en-US" sz="3200" dirty="0"/>
              <a:t>from the NRC document </a:t>
            </a:r>
            <a:r>
              <a:rPr lang="en-US" sz="3200" i="1" dirty="0"/>
              <a:t>A Framework </a:t>
            </a:r>
            <a:r>
              <a:rPr lang="en-US" sz="3200" i="1" dirty="0" smtClean="0"/>
              <a:t>for K</a:t>
            </a:r>
            <a:r>
              <a:rPr lang="en-US" sz="3200" i="1" dirty="0"/>
              <a:t>-12 Science </a:t>
            </a:r>
            <a:r>
              <a:rPr lang="en-US" sz="3200" i="1" dirty="0" smtClean="0"/>
              <a:t>Education</a:t>
            </a:r>
            <a:endParaRPr lang="en-US" sz="3200" dirty="0"/>
          </a:p>
        </p:txBody>
      </p:sp>
      <p:sp>
        <p:nvSpPr>
          <p:cNvPr id="3" name="Content Placeholder 2"/>
          <p:cNvSpPr>
            <a:spLocks noGrp="1"/>
          </p:cNvSpPr>
          <p:nvPr>
            <p:ph idx="1"/>
          </p:nvPr>
        </p:nvSpPr>
        <p:spPr>
          <a:xfrm>
            <a:off x="457200" y="1600200"/>
            <a:ext cx="7807274" cy="4191000"/>
          </a:xfrm>
        </p:spPr>
        <p:txBody>
          <a:bodyPr>
            <a:normAutofit fontScale="85000" lnSpcReduction="20000"/>
          </a:bodyPr>
          <a:lstStyle/>
          <a:p>
            <a:pPr marL="114300" indent="0">
              <a:buNone/>
            </a:pPr>
            <a:r>
              <a:rPr lang="en-US" sz="2800" b="1" dirty="0"/>
              <a:t>Science and Engineering Practices</a:t>
            </a:r>
            <a:endParaRPr lang="en-US" sz="2800" dirty="0"/>
          </a:p>
          <a:p>
            <a:pPr>
              <a:buClrTx/>
            </a:pPr>
            <a:r>
              <a:rPr lang="en-US" sz="2400" b="1" dirty="0"/>
              <a:t>Asking Questions and Solving Problems/Designing Things (Engineering)</a:t>
            </a:r>
            <a:endParaRPr lang="en-US" sz="2400" dirty="0"/>
          </a:p>
          <a:p>
            <a:pPr lvl="0">
              <a:buClrTx/>
            </a:pPr>
            <a:r>
              <a:rPr lang="en-US" sz="2400" dirty="0"/>
              <a:t>Observe and ask questions about observable phenomena (objects, materials, organisms or events). (PreK-ESS1-1), (PreK-ESS1-2)</a:t>
            </a:r>
          </a:p>
          <a:p>
            <a:pPr>
              <a:buClrTx/>
            </a:pPr>
            <a:r>
              <a:rPr lang="en-US" sz="2400" b="1" dirty="0"/>
              <a:t>Constructing Explanations/Theories and Evaluating Solutions (Engineering)</a:t>
            </a:r>
            <a:endParaRPr lang="en-US" sz="2400" dirty="0"/>
          </a:p>
          <a:p>
            <a:pPr lvl="0">
              <a:buClrTx/>
            </a:pPr>
            <a:r>
              <a:rPr lang="en-US" sz="2400" dirty="0"/>
              <a:t>Look for and describe patterns and relationships. (PreK-ESS1-2)</a:t>
            </a:r>
          </a:p>
          <a:p>
            <a:pPr marL="114300" indent="0">
              <a:buClrTx/>
              <a:buNone/>
            </a:pPr>
            <a:r>
              <a:rPr lang="en-US" sz="2400" b="1" dirty="0"/>
              <a:t> </a:t>
            </a:r>
            <a:endParaRPr lang="en-US" sz="2400" dirty="0"/>
          </a:p>
          <a:p>
            <a:pPr marL="114300" indent="0">
              <a:buClrTx/>
              <a:buNone/>
            </a:pPr>
            <a:r>
              <a:rPr lang="en-US" sz="2800" b="1" dirty="0"/>
              <a:t>Disciplinary Core Ideas</a:t>
            </a:r>
            <a:endParaRPr lang="en-US" sz="2800" dirty="0"/>
          </a:p>
          <a:p>
            <a:pPr>
              <a:buClrTx/>
            </a:pPr>
            <a:r>
              <a:rPr lang="en-US" sz="2400" b="1" dirty="0"/>
              <a:t>ESS1.A:  The Universe and Its Stars </a:t>
            </a:r>
            <a:endParaRPr lang="en-US" sz="2400" dirty="0"/>
          </a:p>
          <a:p>
            <a:pPr lvl="0">
              <a:buClrTx/>
            </a:pPr>
            <a:r>
              <a:rPr lang="en-US" sz="2400" dirty="0"/>
              <a:t>Patterns of the motion of the sun, moon, and stars in the sky can be observed, described, and predicted. (PreK-ESS1-1,  PreK-ESS1-2)</a:t>
            </a:r>
          </a:p>
          <a:p>
            <a:pPr marL="114300" indent="0">
              <a:buClrTx/>
              <a:buNone/>
            </a:pPr>
            <a:endParaRPr lang="en-US" dirty="0"/>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5905500"/>
            <a:ext cx="1905000" cy="952500"/>
          </a:xfrm>
          <a:prstGeom prst="rect">
            <a:avLst/>
          </a:prstGeom>
        </p:spPr>
      </p:pic>
      <p:pic>
        <p:nvPicPr>
          <p:cNvPr id="5" name="Picture 2" descr="C:\Users\jkalt\AppData\Local\Microsoft\Windows\Temporary Internet Files\Content.Outlook\61SVFQRA\colorapple (2).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086600" y="6137910"/>
            <a:ext cx="685800" cy="720090"/>
          </a:xfrm>
          <a:prstGeom prst="rect">
            <a:avLst/>
          </a:prstGeom>
          <a:noFill/>
          <a:extLst>
            <a:ext uri="{909E8E84-426E-40dd-AFC4-6F175D3DCCD1}">
              <a14:hiddenFill xmlns="" xmlns:a14="http://schemas.microsoft.com/office/drawing/2010/main">
                <a:solidFill>
                  <a:srgbClr val="FFFFFF"/>
                </a:solidFill>
              </a14:hiddenFill>
            </a:ext>
          </a:extLst>
        </p:spPr>
      </p:pic>
      <p:pic>
        <p:nvPicPr>
          <p:cNvPr id="6" name="Picture 3" descr="C:\Users\jkalt\AppData\Local\Microsoft\Windows\Temporary Internet Files\Content.Outlook\61SVFQRA\'11 BBIP logo with shadow (2).tif"/>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765949" y="5905499"/>
            <a:ext cx="539851" cy="83629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1102485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7848600" cy="792162"/>
          </a:xfrm>
        </p:spPr>
        <p:txBody>
          <a:bodyPr/>
          <a:lstStyle/>
          <a:p>
            <a:r>
              <a:rPr lang="en-US" sz="3800" dirty="0" smtClean="0"/>
              <a:t> </a:t>
            </a:r>
            <a:r>
              <a:rPr lang="en-US" sz="3200" dirty="0" smtClean="0"/>
              <a:t>Connections</a:t>
            </a:r>
            <a:endParaRPr lang="en-US" sz="3200" dirty="0"/>
          </a:p>
        </p:txBody>
      </p:sp>
      <p:sp>
        <p:nvSpPr>
          <p:cNvPr id="3" name="Content Placeholder 2"/>
          <p:cNvSpPr>
            <a:spLocks noGrp="1"/>
          </p:cNvSpPr>
          <p:nvPr>
            <p:ph idx="1"/>
          </p:nvPr>
        </p:nvSpPr>
        <p:spPr>
          <a:xfrm>
            <a:off x="304800" y="1143000"/>
            <a:ext cx="7620000" cy="4800600"/>
          </a:xfrm>
        </p:spPr>
        <p:txBody>
          <a:bodyPr/>
          <a:lstStyle/>
          <a:p>
            <a:pPr marL="114300" indent="0">
              <a:buNone/>
            </a:pPr>
            <a:r>
              <a:rPr lang="en-US" sz="2400" b="1" dirty="0" smtClean="0"/>
              <a:t>1. Other </a:t>
            </a:r>
            <a:r>
              <a:rPr lang="en-US" sz="2400" b="1" dirty="0"/>
              <a:t>DCIs in pre-K:  </a:t>
            </a:r>
          </a:p>
          <a:p>
            <a:pPr marL="114300" indent="0">
              <a:buNone/>
            </a:pPr>
            <a:r>
              <a:rPr lang="en-US" sz="2400" b="1" dirty="0" smtClean="0"/>
              <a:t>2. Articulation </a:t>
            </a:r>
            <a:r>
              <a:rPr lang="en-US" sz="2400" b="1" dirty="0"/>
              <a:t>of DCIs across grade-bands:  </a:t>
            </a:r>
            <a:endParaRPr lang="en-US" sz="2400" dirty="0" smtClean="0"/>
          </a:p>
          <a:p>
            <a:pPr marL="114300" indent="0">
              <a:buNone/>
            </a:pPr>
            <a:r>
              <a:rPr lang="en-US" sz="2400" b="1" dirty="0" smtClean="0"/>
              <a:t>3. Common </a:t>
            </a:r>
            <a:r>
              <a:rPr lang="en-US" sz="2400" b="1" dirty="0"/>
              <a:t>Core State </a:t>
            </a:r>
            <a:r>
              <a:rPr lang="en-US" sz="2400" b="1" dirty="0" smtClean="0"/>
              <a:t>Standards</a:t>
            </a:r>
            <a:endParaRPr lang="en-US" sz="2400" dirty="0" smtClean="0"/>
          </a:p>
          <a:p>
            <a:pPr marL="114300" indent="0">
              <a:buNone/>
            </a:pPr>
            <a:r>
              <a:rPr lang="en-US" sz="2400" b="1" dirty="0" smtClean="0"/>
              <a:t>ELA</a:t>
            </a:r>
            <a:r>
              <a:rPr lang="en-US" sz="2400" b="1" dirty="0"/>
              <a:t>/Literacy </a:t>
            </a:r>
            <a:endParaRPr lang="en-US" sz="2400" dirty="0"/>
          </a:p>
          <a:p>
            <a:r>
              <a:rPr lang="en-US" sz="2000" b="1" dirty="0"/>
              <a:t>Speaking and Listening: Presentation of Knowledge and Ideas</a:t>
            </a:r>
            <a:endParaRPr lang="en-US" sz="2000" dirty="0"/>
          </a:p>
          <a:p>
            <a:pPr lvl="0"/>
            <a:r>
              <a:rPr lang="en-US" sz="2000" dirty="0"/>
              <a:t>Describe people, places, things , and events with relevant details, expressing ideas and feelings clearly (PK.SL.MA.4.)</a:t>
            </a:r>
          </a:p>
          <a:p>
            <a:pPr marL="114300" indent="0">
              <a:buNone/>
            </a:pPr>
            <a:r>
              <a:rPr lang="en-US" sz="2400" b="1" dirty="0" smtClean="0"/>
              <a:t>Mathematics </a:t>
            </a:r>
            <a:endParaRPr lang="en-US" sz="2400" b="1" dirty="0"/>
          </a:p>
          <a:p>
            <a:r>
              <a:rPr lang="en-US" sz="2000" b="1" dirty="0"/>
              <a:t>Geometry: Identify and Describe Shapes</a:t>
            </a:r>
            <a:endParaRPr lang="en-US" sz="2000" dirty="0"/>
          </a:p>
          <a:p>
            <a:pPr lvl="0"/>
            <a:r>
              <a:rPr lang="en-US" sz="2000" dirty="0"/>
              <a:t>Identify relative position of objects in space, and use appropriate language (PK.G. MA.1.)</a:t>
            </a:r>
          </a:p>
          <a:p>
            <a:r>
              <a:rPr lang="en-US" sz="800" i="1" dirty="0"/>
              <a:t> </a:t>
            </a:r>
            <a:endParaRPr lang="en-US" dirty="0">
              <a:effectLst/>
            </a:endParaRPr>
          </a:p>
        </p:txBody>
      </p:sp>
      <p:pic>
        <p:nvPicPr>
          <p:cNvPr id="4" name="Picture 2" descr="C:\Users\jkalt\AppData\Local\Microsoft\Windows\Temporary Internet Files\Content.Outlook\61SVFQRA\colorapple (2).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036606" y="6021704"/>
            <a:ext cx="685800" cy="720090"/>
          </a:xfrm>
          <a:prstGeom prst="rect">
            <a:avLst/>
          </a:prstGeom>
          <a:noFill/>
          <a:extLst>
            <a:ext uri="{909E8E84-426E-40dd-AFC4-6F175D3DCCD1}">
              <a14:hiddenFill xmlns="" xmlns:a14="http://schemas.microsoft.com/office/drawing/2010/main">
                <a:solidFill>
                  <a:srgbClr val="FFFFFF"/>
                </a:solidFill>
              </a14:hiddenFill>
            </a:ext>
          </a:extLst>
        </p:spPr>
      </p:pic>
      <p:pic>
        <p:nvPicPr>
          <p:cNvPr id="5" name="Picture 3" descr="C:\Users\jkalt\AppData\Local\Microsoft\Windows\Temporary Internet Files\Content.Outlook\61SVFQRA\'11 BBIP logo with shadow (2).tif"/>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765949" y="5905499"/>
            <a:ext cx="539851" cy="836295"/>
          </a:xfrm>
          <a:prstGeom prst="rect">
            <a:avLst/>
          </a:prstGeom>
          <a:noFill/>
          <a:extLst>
            <a:ext uri="{909E8E84-426E-40dd-AFC4-6F175D3DCCD1}">
              <a14:hiddenFill xmlns="" xmlns:a14="http://schemas.microsoft.com/office/drawing/2010/main">
                <a:solidFill>
                  <a:srgbClr val="FFFFFF"/>
                </a:solidFill>
              </a14:hiddenFill>
            </a:ext>
          </a:extLst>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0" y="5905500"/>
            <a:ext cx="1905000" cy="952500"/>
          </a:xfrm>
          <a:prstGeom prst="rect">
            <a:avLst/>
          </a:prstGeom>
        </p:spPr>
      </p:pic>
    </p:spTree>
    <p:extLst>
      <p:ext uri="{BB962C8B-B14F-4D97-AF65-F5344CB8AC3E}">
        <p14:creationId xmlns="" xmlns:p14="http://schemas.microsoft.com/office/powerpoint/2010/main" val="11980456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944562"/>
          </a:xfrm>
        </p:spPr>
        <p:txBody>
          <a:bodyPr/>
          <a:lstStyle/>
          <a:p>
            <a:r>
              <a:rPr lang="en-US" sz="3200" dirty="0" smtClean="0"/>
              <a:t>Physical Science</a:t>
            </a:r>
            <a:endParaRPr lang="en-US" sz="3200" dirty="0"/>
          </a:p>
        </p:txBody>
      </p:sp>
      <p:sp>
        <p:nvSpPr>
          <p:cNvPr id="3" name="Content Placeholder 2"/>
          <p:cNvSpPr>
            <a:spLocks noGrp="1"/>
          </p:cNvSpPr>
          <p:nvPr>
            <p:ph idx="1"/>
          </p:nvPr>
        </p:nvSpPr>
        <p:spPr>
          <a:xfrm>
            <a:off x="609600" y="1371600"/>
            <a:ext cx="7391400" cy="4800600"/>
          </a:xfrm>
        </p:spPr>
        <p:txBody>
          <a:bodyPr>
            <a:normAutofit/>
          </a:bodyPr>
          <a:lstStyle/>
          <a:p>
            <a:pPr marL="114300" indent="0">
              <a:buNone/>
            </a:pPr>
            <a:endParaRPr lang="en-US" dirty="0"/>
          </a:p>
          <a:p>
            <a:pPr marL="114300" indent="0">
              <a:buNone/>
            </a:pPr>
            <a:endParaRPr lang="en-US" dirty="0" smtClean="0"/>
          </a:p>
          <a:p>
            <a:pPr marL="114300" indent="0">
              <a:buNone/>
            </a:pPr>
            <a:endParaRPr lang="en-US" dirty="0"/>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5905500"/>
            <a:ext cx="1905000" cy="952500"/>
          </a:xfrm>
          <a:prstGeom prst="rect">
            <a:avLst/>
          </a:prstGeom>
        </p:spPr>
      </p:pic>
      <p:pic>
        <p:nvPicPr>
          <p:cNvPr id="5" name="Picture 2" descr="C:\Users\jkalt\AppData\Local\Microsoft\Windows\Temporary Internet Files\Content.Outlook\61SVFQRA\colorapple (2).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036606" y="6021704"/>
            <a:ext cx="685800" cy="720090"/>
          </a:xfrm>
          <a:prstGeom prst="rect">
            <a:avLst/>
          </a:prstGeom>
          <a:noFill/>
          <a:extLst>
            <a:ext uri="{909E8E84-426E-40dd-AFC4-6F175D3DCCD1}">
              <a14:hiddenFill xmlns="" xmlns:a14="http://schemas.microsoft.com/office/drawing/2010/main">
                <a:solidFill>
                  <a:srgbClr val="FFFFFF"/>
                </a:solidFill>
              </a14:hiddenFill>
            </a:ext>
          </a:extLst>
        </p:spPr>
      </p:pic>
      <p:pic>
        <p:nvPicPr>
          <p:cNvPr id="6" name="Picture 3" descr="C:\Users\jkalt\AppData\Local\Microsoft\Windows\Temporary Internet Files\Content.Outlook\61SVFQRA\'11 BBIP logo with shadow (2).tif"/>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765949" y="5905499"/>
            <a:ext cx="539851" cy="836295"/>
          </a:xfrm>
          <a:prstGeom prst="rect">
            <a:avLst/>
          </a:prstGeom>
          <a:noFill/>
          <a:extLst>
            <a:ext uri="{909E8E84-426E-40dd-AFC4-6F175D3DCCD1}">
              <a14:hiddenFill xmlns="" xmlns:a14="http://schemas.microsoft.com/office/drawing/2010/main">
                <a:solidFill>
                  <a:srgbClr val="FFFFFF"/>
                </a:solidFill>
              </a14:hiddenFill>
            </a:ext>
          </a:extLst>
        </p:spPr>
      </p:pic>
      <p:sp>
        <p:nvSpPr>
          <p:cNvPr id="7" name="Rectangle 6"/>
          <p:cNvSpPr/>
          <p:nvPr/>
        </p:nvSpPr>
        <p:spPr>
          <a:xfrm>
            <a:off x="381000" y="1219200"/>
            <a:ext cx="7315200" cy="6432531"/>
          </a:xfrm>
          <a:prstGeom prst="rect">
            <a:avLst/>
          </a:prstGeom>
        </p:spPr>
        <p:txBody>
          <a:bodyPr wrap="square">
            <a:spAutoFit/>
          </a:bodyPr>
          <a:lstStyle/>
          <a:p>
            <a:r>
              <a:rPr lang="en-US" sz="2800" dirty="0"/>
              <a:t> </a:t>
            </a:r>
            <a:r>
              <a:rPr lang="en-US" sz="2400" b="1" dirty="0" smtClean="0"/>
              <a:t>PreK</a:t>
            </a:r>
            <a:r>
              <a:rPr lang="en-US" sz="2400" b="1" dirty="0"/>
              <a:t>-PS2. </a:t>
            </a:r>
            <a:r>
              <a:rPr lang="en-US" sz="2400" b="1" dirty="0" smtClean="0"/>
              <a:t>Motion </a:t>
            </a:r>
            <a:r>
              <a:rPr lang="en-US" sz="2400" b="1" dirty="0"/>
              <a:t>and Stability: Forces and </a:t>
            </a:r>
            <a:r>
              <a:rPr lang="en-US" sz="2400" b="1" dirty="0" smtClean="0"/>
              <a:t>Interactions</a:t>
            </a:r>
          </a:p>
          <a:p>
            <a:endParaRPr lang="en-US" sz="2400" dirty="0"/>
          </a:p>
          <a:p>
            <a:pPr marL="342900" indent="-342900">
              <a:buFont typeface="Arial"/>
              <a:buChar char="•"/>
            </a:pPr>
            <a:r>
              <a:rPr lang="en-US" sz="2000" b="1" dirty="0"/>
              <a:t>PreK-PS2-1.	Plan and carry out investigations of the behaviors of moving things.</a:t>
            </a:r>
            <a:endParaRPr lang="en-US" sz="2000" dirty="0"/>
          </a:p>
          <a:p>
            <a:pPr marL="342900" indent="-342900">
              <a:buFont typeface="Arial"/>
              <a:buChar char="•"/>
            </a:pPr>
            <a:r>
              <a:rPr lang="en-US" sz="2000" b="1" dirty="0"/>
              <a:t>PreK-PS2-2.	Using evidence, discuss ideas about what is making something move the way it does and how some movements can be controlled. </a:t>
            </a:r>
            <a:endParaRPr lang="en-US" sz="2000" dirty="0"/>
          </a:p>
          <a:p>
            <a:pPr marL="342900" indent="-342900">
              <a:buFont typeface="Arial"/>
              <a:buChar char="•"/>
            </a:pPr>
            <a:r>
              <a:rPr lang="en-US" sz="2000" b="1" dirty="0"/>
              <a:t>PreK-PS2-3.	Through experience, develop awareness of factors that influence whether things stand or fall. </a:t>
            </a:r>
            <a:r>
              <a:rPr lang="en-US" sz="2000" dirty="0"/>
              <a:t>(Clarification statement: </a:t>
            </a:r>
            <a:r>
              <a:rPr lang="en-US" sz="2000" b="1" dirty="0"/>
              <a:t> </a:t>
            </a:r>
            <a:r>
              <a:rPr lang="en-US" sz="2000" dirty="0"/>
              <a:t>Examples of factors in children’s construction play include using a broad foundation when building,, considering the strength of materials, and using balanced weight distribution in a block building. )</a:t>
            </a:r>
          </a:p>
          <a:p>
            <a:r>
              <a:rPr lang="en-US" sz="2800" b="1" dirty="0"/>
              <a:t> </a:t>
            </a:r>
            <a:endParaRPr lang="en-US" sz="2800" dirty="0"/>
          </a:p>
          <a:p>
            <a:pPr marL="457200" indent="-457200">
              <a:buClr>
                <a:schemeClr val="tx2">
                  <a:lumMod val="40000"/>
                  <a:lumOff val="60000"/>
                </a:schemeClr>
              </a:buClr>
              <a:buFont typeface="Arial"/>
              <a:buChar char="•"/>
            </a:pPr>
            <a:endParaRPr lang="en-US" sz="2800" dirty="0"/>
          </a:p>
          <a:p>
            <a:endParaRPr lang="en-US" sz="2800" dirty="0"/>
          </a:p>
          <a:p>
            <a:endParaRPr lang="en-US" sz="2800" dirty="0" smtClean="0"/>
          </a:p>
          <a:p>
            <a:endParaRPr lang="en-US" sz="2800" dirty="0"/>
          </a:p>
        </p:txBody>
      </p:sp>
    </p:spTree>
    <p:extLst>
      <p:ext uri="{BB962C8B-B14F-4D97-AF65-F5344CB8AC3E}">
        <p14:creationId xmlns="" xmlns:p14="http://schemas.microsoft.com/office/powerpoint/2010/main" val="1348656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7696200" cy="1096962"/>
          </a:xfrm>
        </p:spPr>
        <p:txBody>
          <a:bodyPr/>
          <a:lstStyle/>
          <a:p>
            <a:r>
              <a:rPr lang="en-US" sz="3200" dirty="0"/>
              <a:t>E</a:t>
            </a:r>
            <a:r>
              <a:rPr lang="en-US" sz="3200" dirty="0" smtClean="0"/>
              <a:t>lements </a:t>
            </a:r>
            <a:r>
              <a:rPr lang="en-US" sz="3200" dirty="0"/>
              <a:t>from the NRC document </a:t>
            </a:r>
            <a:r>
              <a:rPr lang="en-US" sz="3200" i="1" dirty="0"/>
              <a:t>A Framework </a:t>
            </a:r>
            <a:r>
              <a:rPr lang="en-US" sz="3200" i="1" dirty="0" smtClean="0"/>
              <a:t>for K</a:t>
            </a:r>
            <a:r>
              <a:rPr lang="en-US" sz="3200" i="1" dirty="0"/>
              <a:t>-12 Science </a:t>
            </a:r>
            <a:r>
              <a:rPr lang="en-US" sz="3200" i="1" dirty="0" smtClean="0"/>
              <a:t>Education</a:t>
            </a:r>
            <a:endParaRPr lang="en-US" sz="3200" dirty="0"/>
          </a:p>
        </p:txBody>
      </p:sp>
      <p:sp>
        <p:nvSpPr>
          <p:cNvPr id="3" name="Content Placeholder 2"/>
          <p:cNvSpPr>
            <a:spLocks noGrp="1"/>
          </p:cNvSpPr>
          <p:nvPr>
            <p:ph idx="1"/>
          </p:nvPr>
        </p:nvSpPr>
        <p:spPr>
          <a:xfrm>
            <a:off x="457200" y="1371600"/>
            <a:ext cx="7807274" cy="4343400"/>
          </a:xfrm>
        </p:spPr>
        <p:txBody>
          <a:bodyPr>
            <a:normAutofit fontScale="62500" lnSpcReduction="20000"/>
          </a:bodyPr>
          <a:lstStyle/>
          <a:p>
            <a:pPr marL="114300" indent="0">
              <a:buNone/>
            </a:pPr>
            <a:r>
              <a:rPr lang="en-US" sz="2400" b="1" dirty="0"/>
              <a:t> </a:t>
            </a:r>
            <a:endParaRPr lang="en-US" sz="2400" dirty="0"/>
          </a:p>
          <a:p>
            <a:pPr marL="114300" indent="0">
              <a:buNone/>
            </a:pPr>
            <a:r>
              <a:rPr lang="en-US" sz="3800" b="1" dirty="0"/>
              <a:t>Science and Engineering Practices</a:t>
            </a:r>
            <a:endParaRPr lang="en-US" sz="3800" dirty="0"/>
          </a:p>
          <a:p>
            <a:pPr>
              <a:buClrTx/>
            </a:pPr>
            <a:r>
              <a:rPr lang="en-US" sz="3200" b="1" dirty="0"/>
              <a:t>Engaging in Discussion/Argument from Evidence</a:t>
            </a:r>
            <a:endParaRPr lang="en-US" sz="3200" dirty="0"/>
          </a:p>
          <a:p>
            <a:pPr lvl="0">
              <a:buClrTx/>
            </a:pPr>
            <a:r>
              <a:rPr lang="en-US" sz="3200" dirty="0"/>
              <a:t>Engage in discussion before, during and after investigations (</a:t>
            </a:r>
            <a:r>
              <a:rPr lang="en-US" sz="3200" dirty="0" err="1"/>
              <a:t>PreK</a:t>
            </a:r>
            <a:r>
              <a:rPr lang="en-US" sz="3200" dirty="0"/>
              <a:t>- PS4-2)</a:t>
            </a:r>
          </a:p>
          <a:p>
            <a:pPr lvl="0">
              <a:buClrTx/>
            </a:pPr>
            <a:r>
              <a:rPr lang="en-US" sz="3200" dirty="0"/>
              <a:t>Support thinking with evidence. (PreK-PS2-2)</a:t>
            </a:r>
          </a:p>
          <a:p>
            <a:pPr>
              <a:buClrTx/>
            </a:pPr>
            <a:r>
              <a:rPr lang="en-US" sz="3200" b="1" dirty="0"/>
              <a:t>Planning and Carrying Out Investigations </a:t>
            </a:r>
            <a:endParaRPr lang="en-US" sz="3200" dirty="0"/>
          </a:p>
          <a:p>
            <a:pPr lvl="0">
              <a:buClrTx/>
            </a:pPr>
            <a:r>
              <a:rPr lang="en-US" sz="3200" dirty="0"/>
              <a:t>Plan and implement investigations using simple equipment; designing/building a solution to a problem. (PreK-PS2-1), </a:t>
            </a:r>
          </a:p>
          <a:p>
            <a:pPr>
              <a:buClrTx/>
            </a:pPr>
            <a:r>
              <a:rPr lang="en-US" sz="3200" b="1" dirty="0"/>
              <a:t>Constructing Explanations/Theories and Evaluating Solutions (Engineering)</a:t>
            </a:r>
            <a:endParaRPr lang="en-US" sz="3200" dirty="0"/>
          </a:p>
          <a:p>
            <a:pPr lvl="0">
              <a:buClrTx/>
            </a:pPr>
            <a:r>
              <a:rPr lang="en-US" sz="3200" dirty="0"/>
              <a:t>Look for and describe patterns and relationships (PreK-PS2-3)</a:t>
            </a:r>
          </a:p>
          <a:p>
            <a:pPr marL="114300" indent="0">
              <a:buClrTx/>
              <a:buNone/>
            </a:pPr>
            <a:r>
              <a:rPr lang="en-US" sz="3200" dirty="0"/>
              <a:t> </a:t>
            </a:r>
          </a:p>
          <a:p>
            <a:pPr marL="114300" indent="0">
              <a:buClrTx/>
              <a:buNone/>
            </a:pPr>
            <a:r>
              <a:rPr lang="en-US" sz="2400" b="1" dirty="0"/>
              <a:t> </a:t>
            </a:r>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5905500"/>
            <a:ext cx="1905000" cy="952500"/>
          </a:xfrm>
          <a:prstGeom prst="rect">
            <a:avLst/>
          </a:prstGeom>
        </p:spPr>
      </p:pic>
      <p:pic>
        <p:nvPicPr>
          <p:cNvPr id="5" name="Picture 2" descr="C:\Users\jkalt\AppData\Local\Microsoft\Windows\Temporary Internet Files\Content.Outlook\61SVFQRA\colorapple (2).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036606" y="6021704"/>
            <a:ext cx="685800" cy="720090"/>
          </a:xfrm>
          <a:prstGeom prst="rect">
            <a:avLst/>
          </a:prstGeom>
          <a:noFill/>
          <a:extLst>
            <a:ext uri="{909E8E84-426E-40dd-AFC4-6F175D3DCCD1}">
              <a14:hiddenFill xmlns="" xmlns:a14="http://schemas.microsoft.com/office/drawing/2010/main">
                <a:solidFill>
                  <a:srgbClr val="FFFFFF"/>
                </a:solidFill>
              </a14:hiddenFill>
            </a:ext>
          </a:extLst>
        </p:spPr>
      </p:pic>
      <p:pic>
        <p:nvPicPr>
          <p:cNvPr id="6" name="Picture 3" descr="C:\Users\jkalt\AppData\Local\Microsoft\Windows\Temporary Internet Files\Content.Outlook\61SVFQRA\'11 BBIP logo with shadow (2).tif"/>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765949" y="5905499"/>
            <a:ext cx="539851" cy="83629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5166992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7696200" cy="1096962"/>
          </a:xfrm>
        </p:spPr>
        <p:txBody>
          <a:bodyPr/>
          <a:lstStyle/>
          <a:p>
            <a:r>
              <a:rPr lang="en-US" sz="3200" dirty="0"/>
              <a:t>E</a:t>
            </a:r>
            <a:r>
              <a:rPr lang="en-US" sz="3200" dirty="0" smtClean="0"/>
              <a:t>lements </a:t>
            </a:r>
            <a:r>
              <a:rPr lang="en-US" sz="3200" dirty="0"/>
              <a:t>from the NRC document </a:t>
            </a:r>
            <a:r>
              <a:rPr lang="en-US" sz="3200" i="1" dirty="0"/>
              <a:t>A Framework </a:t>
            </a:r>
            <a:r>
              <a:rPr lang="en-US" sz="3200" i="1" dirty="0" smtClean="0"/>
              <a:t>for K</a:t>
            </a:r>
            <a:r>
              <a:rPr lang="en-US" sz="3200" i="1" dirty="0"/>
              <a:t>-12 Science </a:t>
            </a:r>
            <a:r>
              <a:rPr lang="en-US" sz="3200" i="1" dirty="0" smtClean="0"/>
              <a:t>Education</a:t>
            </a:r>
            <a:endParaRPr lang="en-US" sz="3200" dirty="0"/>
          </a:p>
        </p:txBody>
      </p:sp>
      <p:sp>
        <p:nvSpPr>
          <p:cNvPr id="3" name="Content Placeholder 2"/>
          <p:cNvSpPr>
            <a:spLocks noGrp="1"/>
          </p:cNvSpPr>
          <p:nvPr>
            <p:ph idx="1"/>
          </p:nvPr>
        </p:nvSpPr>
        <p:spPr>
          <a:xfrm>
            <a:off x="381000" y="1447800"/>
            <a:ext cx="7807274" cy="5029200"/>
          </a:xfrm>
        </p:spPr>
        <p:txBody>
          <a:bodyPr>
            <a:normAutofit/>
          </a:bodyPr>
          <a:lstStyle/>
          <a:p>
            <a:pPr marL="114300" indent="0">
              <a:buNone/>
            </a:pPr>
            <a:r>
              <a:rPr lang="en-US" sz="2400" b="1" dirty="0" smtClean="0"/>
              <a:t>Disciplinary </a:t>
            </a:r>
            <a:r>
              <a:rPr lang="en-US" sz="2400" b="1" dirty="0"/>
              <a:t>Core Ideas</a:t>
            </a:r>
            <a:endParaRPr lang="en-US" sz="2400" dirty="0"/>
          </a:p>
          <a:p>
            <a:pPr marL="114300" indent="0">
              <a:buNone/>
            </a:pPr>
            <a:r>
              <a:rPr lang="en-US" sz="2000" b="1" dirty="0" smtClean="0"/>
              <a:t>PS2</a:t>
            </a:r>
            <a:r>
              <a:rPr lang="en-US" sz="2000" b="1" dirty="0"/>
              <a:t>.A:  Forces and Motion </a:t>
            </a:r>
            <a:endParaRPr lang="en-US" sz="2000" dirty="0"/>
          </a:p>
          <a:p>
            <a:pPr lvl="0">
              <a:buClrTx/>
            </a:pPr>
            <a:r>
              <a:rPr lang="en-US" sz="2000" dirty="0"/>
              <a:t>Objects pull or push each other when they collide or are connected. Pushes and pulls can have different strengths and directions. Pushing or pulling on an object can change the speed or direction of its motion and can start or stop it. (PreK-PS2-1), (PreK-PS2-2)</a:t>
            </a:r>
          </a:p>
          <a:p>
            <a:pPr marL="114300" indent="0">
              <a:buClrTx/>
              <a:buNone/>
            </a:pPr>
            <a:r>
              <a:rPr lang="en-US" sz="2000" b="1" dirty="0"/>
              <a:t>PS2.B:  Types of Interactions</a:t>
            </a:r>
            <a:endParaRPr lang="en-US" sz="2000" dirty="0"/>
          </a:p>
          <a:p>
            <a:pPr>
              <a:buClrTx/>
            </a:pPr>
            <a:r>
              <a:rPr lang="en-US" sz="2000" dirty="0"/>
              <a:t>When objects touch or collide, they push on one another and can change motion or shape. (PreK-PS2-2) </a:t>
            </a:r>
            <a:endParaRPr lang="en-US" sz="2600" dirty="0"/>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5905500"/>
            <a:ext cx="1905000" cy="952500"/>
          </a:xfrm>
          <a:prstGeom prst="rect">
            <a:avLst/>
          </a:prstGeom>
        </p:spPr>
      </p:pic>
      <p:pic>
        <p:nvPicPr>
          <p:cNvPr id="5" name="Picture 2" descr="C:\Users\jkalt\AppData\Local\Microsoft\Windows\Temporary Internet Files\Content.Outlook\61SVFQRA\colorapple (2).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036606" y="6021704"/>
            <a:ext cx="685800" cy="720090"/>
          </a:xfrm>
          <a:prstGeom prst="rect">
            <a:avLst/>
          </a:prstGeom>
          <a:noFill/>
          <a:extLst>
            <a:ext uri="{909E8E84-426E-40dd-AFC4-6F175D3DCCD1}">
              <a14:hiddenFill xmlns="" xmlns:a14="http://schemas.microsoft.com/office/drawing/2010/main">
                <a:solidFill>
                  <a:srgbClr val="FFFFFF"/>
                </a:solidFill>
              </a14:hiddenFill>
            </a:ext>
          </a:extLst>
        </p:spPr>
      </p:pic>
      <p:pic>
        <p:nvPicPr>
          <p:cNvPr id="6" name="Picture 3" descr="C:\Users\jkalt\AppData\Local\Microsoft\Windows\Temporary Internet Files\Content.Outlook\61SVFQRA\'11 BBIP logo with shadow (2).tif"/>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765949" y="5905499"/>
            <a:ext cx="539851" cy="83629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7566515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92162"/>
          </a:xfrm>
        </p:spPr>
        <p:txBody>
          <a:bodyPr/>
          <a:lstStyle/>
          <a:p>
            <a:r>
              <a:rPr lang="en-US" sz="3200" dirty="0" smtClean="0"/>
              <a:t>Life Science</a:t>
            </a:r>
            <a:endParaRPr lang="en-US" sz="3200" dirty="0"/>
          </a:p>
        </p:txBody>
      </p:sp>
      <p:sp>
        <p:nvSpPr>
          <p:cNvPr id="3" name="Content Placeholder 2"/>
          <p:cNvSpPr>
            <a:spLocks noGrp="1"/>
          </p:cNvSpPr>
          <p:nvPr>
            <p:ph idx="1"/>
          </p:nvPr>
        </p:nvSpPr>
        <p:spPr>
          <a:xfrm>
            <a:off x="609600" y="1371600"/>
            <a:ext cx="7391400" cy="4800600"/>
          </a:xfrm>
        </p:spPr>
        <p:txBody>
          <a:bodyPr>
            <a:normAutofit/>
          </a:bodyPr>
          <a:lstStyle/>
          <a:p>
            <a:pPr marL="114300" indent="0">
              <a:buNone/>
            </a:pPr>
            <a:endParaRPr lang="en-US" dirty="0"/>
          </a:p>
          <a:p>
            <a:pPr marL="114300" indent="0">
              <a:buNone/>
            </a:pPr>
            <a:endParaRPr lang="en-US" dirty="0" smtClean="0"/>
          </a:p>
          <a:p>
            <a:pPr marL="114300" indent="0">
              <a:buNone/>
            </a:pPr>
            <a:endParaRPr lang="en-US" dirty="0"/>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5905500"/>
            <a:ext cx="1905000" cy="952500"/>
          </a:xfrm>
          <a:prstGeom prst="rect">
            <a:avLst/>
          </a:prstGeom>
        </p:spPr>
      </p:pic>
      <p:pic>
        <p:nvPicPr>
          <p:cNvPr id="5" name="Picture 2" descr="C:\Users\jkalt\AppData\Local\Microsoft\Windows\Temporary Internet Files\Content.Outlook\61SVFQRA\colorapple (2).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036606" y="6021704"/>
            <a:ext cx="685800" cy="720090"/>
          </a:xfrm>
          <a:prstGeom prst="rect">
            <a:avLst/>
          </a:prstGeom>
          <a:noFill/>
          <a:extLst>
            <a:ext uri="{909E8E84-426E-40dd-AFC4-6F175D3DCCD1}">
              <a14:hiddenFill xmlns="" xmlns:a14="http://schemas.microsoft.com/office/drawing/2010/main">
                <a:solidFill>
                  <a:srgbClr val="FFFFFF"/>
                </a:solidFill>
              </a14:hiddenFill>
            </a:ext>
          </a:extLst>
        </p:spPr>
      </p:pic>
      <p:pic>
        <p:nvPicPr>
          <p:cNvPr id="6" name="Picture 3" descr="C:\Users\jkalt\AppData\Local\Microsoft\Windows\Temporary Internet Files\Content.Outlook\61SVFQRA\'11 BBIP logo with shadow (2).tif"/>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765949" y="5905499"/>
            <a:ext cx="539851" cy="836295"/>
          </a:xfrm>
          <a:prstGeom prst="rect">
            <a:avLst/>
          </a:prstGeom>
          <a:noFill/>
          <a:extLst>
            <a:ext uri="{909E8E84-426E-40dd-AFC4-6F175D3DCCD1}">
              <a14:hiddenFill xmlns="" xmlns:a14="http://schemas.microsoft.com/office/drawing/2010/main">
                <a:solidFill>
                  <a:srgbClr val="FFFFFF"/>
                </a:solidFill>
              </a14:hiddenFill>
            </a:ext>
          </a:extLst>
        </p:spPr>
      </p:pic>
      <p:sp>
        <p:nvSpPr>
          <p:cNvPr id="7" name="Rectangle 6"/>
          <p:cNvSpPr/>
          <p:nvPr/>
        </p:nvSpPr>
        <p:spPr>
          <a:xfrm>
            <a:off x="304800" y="838200"/>
            <a:ext cx="7467600" cy="7048084"/>
          </a:xfrm>
          <a:prstGeom prst="rect">
            <a:avLst/>
          </a:prstGeom>
        </p:spPr>
        <p:txBody>
          <a:bodyPr wrap="square">
            <a:spAutoFit/>
          </a:bodyPr>
          <a:lstStyle/>
          <a:p>
            <a:r>
              <a:rPr lang="en-US" sz="2400" dirty="0"/>
              <a:t> </a:t>
            </a:r>
          </a:p>
          <a:p>
            <a:r>
              <a:rPr lang="en-US" sz="2400" b="1" dirty="0"/>
              <a:t>PreK-LS1 </a:t>
            </a:r>
            <a:r>
              <a:rPr lang="en-US" sz="2400" b="1" dirty="0" smtClean="0"/>
              <a:t>From </a:t>
            </a:r>
            <a:r>
              <a:rPr lang="en-US" sz="2400" b="1" dirty="0"/>
              <a:t>Molecules to Organisms: Structures and Processes</a:t>
            </a:r>
            <a:endParaRPr lang="en-US" sz="2400" dirty="0"/>
          </a:p>
          <a:p>
            <a:pPr marL="342900" indent="-342900">
              <a:buFont typeface="Arial"/>
              <a:buChar char="•"/>
            </a:pPr>
            <a:r>
              <a:rPr lang="en-US" sz="2000" b="1" dirty="0"/>
              <a:t>PreK-LS1-1.	Describe/draw and compare the external body parts of animals (including themselves) and plants they investigate and explain functions of some of the observable body parts. </a:t>
            </a:r>
            <a:endParaRPr lang="en-US" sz="2000" dirty="0"/>
          </a:p>
          <a:p>
            <a:pPr marL="342900" indent="-342900">
              <a:buFont typeface="Arial"/>
              <a:buChar char="•"/>
            </a:pPr>
            <a:r>
              <a:rPr lang="en-US" sz="2000" b="1" dirty="0"/>
              <a:t>PreK-LS1-2.	Recognize that all animals have parents and all have a life cycle: they are born, develop, grow, and die. </a:t>
            </a:r>
            <a:endParaRPr lang="en-US" sz="2000" dirty="0"/>
          </a:p>
          <a:p>
            <a:pPr marL="342900" indent="-342900">
              <a:buFont typeface="Arial"/>
              <a:buChar char="•"/>
            </a:pPr>
            <a:r>
              <a:rPr lang="en-US" sz="2000" b="1" dirty="0"/>
              <a:t>PreK-LS1-3    Recognize that plants have a life cycle. Most begin as seeds, grow, develop, make more seeds and die. </a:t>
            </a:r>
            <a:endParaRPr lang="en-US" sz="2000" dirty="0"/>
          </a:p>
          <a:p>
            <a:pPr marL="342900" indent="-342900">
              <a:buFont typeface="Arial"/>
              <a:buChar char="•"/>
            </a:pPr>
            <a:r>
              <a:rPr lang="en-US" sz="2000" b="1" dirty="0"/>
              <a:t>PreK-LS1-4.	Explain that most animals have 5 senses they use to gather information about the world around them. </a:t>
            </a:r>
            <a:endParaRPr lang="en-US" sz="2000" dirty="0"/>
          </a:p>
          <a:p>
            <a:pPr marL="342900" indent="-342900">
              <a:buFont typeface="Arial"/>
              <a:buChar char="•"/>
            </a:pPr>
            <a:r>
              <a:rPr lang="en-US" sz="2000" b="1" dirty="0"/>
              <a:t>PreK-LS1-5.	Use their senses in their exploration and play to gather information.</a:t>
            </a:r>
            <a:endParaRPr lang="en-US" sz="2000" dirty="0"/>
          </a:p>
          <a:p>
            <a:r>
              <a:rPr lang="en-US" sz="2800" b="1" dirty="0"/>
              <a:t> </a:t>
            </a:r>
            <a:endParaRPr lang="en-US" sz="2800" dirty="0"/>
          </a:p>
          <a:p>
            <a:pPr marL="457200" indent="-457200">
              <a:buClr>
                <a:schemeClr val="tx2">
                  <a:lumMod val="40000"/>
                  <a:lumOff val="60000"/>
                </a:schemeClr>
              </a:buClr>
              <a:buFont typeface="Arial"/>
              <a:buChar char="•"/>
            </a:pPr>
            <a:endParaRPr lang="en-US" sz="2800" dirty="0"/>
          </a:p>
          <a:p>
            <a:endParaRPr lang="en-US" sz="2800" dirty="0"/>
          </a:p>
          <a:p>
            <a:endParaRPr lang="en-US" sz="2800" dirty="0" smtClean="0"/>
          </a:p>
          <a:p>
            <a:endParaRPr lang="en-US" sz="2800" dirty="0"/>
          </a:p>
        </p:txBody>
      </p:sp>
    </p:spTree>
    <p:extLst>
      <p:ext uri="{BB962C8B-B14F-4D97-AF65-F5344CB8AC3E}">
        <p14:creationId xmlns="" xmlns:p14="http://schemas.microsoft.com/office/powerpoint/2010/main" val="19291871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7696200" cy="1096962"/>
          </a:xfrm>
        </p:spPr>
        <p:txBody>
          <a:bodyPr/>
          <a:lstStyle/>
          <a:p>
            <a:r>
              <a:rPr lang="en-US" sz="3200" dirty="0"/>
              <a:t>E</a:t>
            </a:r>
            <a:r>
              <a:rPr lang="en-US" sz="3200" dirty="0" smtClean="0"/>
              <a:t>lements </a:t>
            </a:r>
            <a:r>
              <a:rPr lang="en-US" sz="3200" dirty="0"/>
              <a:t>from the NRC document </a:t>
            </a:r>
            <a:r>
              <a:rPr lang="en-US" sz="3200" i="1" dirty="0"/>
              <a:t>A Framework </a:t>
            </a:r>
            <a:r>
              <a:rPr lang="en-US" sz="3200" i="1" dirty="0" smtClean="0"/>
              <a:t>for K</a:t>
            </a:r>
            <a:r>
              <a:rPr lang="en-US" sz="3200" i="1" dirty="0"/>
              <a:t>-12 Science </a:t>
            </a:r>
            <a:r>
              <a:rPr lang="en-US" sz="3200" i="1" dirty="0" smtClean="0"/>
              <a:t>Education</a:t>
            </a:r>
            <a:endParaRPr lang="en-US" sz="3200" dirty="0"/>
          </a:p>
        </p:txBody>
      </p:sp>
      <p:sp>
        <p:nvSpPr>
          <p:cNvPr id="3" name="Content Placeholder 2"/>
          <p:cNvSpPr>
            <a:spLocks noGrp="1"/>
          </p:cNvSpPr>
          <p:nvPr>
            <p:ph idx="1"/>
          </p:nvPr>
        </p:nvSpPr>
        <p:spPr>
          <a:xfrm>
            <a:off x="228600" y="1600200"/>
            <a:ext cx="7807274" cy="4343400"/>
          </a:xfrm>
        </p:spPr>
        <p:txBody>
          <a:bodyPr>
            <a:normAutofit fontScale="47500" lnSpcReduction="20000"/>
          </a:bodyPr>
          <a:lstStyle/>
          <a:p>
            <a:pPr marL="114300" indent="0">
              <a:buClrTx/>
              <a:buNone/>
            </a:pPr>
            <a:r>
              <a:rPr lang="en-US" sz="5100" b="1" dirty="0"/>
              <a:t> </a:t>
            </a:r>
            <a:r>
              <a:rPr lang="en-US" sz="5100" b="1" dirty="0" smtClean="0"/>
              <a:t>Science </a:t>
            </a:r>
            <a:r>
              <a:rPr lang="en-US" sz="5100" b="1" dirty="0"/>
              <a:t>and Engineering Practices</a:t>
            </a:r>
            <a:endParaRPr lang="en-US" sz="5100" dirty="0"/>
          </a:p>
          <a:p>
            <a:pPr>
              <a:buClrTx/>
            </a:pPr>
            <a:r>
              <a:rPr lang="en-US" sz="4200" b="1" dirty="0"/>
              <a:t>Developing and Using Models</a:t>
            </a:r>
            <a:endParaRPr lang="en-US" sz="4200" dirty="0"/>
          </a:p>
          <a:p>
            <a:pPr lvl="0">
              <a:buClrTx/>
            </a:pPr>
            <a:r>
              <a:rPr lang="en-US" sz="4200" dirty="0"/>
              <a:t>Represent (e.g., draw, use blocks, use clay, make a collage) findings. (PreK-LS1-1)</a:t>
            </a:r>
          </a:p>
          <a:p>
            <a:pPr>
              <a:buClrTx/>
            </a:pPr>
            <a:r>
              <a:rPr lang="en-US" sz="4200" b="1" dirty="0"/>
              <a:t>Constructing Explanations/Theories and Evaluating Solutions (Engineering)</a:t>
            </a:r>
            <a:endParaRPr lang="en-US" sz="4200" dirty="0"/>
          </a:p>
          <a:p>
            <a:pPr lvl="0">
              <a:buClrTx/>
            </a:pPr>
            <a:r>
              <a:rPr lang="en-US" sz="4200" dirty="0"/>
              <a:t>Look for and describe patterns and relationships (PreK-LS1-2, PreK-LS1-3)</a:t>
            </a:r>
          </a:p>
          <a:p>
            <a:pPr>
              <a:buClrTx/>
            </a:pPr>
            <a:r>
              <a:rPr lang="en-US" sz="4200" b="1" dirty="0"/>
              <a:t>Obtaining, Evaluating, and Talking about Information</a:t>
            </a:r>
            <a:endParaRPr lang="en-US" sz="4200" dirty="0"/>
          </a:p>
          <a:p>
            <a:pPr lvl="0">
              <a:buClrTx/>
            </a:pPr>
            <a:r>
              <a:rPr lang="en-US" sz="4200" dirty="0"/>
              <a:t>Document experiences and thinking to communicate with others. (PreK-LS1-4)</a:t>
            </a:r>
          </a:p>
          <a:p>
            <a:pPr>
              <a:buClrTx/>
            </a:pPr>
            <a:r>
              <a:rPr lang="en-US" sz="4200" b="1" dirty="0"/>
              <a:t>Planning and Carrying Out Investigations </a:t>
            </a:r>
            <a:endParaRPr lang="en-US" sz="4200" dirty="0"/>
          </a:p>
          <a:p>
            <a:pPr lvl="0">
              <a:buClrTx/>
            </a:pPr>
            <a:r>
              <a:rPr lang="en-US" sz="4200" dirty="0"/>
              <a:t>Use their senses and simple tools to observe, gather, and record data (e.g., dictate, draw, photograph, write). (PreK-LS1-5)</a:t>
            </a:r>
          </a:p>
          <a:p>
            <a:r>
              <a:rPr lang="en-US" sz="2400" b="1" dirty="0"/>
              <a:t> </a:t>
            </a:r>
            <a:endParaRPr lang="en-US" sz="2400" dirty="0"/>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5905500"/>
            <a:ext cx="1905000" cy="952500"/>
          </a:xfrm>
          <a:prstGeom prst="rect">
            <a:avLst/>
          </a:prstGeom>
        </p:spPr>
      </p:pic>
      <p:pic>
        <p:nvPicPr>
          <p:cNvPr id="5" name="Picture 2" descr="C:\Users\jkalt\AppData\Local\Microsoft\Windows\Temporary Internet Files\Content.Outlook\61SVFQRA\colorapple (2).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036606" y="6021704"/>
            <a:ext cx="685800" cy="720090"/>
          </a:xfrm>
          <a:prstGeom prst="rect">
            <a:avLst/>
          </a:prstGeom>
          <a:noFill/>
          <a:extLst>
            <a:ext uri="{909E8E84-426E-40dd-AFC4-6F175D3DCCD1}">
              <a14:hiddenFill xmlns="" xmlns:a14="http://schemas.microsoft.com/office/drawing/2010/main">
                <a:solidFill>
                  <a:srgbClr val="FFFFFF"/>
                </a:solidFill>
              </a14:hiddenFill>
            </a:ext>
          </a:extLst>
        </p:spPr>
      </p:pic>
      <p:pic>
        <p:nvPicPr>
          <p:cNvPr id="6" name="Picture 3" descr="C:\Users\jkalt\AppData\Local\Microsoft\Windows\Temporary Internet Files\Content.Outlook\61SVFQRA\'11 BBIP logo with shadow (2).tif"/>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765949" y="5905499"/>
            <a:ext cx="539851" cy="83629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923062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smtClean="0"/>
              <a:t>Why </a:t>
            </a:r>
            <a:r>
              <a:rPr lang="en-US" sz="3800" dirty="0"/>
              <a:t>N</a:t>
            </a:r>
            <a:r>
              <a:rPr lang="en-US" sz="3800" dirty="0" smtClean="0"/>
              <a:t>ew Pre-K STE Standards?</a:t>
            </a:r>
            <a:endParaRPr lang="en-US" sz="3800" dirty="0"/>
          </a:p>
        </p:txBody>
      </p:sp>
      <p:sp>
        <p:nvSpPr>
          <p:cNvPr id="3" name="Content Placeholder 2"/>
          <p:cNvSpPr>
            <a:spLocks noGrp="1"/>
          </p:cNvSpPr>
          <p:nvPr>
            <p:ph idx="1"/>
          </p:nvPr>
        </p:nvSpPr>
        <p:spPr>
          <a:xfrm>
            <a:off x="415874" y="1221104"/>
            <a:ext cx="7620000" cy="4800600"/>
          </a:xfrm>
        </p:spPr>
        <p:txBody>
          <a:bodyPr>
            <a:normAutofit/>
          </a:bodyPr>
          <a:lstStyle/>
          <a:p>
            <a:pPr marL="114300" lvl="0" indent="0">
              <a:buNone/>
            </a:pPr>
            <a:endParaRPr lang="en-US" sz="2400" dirty="0" smtClean="0"/>
          </a:p>
          <a:p>
            <a:pPr lvl="0"/>
            <a:r>
              <a:rPr lang="en-US" sz="2400" dirty="0" smtClean="0"/>
              <a:t>It is an opportunity </a:t>
            </a:r>
            <a:r>
              <a:rPr lang="en-US" sz="2400" dirty="0"/>
              <a:t>to  define </a:t>
            </a:r>
            <a:r>
              <a:rPr lang="en-US" sz="2400" dirty="0" smtClean="0"/>
              <a:t>the nature and  substance </a:t>
            </a:r>
            <a:r>
              <a:rPr lang="en-US" sz="2400" dirty="0"/>
              <a:t>of Pre-</a:t>
            </a:r>
            <a:r>
              <a:rPr lang="en-US" sz="2400" dirty="0" smtClean="0"/>
              <a:t>K STE</a:t>
            </a:r>
            <a:endParaRPr lang="en-US" sz="2400" dirty="0"/>
          </a:p>
          <a:p>
            <a:r>
              <a:rPr lang="en-US" sz="2400" dirty="0" smtClean="0"/>
              <a:t>It is an opportunity to emphasize the importance of STE in Pre-K</a:t>
            </a:r>
          </a:p>
          <a:p>
            <a:r>
              <a:rPr lang="en-US" sz="2400" dirty="0"/>
              <a:t>A State Pre-K- 12 STE revision process is </a:t>
            </a:r>
            <a:r>
              <a:rPr lang="en-US" sz="2400" dirty="0" smtClean="0"/>
              <a:t>underway</a:t>
            </a:r>
            <a:endParaRPr lang="en-US" sz="2400" dirty="0"/>
          </a:p>
          <a:p>
            <a:pPr marL="114300" indent="0">
              <a:buNone/>
            </a:pPr>
            <a:endParaRPr lang="en-US" sz="2400" dirty="0"/>
          </a:p>
          <a:p>
            <a:pPr marL="114300" indent="0">
              <a:buNone/>
            </a:pPr>
            <a:endParaRPr lang="en-US" sz="2400" dirty="0"/>
          </a:p>
        </p:txBody>
      </p:sp>
      <p:pic>
        <p:nvPicPr>
          <p:cNvPr id="5" name="Picture 4"/>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5753100"/>
            <a:ext cx="2209800" cy="1104900"/>
          </a:xfrm>
          <a:prstGeom prst="rect">
            <a:avLst/>
          </a:prstGeom>
        </p:spPr>
      </p:pic>
      <p:pic>
        <p:nvPicPr>
          <p:cNvPr id="6" name="Picture 5"/>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0" y="5905500"/>
            <a:ext cx="1905000" cy="952500"/>
          </a:xfrm>
          <a:prstGeom prst="rect">
            <a:avLst/>
          </a:prstGeom>
        </p:spPr>
      </p:pic>
      <p:pic>
        <p:nvPicPr>
          <p:cNvPr id="7" name="Picture 2" descr="C:\Users\jkalt\AppData\Local\Microsoft\Windows\Temporary Internet Files\Content.Outlook\61SVFQRA\colorapple (2).jp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036606" y="6021704"/>
            <a:ext cx="685800" cy="720090"/>
          </a:xfrm>
          <a:prstGeom prst="rect">
            <a:avLst/>
          </a:prstGeom>
          <a:noFill/>
          <a:extLst>
            <a:ext uri="{909E8E84-426E-40dd-AFC4-6F175D3DCCD1}">
              <a14:hiddenFill xmlns="" xmlns:a14="http://schemas.microsoft.com/office/drawing/2010/main">
                <a:solidFill>
                  <a:srgbClr val="FFFFFF"/>
                </a:solidFill>
              </a14:hiddenFill>
            </a:ext>
          </a:extLst>
        </p:spPr>
      </p:pic>
      <p:pic>
        <p:nvPicPr>
          <p:cNvPr id="8" name="Picture 3" descr="C:\Users\jkalt\AppData\Local\Microsoft\Windows\Temporary Internet Files\Content.Outlook\61SVFQRA\'11 BBIP logo with shadow (2).tif"/>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7765949" y="5905499"/>
            <a:ext cx="539851" cy="83629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8637190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7696200" cy="1096962"/>
          </a:xfrm>
        </p:spPr>
        <p:txBody>
          <a:bodyPr/>
          <a:lstStyle/>
          <a:p>
            <a:r>
              <a:rPr lang="en-US" sz="3200" dirty="0"/>
              <a:t>E</a:t>
            </a:r>
            <a:r>
              <a:rPr lang="en-US" sz="3200" dirty="0" smtClean="0"/>
              <a:t>lements </a:t>
            </a:r>
            <a:r>
              <a:rPr lang="en-US" sz="3200" dirty="0"/>
              <a:t>from the NRC document </a:t>
            </a:r>
            <a:r>
              <a:rPr lang="en-US" sz="3200" i="1" dirty="0"/>
              <a:t>A Framework </a:t>
            </a:r>
            <a:r>
              <a:rPr lang="en-US" sz="3200" i="1" dirty="0" smtClean="0"/>
              <a:t>for K</a:t>
            </a:r>
            <a:r>
              <a:rPr lang="en-US" sz="3200" i="1" dirty="0"/>
              <a:t>-12 Science </a:t>
            </a:r>
            <a:r>
              <a:rPr lang="en-US" sz="3200" i="1" dirty="0" smtClean="0"/>
              <a:t>Education</a:t>
            </a:r>
            <a:endParaRPr lang="en-US" sz="3200" dirty="0"/>
          </a:p>
        </p:txBody>
      </p:sp>
      <p:sp>
        <p:nvSpPr>
          <p:cNvPr id="3" name="Content Placeholder 2"/>
          <p:cNvSpPr>
            <a:spLocks noGrp="1"/>
          </p:cNvSpPr>
          <p:nvPr>
            <p:ph idx="1"/>
          </p:nvPr>
        </p:nvSpPr>
        <p:spPr>
          <a:xfrm>
            <a:off x="381000" y="1143000"/>
            <a:ext cx="7807274" cy="5029200"/>
          </a:xfrm>
        </p:spPr>
        <p:txBody>
          <a:bodyPr>
            <a:normAutofit fontScale="77500" lnSpcReduction="20000"/>
          </a:bodyPr>
          <a:lstStyle/>
          <a:p>
            <a:pPr marL="114300" indent="0">
              <a:buNone/>
            </a:pPr>
            <a:r>
              <a:rPr lang="en-US" sz="5100" b="1" dirty="0"/>
              <a:t> </a:t>
            </a:r>
            <a:r>
              <a:rPr lang="en-US" sz="2800" b="1" dirty="0"/>
              <a:t>Disciplinary Core Ideas</a:t>
            </a:r>
            <a:endParaRPr lang="en-US" sz="2800" dirty="0"/>
          </a:p>
          <a:p>
            <a:pPr>
              <a:buClrTx/>
            </a:pPr>
            <a:r>
              <a:rPr lang="en-US" sz="2600" b="1" dirty="0"/>
              <a:t>LS1.A:  Structure and Function </a:t>
            </a:r>
            <a:endParaRPr lang="en-US" sz="2600" dirty="0"/>
          </a:p>
          <a:p>
            <a:pPr lvl="0">
              <a:buClrTx/>
            </a:pPr>
            <a:r>
              <a:rPr lang="en-US" sz="2600" dirty="0"/>
              <a:t>All organisms have external parts. Different animals use their body parts in different ways to see, hear, grasp objects, protect themselves, move from place to place, and seek, find, and take in food, water and air. Plants also have different parts (roots, stems, leaves, flowers, fruits) that help them survive, grow, and produce more plants. (PreK-LS1-1)</a:t>
            </a:r>
          </a:p>
          <a:p>
            <a:pPr>
              <a:buClrTx/>
            </a:pPr>
            <a:r>
              <a:rPr lang="en-US" sz="2600" b="1" dirty="0"/>
              <a:t>LS1.B: Growth and Development of Organisms</a:t>
            </a:r>
            <a:endParaRPr lang="en-US" sz="2600" dirty="0"/>
          </a:p>
          <a:p>
            <a:pPr lvl="0">
              <a:buClrTx/>
            </a:pPr>
            <a:r>
              <a:rPr lang="en-US" sz="2600" dirty="0"/>
              <a:t>Plants and animals have predictable characteristics at different stages of development. Plants and animals grow and change. (PreK-LS1-2, PreK-LS1-3)</a:t>
            </a:r>
          </a:p>
          <a:p>
            <a:pPr>
              <a:buClrTx/>
            </a:pPr>
            <a:r>
              <a:rPr lang="en-US" sz="2600" b="1" dirty="0"/>
              <a:t>LS1.D: Information Processing </a:t>
            </a:r>
            <a:endParaRPr lang="en-US" sz="2600" dirty="0"/>
          </a:p>
          <a:p>
            <a:pPr>
              <a:buClrTx/>
            </a:pPr>
            <a:r>
              <a:rPr lang="en-US" sz="2600" dirty="0"/>
              <a:t>Animals have body parts that capture and convey different kinds of information needed for growth and survival-for example, eyes for light, ears for sounds, and skin for temperature or touch. (PreK-LS1-4) (PreK-LS1-5) </a:t>
            </a:r>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5905500"/>
            <a:ext cx="1905000" cy="952500"/>
          </a:xfrm>
          <a:prstGeom prst="rect">
            <a:avLst/>
          </a:prstGeom>
        </p:spPr>
      </p:pic>
      <p:pic>
        <p:nvPicPr>
          <p:cNvPr id="5" name="Picture 2" descr="C:\Users\jkalt\AppData\Local\Microsoft\Windows\Temporary Internet Files\Content.Outlook\61SVFQRA\colorapple (2).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036606" y="6021704"/>
            <a:ext cx="685800" cy="720090"/>
          </a:xfrm>
          <a:prstGeom prst="rect">
            <a:avLst/>
          </a:prstGeom>
          <a:noFill/>
          <a:extLst>
            <a:ext uri="{909E8E84-426E-40dd-AFC4-6F175D3DCCD1}">
              <a14:hiddenFill xmlns="" xmlns:a14="http://schemas.microsoft.com/office/drawing/2010/main">
                <a:solidFill>
                  <a:srgbClr val="FFFFFF"/>
                </a:solidFill>
              </a14:hiddenFill>
            </a:ext>
          </a:extLst>
        </p:spPr>
      </p:pic>
      <p:pic>
        <p:nvPicPr>
          <p:cNvPr id="6" name="Picture 3" descr="C:\Users\jkalt\AppData\Local\Microsoft\Windows\Temporary Internet Files\Content.Outlook\61SVFQRA\'11 BBIP logo with shadow (2).tif"/>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765949" y="5905499"/>
            <a:ext cx="539851" cy="83629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923062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smtClean="0"/>
              <a:t>Building on What We </a:t>
            </a:r>
            <a:r>
              <a:rPr lang="en-US" sz="3800" dirty="0"/>
              <a:t>K</a:t>
            </a:r>
            <a:r>
              <a:rPr lang="en-US" sz="3800" dirty="0" smtClean="0"/>
              <a:t>now and </a:t>
            </a:r>
            <a:r>
              <a:rPr lang="en-US" sz="3800" dirty="0"/>
              <a:t>H</a:t>
            </a:r>
            <a:r>
              <a:rPr lang="en-US" sz="3800" dirty="0" smtClean="0"/>
              <a:t>ave </a:t>
            </a:r>
            <a:endParaRPr lang="en-US" sz="3800" dirty="0"/>
          </a:p>
        </p:txBody>
      </p:sp>
      <p:sp>
        <p:nvSpPr>
          <p:cNvPr id="3" name="Content Placeholder 2"/>
          <p:cNvSpPr>
            <a:spLocks noGrp="1"/>
          </p:cNvSpPr>
          <p:nvPr>
            <p:ph idx="1"/>
          </p:nvPr>
        </p:nvSpPr>
        <p:spPr>
          <a:xfrm>
            <a:off x="457200" y="1524000"/>
            <a:ext cx="7620000" cy="4876800"/>
          </a:xfrm>
        </p:spPr>
        <p:txBody>
          <a:bodyPr>
            <a:normAutofit/>
          </a:bodyPr>
          <a:lstStyle/>
          <a:p>
            <a:pPr marL="114300" lvl="0" indent="0">
              <a:buNone/>
            </a:pPr>
            <a:r>
              <a:rPr lang="en-US" sz="2800" b="1" dirty="0" smtClean="0"/>
              <a:t>Frameworks</a:t>
            </a:r>
          </a:p>
          <a:p>
            <a:pPr lvl="0"/>
            <a:r>
              <a:rPr lang="en-US" sz="2400" dirty="0"/>
              <a:t>The Curriculum Framework for English Language Arts and Literacy (March 2011): Standards for Pre-Kindergarten and Kindergarten </a:t>
            </a:r>
          </a:p>
          <a:p>
            <a:pPr lvl="0"/>
            <a:r>
              <a:rPr lang="en-US" sz="2400" dirty="0"/>
              <a:t>The Curriculum Framework for Mathematics (March 2011): Standards for Pre-Kindergarten and Kindergarten </a:t>
            </a:r>
            <a:endParaRPr lang="en-US" sz="2400" dirty="0" smtClean="0"/>
          </a:p>
          <a:p>
            <a:r>
              <a:rPr lang="en-US" sz="2400" dirty="0"/>
              <a:t>Head Start Child Development and Early Learning Framework </a:t>
            </a:r>
          </a:p>
          <a:p>
            <a:pPr marL="114300" indent="0">
              <a:buNone/>
            </a:pPr>
            <a:endParaRPr lang="en-US" dirty="0"/>
          </a:p>
        </p:txBody>
      </p:sp>
      <p:pic>
        <p:nvPicPr>
          <p:cNvPr id="4" name="Picture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0" y="5905500"/>
            <a:ext cx="1905000" cy="952500"/>
          </a:xfrm>
          <a:prstGeom prst="rect">
            <a:avLst/>
          </a:prstGeom>
        </p:spPr>
      </p:pic>
      <p:pic>
        <p:nvPicPr>
          <p:cNvPr id="5" name="Picture 2" descr="C:\Users\jkalt\AppData\Local\Microsoft\Windows\Temporary Internet Files\Content.Outlook\61SVFQRA\colorapple (2).jp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036606" y="6021704"/>
            <a:ext cx="685800" cy="720090"/>
          </a:xfrm>
          <a:prstGeom prst="rect">
            <a:avLst/>
          </a:prstGeom>
          <a:noFill/>
          <a:extLst>
            <a:ext uri="{909E8E84-426E-40dd-AFC4-6F175D3DCCD1}">
              <a14:hiddenFill xmlns="" xmlns:a14="http://schemas.microsoft.com/office/drawing/2010/main">
                <a:solidFill>
                  <a:srgbClr val="FFFFFF"/>
                </a:solidFill>
              </a14:hiddenFill>
            </a:ext>
          </a:extLst>
        </p:spPr>
      </p:pic>
      <p:pic>
        <p:nvPicPr>
          <p:cNvPr id="6" name="Picture 3" descr="C:\Users\jkalt\AppData\Local\Microsoft\Windows\Temporary Internet Files\Content.Outlook\61SVFQRA\'11 BBIP logo with shadow (2).tif"/>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7765949" y="5905499"/>
            <a:ext cx="539851" cy="83629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0188029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smtClean="0"/>
              <a:t>Building on </a:t>
            </a:r>
            <a:r>
              <a:rPr lang="en-US" sz="3800" dirty="0"/>
              <a:t>W</a:t>
            </a:r>
            <a:r>
              <a:rPr lang="en-US" sz="3800" dirty="0" smtClean="0"/>
              <a:t>hat </a:t>
            </a:r>
            <a:r>
              <a:rPr lang="en-US" sz="3800" dirty="0"/>
              <a:t>W</a:t>
            </a:r>
            <a:r>
              <a:rPr lang="en-US" sz="3800" dirty="0" smtClean="0"/>
              <a:t>e </a:t>
            </a:r>
            <a:r>
              <a:rPr lang="en-US" sz="3800" dirty="0"/>
              <a:t>K</a:t>
            </a:r>
            <a:r>
              <a:rPr lang="en-US" sz="3800" dirty="0" smtClean="0"/>
              <a:t>now and </a:t>
            </a:r>
            <a:r>
              <a:rPr lang="en-US" sz="3800" dirty="0"/>
              <a:t>H</a:t>
            </a:r>
            <a:r>
              <a:rPr lang="en-US" sz="3800" dirty="0" smtClean="0"/>
              <a:t>ave</a:t>
            </a:r>
            <a:endParaRPr lang="en-US" sz="3800" dirty="0"/>
          </a:p>
        </p:txBody>
      </p:sp>
      <p:sp>
        <p:nvSpPr>
          <p:cNvPr id="3" name="Content Placeholder 2"/>
          <p:cNvSpPr>
            <a:spLocks noGrp="1"/>
          </p:cNvSpPr>
          <p:nvPr>
            <p:ph idx="1"/>
          </p:nvPr>
        </p:nvSpPr>
        <p:spPr>
          <a:xfrm>
            <a:off x="381000" y="1524000"/>
            <a:ext cx="7620000" cy="4876800"/>
          </a:xfrm>
        </p:spPr>
        <p:txBody>
          <a:bodyPr>
            <a:normAutofit/>
          </a:bodyPr>
          <a:lstStyle/>
          <a:p>
            <a:pPr marL="114300" indent="0">
              <a:buNone/>
            </a:pPr>
            <a:r>
              <a:rPr lang="en-US" sz="2800" b="1" dirty="0" smtClean="0"/>
              <a:t>Guidelines</a:t>
            </a:r>
          </a:p>
          <a:p>
            <a:pPr lvl="0"/>
            <a:r>
              <a:rPr lang="en-US" sz="2400" dirty="0"/>
              <a:t>The Early Learning Guidelines for Infants and Toddlers (November 2010) </a:t>
            </a:r>
          </a:p>
          <a:p>
            <a:pPr lvl="0"/>
            <a:r>
              <a:rPr lang="en-US" sz="2400" dirty="0"/>
              <a:t>The Guidelines for Preschool Learning Experiences (April 2003) in all domains except English Language Arts and Mathematics </a:t>
            </a:r>
          </a:p>
          <a:p>
            <a:pPr lvl="0"/>
            <a:r>
              <a:rPr lang="en-US" sz="2400" dirty="0"/>
              <a:t>The Kindergarten Learning Experiences (April 2008) in all domains except English Language Arts and </a:t>
            </a:r>
            <a:r>
              <a:rPr lang="en-US" sz="2400" dirty="0" smtClean="0"/>
              <a:t>Mathematics</a:t>
            </a:r>
          </a:p>
          <a:p>
            <a:pPr marL="114300" indent="0">
              <a:buNone/>
            </a:pPr>
            <a:endParaRPr lang="en-US" dirty="0"/>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5905500"/>
            <a:ext cx="1905000" cy="952500"/>
          </a:xfrm>
          <a:prstGeom prst="rect">
            <a:avLst/>
          </a:prstGeom>
        </p:spPr>
      </p:pic>
      <p:pic>
        <p:nvPicPr>
          <p:cNvPr id="5" name="Picture 2" descr="C:\Users\jkalt\AppData\Local\Microsoft\Windows\Temporary Internet Files\Content.Outlook\61SVFQRA\colorapple (2).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036606" y="6021704"/>
            <a:ext cx="685800" cy="720090"/>
          </a:xfrm>
          <a:prstGeom prst="rect">
            <a:avLst/>
          </a:prstGeom>
          <a:noFill/>
          <a:extLst>
            <a:ext uri="{909E8E84-426E-40dd-AFC4-6F175D3DCCD1}">
              <a14:hiddenFill xmlns="" xmlns:a14="http://schemas.microsoft.com/office/drawing/2010/main">
                <a:solidFill>
                  <a:srgbClr val="FFFFFF"/>
                </a:solidFill>
              </a14:hiddenFill>
            </a:ext>
          </a:extLst>
        </p:spPr>
      </p:pic>
      <p:pic>
        <p:nvPicPr>
          <p:cNvPr id="6" name="Picture 3" descr="C:\Users\jkalt\AppData\Local\Microsoft\Windows\Temporary Internet Files\Content.Outlook\61SVFQRA\'11 BBIP logo with shadow (2).tif"/>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765949" y="5905499"/>
            <a:ext cx="539851" cy="83629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6378373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772400" cy="1143000"/>
          </a:xfrm>
        </p:spPr>
        <p:txBody>
          <a:bodyPr/>
          <a:lstStyle/>
          <a:p>
            <a:r>
              <a:rPr lang="en-US" sz="3800" dirty="0" smtClean="0"/>
              <a:t>Building on </a:t>
            </a:r>
            <a:r>
              <a:rPr lang="en-US" sz="3800" dirty="0"/>
              <a:t>W</a:t>
            </a:r>
            <a:r>
              <a:rPr lang="en-US" sz="3800" dirty="0" smtClean="0"/>
              <a:t>hat </a:t>
            </a:r>
            <a:r>
              <a:rPr lang="en-US" sz="3800" dirty="0"/>
              <a:t>W</a:t>
            </a:r>
            <a:r>
              <a:rPr lang="en-US" sz="3800" dirty="0" smtClean="0"/>
              <a:t>e </a:t>
            </a:r>
            <a:r>
              <a:rPr lang="en-US" sz="3800" dirty="0"/>
              <a:t>K</a:t>
            </a:r>
            <a:r>
              <a:rPr lang="en-US" sz="3800" dirty="0" smtClean="0"/>
              <a:t>now and </a:t>
            </a:r>
            <a:r>
              <a:rPr lang="en-US" sz="3800" dirty="0"/>
              <a:t>H</a:t>
            </a:r>
            <a:r>
              <a:rPr lang="en-US" sz="3800" dirty="0" smtClean="0"/>
              <a:t>ave </a:t>
            </a:r>
            <a:endParaRPr lang="en-US" sz="3800" dirty="0"/>
          </a:p>
        </p:txBody>
      </p:sp>
      <p:sp>
        <p:nvSpPr>
          <p:cNvPr id="3" name="Content Placeholder 2"/>
          <p:cNvSpPr>
            <a:spLocks noGrp="1"/>
          </p:cNvSpPr>
          <p:nvPr>
            <p:ph idx="1"/>
          </p:nvPr>
        </p:nvSpPr>
        <p:spPr>
          <a:xfrm>
            <a:off x="415874" y="1371600"/>
            <a:ext cx="7620000" cy="4343400"/>
          </a:xfrm>
        </p:spPr>
        <p:txBody>
          <a:bodyPr>
            <a:normAutofit/>
          </a:bodyPr>
          <a:lstStyle/>
          <a:p>
            <a:pPr marL="114300" lvl="0" indent="0">
              <a:buNone/>
            </a:pPr>
            <a:r>
              <a:rPr lang="en-US" sz="2800" b="1" dirty="0" smtClean="0"/>
              <a:t>Formative Assessment Tools</a:t>
            </a:r>
            <a:endParaRPr lang="en-US" b="1" dirty="0" smtClean="0"/>
          </a:p>
          <a:p>
            <a:pPr lvl="0"/>
            <a:r>
              <a:rPr lang="en-US" sz="2400" dirty="0" smtClean="0"/>
              <a:t>The Work </a:t>
            </a:r>
            <a:r>
              <a:rPr lang="en-US" sz="2400" dirty="0"/>
              <a:t>S</a:t>
            </a:r>
            <a:r>
              <a:rPr lang="en-US" sz="2400" dirty="0" smtClean="0"/>
              <a:t>ampling System</a:t>
            </a:r>
          </a:p>
          <a:p>
            <a:pPr lvl="0"/>
            <a:r>
              <a:rPr lang="en-US" sz="2400" dirty="0" smtClean="0"/>
              <a:t>High Scope Child Observation Record</a:t>
            </a:r>
          </a:p>
          <a:p>
            <a:pPr lvl="0"/>
            <a:r>
              <a:rPr lang="en-US" sz="2400" dirty="0" smtClean="0"/>
              <a:t>Teaching Strategies Gold: Assessment System</a:t>
            </a:r>
            <a:endParaRPr lang="en-US" sz="2400" dirty="0"/>
          </a:p>
          <a:p>
            <a:pPr marL="114300" indent="0">
              <a:buNone/>
            </a:pPr>
            <a:endParaRPr lang="en-US" dirty="0"/>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5905500"/>
            <a:ext cx="1905000" cy="952500"/>
          </a:xfrm>
          <a:prstGeom prst="rect">
            <a:avLst/>
          </a:prstGeom>
        </p:spPr>
      </p:pic>
      <p:pic>
        <p:nvPicPr>
          <p:cNvPr id="5" name="Picture 2" descr="C:\Users\jkalt\AppData\Local\Microsoft\Windows\Temporary Internet Files\Content.Outlook\61SVFQRA\colorapple (2).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036606" y="6021704"/>
            <a:ext cx="685800" cy="720090"/>
          </a:xfrm>
          <a:prstGeom prst="rect">
            <a:avLst/>
          </a:prstGeom>
          <a:noFill/>
          <a:extLst>
            <a:ext uri="{909E8E84-426E-40dd-AFC4-6F175D3DCCD1}">
              <a14:hiddenFill xmlns="" xmlns:a14="http://schemas.microsoft.com/office/drawing/2010/main">
                <a:solidFill>
                  <a:srgbClr val="FFFFFF"/>
                </a:solidFill>
              </a14:hiddenFill>
            </a:ext>
          </a:extLst>
        </p:spPr>
      </p:pic>
      <p:pic>
        <p:nvPicPr>
          <p:cNvPr id="6" name="Picture 3" descr="C:\Users\jkalt\AppData\Local\Microsoft\Windows\Temporary Internet Files\Content.Outlook\61SVFQRA\'11 BBIP logo with shadow (2).tif"/>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765949" y="5905499"/>
            <a:ext cx="539851" cy="83629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9524141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smtClean="0"/>
              <a:t>Pre-K STE Standards</a:t>
            </a:r>
            <a:endParaRPr lang="en-US" sz="3800" dirty="0"/>
          </a:p>
        </p:txBody>
      </p:sp>
      <p:sp>
        <p:nvSpPr>
          <p:cNvPr id="3" name="Content Placeholder 2"/>
          <p:cNvSpPr>
            <a:spLocks noGrp="1"/>
          </p:cNvSpPr>
          <p:nvPr>
            <p:ph idx="1"/>
          </p:nvPr>
        </p:nvSpPr>
        <p:spPr>
          <a:xfrm>
            <a:off x="437645" y="1447800"/>
            <a:ext cx="7620000" cy="4800600"/>
          </a:xfrm>
        </p:spPr>
        <p:txBody>
          <a:bodyPr/>
          <a:lstStyle/>
          <a:p>
            <a:pPr lvl="0"/>
            <a:r>
              <a:rPr lang="en-US" sz="2400" dirty="0" smtClean="0"/>
              <a:t>Based </a:t>
            </a:r>
            <a:r>
              <a:rPr lang="en-US" sz="2400" dirty="0"/>
              <a:t>in </a:t>
            </a:r>
            <a:r>
              <a:rPr lang="en-US" sz="2400" dirty="0" smtClean="0"/>
              <a:t>framework from </a:t>
            </a:r>
            <a:r>
              <a:rPr lang="en-US" sz="2400" i="1" dirty="0"/>
              <a:t>A Framework for K-12 Science </a:t>
            </a:r>
            <a:r>
              <a:rPr lang="en-US" sz="2400" i="1" dirty="0" smtClean="0"/>
              <a:t>Education, (NAP, 2011)</a:t>
            </a:r>
            <a:r>
              <a:rPr lang="en-US" sz="2400" dirty="0" smtClean="0"/>
              <a:t>  </a:t>
            </a:r>
            <a:r>
              <a:rPr lang="en-US" sz="2400" dirty="0"/>
              <a:t>and the on-going work of </a:t>
            </a:r>
            <a:r>
              <a:rPr lang="en-US" sz="2400" dirty="0" smtClean="0"/>
              <a:t>revision of the MA Frameworks for Science, Technology, and Engineering </a:t>
            </a:r>
          </a:p>
          <a:p>
            <a:pPr lvl="0"/>
            <a:r>
              <a:rPr lang="en-US" sz="2400" dirty="0" smtClean="0"/>
              <a:t>Three domains</a:t>
            </a:r>
            <a:endParaRPr lang="en-US" sz="2400" dirty="0"/>
          </a:p>
          <a:p>
            <a:pPr lvl="1"/>
            <a:r>
              <a:rPr lang="en-US" sz="2400" dirty="0" smtClean="0"/>
              <a:t>Practices </a:t>
            </a:r>
            <a:r>
              <a:rPr lang="en-US" sz="2400" dirty="0"/>
              <a:t>of science and </a:t>
            </a:r>
            <a:r>
              <a:rPr lang="en-US" sz="2400" dirty="0" smtClean="0"/>
              <a:t>technology</a:t>
            </a:r>
          </a:p>
          <a:p>
            <a:pPr lvl="1"/>
            <a:r>
              <a:rPr lang="en-US" sz="2400" dirty="0" smtClean="0"/>
              <a:t>Cross-cutting concepts</a:t>
            </a:r>
          </a:p>
          <a:p>
            <a:pPr lvl="1"/>
            <a:r>
              <a:rPr lang="en-US" sz="2400" dirty="0" smtClean="0"/>
              <a:t>Disciplinary </a:t>
            </a:r>
            <a:r>
              <a:rPr lang="en-US" sz="2400" dirty="0"/>
              <a:t>core ideas</a:t>
            </a:r>
          </a:p>
          <a:p>
            <a:pPr marL="114300" indent="0">
              <a:buNone/>
            </a:pPr>
            <a:endParaRPr lang="en-US" dirty="0"/>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5905500"/>
            <a:ext cx="1905000" cy="952500"/>
          </a:xfrm>
          <a:prstGeom prst="rect">
            <a:avLst/>
          </a:prstGeom>
        </p:spPr>
      </p:pic>
      <p:pic>
        <p:nvPicPr>
          <p:cNvPr id="5" name="Picture 2" descr="C:\Users\jkalt\AppData\Local\Microsoft\Windows\Temporary Internet Files\Content.Outlook\61SVFQRA\colorapple (2).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036606" y="6021704"/>
            <a:ext cx="685800" cy="720090"/>
          </a:xfrm>
          <a:prstGeom prst="rect">
            <a:avLst/>
          </a:prstGeom>
          <a:noFill/>
          <a:extLst>
            <a:ext uri="{909E8E84-426E-40dd-AFC4-6F175D3DCCD1}">
              <a14:hiddenFill xmlns="" xmlns:a14="http://schemas.microsoft.com/office/drawing/2010/main">
                <a:solidFill>
                  <a:srgbClr val="FFFFFF"/>
                </a:solidFill>
              </a14:hiddenFill>
            </a:ext>
          </a:extLst>
        </p:spPr>
      </p:pic>
      <p:pic>
        <p:nvPicPr>
          <p:cNvPr id="6" name="Picture 3" descr="C:\Users\jkalt\AppData\Local\Microsoft\Windows\Temporary Internet Files\Content.Outlook\61SVFQRA\'11 BBIP logo with shadow (2).tif"/>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765949" y="5905499"/>
            <a:ext cx="539851" cy="83629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5117777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smtClean="0"/>
              <a:t>The structure of a STE standard</a:t>
            </a:r>
            <a:endParaRPr lang="en-US" sz="3800" dirty="0"/>
          </a:p>
        </p:txBody>
      </p:sp>
      <p:sp>
        <p:nvSpPr>
          <p:cNvPr id="3" name="Content Placeholder 2"/>
          <p:cNvSpPr>
            <a:spLocks noGrp="1"/>
          </p:cNvSpPr>
          <p:nvPr>
            <p:ph idx="1"/>
          </p:nvPr>
        </p:nvSpPr>
        <p:spPr>
          <a:xfrm>
            <a:off x="415874" y="1371600"/>
            <a:ext cx="7620000" cy="4800600"/>
          </a:xfrm>
        </p:spPr>
        <p:txBody>
          <a:bodyPr>
            <a:normAutofit/>
          </a:bodyPr>
          <a:lstStyle/>
          <a:p>
            <a:pPr marL="114300" indent="0">
              <a:buNone/>
            </a:pPr>
            <a:r>
              <a:rPr lang="en-US" sz="2400" dirty="0" smtClean="0"/>
              <a:t>What the structure will do:</a:t>
            </a:r>
          </a:p>
          <a:p>
            <a:r>
              <a:rPr lang="en-US" dirty="0" smtClean="0"/>
              <a:t>Identify STE learning outcomes</a:t>
            </a:r>
          </a:p>
          <a:p>
            <a:r>
              <a:rPr lang="en-US" dirty="0" smtClean="0"/>
              <a:t>Highlight content in the context of practices and cross-cutting ideas - not information</a:t>
            </a:r>
          </a:p>
          <a:p>
            <a:r>
              <a:rPr lang="en-US" dirty="0" smtClean="0"/>
              <a:t>Identify connections math and ELA frameworks</a:t>
            </a:r>
          </a:p>
          <a:p>
            <a:pPr marL="114300" indent="0">
              <a:buNone/>
            </a:pPr>
            <a:endParaRPr lang="en-US" dirty="0" smtClean="0"/>
          </a:p>
          <a:p>
            <a:pPr marL="114300" indent="0">
              <a:buNone/>
            </a:pPr>
            <a:r>
              <a:rPr lang="en-US" sz="2400" dirty="0" smtClean="0"/>
              <a:t>What the structure will not do:</a:t>
            </a:r>
          </a:p>
          <a:p>
            <a:r>
              <a:rPr lang="en-US" dirty="0" smtClean="0"/>
              <a:t>Define curriculum</a:t>
            </a:r>
          </a:p>
          <a:p>
            <a:r>
              <a:rPr lang="en-US" dirty="0" smtClean="0"/>
              <a:t>Define pedagogy</a:t>
            </a:r>
          </a:p>
          <a:p>
            <a:r>
              <a:rPr lang="en-US" dirty="0" smtClean="0"/>
              <a:t>Explicitly connect to other development goals (e.g. physical</a:t>
            </a:r>
            <a:r>
              <a:rPr lang="en-US" dirty="0"/>
              <a:t>,</a:t>
            </a:r>
            <a:r>
              <a:rPr lang="en-US" dirty="0" smtClean="0"/>
              <a:t> socio-emotional, etc.)</a:t>
            </a:r>
          </a:p>
          <a:p>
            <a:endParaRPr lang="en-US" dirty="0" smtClean="0"/>
          </a:p>
          <a:p>
            <a:endParaRPr lang="en-US" dirty="0"/>
          </a:p>
          <a:p>
            <a:endParaRPr lang="en-US" dirty="0"/>
          </a:p>
        </p:txBody>
      </p:sp>
      <p:pic>
        <p:nvPicPr>
          <p:cNvPr id="4" name="Picture 2" descr="C:\Users\jkalt\AppData\Local\Microsoft\Windows\Temporary Internet Files\Content.Outlook\61SVFQRA\colorapple (2).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036606" y="6021704"/>
            <a:ext cx="685800" cy="720090"/>
          </a:xfrm>
          <a:prstGeom prst="rect">
            <a:avLst/>
          </a:prstGeom>
          <a:noFill/>
          <a:extLst>
            <a:ext uri="{909E8E84-426E-40dd-AFC4-6F175D3DCCD1}">
              <a14:hiddenFill xmlns="" xmlns:a14="http://schemas.microsoft.com/office/drawing/2010/main">
                <a:solidFill>
                  <a:srgbClr val="FFFFFF"/>
                </a:solidFill>
              </a14:hiddenFill>
            </a:ext>
          </a:extLst>
        </p:spPr>
      </p:pic>
      <p:pic>
        <p:nvPicPr>
          <p:cNvPr id="5" name="Picture 3" descr="C:\Users\jkalt\AppData\Local\Microsoft\Windows\Temporary Internet Files\Content.Outlook\61SVFQRA\'11 BBIP logo with shadow (2).tif"/>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765949" y="5905499"/>
            <a:ext cx="539851" cy="836295"/>
          </a:xfrm>
          <a:prstGeom prst="rect">
            <a:avLst/>
          </a:prstGeom>
          <a:noFill/>
          <a:extLst>
            <a:ext uri="{909E8E84-426E-40dd-AFC4-6F175D3DCCD1}">
              <a14:hiddenFill xmlns="" xmlns:a14="http://schemas.microsoft.com/office/drawing/2010/main">
                <a:solidFill>
                  <a:srgbClr val="FFFFFF"/>
                </a:solidFill>
              </a14:hiddenFill>
            </a:ext>
          </a:extLst>
        </p:spPr>
      </p:pic>
      <p:pic>
        <p:nvPicPr>
          <p:cNvPr id="6" name="Picture 5"/>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a:off x="0" y="5905500"/>
            <a:ext cx="1905000" cy="952500"/>
          </a:xfrm>
          <a:prstGeom prst="rect">
            <a:avLst/>
          </a:prstGeom>
        </p:spPr>
      </p:pic>
    </p:spTree>
    <p:extLst>
      <p:ext uri="{BB962C8B-B14F-4D97-AF65-F5344CB8AC3E}">
        <p14:creationId xmlns="" xmlns:p14="http://schemas.microsoft.com/office/powerpoint/2010/main" val="1867389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smtClean="0"/>
              <a:t>Dimension 1: STEM Practices </a:t>
            </a:r>
            <a:endParaRPr lang="en-US" sz="3800" dirty="0"/>
          </a:p>
        </p:txBody>
      </p:sp>
      <p:sp>
        <p:nvSpPr>
          <p:cNvPr id="3" name="Content Placeholder 2"/>
          <p:cNvSpPr>
            <a:spLocks noGrp="1"/>
          </p:cNvSpPr>
          <p:nvPr>
            <p:ph idx="1"/>
          </p:nvPr>
        </p:nvSpPr>
        <p:spPr>
          <a:xfrm>
            <a:off x="415874" y="1371600"/>
            <a:ext cx="7620000" cy="4800600"/>
          </a:xfrm>
        </p:spPr>
        <p:txBody>
          <a:bodyPr>
            <a:normAutofit/>
          </a:bodyPr>
          <a:lstStyle/>
          <a:p>
            <a:pPr lvl="0"/>
            <a:r>
              <a:rPr lang="en-US" sz="2400" dirty="0" smtClean="0"/>
              <a:t>Ask questions </a:t>
            </a:r>
            <a:r>
              <a:rPr lang="en-US" sz="2400" dirty="0"/>
              <a:t>(science) and </a:t>
            </a:r>
            <a:r>
              <a:rPr lang="en-US" sz="2400" dirty="0" smtClean="0"/>
              <a:t>solve </a:t>
            </a:r>
            <a:r>
              <a:rPr lang="en-US" sz="2400" dirty="0"/>
              <a:t>problems (engineering</a:t>
            </a:r>
            <a:r>
              <a:rPr lang="en-US" sz="2400" dirty="0" smtClean="0"/>
              <a:t>)</a:t>
            </a:r>
          </a:p>
          <a:p>
            <a:pPr marL="685800" indent="0">
              <a:spcBef>
                <a:spcPts val="0"/>
              </a:spcBef>
              <a:buNone/>
            </a:pPr>
            <a:r>
              <a:rPr lang="en-US" sz="2400" dirty="0" smtClean="0">
                <a:solidFill>
                  <a:srgbClr val="FF0000"/>
                </a:solidFill>
                <a:ea typeface="ＭＳ 明朝"/>
                <a:cs typeface="Times New Roman"/>
              </a:rPr>
              <a:t>Math Framework: Make </a:t>
            </a:r>
            <a:r>
              <a:rPr lang="en-US" sz="2400" dirty="0">
                <a:solidFill>
                  <a:srgbClr val="FF0000"/>
                </a:solidFill>
                <a:ea typeface="ＭＳ 明朝"/>
                <a:cs typeface="Times New Roman"/>
              </a:rPr>
              <a:t>sense of problems and persevere </a:t>
            </a:r>
            <a:r>
              <a:rPr lang="en-US" sz="2400" dirty="0" smtClean="0">
                <a:solidFill>
                  <a:srgbClr val="FF0000"/>
                </a:solidFill>
                <a:ea typeface="ＭＳ 明朝"/>
                <a:cs typeface="Times New Roman"/>
              </a:rPr>
              <a:t>in solving them</a:t>
            </a:r>
            <a:endParaRPr lang="en-US" sz="2400" dirty="0"/>
          </a:p>
          <a:p>
            <a:pPr lvl="0"/>
            <a:r>
              <a:rPr lang="en-US" sz="2400" dirty="0" smtClean="0"/>
              <a:t>Plan </a:t>
            </a:r>
            <a:r>
              <a:rPr lang="en-US" sz="2400" dirty="0"/>
              <a:t>and </a:t>
            </a:r>
            <a:r>
              <a:rPr lang="en-US" sz="2400" dirty="0" smtClean="0"/>
              <a:t>carry </a:t>
            </a:r>
            <a:r>
              <a:rPr lang="en-US" sz="2400" dirty="0"/>
              <a:t>out </a:t>
            </a:r>
            <a:r>
              <a:rPr lang="en-US" sz="2400" dirty="0" smtClean="0"/>
              <a:t>investigations</a:t>
            </a:r>
          </a:p>
          <a:p>
            <a:pPr marL="800100" indent="-514350">
              <a:buNone/>
            </a:pPr>
            <a:r>
              <a:rPr lang="en-US" sz="2400" dirty="0" smtClean="0">
                <a:solidFill>
                  <a:srgbClr val="FF0000"/>
                </a:solidFill>
              </a:rPr>
              <a:t>      </a:t>
            </a:r>
            <a:r>
              <a:rPr lang="en-US" sz="2400" dirty="0">
                <a:solidFill>
                  <a:srgbClr val="FF0000"/>
                </a:solidFill>
                <a:ea typeface="ＭＳ 明朝"/>
                <a:cs typeface="Times New Roman"/>
              </a:rPr>
              <a:t> </a:t>
            </a:r>
            <a:r>
              <a:rPr lang="en-US" sz="2400" dirty="0" smtClean="0">
                <a:solidFill>
                  <a:srgbClr val="FF0000"/>
                </a:solidFill>
                <a:ea typeface="ＭＳ 明朝"/>
                <a:cs typeface="Times New Roman"/>
              </a:rPr>
              <a:t>Math </a:t>
            </a:r>
            <a:r>
              <a:rPr lang="en-US" sz="2400" dirty="0">
                <a:solidFill>
                  <a:srgbClr val="FF0000"/>
                </a:solidFill>
                <a:ea typeface="ＭＳ 明朝"/>
                <a:cs typeface="Times New Roman"/>
              </a:rPr>
              <a:t>Framework</a:t>
            </a:r>
            <a:r>
              <a:rPr lang="en-US" sz="2400" dirty="0" smtClean="0">
                <a:solidFill>
                  <a:srgbClr val="FF0000"/>
                </a:solidFill>
              </a:rPr>
              <a:t>: Reason </a:t>
            </a:r>
            <a:r>
              <a:rPr lang="en-US" sz="2400" dirty="0">
                <a:solidFill>
                  <a:srgbClr val="FF0000"/>
                </a:solidFill>
              </a:rPr>
              <a:t>abstractly and </a:t>
            </a:r>
            <a:r>
              <a:rPr lang="en-US" sz="2400" dirty="0" smtClean="0">
                <a:solidFill>
                  <a:srgbClr val="FF0000"/>
                </a:solidFill>
              </a:rPr>
              <a:t>quantitatively</a:t>
            </a:r>
          </a:p>
          <a:p>
            <a:r>
              <a:rPr lang="en-US" sz="2400" dirty="0" smtClean="0"/>
              <a:t>Make </a:t>
            </a:r>
            <a:r>
              <a:rPr lang="en-US" sz="2400" dirty="0"/>
              <a:t>meaning from experience and data</a:t>
            </a:r>
          </a:p>
          <a:p>
            <a:pPr marL="800100" lvl="0" indent="0">
              <a:buNone/>
            </a:pPr>
            <a:r>
              <a:rPr lang="en-US" sz="2400" dirty="0" smtClean="0">
                <a:solidFill>
                  <a:srgbClr val="FF0000"/>
                </a:solidFill>
                <a:ea typeface="ＭＳ 明朝"/>
                <a:cs typeface="Times New Roman"/>
              </a:rPr>
              <a:t>Math Framework:</a:t>
            </a:r>
            <a:r>
              <a:rPr lang="en-US" sz="2400" dirty="0" smtClean="0">
                <a:solidFill>
                  <a:srgbClr val="FF0000"/>
                </a:solidFill>
              </a:rPr>
              <a:t> Reason </a:t>
            </a:r>
            <a:r>
              <a:rPr lang="en-US" sz="2400" dirty="0">
                <a:solidFill>
                  <a:srgbClr val="FF0000"/>
                </a:solidFill>
              </a:rPr>
              <a:t>abstractly and </a:t>
            </a:r>
            <a:r>
              <a:rPr lang="en-US" sz="2400" dirty="0" smtClean="0">
                <a:solidFill>
                  <a:srgbClr val="FF0000"/>
                </a:solidFill>
              </a:rPr>
              <a:t>quantitatively</a:t>
            </a:r>
            <a:endParaRPr lang="en-US" sz="2400" dirty="0"/>
          </a:p>
        </p:txBody>
      </p:sp>
      <p:pic>
        <p:nvPicPr>
          <p:cNvPr id="4" name="Picture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0" y="5905500"/>
            <a:ext cx="1905000" cy="952500"/>
          </a:xfrm>
          <a:prstGeom prst="rect">
            <a:avLst/>
          </a:prstGeom>
        </p:spPr>
      </p:pic>
      <p:pic>
        <p:nvPicPr>
          <p:cNvPr id="5" name="Picture 2" descr="C:\Users\jkalt\AppData\Local\Microsoft\Windows\Temporary Internet Files\Content.Outlook\61SVFQRA\colorapple (2).jp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036606" y="6021704"/>
            <a:ext cx="685800" cy="720090"/>
          </a:xfrm>
          <a:prstGeom prst="rect">
            <a:avLst/>
          </a:prstGeom>
          <a:noFill/>
          <a:extLst>
            <a:ext uri="{909E8E84-426E-40dd-AFC4-6F175D3DCCD1}">
              <a14:hiddenFill xmlns="" xmlns:a14="http://schemas.microsoft.com/office/drawing/2010/main">
                <a:solidFill>
                  <a:srgbClr val="FFFFFF"/>
                </a:solidFill>
              </a14:hiddenFill>
            </a:ext>
          </a:extLst>
        </p:spPr>
      </p:pic>
      <p:pic>
        <p:nvPicPr>
          <p:cNvPr id="6" name="Picture 3" descr="C:\Users\jkalt\AppData\Local\Microsoft\Windows\Temporary Internet Files\Content.Outlook\61SVFQRA\'11 BBIP logo with shadow (2).tif"/>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7765949" y="5905499"/>
            <a:ext cx="539851" cy="83629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8411067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smtClean="0"/>
              <a:t>Dimension 1: STEM Practices </a:t>
            </a:r>
            <a:endParaRPr lang="en-US" sz="3800" dirty="0"/>
          </a:p>
        </p:txBody>
      </p:sp>
      <p:sp>
        <p:nvSpPr>
          <p:cNvPr id="3" name="Content Placeholder 2"/>
          <p:cNvSpPr>
            <a:spLocks noGrp="1"/>
          </p:cNvSpPr>
          <p:nvPr>
            <p:ph idx="1"/>
          </p:nvPr>
        </p:nvSpPr>
        <p:spPr>
          <a:xfrm>
            <a:off x="415874" y="990600"/>
            <a:ext cx="7620000" cy="4800600"/>
          </a:xfrm>
        </p:spPr>
        <p:txBody>
          <a:bodyPr>
            <a:normAutofit/>
          </a:bodyPr>
          <a:lstStyle/>
          <a:p>
            <a:pPr lvl="0"/>
            <a:endParaRPr lang="en-US" dirty="0"/>
          </a:p>
          <a:p>
            <a:pPr lvl="0"/>
            <a:r>
              <a:rPr lang="en-US" sz="2400" dirty="0" smtClean="0"/>
              <a:t>Use </a:t>
            </a:r>
            <a:r>
              <a:rPr lang="en-US" sz="2400" dirty="0"/>
              <a:t>mathematics and computational </a:t>
            </a:r>
            <a:r>
              <a:rPr lang="en-US" sz="2400" dirty="0" smtClean="0"/>
              <a:t>thinking</a:t>
            </a:r>
          </a:p>
          <a:p>
            <a:pPr marL="114300" indent="0">
              <a:buNone/>
            </a:pPr>
            <a:r>
              <a:rPr lang="en-US" sz="2400" dirty="0" smtClean="0">
                <a:solidFill>
                  <a:srgbClr val="FF0000"/>
                </a:solidFill>
              </a:rPr>
              <a:t>       </a:t>
            </a:r>
            <a:r>
              <a:rPr lang="en-US" sz="2400" dirty="0">
                <a:solidFill>
                  <a:srgbClr val="FF0000"/>
                </a:solidFill>
                <a:ea typeface="ＭＳ 明朝"/>
                <a:cs typeface="Times New Roman"/>
              </a:rPr>
              <a:t> Math </a:t>
            </a:r>
            <a:r>
              <a:rPr lang="en-US" sz="2400" dirty="0" smtClean="0">
                <a:solidFill>
                  <a:srgbClr val="FF0000"/>
                </a:solidFill>
                <a:ea typeface="ＭＳ 明朝"/>
                <a:cs typeface="Times New Roman"/>
              </a:rPr>
              <a:t>Framework: </a:t>
            </a:r>
            <a:r>
              <a:rPr lang="en-US" sz="2400" dirty="0" smtClean="0">
                <a:solidFill>
                  <a:srgbClr val="FF0000"/>
                </a:solidFill>
              </a:rPr>
              <a:t>Reason </a:t>
            </a:r>
            <a:r>
              <a:rPr lang="en-US" sz="2400" dirty="0">
                <a:solidFill>
                  <a:srgbClr val="FF0000"/>
                </a:solidFill>
              </a:rPr>
              <a:t>abstractly and </a:t>
            </a:r>
            <a:r>
              <a:rPr lang="en-US" sz="2400" dirty="0" smtClean="0">
                <a:solidFill>
                  <a:srgbClr val="FF0000"/>
                </a:solidFill>
              </a:rPr>
              <a:t>quantitatively</a:t>
            </a:r>
            <a:endParaRPr lang="en-US" sz="2400" dirty="0"/>
          </a:p>
          <a:p>
            <a:pPr lvl="0"/>
            <a:r>
              <a:rPr lang="en-US" sz="2400" dirty="0" smtClean="0"/>
              <a:t>Construct </a:t>
            </a:r>
            <a:r>
              <a:rPr lang="en-US" sz="2400" dirty="0"/>
              <a:t>explanations (science) and designing solutions (engineering) </a:t>
            </a:r>
            <a:endParaRPr lang="en-US" sz="2400" dirty="0" smtClean="0"/>
          </a:p>
          <a:p>
            <a:pPr lvl="0"/>
            <a:r>
              <a:rPr lang="en-US" sz="2400" dirty="0" smtClean="0"/>
              <a:t>Develop </a:t>
            </a:r>
            <a:r>
              <a:rPr lang="en-US" sz="2400" dirty="0"/>
              <a:t>and </a:t>
            </a:r>
            <a:r>
              <a:rPr lang="en-US" sz="2400" dirty="0" smtClean="0"/>
              <a:t>use </a:t>
            </a:r>
            <a:r>
              <a:rPr lang="en-US" sz="2400" dirty="0"/>
              <a:t>models</a:t>
            </a:r>
          </a:p>
          <a:p>
            <a:pPr marL="114300" indent="0">
              <a:buNone/>
            </a:pPr>
            <a:r>
              <a:rPr lang="en-US" sz="2400" dirty="0">
                <a:solidFill>
                  <a:srgbClr val="FF0000"/>
                </a:solidFill>
              </a:rPr>
              <a:t>        </a:t>
            </a:r>
            <a:r>
              <a:rPr lang="en-US" sz="2400" dirty="0">
                <a:solidFill>
                  <a:srgbClr val="FF0000"/>
                </a:solidFill>
                <a:ea typeface="ＭＳ 明朝"/>
                <a:cs typeface="Times New Roman"/>
              </a:rPr>
              <a:t> Math Framework</a:t>
            </a:r>
            <a:r>
              <a:rPr lang="en-US" sz="2400" dirty="0">
                <a:solidFill>
                  <a:srgbClr val="FF0000"/>
                </a:solidFill>
              </a:rPr>
              <a:t>: Model with </a:t>
            </a:r>
            <a:r>
              <a:rPr lang="en-US" sz="2400" dirty="0" smtClean="0">
                <a:solidFill>
                  <a:srgbClr val="FF0000"/>
                </a:solidFill>
              </a:rPr>
              <a:t>mathematics</a:t>
            </a:r>
            <a:endParaRPr lang="en-US" sz="2400" dirty="0"/>
          </a:p>
          <a:p>
            <a:pPr lvl="0"/>
            <a:r>
              <a:rPr lang="en-US" sz="2400" dirty="0" smtClean="0"/>
              <a:t>Engage </a:t>
            </a:r>
            <a:r>
              <a:rPr lang="en-US" sz="2400" dirty="0"/>
              <a:t>in </a:t>
            </a:r>
            <a:r>
              <a:rPr lang="en-US" sz="2400" dirty="0" smtClean="0"/>
              <a:t>discussion/argue </a:t>
            </a:r>
            <a:r>
              <a:rPr lang="en-US" sz="2400" dirty="0"/>
              <a:t>from </a:t>
            </a:r>
            <a:r>
              <a:rPr lang="en-US" sz="2400" dirty="0" smtClean="0"/>
              <a:t>evidence</a:t>
            </a:r>
          </a:p>
          <a:p>
            <a:pPr marL="628650" indent="0">
              <a:buNone/>
            </a:pPr>
            <a:r>
              <a:rPr lang="en-US" sz="2400" dirty="0" smtClean="0">
                <a:solidFill>
                  <a:srgbClr val="FF0000"/>
                </a:solidFill>
                <a:ea typeface="ＭＳ 明朝"/>
                <a:cs typeface="Times New Roman"/>
              </a:rPr>
              <a:t>Math Framework: </a:t>
            </a:r>
            <a:r>
              <a:rPr lang="en-US" sz="2400" dirty="0" smtClean="0">
                <a:solidFill>
                  <a:srgbClr val="FF0000"/>
                </a:solidFill>
              </a:rPr>
              <a:t>Construct </a:t>
            </a:r>
            <a:r>
              <a:rPr lang="en-US" sz="2400" dirty="0">
                <a:solidFill>
                  <a:srgbClr val="FF0000"/>
                </a:solidFill>
              </a:rPr>
              <a:t>viable arguments and critique the </a:t>
            </a:r>
            <a:r>
              <a:rPr lang="en-US" sz="2400" dirty="0" smtClean="0">
                <a:solidFill>
                  <a:srgbClr val="FF0000"/>
                </a:solidFill>
              </a:rPr>
              <a:t>reasoning </a:t>
            </a:r>
            <a:r>
              <a:rPr lang="en-US" sz="2400" dirty="0">
                <a:solidFill>
                  <a:srgbClr val="FF0000"/>
                </a:solidFill>
              </a:rPr>
              <a:t>of others </a:t>
            </a:r>
            <a:endParaRPr lang="en-US" sz="2400" dirty="0"/>
          </a:p>
          <a:p>
            <a:pPr lvl="0"/>
            <a:r>
              <a:rPr lang="en-US" sz="2400" dirty="0" smtClean="0"/>
              <a:t>Obtain, evaluate, </a:t>
            </a:r>
            <a:r>
              <a:rPr lang="en-US" sz="2400" dirty="0"/>
              <a:t>and </a:t>
            </a:r>
            <a:r>
              <a:rPr lang="en-US" sz="2400" dirty="0" smtClean="0"/>
              <a:t>communicate </a:t>
            </a:r>
            <a:r>
              <a:rPr lang="en-US" sz="2400" dirty="0"/>
              <a:t>information</a:t>
            </a:r>
          </a:p>
          <a:p>
            <a:endParaRPr lang="en-US" sz="2400" dirty="0"/>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5905500"/>
            <a:ext cx="1905000" cy="952500"/>
          </a:xfrm>
          <a:prstGeom prst="rect">
            <a:avLst/>
          </a:prstGeom>
        </p:spPr>
      </p:pic>
      <p:pic>
        <p:nvPicPr>
          <p:cNvPr id="5" name="Picture 2" descr="C:\Users\jkalt\AppData\Local\Microsoft\Windows\Temporary Internet Files\Content.Outlook\61SVFQRA\colorapple (2).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036606" y="6021704"/>
            <a:ext cx="685800" cy="720090"/>
          </a:xfrm>
          <a:prstGeom prst="rect">
            <a:avLst/>
          </a:prstGeom>
          <a:noFill/>
          <a:extLst>
            <a:ext uri="{909E8E84-426E-40dd-AFC4-6F175D3DCCD1}">
              <a14:hiddenFill xmlns="" xmlns:a14="http://schemas.microsoft.com/office/drawing/2010/main">
                <a:solidFill>
                  <a:srgbClr val="FFFFFF"/>
                </a:solidFill>
              </a14:hiddenFill>
            </a:ext>
          </a:extLst>
        </p:spPr>
      </p:pic>
      <p:pic>
        <p:nvPicPr>
          <p:cNvPr id="6" name="Picture 3" descr="C:\Users\jkalt\AppData\Local\Microsoft\Windows\Temporary Internet Files\Content.Outlook\61SVFQRA\'11 BBIP logo with shadow (2).tif"/>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765949" y="5905499"/>
            <a:ext cx="539851" cy="83629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929275722"/>
      </p:ext>
    </p:extLst>
  </p:cSld>
  <p:clrMapOvr>
    <a:masterClrMapping/>
  </p:clrMapOvr>
</p:sld>
</file>

<file path=ppt/theme/_rels/theme1.xml.rels><?xml version="1.0" encoding="UTF-8"?>

<Relationships xmlns="http://schemas.openxmlformats.org/package/2006/relationships">
  <Relationship Id="rId1" Type="http://schemas.openxmlformats.org/officeDocument/2006/relationships/image" Target="../media/image1.jpeg"/>
</Relationships>

</file>

<file path=ppt/theme/theme1.xml><?xml version="1.0" encoding="utf-8"?>
<a:theme xmlns:a="http://schemas.openxmlformats.org/drawingml/2006/main" name="Adjacency">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976</TotalTime>
  <Words>877</Words>
  <Application>Microsoft Office PowerPoint</Application>
  <PresentationFormat>On-screen Show (4:3)</PresentationFormat>
  <Paragraphs>187</Paragraphs>
  <Slides>20</Slides>
  <Notes>5</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Adjacency</vt:lpstr>
      <vt:lpstr>The Development of Pre-K Science, Technology, and Engineering Standards  </vt:lpstr>
      <vt:lpstr>Why New Pre-K STE Standards?</vt:lpstr>
      <vt:lpstr>Building on What We Know and Have </vt:lpstr>
      <vt:lpstr>Building on What We Know and Have</vt:lpstr>
      <vt:lpstr>Building on What We Know and Have </vt:lpstr>
      <vt:lpstr>Pre-K STE Standards</vt:lpstr>
      <vt:lpstr>The structure of a STE standard</vt:lpstr>
      <vt:lpstr>Dimension 1: STEM Practices </vt:lpstr>
      <vt:lpstr>Dimension 1: STEM Practices </vt:lpstr>
      <vt:lpstr>Dimension 1: Practices</vt:lpstr>
      <vt:lpstr>Dimension 2: Cross-Cutting Concepts</vt:lpstr>
      <vt:lpstr>Earth and Space Sciences: </vt:lpstr>
      <vt:lpstr>Elements from the NRC document A Framework for K-12 Science Education</vt:lpstr>
      <vt:lpstr> Connections</vt:lpstr>
      <vt:lpstr>Physical Science</vt:lpstr>
      <vt:lpstr>Elements from the NRC document A Framework for K-12 Science Education</vt:lpstr>
      <vt:lpstr>Elements from the NRC document A Framework for K-12 Science Education</vt:lpstr>
      <vt:lpstr>Life Science</vt:lpstr>
      <vt:lpstr>Elements from the NRC document A Framework for K-12 Science Education</vt:lpstr>
      <vt:lpstr>Elements from the NRC document A Framework for K-12 Science Education</vt:lpstr>
    </vt:vector>
  </TitlesOfParts>
  <Company>Wheelock College</Company>
  <LinksUpToDate>false</LinksUpToDate>
  <SharedDoc>false</SharedDoc>
  <HyperlinksChanged>false</HyperlinksChanged>
  <AppVersion>12.0000</AppVersion>
</Properties>
</file>

<file path=docProps/core.xml><?xml version="1.0" encoding="utf-8"?>
<coreProperties xmlns="http://schemas.openxmlformats.org/package/2006/metadata/core-properties" xmlns:cp="http://schemas.openxmlformats.org/package/2006/metadata/core-properties" xmlns:dc="http://purl.org/dc/elements/1.1/" xmlns:dcterms="http://purl.org/dc/terms/" xmlns:xsi="http://www.w3.org/2001/XMLSchema-instance">
  <dcterms:created xsi:type="dcterms:W3CDTF">2012-10-04T14:26:24Z</dcterms:created>
  <dc:creator>Wheelock</dc:creator>
  <lastModifiedBy>Mike Gillis</lastModifiedBy>
  <dcterms:modified xsi:type="dcterms:W3CDTF">2013-09-03T14:44:48Z</dcterms:modified>
  <revision>72</revision>
  <dc:title>PowerPoint Presentation</dc:title>
</coreProperties>
</file>