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9" r:id="rId3"/>
    <p:sldId id="268" r:id="rId4"/>
    <p:sldId id="267" r:id="rId5"/>
    <p:sldId id="258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solomon\Google%20Drive\ZEV\2018\2018%20Ad%20spend%20analysis\ad%20spend%20analysis%20v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solomon\Google%20Drive\ZEV\2018\2018%20Ad%20spend%20analysis\ad%20spend%20analysis%20v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solomon\Google%20Drive\ZEV\2018\2018%20Ad%20spend%20analysis\ad%20spend%20analysis%20v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solomon\Google%20Drive\ZEV\2018\2018%20Ad%20spend%20analysis\ad%20spend%20analysis%20v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solomon\Google%20Drive\ZEV\2018\2018%20Ad%20spend%20analysis\ad%20spend%20analysis%20v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solomon\Google%20Drive\ZEV\2018\2018%20Ad%20spend%20analysis\ad%20spend%20analysis%20v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Sheet6!$E$14</c:f>
              <c:strCache>
                <c:ptCount val="1"/>
                <c:pt idx="0">
                  <c:v>Nationwide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Sheet6!$I$11:$K$11</c:f>
              <c:strCache>
                <c:ptCount val="3"/>
                <c:pt idx="0">
                  <c:v>Silverado</c:v>
                </c:pt>
                <c:pt idx="1">
                  <c:v>Bolt</c:v>
                </c:pt>
                <c:pt idx="2">
                  <c:v>Volt</c:v>
                </c:pt>
              </c:strCache>
            </c:strRef>
          </c:cat>
          <c:val>
            <c:numRef>
              <c:f>Sheet6!$I$14:$K$14</c:f>
              <c:numCache>
                <c:formatCode>_("$"* #,##0_);_("$"* \(#,##0\);_("$"* "-"??_);_(@_)</c:formatCode>
                <c:ptCount val="3"/>
                <c:pt idx="0">
                  <c:v>103612438</c:v>
                </c:pt>
                <c:pt idx="1">
                  <c:v>11365206</c:v>
                </c:pt>
                <c:pt idx="2">
                  <c:v>109558</c:v>
                </c:pt>
              </c:numCache>
            </c:numRef>
          </c:val>
        </c:ser>
        <c:ser>
          <c:idx val="0"/>
          <c:order val="1"/>
          <c:tx>
            <c:strRef>
              <c:f>Sheet6!$E$12</c:f>
              <c:strCache>
                <c:ptCount val="1"/>
                <c:pt idx="0">
                  <c:v>Northeast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Sheet6!$I$11:$K$11</c:f>
              <c:strCache>
                <c:ptCount val="3"/>
                <c:pt idx="0">
                  <c:v>Silverado</c:v>
                </c:pt>
                <c:pt idx="1">
                  <c:v>Bolt</c:v>
                </c:pt>
                <c:pt idx="2">
                  <c:v>Volt</c:v>
                </c:pt>
              </c:strCache>
            </c:strRef>
          </c:cat>
          <c:val>
            <c:numRef>
              <c:f>Sheet6!$I$12:$K$12</c:f>
              <c:numCache>
                <c:formatCode>_("$"* #,##0_);_("$"* \(#,##0\);_("$"* "-"??_);_(@_)</c:formatCode>
                <c:ptCount val="3"/>
                <c:pt idx="0">
                  <c:v>8150919</c:v>
                </c:pt>
                <c:pt idx="1">
                  <c:v>3454765</c:v>
                </c:pt>
                <c:pt idx="2">
                  <c:v>10003</c:v>
                </c:pt>
              </c:numCache>
            </c:numRef>
          </c:val>
        </c:ser>
        <c:ser>
          <c:idx val="1"/>
          <c:order val="2"/>
          <c:tx>
            <c:strRef>
              <c:f>Sheet6!$E$13</c:f>
              <c:strCache>
                <c:ptCount val="1"/>
                <c:pt idx="0">
                  <c:v>California</c:v>
                </c:pt>
              </c:strCache>
            </c:strRef>
          </c:tx>
          <c:invertIfNegative val="0"/>
          <c:cat>
            <c:strRef>
              <c:f>Sheet6!$I$11:$K$11</c:f>
              <c:strCache>
                <c:ptCount val="3"/>
                <c:pt idx="0">
                  <c:v>Silverado</c:v>
                </c:pt>
                <c:pt idx="1">
                  <c:v>Bolt</c:v>
                </c:pt>
                <c:pt idx="2">
                  <c:v>Volt</c:v>
                </c:pt>
              </c:strCache>
            </c:strRef>
          </c:cat>
          <c:val>
            <c:numRef>
              <c:f>Sheet6!$I$13:$K$13</c:f>
              <c:numCache>
                <c:formatCode>_("$"* #,##0_);_("$"* \(#,##0\);_("$"* "-"??_);_(@_)</c:formatCode>
                <c:ptCount val="3"/>
                <c:pt idx="0">
                  <c:v>20531594</c:v>
                </c:pt>
                <c:pt idx="1">
                  <c:v>2773376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178624"/>
        <c:axId val="41180160"/>
      </c:barChart>
      <c:catAx>
        <c:axId val="41178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1180160"/>
        <c:crosses val="autoZero"/>
        <c:auto val="1"/>
        <c:lblAlgn val="ctr"/>
        <c:lblOffset val="100"/>
        <c:noMultiLvlLbl val="0"/>
      </c:catAx>
      <c:valAx>
        <c:axId val="41180160"/>
        <c:scaling>
          <c:orientation val="minMax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1178624"/>
        <c:crosses val="autoZero"/>
        <c:crossBetween val="between"/>
      </c:valAx>
    </c:plotArea>
    <c:legend>
      <c:legendPos val="r"/>
      <c:layout/>
      <c:overlay val="1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Sheet6!$U$14</c:f>
              <c:strCache>
                <c:ptCount val="1"/>
                <c:pt idx="0">
                  <c:v>Nationwide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Sheet6!$V$11:$W$11</c:f>
              <c:strCache>
                <c:ptCount val="2"/>
                <c:pt idx="0">
                  <c:v>Rav4</c:v>
                </c:pt>
                <c:pt idx="1">
                  <c:v>Prius Prime</c:v>
                </c:pt>
              </c:strCache>
            </c:strRef>
          </c:cat>
          <c:val>
            <c:numRef>
              <c:f>Sheet6!$V$14:$W$14</c:f>
              <c:numCache>
                <c:formatCode>_("$"* #,##0_);_("$"* \(#,##0\);_("$"* "-"??_);_(@_)</c:formatCode>
                <c:ptCount val="2"/>
                <c:pt idx="0">
                  <c:v>83409111</c:v>
                </c:pt>
                <c:pt idx="1">
                  <c:v>3945589</c:v>
                </c:pt>
              </c:numCache>
            </c:numRef>
          </c:val>
        </c:ser>
        <c:ser>
          <c:idx val="0"/>
          <c:order val="1"/>
          <c:tx>
            <c:strRef>
              <c:f>Sheet6!$U$12</c:f>
              <c:strCache>
                <c:ptCount val="1"/>
                <c:pt idx="0">
                  <c:v>Northeast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Sheet6!$V$11:$W$11</c:f>
              <c:strCache>
                <c:ptCount val="2"/>
                <c:pt idx="0">
                  <c:v>Rav4</c:v>
                </c:pt>
                <c:pt idx="1">
                  <c:v>Prius Prime</c:v>
                </c:pt>
              </c:strCache>
            </c:strRef>
          </c:cat>
          <c:val>
            <c:numRef>
              <c:f>Sheet6!$V$12:$W$12</c:f>
              <c:numCache>
                <c:formatCode>_("$"* #,##0_);_("$"* \(#,##0\);_("$"* "-"??_);_(@_)</c:formatCode>
                <c:ptCount val="2"/>
                <c:pt idx="0">
                  <c:v>35033881</c:v>
                </c:pt>
                <c:pt idx="1">
                  <c:v>1115714</c:v>
                </c:pt>
              </c:numCache>
            </c:numRef>
          </c:val>
        </c:ser>
        <c:ser>
          <c:idx val="1"/>
          <c:order val="2"/>
          <c:tx>
            <c:strRef>
              <c:f>Sheet6!$U$13</c:f>
              <c:strCache>
                <c:ptCount val="1"/>
                <c:pt idx="0">
                  <c:v>California</c:v>
                </c:pt>
              </c:strCache>
            </c:strRef>
          </c:tx>
          <c:invertIfNegative val="0"/>
          <c:cat>
            <c:strRef>
              <c:f>Sheet6!$V$11:$W$11</c:f>
              <c:strCache>
                <c:ptCount val="2"/>
                <c:pt idx="0">
                  <c:v>Rav4</c:v>
                </c:pt>
                <c:pt idx="1">
                  <c:v>Prius Prime</c:v>
                </c:pt>
              </c:strCache>
            </c:strRef>
          </c:cat>
          <c:val>
            <c:numRef>
              <c:f>Sheet6!$V$13:$W$13</c:f>
              <c:numCache>
                <c:formatCode>_("$"* #,##0_);_("$"* \(#,##0\);_("$"* "-"??_);_(@_)</c:formatCode>
                <c:ptCount val="2"/>
                <c:pt idx="0">
                  <c:v>10584131</c:v>
                </c:pt>
                <c:pt idx="1">
                  <c:v>115831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223680"/>
        <c:axId val="41225216"/>
      </c:barChart>
      <c:catAx>
        <c:axId val="412236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1225216"/>
        <c:crosses val="autoZero"/>
        <c:auto val="1"/>
        <c:lblAlgn val="ctr"/>
        <c:lblOffset val="100"/>
        <c:noMultiLvlLbl val="0"/>
      </c:catAx>
      <c:valAx>
        <c:axId val="41225216"/>
        <c:scaling>
          <c:orientation val="minMax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1223680"/>
        <c:crosses val="autoZero"/>
        <c:crossBetween val="between"/>
      </c:valAx>
    </c:plotArea>
    <c:legend>
      <c:legendPos val="r"/>
      <c:layout/>
      <c:overlay val="1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Sheet6!$Q$14</c:f>
              <c:strCache>
                <c:ptCount val="1"/>
                <c:pt idx="0">
                  <c:v>Nationwide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Sheet6!$R$11:$S$11</c:f>
              <c:strCache>
                <c:ptCount val="2"/>
                <c:pt idx="0">
                  <c:v>Rogue</c:v>
                </c:pt>
                <c:pt idx="1">
                  <c:v>Leaf</c:v>
                </c:pt>
              </c:strCache>
            </c:strRef>
          </c:cat>
          <c:val>
            <c:numRef>
              <c:f>Sheet6!$R$14:$S$14</c:f>
              <c:numCache>
                <c:formatCode>_("$"* #,##0_);_("$"* \(#,##0\);_("$"* "-"??_);_(@_)</c:formatCode>
                <c:ptCount val="2"/>
                <c:pt idx="0">
                  <c:v>48495795</c:v>
                </c:pt>
                <c:pt idx="1">
                  <c:v>1374904</c:v>
                </c:pt>
              </c:numCache>
            </c:numRef>
          </c:val>
        </c:ser>
        <c:ser>
          <c:idx val="0"/>
          <c:order val="1"/>
          <c:tx>
            <c:strRef>
              <c:f>Sheet6!$Q$12</c:f>
              <c:strCache>
                <c:ptCount val="1"/>
                <c:pt idx="0">
                  <c:v>Northeast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Sheet6!$R$11:$S$11</c:f>
              <c:strCache>
                <c:ptCount val="2"/>
                <c:pt idx="0">
                  <c:v>Rogue</c:v>
                </c:pt>
                <c:pt idx="1">
                  <c:v>Leaf</c:v>
                </c:pt>
              </c:strCache>
            </c:strRef>
          </c:cat>
          <c:val>
            <c:numRef>
              <c:f>Sheet6!$R$12:$S$12</c:f>
              <c:numCache>
                <c:formatCode>_("$"* #,##0_);_("$"* \(#,##0\);_("$"* "-"??_);_(@_)</c:formatCode>
                <c:ptCount val="2"/>
                <c:pt idx="0">
                  <c:v>24899510</c:v>
                </c:pt>
                <c:pt idx="1">
                  <c:v>22850</c:v>
                </c:pt>
              </c:numCache>
            </c:numRef>
          </c:val>
        </c:ser>
        <c:ser>
          <c:idx val="1"/>
          <c:order val="2"/>
          <c:tx>
            <c:strRef>
              <c:f>Sheet6!$Q$13</c:f>
              <c:strCache>
                <c:ptCount val="1"/>
                <c:pt idx="0">
                  <c:v>California</c:v>
                </c:pt>
              </c:strCache>
            </c:strRef>
          </c:tx>
          <c:invertIfNegative val="0"/>
          <c:cat>
            <c:strRef>
              <c:f>Sheet6!$R$11:$S$11</c:f>
              <c:strCache>
                <c:ptCount val="2"/>
                <c:pt idx="0">
                  <c:v>Rogue</c:v>
                </c:pt>
                <c:pt idx="1">
                  <c:v>Leaf</c:v>
                </c:pt>
              </c:strCache>
            </c:strRef>
          </c:cat>
          <c:val>
            <c:numRef>
              <c:f>Sheet6!$R$13:$S$13</c:f>
              <c:numCache>
                <c:formatCode>_("$"* #,##0_);_("$"* \(#,##0\);_("$"* "-"??_);_(@_)</c:formatCode>
                <c:ptCount val="2"/>
                <c:pt idx="0">
                  <c:v>32811852</c:v>
                </c:pt>
                <c:pt idx="1">
                  <c:v>7975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260544"/>
        <c:axId val="41262080"/>
      </c:barChart>
      <c:catAx>
        <c:axId val="41260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1262080"/>
        <c:crosses val="autoZero"/>
        <c:auto val="1"/>
        <c:lblAlgn val="ctr"/>
        <c:lblOffset val="100"/>
        <c:noMultiLvlLbl val="0"/>
      </c:catAx>
      <c:valAx>
        <c:axId val="41262080"/>
        <c:scaling>
          <c:orientation val="minMax"/>
          <c:max val="50000000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1260544"/>
        <c:crosses val="autoZero"/>
        <c:crossBetween val="between"/>
      </c:valAx>
    </c:plotArea>
    <c:legend>
      <c:legendPos val="r"/>
      <c:layout/>
      <c:overlay val="1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Sheet6!$M$14</c:f>
              <c:strCache>
                <c:ptCount val="1"/>
                <c:pt idx="0">
                  <c:v>Nationwide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Sheet6!$N$11:$O$11</c:f>
              <c:strCache>
                <c:ptCount val="2"/>
                <c:pt idx="0">
                  <c:v>F-150</c:v>
                </c:pt>
                <c:pt idx="1">
                  <c:v>Fusion &amp; C-Max Energi</c:v>
                </c:pt>
              </c:strCache>
            </c:strRef>
          </c:cat>
          <c:val>
            <c:numRef>
              <c:f>Sheet6!$N$14:$O$14</c:f>
              <c:numCache>
                <c:formatCode>_("$"* #,##0_);_("$"* \(#,##0\);_("$"* "-"??_);_(@_)</c:formatCode>
                <c:ptCount val="2"/>
                <c:pt idx="0">
                  <c:v>186068686</c:v>
                </c:pt>
                <c:pt idx="1">
                  <c:v>10118117</c:v>
                </c:pt>
              </c:numCache>
            </c:numRef>
          </c:val>
        </c:ser>
        <c:ser>
          <c:idx val="0"/>
          <c:order val="1"/>
          <c:tx>
            <c:strRef>
              <c:f>Sheet6!$M$12</c:f>
              <c:strCache>
                <c:ptCount val="1"/>
                <c:pt idx="0">
                  <c:v>Northeast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Sheet6!$N$11:$O$11</c:f>
              <c:strCache>
                <c:ptCount val="2"/>
                <c:pt idx="0">
                  <c:v>F-150</c:v>
                </c:pt>
                <c:pt idx="1">
                  <c:v>Fusion &amp; C-Max Energi</c:v>
                </c:pt>
              </c:strCache>
            </c:strRef>
          </c:cat>
          <c:val>
            <c:numRef>
              <c:f>Sheet6!$N$12:$O$12</c:f>
              <c:numCache>
                <c:formatCode>_("$"* #,##0_);_("$"* \(#,##0\);_("$"* "-"??_);_(@_)</c:formatCode>
                <c:ptCount val="2"/>
                <c:pt idx="0">
                  <c:v>15167129</c:v>
                </c:pt>
                <c:pt idx="1">
                  <c:v>2213</c:v>
                </c:pt>
              </c:numCache>
            </c:numRef>
          </c:val>
        </c:ser>
        <c:ser>
          <c:idx val="1"/>
          <c:order val="2"/>
          <c:tx>
            <c:strRef>
              <c:f>Sheet6!$M$13</c:f>
              <c:strCache>
                <c:ptCount val="1"/>
                <c:pt idx="0">
                  <c:v>California</c:v>
                </c:pt>
              </c:strCache>
            </c:strRef>
          </c:tx>
          <c:invertIfNegative val="0"/>
          <c:cat>
            <c:strRef>
              <c:f>Sheet6!$N$11:$O$11</c:f>
              <c:strCache>
                <c:ptCount val="2"/>
                <c:pt idx="0">
                  <c:v>F-150</c:v>
                </c:pt>
                <c:pt idx="1">
                  <c:v>Fusion &amp; C-Max Energi</c:v>
                </c:pt>
              </c:strCache>
            </c:strRef>
          </c:cat>
          <c:val>
            <c:numRef>
              <c:f>Sheet6!$N$13:$O$13</c:f>
              <c:numCache>
                <c:formatCode>_("$"* #,##0_);_("$"* \(#,##0\);_("$"* "-"??_);_(@_)</c:formatCode>
                <c:ptCount val="2"/>
                <c:pt idx="0">
                  <c:v>19273208</c:v>
                </c:pt>
                <c:pt idx="1">
                  <c:v>10518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309312"/>
        <c:axId val="41310848"/>
      </c:barChart>
      <c:catAx>
        <c:axId val="41309312"/>
        <c:scaling>
          <c:orientation val="minMax"/>
        </c:scaling>
        <c:delete val="0"/>
        <c:axPos val="b"/>
        <c:majorTickMark val="out"/>
        <c:minorTickMark val="none"/>
        <c:tickLblPos val="nextTo"/>
        <c:crossAx val="41310848"/>
        <c:crosses val="autoZero"/>
        <c:auto val="1"/>
        <c:lblAlgn val="ctr"/>
        <c:lblOffset val="100"/>
        <c:noMultiLvlLbl val="0"/>
      </c:catAx>
      <c:valAx>
        <c:axId val="41310848"/>
        <c:scaling>
          <c:orientation val="minMax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1309312"/>
        <c:crosses val="autoZero"/>
        <c:crossBetween val="between"/>
      </c:valAx>
    </c:plotArea>
    <c:legend>
      <c:legendPos val="r"/>
      <c:layout/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Sheet6!$E$14</c:f>
              <c:strCache>
                <c:ptCount val="1"/>
                <c:pt idx="0">
                  <c:v>Nationwide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Sheet6!$F$11:$H$11</c:f>
              <c:strCache>
                <c:ptCount val="3"/>
                <c:pt idx="0">
                  <c:v>Ram 1500</c:v>
                </c:pt>
                <c:pt idx="1">
                  <c:v>Pacifica Hybrid</c:v>
                </c:pt>
                <c:pt idx="2">
                  <c:v>Fiat 500e</c:v>
                </c:pt>
              </c:strCache>
            </c:strRef>
          </c:cat>
          <c:val>
            <c:numRef>
              <c:f>Sheet6!$F$14:$H$14</c:f>
              <c:numCache>
                <c:formatCode>_("$"* #,##0_);_("$"* \(#,##0\);_("$"* "-"??_);_(@_)</c:formatCode>
                <c:ptCount val="3"/>
                <c:pt idx="0">
                  <c:v>99129580</c:v>
                </c:pt>
                <c:pt idx="1">
                  <c:v>2009216</c:v>
                </c:pt>
                <c:pt idx="2">
                  <c:v>0</c:v>
                </c:pt>
              </c:numCache>
            </c:numRef>
          </c:val>
        </c:ser>
        <c:ser>
          <c:idx val="0"/>
          <c:order val="1"/>
          <c:tx>
            <c:strRef>
              <c:f>Sheet6!$E$12</c:f>
              <c:strCache>
                <c:ptCount val="1"/>
                <c:pt idx="0">
                  <c:v>Northeast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Sheet6!$F$11:$H$11</c:f>
              <c:strCache>
                <c:ptCount val="3"/>
                <c:pt idx="0">
                  <c:v>Ram 1500</c:v>
                </c:pt>
                <c:pt idx="1">
                  <c:v>Pacifica Hybrid</c:v>
                </c:pt>
                <c:pt idx="2">
                  <c:v>Fiat 500e</c:v>
                </c:pt>
              </c:strCache>
            </c:strRef>
          </c:cat>
          <c:val>
            <c:numRef>
              <c:f>Sheet6!$F$12:$H$12</c:f>
              <c:numCache>
                <c:formatCode>_("$"* #,##0_);_("$"* \(#,##0\);_("$"* "-"??_);_(@_)</c:formatCode>
                <c:ptCount val="3"/>
                <c:pt idx="0">
                  <c:v>13412532</c:v>
                </c:pt>
                <c:pt idx="1">
                  <c:v>144</c:v>
                </c:pt>
                <c:pt idx="2">
                  <c:v>0</c:v>
                </c:pt>
              </c:numCache>
            </c:numRef>
          </c:val>
        </c:ser>
        <c:ser>
          <c:idx val="1"/>
          <c:order val="2"/>
          <c:tx>
            <c:strRef>
              <c:f>Sheet6!$E$13</c:f>
              <c:strCache>
                <c:ptCount val="1"/>
                <c:pt idx="0">
                  <c:v>California</c:v>
                </c:pt>
              </c:strCache>
            </c:strRef>
          </c:tx>
          <c:invertIfNegative val="0"/>
          <c:cat>
            <c:strRef>
              <c:f>Sheet6!$F$11:$H$11</c:f>
              <c:strCache>
                <c:ptCount val="3"/>
                <c:pt idx="0">
                  <c:v>Ram 1500</c:v>
                </c:pt>
                <c:pt idx="1">
                  <c:v>Pacifica Hybrid</c:v>
                </c:pt>
                <c:pt idx="2">
                  <c:v>Fiat 500e</c:v>
                </c:pt>
              </c:strCache>
            </c:strRef>
          </c:cat>
          <c:val>
            <c:numRef>
              <c:f>Sheet6!$F$13:$H$13</c:f>
              <c:numCache>
                <c:formatCode>_("$"* #,##0_);_("$"* \(#,##0\);_("$"* "-"??_);_(@_)</c:formatCode>
                <c:ptCount val="3"/>
                <c:pt idx="0">
                  <c:v>11511694</c:v>
                </c:pt>
                <c:pt idx="1">
                  <c:v>5068994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354368"/>
        <c:axId val="41355904"/>
      </c:barChart>
      <c:catAx>
        <c:axId val="413543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1355904"/>
        <c:crosses val="autoZero"/>
        <c:auto val="1"/>
        <c:lblAlgn val="ctr"/>
        <c:lblOffset val="100"/>
        <c:noMultiLvlLbl val="0"/>
      </c:catAx>
      <c:valAx>
        <c:axId val="41355904"/>
        <c:scaling>
          <c:orientation val="minMax"/>
          <c:max val="100000000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crossAx val="41354368"/>
        <c:crosses val="autoZero"/>
        <c:crossBetween val="between"/>
      </c:valAx>
    </c:plotArea>
    <c:legend>
      <c:legendPos val="r"/>
      <c:layout/>
      <c:overlay val="1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Sheet6!$Y$14</c:f>
              <c:strCache>
                <c:ptCount val="1"/>
                <c:pt idx="0">
                  <c:v>Nationwide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Sheet6!$Z$11:$AA$11</c:f>
              <c:strCache>
                <c:ptCount val="2"/>
                <c:pt idx="0">
                  <c:v>Jetta </c:v>
                </c:pt>
                <c:pt idx="1">
                  <c:v>eGolf</c:v>
                </c:pt>
              </c:strCache>
            </c:strRef>
          </c:cat>
          <c:val>
            <c:numRef>
              <c:f>Sheet6!$Z$14:$AA$14</c:f>
              <c:numCache>
                <c:formatCode>_("$"* #,##0_);_("$"* \(#,##0\);_("$"* "-"??_);_(@_)</c:formatCode>
                <c:ptCount val="2"/>
                <c:pt idx="0">
                  <c:v>19193293</c:v>
                </c:pt>
                <c:pt idx="1">
                  <c:v>0</c:v>
                </c:pt>
              </c:numCache>
            </c:numRef>
          </c:val>
        </c:ser>
        <c:ser>
          <c:idx val="0"/>
          <c:order val="1"/>
          <c:tx>
            <c:strRef>
              <c:f>Sheet6!$Y$12</c:f>
              <c:strCache>
                <c:ptCount val="1"/>
                <c:pt idx="0">
                  <c:v>Northeast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Sheet6!$Z$11:$AA$11</c:f>
              <c:strCache>
                <c:ptCount val="2"/>
                <c:pt idx="0">
                  <c:v>Jetta </c:v>
                </c:pt>
                <c:pt idx="1">
                  <c:v>eGolf</c:v>
                </c:pt>
              </c:strCache>
            </c:strRef>
          </c:cat>
          <c:val>
            <c:numRef>
              <c:f>Sheet6!$Z$12:$AA$12</c:f>
              <c:numCache>
                <c:formatCode>_("$"* #,##0_);_("$"* \(#,##0\);_("$"* "-"??_);_(@_)</c:formatCode>
                <c:ptCount val="2"/>
                <c:pt idx="0">
                  <c:v>17405781</c:v>
                </c:pt>
                <c:pt idx="1">
                  <c:v>0</c:v>
                </c:pt>
              </c:numCache>
            </c:numRef>
          </c:val>
        </c:ser>
        <c:ser>
          <c:idx val="1"/>
          <c:order val="2"/>
          <c:tx>
            <c:strRef>
              <c:f>Sheet6!$Y$13</c:f>
              <c:strCache>
                <c:ptCount val="1"/>
                <c:pt idx="0">
                  <c:v>California</c:v>
                </c:pt>
              </c:strCache>
            </c:strRef>
          </c:tx>
          <c:invertIfNegative val="0"/>
          <c:cat>
            <c:strRef>
              <c:f>Sheet6!$Z$11:$AA$11</c:f>
              <c:strCache>
                <c:ptCount val="2"/>
                <c:pt idx="0">
                  <c:v>Jetta </c:v>
                </c:pt>
                <c:pt idx="1">
                  <c:v>eGolf</c:v>
                </c:pt>
              </c:strCache>
            </c:strRef>
          </c:cat>
          <c:val>
            <c:numRef>
              <c:f>Sheet6!$Z$13:$AA$13</c:f>
              <c:numCache>
                <c:formatCode>_("$"* #,##0_);_("$"* \(#,##0\);_("$"* "-"??_);_(@_)</c:formatCode>
                <c:ptCount val="2"/>
                <c:pt idx="0">
                  <c:v>17659733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391232"/>
        <c:axId val="41392768"/>
      </c:barChart>
      <c:catAx>
        <c:axId val="41391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1392768"/>
        <c:crosses val="autoZero"/>
        <c:auto val="1"/>
        <c:lblAlgn val="ctr"/>
        <c:lblOffset val="100"/>
        <c:noMultiLvlLbl val="0"/>
      </c:catAx>
      <c:valAx>
        <c:axId val="41392768"/>
        <c:scaling>
          <c:orientation val="minMax"/>
          <c:max val="20000000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1391232"/>
        <c:crosses val="autoZero"/>
        <c:crossBetween val="between"/>
      </c:valAx>
    </c:plotArea>
    <c:legend>
      <c:legendPos val="r"/>
      <c:layout/>
      <c:overlay val="1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2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8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1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9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8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7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222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57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58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5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67212-2070-41B6-AC4C-61C49DCFE023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234F5-79FA-4CED-A8B0-F92E00832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0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44416636"/>
              </p:ext>
            </p:extLst>
          </p:nvPr>
        </p:nvGraphicFramePr>
        <p:xfrm>
          <a:off x="241300" y="1142999"/>
          <a:ext cx="8228330" cy="511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3810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General Motors 2017 Ad Spending, Selected Models</a:t>
            </a:r>
            <a:endParaRPr lang="en-US" dirty="0"/>
          </a:p>
        </p:txBody>
      </p:sp>
      <p:pic>
        <p:nvPicPr>
          <p:cNvPr id="7" name="Picture 6" descr="C:\Users\msolomon\Documents\office &amp; admin\NESCAUM proposal mat'ls &amp; boilerplate\NESCAUM 2-color 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584420"/>
            <a:ext cx="609600" cy="2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0" y="6400800"/>
            <a:ext cx="8458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 data: CompetiTrack. Estimated expenditures  for ads run Nationwide and for those in  Designated Marketing Areas in California (Bakersfield, Fresno, Los Angeles, Monterey, Palm Springs, Sacramento, San Diego, San Francisco, and Santa Barbara); and Northeast States (Albany, Baltimore, Bangor, Binghamton, Boston, Burlington, Hartford, New York City, Portland, Providence, Rochester, Springfield, Syracuse, and Washington, D.C.). Includes TV, radio, print, and online advertising.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2054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14931831"/>
              </p:ext>
            </p:extLst>
          </p:nvPr>
        </p:nvGraphicFramePr>
        <p:xfrm>
          <a:off x="241300" y="1142999"/>
          <a:ext cx="8228330" cy="511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3810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Toyota 2017 Ad Spending, Selected Models</a:t>
            </a:r>
            <a:endParaRPr lang="en-US" dirty="0"/>
          </a:p>
        </p:txBody>
      </p:sp>
      <p:pic>
        <p:nvPicPr>
          <p:cNvPr id="6" name="Picture 5" descr="C:\Users\msolomon\Documents\office &amp; admin\NESCAUM proposal mat'ls &amp; boilerplate\NESCAUM 2-color 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584420"/>
            <a:ext cx="609600" cy="2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400800"/>
            <a:ext cx="8458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 data: CompetiTrack. Estimated expenditures  for ads run Nationwide and for those in  Designated Marketing Areas in California (Bakersfield, Fresno, Los Angeles, Monterey, Palm Springs, Sacramento, San Diego, San Francisco, and Santa Barbara); and Northeast States (Albany, Baltimore, Bangor, Binghamton, Boston, Burlington, Hartford, New York City, Portland, Providence, Rochester, Springfield, Syracuse, and Washington, D.C.). Includes TV, radio, print, and online advertising.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23275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22779798"/>
              </p:ext>
            </p:extLst>
          </p:nvPr>
        </p:nvGraphicFramePr>
        <p:xfrm>
          <a:off x="241300" y="1142999"/>
          <a:ext cx="8228330" cy="511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3810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Nissan 2017 Ad Spending, Selected Models</a:t>
            </a:r>
            <a:endParaRPr lang="en-US" dirty="0"/>
          </a:p>
        </p:txBody>
      </p:sp>
      <p:pic>
        <p:nvPicPr>
          <p:cNvPr id="6" name="Picture 5" descr="C:\Users\msolomon\Documents\office &amp; admin\NESCAUM proposal mat'ls &amp; boilerplate\NESCAUM 2-color 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584420"/>
            <a:ext cx="609600" cy="2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400800"/>
            <a:ext cx="8458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 data: CompetiTrack. Estimated expenditures  for ads run Nationwide and for those in  Designated Marketing Areas in California (Bakersfield, Fresno, Los Angeles, Monterey, Palm Springs, Sacramento, San Diego, San Francisco, and Santa Barbara); and Northeast States (Albany, Baltimore, Bangor, Binghamton, Boston, Burlington, Hartford, New York City, Portland, Providence, Rochester, Springfield, Syracuse, and Washington, D.C.). Includes TV, radio, print, and online advertising.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83152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32571783"/>
              </p:ext>
            </p:extLst>
          </p:nvPr>
        </p:nvGraphicFramePr>
        <p:xfrm>
          <a:off x="241300" y="1143000"/>
          <a:ext cx="8228330" cy="5116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3810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Ford 2017 Ad Spending, Selected Models</a:t>
            </a:r>
            <a:endParaRPr lang="en-US" dirty="0"/>
          </a:p>
        </p:txBody>
      </p:sp>
      <p:pic>
        <p:nvPicPr>
          <p:cNvPr id="6" name="Picture 5" descr="C:\Users\msolomon\Documents\office &amp; admin\NESCAUM proposal mat'ls &amp; boilerplate\NESCAUM 2-color 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584420"/>
            <a:ext cx="609600" cy="2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400800"/>
            <a:ext cx="8458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 data: CompetiTrack. Estimated expenditures  for ads run Nationwide and for those in  Designated Marketing Areas in California (Bakersfield, Fresno, Los Angeles, Monterey, Palm Springs, Sacramento, San Diego, San Francisco, and Santa Barbara); and Northeast States (Albany, Baltimore, Bangor, Binghamton, Boston, Burlington, Hartford, New York City, Portland, Providence, Rochester, Springfield, Syracuse, and Washington, D.C.). Includes TV, radio, print, and online advertising.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9819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:\Users\msolomon\Documents\office &amp; admin\NESCAUM proposal mat'ls &amp; boilerplate\NESCAUM 2-color 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584420"/>
            <a:ext cx="609600" cy="2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6400800"/>
            <a:ext cx="8458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 data: CompetiTrack. Estimated expenditures  for ads run Nationwide and for those in  Designated Marketing Areas in California (Bakersfield, Fresno, Los Angeles, Monterey, Palm Springs, Sacramento, San Diego, San Francisco, and Santa Barbara); and Northeast States (Albany, Baltimore, Bangor, Binghamton, Boston, Burlington, Hartford, New York City, Portland, Providence, Rochester, Springfield, Syracuse, and Washington, D.C.). Includes TV, radio, print, and online advertising. </a:t>
            </a:r>
            <a:endParaRPr lang="en-US" sz="900" dirty="0"/>
          </a:p>
        </p:txBody>
      </p:sp>
      <p:graphicFrame>
        <p:nvGraphicFramePr>
          <p:cNvPr id="6" name="Char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55487457"/>
              </p:ext>
            </p:extLst>
          </p:nvPr>
        </p:nvGraphicFramePr>
        <p:xfrm>
          <a:off x="241300" y="1143000"/>
          <a:ext cx="8228330" cy="5116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5800" y="3810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FiatChrysler 2017 Ad Spending, Selected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5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38018926"/>
              </p:ext>
            </p:extLst>
          </p:nvPr>
        </p:nvGraphicFramePr>
        <p:xfrm>
          <a:off x="241300" y="1142999"/>
          <a:ext cx="8228330" cy="511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3810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Volkswagen 2017 Ad Spending, Selected Models</a:t>
            </a:r>
            <a:endParaRPr lang="en-US" dirty="0"/>
          </a:p>
        </p:txBody>
      </p:sp>
      <p:pic>
        <p:nvPicPr>
          <p:cNvPr id="6" name="Picture 5" descr="C:\Users\msolomon\Documents\office &amp; admin\NESCAUM proposal mat'ls &amp; boilerplate\NESCAUM 2-color 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584420"/>
            <a:ext cx="609600" cy="2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400800"/>
            <a:ext cx="8458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 data: CompetiTrack. Estimated expenditures  for ads run Nationwide and for those in  Designated Marketing Areas in California (Bakersfield, Fresno, Los Angeles, Monterey, Palm Springs, Sacramento, San Diego, San Francisco, and Santa Barbara); and Northeast States (Albany, Baltimore, Bangor, Binghamton, Boston, Burlington, Hartford, New York City, Portland, Providence, Rochester, Springfield, Syracuse, and Washington, D.C.). Includes TV, radio, print, and online advertising.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43562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7587</TotalTime>
  <Words>601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NESCAUM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Solomon</dc:creator>
  <cp:lastModifiedBy>LBenevides</cp:lastModifiedBy>
  <cp:revision>30</cp:revision>
  <dcterms:created xsi:type="dcterms:W3CDTF">2018-04-23T15:51:05Z</dcterms:created>
  <dcterms:modified xsi:type="dcterms:W3CDTF">2018-09-19T14:18:31Z</dcterms:modified>
</cp:coreProperties>
</file>