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8"/>
  </p:notesMasterIdLst>
  <p:sldIdLst>
    <p:sldId id="385"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6114" autoAdjust="0"/>
  </p:normalViewPr>
  <p:slideViewPr>
    <p:cSldViewPr>
      <p:cViewPr varScale="1">
        <p:scale>
          <a:sx n="88" d="100"/>
          <a:sy n="88" d="100"/>
        </p:scale>
        <p:origin x="-23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966"/>
    </p:cViewPr>
  </p:sorterViewPr>
  <p:notesViewPr>
    <p:cSldViewPr>
      <p:cViewPr varScale="1">
        <p:scale>
          <a:sx n="88" d="100"/>
          <a:sy n="88" d="100"/>
        </p:scale>
        <p:origin x="-306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Total Cost Breakdown </a:t>
            </a:r>
            <a:r>
              <a:rPr lang="en-US" sz="2000" dirty="0" smtClean="0"/>
              <a:t>(by</a:t>
            </a:r>
            <a:r>
              <a:rPr lang="en-US" sz="2000" baseline="0" dirty="0" smtClean="0"/>
              <a:t> Category</a:t>
            </a:r>
            <a:r>
              <a:rPr lang="en-US" sz="2000" dirty="0" smtClean="0"/>
              <a:t>)</a:t>
            </a:r>
            <a:endParaRPr lang="en-US" sz="2000" dirty="0"/>
          </a:p>
        </c:rich>
      </c:tx>
      <c:layout>
        <c:manualLayout>
          <c:xMode val="edge"/>
          <c:yMode val="edge"/>
          <c:x val="0.14883104889666571"/>
          <c:y val="4.20904992132059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8518518518518517E-2"/>
          <c:y val="0.14646101756930349"/>
          <c:w val="0.63723109264119759"/>
          <c:h val="0.81986658306013172"/>
        </c:manualLayout>
      </c:layout>
      <c:pie3DChart>
        <c:varyColors val="1"/>
        <c:ser>
          <c:idx val="0"/>
          <c:order val="0"/>
          <c:tx>
            <c:strRef>
              <c:f>Sheet1!$B$1</c:f>
              <c:strCache>
                <c:ptCount val="1"/>
                <c:pt idx="0">
                  <c:v>Total Cost Breakdown (2014 $$ in Millions)</c:v>
                </c:pt>
              </c:strCache>
            </c:strRef>
          </c:tx>
          <c:dPt>
            <c:idx val="2"/>
            <c:bubble3D val="0"/>
            <c:spPr>
              <a:solidFill>
                <a:srgbClr val="92D050"/>
              </a:solidFill>
            </c:spPr>
          </c:dPt>
          <c:cat>
            <c:strRef>
              <c:f>Sheet1!$A$2:$A$4</c:f>
              <c:strCache>
                <c:ptCount val="3"/>
                <c:pt idx="0">
                  <c:v>License Termination</c:v>
                </c:pt>
                <c:pt idx="1">
                  <c:v>Spent Fuel Management</c:v>
                </c:pt>
                <c:pt idx="2">
                  <c:v>Site Restoration</c:v>
                </c:pt>
              </c:strCache>
            </c:strRef>
          </c:cat>
          <c:val>
            <c:numRef>
              <c:f>Sheet1!$B$2:$B$4</c:f>
              <c:numCache>
                <c:formatCode>"$"#,##0.00_);[Red]\("$"#,##0.00\)</c:formatCode>
                <c:ptCount val="3"/>
                <c:pt idx="0">
                  <c:v>817</c:v>
                </c:pt>
                <c:pt idx="1">
                  <c:v>368</c:v>
                </c:pt>
                <c:pt idx="2">
                  <c:v>57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0.59259</cdr:x>
      <cdr:y>0.2115</cdr:y>
    </cdr:from>
    <cdr:to>
      <cdr:x>0.7037</cdr:x>
      <cdr:y>0.26201</cdr:y>
    </cdr:to>
    <cdr:sp macro="" textlink="">
      <cdr:nvSpPr>
        <cdr:cNvPr id="2" name="TextBox 1"/>
        <cdr:cNvSpPr txBox="1"/>
      </cdr:nvSpPr>
      <cdr:spPr>
        <a:xfrm xmlns:a="http://schemas.openxmlformats.org/drawingml/2006/main">
          <a:off x="4876800" y="957262"/>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0.03704</cdr:x>
      <cdr:y>0.161</cdr:y>
    </cdr:from>
    <cdr:to>
      <cdr:x>0.14815</cdr:x>
      <cdr:y>0.2115</cdr:y>
    </cdr:to>
    <cdr:sp macro="" textlink="">
      <cdr:nvSpPr>
        <cdr:cNvPr id="3" name="TextBox 2"/>
        <cdr:cNvSpPr txBox="1"/>
      </cdr:nvSpPr>
      <cdr:spPr>
        <a:xfrm xmlns:a="http://schemas.openxmlformats.org/drawingml/2006/main">
          <a:off x="304800" y="728662"/>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a:p>
      </cdr:txBody>
    </cdr:sp>
  </cdr:relSizeAnchor>
  <cdr:relSizeAnchor xmlns:cdr="http://schemas.openxmlformats.org/drawingml/2006/chartDrawing">
    <cdr:from>
      <cdr:x>0.26852</cdr:x>
      <cdr:y>0.11049</cdr:y>
    </cdr:from>
    <cdr:to>
      <cdr:x>0.37963</cdr:x>
      <cdr:y>0.161</cdr:y>
    </cdr:to>
    <cdr:sp macro="" textlink="">
      <cdr:nvSpPr>
        <cdr:cNvPr id="4" name="TextBox 3"/>
        <cdr:cNvSpPr txBox="1"/>
      </cdr:nvSpPr>
      <cdr:spPr>
        <a:xfrm xmlns:a="http://schemas.openxmlformats.org/drawingml/2006/main">
          <a:off x="2209800" y="500062"/>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6EF6A17A-87DB-4441-831B-C3A54874AFD8}" type="datetimeFigureOut">
              <a:rPr lang="en-US" smtClean="0"/>
              <a:t>2/21/2018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DF096525-7785-446C-B5DE-AF4E6C129C39}" type="slidenum">
              <a:rPr lang="en-US" smtClean="0"/>
              <a:t>‹#›</a:t>
            </a:fld>
            <a:endParaRPr lang="en-US"/>
          </a:p>
        </p:txBody>
      </p:sp>
    </p:spTree>
    <p:extLst>
      <p:ext uri="{BB962C8B-B14F-4D97-AF65-F5344CB8AC3E}">
        <p14:creationId xmlns:p14="http://schemas.microsoft.com/office/powerpoint/2010/main" val="130484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416062"/>
            <a:ext cx="5618801" cy="3194538"/>
          </a:xfrm>
          <a:prstGeom prst="rect">
            <a:avLst/>
          </a:prstGeom>
        </p:spPr>
        <p:txBody>
          <a:bodyPr/>
          <a:lstStyle/>
          <a:p>
            <a:endParaRPr lang="en-US" dirty="0"/>
          </a:p>
        </p:txBody>
      </p:sp>
    </p:spTree>
    <p:extLst>
      <p:ext uri="{BB962C8B-B14F-4D97-AF65-F5344CB8AC3E}">
        <p14:creationId xmlns:p14="http://schemas.microsoft.com/office/powerpoint/2010/main" val="147443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2" y="5380893"/>
            <a:ext cx="5618801" cy="3229707"/>
          </a:xfrm>
          <a:prstGeom prst="rect">
            <a:avLst/>
          </a:prstGeom>
        </p:spPr>
        <p:txBody>
          <a:bodyPr lIns="91441" tIns="45722" rIns="91441" bIns="45722"/>
          <a:lstStyle/>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416432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2" y="5462954"/>
            <a:ext cx="5618801" cy="3147647"/>
          </a:xfrm>
          <a:prstGeom prst="rect">
            <a:avLst/>
          </a:prstGeom>
        </p:spPr>
        <p:txBody>
          <a:bodyPr lIns="91441" tIns="45722" rIns="91441" bIns="45722"/>
          <a:lstStyle/>
          <a:p>
            <a:endParaRPr lang="en-US" dirty="0"/>
          </a:p>
        </p:txBody>
      </p:sp>
    </p:spTree>
    <p:extLst>
      <p:ext uri="{BB962C8B-B14F-4D97-AF65-F5344CB8AC3E}">
        <p14:creationId xmlns:p14="http://schemas.microsoft.com/office/powerpoint/2010/main" val="267103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404338"/>
            <a:ext cx="5618801" cy="3206262"/>
          </a:xfrm>
          <a:prstGeom prst="rect">
            <a:avLst/>
          </a:prstGeom>
        </p:spPr>
        <p:txBody>
          <a:bodyPr/>
          <a:lstStyle/>
          <a:p>
            <a:endParaRPr lang="en-US" dirty="0"/>
          </a:p>
        </p:txBody>
      </p:sp>
    </p:spTree>
    <p:extLst>
      <p:ext uri="{BB962C8B-B14F-4D97-AF65-F5344CB8AC3E}">
        <p14:creationId xmlns:p14="http://schemas.microsoft.com/office/powerpoint/2010/main" val="2316891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380892"/>
            <a:ext cx="5618801" cy="3229708"/>
          </a:xfrm>
          <a:prstGeom prst="rect">
            <a:avLst/>
          </a:prstGeom>
        </p:spPr>
        <p:txBody>
          <a:bodyPr/>
          <a:lstStyle/>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416432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380892"/>
            <a:ext cx="5618801" cy="3229708"/>
          </a:xfrm>
          <a:prstGeom prst="rect">
            <a:avLst/>
          </a:prstGeom>
        </p:spPr>
        <p:txBody>
          <a:bodyPr/>
          <a:lstStyle/>
          <a:p>
            <a:endParaRPr lang="en-US" dirty="0"/>
          </a:p>
        </p:txBody>
      </p:sp>
    </p:spTree>
    <p:extLst>
      <p:ext uri="{BB962C8B-B14F-4D97-AF65-F5344CB8AC3E}">
        <p14:creationId xmlns:p14="http://schemas.microsoft.com/office/powerpoint/2010/main" val="416432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462954"/>
            <a:ext cx="5618801" cy="3147646"/>
          </a:xfrm>
          <a:prstGeom prst="rect">
            <a:avLst/>
          </a:prstGeom>
        </p:spPr>
        <p:txBody>
          <a:bodyPr/>
          <a:lstStyle/>
          <a:p>
            <a:endParaRPr lang="en-US" dirty="0" smtClean="0"/>
          </a:p>
        </p:txBody>
      </p:sp>
    </p:spTree>
    <p:extLst>
      <p:ext uri="{BB962C8B-B14F-4D97-AF65-F5344CB8AC3E}">
        <p14:creationId xmlns:p14="http://schemas.microsoft.com/office/powerpoint/2010/main" val="267103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404338"/>
            <a:ext cx="5618801" cy="3206262"/>
          </a:xfrm>
          <a:prstGeom prst="rect">
            <a:avLst/>
          </a:prstGeom>
        </p:spPr>
        <p:txBody>
          <a:bodyPr/>
          <a:lstStyle/>
          <a:p>
            <a:endParaRPr lang="en-US" dirty="0"/>
          </a:p>
        </p:txBody>
      </p:sp>
    </p:spTree>
    <p:extLst>
      <p:ext uri="{BB962C8B-B14F-4D97-AF65-F5344CB8AC3E}">
        <p14:creationId xmlns:p14="http://schemas.microsoft.com/office/powerpoint/2010/main" val="231689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xfrm>
            <a:off x="702616" y="4422132"/>
            <a:ext cx="5617871" cy="4188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6" tIns="44133" rIns="88266" bIns="44133"/>
          <a:lstStyle/>
          <a:p>
            <a:endParaRPr lang="en-US" altLang="en-US" dirty="0" smtClean="0"/>
          </a:p>
        </p:txBody>
      </p:sp>
      <p:sp>
        <p:nvSpPr>
          <p:cNvPr id="16388" name="Slide Number Placeholder 4"/>
          <p:cNvSpPr>
            <a:spLocks noGrp="1"/>
          </p:cNvSpPr>
          <p:nvPr>
            <p:ph type="sldNum" sz="quarter" idx="5"/>
          </p:nvPr>
        </p:nvSpPr>
        <p:spPr>
          <a:xfrm>
            <a:off x="3977928" y="8842722"/>
            <a:ext cx="3043649" cy="4648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6" tIns="44133" rIns="88266" bIns="44133"/>
          <a:lstStyle>
            <a:lvl1pPr defTabSz="933230">
              <a:defRPr>
                <a:solidFill>
                  <a:schemeClr val="tx1"/>
                </a:solidFill>
                <a:latin typeface="Arial" charset="0"/>
              </a:defRPr>
            </a:lvl1pPr>
            <a:lvl2pPr marL="717162" indent="-275832" defTabSz="933230">
              <a:defRPr>
                <a:solidFill>
                  <a:schemeClr val="tx1"/>
                </a:solidFill>
                <a:latin typeface="Arial" charset="0"/>
              </a:defRPr>
            </a:lvl2pPr>
            <a:lvl3pPr marL="1103326" indent="-220665" defTabSz="933230">
              <a:defRPr>
                <a:solidFill>
                  <a:schemeClr val="tx1"/>
                </a:solidFill>
                <a:latin typeface="Arial" charset="0"/>
              </a:defRPr>
            </a:lvl3pPr>
            <a:lvl4pPr marL="1544656" indent="-220665" defTabSz="933230">
              <a:defRPr>
                <a:solidFill>
                  <a:schemeClr val="tx1"/>
                </a:solidFill>
                <a:latin typeface="Arial" charset="0"/>
              </a:defRPr>
            </a:lvl4pPr>
            <a:lvl5pPr marL="1985987" indent="-220665" defTabSz="933230">
              <a:defRPr>
                <a:solidFill>
                  <a:schemeClr val="tx1"/>
                </a:solidFill>
                <a:latin typeface="Arial" charset="0"/>
              </a:defRPr>
            </a:lvl5pPr>
            <a:lvl6pPr marL="2427317" indent="-220665" defTabSz="933230" eaLnBrk="0" fontAlgn="base" hangingPunct="0">
              <a:spcBef>
                <a:spcPct val="0"/>
              </a:spcBef>
              <a:spcAft>
                <a:spcPct val="0"/>
              </a:spcAft>
              <a:defRPr>
                <a:solidFill>
                  <a:schemeClr val="tx1"/>
                </a:solidFill>
                <a:latin typeface="Arial" charset="0"/>
              </a:defRPr>
            </a:lvl6pPr>
            <a:lvl7pPr marL="2868647" indent="-220665" defTabSz="933230" eaLnBrk="0" fontAlgn="base" hangingPunct="0">
              <a:spcBef>
                <a:spcPct val="0"/>
              </a:spcBef>
              <a:spcAft>
                <a:spcPct val="0"/>
              </a:spcAft>
              <a:defRPr>
                <a:solidFill>
                  <a:schemeClr val="tx1"/>
                </a:solidFill>
                <a:latin typeface="Arial" charset="0"/>
              </a:defRPr>
            </a:lvl7pPr>
            <a:lvl8pPr marL="3309978" indent="-220665" defTabSz="933230" eaLnBrk="0" fontAlgn="base" hangingPunct="0">
              <a:spcBef>
                <a:spcPct val="0"/>
              </a:spcBef>
              <a:spcAft>
                <a:spcPct val="0"/>
              </a:spcAft>
              <a:defRPr>
                <a:solidFill>
                  <a:schemeClr val="tx1"/>
                </a:solidFill>
                <a:latin typeface="Arial" charset="0"/>
              </a:defRPr>
            </a:lvl8pPr>
            <a:lvl9pPr marL="3751308" indent="-220665" defTabSz="933230" eaLnBrk="0" fontAlgn="base" hangingPunct="0">
              <a:spcBef>
                <a:spcPct val="0"/>
              </a:spcBef>
              <a:spcAft>
                <a:spcPct val="0"/>
              </a:spcAft>
              <a:defRPr>
                <a:solidFill>
                  <a:schemeClr val="tx1"/>
                </a:solidFill>
                <a:latin typeface="Arial" charset="0"/>
              </a:defRPr>
            </a:lvl9pPr>
          </a:lstStyle>
          <a:p>
            <a:fld id="{B8A1858E-E0DE-4AC0-89B8-C94A08AF9363}"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96525-7785-446C-B5DE-AF4E6C129C39}" type="slidenum">
              <a:rPr lang="en-US" smtClean="0"/>
              <a:t>4</a:t>
            </a:fld>
            <a:endParaRPr lang="en-US"/>
          </a:p>
        </p:txBody>
      </p:sp>
    </p:spTree>
    <p:extLst>
      <p:ext uri="{BB962C8B-B14F-4D97-AF65-F5344CB8AC3E}">
        <p14:creationId xmlns:p14="http://schemas.microsoft.com/office/powerpoint/2010/main" val="97763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380892"/>
            <a:ext cx="5618801" cy="3229708"/>
          </a:xfrm>
          <a:prstGeom prst="rect">
            <a:avLst/>
          </a:prstGeom>
        </p:spPr>
        <p:txBody>
          <a:bodyPr/>
          <a:lstStyle/>
          <a:p>
            <a:endParaRPr lang="en-US" dirty="0"/>
          </a:p>
        </p:txBody>
      </p:sp>
    </p:spTree>
    <p:extLst>
      <p:ext uri="{BB962C8B-B14F-4D97-AF65-F5344CB8AC3E}">
        <p14:creationId xmlns:p14="http://schemas.microsoft.com/office/powerpoint/2010/main" val="416432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xfrm>
            <a:off x="702616" y="4422132"/>
            <a:ext cx="5617871" cy="4188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6" tIns="44133" rIns="88266" bIns="44133"/>
          <a:lstStyle/>
          <a:p>
            <a:endParaRPr lang="en-US" altLang="en-US" dirty="0" smtClean="0"/>
          </a:p>
        </p:txBody>
      </p:sp>
      <p:sp>
        <p:nvSpPr>
          <p:cNvPr id="16388" name="Slide Number Placeholder 4"/>
          <p:cNvSpPr>
            <a:spLocks noGrp="1"/>
          </p:cNvSpPr>
          <p:nvPr>
            <p:ph type="sldNum" sz="quarter" idx="5"/>
          </p:nvPr>
        </p:nvSpPr>
        <p:spPr>
          <a:xfrm>
            <a:off x="3977928" y="8842722"/>
            <a:ext cx="3043649" cy="4648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66" tIns="44133" rIns="88266" bIns="44133"/>
          <a:lstStyle>
            <a:lvl1pPr defTabSz="933230">
              <a:defRPr>
                <a:solidFill>
                  <a:schemeClr val="tx1"/>
                </a:solidFill>
                <a:latin typeface="Arial" charset="0"/>
              </a:defRPr>
            </a:lvl1pPr>
            <a:lvl2pPr marL="717162" indent="-275832" defTabSz="933230">
              <a:defRPr>
                <a:solidFill>
                  <a:schemeClr val="tx1"/>
                </a:solidFill>
                <a:latin typeface="Arial" charset="0"/>
              </a:defRPr>
            </a:lvl2pPr>
            <a:lvl3pPr marL="1103326" indent="-220665" defTabSz="933230">
              <a:defRPr>
                <a:solidFill>
                  <a:schemeClr val="tx1"/>
                </a:solidFill>
                <a:latin typeface="Arial" charset="0"/>
              </a:defRPr>
            </a:lvl3pPr>
            <a:lvl4pPr marL="1544656" indent="-220665" defTabSz="933230">
              <a:defRPr>
                <a:solidFill>
                  <a:schemeClr val="tx1"/>
                </a:solidFill>
                <a:latin typeface="Arial" charset="0"/>
              </a:defRPr>
            </a:lvl4pPr>
            <a:lvl5pPr marL="1985987" indent="-220665" defTabSz="933230">
              <a:defRPr>
                <a:solidFill>
                  <a:schemeClr val="tx1"/>
                </a:solidFill>
                <a:latin typeface="Arial" charset="0"/>
              </a:defRPr>
            </a:lvl5pPr>
            <a:lvl6pPr marL="2427317" indent="-220665" defTabSz="933230" eaLnBrk="0" fontAlgn="base" hangingPunct="0">
              <a:spcBef>
                <a:spcPct val="0"/>
              </a:spcBef>
              <a:spcAft>
                <a:spcPct val="0"/>
              </a:spcAft>
              <a:defRPr>
                <a:solidFill>
                  <a:schemeClr val="tx1"/>
                </a:solidFill>
                <a:latin typeface="Arial" charset="0"/>
              </a:defRPr>
            </a:lvl6pPr>
            <a:lvl7pPr marL="2868647" indent="-220665" defTabSz="933230" eaLnBrk="0" fontAlgn="base" hangingPunct="0">
              <a:spcBef>
                <a:spcPct val="0"/>
              </a:spcBef>
              <a:spcAft>
                <a:spcPct val="0"/>
              </a:spcAft>
              <a:defRPr>
                <a:solidFill>
                  <a:schemeClr val="tx1"/>
                </a:solidFill>
                <a:latin typeface="Arial" charset="0"/>
              </a:defRPr>
            </a:lvl7pPr>
            <a:lvl8pPr marL="3309978" indent="-220665" defTabSz="933230" eaLnBrk="0" fontAlgn="base" hangingPunct="0">
              <a:spcBef>
                <a:spcPct val="0"/>
              </a:spcBef>
              <a:spcAft>
                <a:spcPct val="0"/>
              </a:spcAft>
              <a:defRPr>
                <a:solidFill>
                  <a:schemeClr val="tx1"/>
                </a:solidFill>
                <a:latin typeface="Arial" charset="0"/>
              </a:defRPr>
            </a:lvl8pPr>
            <a:lvl9pPr marL="3751308" indent="-220665" defTabSz="933230" eaLnBrk="0" fontAlgn="base" hangingPunct="0">
              <a:spcBef>
                <a:spcPct val="0"/>
              </a:spcBef>
              <a:spcAft>
                <a:spcPct val="0"/>
              </a:spcAft>
              <a:defRPr>
                <a:solidFill>
                  <a:schemeClr val="tx1"/>
                </a:solidFill>
                <a:latin typeface="Arial" charset="0"/>
              </a:defRPr>
            </a:lvl9pPr>
          </a:lstStyle>
          <a:p>
            <a:fld id="{B8A1858E-E0DE-4AC0-89B8-C94A08AF9363}"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404338"/>
            <a:ext cx="5618801" cy="3206262"/>
          </a:xfrm>
          <a:prstGeom prst="rect">
            <a:avLst/>
          </a:prstGeom>
        </p:spPr>
        <p:txBody>
          <a:bodyPr/>
          <a:lstStyle/>
          <a:p>
            <a:endParaRPr lang="en-US" dirty="0"/>
          </a:p>
        </p:txBody>
      </p:sp>
    </p:spTree>
    <p:extLst>
      <p:ext uri="{BB962C8B-B14F-4D97-AF65-F5344CB8AC3E}">
        <p14:creationId xmlns:p14="http://schemas.microsoft.com/office/powerpoint/2010/main" val="231689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0" y="5380892"/>
            <a:ext cx="5618801" cy="3229708"/>
          </a:xfrm>
          <a:prstGeom prst="rect">
            <a:avLst/>
          </a:prstGeom>
        </p:spPr>
        <p:txBody>
          <a:bodyPr/>
          <a:lstStyle/>
          <a:p>
            <a:endParaRPr lang="en-US" dirty="0"/>
          </a:p>
        </p:txBody>
      </p:sp>
    </p:spTree>
    <p:extLst>
      <p:ext uri="{BB962C8B-B14F-4D97-AF65-F5344CB8AC3E}">
        <p14:creationId xmlns:p14="http://schemas.microsoft.com/office/powerpoint/2010/main" val="416432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561975"/>
            <a:ext cx="6245225" cy="4684713"/>
          </a:xfrm>
          <a:prstGeom prst="rect">
            <a:avLst/>
          </a:prstGeom>
        </p:spPr>
      </p:sp>
      <p:sp>
        <p:nvSpPr>
          <p:cNvPr id="3" name="Notes Placeholder 2"/>
          <p:cNvSpPr>
            <a:spLocks noGrp="1"/>
          </p:cNvSpPr>
          <p:nvPr>
            <p:ph type="body" idx="1"/>
          </p:nvPr>
        </p:nvSpPr>
        <p:spPr>
          <a:xfrm>
            <a:off x="702152" y="5380893"/>
            <a:ext cx="5618801" cy="3229707"/>
          </a:xfrm>
          <a:prstGeom prst="rect">
            <a:avLst/>
          </a:prstGeom>
        </p:spPr>
        <p:txBody>
          <a:bodyPr lIns="91441" tIns="45722" rIns="91441" bIns="45722"/>
          <a:lstStyle/>
          <a:p>
            <a:endParaRPr lang="en-US" dirty="0"/>
          </a:p>
        </p:txBody>
      </p:sp>
    </p:spTree>
    <p:extLst>
      <p:ext uri="{BB962C8B-B14F-4D97-AF65-F5344CB8AC3E}">
        <p14:creationId xmlns:p14="http://schemas.microsoft.com/office/powerpoint/2010/main" val="4164329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47A83-C48C-44BA-B9E3-365CEFF50AA7}"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p:txBody>
          <a:bodyPr/>
          <a:lstStyle/>
          <a:p>
            <a:fld id="{9CF2147F-6F6C-4333-9E01-218A7A654D13}" type="slidenum">
              <a:rPr lang="en-US" smtClean="0"/>
              <a:t>‹#›</a:t>
            </a:fld>
            <a:endParaRPr lang="en-US"/>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6435965"/>
            <a:ext cx="5044440" cy="317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3336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F852B-E462-4C61-A771-5F1455CF9C1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883398" y="6424097"/>
            <a:ext cx="2133600" cy="365125"/>
          </a:xfrm>
        </p:spPr>
        <p:txBody>
          <a:bodyPr/>
          <a:lstStyle/>
          <a:p>
            <a:fld id="{9CF2147F-6F6C-4333-9E01-218A7A654D13}" type="slidenum">
              <a:rPr lang="en-US" smtClean="0"/>
              <a:t>‹#›</a:t>
            </a:fld>
            <a:endParaRPr lang="en-US"/>
          </a:p>
        </p:txBody>
      </p:sp>
      <p:sp>
        <p:nvSpPr>
          <p:cNvPr id="6"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grpSp>
        <p:nvGrpSpPr>
          <p:cNvPr id="8" name="Group 7"/>
          <p:cNvGrpSpPr/>
          <p:nvPr/>
        </p:nvGrpSpPr>
        <p:grpSpPr>
          <a:xfrm>
            <a:off x="7142262" y="4513357"/>
            <a:ext cx="1847304" cy="1863789"/>
            <a:chOff x="7130539" y="4518430"/>
            <a:chExt cx="1847304" cy="1863789"/>
          </a:xfrm>
        </p:grpSpPr>
        <p:sp>
          <p:nvSpPr>
            <p:cNvPr id="9" name="Rectangle 8"/>
            <p:cNvSpPr/>
            <p:nvPr/>
          </p:nvSpPr>
          <p:spPr>
            <a:xfrm>
              <a:off x="8090875" y="4518430"/>
              <a:ext cx="886968"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598" y="5462746"/>
            <a:ext cx="914400"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969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F852B-E462-4C61-A771-5F1455CF9C1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915510" y="6425361"/>
            <a:ext cx="2133600" cy="365125"/>
          </a:xfrm>
        </p:spPr>
        <p:txBody>
          <a:bodyPr/>
          <a:lstStyle/>
          <a:p>
            <a:fld id="{9CF2147F-6F6C-4333-9E01-218A7A654D13}" type="slidenum">
              <a:rPr lang="en-US" smtClean="0"/>
              <a:t>‹#›</a:t>
            </a:fld>
            <a:endParaRPr lang="en-US"/>
          </a:p>
        </p:txBody>
      </p:sp>
      <p:sp>
        <p:nvSpPr>
          <p:cNvPr id="6"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grpSp>
        <p:nvGrpSpPr>
          <p:cNvPr id="8" name="Group 7"/>
          <p:cNvGrpSpPr/>
          <p:nvPr/>
        </p:nvGrpSpPr>
        <p:grpSpPr>
          <a:xfrm>
            <a:off x="7142262" y="4504731"/>
            <a:ext cx="1874736" cy="1863789"/>
            <a:chOff x="7130539" y="4518430"/>
            <a:chExt cx="1874736" cy="1863789"/>
          </a:xfrm>
        </p:grpSpPr>
        <p:sp>
          <p:nvSpPr>
            <p:cNvPr id="9" name="Rectangle 8"/>
            <p:cNvSpPr/>
            <p:nvPr/>
          </p:nvSpPr>
          <p:spPr>
            <a:xfrm>
              <a:off x="8090875" y="4518430"/>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 name="Picture 3"/>
          <p:cNvPicPr>
            <a:picLocks noChangeArrowheads="1"/>
          </p:cNvPicPr>
          <p:nvPr/>
        </p:nvPicPr>
        <p:blipFill rotWithShape="1">
          <a:blip r:embed="rId3">
            <a:extLst>
              <a:ext uri="{28A0092B-C50C-407E-A947-70E740481C1C}">
                <a14:useLocalDpi xmlns:a14="http://schemas.microsoft.com/office/drawing/2010/main" val="0"/>
              </a:ext>
            </a:extLst>
          </a:blip>
          <a:srcRect l="21825" r="6191"/>
          <a:stretch/>
        </p:blipFill>
        <p:spPr bwMode="auto">
          <a:xfrm>
            <a:off x="8102598" y="5454120"/>
            <a:ext cx="914400"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54532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F852B-E462-4C61-A771-5F1455CF9C1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924135" y="6424097"/>
            <a:ext cx="2133600" cy="365125"/>
          </a:xfrm>
        </p:spPr>
        <p:txBody>
          <a:bodyPr/>
          <a:lstStyle/>
          <a:p>
            <a:fld id="{9CF2147F-6F6C-4333-9E01-218A7A654D13}" type="slidenum">
              <a:rPr lang="en-US" smtClean="0"/>
              <a:t>‹#›</a:t>
            </a:fld>
            <a:endParaRPr lang="en-US"/>
          </a:p>
        </p:txBody>
      </p:sp>
      <p:sp>
        <p:nvSpPr>
          <p:cNvPr id="6"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pic>
        <p:nvPicPr>
          <p:cNvPr id="13"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80183232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18334"/>
            <a:ext cx="2133600" cy="365125"/>
          </a:xfrm>
        </p:spPr>
        <p:txBody>
          <a:bodyPr/>
          <a:lstStyle/>
          <a:p>
            <a:fld id="{5BDF852B-E462-4C61-A771-5F1455CF9C14}" type="datetime1">
              <a:rPr lang="en-US" smtClean="0"/>
              <a:t>2/21/2018</a:t>
            </a:fld>
            <a:endParaRPr lang="en-US"/>
          </a:p>
        </p:txBody>
      </p:sp>
      <p:sp>
        <p:nvSpPr>
          <p:cNvPr id="5" name="Footer Placeholder 4"/>
          <p:cNvSpPr>
            <a:spLocks noGrp="1"/>
          </p:cNvSpPr>
          <p:nvPr>
            <p:ph type="ftr" sz="quarter" idx="11"/>
          </p:nvPr>
        </p:nvSpPr>
        <p:spPr>
          <a:xfrm>
            <a:off x="3124200" y="6218334"/>
            <a:ext cx="2895600" cy="365125"/>
          </a:xfrm>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a:xfrm>
            <a:off x="6932744" y="6433984"/>
            <a:ext cx="2133600" cy="365125"/>
          </a:xfrm>
        </p:spPr>
        <p:txBody>
          <a:bodyPr/>
          <a:lstStyle/>
          <a:p>
            <a:fld id="{9CF2147F-6F6C-4333-9E01-218A7A654D13}" type="slidenum">
              <a:rPr lang="en-US" smtClean="0"/>
              <a:t>‹#›</a:t>
            </a:fld>
            <a:endParaRPr lang="en-US"/>
          </a:p>
        </p:txBody>
      </p:sp>
    </p:spTree>
    <p:extLst>
      <p:ext uri="{BB962C8B-B14F-4D97-AF65-F5344CB8AC3E}">
        <p14:creationId xmlns:p14="http://schemas.microsoft.com/office/powerpoint/2010/main" val="154591509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9171D-970A-4B79-9A9A-2DA2B4B69991}"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932762" y="6425361"/>
            <a:ext cx="2133600" cy="365125"/>
          </a:xfrm>
        </p:spPr>
        <p:txBody>
          <a:bodyPr/>
          <a:lstStyle/>
          <a:p>
            <a:fld id="{9CF2147F-6F6C-4333-9E01-218A7A654D13}" type="slidenum">
              <a:rPr lang="en-US" smtClean="0"/>
              <a:t>‹#›</a:t>
            </a:fld>
            <a:endParaRPr lang="en-US"/>
          </a:p>
        </p:txBody>
      </p:sp>
    </p:spTree>
    <p:extLst>
      <p:ext uri="{BB962C8B-B14F-4D97-AF65-F5344CB8AC3E}">
        <p14:creationId xmlns:p14="http://schemas.microsoft.com/office/powerpoint/2010/main" val="598393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F8B80-0CF4-4DA8-BEDF-CC0A35E4609A}" type="datetime1">
              <a:rPr lang="en-US" smtClean="0"/>
              <a:t>2/21/2018</a:t>
            </a:fld>
            <a:endParaRPr lang="en-US"/>
          </a:p>
        </p:txBody>
      </p:sp>
      <p:sp>
        <p:nvSpPr>
          <p:cNvPr id="3" name="Footer Placeholder 2"/>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4" name="Slide Number Placeholder 3"/>
          <p:cNvSpPr>
            <a:spLocks noGrp="1"/>
          </p:cNvSpPr>
          <p:nvPr>
            <p:ph type="sldNum" sz="quarter" idx="12"/>
          </p:nvPr>
        </p:nvSpPr>
        <p:spPr>
          <a:xfrm>
            <a:off x="6932762" y="6416734"/>
            <a:ext cx="2133600" cy="365125"/>
          </a:xfrm>
        </p:spPr>
        <p:txBody>
          <a:bodyPr/>
          <a:lstStyle/>
          <a:p>
            <a:fld id="{9CF2147F-6F6C-4333-9E01-218A7A654D13}" type="slidenum">
              <a:rPr lang="en-US" smtClean="0"/>
              <a:t>‹#›</a:t>
            </a:fld>
            <a:endParaRPr lang="en-US"/>
          </a:p>
        </p:txBody>
      </p:sp>
    </p:spTree>
    <p:extLst>
      <p:ext uri="{BB962C8B-B14F-4D97-AF65-F5344CB8AC3E}">
        <p14:creationId xmlns:p14="http://schemas.microsoft.com/office/powerpoint/2010/main" val="1331320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13455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914400" y="1066800"/>
            <a:ext cx="8001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762000" y="76200"/>
            <a:ext cx="8229600" cy="685800"/>
          </a:xfrm>
        </p:spPr>
        <p:txBody>
          <a:bodyPr>
            <a:normAutofit/>
          </a:bodyPr>
          <a:lstStyle>
            <a:lvl1pPr>
              <a:defRPr sz="3200" i="1">
                <a:solidFill>
                  <a:schemeClr val="accent5">
                    <a:lumMod val="75000"/>
                  </a:schemeClr>
                </a:solidFill>
                <a:effectLst/>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0487693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lvl1pPr>
              <a:lnSpc>
                <a:spcPct val="113000"/>
              </a:lnSpc>
              <a:defRPr/>
            </a:lvl1pPr>
            <a:lvl2pPr>
              <a:lnSpc>
                <a:spcPct val="113000"/>
              </a:lnSpc>
              <a:defRPr/>
            </a:lvl2pPr>
            <a:lvl3pPr>
              <a:lnSpc>
                <a:spcPct val="113000"/>
              </a:lnSpc>
              <a:defRPr/>
            </a:lvl3pPr>
            <a:lvl4pPr>
              <a:lnSpc>
                <a:spcPct val="113000"/>
              </a:lnSpc>
              <a:defRPr/>
            </a:lvl4pPr>
            <a:lvl5pPr>
              <a:lnSpc>
                <a:spcPct val="113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218334"/>
            <a:ext cx="2133600" cy="365125"/>
          </a:xfrm>
        </p:spPr>
        <p:txBody>
          <a:bodyPr/>
          <a:lstStyle/>
          <a:p>
            <a:fld id="{10722E5F-5C4A-4FB2-B30E-E51D93B90FDD}" type="datetime1">
              <a:rPr lang="en-US" smtClean="0"/>
              <a:t>2/21/2018</a:t>
            </a:fld>
            <a:endParaRPr lang="en-US"/>
          </a:p>
        </p:txBody>
      </p:sp>
      <p:sp>
        <p:nvSpPr>
          <p:cNvPr id="5" name="Footer Placeholder 4"/>
          <p:cNvSpPr>
            <a:spLocks noGrp="1"/>
          </p:cNvSpPr>
          <p:nvPr>
            <p:ph type="ftr" sz="quarter" idx="11"/>
          </p:nvPr>
        </p:nvSpPr>
        <p:spPr>
          <a:xfrm>
            <a:off x="3124200" y="6218334"/>
            <a:ext cx="2895600" cy="365125"/>
          </a:xfrm>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a:xfrm>
            <a:off x="6932744" y="6433984"/>
            <a:ext cx="2133600" cy="365125"/>
          </a:xfrm>
        </p:spPr>
        <p:txBody>
          <a:bodyPr/>
          <a:lstStyle/>
          <a:p>
            <a:fld id="{9CF2147F-6F6C-4333-9E01-218A7A654D13}" type="slidenum">
              <a:rPr lang="en-US" smtClean="0"/>
              <a:t>‹#›</a:t>
            </a:fld>
            <a:endParaRPr lang="en-US"/>
          </a:p>
        </p:txBody>
      </p:sp>
      <p:sp>
        <p:nvSpPr>
          <p:cNvPr id="8" name="Title 1"/>
          <p:cNvSpPr txBox="1">
            <a:spLocks/>
          </p:cNvSpPr>
          <p:nvPr/>
        </p:nvSpPr>
        <p:spPr>
          <a:xfrm>
            <a:off x="-1801" y="217006"/>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8648" y="214256"/>
            <a:ext cx="7832763" cy="543523"/>
          </a:xfrm>
        </p:spPr>
        <p:txBody>
          <a:bodyPr>
            <a:noAutofit/>
          </a:bodyPr>
          <a:lstStyle>
            <a:lvl1pPr marL="0" indent="233363" algn="l">
              <a:defRPr sz="3600">
                <a:solidFill>
                  <a:schemeClr val="bg1"/>
                </a:solidFill>
              </a:defRPr>
            </a:lvl1pPr>
          </a:lstStyle>
          <a:p>
            <a:r>
              <a:rPr lang="en-US" smtClean="0"/>
              <a:t>Click to edit Master title style</a:t>
            </a:r>
            <a:endParaRPr lang="en-US" dirty="0"/>
          </a:p>
        </p:txBody>
      </p:sp>
      <p:pic>
        <p:nvPicPr>
          <p:cNvPr id="10"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57165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lvl1pPr>
              <a:lnSpc>
                <a:spcPct val="113000"/>
              </a:lnSpc>
              <a:spcBef>
                <a:spcPts val="0"/>
              </a:spcBef>
              <a:defRPr/>
            </a:lvl1pPr>
            <a:lvl2pPr>
              <a:lnSpc>
                <a:spcPct val="113000"/>
              </a:lnSpc>
              <a:spcBef>
                <a:spcPts val="0"/>
              </a:spcBef>
              <a:defRPr/>
            </a:lvl2pPr>
            <a:lvl3pPr>
              <a:lnSpc>
                <a:spcPct val="113000"/>
              </a:lnSpc>
              <a:spcBef>
                <a:spcPts val="0"/>
              </a:spcBef>
              <a:defRPr/>
            </a:lvl3pPr>
            <a:lvl4pPr>
              <a:lnSpc>
                <a:spcPct val="113000"/>
              </a:lnSpc>
              <a:spcBef>
                <a:spcPts val="0"/>
              </a:spcBef>
              <a:defRPr/>
            </a:lvl4pPr>
            <a:lvl5pPr>
              <a:lnSpc>
                <a:spcPct val="113000"/>
              </a:lnSpc>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218334"/>
            <a:ext cx="2133600" cy="365125"/>
          </a:xfrm>
        </p:spPr>
        <p:txBody>
          <a:bodyPr/>
          <a:lstStyle/>
          <a:p>
            <a:fld id="{5BDF852B-E462-4C61-A771-5F1455CF9C14}" type="datetime1">
              <a:rPr lang="en-US" smtClean="0"/>
              <a:t>2/21/2018</a:t>
            </a:fld>
            <a:endParaRPr lang="en-US"/>
          </a:p>
        </p:txBody>
      </p:sp>
      <p:sp>
        <p:nvSpPr>
          <p:cNvPr id="5" name="Footer Placeholder 4"/>
          <p:cNvSpPr>
            <a:spLocks noGrp="1"/>
          </p:cNvSpPr>
          <p:nvPr>
            <p:ph type="ftr" sz="quarter" idx="11"/>
          </p:nvPr>
        </p:nvSpPr>
        <p:spPr>
          <a:xfrm>
            <a:off x="3124200" y="6218334"/>
            <a:ext cx="2895600" cy="365125"/>
          </a:xfrm>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a:xfrm>
            <a:off x="6932744" y="6433984"/>
            <a:ext cx="2133600" cy="365125"/>
          </a:xfrm>
        </p:spPr>
        <p:txBody>
          <a:bodyPr/>
          <a:lstStyle/>
          <a:p>
            <a:fld id="{9CF2147F-6F6C-4333-9E01-218A7A654D13}" type="slidenum">
              <a:rPr lang="en-US" smtClean="0"/>
              <a:t>‹#›</a:t>
            </a:fld>
            <a:endParaRPr lang="en-US"/>
          </a:p>
        </p:txBody>
      </p:sp>
      <p:sp>
        <p:nvSpPr>
          <p:cNvPr id="8" name="Title 1"/>
          <p:cNvSpPr txBox="1">
            <a:spLocks/>
          </p:cNvSpPr>
          <p:nvPr/>
        </p:nvSpPr>
        <p:spPr>
          <a:xfrm>
            <a:off x="-1801" y="217006"/>
            <a:ext cx="7843212" cy="540773"/>
          </a:xfrm>
          <a:prstGeom prst="rect">
            <a:avLst/>
          </a:prstGeom>
          <a:solidFill>
            <a:srgbClr val="DE0025"/>
          </a:solidFill>
          <a:effectLst>
            <a:outerShdw blurRad="50800" dist="38100" dir="2700000" algn="tl" rotWithShape="0">
              <a:prstClr val="black">
                <a:alpha val="40000"/>
              </a:prstClr>
            </a:outerShdw>
          </a:effectLst>
        </p:spPr>
        <p:txBody>
          <a:bodyPr vert="horz" wrap="non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7130539" y="4518430"/>
            <a:ext cx="1847304" cy="1863789"/>
            <a:chOff x="7130539" y="4518430"/>
            <a:chExt cx="1847304" cy="1863789"/>
          </a:xfrm>
        </p:grpSpPr>
        <p:sp>
          <p:nvSpPr>
            <p:cNvPr id="10" name="Rectangle 9"/>
            <p:cNvSpPr/>
            <p:nvPr/>
          </p:nvSpPr>
          <p:spPr>
            <a:xfrm>
              <a:off x="8090875" y="4518430"/>
              <a:ext cx="886968"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584" y="5471013"/>
            <a:ext cx="886810"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title"/>
          </p:nvPr>
        </p:nvSpPr>
        <p:spPr>
          <a:xfrm>
            <a:off x="8648" y="214256"/>
            <a:ext cx="7832763" cy="543523"/>
          </a:xfrm>
          <a:solidFill>
            <a:srgbClr val="EF3E42"/>
          </a:solidFill>
        </p:spPr>
        <p:txBody>
          <a:bodyPr>
            <a:noAutofit/>
          </a:bodyPr>
          <a:lstStyle>
            <a:lvl1pPr marL="0" indent="233363" algn="l">
              <a:defRPr sz="3600">
                <a:solidFill>
                  <a:schemeClr val="bg1"/>
                </a:solidFill>
              </a:defRPr>
            </a:lvl1pPr>
          </a:lstStyle>
          <a:p>
            <a:r>
              <a:rPr lang="en-US" smtClean="0"/>
              <a:t>Click to edit Master title style</a:t>
            </a:r>
            <a:endParaRPr lang="en-US" dirty="0"/>
          </a:p>
        </p:txBody>
      </p:sp>
      <p:pic>
        <p:nvPicPr>
          <p:cNvPr id="14"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2652059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F852B-E462-4C61-A771-5F1455CF9C14}"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a:xfrm>
            <a:off x="6907315" y="6424097"/>
            <a:ext cx="2133600" cy="365125"/>
          </a:xfrm>
        </p:spPr>
        <p:txBody>
          <a:bodyPr/>
          <a:lstStyle/>
          <a:p>
            <a:fld id="{9CF2147F-6F6C-4333-9E01-218A7A654D13}" type="slidenum">
              <a:rPr lang="en-US" smtClean="0"/>
              <a:t>‹#›</a:t>
            </a:fld>
            <a:endParaRPr lang="en-US"/>
          </a:p>
        </p:txBody>
      </p:sp>
      <p:grpSp>
        <p:nvGrpSpPr>
          <p:cNvPr id="7" name="Group 6"/>
          <p:cNvGrpSpPr/>
          <p:nvPr/>
        </p:nvGrpSpPr>
        <p:grpSpPr>
          <a:xfrm>
            <a:off x="7142262" y="4504731"/>
            <a:ext cx="1847304" cy="1863789"/>
            <a:chOff x="7130539" y="4518430"/>
            <a:chExt cx="1847304" cy="1863789"/>
          </a:xfrm>
        </p:grpSpPr>
        <p:sp>
          <p:nvSpPr>
            <p:cNvPr id="8" name="Rectangle 7"/>
            <p:cNvSpPr/>
            <p:nvPr/>
          </p:nvSpPr>
          <p:spPr>
            <a:xfrm>
              <a:off x="8090875" y="4518430"/>
              <a:ext cx="886968"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3190" y="5461247"/>
            <a:ext cx="914400"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89722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F852B-E462-4C61-A771-5F1455CF9C14}"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12"/>
          </p:nvPr>
        </p:nvSpPr>
        <p:spPr>
          <a:xfrm>
            <a:off x="6885199" y="6424097"/>
            <a:ext cx="2133600" cy="365125"/>
          </a:xfrm>
        </p:spPr>
        <p:txBody>
          <a:bodyPr/>
          <a:lstStyle/>
          <a:p>
            <a:fld id="{9CF2147F-6F6C-4333-9E01-218A7A654D13}" type="slidenum">
              <a:rPr lang="en-US" smtClean="0"/>
              <a:t>‹#›</a:t>
            </a:fld>
            <a:endParaRPr lang="en-US"/>
          </a:p>
        </p:txBody>
      </p:sp>
      <p:grpSp>
        <p:nvGrpSpPr>
          <p:cNvPr id="7" name="Group 6"/>
          <p:cNvGrpSpPr/>
          <p:nvPr/>
        </p:nvGrpSpPr>
        <p:grpSpPr>
          <a:xfrm>
            <a:off x="7142262" y="4504731"/>
            <a:ext cx="1847304" cy="1863789"/>
            <a:chOff x="7130539" y="4518430"/>
            <a:chExt cx="1847304" cy="1863789"/>
          </a:xfrm>
        </p:grpSpPr>
        <p:sp>
          <p:nvSpPr>
            <p:cNvPr id="8" name="Rectangle 7"/>
            <p:cNvSpPr/>
            <p:nvPr/>
          </p:nvSpPr>
          <p:spPr>
            <a:xfrm>
              <a:off x="8090875" y="4518430"/>
              <a:ext cx="886968"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pic>
        <p:nvPicPr>
          <p:cNvPr id="14" name="Picture 3"/>
          <p:cNvPicPr>
            <a:picLocks noChangeArrowheads="1"/>
          </p:cNvPicPr>
          <p:nvPr/>
        </p:nvPicPr>
        <p:blipFill rotWithShape="1">
          <a:blip r:embed="rId3">
            <a:extLst>
              <a:ext uri="{28A0092B-C50C-407E-A947-70E740481C1C}">
                <a14:useLocalDpi xmlns:a14="http://schemas.microsoft.com/office/drawing/2010/main" val="0"/>
              </a:ext>
            </a:extLst>
          </a:blip>
          <a:srcRect r="9093"/>
          <a:stretch/>
        </p:blipFill>
        <p:spPr bwMode="auto">
          <a:xfrm>
            <a:off x="8102598" y="5454120"/>
            <a:ext cx="914400"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5106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F852B-E462-4C61-A771-5F1455CF9C1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905029" y="6424097"/>
            <a:ext cx="2133600" cy="365125"/>
          </a:xfrm>
        </p:spPr>
        <p:txBody>
          <a:bodyPr/>
          <a:lstStyle/>
          <a:p>
            <a:fld id="{9CF2147F-6F6C-4333-9E01-218A7A654D13}" type="slidenum">
              <a:rPr lang="en-US" smtClean="0"/>
              <a:t>‹#›</a:t>
            </a:fld>
            <a:endParaRPr lang="en-US"/>
          </a:p>
        </p:txBody>
      </p:sp>
      <p:sp>
        <p:nvSpPr>
          <p:cNvPr id="6" name="Title 1"/>
          <p:cNvSpPr txBox="1">
            <a:spLocks/>
          </p:cNvSpPr>
          <p:nvPr/>
        </p:nvSpPr>
        <p:spPr>
          <a:xfrm>
            <a:off x="0" y="202404"/>
            <a:ext cx="7843212" cy="540773"/>
          </a:xfrm>
          <a:prstGeom prst="rect">
            <a:avLst/>
          </a:prstGeom>
          <a:solidFill>
            <a:srgbClr val="E00034"/>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02404"/>
            <a:ext cx="7843212" cy="540773"/>
          </a:xfrm>
          <a:solidFill>
            <a:srgbClr val="EF3E42"/>
          </a:solidFill>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grpSp>
        <p:nvGrpSpPr>
          <p:cNvPr id="8" name="Group 7"/>
          <p:cNvGrpSpPr/>
          <p:nvPr/>
        </p:nvGrpSpPr>
        <p:grpSpPr>
          <a:xfrm>
            <a:off x="7142262" y="4513357"/>
            <a:ext cx="1847304" cy="1863789"/>
            <a:chOff x="7130539" y="4518430"/>
            <a:chExt cx="1847304" cy="1863789"/>
          </a:xfrm>
        </p:grpSpPr>
        <p:sp>
          <p:nvSpPr>
            <p:cNvPr id="9" name="Rectangle 8"/>
            <p:cNvSpPr/>
            <p:nvPr/>
          </p:nvSpPr>
          <p:spPr>
            <a:xfrm>
              <a:off x="8090875" y="4518430"/>
              <a:ext cx="886968"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56"/>
          <a:stretch/>
        </p:blipFill>
        <p:spPr bwMode="auto">
          <a:xfrm>
            <a:off x="8102598" y="5462746"/>
            <a:ext cx="914400" cy="92391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84109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F852B-E462-4C61-A771-5F1455CF9C1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911242" y="6424097"/>
            <a:ext cx="2133600" cy="365125"/>
          </a:xfrm>
        </p:spPr>
        <p:txBody>
          <a:bodyPr/>
          <a:lstStyle/>
          <a:p>
            <a:fld id="{9CF2147F-6F6C-4333-9E01-218A7A654D13}" type="slidenum">
              <a:rPr lang="en-US" smtClean="0"/>
              <a:t>‹#›</a:t>
            </a:fld>
            <a:endParaRPr lang="en-US"/>
          </a:p>
        </p:txBody>
      </p:sp>
      <p:sp>
        <p:nvSpPr>
          <p:cNvPr id="6"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grpSp>
        <p:nvGrpSpPr>
          <p:cNvPr id="8" name="Group 7"/>
          <p:cNvGrpSpPr/>
          <p:nvPr/>
        </p:nvGrpSpPr>
        <p:grpSpPr>
          <a:xfrm>
            <a:off x="7142262" y="4513357"/>
            <a:ext cx="1874736" cy="1863789"/>
            <a:chOff x="7130539" y="4518430"/>
            <a:chExt cx="1874736" cy="1863789"/>
          </a:xfrm>
        </p:grpSpPr>
        <p:sp>
          <p:nvSpPr>
            <p:cNvPr id="9" name="Rectangle 8"/>
            <p:cNvSpPr/>
            <p:nvPr/>
          </p:nvSpPr>
          <p:spPr>
            <a:xfrm>
              <a:off x="8090875" y="4518430"/>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8794" y="5473918"/>
            <a:ext cx="926048"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36267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F852B-E462-4C61-A771-5F1455CF9C1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889033" y="6424097"/>
            <a:ext cx="2133600" cy="365125"/>
          </a:xfrm>
        </p:spPr>
        <p:txBody>
          <a:bodyPr/>
          <a:lstStyle/>
          <a:p>
            <a:fld id="{9CF2147F-6F6C-4333-9E01-218A7A654D13}" type="slidenum">
              <a:rPr lang="en-US" smtClean="0"/>
              <a:t>‹#›</a:t>
            </a:fld>
            <a:endParaRPr lang="en-US"/>
          </a:p>
        </p:txBody>
      </p:sp>
      <p:sp>
        <p:nvSpPr>
          <p:cNvPr id="6"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grpSp>
        <p:nvGrpSpPr>
          <p:cNvPr id="8" name="Group 7"/>
          <p:cNvGrpSpPr/>
          <p:nvPr/>
        </p:nvGrpSpPr>
        <p:grpSpPr>
          <a:xfrm>
            <a:off x="7142262" y="4513357"/>
            <a:ext cx="1847304" cy="1863789"/>
            <a:chOff x="7130539" y="4518430"/>
            <a:chExt cx="1847304" cy="1863789"/>
          </a:xfrm>
        </p:grpSpPr>
        <p:sp>
          <p:nvSpPr>
            <p:cNvPr id="9" name="Rectangle 8"/>
            <p:cNvSpPr/>
            <p:nvPr/>
          </p:nvSpPr>
          <p:spPr>
            <a:xfrm>
              <a:off x="8090875" y="4518430"/>
              <a:ext cx="886968"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411" y="5474718"/>
            <a:ext cx="905005" cy="91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98213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F852B-E462-4C61-A771-5F1455CF9C1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5" name="Slide Number Placeholder 4"/>
          <p:cNvSpPr>
            <a:spLocks noGrp="1"/>
          </p:cNvSpPr>
          <p:nvPr>
            <p:ph type="sldNum" sz="quarter" idx="12"/>
          </p:nvPr>
        </p:nvSpPr>
        <p:spPr>
          <a:xfrm>
            <a:off x="6883398" y="6424097"/>
            <a:ext cx="2133600" cy="365125"/>
          </a:xfrm>
        </p:spPr>
        <p:txBody>
          <a:bodyPr/>
          <a:lstStyle/>
          <a:p>
            <a:fld id="{9CF2147F-6F6C-4333-9E01-218A7A654D13}" type="slidenum">
              <a:rPr lang="en-US" smtClean="0"/>
              <a:t>‹#›</a:t>
            </a:fld>
            <a:endParaRPr lang="en-US"/>
          </a:p>
        </p:txBody>
      </p:sp>
      <p:sp>
        <p:nvSpPr>
          <p:cNvPr id="6" name="Title 1"/>
          <p:cNvSpPr txBox="1">
            <a:spLocks/>
          </p:cNvSpPr>
          <p:nvPr/>
        </p:nvSpPr>
        <p:spPr>
          <a:xfrm>
            <a:off x="0" y="202404"/>
            <a:ext cx="7843212" cy="540773"/>
          </a:xfrm>
          <a:prstGeom prst="rect">
            <a:avLst/>
          </a:prstGeom>
          <a:solidFill>
            <a:srgbClr val="EF3E42"/>
          </a:solidFill>
          <a:effectLst>
            <a:outerShdw blurRad="50800" dist="38100" dir="2700000" algn="tl" rotWithShape="0">
              <a:prstClr val="black">
                <a:alpha val="40000"/>
              </a:prstClr>
            </a:outerShdw>
          </a:effectLst>
        </p:spPr>
        <p:txBody>
          <a:bodyPr vert="horz" wrap="non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endParaRPr lang="en-US" sz="2400" dirty="0">
              <a:solidFill>
                <a:schemeClr val="bg1"/>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0" y="202404"/>
            <a:ext cx="7843212" cy="540773"/>
          </a:xfrm>
        </p:spPr>
        <p:txBody>
          <a:bodyPr>
            <a:noAutofit/>
          </a:bodyPr>
          <a:lstStyle>
            <a:lvl1pPr marL="0" indent="234950" algn="l">
              <a:defRPr sz="3600">
                <a:solidFill>
                  <a:schemeClr val="bg1"/>
                </a:solidFill>
                <a:latin typeface="+mj-lt"/>
                <a:cs typeface="Arial" panose="020B0604020202020204" pitchFamily="34" charset="0"/>
              </a:defRPr>
            </a:lvl1pPr>
          </a:lstStyle>
          <a:p>
            <a:r>
              <a:rPr lang="en-US" smtClean="0"/>
              <a:t>Click to edit Master title style</a:t>
            </a:r>
            <a:endParaRPr lang="en-US" dirty="0"/>
          </a:p>
        </p:txBody>
      </p:sp>
      <p:grpSp>
        <p:nvGrpSpPr>
          <p:cNvPr id="8" name="Group 7"/>
          <p:cNvGrpSpPr/>
          <p:nvPr/>
        </p:nvGrpSpPr>
        <p:grpSpPr>
          <a:xfrm>
            <a:off x="7142262" y="4513357"/>
            <a:ext cx="1847304" cy="1863789"/>
            <a:chOff x="7130539" y="4518430"/>
            <a:chExt cx="1847304" cy="1863789"/>
          </a:xfrm>
        </p:grpSpPr>
        <p:sp>
          <p:nvSpPr>
            <p:cNvPr id="9" name="Rectangle 8"/>
            <p:cNvSpPr/>
            <p:nvPr/>
          </p:nvSpPr>
          <p:spPr>
            <a:xfrm>
              <a:off x="8090875" y="4518430"/>
              <a:ext cx="886968"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130539" y="5467819"/>
              <a:ext cx="914400" cy="914400"/>
            </a:xfrm>
            <a:prstGeom prst="rect">
              <a:avLst/>
            </a:prstGeom>
            <a:solidFill>
              <a:srgbClr val="EF3E4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9101"/>
          <a:stretch/>
        </p:blipFill>
        <p:spPr bwMode="auto">
          <a:xfrm>
            <a:off x="8102598" y="5462746"/>
            <a:ext cx="914400" cy="9191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83535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F852B-E462-4C61-A771-5F1455CF9C14}" type="datetime1">
              <a:rPr lang="en-US" smtClean="0"/>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All forward looking statements are preliminary based on information currently available and are subject to change.  All informatio is provided solely for purposes of allowing representatives of the State of Vermont to be able to settle issues left to be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2147F-6F6C-4333-9E01-218A7A654D13}" type="slidenum">
              <a:rPr lang="en-US" smtClean="0"/>
              <a:t>‹#›</a:t>
            </a:fld>
            <a:endParaRPr lang="en-US"/>
          </a:p>
        </p:txBody>
      </p:sp>
    </p:spTree>
    <p:extLst>
      <p:ext uri="{BB962C8B-B14F-4D97-AF65-F5344CB8AC3E}">
        <p14:creationId xmlns:p14="http://schemas.microsoft.com/office/powerpoint/2010/main" val="30720988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13000"/>
        </a:lnSpc>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3000"/>
        </a:lnSpc>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13000"/>
        </a:lnSpc>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13000"/>
        </a:lnSpc>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13000"/>
        </a:lnSpc>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50" y="3397022"/>
            <a:ext cx="4667219" cy="1569660"/>
          </a:xfrm>
          <a:prstGeom prst="rect">
            <a:avLst/>
          </a:prstGeom>
          <a:noFill/>
          <a:ln>
            <a:noFill/>
          </a:ln>
        </p:spPr>
        <p:txBody>
          <a:bodyPr wrap="square" rtlCol="0">
            <a:spAutoFit/>
          </a:bodyPr>
          <a:lstStyle/>
          <a:p>
            <a:pPr algn="ctr"/>
            <a:r>
              <a:rPr lang="en-US" sz="2400" b="1" dirty="0" smtClean="0">
                <a:solidFill>
                  <a:srgbClr val="EF3E42"/>
                </a:solidFill>
                <a:latin typeface="Arial" panose="020B0604020202020204" pitchFamily="34" charset="0"/>
                <a:cs typeface="Arial" panose="020B0604020202020204" pitchFamily="34" charset="0"/>
              </a:rPr>
              <a:t>Pilgrim Nuclear Power Station </a:t>
            </a:r>
            <a:r>
              <a:rPr lang="en-US" sz="2400" b="1" dirty="0">
                <a:solidFill>
                  <a:srgbClr val="EF3E42"/>
                </a:solidFill>
                <a:latin typeface="Arial" panose="020B0604020202020204" pitchFamily="34" charset="0"/>
                <a:cs typeface="Arial" panose="020B0604020202020204" pitchFamily="34" charset="0"/>
              </a:rPr>
              <a:t>Post-Shutdown Decommissioning Activities Report (PSDAR)</a:t>
            </a:r>
          </a:p>
        </p:txBody>
      </p:sp>
      <p:sp>
        <p:nvSpPr>
          <p:cNvPr id="19" name="TextBox 18"/>
          <p:cNvSpPr txBox="1"/>
          <p:nvPr/>
        </p:nvSpPr>
        <p:spPr>
          <a:xfrm>
            <a:off x="746604" y="5318479"/>
            <a:ext cx="3131739" cy="369332"/>
          </a:xfrm>
          <a:prstGeom prst="rect">
            <a:avLst/>
          </a:prstGeom>
          <a:noFill/>
          <a:ln>
            <a:noFill/>
          </a:ln>
        </p:spPr>
        <p:txBody>
          <a:bodyPr wrap="square" rtlCol="0">
            <a:spAutoFit/>
          </a:bodyPr>
          <a:lstStyle/>
          <a:p>
            <a:pPr algn="ctr"/>
            <a:r>
              <a:rPr lang="en-US" b="1" dirty="0" smtClean="0">
                <a:latin typeface="Arial" panose="020B0604020202020204" pitchFamily="34" charset="0"/>
                <a:cs typeface="Arial" panose="020B0604020202020204" pitchFamily="34" charset="0"/>
              </a:rPr>
              <a:t>February 15, 2018 </a:t>
            </a:r>
          </a:p>
        </p:txBody>
      </p:sp>
      <p:pic>
        <p:nvPicPr>
          <p:cNvPr id="3" name="Picture 2" descr="C:\Users\cbrumfi\Desktop\Advertising.Marketing Materials\Images.files.videos\Logos\001_MASTER_FILES_logo\2010 Logo WITH Registration Mark_External Use\Professional\Horizontal\Red&amp;Black\Red&amp;Black-Horizontal\ENT_LOGO_H_RB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908" y="1365303"/>
            <a:ext cx="2611129" cy="112147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642844" y="143911"/>
            <a:ext cx="2142265" cy="2147517"/>
          </a:xfrm>
          <a:prstGeom prst="rect">
            <a:avLst/>
          </a:prstGeom>
          <a:solidFill>
            <a:srgbClr val="EF3E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6858000" y="2345115"/>
            <a:ext cx="2185416" cy="2176272"/>
          </a:xfrm>
          <a:prstGeom prst="rect">
            <a:avLst/>
          </a:prstGeom>
          <a:solidFill>
            <a:srgbClr val="EF3E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4642844" y="4571999"/>
            <a:ext cx="2142265" cy="2176272"/>
          </a:xfrm>
          <a:prstGeom prst="rect">
            <a:avLst/>
          </a:prstGeom>
          <a:solidFill>
            <a:srgbClr val="EF3E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 name="Picture 2" descr="C:\Users\cbrumfi\Desktop\10783 Circuit final 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60" y="6382921"/>
            <a:ext cx="4444409" cy="3134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lynch4\AppData\Local\Microsoft\Windows\Temporary Internet Files\Content.Outlook\7NY7EBNO\Pilgrim n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43911"/>
            <a:ext cx="2157582" cy="21475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lynch4\AppData\Local\Microsoft\Windows\Temporary Internet Files\Content.Outlook\7NY7EBNO\File Photo 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567030"/>
            <a:ext cx="2185416" cy="21812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lynch4\AppData\Local\Microsoft\Windows\Temporary Internet Files\Content.Outlook\7NY7EBNO\IMG_308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8271" y="2345115"/>
            <a:ext cx="2135088"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375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sp>
        <p:nvSpPr>
          <p:cNvPr id="6" name="Content Placeholder 5"/>
          <p:cNvSpPr>
            <a:spLocks noGrp="1"/>
          </p:cNvSpPr>
          <p:nvPr>
            <p:ph idx="1"/>
          </p:nvPr>
        </p:nvSpPr>
        <p:spPr>
          <a:xfrm>
            <a:off x="457200" y="869891"/>
            <a:ext cx="5316071" cy="5541037"/>
          </a:xfrm>
        </p:spPr>
        <p:txBody>
          <a:bodyPr>
            <a:noAutofit/>
          </a:bodyPr>
          <a:lstStyle/>
          <a:p>
            <a:r>
              <a:rPr lang="en-US" sz="1800" dirty="0"/>
              <a:t>Pilgrim c</a:t>
            </a:r>
            <a:r>
              <a:rPr lang="en-US" sz="1800" dirty="0" smtClean="0"/>
              <a:t>urrently has one (1) operational ISFSI pad with a capacity of 40 casks administratively limited to 38 casks to facilitate shuffling/cask access.</a:t>
            </a:r>
          </a:p>
          <a:p>
            <a:endParaRPr lang="en-US" sz="1800" dirty="0" smtClean="0"/>
          </a:p>
          <a:p>
            <a:r>
              <a:rPr lang="en-US" sz="1800" dirty="0" smtClean="0"/>
              <a:t>The current pad has eight (8) loaded </a:t>
            </a:r>
            <a:r>
              <a:rPr lang="en-US" sz="1800" dirty="0" err="1" smtClean="0"/>
              <a:t>Holtec</a:t>
            </a:r>
            <a:r>
              <a:rPr lang="en-US" sz="1800" dirty="0" smtClean="0"/>
              <a:t> System 100 Multi-Purpose Canisters (MPCs) each with 68 fuel assemblies.</a:t>
            </a:r>
          </a:p>
          <a:p>
            <a:endParaRPr lang="en-US" sz="1800" dirty="0" smtClean="0"/>
          </a:p>
          <a:p>
            <a:r>
              <a:rPr lang="en-US" sz="1800" dirty="0"/>
              <a:t>Current plans are to load additional casks in 2018</a:t>
            </a:r>
            <a:r>
              <a:rPr lang="en-US" sz="1800" dirty="0" smtClean="0"/>
              <a:t>.</a:t>
            </a:r>
          </a:p>
          <a:p>
            <a:endParaRPr lang="en-US" sz="1800" dirty="0"/>
          </a:p>
          <a:p>
            <a:r>
              <a:rPr lang="en-US" sz="1800" dirty="0" smtClean="0"/>
              <a:t>A second ISFSI pad is required to store all spent nuclear fuel on-site.</a:t>
            </a:r>
          </a:p>
          <a:p>
            <a:pPr marL="0" indent="0">
              <a:buNone/>
            </a:pPr>
            <a:endParaRPr lang="en-US" sz="1800" dirty="0" smtClean="0"/>
          </a:p>
          <a:p>
            <a:r>
              <a:rPr lang="en-US" sz="1800" dirty="0" smtClean="0"/>
              <a:t>Design, engineering and vendor selection will determine specifics such as the size of the second pad and the total number of cask systems.</a:t>
            </a:r>
          </a:p>
          <a:p>
            <a:endParaRPr lang="en-US" sz="1800" dirty="0"/>
          </a:p>
          <a:p>
            <a:pPr marL="0" indent="0">
              <a:buNone/>
            </a:pPr>
            <a:endParaRPr lang="en-US" sz="1800" dirty="0" smtClean="0"/>
          </a:p>
        </p:txBody>
      </p:sp>
      <p:sp>
        <p:nvSpPr>
          <p:cNvPr id="3" name="Slide Number Placeholder 2"/>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10</a:t>
            </a:fld>
            <a:endParaRPr kumimoji="0" lang="en-US" dirty="0"/>
          </a:p>
        </p:txBody>
      </p:sp>
      <p:sp>
        <p:nvSpPr>
          <p:cNvPr id="2" name="Title 1"/>
          <p:cNvSpPr>
            <a:spLocks noGrp="1"/>
          </p:cNvSpPr>
          <p:nvPr>
            <p:ph type="title"/>
          </p:nvPr>
        </p:nvSpPr>
        <p:spPr/>
        <p:txBody>
          <a:bodyPr/>
          <a:lstStyle/>
          <a:p>
            <a:pPr indent="227013"/>
            <a:r>
              <a:rPr lang="en-US" sz="3000" dirty="0" smtClean="0"/>
              <a:t>Pilgrim Dry Fuel Storage – Background (Cont’d)</a:t>
            </a:r>
            <a:endParaRPr lang="en-US" sz="3000" dirty="0"/>
          </a:p>
        </p:txBody>
      </p:sp>
      <p:pic>
        <p:nvPicPr>
          <p:cNvPr id="2050" name="Picture 2" descr="C:\Users\jlynch4\AppData\Local\Microsoft\Windows\Temporary Internet Files\Content.Outlook\7NY7EBNO\Dry Ca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075" y="1103413"/>
            <a:ext cx="2971800" cy="197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821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Pilgrim Aerial View</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565" y="1240273"/>
            <a:ext cx="7620660" cy="44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214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3200"/>
            <a:ext cx="8229600" cy="1253911"/>
          </a:xfrm>
          <a:solidFill>
            <a:srgbClr val="EF3E42"/>
          </a:solidFill>
        </p:spPr>
        <p:txBody>
          <a:bodyPr>
            <a:normAutofit/>
          </a:bodyPr>
          <a:lstStyle/>
          <a:p>
            <a:r>
              <a:rPr lang="en-US" sz="3600" dirty="0" smtClean="0">
                <a:solidFill>
                  <a:schemeClr val="bg1"/>
                </a:solidFill>
              </a:rPr>
              <a:t>Decommissioning Cost Estimate</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30CF1F9B-CD62-4009-974C-3C31777B7074}" type="slidenum">
              <a:rPr lang="en-US" smtClean="0"/>
              <a:t>12</a:t>
            </a:fld>
            <a:endParaRPr lang="en-US"/>
          </a:p>
        </p:txBody>
      </p:sp>
      <p:pic>
        <p:nvPicPr>
          <p:cNvPr id="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descr="C:\Users\cbrumfi\Desktop\Advertising.Marketing Materials\Images.files.videos\Logos\001_MASTER_FILES_logo\2010 Logo WITH Registration Mark_External Use\Professional\Horizontal\Red&amp;Black\Red&amp;Black-Horizontal\ENT_LOGO_H_RB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114" y="369017"/>
            <a:ext cx="2611129" cy="112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6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sp>
        <p:nvSpPr>
          <p:cNvPr id="6" name="Content Placeholder 5"/>
          <p:cNvSpPr>
            <a:spLocks noGrp="1"/>
          </p:cNvSpPr>
          <p:nvPr>
            <p:ph idx="1"/>
          </p:nvPr>
        </p:nvSpPr>
        <p:spPr>
          <a:xfrm>
            <a:off x="457200" y="1118002"/>
            <a:ext cx="8229600" cy="5292927"/>
          </a:xfrm>
        </p:spPr>
        <p:txBody>
          <a:bodyPr>
            <a:noAutofit/>
          </a:bodyPr>
          <a:lstStyle/>
          <a:p>
            <a:pPr marL="0" indent="0">
              <a:buNone/>
            </a:pPr>
            <a:r>
              <a:rPr lang="en-US" sz="2000" b="1" dirty="0" smtClean="0"/>
              <a:t>Requirements/Guidance</a:t>
            </a:r>
            <a:endParaRPr lang="en-US" sz="2000" b="1" dirty="0"/>
          </a:p>
          <a:p>
            <a:r>
              <a:rPr lang="en-US" sz="2000" dirty="0" smtClean="0"/>
              <a:t>10CFR50.75(c</a:t>
            </a:r>
            <a:r>
              <a:rPr lang="en-US" sz="2000" dirty="0"/>
              <a:t>), </a:t>
            </a:r>
            <a:r>
              <a:rPr lang="en-US" sz="2000" dirty="0" smtClean="0"/>
              <a:t>10CFR72.30</a:t>
            </a:r>
            <a:r>
              <a:rPr lang="en-US" sz="2000" dirty="0"/>
              <a:t>, </a:t>
            </a:r>
            <a:r>
              <a:rPr lang="en-US" sz="2000" dirty="0" smtClean="0"/>
              <a:t>10CFR50.54(bb</a:t>
            </a:r>
            <a:r>
              <a:rPr lang="en-US" sz="2000" dirty="0"/>
              <a:t>)</a:t>
            </a:r>
          </a:p>
          <a:p>
            <a:r>
              <a:rPr lang="en-US" sz="2000" dirty="0"/>
              <a:t>TLG Services cost estimating model and data</a:t>
            </a:r>
          </a:p>
          <a:p>
            <a:r>
              <a:rPr lang="en-US" sz="2000" dirty="0"/>
              <a:t>Plant specific data from walk downs and plant design info</a:t>
            </a:r>
          </a:p>
          <a:p>
            <a:endParaRPr lang="en-US" sz="1000" dirty="0"/>
          </a:p>
          <a:p>
            <a:pPr marL="0" indent="0">
              <a:buNone/>
            </a:pPr>
            <a:r>
              <a:rPr lang="en-US" sz="2000" b="1" dirty="0"/>
              <a:t>DCE Content</a:t>
            </a:r>
          </a:p>
          <a:p>
            <a:r>
              <a:rPr lang="en-US" sz="2000" dirty="0"/>
              <a:t>Discusses the Decommissioning Plan assumptions</a:t>
            </a:r>
          </a:p>
          <a:p>
            <a:r>
              <a:rPr lang="en-US" sz="2000" dirty="0"/>
              <a:t>Specific Costs for:</a:t>
            </a:r>
          </a:p>
          <a:p>
            <a:pPr lvl="1"/>
            <a:r>
              <a:rPr lang="en-US" sz="1600" dirty="0"/>
              <a:t>NRC License Termination</a:t>
            </a:r>
          </a:p>
          <a:p>
            <a:pPr lvl="1"/>
            <a:r>
              <a:rPr lang="en-US" sz="1600" dirty="0"/>
              <a:t>Spent Fuel Management (SFM)</a:t>
            </a:r>
          </a:p>
          <a:p>
            <a:pPr lvl="1"/>
            <a:r>
              <a:rPr lang="en-US" sz="1600" dirty="0"/>
              <a:t>Site Restoration</a:t>
            </a:r>
          </a:p>
          <a:p>
            <a:r>
              <a:rPr lang="en-US" sz="2000" dirty="0"/>
              <a:t>Provides Total Costs by Decommissioning Period</a:t>
            </a:r>
          </a:p>
          <a:p>
            <a:endParaRPr lang="en-US" sz="2000" dirty="0" smtClean="0"/>
          </a:p>
          <a:p>
            <a:endParaRPr lang="en-US" sz="2000" dirty="0"/>
          </a:p>
          <a:p>
            <a:endParaRPr lang="en-US" sz="2000" dirty="0" smtClean="0"/>
          </a:p>
          <a:p>
            <a:pPr marL="0" indent="0">
              <a:buNone/>
            </a:pPr>
            <a:endParaRPr lang="en-US" sz="2000" dirty="0" smtClean="0"/>
          </a:p>
        </p:txBody>
      </p:sp>
      <p:sp>
        <p:nvSpPr>
          <p:cNvPr id="3" name="Slide Number Placeholder 2"/>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13</a:t>
            </a:fld>
            <a:endParaRPr kumimoji="0" lang="en-US" dirty="0"/>
          </a:p>
        </p:txBody>
      </p:sp>
      <p:sp>
        <p:nvSpPr>
          <p:cNvPr id="2" name="Title 1"/>
          <p:cNvSpPr>
            <a:spLocks noGrp="1"/>
          </p:cNvSpPr>
          <p:nvPr>
            <p:ph type="title"/>
          </p:nvPr>
        </p:nvSpPr>
        <p:spPr/>
        <p:txBody>
          <a:bodyPr/>
          <a:lstStyle/>
          <a:p>
            <a:pPr indent="227013"/>
            <a:r>
              <a:rPr lang="en-US" sz="3200" dirty="0"/>
              <a:t>Decommissioning Cost Estimate (DCE)</a:t>
            </a:r>
          </a:p>
        </p:txBody>
      </p:sp>
    </p:spTree>
    <p:extLst>
      <p:ext uri="{BB962C8B-B14F-4D97-AF65-F5344CB8AC3E}">
        <p14:creationId xmlns:p14="http://schemas.microsoft.com/office/powerpoint/2010/main" val="27007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63455552"/>
              </p:ext>
            </p:extLst>
          </p:nvPr>
        </p:nvGraphicFramePr>
        <p:xfrm>
          <a:off x="457200" y="1172309"/>
          <a:ext cx="8229600" cy="521676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CF2147F-6F6C-4333-9E01-218A7A654D13}" type="slidenum">
              <a:rPr lang="en-US" smtClean="0"/>
              <a:t>14</a:t>
            </a:fld>
            <a:endParaRPr lang="en-US"/>
          </a:p>
        </p:txBody>
      </p:sp>
      <p:sp>
        <p:nvSpPr>
          <p:cNvPr id="5" name="Title 4"/>
          <p:cNvSpPr>
            <a:spLocks noGrp="1"/>
          </p:cNvSpPr>
          <p:nvPr>
            <p:ph type="title"/>
          </p:nvPr>
        </p:nvSpPr>
        <p:spPr/>
        <p:txBody>
          <a:bodyPr>
            <a:noAutofit/>
          </a:bodyPr>
          <a:lstStyle/>
          <a:p>
            <a:pPr algn="ctr"/>
            <a:r>
              <a:rPr lang="en-US" sz="2400" dirty="0"/>
              <a:t>Decommissioning Cost </a:t>
            </a:r>
            <a:r>
              <a:rPr lang="en-US" sz="2400" dirty="0" smtClean="0"/>
              <a:t>Estimate Breakdown</a:t>
            </a:r>
            <a:endParaRPr lang="en-US" sz="2400" dirty="0"/>
          </a:p>
        </p:txBody>
      </p:sp>
    </p:spTree>
    <p:extLst>
      <p:ext uri="{BB962C8B-B14F-4D97-AF65-F5344CB8AC3E}">
        <p14:creationId xmlns:p14="http://schemas.microsoft.com/office/powerpoint/2010/main" val="410212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sp>
        <p:nvSpPr>
          <p:cNvPr id="2" name="Title 1"/>
          <p:cNvSpPr>
            <a:spLocks noGrp="1"/>
          </p:cNvSpPr>
          <p:nvPr>
            <p:ph type="title"/>
          </p:nvPr>
        </p:nvSpPr>
        <p:spPr/>
        <p:txBody>
          <a:bodyPr/>
          <a:lstStyle/>
          <a:p>
            <a:pPr indent="227013"/>
            <a:r>
              <a:rPr lang="en-US" dirty="0"/>
              <a:t>Nuclear Decommissioning Trust Update</a:t>
            </a:r>
          </a:p>
        </p:txBody>
      </p:sp>
      <p:sp>
        <p:nvSpPr>
          <p:cNvPr id="6" name="Content Placeholder 5"/>
          <p:cNvSpPr>
            <a:spLocks noGrp="1"/>
          </p:cNvSpPr>
          <p:nvPr>
            <p:ph idx="1"/>
          </p:nvPr>
        </p:nvSpPr>
        <p:spPr>
          <a:xfrm>
            <a:off x="457200" y="1058157"/>
            <a:ext cx="8229600" cy="5352772"/>
          </a:xfrm>
        </p:spPr>
        <p:txBody>
          <a:bodyPr>
            <a:noAutofit/>
          </a:bodyPr>
          <a:lstStyle/>
          <a:p>
            <a:endParaRPr lang="en-US" sz="2800" dirty="0" smtClean="0"/>
          </a:p>
          <a:p>
            <a:r>
              <a:rPr lang="en-US" sz="2400" dirty="0" smtClean="0"/>
              <a:t>The Pilgrim </a:t>
            </a:r>
            <a:r>
              <a:rPr lang="en-US" sz="2400" dirty="0"/>
              <a:t>Decommissioning Trust (NDT) balance </a:t>
            </a:r>
            <a:r>
              <a:rPr lang="en-US" sz="2400" dirty="0" smtClean="0"/>
              <a:t>was approximately $1.07 Billion on December 31, </a:t>
            </a:r>
            <a:r>
              <a:rPr lang="en-US" sz="2400" dirty="0"/>
              <a:t>2017</a:t>
            </a:r>
          </a:p>
          <a:p>
            <a:endParaRPr lang="en-US" sz="1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smtClean="0"/>
          </a:p>
        </p:txBody>
      </p:sp>
      <p:sp>
        <p:nvSpPr>
          <p:cNvPr id="3" name="Slide Number Placeholder 2"/>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1436845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143000"/>
            <a:ext cx="6034617" cy="4525963"/>
          </a:xfrm>
        </p:spPr>
      </p:pic>
    </p:spTree>
    <p:extLst>
      <p:ext uri="{BB962C8B-B14F-4D97-AF65-F5344CB8AC3E}">
        <p14:creationId xmlns:p14="http://schemas.microsoft.com/office/powerpoint/2010/main" val="2627674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02045"/>
            <a:ext cx="8229600" cy="1253911"/>
          </a:xfrm>
          <a:solidFill>
            <a:srgbClr val="EF3E42"/>
          </a:solidFill>
        </p:spPr>
        <p:txBody>
          <a:bodyPr>
            <a:normAutofit/>
          </a:bodyPr>
          <a:lstStyle/>
          <a:p>
            <a:r>
              <a:rPr lang="en-US" sz="3600" dirty="0" smtClean="0">
                <a:solidFill>
                  <a:schemeClr val="bg1"/>
                </a:solidFill>
              </a:rPr>
              <a:t>Introductions</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30CF1F9B-CD62-4009-974C-3C31777B7074}" type="slidenum">
              <a:rPr lang="en-US" smtClean="0"/>
              <a:t>2</a:t>
            </a:fld>
            <a:endParaRPr lang="en-US"/>
          </a:p>
        </p:txBody>
      </p:sp>
      <p:pic>
        <p:nvPicPr>
          <p:cNvPr id="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descr="C:\Users\cbrumfi\Desktop\Advertising.Marketing Materials\Images.files.videos\Logos\001_MASTER_FILES_logo\2010 Logo WITH Registration Mark_External Use\Professional\Horizontal\Red&amp;Black\Red&amp;Black-Horizontal\ENT_LOGO_H_RB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114" y="369017"/>
            <a:ext cx="2611129" cy="1121479"/>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450125" y="4177226"/>
            <a:ext cx="7772400" cy="1493793"/>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0" marR="64008" lvl="0" indent="0" algn="ctr"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2000" b="0" i="0" u="none" strike="noStrike" kern="1200" cap="none" spc="0" normalizeH="0" baseline="0" noProof="0" dirty="0" smtClean="0">
                <a:ln>
                  <a:noFill/>
                </a:ln>
                <a:solidFill>
                  <a:srgbClr val="464646"/>
                </a:solidFill>
                <a:effectLst/>
                <a:uLnTx/>
                <a:uFillTx/>
                <a:latin typeface="Lucida Sans Unicode"/>
                <a:ea typeface="+mn-ea"/>
                <a:cs typeface="+mn-cs"/>
              </a:rPr>
              <a:t>John Ohrenberger</a:t>
            </a:r>
          </a:p>
          <a:p>
            <a:pPr marL="0" marR="64008" lvl="0" indent="0" algn="ctr"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2000" b="0" i="0" u="none" strike="noStrike" kern="1200" cap="none" spc="0" normalizeH="0" baseline="0" noProof="0" dirty="0" smtClean="0">
                <a:ln>
                  <a:noFill/>
                </a:ln>
                <a:solidFill>
                  <a:srgbClr val="464646"/>
                </a:solidFill>
                <a:effectLst/>
                <a:uLnTx/>
                <a:uFillTx/>
                <a:latin typeface="Lucida Sans Unicode"/>
                <a:ea typeface="+mn-ea"/>
                <a:cs typeface="+mn-cs"/>
              </a:rPr>
              <a:t>Decommissioning Director</a:t>
            </a:r>
          </a:p>
          <a:p>
            <a:pPr marL="0" marR="64008" lvl="0" indent="0" algn="ctr" defTabSz="914400" rtl="0" eaLnBrk="1" fontAlgn="auto" latinLnBrk="0" hangingPunct="1">
              <a:lnSpc>
                <a:spcPct val="100000"/>
              </a:lnSpc>
              <a:spcBef>
                <a:spcPts val="400"/>
              </a:spcBef>
              <a:spcAft>
                <a:spcPts val="0"/>
              </a:spcAft>
              <a:buClr>
                <a:srgbClr val="2DA2BF"/>
              </a:buClr>
              <a:buSzPct val="68000"/>
              <a:buFont typeface="Wingdings 3"/>
              <a:buNone/>
              <a:tabLst/>
              <a:defRPr/>
            </a:pPr>
            <a:r>
              <a:rPr lang="en-US" sz="2000" dirty="0" smtClean="0">
                <a:solidFill>
                  <a:srgbClr val="464646"/>
                </a:solidFill>
                <a:latin typeface="Lucida Sans Unicode"/>
              </a:rPr>
              <a:t>Pilgrim Nuclear Power Station</a:t>
            </a:r>
            <a:endParaRPr kumimoji="0" lang="en-US" sz="2000" b="0" i="0" u="none" strike="noStrike" kern="1200" cap="none" spc="0" normalizeH="0" baseline="0" noProof="0" dirty="0" smtClean="0">
              <a:ln>
                <a:noFill/>
              </a:ln>
              <a:solidFill>
                <a:srgbClr val="464646"/>
              </a:solidFill>
              <a:effectLst/>
              <a:uLnTx/>
              <a:uFillTx/>
              <a:latin typeface="Lucida Sans Unicode"/>
              <a:ea typeface="+mn-ea"/>
              <a:cs typeface="+mn-cs"/>
            </a:endParaRPr>
          </a:p>
        </p:txBody>
      </p:sp>
    </p:spTree>
    <p:extLst>
      <p:ext uri="{BB962C8B-B14F-4D97-AF65-F5344CB8AC3E}">
        <p14:creationId xmlns:p14="http://schemas.microsoft.com/office/powerpoint/2010/main" val="1752990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Pilgrim Future Milestones</a:t>
            </a:r>
          </a:p>
        </p:txBody>
      </p:sp>
      <p:sp>
        <p:nvSpPr>
          <p:cNvPr id="6147" name="Content Placeholder 2"/>
          <p:cNvSpPr>
            <a:spLocks noGrp="1"/>
          </p:cNvSpPr>
          <p:nvPr>
            <p:ph idx="1"/>
          </p:nvPr>
        </p:nvSpPr>
        <p:spPr/>
        <p:txBody>
          <a:bodyPr>
            <a:normAutofit fontScale="62500" lnSpcReduction="20000"/>
          </a:bodyPr>
          <a:lstStyle/>
          <a:p>
            <a:r>
              <a:rPr lang="en-US" altLang="en-US" dirty="0" smtClean="0"/>
              <a:t>Pilgrim Nuclear Power Station is planning to cease power </a:t>
            </a:r>
            <a:r>
              <a:rPr lang="en-US" altLang="en-US" dirty="0"/>
              <a:t>operations on </a:t>
            </a:r>
            <a:r>
              <a:rPr lang="en-US" altLang="en-US" dirty="0" smtClean="0"/>
              <a:t>or about May 31, 2019.</a:t>
            </a:r>
            <a:endParaRPr lang="en-US" altLang="en-US" dirty="0"/>
          </a:p>
          <a:p>
            <a:endParaRPr lang="en-US" altLang="en-US" dirty="0"/>
          </a:p>
          <a:p>
            <a:r>
              <a:rPr lang="en-US" altLang="en-US" dirty="0" smtClean="0"/>
              <a:t>Focus will then be on removing all </a:t>
            </a:r>
            <a:r>
              <a:rPr lang="en-US" altLang="en-US" dirty="0"/>
              <a:t>nuclear fuel </a:t>
            </a:r>
            <a:r>
              <a:rPr lang="en-US" altLang="en-US" dirty="0" smtClean="0"/>
              <a:t>from </a:t>
            </a:r>
            <a:r>
              <a:rPr lang="en-US" altLang="en-US" dirty="0"/>
              <a:t>the reactor and </a:t>
            </a:r>
            <a:r>
              <a:rPr lang="en-US" altLang="en-US" dirty="0" smtClean="0"/>
              <a:t>place it </a:t>
            </a:r>
            <a:r>
              <a:rPr lang="en-US" altLang="en-US" dirty="0"/>
              <a:t>in the Spent Fuel Pool (SFP).</a:t>
            </a:r>
          </a:p>
          <a:p>
            <a:endParaRPr lang="en-US" altLang="en-US" dirty="0"/>
          </a:p>
          <a:p>
            <a:r>
              <a:rPr lang="en-US" altLang="en-US" dirty="0" smtClean="0"/>
              <a:t>Pilgrim will then certify </a:t>
            </a:r>
            <a:r>
              <a:rPr lang="en-US" altLang="en-US" dirty="0"/>
              <a:t>to the NRC that the reactor had permanently ceased operations and was permanently defueled.</a:t>
            </a:r>
          </a:p>
          <a:p>
            <a:endParaRPr lang="en-US" altLang="en-US" dirty="0"/>
          </a:p>
          <a:p>
            <a:r>
              <a:rPr lang="en-US" altLang="en-US" dirty="0" smtClean="0"/>
              <a:t>Pilgrim will exit </a:t>
            </a:r>
            <a:r>
              <a:rPr lang="en-US" altLang="en-US" dirty="0"/>
              <a:t>the NRC Reactor Oversight Process (ROP) and </a:t>
            </a:r>
            <a:r>
              <a:rPr lang="en-US" altLang="en-US" dirty="0" smtClean="0"/>
              <a:t>commence </a:t>
            </a:r>
            <a:r>
              <a:rPr lang="en-US" altLang="en-US" dirty="0"/>
              <a:t>the decommissioning inspection program </a:t>
            </a:r>
            <a:r>
              <a:rPr lang="en-US" altLang="en-US" dirty="0" smtClean="0"/>
              <a:t>a short time later.</a:t>
            </a:r>
            <a:endParaRPr lang="en-US" altLang="en-US" dirty="0"/>
          </a:p>
          <a:p>
            <a:endParaRPr lang="en-US" altLang="en-US" dirty="0"/>
          </a:p>
          <a:p>
            <a:r>
              <a:rPr lang="en-US" altLang="en-US" b="1" i="1" dirty="0"/>
              <a:t>The focus of </a:t>
            </a:r>
            <a:r>
              <a:rPr lang="en-US" altLang="en-US" b="1" i="1" dirty="0" smtClean="0"/>
              <a:t>Pilgrim </a:t>
            </a:r>
            <a:r>
              <a:rPr lang="en-US" altLang="en-US" b="1" i="1" dirty="0"/>
              <a:t>and its employees </a:t>
            </a:r>
            <a:r>
              <a:rPr lang="en-US" altLang="en-US" b="1" i="1" dirty="0" smtClean="0"/>
              <a:t>will continue </a:t>
            </a:r>
            <a:r>
              <a:rPr lang="en-US" altLang="en-US" b="1" i="1" dirty="0"/>
              <a:t>to be our ongoing commitment to safety.</a:t>
            </a:r>
          </a:p>
          <a:p>
            <a:pPr eaLnBrk="1" hangingPunct="1"/>
            <a:endParaRPr lang="en-US" altLang="en-US" dirty="0" smtClean="0"/>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10B6FFF-9FBA-4E80-A866-CA6ECEADC453}" type="slidenum">
              <a:rPr lang="en-US" altLang="en-US" sz="1200" smtClean="0">
                <a:solidFill>
                  <a:schemeClr val="bg1"/>
                </a:solidFill>
                <a:latin typeface="Arial" charset="0"/>
              </a:rPr>
              <a:pPr>
                <a:spcBef>
                  <a:spcPct val="0"/>
                </a:spcBef>
                <a:buFontTx/>
                <a:buNone/>
              </a:pPr>
              <a:t>3</a:t>
            </a:fld>
            <a:endParaRPr lang="en-US" altLang="en-US" sz="1200" smtClean="0">
              <a:solidFill>
                <a:schemeClr val="bg1"/>
              </a:solidFill>
              <a:latin typeface="Arial" charset="0"/>
            </a:endParaRPr>
          </a:p>
        </p:txBody>
      </p:sp>
    </p:spTree>
    <p:extLst>
      <p:ext uri="{BB962C8B-B14F-4D97-AF65-F5344CB8AC3E}">
        <p14:creationId xmlns:p14="http://schemas.microsoft.com/office/powerpoint/2010/main" val="242567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F2147F-6F6C-4333-9E01-218A7A654D13}" type="slidenum">
              <a:rPr lang="en-US" smtClean="0">
                <a:solidFill>
                  <a:prstClr val="black"/>
                </a:solidFill>
              </a:rPr>
              <a:pPr/>
              <a:t>4</a:t>
            </a:fld>
            <a:endParaRPr lang="en-US" dirty="0">
              <a:solidFill>
                <a:prstClr val="black"/>
              </a:solidFill>
            </a:endParaRPr>
          </a:p>
        </p:txBody>
      </p:sp>
      <p:sp>
        <p:nvSpPr>
          <p:cNvPr id="2" name="Title 1"/>
          <p:cNvSpPr>
            <a:spLocks noGrp="1"/>
          </p:cNvSpPr>
          <p:nvPr>
            <p:ph type="title"/>
          </p:nvPr>
        </p:nvSpPr>
        <p:spPr/>
        <p:txBody>
          <a:bodyPr>
            <a:noAutofit/>
          </a:bodyPr>
          <a:lstStyle/>
          <a:p>
            <a:pPr algn="l"/>
            <a:r>
              <a:rPr lang="en-US" sz="3200" dirty="0" smtClean="0"/>
              <a:t>Staffing Transition to Decommissioning</a:t>
            </a:r>
            <a:endParaRPr lang="en-US" sz="3200" dirty="0"/>
          </a:p>
        </p:txBody>
      </p:sp>
      <p:sp>
        <p:nvSpPr>
          <p:cNvPr id="7" name="Rectangle 6"/>
          <p:cNvSpPr/>
          <p:nvPr/>
        </p:nvSpPr>
        <p:spPr>
          <a:xfrm>
            <a:off x="544089" y="1447800"/>
            <a:ext cx="2011679" cy="32004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Operation</a:t>
            </a:r>
            <a:endParaRPr lang="en-US" sz="1600" b="1" dirty="0">
              <a:solidFill>
                <a:prstClr val="white"/>
              </a:solidFill>
            </a:endParaRPr>
          </a:p>
        </p:txBody>
      </p:sp>
      <p:sp>
        <p:nvSpPr>
          <p:cNvPr id="8" name="Rectangle 7"/>
          <p:cNvSpPr/>
          <p:nvPr/>
        </p:nvSpPr>
        <p:spPr>
          <a:xfrm>
            <a:off x="2555768" y="1447800"/>
            <a:ext cx="4805151" cy="32004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Dormancy Preparation</a:t>
            </a:r>
            <a:endParaRPr lang="en-US" sz="1600" b="1" dirty="0">
              <a:solidFill>
                <a:prstClr val="white"/>
              </a:solidFill>
            </a:endParaRPr>
          </a:p>
        </p:txBody>
      </p:sp>
      <p:sp>
        <p:nvSpPr>
          <p:cNvPr id="9" name="Right Arrow 8"/>
          <p:cNvSpPr/>
          <p:nvPr/>
        </p:nvSpPr>
        <p:spPr>
          <a:xfrm>
            <a:off x="7354146" y="1447800"/>
            <a:ext cx="1744134" cy="320040"/>
          </a:xfrm>
          <a:prstGeom prst="rightArrow">
            <a:avLst>
              <a:gd name="adj1" fmla="val 100000"/>
              <a:gd name="adj2"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SAFSTOR</a:t>
            </a:r>
            <a:endParaRPr lang="en-US" sz="1600" b="1" dirty="0">
              <a:solidFill>
                <a:prstClr val="white"/>
              </a:solidFill>
            </a:endParaRPr>
          </a:p>
        </p:txBody>
      </p:sp>
      <p:sp>
        <p:nvSpPr>
          <p:cNvPr id="10" name="Right Arrow 9"/>
          <p:cNvSpPr/>
          <p:nvPr/>
        </p:nvSpPr>
        <p:spPr>
          <a:xfrm>
            <a:off x="544089" y="2727960"/>
            <a:ext cx="2011680" cy="1760220"/>
          </a:xfrm>
          <a:prstGeom prst="rightArrow">
            <a:avLst>
              <a:gd name="adj1" fmla="val 100000"/>
              <a:gd name="adj2" fmla="val 11259"/>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white"/>
                </a:solidFill>
              </a:rPr>
              <a:t>Site Operation</a:t>
            </a:r>
          </a:p>
          <a:p>
            <a:pPr marL="285750" indent="-285750">
              <a:buFont typeface="Wingdings" pitchFamily="2" charset="2"/>
              <a:buChar char="ü"/>
            </a:pPr>
            <a:r>
              <a:rPr lang="en-US" sz="1600" b="1" dirty="0" smtClean="0">
                <a:solidFill>
                  <a:prstClr val="white"/>
                </a:solidFill>
              </a:rPr>
              <a:t>Operation Safety</a:t>
            </a:r>
          </a:p>
          <a:p>
            <a:endParaRPr lang="en-US" sz="1600" b="1" dirty="0" smtClean="0">
              <a:solidFill>
                <a:prstClr val="white"/>
              </a:solidFill>
            </a:endParaRPr>
          </a:p>
          <a:p>
            <a:pPr algn="ctr"/>
            <a:r>
              <a:rPr lang="en-US" sz="1200" b="1" dirty="0" smtClean="0">
                <a:solidFill>
                  <a:prstClr val="white"/>
                </a:solidFill>
              </a:rPr>
              <a:t>~600 Personnel</a:t>
            </a:r>
            <a:endParaRPr lang="en-US" sz="1200" b="1" dirty="0">
              <a:solidFill>
                <a:prstClr val="white"/>
              </a:solidFill>
            </a:endParaRPr>
          </a:p>
        </p:txBody>
      </p:sp>
      <p:sp>
        <p:nvSpPr>
          <p:cNvPr id="11" name="Right Arrow 10"/>
          <p:cNvSpPr/>
          <p:nvPr/>
        </p:nvSpPr>
        <p:spPr>
          <a:xfrm>
            <a:off x="544088" y="4526280"/>
            <a:ext cx="2011680" cy="762000"/>
          </a:xfrm>
          <a:prstGeom prst="rightArrow">
            <a:avLst>
              <a:gd name="adj1" fmla="val 100000"/>
              <a:gd name="adj2" fmla="val 26651"/>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prstClr val="white"/>
                </a:solidFill>
              </a:rPr>
              <a:t>Decom</a:t>
            </a:r>
            <a:r>
              <a:rPr lang="en-US" sz="1600" b="1" dirty="0" smtClean="0">
                <a:solidFill>
                  <a:prstClr val="white"/>
                </a:solidFill>
              </a:rPr>
              <a:t> Planning</a:t>
            </a:r>
            <a:endParaRPr lang="en-US" sz="1600" b="1" dirty="0">
              <a:solidFill>
                <a:prstClr val="white"/>
              </a:solidFill>
            </a:endParaRPr>
          </a:p>
        </p:txBody>
      </p:sp>
      <p:sp>
        <p:nvSpPr>
          <p:cNvPr id="12" name="TextBox 11"/>
          <p:cNvSpPr txBox="1"/>
          <p:nvPr/>
        </p:nvSpPr>
        <p:spPr>
          <a:xfrm rot="16200000">
            <a:off x="-1506262" y="4303514"/>
            <a:ext cx="3520440" cy="369332"/>
          </a:xfrm>
          <a:prstGeom prst="rect">
            <a:avLst/>
          </a:prstGeom>
          <a:solidFill>
            <a:schemeClr val="tx1"/>
          </a:solidFill>
        </p:spPr>
        <p:txBody>
          <a:bodyPr wrap="square" rtlCol="0">
            <a:spAutoFit/>
          </a:bodyPr>
          <a:lstStyle/>
          <a:p>
            <a:pPr algn="ctr"/>
            <a:r>
              <a:rPr lang="en-US" b="1" i="1" dirty="0" smtClean="0">
                <a:solidFill>
                  <a:prstClr val="white"/>
                </a:solidFill>
              </a:rPr>
              <a:t>Organizations</a:t>
            </a:r>
            <a:endParaRPr lang="en-US" b="1" i="1" dirty="0">
              <a:solidFill>
                <a:prstClr val="white"/>
              </a:solidFill>
            </a:endParaRPr>
          </a:p>
        </p:txBody>
      </p:sp>
      <p:sp>
        <p:nvSpPr>
          <p:cNvPr id="13" name="Right Arrow 12"/>
          <p:cNvSpPr/>
          <p:nvPr/>
        </p:nvSpPr>
        <p:spPr>
          <a:xfrm>
            <a:off x="2606040" y="3002280"/>
            <a:ext cx="1828800" cy="1905000"/>
          </a:xfrm>
          <a:prstGeom prst="rightArrow">
            <a:avLst>
              <a:gd name="adj1" fmla="val 100000"/>
              <a:gd name="adj2" fmla="val 11505"/>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white"/>
                </a:solidFill>
              </a:rPr>
              <a:t>Wet Fuel (Hot) Management</a:t>
            </a:r>
          </a:p>
          <a:p>
            <a:pPr algn="ctr"/>
            <a:endParaRPr lang="en-US" sz="1600" b="1" dirty="0">
              <a:solidFill>
                <a:prstClr val="white"/>
              </a:solidFill>
            </a:endParaRPr>
          </a:p>
          <a:p>
            <a:pPr algn="ctr"/>
            <a:r>
              <a:rPr lang="en-US" sz="1200" b="1" dirty="0" smtClean="0">
                <a:solidFill>
                  <a:prstClr val="white"/>
                </a:solidFill>
              </a:rPr>
              <a:t>~300 Personnel</a:t>
            </a:r>
            <a:endParaRPr lang="en-US" sz="1200" b="1" dirty="0">
              <a:solidFill>
                <a:prstClr val="white"/>
              </a:solidFill>
            </a:endParaRPr>
          </a:p>
        </p:txBody>
      </p:sp>
      <p:sp>
        <p:nvSpPr>
          <p:cNvPr id="14" name="Right Arrow 13"/>
          <p:cNvSpPr/>
          <p:nvPr/>
        </p:nvSpPr>
        <p:spPr>
          <a:xfrm>
            <a:off x="4434840" y="3185160"/>
            <a:ext cx="2880360" cy="1463040"/>
          </a:xfrm>
          <a:prstGeom prst="rightArrow">
            <a:avLst>
              <a:gd name="adj1" fmla="val 100000"/>
              <a:gd name="adj2" fmla="val 16598"/>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prstClr val="white"/>
                </a:solidFill>
              </a:rPr>
              <a:t>Wet Fuel </a:t>
            </a:r>
            <a:r>
              <a:rPr lang="en-US" sz="1600" b="1" u="sng" dirty="0" smtClean="0">
                <a:solidFill>
                  <a:prstClr val="white"/>
                </a:solidFill>
              </a:rPr>
              <a:t>(Cool) Management</a:t>
            </a:r>
            <a:endParaRPr lang="en-US" sz="1600" b="1" dirty="0" smtClean="0">
              <a:solidFill>
                <a:prstClr val="white"/>
              </a:solidFill>
            </a:endParaRPr>
          </a:p>
          <a:p>
            <a:pPr algn="ctr"/>
            <a:endParaRPr lang="en-US" sz="1400" b="1" dirty="0" smtClean="0">
              <a:solidFill>
                <a:prstClr val="white"/>
              </a:solidFill>
            </a:endParaRPr>
          </a:p>
          <a:p>
            <a:pPr algn="ctr"/>
            <a:r>
              <a:rPr lang="en-US" sz="1200" b="1" dirty="0" smtClean="0">
                <a:solidFill>
                  <a:prstClr val="white"/>
                </a:solidFill>
              </a:rPr>
              <a:t>~150 Personnel                                         	</a:t>
            </a:r>
            <a:endParaRPr lang="en-US" sz="1200" b="1" dirty="0">
              <a:solidFill>
                <a:prstClr val="white"/>
              </a:solidFill>
            </a:endParaRPr>
          </a:p>
        </p:txBody>
      </p:sp>
      <p:sp>
        <p:nvSpPr>
          <p:cNvPr id="15" name="Right Arrow 14"/>
          <p:cNvSpPr/>
          <p:nvPr/>
        </p:nvSpPr>
        <p:spPr>
          <a:xfrm>
            <a:off x="7360920" y="3688080"/>
            <a:ext cx="1737360" cy="731520"/>
          </a:xfrm>
          <a:prstGeom prst="rightArrow">
            <a:avLst>
              <a:gd name="adj1" fmla="val 100000"/>
              <a:gd name="adj2" fmla="val 16598"/>
            </a:avLst>
          </a:prstGeom>
          <a:solidFill>
            <a:srgbClr val="008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white"/>
                </a:solidFill>
              </a:rPr>
              <a:t>Dry Fuel Management</a:t>
            </a:r>
          </a:p>
          <a:p>
            <a:pPr algn="ctr"/>
            <a:r>
              <a:rPr lang="en-US" sz="1200" b="1" dirty="0" smtClean="0">
                <a:solidFill>
                  <a:prstClr val="white"/>
                </a:solidFill>
              </a:rPr>
              <a:t>~60 Personnel</a:t>
            </a:r>
            <a:endParaRPr lang="en-US" sz="1200" b="1" dirty="0">
              <a:solidFill>
                <a:prstClr val="white"/>
              </a:solidFill>
            </a:endParaRPr>
          </a:p>
        </p:txBody>
      </p:sp>
      <p:cxnSp>
        <p:nvCxnSpPr>
          <p:cNvPr id="17" name="Straight Connector 16"/>
          <p:cNvCxnSpPr/>
          <p:nvPr/>
        </p:nvCxnSpPr>
        <p:spPr>
          <a:xfrm flipV="1">
            <a:off x="4434840" y="2453640"/>
            <a:ext cx="0" cy="2834640"/>
          </a:xfrm>
          <a:prstGeom prst="line">
            <a:avLst/>
          </a:prstGeom>
          <a:ln w="28575">
            <a:solidFill>
              <a:srgbClr val="2828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80282" y="2130028"/>
            <a:ext cx="811441" cy="338554"/>
          </a:xfrm>
          <a:prstGeom prst="rect">
            <a:avLst/>
          </a:prstGeom>
          <a:noFill/>
        </p:spPr>
        <p:txBody>
          <a:bodyPr wrap="none" rtlCol="0">
            <a:spAutoFit/>
          </a:bodyPr>
          <a:lstStyle/>
          <a:p>
            <a:r>
              <a:rPr lang="en-US" sz="1600" b="1" i="1" dirty="0" smtClean="0">
                <a:solidFill>
                  <a:srgbClr val="2828FF"/>
                </a:solidFill>
              </a:rPr>
              <a:t>Defuel</a:t>
            </a:r>
            <a:endParaRPr lang="en-US" sz="1600" b="1" i="1" dirty="0">
              <a:solidFill>
                <a:srgbClr val="2828FF"/>
              </a:solidFill>
            </a:endParaRPr>
          </a:p>
        </p:txBody>
      </p:sp>
      <p:sp>
        <p:nvSpPr>
          <p:cNvPr id="19" name="TextBox 18"/>
          <p:cNvSpPr txBox="1"/>
          <p:nvPr/>
        </p:nvSpPr>
        <p:spPr>
          <a:xfrm>
            <a:off x="3886200" y="2134810"/>
            <a:ext cx="1119217" cy="338554"/>
          </a:xfrm>
          <a:prstGeom prst="rect">
            <a:avLst/>
          </a:prstGeom>
          <a:noFill/>
        </p:spPr>
        <p:txBody>
          <a:bodyPr wrap="none" rtlCol="0">
            <a:spAutoFit/>
          </a:bodyPr>
          <a:lstStyle/>
          <a:p>
            <a:r>
              <a:rPr lang="en-US" sz="1600" b="1" i="1" dirty="0" smtClean="0">
                <a:solidFill>
                  <a:srgbClr val="2828FF"/>
                </a:solidFill>
              </a:rPr>
              <a:t>Fuel Cool</a:t>
            </a:r>
            <a:endParaRPr lang="en-US" sz="1600" b="1" i="1" dirty="0">
              <a:solidFill>
                <a:srgbClr val="2828FF"/>
              </a:solidFill>
            </a:endParaRPr>
          </a:p>
        </p:txBody>
      </p:sp>
      <p:sp>
        <p:nvSpPr>
          <p:cNvPr id="20" name="TextBox 19"/>
          <p:cNvSpPr txBox="1"/>
          <p:nvPr/>
        </p:nvSpPr>
        <p:spPr>
          <a:xfrm>
            <a:off x="6400800" y="2160806"/>
            <a:ext cx="2066591" cy="338554"/>
          </a:xfrm>
          <a:prstGeom prst="rect">
            <a:avLst/>
          </a:prstGeom>
          <a:noFill/>
        </p:spPr>
        <p:txBody>
          <a:bodyPr wrap="none" rtlCol="0">
            <a:spAutoFit/>
          </a:bodyPr>
          <a:lstStyle/>
          <a:p>
            <a:r>
              <a:rPr lang="en-US" sz="1600" b="1" i="1" dirty="0" smtClean="0">
                <a:solidFill>
                  <a:srgbClr val="2828FF"/>
                </a:solidFill>
              </a:rPr>
              <a:t>Fuel in Dry Storage</a:t>
            </a:r>
            <a:endParaRPr lang="en-US" sz="1600" b="1" i="1" dirty="0">
              <a:solidFill>
                <a:srgbClr val="2828FF"/>
              </a:solidFill>
            </a:endParaRPr>
          </a:p>
        </p:txBody>
      </p:sp>
      <p:cxnSp>
        <p:nvCxnSpPr>
          <p:cNvPr id="21" name="Straight Connector 20"/>
          <p:cNvCxnSpPr/>
          <p:nvPr/>
        </p:nvCxnSpPr>
        <p:spPr>
          <a:xfrm flipV="1">
            <a:off x="7315200" y="2453640"/>
            <a:ext cx="0" cy="2834640"/>
          </a:xfrm>
          <a:prstGeom prst="line">
            <a:avLst/>
          </a:prstGeom>
          <a:ln w="28575">
            <a:solidFill>
              <a:srgbClr val="2828FF"/>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56959" y="3139440"/>
            <a:ext cx="0" cy="274320"/>
          </a:xfrm>
          <a:prstGeom prst="straightConnector1">
            <a:avLst/>
          </a:prstGeom>
          <a:ln w="28575">
            <a:solidFill>
              <a:srgbClr val="2828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24400" y="2723495"/>
            <a:ext cx="2209799" cy="461665"/>
          </a:xfrm>
          <a:prstGeom prst="rect">
            <a:avLst/>
          </a:prstGeom>
          <a:noFill/>
        </p:spPr>
        <p:txBody>
          <a:bodyPr wrap="square" rtlCol="0">
            <a:spAutoFit/>
          </a:bodyPr>
          <a:lstStyle/>
          <a:p>
            <a:pPr algn="ctr"/>
            <a:r>
              <a:rPr lang="en-US" sz="1200" b="1" i="1" dirty="0" smtClean="0">
                <a:solidFill>
                  <a:srgbClr val="2828FF"/>
                </a:solidFill>
              </a:rPr>
              <a:t>1</a:t>
            </a:r>
            <a:r>
              <a:rPr lang="en-US" sz="1200" b="1" i="1" baseline="30000" dirty="0" smtClean="0">
                <a:solidFill>
                  <a:srgbClr val="2828FF"/>
                </a:solidFill>
              </a:rPr>
              <a:t>st</a:t>
            </a:r>
            <a:r>
              <a:rPr lang="en-US" sz="1200" b="1" i="1" dirty="0" smtClean="0">
                <a:solidFill>
                  <a:srgbClr val="2828FF"/>
                </a:solidFill>
              </a:rPr>
              <a:t> ISFSI Pad </a:t>
            </a:r>
            <a:r>
              <a:rPr lang="en-US" sz="1200" b="1" i="1" dirty="0">
                <a:solidFill>
                  <a:srgbClr val="2828FF"/>
                </a:solidFill>
              </a:rPr>
              <a:t> </a:t>
            </a:r>
            <a:r>
              <a:rPr lang="en-US" sz="1200" b="1" i="1" dirty="0" smtClean="0">
                <a:solidFill>
                  <a:srgbClr val="2828FF"/>
                </a:solidFill>
              </a:rPr>
              <a:t>Constructed ;</a:t>
            </a:r>
          </a:p>
          <a:p>
            <a:pPr algn="ctr"/>
            <a:r>
              <a:rPr lang="en-US" sz="1200" b="1" i="1" dirty="0" smtClean="0">
                <a:solidFill>
                  <a:srgbClr val="2828FF"/>
                </a:solidFill>
              </a:rPr>
              <a:t>2</a:t>
            </a:r>
            <a:r>
              <a:rPr lang="en-US" sz="1200" b="1" i="1" baseline="30000" dirty="0" smtClean="0">
                <a:solidFill>
                  <a:srgbClr val="2828FF"/>
                </a:solidFill>
              </a:rPr>
              <a:t>nd</a:t>
            </a:r>
            <a:r>
              <a:rPr lang="en-US" sz="1200" b="1" i="1" dirty="0" smtClean="0">
                <a:solidFill>
                  <a:srgbClr val="2828FF"/>
                </a:solidFill>
              </a:rPr>
              <a:t> Pad Needed</a:t>
            </a:r>
            <a:endParaRPr lang="en-US" sz="1200" b="1" i="1" dirty="0">
              <a:solidFill>
                <a:srgbClr val="2828FF"/>
              </a:solidFill>
            </a:endParaRPr>
          </a:p>
        </p:txBody>
      </p:sp>
      <p:sp>
        <p:nvSpPr>
          <p:cNvPr id="4" name="TextBox 3"/>
          <p:cNvSpPr txBox="1"/>
          <p:nvPr/>
        </p:nvSpPr>
        <p:spPr>
          <a:xfrm>
            <a:off x="2606040" y="5029200"/>
            <a:ext cx="1584960" cy="369332"/>
          </a:xfrm>
          <a:prstGeom prst="rect">
            <a:avLst/>
          </a:prstGeom>
          <a:noFill/>
        </p:spPr>
        <p:txBody>
          <a:bodyPr wrap="square" rtlCol="0">
            <a:spAutoFit/>
          </a:bodyPr>
          <a:lstStyle/>
          <a:p>
            <a:r>
              <a:rPr lang="en-US" dirty="0" smtClean="0"/>
              <a:t> </a:t>
            </a:r>
            <a:r>
              <a:rPr lang="en-US" i="1" dirty="0" smtClean="0">
                <a:solidFill>
                  <a:srgbClr val="2828E1"/>
                </a:solidFill>
              </a:rPr>
              <a:t>SAFSTOR I</a:t>
            </a:r>
            <a:endParaRPr lang="en-US" i="1" dirty="0">
              <a:solidFill>
                <a:srgbClr val="2828E1"/>
              </a:solidFill>
            </a:endParaRPr>
          </a:p>
        </p:txBody>
      </p:sp>
      <p:sp>
        <p:nvSpPr>
          <p:cNvPr id="24" name="TextBox 23"/>
          <p:cNvSpPr txBox="1"/>
          <p:nvPr/>
        </p:nvSpPr>
        <p:spPr>
          <a:xfrm>
            <a:off x="4971550" y="4722614"/>
            <a:ext cx="1584960" cy="369332"/>
          </a:xfrm>
          <a:prstGeom prst="rect">
            <a:avLst/>
          </a:prstGeom>
          <a:noFill/>
        </p:spPr>
        <p:txBody>
          <a:bodyPr wrap="square" rtlCol="0">
            <a:spAutoFit/>
          </a:bodyPr>
          <a:lstStyle/>
          <a:p>
            <a:r>
              <a:rPr lang="en-US" dirty="0" smtClean="0"/>
              <a:t> </a:t>
            </a:r>
            <a:r>
              <a:rPr lang="en-US" i="1" dirty="0" smtClean="0">
                <a:solidFill>
                  <a:srgbClr val="2828FF"/>
                </a:solidFill>
              </a:rPr>
              <a:t>SAFSTOR II</a:t>
            </a:r>
            <a:endParaRPr lang="en-US" i="1" dirty="0">
              <a:solidFill>
                <a:srgbClr val="2828FF"/>
              </a:solidFill>
            </a:endParaRPr>
          </a:p>
        </p:txBody>
      </p:sp>
    </p:spTree>
    <p:extLst>
      <p:ext uri="{BB962C8B-B14F-4D97-AF65-F5344CB8AC3E}">
        <p14:creationId xmlns:p14="http://schemas.microsoft.com/office/powerpoint/2010/main" val="1312718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sp>
        <p:nvSpPr>
          <p:cNvPr id="3" name="Slide Number Placeholder 2"/>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a:t>
            </a:fld>
            <a:endParaRPr kumimoji="0" lang="en-US" dirty="0"/>
          </a:p>
        </p:txBody>
      </p:sp>
      <p:sp>
        <p:nvSpPr>
          <p:cNvPr id="2" name="Title 1"/>
          <p:cNvSpPr>
            <a:spLocks noGrp="1"/>
          </p:cNvSpPr>
          <p:nvPr>
            <p:ph type="title"/>
          </p:nvPr>
        </p:nvSpPr>
        <p:spPr/>
        <p:txBody>
          <a:bodyPr/>
          <a:lstStyle/>
          <a:p>
            <a:pPr indent="227013"/>
            <a:r>
              <a:rPr lang="en-US" sz="3200" i="1" dirty="0" smtClean="0"/>
              <a:t>Draft</a:t>
            </a:r>
            <a:r>
              <a:rPr lang="en-US" sz="3200" dirty="0" smtClean="0"/>
              <a:t> Pilgrim Staffing Timeline</a:t>
            </a:r>
            <a:endParaRPr lang="en-US" sz="3200" dirty="0"/>
          </a:p>
        </p:txBody>
      </p:sp>
      <p:pic>
        <p:nvPicPr>
          <p:cNvPr id="1026" name="Picture 2" descr="C:\Users\jlynch4\Desktop\Draft Pilgrim Timeline Revi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79" y="880963"/>
            <a:ext cx="7033659" cy="456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79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fontScale="77500" lnSpcReduction="20000"/>
          </a:bodyPr>
          <a:lstStyle/>
          <a:p>
            <a:pPr marL="109728" lvl="0" indent="0">
              <a:buClr>
                <a:srgbClr val="2DA2BF"/>
              </a:buClr>
              <a:buNone/>
            </a:pPr>
            <a:r>
              <a:rPr lang="en-US" sz="2800" b="1" dirty="0" smtClean="0">
                <a:effectLst>
                  <a:outerShdw blurRad="38100" dist="38100" dir="2700000" algn="tl">
                    <a:srgbClr val="000000">
                      <a:alpha val="43137"/>
                    </a:srgbClr>
                  </a:outerShdw>
                </a:effectLst>
              </a:rPr>
              <a:t>Requirements/Guidance</a:t>
            </a:r>
          </a:p>
          <a:p>
            <a:pPr marL="109728" lvl="0" indent="0">
              <a:buClr>
                <a:srgbClr val="2DA2BF"/>
              </a:buClr>
              <a:buNone/>
            </a:pPr>
            <a:endParaRPr lang="en-US" sz="1300" b="1" dirty="0">
              <a:solidFill>
                <a:prstClr val="black"/>
              </a:solidFill>
              <a:effectLst>
                <a:outerShdw blurRad="38100" dist="38100" dir="2700000" algn="tl">
                  <a:srgbClr val="000000">
                    <a:alpha val="43137"/>
                  </a:srgbClr>
                </a:outerShdw>
              </a:effectLst>
            </a:endParaRPr>
          </a:p>
          <a:p>
            <a:pPr lvl="0">
              <a:buClr>
                <a:srgbClr val="2DA2BF"/>
              </a:buClr>
            </a:pPr>
            <a:r>
              <a:rPr lang="en-US" sz="2600" dirty="0">
                <a:solidFill>
                  <a:prstClr val="black"/>
                </a:solidFill>
              </a:rPr>
              <a:t>10 CFR 50.82(a)(4)</a:t>
            </a:r>
          </a:p>
          <a:p>
            <a:pPr lvl="0">
              <a:buClr>
                <a:srgbClr val="2DA2BF"/>
              </a:buClr>
            </a:pPr>
            <a:r>
              <a:rPr lang="en-US" sz="2600" dirty="0">
                <a:solidFill>
                  <a:prstClr val="black"/>
                </a:solidFill>
              </a:rPr>
              <a:t>NRC Regulatory Guide 1.185, Revision 1 (June 2013)</a:t>
            </a:r>
          </a:p>
          <a:p>
            <a:pPr lvl="0">
              <a:buClr>
                <a:srgbClr val="2DA2BF"/>
              </a:buClr>
            </a:pPr>
            <a:r>
              <a:rPr lang="en-US" sz="2600" dirty="0">
                <a:solidFill>
                  <a:prstClr val="black"/>
                </a:solidFill>
              </a:rPr>
              <a:t>Review of recent PSDAR submittals to the USNRC by plants in decommissioning</a:t>
            </a:r>
          </a:p>
          <a:p>
            <a:pPr lvl="0">
              <a:buClr>
                <a:srgbClr val="2DA2BF"/>
              </a:buClr>
            </a:pPr>
            <a:r>
              <a:rPr lang="en-US" sz="2600" dirty="0">
                <a:solidFill>
                  <a:prstClr val="black"/>
                </a:solidFill>
              </a:rPr>
              <a:t>Written by an experienced team including TLG Services and </a:t>
            </a:r>
            <a:r>
              <a:rPr lang="en-US" sz="2600" dirty="0" smtClean="0">
                <a:solidFill>
                  <a:prstClr val="black"/>
                </a:solidFill>
              </a:rPr>
              <a:t>Pilgrim </a:t>
            </a:r>
            <a:r>
              <a:rPr lang="en-US" sz="2600" dirty="0">
                <a:solidFill>
                  <a:prstClr val="black"/>
                </a:solidFill>
              </a:rPr>
              <a:t>Decommissioning Project Organization.</a:t>
            </a:r>
          </a:p>
          <a:p>
            <a:pPr marL="109728" lvl="0" indent="0">
              <a:buClr>
                <a:srgbClr val="2DA2BF"/>
              </a:buClr>
              <a:buNone/>
            </a:pPr>
            <a:endParaRPr lang="en-US" sz="2900" dirty="0">
              <a:solidFill>
                <a:prstClr val="black"/>
              </a:solidFill>
            </a:endParaRPr>
          </a:p>
          <a:p>
            <a:pPr marL="109728" indent="0">
              <a:buClr>
                <a:srgbClr val="2DA2BF"/>
              </a:buClr>
              <a:buNone/>
            </a:pPr>
            <a:r>
              <a:rPr lang="en-US" sz="2900" b="1" dirty="0">
                <a:solidFill>
                  <a:prstClr val="black"/>
                </a:solidFill>
                <a:effectLst>
                  <a:outerShdw blurRad="38100" dist="38100" dir="2700000" algn="tl">
                    <a:srgbClr val="000000">
                      <a:alpha val="43137"/>
                    </a:srgbClr>
                  </a:outerShdw>
                </a:effectLst>
              </a:rPr>
              <a:t>PSDAR </a:t>
            </a:r>
            <a:r>
              <a:rPr lang="en-US" sz="2900" b="1" dirty="0" smtClean="0">
                <a:solidFill>
                  <a:prstClr val="black"/>
                </a:solidFill>
                <a:effectLst>
                  <a:outerShdw blurRad="38100" dist="38100" dir="2700000" algn="tl">
                    <a:srgbClr val="000000">
                      <a:alpha val="43137"/>
                    </a:srgbClr>
                  </a:outerShdw>
                </a:effectLst>
              </a:rPr>
              <a:t>Content</a:t>
            </a:r>
          </a:p>
          <a:p>
            <a:pPr marL="109728" indent="0">
              <a:buClr>
                <a:srgbClr val="2DA2BF"/>
              </a:buClr>
              <a:buNone/>
            </a:pPr>
            <a:endParaRPr lang="en-US" sz="1400" b="1" dirty="0">
              <a:solidFill>
                <a:prstClr val="black"/>
              </a:solidFill>
              <a:effectLst>
                <a:outerShdw blurRad="38100" dist="38100" dir="2700000" algn="tl">
                  <a:srgbClr val="000000">
                    <a:alpha val="43137"/>
                  </a:srgbClr>
                </a:outerShdw>
              </a:effectLst>
            </a:endParaRPr>
          </a:p>
          <a:p>
            <a:pPr>
              <a:buClr>
                <a:srgbClr val="2DA2BF"/>
              </a:buClr>
            </a:pPr>
            <a:r>
              <a:rPr lang="en-US" sz="2600" dirty="0">
                <a:solidFill>
                  <a:prstClr val="black"/>
                </a:solidFill>
              </a:rPr>
              <a:t>Description of Planned Decommissioning Activities</a:t>
            </a:r>
          </a:p>
          <a:p>
            <a:pPr>
              <a:buClr>
                <a:srgbClr val="2DA2BF"/>
              </a:buClr>
            </a:pPr>
            <a:r>
              <a:rPr lang="en-US" sz="2600" dirty="0">
                <a:solidFill>
                  <a:prstClr val="black"/>
                </a:solidFill>
              </a:rPr>
              <a:t>Decommissioning Schedule</a:t>
            </a:r>
          </a:p>
          <a:p>
            <a:pPr>
              <a:buClr>
                <a:srgbClr val="2DA2BF"/>
              </a:buClr>
            </a:pPr>
            <a:r>
              <a:rPr lang="en-US" sz="2600" dirty="0">
                <a:solidFill>
                  <a:prstClr val="black"/>
                </a:solidFill>
              </a:rPr>
              <a:t>Decommissioning Cost Estimate (DCE)</a:t>
            </a:r>
          </a:p>
          <a:p>
            <a:pPr>
              <a:buClr>
                <a:srgbClr val="2DA2BF"/>
              </a:buClr>
            </a:pPr>
            <a:r>
              <a:rPr lang="en-US" sz="2600" dirty="0">
                <a:solidFill>
                  <a:prstClr val="black"/>
                </a:solidFill>
              </a:rPr>
              <a:t>Discussion of Environmental Impacts</a:t>
            </a:r>
            <a:endParaRPr lang="en-US" sz="2600" dirty="0">
              <a:solidFill>
                <a:srgbClr val="FF0000"/>
              </a:solidFill>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10B6FFF-9FBA-4E80-A866-CA6ECEADC453}" type="slidenum">
              <a:rPr lang="en-US" altLang="en-US" sz="1200" smtClean="0">
                <a:solidFill>
                  <a:schemeClr val="bg1"/>
                </a:solidFill>
                <a:latin typeface="Arial" charset="0"/>
              </a:rPr>
              <a:pPr>
                <a:spcBef>
                  <a:spcPct val="0"/>
                </a:spcBef>
                <a:buFontTx/>
                <a:buNone/>
              </a:pPr>
              <a:t>6</a:t>
            </a:fld>
            <a:endParaRPr lang="en-US" altLang="en-US" sz="1200" smtClean="0">
              <a:solidFill>
                <a:schemeClr val="bg1"/>
              </a:solidFill>
              <a:latin typeface="Arial" charset="0"/>
            </a:endParaRPr>
          </a:p>
        </p:txBody>
      </p:sp>
      <p:sp>
        <p:nvSpPr>
          <p:cNvPr id="5" name="Title 1"/>
          <p:cNvSpPr>
            <a:spLocks noGrp="1"/>
          </p:cNvSpPr>
          <p:nvPr>
            <p:ph type="title"/>
          </p:nvPr>
        </p:nvSpPr>
        <p:spPr/>
        <p:txBody>
          <a:bodyPr>
            <a:noAutofit/>
          </a:bodyPr>
          <a:lstStyle/>
          <a:p>
            <a:pPr algn="ctr"/>
            <a:r>
              <a:rPr lang="en-US" sz="2800" dirty="0" smtClean="0"/>
              <a:t>Post-Shutdown Decommissioning Activities Report</a:t>
            </a:r>
            <a:endParaRPr lang="en-US" sz="2800" dirty="0"/>
          </a:p>
        </p:txBody>
      </p:sp>
    </p:spTree>
    <p:extLst>
      <p:ext uri="{BB962C8B-B14F-4D97-AF65-F5344CB8AC3E}">
        <p14:creationId xmlns:p14="http://schemas.microsoft.com/office/powerpoint/2010/main" val="998941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3200"/>
            <a:ext cx="8229600" cy="1253911"/>
          </a:xfrm>
          <a:solidFill>
            <a:srgbClr val="EF3E42"/>
          </a:solidFill>
        </p:spPr>
        <p:txBody>
          <a:bodyPr>
            <a:normAutofit/>
          </a:bodyPr>
          <a:lstStyle/>
          <a:p>
            <a:r>
              <a:rPr lang="en-US" sz="3600" dirty="0" smtClean="0">
                <a:solidFill>
                  <a:schemeClr val="bg1"/>
                </a:solidFill>
              </a:rPr>
              <a:t>Spent or Irradiated Fuel Management</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30CF1F9B-CD62-4009-974C-3C31777B7074}" type="slidenum">
              <a:rPr lang="en-US" smtClean="0"/>
              <a:t>7</a:t>
            </a:fld>
            <a:endParaRPr lang="en-US"/>
          </a:p>
        </p:txBody>
      </p:sp>
      <p:pic>
        <p:nvPicPr>
          <p:cNvPr id="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4" y="6355321"/>
            <a:ext cx="7985760" cy="50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descr="C:\Users\cbrumfi\Desktop\Advertising.Marketing Materials\Images.files.videos\Logos\001_MASTER_FILES_logo\2010 Logo WITH Registration Mark_External Use\Professional\Horizontal\Red&amp;Black\Red&amp;Black-Horizontal\ENT_LOGO_H_RB_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114" y="369017"/>
            <a:ext cx="2611129" cy="112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9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sp>
        <p:nvSpPr>
          <p:cNvPr id="6" name="Content Placeholder 5"/>
          <p:cNvSpPr>
            <a:spLocks noGrp="1"/>
          </p:cNvSpPr>
          <p:nvPr>
            <p:ph idx="1"/>
          </p:nvPr>
        </p:nvSpPr>
        <p:spPr>
          <a:xfrm>
            <a:off x="457200" y="1118002"/>
            <a:ext cx="8229600" cy="5292927"/>
          </a:xfrm>
        </p:spPr>
        <p:txBody>
          <a:bodyPr>
            <a:noAutofit/>
          </a:bodyPr>
          <a:lstStyle/>
          <a:p>
            <a:pPr marL="0" indent="0">
              <a:buNone/>
            </a:pPr>
            <a:r>
              <a:rPr lang="en-US" sz="2000" b="1" dirty="0" smtClean="0"/>
              <a:t>Requirements/Guidance</a:t>
            </a:r>
            <a:endParaRPr lang="en-US" sz="2000" b="1" dirty="0"/>
          </a:p>
          <a:p>
            <a:r>
              <a:rPr lang="en-US" sz="2000" dirty="0"/>
              <a:t>10 CFR 50.54 (bb)</a:t>
            </a:r>
          </a:p>
          <a:p>
            <a:r>
              <a:rPr lang="en-US" sz="2000" dirty="0"/>
              <a:t>NRC review is conducted in accordance with its standard </a:t>
            </a:r>
            <a:r>
              <a:rPr lang="en-US" sz="2000" dirty="0" smtClean="0"/>
              <a:t>process</a:t>
            </a:r>
          </a:p>
          <a:p>
            <a:endParaRPr lang="en-US" sz="1000" dirty="0"/>
          </a:p>
          <a:p>
            <a:pPr marL="0" indent="0">
              <a:buNone/>
            </a:pPr>
            <a:r>
              <a:rPr lang="en-US" sz="2000" b="1" dirty="0"/>
              <a:t>Irradiated Fuel Management Plan Content</a:t>
            </a:r>
          </a:p>
          <a:p>
            <a:r>
              <a:rPr lang="en-US" sz="2000" dirty="0"/>
              <a:t>Written notification will be submitted to USNRC discussing changes to the </a:t>
            </a:r>
            <a:r>
              <a:rPr lang="en-US" sz="2000" dirty="0" smtClean="0"/>
              <a:t>Pilgrim </a:t>
            </a:r>
            <a:r>
              <a:rPr lang="en-US" sz="2000" dirty="0"/>
              <a:t>Program for Management of Irradiated Fuel.</a:t>
            </a:r>
          </a:p>
          <a:p>
            <a:endParaRPr lang="en-US" sz="1000" dirty="0"/>
          </a:p>
          <a:p>
            <a:r>
              <a:rPr lang="en-US" sz="2000" dirty="0"/>
              <a:t>Program by which </a:t>
            </a:r>
            <a:r>
              <a:rPr lang="en-US" sz="2000" dirty="0" smtClean="0"/>
              <a:t>Pilgrim </a:t>
            </a:r>
            <a:r>
              <a:rPr lang="en-US" sz="2000" dirty="0"/>
              <a:t>intends to manage and provide funding for the management of all spent nuclear fuel until it is transferred to the Department of Energy for ultimate disposal.</a:t>
            </a:r>
          </a:p>
          <a:p>
            <a:endParaRPr lang="en-US" sz="1000" dirty="0"/>
          </a:p>
          <a:p>
            <a:r>
              <a:rPr lang="en-US" sz="2000" dirty="0" smtClean="0"/>
              <a:t>Will describe Pilgrim </a:t>
            </a:r>
            <a:r>
              <a:rPr lang="en-US" sz="2000" dirty="0"/>
              <a:t>plan to move the fuel from the Spent Fuel Pool </a:t>
            </a:r>
            <a:r>
              <a:rPr lang="en-US" sz="2000" dirty="0" smtClean="0"/>
              <a:t>   (</a:t>
            </a:r>
            <a:r>
              <a:rPr lang="en-US" sz="2000" dirty="0"/>
              <a:t>Wet Storage) to the ISFSI (Dry Storage).</a:t>
            </a:r>
          </a:p>
          <a:p>
            <a:endParaRPr lang="en-US" sz="2000" dirty="0" smtClean="0"/>
          </a:p>
          <a:p>
            <a:pPr marL="0" indent="0">
              <a:buNone/>
            </a:pPr>
            <a:endParaRPr lang="en-US" sz="2000" dirty="0"/>
          </a:p>
          <a:p>
            <a:endParaRPr lang="en-US" sz="2000" dirty="0" smtClean="0"/>
          </a:p>
        </p:txBody>
      </p:sp>
      <p:sp>
        <p:nvSpPr>
          <p:cNvPr id="3" name="Slide Number Placeholder 2"/>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8</a:t>
            </a:fld>
            <a:endParaRPr kumimoji="0" lang="en-US" dirty="0"/>
          </a:p>
        </p:txBody>
      </p:sp>
      <p:sp>
        <p:nvSpPr>
          <p:cNvPr id="2" name="Title 1"/>
          <p:cNvSpPr>
            <a:spLocks noGrp="1"/>
          </p:cNvSpPr>
          <p:nvPr>
            <p:ph type="title"/>
          </p:nvPr>
        </p:nvSpPr>
        <p:spPr/>
        <p:txBody>
          <a:bodyPr/>
          <a:lstStyle/>
          <a:p>
            <a:pPr indent="227013"/>
            <a:r>
              <a:rPr lang="en-US" sz="3200" dirty="0"/>
              <a:t>Irradiated Fuel Management Plan</a:t>
            </a:r>
          </a:p>
        </p:txBody>
      </p:sp>
    </p:spTree>
    <p:extLst>
      <p:ext uri="{BB962C8B-B14F-4D97-AF65-F5344CB8AC3E}">
        <p14:creationId xmlns:p14="http://schemas.microsoft.com/office/powerpoint/2010/main" val="392142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06892" y="6410929"/>
            <a:ext cx="930786" cy="246221"/>
          </a:xfrm>
          <a:prstGeom prst="rect">
            <a:avLst/>
          </a:prstGeom>
          <a:noFill/>
          <a:ln>
            <a:noFill/>
          </a:ln>
        </p:spPr>
        <p:txBody>
          <a:bodyPr wrap="square" rtlCol="0">
            <a:spAutoFit/>
          </a:bodyPr>
          <a:lstStyle/>
          <a:p>
            <a:pPr algn="r"/>
            <a:r>
              <a:rPr lang="en-US" sz="1000" b="1" dirty="0" smtClean="0">
                <a:solidFill>
                  <a:schemeClr val="bg1"/>
                </a:solidFill>
                <a:latin typeface="Univers 57 Condensed"/>
                <a:cs typeface="Univers 57 Condensed"/>
              </a:rPr>
              <a:t>1</a:t>
            </a:r>
          </a:p>
        </p:txBody>
      </p:sp>
      <p:sp>
        <p:nvSpPr>
          <p:cNvPr id="6" name="Content Placeholder 5"/>
          <p:cNvSpPr>
            <a:spLocks noGrp="1"/>
          </p:cNvSpPr>
          <p:nvPr>
            <p:ph idx="1"/>
          </p:nvPr>
        </p:nvSpPr>
        <p:spPr>
          <a:xfrm>
            <a:off x="492369" y="950265"/>
            <a:ext cx="5459506" cy="5460663"/>
          </a:xfrm>
        </p:spPr>
        <p:txBody>
          <a:bodyPr>
            <a:noAutofit/>
          </a:bodyPr>
          <a:lstStyle/>
          <a:p>
            <a:r>
              <a:rPr lang="en-US" sz="1800" dirty="0" smtClean="0"/>
              <a:t>The Pilgrim Nuclear Power Station Spent Fuel Pool is designed and licensed to store 3,859 fuel assemblies.</a:t>
            </a:r>
          </a:p>
          <a:p>
            <a:endParaRPr lang="en-US" sz="1800" dirty="0" smtClean="0"/>
          </a:p>
          <a:p>
            <a:r>
              <a:rPr lang="en-US" sz="1800" dirty="0" smtClean="0"/>
              <a:t>There are currently 2,990 spent fuel assemblies stored in the Spent Fuel Pool.</a:t>
            </a:r>
          </a:p>
          <a:p>
            <a:endParaRPr lang="en-US" sz="1800" dirty="0" smtClean="0"/>
          </a:p>
          <a:p>
            <a:r>
              <a:rPr lang="en-US" sz="1800" dirty="0"/>
              <a:t>With Pilgrim in its final operating cycle, the remaining 580 assemblies in the reactor will be </a:t>
            </a:r>
            <a:r>
              <a:rPr lang="en-US" sz="1800" dirty="0" smtClean="0"/>
              <a:t>added </a:t>
            </a:r>
            <a:r>
              <a:rPr lang="en-US" sz="1800" dirty="0"/>
              <a:t>to the pool in 2019.</a:t>
            </a:r>
          </a:p>
          <a:p>
            <a:endParaRPr lang="en-US" sz="1800" dirty="0" smtClean="0"/>
          </a:p>
          <a:p>
            <a:r>
              <a:rPr lang="en-US" sz="1800" dirty="0" smtClean="0"/>
              <a:t>There are currently 544 spent fuel assemblies stored in 8 dry casks on the first Independent Spent Fuel Storage Installation (ISFSI) pad.</a:t>
            </a:r>
          </a:p>
          <a:p>
            <a:endParaRPr lang="en-US" sz="1800" dirty="0" smtClean="0"/>
          </a:p>
          <a:p>
            <a:r>
              <a:rPr lang="en-US" sz="1800" dirty="0" smtClean="0"/>
              <a:t>Since commercial operation began in 1972, a total of 4,114 spent fuel assemblies have been generated.</a:t>
            </a:r>
          </a:p>
          <a:p>
            <a:endParaRPr lang="en-US" sz="1000" dirty="0"/>
          </a:p>
          <a:p>
            <a:pPr marL="0" indent="0">
              <a:buNone/>
            </a:pPr>
            <a:endParaRPr lang="en-US" sz="1800" dirty="0" smtClean="0"/>
          </a:p>
        </p:txBody>
      </p:sp>
      <p:sp>
        <p:nvSpPr>
          <p:cNvPr id="3" name="Slide Number Placeholder 2"/>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9</a:t>
            </a:fld>
            <a:endParaRPr kumimoji="0" lang="en-US" dirty="0"/>
          </a:p>
        </p:txBody>
      </p:sp>
      <p:sp>
        <p:nvSpPr>
          <p:cNvPr id="2" name="Title 1"/>
          <p:cNvSpPr>
            <a:spLocks noGrp="1"/>
          </p:cNvSpPr>
          <p:nvPr>
            <p:ph type="title"/>
          </p:nvPr>
        </p:nvSpPr>
        <p:spPr/>
        <p:txBody>
          <a:bodyPr/>
          <a:lstStyle/>
          <a:p>
            <a:pPr indent="227013"/>
            <a:r>
              <a:rPr lang="en-US" sz="3000" dirty="0" smtClean="0"/>
              <a:t>Pilgrim Dry Fuel Storage - Background</a:t>
            </a:r>
            <a:endParaRPr lang="en-US" sz="3000" dirty="0"/>
          </a:p>
        </p:txBody>
      </p:sp>
      <p:pic>
        <p:nvPicPr>
          <p:cNvPr id="1028" name="Picture 4" descr="C:\Users\jlynch4\AppData\Local\Microsoft\Windows\Temporary Internet Files\Content.Outlook\7NY7EBNO\IMG_06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572" y="950266"/>
            <a:ext cx="2608596" cy="347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16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2476</TotalTime>
  <Words>696</Words>
  <Application>Microsoft Office PowerPoint</Application>
  <PresentationFormat>On-screen Show (4:3)</PresentationFormat>
  <Paragraphs>143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Theme1</vt:lpstr>
      <vt:lpstr>PowerPoint Presentation</vt:lpstr>
      <vt:lpstr>Introductions</vt:lpstr>
      <vt:lpstr>Pilgrim Future Milestones</vt:lpstr>
      <vt:lpstr>Staffing Transition to Decommissioning</vt:lpstr>
      <vt:lpstr>Draft Pilgrim Staffing Timeline</vt:lpstr>
      <vt:lpstr>Post-Shutdown Decommissioning Activities Report</vt:lpstr>
      <vt:lpstr>Spent or Irradiated Fuel Management</vt:lpstr>
      <vt:lpstr>Irradiated Fuel Management Plan</vt:lpstr>
      <vt:lpstr>Pilgrim Dry Fuel Storage - Background</vt:lpstr>
      <vt:lpstr>Pilgrim Dry Fuel Storage – Background (Cont’d)</vt:lpstr>
      <vt:lpstr>Pilgrim Aerial View</vt:lpstr>
      <vt:lpstr>Decommissioning Cost Estimate</vt:lpstr>
      <vt:lpstr>Decommissioning Cost Estimate (DCE)</vt:lpstr>
      <vt:lpstr>Decommissioning Cost Estimate Breakdown</vt:lpstr>
      <vt:lpstr>Nuclear Decommissioning Trust Update</vt:lpstr>
      <vt:lpstr>PowerPoint Presentation</vt:lpstr>
    </vt:vector>
  </TitlesOfParts>
  <Company>Entergy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Entergy User</dc:creator>
  <cp:lastModifiedBy>Ohrenberger, John</cp:lastModifiedBy>
  <cp:revision>199</cp:revision>
  <cp:lastPrinted>2015-02-19T21:00:48Z</cp:lastPrinted>
  <dcterms:created xsi:type="dcterms:W3CDTF">2014-06-25T11:00:56Z</dcterms:created>
  <dcterms:modified xsi:type="dcterms:W3CDTF">2018-02-21T13:59:20Z</dcterms:modified>
</cp:coreProperties>
</file>