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charts/chart2.xml" ContentType="application/vnd.openxmlformats-officedocument.drawingml.chart+xml"/>
  <Override PartName="/ppt/notesSlides/notesSlide35.xml" ContentType="application/vnd.openxmlformats-officedocument.presentationml.notesSlide+xml"/>
  <Override PartName="/ppt/charts/chart3.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xml" ContentType="application/vnd.openxmlformats-officedocument.drawingml.chart+xml"/>
  <Override PartName="/ppt/notesSlides/notesSlide38.xml" ContentType="application/vnd.openxmlformats-officedocument.presentationml.notesSlide+xml"/>
  <Override PartName="/ppt/charts/chart5.xml" ContentType="application/vnd.openxmlformats-officedocument.drawingml.chart+xml"/>
  <Override PartName="/ppt/notesSlides/notesSlide39.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charts/chart7.xml" ContentType="application/vnd.openxmlformats-officedocument.drawingml.chart+xml"/>
  <Override PartName="/ppt/notesSlides/notesSlide41.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charts/chart9.xml" ContentType="application/vnd.openxmlformats-officedocument.drawingml.chart+xml"/>
  <Override PartName="/ppt/notesSlides/notesSlide43.xml" ContentType="application/vnd.openxmlformats-officedocument.presentationml.notesSlide+xml"/>
  <Override PartName="/ppt/charts/chart10.xml" ContentType="application/vnd.openxmlformats-officedocument.drawingml.chart+xml"/>
  <Override PartName="/ppt/notesSlides/notesSlide44.xml" ContentType="application/vnd.openxmlformats-officedocument.presentationml.notesSlide+xml"/>
  <Override PartName="/ppt/charts/chart11.xml" ContentType="application/vnd.openxmlformats-officedocument.drawingml.chart+xml"/>
  <Override PartName="/ppt/notesSlides/notesSlide45.xml" ContentType="application/vnd.openxmlformats-officedocument.presentationml.notesSlide+xml"/>
  <Override PartName="/ppt/charts/chart12.xml" ContentType="application/vnd.openxmlformats-officedocument.drawingml.chart+xml"/>
  <Override PartName="/ppt/notesSlides/notesSlide46.xml" ContentType="application/vnd.openxmlformats-officedocument.presentationml.notesSlide+xml"/>
  <Override PartName="/ppt/charts/chart13.xml" ContentType="application/vnd.openxmlformats-officedocument.drawingml.chart+xml"/>
  <Override PartName="/ppt/notesSlides/notesSlide47.xml" ContentType="application/vnd.openxmlformats-officedocument.presentationml.notesSlide+xml"/>
  <Override PartName="/ppt/charts/chart14.xml" ContentType="application/vnd.openxmlformats-officedocument.drawingml.chart+xml"/>
  <Override PartName="/ppt/notesSlides/notesSlide48.xml" ContentType="application/vnd.openxmlformats-officedocument.presentationml.notesSlide+xml"/>
  <Override PartName="/ppt/charts/chart15.xml" ContentType="application/vnd.openxmlformats-officedocument.drawingml.chart+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6" r:id="rId1"/>
    <p:sldMasterId id="2147483898" r:id="rId2"/>
    <p:sldMasterId id="2147483911" r:id="rId3"/>
    <p:sldMasterId id="2147483924" r:id="rId4"/>
    <p:sldMasterId id="2147483937" r:id="rId5"/>
    <p:sldMasterId id="2147484254" r:id="rId6"/>
    <p:sldMasterId id="2147484785" r:id="rId7"/>
    <p:sldMasterId id="2147484798" r:id="rId8"/>
    <p:sldMasterId id="2147485091" r:id="rId9"/>
    <p:sldMasterId id="2147485104" r:id="rId10"/>
  </p:sldMasterIdLst>
  <p:notesMasterIdLst>
    <p:notesMasterId r:id="rId62"/>
  </p:notesMasterIdLst>
  <p:handoutMasterIdLst>
    <p:handoutMasterId r:id="rId63"/>
  </p:handoutMasterIdLst>
  <p:sldIdLst>
    <p:sldId id="797" r:id="rId11"/>
    <p:sldId id="965" r:id="rId12"/>
    <p:sldId id="942" r:id="rId13"/>
    <p:sldId id="943" r:id="rId14"/>
    <p:sldId id="945" r:id="rId15"/>
    <p:sldId id="967" r:id="rId16"/>
    <p:sldId id="432" r:id="rId17"/>
    <p:sldId id="914" r:id="rId18"/>
    <p:sldId id="980" r:id="rId19"/>
    <p:sldId id="981" r:id="rId20"/>
    <p:sldId id="982" r:id="rId21"/>
    <p:sldId id="983" r:id="rId22"/>
    <p:sldId id="984" r:id="rId23"/>
    <p:sldId id="985" r:id="rId24"/>
    <p:sldId id="986" r:id="rId25"/>
    <p:sldId id="987" r:id="rId26"/>
    <p:sldId id="988" r:id="rId27"/>
    <p:sldId id="989" r:id="rId28"/>
    <p:sldId id="990" r:id="rId29"/>
    <p:sldId id="991" r:id="rId30"/>
    <p:sldId id="992" r:id="rId31"/>
    <p:sldId id="993" r:id="rId32"/>
    <p:sldId id="994" r:id="rId33"/>
    <p:sldId id="995" r:id="rId34"/>
    <p:sldId id="996" r:id="rId35"/>
    <p:sldId id="997" r:id="rId36"/>
    <p:sldId id="998" r:id="rId37"/>
    <p:sldId id="963" r:id="rId38"/>
    <p:sldId id="1010" r:id="rId39"/>
    <p:sldId id="999" r:id="rId40"/>
    <p:sldId id="966" r:id="rId41"/>
    <p:sldId id="1011" r:id="rId42"/>
    <p:sldId id="969" r:id="rId43"/>
    <p:sldId id="970" r:id="rId44"/>
    <p:sldId id="971" r:id="rId45"/>
    <p:sldId id="1007" r:id="rId46"/>
    <p:sldId id="973" r:id="rId47"/>
    <p:sldId id="974" r:id="rId48"/>
    <p:sldId id="1000" r:id="rId49"/>
    <p:sldId id="1001" r:id="rId50"/>
    <p:sldId id="975" r:id="rId51"/>
    <p:sldId id="1006" r:id="rId52"/>
    <p:sldId id="1005" r:id="rId53"/>
    <p:sldId id="977" r:id="rId54"/>
    <p:sldId id="1003" r:id="rId55"/>
    <p:sldId id="1004" r:id="rId56"/>
    <p:sldId id="978" r:id="rId57"/>
    <p:sldId id="1002" r:id="rId58"/>
    <p:sldId id="1009" r:id="rId59"/>
    <p:sldId id="814" r:id="rId60"/>
    <p:sldId id="742" r:id="rId6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4176">
          <p15:clr>
            <a:srgbClr val="A4A3A4"/>
          </p15:clr>
        </p15:guide>
        <p15:guide id="2" orient="horz" pos="1261">
          <p15:clr>
            <a:srgbClr val="A4A3A4"/>
          </p15:clr>
        </p15:guide>
        <p15:guide id="3" orient="horz" pos="1412">
          <p15:clr>
            <a:srgbClr val="A4A3A4"/>
          </p15:clr>
        </p15:guide>
        <p15:guide id="4" pos="392">
          <p15:clr>
            <a:srgbClr val="A4A3A4"/>
          </p15:clr>
        </p15:guide>
      </p15:sldGuideLst>
    </p:ext>
    <p:ext uri="{2D200454-40CA-4A62-9FC3-DE9A4176ACB9}">
      <p15:notesGuideLst xmlns="" xmlns:p15="http://schemas.microsoft.com/office/powerpoint/2012/main">
        <p15:guide id="1" orient="horz" pos="2929">
          <p15:clr>
            <a:srgbClr val="A4A3A4"/>
          </p15:clr>
        </p15:guide>
        <p15:guide id="2" pos="328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 Hwang" initials="" lastIdx="10" clrIdx="0"/>
  <p:cmAuthor id="7" name="ktfillo" initials="k" lastIdx="1" clrIdx="7">
    <p:extLst/>
  </p:cmAuthor>
  <p:cmAuthor id="1" name="Dana Roth" initials="DR" lastIdx="0" clrIdx="1"/>
  <p:cmAuthor id="2" name="Dana Pomeroy Roth" initials="DPR" lastIdx="3" clrIdx="2"/>
  <p:cmAuthor id="3" name="RHD" initials="RHD" lastIdx="4" clrIdx="3"/>
  <p:cmAuthor id="4" name="Richard Dougherty" initials="RHD" lastIdx="6" clrIdx="4"/>
  <p:cmAuthor id="5" name="KT" initials="K" lastIdx="3" clrIdx="5"/>
  <p:cmAuthor id="6" name=" " initials=" " lastIdx="0"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FFFFF"/>
    <a:srgbClr val="D9ECFF"/>
    <a:srgbClr val="BBDFFD"/>
    <a:srgbClr val="FF9900"/>
    <a:srgbClr val="FF99FF"/>
    <a:srgbClr val="FF3399"/>
    <a:srgbClr val="FF33CC"/>
    <a:srgbClr val="3399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83977" autoAdjust="0"/>
  </p:normalViewPr>
  <p:slideViewPr>
    <p:cSldViewPr snapToGrid="0" snapToObjects="1" showGuides="1">
      <p:cViewPr varScale="1">
        <p:scale>
          <a:sx n="94" d="100"/>
          <a:sy n="94" d="100"/>
        </p:scale>
        <p:origin x="-2106" y="-96"/>
      </p:cViewPr>
      <p:guideLst>
        <p:guide orient="horz" pos="4176"/>
        <p:guide orient="horz" pos="1261"/>
        <p:guide orient="horz" pos="1412"/>
        <p:guide pos="392"/>
      </p:guideLst>
    </p:cSldViewPr>
  </p:slideViewPr>
  <p:outlineViewPr>
    <p:cViewPr>
      <p:scale>
        <a:sx n="33" d="100"/>
        <a:sy n="33" d="100"/>
      </p:scale>
      <p:origin x="0" y="24498"/>
    </p:cViewPr>
  </p:outlineViewPr>
  <p:notesTextViewPr>
    <p:cViewPr>
      <p:scale>
        <a:sx n="75" d="100"/>
        <a:sy n="75" d="100"/>
      </p:scale>
      <p:origin x="0" y="0"/>
    </p:cViewPr>
  </p:notesTextViewPr>
  <p:sorterViewPr>
    <p:cViewPr>
      <p:scale>
        <a:sx n="130" d="100"/>
        <a:sy n="130" d="100"/>
      </p:scale>
      <p:origin x="0" y="8698"/>
    </p:cViewPr>
  </p:sorterViewPr>
  <p:notesViewPr>
    <p:cSldViewPr snapToGrid="0" snapToObjects="1" showGuides="1">
      <p:cViewPr varScale="1">
        <p:scale>
          <a:sx n="56" d="100"/>
          <a:sy n="56" d="100"/>
        </p:scale>
        <p:origin x="2832" y="72"/>
      </p:cViewPr>
      <p:guideLst>
        <p:guide orient="horz" pos="2929"/>
        <p:guide pos="328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HCQ-DPH-BOS-121\HCQ\Data\Quality%20Improvement\Trauma\TSC%20Materials\Tables.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HCQ-DPH-BOS-121\HCQ\Data\Quality%20Improvement\Trauma\TSC%20Materials\Tables.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HCQ-DPH-BOS-121\HCQ\Data\Quality%20Improvement\Trauma\TSC%20Materials\Tables.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HCQ-DPH-BOS-121\HCQ\Data\Quality%20Improvement\Trauma\TSC%20Materials\Tables.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HCQ-DPH-BOS-121\HCQ\Data\Quality%20Improvement\Trauma\TSC%20Materials\Tables.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HCQ-DPH-BOS-121\HCQ\Data\Quality%20Improvement\Trauma\TSC%20Materials\Tables.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HCQ-DPH-BOS-121\HCQ\Data\Quality%20Improvement\Trauma\TSC%20Materials\Table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HCQ-DPH-BOS-121\HCQ\Data\Quality%20Improvement\Trauma\TSC%20Materials\Table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HCQ-DPH-BOS-121\HCQ\Data\Quality%20Improvement\Trauma\TSC%20Materials\Table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HCQ-DPH-BOS-121\HCQ\Data\Quality%20Improvement\Trauma\TSC%20Materials\Tables.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HCQ-DPH-BOS-121\HCQ\Data\Quality%20Improvement\Trauma\TSC%20Materials\Tables.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HCQ-DPH-BOS-121\HCQ\Data\Quality%20Improvement\Trauma\TSC%20Materials\Tables.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HCQ-DPH-BOS-121\HCQ\Data\Quality%20Improvement\Trauma\TSC%20Materials\Tables.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HCQ-DPH-BOS-121\HCQ\Data\Quality%20Improvement\Trauma\TSC%20Materials\Tables.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HCQ-DPH-BOS-121\HCQ\Data\Quality%20Improvement\Trauma\TSC%20Materials\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Preliminary</a:t>
            </a:r>
            <a:r>
              <a:rPr lang="en-US" sz="2400" b="1" baseline="0"/>
              <a:t> </a:t>
            </a:r>
            <a:r>
              <a:rPr lang="en-US" sz="2400" b="1"/>
              <a:t>Count</a:t>
            </a:r>
            <a:r>
              <a:rPr lang="en-US" sz="2400" b="1" baseline="0"/>
              <a:t> of All Cause Trauma by Massachusetts Hospital, 2011-2015</a:t>
            </a:r>
            <a:endParaRPr lang="en-US" sz="2400" b="1"/>
          </a:p>
        </c:rich>
      </c:tx>
      <c:layout/>
      <c:overlay val="0"/>
      <c:spPr>
        <a:noFill/>
        <a:ln>
          <a:noFill/>
        </a:ln>
        <a:effectLst/>
      </c:spPr>
    </c:title>
    <c:autoTitleDeleted val="0"/>
    <c:plotArea>
      <c:layout/>
      <c:barChart>
        <c:barDir val="col"/>
        <c:grouping val="clustered"/>
        <c:varyColors val="0"/>
        <c:ser>
          <c:idx val="0"/>
          <c:order val="0"/>
          <c:tx>
            <c:strRef>
              <c:f>Hospital_design_Teach!$B$1</c:f>
              <c:strCache>
                <c:ptCount val="1"/>
                <c:pt idx="0">
                  <c:v>Trauma Count</c:v>
                </c:pt>
              </c:strCache>
            </c:strRef>
          </c:tx>
          <c:spPr>
            <a:solidFill>
              <a:schemeClr val="accent1"/>
            </a:solidFill>
            <a:ln>
              <a:noFill/>
            </a:ln>
            <a:effectLst/>
          </c:spPr>
          <c:invertIfNegative val="0"/>
          <c:cat>
            <c:strRef>
              <c:f>Hospital_design_Teach!$A$2:$A$65</c:f>
              <c:strCache>
                <c:ptCount val="64"/>
                <c:pt idx="0">
                  <c:v>IQ</c:v>
                </c:pt>
                <c:pt idx="1">
                  <c:v>TE</c:v>
                </c:pt>
                <c:pt idx="2">
                  <c:v>HJ</c:v>
                </c:pt>
                <c:pt idx="3">
                  <c:v>MI</c:v>
                </c:pt>
                <c:pt idx="4">
                  <c:v>QW</c:v>
                </c:pt>
                <c:pt idx="5">
                  <c:v>QY</c:v>
                </c:pt>
                <c:pt idx="6">
                  <c:v>DM</c:v>
                </c:pt>
                <c:pt idx="7">
                  <c:v>FS</c:v>
                </c:pt>
                <c:pt idx="8">
                  <c:v>UA</c:v>
                </c:pt>
                <c:pt idx="9">
                  <c:v>GS</c:v>
                </c:pt>
                <c:pt idx="10">
                  <c:v>OR</c:v>
                </c:pt>
                <c:pt idx="11">
                  <c:v>QT</c:v>
                </c:pt>
                <c:pt idx="12">
                  <c:v>QA</c:v>
                </c:pt>
                <c:pt idx="13">
                  <c:v>FH</c:v>
                </c:pt>
                <c:pt idx="14">
                  <c:v>EL</c:v>
                </c:pt>
                <c:pt idx="15">
                  <c:v>YT</c:v>
                </c:pt>
                <c:pt idx="16">
                  <c:v>JR</c:v>
                </c:pt>
                <c:pt idx="17">
                  <c:v>VJ</c:v>
                </c:pt>
                <c:pt idx="18">
                  <c:v>KA</c:v>
                </c:pt>
                <c:pt idx="19">
                  <c:v>PV</c:v>
                </c:pt>
                <c:pt idx="20">
                  <c:v>HP</c:v>
                </c:pt>
                <c:pt idx="21">
                  <c:v>QV</c:v>
                </c:pt>
                <c:pt idx="22">
                  <c:v>SH</c:v>
                </c:pt>
                <c:pt idx="23">
                  <c:v>AB</c:v>
                </c:pt>
                <c:pt idx="24">
                  <c:v>NE</c:v>
                </c:pt>
                <c:pt idx="25">
                  <c:v>OO</c:v>
                </c:pt>
                <c:pt idx="26">
                  <c:v>LK</c:v>
                </c:pt>
                <c:pt idx="27">
                  <c:v>PU</c:v>
                </c:pt>
                <c:pt idx="28">
                  <c:v>PP</c:v>
                </c:pt>
                <c:pt idx="29">
                  <c:v>IB</c:v>
                </c:pt>
                <c:pt idx="30">
                  <c:v>OW</c:v>
                </c:pt>
                <c:pt idx="31">
                  <c:v>UW</c:v>
                </c:pt>
                <c:pt idx="32">
                  <c:v>TN</c:v>
                </c:pt>
                <c:pt idx="33">
                  <c:v>DL</c:v>
                </c:pt>
                <c:pt idx="34">
                  <c:v>UU</c:v>
                </c:pt>
                <c:pt idx="35">
                  <c:v>NV</c:v>
                </c:pt>
                <c:pt idx="36">
                  <c:v>RI</c:v>
                </c:pt>
                <c:pt idx="37">
                  <c:v>MB</c:v>
                </c:pt>
                <c:pt idx="38">
                  <c:v>MX</c:v>
                </c:pt>
                <c:pt idx="39">
                  <c:v>GL</c:v>
                </c:pt>
                <c:pt idx="40">
                  <c:v>XF</c:v>
                </c:pt>
                <c:pt idx="41">
                  <c:v>IR</c:v>
                </c:pt>
                <c:pt idx="42">
                  <c:v>FW</c:v>
                </c:pt>
                <c:pt idx="43">
                  <c:v>UJ</c:v>
                </c:pt>
                <c:pt idx="44">
                  <c:v>ZT</c:v>
                </c:pt>
                <c:pt idx="45">
                  <c:v>PO</c:v>
                </c:pt>
                <c:pt idx="46">
                  <c:v>XR</c:v>
                </c:pt>
                <c:pt idx="47">
                  <c:v>TW</c:v>
                </c:pt>
                <c:pt idx="48">
                  <c:v>MU</c:v>
                </c:pt>
                <c:pt idx="49">
                  <c:v>CU</c:v>
                </c:pt>
                <c:pt idx="50">
                  <c:v>MW</c:v>
                </c:pt>
                <c:pt idx="51">
                  <c:v>WK</c:v>
                </c:pt>
                <c:pt idx="52">
                  <c:v>GQ</c:v>
                </c:pt>
                <c:pt idx="53">
                  <c:v>YV</c:v>
                </c:pt>
                <c:pt idx="54">
                  <c:v>SM</c:v>
                </c:pt>
                <c:pt idx="55">
                  <c:v>CM</c:v>
                </c:pt>
                <c:pt idx="56">
                  <c:v>LD</c:v>
                </c:pt>
                <c:pt idx="57">
                  <c:v>GU</c:v>
                </c:pt>
                <c:pt idx="58">
                  <c:v>WI</c:v>
                </c:pt>
                <c:pt idx="59">
                  <c:v>RG</c:v>
                </c:pt>
                <c:pt idx="60">
                  <c:v>DL</c:v>
                </c:pt>
                <c:pt idx="61">
                  <c:v>NY</c:v>
                </c:pt>
                <c:pt idx="62">
                  <c:v>AH</c:v>
                </c:pt>
                <c:pt idx="63">
                  <c:v>AT</c:v>
                </c:pt>
              </c:strCache>
            </c:strRef>
          </c:cat>
          <c:val>
            <c:numRef>
              <c:f>Hospital_design_Teach!$B$2:$B$65</c:f>
              <c:numCache>
                <c:formatCode>General</c:formatCode>
                <c:ptCount val="64"/>
                <c:pt idx="0">
                  <c:v>21</c:v>
                </c:pt>
                <c:pt idx="1">
                  <c:v>34</c:v>
                </c:pt>
                <c:pt idx="2">
                  <c:v>37</c:v>
                </c:pt>
                <c:pt idx="3">
                  <c:v>40</c:v>
                </c:pt>
                <c:pt idx="4">
                  <c:v>77</c:v>
                </c:pt>
                <c:pt idx="5">
                  <c:v>273</c:v>
                </c:pt>
                <c:pt idx="6">
                  <c:v>318</c:v>
                </c:pt>
                <c:pt idx="7">
                  <c:v>386</c:v>
                </c:pt>
                <c:pt idx="8">
                  <c:v>422</c:v>
                </c:pt>
                <c:pt idx="9">
                  <c:v>484</c:v>
                </c:pt>
                <c:pt idx="10">
                  <c:v>613</c:v>
                </c:pt>
                <c:pt idx="11">
                  <c:v>631</c:v>
                </c:pt>
                <c:pt idx="12">
                  <c:v>635</c:v>
                </c:pt>
                <c:pt idx="13">
                  <c:v>672</c:v>
                </c:pt>
                <c:pt idx="14">
                  <c:v>706</c:v>
                </c:pt>
                <c:pt idx="15">
                  <c:v>852</c:v>
                </c:pt>
                <c:pt idx="16">
                  <c:v>920</c:v>
                </c:pt>
                <c:pt idx="17">
                  <c:v>949</c:v>
                </c:pt>
                <c:pt idx="18">
                  <c:v>982</c:v>
                </c:pt>
                <c:pt idx="19">
                  <c:v>1058</c:v>
                </c:pt>
                <c:pt idx="20">
                  <c:v>1074</c:v>
                </c:pt>
                <c:pt idx="21">
                  <c:v>1115</c:v>
                </c:pt>
                <c:pt idx="22">
                  <c:v>1214</c:v>
                </c:pt>
                <c:pt idx="23">
                  <c:v>1237</c:v>
                </c:pt>
                <c:pt idx="24">
                  <c:v>1286</c:v>
                </c:pt>
                <c:pt idx="25">
                  <c:v>1468</c:v>
                </c:pt>
                <c:pt idx="26">
                  <c:v>1517</c:v>
                </c:pt>
                <c:pt idx="27">
                  <c:v>1554</c:v>
                </c:pt>
                <c:pt idx="28">
                  <c:v>1563</c:v>
                </c:pt>
                <c:pt idx="29">
                  <c:v>1657</c:v>
                </c:pt>
                <c:pt idx="30">
                  <c:v>1658</c:v>
                </c:pt>
                <c:pt idx="31">
                  <c:v>1801</c:v>
                </c:pt>
                <c:pt idx="32">
                  <c:v>1969</c:v>
                </c:pt>
                <c:pt idx="33">
                  <c:v>1993</c:v>
                </c:pt>
                <c:pt idx="34">
                  <c:v>2052</c:v>
                </c:pt>
                <c:pt idx="35">
                  <c:v>2149</c:v>
                </c:pt>
                <c:pt idx="36">
                  <c:v>2199</c:v>
                </c:pt>
                <c:pt idx="37">
                  <c:v>2366</c:v>
                </c:pt>
                <c:pt idx="38">
                  <c:v>2367</c:v>
                </c:pt>
                <c:pt idx="39">
                  <c:v>2374</c:v>
                </c:pt>
                <c:pt idx="40">
                  <c:v>2383</c:v>
                </c:pt>
                <c:pt idx="41">
                  <c:v>2446</c:v>
                </c:pt>
                <c:pt idx="42">
                  <c:v>2470</c:v>
                </c:pt>
                <c:pt idx="43">
                  <c:v>2749</c:v>
                </c:pt>
                <c:pt idx="44">
                  <c:v>2800</c:v>
                </c:pt>
                <c:pt idx="45">
                  <c:v>2928</c:v>
                </c:pt>
                <c:pt idx="46">
                  <c:v>3166</c:v>
                </c:pt>
                <c:pt idx="47">
                  <c:v>3253</c:v>
                </c:pt>
                <c:pt idx="48">
                  <c:v>3276</c:v>
                </c:pt>
                <c:pt idx="49">
                  <c:v>3499</c:v>
                </c:pt>
                <c:pt idx="50">
                  <c:v>3595</c:v>
                </c:pt>
                <c:pt idx="51">
                  <c:v>3666</c:v>
                </c:pt>
                <c:pt idx="52">
                  <c:v>3853</c:v>
                </c:pt>
                <c:pt idx="53">
                  <c:v>3981</c:v>
                </c:pt>
                <c:pt idx="54">
                  <c:v>4031</c:v>
                </c:pt>
                <c:pt idx="55">
                  <c:v>4045</c:v>
                </c:pt>
                <c:pt idx="56">
                  <c:v>4276</c:v>
                </c:pt>
                <c:pt idx="57">
                  <c:v>4313</c:v>
                </c:pt>
                <c:pt idx="58">
                  <c:v>4593</c:v>
                </c:pt>
                <c:pt idx="59">
                  <c:v>5130</c:v>
                </c:pt>
                <c:pt idx="60">
                  <c:v>6478</c:v>
                </c:pt>
                <c:pt idx="61">
                  <c:v>6525</c:v>
                </c:pt>
                <c:pt idx="62">
                  <c:v>6966</c:v>
                </c:pt>
                <c:pt idx="63">
                  <c:v>8431</c:v>
                </c:pt>
              </c:numCache>
            </c:numRef>
          </c:val>
          <c:extLst xmlns:c16r2="http://schemas.microsoft.com/office/drawing/2015/06/chart">
            <c:ext xmlns:c16="http://schemas.microsoft.com/office/drawing/2014/chart" uri="{C3380CC4-5D6E-409C-BE32-E72D297353CC}">
              <c16:uniqueId val="{00000000-A02D-4F40-9E89-F8630DADC900}"/>
            </c:ext>
          </c:extLst>
        </c:ser>
        <c:dLbls>
          <c:showLegendKey val="0"/>
          <c:showVal val="0"/>
          <c:showCatName val="0"/>
          <c:showSerName val="0"/>
          <c:showPercent val="0"/>
          <c:showBubbleSize val="0"/>
        </c:dLbls>
        <c:gapWidth val="50"/>
        <c:axId val="349642752"/>
        <c:axId val="349644672"/>
      </c:barChart>
      <c:lineChart>
        <c:grouping val="standard"/>
        <c:varyColors val="0"/>
        <c:ser>
          <c:idx val="1"/>
          <c:order val="1"/>
          <c:tx>
            <c:strRef>
              <c:f>Hospital_design_Teach!$C$1</c:f>
              <c:strCache>
                <c:ptCount val="1"/>
                <c:pt idx="0">
                  <c:v>Median Trauma Count</c:v>
                </c:pt>
              </c:strCache>
            </c:strRef>
          </c:tx>
          <c:spPr>
            <a:ln w="25400" cap="rnd">
              <a:solidFill>
                <a:srgbClr val="FFCC00"/>
              </a:solidFill>
              <a:round/>
            </a:ln>
            <a:effectLst/>
          </c:spPr>
          <c:marker>
            <c:symbol val="none"/>
          </c:marker>
          <c:val>
            <c:numRef>
              <c:f>Hospital_design_Teach!$C$2:$C$66</c:f>
              <c:numCache>
                <c:formatCode>General</c:formatCode>
                <c:ptCount val="65"/>
                <c:pt idx="0">
                  <c:v>1885</c:v>
                </c:pt>
                <c:pt idx="1">
                  <c:v>1885</c:v>
                </c:pt>
                <c:pt idx="2">
                  <c:v>1885</c:v>
                </c:pt>
                <c:pt idx="3">
                  <c:v>1885</c:v>
                </c:pt>
                <c:pt idx="4">
                  <c:v>1885</c:v>
                </c:pt>
                <c:pt idx="5">
                  <c:v>1885</c:v>
                </c:pt>
                <c:pt idx="6">
                  <c:v>1885</c:v>
                </c:pt>
                <c:pt idx="7">
                  <c:v>1885</c:v>
                </c:pt>
                <c:pt idx="8">
                  <c:v>1885</c:v>
                </c:pt>
                <c:pt idx="9">
                  <c:v>1885</c:v>
                </c:pt>
                <c:pt idx="10">
                  <c:v>1885</c:v>
                </c:pt>
                <c:pt idx="11">
                  <c:v>1885</c:v>
                </c:pt>
                <c:pt idx="12">
                  <c:v>1885</c:v>
                </c:pt>
                <c:pt idx="13">
                  <c:v>1885</c:v>
                </c:pt>
                <c:pt idx="14">
                  <c:v>1885</c:v>
                </c:pt>
                <c:pt idx="15">
                  <c:v>1885</c:v>
                </c:pt>
                <c:pt idx="16">
                  <c:v>1885</c:v>
                </c:pt>
                <c:pt idx="17">
                  <c:v>1885</c:v>
                </c:pt>
                <c:pt idx="18">
                  <c:v>1885</c:v>
                </c:pt>
                <c:pt idx="19">
                  <c:v>1885</c:v>
                </c:pt>
                <c:pt idx="20">
                  <c:v>1885</c:v>
                </c:pt>
                <c:pt idx="21">
                  <c:v>1885</c:v>
                </c:pt>
                <c:pt idx="22">
                  <c:v>1885</c:v>
                </c:pt>
                <c:pt idx="23">
                  <c:v>1885</c:v>
                </c:pt>
                <c:pt idx="24">
                  <c:v>1885</c:v>
                </c:pt>
                <c:pt idx="25">
                  <c:v>1885</c:v>
                </c:pt>
                <c:pt idx="26">
                  <c:v>1885</c:v>
                </c:pt>
                <c:pt idx="27">
                  <c:v>1885</c:v>
                </c:pt>
                <c:pt idx="28">
                  <c:v>1885</c:v>
                </c:pt>
                <c:pt idx="29">
                  <c:v>1885</c:v>
                </c:pt>
                <c:pt idx="30">
                  <c:v>1885</c:v>
                </c:pt>
                <c:pt idx="31">
                  <c:v>1885</c:v>
                </c:pt>
                <c:pt idx="32">
                  <c:v>1885</c:v>
                </c:pt>
                <c:pt idx="33">
                  <c:v>1885</c:v>
                </c:pt>
                <c:pt idx="34">
                  <c:v>1885</c:v>
                </c:pt>
                <c:pt idx="35">
                  <c:v>1885</c:v>
                </c:pt>
                <c:pt idx="36">
                  <c:v>1885</c:v>
                </c:pt>
                <c:pt idx="37">
                  <c:v>1885</c:v>
                </c:pt>
                <c:pt idx="38">
                  <c:v>1885</c:v>
                </c:pt>
                <c:pt idx="39">
                  <c:v>1885</c:v>
                </c:pt>
                <c:pt idx="40">
                  <c:v>1885</c:v>
                </c:pt>
                <c:pt idx="41">
                  <c:v>1885</c:v>
                </c:pt>
                <c:pt idx="42">
                  <c:v>1885</c:v>
                </c:pt>
                <c:pt idx="43">
                  <c:v>1885</c:v>
                </c:pt>
                <c:pt idx="44">
                  <c:v>1885</c:v>
                </c:pt>
                <c:pt idx="45">
                  <c:v>1885</c:v>
                </c:pt>
                <c:pt idx="46">
                  <c:v>1885</c:v>
                </c:pt>
                <c:pt idx="47">
                  <c:v>1885</c:v>
                </c:pt>
                <c:pt idx="48">
                  <c:v>1885</c:v>
                </c:pt>
                <c:pt idx="49">
                  <c:v>1885</c:v>
                </c:pt>
                <c:pt idx="50">
                  <c:v>1885</c:v>
                </c:pt>
                <c:pt idx="51">
                  <c:v>1885</c:v>
                </c:pt>
                <c:pt idx="52">
                  <c:v>1885</c:v>
                </c:pt>
                <c:pt idx="53">
                  <c:v>1885</c:v>
                </c:pt>
                <c:pt idx="54">
                  <c:v>1885</c:v>
                </c:pt>
                <c:pt idx="55">
                  <c:v>1885</c:v>
                </c:pt>
                <c:pt idx="56">
                  <c:v>1885</c:v>
                </c:pt>
                <c:pt idx="57">
                  <c:v>1885</c:v>
                </c:pt>
                <c:pt idx="58">
                  <c:v>1885</c:v>
                </c:pt>
                <c:pt idx="59">
                  <c:v>1885</c:v>
                </c:pt>
                <c:pt idx="60">
                  <c:v>1885</c:v>
                </c:pt>
                <c:pt idx="61">
                  <c:v>1885</c:v>
                </c:pt>
                <c:pt idx="62">
                  <c:v>1885</c:v>
                </c:pt>
                <c:pt idx="63">
                  <c:v>1885</c:v>
                </c:pt>
                <c:pt idx="64">
                  <c:v>1885</c:v>
                </c:pt>
              </c:numCache>
            </c:numRef>
          </c:val>
          <c:smooth val="0"/>
          <c:extLst xmlns:c16r2="http://schemas.microsoft.com/office/drawing/2015/06/chart">
            <c:ext xmlns:c16="http://schemas.microsoft.com/office/drawing/2014/chart" uri="{C3380CC4-5D6E-409C-BE32-E72D297353CC}">
              <c16:uniqueId val="{00000001-A02D-4F40-9E89-F8630DADC900}"/>
            </c:ext>
          </c:extLst>
        </c:ser>
        <c:dLbls>
          <c:showLegendKey val="0"/>
          <c:showVal val="0"/>
          <c:showCatName val="0"/>
          <c:showSerName val="0"/>
          <c:showPercent val="0"/>
          <c:showBubbleSize val="0"/>
        </c:dLbls>
        <c:marker val="1"/>
        <c:smooth val="0"/>
        <c:axId val="349648384"/>
        <c:axId val="349646848"/>
      </c:lineChart>
      <c:catAx>
        <c:axId val="349642752"/>
        <c:scaling>
          <c:orientation val="minMax"/>
        </c:scaling>
        <c:delete val="1"/>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Hospital</a:t>
                </a:r>
              </a:p>
            </c:rich>
          </c:tx>
          <c:layout/>
          <c:overlay val="0"/>
          <c:spPr>
            <a:noFill/>
            <a:ln>
              <a:noFill/>
            </a:ln>
            <a:effectLst/>
          </c:spPr>
        </c:title>
        <c:numFmt formatCode="General" sourceLinked="1"/>
        <c:majorTickMark val="none"/>
        <c:minorTickMark val="none"/>
        <c:tickLblPos val="nextTo"/>
        <c:crossAx val="349644672"/>
        <c:crosses val="autoZero"/>
        <c:auto val="1"/>
        <c:lblAlgn val="ctr"/>
        <c:lblOffset val="100"/>
        <c:noMultiLvlLbl val="0"/>
      </c:catAx>
      <c:valAx>
        <c:axId val="349644672"/>
        <c:scaling>
          <c:orientation val="minMax"/>
          <c:max val="9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Trauma</a:t>
                </a:r>
                <a:r>
                  <a:rPr lang="en-US" sz="1600" b="1" baseline="0"/>
                  <a:t> Case Count</a:t>
                </a:r>
                <a:endParaRPr lang="en-US" sz="1600" b="1"/>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642752"/>
        <c:crosses val="autoZero"/>
        <c:crossBetween val="between"/>
        <c:majorUnit val="2000"/>
      </c:valAx>
      <c:valAx>
        <c:axId val="349646848"/>
        <c:scaling>
          <c:orientation val="minMax"/>
          <c:max val="9000"/>
        </c:scaling>
        <c:delete val="1"/>
        <c:axPos val="r"/>
        <c:numFmt formatCode="General" sourceLinked="1"/>
        <c:majorTickMark val="out"/>
        <c:minorTickMark val="none"/>
        <c:tickLblPos val="nextTo"/>
        <c:crossAx val="349648384"/>
        <c:crosses val="max"/>
        <c:crossBetween val="between"/>
      </c:valAx>
      <c:catAx>
        <c:axId val="349648384"/>
        <c:scaling>
          <c:orientation val="minMax"/>
        </c:scaling>
        <c:delete val="1"/>
        <c:axPos val="b"/>
        <c:majorTickMark val="out"/>
        <c:minorTickMark val="none"/>
        <c:tickLblPos val="nextTo"/>
        <c:crossAx val="3496468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Preliminary Count for Unintentional Vehicle and Pedestrian Related Reported Trauma by Teaching Status, Massachusetts 2011-2015</a:t>
            </a:r>
            <a:endParaRPr lang="en-US" sz="1800" b="1" dirty="0">
              <a:effectLst/>
            </a:endParaRPr>
          </a:p>
        </c:rich>
      </c:tx>
      <c:layout/>
      <c:overlay val="0"/>
      <c:spPr>
        <a:noFill/>
        <a:ln>
          <a:noFill/>
        </a:ln>
        <a:effectLst/>
      </c:spPr>
    </c:title>
    <c:autoTitleDeleted val="0"/>
    <c:plotArea>
      <c:layout/>
      <c:barChart>
        <c:barDir val="col"/>
        <c:grouping val="stacked"/>
        <c:varyColors val="0"/>
        <c:ser>
          <c:idx val="0"/>
          <c:order val="0"/>
          <c:tx>
            <c:strRef>
              <c:f>VehicleAccidentsbyType!$J$3</c:f>
              <c:strCache>
                <c:ptCount val="1"/>
                <c:pt idx="0">
                  <c:v>Teaching Hospital</c:v>
                </c:pt>
              </c:strCache>
            </c:strRef>
          </c:tx>
          <c:spPr>
            <a:solidFill>
              <a:schemeClr val="accent1"/>
            </a:solidFill>
            <a:ln>
              <a:noFill/>
            </a:ln>
            <a:effectLst/>
          </c:spPr>
          <c:invertIfNegative val="0"/>
          <c:cat>
            <c:strRef>
              <c:f>VehicleAccidentsbyType!$I$4:$I$9</c:f>
              <c:strCache>
                <c:ptCount val="6"/>
                <c:pt idx="0">
                  <c:v>Motor Vehicle</c:v>
                </c:pt>
                <c:pt idx="1">
                  <c:v>Motor Vehicle Occupant</c:v>
                </c:pt>
                <c:pt idx="2">
                  <c:v>All Pedestrian</c:v>
                </c:pt>
                <c:pt idx="3">
                  <c:v>Other Transport</c:v>
                </c:pt>
                <c:pt idx="4">
                  <c:v>All Pedal Cycle</c:v>
                </c:pt>
                <c:pt idx="5">
                  <c:v>All Motorcycle</c:v>
                </c:pt>
              </c:strCache>
            </c:strRef>
          </c:cat>
          <c:val>
            <c:numRef>
              <c:f>VehicleAccidentsbyType!$J$4:$J$9</c:f>
              <c:numCache>
                <c:formatCode>#,##0</c:formatCode>
                <c:ptCount val="6"/>
                <c:pt idx="0">
                  <c:v>14915</c:v>
                </c:pt>
                <c:pt idx="1">
                  <c:v>8584</c:v>
                </c:pt>
                <c:pt idx="2">
                  <c:v>3156</c:v>
                </c:pt>
                <c:pt idx="3">
                  <c:v>1820</c:v>
                </c:pt>
                <c:pt idx="4">
                  <c:v>2406</c:v>
                </c:pt>
                <c:pt idx="5">
                  <c:v>2484</c:v>
                </c:pt>
              </c:numCache>
            </c:numRef>
          </c:val>
          <c:extLst xmlns:c16r2="http://schemas.microsoft.com/office/drawing/2015/06/chart">
            <c:ext xmlns:c16="http://schemas.microsoft.com/office/drawing/2014/chart" uri="{C3380CC4-5D6E-409C-BE32-E72D297353CC}">
              <c16:uniqueId val="{00000000-D89D-4DDD-8783-AEC47C66E825}"/>
            </c:ext>
          </c:extLst>
        </c:ser>
        <c:ser>
          <c:idx val="1"/>
          <c:order val="1"/>
          <c:tx>
            <c:strRef>
              <c:f>VehicleAccidentsbyType!$K$3</c:f>
              <c:strCache>
                <c:ptCount val="1"/>
                <c:pt idx="0">
                  <c:v>Community Hospital</c:v>
                </c:pt>
              </c:strCache>
            </c:strRef>
          </c:tx>
          <c:spPr>
            <a:solidFill>
              <a:srgbClr val="FFC000"/>
            </a:solidFill>
            <a:ln>
              <a:noFill/>
            </a:ln>
            <a:effectLst/>
          </c:spPr>
          <c:invertIfNegative val="0"/>
          <c:cat>
            <c:strRef>
              <c:f>VehicleAccidentsbyType!$I$4:$I$9</c:f>
              <c:strCache>
                <c:ptCount val="6"/>
                <c:pt idx="0">
                  <c:v>Motor Vehicle</c:v>
                </c:pt>
                <c:pt idx="1">
                  <c:v>Motor Vehicle Occupant</c:v>
                </c:pt>
                <c:pt idx="2">
                  <c:v>All Pedestrian</c:v>
                </c:pt>
                <c:pt idx="3">
                  <c:v>Other Transport</c:v>
                </c:pt>
                <c:pt idx="4">
                  <c:v>All Pedal Cycle</c:v>
                </c:pt>
                <c:pt idx="5">
                  <c:v>All Motorcycle</c:v>
                </c:pt>
              </c:strCache>
            </c:strRef>
          </c:cat>
          <c:val>
            <c:numRef>
              <c:f>VehicleAccidentsbyType!$K$4:$K$9</c:f>
              <c:numCache>
                <c:formatCode>#,##0</c:formatCode>
                <c:ptCount val="6"/>
                <c:pt idx="0">
                  <c:v>8799</c:v>
                </c:pt>
                <c:pt idx="1">
                  <c:v>6347</c:v>
                </c:pt>
                <c:pt idx="2">
                  <c:v>1013</c:v>
                </c:pt>
                <c:pt idx="3">
                  <c:v>1918</c:v>
                </c:pt>
                <c:pt idx="4">
                  <c:v>1407</c:v>
                </c:pt>
                <c:pt idx="5">
                  <c:v>969</c:v>
                </c:pt>
              </c:numCache>
            </c:numRef>
          </c:val>
          <c:extLst xmlns:c16r2="http://schemas.microsoft.com/office/drawing/2015/06/chart">
            <c:ext xmlns:c16="http://schemas.microsoft.com/office/drawing/2014/chart" uri="{C3380CC4-5D6E-409C-BE32-E72D297353CC}">
              <c16:uniqueId val="{00000001-D89D-4DDD-8783-AEC47C66E825}"/>
            </c:ext>
          </c:extLst>
        </c:ser>
        <c:dLbls>
          <c:showLegendKey val="0"/>
          <c:showVal val="0"/>
          <c:showCatName val="0"/>
          <c:showSerName val="0"/>
          <c:showPercent val="0"/>
          <c:showBubbleSize val="0"/>
        </c:dLbls>
        <c:gapWidth val="150"/>
        <c:overlap val="100"/>
        <c:axId val="352081792"/>
        <c:axId val="352083328"/>
      </c:barChart>
      <c:catAx>
        <c:axId val="35208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2083328"/>
        <c:crosses val="autoZero"/>
        <c:auto val="1"/>
        <c:lblAlgn val="ctr"/>
        <c:lblOffset val="100"/>
        <c:noMultiLvlLbl val="0"/>
      </c:catAx>
      <c:valAx>
        <c:axId val="352083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2081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Preliminary Firearm</a:t>
            </a:r>
            <a:r>
              <a:rPr lang="en-US" sz="2400" b="1" baseline="0"/>
              <a:t> Trauma Count by Intent, Massachusetts 2011-2015</a:t>
            </a:r>
            <a:endParaRPr lang="en-US" sz="2400" b="1"/>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'Injury Counts, 2011-2015'!$A$54:$A$57</c:f>
              <c:strCache>
                <c:ptCount val="4"/>
                <c:pt idx="0">
                  <c:v>Assault</c:v>
                </c:pt>
                <c:pt idx="1">
                  <c:v>Unintentional</c:v>
                </c:pt>
                <c:pt idx="2">
                  <c:v>Self-Inflicted</c:v>
                </c:pt>
                <c:pt idx="3">
                  <c:v>Undetermined</c:v>
                </c:pt>
              </c:strCache>
            </c:strRef>
          </c:cat>
          <c:val>
            <c:numRef>
              <c:f>'Injury Counts, 2011-2015'!$B$54:$B$57</c:f>
              <c:numCache>
                <c:formatCode>General</c:formatCode>
                <c:ptCount val="4"/>
                <c:pt idx="0">
                  <c:v>2026</c:v>
                </c:pt>
                <c:pt idx="1">
                  <c:v>177</c:v>
                </c:pt>
                <c:pt idx="2">
                  <c:v>134</c:v>
                </c:pt>
                <c:pt idx="3">
                  <c:v>53</c:v>
                </c:pt>
              </c:numCache>
            </c:numRef>
          </c:val>
          <c:extLst xmlns:c16r2="http://schemas.microsoft.com/office/drawing/2015/06/chart">
            <c:ext xmlns:c16="http://schemas.microsoft.com/office/drawing/2014/chart" uri="{C3380CC4-5D6E-409C-BE32-E72D297353CC}">
              <c16:uniqueId val="{00000000-10D9-41DF-9E82-E7B4D0BEB2AF}"/>
            </c:ext>
          </c:extLst>
        </c:ser>
        <c:dLbls>
          <c:showLegendKey val="0"/>
          <c:showVal val="0"/>
          <c:showCatName val="0"/>
          <c:showSerName val="0"/>
          <c:showPercent val="0"/>
          <c:showBubbleSize val="0"/>
        </c:dLbls>
        <c:gapWidth val="50"/>
        <c:overlap val="-27"/>
        <c:axId val="352201344"/>
        <c:axId val="352203136"/>
      </c:barChart>
      <c:catAx>
        <c:axId val="35220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2203136"/>
        <c:crosses val="autoZero"/>
        <c:auto val="1"/>
        <c:lblAlgn val="ctr"/>
        <c:lblOffset val="100"/>
        <c:noMultiLvlLbl val="0"/>
      </c:catAx>
      <c:valAx>
        <c:axId val="352203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Trauma Case Count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220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baseline="0" dirty="0">
                <a:effectLst/>
              </a:rPr>
              <a:t>Preliminary Firearm Trauma Count by Intent and Trauma Designation, Massachusetts 2011-2015</a:t>
            </a:r>
            <a:endParaRPr lang="en-US" sz="2000" b="1" dirty="0">
              <a:effectLst/>
            </a:endParaRPr>
          </a:p>
        </c:rich>
      </c:tx>
      <c:layout/>
      <c:overlay val="0"/>
      <c:spPr>
        <a:noFill/>
        <a:ln>
          <a:noFill/>
        </a:ln>
        <a:effectLst/>
      </c:spPr>
    </c:title>
    <c:autoTitleDeleted val="0"/>
    <c:plotArea>
      <c:layout/>
      <c:barChart>
        <c:barDir val="col"/>
        <c:grouping val="stacked"/>
        <c:varyColors val="0"/>
        <c:ser>
          <c:idx val="0"/>
          <c:order val="0"/>
          <c:tx>
            <c:strRef>
              <c:f>FirearmTraumabyIntent!$B$3</c:f>
              <c:strCache>
                <c:ptCount val="1"/>
                <c:pt idx="0">
                  <c:v>Trauma Designated</c:v>
                </c:pt>
              </c:strCache>
            </c:strRef>
          </c:tx>
          <c:spPr>
            <a:solidFill>
              <a:schemeClr val="accent1"/>
            </a:solidFill>
            <a:ln>
              <a:noFill/>
            </a:ln>
            <a:effectLst/>
          </c:spPr>
          <c:invertIfNegative val="0"/>
          <c:cat>
            <c:strRef>
              <c:f>FirearmTraumabyIntent!$C$2:$F$2</c:f>
              <c:strCache>
                <c:ptCount val="4"/>
                <c:pt idx="0">
                  <c:v>Assault</c:v>
                </c:pt>
                <c:pt idx="1">
                  <c:v>Unintentional</c:v>
                </c:pt>
                <c:pt idx="2">
                  <c:v>Self-inflicted</c:v>
                </c:pt>
                <c:pt idx="3">
                  <c:v>Undetermined</c:v>
                </c:pt>
              </c:strCache>
            </c:strRef>
          </c:cat>
          <c:val>
            <c:numRef>
              <c:f>FirearmTraumabyIntent!$C$3:$F$3</c:f>
              <c:numCache>
                <c:formatCode>#,##0</c:formatCode>
                <c:ptCount val="4"/>
                <c:pt idx="0">
                  <c:v>1832</c:v>
                </c:pt>
                <c:pt idx="1">
                  <c:v>96</c:v>
                </c:pt>
                <c:pt idx="2">
                  <c:v>117</c:v>
                </c:pt>
                <c:pt idx="3">
                  <c:v>38</c:v>
                </c:pt>
              </c:numCache>
            </c:numRef>
          </c:val>
          <c:extLst xmlns:c16r2="http://schemas.microsoft.com/office/drawing/2015/06/chart">
            <c:ext xmlns:c16="http://schemas.microsoft.com/office/drawing/2014/chart" uri="{C3380CC4-5D6E-409C-BE32-E72D297353CC}">
              <c16:uniqueId val="{00000000-A389-4F8B-99DA-4DADA7735B6B}"/>
            </c:ext>
          </c:extLst>
        </c:ser>
        <c:ser>
          <c:idx val="1"/>
          <c:order val="1"/>
          <c:tx>
            <c:strRef>
              <c:f>FirearmTraumabyIntent!$B$4</c:f>
              <c:strCache>
                <c:ptCount val="1"/>
              </c:strCache>
            </c:strRef>
          </c:tx>
          <c:spPr>
            <a:solidFill>
              <a:schemeClr val="accent2"/>
            </a:solidFill>
            <a:ln>
              <a:noFill/>
            </a:ln>
            <a:effectLst/>
          </c:spPr>
          <c:invertIfNegative val="0"/>
          <c:cat>
            <c:strRef>
              <c:f>FirearmTraumabyIntent!$C$2:$F$2</c:f>
              <c:strCache>
                <c:ptCount val="4"/>
                <c:pt idx="0">
                  <c:v>Assault</c:v>
                </c:pt>
                <c:pt idx="1">
                  <c:v>Unintentional</c:v>
                </c:pt>
                <c:pt idx="2">
                  <c:v>Self-inflicted</c:v>
                </c:pt>
                <c:pt idx="3">
                  <c:v>Undetermined</c:v>
                </c:pt>
              </c:strCache>
            </c:strRef>
          </c:cat>
          <c:val>
            <c:numRef>
              <c:f>FirearmTraumabyIntent!$C$4:$F$4</c:f>
              <c:numCache>
                <c:formatCode>General</c:formatCode>
                <c:ptCount val="4"/>
              </c:numCache>
            </c:numRef>
          </c:val>
          <c:extLst xmlns:c16r2="http://schemas.microsoft.com/office/drawing/2015/06/chart">
            <c:ext xmlns:c16="http://schemas.microsoft.com/office/drawing/2014/chart" uri="{C3380CC4-5D6E-409C-BE32-E72D297353CC}">
              <c16:uniqueId val="{00000001-A389-4F8B-99DA-4DADA7735B6B}"/>
            </c:ext>
          </c:extLst>
        </c:ser>
        <c:ser>
          <c:idx val="2"/>
          <c:order val="2"/>
          <c:tx>
            <c:strRef>
              <c:f>FirearmTraumabyIntent!$B$5</c:f>
              <c:strCache>
                <c:ptCount val="1"/>
                <c:pt idx="0">
                  <c:v>Non Designated</c:v>
                </c:pt>
              </c:strCache>
            </c:strRef>
          </c:tx>
          <c:spPr>
            <a:solidFill>
              <a:srgbClr val="FFC000"/>
            </a:solidFill>
            <a:ln>
              <a:noFill/>
            </a:ln>
            <a:effectLst/>
          </c:spPr>
          <c:invertIfNegative val="0"/>
          <c:cat>
            <c:strRef>
              <c:f>FirearmTraumabyIntent!$C$2:$F$2</c:f>
              <c:strCache>
                <c:ptCount val="4"/>
                <c:pt idx="0">
                  <c:v>Assault</c:v>
                </c:pt>
                <c:pt idx="1">
                  <c:v>Unintentional</c:v>
                </c:pt>
                <c:pt idx="2">
                  <c:v>Self-inflicted</c:v>
                </c:pt>
                <c:pt idx="3">
                  <c:v>Undetermined</c:v>
                </c:pt>
              </c:strCache>
            </c:strRef>
          </c:cat>
          <c:val>
            <c:numRef>
              <c:f>FirearmTraumabyIntent!$C$5:$F$5</c:f>
              <c:numCache>
                <c:formatCode>#,##0</c:formatCode>
                <c:ptCount val="4"/>
                <c:pt idx="0">
                  <c:v>124</c:v>
                </c:pt>
                <c:pt idx="1">
                  <c:v>71</c:v>
                </c:pt>
                <c:pt idx="2">
                  <c:v>13</c:v>
                </c:pt>
                <c:pt idx="3">
                  <c:v>13</c:v>
                </c:pt>
              </c:numCache>
            </c:numRef>
          </c:val>
          <c:extLst xmlns:c16r2="http://schemas.microsoft.com/office/drawing/2015/06/chart">
            <c:ext xmlns:c16="http://schemas.microsoft.com/office/drawing/2014/chart" uri="{C3380CC4-5D6E-409C-BE32-E72D297353CC}">
              <c16:uniqueId val="{00000002-A389-4F8B-99DA-4DADA7735B6B}"/>
            </c:ext>
          </c:extLst>
        </c:ser>
        <c:dLbls>
          <c:showLegendKey val="0"/>
          <c:showVal val="0"/>
          <c:showCatName val="0"/>
          <c:showSerName val="0"/>
          <c:showPercent val="0"/>
          <c:showBubbleSize val="0"/>
        </c:dLbls>
        <c:gapWidth val="150"/>
        <c:overlap val="100"/>
        <c:axId val="352130944"/>
        <c:axId val="352132480"/>
      </c:barChart>
      <c:catAx>
        <c:axId val="35213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2132480"/>
        <c:crosses val="autoZero"/>
        <c:auto val="1"/>
        <c:lblAlgn val="ctr"/>
        <c:lblOffset val="100"/>
        <c:noMultiLvlLbl val="0"/>
      </c:catAx>
      <c:valAx>
        <c:axId val="352132480"/>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2130944"/>
        <c:crosses val="autoZero"/>
        <c:crossBetween val="between"/>
        <c:majorUnit val="500"/>
      </c:val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i="0" baseline="0">
                <a:effectLst/>
              </a:rPr>
              <a:t>Preliminary Firearm Trauma Count by Intent and Teaching Status, Massachusetts 2011-2015</a:t>
            </a:r>
            <a:endParaRPr lang="en-US" sz="2000" b="1">
              <a:effectLst/>
            </a:endParaRPr>
          </a:p>
        </c:rich>
      </c:tx>
      <c:layout/>
      <c:overlay val="0"/>
      <c:spPr>
        <a:noFill/>
        <a:ln>
          <a:noFill/>
        </a:ln>
        <a:effectLst/>
      </c:spPr>
    </c:title>
    <c:autoTitleDeleted val="0"/>
    <c:plotArea>
      <c:layout/>
      <c:barChart>
        <c:barDir val="col"/>
        <c:grouping val="stacked"/>
        <c:varyColors val="0"/>
        <c:ser>
          <c:idx val="0"/>
          <c:order val="0"/>
          <c:tx>
            <c:strRef>
              <c:f>FirearmTraumabyIntent!$B$27</c:f>
              <c:strCache>
                <c:ptCount val="1"/>
                <c:pt idx="0">
                  <c:v>Teaching Hospital</c:v>
                </c:pt>
              </c:strCache>
            </c:strRef>
          </c:tx>
          <c:spPr>
            <a:solidFill>
              <a:schemeClr val="accent1"/>
            </a:solidFill>
            <a:ln>
              <a:noFill/>
            </a:ln>
            <a:effectLst/>
          </c:spPr>
          <c:invertIfNegative val="0"/>
          <c:cat>
            <c:strRef>
              <c:f>FirearmTraumabyIntent!$C$26:$F$26</c:f>
              <c:strCache>
                <c:ptCount val="4"/>
                <c:pt idx="0">
                  <c:v>Assault</c:v>
                </c:pt>
                <c:pt idx="1">
                  <c:v>Unintentional</c:v>
                </c:pt>
                <c:pt idx="2">
                  <c:v>Self-inflicted</c:v>
                </c:pt>
                <c:pt idx="3">
                  <c:v>Undetermined</c:v>
                </c:pt>
              </c:strCache>
            </c:strRef>
          </c:cat>
          <c:val>
            <c:numRef>
              <c:f>FirearmTraumabyIntent!$C$27:$F$27</c:f>
              <c:numCache>
                <c:formatCode>#,##0</c:formatCode>
                <c:ptCount val="4"/>
                <c:pt idx="0">
                  <c:v>1661</c:v>
                </c:pt>
                <c:pt idx="1">
                  <c:v>80</c:v>
                </c:pt>
                <c:pt idx="2">
                  <c:v>102</c:v>
                </c:pt>
                <c:pt idx="3">
                  <c:v>27</c:v>
                </c:pt>
              </c:numCache>
            </c:numRef>
          </c:val>
          <c:extLst xmlns:c16r2="http://schemas.microsoft.com/office/drawing/2015/06/chart">
            <c:ext xmlns:c16="http://schemas.microsoft.com/office/drawing/2014/chart" uri="{C3380CC4-5D6E-409C-BE32-E72D297353CC}">
              <c16:uniqueId val="{00000000-C541-4C9C-8B51-B6BEADEFC29E}"/>
            </c:ext>
          </c:extLst>
        </c:ser>
        <c:ser>
          <c:idx val="1"/>
          <c:order val="1"/>
          <c:tx>
            <c:strRef>
              <c:f>FirearmTraumabyIntent!$B$28</c:f>
              <c:strCache>
                <c:ptCount val="1"/>
              </c:strCache>
            </c:strRef>
          </c:tx>
          <c:spPr>
            <a:solidFill>
              <a:schemeClr val="accent2"/>
            </a:solidFill>
            <a:ln>
              <a:noFill/>
            </a:ln>
            <a:effectLst/>
          </c:spPr>
          <c:invertIfNegative val="0"/>
          <c:cat>
            <c:strRef>
              <c:f>FirearmTraumabyIntent!$C$26:$F$26</c:f>
              <c:strCache>
                <c:ptCount val="4"/>
                <c:pt idx="0">
                  <c:v>Assault</c:v>
                </c:pt>
                <c:pt idx="1">
                  <c:v>Unintentional</c:v>
                </c:pt>
                <c:pt idx="2">
                  <c:v>Self-inflicted</c:v>
                </c:pt>
                <c:pt idx="3">
                  <c:v>Undetermined</c:v>
                </c:pt>
              </c:strCache>
            </c:strRef>
          </c:cat>
          <c:val>
            <c:numRef>
              <c:f>FirearmTraumabyIntent!$C$28:$F$28</c:f>
              <c:numCache>
                <c:formatCode>General</c:formatCode>
                <c:ptCount val="4"/>
              </c:numCache>
            </c:numRef>
          </c:val>
          <c:extLst xmlns:c16r2="http://schemas.microsoft.com/office/drawing/2015/06/chart">
            <c:ext xmlns:c16="http://schemas.microsoft.com/office/drawing/2014/chart" uri="{C3380CC4-5D6E-409C-BE32-E72D297353CC}">
              <c16:uniqueId val="{00000001-C541-4C9C-8B51-B6BEADEFC29E}"/>
            </c:ext>
          </c:extLst>
        </c:ser>
        <c:ser>
          <c:idx val="2"/>
          <c:order val="2"/>
          <c:tx>
            <c:strRef>
              <c:f>FirearmTraumabyIntent!$B$29</c:f>
              <c:strCache>
                <c:ptCount val="1"/>
                <c:pt idx="0">
                  <c:v>Community Hospital</c:v>
                </c:pt>
              </c:strCache>
            </c:strRef>
          </c:tx>
          <c:spPr>
            <a:solidFill>
              <a:srgbClr val="FFC000"/>
            </a:solidFill>
            <a:ln>
              <a:noFill/>
            </a:ln>
            <a:effectLst/>
          </c:spPr>
          <c:invertIfNegative val="0"/>
          <c:cat>
            <c:strRef>
              <c:f>FirearmTraumabyIntent!$C$26:$F$26</c:f>
              <c:strCache>
                <c:ptCount val="4"/>
                <c:pt idx="0">
                  <c:v>Assault</c:v>
                </c:pt>
                <c:pt idx="1">
                  <c:v>Unintentional</c:v>
                </c:pt>
                <c:pt idx="2">
                  <c:v>Self-inflicted</c:v>
                </c:pt>
                <c:pt idx="3">
                  <c:v>Undetermined</c:v>
                </c:pt>
              </c:strCache>
            </c:strRef>
          </c:cat>
          <c:val>
            <c:numRef>
              <c:f>FirearmTraumabyIntent!$C$29:$F$29</c:f>
              <c:numCache>
                <c:formatCode>#,##0</c:formatCode>
                <c:ptCount val="4"/>
                <c:pt idx="0">
                  <c:v>295</c:v>
                </c:pt>
                <c:pt idx="1">
                  <c:v>87</c:v>
                </c:pt>
                <c:pt idx="2">
                  <c:v>28</c:v>
                </c:pt>
                <c:pt idx="3">
                  <c:v>24</c:v>
                </c:pt>
              </c:numCache>
            </c:numRef>
          </c:val>
          <c:extLst xmlns:c16r2="http://schemas.microsoft.com/office/drawing/2015/06/chart">
            <c:ext xmlns:c16="http://schemas.microsoft.com/office/drawing/2014/chart" uri="{C3380CC4-5D6E-409C-BE32-E72D297353CC}">
              <c16:uniqueId val="{00000002-C541-4C9C-8B51-B6BEADEFC29E}"/>
            </c:ext>
          </c:extLst>
        </c:ser>
        <c:dLbls>
          <c:showLegendKey val="0"/>
          <c:showVal val="0"/>
          <c:showCatName val="0"/>
          <c:showSerName val="0"/>
          <c:showPercent val="0"/>
          <c:showBubbleSize val="0"/>
        </c:dLbls>
        <c:gapWidth val="150"/>
        <c:overlap val="100"/>
        <c:axId val="351421952"/>
        <c:axId val="351423488"/>
      </c:barChart>
      <c:catAx>
        <c:axId val="35142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1423488"/>
        <c:crosses val="autoZero"/>
        <c:auto val="1"/>
        <c:lblAlgn val="ctr"/>
        <c:lblOffset val="100"/>
        <c:noMultiLvlLbl val="0"/>
      </c:catAx>
      <c:valAx>
        <c:axId val="351423488"/>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1421952"/>
        <c:crosses val="autoZero"/>
        <c:crossBetween val="between"/>
        <c:majorUnit val="500"/>
      </c:val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Preliminary Trauma</a:t>
            </a:r>
            <a:r>
              <a:rPr lang="en-US" sz="2400" b="1" baseline="0"/>
              <a:t> Count by Unintentional Bite, Massachusetts 2011-2015</a:t>
            </a:r>
            <a:endParaRPr lang="en-US" sz="2400" b="1"/>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'Injury Counts, 2011-2015'!$G$40:$G$42</c:f>
              <c:strCache>
                <c:ptCount val="3"/>
                <c:pt idx="0">
                  <c:v>Dog Bite</c:v>
                </c:pt>
                <c:pt idx="1">
                  <c:v>Other Bites and Stings</c:v>
                </c:pt>
                <c:pt idx="2">
                  <c:v>Human Bites</c:v>
                </c:pt>
              </c:strCache>
            </c:strRef>
          </c:cat>
          <c:val>
            <c:numRef>
              <c:f>'Injury Counts, 2011-2015'!$H$40:$H$42</c:f>
              <c:numCache>
                <c:formatCode>General</c:formatCode>
                <c:ptCount val="3"/>
                <c:pt idx="0">
                  <c:v>843</c:v>
                </c:pt>
                <c:pt idx="1">
                  <c:v>479</c:v>
                </c:pt>
                <c:pt idx="2">
                  <c:v>24</c:v>
                </c:pt>
              </c:numCache>
            </c:numRef>
          </c:val>
          <c:extLst xmlns:c16r2="http://schemas.microsoft.com/office/drawing/2015/06/chart">
            <c:ext xmlns:c16="http://schemas.microsoft.com/office/drawing/2014/chart" uri="{C3380CC4-5D6E-409C-BE32-E72D297353CC}">
              <c16:uniqueId val="{00000000-A8B0-4E8B-A904-FC7B692C36E2}"/>
            </c:ext>
          </c:extLst>
        </c:ser>
        <c:dLbls>
          <c:showLegendKey val="0"/>
          <c:showVal val="0"/>
          <c:showCatName val="0"/>
          <c:showSerName val="0"/>
          <c:showPercent val="0"/>
          <c:showBubbleSize val="0"/>
        </c:dLbls>
        <c:gapWidth val="50"/>
        <c:overlap val="-27"/>
        <c:axId val="351492736"/>
        <c:axId val="351498624"/>
      </c:barChart>
      <c:catAx>
        <c:axId val="35149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51498624"/>
        <c:crosses val="autoZero"/>
        <c:auto val="1"/>
        <c:lblAlgn val="ctr"/>
        <c:lblOffset val="100"/>
        <c:noMultiLvlLbl val="0"/>
      </c:catAx>
      <c:valAx>
        <c:axId val="351498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Trauma</a:t>
                </a:r>
                <a:r>
                  <a:rPr lang="en-US" sz="1600" b="1" baseline="0"/>
                  <a:t> Case Count</a:t>
                </a:r>
                <a:endParaRPr lang="en-US" sz="1600" b="1"/>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492736"/>
        <c:crosses val="autoZero"/>
        <c:crossBetween val="between"/>
        <c:majorUnit val="3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baseline="0" dirty="0">
                <a:effectLst/>
              </a:rPr>
              <a:t>Preliminary Trauma Count by Unintentional Bite, Trauma Designation, and Teaching Status, Massachusetts 2011-2015</a:t>
            </a:r>
            <a:endParaRPr lang="en-US" sz="2000" b="1" dirty="0">
              <a:effectLst/>
            </a:endParaRPr>
          </a:p>
        </c:rich>
      </c:tx>
      <c:layout/>
      <c:overlay val="0"/>
      <c:spPr>
        <a:noFill/>
        <a:ln>
          <a:noFill/>
        </a:ln>
        <a:effectLst/>
      </c:spPr>
    </c:title>
    <c:autoTitleDeleted val="0"/>
    <c:plotArea>
      <c:layout/>
      <c:barChart>
        <c:barDir val="col"/>
        <c:grouping val="stacked"/>
        <c:varyColors val="0"/>
        <c:ser>
          <c:idx val="0"/>
          <c:order val="0"/>
          <c:tx>
            <c:strRef>
              <c:f>UnintentionalBite!$B$3</c:f>
              <c:strCache>
                <c:ptCount val="1"/>
                <c:pt idx="0">
                  <c:v>Dog Bite</c:v>
                </c:pt>
              </c:strCache>
            </c:strRef>
          </c:tx>
          <c:spPr>
            <a:solidFill>
              <a:schemeClr val="accent1"/>
            </a:solidFill>
            <a:ln>
              <a:noFill/>
            </a:ln>
            <a:effectLst/>
          </c:spPr>
          <c:invertIfNegative val="0"/>
          <c:cat>
            <c:strRef>
              <c:f>UnintentionalBite!$C$2:$G$2</c:f>
              <c:strCache>
                <c:ptCount val="5"/>
                <c:pt idx="0">
                  <c:v>Designated Trauma</c:v>
                </c:pt>
                <c:pt idx="1">
                  <c:v>Non Designated</c:v>
                </c:pt>
                <c:pt idx="3">
                  <c:v>Teaching Hospital</c:v>
                </c:pt>
                <c:pt idx="4">
                  <c:v>Community Hospital</c:v>
                </c:pt>
              </c:strCache>
            </c:strRef>
          </c:cat>
          <c:val>
            <c:numRef>
              <c:f>UnintentionalBite!$C$3:$G$3</c:f>
              <c:numCache>
                <c:formatCode>#,##0</c:formatCode>
                <c:ptCount val="5"/>
                <c:pt idx="0">
                  <c:v>332</c:v>
                </c:pt>
                <c:pt idx="1">
                  <c:v>471</c:v>
                </c:pt>
                <c:pt idx="3">
                  <c:v>222</c:v>
                </c:pt>
                <c:pt idx="4">
                  <c:v>581</c:v>
                </c:pt>
              </c:numCache>
            </c:numRef>
          </c:val>
          <c:extLst xmlns:c16r2="http://schemas.microsoft.com/office/drawing/2015/06/chart">
            <c:ext xmlns:c16="http://schemas.microsoft.com/office/drawing/2014/chart" uri="{C3380CC4-5D6E-409C-BE32-E72D297353CC}">
              <c16:uniqueId val="{00000000-C28D-41F5-ADDF-FFE7C2C72AB7}"/>
            </c:ext>
          </c:extLst>
        </c:ser>
        <c:ser>
          <c:idx val="1"/>
          <c:order val="1"/>
          <c:tx>
            <c:strRef>
              <c:f>UnintentionalBite!$B$4</c:f>
              <c:strCache>
                <c:ptCount val="1"/>
                <c:pt idx="0">
                  <c:v>Other Bites/Stings</c:v>
                </c:pt>
              </c:strCache>
            </c:strRef>
          </c:tx>
          <c:spPr>
            <a:solidFill>
              <a:srgbClr val="FFC000"/>
            </a:solidFill>
            <a:ln>
              <a:noFill/>
            </a:ln>
            <a:effectLst/>
          </c:spPr>
          <c:invertIfNegative val="0"/>
          <c:cat>
            <c:strRef>
              <c:f>UnintentionalBite!$C$2:$G$2</c:f>
              <c:strCache>
                <c:ptCount val="5"/>
                <c:pt idx="0">
                  <c:v>Designated Trauma</c:v>
                </c:pt>
                <c:pt idx="1">
                  <c:v>Non Designated</c:v>
                </c:pt>
                <c:pt idx="3">
                  <c:v>Teaching Hospital</c:v>
                </c:pt>
                <c:pt idx="4">
                  <c:v>Community Hospital</c:v>
                </c:pt>
              </c:strCache>
            </c:strRef>
          </c:cat>
          <c:val>
            <c:numRef>
              <c:f>UnintentionalBite!$C$4:$G$4</c:f>
              <c:numCache>
                <c:formatCode>#,##0</c:formatCode>
                <c:ptCount val="5"/>
                <c:pt idx="0">
                  <c:v>44</c:v>
                </c:pt>
                <c:pt idx="1">
                  <c:v>425</c:v>
                </c:pt>
                <c:pt idx="3">
                  <c:v>67</c:v>
                </c:pt>
                <c:pt idx="4">
                  <c:v>402</c:v>
                </c:pt>
              </c:numCache>
            </c:numRef>
          </c:val>
          <c:extLst xmlns:c16r2="http://schemas.microsoft.com/office/drawing/2015/06/chart">
            <c:ext xmlns:c16="http://schemas.microsoft.com/office/drawing/2014/chart" uri="{C3380CC4-5D6E-409C-BE32-E72D297353CC}">
              <c16:uniqueId val="{00000001-C28D-41F5-ADDF-FFE7C2C72AB7}"/>
            </c:ext>
          </c:extLst>
        </c:ser>
        <c:ser>
          <c:idx val="2"/>
          <c:order val="2"/>
          <c:tx>
            <c:strRef>
              <c:f>UnintentionalBite!$B$5</c:f>
              <c:strCache>
                <c:ptCount val="1"/>
                <c:pt idx="0">
                  <c:v>Human Bite</c:v>
                </c:pt>
              </c:strCache>
            </c:strRef>
          </c:tx>
          <c:spPr>
            <a:solidFill>
              <a:schemeClr val="accent3"/>
            </a:solidFill>
            <a:ln>
              <a:noFill/>
            </a:ln>
            <a:effectLst/>
          </c:spPr>
          <c:invertIfNegative val="0"/>
          <c:cat>
            <c:strRef>
              <c:f>UnintentionalBite!$C$2:$G$2</c:f>
              <c:strCache>
                <c:ptCount val="5"/>
                <c:pt idx="0">
                  <c:v>Designated Trauma</c:v>
                </c:pt>
                <c:pt idx="1">
                  <c:v>Non Designated</c:v>
                </c:pt>
                <c:pt idx="3">
                  <c:v>Teaching Hospital</c:v>
                </c:pt>
                <c:pt idx="4">
                  <c:v>Community Hospital</c:v>
                </c:pt>
              </c:strCache>
            </c:strRef>
          </c:cat>
          <c:val>
            <c:numRef>
              <c:f>UnintentionalBite!$C$5:$G$5</c:f>
              <c:numCache>
                <c:formatCode>#,##0</c:formatCode>
                <c:ptCount val="5"/>
                <c:pt idx="0">
                  <c:v>5</c:v>
                </c:pt>
                <c:pt idx="1">
                  <c:v>18</c:v>
                </c:pt>
                <c:pt idx="3">
                  <c:v>5</c:v>
                </c:pt>
                <c:pt idx="4">
                  <c:v>18</c:v>
                </c:pt>
              </c:numCache>
            </c:numRef>
          </c:val>
          <c:extLst xmlns:c16r2="http://schemas.microsoft.com/office/drawing/2015/06/chart">
            <c:ext xmlns:c16="http://schemas.microsoft.com/office/drawing/2014/chart" uri="{C3380CC4-5D6E-409C-BE32-E72D297353CC}">
              <c16:uniqueId val="{00000002-C28D-41F5-ADDF-FFE7C2C72AB7}"/>
            </c:ext>
          </c:extLst>
        </c:ser>
        <c:dLbls>
          <c:showLegendKey val="0"/>
          <c:showVal val="0"/>
          <c:showCatName val="0"/>
          <c:showSerName val="0"/>
          <c:showPercent val="0"/>
          <c:showBubbleSize val="0"/>
        </c:dLbls>
        <c:gapWidth val="50"/>
        <c:overlap val="100"/>
        <c:axId val="351561984"/>
        <c:axId val="351567872"/>
      </c:barChart>
      <c:catAx>
        <c:axId val="35156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1567872"/>
        <c:crosses val="autoZero"/>
        <c:auto val="1"/>
        <c:lblAlgn val="ctr"/>
        <c:lblOffset val="100"/>
        <c:noMultiLvlLbl val="0"/>
      </c:catAx>
      <c:valAx>
        <c:axId val="351567872"/>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1561984"/>
        <c:crosses val="autoZero"/>
        <c:crossBetween val="between"/>
        <c:majorUnit val="2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i="0" baseline="0" dirty="0">
                <a:effectLst/>
              </a:rPr>
              <a:t>Preliminary Count of All Cause Trauma by Massachusetts Hospital and Teaching Status, 2011-2015</a:t>
            </a:r>
            <a:endParaRPr lang="en-US" sz="2400" b="1" dirty="0">
              <a:effectLst/>
            </a:endParaRPr>
          </a:p>
        </c:rich>
      </c:tx>
      <c:layout/>
      <c:overlay val="0"/>
      <c:spPr>
        <a:noFill/>
        <a:ln>
          <a:noFill/>
        </a:ln>
        <a:effectLst/>
      </c:spPr>
    </c:title>
    <c:autoTitleDeleted val="0"/>
    <c:plotArea>
      <c:layout/>
      <c:barChart>
        <c:barDir val="col"/>
        <c:grouping val="clustered"/>
        <c:varyColors val="0"/>
        <c:ser>
          <c:idx val="1"/>
          <c:order val="1"/>
          <c:tx>
            <c:strRef>
              <c:f>Hospital_design_Teach!$H$1</c:f>
              <c:strCache>
                <c:ptCount val="1"/>
                <c:pt idx="0">
                  <c:v>Teaching Hospital</c:v>
                </c:pt>
              </c:strCache>
            </c:strRef>
          </c:tx>
          <c:spPr>
            <a:solidFill>
              <a:srgbClr val="FFCC00"/>
            </a:solidFill>
            <a:ln>
              <a:noFill/>
            </a:ln>
            <a:effectLst/>
          </c:spPr>
          <c:invertIfNegative val="0"/>
          <c:cat>
            <c:strRef>
              <c:f>Hospital_design_Teach!$A$2:$A$65</c:f>
              <c:strCache>
                <c:ptCount val="64"/>
                <c:pt idx="0">
                  <c:v>IQ</c:v>
                </c:pt>
                <c:pt idx="1">
                  <c:v>TE</c:v>
                </c:pt>
                <c:pt idx="2">
                  <c:v>HJ</c:v>
                </c:pt>
                <c:pt idx="3">
                  <c:v>MI</c:v>
                </c:pt>
                <c:pt idx="4">
                  <c:v>QW</c:v>
                </c:pt>
                <c:pt idx="5">
                  <c:v>QY</c:v>
                </c:pt>
                <c:pt idx="6">
                  <c:v>DM</c:v>
                </c:pt>
                <c:pt idx="7">
                  <c:v>FS</c:v>
                </c:pt>
                <c:pt idx="8">
                  <c:v>UA</c:v>
                </c:pt>
                <c:pt idx="9">
                  <c:v>GS</c:v>
                </c:pt>
                <c:pt idx="10">
                  <c:v>OR</c:v>
                </c:pt>
                <c:pt idx="11">
                  <c:v>QT</c:v>
                </c:pt>
                <c:pt idx="12">
                  <c:v>QA</c:v>
                </c:pt>
                <c:pt idx="13">
                  <c:v>FH</c:v>
                </c:pt>
                <c:pt idx="14">
                  <c:v>EL</c:v>
                </c:pt>
                <c:pt idx="15">
                  <c:v>YT</c:v>
                </c:pt>
                <c:pt idx="16">
                  <c:v>JR</c:v>
                </c:pt>
                <c:pt idx="17">
                  <c:v>VJ</c:v>
                </c:pt>
                <c:pt idx="18">
                  <c:v>KA</c:v>
                </c:pt>
                <c:pt idx="19">
                  <c:v>PV</c:v>
                </c:pt>
                <c:pt idx="20">
                  <c:v>HP</c:v>
                </c:pt>
                <c:pt idx="21">
                  <c:v>QV</c:v>
                </c:pt>
                <c:pt idx="22">
                  <c:v>SH</c:v>
                </c:pt>
                <c:pt idx="23">
                  <c:v>AB</c:v>
                </c:pt>
                <c:pt idx="24">
                  <c:v>NE</c:v>
                </c:pt>
                <c:pt idx="25">
                  <c:v>OO</c:v>
                </c:pt>
                <c:pt idx="26">
                  <c:v>LK</c:v>
                </c:pt>
                <c:pt idx="27">
                  <c:v>PU</c:v>
                </c:pt>
                <c:pt idx="28">
                  <c:v>PP</c:v>
                </c:pt>
                <c:pt idx="29">
                  <c:v>IB</c:v>
                </c:pt>
                <c:pt idx="30">
                  <c:v>OW</c:v>
                </c:pt>
                <c:pt idx="31">
                  <c:v>UW</c:v>
                </c:pt>
                <c:pt idx="32">
                  <c:v>TN</c:v>
                </c:pt>
                <c:pt idx="33">
                  <c:v>DL</c:v>
                </c:pt>
                <c:pt idx="34">
                  <c:v>UU</c:v>
                </c:pt>
                <c:pt idx="35">
                  <c:v>NV</c:v>
                </c:pt>
                <c:pt idx="36">
                  <c:v>RI</c:v>
                </c:pt>
                <c:pt idx="37">
                  <c:v>MB</c:v>
                </c:pt>
                <c:pt idx="38">
                  <c:v>MX</c:v>
                </c:pt>
                <c:pt idx="39">
                  <c:v>GL</c:v>
                </c:pt>
                <c:pt idx="40">
                  <c:v>XF</c:v>
                </c:pt>
                <c:pt idx="41">
                  <c:v>IR</c:v>
                </c:pt>
                <c:pt idx="42">
                  <c:v>FW</c:v>
                </c:pt>
                <c:pt idx="43">
                  <c:v>UJ</c:v>
                </c:pt>
                <c:pt idx="44">
                  <c:v>ZT</c:v>
                </c:pt>
                <c:pt idx="45">
                  <c:v>PO</c:v>
                </c:pt>
                <c:pt idx="46">
                  <c:v>XR</c:v>
                </c:pt>
                <c:pt idx="47">
                  <c:v>TW</c:v>
                </c:pt>
                <c:pt idx="48">
                  <c:v>MU</c:v>
                </c:pt>
                <c:pt idx="49">
                  <c:v>CU</c:v>
                </c:pt>
                <c:pt idx="50">
                  <c:v>MW</c:v>
                </c:pt>
                <c:pt idx="51">
                  <c:v>WK</c:v>
                </c:pt>
                <c:pt idx="52">
                  <c:v>GQ</c:v>
                </c:pt>
                <c:pt idx="53">
                  <c:v>YV</c:v>
                </c:pt>
                <c:pt idx="54">
                  <c:v>SM</c:v>
                </c:pt>
                <c:pt idx="55">
                  <c:v>CM</c:v>
                </c:pt>
                <c:pt idx="56">
                  <c:v>LD</c:v>
                </c:pt>
                <c:pt idx="57">
                  <c:v>GU</c:v>
                </c:pt>
                <c:pt idx="58">
                  <c:v>WI</c:v>
                </c:pt>
                <c:pt idx="59">
                  <c:v>RG</c:v>
                </c:pt>
                <c:pt idx="60">
                  <c:v>DL</c:v>
                </c:pt>
                <c:pt idx="61">
                  <c:v>NY</c:v>
                </c:pt>
                <c:pt idx="62">
                  <c:v>AH</c:v>
                </c:pt>
                <c:pt idx="63">
                  <c:v>AT</c:v>
                </c:pt>
              </c:strCache>
            </c:strRef>
          </c:cat>
          <c:val>
            <c:numRef>
              <c:f>Hospital_design_Teach!$H$2:$H$65</c:f>
              <c:numCache>
                <c:formatCode>General</c:formatCode>
                <c:ptCount val="64"/>
                <c:pt idx="0">
                  <c:v>0</c:v>
                </c:pt>
                <c:pt idx="1">
                  <c:v>0</c:v>
                </c:pt>
                <c:pt idx="2">
                  <c:v>0</c:v>
                </c:pt>
                <c:pt idx="3">
                  <c:v>0</c:v>
                </c:pt>
                <c:pt idx="4">
                  <c:v>0</c:v>
                </c:pt>
                <c:pt idx="5">
                  <c:v>0</c:v>
                </c:pt>
                <c:pt idx="6">
                  <c:v>0</c:v>
                </c:pt>
                <c:pt idx="7">
                  <c:v>0</c:v>
                </c:pt>
                <c:pt idx="8">
                  <c:v>0</c:v>
                </c:pt>
                <c:pt idx="9">
                  <c:v>0</c:v>
                </c:pt>
                <c:pt idx="10">
                  <c:v>613</c:v>
                </c:pt>
                <c:pt idx="11">
                  <c:v>0</c:v>
                </c:pt>
                <c:pt idx="12">
                  <c:v>0</c:v>
                </c:pt>
                <c:pt idx="13">
                  <c:v>0</c:v>
                </c:pt>
                <c:pt idx="14">
                  <c:v>0</c:v>
                </c:pt>
                <c:pt idx="15">
                  <c:v>0</c:v>
                </c:pt>
                <c:pt idx="16">
                  <c:v>920</c:v>
                </c:pt>
                <c:pt idx="17">
                  <c:v>949</c:v>
                </c:pt>
                <c:pt idx="18">
                  <c:v>0</c:v>
                </c:pt>
                <c:pt idx="19">
                  <c:v>0</c:v>
                </c:pt>
                <c:pt idx="20">
                  <c:v>0</c:v>
                </c:pt>
                <c:pt idx="21">
                  <c:v>0</c:v>
                </c:pt>
                <c:pt idx="22">
                  <c:v>0</c:v>
                </c:pt>
                <c:pt idx="23">
                  <c:v>0</c:v>
                </c:pt>
                <c:pt idx="24">
                  <c:v>0</c:v>
                </c:pt>
                <c:pt idx="25">
                  <c:v>0</c:v>
                </c:pt>
                <c:pt idx="26">
                  <c:v>0</c:v>
                </c:pt>
                <c:pt idx="27">
                  <c:v>0</c:v>
                </c:pt>
                <c:pt idx="28">
                  <c:v>0</c:v>
                </c:pt>
                <c:pt idx="29">
                  <c:v>1657</c:v>
                </c:pt>
                <c:pt idx="30">
                  <c:v>0</c:v>
                </c:pt>
                <c:pt idx="31">
                  <c:v>0</c:v>
                </c:pt>
                <c:pt idx="32">
                  <c:v>1969</c:v>
                </c:pt>
                <c:pt idx="33">
                  <c:v>0</c:v>
                </c:pt>
                <c:pt idx="34">
                  <c:v>0</c:v>
                </c:pt>
                <c:pt idx="35">
                  <c:v>0</c:v>
                </c:pt>
                <c:pt idx="36">
                  <c:v>0</c:v>
                </c:pt>
                <c:pt idx="37">
                  <c:v>0</c:v>
                </c:pt>
                <c:pt idx="38">
                  <c:v>2537</c:v>
                </c:pt>
                <c:pt idx="39">
                  <c:v>0</c:v>
                </c:pt>
                <c:pt idx="40">
                  <c:v>0</c:v>
                </c:pt>
                <c:pt idx="41">
                  <c:v>0</c:v>
                </c:pt>
                <c:pt idx="42">
                  <c:v>0</c:v>
                </c:pt>
                <c:pt idx="43">
                  <c:v>0</c:v>
                </c:pt>
                <c:pt idx="44">
                  <c:v>0</c:v>
                </c:pt>
                <c:pt idx="45">
                  <c:v>2928</c:v>
                </c:pt>
                <c:pt idx="46">
                  <c:v>3166</c:v>
                </c:pt>
                <c:pt idx="47">
                  <c:v>0</c:v>
                </c:pt>
                <c:pt idx="48">
                  <c:v>0</c:v>
                </c:pt>
                <c:pt idx="49">
                  <c:v>3499</c:v>
                </c:pt>
                <c:pt idx="50">
                  <c:v>0</c:v>
                </c:pt>
                <c:pt idx="51">
                  <c:v>0</c:v>
                </c:pt>
                <c:pt idx="52">
                  <c:v>3853</c:v>
                </c:pt>
                <c:pt idx="53">
                  <c:v>3981</c:v>
                </c:pt>
                <c:pt idx="54">
                  <c:v>0</c:v>
                </c:pt>
                <c:pt idx="55">
                  <c:v>0</c:v>
                </c:pt>
                <c:pt idx="56">
                  <c:v>0</c:v>
                </c:pt>
                <c:pt idx="57">
                  <c:v>0</c:v>
                </c:pt>
                <c:pt idx="58">
                  <c:v>0</c:v>
                </c:pt>
                <c:pt idx="59">
                  <c:v>5130</c:v>
                </c:pt>
                <c:pt idx="60">
                  <c:v>6478</c:v>
                </c:pt>
                <c:pt idx="61">
                  <c:v>6525</c:v>
                </c:pt>
                <c:pt idx="62">
                  <c:v>6966</c:v>
                </c:pt>
                <c:pt idx="63">
                  <c:v>0</c:v>
                </c:pt>
              </c:numCache>
            </c:numRef>
          </c:val>
          <c:extLst xmlns:c16r2="http://schemas.microsoft.com/office/drawing/2015/06/chart">
            <c:ext xmlns:c16="http://schemas.microsoft.com/office/drawing/2014/chart" uri="{C3380CC4-5D6E-409C-BE32-E72D297353CC}">
              <c16:uniqueId val="{00000000-1E42-496E-A9A3-F5B4E556708E}"/>
            </c:ext>
          </c:extLst>
        </c:ser>
        <c:dLbls>
          <c:showLegendKey val="0"/>
          <c:showVal val="0"/>
          <c:showCatName val="0"/>
          <c:showSerName val="0"/>
          <c:showPercent val="0"/>
          <c:showBubbleSize val="0"/>
        </c:dLbls>
        <c:gapWidth val="50"/>
        <c:overlap val="-27"/>
        <c:axId val="349727744"/>
        <c:axId val="349729920"/>
      </c:barChart>
      <c:barChart>
        <c:barDir val="col"/>
        <c:grouping val="clustered"/>
        <c:varyColors val="0"/>
        <c:ser>
          <c:idx val="0"/>
          <c:order val="0"/>
          <c:tx>
            <c:strRef>
              <c:f>Hospital_design_Teach!$G$1</c:f>
              <c:strCache>
                <c:ptCount val="1"/>
                <c:pt idx="0">
                  <c:v>Community Hospital</c:v>
                </c:pt>
              </c:strCache>
            </c:strRef>
          </c:tx>
          <c:spPr>
            <a:solidFill>
              <a:schemeClr val="accent1"/>
            </a:solidFill>
            <a:ln>
              <a:noFill/>
            </a:ln>
            <a:effectLst/>
          </c:spPr>
          <c:invertIfNegative val="0"/>
          <c:cat>
            <c:strRef>
              <c:f>Hospital_design_Teach!$A$2:$A$65</c:f>
              <c:strCache>
                <c:ptCount val="64"/>
                <c:pt idx="0">
                  <c:v>IQ</c:v>
                </c:pt>
                <c:pt idx="1">
                  <c:v>TE</c:v>
                </c:pt>
                <c:pt idx="2">
                  <c:v>HJ</c:v>
                </c:pt>
                <c:pt idx="3">
                  <c:v>MI</c:v>
                </c:pt>
                <c:pt idx="4">
                  <c:v>QW</c:v>
                </c:pt>
                <c:pt idx="5">
                  <c:v>QY</c:v>
                </c:pt>
                <c:pt idx="6">
                  <c:v>DM</c:v>
                </c:pt>
                <c:pt idx="7">
                  <c:v>FS</c:v>
                </c:pt>
                <c:pt idx="8">
                  <c:v>UA</c:v>
                </c:pt>
                <c:pt idx="9">
                  <c:v>GS</c:v>
                </c:pt>
                <c:pt idx="10">
                  <c:v>OR</c:v>
                </c:pt>
                <c:pt idx="11">
                  <c:v>QT</c:v>
                </c:pt>
                <c:pt idx="12">
                  <c:v>QA</c:v>
                </c:pt>
                <c:pt idx="13">
                  <c:v>FH</c:v>
                </c:pt>
                <c:pt idx="14">
                  <c:v>EL</c:v>
                </c:pt>
                <c:pt idx="15">
                  <c:v>YT</c:v>
                </c:pt>
                <c:pt idx="16">
                  <c:v>JR</c:v>
                </c:pt>
                <c:pt idx="17">
                  <c:v>VJ</c:v>
                </c:pt>
                <c:pt idx="18">
                  <c:v>KA</c:v>
                </c:pt>
                <c:pt idx="19">
                  <c:v>PV</c:v>
                </c:pt>
                <c:pt idx="20">
                  <c:v>HP</c:v>
                </c:pt>
                <c:pt idx="21">
                  <c:v>QV</c:v>
                </c:pt>
                <c:pt idx="22">
                  <c:v>SH</c:v>
                </c:pt>
                <c:pt idx="23">
                  <c:v>AB</c:v>
                </c:pt>
                <c:pt idx="24">
                  <c:v>NE</c:v>
                </c:pt>
                <c:pt idx="25">
                  <c:v>OO</c:v>
                </c:pt>
                <c:pt idx="26">
                  <c:v>LK</c:v>
                </c:pt>
                <c:pt idx="27">
                  <c:v>PU</c:v>
                </c:pt>
                <c:pt idx="28">
                  <c:v>PP</c:v>
                </c:pt>
                <c:pt idx="29">
                  <c:v>IB</c:v>
                </c:pt>
                <c:pt idx="30">
                  <c:v>OW</c:v>
                </c:pt>
                <c:pt idx="31">
                  <c:v>UW</c:v>
                </c:pt>
                <c:pt idx="32">
                  <c:v>TN</c:v>
                </c:pt>
                <c:pt idx="33">
                  <c:v>DL</c:v>
                </c:pt>
                <c:pt idx="34">
                  <c:v>UU</c:v>
                </c:pt>
                <c:pt idx="35">
                  <c:v>NV</c:v>
                </c:pt>
                <c:pt idx="36">
                  <c:v>RI</c:v>
                </c:pt>
                <c:pt idx="37">
                  <c:v>MB</c:v>
                </c:pt>
                <c:pt idx="38">
                  <c:v>MX</c:v>
                </c:pt>
                <c:pt idx="39">
                  <c:v>GL</c:v>
                </c:pt>
                <c:pt idx="40">
                  <c:v>XF</c:v>
                </c:pt>
                <c:pt idx="41">
                  <c:v>IR</c:v>
                </c:pt>
                <c:pt idx="42">
                  <c:v>FW</c:v>
                </c:pt>
                <c:pt idx="43">
                  <c:v>UJ</c:v>
                </c:pt>
                <c:pt idx="44">
                  <c:v>ZT</c:v>
                </c:pt>
                <c:pt idx="45">
                  <c:v>PO</c:v>
                </c:pt>
                <c:pt idx="46">
                  <c:v>XR</c:v>
                </c:pt>
                <c:pt idx="47">
                  <c:v>TW</c:v>
                </c:pt>
                <c:pt idx="48">
                  <c:v>MU</c:v>
                </c:pt>
                <c:pt idx="49">
                  <c:v>CU</c:v>
                </c:pt>
                <c:pt idx="50">
                  <c:v>MW</c:v>
                </c:pt>
                <c:pt idx="51">
                  <c:v>WK</c:v>
                </c:pt>
                <c:pt idx="52">
                  <c:v>GQ</c:v>
                </c:pt>
                <c:pt idx="53">
                  <c:v>YV</c:v>
                </c:pt>
                <c:pt idx="54">
                  <c:v>SM</c:v>
                </c:pt>
                <c:pt idx="55">
                  <c:v>CM</c:v>
                </c:pt>
                <c:pt idx="56">
                  <c:v>LD</c:v>
                </c:pt>
                <c:pt idx="57">
                  <c:v>GU</c:v>
                </c:pt>
                <c:pt idx="58">
                  <c:v>WI</c:v>
                </c:pt>
                <c:pt idx="59">
                  <c:v>RG</c:v>
                </c:pt>
                <c:pt idx="60">
                  <c:v>DL</c:v>
                </c:pt>
                <c:pt idx="61">
                  <c:v>NY</c:v>
                </c:pt>
                <c:pt idx="62">
                  <c:v>AH</c:v>
                </c:pt>
                <c:pt idx="63">
                  <c:v>AT</c:v>
                </c:pt>
              </c:strCache>
            </c:strRef>
          </c:cat>
          <c:val>
            <c:numRef>
              <c:f>Hospital_design_Teach!$G$2:$G$65</c:f>
              <c:numCache>
                <c:formatCode>General</c:formatCode>
                <c:ptCount val="64"/>
                <c:pt idx="0">
                  <c:v>21</c:v>
                </c:pt>
                <c:pt idx="1">
                  <c:v>34</c:v>
                </c:pt>
                <c:pt idx="2">
                  <c:v>37</c:v>
                </c:pt>
                <c:pt idx="3">
                  <c:v>40</c:v>
                </c:pt>
                <c:pt idx="4">
                  <c:v>77</c:v>
                </c:pt>
                <c:pt idx="5">
                  <c:v>273</c:v>
                </c:pt>
                <c:pt idx="6">
                  <c:v>318</c:v>
                </c:pt>
                <c:pt idx="7">
                  <c:v>386</c:v>
                </c:pt>
                <c:pt idx="8">
                  <c:v>422</c:v>
                </c:pt>
                <c:pt idx="9">
                  <c:v>484</c:v>
                </c:pt>
                <c:pt idx="11">
                  <c:v>631</c:v>
                </c:pt>
                <c:pt idx="12">
                  <c:v>635</c:v>
                </c:pt>
                <c:pt idx="13">
                  <c:v>672</c:v>
                </c:pt>
                <c:pt idx="14">
                  <c:v>706</c:v>
                </c:pt>
                <c:pt idx="15">
                  <c:v>852</c:v>
                </c:pt>
                <c:pt idx="18">
                  <c:v>982</c:v>
                </c:pt>
                <c:pt idx="19">
                  <c:v>1058</c:v>
                </c:pt>
                <c:pt idx="20">
                  <c:v>1074</c:v>
                </c:pt>
                <c:pt idx="21">
                  <c:v>1115</c:v>
                </c:pt>
                <c:pt idx="22">
                  <c:v>1214</c:v>
                </c:pt>
                <c:pt idx="23">
                  <c:v>1237</c:v>
                </c:pt>
                <c:pt idx="24">
                  <c:v>1286</c:v>
                </c:pt>
                <c:pt idx="25">
                  <c:v>1468</c:v>
                </c:pt>
                <c:pt idx="26">
                  <c:v>1517</c:v>
                </c:pt>
                <c:pt idx="27">
                  <c:v>1554</c:v>
                </c:pt>
                <c:pt idx="28">
                  <c:v>1563</c:v>
                </c:pt>
                <c:pt idx="30">
                  <c:v>1658</c:v>
                </c:pt>
                <c:pt idx="31">
                  <c:v>1801</c:v>
                </c:pt>
                <c:pt idx="33">
                  <c:v>1993</c:v>
                </c:pt>
                <c:pt idx="34">
                  <c:v>2052</c:v>
                </c:pt>
                <c:pt idx="35">
                  <c:v>2149</c:v>
                </c:pt>
                <c:pt idx="36">
                  <c:v>2199</c:v>
                </c:pt>
                <c:pt idx="37">
                  <c:v>2366</c:v>
                </c:pt>
                <c:pt idx="39">
                  <c:v>2374</c:v>
                </c:pt>
                <c:pt idx="40">
                  <c:v>2383</c:v>
                </c:pt>
                <c:pt idx="41">
                  <c:v>2446</c:v>
                </c:pt>
                <c:pt idx="42">
                  <c:v>2470</c:v>
                </c:pt>
                <c:pt idx="43">
                  <c:v>2749</c:v>
                </c:pt>
                <c:pt idx="44">
                  <c:v>2800</c:v>
                </c:pt>
                <c:pt idx="47">
                  <c:v>3253</c:v>
                </c:pt>
                <c:pt idx="48">
                  <c:v>3276</c:v>
                </c:pt>
                <c:pt idx="50">
                  <c:v>3595</c:v>
                </c:pt>
                <c:pt idx="51">
                  <c:v>3666</c:v>
                </c:pt>
                <c:pt idx="54">
                  <c:v>4031</c:v>
                </c:pt>
                <c:pt idx="55">
                  <c:v>4045</c:v>
                </c:pt>
                <c:pt idx="56">
                  <c:v>4276</c:v>
                </c:pt>
                <c:pt idx="57">
                  <c:v>4313</c:v>
                </c:pt>
                <c:pt idx="58">
                  <c:v>4593</c:v>
                </c:pt>
                <c:pt idx="63">
                  <c:v>8431</c:v>
                </c:pt>
              </c:numCache>
            </c:numRef>
          </c:val>
          <c:extLst xmlns:c16r2="http://schemas.microsoft.com/office/drawing/2015/06/chart">
            <c:ext xmlns:c16="http://schemas.microsoft.com/office/drawing/2014/chart" uri="{C3380CC4-5D6E-409C-BE32-E72D297353CC}">
              <c16:uniqueId val="{00000001-1E42-496E-A9A3-F5B4E556708E}"/>
            </c:ext>
          </c:extLst>
        </c:ser>
        <c:dLbls>
          <c:showLegendKey val="0"/>
          <c:showVal val="0"/>
          <c:showCatName val="0"/>
          <c:showSerName val="0"/>
          <c:showPercent val="0"/>
          <c:showBubbleSize val="0"/>
        </c:dLbls>
        <c:gapWidth val="50"/>
        <c:overlap val="-27"/>
        <c:axId val="349745920"/>
        <c:axId val="349731840"/>
      </c:barChart>
      <c:catAx>
        <c:axId val="349727744"/>
        <c:scaling>
          <c:orientation val="minMax"/>
        </c:scaling>
        <c:delete val="1"/>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Hospital</a:t>
                </a:r>
              </a:p>
            </c:rich>
          </c:tx>
          <c:layout/>
          <c:overlay val="0"/>
          <c:spPr>
            <a:noFill/>
            <a:ln>
              <a:noFill/>
            </a:ln>
            <a:effectLst/>
          </c:spPr>
        </c:title>
        <c:numFmt formatCode="General" sourceLinked="1"/>
        <c:majorTickMark val="none"/>
        <c:minorTickMark val="none"/>
        <c:tickLblPos val="nextTo"/>
        <c:crossAx val="349729920"/>
        <c:crosses val="autoZero"/>
        <c:auto val="1"/>
        <c:lblAlgn val="ctr"/>
        <c:lblOffset val="100"/>
        <c:noMultiLvlLbl val="0"/>
      </c:catAx>
      <c:valAx>
        <c:axId val="349729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Trauma case Count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727744"/>
        <c:crosses val="autoZero"/>
        <c:crossBetween val="between"/>
        <c:majorUnit val="2000"/>
      </c:valAx>
      <c:valAx>
        <c:axId val="349731840"/>
        <c:scaling>
          <c:orientation val="minMax"/>
        </c:scaling>
        <c:delete val="1"/>
        <c:axPos val="r"/>
        <c:numFmt formatCode="General" sourceLinked="1"/>
        <c:majorTickMark val="out"/>
        <c:minorTickMark val="none"/>
        <c:tickLblPos val="nextTo"/>
        <c:crossAx val="349745920"/>
        <c:crosses val="max"/>
        <c:crossBetween val="between"/>
      </c:valAx>
      <c:catAx>
        <c:axId val="349745920"/>
        <c:scaling>
          <c:orientation val="minMax"/>
        </c:scaling>
        <c:delete val="1"/>
        <c:axPos val="b"/>
        <c:numFmt formatCode="General" sourceLinked="1"/>
        <c:majorTickMark val="out"/>
        <c:minorTickMark val="none"/>
        <c:tickLblPos val="nextTo"/>
        <c:crossAx val="34973184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000" b="1" i="0" baseline="0" dirty="0">
                <a:effectLst/>
              </a:rPr>
              <a:t>Preliminary Count of All Cause Trauma by Massachusetts Hospital and Designated Trauma Status, 2011-2015</a:t>
            </a:r>
            <a:endParaRPr lang="en-US" sz="2000" b="1" dirty="0">
              <a:effectLst/>
            </a:endParaRPr>
          </a:p>
        </c:rich>
      </c:tx>
      <c:layout/>
      <c:overlay val="0"/>
      <c:spPr>
        <a:noFill/>
        <a:ln>
          <a:noFill/>
        </a:ln>
        <a:effectLst/>
      </c:spPr>
    </c:title>
    <c:autoTitleDeleted val="0"/>
    <c:plotArea>
      <c:layout/>
      <c:barChart>
        <c:barDir val="col"/>
        <c:grouping val="clustered"/>
        <c:varyColors val="0"/>
        <c:ser>
          <c:idx val="1"/>
          <c:order val="1"/>
          <c:tx>
            <c:strRef>
              <c:f>Hospital_design_Teach!$E$1</c:f>
              <c:strCache>
                <c:ptCount val="1"/>
                <c:pt idx="0">
                  <c:v>Designated Trauma Center</c:v>
                </c:pt>
              </c:strCache>
            </c:strRef>
          </c:tx>
          <c:spPr>
            <a:solidFill>
              <a:srgbClr val="FFCC00"/>
            </a:solidFill>
            <a:ln>
              <a:noFill/>
            </a:ln>
            <a:effectLst/>
          </c:spPr>
          <c:invertIfNegative val="0"/>
          <c:cat>
            <c:strRef>
              <c:f>Hospital_design_Teach!$A$2:$A$66</c:f>
              <c:strCache>
                <c:ptCount val="65"/>
                <c:pt idx="0">
                  <c:v>IQ</c:v>
                </c:pt>
                <c:pt idx="1">
                  <c:v>TE</c:v>
                </c:pt>
                <c:pt idx="2">
                  <c:v>HJ</c:v>
                </c:pt>
                <c:pt idx="3">
                  <c:v>MI</c:v>
                </c:pt>
                <c:pt idx="4">
                  <c:v>QW</c:v>
                </c:pt>
                <c:pt idx="5">
                  <c:v>QY</c:v>
                </c:pt>
                <c:pt idx="6">
                  <c:v>DM</c:v>
                </c:pt>
                <c:pt idx="7">
                  <c:v>FS</c:v>
                </c:pt>
                <c:pt idx="8">
                  <c:v>UA</c:v>
                </c:pt>
                <c:pt idx="9">
                  <c:v>GS</c:v>
                </c:pt>
                <c:pt idx="10">
                  <c:v>OR</c:v>
                </c:pt>
                <c:pt idx="11">
                  <c:v>QT</c:v>
                </c:pt>
                <c:pt idx="12">
                  <c:v>QA</c:v>
                </c:pt>
                <c:pt idx="13">
                  <c:v>FH</c:v>
                </c:pt>
                <c:pt idx="14">
                  <c:v>EL</c:v>
                </c:pt>
                <c:pt idx="15">
                  <c:v>YT</c:v>
                </c:pt>
                <c:pt idx="16">
                  <c:v>JR</c:v>
                </c:pt>
                <c:pt idx="17">
                  <c:v>VJ</c:v>
                </c:pt>
                <c:pt idx="18">
                  <c:v>KA</c:v>
                </c:pt>
                <c:pt idx="19">
                  <c:v>PV</c:v>
                </c:pt>
                <c:pt idx="20">
                  <c:v>HP</c:v>
                </c:pt>
                <c:pt idx="21">
                  <c:v>QV</c:v>
                </c:pt>
                <c:pt idx="22">
                  <c:v>SH</c:v>
                </c:pt>
                <c:pt idx="23">
                  <c:v>AB</c:v>
                </c:pt>
                <c:pt idx="24">
                  <c:v>NE</c:v>
                </c:pt>
                <c:pt idx="25">
                  <c:v>OO</c:v>
                </c:pt>
                <c:pt idx="26">
                  <c:v>LK</c:v>
                </c:pt>
                <c:pt idx="27">
                  <c:v>PU</c:v>
                </c:pt>
                <c:pt idx="28">
                  <c:v>PP</c:v>
                </c:pt>
                <c:pt idx="29">
                  <c:v>IB</c:v>
                </c:pt>
                <c:pt idx="30">
                  <c:v>OW</c:v>
                </c:pt>
                <c:pt idx="31">
                  <c:v>UW</c:v>
                </c:pt>
                <c:pt idx="32">
                  <c:v>TN</c:v>
                </c:pt>
                <c:pt idx="33">
                  <c:v>DL</c:v>
                </c:pt>
                <c:pt idx="34">
                  <c:v>UU</c:v>
                </c:pt>
                <c:pt idx="35">
                  <c:v>NV</c:v>
                </c:pt>
                <c:pt idx="36">
                  <c:v>RI</c:v>
                </c:pt>
                <c:pt idx="37">
                  <c:v>MB</c:v>
                </c:pt>
                <c:pt idx="38">
                  <c:v>MX</c:v>
                </c:pt>
                <c:pt idx="39">
                  <c:v>GL</c:v>
                </c:pt>
                <c:pt idx="40">
                  <c:v>XF</c:v>
                </c:pt>
                <c:pt idx="41">
                  <c:v>IR</c:v>
                </c:pt>
                <c:pt idx="42">
                  <c:v>FW</c:v>
                </c:pt>
                <c:pt idx="43">
                  <c:v>UJ</c:v>
                </c:pt>
                <c:pt idx="44">
                  <c:v>ZT</c:v>
                </c:pt>
                <c:pt idx="45">
                  <c:v>PO</c:v>
                </c:pt>
                <c:pt idx="46">
                  <c:v>XR</c:v>
                </c:pt>
                <c:pt idx="47">
                  <c:v>TW</c:v>
                </c:pt>
                <c:pt idx="48">
                  <c:v>MU</c:v>
                </c:pt>
                <c:pt idx="49">
                  <c:v>CU</c:v>
                </c:pt>
                <c:pt idx="50">
                  <c:v>MW</c:v>
                </c:pt>
                <c:pt idx="51">
                  <c:v>WK</c:v>
                </c:pt>
                <c:pt idx="52">
                  <c:v>GQ</c:v>
                </c:pt>
                <c:pt idx="53">
                  <c:v>YV</c:v>
                </c:pt>
                <c:pt idx="54">
                  <c:v>SM</c:v>
                </c:pt>
                <c:pt idx="55">
                  <c:v>CM</c:v>
                </c:pt>
                <c:pt idx="56">
                  <c:v>LD</c:v>
                </c:pt>
                <c:pt idx="57">
                  <c:v>GU</c:v>
                </c:pt>
                <c:pt idx="58">
                  <c:v>WI</c:v>
                </c:pt>
                <c:pt idx="59">
                  <c:v>RG</c:v>
                </c:pt>
                <c:pt idx="60">
                  <c:v>DL</c:v>
                </c:pt>
                <c:pt idx="61">
                  <c:v>NY</c:v>
                </c:pt>
                <c:pt idx="62">
                  <c:v>AH</c:v>
                </c:pt>
                <c:pt idx="63">
                  <c:v>AT</c:v>
                </c:pt>
                <c:pt idx="64">
                  <c:v>GG</c:v>
                </c:pt>
              </c:strCache>
            </c:strRef>
          </c:cat>
          <c:val>
            <c:numRef>
              <c:f>Hospital_design_Teach!$E$2:$E$66</c:f>
              <c:numCache>
                <c:formatCode>General</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1058</c:v>
                </c:pt>
                <c:pt idx="20">
                  <c:v>0</c:v>
                </c:pt>
                <c:pt idx="21">
                  <c:v>0</c:v>
                </c:pt>
                <c:pt idx="23">
                  <c:v>0</c:v>
                </c:pt>
                <c:pt idx="24">
                  <c:v>0</c:v>
                </c:pt>
                <c:pt idx="25">
                  <c:v>0</c:v>
                </c:pt>
                <c:pt idx="26">
                  <c:v>0</c:v>
                </c:pt>
                <c:pt idx="27">
                  <c:v>0</c:v>
                </c:pt>
                <c:pt idx="28">
                  <c:v>0</c:v>
                </c:pt>
                <c:pt idx="29">
                  <c:v>1657</c:v>
                </c:pt>
                <c:pt idx="30">
                  <c:v>0</c:v>
                </c:pt>
                <c:pt idx="31">
                  <c:v>0</c:v>
                </c:pt>
                <c:pt idx="32">
                  <c:v>0</c:v>
                </c:pt>
                <c:pt idx="33">
                  <c:v>0</c:v>
                </c:pt>
                <c:pt idx="34">
                  <c:v>0</c:v>
                </c:pt>
                <c:pt idx="35">
                  <c:v>0</c:v>
                </c:pt>
                <c:pt idx="36">
                  <c:v>0</c:v>
                </c:pt>
                <c:pt idx="37">
                  <c:v>0</c:v>
                </c:pt>
                <c:pt idx="38">
                  <c:v>2537</c:v>
                </c:pt>
                <c:pt idx="39">
                  <c:v>0</c:v>
                </c:pt>
                <c:pt idx="40">
                  <c:v>0</c:v>
                </c:pt>
                <c:pt idx="41">
                  <c:v>2446</c:v>
                </c:pt>
                <c:pt idx="42">
                  <c:v>0</c:v>
                </c:pt>
                <c:pt idx="43">
                  <c:v>2749</c:v>
                </c:pt>
                <c:pt idx="44">
                  <c:v>2800</c:v>
                </c:pt>
                <c:pt idx="45">
                  <c:v>2928</c:v>
                </c:pt>
                <c:pt idx="46">
                  <c:v>0</c:v>
                </c:pt>
                <c:pt idx="47">
                  <c:v>3253</c:v>
                </c:pt>
                <c:pt idx="48">
                  <c:v>0</c:v>
                </c:pt>
                <c:pt idx="49">
                  <c:v>3499</c:v>
                </c:pt>
                <c:pt idx="50">
                  <c:v>0</c:v>
                </c:pt>
                <c:pt idx="51">
                  <c:v>3666</c:v>
                </c:pt>
                <c:pt idx="52">
                  <c:v>3853</c:v>
                </c:pt>
                <c:pt idx="53">
                  <c:v>0</c:v>
                </c:pt>
                <c:pt idx="54">
                  <c:v>0</c:v>
                </c:pt>
                <c:pt idx="55">
                  <c:v>0</c:v>
                </c:pt>
                <c:pt idx="56">
                  <c:v>0</c:v>
                </c:pt>
                <c:pt idx="57">
                  <c:v>0</c:v>
                </c:pt>
                <c:pt idx="58">
                  <c:v>4593</c:v>
                </c:pt>
                <c:pt idx="59">
                  <c:v>5130</c:v>
                </c:pt>
                <c:pt idx="60">
                  <c:v>6478</c:v>
                </c:pt>
                <c:pt idx="61">
                  <c:v>6525</c:v>
                </c:pt>
                <c:pt idx="62">
                  <c:v>6966</c:v>
                </c:pt>
                <c:pt idx="63">
                  <c:v>8431</c:v>
                </c:pt>
                <c:pt idx="64">
                  <c:v>0</c:v>
                </c:pt>
              </c:numCache>
            </c:numRef>
          </c:val>
          <c:extLst xmlns:c16r2="http://schemas.microsoft.com/office/drawing/2015/06/chart">
            <c:ext xmlns:c16="http://schemas.microsoft.com/office/drawing/2014/chart" uri="{C3380CC4-5D6E-409C-BE32-E72D297353CC}">
              <c16:uniqueId val="{00000000-F515-4D5C-A6F2-070A6DB3A16F}"/>
            </c:ext>
          </c:extLst>
        </c:ser>
        <c:dLbls>
          <c:showLegendKey val="0"/>
          <c:showVal val="0"/>
          <c:showCatName val="0"/>
          <c:showSerName val="0"/>
          <c:showPercent val="0"/>
          <c:showBubbleSize val="0"/>
        </c:dLbls>
        <c:gapWidth val="50"/>
        <c:overlap val="-27"/>
        <c:axId val="349804800"/>
        <c:axId val="349806976"/>
      </c:barChart>
      <c:barChart>
        <c:barDir val="col"/>
        <c:grouping val="clustered"/>
        <c:varyColors val="0"/>
        <c:ser>
          <c:idx val="0"/>
          <c:order val="0"/>
          <c:tx>
            <c:strRef>
              <c:f>Hospital_design_Teach!$D$1</c:f>
              <c:strCache>
                <c:ptCount val="1"/>
                <c:pt idx="0">
                  <c:v>Community Hospitals</c:v>
                </c:pt>
              </c:strCache>
            </c:strRef>
          </c:tx>
          <c:spPr>
            <a:solidFill>
              <a:schemeClr val="accent1"/>
            </a:solidFill>
            <a:ln>
              <a:noFill/>
            </a:ln>
            <a:effectLst/>
          </c:spPr>
          <c:invertIfNegative val="0"/>
          <c:cat>
            <c:strRef>
              <c:f>Hospital_design_Teach!$A$2:$A$66</c:f>
              <c:strCache>
                <c:ptCount val="65"/>
                <c:pt idx="0">
                  <c:v>IQ</c:v>
                </c:pt>
                <c:pt idx="1">
                  <c:v>TE</c:v>
                </c:pt>
                <c:pt idx="2">
                  <c:v>HJ</c:v>
                </c:pt>
                <c:pt idx="3">
                  <c:v>MI</c:v>
                </c:pt>
                <c:pt idx="4">
                  <c:v>QW</c:v>
                </c:pt>
                <c:pt idx="5">
                  <c:v>QY</c:v>
                </c:pt>
                <c:pt idx="6">
                  <c:v>DM</c:v>
                </c:pt>
                <c:pt idx="7">
                  <c:v>FS</c:v>
                </c:pt>
                <c:pt idx="8">
                  <c:v>UA</c:v>
                </c:pt>
                <c:pt idx="9">
                  <c:v>GS</c:v>
                </c:pt>
                <c:pt idx="10">
                  <c:v>OR</c:v>
                </c:pt>
                <c:pt idx="11">
                  <c:v>QT</c:v>
                </c:pt>
                <c:pt idx="12">
                  <c:v>QA</c:v>
                </c:pt>
                <c:pt idx="13">
                  <c:v>FH</c:v>
                </c:pt>
                <c:pt idx="14">
                  <c:v>EL</c:v>
                </c:pt>
                <c:pt idx="15">
                  <c:v>YT</c:v>
                </c:pt>
                <c:pt idx="16">
                  <c:v>JR</c:v>
                </c:pt>
                <c:pt idx="17">
                  <c:v>VJ</c:v>
                </c:pt>
                <c:pt idx="18">
                  <c:v>KA</c:v>
                </c:pt>
                <c:pt idx="19">
                  <c:v>PV</c:v>
                </c:pt>
                <c:pt idx="20">
                  <c:v>HP</c:v>
                </c:pt>
                <c:pt idx="21">
                  <c:v>QV</c:v>
                </c:pt>
                <c:pt idx="22">
                  <c:v>SH</c:v>
                </c:pt>
                <c:pt idx="23">
                  <c:v>AB</c:v>
                </c:pt>
                <c:pt idx="24">
                  <c:v>NE</c:v>
                </c:pt>
                <c:pt idx="25">
                  <c:v>OO</c:v>
                </c:pt>
                <c:pt idx="26">
                  <c:v>LK</c:v>
                </c:pt>
                <c:pt idx="27">
                  <c:v>PU</c:v>
                </c:pt>
                <c:pt idx="28">
                  <c:v>PP</c:v>
                </c:pt>
                <c:pt idx="29">
                  <c:v>IB</c:v>
                </c:pt>
                <c:pt idx="30">
                  <c:v>OW</c:v>
                </c:pt>
                <c:pt idx="31">
                  <c:v>UW</c:v>
                </c:pt>
                <c:pt idx="32">
                  <c:v>TN</c:v>
                </c:pt>
                <c:pt idx="33">
                  <c:v>DL</c:v>
                </c:pt>
                <c:pt idx="34">
                  <c:v>UU</c:v>
                </c:pt>
                <c:pt idx="35">
                  <c:v>NV</c:v>
                </c:pt>
                <c:pt idx="36">
                  <c:v>RI</c:v>
                </c:pt>
                <c:pt idx="37">
                  <c:v>MB</c:v>
                </c:pt>
                <c:pt idx="38">
                  <c:v>MX</c:v>
                </c:pt>
                <c:pt idx="39">
                  <c:v>GL</c:v>
                </c:pt>
                <c:pt idx="40">
                  <c:v>XF</c:v>
                </c:pt>
                <c:pt idx="41">
                  <c:v>IR</c:v>
                </c:pt>
                <c:pt idx="42">
                  <c:v>FW</c:v>
                </c:pt>
                <c:pt idx="43">
                  <c:v>UJ</c:v>
                </c:pt>
                <c:pt idx="44">
                  <c:v>ZT</c:v>
                </c:pt>
                <c:pt idx="45">
                  <c:v>PO</c:v>
                </c:pt>
                <c:pt idx="46">
                  <c:v>XR</c:v>
                </c:pt>
                <c:pt idx="47">
                  <c:v>TW</c:v>
                </c:pt>
                <c:pt idx="48">
                  <c:v>MU</c:v>
                </c:pt>
                <c:pt idx="49">
                  <c:v>CU</c:v>
                </c:pt>
                <c:pt idx="50">
                  <c:v>MW</c:v>
                </c:pt>
                <c:pt idx="51">
                  <c:v>WK</c:v>
                </c:pt>
                <c:pt idx="52">
                  <c:v>GQ</c:v>
                </c:pt>
                <c:pt idx="53">
                  <c:v>YV</c:v>
                </c:pt>
                <c:pt idx="54">
                  <c:v>SM</c:v>
                </c:pt>
                <c:pt idx="55">
                  <c:v>CM</c:v>
                </c:pt>
                <c:pt idx="56">
                  <c:v>LD</c:v>
                </c:pt>
                <c:pt idx="57">
                  <c:v>GU</c:v>
                </c:pt>
                <c:pt idx="58">
                  <c:v>WI</c:v>
                </c:pt>
                <c:pt idx="59">
                  <c:v>RG</c:v>
                </c:pt>
                <c:pt idx="60">
                  <c:v>DL</c:v>
                </c:pt>
                <c:pt idx="61">
                  <c:v>NY</c:v>
                </c:pt>
                <c:pt idx="62">
                  <c:v>AH</c:v>
                </c:pt>
                <c:pt idx="63">
                  <c:v>AT</c:v>
                </c:pt>
                <c:pt idx="64">
                  <c:v>GG</c:v>
                </c:pt>
              </c:strCache>
            </c:strRef>
          </c:cat>
          <c:val>
            <c:numRef>
              <c:f>Hospital_design_Teach!$D$2:$D$66</c:f>
              <c:numCache>
                <c:formatCode>General</c:formatCode>
                <c:ptCount val="65"/>
                <c:pt idx="0">
                  <c:v>21</c:v>
                </c:pt>
                <c:pt idx="1">
                  <c:v>34</c:v>
                </c:pt>
                <c:pt idx="2">
                  <c:v>37</c:v>
                </c:pt>
                <c:pt idx="3">
                  <c:v>40</c:v>
                </c:pt>
                <c:pt idx="4">
                  <c:v>77</c:v>
                </c:pt>
                <c:pt idx="5">
                  <c:v>273</c:v>
                </c:pt>
                <c:pt idx="6">
                  <c:v>318</c:v>
                </c:pt>
                <c:pt idx="7">
                  <c:v>386</c:v>
                </c:pt>
                <c:pt idx="8">
                  <c:v>422</c:v>
                </c:pt>
                <c:pt idx="9">
                  <c:v>484</c:v>
                </c:pt>
                <c:pt idx="10">
                  <c:v>613</c:v>
                </c:pt>
                <c:pt idx="11">
                  <c:v>631</c:v>
                </c:pt>
                <c:pt idx="12">
                  <c:v>635</c:v>
                </c:pt>
                <c:pt idx="13">
                  <c:v>672</c:v>
                </c:pt>
                <c:pt idx="14">
                  <c:v>706</c:v>
                </c:pt>
                <c:pt idx="15">
                  <c:v>852</c:v>
                </c:pt>
                <c:pt idx="16">
                  <c:v>920</c:v>
                </c:pt>
                <c:pt idx="17">
                  <c:v>949</c:v>
                </c:pt>
                <c:pt idx="18">
                  <c:v>982</c:v>
                </c:pt>
                <c:pt idx="20">
                  <c:v>1074</c:v>
                </c:pt>
                <c:pt idx="21">
                  <c:v>1115</c:v>
                </c:pt>
                <c:pt idx="22">
                  <c:v>1214</c:v>
                </c:pt>
                <c:pt idx="23">
                  <c:v>1237</c:v>
                </c:pt>
                <c:pt idx="24">
                  <c:v>1286</c:v>
                </c:pt>
                <c:pt idx="25">
                  <c:v>1468</c:v>
                </c:pt>
                <c:pt idx="26">
                  <c:v>1517</c:v>
                </c:pt>
                <c:pt idx="27">
                  <c:v>1554</c:v>
                </c:pt>
                <c:pt idx="28">
                  <c:v>1563</c:v>
                </c:pt>
                <c:pt idx="30">
                  <c:v>1658</c:v>
                </c:pt>
                <c:pt idx="31">
                  <c:v>1801</c:v>
                </c:pt>
                <c:pt idx="32">
                  <c:v>1969</c:v>
                </c:pt>
                <c:pt idx="33">
                  <c:v>1993</c:v>
                </c:pt>
                <c:pt idx="34">
                  <c:v>2052</c:v>
                </c:pt>
                <c:pt idx="35">
                  <c:v>2149</c:v>
                </c:pt>
                <c:pt idx="36">
                  <c:v>2199</c:v>
                </c:pt>
                <c:pt idx="37">
                  <c:v>2366</c:v>
                </c:pt>
                <c:pt idx="39">
                  <c:v>2374</c:v>
                </c:pt>
                <c:pt idx="40">
                  <c:v>2383</c:v>
                </c:pt>
                <c:pt idx="42">
                  <c:v>2470</c:v>
                </c:pt>
                <c:pt idx="46">
                  <c:v>3166</c:v>
                </c:pt>
                <c:pt idx="48">
                  <c:v>3276</c:v>
                </c:pt>
                <c:pt idx="50">
                  <c:v>3595</c:v>
                </c:pt>
                <c:pt idx="53">
                  <c:v>3981</c:v>
                </c:pt>
                <c:pt idx="54">
                  <c:v>4031</c:v>
                </c:pt>
                <c:pt idx="55">
                  <c:v>4045</c:v>
                </c:pt>
                <c:pt idx="56">
                  <c:v>4276</c:v>
                </c:pt>
                <c:pt idx="57">
                  <c:v>4313</c:v>
                </c:pt>
              </c:numCache>
            </c:numRef>
          </c:val>
          <c:extLst xmlns:c16r2="http://schemas.microsoft.com/office/drawing/2015/06/chart">
            <c:ext xmlns:c16="http://schemas.microsoft.com/office/drawing/2014/chart" uri="{C3380CC4-5D6E-409C-BE32-E72D297353CC}">
              <c16:uniqueId val="{00000001-F515-4D5C-A6F2-070A6DB3A16F}"/>
            </c:ext>
          </c:extLst>
        </c:ser>
        <c:dLbls>
          <c:showLegendKey val="0"/>
          <c:showVal val="0"/>
          <c:showCatName val="0"/>
          <c:showSerName val="0"/>
          <c:showPercent val="0"/>
          <c:showBubbleSize val="0"/>
        </c:dLbls>
        <c:gapWidth val="50"/>
        <c:overlap val="-27"/>
        <c:axId val="349814784"/>
        <c:axId val="349808896"/>
      </c:barChart>
      <c:catAx>
        <c:axId val="349804800"/>
        <c:scaling>
          <c:orientation val="minMax"/>
        </c:scaling>
        <c:delete val="1"/>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Hospital</a:t>
                </a:r>
              </a:p>
            </c:rich>
          </c:tx>
          <c:layout/>
          <c:overlay val="0"/>
          <c:spPr>
            <a:noFill/>
            <a:ln>
              <a:noFill/>
            </a:ln>
            <a:effectLst/>
          </c:spPr>
        </c:title>
        <c:numFmt formatCode="General" sourceLinked="1"/>
        <c:majorTickMark val="none"/>
        <c:minorTickMark val="none"/>
        <c:tickLblPos val="nextTo"/>
        <c:crossAx val="349806976"/>
        <c:crosses val="autoZero"/>
        <c:auto val="1"/>
        <c:lblAlgn val="ctr"/>
        <c:lblOffset val="100"/>
        <c:noMultiLvlLbl val="0"/>
      </c:catAx>
      <c:valAx>
        <c:axId val="349806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Trauma Case Count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804800"/>
        <c:crosses val="autoZero"/>
        <c:crossBetween val="between"/>
        <c:majorUnit val="2000"/>
      </c:valAx>
      <c:valAx>
        <c:axId val="349808896"/>
        <c:scaling>
          <c:orientation val="minMax"/>
        </c:scaling>
        <c:delete val="1"/>
        <c:axPos val="r"/>
        <c:numFmt formatCode="General" sourceLinked="1"/>
        <c:majorTickMark val="out"/>
        <c:minorTickMark val="none"/>
        <c:tickLblPos val="nextTo"/>
        <c:crossAx val="349814784"/>
        <c:crosses val="max"/>
        <c:crossBetween val="between"/>
      </c:valAx>
      <c:catAx>
        <c:axId val="349814784"/>
        <c:scaling>
          <c:orientation val="minMax"/>
        </c:scaling>
        <c:delete val="1"/>
        <c:axPos val="b"/>
        <c:numFmt formatCode="General" sourceLinked="1"/>
        <c:majorTickMark val="out"/>
        <c:minorTickMark val="none"/>
        <c:tickLblPos val="nextTo"/>
        <c:crossAx val="34980889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400" b="1" dirty="0"/>
              <a:t>Preliminary</a:t>
            </a:r>
            <a:r>
              <a:rPr lang="en-US" sz="2400" b="1" baseline="0" dirty="0"/>
              <a:t> Trauma Count by Injury Intent, Massachusetts 2011-2015</a:t>
            </a:r>
            <a:endParaRPr lang="en-US" sz="2400" b="1" dirty="0"/>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C35-471A-83B1-4476B28F007D}"/>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6C35-471A-83B1-4476B28F007D}"/>
              </c:ext>
            </c:extLst>
          </c:dPt>
          <c:dPt>
            <c:idx val="2"/>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6C35-471A-83B1-4476B28F007D}"/>
              </c:ext>
            </c:extLst>
          </c:dPt>
          <c:dPt>
            <c:idx val="3"/>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6C35-471A-83B1-4476B28F007D}"/>
              </c:ext>
            </c:extLst>
          </c:dPt>
          <c:dLbls>
            <c:dLbl>
              <c:idx val="0"/>
              <c:layout>
                <c:manualLayout>
                  <c:x val="0.18214501312335948"/>
                  <c:y val="-0.19805555555555557"/>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C35-471A-83B1-4476B28F007D}"/>
                </c:ext>
              </c:extLst>
            </c:dLbl>
            <c:dLbl>
              <c:idx val="1"/>
              <c:layout>
                <c:manualLayout>
                  <c:x val="-0.16312817147856518"/>
                  <c:y val="0.13886993292505104"/>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C35-471A-83B1-4476B28F007D}"/>
                </c:ext>
              </c:extLst>
            </c:dLbl>
            <c:dLbl>
              <c:idx val="2"/>
              <c:layout>
                <c:manualLayout>
                  <c:x val="-0.21981287061339555"/>
                  <c:y val="2.8107661450298471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C35-471A-83B1-4476B28F007D}"/>
                </c:ext>
              </c:extLst>
            </c:dLbl>
            <c:dLbl>
              <c:idx val="3"/>
              <c:layout>
                <c:manualLayout>
                  <c:x val="0.21508453630796151"/>
                  <c:y val="3.3895086030912805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C35-471A-83B1-4476B28F007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'Injury Counts, 2011-2015'!$A$32:$A$35</c:f>
              <c:strCache>
                <c:ptCount val="4"/>
                <c:pt idx="0">
                  <c:v>Unintentional</c:v>
                </c:pt>
                <c:pt idx="1">
                  <c:v>Self-Inflicted</c:v>
                </c:pt>
                <c:pt idx="2">
                  <c:v>Assault</c:v>
                </c:pt>
                <c:pt idx="3">
                  <c:v>Undetermined</c:v>
                </c:pt>
              </c:strCache>
            </c:strRef>
          </c:cat>
          <c:val>
            <c:numRef>
              <c:f>'Injury Counts, 2011-2015'!$B$32:$B$35</c:f>
              <c:numCache>
                <c:formatCode>General</c:formatCode>
                <c:ptCount val="4"/>
                <c:pt idx="0">
                  <c:v>203184</c:v>
                </c:pt>
                <c:pt idx="1">
                  <c:v>1811</c:v>
                </c:pt>
                <c:pt idx="2">
                  <c:v>10229</c:v>
                </c:pt>
                <c:pt idx="3">
                  <c:v>510</c:v>
                </c:pt>
              </c:numCache>
            </c:numRef>
          </c:val>
          <c:extLst xmlns:c16r2="http://schemas.microsoft.com/office/drawing/2015/06/chart">
            <c:ext xmlns:c16="http://schemas.microsoft.com/office/drawing/2014/chart" uri="{C3380CC4-5D6E-409C-BE32-E72D297353CC}">
              <c16:uniqueId val="{00000008-6C35-471A-83B1-4476B28F007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Preliminary</a:t>
            </a:r>
            <a:r>
              <a:rPr lang="en-US" sz="2400" b="1" baseline="0"/>
              <a:t> Counts for Burn Traumas by Injury Intent, Massachusetts 2011-2015</a:t>
            </a:r>
            <a:endParaRPr lang="en-US" sz="2400" b="1"/>
          </a:p>
        </c:rich>
      </c:tx>
      <c:layout/>
      <c:overlay val="0"/>
      <c:spPr>
        <a:noFill/>
        <a:ln>
          <a:noFill/>
        </a:ln>
        <a:effectLst/>
      </c:spPr>
    </c:title>
    <c:autoTitleDeleted val="0"/>
    <c:plotArea>
      <c:layout/>
      <c:barChart>
        <c:barDir val="col"/>
        <c:grouping val="percentStacked"/>
        <c:varyColors val="0"/>
        <c:ser>
          <c:idx val="0"/>
          <c:order val="0"/>
          <c:tx>
            <c:strRef>
              <c:f>'Injury Counts, 2011-2015'!$A$3</c:f>
              <c:strCache>
                <c:ptCount val="1"/>
                <c:pt idx="0">
                  <c:v>Fire/Burn</c:v>
                </c:pt>
              </c:strCache>
            </c:strRef>
          </c:tx>
          <c:spPr>
            <a:solidFill>
              <a:schemeClr val="accent1"/>
            </a:solidFill>
            <a:ln>
              <a:noFill/>
            </a:ln>
            <a:effectLst/>
          </c:spPr>
          <c:invertIfNegative val="0"/>
          <c:cat>
            <c:strRef>
              <c:f>'Injury Counts, 2011-2015'!$B$2:$E$2</c:f>
              <c:strCache>
                <c:ptCount val="4"/>
                <c:pt idx="0">
                  <c:v>Unintentional</c:v>
                </c:pt>
                <c:pt idx="1">
                  <c:v>Self-Inflicted</c:v>
                </c:pt>
                <c:pt idx="2">
                  <c:v>Assault</c:v>
                </c:pt>
                <c:pt idx="3">
                  <c:v>Undetermined</c:v>
                </c:pt>
              </c:strCache>
            </c:strRef>
          </c:cat>
          <c:val>
            <c:numRef>
              <c:f>'Injury Counts, 2011-2015'!$B$3:$E$3</c:f>
              <c:numCache>
                <c:formatCode>General</c:formatCode>
                <c:ptCount val="4"/>
                <c:pt idx="0">
                  <c:v>2120</c:v>
                </c:pt>
                <c:pt idx="1">
                  <c:v>30</c:v>
                </c:pt>
                <c:pt idx="2">
                  <c:v>22</c:v>
                </c:pt>
                <c:pt idx="3">
                  <c:v>30</c:v>
                </c:pt>
              </c:numCache>
            </c:numRef>
          </c:val>
          <c:extLst xmlns:c16r2="http://schemas.microsoft.com/office/drawing/2015/06/chart">
            <c:ext xmlns:c16="http://schemas.microsoft.com/office/drawing/2014/chart" uri="{C3380CC4-5D6E-409C-BE32-E72D297353CC}">
              <c16:uniqueId val="{00000000-32BC-4D8E-B6B3-7CE023B55DF6}"/>
            </c:ext>
          </c:extLst>
        </c:ser>
        <c:ser>
          <c:idx val="1"/>
          <c:order val="1"/>
          <c:tx>
            <c:strRef>
              <c:f>'Injury Counts, 2011-2015'!$A$4</c:f>
              <c:strCache>
                <c:ptCount val="1"/>
                <c:pt idx="0">
                  <c:v>Fire / Flame</c:v>
                </c:pt>
              </c:strCache>
            </c:strRef>
          </c:tx>
          <c:spPr>
            <a:solidFill>
              <a:srgbClr val="FFC000"/>
            </a:solidFill>
            <a:ln>
              <a:noFill/>
            </a:ln>
            <a:effectLst/>
          </c:spPr>
          <c:invertIfNegative val="0"/>
          <c:cat>
            <c:strRef>
              <c:f>'Injury Counts, 2011-2015'!$B$2:$E$2</c:f>
              <c:strCache>
                <c:ptCount val="4"/>
                <c:pt idx="0">
                  <c:v>Unintentional</c:v>
                </c:pt>
                <c:pt idx="1">
                  <c:v>Self-Inflicted</c:v>
                </c:pt>
                <c:pt idx="2">
                  <c:v>Assault</c:v>
                </c:pt>
                <c:pt idx="3">
                  <c:v>Undetermined</c:v>
                </c:pt>
              </c:strCache>
            </c:strRef>
          </c:cat>
          <c:val>
            <c:numRef>
              <c:f>'Injury Counts, 2011-2015'!$B$4:$E$4</c:f>
              <c:numCache>
                <c:formatCode>General</c:formatCode>
                <c:ptCount val="4"/>
                <c:pt idx="0">
                  <c:v>735</c:v>
                </c:pt>
                <c:pt idx="1">
                  <c:v>27</c:v>
                </c:pt>
                <c:pt idx="2">
                  <c:v>10</c:v>
                </c:pt>
                <c:pt idx="3">
                  <c:v>22</c:v>
                </c:pt>
              </c:numCache>
            </c:numRef>
          </c:val>
          <c:extLst xmlns:c16r2="http://schemas.microsoft.com/office/drawing/2015/06/chart">
            <c:ext xmlns:c16="http://schemas.microsoft.com/office/drawing/2014/chart" uri="{C3380CC4-5D6E-409C-BE32-E72D297353CC}">
              <c16:uniqueId val="{00000001-32BC-4D8E-B6B3-7CE023B55DF6}"/>
            </c:ext>
          </c:extLst>
        </c:ser>
        <c:ser>
          <c:idx val="2"/>
          <c:order val="2"/>
          <c:tx>
            <c:strRef>
              <c:f>'Injury Counts, 2011-2015'!$A$5</c:f>
              <c:strCache>
                <c:ptCount val="1"/>
                <c:pt idx="0">
                  <c:v>Hot object/Substance</c:v>
                </c:pt>
              </c:strCache>
            </c:strRef>
          </c:tx>
          <c:spPr>
            <a:solidFill>
              <a:schemeClr val="accent3"/>
            </a:solidFill>
            <a:ln>
              <a:noFill/>
            </a:ln>
            <a:effectLst/>
          </c:spPr>
          <c:invertIfNegative val="0"/>
          <c:cat>
            <c:strRef>
              <c:f>'Injury Counts, 2011-2015'!$B$2:$E$2</c:f>
              <c:strCache>
                <c:ptCount val="4"/>
                <c:pt idx="0">
                  <c:v>Unintentional</c:v>
                </c:pt>
                <c:pt idx="1">
                  <c:v>Self-Inflicted</c:v>
                </c:pt>
                <c:pt idx="2">
                  <c:v>Assault</c:v>
                </c:pt>
                <c:pt idx="3">
                  <c:v>Undetermined</c:v>
                </c:pt>
              </c:strCache>
            </c:strRef>
          </c:cat>
          <c:val>
            <c:numRef>
              <c:f>'Injury Counts, 2011-2015'!$B$5:$E$5</c:f>
              <c:numCache>
                <c:formatCode>General</c:formatCode>
                <c:ptCount val="4"/>
                <c:pt idx="0">
                  <c:v>1385</c:v>
                </c:pt>
                <c:pt idx="1">
                  <c:v>0</c:v>
                </c:pt>
                <c:pt idx="2">
                  <c:v>12</c:v>
                </c:pt>
                <c:pt idx="3">
                  <c:v>8</c:v>
                </c:pt>
              </c:numCache>
            </c:numRef>
          </c:val>
          <c:extLst xmlns:c16r2="http://schemas.microsoft.com/office/drawing/2015/06/chart">
            <c:ext xmlns:c16="http://schemas.microsoft.com/office/drawing/2014/chart" uri="{C3380CC4-5D6E-409C-BE32-E72D297353CC}">
              <c16:uniqueId val="{00000002-32BC-4D8E-B6B3-7CE023B55DF6}"/>
            </c:ext>
          </c:extLst>
        </c:ser>
        <c:dLbls>
          <c:showLegendKey val="0"/>
          <c:showVal val="0"/>
          <c:showCatName val="0"/>
          <c:showSerName val="0"/>
          <c:showPercent val="0"/>
          <c:showBubbleSize val="0"/>
        </c:dLbls>
        <c:gapWidth val="150"/>
        <c:overlap val="100"/>
        <c:axId val="351742976"/>
        <c:axId val="351757056"/>
      </c:barChart>
      <c:catAx>
        <c:axId val="35174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1757056"/>
        <c:crosses val="autoZero"/>
        <c:auto val="1"/>
        <c:lblAlgn val="ctr"/>
        <c:lblOffset val="100"/>
        <c:noMultiLvlLbl val="0"/>
      </c:catAx>
      <c:valAx>
        <c:axId val="351757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Percentage of Burn Traumas</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1742976"/>
        <c:crosses val="autoZero"/>
        <c:crossBetween val="between"/>
        <c:majorUnit val="0.2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baseline="0" dirty="0">
                <a:effectLst/>
              </a:rPr>
              <a:t>Preliminary Percentage of Burn Traumas by Injury Intent and Trauma Designation, Massachusetts 2011-2015</a:t>
            </a:r>
            <a:endParaRPr lang="en-US" sz="2000" b="1" dirty="0">
              <a:effectLst/>
            </a:endParaRPr>
          </a:p>
        </c:rich>
      </c:tx>
      <c:layout/>
      <c:overlay val="0"/>
      <c:spPr>
        <a:noFill/>
        <a:ln>
          <a:noFill/>
        </a:ln>
        <a:effectLst/>
      </c:spPr>
    </c:title>
    <c:autoTitleDeleted val="0"/>
    <c:plotArea>
      <c:layout/>
      <c:barChart>
        <c:barDir val="col"/>
        <c:grouping val="percentStacked"/>
        <c:varyColors val="0"/>
        <c:ser>
          <c:idx val="0"/>
          <c:order val="0"/>
          <c:tx>
            <c:strRef>
              <c:f>Burns!$B$24</c:f>
              <c:strCache>
                <c:ptCount val="1"/>
                <c:pt idx="0">
                  <c:v>Fire/Burn</c:v>
                </c:pt>
              </c:strCache>
            </c:strRef>
          </c:tx>
          <c:spPr>
            <a:solidFill>
              <a:schemeClr val="accent1"/>
            </a:solidFill>
            <a:ln>
              <a:noFill/>
            </a:ln>
            <a:effectLst/>
          </c:spPr>
          <c:invertIfNegative val="0"/>
          <c:cat>
            <c:multiLvlStrRef>
              <c:f>Burns!$C$22:$K$23</c:f>
              <c:multiLvlStrCache>
                <c:ptCount val="9"/>
                <c:lvl>
                  <c:pt idx="0">
                    <c:v>Unintentional</c:v>
                  </c:pt>
                  <c:pt idx="1">
                    <c:v>Self-Inflicted</c:v>
                  </c:pt>
                  <c:pt idx="2">
                    <c:v>Assault</c:v>
                  </c:pt>
                  <c:pt idx="3">
                    <c:v>Undetermined</c:v>
                  </c:pt>
                  <c:pt idx="5">
                    <c:v>Unintentional</c:v>
                  </c:pt>
                  <c:pt idx="6">
                    <c:v>Self-Inflicted</c:v>
                  </c:pt>
                  <c:pt idx="7">
                    <c:v>Assault</c:v>
                  </c:pt>
                  <c:pt idx="8">
                    <c:v>Undetermined</c:v>
                  </c:pt>
                </c:lvl>
                <c:lvl>
                  <c:pt idx="0">
                    <c:v>Designated Trauma</c:v>
                  </c:pt>
                  <c:pt idx="5">
                    <c:v>Non Designated</c:v>
                  </c:pt>
                </c:lvl>
              </c:multiLvlStrCache>
            </c:multiLvlStrRef>
          </c:cat>
          <c:val>
            <c:numRef>
              <c:f>Burns!$C$24:$K$24</c:f>
              <c:numCache>
                <c:formatCode>#,##0</c:formatCode>
                <c:ptCount val="9"/>
                <c:pt idx="0">
                  <c:v>1106</c:v>
                </c:pt>
                <c:pt idx="1">
                  <c:v>24</c:v>
                </c:pt>
                <c:pt idx="2">
                  <c:v>16</c:v>
                </c:pt>
                <c:pt idx="3">
                  <c:v>20</c:v>
                </c:pt>
                <c:pt idx="5">
                  <c:v>898</c:v>
                </c:pt>
                <c:pt idx="6">
                  <c:v>6</c:v>
                </c:pt>
                <c:pt idx="7">
                  <c:v>5</c:v>
                </c:pt>
                <c:pt idx="8">
                  <c:v>10</c:v>
                </c:pt>
              </c:numCache>
            </c:numRef>
          </c:val>
          <c:extLst xmlns:c16r2="http://schemas.microsoft.com/office/drawing/2015/06/chart">
            <c:ext xmlns:c16="http://schemas.microsoft.com/office/drawing/2014/chart" uri="{C3380CC4-5D6E-409C-BE32-E72D297353CC}">
              <c16:uniqueId val="{00000000-FD6E-4784-8FC7-A87B711DC121}"/>
            </c:ext>
          </c:extLst>
        </c:ser>
        <c:ser>
          <c:idx val="1"/>
          <c:order val="1"/>
          <c:tx>
            <c:strRef>
              <c:f>Burns!$B$25</c:f>
              <c:strCache>
                <c:ptCount val="1"/>
                <c:pt idx="0">
                  <c:v>Fire /Flame</c:v>
                </c:pt>
              </c:strCache>
            </c:strRef>
          </c:tx>
          <c:spPr>
            <a:solidFill>
              <a:srgbClr val="FFC000"/>
            </a:solidFill>
            <a:ln>
              <a:noFill/>
            </a:ln>
            <a:effectLst/>
          </c:spPr>
          <c:invertIfNegative val="0"/>
          <c:cat>
            <c:multiLvlStrRef>
              <c:f>Burns!$C$22:$K$23</c:f>
              <c:multiLvlStrCache>
                <c:ptCount val="9"/>
                <c:lvl>
                  <c:pt idx="0">
                    <c:v>Unintentional</c:v>
                  </c:pt>
                  <c:pt idx="1">
                    <c:v>Self-Inflicted</c:v>
                  </c:pt>
                  <c:pt idx="2">
                    <c:v>Assault</c:v>
                  </c:pt>
                  <c:pt idx="3">
                    <c:v>Undetermined</c:v>
                  </c:pt>
                  <c:pt idx="5">
                    <c:v>Unintentional</c:v>
                  </c:pt>
                  <c:pt idx="6">
                    <c:v>Self-Inflicted</c:v>
                  </c:pt>
                  <c:pt idx="7">
                    <c:v>Assault</c:v>
                  </c:pt>
                  <c:pt idx="8">
                    <c:v>Undetermined</c:v>
                  </c:pt>
                </c:lvl>
                <c:lvl>
                  <c:pt idx="0">
                    <c:v>Designated Trauma</c:v>
                  </c:pt>
                  <c:pt idx="5">
                    <c:v>Non Designated</c:v>
                  </c:pt>
                </c:lvl>
              </c:multiLvlStrCache>
            </c:multiLvlStrRef>
          </c:cat>
          <c:val>
            <c:numRef>
              <c:f>Burns!$C$25:$K$25</c:f>
              <c:numCache>
                <c:formatCode>#,##0</c:formatCode>
                <c:ptCount val="9"/>
                <c:pt idx="0">
                  <c:v>442</c:v>
                </c:pt>
                <c:pt idx="1">
                  <c:v>23</c:v>
                </c:pt>
                <c:pt idx="2">
                  <c:v>8</c:v>
                </c:pt>
                <c:pt idx="3">
                  <c:v>18</c:v>
                </c:pt>
                <c:pt idx="5">
                  <c:v>256</c:v>
                </c:pt>
                <c:pt idx="6">
                  <c:v>0</c:v>
                </c:pt>
                <c:pt idx="7">
                  <c:v>0</c:v>
                </c:pt>
                <c:pt idx="8">
                  <c:v>0</c:v>
                </c:pt>
              </c:numCache>
            </c:numRef>
          </c:val>
          <c:extLst xmlns:c16r2="http://schemas.microsoft.com/office/drawing/2015/06/chart">
            <c:ext xmlns:c16="http://schemas.microsoft.com/office/drawing/2014/chart" uri="{C3380CC4-5D6E-409C-BE32-E72D297353CC}">
              <c16:uniqueId val="{00000001-FD6E-4784-8FC7-A87B711DC121}"/>
            </c:ext>
          </c:extLst>
        </c:ser>
        <c:ser>
          <c:idx val="2"/>
          <c:order val="2"/>
          <c:tx>
            <c:strRef>
              <c:f>Burns!$B$26</c:f>
              <c:strCache>
                <c:ptCount val="1"/>
                <c:pt idx="0">
                  <c:v>Hot Object / Substance</c:v>
                </c:pt>
              </c:strCache>
            </c:strRef>
          </c:tx>
          <c:spPr>
            <a:solidFill>
              <a:schemeClr val="accent3"/>
            </a:solidFill>
            <a:ln>
              <a:noFill/>
            </a:ln>
            <a:effectLst/>
          </c:spPr>
          <c:invertIfNegative val="0"/>
          <c:cat>
            <c:multiLvlStrRef>
              <c:f>Burns!$C$22:$K$23</c:f>
              <c:multiLvlStrCache>
                <c:ptCount val="9"/>
                <c:lvl>
                  <c:pt idx="0">
                    <c:v>Unintentional</c:v>
                  </c:pt>
                  <c:pt idx="1">
                    <c:v>Self-Inflicted</c:v>
                  </c:pt>
                  <c:pt idx="2">
                    <c:v>Assault</c:v>
                  </c:pt>
                  <c:pt idx="3">
                    <c:v>Undetermined</c:v>
                  </c:pt>
                  <c:pt idx="5">
                    <c:v>Unintentional</c:v>
                  </c:pt>
                  <c:pt idx="6">
                    <c:v>Self-Inflicted</c:v>
                  </c:pt>
                  <c:pt idx="7">
                    <c:v>Assault</c:v>
                  </c:pt>
                  <c:pt idx="8">
                    <c:v>Undetermined</c:v>
                  </c:pt>
                </c:lvl>
                <c:lvl>
                  <c:pt idx="0">
                    <c:v>Designated Trauma</c:v>
                  </c:pt>
                  <c:pt idx="5">
                    <c:v>Non Designated</c:v>
                  </c:pt>
                </c:lvl>
              </c:multiLvlStrCache>
            </c:multiLvlStrRef>
          </c:cat>
          <c:val>
            <c:numRef>
              <c:f>Burns!$C$26:$K$26</c:f>
              <c:numCache>
                <c:formatCode>#,##0</c:formatCode>
                <c:ptCount val="9"/>
                <c:pt idx="0">
                  <c:v>664</c:v>
                </c:pt>
                <c:pt idx="1">
                  <c:v>0</c:v>
                </c:pt>
                <c:pt idx="2">
                  <c:v>8</c:v>
                </c:pt>
                <c:pt idx="3">
                  <c:v>0</c:v>
                </c:pt>
                <c:pt idx="5">
                  <c:v>642</c:v>
                </c:pt>
                <c:pt idx="6">
                  <c:v>0</c:v>
                </c:pt>
                <c:pt idx="7">
                  <c:v>0</c:v>
                </c:pt>
                <c:pt idx="8">
                  <c:v>6</c:v>
                </c:pt>
              </c:numCache>
            </c:numRef>
          </c:val>
          <c:extLst xmlns:c16r2="http://schemas.microsoft.com/office/drawing/2015/06/chart">
            <c:ext xmlns:c16="http://schemas.microsoft.com/office/drawing/2014/chart" uri="{C3380CC4-5D6E-409C-BE32-E72D297353CC}">
              <c16:uniqueId val="{00000002-FD6E-4784-8FC7-A87B711DC121}"/>
            </c:ext>
          </c:extLst>
        </c:ser>
        <c:dLbls>
          <c:showLegendKey val="0"/>
          <c:showVal val="0"/>
          <c:showCatName val="0"/>
          <c:showSerName val="0"/>
          <c:showPercent val="0"/>
          <c:showBubbleSize val="0"/>
        </c:dLbls>
        <c:gapWidth val="50"/>
        <c:overlap val="100"/>
        <c:axId val="351877376"/>
        <c:axId val="351883264"/>
      </c:barChart>
      <c:catAx>
        <c:axId val="35187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1883264"/>
        <c:crosses val="autoZero"/>
        <c:auto val="1"/>
        <c:lblAlgn val="ctr"/>
        <c:lblOffset val="100"/>
        <c:noMultiLvlLbl val="0"/>
      </c:catAx>
      <c:valAx>
        <c:axId val="351883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1877376"/>
        <c:crosses val="autoZero"/>
        <c:crossBetween val="between"/>
        <c:majorUnit val="0.2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baseline="0" dirty="0">
                <a:effectLst/>
              </a:rPr>
              <a:t>Preliminary Percentage of Burn Traumas by Injury Intent and Teaching Status, Massachusetts 2011-2015</a:t>
            </a:r>
            <a:endParaRPr lang="en-US" sz="2000" b="1" dirty="0">
              <a:effectLst/>
            </a:endParaRPr>
          </a:p>
        </c:rich>
      </c:tx>
      <c:layout/>
      <c:overlay val="0"/>
      <c:spPr>
        <a:noFill/>
        <a:ln>
          <a:noFill/>
        </a:ln>
        <a:effectLst/>
      </c:spPr>
    </c:title>
    <c:autoTitleDeleted val="0"/>
    <c:plotArea>
      <c:layout/>
      <c:barChart>
        <c:barDir val="col"/>
        <c:grouping val="percentStacked"/>
        <c:varyColors val="0"/>
        <c:ser>
          <c:idx val="0"/>
          <c:order val="0"/>
          <c:tx>
            <c:strRef>
              <c:f>Burns!$B$67</c:f>
              <c:strCache>
                <c:ptCount val="1"/>
                <c:pt idx="0">
                  <c:v>Fire/Burn</c:v>
                </c:pt>
              </c:strCache>
            </c:strRef>
          </c:tx>
          <c:spPr>
            <a:solidFill>
              <a:schemeClr val="accent1"/>
            </a:solidFill>
            <a:ln>
              <a:noFill/>
            </a:ln>
            <a:effectLst/>
          </c:spPr>
          <c:invertIfNegative val="0"/>
          <c:cat>
            <c:multiLvlStrRef>
              <c:f>Burns!$C$65:$K$66</c:f>
              <c:multiLvlStrCache>
                <c:ptCount val="9"/>
                <c:lvl>
                  <c:pt idx="0">
                    <c:v>Unintentional</c:v>
                  </c:pt>
                  <c:pt idx="1">
                    <c:v>Self-Inflicted</c:v>
                  </c:pt>
                  <c:pt idx="2">
                    <c:v>Assault</c:v>
                  </c:pt>
                  <c:pt idx="3">
                    <c:v>Undetermined</c:v>
                  </c:pt>
                  <c:pt idx="5">
                    <c:v>Unintentional</c:v>
                  </c:pt>
                  <c:pt idx="6">
                    <c:v>Self-Inflicted</c:v>
                  </c:pt>
                  <c:pt idx="7">
                    <c:v>Assault</c:v>
                  </c:pt>
                  <c:pt idx="8">
                    <c:v>Undetermined</c:v>
                  </c:pt>
                </c:lvl>
                <c:lvl>
                  <c:pt idx="0">
                    <c:v>Teaching Hospital</c:v>
                  </c:pt>
                  <c:pt idx="5">
                    <c:v>Community Hospital</c:v>
                  </c:pt>
                </c:lvl>
              </c:multiLvlStrCache>
            </c:multiLvlStrRef>
          </c:cat>
          <c:val>
            <c:numRef>
              <c:f>Burns!$C$67:$K$67</c:f>
              <c:numCache>
                <c:formatCode>#,##0</c:formatCode>
                <c:ptCount val="9"/>
                <c:pt idx="0">
                  <c:v>890</c:v>
                </c:pt>
                <c:pt idx="1">
                  <c:v>21</c:v>
                </c:pt>
                <c:pt idx="2">
                  <c:v>16</c:v>
                </c:pt>
                <c:pt idx="3">
                  <c:v>8</c:v>
                </c:pt>
                <c:pt idx="5">
                  <c:v>1114</c:v>
                </c:pt>
                <c:pt idx="6">
                  <c:v>9</c:v>
                </c:pt>
                <c:pt idx="7">
                  <c:v>5</c:v>
                </c:pt>
                <c:pt idx="8">
                  <c:v>22</c:v>
                </c:pt>
              </c:numCache>
            </c:numRef>
          </c:val>
          <c:extLst xmlns:c16r2="http://schemas.microsoft.com/office/drawing/2015/06/chart">
            <c:ext xmlns:c16="http://schemas.microsoft.com/office/drawing/2014/chart" uri="{C3380CC4-5D6E-409C-BE32-E72D297353CC}">
              <c16:uniqueId val="{00000000-2A22-4B8F-B9CB-59AE621EA0FF}"/>
            </c:ext>
          </c:extLst>
        </c:ser>
        <c:ser>
          <c:idx val="1"/>
          <c:order val="1"/>
          <c:tx>
            <c:strRef>
              <c:f>Burns!$B$68</c:f>
              <c:strCache>
                <c:ptCount val="1"/>
                <c:pt idx="0">
                  <c:v>Fire /Flame</c:v>
                </c:pt>
              </c:strCache>
            </c:strRef>
          </c:tx>
          <c:spPr>
            <a:solidFill>
              <a:srgbClr val="FFC000"/>
            </a:solidFill>
            <a:ln>
              <a:noFill/>
            </a:ln>
            <a:effectLst/>
          </c:spPr>
          <c:invertIfNegative val="0"/>
          <c:cat>
            <c:multiLvlStrRef>
              <c:f>Burns!$C$65:$K$66</c:f>
              <c:multiLvlStrCache>
                <c:ptCount val="9"/>
                <c:lvl>
                  <c:pt idx="0">
                    <c:v>Unintentional</c:v>
                  </c:pt>
                  <c:pt idx="1">
                    <c:v>Self-Inflicted</c:v>
                  </c:pt>
                  <c:pt idx="2">
                    <c:v>Assault</c:v>
                  </c:pt>
                  <c:pt idx="3">
                    <c:v>Undetermined</c:v>
                  </c:pt>
                  <c:pt idx="5">
                    <c:v>Unintentional</c:v>
                  </c:pt>
                  <c:pt idx="6">
                    <c:v>Self-Inflicted</c:v>
                  </c:pt>
                  <c:pt idx="7">
                    <c:v>Assault</c:v>
                  </c:pt>
                  <c:pt idx="8">
                    <c:v>Undetermined</c:v>
                  </c:pt>
                </c:lvl>
                <c:lvl>
                  <c:pt idx="0">
                    <c:v>Teaching Hospital</c:v>
                  </c:pt>
                  <c:pt idx="5">
                    <c:v>Community Hospital</c:v>
                  </c:pt>
                </c:lvl>
              </c:multiLvlStrCache>
            </c:multiLvlStrRef>
          </c:cat>
          <c:val>
            <c:numRef>
              <c:f>Burns!$C$68:$K$68</c:f>
              <c:numCache>
                <c:formatCode>#,##0</c:formatCode>
                <c:ptCount val="9"/>
                <c:pt idx="0">
                  <c:v>369</c:v>
                </c:pt>
                <c:pt idx="1">
                  <c:v>20</c:v>
                </c:pt>
                <c:pt idx="2">
                  <c:v>8</c:v>
                </c:pt>
                <c:pt idx="3">
                  <c:v>7</c:v>
                </c:pt>
                <c:pt idx="5">
                  <c:v>329</c:v>
                </c:pt>
                <c:pt idx="6">
                  <c:v>7</c:v>
                </c:pt>
                <c:pt idx="7">
                  <c:v>0</c:v>
                </c:pt>
                <c:pt idx="8">
                  <c:v>15</c:v>
                </c:pt>
              </c:numCache>
            </c:numRef>
          </c:val>
          <c:extLst xmlns:c16r2="http://schemas.microsoft.com/office/drawing/2015/06/chart">
            <c:ext xmlns:c16="http://schemas.microsoft.com/office/drawing/2014/chart" uri="{C3380CC4-5D6E-409C-BE32-E72D297353CC}">
              <c16:uniqueId val="{00000001-2A22-4B8F-B9CB-59AE621EA0FF}"/>
            </c:ext>
          </c:extLst>
        </c:ser>
        <c:ser>
          <c:idx val="2"/>
          <c:order val="2"/>
          <c:tx>
            <c:strRef>
              <c:f>Burns!$B$69</c:f>
              <c:strCache>
                <c:ptCount val="1"/>
                <c:pt idx="0">
                  <c:v>Hot Object / Substance</c:v>
                </c:pt>
              </c:strCache>
            </c:strRef>
          </c:tx>
          <c:spPr>
            <a:solidFill>
              <a:schemeClr val="accent3"/>
            </a:solidFill>
            <a:ln>
              <a:noFill/>
            </a:ln>
            <a:effectLst/>
          </c:spPr>
          <c:invertIfNegative val="0"/>
          <c:cat>
            <c:multiLvlStrRef>
              <c:f>Burns!$C$65:$K$66</c:f>
              <c:multiLvlStrCache>
                <c:ptCount val="9"/>
                <c:lvl>
                  <c:pt idx="0">
                    <c:v>Unintentional</c:v>
                  </c:pt>
                  <c:pt idx="1">
                    <c:v>Self-Inflicted</c:v>
                  </c:pt>
                  <c:pt idx="2">
                    <c:v>Assault</c:v>
                  </c:pt>
                  <c:pt idx="3">
                    <c:v>Undetermined</c:v>
                  </c:pt>
                  <c:pt idx="5">
                    <c:v>Unintentional</c:v>
                  </c:pt>
                  <c:pt idx="6">
                    <c:v>Self-Inflicted</c:v>
                  </c:pt>
                  <c:pt idx="7">
                    <c:v>Assault</c:v>
                  </c:pt>
                  <c:pt idx="8">
                    <c:v>Undetermined</c:v>
                  </c:pt>
                </c:lvl>
                <c:lvl>
                  <c:pt idx="0">
                    <c:v>Teaching Hospital</c:v>
                  </c:pt>
                  <c:pt idx="5">
                    <c:v>Community Hospital</c:v>
                  </c:pt>
                </c:lvl>
              </c:multiLvlStrCache>
            </c:multiLvlStrRef>
          </c:cat>
          <c:val>
            <c:numRef>
              <c:f>Burns!$C$69:$K$69</c:f>
              <c:numCache>
                <c:formatCode>#,##0</c:formatCode>
                <c:ptCount val="9"/>
                <c:pt idx="0">
                  <c:v>521</c:v>
                </c:pt>
                <c:pt idx="1">
                  <c:v>0</c:v>
                </c:pt>
                <c:pt idx="2">
                  <c:v>8</c:v>
                </c:pt>
                <c:pt idx="3">
                  <c:v>0</c:v>
                </c:pt>
                <c:pt idx="5">
                  <c:v>785</c:v>
                </c:pt>
                <c:pt idx="6">
                  <c:v>0</c:v>
                </c:pt>
                <c:pt idx="7">
                  <c:v>0</c:v>
                </c:pt>
                <c:pt idx="8">
                  <c:v>7</c:v>
                </c:pt>
              </c:numCache>
            </c:numRef>
          </c:val>
          <c:extLst xmlns:c16r2="http://schemas.microsoft.com/office/drawing/2015/06/chart">
            <c:ext xmlns:c16="http://schemas.microsoft.com/office/drawing/2014/chart" uri="{C3380CC4-5D6E-409C-BE32-E72D297353CC}">
              <c16:uniqueId val="{00000002-2A22-4B8F-B9CB-59AE621EA0FF}"/>
            </c:ext>
          </c:extLst>
        </c:ser>
        <c:dLbls>
          <c:showLegendKey val="0"/>
          <c:showVal val="0"/>
          <c:showCatName val="0"/>
          <c:showSerName val="0"/>
          <c:showPercent val="0"/>
          <c:showBubbleSize val="0"/>
        </c:dLbls>
        <c:gapWidth val="50"/>
        <c:overlap val="100"/>
        <c:axId val="351811072"/>
        <c:axId val="351812608"/>
      </c:barChart>
      <c:catAx>
        <c:axId val="35181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1812608"/>
        <c:crosses val="autoZero"/>
        <c:auto val="1"/>
        <c:lblAlgn val="ctr"/>
        <c:lblOffset val="100"/>
        <c:noMultiLvlLbl val="0"/>
      </c:catAx>
      <c:valAx>
        <c:axId val="351812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1811072"/>
        <c:crosses val="autoZero"/>
        <c:crossBetween val="between"/>
        <c:majorUnit val="0.2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sz="2000" dirty="0"/>
              <a:t>Preliminary Counts for Vehicle and Pedestrian Related Reported Trauma, Massachusetts 2011-2015</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'Injury Counts, 2011-2015'!$G$22:$G$27</c:f>
              <c:strCache>
                <c:ptCount val="6"/>
                <c:pt idx="0">
                  <c:v>Motor Vehicle</c:v>
                </c:pt>
                <c:pt idx="1">
                  <c:v>Motor Vehicle Occupant</c:v>
                </c:pt>
                <c:pt idx="2">
                  <c:v>All Pedestrian</c:v>
                </c:pt>
                <c:pt idx="3">
                  <c:v>Other Transport</c:v>
                </c:pt>
                <c:pt idx="4">
                  <c:v>All Pedal Cycle</c:v>
                </c:pt>
                <c:pt idx="5">
                  <c:v>All Motorcycle</c:v>
                </c:pt>
              </c:strCache>
            </c:strRef>
          </c:cat>
          <c:val>
            <c:numRef>
              <c:f>'Injury Counts, 2011-2015'!$H$22:$H$27</c:f>
              <c:numCache>
                <c:formatCode>General</c:formatCode>
                <c:ptCount val="6"/>
                <c:pt idx="0">
                  <c:v>24655</c:v>
                </c:pt>
                <c:pt idx="1">
                  <c:v>15536</c:v>
                </c:pt>
                <c:pt idx="2">
                  <c:v>4311</c:v>
                </c:pt>
                <c:pt idx="3">
                  <c:v>4071</c:v>
                </c:pt>
                <c:pt idx="4">
                  <c:v>3953</c:v>
                </c:pt>
                <c:pt idx="5">
                  <c:v>3569</c:v>
                </c:pt>
              </c:numCache>
            </c:numRef>
          </c:val>
          <c:extLst xmlns:c16r2="http://schemas.microsoft.com/office/drawing/2015/06/chart">
            <c:ext xmlns:c16="http://schemas.microsoft.com/office/drawing/2014/chart" uri="{C3380CC4-5D6E-409C-BE32-E72D297353CC}">
              <c16:uniqueId val="{00000000-8AB7-47EA-854B-970E26C54B2A}"/>
            </c:ext>
          </c:extLst>
        </c:ser>
        <c:dLbls>
          <c:showLegendKey val="0"/>
          <c:showVal val="0"/>
          <c:showCatName val="0"/>
          <c:showSerName val="0"/>
          <c:showPercent val="0"/>
          <c:showBubbleSize val="0"/>
        </c:dLbls>
        <c:gapWidth val="50"/>
        <c:overlap val="-27"/>
        <c:axId val="351848704"/>
        <c:axId val="351952896"/>
      </c:barChart>
      <c:catAx>
        <c:axId val="35184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1952896"/>
        <c:crosses val="autoZero"/>
        <c:auto val="1"/>
        <c:lblAlgn val="ctr"/>
        <c:lblOffset val="100"/>
        <c:noMultiLvlLbl val="0"/>
      </c:catAx>
      <c:valAx>
        <c:axId val="351952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Trauma Case Count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1848704"/>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sz="1400" b="1"/>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sz="1800" dirty="0"/>
              <a:t>Preliminary Count for Unintentional Vehicle and Pedestrian Related Reported Trauma by Trauma Designation, Massachusetts 2011-2015</a:t>
            </a:r>
          </a:p>
        </c:rich>
      </c:tx>
      <c:layout>
        <c:manualLayout>
          <c:xMode val="edge"/>
          <c:yMode val="edge"/>
          <c:x val="0.14848765432098765"/>
          <c:y val="0"/>
        </c:manualLayout>
      </c:layout>
      <c:overlay val="0"/>
      <c:spPr>
        <a:noFill/>
        <a:ln>
          <a:noFill/>
        </a:ln>
        <a:effectLst/>
      </c:spPr>
    </c:title>
    <c:autoTitleDeleted val="0"/>
    <c:plotArea>
      <c:layout/>
      <c:barChart>
        <c:barDir val="col"/>
        <c:grouping val="stacked"/>
        <c:varyColors val="0"/>
        <c:ser>
          <c:idx val="0"/>
          <c:order val="0"/>
          <c:tx>
            <c:strRef>
              <c:f>VehicleAccidentsbyType!$C$3</c:f>
              <c:strCache>
                <c:ptCount val="1"/>
                <c:pt idx="0">
                  <c:v>Designated Trauma</c:v>
                </c:pt>
              </c:strCache>
            </c:strRef>
          </c:tx>
          <c:spPr>
            <a:solidFill>
              <a:schemeClr val="accent1"/>
            </a:solidFill>
            <a:ln>
              <a:noFill/>
            </a:ln>
            <a:effectLst/>
          </c:spPr>
          <c:invertIfNegative val="0"/>
          <c:cat>
            <c:strRef>
              <c:f>VehicleAccidentsbyType!$B$4:$B$9</c:f>
              <c:strCache>
                <c:ptCount val="6"/>
                <c:pt idx="0">
                  <c:v>Motor Vehicle</c:v>
                </c:pt>
                <c:pt idx="1">
                  <c:v>Motor Vehicle Occupant</c:v>
                </c:pt>
                <c:pt idx="2">
                  <c:v>All Pedestrian</c:v>
                </c:pt>
                <c:pt idx="3">
                  <c:v>Other Transport</c:v>
                </c:pt>
                <c:pt idx="4">
                  <c:v>All Pedal Cycle</c:v>
                </c:pt>
                <c:pt idx="5">
                  <c:v>All Motorcycle</c:v>
                </c:pt>
              </c:strCache>
            </c:strRef>
          </c:cat>
          <c:val>
            <c:numRef>
              <c:f>VehicleAccidentsbyType!$C$4:$C$9</c:f>
              <c:numCache>
                <c:formatCode>#,##0</c:formatCode>
                <c:ptCount val="6"/>
                <c:pt idx="0">
                  <c:v>17500</c:v>
                </c:pt>
                <c:pt idx="1">
                  <c:v>10220</c:v>
                </c:pt>
                <c:pt idx="2">
                  <c:v>3640</c:v>
                </c:pt>
                <c:pt idx="3">
                  <c:v>2732</c:v>
                </c:pt>
                <c:pt idx="4">
                  <c:v>2749</c:v>
                </c:pt>
                <c:pt idx="5">
                  <c:v>2928</c:v>
                </c:pt>
              </c:numCache>
            </c:numRef>
          </c:val>
          <c:extLst xmlns:c16r2="http://schemas.microsoft.com/office/drawing/2015/06/chart">
            <c:ext xmlns:c16="http://schemas.microsoft.com/office/drawing/2014/chart" uri="{C3380CC4-5D6E-409C-BE32-E72D297353CC}">
              <c16:uniqueId val="{00000000-C814-4AC2-A0CF-9357B3B3F9DF}"/>
            </c:ext>
          </c:extLst>
        </c:ser>
        <c:ser>
          <c:idx val="1"/>
          <c:order val="1"/>
          <c:tx>
            <c:strRef>
              <c:f>VehicleAccidentsbyType!$D$3</c:f>
              <c:strCache>
                <c:ptCount val="1"/>
                <c:pt idx="0">
                  <c:v>Non Designated</c:v>
                </c:pt>
              </c:strCache>
            </c:strRef>
          </c:tx>
          <c:spPr>
            <a:solidFill>
              <a:srgbClr val="FFC000"/>
            </a:solidFill>
            <a:ln>
              <a:noFill/>
            </a:ln>
            <a:effectLst/>
          </c:spPr>
          <c:invertIfNegative val="0"/>
          <c:cat>
            <c:strRef>
              <c:f>VehicleAccidentsbyType!$B$4:$B$9</c:f>
              <c:strCache>
                <c:ptCount val="6"/>
                <c:pt idx="0">
                  <c:v>Motor Vehicle</c:v>
                </c:pt>
                <c:pt idx="1">
                  <c:v>Motor Vehicle Occupant</c:v>
                </c:pt>
                <c:pt idx="2">
                  <c:v>All Pedestrian</c:v>
                </c:pt>
                <c:pt idx="3">
                  <c:v>Other Transport</c:v>
                </c:pt>
                <c:pt idx="4">
                  <c:v>All Pedal Cycle</c:v>
                </c:pt>
                <c:pt idx="5">
                  <c:v>All Motorcycle</c:v>
                </c:pt>
              </c:strCache>
            </c:strRef>
          </c:cat>
          <c:val>
            <c:numRef>
              <c:f>VehicleAccidentsbyType!$D$4:$D$9</c:f>
              <c:numCache>
                <c:formatCode>#,##0</c:formatCode>
                <c:ptCount val="6"/>
                <c:pt idx="0">
                  <c:v>6214</c:v>
                </c:pt>
                <c:pt idx="1">
                  <c:v>4711</c:v>
                </c:pt>
                <c:pt idx="2">
                  <c:v>529</c:v>
                </c:pt>
                <c:pt idx="3">
                  <c:v>1006</c:v>
                </c:pt>
                <c:pt idx="4">
                  <c:v>1064</c:v>
                </c:pt>
                <c:pt idx="5">
                  <c:v>525</c:v>
                </c:pt>
              </c:numCache>
            </c:numRef>
          </c:val>
          <c:extLst xmlns:c16r2="http://schemas.microsoft.com/office/drawing/2015/06/chart">
            <c:ext xmlns:c16="http://schemas.microsoft.com/office/drawing/2014/chart" uri="{C3380CC4-5D6E-409C-BE32-E72D297353CC}">
              <c16:uniqueId val="{00000001-C814-4AC2-A0CF-9357B3B3F9DF}"/>
            </c:ext>
          </c:extLst>
        </c:ser>
        <c:dLbls>
          <c:showLegendKey val="0"/>
          <c:showVal val="0"/>
          <c:showCatName val="0"/>
          <c:showSerName val="0"/>
          <c:showPercent val="0"/>
          <c:showBubbleSize val="0"/>
        </c:dLbls>
        <c:gapWidth val="150"/>
        <c:overlap val="100"/>
        <c:axId val="352022528"/>
        <c:axId val="352024064"/>
      </c:barChart>
      <c:catAx>
        <c:axId val="35202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2024064"/>
        <c:crosses val="autoZero"/>
        <c:auto val="1"/>
        <c:lblAlgn val="ctr"/>
        <c:lblOffset val="100"/>
        <c:noMultiLvlLbl val="0"/>
      </c:catAx>
      <c:valAx>
        <c:axId val="352024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2022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C5636-B0AC-41D5-920F-70818C91C3F1}"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5DDB4218-2779-4E4C-BA01-462333664B58}">
      <dgm:prSet phldrT="[Text]"/>
      <dgm:spPr/>
      <dgm:t>
        <a:bodyPr/>
        <a:lstStyle/>
        <a:p>
          <a:r>
            <a:rPr lang="en-US" dirty="0"/>
            <a:t>Plan</a:t>
          </a:r>
        </a:p>
      </dgm:t>
    </dgm:pt>
    <dgm:pt modelId="{7FD4B481-92A5-40EA-BEEC-9DD9C2C81FC6}" type="parTrans" cxnId="{3306E57B-BBF5-4CAB-9431-9ABC3B701149}">
      <dgm:prSet/>
      <dgm:spPr/>
      <dgm:t>
        <a:bodyPr/>
        <a:lstStyle/>
        <a:p>
          <a:endParaRPr lang="en-US"/>
        </a:p>
      </dgm:t>
    </dgm:pt>
    <dgm:pt modelId="{FD54AD31-3C0C-4EFB-B9A0-657880344DB6}" type="sibTrans" cxnId="{3306E57B-BBF5-4CAB-9431-9ABC3B701149}">
      <dgm:prSet/>
      <dgm:spPr/>
      <dgm:t>
        <a:bodyPr/>
        <a:lstStyle/>
        <a:p>
          <a:endParaRPr lang="en-US"/>
        </a:p>
      </dgm:t>
    </dgm:pt>
    <dgm:pt modelId="{1E9CDAD8-4E9C-4543-9155-5D8B2669C6EC}">
      <dgm:prSet phldrT="[Text]"/>
      <dgm:spPr/>
      <dgm:t>
        <a:bodyPr/>
        <a:lstStyle/>
        <a:p>
          <a:r>
            <a:rPr lang="en-US" dirty="0"/>
            <a:t>Train</a:t>
          </a:r>
        </a:p>
      </dgm:t>
    </dgm:pt>
    <dgm:pt modelId="{1274D764-A0FF-4060-8DDB-A55F9FC85653}" type="parTrans" cxnId="{07FEAF3E-C3BC-4F59-99A5-B88F404BC0E4}">
      <dgm:prSet/>
      <dgm:spPr/>
      <dgm:t>
        <a:bodyPr/>
        <a:lstStyle/>
        <a:p>
          <a:endParaRPr lang="en-US"/>
        </a:p>
      </dgm:t>
    </dgm:pt>
    <dgm:pt modelId="{CB928BCD-05E1-498B-A01D-0C5A20AD98A3}" type="sibTrans" cxnId="{07FEAF3E-C3BC-4F59-99A5-B88F404BC0E4}">
      <dgm:prSet/>
      <dgm:spPr/>
      <dgm:t>
        <a:bodyPr/>
        <a:lstStyle/>
        <a:p>
          <a:endParaRPr lang="en-US"/>
        </a:p>
      </dgm:t>
    </dgm:pt>
    <dgm:pt modelId="{D424C4C3-DC9D-4CC2-A6C2-A30645197603}">
      <dgm:prSet phldrT="[Text]"/>
      <dgm:spPr/>
      <dgm:t>
        <a:bodyPr/>
        <a:lstStyle/>
        <a:p>
          <a:r>
            <a:rPr lang="en-US" dirty="0"/>
            <a:t>Exercise</a:t>
          </a:r>
        </a:p>
      </dgm:t>
    </dgm:pt>
    <dgm:pt modelId="{A117D53B-1B14-4F8D-A5C1-8D59296E069C}" type="parTrans" cxnId="{DD87AF1F-1559-4E0F-87D4-51878A1E3A22}">
      <dgm:prSet/>
      <dgm:spPr/>
      <dgm:t>
        <a:bodyPr/>
        <a:lstStyle/>
        <a:p>
          <a:endParaRPr lang="en-US"/>
        </a:p>
      </dgm:t>
    </dgm:pt>
    <dgm:pt modelId="{36984D39-BFE5-4BA9-9A1B-9884FC88D278}" type="sibTrans" cxnId="{DD87AF1F-1559-4E0F-87D4-51878A1E3A22}">
      <dgm:prSet/>
      <dgm:spPr/>
      <dgm:t>
        <a:bodyPr/>
        <a:lstStyle/>
        <a:p>
          <a:endParaRPr lang="en-US"/>
        </a:p>
      </dgm:t>
    </dgm:pt>
    <dgm:pt modelId="{26028708-3059-4336-B044-917E43D5990E}">
      <dgm:prSet phldrT="[Text]"/>
      <dgm:spPr/>
      <dgm:t>
        <a:bodyPr/>
        <a:lstStyle/>
        <a:p>
          <a:r>
            <a:rPr lang="en-US" dirty="0"/>
            <a:t>Evaluate</a:t>
          </a:r>
        </a:p>
      </dgm:t>
    </dgm:pt>
    <dgm:pt modelId="{E9892052-1717-4EC8-A375-7DAD3F4DF7A4}" type="parTrans" cxnId="{706CDBE8-4854-4791-9F79-12799D2B9E8B}">
      <dgm:prSet/>
      <dgm:spPr/>
      <dgm:t>
        <a:bodyPr/>
        <a:lstStyle/>
        <a:p>
          <a:endParaRPr lang="en-US"/>
        </a:p>
      </dgm:t>
    </dgm:pt>
    <dgm:pt modelId="{E0F82269-87D2-4CA1-B47B-38977957B11B}" type="sibTrans" cxnId="{706CDBE8-4854-4791-9F79-12799D2B9E8B}">
      <dgm:prSet/>
      <dgm:spPr/>
      <dgm:t>
        <a:bodyPr/>
        <a:lstStyle/>
        <a:p>
          <a:endParaRPr lang="en-US"/>
        </a:p>
      </dgm:t>
    </dgm:pt>
    <dgm:pt modelId="{3983C046-705D-4E35-88AD-0F828526D090}">
      <dgm:prSet phldrT="[Text]"/>
      <dgm:spPr/>
      <dgm:t>
        <a:bodyPr/>
        <a:lstStyle/>
        <a:p>
          <a:r>
            <a:rPr lang="en-US" dirty="0"/>
            <a:t>Improve</a:t>
          </a:r>
        </a:p>
      </dgm:t>
    </dgm:pt>
    <dgm:pt modelId="{DF99D6B4-E0B4-444A-A8FA-63F411FC2CA7}" type="parTrans" cxnId="{94AB51B1-FD35-4C10-8DC1-FC650DFAF03D}">
      <dgm:prSet/>
      <dgm:spPr/>
      <dgm:t>
        <a:bodyPr/>
        <a:lstStyle/>
        <a:p>
          <a:endParaRPr lang="en-US"/>
        </a:p>
      </dgm:t>
    </dgm:pt>
    <dgm:pt modelId="{B09F8BD4-78BF-4EBB-86BD-1572431AC39C}" type="sibTrans" cxnId="{94AB51B1-FD35-4C10-8DC1-FC650DFAF03D}">
      <dgm:prSet/>
      <dgm:spPr/>
      <dgm:t>
        <a:bodyPr/>
        <a:lstStyle/>
        <a:p>
          <a:endParaRPr lang="en-US"/>
        </a:p>
      </dgm:t>
    </dgm:pt>
    <dgm:pt modelId="{A5CAEC40-CEA6-44EC-A5BF-7BC1A99C4D0A}" type="pres">
      <dgm:prSet presAssocID="{5FBC5636-B0AC-41D5-920F-70818C91C3F1}" presName="cycle" presStyleCnt="0">
        <dgm:presLayoutVars>
          <dgm:dir/>
          <dgm:resizeHandles val="exact"/>
        </dgm:presLayoutVars>
      </dgm:prSet>
      <dgm:spPr/>
      <dgm:t>
        <a:bodyPr/>
        <a:lstStyle/>
        <a:p>
          <a:endParaRPr lang="en-US"/>
        </a:p>
      </dgm:t>
    </dgm:pt>
    <dgm:pt modelId="{7F66481A-C7BD-4D8E-AEED-89C41757F9A8}" type="pres">
      <dgm:prSet presAssocID="{5DDB4218-2779-4E4C-BA01-462333664B58}" presName="node" presStyleLbl="node1" presStyleIdx="0" presStyleCnt="5">
        <dgm:presLayoutVars>
          <dgm:bulletEnabled val="1"/>
        </dgm:presLayoutVars>
      </dgm:prSet>
      <dgm:spPr/>
      <dgm:t>
        <a:bodyPr/>
        <a:lstStyle/>
        <a:p>
          <a:endParaRPr lang="en-US"/>
        </a:p>
      </dgm:t>
    </dgm:pt>
    <dgm:pt modelId="{EDBF6433-0945-4285-8ECB-FD521AADD9C3}" type="pres">
      <dgm:prSet presAssocID="{FD54AD31-3C0C-4EFB-B9A0-657880344DB6}" presName="sibTrans" presStyleLbl="sibTrans2D1" presStyleIdx="0" presStyleCnt="5"/>
      <dgm:spPr/>
      <dgm:t>
        <a:bodyPr/>
        <a:lstStyle/>
        <a:p>
          <a:endParaRPr lang="en-US"/>
        </a:p>
      </dgm:t>
    </dgm:pt>
    <dgm:pt modelId="{8AF3B2C2-8888-4158-B295-473E5105326C}" type="pres">
      <dgm:prSet presAssocID="{FD54AD31-3C0C-4EFB-B9A0-657880344DB6}" presName="connectorText" presStyleLbl="sibTrans2D1" presStyleIdx="0" presStyleCnt="5"/>
      <dgm:spPr/>
      <dgm:t>
        <a:bodyPr/>
        <a:lstStyle/>
        <a:p>
          <a:endParaRPr lang="en-US"/>
        </a:p>
      </dgm:t>
    </dgm:pt>
    <dgm:pt modelId="{AD68FE64-0D01-4DE8-B70C-6D868330782A}" type="pres">
      <dgm:prSet presAssocID="{1E9CDAD8-4E9C-4543-9155-5D8B2669C6EC}" presName="node" presStyleLbl="node1" presStyleIdx="1" presStyleCnt="5">
        <dgm:presLayoutVars>
          <dgm:bulletEnabled val="1"/>
        </dgm:presLayoutVars>
      </dgm:prSet>
      <dgm:spPr/>
      <dgm:t>
        <a:bodyPr/>
        <a:lstStyle/>
        <a:p>
          <a:endParaRPr lang="en-US"/>
        </a:p>
      </dgm:t>
    </dgm:pt>
    <dgm:pt modelId="{3ACB7C09-E95B-4A4E-88EE-F42C6B9AC096}" type="pres">
      <dgm:prSet presAssocID="{CB928BCD-05E1-498B-A01D-0C5A20AD98A3}" presName="sibTrans" presStyleLbl="sibTrans2D1" presStyleIdx="1" presStyleCnt="5"/>
      <dgm:spPr/>
      <dgm:t>
        <a:bodyPr/>
        <a:lstStyle/>
        <a:p>
          <a:endParaRPr lang="en-US"/>
        </a:p>
      </dgm:t>
    </dgm:pt>
    <dgm:pt modelId="{8305F298-084E-46F2-A678-A5FE5247D28E}" type="pres">
      <dgm:prSet presAssocID="{CB928BCD-05E1-498B-A01D-0C5A20AD98A3}" presName="connectorText" presStyleLbl="sibTrans2D1" presStyleIdx="1" presStyleCnt="5"/>
      <dgm:spPr/>
      <dgm:t>
        <a:bodyPr/>
        <a:lstStyle/>
        <a:p>
          <a:endParaRPr lang="en-US"/>
        </a:p>
      </dgm:t>
    </dgm:pt>
    <dgm:pt modelId="{548DA3DA-D88F-4AF7-B058-EF327E3C5D1C}" type="pres">
      <dgm:prSet presAssocID="{D424C4C3-DC9D-4CC2-A6C2-A30645197603}" presName="node" presStyleLbl="node1" presStyleIdx="2" presStyleCnt="5">
        <dgm:presLayoutVars>
          <dgm:bulletEnabled val="1"/>
        </dgm:presLayoutVars>
      </dgm:prSet>
      <dgm:spPr/>
      <dgm:t>
        <a:bodyPr/>
        <a:lstStyle/>
        <a:p>
          <a:endParaRPr lang="en-US"/>
        </a:p>
      </dgm:t>
    </dgm:pt>
    <dgm:pt modelId="{85C1E402-3E9E-417B-B17D-4975EEA421FB}" type="pres">
      <dgm:prSet presAssocID="{36984D39-BFE5-4BA9-9A1B-9884FC88D278}" presName="sibTrans" presStyleLbl="sibTrans2D1" presStyleIdx="2" presStyleCnt="5"/>
      <dgm:spPr/>
      <dgm:t>
        <a:bodyPr/>
        <a:lstStyle/>
        <a:p>
          <a:endParaRPr lang="en-US"/>
        </a:p>
      </dgm:t>
    </dgm:pt>
    <dgm:pt modelId="{8DAC575D-27D6-4487-98FC-7A1507F59A34}" type="pres">
      <dgm:prSet presAssocID="{36984D39-BFE5-4BA9-9A1B-9884FC88D278}" presName="connectorText" presStyleLbl="sibTrans2D1" presStyleIdx="2" presStyleCnt="5"/>
      <dgm:spPr/>
      <dgm:t>
        <a:bodyPr/>
        <a:lstStyle/>
        <a:p>
          <a:endParaRPr lang="en-US"/>
        </a:p>
      </dgm:t>
    </dgm:pt>
    <dgm:pt modelId="{E9232B6E-49D5-45D2-8337-21950E0C1461}" type="pres">
      <dgm:prSet presAssocID="{26028708-3059-4336-B044-917E43D5990E}" presName="node" presStyleLbl="node1" presStyleIdx="3" presStyleCnt="5">
        <dgm:presLayoutVars>
          <dgm:bulletEnabled val="1"/>
        </dgm:presLayoutVars>
      </dgm:prSet>
      <dgm:spPr/>
      <dgm:t>
        <a:bodyPr/>
        <a:lstStyle/>
        <a:p>
          <a:endParaRPr lang="en-US"/>
        </a:p>
      </dgm:t>
    </dgm:pt>
    <dgm:pt modelId="{3FAC1330-B4CA-4905-A3EA-9B004F468851}" type="pres">
      <dgm:prSet presAssocID="{E0F82269-87D2-4CA1-B47B-38977957B11B}" presName="sibTrans" presStyleLbl="sibTrans2D1" presStyleIdx="3" presStyleCnt="5"/>
      <dgm:spPr/>
      <dgm:t>
        <a:bodyPr/>
        <a:lstStyle/>
        <a:p>
          <a:endParaRPr lang="en-US"/>
        </a:p>
      </dgm:t>
    </dgm:pt>
    <dgm:pt modelId="{7E5A4C85-2863-4516-9664-1F4935B081D0}" type="pres">
      <dgm:prSet presAssocID="{E0F82269-87D2-4CA1-B47B-38977957B11B}" presName="connectorText" presStyleLbl="sibTrans2D1" presStyleIdx="3" presStyleCnt="5"/>
      <dgm:spPr/>
      <dgm:t>
        <a:bodyPr/>
        <a:lstStyle/>
        <a:p>
          <a:endParaRPr lang="en-US"/>
        </a:p>
      </dgm:t>
    </dgm:pt>
    <dgm:pt modelId="{F4A7FC41-8DF9-4210-A522-D5B4E3B3FFFF}" type="pres">
      <dgm:prSet presAssocID="{3983C046-705D-4E35-88AD-0F828526D090}" presName="node" presStyleLbl="node1" presStyleIdx="4" presStyleCnt="5">
        <dgm:presLayoutVars>
          <dgm:bulletEnabled val="1"/>
        </dgm:presLayoutVars>
      </dgm:prSet>
      <dgm:spPr/>
      <dgm:t>
        <a:bodyPr/>
        <a:lstStyle/>
        <a:p>
          <a:endParaRPr lang="en-US"/>
        </a:p>
      </dgm:t>
    </dgm:pt>
    <dgm:pt modelId="{EE2F938C-8C21-4C4E-A457-92E49975F9C9}" type="pres">
      <dgm:prSet presAssocID="{B09F8BD4-78BF-4EBB-86BD-1572431AC39C}" presName="sibTrans" presStyleLbl="sibTrans2D1" presStyleIdx="4" presStyleCnt="5"/>
      <dgm:spPr/>
      <dgm:t>
        <a:bodyPr/>
        <a:lstStyle/>
        <a:p>
          <a:endParaRPr lang="en-US"/>
        </a:p>
      </dgm:t>
    </dgm:pt>
    <dgm:pt modelId="{D874289A-FF45-4137-A5E4-58F2C04F97B2}" type="pres">
      <dgm:prSet presAssocID="{B09F8BD4-78BF-4EBB-86BD-1572431AC39C}" presName="connectorText" presStyleLbl="sibTrans2D1" presStyleIdx="4" presStyleCnt="5"/>
      <dgm:spPr/>
      <dgm:t>
        <a:bodyPr/>
        <a:lstStyle/>
        <a:p>
          <a:endParaRPr lang="en-US"/>
        </a:p>
      </dgm:t>
    </dgm:pt>
  </dgm:ptLst>
  <dgm:cxnLst>
    <dgm:cxn modelId="{DE1AE593-1232-4D92-8C9C-1DFD6756F55C}" type="presOf" srcId="{CB928BCD-05E1-498B-A01D-0C5A20AD98A3}" destId="{8305F298-084E-46F2-A678-A5FE5247D28E}" srcOrd="1" destOrd="0" presId="urn:microsoft.com/office/officeart/2005/8/layout/cycle2"/>
    <dgm:cxn modelId="{1BC85931-D48C-45AB-92E5-5F73388C98BF}" type="presOf" srcId="{5FBC5636-B0AC-41D5-920F-70818C91C3F1}" destId="{A5CAEC40-CEA6-44EC-A5BF-7BC1A99C4D0A}" srcOrd="0" destOrd="0" presId="urn:microsoft.com/office/officeart/2005/8/layout/cycle2"/>
    <dgm:cxn modelId="{3306E57B-BBF5-4CAB-9431-9ABC3B701149}" srcId="{5FBC5636-B0AC-41D5-920F-70818C91C3F1}" destId="{5DDB4218-2779-4E4C-BA01-462333664B58}" srcOrd="0" destOrd="0" parTransId="{7FD4B481-92A5-40EA-BEEC-9DD9C2C81FC6}" sibTransId="{FD54AD31-3C0C-4EFB-B9A0-657880344DB6}"/>
    <dgm:cxn modelId="{94BCD9B5-5004-4872-B42D-EDC0FE6FA604}" type="presOf" srcId="{D424C4C3-DC9D-4CC2-A6C2-A30645197603}" destId="{548DA3DA-D88F-4AF7-B058-EF327E3C5D1C}" srcOrd="0" destOrd="0" presId="urn:microsoft.com/office/officeart/2005/8/layout/cycle2"/>
    <dgm:cxn modelId="{94AB51B1-FD35-4C10-8DC1-FC650DFAF03D}" srcId="{5FBC5636-B0AC-41D5-920F-70818C91C3F1}" destId="{3983C046-705D-4E35-88AD-0F828526D090}" srcOrd="4" destOrd="0" parTransId="{DF99D6B4-E0B4-444A-A8FA-63F411FC2CA7}" sibTransId="{B09F8BD4-78BF-4EBB-86BD-1572431AC39C}"/>
    <dgm:cxn modelId="{C06A9021-2C01-4A1A-8F84-6B29A73C68C2}" type="presOf" srcId="{CB928BCD-05E1-498B-A01D-0C5A20AD98A3}" destId="{3ACB7C09-E95B-4A4E-88EE-F42C6B9AC096}" srcOrd="0" destOrd="0" presId="urn:microsoft.com/office/officeart/2005/8/layout/cycle2"/>
    <dgm:cxn modelId="{07FEAF3E-C3BC-4F59-99A5-B88F404BC0E4}" srcId="{5FBC5636-B0AC-41D5-920F-70818C91C3F1}" destId="{1E9CDAD8-4E9C-4543-9155-5D8B2669C6EC}" srcOrd="1" destOrd="0" parTransId="{1274D764-A0FF-4060-8DDB-A55F9FC85653}" sibTransId="{CB928BCD-05E1-498B-A01D-0C5A20AD98A3}"/>
    <dgm:cxn modelId="{DD87AF1F-1559-4E0F-87D4-51878A1E3A22}" srcId="{5FBC5636-B0AC-41D5-920F-70818C91C3F1}" destId="{D424C4C3-DC9D-4CC2-A6C2-A30645197603}" srcOrd="2" destOrd="0" parTransId="{A117D53B-1B14-4F8D-A5C1-8D59296E069C}" sibTransId="{36984D39-BFE5-4BA9-9A1B-9884FC88D278}"/>
    <dgm:cxn modelId="{D95D5973-F04F-434B-94AB-2F2671CD3463}" type="presOf" srcId="{26028708-3059-4336-B044-917E43D5990E}" destId="{E9232B6E-49D5-45D2-8337-21950E0C1461}" srcOrd="0" destOrd="0" presId="urn:microsoft.com/office/officeart/2005/8/layout/cycle2"/>
    <dgm:cxn modelId="{D0F0D8E4-ED34-4EC3-B682-4ADF8FAB456A}" type="presOf" srcId="{1E9CDAD8-4E9C-4543-9155-5D8B2669C6EC}" destId="{AD68FE64-0D01-4DE8-B70C-6D868330782A}" srcOrd="0" destOrd="0" presId="urn:microsoft.com/office/officeart/2005/8/layout/cycle2"/>
    <dgm:cxn modelId="{F79893BB-1AB5-4614-89B5-D1F382BB9B05}" type="presOf" srcId="{B09F8BD4-78BF-4EBB-86BD-1572431AC39C}" destId="{EE2F938C-8C21-4C4E-A457-92E49975F9C9}" srcOrd="0" destOrd="0" presId="urn:microsoft.com/office/officeart/2005/8/layout/cycle2"/>
    <dgm:cxn modelId="{CE27A937-2840-4268-8FE5-2073961478D6}" type="presOf" srcId="{B09F8BD4-78BF-4EBB-86BD-1572431AC39C}" destId="{D874289A-FF45-4137-A5E4-58F2C04F97B2}" srcOrd="1" destOrd="0" presId="urn:microsoft.com/office/officeart/2005/8/layout/cycle2"/>
    <dgm:cxn modelId="{4DDE16A4-7C32-4EFE-85C1-3FA3288F5D8C}" type="presOf" srcId="{5DDB4218-2779-4E4C-BA01-462333664B58}" destId="{7F66481A-C7BD-4D8E-AEED-89C41757F9A8}" srcOrd="0" destOrd="0" presId="urn:microsoft.com/office/officeart/2005/8/layout/cycle2"/>
    <dgm:cxn modelId="{E1794399-DE73-48D2-83A2-9C91FAC78755}" type="presOf" srcId="{E0F82269-87D2-4CA1-B47B-38977957B11B}" destId="{7E5A4C85-2863-4516-9664-1F4935B081D0}" srcOrd="1" destOrd="0" presId="urn:microsoft.com/office/officeart/2005/8/layout/cycle2"/>
    <dgm:cxn modelId="{6441426A-350B-4BC3-94D6-BBD80217C6E9}" type="presOf" srcId="{FD54AD31-3C0C-4EFB-B9A0-657880344DB6}" destId="{8AF3B2C2-8888-4158-B295-473E5105326C}" srcOrd="1" destOrd="0" presId="urn:microsoft.com/office/officeart/2005/8/layout/cycle2"/>
    <dgm:cxn modelId="{706CDBE8-4854-4791-9F79-12799D2B9E8B}" srcId="{5FBC5636-B0AC-41D5-920F-70818C91C3F1}" destId="{26028708-3059-4336-B044-917E43D5990E}" srcOrd="3" destOrd="0" parTransId="{E9892052-1717-4EC8-A375-7DAD3F4DF7A4}" sibTransId="{E0F82269-87D2-4CA1-B47B-38977957B11B}"/>
    <dgm:cxn modelId="{10B39FE0-BD6F-434A-A9AA-67D30BE40F8A}" type="presOf" srcId="{FD54AD31-3C0C-4EFB-B9A0-657880344DB6}" destId="{EDBF6433-0945-4285-8ECB-FD521AADD9C3}" srcOrd="0" destOrd="0" presId="urn:microsoft.com/office/officeart/2005/8/layout/cycle2"/>
    <dgm:cxn modelId="{F00DE1E1-2CDA-4EA4-9018-0D8BF978DF25}" type="presOf" srcId="{36984D39-BFE5-4BA9-9A1B-9884FC88D278}" destId="{8DAC575D-27D6-4487-98FC-7A1507F59A34}" srcOrd="1" destOrd="0" presId="urn:microsoft.com/office/officeart/2005/8/layout/cycle2"/>
    <dgm:cxn modelId="{70E9B006-9D63-40F7-A35A-08F0007329C5}" type="presOf" srcId="{36984D39-BFE5-4BA9-9A1B-9884FC88D278}" destId="{85C1E402-3E9E-417B-B17D-4975EEA421FB}" srcOrd="0" destOrd="0" presId="urn:microsoft.com/office/officeart/2005/8/layout/cycle2"/>
    <dgm:cxn modelId="{67CC18D0-1AE4-44BA-9A03-C650991AB005}" type="presOf" srcId="{3983C046-705D-4E35-88AD-0F828526D090}" destId="{F4A7FC41-8DF9-4210-A522-D5B4E3B3FFFF}" srcOrd="0" destOrd="0" presId="urn:microsoft.com/office/officeart/2005/8/layout/cycle2"/>
    <dgm:cxn modelId="{E7B5BDC9-6643-4D36-8B1C-768798CC6C52}" type="presOf" srcId="{E0F82269-87D2-4CA1-B47B-38977957B11B}" destId="{3FAC1330-B4CA-4905-A3EA-9B004F468851}" srcOrd="0" destOrd="0" presId="urn:microsoft.com/office/officeart/2005/8/layout/cycle2"/>
    <dgm:cxn modelId="{DADCEE38-822E-46C2-9937-C2DE279D018D}" type="presParOf" srcId="{A5CAEC40-CEA6-44EC-A5BF-7BC1A99C4D0A}" destId="{7F66481A-C7BD-4D8E-AEED-89C41757F9A8}" srcOrd="0" destOrd="0" presId="urn:microsoft.com/office/officeart/2005/8/layout/cycle2"/>
    <dgm:cxn modelId="{25307AC9-59E1-4A74-B443-1B3F615FC562}" type="presParOf" srcId="{A5CAEC40-CEA6-44EC-A5BF-7BC1A99C4D0A}" destId="{EDBF6433-0945-4285-8ECB-FD521AADD9C3}" srcOrd="1" destOrd="0" presId="urn:microsoft.com/office/officeart/2005/8/layout/cycle2"/>
    <dgm:cxn modelId="{F42E9C70-DACD-4B51-8805-1914AF58B201}" type="presParOf" srcId="{EDBF6433-0945-4285-8ECB-FD521AADD9C3}" destId="{8AF3B2C2-8888-4158-B295-473E5105326C}" srcOrd="0" destOrd="0" presId="urn:microsoft.com/office/officeart/2005/8/layout/cycle2"/>
    <dgm:cxn modelId="{AB9CFC3C-6B76-4572-9C68-1CAF47DA37FF}" type="presParOf" srcId="{A5CAEC40-CEA6-44EC-A5BF-7BC1A99C4D0A}" destId="{AD68FE64-0D01-4DE8-B70C-6D868330782A}" srcOrd="2" destOrd="0" presId="urn:microsoft.com/office/officeart/2005/8/layout/cycle2"/>
    <dgm:cxn modelId="{6B671B3A-8546-489B-9105-43286C084C07}" type="presParOf" srcId="{A5CAEC40-CEA6-44EC-A5BF-7BC1A99C4D0A}" destId="{3ACB7C09-E95B-4A4E-88EE-F42C6B9AC096}" srcOrd="3" destOrd="0" presId="urn:microsoft.com/office/officeart/2005/8/layout/cycle2"/>
    <dgm:cxn modelId="{F33104ED-C793-4642-A42A-FE9CFFB10435}" type="presParOf" srcId="{3ACB7C09-E95B-4A4E-88EE-F42C6B9AC096}" destId="{8305F298-084E-46F2-A678-A5FE5247D28E}" srcOrd="0" destOrd="0" presId="urn:microsoft.com/office/officeart/2005/8/layout/cycle2"/>
    <dgm:cxn modelId="{A988761B-CEC1-4306-BF50-119DC1089B5A}" type="presParOf" srcId="{A5CAEC40-CEA6-44EC-A5BF-7BC1A99C4D0A}" destId="{548DA3DA-D88F-4AF7-B058-EF327E3C5D1C}" srcOrd="4" destOrd="0" presId="urn:microsoft.com/office/officeart/2005/8/layout/cycle2"/>
    <dgm:cxn modelId="{C1FF6712-6D04-4D83-B19A-0FEF2BDE140A}" type="presParOf" srcId="{A5CAEC40-CEA6-44EC-A5BF-7BC1A99C4D0A}" destId="{85C1E402-3E9E-417B-B17D-4975EEA421FB}" srcOrd="5" destOrd="0" presId="urn:microsoft.com/office/officeart/2005/8/layout/cycle2"/>
    <dgm:cxn modelId="{AEE561F2-6900-4D1D-BA42-E132501D360F}" type="presParOf" srcId="{85C1E402-3E9E-417B-B17D-4975EEA421FB}" destId="{8DAC575D-27D6-4487-98FC-7A1507F59A34}" srcOrd="0" destOrd="0" presId="urn:microsoft.com/office/officeart/2005/8/layout/cycle2"/>
    <dgm:cxn modelId="{95EDAF0B-529D-4A26-AA6C-7FE6ED9A818F}" type="presParOf" srcId="{A5CAEC40-CEA6-44EC-A5BF-7BC1A99C4D0A}" destId="{E9232B6E-49D5-45D2-8337-21950E0C1461}" srcOrd="6" destOrd="0" presId="urn:microsoft.com/office/officeart/2005/8/layout/cycle2"/>
    <dgm:cxn modelId="{114CEBC3-25BA-43C5-B3D6-96EDDD1E9FDB}" type="presParOf" srcId="{A5CAEC40-CEA6-44EC-A5BF-7BC1A99C4D0A}" destId="{3FAC1330-B4CA-4905-A3EA-9B004F468851}" srcOrd="7" destOrd="0" presId="urn:microsoft.com/office/officeart/2005/8/layout/cycle2"/>
    <dgm:cxn modelId="{EB33D9E2-1E4D-49FC-A61B-04C4C5B401A5}" type="presParOf" srcId="{3FAC1330-B4CA-4905-A3EA-9B004F468851}" destId="{7E5A4C85-2863-4516-9664-1F4935B081D0}" srcOrd="0" destOrd="0" presId="urn:microsoft.com/office/officeart/2005/8/layout/cycle2"/>
    <dgm:cxn modelId="{DFC8DA39-EA42-447B-A46E-E61D4657279C}" type="presParOf" srcId="{A5CAEC40-CEA6-44EC-A5BF-7BC1A99C4D0A}" destId="{F4A7FC41-8DF9-4210-A522-D5B4E3B3FFFF}" srcOrd="8" destOrd="0" presId="urn:microsoft.com/office/officeart/2005/8/layout/cycle2"/>
    <dgm:cxn modelId="{354604C1-7C58-4BFA-87A7-41A0F1E268D0}" type="presParOf" srcId="{A5CAEC40-CEA6-44EC-A5BF-7BC1A99C4D0A}" destId="{EE2F938C-8C21-4C4E-A457-92E49975F9C9}" srcOrd="9" destOrd="0" presId="urn:microsoft.com/office/officeart/2005/8/layout/cycle2"/>
    <dgm:cxn modelId="{1B667C3E-0B24-4B02-9010-7738FC5ADD91}" type="presParOf" srcId="{EE2F938C-8C21-4C4E-A457-92E49975F9C9}" destId="{D874289A-FF45-4137-A5E4-58F2C04F97B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F2DC2-459E-48BD-9FB8-CF9B915CEA8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F131F5-1A88-4BA2-B16B-0F8120F8B78A}">
      <dgm:prSet phldrT="[Text]" custT="1"/>
      <dgm:spPr/>
      <dgm:t>
        <a:bodyPr/>
        <a:lstStyle/>
        <a:p>
          <a:r>
            <a:rPr lang="en-US" sz="1800" b="1" dirty="0">
              <a:latin typeface="+mn-lt"/>
            </a:rPr>
            <a:t>Primary Prevention:</a:t>
          </a:r>
        </a:p>
        <a:p>
          <a:r>
            <a:rPr lang="en-US" sz="1400" dirty="0">
              <a:latin typeface="+mn-lt"/>
            </a:rPr>
            <a:t>Prevent Traumas from Occurring</a:t>
          </a:r>
        </a:p>
      </dgm:t>
    </dgm:pt>
    <dgm:pt modelId="{1A8A9D57-A196-48C2-AF95-DA5E1CD1A1A6}" type="parTrans" cxnId="{40CAAA25-5142-4C15-898B-55AC2E078AC4}">
      <dgm:prSet/>
      <dgm:spPr/>
      <dgm:t>
        <a:bodyPr/>
        <a:lstStyle/>
        <a:p>
          <a:endParaRPr lang="en-US"/>
        </a:p>
      </dgm:t>
    </dgm:pt>
    <dgm:pt modelId="{7BCCB21A-9487-4E58-94C1-A5E07332F204}" type="sibTrans" cxnId="{40CAAA25-5142-4C15-898B-55AC2E078AC4}">
      <dgm:prSet/>
      <dgm:spPr/>
      <dgm:t>
        <a:bodyPr/>
        <a:lstStyle/>
        <a:p>
          <a:endParaRPr lang="en-US"/>
        </a:p>
      </dgm:t>
    </dgm:pt>
    <dgm:pt modelId="{6F519144-CB2D-4253-A993-D239691338F4}">
      <dgm:prSet phldrT="[Text]"/>
      <dgm:spPr/>
      <dgm:t>
        <a:bodyPr/>
        <a:lstStyle/>
        <a:p>
          <a:r>
            <a:rPr lang="en-US" dirty="0">
              <a:latin typeface="+mn-lt"/>
            </a:rPr>
            <a:t>Education</a:t>
          </a:r>
        </a:p>
      </dgm:t>
    </dgm:pt>
    <dgm:pt modelId="{4F8E211D-7F04-437A-AD6A-D92EF4468763}" type="parTrans" cxnId="{0A5C2EB5-F2B7-4E6F-827C-1ECA77CE77BC}">
      <dgm:prSet/>
      <dgm:spPr/>
      <dgm:t>
        <a:bodyPr/>
        <a:lstStyle/>
        <a:p>
          <a:endParaRPr lang="en-US"/>
        </a:p>
      </dgm:t>
    </dgm:pt>
    <dgm:pt modelId="{65115397-3E70-4AD4-AF99-83E3EFE4CC32}" type="sibTrans" cxnId="{0A5C2EB5-F2B7-4E6F-827C-1ECA77CE77BC}">
      <dgm:prSet/>
      <dgm:spPr/>
      <dgm:t>
        <a:bodyPr/>
        <a:lstStyle/>
        <a:p>
          <a:endParaRPr lang="en-US"/>
        </a:p>
      </dgm:t>
    </dgm:pt>
    <dgm:pt modelId="{255519F2-7438-45FF-8F7F-6E10E680E3FC}">
      <dgm:prSet phldrT="[Text]"/>
      <dgm:spPr/>
      <dgm:t>
        <a:bodyPr/>
        <a:lstStyle/>
        <a:p>
          <a:r>
            <a:rPr lang="en-US" dirty="0">
              <a:latin typeface="+mn-lt"/>
            </a:rPr>
            <a:t>Built/structured Environment</a:t>
          </a:r>
        </a:p>
      </dgm:t>
    </dgm:pt>
    <dgm:pt modelId="{3D0C13E7-DA3D-4F05-9ADD-67450A1B5B9E}" type="parTrans" cxnId="{E234907A-6412-45E3-946C-EFF9A9458214}">
      <dgm:prSet/>
      <dgm:spPr/>
      <dgm:t>
        <a:bodyPr/>
        <a:lstStyle/>
        <a:p>
          <a:endParaRPr lang="en-US"/>
        </a:p>
      </dgm:t>
    </dgm:pt>
    <dgm:pt modelId="{707BDFBC-8D70-48C6-B187-51A53C872A21}" type="sibTrans" cxnId="{E234907A-6412-45E3-946C-EFF9A9458214}">
      <dgm:prSet/>
      <dgm:spPr/>
      <dgm:t>
        <a:bodyPr/>
        <a:lstStyle/>
        <a:p>
          <a:endParaRPr lang="en-US"/>
        </a:p>
      </dgm:t>
    </dgm:pt>
    <dgm:pt modelId="{49F65AF8-DE61-4F62-A6FF-2D5FE1A451D0}">
      <dgm:prSet phldrT="[Text]" custT="1"/>
      <dgm:spPr/>
      <dgm:t>
        <a:bodyPr/>
        <a:lstStyle/>
        <a:p>
          <a:r>
            <a:rPr lang="en-US" sz="1800" b="1" dirty="0">
              <a:latin typeface="+mn-lt"/>
            </a:rPr>
            <a:t>Secondary Prevention:</a:t>
          </a:r>
        </a:p>
        <a:p>
          <a:r>
            <a:rPr lang="en-US" sz="1400" dirty="0">
              <a:latin typeface="+mn-lt"/>
            </a:rPr>
            <a:t>Preparedness Once Event Has Occurred</a:t>
          </a:r>
        </a:p>
      </dgm:t>
    </dgm:pt>
    <dgm:pt modelId="{BAC80E02-FDB7-404D-8A6C-97733D124286}" type="parTrans" cxnId="{FB6CDA39-3C0E-4995-AFF0-441D098A1A03}">
      <dgm:prSet/>
      <dgm:spPr/>
      <dgm:t>
        <a:bodyPr/>
        <a:lstStyle/>
        <a:p>
          <a:endParaRPr lang="en-US"/>
        </a:p>
      </dgm:t>
    </dgm:pt>
    <dgm:pt modelId="{5D8B52DC-F3ED-4A09-90CD-A853725A981F}" type="sibTrans" cxnId="{FB6CDA39-3C0E-4995-AFF0-441D098A1A03}">
      <dgm:prSet/>
      <dgm:spPr/>
      <dgm:t>
        <a:bodyPr/>
        <a:lstStyle/>
        <a:p>
          <a:endParaRPr lang="en-US"/>
        </a:p>
      </dgm:t>
    </dgm:pt>
    <dgm:pt modelId="{DD373E58-10E9-4EC5-89D6-DE5A0F4BB4B3}">
      <dgm:prSet phldrT="[Text]"/>
      <dgm:spPr/>
      <dgm:t>
        <a:bodyPr/>
        <a:lstStyle/>
        <a:p>
          <a:r>
            <a:rPr lang="en-US" dirty="0">
              <a:latin typeface="+mn-lt"/>
            </a:rPr>
            <a:t>Preparedness and Emergency Management</a:t>
          </a:r>
        </a:p>
      </dgm:t>
    </dgm:pt>
    <dgm:pt modelId="{7F9F068B-0B48-4605-9D38-4519180728EA}" type="parTrans" cxnId="{4E7E0961-3AAE-455E-8B66-E824FB558452}">
      <dgm:prSet/>
      <dgm:spPr/>
      <dgm:t>
        <a:bodyPr/>
        <a:lstStyle/>
        <a:p>
          <a:endParaRPr lang="en-US"/>
        </a:p>
      </dgm:t>
    </dgm:pt>
    <dgm:pt modelId="{0D67A87D-B09E-4055-B01D-014D2C37C83A}" type="sibTrans" cxnId="{4E7E0961-3AAE-455E-8B66-E824FB558452}">
      <dgm:prSet/>
      <dgm:spPr/>
      <dgm:t>
        <a:bodyPr/>
        <a:lstStyle/>
        <a:p>
          <a:endParaRPr lang="en-US"/>
        </a:p>
      </dgm:t>
    </dgm:pt>
    <dgm:pt modelId="{5A874521-5E28-4238-ABC2-AF39FA8D64BA}">
      <dgm:prSet phldrT="[Text]"/>
      <dgm:spPr/>
      <dgm:t>
        <a:bodyPr/>
        <a:lstStyle/>
        <a:p>
          <a:r>
            <a:rPr lang="en-US" dirty="0">
              <a:latin typeface="+mn-lt"/>
            </a:rPr>
            <a:t>Emergency Transport</a:t>
          </a:r>
        </a:p>
      </dgm:t>
    </dgm:pt>
    <dgm:pt modelId="{04C96A36-D894-4893-B651-D95FD97B7C78}" type="parTrans" cxnId="{E7B22F60-E517-43E1-BD0E-E86B3EF349E7}">
      <dgm:prSet/>
      <dgm:spPr/>
      <dgm:t>
        <a:bodyPr/>
        <a:lstStyle/>
        <a:p>
          <a:endParaRPr lang="en-US"/>
        </a:p>
      </dgm:t>
    </dgm:pt>
    <dgm:pt modelId="{BF03286C-47E7-49A4-860F-888300B307AB}" type="sibTrans" cxnId="{E7B22F60-E517-43E1-BD0E-E86B3EF349E7}">
      <dgm:prSet/>
      <dgm:spPr/>
      <dgm:t>
        <a:bodyPr/>
        <a:lstStyle/>
        <a:p>
          <a:endParaRPr lang="en-US"/>
        </a:p>
      </dgm:t>
    </dgm:pt>
    <dgm:pt modelId="{504A708C-F557-4156-B997-063B4F2FF4AF}">
      <dgm:prSet phldrT="[Text]" custT="1"/>
      <dgm:spPr/>
      <dgm:t>
        <a:bodyPr/>
        <a:lstStyle/>
        <a:p>
          <a:pPr>
            <a:spcAft>
              <a:spcPts val="0"/>
            </a:spcAft>
          </a:pPr>
          <a:r>
            <a:rPr lang="en-US" sz="1800" b="1" dirty="0">
              <a:latin typeface="+mn-lt"/>
            </a:rPr>
            <a:t>Tertiary Prevention:</a:t>
          </a:r>
        </a:p>
        <a:p>
          <a:pPr>
            <a:spcAft>
              <a:spcPct val="35000"/>
            </a:spcAft>
          </a:pPr>
          <a:r>
            <a:rPr lang="en-US" sz="1400" dirty="0">
              <a:latin typeface="+mn-lt"/>
            </a:rPr>
            <a:t>Management and Prevention of Negative Sequelae Post Event</a:t>
          </a:r>
        </a:p>
      </dgm:t>
    </dgm:pt>
    <dgm:pt modelId="{72C78A40-B8EC-41B5-8492-1BF7E617C1B3}" type="parTrans" cxnId="{7279239B-65B8-4D2A-BF94-1D5A49A99759}">
      <dgm:prSet/>
      <dgm:spPr/>
      <dgm:t>
        <a:bodyPr/>
        <a:lstStyle/>
        <a:p>
          <a:endParaRPr lang="en-US"/>
        </a:p>
      </dgm:t>
    </dgm:pt>
    <dgm:pt modelId="{52A1B478-F888-41A3-92BA-1F77419C1DD8}" type="sibTrans" cxnId="{7279239B-65B8-4D2A-BF94-1D5A49A99759}">
      <dgm:prSet/>
      <dgm:spPr/>
      <dgm:t>
        <a:bodyPr/>
        <a:lstStyle/>
        <a:p>
          <a:endParaRPr lang="en-US"/>
        </a:p>
      </dgm:t>
    </dgm:pt>
    <dgm:pt modelId="{D8F4EDEA-5750-49CB-A016-0F73A3B0257B}">
      <dgm:prSet phldrT="[Text]"/>
      <dgm:spPr/>
      <dgm:t>
        <a:bodyPr/>
        <a:lstStyle/>
        <a:p>
          <a:r>
            <a:rPr lang="en-US" dirty="0">
              <a:latin typeface="+mn-lt"/>
            </a:rPr>
            <a:t>Capacity to Address Resulting Chronic Physical and Behavioral Health Conditions</a:t>
          </a:r>
        </a:p>
      </dgm:t>
    </dgm:pt>
    <dgm:pt modelId="{C7003223-F16C-4424-A7E8-36F9DCAAF5CF}" type="parTrans" cxnId="{3B51EBEE-29B5-4A82-B23C-8694DCE62D9E}">
      <dgm:prSet/>
      <dgm:spPr/>
      <dgm:t>
        <a:bodyPr/>
        <a:lstStyle/>
        <a:p>
          <a:endParaRPr lang="en-US"/>
        </a:p>
      </dgm:t>
    </dgm:pt>
    <dgm:pt modelId="{2F11D422-1529-4500-A653-A179C4BADAB2}" type="sibTrans" cxnId="{3B51EBEE-29B5-4A82-B23C-8694DCE62D9E}">
      <dgm:prSet/>
      <dgm:spPr/>
      <dgm:t>
        <a:bodyPr/>
        <a:lstStyle/>
        <a:p>
          <a:endParaRPr lang="en-US"/>
        </a:p>
      </dgm:t>
    </dgm:pt>
    <dgm:pt modelId="{34D0877F-1F70-4F98-A127-2A8978103547}">
      <dgm:prSet phldrT="[Text]"/>
      <dgm:spPr/>
      <dgm:t>
        <a:bodyPr/>
        <a:lstStyle/>
        <a:p>
          <a:r>
            <a:rPr lang="en-US" dirty="0">
              <a:latin typeface="+mn-lt"/>
            </a:rPr>
            <a:t>Regulation</a:t>
          </a:r>
        </a:p>
      </dgm:t>
    </dgm:pt>
    <dgm:pt modelId="{E57B915E-CC74-4C86-8969-020ADE225920}" type="parTrans" cxnId="{F6E56512-324D-4408-9FD7-2815805AFD52}">
      <dgm:prSet/>
      <dgm:spPr/>
      <dgm:t>
        <a:bodyPr/>
        <a:lstStyle/>
        <a:p>
          <a:endParaRPr lang="en-US"/>
        </a:p>
      </dgm:t>
    </dgm:pt>
    <dgm:pt modelId="{F9462A3C-D40C-46A8-B077-B6AC8C1B3174}" type="sibTrans" cxnId="{F6E56512-324D-4408-9FD7-2815805AFD52}">
      <dgm:prSet/>
      <dgm:spPr/>
      <dgm:t>
        <a:bodyPr/>
        <a:lstStyle/>
        <a:p>
          <a:endParaRPr lang="en-US"/>
        </a:p>
      </dgm:t>
    </dgm:pt>
    <dgm:pt modelId="{AFC31CBA-5597-425D-88E6-DDEABA247A14}">
      <dgm:prSet phldrT="[Text]"/>
      <dgm:spPr/>
      <dgm:t>
        <a:bodyPr/>
        <a:lstStyle/>
        <a:p>
          <a:r>
            <a:rPr lang="en-US" dirty="0">
              <a:latin typeface="+mn-lt"/>
            </a:rPr>
            <a:t>Hospitals</a:t>
          </a:r>
        </a:p>
      </dgm:t>
    </dgm:pt>
    <dgm:pt modelId="{19BD9D73-4CF3-4A06-AACC-60288A871CE0}" type="parTrans" cxnId="{B54CC288-5303-4D9B-A055-B5DF22A5DB7B}">
      <dgm:prSet/>
      <dgm:spPr/>
      <dgm:t>
        <a:bodyPr/>
        <a:lstStyle/>
        <a:p>
          <a:endParaRPr lang="en-US"/>
        </a:p>
      </dgm:t>
    </dgm:pt>
    <dgm:pt modelId="{7ACCC19A-8693-486A-ACB7-A702409F6C30}" type="sibTrans" cxnId="{B54CC288-5303-4D9B-A055-B5DF22A5DB7B}">
      <dgm:prSet/>
      <dgm:spPr/>
      <dgm:t>
        <a:bodyPr/>
        <a:lstStyle/>
        <a:p>
          <a:endParaRPr lang="en-US"/>
        </a:p>
      </dgm:t>
    </dgm:pt>
    <dgm:pt modelId="{6DDBF554-53A4-4AB8-8584-74D7BA260BD5}">
      <dgm:prSet phldrT="[Text]"/>
      <dgm:spPr/>
      <dgm:t>
        <a:bodyPr/>
        <a:lstStyle/>
        <a:p>
          <a:r>
            <a:rPr lang="en-US" dirty="0">
              <a:latin typeface="+mn-lt"/>
            </a:rPr>
            <a:t>Family Reunification</a:t>
          </a:r>
        </a:p>
      </dgm:t>
    </dgm:pt>
    <dgm:pt modelId="{7036E83A-0E08-4177-A35B-5EECE5E83350}" type="parTrans" cxnId="{0CB97BBD-BE98-4487-BBC0-A3E02DAA4CE4}">
      <dgm:prSet/>
      <dgm:spPr/>
      <dgm:t>
        <a:bodyPr/>
        <a:lstStyle/>
        <a:p>
          <a:endParaRPr lang="en-US"/>
        </a:p>
      </dgm:t>
    </dgm:pt>
    <dgm:pt modelId="{8860CFB3-0ABE-458C-BCDA-1CA1A4E8C797}" type="sibTrans" cxnId="{0CB97BBD-BE98-4487-BBC0-A3E02DAA4CE4}">
      <dgm:prSet/>
      <dgm:spPr/>
      <dgm:t>
        <a:bodyPr/>
        <a:lstStyle/>
        <a:p>
          <a:endParaRPr lang="en-US"/>
        </a:p>
      </dgm:t>
    </dgm:pt>
    <dgm:pt modelId="{632D982E-B127-427A-8841-18B7612BF9C3}" type="pres">
      <dgm:prSet presAssocID="{1B3F2DC2-459E-48BD-9FB8-CF9B915CEA8B}" presName="Name0" presStyleCnt="0">
        <dgm:presLayoutVars>
          <dgm:dir/>
          <dgm:animLvl val="lvl"/>
          <dgm:resizeHandles val="exact"/>
        </dgm:presLayoutVars>
      </dgm:prSet>
      <dgm:spPr/>
      <dgm:t>
        <a:bodyPr/>
        <a:lstStyle/>
        <a:p>
          <a:endParaRPr lang="en-US"/>
        </a:p>
      </dgm:t>
    </dgm:pt>
    <dgm:pt modelId="{4AB31093-6204-41F1-A56F-AEBA54A3F8D7}" type="pres">
      <dgm:prSet presAssocID="{06F131F5-1A88-4BA2-B16B-0F8120F8B78A}" presName="composite" presStyleCnt="0"/>
      <dgm:spPr/>
    </dgm:pt>
    <dgm:pt modelId="{7FC98373-9020-4E15-B87B-8A4E9192DD5B}" type="pres">
      <dgm:prSet presAssocID="{06F131F5-1A88-4BA2-B16B-0F8120F8B78A}" presName="parTx" presStyleLbl="alignNode1" presStyleIdx="0" presStyleCnt="3">
        <dgm:presLayoutVars>
          <dgm:chMax val="0"/>
          <dgm:chPref val="0"/>
          <dgm:bulletEnabled val="1"/>
        </dgm:presLayoutVars>
      </dgm:prSet>
      <dgm:spPr/>
      <dgm:t>
        <a:bodyPr/>
        <a:lstStyle/>
        <a:p>
          <a:endParaRPr lang="en-US"/>
        </a:p>
      </dgm:t>
    </dgm:pt>
    <dgm:pt modelId="{E035E997-617B-4660-B9CA-DA259ECAA4CD}" type="pres">
      <dgm:prSet presAssocID="{06F131F5-1A88-4BA2-B16B-0F8120F8B78A}" presName="desTx" presStyleLbl="alignAccFollowNode1" presStyleIdx="0" presStyleCnt="3">
        <dgm:presLayoutVars>
          <dgm:bulletEnabled val="1"/>
        </dgm:presLayoutVars>
      </dgm:prSet>
      <dgm:spPr/>
      <dgm:t>
        <a:bodyPr/>
        <a:lstStyle/>
        <a:p>
          <a:endParaRPr lang="en-US"/>
        </a:p>
      </dgm:t>
    </dgm:pt>
    <dgm:pt modelId="{9C2EC233-749E-46B2-A486-B7F24CB96B36}" type="pres">
      <dgm:prSet presAssocID="{7BCCB21A-9487-4E58-94C1-A5E07332F204}" presName="space" presStyleCnt="0"/>
      <dgm:spPr/>
    </dgm:pt>
    <dgm:pt modelId="{A1A89121-E76A-4076-B39E-C027E14100F8}" type="pres">
      <dgm:prSet presAssocID="{49F65AF8-DE61-4F62-A6FF-2D5FE1A451D0}" presName="composite" presStyleCnt="0"/>
      <dgm:spPr/>
    </dgm:pt>
    <dgm:pt modelId="{4DF42F6E-7C4A-49D5-A1E5-32531D677A7D}" type="pres">
      <dgm:prSet presAssocID="{49F65AF8-DE61-4F62-A6FF-2D5FE1A451D0}" presName="parTx" presStyleLbl="alignNode1" presStyleIdx="1" presStyleCnt="3">
        <dgm:presLayoutVars>
          <dgm:chMax val="0"/>
          <dgm:chPref val="0"/>
          <dgm:bulletEnabled val="1"/>
        </dgm:presLayoutVars>
      </dgm:prSet>
      <dgm:spPr/>
      <dgm:t>
        <a:bodyPr/>
        <a:lstStyle/>
        <a:p>
          <a:endParaRPr lang="en-US"/>
        </a:p>
      </dgm:t>
    </dgm:pt>
    <dgm:pt modelId="{BED14CEC-FFDA-4502-98E9-DF89491F3265}" type="pres">
      <dgm:prSet presAssocID="{49F65AF8-DE61-4F62-A6FF-2D5FE1A451D0}" presName="desTx" presStyleLbl="alignAccFollowNode1" presStyleIdx="1" presStyleCnt="3" custLinFactNeighborX="0" custLinFactNeighborY="226">
        <dgm:presLayoutVars>
          <dgm:bulletEnabled val="1"/>
        </dgm:presLayoutVars>
      </dgm:prSet>
      <dgm:spPr/>
      <dgm:t>
        <a:bodyPr/>
        <a:lstStyle/>
        <a:p>
          <a:endParaRPr lang="en-US"/>
        </a:p>
      </dgm:t>
    </dgm:pt>
    <dgm:pt modelId="{6B979665-2E3F-4FF8-A4A6-ABBD0EB4E513}" type="pres">
      <dgm:prSet presAssocID="{5D8B52DC-F3ED-4A09-90CD-A853725A981F}" presName="space" presStyleCnt="0"/>
      <dgm:spPr/>
    </dgm:pt>
    <dgm:pt modelId="{B7C7E5B4-2AF7-4356-BCD1-A2AA9D80CFE9}" type="pres">
      <dgm:prSet presAssocID="{504A708C-F557-4156-B997-063B4F2FF4AF}" presName="composite" presStyleCnt="0"/>
      <dgm:spPr/>
    </dgm:pt>
    <dgm:pt modelId="{C00A1B93-DC60-4BA3-B905-9C28C2787AC9}" type="pres">
      <dgm:prSet presAssocID="{504A708C-F557-4156-B997-063B4F2FF4AF}" presName="parTx" presStyleLbl="alignNode1" presStyleIdx="2" presStyleCnt="3">
        <dgm:presLayoutVars>
          <dgm:chMax val="0"/>
          <dgm:chPref val="0"/>
          <dgm:bulletEnabled val="1"/>
        </dgm:presLayoutVars>
      </dgm:prSet>
      <dgm:spPr/>
      <dgm:t>
        <a:bodyPr/>
        <a:lstStyle/>
        <a:p>
          <a:endParaRPr lang="en-US"/>
        </a:p>
      </dgm:t>
    </dgm:pt>
    <dgm:pt modelId="{FD298FCC-9967-44DD-9C62-3AFA53536141}" type="pres">
      <dgm:prSet presAssocID="{504A708C-F557-4156-B997-063B4F2FF4AF}" presName="desTx" presStyleLbl="alignAccFollowNode1" presStyleIdx="2" presStyleCnt="3" custLinFactNeighborX="103" custLinFactNeighborY="946">
        <dgm:presLayoutVars>
          <dgm:bulletEnabled val="1"/>
        </dgm:presLayoutVars>
      </dgm:prSet>
      <dgm:spPr/>
      <dgm:t>
        <a:bodyPr/>
        <a:lstStyle/>
        <a:p>
          <a:endParaRPr lang="en-US"/>
        </a:p>
      </dgm:t>
    </dgm:pt>
  </dgm:ptLst>
  <dgm:cxnLst>
    <dgm:cxn modelId="{4E7E0961-3AAE-455E-8B66-E824FB558452}" srcId="{49F65AF8-DE61-4F62-A6FF-2D5FE1A451D0}" destId="{DD373E58-10E9-4EC5-89D6-DE5A0F4BB4B3}" srcOrd="0" destOrd="0" parTransId="{7F9F068B-0B48-4605-9D38-4519180728EA}" sibTransId="{0D67A87D-B09E-4055-B01D-014D2C37C83A}"/>
    <dgm:cxn modelId="{B54CC288-5303-4D9B-A055-B5DF22A5DB7B}" srcId="{49F65AF8-DE61-4F62-A6FF-2D5FE1A451D0}" destId="{AFC31CBA-5597-425D-88E6-DDEABA247A14}" srcOrd="2" destOrd="0" parTransId="{19BD9D73-4CF3-4A06-AACC-60288A871CE0}" sibTransId="{7ACCC19A-8693-486A-ACB7-A702409F6C30}"/>
    <dgm:cxn modelId="{7AE8D0A0-5843-4D89-BD8B-8647B364505F}" type="presOf" srcId="{D8F4EDEA-5750-49CB-A016-0F73A3B0257B}" destId="{FD298FCC-9967-44DD-9C62-3AFA53536141}" srcOrd="0" destOrd="0" presId="urn:microsoft.com/office/officeart/2005/8/layout/hList1"/>
    <dgm:cxn modelId="{40CAAA25-5142-4C15-898B-55AC2E078AC4}" srcId="{1B3F2DC2-459E-48BD-9FB8-CF9B915CEA8B}" destId="{06F131F5-1A88-4BA2-B16B-0F8120F8B78A}" srcOrd="0" destOrd="0" parTransId="{1A8A9D57-A196-48C2-AF95-DA5E1CD1A1A6}" sibTransId="{7BCCB21A-9487-4E58-94C1-A5E07332F204}"/>
    <dgm:cxn modelId="{D4DA55F3-520B-40C6-9FB1-1FE6D33F8DC8}" type="presOf" srcId="{1B3F2DC2-459E-48BD-9FB8-CF9B915CEA8B}" destId="{632D982E-B127-427A-8841-18B7612BF9C3}" srcOrd="0" destOrd="0" presId="urn:microsoft.com/office/officeart/2005/8/layout/hList1"/>
    <dgm:cxn modelId="{1182EDFB-00AE-4B4F-B279-169A6C9ED514}" type="presOf" srcId="{AFC31CBA-5597-425D-88E6-DDEABA247A14}" destId="{BED14CEC-FFDA-4502-98E9-DF89491F3265}" srcOrd="0" destOrd="2" presId="urn:microsoft.com/office/officeart/2005/8/layout/hList1"/>
    <dgm:cxn modelId="{0CB97BBD-BE98-4487-BBC0-A3E02DAA4CE4}" srcId="{49F65AF8-DE61-4F62-A6FF-2D5FE1A451D0}" destId="{6DDBF554-53A4-4AB8-8584-74D7BA260BD5}" srcOrd="3" destOrd="0" parTransId="{7036E83A-0E08-4177-A35B-5EECE5E83350}" sibTransId="{8860CFB3-0ABE-458C-BCDA-1CA1A4E8C797}"/>
    <dgm:cxn modelId="{DB570E6E-360A-46CC-B6C4-CF9F4F8ED32F}" type="presOf" srcId="{6F519144-CB2D-4253-A993-D239691338F4}" destId="{E035E997-617B-4660-B9CA-DA259ECAA4CD}" srcOrd="0" destOrd="0" presId="urn:microsoft.com/office/officeart/2005/8/layout/hList1"/>
    <dgm:cxn modelId="{68702D82-9360-4FFD-ACFF-70E45C8FF831}" type="presOf" srcId="{255519F2-7438-45FF-8F7F-6E10E680E3FC}" destId="{E035E997-617B-4660-B9CA-DA259ECAA4CD}" srcOrd="0" destOrd="2" presId="urn:microsoft.com/office/officeart/2005/8/layout/hList1"/>
    <dgm:cxn modelId="{F6E56512-324D-4408-9FD7-2815805AFD52}" srcId="{06F131F5-1A88-4BA2-B16B-0F8120F8B78A}" destId="{34D0877F-1F70-4F98-A127-2A8978103547}" srcOrd="1" destOrd="0" parTransId="{E57B915E-CC74-4C86-8969-020ADE225920}" sibTransId="{F9462A3C-D40C-46A8-B077-B6AC8C1B3174}"/>
    <dgm:cxn modelId="{E7B22F60-E517-43E1-BD0E-E86B3EF349E7}" srcId="{49F65AF8-DE61-4F62-A6FF-2D5FE1A451D0}" destId="{5A874521-5E28-4238-ABC2-AF39FA8D64BA}" srcOrd="1" destOrd="0" parTransId="{04C96A36-D894-4893-B651-D95FD97B7C78}" sibTransId="{BF03286C-47E7-49A4-860F-888300B307AB}"/>
    <dgm:cxn modelId="{B97CA486-BD15-4CFD-9B59-E6A90AD9E8C5}" type="presOf" srcId="{49F65AF8-DE61-4F62-A6FF-2D5FE1A451D0}" destId="{4DF42F6E-7C4A-49D5-A1E5-32531D677A7D}" srcOrd="0" destOrd="0" presId="urn:microsoft.com/office/officeart/2005/8/layout/hList1"/>
    <dgm:cxn modelId="{0A5C2EB5-F2B7-4E6F-827C-1ECA77CE77BC}" srcId="{06F131F5-1A88-4BA2-B16B-0F8120F8B78A}" destId="{6F519144-CB2D-4253-A993-D239691338F4}" srcOrd="0" destOrd="0" parTransId="{4F8E211D-7F04-437A-AD6A-D92EF4468763}" sibTransId="{65115397-3E70-4AD4-AF99-83E3EFE4CC32}"/>
    <dgm:cxn modelId="{C884A353-A92E-46D1-842A-9971E330BF04}" type="presOf" srcId="{06F131F5-1A88-4BA2-B16B-0F8120F8B78A}" destId="{7FC98373-9020-4E15-B87B-8A4E9192DD5B}" srcOrd="0" destOrd="0" presId="urn:microsoft.com/office/officeart/2005/8/layout/hList1"/>
    <dgm:cxn modelId="{FB6CDA39-3C0E-4995-AFF0-441D098A1A03}" srcId="{1B3F2DC2-459E-48BD-9FB8-CF9B915CEA8B}" destId="{49F65AF8-DE61-4F62-A6FF-2D5FE1A451D0}" srcOrd="1" destOrd="0" parTransId="{BAC80E02-FDB7-404D-8A6C-97733D124286}" sibTransId="{5D8B52DC-F3ED-4A09-90CD-A853725A981F}"/>
    <dgm:cxn modelId="{124B9B6B-FFEB-4A53-80A9-67D2AC3B8F8C}" type="presOf" srcId="{DD373E58-10E9-4EC5-89D6-DE5A0F4BB4B3}" destId="{BED14CEC-FFDA-4502-98E9-DF89491F3265}" srcOrd="0" destOrd="0" presId="urn:microsoft.com/office/officeart/2005/8/layout/hList1"/>
    <dgm:cxn modelId="{22E6B345-89BA-4628-BB5B-9F3FD68CC86E}" type="presOf" srcId="{5A874521-5E28-4238-ABC2-AF39FA8D64BA}" destId="{BED14CEC-FFDA-4502-98E9-DF89491F3265}" srcOrd="0" destOrd="1" presId="urn:microsoft.com/office/officeart/2005/8/layout/hList1"/>
    <dgm:cxn modelId="{E234907A-6412-45E3-946C-EFF9A9458214}" srcId="{06F131F5-1A88-4BA2-B16B-0F8120F8B78A}" destId="{255519F2-7438-45FF-8F7F-6E10E680E3FC}" srcOrd="2" destOrd="0" parTransId="{3D0C13E7-DA3D-4F05-9ADD-67450A1B5B9E}" sibTransId="{707BDFBC-8D70-48C6-B187-51A53C872A21}"/>
    <dgm:cxn modelId="{E3FD7C84-A6F6-4584-A685-1277BE95D0AA}" type="presOf" srcId="{6DDBF554-53A4-4AB8-8584-74D7BA260BD5}" destId="{BED14CEC-FFDA-4502-98E9-DF89491F3265}" srcOrd="0" destOrd="3" presId="urn:microsoft.com/office/officeart/2005/8/layout/hList1"/>
    <dgm:cxn modelId="{3B51EBEE-29B5-4A82-B23C-8694DCE62D9E}" srcId="{504A708C-F557-4156-B997-063B4F2FF4AF}" destId="{D8F4EDEA-5750-49CB-A016-0F73A3B0257B}" srcOrd="0" destOrd="0" parTransId="{C7003223-F16C-4424-A7E8-36F9DCAAF5CF}" sibTransId="{2F11D422-1529-4500-A653-A179C4BADAB2}"/>
    <dgm:cxn modelId="{829CF28C-F2EB-492C-ADF1-9A7F81FCA796}" type="presOf" srcId="{34D0877F-1F70-4F98-A127-2A8978103547}" destId="{E035E997-617B-4660-B9CA-DA259ECAA4CD}" srcOrd="0" destOrd="1" presId="urn:microsoft.com/office/officeart/2005/8/layout/hList1"/>
    <dgm:cxn modelId="{7279239B-65B8-4D2A-BF94-1D5A49A99759}" srcId="{1B3F2DC2-459E-48BD-9FB8-CF9B915CEA8B}" destId="{504A708C-F557-4156-B997-063B4F2FF4AF}" srcOrd="2" destOrd="0" parTransId="{72C78A40-B8EC-41B5-8492-1BF7E617C1B3}" sibTransId="{52A1B478-F888-41A3-92BA-1F77419C1DD8}"/>
    <dgm:cxn modelId="{E850878C-5181-4CB4-B1B1-D607874441B1}" type="presOf" srcId="{504A708C-F557-4156-B997-063B4F2FF4AF}" destId="{C00A1B93-DC60-4BA3-B905-9C28C2787AC9}" srcOrd="0" destOrd="0" presId="urn:microsoft.com/office/officeart/2005/8/layout/hList1"/>
    <dgm:cxn modelId="{4734BC9F-C6A3-4C53-B64B-9325DC1551B7}" type="presParOf" srcId="{632D982E-B127-427A-8841-18B7612BF9C3}" destId="{4AB31093-6204-41F1-A56F-AEBA54A3F8D7}" srcOrd="0" destOrd="0" presId="urn:microsoft.com/office/officeart/2005/8/layout/hList1"/>
    <dgm:cxn modelId="{229A1655-D26C-431E-BFA7-51BBA42EF202}" type="presParOf" srcId="{4AB31093-6204-41F1-A56F-AEBA54A3F8D7}" destId="{7FC98373-9020-4E15-B87B-8A4E9192DD5B}" srcOrd="0" destOrd="0" presId="urn:microsoft.com/office/officeart/2005/8/layout/hList1"/>
    <dgm:cxn modelId="{6663B249-E59B-4312-B341-B3607B166A65}" type="presParOf" srcId="{4AB31093-6204-41F1-A56F-AEBA54A3F8D7}" destId="{E035E997-617B-4660-B9CA-DA259ECAA4CD}" srcOrd="1" destOrd="0" presId="urn:microsoft.com/office/officeart/2005/8/layout/hList1"/>
    <dgm:cxn modelId="{94872E0C-4F13-49FD-BD62-B7957DCE7367}" type="presParOf" srcId="{632D982E-B127-427A-8841-18B7612BF9C3}" destId="{9C2EC233-749E-46B2-A486-B7F24CB96B36}" srcOrd="1" destOrd="0" presId="urn:microsoft.com/office/officeart/2005/8/layout/hList1"/>
    <dgm:cxn modelId="{55971824-363D-47EE-A7B2-DEEB99367AE1}" type="presParOf" srcId="{632D982E-B127-427A-8841-18B7612BF9C3}" destId="{A1A89121-E76A-4076-B39E-C027E14100F8}" srcOrd="2" destOrd="0" presId="urn:microsoft.com/office/officeart/2005/8/layout/hList1"/>
    <dgm:cxn modelId="{3D5CF677-02CE-4DC8-B44A-A1224F12BB69}" type="presParOf" srcId="{A1A89121-E76A-4076-B39E-C027E14100F8}" destId="{4DF42F6E-7C4A-49D5-A1E5-32531D677A7D}" srcOrd="0" destOrd="0" presId="urn:microsoft.com/office/officeart/2005/8/layout/hList1"/>
    <dgm:cxn modelId="{14ABAD45-FA80-4D87-9C41-88E8FFF7CAAD}" type="presParOf" srcId="{A1A89121-E76A-4076-B39E-C027E14100F8}" destId="{BED14CEC-FFDA-4502-98E9-DF89491F3265}" srcOrd="1" destOrd="0" presId="urn:microsoft.com/office/officeart/2005/8/layout/hList1"/>
    <dgm:cxn modelId="{43AB5DB2-F09F-43FE-A688-8078072991CE}" type="presParOf" srcId="{632D982E-B127-427A-8841-18B7612BF9C3}" destId="{6B979665-2E3F-4FF8-A4A6-ABBD0EB4E513}" srcOrd="3" destOrd="0" presId="urn:microsoft.com/office/officeart/2005/8/layout/hList1"/>
    <dgm:cxn modelId="{6EB13388-32AB-4E1D-8911-D36EA78C10A7}" type="presParOf" srcId="{632D982E-B127-427A-8841-18B7612BF9C3}" destId="{B7C7E5B4-2AF7-4356-BCD1-A2AA9D80CFE9}" srcOrd="4" destOrd="0" presId="urn:microsoft.com/office/officeart/2005/8/layout/hList1"/>
    <dgm:cxn modelId="{2085D303-D0EA-49A6-A3BA-5EE5B76A25AC}" type="presParOf" srcId="{B7C7E5B4-2AF7-4356-BCD1-A2AA9D80CFE9}" destId="{C00A1B93-DC60-4BA3-B905-9C28C2787AC9}" srcOrd="0" destOrd="0" presId="urn:microsoft.com/office/officeart/2005/8/layout/hList1"/>
    <dgm:cxn modelId="{57539137-D391-4E47-A7D4-BFB163685F60}" type="presParOf" srcId="{B7C7E5B4-2AF7-4356-BCD1-A2AA9D80CFE9}" destId="{FD298FCC-9967-44DD-9C62-3AFA5353614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6481A-C7BD-4D8E-AEED-89C41757F9A8}">
      <dsp:nvSpPr>
        <dsp:cNvPr id="0" name=""/>
        <dsp:cNvSpPr/>
      </dsp:nvSpPr>
      <dsp:spPr>
        <a:xfrm>
          <a:off x="2340982" y="884"/>
          <a:ext cx="1299734" cy="12997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Plan</a:t>
          </a:r>
        </a:p>
      </dsp:txBody>
      <dsp:txXfrm>
        <a:off x="2531324" y="191226"/>
        <a:ext cx="919050" cy="919050"/>
      </dsp:txXfrm>
    </dsp:sp>
    <dsp:sp modelId="{EDBF6433-0945-4285-8ECB-FD521AADD9C3}">
      <dsp:nvSpPr>
        <dsp:cNvPr id="0" name=""/>
        <dsp:cNvSpPr/>
      </dsp:nvSpPr>
      <dsp:spPr>
        <a:xfrm rot="2160000">
          <a:off x="3599682" y="999344"/>
          <a:ext cx="345692" cy="4386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609585" y="1056597"/>
        <a:ext cx="241984" cy="263196"/>
      </dsp:txXfrm>
    </dsp:sp>
    <dsp:sp modelId="{AD68FE64-0D01-4DE8-B70C-6D868330782A}">
      <dsp:nvSpPr>
        <dsp:cNvPr id="0" name=""/>
        <dsp:cNvSpPr/>
      </dsp:nvSpPr>
      <dsp:spPr>
        <a:xfrm>
          <a:off x="3920172" y="1148232"/>
          <a:ext cx="1299734" cy="129973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Train</a:t>
          </a:r>
        </a:p>
      </dsp:txBody>
      <dsp:txXfrm>
        <a:off x="4110514" y="1338574"/>
        <a:ext cx="919050" cy="919050"/>
      </dsp:txXfrm>
    </dsp:sp>
    <dsp:sp modelId="{3ACB7C09-E95B-4A4E-88EE-F42C6B9AC096}">
      <dsp:nvSpPr>
        <dsp:cNvPr id="0" name=""/>
        <dsp:cNvSpPr/>
      </dsp:nvSpPr>
      <dsp:spPr>
        <a:xfrm rot="6480000">
          <a:off x="4098617" y="2497688"/>
          <a:ext cx="345692" cy="4386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166495" y="2536104"/>
        <a:ext cx="241984" cy="263196"/>
      </dsp:txXfrm>
    </dsp:sp>
    <dsp:sp modelId="{548DA3DA-D88F-4AF7-B058-EF327E3C5D1C}">
      <dsp:nvSpPr>
        <dsp:cNvPr id="0" name=""/>
        <dsp:cNvSpPr/>
      </dsp:nvSpPr>
      <dsp:spPr>
        <a:xfrm>
          <a:off x="3316975" y="3004680"/>
          <a:ext cx="1299734" cy="129973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Exercise</a:t>
          </a:r>
        </a:p>
      </dsp:txBody>
      <dsp:txXfrm>
        <a:off x="3507317" y="3195022"/>
        <a:ext cx="919050" cy="919050"/>
      </dsp:txXfrm>
    </dsp:sp>
    <dsp:sp modelId="{85C1E402-3E9E-417B-B17D-4975EEA421FB}">
      <dsp:nvSpPr>
        <dsp:cNvPr id="0" name=""/>
        <dsp:cNvSpPr/>
      </dsp:nvSpPr>
      <dsp:spPr>
        <a:xfrm rot="10800000">
          <a:off x="2827787" y="3435218"/>
          <a:ext cx="345692" cy="43866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931495" y="3522950"/>
        <a:ext cx="241984" cy="263196"/>
      </dsp:txXfrm>
    </dsp:sp>
    <dsp:sp modelId="{E9232B6E-49D5-45D2-8337-21950E0C1461}">
      <dsp:nvSpPr>
        <dsp:cNvPr id="0" name=""/>
        <dsp:cNvSpPr/>
      </dsp:nvSpPr>
      <dsp:spPr>
        <a:xfrm>
          <a:off x="1364990" y="3004680"/>
          <a:ext cx="1299734" cy="12997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Evaluate</a:t>
          </a:r>
        </a:p>
      </dsp:txBody>
      <dsp:txXfrm>
        <a:off x="1555332" y="3195022"/>
        <a:ext cx="919050" cy="919050"/>
      </dsp:txXfrm>
    </dsp:sp>
    <dsp:sp modelId="{3FAC1330-B4CA-4905-A3EA-9B004F468851}">
      <dsp:nvSpPr>
        <dsp:cNvPr id="0" name=""/>
        <dsp:cNvSpPr/>
      </dsp:nvSpPr>
      <dsp:spPr>
        <a:xfrm rot="15120000">
          <a:off x="1543435" y="2516298"/>
          <a:ext cx="345692" cy="43866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1611313" y="2653346"/>
        <a:ext cx="241984" cy="263196"/>
      </dsp:txXfrm>
    </dsp:sp>
    <dsp:sp modelId="{F4A7FC41-8DF9-4210-A522-D5B4E3B3FFFF}">
      <dsp:nvSpPr>
        <dsp:cNvPr id="0" name=""/>
        <dsp:cNvSpPr/>
      </dsp:nvSpPr>
      <dsp:spPr>
        <a:xfrm>
          <a:off x="761793" y="1148232"/>
          <a:ext cx="1299734" cy="129973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Improve</a:t>
          </a:r>
        </a:p>
      </dsp:txBody>
      <dsp:txXfrm>
        <a:off x="952135" y="1338574"/>
        <a:ext cx="919050" cy="919050"/>
      </dsp:txXfrm>
    </dsp:sp>
    <dsp:sp modelId="{EE2F938C-8C21-4C4E-A457-92E49975F9C9}">
      <dsp:nvSpPr>
        <dsp:cNvPr id="0" name=""/>
        <dsp:cNvSpPr/>
      </dsp:nvSpPr>
      <dsp:spPr>
        <a:xfrm rot="19440000">
          <a:off x="2020493" y="1010846"/>
          <a:ext cx="345692" cy="43866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030396" y="1129057"/>
        <a:ext cx="241984" cy="263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98373-9020-4E15-B87B-8A4E9192DD5B}">
      <dsp:nvSpPr>
        <dsp:cNvPr id="0" name=""/>
        <dsp:cNvSpPr/>
      </dsp:nvSpPr>
      <dsp:spPr>
        <a:xfrm>
          <a:off x="2571" y="10514"/>
          <a:ext cx="2507456" cy="9862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atin typeface="+mn-lt"/>
            </a:rPr>
            <a:t>Primary Prevention:</a:t>
          </a:r>
        </a:p>
        <a:p>
          <a:pPr lvl="0" algn="ctr" defTabSz="800100">
            <a:lnSpc>
              <a:spcPct val="90000"/>
            </a:lnSpc>
            <a:spcBef>
              <a:spcPct val="0"/>
            </a:spcBef>
            <a:spcAft>
              <a:spcPct val="35000"/>
            </a:spcAft>
          </a:pPr>
          <a:r>
            <a:rPr lang="en-US" sz="1400" kern="1200" dirty="0">
              <a:latin typeface="+mn-lt"/>
            </a:rPr>
            <a:t>Prevent Traumas from Occurring</a:t>
          </a:r>
        </a:p>
      </dsp:txBody>
      <dsp:txXfrm>
        <a:off x="2571" y="10514"/>
        <a:ext cx="2507456" cy="986254"/>
      </dsp:txXfrm>
    </dsp:sp>
    <dsp:sp modelId="{E035E997-617B-4660-B9CA-DA259ECAA4CD}">
      <dsp:nvSpPr>
        <dsp:cNvPr id="0" name=""/>
        <dsp:cNvSpPr/>
      </dsp:nvSpPr>
      <dsp:spPr>
        <a:xfrm>
          <a:off x="2571" y="996769"/>
          <a:ext cx="2507456" cy="13549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mn-lt"/>
            </a:rPr>
            <a:t>Education</a:t>
          </a:r>
        </a:p>
        <a:p>
          <a:pPr marL="114300" lvl="1" indent="-114300" algn="l" defTabSz="666750">
            <a:lnSpc>
              <a:spcPct val="90000"/>
            </a:lnSpc>
            <a:spcBef>
              <a:spcPct val="0"/>
            </a:spcBef>
            <a:spcAft>
              <a:spcPct val="15000"/>
            </a:spcAft>
            <a:buChar char="••"/>
          </a:pPr>
          <a:r>
            <a:rPr lang="en-US" sz="1500" kern="1200" dirty="0">
              <a:latin typeface="+mn-lt"/>
            </a:rPr>
            <a:t>Regulation</a:t>
          </a:r>
        </a:p>
        <a:p>
          <a:pPr marL="114300" lvl="1" indent="-114300" algn="l" defTabSz="666750">
            <a:lnSpc>
              <a:spcPct val="90000"/>
            </a:lnSpc>
            <a:spcBef>
              <a:spcPct val="0"/>
            </a:spcBef>
            <a:spcAft>
              <a:spcPct val="15000"/>
            </a:spcAft>
            <a:buChar char="••"/>
          </a:pPr>
          <a:r>
            <a:rPr lang="en-US" sz="1500" kern="1200" dirty="0">
              <a:latin typeface="+mn-lt"/>
            </a:rPr>
            <a:t>Built/structured Environment</a:t>
          </a:r>
        </a:p>
      </dsp:txBody>
      <dsp:txXfrm>
        <a:off x="2571" y="996769"/>
        <a:ext cx="2507456" cy="1354914"/>
      </dsp:txXfrm>
    </dsp:sp>
    <dsp:sp modelId="{4DF42F6E-7C4A-49D5-A1E5-32531D677A7D}">
      <dsp:nvSpPr>
        <dsp:cNvPr id="0" name=""/>
        <dsp:cNvSpPr/>
      </dsp:nvSpPr>
      <dsp:spPr>
        <a:xfrm>
          <a:off x="2861071" y="10514"/>
          <a:ext cx="2507456" cy="9862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atin typeface="+mn-lt"/>
            </a:rPr>
            <a:t>Secondary Prevention:</a:t>
          </a:r>
        </a:p>
        <a:p>
          <a:pPr lvl="0" algn="ctr" defTabSz="800100">
            <a:lnSpc>
              <a:spcPct val="90000"/>
            </a:lnSpc>
            <a:spcBef>
              <a:spcPct val="0"/>
            </a:spcBef>
            <a:spcAft>
              <a:spcPct val="35000"/>
            </a:spcAft>
          </a:pPr>
          <a:r>
            <a:rPr lang="en-US" sz="1400" kern="1200" dirty="0">
              <a:latin typeface="+mn-lt"/>
            </a:rPr>
            <a:t>Preparedness Once Event Has Occurred</a:t>
          </a:r>
        </a:p>
      </dsp:txBody>
      <dsp:txXfrm>
        <a:off x="2861071" y="10514"/>
        <a:ext cx="2507456" cy="986254"/>
      </dsp:txXfrm>
    </dsp:sp>
    <dsp:sp modelId="{BED14CEC-FFDA-4502-98E9-DF89491F3265}">
      <dsp:nvSpPr>
        <dsp:cNvPr id="0" name=""/>
        <dsp:cNvSpPr/>
      </dsp:nvSpPr>
      <dsp:spPr>
        <a:xfrm>
          <a:off x="2861071" y="999831"/>
          <a:ext cx="2507456" cy="13549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mn-lt"/>
            </a:rPr>
            <a:t>Preparedness and Emergency Management</a:t>
          </a:r>
        </a:p>
        <a:p>
          <a:pPr marL="114300" lvl="1" indent="-114300" algn="l" defTabSz="666750">
            <a:lnSpc>
              <a:spcPct val="90000"/>
            </a:lnSpc>
            <a:spcBef>
              <a:spcPct val="0"/>
            </a:spcBef>
            <a:spcAft>
              <a:spcPct val="15000"/>
            </a:spcAft>
            <a:buChar char="••"/>
          </a:pPr>
          <a:r>
            <a:rPr lang="en-US" sz="1500" kern="1200" dirty="0">
              <a:latin typeface="+mn-lt"/>
            </a:rPr>
            <a:t>Emergency Transport</a:t>
          </a:r>
        </a:p>
        <a:p>
          <a:pPr marL="114300" lvl="1" indent="-114300" algn="l" defTabSz="666750">
            <a:lnSpc>
              <a:spcPct val="90000"/>
            </a:lnSpc>
            <a:spcBef>
              <a:spcPct val="0"/>
            </a:spcBef>
            <a:spcAft>
              <a:spcPct val="15000"/>
            </a:spcAft>
            <a:buChar char="••"/>
          </a:pPr>
          <a:r>
            <a:rPr lang="en-US" sz="1500" kern="1200" dirty="0">
              <a:latin typeface="+mn-lt"/>
            </a:rPr>
            <a:t>Hospitals</a:t>
          </a:r>
        </a:p>
        <a:p>
          <a:pPr marL="114300" lvl="1" indent="-114300" algn="l" defTabSz="666750">
            <a:lnSpc>
              <a:spcPct val="90000"/>
            </a:lnSpc>
            <a:spcBef>
              <a:spcPct val="0"/>
            </a:spcBef>
            <a:spcAft>
              <a:spcPct val="15000"/>
            </a:spcAft>
            <a:buChar char="••"/>
          </a:pPr>
          <a:r>
            <a:rPr lang="en-US" sz="1500" kern="1200" dirty="0">
              <a:latin typeface="+mn-lt"/>
            </a:rPr>
            <a:t>Family Reunification</a:t>
          </a:r>
        </a:p>
      </dsp:txBody>
      <dsp:txXfrm>
        <a:off x="2861071" y="999831"/>
        <a:ext cx="2507456" cy="1354914"/>
      </dsp:txXfrm>
    </dsp:sp>
    <dsp:sp modelId="{C00A1B93-DC60-4BA3-B905-9C28C2787AC9}">
      <dsp:nvSpPr>
        <dsp:cNvPr id="0" name=""/>
        <dsp:cNvSpPr/>
      </dsp:nvSpPr>
      <dsp:spPr>
        <a:xfrm>
          <a:off x="5719571" y="10514"/>
          <a:ext cx="2507456" cy="9862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ts val="0"/>
            </a:spcAft>
          </a:pPr>
          <a:r>
            <a:rPr lang="en-US" sz="1800" b="1" kern="1200" dirty="0">
              <a:latin typeface="+mn-lt"/>
            </a:rPr>
            <a:t>Tertiary Prevention:</a:t>
          </a:r>
        </a:p>
        <a:p>
          <a:pPr lvl="0" algn="ctr" defTabSz="800100">
            <a:lnSpc>
              <a:spcPct val="90000"/>
            </a:lnSpc>
            <a:spcBef>
              <a:spcPct val="0"/>
            </a:spcBef>
            <a:spcAft>
              <a:spcPct val="35000"/>
            </a:spcAft>
          </a:pPr>
          <a:r>
            <a:rPr lang="en-US" sz="1400" kern="1200" dirty="0">
              <a:latin typeface="+mn-lt"/>
            </a:rPr>
            <a:t>Management and Prevention of Negative Sequelae Post Event</a:t>
          </a:r>
        </a:p>
      </dsp:txBody>
      <dsp:txXfrm>
        <a:off x="5719571" y="10514"/>
        <a:ext cx="2507456" cy="986254"/>
      </dsp:txXfrm>
    </dsp:sp>
    <dsp:sp modelId="{FD298FCC-9967-44DD-9C62-3AFA53536141}">
      <dsp:nvSpPr>
        <dsp:cNvPr id="0" name=""/>
        <dsp:cNvSpPr/>
      </dsp:nvSpPr>
      <dsp:spPr>
        <a:xfrm>
          <a:off x="5722143" y="1007284"/>
          <a:ext cx="2507456" cy="13549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mn-lt"/>
            </a:rPr>
            <a:t>Capacity to Address Resulting Chronic Physical and Behavioral Health Conditions</a:t>
          </a:r>
        </a:p>
      </dsp:txBody>
      <dsp:txXfrm>
        <a:off x="5722143" y="1007284"/>
        <a:ext cx="2507456" cy="135491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3" y="1"/>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lvl1pP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5" name="Rectangle 3"/>
          <p:cNvSpPr>
            <a:spLocks noGrp="1" noChangeArrowheads="1"/>
          </p:cNvSpPr>
          <p:nvPr>
            <p:ph type="dt" sz="quarter" idx="1"/>
          </p:nvPr>
        </p:nvSpPr>
        <p:spPr bwMode="auto">
          <a:xfrm>
            <a:off x="3971928" y="1"/>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lvl1pPr algn="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6" name="Rectangle 4"/>
          <p:cNvSpPr>
            <a:spLocks noGrp="1" noChangeArrowheads="1"/>
          </p:cNvSpPr>
          <p:nvPr>
            <p:ph type="ftr" sz="quarter" idx="2"/>
          </p:nvPr>
        </p:nvSpPr>
        <p:spPr bwMode="auto">
          <a:xfrm>
            <a:off x="3" y="883285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88" rIns="91375" bIns="45688" numCol="1" anchor="b" anchorCtr="0" compatLnSpc="1">
            <a:prstTxWarp prst="textNoShape">
              <a:avLst/>
            </a:prstTxWarp>
          </a:bodyPr>
          <a:lstStyle>
            <a:lvl1pP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7" name="Rectangle 5"/>
          <p:cNvSpPr>
            <a:spLocks noGrp="1" noChangeArrowheads="1"/>
          </p:cNvSpPr>
          <p:nvPr>
            <p:ph type="sldNum" sz="quarter" idx="3"/>
          </p:nvPr>
        </p:nvSpPr>
        <p:spPr bwMode="auto">
          <a:xfrm>
            <a:off x="3971928" y="883285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88" rIns="91375" bIns="45688" numCol="1" anchor="b" anchorCtr="0" compatLnSpc="1">
            <a:prstTxWarp prst="textNoShape">
              <a:avLst/>
            </a:prstTxWarp>
          </a:bodyPr>
          <a:lstStyle>
            <a:lvl1pPr algn="r">
              <a:defRPr sz="1200">
                <a:effectLst>
                  <a:outerShdw blurRad="38100" dist="38100" dir="2700000" algn="tl">
                    <a:srgbClr val="C0C0C0"/>
                  </a:outerShdw>
                </a:effectLst>
                <a:latin typeface="Times New Roman" pitchFamily="18" charset="0"/>
              </a:defRPr>
            </a:lvl1pPr>
          </a:lstStyle>
          <a:p>
            <a:pPr>
              <a:defRPr/>
            </a:pPr>
            <a:fld id="{38357463-D1CE-4BFF-A1AD-663F1A17DFD2}" type="slidenum">
              <a:rPr lang="en-US" altLang="en-US"/>
              <a:pPr>
                <a:defRPr/>
              </a:pPr>
              <a:t>‹#›</a:t>
            </a:fld>
            <a:endParaRPr lang="en-US" altLang="en-US" dirty="0"/>
          </a:p>
        </p:txBody>
      </p:sp>
    </p:spTree>
    <p:extLst>
      <p:ext uri="{BB962C8B-B14F-4D97-AF65-F5344CB8AC3E}">
        <p14:creationId xmlns:p14="http://schemas.microsoft.com/office/powerpoint/2010/main" val="41490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3" y="0"/>
            <a:ext cx="3038475"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lvl1pP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35843" name="Rectangle 3"/>
          <p:cNvSpPr>
            <a:spLocks noGrp="1" noChangeArrowheads="1"/>
          </p:cNvSpPr>
          <p:nvPr>
            <p:ph type="dt" idx="1"/>
          </p:nvPr>
        </p:nvSpPr>
        <p:spPr bwMode="auto">
          <a:xfrm>
            <a:off x="3971928" y="0"/>
            <a:ext cx="3038475"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lvl1pPr algn="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17764" name="Rectangle 4"/>
          <p:cNvSpPr>
            <a:spLocks noGrp="1" noRot="1" noChangeAspect="1" noChangeArrowheads="1" noTextEdit="1"/>
          </p:cNvSpPr>
          <p:nvPr>
            <p:ph type="sldImg" idx="2"/>
          </p:nvPr>
        </p:nvSpPr>
        <p:spPr bwMode="auto">
          <a:xfrm>
            <a:off x="1298575" y="685800"/>
            <a:ext cx="4491038" cy="3370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542927" y="4416427"/>
            <a:ext cx="6156324"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4"/>
            <a:endParaRPr lang="en-US" noProof="0"/>
          </a:p>
        </p:txBody>
      </p:sp>
      <p:sp>
        <p:nvSpPr>
          <p:cNvPr id="35846" name="Rectangle 6"/>
          <p:cNvSpPr>
            <a:spLocks noGrp="1" noChangeArrowheads="1"/>
          </p:cNvSpPr>
          <p:nvPr>
            <p:ph type="ftr" sz="quarter" idx="4"/>
          </p:nvPr>
        </p:nvSpPr>
        <p:spPr bwMode="auto">
          <a:xfrm>
            <a:off x="3" y="8839202"/>
            <a:ext cx="3038475"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b" anchorCtr="0" compatLnSpc="1">
            <a:prstTxWarp prst="textNoShape">
              <a:avLst/>
            </a:prstTxWarp>
          </a:bodyPr>
          <a:lstStyle>
            <a:lvl1pPr defTabSz="913592"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35847" name="Rectangle 7"/>
          <p:cNvSpPr>
            <a:spLocks noGrp="1" noChangeArrowheads="1"/>
          </p:cNvSpPr>
          <p:nvPr>
            <p:ph type="sldNum" sz="quarter" idx="5"/>
          </p:nvPr>
        </p:nvSpPr>
        <p:spPr bwMode="auto">
          <a:xfrm>
            <a:off x="3971928" y="8839202"/>
            <a:ext cx="3038475"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5" tIns="45688" rIns="91375" bIns="45688" numCol="1" anchor="b" anchorCtr="0" compatLnSpc="1">
            <a:prstTxWarp prst="textNoShape">
              <a:avLst/>
            </a:prstTxWarp>
          </a:bodyPr>
          <a:lstStyle>
            <a:lvl1pPr algn="r">
              <a:defRPr sz="1200">
                <a:effectLst>
                  <a:outerShdw blurRad="38100" dist="38100" dir="2700000" algn="tl">
                    <a:srgbClr val="C0C0C0"/>
                  </a:outerShdw>
                </a:effectLst>
                <a:latin typeface="Times New Roman" pitchFamily="18" charset="0"/>
              </a:defRPr>
            </a:lvl1pPr>
          </a:lstStyle>
          <a:p>
            <a:pPr>
              <a:defRPr/>
            </a:pPr>
            <a:fld id="{657FE82D-8BD1-4F09-9CC7-CFD40F2A98FD}" type="slidenum">
              <a:rPr lang="en-US" altLang="en-US"/>
              <a:pPr>
                <a:defRPr/>
              </a:pPr>
              <a:t>‹#›</a:t>
            </a:fld>
            <a:endParaRPr lang="en-US" altLang="en-US" dirty="0"/>
          </a:p>
        </p:txBody>
      </p:sp>
    </p:spTree>
    <p:extLst>
      <p:ext uri="{BB962C8B-B14F-4D97-AF65-F5344CB8AC3E}">
        <p14:creationId xmlns:p14="http://schemas.microsoft.com/office/powerpoint/2010/main" val="3426674208"/>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30000"/>
      </a:spcAft>
      <a:buFont typeface="Monotype Sorts" pitchFamily="2" charset="2"/>
      <a:defRPr sz="1200" kern="1200">
        <a:solidFill>
          <a:schemeClr val="tx1"/>
        </a:solidFill>
        <a:latin typeface="Arial" charset="0"/>
        <a:ea typeface="ＭＳ Ｐゴシック" charset="0"/>
        <a:cs typeface="ＭＳ Ｐゴシック" charset="0"/>
      </a:defRPr>
    </a:lvl1pPr>
    <a:lvl2pPr marL="457200" algn="just" rtl="0" eaLnBrk="0" fontAlgn="base" hangingPunct="0">
      <a:spcBef>
        <a:spcPct val="30000"/>
      </a:spcBef>
      <a:spcAft>
        <a:spcPct val="0"/>
      </a:spcAft>
      <a:buChar char="•"/>
      <a:defRPr sz="1200" kern="1200">
        <a:solidFill>
          <a:schemeClr val="tx1"/>
        </a:solidFill>
        <a:latin typeface="Arial" charset="0"/>
        <a:ea typeface="ＭＳ Ｐゴシック" charset="0"/>
        <a:cs typeface="+mn-cs"/>
      </a:defRPr>
    </a:lvl2pPr>
    <a:lvl3pPr marL="914400" algn="just" rtl="0" eaLnBrk="0" fontAlgn="base" hangingPunct="0">
      <a:spcBef>
        <a:spcPct val="30000"/>
      </a:spcBef>
      <a:spcAft>
        <a:spcPct val="0"/>
      </a:spcAft>
      <a:buFont typeface="Arial" charset="0"/>
      <a:buChar char="–"/>
      <a:defRPr sz="10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a:t>
            </a:fld>
            <a:endParaRPr lang="en-US" altLang="en-US" dirty="0"/>
          </a:p>
        </p:txBody>
      </p:sp>
    </p:spTree>
    <p:extLst>
      <p:ext uri="{BB962C8B-B14F-4D97-AF65-F5344CB8AC3E}">
        <p14:creationId xmlns:p14="http://schemas.microsoft.com/office/powerpoint/2010/main" val="221871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10</a:t>
            </a:fld>
            <a:endParaRPr lang="en-US" altLang="en-US" dirty="0"/>
          </a:p>
        </p:txBody>
      </p:sp>
    </p:spTree>
    <p:extLst>
      <p:ext uri="{BB962C8B-B14F-4D97-AF65-F5344CB8AC3E}">
        <p14:creationId xmlns:p14="http://schemas.microsoft.com/office/powerpoint/2010/main" val="3172306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11</a:t>
            </a:fld>
            <a:endParaRPr lang="en-US" altLang="en-US" dirty="0"/>
          </a:p>
        </p:txBody>
      </p:sp>
    </p:spTree>
    <p:extLst>
      <p:ext uri="{BB962C8B-B14F-4D97-AF65-F5344CB8AC3E}">
        <p14:creationId xmlns:p14="http://schemas.microsoft.com/office/powerpoint/2010/main" val="29972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12</a:t>
            </a:fld>
            <a:endParaRPr lang="en-US" altLang="en-US" dirty="0"/>
          </a:p>
        </p:txBody>
      </p:sp>
    </p:spTree>
    <p:extLst>
      <p:ext uri="{BB962C8B-B14F-4D97-AF65-F5344CB8AC3E}">
        <p14:creationId xmlns:p14="http://schemas.microsoft.com/office/powerpoint/2010/main" val="3894917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13</a:t>
            </a:fld>
            <a:endParaRPr lang="en-US" altLang="en-US" dirty="0"/>
          </a:p>
        </p:txBody>
      </p:sp>
    </p:spTree>
    <p:extLst>
      <p:ext uri="{BB962C8B-B14F-4D97-AF65-F5344CB8AC3E}">
        <p14:creationId xmlns:p14="http://schemas.microsoft.com/office/powerpoint/2010/main" val="89857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14</a:t>
            </a:fld>
            <a:endParaRPr lang="en-US" altLang="en-US" dirty="0"/>
          </a:p>
        </p:txBody>
      </p:sp>
    </p:spTree>
    <p:extLst>
      <p:ext uri="{BB962C8B-B14F-4D97-AF65-F5344CB8AC3E}">
        <p14:creationId xmlns:p14="http://schemas.microsoft.com/office/powerpoint/2010/main" val="231513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15</a:t>
            </a:fld>
            <a:endParaRPr lang="en-US" altLang="en-US" dirty="0"/>
          </a:p>
        </p:txBody>
      </p:sp>
    </p:spTree>
    <p:extLst>
      <p:ext uri="{BB962C8B-B14F-4D97-AF65-F5344CB8AC3E}">
        <p14:creationId xmlns:p14="http://schemas.microsoft.com/office/powerpoint/2010/main" val="3448981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C00000"/>
              </a:solidFill>
              <a:latin typeface="Arial" pitchFamily="34" charset="0"/>
            </a:endParaRPr>
          </a:p>
        </p:txBody>
      </p:sp>
      <p:sp>
        <p:nvSpPr>
          <p:cNvPr id="4" name="Slide Number Placeholder 3"/>
          <p:cNvSpPr>
            <a:spLocks noGrp="1"/>
          </p:cNvSpPr>
          <p:nvPr>
            <p:ph type="sldNum" sz="quarter" idx="5"/>
          </p:nvPr>
        </p:nvSpPr>
        <p:spPr/>
        <p:txBody>
          <a:bodyPr/>
          <a:lstStyle/>
          <a:p>
            <a:pPr>
              <a:defRPr/>
            </a:pPr>
            <a:fld id="{FEC94726-1949-4089-925E-E6DB76F2738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4" name="Slide Number Placeholder 3"/>
          <p:cNvSpPr>
            <a:spLocks noGrp="1"/>
          </p:cNvSpPr>
          <p:nvPr>
            <p:ph type="sldNum" sz="quarter" idx="5"/>
          </p:nvPr>
        </p:nvSpPr>
        <p:spPr/>
        <p:txBody>
          <a:bodyPr/>
          <a:lstStyle/>
          <a:p>
            <a:pPr>
              <a:defRPr/>
            </a:pPr>
            <a:fld id="{30E2CAF0-DCE2-428A-984B-854D43B7573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4" name="Slide Number Placeholder 3"/>
          <p:cNvSpPr>
            <a:spLocks noGrp="1"/>
          </p:cNvSpPr>
          <p:nvPr>
            <p:ph type="sldNum" sz="quarter" idx="5"/>
          </p:nvPr>
        </p:nvSpPr>
        <p:spPr/>
        <p:txBody>
          <a:bodyPr/>
          <a:lstStyle/>
          <a:p>
            <a:pPr>
              <a:defRPr/>
            </a:pPr>
            <a:fld id="{747F33FA-72C3-4CAB-923E-56CF44033AF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19</a:t>
            </a:fld>
            <a:endParaRPr lang="en-US" altLang="en-US" dirty="0"/>
          </a:p>
        </p:txBody>
      </p:sp>
    </p:spTree>
    <p:extLst>
      <p:ext uri="{BB962C8B-B14F-4D97-AF65-F5344CB8AC3E}">
        <p14:creationId xmlns:p14="http://schemas.microsoft.com/office/powerpoint/2010/main" val="9621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a:t>
            </a:fld>
            <a:endParaRPr lang="en-US" altLang="en-US" dirty="0"/>
          </a:p>
        </p:txBody>
      </p:sp>
    </p:spTree>
    <p:extLst>
      <p:ext uri="{BB962C8B-B14F-4D97-AF65-F5344CB8AC3E}">
        <p14:creationId xmlns:p14="http://schemas.microsoft.com/office/powerpoint/2010/main" val="4051511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20</a:t>
            </a:fld>
            <a:endParaRPr lang="en-US" altLang="en-US" dirty="0"/>
          </a:p>
        </p:txBody>
      </p:sp>
    </p:spTree>
    <p:extLst>
      <p:ext uri="{BB962C8B-B14F-4D97-AF65-F5344CB8AC3E}">
        <p14:creationId xmlns:p14="http://schemas.microsoft.com/office/powerpoint/2010/main" val="4118997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21</a:t>
            </a:fld>
            <a:endParaRPr lang="en-US" altLang="en-US" dirty="0"/>
          </a:p>
        </p:txBody>
      </p:sp>
    </p:spTree>
    <p:extLst>
      <p:ext uri="{BB962C8B-B14F-4D97-AF65-F5344CB8AC3E}">
        <p14:creationId xmlns:p14="http://schemas.microsoft.com/office/powerpoint/2010/main" val="1736689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22</a:t>
            </a:fld>
            <a:endParaRPr lang="en-US" altLang="en-US" dirty="0"/>
          </a:p>
        </p:txBody>
      </p:sp>
    </p:spTree>
    <p:extLst>
      <p:ext uri="{BB962C8B-B14F-4D97-AF65-F5344CB8AC3E}">
        <p14:creationId xmlns:p14="http://schemas.microsoft.com/office/powerpoint/2010/main" val="3266389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4" name="Slide Number Placeholder 3"/>
          <p:cNvSpPr>
            <a:spLocks noGrp="1"/>
          </p:cNvSpPr>
          <p:nvPr>
            <p:ph type="sldNum" sz="quarter" idx="5"/>
          </p:nvPr>
        </p:nvSpPr>
        <p:spPr/>
        <p:txBody>
          <a:bodyPr/>
          <a:lstStyle/>
          <a:p>
            <a:pPr>
              <a:defRPr/>
            </a:pPr>
            <a:fld id="{C2BEB114-72BE-4200-B147-A518FCB2468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1200"/>
              </a:spcAft>
              <a:buFontTx/>
              <a:buNone/>
            </a:pPr>
            <a:endParaRPr lang="en-US" altLang="en-US">
              <a:latin typeface="Arial" pitchFamily="34" charset="0"/>
            </a:endParaRPr>
          </a:p>
        </p:txBody>
      </p:sp>
      <p:sp>
        <p:nvSpPr>
          <p:cNvPr id="4" name="Slide Number Placeholder 3"/>
          <p:cNvSpPr>
            <a:spLocks noGrp="1"/>
          </p:cNvSpPr>
          <p:nvPr>
            <p:ph type="sldNum" sz="quarter" idx="5"/>
          </p:nvPr>
        </p:nvSpPr>
        <p:spPr/>
        <p:txBody>
          <a:bodyPr/>
          <a:lstStyle/>
          <a:p>
            <a:pPr>
              <a:defRPr/>
            </a:pPr>
            <a:fld id="{73DE3D12-C05C-4D0C-9F6F-02366A075FA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25</a:t>
            </a:fld>
            <a:endParaRPr lang="en-US" altLang="en-US" dirty="0"/>
          </a:p>
        </p:txBody>
      </p:sp>
    </p:spTree>
    <p:extLst>
      <p:ext uri="{BB962C8B-B14F-4D97-AF65-F5344CB8AC3E}">
        <p14:creationId xmlns:p14="http://schemas.microsoft.com/office/powerpoint/2010/main" val="2983131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4" name="Slide Number Placeholder 3"/>
          <p:cNvSpPr>
            <a:spLocks noGrp="1"/>
          </p:cNvSpPr>
          <p:nvPr>
            <p:ph type="sldNum" sz="quarter" idx="5"/>
          </p:nvPr>
        </p:nvSpPr>
        <p:spPr/>
        <p:txBody>
          <a:bodyPr/>
          <a:lstStyle/>
          <a:p>
            <a:pPr>
              <a:defRPr/>
            </a:pPr>
            <a:fld id="{A60D5742-87B1-4747-934F-508F7FB9C0E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27</a:t>
            </a:fld>
            <a:endParaRPr lang="en-US" altLang="en-US" dirty="0"/>
          </a:p>
        </p:txBody>
      </p:sp>
    </p:spTree>
    <p:extLst>
      <p:ext uri="{BB962C8B-B14F-4D97-AF65-F5344CB8AC3E}">
        <p14:creationId xmlns:p14="http://schemas.microsoft.com/office/powerpoint/2010/main" val="1371258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28</a:t>
            </a:fld>
            <a:endParaRPr lang="en-US" altLang="en-US" dirty="0"/>
          </a:p>
        </p:txBody>
      </p:sp>
    </p:spTree>
    <p:extLst>
      <p:ext uri="{BB962C8B-B14F-4D97-AF65-F5344CB8AC3E}">
        <p14:creationId xmlns:p14="http://schemas.microsoft.com/office/powerpoint/2010/main" val="1840806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29</a:t>
            </a:fld>
            <a:endParaRPr lang="en-US" altLang="en-US" dirty="0"/>
          </a:p>
        </p:txBody>
      </p:sp>
    </p:spTree>
    <p:extLst>
      <p:ext uri="{BB962C8B-B14F-4D97-AF65-F5344CB8AC3E}">
        <p14:creationId xmlns:p14="http://schemas.microsoft.com/office/powerpoint/2010/main" val="2859475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a:t>
            </a:fld>
            <a:endParaRPr lang="en-US" altLang="en-US" dirty="0"/>
          </a:p>
        </p:txBody>
      </p:sp>
    </p:spTree>
    <p:extLst>
      <p:ext uri="{BB962C8B-B14F-4D97-AF65-F5344CB8AC3E}">
        <p14:creationId xmlns:p14="http://schemas.microsoft.com/office/powerpoint/2010/main" val="2016762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30</a:t>
            </a:fld>
            <a:endParaRPr lang="en-US" altLang="en-US" dirty="0"/>
          </a:p>
        </p:txBody>
      </p:sp>
    </p:spTree>
    <p:extLst>
      <p:ext uri="{BB962C8B-B14F-4D97-AF65-F5344CB8AC3E}">
        <p14:creationId xmlns:p14="http://schemas.microsoft.com/office/powerpoint/2010/main" val="3856031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31</a:t>
            </a:fld>
            <a:endParaRPr lang="en-US" altLang="en-US" dirty="0"/>
          </a:p>
        </p:txBody>
      </p:sp>
    </p:spTree>
    <p:extLst>
      <p:ext uri="{BB962C8B-B14F-4D97-AF65-F5344CB8AC3E}">
        <p14:creationId xmlns:p14="http://schemas.microsoft.com/office/powerpoint/2010/main" val="320406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32</a:t>
            </a:fld>
            <a:endParaRPr lang="en-US" altLang="en-US" dirty="0"/>
          </a:p>
        </p:txBody>
      </p:sp>
    </p:spTree>
    <p:extLst>
      <p:ext uri="{BB962C8B-B14F-4D97-AF65-F5344CB8AC3E}">
        <p14:creationId xmlns:p14="http://schemas.microsoft.com/office/powerpoint/2010/main" val="3920619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33</a:t>
            </a:fld>
            <a:endParaRPr lang="en-US" altLang="en-US" dirty="0"/>
          </a:p>
        </p:txBody>
      </p:sp>
    </p:spTree>
    <p:extLst>
      <p:ext uri="{BB962C8B-B14F-4D97-AF65-F5344CB8AC3E}">
        <p14:creationId xmlns:p14="http://schemas.microsoft.com/office/powerpoint/2010/main" val="2278186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34</a:t>
            </a:fld>
            <a:endParaRPr lang="en-US" altLang="en-US" dirty="0"/>
          </a:p>
        </p:txBody>
      </p:sp>
    </p:spTree>
    <p:extLst>
      <p:ext uri="{BB962C8B-B14F-4D97-AF65-F5344CB8AC3E}">
        <p14:creationId xmlns:p14="http://schemas.microsoft.com/office/powerpoint/2010/main" val="3564560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35</a:t>
            </a:fld>
            <a:endParaRPr lang="en-US" altLang="en-US" dirty="0"/>
          </a:p>
        </p:txBody>
      </p:sp>
    </p:spTree>
    <p:extLst>
      <p:ext uri="{BB962C8B-B14F-4D97-AF65-F5344CB8AC3E}">
        <p14:creationId xmlns:p14="http://schemas.microsoft.com/office/powerpoint/2010/main" val="2061567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36</a:t>
            </a:fld>
            <a:endParaRPr lang="en-US" altLang="en-US" dirty="0"/>
          </a:p>
        </p:txBody>
      </p:sp>
    </p:spTree>
    <p:extLst>
      <p:ext uri="{BB962C8B-B14F-4D97-AF65-F5344CB8AC3E}">
        <p14:creationId xmlns:p14="http://schemas.microsoft.com/office/powerpoint/2010/main" val="1349125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37</a:t>
            </a:fld>
            <a:endParaRPr lang="en-US" altLang="en-US" dirty="0"/>
          </a:p>
        </p:txBody>
      </p:sp>
    </p:spTree>
    <p:extLst>
      <p:ext uri="{BB962C8B-B14F-4D97-AF65-F5344CB8AC3E}">
        <p14:creationId xmlns:p14="http://schemas.microsoft.com/office/powerpoint/2010/main" val="1357744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38</a:t>
            </a:fld>
            <a:endParaRPr lang="en-US" altLang="en-US" dirty="0"/>
          </a:p>
        </p:txBody>
      </p:sp>
    </p:spTree>
    <p:extLst>
      <p:ext uri="{BB962C8B-B14F-4D97-AF65-F5344CB8AC3E}">
        <p14:creationId xmlns:p14="http://schemas.microsoft.com/office/powerpoint/2010/main" val="2441184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39</a:t>
            </a:fld>
            <a:endParaRPr lang="en-US" altLang="en-US" dirty="0"/>
          </a:p>
        </p:txBody>
      </p:sp>
    </p:spTree>
    <p:extLst>
      <p:ext uri="{BB962C8B-B14F-4D97-AF65-F5344CB8AC3E}">
        <p14:creationId xmlns:p14="http://schemas.microsoft.com/office/powerpoint/2010/main" val="5098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79513" y="695325"/>
            <a:ext cx="4651375" cy="3487738"/>
          </a:xfrm>
          <a:ln/>
        </p:spPr>
      </p:sp>
      <p:sp>
        <p:nvSpPr>
          <p:cNvPr id="24579" name="Notes Placeholder 2"/>
          <p:cNvSpPr>
            <a:spLocks noGrp="1"/>
          </p:cNvSpPr>
          <p:nvPr>
            <p:ph type="body" idx="1"/>
          </p:nvPr>
        </p:nvSpPr>
        <p:spPr>
          <a:xfrm>
            <a:off x="701040" y="4418393"/>
            <a:ext cx="5608320" cy="4182979"/>
          </a:xfrm>
          <a:noFill/>
        </p:spPr>
        <p:txBody>
          <a:bodyPr lIns="93433" tIns="46718" rIns="93433" bIns="46718"/>
          <a:lstStyle/>
          <a:p>
            <a:pPr eaLnBrk="1" hangingPunct="1"/>
            <a:endParaRPr lang="en-US" altLang="en-US" dirty="0">
              <a:latin typeface="Arial" pitchFamily="34" charset="0"/>
              <a:ea typeface="ＭＳ Ｐゴシック" pitchFamily="34" charset="-128"/>
            </a:endParaRPr>
          </a:p>
        </p:txBody>
      </p:sp>
      <p:sp>
        <p:nvSpPr>
          <p:cNvPr id="24580" name="Slide Number Placeholder 3"/>
          <p:cNvSpPr txBox="1">
            <a:spLocks noGrp="1"/>
          </p:cNvSpPr>
          <p:nvPr/>
        </p:nvSpPr>
        <p:spPr bwMode="auto">
          <a:xfrm>
            <a:off x="3970938" y="8828777"/>
            <a:ext cx="3037840" cy="466021"/>
          </a:xfrm>
          <a:prstGeom prst="rect">
            <a:avLst/>
          </a:prstGeom>
          <a:noFill/>
          <a:ln w="9525">
            <a:noFill/>
            <a:miter lim="800000"/>
            <a:headEnd/>
            <a:tailEnd/>
          </a:ln>
        </p:spPr>
        <p:txBody>
          <a:bodyPr lIns="93433" tIns="46718" rIns="93433" bIns="46718" anchor="b"/>
          <a:lstStyle/>
          <a:p>
            <a:pPr algn="r" defTabSz="972753" eaLnBrk="1" hangingPunct="1"/>
            <a:fld id="{31608466-B782-45AF-9CDA-27B5D3DFD136}" type="slidenum">
              <a:rPr lang="en-US" altLang="en-US" sz="1200">
                <a:latin typeface="Arial" pitchFamily="34" charset="0"/>
              </a:rPr>
              <a:pPr algn="r" defTabSz="972753" eaLnBrk="1" hangingPunct="1"/>
              <a:t>4</a:t>
            </a:fld>
            <a:endParaRPr lang="en-US" altLang="en-US" sz="1200" dirty="0">
              <a:latin typeface="Arial" pitchFamily="34" charset="0"/>
            </a:endParaRPr>
          </a:p>
        </p:txBody>
      </p:sp>
    </p:spTree>
    <p:extLst>
      <p:ext uri="{BB962C8B-B14F-4D97-AF65-F5344CB8AC3E}">
        <p14:creationId xmlns:p14="http://schemas.microsoft.com/office/powerpoint/2010/main" val="38638152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40</a:t>
            </a:fld>
            <a:endParaRPr lang="en-US" altLang="en-US" dirty="0"/>
          </a:p>
        </p:txBody>
      </p:sp>
    </p:spTree>
    <p:extLst>
      <p:ext uri="{BB962C8B-B14F-4D97-AF65-F5344CB8AC3E}">
        <p14:creationId xmlns:p14="http://schemas.microsoft.com/office/powerpoint/2010/main" val="3172344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41</a:t>
            </a:fld>
            <a:endParaRPr lang="en-US" altLang="en-US" dirty="0"/>
          </a:p>
        </p:txBody>
      </p:sp>
    </p:spTree>
    <p:extLst>
      <p:ext uri="{BB962C8B-B14F-4D97-AF65-F5344CB8AC3E}">
        <p14:creationId xmlns:p14="http://schemas.microsoft.com/office/powerpoint/2010/main" val="3999585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42</a:t>
            </a:fld>
            <a:endParaRPr lang="en-US" altLang="en-US" dirty="0"/>
          </a:p>
        </p:txBody>
      </p:sp>
    </p:spTree>
    <p:extLst>
      <p:ext uri="{BB962C8B-B14F-4D97-AF65-F5344CB8AC3E}">
        <p14:creationId xmlns:p14="http://schemas.microsoft.com/office/powerpoint/2010/main" val="4100118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43</a:t>
            </a:fld>
            <a:endParaRPr lang="en-US" altLang="en-US" dirty="0"/>
          </a:p>
        </p:txBody>
      </p:sp>
    </p:spTree>
    <p:extLst>
      <p:ext uri="{BB962C8B-B14F-4D97-AF65-F5344CB8AC3E}">
        <p14:creationId xmlns:p14="http://schemas.microsoft.com/office/powerpoint/2010/main" val="4151863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44</a:t>
            </a:fld>
            <a:endParaRPr lang="en-US" altLang="en-US" dirty="0"/>
          </a:p>
        </p:txBody>
      </p:sp>
    </p:spTree>
    <p:extLst>
      <p:ext uri="{BB962C8B-B14F-4D97-AF65-F5344CB8AC3E}">
        <p14:creationId xmlns:p14="http://schemas.microsoft.com/office/powerpoint/2010/main" val="32329208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45</a:t>
            </a:fld>
            <a:endParaRPr lang="en-US" altLang="en-US" dirty="0"/>
          </a:p>
        </p:txBody>
      </p:sp>
    </p:spTree>
    <p:extLst>
      <p:ext uri="{BB962C8B-B14F-4D97-AF65-F5344CB8AC3E}">
        <p14:creationId xmlns:p14="http://schemas.microsoft.com/office/powerpoint/2010/main" val="2867297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46</a:t>
            </a:fld>
            <a:endParaRPr lang="en-US" altLang="en-US" dirty="0"/>
          </a:p>
        </p:txBody>
      </p:sp>
    </p:spTree>
    <p:extLst>
      <p:ext uri="{BB962C8B-B14F-4D97-AF65-F5344CB8AC3E}">
        <p14:creationId xmlns:p14="http://schemas.microsoft.com/office/powerpoint/2010/main" val="2210698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47</a:t>
            </a:fld>
            <a:endParaRPr lang="en-US" altLang="en-US" dirty="0"/>
          </a:p>
        </p:txBody>
      </p:sp>
    </p:spTree>
    <p:extLst>
      <p:ext uri="{BB962C8B-B14F-4D97-AF65-F5344CB8AC3E}">
        <p14:creationId xmlns:p14="http://schemas.microsoft.com/office/powerpoint/2010/main" val="2632604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48</a:t>
            </a:fld>
            <a:endParaRPr lang="en-US" altLang="en-US" dirty="0"/>
          </a:p>
        </p:txBody>
      </p:sp>
    </p:spTree>
    <p:extLst>
      <p:ext uri="{BB962C8B-B14F-4D97-AF65-F5344CB8AC3E}">
        <p14:creationId xmlns:p14="http://schemas.microsoft.com/office/powerpoint/2010/main" val="15338989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49</a:t>
            </a:fld>
            <a:endParaRPr lang="en-US" altLang="en-US" dirty="0"/>
          </a:p>
        </p:txBody>
      </p:sp>
    </p:spTree>
    <p:extLst>
      <p:ext uri="{BB962C8B-B14F-4D97-AF65-F5344CB8AC3E}">
        <p14:creationId xmlns:p14="http://schemas.microsoft.com/office/powerpoint/2010/main" val="206680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5</a:t>
            </a:fld>
            <a:endParaRPr lang="en-US" altLang="en-US" dirty="0"/>
          </a:p>
        </p:txBody>
      </p:sp>
    </p:spTree>
    <p:extLst>
      <p:ext uri="{BB962C8B-B14F-4D97-AF65-F5344CB8AC3E}">
        <p14:creationId xmlns:p14="http://schemas.microsoft.com/office/powerpoint/2010/main" val="17155599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50</a:t>
            </a:fld>
            <a:endParaRPr lang="en-US" altLang="en-US" dirty="0"/>
          </a:p>
        </p:txBody>
      </p:sp>
    </p:spTree>
    <p:extLst>
      <p:ext uri="{BB962C8B-B14F-4D97-AF65-F5344CB8AC3E}">
        <p14:creationId xmlns:p14="http://schemas.microsoft.com/office/powerpoint/2010/main" val="6690952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51</a:t>
            </a:fld>
            <a:endParaRPr lang="en-US" altLang="en-US" dirty="0"/>
          </a:p>
        </p:txBody>
      </p:sp>
    </p:spTree>
    <p:extLst>
      <p:ext uri="{BB962C8B-B14F-4D97-AF65-F5344CB8AC3E}">
        <p14:creationId xmlns:p14="http://schemas.microsoft.com/office/powerpoint/2010/main" val="123884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6</a:t>
            </a:fld>
            <a:endParaRPr lang="en-US" altLang="en-US" dirty="0"/>
          </a:p>
        </p:txBody>
      </p:sp>
    </p:spTree>
    <p:extLst>
      <p:ext uri="{BB962C8B-B14F-4D97-AF65-F5344CB8AC3E}">
        <p14:creationId xmlns:p14="http://schemas.microsoft.com/office/powerpoint/2010/main" val="136932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7</a:t>
            </a:fld>
            <a:endParaRPr lang="en-US" altLang="en-US" dirty="0"/>
          </a:p>
        </p:txBody>
      </p:sp>
    </p:spTree>
    <p:extLst>
      <p:ext uri="{BB962C8B-B14F-4D97-AF65-F5344CB8AC3E}">
        <p14:creationId xmlns:p14="http://schemas.microsoft.com/office/powerpoint/2010/main" val="280140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8</a:t>
            </a:fld>
            <a:endParaRPr lang="en-US" altLang="en-US" dirty="0"/>
          </a:p>
        </p:txBody>
      </p:sp>
    </p:spTree>
    <p:extLst>
      <p:ext uri="{BB962C8B-B14F-4D97-AF65-F5344CB8AC3E}">
        <p14:creationId xmlns:p14="http://schemas.microsoft.com/office/powerpoint/2010/main" val="185009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a:p>
            <a:endParaRPr lang="en-US" altLang="en-US">
              <a:latin typeface="Arial" pitchFamily="34" charset="0"/>
            </a:endParaRPr>
          </a:p>
          <a:p>
            <a:endParaRPr lang="en-US" altLang="en-US">
              <a:latin typeface="Arial" pitchFamily="34" charset="0"/>
            </a:endParaRPr>
          </a:p>
        </p:txBody>
      </p:sp>
      <p:sp>
        <p:nvSpPr>
          <p:cNvPr id="4" name="Slide Number Placeholder 3"/>
          <p:cNvSpPr>
            <a:spLocks noGrp="1"/>
          </p:cNvSpPr>
          <p:nvPr>
            <p:ph type="sldNum" sz="quarter" idx="5"/>
          </p:nvPr>
        </p:nvSpPr>
        <p:spPr/>
        <p:txBody>
          <a:bodyPr/>
          <a:lstStyle/>
          <a:p>
            <a:pPr>
              <a:defRPr/>
            </a:pPr>
            <a:fld id="{A13948B6-1836-4B0B-A9D5-0CE9AFDF841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dirty="0">
              <a:latin typeface="Calibri" pitchFamily="34" charset="0"/>
            </a:endParaRPr>
          </a:p>
        </p:txBody>
      </p:sp>
      <p:sp>
        <p:nvSpPr>
          <p:cNvPr id="5" name="Rectangle 6"/>
          <p:cNvSpPr>
            <a:spLocks noChangeArrowheads="1"/>
          </p:cNvSpPr>
          <p:nvPr userDrawn="1"/>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dirty="0"/>
          </a:p>
        </p:txBody>
      </p:sp>
      <p:pic>
        <p:nvPicPr>
          <p:cNvPr id="6" name="Picture 4" descr="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8861"/>
          <a:stretch>
            <a:fillRect/>
          </a:stretch>
        </p:blipFill>
        <p:spPr bwMode="auto">
          <a:xfrm>
            <a:off x="-3175" y="223838"/>
            <a:ext cx="9158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Rectangle 3"/>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2201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7" name="Rectangle 5"/>
          <p:cNvSpPr>
            <a:spLocks noGrp="1" noChangeArrowheads="1"/>
          </p:cNvSpPr>
          <p:nvPr>
            <p:ph type="ftr" sz="quarter" idx="10"/>
          </p:nvPr>
        </p:nvSpPr>
        <p:spPr/>
        <p:txBody>
          <a:bodyPr/>
          <a:lstStyle>
            <a:lvl1pPr>
              <a:defRPr/>
            </a:lvl1pPr>
          </a:lstStyle>
          <a:p>
            <a:pPr>
              <a:defRPr/>
            </a:pPr>
            <a:r>
              <a:rPr lang="en-US"/>
              <a:t>DRAFT For Policy Development Purposes Only</a:t>
            </a:r>
            <a:endParaRPr lang="en-US" dirty="0"/>
          </a:p>
        </p:txBody>
      </p:sp>
    </p:spTree>
    <p:extLst>
      <p:ext uri="{BB962C8B-B14F-4D97-AF65-F5344CB8AC3E}">
        <p14:creationId xmlns:p14="http://schemas.microsoft.com/office/powerpoint/2010/main" val="93172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 For Policy Development Purposes Only</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A0057DB5-8FF7-4BA7-8914-A1AF0B1A2C5F}" type="slidenum">
              <a:rPr lang="en-US" altLang="en-US"/>
              <a:pPr>
                <a:defRPr/>
              </a:pPr>
              <a:t>‹#›</a:t>
            </a:fld>
            <a:endParaRPr lang="en-US" altLang="en-US" dirty="0"/>
          </a:p>
        </p:txBody>
      </p:sp>
    </p:spTree>
    <p:extLst>
      <p:ext uri="{BB962C8B-B14F-4D97-AF65-F5344CB8AC3E}">
        <p14:creationId xmlns:p14="http://schemas.microsoft.com/office/powerpoint/2010/main" val="37154433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41F1A51-68E6-48F8-BFCA-5C5C28BB74C8}" type="slidenum">
              <a:rPr lang="en-US" altLang="en-US"/>
              <a:pPr>
                <a:defRPr/>
              </a:pPr>
              <a:t>‹#›</a:t>
            </a:fld>
            <a:endParaRPr lang="en-US" altLang="en-US" dirty="0"/>
          </a:p>
        </p:txBody>
      </p:sp>
    </p:spTree>
    <p:extLst>
      <p:ext uri="{BB962C8B-B14F-4D97-AF65-F5344CB8AC3E}">
        <p14:creationId xmlns:p14="http://schemas.microsoft.com/office/powerpoint/2010/main" val="3286952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8FB655A9-5437-46F7-BE10-B733BBE993DD}" type="slidenum">
              <a:rPr lang="en-US" altLang="en-US"/>
              <a:pPr>
                <a:defRPr/>
              </a:pPr>
              <a:t>‹#›</a:t>
            </a:fld>
            <a:endParaRPr lang="en-US" altLang="en-US" dirty="0"/>
          </a:p>
        </p:txBody>
      </p:sp>
    </p:spTree>
    <p:extLst>
      <p:ext uri="{BB962C8B-B14F-4D97-AF65-F5344CB8AC3E}">
        <p14:creationId xmlns:p14="http://schemas.microsoft.com/office/powerpoint/2010/main" val="29254818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E73A7EAF-A988-4BC9-BBA0-994513A9C5CD}" type="slidenum">
              <a:rPr lang="en-US" altLang="en-US"/>
              <a:pPr>
                <a:defRPr/>
              </a:pPr>
              <a:t>‹#›</a:t>
            </a:fld>
            <a:endParaRPr lang="en-US" altLang="en-US" dirty="0"/>
          </a:p>
        </p:txBody>
      </p:sp>
    </p:spTree>
    <p:extLst>
      <p:ext uri="{BB962C8B-B14F-4D97-AF65-F5344CB8AC3E}">
        <p14:creationId xmlns:p14="http://schemas.microsoft.com/office/powerpoint/2010/main" val="31547649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F172A28F-D383-4731-ACAF-1D27A91558E8}" type="slidenum">
              <a:rPr lang="en-US" altLang="en-US"/>
              <a:pPr>
                <a:defRPr/>
              </a:pPr>
              <a:t>‹#›</a:t>
            </a:fld>
            <a:endParaRPr lang="en-US" altLang="en-US" dirty="0"/>
          </a:p>
        </p:txBody>
      </p:sp>
    </p:spTree>
    <p:extLst>
      <p:ext uri="{BB962C8B-B14F-4D97-AF65-F5344CB8AC3E}">
        <p14:creationId xmlns:p14="http://schemas.microsoft.com/office/powerpoint/2010/main" val="10656302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EAC93801-6374-4BD5-9140-E5FBA2376FA3}" type="slidenum">
              <a:rPr lang="en-US" altLang="en-US"/>
              <a:pPr>
                <a:defRPr/>
              </a:pPr>
              <a:t>‹#›</a:t>
            </a:fld>
            <a:endParaRPr lang="en-US" altLang="en-US" dirty="0"/>
          </a:p>
        </p:txBody>
      </p:sp>
    </p:spTree>
    <p:extLst>
      <p:ext uri="{BB962C8B-B14F-4D97-AF65-F5344CB8AC3E}">
        <p14:creationId xmlns:p14="http://schemas.microsoft.com/office/powerpoint/2010/main" val="3821603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20F1697D-BE05-41B4-9122-1D794F4B6066}" type="slidenum">
              <a:rPr lang="en-US" altLang="en-US"/>
              <a:pPr>
                <a:defRPr/>
              </a:pPr>
              <a:t>‹#›</a:t>
            </a:fld>
            <a:endParaRPr lang="en-US" altLang="en-US" dirty="0"/>
          </a:p>
        </p:txBody>
      </p:sp>
    </p:spTree>
    <p:extLst>
      <p:ext uri="{BB962C8B-B14F-4D97-AF65-F5344CB8AC3E}">
        <p14:creationId xmlns:p14="http://schemas.microsoft.com/office/powerpoint/2010/main" val="40830693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16382DF-37D0-4415-86A0-912A89C81F7E}" type="slidenum">
              <a:rPr lang="en-US" altLang="en-US"/>
              <a:pPr>
                <a:defRPr/>
              </a:pPr>
              <a:t>‹#›</a:t>
            </a:fld>
            <a:endParaRPr lang="en-US" altLang="en-US" dirty="0"/>
          </a:p>
        </p:txBody>
      </p:sp>
    </p:spTree>
    <p:extLst>
      <p:ext uri="{BB962C8B-B14F-4D97-AF65-F5344CB8AC3E}">
        <p14:creationId xmlns:p14="http://schemas.microsoft.com/office/powerpoint/2010/main" val="2734423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DD0994ED-10BB-439A-A30C-E8F548AB402A}" type="slidenum">
              <a:rPr lang="en-US" altLang="en-US"/>
              <a:pPr>
                <a:defRPr/>
              </a:pPr>
              <a:t>‹#›</a:t>
            </a:fld>
            <a:endParaRPr lang="en-US" altLang="en-US" dirty="0"/>
          </a:p>
        </p:txBody>
      </p:sp>
    </p:spTree>
    <p:extLst>
      <p:ext uri="{BB962C8B-B14F-4D97-AF65-F5344CB8AC3E}">
        <p14:creationId xmlns:p14="http://schemas.microsoft.com/office/powerpoint/2010/main" val="41729929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3ED2F5DE-A505-4BD2-9D2C-818CEA9E8130}" type="slidenum">
              <a:rPr lang="en-US" altLang="en-US"/>
              <a:pPr>
                <a:defRPr/>
              </a:pPr>
              <a:t>‹#›</a:t>
            </a:fld>
            <a:endParaRPr lang="en-US" altLang="en-US" dirty="0"/>
          </a:p>
        </p:txBody>
      </p:sp>
    </p:spTree>
    <p:extLst>
      <p:ext uri="{BB962C8B-B14F-4D97-AF65-F5344CB8AC3E}">
        <p14:creationId xmlns:p14="http://schemas.microsoft.com/office/powerpoint/2010/main" val="10244266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4E744FA3-8001-4396-846C-04B17CD88470}" type="slidenum">
              <a:rPr lang="en-US" altLang="en-US"/>
              <a:pPr>
                <a:defRPr/>
              </a:pPr>
              <a:t>‹#›</a:t>
            </a:fld>
            <a:endParaRPr lang="en-US" altLang="en-US" dirty="0"/>
          </a:p>
        </p:txBody>
      </p:sp>
    </p:spTree>
    <p:extLst>
      <p:ext uri="{BB962C8B-B14F-4D97-AF65-F5344CB8AC3E}">
        <p14:creationId xmlns:p14="http://schemas.microsoft.com/office/powerpoint/2010/main" val="355155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2125" y="223838"/>
            <a:ext cx="2127250" cy="5902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3838"/>
            <a:ext cx="6232525" cy="5902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 For Policy Development Purposes Only</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5B6A19AC-5F13-45D0-82BB-124D8123118A}" type="slidenum">
              <a:rPr lang="en-US" altLang="en-US"/>
              <a:pPr>
                <a:defRPr/>
              </a:pPr>
              <a:t>‹#›</a:t>
            </a:fld>
            <a:endParaRPr lang="en-US" altLang="en-US" dirty="0"/>
          </a:p>
        </p:txBody>
      </p:sp>
    </p:spTree>
    <p:extLst>
      <p:ext uri="{BB962C8B-B14F-4D97-AF65-F5344CB8AC3E}">
        <p14:creationId xmlns:p14="http://schemas.microsoft.com/office/powerpoint/2010/main" val="3751614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9DB67A76-8480-4EEA-B124-233A2FE5774D}" type="slidenum">
              <a:rPr lang="en-US" altLang="en-US"/>
              <a:pPr>
                <a:defRPr/>
              </a:pPr>
              <a:t>‹#›</a:t>
            </a:fld>
            <a:endParaRPr lang="en-US" altLang="en-US" dirty="0"/>
          </a:p>
        </p:txBody>
      </p:sp>
    </p:spTree>
    <p:extLst>
      <p:ext uri="{BB962C8B-B14F-4D97-AF65-F5344CB8AC3E}">
        <p14:creationId xmlns:p14="http://schemas.microsoft.com/office/powerpoint/2010/main" val="7868018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9144000"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00200" y="1905000"/>
            <a:ext cx="2895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6019800" y="2133600"/>
            <a:ext cx="15494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762000" y="304800"/>
            <a:ext cx="7772400"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9F2D1069-994C-4457-BCB8-230B112B0F78}" type="slidenum">
              <a:rPr lang="en-US" altLang="en-US"/>
              <a:pPr>
                <a:defRPr/>
              </a:pPr>
              <a:t>‹#›</a:t>
            </a:fld>
            <a:endParaRPr lang="en-US" altLang="en-US" dirty="0"/>
          </a:p>
        </p:txBody>
      </p:sp>
    </p:spTree>
    <p:extLst>
      <p:ext uri="{BB962C8B-B14F-4D97-AF65-F5344CB8AC3E}">
        <p14:creationId xmlns:p14="http://schemas.microsoft.com/office/powerpoint/2010/main" val="23256825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1FC530E7-144D-41B8-859B-B8CE142CB136}" type="slidenum">
              <a:rPr lang="en-US" altLang="en-US"/>
              <a:pPr>
                <a:defRPr/>
              </a:pPr>
              <a:t>‹#›</a:t>
            </a:fld>
            <a:endParaRPr lang="en-US" altLang="en-US" dirty="0"/>
          </a:p>
        </p:txBody>
      </p:sp>
    </p:spTree>
    <p:extLst>
      <p:ext uri="{BB962C8B-B14F-4D97-AF65-F5344CB8AC3E}">
        <p14:creationId xmlns:p14="http://schemas.microsoft.com/office/powerpoint/2010/main" val="19643705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FE1EC910-F471-49E7-A50B-79DE0C8ADBE9}" type="slidenum">
              <a:rPr lang="en-US" altLang="en-US"/>
              <a:pPr>
                <a:defRPr/>
              </a:pPr>
              <a:t>‹#›</a:t>
            </a:fld>
            <a:endParaRPr lang="en-US" altLang="en-US" dirty="0"/>
          </a:p>
        </p:txBody>
      </p:sp>
    </p:spTree>
    <p:extLst>
      <p:ext uri="{BB962C8B-B14F-4D97-AF65-F5344CB8AC3E}">
        <p14:creationId xmlns:p14="http://schemas.microsoft.com/office/powerpoint/2010/main" val="23174114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54052CE-05A3-43E4-982A-C0FF7867FDEB}" type="slidenum">
              <a:rPr lang="en-US" altLang="en-US"/>
              <a:pPr>
                <a:defRPr/>
              </a:pPr>
              <a:t>‹#›</a:t>
            </a:fld>
            <a:endParaRPr lang="en-US" altLang="en-US" dirty="0"/>
          </a:p>
        </p:txBody>
      </p:sp>
    </p:spTree>
    <p:extLst>
      <p:ext uri="{BB962C8B-B14F-4D97-AF65-F5344CB8AC3E}">
        <p14:creationId xmlns:p14="http://schemas.microsoft.com/office/powerpoint/2010/main" val="3957850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F35F0D54-3B23-4165-82DF-C74BF2BBDDDB}" type="slidenum">
              <a:rPr lang="en-US" altLang="en-US"/>
              <a:pPr>
                <a:defRPr/>
              </a:pPr>
              <a:t>‹#›</a:t>
            </a:fld>
            <a:endParaRPr lang="en-US" altLang="en-US" dirty="0"/>
          </a:p>
        </p:txBody>
      </p:sp>
    </p:spTree>
    <p:extLst>
      <p:ext uri="{BB962C8B-B14F-4D97-AF65-F5344CB8AC3E}">
        <p14:creationId xmlns:p14="http://schemas.microsoft.com/office/powerpoint/2010/main" val="36093126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7D380E01-C9C7-4D48-AC85-58A0F2DA4274}" type="slidenum">
              <a:rPr lang="en-US" altLang="en-US"/>
              <a:pPr>
                <a:defRPr/>
              </a:pPr>
              <a:t>‹#›</a:t>
            </a:fld>
            <a:endParaRPr lang="en-US" altLang="en-US" dirty="0"/>
          </a:p>
        </p:txBody>
      </p:sp>
    </p:spTree>
    <p:extLst>
      <p:ext uri="{BB962C8B-B14F-4D97-AF65-F5344CB8AC3E}">
        <p14:creationId xmlns:p14="http://schemas.microsoft.com/office/powerpoint/2010/main" val="38368281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A30D027E-C267-4D7C-A545-0866C61390CE}" type="slidenum">
              <a:rPr lang="en-US" altLang="en-US"/>
              <a:pPr>
                <a:defRPr/>
              </a:pPr>
              <a:t>‹#›</a:t>
            </a:fld>
            <a:endParaRPr lang="en-US" altLang="en-US" dirty="0"/>
          </a:p>
        </p:txBody>
      </p:sp>
    </p:spTree>
    <p:extLst>
      <p:ext uri="{BB962C8B-B14F-4D97-AF65-F5344CB8AC3E}">
        <p14:creationId xmlns:p14="http://schemas.microsoft.com/office/powerpoint/2010/main" val="42778771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0651516B-1CB7-4BE6-A6D1-015F25DBC63B}" type="slidenum">
              <a:rPr lang="en-US" altLang="en-US"/>
              <a:pPr>
                <a:defRPr/>
              </a:pPr>
              <a:t>‹#›</a:t>
            </a:fld>
            <a:endParaRPr lang="en-US" altLang="en-US" dirty="0"/>
          </a:p>
        </p:txBody>
      </p:sp>
    </p:spTree>
    <p:extLst>
      <p:ext uri="{BB962C8B-B14F-4D97-AF65-F5344CB8AC3E}">
        <p14:creationId xmlns:p14="http://schemas.microsoft.com/office/powerpoint/2010/main" val="279303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4CE2EE80-13CE-475A-ADCB-47ABB58CD602}" type="slidenum">
              <a:rPr lang="en-US" altLang="en-US"/>
              <a:pPr>
                <a:defRPr/>
              </a:pPr>
              <a:t>‹#›</a:t>
            </a:fld>
            <a:endParaRPr lang="en-US" altLang="en-US" dirty="0"/>
          </a:p>
        </p:txBody>
      </p:sp>
    </p:spTree>
    <p:extLst>
      <p:ext uri="{BB962C8B-B14F-4D97-AF65-F5344CB8AC3E}">
        <p14:creationId xmlns:p14="http://schemas.microsoft.com/office/powerpoint/2010/main" val="2045188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51313" y="223838"/>
            <a:ext cx="4818062" cy="708025"/>
          </a:xfrm>
        </p:spPr>
        <p:txBody>
          <a:bodyPr/>
          <a:lstStyle/>
          <a:p>
            <a:r>
              <a:rPr lang="en-US"/>
              <a:t>Click to edit Master title style</a:t>
            </a:r>
          </a:p>
        </p:txBody>
      </p:sp>
      <p:sp>
        <p:nvSpPr>
          <p:cNvPr id="3" name="Table Placeholder 2"/>
          <p:cNvSpPr>
            <a:spLocks noGrp="1"/>
          </p:cNvSpPr>
          <p:nvPr>
            <p:ph type="tbl" idx="1"/>
          </p:nvPr>
        </p:nvSpPr>
        <p:spPr>
          <a:xfrm>
            <a:off x="457200" y="1314450"/>
            <a:ext cx="8229600" cy="4811713"/>
          </a:xfrm>
        </p:spPr>
        <p:txBody>
          <a:bodyPr/>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 For Policy Development Purposes Only</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927C9FCF-F3F4-40F2-BD82-0E67C2AB7E05}" type="slidenum">
              <a:rPr lang="en-US" altLang="en-US"/>
              <a:pPr>
                <a:defRPr/>
              </a:pPr>
              <a:t>‹#›</a:t>
            </a:fld>
            <a:endParaRPr lang="en-US" altLang="en-US" dirty="0"/>
          </a:p>
        </p:txBody>
      </p:sp>
    </p:spTree>
    <p:extLst>
      <p:ext uri="{BB962C8B-B14F-4D97-AF65-F5344CB8AC3E}">
        <p14:creationId xmlns:p14="http://schemas.microsoft.com/office/powerpoint/2010/main" val="30435391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B69A0A19-E671-4A3D-B5F7-1B4F9E7412C4}" type="slidenum">
              <a:rPr lang="en-US" altLang="en-US"/>
              <a:pPr>
                <a:defRPr/>
              </a:pPr>
              <a:t>‹#›</a:t>
            </a:fld>
            <a:endParaRPr lang="en-US" altLang="en-US" dirty="0"/>
          </a:p>
        </p:txBody>
      </p:sp>
    </p:spTree>
    <p:extLst>
      <p:ext uri="{BB962C8B-B14F-4D97-AF65-F5344CB8AC3E}">
        <p14:creationId xmlns:p14="http://schemas.microsoft.com/office/powerpoint/2010/main" val="22963919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EA6F9E2-5F4C-40F5-8EE7-0E1B8D8185F1}" type="slidenum">
              <a:rPr lang="en-US" altLang="en-US"/>
              <a:pPr>
                <a:defRPr/>
              </a:pPr>
              <a:t>‹#›</a:t>
            </a:fld>
            <a:endParaRPr lang="en-US" altLang="en-US" dirty="0"/>
          </a:p>
        </p:txBody>
      </p:sp>
    </p:spTree>
    <p:extLst>
      <p:ext uri="{BB962C8B-B14F-4D97-AF65-F5344CB8AC3E}">
        <p14:creationId xmlns:p14="http://schemas.microsoft.com/office/powerpoint/2010/main" val="38712970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52578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C1D538FA-0A8D-4A17-AC85-204BD3ED2E0B}" type="slidenum">
              <a:rPr lang="en-US" altLang="en-US"/>
              <a:pPr>
                <a:defRPr/>
              </a:pPr>
              <a:t>‹#›</a:t>
            </a:fld>
            <a:endParaRPr lang="en-US" altLang="en-US" dirty="0"/>
          </a:p>
        </p:txBody>
      </p:sp>
    </p:spTree>
    <p:extLst>
      <p:ext uri="{BB962C8B-B14F-4D97-AF65-F5344CB8AC3E}">
        <p14:creationId xmlns:p14="http://schemas.microsoft.com/office/powerpoint/2010/main" val="549685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top">
    <p:spTree>
      <p:nvGrpSpPr>
        <p:cNvPr id="1" name=""/>
        <p:cNvGrpSpPr/>
        <p:nvPr/>
      </p:nvGrpSpPr>
      <p:grpSpPr>
        <a:xfrm>
          <a:off x="0" y="0"/>
          <a:ext cx="0" cy="0"/>
          <a:chOff x="0" y="0"/>
          <a:chExt cx="0" cy="0"/>
        </a:xfrm>
      </p:grpSpPr>
      <p:sp>
        <p:nvSpPr>
          <p:cNvPr id="6" name="Right Triangle 5"/>
          <p:cNvSpPr/>
          <p:nvPr userDrawn="1"/>
        </p:nvSpPr>
        <p:spPr>
          <a:xfrm flipV="1">
            <a:off x="0" y="4"/>
            <a:ext cx="4743358" cy="575440"/>
          </a:xfrm>
          <a:prstGeom prst="rtTriangle">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16200000" scaled="1"/>
            <a:tileRect/>
          </a:gradFill>
          <a:ln>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prstClr val="white"/>
              </a:solidFill>
            </a:endParaRPr>
          </a:p>
        </p:txBody>
      </p:sp>
      <p:sp>
        <p:nvSpPr>
          <p:cNvPr id="2" name="Title 1"/>
          <p:cNvSpPr>
            <a:spLocks noGrp="1"/>
          </p:cNvSpPr>
          <p:nvPr>
            <p:ph type="title"/>
          </p:nvPr>
        </p:nvSpPr>
        <p:spPr>
          <a:xfrm>
            <a:off x="457200" y="491077"/>
            <a:ext cx="8229600" cy="642637"/>
          </a:xfrm>
        </p:spPr>
        <p:txBody>
          <a:bodyPr/>
          <a:lstStyle>
            <a:lvl1pPr>
              <a:defRPr sz="2880" b="1"/>
            </a:lvl1pPr>
          </a:lstStyle>
          <a:p>
            <a:r>
              <a:rPr lang="en-US"/>
              <a:t>Click to edit Master title style</a:t>
            </a:r>
          </a:p>
        </p:txBody>
      </p:sp>
      <p:sp>
        <p:nvSpPr>
          <p:cNvPr id="3" name="Slide Number Placeholder 2"/>
          <p:cNvSpPr>
            <a:spLocks noGrp="1"/>
          </p:cNvSpPr>
          <p:nvPr>
            <p:ph type="sldNum" sz="quarter" idx="10"/>
          </p:nvPr>
        </p:nvSpPr>
        <p:spPr/>
        <p:txBody>
          <a:bodyPr/>
          <a:lstStyle/>
          <a:p>
            <a:fld id="{E1101FF6-6AA1-43AF-BC0C-EA247D76D5A9}" type="slidenum">
              <a:rPr lang="nl-NL" smtClean="0">
                <a:solidFill>
                  <a:prstClr val="black">
                    <a:tint val="75000"/>
                  </a:prstClr>
                </a:solidFill>
              </a:rPr>
              <a:pPr/>
              <a:t>‹#›</a:t>
            </a:fld>
            <a:endParaRPr lang="nl-NL" dirty="0">
              <a:solidFill>
                <a:prstClr val="black">
                  <a:tint val="75000"/>
                </a:prstClr>
              </a:solidFill>
            </a:endParaRPr>
          </a:p>
        </p:txBody>
      </p:sp>
      <p:sp>
        <p:nvSpPr>
          <p:cNvPr id="7" name="Content Placeholder 2"/>
          <p:cNvSpPr>
            <a:spLocks noGrp="1"/>
          </p:cNvSpPr>
          <p:nvPr>
            <p:ph idx="1"/>
          </p:nvPr>
        </p:nvSpPr>
        <p:spPr>
          <a:xfrm>
            <a:off x="457200" y="1600201"/>
            <a:ext cx="8229600" cy="4525433"/>
          </a:xfrm>
        </p:spPr>
        <p:txBody>
          <a:bodyPr>
            <a:normAutofit/>
          </a:bodyPr>
          <a:lstStyle>
            <a:lvl1pPr>
              <a:defRPr sz="1800"/>
            </a:lvl1pPr>
            <a:lvl2pPr>
              <a:defRPr sz="1620"/>
            </a:lvl2pPr>
            <a:lvl3pPr>
              <a:defRPr sz="1440"/>
            </a:lvl3pPr>
            <a:lvl4pPr>
              <a:defRPr sz="1260"/>
            </a:lvl4pPr>
            <a:lvl5pPr>
              <a:defRPr sz="126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764956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a:t>DRAFT For Policy Development Purposes Only</a:t>
            </a: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42865EF8-BA54-4476-BA33-A01CE7F0ED92}" type="slidenum">
              <a:rPr lang="en-US" altLang="en-US"/>
              <a:pPr>
                <a:defRPr/>
              </a:pPr>
              <a:t>‹#›</a:t>
            </a:fld>
            <a:endParaRPr lang="en-US" altLang="en-US" dirty="0"/>
          </a:p>
        </p:txBody>
      </p:sp>
    </p:spTree>
    <p:extLst>
      <p:ext uri="{BB962C8B-B14F-4D97-AF65-F5344CB8AC3E}">
        <p14:creationId xmlns:p14="http://schemas.microsoft.com/office/powerpoint/2010/main" val="63987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E229ABF-028A-490C-AF4C-248A0301E76D}" type="slidenum">
              <a:rPr lang="en-US" altLang="en-US"/>
              <a:pPr>
                <a:defRPr/>
              </a:pPr>
              <a:t>‹#›</a:t>
            </a:fld>
            <a:endParaRPr lang="en-US" altLang="en-US" dirty="0"/>
          </a:p>
        </p:txBody>
      </p:sp>
    </p:spTree>
    <p:extLst>
      <p:ext uri="{BB962C8B-B14F-4D97-AF65-F5344CB8AC3E}">
        <p14:creationId xmlns:p14="http://schemas.microsoft.com/office/powerpoint/2010/main" val="4128093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FB7974C9-E980-4318-BF1D-D7BE50CB950C}" type="slidenum">
              <a:rPr lang="en-US" altLang="en-US"/>
              <a:pPr>
                <a:defRPr/>
              </a:pPr>
              <a:t>‹#›</a:t>
            </a:fld>
            <a:endParaRPr lang="en-US" altLang="en-US" dirty="0"/>
          </a:p>
        </p:txBody>
      </p:sp>
    </p:spTree>
    <p:extLst>
      <p:ext uri="{BB962C8B-B14F-4D97-AF65-F5344CB8AC3E}">
        <p14:creationId xmlns:p14="http://schemas.microsoft.com/office/powerpoint/2010/main" val="1418655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0F983C3-5F08-4682-91F6-0BFB2BE94BF2}" type="slidenum">
              <a:rPr lang="en-US" altLang="en-US"/>
              <a:pPr>
                <a:defRPr/>
              </a:pPr>
              <a:t>‹#›</a:t>
            </a:fld>
            <a:endParaRPr lang="en-US" altLang="en-US" dirty="0"/>
          </a:p>
        </p:txBody>
      </p:sp>
    </p:spTree>
    <p:extLst>
      <p:ext uri="{BB962C8B-B14F-4D97-AF65-F5344CB8AC3E}">
        <p14:creationId xmlns:p14="http://schemas.microsoft.com/office/powerpoint/2010/main" val="4071007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E17EEE05-FAC0-4D6F-BC80-8D92EBD3990E}" type="slidenum">
              <a:rPr lang="en-US" altLang="en-US"/>
              <a:pPr>
                <a:defRPr/>
              </a:pPr>
              <a:t>‹#›</a:t>
            </a:fld>
            <a:endParaRPr lang="en-US" altLang="en-US" dirty="0"/>
          </a:p>
        </p:txBody>
      </p:sp>
    </p:spTree>
    <p:extLst>
      <p:ext uri="{BB962C8B-B14F-4D97-AF65-F5344CB8AC3E}">
        <p14:creationId xmlns:p14="http://schemas.microsoft.com/office/powerpoint/2010/main" val="4229834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2A95D9CA-FDE7-4040-A0A8-1C02355BDEBE}" type="slidenum">
              <a:rPr lang="en-US" altLang="en-US"/>
              <a:pPr>
                <a:defRPr/>
              </a:pPr>
              <a:t>‹#›</a:t>
            </a:fld>
            <a:endParaRPr lang="en-US" altLang="en-US" dirty="0"/>
          </a:p>
        </p:txBody>
      </p:sp>
    </p:spTree>
    <p:extLst>
      <p:ext uri="{BB962C8B-B14F-4D97-AF65-F5344CB8AC3E}">
        <p14:creationId xmlns:p14="http://schemas.microsoft.com/office/powerpoint/2010/main" val="75395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57200" y="6354082"/>
            <a:ext cx="3962628" cy="476250"/>
          </a:xfrm>
          <a:ln/>
        </p:spPr>
        <p:txBody>
          <a:bodyPr/>
          <a:lstStyle>
            <a:lvl1pPr algn="l">
              <a:defRPr lang="en-US" sz="1600" b="1"/>
            </a:lvl1pPr>
          </a:lstStyle>
          <a:p>
            <a:pPr>
              <a:defRPr/>
            </a:pPr>
            <a:r>
              <a:rPr lang="en-US" altLang="en-US"/>
              <a:t>DRAFT For Policy Development Purposes Only</a:t>
            </a:r>
            <a:endParaRPr lang="en-US" sz="1800" dirty="0"/>
          </a:p>
        </p:txBody>
      </p:sp>
      <p:sp>
        <p:nvSpPr>
          <p:cNvPr id="5" name="Rectangle 6"/>
          <p:cNvSpPr>
            <a:spLocks noGrp="1" noChangeArrowheads="1"/>
          </p:cNvSpPr>
          <p:nvPr>
            <p:ph type="sldNum" sz="quarter" idx="11"/>
          </p:nvPr>
        </p:nvSpPr>
        <p:spPr>
          <a:ln/>
        </p:spPr>
        <p:txBody>
          <a:bodyPr anchor="b"/>
          <a:lstStyle>
            <a:lvl1pPr>
              <a:defRPr/>
            </a:lvl1pPr>
          </a:lstStyle>
          <a:p>
            <a:pPr>
              <a:defRPr/>
            </a:pPr>
            <a:r>
              <a:rPr lang="en-US" altLang="en-US" dirty="0"/>
              <a:t>Slide </a:t>
            </a:r>
            <a:fld id="{9A3CBEC9-3421-470A-8847-5F6DEB543E53}" type="slidenum">
              <a:rPr lang="en-US" altLang="en-US"/>
              <a:pPr>
                <a:defRPr/>
              </a:pPr>
              <a:t>‹#›</a:t>
            </a:fld>
            <a:endParaRPr lang="en-US" altLang="en-US" dirty="0"/>
          </a:p>
        </p:txBody>
      </p:sp>
    </p:spTree>
    <p:extLst>
      <p:ext uri="{BB962C8B-B14F-4D97-AF65-F5344CB8AC3E}">
        <p14:creationId xmlns:p14="http://schemas.microsoft.com/office/powerpoint/2010/main" val="495758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BA291E3E-BF31-4D0D-B716-39DDD0891F1F}" type="slidenum">
              <a:rPr lang="en-US" altLang="en-US"/>
              <a:pPr>
                <a:defRPr/>
              </a:pPr>
              <a:t>‹#›</a:t>
            </a:fld>
            <a:endParaRPr lang="en-US" altLang="en-US" dirty="0"/>
          </a:p>
        </p:txBody>
      </p:sp>
    </p:spTree>
    <p:extLst>
      <p:ext uri="{BB962C8B-B14F-4D97-AF65-F5344CB8AC3E}">
        <p14:creationId xmlns:p14="http://schemas.microsoft.com/office/powerpoint/2010/main" val="1331084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6F70B50-70AB-42C2-9BE4-98D9AA96E49D}" type="slidenum">
              <a:rPr lang="en-US" altLang="en-US"/>
              <a:pPr>
                <a:defRPr/>
              </a:pPr>
              <a:t>‹#›</a:t>
            </a:fld>
            <a:endParaRPr lang="en-US" altLang="en-US" dirty="0"/>
          </a:p>
        </p:txBody>
      </p:sp>
    </p:spTree>
    <p:extLst>
      <p:ext uri="{BB962C8B-B14F-4D97-AF65-F5344CB8AC3E}">
        <p14:creationId xmlns:p14="http://schemas.microsoft.com/office/powerpoint/2010/main" val="3812990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32559CC-424E-4BCC-A699-40410B1EB383}" type="slidenum">
              <a:rPr lang="en-US" altLang="en-US"/>
              <a:pPr>
                <a:defRPr/>
              </a:pPr>
              <a:t>‹#›</a:t>
            </a:fld>
            <a:endParaRPr lang="en-US" altLang="en-US" dirty="0"/>
          </a:p>
        </p:txBody>
      </p:sp>
    </p:spTree>
    <p:extLst>
      <p:ext uri="{BB962C8B-B14F-4D97-AF65-F5344CB8AC3E}">
        <p14:creationId xmlns:p14="http://schemas.microsoft.com/office/powerpoint/2010/main" val="308269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E851F6DA-C4D7-4CD6-9A69-FE5772C34F1C}" type="slidenum">
              <a:rPr lang="en-US" altLang="en-US"/>
              <a:pPr>
                <a:defRPr/>
              </a:pPr>
              <a:t>‹#›</a:t>
            </a:fld>
            <a:endParaRPr lang="en-US" altLang="en-US" dirty="0"/>
          </a:p>
        </p:txBody>
      </p:sp>
    </p:spTree>
    <p:extLst>
      <p:ext uri="{BB962C8B-B14F-4D97-AF65-F5344CB8AC3E}">
        <p14:creationId xmlns:p14="http://schemas.microsoft.com/office/powerpoint/2010/main" val="3846852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822F81D6-EFAC-40F8-9EB6-89E513D40C80}" type="slidenum">
              <a:rPr lang="en-US" altLang="en-US"/>
              <a:pPr>
                <a:defRPr/>
              </a:pPr>
              <a:t>‹#›</a:t>
            </a:fld>
            <a:endParaRPr lang="en-US" altLang="en-US" dirty="0"/>
          </a:p>
        </p:txBody>
      </p:sp>
    </p:spTree>
    <p:extLst>
      <p:ext uri="{BB962C8B-B14F-4D97-AF65-F5344CB8AC3E}">
        <p14:creationId xmlns:p14="http://schemas.microsoft.com/office/powerpoint/2010/main" val="1902716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75C0F5B8-3C67-49FB-BFDE-53F19291CCB8}" type="slidenum">
              <a:rPr lang="en-US" altLang="en-US"/>
              <a:pPr>
                <a:defRPr/>
              </a:pPr>
              <a:t>‹#›</a:t>
            </a:fld>
            <a:endParaRPr lang="en-US" altLang="en-US" dirty="0"/>
          </a:p>
        </p:txBody>
      </p:sp>
    </p:spTree>
    <p:extLst>
      <p:ext uri="{BB962C8B-B14F-4D97-AF65-F5344CB8AC3E}">
        <p14:creationId xmlns:p14="http://schemas.microsoft.com/office/powerpoint/2010/main" val="4161143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a:t>DRAFT For Policy Development Purposes Only</a:t>
            </a: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230AEE11-BE99-4372-8245-3BDAF12E6F8E}" type="slidenum">
              <a:rPr lang="en-US" altLang="en-US"/>
              <a:pPr>
                <a:defRPr/>
              </a:pPr>
              <a:t>‹#›</a:t>
            </a:fld>
            <a:endParaRPr lang="en-US" altLang="en-US" dirty="0"/>
          </a:p>
        </p:txBody>
      </p:sp>
    </p:spTree>
    <p:extLst>
      <p:ext uri="{BB962C8B-B14F-4D97-AF65-F5344CB8AC3E}">
        <p14:creationId xmlns:p14="http://schemas.microsoft.com/office/powerpoint/2010/main" val="4267312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A02EDF9D-FBE3-4002-856C-24217C4C199F}" type="slidenum">
              <a:rPr lang="en-US" altLang="en-US"/>
              <a:pPr>
                <a:defRPr/>
              </a:pPr>
              <a:t>‹#›</a:t>
            </a:fld>
            <a:endParaRPr lang="en-US" altLang="en-US" dirty="0"/>
          </a:p>
        </p:txBody>
      </p:sp>
    </p:spTree>
    <p:extLst>
      <p:ext uri="{BB962C8B-B14F-4D97-AF65-F5344CB8AC3E}">
        <p14:creationId xmlns:p14="http://schemas.microsoft.com/office/powerpoint/2010/main" val="2672182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8772767C-F98F-42DD-B5E3-835C17AD9213}" type="slidenum">
              <a:rPr lang="en-US" altLang="en-US"/>
              <a:pPr>
                <a:defRPr/>
              </a:pPr>
              <a:t>‹#›</a:t>
            </a:fld>
            <a:endParaRPr lang="en-US" altLang="en-US" dirty="0"/>
          </a:p>
        </p:txBody>
      </p:sp>
    </p:spTree>
    <p:extLst>
      <p:ext uri="{BB962C8B-B14F-4D97-AF65-F5344CB8AC3E}">
        <p14:creationId xmlns:p14="http://schemas.microsoft.com/office/powerpoint/2010/main" val="3039529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930C91F6-8D43-4265-B8AC-16A4DA030A11}" type="slidenum">
              <a:rPr lang="en-US" altLang="en-US"/>
              <a:pPr>
                <a:defRPr/>
              </a:pPr>
              <a:t>‹#›</a:t>
            </a:fld>
            <a:endParaRPr lang="en-US" altLang="en-US" dirty="0"/>
          </a:p>
        </p:txBody>
      </p:sp>
    </p:spTree>
    <p:extLst>
      <p:ext uri="{BB962C8B-B14F-4D97-AF65-F5344CB8AC3E}">
        <p14:creationId xmlns:p14="http://schemas.microsoft.com/office/powerpoint/2010/main" val="342439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DRAFT For Policy Development Purposes Only</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D1B72EA1-7B23-430E-A64E-0ED8745C61B7}" type="slidenum">
              <a:rPr lang="en-US" altLang="en-US"/>
              <a:pPr>
                <a:defRPr/>
              </a:pPr>
              <a:t>‹#›</a:t>
            </a:fld>
            <a:endParaRPr lang="en-US" altLang="en-US" dirty="0"/>
          </a:p>
        </p:txBody>
      </p:sp>
    </p:spTree>
    <p:extLst>
      <p:ext uri="{BB962C8B-B14F-4D97-AF65-F5344CB8AC3E}">
        <p14:creationId xmlns:p14="http://schemas.microsoft.com/office/powerpoint/2010/main" val="1806526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5DA88E3B-86B4-444A-BB61-928A637C5E3E}" type="slidenum">
              <a:rPr lang="en-US" altLang="en-US"/>
              <a:pPr>
                <a:defRPr/>
              </a:pPr>
              <a:t>‹#›</a:t>
            </a:fld>
            <a:endParaRPr lang="en-US" altLang="en-US" dirty="0"/>
          </a:p>
        </p:txBody>
      </p:sp>
    </p:spTree>
    <p:extLst>
      <p:ext uri="{BB962C8B-B14F-4D97-AF65-F5344CB8AC3E}">
        <p14:creationId xmlns:p14="http://schemas.microsoft.com/office/powerpoint/2010/main" val="3056472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2898DEE4-5715-466A-AE17-16767AD409E5}" type="slidenum">
              <a:rPr lang="en-US" altLang="en-US"/>
              <a:pPr>
                <a:defRPr/>
              </a:pPr>
              <a:t>‹#›</a:t>
            </a:fld>
            <a:endParaRPr lang="en-US" altLang="en-US" dirty="0"/>
          </a:p>
        </p:txBody>
      </p:sp>
    </p:spTree>
    <p:extLst>
      <p:ext uri="{BB962C8B-B14F-4D97-AF65-F5344CB8AC3E}">
        <p14:creationId xmlns:p14="http://schemas.microsoft.com/office/powerpoint/2010/main" val="1115779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A4C4C5D5-E614-4D90-BBA9-26EE154C371A}" type="slidenum">
              <a:rPr lang="en-US" altLang="en-US"/>
              <a:pPr>
                <a:defRPr/>
              </a:pPr>
              <a:t>‹#›</a:t>
            </a:fld>
            <a:endParaRPr lang="en-US" altLang="en-US" dirty="0"/>
          </a:p>
        </p:txBody>
      </p:sp>
    </p:spTree>
    <p:extLst>
      <p:ext uri="{BB962C8B-B14F-4D97-AF65-F5344CB8AC3E}">
        <p14:creationId xmlns:p14="http://schemas.microsoft.com/office/powerpoint/2010/main" val="3461918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1E685D4-FB7B-4753-B141-C70E149CE88A}" type="slidenum">
              <a:rPr lang="en-US" altLang="en-US"/>
              <a:pPr>
                <a:defRPr/>
              </a:pPr>
              <a:t>‹#›</a:t>
            </a:fld>
            <a:endParaRPr lang="en-US" altLang="en-US" dirty="0"/>
          </a:p>
        </p:txBody>
      </p:sp>
    </p:spTree>
    <p:extLst>
      <p:ext uri="{BB962C8B-B14F-4D97-AF65-F5344CB8AC3E}">
        <p14:creationId xmlns:p14="http://schemas.microsoft.com/office/powerpoint/2010/main" val="1006463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3D48A21-AA24-4C04-8756-391CADAF404C}" type="slidenum">
              <a:rPr lang="en-US" altLang="en-US"/>
              <a:pPr>
                <a:defRPr/>
              </a:pPr>
              <a:t>‹#›</a:t>
            </a:fld>
            <a:endParaRPr lang="en-US" altLang="en-US" dirty="0"/>
          </a:p>
        </p:txBody>
      </p:sp>
    </p:spTree>
    <p:extLst>
      <p:ext uri="{BB962C8B-B14F-4D97-AF65-F5344CB8AC3E}">
        <p14:creationId xmlns:p14="http://schemas.microsoft.com/office/powerpoint/2010/main" val="1665817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D6BBC717-E613-47A6-AE4E-34E91B1746F0}" type="slidenum">
              <a:rPr lang="en-US" altLang="en-US"/>
              <a:pPr>
                <a:defRPr/>
              </a:pPr>
              <a:t>‹#›</a:t>
            </a:fld>
            <a:endParaRPr lang="en-US" altLang="en-US" dirty="0"/>
          </a:p>
        </p:txBody>
      </p:sp>
    </p:spTree>
    <p:extLst>
      <p:ext uri="{BB962C8B-B14F-4D97-AF65-F5344CB8AC3E}">
        <p14:creationId xmlns:p14="http://schemas.microsoft.com/office/powerpoint/2010/main" val="953710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6681566-3DE2-4961-BD74-828A93E79153}" type="slidenum">
              <a:rPr lang="en-US" altLang="en-US"/>
              <a:pPr>
                <a:defRPr/>
              </a:pPr>
              <a:t>‹#›</a:t>
            </a:fld>
            <a:endParaRPr lang="en-US" altLang="en-US" dirty="0"/>
          </a:p>
        </p:txBody>
      </p:sp>
    </p:spTree>
    <p:extLst>
      <p:ext uri="{BB962C8B-B14F-4D97-AF65-F5344CB8AC3E}">
        <p14:creationId xmlns:p14="http://schemas.microsoft.com/office/powerpoint/2010/main" val="1700458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911D1E16-300A-4A1B-A6BA-33DE3CF47CCF}" type="slidenum">
              <a:rPr lang="en-US" altLang="en-US"/>
              <a:pPr>
                <a:defRPr/>
              </a:pPr>
              <a:t>‹#›</a:t>
            </a:fld>
            <a:endParaRPr lang="en-US" altLang="en-US" dirty="0"/>
          </a:p>
        </p:txBody>
      </p:sp>
    </p:spTree>
    <p:extLst>
      <p:ext uri="{BB962C8B-B14F-4D97-AF65-F5344CB8AC3E}">
        <p14:creationId xmlns:p14="http://schemas.microsoft.com/office/powerpoint/2010/main" val="1617111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a:t>DRAFT For Policy Development Purposes Only</a:t>
            </a: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88DCBBDC-0F58-45EE-B119-74C190FBC053}" type="slidenum">
              <a:rPr lang="en-US" altLang="en-US"/>
              <a:pPr>
                <a:defRPr/>
              </a:pPr>
              <a:t>‹#›</a:t>
            </a:fld>
            <a:endParaRPr lang="en-US" altLang="en-US" dirty="0"/>
          </a:p>
        </p:txBody>
      </p:sp>
    </p:spTree>
    <p:extLst>
      <p:ext uri="{BB962C8B-B14F-4D97-AF65-F5344CB8AC3E}">
        <p14:creationId xmlns:p14="http://schemas.microsoft.com/office/powerpoint/2010/main" val="623051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449EEB7-2E0B-4832-B276-2D7705941067}" type="slidenum">
              <a:rPr lang="en-US" altLang="en-US"/>
              <a:pPr>
                <a:defRPr/>
              </a:pPr>
              <a:t>‹#›</a:t>
            </a:fld>
            <a:endParaRPr lang="en-US" altLang="en-US" dirty="0"/>
          </a:p>
        </p:txBody>
      </p:sp>
    </p:spTree>
    <p:extLst>
      <p:ext uri="{BB962C8B-B14F-4D97-AF65-F5344CB8AC3E}">
        <p14:creationId xmlns:p14="http://schemas.microsoft.com/office/powerpoint/2010/main" val="41418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14450"/>
            <a:ext cx="4038600" cy="4811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4450"/>
            <a:ext cx="4038600" cy="4811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DRAFT For Policy Development Purposes Only</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Slide </a:t>
            </a:r>
            <a:fld id="{99DC3DB0-886C-48F7-9F68-2C470700E812}" type="slidenum">
              <a:rPr lang="en-US" altLang="en-US"/>
              <a:pPr>
                <a:defRPr/>
              </a:pPr>
              <a:t>‹#›</a:t>
            </a:fld>
            <a:endParaRPr lang="en-US" altLang="en-US" dirty="0"/>
          </a:p>
        </p:txBody>
      </p:sp>
    </p:spTree>
    <p:extLst>
      <p:ext uri="{BB962C8B-B14F-4D97-AF65-F5344CB8AC3E}">
        <p14:creationId xmlns:p14="http://schemas.microsoft.com/office/powerpoint/2010/main" val="768721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1B0E5EEF-4DB4-4405-80CF-5D62DA3B459A}" type="slidenum">
              <a:rPr lang="en-US" altLang="en-US"/>
              <a:pPr>
                <a:defRPr/>
              </a:pPr>
              <a:t>‹#›</a:t>
            </a:fld>
            <a:endParaRPr lang="en-US" altLang="en-US" dirty="0"/>
          </a:p>
        </p:txBody>
      </p:sp>
    </p:spTree>
    <p:extLst>
      <p:ext uri="{BB962C8B-B14F-4D97-AF65-F5344CB8AC3E}">
        <p14:creationId xmlns:p14="http://schemas.microsoft.com/office/powerpoint/2010/main" val="1845083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1C1FB6B-8DC9-4A18-AC01-1E37FA57948E}" type="slidenum">
              <a:rPr lang="en-US" altLang="en-US"/>
              <a:pPr>
                <a:defRPr/>
              </a:pPr>
              <a:t>‹#›</a:t>
            </a:fld>
            <a:endParaRPr lang="en-US" altLang="en-US" dirty="0"/>
          </a:p>
        </p:txBody>
      </p:sp>
    </p:spTree>
    <p:extLst>
      <p:ext uri="{BB962C8B-B14F-4D97-AF65-F5344CB8AC3E}">
        <p14:creationId xmlns:p14="http://schemas.microsoft.com/office/powerpoint/2010/main" val="25321013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0848229B-D487-452F-B996-4923506DF06D}" type="slidenum">
              <a:rPr lang="en-US" altLang="en-US"/>
              <a:pPr>
                <a:defRPr/>
              </a:pPr>
              <a:t>‹#›</a:t>
            </a:fld>
            <a:endParaRPr lang="en-US" altLang="en-US" dirty="0"/>
          </a:p>
        </p:txBody>
      </p:sp>
    </p:spTree>
    <p:extLst>
      <p:ext uri="{BB962C8B-B14F-4D97-AF65-F5344CB8AC3E}">
        <p14:creationId xmlns:p14="http://schemas.microsoft.com/office/powerpoint/2010/main" val="892785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3481650B-A5DA-4C75-ADB4-577AE8381396}" type="slidenum">
              <a:rPr lang="en-US" altLang="en-US"/>
              <a:pPr>
                <a:defRPr/>
              </a:pPr>
              <a:t>‹#›</a:t>
            </a:fld>
            <a:endParaRPr lang="en-US" altLang="en-US" dirty="0"/>
          </a:p>
        </p:txBody>
      </p:sp>
    </p:spTree>
    <p:extLst>
      <p:ext uri="{BB962C8B-B14F-4D97-AF65-F5344CB8AC3E}">
        <p14:creationId xmlns:p14="http://schemas.microsoft.com/office/powerpoint/2010/main" val="1463265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870C8499-9A50-43BB-A276-38DF5F70FD69}" type="slidenum">
              <a:rPr lang="en-US" altLang="en-US"/>
              <a:pPr>
                <a:defRPr/>
              </a:pPr>
              <a:t>‹#›</a:t>
            </a:fld>
            <a:endParaRPr lang="en-US" altLang="en-US" dirty="0"/>
          </a:p>
        </p:txBody>
      </p:sp>
    </p:spTree>
    <p:extLst>
      <p:ext uri="{BB962C8B-B14F-4D97-AF65-F5344CB8AC3E}">
        <p14:creationId xmlns:p14="http://schemas.microsoft.com/office/powerpoint/2010/main" val="1620713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33AD026-AF53-495A-9DE6-A8540DC3FC25}" type="slidenum">
              <a:rPr lang="en-US" altLang="en-US"/>
              <a:pPr>
                <a:defRPr/>
              </a:pPr>
              <a:t>‹#›</a:t>
            </a:fld>
            <a:endParaRPr lang="en-US" altLang="en-US" dirty="0"/>
          </a:p>
        </p:txBody>
      </p:sp>
    </p:spTree>
    <p:extLst>
      <p:ext uri="{BB962C8B-B14F-4D97-AF65-F5344CB8AC3E}">
        <p14:creationId xmlns:p14="http://schemas.microsoft.com/office/powerpoint/2010/main" val="1064921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8E83907-2CEE-4735-BCC0-D4D0FEC83702}" type="slidenum">
              <a:rPr lang="en-US" altLang="en-US"/>
              <a:pPr>
                <a:defRPr/>
              </a:pPr>
              <a:t>‹#›</a:t>
            </a:fld>
            <a:endParaRPr lang="en-US" altLang="en-US" dirty="0"/>
          </a:p>
        </p:txBody>
      </p:sp>
    </p:spTree>
    <p:extLst>
      <p:ext uri="{BB962C8B-B14F-4D97-AF65-F5344CB8AC3E}">
        <p14:creationId xmlns:p14="http://schemas.microsoft.com/office/powerpoint/2010/main" val="2646810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32BFD949-1B10-4794-97A8-2417DD96B8C7}" type="slidenum">
              <a:rPr lang="en-US" altLang="en-US"/>
              <a:pPr>
                <a:defRPr/>
              </a:pPr>
              <a:t>‹#›</a:t>
            </a:fld>
            <a:endParaRPr lang="en-US" altLang="en-US" dirty="0"/>
          </a:p>
        </p:txBody>
      </p:sp>
    </p:spTree>
    <p:extLst>
      <p:ext uri="{BB962C8B-B14F-4D97-AF65-F5344CB8AC3E}">
        <p14:creationId xmlns:p14="http://schemas.microsoft.com/office/powerpoint/2010/main" val="3646446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2BCD6E3-28FA-40A5-B9F0-D21B51506860}" type="slidenum">
              <a:rPr lang="en-US" altLang="en-US"/>
              <a:pPr>
                <a:defRPr/>
              </a:pPr>
              <a:t>‹#›</a:t>
            </a:fld>
            <a:endParaRPr lang="en-US" altLang="en-US" dirty="0"/>
          </a:p>
        </p:txBody>
      </p:sp>
    </p:spTree>
    <p:extLst>
      <p:ext uri="{BB962C8B-B14F-4D97-AF65-F5344CB8AC3E}">
        <p14:creationId xmlns:p14="http://schemas.microsoft.com/office/powerpoint/2010/main" val="190938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2C137C11-0C3C-47B7-88B0-B902D52D7C9D}" type="slidenum">
              <a:rPr lang="en-US" altLang="en-US"/>
              <a:pPr>
                <a:defRPr/>
              </a:pPr>
              <a:t>‹#›</a:t>
            </a:fld>
            <a:endParaRPr lang="en-US" altLang="en-US" dirty="0"/>
          </a:p>
        </p:txBody>
      </p:sp>
    </p:spTree>
    <p:extLst>
      <p:ext uri="{BB962C8B-B14F-4D97-AF65-F5344CB8AC3E}">
        <p14:creationId xmlns:p14="http://schemas.microsoft.com/office/powerpoint/2010/main" val="57411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DRAFT For Policy Development Purposes Only</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r>
              <a:rPr lang="en-US" altLang="en-US" dirty="0"/>
              <a:t>Slide </a:t>
            </a:r>
            <a:fld id="{324AB848-0D79-4BB1-8551-76E286A3428B}" type="slidenum">
              <a:rPr lang="en-US" altLang="en-US"/>
              <a:pPr>
                <a:defRPr/>
              </a:pPr>
              <a:t>‹#›</a:t>
            </a:fld>
            <a:endParaRPr lang="en-US" altLang="en-US" dirty="0"/>
          </a:p>
        </p:txBody>
      </p:sp>
    </p:spTree>
    <p:extLst>
      <p:ext uri="{BB962C8B-B14F-4D97-AF65-F5344CB8AC3E}">
        <p14:creationId xmlns:p14="http://schemas.microsoft.com/office/powerpoint/2010/main" val="31270299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9144000"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00200" y="1905000"/>
            <a:ext cx="2895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6019800" y="2133600"/>
            <a:ext cx="15494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762000" y="304800"/>
            <a:ext cx="7772400"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5071079E-C80E-45CC-8D30-C918E708544E}" type="slidenum">
              <a:rPr lang="en-US" altLang="en-US"/>
              <a:pPr>
                <a:defRPr/>
              </a:pPr>
              <a:t>‹#›</a:t>
            </a:fld>
            <a:endParaRPr lang="en-US" altLang="en-US" dirty="0"/>
          </a:p>
        </p:txBody>
      </p:sp>
    </p:spTree>
    <p:extLst>
      <p:ext uri="{BB962C8B-B14F-4D97-AF65-F5344CB8AC3E}">
        <p14:creationId xmlns:p14="http://schemas.microsoft.com/office/powerpoint/2010/main" val="14874955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BD780E0F-A3FC-483A-A3E5-D5033424F5F6}" type="slidenum">
              <a:rPr lang="en-US" altLang="en-US"/>
              <a:pPr>
                <a:defRPr/>
              </a:pPr>
              <a:t>‹#›</a:t>
            </a:fld>
            <a:endParaRPr lang="en-US" altLang="en-US" dirty="0"/>
          </a:p>
        </p:txBody>
      </p:sp>
    </p:spTree>
    <p:extLst>
      <p:ext uri="{BB962C8B-B14F-4D97-AF65-F5344CB8AC3E}">
        <p14:creationId xmlns:p14="http://schemas.microsoft.com/office/powerpoint/2010/main" val="595104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7112A531-BE4E-42B8-89DE-E85BC4871ED2}" type="slidenum">
              <a:rPr lang="en-US" altLang="en-US"/>
              <a:pPr>
                <a:defRPr/>
              </a:pPr>
              <a:t>‹#›</a:t>
            </a:fld>
            <a:endParaRPr lang="en-US" altLang="en-US" dirty="0"/>
          </a:p>
        </p:txBody>
      </p:sp>
    </p:spTree>
    <p:extLst>
      <p:ext uri="{BB962C8B-B14F-4D97-AF65-F5344CB8AC3E}">
        <p14:creationId xmlns:p14="http://schemas.microsoft.com/office/powerpoint/2010/main" val="860159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E608CA70-2ABB-4E51-AA3C-55C760DF3A1F}" type="slidenum">
              <a:rPr lang="en-US" altLang="en-US"/>
              <a:pPr>
                <a:defRPr/>
              </a:pPr>
              <a:t>‹#›</a:t>
            </a:fld>
            <a:endParaRPr lang="en-US" altLang="en-US" dirty="0"/>
          </a:p>
        </p:txBody>
      </p:sp>
    </p:spTree>
    <p:extLst>
      <p:ext uri="{BB962C8B-B14F-4D97-AF65-F5344CB8AC3E}">
        <p14:creationId xmlns:p14="http://schemas.microsoft.com/office/powerpoint/2010/main" val="4977870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9D9D8C50-BAFA-4771-A601-F2F9CE6CA29D}" type="slidenum">
              <a:rPr lang="en-US" altLang="en-US"/>
              <a:pPr>
                <a:defRPr/>
              </a:pPr>
              <a:t>‹#›</a:t>
            </a:fld>
            <a:endParaRPr lang="en-US" altLang="en-US" dirty="0"/>
          </a:p>
        </p:txBody>
      </p:sp>
    </p:spTree>
    <p:extLst>
      <p:ext uri="{BB962C8B-B14F-4D97-AF65-F5344CB8AC3E}">
        <p14:creationId xmlns:p14="http://schemas.microsoft.com/office/powerpoint/2010/main" val="3202445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87034BF8-ABE9-4F20-8453-A3826AD297FC}" type="slidenum">
              <a:rPr lang="en-US" altLang="en-US"/>
              <a:pPr>
                <a:defRPr/>
              </a:pPr>
              <a:t>‹#›</a:t>
            </a:fld>
            <a:endParaRPr lang="en-US" altLang="en-US" dirty="0"/>
          </a:p>
        </p:txBody>
      </p:sp>
    </p:spTree>
    <p:extLst>
      <p:ext uri="{BB962C8B-B14F-4D97-AF65-F5344CB8AC3E}">
        <p14:creationId xmlns:p14="http://schemas.microsoft.com/office/powerpoint/2010/main" val="2513601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CD63E20D-C208-4033-A4E5-FFF456B4BEC9}" type="slidenum">
              <a:rPr lang="en-US" altLang="en-US"/>
              <a:pPr>
                <a:defRPr/>
              </a:pPr>
              <a:t>‹#›</a:t>
            </a:fld>
            <a:endParaRPr lang="en-US" altLang="en-US" dirty="0"/>
          </a:p>
        </p:txBody>
      </p:sp>
    </p:spTree>
    <p:extLst>
      <p:ext uri="{BB962C8B-B14F-4D97-AF65-F5344CB8AC3E}">
        <p14:creationId xmlns:p14="http://schemas.microsoft.com/office/powerpoint/2010/main" val="42150678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9911B166-6D7D-489B-97BA-DD83A9A60FB3}" type="slidenum">
              <a:rPr lang="en-US" altLang="en-US"/>
              <a:pPr>
                <a:defRPr/>
              </a:pPr>
              <a:t>‹#›</a:t>
            </a:fld>
            <a:endParaRPr lang="en-US" altLang="en-US" dirty="0"/>
          </a:p>
        </p:txBody>
      </p:sp>
    </p:spTree>
    <p:extLst>
      <p:ext uri="{BB962C8B-B14F-4D97-AF65-F5344CB8AC3E}">
        <p14:creationId xmlns:p14="http://schemas.microsoft.com/office/powerpoint/2010/main" val="2762482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1209B5D4-87DD-4E93-9A59-122546D11BA8}" type="slidenum">
              <a:rPr lang="en-US" altLang="en-US"/>
              <a:pPr>
                <a:defRPr/>
              </a:pPr>
              <a:t>‹#›</a:t>
            </a:fld>
            <a:endParaRPr lang="en-US" altLang="en-US" dirty="0"/>
          </a:p>
        </p:txBody>
      </p:sp>
    </p:spTree>
    <p:extLst>
      <p:ext uri="{BB962C8B-B14F-4D97-AF65-F5344CB8AC3E}">
        <p14:creationId xmlns:p14="http://schemas.microsoft.com/office/powerpoint/2010/main" val="25755677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29C5A53D-4DA1-47C9-A1FD-543D6AD6F3BA}" type="slidenum">
              <a:rPr lang="en-US" altLang="en-US"/>
              <a:pPr>
                <a:defRPr/>
              </a:pPr>
              <a:t>‹#›</a:t>
            </a:fld>
            <a:endParaRPr lang="en-US" altLang="en-US" dirty="0"/>
          </a:p>
        </p:txBody>
      </p:sp>
    </p:spTree>
    <p:extLst>
      <p:ext uri="{BB962C8B-B14F-4D97-AF65-F5344CB8AC3E}">
        <p14:creationId xmlns:p14="http://schemas.microsoft.com/office/powerpoint/2010/main" val="129357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DRAFT For Policy Development Purposes Only</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en-US" dirty="0"/>
              <a:t>Slide </a:t>
            </a:r>
            <a:fld id="{264410CA-55B0-40FE-BEFE-CD979DB58FD1}" type="slidenum">
              <a:rPr lang="en-US" altLang="en-US"/>
              <a:pPr>
                <a:defRPr/>
              </a:pPr>
              <a:t>‹#›</a:t>
            </a:fld>
            <a:endParaRPr lang="en-US" altLang="en-US" dirty="0"/>
          </a:p>
        </p:txBody>
      </p:sp>
    </p:spTree>
    <p:extLst>
      <p:ext uri="{BB962C8B-B14F-4D97-AF65-F5344CB8AC3E}">
        <p14:creationId xmlns:p14="http://schemas.microsoft.com/office/powerpoint/2010/main" val="41566631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24724346-8D01-4F87-AD6D-13BCCC228AB5}" type="slidenum">
              <a:rPr lang="en-US" altLang="en-US"/>
              <a:pPr>
                <a:defRPr/>
              </a:pPr>
              <a:t>‹#›</a:t>
            </a:fld>
            <a:endParaRPr lang="en-US" altLang="en-US" dirty="0"/>
          </a:p>
        </p:txBody>
      </p:sp>
    </p:spTree>
    <p:extLst>
      <p:ext uri="{BB962C8B-B14F-4D97-AF65-F5344CB8AC3E}">
        <p14:creationId xmlns:p14="http://schemas.microsoft.com/office/powerpoint/2010/main" val="30472707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52578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8367949F-1704-4906-971A-69DB0C9E6797}" type="slidenum">
              <a:rPr lang="en-US" altLang="en-US"/>
              <a:pPr>
                <a:defRPr/>
              </a:pPr>
              <a:t>‹#›</a:t>
            </a:fld>
            <a:endParaRPr lang="en-US" altLang="en-US" dirty="0"/>
          </a:p>
        </p:txBody>
      </p:sp>
    </p:spTree>
    <p:extLst>
      <p:ext uri="{BB962C8B-B14F-4D97-AF65-F5344CB8AC3E}">
        <p14:creationId xmlns:p14="http://schemas.microsoft.com/office/powerpoint/2010/main" val="3279224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a:t>DRAFT For Policy Development Purposes Only</a:t>
            </a: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784DB709-F2F1-4ED7-864F-D3BB538D3A90}" type="slidenum">
              <a:rPr lang="en-US" altLang="en-US"/>
              <a:pPr>
                <a:defRPr/>
              </a:pPr>
              <a:t>‹#›</a:t>
            </a:fld>
            <a:endParaRPr lang="en-US" altLang="en-US" dirty="0"/>
          </a:p>
        </p:txBody>
      </p:sp>
    </p:spTree>
    <p:extLst>
      <p:ext uri="{BB962C8B-B14F-4D97-AF65-F5344CB8AC3E}">
        <p14:creationId xmlns:p14="http://schemas.microsoft.com/office/powerpoint/2010/main" val="18645885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C26BA61-87E7-4D00-897A-A1DD59C2EE21}" type="slidenum">
              <a:rPr lang="en-US" altLang="en-US"/>
              <a:pPr>
                <a:defRPr/>
              </a:pPr>
              <a:t>‹#›</a:t>
            </a:fld>
            <a:endParaRPr lang="en-US" altLang="en-US" dirty="0"/>
          </a:p>
        </p:txBody>
      </p:sp>
    </p:spTree>
    <p:extLst>
      <p:ext uri="{BB962C8B-B14F-4D97-AF65-F5344CB8AC3E}">
        <p14:creationId xmlns:p14="http://schemas.microsoft.com/office/powerpoint/2010/main" val="13106086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9B7C2E4-1EC6-409B-98B4-037B89B60CDE}" type="slidenum">
              <a:rPr lang="en-US" altLang="en-US"/>
              <a:pPr>
                <a:defRPr/>
              </a:pPr>
              <a:t>‹#›</a:t>
            </a:fld>
            <a:endParaRPr lang="en-US" altLang="en-US" dirty="0"/>
          </a:p>
        </p:txBody>
      </p:sp>
    </p:spTree>
    <p:extLst>
      <p:ext uri="{BB962C8B-B14F-4D97-AF65-F5344CB8AC3E}">
        <p14:creationId xmlns:p14="http://schemas.microsoft.com/office/powerpoint/2010/main" val="40252834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436C696C-5438-4A94-8AF3-8014564F8A4A}" type="slidenum">
              <a:rPr lang="en-US" altLang="en-US"/>
              <a:pPr>
                <a:defRPr/>
              </a:pPr>
              <a:t>‹#›</a:t>
            </a:fld>
            <a:endParaRPr lang="en-US" altLang="en-US" dirty="0"/>
          </a:p>
        </p:txBody>
      </p:sp>
    </p:spTree>
    <p:extLst>
      <p:ext uri="{BB962C8B-B14F-4D97-AF65-F5344CB8AC3E}">
        <p14:creationId xmlns:p14="http://schemas.microsoft.com/office/powerpoint/2010/main" val="17862886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951072B3-92E1-495C-B8B3-AF7CF82EC146}" type="slidenum">
              <a:rPr lang="en-US" altLang="en-US"/>
              <a:pPr>
                <a:defRPr/>
              </a:pPr>
              <a:t>‹#›</a:t>
            </a:fld>
            <a:endParaRPr lang="en-US" altLang="en-US" dirty="0"/>
          </a:p>
        </p:txBody>
      </p:sp>
    </p:spTree>
    <p:extLst>
      <p:ext uri="{BB962C8B-B14F-4D97-AF65-F5344CB8AC3E}">
        <p14:creationId xmlns:p14="http://schemas.microsoft.com/office/powerpoint/2010/main" val="20789156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8FF2ED94-429C-41BA-9F25-51FEECC39F63}" type="slidenum">
              <a:rPr lang="en-US" altLang="en-US"/>
              <a:pPr>
                <a:defRPr/>
              </a:pPr>
              <a:t>‹#›</a:t>
            </a:fld>
            <a:endParaRPr lang="en-US" altLang="en-US" dirty="0"/>
          </a:p>
        </p:txBody>
      </p:sp>
    </p:spTree>
    <p:extLst>
      <p:ext uri="{BB962C8B-B14F-4D97-AF65-F5344CB8AC3E}">
        <p14:creationId xmlns:p14="http://schemas.microsoft.com/office/powerpoint/2010/main" val="28808621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AEC49630-B2B7-476E-AAEE-AEF009624C0A}" type="slidenum">
              <a:rPr lang="en-US" altLang="en-US"/>
              <a:pPr>
                <a:defRPr/>
              </a:pPr>
              <a:t>‹#›</a:t>
            </a:fld>
            <a:endParaRPr lang="en-US" altLang="en-US" dirty="0"/>
          </a:p>
        </p:txBody>
      </p:sp>
    </p:spTree>
    <p:extLst>
      <p:ext uri="{BB962C8B-B14F-4D97-AF65-F5344CB8AC3E}">
        <p14:creationId xmlns:p14="http://schemas.microsoft.com/office/powerpoint/2010/main" val="26211282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94C636E-D050-4267-9CDB-DBCA495DCE49}" type="slidenum">
              <a:rPr lang="en-US" altLang="en-US"/>
              <a:pPr>
                <a:defRPr/>
              </a:pPr>
              <a:t>‹#›</a:t>
            </a:fld>
            <a:endParaRPr lang="en-US" altLang="en-US" dirty="0"/>
          </a:p>
        </p:txBody>
      </p:sp>
    </p:spTree>
    <p:extLst>
      <p:ext uri="{BB962C8B-B14F-4D97-AF65-F5344CB8AC3E}">
        <p14:creationId xmlns:p14="http://schemas.microsoft.com/office/powerpoint/2010/main" val="158605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DRAFT For Policy Development Purposes Only</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en-US" dirty="0"/>
              <a:t>Slide </a:t>
            </a:r>
            <a:fld id="{0BD109FE-154F-49E4-8D02-47A3E8B5008A}" type="slidenum">
              <a:rPr lang="en-US" altLang="en-US"/>
              <a:pPr>
                <a:defRPr/>
              </a:pPr>
              <a:t>‹#›</a:t>
            </a:fld>
            <a:endParaRPr lang="en-US" altLang="en-US" dirty="0"/>
          </a:p>
        </p:txBody>
      </p:sp>
    </p:spTree>
    <p:extLst>
      <p:ext uri="{BB962C8B-B14F-4D97-AF65-F5344CB8AC3E}">
        <p14:creationId xmlns:p14="http://schemas.microsoft.com/office/powerpoint/2010/main" val="29406744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C120AA8-5E9E-40AE-A0E5-377AB41A299F}" type="slidenum">
              <a:rPr lang="en-US" altLang="en-US"/>
              <a:pPr>
                <a:defRPr/>
              </a:pPr>
              <a:t>‹#›</a:t>
            </a:fld>
            <a:endParaRPr lang="en-US" altLang="en-US" dirty="0"/>
          </a:p>
        </p:txBody>
      </p:sp>
    </p:spTree>
    <p:extLst>
      <p:ext uri="{BB962C8B-B14F-4D97-AF65-F5344CB8AC3E}">
        <p14:creationId xmlns:p14="http://schemas.microsoft.com/office/powerpoint/2010/main" val="3895736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C0A8568F-CFC4-4D1A-A82D-40EA4DFA6EA6}" type="slidenum">
              <a:rPr lang="en-US" altLang="en-US"/>
              <a:pPr>
                <a:defRPr/>
              </a:pPr>
              <a:t>‹#›</a:t>
            </a:fld>
            <a:endParaRPr lang="en-US" altLang="en-US" dirty="0"/>
          </a:p>
        </p:txBody>
      </p:sp>
    </p:spTree>
    <p:extLst>
      <p:ext uri="{BB962C8B-B14F-4D97-AF65-F5344CB8AC3E}">
        <p14:creationId xmlns:p14="http://schemas.microsoft.com/office/powerpoint/2010/main" val="36181023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7B7B53A-DA4C-43ED-816C-0F6C060B8707}" type="slidenum">
              <a:rPr lang="en-US" altLang="en-US"/>
              <a:pPr>
                <a:defRPr/>
              </a:pPr>
              <a:t>‹#›</a:t>
            </a:fld>
            <a:endParaRPr lang="en-US" altLang="en-US" dirty="0"/>
          </a:p>
        </p:txBody>
      </p:sp>
    </p:spTree>
    <p:extLst>
      <p:ext uri="{BB962C8B-B14F-4D97-AF65-F5344CB8AC3E}">
        <p14:creationId xmlns:p14="http://schemas.microsoft.com/office/powerpoint/2010/main" val="1948652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229195"/>
            <a:ext cx="5256068" cy="1143000"/>
          </a:xfrm>
        </p:spPr>
        <p:txBody>
          <a:bodyPr/>
          <a:lstStyle/>
          <a:p>
            <a:r>
              <a:rPr lang="en-US"/>
              <a:t>Click to edit Master title style</a:t>
            </a:r>
          </a:p>
        </p:txBody>
      </p:sp>
      <p:sp>
        <p:nvSpPr>
          <p:cNvPr id="3" name="Text Placeholder 2"/>
          <p:cNvSpPr>
            <a:spLocks noGrp="1"/>
          </p:cNvSpPr>
          <p:nvPr>
            <p:ph type="body" sz="half" idx="1"/>
          </p:nvPr>
        </p:nvSpPr>
        <p:spPr>
          <a:xfrm>
            <a:off x="458933" y="1599903"/>
            <a:ext cx="4043795" cy="4525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599903"/>
            <a:ext cx="4043795" cy="4525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01A38D74-0F22-4E6B-89D4-F73C8449D938}" type="slidenum">
              <a:rPr lang="en-US" altLang="en-US"/>
              <a:pPr>
                <a:defRPr/>
              </a:pPr>
              <a:t>‹#›</a:t>
            </a:fld>
            <a:endParaRPr lang="en-US" altLang="en-US" dirty="0"/>
          </a:p>
        </p:txBody>
      </p:sp>
    </p:spTree>
    <p:extLst>
      <p:ext uri="{BB962C8B-B14F-4D97-AF65-F5344CB8AC3E}">
        <p14:creationId xmlns:p14="http://schemas.microsoft.com/office/powerpoint/2010/main" val="42780409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8932" y="229196"/>
            <a:ext cx="8226136" cy="5896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9D66F97D-DABC-4820-B3C7-D60750911705}" type="slidenum">
              <a:rPr lang="en-US" altLang="en-US"/>
              <a:pPr>
                <a:defRPr/>
              </a:pPr>
              <a:t>‹#›</a:t>
            </a:fld>
            <a:endParaRPr lang="en-US" altLang="en-US" dirty="0"/>
          </a:p>
        </p:txBody>
      </p:sp>
    </p:spTree>
    <p:extLst>
      <p:ext uri="{BB962C8B-B14F-4D97-AF65-F5344CB8AC3E}">
        <p14:creationId xmlns:p14="http://schemas.microsoft.com/office/powerpoint/2010/main" val="884505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a:t>DRAFT For Policy Development Purposes Only</a:t>
            </a: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966014E7-2697-423B-9AF9-5A60722DC99B}" type="slidenum">
              <a:rPr lang="en-US" altLang="en-US"/>
              <a:pPr>
                <a:defRPr/>
              </a:pPr>
              <a:t>‹#›</a:t>
            </a:fld>
            <a:endParaRPr lang="en-US" altLang="en-US" dirty="0"/>
          </a:p>
        </p:txBody>
      </p:sp>
    </p:spTree>
    <p:extLst>
      <p:ext uri="{BB962C8B-B14F-4D97-AF65-F5344CB8AC3E}">
        <p14:creationId xmlns:p14="http://schemas.microsoft.com/office/powerpoint/2010/main" val="34596838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1041F060-CFC2-4034-B94D-6FBA18A37506}" type="slidenum">
              <a:rPr lang="en-US" altLang="en-US"/>
              <a:pPr>
                <a:defRPr/>
              </a:pPr>
              <a:t>‹#›</a:t>
            </a:fld>
            <a:endParaRPr lang="en-US" altLang="en-US" dirty="0"/>
          </a:p>
        </p:txBody>
      </p:sp>
    </p:spTree>
    <p:extLst>
      <p:ext uri="{BB962C8B-B14F-4D97-AF65-F5344CB8AC3E}">
        <p14:creationId xmlns:p14="http://schemas.microsoft.com/office/powerpoint/2010/main" val="22864064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E88AB14-E65D-404C-8497-D374B36485E8}" type="slidenum">
              <a:rPr lang="en-US" altLang="en-US"/>
              <a:pPr>
                <a:defRPr/>
              </a:pPr>
              <a:t>‹#›</a:t>
            </a:fld>
            <a:endParaRPr lang="en-US" altLang="en-US" dirty="0"/>
          </a:p>
        </p:txBody>
      </p:sp>
    </p:spTree>
    <p:extLst>
      <p:ext uri="{BB962C8B-B14F-4D97-AF65-F5344CB8AC3E}">
        <p14:creationId xmlns:p14="http://schemas.microsoft.com/office/powerpoint/2010/main" val="7695173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E063CD89-E1FC-4431-8FDC-A69BEE278D67}" type="slidenum">
              <a:rPr lang="en-US" altLang="en-US"/>
              <a:pPr>
                <a:defRPr/>
              </a:pPr>
              <a:t>‹#›</a:t>
            </a:fld>
            <a:endParaRPr lang="en-US" altLang="en-US" dirty="0"/>
          </a:p>
        </p:txBody>
      </p:sp>
    </p:spTree>
    <p:extLst>
      <p:ext uri="{BB962C8B-B14F-4D97-AF65-F5344CB8AC3E}">
        <p14:creationId xmlns:p14="http://schemas.microsoft.com/office/powerpoint/2010/main" val="1739700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0F51D33A-BFBE-4597-8BD1-9CEC8C7116CC}" type="slidenum">
              <a:rPr lang="en-US" altLang="en-US"/>
              <a:pPr>
                <a:defRPr/>
              </a:pPr>
              <a:t>‹#›</a:t>
            </a:fld>
            <a:endParaRPr lang="en-US" altLang="en-US" dirty="0"/>
          </a:p>
        </p:txBody>
      </p:sp>
    </p:spTree>
    <p:extLst>
      <p:ext uri="{BB962C8B-B14F-4D97-AF65-F5344CB8AC3E}">
        <p14:creationId xmlns:p14="http://schemas.microsoft.com/office/powerpoint/2010/main" val="416248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DRAFT For Policy Development Purposes Only</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Slide </a:t>
            </a:r>
            <a:fld id="{F9B59B9E-22FA-4207-A1FB-7239D803BF8A}" type="slidenum">
              <a:rPr lang="en-US" altLang="en-US"/>
              <a:pPr>
                <a:defRPr/>
              </a:pPr>
              <a:t>‹#›</a:t>
            </a:fld>
            <a:endParaRPr lang="en-US" altLang="en-US" dirty="0"/>
          </a:p>
        </p:txBody>
      </p:sp>
    </p:spTree>
    <p:extLst>
      <p:ext uri="{BB962C8B-B14F-4D97-AF65-F5344CB8AC3E}">
        <p14:creationId xmlns:p14="http://schemas.microsoft.com/office/powerpoint/2010/main" val="3847778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19249DFE-3693-4AB7-9BD3-49F05A6050D5}" type="slidenum">
              <a:rPr lang="en-US" altLang="en-US"/>
              <a:pPr>
                <a:defRPr/>
              </a:pPr>
              <a:t>‹#›</a:t>
            </a:fld>
            <a:endParaRPr lang="en-US" altLang="en-US" dirty="0"/>
          </a:p>
        </p:txBody>
      </p:sp>
    </p:spTree>
    <p:extLst>
      <p:ext uri="{BB962C8B-B14F-4D97-AF65-F5344CB8AC3E}">
        <p14:creationId xmlns:p14="http://schemas.microsoft.com/office/powerpoint/2010/main" val="33544022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5DC3AC3B-43B8-455D-B0A2-3397697BE675}" type="slidenum">
              <a:rPr lang="en-US" altLang="en-US"/>
              <a:pPr>
                <a:defRPr/>
              </a:pPr>
              <a:t>‹#›</a:t>
            </a:fld>
            <a:endParaRPr lang="en-US" altLang="en-US" dirty="0"/>
          </a:p>
        </p:txBody>
      </p:sp>
    </p:spTree>
    <p:extLst>
      <p:ext uri="{BB962C8B-B14F-4D97-AF65-F5344CB8AC3E}">
        <p14:creationId xmlns:p14="http://schemas.microsoft.com/office/powerpoint/2010/main" val="11915482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918B778-A389-42F9-9D2C-4430971A619E}" type="slidenum">
              <a:rPr lang="en-US" altLang="en-US"/>
              <a:pPr>
                <a:defRPr/>
              </a:pPr>
              <a:t>‹#›</a:t>
            </a:fld>
            <a:endParaRPr lang="en-US" altLang="en-US" dirty="0"/>
          </a:p>
        </p:txBody>
      </p:sp>
    </p:spTree>
    <p:extLst>
      <p:ext uri="{BB962C8B-B14F-4D97-AF65-F5344CB8AC3E}">
        <p14:creationId xmlns:p14="http://schemas.microsoft.com/office/powerpoint/2010/main" val="2436755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4F2FE71-15FA-4928-8586-A4B02E7D2DBD}" type="slidenum">
              <a:rPr lang="en-US" altLang="en-US"/>
              <a:pPr>
                <a:defRPr/>
              </a:pPr>
              <a:t>‹#›</a:t>
            </a:fld>
            <a:endParaRPr lang="en-US" altLang="en-US" dirty="0"/>
          </a:p>
        </p:txBody>
      </p:sp>
    </p:spTree>
    <p:extLst>
      <p:ext uri="{BB962C8B-B14F-4D97-AF65-F5344CB8AC3E}">
        <p14:creationId xmlns:p14="http://schemas.microsoft.com/office/powerpoint/2010/main" val="3813104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B776099-DF61-4D30-AB50-C8D4BB113A38}" type="slidenum">
              <a:rPr lang="en-US" altLang="en-US"/>
              <a:pPr>
                <a:defRPr/>
              </a:pPr>
              <a:t>‹#›</a:t>
            </a:fld>
            <a:endParaRPr lang="en-US" altLang="en-US" dirty="0"/>
          </a:p>
        </p:txBody>
      </p:sp>
    </p:spTree>
    <p:extLst>
      <p:ext uri="{BB962C8B-B14F-4D97-AF65-F5344CB8AC3E}">
        <p14:creationId xmlns:p14="http://schemas.microsoft.com/office/powerpoint/2010/main" val="35803154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4D692AB8-DED9-4060-9824-BCD9CE1E009F}" type="slidenum">
              <a:rPr lang="en-US" altLang="en-US"/>
              <a:pPr>
                <a:defRPr/>
              </a:pPr>
              <a:t>‹#›</a:t>
            </a:fld>
            <a:endParaRPr lang="en-US" altLang="en-US" dirty="0"/>
          </a:p>
        </p:txBody>
      </p:sp>
    </p:spTree>
    <p:extLst>
      <p:ext uri="{BB962C8B-B14F-4D97-AF65-F5344CB8AC3E}">
        <p14:creationId xmlns:p14="http://schemas.microsoft.com/office/powerpoint/2010/main" val="33781676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2578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r>
              <a:rPr lang="en-US"/>
              <a:t>DRAFT For Policy Development Purposes Only</a:t>
            </a: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C2959EBE-C261-4CB9-BE24-011EADF74A19}" type="slidenum">
              <a:rPr lang="en-US" altLang="en-US"/>
              <a:pPr>
                <a:defRPr/>
              </a:pPr>
              <a:t>‹#›</a:t>
            </a:fld>
            <a:endParaRPr lang="en-US" altLang="en-US" dirty="0"/>
          </a:p>
        </p:txBody>
      </p:sp>
    </p:spTree>
    <p:extLst>
      <p:ext uri="{BB962C8B-B14F-4D97-AF65-F5344CB8AC3E}">
        <p14:creationId xmlns:p14="http://schemas.microsoft.com/office/powerpoint/2010/main" val="35343474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9144000"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00200" y="1905000"/>
            <a:ext cx="2895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6019800" y="2133600"/>
            <a:ext cx="15494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9144000"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762000" y="304800"/>
            <a:ext cx="7772400"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AAE178DD-4455-4175-BC9B-5DD2E5ED194D}" type="slidenum">
              <a:rPr lang="en-US" altLang="en-US"/>
              <a:pPr>
                <a:defRPr/>
              </a:pPr>
              <a:t>‹#›</a:t>
            </a:fld>
            <a:endParaRPr lang="en-US" altLang="en-US" dirty="0"/>
          </a:p>
        </p:txBody>
      </p:sp>
    </p:spTree>
    <p:extLst>
      <p:ext uri="{BB962C8B-B14F-4D97-AF65-F5344CB8AC3E}">
        <p14:creationId xmlns:p14="http://schemas.microsoft.com/office/powerpoint/2010/main" val="23087302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C41D70F5-B983-4D2B-BB95-E4FA682B3AAF}" type="slidenum">
              <a:rPr lang="en-US" altLang="en-US"/>
              <a:pPr>
                <a:defRPr/>
              </a:pPr>
              <a:t>‹#›</a:t>
            </a:fld>
            <a:endParaRPr lang="en-US" altLang="en-US" dirty="0"/>
          </a:p>
        </p:txBody>
      </p:sp>
    </p:spTree>
    <p:extLst>
      <p:ext uri="{BB962C8B-B14F-4D97-AF65-F5344CB8AC3E}">
        <p14:creationId xmlns:p14="http://schemas.microsoft.com/office/powerpoint/2010/main" val="4697777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491E3A06-42C8-4156-A968-10FAD79C36BE}" type="slidenum">
              <a:rPr lang="en-US" altLang="en-US"/>
              <a:pPr>
                <a:defRPr/>
              </a:pPr>
              <a:t>‹#›</a:t>
            </a:fld>
            <a:endParaRPr lang="en-US" altLang="en-US" dirty="0"/>
          </a:p>
        </p:txBody>
      </p:sp>
    </p:spTree>
    <p:extLst>
      <p:ext uri="{BB962C8B-B14F-4D97-AF65-F5344CB8AC3E}">
        <p14:creationId xmlns:p14="http://schemas.microsoft.com/office/powerpoint/2010/main" val="320322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DRAFT For Policy Development Purposes Only</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Slide </a:t>
            </a:r>
            <a:fld id="{A8463FEC-5F86-4FAD-BCFF-6CA12CA885B8}" type="slidenum">
              <a:rPr lang="en-US" altLang="en-US"/>
              <a:pPr>
                <a:defRPr/>
              </a:pPr>
              <a:t>‹#›</a:t>
            </a:fld>
            <a:endParaRPr lang="en-US" altLang="en-US" dirty="0"/>
          </a:p>
        </p:txBody>
      </p:sp>
    </p:spTree>
    <p:extLst>
      <p:ext uri="{BB962C8B-B14F-4D97-AF65-F5344CB8AC3E}">
        <p14:creationId xmlns:p14="http://schemas.microsoft.com/office/powerpoint/2010/main" val="3047973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7DD08D19-2534-477E-88DC-FD2FB4FAE550}" type="slidenum">
              <a:rPr lang="en-US" altLang="en-US"/>
              <a:pPr>
                <a:defRPr/>
              </a:pPr>
              <a:t>‹#›</a:t>
            </a:fld>
            <a:endParaRPr lang="en-US" altLang="en-US" dirty="0"/>
          </a:p>
        </p:txBody>
      </p:sp>
    </p:spTree>
    <p:extLst>
      <p:ext uri="{BB962C8B-B14F-4D97-AF65-F5344CB8AC3E}">
        <p14:creationId xmlns:p14="http://schemas.microsoft.com/office/powerpoint/2010/main" val="693692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F1F5F439-14E3-44B7-B016-1D5FA396164B}" type="slidenum">
              <a:rPr lang="en-US" altLang="en-US"/>
              <a:pPr>
                <a:defRPr/>
              </a:pPr>
              <a:t>‹#›</a:t>
            </a:fld>
            <a:endParaRPr lang="en-US" altLang="en-US" dirty="0"/>
          </a:p>
        </p:txBody>
      </p:sp>
    </p:spTree>
    <p:extLst>
      <p:ext uri="{BB962C8B-B14F-4D97-AF65-F5344CB8AC3E}">
        <p14:creationId xmlns:p14="http://schemas.microsoft.com/office/powerpoint/2010/main" val="35219872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BECC9985-1AE0-43F2-8C27-39E085D6EB76}" type="slidenum">
              <a:rPr lang="en-US" altLang="en-US"/>
              <a:pPr>
                <a:defRPr/>
              </a:pPr>
              <a:t>‹#›</a:t>
            </a:fld>
            <a:endParaRPr lang="en-US" altLang="en-US" dirty="0"/>
          </a:p>
        </p:txBody>
      </p:sp>
    </p:spTree>
    <p:extLst>
      <p:ext uri="{BB962C8B-B14F-4D97-AF65-F5344CB8AC3E}">
        <p14:creationId xmlns:p14="http://schemas.microsoft.com/office/powerpoint/2010/main" val="20492946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6E17C149-9794-4721-A3AD-5FEA020F177F}" type="slidenum">
              <a:rPr lang="en-US" altLang="en-US"/>
              <a:pPr>
                <a:defRPr/>
              </a:pPr>
              <a:t>‹#›</a:t>
            </a:fld>
            <a:endParaRPr lang="en-US" altLang="en-US" dirty="0"/>
          </a:p>
        </p:txBody>
      </p:sp>
    </p:spTree>
    <p:extLst>
      <p:ext uri="{BB962C8B-B14F-4D97-AF65-F5344CB8AC3E}">
        <p14:creationId xmlns:p14="http://schemas.microsoft.com/office/powerpoint/2010/main" val="239962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3CC8FB0-76C8-491E-8001-84820E6C18B9}" type="slidenum">
              <a:rPr lang="en-US" altLang="en-US"/>
              <a:pPr>
                <a:defRPr/>
              </a:pPr>
              <a:t>‹#›</a:t>
            </a:fld>
            <a:endParaRPr lang="en-US" altLang="en-US" dirty="0"/>
          </a:p>
        </p:txBody>
      </p:sp>
    </p:spTree>
    <p:extLst>
      <p:ext uri="{BB962C8B-B14F-4D97-AF65-F5344CB8AC3E}">
        <p14:creationId xmlns:p14="http://schemas.microsoft.com/office/powerpoint/2010/main" val="1941674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680A79F-5980-45DB-B452-5068BC96104D}" type="slidenum">
              <a:rPr lang="en-US" altLang="en-US"/>
              <a:pPr>
                <a:defRPr/>
              </a:pPr>
              <a:t>‹#›</a:t>
            </a:fld>
            <a:endParaRPr lang="en-US" altLang="en-US" dirty="0"/>
          </a:p>
        </p:txBody>
      </p:sp>
    </p:spTree>
    <p:extLst>
      <p:ext uri="{BB962C8B-B14F-4D97-AF65-F5344CB8AC3E}">
        <p14:creationId xmlns:p14="http://schemas.microsoft.com/office/powerpoint/2010/main" val="6479144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1AB74334-71BC-4036-8BE8-7E53A8EEB87F}" type="slidenum">
              <a:rPr lang="en-US" altLang="en-US"/>
              <a:pPr>
                <a:defRPr/>
              </a:pPr>
              <a:t>‹#›</a:t>
            </a:fld>
            <a:endParaRPr lang="en-US" altLang="en-US" dirty="0"/>
          </a:p>
        </p:txBody>
      </p:sp>
    </p:spTree>
    <p:extLst>
      <p:ext uri="{BB962C8B-B14F-4D97-AF65-F5344CB8AC3E}">
        <p14:creationId xmlns:p14="http://schemas.microsoft.com/office/powerpoint/2010/main" val="4067967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57C1A818-41F8-4EB1-B9C1-0051DD8D3F9C}" type="slidenum">
              <a:rPr lang="en-US" altLang="en-US"/>
              <a:pPr>
                <a:defRPr/>
              </a:pPr>
              <a:t>‹#›</a:t>
            </a:fld>
            <a:endParaRPr lang="en-US" altLang="en-US" dirty="0"/>
          </a:p>
        </p:txBody>
      </p:sp>
    </p:spTree>
    <p:extLst>
      <p:ext uri="{BB962C8B-B14F-4D97-AF65-F5344CB8AC3E}">
        <p14:creationId xmlns:p14="http://schemas.microsoft.com/office/powerpoint/2010/main" val="42921774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52578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r>
              <a:rPr lang="en-US" altLang="en-US"/>
              <a:t>DRAFT For Policy Development Purposes Only</a:t>
            </a: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7D3CCA2-E67F-49CE-893B-58B4E9B3DDAD}" type="slidenum">
              <a:rPr lang="en-US" altLang="en-US"/>
              <a:pPr>
                <a:defRPr/>
              </a:pPr>
              <a:t>‹#›</a:t>
            </a:fld>
            <a:endParaRPr lang="en-US" altLang="en-US" dirty="0"/>
          </a:p>
        </p:txBody>
      </p:sp>
    </p:spTree>
    <p:extLst>
      <p:ext uri="{BB962C8B-B14F-4D97-AF65-F5344CB8AC3E}">
        <p14:creationId xmlns:p14="http://schemas.microsoft.com/office/powerpoint/2010/main" val="19124075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9144000"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08188"/>
            <a:ext cx="2667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9144000"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762000" y="304800"/>
            <a:ext cx="7772400"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447800" y="4114800"/>
            <a:ext cx="6400800"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r>
              <a:rPr lang="en-US"/>
              <a:t>DRAFT For Policy Development Purposes Only</a:t>
            </a: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E68792D1-0702-4439-949D-DE7270B3ACEA}" type="slidenum">
              <a:rPr lang="en-US" altLang="en-US"/>
              <a:pPr>
                <a:defRPr/>
              </a:pPr>
              <a:t>‹#›</a:t>
            </a:fld>
            <a:endParaRPr lang="en-US" altLang="en-US" dirty="0"/>
          </a:p>
        </p:txBody>
      </p:sp>
    </p:spTree>
    <p:extLst>
      <p:ext uri="{BB962C8B-B14F-4D97-AF65-F5344CB8AC3E}">
        <p14:creationId xmlns:p14="http://schemas.microsoft.com/office/powerpoint/2010/main" val="347764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image" Target="../media/image3.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7.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4.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3.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7.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4.png"/><Relationship Id="rId2" Type="http://schemas.openxmlformats.org/officeDocument/2006/relationships/slideLayout" Target="../slideLayouts/slideLayout63.xml"/><Relationship Id="rId16" Type="http://schemas.openxmlformats.org/officeDocument/2006/relationships/image" Target="../media/image3.jpe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2.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4.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3.jpe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image" Target="../media/image3.jpe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7.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6" Type="http://schemas.openxmlformats.org/officeDocument/2006/relationships/image" Target="../media/image4.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image" Target="../media/image3.jpeg"/><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dirty="0">
              <a:latin typeface="Calibri" pitchFamily="34" charset="0"/>
            </a:endParaRPr>
          </a:p>
        </p:txBody>
      </p:sp>
      <p:sp>
        <p:nvSpPr>
          <p:cNvPr id="1027" name="Rectangle 2"/>
          <p:cNvSpPr>
            <a:spLocks noGrp="1" noChangeArrowheads="1"/>
          </p:cNvSpPr>
          <p:nvPr>
            <p:ph type="title"/>
          </p:nvPr>
        </p:nvSpPr>
        <p:spPr bwMode="auto">
          <a:xfrm>
            <a:off x="4151313" y="223838"/>
            <a:ext cx="48180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314450"/>
            <a:ext cx="8229600" cy="481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128"/>
                <a:cs typeface="+mn-cs"/>
              </a:defRPr>
            </a:lvl1pPr>
          </a:lstStyle>
          <a:p>
            <a:pPr>
              <a:defRPr/>
            </a:pPr>
            <a:r>
              <a:rPr lang="en-US"/>
              <a:t>DRAFT For Policy Development Purposes Only</a:t>
            </a:r>
            <a:endParaRPr lang="en-US" dirty="0"/>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1">
                <a:latin typeface="Calibri" pitchFamily="34" charset="0"/>
              </a:defRPr>
            </a:lvl1pPr>
          </a:lstStyle>
          <a:p>
            <a:pPr>
              <a:defRPr/>
            </a:pPr>
            <a:r>
              <a:rPr lang="en-US" altLang="en-US" dirty="0"/>
              <a:t>Slide </a:t>
            </a:r>
            <a:fld id="{9B23659A-8EA9-485F-B181-D56A6DF50785}" type="slidenum">
              <a:rPr lang="en-US" altLang="en-US"/>
              <a:pPr>
                <a:defRPr/>
              </a:pPr>
              <a:t>‹#›</a:t>
            </a:fld>
            <a:endParaRPr lang="en-US" altLang="en-US" dirty="0"/>
          </a:p>
        </p:txBody>
      </p:sp>
      <p:pic>
        <p:nvPicPr>
          <p:cNvPr id="1031" name="Picture 4" descr="banner"/>
          <p:cNvPicPr>
            <a:picLocks noChangeAspect="1" noChangeArrowheads="1"/>
          </p:cNvPicPr>
          <p:nvPr/>
        </p:nvPicPr>
        <p:blipFill>
          <a:blip r:embed="rId15" cstate="print">
            <a:extLst>
              <a:ext uri="{28A0092B-C50C-407E-A947-70E740481C1C}">
                <a14:useLocalDpi xmlns:a14="http://schemas.microsoft.com/office/drawing/2010/main" val="0"/>
              </a:ext>
            </a:extLst>
          </a:blip>
          <a:srcRect r="56197" b="8861"/>
          <a:stretch>
            <a:fillRect/>
          </a:stretch>
        </p:blipFill>
        <p:spPr bwMode="auto">
          <a:xfrm>
            <a:off x="-3175" y="223838"/>
            <a:ext cx="4011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0" r:id="rId1"/>
    <p:sldLayoutId id="2147501981" r:id="rId2"/>
    <p:sldLayoutId id="2147501982" r:id="rId3"/>
    <p:sldLayoutId id="2147501983" r:id="rId4"/>
    <p:sldLayoutId id="2147501984" r:id="rId5"/>
    <p:sldLayoutId id="2147501985" r:id="rId6"/>
    <p:sldLayoutId id="2147501986" r:id="rId7"/>
    <p:sldLayoutId id="2147501987" r:id="rId8"/>
    <p:sldLayoutId id="2147501988" r:id="rId9"/>
    <p:sldLayoutId id="2147501989" r:id="rId10"/>
    <p:sldLayoutId id="2147501990" r:id="rId11"/>
    <p:sldLayoutId id="2147501991" r:id="rId12"/>
    <p:sldLayoutId id="2147502114" r:id="rId13"/>
  </p:sldLayoutIdLst>
  <p:hf hdr="0" ftr="0" dt="0"/>
  <p:txStyles>
    <p:titleStyle>
      <a:lvl1pPr algn="ctr"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2800" b="1">
          <a:solidFill>
            <a:schemeClr val="bg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pitchFamily="34"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pitchFamily="34" charset="0"/>
        </a:defRPr>
      </a:lvl6pPr>
      <a:lvl7pPr marL="914400" algn="ctr" rtl="0" fontAlgn="base">
        <a:spcBef>
          <a:spcPct val="0"/>
        </a:spcBef>
        <a:spcAft>
          <a:spcPct val="0"/>
        </a:spcAft>
        <a:defRPr sz="2800" b="1">
          <a:solidFill>
            <a:schemeClr val="bg1"/>
          </a:solidFill>
          <a:latin typeface="Calibri" pitchFamily="34" charset="0"/>
        </a:defRPr>
      </a:lvl7pPr>
      <a:lvl8pPr marL="1371600" algn="ctr" rtl="0" fontAlgn="base">
        <a:spcBef>
          <a:spcPct val="0"/>
        </a:spcBef>
        <a:spcAft>
          <a:spcPct val="0"/>
        </a:spcAft>
        <a:defRPr sz="2800" b="1">
          <a:solidFill>
            <a:schemeClr val="bg1"/>
          </a:solidFill>
          <a:latin typeface="Calibri" pitchFamily="34" charset="0"/>
        </a:defRPr>
      </a:lvl8pPr>
      <a:lvl9pPr marL="1828800" algn="ctr" rtl="0" fontAlgn="base">
        <a:spcBef>
          <a:spcPct val="0"/>
        </a:spcBef>
        <a:spcAft>
          <a:spcPct val="0"/>
        </a:spcAft>
        <a:defRPr sz="2800" b="1">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4724400" y="0"/>
            <a:ext cx="4419600"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11267" name="Picture 8"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76200" y="152400"/>
            <a:ext cx="2133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2514600" y="0"/>
            <a:ext cx="2209800"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11269" name="Picture 10" descr="best ver2b seal"/>
          <p:cNvPicPr>
            <a:picLocks noChangeAspect="1" noChangeArrowheads="1"/>
          </p:cNvPicPr>
          <p:nvPr/>
        </p:nvPicPr>
        <p:blipFill>
          <a:blip r:embed="rId15"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7827963" y="203200"/>
            <a:ext cx="1092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2"/>
          <p:cNvSpPr>
            <a:spLocks noGrp="1" noChangeArrowheads="1"/>
          </p:cNvSpPr>
          <p:nvPr>
            <p:ph type="title"/>
          </p:nvPr>
        </p:nvSpPr>
        <p:spPr bwMode="auto">
          <a:xfrm>
            <a:off x="2438400" y="3048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r>
              <a:rPr lang="en-US" altLang="en-US"/>
              <a:t>DRAFT For Policy Development Purposes Only</a:t>
            </a:r>
            <a:endParaRPr lang="en-US" altLang="en-US" dirty="0"/>
          </a:p>
        </p:txBody>
      </p:sp>
      <p:sp>
        <p:nvSpPr>
          <p:cNvPr id="3"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D050094-566A-4114-A9B7-1A8E8F694D64}" type="slidenum">
              <a:rPr lang="en-US" altLang="en-US"/>
              <a:pPr>
                <a:defRPr/>
              </a:pPr>
              <a:t>‹#›</a:t>
            </a:fld>
            <a:endParaRPr lang="en-US" altLang="en-US" dirty="0"/>
          </a:p>
        </p:txBody>
      </p:sp>
      <p:sp>
        <p:nvSpPr>
          <p:cNvPr id="2060" name="AutoShape 12"/>
          <p:cNvSpPr>
            <a:spLocks noChangeArrowheads="1"/>
          </p:cNvSpPr>
          <p:nvPr/>
        </p:nvSpPr>
        <p:spPr bwMode="auto">
          <a:xfrm>
            <a:off x="0" y="6767513"/>
            <a:ext cx="9144000"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102" r:id="rId1"/>
    <p:sldLayoutId id="2147502103" r:id="rId2"/>
    <p:sldLayoutId id="2147502104" r:id="rId3"/>
    <p:sldLayoutId id="2147502105" r:id="rId4"/>
    <p:sldLayoutId id="2147502106" r:id="rId5"/>
    <p:sldLayoutId id="2147502107" r:id="rId6"/>
    <p:sldLayoutId id="2147502108" r:id="rId7"/>
    <p:sldLayoutId id="2147502109" r:id="rId8"/>
    <p:sldLayoutId id="2147502110" r:id="rId9"/>
    <p:sldLayoutId id="2147502111" r:id="rId10"/>
    <p:sldLayoutId id="2147502112" r:id="rId11"/>
    <p:sldLayoutId id="2147502113"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2052"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5"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a:t>DRAFT For Policy Development Purposes Only</a:t>
            </a:r>
            <a:endParaRPr lang="en-US" dirty="0"/>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CDBEDD5A-1960-4D94-9C78-93A9D1B665C7}"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2061"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1" r:id="rId1"/>
    <p:sldLayoutId id="2147501992" r:id="rId2"/>
    <p:sldLayoutId id="2147501993" r:id="rId3"/>
    <p:sldLayoutId id="2147501994" r:id="rId4"/>
    <p:sldLayoutId id="2147501995" r:id="rId5"/>
    <p:sldLayoutId id="2147501996" r:id="rId6"/>
    <p:sldLayoutId id="2147501997" r:id="rId7"/>
    <p:sldLayoutId id="2147501998" r:id="rId8"/>
    <p:sldLayoutId id="2147501999" r:id="rId9"/>
    <p:sldLayoutId id="2147502000" r:id="rId10"/>
    <p:sldLayoutId id="2147502001" r:id="rId11"/>
    <p:sldLayoutId id="2147502002"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3076"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9"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a:t>DRAFT For Policy Development Purposes Only</a:t>
            </a:r>
            <a:endParaRPr lang="en-US" dirty="0"/>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FDFDF22-58E4-4E47-85B9-2F5AA3690844}"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3085"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2" r:id="rId1"/>
    <p:sldLayoutId id="2147502003" r:id="rId2"/>
    <p:sldLayoutId id="2147502004" r:id="rId3"/>
    <p:sldLayoutId id="2147502005" r:id="rId4"/>
    <p:sldLayoutId id="2147502006" r:id="rId5"/>
    <p:sldLayoutId id="2147502007" r:id="rId6"/>
    <p:sldLayoutId id="2147502008" r:id="rId7"/>
    <p:sldLayoutId id="2147502009" r:id="rId8"/>
    <p:sldLayoutId id="2147502010" r:id="rId9"/>
    <p:sldLayoutId id="2147502011" r:id="rId10"/>
    <p:sldLayoutId id="2147502012" r:id="rId11"/>
    <p:sldLayoutId id="2147502013"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4100"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3"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a:t>DRAFT For Policy Development Purposes Only</a:t>
            </a:r>
            <a:endParaRPr lang="en-US" dirty="0"/>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7EF3FA4C-1B04-423A-B173-75684B9CD58B}"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4109"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3" r:id="rId1"/>
    <p:sldLayoutId id="2147502014" r:id="rId2"/>
    <p:sldLayoutId id="2147502015" r:id="rId3"/>
    <p:sldLayoutId id="2147502016" r:id="rId4"/>
    <p:sldLayoutId id="2147502017" r:id="rId5"/>
    <p:sldLayoutId id="2147502018" r:id="rId6"/>
    <p:sldLayoutId id="2147502019" r:id="rId7"/>
    <p:sldLayoutId id="2147502020" r:id="rId8"/>
    <p:sldLayoutId id="2147502021" r:id="rId9"/>
    <p:sldLayoutId id="2147502022" r:id="rId10"/>
    <p:sldLayoutId id="2147502023" r:id="rId11"/>
    <p:sldLayoutId id="2147502024"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4724400" y="0"/>
            <a:ext cx="4419600"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5123" name="Picture 8"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76200" y="152400"/>
            <a:ext cx="2133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2514600" y="0"/>
            <a:ext cx="2209800"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5125" name="Picture 10" descr="best ver2b seal"/>
          <p:cNvPicPr>
            <a:picLocks noChangeAspect="1" noChangeArrowheads="1"/>
          </p:cNvPicPr>
          <p:nvPr/>
        </p:nvPicPr>
        <p:blipFill>
          <a:blip r:embed="rId15"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7827963" y="203200"/>
            <a:ext cx="1092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2"/>
          <p:cNvSpPr>
            <a:spLocks noGrp="1" noChangeArrowheads="1"/>
          </p:cNvSpPr>
          <p:nvPr>
            <p:ph type="title"/>
          </p:nvPr>
        </p:nvSpPr>
        <p:spPr bwMode="auto">
          <a:xfrm>
            <a:off x="2438400" y="3048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r>
              <a:rPr lang="en-US" altLang="en-US"/>
              <a:t>DRAFT For Policy Development Purposes Only</a:t>
            </a:r>
            <a:endParaRPr lang="en-US" altLang="en-US" dirty="0"/>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94E9AC45-FFC9-4915-8C13-5AA59ED8A289}" type="slidenum">
              <a:rPr lang="en-US" altLang="en-US"/>
              <a:pPr>
                <a:defRPr/>
              </a:pPr>
              <a:t>‹#›</a:t>
            </a:fld>
            <a:endParaRPr lang="en-US" altLang="en-US" dirty="0"/>
          </a:p>
        </p:txBody>
      </p:sp>
      <p:sp>
        <p:nvSpPr>
          <p:cNvPr id="2060" name="AutoShape 12"/>
          <p:cNvSpPr>
            <a:spLocks noChangeArrowheads="1"/>
          </p:cNvSpPr>
          <p:nvPr/>
        </p:nvSpPr>
        <p:spPr bwMode="auto">
          <a:xfrm>
            <a:off x="0" y="6767513"/>
            <a:ext cx="9144000"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074" r:id="rId1"/>
    <p:sldLayoutId id="2147502075" r:id="rId2"/>
    <p:sldLayoutId id="2147502076" r:id="rId3"/>
    <p:sldLayoutId id="2147502077" r:id="rId4"/>
    <p:sldLayoutId id="2147502078" r:id="rId5"/>
    <p:sldLayoutId id="2147502079" r:id="rId6"/>
    <p:sldLayoutId id="2147502080" r:id="rId7"/>
    <p:sldLayoutId id="2147502081" r:id="rId8"/>
    <p:sldLayoutId id="2147502082" r:id="rId9"/>
    <p:sldLayoutId id="2147502083" r:id="rId10"/>
    <p:sldLayoutId id="2147502084" r:id="rId11"/>
    <p:sldLayoutId id="2147502085"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614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6148" name="Picture 3" descr="BSAS_Logo_tag_color"/>
          <p:cNvPicPr>
            <a:picLocks noChangeAspect="1" noChangeArrowheads="1"/>
          </p:cNvPicPr>
          <p:nvPr/>
        </p:nvPicPr>
        <p:blipFill>
          <a:blip r:embed="rId15"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Grp="1" noChangeArrowheads="1"/>
          </p:cNvSpPr>
          <p:nvPr>
            <p:ph type="title"/>
          </p:nvPr>
        </p:nvSpPr>
        <p:spPr bwMode="auto">
          <a:xfrm>
            <a:off x="1524000" y="2286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51" name="Rectangle 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ＭＳ Ｐゴシック" pitchFamily="34" charset="-128"/>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ＭＳ Ｐゴシック" pitchFamily="34" charset="-128"/>
                <a:cs typeface="+mn-cs"/>
              </a:defRPr>
            </a:lvl1pPr>
          </a:lstStyle>
          <a:p>
            <a:pPr>
              <a:defRPr/>
            </a:pPr>
            <a:r>
              <a:rPr lang="en-US"/>
              <a:t>DRAFT For Policy Development Purposes Only</a:t>
            </a:r>
            <a:endParaRPr lang="en-US" dirty="0"/>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6A6E1262-5A0E-42D7-AF31-C080F2F72CF3}" type="slidenum">
              <a:rPr lang="en-US" altLang="en-US"/>
              <a:pPr>
                <a:defRPr/>
              </a:pPr>
              <a:t>‹#›</a:t>
            </a:fld>
            <a:endParaRPr lang="en-US" altLang="en-US" dirty="0"/>
          </a:p>
        </p:txBody>
      </p:sp>
      <p:sp>
        <p:nvSpPr>
          <p:cNvPr id="2" name="AutoShape 12"/>
          <p:cNvSpPr>
            <a:spLocks noChangeArrowheads="1"/>
          </p:cNvSpPr>
          <p:nvPr/>
        </p:nvSpPr>
        <p:spPr bwMode="auto">
          <a:xfrm>
            <a:off x="0" y="6767513"/>
            <a:ext cx="9144000"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615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6157" name="Picture 14" descr="DPH Logo - Blu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86" r:id="rId1"/>
    <p:sldLayoutId id="2147502025" r:id="rId2"/>
    <p:sldLayoutId id="2147502026" r:id="rId3"/>
    <p:sldLayoutId id="2147502027" r:id="rId4"/>
    <p:sldLayoutId id="2147502028" r:id="rId5"/>
    <p:sldLayoutId id="2147502029" r:id="rId6"/>
    <p:sldLayoutId id="2147502030" r:id="rId7"/>
    <p:sldLayoutId id="2147502031" r:id="rId8"/>
    <p:sldLayoutId id="2147502032" r:id="rId9"/>
    <p:sldLayoutId id="2147502033" r:id="rId10"/>
    <p:sldLayoutId id="2147502034" r:id="rId11"/>
    <p:sldLayoutId id="2147502035" r:id="rId12"/>
    <p:sldLayoutId id="2147502036" r:id="rId13"/>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3600" b="1">
          <a:solidFill>
            <a:schemeClr val="tx2"/>
          </a:solidFill>
          <a:latin typeface="Arial" charset="0"/>
          <a:cs typeface="Arial" charset="0"/>
        </a:defRPr>
      </a:lvl6pPr>
      <a:lvl7pPr marL="914400" algn="l" rtl="0" eaLnBrk="1" fontAlgn="base" hangingPunct="1">
        <a:spcBef>
          <a:spcPct val="0"/>
        </a:spcBef>
        <a:spcAft>
          <a:spcPct val="0"/>
        </a:spcAft>
        <a:defRPr sz="3600" b="1">
          <a:solidFill>
            <a:schemeClr val="tx2"/>
          </a:solidFill>
          <a:latin typeface="Arial" charset="0"/>
          <a:cs typeface="Arial" charset="0"/>
        </a:defRPr>
      </a:lvl7pPr>
      <a:lvl8pPr marL="1371600" algn="l" rtl="0" eaLnBrk="1" fontAlgn="base" hangingPunct="1">
        <a:spcBef>
          <a:spcPct val="0"/>
        </a:spcBef>
        <a:spcAft>
          <a:spcPct val="0"/>
        </a:spcAft>
        <a:defRPr sz="3600" b="1">
          <a:solidFill>
            <a:schemeClr val="tx2"/>
          </a:solidFill>
          <a:latin typeface="Arial" charset="0"/>
          <a:cs typeface="Arial" charset="0"/>
        </a:defRPr>
      </a:lvl8pPr>
      <a:lvl9pPr marL="1828800" algn="l" rtl="0" eaLnBrk="1" fontAlgn="base" hangingPunct="1">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8196"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9"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a:t>DRAFT For Policy Development Purposes Only</a:t>
            </a:r>
            <a:endParaRPr lang="en-US" dirty="0"/>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494D3FE-2F11-4550-996E-2407ABDF7BBB}"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8205"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88" r:id="rId1"/>
    <p:sldLayoutId id="2147502048" r:id="rId2"/>
    <p:sldLayoutId id="2147502049" r:id="rId3"/>
    <p:sldLayoutId id="2147502050" r:id="rId4"/>
    <p:sldLayoutId id="2147502051" r:id="rId5"/>
    <p:sldLayoutId id="2147502052" r:id="rId6"/>
    <p:sldLayoutId id="2147502053" r:id="rId7"/>
    <p:sldLayoutId id="2147502054" r:id="rId8"/>
    <p:sldLayoutId id="2147502055" r:id="rId9"/>
    <p:sldLayoutId id="2147502056" r:id="rId10"/>
    <p:sldLayoutId id="2147502057" r:id="rId11"/>
    <p:sldLayoutId id="2147502058"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4724400" y="0"/>
            <a:ext cx="4419600"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9219" name="Picture 8"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76200" y="152400"/>
            <a:ext cx="2133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2514600" y="0"/>
            <a:ext cx="2209800"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9221" name="Picture 10" descr="best ver2b seal"/>
          <p:cNvPicPr>
            <a:picLocks noChangeAspect="1" noChangeArrowheads="1"/>
          </p:cNvPicPr>
          <p:nvPr/>
        </p:nvPicPr>
        <p:blipFill>
          <a:blip r:embed="rId15"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7827963" y="203200"/>
            <a:ext cx="1092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bsas swoosh ligh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
          <p:cNvSpPr>
            <a:spLocks noGrp="1" noChangeArrowheads="1"/>
          </p:cNvSpPr>
          <p:nvPr>
            <p:ph type="title"/>
          </p:nvPr>
        </p:nvSpPr>
        <p:spPr bwMode="auto">
          <a:xfrm>
            <a:off x="2438400" y="304800"/>
            <a:ext cx="525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r>
              <a:rPr lang="en-US" altLang="en-US"/>
              <a:t>DRAFT For Policy Development Purposes Only</a:t>
            </a:r>
            <a:endParaRPr lang="en-US" altLang="en-US" dirty="0"/>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DC884566-90CE-42D4-AEF0-D21581535A78}" type="slidenum">
              <a:rPr lang="en-US" altLang="en-US"/>
              <a:pPr>
                <a:defRPr/>
              </a:pPr>
              <a:t>‹#›</a:t>
            </a:fld>
            <a:endParaRPr lang="en-US" altLang="en-US" dirty="0"/>
          </a:p>
        </p:txBody>
      </p:sp>
      <p:sp>
        <p:nvSpPr>
          <p:cNvPr id="2060" name="AutoShape 12"/>
          <p:cNvSpPr>
            <a:spLocks noChangeArrowheads="1"/>
          </p:cNvSpPr>
          <p:nvPr/>
        </p:nvSpPr>
        <p:spPr bwMode="auto">
          <a:xfrm>
            <a:off x="0" y="6767513"/>
            <a:ext cx="9144000"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089" r:id="rId1"/>
    <p:sldLayoutId id="2147502090" r:id="rId2"/>
    <p:sldLayoutId id="2147502091" r:id="rId3"/>
    <p:sldLayoutId id="2147502092" r:id="rId4"/>
    <p:sldLayoutId id="2147502093" r:id="rId5"/>
    <p:sldLayoutId id="2147502094" r:id="rId6"/>
    <p:sldLayoutId id="2147502095" r:id="rId7"/>
    <p:sldLayoutId id="2147502096" r:id="rId8"/>
    <p:sldLayoutId id="2147502097" r:id="rId9"/>
    <p:sldLayoutId id="2147502098" r:id="rId10"/>
    <p:sldLayoutId id="2147502099" r:id="rId11"/>
    <p:sldLayoutId id="2147502100"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ChangeArrowheads="1"/>
          </p:cNvSpPr>
          <p:nvPr/>
        </p:nvSpPr>
        <p:spPr bwMode="auto">
          <a:xfrm>
            <a:off x="6934200" y="0"/>
            <a:ext cx="2209800"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4419600"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10244" name="Picture 3" descr="BSAS_Logo_tag_color"/>
          <p:cNvPicPr>
            <a:picLocks noChangeAspect="1" noChangeArrowheads="1"/>
          </p:cNvPicPr>
          <p:nvPr/>
        </p:nvPicPr>
        <p:blipFill>
          <a:blip r:embed="rId14" cstate="print">
            <a:extLst>
              <a:ext uri="{28A0092B-C50C-407E-A947-70E740481C1C}">
                <a14:useLocalDpi xmlns:a14="http://schemas.microsoft.com/office/drawing/2010/main" val="0"/>
              </a:ext>
            </a:extLst>
          </a:blip>
          <a:srcRect b="2667"/>
          <a:stretch>
            <a:fillRect/>
          </a:stretch>
        </p:blipFill>
        <p:spPr bwMode="auto">
          <a:xfrm>
            <a:off x="6934200" y="152400"/>
            <a:ext cx="2057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bsas swoosh ligh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Grp="1" noChangeArrowheads="1"/>
          </p:cNvSpPr>
          <p:nvPr>
            <p:ph type="title"/>
          </p:nvPr>
        </p:nvSpPr>
        <p:spPr bwMode="auto">
          <a:xfrm>
            <a:off x="1524000" y="2286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7"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r>
              <a:rPr lang="en-US"/>
              <a:t>DRAFT For Policy Development Purposes Only</a:t>
            </a:r>
            <a:endParaRPr lang="en-US" dirty="0"/>
          </a:p>
        </p:txBody>
      </p:sp>
      <p:sp>
        <p:nvSpPr>
          <p:cNvPr id="6155" name="Rectangle 1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A3AC2956-D01B-426E-9886-70EABB27AAC3}" type="slidenum">
              <a:rPr lang="en-US" altLang="en-US"/>
              <a:pPr>
                <a:defRPr/>
              </a:pPr>
              <a:t>‹#›</a:t>
            </a:fld>
            <a:endParaRPr lang="en-US" altLang="en-US" dirty="0"/>
          </a:p>
        </p:txBody>
      </p:sp>
      <p:sp>
        <p:nvSpPr>
          <p:cNvPr id="1035" name="AutoShape 12"/>
          <p:cNvSpPr>
            <a:spLocks noChangeArrowheads="1"/>
          </p:cNvSpPr>
          <p:nvPr/>
        </p:nvSpPr>
        <p:spPr bwMode="auto">
          <a:xfrm>
            <a:off x="0" y="6767513"/>
            <a:ext cx="9144000"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9144000"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10253" name="Picture 14" descr="DPH Logo -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101" r:id="rId1"/>
    <p:sldLayoutId id="2147502059" r:id="rId2"/>
    <p:sldLayoutId id="2147502060" r:id="rId3"/>
    <p:sldLayoutId id="2147502061" r:id="rId4"/>
    <p:sldLayoutId id="2147502062" r:id="rId5"/>
    <p:sldLayoutId id="2147502063" r:id="rId6"/>
    <p:sldLayoutId id="2147502064" r:id="rId7"/>
    <p:sldLayoutId id="2147502065" r:id="rId8"/>
    <p:sldLayoutId id="2147502066" r:id="rId9"/>
    <p:sldLayoutId id="2147502067" r:id="rId10"/>
    <p:sldLayoutId id="2147502068" r:id="rId11"/>
    <p:sldLayoutId id="2147502069" r:id="rId12"/>
  </p:sldLayoutIdLst>
  <p:hf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kerin.milesky@state.ma.us"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emsis.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injury/wisqars/ecode_matrix.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facs.org/quality-programs/trauma/tqip"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461891"/>
            <a:ext cx="8229600" cy="4811713"/>
          </a:xfrm>
        </p:spPr>
        <p:txBody>
          <a:bodyPr/>
          <a:lstStyle/>
          <a:p>
            <a:r>
              <a:rPr lang="en-US" sz="2400" dirty="0"/>
              <a:t>Welcome</a:t>
            </a:r>
          </a:p>
          <a:p>
            <a:r>
              <a:rPr lang="en-US" sz="2400" dirty="0"/>
              <a:t>Approval of Minutes from May 23, 2018 </a:t>
            </a:r>
          </a:p>
          <a:p>
            <a:r>
              <a:rPr lang="en-US" sz="2400" dirty="0"/>
              <a:t>Department Update</a:t>
            </a:r>
          </a:p>
          <a:p>
            <a:r>
              <a:rPr lang="en-US" sz="2400" dirty="0"/>
              <a:t>Office of Preparedness and Emergency Management Presentation</a:t>
            </a:r>
          </a:p>
          <a:p>
            <a:r>
              <a:rPr lang="en-US" sz="2400" dirty="0"/>
              <a:t>Subcommittee Update</a:t>
            </a:r>
          </a:p>
          <a:p>
            <a:r>
              <a:rPr lang="en-US" sz="2400" dirty="0"/>
              <a:t>Data Presentation </a:t>
            </a:r>
          </a:p>
          <a:p>
            <a:r>
              <a:rPr lang="en-US" sz="2400" dirty="0"/>
              <a:t>Next Steps</a:t>
            </a:r>
          </a:p>
        </p:txBody>
      </p:sp>
      <p:sp>
        <p:nvSpPr>
          <p:cNvPr id="4" name="Slide Number Placeholder 3"/>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1</a:t>
            </a:fld>
            <a:endParaRPr lang="en-US" altLang="en-US" dirty="0"/>
          </a:p>
        </p:txBody>
      </p:sp>
    </p:spTree>
    <p:extLst>
      <p:ext uri="{BB962C8B-B14F-4D97-AF65-F5344CB8AC3E}">
        <p14:creationId xmlns:p14="http://schemas.microsoft.com/office/powerpoint/2010/main" val="3202616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Office of Preparedness and Emergency Management</a:t>
            </a:r>
          </a:p>
        </p:txBody>
      </p:sp>
      <p:sp>
        <p:nvSpPr>
          <p:cNvPr id="4099" name="Content Placeholder 2"/>
          <p:cNvSpPr>
            <a:spLocks noGrp="1"/>
          </p:cNvSpPr>
          <p:nvPr>
            <p:ph idx="1"/>
          </p:nvPr>
        </p:nvSpPr>
        <p:spPr/>
        <p:txBody>
          <a:bodyPr/>
          <a:lstStyle/>
          <a:p>
            <a:pPr>
              <a:defRPr/>
            </a:pPr>
            <a:r>
              <a:rPr lang="en-US" altLang="en-US" sz="2800" dirty="0"/>
              <a:t>Coordinates overall planning and preparedness efforts for the Department. </a:t>
            </a:r>
          </a:p>
          <a:p>
            <a:pPr>
              <a:defRPr/>
            </a:pPr>
            <a:r>
              <a:rPr lang="en-US" altLang="en-US" sz="2800" dirty="0"/>
              <a:t>Collaborates to ensure that all public health and healthcare partners, as well as local community members, have the knowledge, plans and tools to prepare for, respond to and recover from threats to public health.</a:t>
            </a:r>
          </a:p>
          <a:p>
            <a:pPr>
              <a:defRPr/>
            </a:pPr>
            <a:r>
              <a:rPr lang="en-US" sz="2800" dirty="0"/>
              <a:t>Coordinates with MA Emergency Management Agency (MEMA), MA Department of Transportation, Office of the Chief Medical Examiner, and other state agencies on health-related issues in preparedness and response.</a:t>
            </a:r>
            <a:endParaRPr lang="en-US" sz="2400" dirty="0"/>
          </a:p>
          <a:p>
            <a:pPr marL="0" indent="0">
              <a:buFontTx/>
              <a:buNone/>
              <a:defRPr/>
            </a:pPr>
            <a:r>
              <a:rPr lang="en-US" altLang="en-US" dirty="0"/>
              <a:t> </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8F500263-2E44-440F-9F88-E7572AB6436A}" type="slidenum">
              <a:rPr lang="en-US" smtClean="0"/>
              <a:pPr>
                <a:defRPr/>
              </a:pPr>
              <a:t>10</a:t>
            </a:fld>
            <a:endParaRPr lang="en-US"/>
          </a:p>
        </p:txBody>
      </p:sp>
    </p:spTree>
    <p:extLst>
      <p:ext uri="{BB962C8B-B14F-4D97-AF65-F5344CB8AC3E}">
        <p14:creationId xmlns:p14="http://schemas.microsoft.com/office/powerpoint/2010/main" val="34314854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Office of Preparedness and Emergency Management</a:t>
            </a:r>
          </a:p>
        </p:txBody>
      </p:sp>
      <p:sp>
        <p:nvSpPr>
          <p:cNvPr id="6147" name="Content Placeholder 2"/>
          <p:cNvSpPr>
            <a:spLocks noGrp="1"/>
          </p:cNvSpPr>
          <p:nvPr>
            <p:ph idx="1"/>
          </p:nvPr>
        </p:nvSpPr>
        <p:spPr/>
        <p:txBody>
          <a:bodyPr/>
          <a:lstStyle/>
          <a:p>
            <a:r>
              <a:rPr lang="en-US" altLang="en-US" dirty="0"/>
              <a:t>Develops emergency operations plans and procedures for DPH.</a:t>
            </a:r>
          </a:p>
          <a:p>
            <a:r>
              <a:rPr lang="en-US" altLang="en-US" dirty="0"/>
              <a:t>Supports continuity of operations planning within DPH and at Executive Office of Health and Human Services.</a:t>
            </a:r>
          </a:p>
          <a:p>
            <a:r>
              <a:rPr lang="en-US" altLang="en-US" dirty="0"/>
              <a:t>Coordinates cross-bureau and inter-agency health and medical planning for events such as the Boston Marathon.</a:t>
            </a:r>
          </a:p>
          <a:p>
            <a:r>
              <a:rPr lang="en-US" altLang="en-US" dirty="0"/>
              <a:t>Oversees emergency preparedness training and exercises for public health and healthcare system partners.</a:t>
            </a:r>
          </a:p>
          <a:p>
            <a:endParaRPr lang="en-US" altLang="en-US"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E01A7515-DD08-48A2-B552-034583259DE5}" type="slidenum">
              <a:rPr lang="en-US" smtClean="0"/>
              <a:pPr>
                <a:defRPr/>
              </a:pPr>
              <a:t>11</a:t>
            </a:fld>
            <a:endParaRPr lang="en-US"/>
          </a:p>
        </p:txBody>
      </p:sp>
    </p:spTree>
    <p:extLst>
      <p:ext uri="{BB962C8B-B14F-4D97-AF65-F5344CB8AC3E}">
        <p14:creationId xmlns:p14="http://schemas.microsoft.com/office/powerpoint/2010/main" val="19819711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Preparedness Funding</a:t>
            </a:r>
          </a:p>
        </p:txBody>
      </p:sp>
      <p:sp>
        <p:nvSpPr>
          <p:cNvPr id="7171" name="Content Placeholder 2"/>
          <p:cNvSpPr>
            <a:spLocks noGrp="1"/>
          </p:cNvSpPr>
          <p:nvPr>
            <p:ph idx="1"/>
          </p:nvPr>
        </p:nvSpPr>
        <p:spPr/>
        <p:txBody>
          <a:bodyPr/>
          <a:lstStyle/>
          <a:p>
            <a:r>
              <a:rPr lang="en-US" altLang="en-US" dirty="0"/>
              <a:t>Cooperative Agreement</a:t>
            </a:r>
          </a:p>
          <a:p>
            <a:pPr lvl="1"/>
            <a:r>
              <a:rPr lang="en-US" altLang="en-US" sz="2000" dirty="0"/>
              <a:t>CDC – Public Health</a:t>
            </a:r>
          </a:p>
          <a:p>
            <a:pPr lvl="1"/>
            <a:r>
              <a:rPr lang="en-US" altLang="en-US" sz="2000" dirty="0"/>
              <a:t>Assistant Secretary for Preparedness and Response – Healthcare Systems</a:t>
            </a:r>
            <a:endParaRPr lang="en-US" altLang="en-US" sz="2400" dirty="0"/>
          </a:p>
          <a:p>
            <a:r>
              <a:rPr lang="en-US" altLang="en-US" dirty="0"/>
              <a:t>Funding for DPH</a:t>
            </a:r>
          </a:p>
          <a:p>
            <a:pPr lvl="1"/>
            <a:r>
              <a:rPr lang="en-US" altLang="en-US" sz="2000" dirty="0"/>
              <a:t>OPEM</a:t>
            </a:r>
          </a:p>
          <a:p>
            <a:pPr lvl="1"/>
            <a:r>
              <a:rPr lang="en-US" altLang="en-US" sz="2000" dirty="0"/>
              <a:t>Bureau of Infectious Disease and Laboratory Sciences</a:t>
            </a:r>
          </a:p>
          <a:p>
            <a:pPr lvl="1"/>
            <a:r>
              <a:rPr lang="en-US" altLang="en-US" sz="2000" dirty="0"/>
              <a:t>Bureau of Environmental Health</a:t>
            </a:r>
          </a:p>
          <a:p>
            <a:pPr lvl="1"/>
            <a:r>
              <a:rPr lang="en-US" altLang="en-US" sz="2000" dirty="0"/>
              <a:t>Office of Emergency Medical Services</a:t>
            </a:r>
          </a:p>
          <a:p>
            <a:r>
              <a:rPr lang="en-US" altLang="en-US" dirty="0"/>
              <a:t>Funding for local health and hospital preparedness activities</a:t>
            </a:r>
          </a:p>
          <a:p>
            <a:r>
              <a:rPr lang="en-US" altLang="en-US" dirty="0"/>
              <a:t>Crisis Funding</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9ADF1ABA-3643-4C4E-B02A-AD11E5258731}" type="slidenum">
              <a:rPr lang="en-US" smtClean="0"/>
              <a:pPr>
                <a:defRPr/>
              </a:pPr>
              <a:t>12</a:t>
            </a:fld>
            <a:endParaRPr lang="en-US"/>
          </a:p>
        </p:txBody>
      </p:sp>
    </p:spTree>
    <p:extLst>
      <p:ext uri="{BB962C8B-B14F-4D97-AF65-F5344CB8AC3E}">
        <p14:creationId xmlns:p14="http://schemas.microsoft.com/office/powerpoint/2010/main" val="12621457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Public Health and Healthcare Planning</a:t>
            </a:r>
          </a:p>
        </p:txBody>
      </p:sp>
      <p:sp>
        <p:nvSpPr>
          <p:cNvPr id="8195" name="Content Placeholder 2"/>
          <p:cNvSpPr>
            <a:spLocks noGrp="1"/>
          </p:cNvSpPr>
          <p:nvPr>
            <p:ph idx="1"/>
          </p:nvPr>
        </p:nvSpPr>
        <p:spPr>
          <a:xfrm>
            <a:off x="1068388" y="1905000"/>
            <a:ext cx="7791450" cy="4525963"/>
          </a:xfrm>
        </p:spPr>
        <p:txBody>
          <a:bodyPr/>
          <a:lstStyle/>
          <a:p>
            <a:pPr marL="0" indent="0">
              <a:buFontTx/>
              <a:buNone/>
            </a:pPr>
            <a:endParaRPr lang="en-US" altLang="en-US" u="sng"/>
          </a:p>
          <a:p>
            <a:pPr marL="0" indent="0">
              <a:buFontTx/>
              <a:buNone/>
            </a:pPr>
            <a:endParaRPr lang="en-US" altLang="en-US"/>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373CAFE9-4F6A-420E-B255-C93BA7712EA9}" type="slidenum">
              <a:rPr lang="en-US" smtClean="0"/>
              <a:pPr>
                <a:defRPr/>
              </a:pPr>
              <a:t>13</a:t>
            </a:fld>
            <a:endParaRPr lang="en-US"/>
          </a:p>
        </p:txBody>
      </p:sp>
      <p:graphicFrame>
        <p:nvGraphicFramePr>
          <p:cNvPr id="5" name="Diagram 4"/>
          <p:cNvGraphicFramePr/>
          <p:nvPr/>
        </p:nvGraphicFramePr>
        <p:xfrm>
          <a:off x="1638300" y="1587500"/>
          <a:ext cx="5981700" cy="430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30140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Public Health and Healthcare Response</a:t>
            </a:r>
          </a:p>
        </p:txBody>
      </p:sp>
      <p:sp>
        <p:nvSpPr>
          <p:cNvPr id="9219" name="Content Placeholder 2"/>
          <p:cNvSpPr>
            <a:spLocks noGrp="1"/>
          </p:cNvSpPr>
          <p:nvPr>
            <p:ph idx="1"/>
          </p:nvPr>
        </p:nvSpPr>
        <p:spPr/>
        <p:txBody>
          <a:bodyPr/>
          <a:lstStyle/>
          <a:p>
            <a:r>
              <a:rPr lang="en-US" altLang="en-US"/>
              <a:t>Staffing the ESF8 (health and medical) desk at the state emergency operations center.</a:t>
            </a:r>
          </a:p>
          <a:p>
            <a:r>
              <a:rPr lang="en-US" altLang="en-US"/>
              <a:t>Overseeing the Department Operations Centers (primary at 250 Washington and back-up at the State Lab).</a:t>
            </a:r>
          </a:p>
          <a:p>
            <a:r>
              <a:rPr lang="en-US" altLang="en-US"/>
              <a:t>Providing incident management and support for emergent issues involving the Department.</a:t>
            </a:r>
          </a:p>
          <a:p>
            <a:r>
              <a:rPr lang="en-US" altLang="en-US"/>
              <a:t>Managing a team of Duty Officers who respond to alerts and notifications of emergencies 24/7/365.</a:t>
            </a:r>
          </a:p>
          <a:p>
            <a:endParaRPr lang="en-US" altLang="en-US"/>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EFB578C1-BBB2-4318-9F5C-C17FC0358EB3}" type="slidenum">
              <a:rPr lang="en-US" smtClean="0"/>
              <a:pPr>
                <a:defRPr/>
              </a:pPr>
              <a:t>14</a:t>
            </a:fld>
            <a:endParaRPr lang="en-US"/>
          </a:p>
        </p:txBody>
      </p:sp>
    </p:spTree>
    <p:extLst>
      <p:ext uri="{BB962C8B-B14F-4D97-AF65-F5344CB8AC3E}">
        <p14:creationId xmlns:p14="http://schemas.microsoft.com/office/powerpoint/2010/main" val="26526270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Public Health &amp; Healthcare Incidents</a:t>
            </a:r>
          </a:p>
        </p:txBody>
      </p:sp>
      <p:sp>
        <p:nvSpPr>
          <p:cNvPr id="10243" name="Content Placeholder 2"/>
          <p:cNvSpPr>
            <a:spLocks noGrp="1"/>
          </p:cNvSpPr>
          <p:nvPr>
            <p:ph idx="1"/>
          </p:nvPr>
        </p:nvSpPr>
        <p:spPr/>
        <p:txBody>
          <a:bodyPr/>
          <a:lstStyle/>
          <a:p>
            <a:r>
              <a:rPr lang="en-US" altLang="en-US"/>
              <a:t>Disease outbreaks</a:t>
            </a:r>
          </a:p>
          <a:p>
            <a:pPr lvl="1"/>
            <a:r>
              <a:rPr lang="en-US" altLang="en-US" sz="2000"/>
              <a:t>H1N1</a:t>
            </a:r>
          </a:p>
          <a:p>
            <a:pPr lvl="1"/>
            <a:r>
              <a:rPr lang="en-US" altLang="en-US" sz="2000"/>
              <a:t>Ebola Virus Disease</a:t>
            </a:r>
          </a:p>
          <a:p>
            <a:pPr lvl="1"/>
            <a:r>
              <a:rPr lang="en-US" altLang="en-US" sz="2000"/>
              <a:t>Zika Virus</a:t>
            </a:r>
          </a:p>
          <a:p>
            <a:r>
              <a:rPr lang="en-US" altLang="en-US"/>
              <a:t>Weather events</a:t>
            </a:r>
          </a:p>
          <a:p>
            <a:pPr lvl="1"/>
            <a:r>
              <a:rPr lang="en-US" altLang="en-US" sz="2000"/>
              <a:t>Ice storms</a:t>
            </a:r>
          </a:p>
          <a:p>
            <a:pPr lvl="1"/>
            <a:r>
              <a:rPr lang="en-US" altLang="en-US" sz="2000"/>
              <a:t>Blizzards</a:t>
            </a:r>
          </a:p>
          <a:p>
            <a:pPr lvl="1"/>
            <a:r>
              <a:rPr lang="en-US" altLang="en-US" sz="2000"/>
              <a:t>Tornadoes</a:t>
            </a:r>
          </a:p>
          <a:p>
            <a:pPr lvl="1"/>
            <a:r>
              <a:rPr lang="en-US" altLang="en-US" sz="2000"/>
              <a:t>Nor’easters</a:t>
            </a:r>
          </a:p>
          <a:p>
            <a:r>
              <a:rPr lang="en-US" altLang="en-US"/>
              <a:t>Terrorism</a:t>
            </a:r>
          </a:p>
          <a:p>
            <a:pPr lvl="1"/>
            <a:r>
              <a:rPr lang="en-US" altLang="en-US" sz="2000"/>
              <a:t>2013 Boston Marathon Bombings</a:t>
            </a:r>
          </a:p>
          <a:p>
            <a:endParaRPr lang="en-US" altLang="en-US"/>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F84DE741-1186-4D15-91DD-4CC23510A2B2}" type="slidenum">
              <a:rPr lang="en-US" smtClean="0"/>
              <a:pPr>
                <a:defRPr/>
              </a:pPr>
              <a:t>15</a:t>
            </a:fld>
            <a:endParaRPr lang="en-US"/>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2603500"/>
            <a:ext cx="4127500" cy="231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7311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462670" y="55977"/>
            <a:ext cx="4224130" cy="1143000"/>
          </a:xfrm>
        </p:spPr>
        <p:txBody>
          <a:bodyPr/>
          <a:lstStyle/>
          <a:p>
            <a:r>
              <a:rPr lang="en-US" altLang="en-US" dirty="0"/>
              <a:t>2018 March Nor’easter Storms</a:t>
            </a:r>
          </a:p>
        </p:txBody>
      </p:sp>
      <p:sp>
        <p:nvSpPr>
          <p:cNvPr id="11267" name="Text Placeholder 6"/>
          <p:cNvSpPr>
            <a:spLocks noGrp="1"/>
          </p:cNvSpPr>
          <p:nvPr>
            <p:ph type="body" idx="1"/>
          </p:nvPr>
        </p:nvSpPr>
        <p:spPr>
          <a:xfrm>
            <a:off x="138113" y="1939925"/>
            <a:ext cx="2657475" cy="639763"/>
          </a:xfrm>
        </p:spPr>
        <p:txBody>
          <a:bodyPr/>
          <a:lstStyle/>
          <a:p>
            <a:pPr algn="ctr"/>
            <a:r>
              <a:rPr lang="en-US" altLang="en-US"/>
              <a:t>March 2, 2018</a:t>
            </a:r>
          </a:p>
        </p:txBody>
      </p:sp>
      <p:sp>
        <p:nvSpPr>
          <p:cNvPr id="6148" name="Content Placeholder 4"/>
          <p:cNvSpPr>
            <a:spLocks noGrp="1"/>
          </p:cNvSpPr>
          <p:nvPr>
            <p:ph sz="half" idx="2"/>
          </p:nvPr>
        </p:nvSpPr>
        <p:spPr>
          <a:xfrm>
            <a:off x="212725" y="2174875"/>
            <a:ext cx="3168650" cy="3951288"/>
          </a:xfrm>
        </p:spPr>
        <p:txBody>
          <a:bodyPr/>
          <a:lstStyle/>
          <a:p>
            <a:pPr marL="0" indent="0">
              <a:buFontTx/>
              <a:buNone/>
              <a:defRPr/>
            </a:pPr>
            <a:endParaRPr lang="en-US" altLang="en-US" sz="2000" dirty="0"/>
          </a:p>
          <a:p>
            <a:pPr marL="0" indent="0">
              <a:buFontTx/>
              <a:buNone/>
              <a:defRPr/>
            </a:pPr>
            <a:r>
              <a:rPr lang="en-US" altLang="en-US" sz="2000" dirty="0"/>
              <a:t>&gt; 450,000 outages</a:t>
            </a:r>
          </a:p>
          <a:p>
            <a:pPr marL="0" indent="0">
              <a:buFontTx/>
              <a:buNone/>
              <a:defRPr/>
            </a:pPr>
            <a:r>
              <a:rPr lang="en-US" altLang="en-US" sz="2000" dirty="0"/>
              <a:t>86 </a:t>
            </a:r>
            <a:r>
              <a:rPr lang="en-US" altLang="en-US" sz="2000" dirty="0" err="1"/>
              <a:t>hr</a:t>
            </a:r>
            <a:r>
              <a:rPr lang="en-US" altLang="en-US" sz="2000" dirty="0"/>
              <a:t> activation </a:t>
            </a:r>
          </a:p>
          <a:p>
            <a:pPr marL="0" indent="0">
              <a:buFontTx/>
              <a:buNone/>
              <a:defRPr/>
            </a:pPr>
            <a:r>
              <a:rPr lang="en-US" altLang="en-US" sz="2000" dirty="0"/>
              <a:t>Impacts to:</a:t>
            </a:r>
          </a:p>
          <a:p>
            <a:pPr>
              <a:defRPr/>
            </a:pPr>
            <a:r>
              <a:rPr lang="en-US" altLang="en-US" sz="2000" dirty="0"/>
              <a:t>6 Hospitals </a:t>
            </a:r>
          </a:p>
          <a:p>
            <a:pPr>
              <a:defRPr/>
            </a:pPr>
            <a:r>
              <a:rPr lang="en-US" altLang="en-US" sz="2000" dirty="0"/>
              <a:t>5 Assisted living facilities </a:t>
            </a:r>
          </a:p>
          <a:p>
            <a:pPr>
              <a:defRPr/>
            </a:pPr>
            <a:r>
              <a:rPr lang="en-US" altLang="en-US" sz="2000" dirty="0"/>
              <a:t>1 Outpatient clinic </a:t>
            </a:r>
          </a:p>
          <a:p>
            <a:pPr>
              <a:defRPr/>
            </a:pPr>
            <a:r>
              <a:rPr lang="en-US" altLang="en-US" sz="2000" dirty="0"/>
              <a:t>2 Rest homes </a:t>
            </a:r>
          </a:p>
          <a:p>
            <a:pPr>
              <a:defRPr/>
            </a:pPr>
            <a:r>
              <a:rPr lang="en-US" altLang="en-US" sz="2000" dirty="0"/>
              <a:t>47 Nursing homes</a:t>
            </a:r>
          </a:p>
        </p:txBody>
      </p:sp>
      <p:sp>
        <p:nvSpPr>
          <p:cNvPr id="11269" name="Text Placeholder 7"/>
          <p:cNvSpPr>
            <a:spLocks noGrp="1"/>
          </p:cNvSpPr>
          <p:nvPr>
            <p:ph type="body" sz="quarter" idx="3"/>
          </p:nvPr>
        </p:nvSpPr>
        <p:spPr>
          <a:xfrm>
            <a:off x="2963863" y="1939925"/>
            <a:ext cx="2700337" cy="639763"/>
          </a:xfrm>
        </p:spPr>
        <p:txBody>
          <a:bodyPr/>
          <a:lstStyle/>
          <a:p>
            <a:pPr algn="ctr"/>
            <a:r>
              <a:rPr lang="en-US" altLang="en-US"/>
              <a:t>March 7-8, 2018</a:t>
            </a:r>
          </a:p>
        </p:txBody>
      </p:sp>
      <p:sp>
        <p:nvSpPr>
          <p:cNvPr id="6150" name="Content Placeholder 5"/>
          <p:cNvSpPr>
            <a:spLocks noGrp="1"/>
          </p:cNvSpPr>
          <p:nvPr>
            <p:ph sz="quarter" idx="4"/>
          </p:nvPr>
        </p:nvSpPr>
        <p:spPr>
          <a:xfrm>
            <a:off x="3092450" y="2157413"/>
            <a:ext cx="2700338" cy="3951287"/>
          </a:xfrm>
        </p:spPr>
        <p:txBody>
          <a:bodyPr/>
          <a:lstStyle/>
          <a:p>
            <a:pPr marL="0" indent="0">
              <a:buFontTx/>
              <a:buNone/>
              <a:defRPr/>
            </a:pPr>
            <a:endParaRPr lang="en-US" altLang="en-US" sz="2000" dirty="0"/>
          </a:p>
          <a:p>
            <a:pPr marL="0" indent="0">
              <a:buFontTx/>
              <a:buNone/>
              <a:defRPr/>
            </a:pPr>
            <a:r>
              <a:rPr lang="en-US" altLang="en-US" sz="2000" dirty="0"/>
              <a:t>&gt;350,000 outages</a:t>
            </a:r>
          </a:p>
          <a:p>
            <a:pPr marL="0" indent="0">
              <a:buFontTx/>
              <a:buNone/>
              <a:defRPr/>
            </a:pPr>
            <a:r>
              <a:rPr lang="en-US" altLang="en-US" sz="2000" dirty="0"/>
              <a:t>54 </a:t>
            </a:r>
            <a:r>
              <a:rPr lang="en-US" altLang="en-US" sz="2000" dirty="0" err="1"/>
              <a:t>hr</a:t>
            </a:r>
            <a:r>
              <a:rPr lang="en-US" altLang="en-US" sz="2000" dirty="0"/>
              <a:t> activation</a:t>
            </a:r>
          </a:p>
          <a:p>
            <a:pPr marL="0" indent="0">
              <a:buFontTx/>
              <a:buNone/>
              <a:defRPr/>
            </a:pPr>
            <a:r>
              <a:rPr lang="en-US" altLang="en-US" sz="2000" dirty="0"/>
              <a:t>Impacts to:</a:t>
            </a:r>
          </a:p>
          <a:p>
            <a:pPr>
              <a:defRPr/>
            </a:pPr>
            <a:r>
              <a:rPr lang="en-US" altLang="en-US" sz="2000" dirty="0"/>
              <a:t>6 Hospitals</a:t>
            </a:r>
          </a:p>
          <a:p>
            <a:pPr>
              <a:defRPr/>
            </a:pPr>
            <a:r>
              <a:rPr lang="en-US" altLang="en-US" sz="2000" dirty="0"/>
              <a:t>20 Assisted living facilities</a:t>
            </a:r>
          </a:p>
          <a:p>
            <a:pPr>
              <a:defRPr/>
            </a:pPr>
            <a:r>
              <a:rPr lang="en-US" altLang="en-US" sz="2000" dirty="0"/>
              <a:t>1 Outpatient clinic</a:t>
            </a:r>
          </a:p>
          <a:p>
            <a:pPr>
              <a:defRPr/>
            </a:pPr>
            <a:r>
              <a:rPr lang="en-US" altLang="en-US" sz="2000" dirty="0"/>
              <a:t>1 Rest homes</a:t>
            </a:r>
          </a:p>
          <a:p>
            <a:pPr>
              <a:defRPr/>
            </a:pPr>
            <a:r>
              <a:rPr lang="en-US" altLang="en-US" sz="2000" dirty="0"/>
              <a:t>39 Nursing homes</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4C53DB6B-C5CB-4184-B387-9317DA3E68EF}" type="slidenum">
              <a:rPr lang="en-US" smtClean="0"/>
              <a:pPr>
                <a:defRPr/>
              </a:pPr>
              <a:t>16</a:t>
            </a:fld>
            <a:endParaRPr lang="en-US"/>
          </a:p>
        </p:txBody>
      </p:sp>
      <p:sp>
        <p:nvSpPr>
          <p:cNvPr id="8" name="Text Placeholder 7"/>
          <p:cNvSpPr txBox="1">
            <a:spLocks/>
          </p:cNvSpPr>
          <p:nvPr/>
        </p:nvSpPr>
        <p:spPr bwMode="auto">
          <a:xfrm>
            <a:off x="5792788" y="1939925"/>
            <a:ext cx="27019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pPr algn="ctr">
              <a:defRPr/>
            </a:pPr>
            <a:r>
              <a:rPr lang="en-US" altLang="en-US" kern="0" dirty="0"/>
              <a:t>March 13, 2018</a:t>
            </a:r>
          </a:p>
        </p:txBody>
      </p:sp>
      <p:sp>
        <p:nvSpPr>
          <p:cNvPr id="9" name="Content Placeholder 5"/>
          <p:cNvSpPr txBox="1">
            <a:spLocks/>
          </p:cNvSpPr>
          <p:nvPr/>
        </p:nvSpPr>
        <p:spPr bwMode="auto">
          <a:xfrm>
            <a:off x="5884863" y="2157413"/>
            <a:ext cx="3259137"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defRPr/>
            </a:pPr>
            <a:endParaRPr lang="en-US" altLang="en-US" sz="2000" kern="0" dirty="0"/>
          </a:p>
          <a:p>
            <a:pPr marL="0" indent="0">
              <a:buFontTx/>
              <a:buNone/>
              <a:defRPr/>
            </a:pPr>
            <a:r>
              <a:rPr lang="en-US" altLang="en-US" sz="2000" kern="0" dirty="0"/>
              <a:t>&gt;243,000 outages</a:t>
            </a:r>
          </a:p>
          <a:p>
            <a:pPr marL="0" indent="0">
              <a:buFontTx/>
              <a:buNone/>
              <a:defRPr/>
            </a:pPr>
            <a:r>
              <a:rPr lang="en-US" altLang="en-US" sz="2000" kern="0" dirty="0"/>
              <a:t>36 </a:t>
            </a:r>
            <a:r>
              <a:rPr lang="en-US" altLang="en-US" sz="2000" kern="0" dirty="0" err="1"/>
              <a:t>hr</a:t>
            </a:r>
            <a:r>
              <a:rPr lang="en-US" altLang="en-US" sz="2000" kern="0" dirty="0"/>
              <a:t> activation</a:t>
            </a:r>
          </a:p>
          <a:p>
            <a:pPr marL="0" indent="0">
              <a:buFontTx/>
              <a:buNone/>
              <a:defRPr/>
            </a:pPr>
            <a:r>
              <a:rPr lang="en-US" altLang="en-US" sz="2000" kern="0" dirty="0"/>
              <a:t>Impacts to:</a:t>
            </a:r>
          </a:p>
          <a:p>
            <a:pPr>
              <a:defRPr/>
            </a:pPr>
            <a:r>
              <a:rPr lang="en-US" altLang="en-US" sz="2000" kern="0" dirty="0"/>
              <a:t>6 Hospitals</a:t>
            </a:r>
          </a:p>
          <a:p>
            <a:pPr>
              <a:defRPr/>
            </a:pPr>
            <a:r>
              <a:rPr lang="en-US" altLang="en-US" sz="2000" kern="0" dirty="0"/>
              <a:t>13 Assisted living facilities</a:t>
            </a:r>
          </a:p>
          <a:p>
            <a:pPr>
              <a:defRPr/>
            </a:pPr>
            <a:r>
              <a:rPr lang="en-US" altLang="en-US" sz="2000" kern="0" dirty="0"/>
              <a:t>1 Outpatient clinic</a:t>
            </a:r>
          </a:p>
          <a:p>
            <a:pPr>
              <a:defRPr/>
            </a:pPr>
            <a:r>
              <a:rPr lang="en-US" altLang="en-US" sz="2000" kern="0" dirty="0"/>
              <a:t>2 Rest homes</a:t>
            </a:r>
          </a:p>
          <a:p>
            <a:pPr>
              <a:defRPr/>
            </a:pPr>
            <a:r>
              <a:rPr lang="en-US" altLang="en-US" sz="2000" kern="0" dirty="0"/>
              <a:t>27 Nursing homes</a:t>
            </a:r>
          </a:p>
        </p:txBody>
      </p:sp>
    </p:spTree>
    <p:extLst>
      <p:ext uri="{BB962C8B-B14F-4D97-AF65-F5344CB8AC3E}">
        <p14:creationId xmlns:p14="http://schemas.microsoft.com/office/powerpoint/2010/main" val="17905673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altLang="en-US"/>
              <a:t>Boston Marathon</a:t>
            </a:r>
          </a:p>
        </p:txBody>
      </p:sp>
      <p:sp>
        <p:nvSpPr>
          <p:cNvPr id="12291" name="Content Placeholder 4"/>
          <p:cNvSpPr>
            <a:spLocks noGrp="1"/>
          </p:cNvSpPr>
          <p:nvPr>
            <p:ph idx="1"/>
          </p:nvPr>
        </p:nvSpPr>
        <p:spPr>
          <a:xfrm>
            <a:off x="276225" y="1600200"/>
            <a:ext cx="8410575" cy="4525963"/>
          </a:xfrm>
        </p:spPr>
        <p:txBody>
          <a:bodyPr/>
          <a:lstStyle/>
          <a:p>
            <a:pPr>
              <a:spcAft>
                <a:spcPts val="600"/>
              </a:spcAft>
            </a:pPr>
            <a:r>
              <a:rPr lang="en-US" altLang="en-US"/>
              <a:t>Largest Planned Event</a:t>
            </a:r>
          </a:p>
          <a:p>
            <a:pPr>
              <a:spcAft>
                <a:spcPts val="600"/>
              </a:spcAft>
            </a:pPr>
            <a:r>
              <a:rPr lang="en-US" altLang="en-US"/>
              <a:t>Planning Priorities</a:t>
            </a:r>
          </a:p>
          <a:p>
            <a:pPr>
              <a:spcAft>
                <a:spcPts val="600"/>
              </a:spcAft>
            </a:pPr>
            <a:r>
              <a:rPr lang="en-US" altLang="en-US"/>
              <a:t>Coordination with Route Hospitals</a:t>
            </a:r>
          </a:p>
          <a:p>
            <a:pPr>
              <a:spcAft>
                <a:spcPts val="600"/>
              </a:spcAft>
            </a:pPr>
            <a:r>
              <a:rPr lang="en-US" altLang="en-US"/>
              <a:t>Staffing Plan</a:t>
            </a:r>
          </a:p>
          <a:p>
            <a:pPr>
              <a:spcAft>
                <a:spcPts val="600"/>
              </a:spcAft>
            </a:pPr>
            <a:r>
              <a:rPr lang="en-US" altLang="en-US"/>
              <a:t>Situational Awareness</a:t>
            </a:r>
          </a:p>
          <a:p>
            <a:endParaRPr lang="en-US" altLang="en-US"/>
          </a:p>
        </p:txBody>
      </p:sp>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47DBF102-DE61-4FA8-B7AF-4353FD447AFF}" type="slidenum">
              <a:rPr lang="en-US" smtClean="0"/>
              <a:pPr>
                <a:defRPr/>
              </a:pPr>
              <a:t>17</a:t>
            </a:fld>
            <a:endParaRPr lang="en-US"/>
          </a:p>
        </p:txBody>
      </p:sp>
      <p:pic>
        <p:nvPicPr>
          <p:cNvPr id="122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757" y="3940147"/>
            <a:ext cx="2300218" cy="230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3296883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2000" dirty="0"/>
              <a:t>Public Health &amp; Healthcare Partners</a:t>
            </a:r>
            <a:br>
              <a:rPr lang="en-US" altLang="en-US" sz="2000" dirty="0"/>
            </a:br>
            <a:r>
              <a:rPr lang="en-US" altLang="en-US" sz="2000" dirty="0"/>
              <a:t>Health and Medical Coordinating Coalitions (HMCCs)</a:t>
            </a:r>
          </a:p>
        </p:txBody>
      </p:sp>
      <p:sp>
        <p:nvSpPr>
          <p:cNvPr id="10243" name="Content Placeholder 2"/>
          <p:cNvSpPr>
            <a:spLocks noGrp="1"/>
          </p:cNvSpPr>
          <p:nvPr>
            <p:ph sz="half" idx="1"/>
          </p:nvPr>
        </p:nvSpPr>
        <p:spPr/>
        <p:txBody>
          <a:bodyPr/>
          <a:lstStyle/>
          <a:p>
            <a:pPr marL="0" indent="0">
              <a:buFontTx/>
              <a:buNone/>
              <a:defRPr/>
            </a:pPr>
            <a:r>
              <a:rPr lang="en-US" altLang="en-US" dirty="0"/>
              <a:t>6 HMCCs</a:t>
            </a:r>
          </a:p>
          <a:p>
            <a:pPr lvl="1">
              <a:defRPr/>
            </a:pPr>
            <a:r>
              <a:rPr lang="en-US" altLang="en-US" sz="1800" dirty="0"/>
              <a:t>Acute Care Hospitals</a:t>
            </a:r>
          </a:p>
          <a:p>
            <a:pPr lvl="1">
              <a:defRPr/>
            </a:pPr>
            <a:r>
              <a:rPr lang="en-US" altLang="en-US" sz="1800" dirty="0"/>
              <a:t>Community Health Centers</a:t>
            </a:r>
          </a:p>
          <a:p>
            <a:pPr lvl="1">
              <a:defRPr/>
            </a:pPr>
            <a:r>
              <a:rPr lang="en-US" altLang="en-US" sz="1800" dirty="0"/>
              <a:t>Emergency Medical Services</a:t>
            </a:r>
          </a:p>
          <a:p>
            <a:pPr lvl="1">
              <a:defRPr/>
            </a:pPr>
            <a:r>
              <a:rPr lang="en-US" altLang="en-US" sz="1800" dirty="0"/>
              <a:t>Local Public Health (351 municipalities)</a:t>
            </a:r>
          </a:p>
          <a:p>
            <a:pPr lvl="1">
              <a:defRPr/>
            </a:pPr>
            <a:r>
              <a:rPr lang="en-US" altLang="en-US" sz="1800" dirty="0"/>
              <a:t>Long Term Care Facilities</a:t>
            </a:r>
          </a:p>
          <a:p>
            <a:pPr>
              <a:defRPr/>
            </a:pPr>
            <a:r>
              <a:rPr lang="en-US" dirty="0"/>
              <a:t>24/7 capacity</a:t>
            </a:r>
          </a:p>
          <a:p>
            <a:pPr>
              <a:defRPr/>
            </a:pPr>
            <a:r>
              <a:rPr lang="en-US" dirty="0"/>
              <a:t>Information sharing</a:t>
            </a:r>
          </a:p>
          <a:p>
            <a:pPr>
              <a:defRPr/>
            </a:pPr>
            <a:r>
              <a:rPr lang="en-US" dirty="0"/>
              <a:t>Resource coordination</a:t>
            </a:r>
          </a:p>
          <a:p>
            <a:pPr>
              <a:defRPr/>
            </a:pPr>
            <a:endParaRPr lang="en-US" altLang="en-US"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2B23D004-B007-410C-99D4-82E0CD2AE1B8}" type="slidenum">
              <a:rPr lang="en-US" smtClean="0"/>
              <a:pPr>
                <a:defRPr/>
              </a:pPr>
              <a:t>18</a:t>
            </a:fld>
            <a:endParaRPr lang="en-US"/>
          </a:p>
        </p:txBody>
      </p:sp>
      <p:pic>
        <p:nvPicPr>
          <p:cNvPr id="133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138" y="2536825"/>
            <a:ext cx="382270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21938802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HMCC Regions</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74404DE6-7D8E-42ED-9980-90518F711083}" type="slidenum">
              <a:rPr lang="en-US" smtClean="0"/>
              <a:pPr>
                <a:defRPr/>
              </a:pPr>
              <a:t>19</a:t>
            </a:fld>
            <a:endParaRPr lang="en-US"/>
          </a:p>
        </p:txBody>
      </p:sp>
      <p:pic>
        <p:nvPicPr>
          <p:cNvPr id="1434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11238" y="1600200"/>
            <a:ext cx="755967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9148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AF8531-C9A9-4D44-914A-9258FB81B705}"/>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 xmlns:a16="http://schemas.microsoft.com/office/drawing/2014/main" id="{7749BF28-3598-49FB-8272-4EFE10311892}"/>
              </a:ext>
            </a:extLst>
          </p:cNvPr>
          <p:cNvSpPr>
            <a:spLocks noGrp="1"/>
          </p:cNvSpPr>
          <p:nvPr>
            <p:ph idx="1"/>
          </p:nvPr>
        </p:nvSpPr>
        <p:spPr/>
        <p:txBody>
          <a:bodyPr/>
          <a:lstStyle/>
          <a:p>
            <a:pPr marL="0" indent="0">
              <a:buNone/>
            </a:pPr>
            <a:r>
              <a:rPr lang="en-US" dirty="0"/>
              <a:t>Welcome to new member of the Trauma Systems Committee: </a:t>
            </a:r>
          </a:p>
          <a:p>
            <a:pPr marL="0" indent="0" algn="ctr">
              <a:buNone/>
            </a:pPr>
            <a:r>
              <a:rPr lang="en-US" dirty="0"/>
              <a:t>Erin Daley, RN, BSN, MBA, Director of Emergency Services at Mercy Hospital</a:t>
            </a:r>
          </a:p>
        </p:txBody>
      </p:sp>
      <p:sp>
        <p:nvSpPr>
          <p:cNvPr id="4" name="Slide Number Placeholder 3">
            <a:extLst>
              <a:ext uri="{FF2B5EF4-FFF2-40B4-BE49-F238E27FC236}">
                <a16:creationId xmlns="" xmlns:a16="http://schemas.microsoft.com/office/drawing/2014/main" id="{7C432427-380B-4DA2-A8A5-C62CCCED5260}"/>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a:t>
            </a:fld>
            <a:endParaRPr lang="en-US" altLang="en-US" dirty="0"/>
          </a:p>
        </p:txBody>
      </p:sp>
    </p:spTree>
    <p:extLst>
      <p:ext uri="{BB962C8B-B14F-4D97-AF65-F5344CB8AC3E}">
        <p14:creationId xmlns:p14="http://schemas.microsoft.com/office/powerpoint/2010/main" val="195397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HMCCs</a:t>
            </a:r>
          </a:p>
        </p:txBody>
      </p:sp>
      <p:sp>
        <p:nvSpPr>
          <p:cNvPr id="15363" name="Content Placeholder 2"/>
          <p:cNvSpPr>
            <a:spLocks noGrp="1"/>
          </p:cNvSpPr>
          <p:nvPr>
            <p:ph idx="1"/>
          </p:nvPr>
        </p:nvSpPr>
        <p:spPr/>
        <p:txBody>
          <a:bodyPr/>
          <a:lstStyle/>
          <a:p>
            <a:r>
              <a:rPr lang="en-US" altLang="en-US"/>
              <a:t>Plan for, respond to, recover from and mitigate the impact of emergencies affecting public health </a:t>
            </a:r>
          </a:p>
          <a:p>
            <a:r>
              <a:rPr lang="en-US" altLang="en-US"/>
              <a:t>Conducts capabilities-based planning to advance local and regional health and medical capacity </a:t>
            </a:r>
          </a:p>
          <a:p>
            <a:r>
              <a:rPr lang="en-US" altLang="en-US"/>
              <a:t>Establishes strong connections with emergency management and public safety/first responder organizations within the region, as well as other public and private organizations</a:t>
            </a:r>
          </a:p>
          <a:p>
            <a:endParaRPr lang="en-US" altLang="en-US"/>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18B25848-4C2F-4438-AF90-9BDC9E080D53}" type="slidenum">
              <a:rPr lang="en-US" smtClean="0"/>
              <a:pPr>
                <a:defRPr/>
              </a:pPr>
              <a:t>20</a:t>
            </a:fld>
            <a:endParaRPr lang="en-US"/>
          </a:p>
        </p:txBody>
      </p:sp>
    </p:spTree>
    <p:extLst>
      <p:ext uri="{BB962C8B-B14F-4D97-AF65-F5344CB8AC3E}">
        <p14:creationId xmlns:p14="http://schemas.microsoft.com/office/powerpoint/2010/main" val="4571376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Health and Homeland Alert Network</a:t>
            </a:r>
          </a:p>
        </p:txBody>
      </p:sp>
      <p:sp>
        <p:nvSpPr>
          <p:cNvPr id="16387" name="Content Placeholder 2"/>
          <p:cNvSpPr>
            <a:spLocks noGrp="1"/>
          </p:cNvSpPr>
          <p:nvPr>
            <p:ph idx="1"/>
          </p:nvPr>
        </p:nvSpPr>
        <p:spPr/>
        <p:txBody>
          <a:bodyPr/>
          <a:lstStyle/>
          <a:p>
            <a:r>
              <a:rPr lang="en-US" altLang="en-US"/>
              <a:t>OPEM manages the Health and Homeland Alert Network (HHAN) used by public health, public safety, and emergency management to send alerts and notifications to specific groups during emergencies</a:t>
            </a:r>
          </a:p>
          <a:p>
            <a:pPr lvl="1"/>
            <a:r>
              <a:rPr lang="en-US" altLang="en-US" sz="2400"/>
              <a:t>Semi-automated alerting compatible with telephones, email, and soon texts</a:t>
            </a:r>
          </a:p>
          <a:p>
            <a:pPr lvl="1"/>
            <a:r>
              <a:rPr lang="en-US" altLang="en-US" sz="2400"/>
              <a:t>Web-based collaboration on documents and other files</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04859941-03E7-4CA1-A66A-C0A041BCE815}" type="slidenum">
              <a:rPr lang="en-US" smtClean="0"/>
              <a:pPr>
                <a:defRPr/>
              </a:pPr>
              <a:t>21</a:t>
            </a:fld>
            <a:endParaRPr lang="en-US"/>
          </a:p>
        </p:txBody>
      </p:sp>
    </p:spTree>
    <p:extLst>
      <p:ext uri="{BB962C8B-B14F-4D97-AF65-F5344CB8AC3E}">
        <p14:creationId xmlns:p14="http://schemas.microsoft.com/office/powerpoint/2010/main" val="33310173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Mass Casualty Patient Tracking and Family Reunification</a:t>
            </a:r>
          </a:p>
        </p:txBody>
      </p:sp>
      <p:sp>
        <p:nvSpPr>
          <p:cNvPr id="17411" name="Content Placeholder 2"/>
          <p:cNvSpPr>
            <a:spLocks noGrp="1"/>
          </p:cNvSpPr>
          <p:nvPr>
            <p:ph idx="1"/>
          </p:nvPr>
        </p:nvSpPr>
        <p:spPr/>
        <p:txBody>
          <a:bodyPr/>
          <a:lstStyle/>
          <a:p>
            <a:r>
              <a:rPr lang="en-US" altLang="en-US" dirty="0"/>
              <a:t>Commissioner activation in the event of an MCI that results in the transport of injured individuals to multiple hospitals within or outside the Commonwealth</a:t>
            </a:r>
          </a:p>
          <a:p>
            <a:r>
              <a:rPr lang="en-US" altLang="en-US" dirty="0"/>
              <a:t>DPH has the authority to collect and maintain a central listing of personal health information (PHI) about individuals injured in collaboration with the Red Cross</a:t>
            </a:r>
          </a:p>
          <a:p>
            <a:r>
              <a:rPr lang="en-US" altLang="en-US" dirty="0"/>
              <a:t>Support family reunification</a:t>
            </a:r>
          </a:p>
          <a:p>
            <a:r>
              <a:rPr lang="en-US" altLang="en-US" dirty="0"/>
              <a:t>Transitioning to electronic tool</a:t>
            </a:r>
          </a:p>
          <a:p>
            <a:endParaRPr lang="en-US" altLang="en-US"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1349BAEA-0232-4507-A1C9-52F291A8D9A1}" type="slidenum">
              <a:rPr lang="en-US" smtClean="0"/>
              <a:pPr>
                <a:defRPr/>
              </a:pPr>
              <a:t>22</a:t>
            </a:fld>
            <a:endParaRPr lang="en-US"/>
          </a:p>
        </p:txBody>
      </p:sp>
    </p:spTree>
    <p:extLst>
      <p:ext uri="{BB962C8B-B14F-4D97-AF65-F5344CB8AC3E}">
        <p14:creationId xmlns:p14="http://schemas.microsoft.com/office/powerpoint/2010/main" val="10876847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Patient Placement Coordination Plan</a:t>
            </a:r>
          </a:p>
        </p:txBody>
      </p:sp>
      <p:sp>
        <p:nvSpPr>
          <p:cNvPr id="18435" name="Content Placeholder 2"/>
          <p:cNvSpPr>
            <a:spLocks noGrp="1"/>
          </p:cNvSpPr>
          <p:nvPr>
            <p:ph idx="1"/>
          </p:nvPr>
        </p:nvSpPr>
        <p:spPr>
          <a:xfrm>
            <a:off x="279400" y="1600200"/>
            <a:ext cx="8580438" cy="4525963"/>
          </a:xfrm>
        </p:spPr>
        <p:txBody>
          <a:bodyPr/>
          <a:lstStyle/>
          <a:p>
            <a:r>
              <a:rPr lang="en-US" altLang="en-US" dirty="0"/>
              <a:t>Plan to support a multi-facility evacuation</a:t>
            </a:r>
          </a:p>
          <a:p>
            <a:r>
              <a:rPr lang="en-US" altLang="en-US" dirty="0"/>
              <a:t>Establish a framework to support facilities</a:t>
            </a:r>
          </a:p>
          <a:p>
            <a:pPr lvl="1"/>
            <a:r>
              <a:rPr lang="en-US" altLang="en-US" sz="1800" dirty="0"/>
              <a:t>Coordination for patient placement</a:t>
            </a:r>
          </a:p>
          <a:p>
            <a:pPr lvl="1"/>
            <a:r>
              <a:rPr lang="en-US" altLang="en-US" sz="1800" dirty="0"/>
              <a:t>Support for appropriate patient transport</a:t>
            </a:r>
          </a:p>
          <a:p>
            <a:pPr lvl="1"/>
            <a:r>
              <a:rPr lang="en-US" altLang="en-US" sz="1800" dirty="0"/>
              <a:t>Tracking of patients throughout the process</a:t>
            </a:r>
          </a:p>
          <a:p>
            <a:r>
              <a:rPr lang="en-US" altLang="en-US" dirty="0"/>
              <a:t>Supported by a multi-disciplinary planning team</a:t>
            </a:r>
          </a:p>
          <a:p>
            <a:r>
              <a:rPr lang="en-US" altLang="en-US" dirty="0"/>
              <a:t>April/May regional tabletop exercises</a:t>
            </a:r>
          </a:p>
          <a:p>
            <a:pPr lvl="1"/>
            <a:endParaRPr lang="en-US" altLang="en-US" dirty="0"/>
          </a:p>
          <a:p>
            <a:pPr lvl="1"/>
            <a:endParaRPr lang="en-US" altLang="en-US" dirty="0"/>
          </a:p>
          <a:p>
            <a:pPr lvl="1"/>
            <a:endParaRPr lang="en-US" altLang="en-US"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C37953A3-7BF9-493B-991C-0F35FF13908E}" type="slidenum">
              <a:rPr lang="en-US" smtClean="0"/>
              <a:pPr>
                <a:defRPr/>
              </a:pPr>
              <a:t>23</a:t>
            </a:fld>
            <a:endParaRPr lang="en-US"/>
          </a:p>
        </p:txBody>
      </p:sp>
    </p:spTree>
    <p:extLst>
      <p:ext uri="{BB962C8B-B14F-4D97-AF65-F5344CB8AC3E}">
        <p14:creationId xmlns:p14="http://schemas.microsoft.com/office/powerpoint/2010/main" val="72765651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National Preparedness Month</a:t>
            </a:r>
          </a:p>
        </p:txBody>
      </p:sp>
      <p:sp>
        <p:nvSpPr>
          <p:cNvPr id="19459" name="Content Placeholder 2"/>
          <p:cNvSpPr>
            <a:spLocks noGrp="1"/>
          </p:cNvSpPr>
          <p:nvPr>
            <p:ph idx="1"/>
          </p:nvPr>
        </p:nvSpPr>
        <p:spPr>
          <a:xfrm>
            <a:off x="477838" y="1616075"/>
            <a:ext cx="8208962" cy="4525963"/>
          </a:xfrm>
        </p:spPr>
        <p:txBody>
          <a:bodyPr/>
          <a:lstStyle/>
          <a:p>
            <a:endParaRPr lang="en-US" altLang="en-US"/>
          </a:p>
          <a:p>
            <a:endParaRPr lang="en-US" altLang="en-US"/>
          </a:p>
          <a:p>
            <a:endParaRPr lang="en-US" altLang="en-US"/>
          </a:p>
          <a:p>
            <a:r>
              <a:rPr lang="en-US" altLang="en-US"/>
              <a:t>National initiative</a:t>
            </a:r>
          </a:p>
          <a:p>
            <a:r>
              <a:rPr lang="en-US" altLang="en-US"/>
              <a:t>Statewide campaign since 2013</a:t>
            </a:r>
          </a:p>
          <a:p>
            <a:endParaRPr lang="en-US" altLang="en-US"/>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5E0F31A6-2978-495A-8D3E-C742EB02F15B}" type="slidenum">
              <a:rPr lang="en-US" smtClean="0"/>
              <a:pPr>
                <a:defRPr/>
              </a:pPr>
              <a:t>24</a:t>
            </a:fld>
            <a:endParaRPr lang="en-US"/>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8998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Looking Ahead</a:t>
            </a:r>
          </a:p>
        </p:txBody>
      </p:sp>
      <p:sp>
        <p:nvSpPr>
          <p:cNvPr id="20483" name="Content Placeholder 2"/>
          <p:cNvSpPr>
            <a:spLocks noGrp="1"/>
          </p:cNvSpPr>
          <p:nvPr>
            <p:ph idx="1"/>
          </p:nvPr>
        </p:nvSpPr>
        <p:spPr/>
        <p:txBody>
          <a:bodyPr/>
          <a:lstStyle/>
          <a:p>
            <a:r>
              <a:rPr lang="en-US" altLang="en-US"/>
              <a:t>Extreme Heat</a:t>
            </a:r>
          </a:p>
          <a:p>
            <a:r>
              <a:rPr lang="en-US" altLang="en-US"/>
              <a:t>2018 Hurricane Season</a:t>
            </a:r>
          </a:p>
          <a:p>
            <a:r>
              <a:rPr lang="en-US" altLang="en-US"/>
              <a:t>Winter Weather Preparation</a:t>
            </a:r>
          </a:p>
          <a:p>
            <a:endParaRPr lang="en-US" altLang="en-US"/>
          </a:p>
          <a:p>
            <a:endParaRPr lang="en-US" altLang="en-US"/>
          </a:p>
          <a:p>
            <a:pPr lvl="1"/>
            <a:endParaRPr lang="en-US" altLang="en-US"/>
          </a:p>
          <a:p>
            <a:endParaRPr lang="en-US" altLang="en-US"/>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03658F00-8774-4B41-AE49-2574C746901C}" type="slidenum">
              <a:rPr lang="en-US" smtClean="0"/>
              <a:pPr>
                <a:defRPr/>
              </a:pPr>
              <a:t>25</a:t>
            </a:fld>
            <a:endParaRPr lang="en-US"/>
          </a:p>
        </p:txBody>
      </p:sp>
    </p:spTree>
    <p:extLst>
      <p:ext uri="{BB962C8B-B14F-4D97-AF65-F5344CB8AC3E}">
        <p14:creationId xmlns:p14="http://schemas.microsoft.com/office/powerpoint/2010/main" val="62944980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5128591" y="77099"/>
            <a:ext cx="3558209" cy="916814"/>
          </a:xfrm>
        </p:spPr>
        <p:txBody>
          <a:bodyPr/>
          <a:lstStyle/>
          <a:p>
            <a:r>
              <a:rPr lang="en-US" altLang="en-US" sz="4000" dirty="0"/>
              <a:t>Questions</a:t>
            </a:r>
          </a:p>
        </p:txBody>
      </p:sp>
      <p:sp>
        <p:nvSpPr>
          <p:cNvPr id="21507" name="Content Placeholder 5"/>
          <p:cNvSpPr>
            <a:spLocks noGrp="1"/>
          </p:cNvSpPr>
          <p:nvPr>
            <p:ph idx="1"/>
          </p:nvPr>
        </p:nvSpPr>
        <p:spPr>
          <a:xfrm>
            <a:off x="3575050" y="1435101"/>
            <a:ext cx="5111750" cy="3256170"/>
          </a:xfrm>
        </p:spPr>
        <p:txBody>
          <a:bodyPr/>
          <a:lstStyle/>
          <a:p>
            <a:pPr marL="0" indent="0">
              <a:buFontTx/>
              <a:buNone/>
            </a:pPr>
            <a:endParaRPr lang="en-US" altLang="en-US" dirty="0"/>
          </a:p>
          <a:p>
            <a:pPr marL="0" indent="0" algn="ctr">
              <a:buFontTx/>
              <a:buNone/>
            </a:pPr>
            <a:endParaRPr lang="en-US" altLang="en-US" sz="2800" dirty="0">
              <a:solidFill>
                <a:schemeClr val="tx2"/>
              </a:solidFill>
            </a:endParaRPr>
          </a:p>
          <a:p>
            <a:pPr marL="0" indent="0" algn="ctr">
              <a:buFontTx/>
              <a:buNone/>
            </a:pPr>
            <a:r>
              <a:rPr lang="en-US" altLang="en-US" sz="2800" dirty="0" err="1">
                <a:solidFill>
                  <a:schemeClr val="tx2"/>
                </a:solidFill>
              </a:rPr>
              <a:t>Kerin</a:t>
            </a:r>
            <a:r>
              <a:rPr lang="en-US" altLang="en-US" sz="2800" dirty="0">
                <a:solidFill>
                  <a:schemeClr val="tx2"/>
                </a:solidFill>
              </a:rPr>
              <a:t> </a:t>
            </a:r>
            <a:r>
              <a:rPr lang="en-US" altLang="en-US" sz="2800" dirty="0" err="1">
                <a:solidFill>
                  <a:schemeClr val="tx2"/>
                </a:solidFill>
              </a:rPr>
              <a:t>Milesky</a:t>
            </a:r>
            <a:endParaRPr lang="en-US" altLang="en-US" sz="2800" dirty="0">
              <a:solidFill>
                <a:schemeClr val="tx2"/>
              </a:solidFill>
            </a:endParaRPr>
          </a:p>
          <a:p>
            <a:pPr marL="0" indent="0" algn="ctr">
              <a:buFontTx/>
              <a:buNone/>
            </a:pPr>
            <a:r>
              <a:rPr lang="en-US" altLang="en-US" sz="2800" dirty="0">
                <a:solidFill>
                  <a:schemeClr val="tx2"/>
                </a:solidFill>
              </a:rPr>
              <a:t>Director</a:t>
            </a:r>
          </a:p>
          <a:p>
            <a:pPr marL="0" indent="0" algn="ctr">
              <a:buFontTx/>
              <a:buNone/>
            </a:pPr>
            <a:r>
              <a:rPr lang="en-US" altLang="en-US" sz="2800" dirty="0">
                <a:solidFill>
                  <a:schemeClr val="tx2"/>
                </a:solidFill>
              </a:rPr>
              <a:t>Preparedness and Emergency Management</a:t>
            </a:r>
          </a:p>
          <a:p>
            <a:pPr marL="0" indent="0" algn="ctr">
              <a:buFontTx/>
              <a:buNone/>
            </a:pPr>
            <a:r>
              <a:rPr lang="en-US" altLang="en-US" sz="2800" dirty="0">
                <a:solidFill>
                  <a:schemeClr val="tx2"/>
                </a:solidFill>
                <a:hlinkClick r:id="rId3"/>
              </a:rPr>
              <a:t>Kerin.milesky@state.ma.us</a:t>
            </a:r>
            <a:r>
              <a:rPr lang="en-US" altLang="en-US" sz="2800" dirty="0">
                <a:solidFill>
                  <a:schemeClr val="tx2"/>
                </a:solidFill>
              </a:rPr>
              <a:t> </a:t>
            </a:r>
            <a:r>
              <a:rPr lang="en-US" altLang="en-US" dirty="0">
                <a:solidFill>
                  <a:schemeClr val="bg1"/>
                </a:solidFill>
              </a:rPr>
              <a:t>?</a:t>
            </a:r>
          </a:p>
        </p:txBody>
      </p:sp>
      <p:sp>
        <p:nvSpPr>
          <p:cNvPr id="21508" name="Text Placeholder 6"/>
          <p:cNvSpPr>
            <a:spLocks noGrp="1"/>
          </p:cNvSpPr>
          <p:nvPr>
            <p:ph type="body" sz="half" idx="2"/>
          </p:nvPr>
        </p:nvSpPr>
        <p:spPr/>
        <p:txBody>
          <a:bodyPr/>
          <a:lstStyle/>
          <a:p>
            <a:endParaRPr lang="en-US" altLang="en-US"/>
          </a:p>
          <a:p>
            <a:endParaRPr lang="en-US" altLang="en-US"/>
          </a:p>
          <a:p>
            <a:endParaRPr lang="en-US" altLang="en-US"/>
          </a:p>
          <a:p>
            <a:endParaRPr lang="en-US" altLang="en-US"/>
          </a:p>
          <a:p>
            <a:endParaRPr lang="en-US" altLang="en-US"/>
          </a:p>
          <a:p>
            <a:endParaRPr lang="en-US" altLang="en-US"/>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D7E01269-9178-4610-B8F6-AB071FA69ECC}" type="slidenum">
              <a:rPr lang="en-US" smtClean="0"/>
              <a:pPr>
                <a:defRPr/>
              </a:pPr>
              <a:t>26</a:t>
            </a:fld>
            <a:endParaRPr lang="en-US"/>
          </a:p>
        </p:txBody>
      </p:sp>
      <p:pic>
        <p:nvPicPr>
          <p:cNvPr id="2151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875" y="2794000"/>
            <a:ext cx="29416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011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99A5394E-985A-407A-9BD6-B2202725A288}"/>
              </a:ext>
            </a:extLst>
          </p:cNvPr>
          <p:cNvSpPr>
            <a:spLocks noGrp="1"/>
          </p:cNvSpPr>
          <p:nvPr>
            <p:ph type="title"/>
          </p:nvPr>
        </p:nvSpPr>
        <p:spPr/>
        <p:txBody>
          <a:bodyPr/>
          <a:lstStyle/>
          <a:p>
            <a:r>
              <a:rPr lang="en-US" dirty="0"/>
              <a:t>Trauma Registry </a:t>
            </a:r>
          </a:p>
        </p:txBody>
      </p:sp>
      <p:sp>
        <p:nvSpPr>
          <p:cNvPr id="8" name="Text Placeholder 7">
            <a:extLst>
              <a:ext uri="{FF2B5EF4-FFF2-40B4-BE49-F238E27FC236}">
                <a16:creationId xmlns="" xmlns:a16="http://schemas.microsoft.com/office/drawing/2014/main" id="{2B869906-32CD-4168-922C-C9765D2A8229}"/>
              </a:ext>
            </a:extLst>
          </p:cNvPr>
          <p:cNvSpPr>
            <a:spLocks noGrp="1"/>
          </p:cNvSpPr>
          <p:nvPr>
            <p:ph idx="1"/>
          </p:nvPr>
        </p:nvSpPr>
        <p:spPr/>
        <p:txBody>
          <a:bodyPr/>
          <a:lstStyle/>
          <a:p>
            <a:r>
              <a:rPr lang="en-US" dirty="0"/>
              <a:t>Data Submission Update</a:t>
            </a:r>
          </a:p>
          <a:p>
            <a:pPr marL="168275" indent="-457200">
              <a:buFont typeface="Arial" panose="020B0604020202020204" pitchFamily="34" charset="0"/>
              <a:buChar char="•"/>
            </a:pPr>
            <a:r>
              <a:rPr lang="en-US" dirty="0"/>
              <a:t>Out of State Transfers</a:t>
            </a:r>
          </a:p>
          <a:p>
            <a:pPr marL="168275" indent="-457200">
              <a:buFont typeface="Arial" panose="020B0604020202020204" pitchFamily="34" charset="0"/>
              <a:buChar char="•"/>
            </a:pPr>
            <a:r>
              <a:rPr lang="en-US" dirty="0"/>
              <a:t>Hospital Level All Cause Trauma Counts</a:t>
            </a:r>
          </a:p>
          <a:p>
            <a:pPr marL="168275" indent="-457200">
              <a:buFont typeface="Arial" panose="020B0604020202020204" pitchFamily="34" charset="0"/>
              <a:buChar char="•"/>
            </a:pPr>
            <a:r>
              <a:rPr lang="en-US" dirty="0"/>
              <a:t>Trauma by Intent</a:t>
            </a:r>
          </a:p>
        </p:txBody>
      </p:sp>
      <p:sp>
        <p:nvSpPr>
          <p:cNvPr id="4" name="Slide Number Placeholder 3">
            <a:extLst>
              <a:ext uri="{FF2B5EF4-FFF2-40B4-BE49-F238E27FC236}">
                <a16:creationId xmlns="" xmlns:a16="http://schemas.microsoft.com/office/drawing/2014/main" id="{6BAF3836-6670-4395-B736-E50F07BD1E26}"/>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27</a:t>
            </a:fld>
            <a:endParaRPr lang="en-US" altLang="en-US" dirty="0"/>
          </a:p>
        </p:txBody>
      </p:sp>
    </p:spTree>
    <p:extLst>
      <p:ext uri="{BB962C8B-B14F-4D97-AF65-F5344CB8AC3E}">
        <p14:creationId xmlns:p14="http://schemas.microsoft.com/office/powerpoint/2010/main" val="3372776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Data Submission Update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7166654"/>
              </p:ext>
            </p:extLst>
          </p:nvPr>
        </p:nvGraphicFramePr>
        <p:xfrm>
          <a:off x="1107347" y="1770077"/>
          <a:ext cx="7214532" cy="2301240"/>
        </p:xfrm>
        <a:graphic>
          <a:graphicData uri="http://schemas.openxmlformats.org/drawingml/2006/table">
            <a:tbl>
              <a:tblPr firstRow="1" bandRow="1">
                <a:tableStyleId>{5C22544A-7EE6-4342-B048-85BDC9FD1C3A}</a:tableStyleId>
              </a:tblPr>
              <a:tblGrid>
                <a:gridCol w="2548616">
                  <a:extLst>
                    <a:ext uri="{9D8B030D-6E8A-4147-A177-3AD203B41FA5}">
                      <a16:colId xmlns="" xmlns:a16="http://schemas.microsoft.com/office/drawing/2014/main" val="20000"/>
                    </a:ext>
                  </a:extLst>
                </a:gridCol>
                <a:gridCol w="1489182">
                  <a:extLst>
                    <a:ext uri="{9D8B030D-6E8A-4147-A177-3AD203B41FA5}">
                      <a16:colId xmlns="" xmlns:a16="http://schemas.microsoft.com/office/drawing/2014/main" val="786867103"/>
                    </a:ext>
                  </a:extLst>
                </a:gridCol>
                <a:gridCol w="1489182">
                  <a:extLst>
                    <a:ext uri="{9D8B030D-6E8A-4147-A177-3AD203B41FA5}">
                      <a16:colId xmlns="" xmlns:a16="http://schemas.microsoft.com/office/drawing/2014/main" val="20001"/>
                    </a:ext>
                  </a:extLst>
                </a:gridCol>
                <a:gridCol w="1687552">
                  <a:extLst>
                    <a:ext uri="{9D8B030D-6E8A-4147-A177-3AD203B41FA5}">
                      <a16:colId xmlns="" xmlns:a16="http://schemas.microsoft.com/office/drawing/2014/main" val="20002"/>
                    </a:ext>
                  </a:extLst>
                </a:gridCol>
              </a:tblGrid>
              <a:tr h="370840">
                <a:tc>
                  <a:txBody>
                    <a:bodyPr/>
                    <a:lstStyle/>
                    <a:p>
                      <a:pPr algn="ctr"/>
                      <a:r>
                        <a:rPr lang="en-US" dirty="0"/>
                        <a:t>Time Period</a:t>
                      </a:r>
                    </a:p>
                  </a:txBody>
                  <a:tcPr anchor="ctr"/>
                </a:tc>
                <a:tc>
                  <a:txBody>
                    <a:bodyPr/>
                    <a:lstStyle/>
                    <a:p>
                      <a:pPr algn="ctr"/>
                      <a:r>
                        <a:rPr lang="en-US" dirty="0"/>
                        <a:t>Trauma Verified Hospitals as of 5/06/18</a:t>
                      </a:r>
                    </a:p>
                  </a:txBody>
                  <a:tcPr anchor="ctr"/>
                </a:tc>
                <a:tc>
                  <a:txBody>
                    <a:bodyPr/>
                    <a:lstStyle/>
                    <a:p>
                      <a:pPr algn="ctr"/>
                      <a:r>
                        <a:rPr lang="en-US" dirty="0"/>
                        <a:t>Trauma Verified Hospitals (N=17)*</a:t>
                      </a:r>
                    </a:p>
                  </a:txBody>
                  <a:tcPr anchor="ctr"/>
                </a:tc>
                <a:tc>
                  <a:txBody>
                    <a:bodyPr/>
                    <a:lstStyle/>
                    <a:p>
                      <a:pPr algn="ctr"/>
                      <a:r>
                        <a:rPr lang="en-US" dirty="0"/>
                        <a:t>Community Hospitals with EDs (N=50)*</a:t>
                      </a:r>
                    </a:p>
                  </a:txBody>
                  <a:tcPr anchor="ctr"/>
                </a:tc>
                <a:extLst>
                  <a:ext uri="{0D108BD9-81ED-4DB2-BD59-A6C34878D82A}">
                    <a16:rowId xmlns="" xmlns:a16="http://schemas.microsoft.com/office/drawing/2014/main" val="10000"/>
                  </a:ext>
                </a:extLst>
              </a:tr>
              <a:tr h="370840">
                <a:tc>
                  <a:txBody>
                    <a:bodyPr/>
                    <a:lstStyle/>
                    <a:p>
                      <a:r>
                        <a:rPr lang="en-US" b="1" dirty="0"/>
                        <a:t>FFY 2016</a:t>
                      </a:r>
                    </a:p>
                  </a:txBody>
                  <a:tcPr/>
                </a:tc>
                <a:tc>
                  <a:txBody>
                    <a:bodyPr/>
                    <a:lstStyle/>
                    <a:p>
                      <a:pPr algn="r"/>
                      <a:r>
                        <a:rPr lang="en-US" dirty="0"/>
                        <a:t>6</a:t>
                      </a:r>
                    </a:p>
                  </a:txBody>
                  <a:tcPr/>
                </a:tc>
                <a:tc>
                  <a:txBody>
                    <a:bodyPr/>
                    <a:lstStyle/>
                    <a:p>
                      <a:pPr algn="r"/>
                      <a:r>
                        <a:rPr lang="en-US" dirty="0"/>
                        <a:t>16</a:t>
                      </a:r>
                    </a:p>
                  </a:txBody>
                  <a:tcPr/>
                </a:tc>
                <a:tc>
                  <a:txBody>
                    <a:bodyPr/>
                    <a:lstStyle/>
                    <a:p>
                      <a:pPr algn="r"/>
                      <a:r>
                        <a:rPr lang="en-US" dirty="0"/>
                        <a:t>25</a:t>
                      </a:r>
                    </a:p>
                  </a:txBody>
                  <a:tcPr/>
                </a:tc>
                <a:extLst>
                  <a:ext uri="{0D108BD9-81ED-4DB2-BD59-A6C34878D82A}">
                    <a16:rowId xmlns="" xmlns:a16="http://schemas.microsoft.com/office/drawing/2014/main" val="10001"/>
                  </a:ext>
                </a:extLst>
              </a:tr>
              <a:tr h="370840">
                <a:tc>
                  <a:txBody>
                    <a:bodyPr/>
                    <a:lstStyle/>
                    <a:p>
                      <a:r>
                        <a:rPr lang="en-US" b="1" dirty="0"/>
                        <a:t>FFY 2017</a:t>
                      </a:r>
                    </a:p>
                  </a:txBody>
                  <a:tcPr/>
                </a:tc>
                <a:tc>
                  <a:txBody>
                    <a:bodyPr/>
                    <a:lstStyle/>
                    <a:p>
                      <a:pPr algn="r"/>
                      <a:r>
                        <a:rPr lang="en-US"/>
                        <a:t>0</a:t>
                      </a:r>
                      <a:endParaRPr lang="en-US" dirty="0"/>
                    </a:p>
                  </a:txBody>
                  <a:tcPr/>
                </a:tc>
                <a:tc>
                  <a:txBody>
                    <a:bodyPr/>
                    <a:lstStyle/>
                    <a:p>
                      <a:pPr algn="r"/>
                      <a:r>
                        <a:rPr lang="en-US" dirty="0"/>
                        <a:t>9</a:t>
                      </a:r>
                    </a:p>
                  </a:txBody>
                  <a:tcPr/>
                </a:tc>
                <a:tc>
                  <a:txBody>
                    <a:bodyPr/>
                    <a:lstStyle/>
                    <a:p>
                      <a:pPr algn="r"/>
                      <a:r>
                        <a:rPr lang="en-US" dirty="0"/>
                        <a:t>25</a:t>
                      </a:r>
                    </a:p>
                  </a:txBody>
                  <a:tcPr/>
                </a:tc>
                <a:extLst>
                  <a:ext uri="{0D108BD9-81ED-4DB2-BD59-A6C34878D82A}">
                    <a16:rowId xmlns="" xmlns:a16="http://schemas.microsoft.com/office/drawing/2014/main" val="10002"/>
                  </a:ext>
                </a:extLst>
              </a:tr>
              <a:tr h="370840">
                <a:tc>
                  <a:txBody>
                    <a:bodyPr/>
                    <a:lstStyle/>
                    <a:p>
                      <a:r>
                        <a:rPr lang="en-US" b="1" dirty="0"/>
                        <a:t>FFY 2018 Q1 &amp; Q2</a:t>
                      </a:r>
                    </a:p>
                  </a:txBody>
                  <a:tcPr/>
                </a:tc>
                <a:tc>
                  <a:txBody>
                    <a:bodyPr/>
                    <a:lstStyle/>
                    <a:p>
                      <a:pPr algn="r"/>
                      <a:r>
                        <a:rPr lang="en-US" dirty="0"/>
                        <a:t>0</a:t>
                      </a:r>
                    </a:p>
                  </a:txBody>
                  <a:tcPr/>
                </a:tc>
                <a:tc>
                  <a:txBody>
                    <a:bodyPr/>
                    <a:lstStyle/>
                    <a:p>
                      <a:pPr algn="r"/>
                      <a:r>
                        <a:rPr lang="en-US" dirty="0"/>
                        <a:t>4</a:t>
                      </a:r>
                    </a:p>
                  </a:txBody>
                  <a:tcPr/>
                </a:tc>
                <a:tc>
                  <a:txBody>
                    <a:bodyPr/>
                    <a:lstStyle/>
                    <a:p>
                      <a:pPr algn="r"/>
                      <a:r>
                        <a:rPr lang="en-US" dirty="0"/>
                        <a:t>19</a:t>
                      </a:r>
                    </a:p>
                  </a:txBody>
                  <a:tcPr/>
                </a:tc>
                <a:extLst>
                  <a:ext uri="{0D108BD9-81ED-4DB2-BD59-A6C34878D82A}">
                    <a16:rowId xmlns="" xmlns:a16="http://schemas.microsoft.com/office/drawing/2014/main" val="10003"/>
                  </a:ext>
                </a:extLst>
              </a:tr>
            </a:tbl>
          </a:graphicData>
        </a:graphic>
      </p:graphicFrame>
      <p:sp>
        <p:nvSpPr>
          <p:cNvPr id="4" name="Slide Number Placeholder 3"/>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28</a:t>
            </a:fld>
            <a:endParaRPr lang="en-US" altLang="en-US" dirty="0"/>
          </a:p>
        </p:txBody>
      </p:sp>
      <p:sp>
        <p:nvSpPr>
          <p:cNvPr id="6" name="TextBox 5"/>
          <p:cNvSpPr txBox="1"/>
          <p:nvPr/>
        </p:nvSpPr>
        <p:spPr>
          <a:xfrm>
            <a:off x="1070264" y="4075334"/>
            <a:ext cx="7003472" cy="861774"/>
          </a:xfrm>
          <a:prstGeom prst="rect">
            <a:avLst/>
          </a:prstGeom>
          <a:noFill/>
        </p:spPr>
        <p:txBody>
          <a:bodyPr wrap="square" rtlCol="0">
            <a:spAutoFit/>
          </a:bodyPr>
          <a:lstStyle/>
          <a:p>
            <a:r>
              <a:rPr lang="en-US" sz="1600" dirty="0">
                <a:latin typeface="+mn-lt"/>
              </a:rPr>
              <a:t>FFY 2018 Q3 data is due September 13, 2018.</a:t>
            </a:r>
          </a:p>
          <a:p>
            <a:r>
              <a:rPr lang="en-US" sz="1600" dirty="0">
                <a:latin typeface="+mn-lt"/>
              </a:rPr>
              <a:t>*Data submissions are as of August 5, 2018.</a:t>
            </a:r>
          </a:p>
          <a:p>
            <a:pPr marL="285750" indent="-285750">
              <a:buFont typeface="Arial" panose="020B0604020202020204" pitchFamily="34" charset="0"/>
              <a:buChar char="•"/>
            </a:pPr>
            <a:endParaRPr lang="en-US" dirty="0"/>
          </a:p>
        </p:txBody>
      </p:sp>
      <p:sp>
        <p:nvSpPr>
          <p:cNvPr id="3" name="TextBox 2">
            <a:extLst>
              <a:ext uri="{FF2B5EF4-FFF2-40B4-BE49-F238E27FC236}">
                <a16:creationId xmlns="" xmlns:a16="http://schemas.microsoft.com/office/drawing/2014/main" id="{6C2425FD-5CD4-44C8-8D66-CC1D1C7C4755}"/>
              </a:ext>
            </a:extLst>
          </p:cNvPr>
          <p:cNvSpPr txBox="1"/>
          <p:nvPr/>
        </p:nvSpPr>
        <p:spPr>
          <a:xfrm>
            <a:off x="788565" y="1325461"/>
            <a:ext cx="7214532" cy="444616"/>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839311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Registry</a:t>
            </a:r>
          </a:p>
        </p:txBody>
      </p:sp>
      <p:sp>
        <p:nvSpPr>
          <p:cNvPr id="3" name="Content Placeholder 2"/>
          <p:cNvSpPr>
            <a:spLocks noGrp="1"/>
          </p:cNvSpPr>
          <p:nvPr>
            <p:ph idx="1"/>
          </p:nvPr>
        </p:nvSpPr>
        <p:spPr>
          <a:xfrm>
            <a:off x="252664" y="1378463"/>
            <a:ext cx="8716711" cy="4745246"/>
          </a:xfrm>
        </p:spPr>
        <p:txBody>
          <a:bodyPr/>
          <a:lstStyle/>
          <a:p>
            <a:pPr marL="111125" lvl="1" indent="0" algn="ctr">
              <a:buNone/>
            </a:pPr>
            <a:endParaRPr lang="en-US" dirty="0"/>
          </a:p>
          <a:p>
            <a:pPr marL="111125" lvl="1" indent="0" algn="ctr">
              <a:buNone/>
            </a:pPr>
            <a:endParaRPr lang="en-US" dirty="0"/>
          </a:p>
          <a:p>
            <a:pPr marL="111125" lvl="1" indent="0" algn="ctr">
              <a:buNone/>
            </a:pPr>
            <a:endParaRPr lang="en-US" dirty="0"/>
          </a:p>
          <a:p>
            <a:pPr marL="111125" lvl="1" indent="0" algn="ctr">
              <a:buNone/>
            </a:pPr>
            <a:r>
              <a:rPr lang="en-US" sz="3200" b="1" dirty="0">
                <a:solidFill>
                  <a:schemeClr val="accent1">
                    <a:lumMod val="50000"/>
                  </a:schemeClr>
                </a:solidFill>
              </a:rPr>
              <a:t>Data Presentation</a:t>
            </a:r>
          </a:p>
          <a:p>
            <a:pPr marL="111125" lvl="1" indent="0" algn="ctr">
              <a:buNone/>
            </a:pPr>
            <a:r>
              <a:rPr lang="en-US" sz="3200" b="1" dirty="0">
                <a:solidFill>
                  <a:schemeClr val="accent1">
                    <a:lumMod val="50000"/>
                  </a:schemeClr>
                </a:solidFill>
              </a:rPr>
              <a:t>Katherine T. Fillo, Ph.D., RN-BC</a:t>
            </a:r>
          </a:p>
          <a:p>
            <a:pPr marL="111125" lvl="1" indent="0" algn="ctr">
              <a:buNone/>
            </a:pPr>
            <a:r>
              <a:rPr lang="en-US" sz="3200" b="1" dirty="0">
                <a:solidFill>
                  <a:schemeClr val="accent1">
                    <a:lumMod val="50000"/>
                  </a:schemeClr>
                </a:solidFill>
              </a:rPr>
              <a:t>Director, Division of Quality Improvement</a:t>
            </a:r>
          </a:p>
          <a:p>
            <a:pPr marL="111125" lvl="1" indent="0">
              <a:buNone/>
            </a:pPr>
            <a:r>
              <a:rPr lang="en-US" dirty="0"/>
              <a:t/>
            </a:r>
            <a:br>
              <a:rPr lang="en-US" dirty="0"/>
            </a:br>
            <a:r>
              <a:rPr lang="en-US" dirty="0"/>
              <a:t> </a:t>
            </a:r>
          </a:p>
          <a:p>
            <a:pPr marL="111125" lvl="1" indent="0">
              <a:buNone/>
            </a:pPr>
            <a:endParaRPr lang="en-US" sz="1400" dirty="0">
              <a:solidFill>
                <a:srgbClr val="FF0000"/>
              </a:solidFill>
            </a:endParaRPr>
          </a:p>
          <a:p>
            <a:pPr marL="111125" lvl="1" indent="0" algn="ctr">
              <a:buNone/>
            </a:pPr>
            <a:endParaRPr lang="en-US" sz="2000" b="1" dirty="0"/>
          </a:p>
          <a:p>
            <a:endParaRPr lang="en-US" sz="2000" dirty="0"/>
          </a:p>
        </p:txBody>
      </p:sp>
      <p:sp>
        <p:nvSpPr>
          <p:cNvPr id="4" name="Slide Number Placeholder 3"/>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29</a:t>
            </a:fld>
            <a:endParaRPr lang="en-US" altLang="en-US" dirty="0"/>
          </a:p>
        </p:txBody>
      </p:sp>
      <p:pic>
        <p:nvPicPr>
          <p:cNvPr id="5" name="Picture 26">
            <a:extLst>
              <a:ext uri="{FF2B5EF4-FFF2-40B4-BE49-F238E27FC236}">
                <a16:creationId xmlns="" xmlns:a16="http://schemas.microsoft.com/office/drawing/2014/main" id="{3C440CBB-5359-47DC-8B93-BEEFCDDA1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132388"/>
            <a:ext cx="1476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47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585913"/>
            <a:ext cx="8229600" cy="4430712"/>
          </a:xfrm>
        </p:spPr>
        <p:txBody>
          <a:bodyPr/>
          <a:lstStyle/>
          <a:p>
            <a:pPr>
              <a:spcBef>
                <a:spcPts val="0"/>
              </a:spcBef>
              <a:spcAft>
                <a:spcPts val="0"/>
              </a:spcAft>
            </a:pPr>
            <a:r>
              <a:rPr lang="en-US" sz="2400" dirty="0"/>
              <a:t>The Massachusetts OML is designed to ensure transparency  in  the  </a:t>
            </a:r>
            <a:r>
              <a:rPr lang="en-US" sz="2400" b="1" i="1" dirty="0"/>
              <a:t>deliberations </a:t>
            </a:r>
            <a:r>
              <a:rPr lang="en-US" sz="2400" dirty="0"/>
              <a:t>of public bodies.</a:t>
            </a:r>
          </a:p>
          <a:p>
            <a:pPr>
              <a:buFont typeface="Arial" panose="020B0604020202020204" pitchFamily="34" charset="0"/>
              <a:buChar char="•"/>
            </a:pPr>
            <a:r>
              <a:rPr lang="en-US" sz="2400" dirty="0"/>
              <a:t>A </a:t>
            </a:r>
            <a:r>
              <a:rPr lang="en-US" sz="2400" b="1" i="1" dirty="0"/>
              <a:t>deliberation </a:t>
            </a:r>
            <a:r>
              <a:rPr lang="en-US" sz="2400" dirty="0"/>
              <a:t>is: </a:t>
            </a:r>
          </a:p>
          <a:p>
            <a:pPr lvl="1">
              <a:buFont typeface="Courier New" panose="02070309020205020404" pitchFamily="49" charset="0"/>
              <a:buChar char="o"/>
            </a:pPr>
            <a:r>
              <a:rPr lang="en-US" sz="2000" dirty="0"/>
              <a:t>an oral or written communication, through any medium, </a:t>
            </a:r>
            <a:r>
              <a:rPr lang="en-US" sz="2000" b="1" i="1" dirty="0"/>
              <a:t>including electronic mail</a:t>
            </a:r>
            <a:r>
              <a:rPr lang="en-US" sz="2000" b="1" dirty="0"/>
              <a:t>,</a:t>
            </a:r>
            <a:r>
              <a:rPr lang="en-US" sz="2000" dirty="0"/>
              <a:t> </a:t>
            </a:r>
          </a:p>
          <a:p>
            <a:pPr lvl="1">
              <a:buFont typeface="Courier New" panose="02070309020205020404" pitchFamily="49" charset="0"/>
              <a:buChar char="o"/>
            </a:pPr>
            <a:r>
              <a:rPr lang="en-US" sz="2000" dirty="0"/>
              <a:t>between or among a </a:t>
            </a:r>
            <a:r>
              <a:rPr lang="en-US" sz="2000" b="1" i="1" dirty="0"/>
              <a:t>quorum </a:t>
            </a:r>
            <a:r>
              <a:rPr lang="en-US" sz="2000" dirty="0"/>
              <a:t>of a public body, </a:t>
            </a:r>
          </a:p>
          <a:p>
            <a:pPr lvl="1">
              <a:buFont typeface="Courier New" panose="02070309020205020404" pitchFamily="49" charset="0"/>
              <a:buChar char="o"/>
            </a:pPr>
            <a:r>
              <a:rPr lang="en-US" sz="2000" dirty="0"/>
              <a:t>on any public business within its jurisdiction.</a:t>
            </a:r>
          </a:p>
          <a:p>
            <a:pPr>
              <a:buFont typeface="Arial" panose="020B0604020202020204" pitchFamily="34" charset="0"/>
              <a:buChar char="•"/>
            </a:pPr>
            <a:endParaRPr lang="en-US" sz="2000" b="1" dirty="0"/>
          </a:p>
          <a:p>
            <a:pPr>
              <a:buFont typeface="Arial" panose="020B0604020202020204" pitchFamily="34" charset="0"/>
              <a:buChar char="•"/>
            </a:pPr>
            <a:r>
              <a:rPr lang="en-US" sz="2400" b="1" dirty="0"/>
              <a:t>If a quorum of a public body wants to discuss public business within that body’s jurisdiction, they must do so during a properly posted meeting. </a:t>
            </a:r>
          </a:p>
          <a:p>
            <a:pPr marL="0" indent="0">
              <a:buNone/>
            </a:pPr>
            <a:endParaRPr lang="en-US" sz="2400" dirty="0"/>
          </a:p>
        </p:txBody>
      </p:sp>
      <p:sp>
        <p:nvSpPr>
          <p:cNvPr id="4099" name="Slide Number Placeholder 3"/>
          <p:cNvSpPr>
            <a:spLocks noGrp="1"/>
          </p:cNvSpPr>
          <p:nvPr>
            <p:ph type="sldNum" sz="quarter" idx="11"/>
          </p:nvPr>
        </p:nvSpPr>
        <p:spPr>
          <a:noFill/>
          <a:ln>
            <a:miter lim="800000"/>
            <a:headEnd/>
            <a:tailEnd/>
          </a:ln>
        </p:spPr>
        <p:txBody>
          <a:bodyPr/>
          <a:lstStyle/>
          <a:p>
            <a:r>
              <a:rPr lang="en-US" altLang="en-US" dirty="0"/>
              <a:t>Slide </a:t>
            </a:r>
            <a:fld id="{D293F100-346F-4CDF-93E3-05E436014B3B}" type="slidenum">
              <a:rPr lang="en-US" altLang="en-US" smtClean="0"/>
              <a:pPr/>
              <a:t>3</a:t>
            </a:fld>
            <a:endParaRPr lang="en-US" altLang="en-US" dirty="0"/>
          </a:p>
        </p:txBody>
      </p:sp>
      <p:sp>
        <p:nvSpPr>
          <p:cNvPr id="5" name="Title 1"/>
          <p:cNvSpPr txBox="1">
            <a:spLocks/>
          </p:cNvSpPr>
          <p:nvPr/>
        </p:nvSpPr>
        <p:spPr>
          <a:xfrm>
            <a:off x="4144963" y="336550"/>
            <a:ext cx="4816475" cy="577850"/>
          </a:xfrm>
          <a:prstGeom prst="rect">
            <a:avLst/>
          </a:prstGeom>
        </p:spPr>
        <p:txBody>
          <a:bodyPr/>
          <a:lstStyle>
            <a:lvl1pPr algn="ctr" rtl="0" eaLnBrk="0" fontAlgn="base" hangingPunct="0">
              <a:spcBef>
                <a:spcPct val="0"/>
              </a:spcBef>
              <a:spcAft>
                <a:spcPct val="0"/>
              </a:spcAft>
              <a:defRPr sz="2800" b="1">
                <a:solidFill>
                  <a:schemeClr val="bg1"/>
                </a:solidFill>
                <a:latin typeface="+mj-lt"/>
                <a:ea typeface="+mj-ea"/>
                <a:cs typeface="ＭＳ Ｐゴシック" charset="0"/>
              </a:defRPr>
            </a:lvl1pPr>
            <a:lvl2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charset="0"/>
                <a:ea typeface="ＭＳ Ｐゴシック" charset="0"/>
              </a:defRPr>
            </a:lvl6pPr>
            <a:lvl7pPr marL="914400" algn="ctr" rtl="0" fontAlgn="base">
              <a:spcBef>
                <a:spcPct val="0"/>
              </a:spcBef>
              <a:spcAft>
                <a:spcPct val="0"/>
              </a:spcAft>
              <a:defRPr sz="2800" b="1">
                <a:solidFill>
                  <a:schemeClr val="bg1"/>
                </a:solidFill>
                <a:latin typeface="Calibri" charset="0"/>
                <a:ea typeface="ＭＳ Ｐゴシック" charset="0"/>
              </a:defRPr>
            </a:lvl7pPr>
            <a:lvl8pPr marL="1371600" algn="ctr" rtl="0" fontAlgn="base">
              <a:spcBef>
                <a:spcPct val="0"/>
              </a:spcBef>
              <a:spcAft>
                <a:spcPct val="0"/>
              </a:spcAft>
              <a:defRPr sz="2800" b="1">
                <a:solidFill>
                  <a:schemeClr val="bg1"/>
                </a:solidFill>
                <a:latin typeface="Calibri" charset="0"/>
                <a:ea typeface="ＭＳ Ｐゴシック" charset="0"/>
              </a:defRPr>
            </a:lvl8pPr>
            <a:lvl9pPr marL="1828800" algn="ctr" rtl="0" fontAlgn="base">
              <a:spcBef>
                <a:spcPct val="0"/>
              </a:spcBef>
              <a:spcAft>
                <a:spcPct val="0"/>
              </a:spcAft>
              <a:defRPr sz="2800" b="1">
                <a:solidFill>
                  <a:schemeClr val="bg1"/>
                </a:solidFill>
                <a:latin typeface="Calibri" charset="0"/>
                <a:ea typeface="ＭＳ Ｐゴシック" charset="0"/>
              </a:defRPr>
            </a:lvl9pPr>
          </a:lstStyle>
          <a:p>
            <a:pPr>
              <a:defRPr/>
            </a:pPr>
            <a:r>
              <a:rPr lang="en-US" kern="0" dirty="0"/>
              <a:t>Open Meeting Law (OML)</a:t>
            </a:r>
          </a:p>
        </p:txBody>
      </p:sp>
    </p:spTree>
    <p:extLst>
      <p:ext uri="{BB962C8B-B14F-4D97-AF65-F5344CB8AC3E}">
        <p14:creationId xmlns:p14="http://schemas.microsoft.com/office/powerpoint/2010/main" val="1761986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42E272-046C-4FCB-A5F0-E46FDF429911}"/>
              </a:ext>
            </a:extLst>
          </p:cNvPr>
          <p:cNvSpPr>
            <a:spLocks noGrp="1"/>
          </p:cNvSpPr>
          <p:nvPr>
            <p:ph type="title"/>
          </p:nvPr>
        </p:nvSpPr>
        <p:spPr/>
        <p:txBody>
          <a:bodyPr/>
          <a:lstStyle/>
          <a:p>
            <a:r>
              <a:rPr lang="en-US" dirty="0"/>
              <a:t>Out of State Transfers</a:t>
            </a:r>
          </a:p>
        </p:txBody>
      </p:sp>
      <p:sp>
        <p:nvSpPr>
          <p:cNvPr id="3" name="Content Placeholder 2">
            <a:extLst>
              <a:ext uri="{FF2B5EF4-FFF2-40B4-BE49-F238E27FC236}">
                <a16:creationId xmlns="" xmlns:a16="http://schemas.microsoft.com/office/drawing/2014/main" id="{8915A7C4-56AF-42B3-B97D-F6FE3FC991FE}"/>
              </a:ext>
            </a:extLst>
          </p:cNvPr>
          <p:cNvSpPr>
            <a:spLocks noGrp="1"/>
          </p:cNvSpPr>
          <p:nvPr>
            <p:ph idx="1"/>
          </p:nvPr>
        </p:nvSpPr>
        <p:spPr/>
        <p:txBody>
          <a:bodyPr/>
          <a:lstStyle/>
          <a:p>
            <a:r>
              <a:rPr lang="en-US" sz="2400" dirty="0"/>
              <a:t>Massachusetts Ambulance Trip Record Information System (MATRIS) is the tool used to collect and maintain standardized EMS patient data and information from licensed EMS services, based on the trip records their EMS personnel complete for each call to which they respond.</a:t>
            </a:r>
          </a:p>
          <a:p>
            <a:endParaRPr lang="en-US" sz="1400" dirty="0"/>
          </a:p>
          <a:p>
            <a:r>
              <a:rPr lang="en-US" sz="2400" dirty="0"/>
              <a:t>These data elements and MATRIS are fully compliant with the </a:t>
            </a:r>
            <a:r>
              <a:rPr lang="en-US" sz="2400" dirty="0">
                <a:hlinkClick r:id="rId3"/>
              </a:rPr>
              <a:t>National EMS Information System </a:t>
            </a:r>
            <a:r>
              <a:rPr lang="en-US" sz="2400" dirty="0"/>
              <a:t>(NEMSIS).</a:t>
            </a:r>
          </a:p>
          <a:p>
            <a:endParaRPr lang="en-US" sz="1400" cap="all" dirty="0"/>
          </a:p>
          <a:p>
            <a:r>
              <a:rPr lang="en-US" sz="2400" cap="all" dirty="0"/>
              <a:t>EMS Regions</a:t>
            </a:r>
          </a:p>
          <a:p>
            <a:pPr lvl="1"/>
            <a:r>
              <a:rPr lang="en-US" sz="2000" dirty="0"/>
              <a:t>Number of Active Services : 339 </a:t>
            </a:r>
            <a:br>
              <a:rPr lang="en-US" sz="2000" dirty="0"/>
            </a:br>
            <a:r>
              <a:rPr lang="en-US" sz="2000" dirty="0"/>
              <a:t>Percentage of Services Reporting: 98.2%</a:t>
            </a:r>
            <a:br>
              <a:rPr lang="en-US" sz="2000" dirty="0"/>
            </a:br>
            <a:r>
              <a:rPr lang="en-US" sz="2000" dirty="0"/>
              <a:t>Total Runs Collected: 10,501,124</a:t>
            </a:r>
          </a:p>
          <a:p>
            <a:endParaRPr lang="en-US" dirty="0"/>
          </a:p>
        </p:txBody>
      </p:sp>
      <p:sp>
        <p:nvSpPr>
          <p:cNvPr id="4" name="Slide Number Placeholder 3">
            <a:extLst>
              <a:ext uri="{FF2B5EF4-FFF2-40B4-BE49-F238E27FC236}">
                <a16:creationId xmlns="" xmlns:a16="http://schemas.microsoft.com/office/drawing/2014/main" id="{0ECF1760-3697-4F06-9664-0DA4CF7F412A}"/>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30</a:t>
            </a:fld>
            <a:endParaRPr lang="en-US" altLang="en-US" dirty="0"/>
          </a:p>
        </p:txBody>
      </p:sp>
    </p:spTree>
    <p:extLst>
      <p:ext uri="{BB962C8B-B14F-4D97-AF65-F5344CB8AC3E}">
        <p14:creationId xmlns:p14="http://schemas.microsoft.com/office/powerpoint/2010/main" val="2841386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461F6-933B-465D-B472-AE303A0DECDD}"/>
              </a:ext>
            </a:extLst>
          </p:cNvPr>
          <p:cNvSpPr>
            <a:spLocks noGrp="1"/>
          </p:cNvSpPr>
          <p:nvPr>
            <p:ph type="title"/>
          </p:nvPr>
        </p:nvSpPr>
        <p:spPr/>
        <p:txBody>
          <a:bodyPr/>
          <a:lstStyle/>
          <a:p>
            <a:r>
              <a:rPr lang="en-US" dirty="0"/>
              <a:t>Out of State Transfers</a:t>
            </a:r>
          </a:p>
        </p:txBody>
      </p:sp>
      <p:graphicFrame>
        <p:nvGraphicFramePr>
          <p:cNvPr id="5" name="Content Placeholder 4">
            <a:extLst>
              <a:ext uri="{FF2B5EF4-FFF2-40B4-BE49-F238E27FC236}">
                <a16:creationId xmlns="" xmlns:a16="http://schemas.microsoft.com/office/drawing/2014/main" id="{84247FCC-6D8D-4E0E-B5FB-7F2471E65885}"/>
              </a:ext>
            </a:extLst>
          </p:cNvPr>
          <p:cNvGraphicFramePr>
            <a:graphicFrameLocks noGrp="1"/>
          </p:cNvGraphicFramePr>
          <p:nvPr>
            <p:ph idx="1"/>
            <p:extLst>
              <p:ext uri="{D42A27DB-BD31-4B8C-83A1-F6EECF244321}">
                <p14:modId xmlns:p14="http://schemas.microsoft.com/office/powerpoint/2010/main" val="157820821"/>
              </p:ext>
            </p:extLst>
          </p:nvPr>
        </p:nvGraphicFramePr>
        <p:xfrm>
          <a:off x="3808602" y="2944536"/>
          <a:ext cx="4039416" cy="759656"/>
        </p:xfrm>
        <a:graphic>
          <a:graphicData uri="http://schemas.openxmlformats.org/drawingml/2006/table">
            <a:tbl>
              <a:tblPr firstRow="1" firstCol="1" bandRow="1"/>
              <a:tblGrid>
                <a:gridCol w="3287249">
                  <a:extLst>
                    <a:ext uri="{9D8B030D-6E8A-4147-A177-3AD203B41FA5}">
                      <a16:colId xmlns="" xmlns:a16="http://schemas.microsoft.com/office/drawing/2014/main" val="3719661223"/>
                    </a:ext>
                  </a:extLst>
                </a:gridCol>
                <a:gridCol w="752167">
                  <a:extLst>
                    <a:ext uri="{9D8B030D-6E8A-4147-A177-3AD203B41FA5}">
                      <a16:colId xmlns="" xmlns:a16="http://schemas.microsoft.com/office/drawing/2014/main" val="3390201116"/>
                    </a:ext>
                  </a:extLst>
                </a:gridCol>
              </a:tblGrid>
              <a:tr h="188156">
                <a:tc>
                  <a:txBody>
                    <a:bodyPr/>
                    <a:lstStyle/>
                    <a:p>
                      <a:pPr marL="0" marR="0">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rPr>
                        <a:t>Destination Names of RI Destinations</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rPr>
                        <a:t>Frequency</a:t>
                      </a:r>
                      <a:endParaRPr lang="en-US" sz="1100" dirty="0">
                        <a:solidFill>
                          <a:schemeClr val="bg1"/>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3108560746"/>
                  </a:ext>
                </a:extLst>
              </a:tr>
              <a:tr h="190500">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Hasbro Children's Hospital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599652028"/>
                  </a:ext>
                </a:extLst>
              </a:tr>
              <a:tr h="190500">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Rhode Island Hospital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492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327723212"/>
                  </a:ext>
                </a:extLst>
              </a:tr>
              <a:tr h="190500">
                <a:tc>
                  <a:txBody>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rPr>
                        <a:t>Total</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rPr>
                        <a:t>569</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41852213"/>
                  </a:ext>
                </a:extLst>
              </a:tr>
            </a:tbl>
          </a:graphicData>
        </a:graphic>
      </p:graphicFrame>
      <p:sp>
        <p:nvSpPr>
          <p:cNvPr id="4" name="Slide Number Placeholder 3">
            <a:extLst>
              <a:ext uri="{FF2B5EF4-FFF2-40B4-BE49-F238E27FC236}">
                <a16:creationId xmlns="" xmlns:a16="http://schemas.microsoft.com/office/drawing/2014/main" id="{E9801BD6-9DDB-4EC6-AE9B-B2872B0B33C4}"/>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31</a:t>
            </a:fld>
            <a:endParaRPr lang="en-US" altLang="en-US" dirty="0"/>
          </a:p>
        </p:txBody>
      </p:sp>
      <p:graphicFrame>
        <p:nvGraphicFramePr>
          <p:cNvPr id="6" name="Table 5">
            <a:extLst>
              <a:ext uri="{FF2B5EF4-FFF2-40B4-BE49-F238E27FC236}">
                <a16:creationId xmlns="" xmlns:a16="http://schemas.microsoft.com/office/drawing/2014/main" id="{4A9886A9-3415-4DD3-BFA2-D6CF58AA391B}"/>
              </a:ext>
            </a:extLst>
          </p:cNvPr>
          <p:cNvGraphicFramePr>
            <a:graphicFrameLocks noGrp="1"/>
          </p:cNvGraphicFramePr>
          <p:nvPr>
            <p:extLst>
              <p:ext uri="{D42A27DB-BD31-4B8C-83A1-F6EECF244321}">
                <p14:modId xmlns:p14="http://schemas.microsoft.com/office/powerpoint/2010/main" val="3492804354"/>
              </p:ext>
            </p:extLst>
          </p:nvPr>
        </p:nvGraphicFramePr>
        <p:xfrm>
          <a:off x="268448" y="1958340"/>
          <a:ext cx="2781300" cy="2941320"/>
        </p:xfrm>
        <a:graphic>
          <a:graphicData uri="http://schemas.openxmlformats.org/drawingml/2006/table">
            <a:tbl>
              <a:tblPr>
                <a:tableStyleId>{5C22544A-7EE6-4342-B048-85BDC9FD1C3A}</a:tableStyleId>
              </a:tblPr>
              <a:tblGrid>
                <a:gridCol w="1409700">
                  <a:extLst>
                    <a:ext uri="{9D8B030D-6E8A-4147-A177-3AD203B41FA5}">
                      <a16:colId xmlns="" xmlns:a16="http://schemas.microsoft.com/office/drawing/2014/main" val="2706742179"/>
                    </a:ext>
                  </a:extLst>
                </a:gridCol>
                <a:gridCol w="685800">
                  <a:extLst>
                    <a:ext uri="{9D8B030D-6E8A-4147-A177-3AD203B41FA5}">
                      <a16:colId xmlns="" xmlns:a16="http://schemas.microsoft.com/office/drawing/2014/main" val="3817255613"/>
                    </a:ext>
                  </a:extLst>
                </a:gridCol>
                <a:gridCol w="685800">
                  <a:extLst>
                    <a:ext uri="{9D8B030D-6E8A-4147-A177-3AD203B41FA5}">
                      <a16:colId xmlns="" xmlns:a16="http://schemas.microsoft.com/office/drawing/2014/main" val="1012292141"/>
                    </a:ext>
                  </a:extLst>
                </a:gridCol>
              </a:tblGrid>
              <a:tr h="200025">
                <a:tc gridSpan="3">
                  <a:txBody>
                    <a:bodyPr/>
                    <a:lstStyle/>
                    <a:p>
                      <a:pPr algn="ctr" fontAlgn="b"/>
                      <a:r>
                        <a:rPr lang="en-US" sz="1100" b="1" u="none" strike="noStrike" dirty="0">
                          <a:solidFill>
                            <a:schemeClr val="bg1"/>
                          </a:solidFill>
                          <a:effectLst/>
                        </a:rPr>
                        <a:t>Trauma Runs 10/1/2014 - 9/30/2015</a:t>
                      </a:r>
                      <a:endParaRPr lang="en-US"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911752497"/>
                  </a:ext>
                </a:extLst>
              </a:tr>
              <a:tr h="200025">
                <a:tc>
                  <a:txBody>
                    <a:bodyPr/>
                    <a:lstStyle/>
                    <a:p>
                      <a:pPr algn="l" fontAlgn="b"/>
                      <a:r>
                        <a:rPr lang="en-US" sz="1100" u="none" strike="noStrike" dirty="0">
                          <a:effectLst/>
                        </a:rPr>
                        <a:t>Destination State</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u="none" strike="noStrike">
                          <a:effectLst/>
                        </a:rPr>
                        <a:t>Frequency</a:t>
                      </a:r>
                      <a:endParaRPr lang="en-US"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u="none" strike="noStrike" dirty="0">
                          <a:effectLst/>
                        </a:rPr>
                        <a:t>Percent</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911170804"/>
                  </a:ext>
                </a:extLst>
              </a:tr>
              <a:tr h="190500">
                <a:tc>
                  <a:txBody>
                    <a:bodyPr/>
                    <a:lstStyle/>
                    <a:p>
                      <a:pPr algn="l" fontAlgn="b"/>
                      <a:r>
                        <a:rPr lang="en-US" sz="1100" u="none" strike="noStrike" dirty="0">
                          <a:effectLst/>
                        </a:rPr>
                        <a:t>MA facilities</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        76,134 </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a:effectLst/>
                        </a:rPr>
                        <a:t>96.66%</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4068437011"/>
                  </a:ext>
                </a:extLst>
              </a:tr>
              <a:tr h="190500">
                <a:tc>
                  <a:txBody>
                    <a:bodyPr/>
                    <a:lstStyle/>
                    <a:p>
                      <a:pPr algn="l" fontAlgn="b"/>
                      <a:r>
                        <a:rPr lang="en-US" sz="1100" u="none" strike="noStrike" dirty="0">
                          <a:effectLst/>
                        </a:rPr>
                        <a:t>OUT OF STATE - UNK</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                   1 </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0.00%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649600968"/>
                  </a:ext>
                </a:extLst>
              </a:tr>
              <a:tr h="190500">
                <a:tc>
                  <a:txBody>
                    <a:bodyPr/>
                    <a:lstStyle/>
                    <a:p>
                      <a:pPr algn="l" fontAlgn="b"/>
                      <a:r>
                        <a:rPr lang="en-US" sz="1100" u="none" strike="noStrike" dirty="0">
                          <a:effectLst/>
                        </a:rPr>
                        <a:t>OUT OF STATE - CT</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                   6 </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0.01%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505006172"/>
                  </a:ext>
                </a:extLst>
              </a:tr>
              <a:tr h="190500">
                <a:tc>
                  <a:txBody>
                    <a:bodyPr/>
                    <a:lstStyle/>
                    <a:p>
                      <a:pPr algn="l" fontAlgn="b"/>
                      <a:r>
                        <a:rPr lang="en-US" sz="1100" u="none" strike="noStrike">
                          <a:effectLst/>
                        </a:rPr>
                        <a:t>OUT OF STATE - ME</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0.00%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385072117"/>
                  </a:ext>
                </a:extLst>
              </a:tr>
              <a:tr h="190500">
                <a:tc>
                  <a:txBody>
                    <a:bodyPr/>
                    <a:lstStyle/>
                    <a:p>
                      <a:pPr algn="l" fontAlgn="b"/>
                      <a:r>
                        <a:rPr lang="en-US" sz="1100" u="none" strike="noStrike" dirty="0">
                          <a:effectLst/>
                        </a:rPr>
                        <a:t>OUT OF STATE - NH</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a:effectLst/>
                        </a:rPr>
                        <a:t>              130 </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0.17%</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250973055"/>
                  </a:ext>
                </a:extLst>
              </a:tr>
              <a:tr h="190500">
                <a:tc>
                  <a:txBody>
                    <a:bodyPr/>
                    <a:lstStyle/>
                    <a:p>
                      <a:pPr algn="l" fontAlgn="b"/>
                      <a:r>
                        <a:rPr lang="en-US" sz="1100" u="none" strike="noStrike">
                          <a:effectLst/>
                        </a:rPr>
                        <a:t>OUT OF STATE - NY</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a:effectLst/>
                        </a:rPr>
                        <a:t>                   1 </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0.00%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573040163"/>
                  </a:ext>
                </a:extLst>
              </a:tr>
              <a:tr h="190500">
                <a:tc>
                  <a:txBody>
                    <a:bodyPr/>
                    <a:lstStyle/>
                    <a:p>
                      <a:pPr algn="l" fontAlgn="b"/>
                      <a:r>
                        <a:rPr lang="en-US" sz="1100" b="1" u="none" strike="noStrike" dirty="0">
                          <a:effectLst/>
                        </a:rPr>
                        <a:t>OUT OF STATE - RI</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b="1" u="none" strike="noStrike" dirty="0">
                          <a:effectLst/>
                        </a:rPr>
                        <a:t>              504 </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b="1" u="none" strike="noStrike" dirty="0">
                          <a:effectLst/>
                        </a:rPr>
                        <a:t>0.64%</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133891632"/>
                  </a:ext>
                </a:extLst>
              </a:tr>
              <a:tr h="190500">
                <a:tc>
                  <a:txBody>
                    <a:bodyPr/>
                    <a:lstStyle/>
                    <a:p>
                      <a:pPr algn="l" fontAlgn="b"/>
                      <a:r>
                        <a:rPr lang="en-US" sz="1100" u="none" strike="noStrike" dirty="0">
                          <a:effectLst/>
                        </a:rPr>
                        <a:t>OUT OF STATE - VT</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                   3 </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u="none" strike="noStrike" dirty="0">
                          <a:effectLst/>
                        </a:rPr>
                        <a:t>0.00%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846285637"/>
                  </a:ext>
                </a:extLst>
              </a:tr>
              <a:tr h="200025">
                <a:tc>
                  <a:txBody>
                    <a:bodyPr/>
                    <a:lstStyle/>
                    <a:p>
                      <a:pPr algn="l" fontAlgn="b"/>
                      <a:r>
                        <a:rPr lang="en-US" sz="1100" b="1" u="none" strike="noStrike" dirty="0">
                          <a:effectLst/>
                        </a:rPr>
                        <a:t>Can't Identify/Missing </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100" b="1" u="none" strike="noStrike" dirty="0">
                          <a:effectLst/>
                        </a:rPr>
                        <a:t>          1,985 </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100" b="1" u="none" strike="noStrike" dirty="0">
                          <a:effectLst/>
                        </a:rPr>
                        <a:t>2.52%</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238099076"/>
                  </a:ext>
                </a:extLst>
              </a:tr>
              <a:tr h="200025">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100" u="none" strike="noStrike">
                          <a:effectLst/>
                        </a:rPr>
                        <a:t>        78,764 </a:t>
                      </a:r>
                      <a:endParaRPr lang="en-US"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770523462"/>
                  </a:ext>
                </a:extLst>
              </a:tr>
            </a:tbl>
          </a:graphicData>
        </a:graphic>
      </p:graphicFrame>
      <p:sp>
        <p:nvSpPr>
          <p:cNvPr id="7" name="TextBox 6">
            <a:extLst>
              <a:ext uri="{FF2B5EF4-FFF2-40B4-BE49-F238E27FC236}">
                <a16:creationId xmlns="" xmlns:a16="http://schemas.microsoft.com/office/drawing/2014/main" id="{49A0949A-A011-4A26-810B-8ED8F1E86CBF}"/>
              </a:ext>
            </a:extLst>
          </p:cNvPr>
          <p:cNvSpPr txBox="1"/>
          <p:nvPr/>
        </p:nvSpPr>
        <p:spPr>
          <a:xfrm>
            <a:off x="268448" y="5549614"/>
            <a:ext cx="7080308" cy="1200329"/>
          </a:xfrm>
          <a:prstGeom prst="rect">
            <a:avLst/>
          </a:prstGeom>
          <a:noFill/>
        </p:spPr>
        <p:txBody>
          <a:bodyPr wrap="square" rtlCol="0">
            <a:spAutoFit/>
          </a:bodyPr>
          <a:lstStyle/>
          <a:p>
            <a:r>
              <a:rPr lang="en-US" sz="1200" dirty="0">
                <a:latin typeface="+mn-lt"/>
              </a:rPr>
              <a:t>Total number of ambulance trips:  710,645 </a:t>
            </a:r>
          </a:p>
          <a:p>
            <a:r>
              <a:rPr lang="en-US" sz="1200" dirty="0">
                <a:latin typeface="+mn-lt"/>
              </a:rPr>
              <a:t>Data includes emergency runs only (no Interfacility transfers)</a:t>
            </a:r>
          </a:p>
          <a:p>
            <a:r>
              <a:rPr lang="en-US" sz="1200" dirty="0">
                <a:latin typeface="+mn-lt"/>
              </a:rPr>
              <a:t>Data includes transported runs only (no cancelled, refusals, treated and released)</a:t>
            </a:r>
          </a:p>
          <a:p>
            <a:r>
              <a:rPr lang="en-US" sz="1200" dirty="0">
                <a:latin typeface="+mn-lt"/>
              </a:rPr>
              <a:t>Destinations state is based on cleaning of destination name</a:t>
            </a:r>
          </a:p>
          <a:p>
            <a:r>
              <a:rPr lang="en-US" sz="1200" dirty="0">
                <a:latin typeface="+mn-lt"/>
              </a:rPr>
              <a:t>Trauma Runs are where Primary impression = Traumatic Injury or Cause of Injury is populated</a:t>
            </a:r>
          </a:p>
          <a:p>
            <a:r>
              <a:rPr lang="en-US" sz="1200" dirty="0">
                <a:latin typeface="+mn-lt"/>
              </a:rPr>
              <a:t>Data abstracted on June</a:t>
            </a:r>
          </a:p>
        </p:txBody>
      </p:sp>
      <p:sp>
        <p:nvSpPr>
          <p:cNvPr id="8" name="TextBox 7">
            <a:extLst>
              <a:ext uri="{FF2B5EF4-FFF2-40B4-BE49-F238E27FC236}">
                <a16:creationId xmlns="" xmlns:a16="http://schemas.microsoft.com/office/drawing/2014/main" id="{E4D48A07-8FA4-4154-ADD4-5DC6A547A188}"/>
              </a:ext>
            </a:extLst>
          </p:cNvPr>
          <p:cNvSpPr txBox="1"/>
          <p:nvPr/>
        </p:nvSpPr>
        <p:spPr>
          <a:xfrm>
            <a:off x="654341" y="1359017"/>
            <a:ext cx="7315200" cy="400110"/>
          </a:xfrm>
          <a:prstGeom prst="rect">
            <a:avLst/>
          </a:prstGeom>
          <a:noFill/>
        </p:spPr>
        <p:txBody>
          <a:bodyPr wrap="square" rtlCol="0">
            <a:spAutoFit/>
          </a:bodyPr>
          <a:lstStyle/>
          <a:p>
            <a:r>
              <a:rPr lang="en-US" sz="2000" dirty="0">
                <a:latin typeface="+mn-lt"/>
              </a:rPr>
              <a:t>Massachusetts Ambulance Trip Record Information System (MATRIS)</a:t>
            </a:r>
          </a:p>
        </p:txBody>
      </p:sp>
    </p:spTree>
    <p:extLst>
      <p:ext uri="{BB962C8B-B14F-4D97-AF65-F5344CB8AC3E}">
        <p14:creationId xmlns:p14="http://schemas.microsoft.com/office/powerpoint/2010/main" val="2223338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461F6-933B-465D-B472-AE303A0DECDD}"/>
              </a:ext>
            </a:extLst>
          </p:cNvPr>
          <p:cNvSpPr>
            <a:spLocks noGrp="1"/>
          </p:cNvSpPr>
          <p:nvPr>
            <p:ph type="title"/>
          </p:nvPr>
        </p:nvSpPr>
        <p:spPr/>
        <p:txBody>
          <a:bodyPr/>
          <a:lstStyle/>
          <a:p>
            <a:r>
              <a:rPr lang="en-US" dirty="0"/>
              <a:t>Out of State Transfers</a:t>
            </a:r>
          </a:p>
        </p:txBody>
      </p:sp>
      <p:sp>
        <p:nvSpPr>
          <p:cNvPr id="4" name="Slide Number Placeholder 3">
            <a:extLst>
              <a:ext uri="{FF2B5EF4-FFF2-40B4-BE49-F238E27FC236}">
                <a16:creationId xmlns="" xmlns:a16="http://schemas.microsoft.com/office/drawing/2014/main" id="{E9801BD6-9DDB-4EC6-AE9B-B2872B0B33C4}"/>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32</a:t>
            </a:fld>
            <a:endParaRPr lang="en-US" altLang="en-US" dirty="0"/>
          </a:p>
        </p:txBody>
      </p:sp>
      <p:graphicFrame>
        <p:nvGraphicFramePr>
          <p:cNvPr id="6" name="Table 5">
            <a:extLst>
              <a:ext uri="{FF2B5EF4-FFF2-40B4-BE49-F238E27FC236}">
                <a16:creationId xmlns="" xmlns:a16="http://schemas.microsoft.com/office/drawing/2014/main" id="{4A9886A9-3415-4DD3-BFA2-D6CF58AA391B}"/>
              </a:ext>
            </a:extLst>
          </p:cNvPr>
          <p:cNvGraphicFramePr>
            <a:graphicFrameLocks noGrp="1"/>
          </p:cNvGraphicFramePr>
          <p:nvPr>
            <p:extLst>
              <p:ext uri="{D42A27DB-BD31-4B8C-83A1-F6EECF244321}">
                <p14:modId xmlns:p14="http://schemas.microsoft.com/office/powerpoint/2010/main" val="1054568363"/>
              </p:ext>
            </p:extLst>
          </p:nvPr>
        </p:nvGraphicFramePr>
        <p:xfrm>
          <a:off x="1697767" y="2344149"/>
          <a:ext cx="5559713" cy="3071716"/>
        </p:xfrm>
        <a:graphic>
          <a:graphicData uri="http://schemas.openxmlformats.org/drawingml/2006/table">
            <a:tbl>
              <a:tblPr>
                <a:tableStyleId>{5C22544A-7EE6-4342-B048-85BDC9FD1C3A}</a:tableStyleId>
              </a:tblPr>
              <a:tblGrid>
                <a:gridCol w="3740170">
                  <a:extLst>
                    <a:ext uri="{9D8B030D-6E8A-4147-A177-3AD203B41FA5}">
                      <a16:colId xmlns="" xmlns:a16="http://schemas.microsoft.com/office/drawing/2014/main" val="2706742179"/>
                    </a:ext>
                  </a:extLst>
                </a:gridCol>
                <a:gridCol w="1819543">
                  <a:extLst>
                    <a:ext uri="{9D8B030D-6E8A-4147-A177-3AD203B41FA5}">
                      <a16:colId xmlns="" xmlns:a16="http://schemas.microsoft.com/office/drawing/2014/main" val="3817255613"/>
                    </a:ext>
                  </a:extLst>
                </a:gridCol>
              </a:tblGrid>
              <a:tr h="237847">
                <a:tc gridSpan="2">
                  <a:txBody>
                    <a:bodyPr/>
                    <a:lstStyle/>
                    <a:p>
                      <a:pPr algn="ctr" fontAlgn="b"/>
                      <a:r>
                        <a:rPr lang="en-US" sz="2400" b="1" u="none" strike="noStrike" dirty="0">
                          <a:solidFill>
                            <a:schemeClr val="bg1"/>
                          </a:solidFill>
                          <a:effectLst/>
                        </a:rPr>
                        <a:t>Traumas 10/1/2014 - 9/30/2015</a:t>
                      </a:r>
                      <a:endParaRPr lang="en-US" sz="2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 xmlns:a16="http://schemas.microsoft.com/office/drawing/2014/main" val="2911752497"/>
                  </a:ext>
                </a:extLst>
              </a:tr>
              <a:tr h="237847">
                <a:tc>
                  <a:txBody>
                    <a:bodyPr/>
                    <a:lstStyle/>
                    <a:p>
                      <a:pPr algn="l" fontAlgn="b"/>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2400" u="none" strike="noStrike" dirty="0">
                          <a:effectLst/>
                        </a:rPr>
                        <a:t>Frequency</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911170804"/>
                  </a:ext>
                </a:extLst>
              </a:tr>
              <a:tr h="22652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i="0" u="none" strike="noStrike" dirty="0">
                          <a:solidFill>
                            <a:srgbClr val="000000"/>
                          </a:solidFill>
                          <a:effectLst/>
                          <a:latin typeface="Calibri" panose="020F0502020204030204" pitchFamily="34" charset="0"/>
                        </a:rPr>
                        <a:t>EMS from Scene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757756645"/>
                  </a:ext>
                </a:extLst>
              </a:tr>
              <a:tr h="226521">
                <a:tc>
                  <a:txBody>
                    <a:bodyPr/>
                    <a:lstStyle/>
                    <a:p>
                      <a:pPr algn="l" fontAlgn="b"/>
                      <a:r>
                        <a:rPr lang="en-US" sz="2400" b="0" i="0" u="none" strike="noStrike" dirty="0">
                          <a:solidFill>
                            <a:srgbClr val="000000"/>
                          </a:solidFill>
                          <a:effectLst/>
                          <a:latin typeface="Calibri" panose="020F0502020204030204" pitchFamily="34" charset="0"/>
                        </a:rPr>
                        <a:t>Ground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2400" u="none" strike="noStrike" dirty="0">
                          <a:effectLst/>
                        </a:rPr>
                        <a:t>446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4068437011"/>
                  </a:ext>
                </a:extLst>
              </a:tr>
              <a:tr h="410003">
                <a:tc>
                  <a:txBody>
                    <a:bodyPr/>
                    <a:lstStyle/>
                    <a:p>
                      <a:pPr algn="l" fontAlgn="b"/>
                      <a:r>
                        <a:rPr lang="en-US" sz="2400" b="0" i="0" u="none" strike="noStrike" dirty="0">
                          <a:solidFill>
                            <a:srgbClr val="000000"/>
                          </a:solidFill>
                          <a:effectLst/>
                          <a:latin typeface="Calibri" panose="020F0502020204030204" pitchFamily="34" charset="0"/>
                        </a:rPr>
                        <a:t>Helicopter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2400" u="none" strike="noStrike" dirty="0">
                          <a:effectLst/>
                        </a:rPr>
                        <a:t>                   33 </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649600968"/>
                  </a:ext>
                </a:extLst>
              </a:tr>
              <a:tr h="410003">
                <a:tc>
                  <a:txBody>
                    <a:bodyPr/>
                    <a:lstStyle/>
                    <a:p>
                      <a:pPr algn="l" fontAlgn="b"/>
                      <a:r>
                        <a:rPr lang="en-US" sz="2400" b="1" u="none" strike="noStrike" dirty="0">
                          <a:effectLst/>
                        </a:rPr>
                        <a:t>EMS from Referring Facility</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505006172"/>
                  </a:ext>
                </a:extLst>
              </a:tr>
              <a:tr h="226521">
                <a:tc>
                  <a:txBody>
                    <a:bodyPr/>
                    <a:lstStyle/>
                    <a:p>
                      <a:pPr algn="l" fontAlgn="b"/>
                      <a:r>
                        <a:rPr lang="en-US" sz="2400" b="0" i="0" u="none" strike="noStrike" dirty="0">
                          <a:solidFill>
                            <a:srgbClr val="000000"/>
                          </a:solidFill>
                          <a:effectLst/>
                          <a:latin typeface="Calibri" panose="020F0502020204030204" pitchFamily="34" charset="0"/>
                        </a:rPr>
                        <a:t>Ground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2400" b="0" i="0" u="none" strike="noStrike" dirty="0">
                          <a:solidFill>
                            <a:srgbClr val="000000"/>
                          </a:solidFill>
                          <a:effectLst/>
                          <a:latin typeface="Calibri" panose="020F0502020204030204" pitchFamily="34" charset="0"/>
                        </a:rPr>
                        <a:t>222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385072117"/>
                  </a:ext>
                </a:extLst>
              </a:tr>
              <a:tr h="226521">
                <a:tc>
                  <a:txBody>
                    <a:bodyPr/>
                    <a:lstStyle/>
                    <a:p>
                      <a:pPr algn="l" fontAlgn="b"/>
                      <a:r>
                        <a:rPr lang="en-US" sz="2400" b="0" i="0" u="none" strike="noStrike" dirty="0">
                          <a:solidFill>
                            <a:srgbClr val="000000"/>
                          </a:solidFill>
                          <a:effectLst/>
                          <a:latin typeface="Calibri" panose="020F0502020204030204" pitchFamily="34" charset="0"/>
                        </a:rPr>
                        <a:t>Helicopter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24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250973055"/>
                  </a:ext>
                </a:extLst>
              </a:tr>
            </a:tbl>
          </a:graphicData>
        </a:graphic>
      </p:graphicFrame>
      <p:sp>
        <p:nvSpPr>
          <p:cNvPr id="7" name="TextBox 6">
            <a:extLst>
              <a:ext uri="{FF2B5EF4-FFF2-40B4-BE49-F238E27FC236}">
                <a16:creationId xmlns="" xmlns:a16="http://schemas.microsoft.com/office/drawing/2014/main" id="{49A0949A-A011-4A26-810B-8ED8F1E86CBF}"/>
              </a:ext>
            </a:extLst>
          </p:cNvPr>
          <p:cNvSpPr txBox="1"/>
          <p:nvPr/>
        </p:nvSpPr>
        <p:spPr>
          <a:xfrm>
            <a:off x="268448" y="5549614"/>
            <a:ext cx="7080308" cy="461665"/>
          </a:xfrm>
          <a:prstGeom prst="rect">
            <a:avLst/>
          </a:prstGeom>
          <a:noFill/>
        </p:spPr>
        <p:txBody>
          <a:bodyPr wrap="square" rtlCol="0">
            <a:spAutoFit/>
          </a:bodyPr>
          <a:lstStyle/>
          <a:p>
            <a:r>
              <a:rPr lang="en-US" sz="1200" dirty="0">
                <a:latin typeface="+mn-lt"/>
              </a:rPr>
              <a:t>Total number of patients:  706 </a:t>
            </a:r>
          </a:p>
          <a:p>
            <a:r>
              <a:rPr lang="en-US" sz="1200" dirty="0">
                <a:latin typeface="+mn-lt"/>
              </a:rPr>
              <a:t>Data shared from Rhode Island Hospital</a:t>
            </a:r>
          </a:p>
        </p:txBody>
      </p:sp>
      <p:sp>
        <p:nvSpPr>
          <p:cNvPr id="8" name="TextBox 7">
            <a:extLst>
              <a:ext uri="{FF2B5EF4-FFF2-40B4-BE49-F238E27FC236}">
                <a16:creationId xmlns="" xmlns:a16="http://schemas.microsoft.com/office/drawing/2014/main" id="{E4D48A07-8FA4-4154-ADD4-5DC6A547A188}"/>
              </a:ext>
            </a:extLst>
          </p:cNvPr>
          <p:cNvSpPr txBox="1"/>
          <p:nvPr/>
        </p:nvSpPr>
        <p:spPr>
          <a:xfrm>
            <a:off x="268448" y="1359017"/>
            <a:ext cx="8418352" cy="830997"/>
          </a:xfrm>
          <a:prstGeom prst="rect">
            <a:avLst/>
          </a:prstGeom>
          <a:noFill/>
        </p:spPr>
        <p:txBody>
          <a:bodyPr wrap="square" rtlCol="0">
            <a:spAutoFit/>
          </a:bodyPr>
          <a:lstStyle/>
          <a:p>
            <a:r>
              <a:rPr lang="en-US" sz="2400" dirty="0">
                <a:latin typeface="+mn-lt"/>
              </a:rPr>
              <a:t>Rhode Island Hospital Trauma Patients Identified as Injury Occurring in MA</a:t>
            </a:r>
          </a:p>
        </p:txBody>
      </p:sp>
    </p:spTree>
    <p:extLst>
      <p:ext uri="{BB962C8B-B14F-4D97-AF65-F5344CB8AC3E}">
        <p14:creationId xmlns:p14="http://schemas.microsoft.com/office/powerpoint/2010/main" val="1870653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AF8531-C9A9-4D44-914A-9258FB81B705}"/>
              </a:ext>
            </a:extLst>
          </p:cNvPr>
          <p:cNvSpPr>
            <a:spLocks noGrp="1"/>
          </p:cNvSpPr>
          <p:nvPr>
            <p:ph type="title"/>
          </p:nvPr>
        </p:nvSpPr>
        <p:spPr/>
        <p:txBody>
          <a:bodyPr/>
          <a:lstStyle/>
          <a:p>
            <a:r>
              <a:rPr lang="en-US" dirty="0"/>
              <a:t>Hospital Level All Cause Trauma Counts</a:t>
            </a:r>
          </a:p>
        </p:txBody>
      </p:sp>
      <p:sp>
        <p:nvSpPr>
          <p:cNvPr id="4" name="Slide Number Placeholder 3">
            <a:extLst>
              <a:ext uri="{FF2B5EF4-FFF2-40B4-BE49-F238E27FC236}">
                <a16:creationId xmlns="" xmlns:a16="http://schemas.microsoft.com/office/drawing/2014/main" id="{7C432427-380B-4DA2-A8A5-C62CCCED5260}"/>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33</a:t>
            </a:fld>
            <a:endParaRPr lang="en-US" altLang="en-US" dirty="0"/>
          </a:p>
        </p:txBody>
      </p:sp>
      <p:sp>
        <p:nvSpPr>
          <p:cNvPr id="5" name="TextBox 4">
            <a:extLst>
              <a:ext uri="{FF2B5EF4-FFF2-40B4-BE49-F238E27FC236}">
                <a16:creationId xmlns="" xmlns:a16="http://schemas.microsoft.com/office/drawing/2014/main" id="{E43C7862-01B0-4926-9CD1-C0B69F370123}"/>
              </a:ext>
            </a:extLst>
          </p:cNvPr>
          <p:cNvSpPr txBox="1"/>
          <p:nvPr/>
        </p:nvSpPr>
        <p:spPr>
          <a:xfrm>
            <a:off x="457200" y="5991307"/>
            <a:ext cx="2781300" cy="738664"/>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Median= 1,885</a:t>
            </a:r>
          </a:p>
          <a:p>
            <a:pPr lvl="0"/>
            <a:r>
              <a:rPr lang="en-US" sz="1400" dirty="0">
                <a:solidFill>
                  <a:prstClr val="black"/>
                </a:solidFill>
                <a:latin typeface="Calibri"/>
              </a:rPr>
              <a:t>N=143,576 traumas</a:t>
            </a:r>
          </a:p>
        </p:txBody>
      </p:sp>
      <p:graphicFrame>
        <p:nvGraphicFramePr>
          <p:cNvPr id="7" name="Content Placeholder 6">
            <a:extLst>
              <a:ext uri="{FF2B5EF4-FFF2-40B4-BE49-F238E27FC236}">
                <a16:creationId xmlns="" xmlns:a16="http://schemas.microsoft.com/office/drawing/2014/main" id="{428F8B42-A266-4626-BF6A-77FC991EB907}"/>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 xmlns:a16="http://schemas.microsoft.com/office/drawing/2014/main" id="{B4E1565F-9944-4F72-8452-C25BD14A2190}"/>
              </a:ext>
            </a:extLst>
          </p:cNvPr>
          <p:cNvSpPr txBox="1"/>
          <p:nvPr/>
        </p:nvSpPr>
        <p:spPr>
          <a:xfrm rot="5400000">
            <a:off x="7804433" y="4939664"/>
            <a:ext cx="1764733" cy="338554"/>
          </a:xfrm>
          <a:prstGeom prst="rect">
            <a:avLst/>
          </a:prstGeom>
          <a:noFill/>
        </p:spPr>
        <p:txBody>
          <a:bodyPr wrap="square" rtlCol="0">
            <a:spAutoFit/>
          </a:bodyPr>
          <a:lstStyle/>
          <a:p>
            <a:r>
              <a:rPr lang="en-US" sz="1600" b="1" dirty="0">
                <a:solidFill>
                  <a:schemeClr val="bg1">
                    <a:lumMod val="50000"/>
                  </a:schemeClr>
                </a:solidFill>
              </a:rPr>
              <a:t>Median = 1885</a:t>
            </a:r>
          </a:p>
        </p:txBody>
      </p:sp>
    </p:spTree>
    <p:extLst>
      <p:ext uri="{BB962C8B-B14F-4D97-AF65-F5344CB8AC3E}">
        <p14:creationId xmlns:p14="http://schemas.microsoft.com/office/powerpoint/2010/main" val="1972996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A19396-A52B-40C3-A45A-2124C6ABEE5C}"/>
              </a:ext>
            </a:extLst>
          </p:cNvPr>
          <p:cNvSpPr>
            <a:spLocks noGrp="1"/>
          </p:cNvSpPr>
          <p:nvPr>
            <p:ph type="title"/>
          </p:nvPr>
        </p:nvSpPr>
        <p:spPr/>
        <p:txBody>
          <a:bodyPr/>
          <a:lstStyle/>
          <a:p>
            <a:r>
              <a:rPr lang="en-US" dirty="0"/>
              <a:t>Hospital Level All Cause Trauma Counts</a:t>
            </a:r>
          </a:p>
        </p:txBody>
      </p:sp>
      <p:sp>
        <p:nvSpPr>
          <p:cNvPr id="4" name="Slide Number Placeholder 3">
            <a:extLst>
              <a:ext uri="{FF2B5EF4-FFF2-40B4-BE49-F238E27FC236}">
                <a16:creationId xmlns="" xmlns:a16="http://schemas.microsoft.com/office/drawing/2014/main" id="{4B21CED1-A01C-429B-B84A-FADF7BC405E5}"/>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34</a:t>
            </a:fld>
            <a:endParaRPr lang="en-US" altLang="en-US" dirty="0"/>
          </a:p>
        </p:txBody>
      </p:sp>
      <p:sp>
        <p:nvSpPr>
          <p:cNvPr id="7" name="TextBox 6">
            <a:extLst>
              <a:ext uri="{FF2B5EF4-FFF2-40B4-BE49-F238E27FC236}">
                <a16:creationId xmlns="" xmlns:a16="http://schemas.microsoft.com/office/drawing/2014/main" id="{6A7982E7-FD93-440A-97FF-887E6BC42489}"/>
              </a:ext>
            </a:extLst>
          </p:cNvPr>
          <p:cNvSpPr txBox="1"/>
          <p:nvPr/>
        </p:nvSpPr>
        <p:spPr>
          <a:xfrm>
            <a:off x="457200" y="6303447"/>
            <a:ext cx="2781300" cy="307777"/>
          </a:xfrm>
          <a:prstGeom prst="rect">
            <a:avLst/>
          </a:prstGeom>
          <a:noFill/>
        </p:spPr>
        <p:txBody>
          <a:bodyPr wrap="square" rtlCol="0">
            <a:spAutoFit/>
          </a:bodyPr>
          <a:lstStyle/>
          <a:p>
            <a:pPr lvl="0"/>
            <a:r>
              <a:rPr lang="en-US" sz="1400" dirty="0">
                <a:solidFill>
                  <a:prstClr val="black"/>
                </a:solidFill>
                <a:latin typeface="Calibri"/>
              </a:rPr>
              <a:t>Data Source: MA Trauma Registry</a:t>
            </a:r>
          </a:p>
        </p:txBody>
      </p:sp>
      <p:graphicFrame>
        <p:nvGraphicFramePr>
          <p:cNvPr id="8" name="Content Placeholder 7">
            <a:extLst>
              <a:ext uri="{FF2B5EF4-FFF2-40B4-BE49-F238E27FC236}">
                <a16:creationId xmlns="" xmlns:a16="http://schemas.microsoft.com/office/drawing/2014/main" id="{037B5A5B-932A-4B8A-B394-C149BFE226DC}"/>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0411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47BCF-BAEC-46E2-8F90-4144F411B4F6}"/>
              </a:ext>
            </a:extLst>
          </p:cNvPr>
          <p:cNvSpPr>
            <a:spLocks noGrp="1"/>
          </p:cNvSpPr>
          <p:nvPr>
            <p:ph type="title"/>
          </p:nvPr>
        </p:nvSpPr>
        <p:spPr/>
        <p:txBody>
          <a:bodyPr/>
          <a:lstStyle/>
          <a:p>
            <a:r>
              <a:rPr lang="en-US" dirty="0"/>
              <a:t>Hospital Level All Cause Trauma Counts</a:t>
            </a:r>
          </a:p>
        </p:txBody>
      </p:sp>
      <p:sp>
        <p:nvSpPr>
          <p:cNvPr id="4" name="Slide Number Placeholder 3">
            <a:extLst>
              <a:ext uri="{FF2B5EF4-FFF2-40B4-BE49-F238E27FC236}">
                <a16:creationId xmlns="" xmlns:a16="http://schemas.microsoft.com/office/drawing/2014/main" id="{2F888D83-86CC-40F7-B196-77EF6C5C1B0A}"/>
              </a:ext>
            </a:extLst>
          </p:cNvPr>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35</a:t>
            </a:fld>
            <a:endParaRPr lang="en-US" altLang="en-US" dirty="0"/>
          </a:p>
        </p:txBody>
      </p:sp>
      <p:sp>
        <p:nvSpPr>
          <p:cNvPr id="8" name="TextBox 7">
            <a:extLst>
              <a:ext uri="{FF2B5EF4-FFF2-40B4-BE49-F238E27FC236}">
                <a16:creationId xmlns="" xmlns:a16="http://schemas.microsoft.com/office/drawing/2014/main" id="{0C4687DE-4A6C-44E4-BD98-5510B7544BCB}"/>
              </a:ext>
            </a:extLst>
          </p:cNvPr>
          <p:cNvSpPr txBox="1"/>
          <p:nvPr/>
        </p:nvSpPr>
        <p:spPr>
          <a:xfrm>
            <a:off x="457200" y="6303447"/>
            <a:ext cx="2781300" cy="307777"/>
          </a:xfrm>
          <a:prstGeom prst="rect">
            <a:avLst/>
          </a:prstGeom>
          <a:noFill/>
        </p:spPr>
        <p:txBody>
          <a:bodyPr wrap="square" rtlCol="0">
            <a:spAutoFit/>
          </a:bodyPr>
          <a:lstStyle/>
          <a:p>
            <a:pPr lvl="0"/>
            <a:r>
              <a:rPr lang="en-US" sz="1400" dirty="0">
                <a:solidFill>
                  <a:prstClr val="black"/>
                </a:solidFill>
                <a:latin typeface="Calibri"/>
              </a:rPr>
              <a:t>Data Source: MA Trauma Registry</a:t>
            </a:r>
          </a:p>
        </p:txBody>
      </p:sp>
      <p:graphicFrame>
        <p:nvGraphicFramePr>
          <p:cNvPr id="7" name="Content Placeholder 6">
            <a:extLst>
              <a:ext uri="{FF2B5EF4-FFF2-40B4-BE49-F238E27FC236}">
                <a16:creationId xmlns="" xmlns:a16="http://schemas.microsoft.com/office/drawing/2014/main" id="{DF66B754-0335-4910-B9D0-189A9025EC12}"/>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4556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6A0DC3-6253-427F-83AF-12CC08FC0142}"/>
              </a:ext>
            </a:extLst>
          </p:cNvPr>
          <p:cNvSpPr>
            <a:spLocks noGrp="1"/>
          </p:cNvSpPr>
          <p:nvPr>
            <p:ph type="title"/>
          </p:nvPr>
        </p:nvSpPr>
        <p:spPr/>
        <p:txBody>
          <a:bodyPr/>
          <a:lstStyle/>
          <a:p>
            <a:r>
              <a:rPr lang="en-US" dirty="0"/>
              <a:t>Trauma by Injury Type and Intent</a:t>
            </a:r>
          </a:p>
        </p:txBody>
      </p:sp>
      <p:sp>
        <p:nvSpPr>
          <p:cNvPr id="3" name="Content Placeholder 2">
            <a:extLst>
              <a:ext uri="{FF2B5EF4-FFF2-40B4-BE49-F238E27FC236}">
                <a16:creationId xmlns="" xmlns:a16="http://schemas.microsoft.com/office/drawing/2014/main" id="{024367BD-FE6B-4A53-A486-C84AFCB3C8DB}"/>
              </a:ext>
            </a:extLst>
          </p:cNvPr>
          <p:cNvSpPr>
            <a:spLocks noGrp="1"/>
          </p:cNvSpPr>
          <p:nvPr>
            <p:ph idx="1"/>
          </p:nvPr>
        </p:nvSpPr>
        <p:spPr/>
        <p:txBody>
          <a:bodyPr/>
          <a:lstStyle/>
          <a:p>
            <a:r>
              <a:rPr lang="en-US" sz="2400" dirty="0"/>
              <a:t>Reported traumas from both trauma and non trauma designated centers</a:t>
            </a:r>
          </a:p>
          <a:p>
            <a:endParaRPr lang="en-US" sz="600" dirty="0"/>
          </a:p>
          <a:p>
            <a:r>
              <a:rPr lang="en-US" sz="2400" dirty="0"/>
              <a:t>Reported injury code categorized by CDC Injury Prevention and Control WISCARS</a:t>
            </a:r>
          </a:p>
          <a:p>
            <a:endParaRPr lang="en-US" sz="600" dirty="0"/>
          </a:p>
          <a:p>
            <a:r>
              <a:rPr lang="en-US" sz="2400" dirty="0"/>
              <a:t>Intent of trauma separated into unintended, self-inflicted, assault, and undetermined</a:t>
            </a:r>
          </a:p>
          <a:p>
            <a:endParaRPr lang="en-US" sz="600" dirty="0"/>
          </a:p>
          <a:p>
            <a:r>
              <a:rPr lang="en-US" sz="2400" dirty="0"/>
              <a:t>Falls (n= 114,695) and motor vehicle traffic injuries (n=24,555) were the most commonly reported injury types</a:t>
            </a:r>
          </a:p>
          <a:p>
            <a:endParaRPr lang="en-US" sz="800" dirty="0"/>
          </a:p>
          <a:p>
            <a:r>
              <a:rPr lang="en-US" sz="2400" dirty="0"/>
              <a:t>Initial patient encounter only, no transfers are included in these counts, all counts less than five are suppressed.</a:t>
            </a:r>
          </a:p>
          <a:p>
            <a:endParaRPr lang="en-US" dirty="0"/>
          </a:p>
        </p:txBody>
      </p:sp>
      <p:sp>
        <p:nvSpPr>
          <p:cNvPr id="4" name="Slide Number Placeholder 3">
            <a:extLst>
              <a:ext uri="{FF2B5EF4-FFF2-40B4-BE49-F238E27FC236}">
                <a16:creationId xmlns="" xmlns:a16="http://schemas.microsoft.com/office/drawing/2014/main" id="{F9C189BC-23EB-4E45-8AC9-9F9A252F1F88}"/>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36</a:t>
            </a:fld>
            <a:endParaRPr lang="en-US" altLang="en-US" dirty="0"/>
          </a:p>
        </p:txBody>
      </p:sp>
      <p:sp>
        <p:nvSpPr>
          <p:cNvPr id="5" name="TextBox 4">
            <a:extLst>
              <a:ext uri="{FF2B5EF4-FFF2-40B4-BE49-F238E27FC236}">
                <a16:creationId xmlns="" xmlns:a16="http://schemas.microsoft.com/office/drawing/2014/main" id="{8F62AA21-7ED1-42EF-90EB-8D4D8E75D426}"/>
              </a:ext>
            </a:extLst>
          </p:cNvPr>
          <p:cNvSpPr txBox="1"/>
          <p:nvPr/>
        </p:nvSpPr>
        <p:spPr>
          <a:xfrm>
            <a:off x="457199" y="5982811"/>
            <a:ext cx="7247965" cy="738664"/>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*CDC Injury Prevention and Control: </a:t>
            </a:r>
            <a:r>
              <a:rPr lang="en-US" sz="1400" dirty="0">
                <a:solidFill>
                  <a:prstClr val="black"/>
                </a:solidFill>
                <a:latin typeface="Calibri"/>
                <a:hlinkClick r:id="rId3"/>
              </a:rPr>
              <a:t>https://www.cdc.gov/injury/wisqars/ecode_matrix.html</a:t>
            </a:r>
            <a:endParaRPr lang="en-US" sz="1400" dirty="0">
              <a:solidFill>
                <a:prstClr val="black"/>
              </a:solidFill>
              <a:latin typeface="Calibri"/>
            </a:endParaRPr>
          </a:p>
          <a:p>
            <a:pPr lvl="0"/>
            <a:endParaRPr lang="en-US" sz="1400" dirty="0">
              <a:solidFill>
                <a:prstClr val="black"/>
              </a:solidFill>
              <a:latin typeface="Calibri"/>
            </a:endParaRPr>
          </a:p>
        </p:txBody>
      </p:sp>
    </p:spTree>
    <p:extLst>
      <p:ext uri="{BB962C8B-B14F-4D97-AF65-F5344CB8AC3E}">
        <p14:creationId xmlns:p14="http://schemas.microsoft.com/office/powerpoint/2010/main" val="1751022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991E3A-A89A-4A90-BBF5-DF460EEBD836}"/>
              </a:ext>
            </a:extLst>
          </p:cNvPr>
          <p:cNvSpPr>
            <a:spLocks noGrp="1"/>
          </p:cNvSpPr>
          <p:nvPr>
            <p:ph type="title"/>
          </p:nvPr>
        </p:nvSpPr>
        <p:spPr/>
        <p:txBody>
          <a:bodyPr/>
          <a:lstStyle/>
          <a:p>
            <a:r>
              <a:rPr lang="en-US" dirty="0"/>
              <a:t>Trauma by Injury Intent</a:t>
            </a:r>
          </a:p>
        </p:txBody>
      </p:sp>
      <p:sp>
        <p:nvSpPr>
          <p:cNvPr id="4" name="Slide Number Placeholder 3">
            <a:extLst>
              <a:ext uri="{FF2B5EF4-FFF2-40B4-BE49-F238E27FC236}">
                <a16:creationId xmlns="" xmlns:a16="http://schemas.microsoft.com/office/drawing/2014/main" id="{E3237D12-472A-44E9-8EAE-78A3D6555E35}"/>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37</a:t>
            </a:fld>
            <a:endParaRPr lang="en-US" altLang="en-US" dirty="0"/>
          </a:p>
        </p:txBody>
      </p:sp>
      <p:graphicFrame>
        <p:nvGraphicFramePr>
          <p:cNvPr id="5" name="Content Placeholder 4">
            <a:extLst>
              <a:ext uri="{FF2B5EF4-FFF2-40B4-BE49-F238E27FC236}">
                <a16:creationId xmlns="" xmlns:a16="http://schemas.microsoft.com/office/drawing/2014/main" id="{33D163E0-454F-4C14-9215-4982C93165D4}"/>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 xmlns:a16="http://schemas.microsoft.com/office/drawing/2014/main" id="{C5EB863E-0DF6-4DD8-85B1-DF97D34A7400}"/>
              </a:ext>
            </a:extLst>
          </p:cNvPr>
          <p:cNvSpPr txBox="1"/>
          <p:nvPr/>
        </p:nvSpPr>
        <p:spPr>
          <a:xfrm>
            <a:off x="457199" y="5982811"/>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215,734</a:t>
            </a:r>
          </a:p>
        </p:txBody>
      </p:sp>
    </p:spTree>
    <p:extLst>
      <p:ext uri="{BB962C8B-B14F-4D97-AF65-F5344CB8AC3E}">
        <p14:creationId xmlns:p14="http://schemas.microsoft.com/office/powerpoint/2010/main" val="1745558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792EBF-63B5-4AF6-84B0-DE1DF18FA8A3}"/>
              </a:ext>
            </a:extLst>
          </p:cNvPr>
          <p:cNvSpPr>
            <a:spLocks noGrp="1"/>
          </p:cNvSpPr>
          <p:nvPr>
            <p:ph type="title"/>
          </p:nvPr>
        </p:nvSpPr>
        <p:spPr/>
        <p:txBody>
          <a:bodyPr/>
          <a:lstStyle/>
          <a:p>
            <a:r>
              <a:rPr lang="en-US" dirty="0"/>
              <a:t>Unintentional Trauma by Type-Burns</a:t>
            </a:r>
          </a:p>
        </p:txBody>
      </p:sp>
      <p:sp>
        <p:nvSpPr>
          <p:cNvPr id="4" name="Slide Number Placeholder 3">
            <a:extLst>
              <a:ext uri="{FF2B5EF4-FFF2-40B4-BE49-F238E27FC236}">
                <a16:creationId xmlns="" xmlns:a16="http://schemas.microsoft.com/office/drawing/2014/main" id="{6099CAB4-20A2-4D66-8416-818875B865AF}"/>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38</a:t>
            </a:fld>
            <a:endParaRPr lang="en-US" altLang="en-US" dirty="0"/>
          </a:p>
        </p:txBody>
      </p:sp>
      <p:graphicFrame>
        <p:nvGraphicFramePr>
          <p:cNvPr id="10" name="Content Placeholder 9">
            <a:extLst>
              <a:ext uri="{FF2B5EF4-FFF2-40B4-BE49-F238E27FC236}">
                <a16:creationId xmlns="" xmlns:a16="http://schemas.microsoft.com/office/drawing/2014/main" id="{CA0454CB-9A88-4BC0-95A9-89E8A2CF644E}"/>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945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F6745C-E23D-4FD2-8D87-3055A7522A9C}"/>
              </a:ext>
            </a:extLst>
          </p:cNvPr>
          <p:cNvSpPr>
            <a:spLocks noGrp="1"/>
          </p:cNvSpPr>
          <p:nvPr>
            <p:ph type="title"/>
          </p:nvPr>
        </p:nvSpPr>
        <p:spPr/>
        <p:txBody>
          <a:bodyPr/>
          <a:lstStyle/>
          <a:p>
            <a:r>
              <a:rPr lang="en-US" dirty="0"/>
              <a:t>Burn Trauma by Type</a:t>
            </a:r>
          </a:p>
        </p:txBody>
      </p:sp>
      <p:sp>
        <p:nvSpPr>
          <p:cNvPr id="4" name="Slide Number Placeholder 3">
            <a:extLst>
              <a:ext uri="{FF2B5EF4-FFF2-40B4-BE49-F238E27FC236}">
                <a16:creationId xmlns="" xmlns:a16="http://schemas.microsoft.com/office/drawing/2014/main" id="{3303DF29-20F1-429B-89F8-FA151DD9C9CD}"/>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39</a:t>
            </a:fld>
            <a:endParaRPr lang="en-US" altLang="en-US" dirty="0"/>
          </a:p>
        </p:txBody>
      </p:sp>
      <p:graphicFrame>
        <p:nvGraphicFramePr>
          <p:cNvPr id="8" name="Content Placeholder 7">
            <a:extLst>
              <a:ext uri="{FF2B5EF4-FFF2-40B4-BE49-F238E27FC236}">
                <a16:creationId xmlns="" xmlns:a16="http://schemas.microsoft.com/office/drawing/2014/main" id="{AA2B944C-A9C2-4C09-87F3-D1699EFECE77}"/>
              </a:ext>
            </a:extLst>
          </p:cNvPr>
          <p:cNvGraphicFramePr>
            <a:graphicFrameLocks noGrp="1"/>
          </p:cNvGraphicFramePr>
          <p:nvPr>
            <p:ph idx="1"/>
            <p:extLst>
              <p:ext uri="{D42A27DB-BD31-4B8C-83A1-F6EECF244321}">
                <p14:modId xmlns:p14="http://schemas.microsoft.com/office/powerpoint/2010/main" val="2937005570"/>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 xmlns:a16="http://schemas.microsoft.com/office/drawing/2014/main" id="{3353E9CF-81DB-4055-9D75-F11B05FA53B4}"/>
              </a:ext>
            </a:extLst>
          </p:cNvPr>
          <p:cNvSpPr txBox="1"/>
          <p:nvPr/>
        </p:nvSpPr>
        <p:spPr>
          <a:xfrm>
            <a:off x="457199" y="6151927"/>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4,152</a:t>
            </a:r>
          </a:p>
        </p:txBody>
      </p:sp>
    </p:spTree>
    <p:extLst>
      <p:ext uri="{BB962C8B-B14F-4D97-AF65-F5344CB8AC3E}">
        <p14:creationId xmlns:p14="http://schemas.microsoft.com/office/powerpoint/2010/main" val="3380792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1"/>
          </p:nvPr>
        </p:nvSpPr>
        <p:spPr>
          <a:noFill/>
          <a:ln>
            <a:miter lim="800000"/>
            <a:headEnd/>
            <a:tailEnd/>
          </a:ln>
        </p:spPr>
        <p:txBody>
          <a:bodyPr/>
          <a:lstStyle/>
          <a:p>
            <a:r>
              <a:rPr lang="en-US" altLang="en-US" dirty="0"/>
              <a:t>Slide </a:t>
            </a:r>
            <a:fld id="{DE2FD903-DCFA-44FB-AF46-1B47316D3FA1}" type="slidenum">
              <a:rPr lang="en-US" altLang="en-US" smtClean="0"/>
              <a:pPr/>
              <a:t>4</a:t>
            </a:fld>
            <a:endParaRPr lang="en-US" altLang="en-US" dirty="0"/>
          </a:p>
        </p:txBody>
      </p:sp>
      <p:sp>
        <p:nvSpPr>
          <p:cNvPr id="507907" name="Rectangle 3"/>
          <p:cNvSpPr>
            <a:spLocks noGrp="1" noChangeArrowheads="1"/>
          </p:cNvSpPr>
          <p:nvPr>
            <p:ph type="body" idx="4294967295"/>
          </p:nvPr>
        </p:nvSpPr>
        <p:spPr>
          <a:xfrm>
            <a:off x="241300" y="1612900"/>
            <a:ext cx="8813800" cy="4343400"/>
          </a:xfrm>
        </p:spPr>
        <p:txBody>
          <a:bodyPr/>
          <a:lstStyle/>
          <a:p>
            <a:r>
              <a:rPr lang="en-US" sz="2400" dirty="0"/>
              <a:t>A Quorum is defined as:  </a:t>
            </a:r>
          </a:p>
          <a:p>
            <a:pPr lvl="1"/>
            <a:endParaRPr lang="en-US" sz="2000" dirty="0"/>
          </a:p>
          <a:p>
            <a:pPr lvl="1">
              <a:buFont typeface="Courier New" panose="02070309020205020404" pitchFamily="49" charset="0"/>
              <a:buChar char="o"/>
            </a:pPr>
            <a:r>
              <a:rPr lang="en-US" sz="2400" dirty="0"/>
              <a:t>A </a:t>
            </a:r>
            <a:r>
              <a:rPr lang="en-US" sz="2400" b="1" dirty="0"/>
              <a:t>simple majority </a:t>
            </a:r>
            <a:r>
              <a:rPr lang="en-US" sz="2400" dirty="0"/>
              <a:t>of the members of a public body, unless otherwise provided in a general or special law, executive order, or other authorizing provision.  G.L. c. 30A, § 18.</a:t>
            </a:r>
          </a:p>
          <a:p>
            <a:pPr lvl="1">
              <a:buFont typeface="Courier New" panose="02070309020205020404" pitchFamily="49" charset="0"/>
              <a:buChar char="o"/>
            </a:pPr>
            <a:endParaRPr lang="en-US" sz="2000" dirty="0"/>
          </a:p>
          <a:p>
            <a:pPr lvl="1">
              <a:buFont typeface="Courier New" panose="02070309020205020404" pitchFamily="49" charset="0"/>
              <a:buChar char="o"/>
            </a:pPr>
            <a:r>
              <a:rPr lang="en-US" sz="2400" b="1" dirty="0"/>
              <a:t>As applied to the Trauma Systems Committee—a quorum equals 10 members  (½ of 19 members + 1)</a:t>
            </a:r>
            <a:r>
              <a:rPr lang="en-US" sz="2000" b="1" dirty="0"/>
              <a:t>  </a:t>
            </a:r>
          </a:p>
          <a:p>
            <a:pPr marL="0" indent="0">
              <a:buNone/>
            </a:pPr>
            <a:endParaRPr lang="en-US" sz="2400" dirty="0"/>
          </a:p>
          <a:p>
            <a:pPr eaLnBrk="1" hangingPunct="1">
              <a:lnSpc>
                <a:spcPct val="90000"/>
              </a:lnSpc>
              <a:spcAft>
                <a:spcPct val="20000"/>
              </a:spcAft>
              <a:buFontTx/>
              <a:buNone/>
              <a:defRPr/>
            </a:pPr>
            <a:endParaRPr lang="en-US" altLang="en-US" sz="2400" dirty="0">
              <a:effectLst>
                <a:outerShdw blurRad="38100" dist="38100" dir="2700000" algn="tl">
                  <a:srgbClr val="C0C0C0"/>
                </a:outerShdw>
              </a:effectLst>
            </a:endParaRPr>
          </a:p>
        </p:txBody>
      </p:sp>
      <p:sp>
        <p:nvSpPr>
          <p:cNvPr id="7172" name="Text Box 4"/>
          <p:cNvSpPr txBox="1">
            <a:spLocks noChangeArrowheads="1"/>
          </p:cNvSpPr>
          <p:nvPr/>
        </p:nvSpPr>
        <p:spPr bwMode="auto">
          <a:xfrm>
            <a:off x="4370388" y="357188"/>
            <a:ext cx="4203700" cy="523220"/>
          </a:xfrm>
          <a:prstGeom prst="rect">
            <a:avLst/>
          </a:prstGeom>
          <a:noFill/>
          <a:ln w="12700">
            <a:noFill/>
            <a:miter lim="800000"/>
            <a:headEnd/>
            <a:tailEnd/>
          </a:ln>
        </p:spPr>
        <p:txBody>
          <a:bodyPr>
            <a:spAutoFit/>
          </a:bodyPr>
          <a:lstStyle/>
          <a:p>
            <a:pPr algn="ctr" eaLnBrk="1" hangingPunct="1">
              <a:spcBef>
                <a:spcPct val="50000"/>
              </a:spcBef>
            </a:pPr>
            <a:r>
              <a:rPr lang="en-US" altLang="en-US" sz="2800" b="1" dirty="0">
                <a:solidFill>
                  <a:schemeClr val="bg1"/>
                </a:solidFill>
              </a:rPr>
              <a:t>What is a Quorum?</a:t>
            </a:r>
          </a:p>
        </p:txBody>
      </p:sp>
    </p:spTree>
    <p:extLst>
      <p:ext uri="{BB962C8B-B14F-4D97-AF65-F5344CB8AC3E}">
        <p14:creationId xmlns:p14="http://schemas.microsoft.com/office/powerpoint/2010/main" val="3083631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3FE601-95AC-494C-BC25-A380995065E5}"/>
              </a:ext>
            </a:extLst>
          </p:cNvPr>
          <p:cNvSpPr>
            <a:spLocks noGrp="1"/>
          </p:cNvSpPr>
          <p:nvPr>
            <p:ph type="title"/>
          </p:nvPr>
        </p:nvSpPr>
        <p:spPr/>
        <p:txBody>
          <a:bodyPr/>
          <a:lstStyle/>
          <a:p>
            <a:r>
              <a:rPr lang="en-US" dirty="0"/>
              <a:t>Burn Trauma by Type</a:t>
            </a:r>
          </a:p>
        </p:txBody>
      </p:sp>
      <p:sp>
        <p:nvSpPr>
          <p:cNvPr id="4" name="Slide Number Placeholder 3">
            <a:extLst>
              <a:ext uri="{FF2B5EF4-FFF2-40B4-BE49-F238E27FC236}">
                <a16:creationId xmlns="" xmlns:a16="http://schemas.microsoft.com/office/drawing/2014/main" id="{E0C142CB-CC40-48C7-88DE-10F85DEC978F}"/>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40</a:t>
            </a:fld>
            <a:endParaRPr lang="en-US" altLang="en-US" dirty="0"/>
          </a:p>
        </p:txBody>
      </p:sp>
      <p:graphicFrame>
        <p:nvGraphicFramePr>
          <p:cNvPr id="7" name="Content Placeholder 6">
            <a:extLst>
              <a:ext uri="{FF2B5EF4-FFF2-40B4-BE49-F238E27FC236}">
                <a16:creationId xmlns="" xmlns:a16="http://schemas.microsoft.com/office/drawing/2014/main" id="{9620B219-E105-4244-9CC7-B5A44906A7BB}"/>
              </a:ext>
            </a:extLst>
          </p:cNvPr>
          <p:cNvGraphicFramePr>
            <a:graphicFrameLocks noGrp="1"/>
          </p:cNvGraphicFramePr>
          <p:nvPr>
            <p:ph idx="1"/>
            <p:extLst>
              <p:ext uri="{D42A27DB-BD31-4B8C-83A1-F6EECF244321}">
                <p14:modId xmlns:p14="http://schemas.microsoft.com/office/powerpoint/2010/main" val="138385518"/>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 xmlns:a16="http://schemas.microsoft.com/office/drawing/2014/main" id="{ED25F45A-931B-4E31-90DC-5DA82B267540}"/>
              </a:ext>
            </a:extLst>
          </p:cNvPr>
          <p:cNvSpPr txBox="1"/>
          <p:nvPr/>
        </p:nvSpPr>
        <p:spPr>
          <a:xfrm>
            <a:off x="457199" y="6151927"/>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4,161</a:t>
            </a:r>
          </a:p>
        </p:txBody>
      </p:sp>
    </p:spTree>
    <p:extLst>
      <p:ext uri="{BB962C8B-B14F-4D97-AF65-F5344CB8AC3E}">
        <p14:creationId xmlns:p14="http://schemas.microsoft.com/office/powerpoint/2010/main" val="2680536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E2BC45-D115-4626-BC97-B1470716B5A5}"/>
              </a:ext>
            </a:extLst>
          </p:cNvPr>
          <p:cNvSpPr>
            <a:spLocks noGrp="1"/>
          </p:cNvSpPr>
          <p:nvPr>
            <p:ph type="title"/>
          </p:nvPr>
        </p:nvSpPr>
        <p:spPr/>
        <p:txBody>
          <a:bodyPr/>
          <a:lstStyle/>
          <a:p>
            <a:r>
              <a:rPr lang="en-US" dirty="0"/>
              <a:t>Unintentional Trauma by Type-Vehicle and Pedestrian Related</a:t>
            </a:r>
          </a:p>
        </p:txBody>
      </p:sp>
      <p:sp>
        <p:nvSpPr>
          <p:cNvPr id="4" name="Slide Number Placeholder 3">
            <a:extLst>
              <a:ext uri="{FF2B5EF4-FFF2-40B4-BE49-F238E27FC236}">
                <a16:creationId xmlns="" xmlns:a16="http://schemas.microsoft.com/office/drawing/2014/main" id="{54A6F752-913F-4144-BA45-424AC3A282BB}"/>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41</a:t>
            </a:fld>
            <a:endParaRPr lang="en-US" altLang="en-US" dirty="0"/>
          </a:p>
        </p:txBody>
      </p:sp>
      <p:graphicFrame>
        <p:nvGraphicFramePr>
          <p:cNvPr id="5" name="Content Placeholder 4">
            <a:extLst>
              <a:ext uri="{FF2B5EF4-FFF2-40B4-BE49-F238E27FC236}">
                <a16:creationId xmlns="" xmlns:a16="http://schemas.microsoft.com/office/drawing/2014/main" id="{5EC418A3-1A20-4A5D-BE4F-6CCEBB07F4C1}"/>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26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A1D0CB-659E-4751-B6D5-C7663FF5D814}"/>
              </a:ext>
            </a:extLst>
          </p:cNvPr>
          <p:cNvSpPr>
            <a:spLocks noGrp="1"/>
          </p:cNvSpPr>
          <p:nvPr>
            <p:ph type="title"/>
          </p:nvPr>
        </p:nvSpPr>
        <p:spPr/>
        <p:txBody>
          <a:bodyPr/>
          <a:lstStyle/>
          <a:p>
            <a:r>
              <a:rPr lang="en-US" dirty="0"/>
              <a:t>Unintentional Trauma by Type</a:t>
            </a:r>
          </a:p>
        </p:txBody>
      </p:sp>
      <p:sp>
        <p:nvSpPr>
          <p:cNvPr id="4" name="Slide Number Placeholder 3">
            <a:extLst>
              <a:ext uri="{FF2B5EF4-FFF2-40B4-BE49-F238E27FC236}">
                <a16:creationId xmlns="" xmlns:a16="http://schemas.microsoft.com/office/drawing/2014/main" id="{EDB7B9FD-FF71-4ACA-A9DD-059DEDDDF87F}"/>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42</a:t>
            </a:fld>
            <a:endParaRPr lang="en-US" altLang="en-US" dirty="0"/>
          </a:p>
        </p:txBody>
      </p:sp>
      <p:sp>
        <p:nvSpPr>
          <p:cNvPr id="5" name="TextBox 4">
            <a:extLst>
              <a:ext uri="{FF2B5EF4-FFF2-40B4-BE49-F238E27FC236}">
                <a16:creationId xmlns="" xmlns:a16="http://schemas.microsoft.com/office/drawing/2014/main" id="{7C73ABD7-B4F2-4CA5-9C53-5E350F1CA3B3}"/>
              </a:ext>
            </a:extLst>
          </p:cNvPr>
          <p:cNvSpPr txBox="1"/>
          <p:nvPr/>
        </p:nvSpPr>
        <p:spPr>
          <a:xfrm>
            <a:off x="457199" y="6151927"/>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53,818</a:t>
            </a:r>
          </a:p>
        </p:txBody>
      </p:sp>
      <p:graphicFrame>
        <p:nvGraphicFramePr>
          <p:cNvPr id="6" name="Content Placeholder 5">
            <a:extLst>
              <a:ext uri="{FF2B5EF4-FFF2-40B4-BE49-F238E27FC236}">
                <a16:creationId xmlns="" xmlns:a16="http://schemas.microsoft.com/office/drawing/2014/main" id="{CCE2D1CD-BA16-4AD9-8041-F9DC39F71780}"/>
              </a:ext>
            </a:extLst>
          </p:cNvPr>
          <p:cNvGraphicFramePr>
            <a:graphicFrameLocks noGrp="1"/>
          </p:cNvGraphicFramePr>
          <p:nvPr>
            <p:ph idx="1"/>
            <p:extLst>
              <p:ext uri="{D42A27DB-BD31-4B8C-83A1-F6EECF244321}">
                <p14:modId xmlns:p14="http://schemas.microsoft.com/office/powerpoint/2010/main" val="2549126799"/>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3309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FFE447-A05A-4FB0-9619-5144035C6614}"/>
              </a:ext>
            </a:extLst>
          </p:cNvPr>
          <p:cNvSpPr>
            <a:spLocks noGrp="1"/>
          </p:cNvSpPr>
          <p:nvPr>
            <p:ph type="title"/>
          </p:nvPr>
        </p:nvSpPr>
        <p:spPr/>
        <p:txBody>
          <a:bodyPr/>
          <a:lstStyle/>
          <a:p>
            <a:r>
              <a:rPr lang="en-US" dirty="0"/>
              <a:t>Unintentional Trauma by Type</a:t>
            </a:r>
          </a:p>
        </p:txBody>
      </p:sp>
      <p:sp>
        <p:nvSpPr>
          <p:cNvPr id="4" name="Slide Number Placeholder 3">
            <a:extLst>
              <a:ext uri="{FF2B5EF4-FFF2-40B4-BE49-F238E27FC236}">
                <a16:creationId xmlns="" xmlns:a16="http://schemas.microsoft.com/office/drawing/2014/main" id="{724771E5-91D5-4A27-84A3-080BCBDA4F4A}"/>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43</a:t>
            </a:fld>
            <a:endParaRPr lang="en-US" altLang="en-US" dirty="0"/>
          </a:p>
        </p:txBody>
      </p:sp>
      <p:sp>
        <p:nvSpPr>
          <p:cNvPr id="5" name="TextBox 4">
            <a:extLst>
              <a:ext uri="{FF2B5EF4-FFF2-40B4-BE49-F238E27FC236}">
                <a16:creationId xmlns="" xmlns:a16="http://schemas.microsoft.com/office/drawing/2014/main" id="{14B04B7E-68BC-44FB-B65D-20E892AC9C3F}"/>
              </a:ext>
            </a:extLst>
          </p:cNvPr>
          <p:cNvSpPr txBox="1"/>
          <p:nvPr/>
        </p:nvSpPr>
        <p:spPr>
          <a:xfrm>
            <a:off x="457199" y="6151927"/>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53,818</a:t>
            </a:r>
          </a:p>
        </p:txBody>
      </p:sp>
      <p:graphicFrame>
        <p:nvGraphicFramePr>
          <p:cNvPr id="6" name="Content Placeholder 5">
            <a:extLst>
              <a:ext uri="{FF2B5EF4-FFF2-40B4-BE49-F238E27FC236}">
                <a16:creationId xmlns="" xmlns:a16="http://schemas.microsoft.com/office/drawing/2014/main" id="{9E8D9D17-0040-4E12-99DE-F911C3167D3F}"/>
              </a:ext>
            </a:extLst>
          </p:cNvPr>
          <p:cNvGraphicFramePr>
            <a:graphicFrameLocks noGrp="1"/>
          </p:cNvGraphicFramePr>
          <p:nvPr>
            <p:ph idx="1"/>
            <p:extLst>
              <p:ext uri="{D42A27DB-BD31-4B8C-83A1-F6EECF244321}">
                <p14:modId xmlns:p14="http://schemas.microsoft.com/office/powerpoint/2010/main" val="259147423"/>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6375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51FDD3-1B6E-40F1-8935-888876D4CF36}"/>
              </a:ext>
            </a:extLst>
          </p:cNvPr>
          <p:cNvSpPr>
            <a:spLocks noGrp="1"/>
          </p:cNvSpPr>
          <p:nvPr>
            <p:ph type="title"/>
          </p:nvPr>
        </p:nvSpPr>
        <p:spPr/>
        <p:txBody>
          <a:bodyPr/>
          <a:lstStyle/>
          <a:p>
            <a:r>
              <a:rPr lang="en-US" dirty="0"/>
              <a:t>Unintentional Trauma by Type-Firearm</a:t>
            </a:r>
          </a:p>
        </p:txBody>
      </p:sp>
      <p:sp>
        <p:nvSpPr>
          <p:cNvPr id="4" name="Slide Number Placeholder 3">
            <a:extLst>
              <a:ext uri="{FF2B5EF4-FFF2-40B4-BE49-F238E27FC236}">
                <a16:creationId xmlns="" xmlns:a16="http://schemas.microsoft.com/office/drawing/2014/main" id="{E575976B-17FD-4F8C-ADC0-CF6B6A60E3D4}"/>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44</a:t>
            </a:fld>
            <a:endParaRPr lang="en-US" altLang="en-US" dirty="0"/>
          </a:p>
        </p:txBody>
      </p:sp>
      <p:graphicFrame>
        <p:nvGraphicFramePr>
          <p:cNvPr id="5" name="Content Placeholder 4">
            <a:extLst>
              <a:ext uri="{FF2B5EF4-FFF2-40B4-BE49-F238E27FC236}">
                <a16:creationId xmlns="" xmlns:a16="http://schemas.microsoft.com/office/drawing/2014/main" id="{7AD92E61-C39E-47E4-9F9D-527A78EF6828}"/>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 xmlns:a16="http://schemas.microsoft.com/office/drawing/2014/main" id="{D7711AF1-F9DE-45DF-AD6D-A93815B57E85}"/>
              </a:ext>
            </a:extLst>
          </p:cNvPr>
          <p:cNvSpPr txBox="1"/>
          <p:nvPr/>
        </p:nvSpPr>
        <p:spPr>
          <a:xfrm>
            <a:off x="457199" y="6151927"/>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2,390</a:t>
            </a:r>
          </a:p>
        </p:txBody>
      </p:sp>
    </p:spTree>
    <p:extLst>
      <p:ext uri="{BB962C8B-B14F-4D97-AF65-F5344CB8AC3E}">
        <p14:creationId xmlns:p14="http://schemas.microsoft.com/office/powerpoint/2010/main" val="2248744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0197FB-A3C1-4794-88D6-C0B40ADBA1CC}"/>
              </a:ext>
            </a:extLst>
          </p:cNvPr>
          <p:cNvSpPr>
            <a:spLocks noGrp="1"/>
          </p:cNvSpPr>
          <p:nvPr>
            <p:ph type="title"/>
          </p:nvPr>
        </p:nvSpPr>
        <p:spPr/>
        <p:txBody>
          <a:bodyPr/>
          <a:lstStyle/>
          <a:p>
            <a:r>
              <a:rPr lang="en-US" dirty="0"/>
              <a:t>Firearm Trauma by Type</a:t>
            </a:r>
          </a:p>
        </p:txBody>
      </p:sp>
      <p:sp>
        <p:nvSpPr>
          <p:cNvPr id="4" name="Slide Number Placeholder 3">
            <a:extLst>
              <a:ext uri="{FF2B5EF4-FFF2-40B4-BE49-F238E27FC236}">
                <a16:creationId xmlns="" xmlns:a16="http://schemas.microsoft.com/office/drawing/2014/main" id="{4441D5E6-7285-42DB-B0D8-8B0872312E35}"/>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45</a:t>
            </a:fld>
            <a:endParaRPr lang="en-US" altLang="en-US" dirty="0"/>
          </a:p>
        </p:txBody>
      </p:sp>
      <p:sp>
        <p:nvSpPr>
          <p:cNvPr id="5" name="TextBox 4">
            <a:extLst>
              <a:ext uri="{FF2B5EF4-FFF2-40B4-BE49-F238E27FC236}">
                <a16:creationId xmlns="" xmlns:a16="http://schemas.microsoft.com/office/drawing/2014/main" id="{DFA5DA99-713B-4FE3-B81B-FBD491E30454}"/>
              </a:ext>
            </a:extLst>
          </p:cNvPr>
          <p:cNvSpPr txBox="1"/>
          <p:nvPr/>
        </p:nvSpPr>
        <p:spPr>
          <a:xfrm>
            <a:off x="457199" y="6151927"/>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2,304</a:t>
            </a:r>
          </a:p>
        </p:txBody>
      </p:sp>
      <p:graphicFrame>
        <p:nvGraphicFramePr>
          <p:cNvPr id="11" name="Content Placeholder 10">
            <a:extLst>
              <a:ext uri="{FF2B5EF4-FFF2-40B4-BE49-F238E27FC236}">
                <a16:creationId xmlns="" xmlns:a16="http://schemas.microsoft.com/office/drawing/2014/main" id="{65001FF4-9FE2-4DD0-9AD7-C7A21453015C}"/>
              </a:ext>
            </a:extLst>
          </p:cNvPr>
          <p:cNvGraphicFramePr>
            <a:graphicFrameLocks noGrp="1"/>
          </p:cNvGraphicFramePr>
          <p:nvPr>
            <p:ph idx="1"/>
            <p:extLst>
              <p:ext uri="{D42A27DB-BD31-4B8C-83A1-F6EECF244321}">
                <p14:modId xmlns:p14="http://schemas.microsoft.com/office/powerpoint/2010/main" val="2271078328"/>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0335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3131DE-FB41-4295-9C2A-D90B3761D55C}"/>
              </a:ext>
            </a:extLst>
          </p:cNvPr>
          <p:cNvSpPr>
            <a:spLocks noGrp="1"/>
          </p:cNvSpPr>
          <p:nvPr>
            <p:ph type="title"/>
          </p:nvPr>
        </p:nvSpPr>
        <p:spPr/>
        <p:txBody>
          <a:bodyPr/>
          <a:lstStyle/>
          <a:p>
            <a:r>
              <a:rPr lang="en-US" dirty="0"/>
              <a:t>Firearm Trauma by Type</a:t>
            </a:r>
          </a:p>
        </p:txBody>
      </p:sp>
      <p:sp>
        <p:nvSpPr>
          <p:cNvPr id="4" name="Slide Number Placeholder 3">
            <a:extLst>
              <a:ext uri="{FF2B5EF4-FFF2-40B4-BE49-F238E27FC236}">
                <a16:creationId xmlns="" xmlns:a16="http://schemas.microsoft.com/office/drawing/2014/main" id="{7B0D4543-B96C-477E-A6B5-46809B6134E9}"/>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46</a:t>
            </a:fld>
            <a:endParaRPr lang="en-US" altLang="en-US" dirty="0"/>
          </a:p>
        </p:txBody>
      </p:sp>
      <p:graphicFrame>
        <p:nvGraphicFramePr>
          <p:cNvPr id="7" name="Content Placeholder 6">
            <a:extLst>
              <a:ext uri="{FF2B5EF4-FFF2-40B4-BE49-F238E27FC236}">
                <a16:creationId xmlns="" xmlns:a16="http://schemas.microsoft.com/office/drawing/2014/main" id="{8FDABE5C-A3F1-46A3-AD24-77E5168EE140}"/>
              </a:ext>
            </a:extLst>
          </p:cNvPr>
          <p:cNvGraphicFramePr>
            <a:graphicFrameLocks noGrp="1"/>
          </p:cNvGraphicFramePr>
          <p:nvPr>
            <p:ph idx="1"/>
            <p:extLst>
              <p:ext uri="{D42A27DB-BD31-4B8C-83A1-F6EECF244321}">
                <p14:modId xmlns:p14="http://schemas.microsoft.com/office/powerpoint/2010/main" val="1130294932"/>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 xmlns:a16="http://schemas.microsoft.com/office/drawing/2014/main" id="{3A689B15-6DC1-4F6F-9AD4-E39DF69B1F5C}"/>
              </a:ext>
            </a:extLst>
          </p:cNvPr>
          <p:cNvSpPr txBox="1"/>
          <p:nvPr/>
        </p:nvSpPr>
        <p:spPr>
          <a:xfrm>
            <a:off x="457199" y="6151927"/>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2,304</a:t>
            </a:r>
          </a:p>
        </p:txBody>
      </p:sp>
    </p:spTree>
    <p:extLst>
      <p:ext uri="{BB962C8B-B14F-4D97-AF65-F5344CB8AC3E}">
        <p14:creationId xmlns:p14="http://schemas.microsoft.com/office/powerpoint/2010/main" val="3067604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8FABE4-D814-45C0-B46B-8830C84E9D14}"/>
              </a:ext>
            </a:extLst>
          </p:cNvPr>
          <p:cNvSpPr>
            <a:spLocks noGrp="1"/>
          </p:cNvSpPr>
          <p:nvPr>
            <p:ph type="title"/>
          </p:nvPr>
        </p:nvSpPr>
        <p:spPr/>
        <p:txBody>
          <a:bodyPr/>
          <a:lstStyle/>
          <a:p>
            <a:r>
              <a:rPr lang="en-US" dirty="0"/>
              <a:t>Unintentional Trauma by Type-Unintentional Bite</a:t>
            </a:r>
          </a:p>
        </p:txBody>
      </p:sp>
      <p:sp>
        <p:nvSpPr>
          <p:cNvPr id="4" name="Slide Number Placeholder 3">
            <a:extLst>
              <a:ext uri="{FF2B5EF4-FFF2-40B4-BE49-F238E27FC236}">
                <a16:creationId xmlns="" xmlns:a16="http://schemas.microsoft.com/office/drawing/2014/main" id="{8DAFE9DB-F837-4FAC-B501-A98469C9BB83}"/>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47</a:t>
            </a:fld>
            <a:endParaRPr lang="en-US" altLang="en-US" dirty="0"/>
          </a:p>
        </p:txBody>
      </p:sp>
      <p:graphicFrame>
        <p:nvGraphicFramePr>
          <p:cNvPr id="7" name="Content Placeholder 6">
            <a:extLst>
              <a:ext uri="{FF2B5EF4-FFF2-40B4-BE49-F238E27FC236}">
                <a16:creationId xmlns="" xmlns:a16="http://schemas.microsoft.com/office/drawing/2014/main" id="{E9222101-7ADF-4EB4-8999-DD332148F09C}"/>
              </a:ext>
            </a:extLst>
          </p:cNvPr>
          <p:cNvGraphicFramePr>
            <a:graphicFrameLocks noGrp="1"/>
          </p:cNvGraphicFramePr>
          <p:nvPr>
            <p:ph idx="1"/>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 xmlns:a16="http://schemas.microsoft.com/office/drawing/2014/main" id="{3C41D23A-F11A-4341-99D9-C85E8EE33DC3}"/>
              </a:ext>
            </a:extLst>
          </p:cNvPr>
          <p:cNvSpPr txBox="1"/>
          <p:nvPr/>
        </p:nvSpPr>
        <p:spPr>
          <a:xfrm>
            <a:off x="457199" y="6151927"/>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1,346</a:t>
            </a:r>
          </a:p>
        </p:txBody>
      </p:sp>
    </p:spTree>
    <p:extLst>
      <p:ext uri="{BB962C8B-B14F-4D97-AF65-F5344CB8AC3E}">
        <p14:creationId xmlns:p14="http://schemas.microsoft.com/office/powerpoint/2010/main" val="3508914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4DAFF3-9D02-48B9-9871-237673343AD7}"/>
              </a:ext>
            </a:extLst>
          </p:cNvPr>
          <p:cNvSpPr>
            <a:spLocks noGrp="1"/>
          </p:cNvSpPr>
          <p:nvPr>
            <p:ph type="title"/>
          </p:nvPr>
        </p:nvSpPr>
        <p:spPr/>
        <p:txBody>
          <a:bodyPr/>
          <a:lstStyle/>
          <a:p>
            <a:r>
              <a:rPr lang="en-US" dirty="0"/>
              <a:t>Unintentional Trauma by Type</a:t>
            </a:r>
          </a:p>
        </p:txBody>
      </p:sp>
      <p:sp>
        <p:nvSpPr>
          <p:cNvPr id="4" name="Slide Number Placeholder 3">
            <a:extLst>
              <a:ext uri="{FF2B5EF4-FFF2-40B4-BE49-F238E27FC236}">
                <a16:creationId xmlns="" xmlns:a16="http://schemas.microsoft.com/office/drawing/2014/main" id="{9E5D269E-2AC5-40C2-92DF-FE3C999F257B}"/>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48</a:t>
            </a:fld>
            <a:endParaRPr lang="en-US" altLang="en-US" dirty="0"/>
          </a:p>
        </p:txBody>
      </p:sp>
      <p:sp>
        <p:nvSpPr>
          <p:cNvPr id="6" name="TextBox 5">
            <a:extLst>
              <a:ext uri="{FF2B5EF4-FFF2-40B4-BE49-F238E27FC236}">
                <a16:creationId xmlns="" xmlns:a16="http://schemas.microsoft.com/office/drawing/2014/main" id="{145BE0AB-9999-47BA-9111-B708D9F05EFA}"/>
              </a:ext>
            </a:extLst>
          </p:cNvPr>
          <p:cNvSpPr txBox="1"/>
          <p:nvPr/>
        </p:nvSpPr>
        <p:spPr>
          <a:xfrm>
            <a:off x="457199" y="6151927"/>
            <a:ext cx="7247965" cy="523220"/>
          </a:xfrm>
          <a:prstGeom prst="rect">
            <a:avLst/>
          </a:prstGeom>
          <a:noFill/>
        </p:spPr>
        <p:txBody>
          <a:bodyPr wrap="square" rtlCol="0">
            <a:spAutoFit/>
          </a:bodyPr>
          <a:lstStyle/>
          <a:p>
            <a:pPr lvl="0"/>
            <a:r>
              <a:rPr lang="en-US" sz="1400" dirty="0">
                <a:solidFill>
                  <a:prstClr val="black"/>
                </a:solidFill>
                <a:latin typeface="Calibri"/>
              </a:rPr>
              <a:t>Data Source: MA Trauma Registry</a:t>
            </a:r>
          </a:p>
          <a:p>
            <a:pPr lvl="0"/>
            <a:r>
              <a:rPr lang="en-US" sz="1400" dirty="0">
                <a:solidFill>
                  <a:prstClr val="black"/>
                </a:solidFill>
                <a:latin typeface="Calibri"/>
              </a:rPr>
              <a:t>N= 1,295</a:t>
            </a:r>
          </a:p>
        </p:txBody>
      </p:sp>
      <p:graphicFrame>
        <p:nvGraphicFramePr>
          <p:cNvPr id="9" name="Content Placeholder 8">
            <a:extLst>
              <a:ext uri="{FF2B5EF4-FFF2-40B4-BE49-F238E27FC236}">
                <a16:creationId xmlns="" xmlns:a16="http://schemas.microsoft.com/office/drawing/2014/main" id="{83B7FF0A-28C1-45D1-A47B-766D59CD528F}"/>
              </a:ext>
            </a:extLst>
          </p:cNvPr>
          <p:cNvGraphicFramePr>
            <a:graphicFrameLocks noGrp="1"/>
          </p:cNvGraphicFramePr>
          <p:nvPr>
            <p:ph idx="1"/>
            <p:extLst>
              <p:ext uri="{D42A27DB-BD31-4B8C-83A1-F6EECF244321}">
                <p14:modId xmlns:p14="http://schemas.microsoft.com/office/powerpoint/2010/main" val="483101259"/>
              </p:ext>
            </p:extLst>
          </p:nvPr>
        </p:nvGraphicFramePr>
        <p:xfrm>
          <a:off x="457200" y="1314450"/>
          <a:ext cx="8229600" cy="481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3200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1" dirty="0"/>
              <a:t>Framework for Public Health Approach to Trauma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669478"/>
              </p:ext>
            </p:extLst>
          </p:nvPr>
        </p:nvGraphicFramePr>
        <p:xfrm>
          <a:off x="457200" y="1600201"/>
          <a:ext cx="8229600" cy="2362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 y="4343400"/>
            <a:ext cx="8229600" cy="1754326"/>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Seeking Trauma Systems Committee Input on its Preferred Role in this Framework</a:t>
            </a:r>
          </a:p>
          <a:p>
            <a:pPr marL="342900" indent="-342900">
              <a:buFont typeface="Arial" panose="020B0604020202020204" pitchFamily="34" charset="0"/>
              <a:buChar char="•"/>
            </a:pPr>
            <a:r>
              <a:rPr lang="en-US" dirty="0">
                <a:latin typeface="+mn-lt"/>
              </a:rPr>
              <a:t>Met with Michael Rosenblatt, MD</a:t>
            </a:r>
          </a:p>
          <a:p>
            <a:pPr marL="742950" lvl="1" indent="-285750">
              <a:buFont typeface="Arial" panose="020B0604020202020204" pitchFamily="34" charset="0"/>
              <a:buChar char="•"/>
            </a:pPr>
            <a:r>
              <a:rPr lang="en-US" dirty="0">
                <a:latin typeface="+mn-lt"/>
              </a:rPr>
              <a:t>Providing Update Today with OPEM Presentation (Secondary/Tertiary Prevention)</a:t>
            </a:r>
          </a:p>
          <a:p>
            <a:pPr marL="342900" indent="-342900">
              <a:buFont typeface="Arial" panose="020B0604020202020204" pitchFamily="34" charset="0"/>
              <a:buChar char="•"/>
            </a:pPr>
            <a:r>
              <a:rPr lang="en-US" dirty="0">
                <a:latin typeface="+mn-lt"/>
              </a:rPr>
              <a:t>Will explore opportunities for sharing surveillance and programmatic information focusing on Primary Prevention</a:t>
            </a:r>
          </a:p>
        </p:txBody>
      </p:sp>
    </p:spTree>
    <p:extLst>
      <p:ext uri="{BB962C8B-B14F-4D97-AF65-F5344CB8AC3E}">
        <p14:creationId xmlns:p14="http://schemas.microsoft.com/office/powerpoint/2010/main" val="264009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820591D-8345-4798-B60F-8C29D0D4B1A7}"/>
              </a:ext>
            </a:extLst>
          </p:cNvPr>
          <p:cNvSpPr>
            <a:spLocks noGrp="1"/>
          </p:cNvSpPr>
          <p:nvPr>
            <p:ph type="title"/>
          </p:nvPr>
        </p:nvSpPr>
        <p:spPr/>
        <p:txBody>
          <a:bodyPr/>
          <a:lstStyle/>
          <a:p>
            <a:r>
              <a:rPr lang="en-US" dirty="0"/>
              <a:t>Meeting Minutes Approval</a:t>
            </a:r>
          </a:p>
        </p:txBody>
      </p:sp>
      <p:sp>
        <p:nvSpPr>
          <p:cNvPr id="6" name="Text Placeholder 5"/>
          <p:cNvSpPr>
            <a:spLocks noGrp="1"/>
          </p:cNvSpPr>
          <p:nvPr>
            <p:ph idx="1"/>
          </p:nvPr>
        </p:nvSpPr>
        <p:spPr/>
        <p:txBody>
          <a:bodyPr/>
          <a:lstStyle/>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2400" b="1" dirty="0">
                <a:solidFill>
                  <a:schemeClr val="tx2"/>
                </a:solidFill>
              </a:rPr>
              <a:t>Approval of Minutes from the May 23, 2018 Meeting </a:t>
            </a:r>
          </a:p>
        </p:txBody>
      </p:sp>
      <p:sp>
        <p:nvSpPr>
          <p:cNvPr id="4" name="Slide Number Placeholder 3"/>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5</a:t>
            </a:fld>
            <a:endParaRPr lang="en-US" altLang="en-US" dirty="0"/>
          </a:p>
        </p:txBody>
      </p:sp>
    </p:spTree>
    <p:extLst>
      <p:ext uri="{BB962C8B-B14F-4D97-AF65-F5344CB8AC3E}">
        <p14:creationId xmlns:p14="http://schemas.microsoft.com/office/powerpoint/2010/main" val="3936382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Meetings</a:t>
            </a:r>
          </a:p>
        </p:txBody>
      </p:sp>
      <p:sp>
        <p:nvSpPr>
          <p:cNvPr id="3" name="Content Placeholder 2"/>
          <p:cNvSpPr>
            <a:spLocks noGrp="1"/>
          </p:cNvSpPr>
          <p:nvPr>
            <p:ph idx="1"/>
          </p:nvPr>
        </p:nvSpPr>
        <p:spPr/>
        <p:txBody>
          <a:bodyPr/>
          <a:lstStyle/>
          <a:p>
            <a:pPr marL="0" indent="0">
              <a:buNone/>
            </a:pPr>
            <a:r>
              <a:rPr lang="en-US" dirty="0"/>
              <a:t>Meeting Schedule: </a:t>
            </a:r>
            <a:br>
              <a:rPr lang="en-US" dirty="0"/>
            </a:br>
            <a:r>
              <a:rPr lang="en-US" sz="1400" dirty="0"/>
              <a:t> </a:t>
            </a:r>
          </a:p>
          <a:p>
            <a:pPr marL="0" indent="0">
              <a:buNone/>
            </a:pPr>
            <a:r>
              <a:rPr lang="en-US" dirty="0"/>
              <a:t>Wednesday, November 28, 2018</a:t>
            </a:r>
          </a:p>
          <a:p>
            <a:pPr marL="0" indent="0">
              <a:buNone/>
            </a:pPr>
            <a:r>
              <a:rPr lang="en-US" dirty="0"/>
              <a:t>Wednesday, February 27, 2019</a:t>
            </a:r>
          </a:p>
          <a:p>
            <a:pPr marL="457200" lvl="1" indent="0">
              <a:buNone/>
            </a:pPr>
            <a:endParaRPr lang="en-US" dirty="0"/>
          </a:p>
          <a:p>
            <a:pPr marL="0" lvl="1" indent="0">
              <a:buNone/>
            </a:pPr>
            <a:r>
              <a:rPr lang="en-US" dirty="0"/>
              <a:t>All meetings will be held from 10:00am-12:00pm and are expected to be held at MEMA.  </a:t>
            </a:r>
          </a:p>
        </p:txBody>
      </p:sp>
      <p:sp>
        <p:nvSpPr>
          <p:cNvPr id="4" name="Slide Number Placeholder 3"/>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50</a:t>
            </a:fld>
            <a:endParaRPr lang="en-US" altLang="en-US" dirty="0"/>
          </a:p>
        </p:txBody>
      </p:sp>
    </p:spTree>
    <p:extLst>
      <p:ext uri="{BB962C8B-B14F-4D97-AF65-F5344CB8AC3E}">
        <p14:creationId xmlns:p14="http://schemas.microsoft.com/office/powerpoint/2010/main" val="590247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Information</a:t>
            </a:r>
          </a:p>
        </p:txBody>
      </p:sp>
      <p:sp>
        <p:nvSpPr>
          <p:cNvPr id="4" name="Content Placeholder 3"/>
          <p:cNvSpPr>
            <a:spLocks noGrp="1"/>
          </p:cNvSpPr>
          <p:nvPr>
            <p:ph idx="1"/>
          </p:nvPr>
        </p:nvSpPr>
        <p:spPr/>
        <p:txBody>
          <a:bodyPr/>
          <a:lstStyle/>
          <a:p>
            <a:pPr marL="0" indent="0">
              <a:buNone/>
            </a:pPr>
            <a:endParaRPr lang="en-US" sz="2400" dirty="0"/>
          </a:p>
          <a:p>
            <a:pPr marL="0" indent="0">
              <a:buNone/>
            </a:pPr>
            <a:r>
              <a:rPr lang="en-US" dirty="0"/>
              <a:t>For more information, please visit: </a:t>
            </a:r>
          </a:p>
          <a:p>
            <a:pPr marL="0" indent="0">
              <a:buNone/>
            </a:pPr>
            <a:endParaRPr lang="en-US" dirty="0">
              <a:hlinkClick r:id="rId3"/>
            </a:endParaRPr>
          </a:p>
          <a:p>
            <a:pPr marL="0" indent="0">
              <a:buNone/>
            </a:pPr>
            <a:r>
              <a:rPr lang="en-US" dirty="0">
                <a:hlinkClick r:id="rId3"/>
              </a:rPr>
              <a:t>https://www.mass.gov/service-details/trauma-systems-committee</a:t>
            </a:r>
          </a:p>
          <a:p>
            <a:pPr marL="0" indent="0">
              <a:buNone/>
            </a:pPr>
            <a:r>
              <a:rPr lang="en-US" dirty="0"/>
              <a:t/>
            </a:r>
            <a:br>
              <a:rPr lang="en-US" dirty="0"/>
            </a:br>
            <a:endParaRPr lang="en-US" sz="2600" dirty="0"/>
          </a:p>
        </p:txBody>
      </p:sp>
      <p:sp>
        <p:nvSpPr>
          <p:cNvPr id="2" name="Slide Number Placeholder 1"/>
          <p:cNvSpPr>
            <a:spLocks noGrp="1"/>
          </p:cNvSpPr>
          <p:nvPr>
            <p:ph type="sldNum" sz="quarter" idx="11"/>
          </p:nvPr>
        </p:nvSpPr>
        <p:spPr/>
        <p:txBody>
          <a:bodyPr/>
          <a:lstStyle/>
          <a:p>
            <a:pPr>
              <a:defRPr/>
            </a:pPr>
            <a:r>
              <a:rPr lang="en-US" altLang="en-US" dirty="0"/>
              <a:t>Slide </a:t>
            </a:r>
            <a:fld id="{0BD109FE-154F-49E4-8D02-47A3E8B5008A}" type="slidenum">
              <a:rPr lang="en-US" altLang="en-US" smtClean="0"/>
              <a:pPr>
                <a:defRPr/>
              </a:pPr>
              <a:t>51</a:t>
            </a:fld>
            <a:endParaRPr lang="en-US" altLang="en-US" dirty="0"/>
          </a:p>
        </p:txBody>
      </p:sp>
    </p:spTree>
    <p:extLst>
      <p:ext uri="{BB962C8B-B14F-4D97-AF65-F5344CB8AC3E}">
        <p14:creationId xmlns:p14="http://schemas.microsoft.com/office/powerpoint/2010/main" val="315462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271768-47B8-4AE3-A181-4EE7FECA9C0F}"/>
              </a:ext>
            </a:extLst>
          </p:cNvPr>
          <p:cNvSpPr>
            <a:spLocks noGrp="1"/>
          </p:cNvSpPr>
          <p:nvPr>
            <p:ph type="title"/>
          </p:nvPr>
        </p:nvSpPr>
        <p:spPr/>
        <p:txBody>
          <a:bodyPr/>
          <a:lstStyle/>
          <a:p>
            <a:r>
              <a:rPr lang="en-US" dirty="0"/>
              <a:t>Department Updates</a:t>
            </a:r>
          </a:p>
        </p:txBody>
      </p:sp>
      <p:sp>
        <p:nvSpPr>
          <p:cNvPr id="3" name="Content Placeholder 2">
            <a:extLst>
              <a:ext uri="{FF2B5EF4-FFF2-40B4-BE49-F238E27FC236}">
                <a16:creationId xmlns="" xmlns:a16="http://schemas.microsoft.com/office/drawing/2014/main" id="{50492387-8711-4460-B08B-06E3CAB0873B}"/>
              </a:ext>
            </a:extLst>
          </p:cNvPr>
          <p:cNvSpPr>
            <a:spLocks noGrp="1"/>
          </p:cNvSpPr>
          <p:nvPr>
            <p:ph idx="1"/>
          </p:nvPr>
        </p:nvSpPr>
        <p:spPr/>
        <p:txBody>
          <a:bodyPr anchor="ctr"/>
          <a:lstStyle/>
          <a:p>
            <a:pPr marL="0" indent="0" algn="ctr">
              <a:buNone/>
            </a:pPr>
            <a:r>
              <a:rPr lang="en-US" b="1" dirty="0">
                <a:solidFill>
                  <a:schemeClr val="tx2"/>
                </a:solidFill>
              </a:rPr>
              <a:t>Department Updates</a:t>
            </a:r>
          </a:p>
        </p:txBody>
      </p:sp>
      <p:sp>
        <p:nvSpPr>
          <p:cNvPr id="4" name="Slide Number Placeholder 3">
            <a:extLst>
              <a:ext uri="{FF2B5EF4-FFF2-40B4-BE49-F238E27FC236}">
                <a16:creationId xmlns="" xmlns:a16="http://schemas.microsoft.com/office/drawing/2014/main" id="{3AAF02EA-ED80-44CA-89B0-E8EAA2C6AC6D}"/>
              </a:ext>
            </a:extLst>
          </p:cNvPr>
          <p:cNvSpPr>
            <a:spLocks noGrp="1"/>
          </p:cNvSpPr>
          <p:nvPr>
            <p:ph type="sldNum" sz="quarter" idx="11"/>
          </p:nvPr>
        </p:nvSpPr>
        <p:spPr/>
        <p:txBody>
          <a:bodyPr/>
          <a:lstStyle/>
          <a:p>
            <a:pPr>
              <a:defRPr/>
            </a:pPr>
            <a:r>
              <a:rPr lang="en-US" altLang="en-US"/>
              <a:t>Slide </a:t>
            </a:r>
            <a:fld id="{9A3CBEC9-3421-470A-8847-5F6DEB543E53}" type="slidenum">
              <a:rPr lang="en-US" altLang="en-US" smtClean="0"/>
              <a:pPr>
                <a:defRPr/>
              </a:pPr>
              <a:t>6</a:t>
            </a:fld>
            <a:endParaRPr lang="en-US" altLang="en-US" dirty="0"/>
          </a:p>
        </p:txBody>
      </p:sp>
    </p:spTree>
    <p:extLst>
      <p:ext uri="{BB962C8B-B14F-4D97-AF65-F5344CB8AC3E}">
        <p14:creationId xmlns:p14="http://schemas.microsoft.com/office/powerpoint/2010/main" val="62694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Mobile Integrated Health</a:t>
            </a:r>
          </a:p>
        </p:txBody>
      </p:sp>
      <p:sp>
        <p:nvSpPr>
          <p:cNvPr id="4" name="Content Placeholder 3">
            <a:extLst>
              <a:ext uri="{FF2B5EF4-FFF2-40B4-BE49-F238E27FC236}">
                <a16:creationId xmlns="" xmlns:a16="http://schemas.microsoft.com/office/drawing/2014/main" id="{1BFAA5BB-5303-4ED6-94FE-3B437E8A8DCD}"/>
              </a:ext>
            </a:extLst>
          </p:cNvPr>
          <p:cNvSpPr>
            <a:spLocks noGrp="1"/>
          </p:cNvSpPr>
          <p:nvPr>
            <p:ph idx="1"/>
          </p:nvPr>
        </p:nvSpPr>
        <p:spPr>
          <a:xfrm>
            <a:off x="427623" y="1114813"/>
            <a:ext cx="8229600" cy="4811713"/>
          </a:xfrm>
        </p:spPr>
        <p:txBody>
          <a:bodyPr/>
          <a:lstStyle/>
          <a:p>
            <a:pPr marL="0" indent="0">
              <a:buNone/>
            </a:pPr>
            <a:r>
              <a:rPr lang="en-US" dirty="0"/>
              <a:t>		Defining the MIH Spectrum</a:t>
            </a:r>
          </a:p>
          <a:p>
            <a:pPr marL="0" indent="0">
              <a:buNone/>
            </a:pP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fld id="{E1101FF6-6AA1-43AF-BC0C-EA247D76D5A9}" type="slidenum">
              <a:rPr lang="nl-NL" smtClean="0">
                <a:solidFill>
                  <a:prstClr val="black">
                    <a:tint val="75000"/>
                  </a:prstClr>
                </a:solidFill>
                <a:latin typeface="Calibri"/>
              </a:rPr>
              <a:pPr/>
              <a:t>7</a:t>
            </a:fld>
            <a:endParaRPr lang="nl-NL" dirty="0">
              <a:solidFill>
                <a:prstClr val="black">
                  <a:tint val="75000"/>
                </a:prstClr>
              </a:solidFill>
              <a:latin typeface="Calibri"/>
            </a:endParaRPr>
          </a:p>
        </p:txBody>
      </p:sp>
      <p:cxnSp>
        <p:nvCxnSpPr>
          <p:cNvPr id="6" name="Straight Connector 5"/>
          <p:cNvCxnSpPr/>
          <p:nvPr/>
        </p:nvCxnSpPr>
        <p:spPr>
          <a:xfrm>
            <a:off x="0" y="3210180"/>
            <a:ext cx="9144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82843" y="2962321"/>
            <a:ext cx="708660" cy="258532"/>
          </a:xfrm>
          <a:prstGeom prst="rect">
            <a:avLst/>
          </a:prstGeom>
          <a:noFill/>
        </p:spPr>
        <p:txBody>
          <a:bodyPr wrap="square" rtlCol="0">
            <a:spAutoFit/>
          </a:bodyPr>
          <a:lstStyle/>
          <a:p>
            <a:r>
              <a:rPr lang="en-US" sz="1080" i="1" dirty="0">
                <a:solidFill>
                  <a:srgbClr val="5B9BD5"/>
                </a:solidFill>
                <a:cs typeface="Arial" panose="020B0604020202020204" pitchFamily="34" charset="0"/>
              </a:rPr>
              <a:t>End</a:t>
            </a:r>
          </a:p>
        </p:txBody>
      </p:sp>
      <p:sp>
        <p:nvSpPr>
          <p:cNvPr id="9" name="TextBox 8"/>
          <p:cNvSpPr txBox="1"/>
          <p:nvPr/>
        </p:nvSpPr>
        <p:spPr>
          <a:xfrm>
            <a:off x="1184002" y="2973438"/>
            <a:ext cx="708660" cy="258532"/>
          </a:xfrm>
          <a:prstGeom prst="rect">
            <a:avLst/>
          </a:prstGeom>
          <a:noFill/>
        </p:spPr>
        <p:txBody>
          <a:bodyPr wrap="square" rtlCol="0">
            <a:spAutoFit/>
          </a:bodyPr>
          <a:lstStyle/>
          <a:p>
            <a:r>
              <a:rPr lang="en-US" sz="1080" i="1" dirty="0">
                <a:solidFill>
                  <a:srgbClr val="5B9BD5"/>
                </a:solidFill>
                <a:cs typeface="Arial" panose="020B0604020202020204" pitchFamily="34" charset="0"/>
              </a:rPr>
              <a:t>Start</a:t>
            </a:r>
          </a:p>
        </p:txBody>
      </p:sp>
      <p:cxnSp>
        <p:nvCxnSpPr>
          <p:cNvPr id="10" name="Straight Connector 9"/>
          <p:cNvCxnSpPr/>
          <p:nvPr/>
        </p:nvCxnSpPr>
        <p:spPr>
          <a:xfrm>
            <a:off x="4142653" y="3015870"/>
            <a:ext cx="0" cy="422910"/>
          </a:xfrm>
          <a:prstGeom prst="line">
            <a:avLst/>
          </a:prstGeom>
          <a:ln w="571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24087" y="3015870"/>
            <a:ext cx="0" cy="422910"/>
          </a:xfrm>
          <a:prstGeom prst="line">
            <a:avLst/>
          </a:prstGeom>
          <a:ln w="57150">
            <a:solidFill>
              <a:srgbClr val="5B9BD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4778" y="2412591"/>
            <a:ext cx="8976071" cy="369332"/>
          </a:xfrm>
          <a:prstGeom prst="rect">
            <a:avLst/>
          </a:prstGeom>
          <a:noFill/>
        </p:spPr>
        <p:txBody>
          <a:bodyPr wrap="square" rtlCol="0">
            <a:spAutoFit/>
          </a:bodyPr>
          <a:lstStyle/>
          <a:p>
            <a:r>
              <a:rPr lang="en-US" b="1" dirty="0">
                <a:solidFill>
                  <a:prstClr val="white">
                    <a:lumMod val="50000"/>
                  </a:prstClr>
                </a:solidFill>
                <a:cs typeface="Arial" panose="020B0604020202020204" pitchFamily="34" charset="0"/>
              </a:rPr>
              <a:t>EMS</a:t>
            </a:r>
            <a:r>
              <a:rPr lang="en-US" b="1" dirty="0">
                <a:solidFill>
                  <a:prstClr val="black"/>
                </a:solidFill>
                <a:cs typeface="Arial" panose="020B0604020202020204" pitchFamily="34" charset="0"/>
              </a:rPr>
              <a:t>		</a:t>
            </a:r>
            <a:r>
              <a:rPr lang="en-US" b="1" dirty="0">
                <a:solidFill>
                  <a:srgbClr val="5B9BD5"/>
                </a:solidFill>
                <a:cs typeface="Arial" panose="020B0604020202020204" pitchFamily="34" charset="0"/>
              </a:rPr>
              <a:t>Community EMS</a:t>
            </a:r>
            <a:r>
              <a:rPr lang="en-US" b="1" dirty="0">
                <a:solidFill>
                  <a:prstClr val="black"/>
                </a:solidFill>
                <a:cs typeface="Arial" panose="020B0604020202020204" pitchFamily="34" charset="0"/>
              </a:rPr>
              <a:t>	  	    </a:t>
            </a:r>
            <a:r>
              <a:rPr lang="en-US" b="1" dirty="0">
                <a:solidFill>
                  <a:srgbClr val="70AD47"/>
                </a:solidFill>
                <a:cs typeface="Arial" panose="020B0604020202020204" pitchFamily="34" charset="0"/>
              </a:rPr>
              <a:t>MIH</a:t>
            </a:r>
            <a:r>
              <a:rPr lang="en-US" b="1" dirty="0">
                <a:solidFill>
                  <a:prstClr val="white">
                    <a:lumMod val="50000"/>
                  </a:prstClr>
                </a:solidFill>
                <a:cs typeface="Arial" panose="020B0604020202020204" pitchFamily="34" charset="0"/>
              </a:rPr>
              <a:t>	 	</a:t>
            </a:r>
            <a:r>
              <a:rPr lang="en-US" b="1" dirty="0">
                <a:solidFill>
                  <a:srgbClr val="ED7D31"/>
                </a:solidFill>
                <a:cs typeface="Arial" panose="020B0604020202020204" pitchFamily="34" charset="0"/>
              </a:rPr>
              <a:t>ED Avoidance</a:t>
            </a:r>
          </a:p>
        </p:txBody>
      </p:sp>
      <p:sp>
        <p:nvSpPr>
          <p:cNvPr id="15" name="Oval 14"/>
          <p:cNvSpPr/>
          <p:nvPr/>
        </p:nvSpPr>
        <p:spPr>
          <a:xfrm>
            <a:off x="1855445" y="3050160"/>
            <a:ext cx="320040" cy="32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a:endCxn id="15" idx="4"/>
          </p:cNvCxnSpPr>
          <p:nvPr/>
        </p:nvCxnSpPr>
        <p:spPr>
          <a:xfrm flipV="1">
            <a:off x="2015465" y="3370200"/>
            <a:ext cx="0" cy="29718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66146" y="3621190"/>
            <a:ext cx="2000250" cy="286232"/>
          </a:xfrm>
          <a:prstGeom prst="rect">
            <a:avLst/>
          </a:prstGeom>
          <a:noFill/>
        </p:spPr>
        <p:txBody>
          <a:bodyPr wrap="square" rtlCol="0">
            <a:spAutoFit/>
          </a:bodyPr>
          <a:lstStyle/>
          <a:p>
            <a:pPr algn="ctr"/>
            <a:r>
              <a:rPr lang="en-US" sz="1260" b="1" dirty="0">
                <a:solidFill>
                  <a:srgbClr val="5B9BD5"/>
                </a:solidFill>
                <a:cs typeface="Arial" panose="020B0604020202020204" pitchFamily="34" charset="0"/>
              </a:rPr>
              <a:t>Education</a:t>
            </a:r>
          </a:p>
        </p:txBody>
      </p:sp>
      <p:sp>
        <p:nvSpPr>
          <p:cNvPr id="18" name="Oval 17"/>
          <p:cNvSpPr/>
          <p:nvPr/>
        </p:nvSpPr>
        <p:spPr>
          <a:xfrm>
            <a:off x="3086123" y="3052040"/>
            <a:ext cx="320040" cy="32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9" name="Straight Connector 18"/>
          <p:cNvCxnSpPr>
            <a:endCxn id="18" idx="4"/>
          </p:cNvCxnSpPr>
          <p:nvPr/>
        </p:nvCxnSpPr>
        <p:spPr>
          <a:xfrm flipV="1">
            <a:off x="3246143" y="3372080"/>
            <a:ext cx="0" cy="29718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54654" y="3656891"/>
            <a:ext cx="1643100" cy="1061829"/>
          </a:xfrm>
          <a:prstGeom prst="rect">
            <a:avLst/>
          </a:prstGeom>
          <a:noFill/>
        </p:spPr>
        <p:txBody>
          <a:bodyPr wrap="square" rtlCol="0">
            <a:spAutoFit/>
          </a:bodyPr>
          <a:lstStyle/>
          <a:p>
            <a:pPr algn="ctr"/>
            <a:r>
              <a:rPr lang="en-US" sz="1260" b="1" dirty="0">
                <a:solidFill>
                  <a:srgbClr val="5B9BD5"/>
                </a:solidFill>
                <a:cs typeface="Arial" panose="020B0604020202020204" pitchFamily="34" charset="0"/>
              </a:rPr>
              <a:t>Preventive Services, Low Risk – High Impact</a:t>
            </a:r>
          </a:p>
          <a:p>
            <a:pPr algn="ctr"/>
            <a:r>
              <a:rPr lang="en-US" sz="1260" dirty="0">
                <a:solidFill>
                  <a:srgbClr val="5B9BD5"/>
                </a:solidFill>
                <a:cs typeface="Arial" panose="020B0604020202020204" pitchFamily="34" charset="0"/>
              </a:rPr>
              <a:t>(i.e. screenings, immunizations?)</a:t>
            </a:r>
          </a:p>
        </p:txBody>
      </p:sp>
      <p:sp>
        <p:nvSpPr>
          <p:cNvPr id="21" name="Oval 20"/>
          <p:cNvSpPr/>
          <p:nvPr/>
        </p:nvSpPr>
        <p:spPr>
          <a:xfrm>
            <a:off x="5140979" y="3031371"/>
            <a:ext cx="320040" cy="320040"/>
          </a:xfrm>
          <a:prstGeom prst="ellipse">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2" name="Straight Connector 21"/>
          <p:cNvCxnSpPr>
            <a:endCxn id="21" idx="4"/>
          </p:cNvCxnSpPr>
          <p:nvPr/>
        </p:nvCxnSpPr>
        <p:spPr>
          <a:xfrm flipV="1">
            <a:off x="5300999" y="3351411"/>
            <a:ext cx="0" cy="2971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64859" y="3591128"/>
            <a:ext cx="2115662" cy="1255728"/>
          </a:xfrm>
          <a:prstGeom prst="rect">
            <a:avLst/>
          </a:prstGeom>
          <a:noFill/>
          <a:ln>
            <a:noFill/>
          </a:ln>
        </p:spPr>
        <p:txBody>
          <a:bodyPr wrap="square" rtlCol="0">
            <a:spAutoFit/>
          </a:bodyPr>
          <a:lstStyle/>
          <a:p>
            <a:pPr algn="ctr"/>
            <a:r>
              <a:rPr lang="en-US" sz="1260" b="1" dirty="0">
                <a:solidFill>
                  <a:srgbClr val="70AD47"/>
                </a:solidFill>
                <a:cs typeface="Arial" panose="020B0604020202020204" pitchFamily="34" charset="0"/>
              </a:rPr>
              <a:t>Scheduled Treatments, Transport &amp; Refer </a:t>
            </a:r>
          </a:p>
          <a:p>
            <a:pPr algn="ctr"/>
            <a:r>
              <a:rPr lang="en-US" sz="1260" dirty="0">
                <a:solidFill>
                  <a:srgbClr val="70AD47"/>
                </a:solidFill>
                <a:cs typeface="Arial" panose="020B0604020202020204" pitchFamily="34" charset="0"/>
              </a:rPr>
              <a:t>(i.e. readmission avoidance, frequent EMS caller visit, post-discharge follow up)</a:t>
            </a:r>
          </a:p>
        </p:txBody>
      </p:sp>
      <p:cxnSp>
        <p:nvCxnSpPr>
          <p:cNvPr id="24" name="Straight Connector 23"/>
          <p:cNvCxnSpPr/>
          <p:nvPr/>
        </p:nvCxnSpPr>
        <p:spPr>
          <a:xfrm>
            <a:off x="6671031" y="2983929"/>
            <a:ext cx="0" cy="42291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694724" y="3055797"/>
            <a:ext cx="320040" cy="320040"/>
          </a:xfrm>
          <a:prstGeom prst="ellipse">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6" name="Straight Connector 25"/>
          <p:cNvCxnSpPr>
            <a:endCxn id="25" idx="4"/>
          </p:cNvCxnSpPr>
          <p:nvPr/>
        </p:nvCxnSpPr>
        <p:spPr>
          <a:xfrm flipV="1">
            <a:off x="7854744" y="3375837"/>
            <a:ext cx="0" cy="2971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51982" y="3615554"/>
            <a:ext cx="1643100" cy="674031"/>
          </a:xfrm>
          <a:prstGeom prst="rect">
            <a:avLst/>
          </a:prstGeom>
          <a:noFill/>
          <a:ln>
            <a:noFill/>
          </a:ln>
        </p:spPr>
        <p:txBody>
          <a:bodyPr wrap="square" rtlCol="0">
            <a:spAutoFit/>
          </a:bodyPr>
          <a:lstStyle/>
          <a:p>
            <a:pPr algn="ctr"/>
            <a:r>
              <a:rPr lang="en-US" sz="1260" b="1" dirty="0">
                <a:solidFill>
                  <a:srgbClr val="ED7D31"/>
                </a:solidFill>
                <a:cs typeface="Arial" panose="020B0604020202020204" pitchFamily="34" charset="0"/>
              </a:rPr>
              <a:t>Treat and/or Alternate Destination</a:t>
            </a:r>
          </a:p>
        </p:txBody>
      </p:sp>
      <p:sp>
        <p:nvSpPr>
          <p:cNvPr id="28" name="Oval 27"/>
          <p:cNvSpPr/>
          <p:nvPr/>
        </p:nvSpPr>
        <p:spPr>
          <a:xfrm>
            <a:off x="355590" y="3044524"/>
            <a:ext cx="320040" cy="320040"/>
          </a:xfrm>
          <a:prstGeom prst="ellipse">
            <a:avLst/>
          </a:prstGeom>
          <a:solidFill>
            <a:srgbClr val="8B8B8B"/>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9" name="Straight Connector 28"/>
          <p:cNvCxnSpPr>
            <a:endCxn id="28" idx="4"/>
          </p:cNvCxnSpPr>
          <p:nvPr/>
        </p:nvCxnSpPr>
        <p:spPr>
          <a:xfrm flipV="1">
            <a:off x="515610" y="3364564"/>
            <a:ext cx="0" cy="2971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7152" y="3649374"/>
            <a:ext cx="1643100" cy="480131"/>
          </a:xfrm>
          <a:prstGeom prst="rect">
            <a:avLst/>
          </a:prstGeom>
          <a:noFill/>
          <a:ln>
            <a:noFill/>
          </a:ln>
        </p:spPr>
        <p:txBody>
          <a:bodyPr wrap="square" rtlCol="0">
            <a:spAutoFit/>
          </a:bodyPr>
          <a:lstStyle/>
          <a:p>
            <a:pPr algn="ctr"/>
            <a:r>
              <a:rPr lang="en-US" sz="1260" b="1" dirty="0">
                <a:solidFill>
                  <a:prstClr val="white">
                    <a:lumMod val="50000"/>
                  </a:prstClr>
                </a:solidFill>
                <a:cs typeface="Arial" panose="020B0604020202020204" pitchFamily="34" charset="0"/>
              </a:rPr>
              <a:t>Stabilize and Transport</a:t>
            </a:r>
          </a:p>
        </p:txBody>
      </p:sp>
      <p:sp>
        <p:nvSpPr>
          <p:cNvPr id="32" name="TextBox 31"/>
          <p:cNvSpPr txBox="1"/>
          <p:nvPr/>
        </p:nvSpPr>
        <p:spPr>
          <a:xfrm>
            <a:off x="6297443" y="2939461"/>
            <a:ext cx="708660" cy="258532"/>
          </a:xfrm>
          <a:prstGeom prst="rect">
            <a:avLst/>
          </a:prstGeom>
          <a:noFill/>
        </p:spPr>
        <p:txBody>
          <a:bodyPr wrap="square" rtlCol="0">
            <a:spAutoFit/>
          </a:bodyPr>
          <a:lstStyle/>
          <a:p>
            <a:r>
              <a:rPr lang="en-US" sz="1080" i="1" dirty="0">
                <a:solidFill>
                  <a:srgbClr val="70AD47"/>
                </a:solidFill>
                <a:cs typeface="Arial" panose="020B0604020202020204" pitchFamily="34" charset="0"/>
              </a:rPr>
              <a:t>End</a:t>
            </a:r>
          </a:p>
        </p:txBody>
      </p:sp>
      <p:sp>
        <p:nvSpPr>
          <p:cNvPr id="33" name="TextBox 32"/>
          <p:cNvSpPr txBox="1"/>
          <p:nvPr/>
        </p:nvSpPr>
        <p:spPr>
          <a:xfrm>
            <a:off x="4144371" y="2962008"/>
            <a:ext cx="708660" cy="258532"/>
          </a:xfrm>
          <a:prstGeom prst="rect">
            <a:avLst/>
          </a:prstGeom>
          <a:noFill/>
        </p:spPr>
        <p:txBody>
          <a:bodyPr wrap="square" rtlCol="0">
            <a:spAutoFit/>
          </a:bodyPr>
          <a:lstStyle/>
          <a:p>
            <a:r>
              <a:rPr lang="en-US" sz="1080" i="1" dirty="0">
                <a:solidFill>
                  <a:srgbClr val="70AD47"/>
                </a:solidFill>
                <a:cs typeface="Arial" panose="020B0604020202020204" pitchFamily="34" charset="0"/>
              </a:rPr>
              <a:t>Start</a:t>
            </a:r>
          </a:p>
        </p:txBody>
      </p:sp>
      <p:cxnSp>
        <p:nvCxnSpPr>
          <p:cNvPr id="35" name="Straight Connector 34"/>
          <p:cNvCxnSpPr/>
          <p:nvPr/>
        </p:nvCxnSpPr>
        <p:spPr>
          <a:xfrm>
            <a:off x="4195885" y="3015870"/>
            <a:ext cx="0" cy="42291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670401" y="2939148"/>
            <a:ext cx="708660" cy="258532"/>
          </a:xfrm>
          <a:prstGeom prst="rect">
            <a:avLst/>
          </a:prstGeom>
          <a:noFill/>
        </p:spPr>
        <p:txBody>
          <a:bodyPr wrap="square" rtlCol="0">
            <a:spAutoFit/>
          </a:bodyPr>
          <a:lstStyle/>
          <a:p>
            <a:r>
              <a:rPr lang="en-US" sz="1080" i="1" dirty="0">
                <a:solidFill>
                  <a:srgbClr val="ED7D31"/>
                </a:solidFill>
                <a:cs typeface="Arial" panose="020B0604020202020204" pitchFamily="34" charset="0"/>
              </a:rPr>
              <a:t>Start</a:t>
            </a:r>
          </a:p>
        </p:txBody>
      </p:sp>
      <p:cxnSp>
        <p:nvCxnSpPr>
          <p:cNvPr id="37" name="Straight Connector 36"/>
          <p:cNvCxnSpPr/>
          <p:nvPr/>
        </p:nvCxnSpPr>
        <p:spPr>
          <a:xfrm>
            <a:off x="6721915" y="2981580"/>
            <a:ext cx="0" cy="42291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11046" y="2973751"/>
            <a:ext cx="708660" cy="258532"/>
          </a:xfrm>
          <a:prstGeom prst="rect">
            <a:avLst/>
          </a:prstGeom>
          <a:noFill/>
        </p:spPr>
        <p:txBody>
          <a:bodyPr wrap="square" rtlCol="0">
            <a:spAutoFit/>
          </a:bodyPr>
          <a:lstStyle/>
          <a:p>
            <a:r>
              <a:rPr lang="en-US" sz="1080" i="1" dirty="0">
                <a:solidFill>
                  <a:srgbClr val="8B8B8B"/>
                </a:solidFill>
                <a:cs typeface="Arial" panose="020B0604020202020204" pitchFamily="34" charset="0"/>
              </a:rPr>
              <a:t>End</a:t>
            </a:r>
          </a:p>
        </p:txBody>
      </p:sp>
      <p:cxnSp>
        <p:nvCxnSpPr>
          <p:cNvPr id="39" name="Straight Connector 38"/>
          <p:cNvCxnSpPr/>
          <p:nvPr/>
        </p:nvCxnSpPr>
        <p:spPr>
          <a:xfrm>
            <a:off x="1170856" y="3015870"/>
            <a:ext cx="0" cy="422910"/>
          </a:xfrm>
          <a:prstGeom prst="line">
            <a:avLst/>
          </a:prstGeom>
          <a:ln w="57150">
            <a:solidFill>
              <a:srgbClr val="8B8B8B"/>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05049" y="2160273"/>
            <a:ext cx="7818125" cy="538842"/>
            <a:chOff x="1338943" y="1447803"/>
            <a:chExt cx="8686805" cy="598713"/>
          </a:xfrm>
        </p:grpSpPr>
        <p:cxnSp>
          <p:nvCxnSpPr>
            <p:cNvPr id="40" name="Straight Connector 39"/>
            <p:cNvCxnSpPr/>
            <p:nvPr/>
          </p:nvCxnSpPr>
          <p:spPr>
            <a:xfrm flipH="1">
              <a:off x="1338943" y="1447803"/>
              <a:ext cx="5" cy="587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338948" y="1458687"/>
              <a:ext cx="8686800" cy="587829"/>
              <a:chOff x="1338948" y="1088571"/>
              <a:chExt cx="8686800" cy="587829"/>
            </a:xfrm>
          </p:grpSpPr>
          <p:cxnSp>
            <p:nvCxnSpPr>
              <p:cNvPr id="7" name="Straight Connector 6"/>
              <p:cNvCxnSpPr/>
              <p:nvPr/>
            </p:nvCxnSpPr>
            <p:spPr>
              <a:xfrm>
                <a:off x="1338948" y="1088571"/>
                <a:ext cx="86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0025733" y="1088571"/>
                <a:ext cx="5" cy="587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4" name="TextBox 43"/>
          <p:cNvSpPr txBox="1"/>
          <p:nvPr/>
        </p:nvSpPr>
        <p:spPr>
          <a:xfrm>
            <a:off x="2646898" y="1798177"/>
            <a:ext cx="5570756" cy="369332"/>
          </a:xfrm>
          <a:prstGeom prst="rect">
            <a:avLst/>
          </a:prstGeom>
          <a:noFill/>
        </p:spPr>
        <p:txBody>
          <a:bodyPr wrap="none" rtlCol="0">
            <a:spAutoFit/>
          </a:bodyPr>
          <a:lstStyle/>
          <a:p>
            <a:r>
              <a:rPr lang="en-US" b="1" dirty="0">
                <a:solidFill>
                  <a:prstClr val="black"/>
                </a:solidFill>
                <a:cs typeface="Arial" panose="020B0604020202020204" pitchFamily="34" charset="0"/>
              </a:rPr>
              <a:t>Community EMS &amp; Mobile Integrated Health Care</a:t>
            </a:r>
          </a:p>
        </p:txBody>
      </p:sp>
    </p:spTree>
    <p:extLst>
      <p:ext uri="{BB962C8B-B14F-4D97-AF65-F5344CB8AC3E}">
        <p14:creationId xmlns:p14="http://schemas.microsoft.com/office/powerpoint/2010/main" val="236108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animBg="1"/>
      <p:bldP spid="20" grpId="0"/>
      <p:bldP spid="21" grpId="0" animBg="1"/>
      <p:bldP spid="23" grpId="0"/>
      <p:bldP spid="25" grpId="0" animBg="1"/>
      <p:bldP spid="27" grpId="0"/>
      <p:bldP spid="28"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OPEM</a:t>
            </a:r>
          </a:p>
        </p:txBody>
      </p:sp>
      <p:sp>
        <p:nvSpPr>
          <p:cNvPr id="3" name="Content Placeholder 2"/>
          <p:cNvSpPr>
            <a:spLocks noGrp="1"/>
          </p:cNvSpPr>
          <p:nvPr>
            <p:ph idx="1"/>
          </p:nvPr>
        </p:nvSpPr>
        <p:spPr>
          <a:xfrm>
            <a:off x="252664" y="1378463"/>
            <a:ext cx="8716711" cy="4745246"/>
          </a:xfrm>
        </p:spPr>
        <p:txBody>
          <a:bodyPr/>
          <a:lstStyle/>
          <a:p>
            <a:pPr marL="111125" lvl="1" indent="0" algn="ctr">
              <a:buNone/>
            </a:pPr>
            <a:endParaRPr lang="en-US" dirty="0"/>
          </a:p>
          <a:p>
            <a:pPr marL="111125" lvl="1" indent="0" algn="ctr">
              <a:buNone/>
            </a:pPr>
            <a:endParaRPr lang="en-US" dirty="0"/>
          </a:p>
          <a:p>
            <a:pPr marL="111125" lvl="1" indent="0" algn="ctr">
              <a:buNone/>
            </a:pPr>
            <a:endParaRPr lang="en-US" dirty="0"/>
          </a:p>
          <a:p>
            <a:pPr marL="111125" lvl="1" indent="0" algn="ctr">
              <a:buNone/>
            </a:pPr>
            <a:r>
              <a:rPr lang="en-US" sz="3200" b="1" dirty="0">
                <a:solidFill>
                  <a:schemeClr val="accent1">
                    <a:lumMod val="50000"/>
                  </a:schemeClr>
                </a:solidFill>
              </a:rPr>
              <a:t>Office of Preparedness and Emergency Management Presentation</a:t>
            </a:r>
          </a:p>
          <a:p>
            <a:pPr marL="111125" lvl="1" indent="0" algn="ctr">
              <a:buNone/>
            </a:pPr>
            <a:r>
              <a:rPr lang="en-US" sz="3200" b="1" dirty="0" err="1">
                <a:solidFill>
                  <a:schemeClr val="accent1">
                    <a:lumMod val="50000"/>
                  </a:schemeClr>
                </a:solidFill>
              </a:rPr>
              <a:t>Kerin</a:t>
            </a:r>
            <a:r>
              <a:rPr lang="en-US" sz="3200" b="1" dirty="0">
                <a:solidFill>
                  <a:schemeClr val="accent1">
                    <a:lumMod val="50000"/>
                  </a:schemeClr>
                </a:solidFill>
              </a:rPr>
              <a:t> </a:t>
            </a:r>
            <a:r>
              <a:rPr lang="en-US" sz="3200" b="1" dirty="0" err="1">
                <a:solidFill>
                  <a:schemeClr val="accent1">
                    <a:lumMod val="50000"/>
                  </a:schemeClr>
                </a:solidFill>
              </a:rPr>
              <a:t>Milesky</a:t>
            </a:r>
            <a:r>
              <a:rPr lang="en-US" sz="3200" b="1" dirty="0">
                <a:solidFill>
                  <a:schemeClr val="accent1">
                    <a:lumMod val="50000"/>
                  </a:schemeClr>
                </a:solidFill>
              </a:rPr>
              <a:t>, Director</a:t>
            </a:r>
          </a:p>
          <a:p>
            <a:pPr marL="111125" lvl="1" indent="0">
              <a:buNone/>
            </a:pPr>
            <a:r>
              <a:rPr lang="en-US" dirty="0"/>
              <a:t/>
            </a:r>
            <a:br>
              <a:rPr lang="en-US" dirty="0"/>
            </a:br>
            <a:r>
              <a:rPr lang="en-US" dirty="0"/>
              <a:t> </a:t>
            </a:r>
          </a:p>
          <a:p>
            <a:pPr marL="111125" lvl="1" indent="0">
              <a:buNone/>
            </a:pPr>
            <a:endParaRPr lang="en-US" sz="1400" dirty="0">
              <a:solidFill>
                <a:srgbClr val="FF0000"/>
              </a:solidFill>
            </a:endParaRPr>
          </a:p>
          <a:p>
            <a:pPr marL="111125" lvl="1" indent="0" algn="ctr">
              <a:buNone/>
            </a:pPr>
            <a:endParaRPr lang="en-US" sz="2000" b="1" dirty="0"/>
          </a:p>
          <a:p>
            <a:endParaRPr lang="en-US" sz="2000" dirty="0"/>
          </a:p>
        </p:txBody>
      </p:sp>
      <p:sp>
        <p:nvSpPr>
          <p:cNvPr id="4" name="Slide Number Placeholder 3"/>
          <p:cNvSpPr>
            <a:spLocks noGrp="1"/>
          </p:cNvSpPr>
          <p:nvPr>
            <p:ph type="sldNum" sz="quarter" idx="11"/>
          </p:nvPr>
        </p:nvSpPr>
        <p:spPr/>
        <p:txBody>
          <a:bodyPr/>
          <a:lstStyle/>
          <a:p>
            <a:pPr>
              <a:defRPr/>
            </a:pPr>
            <a:r>
              <a:rPr lang="en-US" altLang="en-US" dirty="0"/>
              <a:t>Slide </a:t>
            </a:r>
            <a:fld id="{9A3CBEC9-3421-470A-8847-5F6DEB543E53}" type="slidenum">
              <a:rPr lang="en-US" altLang="en-US" smtClean="0"/>
              <a:pPr>
                <a:defRPr/>
              </a:pPr>
              <a:t>8</a:t>
            </a:fld>
            <a:endParaRPr lang="en-US" altLang="en-US" dirty="0"/>
          </a:p>
        </p:txBody>
      </p:sp>
      <p:pic>
        <p:nvPicPr>
          <p:cNvPr id="5" name="Picture 26">
            <a:extLst>
              <a:ext uri="{FF2B5EF4-FFF2-40B4-BE49-F238E27FC236}">
                <a16:creationId xmlns="" xmlns:a16="http://schemas.microsoft.com/office/drawing/2014/main" id="{3C440CBB-5359-47DC-8B93-BEEFCDDA1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132388"/>
            <a:ext cx="1476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90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4458494" y="72232"/>
            <a:ext cx="4189412" cy="1143000"/>
          </a:xfrm>
        </p:spPr>
        <p:txBody>
          <a:bodyPr/>
          <a:lstStyle/>
          <a:p>
            <a:r>
              <a:rPr lang="en-US" altLang="en-US" dirty="0"/>
              <a:t>Office of Preparedness and Emergency Management</a:t>
            </a:r>
          </a:p>
        </p:txBody>
      </p:sp>
      <p:sp>
        <p:nvSpPr>
          <p:cNvPr id="4099" name="Text Placeholder 5"/>
          <p:cNvSpPr>
            <a:spLocks noGrp="1"/>
          </p:cNvSpPr>
          <p:nvPr>
            <p:ph type="body" idx="1"/>
          </p:nvPr>
        </p:nvSpPr>
        <p:spPr>
          <a:xfrm>
            <a:off x="350838" y="1535113"/>
            <a:ext cx="4146550" cy="639762"/>
          </a:xfrm>
        </p:spPr>
        <p:txBody>
          <a:bodyPr/>
          <a:lstStyle/>
          <a:p>
            <a:pPr algn="ctr"/>
            <a:r>
              <a:rPr lang="en-US" altLang="en-US" sz="2000"/>
              <a:t>Preparedness</a:t>
            </a:r>
          </a:p>
        </p:txBody>
      </p:sp>
      <p:sp>
        <p:nvSpPr>
          <p:cNvPr id="7" name="Content Placeholder 6"/>
          <p:cNvSpPr>
            <a:spLocks noGrp="1"/>
          </p:cNvSpPr>
          <p:nvPr>
            <p:ph sz="half" idx="2"/>
          </p:nvPr>
        </p:nvSpPr>
        <p:spPr>
          <a:xfrm>
            <a:off x="255588" y="2174875"/>
            <a:ext cx="4241800" cy="2971800"/>
          </a:xfrm>
        </p:spPr>
        <p:txBody>
          <a:bodyPr/>
          <a:lstStyle/>
          <a:p>
            <a:pPr marL="182880" indent="-182880">
              <a:defRPr/>
            </a:pPr>
            <a:r>
              <a:rPr lang="en-US" sz="2000" dirty="0"/>
              <a:t>Healthcare system preparedness</a:t>
            </a:r>
          </a:p>
          <a:p>
            <a:pPr marL="182880" indent="-182880">
              <a:defRPr/>
            </a:pPr>
            <a:r>
              <a:rPr lang="en-US" sz="2000" dirty="0"/>
              <a:t>Local public health preparedness</a:t>
            </a:r>
          </a:p>
          <a:p>
            <a:pPr marL="182880" indent="-182880">
              <a:defRPr/>
            </a:pPr>
            <a:r>
              <a:rPr lang="en-US" sz="2000" dirty="0"/>
              <a:t>Planning oversight and support</a:t>
            </a:r>
          </a:p>
          <a:p>
            <a:pPr marL="182880" indent="-182880">
              <a:defRPr/>
            </a:pPr>
            <a:r>
              <a:rPr lang="en-US" sz="2000" dirty="0"/>
              <a:t>Training, exercises, evaluation, and education</a:t>
            </a:r>
          </a:p>
          <a:p>
            <a:pPr marL="182880" indent="-182880">
              <a:defRPr/>
            </a:pPr>
            <a:r>
              <a:rPr lang="en-US" sz="2000" dirty="0"/>
              <a:t>Liaison with state agencies on preparedness, response, recovery, and mitigation activities</a:t>
            </a:r>
          </a:p>
          <a:p>
            <a:pPr>
              <a:defRPr/>
            </a:pPr>
            <a:endParaRPr lang="en-US" dirty="0"/>
          </a:p>
        </p:txBody>
      </p:sp>
      <p:sp>
        <p:nvSpPr>
          <p:cNvPr id="4101" name="Text Placeholder 7"/>
          <p:cNvSpPr>
            <a:spLocks noGrp="1"/>
          </p:cNvSpPr>
          <p:nvPr>
            <p:ph type="body" sz="quarter" idx="3"/>
          </p:nvPr>
        </p:nvSpPr>
        <p:spPr>
          <a:xfrm>
            <a:off x="4645025" y="1535113"/>
            <a:ext cx="4211638" cy="639762"/>
          </a:xfrm>
        </p:spPr>
        <p:txBody>
          <a:bodyPr/>
          <a:lstStyle/>
          <a:p>
            <a:pPr algn="ctr"/>
            <a:r>
              <a:rPr lang="en-US" altLang="en-US" sz="2000"/>
              <a:t>Response</a:t>
            </a:r>
          </a:p>
        </p:txBody>
      </p:sp>
      <p:sp>
        <p:nvSpPr>
          <p:cNvPr id="4102" name="Content Placeholder 8"/>
          <p:cNvSpPr>
            <a:spLocks noGrp="1"/>
          </p:cNvSpPr>
          <p:nvPr>
            <p:ph sz="quarter" idx="4"/>
          </p:nvPr>
        </p:nvSpPr>
        <p:spPr>
          <a:xfrm>
            <a:off x="4645025" y="2174875"/>
            <a:ext cx="4211638" cy="2971800"/>
          </a:xfrm>
        </p:spPr>
        <p:txBody>
          <a:bodyPr/>
          <a:lstStyle/>
          <a:p>
            <a:r>
              <a:rPr lang="en-US" altLang="en-US" sz="2000"/>
              <a:t>Incident management </a:t>
            </a:r>
          </a:p>
          <a:p>
            <a:r>
              <a:rPr lang="en-US" altLang="en-US" sz="2000"/>
              <a:t>Department Operations Center</a:t>
            </a:r>
          </a:p>
          <a:p>
            <a:r>
              <a:rPr lang="en-US" altLang="en-US" sz="2000"/>
              <a:t>24/7 duty officer team </a:t>
            </a:r>
          </a:p>
          <a:p>
            <a:r>
              <a:rPr lang="en-US" altLang="en-US" sz="2000"/>
              <a:t>ESF-8 desk </a:t>
            </a:r>
          </a:p>
          <a:p>
            <a:r>
              <a:rPr lang="en-US" altLang="en-US" sz="2000"/>
              <a:t>HHAN </a:t>
            </a:r>
          </a:p>
          <a:p>
            <a:r>
              <a:rPr lang="en-US" altLang="en-US" sz="2000"/>
              <a:t>Strategic National Stockpile</a:t>
            </a:r>
          </a:p>
          <a:p>
            <a:r>
              <a:rPr lang="en-US" altLang="en-US" sz="2000"/>
              <a:t>MA Responds</a:t>
            </a:r>
          </a:p>
          <a:p>
            <a:endParaRPr lang="en-US" altLang="en-US"/>
          </a:p>
        </p:txBody>
      </p:sp>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08AFDE62-BA7D-4759-98BF-ED5ACE0498AA}" type="slidenum">
              <a:rPr lang="en-US" smtClean="0"/>
              <a:pPr>
                <a:defRPr/>
              </a:pPr>
              <a:t>9</a:t>
            </a:fld>
            <a:endParaRPr lang="en-US"/>
          </a:p>
        </p:txBody>
      </p:sp>
      <p:sp>
        <p:nvSpPr>
          <p:cNvPr id="10" name="TextBox 9"/>
          <p:cNvSpPr txBox="1"/>
          <p:nvPr/>
        </p:nvSpPr>
        <p:spPr>
          <a:xfrm>
            <a:off x="1949450" y="5273675"/>
            <a:ext cx="5391150" cy="1200150"/>
          </a:xfrm>
          <a:prstGeom prst="rect">
            <a:avLst/>
          </a:prstGeom>
          <a:noFill/>
          <a:ln>
            <a:solidFill>
              <a:schemeClr val="accent6"/>
            </a:solidFill>
          </a:ln>
        </p:spPr>
        <p:txBody>
          <a:bodyPr>
            <a:spAutoFit/>
          </a:bodyPr>
          <a:lstStyle/>
          <a:p>
            <a:pPr>
              <a:defRPr/>
            </a:pPr>
            <a:r>
              <a:rPr lang="en-US" b="1" dirty="0">
                <a:latin typeface="Arial" charset="0"/>
                <a:cs typeface="Arial" charset="0"/>
              </a:rPr>
              <a:t>Funding: ~17 M/</a:t>
            </a:r>
            <a:r>
              <a:rPr lang="en-US" b="1" dirty="0" err="1">
                <a:latin typeface="Arial" charset="0"/>
                <a:cs typeface="Arial" charset="0"/>
              </a:rPr>
              <a:t>yr</a:t>
            </a:r>
            <a:r>
              <a:rPr lang="en-US" b="1" dirty="0">
                <a:latin typeface="Arial" charset="0"/>
                <a:cs typeface="Arial" charset="0"/>
              </a:rPr>
              <a:t> federal			  ~ 1.5 M/</a:t>
            </a:r>
            <a:r>
              <a:rPr lang="en-US" b="1" dirty="0" err="1">
                <a:latin typeface="Arial" charset="0"/>
                <a:cs typeface="Arial" charset="0"/>
              </a:rPr>
              <a:t>yr</a:t>
            </a:r>
            <a:r>
              <a:rPr lang="en-US" b="1" dirty="0">
                <a:latin typeface="Arial" charset="0"/>
                <a:cs typeface="Arial" charset="0"/>
              </a:rPr>
              <a:t> state appropriation</a:t>
            </a:r>
          </a:p>
          <a:p>
            <a:pPr algn="ctr">
              <a:defRPr/>
            </a:pPr>
            <a:endParaRPr lang="en-US" b="1" dirty="0">
              <a:latin typeface="Arial" charset="0"/>
              <a:cs typeface="Arial" charset="0"/>
            </a:endParaRPr>
          </a:p>
          <a:p>
            <a:pPr>
              <a:defRPr/>
            </a:pPr>
            <a:r>
              <a:rPr lang="en-US" b="1" dirty="0">
                <a:latin typeface="Arial" charset="0"/>
                <a:cs typeface="Arial" charset="0"/>
              </a:rPr>
              <a:t>Staffing:     23 full-time equivalent staff</a:t>
            </a:r>
          </a:p>
        </p:txBody>
      </p:sp>
    </p:spTree>
    <p:extLst>
      <p:ext uri="{BB962C8B-B14F-4D97-AF65-F5344CB8AC3E}">
        <p14:creationId xmlns:p14="http://schemas.microsoft.com/office/powerpoint/2010/main" val="2236006472"/>
      </p:ext>
    </p:extLst>
  </p:cSld>
  <p:clrMapOvr>
    <a:masterClrMapping/>
  </p:clrMapOvr>
  <p:transition/>
</p:sld>
</file>

<file path=ppt/theme/theme1.xml><?xml version="1.0" encoding="utf-8"?>
<a:theme xmlns:a="http://schemas.openxmlformats.org/drawingml/2006/main" name="Default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SAS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113655</TotalTime>
  <Words>2158</Words>
  <Application>Microsoft Office PowerPoint</Application>
  <PresentationFormat>On-screen Show (4:3)</PresentationFormat>
  <Paragraphs>534</Paragraphs>
  <Slides>51</Slides>
  <Notes>51</Notes>
  <HiddenSlides>0</HiddenSlides>
  <MMClips>0</MMClips>
  <ScaleCrop>false</ScaleCrop>
  <HeadingPairs>
    <vt:vector size="4" baseType="variant">
      <vt:variant>
        <vt:lpstr>Theme</vt:lpstr>
      </vt:variant>
      <vt:variant>
        <vt:i4>10</vt:i4>
      </vt:variant>
      <vt:variant>
        <vt:lpstr>Slide Titles</vt:lpstr>
      </vt:variant>
      <vt:variant>
        <vt:i4>51</vt:i4>
      </vt:variant>
    </vt:vector>
  </HeadingPairs>
  <TitlesOfParts>
    <vt:vector size="61" baseType="lpstr">
      <vt:lpstr>Default Design</vt:lpstr>
      <vt:lpstr>BSAS Template</vt:lpstr>
      <vt:lpstr>1_BSAS Template</vt:lpstr>
      <vt:lpstr>2_BSAS Template</vt:lpstr>
      <vt:lpstr>Custom Design</vt:lpstr>
      <vt:lpstr>3_BSAS Template</vt:lpstr>
      <vt:lpstr>4_BSAS Template</vt:lpstr>
      <vt:lpstr>1_Custom Design</vt:lpstr>
      <vt:lpstr>5_BSAS Template</vt:lpstr>
      <vt:lpstr>2_Custom Design</vt:lpstr>
      <vt:lpstr>Agenda</vt:lpstr>
      <vt:lpstr>Welcome</vt:lpstr>
      <vt:lpstr>PowerPoint Presentation</vt:lpstr>
      <vt:lpstr>PowerPoint Presentation</vt:lpstr>
      <vt:lpstr>Meeting Minutes Approval</vt:lpstr>
      <vt:lpstr>Department Updates</vt:lpstr>
      <vt:lpstr>Mobile Integrated Health</vt:lpstr>
      <vt:lpstr>OPEM</vt:lpstr>
      <vt:lpstr>Office of Preparedness and Emergency Management</vt:lpstr>
      <vt:lpstr>Office of Preparedness and Emergency Management</vt:lpstr>
      <vt:lpstr>Office of Preparedness and Emergency Management</vt:lpstr>
      <vt:lpstr>Preparedness Funding</vt:lpstr>
      <vt:lpstr>Public Health and Healthcare Planning</vt:lpstr>
      <vt:lpstr>Public Health and Healthcare Response</vt:lpstr>
      <vt:lpstr>Public Health &amp; Healthcare Incidents</vt:lpstr>
      <vt:lpstr>2018 March Nor’easter Storms</vt:lpstr>
      <vt:lpstr>Boston Marathon</vt:lpstr>
      <vt:lpstr>Public Health &amp; Healthcare Partners Health and Medical Coordinating Coalitions (HMCCs)</vt:lpstr>
      <vt:lpstr>HMCC Regions</vt:lpstr>
      <vt:lpstr>HMCCs</vt:lpstr>
      <vt:lpstr>Health and Homeland Alert Network</vt:lpstr>
      <vt:lpstr>Mass Casualty Patient Tracking and Family Reunification</vt:lpstr>
      <vt:lpstr>Patient Placement Coordination Plan</vt:lpstr>
      <vt:lpstr>National Preparedness Month</vt:lpstr>
      <vt:lpstr>Looking Ahead</vt:lpstr>
      <vt:lpstr>Questions</vt:lpstr>
      <vt:lpstr>Trauma Registry </vt:lpstr>
      <vt:lpstr>Hospital Data Submission Update</vt:lpstr>
      <vt:lpstr>Trauma Registry</vt:lpstr>
      <vt:lpstr>Out of State Transfers</vt:lpstr>
      <vt:lpstr>Out of State Transfers</vt:lpstr>
      <vt:lpstr>Out of State Transfers</vt:lpstr>
      <vt:lpstr>Hospital Level All Cause Trauma Counts</vt:lpstr>
      <vt:lpstr>Hospital Level All Cause Trauma Counts</vt:lpstr>
      <vt:lpstr>Hospital Level All Cause Trauma Counts</vt:lpstr>
      <vt:lpstr>Trauma by Injury Type and Intent</vt:lpstr>
      <vt:lpstr>Trauma by Injury Intent</vt:lpstr>
      <vt:lpstr>Unintentional Trauma by Type-Burns</vt:lpstr>
      <vt:lpstr>Burn Trauma by Type</vt:lpstr>
      <vt:lpstr>Burn Trauma by Type</vt:lpstr>
      <vt:lpstr>Unintentional Trauma by Type-Vehicle and Pedestrian Related</vt:lpstr>
      <vt:lpstr>Unintentional Trauma by Type</vt:lpstr>
      <vt:lpstr>Unintentional Trauma by Type</vt:lpstr>
      <vt:lpstr>Unintentional Trauma by Type-Firearm</vt:lpstr>
      <vt:lpstr>Firearm Trauma by Type</vt:lpstr>
      <vt:lpstr>Firearm Trauma by Type</vt:lpstr>
      <vt:lpstr>Unintentional Trauma by Type-Unintentional Bite</vt:lpstr>
      <vt:lpstr>Unintentional Trauma by Type</vt:lpstr>
      <vt:lpstr>Framework for Public Health Approach to Trauma</vt:lpstr>
      <vt:lpstr>Future Meetings</vt:lpstr>
      <vt:lpstr>Additional Information</vt:lpstr>
    </vt:vector>
  </TitlesOfParts>
  <Company>Massachusetts Department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BHCSQ</dc:creator>
  <cp:lastModifiedBy> </cp:lastModifiedBy>
  <cp:revision>3479</cp:revision>
  <cp:lastPrinted>2018-08-28T19:06:50Z</cp:lastPrinted>
  <dcterms:created xsi:type="dcterms:W3CDTF">2001-01-17T15:22:57Z</dcterms:created>
  <dcterms:modified xsi:type="dcterms:W3CDTF">2018-09-06T12:40:33Z</dcterms:modified>
</cp:coreProperties>
</file>