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5"/>
  </p:notesMasterIdLst>
  <p:handoutMasterIdLst>
    <p:handoutMasterId r:id="rId36"/>
  </p:handoutMasterIdLst>
  <p:sldIdLst>
    <p:sldId id="729" r:id="rId2"/>
    <p:sldId id="1578" r:id="rId3"/>
    <p:sldId id="1595" r:id="rId4"/>
    <p:sldId id="1520" r:id="rId5"/>
    <p:sldId id="1546" r:id="rId6"/>
    <p:sldId id="1597" r:id="rId7"/>
    <p:sldId id="1579" r:id="rId8"/>
    <p:sldId id="1580" r:id="rId9"/>
    <p:sldId id="1581" r:id="rId10"/>
    <p:sldId id="1582" r:id="rId11"/>
    <p:sldId id="1583" r:id="rId12"/>
    <p:sldId id="1584" r:id="rId13"/>
    <p:sldId id="1585" r:id="rId14"/>
    <p:sldId id="1586" r:id="rId15"/>
    <p:sldId id="1607" r:id="rId16"/>
    <p:sldId id="1576" r:id="rId17"/>
    <p:sldId id="1588" r:id="rId18"/>
    <p:sldId id="1589" r:id="rId19"/>
    <p:sldId id="1594" r:id="rId20"/>
    <p:sldId id="1593" r:id="rId21"/>
    <p:sldId id="1592" r:id="rId22"/>
    <p:sldId id="1598" r:id="rId23"/>
    <p:sldId id="1599" r:id="rId24"/>
    <p:sldId id="1600" r:id="rId25"/>
    <p:sldId id="1601" r:id="rId26"/>
    <p:sldId id="1602" r:id="rId27"/>
    <p:sldId id="1603" r:id="rId28"/>
    <p:sldId id="1604" r:id="rId29"/>
    <p:sldId id="1605" r:id="rId30"/>
    <p:sldId id="1606" r:id="rId31"/>
    <p:sldId id="1567" r:id="rId32"/>
    <p:sldId id="1555" r:id="rId33"/>
    <p:sldId id="1577" r:id="rId3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p15="http://schemas.microsoft.com/office/powerpoint/2012/main" xmlns="">
        <p15:guide id="1" orient="horz" pos="2929">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 skorman" initials=" smk" lastIdx="4" clrIdx="7"/>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5395"/>
    <a:srgbClr val="DAEEFE"/>
    <a:srgbClr val="0076A3"/>
    <a:srgbClr val="0C9B74"/>
    <a:srgbClr val="BBDFFD"/>
    <a:srgbClr val="0066FF"/>
    <a:srgbClr val="FF9900"/>
    <a:srgbClr val="FF99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286" autoAdjust="0"/>
  </p:normalViewPr>
  <p:slideViewPr>
    <p:cSldViewPr snapToGrid="0" snapToObjects="1" showGuides="1">
      <p:cViewPr>
        <p:scale>
          <a:sx n="100" d="100"/>
          <a:sy n="100" d="100"/>
        </p:scale>
        <p:origin x="-72" y="-276"/>
      </p:cViewPr>
      <p:guideLst>
        <p:guide orient="horz" pos="4176"/>
        <p:guide orient="horz" pos="1261"/>
        <p:guide orient="horz" pos="1412"/>
        <p:guide pos="39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30" d="100"/>
        <a:sy n="130" d="100"/>
      </p:scale>
      <p:origin x="0" y="0"/>
    </p:cViewPr>
  </p:sorterViewPr>
  <p:notesViewPr>
    <p:cSldViewPr snapToGrid="0" snapToObjects="1" showGuides="1">
      <p:cViewPr varScale="1">
        <p:scale>
          <a:sx n="69" d="100"/>
          <a:sy n="69" d="100"/>
        </p:scale>
        <p:origin x="-3270" y="-108"/>
      </p:cViewPr>
      <p:guideLst>
        <p:guide orient="horz" pos="292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9"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3"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9"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9"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8"/>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9"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4</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6</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15</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DRAFT FOR POLICY DEVELOPMENT PURPOSE555S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t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1077"/>
            <a:ext cx="8229600" cy="642637"/>
          </a:xfrm>
        </p:spPr>
        <p:txBody>
          <a:bodyPr/>
          <a:lstStyle>
            <a:lvl1pPr>
              <a:defRPr sz="3200" b="1"/>
            </a:lvl1pPr>
          </a:lstStyle>
          <a:p>
            <a:r>
              <a:rPr lang="en-US"/>
              <a:t>Click to edit Master title style</a:t>
            </a:r>
          </a:p>
        </p:txBody>
      </p:sp>
      <p:sp>
        <p:nvSpPr>
          <p:cNvPr id="3" name="Slide Number Placeholder 2"/>
          <p:cNvSpPr>
            <a:spLocks noGrp="1"/>
          </p:cNvSpPr>
          <p:nvPr>
            <p:ph type="sldNum" sz="quarter" idx="10"/>
          </p:nvPr>
        </p:nvSpPr>
        <p:spPr/>
        <p:txBody>
          <a:bodyPr/>
          <a:lstStyle/>
          <a:p>
            <a:fld id="{E1101FF6-6AA1-43AF-BC0C-EA247D76D5A9}" type="slidenum">
              <a:rPr lang="nl-NL" smtClean="0"/>
              <a:pPr/>
              <a:t>‹#›</a:t>
            </a:fld>
            <a:endParaRPr lang="nl-NL" dirty="0"/>
          </a:p>
        </p:txBody>
      </p:sp>
      <p:sp>
        <p:nvSpPr>
          <p:cNvPr id="4" name="Footer Placeholder 3"/>
          <p:cNvSpPr>
            <a:spLocks noGrp="1"/>
          </p:cNvSpPr>
          <p:nvPr>
            <p:ph type="ftr" sz="quarter" idx="11"/>
          </p:nvPr>
        </p:nvSpPr>
        <p:spPr/>
        <p:txBody>
          <a:bodyPr/>
          <a:lstStyle/>
          <a:p>
            <a:pPr algn="ctr" fontAlgn="base">
              <a:lnSpc>
                <a:spcPct val="80000"/>
              </a:lnSpc>
              <a:spcBef>
                <a:spcPct val="0"/>
              </a:spcBef>
              <a:spcAft>
                <a:spcPct val="0"/>
              </a:spcAft>
              <a:defRPr/>
            </a:pPr>
            <a:r>
              <a:rPr lang="en-US" b="1" smtClean="0">
                <a:solidFill>
                  <a:srgbClr val="808080"/>
                </a:solidFill>
              </a:rPr>
              <a:t>DRAFT FOR POLICY DEVELOPMENT PURPOSE555S ONLY</a:t>
            </a:r>
            <a:endParaRPr lang="en-US" sz="1556" dirty="0">
              <a:solidFill>
                <a:srgbClr val="808080"/>
              </a:solidFill>
            </a:endParaRPr>
          </a:p>
        </p:txBody>
      </p:sp>
      <p:sp>
        <p:nvSpPr>
          <p:cNvPr id="7" name="Content Placeholder 2"/>
          <p:cNvSpPr>
            <a:spLocks noGrp="1"/>
          </p:cNvSpPr>
          <p:nvPr>
            <p:ph idx="1"/>
          </p:nvPr>
        </p:nvSpPr>
        <p:spPr>
          <a:xfrm>
            <a:off x="457200" y="1600201"/>
            <a:ext cx="8229600" cy="4525433"/>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Tree>
    <p:extLst>
      <p:ext uri="{BB962C8B-B14F-4D97-AF65-F5344CB8AC3E}">
        <p14:creationId xmlns:p14="http://schemas.microsoft.com/office/powerpoint/2010/main" val="30354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DRAFT FOR POLICY DEVELOPMENT PURPOSE555S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DRAFT FOR POLICY DEVELOPMENT PURPOSE555S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 id="2147502114" r:id="rId13"/>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hyperlink" Target="http://www.maripoisoncenter.com/resources" TargetMode="Externa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https://www.mass.gov/service-details/welcome-family-information-for-providers" TargetMode="External"/><Relationship Id="rId2" Type="http://schemas.openxmlformats.org/officeDocument/2006/relationships/hyperlink" Target="https://www.mass.gov/welcome-family" TargetMode="Externa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hyperlink" Target="https://training.sprc.org/enrol/index.php?id=8"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hyperlink" Target="https://www.mass.gov/how-to/apply-for-approval-of-health-promotion-screening-laboratory-testing"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www.cdc.gov/vaccines/hcp/admin/storage/providers-role-vacc-admin-storage.html" TargetMode="External"/><Relationship Id="rId2" Type="http://schemas.openxmlformats.org/officeDocument/2006/relationships/hyperlink" Target="https://www.mass.gov/files/documents/2017/09/11/105cmr700.pdf" TargetMode="External"/><Relationship Id="rId1" Type="http://schemas.openxmlformats.org/officeDocument/2006/relationships/slideLayout" Target="../slideLayouts/slideLayout5.xml"/><Relationship Id="rId5" Type="http://schemas.openxmlformats.org/officeDocument/2006/relationships/hyperlink" Target="https://www.mass.gov/service-details/state-supplied-vaccine-frequently-asked-questions" TargetMode="External"/><Relationship Id="rId4" Type="http://schemas.openxmlformats.org/officeDocument/2006/relationships/hyperlink" Target="https://www.mass.gov/service-details/vaccine-managemen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hyperlink" Target="https://www.mass.gov/service-details/about-the-massachusetts-tobacco-cessation-and-prevention-program-mtcp" TargetMode="External"/><Relationship Id="rId2" Type="http://schemas.openxmlformats.org/officeDocument/2006/relationships/hyperlink" Target="https://www.mass.gov/lists/medical-waste-community-sanitation"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masstapp.edc.org/first-responder-naloxone-narcan-technical-assistance" TargetMode="Externa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hyperlink" Target="https://www.mass.gov/service-details/mih-and-community-ems-educational-resources" TargetMode="Externa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hyperlink" Target="mailto:MIH@state.ma.us"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3157355"/>
            <a:ext cx="8770938" cy="320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sz="2600" b="1" dirty="0"/>
              <a:t>Mobile Integrated Health Care and</a:t>
            </a:r>
            <a:br>
              <a:rPr lang="en-US" sz="2600" b="1" dirty="0"/>
            </a:br>
            <a:r>
              <a:rPr lang="en-US" sz="2600" b="1" dirty="0"/>
              <a:t>Community EMS </a:t>
            </a:r>
            <a:r>
              <a:rPr lang="en-US" sz="2600" b="1" dirty="0" smtClean="0"/>
              <a:t>Programs</a:t>
            </a:r>
          </a:p>
          <a:p>
            <a:pPr algn="ctr" eaLnBrk="1" hangingPunct="1">
              <a:spcBef>
                <a:spcPct val="0"/>
              </a:spcBef>
              <a:buFontTx/>
              <a:buNone/>
            </a:pPr>
            <a:endParaRPr lang="en-US" sz="2800" b="1" dirty="0"/>
          </a:p>
          <a:p>
            <a:pPr algn="ctr" eaLnBrk="1" hangingPunct="1">
              <a:spcBef>
                <a:spcPct val="0"/>
              </a:spcBef>
              <a:buFontTx/>
              <a:buNone/>
            </a:pPr>
            <a:r>
              <a:rPr lang="en-US" b="1" dirty="0" smtClean="0"/>
              <a:t>Community </a:t>
            </a:r>
            <a:r>
              <a:rPr lang="en-US" b="1" dirty="0"/>
              <a:t>EMS </a:t>
            </a:r>
            <a:r>
              <a:rPr lang="en-US" b="1" dirty="0" smtClean="0"/>
              <a:t>Program</a:t>
            </a:r>
            <a:br>
              <a:rPr lang="en-US" b="1" dirty="0" smtClean="0"/>
            </a:br>
            <a:r>
              <a:rPr lang="en-US" b="1" dirty="0" smtClean="0"/>
              <a:t>Application Overview</a:t>
            </a:r>
            <a:endParaRPr lang="en-US" b="1" dirty="0"/>
          </a:p>
          <a:p>
            <a:pPr algn="ctr" eaLnBrk="1" hangingPunct="1">
              <a:spcBef>
                <a:spcPct val="0"/>
              </a:spcBef>
              <a:buFontTx/>
              <a:buNone/>
            </a:pPr>
            <a:endParaRPr lang="en-US" altLang="en-US" sz="2400" b="1" dirty="0" smtClean="0"/>
          </a:p>
          <a:p>
            <a:pPr algn="ctr" eaLnBrk="1" hangingPunct="1">
              <a:spcBef>
                <a:spcPct val="0"/>
              </a:spcBef>
              <a:buFontTx/>
              <a:buNone/>
            </a:pPr>
            <a:r>
              <a:rPr lang="en-US" altLang="en-US" sz="2000" b="1" dirty="0" smtClean="0"/>
              <a:t>September 21, 2018</a:t>
            </a:r>
            <a:endParaRPr lang="en-US" altLang="en-US" sz="12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cq-dph-bos-121\hcq\Data\Communications\DPH Logos\DPH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4516" y="1386840"/>
            <a:ext cx="1669256" cy="1669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4: Primary Ambulance Service Information</a:t>
            </a:r>
            <a:endParaRPr lang="en-US" sz="28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029" y="1247776"/>
            <a:ext cx="3632659" cy="4876799"/>
          </a:xfrm>
          <a:prstGeom prst="rect">
            <a:avLst/>
          </a:prstGeom>
          <a:ln>
            <a:solidFill>
              <a:schemeClr val="tx1"/>
            </a:solidFill>
          </a:ln>
        </p:spPr>
      </p:pic>
      <p:sp>
        <p:nvSpPr>
          <p:cNvPr id="6" name="Content Placeholder 2"/>
          <p:cNvSpPr>
            <a:spLocks noGrp="1"/>
          </p:cNvSpPr>
          <p:nvPr>
            <p:ph idx="1"/>
          </p:nvPr>
        </p:nvSpPr>
        <p:spPr>
          <a:xfrm>
            <a:off x="4578932" y="1438276"/>
            <a:ext cx="4307893" cy="3457574"/>
          </a:xfrm>
          <a:noFill/>
          <a:ln w="28575">
            <a:solidFill>
              <a:schemeClr val="accent1">
                <a:lumMod val="60000"/>
                <a:lumOff val="40000"/>
              </a:schemeClr>
            </a:solidFill>
          </a:ln>
        </p:spPr>
        <p:txBody>
          <a:bodyPr>
            <a:normAutofit/>
          </a:bodyPr>
          <a:lstStyle/>
          <a:p>
            <a:r>
              <a:rPr lang="en-US" sz="2400" dirty="0" smtClean="0">
                <a:solidFill>
                  <a:prstClr val="black"/>
                </a:solidFill>
                <a:cs typeface="Arial" panose="020B0604020202020204" pitchFamily="34" charset="0"/>
              </a:rPr>
              <a:t>Contact and licensure information for the primary ambulance service</a:t>
            </a:r>
          </a:p>
          <a:p>
            <a:pPr marL="0" indent="0">
              <a:buNone/>
            </a:pPr>
            <a:endParaRPr lang="en-US" sz="2400" b="1" dirty="0" smtClean="0">
              <a:solidFill>
                <a:prstClr val="black"/>
              </a:solidFill>
              <a:cs typeface="Arial" panose="020B0604020202020204" pitchFamily="34" charset="0"/>
            </a:endParaRPr>
          </a:p>
          <a:p>
            <a:pPr marL="0" indent="0">
              <a:buNone/>
            </a:pPr>
            <a:r>
              <a:rPr lang="en-US" sz="2400" b="1" dirty="0" smtClean="0">
                <a:solidFill>
                  <a:prstClr val="black"/>
                </a:solidFill>
                <a:cs typeface="Arial" panose="020B0604020202020204" pitchFamily="34" charset="0"/>
              </a:rPr>
              <a:t>Remember: </a:t>
            </a:r>
            <a:r>
              <a:rPr lang="en-US" sz="2400" dirty="0" smtClean="0">
                <a:solidFill>
                  <a:prstClr val="black"/>
                </a:solidFill>
                <a:cs typeface="Arial" panose="020B0604020202020204" pitchFamily="34" charset="0"/>
              </a:rPr>
              <a:t>there is only </a:t>
            </a:r>
            <a:r>
              <a:rPr lang="en-US" sz="2400" u="sng" dirty="0" smtClean="0">
                <a:solidFill>
                  <a:prstClr val="black"/>
                </a:solidFill>
                <a:cs typeface="Arial" panose="020B0604020202020204" pitchFamily="34" charset="0"/>
              </a:rPr>
              <a:t>ONE</a:t>
            </a:r>
            <a:r>
              <a:rPr lang="en-US" sz="2400" dirty="0" smtClean="0">
                <a:solidFill>
                  <a:prstClr val="black"/>
                </a:solidFill>
                <a:cs typeface="Arial" panose="020B0604020202020204" pitchFamily="34" charset="0"/>
              </a:rPr>
              <a:t> primary ambulance service in a given jurisdiction</a:t>
            </a:r>
            <a:endParaRPr lang="en-US" sz="2300" dirty="0">
              <a:solidFill>
                <a:prstClr val="black"/>
              </a:solidFill>
              <a:cs typeface="Arial" panose="020B0604020202020204" pitchFamily="34" charset="0"/>
            </a:endParaRP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10</a:t>
            </a:fld>
            <a:endParaRPr lang="nl-NL" dirty="0"/>
          </a:p>
        </p:txBody>
      </p:sp>
    </p:spTree>
    <p:extLst>
      <p:ext uri="{BB962C8B-B14F-4D97-AF65-F5344CB8AC3E}">
        <p14:creationId xmlns:p14="http://schemas.microsoft.com/office/powerpoint/2010/main" val="36162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5: Attestations</a:t>
            </a:r>
            <a:endParaRPr lang="en-US" sz="2800" dirty="0"/>
          </a:p>
        </p:txBody>
      </p:sp>
      <p:sp>
        <p:nvSpPr>
          <p:cNvPr id="6" name="Content Placeholder 2"/>
          <p:cNvSpPr>
            <a:spLocks noGrp="1"/>
          </p:cNvSpPr>
          <p:nvPr>
            <p:ph idx="1"/>
          </p:nvPr>
        </p:nvSpPr>
        <p:spPr>
          <a:xfrm>
            <a:off x="4521782" y="1304925"/>
            <a:ext cx="4307893" cy="4848225"/>
          </a:xfrm>
          <a:noFill/>
          <a:ln w="28575">
            <a:solidFill>
              <a:schemeClr val="accent1">
                <a:lumMod val="60000"/>
                <a:lumOff val="40000"/>
              </a:schemeClr>
            </a:solidFill>
          </a:ln>
        </p:spPr>
        <p:txBody>
          <a:bodyPr>
            <a:normAutofit fontScale="77500" lnSpcReduction="20000"/>
          </a:bodyPr>
          <a:lstStyle/>
          <a:p>
            <a:r>
              <a:rPr lang="en-US" sz="2400" dirty="0" smtClean="0">
                <a:solidFill>
                  <a:prstClr val="black"/>
                </a:solidFill>
                <a:cs typeface="Arial" panose="020B0604020202020204" pitchFamily="34" charset="0"/>
              </a:rPr>
              <a:t>Attestation that the applicant(s) understand the regulatory requirements of the Community EMS program that they are applying to operate</a:t>
            </a:r>
            <a:br>
              <a:rPr lang="en-US" sz="2400" dirty="0" smtClean="0">
                <a:solidFill>
                  <a:prstClr val="black"/>
                </a:solidFill>
                <a:cs typeface="Arial" panose="020B0604020202020204" pitchFamily="34" charset="0"/>
              </a:rPr>
            </a:br>
            <a:r>
              <a:rPr lang="en-US" sz="1300" dirty="0" smtClean="0">
                <a:solidFill>
                  <a:prstClr val="black"/>
                </a:solidFill>
                <a:cs typeface="Arial" panose="020B0604020202020204" pitchFamily="34" charset="0"/>
              </a:rPr>
              <a:t> </a:t>
            </a:r>
          </a:p>
          <a:p>
            <a:r>
              <a:rPr lang="en-US" sz="2400" dirty="0" smtClean="0">
                <a:solidFill>
                  <a:prstClr val="black"/>
                </a:solidFill>
                <a:cs typeface="Arial" panose="020B0604020202020204" pitchFamily="34" charset="0"/>
              </a:rPr>
              <a:t>Signed by a signatory of the Local Jurisdiction, the Local Public Health Authority, and the Affiliate Hospital Medical Director </a:t>
            </a:r>
            <a:br>
              <a:rPr lang="en-US" sz="2400" dirty="0" smtClean="0">
                <a:solidFill>
                  <a:prstClr val="black"/>
                </a:solidFill>
                <a:cs typeface="Arial" panose="020B0604020202020204" pitchFamily="34" charset="0"/>
              </a:rPr>
            </a:br>
            <a:r>
              <a:rPr lang="en-US" sz="1300" dirty="0" smtClean="0">
                <a:solidFill>
                  <a:prstClr val="black"/>
                </a:solidFill>
                <a:cs typeface="Arial" panose="020B0604020202020204" pitchFamily="34" charset="0"/>
              </a:rPr>
              <a:t> </a:t>
            </a:r>
          </a:p>
          <a:p>
            <a:r>
              <a:rPr lang="en-US" sz="2400" dirty="0" smtClean="0">
                <a:solidFill>
                  <a:prstClr val="black"/>
                </a:solidFill>
                <a:cs typeface="Arial" panose="020B0604020202020204" pitchFamily="34" charset="0"/>
              </a:rPr>
              <a:t>For the Local Jurisdiction attestation only: applicants may attach a letter of support from the signatory of the Local Jurisdiction</a:t>
            </a:r>
          </a:p>
          <a:p>
            <a:pPr lvl="1"/>
            <a:r>
              <a:rPr lang="en-US" sz="2100" dirty="0" smtClean="0">
                <a:solidFill>
                  <a:prstClr val="black"/>
                </a:solidFill>
                <a:cs typeface="Arial" panose="020B0604020202020204" pitchFamily="34" charset="0"/>
              </a:rPr>
              <a:t>Letter should be on official letterhead</a:t>
            </a:r>
            <a:br>
              <a:rPr lang="en-US" sz="2100" dirty="0" smtClean="0">
                <a:solidFill>
                  <a:prstClr val="black"/>
                </a:solidFill>
                <a:cs typeface="Arial" panose="020B0604020202020204" pitchFamily="34" charset="0"/>
              </a:rPr>
            </a:br>
            <a:r>
              <a:rPr lang="en-US" sz="1300" dirty="0" smtClean="0">
                <a:solidFill>
                  <a:prstClr val="black"/>
                </a:solidFill>
                <a:cs typeface="Arial" panose="020B0604020202020204" pitchFamily="34" charset="0"/>
              </a:rPr>
              <a:t> </a:t>
            </a:r>
          </a:p>
          <a:p>
            <a:r>
              <a:rPr lang="en-US" sz="2300" dirty="0" smtClean="0">
                <a:solidFill>
                  <a:prstClr val="black"/>
                </a:solidFill>
                <a:cs typeface="Arial" panose="020B0604020202020204" pitchFamily="34" charset="0"/>
              </a:rPr>
              <a:t>If proposing to operate Community EMS program in more than one municipality, applicant must include required signatures for each</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561" y="1304925"/>
            <a:ext cx="3685904" cy="4940300"/>
          </a:xfrm>
          <a:prstGeom prst="rect">
            <a:avLst/>
          </a:prstGeom>
          <a:ln>
            <a:solidFill>
              <a:schemeClr val="tx1"/>
            </a:solidFill>
          </a:ln>
        </p:spPr>
      </p:pic>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11</a:t>
            </a:fld>
            <a:endParaRPr lang="nl-NL" dirty="0"/>
          </a:p>
        </p:txBody>
      </p:sp>
    </p:spTree>
    <p:extLst>
      <p:ext uri="{BB962C8B-B14F-4D97-AF65-F5344CB8AC3E}">
        <p14:creationId xmlns:p14="http://schemas.microsoft.com/office/powerpoint/2010/main" val="1612916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0475" y="0"/>
            <a:ext cx="5562600" cy="1076325"/>
          </a:xfrm>
        </p:spPr>
        <p:txBody>
          <a:bodyPr/>
          <a:lstStyle/>
          <a:p>
            <a:r>
              <a:rPr lang="en-US" sz="2500" dirty="0" smtClean="0"/>
              <a:t>Page 6: Program Overview Narrative and Description of Services</a:t>
            </a:r>
            <a:endParaRPr lang="en-US" sz="2500" dirty="0"/>
          </a:p>
        </p:txBody>
      </p:sp>
      <p:sp>
        <p:nvSpPr>
          <p:cNvPr id="7" name="Content Placeholder 2"/>
          <p:cNvSpPr>
            <a:spLocks noGrp="1"/>
          </p:cNvSpPr>
          <p:nvPr>
            <p:ph idx="1"/>
          </p:nvPr>
        </p:nvSpPr>
        <p:spPr>
          <a:xfrm>
            <a:off x="4578931" y="1234327"/>
            <a:ext cx="4307893" cy="2766174"/>
          </a:xfrm>
          <a:noFill/>
          <a:ln w="28575">
            <a:solidFill>
              <a:schemeClr val="accent1">
                <a:lumMod val="60000"/>
                <a:lumOff val="40000"/>
              </a:schemeClr>
            </a:solidFill>
          </a:ln>
        </p:spPr>
        <p:txBody>
          <a:bodyPr>
            <a:normAutofit fontScale="70000" lnSpcReduction="20000"/>
          </a:bodyPr>
          <a:lstStyle/>
          <a:p>
            <a:pPr marL="0" indent="0">
              <a:buNone/>
            </a:pPr>
            <a:r>
              <a:rPr lang="en-US" sz="2300" b="1" dirty="0" smtClean="0">
                <a:solidFill>
                  <a:prstClr val="black"/>
                </a:solidFill>
                <a:cs typeface="Arial" panose="020B0604020202020204" pitchFamily="34" charset="0"/>
              </a:rPr>
              <a:t>Program overview narrative is provided as an application attachment and should include information for all proposed services:</a:t>
            </a:r>
          </a:p>
          <a:p>
            <a:pPr indent="-228600"/>
            <a:r>
              <a:rPr lang="en-US" sz="2100" b="1" dirty="0" smtClean="0">
                <a:solidFill>
                  <a:prstClr val="black"/>
                </a:solidFill>
                <a:cs typeface="Arial" panose="020B0604020202020204" pitchFamily="34" charset="0"/>
              </a:rPr>
              <a:t>Target population: </a:t>
            </a:r>
            <a:r>
              <a:rPr lang="en-US" sz="2100" dirty="0" smtClean="0">
                <a:solidFill>
                  <a:prstClr val="black"/>
                </a:solidFill>
                <a:cs typeface="Arial" panose="020B0604020202020204" pitchFamily="34" charset="0"/>
              </a:rPr>
              <a:t>who will the program serve - e.g. healthy adult males in need of vaccinations or elderly population</a:t>
            </a:r>
          </a:p>
          <a:p>
            <a:pPr indent="-228600"/>
            <a:r>
              <a:rPr lang="en-US" sz="2100" b="1" dirty="0" smtClean="0">
                <a:solidFill>
                  <a:prstClr val="black"/>
                </a:solidFill>
                <a:cs typeface="Arial" panose="020B0604020202020204" pitchFamily="34" charset="0"/>
              </a:rPr>
              <a:t>Location: </a:t>
            </a:r>
            <a:r>
              <a:rPr lang="en-US" sz="2100" dirty="0" smtClean="0">
                <a:solidFill>
                  <a:prstClr val="black"/>
                </a:solidFill>
                <a:cs typeface="Arial" panose="020B0604020202020204" pitchFamily="34" charset="0"/>
              </a:rPr>
              <a:t>municipality where the ambulance service is the primary ambulance service</a:t>
            </a:r>
          </a:p>
          <a:p>
            <a:pPr indent="-228600"/>
            <a:r>
              <a:rPr lang="en-US" sz="2100" b="1" dirty="0" smtClean="0">
                <a:solidFill>
                  <a:prstClr val="black"/>
                </a:solidFill>
                <a:cs typeface="Arial" panose="020B0604020202020204" pitchFamily="34" charset="0"/>
              </a:rPr>
              <a:t>Timing: </a:t>
            </a:r>
            <a:r>
              <a:rPr lang="en-US" sz="2100" dirty="0" smtClean="0">
                <a:solidFill>
                  <a:prstClr val="black"/>
                </a:solidFill>
                <a:cs typeface="Arial" panose="020B0604020202020204" pitchFamily="34" charset="0"/>
              </a:rPr>
              <a:t>when and how long will services be provided; programs don’t need to run year-round, depending on goals</a:t>
            </a:r>
          </a:p>
          <a:p>
            <a:pPr indent="-228600"/>
            <a:r>
              <a:rPr lang="en-US" sz="2100" b="1" dirty="0" smtClean="0">
                <a:solidFill>
                  <a:prstClr val="black"/>
                </a:solidFill>
                <a:cs typeface="Arial" panose="020B0604020202020204" pitchFamily="34" charset="0"/>
              </a:rPr>
              <a:t>Operational partnerships: </a:t>
            </a:r>
            <a:r>
              <a:rPr lang="en-US" sz="2100" dirty="0" smtClean="0">
                <a:solidFill>
                  <a:prstClr val="black"/>
                </a:solidFill>
                <a:cs typeface="Arial" panose="020B0604020202020204" pitchFamily="34" charset="0"/>
              </a:rPr>
              <a:t>how you plan to work with your operational partners</a:t>
            </a:r>
            <a:endParaRPr lang="en-US" sz="2100" dirty="0">
              <a:solidFill>
                <a:prstClr val="black"/>
              </a:solidFill>
              <a:cs typeface="Arial" panose="020B0604020202020204" pitchFamily="34" charset="0"/>
            </a:endParaRPr>
          </a:p>
        </p:txBody>
      </p:sp>
      <p:sp>
        <p:nvSpPr>
          <p:cNvPr id="8" name="Content Placeholder 2"/>
          <p:cNvSpPr txBox="1">
            <a:spLocks/>
          </p:cNvSpPr>
          <p:nvPr/>
        </p:nvSpPr>
        <p:spPr bwMode="auto">
          <a:xfrm>
            <a:off x="4578932" y="4133850"/>
            <a:ext cx="4307893" cy="2111375"/>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700" b="1" kern="0" dirty="0" smtClean="0">
                <a:solidFill>
                  <a:prstClr val="black"/>
                </a:solidFill>
                <a:cs typeface="Arial" panose="020B0604020202020204" pitchFamily="34" charset="0"/>
              </a:rPr>
              <a:t>Services Provided:</a:t>
            </a:r>
          </a:p>
          <a:p>
            <a:r>
              <a:rPr lang="en-US" sz="1600" kern="0" dirty="0" smtClean="0">
                <a:solidFill>
                  <a:prstClr val="black"/>
                </a:solidFill>
                <a:cs typeface="Arial" panose="020B0604020202020204" pitchFamily="34" charset="0"/>
              </a:rPr>
              <a:t>List all services that are included in application</a:t>
            </a:r>
          </a:p>
          <a:p>
            <a:r>
              <a:rPr lang="en-US" sz="1600" kern="0" dirty="0" smtClean="0">
                <a:solidFill>
                  <a:prstClr val="black"/>
                </a:solidFill>
                <a:cs typeface="Arial" panose="020B0604020202020204" pitchFamily="34" charset="0"/>
              </a:rPr>
              <a:t>If applying to operate a program that is not included on the Defined List of Community EMS Program Services, applicant must submit a Petition with information about the new, proposed services.</a:t>
            </a:r>
            <a:endParaRPr lang="en-US" sz="1600" kern="0" dirty="0">
              <a:solidFill>
                <a:prstClr val="black"/>
              </a:solidFill>
              <a:cs typeface="Arial" panose="020B0604020202020204" pitchFamily="34" charset="0"/>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269" y="1181023"/>
            <a:ext cx="3907026" cy="5064202"/>
          </a:xfrm>
          <a:prstGeom prst="rect">
            <a:avLst/>
          </a:prstGeom>
          <a:ln>
            <a:solidFill>
              <a:schemeClr val="tx1"/>
            </a:solidFill>
          </a:ln>
        </p:spPr>
      </p:pic>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12</a:t>
            </a:fld>
            <a:endParaRPr lang="nl-NL" dirty="0"/>
          </a:p>
        </p:txBody>
      </p:sp>
    </p:spTree>
    <p:extLst>
      <p:ext uri="{BB962C8B-B14F-4D97-AF65-F5344CB8AC3E}">
        <p14:creationId xmlns:p14="http://schemas.microsoft.com/office/powerpoint/2010/main" val="3633789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7: Attestations</a:t>
            </a:r>
            <a:endParaRPr lang="en-US" sz="2800"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25" y="1209175"/>
            <a:ext cx="3837567" cy="5036050"/>
          </a:xfrm>
          <a:prstGeom prst="rect">
            <a:avLst/>
          </a:prstGeom>
          <a:ln>
            <a:solidFill>
              <a:schemeClr val="tx1"/>
            </a:solidFill>
          </a:ln>
        </p:spPr>
      </p:pic>
      <p:sp>
        <p:nvSpPr>
          <p:cNvPr id="6" name="Content Placeholder 2"/>
          <p:cNvSpPr txBox="1">
            <a:spLocks/>
          </p:cNvSpPr>
          <p:nvPr/>
        </p:nvSpPr>
        <p:spPr bwMode="auto">
          <a:xfrm>
            <a:off x="4525052" y="1275850"/>
            <a:ext cx="4418923" cy="4902700"/>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775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2300" b="1" kern="0" dirty="0" smtClean="0">
                <a:solidFill>
                  <a:prstClr val="black"/>
                </a:solidFill>
                <a:cs typeface="Arial" panose="020B0604020202020204" pitchFamily="34" charset="0"/>
              </a:rPr>
              <a:t>Attestations by the Local Public Health Authority:</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the proposed program will operate only in the community or communities in which the ambulance service is the primary service</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The proposed activities are approved by the local public health authority and affiliate hospital medical director</a:t>
            </a:r>
          </a:p>
          <a:p>
            <a:pPr>
              <a:buFontTx/>
              <a:buChar char="-"/>
            </a:pPr>
            <a:endParaRPr lang="en-US" sz="2300" kern="0" dirty="0" smtClean="0">
              <a:solidFill>
                <a:prstClr val="black"/>
              </a:solidFill>
              <a:cs typeface="Arial" panose="020B0604020202020204" pitchFamily="34" charset="0"/>
            </a:endParaRPr>
          </a:p>
          <a:p>
            <a:pPr marL="0" indent="0">
              <a:buNone/>
            </a:pPr>
            <a:r>
              <a:rPr lang="en-US" sz="2300" b="1" kern="0" dirty="0" smtClean="0">
                <a:solidFill>
                  <a:prstClr val="black"/>
                </a:solidFill>
                <a:cs typeface="Arial" panose="020B0604020202020204" pitchFamily="34" charset="0"/>
              </a:rPr>
              <a:t>Attestations by the Affiliate Hospital Medical Director (AHMD):</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Ensuring  training is appropriate and complete</a:t>
            </a:r>
          </a:p>
          <a:p>
            <a:pPr marL="742950" lvl="2">
              <a:buFontTx/>
              <a:buChar char="-"/>
            </a:pPr>
            <a:r>
              <a:rPr lang="en-US" sz="1900" kern="0" dirty="0" smtClean="0">
                <a:solidFill>
                  <a:prstClr val="black"/>
                </a:solidFill>
                <a:cs typeface="Arial" panose="020B0604020202020204" pitchFamily="34" charset="0"/>
              </a:rPr>
              <a:t>The AHMD does not need to directly provide it to the EMS Personnel</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Responsible for monitoring quality of delivered services</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EMS personnel only provide services within their scope of practice</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Vehicles used by CEMS are appropriate</a:t>
            </a:r>
          </a:p>
          <a:p>
            <a:pPr marL="400050" lvl="1">
              <a:buFont typeface="Arial" panose="020B0604020202020204" pitchFamily="34" charset="0"/>
              <a:buChar char="•"/>
            </a:pPr>
            <a:r>
              <a:rPr lang="en-US" sz="2100" kern="0" dirty="0" smtClean="0">
                <a:solidFill>
                  <a:prstClr val="black"/>
                </a:solidFill>
                <a:cs typeface="Arial" panose="020B0604020202020204" pitchFamily="34" charset="0"/>
              </a:rPr>
              <a:t>Emergent conditions will still be treated via the 911 system</a:t>
            </a:r>
          </a:p>
          <a:p>
            <a:pPr lvl="1">
              <a:buFontTx/>
              <a:buChar char="-"/>
            </a:pPr>
            <a:endParaRPr lang="en-US" sz="2100" kern="0" dirty="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13</a:t>
            </a:fld>
            <a:endParaRPr lang="nl-NL" dirty="0"/>
          </a:p>
        </p:txBody>
      </p:sp>
    </p:spTree>
    <p:extLst>
      <p:ext uri="{BB962C8B-B14F-4D97-AF65-F5344CB8AC3E}">
        <p14:creationId xmlns:p14="http://schemas.microsoft.com/office/powerpoint/2010/main" val="1363025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8:</a:t>
            </a:r>
            <a:br>
              <a:rPr lang="en-US" sz="2800" dirty="0" smtClean="0"/>
            </a:br>
            <a:r>
              <a:rPr lang="en-US" sz="2800" dirty="0" smtClean="0"/>
              <a:t>Document Submission</a:t>
            </a:r>
            <a:endParaRPr lang="en-US" sz="2800"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225" y="1341132"/>
            <a:ext cx="3629025" cy="4785277"/>
          </a:xfrm>
          <a:prstGeom prst="rect">
            <a:avLst/>
          </a:prstGeom>
          <a:ln>
            <a:solidFill>
              <a:schemeClr val="tx1"/>
            </a:solidFill>
          </a:ln>
        </p:spPr>
      </p:pic>
      <p:sp>
        <p:nvSpPr>
          <p:cNvPr id="6" name="Content Placeholder 2"/>
          <p:cNvSpPr txBox="1">
            <a:spLocks/>
          </p:cNvSpPr>
          <p:nvPr/>
        </p:nvSpPr>
        <p:spPr bwMode="auto">
          <a:xfrm>
            <a:off x="4456101" y="1354855"/>
            <a:ext cx="4307893" cy="4750669"/>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300" kern="0" dirty="0" smtClean="0">
                <a:solidFill>
                  <a:prstClr val="black"/>
                </a:solidFill>
                <a:cs typeface="Arial" panose="020B0604020202020204" pitchFamily="34" charset="0"/>
              </a:rPr>
              <a:t>Instructions for filing the application</a:t>
            </a:r>
          </a:p>
          <a:p>
            <a:r>
              <a:rPr lang="en-US" sz="2300" kern="0" dirty="0" smtClean="0">
                <a:solidFill>
                  <a:prstClr val="black"/>
                </a:solidFill>
                <a:cs typeface="Arial" panose="020B0604020202020204" pitchFamily="34" charset="0"/>
              </a:rPr>
              <a:t>A 14-digit application ID will be auto auto</a:t>
            </a:r>
            <a:r>
              <a:rPr lang="en-US" sz="2300" kern="0" dirty="0">
                <a:solidFill>
                  <a:prstClr val="black"/>
                </a:solidFill>
                <a:cs typeface="Arial" panose="020B0604020202020204" pitchFamily="34" charset="0"/>
              </a:rPr>
              <a:t>-</a:t>
            </a:r>
            <a:r>
              <a:rPr lang="en-US" sz="2300" kern="0" dirty="0" smtClean="0">
                <a:solidFill>
                  <a:prstClr val="black"/>
                </a:solidFill>
                <a:cs typeface="Arial" panose="020B0604020202020204" pitchFamily="34" charset="0"/>
              </a:rPr>
              <a:t>generated</a:t>
            </a:r>
          </a:p>
          <a:p>
            <a:r>
              <a:rPr lang="en-US" sz="2300" kern="0" dirty="0" smtClean="0">
                <a:solidFill>
                  <a:prstClr val="black"/>
                </a:solidFill>
                <a:cs typeface="Arial" panose="020B0604020202020204" pitchFamily="34" charset="0"/>
              </a:rPr>
              <a:t>Please use 14-digit application ID on all communications regarding your application, including any attachments that accompany the application form</a:t>
            </a:r>
            <a:endParaRPr lang="en-US" sz="2300" kern="0" dirty="0">
              <a:solidFill>
                <a:prstClr val="black"/>
              </a:solidFill>
              <a:cs typeface="Arial" panose="020B0604020202020204" pitchFamily="34" charset="0"/>
            </a:endParaRPr>
          </a:p>
          <a:p>
            <a:r>
              <a:rPr lang="en-US" sz="2300" kern="0" dirty="0" smtClean="0">
                <a:solidFill>
                  <a:prstClr val="black"/>
                </a:solidFill>
                <a:cs typeface="Arial" panose="020B0604020202020204" pitchFamily="34" charset="0"/>
              </a:rPr>
              <a:t>Keep a copy of the application  for your records</a:t>
            </a:r>
            <a:endParaRPr lang="en-US" sz="2300" kern="0" dirty="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14</a:t>
            </a:fld>
            <a:endParaRPr lang="nl-NL" dirty="0"/>
          </a:p>
        </p:txBody>
      </p:sp>
    </p:spTree>
    <p:extLst>
      <p:ext uri="{BB962C8B-B14F-4D97-AF65-F5344CB8AC3E}">
        <p14:creationId xmlns:p14="http://schemas.microsoft.com/office/powerpoint/2010/main" val="3101770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1938154"/>
            <a:ext cx="8770938" cy="29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endParaRPr lang="en-US" sz="2800" b="1" dirty="0" smtClean="0"/>
          </a:p>
          <a:p>
            <a:pPr algn="ctr" eaLnBrk="1" hangingPunct="1">
              <a:spcBef>
                <a:spcPct val="0"/>
              </a:spcBef>
              <a:buFontTx/>
              <a:buNone/>
            </a:pPr>
            <a:endParaRPr lang="en-US" sz="2800" b="1" dirty="0"/>
          </a:p>
          <a:p>
            <a:pPr algn="ctr" eaLnBrk="1" hangingPunct="1">
              <a:spcBef>
                <a:spcPct val="0"/>
              </a:spcBef>
              <a:buFontTx/>
              <a:buNone/>
            </a:pPr>
            <a:r>
              <a:rPr lang="en-US" sz="4000" b="1" dirty="0" smtClean="0"/>
              <a:t>Defined List of</a:t>
            </a:r>
            <a:br>
              <a:rPr lang="en-US" sz="4000" b="1" dirty="0" smtClean="0"/>
            </a:br>
            <a:r>
              <a:rPr lang="en-US" sz="4000" b="1" dirty="0" smtClean="0"/>
              <a:t>Community EMS Program Services</a:t>
            </a:r>
            <a:endParaRPr lang="en-US" altLang="en-US" sz="4400" b="1" dirty="0" smtClean="0"/>
          </a:p>
          <a:p>
            <a:pPr algn="ctr" eaLnBrk="1" hangingPunct="1">
              <a:spcBef>
                <a:spcPct val="0"/>
              </a:spcBef>
              <a:buFontTx/>
              <a:buNone/>
            </a:pPr>
            <a:endParaRPr lang="en-US" altLang="en-US" sz="1800" b="1" dirty="0" smtClean="0"/>
          </a:p>
          <a:p>
            <a:pPr algn="ctr" eaLnBrk="1" hangingPunct="1">
              <a:spcBef>
                <a:spcPct val="0"/>
              </a:spcBef>
              <a:buFontTx/>
              <a:buNone/>
            </a:pPr>
            <a:endParaRPr lang="en-US" altLang="en-US" sz="2400" b="1" dirty="0" smtClean="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altLang="en-US" smtClean="0"/>
              <a:t>Slide </a:t>
            </a:r>
            <a:fld id="{0BD109FE-154F-49E4-8D02-47A3E8B5008A}" type="slidenum">
              <a:rPr lang="en-US" altLang="en-US" smtClean="0"/>
              <a:pPr>
                <a:defRPr/>
              </a:pPr>
              <a:t>15</a:t>
            </a:fld>
            <a:endParaRPr lang="en-US" altLang="en-US" dirty="0"/>
          </a:p>
        </p:txBody>
      </p:sp>
    </p:spTree>
    <p:extLst>
      <p:ext uri="{BB962C8B-B14F-4D97-AF65-F5344CB8AC3E}">
        <p14:creationId xmlns:p14="http://schemas.microsoft.com/office/powerpoint/2010/main" val="351839385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0024" y="0"/>
            <a:ext cx="5133976" cy="1143000"/>
          </a:xfrm>
        </p:spPr>
        <p:txBody>
          <a:bodyPr/>
          <a:lstStyle/>
          <a:p>
            <a:r>
              <a:rPr lang="en-US" dirty="0"/>
              <a:t>Defined List </a:t>
            </a:r>
            <a:r>
              <a:rPr lang="en-US" dirty="0" smtClean="0"/>
              <a:t>of Community</a:t>
            </a:r>
            <a:br>
              <a:rPr lang="en-US" dirty="0" smtClean="0"/>
            </a:br>
            <a:r>
              <a:rPr lang="en-US" dirty="0" smtClean="0"/>
              <a:t>EMS Program Services</a:t>
            </a:r>
            <a:endParaRPr lang="en-US" dirty="0"/>
          </a:p>
        </p:txBody>
      </p:sp>
      <p:sp>
        <p:nvSpPr>
          <p:cNvPr id="8" name="Content Placeholder 7"/>
          <p:cNvSpPr>
            <a:spLocks noGrp="1"/>
          </p:cNvSpPr>
          <p:nvPr>
            <p:ph sz="half" idx="2"/>
          </p:nvPr>
        </p:nvSpPr>
        <p:spPr>
          <a:xfrm>
            <a:off x="457200" y="1298574"/>
            <a:ext cx="8229600" cy="4946651"/>
          </a:xfrm>
        </p:spPr>
        <p:txBody>
          <a:bodyPr/>
          <a:lstStyle/>
          <a:p>
            <a:r>
              <a:rPr lang="en-US" sz="2000" dirty="0" smtClean="0"/>
              <a:t>The </a:t>
            </a:r>
            <a:r>
              <a:rPr lang="en-US" sz="2000" b="1" dirty="0"/>
              <a:t>Defined List of Community EMS Program Services </a:t>
            </a:r>
            <a:r>
              <a:rPr lang="en-US" sz="2000" dirty="0" smtClean="0"/>
              <a:t>provides information about each of the 24 evidence-based high value public health services </a:t>
            </a:r>
            <a:r>
              <a:rPr lang="en-US" sz="2000" dirty="0"/>
              <a:t>that a Community EMS Program applicant </a:t>
            </a:r>
            <a:r>
              <a:rPr lang="en-US" sz="2000" dirty="0" smtClean="0"/>
              <a:t>may apply to operate</a:t>
            </a:r>
            <a:br>
              <a:rPr lang="en-US" sz="2000" dirty="0" smtClean="0"/>
            </a:br>
            <a:endParaRPr lang="en-US" sz="2000" dirty="0" smtClean="0"/>
          </a:p>
          <a:p>
            <a:r>
              <a:rPr lang="en-US" sz="2000" dirty="0" smtClean="0"/>
              <a:t>Services should reflect the need of the community or communities where a proposed program will operate</a:t>
            </a:r>
            <a:br>
              <a:rPr lang="en-US" sz="2000" dirty="0" smtClean="0"/>
            </a:br>
            <a:endParaRPr lang="en-US" sz="2000" dirty="0" smtClean="0"/>
          </a:p>
          <a:p>
            <a:r>
              <a:rPr lang="en-US" sz="2000" dirty="0" smtClean="0"/>
              <a:t>Community </a:t>
            </a:r>
            <a:r>
              <a:rPr lang="en-US" sz="2000" dirty="0"/>
              <a:t>EMS applicants may submit a petition to add a new service to the </a:t>
            </a:r>
            <a:r>
              <a:rPr lang="en-US" sz="2000" dirty="0" smtClean="0"/>
              <a:t>pre-approved service list </a:t>
            </a:r>
            <a:r>
              <a:rPr lang="en-US" sz="2000" dirty="0"/>
              <a:t>by submitting a written request with appropriate supporting evidence to </a:t>
            </a:r>
            <a:r>
              <a:rPr lang="en-US" sz="2000" dirty="0" smtClean="0"/>
              <a:t>DPH</a:t>
            </a:r>
            <a:r>
              <a:rPr lang="en-US" sz="2000" dirty="0"/>
              <a:t/>
            </a:r>
            <a:br>
              <a:rPr lang="en-US" sz="2000" dirty="0"/>
            </a:br>
            <a:endParaRPr lang="en-US" sz="2000" dirty="0" smtClean="0"/>
          </a:p>
          <a:p>
            <a:r>
              <a:rPr lang="en-US" sz="2000" dirty="0"/>
              <a:t>Community EMS Program applicants should align proposals with the EOHHS/DPH  priority </a:t>
            </a:r>
            <a:r>
              <a:rPr lang="en-US" sz="2000" dirty="0" smtClean="0"/>
              <a:t>areas: </a:t>
            </a:r>
            <a:r>
              <a:rPr lang="en-US" sz="2000" b="1" dirty="0" smtClean="0"/>
              <a:t>substance use disorders; housing stability/homelessness; mental illness and mental health; and chronic disease</a:t>
            </a:r>
            <a:r>
              <a:rPr lang="en-US" sz="2000" dirty="0" smtClean="0"/>
              <a:t> </a:t>
            </a:r>
            <a:endParaRPr lang="en-US" sz="2000" dirty="0"/>
          </a:p>
          <a:p>
            <a:endParaRPr lang="en-US" dirty="0"/>
          </a:p>
        </p:txBody>
      </p:sp>
      <p:sp>
        <p:nvSpPr>
          <p:cNvPr id="3" name="Slide Number Placeholder 2"/>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16</a:t>
            </a:fld>
            <a:endParaRPr lang="en-US" altLang="en-US" dirty="0"/>
          </a:p>
        </p:txBody>
      </p:sp>
    </p:spTree>
    <p:extLst>
      <p:ext uri="{BB962C8B-B14F-4D97-AF65-F5344CB8AC3E}">
        <p14:creationId xmlns:p14="http://schemas.microsoft.com/office/powerpoint/2010/main" val="32082170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0024" y="0"/>
            <a:ext cx="5133976" cy="1143000"/>
          </a:xfrm>
        </p:spPr>
        <p:txBody>
          <a:bodyPr/>
          <a:lstStyle/>
          <a:p>
            <a:r>
              <a:rPr lang="en-US" dirty="0" smtClean="0"/>
              <a:t>Community EMS Program Services by Priority Area</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132517785"/>
              </p:ext>
            </p:extLst>
          </p:nvPr>
        </p:nvGraphicFramePr>
        <p:xfrm>
          <a:off x="114299" y="1211541"/>
          <a:ext cx="8924928" cy="4976573"/>
        </p:xfrm>
        <a:graphic>
          <a:graphicData uri="http://schemas.openxmlformats.org/drawingml/2006/table">
            <a:tbl>
              <a:tblPr firstRow="1" bandRow="1">
                <a:tableStyleId>{5C22544A-7EE6-4342-B048-85BDC9FD1C3A}</a:tableStyleId>
              </a:tblPr>
              <a:tblGrid>
                <a:gridCol w="2231232"/>
                <a:gridCol w="2231232"/>
                <a:gridCol w="2231232"/>
                <a:gridCol w="2231232"/>
              </a:tblGrid>
              <a:tr h="426759">
                <a:tc>
                  <a:txBody>
                    <a:bodyPr/>
                    <a:lstStyle/>
                    <a:p>
                      <a:pPr algn="ctr"/>
                      <a:r>
                        <a:rPr lang="en-US" sz="1100" u="none" dirty="0" smtClean="0"/>
                        <a:t>Substance Use Disorders</a:t>
                      </a:r>
                      <a:endParaRPr lang="en-US" sz="1100" u="none" dirty="0"/>
                    </a:p>
                  </a:txBody>
                  <a:tcPr anchor="ctr"/>
                </a:tc>
                <a:tc>
                  <a:txBody>
                    <a:bodyPr/>
                    <a:lstStyle/>
                    <a:p>
                      <a:pPr algn="ctr"/>
                      <a:r>
                        <a:rPr lang="en-US" sz="1100" u="none" dirty="0" smtClean="0"/>
                        <a:t>Housing Stability /Homelessness</a:t>
                      </a:r>
                      <a:endParaRPr lang="en-US" sz="1100" u="none" dirty="0"/>
                    </a:p>
                  </a:txBody>
                  <a:tcPr anchor="ctr"/>
                </a:tc>
                <a:tc>
                  <a:txBody>
                    <a:bodyPr/>
                    <a:lstStyle/>
                    <a:p>
                      <a:pPr algn="ctr"/>
                      <a:r>
                        <a:rPr lang="en-US" sz="1100" u="none" dirty="0" smtClean="0"/>
                        <a:t>Mental</a:t>
                      </a:r>
                      <a:r>
                        <a:rPr lang="en-US" sz="1100" u="none" baseline="0" dirty="0" smtClean="0"/>
                        <a:t> Illness and Mental Health</a:t>
                      </a:r>
                      <a:endParaRPr lang="en-US" sz="1100" u="none" dirty="0"/>
                    </a:p>
                  </a:txBody>
                  <a:tcPr anchor="ctr"/>
                </a:tc>
                <a:tc>
                  <a:txBody>
                    <a:bodyPr/>
                    <a:lstStyle/>
                    <a:p>
                      <a:pPr algn="ctr"/>
                      <a:r>
                        <a:rPr lang="en-US" sz="1100" u="none" dirty="0" smtClean="0"/>
                        <a:t>Chronic Disease</a:t>
                      </a:r>
                      <a:br>
                        <a:rPr lang="en-US" sz="1100" u="none" dirty="0" smtClean="0"/>
                      </a:br>
                      <a:r>
                        <a:rPr lang="en-US" sz="900" u="none" dirty="0" smtClean="0"/>
                        <a:t>(focus:</a:t>
                      </a:r>
                      <a:r>
                        <a:rPr lang="en-US" sz="900" u="none" baseline="0" dirty="0" smtClean="0"/>
                        <a:t> </a:t>
                      </a:r>
                      <a:r>
                        <a:rPr lang="en-US" sz="900" u="none" dirty="0" smtClean="0"/>
                        <a:t>Cancer, Heart Disease</a:t>
                      </a:r>
                      <a:r>
                        <a:rPr lang="en-US" sz="900" u="none" baseline="0" dirty="0" smtClean="0"/>
                        <a:t> &amp;</a:t>
                      </a:r>
                      <a:r>
                        <a:rPr lang="en-US" sz="900" u="none" dirty="0" smtClean="0"/>
                        <a:t> Diabetes) </a:t>
                      </a:r>
                    </a:p>
                  </a:txBody>
                  <a:tcPr anchor="ctr"/>
                </a:tc>
              </a:tr>
              <a:tr h="349782">
                <a:tc>
                  <a:txBody>
                    <a:bodyPr/>
                    <a:lstStyle/>
                    <a:p>
                      <a:pPr marL="0" marR="0">
                        <a:spcBef>
                          <a:spcPts val="0"/>
                        </a:spcBef>
                        <a:spcAft>
                          <a:spcPts val="0"/>
                        </a:spcAft>
                      </a:pPr>
                      <a:r>
                        <a:rPr lang="en-US" sz="900" u="none" dirty="0">
                          <a:effectLst/>
                        </a:rPr>
                        <a:t>Naloxone Information &amp; Training</a:t>
                      </a:r>
                      <a:endParaRPr lang="en-US" sz="900" u="none" dirty="0">
                        <a:effectLst/>
                        <a:latin typeface="Times New Roman"/>
                        <a:ea typeface="Times New Roman"/>
                      </a:endParaRPr>
                    </a:p>
                  </a:txBody>
                  <a:tcPr marL="36143" marR="36143" marT="0" marB="0" anchor="ctr"/>
                </a:tc>
                <a:tc>
                  <a:txBody>
                    <a:bodyPr/>
                    <a:lstStyle/>
                    <a:p>
                      <a:pPr marL="0" marR="0">
                        <a:spcBef>
                          <a:spcPts val="0"/>
                        </a:spcBef>
                        <a:spcAft>
                          <a:spcPts val="0"/>
                        </a:spcAft>
                      </a:pPr>
                      <a:r>
                        <a:rPr lang="en-US" sz="900" u="none" dirty="0">
                          <a:effectLst/>
                        </a:rPr>
                        <a:t>Assistance with Environmental Lead (</a:t>
                      </a:r>
                      <a:r>
                        <a:rPr lang="en-US" sz="900" u="none" dirty="0" err="1">
                          <a:effectLst/>
                        </a:rPr>
                        <a:t>Pb</a:t>
                      </a:r>
                      <a:r>
                        <a:rPr lang="en-US" sz="900" u="none" dirty="0">
                          <a:effectLst/>
                        </a:rPr>
                        <a:t>) Testing</a:t>
                      </a:r>
                      <a:endParaRPr lang="en-US" sz="900" u="none" dirty="0">
                        <a:effectLst/>
                        <a:latin typeface="Times New Roman"/>
                        <a:ea typeface="Times New Roman"/>
                      </a:endParaRPr>
                    </a:p>
                  </a:txBody>
                  <a:tcPr marL="36143" marR="36143" marT="0" marB="0" anchor="ctr"/>
                </a:tc>
                <a:tc>
                  <a:txBody>
                    <a:bodyPr/>
                    <a:lstStyle/>
                    <a:p>
                      <a:pPr>
                        <a:lnSpc>
                          <a:spcPct val="115000"/>
                        </a:lnSpc>
                        <a:spcAft>
                          <a:spcPts val="1000"/>
                        </a:spcAft>
                      </a:pPr>
                      <a:r>
                        <a:rPr lang="en-US" sz="900" u="none" dirty="0">
                          <a:effectLst/>
                        </a:rPr>
                        <a:t>Behavioral Health Home and Community Referrals</a:t>
                      </a:r>
                      <a:endParaRPr lang="en-US" sz="900" u="none" dirty="0">
                        <a:effectLst/>
                        <a:latin typeface="Calibri"/>
                      </a:endParaRPr>
                    </a:p>
                  </a:txBody>
                  <a:tcPr marL="36143" marR="36143" marT="0" marB="0" anchor="ctr"/>
                </a:tc>
                <a:tc>
                  <a:txBody>
                    <a:bodyPr/>
                    <a:lstStyle/>
                    <a:p>
                      <a:pPr>
                        <a:lnSpc>
                          <a:spcPct val="115000"/>
                        </a:lnSpc>
                        <a:spcAft>
                          <a:spcPts val="1000"/>
                        </a:spcAft>
                      </a:pPr>
                      <a:r>
                        <a:rPr lang="en-US" sz="900" u="none" dirty="0">
                          <a:effectLst/>
                        </a:rPr>
                        <a:t>Asthma Evaluation</a:t>
                      </a:r>
                      <a:endParaRPr lang="en-US" sz="900" u="none" dirty="0">
                        <a:effectLst/>
                        <a:latin typeface="Calibri"/>
                      </a:endParaRPr>
                    </a:p>
                  </a:txBody>
                  <a:tcPr marL="36143" marR="36143" marT="0" marB="0" anchor="ctr"/>
                </a:tc>
              </a:tr>
              <a:tr h="295067">
                <a:tc>
                  <a:txBody>
                    <a:bodyPr/>
                    <a:lstStyle/>
                    <a:p>
                      <a:pPr marL="0" marR="0">
                        <a:spcBef>
                          <a:spcPts val="0"/>
                        </a:spcBef>
                        <a:spcAft>
                          <a:spcPts val="0"/>
                        </a:spcAft>
                      </a:pPr>
                      <a:r>
                        <a:rPr lang="en-US" sz="900" u="none" dirty="0">
                          <a:effectLst/>
                        </a:rPr>
                        <a:t>Sharps Awareness</a:t>
                      </a:r>
                      <a:endParaRPr lang="en-US" sz="900" u="none" dirty="0">
                        <a:effectLst/>
                        <a:latin typeface="Times New Roman"/>
                        <a:ea typeface="Times New Roman"/>
                      </a:endParaRPr>
                    </a:p>
                  </a:txBody>
                  <a:tcPr marL="36143" marR="36143" marT="0" marB="0" anchor="ctr"/>
                </a:tc>
                <a:tc>
                  <a:txBody>
                    <a:bodyPr/>
                    <a:lstStyle/>
                    <a:p>
                      <a:pPr>
                        <a:lnSpc>
                          <a:spcPct val="115000"/>
                        </a:lnSpc>
                        <a:spcAft>
                          <a:spcPts val="1000"/>
                        </a:spcAft>
                      </a:pPr>
                      <a:r>
                        <a:rPr lang="en-US" sz="900" u="none" dirty="0">
                          <a:effectLst/>
                        </a:rPr>
                        <a:t>Assistance with Radon/Air Quality Testing</a:t>
                      </a:r>
                      <a:endParaRPr lang="en-US" sz="900" u="none" dirty="0">
                        <a:effectLst/>
                        <a:latin typeface="Calibri"/>
                      </a:endParaRPr>
                    </a:p>
                  </a:txBody>
                  <a:tcPr marL="36143" marR="36143" marT="0" marB="0" anchor="ctr"/>
                </a:tc>
                <a:tc>
                  <a:txBody>
                    <a:bodyPr/>
                    <a:lstStyle/>
                    <a:p>
                      <a:pPr>
                        <a:lnSpc>
                          <a:spcPct val="115000"/>
                        </a:lnSpc>
                        <a:spcAft>
                          <a:spcPts val="1000"/>
                        </a:spcAft>
                      </a:pPr>
                      <a:r>
                        <a:rPr lang="en-US" sz="900" u="none" dirty="0">
                          <a:effectLst/>
                        </a:rPr>
                        <a:t>Depression and Suicide Prevention Resource Lists in the Community</a:t>
                      </a:r>
                      <a:endParaRPr lang="en-US" sz="900" u="none" dirty="0">
                        <a:effectLst/>
                        <a:latin typeface="Calibri"/>
                      </a:endParaRPr>
                    </a:p>
                  </a:txBody>
                  <a:tcPr marL="36143" marR="36143" marT="0" marB="0" anchor="ctr"/>
                </a:tc>
                <a:tc>
                  <a:txBody>
                    <a:bodyPr/>
                    <a:lstStyle/>
                    <a:p>
                      <a:pPr>
                        <a:lnSpc>
                          <a:spcPct val="115000"/>
                        </a:lnSpc>
                        <a:spcAft>
                          <a:spcPts val="1000"/>
                        </a:spcAft>
                      </a:pPr>
                      <a:r>
                        <a:rPr lang="en-US" sz="900" u="none" dirty="0">
                          <a:effectLst/>
                        </a:rPr>
                        <a:t>Health Promotion Screening</a:t>
                      </a:r>
                      <a:endParaRPr lang="en-US" sz="900" u="none" dirty="0">
                        <a:effectLst/>
                        <a:latin typeface="Calibri"/>
                      </a:endParaRPr>
                    </a:p>
                  </a:txBody>
                  <a:tcPr marL="36143" marR="36143" marT="0" marB="0" anchor="ctr"/>
                </a:tc>
              </a:tr>
              <a:tr h="313016">
                <a:tc>
                  <a:txBody>
                    <a:bodyPr/>
                    <a:lstStyle/>
                    <a:p>
                      <a:pPr marL="0" marR="0">
                        <a:spcBef>
                          <a:spcPts val="0"/>
                        </a:spcBef>
                        <a:spcAft>
                          <a:spcPts val="0"/>
                        </a:spcAft>
                      </a:pPr>
                      <a:r>
                        <a:rPr lang="en-US" sz="900" u="none" dirty="0">
                          <a:effectLst/>
                        </a:rPr>
                        <a:t>Substance Use Disorders Education</a:t>
                      </a:r>
                      <a:endParaRPr lang="en-US" sz="900" u="none" dirty="0">
                        <a:effectLst/>
                        <a:latin typeface="Times New Roman"/>
                        <a:ea typeface="Times New Roman"/>
                      </a:endParaRPr>
                    </a:p>
                  </a:txBody>
                  <a:tcPr marL="36143" marR="36143" marT="0" marB="0" anchor="ctr"/>
                </a:tc>
                <a:tc>
                  <a:txBody>
                    <a:bodyPr/>
                    <a:lstStyle/>
                    <a:p>
                      <a:pPr>
                        <a:lnSpc>
                          <a:spcPct val="115000"/>
                        </a:lnSpc>
                        <a:spcAft>
                          <a:spcPts val="1000"/>
                        </a:spcAft>
                      </a:pPr>
                      <a:r>
                        <a:rPr lang="en-US" sz="900" u="none" dirty="0">
                          <a:effectLst/>
                        </a:rPr>
                        <a:t>Child Passenger Safety</a:t>
                      </a:r>
                      <a:endParaRPr lang="en-US" sz="900" u="none" dirty="0">
                        <a:effectLst/>
                        <a:latin typeface="Calibri"/>
                      </a:endParaRPr>
                    </a:p>
                  </a:txBody>
                  <a:tcPr marL="36143" marR="36143" marT="0" marB="0" anchor="ctr"/>
                </a:tc>
                <a:tc>
                  <a:txBody>
                    <a:bodyPr/>
                    <a:lstStyle/>
                    <a:p>
                      <a:pPr marL="0" marR="0">
                        <a:spcBef>
                          <a:spcPts val="0"/>
                        </a:spcBef>
                        <a:spcAft>
                          <a:spcPts val="0"/>
                        </a:spcAft>
                      </a:pPr>
                      <a:r>
                        <a:rPr lang="en-US" sz="900" u="none" dirty="0">
                          <a:effectLst/>
                        </a:rPr>
                        <a:t>Fire arms safety</a:t>
                      </a:r>
                      <a:endParaRPr lang="en-US" sz="900" u="none" dirty="0">
                        <a:effectLst/>
                        <a:latin typeface="Times New Roman"/>
                        <a:ea typeface="Times New Roman"/>
                      </a:endParaRPr>
                    </a:p>
                  </a:txBody>
                  <a:tcPr marL="36143" marR="36143" marT="0" marB="0" anchor="ctr"/>
                </a:tc>
                <a:tc>
                  <a:txBody>
                    <a:bodyPr/>
                    <a:lstStyle/>
                    <a:p>
                      <a:pPr>
                        <a:lnSpc>
                          <a:spcPct val="115000"/>
                        </a:lnSpc>
                        <a:spcAft>
                          <a:spcPts val="1000"/>
                        </a:spcAft>
                      </a:pPr>
                      <a:r>
                        <a:rPr lang="en-US" sz="900" u="none" dirty="0">
                          <a:effectLst/>
                        </a:rPr>
                        <a:t>Provision of Primary Care Resource List &amp; Referral</a:t>
                      </a:r>
                      <a:endParaRPr lang="en-US" sz="900" u="none" dirty="0">
                        <a:effectLst/>
                        <a:latin typeface="Calibri"/>
                      </a:endParaRPr>
                    </a:p>
                  </a:txBody>
                  <a:tcPr marL="36143" marR="36143" marT="0" marB="0" anchor="ctr"/>
                </a:tc>
              </a:tr>
              <a:tr h="263828">
                <a:tc>
                  <a:txBody>
                    <a:bodyPr/>
                    <a:lstStyle/>
                    <a:p>
                      <a:endParaRPr lang="en-US" sz="1200" u="none"/>
                    </a:p>
                  </a:txBody>
                  <a:tcPr/>
                </a:tc>
                <a:tc>
                  <a:txBody>
                    <a:bodyPr/>
                    <a:lstStyle/>
                    <a:p>
                      <a:pPr marL="0" marR="0">
                        <a:spcBef>
                          <a:spcPts val="0"/>
                        </a:spcBef>
                        <a:spcAft>
                          <a:spcPts val="0"/>
                        </a:spcAft>
                      </a:pPr>
                      <a:r>
                        <a:rPr lang="en-US" sz="900" u="none" dirty="0">
                          <a:effectLst/>
                        </a:rPr>
                        <a:t>Children with Special Care Needs Evaluation</a:t>
                      </a:r>
                      <a:endParaRPr lang="en-US" sz="900" u="none" dirty="0">
                        <a:effectLst/>
                        <a:latin typeface="Times New Roman"/>
                        <a:ea typeface="Times New Roman"/>
                      </a:endParaRPr>
                    </a:p>
                  </a:txBody>
                  <a:tcPr marL="36143" marR="36143" marT="0" marB="0" anchor="ctr"/>
                </a:tc>
                <a:tc>
                  <a:txBody>
                    <a:bodyPr/>
                    <a:lstStyle/>
                    <a:p>
                      <a:endParaRPr lang="en-US" sz="1200" u="none" dirty="0"/>
                    </a:p>
                  </a:txBody>
                  <a:tcPr/>
                </a:tc>
                <a:tc>
                  <a:txBody>
                    <a:bodyPr/>
                    <a:lstStyle/>
                    <a:p>
                      <a:pPr marL="0" marR="0">
                        <a:spcBef>
                          <a:spcPts val="0"/>
                        </a:spcBef>
                        <a:spcAft>
                          <a:spcPts val="0"/>
                        </a:spcAft>
                      </a:pPr>
                      <a:r>
                        <a:rPr lang="en-US" sz="900" u="none" dirty="0">
                          <a:effectLst/>
                        </a:rPr>
                        <a:t>Sharps Awareness</a:t>
                      </a:r>
                      <a:endParaRPr lang="en-US" sz="900" u="none" dirty="0">
                        <a:effectLst/>
                        <a:latin typeface="Times New Roman"/>
                        <a:ea typeface="Times New Roman"/>
                      </a:endParaRPr>
                    </a:p>
                  </a:txBody>
                  <a:tcPr marL="36143" marR="36143" marT="0" marB="0" anchor="ctr"/>
                </a:tc>
              </a:tr>
              <a:tr h="357733">
                <a:tc>
                  <a:txBody>
                    <a:bodyPr/>
                    <a:lstStyle/>
                    <a:p>
                      <a:endParaRPr lang="en-US" sz="1200" u="none"/>
                    </a:p>
                  </a:txBody>
                  <a:tcPr/>
                </a:tc>
                <a:tc>
                  <a:txBody>
                    <a:bodyPr/>
                    <a:lstStyle/>
                    <a:p>
                      <a:pPr marL="0" marR="0">
                        <a:spcBef>
                          <a:spcPts val="0"/>
                        </a:spcBef>
                        <a:spcAft>
                          <a:spcPts val="0"/>
                        </a:spcAft>
                      </a:pPr>
                      <a:r>
                        <a:rPr lang="en-US" sz="900" u="none" dirty="0">
                          <a:effectLst/>
                        </a:rPr>
                        <a:t>Emergency Preparedness Individual Evaluation</a:t>
                      </a:r>
                      <a:endParaRPr lang="en-US" sz="900" u="none" dirty="0">
                        <a:effectLst/>
                        <a:latin typeface="Times New Roman"/>
                        <a:ea typeface="Times New Roman"/>
                      </a:endParaRPr>
                    </a:p>
                  </a:txBody>
                  <a:tcPr marL="36143" marR="36143" marT="0" marB="0" anchor="ctr"/>
                </a:tc>
                <a:tc>
                  <a:txBody>
                    <a:bodyPr/>
                    <a:lstStyle/>
                    <a:p>
                      <a:endParaRPr lang="en-US" sz="1200" u="none" dirty="0"/>
                    </a:p>
                  </a:txBody>
                  <a:tcPr/>
                </a:tc>
                <a:tc>
                  <a:txBody>
                    <a:bodyPr/>
                    <a:lstStyle/>
                    <a:p>
                      <a:pPr marL="0" marR="0">
                        <a:spcBef>
                          <a:spcPts val="0"/>
                        </a:spcBef>
                        <a:spcAft>
                          <a:spcPts val="0"/>
                        </a:spcAft>
                      </a:pPr>
                      <a:r>
                        <a:rPr lang="en-US" sz="900" u="none" dirty="0">
                          <a:effectLst/>
                        </a:rPr>
                        <a:t>Vaccinations (by Paramedics ONLY)</a:t>
                      </a:r>
                      <a:endParaRPr lang="en-US" sz="900" u="none" dirty="0">
                        <a:effectLst/>
                        <a:latin typeface="Times New Roman"/>
                        <a:ea typeface="Times New Roman"/>
                      </a:endParaRPr>
                    </a:p>
                  </a:txBody>
                  <a:tcPr marL="36143" marR="36143" marT="0" marB="0" anchor="ctr"/>
                </a:tc>
              </a:tr>
              <a:tr h="590135">
                <a:tc>
                  <a:txBody>
                    <a:bodyPr/>
                    <a:lstStyle/>
                    <a:p>
                      <a:endParaRPr lang="en-US" sz="1200" u="none"/>
                    </a:p>
                  </a:txBody>
                  <a:tcPr/>
                </a:tc>
                <a:tc>
                  <a:txBody>
                    <a:bodyPr/>
                    <a:lstStyle/>
                    <a:p>
                      <a:pPr>
                        <a:lnSpc>
                          <a:spcPct val="115000"/>
                        </a:lnSpc>
                        <a:spcAft>
                          <a:spcPts val="1000"/>
                        </a:spcAft>
                      </a:pPr>
                      <a:r>
                        <a:rPr lang="en-US" sz="900" u="none" dirty="0">
                          <a:effectLst/>
                        </a:rPr>
                        <a:t>Fire and Burn Prevention and Education</a:t>
                      </a:r>
                      <a:endParaRPr lang="en-US" sz="900" u="none" dirty="0">
                        <a:effectLst/>
                        <a:latin typeface="Calibri"/>
                      </a:endParaRPr>
                    </a:p>
                  </a:txBody>
                  <a:tcPr marL="36143" marR="36143" marT="0" marB="0" anchor="ctr"/>
                </a:tc>
                <a:tc>
                  <a:txBody>
                    <a:bodyPr/>
                    <a:lstStyle/>
                    <a:p>
                      <a:endParaRPr lang="en-US" sz="1200" u="none" dirty="0"/>
                    </a:p>
                  </a:txBody>
                  <a:tcPr/>
                </a:tc>
                <a:tc>
                  <a:txBody>
                    <a:bodyPr/>
                    <a:lstStyle/>
                    <a:p>
                      <a:pPr>
                        <a:lnSpc>
                          <a:spcPct val="115000"/>
                        </a:lnSpc>
                        <a:spcAft>
                          <a:spcPts val="1000"/>
                        </a:spcAft>
                      </a:pPr>
                      <a:r>
                        <a:rPr lang="en-US" sz="900" u="none" dirty="0">
                          <a:effectLst/>
                        </a:rPr>
                        <a:t>Well-being </a:t>
                      </a:r>
                      <a:r>
                        <a:rPr lang="en-US" sz="900" u="none" dirty="0" smtClean="0">
                          <a:effectLst/>
                        </a:rPr>
                        <a:t>checks, including</a:t>
                      </a:r>
                      <a:r>
                        <a:rPr lang="en-US" sz="900" u="none" baseline="0" dirty="0" smtClean="0">
                          <a:effectLst/>
                        </a:rPr>
                        <a:t> h</a:t>
                      </a:r>
                      <a:r>
                        <a:rPr lang="en-US" sz="900" u="none" dirty="0" smtClean="0">
                          <a:effectLst/>
                        </a:rPr>
                        <a:t>ome weight check, blood pressure check, blood sugar check, and medication </a:t>
                      </a:r>
                      <a:r>
                        <a:rPr lang="en-US" sz="900" u="none" dirty="0">
                          <a:effectLst/>
                        </a:rPr>
                        <a:t>c</a:t>
                      </a:r>
                      <a:r>
                        <a:rPr lang="en-US" sz="900" u="none" dirty="0" smtClean="0">
                          <a:effectLst/>
                        </a:rPr>
                        <a:t>onfirmation </a:t>
                      </a:r>
                      <a:r>
                        <a:rPr lang="en-US" sz="900" u="none" dirty="0">
                          <a:effectLst/>
                        </a:rPr>
                        <a:t>check (Post-discharge instructions)</a:t>
                      </a:r>
                      <a:endParaRPr lang="en-US" sz="900" u="none" dirty="0">
                        <a:effectLst/>
                        <a:latin typeface="Calibri"/>
                      </a:endParaRPr>
                    </a:p>
                  </a:txBody>
                  <a:tcPr marL="36143" marR="36143" marT="0" marB="0" anchor="ctr"/>
                </a:tc>
              </a:tr>
              <a:tr h="260846">
                <a:tc>
                  <a:txBody>
                    <a:bodyPr/>
                    <a:lstStyle/>
                    <a:p>
                      <a:endParaRPr lang="en-US" sz="1200" u="none"/>
                    </a:p>
                  </a:txBody>
                  <a:tcPr/>
                </a:tc>
                <a:tc>
                  <a:txBody>
                    <a:bodyPr/>
                    <a:lstStyle/>
                    <a:p>
                      <a:pPr marL="0" marR="0">
                        <a:spcBef>
                          <a:spcPts val="0"/>
                        </a:spcBef>
                        <a:spcAft>
                          <a:spcPts val="0"/>
                        </a:spcAft>
                      </a:pPr>
                      <a:r>
                        <a:rPr lang="en-US" sz="900" u="none" dirty="0">
                          <a:effectLst/>
                        </a:rPr>
                        <a:t>Home and Community Falls Prevention</a:t>
                      </a:r>
                      <a:endParaRPr lang="en-US" sz="900" u="none" dirty="0">
                        <a:effectLst/>
                        <a:latin typeface="Times New Roman"/>
                        <a:ea typeface="Times New Roman"/>
                      </a:endParaRPr>
                    </a:p>
                  </a:txBody>
                  <a:tcPr marL="36143" marR="36143" marT="0" marB="0" anchor="ctr"/>
                </a:tc>
                <a:tc>
                  <a:txBody>
                    <a:bodyPr/>
                    <a:lstStyle/>
                    <a:p>
                      <a:endParaRPr lang="en-US" sz="1200" u="none" dirty="0"/>
                    </a:p>
                  </a:txBody>
                  <a:tcPr/>
                </a:tc>
                <a:tc>
                  <a:txBody>
                    <a:bodyPr/>
                    <a:lstStyle/>
                    <a:p>
                      <a:pPr>
                        <a:lnSpc>
                          <a:spcPct val="115000"/>
                        </a:lnSpc>
                        <a:spcAft>
                          <a:spcPts val="1000"/>
                        </a:spcAft>
                      </a:pPr>
                      <a:endParaRPr lang="en-US" sz="900" u="none" dirty="0">
                        <a:effectLst/>
                        <a:latin typeface="Calibri"/>
                      </a:endParaRPr>
                    </a:p>
                  </a:txBody>
                  <a:tcPr marL="36143" marR="36143" marT="0" marB="0" anchor="ctr"/>
                </a:tc>
              </a:tr>
              <a:tr h="256580">
                <a:tc>
                  <a:txBody>
                    <a:bodyPr/>
                    <a:lstStyle/>
                    <a:p>
                      <a:endParaRPr lang="en-US" sz="1200" u="none"/>
                    </a:p>
                  </a:txBody>
                  <a:tcPr/>
                </a:tc>
                <a:tc>
                  <a:txBody>
                    <a:bodyPr/>
                    <a:lstStyle/>
                    <a:p>
                      <a:pPr>
                        <a:lnSpc>
                          <a:spcPct val="115000"/>
                        </a:lnSpc>
                        <a:spcAft>
                          <a:spcPts val="1000"/>
                        </a:spcAft>
                      </a:pPr>
                      <a:r>
                        <a:rPr lang="en-US" sz="900" u="none" dirty="0">
                          <a:effectLst/>
                        </a:rPr>
                        <a:t>Home Safety Evaluation</a:t>
                      </a:r>
                      <a:endParaRPr lang="en-US" sz="900" u="none" dirty="0">
                        <a:effectLst/>
                        <a:latin typeface="Calibri"/>
                      </a:endParaRPr>
                    </a:p>
                  </a:txBody>
                  <a:tcPr marL="36143" marR="36143" marT="0" marB="0" anchor="ctr"/>
                </a:tc>
                <a:tc>
                  <a:txBody>
                    <a:bodyPr/>
                    <a:lstStyle/>
                    <a:p>
                      <a:endParaRPr lang="en-US" sz="1200" u="none" dirty="0"/>
                    </a:p>
                  </a:txBody>
                  <a:tcPr/>
                </a:tc>
                <a:tc>
                  <a:txBody>
                    <a:bodyPr/>
                    <a:lstStyle/>
                    <a:p>
                      <a:pPr>
                        <a:lnSpc>
                          <a:spcPct val="115000"/>
                        </a:lnSpc>
                        <a:spcAft>
                          <a:spcPts val="1000"/>
                        </a:spcAft>
                      </a:pPr>
                      <a:endParaRPr lang="en-US" sz="900" u="none" dirty="0">
                        <a:effectLst/>
                        <a:latin typeface="Calibri"/>
                      </a:endParaRPr>
                    </a:p>
                  </a:txBody>
                  <a:tcPr marL="36143" marR="36143" marT="0" marB="0" anchor="ctr"/>
                </a:tc>
              </a:tr>
              <a:tr h="335374">
                <a:tc>
                  <a:txBody>
                    <a:bodyPr/>
                    <a:lstStyle/>
                    <a:p>
                      <a:endParaRPr lang="en-US" sz="1200" u="none"/>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u="none" dirty="0" smtClean="0">
                          <a:effectLst/>
                        </a:rPr>
                        <a:t>Housing instability/</a:t>
                      </a:r>
                      <a:br>
                        <a:rPr lang="en-US" sz="900" u="none" dirty="0" smtClean="0">
                          <a:effectLst/>
                        </a:rPr>
                      </a:br>
                      <a:r>
                        <a:rPr lang="en-US" sz="900" u="none" dirty="0" smtClean="0">
                          <a:effectLst/>
                        </a:rPr>
                        <a:t>homelessness risk</a:t>
                      </a:r>
                      <a:endParaRPr lang="en-US" sz="900" u="none" dirty="0" smtClean="0">
                        <a:effectLst/>
                        <a:latin typeface="+mn-lt"/>
                      </a:endParaRPr>
                    </a:p>
                  </a:txBody>
                  <a:tcPr marL="36143" marR="36143" marT="0" marB="0" anchor="ctr"/>
                </a:tc>
                <a:tc>
                  <a:txBody>
                    <a:bodyPr/>
                    <a:lstStyle/>
                    <a:p>
                      <a:endParaRPr lang="en-US" sz="1200" u="none" dirty="0"/>
                    </a:p>
                  </a:txBody>
                  <a:tcPr/>
                </a:tc>
                <a:tc>
                  <a:txBody>
                    <a:bodyPr/>
                    <a:lstStyle/>
                    <a:p>
                      <a:pPr>
                        <a:lnSpc>
                          <a:spcPct val="115000"/>
                        </a:lnSpc>
                        <a:spcAft>
                          <a:spcPts val="1000"/>
                        </a:spcAft>
                      </a:pPr>
                      <a:endParaRPr lang="en-US" sz="900" u="none" dirty="0">
                        <a:effectLst/>
                        <a:latin typeface="Calibri"/>
                      </a:endParaRPr>
                    </a:p>
                  </a:txBody>
                  <a:tcPr marL="36143" marR="36143" marT="0" marB="0" anchor="ctr"/>
                </a:tc>
              </a:tr>
              <a:tr h="256580">
                <a:tc>
                  <a:txBody>
                    <a:bodyPr/>
                    <a:lstStyle/>
                    <a:p>
                      <a:endParaRPr lang="en-US" sz="1200" u="none"/>
                    </a:p>
                  </a:txBody>
                  <a:tcPr/>
                </a:tc>
                <a:tc>
                  <a:txBody>
                    <a:bodyPr/>
                    <a:lstStyle/>
                    <a:p>
                      <a:pPr>
                        <a:lnSpc>
                          <a:spcPct val="115000"/>
                        </a:lnSpc>
                        <a:spcAft>
                          <a:spcPts val="1000"/>
                        </a:spcAft>
                      </a:pPr>
                      <a:r>
                        <a:rPr lang="en-US" sz="900" u="none" dirty="0">
                          <a:effectLst/>
                        </a:rPr>
                        <a:t>Poison Control Home Evaluation</a:t>
                      </a:r>
                      <a:endParaRPr lang="en-US" sz="900" u="none" dirty="0">
                        <a:effectLst/>
                        <a:latin typeface="Calibri"/>
                      </a:endParaRPr>
                    </a:p>
                  </a:txBody>
                  <a:tcPr marL="36143" marR="36143" marT="0" marB="0" anchor="ctr"/>
                </a:tc>
                <a:tc>
                  <a:txBody>
                    <a:bodyPr/>
                    <a:lstStyle/>
                    <a:p>
                      <a:endParaRPr lang="en-US" sz="1200" u="none" dirty="0"/>
                    </a:p>
                  </a:txBody>
                  <a:tcPr/>
                </a:tc>
                <a:tc>
                  <a:txBody>
                    <a:bodyPr/>
                    <a:lstStyle/>
                    <a:p>
                      <a:pPr>
                        <a:lnSpc>
                          <a:spcPct val="115000"/>
                        </a:lnSpc>
                        <a:spcAft>
                          <a:spcPts val="1000"/>
                        </a:spcAft>
                      </a:pPr>
                      <a:endParaRPr lang="en-US" sz="900" u="none" dirty="0">
                        <a:effectLst/>
                        <a:latin typeface="Calibri"/>
                      </a:endParaRPr>
                    </a:p>
                  </a:txBody>
                  <a:tcPr marL="36143" marR="36143" marT="0" marB="0" anchor="ctr"/>
                </a:tc>
              </a:tr>
              <a:tr h="283204">
                <a:tc>
                  <a:txBody>
                    <a:bodyPr/>
                    <a:lstStyle/>
                    <a:p>
                      <a:endParaRPr lang="en-US" sz="1200" u="none"/>
                    </a:p>
                  </a:txBody>
                  <a:tcPr/>
                </a:tc>
                <a:tc>
                  <a:txBody>
                    <a:bodyPr/>
                    <a:lstStyle/>
                    <a:p>
                      <a:pPr>
                        <a:lnSpc>
                          <a:spcPct val="115000"/>
                        </a:lnSpc>
                        <a:spcAft>
                          <a:spcPts val="1000"/>
                        </a:spcAft>
                      </a:pPr>
                      <a:r>
                        <a:rPr lang="en-US" sz="900" u="none" dirty="0">
                          <a:effectLst/>
                        </a:rPr>
                        <a:t>Water Safety</a:t>
                      </a:r>
                      <a:endParaRPr lang="en-US" sz="900" u="none" dirty="0">
                        <a:effectLst/>
                        <a:latin typeface="Calibri"/>
                      </a:endParaRPr>
                    </a:p>
                  </a:txBody>
                  <a:tcPr marL="36143" marR="36143" marT="0" marB="0" anchor="ctr"/>
                </a:tc>
                <a:tc>
                  <a:txBody>
                    <a:bodyPr/>
                    <a:lstStyle/>
                    <a:p>
                      <a:endParaRPr lang="en-US" sz="1200" u="none" dirty="0"/>
                    </a:p>
                  </a:txBody>
                  <a:tcPr/>
                </a:tc>
                <a:tc>
                  <a:txBody>
                    <a:bodyPr/>
                    <a:lstStyle/>
                    <a:p>
                      <a:pPr>
                        <a:lnSpc>
                          <a:spcPct val="115000"/>
                        </a:lnSpc>
                        <a:spcAft>
                          <a:spcPts val="1000"/>
                        </a:spcAft>
                      </a:pPr>
                      <a:endParaRPr lang="en-US" sz="900" u="none" dirty="0">
                        <a:effectLst/>
                        <a:latin typeface="Calibri"/>
                      </a:endParaRPr>
                    </a:p>
                  </a:txBody>
                  <a:tcPr marL="36143" marR="36143" marT="0" marB="0" anchor="ctr"/>
                </a:tc>
              </a:tr>
              <a:tr h="414212">
                <a:tc>
                  <a:txBody>
                    <a:bodyPr/>
                    <a:lstStyle/>
                    <a:p>
                      <a:endParaRPr lang="en-US" sz="1200" u="none"/>
                    </a:p>
                  </a:txBody>
                  <a:tcPr/>
                </a:tc>
                <a:tc>
                  <a:txBody>
                    <a:bodyPr/>
                    <a:lstStyle/>
                    <a:p>
                      <a:pPr>
                        <a:lnSpc>
                          <a:spcPct val="115000"/>
                        </a:lnSpc>
                        <a:spcAft>
                          <a:spcPts val="1000"/>
                        </a:spcAft>
                      </a:pPr>
                      <a:r>
                        <a:rPr lang="en-US" sz="900" u="none" dirty="0">
                          <a:effectLst/>
                        </a:rPr>
                        <a:t>Welcome Family (Home Evaluation for New Caregivers)</a:t>
                      </a:r>
                      <a:endParaRPr lang="en-US" sz="900" u="none" dirty="0">
                        <a:effectLst/>
                        <a:latin typeface="Calibri"/>
                      </a:endParaRPr>
                    </a:p>
                  </a:txBody>
                  <a:tcPr marL="36143" marR="36143" marT="0" marB="0" anchor="ctr"/>
                </a:tc>
                <a:tc>
                  <a:txBody>
                    <a:bodyPr/>
                    <a:lstStyle/>
                    <a:p>
                      <a:endParaRPr lang="en-US" sz="1200" u="none" dirty="0"/>
                    </a:p>
                  </a:txBody>
                  <a:tcPr/>
                </a:tc>
                <a:tc>
                  <a:txBody>
                    <a:bodyPr/>
                    <a:lstStyle/>
                    <a:p>
                      <a:pPr>
                        <a:lnSpc>
                          <a:spcPct val="115000"/>
                        </a:lnSpc>
                        <a:spcAft>
                          <a:spcPts val="1000"/>
                        </a:spcAft>
                      </a:pPr>
                      <a:endParaRPr lang="en-US" sz="900" u="none" dirty="0">
                        <a:effectLst/>
                        <a:latin typeface="Calibri"/>
                      </a:endParaRPr>
                    </a:p>
                  </a:txBody>
                  <a:tcPr marL="36143" marR="36143" marT="0" marB="0" anchor="ctr"/>
                </a:tc>
              </a:tr>
              <a:tr h="450357">
                <a:tc>
                  <a:txBody>
                    <a:bodyPr/>
                    <a:lstStyle/>
                    <a:p>
                      <a:endParaRPr lang="en-US" sz="1200" u="none"/>
                    </a:p>
                  </a:txBody>
                  <a:tcPr/>
                </a:tc>
                <a:tc>
                  <a:txBody>
                    <a:bodyPr/>
                    <a:lstStyle/>
                    <a:p>
                      <a:pPr marL="0">
                        <a:lnSpc>
                          <a:spcPct val="115000"/>
                        </a:lnSpc>
                        <a:spcBef>
                          <a:spcPts val="0"/>
                        </a:spcBef>
                        <a:spcAft>
                          <a:spcPts val="1000"/>
                        </a:spcAft>
                      </a:pPr>
                      <a:r>
                        <a:rPr lang="en-US" sz="900" u="none" dirty="0">
                          <a:effectLst/>
                        </a:rPr>
                        <a:t>Windows Falls Prevention</a:t>
                      </a:r>
                      <a:endParaRPr lang="en-US" sz="900" u="none" dirty="0">
                        <a:effectLst/>
                        <a:latin typeface="Calibri"/>
                      </a:endParaRPr>
                    </a:p>
                  </a:txBody>
                  <a:tcPr marL="36143" marR="36143" marT="0" marB="0" anchor="ctr"/>
                </a:tc>
                <a:tc>
                  <a:txBody>
                    <a:bodyPr/>
                    <a:lstStyle/>
                    <a:p>
                      <a:endParaRPr lang="en-US" sz="1200" u="none" dirty="0"/>
                    </a:p>
                  </a:txBody>
                  <a:tcPr/>
                </a:tc>
                <a:tc>
                  <a:txBody>
                    <a:bodyPr/>
                    <a:lstStyle/>
                    <a:p>
                      <a:endParaRPr lang="en-US" sz="1200" u="none" dirty="0"/>
                    </a:p>
                  </a:txBody>
                  <a:tcPr/>
                </a:tc>
              </a:tr>
            </a:tbl>
          </a:graphicData>
        </a:graphic>
      </p:graphicFrame>
      <p:sp>
        <p:nvSpPr>
          <p:cNvPr id="3" name="Slide Number Placeholder 2"/>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17</a:t>
            </a:fld>
            <a:endParaRPr lang="en-US" altLang="en-US" dirty="0"/>
          </a:p>
        </p:txBody>
      </p:sp>
    </p:spTree>
    <p:extLst>
      <p:ext uri="{BB962C8B-B14F-4D97-AF65-F5344CB8AC3E}">
        <p14:creationId xmlns:p14="http://schemas.microsoft.com/office/powerpoint/2010/main" val="42471353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Assistance with Environmental Lead (</a:t>
            </a:r>
            <a:r>
              <a:rPr lang="en-US" dirty="0" err="1"/>
              <a:t>Pb</a:t>
            </a:r>
            <a:r>
              <a:rPr lang="en-US" dirty="0"/>
              <a:t>) Testing</a:t>
            </a:r>
          </a:p>
        </p:txBody>
      </p:sp>
      <p:sp>
        <p:nvSpPr>
          <p:cNvPr id="4" name="Content Placeholder 3"/>
          <p:cNvSpPr>
            <a:spLocks noGrp="1"/>
          </p:cNvSpPr>
          <p:nvPr>
            <p:ph sz="half" idx="2"/>
          </p:nvPr>
        </p:nvSpPr>
        <p:spPr>
          <a:xfrm>
            <a:off x="371475" y="1822450"/>
            <a:ext cx="8534400" cy="1206500"/>
          </a:xfrm>
        </p:spPr>
        <p:txBody>
          <a:bodyPr/>
          <a:lstStyle/>
          <a:p>
            <a:pPr marL="0" indent="0">
              <a:buNone/>
            </a:pPr>
            <a:r>
              <a:rPr lang="en-US" sz="1800" dirty="0"/>
              <a:t>Assisting a community member with environmental lead testing processes (i.e., testing of lead-painted surfaces or soil) will allow for in-home risks to be understood by the community. EMS personnel can help with sample collection, mailing, and interpretation of results as well as providing resources to help with remediation. Neither EMS agencies nor EMS personnel should be responsible for the reporting of results. EMS personnel will not be responsible for the results of testing.</a:t>
            </a:r>
          </a:p>
          <a:p>
            <a:pPr marL="0" indent="0">
              <a:buNone/>
            </a:pPr>
            <a:endParaRPr lang="en-US" sz="1400" dirty="0"/>
          </a:p>
        </p:txBody>
      </p:sp>
      <p:sp>
        <p:nvSpPr>
          <p:cNvPr id="5" name="Text Placeholder 4"/>
          <p:cNvSpPr>
            <a:spLocks noGrp="1"/>
          </p:cNvSpPr>
          <p:nvPr>
            <p:ph type="body" sz="quarter" idx="3"/>
          </p:nvPr>
        </p:nvSpPr>
        <p:spPr>
          <a:xfrm>
            <a:off x="363537" y="4124324"/>
            <a:ext cx="8315325" cy="422275"/>
          </a:xfrm>
        </p:spPr>
        <p:txBody>
          <a:bodyPr/>
          <a:lstStyle/>
          <a:p>
            <a:r>
              <a:rPr lang="en-US" dirty="0"/>
              <a:t>Assistance with Radon/Air Quality </a:t>
            </a:r>
            <a:r>
              <a:rPr lang="en-US" dirty="0" smtClean="0"/>
              <a:t>Testing</a:t>
            </a:r>
            <a:endParaRPr lang="en-US" dirty="0"/>
          </a:p>
        </p:txBody>
      </p:sp>
      <p:sp>
        <p:nvSpPr>
          <p:cNvPr id="6" name="Content Placeholder 5"/>
          <p:cNvSpPr>
            <a:spLocks noGrp="1"/>
          </p:cNvSpPr>
          <p:nvPr>
            <p:ph sz="quarter" idx="4"/>
          </p:nvPr>
        </p:nvSpPr>
        <p:spPr>
          <a:xfrm>
            <a:off x="363537" y="4549774"/>
            <a:ext cx="8307387" cy="1695451"/>
          </a:xfrm>
        </p:spPr>
        <p:txBody>
          <a:bodyPr/>
          <a:lstStyle/>
          <a:p>
            <a:pPr marL="0" indent="0">
              <a:buNone/>
            </a:pPr>
            <a:r>
              <a:rPr lang="en-US" sz="1800" dirty="0"/>
              <a:t>EMS personnel can assist with referral, placement, procedures and interpretation of results to community members who may have difficulty following up on initiating and completing a Radon or Air Quality test. EMS agencies and EMS personnel are not responsible for the reporting of results or for the results of testing but provide services to improve testing rates and completion.</a:t>
            </a:r>
          </a:p>
          <a:p>
            <a:pPr marL="0" indent="0">
              <a:buNone/>
            </a:pPr>
            <a:endParaRPr lang="en-US" sz="18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a:t>
            </a:r>
            <a:endParaRPr lang="en-US" dirty="0"/>
          </a:p>
        </p:txBody>
      </p:sp>
      <p:sp>
        <p:nvSpPr>
          <p:cNvPr id="9" name="Slide Number Placeholder 8"/>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18</a:t>
            </a:fld>
            <a:endParaRPr lang="en-US" altLang="en-US" dirty="0"/>
          </a:p>
        </p:txBody>
      </p:sp>
    </p:spTree>
    <p:extLst>
      <p:ext uri="{BB962C8B-B14F-4D97-AF65-F5344CB8AC3E}">
        <p14:creationId xmlns:p14="http://schemas.microsoft.com/office/powerpoint/2010/main" val="3622733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Child Passenger Safety</a:t>
            </a:r>
          </a:p>
        </p:txBody>
      </p:sp>
      <p:sp>
        <p:nvSpPr>
          <p:cNvPr id="4" name="Content Placeholder 3"/>
          <p:cNvSpPr>
            <a:spLocks noGrp="1"/>
          </p:cNvSpPr>
          <p:nvPr>
            <p:ph sz="half" idx="2"/>
          </p:nvPr>
        </p:nvSpPr>
        <p:spPr>
          <a:xfrm>
            <a:off x="371475" y="1822450"/>
            <a:ext cx="8534400" cy="1816100"/>
          </a:xfrm>
        </p:spPr>
        <p:txBody>
          <a:bodyPr/>
          <a:lstStyle/>
          <a:p>
            <a:pPr marL="0" indent="0">
              <a:buNone/>
            </a:pPr>
            <a:r>
              <a:rPr lang="en-US" sz="1800" dirty="0" smtClean="0"/>
              <a:t>EMS </a:t>
            </a:r>
            <a:r>
              <a:rPr lang="en-US" sz="1800" dirty="0"/>
              <a:t>personnel can make referrals to a local Child Passenger Safety expert as well as make recommendations that improve the safety of children in vehicles. This can include car seats, the dangers of hot cars and seat belt safety education both in the community and in private residences. Referral to a local Child Passenger Safety Seat Technician must be available</a:t>
            </a:r>
            <a:r>
              <a:rPr lang="en-US" sz="1800" dirty="0" smtClean="0"/>
              <a:t>.</a:t>
            </a:r>
            <a:endParaRPr lang="en-US" sz="1400" dirty="0"/>
          </a:p>
          <a:p>
            <a:pPr marL="0" indent="0">
              <a:buNone/>
            </a:pPr>
            <a:r>
              <a:rPr lang="en-US" sz="1400" dirty="0"/>
              <a:t/>
            </a:r>
            <a:br>
              <a:rPr lang="en-US" sz="1400" dirty="0"/>
            </a:br>
            <a:endParaRPr lang="en-US" sz="1400" dirty="0"/>
          </a:p>
        </p:txBody>
      </p:sp>
      <p:sp>
        <p:nvSpPr>
          <p:cNvPr id="5" name="Text Placeholder 4"/>
          <p:cNvSpPr>
            <a:spLocks noGrp="1"/>
          </p:cNvSpPr>
          <p:nvPr>
            <p:ph type="body" sz="quarter" idx="3"/>
          </p:nvPr>
        </p:nvSpPr>
        <p:spPr>
          <a:xfrm>
            <a:off x="363537" y="3819524"/>
            <a:ext cx="8315325" cy="422275"/>
          </a:xfrm>
        </p:spPr>
        <p:txBody>
          <a:bodyPr/>
          <a:lstStyle/>
          <a:p>
            <a:r>
              <a:rPr lang="en-US" dirty="0"/>
              <a:t>Children with Special Care Needs Evaluation</a:t>
            </a:r>
          </a:p>
        </p:txBody>
      </p:sp>
      <p:sp>
        <p:nvSpPr>
          <p:cNvPr id="6" name="Content Placeholder 5"/>
          <p:cNvSpPr>
            <a:spLocks noGrp="1"/>
          </p:cNvSpPr>
          <p:nvPr>
            <p:ph sz="quarter" idx="4"/>
          </p:nvPr>
        </p:nvSpPr>
        <p:spPr>
          <a:xfrm>
            <a:off x="363537" y="4244974"/>
            <a:ext cx="8307387" cy="1812926"/>
          </a:xfrm>
        </p:spPr>
        <p:txBody>
          <a:bodyPr/>
          <a:lstStyle/>
          <a:p>
            <a:pPr marL="0" indent="0">
              <a:buNone/>
            </a:pPr>
            <a:r>
              <a:rPr lang="en-US" sz="1800" dirty="0"/>
              <a:t>An in-home visit by EMS personnel to families with children with special care needs can encourage proactive information exchange and minimize misunderstandings should EMS be called to the home in an emergency. A discussion with family members about the types of care needed as well as the technical aspects of any assistive equipment can enable adequate EMS emergency service provision when needed. Documentation should be prepared and shared with dispatch when possible. </a:t>
            </a:r>
          </a:p>
          <a:p>
            <a:pPr marL="0" indent="0">
              <a:buNone/>
            </a:pPr>
            <a:endParaRPr lang="en-US" sz="18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9" name="Slide Number Placeholder 8"/>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19</a:t>
            </a:fld>
            <a:endParaRPr lang="en-US" altLang="en-US" dirty="0"/>
          </a:p>
        </p:txBody>
      </p:sp>
    </p:spTree>
    <p:extLst>
      <p:ext uri="{BB962C8B-B14F-4D97-AF65-F5344CB8AC3E}">
        <p14:creationId xmlns:p14="http://schemas.microsoft.com/office/powerpoint/2010/main" val="282891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457200" y="1714501"/>
            <a:ext cx="8229600" cy="3867149"/>
          </a:xfrm>
        </p:spPr>
        <p:txBody>
          <a:bodyPr/>
          <a:lstStyle/>
          <a:p>
            <a:pPr lvl="0"/>
            <a:r>
              <a:rPr lang="en-US" sz="2400" dirty="0" smtClean="0">
                <a:solidFill>
                  <a:prstClr val="black"/>
                </a:solidFill>
                <a:cs typeface="Arial" panose="020B0604020202020204" pitchFamily="34" charset="0"/>
              </a:rPr>
              <a:t>Review the Community EMS Program application requirements</a:t>
            </a:r>
            <a:br>
              <a:rPr lang="en-US" sz="2400" dirty="0" smtClean="0">
                <a:solidFill>
                  <a:prstClr val="black"/>
                </a:solidFill>
                <a:cs typeface="Arial" panose="020B0604020202020204" pitchFamily="34" charset="0"/>
              </a:rPr>
            </a:br>
            <a:endParaRPr lang="en-US" sz="2400" dirty="0" smtClean="0">
              <a:solidFill>
                <a:prstClr val="black"/>
              </a:solidFill>
              <a:cs typeface="Arial" panose="020B0604020202020204" pitchFamily="34" charset="0"/>
            </a:endParaRPr>
          </a:p>
          <a:p>
            <a:pPr lvl="0"/>
            <a:r>
              <a:rPr lang="en-US" sz="2400" dirty="0" smtClean="0">
                <a:solidFill>
                  <a:prstClr val="black"/>
                </a:solidFill>
                <a:cs typeface="Arial" panose="020B0604020202020204" pitchFamily="34" charset="0"/>
              </a:rPr>
              <a:t>Understand the process for Community EMS program application submission to the Department, including the review timeline</a:t>
            </a:r>
            <a:br>
              <a:rPr lang="en-US" sz="2400" dirty="0" smtClean="0">
                <a:solidFill>
                  <a:prstClr val="black"/>
                </a:solidFill>
                <a:cs typeface="Arial" panose="020B0604020202020204" pitchFamily="34" charset="0"/>
              </a:rPr>
            </a:br>
            <a:r>
              <a:rPr lang="en-US" sz="2400" dirty="0" smtClean="0">
                <a:solidFill>
                  <a:prstClr val="black"/>
                </a:solidFill>
                <a:cs typeface="Arial" panose="020B0604020202020204" pitchFamily="34" charset="0"/>
              </a:rPr>
              <a:t> </a:t>
            </a:r>
            <a:endParaRPr lang="en-US" sz="1400" dirty="0" smtClean="0">
              <a:solidFill>
                <a:prstClr val="black"/>
              </a:solidFill>
              <a:cs typeface="Arial" panose="020B0604020202020204" pitchFamily="34" charset="0"/>
            </a:endParaRPr>
          </a:p>
          <a:p>
            <a:pPr lvl="0"/>
            <a:r>
              <a:rPr lang="en-US" sz="2400" dirty="0" smtClean="0">
                <a:solidFill>
                  <a:prstClr val="black"/>
                </a:solidFill>
                <a:cs typeface="Arial" panose="020B0604020202020204" pitchFamily="34" charset="0"/>
              </a:rPr>
              <a:t>Learn more about each pre-approved service included in the Defined List of Community EMS Program Services</a:t>
            </a:r>
            <a:endParaRPr lang="en-US" sz="2400" dirty="0">
              <a:solidFill>
                <a:prstClr val="black"/>
              </a:solidFill>
              <a:cs typeface="Arial" panose="020B0604020202020204" pitchFamily="34" charset="0"/>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a:t>
            </a:fld>
            <a:endParaRPr lang="en-US" altLang="en-US" dirty="0"/>
          </a:p>
        </p:txBody>
      </p:sp>
    </p:spTree>
    <p:extLst>
      <p:ext uri="{BB962C8B-B14F-4D97-AF65-F5344CB8AC3E}">
        <p14:creationId xmlns:p14="http://schemas.microsoft.com/office/powerpoint/2010/main" val="1888760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Emergency Preparedness Individual Evaluation</a:t>
            </a:r>
          </a:p>
        </p:txBody>
      </p:sp>
      <p:sp>
        <p:nvSpPr>
          <p:cNvPr id="4" name="Content Placeholder 3"/>
          <p:cNvSpPr>
            <a:spLocks noGrp="1"/>
          </p:cNvSpPr>
          <p:nvPr>
            <p:ph sz="half" idx="2"/>
          </p:nvPr>
        </p:nvSpPr>
        <p:spPr>
          <a:xfrm>
            <a:off x="371475" y="1822450"/>
            <a:ext cx="8534400" cy="1549400"/>
          </a:xfrm>
        </p:spPr>
        <p:txBody>
          <a:bodyPr/>
          <a:lstStyle/>
          <a:p>
            <a:pPr marL="0" indent="0">
              <a:buNone/>
            </a:pPr>
            <a:r>
              <a:rPr lang="en-US" sz="1800" dirty="0" smtClean="0"/>
              <a:t>EMS </a:t>
            </a:r>
            <a:r>
              <a:rPr lang="en-US" sz="1800" dirty="0"/>
              <a:t>personnel can provide individuals or families with an evaluation of their home’s emergency preparedness. Checklists and reviews of current supplies and plans can help families be prepared for emergency situations. Preparation and prevention discussion on home safety, evacuation procedures and required supplies can help families and pets stay safe.</a:t>
            </a:r>
          </a:p>
          <a:p>
            <a:pPr marL="0" indent="0">
              <a:buNone/>
            </a:pPr>
            <a:endParaRPr lang="en-US" sz="1400" dirty="0"/>
          </a:p>
        </p:txBody>
      </p:sp>
      <p:sp>
        <p:nvSpPr>
          <p:cNvPr id="5" name="Text Placeholder 4"/>
          <p:cNvSpPr>
            <a:spLocks noGrp="1"/>
          </p:cNvSpPr>
          <p:nvPr>
            <p:ph type="body" sz="quarter" idx="3"/>
          </p:nvPr>
        </p:nvSpPr>
        <p:spPr>
          <a:xfrm>
            <a:off x="363537" y="3876674"/>
            <a:ext cx="8315325" cy="422275"/>
          </a:xfrm>
        </p:spPr>
        <p:txBody>
          <a:bodyPr/>
          <a:lstStyle/>
          <a:p>
            <a:r>
              <a:rPr lang="en-US" dirty="0"/>
              <a:t>Fire and Burn Prevention and Education</a:t>
            </a:r>
          </a:p>
        </p:txBody>
      </p:sp>
      <p:sp>
        <p:nvSpPr>
          <p:cNvPr id="6" name="Content Placeholder 5"/>
          <p:cNvSpPr>
            <a:spLocks noGrp="1"/>
          </p:cNvSpPr>
          <p:nvPr>
            <p:ph sz="quarter" idx="4"/>
          </p:nvPr>
        </p:nvSpPr>
        <p:spPr>
          <a:xfrm>
            <a:off x="363537" y="4302124"/>
            <a:ext cx="8307387" cy="1695451"/>
          </a:xfrm>
        </p:spPr>
        <p:txBody>
          <a:bodyPr/>
          <a:lstStyle/>
          <a:p>
            <a:pPr marL="0" indent="0">
              <a:buNone/>
            </a:pPr>
            <a:r>
              <a:rPr lang="en-US" sz="1800" dirty="0"/>
              <a:t>Burns are a significant cause of pain, disfigurement, and infection. EMS personnel can provide education on prevention of burns, potential treatments for burns as well as indications for when to call 911. Prevention can include smoke and carbon monoxide alarms, water heater temperature checks and code evaluation of heat sources in the home</a:t>
            </a:r>
            <a:r>
              <a:rPr lang="en-US" sz="1800" dirty="0" smtClean="0"/>
              <a:t>.</a:t>
            </a:r>
            <a:endParaRPr lang="en-US" sz="18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9" name="Slide Number Placeholder 8"/>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20</a:t>
            </a:fld>
            <a:endParaRPr lang="en-US" altLang="en-US" dirty="0"/>
          </a:p>
        </p:txBody>
      </p:sp>
    </p:spTree>
    <p:extLst>
      <p:ext uri="{BB962C8B-B14F-4D97-AF65-F5344CB8AC3E}">
        <p14:creationId xmlns:p14="http://schemas.microsoft.com/office/powerpoint/2010/main" val="3575133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168400"/>
            <a:ext cx="7324725" cy="469900"/>
          </a:xfrm>
        </p:spPr>
        <p:txBody>
          <a:bodyPr/>
          <a:lstStyle/>
          <a:p>
            <a:r>
              <a:rPr lang="en-US" dirty="0"/>
              <a:t>Home and Community Falls Prevention</a:t>
            </a:r>
          </a:p>
        </p:txBody>
      </p:sp>
      <p:sp>
        <p:nvSpPr>
          <p:cNvPr id="4" name="Content Placeholder 3"/>
          <p:cNvSpPr>
            <a:spLocks noGrp="1"/>
          </p:cNvSpPr>
          <p:nvPr>
            <p:ph sz="half" idx="2"/>
          </p:nvPr>
        </p:nvSpPr>
        <p:spPr>
          <a:xfrm>
            <a:off x="371475" y="1638300"/>
            <a:ext cx="8534400" cy="911225"/>
          </a:xfrm>
        </p:spPr>
        <p:txBody>
          <a:bodyPr/>
          <a:lstStyle/>
          <a:p>
            <a:pPr marL="0" indent="0">
              <a:buNone/>
            </a:pPr>
            <a:r>
              <a:rPr lang="en-US" sz="1400" dirty="0" smtClean="0"/>
              <a:t>Falls </a:t>
            </a:r>
            <a:r>
              <a:rPr lang="en-US" sz="1400" dirty="0"/>
              <a:t>Prevention can be accomplished by in-home visits and screenings along with simple improvements: clearing pathways, evaluating toilet and kitchen access, installing grab bars, removing access obstacles, and recommending additional appropriate tools to prevent falls</a:t>
            </a:r>
            <a:r>
              <a:rPr lang="en-US" sz="1400" dirty="0" smtClean="0"/>
              <a:t>.</a:t>
            </a:r>
            <a:endParaRPr lang="en-US" sz="1400" dirty="0"/>
          </a:p>
        </p:txBody>
      </p:sp>
      <p:sp>
        <p:nvSpPr>
          <p:cNvPr id="5" name="Text Placeholder 4"/>
          <p:cNvSpPr>
            <a:spLocks noGrp="1"/>
          </p:cNvSpPr>
          <p:nvPr>
            <p:ph type="body" sz="quarter" idx="3"/>
          </p:nvPr>
        </p:nvSpPr>
        <p:spPr>
          <a:xfrm>
            <a:off x="363537" y="2673349"/>
            <a:ext cx="8315325" cy="422275"/>
          </a:xfrm>
        </p:spPr>
        <p:txBody>
          <a:bodyPr/>
          <a:lstStyle/>
          <a:p>
            <a:r>
              <a:rPr lang="en-US" dirty="0"/>
              <a:t>Home Safety Evaluation </a:t>
            </a:r>
          </a:p>
        </p:txBody>
      </p:sp>
      <p:sp>
        <p:nvSpPr>
          <p:cNvPr id="6" name="Content Placeholder 5"/>
          <p:cNvSpPr>
            <a:spLocks noGrp="1"/>
          </p:cNvSpPr>
          <p:nvPr>
            <p:ph sz="quarter" idx="4"/>
          </p:nvPr>
        </p:nvSpPr>
        <p:spPr>
          <a:xfrm>
            <a:off x="381000" y="3074986"/>
            <a:ext cx="8307387" cy="1203326"/>
          </a:xfrm>
        </p:spPr>
        <p:txBody>
          <a:bodyPr/>
          <a:lstStyle/>
          <a:p>
            <a:pPr marL="0" indent="0">
              <a:buNone/>
            </a:pPr>
            <a:r>
              <a:rPr lang="en-US" sz="1600" dirty="0"/>
              <a:t>Home safety impacts residents, families, and the larger community. The Massachusetts Housing website includes resources to address home safety in the community. EMS personnel may be given access to a home when local fire or law enforcement may not and can provide crucial information about safety risks for a particular home. </a:t>
            </a:r>
          </a:p>
        </p:txBody>
      </p:sp>
      <p:sp>
        <p:nvSpPr>
          <p:cNvPr id="8" name="Text Placeholder 2"/>
          <p:cNvSpPr txBox="1">
            <a:spLocks/>
          </p:cNvSpPr>
          <p:nvPr/>
        </p:nvSpPr>
        <p:spPr bwMode="auto">
          <a:xfrm>
            <a:off x="414337" y="4343400"/>
            <a:ext cx="7324725"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None/>
              <a:defRPr sz="2400" b="1">
                <a:solidFill>
                  <a:schemeClr val="tx1"/>
                </a:solidFill>
                <a:latin typeface="+mn-lt"/>
                <a:ea typeface="ＭＳ Ｐゴシック" charset="0"/>
                <a:cs typeface="ＭＳ Ｐゴシック" charset="0"/>
              </a:defRPr>
            </a:lvl1pPr>
            <a:lvl2pPr marL="457200" indent="0" algn="l" rtl="0" eaLnBrk="0" fontAlgn="base" hangingPunct="0">
              <a:spcBef>
                <a:spcPct val="20000"/>
              </a:spcBef>
              <a:spcAft>
                <a:spcPct val="0"/>
              </a:spcAft>
              <a:buNone/>
              <a:defRPr sz="2000" b="1">
                <a:solidFill>
                  <a:schemeClr val="tx1"/>
                </a:solidFill>
                <a:latin typeface="+mn-lt"/>
                <a:ea typeface="ＭＳ Ｐゴシック" charset="0"/>
              </a:defRPr>
            </a:lvl2pPr>
            <a:lvl3pPr marL="914400" indent="0" algn="l" rtl="0" eaLnBrk="0" fontAlgn="base" hangingPunct="0">
              <a:spcBef>
                <a:spcPct val="20000"/>
              </a:spcBef>
              <a:spcAft>
                <a:spcPct val="0"/>
              </a:spcAft>
              <a:buNone/>
              <a:defRPr sz="1800" b="1">
                <a:solidFill>
                  <a:schemeClr val="tx1"/>
                </a:solidFill>
                <a:latin typeface="+mn-lt"/>
                <a:ea typeface="ＭＳ Ｐゴシック" charset="0"/>
              </a:defRPr>
            </a:lvl3pPr>
            <a:lvl4pPr marL="1371600" indent="0" algn="l" rtl="0" eaLnBrk="0" fontAlgn="base" hangingPunct="0">
              <a:spcBef>
                <a:spcPct val="20000"/>
              </a:spcBef>
              <a:spcAft>
                <a:spcPct val="0"/>
              </a:spcAft>
              <a:buNone/>
              <a:defRPr sz="1600" b="1">
                <a:solidFill>
                  <a:schemeClr val="tx1"/>
                </a:solidFill>
                <a:latin typeface="+mn-lt"/>
                <a:ea typeface="ＭＳ Ｐゴシック" charset="0"/>
              </a:defRPr>
            </a:lvl4pPr>
            <a:lvl5pPr marL="1828800" indent="0" algn="l" rtl="0" eaLnBrk="0" fontAlgn="base" hangingPunct="0">
              <a:spcBef>
                <a:spcPct val="20000"/>
              </a:spcBef>
              <a:spcAft>
                <a:spcPct val="0"/>
              </a:spcAft>
              <a:buNone/>
              <a:defRPr sz="1600" b="1">
                <a:solidFill>
                  <a:schemeClr val="tx1"/>
                </a:solidFill>
                <a:latin typeface="+mn-lt"/>
                <a:ea typeface="ＭＳ Ｐゴシック" charset="0"/>
              </a:defRPr>
            </a:lvl5pPr>
            <a:lvl6pPr marL="2286000" indent="0" algn="l" rtl="0" fontAlgn="base">
              <a:spcBef>
                <a:spcPct val="20000"/>
              </a:spcBef>
              <a:spcAft>
                <a:spcPct val="0"/>
              </a:spcAft>
              <a:buNone/>
              <a:defRPr sz="1600" b="1">
                <a:solidFill>
                  <a:schemeClr val="tx1"/>
                </a:solidFill>
                <a:latin typeface="+mn-lt"/>
              </a:defRPr>
            </a:lvl6pPr>
            <a:lvl7pPr marL="2743200" indent="0" algn="l" rtl="0" fontAlgn="base">
              <a:spcBef>
                <a:spcPct val="20000"/>
              </a:spcBef>
              <a:spcAft>
                <a:spcPct val="0"/>
              </a:spcAft>
              <a:buNone/>
              <a:defRPr sz="1600" b="1">
                <a:solidFill>
                  <a:schemeClr val="tx1"/>
                </a:solidFill>
                <a:latin typeface="+mn-lt"/>
              </a:defRPr>
            </a:lvl7pPr>
            <a:lvl8pPr marL="3200400" indent="0" algn="l" rtl="0" fontAlgn="base">
              <a:spcBef>
                <a:spcPct val="20000"/>
              </a:spcBef>
              <a:spcAft>
                <a:spcPct val="0"/>
              </a:spcAft>
              <a:buNone/>
              <a:defRPr sz="1600" b="1">
                <a:solidFill>
                  <a:schemeClr val="tx1"/>
                </a:solidFill>
                <a:latin typeface="+mn-lt"/>
              </a:defRPr>
            </a:lvl8pPr>
            <a:lvl9pPr marL="3657600" indent="0" algn="l" rtl="0" fontAlgn="base">
              <a:spcBef>
                <a:spcPct val="20000"/>
              </a:spcBef>
              <a:spcAft>
                <a:spcPct val="0"/>
              </a:spcAft>
              <a:buNone/>
              <a:defRPr sz="1600" b="1">
                <a:solidFill>
                  <a:schemeClr val="tx1"/>
                </a:solidFill>
                <a:latin typeface="+mn-lt"/>
              </a:defRPr>
            </a:lvl9pPr>
          </a:lstStyle>
          <a:p>
            <a:r>
              <a:rPr lang="en-US" dirty="0"/>
              <a:t>Homelessness and Housing Instability </a:t>
            </a:r>
          </a:p>
        </p:txBody>
      </p:sp>
      <p:sp>
        <p:nvSpPr>
          <p:cNvPr id="9" name="Content Placeholder 3"/>
          <p:cNvSpPr txBox="1">
            <a:spLocks/>
          </p:cNvSpPr>
          <p:nvPr/>
        </p:nvSpPr>
        <p:spPr bwMode="auto">
          <a:xfrm>
            <a:off x="423862" y="4813300"/>
            <a:ext cx="8534400" cy="120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8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6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buNone/>
            </a:pPr>
            <a:r>
              <a:rPr lang="en-US" sz="1400" dirty="0"/>
              <a:t>Providing support to those experiencing housing instability can prevent future emergencies. EMS personnel can provide referrals to nutrition, shelter, housing, and utility resources. Specifically, providing local resources for veterans, domestic abuse victims, and families in vulnerable situations could improve your community’s well-being. Keeping a verified list of resources available in the local community can keep patients secure and prevent emergency situations. Social work and case management referrals will increase awareness of at-risk community members.</a:t>
            </a:r>
          </a:p>
          <a:p>
            <a:pPr marL="0" indent="0">
              <a:buFontTx/>
              <a:buNone/>
            </a:pPr>
            <a:endParaRPr lang="en-US" sz="1400" kern="0" dirty="0" smtClean="0"/>
          </a:p>
        </p:txBody>
      </p:sp>
      <p:sp>
        <p:nvSpPr>
          <p:cNvPr id="10"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11" name="Slide Number Placeholder 10"/>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21</a:t>
            </a:fld>
            <a:endParaRPr lang="en-US" altLang="en-US" dirty="0"/>
          </a:p>
        </p:txBody>
      </p:sp>
    </p:spTree>
    <p:extLst>
      <p:ext uri="{BB962C8B-B14F-4D97-AF65-F5344CB8AC3E}">
        <p14:creationId xmlns:p14="http://schemas.microsoft.com/office/powerpoint/2010/main" val="449732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Poison Control Home Evaluation</a:t>
            </a:r>
          </a:p>
        </p:txBody>
      </p:sp>
      <p:sp>
        <p:nvSpPr>
          <p:cNvPr id="4" name="Content Placeholder 3"/>
          <p:cNvSpPr>
            <a:spLocks noGrp="1"/>
          </p:cNvSpPr>
          <p:nvPr>
            <p:ph sz="half" idx="2"/>
          </p:nvPr>
        </p:nvSpPr>
        <p:spPr>
          <a:xfrm>
            <a:off x="371475" y="1822450"/>
            <a:ext cx="8534400" cy="2054224"/>
          </a:xfrm>
        </p:spPr>
        <p:txBody>
          <a:bodyPr/>
          <a:lstStyle/>
          <a:p>
            <a:pPr marL="0" indent="0">
              <a:buNone/>
            </a:pPr>
            <a:r>
              <a:rPr lang="en-US" sz="1800" dirty="0" smtClean="0"/>
              <a:t>Household </a:t>
            </a:r>
            <a:r>
              <a:rPr lang="en-US" sz="1800" dirty="0"/>
              <a:t>chemical and medication safety education, particularly around preventing overdoses and dosing errors in the home or community, can be a highly effective preventive measure. Education and assistance with this process can reduce unnecessary emergency department visits and provide opportunities to educate families about risks associated with certain types or combinations of medications. Home evaluations should follow Poison Control guidelines.</a:t>
            </a:r>
          </a:p>
          <a:p>
            <a:pPr marL="0" indent="0">
              <a:buNone/>
            </a:pPr>
            <a:r>
              <a:rPr lang="en-US" sz="1800" b="1" dirty="0"/>
              <a:t>Additional resource:</a:t>
            </a:r>
            <a:r>
              <a:rPr lang="en-US" sz="1800" dirty="0"/>
              <a:t> </a:t>
            </a:r>
            <a:r>
              <a:rPr lang="en-US" sz="1800" u="sng" dirty="0">
                <a:hlinkClick r:id="rId2"/>
              </a:rPr>
              <a:t>Regional Center for Poison Control and Prevention</a:t>
            </a:r>
            <a:r>
              <a:rPr lang="en-US" sz="1800" dirty="0"/>
              <a:t> </a:t>
            </a:r>
          </a:p>
          <a:p>
            <a:pPr marL="0" indent="0">
              <a:buNone/>
            </a:pPr>
            <a:endParaRPr lang="en-US" sz="1400" dirty="0"/>
          </a:p>
        </p:txBody>
      </p:sp>
      <p:sp>
        <p:nvSpPr>
          <p:cNvPr id="5" name="Text Placeholder 4"/>
          <p:cNvSpPr>
            <a:spLocks noGrp="1"/>
          </p:cNvSpPr>
          <p:nvPr>
            <p:ph type="body" sz="quarter" idx="3"/>
          </p:nvPr>
        </p:nvSpPr>
        <p:spPr>
          <a:xfrm>
            <a:off x="371475" y="4276724"/>
            <a:ext cx="8315325" cy="422275"/>
          </a:xfrm>
        </p:spPr>
        <p:txBody>
          <a:bodyPr/>
          <a:lstStyle/>
          <a:p>
            <a:r>
              <a:rPr lang="en-US" dirty="0"/>
              <a:t>Water Safety</a:t>
            </a:r>
          </a:p>
        </p:txBody>
      </p:sp>
      <p:sp>
        <p:nvSpPr>
          <p:cNvPr id="6" name="Content Placeholder 5"/>
          <p:cNvSpPr>
            <a:spLocks noGrp="1"/>
          </p:cNvSpPr>
          <p:nvPr>
            <p:ph sz="quarter" idx="4"/>
          </p:nvPr>
        </p:nvSpPr>
        <p:spPr>
          <a:xfrm>
            <a:off x="314325" y="4692648"/>
            <a:ext cx="8307387" cy="1387475"/>
          </a:xfrm>
        </p:spPr>
        <p:txBody>
          <a:bodyPr/>
          <a:lstStyle/>
          <a:p>
            <a:pPr marL="0" indent="0">
              <a:buNone/>
            </a:pPr>
            <a:r>
              <a:rPr lang="en-US" sz="1800" dirty="0" smtClean="0"/>
              <a:t>EMS </a:t>
            </a:r>
            <a:r>
              <a:rPr lang="en-US" sz="1800" dirty="0"/>
              <a:t>personnel can provide water safety advice that will prevent unnecessary risks in a water environment. This can include education, providing information on flotation devices, drowning prevention tips and improving compliance with the use of flotation devices as well as other water safety tools</a:t>
            </a:r>
            <a:r>
              <a:rPr lang="en-US" sz="1800" dirty="0" smtClean="0"/>
              <a:t>.</a:t>
            </a:r>
            <a:endParaRPr lang="en-US" sz="18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2" name="Slide Number Placeholder 1"/>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22</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Welcome Family (Home Evaluation for New Caregivers)</a:t>
            </a:r>
          </a:p>
        </p:txBody>
      </p:sp>
      <p:sp>
        <p:nvSpPr>
          <p:cNvPr id="4" name="Content Placeholder 3"/>
          <p:cNvSpPr>
            <a:spLocks noGrp="1"/>
          </p:cNvSpPr>
          <p:nvPr>
            <p:ph sz="half" idx="2"/>
          </p:nvPr>
        </p:nvSpPr>
        <p:spPr>
          <a:xfrm>
            <a:off x="371475" y="1822450"/>
            <a:ext cx="8534400" cy="1549400"/>
          </a:xfrm>
        </p:spPr>
        <p:txBody>
          <a:bodyPr/>
          <a:lstStyle/>
          <a:p>
            <a:pPr marL="0" indent="0">
              <a:buNone/>
            </a:pPr>
            <a:r>
              <a:rPr lang="en-US" sz="1800" dirty="0" smtClean="0"/>
              <a:t>Welcome </a:t>
            </a:r>
            <a:r>
              <a:rPr lang="en-US" sz="1800" dirty="0"/>
              <a:t>Family is a program of the </a:t>
            </a:r>
            <a:r>
              <a:rPr lang="en-US" sz="1800" u="sng" dirty="0">
                <a:hlinkClick r:id="rId2"/>
              </a:rPr>
              <a:t>Massachusetts Home Visiting Initiative</a:t>
            </a:r>
            <a:r>
              <a:rPr lang="en-US" sz="1800" dirty="0"/>
              <a:t>.  The program offers a universal one-time nurse home visit to all mothers with newborns. Welcome Family assesses mother and newborn health and well-being and provides education, support, and referrals to services as needed. EMS personnel can participate in the program and provide required services after participating in training by the new parent initiative staff or make referrals in conjunction with the new parent initiative staff. </a:t>
            </a:r>
          </a:p>
          <a:p>
            <a:pPr marL="0" indent="0">
              <a:buNone/>
            </a:pPr>
            <a:r>
              <a:rPr lang="en-US" sz="1800" b="1" dirty="0"/>
              <a:t>Additional Resource:</a:t>
            </a:r>
            <a:r>
              <a:rPr lang="en-US" sz="1800" dirty="0"/>
              <a:t> </a:t>
            </a:r>
            <a:r>
              <a:rPr lang="en-US" sz="1800" u="sng" dirty="0">
                <a:hlinkClick r:id="rId3"/>
              </a:rPr>
              <a:t>Welcome Family Information for Providers</a:t>
            </a:r>
            <a:r>
              <a:rPr lang="en-US" sz="1800" dirty="0"/>
              <a:t> </a:t>
            </a:r>
          </a:p>
          <a:p>
            <a:pPr marL="0" indent="0">
              <a:buNone/>
            </a:pPr>
            <a:endParaRPr lang="en-US" sz="1400" dirty="0"/>
          </a:p>
        </p:txBody>
      </p:sp>
      <p:sp>
        <p:nvSpPr>
          <p:cNvPr id="5" name="Text Placeholder 4"/>
          <p:cNvSpPr>
            <a:spLocks noGrp="1"/>
          </p:cNvSpPr>
          <p:nvPr>
            <p:ph type="body" sz="quarter" idx="3"/>
          </p:nvPr>
        </p:nvSpPr>
        <p:spPr>
          <a:xfrm>
            <a:off x="347661" y="4495799"/>
            <a:ext cx="8315325" cy="422275"/>
          </a:xfrm>
        </p:spPr>
        <p:txBody>
          <a:bodyPr/>
          <a:lstStyle/>
          <a:p>
            <a:r>
              <a:rPr lang="en-US" dirty="0"/>
              <a:t>Windows Falls Prevention</a:t>
            </a:r>
          </a:p>
        </p:txBody>
      </p:sp>
      <p:sp>
        <p:nvSpPr>
          <p:cNvPr id="6" name="Content Placeholder 5"/>
          <p:cNvSpPr>
            <a:spLocks noGrp="1"/>
          </p:cNvSpPr>
          <p:nvPr>
            <p:ph sz="quarter" idx="4"/>
          </p:nvPr>
        </p:nvSpPr>
        <p:spPr>
          <a:xfrm>
            <a:off x="347661" y="4921249"/>
            <a:ext cx="8307387" cy="1022351"/>
          </a:xfrm>
        </p:spPr>
        <p:txBody>
          <a:bodyPr/>
          <a:lstStyle/>
          <a:p>
            <a:pPr marL="0" indent="0">
              <a:buNone/>
            </a:pPr>
            <a:r>
              <a:rPr lang="en-US" sz="1800" dirty="0" smtClean="0"/>
              <a:t>EMS </a:t>
            </a:r>
            <a:r>
              <a:rPr lang="en-US" sz="1800" dirty="0"/>
              <a:t>personnel can provide education to community members on egress and ingress in multi-story homes as well as provide and recommend/install window bars, appropriate window locks, and ladders for egress as needed.</a:t>
            </a:r>
          </a:p>
          <a:p>
            <a:pPr marL="0" indent="0">
              <a:buNone/>
            </a:pPr>
            <a:endParaRPr lang="en-US" sz="18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2" name="Slide Number Placeholder 1"/>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23</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Behavioral Health Home and Community Referrals</a:t>
            </a:r>
          </a:p>
        </p:txBody>
      </p:sp>
      <p:sp>
        <p:nvSpPr>
          <p:cNvPr id="4" name="Content Placeholder 3"/>
          <p:cNvSpPr>
            <a:spLocks noGrp="1"/>
          </p:cNvSpPr>
          <p:nvPr>
            <p:ph sz="half" idx="2"/>
          </p:nvPr>
        </p:nvSpPr>
        <p:spPr>
          <a:xfrm>
            <a:off x="371475" y="1822450"/>
            <a:ext cx="8534400" cy="930275"/>
          </a:xfrm>
        </p:spPr>
        <p:txBody>
          <a:bodyPr/>
          <a:lstStyle/>
          <a:p>
            <a:pPr marL="0" indent="0">
              <a:buNone/>
            </a:pPr>
            <a:r>
              <a:rPr lang="en-US" sz="1800" dirty="0" smtClean="0"/>
              <a:t>EMS </a:t>
            </a:r>
            <a:r>
              <a:rPr lang="en-US" sz="1800" dirty="0"/>
              <a:t>personnel can assist with referral and scheduling appointments with behavioral health resources or provide brochures and contact information. Written documentation of the referral is required.  </a:t>
            </a:r>
          </a:p>
          <a:p>
            <a:pPr marL="0" indent="0">
              <a:buNone/>
            </a:pPr>
            <a:r>
              <a:rPr lang="en-US" sz="1800" dirty="0"/>
              <a:t/>
            </a:r>
            <a:br>
              <a:rPr lang="en-US" sz="1800" dirty="0"/>
            </a:br>
            <a:r>
              <a:rPr lang="en-US" sz="1800" dirty="0"/>
              <a:t> </a:t>
            </a:r>
          </a:p>
          <a:p>
            <a:pPr marL="0" indent="0">
              <a:buNone/>
            </a:pPr>
            <a:endParaRPr lang="en-US" sz="1400" dirty="0"/>
          </a:p>
        </p:txBody>
      </p:sp>
      <p:sp>
        <p:nvSpPr>
          <p:cNvPr id="5" name="Text Placeholder 4"/>
          <p:cNvSpPr>
            <a:spLocks noGrp="1"/>
          </p:cNvSpPr>
          <p:nvPr>
            <p:ph type="body" sz="quarter" idx="3"/>
          </p:nvPr>
        </p:nvSpPr>
        <p:spPr>
          <a:xfrm>
            <a:off x="363537" y="3876674"/>
            <a:ext cx="8315325" cy="422275"/>
          </a:xfrm>
        </p:spPr>
        <p:txBody>
          <a:bodyPr/>
          <a:lstStyle/>
          <a:p>
            <a:r>
              <a:rPr lang="en-US" dirty="0"/>
              <a:t>Depression and Suicide Prevention Resource Lists in the Community</a:t>
            </a:r>
          </a:p>
        </p:txBody>
      </p:sp>
      <p:sp>
        <p:nvSpPr>
          <p:cNvPr id="6" name="Content Placeholder 5"/>
          <p:cNvSpPr>
            <a:spLocks noGrp="1"/>
          </p:cNvSpPr>
          <p:nvPr>
            <p:ph sz="quarter" idx="4"/>
          </p:nvPr>
        </p:nvSpPr>
        <p:spPr>
          <a:xfrm>
            <a:off x="363537" y="4302124"/>
            <a:ext cx="8307387" cy="1695451"/>
          </a:xfrm>
        </p:spPr>
        <p:txBody>
          <a:bodyPr/>
          <a:lstStyle/>
          <a:p>
            <a:pPr marL="0" indent="0">
              <a:buNone/>
            </a:pPr>
            <a:r>
              <a:rPr lang="en-US" sz="1800" dirty="0"/>
              <a:t>EMS personnel can provide referrals, brochures and assist with locating community resources for depression and suicide prevention. EMS can also provide community education on recognizing the signs and symptoms of depression and suicide risks as well as treatment resources in the local community.</a:t>
            </a:r>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2" name="Slide Number Placeholder 1"/>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24</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Fire Arms Safety </a:t>
            </a:r>
          </a:p>
        </p:txBody>
      </p:sp>
      <p:sp>
        <p:nvSpPr>
          <p:cNvPr id="4" name="Content Placeholder 3"/>
          <p:cNvSpPr>
            <a:spLocks noGrp="1"/>
          </p:cNvSpPr>
          <p:nvPr>
            <p:ph sz="half" idx="2"/>
          </p:nvPr>
        </p:nvSpPr>
        <p:spPr>
          <a:xfrm>
            <a:off x="371475" y="1822450"/>
            <a:ext cx="8534400" cy="2063750"/>
          </a:xfrm>
        </p:spPr>
        <p:txBody>
          <a:bodyPr/>
          <a:lstStyle/>
          <a:p>
            <a:pPr marL="0" indent="0">
              <a:buNone/>
            </a:pPr>
            <a:r>
              <a:rPr lang="en-US" sz="1800" dirty="0" smtClean="0"/>
              <a:t>EMS </a:t>
            </a:r>
            <a:r>
              <a:rPr lang="en-US" sz="1800" dirty="0"/>
              <a:t>personnel are given access to the home environment that allows for suggestions of safe storage and use of firearms. Providing family members who have a gun in the household with referral tools for local firearm safety classes encourages safe gun ownership. Providing gun locks and suggestions for gun safes and storage can increase pediatric safety and reduce impulse use. Lethal means counseling and education on gun safety have been shown to reduce gun incidents both in accidental and intentional gun deaths.</a:t>
            </a:r>
          </a:p>
          <a:p>
            <a:pPr marL="0" indent="0">
              <a:buNone/>
            </a:pPr>
            <a:endParaRPr lang="en-US" sz="1800" b="1" dirty="0" smtClean="0"/>
          </a:p>
          <a:p>
            <a:pPr marL="0" indent="0">
              <a:buNone/>
            </a:pPr>
            <a:r>
              <a:rPr lang="en-US" sz="1800" b="1" dirty="0" smtClean="0"/>
              <a:t>Additional </a:t>
            </a:r>
            <a:r>
              <a:rPr lang="en-US" sz="1800" b="1" dirty="0"/>
              <a:t>resource:</a:t>
            </a:r>
            <a:r>
              <a:rPr lang="en-US" sz="1800" dirty="0"/>
              <a:t> </a:t>
            </a:r>
            <a:r>
              <a:rPr lang="en-US" sz="1800" u="sng" dirty="0">
                <a:hlinkClick r:id="rId2"/>
              </a:rPr>
              <a:t>Suicide Prevention Resource Center Online Courses </a:t>
            </a:r>
            <a:r>
              <a:rPr lang="en-US" sz="1800" dirty="0"/>
              <a:t> </a:t>
            </a:r>
          </a:p>
          <a:p>
            <a:pPr marL="0" indent="0">
              <a:buNone/>
            </a:pPr>
            <a:endParaRPr lang="en-US" sz="14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10" name="Slide Number Placeholder 9"/>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25</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Asthma Evaluation</a:t>
            </a:r>
          </a:p>
        </p:txBody>
      </p:sp>
      <p:sp>
        <p:nvSpPr>
          <p:cNvPr id="4" name="Content Placeholder 3"/>
          <p:cNvSpPr>
            <a:spLocks noGrp="1"/>
          </p:cNvSpPr>
          <p:nvPr>
            <p:ph sz="half" idx="2"/>
          </p:nvPr>
        </p:nvSpPr>
        <p:spPr>
          <a:xfrm>
            <a:off x="371475" y="1822450"/>
            <a:ext cx="8534400" cy="1549400"/>
          </a:xfrm>
        </p:spPr>
        <p:txBody>
          <a:bodyPr/>
          <a:lstStyle/>
          <a:p>
            <a:pPr marL="0" indent="0">
              <a:buNone/>
            </a:pPr>
            <a:r>
              <a:rPr lang="en-US" sz="1800" dirty="0" smtClean="0"/>
              <a:t>EMS </a:t>
            </a:r>
            <a:r>
              <a:rPr lang="en-US" sz="1800" dirty="0"/>
              <a:t>personnel can evaluate the home environment for asthma triggers and provide assistance with initial education on peak flow testing for asthmatics in the home environment. Referrals from the emergency department and an individual’s PCP can help evaluate if asthma is being well controlled in the home. Patients with active shortness of breath must be treated as a medical emergency when applicable. </a:t>
            </a:r>
          </a:p>
          <a:p>
            <a:pPr marL="0" indent="0">
              <a:buNone/>
            </a:pPr>
            <a:endParaRPr lang="en-US" sz="1400" dirty="0"/>
          </a:p>
        </p:txBody>
      </p:sp>
      <p:sp>
        <p:nvSpPr>
          <p:cNvPr id="5" name="Text Placeholder 4"/>
          <p:cNvSpPr>
            <a:spLocks noGrp="1"/>
          </p:cNvSpPr>
          <p:nvPr>
            <p:ph type="body" sz="quarter" idx="3"/>
          </p:nvPr>
        </p:nvSpPr>
        <p:spPr>
          <a:xfrm>
            <a:off x="355599" y="3562349"/>
            <a:ext cx="8315325" cy="422275"/>
          </a:xfrm>
        </p:spPr>
        <p:txBody>
          <a:bodyPr/>
          <a:lstStyle/>
          <a:p>
            <a:r>
              <a:rPr lang="en-US" dirty="0"/>
              <a:t>Health Promotion Screening</a:t>
            </a:r>
          </a:p>
        </p:txBody>
      </p:sp>
      <p:sp>
        <p:nvSpPr>
          <p:cNvPr id="6" name="Content Placeholder 5"/>
          <p:cNvSpPr>
            <a:spLocks noGrp="1"/>
          </p:cNvSpPr>
          <p:nvPr>
            <p:ph sz="quarter" idx="4"/>
          </p:nvPr>
        </p:nvSpPr>
        <p:spPr>
          <a:xfrm>
            <a:off x="355599" y="3987799"/>
            <a:ext cx="8307387" cy="1695451"/>
          </a:xfrm>
        </p:spPr>
        <p:txBody>
          <a:bodyPr/>
          <a:lstStyle/>
          <a:p>
            <a:pPr marL="0" indent="0">
              <a:buNone/>
            </a:pPr>
            <a:r>
              <a:rPr lang="en-US" sz="1800" dirty="0" smtClean="0"/>
              <a:t>EMS </a:t>
            </a:r>
            <a:r>
              <a:rPr lang="en-US" sz="1800" dirty="0"/>
              <a:t>personnel can provide community education and health promotion screenings at health promotion screening events. Laboratory testing at Health Promotion Screening events is subject to review and approval by the DPH Clinical Laboratory Program pursuant to 105 CMR 180.030 (D). Further information, including the Health Promotion Screening application, may be found at: </a:t>
            </a:r>
          </a:p>
          <a:p>
            <a:pPr marL="0" indent="0">
              <a:buNone/>
            </a:pPr>
            <a:r>
              <a:rPr lang="en-US" sz="1800" b="1" dirty="0" smtClean="0"/>
              <a:t/>
            </a:r>
            <a:br>
              <a:rPr lang="en-US" sz="1800" b="1" dirty="0" smtClean="0"/>
            </a:br>
            <a:r>
              <a:rPr lang="en-US" sz="1800" b="1" dirty="0" smtClean="0"/>
              <a:t>Additional </a:t>
            </a:r>
            <a:r>
              <a:rPr lang="en-US" sz="1800" b="1" dirty="0"/>
              <a:t>resource:</a:t>
            </a:r>
            <a:r>
              <a:rPr lang="en-US" sz="1800" dirty="0"/>
              <a:t> </a:t>
            </a:r>
            <a:r>
              <a:rPr lang="en-US" sz="1800" u="sng" dirty="0">
                <a:hlinkClick r:id="rId2"/>
              </a:rPr>
              <a:t>Health Promotion Screen Application information</a:t>
            </a:r>
            <a:r>
              <a:rPr lang="en-US" sz="1800" dirty="0"/>
              <a:t> </a:t>
            </a:r>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2" name="Slide Number Placeholder 1"/>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26</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599" y="1285875"/>
            <a:ext cx="8315325" cy="422275"/>
          </a:xfrm>
        </p:spPr>
        <p:txBody>
          <a:bodyPr/>
          <a:lstStyle/>
          <a:p>
            <a:r>
              <a:rPr lang="en-US" dirty="0"/>
              <a:t>Vaccinations (by Paramedics ONLY)</a:t>
            </a:r>
          </a:p>
        </p:txBody>
      </p:sp>
      <p:sp>
        <p:nvSpPr>
          <p:cNvPr id="6" name="Content Placeholder 5"/>
          <p:cNvSpPr>
            <a:spLocks noGrp="1"/>
          </p:cNvSpPr>
          <p:nvPr>
            <p:ph sz="quarter" idx="4"/>
          </p:nvPr>
        </p:nvSpPr>
        <p:spPr>
          <a:xfrm>
            <a:off x="379413" y="1708150"/>
            <a:ext cx="8307387" cy="4537075"/>
          </a:xfrm>
        </p:spPr>
        <p:txBody>
          <a:bodyPr/>
          <a:lstStyle/>
          <a:p>
            <a:pPr marL="0" indent="0">
              <a:buNone/>
            </a:pPr>
            <a:r>
              <a:rPr lang="en-US" sz="1600" dirty="0" smtClean="0"/>
              <a:t>Only </a:t>
            </a:r>
            <a:r>
              <a:rPr lang="en-US" sz="1600" dirty="0"/>
              <a:t>paramedics may administer flu vaccines and other vaccinations designated by the Department to persons 18 years old and over, as authorized by clinical protocols in a Department-approved MIH or Community EMS Program. </a:t>
            </a:r>
            <a:r>
              <a:rPr lang="en-US" sz="1600" u="sng" dirty="0">
                <a:hlinkClick r:id="rId2"/>
              </a:rPr>
              <a:t>See 105 CMR 700.003(A) (4) of the Drug Control Program (DCP) regulations</a:t>
            </a:r>
            <a:r>
              <a:rPr lang="en-US" sz="1600" dirty="0"/>
              <a:t>.</a:t>
            </a:r>
            <a:r>
              <a:rPr lang="en-US" sz="1600" u="sng" dirty="0"/>
              <a:t>  </a:t>
            </a:r>
            <a:endParaRPr lang="en-US" sz="1600" dirty="0"/>
          </a:p>
          <a:p>
            <a:pPr marL="0" indent="0">
              <a:buNone/>
            </a:pPr>
            <a:r>
              <a:rPr lang="en-US" sz="600" dirty="0" smtClean="0"/>
              <a:t> </a:t>
            </a:r>
          </a:p>
          <a:p>
            <a:pPr marL="0" indent="0">
              <a:buNone/>
            </a:pPr>
            <a:r>
              <a:rPr lang="en-US" sz="1600" dirty="0" smtClean="0"/>
              <a:t>The </a:t>
            </a:r>
            <a:r>
              <a:rPr lang="en-US" sz="1600" dirty="0"/>
              <a:t>primary ambulance service’s affiliate hospital medical director is responsible for establishing clinical protocols governing such vaccinations by paramedics</a:t>
            </a:r>
            <a:r>
              <a:rPr lang="en-US" sz="1600" dirty="0" smtClean="0"/>
              <a:t>.</a:t>
            </a:r>
            <a:br>
              <a:rPr lang="en-US" sz="1600" dirty="0" smtClean="0"/>
            </a:br>
            <a:r>
              <a:rPr lang="en-US" sz="500" dirty="0" smtClean="0"/>
              <a:t> </a:t>
            </a:r>
            <a:endParaRPr lang="en-US" sz="500" dirty="0"/>
          </a:p>
          <a:p>
            <a:pPr marL="0" indent="0">
              <a:buNone/>
            </a:pPr>
            <a:r>
              <a:rPr lang="en-US" sz="1600" dirty="0"/>
              <a:t>If vaccine responsibility is to be maintained by the primary ambulance service at their base locations, all applicable vaccine storage requirements must be followed, as referenced in DCP regulations. Documentation of immunization must be maintained in accordance with local public health authority processes and comply with federal and DCP regulations. Description of program must include intended population for vaccination and how vaccine acquisition and storage will be handled. </a:t>
            </a:r>
            <a:r>
              <a:rPr lang="en-US" sz="1600" b="1" dirty="0"/>
              <a:t>Visit the </a:t>
            </a:r>
            <a:r>
              <a:rPr lang="en-US" sz="1600" b="1" u="sng" dirty="0">
                <a:hlinkClick r:id="rId3"/>
              </a:rPr>
              <a:t>Centers for Disease Control and Prevention website</a:t>
            </a:r>
            <a:r>
              <a:rPr lang="en-US" sz="1600" b="1" dirty="0"/>
              <a:t> for more information on storage and handling of vaccines.</a:t>
            </a:r>
            <a:endParaRPr lang="en-US" sz="1600" dirty="0"/>
          </a:p>
          <a:p>
            <a:pPr marL="0" indent="0">
              <a:buNone/>
            </a:pPr>
            <a:r>
              <a:rPr lang="en-US" sz="800" dirty="0" smtClean="0"/>
              <a:t> </a:t>
            </a:r>
          </a:p>
          <a:p>
            <a:pPr marL="0" indent="0">
              <a:buNone/>
            </a:pPr>
            <a:r>
              <a:rPr lang="en-US" sz="1600" dirty="0" smtClean="0"/>
              <a:t>Eligible </a:t>
            </a:r>
            <a:r>
              <a:rPr lang="en-US" sz="1600" dirty="0"/>
              <a:t>healthcare providers who wish to receive vaccine from the </a:t>
            </a:r>
            <a:r>
              <a:rPr lang="en-US" sz="1600" u="sng" dirty="0">
                <a:hlinkClick r:id="rId4"/>
              </a:rPr>
              <a:t>Massachusetts Department of Public Health Immunization Program</a:t>
            </a:r>
            <a:r>
              <a:rPr lang="en-US" sz="1600" dirty="0"/>
              <a:t> must enroll each year. </a:t>
            </a:r>
            <a:r>
              <a:rPr lang="en-US" sz="1600" b="1" dirty="0"/>
              <a:t>Find more information on eligibility, enrollment and additional requirements in the </a:t>
            </a:r>
            <a:r>
              <a:rPr lang="en-US" sz="1600" b="1" u="sng" dirty="0">
                <a:hlinkClick r:id="rId5"/>
              </a:rPr>
              <a:t>Program’s Frequently Asked Questions</a:t>
            </a:r>
            <a:r>
              <a:rPr lang="en-US" sz="1600" b="1" dirty="0"/>
              <a:t>.</a:t>
            </a:r>
            <a:endParaRPr lang="en-US" sz="1600" dirty="0"/>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10" name="Slide Number Placeholder 9"/>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27</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71475" y="3267075"/>
            <a:ext cx="8315325" cy="422275"/>
          </a:xfrm>
        </p:spPr>
        <p:txBody>
          <a:bodyPr/>
          <a:lstStyle/>
          <a:p>
            <a:r>
              <a:rPr lang="en-US" dirty="0"/>
              <a:t>Well-being Checks</a:t>
            </a:r>
          </a:p>
        </p:txBody>
      </p:sp>
      <p:sp>
        <p:nvSpPr>
          <p:cNvPr id="6" name="Content Placeholder 5"/>
          <p:cNvSpPr>
            <a:spLocks noGrp="1"/>
          </p:cNvSpPr>
          <p:nvPr>
            <p:ph sz="quarter" idx="4"/>
          </p:nvPr>
        </p:nvSpPr>
        <p:spPr>
          <a:xfrm>
            <a:off x="371475" y="3692525"/>
            <a:ext cx="8307387" cy="1695451"/>
          </a:xfrm>
        </p:spPr>
        <p:txBody>
          <a:bodyPr/>
          <a:lstStyle/>
          <a:p>
            <a:pPr marL="0" indent="0">
              <a:buNone/>
            </a:pPr>
            <a:r>
              <a:rPr lang="en-US" sz="1800" dirty="0" smtClean="0"/>
              <a:t>An </a:t>
            </a:r>
            <a:r>
              <a:rPr lang="en-US" sz="1800" dirty="0"/>
              <a:t>evaluation of a patient for weight, blood pressure, blood pressure and medication confirmation with simple screening tools can occur in the home or community. </a:t>
            </a:r>
          </a:p>
          <a:p>
            <a:pPr marL="0" indent="0">
              <a:buNone/>
            </a:pPr>
            <a:r>
              <a:rPr lang="en-US" sz="1050" dirty="0" smtClean="0"/>
              <a:t> </a:t>
            </a:r>
            <a:r>
              <a:rPr lang="en-US" sz="1800" dirty="0" smtClean="0"/>
              <a:t/>
            </a:r>
            <a:br>
              <a:rPr lang="en-US" sz="1800" dirty="0" smtClean="0"/>
            </a:br>
            <a:r>
              <a:rPr lang="en-US" sz="1800" dirty="0" smtClean="0"/>
              <a:t>Medication </a:t>
            </a:r>
            <a:r>
              <a:rPr lang="en-US" sz="1800" dirty="0"/>
              <a:t>Confirmation checks include a review of newly prescribed medications for a recently discharged patient upon arrival at home, ensuring the patient understands discharge instructions; and a review for any duplicate medication prescriptions noted. Referrals to the patient’s pharmacy or primary care provider (PCP) must occur immediately when any issues are noted. Documentation must be completed by EMS personnel and referrals back to discharging provider are required when indicated.  </a:t>
            </a:r>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10" name="Text Placeholder 2"/>
          <p:cNvSpPr>
            <a:spLocks noGrp="1"/>
          </p:cNvSpPr>
          <p:nvPr>
            <p:ph type="body" idx="1"/>
          </p:nvPr>
        </p:nvSpPr>
        <p:spPr>
          <a:xfrm>
            <a:off x="371475" y="1352550"/>
            <a:ext cx="7324725" cy="469900"/>
          </a:xfrm>
        </p:spPr>
        <p:txBody>
          <a:bodyPr/>
          <a:lstStyle/>
          <a:p>
            <a:r>
              <a:rPr lang="en-US" dirty="0"/>
              <a:t>Provision of Primary Care Resource List and Referral</a:t>
            </a:r>
          </a:p>
        </p:txBody>
      </p:sp>
      <p:sp>
        <p:nvSpPr>
          <p:cNvPr id="11" name="Content Placeholder 3"/>
          <p:cNvSpPr>
            <a:spLocks noGrp="1"/>
          </p:cNvSpPr>
          <p:nvPr>
            <p:ph sz="half" idx="2"/>
          </p:nvPr>
        </p:nvSpPr>
        <p:spPr>
          <a:xfrm>
            <a:off x="371475" y="1822450"/>
            <a:ext cx="8534400" cy="1549400"/>
          </a:xfrm>
        </p:spPr>
        <p:txBody>
          <a:bodyPr/>
          <a:lstStyle/>
          <a:p>
            <a:pPr marL="0" indent="0">
              <a:buNone/>
            </a:pPr>
            <a:r>
              <a:rPr lang="en-US" sz="1800" dirty="0" smtClean="0"/>
              <a:t>EMS </a:t>
            </a:r>
            <a:r>
              <a:rPr lang="en-US" sz="1800" dirty="0"/>
              <a:t>personnel can offer education to individuals who do not have a PCP, are frequent 911 callers or frequent visitors to emergency departments by providing them information about primary care and other health care specialty resources in the community. Assistance and support to help make a PCP connection for an individual is encouraged.</a:t>
            </a:r>
          </a:p>
          <a:p>
            <a:pPr marL="0" indent="0">
              <a:buNone/>
            </a:pPr>
            <a:endParaRPr lang="en-US" sz="1400" dirty="0"/>
          </a:p>
        </p:txBody>
      </p:sp>
      <p:sp>
        <p:nvSpPr>
          <p:cNvPr id="12" name="Slide Number Placeholder 11"/>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28</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Sharps Awareness</a:t>
            </a:r>
          </a:p>
        </p:txBody>
      </p:sp>
      <p:sp>
        <p:nvSpPr>
          <p:cNvPr id="4" name="Content Placeholder 3"/>
          <p:cNvSpPr>
            <a:spLocks noGrp="1"/>
          </p:cNvSpPr>
          <p:nvPr>
            <p:ph sz="half" idx="2"/>
          </p:nvPr>
        </p:nvSpPr>
        <p:spPr>
          <a:xfrm>
            <a:off x="371475" y="1822450"/>
            <a:ext cx="8534400" cy="1549400"/>
          </a:xfrm>
        </p:spPr>
        <p:txBody>
          <a:bodyPr/>
          <a:lstStyle/>
          <a:p>
            <a:pPr marL="0" indent="0">
              <a:buNone/>
            </a:pPr>
            <a:r>
              <a:rPr lang="en-US" sz="1800" dirty="0" smtClean="0"/>
              <a:t>Residential </a:t>
            </a:r>
            <a:r>
              <a:rPr lang="en-US" sz="1800" dirty="0"/>
              <a:t>sharps are banned from disposal in the municipal waste stream. A large share of Massachusetts households do not have an option for residential sharps disposal. EMS services can provide sharps disposal drop-off locations (e.g. drop boxes), hold periodic waste collection dates, and provide referrals to resources that will reduce the number of accidental sharps injuries</a:t>
            </a:r>
            <a:r>
              <a:rPr lang="en-US" sz="1800" dirty="0" smtClean="0"/>
              <a:t>.</a:t>
            </a:r>
            <a:br>
              <a:rPr lang="en-US" sz="1800" dirty="0" smtClean="0"/>
            </a:br>
            <a:r>
              <a:rPr lang="en-US" sz="1050" dirty="0" smtClean="0"/>
              <a:t> </a:t>
            </a:r>
            <a:endParaRPr lang="en-US" sz="1050" dirty="0"/>
          </a:p>
          <a:p>
            <a:pPr marL="0" indent="0">
              <a:buNone/>
            </a:pPr>
            <a:r>
              <a:rPr lang="en-US" sz="1800" b="1" dirty="0"/>
              <a:t>Additional resource:</a:t>
            </a:r>
            <a:r>
              <a:rPr lang="en-US" sz="1800" dirty="0"/>
              <a:t> </a:t>
            </a:r>
            <a:r>
              <a:rPr lang="en-US" sz="1800" u="sng" dirty="0">
                <a:hlinkClick r:id="rId2"/>
              </a:rPr>
              <a:t>Medical waste regulations</a:t>
            </a:r>
            <a:r>
              <a:rPr lang="en-US" sz="1800" dirty="0"/>
              <a:t> </a:t>
            </a:r>
          </a:p>
        </p:txBody>
      </p:sp>
      <p:sp>
        <p:nvSpPr>
          <p:cNvPr id="5" name="Text Placeholder 4"/>
          <p:cNvSpPr>
            <a:spLocks noGrp="1"/>
          </p:cNvSpPr>
          <p:nvPr>
            <p:ph type="body" sz="quarter" idx="3"/>
          </p:nvPr>
        </p:nvSpPr>
        <p:spPr>
          <a:xfrm>
            <a:off x="363537" y="4038599"/>
            <a:ext cx="8315325" cy="422275"/>
          </a:xfrm>
        </p:spPr>
        <p:txBody>
          <a:bodyPr/>
          <a:lstStyle/>
          <a:p>
            <a:r>
              <a:rPr lang="en-US" dirty="0" smtClean="0"/>
              <a:t>Substance </a:t>
            </a:r>
            <a:r>
              <a:rPr lang="en-US" smtClean="0"/>
              <a:t>Use Disorder Education</a:t>
            </a:r>
            <a:endParaRPr lang="en-US" dirty="0"/>
          </a:p>
        </p:txBody>
      </p:sp>
      <p:sp>
        <p:nvSpPr>
          <p:cNvPr id="6" name="Content Placeholder 5"/>
          <p:cNvSpPr>
            <a:spLocks noGrp="1"/>
          </p:cNvSpPr>
          <p:nvPr>
            <p:ph sz="quarter" idx="4"/>
          </p:nvPr>
        </p:nvSpPr>
        <p:spPr>
          <a:xfrm>
            <a:off x="379413" y="4473573"/>
            <a:ext cx="8307387" cy="1695451"/>
          </a:xfrm>
        </p:spPr>
        <p:txBody>
          <a:bodyPr/>
          <a:lstStyle/>
          <a:p>
            <a:pPr marL="0" indent="0">
              <a:buNone/>
            </a:pPr>
            <a:r>
              <a:rPr lang="en-US" sz="1800" dirty="0" smtClean="0"/>
              <a:t>EMS </a:t>
            </a:r>
            <a:r>
              <a:rPr lang="en-US" sz="1800" dirty="0"/>
              <a:t>personnel can provide education and referral to programs to help reduce tobacco use as well as provide clinical information on the effects of various substances of abuse. Referrals should include notification of the individual’s PCP. </a:t>
            </a:r>
          </a:p>
          <a:p>
            <a:pPr marL="0" indent="0">
              <a:buNone/>
            </a:pPr>
            <a:r>
              <a:rPr lang="en-US" sz="1050" b="1" dirty="0" smtClean="0"/>
              <a:t> </a:t>
            </a:r>
            <a:r>
              <a:rPr lang="en-US" sz="1800" b="1" dirty="0" smtClean="0"/>
              <a:t/>
            </a:r>
            <a:br>
              <a:rPr lang="en-US" sz="1800" b="1" dirty="0" smtClean="0"/>
            </a:br>
            <a:r>
              <a:rPr lang="en-US" sz="1800" b="1" dirty="0" smtClean="0"/>
              <a:t>Additional </a:t>
            </a:r>
            <a:r>
              <a:rPr lang="en-US" sz="1800" b="1" dirty="0"/>
              <a:t>resource:</a:t>
            </a:r>
            <a:r>
              <a:rPr lang="en-US" sz="1800" dirty="0"/>
              <a:t> </a:t>
            </a:r>
            <a:r>
              <a:rPr lang="en-US" sz="1800" u="sng" dirty="0">
                <a:hlinkClick r:id="rId3"/>
              </a:rPr>
              <a:t>Massachusetts Tobacco Cessation and Prevention Program</a:t>
            </a:r>
            <a:r>
              <a:rPr lang="en-US" sz="1800" dirty="0"/>
              <a:t> </a:t>
            </a:r>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2" name="Slide Number Placeholder 1"/>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29</a:t>
            </a:fld>
            <a:endParaRPr lang="en-US" altLang="en-US" dirty="0"/>
          </a:p>
        </p:txBody>
      </p:sp>
    </p:spTree>
    <p:extLst>
      <p:ext uri="{BB962C8B-B14F-4D97-AF65-F5344CB8AC3E}">
        <p14:creationId xmlns:p14="http://schemas.microsoft.com/office/powerpoint/2010/main" val="3098948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a:t>
            </a:r>
            <a:r>
              <a:rPr lang="en-US" dirty="0" smtClean="0"/>
              <a:t>Community EMS</a:t>
            </a:r>
            <a:endParaRPr lang="en-US" dirty="0"/>
          </a:p>
        </p:txBody>
      </p:sp>
      <p:sp>
        <p:nvSpPr>
          <p:cNvPr id="3" name="Content Placeholder 2"/>
          <p:cNvSpPr>
            <a:spLocks noGrp="1"/>
          </p:cNvSpPr>
          <p:nvPr>
            <p:ph idx="1"/>
          </p:nvPr>
        </p:nvSpPr>
        <p:spPr>
          <a:xfrm>
            <a:off x="457200" y="1280884"/>
            <a:ext cx="8229600" cy="2438400"/>
          </a:xfrm>
        </p:spPr>
        <p:txBody>
          <a:bodyPr/>
          <a:lstStyle/>
          <a:p>
            <a:pPr marL="0" indent="0">
              <a:buNone/>
            </a:pPr>
            <a:r>
              <a:rPr lang="en-US" sz="2400" dirty="0"/>
              <a:t>Paramedics and </a:t>
            </a:r>
            <a:r>
              <a:rPr lang="en-US" sz="2400" dirty="0" smtClean="0"/>
              <a:t>EMTs are familiar with their communities and their patients:</a:t>
            </a:r>
            <a:endParaRPr lang="en-US" sz="2400" dirty="0"/>
          </a:p>
          <a:p>
            <a:pPr marL="685800"/>
            <a:r>
              <a:rPr lang="en-US" sz="2200" dirty="0"/>
              <a:t>Trusted in their community</a:t>
            </a:r>
          </a:p>
          <a:p>
            <a:pPr marL="685800"/>
            <a:r>
              <a:rPr lang="en-US" sz="2200" dirty="0" smtClean="0"/>
              <a:t>Mandated reporters</a:t>
            </a:r>
          </a:p>
          <a:p>
            <a:pPr marL="685800"/>
            <a:r>
              <a:rPr lang="en-US" sz="2200" dirty="0" smtClean="0"/>
              <a:t>See things in the home setting, that other health care providers may not be aware of:</a:t>
            </a:r>
            <a:endParaRPr lang="en-US" sz="2200" dirty="0"/>
          </a:p>
          <a:p>
            <a:pPr marL="0" indent="0">
              <a:buNone/>
            </a:pPr>
            <a:endParaRPr lang="en-US" sz="2800" dirty="0"/>
          </a:p>
        </p:txBody>
      </p:sp>
      <p:sp>
        <p:nvSpPr>
          <p:cNvPr id="5" name="Rectangle 4"/>
          <p:cNvSpPr/>
          <p:nvPr/>
        </p:nvSpPr>
        <p:spPr>
          <a:xfrm>
            <a:off x="762000" y="3719284"/>
            <a:ext cx="3790950" cy="2308324"/>
          </a:xfrm>
          <a:prstGeom prst="rect">
            <a:avLst/>
          </a:prstGeom>
        </p:spPr>
        <p:txBody>
          <a:bodyPr wrap="square" numCol="1">
            <a:spAutoFit/>
          </a:bodyPr>
          <a:lstStyle/>
          <a:p>
            <a:pPr marL="800100" lvl="1" indent="-342900">
              <a:buFont typeface="Arial" panose="020B0604020202020204" pitchFamily="34" charset="0"/>
              <a:buChar char="•"/>
            </a:pPr>
            <a:r>
              <a:rPr lang="en-US" dirty="0">
                <a:latin typeface="+mn-lt"/>
              </a:rPr>
              <a:t>Loose rugs</a:t>
            </a:r>
          </a:p>
          <a:p>
            <a:pPr marL="800100" lvl="1" indent="-342900">
              <a:buFont typeface="Arial" panose="020B0604020202020204" pitchFamily="34" charset="0"/>
              <a:buChar char="•"/>
            </a:pPr>
            <a:r>
              <a:rPr lang="en-US" dirty="0">
                <a:latin typeface="+mn-lt"/>
              </a:rPr>
              <a:t>Piles of mail</a:t>
            </a:r>
          </a:p>
          <a:p>
            <a:pPr marL="800100" lvl="1" indent="-342900">
              <a:buFont typeface="Arial" panose="020B0604020202020204" pitchFamily="34" charset="0"/>
              <a:buChar char="•"/>
            </a:pPr>
            <a:r>
              <a:rPr lang="en-US" dirty="0">
                <a:latin typeface="+mn-lt"/>
              </a:rPr>
              <a:t>Nutrition </a:t>
            </a:r>
            <a:r>
              <a:rPr lang="en-US" dirty="0" smtClean="0">
                <a:latin typeface="+mn-lt"/>
              </a:rPr>
              <a:t>issues</a:t>
            </a:r>
          </a:p>
          <a:p>
            <a:pPr marL="800100" lvl="1" indent="-342900">
              <a:buFont typeface="Arial" panose="020B0604020202020204" pitchFamily="34" charset="0"/>
              <a:buChar char="•"/>
            </a:pPr>
            <a:r>
              <a:rPr lang="en-US" dirty="0">
                <a:latin typeface="+mn-lt"/>
              </a:rPr>
              <a:t>Exercise habits</a:t>
            </a:r>
          </a:p>
          <a:p>
            <a:pPr marL="800100" lvl="1" indent="-342900">
              <a:buFont typeface="Arial" panose="020B0604020202020204" pitchFamily="34" charset="0"/>
              <a:buChar char="•"/>
            </a:pPr>
            <a:r>
              <a:rPr lang="en-US" dirty="0">
                <a:latin typeface="+mn-lt"/>
              </a:rPr>
              <a:t>Transportation </a:t>
            </a:r>
            <a:r>
              <a:rPr lang="en-US" dirty="0" smtClean="0">
                <a:latin typeface="+mn-lt"/>
              </a:rPr>
              <a:t>issues</a:t>
            </a:r>
          </a:p>
          <a:p>
            <a:pPr marL="800100" lvl="1" indent="-342900">
              <a:buFont typeface="Arial" panose="020B0604020202020204" pitchFamily="34" charset="0"/>
              <a:buChar char="•"/>
            </a:pPr>
            <a:r>
              <a:rPr lang="en-US" dirty="0" smtClean="0">
                <a:latin typeface="+mn-lt"/>
              </a:rPr>
              <a:t>Lack </a:t>
            </a:r>
            <a:r>
              <a:rPr lang="en-US" dirty="0">
                <a:latin typeface="+mn-lt"/>
              </a:rPr>
              <a:t>of hygiene</a:t>
            </a:r>
          </a:p>
          <a:p>
            <a:pPr marL="800100" lvl="1" indent="-342900">
              <a:buFont typeface="Arial" panose="020B0604020202020204" pitchFamily="34" charset="0"/>
              <a:buChar char="•"/>
            </a:pPr>
            <a:r>
              <a:rPr lang="en-US" dirty="0">
                <a:latin typeface="+mn-lt"/>
              </a:rPr>
              <a:t>Inability to read fine print (medication labels</a:t>
            </a:r>
            <a:r>
              <a:rPr lang="en-US" dirty="0" smtClean="0">
                <a:latin typeface="+mn-lt"/>
              </a:rPr>
              <a:t>)</a:t>
            </a:r>
            <a:endParaRPr lang="en-US" dirty="0">
              <a:latin typeface="+mn-lt"/>
            </a:endParaRPr>
          </a:p>
        </p:txBody>
      </p:sp>
      <p:sp>
        <p:nvSpPr>
          <p:cNvPr id="6" name="Rectangle 5"/>
          <p:cNvSpPr/>
          <p:nvPr/>
        </p:nvSpPr>
        <p:spPr>
          <a:xfrm>
            <a:off x="4953000" y="3928834"/>
            <a:ext cx="3409950" cy="1754326"/>
          </a:xfrm>
          <a:prstGeom prst="rect">
            <a:avLst/>
          </a:prstGeom>
        </p:spPr>
        <p:txBody>
          <a:bodyPr wrap="square" numCol="1">
            <a:spAutoFit/>
          </a:bodyPr>
          <a:lstStyle/>
          <a:p>
            <a:pPr marL="800100" lvl="1" indent="-342900">
              <a:buFont typeface="Arial" panose="020B0604020202020204" pitchFamily="34" charset="0"/>
              <a:buChar char="•"/>
            </a:pPr>
            <a:r>
              <a:rPr lang="en-US" dirty="0">
                <a:latin typeface="+mn-lt"/>
              </a:rPr>
              <a:t>Literacy </a:t>
            </a:r>
            <a:r>
              <a:rPr lang="en-US" dirty="0" smtClean="0">
                <a:latin typeface="+mn-lt"/>
              </a:rPr>
              <a:t>issues</a:t>
            </a:r>
          </a:p>
          <a:p>
            <a:pPr marL="800100" lvl="1" indent="-342900">
              <a:buFont typeface="Arial" panose="020B0604020202020204" pitchFamily="34" charset="0"/>
              <a:buChar char="•"/>
            </a:pPr>
            <a:r>
              <a:rPr lang="en-US" dirty="0" smtClean="0">
                <a:latin typeface="+mn-lt"/>
              </a:rPr>
              <a:t>Medication </a:t>
            </a:r>
            <a:r>
              <a:rPr lang="en-US" dirty="0">
                <a:latin typeface="+mn-lt"/>
              </a:rPr>
              <a:t>compliance</a:t>
            </a:r>
          </a:p>
          <a:p>
            <a:pPr marL="800100" lvl="1" indent="-342900">
              <a:buFont typeface="Arial" panose="020B0604020202020204" pitchFamily="34" charset="0"/>
              <a:buChar char="•"/>
            </a:pPr>
            <a:r>
              <a:rPr lang="en-US" dirty="0">
                <a:latin typeface="+mn-lt"/>
              </a:rPr>
              <a:t>Prescription Shopping</a:t>
            </a:r>
          </a:p>
          <a:p>
            <a:pPr marL="800100" lvl="1" indent="-342900">
              <a:buFont typeface="Arial" panose="020B0604020202020204" pitchFamily="34" charset="0"/>
              <a:buChar char="•"/>
            </a:pPr>
            <a:r>
              <a:rPr lang="en-US" dirty="0">
                <a:latin typeface="+mn-lt"/>
              </a:rPr>
              <a:t>Early signs of Dementia</a:t>
            </a:r>
          </a:p>
          <a:p>
            <a:pPr marL="800100" lvl="1" indent="-342900">
              <a:buFont typeface="Arial" panose="020B0604020202020204" pitchFamily="34" charset="0"/>
              <a:buChar char="•"/>
            </a:pPr>
            <a:r>
              <a:rPr lang="en-US" dirty="0">
                <a:latin typeface="+mn-lt"/>
              </a:rPr>
              <a:t>Timely input from family </a:t>
            </a:r>
            <a:r>
              <a:rPr lang="en-US" dirty="0" smtClean="0">
                <a:latin typeface="+mn-lt"/>
              </a:rPr>
              <a:t>members</a:t>
            </a:r>
            <a:endParaRPr lang="en-US" dirty="0">
              <a:latin typeface="+mn-l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3</a:t>
            </a:fld>
            <a:endParaRPr lang="en-US" altLang="en-US" dirty="0"/>
          </a:p>
        </p:txBody>
      </p:sp>
    </p:spTree>
    <p:extLst>
      <p:ext uri="{BB962C8B-B14F-4D97-AF65-F5344CB8AC3E}">
        <p14:creationId xmlns:p14="http://schemas.microsoft.com/office/powerpoint/2010/main" val="11654113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352550"/>
            <a:ext cx="7324725" cy="469900"/>
          </a:xfrm>
        </p:spPr>
        <p:txBody>
          <a:bodyPr/>
          <a:lstStyle/>
          <a:p>
            <a:r>
              <a:rPr lang="en-US" dirty="0"/>
              <a:t>Naloxone Information and Training</a:t>
            </a:r>
          </a:p>
        </p:txBody>
      </p:sp>
      <p:sp>
        <p:nvSpPr>
          <p:cNvPr id="4" name="Content Placeholder 3"/>
          <p:cNvSpPr>
            <a:spLocks noGrp="1"/>
          </p:cNvSpPr>
          <p:nvPr>
            <p:ph sz="half" idx="2"/>
          </p:nvPr>
        </p:nvSpPr>
        <p:spPr>
          <a:xfrm>
            <a:off x="371475" y="1822450"/>
            <a:ext cx="8534400" cy="1549400"/>
          </a:xfrm>
        </p:spPr>
        <p:txBody>
          <a:bodyPr/>
          <a:lstStyle/>
          <a:p>
            <a:pPr marL="0" indent="0">
              <a:buNone/>
            </a:pPr>
            <a:r>
              <a:rPr lang="en-US" sz="1800" dirty="0" smtClean="0"/>
              <a:t>Providing </a:t>
            </a:r>
            <a:r>
              <a:rPr lang="en-US" sz="1800" dirty="0"/>
              <a:t>information about naloxone and its use as well as education on indications and contraindications will catalyze community health improvements. Education will include a demonstration of the procedure as well as the indications for a community member to call 911 to prevent further injury. Training can be provided to patient and family following a 911 call when family requests it but only after full medical evaluation of patient has been completed. Training to police officers and other first responders is encouraged. </a:t>
            </a:r>
            <a:r>
              <a:rPr lang="en-US" sz="1800" dirty="0" smtClean="0"/>
              <a:t/>
            </a:r>
            <a:br>
              <a:rPr lang="en-US" sz="1800" dirty="0" smtClean="0"/>
            </a:br>
            <a:r>
              <a:rPr lang="en-US" sz="1800" dirty="0"/>
              <a:t/>
            </a:r>
            <a:br>
              <a:rPr lang="en-US" sz="1800" dirty="0"/>
            </a:br>
            <a:r>
              <a:rPr lang="en-US" sz="1800" b="1" dirty="0" smtClean="0"/>
              <a:t>Additional </a:t>
            </a:r>
            <a:r>
              <a:rPr lang="en-US" sz="1800" b="1" dirty="0"/>
              <a:t>resource:</a:t>
            </a:r>
            <a:r>
              <a:rPr lang="en-US" sz="1800" dirty="0"/>
              <a:t> </a:t>
            </a:r>
            <a:r>
              <a:rPr lang="en-US" sz="1800" u="sng" dirty="0" err="1">
                <a:hlinkClick r:id="rId2"/>
              </a:rPr>
              <a:t>MassTAPP</a:t>
            </a:r>
            <a:r>
              <a:rPr lang="en-US" sz="1800" u="sng" dirty="0">
                <a:hlinkClick r:id="rId2"/>
              </a:rPr>
              <a:t> Technical Assistance</a:t>
            </a:r>
            <a:r>
              <a:rPr lang="en-US" sz="1800" dirty="0"/>
              <a:t> </a:t>
            </a:r>
          </a:p>
        </p:txBody>
      </p:sp>
      <p:sp>
        <p:nvSpPr>
          <p:cNvPr id="8" name="Title 1"/>
          <p:cNvSpPr>
            <a:spLocks noGrp="1"/>
          </p:cNvSpPr>
          <p:nvPr>
            <p:ph type="title"/>
          </p:nvPr>
        </p:nvSpPr>
        <p:spPr>
          <a:xfrm>
            <a:off x="4076700" y="0"/>
            <a:ext cx="5067300" cy="1143000"/>
          </a:xfrm>
        </p:spPr>
        <p:txBody>
          <a:bodyPr/>
          <a:lstStyle/>
          <a:p>
            <a:r>
              <a:rPr lang="en-US" dirty="0" smtClean="0"/>
              <a:t>Community EMS</a:t>
            </a:r>
            <a:br>
              <a:rPr lang="en-US" dirty="0" smtClean="0"/>
            </a:br>
            <a:r>
              <a:rPr lang="en-US" dirty="0" smtClean="0"/>
              <a:t>Program Services, cont’d</a:t>
            </a:r>
            <a:endParaRPr lang="en-US" dirty="0"/>
          </a:p>
        </p:txBody>
      </p:sp>
      <p:sp>
        <p:nvSpPr>
          <p:cNvPr id="10" name="Slide Number Placeholder 9"/>
          <p:cNvSpPr>
            <a:spLocks noGrp="1"/>
          </p:cNvSpPr>
          <p:nvPr>
            <p:ph type="sldNum" sz="quarter" idx="11"/>
          </p:nvPr>
        </p:nvSpPr>
        <p:spPr/>
        <p:txBody>
          <a:bodyPr/>
          <a:lstStyle/>
          <a:p>
            <a:pPr>
              <a:defRPr/>
            </a:pPr>
            <a:r>
              <a:rPr lang="en-US" altLang="en-US" smtClean="0"/>
              <a:t>Slide </a:t>
            </a:r>
            <a:fld id="{324AB848-0D79-4BB1-8551-76E286A3428B}" type="slidenum">
              <a:rPr lang="en-US" altLang="en-US" smtClean="0"/>
              <a:pPr>
                <a:defRPr/>
              </a:pPr>
              <a:t>30</a:t>
            </a:fld>
            <a:endParaRPr lang="en-US" altLang="en-US" dirty="0"/>
          </a:p>
        </p:txBody>
      </p:sp>
    </p:spTree>
    <p:extLst>
      <p:ext uri="{BB962C8B-B14F-4D97-AF65-F5344CB8AC3E}">
        <p14:creationId xmlns:p14="http://schemas.microsoft.com/office/powerpoint/2010/main" val="38682387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MIH and Community EMS Application Overview Sessions</a:t>
            </a:r>
            <a:endParaRPr lang="en-US" sz="28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913071920"/>
              </p:ext>
            </p:extLst>
          </p:nvPr>
        </p:nvGraphicFramePr>
        <p:xfrm>
          <a:off x="380999" y="1397000"/>
          <a:ext cx="8410575" cy="1483360"/>
        </p:xfrm>
        <a:graphic>
          <a:graphicData uri="http://schemas.openxmlformats.org/drawingml/2006/table">
            <a:tbl>
              <a:tblPr firstRow="1" bandRow="1">
                <a:tableStyleId>{5C22544A-7EE6-4342-B048-85BDC9FD1C3A}</a:tableStyleId>
              </a:tblPr>
              <a:tblGrid>
                <a:gridCol w="4419601"/>
                <a:gridCol w="3990974"/>
              </a:tblGrid>
              <a:tr h="370840">
                <a:tc>
                  <a:txBody>
                    <a:bodyPr/>
                    <a:lstStyle/>
                    <a:p>
                      <a:pPr algn="ctr"/>
                      <a:r>
                        <a:rPr lang="en-US" dirty="0" smtClean="0"/>
                        <a:t>Topic</a:t>
                      </a:r>
                      <a:endParaRPr lang="en-US" dirty="0"/>
                    </a:p>
                  </a:txBody>
                  <a:tcPr/>
                </a:tc>
                <a:tc>
                  <a:txBody>
                    <a:bodyPr/>
                    <a:lstStyle/>
                    <a:p>
                      <a:pPr algn="ctr"/>
                      <a:r>
                        <a:rPr lang="en-US" dirty="0" smtClean="0"/>
                        <a:t>Date</a:t>
                      </a:r>
                      <a:endParaRPr lang="en-US" dirty="0"/>
                    </a:p>
                  </a:txBody>
                  <a:tcPr/>
                </a:tc>
              </a:tr>
              <a:tr h="370840">
                <a:tc>
                  <a:txBody>
                    <a:bodyPr/>
                    <a:lstStyle/>
                    <a:p>
                      <a:r>
                        <a:rPr lang="en-US" dirty="0" smtClean="0"/>
                        <a:t>Community EMS Application Overview</a:t>
                      </a:r>
                    </a:p>
                  </a:txBody>
                  <a:tcPr/>
                </a:tc>
                <a:tc>
                  <a:txBody>
                    <a:bodyPr/>
                    <a:lstStyle/>
                    <a:p>
                      <a:r>
                        <a:rPr lang="en-US" dirty="0" smtClean="0"/>
                        <a:t>Friday,</a:t>
                      </a:r>
                      <a:r>
                        <a:rPr lang="en-US" baseline="0" dirty="0" smtClean="0"/>
                        <a:t> September 21</a:t>
                      </a:r>
                    </a:p>
                  </a:txBody>
                  <a:tcPr/>
                </a:tc>
              </a:tr>
              <a:tr h="370840">
                <a:tc>
                  <a:txBody>
                    <a:bodyPr/>
                    <a:lstStyle/>
                    <a:p>
                      <a:r>
                        <a:rPr lang="en-US" dirty="0" smtClean="0"/>
                        <a:t>MIH Application Overview</a:t>
                      </a:r>
                      <a:endParaRPr lang="en-US" dirty="0"/>
                    </a:p>
                  </a:txBody>
                  <a:tcPr/>
                </a:tc>
                <a:tc>
                  <a:txBody>
                    <a:bodyPr/>
                    <a:lstStyle/>
                    <a:p>
                      <a:r>
                        <a:rPr lang="en-US" dirty="0" smtClean="0"/>
                        <a:t>Tuesday, October 16</a:t>
                      </a:r>
                      <a:endParaRPr lang="en-US" dirty="0"/>
                    </a:p>
                  </a:txBody>
                  <a:tcPr/>
                </a:tc>
              </a:tr>
              <a:tr h="370840">
                <a:tc>
                  <a:txBody>
                    <a:bodyPr/>
                    <a:lstStyle/>
                    <a:p>
                      <a:r>
                        <a:rPr lang="en-US" dirty="0" smtClean="0"/>
                        <a:t>MIH with ED Avoidance Application</a:t>
                      </a:r>
                      <a:r>
                        <a:rPr lang="en-US" baseline="0" dirty="0" smtClean="0"/>
                        <a:t> Overview</a:t>
                      </a:r>
                      <a:endParaRPr lang="en-US" dirty="0"/>
                    </a:p>
                  </a:txBody>
                  <a:tcPr/>
                </a:tc>
                <a:tc>
                  <a:txBody>
                    <a:bodyPr/>
                    <a:lstStyle/>
                    <a:p>
                      <a:r>
                        <a:rPr lang="en-US" dirty="0" smtClean="0"/>
                        <a:t>Friday, October 19</a:t>
                      </a:r>
                      <a:endParaRPr lang="en-US" dirty="0"/>
                    </a:p>
                  </a:txBody>
                  <a:tcPr/>
                </a:tc>
              </a:tr>
            </a:tbl>
          </a:graphicData>
        </a:graphic>
      </p:graphicFrame>
      <p:sp>
        <p:nvSpPr>
          <p:cNvPr id="7" name="Content Placeholder 4"/>
          <p:cNvSpPr txBox="1">
            <a:spLocks/>
          </p:cNvSpPr>
          <p:nvPr/>
        </p:nvSpPr>
        <p:spPr bwMode="auto">
          <a:xfrm>
            <a:off x="457200" y="3257550"/>
            <a:ext cx="8229600" cy="310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a:t>Register online </a:t>
            </a:r>
            <a:r>
              <a:rPr lang="en-US" kern="0" dirty="0" smtClean="0"/>
              <a:t>at:</a:t>
            </a:r>
            <a:br>
              <a:rPr lang="en-US" kern="0" dirty="0" smtClean="0"/>
            </a:br>
            <a:r>
              <a:rPr lang="en-US" kern="0" dirty="0" smtClean="0">
                <a:hlinkClick r:id="rId2"/>
              </a:rPr>
              <a:t>https</a:t>
            </a:r>
            <a:r>
              <a:rPr lang="en-US" kern="0" dirty="0">
                <a:hlinkClick r:id="rId2"/>
              </a:rPr>
              <a:t>://</a:t>
            </a:r>
            <a:r>
              <a:rPr lang="en-US" kern="0" dirty="0" smtClean="0">
                <a:hlinkClick r:id="rId2"/>
              </a:rPr>
              <a:t>www.mass.gov/service-details/mih-and-community-ems-educational-resources</a:t>
            </a:r>
            <a:r>
              <a:rPr lang="en-US" kern="0" dirty="0"/>
              <a:t/>
            </a:r>
            <a:br>
              <a:rPr lang="en-US" kern="0" dirty="0"/>
            </a:br>
            <a:endParaRPr lang="en-US" kern="0" dirty="0" smtClean="0"/>
          </a:p>
          <a:p>
            <a:r>
              <a:rPr lang="en-US" kern="0" dirty="0" smtClean="0"/>
              <a:t>Materials from this webinar will be shared online early next week</a:t>
            </a:r>
          </a:p>
        </p:txBody>
      </p:sp>
      <p:sp>
        <p:nvSpPr>
          <p:cNvPr id="3" name="Slide Number Placeholder 2"/>
          <p:cNvSpPr>
            <a:spLocks noGrp="1"/>
          </p:cNvSpPr>
          <p:nvPr>
            <p:ph type="sldNum" sz="quarter" idx="10"/>
          </p:nvPr>
        </p:nvSpPr>
        <p:spPr/>
        <p:txBody>
          <a:bodyPr/>
          <a:lstStyle/>
          <a:p>
            <a:r>
              <a:rPr lang="nl-NL" dirty="0" smtClean="0"/>
              <a:t>Slide </a:t>
            </a:r>
            <a:fld id="{E1101FF6-6AA1-43AF-BC0C-EA247D76D5A9}" type="slidenum">
              <a:rPr lang="nl-NL" smtClean="0"/>
              <a:pPr/>
              <a:t>31</a:t>
            </a:fld>
            <a:endParaRPr lang="nl-NL" dirty="0"/>
          </a:p>
        </p:txBody>
      </p:sp>
    </p:spTree>
    <p:extLst>
      <p:ext uri="{BB962C8B-B14F-4D97-AF65-F5344CB8AC3E}">
        <p14:creationId xmlns:p14="http://schemas.microsoft.com/office/powerpoint/2010/main" val="34720683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Online Resources</a:t>
            </a:r>
            <a:endParaRPr lang="en-US" sz="2800" dirty="0">
              <a:latin typeface="+mn-lt"/>
            </a:endParaRPr>
          </a:p>
        </p:txBody>
      </p:sp>
      <p:sp>
        <p:nvSpPr>
          <p:cNvPr id="5" name="Content Placeholder 4"/>
          <p:cNvSpPr>
            <a:spLocks noGrp="1"/>
          </p:cNvSpPr>
          <p:nvPr>
            <p:ph idx="1"/>
          </p:nvPr>
        </p:nvSpPr>
        <p:spPr>
          <a:xfrm>
            <a:off x="457200" y="1428074"/>
            <a:ext cx="8229600" cy="5178914"/>
          </a:xfrm>
        </p:spPr>
        <p:txBody>
          <a:bodyPr>
            <a:normAutofit/>
          </a:bodyPr>
          <a:lstStyle/>
          <a:p>
            <a:pPr marL="0" indent="0" algn="ctr">
              <a:buNone/>
            </a:pPr>
            <a:r>
              <a:rPr lang="en-US" dirty="0" smtClean="0"/>
              <a:t>Information, application materials, and resources will be posted</a:t>
            </a:r>
            <a:br>
              <a:rPr lang="en-US" dirty="0" smtClean="0"/>
            </a:br>
            <a:r>
              <a:rPr lang="en-US" dirty="0" smtClean="0"/>
              <a:t>online as they become available at:</a:t>
            </a:r>
            <a:endParaRPr lang="en-US" dirty="0"/>
          </a:p>
          <a:p>
            <a:pPr marL="0" indent="0" algn="ctr">
              <a:buNone/>
            </a:pPr>
            <a:r>
              <a:rPr lang="en-US" sz="3200" b="1" dirty="0" smtClean="0">
                <a:latin typeface="+mn-lt"/>
                <a:hlinkClick r:id="rId2"/>
              </a:rPr>
              <a:t>www.mass.gov/MIH</a:t>
            </a: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smtClean="0">
              <a:latin typeface="+mn-lt"/>
            </a:endParaRPr>
          </a:p>
          <a:p>
            <a:pPr marL="0" indent="0">
              <a:buNone/>
            </a:pPr>
            <a:r>
              <a:rPr lang="en-US" b="1" dirty="0" smtClean="0"/>
              <a:t>Applicant Resources:</a:t>
            </a:r>
            <a:endParaRPr lang="en-US" b="1" dirty="0"/>
          </a:p>
          <a:p>
            <a:pPr lvl="1"/>
            <a:r>
              <a:rPr lang="en-US" dirty="0"/>
              <a:t>Application forms and instructions for each program </a:t>
            </a:r>
            <a:r>
              <a:rPr lang="en-US" dirty="0" smtClean="0"/>
              <a:t>type</a:t>
            </a:r>
            <a:endParaRPr lang="en-US" dirty="0"/>
          </a:p>
          <a:p>
            <a:pPr lvl="1"/>
            <a:r>
              <a:rPr lang="en-US" dirty="0" smtClean="0"/>
              <a:t>MIH Regulations </a:t>
            </a:r>
            <a:r>
              <a:rPr lang="en-US" dirty="0"/>
              <a:t>and Guidance</a:t>
            </a:r>
          </a:p>
          <a:p>
            <a:pPr lvl="1"/>
            <a:r>
              <a:rPr lang="en-US" dirty="0"/>
              <a:t>Data submission information and resources for each program type</a:t>
            </a:r>
          </a:p>
          <a:p>
            <a:pPr lvl="1"/>
            <a:r>
              <a:rPr lang="en-US" dirty="0"/>
              <a:t>Application resources, such as best practices for completing a </a:t>
            </a:r>
            <a:r>
              <a:rPr lang="en-US" dirty="0" smtClean="0"/>
              <a:t>gap </a:t>
            </a:r>
            <a:r>
              <a:rPr lang="en-US" dirty="0"/>
              <a:t>in service delivery narrative</a:t>
            </a:r>
          </a:p>
          <a:p>
            <a:pPr lvl="1"/>
            <a:r>
              <a:rPr lang="en-US" dirty="0" smtClean="0"/>
              <a:t>Upcoming webinars in-person informational sessions</a:t>
            </a:r>
            <a:r>
              <a:rPr lang="en-US" sz="1200" dirty="0" smtClean="0"/>
              <a:t/>
            </a:r>
            <a:br>
              <a:rPr lang="en-US" sz="1200" dirty="0" smtClean="0"/>
            </a:br>
            <a:r>
              <a:rPr lang="en-US" sz="1200" dirty="0" smtClean="0"/>
              <a:t> </a:t>
            </a:r>
          </a:p>
        </p:txBody>
      </p:sp>
      <p:sp>
        <p:nvSpPr>
          <p:cNvPr id="3" name="Slide Number Placeholder 2"/>
          <p:cNvSpPr>
            <a:spLocks noGrp="1"/>
          </p:cNvSpPr>
          <p:nvPr>
            <p:ph type="sldNum" sz="quarter" idx="10"/>
          </p:nvPr>
        </p:nvSpPr>
        <p:spPr/>
        <p:txBody>
          <a:bodyPr/>
          <a:lstStyle/>
          <a:p>
            <a:r>
              <a:rPr lang="nl-NL" dirty="0" smtClean="0"/>
              <a:t>Slide </a:t>
            </a:r>
            <a:fld id="{E1101FF6-6AA1-43AF-BC0C-EA247D76D5A9}" type="slidenum">
              <a:rPr lang="nl-NL" smtClean="0"/>
              <a:pPr/>
              <a:t>32</a:t>
            </a:fld>
            <a:endParaRPr lang="nl-NL" dirty="0"/>
          </a:p>
        </p:txBody>
      </p:sp>
    </p:spTree>
    <p:extLst>
      <p:ext uri="{BB962C8B-B14F-4D97-AF65-F5344CB8AC3E}">
        <p14:creationId xmlns:p14="http://schemas.microsoft.com/office/powerpoint/2010/main" val="1656442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0050" y="262477"/>
            <a:ext cx="4686300" cy="642637"/>
          </a:xfrm>
        </p:spPr>
        <p:txBody>
          <a:bodyPr/>
          <a:lstStyle/>
          <a:p>
            <a:r>
              <a:rPr lang="en-US" dirty="0" smtClean="0"/>
              <a:t>Questions?</a:t>
            </a:r>
            <a:endParaRPr lang="en-US" dirty="0"/>
          </a:p>
        </p:txBody>
      </p:sp>
      <p:sp>
        <p:nvSpPr>
          <p:cNvPr id="4" name="Content Placeholder 3"/>
          <p:cNvSpPr>
            <a:spLocks noGrp="1"/>
          </p:cNvSpPr>
          <p:nvPr>
            <p:ph idx="1"/>
          </p:nvPr>
        </p:nvSpPr>
        <p:spPr>
          <a:xfrm>
            <a:off x="457200" y="1600201"/>
            <a:ext cx="8229600" cy="4819649"/>
          </a:xfrm>
        </p:spPr>
        <p:txBody>
          <a:bodyPr>
            <a:normAutofit lnSpcReduction="10000"/>
          </a:bodyPr>
          <a:lstStyle/>
          <a:p>
            <a:pPr marL="0" indent="0" algn="ctr">
              <a:buNone/>
            </a:pPr>
            <a:r>
              <a:rPr lang="en-US" sz="4000" b="1" dirty="0" smtClean="0"/>
              <a:t>Thank you for participating</a:t>
            </a:r>
            <a:br>
              <a:rPr lang="en-US" sz="4000" b="1" dirty="0" smtClean="0"/>
            </a:br>
            <a:r>
              <a:rPr lang="en-US" sz="4000" b="1" dirty="0" smtClean="0"/>
              <a:t>in today’s webinar!</a:t>
            </a:r>
          </a:p>
          <a:p>
            <a:pPr marL="0" indent="0" algn="ctr">
              <a:buNone/>
            </a:pPr>
            <a:endParaRPr lang="en-US" dirty="0"/>
          </a:p>
          <a:p>
            <a:pPr marL="0" indent="0" algn="ctr">
              <a:buNone/>
            </a:pPr>
            <a:endParaRPr lang="en-US" dirty="0" smtClean="0"/>
          </a:p>
          <a:p>
            <a:pPr marL="0" indent="0" algn="ctr">
              <a:buNone/>
            </a:pPr>
            <a:r>
              <a:rPr lang="en-US" sz="5400" b="1" dirty="0" smtClean="0"/>
              <a:t>Questions?</a:t>
            </a:r>
          </a:p>
          <a:p>
            <a:pPr marL="0" indent="0" algn="ctr">
              <a:buNone/>
            </a:pPr>
            <a:endParaRPr lang="en-US" dirty="0"/>
          </a:p>
          <a:p>
            <a:pPr marL="0" indent="0" algn="ctr">
              <a:buNone/>
            </a:pPr>
            <a:endParaRPr lang="en-US" dirty="0" smtClean="0"/>
          </a:p>
          <a:p>
            <a:pPr marL="0" indent="0" algn="ctr">
              <a:buNone/>
            </a:pPr>
            <a:r>
              <a:rPr lang="en-US" sz="2400" dirty="0" smtClean="0"/>
              <a:t>Mobile Integrated Health Care Program</a:t>
            </a:r>
          </a:p>
          <a:p>
            <a:pPr marL="0" indent="0" algn="ctr">
              <a:buNone/>
            </a:pPr>
            <a:r>
              <a:rPr lang="en-US" sz="2400" dirty="0" smtClean="0">
                <a:hlinkClick r:id="rId2"/>
              </a:rPr>
              <a:t>MIH@state.ma.us</a:t>
            </a:r>
            <a:endParaRPr lang="en-US" sz="2400" dirty="0" smtClean="0"/>
          </a:p>
          <a:p>
            <a:pPr marL="0" indent="0" algn="ctr">
              <a:buNone/>
            </a:pPr>
            <a:r>
              <a:rPr lang="en-US" sz="2400" dirty="0" smtClean="0"/>
              <a:t>617-753-8484</a:t>
            </a:r>
            <a:endParaRPr lang="en-US" sz="2400" dirty="0"/>
          </a:p>
        </p:txBody>
      </p:sp>
      <p:sp>
        <p:nvSpPr>
          <p:cNvPr id="5" name="Slide Number Placeholder 4"/>
          <p:cNvSpPr>
            <a:spLocks noGrp="1"/>
          </p:cNvSpPr>
          <p:nvPr>
            <p:ph type="sldNum" sz="quarter" idx="10"/>
          </p:nvPr>
        </p:nvSpPr>
        <p:spPr/>
        <p:txBody>
          <a:bodyPr/>
          <a:lstStyle/>
          <a:p>
            <a:r>
              <a:rPr lang="nl-NL" dirty="0" smtClean="0"/>
              <a:t>Slide </a:t>
            </a:r>
            <a:fld id="{E1101FF6-6AA1-43AF-BC0C-EA247D76D5A9}" type="slidenum">
              <a:rPr lang="nl-NL" smtClean="0"/>
              <a:pPr/>
              <a:t>33</a:t>
            </a:fld>
            <a:endParaRPr lang="nl-NL" dirty="0"/>
          </a:p>
        </p:txBody>
      </p:sp>
    </p:spTree>
    <p:extLst>
      <p:ext uri="{BB962C8B-B14F-4D97-AF65-F5344CB8AC3E}">
        <p14:creationId xmlns:p14="http://schemas.microsoft.com/office/powerpoint/2010/main" val="3444069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Community EMS Background</a:t>
            </a:r>
            <a:endParaRPr lang="en-US" altLang="en-US" dirty="0"/>
          </a:p>
        </p:txBody>
      </p:sp>
      <p:sp>
        <p:nvSpPr>
          <p:cNvPr id="3" name="Content Placeholder 2"/>
          <p:cNvSpPr>
            <a:spLocks noGrp="1"/>
          </p:cNvSpPr>
          <p:nvPr>
            <p:ph idx="1"/>
          </p:nvPr>
        </p:nvSpPr>
        <p:spPr>
          <a:xfrm>
            <a:off x="313766" y="1307376"/>
            <a:ext cx="8655609" cy="5331549"/>
          </a:xfrm>
          <a:noFill/>
          <a:ln>
            <a:noFill/>
          </a:ln>
        </p:spPr>
        <p:txBody>
          <a:bodyPr/>
          <a:lstStyle/>
          <a:p>
            <a:pPr marL="285675" indent="-285750">
              <a:buFont typeface="Arial" panose="020B0604020202020204" pitchFamily="34" charset="0"/>
              <a:buChar char="•"/>
            </a:pPr>
            <a:r>
              <a:rPr lang="en-US" sz="2200" dirty="0" smtClean="0">
                <a:solidFill>
                  <a:prstClr val="black"/>
                </a:solidFill>
                <a:cs typeface="Arial" panose="020B0604020202020204" pitchFamily="34" charset="0"/>
              </a:rPr>
              <a:t>Utilizes a </a:t>
            </a:r>
            <a:r>
              <a:rPr lang="en-US" sz="2200" dirty="0">
                <a:solidFill>
                  <a:prstClr val="black"/>
                </a:solidFill>
                <a:cs typeface="Arial" panose="020B0604020202020204" pitchFamily="34" charset="0"/>
              </a:rPr>
              <a:t>primary ambulance service’s EMS Personnel in partnership with a local public health authority to </a:t>
            </a:r>
            <a:r>
              <a:rPr lang="en-US" sz="2200" dirty="0" smtClean="0">
                <a:solidFill>
                  <a:prstClr val="black"/>
                </a:solidFill>
                <a:cs typeface="Arial" panose="020B0604020202020204" pitchFamily="34" charset="0"/>
              </a:rPr>
              <a:t>address </a:t>
            </a:r>
            <a:r>
              <a:rPr lang="en-US" sz="2200" dirty="0">
                <a:solidFill>
                  <a:prstClr val="black"/>
                </a:solidFill>
                <a:cs typeface="Arial" panose="020B0604020202020204" pitchFamily="34" charset="0"/>
              </a:rPr>
              <a:t>illness or injury prevention through high value public health </a:t>
            </a:r>
            <a:r>
              <a:rPr lang="en-US" sz="2200" dirty="0" smtClean="0">
                <a:solidFill>
                  <a:prstClr val="black"/>
                </a:solidFill>
                <a:cs typeface="Arial" panose="020B0604020202020204" pitchFamily="34" charset="0"/>
              </a:rPr>
              <a:t>services.</a:t>
            </a:r>
            <a:endParaRPr lang="en-US" sz="2200" dirty="0">
              <a:solidFill>
                <a:prstClr val="black"/>
              </a:solidFill>
              <a:cs typeface="Arial" panose="020B0604020202020204" pitchFamily="34" charset="0"/>
            </a:endParaRPr>
          </a:p>
          <a:p>
            <a:pPr marL="742874" lvl="1">
              <a:buFont typeface="Arial" panose="020B0604020202020204" pitchFamily="34" charset="0"/>
              <a:buChar char="•"/>
            </a:pPr>
            <a:r>
              <a:rPr lang="en-US" sz="2000" dirty="0" smtClean="0">
                <a:solidFill>
                  <a:prstClr val="black"/>
                </a:solidFill>
                <a:cs typeface="Arial" panose="020B0604020202020204" pitchFamily="34" charset="0"/>
              </a:rPr>
              <a:t>Operated under the </a:t>
            </a:r>
            <a:r>
              <a:rPr lang="en-US" sz="2000" dirty="0">
                <a:solidFill>
                  <a:prstClr val="black"/>
                </a:solidFill>
                <a:cs typeface="Arial" panose="020B0604020202020204" pitchFamily="34" charset="0"/>
              </a:rPr>
              <a:t>local public health authority</a:t>
            </a:r>
          </a:p>
          <a:p>
            <a:pPr marL="742874" lvl="1">
              <a:buFont typeface="Arial" panose="020B0604020202020204" pitchFamily="34" charset="0"/>
              <a:buChar char="•"/>
            </a:pPr>
            <a:r>
              <a:rPr lang="en-US" sz="2000" dirty="0">
                <a:solidFill>
                  <a:prstClr val="black"/>
                </a:solidFill>
                <a:cs typeface="Arial" panose="020B0604020202020204" pitchFamily="34" charset="0"/>
              </a:rPr>
              <a:t>Developed in coordination with the designated primary ambulance service</a:t>
            </a:r>
          </a:p>
          <a:p>
            <a:pPr marL="742874" lvl="1">
              <a:buFont typeface="Arial" panose="020B0604020202020204" pitchFamily="34" charset="0"/>
              <a:buChar char="•"/>
            </a:pPr>
            <a:r>
              <a:rPr lang="en-US" sz="2000" dirty="0">
                <a:solidFill>
                  <a:prstClr val="black"/>
                </a:solidFill>
                <a:cs typeface="Arial" panose="020B0604020202020204" pitchFamily="34" charset="0"/>
              </a:rPr>
              <a:t>Approved by the local jurisdiction and the ambulance service's affiliate </a:t>
            </a:r>
            <a:r>
              <a:rPr lang="en-US" sz="2000" dirty="0" smtClean="0">
                <a:solidFill>
                  <a:prstClr val="black"/>
                </a:solidFill>
                <a:cs typeface="Arial" panose="020B0604020202020204" pitchFamily="34" charset="0"/>
              </a:rPr>
              <a:t>hospital medical director (AHMD)</a:t>
            </a:r>
            <a:br>
              <a:rPr lang="en-US" sz="2000" dirty="0" smtClean="0">
                <a:solidFill>
                  <a:prstClr val="black"/>
                </a:solidFill>
                <a:cs typeface="Arial" panose="020B0604020202020204" pitchFamily="34" charset="0"/>
              </a:rPr>
            </a:br>
            <a:endParaRPr lang="en-US" sz="1200" dirty="0">
              <a:solidFill>
                <a:prstClr val="black"/>
              </a:solidFill>
              <a:cs typeface="Arial" panose="020B0604020202020204" pitchFamily="34" charset="0"/>
            </a:endParaRPr>
          </a:p>
          <a:p>
            <a:pPr marL="285675" indent="-285750">
              <a:buFont typeface="Arial" panose="020B0604020202020204" pitchFamily="34" charset="0"/>
              <a:buChar char="•"/>
            </a:pPr>
            <a:r>
              <a:rPr lang="en-US" sz="2200" dirty="0"/>
              <a:t>Community EMS services must fit in the scope of practice of the Emergency Medical </a:t>
            </a:r>
            <a:r>
              <a:rPr lang="en-US" sz="2200" dirty="0" smtClean="0"/>
              <a:t>Technician (EMT, AEMT or EMT-P) </a:t>
            </a:r>
            <a:r>
              <a:rPr lang="en-US" sz="2200" dirty="0"/>
              <a:t>and should be high impact with low risk. </a:t>
            </a:r>
            <a:r>
              <a:rPr lang="en-US" sz="2400" dirty="0" smtClean="0"/>
              <a:t/>
            </a:r>
            <a:br>
              <a:rPr lang="en-US" sz="2400" dirty="0" smtClean="0"/>
            </a:br>
            <a:r>
              <a:rPr lang="en-US" sz="1200" dirty="0" smtClean="0"/>
              <a:t> </a:t>
            </a:r>
            <a:endParaRPr lang="en-US" sz="1200" dirty="0" smtClean="0">
              <a:solidFill>
                <a:prstClr val="black"/>
              </a:solidFill>
              <a:cs typeface="Arial" panose="020B0604020202020204" pitchFamily="34" charset="0"/>
            </a:endParaRP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Approved </a:t>
            </a:r>
            <a:r>
              <a:rPr lang="en-US" sz="2200" dirty="0">
                <a:solidFill>
                  <a:prstClr val="black"/>
                </a:solidFill>
                <a:cs typeface="Arial" panose="020B0604020202020204" pitchFamily="34" charset="0"/>
              </a:rPr>
              <a:t>services are defined in a DPH </a:t>
            </a:r>
            <a:r>
              <a:rPr lang="en-US" sz="2200" dirty="0" smtClean="0">
                <a:solidFill>
                  <a:prstClr val="black"/>
                </a:solidFill>
                <a:cs typeface="Arial" panose="020B0604020202020204" pitchFamily="34" charset="0"/>
              </a:rPr>
              <a:t>list, and Programs </a:t>
            </a:r>
            <a:r>
              <a:rPr lang="en-US" sz="2200" dirty="0">
                <a:solidFill>
                  <a:prstClr val="black"/>
                </a:solidFill>
                <a:cs typeface="Arial" panose="020B0604020202020204" pitchFamily="34" charset="0"/>
              </a:rPr>
              <a:t>may </a:t>
            </a:r>
            <a:r>
              <a:rPr lang="en-US" sz="2200" dirty="0" smtClean="0">
                <a:solidFill>
                  <a:prstClr val="black"/>
                </a:solidFill>
                <a:cs typeface="Arial" panose="020B0604020202020204" pitchFamily="34" charset="0"/>
              </a:rPr>
              <a:t>petition to add new services to this list.</a:t>
            </a:r>
            <a:endParaRPr lang="en-US" sz="2200" dirty="0">
              <a:solidFill>
                <a:prstClr val="black"/>
              </a:solidFill>
              <a:cs typeface="Arial" panose="020B0604020202020204" pitchFamily="34" charset="0"/>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4</a:t>
            </a:fld>
            <a:endParaRPr lang="en-US" altLang="en-US" dirty="0"/>
          </a:p>
        </p:txBody>
      </p:sp>
    </p:spTree>
    <p:extLst>
      <p:ext uri="{BB962C8B-B14F-4D97-AF65-F5344CB8AC3E}">
        <p14:creationId xmlns:p14="http://schemas.microsoft.com/office/powerpoint/2010/main" val="3253836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Community EMS</a:t>
            </a:r>
            <a:br>
              <a:rPr lang="en-US" sz="2800" dirty="0" smtClean="0">
                <a:latin typeface="+mn-lt"/>
              </a:rPr>
            </a:br>
            <a:r>
              <a:rPr lang="en-US" sz="2800" dirty="0" smtClean="0">
                <a:latin typeface="+mn-lt"/>
              </a:rPr>
              <a:t>Application Submission</a:t>
            </a:r>
            <a:endParaRPr lang="en-US" sz="2800" dirty="0">
              <a:latin typeface="+mn-lt"/>
            </a:endParaRPr>
          </a:p>
        </p:txBody>
      </p:sp>
      <p:sp>
        <p:nvSpPr>
          <p:cNvPr id="5" name="Content Placeholder 4"/>
          <p:cNvSpPr>
            <a:spLocks noGrp="1"/>
          </p:cNvSpPr>
          <p:nvPr>
            <p:ph idx="1"/>
          </p:nvPr>
        </p:nvSpPr>
        <p:spPr>
          <a:xfrm>
            <a:off x="647700" y="1313811"/>
            <a:ext cx="7315200" cy="4901566"/>
          </a:xfrm>
        </p:spPr>
        <p:txBody>
          <a:bodyPr>
            <a:noAutofit/>
          </a:bodyPr>
          <a:lstStyle/>
          <a:p>
            <a:r>
              <a:rPr lang="en-US" sz="2200" dirty="0" smtClean="0"/>
              <a:t>The Department of Public Health will begin to accept Community EMS Program applications on Monday,</a:t>
            </a:r>
            <a:br>
              <a:rPr lang="en-US" sz="2200" dirty="0" smtClean="0"/>
            </a:br>
            <a:r>
              <a:rPr lang="en-US" sz="2200" dirty="0" smtClean="0"/>
              <a:t>October 1, 2018</a:t>
            </a:r>
            <a:r>
              <a:rPr lang="en-US" sz="2400" dirty="0" smtClean="0"/>
              <a:t/>
            </a:r>
            <a:br>
              <a:rPr lang="en-US" sz="2400" dirty="0" smtClean="0"/>
            </a:br>
            <a:r>
              <a:rPr lang="en-US" sz="1200" dirty="0" smtClean="0"/>
              <a:t> </a:t>
            </a:r>
          </a:p>
          <a:p>
            <a:r>
              <a:rPr lang="en-US" sz="2200" dirty="0" smtClean="0"/>
              <a:t>All program and application information will be posted online at </a:t>
            </a:r>
            <a:r>
              <a:rPr lang="en-US" sz="2200" dirty="0" smtClean="0">
                <a:solidFill>
                  <a:srgbClr val="FF0000"/>
                </a:solidFill>
                <a:hlinkClick r:id="rId2"/>
              </a:rPr>
              <a:t>www.mass.gov/MIH</a:t>
            </a:r>
            <a:endParaRPr lang="en-US" sz="2200" dirty="0" smtClean="0"/>
          </a:p>
          <a:p>
            <a:pPr marL="0" indent="0">
              <a:buNone/>
            </a:pPr>
            <a:r>
              <a:rPr lang="en-US" sz="1200" dirty="0" smtClean="0"/>
              <a:t> </a:t>
            </a:r>
          </a:p>
          <a:p>
            <a:pPr>
              <a:buFont typeface="Arial" panose="020B0604020202020204" pitchFamily="34" charset="0"/>
              <a:buChar char="•"/>
            </a:pPr>
            <a:r>
              <a:rPr lang="en-US" sz="2200" dirty="0" smtClean="0"/>
              <a:t>Applicants for all programs will submit completed applications by fax</a:t>
            </a:r>
            <a:r>
              <a:rPr lang="en-US" sz="2400" dirty="0" smtClean="0"/>
              <a:t/>
            </a:r>
            <a:br>
              <a:rPr lang="en-US" sz="2400" dirty="0" smtClean="0"/>
            </a:br>
            <a:r>
              <a:rPr lang="en-US" sz="1200" dirty="0" smtClean="0"/>
              <a:t> </a:t>
            </a:r>
          </a:p>
          <a:p>
            <a:pPr>
              <a:buFont typeface="Arial" panose="020B0604020202020204" pitchFamily="34" charset="0"/>
              <a:buChar char="•"/>
            </a:pPr>
            <a:r>
              <a:rPr lang="en-US" sz="2200" dirty="0" smtClean="0"/>
              <a:t>There are no application or registration fees for Community EMS programs</a:t>
            </a:r>
          </a:p>
          <a:p>
            <a:pPr marL="0" indent="0">
              <a:buNone/>
            </a:pPr>
            <a:r>
              <a:rPr lang="en-US" sz="1200" dirty="0" smtClean="0"/>
              <a:t> </a:t>
            </a:r>
          </a:p>
          <a:p>
            <a:pPr>
              <a:buFont typeface="Arial" panose="020B0604020202020204" pitchFamily="34" charset="0"/>
              <a:buChar char="•"/>
            </a:pPr>
            <a:r>
              <a:rPr lang="en-US" sz="2200" dirty="0" smtClean="0"/>
              <a:t>Program registration is valid for two (2) years; approved programs will be required to apply to renew their approval</a:t>
            </a:r>
            <a:endParaRPr lang="en-US" sz="2200" dirty="0"/>
          </a:p>
        </p:txBody>
      </p:sp>
      <p:sp>
        <p:nvSpPr>
          <p:cNvPr id="3" name="Slide Number Placeholder 2"/>
          <p:cNvSpPr>
            <a:spLocks noGrp="1"/>
          </p:cNvSpPr>
          <p:nvPr>
            <p:ph type="sldNum" sz="quarter" idx="10"/>
          </p:nvPr>
        </p:nvSpPr>
        <p:spPr/>
        <p:txBody>
          <a:bodyPr/>
          <a:lstStyle/>
          <a:p>
            <a:r>
              <a:rPr lang="nl-NL" dirty="0" smtClean="0"/>
              <a:t>Slide </a:t>
            </a:r>
            <a:fld id="{E1101FF6-6AA1-43AF-BC0C-EA247D76D5A9}" type="slidenum">
              <a:rPr lang="nl-NL" smtClean="0"/>
              <a:pPr/>
              <a:t>5</a:t>
            </a:fld>
            <a:endParaRPr lang="nl-NL" dirty="0"/>
          </a:p>
        </p:txBody>
      </p:sp>
    </p:spTree>
    <p:extLst>
      <p:ext uri="{BB962C8B-B14F-4D97-AF65-F5344CB8AC3E}">
        <p14:creationId xmlns:p14="http://schemas.microsoft.com/office/powerpoint/2010/main" val="3965457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1938154"/>
            <a:ext cx="8770938"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endParaRPr lang="en-US" sz="2800" b="1" dirty="0" smtClean="0"/>
          </a:p>
          <a:p>
            <a:pPr algn="ctr" eaLnBrk="1" hangingPunct="1">
              <a:spcBef>
                <a:spcPct val="0"/>
              </a:spcBef>
              <a:buFontTx/>
              <a:buNone/>
            </a:pPr>
            <a:endParaRPr lang="en-US" sz="2800" b="1" dirty="0"/>
          </a:p>
          <a:p>
            <a:pPr algn="ctr" eaLnBrk="1" hangingPunct="1">
              <a:spcBef>
                <a:spcPct val="0"/>
              </a:spcBef>
              <a:buFontTx/>
              <a:buNone/>
            </a:pPr>
            <a:r>
              <a:rPr lang="en-US" sz="4000" b="1" dirty="0" smtClean="0"/>
              <a:t>Community </a:t>
            </a:r>
            <a:r>
              <a:rPr lang="en-US" sz="4000" b="1" dirty="0"/>
              <a:t>EMS </a:t>
            </a:r>
            <a:r>
              <a:rPr lang="en-US" sz="4000" b="1" dirty="0" smtClean="0"/>
              <a:t>Program Application</a:t>
            </a:r>
            <a:endParaRPr lang="en-US" altLang="en-US" sz="4400" b="1" dirty="0" smtClean="0"/>
          </a:p>
          <a:p>
            <a:pPr algn="ctr" eaLnBrk="1" hangingPunct="1">
              <a:spcBef>
                <a:spcPct val="0"/>
              </a:spcBef>
              <a:buFontTx/>
              <a:buNone/>
            </a:pPr>
            <a:endParaRPr lang="en-US" altLang="en-US" sz="1800" b="1" dirty="0" smtClean="0"/>
          </a:p>
          <a:p>
            <a:pPr algn="ctr" eaLnBrk="1" hangingPunct="1">
              <a:spcBef>
                <a:spcPct val="0"/>
              </a:spcBef>
              <a:buFontTx/>
              <a:buNone/>
            </a:pPr>
            <a:endParaRPr lang="en-US" altLang="en-US" sz="2400" b="1" dirty="0" smtClean="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altLang="en-US" smtClean="0"/>
              <a:t>Slide </a:t>
            </a:r>
            <a:fld id="{0BD109FE-154F-49E4-8D02-47A3E8B5008A}" type="slidenum">
              <a:rPr lang="en-US" altLang="en-US" smtClean="0"/>
              <a:pPr>
                <a:defRPr/>
              </a:pPr>
              <a:t>6</a:t>
            </a:fld>
            <a:endParaRPr lang="en-US" altLang="en-US" dirty="0"/>
          </a:p>
        </p:txBody>
      </p:sp>
    </p:spTree>
    <p:extLst>
      <p:ext uri="{BB962C8B-B14F-4D97-AF65-F5344CB8AC3E}">
        <p14:creationId xmlns:p14="http://schemas.microsoft.com/office/powerpoint/2010/main" val="218277503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1: Instructions</a:t>
            </a:r>
            <a:br>
              <a:rPr lang="en-US" sz="2800" dirty="0" smtClean="0"/>
            </a:br>
            <a:r>
              <a:rPr lang="en-US" sz="2800" dirty="0" smtClean="0"/>
              <a:t>and Review Process</a:t>
            </a:r>
            <a:endParaRPr lang="en-US" sz="2800"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223" y="1216025"/>
            <a:ext cx="3773177" cy="4879975"/>
          </a:xfrm>
          <a:prstGeom prst="rect">
            <a:avLst/>
          </a:prstGeom>
          <a:ln>
            <a:solidFill>
              <a:schemeClr val="tx1"/>
            </a:solidFill>
          </a:ln>
        </p:spPr>
      </p:pic>
      <p:sp>
        <p:nvSpPr>
          <p:cNvPr id="6" name="Content Placeholder 2"/>
          <p:cNvSpPr>
            <a:spLocks noGrp="1"/>
          </p:cNvSpPr>
          <p:nvPr>
            <p:ph idx="1"/>
          </p:nvPr>
        </p:nvSpPr>
        <p:spPr>
          <a:xfrm>
            <a:off x="4512257" y="1331912"/>
            <a:ext cx="4307893" cy="4297363"/>
          </a:xfrm>
          <a:noFill/>
          <a:ln w="28575">
            <a:solidFill>
              <a:schemeClr val="accent1">
                <a:lumMod val="60000"/>
                <a:lumOff val="40000"/>
              </a:schemeClr>
            </a:solidFill>
          </a:ln>
        </p:spPr>
        <p:txBody>
          <a:bodyPr>
            <a:normAutofit fontScale="92500"/>
          </a:bodyPr>
          <a:lstStyle/>
          <a:p>
            <a:pPr>
              <a:buFont typeface="Arial" panose="020B0604020202020204" pitchFamily="34" charset="0"/>
              <a:buChar char="•"/>
            </a:pPr>
            <a:r>
              <a:rPr lang="en-US" sz="2400" dirty="0"/>
              <a:t>Once a </a:t>
            </a:r>
            <a:r>
              <a:rPr lang="en-US" sz="2400" b="1" u="sng" dirty="0"/>
              <a:t>complete</a:t>
            </a:r>
            <a:r>
              <a:rPr lang="en-US" sz="2400" dirty="0"/>
              <a:t> Community EMS </a:t>
            </a:r>
            <a:r>
              <a:rPr lang="en-US" sz="2400" dirty="0" smtClean="0"/>
              <a:t>program application </a:t>
            </a:r>
            <a:r>
              <a:rPr lang="en-US" sz="2400" dirty="0"/>
              <a:t>is received, it will be reviewed and </a:t>
            </a:r>
            <a:r>
              <a:rPr lang="en-US" sz="2400" dirty="0" smtClean="0"/>
              <a:t>the applicant </a:t>
            </a:r>
            <a:r>
              <a:rPr lang="en-US" sz="2400" dirty="0"/>
              <a:t>will be notified of program approval </a:t>
            </a:r>
            <a:r>
              <a:rPr lang="en-US" sz="2400" dirty="0" smtClean="0"/>
              <a:t>within </a:t>
            </a:r>
            <a:r>
              <a:rPr lang="en-US" sz="2400" dirty="0"/>
              <a:t>30 </a:t>
            </a:r>
            <a:r>
              <a:rPr lang="en-US" sz="2400" dirty="0" smtClean="0"/>
              <a:t>days</a:t>
            </a:r>
            <a:br>
              <a:rPr lang="en-US" sz="2400" dirty="0" smtClean="0"/>
            </a:br>
            <a:endParaRPr lang="en-US" sz="2400" dirty="0" smtClean="0"/>
          </a:p>
          <a:p>
            <a:pPr>
              <a:buFont typeface="Arial" panose="020B0604020202020204" pitchFamily="34" charset="0"/>
              <a:buChar char="•"/>
            </a:pPr>
            <a:r>
              <a:rPr lang="en-US" sz="2400" dirty="0" smtClean="0"/>
              <a:t>An application is considered to be </a:t>
            </a:r>
            <a:r>
              <a:rPr lang="en-US" sz="2400" b="1" u="sng" dirty="0" smtClean="0"/>
              <a:t>complete</a:t>
            </a:r>
            <a:r>
              <a:rPr lang="en-US" sz="2400" dirty="0" smtClean="0"/>
              <a:t> when DPH has received the completed application form and all required descriptions and attachments</a:t>
            </a:r>
            <a:endParaRPr lang="en-US" sz="2400" dirty="0"/>
          </a:p>
          <a:p>
            <a:pPr marL="0" indent="0">
              <a:buNone/>
            </a:pPr>
            <a:endParaRPr lang="en-US" sz="2300" dirty="0">
              <a:solidFill>
                <a:prstClr val="black"/>
              </a:solidFill>
              <a:cs typeface="Arial" panose="020B0604020202020204" pitchFamily="34" charset="0"/>
            </a:endParaRPr>
          </a:p>
        </p:txBody>
      </p:sp>
      <p:sp>
        <p:nvSpPr>
          <p:cNvPr id="3" name="Slide Number Placeholder 2"/>
          <p:cNvSpPr>
            <a:spLocks noGrp="1"/>
          </p:cNvSpPr>
          <p:nvPr>
            <p:ph type="sldNum" sz="quarter" idx="10"/>
          </p:nvPr>
        </p:nvSpPr>
        <p:spPr/>
        <p:txBody>
          <a:bodyPr/>
          <a:lstStyle/>
          <a:p>
            <a:r>
              <a:rPr lang="nl-NL" dirty="0" smtClean="0"/>
              <a:t>Slide </a:t>
            </a:r>
            <a:fld id="{E1101FF6-6AA1-43AF-BC0C-EA247D76D5A9}" type="slidenum">
              <a:rPr lang="nl-NL" smtClean="0"/>
              <a:pPr/>
              <a:t>7</a:t>
            </a:fld>
            <a:endParaRPr lang="nl-NL" dirty="0"/>
          </a:p>
        </p:txBody>
      </p:sp>
    </p:spTree>
    <p:extLst>
      <p:ext uri="{BB962C8B-B14F-4D97-AF65-F5344CB8AC3E}">
        <p14:creationId xmlns:p14="http://schemas.microsoft.com/office/powerpoint/2010/main" val="4050576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2: Application Checklist</a:t>
            </a:r>
            <a:endParaRPr lang="en-US" sz="28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184791"/>
            <a:ext cx="3838575" cy="5046074"/>
          </a:xfrm>
          <a:prstGeom prst="rect">
            <a:avLst/>
          </a:prstGeom>
          <a:ln>
            <a:solidFill>
              <a:schemeClr val="tx1"/>
            </a:solidFill>
          </a:ln>
        </p:spPr>
      </p:pic>
      <p:sp>
        <p:nvSpPr>
          <p:cNvPr id="7" name="Content Placeholder 2"/>
          <p:cNvSpPr>
            <a:spLocks noGrp="1"/>
          </p:cNvSpPr>
          <p:nvPr>
            <p:ph idx="1"/>
          </p:nvPr>
        </p:nvSpPr>
        <p:spPr>
          <a:xfrm>
            <a:off x="4578931" y="1276351"/>
            <a:ext cx="4307893" cy="1857374"/>
          </a:xfrm>
          <a:noFill/>
          <a:ln w="28575">
            <a:solidFill>
              <a:schemeClr val="accent1">
                <a:lumMod val="60000"/>
                <a:lumOff val="40000"/>
              </a:schemeClr>
            </a:solidFill>
          </a:ln>
        </p:spPr>
        <p:txBody>
          <a:bodyPr>
            <a:noAutofit/>
          </a:bodyPr>
          <a:lstStyle/>
          <a:p>
            <a:pPr marL="0" indent="0">
              <a:buNone/>
            </a:pPr>
            <a:r>
              <a:rPr lang="en-US" sz="1800" b="1" dirty="0" smtClean="0">
                <a:solidFill>
                  <a:prstClr val="black"/>
                </a:solidFill>
                <a:cs typeface="Arial" panose="020B0604020202020204" pitchFamily="34" charset="0"/>
              </a:rPr>
              <a:t>A complete application includes:</a:t>
            </a:r>
          </a:p>
          <a:p>
            <a:pPr marL="228600" indent="0">
              <a:buNone/>
            </a:pPr>
            <a:r>
              <a:rPr lang="en-US" sz="700" dirty="0" smtClean="0">
                <a:solidFill>
                  <a:prstClr val="black"/>
                </a:solidFill>
                <a:cs typeface="Arial" panose="020B0604020202020204" pitchFamily="34" charset="0"/>
              </a:rPr>
              <a:t> </a:t>
            </a:r>
            <a:endParaRPr lang="en-US" sz="700" dirty="0">
              <a:solidFill>
                <a:prstClr val="black"/>
              </a:solidFill>
              <a:cs typeface="Arial" panose="020B0604020202020204" pitchFamily="34" charset="0"/>
            </a:endParaRPr>
          </a:p>
          <a:p>
            <a:pPr marL="400050" indent="-228600"/>
            <a:r>
              <a:rPr lang="en-US" sz="1600" dirty="0" smtClean="0">
                <a:solidFill>
                  <a:prstClr val="black"/>
                </a:solidFill>
                <a:cs typeface="Arial" panose="020B0604020202020204" pitchFamily="34" charset="0"/>
              </a:rPr>
              <a:t>Completed application form, including the required program overview and description of proposed services</a:t>
            </a:r>
          </a:p>
          <a:p>
            <a:pPr marL="400050" indent="-228600"/>
            <a:r>
              <a:rPr lang="en-US" sz="1600" dirty="0" smtClean="0">
                <a:solidFill>
                  <a:prstClr val="black"/>
                </a:solidFill>
                <a:cs typeface="Arial" panose="020B0604020202020204" pitchFamily="34" charset="0"/>
              </a:rPr>
              <a:t>Signature of </a:t>
            </a:r>
            <a:r>
              <a:rPr lang="en-US" sz="1600" b="1" u="sng" dirty="0" smtClean="0">
                <a:solidFill>
                  <a:prstClr val="black"/>
                </a:solidFill>
                <a:cs typeface="Arial" panose="020B0604020202020204" pitchFamily="34" charset="0"/>
              </a:rPr>
              <a:t>or</a:t>
            </a:r>
            <a:r>
              <a:rPr lang="en-US" sz="1600" dirty="0" smtClean="0">
                <a:solidFill>
                  <a:prstClr val="black"/>
                </a:solidFill>
                <a:cs typeface="Arial" panose="020B0604020202020204" pitchFamily="34" charset="0"/>
              </a:rPr>
              <a:t> letter of support from the authorized signatory of the local jurisdiction</a:t>
            </a:r>
          </a:p>
        </p:txBody>
      </p:sp>
      <p:sp>
        <p:nvSpPr>
          <p:cNvPr id="8" name="Content Placeholder 2"/>
          <p:cNvSpPr txBox="1">
            <a:spLocks/>
          </p:cNvSpPr>
          <p:nvPr/>
        </p:nvSpPr>
        <p:spPr bwMode="auto">
          <a:xfrm>
            <a:off x="4578930" y="3326807"/>
            <a:ext cx="4307893" cy="2788243"/>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b="1" kern="0" dirty="0" smtClean="0">
                <a:solidFill>
                  <a:prstClr val="black"/>
                </a:solidFill>
                <a:cs typeface="Arial" panose="020B0604020202020204" pitchFamily="34" charset="0"/>
              </a:rPr>
              <a:t>Submitting the application:</a:t>
            </a:r>
            <a:br>
              <a:rPr lang="en-US" sz="1800" b="1" kern="0" dirty="0" smtClean="0">
                <a:solidFill>
                  <a:prstClr val="black"/>
                </a:solidFill>
                <a:cs typeface="Arial" panose="020B0604020202020204" pitchFamily="34" charset="0"/>
              </a:rPr>
            </a:br>
            <a:r>
              <a:rPr lang="en-US" sz="600" b="1" kern="0" dirty="0" smtClean="0">
                <a:solidFill>
                  <a:prstClr val="black"/>
                </a:solidFill>
                <a:cs typeface="Arial" panose="020B0604020202020204" pitchFamily="34" charset="0"/>
              </a:rPr>
              <a:t> </a:t>
            </a:r>
          </a:p>
          <a:p>
            <a:pPr indent="-171450"/>
            <a:r>
              <a:rPr lang="en-US" sz="1600" kern="0" dirty="0" smtClean="0">
                <a:solidFill>
                  <a:prstClr val="black"/>
                </a:solidFill>
                <a:cs typeface="Arial" panose="020B0604020202020204" pitchFamily="34" charset="0"/>
              </a:rPr>
              <a:t>Applicants submit all materials by fax</a:t>
            </a:r>
          </a:p>
          <a:p>
            <a:pPr indent="-171450"/>
            <a:r>
              <a:rPr lang="en-US" sz="1600" kern="0" dirty="0" smtClean="0">
                <a:cs typeface="Arial" panose="020B0604020202020204" pitchFamily="34" charset="0"/>
              </a:rPr>
              <a:t>Applicants will receive an automatically generated fax confirmation if the transmission was successful</a:t>
            </a:r>
          </a:p>
          <a:p>
            <a:pPr indent="-171450"/>
            <a:r>
              <a:rPr lang="en-US" sz="1600" kern="0" dirty="0" smtClean="0">
                <a:cs typeface="Arial" panose="020B0604020202020204" pitchFamily="34" charset="0"/>
              </a:rPr>
              <a:t>When DPH receives all documents, a an MIH Program staff member will email the primary contact listed on the application to confirm receipt of the application and documents</a:t>
            </a:r>
            <a:endParaRPr lang="en-US" sz="1600" kern="0" dirty="0">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8</a:t>
            </a:fld>
            <a:endParaRPr lang="nl-NL" dirty="0"/>
          </a:p>
        </p:txBody>
      </p:sp>
    </p:spTree>
    <p:extLst>
      <p:ext uri="{BB962C8B-B14F-4D97-AF65-F5344CB8AC3E}">
        <p14:creationId xmlns:p14="http://schemas.microsoft.com/office/powerpoint/2010/main" val="166719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7">
                                            <p:txEl>
                                              <p:pRg st="2" end="2"/>
                                            </p:txEl>
                                          </p:spTgt>
                                        </p:tgtEl>
                                        <p:attrNameLst>
                                          <p:attrName>style.opacity</p:attrName>
                                        </p:attrNameLst>
                                      </p:cBhvr>
                                      <p:to>
                                        <p:strVal val="0.5"/>
                                      </p:to>
                                    </p:set>
                                    <p:animEffect filter="image" prLst="opacity: 0.5">
                                      <p:cBhvr rctx="IE">
                                        <p:cTn id="7" dur="indefinite"/>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7">
                                            <p:txEl>
                                              <p:pRg st="3" end="3"/>
                                            </p:txEl>
                                          </p:spTgt>
                                        </p:tgtEl>
                                        <p:attrNameLst>
                                          <p:attrName>style.opacity</p:attrName>
                                        </p:attrNameLst>
                                      </p:cBhvr>
                                      <p:to>
                                        <p:strVal val="0.5"/>
                                      </p:to>
                                    </p:set>
                                    <p:animEffect filter="image" prLst="opacity: 0.5">
                                      <p:cBhvr rctx="IE">
                                        <p:cTn id="12" dur="indefinite"/>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Page 3:</a:t>
            </a:r>
            <a:br>
              <a:rPr lang="en-US" sz="2800" dirty="0" smtClean="0"/>
            </a:br>
            <a:r>
              <a:rPr lang="en-US" sz="2800" dirty="0" smtClean="0"/>
              <a:t>Applicant Information</a:t>
            </a:r>
            <a:endParaRPr lang="en-US" sz="28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347" y="1244601"/>
            <a:ext cx="3822778" cy="4882320"/>
          </a:xfrm>
          <a:prstGeom prst="rect">
            <a:avLst/>
          </a:prstGeom>
          <a:ln>
            <a:solidFill>
              <a:schemeClr val="tx1"/>
            </a:solidFill>
          </a:ln>
        </p:spPr>
      </p:pic>
      <p:sp>
        <p:nvSpPr>
          <p:cNvPr id="6" name="Content Placeholder 2"/>
          <p:cNvSpPr>
            <a:spLocks noGrp="1"/>
          </p:cNvSpPr>
          <p:nvPr>
            <p:ph idx="1"/>
          </p:nvPr>
        </p:nvSpPr>
        <p:spPr>
          <a:xfrm>
            <a:off x="4493207" y="1438276"/>
            <a:ext cx="4307893" cy="4657724"/>
          </a:xfrm>
          <a:noFill/>
          <a:ln w="28575">
            <a:solidFill>
              <a:schemeClr val="accent1">
                <a:lumMod val="60000"/>
                <a:lumOff val="40000"/>
              </a:schemeClr>
            </a:solidFill>
          </a:ln>
        </p:spPr>
        <p:txBody>
          <a:bodyPr>
            <a:normAutofit fontScale="85000" lnSpcReduction="10000"/>
          </a:bodyPr>
          <a:lstStyle/>
          <a:p>
            <a:r>
              <a:rPr lang="en-US" sz="2400" b="1" dirty="0" smtClean="0">
                <a:solidFill>
                  <a:prstClr val="black"/>
                </a:solidFill>
                <a:cs typeface="Arial" panose="020B0604020202020204" pitchFamily="34" charset="0"/>
              </a:rPr>
              <a:t>Please ensure that all information is correct: </a:t>
            </a:r>
            <a:r>
              <a:rPr lang="en-US" sz="2400" dirty="0" smtClean="0">
                <a:solidFill>
                  <a:prstClr val="black"/>
                </a:solidFill>
                <a:cs typeface="Arial" panose="020B0604020202020204" pitchFamily="34" charset="0"/>
              </a:rPr>
              <a:t>the individual listed will be the primary contact for the application</a:t>
            </a:r>
            <a:br>
              <a:rPr lang="en-US" sz="2400" dirty="0" smtClean="0">
                <a:solidFill>
                  <a:prstClr val="black"/>
                </a:solidFill>
                <a:cs typeface="Arial" panose="020B0604020202020204" pitchFamily="34" charset="0"/>
              </a:rPr>
            </a:br>
            <a:r>
              <a:rPr lang="en-US" sz="1200" dirty="0" smtClean="0">
                <a:solidFill>
                  <a:prstClr val="black"/>
                </a:solidFill>
                <a:cs typeface="Arial" panose="020B0604020202020204" pitchFamily="34" charset="0"/>
              </a:rPr>
              <a:t> </a:t>
            </a:r>
          </a:p>
          <a:p>
            <a:r>
              <a:rPr lang="en-US" sz="2400" b="1" dirty="0" smtClean="0">
                <a:solidFill>
                  <a:prstClr val="black"/>
                </a:solidFill>
                <a:cs typeface="Arial" panose="020B0604020202020204" pitchFamily="34" charset="0"/>
              </a:rPr>
              <a:t>Digital signature process</a:t>
            </a:r>
          </a:p>
          <a:p>
            <a:pPr lvl="1"/>
            <a:r>
              <a:rPr lang="en-US" sz="2200" dirty="0" smtClean="0">
                <a:solidFill>
                  <a:prstClr val="black"/>
                </a:solidFill>
                <a:cs typeface="Arial" panose="020B0604020202020204" pitchFamily="34" charset="0"/>
              </a:rPr>
              <a:t>Instructions will be available on the MIH website</a:t>
            </a:r>
          </a:p>
          <a:p>
            <a:pPr lvl="1"/>
            <a:r>
              <a:rPr lang="en-US" sz="2200" dirty="0" smtClean="0">
                <a:solidFill>
                  <a:prstClr val="black"/>
                </a:solidFill>
                <a:cs typeface="Arial" panose="020B0604020202020204" pitchFamily="34" charset="0"/>
              </a:rPr>
              <a:t>Wet signatures are not needed</a:t>
            </a:r>
            <a:br>
              <a:rPr lang="en-US" sz="2200" dirty="0" smtClean="0">
                <a:solidFill>
                  <a:prstClr val="black"/>
                </a:solidFill>
                <a:cs typeface="Arial" panose="020B0604020202020204" pitchFamily="34" charset="0"/>
              </a:rPr>
            </a:br>
            <a:r>
              <a:rPr lang="en-US" sz="1200" dirty="0" smtClean="0">
                <a:solidFill>
                  <a:prstClr val="black"/>
                </a:solidFill>
                <a:cs typeface="Arial" panose="020B0604020202020204" pitchFamily="34" charset="0"/>
              </a:rPr>
              <a:t> </a:t>
            </a:r>
          </a:p>
          <a:p>
            <a:r>
              <a:rPr lang="en-US" sz="2400" b="1" dirty="0" smtClean="0">
                <a:solidFill>
                  <a:prstClr val="black"/>
                </a:solidFill>
                <a:cs typeface="Arial" panose="020B0604020202020204" pitchFamily="34" charset="0"/>
              </a:rPr>
              <a:t>Affiliated health care organizations: </a:t>
            </a:r>
            <a:r>
              <a:rPr lang="en-US" sz="2400" dirty="0" smtClean="0">
                <a:solidFill>
                  <a:prstClr val="black"/>
                </a:solidFill>
                <a:cs typeface="Arial" panose="020B0604020202020204" pitchFamily="34" charset="0"/>
              </a:rPr>
              <a:t>what other organizations is the applicant working with to provide the Community EMS Program services</a:t>
            </a:r>
            <a:br>
              <a:rPr lang="en-US" sz="2400" dirty="0" smtClean="0">
                <a:solidFill>
                  <a:prstClr val="black"/>
                </a:solidFill>
                <a:cs typeface="Arial" panose="020B0604020202020204" pitchFamily="34" charset="0"/>
              </a:rPr>
            </a:br>
            <a:r>
              <a:rPr lang="en-US" sz="1200" dirty="0" smtClean="0">
                <a:solidFill>
                  <a:prstClr val="black"/>
                </a:solidFill>
                <a:cs typeface="Arial" panose="020B0604020202020204" pitchFamily="34" charset="0"/>
              </a:rPr>
              <a:t> </a:t>
            </a:r>
            <a:endParaRPr lang="en-US" sz="1200" dirty="0">
              <a:solidFill>
                <a:prstClr val="black"/>
              </a:solidFill>
              <a:cs typeface="Arial" panose="020B0604020202020204" pitchFamily="34" charset="0"/>
            </a:endParaRPr>
          </a:p>
          <a:p>
            <a:r>
              <a:rPr lang="en-US" sz="2400" b="1" dirty="0" smtClean="0">
                <a:solidFill>
                  <a:prstClr val="black"/>
                </a:solidFill>
                <a:cs typeface="Arial" panose="020B0604020202020204" pitchFamily="34" charset="0"/>
              </a:rPr>
              <a:t>Funding sources</a:t>
            </a:r>
            <a:endParaRPr lang="en-US" sz="2300" dirty="0">
              <a:solidFill>
                <a:prstClr val="black"/>
              </a:solidFill>
              <a:cs typeface="Arial" panose="020B0604020202020204" pitchFamily="34" charset="0"/>
            </a:endParaRP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9</a:t>
            </a:fld>
            <a:endParaRPr lang="nl-NL" dirty="0"/>
          </a:p>
        </p:txBody>
      </p:sp>
    </p:spTree>
    <p:extLst>
      <p:ext uri="{BB962C8B-B14F-4D97-AF65-F5344CB8AC3E}">
        <p14:creationId xmlns:p14="http://schemas.microsoft.com/office/powerpoint/2010/main" val="958662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104733</TotalTime>
  <Words>2538</Words>
  <Application>Microsoft Office PowerPoint</Application>
  <PresentationFormat>On-screen Show (4:3)</PresentationFormat>
  <Paragraphs>281</Paragraphs>
  <Slides>33</Slides>
  <Notes>4</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Default Design</vt:lpstr>
      <vt:lpstr>PowerPoint Presentation</vt:lpstr>
      <vt:lpstr>Objectives</vt:lpstr>
      <vt:lpstr>Benefits of Community EMS</vt:lpstr>
      <vt:lpstr>Community EMS Background</vt:lpstr>
      <vt:lpstr>Community EMS Application Submission</vt:lpstr>
      <vt:lpstr>PowerPoint Presentation</vt:lpstr>
      <vt:lpstr>Page 1: Instructions and Review Process</vt:lpstr>
      <vt:lpstr>Page 2: Application Checklist</vt:lpstr>
      <vt:lpstr>Page 3: Applicant Information</vt:lpstr>
      <vt:lpstr>Page 4: Primary Ambulance Service Information</vt:lpstr>
      <vt:lpstr>Page 5: Attestations</vt:lpstr>
      <vt:lpstr>Page 6: Program Overview Narrative and Description of Services</vt:lpstr>
      <vt:lpstr>Page 7: Attestations</vt:lpstr>
      <vt:lpstr>Page 8: Document Submission</vt:lpstr>
      <vt:lpstr>PowerPoint Presentation</vt:lpstr>
      <vt:lpstr>Defined List of Community EMS Program Services</vt:lpstr>
      <vt:lpstr>Community EMS Program Services by Priority Area</vt:lpstr>
      <vt:lpstr>Community EMS Program Services</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Community EMS Program Services, cont’d</vt:lpstr>
      <vt:lpstr>MIH and Community EMS Application Overview Sessions</vt:lpstr>
      <vt:lpstr>Online Resources</vt:lpstr>
      <vt:lpstr>Questions?</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BHCSQ;Mark Miller</dc:creator>
  <cp:lastModifiedBy> </cp:lastModifiedBy>
  <cp:revision>3524</cp:revision>
  <cp:lastPrinted>2018-08-01T20:56:19Z</cp:lastPrinted>
  <dcterms:created xsi:type="dcterms:W3CDTF">2001-01-17T15:22:57Z</dcterms:created>
  <dcterms:modified xsi:type="dcterms:W3CDTF">2018-09-24T19:54:13Z</dcterms:modified>
</cp:coreProperties>
</file>