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Lst>
  <p:notesMasterIdLst>
    <p:notesMasterId r:id="rId30"/>
  </p:notesMasterIdLst>
  <p:handoutMasterIdLst>
    <p:handoutMasterId r:id="rId31"/>
  </p:handoutMasterIdLst>
  <p:sldIdLst>
    <p:sldId id="729" r:id="rId2"/>
    <p:sldId id="1578" r:id="rId3"/>
    <p:sldId id="1609" r:id="rId4"/>
    <p:sldId id="1619" r:id="rId5"/>
    <p:sldId id="1546" r:id="rId6"/>
    <p:sldId id="1597" r:id="rId7"/>
    <p:sldId id="1581" r:id="rId8"/>
    <p:sldId id="1582" r:id="rId9"/>
    <p:sldId id="1583" r:id="rId10"/>
    <p:sldId id="1584" r:id="rId11"/>
    <p:sldId id="1585" r:id="rId12"/>
    <p:sldId id="1610" r:id="rId13"/>
    <p:sldId id="1611" r:id="rId14"/>
    <p:sldId id="1620" r:id="rId15"/>
    <p:sldId id="1621" r:id="rId16"/>
    <p:sldId id="1622" r:id="rId17"/>
    <p:sldId id="1623" r:id="rId18"/>
    <p:sldId id="1586" r:id="rId19"/>
    <p:sldId id="1612" r:id="rId20"/>
    <p:sldId id="1613" r:id="rId21"/>
    <p:sldId id="1614" r:id="rId22"/>
    <p:sldId id="1615" r:id="rId23"/>
    <p:sldId id="1616" r:id="rId24"/>
    <p:sldId id="1617" r:id="rId25"/>
    <p:sldId id="1618" r:id="rId26"/>
    <p:sldId id="1567" r:id="rId27"/>
    <p:sldId id="1555" r:id="rId28"/>
    <p:sldId id="1577" r:id="rId29"/>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 xmlns:p15="http://schemas.microsoft.com/office/powerpoint/2012/main">
        <p15:guide id="1" orient="horz" pos="4176">
          <p15:clr>
            <a:srgbClr val="A4A3A4"/>
          </p15:clr>
        </p15:guide>
        <p15:guide id="2" orient="horz" pos="1261">
          <p15:clr>
            <a:srgbClr val="A4A3A4"/>
          </p15:clr>
        </p15:guide>
        <p15:guide id="3" orient="horz" pos="1412">
          <p15:clr>
            <a:srgbClr val="A4A3A4"/>
          </p15:clr>
        </p15:guide>
        <p15:guide id="4" pos="392">
          <p15:clr>
            <a:srgbClr val="A4A3A4"/>
          </p15:clr>
        </p15:guide>
      </p15:sldGuideLst>
    </p:ext>
    <p:ext uri="{2D200454-40CA-4A62-9FC3-DE9A4176ACB9}">
      <p15:notesGuideLst xmlns="" xmlns:p15="http://schemas.microsoft.com/office/powerpoint/2012/main">
        <p15:guide id="1" orient="horz" pos="2929">
          <p15:clr>
            <a:srgbClr val="A4A3A4"/>
          </p15:clr>
        </p15:guide>
        <p15:guide id="2" pos="328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 Hwang" initials="" lastIdx="10" clrIdx="0"/>
  <p:cmAuthor id="7" name=" skorman" initials=" smk" lastIdx="4" clrIdx="7"/>
  <p:cmAuthor id="1" name="Dana Roth" initials="DR" lastIdx="0" clrIdx="1"/>
  <p:cmAuthor id="2" name="Dana Pomeroy Roth" initials="DPR" lastIdx="3" clrIdx="2"/>
  <p:cmAuthor id="3" name="RHD" initials="RHD" lastIdx="4" clrIdx="3"/>
  <p:cmAuthor id="4" name="Richard Dougherty" initials="RHD" lastIdx="6" clrIdx="4"/>
  <p:cmAuthor id="5" name="KT" initials="K" lastIdx="3" clrIdx="5"/>
  <p:cmAuthor id="6" name=" " initials=" " lastIdx="1" clrIdx="6"/>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DAEEFE"/>
    <a:srgbClr val="0B5395"/>
    <a:srgbClr val="0076A3"/>
    <a:srgbClr val="0C9B74"/>
    <a:srgbClr val="BBDFFD"/>
    <a:srgbClr val="0066FF"/>
    <a:srgbClr val="FF9900"/>
    <a:srgbClr val="FF99FF"/>
    <a:srgbClr val="FF3399"/>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73" autoAdjust="0"/>
    <p:restoredTop sz="94286" autoAdjust="0"/>
  </p:normalViewPr>
  <p:slideViewPr>
    <p:cSldViewPr snapToGrid="0" snapToObjects="1" showGuides="1">
      <p:cViewPr varScale="1">
        <p:scale>
          <a:sx n="80" d="100"/>
          <a:sy n="80" d="100"/>
        </p:scale>
        <p:origin x="-78" y="-750"/>
      </p:cViewPr>
      <p:guideLst>
        <p:guide orient="horz" pos="4176"/>
        <p:guide orient="horz" pos="1261"/>
        <p:guide orient="horz" pos="1412"/>
        <p:guide pos="39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30" d="100"/>
        <a:sy n="130" d="100"/>
      </p:scale>
      <p:origin x="0" y="0"/>
    </p:cViewPr>
  </p:sorterViewPr>
  <p:notesViewPr>
    <p:cSldViewPr snapToGrid="0" snapToObjects="1" showGuides="1">
      <p:cViewPr varScale="1">
        <p:scale>
          <a:sx n="69" d="100"/>
          <a:sy n="69" d="100"/>
        </p:scale>
        <p:origin x="-3270" y="-108"/>
      </p:cViewPr>
      <p:guideLst>
        <p:guide orient="horz" pos="2929"/>
        <p:guide pos="328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3" y="2"/>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5" name="Rectangle 3"/>
          <p:cNvSpPr>
            <a:spLocks noGrp="1" noChangeArrowheads="1"/>
          </p:cNvSpPr>
          <p:nvPr>
            <p:ph type="dt" sz="quarter" idx="1"/>
          </p:nvPr>
        </p:nvSpPr>
        <p:spPr bwMode="auto">
          <a:xfrm>
            <a:off x="3971929" y="2"/>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algn="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6" name="Rectangle 4"/>
          <p:cNvSpPr>
            <a:spLocks noGrp="1" noChangeArrowheads="1"/>
          </p:cNvSpPr>
          <p:nvPr>
            <p:ph type="ftr" sz="quarter" idx="2"/>
          </p:nvPr>
        </p:nvSpPr>
        <p:spPr bwMode="auto">
          <a:xfrm>
            <a:off x="3" y="8832854"/>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7" name="Rectangle 5"/>
          <p:cNvSpPr>
            <a:spLocks noGrp="1" noChangeArrowheads="1"/>
          </p:cNvSpPr>
          <p:nvPr>
            <p:ph type="sldNum" sz="quarter" idx="3"/>
          </p:nvPr>
        </p:nvSpPr>
        <p:spPr bwMode="auto">
          <a:xfrm>
            <a:off x="3971929" y="8832854"/>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38357463-D1CE-4BFF-A1AD-663F1A17DFD2}" type="slidenum">
              <a:rPr lang="en-US" altLang="en-US"/>
              <a:pPr>
                <a:defRPr/>
              </a:pPr>
              <a:t>‹#›</a:t>
            </a:fld>
            <a:endParaRPr lang="en-US" altLang="en-US" dirty="0"/>
          </a:p>
        </p:txBody>
      </p:sp>
    </p:spTree>
    <p:extLst>
      <p:ext uri="{BB962C8B-B14F-4D97-AF65-F5344CB8AC3E}">
        <p14:creationId xmlns:p14="http://schemas.microsoft.com/office/powerpoint/2010/main" val="41490499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3"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3" name="Rectangle 3"/>
          <p:cNvSpPr>
            <a:spLocks noGrp="1" noChangeArrowheads="1"/>
          </p:cNvSpPr>
          <p:nvPr>
            <p:ph type="dt" idx="1"/>
          </p:nvPr>
        </p:nvSpPr>
        <p:spPr bwMode="auto">
          <a:xfrm>
            <a:off x="3971929"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lvl1pPr algn="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17764" name="Rectangle 4"/>
          <p:cNvSpPr>
            <a:spLocks noGrp="1" noRot="1" noChangeAspect="1" noChangeArrowheads="1" noTextEdit="1"/>
          </p:cNvSpPr>
          <p:nvPr>
            <p:ph type="sldImg" idx="2"/>
          </p:nvPr>
        </p:nvSpPr>
        <p:spPr bwMode="auto">
          <a:xfrm>
            <a:off x="1298575" y="687388"/>
            <a:ext cx="4491038" cy="33670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542927" y="4416428"/>
            <a:ext cx="6156324" cy="388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3" y="8839201"/>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defTabSz="913564"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7" name="Rectangle 7"/>
          <p:cNvSpPr>
            <a:spLocks noGrp="1" noChangeArrowheads="1"/>
          </p:cNvSpPr>
          <p:nvPr>
            <p:ph type="sldNum" sz="quarter" idx="5"/>
          </p:nvPr>
        </p:nvSpPr>
        <p:spPr bwMode="auto">
          <a:xfrm>
            <a:off x="3971929" y="8839201"/>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1372" tIns="45686" rIns="91372" bIns="45686"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657FE82D-8BD1-4F09-9CC7-CFD40F2A98FD}" type="slidenum">
              <a:rPr lang="en-US" altLang="en-US"/>
              <a:pPr>
                <a:defRPr/>
              </a:pPr>
              <a:t>‹#›</a:t>
            </a:fld>
            <a:endParaRPr lang="en-US" altLang="en-US" dirty="0"/>
          </a:p>
        </p:txBody>
      </p:sp>
    </p:spTree>
    <p:extLst>
      <p:ext uri="{BB962C8B-B14F-4D97-AF65-F5344CB8AC3E}">
        <p14:creationId xmlns:p14="http://schemas.microsoft.com/office/powerpoint/2010/main" val="3426674208"/>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pitchFamily="2" charset="2"/>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42658" indent="-285639">
              <a:defRPr sz="2400">
                <a:solidFill>
                  <a:schemeClr val="tx1"/>
                </a:solidFill>
                <a:latin typeface="Arial" pitchFamily="34" charset="0"/>
                <a:ea typeface="ＭＳ Ｐゴシック" pitchFamily="34" charset="-128"/>
              </a:defRPr>
            </a:lvl2pPr>
            <a:lvl3pPr marL="1142551" indent="-228511">
              <a:defRPr sz="2400">
                <a:solidFill>
                  <a:schemeClr val="tx1"/>
                </a:solidFill>
                <a:latin typeface="Arial" pitchFamily="34" charset="0"/>
                <a:ea typeface="ＭＳ Ｐゴシック" pitchFamily="34" charset="-128"/>
              </a:defRPr>
            </a:lvl3pPr>
            <a:lvl4pPr marL="1599571" indent="-228511">
              <a:defRPr sz="2400">
                <a:solidFill>
                  <a:schemeClr val="tx1"/>
                </a:solidFill>
                <a:latin typeface="Arial" pitchFamily="34" charset="0"/>
                <a:ea typeface="ＭＳ Ｐゴシック" pitchFamily="34" charset="-128"/>
              </a:defRPr>
            </a:lvl4pPr>
            <a:lvl5pPr marL="2056590" indent="-228511">
              <a:defRPr sz="2400">
                <a:solidFill>
                  <a:schemeClr val="tx1"/>
                </a:solidFill>
                <a:latin typeface="Arial" pitchFamily="34" charset="0"/>
                <a:ea typeface="ＭＳ Ｐゴシック" pitchFamily="34" charset="-128"/>
              </a:defRPr>
            </a:lvl5pPr>
            <a:lvl6pPr marL="2513611" indent="-228511"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0634" indent="-228511"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7650" indent="-228511"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4673" indent="-228511"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2B14834A-8FC9-4C1D-8E02-53DE9F41255B}" type="slidenum">
              <a:rPr lang="en-US" altLang="en-US" sz="1200">
                <a:latin typeface="Times New Roman" pitchFamily="18" charset="0"/>
              </a:rPr>
              <a:pPr>
                <a:defRPr/>
              </a:pPr>
              <a:t>1</a:t>
            </a:fld>
            <a:endParaRPr lang="en-US" altLang="en-US" sz="1200" dirty="0">
              <a:latin typeface="Times New Roman" pitchFamily="18"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endParaRPr>
          </a:p>
        </p:txBody>
      </p:sp>
    </p:spTree>
    <p:extLst>
      <p:ext uri="{BB962C8B-B14F-4D97-AF65-F5344CB8AC3E}">
        <p14:creationId xmlns:p14="http://schemas.microsoft.com/office/powerpoint/2010/main" val="10219343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3</a:t>
            </a:fld>
            <a:endParaRPr lang="en-US" altLang="en-US" dirty="0"/>
          </a:p>
        </p:txBody>
      </p:sp>
    </p:spTree>
    <p:extLst>
      <p:ext uri="{BB962C8B-B14F-4D97-AF65-F5344CB8AC3E}">
        <p14:creationId xmlns:p14="http://schemas.microsoft.com/office/powerpoint/2010/main" val="3319012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42658" indent="-285639">
              <a:defRPr sz="2400">
                <a:solidFill>
                  <a:schemeClr val="tx1"/>
                </a:solidFill>
                <a:latin typeface="Arial" pitchFamily="34" charset="0"/>
                <a:ea typeface="ＭＳ Ｐゴシック" pitchFamily="34" charset="-128"/>
              </a:defRPr>
            </a:lvl2pPr>
            <a:lvl3pPr marL="1142551" indent="-228511">
              <a:defRPr sz="2400">
                <a:solidFill>
                  <a:schemeClr val="tx1"/>
                </a:solidFill>
                <a:latin typeface="Arial" pitchFamily="34" charset="0"/>
                <a:ea typeface="ＭＳ Ｐゴシック" pitchFamily="34" charset="-128"/>
              </a:defRPr>
            </a:lvl3pPr>
            <a:lvl4pPr marL="1599571" indent="-228511">
              <a:defRPr sz="2400">
                <a:solidFill>
                  <a:schemeClr val="tx1"/>
                </a:solidFill>
                <a:latin typeface="Arial" pitchFamily="34" charset="0"/>
                <a:ea typeface="ＭＳ Ｐゴシック" pitchFamily="34" charset="-128"/>
              </a:defRPr>
            </a:lvl4pPr>
            <a:lvl5pPr marL="2056590" indent="-228511">
              <a:defRPr sz="2400">
                <a:solidFill>
                  <a:schemeClr val="tx1"/>
                </a:solidFill>
                <a:latin typeface="Arial" pitchFamily="34" charset="0"/>
                <a:ea typeface="ＭＳ Ｐゴシック" pitchFamily="34" charset="-128"/>
              </a:defRPr>
            </a:lvl5pPr>
            <a:lvl6pPr marL="2513611" indent="-228511"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0634" indent="-228511"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7650" indent="-228511"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4673" indent="-228511"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2B14834A-8FC9-4C1D-8E02-53DE9F41255B}" type="slidenum">
              <a:rPr lang="en-US" altLang="en-US" sz="1200">
                <a:latin typeface="Times New Roman" pitchFamily="18" charset="0"/>
              </a:rPr>
              <a:pPr>
                <a:defRPr/>
              </a:pPr>
              <a:t>6</a:t>
            </a:fld>
            <a:endParaRPr lang="en-US" altLang="en-US" sz="1200" dirty="0">
              <a:latin typeface="Times New Roman" pitchFamily="18"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ea typeface="ＭＳ Ｐゴシック" pitchFamily="34" charset="-128"/>
            </a:endParaRPr>
          </a:p>
        </p:txBody>
      </p:sp>
    </p:spTree>
    <p:extLst>
      <p:ext uri="{BB962C8B-B14F-4D97-AF65-F5344CB8AC3E}">
        <p14:creationId xmlns:p14="http://schemas.microsoft.com/office/powerpoint/2010/main" val="10219343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latin typeface="Calibri" pitchFamily="34" charset="0"/>
            </a:endParaRPr>
          </a:p>
        </p:txBody>
      </p:sp>
      <p:sp>
        <p:nvSpPr>
          <p:cNvPr id="5"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p>
        </p:txBody>
      </p:sp>
      <p:pic>
        <p:nvPicPr>
          <p:cNvPr id="6" name="Picture 4" descr="banne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r>
              <a:rPr lang="en-US"/>
              <a:t>DRAFT FOR POLICY DEVELOPMENT PURPOSE555S ONLY</a:t>
            </a:r>
            <a:endParaRPr lang="en-US" dirty="0"/>
          </a:p>
        </p:txBody>
      </p:sp>
    </p:spTree>
    <p:extLst>
      <p:ext uri="{BB962C8B-B14F-4D97-AF65-F5344CB8AC3E}">
        <p14:creationId xmlns:p14="http://schemas.microsoft.com/office/powerpoint/2010/main" val="931728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A0057DB5-8FF7-4BA7-8914-A1AF0B1A2C5F}" type="slidenum">
              <a:rPr lang="en-US" altLang="en-US"/>
              <a:pPr>
                <a:defRPr/>
              </a:pPr>
              <a:t>‹#›</a:t>
            </a:fld>
            <a:endParaRPr lang="en-US" altLang="en-US" dirty="0"/>
          </a:p>
        </p:txBody>
      </p:sp>
    </p:spTree>
    <p:extLst>
      <p:ext uri="{BB962C8B-B14F-4D97-AF65-F5344CB8AC3E}">
        <p14:creationId xmlns:p14="http://schemas.microsoft.com/office/powerpoint/2010/main" val="3715443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5B6A19AC-5F13-45D0-82BB-124D8123118A}" type="slidenum">
              <a:rPr lang="en-US" altLang="en-US"/>
              <a:pPr>
                <a:defRPr/>
              </a:pPr>
              <a:t>‹#›</a:t>
            </a:fld>
            <a:endParaRPr lang="en-US" altLang="en-US" dirty="0"/>
          </a:p>
        </p:txBody>
      </p:sp>
    </p:spTree>
    <p:extLst>
      <p:ext uri="{BB962C8B-B14F-4D97-AF65-F5344CB8AC3E}">
        <p14:creationId xmlns:p14="http://schemas.microsoft.com/office/powerpoint/2010/main" val="375161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a:t>Click to edit Master title style</a:t>
            </a:r>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a:p>
        </p:txBody>
      </p:sp>
      <p:sp>
        <p:nvSpPr>
          <p:cNvPr id="4" name="Rectangle 5"/>
          <p:cNvSpPr>
            <a:spLocks noGrp="1" noChangeArrowheads="1"/>
          </p:cNvSpPr>
          <p:nvPr>
            <p:ph type="ftr" sz="quarter" idx="10"/>
          </p:nvPr>
        </p:nvSpPr>
        <p:spPr>
          <a:ln/>
        </p:spPr>
        <p:txBody>
          <a:bodyPr/>
          <a:lstStyle>
            <a:lvl1pPr>
              <a:defRPr/>
            </a:lvl1pPr>
          </a:lstStyle>
          <a:p>
            <a:pPr>
              <a:defRPr/>
            </a:pPr>
            <a:r>
              <a:rPr lang="en-US"/>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27C9FCF-F3F4-40F2-BD82-0E67C2AB7E05}" type="slidenum">
              <a:rPr lang="en-US" altLang="en-US"/>
              <a:pPr>
                <a:defRPr/>
              </a:pPr>
              <a:t>‹#›</a:t>
            </a:fld>
            <a:endParaRPr lang="en-US" altLang="en-US" dirty="0"/>
          </a:p>
        </p:txBody>
      </p:sp>
    </p:spTree>
    <p:extLst>
      <p:ext uri="{BB962C8B-B14F-4D97-AF65-F5344CB8AC3E}">
        <p14:creationId xmlns:p14="http://schemas.microsoft.com/office/powerpoint/2010/main" val="3043539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_top">
    <p:spTree>
      <p:nvGrpSpPr>
        <p:cNvPr id="1" name=""/>
        <p:cNvGrpSpPr/>
        <p:nvPr/>
      </p:nvGrpSpPr>
      <p:grpSpPr>
        <a:xfrm>
          <a:off x="0" y="0"/>
          <a:ext cx="0" cy="0"/>
          <a:chOff x="0" y="0"/>
          <a:chExt cx="0" cy="0"/>
        </a:xfrm>
      </p:grpSpPr>
      <p:sp>
        <p:nvSpPr>
          <p:cNvPr id="2" name="Title 1"/>
          <p:cNvSpPr>
            <a:spLocks noGrp="1"/>
          </p:cNvSpPr>
          <p:nvPr>
            <p:ph type="title"/>
          </p:nvPr>
        </p:nvSpPr>
        <p:spPr>
          <a:xfrm>
            <a:off x="457200" y="491077"/>
            <a:ext cx="8229600" cy="642637"/>
          </a:xfrm>
        </p:spPr>
        <p:txBody>
          <a:bodyPr/>
          <a:lstStyle>
            <a:lvl1pPr>
              <a:defRPr sz="3200" b="1"/>
            </a:lvl1pPr>
          </a:lstStyle>
          <a:p>
            <a:r>
              <a:rPr lang="en-US"/>
              <a:t>Click to edit Master title style</a:t>
            </a:r>
          </a:p>
        </p:txBody>
      </p:sp>
      <p:sp>
        <p:nvSpPr>
          <p:cNvPr id="3" name="Slide Number Placeholder 2"/>
          <p:cNvSpPr>
            <a:spLocks noGrp="1"/>
          </p:cNvSpPr>
          <p:nvPr>
            <p:ph type="sldNum" sz="quarter" idx="10"/>
          </p:nvPr>
        </p:nvSpPr>
        <p:spPr/>
        <p:txBody>
          <a:bodyPr/>
          <a:lstStyle/>
          <a:p>
            <a:fld id="{E1101FF6-6AA1-43AF-BC0C-EA247D76D5A9}" type="slidenum">
              <a:rPr lang="nl-NL" smtClean="0"/>
              <a:pPr/>
              <a:t>‹#›</a:t>
            </a:fld>
            <a:endParaRPr lang="nl-NL" dirty="0"/>
          </a:p>
        </p:txBody>
      </p:sp>
      <p:sp>
        <p:nvSpPr>
          <p:cNvPr id="4" name="Footer Placeholder 3"/>
          <p:cNvSpPr>
            <a:spLocks noGrp="1"/>
          </p:cNvSpPr>
          <p:nvPr>
            <p:ph type="ftr" sz="quarter" idx="11"/>
          </p:nvPr>
        </p:nvSpPr>
        <p:spPr/>
        <p:txBody>
          <a:bodyPr/>
          <a:lstStyle/>
          <a:p>
            <a:pPr algn="ctr" fontAlgn="base">
              <a:lnSpc>
                <a:spcPct val="80000"/>
              </a:lnSpc>
              <a:spcBef>
                <a:spcPct val="0"/>
              </a:spcBef>
              <a:spcAft>
                <a:spcPct val="0"/>
              </a:spcAft>
              <a:defRPr/>
            </a:pPr>
            <a:r>
              <a:rPr lang="en-US" b="1">
                <a:solidFill>
                  <a:srgbClr val="808080"/>
                </a:solidFill>
              </a:rPr>
              <a:t>DRAFT FOR POLICY DEVELOPMENT PURPOSE555S ONLY</a:t>
            </a:r>
            <a:endParaRPr lang="en-US" sz="1556" dirty="0">
              <a:solidFill>
                <a:srgbClr val="808080"/>
              </a:solidFill>
            </a:endParaRPr>
          </a:p>
        </p:txBody>
      </p:sp>
      <p:sp>
        <p:nvSpPr>
          <p:cNvPr id="7" name="Content Placeholder 2"/>
          <p:cNvSpPr>
            <a:spLocks noGrp="1"/>
          </p:cNvSpPr>
          <p:nvPr>
            <p:ph idx="1"/>
          </p:nvPr>
        </p:nvSpPr>
        <p:spPr>
          <a:xfrm>
            <a:off x="457200" y="1600201"/>
            <a:ext cx="8229600" cy="4525433"/>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nl-NL" dirty="0"/>
          </a:p>
        </p:txBody>
      </p:sp>
    </p:spTree>
    <p:extLst>
      <p:ext uri="{BB962C8B-B14F-4D97-AF65-F5344CB8AC3E}">
        <p14:creationId xmlns:p14="http://schemas.microsoft.com/office/powerpoint/2010/main" val="3035443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457200" y="6354082"/>
            <a:ext cx="3962628" cy="476250"/>
          </a:xfrm>
          <a:ln/>
        </p:spPr>
        <p:txBody>
          <a:bodyPr/>
          <a:lstStyle>
            <a:lvl1pPr algn="l">
              <a:defRPr lang="en-US" sz="1600" b="1"/>
            </a:lvl1pPr>
          </a:lstStyle>
          <a:p>
            <a:pPr>
              <a:defRPr/>
            </a:pPr>
            <a:r>
              <a:rPr lang="en-US" altLang="en-US"/>
              <a:t>DRAFT FOR POLICY DEVELOPMENT PURPOSE555S ONLY</a:t>
            </a:r>
            <a:endParaRPr lang="en-US" sz="1800" dirty="0"/>
          </a:p>
        </p:txBody>
      </p:sp>
      <p:sp>
        <p:nvSpPr>
          <p:cNvPr id="5" name="Rectangle 6"/>
          <p:cNvSpPr>
            <a:spLocks noGrp="1" noChangeArrowheads="1"/>
          </p:cNvSpPr>
          <p:nvPr>
            <p:ph type="sldNum" sz="quarter" idx="11"/>
          </p:nvPr>
        </p:nvSpPr>
        <p:spPr>
          <a:ln/>
        </p:spPr>
        <p:txBody>
          <a:bodyPr anchor="b"/>
          <a:lstStyle>
            <a:lvl1pPr>
              <a:defRPr/>
            </a:lvl1pPr>
          </a:lstStyle>
          <a:p>
            <a:pPr>
              <a:defRPr/>
            </a:pPr>
            <a:r>
              <a:rPr lang="en-US" altLang="en-US" dirty="0"/>
              <a:t>Slide </a:t>
            </a:r>
            <a:fld id="{9A3CBEC9-3421-470A-8847-5F6DEB543E53}" type="slidenum">
              <a:rPr lang="en-US" altLang="en-US"/>
              <a:pPr>
                <a:defRPr/>
              </a:pPr>
              <a:t>‹#›</a:t>
            </a:fld>
            <a:endParaRPr lang="en-US" altLang="en-US" dirty="0"/>
          </a:p>
        </p:txBody>
      </p:sp>
    </p:spTree>
    <p:extLst>
      <p:ext uri="{BB962C8B-B14F-4D97-AF65-F5344CB8AC3E}">
        <p14:creationId xmlns:p14="http://schemas.microsoft.com/office/powerpoint/2010/main" val="495758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DRAFT FOR POLICY DEVELOPMENT PURPOSE555S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D1B72EA1-7B23-430E-A64E-0ED8745C61B7}" type="slidenum">
              <a:rPr lang="en-US" altLang="en-US"/>
              <a:pPr>
                <a:defRPr/>
              </a:pPr>
              <a:t>‹#›</a:t>
            </a:fld>
            <a:endParaRPr lang="en-US" altLang="en-US" dirty="0"/>
          </a:p>
        </p:txBody>
      </p:sp>
    </p:spTree>
    <p:extLst>
      <p:ext uri="{BB962C8B-B14F-4D97-AF65-F5344CB8AC3E}">
        <p14:creationId xmlns:p14="http://schemas.microsoft.com/office/powerpoint/2010/main" val="180652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C3DB0-886C-48F7-9F68-2C470700E812}" type="slidenum">
              <a:rPr lang="en-US" altLang="en-US"/>
              <a:pPr>
                <a:defRPr/>
              </a:pPr>
              <a:t>‹#›</a:t>
            </a:fld>
            <a:endParaRPr lang="en-US" altLang="en-US" dirty="0"/>
          </a:p>
        </p:txBody>
      </p:sp>
    </p:spTree>
    <p:extLst>
      <p:ext uri="{BB962C8B-B14F-4D97-AF65-F5344CB8AC3E}">
        <p14:creationId xmlns:p14="http://schemas.microsoft.com/office/powerpoint/2010/main" val="768721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r>
              <a:rPr lang="en-US"/>
              <a:t>DRAFT FOR POLICY DEVELOPMENT PURPOSE555S ONLY</a:t>
            </a:r>
            <a:endParaRPr 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324AB848-0D79-4BB1-8551-76E286A3428B}" type="slidenum">
              <a:rPr lang="en-US" altLang="en-US"/>
              <a:pPr>
                <a:defRPr/>
              </a:pPr>
              <a:t>‹#›</a:t>
            </a:fld>
            <a:endParaRPr lang="en-US" altLang="en-US" dirty="0"/>
          </a:p>
        </p:txBody>
      </p:sp>
    </p:spTree>
    <p:extLst>
      <p:ext uri="{BB962C8B-B14F-4D97-AF65-F5344CB8AC3E}">
        <p14:creationId xmlns:p14="http://schemas.microsoft.com/office/powerpoint/2010/main" val="3127029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r>
              <a:rPr lang="en-US"/>
              <a:t>DRAFT FOR POLICY DEVELOPMENT PURPOSE555S ONLY</a:t>
            </a:r>
            <a:endParaRPr 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264410CA-55B0-40FE-BEFE-CD979DB58FD1}" type="slidenum">
              <a:rPr lang="en-US" altLang="en-US"/>
              <a:pPr>
                <a:defRPr/>
              </a:pPr>
              <a:t>‹#›</a:t>
            </a:fld>
            <a:endParaRPr lang="en-US" altLang="en-US" dirty="0"/>
          </a:p>
        </p:txBody>
      </p:sp>
    </p:spTree>
    <p:extLst>
      <p:ext uri="{BB962C8B-B14F-4D97-AF65-F5344CB8AC3E}">
        <p14:creationId xmlns:p14="http://schemas.microsoft.com/office/powerpoint/2010/main" val="4156663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DRAFT FOR POLICY DEVELOPMENT PURPOSE555S ONLY</a:t>
            </a:r>
            <a:endParaRPr 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0BD109FE-154F-49E4-8D02-47A3E8B5008A}" type="slidenum">
              <a:rPr lang="en-US" altLang="en-US"/>
              <a:pPr>
                <a:defRPr/>
              </a:pPr>
              <a:t>‹#›</a:t>
            </a:fld>
            <a:endParaRPr lang="en-US" altLang="en-US" dirty="0"/>
          </a:p>
        </p:txBody>
      </p:sp>
    </p:spTree>
    <p:extLst>
      <p:ext uri="{BB962C8B-B14F-4D97-AF65-F5344CB8AC3E}">
        <p14:creationId xmlns:p14="http://schemas.microsoft.com/office/powerpoint/2010/main" val="2940674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9B59B9E-22FA-4207-A1FB-7239D803BF8A}" type="slidenum">
              <a:rPr lang="en-US" altLang="en-US"/>
              <a:pPr>
                <a:defRPr/>
              </a:pPr>
              <a:t>‹#›</a:t>
            </a:fld>
            <a:endParaRPr lang="en-US" altLang="en-US" dirty="0"/>
          </a:p>
        </p:txBody>
      </p:sp>
    </p:spTree>
    <p:extLst>
      <p:ext uri="{BB962C8B-B14F-4D97-AF65-F5344CB8AC3E}">
        <p14:creationId xmlns:p14="http://schemas.microsoft.com/office/powerpoint/2010/main" val="384777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DRAFT FOR POLICY DEVELOPMENT PURPOSE555S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8463FEC-5F86-4FAD-BCFF-6CA12CA885B8}" type="slidenum">
              <a:rPr lang="en-US" altLang="en-US"/>
              <a:pPr>
                <a:defRPr/>
              </a:pPr>
              <a:t>‹#›</a:t>
            </a:fld>
            <a:endParaRPr lang="en-US" altLang="en-US" dirty="0"/>
          </a:p>
        </p:txBody>
      </p:sp>
    </p:spTree>
    <p:extLst>
      <p:ext uri="{BB962C8B-B14F-4D97-AF65-F5344CB8AC3E}">
        <p14:creationId xmlns:p14="http://schemas.microsoft.com/office/powerpoint/2010/main" val="304797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a:latin typeface="Calibri" pitchFamily="34" charset="0"/>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ea typeface="ＭＳ Ｐゴシック" charset="-128"/>
                <a:cs typeface="+mn-cs"/>
              </a:defRPr>
            </a:lvl1pPr>
          </a:lstStyle>
          <a:p>
            <a:pPr>
              <a:defRPr/>
            </a:pPr>
            <a:r>
              <a:rPr lang="en-US"/>
              <a:t>DRAFT FOR POLICY DEVELOPMENT PURPOSE555S ONLY</a:t>
            </a:r>
            <a:endParaRPr 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1">
                <a:latin typeface="Calibri" pitchFamily="34" charset="0"/>
              </a:defRPr>
            </a:lvl1pPr>
          </a:lstStyle>
          <a:p>
            <a:pPr>
              <a:defRPr/>
            </a:pPr>
            <a:r>
              <a:rPr lang="en-US" altLang="en-US" dirty="0"/>
              <a:t>Slide </a:t>
            </a:r>
            <a:fld id="{9B23659A-8EA9-485F-B181-D56A6DF50785}"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5" cstate="print">
            <a:extLst>
              <a:ext uri="{28A0092B-C50C-407E-A947-70E740481C1C}">
                <a14:useLocalDpi xmlns:a14="http://schemas.microsoft.com/office/drawing/2010/main" val="0"/>
              </a:ext>
            </a:extLst>
          </a:blip>
          <a:srcRect r="56197" b="8861"/>
          <a:stretch>
            <a:fillRect/>
          </a:stretch>
        </p:blipFill>
        <p:spPr bwMode="auto">
          <a:xfrm>
            <a:off x="-3175" y="223838"/>
            <a:ext cx="40116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0" r:id="rId1"/>
    <p:sldLayoutId id="2147501981" r:id="rId2"/>
    <p:sldLayoutId id="2147501982" r:id="rId3"/>
    <p:sldLayoutId id="2147501983" r:id="rId4"/>
    <p:sldLayoutId id="2147501984" r:id="rId5"/>
    <p:sldLayoutId id="2147501985" r:id="rId6"/>
    <p:sldLayoutId id="2147501986" r:id="rId7"/>
    <p:sldLayoutId id="2147501987" r:id="rId8"/>
    <p:sldLayoutId id="2147501988" r:id="rId9"/>
    <p:sldLayoutId id="2147501989" r:id="rId10"/>
    <p:sldLayoutId id="2147501990" r:id="rId11"/>
    <p:sldLayoutId id="2147501991" r:id="rId12"/>
    <p:sldLayoutId id="2147502114" r:id="rId13"/>
  </p:sldLayoutIdLst>
  <p:hf hdr="0" ftr="0" dt="0"/>
  <p:txStyles>
    <p:titleStyle>
      <a:lvl1pPr algn="ctr" rtl="0" eaLnBrk="0" fontAlgn="base" hangingPunct="0">
        <a:spcBef>
          <a:spcPct val="0"/>
        </a:spcBef>
        <a:spcAft>
          <a:spcPct val="0"/>
        </a:spcAft>
        <a:defRPr sz="2800" b="1">
          <a:solidFill>
            <a:schemeClr val="bg1"/>
          </a:solidFill>
          <a:latin typeface="+mj-lt"/>
          <a:ea typeface="ＭＳ Ｐゴシック" charset="0"/>
          <a:cs typeface="ＭＳ Ｐゴシック" charset="0"/>
        </a:defRPr>
      </a:lvl1pPr>
      <a:lvl2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pitchFamily="34" charset="0"/>
        </a:defRPr>
      </a:lvl6pPr>
      <a:lvl7pPr marL="914400" algn="ctr" rtl="0" fontAlgn="base">
        <a:spcBef>
          <a:spcPct val="0"/>
        </a:spcBef>
        <a:spcAft>
          <a:spcPct val="0"/>
        </a:spcAft>
        <a:defRPr sz="2800" b="1">
          <a:solidFill>
            <a:schemeClr val="bg1"/>
          </a:solidFill>
          <a:latin typeface="Calibri" pitchFamily="34" charset="0"/>
        </a:defRPr>
      </a:lvl7pPr>
      <a:lvl8pPr marL="1371600" algn="ctr" rtl="0" fontAlgn="base">
        <a:spcBef>
          <a:spcPct val="0"/>
        </a:spcBef>
        <a:spcAft>
          <a:spcPct val="0"/>
        </a:spcAft>
        <a:defRPr sz="2800" b="1">
          <a:solidFill>
            <a:schemeClr val="bg1"/>
          </a:solidFill>
          <a:latin typeface="Calibri" pitchFamily="34" charset="0"/>
        </a:defRPr>
      </a:lvl8pPr>
      <a:lvl9pPr marL="1828800" algn="ctr" rtl="0" fontAlgn="base">
        <a:spcBef>
          <a:spcPct val="0"/>
        </a:spcBef>
        <a:spcAft>
          <a:spcPct val="0"/>
        </a:spcAft>
        <a:defRPr sz="2800" b="1">
          <a:solidFill>
            <a:schemeClr val="bg1"/>
          </a:solidFill>
          <a:latin typeface="Calibri"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hyperlink" Target="http://www.assesstoolkit.org/" TargetMode="External"/><Relationship Id="rId7" Type="http://schemas.openxmlformats.org/officeDocument/2006/relationships/hyperlink" Target="https://www.communitycommons.org/chna/" TargetMode="External"/><Relationship Id="rId2" Type="http://schemas.openxmlformats.org/officeDocument/2006/relationships/hyperlink" Target="http://ctb.ku.edu/en" TargetMode="External"/><Relationship Id="rId1" Type="http://schemas.openxmlformats.org/officeDocument/2006/relationships/slideLayout" Target="../slideLayouts/slideLayout13.xml"/><Relationship Id="rId6" Type="http://schemas.openxmlformats.org/officeDocument/2006/relationships/hyperlink" Target="https://www.cdc.gov/chinav/index.html" TargetMode="External"/><Relationship Id="rId5" Type="http://schemas.openxmlformats.org/officeDocument/2006/relationships/hyperlink" Target="http://nnphi.org/wp-content/uploads/2015/08/PrinciplesToConsiderForTheImplementationOfACHNAProcess_GWU_20130604.pdf" TargetMode="External"/><Relationship Id="rId4" Type="http://schemas.openxmlformats.org/officeDocument/2006/relationships/hyperlink" Target="https://www.cdc.gov/nccdphp/dch/programs/healthycommunitiesprogram/tools/change/pdf/changeactionguide.pdf"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10.tmp"/><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12.tmp"/><Relationship Id="rId2" Type="http://schemas.openxmlformats.org/officeDocument/2006/relationships/image" Target="../media/image11.tmp"/><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mass.gov/service-details/mih-and-community-ems-educational-resources" TargetMode="Externa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hyperlink" Target="http://www.mass.gov/MIH" TargetMode="Externa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hyperlink" Target="mailto:MIH@state.ma.us"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mass.gov/MIH"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endParaRPr>
          </a:p>
        </p:txBody>
      </p:sp>
      <p:sp>
        <p:nvSpPr>
          <p:cNvPr id="57347" name="Text Box 7"/>
          <p:cNvSpPr txBox="1">
            <a:spLocks noChangeArrowheads="1"/>
          </p:cNvSpPr>
          <p:nvPr/>
        </p:nvSpPr>
        <p:spPr bwMode="auto">
          <a:xfrm>
            <a:off x="193675" y="3157355"/>
            <a:ext cx="8770938" cy="3200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sz="2600" b="1" dirty="0"/>
              <a:t>Mobile Integrated Health Care and</a:t>
            </a:r>
            <a:br>
              <a:rPr lang="en-US" sz="2600" b="1" dirty="0"/>
            </a:br>
            <a:r>
              <a:rPr lang="en-US" sz="2600" b="1" dirty="0"/>
              <a:t>Community EMS Programs</a:t>
            </a:r>
          </a:p>
          <a:p>
            <a:pPr algn="ctr" eaLnBrk="1" hangingPunct="1">
              <a:spcBef>
                <a:spcPct val="0"/>
              </a:spcBef>
              <a:buFontTx/>
              <a:buNone/>
            </a:pPr>
            <a:endParaRPr lang="en-US" sz="2800" b="1" dirty="0"/>
          </a:p>
          <a:p>
            <a:pPr algn="ctr" eaLnBrk="1" hangingPunct="1">
              <a:spcBef>
                <a:spcPct val="0"/>
              </a:spcBef>
              <a:buFontTx/>
              <a:buNone/>
            </a:pPr>
            <a:r>
              <a:rPr lang="en-US" b="1" dirty="0"/>
              <a:t>MIH Program</a:t>
            </a:r>
            <a:br>
              <a:rPr lang="en-US" b="1" dirty="0"/>
            </a:br>
            <a:r>
              <a:rPr lang="en-US" b="1" dirty="0"/>
              <a:t>Application Overview</a:t>
            </a:r>
          </a:p>
          <a:p>
            <a:pPr algn="ctr" eaLnBrk="1" hangingPunct="1">
              <a:spcBef>
                <a:spcPct val="0"/>
              </a:spcBef>
              <a:buFontTx/>
              <a:buNone/>
            </a:pPr>
            <a:endParaRPr lang="en-US" altLang="en-US" sz="2400" b="1" dirty="0"/>
          </a:p>
          <a:p>
            <a:pPr algn="ctr" eaLnBrk="1" hangingPunct="1">
              <a:spcBef>
                <a:spcPct val="0"/>
              </a:spcBef>
              <a:buFontTx/>
              <a:buNone/>
            </a:pPr>
            <a:r>
              <a:rPr lang="en-US" altLang="en-US" sz="2000" b="1" dirty="0"/>
              <a:t>October 16, 2018</a:t>
            </a:r>
            <a:endParaRPr lang="en-US" altLang="en-US" sz="1200" b="1" dirty="0"/>
          </a:p>
          <a:p>
            <a:pPr algn="ctr" eaLnBrk="1" hangingPunct="1">
              <a:spcBef>
                <a:spcPct val="0"/>
              </a:spcBef>
              <a:buFontTx/>
              <a:buNone/>
            </a:pPr>
            <a:endParaRPr lang="en-US" altLang="en-US" sz="1000" b="1" dirty="0"/>
          </a:p>
        </p:txBody>
      </p:sp>
      <p:pic>
        <p:nvPicPr>
          <p:cNvPr id="57348" name="Picture 4" descr="banner"/>
          <p:cNvPicPr>
            <a:picLocks noChangeAspect="1" noChangeArrowheads="1"/>
          </p:cNvPicPr>
          <p:nvPr/>
        </p:nvPicPr>
        <p:blipFill>
          <a:blip r:embed="rId3" cstate="print">
            <a:extLst>
              <a:ext uri="{28A0092B-C50C-407E-A947-70E740481C1C}">
                <a14:useLocalDpi xmlns:a14="http://schemas.microsoft.com/office/drawing/2010/main" val="0"/>
              </a:ext>
            </a:extLst>
          </a:blip>
          <a:srcRect b="8861"/>
          <a:stretch>
            <a:fillRect/>
          </a:stretch>
        </p:blipFill>
        <p:spPr bwMode="auto">
          <a:xfrm>
            <a:off x="0" y="231811"/>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hcq-dph-bos-121\hcq\Data\Communications\DPH Logos\DPHLogo_Blue.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4516" y="1386840"/>
            <a:ext cx="1669256" cy="16692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3859" y="0"/>
            <a:ext cx="5130141" cy="1076325"/>
          </a:xfrm>
        </p:spPr>
        <p:txBody>
          <a:bodyPr/>
          <a:lstStyle/>
          <a:p>
            <a:r>
              <a:rPr lang="en-US" sz="2800" dirty="0" smtClean="0"/>
              <a:t>Proposed Program Overview</a:t>
            </a:r>
            <a:endParaRPr lang="en-US" sz="2800" dirty="0"/>
          </a:p>
        </p:txBody>
      </p:sp>
      <p:sp>
        <p:nvSpPr>
          <p:cNvPr id="8" name="Content Placeholder 2"/>
          <p:cNvSpPr txBox="1">
            <a:spLocks/>
          </p:cNvSpPr>
          <p:nvPr/>
        </p:nvSpPr>
        <p:spPr bwMode="auto">
          <a:xfrm>
            <a:off x="648199" y="2981945"/>
            <a:ext cx="8270170" cy="2884466"/>
          </a:xfrm>
          <a:prstGeom prst="rect">
            <a:avLst/>
          </a:prstGeom>
          <a:noFill/>
          <a:ln w="28575">
            <a:solidFill>
              <a:schemeClr val="accent1">
                <a:lumMod val="60000"/>
                <a:lumOff val="40000"/>
              </a:schemeClr>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sz="2400" kern="0" dirty="0" smtClean="0">
                <a:solidFill>
                  <a:prstClr val="black"/>
                </a:solidFill>
                <a:cs typeface="Arial" panose="020B0604020202020204" pitchFamily="34" charset="0"/>
              </a:rPr>
              <a:t>Applicants will attach an executive summary that describes the proposed program</a:t>
            </a:r>
          </a:p>
          <a:p>
            <a:r>
              <a:rPr lang="en-US" sz="2400" kern="0" dirty="0" smtClean="0">
                <a:solidFill>
                  <a:prstClr val="black"/>
                </a:solidFill>
                <a:cs typeface="Arial" panose="020B0604020202020204" pitchFamily="34" charset="0"/>
              </a:rPr>
              <a:t>The executive summer must include:</a:t>
            </a:r>
          </a:p>
          <a:p>
            <a:pPr lvl="1"/>
            <a:r>
              <a:rPr lang="en-US" sz="2000" kern="0" dirty="0" smtClean="0">
                <a:solidFill>
                  <a:prstClr val="black"/>
                </a:solidFill>
                <a:cs typeface="Arial" panose="020B0604020202020204" pitchFamily="34" charset="0"/>
              </a:rPr>
              <a:t>The purpose and goals of the program</a:t>
            </a:r>
          </a:p>
          <a:p>
            <a:pPr lvl="1"/>
            <a:r>
              <a:rPr lang="en-US" sz="2000" kern="0" dirty="0" smtClean="0">
                <a:solidFill>
                  <a:prstClr val="black"/>
                </a:solidFill>
                <a:cs typeface="Arial" panose="020B0604020202020204" pitchFamily="34" charset="0"/>
              </a:rPr>
              <a:t>Key organizations and partners involved operationally in the proposed program</a:t>
            </a:r>
          </a:p>
          <a:p>
            <a:pPr lvl="1"/>
            <a:r>
              <a:rPr lang="en-US" sz="2000" kern="0" dirty="0" smtClean="0">
                <a:solidFill>
                  <a:prstClr val="black"/>
                </a:solidFill>
                <a:cs typeface="Arial" panose="020B0604020202020204" pitchFamily="34" charset="0"/>
              </a:rPr>
              <a:t>The proposed service that would be provided as part of the program</a:t>
            </a:r>
            <a:endParaRPr lang="en-US" sz="2000" kern="0" dirty="0">
              <a:solidFill>
                <a:prstClr val="black"/>
              </a:solidFill>
              <a:cs typeface="Arial" panose="020B0604020202020204" pitchFamily="34" charset="0"/>
            </a:endParaRPr>
          </a:p>
        </p:txBody>
      </p:sp>
      <p:sp>
        <p:nvSpPr>
          <p:cNvPr id="5" name="Slide Number Placeholder 4"/>
          <p:cNvSpPr>
            <a:spLocks noGrp="1"/>
          </p:cNvSpPr>
          <p:nvPr>
            <p:ph type="sldNum" sz="quarter" idx="10"/>
          </p:nvPr>
        </p:nvSpPr>
        <p:spPr/>
        <p:txBody>
          <a:bodyPr/>
          <a:lstStyle/>
          <a:p>
            <a:r>
              <a:rPr lang="nl-NL" dirty="0"/>
              <a:t>Slide </a:t>
            </a:r>
            <a:fld id="{E1101FF6-6AA1-43AF-BC0C-EA247D76D5A9}" type="slidenum">
              <a:rPr lang="nl-NL" smtClean="0"/>
              <a:pPr/>
              <a:t>10</a:t>
            </a:fld>
            <a:endParaRPr lang="nl-NL" dirty="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9000" y="1406216"/>
            <a:ext cx="5611008" cy="1171739"/>
          </a:xfrm>
          <a:prstGeom prst="rect">
            <a:avLst/>
          </a:prstGeom>
          <a:ln>
            <a:solidFill>
              <a:schemeClr val="tx1"/>
            </a:solidFill>
          </a:ln>
        </p:spPr>
      </p:pic>
    </p:spTree>
    <p:extLst>
      <p:ext uri="{BB962C8B-B14F-4D97-AF65-F5344CB8AC3E}">
        <p14:creationId xmlns:p14="http://schemas.microsoft.com/office/powerpoint/2010/main" val="36337894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Gaps in Service</a:t>
            </a:r>
            <a:br>
              <a:rPr lang="en-US" sz="2800" dirty="0" smtClean="0"/>
            </a:br>
            <a:r>
              <a:rPr lang="en-US" sz="2800" dirty="0" smtClean="0"/>
              <a:t>Delivery Narrative</a:t>
            </a:r>
            <a:endParaRPr lang="en-US" sz="2800" dirty="0"/>
          </a:p>
        </p:txBody>
      </p:sp>
      <p:sp>
        <p:nvSpPr>
          <p:cNvPr id="6" name="Content Placeholder 2"/>
          <p:cNvSpPr txBox="1">
            <a:spLocks/>
          </p:cNvSpPr>
          <p:nvPr/>
        </p:nvSpPr>
        <p:spPr bwMode="auto">
          <a:xfrm>
            <a:off x="4750130" y="1275850"/>
            <a:ext cx="4193845" cy="4902700"/>
          </a:xfrm>
          <a:prstGeom prst="rect">
            <a:avLst/>
          </a:prstGeom>
          <a:noFill/>
          <a:ln w="28575">
            <a:solidFill>
              <a:schemeClr val="accent1">
                <a:lumMod val="60000"/>
                <a:lumOff val="40000"/>
              </a:schemeClr>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sz="2300" kern="0" dirty="0" smtClean="0">
                <a:solidFill>
                  <a:prstClr val="black"/>
                </a:solidFill>
                <a:cs typeface="Arial" panose="020B0604020202020204" pitchFamily="34" charset="0"/>
              </a:rPr>
              <a:t>The gap in service delivery narrative should use data and leverage a corresponding community health needs assessment (CHNA)</a:t>
            </a:r>
            <a:endParaRPr lang="en-US" sz="2300" kern="0" dirty="0">
              <a:solidFill>
                <a:prstClr val="black"/>
              </a:solidFill>
              <a:cs typeface="Arial" panose="020B0604020202020204" pitchFamily="34" charset="0"/>
            </a:endParaRPr>
          </a:p>
          <a:p>
            <a:r>
              <a:rPr lang="en-US" sz="2300" kern="0" dirty="0" smtClean="0">
                <a:solidFill>
                  <a:prstClr val="black"/>
                </a:solidFill>
                <a:cs typeface="Arial" panose="020B0604020202020204" pitchFamily="34" charset="0"/>
              </a:rPr>
              <a:t>Applicants should reference the </a:t>
            </a:r>
            <a:r>
              <a:rPr lang="en-US" sz="2300" i="1" kern="0" dirty="0" smtClean="0">
                <a:solidFill>
                  <a:prstClr val="black"/>
                </a:solidFill>
                <a:cs typeface="Arial" panose="020B0604020202020204" pitchFamily="34" charset="0"/>
              </a:rPr>
              <a:t>Guidance for Preparing a Gap in Service Delivery Narrative</a:t>
            </a:r>
            <a:r>
              <a:rPr lang="en-US" sz="2300" kern="0" dirty="0" smtClean="0">
                <a:solidFill>
                  <a:prstClr val="black"/>
                </a:solidFill>
                <a:cs typeface="Arial" panose="020B0604020202020204" pitchFamily="34" charset="0"/>
              </a:rPr>
              <a:t> when preparing their document</a:t>
            </a:r>
          </a:p>
          <a:p>
            <a:r>
              <a:rPr lang="en-US" sz="2300" kern="0" dirty="0" smtClean="0">
                <a:solidFill>
                  <a:prstClr val="black"/>
                </a:solidFill>
                <a:cs typeface="Arial" panose="020B0604020202020204" pitchFamily="34" charset="0"/>
              </a:rPr>
              <a:t>Applicants must identify the improvements that their proposed services will address</a:t>
            </a:r>
          </a:p>
          <a:p>
            <a:endParaRPr lang="en-US" sz="2300" kern="0" dirty="0" smtClean="0">
              <a:solidFill>
                <a:prstClr val="black"/>
              </a:solidFill>
              <a:cs typeface="Arial" panose="020B0604020202020204" pitchFamily="34" charset="0"/>
            </a:endParaRPr>
          </a:p>
        </p:txBody>
      </p:sp>
      <p:sp>
        <p:nvSpPr>
          <p:cNvPr id="4" name="Slide Number Placeholder 3"/>
          <p:cNvSpPr>
            <a:spLocks noGrp="1"/>
          </p:cNvSpPr>
          <p:nvPr>
            <p:ph type="sldNum" sz="quarter" idx="10"/>
          </p:nvPr>
        </p:nvSpPr>
        <p:spPr/>
        <p:txBody>
          <a:bodyPr/>
          <a:lstStyle/>
          <a:p>
            <a:r>
              <a:rPr lang="nl-NL" dirty="0"/>
              <a:t>Slide </a:t>
            </a:r>
            <a:fld id="{E1101FF6-6AA1-43AF-BC0C-EA247D76D5A9}" type="slidenum">
              <a:rPr lang="nl-NL" smtClean="0"/>
              <a:pPr/>
              <a:t>11</a:t>
            </a:fld>
            <a:endParaRPr lang="nl-NL" dirty="0"/>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272" y="1275850"/>
            <a:ext cx="4187780" cy="4733064"/>
          </a:xfrm>
          <a:prstGeom prst="rect">
            <a:avLst/>
          </a:prstGeom>
          <a:ln>
            <a:solidFill>
              <a:schemeClr val="tx1"/>
            </a:solidFill>
          </a:ln>
        </p:spPr>
      </p:pic>
    </p:spTree>
    <p:extLst>
      <p:ext uri="{BB962C8B-B14F-4D97-AF65-F5344CB8AC3E}">
        <p14:creationId xmlns:p14="http://schemas.microsoft.com/office/powerpoint/2010/main" val="13630252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Gaps in Service</a:t>
            </a:r>
            <a:br>
              <a:rPr lang="en-US" sz="2800" dirty="0" smtClean="0"/>
            </a:br>
            <a:r>
              <a:rPr lang="en-US" sz="2800" dirty="0" smtClean="0"/>
              <a:t>Delivery Narrative, cont’d</a:t>
            </a:r>
            <a:endParaRPr lang="en-US" sz="2800" dirty="0"/>
          </a:p>
        </p:txBody>
      </p:sp>
      <p:sp>
        <p:nvSpPr>
          <p:cNvPr id="6" name="Content Placeholder 2"/>
          <p:cNvSpPr txBox="1">
            <a:spLocks/>
          </p:cNvSpPr>
          <p:nvPr/>
        </p:nvSpPr>
        <p:spPr bwMode="auto">
          <a:xfrm>
            <a:off x="4750130" y="1275850"/>
            <a:ext cx="4193845" cy="4733064"/>
          </a:xfrm>
          <a:prstGeom prst="rect">
            <a:avLst/>
          </a:prstGeom>
          <a:noFill/>
          <a:ln w="28575">
            <a:solidFill>
              <a:schemeClr val="accent1">
                <a:lumMod val="60000"/>
                <a:lumOff val="40000"/>
              </a:schemeClr>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2300" b="1" kern="0" dirty="0" smtClean="0">
                <a:solidFill>
                  <a:prstClr val="black"/>
                </a:solidFill>
                <a:cs typeface="Arial" panose="020B0604020202020204" pitchFamily="34" charset="0"/>
              </a:rPr>
              <a:t>Proposed services should provide:</a:t>
            </a:r>
          </a:p>
          <a:p>
            <a:r>
              <a:rPr lang="en-US" sz="2300" kern="0" dirty="0" smtClean="0">
                <a:solidFill>
                  <a:prstClr val="black"/>
                </a:solidFill>
                <a:cs typeface="Arial" panose="020B0604020202020204" pitchFamily="34" charset="0"/>
              </a:rPr>
              <a:t>improvements in quality, access, and cost effectiveness</a:t>
            </a:r>
          </a:p>
          <a:p>
            <a:r>
              <a:rPr lang="en-US" sz="2300" kern="0" dirty="0" smtClean="0">
                <a:solidFill>
                  <a:prstClr val="black"/>
                </a:solidFill>
                <a:cs typeface="Arial" panose="020B0604020202020204" pitchFamily="34" charset="0"/>
              </a:rPr>
              <a:t>an increase in patient satisfaction</a:t>
            </a:r>
          </a:p>
          <a:p>
            <a:r>
              <a:rPr lang="en-US" sz="2300" kern="0" dirty="0" smtClean="0">
                <a:solidFill>
                  <a:prstClr val="black"/>
                </a:solidFill>
                <a:cs typeface="Arial" panose="020B0604020202020204" pitchFamily="34" charset="0"/>
              </a:rPr>
              <a:t>improvement in patients’ quality of life</a:t>
            </a:r>
          </a:p>
          <a:p>
            <a:r>
              <a:rPr lang="en-US" sz="2300" kern="0" dirty="0">
                <a:solidFill>
                  <a:prstClr val="black"/>
                </a:solidFill>
                <a:cs typeface="Arial" panose="020B0604020202020204" pitchFamily="34" charset="0"/>
              </a:rPr>
              <a:t>a</a:t>
            </a:r>
            <a:r>
              <a:rPr lang="en-US" sz="2300" kern="0" dirty="0" smtClean="0">
                <a:solidFill>
                  <a:prstClr val="black"/>
                </a:solidFill>
                <a:cs typeface="Arial" panose="020B0604020202020204" pitchFamily="34" charset="0"/>
              </a:rPr>
              <a:t>n increase in interventions that promote health equity, including cultural and linguistic competencies</a:t>
            </a:r>
            <a:endParaRPr lang="en-US" sz="2100" kern="0" dirty="0">
              <a:solidFill>
                <a:prstClr val="black"/>
              </a:solidFill>
              <a:cs typeface="Arial" panose="020B0604020202020204" pitchFamily="34" charset="0"/>
            </a:endParaRPr>
          </a:p>
          <a:p>
            <a:pPr lvl="1">
              <a:buFontTx/>
              <a:buChar char="-"/>
            </a:pPr>
            <a:endParaRPr lang="en-US" sz="2100" kern="0" dirty="0">
              <a:solidFill>
                <a:prstClr val="black"/>
              </a:solidFill>
              <a:cs typeface="Arial" panose="020B0604020202020204" pitchFamily="34" charset="0"/>
            </a:endParaRPr>
          </a:p>
        </p:txBody>
      </p:sp>
      <p:sp>
        <p:nvSpPr>
          <p:cNvPr id="4" name="Slide Number Placeholder 3"/>
          <p:cNvSpPr>
            <a:spLocks noGrp="1"/>
          </p:cNvSpPr>
          <p:nvPr>
            <p:ph type="sldNum" sz="quarter" idx="10"/>
          </p:nvPr>
        </p:nvSpPr>
        <p:spPr/>
        <p:txBody>
          <a:bodyPr/>
          <a:lstStyle/>
          <a:p>
            <a:r>
              <a:rPr lang="nl-NL" dirty="0"/>
              <a:t>Slide </a:t>
            </a:r>
            <a:fld id="{E1101FF6-6AA1-43AF-BC0C-EA247D76D5A9}" type="slidenum">
              <a:rPr lang="nl-NL" smtClean="0"/>
              <a:pPr/>
              <a:t>12</a:t>
            </a:fld>
            <a:endParaRPr lang="nl-NL" dirty="0"/>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272" y="1275850"/>
            <a:ext cx="4187780" cy="4733064"/>
          </a:xfrm>
          <a:prstGeom prst="rect">
            <a:avLst/>
          </a:prstGeom>
          <a:ln>
            <a:solidFill>
              <a:schemeClr val="tx1"/>
            </a:solidFill>
          </a:ln>
        </p:spPr>
      </p:pic>
    </p:spTree>
    <p:extLst>
      <p:ext uri="{BB962C8B-B14F-4D97-AF65-F5344CB8AC3E}">
        <p14:creationId xmlns:p14="http://schemas.microsoft.com/office/powerpoint/2010/main" val="40112155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Gap </a:t>
            </a:r>
            <a:r>
              <a:rPr lang="en-US" sz="2800" dirty="0"/>
              <a:t>in Service Delivery </a:t>
            </a:r>
            <a:r>
              <a:rPr lang="en-US" sz="2800" dirty="0" smtClean="0"/>
              <a:t>Narrative Organization</a:t>
            </a:r>
            <a:endParaRPr lang="en-US" sz="2800" dirty="0"/>
          </a:p>
        </p:txBody>
      </p:sp>
      <p:sp>
        <p:nvSpPr>
          <p:cNvPr id="4" name="Slide Number Placeholder 3"/>
          <p:cNvSpPr>
            <a:spLocks noGrp="1"/>
          </p:cNvSpPr>
          <p:nvPr>
            <p:ph type="sldNum" sz="quarter" idx="10"/>
          </p:nvPr>
        </p:nvSpPr>
        <p:spPr/>
        <p:txBody>
          <a:bodyPr/>
          <a:lstStyle/>
          <a:p>
            <a:r>
              <a:rPr lang="nl-NL" sz="1200" dirty="0"/>
              <a:t>Slide </a:t>
            </a:r>
            <a:fld id="{E1101FF6-6AA1-43AF-BC0C-EA247D76D5A9}" type="slidenum">
              <a:rPr lang="nl-NL" sz="1200" smtClean="0"/>
              <a:pPr/>
              <a:t>13</a:t>
            </a:fld>
            <a:endParaRPr lang="nl-NL" sz="1200" dirty="0"/>
          </a:p>
        </p:txBody>
      </p:sp>
      <p:graphicFrame>
        <p:nvGraphicFramePr>
          <p:cNvPr id="5" name="Table 4"/>
          <p:cNvGraphicFramePr>
            <a:graphicFrameLocks noGrp="1"/>
          </p:cNvGraphicFramePr>
          <p:nvPr>
            <p:extLst>
              <p:ext uri="{D42A27DB-BD31-4B8C-83A1-F6EECF244321}">
                <p14:modId xmlns:p14="http://schemas.microsoft.com/office/powerpoint/2010/main" val="2840692852"/>
              </p:ext>
            </p:extLst>
          </p:nvPr>
        </p:nvGraphicFramePr>
        <p:xfrm>
          <a:off x="246753" y="1349534"/>
          <a:ext cx="8730992" cy="4895691"/>
        </p:xfrm>
        <a:graphic>
          <a:graphicData uri="http://schemas.openxmlformats.org/drawingml/2006/table">
            <a:tbl>
              <a:tblPr firstRow="1" firstCol="1" bandRow="1">
                <a:tableStyleId>{5C22544A-7EE6-4342-B048-85BDC9FD1C3A}</a:tableStyleId>
              </a:tblPr>
              <a:tblGrid>
                <a:gridCol w="2722078"/>
                <a:gridCol w="6008914"/>
              </a:tblGrid>
              <a:tr h="100244">
                <a:tc>
                  <a:txBody>
                    <a:bodyPr/>
                    <a:lstStyle/>
                    <a:p>
                      <a:pPr marL="0" marR="0" algn="l">
                        <a:lnSpc>
                          <a:spcPct val="107000"/>
                        </a:lnSpc>
                        <a:spcBef>
                          <a:spcPts val="0"/>
                        </a:spcBef>
                        <a:spcAft>
                          <a:spcPts val="0"/>
                        </a:spcAft>
                      </a:pPr>
                      <a:r>
                        <a:rPr lang="en-US" sz="1200" dirty="0">
                          <a:effectLst/>
                        </a:rPr>
                        <a:t>Requirement</a:t>
                      </a:r>
                      <a:endParaRPr lang="en-US" sz="1200" dirty="0">
                        <a:effectLst/>
                        <a:latin typeface="Calibri"/>
                        <a:ea typeface="Calibri"/>
                        <a:cs typeface="Times New Roman"/>
                      </a:endParaRPr>
                    </a:p>
                  </a:txBody>
                  <a:tcPr marL="38323" marR="38323" marT="0" marB="0"/>
                </a:tc>
                <a:tc>
                  <a:txBody>
                    <a:bodyPr/>
                    <a:lstStyle/>
                    <a:p>
                      <a:pPr marL="0" marR="0" algn="l">
                        <a:lnSpc>
                          <a:spcPct val="107000"/>
                        </a:lnSpc>
                        <a:spcBef>
                          <a:spcPts val="0"/>
                        </a:spcBef>
                        <a:spcAft>
                          <a:spcPts val="0"/>
                        </a:spcAft>
                      </a:pPr>
                      <a:r>
                        <a:rPr lang="en-US" sz="1200">
                          <a:effectLst/>
                        </a:rPr>
                        <a:t>Components and Sources of Information</a:t>
                      </a:r>
                      <a:endParaRPr lang="en-US" sz="1200">
                        <a:effectLst/>
                        <a:latin typeface="Calibri"/>
                        <a:ea typeface="Calibri"/>
                        <a:cs typeface="Times New Roman"/>
                      </a:endParaRPr>
                    </a:p>
                  </a:txBody>
                  <a:tcPr marL="38323" marR="38323" marT="0" marB="0"/>
                </a:tc>
              </a:tr>
              <a:tr h="1000518">
                <a:tc>
                  <a:txBody>
                    <a:bodyPr/>
                    <a:lstStyle/>
                    <a:p>
                      <a:pPr marL="0" marR="0" lvl="0" indent="0" algn="l">
                        <a:lnSpc>
                          <a:spcPct val="107000"/>
                        </a:lnSpc>
                        <a:spcBef>
                          <a:spcPts val="0"/>
                        </a:spcBef>
                        <a:spcAft>
                          <a:spcPts val="0"/>
                        </a:spcAft>
                        <a:buFont typeface="+mj-lt"/>
                        <a:buNone/>
                      </a:pPr>
                      <a:r>
                        <a:rPr lang="en-US" sz="1200" dirty="0">
                          <a:effectLst/>
                        </a:rPr>
                        <a:t>Define the community (population </a:t>
                      </a:r>
                      <a:r>
                        <a:rPr lang="en-US" sz="1200" dirty="0" smtClean="0">
                          <a:effectLst/>
                        </a:rPr>
                        <a:t>and</a:t>
                      </a:r>
                      <a:br>
                        <a:rPr lang="en-US" sz="1200" dirty="0" smtClean="0">
                          <a:effectLst/>
                        </a:rPr>
                      </a:br>
                      <a:r>
                        <a:rPr lang="en-US" sz="1200" dirty="0" smtClean="0">
                          <a:effectLst/>
                        </a:rPr>
                        <a:t>jurisdiction</a:t>
                      </a:r>
                      <a:r>
                        <a:rPr lang="en-US" sz="1200" dirty="0">
                          <a:effectLst/>
                        </a:rPr>
                        <a:t>), and identify relevant </a:t>
                      </a:r>
                      <a:r>
                        <a:rPr lang="en-US" sz="1200" dirty="0" smtClean="0">
                          <a:effectLst/>
                        </a:rPr>
                        <a:t>gaps</a:t>
                      </a:r>
                      <a:br>
                        <a:rPr lang="en-US" sz="1200" dirty="0" smtClean="0">
                          <a:effectLst/>
                        </a:rPr>
                      </a:br>
                      <a:r>
                        <a:rPr lang="en-US" sz="1200" dirty="0" smtClean="0">
                          <a:effectLst/>
                        </a:rPr>
                        <a:t>in </a:t>
                      </a:r>
                      <a:r>
                        <a:rPr lang="en-US" sz="1200" dirty="0">
                          <a:effectLst/>
                        </a:rPr>
                        <a:t>service delivery within the defined community</a:t>
                      </a:r>
                      <a:endParaRPr lang="en-US" sz="1200" dirty="0">
                        <a:effectLst/>
                        <a:latin typeface="Calibri"/>
                        <a:ea typeface="Calibri"/>
                        <a:cs typeface="Times New Roman"/>
                      </a:endParaRPr>
                    </a:p>
                  </a:txBody>
                  <a:tcPr marL="38323" marR="38323" marT="0" marB="0"/>
                </a:tc>
                <a:tc>
                  <a:txBody>
                    <a:bodyPr/>
                    <a:lstStyle/>
                    <a:p>
                      <a:pPr marL="0" marR="0" lvl="0" indent="0" algn="l">
                        <a:lnSpc>
                          <a:spcPct val="107000"/>
                        </a:lnSpc>
                        <a:spcBef>
                          <a:spcPts val="0"/>
                        </a:spcBef>
                        <a:spcAft>
                          <a:spcPts val="0"/>
                        </a:spcAft>
                        <a:buFont typeface="+mj-lt"/>
                        <a:buNone/>
                      </a:pPr>
                      <a:r>
                        <a:rPr lang="en-US" sz="1200" dirty="0">
                          <a:effectLst/>
                        </a:rPr>
                        <a:t>Use community health needs assessments (required), research, stakeholder and provider input to define the community and identify gaps. Any data should be dis-aggregated (based on community demographics) such that health disparities by race/ethnicity, age, gender, disability status and socio-economic status are captured for the applicable community</a:t>
                      </a:r>
                      <a:r>
                        <a:rPr lang="en-US" sz="1200" dirty="0" smtClean="0">
                          <a:effectLst/>
                        </a:rPr>
                        <a:t>.</a:t>
                      </a:r>
                      <a:endParaRPr lang="en-US" sz="1200" dirty="0">
                        <a:effectLst/>
                      </a:endParaRPr>
                    </a:p>
                  </a:txBody>
                  <a:tcPr marL="38323" marR="38323" marT="0" marB="0"/>
                </a:tc>
              </a:tr>
              <a:tr h="801952">
                <a:tc rowSpan="2">
                  <a:txBody>
                    <a:bodyPr/>
                    <a:lstStyle/>
                    <a:p>
                      <a:pPr marL="0" marR="0" lvl="0" indent="0" algn="l">
                        <a:lnSpc>
                          <a:spcPct val="107000"/>
                        </a:lnSpc>
                        <a:spcBef>
                          <a:spcPts val="0"/>
                        </a:spcBef>
                        <a:spcAft>
                          <a:spcPts val="0"/>
                        </a:spcAft>
                        <a:buFont typeface="+mj-lt"/>
                        <a:buNone/>
                      </a:pPr>
                      <a:r>
                        <a:rPr lang="en-US" sz="1200" dirty="0">
                          <a:effectLst/>
                        </a:rPr>
                        <a:t>Provide evidence that gaps in service delivery exist</a:t>
                      </a:r>
                    </a:p>
                    <a:p>
                      <a:pPr marL="228600" marR="0" algn="l">
                        <a:lnSpc>
                          <a:spcPct val="107000"/>
                        </a:lnSpc>
                        <a:spcBef>
                          <a:spcPts val="0"/>
                        </a:spcBef>
                        <a:spcAft>
                          <a:spcPts val="0"/>
                        </a:spcAft>
                      </a:pPr>
                      <a:r>
                        <a:rPr lang="en-US" sz="1200" dirty="0">
                          <a:effectLst/>
                        </a:rPr>
                        <a:t> </a:t>
                      </a:r>
                      <a:endParaRPr lang="en-US" sz="1200" dirty="0">
                        <a:effectLst/>
                        <a:latin typeface="Calibri"/>
                        <a:ea typeface="Calibri"/>
                        <a:cs typeface="Times New Roman"/>
                      </a:endParaRPr>
                    </a:p>
                  </a:txBody>
                  <a:tcPr marL="38323" marR="38323" marT="0" marB="0"/>
                </a:tc>
                <a:tc>
                  <a:txBody>
                    <a:bodyPr/>
                    <a:lstStyle/>
                    <a:p>
                      <a:pPr marL="0" marR="0" lvl="0" indent="0" algn="l">
                        <a:lnSpc>
                          <a:spcPct val="107000"/>
                        </a:lnSpc>
                        <a:spcBef>
                          <a:spcPts val="0"/>
                        </a:spcBef>
                        <a:spcAft>
                          <a:spcPts val="0"/>
                        </a:spcAft>
                        <a:buFont typeface="+mj-lt"/>
                        <a:buNone/>
                      </a:pPr>
                      <a:r>
                        <a:rPr lang="en-US" sz="1200" dirty="0">
                          <a:effectLst/>
                        </a:rPr>
                        <a:t>Use appropriate population-based and clinical data sources as evidence that gaps exist. Data should dis-aggregated (based on community demographics) such that health disparities by race/ethnicity, age, gender, disability status and socio-economic status are understood (when available).</a:t>
                      </a:r>
                      <a:endParaRPr lang="en-US" sz="1200" dirty="0">
                        <a:effectLst/>
                        <a:latin typeface="Calibri"/>
                        <a:ea typeface="Calibri"/>
                        <a:cs typeface="Times New Roman"/>
                      </a:endParaRPr>
                    </a:p>
                  </a:txBody>
                  <a:tcPr marL="38323" marR="38323" marT="0" marB="0"/>
                </a:tc>
              </a:tr>
              <a:tr h="300732">
                <a:tc vMerge="1">
                  <a:txBody>
                    <a:bodyPr/>
                    <a:lstStyle/>
                    <a:p>
                      <a:endParaRPr lang="en-US"/>
                    </a:p>
                  </a:txBody>
                  <a:tcPr/>
                </a:tc>
                <a:tc>
                  <a:txBody>
                    <a:bodyPr/>
                    <a:lstStyle/>
                    <a:p>
                      <a:pPr marL="0" marR="0" lvl="0" indent="0" algn="l">
                        <a:lnSpc>
                          <a:spcPct val="107000"/>
                        </a:lnSpc>
                        <a:spcBef>
                          <a:spcPts val="0"/>
                        </a:spcBef>
                        <a:spcAft>
                          <a:spcPts val="0"/>
                        </a:spcAft>
                        <a:buFont typeface="+mj-lt"/>
                        <a:buNone/>
                      </a:pPr>
                      <a:r>
                        <a:rPr lang="en-US" sz="1200" dirty="0">
                          <a:effectLst/>
                        </a:rPr>
                        <a:t>Use proactive outreach to receive input from local community stakeholders and providers regarding  health needs.</a:t>
                      </a:r>
                      <a:endParaRPr lang="en-US" sz="1200" dirty="0">
                        <a:effectLst/>
                        <a:latin typeface="Calibri"/>
                        <a:ea typeface="Calibri"/>
                        <a:cs typeface="Times New Roman"/>
                      </a:endParaRPr>
                    </a:p>
                  </a:txBody>
                  <a:tcPr marL="38323" marR="38323" marT="0" marB="0"/>
                </a:tc>
              </a:tr>
              <a:tr h="400976">
                <a:tc rowSpan="2">
                  <a:txBody>
                    <a:bodyPr/>
                    <a:lstStyle/>
                    <a:p>
                      <a:pPr marL="0" marR="0" lvl="0" indent="0" algn="l">
                        <a:lnSpc>
                          <a:spcPct val="107000"/>
                        </a:lnSpc>
                        <a:spcBef>
                          <a:spcPts val="0"/>
                        </a:spcBef>
                        <a:spcAft>
                          <a:spcPts val="0"/>
                        </a:spcAft>
                        <a:buFont typeface="+mj-lt"/>
                        <a:buNone/>
                      </a:pPr>
                      <a:r>
                        <a:rPr lang="en-US" sz="1200" dirty="0">
                          <a:effectLst/>
                        </a:rPr>
                        <a:t>Analyze local current service offerings</a:t>
                      </a:r>
                      <a:endParaRPr lang="en-US" sz="1200" dirty="0">
                        <a:effectLst/>
                        <a:latin typeface="Calibri"/>
                        <a:ea typeface="Calibri"/>
                        <a:cs typeface="Times New Roman"/>
                      </a:endParaRPr>
                    </a:p>
                  </a:txBody>
                  <a:tcPr marL="38323" marR="38323" marT="0" marB="0"/>
                </a:tc>
                <a:tc>
                  <a:txBody>
                    <a:bodyPr/>
                    <a:lstStyle/>
                    <a:p>
                      <a:pPr marL="0" marR="0" lvl="0" indent="0" algn="l">
                        <a:lnSpc>
                          <a:spcPct val="107000"/>
                        </a:lnSpc>
                        <a:spcBef>
                          <a:spcPts val="0"/>
                        </a:spcBef>
                        <a:spcAft>
                          <a:spcPts val="0"/>
                        </a:spcAft>
                        <a:buFont typeface="+mj-lt"/>
                        <a:buNone/>
                      </a:pPr>
                      <a:r>
                        <a:rPr lang="en-US" sz="1200" dirty="0">
                          <a:effectLst/>
                        </a:rPr>
                        <a:t>Complete an analysis of currently available services including proactive outreach to providers for partnering opportunities.</a:t>
                      </a:r>
                      <a:endParaRPr lang="en-US" sz="1200" dirty="0">
                        <a:effectLst/>
                        <a:latin typeface="Calibri"/>
                        <a:ea typeface="Calibri"/>
                        <a:cs typeface="Times New Roman"/>
                      </a:endParaRPr>
                    </a:p>
                  </a:txBody>
                  <a:tcPr marL="38323" marR="38323" marT="0" marB="0"/>
                </a:tc>
              </a:tr>
              <a:tr h="300732">
                <a:tc vMerge="1">
                  <a:txBody>
                    <a:bodyPr/>
                    <a:lstStyle/>
                    <a:p>
                      <a:endParaRPr lang="en-US"/>
                    </a:p>
                  </a:txBody>
                  <a:tcPr/>
                </a:tc>
                <a:tc>
                  <a:txBody>
                    <a:bodyPr/>
                    <a:lstStyle/>
                    <a:p>
                      <a:pPr marL="0" marR="0" lvl="0" indent="0" algn="l">
                        <a:lnSpc>
                          <a:spcPct val="107000"/>
                        </a:lnSpc>
                        <a:spcBef>
                          <a:spcPts val="0"/>
                        </a:spcBef>
                        <a:spcAft>
                          <a:spcPts val="0"/>
                        </a:spcAft>
                        <a:buFont typeface="+mj-lt"/>
                        <a:buNone/>
                      </a:pPr>
                      <a:r>
                        <a:rPr lang="en-US" sz="1200" dirty="0">
                          <a:effectLst/>
                        </a:rPr>
                        <a:t>Describe the proposed services and their potential clinical and operational effectiveness.</a:t>
                      </a:r>
                      <a:endParaRPr lang="en-US" sz="1200" dirty="0">
                        <a:effectLst/>
                        <a:latin typeface="Calibri"/>
                        <a:ea typeface="Calibri"/>
                        <a:cs typeface="Times New Roman"/>
                      </a:endParaRPr>
                    </a:p>
                  </a:txBody>
                  <a:tcPr marL="38323" marR="38323" marT="0" marB="0"/>
                </a:tc>
              </a:tr>
              <a:tr h="601464">
                <a:tc rowSpan="3">
                  <a:txBody>
                    <a:bodyPr/>
                    <a:lstStyle/>
                    <a:p>
                      <a:pPr marL="0" marR="0" lvl="0" indent="0" algn="l">
                        <a:lnSpc>
                          <a:spcPct val="107000"/>
                        </a:lnSpc>
                        <a:spcBef>
                          <a:spcPts val="0"/>
                        </a:spcBef>
                        <a:spcAft>
                          <a:spcPts val="0"/>
                        </a:spcAft>
                        <a:buFont typeface="+mj-lt"/>
                        <a:buNone/>
                      </a:pPr>
                      <a:r>
                        <a:rPr lang="en-US" sz="1200" dirty="0">
                          <a:effectLst/>
                        </a:rPr>
                        <a:t>Describe proposed services and their </a:t>
                      </a:r>
                      <a:r>
                        <a:rPr lang="en-US" sz="1200" dirty="0" smtClean="0">
                          <a:effectLst/>
                        </a:rPr>
                        <a:t>effectiveness</a:t>
                      </a:r>
                      <a:br>
                        <a:rPr lang="en-US" sz="1200" dirty="0" smtClean="0">
                          <a:effectLst/>
                        </a:rPr>
                      </a:br>
                      <a:r>
                        <a:rPr lang="en-US" sz="1200" dirty="0" smtClean="0">
                          <a:effectLst/>
                        </a:rPr>
                        <a:t>at </a:t>
                      </a:r>
                      <a:r>
                        <a:rPr lang="en-US" sz="1200" dirty="0">
                          <a:effectLst/>
                        </a:rPr>
                        <a:t>addressing the identified gaps in service delivery </a:t>
                      </a:r>
                      <a:endParaRPr lang="en-US" sz="1200" dirty="0">
                        <a:effectLst/>
                        <a:latin typeface="Calibri"/>
                        <a:ea typeface="Calibri"/>
                        <a:cs typeface="Times New Roman"/>
                      </a:endParaRPr>
                    </a:p>
                  </a:txBody>
                  <a:tcPr marL="38323" marR="38323" marT="0" marB="0"/>
                </a:tc>
                <a:tc>
                  <a:txBody>
                    <a:bodyPr/>
                    <a:lstStyle/>
                    <a:p>
                      <a:pPr marL="0" marR="0" lvl="0" indent="0" algn="l">
                        <a:lnSpc>
                          <a:spcPct val="107000"/>
                        </a:lnSpc>
                        <a:spcBef>
                          <a:spcPts val="0"/>
                        </a:spcBef>
                        <a:spcAft>
                          <a:spcPts val="0"/>
                        </a:spcAft>
                        <a:buFont typeface="+mj-lt"/>
                        <a:buNone/>
                      </a:pPr>
                      <a:r>
                        <a:rPr lang="en-US" sz="1200" dirty="0">
                          <a:effectLst/>
                        </a:rPr>
                        <a:t>Describe a proposed service or services that would fill the gaps that the proposed program would like to provide and describe how each of the proposed services will at least partially fill one or more identified gap. </a:t>
                      </a:r>
                      <a:endParaRPr lang="en-US" sz="1200" dirty="0">
                        <a:effectLst/>
                        <a:latin typeface="Calibri"/>
                        <a:ea typeface="Calibri"/>
                        <a:cs typeface="Times New Roman"/>
                      </a:endParaRPr>
                    </a:p>
                  </a:txBody>
                  <a:tcPr marL="38323" marR="38323" marT="0" marB="0"/>
                </a:tc>
              </a:tr>
              <a:tr h="501220">
                <a:tc vMerge="1">
                  <a:txBody>
                    <a:bodyPr/>
                    <a:lstStyle/>
                    <a:p>
                      <a:endParaRPr lang="en-US"/>
                    </a:p>
                  </a:txBody>
                  <a:tcPr/>
                </a:tc>
                <a:tc>
                  <a:txBody>
                    <a:bodyPr/>
                    <a:lstStyle/>
                    <a:p>
                      <a:pPr marL="0" marR="0" lvl="0" indent="0" algn="l">
                        <a:lnSpc>
                          <a:spcPct val="107000"/>
                        </a:lnSpc>
                        <a:spcBef>
                          <a:spcPts val="0"/>
                        </a:spcBef>
                        <a:spcAft>
                          <a:spcPts val="0"/>
                        </a:spcAft>
                        <a:buFont typeface="+mj-lt"/>
                        <a:buNone/>
                      </a:pPr>
                      <a:r>
                        <a:rPr lang="en-US" sz="1200" dirty="0">
                          <a:effectLst/>
                        </a:rPr>
                        <a:t>Identify barriers and resources in the community, resources of the provider, and potential partnerships that could impact the delivery and effectiveness of proposed services.</a:t>
                      </a:r>
                      <a:endParaRPr lang="en-US" sz="1200" dirty="0">
                        <a:effectLst/>
                        <a:latin typeface="Calibri"/>
                        <a:ea typeface="Calibri"/>
                        <a:cs typeface="Times New Roman"/>
                      </a:endParaRPr>
                    </a:p>
                  </a:txBody>
                  <a:tcPr marL="38323" marR="38323" marT="0" marB="0"/>
                </a:tc>
              </a:tr>
              <a:tr h="701708">
                <a:tc vMerge="1">
                  <a:txBody>
                    <a:bodyPr/>
                    <a:lstStyle/>
                    <a:p>
                      <a:endParaRPr lang="en-US"/>
                    </a:p>
                  </a:txBody>
                  <a:tcPr/>
                </a:tc>
                <a:tc>
                  <a:txBody>
                    <a:bodyPr/>
                    <a:lstStyle/>
                    <a:p>
                      <a:pPr marL="0" marR="0" lvl="0" indent="0" algn="l">
                        <a:lnSpc>
                          <a:spcPct val="107000"/>
                        </a:lnSpc>
                        <a:spcBef>
                          <a:spcPts val="0"/>
                        </a:spcBef>
                        <a:spcAft>
                          <a:spcPts val="0"/>
                        </a:spcAft>
                        <a:buFont typeface="+mj-lt"/>
                        <a:buNone/>
                      </a:pPr>
                      <a:r>
                        <a:rPr lang="en-US" sz="1200" dirty="0">
                          <a:effectLst/>
                        </a:rPr>
                        <a:t>Describe the potential impact of proposed services on providing improvements in quality, access, cost effectiveness, patient satisfaction, patients’ quality of life, and interventions that promote health equity, including cultural and linguistic competencies.</a:t>
                      </a:r>
                      <a:endParaRPr lang="en-US" sz="1200" dirty="0">
                        <a:effectLst/>
                        <a:latin typeface="Calibri"/>
                        <a:ea typeface="Calibri"/>
                        <a:cs typeface="Times New Roman"/>
                      </a:endParaRPr>
                    </a:p>
                  </a:txBody>
                  <a:tcPr marL="38323" marR="38323" marT="0" marB="0"/>
                </a:tc>
              </a:tr>
            </a:tbl>
          </a:graphicData>
        </a:graphic>
      </p:graphicFrame>
    </p:spTree>
    <p:extLst>
      <p:ext uri="{BB962C8B-B14F-4D97-AF65-F5344CB8AC3E}">
        <p14:creationId xmlns:p14="http://schemas.microsoft.com/office/powerpoint/2010/main" val="32146858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5010150" cy="857489"/>
          </a:xfrm>
        </p:spPr>
        <p:txBody>
          <a:bodyPr/>
          <a:lstStyle/>
          <a:p>
            <a:r>
              <a:rPr lang="en-US" sz="2400" dirty="0" smtClean="0"/>
              <a:t>Gap </a:t>
            </a:r>
            <a:r>
              <a:rPr lang="en-US" sz="2400" dirty="0"/>
              <a:t>in Service Delivery </a:t>
            </a:r>
            <a:r>
              <a:rPr lang="en-US" sz="2400" dirty="0" smtClean="0"/>
              <a:t>Narrative: Quantitative Data Source Examples</a:t>
            </a:r>
            <a:endParaRPr lang="en-US" sz="2400" dirty="0"/>
          </a:p>
        </p:txBody>
      </p:sp>
      <p:sp>
        <p:nvSpPr>
          <p:cNvPr id="4" name="Slide Number Placeholder 3"/>
          <p:cNvSpPr>
            <a:spLocks noGrp="1"/>
          </p:cNvSpPr>
          <p:nvPr>
            <p:ph type="sldNum" sz="quarter" idx="10"/>
          </p:nvPr>
        </p:nvSpPr>
        <p:spPr/>
        <p:txBody>
          <a:bodyPr/>
          <a:lstStyle/>
          <a:p>
            <a:r>
              <a:rPr lang="nl-NL" sz="1200" dirty="0"/>
              <a:t>Slide </a:t>
            </a:r>
            <a:fld id="{E1101FF6-6AA1-43AF-BC0C-EA247D76D5A9}" type="slidenum">
              <a:rPr lang="nl-NL" sz="1200" smtClean="0"/>
              <a:pPr/>
              <a:t>14</a:t>
            </a:fld>
            <a:endParaRPr lang="nl-NL" sz="1200" dirty="0"/>
          </a:p>
        </p:txBody>
      </p:sp>
      <p:graphicFrame>
        <p:nvGraphicFramePr>
          <p:cNvPr id="3" name="Table 2"/>
          <p:cNvGraphicFramePr>
            <a:graphicFrameLocks noGrp="1"/>
          </p:cNvGraphicFramePr>
          <p:nvPr>
            <p:extLst>
              <p:ext uri="{D42A27DB-BD31-4B8C-83A1-F6EECF244321}">
                <p14:modId xmlns:p14="http://schemas.microsoft.com/office/powerpoint/2010/main" val="3983997072"/>
              </p:ext>
            </p:extLst>
          </p:nvPr>
        </p:nvGraphicFramePr>
        <p:xfrm>
          <a:off x="154379" y="1300389"/>
          <a:ext cx="8704613" cy="4892675"/>
        </p:xfrm>
        <a:graphic>
          <a:graphicData uri="http://schemas.openxmlformats.org/drawingml/2006/table">
            <a:tbl>
              <a:tblPr firstRow="1" firstCol="1" bandRow="1">
                <a:tableStyleId>{5C22544A-7EE6-4342-B048-85BDC9FD1C3A}</a:tableStyleId>
              </a:tblPr>
              <a:tblGrid>
                <a:gridCol w="8704613"/>
              </a:tblGrid>
              <a:tr h="191054">
                <a:tc>
                  <a:txBody>
                    <a:bodyPr/>
                    <a:lstStyle/>
                    <a:p>
                      <a:pPr marL="0" marR="0" algn="ctr">
                        <a:lnSpc>
                          <a:spcPct val="107000"/>
                        </a:lnSpc>
                        <a:spcBef>
                          <a:spcPts val="0"/>
                        </a:spcBef>
                        <a:spcAft>
                          <a:spcPts val="0"/>
                        </a:spcAft>
                      </a:pPr>
                      <a:r>
                        <a:rPr lang="en-US" sz="1200" dirty="0">
                          <a:effectLst/>
                        </a:rPr>
                        <a:t>Quantitative Data</a:t>
                      </a:r>
                      <a:endParaRPr lang="en-US" sz="1200" dirty="0">
                        <a:effectLst/>
                        <a:latin typeface="Calibri"/>
                        <a:ea typeface="Calibri"/>
                        <a:cs typeface="Times New Roman"/>
                      </a:endParaRPr>
                    </a:p>
                  </a:txBody>
                  <a:tcPr marL="33446" marR="33446" marT="0" marB="0"/>
                </a:tc>
              </a:tr>
              <a:tr h="191054">
                <a:tc>
                  <a:txBody>
                    <a:bodyPr/>
                    <a:lstStyle/>
                    <a:p>
                      <a:pPr marL="0" marR="0" algn="ctr">
                        <a:lnSpc>
                          <a:spcPct val="107000"/>
                        </a:lnSpc>
                        <a:spcBef>
                          <a:spcPts val="0"/>
                        </a:spcBef>
                        <a:spcAft>
                          <a:spcPts val="0"/>
                        </a:spcAft>
                      </a:pPr>
                      <a:r>
                        <a:rPr lang="en-US" sz="1200">
                          <a:effectLst/>
                        </a:rPr>
                        <a:t>Sources of Data</a:t>
                      </a:r>
                      <a:endParaRPr lang="en-US" sz="1200">
                        <a:effectLst/>
                        <a:latin typeface="Calibri"/>
                        <a:ea typeface="Calibri"/>
                        <a:cs typeface="Times New Roman"/>
                      </a:endParaRPr>
                    </a:p>
                  </a:txBody>
                  <a:tcPr marL="33446" marR="33446" marT="0" marB="0"/>
                </a:tc>
              </a:tr>
              <a:tr h="4445170">
                <a:tc>
                  <a:txBody>
                    <a:bodyPr/>
                    <a:lstStyle/>
                    <a:p>
                      <a:pPr marL="0" marR="0" lvl="0" indent="0">
                        <a:lnSpc>
                          <a:spcPct val="107000"/>
                        </a:lnSpc>
                        <a:spcBef>
                          <a:spcPts val="0"/>
                        </a:spcBef>
                        <a:spcAft>
                          <a:spcPts val="0"/>
                        </a:spcAft>
                        <a:buFont typeface="Calibri"/>
                        <a:buNone/>
                      </a:pPr>
                      <a:r>
                        <a:rPr lang="en-US" sz="1200" dirty="0">
                          <a:effectLst/>
                        </a:rPr>
                        <a:t>MA-Specific </a:t>
                      </a:r>
                      <a:r>
                        <a:rPr lang="en-US" sz="1200" dirty="0" smtClean="0">
                          <a:effectLst/>
                        </a:rPr>
                        <a:t>Sources:</a:t>
                      </a:r>
                      <a:r>
                        <a:rPr lang="en-US" sz="1200" baseline="0" dirty="0" smtClean="0">
                          <a:effectLst/>
                        </a:rPr>
                        <a:t> </a:t>
                      </a:r>
                      <a:r>
                        <a:rPr lang="en-US" sz="1200" dirty="0" smtClean="0">
                          <a:effectLst/>
                        </a:rPr>
                        <a:t>Center </a:t>
                      </a:r>
                      <a:r>
                        <a:rPr lang="en-US" sz="1200" dirty="0">
                          <a:effectLst/>
                        </a:rPr>
                        <a:t>for Health Information and Analysis </a:t>
                      </a:r>
                      <a:r>
                        <a:rPr lang="en-US" sz="1200" dirty="0" smtClean="0">
                          <a:effectLst/>
                        </a:rPr>
                        <a:t>data,</a:t>
                      </a:r>
                      <a:r>
                        <a:rPr lang="en-US" sz="1200" baseline="0" dirty="0" smtClean="0">
                          <a:effectLst/>
                        </a:rPr>
                        <a:t> M</a:t>
                      </a:r>
                      <a:r>
                        <a:rPr lang="en-US" sz="1200" dirty="0" smtClean="0">
                          <a:effectLst/>
                        </a:rPr>
                        <a:t>assachusetts </a:t>
                      </a:r>
                      <a:r>
                        <a:rPr lang="en-US" sz="1200" dirty="0">
                          <a:effectLst/>
                        </a:rPr>
                        <a:t>Ambulance Trip Record Information Systems </a:t>
                      </a:r>
                      <a:r>
                        <a:rPr lang="en-US" sz="1200" dirty="0" smtClean="0">
                          <a:effectLst/>
                        </a:rPr>
                        <a:t>data, Trauma </a:t>
                      </a:r>
                      <a:r>
                        <a:rPr lang="en-US" sz="1200" dirty="0">
                          <a:effectLst/>
                        </a:rPr>
                        <a:t>Registry </a:t>
                      </a:r>
                      <a:r>
                        <a:rPr lang="en-US" sz="1200" dirty="0" smtClean="0">
                          <a:effectLst/>
                        </a:rPr>
                        <a:t>data, </a:t>
                      </a:r>
                      <a:r>
                        <a:rPr lang="en-US" sz="1200" dirty="0" err="1" smtClean="0">
                          <a:effectLst/>
                        </a:rPr>
                        <a:t>MassGIS</a:t>
                      </a:r>
                      <a:r>
                        <a:rPr lang="en-US" sz="1200" dirty="0" smtClean="0">
                          <a:effectLst/>
                        </a:rPr>
                        <a:t>, Massachusetts </a:t>
                      </a:r>
                      <a:r>
                        <a:rPr lang="en-US" sz="1200" dirty="0">
                          <a:effectLst/>
                        </a:rPr>
                        <a:t>Labor Workforce and </a:t>
                      </a:r>
                      <a:r>
                        <a:rPr lang="en-US" sz="1200" dirty="0" smtClean="0">
                          <a:effectLst/>
                        </a:rPr>
                        <a:t>Development, </a:t>
                      </a:r>
                      <a:r>
                        <a:rPr lang="en-US" sz="1200" dirty="0" err="1" smtClean="0">
                          <a:effectLst/>
                        </a:rPr>
                        <a:t>MassCHIP</a:t>
                      </a:r>
                      <a:endParaRPr lang="en-US" sz="1200" dirty="0">
                        <a:effectLst/>
                      </a:endParaRPr>
                    </a:p>
                    <a:p>
                      <a:pPr marL="0" marR="0" lvl="0" indent="0">
                        <a:lnSpc>
                          <a:spcPct val="107000"/>
                        </a:lnSpc>
                        <a:spcBef>
                          <a:spcPts val="0"/>
                        </a:spcBef>
                        <a:spcAft>
                          <a:spcPts val="0"/>
                        </a:spcAft>
                        <a:buFont typeface="Calibri"/>
                        <a:buNone/>
                      </a:pPr>
                      <a:r>
                        <a:rPr lang="en-US" sz="1200" dirty="0">
                          <a:effectLst/>
                        </a:rPr>
                        <a:t>Vital statistics</a:t>
                      </a:r>
                    </a:p>
                    <a:p>
                      <a:pPr marL="0" marR="0" lvl="0" indent="0">
                        <a:lnSpc>
                          <a:spcPct val="107000"/>
                        </a:lnSpc>
                        <a:spcBef>
                          <a:spcPts val="0"/>
                        </a:spcBef>
                        <a:spcAft>
                          <a:spcPts val="0"/>
                        </a:spcAft>
                        <a:buFont typeface="Calibri"/>
                        <a:buNone/>
                      </a:pPr>
                      <a:r>
                        <a:rPr lang="en-US" sz="1200" dirty="0">
                          <a:effectLst/>
                        </a:rPr>
                        <a:t>Emergency department (ED) data</a:t>
                      </a:r>
                    </a:p>
                    <a:p>
                      <a:pPr marL="0" marR="0" lvl="0" indent="0">
                        <a:lnSpc>
                          <a:spcPct val="107000"/>
                        </a:lnSpc>
                        <a:spcBef>
                          <a:spcPts val="0"/>
                        </a:spcBef>
                        <a:spcAft>
                          <a:spcPts val="0"/>
                        </a:spcAft>
                        <a:buFont typeface="Calibri"/>
                        <a:buNone/>
                      </a:pPr>
                      <a:r>
                        <a:rPr lang="en-US" sz="1200" dirty="0">
                          <a:effectLst/>
                        </a:rPr>
                        <a:t>EMS dispatching data</a:t>
                      </a:r>
                    </a:p>
                    <a:p>
                      <a:pPr marL="0" marR="0" lvl="0" indent="0">
                        <a:lnSpc>
                          <a:spcPct val="107000"/>
                        </a:lnSpc>
                        <a:spcBef>
                          <a:spcPts val="0"/>
                        </a:spcBef>
                        <a:spcAft>
                          <a:spcPts val="0"/>
                        </a:spcAft>
                        <a:buFont typeface="Calibri"/>
                        <a:buNone/>
                      </a:pPr>
                      <a:r>
                        <a:rPr lang="en-US" sz="1200" dirty="0">
                          <a:effectLst/>
                        </a:rPr>
                        <a:t>Hospital discharge data</a:t>
                      </a:r>
                    </a:p>
                    <a:p>
                      <a:pPr marL="0" marR="0" lvl="0" indent="0">
                        <a:lnSpc>
                          <a:spcPct val="107000"/>
                        </a:lnSpc>
                        <a:spcBef>
                          <a:spcPts val="0"/>
                        </a:spcBef>
                        <a:spcAft>
                          <a:spcPts val="0"/>
                        </a:spcAft>
                        <a:buFont typeface="Calibri"/>
                        <a:buNone/>
                      </a:pPr>
                      <a:r>
                        <a:rPr lang="en-US" sz="1200" dirty="0">
                          <a:effectLst/>
                        </a:rPr>
                        <a:t>Centers for Medicare and Medicaid Services data</a:t>
                      </a:r>
                    </a:p>
                    <a:p>
                      <a:pPr marL="0" marR="0" lvl="0" indent="0">
                        <a:lnSpc>
                          <a:spcPct val="107000"/>
                        </a:lnSpc>
                        <a:spcBef>
                          <a:spcPts val="0"/>
                        </a:spcBef>
                        <a:spcAft>
                          <a:spcPts val="0"/>
                        </a:spcAft>
                        <a:buFont typeface="Calibri"/>
                        <a:buNone/>
                      </a:pPr>
                      <a:r>
                        <a:rPr lang="en-US" sz="1200" dirty="0">
                          <a:effectLst/>
                        </a:rPr>
                        <a:t>State police or law enforcement agency data (such as Uniform Crime Reporting)</a:t>
                      </a:r>
                    </a:p>
                    <a:p>
                      <a:pPr marL="0" marR="0" lvl="0" indent="0">
                        <a:lnSpc>
                          <a:spcPct val="107000"/>
                        </a:lnSpc>
                        <a:spcBef>
                          <a:spcPts val="0"/>
                        </a:spcBef>
                        <a:spcAft>
                          <a:spcPts val="0"/>
                        </a:spcAft>
                        <a:buFont typeface="Calibri"/>
                        <a:buNone/>
                      </a:pPr>
                      <a:r>
                        <a:rPr lang="en-US" sz="1200" dirty="0">
                          <a:effectLst/>
                        </a:rPr>
                        <a:t>Medical examiner data</a:t>
                      </a:r>
                    </a:p>
                    <a:p>
                      <a:pPr marL="0" marR="0" lvl="0" indent="0">
                        <a:lnSpc>
                          <a:spcPct val="107000"/>
                        </a:lnSpc>
                        <a:spcBef>
                          <a:spcPts val="0"/>
                        </a:spcBef>
                        <a:spcAft>
                          <a:spcPts val="0"/>
                        </a:spcAft>
                        <a:buFont typeface="Calibri"/>
                        <a:buNone/>
                      </a:pPr>
                      <a:r>
                        <a:rPr lang="en-US" sz="1200" dirty="0">
                          <a:effectLst/>
                        </a:rPr>
                        <a:t>Infectious disease notifications and disability registers</a:t>
                      </a:r>
                    </a:p>
                    <a:p>
                      <a:pPr marL="0" marR="0" lvl="0" indent="0">
                        <a:lnSpc>
                          <a:spcPct val="107000"/>
                        </a:lnSpc>
                        <a:spcBef>
                          <a:spcPts val="0"/>
                        </a:spcBef>
                        <a:spcAft>
                          <a:spcPts val="0"/>
                        </a:spcAft>
                        <a:buFont typeface="Calibri"/>
                        <a:buNone/>
                      </a:pPr>
                      <a:r>
                        <a:rPr lang="en-US" sz="1200" dirty="0">
                          <a:effectLst/>
                        </a:rPr>
                        <a:t>US Census data</a:t>
                      </a:r>
                    </a:p>
                    <a:p>
                      <a:pPr marL="0" marR="0" lvl="0" indent="0">
                        <a:lnSpc>
                          <a:spcPct val="107000"/>
                        </a:lnSpc>
                        <a:spcBef>
                          <a:spcPts val="0"/>
                        </a:spcBef>
                        <a:spcAft>
                          <a:spcPts val="0"/>
                        </a:spcAft>
                        <a:buFont typeface="Calibri"/>
                        <a:buNone/>
                      </a:pPr>
                      <a:r>
                        <a:rPr lang="en-US" sz="1200" dirty="0">
                          <a:effectLst/>
                        </a:rPr>
                        <a:t>County Health Rankings</a:t>
                      </a:r>
                    </a:p>
                    <a:p>
                      <a:pPr marL="0" marR="0" lvl="0" indent="0">
                        <a:lnSpc>
                          <a:spcPct val="107000"/>
                        </a:lnSpc>
                        <a:spcBef>
                          <a:spcPts val="0"/>
                        </a:spcBef>
                        <a:spcAft>
                          <a:spcPts val="0"/>
                        </a:spcAft>
                        <a:buFont typeface="Calibri"/>
                        <a:buNone/>
                      </a:pPr>
                      <a:r>
                        <a:rPr lang="en-US" sz="1200" dirty="0">
                          <a:effectLst/>
                        </a:rPr>
                        <a:t>Community Health Status Indicators (CHSI)</a:t>
                      </a:r>
                    </a:p>
                    <a:p>
                      <a:pPr marL="0" marR="0" lvl="0" indent="0">
                        <a:lnSpc>
                          <a:spcPct val="107000"/>
                        </a:lnSpc>
                        <a:spcBef>
                          <a:spcPts val="0"/>
                        </a:spcBef>
                        <a:spcAft>
                          <a:spcPts val="0"/>
                        </a:spcAft>
                        <a:buFont typeface="Calibri"/>
                        <a:buNone/>
                      </a:pPr>
                      <a:r>
                        <a:rPr lang="en-US" sz="1200" dirty="0">
                          <a:effectLst/>
                        </a:rPr>
                        <a:t>Community Need Index</a:t>
                      </a:r>
                    </a:p>
                    <a:p>
                      <a:pPr marL="0" marR="0" lvl="0" indent="0">
                        <a:lnSpc>
                          <a:spcPct val="107000"/>
                        </a:lnSpc>
                        <a:spcBef>
                          <a:spcPts val="0"/>
                        </a:spcBef>
                        <a:spcAft>
                          <a:spcPts val="0"/>
                        </a:spcAft>
                        <a:buFont typeface="Calibri"/>
                        <a:buNone/>
                      </a:pPr>
                      <a:r>
                        <a:rPr lang="en-US" sz="1200" dirty="0">
                          <a:effectLst/>
                        </a:rPr>
                        <a:t>Vulnerable Populations Footprint</a:t>
                      </a:r>
                    </a:p>
                    <a:p>
                      <a:pPr marL="0" marR="0" lvl="0" indent="0">
                        <a:lnSpc>
                          <a:spcPct val="107000"/>
                        </a:lnSpc>
                        <a:spcBef>
                          <a:spcPts val="0"/>
                        </a:spcBef>
                        <a:spcAft>
                          <a:spcPts val="0"/>
                        </a:spcAft>
                        <a:buFont typeface="Calibri"/>
                        <a:buNone/>
                      </a:pPr>
                      <a:r>
                        <a:rPr lang="en-US" sz="1200" dirty="0">
                          <a:effectLst/>
                        </a:rPr>
                        <a:t>The Commonwealth Fund Health System Data Center</a:t>
                      </a:r>
                    </a:p>
                    <a:p>
                      <a:pPr marL="0" marR="0" lvl="0" indent="0">
                        <a:lnSpc>
                          <a:spcPct val="107000"/>
                        </a:lnSpc>
                        <a:spcBef>
                          <a:spcPts val="0"/>
                        </a:spcBef>
                        <a:spcAft>
                          <a:spcPts val="0"/>
                        </a:spcAft>
                        <a:buFont typeface="Calibri"/>
                        <a:buNone/>
                      </a:pPr>
                      <a:r>
                        <a:rPr lang="en-US" sz="1200" dirty="0">
                          <a:effectLst/>
                        </a:rPr>
                        <a:t>Healthy People 2020</a:t>
                      </a:r>
                    </a:p>
                    <a:p>
                      <a:pPr marL="0" marR="0" lvl="0" indent="0">
                        <a:lnSpc>
                          <a:spcPct val="107000"/>
                        </a:lnSpc>
                        <a:spcBef>
                          <a:spcPts val="0"/>
                        </a:spcBef>
                        <a:spcAft>
                          <a:spcPts val="0"/>
                        </a:spcAft>
                        <a:buFont typeface="Calibri"/>
                        <a:buNone/>
                      </a:pPr>
                      <a:r>
                        <a:rPr lang="en-US" sz="1200" dirty="0">
                          <a:effectLst/>
                        </a:rPr>
                        <a:t>National Center for Health Statistics</a:t>
                      </a:r>
                    </a:p>
                    <a:p>
                      <a:pPr marL="0" marR="0" lvl="0" indent="0">
                        <a:lnSpc>
                          <a:spcPct val="107000"/>
                        </a:lnSpc>
                        <a:spcBef>
                          <a:spcPts val="0"/>
                        </a:spcBef>
                        <a:spcAft>
                          <a:spcPts val="0"/>
                        </a:spcAft>
                        <a:buFont typeface="Calibri"/>
                        <a:buNone/>
                      </a:pPr>
                      <a:r>
                        <a:rPr lang="en-US" sz="1200" dirty="0">
                          <a:effectLst/>
                        </a:rPr>
                        <a:t>National Center for Education Statistics Common Core of Data (CCD)</a:t>
                      </a:r>
                    </a:p>
                    <a:p>
                      <a:pPr marL="0" marR="0" lvl="0" indent="0">
                        <a:lnSpc>
                          <a:spcPct val="107000"/>
                        </a:lnSpc>
                        <a:spcBef>
                          <a:spcPts val="0"/>
                        </a:spcBef>
                        <a:spcAft>
                          <a:spcPts val="0"/>
                        </a:spcAft>
                        <a:buFont typeface="Calibri"/>
                        <a:buNone/>
                      </a:pPr>
                      <a:r>
                        <a:rPr lang="en-US" sz="1200" dirty="0">
                          <a:effectLst/>
                        </a:rPr>
                        <a:t>US Department of Education, No Child Left Behind</a:t>
                      </a:r>
                    </a:p>
                    <a:p>
                      <a:pPr marL="0" marR="0" lvl="0" indent="0">
                        <a:lnSpc>
                          <a:spcPct val="107000"/>
                        </a:lnSpc>
                        <a:spcBef>
                          <a:spcPts val="0"/>
                        </a:spcBef>
                        <a:spcAft>
                          <a:spcPts val="0"/>
                        </a:spcAft>
                        <a:buFont typeface="Calibri"/>
                        <a:buNone/>
                      </a:pPr>
                      <a:r>
                        <a:rPr lang="en-US" sz="1200" dirty="0">
                          <a:effectLst/>
                        </a:rPr>
                        <a:t>Bureau of Labor Statistics</a:t>
                      </a:r>
                    </a:p>
                    <a:p>
                      <a:pPr marL="0" marR="0" lvl="0" indent="0">
                        <a:lnSpc>
                          <a:spcPct val="107000"/>
                        </a:lnSpc>
                        <a:spcBef>
                          <a:spcPts val="0"/>
                        </a:spcBef>
                        <a:spcAft>
                          <a:spcPts val="0"/>
                        </a:spcAft>
                        <a:buFont typeface="Calibri"/>
                        <a:buNone/>
                      </a:pPr>
                      <a:r>
                        <a:rPr lang="en-US" sz="1200" dirty="0">
                          <a:effectLst/>
                        </a:rPr>
                        <a:t>Behavioral Risk Factor Surveillance System</a:t>
                      </a:r>
                    </a:p>
                    <a:p>
                      <a:pPr marL="0" marR="0" lvl="0" indent="0">
                        <a:lnSpc>
                          <a:spcPct val="107000"/>
                        </a:lnSpc>
                        <a:spcBef>
                          <a:spcPts val="0"/>
                        </a:spcBef>
                        <a:spcAft>
                          <a:spcPts val="0"/>
                        </a:spcAft>
                        <a:buFont typeface="Calibri"/>
                        <a:buNone/>
                      </a:pPr>
                      <a:r>
                        <a:rPr lang="en-US" sz="1200" dirty="0">
                          <a:effectLst/>
                        </a:rPr>
                        <a:t>Other public records</a:t>
                      </a:r>
                      <a:endParaRPr lang="en-US" sz="1200" dirty="0">
                        <a:effectLst/>
                        <a:latin typeface="Calibri"/>
                        <a:ea typeface="Calibri"/>
                        <a:cs typeface="Calibri"/>
                      </a:endParaRPr>
                    </a:p>
                  </a:txBody>
                  <a:tcPr marL="33446" marR="33446" marT="0" marB="0"/>
                </a:tc>
              </a:tr>
            </a:tbl>
          </a:graphicData>
        </a:graphic>
      </p:graphicFrame>
    </p:spTree>
    <p:extLst>
      <p:ext uri="{BB962C8B-B14F-4D97-AF65-F5344CB8AC3E}">
        <p14:creationId xmlns:p14="http://schemas.microsoft.com/office/powerpoint/2010/main" val="38331149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5735" y="142875"/>
            <a:ext cx="5118265" cy="857489"/>
          </a:xfrm>
        </p:spPr>
        <p:txBody>
          <a:bodyPr/>
          <a:lstStyle/>
          <a:p>
            <a:r>
              <a:rPr lang="en-US" sz="2400" dirty="0"/>
              <a:t>Gap in Service Delivery Narrative: Quantitative Data </a:t>
            </a:r>
            <a:r>
              <a:rPr lang="en-US" sz="2400" dirty="0" smtClean="0"/>
              <a:t>Metric </a:t>
            </a:r>
            <a:r>
              <a:rPr lang="en-US" sz="2400" dirty="0"/>
              <a:t>Examples</a:t>
            </a:r>
          </a:p>
        </p:txBody>
      </p:sp>
      <p:sp>
        <p:nvSpPr>
          <p:cNvPr id="4" name="Slide Number Placeholder 3"/>
          <p:cNvSpPr>
            <a:spLocks noGrp="1"/>
          </p:cNvSpPr>
          <p:nvPr>
            <p:ph type="sldNum" sz="quarter" idx="10"/>
          </p:nvPr>
        </p:nvSpPr>
        <p:spPr/>
        <p:txBody>
          <a:bodyPr/>
          <a:lstStyle/>
          <a:p>
            <a:r>
              <a:rPr lang="nl-NL" sz="1200" dirty="0"/>
              <a:t>Slide </a:t>
            </a:r>
            <a:fld id="{E1101FF6-6AA1-43AF-BC0C-EA247D76D5A9}" type="slidenum">
              <a:rPr lang="nl-NL" sz="1200" smtClean="0"/>
              <a:pPr/>
              <a:t>15</a:t>
            </a:fld>
            <a:endParaRPr lang="nl-NL" sz="1200" dirty="0"/>
          </a:p>
        </p:txBody>
      </p:sp>
      <p:graphicFrame>
        <p:nvGraphicFramePr>
          <p:cNvPr id="3" name="Table 2"/>
          <p:cNvGraphicFramePr>
            <a:graphicFrameLocks noGrp="1"/>
          </p:cNvGraphicFramePr>
          <p:nvPr>
            <p:extLst>
              <p:ext uri="{D42A27DB-BD31-4B8C-83A1-F6EECF244321}">
                <p14:modId xmlns:p14="http://schemas.microsoft.com/office/powerpoint/2010/main" val="2133250146"/>
              </p:ext>
            </p:extLst>
          </p:nvPr>
        </p:nvGraphicFramePr>
        <p:xfrm>
          <a:off x="154379" y="1264764"/>
          <a:ext cx="8704613" cy="4836584"/>
        </p:xfrm>
        <a:graphic>
          <a:graphicData uri="http://schemas.openxmlformats.org/drawingml/2006/table">
            <a:tbl>
              <a:tblPr firstRow="1" firstCol="1" bandRow="1">
                <a:tableStyleId>{5C22544A-7EE6-4342-B048-85BDC9FD1C3A}</a:tableStyleId>
              </a:tblPr>
              <a:tblGrid>
                <a:gridCol w="8704613"/>
              </a:tblGrid>
              <a:tr h="191054">
                <a:tc>
                  <a:txBody>
                    <a:bodyPr/>
                    <a:lstStyle/>
                    <a:p>
                      <a:pPr marL="0" marR="0" algn="ctr">
                        <a:lnSpc>
                          <a:spcPct val="107000"/>
                        </a:lnSpc>
                        <a:spcBef>
                          <a:spcPts val="0"/>
                        </a:spcBef>
                        <a:spcAft>
                          <a:spcPts val="0"/>
                        </a:spcAft>
                      </a:pPr>
                      <a:r>
                        <a:rPr lang="en-US" sz="1200" dirty="0">
                          <a:effectLst/>
                        </a:rPr>
                        <a:t>Quantitative Data</a:t>
                      </a:r>
                      <a:endParaRPr lang="en-US" sz="1200" dirty="0">
                        <a:effectLst/>
                        <a:latin typeface="Calibri"/>
                        <a:ea typeface="Calibri"/>
                        <a:cs typeface="Times New Roman"/>
                      </a:endParaRPr>
                    </a:p>
                  </a:txBody>
                  <a:tcPr marL="33446" marR="33446" marT="0" marB="0"/>
                </a:tc>
              </a:tr>
              <a:tr h="191054">
                <a:tc>
                  <a:txBody>
                    <a:bodyPr/>
                    <a:lstStyle/>
                    <a:p>
                      <a:pPr marL="0" marR="0" algn="ctr">
                        <a:lnSpc>
                          <a:spcPct val="107000"/>
                        </a:lnSpc>
                        <a:spcBef>
                          <a:spcPts val="0"/>
                        </a:spcBef>
                        <a:spcAft>
                          <a:spcPts val="0"/>
                        </a:spcAft>
                      </a:pPr>
                      <a:r>
                        <a:rPr lang="en-US" sz="1200" dirty="0" smtClean="0">
                          <a:solidFill>
                            <a:schemeClr val="tx1"/>
                          </a:solidFill>
                          <a:effectLst/>
                        </a:rPr>
                        <a:t>Metrics</a:t>
                      </a:r>
                      <a:endParaRPr lang="en-US" sz="1200" dirty="0">
                        <a:solidFill>
                          <a:schemeClr val="tx1"/>
                        </a:solidFill>
                        <a:effectLst/>
                        <a:latin typeface="Calibri"/>
                        <a:ea typeface="Calibri"/>
                        <a:cs typeface="Times New Roman"/>
                      </a:endParaRPr>
                    </a:p>
                  </a:txBody>
                  <a:tcPr marL="33446" marR="33446" marT="0" marB="0">
                    <a:solidFill>
                      <a:srgbClr val="DAEEFE"/>
                    </a:solidFill>
                  </a:tcPr>
                </a:tc>
              </a:tr>
              <a:tr h="4445170">
                <a:tc>
                  <a:txBody>
                    <a:bodyPr/>
                    <a:lstStyle/>
                    <a:p>
                      <a:pPr lvl="0"/>
                      <a:r>
                        <a:rPr lang="en-US" sz="1200" b="1" kern="1200" dirty="0" smtClean="0">
                          <a:solidFill>
                            <a:schemeClr val="tx1"/>
                          </a:solidFill>
                          <a:effectLst/>
                          <a:latin typeface="+mn-lt"/>
                          <a:ea typeface="+mn-ea"/>
                          <a:cs typeface="+mn-cs"/>
                        </a:rPr>
                        <a:t>Health-Related</a:t>
                      </a:r>
                    </a:p>
                    <a:p>
                      <a:pPr lvl="1"/>
                      <a:r>
                        <a:rPr lang="en-US" sz="1200" b="0" kern="1200" dirty="0" smtClean="0">
                          <a:solidFill>
                            <a:schemeClr val="tx1"/>
                          </a:solidFill>
                          <a:effectLst/>
                          <a:latin typeface="+mn-lt"/>
                          <a:ea typeface="+mn-ea"/>
                          <a:cs typeface="+mn-cs"/>
                        </a:rPr>
                        <a:t>Mortality</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Morbidity, prevalence, incidence of diseases</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Utilization of inpatient, emergency department, outpatient services</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Communicable disease incidence rates</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Low birth rates</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Breastfeeding rates</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Immunization rates</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Health behavior indicators (i.e. smoking, drug use, alcohol use, exercise)</a:t>
                      </a:r>
                      <a:endParaRPr lang="en-US" sz="1200" b="0" dirty="0" smtClean="0">
                        <a:solidFill>
                          <a:schemeClr val="tx1"/>
                        </a:solidFill>
                        <a:effectLst/>
                      </a:endParaRPr>
                    </a:p>
                    <a:p>
                      <a:pPr lvl="0"/>
                      <a:r>
                        <a:rPr lang="en-US" sz="1200" b="1" kern="1200" dirty="0" smtClean="0">
                          <a:solidFill>
                            <a:schemeClr val="tx1"/>
                          </a:solidFill>
                          <a:effectLst/>
                          <a:latin typeface="+mn-lt"/>
                          <a:ea typeface="+mn-ea"/>
                          <a:cs typeface="+mn-cs"/>
                        </a:rPr>
                        <a:t>Demographic, Community Determinant of Health, &amp; Environment-Related </a:t>
                      </a:r>
                    </a:p>
                    <a:p>
                      <a:pPr lvl="1"/>
                      <a:r>
                        <a:rPr lang="en-US" sz="1200" b="0" kern="1200" dirty="0" smtClean="0">
                          <a:solidFill>
                            <a:schemeClr val="tx1"/>
                          </a:solidFill>
                          <a:effectLst/>
                          <a:latin typeface="+mn-lt"/>
                          <a:ea typeface="+mn-ea"/>
                          <a:cs typeface="+mn-cs"/>
                        </a:rPr>
                        <a:t>Age, Gender, Ethnicity </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Population size and trends</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Geographic location and density</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Education</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Employment</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Housing (i.e. home ownership, affordability, homelessness)</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Economy (i.e. recession, war)</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Income levels</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Marginal and high-risk groups (i.e. pediatric, elder, rural, distinct cultural/ethnic groups)</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Social cohesion: relationships, family and other networks, leisure opportunities</a:t>
                      </a:r>
                      <a:endParaRPr lang="en-US" sz="1200" b="0" dirty="0" smtClean="0">
                        <a:solidFill>
                          <a:schemeClr val="tx1"/>
                        </a:solidFill>
                        <a:effectLst/>
                      </a:endParaRPr>
                    </a:p>
                    <a:p>
                      <a:pPr lvl="1"/>
                      <a:r>
                        <a:rPr lang="en-US" sz="1200" b="0" kern="1200" dirty="0" smtClean="0">
                          <a:solidFill>
                            <a:schemeClr val="tx1"/>
                          </a:solidFill>
                          <a:effectLst/>
                          <a:latin typeface="+mn-lt"/>
                          <a:ea typeface="+mn-ea"/>
                          <a:cs typeface="+mn-cs"/>
                        </a:rPr>
                        <a:t>Local amenities and resources availability (i.e. health services, healthy food sources, education, parks and open spaces, public services, and other systems of care)</a:t>
                      </a:r>
                      <a:endParaRPr lang="en-US" sz="1200" b="0" dirty="0" smtClean="0">
                        <a:solidFill>
                          <a:schemeClr val="tx1"/>
                        </a:solidFill>
                        <a:effectLst/>
                      </a:endParaRPr>
                    </a:p>
                    <a:p>
                      <a:r>
                        <a:rPr lang="en-US" sz="1200" b="1" kern="1200" dirty="0" smtClean="0">
                          <a:solidFill>
                            <a:schemeClr val="tx1"/>
                          </a:solidFill>
                          <a:effectLst/>
                          <a:latin typeface="+mn-lt"/>
                          <a:ea typeface="+mn-ea"/>
                          <a:cs typeface="+mn-cs"/>
                        </a:rPr>
                        <a:t>Environmental factors (pollution, sanitation, public transportation, crime, natural disasters)</a:t>
                      </a:r>
                    </a:p>
                    <a:p>
                      <a:endParaRPr lang="en-US" sz="1200" dirty="0">
                        <a:solidFill>
                          <a:schemeClr val="tx1"/>
                        </a:solidFill>
                        <a:effectLst/>
                        <a:latin typeface="Calibri"/>
                        <a:ea typeface="Calibri"/>
                        <a:cs typeface="Calibri"/>
                      </a:endParaRPr>
                    </a:p>
                  </a:txBody>
                  <a:tcPr marL="33446" marR="33446" marT="0" marB="0">
                    <a:solidFill>
                      <a:srgbClr val="DAEEFE"/>
                    </a:solidFill>
                  </a:tcPr>
                </a:tc>
              </a:tr>
            </a:tbl>
          </a:graphicData>
        </a:graphic>
      </p:graphicFrame>
    </p:spTree>
    <p:extLst>
      <p:ext uri="{BB962C8B-B14F-4D97-AF65-F5344CB8AC3E}">
        <p14:creationId xmlns:p14="http://schemas.microsoft.com/office/powerpoint/2010/main" val="21609970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400" dirty="0"/>
              <a:t>Gap in Service Delivery Narrative: </a:t>
            </a:r>
            <a:r>
              <a:rPr lang="en-US" sz="2400" dirty="0" smtClean="0"/>
              <a:t>Qualitative </a:t>
            </a:r>
            <a:r>
              <a:rPr lang="en-US" sz="2400" dirty="0"/>
              <a:t>Data Source Examples</a:t>
            </a:r>
          </a:p>
        </p:txBody>
      </p:sp>
      <p:sp>
        <p:nvSpPr>
          <p:cNvPr id="4" name="Slide Number Placeholder 3"/>
          <p:cNvSpPr>
            <a:spLocks noGrp="1"/>
          </p:cNvSpPr>
          <p:nvPr>
            <p:ph type="sldNum" sz="quarter" idx="10"/>
          </p:nvPr>
        </p:nvSpPr>
        <p:spPr/>
        <p:txBody>
          <a:bodyPr/>
          <a:lstStyle/>
          <a:p>
            <a:r>
              <a:rPr lang="nl-NL" sz="1200" dirty="0"/>
              <a:t>Slide </a:t>
            </a:r>
            <a:fld id="{E1101FF6-6AA1-43AF-BC0C-EA247D76D5A9}" type="slidenum">
              <a:rPr lang="nl-NL" sz="1200" smtClean="0"/>
              <a:pPr/>
              <a:t>16</a:t>
            </a:fld>
            <a:endParaRPr lang="nl-NL" sz="1200" dirty="0"/>
          </a:p>
        </p:txBody>
      </p:sp>
      <p:graphicFrame>
        <p:nvGraphicFramePr>
          <p:cNvPr id="5" name="Table 4"/>
          <p:cNvGraphicFramePr>
            <a:graphicFrameLocks noGrp="1"/>
          </p:cNvGraphicFramePr>
          <p:nvPr>
            <p:extLst>
              <p:ext uri="{D42A27DB-BD31-4B8C-83A1-F6EECF244321}">
                <p14:modId xmlns:p14="http://schemas.microsoft.com/office/powerpoint/2010/main" val="3938931870"/>
              </p:ext>
            </p:extLst>
          </p:nvPr>
        </p:nvGraphicFramePr>
        <p:xfrm>
          <a:off x="319037" y="1985728"/>
          <a:ext cx="8634958" cy="3228467"/>
        </p:xfrm>
        <a:graphic>
          <a:graphicData uri="http://schemas.openxmlformats.org/drawingml/2006/table">
            <a:tbl>
              <a:tblPr firstRow="1" firstCol="1" bandRow="1">
                <a:tableStyleId>{5C22544A-7EE6-4342-B048-85BDC9FD1C3A}</a:tableStyleId>
              </a:tblPr>
              <a:tblGrid>
                <a:gridCol w="4183288"/>
                <a:gridCol w="4451670"/>
              </a:tblGrid>
              <a:tr h="257788">
                <a:tc gridSpan="2">
                  <a:txBody>
                    <a:bodyPr/>
                    <a:lstStyle/>
                    <a:p>
                      <a:pPr marL="0" marR="0" algn="ctr">
                        <a:lnSpc>
                          <a:spcPct val="107000"/>
                        </a:lnSpc>
                        <a:spcBef>
                          <a:spcPts val="0"/>
                        </a:spcBef>
                        <a:spcAft>
                          <a:spcPts val="0"/>
                        </a:spcAft>
                      </a:pPr>
                      <a:r>
                        <a:rPr lang="en-US" sz="1800" dirty="0">
                          <a:effectLst/>
                        </a:rPr>
                        <a:t>Qualitative &amp; Stakeholder Information</a:t>
                      </a:r>
                      <a:endParaRPr lang="en-US" sz="1800" dirty="0">
                        <a:effectLst/>
                        <a:latin typeface="Calibri"/>
                        <a:ea typeface="Calibri"/>
                        <a:cs typeface="Times New Roman"/>
                      </a:endParaRPr>
                    </a:p>
                  </a:txBody>
                  <a:tcPr marL="87409" marR="87409" marT="0" marB="0"/>
                </a:tc>
                <a:tc hMerge="1">
                  <a:txBody>
                    <a:bodyPr/>
                    <a:lstStyle/>
                    <a:p>
                      <a:endParaRPr lang="en-US"/>
                    </a:p>
                  </a:txBody>
                  <a:tcPr/>
                </a:tc>
              </a:tr>
              <a:tr h="257788">
                <a:tc gridSpan="2">
                  <a:txBody>
                    <a:bodyPr/>
                    <a:lstStyle/>
                    <a:p>
                      <a:pPr marL="0" marR="0" algn="ctr">
                        <a:lnSpc>
                          <a:spcPct val="107000"/>
                        </a:lnSpc>
                        <a:spcBef>
                          <a:spcPts val="0"/>
                        </a:spcBef>
                        <a:spcAft>
                          <a:spcPts val="0"/>
                        </a:spcAft>
                      </a:pPr>
                      <a:r>
                        <a:rPr lang="en-US" sz="1800" dirty="0">
                          <a:effectLst/>
                        </a:rPr>
                        <a:t>Sources of Information</a:t>
                      </a:r>
                      <a:endParaRPr lang="en-US" sz="1800" dirty="0">
                        <a:effectLst/>
                        <a:latin typeface="Calibri"/>
                        <a:ea typeface="Calibri"/>
                        <a:cs typeface="Times New Roman"/>
                      </a:endParaRPr>
                    </a:p>
                  </a:txBody>
                  <a:tcPr marL="87409" marR="87409" marT="0" marB="0"/>
                </a:tc>
                <a:tc hMerge="1">
                  <a:txBody>
                    <a:bodyPr/>
                    <a:lstStyle/>
                    <a:p>
                      <a:endParaRPr lang="en-US"/>
                    </a:p>
                  </a:txBody>
                  <a:tcPr/>
                </a:tc>
              </a:tr>
              <a:tr h="2320077">
                <a:tc>
                  <a:txBody>
                    <a:bodyPr/>
                    <a:lstStyle/>
                    <a:p>
                      <a:pPr marL="342900" marR="0" lvl="0" indent="-342900">
                        <a:lnSpc>
                          <a:spcPct val="107000"/>
                        </a:lnSpc>
                        <a:spcBef>
                          <a:spcPts val="0"/>
                        </a:spcBef>
                        <a:spcAft>
                          <a:spcPts val="0"/>
                        </a:spcAft>
                        <a:buFont typeface="Calibri"/>
                        <a:buChar char="•"/>
                      </a:pPr>
                      <a:r>
                        <a:rPr lang="en-US" sz="1800">
                          <a:effectLst/>
                        </a:rPr>
                        <a:t>Interviews with patients, providers, community groups, health organizations and authorities</a:t>
                      </a:r>
                    </a:p>
                    <a:p>
                      <a:pPr marL="342900" marR="0" lvl="0" indent="-342900">
                        <a:lnSpc>
                          <a:spcPct val="107000"/>
                        </a:lnSpc>
                        <a:spcBef>
                          <a:spcPts val="0"/>
                        </a:spcBef>
                        <a:spcAft>
                          <a:spcPts val="0"/>
                        </a:spcAft>
                        <a:buFont typeface="Calibri"/>
                        <a:buChar char="•"/>
                      </a:pPr>
                      <a:r>
                        <a:rPr lang="en-US" sz="1800">
                          <a:effectLst/>
                        </a:rPr>
                        <a:t>Public meetings</a:t>
                      </a:r>
                    </a:p>
                    <a:p>
                      <a:pPr marL="342900" marR="0" lvl="0" indent="-342900">
                        <a:lnSpc>
                          <a:spcPct val="107000"/>
                        </a:lnSpc>
                        <a:spcBef>
                          <a:spcPts val="0"/>
                        </a:spcBef>
                        <a:spcAft>
                          <a:spcPts val="0"/>
                        </a:spcAft>
                        <a:buFont typeface="Calibri"/>
                        <a:buChar char="•"/>
                      </a:pPr>
                      <a:r>
                        <a:rPr lang="en-US" sz="1800">
                          <a:effectLst/>
                        </a:rPr>
                        <a:t>Focus groups</a:t>
                      </a:r>
                    </a:p>
                    <a:p>
                      <a:pPr marL="342900" marR="0" lvl="0" indent="-342900">
                        <a:lnSpc>
                          <a:spcPct val="107000"/>
                        </a:lnSpc>
                        <a:spcBef>
                          <a:spcPts val="0"/>
                        </a:spcBef>
                        <a:spcAft>
                          <a:spcPts val="0"/>
                        </a:spcAft>
                        <a:buFont typeface="Calibri"/>
                        <a:buChar char="•"/>
                      </a:pPr>
                      <a:r>
                        <a:rPr lang="en-US" sz="1800">
                          <a:effectLst/>
                        </a:rPr>
                        <a:t>Surveys &amp; questionnaires</a:t>
                      </a:r>
                    </a:p>
                    <a:p>
                      <a:pPr marL="342900" marR="0" lvl="0" indent="-342900">
                        <a:lnSpc>
                          <a:spcPct val="107000"/>
                        </a:lnSpc>
                        <a:spcBef>
                          <a:spcPts val="0"/>
                        </a:spcBef>
                        <a:spcAft>
                          <a:spcPts val="0"/>
                        </a:spcAft>
                        <a:buFont typeface="Calibri"/>
                        <a:buChar char="•"/>
                      </a:pPr>
                      <a:r>
                        <a:rPr lang="en-US" sz="1800">
                          <a:effectLst/>
                        </a:rPr>
                        <a:t>The media or publications </a:t>
                      </a:r>
                      <a:endParaRPr lang="en-US" sz="1800">
                        <a:effectLst/>
                        <a:latin typeface="Calibri"/>
                        <a:ea typeface="Calibri"/>
                        <a:cs typeface="Calibri"/>
                      </a:endParaRPr>
                    </a:p>
                  </a:txBody>
                  <a:tcPr marL="87409" marR="87409" marT="0" marB="0"/>
                </a:tc>
                <a:tc>
                  <a:txBody>
                    <a:bodyPr/>
                    <a:lstStyle/>
                    <a:p>
                      <a:pPr marL="342900" marR="0" lvl="0" indent="-342900">
                        <a:lnSpc>
                          <a:spcPct val="107000"/>
                        </a:lnSpc>
                        <a:spcBef>
                          <a:spcPts val="0"/>
                        </a:spcBef>
                        <a:spcAft>
                          <a:spcPts val="0"/>
                        </a:spcAft>
                        <a:buFont typeface="Calibri"/>
                        <a:buChar char="•"/>
                      </a:pPr>
                      <a:r>
                        <a:rPr lang="en-US" sz="1800" dirty="0">
                          <a:effectLst/>
                        </a:rPr>
                        <a:t>Perceived and actual health needs in the community (incidence, severity, nature of need)</a:t>
                      </a:r>
                    </a:p>
                    <a:p>
                      <a:pPr marL="342900" marR="0" lvl="0" indent="-342900">
                        <a:lnSpc>
                          <a:spcPct val="107000"/>
                        </a:lnSpc>
                        <a:spcBef>
                          <a:spcPts val="0"/>
                        </a:spcBef>
                        <a:spcAft>
                          <a:spcPts val="0"/>
                        </a:spcAft>
                        <a:buFont typeface="Calibri"/>
                        <a:buChar char="•"/>
                      </a:pPr>
                      <a:r>
                        <a:rPr lang="en-US" sz="1800" dirty="0">
                          <a:effectLst/>
                        </a:rPr>
                        <a:t>Community determinants of health</a:t>
                      </a:r>
                    </a:p>
                    <a:p>
                      <a:pPr marL="342900" marR="0" lvl="0" indent="-342900">
                        <a:lnSpc>
                          <a:spcPct val="107000"/>
                        </a:lnSpc>
                        <a:spcBef>
                          <a:spcPts val="0"/>
                        </a:spcBef>
                        <a:spcAft>
                          <a:spcPts val="0"/>
                        </a:spcAft>
                        <a:buFont typeface="Calibri"/>
                        <a:buChar char="•"/>
                      </a:pPr>
                      <a:r>
                        <a:rPr lang="en-US" sz="1800" dirty="0">
                          <a:effectLst/>
                        </a:rPr>
                        <a:t>Existing providers of related health services</a:t>
                      </a:r>
                    </a:p>
                    <a:p>
                      <a:pPr marL="342900" marR="0" lvl="0" indent="-342900">
                        <a:lnSpc>
                          <a:spcPct val="107000"/>
                        </a:lnSpc>
                        <a:spcBef>
                          <a:spcPts val="0"/>
                        </a:spcBef>
                        <a:spcAft>
                          <a:spcPts val="0"/>
                        </a:spcAft>
                        <a:buFont typeface="Calibri"/>
                        <a:buChar char="•"/>
                      </a:pPr>
                      <a:r>
                        <a:rPr lang="en-US" sz="1800" dirty="0">
                          <a:effectLst/>
                        </a:rPr>
                        <a:t>Potential for partnerships between providers</a:t>
                      </a:r>
                    </a:p>
                    <a:p>
                      <a:pPr marL="342900" marR="0" lvl="0" indent="-342900">
                        <a:lnSpc>
                          <a:spcPct val="107000"/>
                        </a:lnSpc>
                        <a:spcBef>
                          <a:spcPts val="0"/>
                        </a:spcBef>
                        <a:spcAft>
                          <a:spcPts val="0"/>
                        </a:spcAft>
                        <a:buFont typeface="Calibri"/>
                        <a:buChar char="•"/>
                      </a:pPr>
                      <a:r>
                        <a:rPr lang="en-US" sz="1800" dirty="0">
                          <a:effectLst/>
                        </a:rPr>
                        <a:t>Cost of health services</a:t>
                      </a:r>
                      <a:endParaRPr lang="en-US" sz="1800" dirty="0">
                        <a:effectLst/>
                        <a:latin typeface="Calibri"/>
                        <a:ea typeface="Calibri"/>
                        <a:cs typeface="Calibri"/>
                      </a:endParaRPr>
                    </a:p>
                  </a:txBody>
                  <a:tcPr marL="87409" marR="87409" marT="0" marB="0"/>
                </a:tc>
              </a:tr>
            </a:tbl>
          </a:graphicData>
        </a:graphic>
      </p:graphicFrame>
    </p:spTree>
    <p:extLst>
      <p:ext uri="{BB962C8B-B14F-4D97-AF65-F5344CB8AC3E}">
        <p14:creationId xmlns:p14="http://schemas.microsoft.com/office/powerpoint/2010/main" val="24356234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5010150" cy="857489"/>
          </a:xfrm>
        </p:spPr>
        <p:txBody>
          <a:bodyPr/>
          <a:lstStyle/>
          <a:p>
            <a:r>
              <a:rPr lang="en-US" sz="2400" dirty="0"/>
              <a:t>Additional Resources </a:t>
            </a:r>
            <a:r>
              <a:rPr lang="en-US" sz="2400" dirty="0" smtClean="0"/>
              <a:t>Helpful</a:t>
            </a:r>
            <a:br>
              <a:rPr lang="en-US" sz="2400" dirty="0" smtClean="0"/>
            </a:br>
            <a:r>
              <a:rPr lang="en-US" sz="2400" dirty="0" smtClean="0"/>
              <a:t>for </a:t>
            </a:r>
            <a:r>
              <a:rPr lang="en-US" sz="2400" dirty="0"/>
              <a:t>Developing Gap </a:t>
            </a:r>
            <a:r>
              <a:rPr lang="en-US" sz="2400" dirty="0" smtClean="0"/>
              <a:t>in</a:t>
            </a:r>
            <a:br>
              <a:rPr lang="en-US" sz="2400" dirty="0" smtClean="0"/>
            </a:br>
            <a:r>
              <a:rPr lang="en-US" sz="2400" dirty="0" smtClean="0"/>
              <a:t>Service </a:t>
            </a:r>
            <a:r>
              <a:rPr lang="en-US" sz="2400" dirty="0"/>
              <a:t>Delivery Narratives</a:t>
            </a:r>
          </a:p>
        </p:txBody>
      </p:sp>
      <p:sp>
        <p:nvSpPr>
          <p:cNvPr id="4" name="Slide Number Placeholder 3"/>
          <p:cNvSpPr>
            <a:spLocks noGrp="1"/>
          </p:cNvSpPr>
          <p:nvPr>
            <p:ph type="sldNum" sz="quarter" idx="10"/>
          </p:nvPr>
        </p:nvSpPr>
        <p:spPr/>
        <p:txBody>
          <a:bodyPr/>
          <a:lstStyle/>
          <a:p>
            <a:r>
              <a:rPr lang="nl-NL" sz="1200" dirty="0"/>
              <a:t>Slide </a:t>
            </a:r>
            <a:fld id="{E1101FF6-6AA1-43AF-BC0C-EA247D76D5A9}" type="slidenum">
              <a:rPr lang="nl-NL" sz="1200" smtClean="0"/>
              <a:pPr/>
              <a:t>17</a:t>
            </a:fld>
            <a:endParaRPr lang="nl-NL" sz="1200" dirty="0"/>
          </a:p>
        </p:txBody>
      </p:sp>
      <p:sp>
        <p:nvSpPr>
          <p:cNvPr id="6" name="Content Placeholder 2"/>
          <p:cNvSpPr txBox="1">
            <a:spLocks/>
          </p:cNvSpPr>
          <p:nvPr/>
        </p:nvSpPr>
        <p:spPr bwMode="auto">
          <a:xfrm>
            <a:off x="249382" y="1236105"/>
            <a:ext cx="8514613" cy="4750669"/>
          </a:xfrm>
          <a:prstGeom prst="rect">
            <a:avLst/>
          </a:prstGeom>
          <a:noFill/>
          <a:ln w="28575">
            <a:no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spcBef>
                <a:spcPts val="1200"/>
              </a:spcBef>
            </a:pPr>
            <a:r>
              <a:rPr lang="en-US" sz="1800" b="1" dirty="0"/>
              <a:t>Community Tool Box, KU Work Group for Community Health and Development, University of Kansas, </a:t>
            </a:r>
            <a:r>
              <a:rPr lang="en-US" sz="1600" dirty="0" smtClean="0">
                <a:hlinkClick r:id="rId2"/>
              </a:rPr>
              <a:t>http</a:t>
            </a:r>
            <a:r>
              <a:rPr lang="en-US" sz="1600" dirty="0">
                <a:hlinkClick r:id="rId2"/>
              </a:rPr>
              <a:t>://</a:t>
            </a:r>
            <a:r>
              <a:rPr lang="en-US" sz="1600" dirty="0" smtClean="0">
                <a:hlinkClick r:id="rId2"/>
              </a:rPr>
              <a:t>ctb.ku.edu/en</a:t>
            </a:r>
            <a:r>
              <a:rPr lang="en-US" sz="1600" dirty="0" smtClean="0"/>
              <a:t> </a:t>
            </a:r>
            <a:endParaRPr lang="en-US" sz="1600" dirty="0"/>
          </a:p>
          <a:p>
            <a:pPr>
              <a:spcBef>
                <a:spcPts val="1200"/>
              </a:spcBef>
            </a:pPr>
            <a:r>
              <a:rPr lang="en-US" sz="1800" b="1" dirty="0"/>
              <a:t>Community Health Assessment Toolkit, Association for Community Health Improvement</a:t>
            </a:r>
            <a:r>
              <a:rPr lang="en-US" sz="1800" dirty="0"/>
              <a:t>, </a:t>
            </a:r>
            <a:r>
              <a:rPr lang="en-US" sz="1600" dirty="0" smtClean="0">
                <a:hlinkClick r:id="rId3"/>
              </a:rPr>
              <a:t>http</a:t>
            </a:r>
            <a:r>
              <a:rPr lang="en-US" sz="1600" dirty="0">
                <a:hlinkClick r:id="rId3"/>
              </a:rPr>
              <a:t>://</a:t>
            </a:r>
            <a:r>
              <a:rPr lang="en-US" sz="1600" dirty="0" smtClean="0">
                <a:hlinkClick r:id="rId3"/>
              </a:rPr>
              <a:t>www.assesstoolkit.org</a:t>
            </a:r>
            <a:r>
              <a:rPr lang="en-US" sz="1600" dirty="0" smtClean="0"/>
              <a:t> </a:t>
            </a:r>
            <a:endParaRPr lang="en-US" sz="1600" dirty="0"/>
          </a:p>
          <a:p>
            <a:pPr>
              <a:spcBef>
                <a:spcPts val="1200"/>
              </a:spcBef>
            </a:pPr>
            <a:r>
              <a:rPr lang="en-US" sz="1800" b="1" dirty="0"/>
              <a:t>Community Health Assessment and Group Evaluation: Building a Foundation of Knowledge to Prioritize Community Needs: An Action Guide, CDC, April 2010</a:t>
            </a:r>
            <a:r>
              <a:rPr lang="en-US" sz="1800" dirty="0"/>
              <a:t>, </a:t>
            </a:r>
            <a:r>
              <a:rPr lang="en-US" sz="1600" dirty="0" smtClean="0">
                <a:hlinkClick r:id="rId4"/>
              </a:rPr>
              <a:t>https</a:t>
            </a:r>
            <a:r>
              <a:rPr lang="en-US" sz="1600" dirty="0">
                <a:hlinkClick r:id="rId4"/>
              </a:rPr>
              <a:t>://</a:t>
            </a:r>
            <a:r>
              <a:rPr lang="en-US" sz="1600" dirty="0" smtClean="0">
                <a:hlinkClick r:id="rId4"/>
              </a:rPr>
              <a:t>www.cdc.gov/nccdphp/dch/programs/healthycommunitiesprogram/tools/change/pdf/changeactionguide.pdf</a:t>
            </a:r>
            <a:r>
              <a:rPr lang="en-US" sz="1600" dirty="0" smtClean="0"/>
              <a:t> </a:t>
            </a:r>
            <a:endParaRPr lang="en-US" sz="1600" dirty="0"/>
          </a:p>
          <a:p>
            <a:pPr>
              <a:spcBef>
                <a:spcPts val="1200"/>
              </a:spcBef>
            </a:pPr>
            <a:r>
              <a:rPr lang="en-US" sz="1800" b="1" dirty="0"/>
              <a:t>Principles to Consider for the Implementation of a Community Health Needs Assessment Process, Rosenbaum, JD, George Washington University, June 2013</a:t>
            </a:r>
            <a:r>
              <a:rPr lang="en-US" sz="1800" dirty="0"/>
              <a:t>, </a:t>
            </a:r>
            <a:r>
              <a:rPr lang="en-US" sz="1800" dirty="0" smtClean="0"/>
              <a:t> </a:t>
            </a:r>
            <a:r>
              <a:rPr lang="en-US" sz="1600" dirty="0">
                <a:hlinkClick r:id="rId5"/>
              </a:rPr>
              <a:t>http://</a:t>
            </a:r>
            <a:r>
              <a:rPr lang="en-US" sz="1600" dirty="0" smtClean="0">
                <a:hlinkClick r:id="rId5"/>
              </a:rPr>
              <a:t>nnphi.org/wp-content/uploads/2015/08/PrinciplesToConsiderForTheImplementationOfACHNAProcess_GWU_20130604.pdf</a:t>
            </a:r>
            <a:r>
              <a:rPr lang="en-US" sz="1600" dirty="0" smtClean="0"/>
              <a:t> </a:t>
            </a:r>
            <a:endParaRPr lang="en-US" sz="1600" dirty="0"/>
          </a:p>
          <a:p>
            <a:pPr>
              <a:spcBef>
                <a:spcPts val="1200"/>
              </a:spcBef>
            </a:pPr>
            <a:r>
              <a:rPr lang="en-US" sz="1800" b="1" dirty="0"/>
              <a:t>CDC Community Health Improvement Navigator</a:t>
            </a:r>
            <a:r>
              <a:rPr lang="en-US" sz="1800" dirty="0"/>
              <a:t>, </a:t>
            </a:r>
            <a:r>
              <a:rPr lang="en-US" sz="1600" dirty="0" smtClean="0">
                <a:hlinkClick r:id="rId6"/>
              </a:rPr>
              <a:t>https</a:t>
            </a:r>
            <a:r>
              <a:rPr lang="en-US" sz="1600" dirty="0">
                <a:hlinkClick r:id="rId6"/>
              </a:rPr>
              <a:t>://</a:t>
            </a:r>
            <a:r>
              <a:rPr lang="en-US" sz="1600" dirty="0" smtClean="0">
                <a:hlinkClick r:id="rId6"/>
              </a:rPr>
              <a:t>www.cdc.gov/chinav/index.html</a:t>
            </a:r>
            <a:r>
              <a:rPr lang="en-US" sz="1600" dirty="0" smtClean="0"/>
              <a:t> </a:t>
            </a:r>
            <a:endParaRPr lang="en-US" sz="1600" dirty="0"/>
          </a:p>
          <a:p>
            <a:pPr>
              <a:spcBef>
                <a:spcPts val="1200"/>
              </a:spcBef>
            </a:pPr>
            <a:r>
              <a:rPr lang="en-US" sz="1800" b="1" dirty="0"/>
              <a:t>Community Commons Community Health Needs Assessment</a:t>
            </a:r>
            <a:r>
              <a:rPr lang="en-US" sz="1800" dirty="0" smtClean="0"/>
              <a:t>,</a:t>
            </a:r>
            <a:br>
              <a:rPr lang="en-US" sz="1800" dirty="0" smtClean="0"/>
            </a:br>
            <a:r>
              <a:rPr lang="en-US" sz="1600" dirty="0" smtClean="0">
                <a:hlinkClick r:id="rId7"/>
              </a:rPr>
              <a:t>https</a:t>
            </a:r>
            <a:r>
              <a:rPr lang="en-US" sz="1600" dirty="0">
                <a:hlinkClick r:id="rId7"/>
              </a:rPr>
              <a:t>://www.communitycommons.org/chna</a:t>
            </a:r>
            <a:r>
              <a:rPr lang="en-US" sz="1600" dirty="0" smtClean="0">
                <a:hlinkClick r:id="rId7"/>
              </a:rPr>
              <a:t>/</a:t>
            </a:r>
            <a:r>
              <a:rPr lang="en-US" sz="1600" dirty="0" smtClean="0"/>
              <a:t> </a:t>
            </a:r>
            <a:endParaRPr lang="en-US" sz="1400" kern="0" dirty="0">
              <a:solidFill>
                <a:prstClr val="black"/>
              </a:solidFill>
              <a:cs typeface="Arial" panose="020B0604020202020204" pitchFamily="34" charset="0"/>
            </a:endParaRPr>
          </a:p>
        </p:txBody>
      </p:sp>
    </p:spTree>
    <p:extLst>
      <p:ext uri="{BB962C8B-B14F-4D97-AF65-F5344CB8AC3E}">
        <p14:creationId xmlns:p14="http://schemas.microsoft.com/office/powerpoint/2010/main" val="28837141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Partnerships and Coordination of Care</a:t>
            </a:r>
            <a:endParaRPr lang="en-US" sz="2800" dirty="0"/>
          </a:p>
        </p:txBody>
      </p:sp>
      <p:sp>
        <p:nvSpPr>
          <p:cNvPr id="6" name="Content Placeholder 2"/>
          <p:cNvSpPr txBox="1">
            <a:spLocks/>
          </p:cNvSpPr>
          <p:nvPr/>
        </p:nvSpPr>
        <p:spPr bwMode="auto">
          <a:xfrm>
            <a:off x="405596" y="3266783"/>
            <a:ext cx="8281204" cy="2005861"/>
          </a:xfrm>
          <a:prstGeom prst="rect">
            <a:avLst/>
          </a:prstGeom>
          <a:noFill/>
          <a:ln w="28575">
            <a:solidFill>
              <a:schemeClr val="accent1">
                <a:lumMod val="60000"/>
                <a:lumOff val="40000"/>
              </a:schemeClr>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sz="2300" kern="0" dirty="0" smtClean="0">
                <a:solidFill>
                  <a:prstClr val="black"/>
                </a:solidFill>
                <a:cs typeface="Arial" panose="020B0604020202020204" pitchFamily="34" charset="0"/>
              </a:rPr>
              <a:t>Applicants will attach a description on how the proposed program will ensure coordination of care between partners</a:t>
            </a:r>
          </a:p>
          <a:p>
            <a:r>
              <a:rPr lang="en-US" sz="2300" kern="0" dirty="0" smtClean="0">
                <a:solidFill>
                  <a:prstClr val="black"/>
                </a:solidFill>
                <a:cs typeface="Arial" panose="020B0604020202020204" pitchFamily="34" charset="0"/>
              </a:rPr>
              <a:t>Include documentation that details existing or proposed partnerships between the proposed program and any health care or related entity.</a:t>
            </a:r>
            <a:endParaRPr lang="en-US" sz="2300" kern="0" dirty="0">
              <a:solidFill>
                <a:prstClr val="black"/>
              </a:solidFill>
              <a:cs typeface="Arial" panose="020B0604020202020204" pitchFamily="34" charset="0"/>
            </a:endParaRPr>
          </a:p>
        </p:txBody>
      </p:sp>
      <p:sp>
        <p:nvSpPr>
          <p:cNvPr id="4" name="Slide Number Placeholder 3"/>
          <p:cNvSpPr>
            <a:spLocks noGrp="1"/>
          </p:cNvSpPr>
          <p:nvPr>
            <p:ph type="sldNum" sz="quarter" idx="10"/>
          </p:nvPr>
        </p:nvSpPr>
        <p:spPr/>
        <p:txBody>
          <a:bodyPr/>
          <a:lstStyle/>
          <a:p>
            <a:r>
              <a:rPr lang="nl-NL" dirty="0"/>
              <a:t>Slide </a:t>
            </a:r>
            <a:fld id="{E1101FF6-6AA1-43AF-BC0C-EA247D76D5A9}" type="slidenum">
              <a:rPr lang="nl-NL" smtClean="0"/>
              <a:pPr/>
              <a:t>18</a:t>
            </a:fld>
            <a:endParaRPr lang="nl-NL" dirty="0"/>
          </a:p>
        </p:txBody>
      </p:sp>
      <p:pic>
        <p:nvPicPr>
          <p:cNvPr id="3" name="Picture 2" descr="Screen Clipping"/>
          <p:cNvPicPr>
            <a:picLocks noChangeAspect="1"/>
          </p:cNvPicPr>
          <p:nvPr/>
        </p:nvPicPr>
        <p:blipFill rotWithShape="1">
          <a:blip r:embed="rId2">
            <a:extLst>
              <a:ext uri="{28A0092B-C50C-407E-A947-70E740481C1C}">
                <a14:useLocalDpi xmlns:a14="http://schemas.microsoft.com/office/drawing/2010/main" val="0"/>
              </a:ext>
            </a:extLst>
          </a:blip>
          <a:srcRect b="59279"/>
          <a:stretch/>
        </p:blipFill>
        <p:spPr>
          <a:xfrm>
            <a:off x="1771259" y="1355923"/>
            <a:ext cx="5601482" cy="1602101"/>
          </a:xfrm>
          <a:prstGeom prst="rect">
            <a:avLst/>
          </a:prstGeom>
          <a:ln>
            <a:solidFill>
              <a:schemeClr val="tx1"/>
            </a:solidFill>
          </a:ln>
        </p:spPr>
      </p:pic>
    </p:spTree>
    <p:extLst>
      <p:ext uri="{BB962C8B-B14F-4D97-AF65-F5344CB8AC3E}">
        <p14:creationId xmlns:p14="http://schemas.microsoft.com/office/powerpoint/2010/main" val="31017702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Partnerships and Coordination of Care, cont’d</a:t>
            </a:r>
            <a:endParaRPr lang="en-US" sz="2800" dirty="0"/>
          </a:p>
        </p:txBody>
      </p:sp>
      <p:sp>
        <p:nvSpPr>
          <p:cNvPr id="6" name="Content Placeholder 2"/>
          <p:cNvSpPr txBox="1">
            <a:spLocks/>
          </p:cNvSpPr>
          <p:nvPr/>
        </p:nvSpPr>
        <p:spPr bwMode="auto">
          <a:xfrm>
            <a:off x="338447" y="3681355"/>
            <a:ext cx="8467106" cy="2623245"/>
          </a:xfrm>
          <a:prstGeom prst="rect">
            <a:avLst/>
          </a:prstGeom>
          <a:noFill/>
          <a:ln w="28575">
            <a:solidFill>
              <a:schemeClr val="accent1">
                <a:lumMod val="60000"/>
                <a:lumOff val="40000"/>
              </a:schemeClr>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lvl="0" indent="0">
              <a:buNone/>
            </a:pPr>
            <a:r>
              <a:rPr lang="en-US" b="1" dirty="0" smtClean="0"/>
              <a:t>Applicants will attached a description on the </a:t>
            </a:r>
            <a:r>
              <a:rPr lang="en-US" b="1" dirty="0"/>
              <a:t>proposed coordination and interaction with applicable 911 </a:t>
            </a:r>
            <a:r>
              <a:rPr lang="en-US" b="1" dirty="0" smtClean="0"/>
              <a:t>EMS systems, including confirmation of:</a:t>
            </a:r>
          </a:p>
          <a:p>
            <a:pPr lvl="0">
              <a:buFontTx/>
              <a:buChar char="-"/>
            </a:pPr>
            <a:r>
              <a:rPr lang="en-US" sz="1800" dirty="0" smtClean="0"/>
              <a:t>Policies </a:t>
            </a:r>
            <a:r>
              <a:rPr lang="en-US" sz="1800" dirty="0"/>
              <a:t>and procedures that address the management of patients who experience a medical emergency and require activation of the 911 EMS </a:t>
            </a:r>
            <a:r>
              <a:rPr lang="en-US" sz="1800" dirty="0" smtClean="0"/>
              <a:t>system</a:t>
            </a:r>
          </a:p>
          <a:p>
            <a:pPr lvl="0">
              <a:buFontTx/>
              <a:buChar char="-"/>
            </a:pPr>
            <a:r>
              <a:rPr lang="en-US" sz="1800" dirty="0" smtClean="0"/>
              <a:t>An MIH </a:t>
            </a:r>
            <a:r>
              <a:rPr lang="en-US" sz="1800" dirty="0"/>
              <a:t>Program’s on-scene personnel, after assessment and in accordance with medical direction, determines that the patient is experiencing a medical emergency, the MIH Program’s on-scene personnel will activate the 911 EMS system and continue to assess and treat the </a:t>
            </a:r>
            <a:r>
              <a:rPr lang="en-US" sz="1800" dirty="0" smtClean="0"/>
              <a:t>patient</a:t>
            </a:r>
          </a:p>
          <a:p>
            <a:pPr marL="0" lvl="0" indent="0">
              <a:buNone/>
            </a:pPr>
            <a:endParaRPr lang="en-US" sz="2400" b="1" dirty="0" smtClean="0"/>
          </a:p>
        </p:txBody>
      </p:sp>
      <p:sp>
        <p:nvSpPr>
          <p:cNvPr id="4" name="Slide Number Placeholder 3"/>
          <p:cNvSpPr>
            <a:spLocks noGrp="1"/>
          </p:cNvSpPr>
          <p:nvPr>
            <p:ph type="sldNum" sz="quarter" idx="10"/>
          </p:nvPr>
        </p:nvSpPr>
        <p:spPr/>
        <p:txBody>
          <a:bodyPr/>
          <a:lstStyle/>
          <a:p>
            <a:r>
              <a:rPr lang="nl-NL" dirty="0"/>
              <a:t>Slide </a:t>
            </a:r>
            <a:fld id="{E1101FF6-6AA1-43AF-BC0C-EA247D76D5A9}" type="slidenum">
              <a:rPr lang="nl-NL" smtClean="0"/>
              <a:pPr/>
              <a:t>19</a:t>
            </a:fld>
            <a:endParaRPr lang="nl-NL" dirty="0"/>
          </a:p>
        </p:txBody>
      </p:sp>
      <p:pic>
        <p:nvPicPr>
          <p:cNvPr id="3" name="Picture 2" descr="Screen Clipping"/>
          <p:cNvPicPr>
            <a:picLocks noChangeAspect="1"/>
          </p:cNvPicPr>
          <p:nvPr/>
        </p:nvPicPr>
        <p:blipFill rotWithShape="1">
          <a:blip r:embed="rId2">
            <a:extLst>
              <a:ext uri="{28A0092B-C50C-407E-A947-70E740481C1C}">
                <a14:useLocalDpi xmlns:a14="http://schemas.microsoft.com/office/drawing/2010/main" val="0"/>
              </a:ext>
            </a:extLst>
          </a:blip>
          <a:srcRect t="38608"/>
          <a:stretch/>
        </p:blipFill>
        <p:spPr>
          <a:xfrm>
            <a:off x="338447" y="1206579"/>
            <a:ext cx="5460814" cy="2354743"/>
          </a:xfrm>
          <a:prstGeom prst="rect">
            <a:avLst/>
          </a:prstGeom>
          <a:ln>
            <a:solidFill>
              <a:schemeClr val="tx1"/>
            </a:solidFill>
          </a:ln>
        </p:spPr>
      </p:pic>
      <p:sp>
        <p:nvSpPr>
          <p:cNvPr id="7" name="Content Placeholder 2"/>
          <p:cNvSpPr txBox="1">
            <a:spLocks/>
          </p:cNvSpPr>
          <p:nvPr/>
        </p:nvSpPr>
        <p:spPr bwMode="auto">
          <a:xfrm>
            <a:off x="6189023" y="1229056"/>
            <a:ext cx="2616530" cy="2332267"/>
          </a:xfrm>
          <a:prstGeom prst="rect">
            <a:avLst/>
          </a:prstGeom>
          <a:noFill/>
          <a:ln w="28575">
            <a:solidFill>
              <a:schemeClr val="accent1">
                <a:lumMod val="60000"/>
                <a:lumOff val="40000"/>
              </a:schemeClr>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fontScale="925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lvl="0" indent="0">
              <a:buNone/>
            </a:pPr>
            <a:r>
              <a:rPr lang="en-US" sz="2400" b="1" dirty="0" smtClean="0"/>
              <a:t>Description should include</a:t>
            </a:r>
            <a:r>
              <a:rPr lang="en-US" sz="2400" dirty="0" smtClean="0"/>
              <a:t> </a:t>
            </a:r>
            <a:r>
              <a:rPr lang="en-US" sz="2400" dirty="0"/>
              <a:t>how the proposed program will deliver health care services without duplicating services.</a:t>
            </a:r>
          </a:p>
        </p:txBody>
      </p:sp>
    </p:spTree>
    <p:extLst>
      <p:ext uri="{BB962C8B-B14F-4D97-AF65-F5344CB8AC3E}">
        <p14:creationId xmlns:p14="http://schemas.microsoft.com/office/powerpoint/2010/main" val="36326358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a:xfrm>
            <a:off x="457200" y="1714501"/>
            <a:ext cx="8229600" cy="3867149"/>
          </a:xfrm>
        </p:spPr>
        <p:txBody>
          <a:bodyPr/>
          <a:lstStyle/>
          <a:p>
            <a:pPr lvl="0"/>
            <a:r>
              <a:rPr lang="en-US" sz="2400" dirty="0">
                <a:solidFill>
                  <a:prstClr val="black"/>
                </a:solidFill>
                <a:cs typeface="Arial" panose="020B0604020202020204" pitchFamily="34" charset="0"/>
              </a:rPr>
              <a:t>Review the MIH Program application requirements</a:t>
            </a:r>
            <a:br>
              <a:rPr lang="en-US" sz="2400" dirty="0">
                <a:solidFill>
                  <a:prstClr val="black"/>
                </a:solidFill>
                <a:cs typeface="Arial" panose="020B0604020202020204" pitchFamily="34" charset="0"/>
              </a:rPr>
            </a:br>
            <a:endParaRPr lang="en-US" sz="2400" dirty="0">
              <a:solidFill>
                <a:prstClr val="black"/>
              </a:solidFill>
              <a:cs typeface="Arial" panose="020B0604020202020204" pitchFamily="34" charset="0"/>
            </a:endParaRPr>
          </a:p>
          <a:p>
            <a:pPr lvl="0"/>
            <a:r>
              <a:rPr lang="en-US" sz="2400" dirty="0">
                <a:solidFill>
                  <a:prstClr val="black"/>
                </a:solidFill>
                <a:cs typeface="Arial" panose="020B0604020202020204" pitchFamily="34" charset="0"/>
              </a:rPr>
              <a:t>Understand the process for MIH program application submission to the </a:t>
            </a:r>
            <a:r>
              <a:rPr lang="en-US" sz="2400" dirty="0" smtClean="0">
                <a:solidFill>
                  <a:prstClr val="black"/>
                </a:solidFill>
                <a:cs typeface="Arial" panose="020B0604020202020204" pitchFamily="34" charset="0"/>
              </a:rPr>
              <a:t>Department of Public Health (DPH)</a:t>
            </a:r>
            <a:r>
              <a:rPr lang="en-US" sz="2400" dirty="0">
                <a:solidFill>
                  <a:prstClr val="black"/>
                </a:solidFill>
                <a:cs typeface="Arial" panose="020B0604020202020204" pitchFamily="34" charset="0"/>
              </a:rPr>
              <a:t/>
            </a:r>
            <a:br>
              <a:rPr lang="en-US" sz="2400" dirty="0">
                <a:solidFill>
                  <a:prstClr val="black"/>
                </a:solidFill>
                <a:cs typeface="Arial" panose="020B0604020202020204" pitchFamily="34" charset="0"/>
              </a:rPr>
            </a:br>
            <a:r>
              <a:rPr lang="en-US" sz="2400" dirty="0">
                <a:solidFill>
                  <a:prstClr val="black"/>
                </a:solidFill>
                <a:cs typeface="Arial" panose="020B0604020202020204" pitchFamily="34" charset="0"/>
              </a:rPr>
              <a:t> </a:t>
            </a:r>
            <a:endParaRPr lang="en-US" sz="1400" dirty="0">
              <a:solidFill>
                <a:prstClr val="black"/>
              </a:solidFill>
              <a:cs typeface="Arial" panose="020B0604020202020204" pitchFamily="34" charset="0"/>
            </a:endParaRPr>
          </a:p>
          <a:p>
            <a:pPr lvl="0"/>
            <a:r>
              <a:rPr lang="en-US" sz="2400" dirty="0">
                <a:cs typeface="Arial" panose="020B0604020202020204" pitchFamily="34" charset="0"/>
              </a:rPr>
              <a:t>Learn more about </a:t>
            </a:r>
            <a:r>
              <a:rPr lang="en-US" sz="2400" dirty="0" smtClean="0">
                <a:cs typeface="Arial" panose="020B0604020202020204" pitchFamily="34" charset="0"/>
              </a:rPr>
              <a:t>the gap in service delivery narrative</a:t>
            </a:r>
            <a:endParaRPr lang="en-US" sz="2400" dirty="0">
              <a:cs typeface="Arial" panose="020B0604020202020204" pitchFamily="34" charset="0"/>
            </a:endParaRPr>
          </a:p>
        </p:txBody>
      </p:sp>
      <p:sp>
        <p:nvSpPr>
          <p:cNvPr id="4" name="Slide Number Placeholder 3"/>
          <p:cNvSpPr>
            <a:spLocks noGrp="1"/>
          </p:cNvSpPr>
          <p:nvPr>
            <p:ph type="sldNum" sz="quarter" idx="11"/>
          </p:nvPr>
        </p:nvSpPr>
        <p:spPr/>
        <p:txBody>
          <a:bodyPr/>
          <a:lstStyle/>
          <a:p>
            <a:pPr>
              <a:defRPr/>
            </a:pPr>
            <a:r>
              <a:rPr lang="en-US" altLang="en-US"/>
              <a:t>Slide </a:t>
            </a:r>
            <a:fld id="{9A3CBEC9-3421-470A-8847-5F6DEB543E53}" type="slidenum">
              <a:rPr lang="en-US" altLang="en-US" smtClean="0"/>
              <a:pPr>
                <a:defRPr/>
              </a:pPr>
              <a:t>2</a:t>
            </a:fld>
            <a:endParaRPr lang="en-US" altLang="en-US" dirty="0"/>
          </a:p>
        </p:txBody>
      </p:sp>
    </p:spTree>
    <p:extLst>
      <p:ext uri="{BB962C8B-B14F-4D97-AF65-F5344CB8AC3E}">
        <p14:creationId xmlns:p14="http://schemas.microsoft.com/office/powerpoint/2010/main" val="18887602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Organizational Readiness</a:t>
            </a:r>
            <a:endParaRPr lang="en-US" sz="2800" dirty="0"/>
          </a:p>
        </p:txBody>
      </p:sp>
      <p:sp>
        <p:nvSpPr>
          <p:cNvPr id="6" name="Content Placeholder 2"/>
          <p:cNvSpPr txBox="1">
            <a:spLocks/>
          </p:cNvSpPr>
          <p:nvPr/>
        </p:nvSpPr>
        <p:spPr bwMode="auto">
          <a:xfrm>
            <a:off x="294021" y="4031359"/>
            <a:ext cx="8622373" cy="2216665"/>
          </a:xfrm>
          <a:prstGeom prst="rect">
            <a:avLst/>
          </a:prstGeom>
          <a:noFill/>
          <a:ln w="28575">
            <a:solidFill>
              <a:schemeClr val="accent1">
                <a:lumMod val="60000"/>
                <a:lumOff val="40000"/>
              </a:schemeClr>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kern="0" dirty="0" smtClean="0">
                <a:solidFill>
                  <a:prstClr val="black"/>
                </a:solidFill>
                <a:cs typeface="Arial" panose="020B0604020202020204" pitchFamily="34" charset="0"/>
              </a:rPr>
              <a:t>“Sufficient capacity” can be demonstrated through financial and legal viability information as well as sustainability and compliance history</a:t>
            </a:r>
          </a:p>
          <a:p>
            <a:r>
              <a:rPr lang="en-US" kern="0" dirty="0" smtClean="0">
                <a:solidFill>
                  <a:prstClr val="black"/>
                </a:solidFill>
                <a:cs typeface="Arial" panose="020B0604020202020204" pitchFamily="34" charset="0"/>
              </a:rPr>
              <a:t>Applicants must include:</a:t>
            </a:r>
          </a:p>
          <a:p>
            <a:pPr lvl="1"/>
            <a:r>
              <a:rPr lang="en-US" kern="0" dirty="0" smtClean="0">
                <a:solidFill>
                  <a:prstClr val="black"/>
                </a:solidFill>
                <a:cs typeface="Arial" panose="020B0604020202020204" pitchFamily="34" charset="0"/>
              </a:rPr>
              <a:t>an organizational chart that is specific to the management and operational structure in the field and describe the roles for the proposed MIH program</a:t>
            </a:r>
          </a:p>
          <a:p>
            <a:pPr lvl="1"/>
            <a:r>
              <a:rPr lang="en-US" kern="0" dirty="0" smtClean="0">
                <a:solidFill>
                  <a:prstClr val="black"/>
                </a:solidFill>
                <a:cs typeface="Arial" panose="020B0604020202020204" pitchFamily="34" charset="0"/>
              </a:rPr>
              <a:t>a completed compliance and capacity form</a:t>
            </a:r>
          </a:p>
          <a:p>
            <a:endParaRPr lang="en-US" kern="0" dirty="0">
              <a:solidFill>
                <a:prstClr val="black"/>
              </a:solidFill>
              <a:cs typeface="Arial" panose="020B0604020202020204" pitchFamily="34" charset="0"/>
            </a:endParaRPr>
          </a:p>
        </p:txBody>
      </p:sp>
      <p:sp>
        <p:nvSpPr>
          <p:cNvPr id="4" name="Slide Number Placeholder 3"/>
          <p:cNvSpPr>
            <a:spLocks noGrp="1"/>
          </p:cNvSpPr>
          <p:nvPr>
            <p:ph type="sldNum" sz="quarter" idx="10"/>
          </p:nvPr>
        </p:nvSpPr>
        <p:spPr/>
        <p:txBody>
          <a:bodyPr/>
          <a:lstStyle/>
          <a:p>
            <a:r>
              <a:rPr lang="nl-NL" dirty="0"/>
              <a:t>Slide </a:t>
            </a:r>
            <a:fld id="{E1101FF6-6AA1-43AF-BC0C-EA247D76D5A9}" type="slidenum">
              <a:rPr lang="nl-NL" smtClean="0"/>
              <a:pPr/>
              <a:t>20</a:t>
            </a:fld>
            <a:endParaRPr lang="nl-NL" dirty="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021" y="1259853"/>
            <a:ext cx="5563377" cy="2534004"/>
          </a:xfrm>
          <a:prstGeom prst="rect">
            <a:avLst/>
          </a:prstGeom>
          <a:ln>
            <a:solidFill>
              <a:schemeClr val="tx1"/>
            </a:solidFill>
          </a:ln>
        </p:spPr>
      </p:pic>
      <p:sp>
        <p:nvSpPr>
          <p:cNvPr id="7" name="Content Placeholder 2"/>
          <p:cNvSpPr txBox="1">
            <a:spLocks/>
          </p:cNvSpPr>
          <p:nvPr/>
        </p:nvSpPr>
        <p:spPr bwMode="auto">
          <a:xfrm>
            <a:off x="5973288" y="1299128"/>
            <a:ext cx="2943106" cy="2494729"/>
          </a:xfrm>
          <a:prstGeom prst="rect">
            <a:avLst/>
          </a:prstGeom>
          <a:noFill/>
          <a:ln w="28575">
            <a:solidFill>
              <a:schemeClr val="accent1">
                <a:lumMod val="60000"/>
                <a:lumOff val="40000"/>
              </a:schemeClr>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lnSpcReduction="1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None/>
            </a:pPr>
            <a:r>
              <a:rPr lang="en-US" kern="0" dirty="0" smtClean="0">
                <a:solidFill>
                  <a:prstClr val="black"/>
                </a:solidFill>
                <a:cs typeface="Arial" panose="020B0604020202020204" pitchFamily="34" charset="0"/>
              </a:rPr>
              <a:t>The description of organizational </a:t>
            </a:r>
            <a:r>
              <a:rPr lang="en-US" kern="0" dirty="0">
                <a:solidFill>
                  <a:prstClr val="black"/>
                </a:solidFill>
                <a:cs typeface="Arial" panose="020B0604020202020204" pitchFamily="34" charset="0"/>
              </a:rPr>
              <a:t>r</a:t>
            </a:r>
            <a:r>
              <a:rPr lang="en-US" kern="0" dirty="0" smtClean="0">
                <a:solidFill>
                  <a:prstClr val="black"/>
                </a:solidFill>
                <a:cs typeface="Arial" panose="020B0604020202020204" pitchFamily="34" charset="0"/>
              </a:rPr>
              <a:t>eadiness should demonstrate that the applicant organization(s) have sufficient capacity to develop and operate the proposed program.</a:t>
            </a:r>
          </a:p>
        </p:txBody>
      </p:sp>
    </p:spTree>
    <p:extLst>
      <p:ext uri="{BB962C8B-B14F-4D97-AF65-F5344CB8AC3E}">
        <p14:creationId xmlns:p14="http://schemas.microsoft.com/office/powerpoint/2010/main" val="14346247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Medical Oversight</a:t>
            </a:r>
            <a:endParaRPr lang="en-US" sz="2800" dirty="0"/>
          </a:p>
        </p:txBody>
      </p:sp>
      <p:sp>
        <p:nvSpPr>
          <p:cNvPr id="6" name="Content Placeholder 2"/>
          <p:cNvSpPr txBox="1">
            <a:spLocks/>
          </p:cNvSpPr>
          <p:nvPr/>
        </p:nvSpPr>
        <p:spPr bwMode="auto">
          <a:xfrm>
            <a:off x="344384" y="3146962"/>
            <a:ext cx="8419609" cy="3050763"/>
          </a:xfrm>
          <a:prstGeom prst="rect">
            <a:avLst/>
          </a:prstGeom>
          <a:noFill/>
          <a:ln w="28575">
            <a:solidFill>
              <a:schemeClr val="accent1">
                <a:lumMod val="60000"/>
                <a:lumOff val="40000"/>
              </a:schemeClr>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fontScale="92500" lnSpcReduction="10000"/>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2300" kern="0" dirty="0" smtClean="0">
                <a:solidFill>
                  <a:prstClr val="black"/>
                </a:solidFill>
                <a:cs typeface="Arial" panose="020B0604020202020204" pitchFamily="34" charset="0"/>
              </a:rPr>
              <a:t>Applicants must attach a description of how the proposed program will provide access to qualified medical control and medical direction.</a:t>
            </a:r>
            <a:endParaRPr lang="en-US" sz="2300" kern="0" dirty="0">
              <a:solidFill>
                <a:prstClr val="black"/>
              </a:solidFill>
              <a:cs typeface="Arial" panose="020B0604020202020204" pitchFamily="34" charset="0"/>
            </a:endParaRPr>
          </a:p>
          <a:p>
            <a:pPr>
              <a:buFontTx/>
              <a:buChar char="-"/>
            </a:pPr>
            <a:r>
              <a:rPr lang="en-US" sz="2300" kern="0" dirty="0" smtClean="0">
                <a:solidFill>
                  <a:prstClr val="black"/>
                </a:solidFill>
                <a:cs typeface="Arial" panose="020B0604020202020204" pitchFamily="34" charset="0"/>
              </a:rPr>
              <a:t>Include the Medical Director’s biography</a:t>
            </a:r>
          </a:p>
          <a:p>
            <a:pPr>
              <a:buFontTx/>
              <a:buChar char="-"/>
            </a:pPr>
            <a:r>
              <a:rPr lang="en-US" sz="2300" kern="0" dirty="0" smtClean="0">
                <a:solidFill>
                  <a:prstClr val="black"/>
                </a:solidFill>
                <a:cs typeface="Arial" panose="020B0604020202020204" pitchFamily="34" charset="0"/>
              </a:rPr>
              <a:t>Include the plan for medical oversight:</a:t>
            </a:r>
          </a:p>
          <a:p>
            <a:pPr lvl="1">
              <a:buFontTx/>
              <a:buChar char="-"/>
            </a:pPr>
            <a:r>
              <a:rPr lang="en-US" sz="2100" kern="0" dirty="0" smtClean="0">
                <a:solidFill>
                  <a:prstClr val="black"/>
                </a:solidFill>
                <a:cs typeface="Arial" panose="020B0604020202020204" pitchFamily="34" charset="0"/>
              </a:rPr>
              <a:t>Lines of authority and responsibility</a:t>
            </a:r>
          </a:p>
          <a:p>
            <a:pPr lvl="1">
              <a:buFontTx/>
              <a:buChar char="-"/>
            </a:pPr>
            <a:r>
              <a:rPr lang="en-US" sz="2100" kern="0" dirty="0" smtClean="0">
                <a:solidFill>
                  <a:prstClr val="black"/>
                </a:solidFill>
                <a:cs typeface="Arial" panose="020B0604020202020204" pitchFamily="34" charset="0"/>
              </a:rPr>
              <a:t>Development and review of clinical protocols</a:t>
            </a:r>
          </a:p>
          <a:p>
            <a:pPr lvl="1">
              <a:buFontTx/>
              <a:buChar char="-"/>
            </a:pPr>
            <a:r>
              <a:rPr lang="en-US" sz="2100" kern="0" dirty="0" smtClean="0">
                <a:solidFill>
                  <a:prstClr val="black"/>
                </a:solidFill>
                <a:cs typeface="Arial" panose="020B0604020202020204" pitchFamily="34" charset="0"/>
              </a:rPr>
              <a:t>Training and assessment of skills</a:t>
            </a:r>
          </a:p>
          <a:p>
            <a:pPr lvl="1">
              <a:buFontTx/>
              <a:buChar char="-"/>
            </a:pPr>
            <a:r>
              <a:rPr lang="en-US" sz="2100" kern="0" dirty="0" smtClean="0">
                <a:solidFill>
                  <a:prstClr val="black"/>
                </a:solidFill>
                <a:cs typeface="Arial" panose="020B0604020202020204" pitchFamily="34" charset="0"/>
              </a:rPr>
              <a:t>Communication systems</a:t>
            </a:r>
          </a:p>
          <a:p>
            <a:pPr lvl="1">
              <a:buFontTx/>
              <a:buChar char="-"/>
            </a:pPr>
            <a:r>
              <a:rPr lang="en-US" sz="2100" kern="0" dirty="0" smtClean="0">
                <a:solidFill>
                  <a:prstClr val="black"/>
                </a:solidFill>
                <a:cs typeface="Arial" panose="020B0604020202020204" pitchFamily="34" charset="0"/>
              </a:rPr>
              <a:t>Continuous quality assurance and improvement</a:t>
            </a:r>
          </a:p>
        </p:txBody>
      </p:sp>
      <p:sp>
        <p:nvSpPr>
          <p:cNvPr id="4" name="Slide Number Placeholder 3"/>
          <p:cNvSpPr>
            <a:spLocks noGrp="1"/>
          </p:cNvSpPr>
          <p:nvPr>
            <p:ph type="sldNum" sz="quarter" idx="10"/>
          </p:nvPr>
        </p:nvSpPr>
        <p:spPr/>
        <p:txBody>
          <a:bodyPr/>
          <a:lstStyle/>
          <a:p>
            <a:r>
              <a:rPr lang="nl-NL" dirty="0"/>
              <a:t>Slide </a:t>
            </a:r>
            <a:fld id="{E1101FF6-6AA1-43AF-BC0C-EA247D76D5A9}" type="slidenum">
              <a:rPr lang="nl-NL" smtClean="0"/>
              <a:pPr/>
              <a:t>21</a:t>
            </a:fld>
            <a:endParaRPr lang="nl-NL" dirty="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99979" y="1354854"/>
            <a:ext cx="5611008" cy="1581371"/>
          </a:xfrm>
          <a:prstGeom prst="rect">
            <a:avLst/>
          </a:prstGeom>
          <a:ln>
            <a:solidFill>
              <a:schemeClr val="tx1"/>
            </a:solidFill>
          </a:ln>
        </p:spPr>
      </p:pic>
    </p:spTree>
    <p:extLst>
      <p:ext uri="{BB962C8B-B14F-4D97-AF65-F5344CB8AC3E}">
        <p14:creationId xmlns:p14="http://schemas.microsoft.com/office/powerpoint/2010/main" val="8519230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Medical Oversight, cont’d</a:t>
            </a:r>
            <a:endParaRPr lang="en-US" sz="2800" dirty="0"/>
          </a:p>
        </p:txBody>
      </p:sp>
      <p:sp>
        <p:nvSpPr>
          <p:cNvPr id="4" name="Slide Number Placeholder 3"/>
          <p:cNvSpPr>
            <a:spLocks noGrp="1"/>
          </p:cNvSpPr>
          <p:nvPr>
            <p:ph type="sldNum" sz="quarter" idx="10"/>
          </p:nvPr>
        </p:nvSpPr>
        <p:spPr/>
        <p:txBody>
          <a:bodyPr/>
          <a:lstStyle/>
          <a:p>
            <a:r>
              <a:rPr lang="nl-NL" dirty="0"/>
              <a:t>Slide </a:t>
            </a:r>
            <a:fld id="{E1101FF6-6AA1-43AF-BC0C-EA247D76D5A9}" type="slidenum">
              <a:rPr lang="nl-NL" smtClean="0"/>
              <a:pPr/>
              <a:t>22</a:t>
            </a:fld>
            <a:endParaRPr lang="nl-NL" dirty="0"/>
          </a:p>
        </p:txBody>
      </p:sp>
      <p:grpSp>
        <p:nvGrpSpPr>
          <p:cNvPr id="10" name="Group 9"/>
          <p:cNvGrpSpPr/>
          <p:nvPr/>
        </p:nvGrpSpPr>
        <p:grpSpPr>
          <a:xfrm>
            <a:off x="310422" y="1204471"/>
            <a:ext cx="3823428" cy="5297667"/>
            <a:chOff x="168843" y="1213085"/>
            <a:chExt cx="4398886" cy="6095010"/>
          </a:xfrm>
        </p:grpSpPr>
        <p:pic>
          <p:nvPicPr>
            <p:cNvPr id="3" name="Picture 2" descr="Screen Clipping"/>
            <p:cNvPicPr>
              <a:picLocks noChangeAspect="1"/>
            </p:cNvPicPr>
            <p:nvPr/>
          </p:nvPicPr>
          <p:blipFill rotWithShape="1">
            <a:blip r:embed="rId2">
              <a:extLst>
                <a:ext uri="{28A0092B-C50C-407E-A947-70E740481C1C}">
                  <a14:useLocalDpi xmlns:a14="http://schemas.microsoft.com/office/drawing/2010/main" val="0"/>
                </a:ext>
              </a:extLst>
            </a:blip>
            <a:srcRect b="27691"/>
            <a:stretch/>
          </p:blipFill>
          <p:spPr>
            <a:xfrm>
              <a:off x="168843" y="1213085"/>
              <a:ext cx="4347334" cy="2883902"/>
            </a:xfrm>
            <a:prstGeom prst="rect">
              <a:avLst/>
            </a:prstGeom>
          </p:spPr>
        </p:pic>
        <p:pic>
          <p:nvPicPr>
            <p:cNvPr id="7" name="Picture 6"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8843" y="5182355"/>
              <a:ext cx="4398886" cy="2125740"/>
            </a:xfrm>
            <a:prstGeom prst="rect">
              <a:avLst/>
            </a:prstGeom>
          </p:spPr>
        </p:pic>
        <p:pic>
          <p:nvPicPr>
            <p:cNvPr id="8" name="Picture 7" descr="Screen Clipping"/>
            <p:cNvPicPr>
              <a:picLocks noChangeAspect="1"/>
            </p:cNvPicPr>
            <p:nvPr/>
          </p:nvPicPr>
          <p:blipFill rotWithShape="1">
            <a:blip r:embed="rId2">
              <a:extLst>
                <a:ext uri="{28A0092B-C50C-407E-A947-70E740481C1C}">
                  <a14:useLocalDpi xmlns:a14="http://schemas.microsoft.com/office/drawing/2010/main" val="0"/>
                </a:ext>
              </a:extLst>
            </a:blip>
            <a:srcRect t="72359"/>
            <a:stretch/>
          </p:blipFill>
          <p:spPr>
            <a:xfrm>
              <a:off x="168843" y="4120744"/>
              <a:ext cx="4347334" cy="1102426"/>
            </a:xfrm>
            <a:prstGeom prst="rect">
              <a:avLst/>
            </a:prstGeom>
          </p:spPr>
        </p:pic>
      </p:grpSp>
      <p:sp>
        <p:nvSpPr>
          <p:cNvPr id="9" name="Content Placeholder 2"/>
          <p:cNvSpPr txBox="1">
            <a:spLocks/>
          </p:cNvSpPr>
          <p:nvPr/>
        </p:nvSpPr>
        <p:spPr bwMode="auto">
          <a:xfrm>
            <a:off x="4368008" y="2948413"/>
            <a:ext cx="4304937" cy="1525381"/>
          </a:xfrm>
          <a:prstGeom prst="rect">
            <a:avLst/>
          </a:prstGeom>
          <a:noFill/>
          <a:ln w="28575">
            <a:solidFill>
              <a:schemeClr val="accent1">
                <a:lumMod val="60000"/>
                <a:lumOff val="40000"/>
              </a:schemeClr>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2300" kern="0" dirty="0" smtClean="0">
                <a:solidFill>
                  <a:prstClr val="black"/>
                </a:solidFill>
                <a:cs typeface="Arial" panose="020B0604020202020204" pitchFamily="34" charset="0"/>
              </a:rPr>
              <a:t>The proposed program’s Medical Director must attest to complete medical oversight over all clinical aspects of the proposed program.</a:t>
            </a:r>
            <a:endParaRPr lang="en-US" sz="2100" kern="0" dirty="0" smtClean="0">
              <a:solidFill>
                <a:prstClr val="black"/>
              </a:solidFill>
              <a:cs typeface="Arial" panose="020B0604020202020204" pitchFamily="34" charset="0"/>
            </a:endParaRPr>
          </a:p>
        </p:txBody>
      </p:sp>
    </p:spTree>
    <p:extLst>
      <p:ext uri="{BB962C8B-B14F-4D97-AF65-F5344CB8AC3E}">
        <p14:creationId xmlns:p14="http://schemas.microsoft.com/office/powerpoint/2010/main" val="37658982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Document Submission</a:t>
            </a:r>
            <a:endParaRPr lang="en-US" sz="2800" dirty="0"/>
          </a:p>
        </p:txBody>
      </p:sp>
      <p:sp>
        <p:nvSpPr>
          <p:cNvPr id="6" name="Content Placeholder 2"/>
          <p:cNvSpPr txBox="1">
            <a:spLocks/>
          </p:cNvSpPr>
          <p:nvPr/>
        </p:nvSpPr>
        <p:spPr bwMode="auto">
          <a:xfrm>
            <a:off x="641269" y="1354855"/>
            <a:ext cx="8122726" cy="4750669"/>
          </a:xfrm>
          <a:prstGeom prst="rect">
            <a:avLst/>
          </a:prstGeom>
          <a:noFill/>
          <a:ln w="28575">
            <a:no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sz="2300" kern="0" dirty="0" smtClean="0">
                <a:solidFill>
                  <a:prstClr val="black"/>
                </a:solidFill>
                <a:cs typeface="Arial" panose="020B0604020202020204" pitchFamily="34" charset="0"/>
              </a:rPr>
              <a:t>The application includes instructions </a:t>
            </a:r>
            <a:r>
              <a:rPr lang="en-US" sz="2300" kern="0" dirty="0">
                <a:solidFill>
                  <a:prstClr val="black"/>
                </a:solidFill>
                <a:cs typeface="Arial" panose="020B0604020202020204" pitchFamily="34" charset="0"/>
              </a:rPr>
              <a:t>for filing the </a:t>
            </a:r>
            <a:r>
              <a:rPr lang="en-US" sz="2300" kern="0" dirty="0" smtClean="0">
                <a:solidFill>
                  <a:prstClr val="black"/>
                </a:solidFill>
                <a:cs typeface="Arial" panose="020B0604020202020204" pitchFamily="34" charset="0"/>
              </a:rPr>
              <a:t>application by fax to DPH</a:t>
            </a:r>
            <a:br>
              <a:rPr lang="en-US" sz="2300" kern="0" dirty="0" smtClean="0">
                <a:solidFill>
                  <a:prstClr val="black"/>
                </a:solidFill>
                <a:cs typeface="Arial" panose="020B0604020202020204" pitchFamily="34" charset="0"/>
              </a:rPr>
            </a:br>
            <a:endParaRPr lang="en-US" sz="2300" kern="0" dirty="0">
              <a:solidFill>
                <a:prstClr val="black"/>
              </a:solidFill>
              <a:cs typeface="Arial" panose="020B0604020202020204" pitchFamily="34" charset="0"/>
            </a:endParaRPr>
          </a:p>
          <a:p>
            <a:r>
              <a:rPr lang="en-US" sz="2300" kern="0" dirty="0">
                <a:solidFill>
                  <a:prstClr val="black"/>
                </a:solidFill>
                <a:cs typeface="Arial" panose="020B0604020202020204" pitchFamily="34" charset="0"/>
              </a:rPr>
              <a:t>A 14-digit application ID will be auto </a:t>
            </a:r>
            <a:r>
              <a:rPr lang="en-US" sz="2300" kern="0" dirty="0" smtClean="0">
                <a:solidFill>
                  <a:prstClr val="black"/>
                </a:solidFill>
                <a:cs typeface="Arial" panose="020B0604020202020204" pitchFamily="34" charset="0"/>
              </a:rPr>
              <a:t>auto-generated by the fillable PDF</a:t>
            </a:r>
            <a:br>
              <a:rPr lang="en-US" sz="2300" kern="0" dirty="0" smtClean="0">
                <a:solidFill>
                  <a:prstClr val="black"/>
                </a:solidFill>
                <a:cs typeface="Arial" panose="020B0604020202020204" pitchFamily="34" charset="0"/>
              </a:rPr>
            </a:br>
            <a:endParaRPr lang="en-US" sz="2300" kern="0" dirty="0">
              <a:solidFill>
                <a:prstClr val="black"/>
              </a:solidFill>
              <a:cs typeface="Arial" panose="020B0604020202020204" pitchFamily="34" charset="0"/>
            </a:endParaRPr>
          </a:p>
          <a:p>
            <a:r>
              <a:rPr lang="en-US" sz="2300" kern="0" dirty="0">
                <a:solidFill>
                  <a:prstClr val="black"/>
                </a:solidFill>
                <a:cs typeface="Arial" panose="020B0604020202020204" pitchFamily="34" charset="0"/>
              </a:rPr>
              <a:t>Please use 14-digit application ID on all communications regarding your application, including </a:t>
            </a:r>
            <a:r>
              <a:rPr lang="en-US" sz="2300" kern="0" dirty="0" smtClean="0">
                <a:solidFill>
                  <a:prstClr val="black"/>
                </a:solidFill>
                <a:cs typeface="Arial" panose="020B0604020202020204" pitchFamily="34" charset="0"/>
              </a:rPr>
              <a:t>all </a:t>
            </a:r>
            <a:r>
              <a:rPr lang="en-US" sz="2300" kern="0" dirty="0">
                <a:solidFill>
                  <a:prstClr val="black"/>
                </a:solidFill>
                <a:cs typeface="Arial" panose="020B0604020202020204" pitchFamily="34" charset="0"/>
              </a:rPr>
              <a:t>attachments that accompany the application </a:t>
            </a:r>
            <a:r>
              <a:rPr lang="en-US" sz="2300" kern="0" dirty="0" smtClean="0">
                <a:solidFill>
                  <a:prstClr val="black"/>
                </a:solidFill>
                <a:cs typeface="Arial" panose="020B0604020202020204" pitchFamily="34" charset="0"/>
              </a:rPr>
              <a:t>form</a:t>
            </a:r>
            <a:br>
              <a:rPr lang="en-US" sz="2300" kern="0" dirty="0" smtClean="0">
                <a:solidFill>
                  <a:prstClr val="black"/>
                </a:solidFill>
                <a:cs typeface="Arial" panose="020B0604020202020204" pitchFamily="34" charset="0"/>
              </a:rPr>
            </a:br>
            <a:endParaRPr lang="en-US" sz="2300" kern="0" dirty="0">
              <a:solidFill>
                <a:prstClr val="black"/>
              </a:solidFill>
              <a:cs typeface="Arial" panose="020B0604020202020204" pitchFamily="34" charset="0"/>
            </a:endParaRPr>
          </a:p>
          <a:p>
            <a:r>
              <a:rPr lang="en-US" sz="2300" kern="0" dirty="0">
                <a:solidFill>
                  <a:prstClr val="black"/>
                </a:solidFill>
                <a:cs typeface="Arial" panose="020B0604020202020204" pitchFamily="34" charset="0"/>
              </a:rPr>
              <a:t>Keep a copy of the application  for your records</a:t>
            </a:r>
          </a:p>
        </p:txBody>
      </p:sp>
      <p:sp>
        <p:nvSpPr>
          <p:cNvPr id="4" name="Slide Number Placeholder 3"/>
          <p:cNvSpPr>
            <a:spLocks noGrp="1"/>
          </p:cNvSpPr>
          <p:nvPr>
            <p:ph type="sldNum" sz="quarter" idx="10"/>
          </p:nvPr>
        </p:nvSpPr>
        <p:spPr/>
        <p:txBody>
          <a:bodyPr/>
          <a:lstStyle/>
          <a:p>
            <a:r>
              <a:rPr lang="nl-NL" dirty="0"/>
              <a:t>Slide </a:t>
            </a:r>
            <a:fld id="{E1101FF6-6AA1-43AF-BC0C-EA247D76D5A9}" type="slidenum">
              <a:rPr lang="nl-NL" smtClean="0"/>
              <a:pPr/>
              <a:t>23</a:t>
            </a:fld>
            <a:endParaRPr lang="nl-NL" dirty="0"/>
          </a:p>
        </p:txBody>
      </p:sp>
    </p:spTree>
    <p:extLst>
      <p:ext uri="{BB962C8B-B14F-4D97-AF65-F5344CB8AC3E}">
        <p14:creationId xmlns:p14="http://schemas.microsoft.com/office/powerpoint/2010/main" val="9642910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a:t>
            </a:r>
            <a:r>
              <a:rPr lang="en-US" dirty="0"/>
              <a:t>MIH </a:t>
            </a:r>
            <a:r>
              <a:rPr lang="en-US" dirty="0" smtClean="0"/>
              <a:t>Work</a:t>
            </a:r>
            <a:endParaRPr lang="en-US" dirty="0"/>
          </a:p>
        </p:txBody>
      </p:sp>
      <p:sp>
        <p:nvSpPr>
          <p:cNvPr id="3" name="Content Placeholder 2"/>
          <p:cNvSpPr>
            <a:spLocks noGrp="1"/>
          </p:cNvSpPr>
          <p:nvPr>
            <p:ph idx="1"/>
          </p:nvPr>
        </p:nvSpPr>
        <p:spPr>
          <a:xfrm>
            <a:off x="228601" y="1485901"/>
            <a:ext cx="8458200" cy="4181474"/>
          </a:xfrm>
        </p:spPr>
        <p:txBody>
          <a:bodyPr/>
          <a:lstStyle/>
          <a:p>
            <a:pPr marL="342900" lvl="1" indent="-342900">
              <a:buFontTx/>
              <a:buChar char="•"/>
            </a:pPr>
            <a:r>
              <a:rPr lang="en-US" dirty="0"/>
              <a:t>Discuss partnerships that make sense to solve issues that affect the specific community, and bring together potential partners</a:t>
            </a:r>
            <a:br>
              <a:rPr lang="en-US" dirty="0"/>
            </a:br>
            <a:r>
              <a:rPr lang="en-US" sz="1400" dirty="0"/>
              <a:t> </a:t>
            </a:r>
            <a:r>
              <a:rPr lang="en-US" sz="1400" dirty="0" smtClean="0"/>
              <a:t/>
            </a:r>
            <a:br>
              <a:rPr lang="en-US" sz="1400" dirty="0" smtClean="0"/>
            </a:br>
            <a:endParaRPr lang="en-US" sz="1400" dirty="0"/>
          </a:p>
          <a:p>
            <a:pPr marL="342900" lvl="1" indent="-342900">
              <a:buFontTx/>
              <a:buChar char="•"/>
            </a:pPr>
            <a:r>
              <a:rPr lang="en-US" dirty="0"/>
              <a:t>Think about care of patients as a system involving your community</a:t>
            </a:r>
            <a:br>
              <a:rPr lang="en-US" dirty="0"/>
            </a:br>
            <a:r>
              <a:rPr lang="en-US" sz="1000" dirty="0"/>
              <a:t> </a:t>
            </a:r>
            <a:r>
              <a:rPr lang="en-US" sz="1000" dirty="0" smtClean="0"/>
              <a:t/>
            </a:r>
            <a:br>
              <a:rPr lang="en-US" sz="1000" dirty="0" smtClean="0"/>
            </a:br>
            <a:endParaRPr lang="en-US" sz="1000" dirty="0"/>
          </a:p>
          <a:p>
            <a:pPr marL="342900" lvl="1" indent="-342900">
              <a:buFontTx/>
              <a:buChar char="•"/>
            </a:pPr>
            <a:r>
              <a:rPr lang="en-US" dirty="0"/>
              <a:t>Encourage innovative programs and thinking about improvements that matter to patients and </a:t>
            </a:r>
            <a:r>
              <a:rPr lang="en-US" dirty="0" smtClean="0"/>
              <a:t>staff</a:t>
            </a:r>
            <a:r>
              <a:rPr lang="en-US" sz="1800" dirty="0" smtClean="0"/>
              <a:t/>
            </a:r>
            <a:br>
              <a:rPr lang="en-US" sz="1800" dirty="0" smtClean="0"/>
            </a:br>
            <a:r>
              <a:rPr lang="en-US" sz="1000" dirty="0" smtClean="0"/>
              <a:t> </a:t>
            </a:r>
          </a:p>
          <a:p>
            <a:pPr marL="0" indent="0">
              <a:buNone/>
            </a:pPr>
            <a:endParaRPr lang="en-US" sz="2800" dirty="0" smtClean="0"/>
          </a:p>
          <a:p>
            <a:endParaRPr lang="en-US" sz="2800" dirty="0"/>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24</a:t>
            </a:fld>
            <a:endParaRPr lang="en-US" altLang="en-US" sz="1200" dirty="0"/>
          </a:p>
        </p:txBody>
      </p:sp>
    </p:spTree>
    <p:extLst>
      <p:ext uri="{BB962C8B-B14F-4D97-AF65-F5344CB8AC3E}">
        <p14:creationId xmlns:p14="http://schemas.microsoft.com/office/powerpoint/2010/main" val="2689457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3">
                                            <p:txEl>
                                              <p:pRg st="0" end="0"/>
                                            </p:txEl>
                                          </p:spTgt>
                                        </p:tgtEl>
                                        <p:attrNameLst>
                                          <p:attrName>style.opacity</p:attrName>
                                        </p:attrNameLst>
                                      </p:cBhvr>
                                      <p:to>
                                        <p:strVal val="0.5"/>
                                      </p:to>
                                    </p:set>
                                    <p:animEffect filter="image" prLst="opacity: 0.5">
                                      <p:cBhvr rctx="IE">
                                        <p:cTn id="7" dur="indefinite"/>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nodeType="clickEffect">
                                  <p:stCondLst>
                                    <p:cond delay="0"/>
                                  </p:stCondLst>
                                  <p:childTnLst>
                                    <p:set>
                                      <p:cBhvr rctx="PPT">
                                        <p:cTn id="11" dur="indefinite"/>
                                        <p:tgtEl>
                                          <p:spTgt spid="3">
                                            <p:txEl>
                                              <p:pRg st="1" end="1"/>
                                            </p:txEl>
                                          </p:spTgt>
                                        </p:tgtEl>
                                        <p:attrNameLst>
                                          <p:attrName>style.opacity</p:attrName>
                                        </p:attrNameLst>
                                      </p:cBhvr>
                                      <p:to>
                                        <p:strVal val="0.5"/>
                                      </p:to>
                                    </p:set>
                                    <p:animEffect filter="image" prLst="opacity: 0.5">
                                      <p:cBhvr rctx="IE">
                                        <p:cTn id="12" dur="indefinite"/>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mph" presetSubtype="0" nodeType="clickEffect">
                                  <p:stCondLst>
                                    <p:cond delay="0"/>
                                  </p:stCondLst>
                                  <p:childTnLst>
                                    <p:set>
                                      <p:cBhvr rctx="PPT">
                                        <p:cTn id="16" dur="indefinite"/>
                                        <p:tgtEl>
                                          <p:spTgt spid="3">
                                            <p:txEl>
                                              <p:pRg st="2" end="2"/>
                                            </p:txEl>
                                          </p:spTgt>
                                        </p:tgtEl>
                                        <p:attrNameLst>
                                          <p:attrName>style.opacity</p:attrName>
                                        </p:attrNameLst>
                                      </p:cBhvr>
                                      <p:to>
                                        <p:strVal val="0.5"/>
                                      </p:to>
                                    </p:set>
                                    <p:animEffect filter="image" prLst="opacity: 0.5">
                                      <p:cBhvr rctx="IE">
                                        <p:cTn id="17" dur="indefinite"/>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Partners </a:t>
            </a:r>
            <a:r>
              <a:rPr lang="en-US" dirty="0" smtClean="0"/>
              <a:t>for</a:t>
            </a:r>
            <a:br>
              <a:rPr lang="en-US" dirty="0" smtClean="0"/>
            </a:br>
            <a:r>
              <a:rPr lang="en-US" dirty="0" smtClean="0"/>
              <a:t>ACOs </a:t>
            </a:r>
            <a:r>
              <a:rPr lang="en-US" dirty="0"/>
              <a:t>and Hospitals</a:t>
            </a:r>
          </a:p>
        </p:txBody>
      </p:sp>
      <p:sp>
        <p:nvSpPr>
          <p:cNvPr id="3" name="Content Placeholder 2"/>
          <p:cNvSpPr>
            <a:spLocks noGrp="1"/>
          </p:cNvSpPr>
          <p:nvPr>
            <p:ph idx="1"/>
          </p:nvPr>
        </p:nvSpPr>
        <p:spPr>
          <a:xfrm>
            <a:off x="457200" y="1347787"/>
            <a:ext cx="8229600" cy="4811713"/>
          </a:xfrm>
        </p:spPr>
        <p:txBody>
          <a:bodyPr/>
          <a:lstStyle/>
          <a:p>
            <a:pPr marL="0" indent="0">
              <a:buNone/>
            </a:pPr>
            <a:r>
              <a:rPr lang="en-US" sz="2800" b="1" dirty="0"/>
              <a:t>Your </a:t>
            </a:r>
            <a:r>
              <a:rPr lang="en-US" sz="2800" b="1" dirty="0" smtClean="0"/>
              <a:t>patient population </a:t>
            </a:r>
            <a:r>
              <a:rPr lang="en-US" sz="2800" b="1" dirty="0"/>
              <a:t>will determine your </a:t>
            </a:r>
            <a:r>
              <a:rPr lang="en-US" sz="2800" b="1" dirty="0" smtClean="0"/>
              <a:t>partners:</a:t>
            </a:r>
            <a:br>
              <a:rPr lang="en-US" sz="2800" b="1" dirty="0" smtClean="0"/>
            </a:br>
            <a:r>
              <a:rPr lang="en-US" sz="1200" b="1" dirty="0" smtClean="0"/>
              <a:t> </a:t>
            </a:r>
          </a:p>
          <a:p>
            <a:r>
              <a:rPr lang="en-US" sz="2600" dirty="0" smtClean="0"/>
              <a:t>Ambulance </a:t>
            </a:r>
            <a:r>
              <a:rPr lang="en-US" sz="2600" dirty="0"/>
              <a:t>Services</a:t>
            </a:r>
          </a:p>
          <a:p>
            <a:r>
              <a:rPr lang="en-US" sz="2600" dirty="0"/>
              <a:t>Visiting Nurse Associations</a:t>
            </a:r>
          </a:p>
          <a:p>
            <a:r>
              <a:rPr lang="en-US" sz="2600" dirty="0" smtClean="0"/>
              <a:t>Skilled </a:t>
            </a:r>
            <a:r>
              <a:rPr lang="en-US" sz="2600" dirty="0"/>
              <a:t>Nursing Facilities</a:t>
            </a:r>
          </a:p>
          <a:p>
            <a:r>
              <a:rPr lang="en-US" sz="2600" dirty="0"/>
              <a:t>Behavioral Health Providers</a:t>
            </a:r>
          </a:p>
          <a:p>
            <a:r>
              <a:rPr lang="en-US" sz="2600" dirty="0"/>
              <a:t>Boards of Health</a:t>
            </a:r>
          </a:p>
          <a:p>
            <a:r>
              <a:rPr lang="en-US" sz="2600" dirty="0"/>
              <a:t>Prisons</a:t>
            </a:r>
          </a:p>
          <a:p>
            <a:r>
              <a:rPr lang="en-US" sz="2600" dirty="0" smtClean="0"/>
              <a:t>Social Service Organizations</a:t>
            </a:r>
          </a:p>
          <a:p>
            <a:r>
              <a:rPr lang="en-US" sz="2600" dirty="0"/>
              <a:t>Newly created </a:t>
            </a:r>
            <a:r>
              <a:rPr lang="en-US" sz="2600" dirty="0" smtClean="0"/>
              <a:t>organization (LLC, Inc., etc.)</a:t>
            </a:r>
            <a:endParaRPr lang="en-US" sz="2600" dirty="0"/>
          </a:p>
          <a:p>
            <a:pPr marL="0" indent="0">
              <a:buNone/>
            </a:pPr>
            <a:endParaRPr lang="en-US" dirty="0"/>
          </a:p>
          <a:p>
            <a:endParaRPr lang="en-US" dirty="0"/>
          </a:p>
        </p:txBody>
      </p:sp>
      <p:sp>
        <p:nvSpPr>
          <p:cNvPr id="4" name="Slide Number Placeholder 3"/>
          <p:cNvSpPr>
            <a:spLocks noGrp="1"/>
          </p:cNvSpPr>
          <p:nvPr>
            <p:ph type="sldNum" sz="quarter" idx="11"/>
          </p:nvPr>
        </p:nvSpPr>
        <p:spPr/>
        <p:txBody>
          <a:bodyPr/>
          <a:lstStyle/>
          <a:p>
            <a:pPr>
              <a:defRPr/>
            </a:pPr>
            <a:r>
              <a:rPr lang="en-US" altLang="en-US" sz="1200" dirty="0" smtClean="0"/>
              <a:t>Slide </a:t>
            </a:r>
            <a:fld id="{9A3CBEC9-3421-470A-8847-5F6DEB543E53}" type="slidenum">
              <a:rPr lang="en-US" altLang="en-US" sz="1200" smtClean="0"/>
              <a:pPr>
                <a:defRPr/>
              </a:pPr>
              <a:t>25</a:t>
            </a:fld>
            <a:endParaRPr lang="en-US" altLang="en-US" sz="1200" dirty="0"/>
          </a:p>
        </p:txBody>
      </p:sp>
    </p:spTree>
    <p:extLst>
      <p:ext uri="{BB962C8B-B14F-4D97-AF65-F5344CB8AC3E}">
        <p14:creationId xmlns:p14="http://schemas.microsoft.com/office/powerpoint/2010/main" val="18834632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a:latin typeface="+mn-lt"/>
              </a:rPr>
              <a:t>MIH &amp; MIH with EDA Program Application Overview Sessions</a:t>
            </a:r>
          </a:p>
        </p:txBody>
      </p:sp>
      <p:graphicFrame>
        <p:nvGraphicFramePr>
          <p:cNvPr id="4" name="Table 3"/>
          <p:cNvGraphicFramePr>
            <a:graphicFrameLocks noGrp="1"/>
          </p:cNvGraphicFramePr>
          <p:nvPr>
            <p:extLst>
              <p:ext uri="{D42A27DB-BD31-4B8C-83A1-F6EECF244321}">
                <p14:modId xmlns:p14="http://schemas.microsoft.com/office/powerpoint/2010/main" val="1162925697"/>
              </p:ext>
            </p:extLst>
          </p:nvPr>
        </p:nvGraphicFramePr>
        <p:xfrm>
          <a:off x="380999" y="1397000"/>
          <a:ext cx="8410575" cy="1493520"/>
        </p:xfrm>
        <a:graphic>
          <a:graphicData uri="http://schemas.openxmlformats.org/drawingml/2006/table">
            <a:tbl>
              <a:tblPr firstRow="1" bandRow="1">
                <a:tableStyleId>{5C22544A-7EE6-4342-B048-85BDC9FD1C3A}</a:tableStyleId>
              </a:tblPr>
              <a:tblGrid>
                <a:gridCol w="4419601">
                  <a:extLst>
                    <a:ext uri="{9D8B030D-6E8A-4147-A177-3AD203B41FA5}">
                      <a16:colId xmlns="" xmlns:a16="http://schemas.microsoft.com/office/drawing/2014/main" val="20000"/>
                    </a:ext>
                  </a:extLst>
                </a:gridCol>
                <a:gridCol w="3990974">
                  <a:extLst>
                    <a:ext uri="{9D8B030D-6E8A-4147-A177-3AD203B41FA5}">
                      <a16:colId xmlns="" xmlns:a16="http://schemas.microsoft.com/office/drawing/2014/main" val="20001"/>
                    </a:ext>
                  </a:extLst>
                </a:gridCol>
              </a:tblGrid>
              <a:tr h="370840">
                <a:tc>
                  <a:txBody>
                    <a:bodyPr/>
                    <a:lstStyle/>
                    <a:p>
                      <a:pPr algn="ctr"/>
                      <a:r>
                        <a:rPr lang="en-US" sz="2000" dirty="0"/>
                        <a:t>Topic</a:t>
                      </a:r>
                    </a:p>
                  </a:txBody>
                  <a:tcPr/>
                </a:tc>
                <a:tc>
                  <a:txBody>
                    <a:bodyPr/>
                    <a:lstStyle/>
                    <a:p>
                      <a:pPr algn="ctr"/>
                      <a:r>
                        <a:rPr lang="en-US" sz="2000" dirty="0"/>
                        <a:t>Date</a:t>
                      </a:r>
                    </a:p>
                  </a:txBody>
                  <a:tcPr/>
                </a:tc>
                <a:extLst>
                  <a:ext uri="{0D108BD9-81ED-4DB2-BD59-A6C34878D82A}">
                    <a16:rowId xmlns="" xmlns:a16="http://schemas.microsoft.com/office/drawing/2014/main" val="10000"/>
                  </a:ext>
                </a:extLst>
              </a:tr>
              <a:tr h="370840">
                <a:tc>
                  <a:txBody>
                    <a:bodyPr/>
                    <a:lstStyle/>
                    <a:p>
                      <a:r>
                        <a:rPr lang="en-US" sz="2000" dirty="0"/>
                        <a:t>MIH Program Application Overview</a:t>
                      </a:r>
                    </a:p>
                  </a:txBody>
                  <a:tcPr anchor="ctr"/>
                </a:tc>
                <a:tc>
                  <a:txBody>
                    <a:bodyPr/>
                    <a:lstStyle/>
                    <a:p>
                      <a:r>
                        <a:rPr lang="en-US" sz="2000" dirty="0"/>
                        <a:t>Tuesday, October 16</a:t>
                      </a:r>
                    </a:p>
                  </a:txBody>
                  <a:tcPr anchor="ctr"/>
                </a:tc>
                <a:extLst>
                  <a:ext uri="{0D108BD9-81ED-4DB2-BD59-A6C34878D82A}">
                    <a16:rowId xmlns="" xmlns:a16="http://schemas.microsoft.com/office/drawing/2014/main" val="10002"/>
                  </a:ext>
                </a:extLst>
              </a:tr>
              <a:tr h="370840">
                <a:tc>
                  <a:txBody>
                    <a:bodyPr/>
                    <a:lstStyle/>
                    <a:p>
                      <a:r>
                        <a:rPr lang="en-US" sz="2000" dirty="0"/>
                        <a:t>MIH with ED Avoidance Program Application</a:t>
                      </a:r>
                      <a:r>
                        <a:rPr lang="en-US" sz="2000" baseline="0" dirty="0"/>
                        <a:t> Overview</a:t>
                      </a:r>
                      <a:endParaRPr lang="en-US" sz="2000" dirty="0"/>
                    </a:p>
                  </a:txBody>
                  <a:tcPr anchor="ctr"/>
                </a:tc>
                <a:tc>
                  <a:txBody>
                    <a:bodyPr/>
                    <a:lstStyle/>
                    <a:p>
                      <a:r>
                        <a:rPr lang="en-US" sz="2000" dirty="0"/>
                        <a:t>Friday, October 19</a:t>
                      </a:r>
                    </a:p>
                  </a:txBody>
                  <a:tcPr anchor="ctr"/>
                </a:tc>
                <a:extLst>
                  <a:ext uri="{0D108BD9-81ED-4DB2-BD59-A6C34878D82A}">
                    <a16:rowId xmlns="" xmlns:a16="http://schemas.microsoft.com/office/drawing/2014/main" val="10003"/>
                  </a:ext>
                </a:extLst>
              </a:tr>
            </a:tbl>
          </a:graphicData>
        </a:graphic>
      </p:graphicFrame>
      <p:sp>
        <p:nvSpPr>
          <p:cNvPr id="7" name="Content Placeholder 4"/>
          <p:cNvSpPr txBox="1">
            <a:spLocks/>
          </p:cNvSpPr>
          <p:nvPr/>
        </p:nvSpPr>
        <p:spPr bwMode="auto">
          <a:xfrm>
            <a:off x="457200" y="3257550"/>
            <a:ext cx="8229600" cy="310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20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1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16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14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14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US" kern="0" dirty="0"/>
              <a:t>Register online for the MIH with ED Avoidance program application overview session at:</a:t>
            </a:r>
            <a:br>
              <a:rPr lang="en-US" kern="0" dirty="0"/>
            </a:br>
            <a:r>
              <a:rPr lang="en-US" kern="0" dirty="0">
                <a:hlinkClick r:id="rId2"/>
              </a:rPr>
              <a:t>https://www.mass.gov/service-details/mih-and-community-ems-educational-resources</a:t>
            </a:r>
            <a:r>
              <a:rPr lang="en-US" kern="0" dirty="0"/>
              <a:t/>
            </a:r>
            <a:br>
              <a:rPr lang="en-US" kern="0" dirty="0"/>
            </a:br>
            <a:endParaRPr lang="en-US" kern="0" dirty="0"/>
          </a:p>
          <a:p>
            <a:r>
              <a:rPr lang="en-US" kern="0" dirty="0"/>
              <a:t>Materials from both webinars will be posted online following each session</a:t>
            </a:r>
          </a:p>
        </p:txBody>
      </p:sp>
      <p:sp>
        <p:nvSpPr>
          <p:cNvPr id="3" name="Slide Number Placeholder 2"/>
          <p:cNvSpPr>
            <a:spLocks noGrp="1"/>
          </p:cNvSpPr>
          <p:nvPr>
            <p:ph type="sldNum" sz="quarter" idx="10"/>
          </p:nvPr>
        </p:nvSpPr>
        <p:spPr/>
        <p:txBody>
          <a:bodyPr/>
          <a:lstStyle/>
          <a:p>
            <a:r>
              <a:rPr lang="nl-NL" dirty="0"/>
              <a:t>Slide </a:t>
            </a:r>
            <a:fld id="{E1101FF6-6AA1-43AF-BC0C-EA247D76D5A9}" type="slidenum">
              <a:rPr lang="nl-NL" smtClean="0"/>
              <a:pPr/>
              <a:t>26</a:t>
            </a:fld>
            <a:endParaRPr lang="nl-NL" dirty="0"/>
          </a:p>
        </p:txBody>
      </p:sp>
    </p:spTree>
    <p:extLst>
      <p:ext uri="{BB962C8B-B14F-4D97-AF65-F5344CB8AC3E}">
        <p14:creationId xmlns:p14="http://schemas.microsoft.com/office/powerpoint/2010/main" val="34720683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a:latin typeface="+mn-lt"/>
              </a:rPr>
              <a:t>Online Resources</a:t>
            </a:r>
          </a:p>
        </p:txBody>
      </p:sp>
      <p:sp>
        <p:nvSpPr>
          <p:cNvPr id="5" name="Content Placeholder 4"/>
          <p:cNvSpPr>
            <a:spLocks noGrp="1"/>
          </p:cNvSpPr>
          <p:nvPr>
            <p:ph idx="1"/>
          </p:nvPr>
        </p:nvSpPr>
        <p:spPr>
          <a:xfrm>
            <a:off x="457200" y="1428074"/>
            <a:ext cx="8229600" cy="5178914"/>
          </a:xfrm>
        </p:spPr>
        <p:txBody>
          <a:bodyPr>
            <a:normAutofit/>
          </a:bodyPr>
          <a:lstStyle/>
          <a:p>
            <a:pPr marL="0" indent="0" algn="ctr">
              <a:buNone/>
            </a:pPr>
            <a:r>
              <a:rPr lang="en-US" dirty="0"/>
              <a:t>Information, application materials, and resources will be posted</a:t>
            </a:r>
            <a:br>
              <a:rPr lang="en-US" dirty="0"/>
            </a:br>
            <a:r>
              <a:rPr lang="en-US" dirty="0"/>
              <a:t>online as they become available at:</a:t>
            </a:r>
          </a:p>
          <a:p>
            <a:pPr marL="0" indent="0" algn="ctr">
              <a:buNone/>
            </a:pPr>
            <a:r>
              <a:rPr lang="en-US" sz="3200" b="1" dirty="0">
                <a:latin typeface="+mn-lt"/>
                <a:hlinkClick r:id="rId2"/>
              </a:rPr>
              <a:t>www.mass.gov/MIH</a:t>
            </a:r>
            <a:r>
              <a:rPr lang="en-US" dirty="0">
                <a:latin typeface="+mn-lt"/>
              </a:rPr>
              <a:t/>
            </a:r>
            <a:br>
              <a:rPr lang="en-US" dirty="0">
                <a:latin typeface="+mn-lt"/>
              </a:rPr>
            </a:br>
            <a:r>
              <a:rPr lang="en-US" dirty="0">
                <a:latin typeface="+mn-lt"/>
              </a:rPr>
              <a:t/>
            </a:r>
            <a:br>
              <a:rPr lang="en-US" dirty="0">
                <a:latin typeface="+mn-lt"/>
              </a:rPr>
            </a:br>
            <a:endParaRPr lang="en-US" dirty="0">
              <a:latin typeface="+mn-lt"/>
            </a:endParaRPr>
          </a:p>
          <a:p>
            <a:pPr marL="0" indent="0">
              <a:buNone/>
            </a:pPr>
            <a:r>
              <a:rPr lang="en-US" b="1" dirty="0"/>
              <a:t>Applicant Resources:</a:t>
            </a:r>
          </a:p>
          <a:p>
            <a:pPr lvl="1"/>
            <a:r>
              <a:rPr lang="en-US" dirty="0"/>
              <a:t>Application forms and instructions for each program type</a:t>
            </a:r>
          </a:p>
          <a:p>
            <a:pPr lvl="1"/>
            <a:r>
              <a:rPr lang="en-US" dirty="0"/>
              <a:t>MIH Regulations, Guidance, and Protocols</a:t>
            </a:r>
          </a:p>
          <a:p>
            <a:pPr lvl="1"/>
            <a:r>
              <a:rPr lang="en-US" dirty="0"/>
              <a:t>Data submission information and resources for each program type</a:t>
            </a:r>
          </a:p>
          <a:p>
            <a:pPr lvl="1"/>
            <a:r>
              <a:rPr lang="en-US" dirty="0"/>
              <a:t>Application resources, such as best practices for completing a gap in service delivery narrative</a:t>
            </a:r>
          </a:p>
          <a:p>
            <a:pPr lvl="1"/>
            <a:r>
              <a:rPr lang="en-US" dirty="0"/>
              <a:t>Instructions to sign up for the MIH and Community EMS Listserv to receive </a:t>
            </a:r>
            <a:r>
              <a:rPr lang="en-US" dirty="0" smtClean="0"/>
              <a:t>email </a:t>
            </a:r>
            <a:r>
              <a:rPr lang="en-US" dirty="0"/>
              <a:t>updates</a:t>
            </a:r>
            <a:br>
              <a:rPr lang="en-US" dirty="0"/>
            </a:br>
            <a:r>
              <a:rPr lang="en-US" dirty="0"/>
              <a:t> </a:t>
            </a:r>
          </a:p>
        </p:txBody>
      </p:sp>
      <p:sp>
        <p:nvSpPr>
          <p:cNvPr id="3" name="Slide Number Placeholder 2"/>
          <p:cNvSpPr>
            <a:spLocks noGrp="1"/>
          </p:cNvSpPr>
          <p:nvPr>
            <p:ph type="sldNum" sz="quarter" idx="10"/>
          </p:nvPr>
        </p:nvSpPr>
        <p:spPr/>
        <p:txBody>
          <a:bodyPr/>
          <a:lstStyle/>
          <a:p>
            <a:r>
              <a:rPr lang="nl-NL" dirty="0"/>
              <a:t>Slide </a:t>
            </a:r>
            <a:fld id="{E1101FF6-6AA1-43AF-BC0C-EA247D76D5A9}" type="slidenum">
              <a:rPr lang="nl-NL" smtClean="0"/>
              <a:pPr/>
              <a:t>27</a:t>
            </a:fld>
            <a:endParaRPr lang="nl-NL" dirty="0"/>
          </a:p>
        </p:txBody>
      </p:sp>
    </p:spTree>
    <p:extLst>
      <p:ext uri="{BB962C8B-B14F-4D97-AF65-F5344CB8AC3E}">
        <p14:creationId xmlns:p14="http://schemas.microsoft.com/office/powerpoint/2010/main" val="1656442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0050" y="262477"/>
            <a:ext cx="4686300" cy="642637"/>
          </a:xfrm>
        </p:spPr>
        <p:txBody>
          <a:bodyPr/>
          <a:lstStyle/>
          <a:p>
            <a:r>
              <a:rPr lang="en-US" dirty="0"/>
              <a:t>Questions?</a:t>
            </a:r>
          </a:p>
        </p:txBody>
      </p:sp>
      <p:sp>
        <p:nvSpPr>
          <p:cNvPr id="4" name="Content Placeholder 3"/>
          <p:cNvSpPr>
            <a:spLocks noGrp="1"/>
          </p:cNvSpPr>
          <p:nvPr>
            <p:ph idx="1"/>
          </p:nvPr>
        </p:nvSpPr>
        <p:spPr>
          <a:xfrm>
            <a:off x="457200" y="1600201"/>
            <a:ext cx="8229600" cy="4819649"/>
          </a:xfrm>
        </p:spPr>
        <p:txBody>
          <a:bodyPr>
            <a:normAutofit lnSpcReduction="10000"/>
          </a:bodyPr>
          <a:lstStyle/>
          <a:p>
            <a:pPr marL="0" indent="0" algn="ctr">
              <a:buNone/>
            </a:pPr>
            <a:r>
              <a:rPr lang="en-US" sz="4000" b="1" dirty="0"/>
              <a:t>Thank you for participating</a:t>
            </a:r>
            <a:br>
              <a:rPr lang="en-US" sz="4000" b="1" dirty="0"/>
            </a:br>
            <a:r>
              <a:rPr lang="en-US" sz="4000" b="1" dirty="0"/>
              <a:t>in today’s webinar!</a:t>
            </a:r>
          </a:p>
          <a:p>
            <a:pPr marL="0" indent="0" algn="ctr">
              <a:buNone/>
            </a:pPr>
            <a:endParaRPr lang="en-US" dirty="0"/>
          </a:p>
          <a:p>
            <a:pPr marL="0" indent="0" algn="ctr">
              <a:buNone/>
            </a:pPr>
            <a:endParaRPr lang="en-US" dirty="0"/>
          </a:p>
          <a:p>
            <a:pPr marL="0" indent="0" algn="ctr">
              <a:buNone/>
            </a:pPr>
            <a:r>
              <a:rPr lang="en-US" sz="5400" b="1" dirty="0"/>
              <a:t>Questions?</a:t>
            </a:r>
          </a:p>
          <a:p>
            <a:pPr marL="0" indent="0" algn="ctr">
              <a:buNone/>
            </a:pPr>
            <a:endParaRPr lang="en-US" dirty="0"/>
          </a:p>
          <a:p>
            <a:pPr marL="0" indent="0" algn="ctr">
              <a:buNone/>
            </a:pPr>
            <a:endParaRPr lang="en-US" dirty="0"/>
          </a:p>
          <a:p>
            <a:pPr marL="0" indent="0" algn="ctr">
              <a:buNone/>
            </a:pPr>
            <a:r>
              <a:rPr lang="en-US" sz="2400" dirty="0"/>
              <a:t>Mobile Integrated Health Care Program</a:t>
            </a:r>
          </a:p>
          <a:p>
            <a:pPr marL="0" indent="0" algn="ctr">
              <a:buNone/>
            </a:pPr>
            <a:r>
              <a:rPr lang="en-US" sz="2400" dirty="0">
                <a:hlinkClick r:id="rId2"/>
              </a:rPr>
              <a:t>MIH@state.ma.us</a:t>
            </a:r>
            <a:endParaRPr lang="en-US" sz="2400" dirty="0"/>
          </a:p>
          <a:p>
            <a:pPr marL="0" indent="0" algn="ctr">
              <a:buNone/>
            </a:pPr>
            <a:r>
              <a:rPr lang="en-US" sz="2400" dirty="0"/>
              <a:t>617-753-8484</a:t>
            </a:r>
          </a:p>
        </p:txBody>
      </p:sp>
      <p:sp>
        <p:nvSpPr>
          <p:cNvPr id="5" name="Slide Number Placeholder 4"/>
          <p:cNvSpPr>
            <a:spLocks noGrp="1"/>
          </p:cNvSpPr>
          <p:nvPr>
            <p:ph type="sldNum" sz="quarter" idx="10"/>
          </p:nvPr>
        </p:nvSpPr>
        <p:spPr/>
        <p:txBody>
          <a:bodyPr/>
          <a:lstStyle/>
          <a:p>
            <a:r>
              <a:rPr lang="nl-NL" dirty="0"/>
              <a:t>Slide </a:t>
            </a:r>
            <a:fld id="{E1101FF6-6AA1-43AF-BC0C-EA247D76D5A9}" type="slidenum">
              <a:rPr lang="nl-NL" smtClean="0"/>
              <a:pPr/>
              <a:t>28</a:t>
            </a:fld>
            <a:endParaRPr lang="nl-NL" dirty="0"/>
          </a:p>
        </p:txBody>
      </p:sp>
    </p:spTree>
    <p:extLst>
      <p:ext uri="{BB962C8B-B14F-4D97-AF65-F5344CB8AC3E}">
        <p14:creationId xmlns:p14="http://schemas.microsoft.com/office/powerpoint/2010/main" val="34440696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MIH Background</a:t>
            </a:r>
          </a:p>
        </p:txBody>
      </p:sp>
      <p:sp>
        <p:nvSpPr>
          <p:cNvPr id="3" name="Content Placeholder 2"/>
          <p:cNvSpPr>
            <a:spLocks noGrp="1"/>
          </p:cNvSpPr>
          <p:nvPr>
            <p:ph idx="1"/>
          </p:nvPr>
        </p:nvSpPr>
        <p:spPr>
          <a:xfrm>
            <a:off x="457200" y="1326416"/>
            <a:ext cx="8229600" cy="4918809"/>
          </a:xfrm>
          <a:noFill/>
          <a:ln>
            <a:noFill/>
          </a:ln>
        </p:spPr>
        <p:txBody>
          <a:bodyPr/>
          <a:lstStyle/>
          <a:p>
            <a:pPr marL="285675" indent="-285750">
              <a:buFont typeface="Arial" panose="020B0604020202020204" pitchFamily="34" charset="0"/>
              <a:buChar char="•"/>
            </a:pPr>
            <a:r>
              <a:rPr lang="en-US" sz="2400" dirty="0" smtClean="0">
                <a:cs typeface="Arial" panose="020B0604020202020204" pitchFamily="34" charset="0"/>
              </a:rPr>
              <a:t>MIH is a </a:t>
            </a:r>
            <a:r>
              <a:rPr lang="en-US" sz="2400" dirty="0">
                <a:cs typeface="Arial" panose="020B0604020202020204" pitchFamily="34" charset="0"/>
              </a:rPr>
              <a:t>system of pre- and post-hospital services that utilizes mobile resources, including EMS Personnel and community paramedics, to deliver a coordinated continuum of care that supports patients’ needs in the community.</a:t>
            </a:r>
            <a:br>
              <a:rPr lang="en-US" sz="2400" dirty="0">
                <a:cs typeface="Arial" panose="020B0604020202020204" pitchFamily="34" charset="0"/>
              </a:rPr>
            </a:br>
            <a:r>
              <a:rPr lang="en-US" sz="1200" dirty="0">
                <a:cs typeface="Arial" panose="020B0604020202020204" pitchFamily="34" charset="0"/>
              </a:rPr>
              <a:t> </a:t>
            </a:r>
          </a:p>
          <a:p>
            <a:pPr marL="285675" indent="-285750">
              <a:buFont typeface="Arial" panose="020B0604020202020204" pitchFamily="34" charset="0"/>
              <a:buChar char="•"/>
            </a:pPr>
            <a:r>
              <a:rPr lang="en-US" sz="2400" dirty="0">
                <a:cs typeface="Arial" panose="020B0604020202020204" pitchFamily="34" charset="0"/>
              </a:rPr>
              <a:t>Care is planned through collaborative and innovative program development to address gaps in service delivery and prevent unnecessary hospitalizations and other harmful or wasteful resource delivery.</a:t>
            </a:r>
            <a:br>
              <a:rPr lang="en-US" sz="2400" dirty="0">
                <a:cs typeface="Arial" panose="020B0604020202020204" pitchFamily="34" charset="0"/>
              </a:rPr>
            </a:br>
            <a:endParaRPr lang="en-US" sz="1200" dirty="0">
              <a:cs typeface="Arial" panose="020B0604020202020204" pitchFamily="34" charset="0"/>
            </a:endParaRPr>
          </a:p>
          <a:p>
            <a:pPr marL="285675" indent="-285750">
              <a:buFont typeface="Arial" panose="020B0604020202020204" pitchFamily="34" charset="0"/>
              <a:buChar char="•"/>
            </a:pPr>
            <a:r>
              <a:rPr lang="en-US" sz="2400" dirty="0">
                <a:solidFill>
                  <a:prstClr val="black"/>
                </a:solidFill>
                <a:cs typeface="Arial" panose="020B0604020202020204" pitchFamily="34" charset="0"/>
              </a:rPr>
              <a:t>An MIH Program may apply separately to include an ED Avoidance Component.</a:t>
            </a:r>
          </a:p>
        </p:txBody>
      </p:sp>
      <p:sp>
        <p:nvSpPr>
          <p:cNvPr id="31" name="Slide Number Placeholder 30"/>
          <p:cNvSpPr>
            <a:spLocks noGrp="1"/>
          </p:cNvSpPr>
          <p:nvPr>
            <p:ph type="sldNum" sz="quarter" idx="11"/>
          </p:nvPr>
        </p:nvSpPr>
        <p:spPr/>
        <p:txBody>
          <a:bodyPr/>
          <a:lstStyle/>
          <a:p>
            <a:pPr>
              <a:defRPr/>
            </a:pPr>
            <a:r>
              <a:rPr lang="en-US" altLang="en-US" sz="1200" dirty="0"/>
              <a:t>Slide </a:t>
            </a:r>
            <a:fld id="{9A3CBEC9-3421-470A-8847-5F6DEB543E53}" type="slidenum">
              <a:rPr lang="en-US" altLang="en-US" sz="1200" smtClean="0"/>
              <a:pPr>
                <a:defRPr/>
              </a:pPr>
              <a:t>3</a:t>
            </a:fld>
            <a:endParaRPr lang="en-US" altLang="en-US" sz="1200" dirty="0"/>
          </a:p>
        </p:txBody>
      </p:sp>
    </p:spTree>
    <p:extLst>
      <p:ext uri="{BB962C8B-B14F-4D97-AF65-F5344CB8AC3E}">
        <p14:creationId xmlns:p14="http://schemas.microsoft.com/office/powerpoint/2010/main" val="14863253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dirty="0" smtClean="0"/>
              <a:t>MIH Requirements</a:t>
            </a:r>
            <a:endParaRPr lang="en-US" dirty="0"/>
          </a:p>
        </p:txBody>
      </p:sp>
      <p:sp>
        <p:nvSpPr>
          <p:cNvPr id="4" name="Slide Number Placeholder 3"/>
          <p:cNvSpPr>
            <a:spLocks noGrp="1"/>
          </p:cNvSpPr>
          <p:nvPr>
            <p:ph type="sldNum" sz="quarter" idx="11"/>
          </p:nvPr>
        </p:nvSpPr>
        <p:spPr>
          <a:xfrm>
            <a:off x="6867525" y="6245225"/>
            <a:ext cx="2133600" cy="476250"/>
          </a:xfrm>
        </p:spPr>
        <p:txBody>
          <a:bodyPr/>
          <a:lstStyle/>
          <a:p>
            <a:pPr>
              <a:defRPr/>
            </a:pPr>
            <a:r>
              <a:rPr lang="en-US" altLang="en-US" sz="1200" dirty="0" smtClean="0"/>
              <a:t>Slide </a:t>
            </a:r>
            <a:fld id="{9A3CBEC9-3421-470A-8847-5F6DEB543E53}" type="slidenum">
              <a:rPr lang="en-US" altLang="en-US" sz="1200" smtClean="0"/>
              <a:pPr>
                <a:defRPr/>
              </a:pPr>
              <a:t>4</a:t>
            </a:fld>
            <a:endParaRPr lang="en-US" altLang="en-US" sz="1200" dirty="0"/>
          </a:p>
        </p:txBody>
      </p:sp>
      <p:sp>
        <p:nvSpPr>
          <p:cNvPr id="7" name="Content Placeholder 2"/>
          <p:cNvSpPr>
            <a:spLocks noGrp="1"/>
          </p:cNvSpPr>
          <p:nvPr>
            <p:ph idx="1"/>
          </p:nvPr>
        </p:nvSpPr>
        <p:spPr>
          <a:xfrm>
            <a:off x="547564" y="2126922"/>
            <a:ext cx="7801221" cy="3454480"/>
          </a:xfrm>
          <a:noFill/>
          <a:ln>
            <a:noFill/>
          </a:ln>
        </p:spPr>
        <p:txBody>
          <a:bodyPr numCol="2"/>
          <a:lstStyle/>
          <a:p>
            <a:pPr marL="171450" indent="-171450">
              <a:spcAft>
                <a:spcPts val="600"/>
              </a:spcAft>
              <a:buFont typeface="Arial" panose="020B0604020202020204" pitchFamily="34" charset="0"/>
              <a:buChar char="•"/>
              <a:defRPr/>
            </a:pPr>
            <a:r>
              <a:rPr lang="en-US" sz="1800" dirty="0">
                <a:solidFill>
                  <a:prstClr val="black"/>
                </a:solidFill>
                <a:cs typeface="Arial" panose="020B0604020202020204" pitchFamily="34" charset="0"/>
              </a:rPr>
              <a:t>Completed application </a:t>
            </a:r>
            <a:r>
              <a:rPr lang="en-US" sz="1800" dirty="0" smtClean="0">
                <a:solidFill>
                  <a:prstClr val="black"/>
                </a:solidFill>
                <a:cs typeface="Arial" panose="020B0604020202020204" pitchFamily="34" charset="0"/>
              </a:rPr>
              <a:t>form</a:t>
            </a:r>
          </a:p>
          <a:p>
            <a:pPr marL="1714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Executive summary of the program</a:t>
            </a:r>
          </a:p>
          <a:p>
            <a:pPr marL="1714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Gap in service delivery narrative</a:t>
            </a:r>
          </a:p>
          <a:p>
            <a:pPr marL="1714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Coordination of care and partnership description and </a:t>
            </a:r>
            <a:r>
              <a:rPr lang="en-US" sz="1800" dirty="0" smtClean="0">
                <a:solidFill>
                  <a:prstClr val="black"/>
                </a:solidFill>
                <a:cs typeface="Arial" panose="020B0604020202020204" pitchFamily="34" charset="0"/>
              </a:rPr>
              <a:t>documentation</a:t>
            </a:r>
            <a:endParaRPr lang="en-US" sz="1400" dirty="0" smtClean="0">
              <a:solidFill>
                <a:prstClr val="black"/>
              </a:solidFill>
              <a:cs typeface="Arial" panose="020B0604020202020204" pitchFamily="34" charset="0"/>
            </a:endParaRPr>
          </a:p>
          <a:p>
            <a:pPr marL="1714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Organizational readiness description</a:t>
            </a:r>
            <a:r>
              <a:rPr lang="en-US" sz="1800" dirty="0">
                <a:solidFill>
                  <a:prstClr val="black"/>
                </a:solidFill>
                <a:cs typeface="Arial" panose="020B0604020202020204" pitchFamily="34" charset="0"/>
              </a:rPr>
              <a:t> </a:t>
            </a:r>
            <a:r>
              <a:rPr lang="en-US" sz="1800" dirty="0" smtClean="0">
                <a:solidFill>
                  <a:prstClr val="black"/>
                </a:solidFill>
                <a:cs typeface="Arial" panose="020B0604020202020204" pitchFamily="34" charset="0"/>
              </a:rPr>
              <a:t>as well as an organizational chart </a:t>
            </a:r>
            <a:r>
              <a:rPr lang="en-US" sz="1800" dirty="0">
                <a:solidFill>
                  <a:prstClr val="black"/>
                </a:solidFill>
                <a:cs typeface="Arial" panose="020B0604020202020204" pitchFamily="34" charset="0"/>
              </a:rPr>
              <a:t>specific to applicant organization’s management and structure in the </a:t>
            </a:r>
            <a:r>
              <a:rPr lang="en-US" sz="1800" dirty="0" smtClean="0">
                <a:solidFill>
                  <a:prstClr val="black"/>
                </a:solidFill>
                <a:cs typeface="Arial" panose="020B0604020202020204" pitchFamily="34" charset="0"/>
              </a:rPr>
              <a:t>field</a:t>
            </a:r>
            <a:endParaRPr lang="en-US" sz="1800" dirty="0">
              <a:solidFill>
                <a:prstClr val="black"/>
              </a:solidFill>
              <a:cs typeface="Arial" panose="020B0604020202020204" pitchFamily="34" charset="0"/>
            </a:endParaRPr>
          </a:p>
          <a:p>
            <a:pPr marL="514350" indent="-171450">
              <a:spcAft>
                <a:spcPts val="600"/>
              </a:spcAft>
              <a:buFont typeface="Arial" panose="020B0604020202020204" pitchFamily="34" charset="0"/>
              <a:buChar char="•"/>
              <a:defRPr/>
            </a:pPr>
            <a:r>
              <a:rPr lang="en-US" sz="1800" dirty="0" smtClean="0">
                <a:solidFill>
                  <a:prstClr val="black"/>
                </a:solidFill>
                <a:cs typeface="Arial" panose="020B0604020202020204" pitchFamily="34" charset="0"/>
              </a:rPr>
              <a:t>MIH </a:t>
            </a:r>
            <a:r>
              <a:rPr lang="en-US" sz="1800" dirty="0">
                <a:solidFill>
                  <a:prstClr val="black"/>
                </a:solidFill>
                <a:cs typeface="Arial" panose="020B0604020202020204" pitchFamily="34" charset="0"/>
              </a:rPr>
              <a:t>Compliance and Capacity </a:t>
            </a:r>
            <a:r>
              <a:rPr lang="en-US" sz="1800" dirty="0" smtClean="0">
                <a:solidFill>
                  <a:prstClr val="black"/>
                </a:solidFill>
                <a:cs typeface="Arial" panose="020B0604020202020204" pitchFamily="34" charset="0"/>
              </a:rPr>
              <a:t>Form</a:t>
            </a:r>
          </a:p>
          <a:p>
            <a:pPr marL="514350" indent="-171450">
              <a:spcAft>
                <a:spcPts val="600"/>
              </a:spcAft>
              <a:buFont typeface="Arial" panose="020B0604020202020204" pitchFamily="34" charset="0"/>
              <a:buChar char="•"/>
              <a:defRPr/>
            </a:pPr>
            <a:r>
              <a:rPr lang="en-US" sz="1800" dirty="0" smtClean="0"/>
              <a:t>Medical </a:t>
            </a:r>
            <a:r>
              <a:rPr lang="en-US" sz="1800" dirty="0"/>
              <a:t>control and medical direction description, Medical Director biography, medical oversight plan</a:t>
            </a:r>
            <a:endParaRPr lang="en-US" sz="1800" dirty="0">
              <a:solidFill>
                <a:prstClr val="black"/>
              </a:solidFill>
              <a:cs typeface="Arial" panose="020B0604020202020204" pitchFamily="34" charset="0"/>
            </a:endParaRPr>
          </a:p>
        </p:txBody>
      </p:sp>
      <p:sp>
        <p:nvSpPr>
          <p:cNvPr id="3" name="TextBox 2"/>
          <p:cNvSpPr txBox="1"/>
          <p:nvPr/>
        </p:nvSpPr>
        <p:spPr>
          <a:xfrm>
            <a:off x="428625" y="1238250"/>
            <a:ext cx="8039100" cy="1046440"/>
          </a:xfrm>
          <a:prstGeom prst="rect">
            <a:avLst/>
          </a:prstGeom>
          <a:noFill/>
        </p:spPr>
        <p:txBody>
          <a:bodyPr wrap="square" rtlCol="0">
            <a:spAutoFit/>
          </a:bodyPr>
          <a:lstStyle/>
          <a:p>
            <a:r>
              <a:rPr lang="en-US" sz="2200" b="1" dirty="0" smtClean="0">
                <a:latin typeface="+mn-lt"/>
              </a:rPr>
              <a:t>MIH program applicants must submit the following required information and documentation:</a:t>
            </a:r>
            <a:endParaRPr lang="en-US" sz="2200" b="1" dirty="0">
              <a:latin typeface="+mn-lt"/>
            </a:endParaRPr>
          </a:p>
          <a:p>
            <a:endParaRPr lang="en-US" dirty="0">
              <a:latin typeface="+mn-lt"/>
            </a:endParaRPr>
          </a:p>
        </p:txBody>
      </p:sp>
    </p:spTree>
    <p:extLst>
      <p:ext uri="{BB962C8B-B14F-4D97-AF65-F5344CB8AC3E}">
        <p14:creationId xmlns:p14="http://schemas.microsoft.com/office/powerpoint/2010/main" val="1953897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grpId="0" nodeType="clickEffect">
                                  <p:stCondLst>
                                    <p:cond delay="0"/>
                                  </p:stCondLst>
                                  <p:childTnLst>
                                    <p:set>
                                      <p:cBhvr rctx="PPT">
                                        <p:cTn id="6" dur="indefinite"/>
                                        <p:tgtEl>
                                          <p:spTgt spid="7">
                                            <p:txEl>
                                              <p:pRg st="0" end="0"/>
                                            </p:txEl>
                                          </p:spTgt>
                                        </p:tgtEl>
                                        <p:attrNameLst>
                                          <p:attrName>style.opacity</p:attrName>
                                        </p:attrNameLst>
                                      </p:cBhvr>
                                      <p:to>
                                        <p:strVal val="0.5"/>
                                      </p:to>
                                    </p:set>
                                    <p:animEffect filter="image" prLst="opacity: 0.5">
                                      <p:cBhvr rctx="IE">
                                        <p:cTn id="7" dur="indefinite"/>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grpId="0" nodeType="clickEffect">
                                  <p:stCondLst>
                                    <p:cond delay="0"/>
                                  </p:stCondLst>
                                  <p:childTnLst>
                                    <p:set>
                                      <p:cBhvr rctx="PPT">
                                        <p:cTn id="11" dur="indefinite"/>
                                        <p:tgtEl>
                                          <p:spTgt spid="7">
                                            <p:txEl>
                                              <p:pRg st="1" end="1"/>
                                            </p:txEl>
                                          </p:spTgt>
                                        </p:tgtEl>
                                        <p:attrNameLst>
                                          <p:attrName>style.opacity</p:attrName>
                                        </p:attrNameLst>
                                      </p:cBhvr>
                                      <p:to>
                                        <p:strVal val="0.5"/>
                                      </p:to>
                                    </p:set>
                                    <p:animEffect filter="image" prLst="opacity: 0.5">
                                      <p:cBhvr rctx="IE">
                                        <p:cTn id="12" dur="indefinite"/>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mph" presetSubtype="0" grpId="0" nodeType="clickEffect">
                                  <p:stCondLst>
                                    <p:cond delay="0"/>
                                  </p:stCondLst>
                                  <p:childTnLst>
                                    <p:set>
                                      <p:cBhvr rctx="PPT">
                                        <p:cTn id="16" dur="indefinite"/>
                                        <p:tgtEl>
                                          <p:spTgt spid="7">
                                            <p:txEl>
                                              <p:pRg st="2" end="2"/>
                                            </p:txEl>
                                          </p:spTgt>
                                        </p:tgtEl>
                                        <p:attrNameLst>
                                          <p:attrName>style.opacity</p:attrName>
                                        </p:attrNameLst>
                                      </p:cBhvr>
                                      <p:to>
                                        <p:strVal val="0.5"/>
                                      </p:to>
                                    </p:set>
                                    <p:animEffect filter="image" prLst="opacity: 0.5">
                                      <p:cBhvr rctx="IE">
                                        <p:cTn id="17" dur="indefinite"/>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mph" presetSubtype="0" grpId="0" nodeType="clickEffect">
                                  <p:stCondLst>
                                    <p:cond delay="0"/>
                                  </p:stCondLst>
                                  <p:childTnLst>
                                    <p:set>
                                      <p:cBhvr rctx="PPT">
                                        <p:cTn id="21" dur="indefinite"/>
                                        <p:tgtEl>
                                          <p:spTgt spid="7">
                                            <p:txEl>
                                              <p:pRg st="3" end="3"/>
                                            </p:txEl>
                                          </p:spTgt>
                                        </p:tgtEl>
                                        <p:attrNameLst>
                                          <p:attrName>style.opacity</p:attrName>
                                        </p:attrNameLst>
                                      </p:cBhvr>
                                      <p:to>
                                        <p:strVal val="0.5"/>
                                      </p:to>
                                    </p:set>
                                    <p:animEffect filter="image" prLst="opacity: 0.5">
                                      <p:cBhvr rctx="IE">
                                        <p:cTn id="22" dur="indefinite"/>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mph" presetSubtype="0" grpId="0" nodeType="clickEffect">
                                  <p:stCondLst>
                                    <p:cond delay="0"/>
                                  </p:stCondLst>
                                  <p:childTnLst>
                                    <p:set>
                                      <p:cBhvr rctx="PPT">
                                        <p:cTn id="26" dur="indefinite"/>
                                        <p:tgtEl>
                                          <p:spTgt spid="7">
                                            <p:txEl>
                                              <p:pRg st="4" end="4"/>
                                            </p:txEl>
                                          </p:spTgt>
                                        </p:tgtEl>
                                        <p:attrNameLst>
                                          <p:attrName>style.opacity</p:attrName>
                                        </p:attrNameLst>
                                      </p:cBhvr>
                                      <p:to>
                                        <p:strVal val="0.5"/>
                                      </p:to>
                                    </p:set>
                                    <p:animEffect filter="image" prLst="opacity: 0.5">
                                      <p:cBhvr rctx="IE">
                                        <p:cTn id="27" dur="indefinite"/>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mph" presetSubtype="0" grpId="0" nodeType="clickEffect">
                                  <p:stCondLst>
                                    <p:cond delay="0"/>
                                  </p:stCondLst>
                                  <p:childTnLst>
                                    <p:set>
                                      <p:cBhvr rctx="PPT">
                                        <p:cTn id="31" dur="indefinite"/>
                                        <p:tgtEl>
                                          <p:spTgt spid="7">
                                            <p:txEl>
                                              <p:pRg st="5" end="5"/>
                                            </p:txEl>
                                          </p:spTgt>
                                        </p:tgtEl>
                                        <p:attrNameLst>
                                          <p:attrName>style.opacity</p:attrName>
                                        </p:attrNameLst>
                                      </p:cBhvr>
                                      <p:to>
                                        <p:strVal val="0.5"/>
                                      </p:to>
                                    </p:set>
                                    <p:animEffect filter="image" prLst="opacity: 0.5">
                                      <p:cBhvr rctx="IE">
                                        <p:cTn id="32" dur="indefinite"/>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mph" presetSubtype="0" grpId="0" nodeType="clickEffect">
                                  <p:stCondLst>
                                    <p:cond delay="0"/>
                                  </p:stCondLst>
                                  <p:childTnLst>
                                    <p:set>
                                      <p:cBhvr rctx="PPT">
                                        <p:cTn id="36" dur="indefinite"/>
                                        <p:tgtEl>
                                          <p:spTgt spid="7">
                                            <p:txEl>
                                              <p:pRg st="6" end="6"/>
                                            </p:txEl>
                                          </p:spTgt>
                                        </p:tgtEl>
                                        <p:attrNameLst>
                                          <p:attrName>style.opacity</p:attrName>
                                        </p:attrNameLst>
                                      </p:cBhvr>
                                      <p:to>
                                        <p:strVal val="0.5"/>
                                      </p:to>
                                    </p:set>
                                    <p:animEffect filter="image" prLst="opacity: 0.5">
                                      <p:cBhvr rctx="IE">
                                        <p:cTn id="37" dur="indefinite"/>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6188" y="249030"/>
            <a:ext cx="5127812" cy="642637"/>
          </a:xfrm>
        </p:spPr>
        <p:txBody>
          <a:bodyPr/>
          <a:lstStyle/>
          <a:p>
            <a:r>
              <a:rPr lang="en-US" sz="2800" dirty="0">
                <a:latin typeface="+mn-lt"/>
              </a:rPr>
              <a:t>MIH Program</a:t>
            </a:r>
            <a:br>
              <a:rPr lang="en-US" sz="2800" dirty="0">
                <a:latin typeface="+mn-lt"/>
              </a:rPr>
            </a:br>
            <a:r>
              <a:rPr lang="en-US" sz="2800" dirty="0">
                <a:latin typeface="+mn-lt"/>
              </a:rPr>
              <a:t>Application Submission</a:t>
            </a:r>
          </a:p>
        </p:txBody>
      </p:sp>
      <p:sp>
        <p:nvSpPr>
          <p:cNvPr id="5" name="Content Placeholder 4"/>
          <p:cNvSpPr>
            <a:spLocks noGrp="1"/>
          </p:cNvSpPr>
          <p:nvPr>
            <p:ph idx="1"/>
          </p:nvPr>
        </p:nvSpPr>
        <p:spPr>
          <a:xfrm>
            <a:off x="457200" y="1313811"/>
            <a:ext cx="8229600" cy="4901566"/>
          </a:xfrm>
        </p:spPr>
        <p:txBody>
          <a:bodyPr>
            <a:noAutofit/>
          </a:bodyPr>
          <a:lstStyle/>
          <a:p>
            <a:pPr>
              <a:spcBef>
                <a:spcPts val="1800"/>
              </a:spcBef>
            </a:pPr>
            <a:r>
              <a:rPr lang="en-US" dirty="0" smtClean="0"/>
              <a:t>DPH </a:t>
            </a:r>
            <a:r>
              <a:rPr lang="en-US" dirty="0"/>
              <a:t>will begin to accept MIH </a:t>
            </a:r>
            <a:r>
              <a:rPr lang="en-US" dirty="0" smtClean="0"/>
              <a:t>program </a:t>
            </a:r>
            <a:r>
              <a:rPr lang="en-US" dirty="0"/>
              <a:t>applications </a:t>
            </a:r>
            <a:r>
              <a:rPr lang="en-US" dirty="0" smtClean="0"/>
              <a:t>in late November 2018</a:t>
            </a:r>
            <a:endParaRPr lang="en-US" dirty="0"/>
          </a:p>
          <a:p>
            <a:pPr>
              <a:spcBef>
                <a:spcPts val="1800"/>
              </a:spcBef>
            </a:pPr>
            <a:r>
              <a:rPr lang="en-US" dirty="0"/>
              <a:t>All </a:t>
            </a:r>
            <a:r>
              <a:rPr lang="en-US" dirty="0" smtClean="0"/>
              <a:t>application forms and materials will </a:t>
            </a:r>
            <a:r>
              <a:rPr lang="en-US" dirty="0"/>
              <a:t>be posted </a:t>
            </a:r>
            <a:r>
              <a:rPr lang="en-US" dirty="0" smtClean="0"/>
              <a:t>at </a:t>
            </a:r>
            <a:r>
              <a:rPr lang="en-US" dirty="0" smtClean="0">
                <a:solidFill>
                  <a:srgbClr val="FF0000"/>
                </a:solidFill>
                <a:hlinkClick r:id="rId2"/>
              </a:rPr>
              <a:t>www.mass.gov/MIH</a:t>
            </a:r>
            <a:endParaRPr lang="en-US" dirty="0">
              <a:solidFill>
                <a:srgbClr val="FF0000"/>
              </a:solidFill>
            </a:endParaRPr>
          </a:p>
          <a:p>
            <a:pPr>
              <a:spcBef>
                <a:spcPts val="1800"/>
              </a:spcBef>
            </a:pPr>
            <a:r>
              <a:rPr lang="en-US" dirty="0"/>
              <a:t>Applications and </a:t>
            </a:r>
            <a:r>
              <a:rPr lang="en-US" dirty="0" smtClean="0"/>
              <a:t>required </a:t>
            </a:r>
            <a:r>
              <a:rPr lang="en-US" dirty="0"/>
              <a:t>documents will be submitted by fax</a:t>
            </a:r>
          </a:p>
          <a:p>
            <a:pPr>
              <a:spcBef>
                <a:spcPts val="1800"/>
              </a:spcBef>
            </a:pPr>
            <a:r>
              <a:rPr lang="en-US" dirty="0"/>
              <a:t>Applicants must submit a one-time, $1,000 application fee with each application</a:t>
            </a:r>
          </a:p>
          <a:p>
            <a:pPr>
              <a:spcBef>
                <a:spcPts val="1800"/>
              </a:spcBef>
            </a:pPr>
            <a:r>
              <a:rPr lang="en-US" dirty="0"/>
              <a:t>Approved programs will receive a Certificate of Approval and must submit the $30,000 registration fee to DPH</a:t>
            </a:r>
          </a:p>
          <a:p>
            <a:pPr>
              <a:spcBef>
                <a:spcPts val="1800"/>
              </a:spcBef>
            </a:pPr>
            <a:r>
              <a:rPr lang="en-US" dirty="0"/>
              <a:t>Program registration is valid for two </a:t>
            </a:r>
            <a:r>
              <a:rPr lang="en-US" dirty="0" smtClean="0"/>
              <a:t>years</a:t>
            </a:r>
            <a:r>
              <a:rPr lang="en-US" dirty="0"/>
              <a:t>; approved programs will be required to apply to renew their approval</a:t>
            </a:r>
          </a:p>
        </p:txBody>
      </p:sp>
      <p:sp>
        <p:nvSpPr>
          <p:cNvPr id="3" name="Slide Number Placeholder 2"/>
          <p:cNvSpPr>
            <a:spLocks noGrp="1"/>
          </p:cNvSpPr>
          <p:nvPr>
            <p:ph type="sldNum" sz="quarter" idx="10"/>
          </p:nvPr>
        </p:nvSpPr>
        <p:spPr/>
        <p:txBody>
          <a:bodyPr/>
          <a:lstStyle/>
          <a:p>
            <a:r>
              <a:rPr lang="nl-NL" dirty="0"/>
              <a:t>Slide </a:t>
            </a:r>
            <a:fld id="{E1101FF6-6AA1-43AF-BC0C-EA247D76D5A9}" type="slidenum">
              <a:rPr lang="nl-NL" smtClean="0"/>
              <a:pPr/>
              <a:t>5</a:t>
            </a:fld>
            <a:endParaRPr lang="nl-NL" dirty="0"/>
          </a:p>
        </p:txBody>
      </p:sp>
    </p:spTree>
    <p:extLst>
      <p:ext uri="{BB962C8B-B14F-4D97-AF65-F5344CB8AC3E}">
        <p14:creationId xmlns:p14="http://schemas.microsoft.com/office/powerpoint/2010/main" val="39654573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endParaRPr>
          </a:p>
        </p:txBody>
      </p:sp>
      <p:sp>
        <p:nvSpPr>
          <p:cNvPr id="57347" name="Text Box 7"/>
          <p:cNvSpPr txBox="1">
            <a:spLocks noChangeArrowheads="1"/>
          </p:cNvSpPr>
          <p:nvPr/>
        </p:nvSpPr>
        <p:spPr bwMode="auto">
          <a:xfrm>
            <a:off x="193675" y="1938154"/>
            <a:ext cx="8770938" cy="2369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algn="ctr" eaLnBrk="1" hangingPunct="1">
              <a:spcBef>
                <a:spcPct val="0"/>
              </a:spcBef>
              <a:buFontTx/>
              <a:buNone/>
            </a:pPr>
            <a:endParaRPr lang="en-US" sz="2800" b="1" dirty="0"/>
          </a:p>
          <a:p>
            <a:pPr algn="ctr" eaLnBrk="1" hangingPunct="1">
              <a:spcBef>
                <a:spcPct val="0"/>
              </a:spcBef>
              <a:buFontTx/>
              <a:buNone/>
            </a:pPr>
            <a:endParaRPr lang="en-US" sz="2800" b="1" dirty="0"/>
          </a:p>
          <a:p>
            <a:pPr algn="ctr" eaLnBrk="1" hangingPunct="1">
              <a:spcBef>
                <a:spcPct val="0"/>
              </a:spcBef>
              <a:buFontTx/>
              <a:buNone/>
            </a:pPr>
            <a:r>
              <a:rPr lang="en-US" sz="4000" b="1" dirty="0"/>
              <a:t>MIH Program Application</a:t>
            </a:r>
            <a:endParaRPr lang="en-US" altLang="en-US" sz="4400" b="1" dirty="0"/>
          </a:p>
          <a:p>
            <a:pPr algn="ctr" eaLnBrk="1" hangingPunct="1">
              <a:spcBef>
                <a:spcPct val="0"/>
              </a:spcBef>
              <a:buFontTx/>
              <a:buNone/>
            </a:pPr>
            <a:endParaRPr lang="en-US" altLang="en-US" sz="1800" b="1" dirty="0"/>
          </a:p>
          <a:p>
            <a:pPr algn="ctr" eaLnBrk="1" hangingPunct="1">
              <a:spcBef>
                <a:spcPct val="0"/>
              </a:spcBef>
              <a:buFontTx/>
              <a:buNone/>
            </a:pPr>
            <a:endParaRPr lang="en-US" altLang="en-US" sz="2400" b="1" dirty="0"/>
          </a:p>
          <a:p>
            <a:pPr algn="ctr" eaLnBrk="1" hangingPunct="1">
              <a:spcBef>
                <a:spcPct val="0"/>
              </a:spcBef>
              <a:buFontTx/>
              <a:buNone/>
            </a:pPr>
            <a:endParaRPr lang="en-US" altLang="en-US" sz="1000" b="1" dirty="0"/>
          </a:p>
        </p:txBody>
      </p:sp>
      <p:pic>
        <p:nvPicPr>
          <p:cNvPr id="57348" name="Picture 4" descr="banner"/>
          <p:cNvPicPr>
            <a:picLocks noChangeAspect="1" noChangeArrowheads="1"/>
          </p:cNvPicPr>
          <p:nvPr/>
        </p:nvPicPr>
        <p:blipFill>
          <a:blip r:embed="rId3" cstate="print">
            <a:extLst>
              <a:ext uri="{28A0092B-C50C-407E-A947-70E740481C1C}">
                <a14:useLocalDpi xmlns:a14="http://schemas.microsoft.com/office/drawing/2010/main" val="0"/>
              </a:ext>
            </a:extLst>
          </a:blip>
          <a:srcRect b="8861"/>
          <a:stretch>
            <a:fillRect/>
          </a:stretch>
        </p:blipFill>
        <p:spPr bwMode="auto">
          <a:xfrm>
            <a:off x="0" y="231811"/>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1"/>
          </p:nvPr>
        </p:nvSpPr>
        <p:spPr/>
        <p:txBody>
          <a:bodyPr/>
          <a:lstStyle/>
          <a:p>
            <a:pPr>
              <a:defRPr/>
            </a:pPr>
            <a:r>
              <a:rPr lang="en-US" altLang="en-US"/>
              <a:t>Slide </a:t>
            </a:r>
            <a:fld id="{0BD109FE-154F-49E4-8D02-47A3E8B5008A}" type="slidenum">
              <a:rPr lang="en-US" altLang="en-US" smtClean="0"/>
              <a:pPr>
                <a:defRPr/>
              </a:pPr>
              <a:t>6</a:t>
            </a:fld>
            <a:endParaRPr lang="en-US" altLang="en-US" dirty="0"/>
          </a:p>
        </p:txBody>
      </p:sp>
    </p:spTree>
    <p:extLst>
      <p:ext uri="{BB962C8B-B14F-4D97-AF65-F5344CB8AC3E}">
        <p14:creationId xmlns:p14="http://schemas.microsoft.com/office/powerpoint/2010/main" val="218277503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Applicant </a:t>
            </a:r>
            <a:r>
              <a:rPr lang="en-US" sz="2800" dirty="0"/>
              <a:t>Information</a:t>
            </a:r>
          </a:p>
        </p:txBody>
      </p:sp>
      <p:sp>
        <p:nvSpPr>
          <p:cNvPr id="6" name="Content Placeholder 2"/>
          <p:cNvSpPr>
            <a:spLocks noGrp="1"/>
          </p:cNvSpPr>
          <p:nvPr>
            <p:ph idx="1"/>
          </p:nvPr>
        </p:nvSpPr>
        <p:spPr>
          <a:xfrm>
            <a:off x="4493207" y="1307650"/>
            <a:ext cx="4307893" cy="4806949"/>
          </a:xfrm>
          <a:noFill/>
          <a:ln w="28575">
            <a:solidFill>
              <a:schemeClr val="accent1">
                <a:lumMod val="60000"/>
                <a:lumOff val="40000"/>
              </a:schemeClr>
            </a:solidFill>
          </a:ln>
        </p:spPr>
        <p:txBody>
          <a:bodyPr>
            <a:normAutofit fontScale="92500" lnSpcReduction="20000"/>
          </a:bodyPr>
          <a:lstStyle/>
          <a:p>
            <a:r>
              <a:rPr lang="en-US" sz="2400" b="1" dirty="0" smtClean="0">
                <a:solidFill>
                  <a:prstClr val="black"/>
                </a:solidFill>
                <a:cs typeface="Arial" panose="020B0604020202020204" pitchFamily="34" charset="0"/>
              </a:rPr>
              <a:t>Ensure </a:t>
            </a:r>
            <a:r>
              <a:rPr lang="en-US" sz="2400" b="1" dirty="0">
                <a:solidFill>
                  <a:prstClr val="black"/>
                </a:solidFill>
                <a:cs typeface="Arial" panose="020B0604020202020204" pitchFamily="34" charset="0"/>
              </a:rPr>
              <a:t>that all information is </a:t>
            </a:r>
            <a:r>
              <a:rPr lang="en-US" sz="2400" b="1" dirty="0" smtClean="0">
                <a:solidFill>
                  <a:prstClr val="black"/>
                </a:solidFill>
                <a:cs typeface="Arial" panose="020B0604020202020204" pitchFamily="34" charset="0"/>
              </a:rPr>
              <a:t>correct</a:t>
            </a:r>
          </a:p>
          <a:p>
            <a:pPr lvl="1"/>
            <a:r>
              <a:rPr lang="en-US" sz="2200" dirty="0" smtClean="0">
                <a:solidFill>
                  <a:prstClr val="black"/>
                </a:solidFill>
                <a:cs typeface="Arial" panose="020B0604020202020204" pitchFamily="34" charset="0"/>
              </a:rPr>
              <a:t>the </a:t>
            </a:r>
            <a:r>
              <a:rPr lang="en-US" sz="2200" dirty="0">
                <a:solidFill>
                  <a:prstClr val="black"/>
                </a:solidFill>
                <a:cs typeface="Arial" panose="020B0604020202020204" pitchFamily="34" charset="0"/>
              </a:rPr>
              <a:t>individual listed will be the primary contact for the application</a:t>
            </a:r>
            <a:br>
              <a:rPr lang="en-US" sz="2200" dirty="0">
                <a:solidFill>
                  <a:prstClr val="black"/>
                </a:solidFill>
                <a:cs typeface="Arial" panose="020B0604020202020204" pitchFamily="34" charset="0"/>
              </a:rPr>
            </a:br>
            <a:r>
              <a:rPr lang="en-US" sz="1000" dirty="0">
                <a:solidFill>
                  <a:prstClr val="black"/>
                </a:solidFill>
                <a:cs typeface="Arial" panose="020B0604020202020204" pitchFamily="34" charset="0"/>
              </a:rPr>
              <a:t> </a:t>
            </a:r>
          </a:p>
          <a:p>
            <a:r>
              <a:rPr lang="en-US" sz="2400" b="1" dirty="0">
                <a:solidFill>
                  <a:prstClr val="black"/>
                </a:solidFill>
                <a:cs typeface="Arial" panose="020B0604020202020204" pitchFamily="34" charset="0"/>
              </a:rPr>
              <a:t>Digital signature process</a:t>
            </a:r>
          </a:p>
          <a:p>
            <a:pPr lvl="1"/>
            <a:r>
              <a:rPr lang="en-US" sz="2200" dirty="0">
                <a:solidFill>
                  <a:prstClr val="black"/>
                </a:solidFill>
                <a:cs typeface="Arial" panose="020B0604020202020204" pitchFamily="34" charset="0"/>
              </a:rPr>
              <a:t>Instructions will be available on the MIH website</a:t>
            </a:r>
          </a:p>
          <a:p>
            <a:pPr lvl="1"/>
            <a:r>
              <a:rPr lang="en-US" sz="2200" dirty="0">
                <a:solidFill>
                  <a:prstClr val="black"/>
                </a:solidFill>
                <a:cs typeface="Arial" panose="020B0604020202020204" pitchFamily="34" charset="0"/>
              </a:rPr>
              <a:t>Wet signatures are not needed</a:t>
            </a:r>
            <a:br>
              <a:rPr lang="en-US" sz="2200" dirty="0">
                <a:solidFill>
                  <a:prstClr val="black"/>
                </a:solidFill>
                <a:cs typeface="Arial" panose="020B0604020202020204" pitchFamily="34" charset="0"/>
              </a:rPr>
            </a:br>
            <a:r>
              <a:rPr lang="en-US" sz="1200" dirty="0">
                <a:solidFill>
                  <a:prstClr val="black"/>
                </a:solidFill>
                <a:cs typeface="Arial" panose="020B0604020202020204" pitchFamily="34" charset="0"/>
              </a:rPr>
              <a:t> </a:t>
            </a:r>
          </a:p>
          <a:p>
            <a:r>
              <a:rPr lang="en-US" sz="2400" b="1" dirty="0" smtClean="0">
                <a:solidFill>
                  <a:prstClr val="black"/>
                </a:solidFill>
                <a:cs typeface="Arial" panose="020B0604020202020204" pitchFamily="34" charset="0"/>
              </a:rPr>
              <a:t>Ambulance service information</a:t>
            </a:r>
          </a:p>
          <a:p>
            <a:pPr lvl="1"/>
            <a:r>
              <a:rPr lang="en-US" sz="2200" dirty="0" smtClean="0">
                <a:solidFill>
                  <a:prstClr val="black"/>
                </a:solidFill>
                <a:cs typeface="Arial" panose="020B0604020202020204" pitchFamily="34" charset="0"/>
              </a:rPr>
              <a:t>Includes total number of EMTs and paramedics that will work with the proposed program </a:t>
            </a:r>
            <a:r>
              <a:rPr lang="en-US" sz="2200" dirty="0">
                <a:solidFill>
                  <a:prstClr val="black"/>
                </a:solidFill>
                <a:cs typeface="Arial" panose="020B0604020202020204" pitchFamily="34" charset="0"/>
              </a:rPr>
              <a:t/>
            </a:r>
            <a:br>
              <a:rPr lang="en-US" sz="2200" dirty="0">
                <a:solidFill>
                  <a:prstClr val="black"/>
                </a:solidFill>
                <a:cs typeface="Arial" panose="020B0604020202020204" pitchFamily="34" charset="0"/>
              </a:rPr>
            </a:br>
            <a:r>
              <a:rPr lang="en-US" sz="1000" dirty="0">
                <a:solidFill>
                  <a:prstClr val="black"/>
                </a:solidFill>
                <a:cs typeface="Arial" panose="020B0604020202020204" pitchFamily="34" charset="0"/>
              </a:rPr>
              <a:t> </a:t>
            </a:r>
          </a:p>
          <a:p>
            <a:r>
              <a:rPr lang="en-US" sz="2400" b="1" dirty="0">
                <a:solidFill>
                  <a:prstClr val="black"/>
                </a:solidFill>
                <a:cs typeface="Arial" panose="020B0604020202020204" pitchFamily="34" charset="0"/>
              </a:rPr>
              <a:t>Funding sources</a:t>
            </a:r>
            <a:endParaRPr lang="en-US" sz="2300" dirty="0">
              <a:solidFill>
                <a:prstClr val="black"/>
              </a:solidFill>
              <a:cs typeface="Arial" panose="020B0604020202020204" pitchFamily="34" charset="0"/>
            </a:endParaRPr>
          </a:p>
        </p:txBody>
      </p:sp>
      <p:sp>
        <p:nvSpPr>
          <p:cNvPr id="5" name="Slide Number Placeholder 4"/>
          <p:cNvSpPr>
            <a:spLocks noGrp="1"/>
          </p:cNvSpPr>
          <p:nvPr>
            <p:ph type="sldNum" sz="quarter" idx="10"/>
          </p:nvPr>
        </p:nvSpPr>
        <p:spPr/>
        <p:txBody>
          <a:bodyPr/>
          <a:lstStyle/>
          <a:p>
            <a:r>
              <a:rPr lang="nl-NL" dirty="0"/>
              <a:t>Slide </a:t>
            </a:r>
            <a:fld id="{E1101FF6-6AA1-43AF-BC0C-EA247D76D5A9}" type="slidenum">
              <a:rPr lang="nl-NL" smtClean="0"/>
              <a:pPr/>
              <a:t>7</a:t>
            </a:fld>
            <a:endParaRPr lang="nl-NL" dirty="0"/>
          </a:p>
        </p:txBody>
      </p:sp>
      <p:pic>
        <p:nvPicPr>
          <p:cNvPr id="8" name="Picture 7"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9010" y="1284930"/>
            <a:ext cx="4002856" cy="4882320"/>
          </a:xfrm>
          <a:prstGeom prst="rect">
            <a:avLst/>
          </a:prstGeom>
          <a:ln>
            <a:solidFill>
              <a:schemeClr val="tx1"/>
            </a:solidFill>
          </a:ln>
        </p:spPr>
      </p:pic>
    </p:spTree>
    <p:extLst>
      <p:ext uri="{BB962C8B-B14F-4D97-AF65-F5344CB8AC3E}">
        <p14:creationId xmlns:p14="http://schemas.microsoft.com/office/powerpoint/2010/main" val="958662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Proposed Operational Partners</a:t>
            </a:r>
            <a:endParaRPr lang="en-US" sz="2800" dirty="0"/>
          </a:p>
        </p:txBody>
      </p:sp>
      <p:sp>
        <p:nvSpPr>
          <p:cNvPr id="6" name="Content Placeholder 2"/>
          <p:cNvSpPr>
            <a:spLocks noGrp="1"/>
          </p:cNvSpPr>
          <p:nvPr>
            <p:ph idx="1"/>
          </p:nvPr>
        </p:nvSpPr>
        <p:spPr>
          <a:xfrm>
            <a:off x="478971" y="4252728"/>
            <a:ext cx="8265226" cy="1992497"/>
          </a:xfrm>
          <a:noFill/>
          <a:ln w="28575">
            <a:solidFill>
              <a:schemeClr val="accent1">
                <a:lumMod val="60000"/>
                <a:lumOff val="40000"/>
              </a:schemeClr>
            </a:solidFill>
          </a:ln>
        </p:spPr>
        <p:txBody>
          <a:bodyPr>
            <a:normAutofit lnSpcReduction="10000"/>
          </a:bodyPr>
          <a:lstStyle/>
          <a:p>
            <a:pPr marL="0" lvl="0" indent="0">
              <a:buNone/>
            </a:pPr>
            <a:r>
              <a:rPr lang="en-US" sz="2200" dirty="0" smtClean="0"/>
              <a:t>If your </a:t>
            </a:r>
            <a:r>
              <a:rPr lang="en-US" sz="2200" dirty="0"/>
              <a:t>proposed MIH program will </a:t>
            </a:r>
            <a:r>
              <a:rPr lang="en-US" sz="2200" dirty="0" smtClean="0"/>
              <a:t>have a primary focus </a:t>
            </a:r>
            <a:r>
              <a:rPr lang="en-US" sz="2200" dirty="0"/>
              <a:t>on </a:t>
            </a:r>
            <a:r>
              <a:rPr lang="en-US" sz="2200" dirty="0" err="1"/>
              <a:t>MassHealth</a:t>
            </a:r>
            <a:r>
              <a:rPr lang="en-US" sz="2200" dirty="0"/>
              <a:t> beneficiaries with behavioral health needs, the proposed </a:t>
            </a:r>
            <a:r>
              <a:rPr lang="en-US" sz="2200" dirty="0" smtClean="0"/>
              <a:t>program must partner </a:t>
            </a:r>
            <a:r>
              <a:rPr lang="en-US" sz="2200" dirty="0"/>
              <a:t>or coordinate with an Emergency Services </a:t>
            </a:r>
            <a:r>
              <a:rPr lang="en-US" sz="2200" dirty="0" smtClean="0"/>
              <a:t>Program (ESP).</a:t>
            </a:r>
            <a:br>
              <a:rPr lang="en-US" sz="2200" dirty="0" smtClean="0"/>
            </a:br>
            <a:r>
              <a:rPr lang="en-US" sz="2200" dirty="0" smtClean="0"/>
              <a:t> </a:t>
            </a:r>
          </a:p>
          <a:p>
            <a:pPr marL="0" lvl="0" indent="0">
              <a:buNone/>
            </a:pPr>
            <a:r>
              <a:rPr lang="en-US" sz="2200" dirty="0" smtClean="0"/>
              <a:t>This </a:t>
            </a:r>
            <a:r>
              <a:rPr lang="en-US" sz="2200" dirty="0"/>
              <a:t>is a requirement </a:t>
            </a:r>
            <a:r>
              <a:rPr lang="en-US" sz="2200" dirty="0" smtClean="0"/>
              <a:t>is found at 105 CMR 173.040(A)(4).</a:t>
            </a:r>
            <a:endParaRPr lang="en-US" sz="2200" dirty="0"/>
          </a:p>
          <a:p>
            <a:endParaRPr lang="en-US" sz="2300" dirty="0">
              <a:solidFill>
                <a:prstClr val="black"/>
              </a:solidFill>
              <a:cs typeface="Arial" panose="020B0604020202020204" pitchFamily="34" charset="0"/>
            </a:endParaRPr>
          </a:p>
        </p:txBody>
      </p:sp>
      <p:sp>
        <p:nvSpPr>
          <p:cNvPr id="5" name="Slide Number Placeholder 4"/>
          <p:cNvSpPr>
            <a:spLocks noGrp="1"/>
          </p:cNvSpPr>
          <p:nvPr>
            <p:ph type="sldNum" sz="quarter" idx="10"/>
          </p:nvPr>
        </p:nvSpPr>
        <p:spPr/>
        <p:txBody>
          <a:bodyPr/>
          <a:lstStyle/>
          <a:p>
            <a:r>
              <a:rPr lang="nl-NL" dirty="0"/>
              <a:t>Slide </a:t>
            </a:r>
            <a:fld id="{E1101FF6-6AA1-43AF-BC0C-EA247D76D5A9}" type="slidenum">
              <a:rPr lang="nl-NL" smtClean="0"/>
              <a:pPr/>
              <a:t>8</a:t>
            </a:fld>
            <a:endParaRPr lang="nl-NL" dirty="0"/>
          </a:p>
        </p:txBody>
      </p:sp>
      <p:pic>
        <p:nvPicPr>
          <p:cNvPr id="3" name="Picture 2" descr="Screen Clipping"/>
          <p:cNvPicPr>
            <a:picLocks noChangeAspect="1"/>
          </p:cNvPicPr>
          <p:nvPr/>
        </p:nvPicPr>
        <p:blipFill rotWithShape="1">
          <a:blip r:embed="rId2">
            <a:extLst>
              <a:ext uri="{28A0092B-C50C-407E-A947-70E740481C1C}">
                <a14:useLocalDpi xmlns:a14="http://schemas.microsoft.com/office/drawing/2010/main" val="0"/>
              </a:ext>
            </a:extLst>
          </a:blip>
          <a:srcRect l="1995" t="3722" r="2597" b="5882"/>
          <a:stretch/>
        </p:blipFill>
        <p:spPr>
          <a:xfrm>
            <a:off x="2363190" y="1199413"/>
            <a:ext cx="4797632" cy="2933205"/>
          </a:xfrm>
          <a:prstGeom prst="rect">
            <a:avLst/>
          </a:prstGeom>
          <a:ln>
            <a:solidFill>
              <a:schemeClr val="tx1"/>
            </a:solidFill>
          </a:ln>
        </p:spPr>
      </p:pic>
    </p:spTree>
    <p:extLst>
      <p:ext uri="{BB962C8B-B14F-4D97-AF65-F5344CB8AC3E}">
        <p14:creationId xmlns:p14="http://schemas.microsoft.com/office/powerpoint/2010/main" val="361622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850" y="142875"/>
            <a:ext cx="4552950" cy="857489"/>
          </a:xfrm>
        </p:spPr>
        <p:txBody>
          <a:bodyPr/>
          <a:lstStyle/>
          <a:p>
            <a:r>
              <a:rPr lang="en-US" sz="2800" dirty="0" smtClean="0"/>
              <a:t>Attestations</a:t>
            </a:r>
            <a:endParaRPr lang="en-US" sz="2800" dirty="0"/>
          </a:p>
        </p:txBody>
      </p:sp>
      <p:sp>
        <p:nvSpPr>
          <p:cNvPr id="6" name="Content Placeholder 2"/>
          <p:cNvSpPr>
            <a:spLocks noGrp="1"/>
          </p:cNvSpPr>
          <p:nvPr>
            <p:ph idx="1"/>
          </p:nvPr>
        </p:nvSpPr>
        <p:spPr>
          <a:xfrm>
            <a:off x="5035138" y="1304925"/>
            <a:ext cx="3794537" cy="4848225"/>
          </a:xfrm>
          <a:noFill/>
          <a:ln w="28575">
            <a:solidFill>
              <a:schemeClr val="accent1">
                <a:lumMod val="60000"/>
                <a:lumOff val="40000"/>
              </a:schemeClr>
            </a:solidFill>
          </a:ln>
        </p:spPr>
        <p:txBody>
          <a:bodyPr>
            <a:normAutofit/>
          </a:bodyPr>
          <a:lstStyle/>
          <a:p>
            <a:r>
              <a:rPr lang="en-US" sz="2400" dirty="0">
                <a:solidFill>
                  <a:prstClr val="black"/>
                </a:solidFill>
                <a:cs typeface="Arial" panose="020B0604020202020204" pitchFamily="34" charset="0"/>
              </a:rPr>
              <a:t>Attestation that the </a:t>
            </a:r>
            <a:r>
              <a:rPr lang="en-US" sz="2400" dirty="0" smtClean="0">
                <a:solidFill>
                  <a:prstClr val="black"/>
                </a:solidFill>
                <a:cs typeface="Arial" panose="020B0604020202020204" pitchFamily="34" charset="0"/>
              </a:rPr>
              <a:t>applicant </a:t>
            </a:r>
            <a:r>
              <a:rPr lang="en-US" sz="2400" dirty="0">
                <a:solidFill>
                  <a:prstClr val="black"/>
                </a:solidFill>
                <a:cs typeface="Arial" panose="020B0604020202020204" pitchFamily="34" charset="0"/>
              </a:rPr>
              <a:t>understand the regulatory requirements of the </a:t>
            </a:r>
            <a:r>
              <a:rPr lang="en-US" sz="2400" dirty="0" smtClean="0">
                <a:solidFill>
                  <a:prstClr val="black"/>
                </a:solidFill>
                <a:cs typeface="Arial" panose="020B0604020202020204" pitchFamily="34" charset="0"/>
              </a:rPr>
              <a:t>MIH </a:t>
            </a:r>
            <a:r>
              <a:rPr lang="en-US" sz="2400" dirty="0">
                <a:solidFill>
                  <a:prstClr val="black"/>
                </a:solidFill>
                <a:cs typeface="Arial" panose="020B0604020202020204" pitchFamily="34" charset="0"/>
              </a:rPr>
              <a:t>program that they are applying to operate</a:t>
            </a:r>
            <a:br>
              <a:rPr lang="en-US" sz="2400" dirty="0">
                <a:solidFill>
                  <a:prstClr val="black"/>
                </a:solidFill>
                <a:cs typeface="Arial" panose="020B0604020202020204" pitchFamily="34" charset="0"/>
              </a:rPr>
            </a:br>
            <a:r>
              <a:rPr lang="en-US" sz="1300" dirty="0">
                <a:solidFill>
                  <a:prstClr val="black"/>
                </a:solidFill>
                <a:cs typeface="Arial" panose="020B0604020202020204" pitchFamily="34" charset="0"/>
              </a:rPr>
              <a:t> </a:t>
            </a:r>
          </a:p>
          <a:p>
            <a:r>
              <a:rPr lang="en-US" sz="2400" dirty="0">
                <a:solidFill>
                  <a:prstClr val="black"/>
                </a:solidFill>
                <a:cs typeface="Arial" panose="020B0604020202020204" pitchFamily="34" charset="0"/>
              </a:rPr>
              <a:t>Signed by </a:t>
            </a:r>
            <a:r>
              <a:rPr lang="en-US" sz="2400" dirty="0" smtClean="0">
                <a:solidFill>
                  <a:prstClr val="black"/>
                </a:solidFill>
                <a:cs typeface="Arial" panose="020B0604020202020204" pitchFamily="34" charset="0"/>
              </a:rPr>
              <a:t>an authorized signatory </a:t>
            </a:r>
            <a:r>
              <a:rPr lang="en-US" sz="2400" dirty="0">
                <a:solidFill>
                  <a:prstClr val="black"/>
                </a:solidFill>
                <a:cs typeface="Arial" panose="020B0604020202020204" pitchFamily="34" charset="0"/>
              </a:rPr>
              <a:t>of the </a:t>
            </a:r>
            <a:r>
              <a:rPr lang="en-US" sz="2400" dirty="0" smtClean="0">
                <a:solidFill>
                  <a:prstClr val="black"/>
                </a:solidFill>
                <a:cs typeface="Arial" panose="020B0604020202020204" pitchFamily="34" charset="0"/>
              </a:rPr>
              <a:t>applicant organization and the proposed program’s Medical Director</a:t>
            </a:r>
            <a:endParaRPr lang="en-US" sz="1300" dirty="0">
              <a:solidFill>
                <a:prstClr val="black"/>
              </a:solidFill>
              <a:cs typeface="Arial" panose="020B0604020202020204" pitchFamily="34" charset="0"/>
            </a:endParaRPr>
          </a:p>
        </p:txBody>
      </p:sp>
      <p:sp>
        <p:nvSpPr>
          <p:cNvPr id="5" name="Slide Number Placeholder 4"/>
          <p:cNvSpPr>
            <a:spLocks noGrp="1"/>
          </p:cNvSpPr>
          <p:nvPr>
            <p:ph type="sldNum" sz="quarter" idx="10"/>
          </p:nvPr>
        </p:nvSpPr>
        <p:spPr/>
        <p:txBody>
          <a:bodyPr/>
          <a:lstStyle/>
          <a:p>
            <a:r>
              <a:rPr lang="nl-NL" dirty="0"/>
              <a:t>Slide </a:t>
            </a:r>
            <a:fld id="{E1101FF6-6AA1-43AF-BC0C-EA247D76D5A9}" type="slidenum">
              <a:rPr lang="nl-NL" smtClean="0"/>
              <a:pPr/>
              <a:t>9</a:t>
            </a:fld>
            <a:endParaRPr lang="nl-NL" dirty="0"/>
          </a:p>
        </p:txBody>
      </p:sp>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3064" y="1304926"/>
            <a:ext cx="4184932" cy="4620862"/>
          </a:xfrm>
          <a:prstGeom prst="rect">
            <a:avLst/>
          </a:prstGeom>
          <a:ln>
            <a:solidFill>
              <a:schemeClr val="tx1"/>
            </a:solidFill>
          </a:ln>
        </p:spPr>
      </p:pic>
    </p:spTree>
    <p:extLst>
      <p:ext uri="{BB962C8B-B14F-4D97-AF65-F5344CB8AC3E}">
        <p14:creationId xmlns:p14="http://schemas.microsoft.com/office/powerpoint/2010/main" val="1612916023"/>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104944</TotalTime>
  <Words>1715</Words>
  <Application>Microsoft Office PowerPoint</Application>
  <PresentationFormat>On-screen Show (4:3)</PresentationFormat>
  <Paragraphs>252</Paragraphs>
  <Slides>28</Slides>
  <Notes>3</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Default Design</vt:lpstr>
      <vt:lpstr>PowerPoint Presentation</vt:lpstr>
      <vt:lpstr>Objectives</vt:lpstr>
      <vt:lpstr>MIH Background</vt:lpstr>
      <vt:lpstr>MIH Requirements</vt:lpstr>
      <vt:lpstr>MIH Program Application Submission</vt:lpstr>
      <vt:lpstr>PowerPoint Presentation</vt:lpstr>
      <vt:lpstr>Applicant Information</vt:lpstr>
      <vt:lpstr>Proposed Operational Partners</vt:lpstr>
      <vt:lpstr>Attestations</vt:lpstr>
      <vt:lpstr>Proposed Program Overview</vt:lpstr>
      <vt:lpstr>Gaps in Service Delivery Narrative</vt:lpstr>
      <vt:lpstr>Gaps in Service Delivery Narrative, cont’d</vt:lpstr>
      <vt:lpstr>Gap in Service Delivery Narrative Organization</vt:lpstr>
      <vt:lpstr>Gap in Service Delivery Narrative: Quantitative Data Source Examples</vt:lpstr>
      <vt:lpstr>Gap in Service Delivery Narrative: Quantitative Data Metric Examples</vt:lpstr>
      <vt:lpstr>Gap in Service Delivery Narrative: Qualitative Data Source Examples</vt:lpstr>
      <vt:lpstr>Additional Resources Helpful for Developing Gap in Service Delivery Narratives</vt:lpstr>
      <vt:lpstr>Partnerships and Coordination of Care</vt:lpstr>
      <vt:lpstr>Partnerships and Coordination of Care, cont’d</vt:lpstr>
      <vt:lpstr>Organizational Readiness</vt:lpstr>
      <vt:lpstr>Medical Oversight</vt:lpstr>
      <vt:lpstr>Medical Oversight, cont’d</vt:lpstr>
      <vt:lpstr>Document Submission</vt:lpstr>
      <vt:lpstr>Making MIH Work</vt:lpstr>
      <vt:lpstr>Potential Partners for ACOs and Hospitals</vt:lpstr>
      <vt:lpstr>MIH &amp; MIH with EDA Program Application Overview Sessions</vt:lpstr>
      <vt:lpstr>Online Resources</vt:lpstr>
      <vt:lpstr>Questions?</vt:lpstr>
    </vt:vector>
  </TitlesOfParts>
  <Company>Massachusetts Department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BHCSQ;Mark Miller</dc:creator>
  <cp:lastModifiedBy> </cp:lastModifiedBy>
  <cp:revision>3553</cp:revision>
  <cp:lastPrinted>2018-08-01T20:56:19Z</cp:lastPrinted>
  <dcterms:created xsi:type="dcterms:W3CDTF">2001-01-17T15:22:57Z</dcterms:created>
  <dcterms:modified xsi:type="dcterms:W3CDTF">2018-10-17T14:04:40Z</dcterms:modified>
</cp:coreProperties>
</file>