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5.xml" ContentType="application/vnd.openxmlformats-officedocument.drawingml.chart+xml"/>
  <Override PartName="/ppt/notesSlides/notesSlide3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3.xml" ContentType="application/vnd.openxmlformats-officedocument.presentationml.notesSlide+xml"/>
  <Override PartName="/ppt/charts/chart8.xml" ContentType="application/vnd.openxmlformats-officedocument.drawingml.chart+xml"/>
  <Override PartName="/ppt/notesSlides/notesSlide34.xml" ContentType="application/vnd.openxmlformats-officedocument.presentationml.notesSlide+xml"/>
  <Override PartName="/ppt/charts/chart9.xml" ContentType="application/vnd.openxmlformats-officedocument.drawingml.chart+xml"/>
  <Override PartName="/ppt/notesSlides/notesSlide35.xml" ContentType="application/vnd.openxmlformats-officedocument.presentationml.notesSlide+xml"/>
  <Override PartName="/ppt/charts/chart10.xml" ContentType="application/vnd.openxmlformats-officedocument.drawingml.chart+xml"/>
  <Override PartName="/ppt/notesSlides/notesSlide36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37.xml" ContentType="application/vnd.openxmlformats-officedocument.presentationml.notesSlide+xml"/>
  <Override PartName="/ppt/charts/chart15.xml" ContentType="application/vnd.openxmlformats-officedocument.drawingml.chart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46" r:id="rId1"/>
    <p:sldMasterId id="2147502127" r:id="rId2"/>
    <p:sldMasterId id="2147483898" r:id="rId3"/>
    <p:sldMasterId id="2147483911" r:id="rId4"/>
    <p:sldMasterId id="2147483924" r:id="rId5"/>
    <p:sldMasterId id="2147483937" r:id="rId6"/>
    <p:sldMasterId id="2147484254" r:id="rId7"/>
    <p:sldMasterId id="2147484785" r:id="rId8"/>
    <p:sldMasterId id="2147484798" r:id="rId9"/>
    <p:sldMasterId id="2147485091" r:id="rId10"/>
    <p:sldMasterId id="2147485104" r:id="rId11"/>
  </p:sldMasterIdLst>
  <p:notesMasterIdLst>
    <p:notesMasterId r:id="rId70"/>
  </p:notesMasterIdLst>
  <p:handoutMasterIdLst>
    <p:handoutMasterId r:id="rId71"/>
  </p:handoutMasterIdLst>
  <p:sldIdLst>
    <p:sldId id="729" r:id="rId12"/>
    <p:sldId id="797" r:id="rId13"/>
    <p:sldId id="1013" r:id="rId14"/>
    <p:sldId id="943" r:id="rId15"/>
    <p:sldId id="945" r:id="rId16"/>
    <p:sldId id="1012" r:id="rId17"/>
    <p:sldId id="967" r:id="rId18"/>
    <p:sldId id="1134" r:id="rId19"/>
    <p:sldId id="1125" r:id="rId20"/>
    <p:sldId id="1156" r:id="rId21"/>
    <p:sldId id="1014" r:id="rId22"/>
    <p:sldId id="1164" r:id="rId23"/>
    <p:sldId id="1166" r:id="rId24"/>
    <p:sldId id="256" r:id="rId25"/>
    <p:sldId id="336" r:id="rId26"/>
    <p:sldId id="334" r:id="rId27"/>
    <p:sldId id="344" r:id="rId28"/>
    <p:sldId id="343" r:id="rId29"/>
    <p:sldId id="346" r:id="rId30"/>
    <p:sldId id="345" r:id="rId31"/>
    <p:sldId id="350" r:id="rId32"/>
    <p:sldId id="349" r:id="rId33"/>
    <p:sldId id="360" r:id="rId34"/>
    <p:sldId id="335" r:id="rId35"/>
    <p:sldId id="351" r:id="rId36"/>
    <p:sldId id="352" r:id="rId37"/>
    <p:sldId id="353" r:id="rId38"/>
    <p:sldId id="354" r:id="rId39"/>
    <p:sldId id="355" r:id="rId40"/>
    <p:sldId id="356" r:id="rId41"/>
    <p:sldId id="357" r:id="rId42"/>
    <p:sldId id="358" r:id="rId43"/>
    <p:sldId id="338" r:id="rId44"/>
    <p:sldId id="347" r:id="rId45"/>
    <p:sldId id="339" r:id="rId46"/>
    <p:sldId id="348" r:id="rId47"/>
    <p:sldId id="341" r:id="rId48"/>
    <p:sldId id="361" r:id="rId49"/>
    <p:sldId id="342" r:id="rId50"/>
    <p:sldId id="1010" r:id="rId51"/>
    <p:sldId id="998" r:id="rId52"/>
    <p:sldId id="1158" r:id="rId53"/>
    <p:sldId id="1159" r:id="rId54"/>
    <p:sldId id="979" r:id="rId55"/>
    <p:sldId id="1161" r:id="rId56"/>
    <p:sldId id="1162" r:id="rId57"/>
    <p:sldId id="968" r:id="rId58"/>
    <p:sldId id="1163" r:id="rId59"/>
    <p:sldId id="965" r:id="rId60"/>
    <p:sldId id="977" r:id="rId61"/>
    <p:sldId id="1003" r:id="rId62"/>
    <p:sldId id="980" r:id="rId63"/>
    <p:sldId id="981" r:id="rId64"/>
    <p:sldId id="983" r:id="rId65"/>
    <p:sldId id="984" r:id="rId66"/>
    <p:sldId id="982" r:id="rId67"/>
    <p:sldId id="814" r:id="rId68"/>
    <p:sldId id="742" r:id="rId6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76">
          <p15:clr>
            <a:srgbClr val="A4A3A4"/>
          </p15:clr>
        </p15:guide>
        <p15:guide id="2" orient="horz" pos="1261">
          <p15:clr>
            <a:srgbClr val="A4A3A4"/>
          </p15:clr>
        </p15:guide>
        <p15:guide id="3" orient="horz" pos="1412">
          <p15:clr>
            <a:srgbClr val="A4A3A4"/>
          </p15:clr>
        </p15:guide>
        <p15:guide id="4" pos="3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9">
          <p15:clr>
            <a:srgbClr val="A4A3A4"/>
          </p15:clr>
        </p15:guide>
        <p15:guide id="2" pos="328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 Hwang" initials="" lastIdx="10" clrIdx="0"/>
  <p:cmAuthor id="7" name="ktfillo" initials="k" lastIdx="1" clrIdx="7">
    <p:extLst/>
  </p:cmAuthor>
  <p:cmAuthor id="1" name="Dana Roth" initials="DR" lastIdx="0" clrIdx="1"/>
  <p:cmAuthor id="2" name="Dana Pomeroy Roth" initials="DPR" lastIdx="3" clrIdx="2"/>
  <p:cmAuthor id="3" name="RHD" initials="RHD" lastIdx="4" clrIdx="3"/>
  <p:cmAuthor id="4" name="Richard Dougherty" initials="RHD" lastIdx="6" clrIdx="4"/>
  <p:cmAuthor id="5" name="KT" initials="K" lastIdx="3" clrIdx="5"/>
  <p:cmAuthor id="6" name=" " initials=" " lastIdx="3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20000"/>
    <a:srgbClr val="4B6559"/>
    <a:srgbClr val="CDB005"/>
    <a:srgbClr val="C1D002"/>
    <a:srgbClr val="34456C"/>
    <a:srgbClr val="0066FF"/>
    <a:srgbClr val="FFFFFF"/>
    <a:srgbClr val="D9ECFF"/>
    <a:srgbClr val="BBDFF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83977" autoAdjust="0"/>
  </p:normalViewPr>
  <p:slideViewPr>
    <p:cSldViewPr snapToGrid="0" snapToObjects="1" showGuides="1">
      <p:cViewPr varScale="1">
        <p:scale>
          <a:sx n="77" d="100"/>
          <a:sy n="77" d="100"/>
        </p:scale>
        <p:origin x="-1728" y="-90"/>
      </p:cViewPr>
      <p:guideLst>
        <p:guide orient="horz" pos="4176"/>
        <p:guide orient="horz" pos="1261"/>
        <p:guide orient="horz" pos="1412"/>
        <p:guide pos="392"/>
      </p:guideLst>
    </p:cSldViewPr>
  </p:slideViewPr>
  <p:outlineViewPr>
    <p:cViewPr>
      <p:scale>
        <a:sx n="33" d="100"/>
        <a:sy n="33" d="100"/>
      </p:scale>
      <p:origin x="0" y="24498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30" d="100"/>
        <a:sy n="130" d="100"/>
      </p:scale>
      <p:origin x="0" y="8698"/>
    </p:cViewPr>
  </p:sorterViewPr>
  <p:notesViewPr>
    <p:cSldViewPr snapToGrid="0" snapToObjects="1" showGuides="1">
      <p:cViewPr varScale="1">
        <p:scale>
          <a:sx n="56" d="100"/>
          <a:sy n="56" d="100"/>
        </p:scale>
        <p:origin x="2832" y="72"/>
      </p:cViewPr>
      <p:guideLst>
        <p:guide orient="horz" pos="2929"/>
        <p:guide pos="328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HCQ-DPH-BOS-121\HCQ\Data\Quality%20Improvement\Trauma\TSC%20Materials\Tables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HCQ-DPH-BOS-121\HCQ\Data\Quality%20Improvement\Trauma\TSC%20Materials\Tables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HCQ-DPH-BOS-121\Users\nmcelroy\Trauma\2016FirstLook_hospitals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CQ-DPH-BOS-121\HCQ\Data\Quality%20Improvement\Trauma\SAS%20Programs\Nov2018TSC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\\HCQ-DPH-BOS-121\Users\nmcelroy\Trauma\Trauma2016FirstLook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\\HCQ-DPH-BOS-121\Users\nmcelroy\Trauma\Trauma2016FirstLook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HCQ-DPH-BOS-121\HCQ\Data\Quality%20Improvement\Trauma\SAS%20Programs\Nov2018TSC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HCQ-DPH-BOS-121\HCQ\Data\Quality%20Improvement\Trauma\SAS%20Programs\Nov2018TSC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HCQ-DPH-BOS-121\HCQ\Data\Quality%20Improvement\Trauma\SAS%20Programs\Nov2018TSC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HCQ-DPH-BOS-121\HCQ\Data\Quality%20Improvement\Trauma\SAS%20Programs\Nov2018TSC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HCQ-DPH-BOS-121\HCQ\Data\Quality%20Improvement\Trauma\SAS%20Programs\Nov2018TS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43974413813297"/>
          <c:y val="0.18759572332870159"/>
          <c:w val="0.82788417085686006"/>
          <c:h val="0.6676509954421648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Suicides</c:v>
                </c:pt>
              </c:strCache>
            </c:strRef>
          </c:tx>
          <c:spPr>
            <a:ln w="50800">
              <a:solidFill>
                <a:srgbClr val="D16349"/>
              </a:solidFill>
            </a:ln>
          </c:spPr>
          <c:marker>
            <c:symbol val="diamond"/>
            <c:size val="10"/>
            <c:spPr>
              <a:solidFill>
                <a:srgbClr val="D16349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3775945586814823E-2"/>
                  <c:y val="-4.3102473839031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B1-47A9-8E38-B12E228E4510}"/>
                </c:ext>
              </c:extLst>
            </c:dLbl>
            <c:dLbl>
              <c:idx val="1"/>
              <c:layout>
                <c:manualLayout>
                  <c:x val="-5.3734618203635037E-2"/>
                  <c:y val="-5.24480879587211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B1-47A9-8E38-B12E228E4510}"/>
                </c:ext>
              </c:extLst>
            </c:dLbl>
            <c:spPr>
              <a:noFill/>
              <a:ln w="25319">
                <a:noFill/>
              </a:ln>
            </c:spPr>
            <c:txPr>
              <a:bodyPr/>
              <a:lstStyle/>
              <a:p>
                <a:pPr>
                  <a:defRPr sz="1000" b="1" i="0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Sheet1!$B$2:$B$12</c:f>
              <c:numCache>
                <c:formatCode>0</c:formatCode>
                <c:ptCount val="11"/>
                <c:pt idx="0">
                  <c:v>468</c:v>
                </c:pt>
                <c:pt idx="1">
                  <c:v>455</c:v>
                </c:pt>
                <c:pt idx="2">
                  <c:v>513</c:v>
                </c:pt>
                <c:pt idx="3">
                  <c:v>503</c:v>
                </c:pt>
                <c:pt idx="4">
                  <c:v>538</c:v>
                </c:pt>
                <c:pt idx="5">
                  <c:v>602</c:v>
                </c:pt>
                <c:pt idx="6">
                  <c:v>588</c:v>
                </c:pt>
                <c:pt idx="7">
                  <c:v>624</c:v>
                </c:pt>
                <c:pt idx="8">
                  <c:v>585</c:v>
                </c:pt>
                <c:pt idx="9">
                  <c:v>608</c:v>
                </c:pt>
                <c:pt idx="10">
                  <c:v>631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BB1-47A9-8E38-B12E228E45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Homicides</c:v>
                </c:pt>
              </c:strCache>
            </c:strRef>
          </c:tx>
          <c:spPr>
            <a:ln w="50800">
              <a:solidFill>
                <a:srgbClr val="8064A2">
                  <a:lumMod val="75000"/>
                </a:srgbClr>
              </a:solidFill>
            </a:ln>
          </c:spPr>
          <c:marker>
            <c:symbol val="square"/>
            <c:size val="8"/>
            <c:spPr>
              <a:solidFill>
                <a:srgbClr val="604A7B"/>
              </a:solidFill>
              <a:ln>
                <a:solidFill>
                  <a:srgbClr val="8064A2">
                    <a:lumMod val="75000"/>
                  </a:srgbClr>
                </a:solidFill>
              </a:ln>
            </c:spPr>
          </c:marker>
          <c:dLbls>
            <c:dLbl>
              <c:idx val="9"/>
              <c:layout>
                <c:manualLayout>
                  <c:x val="-3.8272094857403807E-2"/>
                  <c:y val="5.0064877437882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B1-47A9-8E38-B12E228E4510}"/>
                </c:ext>
              </c:extLst>
            </c:dLbl>
            <c:dLbl>
              <c:idx val="10"/>
              <c:layout>
                <c:manualLayout>
                  <c:x val="-3.8272094857403807E-2"/>
                  <c:y val="4.66474429248072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B1-47A9-8E38-B12E228E4510}"/>
                </c:ext>
              </c:extLst>
            </c:dLbl>
            <c:spPr>
              <a:noFill/>
              <a:ln w="25319">
                <a:noFill/>
              </a:ln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Sheet1!$C$2:$C$12</c:f>
              <c:numCache>
                <c:formatCode>0</c:formatCode>
                <c:ptCount val="11"/>
                <c:pt idx="0">
                  <c:v>181</c:v>
                </c:pt>
                <c:pt idx="1">
                  <c:v>194</c:v>
                </c:pt>
                <c:pt idx="2">
                  <c:v>181</c:v>
                </c:pt>
                <c:pt idx="3">
                  <c:v>170</c:v>
                </c:pt>
                <c:pt idx="4">
                  <c:v>181</c:v>
                </c:pt>
                <c:pt idx="5">
                  <c:v>212</c:v>
                </c:pt>
                <c:pt idx="6">
                  <c:v>202</c:v>
                </c:pt>
                <c:pt idx="7">
                  <c:v>135</c:v>
                </c:pt>
                <c:pt idx="8">
                  <c:v>148</c:v>
                </c:pt>
                <c:pt idx="9">
                  <c:v>147</c:v>
                </c:pt>
                <c:pt idx="10">
                  <c:v>146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BB1-47A9-8E38-B12E228E45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Motor Vehicle Deaths</c:v>
                </c:pt>
              </c:strCache>
            </c:strRef>
          </c:tx>
          <c:spPr>
            <a:ln w="50800">
              <a:solidFill>
                <a:sysClr val="windowText" lastClr="000000">
                  <a:lumMod val="50000"/>
                  <a:lumOff val="50000"/>
                </a:sysClr>
              </a:solidFill>
            </a:ln>
          </c:spPr>
          <c:marker>
            <c:symbol val="triangle"/>
            <c:size val="1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92913317643566E-2"/>
                  <c:y val="5.210589767082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B1-47A9-8E38-B12E228E4510}"/>
                </c:ext>
              </c:extLst>
            </c:dLbl>
            <c:dLbl>
              <c:idx val="1"/>
              <c:layout>
                <c:manualLayout>
                  <c:x val="-5.256432856145863E-2"/>
                  <c:y val="5.70053527511211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B1-47A9-8E38-B12E228E4510}"/>
                </c:ext>
              </c:extLst>
            </c:dLbl>
            <c:dLbl>
              <c:idx val="2"/>
              <c:layout>
                <c:manualLayout>
                  <c:x val="-5.3594963454054401E-2"/>
                  <c:y val="6.51387894694980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B1-47A9-8E38-B12E228E4510}"/>
                </c:ext>
              </c:extLst>
            </c:dLbl>
            <c:dLbl>
              <c:idx val="3"/>
              <c:layout>
                <c:manualLayout>
                  <c:x val="-5.9861533474092697E-2"/>
                  <c:y val="6.51387894694980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B1-47A9-8E38-B12E228E4510}"/>
                </c:ext>
              </c:extLst>
            </c:dLbl>
            <c:dLbl>
              <c:idx val="4"/>
              <c:layout>
                <c:manualLayout>
                  <c:x val="-5.3594963454054498E-2"/>
                  <c:y val="4.9987274317982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BB1-47A9-8E38-B12E228E4510}"/>
                </c:ext>
              </c:extLst>
            </c:dLbl>
            <c:spPr>
              <a:noFill/>
              <a:ln w="25319">
                <a:noFill/>
              </a:ln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Sheet1!$D$2:$D$12</c:f>
              <c:numCache>
                <c:formatCode>0</c:formatCode>
                <c:ptCount val="11"/>
                <c:pt idx="0">
                  <c:v>441</c:v>
                </c:pt>
                <c:pt idx="1">
                  <c:v>429</c:v>
                </c:pt>
                <c:pt idx="2">
                  <c:v>434</c:v>
                </c:pt>
                <c:pt idx="3">
                  <c:v>364</c:v>
                </c:pt>
                <c:pt idx="4">
                  <c:v>340</c:v>
                </c:pt>
                <c:pt idx="5">
                  <c:v>347</c:v>
                </c:pt>
                <c:pt idx="6">
                  <c:v>374</c:v>
                </c:pt>
                <c:pt idx="7">
                  <c:v>383</c:v>
                </c:pt>
                <c:pt idx="8">
                  <c:v>351</c:v>
                </c:pt>
                <c:pt idx="9">
                  <c:v>354</c:v>
                </c:pt>
                <c:pt idx="10">
                  <c:v>306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3BB1-47A9-8E38-B12E228E45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5318144"/>
        <c:axId val="115328128"/>
      </c:lineChart>
      <c:catAx>
        <c:axId val="115318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200" b="1"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15328128"/>
        <c:crosses val="autoZero"/>
        <c:auto val="1"/>
        <c:lblAlgn val="ctr"/>
        <c:lblOffset val="100"/>
        <c:noMultiLvlLbl val="0"/>
      </c:catAx>
      <c:valAx>
        <c:axId val="11532812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r>
                  <a:rPr lang="en-US" sz="1800" b="1">
                    <a:latin typeface="Calibri" panose="020F0502020204030204" pitchFamily="34" charset="0"/>
                  </a:rPr>
                  <a:t>Number of Deaths</a:t>
                </a:r>
              </a:p>
            </c:rich>
          </c:tx>
          <c:layout>
            <c:manualLayout>
              <c:xMode val="edge"/>
              <c:yMode val="edge"/>
              <c:x val="1.5152164758770162E-3"/>
              <c:y val="0.26415665519807935"/>
            </c:manualLayout>
          </c:layout>
          <c:overlay val="0"/>
          <c:spPr>
            <a:noFill/>
            <a:ln w="25319">
              <a:noFill/>
            </a:ln>
          </c:spPr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Calibri" panose="020F0502020204030204" pitchFamily="34" charset="0"/>
              </a:defRPr>
            </a:pPr>
            <a:endParaRPr lang="en-US"/>
          </a:p>
        </c:txPr>
        <c:crossAx val="115318144"/>
        <c:crosses val="autoZero"/>
        <c:crossBetween val="between"/>
      </c:valAx>
    </c:plotArea>
    <c:plotVisOnly val="1"/>
    <c:dispBlanksAs val="gap"/>
    <c:showDLblsOverMax val="0"/>
  </c:chart>
  <c:spPr>
    <a:noFill/>
    <a:ln w="3165">
      <a:noFill/>
      <a:prstDash val="solid"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Preliminary Firearm</a:t>
            </a:r>
            <a:r>
              <a:rPr lang="en-US" sz="2400" b="1" baseline="0"/>
              <a:t> Trauma Count by Intent, Massachusetts 2011-2015</a:t>
            </a:r>
            <a:endParaRPr lang="en-US" sz="2400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'Injury Counts, 2011-2015'!$A$54:$A$57</c:f>
              <c:strCache>
                <c:ptCount val="4"/>
                <c:pt idx="0">
                  <c:v>Assault</c:v>
                </c:pt>
                <c:pt idx="1">
                  <c:v>Unintentional</c:v>
                </c:pt>
                <c:pt idx="2">
                  <c:v>Self-Inflicted</c:v>
                </c:pt>
                <c:pt idx="3">
                  <c:v>Undetermined</c:v>
                </c:pt>
              </c:strCache>
            </c:strRef>
          </c:cat>
          <c:val>
            <c:numRef>
              <c:f>'Injury Counts, 2011-2015'!$B$54:$B$57</c:f>
              <c:numCache>
                <c:formatCode>General</c:formatCode>
                <c:ptCount val="4"/>
                <c:pt idx="0">
                  <c:v>2026</c:v>
                </c:pt>
                <c:pt idx="1">
                  <c:v>177</c:v>
                </c:pt>
                <c:pt idx="2">
                  <c:v>134</c:v>
                </c:pt>
                <c:pt idx="3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D9-41DF-9E82-E7B4D0BEB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28654208"/>
        <c:axId val="28676480"/>
      </c:barChart>
      <c:catAx>
        <c:axId val="2865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76480"/>
        <c:crosses val="autoZero"/>
        <c:auto val="1"/>
        <c:lblAlgn val="ctr"/>
        <c:lblOffset val="100"/>
        <c:noMultiLvlLbl val="0"/>
      </c:catAx>
      <c:valAx>
        <c:axId val="28676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Trauma Case Count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5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baseline="0" dirty="0">
                <a:effectLst/>
              </a:rPr>
              <a:t>Preliminary Firearm Trauma Count by Intent and Trauma Designation, Massachusetts 2011-2015</a:t>
            </a:r>
            <a:endParaRPr lang="en-US" sz="2000" b="1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FirearmTraumabyIntent!$B$3</c:f>
              <c:strCache>
                <c:ptCount val="1"/>
                <c:pt idx="0">
                  <c:v>Trauma Designated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FirearmTraumabyIntent!$C$2:$F$2</c:f>
              <c:strCache>
                <c:ptCount val="4"/>
                <c:pt idx="0">
                  <c:v>Assault</c:v>
                </c:pt>
                <c:pt idx="1">
                  <c:v>Unintentional</c:v>
                </c:pt>
                <c:pt idx="2">
                  <c:v>Self-inflicted</c:v>
                </c:pt>
                <c:pt idx="3">
                  <c:v>Undetermined</c:v>
                </c:pt>
              </c:strCache>
            </c:strRef>
          </c:cat>
          <c:val>
            <c:numRef>
              <c:f>FirearmTraumabyIntent!$C$3:$F$3</c:f>
              <c:numCache>
                <c:formatCode>#,##0</c:formatCode>
                <c:ptCount val="4"/>
                <c:pt idx="0">
                  <c:v>1832</c:v>
                </c:pt>
                <c:pt idx="1">
                  <c:v>96</c:v>
                </c:pt>
                <c:pt idx="2">
                  <c:v>117</c:v>
                </c:pt>
                <c:pt idx="3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89-4F8B-99DA-4DADA7735B6B}"/>
            </c:ext>
          </c:extLst>
        </c:ser>
        <c:ser>
          <c:idx val="1"/>
          <c:order val="1"/>
          <c:tx>
            <c:strRef>
              <c:f>FirearmTraumabyIntent!$B$4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FirearmTraumabyIntent!$C$2:$F$2</c:f>
              <c:strCache>
                <c:ptCount val="4"/>
                <c:pt idx="0">
                  <c:v>Assault</c:v>
                </c:pt>
                <c:pt idx="1">
                  <c:v>Unintentional</c:v>
                </c:pt>
                <c:pt idx="2">
                  <c:v>Self-inflicted</c:v>
                </c:pt>
                <c:pt idx="3">
                  <c:v>Undetermined</c:v>
                </c:pt>
              </c:strCache>
            </c:strRef>
          </c:cat>
          <c:val>
            <c:numRef>
              <c:f>FirearmTraumabyIntent!$C$4:$F$4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389-4F8B-99DA-4DADA7735B6B}"/>
            </c:ext>
          </c:extLst>
        </c:ser>
        <c:ser>
          <c:idx val="2"/>
          <c:order val="2"/>
          <c:tx>
            <c:strRef>
              <c:f>FirearmTraumabyIntent!$B$5</c:f>
              <c:strCache>
                <c:ptCount val="1"/>
                <c:pt idx="0">
                  <c:v>Non Designated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FirearmTraumabyIntent!$C$2:$F$2</c:f>
              <c:strCache>
                <c:ptCount val="4"/>
                <c:pt idx="0">
                  <c:v>Assault</c:v>
                </c:pt>
                <c:pt idx="1">
                  <c:v>Unintentional</c:v>
                </c:pt>
                <c:pt idx="2">
                  <c:v>Self-inflicted</c:v>
                </c:pt>
                <c:pt idx="3">
                  <c:v>Undetermined</c:v>
                </c:pt>
              </c:strCache>
            </c:strRef>
          </c:cat>
          <c:val>
            <c:numRef>
              <c:f>FirearmTraumabyIntent!$C$5:$F$5</c:f>
              <c:numCache>
                <c:formatCode>#,##0</c:formatCode>
                <c:ptCount val="4"/>
                <c:pt idx="0">
                  <c:v>124</c:v>
                </c:pt>
                <c:pt idx="1">
                  <c:v>71</c:v>
                </c:pt>
                <c:pt idx="2">
                  <c:v>13</c:v>
                </c:pt>
                <c:pt idx="3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389-4F8B-99DA-4DADA7735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731264"/>
        <c:axId val="28732800"/>
      </c:barChart>
      <c:catAx>
        <c:axId val="2873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732800"/>
        <c:crosses val="autoZero"/>
        <c:auto val="1"/>
        <c:lblAlgn val="ctr"/>
        <c:lblOffset val="100"/>
        <c:noMultiLvlLbl val="0"/>
      </c:catAx>
      <c:valAx>
        <c:axId val="28732800"/>
        <c:scaling>
          <c:orientation val="minMax"/>
          <c:max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731264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i="0" baseline="0" dirty="0">
                <a:effectLst/>
              </a:rPr>
              <a:t>Preliminary Count of All Cause Trauma by Massachusetts Hospital</a:t>
            </a:r>
            <a:endParaRPr lang="en-US" sz="22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Hospitals!$B$2:$B$43</c:f>
              <c:numCache>
                <c:formatCode>General</c:formatCode>
                <c:ptCount val="42"/>
                <c:pt idx="0">
                  <c:v>119</c:v>
                </c:pt>
                <c:pt idx="1">
                  <c:v>126</c:v>
                </c:pt>
                <c:pt idx="2">
                  <c:v>164</c:v>
                </c:pt>
                <c:pt idx="3">
                  <c:v>170</c:v>
                </c:pt>
                <c:pt idx="4">
                  <c:v>190</c:v>
                </c:pt>
                <c:pt idx="5">
                  <c:v>203</c:v>
                </c:pt>
                <c:pt idx="6">
                  <c:v>296</c:v>
                </c:pt>
                <c:pt idx="7">
                  <c:v>299</c:v>
                </c:pt>
                <c:pt idx="8">
                  <c:v>311</c:v>
                </c:pt>
                <c:pt idx="9">
                  <c:v>350</c:v>
                </c:pt>
                <c:pt idx="10">
                  <c:v>368</c:v>
                </c:pt>
                <c:pt idx="11">
                  <c:v>391</c:v>
                </c:pt>
                <c:pt idx="12">
                  <c:v>427</c:v>
                </c:pt>
                <c:pt idx="13">
                  <c:v>487</c:v>
                </c:pt>
                <c:pt idx="14">
                  <c:v>494</c:v>
                </c:pt>
                <c:pt idx="15">
                  <c:v>511</c:v>
                </c:pt>
                <c:pt idx="16">
                  <c:v>518</c:v>
                </c:pt>
                <c:pt idx="17">
                  <c:v>536</c:v>
                </c:pt>
                <c:pt idx="18">
                  <c:v>542</c:v>
                </c:pt>
                <c:pt idx="19">
                  <c:v>551</c:v>
                </c:pt>
                <c:pt idx="20">
                  <c:v>582</c:v>
                </c:pt>
                <c:pt idx="21">
                  <c:v>604</c:v>
                </c:pt>
                <c:pt idx="22">
                  <c:v>708</c:v>
                </c:pt>
                <c:pt idx="23">
                  <c:v>712</c:v>
                </c:pt>
                <c:pt idx="24">
                  <c:v>783</c:v>
                </c:pt>
                <c:pt idx="25">
                  <c:v>817</c:v>
                </c:pt>
                <c:pt idx="26">
                  <c:v>821</c:v>
                </c:pt>
                <c:pt idx="27">
                  <c:v>843</c:v>
                </c:pt>
                <c:pt idx="28">
                  <c:v>873</c:v>
                </c:pt>
                <c:pt idx="29">
                  <c:v>901</c:v>
                </c:pt>
                <c:pt idx="30">
                  <c:v>1000</c:v>
                </c:pt>
                <c:pt idx="31">
                  <c:v>1082</c:v>
                </c:pt>
                <c:pt idx="32">
                  <c:v>1168</c:v>
                </c:pt>
                <c:pt idx="33">
                  <c:v>1190</c:v>
                </c:pt>
                <c:pt idx="34">
                  <c:v>1335</c:v>
                </c:pt>
                <c:pt idx="35">
                  <c:v>1337</c:v>
                </c:pt>
                <c:pt idx="36">
                  <c:v>1386</c:v>
                </c:pt>
                <c:pt idx="37">
                  <c:v>1524</c:v>
                </c:pt>
                <c:pt idx="38">
                  <c:v>1810</c:v>
                </c:pt>
                <c:pt idx="39">
                  <c:v>2139</c:v>
                </c:pt>
                <c:pt idx="40">
                  <c:v>2624</c:v>
                </c:pt>
                <c:pt idx="41">
                  <c:v>3370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48-4167-9536-15841CDEF2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9055488"/>
        <c:axId val="119057408"/>
      </c:barChart>
      <c:catAx>
        <c:axId val="119055488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Hospital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crossAx val="119057408"/>
        <c:crosses val="autoZero"/>
        <c:auto val="1"/>
        <c:lblAlgn val="ctr"/>
        <c:lblOffset val="100"/>
        <c:noMultiLvlLbl val="0"/>
      </c:catAx>
      <c:valAx>
        <c:axId val="11905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Trauma Case Count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055488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100" b="1" dirty="0"/>
              <a:t>Figure 2.  Massachusetts Overall Trauma Count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Overall!$B$2</c:f>
              <c:strCache>
                <c:ptCount val="1"/>
                <c:pt idx="0">
                  <c:v>Trauma Count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Overall!$A$3:$A$8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Overall!$B$3:$B$8</c:f>
              <c:numCache>
                <c:formatCode>General</c:formatCode>
                <c:ptCount val="6"/>
                <c:pt idx="0">
                  <c:v>42640</c:v>
                </c:pt>
                <c:pt idx="1">
                  <c:v>41083</c:v>
                </c:pt>
                <c:pt idx="2">
                  <c:v>42652</c:v>
                </c:pt>
                <c:pt idx="3">
                  <c:v>38253</c:v>
                </c:pt>
                <c:pt idx="4">
                  <c:v>38326</c:v>
                </c:pt>
                <c:pt idx="5">
                  <c:v>43096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653-4001-A1B4-988A89FB0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101312"/>
        <c:axId val="119102848"/>
      </c:lineChart>
      <c:catAx>
        <c:axId val="11910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102848"/>
        <c:crosses val="autoZero"/>
        <c:auto val="1"/>
        <c:lblAlgn val="ctr"/>
        <c:lblOffset val="100"/>
        <c:noMultiLvlLbl val="0"/>
      </c:catAx>
      <c:valAx>
        <c:axId val="119102848"/>
        <c:scaling>
          <c:orientation val="minMax"/>
          <c:max val="50000"/>
          <c:min val="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baseline="0" dirty="0"/>
                  <a:t>Trauma  Count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101312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Alcohol Testing Among Massachusetts</a:t>
            </a:r>
            <a:r>
              <a:rPr lang="en-US" sz="2400" baseline="0" dirty="0"/>
              <a:t> Traumas with Motor Vehicle Restraints Reported</a:t>
            </a:r>
            <a:endParaRPr lang="en-US" sz="2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Sheet1!$A$33:$A$37</c:f>
              <c:strCache>
                <c:ptCount val="5"/>
                <c:pt idx="0">
                  <c:v>Not tested</c:v>
                </c:pt>
                <c:pt idx="1">
                  <c:v>Negative test for alcohol use</c:v>
                </c:pt>
                <c:pt idx="2">
                  <c:v>Trace levels tested</c:v>
                </c:pt>
                <c:pt idx="3">
                  <c:v>Levels beyond legal limited tested</c:v>
                </c:pt>
                <c:pt idx="4">
                  <c:v>Missing</c:v>
                </c:pt>
              </c:strCache>
            </c:strRef>
          </c:cat>
          <c:val>
            <c:numRef>
              <c:f>Sheet1!$B$33:$B$37</c:f>
              <c:numCache>
                <c:formatCode>General</c:formatCode>
                <c:ptCount val="5"/>
                <c:pt idx="0">
                  <c:v>320</c:v>
                </c:pt>
                <c:pt idx="1">
                  <c:v>529</c:v>
                </c:pt>
                <c:pt idx="2">
                  <c:v>47</c:v>
                </c:pt>
                <c:pt idx="3">
                  <c:v>209</c:v>
                </c:pt>
                <c:pt idx="4">
                  <c:v>310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C0-47DB-8DA2-D5C65B349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150848"/>
        <c:axId val="119156736"/>
      </c:barChart>
      <c:catAx>
        <c:axId val="119150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156736"/>
        <c:crosses val="autoZero"/>
        <c:auto val="1"/>
        <c:lblAlgn val="ctr"/>
        <c:lblOffset val="100"/>
        <c:noMultiLvlLbl val="0"/>
      </c:catAx>
      <c:valAx>
        <c:axId val="11915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150848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Preliminary</a:t>
            </a:r>
            <a:r>
              <a:rPr lang="en-US" sz="2000" b="1" baseline="0" dirty="0"/>
              <a:t> Percentage of Work-Related All Cause Trauma</a:t>
            </a:r>
            <a:endParaRPr lang="en-US" sz="20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3F-4187-85A7-F97B59D939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3F-4187-85A7-F97B59D939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83F-4187-85A7-F97B59D9391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83F-4187-85A7-F97B59D9391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0252782638281326"/>
                  <c:y val="-0.266890190665985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3F-4187-85A7-F97B59D9391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3705350199280644"/>
                  <c:y val="3.130963962314460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83F-4187-85A7-F97B59D939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Sheet1!$A$12:$A$15</c:f>
              <c:strCache>
                <c:ptCount val="4"/>
                <c:pt idx="0">
                  <c:v>Yes</c:v>
                </c:pt>
                <c:pt idx="1">
                  <c:v>No</c:v>
                </c:pt>
                <c:pt idx="2">
                  <c:v>Unknown</c:v>
                </c:pt>
                <c:pt idx="3">
                  <c:v>Missing</c:v>
                </c:pt>
              </c:strCache>
            </c:strRef>
          </c:cat>
          <c:val>
            <c:numRef>
              <c:f>Sheet1!$B$12:$B$15</c:f>
              <c:numCache>
                <c:formatCode>General</c:formatCode>
                <c:ptCount val="4"/>
                <c:pt idx="0">
                  <c:v>1837</c:v>
                </c:pt>
                <c:pt idx="1">
                  <c:v>30191</c:v>
                </c:pt>
                <c:pt idx="2">
                  <c:v>10720</c:v>
                </c:pt>
                <c:pt idx="3">
                  <c:v>348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83F-4187-85A7-F97B59D9391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2085867222235682"/>
          <c:y val="0.20123311128597987"/>
          <c:w val="0.45617977528089898"/>
          <c:h val="0.752502078533152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'circumstance data'!$A$1</c:f>
              <c:strCache>
                <c:ptCount val="1"/>
                <c:pt idx="0">
                  <c:v>Circumstance</c:v>
                </c:pt>
              </c:strCache>
            </c:strRef>
          </c:tx>
          <c:spPr>
            <a:solidFill>
              <a:srgbClr val="D2533C"/>
            </a:solidFill>
            <a:ln w="12681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361">
                <a:noFill/>
              </a:ln>
            </c:spPr>
            <c:txPr>
              <a:bodyPr/>
              <a:lstStyle/>
              <a:p>
                <a:pPr>
                  <a:defRPr sz="13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'circumstance data'!$A$2:$A$8</c:f>
              <c:strCache>
                <c:ptCount val="7"/>
                <c:pt idx="0">
                  <c:v>Physical Health Problem</c:v>
                </c:pt>
                <c:pt idx="1">
                  <c:v>Job/Financial Problem</c:v>
                </c:pt>
                <c:pt idx="2">
                  <c:v>Intimate Partner Problem </c:v>
                </c:pt>
                <c:pt idx="3">
                  <c:v>Current Substance Use Disorder Problem</c:v>
                </c:pt>
                <c:pt idx="4">
                  <c:v>Current Mental Health or Substance Use Disorder Treatment</c:v>
                </c:pt>
                <c:pt idx="5">
                  <c:v>History of Mental Health Treatment</c:v>
                </c:pt>
                <c:pt idx="6">
                  <c:v>Current Mental Health Problem</c:v>
                </c:pt>
              </c:strCache>
            </c:strRef>
          </c:cat>
          <c:val>
            <c:numRef>
              <c:f>'circumstance data'!$C$2:$C$8</c:f>
              <c:numCache>
                <c:formatCode>0%</c:formatCode>
                <c:ptCount val="7"/>
                <c:pt idx="0">
                  <c:v>0.18066561014263074</c:v>
                </c:pt>
                <c:pt idx="1">
                  <c:v>0.12678288431061807</c:v>
                </c:pt>
                <c:pt idx="2">
                  <c:v>0.19809825673534073</c:v>
                </c:pt>
                <c:pt idx="3">
                  <c:v>0.27258320126782887</c:v>
                </c:pt>
                <c:pt idx="4">
                  <c:v>0.38827258320126784</c:v>
                </c:pt>
                <c:pt idx="5">
                  <c:v>0.43264659270998418</c:v>
                </c:pt>
                <c:pt idx="6">
                  <c:v>0.5483359746434231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DA-4152-88D0-85D156686D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115902336"/>
        <c:axId val="115903872"/>
      </c:barChart>
      <c:catAx>
        <c:axId val="115902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0">
            <a:solidFill>
              <a:srgbClr val="000000"/>
            </a:solidFill>
            <a:prstDash val="solid"/>
          </a:ln>
        </c:spPr>
        <c:txPr>
          <a:bodyPr rot="0" vert="horz" anchor="t" anchorCtr="0"/>
          <a:lstStyle/>
          <a:p>
            <a:pPr algn="r">
              <a:defRPr sz="1300" b="1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pPr>
            <a:endParaRPr lang="en-US"/>
          </a:p>
        </c:txPr>
        <c:crossAx val="115903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590387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31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5902336"/>
        <c:crosses val="autoZero"/>
        <c:crossBetween val="between"/>
        <c:majorUnit val="0.2"/>
      </c:valAx>
      <c:spPr>
        <a:noFill/>
        <a:ln w="25361">
          <a:noFill/>
        </a:ln>
      </c:spPr>
    </c:plotArea>
    <c:plotVisOnly val="1"/>
    <c:dispBlanksAs val="gap"/>
    <c:showDLblsOverMax val="0"/>
  </c:chart>
  <c:spPr>
    <a:noFill/>
    <a:ln w="6340" cap="flat" cmpd="sng" algn="ctr">
      <a:noFill/>
      <a:prstDash val="solid"/>
      <a:miter lim="800000"/>
      <a:headEnd type="none" w="med" len="med"/>
      <a:tailEnd type="none" w="med" len="med"/>
    </a:ln>
  </c:spPr>
  <c:txPr>
    <a:bodyPr/>
    <a:lstStyle/>
    <a:p>
      <a:pPr>
        <a:defRPr sz="92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086351706036745"/>
          <c:y val="5.9460098022363725E-2"/>
          <c:w val="0.60598288024704361"/>
          <c:h val="0.74360546674572314"/>
        </c:manualLayout>
      </c:layout>
      <c:lineChart>
        <c:grouping val="standard"/>
        <c:varyColors val="0"/>
        <c:ser>
          <c:idx val="0"/>
          <c:order val="0"/>
          <c:tx>
            <c:strRef>
              <c:f>Figure2!$B$3</c:f>
              <c:strCache>
                <c:ptCount val="1"/>
                <c:pt idx="0">
                  <c:v>Male</c:v>
                </c:pt>
              </c:strCache>
            </c:strRef>
          </c:tx>
          <c:spPr>
            <a:ln w="50800" cap="rnd" cmpd="sng" algn="ctr">
              <a:solidFill>
                <a:srgbClr val="604A7B"/>
              </a:solidFill>
              <a:prstDash val="solid"/>
              <a:round/>
            </a:ln>
            <a:effectLst/>
          </c:spPr>
          <c:marker>
            <c:symbol val="diamond"/>
            <c:size val="11"/>
            <c:spPr>
              <a:solidFill>
                <a:srgbClr val="604A7B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4.7222222222222221E-2"/>
                  <c:y val="-7.6447718228769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48-4080-AD7C-57183A6AF813}"/>
                </c:ext>
              </c:extLst>
            </c:dLbl>
            <c:dLbl>
              <c:idx val="8"/>
              <c:layout>
                <c:manualLayout>
                  <c:x val="-4.2117956810064597E-2"/>
                  <c:y val="-6.5408328875137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48-4080-AD7C-57183A6AF813}"/>
                </c:ext>
              </c:extLst>
            </c:dLbl>
            <c:dLbl>
              <c:idx val="9"/>
              <c:layout>
                <c:manualLayout>
                  <c:x val="-3.888888888888889E-2"/>
                  <c:y val="-7.6447428848830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48-4080-AD7C-57183A6AF8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Figure2!$A$4:$A$12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Figure2!$B$4:$B$12</c:f>
              <c:numCache>
                <c:formatCode>0.0</c:formatCode>
                <c:ptCount val="9"/>
                <c:pt idx="0">
                  <c:v>42.88282016508991</c:v>
                </c:pt>
                <c:pt idx="1">
                  <c:v>51.617406284556296</c:v>
                </c:pt>
                <c:pt idx="2">
                  <c:v>56.105707508187585</c:v>
                </c:pt>
                <c:pt idx="3">
                  <c:v>52.935815548440416</c:v>
                </c:pt>
                <c:pt idx="4">
                  <c:v>53.568265480192608</c:v>
                </c:pt>
                <c:pt idx="5">
                  <c:v>61.595160946840174</c:v>
                </c:pt>
                <c:pt idx="6">
                  <c:v>61.102587616509652</c:v>
                </c:pt>
                <c:pt idx="7">
                  <c:v>58.690039490500467</c:v>
                </c:pt>
                <c:pt idx="8">
                  <c:v>62.674284180950657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148-4080-AD7C-57183A6AF813}"/>
            </c:ext>
          </c:extLst>
        </c:ser>
        <c:ser>
          <c:idx val="1"/>
          <c:order val="1"/>
          <c:tx>
            <c:strRef>
              <c:f>Figure2!$C$3</c:f>
              <c:strCache>
                <c:ptCount val="1"/>
                <c:pt idx="0">
                  <c:v>Female</c:v>
                </c:pt>
              </c:strCache>
            </c:strRef>
          </c:tx>
          <c:spPr>
            <a:ln w="50800" cap="rnd" cmpd="sng" algn="ctr">
              <a:solidFill>
                <a:srgbClr val="D2533C"/>
              </a:solidFill>
              <a:prstDash val="solid"/>
              <a:round/>
            </a:ln>
            <a:effectLst/>
          </c:spPr>
          <c:marker>
            <c:symbol val="circle"/>
            <c:size val="10"/>
            <c:spPr>
              <a:solidFill>
                <a:srgbClr val="D2533C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0.05"/>
                  <c:y val="5.5137752942172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148-4080-AD7C-57183A6AF813}"/>
                </c:ext>
              </c:extLst>
            </c:dLbl>
            <c:dLbl>
              <c:idx val="8"/>
              <c:layout>
                <c:manualLayout>
                  <c:x val="-3.810672282815368E-2"/>
                  <c:y val="5.7232287765745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48-4080-AD7C-57183A6AF813}"/>
                </c:ext>
              </c:extLst>
            </c:dLbl>
            <c:dLbl>
              <c:idx val="9"/>
              <c:layout>
                <c:manualLayout>
                  <c:x val="-4.4444444444444446E-2"/>
                  <c:y val="9.4435059166202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148-4080-AD7C-57183A6AF8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Figure2!$A$4:$A$12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Figure2!$C$4:$C$12</c:f>
              <c:numCache>
                <c:formatCode>0.0</c:formatCode>
                <c:ptCount val="9"/>
                <c:pt idx="0">
                  <c:v>31.135688800796373</c:v>
                </c:pt>
                <c:pt idx="1">
                  <c:v>28.376486813359897</c:v>
                </c:pt>
                <c:pt idx="2">
                  <c:v>30.901654721411056</c:v>
                </c:pt>
                <c:pt idx="3">
                  <c:v>33.126758300038624</c:v>
                </c:pt>
                <c:pt idx="4">
                  <c:v>36.125813359204358</c:v>
                </c:pt>
                <c:pt idx="5">
                  <c:v>42.516225108348038</c:v>
                </c:pt>
                <c:pt idx="6">
                  <c:v>42.329151632581627</c:v>
                </c:pt>
                <c:pt idx="7">
                  <c:v>46.732008719049873</c:v>
                </c:pt>
                <c:pt idx="8">
                  <c:v>41.543765182172649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F148-4080-AD7C-57183A6AF8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081024"/>
        <c:axId val="116082560"/>
      </c:lineChart>
      <c:catAx>
        <c:axId val="11608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16082560"/>
        <c:crosses val="autoZero"/>
        <c:auto val="1"/>
        <c:lblAlgn val="ctr"/>
        <c:lblOffset val="100"/>
        <c:noMultiLvlLbl val="0"/>
      </c:catAx>
      <c:valAx>
        <c:axId val="116082560"/>
        <c:scaling>
          <c:orientation val="minMax"/>
          <c:max val="8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US" sz="1400" b="1" dirty="0">
                    <a:latin typeface="Calibri" panose="020F0502020204030204" pitchFamily="34" charset="0"/>
                  </a:rPr>
                  <a:t>Age-adjusted rate per 100,000 persons</a:t>
                </a:r>
              </a:p>
            </c:rich>
          </c:tx>
          <c:layout>
            <c:manualLayout>
              <c:xMode val="edge"/>
              <c:yMode val="edge"/>
              <c:x val="4.7746146982788201E-2"/>
              <c:y val="8.5643761689222872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1608102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188590622530729"/>
          <c:y val="0.11446075285131119"/>
          <c:w val="0.170777648969787"/>
          <c:h val="0.38541132111607901"/>
        </c:manualLayout>
      </c:layout>
      <c:overlay val="0"/>
      <c:spPr>
        <a:noFill/>
        <a:ln>
          <a:solidFill>
            <a:srgbClr val="646B86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0" b="1" i="0" baseline="0" dirty="0">
                <a:effectLst/>
              </a:rPr>
              <a:t>Hospital Stays for MV Driver Injuries </a:t>
            </a:r>
            <a:endParaRPr lang="en-US" sz="1800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baseline="0" dirty="0">
                <a:effectLst/>
              </a:rPr>
              <a:t>Rate per 10,000 Licensed Drivers, by Age Group, </a:t>
            </a:r>
            <a:endParaRPr lang="en-US" sz="1400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baseline="0" dirty="0">
                <a:effectLst/>
              </a:rPr>
              <a:t>MA Residents, FY2015</a:t>
            </a:r>
            <a:endParaRPr lang="en-US" sz="14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c:rich>
      </c:tx>
      <c:layout>
        <c:manualLayout>
          <c:xMode val="edge"/>
          <c:yMode val="edge"/>
          <c:x val="0.22303568451465414"/>
          <c:y val="3.882108066978238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506142211675594"/>
          <c:y val="0.25095666191332383"/>
          <c:w val="0.68177355871554368"/>
          <c:h val="0.56510748656417942"/>
        </c:manualLayout>
      </c:layout>
      <c:barChart>
        <c:barDir val="col"/>
        <c:grouping val="clustered"/>
        <c:varyColors val="0"/>
        <c:ser>
          <c:idx val="0"/>
          <c:order val="0"/>
          <c:tx>
            <c:v>Ages 16-17</c:v>
          </c:tx>
          <c:spPr>
            <a:solidFill>
              <a:schemeClr val="accent2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25400">
                <a:solidFill>
                  <a:srgbClr val="FF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51-475A-8C05-E2FD533FD857}"/>
              </c:ext>
            </c:extLst>
          </c:dPt>
          <c:dPt>
            <c:idx val="1"/>
            <c:invertIfNegative val="0"/>
            <c:bubble3D val="0"/>
            <c:spPr>
              <a:solidFill>
                <a:srgbClr val="0000FF"/>
              </a:solidFill>
              <a:ln w="25400">
                <a:solidFill>
                  <a:srgbClr val="0000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51-475A-8C05-E2FD533FD857}"/>
              </c:ext>
            </c:extLst>
          </c:dPt>
          <c:dPt>
            <c:idx val="2"/>
            <c:invertIfNegative val="0"/>
            <c:bubble3D val="0"/>
            <c:spPr>
              <a:solidFill>
                <a:srgbClr val="4D4D4D"/>
              </a:solidFill>
              <a:ln w="254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A51-475A-8C05-E2FD533FD857}"/>
              </c:ext>
            </c:extLst>
          </c:dPt>
          <c:dPt>
            <c:idx val="3"/>
            <c:invertIfNegative val="0"/>
            <c:bubble3D val="0"/>
            <c:spPr>
              <a:solidFill>
                <a:srgbClr val="4D4D4D"/>
              </a:solidFill>
              <a:ln w="254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A51-475A-8C05-E2FD533FD857}"/>
              </c:ext>
            </c:extLst>
          </c:dPt>
          <c:dPt>
            <c:idx val="4"/>
            <c:invertIfNegative val="0"/>
            <c:bubble3D val="0"/>
            <c:spPr>
              <a:solidFill>
                <a:srgbClr val="4D4D4D"/>
              </a:solidFill>
              <a:ln w="254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A51-475A-8C05-E2FD533FD857}"/>
              </c:ext>
            </c:extLst>
          </c:dPt>
          <c:dPt>
            <c:idx val="5"/>
            <c:invertIfNegative val="0"/>
            <c:bubble3D val="0"/>
            <c:spPr>
              <a:solidFill>
                <a:srgbClr val="4D4D4D"/>
              </a:solidFill>
              <a:ln w="254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A51-475A-8C05-E2FD533FD857}"/>
              </c:ext>
            </c:extLst>
          </c:dPt>
          <c:dPt>
            <c:idx val="6"/>
            <c:invertIfNegative val="0"/>
            <c:bubble3D val="0"/>
            <c:spPr>
              <a:solidFill>
                <a:srgbClr val="4D4D4D"/>
              </a:solidFill>
              <a:ln w="254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A51-475A-8C05-E2FD533FD857}"/>
              </c:ext>
            </c:extLst>
          </c:dPt>
          <c:dLbls>
            <c:dLbl>
              <c:idx val="6"/>
              <c:layout>
                <c:manualLayout>
                  <c:x val="-4.7184170471841591E-2"/>
                  <c:y val="3.92844659323255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A51-475A-8C05-E2FD533FD8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16-17</c:v>
                </c:pt>
                <c:pt idx="1">
                  <c:v>18-20</c:v>
                </c:pt>
                <c:pt idx="2">
                  <c:v>21-24</c:v>
                </c:pt>
                <c:pt idx="3">
                  <c:v>25-44</c:v>
                </c:pt>
                <c:pt idx="4">
                  <c:v>45-64</c:v>
                </c:pt>
                <c:pt idx="5">
                  <c:v>65-74</c:v>
                </c:pt>
                <c:pt idx="6">
                  <c:v>75+</c:v>
                </c:pt>
              </c:strCache>
            </c:strRef>
          </c:cat>
          <c:val>
            <c:numRef>
              <c:f>Sheet1!$B$2:$H$2</c:f>
              <c:numCache>
                <c:formatCode>0.0</c:formatCode>
                <c:ptCount val="7"/>
                <c:pt idx="0">
                  <c:v>2.066585380975015</c:v>
                </c:pt>
                <c:pt idx="1">
                  <c:v>3.704828111412414</c:v>
                </c:pt>
                <c:pt idx="2">
                  <c:v>4.3335118900732486</c:v>
                </c:pt>
                <c:pt idx="3">
                  <c:v>2.6250148818598116</c:v>
                </c:pt>
                <c:pt idx="4">
                  <c:v>2.3199882453928899</c:v>
                </c:pt>
                <c:pt idx="5">
                  <c:v>3.2697016918967052</c:v>
                </c:pt>
                <c:pt idx="6">
                  <c:v>7.555423004274779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A51-475A-8C05-E2FD533FD8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8309632"/>
        <c:axId val="118327936"/>
      </c:barChart>
      <c:catAx>
        <c:axId val="118309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b="1" dirty="0"/>
                  <a:t>Age</a:t>
                </a:r>
                <a:r>
                  <a:rPr lang="en-US" sz="1400" b="1" baseline="0" dirty="0"/>
                  <a:t> Group (Years</a:t>
                </a:r>
                <a:r>
                  <a:rPr lang="en-US" sz="1400" baseline="0" dirty="0"/>
                  <a:t>)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38786143508602977"/>
              <c:y val="0.9310966810966810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8327936"/>
        <c:crosses val="autoZero"/>
        <c:auto val="1"/>
        <c:lblAlgn val="ctr"/>
        <c:lblOffset val="100"/>
        <c:noMultiLvlLbl val="0"/>
      </c:catAx>
      <c:valAx>
        <c:axId val="118327936"/>
        <c:scaling>
          <c:orientation val="minMax"/>
          <c:max val="8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b="1" i="0" baseline="0" dirty="0">
                    <a:effectLst/>
                  </a:rPr>
                  <a:t>Rate per 10,000</a:t>
                </a:r>
                <a:endParaRPr lang="en-US" sz="1400" dirty="0">
                  <a:effectLst/>
                </a:endParaRPr>
              </a:p>
              <a:p>
                <a:pPr>
                  <a:defRPr sz="1400"/>
                </a:pPr>
                <a:r>
                  <a:rPr lang="en-US" sz="1400" b="1" i="0" baseline="0" dirty="0">
                    <a:effectLst/>
                  </a:rPr>
                  <a:t> Licensed Drivers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1.8583771452973949E-2"/>
              <c:y val="0.29616582018156823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8309632"/>
        <c:crosses val="autoZero"/>
        <c:crossBetween val="between"/>
        <c:majorUnit val="2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5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100" b="1" dirty="0"/>
              <a:t>Figure</a:t>
            </a:r>
            <a:r>
              <a:rPr lang="en-US" sz="2100" b="1" baseline="0" dirty="0"/>
              <a:t> 1. Massachusetts Overall Trauma Rate</a:t>
            </a:r>
            <a:endParaRPr lang="en-US" sz="21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Overall!$D$2</c:f>
              <c:strCache>
                <c:ptCount val="1"/>
                <c:pt idx="0">
                  <c:v>Trauma Rate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Overall!$A$3:$A$7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Overall!$D$3:$D$7</c:f>
              <c:numCache>
                <c:formatCode>0.0</c:formatCode>
                <c:ptCount val="5"/>
                <c:pt idx="0">
                  <c:v>644.15208639098046</c:v>
                </c:pt>
                <c:pt idx="1">
                  <c:v>615.47374731482375</c:v>
                </c:pt>
                <c:pt idx="2">
                  <c:v>633.32879108234818</c:v>
                </c:pt>
                <c:pt idx="3">
                  <c:v>563.39689655577308</c:v>
                </c:pt>
                <c:pt idx="4">
                  <c:v>560.7894572728303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A92-4870-A721-4BD20D1E96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694272"/>
        <c:axId val="118695808"/>
      </c:lineChart>
      <c:catAx>
        <c:axId val="11869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695808"/>
        <c:crosses val="autoZero"/>
        <c:auto val="1"/>
        <c:lblAlgn val="ctr"/>
        <c:lblOffset val="100"/>
        <c:noMultiLvlLbl val="0"/>
      </c:catAx>
      <c:valAx>
        <c:axId val="11869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Trauma Rate per 100,000 Residents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694272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100" b="1" dirty="0"/>
              <a:t>Figure 2.  Massachusetts Overall Trauma Count and Rate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Overall!$D$2</c:f>
              <c:strCache>
                <c:ptCount val="1"/>
                <c:pt idx="0">
                  <c:v>Trauma Rate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Overall!$A$3:$A$7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Overall!$D$3:$D$7</c:f>
              <c:numCache>
                <c:formatCode>0.0</c:formatCode>
                <c:ptCount val="5"/>
                <c:pt idx="0">
                  <c:v>644.15208639098046</c:v>
                </c:pt>
                <c:pt idx="1">
                  <c:v>615.47374731482375</c:v>
                </c:pt>
                <c:pt idx="2">
                  <c:v>633.32879108234818</c:v>
                </c:pt>
                <c:pt idx="3">
                  <c:v>563.39689655577308</c:v>
                </c:pt>
                <c:pt idx="4">
                  <c:v>560.7894572728303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C71-4EDC-A302-69A6A2841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479680"/>
        <c:axId val="119506048"/>
      </c:lineChart>
      <c:lineChart>
        <c:grouping val="standard"/>
        <c:varyColors val="0"/>
        <c:ser>
          <c:idx val="0"/>
          <c:order val="0"/>
          <c:tx>
            <c:strRef>
              <c:f>Overall!$B$2</c:f>
              <c:strCache>
                <c:ptCount val="1"/>
                <c:pt idx="0">
                  <c:v>Trauma Count</c:v>
                </c:pt>
              </c:strCache>
            </c:strRef>
          </c:tx>
          <c:spPr>
            <a:ln w="5715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Overall!$A$3:$A$7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Overall!$B$3:$B$7</c:f>
              <c:numCache>
                <c:formatCode>General</c:formatCode>
                <c:ptCount val="5"/>
                <c:pt idx="0">
                  <c:v>42640</c:v>
                </c:pt>
                <c:pt idx="1">
                  <c:v>41083</c:v>
                </c:pt>
                <c:pt idx="2">
                  <c:v>42652</c:v>
                </c:pt>
                <c:pt idx="3">
                  <c:v>38253</c:v>
                </c:pt>
                <c:pt idx="4">
                  <c:v>38326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C71-4EDC-A302-69A6A2841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510144"/>
        <c:axId val="119507968"/>
      </c:lineChart>
      <c:catAx>
        <c:axId val="11947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506048"/>
        <c:crosses val="autoZero"/>
        <c:auto val="1"/>
        <c:lblAlgn val="ctr"/>
        <c:lblOffset val="100"/>
        <c:noMultiLvlLbl val="0"/>
      </c:catAx>
      <c:valAx>
        <c:axId val="119506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baseline="0" dirty="0">
                    <a:solidFill>
                      <a:schemeClr val="accent2">
                        <a:lumMod val="75000"/>
                      </a:schemeClr>
                    </a:solidFill>
                  </a:rPr>
                  <a:t>Trauma Rate per 100,000 Residents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479680"/>
        <c:crosses val="autoZero"/>
        <c:crossBetween val="between"/>
        <c:majorUnit val="50"/>
      </c:valAx>
      <c:valAx>
        <c:axId val="11950796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chemeClr val="accent6">
                        <a:lumMod val="75000"/>
                      </a:schemeClr>
                    </a:solidFill>
                  </a:rPr>
                  <a:t>Trauma Count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510144"/>
        <c:crosses val="max"/>
        <c:crossBetween val="between"/>
        <c:majorUnit val="2000"/>
      </c:valAx>
      <c:catAx>
        <c:axId val="119510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95079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Figure 3.</a:t>
            </a:r>
            <a:r>
              <a:rPr lang="en-US" sz="2000" b="1" baseline="0" dirty="0"/>
              <a:t>  Massachusetts Trauma Rate by Trauma Designation</a:t>
            </a:r>
            <a:endParaRPr lang="en-US" sz="20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'Trauma designation'!$H$3</c:f>
              <c:strCache>
                <c:ptCount val="1"/>
                <c:pt idx="0">
                  <c:v>Trauma Hospital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'Trauma designation'!$G$4:$G$8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'Trauma designation'!$H$4:$H$8</c:f>
              <c:numCache>
                <c:formatCode>General</c:formatCode>
                <c:ptCount val="5"/>
                <c:pt idx="0" formatCode="0.0">
                  <c:v>315.33842990913053</c:v>
                </c:pt>
                <c:pt idx="1">
                  <c:v>305.28744304898572</c:v>
                </c:pt>
                <c:pt idx="2">
                  <c:v>310.63580393516651</c:v>
                </c:pt>
                <c:pt idx="3">
                  <c:v>277.95012761876319</c:v>
                </c:pt>
                <c:pt idx="4">
                  <c:v>272.25928694556058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1AD-421B-945F-6D7D82978DEC}"/>
            </c:ext>
          </c:extLst>
        </c:ser>
        <c:ser>
          <c:idx val="1"/>
          <c:order val="1"/>
          <c:tx>
            <c:strRef>
              <c:f>'Trauma designation'!$I$3</c:f>
              <c:strCache>
                <c:ptCount val="1"/>
                <c:pt idx="0">
                  <c:v>Community Hospital</c:v>
                </c:pt>
              </c:strCache>
            </c:strRef>
          </c:tx>
          <c:spPr>
            <a:ln w="5715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'Trauma designation'!$G$4:$G$8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'Trauma designation'!$I$4:$I$8</c:f>
              <c:numCache>
                <c:formatCode>General</c:formatCode>
                <c:ptCount val="5"/>
                <c:pt idx="0" formatCode="0.0">
                  <c:v>328.81365648184993</c:v>
                </c:pt>
                <c:pt idx="1">
                  <c:v>310.18630426583809</c:v>
                </c:pt>
                <c:pt idx="2" formatCode="0.0">
                  <c:v>322.69298714718161</c:v>
                </c:pt>
                <c:pt idx="3" formatCode="0.0">
                  <c:v>285.44676893700984</c:v>
                </c:pt>
                <c:pt idx="4">
                  <c:v>288.53017032726979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1AD-421B-945F-6D7D82978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978048"/>
        <c:axId val="118979584"/>
      </c:lineChart>
      <c:catAx>
        <c:axId val="11897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979584"/>
        <c:crosses val="autoZero"/>
        <c:auto val="1"/>
        <c:lblAlgn val="ctr"/>
        <c:lblOffset val="100"/>
        <c:noMultiLvlLbl val="0"/>
      </c:catAx>
      <c:valAx>
        <c:axId val="11897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Trauma Rate per 100,000 Residents</a:t>
                </a:r>
              </a:p>
            </c:rich>
          </c:tx>
          <c:layout/>
          <c:overlay val="0"/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978048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Figure 4.  Massachusetts Trauma Rate</a:t>
            </a:r>
            <a:r>
              <a:rPr lang="en-US" sz="2000" b="1" baseline="0" dirty="0"/>
              <a:t> by Hospital Teaching Status</a:t>
            </a:r>
            <a:endParaRPr lang="en-US" sz="20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'teaching designation'!$I$3</c:f>
              <c:strCache>
                <c:ptCount val="1"/>
                <c:pt idx="0">
                  <c:v>Teaching Hospital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'teaching designation'!$H$4:$H$8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'teaching designation'!$I$4:$I$8</c:f>
              <c:numCache>
                <c:formatCode>General</c:formatCode>
                <c:ptCount val="5"/>
                <c:pt idx="0" formatCode="0.0">
                  <c:v>263.61289651788485</c:v>
                </c:pt>
                <c:pt idx="1">
                  <c:v>247.38500083756506</c:v>
                </c:pt>
                <c:pt idx="2">
                  <c:v>251.40414896875259</c:v>
                </c:pt>
                <c:pt idx="3">
                  <c:v>227.46194208055209</c:v>
                </c:pt>
                <c:pt idx="4">
                  <c:v>218.74973611200787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E7E-4FDB-A35D-AC9460A721A4}"/>
            </c:ext>
          </c:extLst>
        </c:ser>
        <c:ser>
          <c:idx val="1"/>
          <c:order val="1"/>
          <c:tx>
            <c:strRef>
              <c:f>'teaching designation'!$J$3</c:f>
              <c:strCache>
                <c:ptCount val="1"/>
                <c:pt idx="0">
                  <c:v>Community Hospital</c:v>
                </c:pt>
              </c:strCache>
            </c:strRef>
          </c:tx>
          <c:spPr>
            <a:ln w="5715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'teaching designation'!$H$4:$H$8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'teaching designation'!$J$4:$J$8</c:f>
              <c:numCache>
                <c:formatCode>General</c:formatCode>
                <c:ptCount val="5"/>
                <c:pt idx="0" formatCode="0.0">
                  <c:v>380.53918987309567</c:v>
                </c:pt>
                <c:pt idx="1">
                  <c:v>368.08874647725872</c:v>
                </c:pt>
                <c:pt idx="2">
                  <c:v>381.9246421135955</c:v>
                </c:pt>
                <c:pt idx="3">
                  <c:v>335.93495447522099</c:v>
                </c:pt>
                <c:pt idx="4">
                  <c:v>342.03972116082247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E7E-4FDB-A35D-AC9460A72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000064"/>
        <c:axId val="119292672"/>
      </c:lineChart>
      <c:catAx>
        <c:axId val="11900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292672"/>
        <c:crosses val="autoZero"/>
        <c:auto val="1"/>
        <c:lblAlgn val="ctr"/>
        <c:lblOffset val="100"/>
        <c:noMultiLvlLbl val="0"/>
      </c:catAx>
      <c:valAx>
        <c:axId val="119292672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Trauma Rate</a:t>
                </a:r>
                <a:r>
                  <a:rPr lang="en-US" sz="1600" baseline="0" dirty="0"/>
                  <a:t> per 100,000 Residents</a:t>
                </a:r>
                <a:endParaRPr lang="en-US" sz="1600" dirty="0"/>
              </a:p>
            </c:rich>
          </c:tx>
          <c:layout/>
          <c:overlay val="0"/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00006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Table 5.  Massachusetts</a:t>
            </a:r>
            <a:r>
              <a:rPr lang="en-US" baseline="0" dirty="0"/>
              <a:t> Trauma Rate by Age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Age!$D$18</c:f>
              <c:strCache>
                <c:ptCount val="1"/>
                <c:pt idx="0">
                  <c:v>2011</c:v>
                </c:pt>
              </c:strCache>
            </c:strRef>
          </c:tx>
          <c:marker>
            <c:symbol val="none"/>
          </c:marker>
          <c:cat>
            <c:strRef>
              <c:f>Age!$C$19:$C$31</c:f>
              <c:strCache>
                <c:ptCount val="13"/>
                <c:pt idx="0">
                  <c:v>&lt; 1</c:v>
                </c:pt>
                <c:pt idx="1">
                  <c:v>1-4</c:v>
                </c:pt>
                <c:pt idx="2">
                  <c:v>5-9</c:v>
                </c:pt>
                <c:pt idx="3">
                  <c:v>10-14</c:v>
                </c:pt>
                <c:pt idx="4">
                  <c:v>15-19</c:v>
                </c:pt>
                <c:pt idx="5">
                  <c:v>20-24</c:v>
                </c:pt>
                <c:pt idx="6">
                  <c:v>25-34</c:v>
                </c:pt>
                <c:pt idx="7">
                  <c:v>35-44</c:v>
                </c:pt>
                <c:pt idx="8">
                  <c:v>45-54</c:v>
                </c:pt>
                <c:pt idx="9">
                  <c:v>55-64</c:v>
                </c:pt>
                <c:pt idx="10">
                  <c:v>65-74</c:v>
                </c:pt>
                <c:pt idx="11">
                  <c:v>75-84</c:v>
                </c:pt>
                <c:pt idx="12">
                  <c:v>85+</c:v>
                </c:pt>
              </c:strCache>
            </c:strRef>
          </c:cat>
          <c:val>
            <c:numRef>
              <c:f>Age!$D$19:$D$31</c:f>
              <c:numCache>
                <c:formatCode>0.0</c:formatCode>
                <c:ptCount val="13"/>
                <c:pt idx="0">
                  <c:v>430.42781846665702</c:v>
                </c:pt>
                <c:pt idx="1">
                  <c:v>258.36744247182151</c:v>
                </c:pt>
                <c:pt idx="2">
                  <c:v>221.54766166617864</c:v>
                </c:pt>
                <c:pt idx="3">
                  <c:v>268.70877042765443</c:v>
                </c:pt>
                <c:pt idx="4">
                  <c:v>378.83396333007545</c:v>
                </c:pt>
                <c:pt idx="5">
                  <c:v>428.43185070624583</c:v>
                </c:pt>
                <c:pt idx="6">
                  <c:v>317.7661668628761</c:v>
                </c:pt>
                <c:pt idx="7">
                  <c:v>308.8538444611662</c:v>
                </c:pt>
                <c:pt idx="8">
                  <c:v>369.24559066555901</c:v>
                </c:pt>
                <c:pt idx="9">
                  <c:v>490.60787932339218</c:v>
                </c:pt>
                <c:pt idx="10">
                  <c:v>792.52108597838628</c:v>
                </c:pt>
                <c:pt idx="11">
                  <c:v>2088.2513384171243</c:v>
                </c:pt>
                <c:pt idx="12">
                  <c:v>4801.1384304866706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3B7-4591-AEA0-BC927E4E3986}"/>
            </c:ext>
          </c:extLst>
        </c:ser>
        <c:ser>
          <c:idx val="1"/>
          <c:order val="1"/>
          <c:tx>
            <c:strRef>
              <c:f>Age!$E$18</c:f>
              <c:strCache>
                <c:ptCount val="1"/>
                <c:pt idx="0">
                  <c:v>2012</c:v>
                </c:pt>
              </c:strCache>
            </c:strRef>
          </c:tx>
          <c:marker>
            <c:symbol val="none"/>
          </c:marker>
          <c:cat>
            <c:strRef>
              <c:f>Age!$C$19:$C$31</c:f>
              <c:strCache>
                <c:ptCount val="13"/>
                <c:pt idx="0">
                  <c:v>&lt; 1</c:v>
                </c:pt>
                <c:pt idx="1">
                  <c:v>1-4</c:v>
                </c:pt>
                <c:pt idx="2">
                  <c:v>5-9</c:v>
                </c:pt>
                <c:pt idx="3">
                  <c:v>10-14</c:v>
                </c:pt>
                <c:pt idx="4">
                  <c:v>15-19</c:v>
                </c:pt>
                <c:pt idx="5">
                  <c:v>20-24</c:v>
                </c:pt>
                <c:pt idx="6">
                  <c:v>25-34</c:v>
                </c:pt>
                <c:pt idx="7">
                  <c:v>35-44</c:v>
                </c:pt>
                <c:pt idx="8">
                  <c:v>45-54</c:v>
                </c:pt>
                <c:pt idx="9">
                  <c:v>55-64</c:v>
                </c:pt>
                <c:pt idx="10">
                  <c:v>65-74</c:v>
                </c:pt>
                <c:pt idx="11">
                  <c:v>75-84</c:v>
                </c:pt>
                <c:pt idx="12">
                  <c:v>85+</c:v>
                </c:pt>
              </c:strCache>
            </c:strRef>
          </c:cat>
          <c:val>
            <c:numRef>
              <c:f>Age!$E$19:$E$31</c:f>
              <c:numCache>
                <c:formatCode>0.0</c:formatCode>
                <c:ptCount val="13"/>
                <c:pt idx="0">
                  <c:v>403.68021752848813</c:v>
                </c:pt>
                <c:pt idx="1">
                  <c:v>247.92495131585449</c:v>
                </c:pt>
                <c:pt idx="2">
                  <c:v>218.87269515094167</c:v>
                </c:pt>
                <c:pt idx="3">
                  <c:v>235.69227859706896</c:v>
                </c:pt>
                <c:pt idx="4">
                  <c:v>365.928946008087</c:v>
                </c:pt>
                <c:pt idx="5">
                  <c:v>394.02176497651254</c:v>
                </c:pt>
                <c:pt idx="6">
                  <c:v>327.90876956393316</c:v>
                </c:pt>
                <c:pt idx="7">
                  <c:v>297.26251282683603</c:v>
                </c:pt>
                <c:pt idx="8">
                  <c:v>369.02284180272113</c:v>
                </c:pt>
                <c:pt idx="9">
                  <c:v>460.407406798262</c:v>
                </c:pt>
                <c:pt idx="10">
                  <c:v>732.73091679109609</c:v>
                </c:pt>
                <c:pt idx="11">
                  <c:v>2004.3294959415196</c:v>
                </c:pt>
                <c:pt idx="12">
                  <c:v>4599.8498415110162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3B7-4591-AEA0-BC927E4E3986}"/>
            </c:ext>
          </c:extLst>
        </c:ser>
        <c:ser>
          <c:idx val="2"/>
          <c:order val="2"/>
          <c:tx>
            <c:strRef>
              <c:f>Age!$F$18</c:f>
              <c:strCache>
                <c:ptCount val="1"/>
                <c:pt idx="0">
                  <c:v>2013</c:v>
                </c:pt>
              </c:strCache>
            </c:strRef>
          </c:tx>
          <c:marker>
            <c:symbol val="none"/>
          </c:marker>
          <c:cat>
            <c:strRef>
              <c:f>Age!$C$19:$C$31</c:f>
              <c:strCache>
                <c:ptCount val="13"/>
                <c:pt idx="0">
                  <c:v>&lt; 1</c:v>
                </c:pt>
                <c:pt idx="1">
                  <c:v>1-4</c:v>
                </c:pt>
                <c:pt idx="2">
                  <c:v>5-9</c:v>
                </c:pt>
                <c:pt idx="3">
                  <c:v>10-14</c:v>
                </c:pt>
                <c:pt idx="4">
                  <c:v>15-19</c:v>
                </c:pt>
                <c:pt idx="5">
                  <c:v>20-24</c:v>
                </c:pt>
                <c:pt idx="6">
                  <c:v>25-34</c:v>
                </c:pt>
                <c:pt idx="7">
                  <c:v>35-44</c:v>
                </c:pt>
                <c:pt idx="8">
                  <c:v>45-54</c:v>
                </c:pt>
                <c:pt idx="9">
                  <c:v>55-64</c:v>
                </c:pt>
                <c:pt idx="10">
                  <c:v>65-74</c:v>
                </c:pt>
                <c:pt idx="11">
                  <c:v>75-84</c:v>
                </c:pt>
                <c:pt idx="12">
                  <c:v>85+</c:v>
                </c:pt>
              </c:strCache>
            </c:strRef>
          </c:cat>
          <c:val>
            <c:numRef>
              <c:f>Age!$F$19:$F$31</c:f>
              <c:numCache>
                <c:formatCode>0.0</c:formatCode>
                <c:ptCount val="13"/>
                <c:pt idx="0">
                  <c:v>375.40335091789149</c:v>
                </c:pt>
                <c:pt idx="1">
                  <c:v>247.14986177497221</c:v>
                </c:pt>
                <c:pt idx="2">
                  <c:v>225.3278469430484</c:v>
                </c:pt>
                <c:pt idx="3">
                  <c:v>251.42967314141794</c:v>
                </c:pt>
                <c:pt idx="4">
                  <c:v>336.81561463686205</c:v>
                </c:pt>
                <c:pt idx="5">
                  <c:v>391.89353816564011</c:v>
                </c:pt>
                <c:pt idx="6">
                  <c:v>329.38117489692377</c:v>
                </c:pt>
                <c:pt idx="7">
                  <c:v>301.65517350254754</c:v>
                </c:pt>
                <c:pt idx="8">
                  <c:v>382.8942323476129</c:v>
                </c:pt>
                <c:pt idx="9">
                  <c:v>482.41712405521014</c:v>
                </c:pt>
                <c:pt idx="10">
                  <c:v>770.27555782787806</c:v>
                </c:pt>
                <c:pt idx="11">
                  <c:v>1980.0707169790369</c:v>
                </c:pt>
                <c:pt idx="12">
                  <c:v>4671.3709059867979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3B7-4591-AEA0-BC927E4E3986}"/>
            </c:ext>
          </c:extLst>
        </c:ser>
        <c:ser>
          <c:idx val="3"/>
          <c:order val="3"/>
          <c:tx>
            <c:strRef>
              <c:f>Age!$G$18</c:f>
              <c:strCache>
                <c:ptCount val="1"/>
                <c:pt idx="0">
                  <c:v>2014</c:v>
                </c:pt>
              </c:strCache>
            </c:strRef>
          </c:tx>
          <c:marker>
            <c:symbol val="none"/>
          </c:marker>
          <c:cat>
            <c:strRef>
              <c:f>Age!$C$19:$C$31</c:f>
              <c:strCache>
                <c:ptCount val="13"/>
                <c:pt idx="0">
                  <c:v>&lt; 1</c:v>
                </c:pt>
                <c:pt idx="1">
                  <c:v>1-4</c:v>
                </c:pt>
                <c:pt idx="2">
                  <c:v>5-9</c:v>
                </c:pt>
                <c:pt idx="3">
                  <c:v>10-14</c:v>
                </c:pt>
                <c:pt idx="4">
                  <c:v>15-19</c:v>
                </c:pt>
                <c:pt idx="5">
                  <c:v>20-24</c:v>
                </c:pt>
                <c:pt idx="6">
                  <c:v>25-34</c:v>
                </c:pt>
                <c:pt idx="7">
                  <c:v>35-44</c:v>
                </c:pt>
                <c:pt idx="8">
                  <c:v>45-54</c:v>
                </c:pt>
                <c:pt idx="9">
                  <c:v>55-64</c:v>
                </c:pt>
                <c:pt idx="10">
                  <c:v>65-74</c:v>
                </c:pt>
                <c:pt idx="11">
                  <c:v>75-84</c:v>
                </c:pt>
                <c:pt idx="12">
                  <c:v>85+</c:v>
                </c:pt>
              </c:strCache>
            </c:strRef>
          </c:cat>
          <c:val>
            <c:numRef>
              <c:f>Age!$G$19:$G$31</c:f>
              <c:numCache>
                <c:formatCode>0.0</c:formatCode>
                <c:ptCount val="13"/>
                <c:pt idx="0">
                  <c:v>322.90281055987566</c:v>
                </c:pt>
                <c:pt idx="1">
                  <c:v>217.83036127454628</c:v>
                </c:pt>
                <c:pt idx="2">
                  <c:v>202.66493902964746</c:v>
                </c:pt>
                <c:pt idx="3">
                  <c:v>202.76328174830263</c:v>
                </c:pt>
                <c:pt idx="4">
                  <c:v>266.23526135329701</c:v>
                </c:pt>
                <c:pt idx="5">
                  <c:v>308.60348647591883</c:v>
                </c:pt>
                <c:pt idx="6">
                  <c:v>279.04406195430397</c:v>
                </c:pt>
                <c:pt idx="7">
                  <c:v>264.38433899356062</c:v>
                </c:pt>
                <c:pt idx="8">
                  <c:v>323.98759607069587</c:v>
                </c:pt>
                <c:pt idx="9">
                  <c:v>431.18785248051643</c:v>
                </c:pt>
                <c:pt idx="10">
                  <c:v>695.01083184274103</c:v>
                </c:pt>
                <c:pt idx="11">
                  <c:v>1801.2715857424657</c:v>
                </c:pt>
                <c:pt idx="12">
                  <c:v>4349.2353830969769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3B7-4591-AEA0-BC927E4E3986}"/>
            </c:ext>
          </c:extLst>
        </c:ser>
        <c:ser>
          <c:idx val="4"/>
          <c:order val="4"/>
          <c:tx>
            <c:strRef>
              <c:f>Age!$H$18</c:f>
              <c:strCache>
                <c:ptCount val="1"/>
                <c:pt idx="0">
                  <c:v>2015</c:v>
                </c:pt>
              </c:strCache>
            </c:strRef>
          </c:tx>
          <c:marker>
            <c:symbol val="none"/>
          </c:marker>
          <c:cat>
            <c:strRef>
              <c:f>Age!$C$19:$C$31</c:f>
              <c:strCache>
                <c:ptCount val="13"/>
                <c:pt idx="0">
                  <c:v>&lt; 1</c:v>
                </c:pt>
                <c:pt idx="1">
                  <c:v>1-4</c:v>
                </c:pt>
                <c:pt idx="2">
                  <c:v>5-9</c:v>
                </c:pt>
                <c:pt idx="3">
                  <c:v>10-14</c:v>
                </c:pt>
                <c:pt idx="4">
                  <c:v>15-19</c:v>
                </c:pt>
                <c:pt idx="5">
                  <c:v>20-24</c:v>
                </c:pt>
                <c:pt idx="6">
                  <c:v>25-34</c:v>
                </c:pt>
                <c:pt idx="7">
                  <c:v>35-44</c:v>
                </c:pt>
                <c:pt idx="8">
                  <c:v>45-54</c:v>
                </c:pt>
                <c:pt idx="9">
                  <c:v>55-64</c:v>
                </c:pt>
                <c:pt idx="10">
                  <c:v>65-74</c:v>
                </c:pt>
                <c:pt idx="11">
                  <c:v>75-84</c:v>
                </c:pt>
                <c:pt idx="12">
                  <c:v>85+</c:v>
                </c:pt>
              </c:strCache>
            </c:strRef>
          </c:cat>
          <c:val>
            <c:numRef>
              <c:f>Age!$H$19:$H$31</c:f>
              <c:numCache>
                <c:formatCode>0.0</c:formatCode>
                <c:ptCount val="13"/>
                <c:pt idx="0">
                  <c:v>320.70488018542665</c:v>
                </c:pt>
                <c:pt idx="1">
                  <c:v>215.64092305360202</c:v>
                </c:pt>
                <c:pt idx="2">
                  <c:v>221.90896051790858</c:v>
                </c:pt>
                <c:pt idx="3">
                  <c:v>245.59615895620507</c:v>
                </c:pt>
                <c:pt idx="4">
                  <c:v>271.79481215956616</c:v>
                </c:pt>
                <c:pt idx="5">
                  <c:v>291.01670195668288</c:v>
                </c:pt>
                <c:pt idx="6">
                  <c:v>270.54433405839916</c:v>
                </c:pt>
                <c:pt idx="7">
                  <c:v>257.55233254972882</c:v>
                </c:pt>
                <c:pt idx="8">
                  <c:v>330.76678463504811</c:v>
                </c:pt>
                <c:pt idx="9">
                  <c:v>448.56984607977876</c:v>
                </c:pt>
                <c:pt idx="10">
                  <c:v>709.63122036874108</c:v>
                </c:pt>
                <c:pt idx="11">
                  <c:v>1878.9181964591148</c:v>
                </c:pt>
                <c:pt idx="12">
                  <c:v>4273.4953129789355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93B7-4591-AEA0-BC927E4E39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370880"/>
        <c:axId val="119372800"/>
      </c:lineChart>
      <c:catAx>
        <c:axId val="119370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/>
                  <a:t>Age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 rot="-1500000"/>
          <a:lstStyle/>
          <a:p>
            <a:pPr>
              <a:defRPr sz="1600"/>
            </a:pPr>
            <a:endParaRPr lang="en-US"/>
          </a:p>
        </c:txPr>
        <c:crossAx val="119372800"/>
        <c:crosses val="autoZero"/>
        <c:auto val="1"/>
        <c:lblAlgn val="ctr"/>
        <c:lblOffset val="100"/>
        <c:noMultiLvlLbl val="0"/>
      </c:catAx>
      <c:valAx>
        <c:axId val="119372800"/>
        <c:scaling>
          <c:orientation val="minMax"/>
          <c:max val="5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dirty="0"/>
                  <a:t>Trauma Rate per 100,000 Residents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9370880"/>
        <c:crosses val="autoZero"/>
        <c:crossBetween val="between"/>
        <c:majorUnit val="1000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3F2DC2-459E-48BD-9FB8-CF9B915CEA8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F131F5-1A88-4BA2-B16B-0F8120F8B78A}">
      <dgm:prSet phldrT="[Text]" custT="1"/>
      <dgm:spPr/>
      <dgm:t>
        <a:bodyPr/>
        <a:lstStyle/>
        <a:p>
          <a:r>
            <a:rPr lang="en-US" sz="1800" b="1" dirty="0">
              <a:latin typeface="+mn-lt"/>
            </a:rPr>
            <a:t>Primary Prevention:</a:t>
          </a:r>
        </a:p>
        <a:p>
          <a:r>
            <a:rPr lang="en-US" sz="1400" dirty="0">
              <a:latin typeface="+mn-lt"/>
            </a:rPr>
            <a:t>Prevent Traumas from Occurring</a:t>
          </a:r>
        </a:p>
      </dgm:t>
    </dgm:pt>
    <dgm:pt modelId="{1A8A9D57-A196-48C2-AF95-DA5E1CD1A1A6}" type="parTrans" cxnId="{40CAAA25-5142-4C15-898B-55AC2E078AC4}">
      <dgm:prSet/>
      <dgm:spPr/>
      <dgm:t>
        <a:bodyPr/>
        <a:lstStyle/>
        <a:p>
          <a:endParaRPr lang="en-US"/>
        </a:p>
      </dgm:t>
    </dgm:pt>
    <dgm:pt modelId="{7BCCB21A-9487-4E58-94C1-A5E07332F204}" type="sibTrans" cxnId="{40CAAA25-5142-4C15-898B-55AC2E078AC4}">
      <dgm:prSet/>
      <dgm:spPr/>
      <dgm:t>
        <a:bodyPr/>
        <a:lstStyle/>
        <a:p>
          <a:endParaRPr lang="en-US"/>
        </a:p>
      </dgm:t>
    </dgm:pt>
    <dgm:pt modelId="{6F519144-CB2D-4253-A993-D239691338F4}">
      <dgm:prSet phldrT="[Text]"/>
      <dgm:spPr/>
      <dgm:t>
        <a:bodyPr/>
        <a:lstStyle/>
        <a:p>
          <a:r>
            <a:rPr lang="en-US" dirty="0">
              <a:latin typeface="+mn-lt"/>
            </a:rPr>
            <a:t>Education</a:t>
          </a:r>
        </a:p>
      </dgm:t>
    </dgm:pt>
    <dgm:pt modelId="{4F8E211D-7F04-437A-AD6A-D92EF4468763}" type="parTrans" cxnId="{0A5C2EB5-F2B7-4E6F-827C-1ECA77CE77BC}">
      <dgm:prSet/>
      <dgm:spPr/>
      <dgm:t>
        <a:bodyPr/>
        <a:lstStyle/>
        <a:p>
          <a:endParaRPr lang="en-US"/>
        </a:p>
      </dgm:t>
    </dgm:pt>
    <dgm:pt modelId="{65115397-3E70-4AD4-AF99-83E3EFE4CC32}" type="sibTrans" cxnId="{0A5C2EB5-F2B7-4E6F-827C-1ECA77CE77BC}">
      <dgm:prSet/>
      <dgm:spPr/>
      <dgm:t>
        <a:bodyPr/>
        <a:lstStyle/>
        <a:p>
          <a:endParaRPr lang="en-US"/>
        </a:p>
      </dgm:t>
    </dgm:pt>
    <dgm:pt modelId="{255519F2-7438-45FF-8F7F-6E10E680E3FC}">
      <dgm:prSet phldrT="[Text]"/>
      <dgm:spPr/>
      <dgm:t>
        <a:bodyPr/>
        <a:lstStyle/>
        <a:p>
          <a:r>
            <a:rPr lang="en-US" dirty="0">
              <a:latin typeface="+mn-lt"/>
            </a:rPr>
            <a:t>Built/structured Environment</a:t>
          </a:r>
        </a:p>
      </dgm:t>
    </dgm:pt>
    <dgm:pt modelId="{3D0C13E7-DA3D-4F05-9ADD-67450A1B5B9E}" type="parTrans" cxnId="{E234907A-6412-45E3-946C-EFF9A9458214}">
      <dgm:prSet/>
      <dgm:spPr/>
      <dgm:t>
        <a:bodyPr/>
        <a:lstStyle/>
        <a:p>
          <a:endParaRPr lang="en-US"/>
        </a:p>
      </dgm:t>
    </dgm:pt>
    <dgm:pt modelId="{707BDFBC-8D70-48C6-B187-51A53C872A21}" type="sibTrans" cxnId="{E234907A-6412-45E3-946C-EFF9A9458214}">
      <dgm:prSet/>
      <dgm:spPr/>
      <dgm:t>
        <a:bodyPr/>
        <a:lstStyle/>
        <a:p>
          <a:endParaRPr lang="en-US"/>
        </a:p>
      </dgm:t>
    </dgm:pt>
    <dgm:pt modelId="{49F65AF8-DE61-4F62-A6FF-2D5FE1A451D0}">
      <dgm:prSet phldrT="[Text]" custT="1"/>
      <dgm:spPr/>
      <dgm:t>
        <a:bodyPr/>
        <a:lstStyle/>
        <a:p>
          <a:r>
            <a:rPr lang="en-US" sz="1800" b="1" dirty="0">
              <a:latin typeface="+mn-lt"/>
            </a:rPr>
            <a:t>Secondary Prevention:</a:t>
          </a:r>
        </a:p>
        <a:p>
          <a:r>
            <a:rPr lang="en-US" sz="1400" dirty="0">
              <a:latin typeface="+mn-lt"/>
            </a:rPr>
            <a:t>Preparedness Once Event Has Occurred</a:t>
          </a:r>
        </a:p>
      </dgm:t>
    </dgm:pt>
    <dgm:pt modelId="{BAC80E02-FDB7-404D-8A6C-97733D124286}" type="parTrans" cxnId="{FB6CDA39-3C0E-4995-AFF0-441D098A1A03}">
      <dgm:prSet/>
      <dgm:spPr/>
      <dgm:t>
        <a:bodyPr/>
        <a:lstStyle/>
        <a:p>
          <a:endParaRPr lang="en-US"/>
        </a:p>
      </dgm:t>
    </dgm:pt>
    <dgm:pt modelId="{5D8B52DC-F3ED-4A09-90CD-A853725A981F}" type="sibTrans" cxnId="{FB6CDA39-3C0E-4995-AFF0-441D098A1A03}">
      <dgm:prSet/>
      <dgm:spPr/>
      <dgm:t>
        <a:bodyPr/>
        <a:lstStyle/>
        <a:p>
          <a:endParaRPr lang="en-US"/>
        </a:p>
      </dgm:t>
    </dgm:pt>
    <dgm:pt modelId="{DD373E58-10E9-4EC5-89D6-DE5A0F4BB4B3}">
      <dgm:prSet phldrT="[Text]"/>
      <dgm:spPr/>
      <dgm:t>
        <a:bodyPr/>
        <a:lstStyle/>
        <a:p>
          <a:r>
            <a:rPr lang="en-US" dirty="0">
              <a:latin typeface="+mn-lt"/>
            </a:rPr>
            <a:t>Preparedness and Emergency Management</a:t>
          </a:r>
        </a:p>
      </dgm:t>
    </dgm:pt>
    <dgm:pt modelId="{7F9F068B-0B48-4605-9D38-4519180728EA}" type="parTrans" cxnId="{4E7E0961-3AAE-455E-8B66-E824FB558452}">
      <dgm:prSet/>
      <dgm:spPr/>
      <dgm:t>
        <a:bodyPr/>
        <a:lstStyle/>
        <a:p>
          <a:endParaRPr lang="en-US"/>
        </a:p>
      </dgm:t>
    </dgm:pt>
    <dgm:pt modelId="{0D67A87D-B09E-4055-B01D-014D2C37C83A}" type="sibTrans" cxnId="{4E7E0961-3AAE-455E-8B66-E824FB558452}">
      <dgm:prSet/>
      <dgm:spPr/>
      <dgm:t>
        <a:bodyPr/>
        <a:lstStyle/>
        <a:p>
          <a:endParaRPr lang="en-US"/>
        </a:p>
      </dgm:t>
    </dgm:pt>
    <dgm:pt modelId="{5A874521-5E28-4238-ABC2-AF39FA8D64BA}">
      <dgm:prSet phldrT="[Text]"/>
      <dgm:spPr/>
      <dgm:t>
        <a:bodyPr/>
        <a:lstStyle/>
        <a:p>
          <a:r>
            <a:rPr lang="en-US" dirty="0">
              <a:latin typeface="+mn-lt"/>
            </a:rPr>
            <a:t>Emergency Transport</a:t>
          </a:r>
        </a:p>
      </dgm:t>
    </dgm:pt>
    <dgm:pt modelId="{04C96A36-D894-4893-B651-D95FD97B7C78}" type="parTrans" cxnId="{E7B22F60-E517-43E1-BD0E-E86B3EF349E7}">
      <dgm:prSet/>
      <dgm:spPr/>
      <dgm:t>
        <a:bodyPr/>
        <a:lstStyle/>
        <a:p>
          <a:endParaRPr lang="en-US"/>
        </a:p>
      </dgm:t>
    </dgm:pt>
    <dgm:pt modelId="{BF03286C-47E7-49A4-860F-888300B307AB}" type="sibTrans" cxnId="{E7B22F60-E517-43E1-BD0E-E86B3EF349E7}">
      <dgm:prSet/>
      <dgm:spPr/>
      <dgm:t>
        <a:bodyPr/>
        <a:lstStyle/>
        <a:p>
          <a:endParaRPr lang="en-US"/>
        </a:p>
      </dgm:t>
    </dgm:pt>
    <dgm:pt modelId="{504A708C-F557-4156-B997-063B4F2FF4AF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b="1" dirty="0">
              <a:latin typeface="+mn-lt"/>
            </a:rPr>
            <a:t>Tertiary Prevention:</a:t>
          </a:r>
        </a:p>
        <a:p>
          <a:pPr>
            <a:spcAft>
              <a:spcPct val="35000"/>
            </a:spcAft>
          </a:pPr>
          <a:r>
            <a:rPr lang="en-US" sz="1400" dirty="0">
              <a:latin typeface="+mn-lt"/>
            </a:rPr>
            <a:t>Management and Prevention of Negative Sequelae Post Event</a:t>
          </a:r>
        </a:p>
      </dgm:t>
    </dgm:pt>
    <dgm:pt modelId="{72C78A40-B8EC-41B5-8492-1BF7E617C1B3}" type="parTrans" cxnId="{7279239B-65B8-4D2A-BF94-1D5A49A99759}">
      <dgm:prSet/>
      <dgm:spPr/>
      <dgm:t>
        <a:bodyPr/>
        <a:lstStyle/>
        <a:p>
          <a:endParaRPr lang="en-US"/>
        </a:p>
      </dgm:t>
    </dgm:pt>
    <dgm:pt modelId="{52A1B478-F888-41A3-92BA-1F77419C1DD8}" type="sibTrans" cxnId="{7279239B-65B8-4D2A-BF94-1D5A49A99759}">
      <dgm:prSet/>
      <dgm:spPr/>
      <dgm:t>
        <a:bodyPr/>
        <a:lstStyle/>
        <a:p>
          <a:endParaRPr lang="en-US"/>
        </a:p>
      </dgm:t>
    </dgm:pt>
    <dgm:pt modelId="{D8F4EDEA-5750-49CB-A016-0F73A3B0257B}">
      <dgm:prSet phldrT="[Text]"/>
      <dgm:spPr/>
      <dgm:t>
        <a:bodyPr/>
        <a:lstStyle/>
        <a:p>
          <a:r>
            <a:rPr lang="en-US" dirty="0">
              <a:latin typeface="+mn-lt"/>
            </a:rPr>
            <a:t>Capacity to Address Resulting Chronic Physical and Behavioral Health Conditions</a:t>
          </a:r>
        </a:p>
      </dgm:t>
    </dgm:pt>
    <dgm:pt modelId="{C7003223-F16C-4424-A7E8-36F9DCAAF5CF}" type="parTrans" cxnId="{3B51EBEE-29B5-4A82-B23C-8694DCE62D9E}">
      <dgm:prSet/>
      <dgm:spPr/>
      <dgm:t>
        <a:bodyPr/>
        <a:lstStyle/>
        <a:p>
          <a:endParaRPr lang="en-US"/>
        </a:p>
      </dgm:t>
    </dgm:pt>
    <dgm:pt modelId="{2F11D422-1529-4500-A653-A179C4BADAB2}" type="sibTrans" cxnId="{3B51EBEE-29B5-4A82-B23C-8694DCE62D9E}">
      <dgm:prSet/>
      <dgm:spPr/>
      <dgm:t>
        <a:bodyPr/>
        <a:lstStyle/>
        <a:p>
          <a:endParaRPr lang="en-US"/>
        </a:p>
      </dgm:t>
    </dgm:pt>
    <dgm:pt modelId="{34D0877F-1F70-4F98-A127-2A8978103547}">
      <dgm:prSet phldrT="[Text]"/>
      <dgm:spPr/>
      <dgm:t>
        <a:bodyPr/>
        <a:lstStyle/>
        <a:p>
          <a:r>
            <a:rPr lang="en-US" dirty="0">
              <a:latin typeface="+mn-lt"/>
            </a:rPr>
            <a:t>Regulation</a:t>
          </a:r>
        </a:p>
      </dgm:t>
    </dgm:pt>
    <dgm:pt modelId="{E57B915E-CC74-4C86-8969-020ADE225920}" type="parTrans" cxnId="{F6E56512-324D-4408-9FD7-2815805AFD52}">
      <dgm:prSet/>
      <dgm:spPr/>
      <dgm:t>
        <a:bodyPr/>
        <a:lstStyle/>
        <a:p>
          <a:endParaRPr lang="en-US"/>
        </a:p>
      </dgm:t>
    </dgm:pt>
    <dgm:pt modelId="{F9462A3C-D40C-46A8-B077-B6AC8C1B3174}" type="sibTrans" cxnId="{F6E56512-324D-4408-9FD7-2815805AFD52}">
      <dgm:prSet/>
      <dgm:spPr/>
      <dgm:t>
        <a:bodyPr/>
        <a:lstStyle/>
        <a:p>
          <a:endParaRPr lang="en-US"/>
        </a:p>
      </dgm:t>
    </dgm:pt>
    <dgm:pt modelId="{AFC31CBA-5597-425D-88E6-DDEABA247A14}">
      <dgm:prSet phldrT="[Text]"/>
      <dgm:spPr/>
      <dgm:t>
        <a:bodyPr/>
        <a:lstStyle/>
        <a:p>
          <a:r>
            <a:rPr lang="en-US" dirty="0">
              <a:latin typeface="+mn-lt"/>
            </a:rPr>
            <a:t>Hospitals</a:t>
          </a:r>
        </a:p>
      </dgm:t>
    </dgm:pt>
    <dgm:pt modelId="{19BD9D73-4CF3-4A06-AACC-60288A871CE0}" type="parTrans" cxnId="{B54CC288-5303-4D9B-A055-B5DF22A5DB7B}">
      <dgm:prSet/>
      <dgm:spPr/>
      <dgm:t>
        <a:bodyPr/>
        <a:lstStyle/>
        <a:p>
          <a:endParaRPr lang="en-US"/>
        </a:p>
      </dgm:t>
    </dgm:pt>
    <dgm:pt modelId="{7ACCC19A-8693-486A-ACB7-A702409F6C30}" type="sibTrans" cxnId="{B54CC288-5303-4D9B-A055-B5DF22A5DB7B}">
      <dgm:prSet/>
      <dgm:spPr/>
      <dgm:t>
        <a:bodyPr/>
        <a:lstStyle/>
        <a:p>
          <a:endParaRPr lang="en-US"/>
        </a:p>
      </dgm:t>
    </dgm:pt>
    <dgm:pt modelId="{6DDBF554-53A4-4AB8-8584-74D7BA260BD5}">
      <dgm:prSet phldrT="[Text]"/>
      <dgm:spPr/>
      <dgm:t>
        <a:bodyPr/>
        <a:lstStyle/>
        <a:p>
          <a:r>
            <a:rPr lang="en-US" dirty="0">
              <a:latin typeface="+mn-lt"/>
            </a:rPr>
            <a:t>Family Reunification</a:t>
          </a:r>
        </a:p>
      </dgm:t>
    </dgm:pt>
    <dgm:pt modelId="{7036E83A-0E08-4177-A35B-5EECE5E83350}" type="parTrans" cxnId="{0CB97BBD-BE98-4487-BBC0-A3E02DAA4CE4}">
      <dgm:prSet/>
      <dgm:spPr/>
      <dgm:t>
        <a:bodyPr/>
        <a:lstStyle/>
        <a:p>
          <a:endParaRPr lang="en-US"/>
        </a:p>
      </dgm:t>
    </dgm:pt>
    <dgm:pt modelId="{8860CFB3-0ABE-458C-BCDA-1CA1A4E8C797}" type="sibTrans" cxnId="{0CB97BBD-BE98-4487-BBC0-A3E02DAA4CE4}">
      <dgm:prSet/>
      <dgm:spPr/>
      <dgm:t>
        <a:bodyPr/>
        <a:lstStyle/>
        <a:p>
          <a:endParaRPr lang="en-US"/>
        </a:p>
      </dgm:t>
    </dgm:pt>
    <dgm:pt modelId="{632D982E-B127-427A-8841-18B7612BF9C3}" type="pres">
      <dgm:prSet presAssocID="{1B3F2DC2-459E-48BD-9FB8-CF9B915CEA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B31093-6204-41F1-A56F-AEBA54A3F8D7}" type="pres">
      <dgm:prSet presAssocID="{06F131F5-1A88-4BA2-B16B-0F8120F8B78A}" presName="composite" presStyleCnt="0"/>
      <dgm:spPr/>
    </dgm:pt>
    <dgm:pt modelId="{7FC98373-9020-4E15-B87B-8A4E9192DD5B}" type="pres">
      <dgm:prSet presAssocID="{06F131F5-1A88-4BA2-B16B-0F8120F8B78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35E997-617B-4660-B9CA-DA259ECAA4CD}" type="pres">
      <dgm:prSet presAssocID="{06F131F5-1A88-4BA2-B16B-0F8120F8B78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EC233-749E-46B2-A486-B7F24CB96B36}" type="pres">
      <dgm:prSet presAssocID="{7BCCB21A-9487-4E58-94C1-A5E07332F204}" presName="space" presStyleCnt="0"/>
      <dgm:spPr/>
    </dgm:pt>
    <dgm:pt modelId="{A1A89121-E76A-4076-B39E-C027E14100F8}" type="pres">
      <dgm:prSet presAssocID="{49F65AF8-DE61-4F62-A6FF-2D5FE1A451D0}" presName="composite" presStyleCnt="0"/>
      <dgm:spPr/>
    </dgm:pt>
    <dgm:pt modelId="{4DF42F6E-7C4A-49D5-A1E5-32531D677A7D}" type="pres">
      <dgm:prSet presAssocID="{49F65AF8-DE61-4F62-A6FF-2D5FE1A451D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D14CEC-FFDA-4502-98E9-DF89491F3265}" type="pres">
      <dgm:prSet presAssocID="{49F65AF8-DE61-4F62-A6FF-2D5FE1A451D0}" presName="desTx" presStyleLbl="alignAccFollowNode1" presStyleIdx="1" presStyleCnt="3" custLinFactNeighborX="0" custLinFactNeighborY="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79665-2E3F-4FF8-A4A6-ABBD0EB4E513}" type="pres">
      <dgm:prSet presAssocID="{5D8B52DC-F3ED-4A09-90CD-A853725A981F}" presName="space" presStyleCnt="0"/>
      <dgm:spPr/>
    </dgm:pt>
    <dgm:pt modelId="{B7C7E5B4-2AF7-4356-BCD1-A2AA9D80CFE9}" type="pres">
      <dgm:prSet presAssocID="{504A708C-F557-4156-B997-063B4F2FF4AF}" presName="composite" presStyleCnt="0"/>
      <dgm:spPr/>
    </dgm:pt>
    <dgm:pt modelId="{C00A1B93-DC60-4BA3-B905-9C28C2787AC9}" type="pres">
      <dgm:prSet presAssocID="{504A708C-F557-4156-B997-063B4F2FF4A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98FCC-9967-44DD-9C62-3AFA53536141}" type="pres">
      <dgm:prSet presAssocID="{504A708C-F557-4156-B997-063B4F2FF4AF}" presName="desTx" presStyleLbl="alignAccFollowNode1" presStyleIdx="2" presStyleCnt="3" custLinFactNeighborX="103" custLinFactNeighborY="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79239B-65B8-4D2A-BF94-1D5A49A99759}" srcId="{1B3F2DC2-459E-48BD-9FB8-CF9B915CEA8B}" destId="{504A708C-F557-4156-B997-063B4F2FF4AF}" srcOrd="2" destOrd="0" parTransId="{72C78A40-B8EC-41B5-8492-1BF7E617C1B3}" sibTransId="{52A1B478-F888-41A3-92BA-1F77419C1DD8}"/>
    <dgm:cxn modelId="{88F122C1-B097-43E7-89AD-B60A8649AB91}" type="presOf" srcId="{DD373E58-10E9-4EC5-89D6-DE5A0F4BB4B3}" destId="{BED14CEC-FFDA-4502-98E9-DF89491F3265}" srcOrd="0" destOrd="0" presId="urn:microsoft.com/office/officeart/2005/8/layout/hList1"/>
    <dgm:cxn modelId="{4E7E0961-3AAE-455E-8B66-E824FB558452}" srcId="{49F65AF8-DE61-4F62-A6FF-2D5FE1A451D0}" destId="{DD373E58-10E9-4EC5-89D6-DE5A0F4BB4B3}" srcOrd="0" destOrd="0" parTransId="{7F9F068B-0B48-4605-9D38-4519180728EA}" sibTransId="{0D67A87D-B09E-4055-B01D-014D2C37C83A}"/>
    <dgm:cxn modelId="{17180C9D-9473-4295-8ACF-3E3A6D40EF75}" type="presOf" srcId="{AFC31CBA-5597-425D-88E6-DDEABA247A14}" destId="{BED14CEC-FFDA-4502-98E9-DF89491F3265}" srcOrd="0" destOrd="2" presId="urn:microsoft.com/office/officeart/2005/8/layout/hList1"/>
    <dgm:cxn modelId="{3B51EBEE-29B5-4A82-B23C-8694DCE62D9E}" srcId="{504A708C-F557-4156-B997-063B4F2FF4AF}" destId="{D8F4EDEA-5750-49CB-A016-0F73A3B0257B}" srcOrd="0" destOrd="0" parTransId="{C7003223-F16C-4424-A7E8-36F9DCAAF5CF}" sibTransId="{2F11D422-1529-4500-A653-A179C4BADAB2}"/>
    <dgm:cxn modelId="{845F3BF3-2613-4F27-A8DA-05E0DFC4A7C9}" type="presOf" srcId="{5A874521-5E28-4238-ABC2-AF39FA8D64BA}" destId="{BED14CEC-FFDA-4502-98E9-DF89491F3265}" srcOrd="0" destOrd="1" presId="urn:microsoft.com/office/officeart/2005/8/layout/hList1"/>
    <dgm:cxn modelId="{F6E56512-324D-4408-9FD7-2815805AFD52}" srcId="{06F131F5-1A88-4BA2-B16B-0F8120F8B78A}" destId="{34D0877F-1F70-4F98-A127-2A8978103547}" srcOrd="1" destOrd="0" parTransId="{E57B915E-CC74-4C86-8969-020ADE225920}" sibTransId="{F9462A3C-D40C-46A8-B077-B6AC8C1B3174}"/>
    <dgm:cxn modelId="{E90C5594-8CC5-4331-87BB-50E04759F0F0}" type="presOf" srcId="{6F519144-CB2D-4253-A993-D239691338F4}" destId="{E035E997-617B-4660-B9CA-DA259ECAA4CD}" srcOrd="0" destOrd="0" presId="urn:microsoft.com/office/officeart/2005/8/layout/hList1"/>
    <dgm:cxn modelId="{FB6CDA39-3C0E-4995-AFF0-441D098A1A03}" srcId="{1B3F2DC2-459E-48BD-9FB8-CF9B915CEA8B}" destId="{49F65AF8-DE61-4F62-A6FF-2D5FE1A451D0}" srcOrd="1" destOrd="0" parTransId="{BAC80E02-FDB7-404D-8A6C-97733D124286}" sibTransId="{5D8B52DC-F3ED-4A09-90CD-A853725A981F}"/>
    <dgm:cxn modelId="{B54CC288-5303-4D9B-A055-B5DF22A5DB7B}" srcId="{49F65AF8-DE61-4F62-A6FF-2D5FE1A451D0}" destId="{AFC31CBA-5597-425D-88E6-DDEABA247A14}" srcOrd="2" destOrd="0" parTransId="{19BD9D73-4CF3-4A06-AACC-60288A871CE0}" sibTransId="{7ACCC19A-8693-486A-ACB7-A702409F6C30}"/>
    <dgm:cxn modelId="{E7B22F60-E517-43E1-BD0E-E86B3EF349E7}" srcId="{49F65AF8-DE61-4F62-A6FF-2D5FE1A451D0}" destId="{5A874521-5E28-4238-ABC2-AF39FA8D64BA}" srcOrd="1" destOrd="0" parTransId="{04C96A36-D894-4893-B651-D95FD97B7C78}" sibTransId="{BF03286C-47E7-49A4-860F-888300B307AB}"/>
    <dgm:cxn modelId="{0CB97BBD-BE98-4487-BBC0-A3E02DAA4CE4}" srcId="{49F65AF8-DE61-4F62-A6FF-2D5FE1A451D0}" destId="{6DDBF554-53A4-4AB8-8584-74D7BA260BD5}" srcOrd="3" destOrd="0" parTransId="{7036E83A-0E08-4177-A35B-5EECE5E83350}" sibTransId="{8860CFB3-0ABE-458C-BCDA-1CA1A4E8C797}"/>
    <dgm:cxn modelId="{BD9566A0-7D16-4777-821A-73AFF16E7811}" type="presOf" srcId="{6DDBF554-53A4-4AB8-8584-74D7BA260BD5}" destId="{BED14CEC-FFDA-4502-98E9-DF89491F3265}" srcOrd="0" destOrd="3" presId="urn:microsoft.com/office/officeart/2005/8/layout/hList1"/>
    <dgm:cxn modelId="{89DCF026-9002-4260-AE86-6843BFC4B661}" type="presOf" srcId="{504A708C-F557-4156-B997-063B4F2FF4AF}" destId="{C00A1B93-DC60-4BA3-B905-9C28C2787AC9}" srcOrd="0" destOrd="0" presId="urn:microsoft.com/office/officeart/2005/8/layout/hList1"/>
    <dgm:cxn modelId="{863BD0A5-1D02-40A7-9B10-83B1CF785E2E}" type="presOf" srcId="{06F131F5-1A88-4BA2-B16B-0F8120F8B78A}" destId="{7FC98373-9020-4E15-B87B-8A4E9192DD5B}" srcOrd="0" destOrd="0" presId="urn:microsoft.com/office/officeart/2005/8/layout/hList1"/>
    <dgm:cxn modelId="{0A5C2EB5-F2B7-4E6F-827C-1ECA77CE77BC}" srcId="{06F131F5-1A88-4BA2-B16B-0F8120F8B78A}" destId="{6F519144-CB2D-4253-A993-D239691338F4}" srcOrd="0" destOrd="0" parTransId="{4F8E211D-7F04-437A-AD6A-D92EF4468763}" sibTransId="{65115397-3E70-4AD4-AF99-83E3EFE4CC32}"/>
    <dgm:cxn modelId="{C440D892-D26D-4546-BAF8-5537BE53ECCE}" type="presOf" srcId="{1B3F2DC2-459E-48BD-9FB8-CF9B915CEA8B}" destId="{632D982E-B127-427A-8841-18B7612BF9C3}" srcOrd="0" destOrd="0" presId="urn:microsoft.com/office/officeart/2005/8/layout/hList1"/>
    <dgm:cxn modelId="{6E08B2FB-9DB9-4F02-A4B1-6B66750E8101}" type="presOf" srcId="{34D0877F-1F70-4F98-A127-2A8978103547}" destId="{E035E997-617B-4660-B9CA-DA259ECAA4CD}" srcOrd="0" destOrd="1" presId="urn:microsoft.com/office/officeart/2005/8/layout/hList1"/>
    <dgm:cxn modelId="{40CAAA25-5142-4C15-898B-55AC2E078AC4}" srcId="{1B3F2DC2-459E-48BD-9FB8-CF9B915CEA8B}" destId="{06F131F5-1A88-4BA2-B16B-0F8120F8B78A}" srcOrd="0" destOrd="0" parTransId="{1A8A9D57-A196-48C2-AF95-DA5E1CD1A1A6}" sibTransId="{7BCCB21A-9487-4E58-94C1-A5E07332F204}"/>
    <dgm:cxn modelId="{A62AC1FB-4B3A-4ECA-8669-EEDF7B618E8E}" type="presOf" srcId="{255519F2-7438-45FF-8F7F-6E10E680E3FC}" destId="{E035E997-617B-4660-B9CA-DA259ECAA4CD}" srcOrd="0" destOrd="2" presId="urn:microsoft.com/office/officeart/2005/8/layout/hList1"/>
    <dgm:cxn modelId="{E234907A-6412-45E3-946C-EFF9A9458214}" srcId="{06F131F5-1A88-4BA2-B16B-0F8120F8B78A}" destId="{255519F2-7438-45FF-8F7F-6E10E680E3FC}" srcOrd="2" destOrd="0" parTransId="{3D0C13E7-DA3D-4F05-9ADD-67450A1B5B9E}" sibTransId="{707BDFBC-8D70-48C6-B187-51A53C872A21}"/>
    <dgm:cxn modelId="{8555A53E-2938-49F9-BB74-54EEFB5FEF6F}" type="presOf" srcId="{49F65AF8-DE61-4F62-A6FF-2D5FE1A451D0}" destId="{4DF42F6E-7C4A-49D5-A1E5-32531D677A7D}" srcOrd="0" destOrd="0" presId="urn:microsoft.com/office/officeart/2005/8/layout/hList1"/>
    <dgm:cxn modelId="{65B5B590-6951-43B6-8F74-A7BE815CAAAC}" type="presOf" srcId="{D8F4EDEA-5750-49CB-A016-0F73A3B0257B}" destId="{FD298FCC-9967-44DD-9C62-3AFA53536141}" srcOrd="0" destOrd="0" presId="urn:microsoft.com/office/officeart/2005/8/layout/hList1"/>
    <dgm:cxn modelId="{C84712CF-57D7-4913-BAB7-2E68E84E5AC4}" type="presParOf" srcId="{632D982E-B127-427A-8841-18B7612BF9C3}" destId="{4AB31093-6204-41F1-A56F-AEBA54A3F8D7}" srcOrd="0" destOrd="0" presId="urn:microsoft.com/office/officeart/2005/8/layout/hList1"/>
    <dgm:cxn modelId="{D9D50B28-7105-4E2C-AA45-EFB3A4CB30AC}" type="presParOf" srcId="{4AB31093-6204-41F1-A56F-AEBA54A3F8D7}" destId="{7FC98373-9020-4E15-B87B-8A4E9192DD5B}" srcOrd="0" destOrd="0" presId="urn:microsoft.com/office/officeart/2005/8/layout/hList1"/>
    <dgm:cxn modelId="{733D2D41-D14A-465C-8AEC-4EBFB61DB33A}" type="presParOf" srcId="{4AB31093-6204-41F1-A56F-AEBA54A3F8D7}" destId="{E035E997-617B-4660-B9CA-DA259ECAA4CD}" srcOrd="1" destOrd="0" presId="urn:microsoft.com/office/officeart/2005/8/layout/hList1"/>
    <dgm:cxn modelId="{627723B7-74D5-4FF0-AF5B-FCBC47A139BC}" type="presParOf" srcId="{632D982E-B127-427A-8841-18B7612BF9C3}" destId="{9C2EC233-749E-46B2-A486-B7F24CB96B36}" srcOrd="1" destOrd="0" presId="urn:microsoft.com/office/officeart/2005/8/layout/hList1"/>
    <dgm:cxn modelId="{52A03765-1020-44F8-97F2-96602AF5351E}" type="presParOf" srcId="{632D982E-B127-427A-8841-18B7612BF9C3}" destId="{A1A89121-E76A-4076-B39E-C027E14100F8}" srcOrd="2" destOrd="0" presId="urn:microsoft.com/office/officeart/2005/8/layout/hList1"/>
    <dgm:cxn modelId="{9EA8301D-1DFC-41AB-9560-4D5D9810564A}" type="presParOf" srcId="{A1A89121-E76A-4076-B39E-C027E14100F8}" destId="{4DF42F6E-7C4A-49D5-A1E5-32531D677A7D}" srcOrd="0" destOrd="0" presId="urn:microsoft.com/office/officeart/2005/8/layout/hList1"/>
    <dgm:cxn modelId="{405DC593-7522-440C-BA35-0A06C36C2216}" type="presParOf" srcId="{A1A89121-E76A-4076-B39E-C027E14100F8}" destId="{BED14CEC-FFDA-4502-98E9-DF89491F3265}" srcOrd="1" destOrd="0" presId="urn:microsoft.com/office/officeart/2005/8/layout/hList1"/>
    <dgm:cxn modelId="{C4A8FC2E-365D-412F-80CC-C2E1B7C20C32}" type="presParOf" srcId="{632D982E-B127-427A-8841-18B7612BF9C3}" destId="{6B979665-2E3F-4FF8-A4A6-ABBD0EB4E513}" srcOrd="3" destOrd="0" presId="urn:microsoft.com/office/officeart/2005/8/layout/hList1"/>
    <dgm:cxn modelId="{2A9E603E-AE27-4C01-809C-081423E947C3}" type="presParOf" srcId="{632D982E-B127-427A-8841-18B7612BF9C3}" destId="{B7C7E5B4-2AF7-4356-BCD1-A2AA9D80CFE9}" srcOrd="4" destOrd="0" presId="urn:microsoft.com/office/officeart/2005/8/layout/hList1"/>
    <dgm:cxn modelId="{7B3222C0-320C-499E-BDE9-D828D58A103E}" type="presParOf" srcId="{B7C7E5B4-2AF7-4356-BCD1-A2AA9D80CFE9}" destId="{C00A1B93-DC60-4BA3-B905-9C28C2787AC9}" srcOrd="0" destOrd="0" presId="urn:microsoft.com/office/officeart/2005/8/layout/hList1"/>
    <dgm:cxn modelId="{DB520DA2-2124-4219-8F58-8D10B4685C18}" type="presParOf" srcId="{B7C7E5B4-2AF7-4356-BCD1-A2AA9D80CFE9}" destId="{FD298FCC-9967-44DD-9C62-3AFA535361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0BB3599-9B3B-4915-9584-F0BEE6F07CC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9C4F87-5024-4C8C-9166-EB353E4AC3B4}">
      <dgm:prSet phldrT="[Text]"/>
      <dgm:spPr/>
      <dgm:t>
        <a:bodyPr/>
        <a:lstStyle/>
        <a:p>
          <a:pPr rtl="0"/>
          <a:r>
            <a:rPr lang="en-US" b="0" i="0" u="none" dirty="0"/>
            <a:t>The EMSC Advisory Board</a:t>
          </a:r>
          <a:endParaRPr lang="en-US" dirty="0"/>
        </a:p>
      </dgm:t>
    </dgm:pt>
    <dgm:pt modelId="{E65200FB-8186-43BA-879E-CE14AA03932C}" type="parTrans" cxnId="{A58E6B11-350C-4227-A2D5-0ED78AD6F3B3}">
      <dgm:prSet/>
      <dgm:spPr/>
      <dgm:t>
        <a:bodyPr/>
        <a:lstStyle/>
        <a:p>
          <a:endParaRPr lang="en-US"/>
        </a:p>
      </dgm:t>
    </dgm:pt>
    <dgm:pt modelId="{0498542B-A83D-411E-B1C0-25334C59924A}" type="sibTrans" cxnId="{A58E6B11-350C-4227-A2D5-0ED78AD6F3B3}">
      <dgm:prSet/>
      <dgm:spPr/>
      <dgm:t>
        <a:bodyPr/>
        <a:lstStyle/>
        <a:p>
          <a:endParaRPr lang="en-US"/>
        </a:p>
      </dgm:t>
    </dgm:pt>
    <dgm:pt modelId="{FCBDF0F0-D418-44A7-8177-08844053C835}">
      <dgm:prSet/>
      <dgm:spPr/>
      <dgm:t>
        <a:bodyPr/>
        <a:lstStyle/>
        <a:p>
          <a:r>
            <a:rPr lang="en-US" b="0" i="0" u="none" dirty="0" err="1"/>
            <a:t>MassPINN</a:t>
          </a:r>
          <a:endParaRPr lang="en-US" dirty="0"/>
        </a:p>
      </dgm:t>
    </dgm:pt>
    <dgm:pt modelId="{D19BAB4C-A7A3-4886-9BDE-A7FBC20AE4E6}" type="parTrans" cxnId="{11389915-8346-4EC5-8A71-A3FE36D8E887}">
      <dgm:prSet/>
      <dgm:spPr/>
      <dgm:t>
        <a:bodyPr/>
        <a:lstStyle/>
        <a:p>
          <a:endParaRPr lang="en-US"/>
        </a:p>
      </dgm:t>
    </dgm:pt>
    <dgm:pt modelId="{21034AA7-32C5-4ACE-94C5-F5842C649662}" type="sibTrans" cxnId="{11389915-8346-4EC5-8A71-A3FE36D8E887}">
      <dgm:prSet/>
      <dgm:spPr/>
      <dgm:t>
        <a:bodyPr/>
        <a:lstStyle/>
        <a:p>
          <a:endParaRPr lang="en-US"/>
        </a:p>
      </dgm:t>
    </dgm:pt>
    <dgm:pt modelId="{8A50CCD5-1D1B-4041-A0B9-1D119054FFE7}">
      <dgm:prSet/>
      <dgm:spPr/>
      <dgm:t>
        <a:bodyPr/>
        <a:lstStyle/>
        <a:p>
          <a:pPr rtl="0"/>
          <a:r>
            <a:rPr lang="en-US" b="0" i="0" u="none" dirty="0"/>
            <a:t>The </a:t>
          </a:r>
          <a:r>
            <a:rPr lang="en-US" b="0" i="0" u="none" dirty="0" err="1"/>
            <a:t>MassPINN</a:t>
          </a:r>
          <a:r>
            <a:rPr lang="en-US" b="0" i="0" u="none" dirty="0"/>
            <a:t> subcommittee for Injury Prevention in Hospitals</a:t>
          </a:r>
        </a:p>
      </dgm:t>
    </dgm:pt>
    <dgm:pt modelId="{F52DC5A1-8FE0-4AEB-AEEA-C70C024F70E3}" type="parTrans" cxnId="{445780F4-8D7D-4FEF-9D04-F036E67DD0E7}">
      <dgm:prSet/>
      <dgm:spPr/>
      <dgm:t>
        <a:bodyPr/>
        <a:lstStyle/>
        <a:p>
          <a:endParaRPr lang="en-US"/>
        </a:p>
      </dgm:t>
    </dgm:pt>
    <dgm:pt modelId="{0477A6C8-85D9-4799-856B-55A4FD809148}" type="sibTrans" cxnId="{445780F4-8D7D-4FEF-9D04-F036E67DD0E7}">
      <dgm:prSet/>
      <dgm:spPr/>
      <dgm:t>
        <a:bodyPr/>
        <a:lstStyle/>
        <a:p>
          <a:endParaRPr lang="en-US"/>
        </a:p>
      </dgm:t>
    </dgm:pt>
    <dgm:pt modelId="{72B8F520-93B1-4D66-A2C0-59B77540862F}">
      <dgm:prSet/>
      <dgm:spPr/>
      <dgm:t>
        <a:bodyPr/>
        <a:lstStyle/>
        <a:p>
          <a:pPr rtl="0"/>
          <a:r>
            <a:rPr lang="en-US" b="0" i="0" u="none" dirty="0"/>
            <a:t>Falls Prevention Coalition</a:t>
          </a:r>
        </a:p>
      </dgm:t>
    </dgm:pt>
    <dgm:pt modelId="{145E26FA-FD6C-4009-8B10-DC3A62BC1CEE}" type="parTrans" cxnId="{947EB49F-DEA6-4EA4-BBB0-656A452F220C}">
      <dgm:prSet/>
      <dgm:spPr/>
      <dgm:t>
        <a:bodyPr/>
        <a:lstStyle/>
        <a:p>
          <a:endParaRPr lang="en-US"/>
        </a:p>
      </dgm:t>
    </dgm:pt>
    <dgm:pt modelId="{02997859-C5A1-4E6E-9BEC-E9EE15533432}" type="sibTrans" cxnId="{947EB49F-DEA6-4EA4-BBB0-656A452F220C}">
      <dgm:prSet/>
      <dgm:spPr/>
      <dgm:t>
        <a:bodyPr/>
        <a:lstStyle/>
        <a:p>
          <a:endParaRPr lang="en-US"/>
        </a:p>
      </dgm:t>
    </dgm:pt>
    <dgm:pt modelId="{959F617F-4B5A-4024-B4B3-6AF32D0A15E7}">
      <dgm:prSet/>
      <dgm:spPr/>
      <dgm:t>
        <a:bodyPr/>
        <a:lstStyle/>
        <a:p>
          <a:pPr rtl="0"/>
          <a:r>
            <a:rPr lang="en-US" b="0" i="0" u="none" dirty="0"/>
            <a:t>Youth Sports Concussion Advisory Group</a:t>
          </a:r>
        </a:p>
      </dgm:t>
    </dgm:pt>
    <dgm:pt modelId="{B255F16C-9736-4D62-B1E2-E1EFFF409373}" type="parTrans" cxnId="{F332B578-B7DB-4D24-BB08-0D7D0B72DE12}">
      <dgm:prSet/>
      <dgm:spPr/>
      <dgm:t>
        <a:bodyPr/>
        <a:lstStyle/>
        <a:p>
          <a:endParaRPr lang="en-US"/>
        </a:p>
      </dgm:t>
    </dgm:pt>
    <dgm:pt modelId="{9180161E-24FC-4DD8-8A61-B46190E6CF3E}" type="sibTrans" cxnId="{F332B578-B7DB-4D24-BB08-0D7D0B72DE12}">
      <dgm:prSet/>
      <dgm:spPr/>
      <dgm:t>
        <a:bodyPr/>
        <a:lstStyle/>
        <a:p>
          <a:endParaRPr lang="en-US"/>
        </a:p>
      </dgm:t>
    </dgm:pt>
    <dgm:pt modelId="{3DA0B023-EDC6-44F7-BDD8-C0B97EDBC6DB}">
      <dgm:prSet/>
      <dgm:spPr/>
      <dgm:t>
        <a:bodyPr/>
        <a:lstStyle/>
        <a:p>
          <a:r>
            <a:rPr lang="en-US" b="0" i="0" u="none" dirty="0"/>
            <a:t>Youth Sports Concussion Clinical Advisory Group</a:t>
          </a:r>
          <a:endParaRPr lang="en-US" dirty="0"/>
        </a:p>
      </dgm:t>
    </dgm:pt>
    <dgm:pt modelId="{A2C9BD69-5C27-4649-AC73-35DF973A1A01}" type="parTrans" cxnId="{2F068EA3-BFCF-4220-BEBA-052FC4499CDB}">
      <dgm:prSet/>
      <dgm:spPr/>
      <dgm:t>
        <a:bodyPr/>
        <a:lstStyle/>
        <a:p>
          <a:endParaRPr lang="en-US"/>
        </a:p>
      </dgm:t>
    </dgm:pt>
    <dgm:pt modelId="{8B5D2DC1-CEC2-40B1-B9D2-845AEF9C547A}" type="sibTrans" cxnId="{2F068EA3-BFCF-4220-BEBA-052FC4499CDB}">
      <dgm:prSet/>
      <dgm:spPr/>
      <dgm:t>
        <a:bodyPr/>
        <a:lstStyle/>
        <a:p>
          <a:endParaRPr lang="en-US"/>
        </a:p>
      </dgm:t>
    </dgm:pt>
    <dgm:pt modelId="{534D79F2-4DA3-49F0-8854-27A966EA41AD}">
      <dgm:prSet/>
      <dgm:spPr/>
      <dgm:t>
        <a:bodyPr/>
        <a:lstStyle/>
        <a:p>
          <a:r>
            <a:rPr lang="en-US" b="0" i="0" u="none" dirty="0"/>
            <a:t>Interagency Infant Safe Sleep Task Force</a:t>
          </a:r>
          <a:endParaRPr lang="en-US" dirty="0"/>
        </a:p>
      </dgm:t>
    </dgm:pt>
    <dgm:pt modelId="{1C96565A-6970-4F99-A8D9-A3B16A582521}" type="parTrans" cxnId="{75F5211E-8A45-4D5A-B369-D924DFC71EDB}">
      <dgm:prSet/>
      <dgm:spPr/>
      <dgm:t>
        <a:bodyPr/>
        <a:lstStyle/>
        <a:p>
          <a:endParaRPr lang="en-US"/>
        </a:p>
      </dgm:t>
    </dgm:pt>
    <dgm:pt modelId="{CB1C70D5-11A2-4DFA-AAF1-4C939DD28A48}" type="sibTrans" cxnId="{75F5211E-8A45-4D5A-B369-D924DFC71EDB}">
      <dgm:prSet/>
      <dgm:spPr/>
      <dgm:t>
        <a:bodyPr/>
        <a:lstStyle/>
        <a:p>
          <a:endParaRPr lang="en-US"/>
        </a:p>
      </dgm:t>
    </dgm:pt>
    <dgm:pt modelId="{46E76043-AFE2-460A-BADD-157307D28276}">
      <dgm:prSet/>
      <dgm:spPr/>
      <dgm:t>
        <a:bodyPr/>
        <a:lstStyle/>
        <a:p>
          <a:r>
            <a:rPr lang="en-US" b="0" i="0" u="none" dirty="0"/>
            <a:t>Traffic Safety Coalition</a:t>
          </a:r>
          <a:endParaRPr lang="en-US" dirty="0"/>
        </a:p>
      </dgm:t>
    </dgm:pt>
    <dgm:pt modelId="{3017BC46-6D54-4B6D-8E92-6076D7C79682}" type="parTrans" cxnId="{226134ED-B795-4992-A0D0-B72C5197B0A3}">
      <dgm:prSet/>
      <dgm:spPr/>
      <dgm:t>
        <a:bodyPr/>
        <a:lstStyle/>
        <a:p>
          <a:endParaRPr lang="en-US"/>
        </a:p>
      </dgm:t>
    </dgm:pt>
    <dgm:pt modelId="{2598D75B-258F-4BDB-BEB6-08C0DB55D442}" type="sibTrans" cxnId="{226134ED-B795-4992-A0D0-B72C5197B0A3}">
      <dgm:prSet/>
      <dgm:spPr/>
      <dgm:t>
        <a:bodyPr/>
        <a:lstStyle/>
        <a:p>
          <a:endParaRPr lang="en-US"/>
        </a:p>
      </dgm:t>
    </dgm:pt>
    <dgm:pt modelId="{A390F638-8749-4470-A9D9-0498F340770A}" type="pres">
      <dgm:prSet presAssocID="{B0BB3599-9B3B-4915-9584-F0BEE6F07CC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FAFD79-C5DA-4568-8D2C-404C8E8AFF30}" type="pres">
      <dgm:prSet presAssocID="{509C4F87-5024-4C8C-9166-EB353E4AC3B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24BD3-1ABA-400E-951F-65135D262941}" type="pres">
      <dgm:prSet presAssocID="{0498542B-A83D-411E-B1C0-25334C59924A}" presName="sibTrans" presStyleCnt="0"/>
      <dgm:spPr/>
    </dgm:pt>
    <dgm:pt modelId="{405BBC74-9B22-4C42-BC6C-32EBF59F716B}" type="pres">
      <dgm:prSet presAssocID="{FCBDF0F0-D418-44A7-8177-08844053C83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723B1-5D20-4FE9-8160-EEBE9B580A92}" type="pres">
      <dgm:prSet presAssocID="{21034AA7-32C5-4ACE-94C5-F5842C649662}" presName="sibTrans" presStyleCnt="0"/>
      <dgm:spPr/>
    </dgm:pt>
    <dgm:pt modelId="{4E4A7083-BD27-4369-85F8-8DAA1310E1CA}" type="pres">
      <dgm:prSet presAssocID="{72B8F520-93B1-4D66-A2C0-59B77540862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18AA8-F520-401E-8B87-C038787D901F}" type="pres">
      <dgm:prSet presAssocID="{02997859-C5A1-4E6E-9BEC-E9EE15533432}" presName="sibTrans" presStyleCnt="0"/>
      <dgm:spPr/>
    </dgm:pt>
    <dgm:pt modelId="{EDC513D3-5D8C-476E-A6CF-C8A51DD05068}" type="pres">
      <dgm:prSet presAssocID="{534D79F2-4DA3-49F0-8854-27A966EA41A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B6857-2AA1-4FA7-8E06-96188C240F69}" type="pres">
      <dgm:prSet presAssocID="{CB1C70D5-11A2-4DFA-AAF1-4C939DD28A48}" presName="sibTrans" presStyleCnt="0"/>
      <dgm:spPr/>
    </dgm:pt>
    <dgm:pt modelId="{97A02915-6A07-46F1-A234-6749708BA257}" type="pres">
      <dgm:prSet presAssocID="{959F617F-4B5A-4024-B4B3-6AF32D0A15E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CB1EE7-9D90-436F-BC3C-0A0EA209EC2A}" type="pres">
      <dgm:prSet presAssocID="{9180161E-24FC-4DD8-8A61-B46190E6CF3E}" presName="sibTrans" presStyleCnt="0"/>
      <dgm:spPr/>
    </dgm:pt>
    <dgm:pt modelId="{00D3EB19-5D95-4F58-B5F5-D71A142A9303}" type="pres">
      <dgm:prSet presAssocID="{3DA0B023-EDC6-44F7-BDD8-C0B97EDBC6D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CB8D2-F2A4-4002-BF0E-5FEEA85E70C2}" type="pres">
      <dgm:prSet presAssocID="{8B5D2DC1-CEC2-40B1-B9D2-845AEF9C547A}" presName="sibTrans" presStyleCnt="0"/>
      <dgm:spPr/>
    </dgm:pt>
    <dgm:pt modelId="{55353EC7-66DB-4D01-A777-ACA0A02F30E6}" type="pres">
      <dgm:prSet presAssocID="{46E76043-AFE2-460A-BADD-157307D2827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16B6FA-DCCD-4BFE-AD7B-A0B9E4E6D915}" type="presOf" srcId="{3DA0B023-EDC6-44F7-BDD8-C0B97EDBC6DB}" destId="{00D3EB19-5D95-4F58-B5F5-D71A142A9303}" srcOrd="0" destOrd="0" presId="urn:microsoft.com/office/officeart/2005/8/layout/default"/>
    <dgm:cxn modelId="{4F0863E0-FF15-44FF-9B3A-AF363A8E0DC9}" type="presOf" srcId="{8A50CCD5-1D1B-4041-A0B9-1D119054FFE7}" destId="{405BBC74-9B22-4C42-BC6C-32EBF59F716B}" srcOrd="0" destOrd="1" presId="urn:microsoft.com/office/officeart/2005/8/layout/default"/>
    <dgm:cxn modelId="{75F5211E-8A45-4D5A-B369-D924DFC71EDB}" srcId="{B0BB3599-9B3B-4915-9584-F0BEE6F07CC9}" destId="{534D79F2-4DA3-49F0-8854-27A966EA41AD}" srcOrd="3" destOrd="0" parTransId="{1C96565A-6970-4F99-A8D9-A3B16A582521}" sibTransId="{CB1C70D5-11A2-4DFA-AAF1-4C939DD28A48}"/>
    <dgm:cxn modelId="{4217D0D9-50F5-44F3-9668-F5F60BD69F73}" type="presOf" srcId="{B0BB3599-9B3B-4915-9584-F0BEE6F07CC9}" destId="{A390F638-8749-4470-A9D9-0498F340770A}" srcOrd="0" destOrd="0" presId="urn:microsoft.com/office/officeart/2005/8/layout/default"/>
    <dgm:cxn modelId="{11389915-8346-4EC5-8A71-A3FE36D8E887}" srcId="{B0BB3599-9B3B-4915-9584-F0BEE6F07CC9}" destId="{FCBDF0F0-D418-44A7-8177-08844053C835}" srcOrd="1" destOrd="0" parTransId="{D19BAB4C-A7A3-4886-9BDE-A7FBC20AE4E6}" sibTransId="{21034AA7-32C5-4ACE-94C5-F5842C649662}"/>
    <dgm:cxn modelId="{AD7C0D4D-A763-47B1-A767-379743431D04}" type="presOf" srcId="{959F617F-4B5A-4024-B4B3-6AF32D0A15E7}" destId="{97A02915-6A07-46F1-A234-6749708BA257}" srcOrd="0" destOrd="0" presId="urn:microsoft.com/office/officeart/2005/8/layout/default"/>
    <dgm:cxn modelId="{226134ED-B795-4992-A0D0-B72C5197B0A3}" srcId="{B0BB3599-9B3B-4915-9584-F0BEE6F07CC9}" destId="{46E76043-AFE2-460A-BADD-157307D28276}" srcOrd="6" destOrd="0" parTransId="{3017BC46-6D54-4B6D-8E92-6076D7C79682}" sibTransId="{2598D75B-258F-4BDB-BEB6-08C0DB55D442}"/>
    <dgm:cxn modelId="{05240F88-45D7-4595-A803-7EC7F490D2F5}" type="presOf" srcId="{FCBDF0F0-D418-44A7-8177-08844053C835}" destId="{405BBC74-9B22-4C42-BC6C-32EBF59F716B}" srcOrd="0" destOrd="0" presId="urn:microsoft.com/office/officeart/2005/8/layout/default"/>
    <dgm:cxn modelId="{947EB49F-DEA6-4EA4-BBB0-656A452F220C}" srcId="{B0BB3599-9B3B-4915-9584-F0BEE6F07CC9}" destId="{72B8F520-93B1-4D66-A2C0-59B77540862F}" srcOrd="2" destOrd="0" parTransId="{145E26FA-FD6C-4009-8B10-DC3A62BC1CEE}" sibTransId="{02997859-C5A1-4E6E-9BEC-E9EE15533432}"/>
    <dgm:cxn modelId="{E89FA0FB-10A0-4B39-B716-8A825A5EC6FE}" type="presOf" srcId="{534D79F2-4DA3-49F0-8854-27A966EA41AD}" destId="{EDC513D3-5D8C-476E-A6CF-C8A51DD05068}" srcOrd="0" destOrd="0" presId="urn:microsoft.com/office/officeart/2005/8/layout/default"/>
    <dgm:cxn modelId="{445780F4-8D7D-4FEF-9D04-F036E67DD0E7}" srcId="{FCBDF0F0-D418-44A7-8177-08844053C835}" destId="{8A50CCD5-1D1B-4041-A0B9-1D119054FFE7}" srcOrd="0" destOrd="0" parTransId="{F52DC5A1-8FE0-4AEB-AEEA-C70C024F70E3}" sibTransId="{0477A6C8-85D9-4799-856B-55A4FD809148}"/>
    <dgm:cxn modelId="{4F471F30-3B36-4089-A7C4-6D80632435C8}" type="presOf" srcId="{46E76043-AFE2-460A-BADD-157307D28276}" destId="{55353EC7-66DB-4D01-A777-ACA0A02F30E6}" srcOrd="0" destOrd="0" presId="urn:microsoft.com/office/officeart/2005/8/layout/default"/>
    <dgm:cxn modelId="{F332B578-B7DB-4D24-BB08-0D7D0B72DE12}" srcId="{B0BB3599-9B3B-4915-9584-F0BEE6F07CC9}" destId="{959F617F-4B5A-4024-B4B3-6AF32D0A15E7}" srcOrd="4" destOrd="0" parTransId="{B255F16C-9736-4D62-B1E2-E1EFFF409373}" sibTransId="{9180161E-24FC-4DD8-8A61-B46190E6CF3E}"/>
    <dgm:cxn modelId="{2D7ED6E4-F166-41DA-A157-2FC0D34A2707}" type="presOf" srcId="{509C4F87-5024-4C8C-9166-EB353E4AC3B4}" destId="{23FAFD79-C5DA-4568-8D2C-404C8E8AFF30}" srcOrd="0" destOrd="0" presId="urn:microsoft.com/office/officeart/2005/8/layout/default"/>
    <dgm:cxn modelId="{1219F342-A958-44C0-8EA3-47F6A245274C}" type="presOf" srcId="{72B8F520-93B1-4D66-A2C0-59B77540862F}" destId="{4E4A7083-BD27-4369-85F8-8DAA1310E1CA}" srcOrd="0" destOrd="0" presId="urn:microsoft.com/office/officeart/2005/8/layout/default"/>
    <dgm:cxn modelId="{A58E6B11-350C-4227-A2D5-0ED78AD6F3B3}" srcId="{B0BB3599-9B3B-4915-9584-F0BEE6F07CC9}" destId="{509C4F87-5024-4C8C-9166-EB353E4AC3B4}" srcOrd="0" destOrd="0" parTransId="{E65200FB-8186-43BA-879E-CE14AA03932C}" sibTransId="{0498542B-A83D-411E-B1C0-25334C59924A}"/>
    <dgm:cxn modelId="{2F068EA3-BFCF-4220-BEBA-052FC4499CDB}" srcId="{B0BB3599-9B3B-4915-9584-F0BEE6F07CC9}" destId="{3DA0B023-EDC6-44F7-BDD8-C0B97EDBC6DB}" srcOrd="5" destOrd="0" parTransId="{A2C9BD69-5C27-4649-AC73-35DF973A1A01}" sibTransId="{8B5D2DC1-CEC2-40B1-B9D2-845AEF9C547A}"/>
    <dgm:cxn modelId="{961590DD-1C2A-4757-BE5D-09B843808C35}" type="presParOf" srcId="{A390F638-8749-4470-A9D9-0498F340770A}" destId="{23FAFD79-C5DA-4568-8D2C-404C8E8AFF30}" srcOrd="0" destOrd="0" presId="urn:microsoft.com/office/officeart/2005/8/layout/default"/>
    <dgm:cxn modelId="{930E37E8-5690-4DCB-995F-941670A0DE6E}" type="presParOf" srcId="{A390F638-8749-4470-A9D9-0498F340770A}" destId="{C3024BD3-1ABA-400E-951F-65135D262941}" srcOrd="1" destOrd="0" presId="urn:microsoft.com/office/officeart/2005/8/layout/default"/>
    <dgm:cxn modelId="{63C0E1BC-5F2B-4612-B0CE-97C22C594461}" type="presParOf" srcId="{A390F638-8749-4470-A9D9-0498F340770A}" destId="{405BBC74-9B22-4C42-BC6C-32EBF59F716B}" srcOrd="2" destOrd="0" presId="urn:microsoft.com/office/officeart/2005/8/layout/default"/>
    <dgm:cxn modelId="{C606325F-B812-40A4-9AEE-5256F309BA94}" type="presParOf" srcId="{A390F638-8749-4470-A9D9-0498F340770A}" destId="{F1F723B1-5D20-4FE9-8160-EEBE9B580A92}" srcOrd="3" destOrd="0" presId="urn:microsoft.com/office/officeart/2005/8/layout/default"/>
    <dgm:cxn modelId="{710E6955-DF2D-4D39-A75B-694D592B99ED}" type="presParOf" srcId="{A390F638-8749-4470-A9D9-0498F340770A}" destId="{4E4A7083-BD27-4369-85F8-8DAA1310E1CA}" srcOrd="4" destOrd="0" presId="urn:microsoft.com/office/officeart/2005/8/layout/default"/>
    <dgm:cxn modelId="{72AA099F-ADC7-48FA-A936-BED21E6DB428}" type="presParOf" srcId="{A390F638-8749-4470-A9D9-0498F340770A}" destId="{F7218AA8-F520-401E-8B87-C038787D901F}" srcOrd="5" destOrd="0" presId="urn:microsoft.com/office/officeart/2005/8/layout/default"/>
    <dgm:cxn modelId="{69A09CB1-EB1F-460A-BF8F-DD3D507B1A86}" type="presParOf" srcId="{A390F638-8749-4470-A9D9-0498F340770A}" destId="{EDC513D3-5D8C-476E-A6CF-C8A51DD05068}" srcOrd="6" destOrd="0" presId="urn:microsoft.com/office/officeart/2005/8/layout/default"/>
    <dgm:cxn modelId="{472E6E0B-3D20-4D2D-AA3C-5465F6D96378}" type="presParOf" srcId="{A390F638-8749-4470-A9D9-0498F340770A}" destId="{3A5B6857-2AA1-4FA7-8E06-96188C240F69}" srcOrd="7" destOrd="0" presId="urn:microsoft.com/office/officeart/2005/8/layout/default"/>
    <dgm:cxn modelId="{D2D0713B-B4D8-4E8E-B7DD-EB517FE15D9B}" type="presParOf" srcId="{A390F638-8749-4470-A9D9-0498F340770A}" destId="{97A02915-6A07-46F1-A234-6749708BA257}" srcOrd="8" destOrd="0" presId="urn:microsoft.com/office/officeart/2005/8/layout/default"/>
    <dgm:cxn modelId="{C6C4B91F-AC16-485D-B65A-B8A7A7D246EC}" type="presParOf" srcId="{A390F638-8749-4470-A9D9-0498F340770A}" destId="{CACB1EE7-9D90-436F-BC3C-0A0EA209EC2A}" srcOrd="9" destOrd="0" presId="urn:microsoft.com/office/officeart/2005/8/layout/default"/>
    <dgm:cxn modelId="{4154F260-5B1A-4CA1-A218-313E7775A468}" type="presParOf" srcId="{A390F638-8749-4470-A9D9-0498F340770A}" destId="{00D3EB19-5D95-4F58-B5F5-D71A142A9303}" srcOrd="10" destOrd="0" presId="urn:microsoft.com/office/officeart/2005/8/layout/default"/>
    <dgm:cxn modelId="{0F386971-CAB2-4105-B8B7-93564A91D676}" type="presParOf" srcId="{A390F638-8749-4470-A9D9-0498F340770A}" destId="{6C7CB8D2-F2A4-4002-BF0E-5FEEA85E70C2}" srcOrd="11" destOrd="0" presId="urn:microsoft.com/office/officeart/2005/8/layout/default"/>
    <dgm:cxn modelId="{4D92C0A4-752A-41E3-8EB2-ADC8F2E6FD35}" type="presParOf" srcId="{A390F638-8749-4470-A9D9-0498F340770A}" destId="{55353EC7-66DB-4D01-A777-ACA0A02F30E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513014B-736D-436B-8CB2-99C990434DE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</dgm:pt>
    <dgm:pt modelId="{DCA09CB4-3864-40DD-849B-86B588330C7A}">
      <dgm:prSet phldrT="[Text]"/>
      <dgm:spPr/>
      <dgm:t>
        <a:bodyPr/>
        <a:lstStyle/>
        <a:p>
          <a:r>
            <a:rPr lang="en-US" dirty="0"/>
            <a:t>Regional Center for Poison Control and Prevention serving Massachusetts and Rhode Island</a:t>
          </a:r>
        </a:p>
      </dgm:t>
    </dgm:pt>
    <dgm:pt modelId="{82217E11-F24F-4BEF-9A86-C7446FED73D8}" type="parTrans" cxnId="{724288BF-EB9D-4BE6-9E8C-2EFFD554D0DB}">
      <dgm:prSet/>
      <dgm:spPr/>
      <dgm:t>
        <a:bodyPr/>
        <a:lstStyle/>
        <a:p>
          <a:endParaRPr lang="en-US"/>
        </a:p>
      </dgm:t>
    </dgm:pt>
    <dgm:pt modelId="{921B28CB-2E05-4B1B-B9CD-08A10C3C72E1}" type="sibTrans" cxnId="{724288BF-EB9D-4BE6-9E8C-2EFFD554D0DB}">
      <dgm:prSet/>
      <dgm:spPr/>
      <dgm:t>
        <a:bodyPr/>
        <a:lstStyle/>
        <a:p>
          <a:endParaRPr lang="en-US"/>
        </a:p>
      </dgm:t>
    </dgm:pt>
    <dgm:pt modelId="{57ECED0C-4F82-443A-847E-D1464FB307AC}">
      <dgm:prSet/>
      <dgm:spPr/>
      <dgm:t>
        <a:bodyPr/>
        <a:lstStyle/>
        <a:p>
          <a:r>
            <a:rPr lang="en-US"/>
            <a:t>North East and Caribbean Injury Prevention Network</a:t>
          </a:r>
          <a:endParaRPr lang="en-US" dirty="0"/>
        </a:p>
      </dgm:t>
    </dgm:pt>
    <dgm:pt modelId="{CADBE46F-31B4-409F-88AA-FE14F32A585C}" type="parTrans" cxnId="{4C2B7685-4055-4F28-A233-E86CF6F04068}">
      <dgm:prSet/>
      <dgm:spPr/>
      <dgm:t>
        <a:bodyPr/>
        <a:lstStyle/>
        <a:p>
          <a:endParaRPr lang="en-US"/>
        </a:p>
      </dgm:t>
    </dgm:pt>
    <dgm:pt modelId="{52264665-1B58-43C2-B532-448A8DD57092}" type="sibTrans" cxnId="{4C2B7685-4055-4F28-A233-E86CF6F04068}">
      <dgm:prSet/>
      <dgm:spPr/>
      <dgm:t>
        <a:bodyPr/>
        <a:lstStyle/>
        <a:p>
          <a:endParaRPr lang="en-US"/>
        </a:p>
      </dgm:t>
    </dgm:pt>
    <dgm:pt modelId="{17F91112-585E-474E-8285-28FF672A5612}">
      <dgm:prSet/>
      <dgm:spPr/>
      <dgm:t>
        <a:bodyPr/>
        <a:lstStyle/>
        <a:p>
          <a:r>
            <a:rPr lang="en-US"/>
            <a:t>The Motor Vehicle National Peer Learning Team</a:t>
          </a:r>
          <a:endParaRPr lang="en-US" dirty="0"/>
        </a:p>
      </dgm:t>
    </dgm:pt>
    <dgm:pt modelId="{9F2EF303-F5E9-41C4-AB63-2C0FD1E7A121}" type="parTrans" cxnId="{F5752CF9-EDBA-47C9-A46D-5AD04227DAE9}">
      <dgm:prSet/>
      <dgm:spPr/>
      <dgm:t>
        <a:bodyPr/>
        <a:lstStyle/>
        <a:p>
          <a:endParaRPr lang="en-US"/>
        </a:p>
      </dgm:t>
    </dgm:pt>
    <dgm:pt modelId="{2315F455-B3FF-4962-B186-C20A9BF4BC27}" type="sibTrans" cxnId="{F5752CF9-EDBA-47C9-A46D-5AD04227DAE9}">
      <dgm:prSet/>
      <dgm:spPr/>
      <dgm:t>
        <a:bodyPr/>
        <a:lstStyle/>
        <a:p>
          <a:endParaRPr lang="en-US"/>
        </a:p>
      </dgm:t>
    </dgm:pt>
    <dgm:pt modelId="{E5CE1D2B-2C5C-4B30-9DDA-DDF1065FD798}">
      <dgm:prSet phldrT="[Text]"/>
      <dgm:spPr/>
      <dgm:t>
        <a:bodyPr/>
        <a:lstStyle/>
        <a:p>
          <a:r>
            <a:rPr lang="en-US"/>
            <a:t>http://www.maripoisoncenter.com</a:t>
          </a:r>
          <a:endParaRPr lang="en-US" dirty="0"/>
        </a:p>
      </dgm:t>
    </dgm:pt>
    <dgm:pt modelId="{E93821C8-149B-4C0C-AD14-62B9DDA86D0E}" type="parTrans" cxnId="{69552C69-4849-4176-8955-641C7833AB4E}">
      <dgm:prSet/>
      <dgm:spPr/>
      <dgm:t>
        <a:bodyPr/>
        <a:lstStyle/>
        <a:p>
          <a:endParaRPr lang="en-US"/>
        </a:p>
      </dgm:t>
    </dgm:pt>
    <dgm:pt modelId="{BACFFFFA-1CD7-455B-B326-72F4F0282850}" type="sibTrans" cxnId="{69552C69-4849-4176-8955-641C7833AB4E}">
      <dgm:prSet/>
      <dgm:spPr/>
      <dgm:t>
        <a:bodyPr/>
        <a:lstStyle/>
        <a:p>
          <a:endParaRPr lang="en-US"/>
        </a:p>
      </dgm:t>
    </dgm:pt>
    <dgm:pt modelId="{BD9E57FB-6692-4D30-A0DC-BA938EFCBAB0}" type="pres">
      <dgm:prSet presAssocID="{5513014B-736D-436B-8CB2-99C990434DE1}" presName="linear" presStyleCnt="0">
        <dgm:presLayoutVars>
          <dgm:dir/>
          <dgm:resizeHandles val="exact"/>
        </dgm:presLayoutVars>
      </dgm:prSet>
      <dgm:spPr/>
    </dgm:pt>
    <dgm:pt modelId="{768FF6EB-228C-45FF-A064-AB76D3BEE2D9}" type="pres">
      <dgm:prSet presAssocID="{DCA09CB4-3864-40DD-849B-86B588330C7A}" presName="comp" presStyleCnt="0"/>
      <dgm:spPr/>
    </dgm:pt>
    <dgm:pt modelId="{47F319D9-DFEF-4568-9BE5-4AEBD2B43A56}" type="pres">
      <dgm:prSet presAssocID="{DCA09CB4-3864-40DD-849B-86B588330C7A}" presName="box" presStyleLbl="node1" presStyleIdx="0" presStyleCnt="3"/>
      <dgm:spPr/>
      <dgm:t>
        <a:bodyPr/>
        <a:lstStyle/>
        <a:p>
          <a:endParaRPr lang="en-US"/>
        </a:p>
      </dgm:t>
    </dgm:pt>
    <dgm:pt modelId="{076DB01C-45F4-41C5-9551-4A13F93E96BC}" type="pres">
      <dgm:prSet presAssocID="{DCA09CB4-3864-40DD-849B-86B588330C7A}" presName="img" presStyleLbl="fgImgPlace1" presStyleIdx="0" presStyleCnt="3" custScaleX="9446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4250BCE-4AB0-403E-838F-8F7E24D9170E}" type="pres">
      <dgm:prSet presAssocID="{DCA09CB4-3864-40DD-849B-86B588330C7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5EC72-511F-4106-9309-FBB5542C83BE}" type="pres">
      <dgm:prSet presAssocID="{921B28CB-2E05-4B1B-B9CD-08A10C3C72E1}" presName="spacer" presStyleCnt="0"/>
      <dgm:spPr/>
    </dgm:pt>
    <dgm:pt modelId="{1B0BD0DE-7F45-428B-A7D4-78E6B22B7A00}" type="pres">
      <dgm:prSet presAssocID="{57ECED0C-4F82-443A-847E-D1464FB307AC}" presName="comp" presStyleCnt="0"/>
      <dgm:spPr/>
    </dgm:pt>
    <dgm:pt modelId="{81E28F2F-9633-4BEF-8451-2C7E14C65923}" type="pres">
      <dgm:prSet presAssocID="{57ECED0C-4F82-443A-847E-D1464FB307AC}" presName="box" presStyleLbl="node1" presStyleIdx="1" presStyleCnt="3"/>
      <dgm:spPr/>
      <dgm:t>
        <a:bodyPr/>
        <a:lstStyle/>
        <a:p>
          <a:endParaRPr lang="en-US"/>
        </a:p>
      </dgm:t>
    </dgm:pt>
    <dgm:pt modelId="{0DB099E8-C33A-48AB-A3D5-2A57E2848A6B}" type="pres">
      <dgm:prSet presAssocID="{57ECED0C-4F82-443A-847E-D1464FB307AC}" presName="img" presStyleLbl="fgImgPlace1" presStyleIdx="1" presStyleCnt="3" custScaleX="9971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1183EBC-185A-4F7C-8B70-11136F2795B6}" type="pres">
      <dgm:prSet presAssocID="{57ECED0C-4F82-443A-847E-D1464FB307A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310C9-C1EF-4985-AA8D-23E8A70AD383}" type="pres">
      <dgm:prSet presAssocID="{52264665-1B58-43C2-B532-448A8DD57092}" presName="spacer" presStyleCnt="0"/>
      <dgm:spPr/>
    </dgm:pt>
    <dgm:pt modelId="{0C625ED0-6D6B-470B-8BE1-64F0DED391EA}" type="pres">
      <dgm:prSet presAssocID="{17F91112-585E-474E-8285-28FF672A5612}" presName="comp" presStyleCnt="0"/>
      <dgm:spPr/>
    </dgm:pt>
    <dgm:pt modelId="{02920469-4415-463E-AE32-BE734FE4B28F}" type="pres">
      <dgm:prSet presAssocID="{17F91112-585E-474E-8285-28FF672A5612}" presName="box" presStyleLbl="node1" presStyleIdx="2" presStyleCnt="3"/>
      <dgm:spPr/>
      <dgm:t>
        <a:bodyPr/>
        <a:lstStyle/>
        <a:p>
          <a:endParaRPr lang="en-US"/>
        </a:p>
      </dgm:t>
    </dgm:pt>
    <dgm:pt modelId="{07E56DF8-84B7-40D3-8072-3C0CBA1814B4}" type="pres">
      <dgm:prSet presAssocID="{17F91112-585E-474E-8285-28FF672A5612}" presName="img" presStyleLbl="fgImgPlace1" presStyleIdx="2" presStyleCnt="3" custScaleX="6297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210DB3A-BEAC-4967-B367-3AB3AEF1B58F}" type="pres">
      <dgm:prSet presAssocID="{17F91112-585E-474E-8285-28FF672A561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5AE8D6-64DC-4D1C-B719-85781912E3B0}" type="presOf" srcId="{DCA09CB4-3864-40DD-849B-86B588330C7A}" destId="{47F319D9-DFEF-4568-9BE5-4AEBD2B43A56}" srcOrd="0" destOrd="0" presId="urn:microsoft.com/office/officeart/2005/8/layout/vList4"/>
    <dgm:cxn modelId="{EA619632-1C9F-4143-8DE4-7A589B6A550F}" type="presOf" srcId="{57ECED0C-4F82-443A-847E-D1464FB307AC}" destId="{81E28F2F-9633-4BEF-8451-2C7E14C65923}" srcOrd="0" destOrd="0" presId="urn:microsoft.com/office/officeart/2005/8/layout/vList4"/>
    <dgm:cxn modelId="{F5752CF9-EDBA-47C9-A46D-5AD04227DAE9}" srcId="{5513014B-736D-436B-8CB2-99C990434DE1}" destId="{17F91112-585E-474E-8285-28FF672A5612}" srcOrd="2" destOrd="0" parTransId="{9F2EF303-F5E9-41C4-AB63-2C0FD1E7A121}" sibTransId="{2315F455-B3FF-4962-B186-C20A9BF4BC27}"/>
    <dgm:cxn modelId="{AB5680EF-2B60-4FCD-868B-9A139F07A524}" type="presOf" srcId="{57ECED0C-4F82-443A-847E-D1464FB307AC}" destId="{C1183EBC-185A-4F7C-8B70-11136F2795B6}" srcOrd="1" destOrd="0" presId="urn:microsoft.com/office/officeart/2005/8/layout/vList4"/>
    <dgm:cxn modelId="{69552C69-4849-4176-8955-641C7833AB4E}" srcId="{DCA09CB4-3864-40DD-849B-86B588330C7A}" destId="{E5CE1D2B-2C5C-4B30-9DDA-DDF1065FD798}" srcOrd="0" destOrd="0" parTransId="{E93821C8-149B-4C0C-AD14-62B9DDA86D0E}" sibTransId="{BACFFFFA-1CD7-455B-B326-72F4F0282850}"/>
    <dgm:cxn modelId="{AEB5D5A4-294A-4036-8E37-ADA2D2BB8986}" type="presOf" srcId="{E5CE1D2B-2C5C-4B30-9DDA-DDF1065FD798}" destId="{47F319D9-DFEF-4568-9BE5-4AEBD2B43A56}" srcOrd="0" destOrd="1" presId="urn:microsoft.com/office/officeart/2005/8/layout/vList4"/>
    <dgm:cxn modelId="{ECB1009A-675C-4373-824B-DFC32549429A}" type="presOf" srcId="{E5CE1D2B-2C5C-4B30-9DDA-DDF1065FD798}" destId="{E4250BCE-4AB0-403E-838F-8F7E24D9170E}" srcOrd="1" destOrd="1" presId="urn:microsoft.com/office/officeart/2005/8/layout/vList4"/>
    <dgm:cxn modelId="{6C4C62B1-A42F-4438-A931-185E9A20FE86}" type="presOf" srcId="{5513014B-736D-436B-8CB2-99C990434DE1}" destId="{BD9E57FB-6692-4D30-A0DC-BA938EFCBAB0}" srcOrd="0" destOrd="0" presId="urn:microsoft.com/office/officeart/2005/8/layout/vList4"/>
    <dgm:cxn modelId="{724288BF-EB9D-4BE6-9E8C-2EFFD554D0DB}" srcId="{5513014B-736D-436B-8CB2-99C990434DE1}" destId="{DCA09CB4-3864-40DD-849B-86B588330C7A}" srcOrd="0" destOrd="0" parTransId="{82217E11-F24F-4BEF-9A86-C7446FED73D8}" sibTransId="{921B28CB-2E05-4B1B-B9CD-08A10C3C72E1}"/>
    <dgm:cxn modelId="{91DA4E30-524F-4A74-B122-7FC9ABA2D059}" type="presOf" srcId="{DCA09CB4-3864-40DD-849B-86B588330C7A}" destId="{E4250BCE-4AB0-403E-838F-8F7E24D9170E}" srcOrd="1" destOrd="0" presId="urn:microsoft.com/office/officeart/2005/8/layout/vList4"/>
    <dgm:cxn modelId="{40798241-F001-4F0E-A9EA-68E503D2F7AE}" type="presOf" srcId="{17F91112-585E-474E-8285-28FF672A5612}" destId="{4210DB3A-BEAC-4967-B367-3AB3AEF1B58F}" srcOrd="1" destOrd="0" presId="urn:microsoft.com/office/officeart/2005/8/layout/vList4"/>
    <dgm:cxn modelId="{4C2B7685-4055-4F28-A233-E86CF6F04068}" srcId="{5513014B-736D-436B-8CB2-99C990434DE1}" destId="{57ECED0C-4F82-443A-847E-D1464FB307AC}" srcOrd="1" destOrd="0" parTransId="{CADBE46F-31B4-409F-88AA-FE14F32A585C}" sibTransId="{52264665-1B58-43C2-B532-448A8DD57092}"/>
    <dgm:cxn modelId="{5D2CC3D5-474B-480B-AF93-989DD33E7A26}" type="presOf" srcId="{17F91112-585E-474E-8285-28FF672A5612}" destId="{02920469-4415-463E-AE32-BE734FE4B28F}" srcOrd="0" destOrd="0" presId="urn:microsoft.com/office/officeart/2005/8/layout/vList4"/>
    <dgm:cxn modelId="{1F455C64-704A-4AC4-A0BC-A18A86798C51}" type="presParOf" srcId="{BD9E57FB-6692-4D30-A0DC-BA938EFCBAB0}" destId="{768FF6EB-228C-45FF-A064-AB76D3BEE2D9}" srcOrd="0" destOrd="0" presId="urn:microsoft.com/office/officeart/2005/8/layout/vList4"/>
    <dgm:cxn modelId="{E3CD9B8E-61AD-4DD2-8094-D31BCB345E12}" type="presParOf" srcId="{768FF6EB-228C-45FF-A064-AB76D3BEE2D9}" destId="{47F319D9-DFEF-4568-9BE5-4AEBD2B43A56}" srcOrd="0" destOrd="0" presId="urn:microsoft.com/office/officeart/2005/8/layout/vList4"/>
    <dgm:cxn modelId="{D3D1A23F-80F1-4D84-A85E-7B8EF9AC6A3A}" type="presParOf" srcId="{768FF6EB-228C-45FF-A064-AB76D3BEE2D9}" destId="{076DB01C-45F4-41C5-9551-4A13F93E96BC}" srcOrd="1" destOrd="0" presId="urn:microsoft.com/office/officeart/2005/8/layout/vList4"/>
    <dgm:cxn modelId="{27CD64A0-3BC3-43C9-BBCA-D39C88EF33BB}" type="presParOf" srcId="{768FF6EB-228C-45FF-A064-AB76D3BEE2D9}" destId="{E4250BCE-4AB0-403E-838F-8F7E24D9170E}" srcOrd="2" destOrd="0" presId="urn:microsoft.com/office/officeart/2005/8/layout/vList4"/>
    <dgm:cxn modelId="{4B93CC50-7A81-4928-AF05-628C378041EC}" type="presParOf" srcId="{BD9E57FB-6692-4D30-A0DC-BA938EFCBAB0}" destId="{75A5EC72-511F-4106-9309-FBB5542C83BE}" srcOrd="1" destOrd="0" presId="urn:microsoft.com/office/officeart/2005/8/layout/vList4"/>
    <dgm:cxn modelId="{88FBA55F-B85A-4530-8575-0042253BADB1}" type="presParOf" srcId="{BD9E57FB-6692-4D30-A0DC-BA938EFCBAB0}" destId="{1B0BD0DE-7F45-428B-A7D4-78E6B22B7A00}" srcOrd="2" destOrd="0" presId="urn:microsoft.com/office/officeart/2005/8/layout/vList4"/>
    <dgm:cxn modelId="{AADB4268-320B-4FD0-9BDF-73823FCB6AFC}" type="presParOf" srcId="{1B0BD0DE-7F45-428B-A7D4-78E6B22B7A00}" destId="{81E28F2F-9633-4BEF-8451-2C7E14C65923}" srcOrd="0" destOrd="0" presId="urn:microsoft.com/office/officeart/2005/8/layout/vList4"/>
    <dgm:cxn modelId="{A2AD2742-7266-4FF2-91CE-04F4CEC5499E}" type="presParOf" srcId="{1B0BD0DE-7F45-428B-A7D4-78E6B22B7A00}" destId="{0DB099E8-C33A-48AB-A3D5-2A57E2848A6B}" srcOrd="1" destOrd="0" presId="urn:microsoft.com/office/officeart/2005/8/layout/vList4"/>
    <dgm:cxn modelId="{B5D5E157-8C38-479D-B912-5FADDA7D4FA8}" type="presParOf" srcId="{1B0BD0DE-7F45-428B-A7D4-78E6B22B7A00}" destId="{C1183EBC-185A-4F7C-8B70-11136F2795B6}" srcOrd="2" destOrd="0" presId="urn:microsoft.com/office/officeart/2005/8/layout/vList4"/>
    <dgm:cxn modelId="{3F2F5584-7530-43F2-A0CB-5FCD73987448}" type="presParOf" srcId="{BD9E57FB-6692-4D30-A0DC-BA938EFCBAB0}" destId="{CE9310C9-C1EF-4985-AA8D-23E8A70AD383}" srcOrd="3" destOrd="0" presId="urn:microsoft.com/office/officeart/2005/8/layout/vList4"/>
    <dgm:cxn modelId="{0B89CB86-21A9-4FE9-AD18-7E654497DCBA}" type="presParOf" srcId="{BD9E57FB-6692-4D30-A0DC-BA938EFCBAB0}" destId="{0C625ED0-6D6B-470B-8BE1-64F0DED391EA}" srcOrd="4" destOrd="0" presId="urn:microsoft.com/office/officeart/2005/8/layout/vList4"/>
    <dgm:cxn modelId="{391B3130-E2E7-4E8F-BFD3-5235A4D87F25}" type="presParOf" srcId="{0C625ED0-6D6B-470B-8BE1-64F0DED391EA}" destId="{02920469-4415-463E-AE32-BE734FE4B28F}" srcOrd="0" destOrd="0" presId="urn:microsoft.com/office/officeart/2005/8/layout/vList4"/>
    <dgm:cxn modelId="{03D4776E-54E8-4CDB-8749-53592AE56864}" type="presParOf" srcId="{0C625ED0-6D6B-470B-8BE1-64F0DED391EA}" destId="{07E56DF8-84B7-40D3-8072-3C0CBA1814B4}" srcOrd="1" destOrd="0" presId="urn:microsoft.com/office/officeart/2005/8/layout/vList4"/>
    <dgm:cxn modelId="{1A256CE7-6AA3-4D86-BC71-E4151B08F024}" type="presParOf" srcId="{0C625ED0-6D6B-470B-8BE1-64F0DED391EA}" destId="{4210DB3A-BEAC-4967-B367-3AB3AEF1B58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E05113-DCB7-4A2E-9A44-A2A3AB7ACF36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CFE550C-FB96-4228-8E44-6BEFD6073C7C}">
      <dgm:prSet phldrT="[Text]"/>
      <dgm:spPr>
        <a:solidFill>
          <a:srgbClr val="4B6559"/>
        </a:solidFill>
      </dgm:spPr>
      <dgm:t>
        <a:bodyPr/>
        <a:lstStyle/>
        <a:p>
          <a:r>
            <a:rPr lang="en-US" dirty="0"/>
            <a:t>The 4 E’s</a:t>
          </a:r>
        </a:p>
      </dgm:t>
    </dgm:pt>
    <dgm:pt modelId="{CF7B454F-543D-4209-8EAA-96B9EE2D08CC}" type="parTrans" cxnId="{468D4FC2-F08B-492F-9EB4-7286CD5CB09C}">
      <dgm:prSet/>
      <dgm:spPr/>
      <dgm:t>
        <a:bodyPr/>
        <a:lstStyle/>
        <a:p>
          <a:endParaRPr lang="en-US"/>
        </a:p>
      </dgm:t>
    </dgm:pt>
    <dgm:pt modelId="{0E864B20-7D48-484E-BC45-41B49E0947C5}" type="sibTrans" cxnId="{468D4FC2-F08B-492F-9EB4-7286CD5CB09C}">
      <dgm:prSet/>
      <dgm:spPr/>
      <dgm:t>
        <a:bodyPr/>
        <a:lstStyle/>
        <a:p>
          <a:endParaRPr lang="en-US"/>
        </a:p>
      </dgm:t>
    </dgm:pt>
    <dgm:pt modelId="{1253E44C-5E4A-4000-8953-22B7DECFF743}">
      <dgm:prSet phldrT="[Text]"/>
      <dgm:spPr>
        <a:solidFill>
          <a:srgbClr val="34456C"/>
        </a:solidFill>
      </dgm:spPr>
      <dgm:t>
        <a:bodyPr/>
        <a:lstStyle/>
        <a:p>
          <a:r>
            <a:rPr lang="en-US" dirty="0"/>
            <a:t>The Spectrum of Prevention</a:t>
          </a:r>
        </a:p>
      </dgm:t>
    </dgm:pt>
    <dgm:pt modelId="{A78D703C-0409-4485-AE32-6E56E3B76CF9}" type="parTrans" cxnId="{7E2FE24A-BDDE-415E-BCEF-8EA4264B10C3}">
      <dgm:prSet/>
      <dgm:spPr/>
      <dgm:t>
        <a:bodyPr/>
        <a:lstStyle/>
        <a:p>
          <a:endParaRPr lang="en-US"/>
        </a:p>
      </dgm:t>
    </dgm:pt>
    <dgm:pt modelId="{2C5302A4-3622-4CBB-9D0C-206211E69FC5}" type="sibTrans" cxnId="{7E2FE24A-BDDE-415E-BCEF-8EA4264B10C3}">
      <dgm:prSet/>
      <dgm:spPr/>
      <dgm:t>
        <a:bodyPr/>
        <a:lstStyle/>
        <a:p>
          <a:endParaRPr lang="en-US"/>
        </a:p>
      </dgm:t>
    </dgm:pt>
    <dgm:pt modelId="{0A0F40A7-BA5D-458D-90E4-7512712B80E2}">
      <dgm:prSet phldrT="[Text]"/>
      <dgm:spPr>
        <a:solidFill>
          <a:srgbClr val="820000"/>
        </a:solidFill>
      </dgm:spPr>
      <dgm:t>
        <a:bodyPr/>
        <a:lstStyle/>
        <a:p>
          <a:r>
            <a:rPr lang="en-US" dirty="0"/>
            <a:t>The Socio-Ecological Model</a:t>
          </a:r>
        </a:p>
      </dgm:t>
    </dgm:pt>
    <dgm:pt modelId="{376534AD-67C4-4148-94B1-09D1B785C8DC}" type="parTrans" cxnId="{DC3EB29C-6BC9-4C1F-9FBC-4C310656F656}">
      <dgm:prSet/>
      <dgm:spPr/>
      <dgm:t>
        <a:bodyPr/>
        <a:lstStyle/>
        <a:p>
          <a:endParaRPr lang="en-US"/>
        </a:p>
      </dgm:t>
    </dgm:pt>
    <dgm:pt modelId="{5EC67D66-A3ED-43C8-A171-D3D2A50207E4}" type="sibTrans" cxnId="{DC3EB29C-6BC9-4C1F-9FBC-4C310656F656}">
      <dgm:prSet/>
      <dgm:spPr/>
      <dgm:t>
        <a:bodyPr/>
        <a:lstStyle/>
        <a:p>
          <a:endParaRPr lang="en-US"/>
        </a:p>
      </dgm:t>
    </dgm:pt>
    <dgm:pt modelId="{4972E25D-DE7A-4C5B-92AB-A05E0F72768C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Levels of Prevention and Promotion</a:t>
          </a:r>
        </a:p>
      </dgm:t>
    </dgm:pt>
    <dgm:pt modelId="{F64539B7-6B8C-4A83-A666-CCE4EDF9F34C}" type="parTrans" cxnId="{9D24F808-466A-4FF8-976D-7036154D4A34}">
      <dgm:prSet/>
      <dgm:spPr/>
    </dgm:pt>
    <dgm:pt modelId="{C70F1144-D34B-4E93-9B22-63D198B30FC2}" type="sibTrans" cxnId="{9D24F808-466A-4FF8-976D-7036154D4A34}">
      <dgm:prSet/>
      <dgm:spPr/>
    </dgm:pt>
    <dgm:pt modelId="{64471C21-9086-4F2C-8669-95D6189C276F}" type="pres">
      <dgm:prSet presAssocID="{D6E05113-DCB7-4A2E-9A44-A2A3AB7ACF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3ECC4C-1B26-4396-8930-85BBB0E1548C}" type="pres">
      <dgm:prSet presAssocID="{4972E25D-DE7A-4C5B-92AB-A05E0F72768C}" presName="parentLin" presStyleCnt="0"/>
      <dgm:spPr/>
    </dgm:pt>
    <dgm:pt modelId="{7E220342-FC95-4F02-9AF5-9FD10E693203}" type="pres">
      <dgm:prSet presAssocID="{4972E25D-DE7A-4C5B-92AB-A05E0F72768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924F0C4-7545-49A1-B6A6-E3D6FD6FE29D}" type="pres">
      <dgm:prSet presAssocID="{4972E25D-DE7A-4C5B-92AB-A05E0F72768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E39D2-ECD1-410D-A318-BB78F2D4877A}" type="pres">
      <dgm:prSet presAssocID="{4972E25D-DE7A-4C5B-92AB-A05E0F72768C}" presName="negativeSpace" presStyleCnt="0"/>
      <dgm:spPr/>
    </dgm:pt>
    <dgm:pt modelId="{0AB2E78F-6A5B-473D-9CED-C118DD4F4154}" type="pres">
      <dgm:prSet presAssocID="{4972E25D-DE7A-4C5B-92AB-A05E0F72768C}" presName="childText" presStyleLbl="conFgAcc1" presStyleIdx="0" presStyleCnt="4">
        <dgm:presLayoutVars>
          <dgm:bulletEnabled val="1"/>
        </dgm:presLayoutVars>
      </dgm:prSet>
      <dgm:spPr/>
    </dgm:pt>
    <dgm:pt modelId="{663F1AEF-F8D6-4012-A001-5112C383C0C6}" type="pres">
      <dgm:prSet presAssocID="{C70F1144-D34B-4E93-9B22-63D198B30FC2}" presName="spaceBetweenRectangles" presStyleCnt="0"/>
      <dgm:spPr/>
    </dgm:pt>
    <dgm:pt modelId="{5F733208-B852-4930-805F-B7D6E8A60042}" type="pres">
      <dgm:prSet presAssocID="{1CFE550C-FB96-4228-8E44-6BEFD6073C7C}" presName="parentLin" presStyleCnt="0"/>
      <dgm:spPr/>
    </dgm:pt>
    <dgm:pt modelId="{1C5FE954-07F7-44EF-A15F-1C8A55C40713}" type="pres">
      <dgm:prSet presAssocID="{1CFE550C-FB96-4228-8E44-6BEFD6073C7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BB1A89E-666F-472A-BCEC-1DF2DBE90F2A}" type="pres">
      <dgm:prSet presAssocID="{1CFE550C-FB96-4228-8E44-6BEFD6073C7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13DD6-34DF-412D-A317-DE0113B7E1BE}" type="pres">
      <dgm:prSet presAssocID="{1CFE550C-FB96-4228-8E44-6BEFD6073C7C}" presName="negativeSpace" presStyleCnt="0"/>
      <dgm:spPr/>
    </dgm:pt>
    <dgm:pt modelId="{60D5FB93-A70F-409D-88CD-99E670F6631A}" type="pres">
      <dgm:prSet presAssocID="{1CFE550C-FB96-4228-8E44-6BEFD6073C7C}" presName="childText" presStyleLbl="conFgAcc1" presStyleIdx="1" presStyleCnt="4" custLinFactNeighborY="-50099">
        <dgm:presLayoutVars>
          <dgm:bulletEnabled val="1"/>
        </dgm:presLayoutVars>
      </dgm:prSet>
      <dgm:spPr/>
    </dgm:pt>
    <dgm:pt modelId="{B3DC1E5A-5747-4DED-8B67-946A87C8FF25}" type="pres">
      <dgm:prSet presAssocID="{0E864B20-7D48-484E-BC45-41B49E0947C5}" presName="spaceBetweenRectangles" presStyleCnt="0"/>
      <dgm:spPr/>
    </dgm:pt>
    <dgm:pt modelId="{FBE3FE13-5C4E-42B4-9005-892A4412B628}" type="pres">
      <dgm:prSet presAssocID="{1253E44C-5E4A-4000-8953-22B7DECFF743}" presName="parentLin" presStyleCnt="0"/>
      <dgm:spPr/>
    </dgm:pt>
    <dgm:pt modelId="{40B39FD4-23B0-43E4-8A3D-8B23F6DCACD8}" type="pres">
      <dgm:prSet presAssocID="{1253E44C-5E4A-4000-8953-22B7DECFF743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DF221C96-B0AA-434B-A685-D448FE278627}" type="pres">
      <dgm:prSet presAssocID="{1253E44C-5E4A-4000-8953-22B7DECFF74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2EF61-1334-45DB-A8CC-046524E12C83}" type="pres">
      <dgm:prSet presAssocID="{1253E44C-5E4A-4000-8953-22B7DECFF743}" presName="negativeSpace" presStyleCnt="0"/>
      <dgm:spPr/>
    </dgm:pt>
    <dgm:pt modelId="{0E306B3D-D6BA-46D2-A284-2C73D5D51242}" type="pres">
      <dgm:prSet presAssocID="{1253E44C-5E4A-4000-8953-22B7DECFF743}" presName="childText" presStyleLbl="conFgAcc1" presStyleIdx="2" presStyleCnt="4">
        <dgm:presLayoutVars>
          <dgm:bulletEnabled val="1"/>
        </dgm:presLayoutVars>
      </dgm:prSet>
      <dgm:spPr/>
    </dgm:pt>
    <dgm:pt modelId="{02BDBBD5-8F4A-424E-A6F0-1966F39CEBDA}" type="pres">
      <dgm:prSet presAssocID="{2C5302A4-3622-4CBB-9D0C-206211E69FC5}" presName="spaceBetweenRectangles" presStyleCnt="0"/>
      <dgm:spPr/>
    </dgm:pt>
    <dgm:pt modelId="{E98F1BD1-F397-4C70-9944-0A7AE415ED91}" type="pres">
      <dgm:prSet presAssocID="{0A0F40A7-BA5D-458D-90E4-7512712B80E2}" presName="parentLin" presStyleCnt="0"/>
      <dgm:spPr/>
    </dgm:pt>
    <dgm:pt modelId="{5809A6F2-E269-4DD9-8B4C-60A4EEC8796F}" type="pres">
      <dgm:prSet presAssocID="{0A0F40A7-BA5D-458D-90E4-7512712B80E2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A965496E-98EF-4379-BA2B-0E5649FEEEF8}" type="pres">
      <dgm:prSet presAssocID="{0A0F40A7-BA5D-458D-90E4-7512712B80E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77C180-EDB1-44CB-8F17-2214F77DCA37}" type="pres">
      <dgm:prSet presAssocID="{0A0F40A7-BA5D-458D-90E4-7512712B80E2}" presName="negativeSpace" presStyleCnt="0"/>
      <dgm:spPr/>
    </dgm:pt>
    <dgm:pt modelId="{CB317413-D65C-4CAD-8805-F235B599DCAA}" type="pres">
      <dgm:prSet presAssocID="{0A0F40A7-BA5D-458D-90E4-7512712B80E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192566F-DC69-4259-B413-D48918434646}" type="presOf" srcId="{D6E05113-DCB7-4A2E-9A44-A2A3AB7ACF36}" destId="{64471C21-9086-4F2C-8669-95D6189C276F}" srcOrd="0" destOrd="0" presId="urn:microsoft.com/office/officeart/2005/8/layout/list1"/>
    <dgm:cxn modelId="{7E2FE24A-BDDE-415E-BCEF-8EA4264B10C3}" srcId="{D6E05113-DCB7-4A2E-9A44-A2A3AB7ACF36}" destId="{1253E44C-5E4A-4000-8953-22B7DECFF743}" srcOrd="2" destOrd="0" parTransId="{A78D703C-0409-4485-AE32-6E56E3B76CF9}" sibTransId="{2C5302A4-3622-4CBB-9D0C-206211E69FC5}"/>
    <dgm:cxn modelId="{DC3EB29C-6BC9-4C1F-9FBC-4C310656F656}" srcId="{D6E05113-DCB7-4A2E-9A44-A2A3AB7ACF36}" destId="{0A0F40A7-BA5D-458D-90E4-7512712B80E2}" srcOrd="3" destOrd="0" parTransId="{376534AD-67C4-4148-94B1-09D1B785C8DC}" sibTransId="{5EC67D66-A3ED-43C8-A171-D3D2A50207E4}"/>
    <dgm:cxn modelId="{A84F0496-B23C-4E29-B756-43400CED6870}" type="presOf" srcId="{0A0F40A7-BA5D-458D-90E4-7512712B80E2}" destId="{5809A6F2-E269-4DD9-8B4C-60A4EEC8796F}" srcOrd="0" destOrd="0" presId="urn:microsoft.com/office/officeart/2005/8/layout/list1"/>
    <dgm:cxn modelId="{6A7AC806-805F-45A7-9CC0-19831CE42881}" type="presOf" srcId="{1253E44C-5E4A-4000-8953-22B7DECFF743}" destId="{40B39FD4-23B0-43E4-8A3D-8B23F6DCACD8}" srcOrd="0" destOrd="0" presId="urn:microsoft.com/office/officeart/2005/8/layout/list1"/>
    <dgm:cxn modelId="{FF5CDBF2-95B5-48B6-9A19-0C42ECEF0ECB}" type="presOf" srcId="{1253E44C-5E4A-4000-8953-22B7DECFF743}" destId="{DF221C96-B0AA-434B-A685-D448FE278627}" srcOrd="1" destOrd="0" presId="urn:microsoft.com/office/officeart/2005/8/layout/list1"/>
    <dgm:cxn modelId="{3AB994DC-AE12-4572-80DF-8820B6191207}" type="presOf" srcId="{0A0F40A7-BA5D-458D-90E4-7512712B80E2}" destId="{A965496E-98EF-4379-BA2B-0E5649FEEEF8}" srcOrd="1" destOrd="0" presId="urn:microsoft.com/office/officeart/2005/8/layout/list1"/>
    <dgm:cxn modelId="{9D24F808-466A-4FF8-976D-7036154D4A34}" srcId="{D6E05113-DCB7-4A2E-9A44-A2A3AB7ACF36}" destId="{4972E25D-DE7A-4C5B-92AB-A05E0F72768C}" srcOrd="0" destOrd="0" parTransId="{F64539B7-6B8C-4A83-A666-CCE4EDF9F34C}" sibTransId="{C70F1144-D34B-4E93-9B22-63D198B30FC2}"/>
    <dgm:cxn modelId="{EC103B00-9C14-4B98-B126-8470B540DC66}" type="presOf" srcId="{1CFE550C-FB96-4228-8E44-6BEFD6073C7C}" destId="{1C5FE954-07F7-44EF-A15F-1C8A55C40713}" srcOrd="0" destOrd="0" presId="urn:microsoft.com/office/officeart/2005/8/layout/list1"/>
    <dgm:cxn modelId="{B4FEDC81-311C-443E-AA1A-1A15DD2AC044}" type="presOf" srcId="{4972E25D-DE7A-4C5B-92AB-A05E0F72768C}" destId="{7E220342-FC95-4F02-9AF5-9FD10E693203}" srcOrd="0" destOrd="0" presId="urn:microsoft.com/office/officeart/2005/8/layout/list1"/>
    <dgm:cxn modelId="{60545883-64D1-4AC8-9ED2-660B0855DABF}" type="presOf" srcId="{1CFE550C-FB96-4228-8E44-6BEFD6073C7C}" destId="{BBB1A89E-666F-472A-BCEC-1DF2DBE90F2A}" srcOrd="1" destOrd="0" presId="urn:microsoft.com/office/officeart/2005/8/layout/list1"/>
    <dgm:cxn modelId="{D3EF728B-60F6-4ECD-957E-D6545D38914F}" type="presOf" srcId="{4972E25D-DE7A-4C5B-92AB-A05E0F72768C}" destId="{9924F0C4-7545-49A1-B6A6-E3D6FD6FE29D}" srcOrd="1" destOrd="0" presId="urn:microsoft.com/office/officeart/2005/8/layout/list1"/>
    <dgm:cxn modelId="{468D4FC2-F08B-492F-9EB4-7286CD5CB09C}" srcId="{D6E05113-DCB7-4A2E-9A44-A2A3AB7ACF36}" destId="{1CFE550C-FB96-4228-8E44-6BEFD6073C7C}" srcOrd="1" destOrd="0" parTransId="{CF7B454F-543D-4209-8EAA-96B9EE2D08CC}" sibTransId="{0E864B20-7D48-484E-BC45-41B49E0947C5}"/>
    <dgm:cxn modelId="{72D8E19D-FFD4-49C9-9C32-B0C4851759A0}" type="presParOf" srcId="{64471C21-9086-4F2C-8669-95D6189C276F}" destId="{B03ECC4C-1B26-4396-8930-85BBB0E1548C}" srcOrd="0" destOrd="0" presId="urn:microsoft.com/office/officeart/2005/8/layout/list1"/>
    <dgm:cxn modelId="{2FD369B7-F22B-4F81-85EA-3D14FEA4239E}" type="presParOf" srcId="{B03ECC4C-1B26-4396-8930-85BBB0E1548C}" destId="{7E220342-FC95-4F02-9AF5-9FD10E693203}" srcOrd="0" destOrd="0" presId="urn:microsoft.com/office/officeart/2005/8/layout/list1"/>
    <dgm:cxn modelId="{DE2DDA06-BE50-47D4-A95A-AD6C26C50B5D}" type="presParOf" srcId="{B03ECC4C-1B26-4396-8930-85BBB0E1548C}" destId="{9924F0C4-7545-49A1-B6A6-E3D6FD6FE29D}" srcOrd="1" destOrd="0" presId="urn:microsoft.com/office/officeart/2005/8/layout/list1"/>
    <dgm:cxn modelId="{07313742-F8EA-43C8-A972-92BAEC841643}" type="presParOf" srcId="{64471C21-9086-4F2C-8669-95D6189C276F}" destId="{EABE39D2-ECD1-410D-A318-BB78F2D4877A}" srcOrd="1" destOrd="0" presId="urn:microsoft.com/office/officeart/2005/8/layout/list1"/>
    <dgm:cxn modelId="{D4278738-ECA4-46A1-A1A5-C204C8E20099}" type="presParOf" srcId="{64471C21-9086-4F2C-8669-95D6189C276F}" destId="{0AB2E78F-6A5B-473D-9CED-C118DD4F4154}" srcOrd="2" destOrd="0" presId="urn:microsoft.com/office/officeart/2005/8/layout/list1"/>
    <dgm:cxn modelId="{AEE7F81F-1373-4187-92A5-90F846BD762B}" type="presParOf" srcId="{64471C21-9086-4F2C-8669-95D6189C276F}" destId="{663F1AEF-F8D6-4012-A001-5112C383C0C6}" srcOrd="3" destOrd="0" presId="urn:microsoft.com/office/officeart/2005/8/layout/list1"/>
    <dgm:cxn modelId="{A7B2ACC0-4D5D-4D57-A9A6-D88F39E41C46}" type="presParOf" srcId="{64471C21-9086-4F2C-8669-95D6189C276F}" destId="{5F733208-B852-4930-805F-B7D6E8A60042}" srcOrd="4" destOrd="0" presId="urn:microsoft.com/office/officeart/2005/8/layout/list1"/>
    <dgm:cxn modelId="{2DA65505-A498-4ED1-9E7A-EACF827FBC35}" type="presParOf" srcId="{5F733208-B852-4930-805F-B7D6E8A60042}" destId="{1C5FE954-07F7-44EF-A15F-1C8A55C40713}" srcOrd="0" destOrd="0" presId="urn:microsoft.com/office/officeart/2005/8/layout/list1"/>
    <dgm:cxn modelId="{99999F30-3880-49C6-A527-1B9D953559A5}" type="presParOf" srcId="{5F733208-B852-4930-805F-B7D6E8A60042}" destId="{BBB1A89E-666F-472A-BCEC-1DF2DBE90F2A}" srcOrd="1" destOrd="0" presId="urn:microsoft.com/office/officeart/2005/8/layout/list1"/>
    <dgm:cxn modelId="{FE98FD79-8500-444C-8573-1C3EF78D77D0}" type="presParOf" srcId="{64471C21-9086-4F2C-8669-95D6189C276F}" destId="{D6E13DD6-34DF-412D-A317-DE0113B7E1BE}" srcOrd="5" destOrd="0" presId="urn:microsoft.com/office/officeart/2005/8/layout/list1"/>
    <dgm:cxn modelId="{30448FE9-FD4C-4D6F-B5ED-E1215A89C7C8}" type="presParOf" srcId="{64471C21-9086-4F2C-8669-95D6189C276F}" destId="{60D5FB93-A70F-409D-88CD-99E670F6631A}" srcOrd="6" destOrd="0" presId="urn:microsoft.com/office/officeart/2005/8/layout/list1"/>
    <dgm:cxn modelId="{C8F679D5-A302-46AB-9D6F-0059860C7880}" type="presParOf" srcId="{64471C21-9086-4F2C-8669-95D6189C276F}" destId="{B3DC1E5A-5747-4DED-8B67-946A87C8FF25}" srcOrd="7" destOrd="0" presId="urn:microsoft.com/office/officeart/2005/8/layout/list1"/>
    <dgm:cxn modelId="{ECACC59D-EA77-4E11-935B-7CCFC3C86224}" type="presParOf" srcId="{64471C21-9086-4F2C-8669-95D6189C276F}" destId="{FBE3FE13-5C4E-42B4-9005-892A4412B628}" srcOrd="8" destOrd="0" presId="urn:microsoft.com/office/officeart/2005/8/layout/list1"/>
    <dgm:cxn modelId="{5888553C-2AB6-4159-8A59-10B58490C7C1}" type="presParOf" srcId="{FBE3FE13-5C4E-42B4-9005-892A4412B628}" destId="{40B39FD4-23B0-43E4-8A3D-8B23F6DCACD8}" srcOrd="0" destOrd="0" presId="urn:microsoft.com/office/officeart/2005/8/layout/list1"/>
    <dgm:cxn modelId="{88EBB1DD-0783-4548-B5F3-181EDC8481E1}" type="presParOf" srcId="{FBE3FE13-5C4E-42B4-9005-892A4412B628}" destId="{DF221C96-B0AA-434B-A685-D448FE278627}" srcOrd="1" destOrd="0" presId="urn:microsoft.com/office/officeart/2005/8/layout/list1"/>
    <dgm:cxn modelId="{A27C7BEE-4130-4E5C-8B7B-07C892DC642C}" type="presParOf" srcId="{64471C21-9086-4F2C-8669-95D6189C276F}" destId="{5092EF61-1334-45DB-A8CC-046524E12C83}" srcOrd="9" destOrd="0" presId="urn:microsoft.com/office/officeart/2005/8/layout/list1"/>
    <dgm:cxn modelId="{0CA2D920-B295-4AC2-9852-489BAD0B0F30}" type="presParOf" srcId="{64471C21-9086-4F2C-8669-95D6189C276F}" destId="{0E306B3D-D6BA-46D2-A284-2C73D5D51242}" srcOrd="10" destOrd="0" presId="urn:microsoft.com/office/officeart/2005/8/layout/list1"/>
    <dgm:cxn modelId="{A96166C2-78F5-41B0-8B8D-EF94D9712B49}" type="presParOf" srcId="{64471C21-9086-4F2C-8669-95D6189C276F}" destId="{02BDBBD5-8F4A-424E-A6F0-1966F39CEBDA}" srcOrd="11" destOrd="0" presId="urn:microsoft.com/office/officeart/2005/8/layout/list1"/>
    <dgm:cxn modelId="{0642C902-6761-40D3-87B2-4E2DECDF4584}" type="presParOf" srcId="{64471C21-9086-4F2C-8669-95D6189C276F}" destId="{E98F1BD1-F397-4C70-9944-0A7AE415ED91}" srcOrd="12" destOrd="0" presId="urn:microsoft.com/office/officeart/2005/8/layout/list1"/>
    <dgm:cxn modelId="{A6D5CDF0-BE52-4146-A440-D917DE9B730C}" type="presParOf" srcId="{E98F1BD1-F397-4C70-9944-0A7AE415ED91}" destId="{5809A6F2-E269-4DD9-8B4C-60A4EEC8796F}" srcOrd="0" destOrd="0" presId="urn:microsoft.com/office/officeart/2005/8/layout/list1"/>
    <dgm:cxn modelId="{8FBF62CD-D6DA-4E6B-8B10-93511A4130E3}" type="presParOf" srcId="{E98F1BD1-F397-4C70-9944-0A7AE415ED91}" destId="{A965496E-98EF-4379-BA2B-0E5649FEEEF8}" srcOrd="1" destOrd="0" presId="urn:microsoft.com/office/officeart/2005/8/layout/list1"/>
    <dgm:cxn modelId="{ABBADF80-C1BB-4FAE-A366-8FDA476A0AA6}" type="presParOf" srcId="{64471C21-9086-4F2C-8669-95D6189C276F}" destId="{2A77C180-EDB1-44CB-8F17-2214F77DCA37}" srcOrd="13" destOrd="0" presId="urn:microsoft.com/office/officeart/2005/8/layout/list1"/>
    <dgm:cxn modelId="{4B8D7472-2E90-4B68-AF15-F552083A6318}" type="presParOf" srcId="{64471C21-9086-4F2C-8669-95D6189C276F}" destId="{CB317413-D65C-4CAD-8805-F235B599DCA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7FD602-8E7E-4C37-A267-8BD6544C7538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24A6360-0494-423E-A6F1-F2C426EE180F}">
      <dgm:prSet phldrT="[Text]"/>
      <dgm:spPr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/>
            <a:t>Primary</a:t>
          </a:r>
        </a:p>
      </dgm:t>
    </dgm:pt>
    <dgm:pt modelId="{CADB884A-2073-49FB-8C3C-227B2D08C3CC}" type="parTrans" cxnId="{6E190B68-B4A7-44C4-BBE6-AB332D1CFDCB}">
      <dgm:prSet/>
      <dgm:spPr/>
      <dgm:t>
        <a:bodyPr/>
        <a:lstStyle/>
        <a:p>
          <a:endParaRPr lang="en-US"/>
        </a:p>
      </dgm:t>
    </dgm:pt>
    <dgm:pt modelId="{F16CED9F-86DE-4BAA-9E51-34756ADC1EFF}" type="sibTrans" cxnId="{6E190B68-B4A7-44C4-BBE6-AB332D1CFDCB}">
      <dgm:prSet/>
      <dgm:spPr/>
      <dgm:t>
        <a:bodyPr/>
        <a:lstStyle/>
        <a:p>
          <a:endParaRPr lang="en-US"/>
        </a:p>
      </dgm:t>
    </dgm:pt>
    <dgm:pt modelId="{6099313F-1DC0-492C-8453-3CE92E784B72}">
      <dgm:prSet phldrT="[Text]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/>
            <a:t>Intervention before an event occurs</a:t>
          </a:r>
        </a:p>
      </dgm:t>
    </dgm:pt>
    <dgm:pt modelId="{4AD9184A-2EB7-4293-A4F5-180AF9F73EE8}" type="parTrans" cxnId="{03954FAA-B123-459B-BCA5-91B0AC58708A}">
      <dgm:prSet/>
      <dgm:spPr/>
      <dgm:t>
        <a:bodyPr/>
        <a:lstStyle/>
        <a:p>
          <a:endParaRPr lang="en-US"/>
        </a:p>
      </dgm:t>
    </dgm:pt>
    <dgm:pt modelId="{814B1CFE-895C-480E-9DD7-18DB3B11CF1F}" type="sibTrans" cxnId="{03954FAA-B123-459B-BCA5-91B0AC58708A}">
      <dgm:prSet/>
      <dgm:spPr/>
      <dgm:t>
        <a:bodyPr/>
        <a:lstStyle/>
        <a:p>
          <a:endParaRPr lang="en-US"/>
        </a:p>
      </dgm:t>
    </dgm:pt>
    <dgm:pt modelId="{C7FB6072-A114-46E5-B2B2-815755579B30}">
      <dgm:prSet phldrT="[Text]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/>
            <a:t>Examples: Education, Roadway Design, Banned substances</a:t>
          </a:r>
        </a:p>
      </dgm:t>
    </dgm:pt>
    <dgm:pt modelId="{93233CDD-8170-4848-A3DF-FAF1F0D97BE0}" type="parTrans" cxnId="{2F52CE4B-056E-46BB-90EC-EDD96C4F4546}">
      <dgm:prSet/>
      <dgm:spPr/>
      <dgm:t>
        <a:bodyPr/>
        <a:lstStyle/>
        <a:p>
          <a:endParaRPr lang="en-US"/>
        </a:p>
      </dgm:t>
    </dgm:pt>
    <dgm:pt modelId="{7658796C-F5CE-419A-91D4-7877F86F765F}" type="sibTrans" cxnId="{2F52CE4B-056E-46BB-90EC-EDD96C4F4546}">
      <dgm:prSet/>
      <dgm:spPr/>
      <dgm:t>
        <a:bodyPr/>
        <a:lstStyle/>
        <a:p>
          <a:endParaRPr lang="en-US"/>
        </a:p>
      </dgm:t>
    </dgm:pt>
    <dgm:pt modelId="{85529376-9B84-48AB-90E5-066FB8A6DB8E}">
      <dgm:prSet phldrT="[Text]"/>
      <dgm:spPr>
        <a:solidFill>
          <a:srgbClr val="4B6559"/>
        </a:solidFill>
        <a:ln>
          <a:solidFill>
            <a:srgbClr val="4B6559"/>
          </a:solidFill>
        </a:ln>
      </dgm:spPr>
      <dgm:t>
        <a:bodyPr/>
        <a:lstStyle/>
        <a:p>
          <a:r>
            <a:rPr lang="en-US" dirty="0"/>
            <a:t>Secondary</a:t>
          </a:r>
        </a:p>
      </dgm:t>
    </dgm:pt>
    <dgm:pt modelId="{BBD0F07B-AF7D-468C-9276-6B70BD1F78D6}" type="parTrans" cxnId="{2CF2FB53-BADC-46E6-8441-D4A56AB14E37}">
      <dgm:prSet/>
      <dgm:spPr/>
      <dgm:t>
        <a:bodyPr/>
        <a:lstStyle/>
        <a:p>
          <a:endParaRPr lang="en-US"/>
        </a:p>
      </dgm:t>
    </dgm:pt>
    <dgm:pt modelId="{AD99C931-DB9F-415D-BDD2-FE9C152C835F}" type="sibTrans" cxnId="{2CF2FB53-BADC-46E6-8441-D4A56AB14E37}">
      <dgm:prSet/>
      <dgm:spPr/>
      <dgm:t>
        <a:bodyPr/>
        <a:lstStyle/>
        <a:p>
          <a:endParaRPr lang="en-US"/>
        </a:p>
      </dgm:t>
    </dgm:pt>
    <dgm:pt modelId="{28015852-B4EA-4846-9F9E-2F64BDD1161D}">
      <dgm:prSet phldrT="[Text]"/>
      <dgm:spPr>
        <a:ln>
          <a:solidFill>
            <a:srgbClr val="4B6559"/>
          </a:solidFill>
        </a:ln>
      </dgm:spPr>
      <dgm:t>
        <a:bodyPr/>
        <a:lstStyle/>
        <a:p>
          <a:r>
            <a:rPr lang="en-US" dirty="0"/>
            <a:t>Screening and treatment before it’s an issue, possible structural changes</a:t>
          </a:r>
        </a:p>
      </dgm:t>
    </dgm:pt>
    <dgm:pt modelId="{FDF12853-8092-44A2-B083-1D811913AEF7}" type="parTrans" cxnId="{AF19B0F2-FD54-4799-B9B3-F41AC173350F}">
      <dgm:prSet/>
      <dgm:spPr/>
      <dgm:t>
        <a:bodyPr/>
        <a:lstStyle/>
        <a:p>
          <a:endParaRPr lang="en-US"/>
        </a:p>
      </dgm:t>
    </dgm:pt>
    <dgm:pt modelId="{1DF7AC04-8312-4F8B-B278-0684BBC171D1}" type="sibTrans" cxnId="{AF19B0F2-FD54-4799-B9B3-F41AC173350F}">
      <dgm:prSet/>
      <dgm:spPr/>
      <dgm:t>
        <a:bodyPr/>
        <a:lstStyle/>
        <a:p>
          <a:endParaRPr lang="en-US"/>
        </a:p>
      </dgm:t>
    </dgm:pt>
    <dgm:pt modelId="{57ADCD28-E9BC-4815-B76B-D20B2F7F9878}">
      <dgm:prSet phldrT="[Text]"/>
      <dgm:spPr>
        <a:ln>
          <a:solidFill>
            <a:srgbClr val="4B6559"/>
          </a:solidFill>
        </a:ln>
      </dgm:spPr>
      <dgm:t>
        <a:bodyPr/>
        <a:lstStyle/>
        <a:p>
          <a:r>
            <a:rPr lang="en-US" dirty="0"/>
            <a:t>Examples: Airbags, Seatbelts</a:t>
          </a:r>
        </a:p>
      </dgm:t>
    </dgm:pt>
    <dgm:pt modelId="{8698409B-2AF0-442F-B789-A00FA59AD4D8}" type="parTrans" cxnId="{B19233E2-5DA7-4F5B-80D9-516D0208E22A}">
      <dgm:prSet/>
      <dgm:spPr/>
      <dgm:t>
        <a:bodyPr/>
        <a:lstStyle/>
        <a:p>
          <a:endParaRPr lang="en-US"/>
        </a:p>
      </dgm:t>
    </dgm:pt>
    <dgm:pt modelId="{174FD4A7-FDD3-4074-A71E-51F3D258E2A8}" type="sibTrans" cxnId="{B19233E2-5DA7-4F5B-80D9-516D0208E22A}">
      <dgm:prSet/>
      <dgm:spPr/>
      <dgm:t>
        <a:bodyPr/>
        <a:lstStyle/>
        <a:p>
          <a:endParaRPr lang="en-US"/>
        </a:p>
      </dgm:t>
    </dgm:pt>
    <dgm:pt modelId="{EFE1EE58-B4BE-42AA-A469-21F3AC680BEE}">
      <dgm:prSet phldrT="[Text]"/>
      <dgm:spPr>
        <a:solidFill>
          <a:srgbClr val="820000"/>
        </a:solidFill>
        <a:ln>
          <a:solidFill>
            <a:srgbClr val="820000"/>
          </a:solidFill>
        </a:ln>
      </dgm:spPr>
      <dgm:t>
        <a:bodyPr/>
        <a:lstStyle/>
        <a:p>
          <a:r>
            <a:rPr lang="en-US" dirty="0"/>
            <a:t>Tertiary</a:t>
          </a:r>
        </a:p>
      </dgm:t>
    </dgm:pt>
    <dgm:pt modelId="{855A4AC2-B1A8-4E1F-9009-11D60761AC01}" type="parTrans" cxnId="{E635D495-268C-412D-8A3B-56950257F882}">
      <dgm:prSet/>
      <dgm:spPr/>
      <dgm:t>
        <a:bodyPr/>
        <a:lstStyle/>
        <a:p>
          <a:endParaRPr lang="en-US"/>
        </a:p>
      </dgm:t>
    </dgm:pt>
    <dgm:pt modelId="{12135ACC-BDA7-42AC-9601-662D312E4407}" type="sibTrans" cxnId="{E635D495-268C-412D-8A3B-56950257F882}">
      <dgm:prSet/>
      <dgm:spPr/>
      <dgm:t>
        <a:bodyPr/>
        <a:lstStyle/>
        <a:p>
          <a:endParaRPr lang="en-US"/>
        </a:p>
      </dgm:t>
    </dgm:pt>
    <dgm:pt modelId="{DF59FFA3-D256-4C09-847B-F273B35D89DE}">
      <dgm:prSet phldrT="[Text]"/>
      <dgm:spPr>
        <a:ln>
          <a:solidFill>
            <a:srgbClr val="820000"/>
          </a:solidFill>
        </a:ln>
      </dgm:spPr>
      <dgm:t>
        <a:bodyPr/>
        <a:lstStyle/>
        <a:p>
          <a:r>
            <a:rPr lang="en-US" dirty="0"/>
            <a:t>Treatment and Recovery</a:t>
          </a:r>
        </a:p>
      </dgm:t>
    </dgm:pt>
    <dgm:pt modelId="{FE85E0E9-AEBC-4DB4-A85D-3B7915807541}" type="parTrans" cxnId="{BA407876-8477-4A58-8FE0-3A6FA4B81F05}">
      <dgm:prSet/>
      <dgm:spPr/>
      <dgm:t>
        <a:bodyPr/>
        <a:lstStyle/>
        <a:p>
          <a:endParaRPr lang="en-US"/>
        </a:p>
      </dgm:t>
    </dgm:pt>
    <dgm:pt modelId="{4AA54393-188F-4DB5-9CFE-ED9A8DD2B3F3}" type="sibTrans" cxnId="{BA407876-8477-4A58-8FE0-3A6FA4B81F05}">
      <dgm:prSet/>
      <dgm:spPr/>
      <dgm:t>
        <a:bodyPr/>
        <a:lstStyle/>
        <a:p>
          <a:endParaRPr lang="en-US"/>
        </a:p>
      </dgm:t>
    </dgm:pt>
    <dgm:pt modelId="{66534CF8-A935-41E9-AE2B-41C00FAFE8AB}">
      <dgm:prSet phldrT="[Text]"/>
      <dgm:spPr>
        <a:ln>
          <a:solidFill>
            <a:srgbClr val="820000"/>
          </a:solidFill>
        </a:ln>
      </dgm:spPr>
      <dgm:t>
        <a:bodyPr/>
        <a:lstStyle/>
        <a:p>
          <a:r>
            <a:rPr lang="en-US" dirty="0"/>
            <a:t>Examples: Minimize brain damage, Sequelae</a:t>
          </a:r>
        </a:p>
      </dgm:t>
    </dgm:pt>
    <dgm:pt modelId="{E975845C-E930-4A06-BB8D-87E740CF6AD3}" type="parTrans" cxnId="{95DE1706-40C5-4176-A5C1-C2B757879F47}">
      <dgm:prSet/>
      <dgm:spPr/>
      <dgm:t>
        <a:bodyPr/>
        <a:lstStyle/>
        <a:p>
          <a:endParaRPr lang="en-US"/>
        </a:p>
      </dgm:t>
    </dgm:pt>
    <dgm:pt modelId="{317FF0FB-A35D-4CBD-B42F-67094A7B129E}" type="sibTrans" cxnId="{95DE1706-40C5-4176-A5C1-C2B757879F47}">
      <dgm:prSet/>
      <dgm:spPr/>
      <dgm:t>
        <a:bodyPr/>
        <a:lstStyle/>
        <a:p>
          <a:endParaRPr lang="en-US"/>
        </a:p>
      </dgm:t>
    </dgm:pt>
    <dgm:pt modelId="{D8AFB90F-FDC4-490E-9EE2-C4D3E97293E2}" type="pres">
      <dgm:prSet presAssocID="{A67FD602-8E7E-4C37-A267-8BD6544C753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7C5F93-F497-4D99-97E0-E0812E5847F7}" type="pres">
      <dgm:prSet presAssocID="{724A6360-0494-423E-A6F1-F2C426EE180F}" presName="composite" presStyleCnt="0"/>
      <dgm:spPr/>
    </dgm:pt>
    <dgm:pt modelId="{ADE41895-CD1D-46D5-A706-F9E1DDE45919}" type="pres">
      <dgm:prSet presAssocID="{724A6360-0494-423E-A6F1-F2C426EE180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56E97-280F-4EEC-BB87-4DA547ECD3B4}" type="pres">
      <dgm:prSet presAssocID="{724A6360-0494-423E-A6F1-F2C426EE180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66B2F9-DBCF-49EB-AF5E-43B6FF91E9B8}" type="pres">
      <dgm:prSet presAssocID="{F16CED9F-86DE-4BAA-9E51-34756ADC1EFF}" presName="sp" presStyleCnt="0"/>
      <dgm:spPr/>
    </dgm:pt>
    <dgm:pt modelId="{6B9E6CC8-7E95-4268-9FE0-1D799592EEBC}" type="pres">
      <dgm:prSet presAssocID="{85529376-9B84-48AB-90E5-066FB8A6DB8E}" presName="composite" presStyleCnt="0"/>
      <dgm:spPr/>
    </dgm:pt>
    <dgm:pt modelId="{A63F1CEB-B27C-4DBC-A029-AAA6B497E942}" type="pres">
      <dgm:prSet presAssocID="{85529376-9B84-48AB-90E5-066FB8A6DB8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97233-C810-45FC-8DB7-89B49AA37924}" type="pres">
      <dgm:prSet presAssocID="{85529376-9B84-48AB-90E5-066FB8A6DB8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8740C4-3EE3-4888-8875-813825C8CF68}" type="pres">
      <dgm:prSet presAssocID="{AD99C931-DB9F-415D-BDD2-FE9C152C835F}" presName="sp" presStyleCnt="0"/>
      <dgm:spPr/>
    </dgm:pt>
    <dgm:pt modelId="{73CE63D5-BBD7-4606-85FA-FC46BCA24536}" type="pres">
      <dgm:prSet presAssocID="{EFE1EE58-B4BE-42AA-A469-21F3AC680BEE}" presName="composite" presStyleCnt="0"/>
      <dgm:spPr/>
    </dgm:pt>
    <dgm:pt modelId="{8CFA44D1-F69A-4610-852B-4F82FA25AB1D}" type="pres">
      <dgm:prSet presAssocID="{EFE1EE58-B4BE-42AA-A469-21F3AC680BE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F61870-A906-44B8-9E5E-0119A2F90B98}" type="pres">
      <dgm:prSet presAssocID="{EFE1EE58-B4BE-42AA-A469-21F3AC680BE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DE1706-40C5-4176-A5C1-C2B757879F47}" srcId="{DF59FFA3-D256-4C09-847B-F273B35D89DE}" destId="{66534CF8-A935-41E9-AE2B-41C00FAFE8AB}" srcOrd="0" destOrd="0" parTransId="{E975845C-E930-4A06-BB8D-87E740CF6AD3}" sibTransId="{317FF0FB-A35D-4CBD-B42F-67094A7B129E}"/>
    <dgm:cxn modelId="{EDEF0C59-4ED1-4FCB-AFF3-3EB892165BC9}" type="presOf" srcId="{EFE1EE58-B4BE-42AA-A469-21F3AC680BEE}" destId="{8CFA44D1-F69A-4610-852B-4F82FA25AB1D}" srcOrd="0" destOrd="0" presId="urn:microsoft.com/office/officeart/2005/8/layout/chevron2"/>
    <dgm:cxn modelId="{C8E59904-B0F5-40D6-8E40-3E97EA64A0A3}" type="presOf" srcId="{85529376-9B84-48AB-90E5-066FB8A6DB8E}" destId="{A63F1CEB-B27C-4DBC-A029-AAA6B497E942}" srcOrd="0" destOrd="0" presId="urn:microsoft.com/office/officeart/2005/8/layout/chevron2"/>
    <dgm:cxn modelId="{B19233E2-5DA7-4F5B-80D9-516D0208E22A}" srcId="{28015852-B4EA-4846-9F9E-2F64BDD1161D}" destId="{57ADCD28-E9BC-4815-B76B-D20B2F7F9878}" srcOrd="0" destOrd="0" parTransId="{8698409B-2AF0-442F-B789-A00FA59AD4D8}" sibTransId="{174FD4A7-FDD3-4074-A71E-51F3D258E2A8}"/>
    <dgm:cxn modelId="{0F1B3617-12C2-49CA-845C-64B5CF25AB1D}" type="presOf" srcId="{66534CF8-A935-41E9-AE2B-41C00FAFE8AB}" destId="{A6F61870-A906-44B8-9E5E-0119A2F90B98}" srcOrd="0" destOrd="1" presId="urn:microsoft.com/office/officeart/2005/8/layout/chevron2"/>
    <dgm:cxn modelId="{E7B15E6A-21F0-4A5B-BAB7-CD1192CB0365}" type="presOf" srcId="{6099313F-1DC0-492C-8453-3CE92E784B72}" destId="{BC356E97-280F-4EEC-BB87-4DA547ECD3B4}" srcOrd="0" destOrd="0" presId="urn:microsoft.com/office/officeart/2005/8/layout/chevron2"/>
    <dgm:cxn modelId="{E635D495-268C-412D-8A3B-56950257F882}" srcId="{A67FD602-8E7E-4C37-A267-8BD6544C7538}" destId="{EFE1EE58-B4BE-42AA-A469-21F3AC680BEE}" srcOrd="2" destOrd="0" parTransId="{855A4AC2-B1A8-4E1F-9009-11D60761AC01}" sibTransId="{12135ACC-BDA7-42AC-9601-662D312E4407}"/>
    <dgm:cxn modelId="{03954FAA-B123-459B-BCA5-91B0AC58708A}" srcId="{724A6360-0494-423E-A6F1-F2C426EE180F}" destId="{6099313F-1DC0-492C-8453-3CE92E784B72}" srcOrd="0" destOrd="0" parTransId="{4AD9184A-2EB7-4293-A4F5-180AF9F73EE8}" sibTransId="{814B1CFE-895C-480E-9DD7-18DB3B11CF1F}"/>
    <dgm:cxn modelId="{6E190B68-B4A7-44C4-BBE6-AB332D1CFDCB}" srcId="{A67FD602-8E7E-4C37-A267-8BD6544C7538}" destId="{724A6360-0494-423E-A6F1-F2C426EE180F}" srcOrd="0" destOrd="0" parTransId="{CADB884A-2073-49FB-8C3C-227B2D08C3CC}" sibTransId="{F16CED9F-86DE-4BAA-9E51-34756ADC1EFF}"/>
    <dgm:cxn modelId="{BA407876-8477-4A58-8FE0-3A6FA4B81F05}" srcId="{EFE1EE58-B4BE-42AA-A469-21F3AC680BEE}" destId="{DF59FFA3-D256-4C09-847B-F273B35D89DE}" srcOrd="0" destOrd="0" parTransId="{FE85E0E9-AEBC-4DB4-A85D-3B7915807541}" sibTransId="{4AA54393-188F-4DB5-9CFE-ED9A8DD2B3F3}"/>
    <dgm:cxn modelId="{2F52CE4B-056E-46BB-90EC-EDD96C4F4546}" srcId="{6099313F-1DC0-492C-8453-3CE92E784B72}" destId="{C7FB6072-A114-46E5-B2B2-815755579B30}" srcOrd="0" destOrd="0" parTransId="{93233CDD-8170-4848-A3DF-FAF1F0D97BE0}" sibTransId="{7658796C-F5CE-419A-91D4-7877F86F765F}"/>
    <dgm:cxn modelId="{16097E54-5F76-4CF0-9AFB-F29C50B5C0E9}" type="presOf" srcId="{724A6360-0494-423E-A6F1-F2C426EE180F}" destId="{ADE41895-CD1D-46D5-A706-F9E1DDE45919}" srcOrd="0" destOrd="0" presId="urn:microsoft.com/office/officeart/2005/8/layout/chevron2"/>
    <dgm:cxn modelId="{592F1F9D-7CDB-4F20-971A-3B24FAB99842}" type="presOf" srcId="{A67FD602-8E7E-4C37-A267-8BD6544C7538}" destId="{D8AFB90F-FDC4-490E-9EE2-C4D3E97293E2}" srcOrd="0" destOrd="0" presId="urn:microsoft.com/office/officeart/2005/8/layout/chevron2"/>
    <dgm:cxn modelId="{134FA81B-92E1-4817-AA1A-080B080A8BB1}" type="presOf" srcId="{DF59FFA3-D256-4C09-847B-F273B35D89DE}" destId="{A6F61870-A906-44B8-9E5E-0119A2F90B98}" srcOrd="0" destOrd="0" presId="urn:microsoft.com/office/officeart/2005/8/layout/chevron2"/>
    <dgm:cxn modelId="{10D5A6DF-C818-4167-B4C4-42A390CD7F62}" type="presOf" srcId="{C7FB6072-A114-46E5-B2B2-815755579B30}" destId="{BC356E97-280F-4EEC-BB87-4DA547ECD3B4}" srcOrd="0" destOrd="1" presId="urn:microsoft.com/office/officeart/2005/8/layout/chevron2"/>
    <dgm:cxn modelId="{2CF2FB53-BADC-46E6-8441-D4A56AB14E37}" srcId="{A67FD602-8E7E-4C37-A267-8BD6544C7538}" destId="{85529376-9B84-48AB-90E5-066FB8A6DB8E}" srcOrd="1" destOrd="0" parTransId="{BBD0F07B-AF7D-468C-9276-6B70BD1F78D6}" sibTransId="{AD99C931-DB9F-415D-BDD2-FE9C152C835F}"/>
    <dgm:cxn modelId="{AF19B0F2-FD54-4799-B9B3-F41AC173350F}" srcId="{85529376-9B84-48AB-90E5-066FB8A6DB8E}" destId="{28015852-B4EA-4846-9F9E-2F64BDD1161D}" srcOrd="0" destOrd="0" parTransId="{FDF12853-8092-44A2-B083-1D811913AEF7}" sibTransId="{1DF7AC04-8312-4F8B-B278-0684BBC171D1}"/>
    <dgm:cxn modelId="{59ED2FCB-5349-4B78-A56F-EB448F3B87B3}" type="presOf" srcId="{28015852-B4EA-4846-9F9E-2F64BDD1161D}" destId="{49E97233-C810-45FC-8DB7-89B49AA37924}" srcOrd="0" destOrd="0" presId="urn:microsoft.com/office/officeart/2005/8/layout/chevron2"/>
    <dgm:cxn modelId="{3C4C7249-DF35-4EF5-9BC8-262549E25214}" type="presOf" srcId="{57ADCD28-E9BC-4815-B76B-D20B2F7F9878}" destId="{49E97233-C810-45FC-8DB7-89B49AA37924}" srcOrd="0" destOrd="1" presId="urn:microsoft.com/office/officeart/2005/8/layout/chevron2"/>
    <dgm:cxn modelId="{2C1187EE-5C1D-4EE3-9B04-8426526781F5}" type="presParOf" srcId="{D8AFB90F-FDC4-490E-9EE2-C4D3E97293E2}" destId="{C67C5F93-F497-4D99-97E0-E0812E5847F7}" srcOrd="0" destOrd="0" presId="urn:microsoft.com/office/officeart/2005/8/layout/chevron2"/>
    <dgm:cxn modelId="{F5A7D292-66ED-47B2-B0E7-A1FDFF746038}" type="presParOf" srcId="{C67C5F93-F497-4D99-97E0-E0812E5847F7}" destId="{ADE41895-CD1D-46D5-A706-F9E1DDE45919}" srcOrd="0" destOrd="0" presId="urn:microsoft.com/office/officeart/2005/8/layout/chevron2"/>
    <dgm:cxn modelId="{4CFBB595-8C75-4A80-ADF3-7577385EC673}" type="presParOf" srcId="{C67C5F93-F497-4D99-97E0-E0812E5847F7}" destId="{BC356E97-280F-4EEC-BB87-4DA547ECD3B4}" srcOrd="1" destOrd="0" presId="urn:microsoft.com/office/officeart/2005/8/layout/chevron2"/>
    <dgm:cxn modelId="{0785B7F6-CA76-40C6-B75F-4018EBE08B1F}" type="presParOf" srcId="{D8AFB90F-FDC4-490E-9EE2-C4D3E97293E2}" destId="{B566B2F9-DBCF-49EB-AF5E-43B6FF91E9B8}" srcOrd="1" destOrd="0" presId="urn:microsoft.com/office/officeart/2005/8/layout/chevron2"/>
    <dgm:cxn modelId="{0B659BDA-B59E-4D2E-AF18-A1E3D4FFFCA9}" type="presParOf" srcId="{D8AFB90F-FDC4-490E-9EE2-C4D3E97293E2}" destId="{6B9E6CC8-7E95-4268-9FE0-1D799592EEBC}" srcOrd="2" destOrd="0" presId="urn:microsoft.com/office/officeart/2005/8/layout/chevron2"/>
    <dgm:cxn modelId="{9A08377B-F97D-40AB-AE45-5DF9A143EFC4}" type="presParOf" srcId="{6B9E6CC8-7E95-4268-9FE0-1D799592EEBC}" destId="{A63F1CEB-B27C-4DBC-A029-AAA6B497E942}" srcOrd="0" destOrd="0" presId="urn:microsoft.com/office/officeart/2005/8/layout/chevron2"/>
    <dgm:cxn modelId="{09A7FFB3-225D-48A4-ADA3-AF2832C9B4BB}" type="presParOf" srcId="{6B9E6CC8-7E95-4268-9FE0-1D799592EEBC}" destId="{49E97233-C810-45FC-8DB7-89B49AA37924}" srcOrd="1" destOrd="0" presId="urn:microsoft.com/office/officeart/2005/8/layout/chevron2"/>
    <dgm:cxn modelId="{FBB36F58-DF28-4C10-9DFA-E1CB9CE6D530}" type="presParOf" srcId="{D8AFB90F-FDC4-490E-9EE2-C4D3E97293E2}" destId="{008740C4-3EE3-4888-8875-813825C8CF68}" srcOrd="3" destOrd="0" presId="urn:microsoft.com/office/officeart/2005/8/layout/chevron2"/>
    <dgm:cxn modelId="{C4B0B85B-BDC3-421D-9CD1-D43F9CF5AE8C}" type="presParOf" srcId="{D8AFB90F-FDC4-490E-9EE2-C4D3E97293E2}" destId="{73CE63D5-BBD7-4606-85FA-FC46BCA24536}" srcOrd="4" destOrd="0" presId="urn:microsoft.com/office/officeart/2005/8/layout/chevron2"/>
    <dgm:cxn modelId="{9461ABCF-C8E4-4B1A-B1B5-2FD306921C56}" type="presParOf" srcId="{73CE63D5-BBD7-4606-85FA-FC46BCA24536}" destId="{8CFA44D1-F69A-4610-852B-4F82FA25AB1D}" srcOrd="0" destOrd="0" presId="urn:microsoft.com/office/officeart/2005/8/layout/chevron2"/>
    <dgm:cxn modelId="{5688C593-772D-4877-857C-A2A4EEAFC9D2}" type="presParOf" srcId="{73CE63D5-BBD7-4606-85FA-FC46BCA24536}" destId="{A6F61870-A906-44B8-9E5E-0119A2F90B9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AA1373-5916-4819-B6BF-167F6B413122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C8E023E-8040-419F-806B-90537B43515E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2400"/>
            <a:t>Engineering</a:t>
          </a:r>
        </a:p>
      </dgm:t>
    </dgm:pt>
    <dgm:pt modelId="{F9F33F04-3A05-4B41-A487-C5FACEDC5CDC}" type="parTrans" cxnId="{98B4B90E-D9E7-4F77-926C-F4FB96747591}">
      <dgm:prSet/>
      <dgm:spPr/>
      <dgm:t>
        <a:bodyPr/>
        <a:lstStyle/>
        <a:p>
          <a:endParaRPr lang="en-US"/>
        </a:p>
      </dgm:t>
    </dgm:pt>
    <dgm:pt modelId="{74A4E240-A018-4C06-A113-FFE48FA7D4B2}" type="sibTrans" cxnId="{98B4B90E-D9E7-4F77-926C-F4FB96747591}">
      <dgm:prSet/>
      <dgm:spPr/>
      <dgm:t>
        <a:bodyPr/>
        <a:lstStyle/>
        <a:p>
          <a:endParaRPr lang="en-US"/>
        </a:p>
      </dgm:t>
    </dgm:pt>
    <dgm:pt modelId="{2C386214-2BDE-4D48-8202-36ABEA3EAEB8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400" b="0" dirty="0"/>
            <a:t>Modifications to the environment or to products to make things safer. </a:t>
          </a:r>
        </a:p>
      </dgm:t>
    </dgm:pt>
    <dgm:pt modelId="{811AB6F1-E435-4284-86F0-4388C78D20F1}" type="parTrans" cxnId="{81872377-5962-4FCC-9534-96C52A9C025C}">
      <dgm:prSet/>
      <dgm:spPr/>
      <dgm:t>
        <a:bodyPr/>
        <a:lstStyle/>
        <a:p>
          <a:endParaRPr lang="en-US"/>
        </a:p>
      </dgm:t>
    </dgm:pt>
    <dgm:pt modelId="{CD51F29D-8375-43B0-87F2-4627F5ACD7D3}" type="sibTrans" cxnId="{81872377-5962-4FCC-9534-96C52A9C025C}">
      <dgm:prSet/>
      <dgm:spPr/>
      <dgm:t>
        <a:bodyPr/>
        <a:lstStyle/>
        <a:p>
          <a:endParaRPr lang="en-US"/>
        </a:p>
      </dgm:t>
    </dgm:pt>
    <dgm:pt modelId="{8805685F-8A4D-4950-9B56-25306894DCF8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400" b="0" dirty="0"/>
            <a:t>Example: Seat belts in cars or fencing around a pool</a:t>
          </a:r>
        </a:p>
      </dgm:t>
    </dgm:pt>
    <dgm:pt modelId="{CEF00462-E3A6-4191-A57B-F3AEFE04E6B8}" type="parTrans" cxnId="{C4878766-9A21-4E78-A5AC-E90D940CF6F6}">
      <dgm:prSet/>
      <dgm:spPr/>
      <dgm:t>
        <a:bodyPr/>
        <a:lstStyle/>
        <a:p>
          <a:endParaRPr lang="en-US"/>
        </a:p>
      </dgm:t>
    </dgm:pt>
    <dgm:pt modelId="{75C8B5F2-56B3-4E4E-AA92-576A5ACF5D79}" type="sibTrans" cxnId="{C4878766-9A21-4E78-A5AC-E90D940CF6F6}">
      <dgm:prSet/>
      <dgm:spPr/>
      <dgm:t>
        <a:bodyPr/>
        <a:lstStyle/>
        <a:p>
          <a:endParaRPr lang="en-US"/>
        </a:p>
      </dgm:t>
    </dgm:pt>
    <dgm:pt modelId="{9DEB186F-3235-497A-B572-9513F2BCBDB4}">
      <dgm:prSet phldrT="[Text]" custT="1"/>
      <dgm:spPr>
        <a:solidFill>
          <a:srgbClr val="4B6559"/>
        </a:solidFill>
      </dgm:spPr>
      <dgm:t>
        <a:bodyPr/>
        <a:lstStyle/>
        <a:p>
          <a:r>
            <a:rPr lang="en-US" sz="2200" dirty="0"/>
            <a:t>Enforcement</a:t>
          </a:r>
        </a:p>
      </dgm:t>
    </dgm:pt>
    <dgm:pt modelId="{409F4DF3-FC37-47AD-9419-5FB52A07DC13}" type="parTrans" cxnId="{A55ED117-D441-49A9-A358-4E63D474526E}">
      <dgm:prSet/>
      <dgm:spPr/>
      <dgm:t>
        <a:bodyPr/>
        <a:lstStyle/>
        <a:p>
          <a:endParaRPr lang="en-US"/>
        </a:p>
      </dgm:t>
    </dgm:pt>
    <dgm:pt modelId="{CCAD87BD-AA26-4377-8184-FBA485461B3C}" type="sibTrans" cxnId="{A55ED117-D441-49A9-A358-4E63D474526E}">
      <dgm:prSet/>
      <dgm:spPr/>
      <dgm:t>
        <a:bodyPr/>
        <a:lstStyle/>
        <a:p>
          <a:endParaRPr lang="en-US"/>
        </a:p>
      </dgm:t>
    </dgm:pt>
    <dgm:pt modelId="{6C1966B2-4BD1-4828-AA8E-098B3D2FEE03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400" b="0"/>
            <a:t>Implementation or development of laws and polices that prevent death</a:t>
          </a:r>
        </a:p>
      </dgm:t>
    </dgm:pt>
    <dgm:pt modelId="{C33EE001-3BCE-4C2B-9D0B-BA9C11123E80}" type="parTrans" cxnId="{B5820F43-3810-4454-87EA-E3979E35EB9E}">
      <dgm:prSet/>
      <dgm:spPr/>
      <dgm:t>
        <a:bodyPr/>
        <a:lstStyle/>
        <a:p>
          <a:endParaRPr lang="en-US"/>
        </a:p>
      </dgm:t>
    </dgm:pt>
    <dgm:pt modelId="{41220420-1187-49E4-8B98-360629292B87}" type="sibTrans" cxnId="{B5820F43-3810-4454-87EA-E3979E35EB9E}">
      <dgm:prSet/>
      <dgm:spPr/>
      <dgm:t>
        <a:bodyPr/>
        <a:lstStyle/>
        <a:p>
          <a:endParaRPr lang="en-US"/>
        </a:p>
      </dgm:t>
    </dgm:pt>
    <dgm:pt modelId="{F056B1F1-E87F-40F8-B032-170F348BE3E8}">
      <dgm:prSet phldrT="[Text]" custT="1"/>
      <dgm:spPr>
        <a:solidFill>
          <a:srgbClr val="34456C"/>
        </a:solidFill>
      </dgm:spPr>
      <dgm:t>
        <a:bodyPr/>
        <a:lstStyle/>
        <a:p>
          <a:r>
            <a:rPr lang="en-US" sz="2400"/>
            <a:t>Education</a:t>
          </a:r>
        </a:p>
      </dgm:t>
    </dgm:pt>
    <dgm:pt modelId="{6879A08F-EE67-467B-A071-2F165F01EB72}" type="parTrans" cxnId="{99B21DD9-0BEC-49F8-97CB-710D56803BD4}">
      <dgm:prSet/>
      <dgm:spPr/>
      <dgm:t>
        <a:bodyPr/>
        <a:lstStyle/>
        <a:p>
          <a:endParaRPr lang="en-US"/>
        </a:p>
      </dgm:t>
    </dgm:pt>
    <dgm:pt modelId="{B0AD8BCB-DF5C-419C-82F1-EC18C4A63E9F}" type="sibTrans" cxnId="{99B21DD9-0BEC-49F8-97CB-710D56803BD4}">
      <dgm:prSet/>
      <dgm:spPr/>
      <dgm:t>
        <a:bodyPr/>
        <a:lstStyle/>
        <a:p>
          <a:endParaRPr lang="en-US"/>
        </a:p>
      </dgm:t>
    </dgm:pt>
    <dgm:pt modelId="{451CA233-2B88-418B-B575-569E31F524A4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400" b="0" dirty="0"/>
            <a:t>Providing professionals and the public with the information that they need to make  safe choices</a:t>
          </a:r>
        </a:p>
      </dgm:t>
    </dgm:pt>
    <dgm:pt modelId="{D79DA417-DC35-4140-A58C-2FA7E6611CBD}" type="parTrans" cxnId="{4606EB26-9FAF-41D8-A804-14B586DD3635}">
      <dgm:prSet/>
      <dgm:spPr/>
      <dgm:t>
        <a:bodyPr/>
        <a:lstStyle/>
        <a:p>
          <a:endParaRPr lang="en-US"/>
        </a:p>
      </dgm:t>
    </dgm:pt>
    <dgm:pt modelId="{9867992D-11EE-4DD8-982D-D438F63FAFB8}" type="sibTrans" cxnId="{4606EB26-9FAF-41D8-A804-14B586DD3635}">
      <dgm:prSet/>
      <dgm:spPr/>
      <dgm:t>
        <a:bodyPr/>
        <a:lstStyle/>
        <a:p>
          <a:endParaRPr lang="en-US"/>
        </a:p>
      </dgm:t>
    </dgm:pt>
    <dgm:pt modelId="{100CF5A2-B0A3-41AF-895E-186A38AF2CC5}">
      <dgm:prSet phldrT="[Text]" custT="1"/>
      <dgm:spPr>
        <a:solidFill>
          <a:srgbClr val="820000"/>
        </a:solidFill>
      </dgm:spPr>
      <dgm:t>
        <a:bodyPr/>
        <a:lstStyle/>
        <a:p>
          <a:r>
            <a:rPr lang="en-US" sz="2400" dirty="0"/>
            <a:t>EMS</a:t>
          </a:r>
        </a:p>
      </dgm:t>
    </dgm:pt>
    <dgm:pt modelId="{978A3C6C-0D2D-4133-8029-3E981286F6E9}" type="parTrans" cxnId="{2CF7CBE4-6945-4424-A624-41727E183220}">
      <dgm:prSet/>
      <dgm:spPr/>
      <dgm:t>
        <a:bodyPr/>
        <a:lstStyle/>
        <a:p>
          <a:endParaRPr lang="en-US"/>
        </a:p>
      </dgm:t>
    </dgm:pt>
    <dgm:pt modelId="{8C740312-6037-4695-8F77-C15566E77A7A}" type="sibTrans" cxnId="{2CF7CBE4-6945-4424-A624-41727E183220}">
      <dgm:prSet/>
      <dgm:spPr/>
      <dgm:t>
        <a:bodyPr/>
        <a:lstStyle/>
        <a:p>
          <a:endParaRPr lang="en-US"/>
        </a:p>
      </dgm:t>
    </dgm:pt>
    <dgm:pt modelId="{E5738B39-8CC9-48C1-9B47-C0AEFE3C9C03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400" b="0" dirty="0"/>
            <a:t>Example: Laws requiring seat belt use and school polices requiring students who receive a head injury while playing sports to be pulled from play</a:t>
          </a:r>
        </a:p>
      </dgm:t>
    </dgm:pt>
    <dgm:pt modelId="{EC8FF262-0F4F-43C3-9919-75342A86A822}" type="parTrans" cxnId="{921F232A-2C8F-477D-A3A0-06E9BC7C093C}">
      <dgm:prSet/>
      <dgm:spPr/>
      <dgm:t>
        <a:bodyPr/>
        <a:lstStyle/>
        <a:p>
          <a:endParaRPr lang="en-US"/>
        </a:p>
      </dgm:t>
    </dgm:pt>
    <dgm:pt modelId="{FAC2E16E-7496-42D7-BD0A-79DAC41499FA}" type="sibTrans" cxnId="{921F232A-2C8F-477D-A3A0-06E9BC7C093C}">
      <dgm:prSet/>
      <dgm:spPr/>
      <dgm:t>
        <a:bodyPr/>
        <a:lstStyle/>
        <a:p>
          <a:endParaRPr lang="en-US"/>
        </a:p>
      </dgm:t>
    </dgm:pt>
    <dgm:pt modelId="{B10B993C-6C42-4F23-98CB-9D4172582C96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sz="1400" b="0" dirty="0"/>
            <a:t>Quality trauma management in the field</a:t>
          </a:r>
        </a:p>
      </dgm:t>
    </dgm:pt>
    <dgm:pt modelId="{1039696E-1718-4F31-AE58-3A5967E24B7D}" type="parTrans" cxnId="{251BA112-C72F-42A7-B715-E772B07902B3}">
      <dgm:prSet/>
      <dgm:spPr/>
      <dgm:t>
        <a:bodyPr/>
        <a:lstStyle/>
        <a:p>
          <a:endParaRPr lang="en-US"/>
        </a:p>
      </dgm:t>
    </dgm:pt>
    <dgm:pt modelId="{5BE3C9B4-1360-46EE-B2C4-6DC74B66E3AD}" type="sibTrans" cxnId="{251BA112-C72F-42A7-B715-E772B07902B3}">
      <dgm:prSet/>
      <dgm:spPr/>
      <dgm:t>
        <a:bodyPr/>
        <a:lstStyle/>
        <a:p>
          <a:endParaRPr lang="en-US"/>
        </a:p>
      </dgm:t>
    </dgm:pt>
    <dgm:pt modelId="{2371F8FF-C2E4-4B09-9123-9131B6C2600B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400" b="0"/>
            <a:t>Example: Training and awareness campaigns about infant safe sleep practices </a:t>
          </a:r>
        </a:p>
      </dgm:t>
    </dgm:pt>
    <dgm:pt modelId="{CAD73CE2-B8F8-4817-A2F2-7908A596AC6E}" type="parTrans" cxnId="{D7F05612-8BD8-4608-AD16-3B009F3A0730}">
      <dgm:prSet/>
      <dgm:spPr/>
      <dgm:t>
        <a:bodyPr/>
        <a:lstStyle/>
        <a:p>
          <a:endParaRPr lang="en-US"/>
        </a:p>
      </dgm:t>
    </dgm:pt>
    <dgm:pt modelId="{62B2F525-77E5-4A62-B7DC-7B3FB2C87E87}" type="sibTrans" cxnId="{D7F05612-8BD8-4608-AD16-3B009F3A0730}">
      <dgm:prSet/>
      <dgm:spPr/>
      <dgm:t>
        <a:bodyPr/>
        <a:lstStyle/>
        <a:p>
          <a:endParaRPr lang="en-US"/>
        </a:p>
      </dgm:t>
    </dgm:pt>
    <dgm:pt modelId="{FDA693F8-D4FC-40EF-80A9-AC0FB5E3EE22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sz="1400" b="0" dirty="0"/>
            <a:t>Example: An ambulance with the proper equipment responds promptly and transports a child who experienced significant trauma to the nearest trauma center</a:t>
          </a:r>
        </a:p>
      </dgm:t>
    </dgm:pt>
    <dgm:pt modelId="{8494CF32-A91F-4360-BD54-7A30DB2D4F49}" type="parTrans" cxnId="{260D24D5-627C-4CD8-8852-BB65741212D0}">
      <dgm:prSet/>
      <dgm:spPr/>
      <dgm:t>
        <a:bodyPr/>
        <a:lstStyle/>
        <a:p>
          <a:endParaRPr lang="en-US"/>
        </a:p>
      </dgm:t>
    </dgm:pt>
    <dgm:pt modelId="{5F03B2A5-5215-4407-8AAA-8DC4C67CDC6A}" type="sibTrans" cxnId="{260D24D5-627C-4CD8-8852-BB65741212D0}">
      <dgm:prSet/>
      <dgm:spPr/>
      <dgm:t>
        <a:bodyPr/>
        <a:lstStyle/>
        <a:p>
          <a:endParaRPr lang="en-US"/>
        </a:p>
      </dgm:t>
    </dgm:pt>
    <dgm:pt modelId="{826D77EC-3B9C-4A64-8466-66670342555D}" type="pres">
      <dgm:prSet presAssocID="{62AA1373-5916-4819-B6BF-167F6B4131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A29A16-64B6-4DC8-9624-303346A8B561}" type="pres">
      <dgm:prSet presAssocID="{7C8E023E-8040-419F-806B-90537B43515E}" presName="linNode" presStyleCnt="0"/>
      <dgm:spPr/>
    </dgm:pt>
    <dgm:pt modelId="{6D6AE67C-9832-4386-8AE7-A0B05CE35C6C}" type="pres">
      <dgm:prSet presAssocID="{7C8E023E-8040-419F-806B-90537B43515E}" presName="parentText" presStyleLbl="node1" presStyleIdx="0" presStyleCnt="4" custScaleX="67901" custLinFactNeighborX="-29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D9101-485C-4CDD-A8D6-861FA5A7DEFF}" type="pres">
      <dgm:prSet presAssocID="{7C8E023E-8040-419F-806B-90537B43515E}" presName="descendantText" presStyleLbl="alignAccFollowNode1" presStyleIdx="0" presStyleCnt="4" custScaleX="128969" custScaleY="105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26124C-3AB2-4C52-A662-2E48195359B7}" type="pres">
      <dgm:prSet presAssocID="{74A4E240-A018-4C06-A113-FFE48FA7D4B2}" presName="sp" presStyleCnt="0"/>
      <dgm:spPr/>
    </dgm:pt>
    <dgm:pt modelId="{2D078867-C6ED-429C-B9AC-18E84004BA1B}" type="pres">
      <dgm:prSet presAssocID="{9DEB186F-3235-497A-B572-9513F2BCBDB4}" presName="linNode" presStyleCnt="0"/>
      <dgm:spPr/>
    </dgm:pt>
    <dgm:pt modelId="{E8BB4175-BD34-42CC-A438-BBE5D13748D1}" type="pres">
      <dgm:prSet presAssocID="{9DEB186F-3235-497A-B572-9513F2BCBDB4}" presName="parentText" presStyleLbl="node1" presStyleIdx="1" presStyleCnt="4" custScaleX="67901" custLinFactNeighborX="-29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3B15C-5614-466B-B0D2-A48501C2F18C}" type="pres">
      <dgm:prSet presAssocID="{9DEB186F-3235-497A-B572-9513F2BCBDB4}" presName="descendantText" presStyleLbl="alignAccFollowNode1" presStyleIdx="1" presStyleCnt="4" custScaleX="128969" custScaleY="105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594BF-BEF3-45C7-A6E0-368C9DAA10BF}" type="pres">
      <dgm:prSet presAssocID="{CCAD87BD-AA26-4377-8184-FBA485461B3C}" presName="sp" presStyleCnt="0"/>
      <dgm:spPr/>
    </dgm:pt>
    <dgm:pt modelId="{6D6497D9-7F2E-4715-8BEF-B0FA31D5E764}" type="pres">
      <dgm:prSet presAssocID="{F056B1F1-E87F-40F8-B032-170F348BE3E8}" presName="linNode" presStyleCnt="0"/>
      <dgm:spPr/>
    </dgm:pt>
    <dgm:pt modelId="{EB9C632F-619A-4E3D-B1F2-28ED7701FEDE}" type="pres">
      <dgm:prSet presAssocID="{F056B1F1-E87F-40F8-B032-170F348BE3E8}" presName="parentText" presStyleLbl="node1" presStyleIdx="2" presStyleCnt="4" custScaleX="67901" custLinFactNeighborX="-29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6F255-381A-49C1-AE42-47E204E5A9E4}" type="pres">
      <dgm:prSet presAssocID="{F056B1F1-E87F-40F8-B032-170F348BE3E8}" presName="descendantText" presStyleLbl="alignAccFollowNode1" presStyleIdx="2" presStyleCnt="4" custScaleX="128969" custScaleY="105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17FA8F-136A-413D-A2F9-F16955D41998}" type="pres">
      <dgm:prSet presAssocID="{B0AD8BCB-DF5C-419C-82F1-EC18C4A63E9F}" presName="sp" presStyleCnt="0"/>
      <dgm:spPr/>
    </dgm:pt>
    <dgm:pt modelId="{F946A211-7D24-46D0-9CE6-5052ABD18AED}" type="pres">
      <dgm:prSet presAssocID="{100CF5A2-B0A3-41AF-895E-186A38AF2CC5}" presName="linNode" presStyleCnt="0"/>
      <dgm:spPr/>
    </dgm:pt>
    <dgm:pt modelId="{DCC86C64-CFDE-48B8-A395-9F9A351F02A5}" type="pres">
      <dgm:prSet presAssocID="{100CF5A2-B0A3-41AF-895E-186A38AF2CC5}" presName="parentText" presStyleLbl="node1" presStyleIdx="3" presStyleCnt="4" custScaleX="67901" custLinFactNeighborX="-29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19EFFC-1861-46BD-BC05-C6F5916C64A6}" type="pres">
      <dgm:prSet presAssocID="{100CF5A2-B0A3-41AF-895E-186A38AF2CC5}" presName="descendantText" presStyleLbl="alignAccFollowNode1" presStyleIdx="3" presStyleCnt="4" custScaleX="128969" custScaleY="105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1F232A-2C8F-477D-A3A0-06E9BC7C093C}" srcId="{6C1966B2-4BD1-4828-AA8E-098B3D2FEE03}" destId="{E5738B39-8CC9-48C1-9B47-C0AEFE3C9C03}" srcOrd="0" destOrd="0" parTransId="{EC8FF262-0F4F-43C3-9919-75342A86A822}" sibTransId="{FAC2E16E-7496-42D7-BD0A-79DAC41499FA}"/>
    <dgm:cxn modelId="{8E8DA80A-9B5A-4952-8C2A-C74E5129CD0D}" type="presOf" srcId="{E5738B39-8CC9-48C1-9B47-C0AEFE3C9C03}" destId="{8C13B15C-5614-466B-B0D2-A48501C2F18C}" srcOrd="0" destOrd="1" presId="urn:microsoft.com/office/officeart/2005/8/layout/vList5"/>
    <dgm:cxn modelId="{6C5967F6-EDB0-4626-8663-FC30A6A0F6A0}" type="presOf" srcId="{FDA693F8-D4FC-40EF-80A9-AC0FB5E3EE22}" destId="{A219EFFC-1861-46BD-BC05-C6F5916C64A6}" srcOrd="0" destOrd="1" presId="urn:microsoft.com/office/officeart/2005/8/layout/vList5"/>
    <dgm:cxn modelId="{98B4B90E-D9E7-4F77-926C-F4FB96747591}" srcId="{62AA1373-5916-4819-B6BF-167F6B413122}" destId="{7C8E023E-8040-419F-806B-90537B43515E}" srcOrd="0" destOrd="0" parTransId="{F9F33F04-3A05-4B41-A487-C5FACEDC5CDC}" sibTransId="{74A4E240-A018-4C06-A113-FFE48FA7D4B2}"/>
    <dgm:cxn modelId="{C4878766-9A21-4E78-A5AC-E90D940CF6F6}" srcId="{2C386214-2BDE-4D48-8202-36ABEA3EAEB8}" destId="{8805685F-8A4D-4950-9B56-25306894DCF8}" srcOrd="0" destOrd="0" parTransId="{CEF00462-E3A6-4191-A57B-F3AEFE04E6B8}" sibTransId="{75C8B5F2-56B3-4E4E-AA92-576A5ACF5D79}"/>
    <dgm:cxn modelId="{B5820F43-3810-4454-87EA-E3979E35EB9E}" srcId="{9DEB186F-3235-497A-B572-9513F2BCBDB4}" destId="{6C1966B2-4BD1-4828-AA8E-098B3D2FEE03}" srcOrd="0" destOrd="0" parTransId="{C33EE001-3BCE-4C2B-9D0B-BA9C11123E80}" sibTransId="{41220420-1187-49E4-8B98-360629292B87}"/>
    <dgm:cxn modelId="{7342F600-296A-4B59-A6F3-2BDFEED78335}" type="presOf" srcId="{2C386214-2BDE-4D48-8202-36ABEA3EAEB8}" destId="{A61D9101-485C-4CDD-A8D6-861FA5A7DEFF}" srcOrd="0" destOrd="0" presId="urn:microsoft.com/office/officeart/2005/8/layout/vList5"/>
    <dgm:cxn modelId="{F6F4494D-086C-48B9-B5C1-4706B7F85A2D}" type="presOf" srcId="{9DEB186F-3235-497A-B572-9513F2BCBDB4}" destId="{E8BB4175-BD34-42CC-A438-BBE5D13748D1}" srcOrd="0" destOrd="0" presId="urn:microsoft.com/office/officeart/2005/8/layout/vList5"/>
    <dgm:cxn modelId="{260D24D5-627C-4CD8-8852-BB65741212D0}" srcId="{B10B993C-6C42-4F23-98CB-9D4172582C96}" destId="{FDA693F8-D4FC-40EF-80A9-AC0FB5E3EE22}" srcOrd="0" destOrd="0" parTransId="{8494CF32-A91F-4360-BD54-7A30DB2D4F49}" sibTransId="{5F03B2A5-5215-4407-8AAA-8DC4C67CDC6A}"/>
    <dgm:cxn modelId="{FED89B7A-6DC3-4258-BDB0-EF403237C0ED}" type="presOf" srcId="{7C8E023E-8040-419F-806B-90537B43515E}" destId="{6D6AE67C-9832-4386-8AE7-A0B05CE35C6C}" srcOrd="0" destOrd="0" presId="urn:microsoft.com/office/officeart/2005/8/layout/vList5"/>
    <dgm:cxn modelId="{4606EB26-9FAF-41D8-A804-14B586DD3635}" srcId="{F056B1F1-E87F-40F8-B032-170F348BE3E8}" destId="{451CA233-2B88-418B-B575-569E31F524A4}" srcOrd="0" destOrd="0" parTransId="{D79DA417-DC35-4140-A58C-2FA7E6611CBD}" sibTransId="{9867992D-11EE-4DD8-982D-D438F63FAFB8}"/>
    <dgm:cxn modelId="{251BA112-C72F-42A7-B715-E772B07902B3}" srcId="{100CF5A2-B0A3-41AF-895E-186A38AF2CC5}" destId="{B10B993C-6C42-4F23-98CB-9D4172582C96}" srcOrd="0" destOrd="0" parTransId="{1039696E-1718-4F31-AE58-3A5967E24B7D}" sibTransId="{5BE3C9B4-1360-46EE-B2C4-6DC74B66E3AD}"/>
    <dgm:cxn modelId="{2CF7CBE4-6945-4424-A624-41727E183220}" srcId="{62AA1373-5916-4819-B6BF-167F6B413122}" destId="{100CF5A2-B0A3-41AF-895E-186A38AF2CC5}" srcOrd="3" destOrd="0" parTransId="{978A3C6C-0D2D-4133-8029-3E981286F6E9}" sibTransId="{8C740312-6037-4695-8F77-C15566E77A7A}"/>
    <dgm:cxn modelId="{81872377-5962-4FCC-9534-96C52A9C025C}" srcId="{7C8E023E-8040-419F-806B-90537B43515E}" destId="{2C386214-2BDE-4D48-8202-36ABEA3EAEB8}" srcOrd="0" destOrd="0" parTransId="{811AB6F1-E435-4284-86F0-4388C78D20F1}" sibTransId="{CD51F29D-8375-43B0-87F2-4627F5ACD7D3}"/>
    <dgm:cxn modelId="{81EE4349-30E3-4F09-9B65-08957E5D5210}" type="presOf" srcId="{2371F8FF-C2E4-4B09-9123-9131B6C2600B}" destId="{15B6F255-381A-49C1-AE42-47E204E5A9E4}" srcOrd="0" destOrd="1" presId="urn:microsoft.com/office/officeart/2005/8/layout/vList5"/>
    <dgm:cxn modelId="{8B010D30-F961-4123-BCCC-330EDAD9B33B}" type="presOf" srcId="{8805685F-8A4D-4950-9B56-25306894DCF8}" destId="{A61D9101-485C-4CDD-A8D6-861FA5A7DEFF}" srcOrd="0" destOrd="1" presId="urn:microsoft.com/office/officeart/2005/8/layout/vList5"/>
    <dgm:cxn modelId="{D7F05612-8BD8-4608-AD16-3B009F3A0730}" srcId="{451CA233-2B88-418B-B575-569E31F524A4}" destId="{2371F8FF-C2E4-4B09-9123-9131B6C2600B}" srcOrd="0" destOrd="0" parTransId="{CAD73CE2-B8F8-4817-A2F2-7908A596AC6E}" sibTransId="{62B2F525-77E5-4A62-B7DC-7B3FB2C87E87}"/>
    <dgm:cxn modelId="{BF7B5E0A-67A4-4C19-A6DE-B2525A2D09AF}" type="presOf" srcId="{F056B1F1-E87F-40F8-B032-170F348BE3E8}" destId="{EB9C632F-619A-4E3D-B1F2-28ED7701FEDE}" srcOrd="0" destOrd="0" presId="urn:microsoft.com/office/officeart/2005/8/layout/vList5"/>
    <dgm:cxn modelId="{177717D9-FC15-4F41-87CD-9C3071991B74}" type="presOf" srcId="{100CF5A2-B0A3-41AF-895E-186A38AF2CC5}" destId="{DCC86C64-CFDE-48B8-A395-9F9A351F02A5}" srcOrd="0" destOrd="0" presId="urn:microsoft.com/office/officeart/2005/8/layout/vList5"/>
    <dgm:cxn modelId="{99B21DD9-0BEC-49F8-97CB-710D56803BD4}" srcId="{62AA1373-5916-4819-B6BF-167F6B413122}" destId="{F056B1F1-E87F-40F8-B032-170F348BE3E8}" srcOrd="2" destOrd="0" parTransId="{6879A08F-EE67-467B-A071-2F165F01EB72}" sibTransId="{B0AD8BCB-DF5C-419C-82F1-EC18C4A63E9F}"/>
    <dgm:cxn modelId="{A55ED117-D441-49A9-A358-4E63D474526E}" srcId="{62AA1373-5916-4819-B6BF-167F6B413122}" destId="{9DEB186F-3235-497A-B572-9513F2BCBDB4}" srcOrd="1" destOrd="0" parTransId="{409F4DF3-FC37-47AD-9419-5FB52A07DC13}" sibTransId="{CCAD87BD-AA26-4377-8184-FBA485461B3C}"/>
    <dgm:cxn modelId="{BBC171AB-105E-425E-9BC7-3CBB5E5F1385}" type="presOf" srcId="{6C1966B2-4BD1-4828-AA8E-098B3D2FEE03}" destId="{8C13B15C-5614-466B-B0D2-A48501C2F18C}" srcOrd="0" destOrd="0" presId="urn:microsoft.com/office/officeart/2005/8/layout/vList5"/>
    <dgm:cxn modelId="{819D80B7-3CC0-44F1-AFD7-CA9F2D75B5D3}" type="presOf" srcId="{451CA233-2B88-418B-B575-569E31F524A4}" destId="{15B6F255-381A-49C1-AE42-47E204E5A9E4}" srcOrd="0" destOrd="0" presId="urn:microsoft.com/office/officeart/2005/8/layout/vList5"/>
    <dgm:cxn modelId="{FF5BDBDB-F862-467D-86EE-FAAA5FFAD3D8}" type="presOf" srcId="{B10B993C-6C42-4F23-98CB-9D4172582C96}" destId="{A219EFFC-1861-46BD-BC05-C6F5916C64A6}" srcOrd="0" destOrd="0" presId="urn:microsoft.com/office/officeart/2005/8/layout/vList5"/>
    <dgm:cxn modelId="{0E8DE4D9-8B55-4FF5-9674-7438AF83F6F5}" type="presOf" srcId="{62AA1373-5916-4819-B6BF-167F6B413122}" destId="{826D77EC-3B9C-4A64-8466-66670342555D}" srcOrd="0" destOrd="0" presId="urn:microsoft.com/office/officeart/2005/8/layout/vList5"/>
    <dgm:cxn modelId="{02E6C0E9-9628-4251-8076-6C6544125CA5}" type="presParOf" srcId="{826D77EC-3B9C-4A64-8466-66670342555D}" destId="{60A29A16-64B6-4DC8-9624-303346A8B561}" srcOrd="0" destOrd="0" presId="urn:microsoft.com/office/officeart/2005/8/layout/vList5"/>
    <dgm:cxn modelId="{1E57F7EB-518D-44A2-AA90-043D08A9090E}" type="presParOf" srcId="{60A29A16-64B6-4DC8-9624-303346A8B561}" destId="{6D6AE67C-9832-4386-8AE7-A0B05CE35C6C}" srcOrd="0" destOrd="0" presId="urn:microsoft.com/office/officeart/2005/8/layout/vList5"/>
    <dgm:cxn modelId="{3BDCD0A0-DA98-41B4-826C-A6D928683A1F}" type="presParOf" srcId="{60A29A16-64B6-4DC8-9624-303346A8B561}" destId="{A61D9101-485C-4CDD-A8D6-861FA5A7DEFF}" srcOrd="1" destOrd="0" presId="urn:microsoft.com/office/officeart/2005/8/layout/vList5"/>
    <dgm:cxn modelId="{157815AB-B8D0-48E8-AE4B-4439FBDAA0C6}" type="presParOf" srcId="{826D77EC-3B9C-4A64-8466-66670342555D}" destId="{3326124C-3AB2-4C52-A662-2E48195359B7}" srcOrd="1" destOrd="0" presId="urn:microsoft.com/office/officeart/2005/8/layout/vList5"/>
    <dgm:cxn modelId="{A645DD05-4E16-41A9-8278-B989E6A8F408}" type="presParOf" srcId="{826D77EC-3B9C-4A64-8466-66670342555D}" destId="{2D078867-C6ED-429C-B9AC-18E84004BA1B}" srcOrd="2" destOrd="0" presId="urn:microsoft.com/office/officeart/2005/8/layout/vList5"/>
    <dgm:cxn modelId="{0E2B3F75-CAA6-4456-A1CB-0A0D76EEC1C6}" type="presParOf" srcId="{2D078867-C6ED-429C-B9AC-18E84004BA1B}" destId="{E8BB4175-BD34-42CC-A438-BBE5D13748D1}" srcOrd="0" destOrd="0" presId="urn:microsoft.com/office/officeart/2005/8/layout/vList5"/>
    <dgm:cxn modelId="{30088693-58FC-4BF6-BF47-2F102A636564}" type="presParOf" srcId="{2D078867-C6ED-429C-B9AC-18E84004BA1B}" destId="{8C13B15C-5614-466B-B0D2-A48501C2F18C}" srcOrd="1" destOrd="0" presId="urn:microsoft.com/office/officeart/2005/8/layout/vList5"/>
    <dgm:cxn modelId="{5E73A901-92A0-448D-8EBF-DFCEDB7391C1}" type="presParOf" srcId="{826D77EC-3B9C-4A64-8466-66670342555D}" destId="{694594BF-BEF3-45C7-A6E0-368C9DAA10BF}" srcOrd="3" destOrd="0" presId="urn:microsoft.com/office/officeart/2005/8/layout/vList5"/>
    <dgm:cxn modelId="{DF293713-EC43-4E84-BF0B-50FBB9DD3F4E}" type="presParOf" srcId="{826D77EC-3B9C-4A64-8466-66670342555D}" destId="{6D6497D9-7F2E-4715-8BEF-B0FA31D5E764}" srcOrd="4" destOrd="0" presId="urn:microsoft.com/office/officeart/2005/8/layout/vList5"/>
    <dgm:cxn modelId="{40CB848D-81A6-4043-A118-E36E6F4A6564}" type="presParOf" srcId="{6D6497D9-7F2E-4715-8BEF-B0FA31D5E764}" destId="{EB9C632F-619A-4E3D-B1F2-28ED7701FEDE}" srcOrd="0" destOrd="0" presId="urn:microsoft.com/office/officeart/2005/8/layout/vList5"/>
    <dgm:cxn modelId="{E865D6B9-639B-457F-A2E1-95B788CCA2B2}" type="presParOf" srcId="{6D6497D9-7F2E-4715-8BEF-B0FA31D5E764}" destId="{15B6F255-381A-49C1-AE42-47E204E5A9E4}" srcOrd="1" destOrd="0" presId="urn:microsoft.com/office/officeart/2005/8/layout/vList5"/>
    <dgm:cxn modelId="{0964A60D-D415-4943-9747-6897E026659A}" type="presParOf" srcId="{826D77EC-3B9C-4A64-8466-66670342555D}" destId="{8817FA8F-136A-413D-A2F9-F16955D41998}" srcOrd="5" destOrd="0" presId="urn:microsoft.com/office/officeart/2005/8/layout/vList5"/>
    <dgm:cxn modelId="{32CFC42E-287F-4A36-A2ED-E78D57FD32A3}" type="presParOf" srcId="{826D77EC-3B9C-4A64-8466-66670342555D}" destId="{F946A211-7D24-46D0-9CE6-5052ABD18AED}" srcOrd="6" destOrd="0" presId="urn:microsoft.com/office/officeart/2005/8/layout/vList5"/>
    <dgm:cxn modelId="{15C6437F-DF15-4DA0-AEE8-7EF7F6B595CC}" type="presParOf" srcId="{F946A211-7D24-46D0-9CE6-5052ABD18AED}" destId="{DCC86C64-CFDE-48B8-A395-9F9A351F02A5}" srcOrd="0" destOrd="0" presId="urn:microsoft.com/office/officeart/2005/8/layout/vList5"/>
    <dgm:cxn modelId="{862D09C1-46DA-4B06-BB60-0F80681D171C}" type="presParOf" srcId="{F946A211-7D24-46D0-9CE6-5052ABD18AED}" destId="{A219EFFC-1861-46BD-BC05-C6F5916C64A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CCF331-80BA-4821-97CE-3709ADDA72E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8D51407-064D-4EB0-88E7-27CC0B790115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Influencing Policy &amp; Legislation</a:t>
          </a:r>
        </a:p>
      </dgm:t>
    </dgm:pt>
    <dgm:pt modelId="{65D70143-F776-4E3E-A1B7-13580E39241A}" type="parTrans" cxnId="{2C9D206D-9CD4-45F7-BDC0-C5CC5F8C6AC6}">
      <dgm:prSet/>
      <dgm:spPr/>
      <dgm:t>
        <a:bodyPr/>
        <a:lstStyle/>
        <a:p>
          <a:endParaRPr lang="en-US"/>
        </a:p>
      </dgm:t>
    </dgm:pt>
    <dgm:pt modelId="{3C47030D-DA6C-44D8-AA85-C80FA18E129F}" type="sibTrans" cxnId="{2C9D206D-9CD4-45F7-BDC0-C5CC5F8C6AC6}">
      <dgm:prSet/>
      <dgm:spPr/>
      <dgm:t>
        <a:bodyPr/>
        <a:lstStyle/>
        <a:p>
          <a:endParaRPr lang="en-US"/>
        </a:p>
      </dgm:t>
    </dgm:pt>
    <dgm:pt modelId="{16E534B2-7A23-4FC6-8A5F-615D9414E93F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/>
            <a:t>Fostering Coalition and Networks</a:t>
          </a:r>
        </a:p>
      </dgm:t>
    </dgm:pt>
    <dgm:pt modelId="{8119E3AD-29D6-496D-AFB6-E05554983E8A}" type="parTrans" cxnId="{5B8C13AF-AA02-4B9B-AD40-477D9D752F5E}">
      <dgm:prSet/>
      <dgm:spPr/>
      <dgm:t>
        <a:bodyPr/>
        <a:lstStyle/>
        <a:p>
          <a:endParaRPr lang="en-US"/>
        </a:p>
      </dgm:t>
    </dgm:pt>
    <dgm:pt modelId="{1CAE9C7B-A14D-4623-92E1-1D7E6EF5F81D}" type="sibTrans" cxnId="{5B8C13AF-AA02-4B9B-AD40-477D9D752F5E}">
      <dgm:prSet/>
      <dgm:spPr/>
      <dgm:t>
        <a:bodyPr/>
        <a:lstStyle/>
        <a:p>
          <a:endParaRPr lang="en-US"/>
        </a:p>
      </dgm:t>
    </dgm:pt>
    <dgm:pt modelId="{1C6BD035-CEB7-4BC5-A311-4F3525C37AAE}">
      <dgm:prSet/>
      <dgm:spPr>
        <a:solidFill>
          <a:srgbClr val="CDB005"/>
        </a:solidFill>
      </dgm:spPr>
      <dgm:t>
        <a:bodyPr/>
        <a:lstStyle/>
        <a:p>
          <a:r>
            <a:rPr lang="en-US" dirty="0"/>
            <a:t>Educating Providers</a:t>
          </a:r>
        </a:p>
      </dgm:t>
    </dgm:pt>
    <dgm:pt modelId="{C5378BB6-3B1F-4903-AB4A-2075798F61BB}" type="parTrans" cxnId="{A7E60C86-78F3-4892-B859-464C639C969A}">
      <dgm:prSet/>
      <dgm:spPr/>
      <dgm:t>
        <a:bodyPr/>
        <a:lstStyle/>
        <a:p>
          <a:endParaRPr lang="en-US"/>
        </a:p>
      </dgm:t>
    </dgm:pt>
    <dgm:pt modelId="{36AFF7D7-304D-48CE-89B5-6F1E50E48212}" type="sibTrans" cxnId="{A7E60C86-78F3-4892-B859-464C639C969A}">
      <dgm:prSet/>
      <dgm:spPr/>
      <dgm:t>
        <a:bodyPr/>
        <a:lstStyle/>
        <a:p>
          <a:endParaRPr lang="en-US"/>
        </a:p>
      </dgm:t>
    </dgm:pt>
    <dgm:pt modelId="{7F7E8965-CBCD-4BAC-807D-5A77E8AFB934}">
      <dgm:prSet/>
      <dgm:spPr>
        <a:solidFill>
          <a:srgbClr val="820000"/>
        </a:solidFill>
      </dgm:spPr>
      <dgm:t>
        <a:bodyPr/>
        <a:lstStyle/>
        <a:p>
          <a:r>
            <a:rPr lang="en-US" dirty="0"/>
            <a:t>Promoting Community Education</a:t>
          </a:r>
        </a:p>
      </dgm:t>
    </dgm:pt>
    <dgm:pt modelId="{782B6337-CF1A-4909-977B-BAD4B4684CD1}" type="parTrans" cxnId="{21633B55-4EF1-412C-AEB2-6B9B33C1B2F7}">
      <dgm:prSet/>
      <dgm:spPr/>
      <dgm:t>
        <a:bodyPr/>
        <a:lstStyle/>
        <a:p>
          <a:endParaRPr lang="en-US"/>
        </a:p>
      </dgm:t>
    </dgm:pt>
    <dgm:pt modelId="{308F48C2-A945-40CE-8002-A8CB15716E22}" type="sibTrans" cxnId="{21633B55-4EF1-412C-AEB2-6B9B33C1B2F7}">
      <dgm:prSet/>
      <dgm:spPr/>
      <dgm:t>
        <a:bodyPr/>
        <a:lstStyle/>
        <a:p>
          <a:endParaRPr lang="en-US"/>
        </a:p>
      </dgm:t>
    </dgm:pt>
    <dgm:pt modelId="{BA5400D2-D931-4D71-BF5F-712470ED8B1E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/>
            <a:t>Strengthening Individual Knowledge and Skills</a:t>
          </a:r>
        </a:p>
      </dgm:t>
    </dgm:pt>
    <dgm:pt modelId="{0D337B2D-01F5-420E-8483-0111391E5FB1}" type="parTrans" cxnId="{657F0B80-C14F-47D9-B2B7-86683FC50391}">
      <dgm:prSet/>
      <dgm:spPr/>
      <dgm:t>
        <a:bodyPr/>
        <a:lstStyle/>
        <a:p>
          <a:endParaRPr lang="en-US"/>
        </a:p>
      </dgm:t>
    </dgm:pt>
    <dgm:pt modelId="{0ED177AD-547E-480E-AADC-FCE8C22C3AB1}" type="sibTrans" cxnId="{657F0B80-C14F-47D9-B2B7-86683FC50391}">
      <dgm:prSet/>
      <dgm:spPr/>
      <dgm:t>
        <a:bodyPr/>
        <a:lstStyle/>
        <a:p>
          <a:endParaRPr lang="en-US"/>
        </a:p>
      </dgm:t>
    </dgm:pt>
    <dgm:pt modelId="{72A0EE42-AB49-48CE-992A-543C6A22014E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/>
            <a:t>Changing Organization Practices</a:t>
          </a:r>
        </a:p>
      </dgm:t>
    </dgm:pt>
    <dgm:pt modelId="{D3FC3A98-F973-48E1-B12F-8B278EC7363C}" type="parTrans" cxnId="{94D31BF9-B7CB-4653-A0D7-6A17C82DFB5A}">
      <dgm:prSet/>
      <dgm:spPr/>
      <dgm:t>
        <a:bodyPr/>
        <a:lstStyle/>
        <a:p>
          <a:endParaRPr lang="en-US"/>
        </a:p>
      </dgm:t>
    </dgm:pt>
    <dgm:pt modelId="{0E62D86A-2580-4623-8E9E-0ACFDDD27E85}" type="sibTrans" cxnId="{94D31BF9-B7CB-4653-A0D7-6A17C82DFB5A}">
      <dgm:prSet/>
      <dgm:spPr/>
      <dgm:t>
        <a:bodyPr/>
        <a:lstStyle/>
        <a:p>
          <a:endParaRPr lang="en-US"/>
        </a:p>
      </dgm:t>
    </dgm:pt>
    <dgm:pt modelId="{AFD2176B-9038-4D22-AE12-AFD9F1BBF730}" type="pres">
      <dgm:prSet presAssocID="{D8CCF331-80BA-4821-97CE-3709ADDA72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59483F-946D-49B8-A0C5-F4A847A06773}" type="pres">
      <dgm:prSet presAssocID="{58D51407-064D-4EB0-88E7-27CC0B790115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8B4C1C-848B-4743-84A7-248026A5AADA}" type="pres">
      <dgm:prSet presAssocID="{3C47030D-DA6C-44D8-AA85-C80FA18E129F}" presName="spacer" presStyleCnt="0"/>
      <dgm:spPr/>
    </dgm:pt>
    <dgm:pt modelId="{9CC588E3-B2AE-4257-BBE7-B722CEA85608}" type="pres">
      <dgm:prSet presAssocID="{72A0EE42-AB49-48CE-992A-543C6A22014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97593-A27D-4927-A111-C79275EBC6F5}" type="pres">
      <dgm:prSet presAssocID="{0E62D86A-2580-4623-8E9E-0ACFDDD27E85}" presName="spacer" presStyleCnt="0"/>
      <dgm:spPr/>
    </dgm:pt>
    <dgm:pt modelId="{C6BD2BE2-C528-4BE3-A618-20B754541A36}" type="pres">
      <dgm:prSet presAssocID="{16E534B2-7A23-4FC6-8A5F-615D9414E93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A5F229-6992-4176-858A-87E337CF16EA}" type="pres">
      <dgm:prSet presAssocID="{1CAE9C7B-A14D-4623-92E1-1D7E6EF5F81D}" presName="spacer" presStyleCnt="0"/>
      <dgm:spPr/>
    </dgm:pt>
    <dgm:pt modelId="{2B0B5696-550E-460A-A7DA-307E8EDC9BD7}" type="pres">
      <dgm:prSet presAssocID="{1C6BD035-CEB7-4BC5-A311-4F3525C37AA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CC49C-98EF-421B-BEEA-2D8C6549BF5A}" type="pres">
      <dgm:prSet presAssocID="{36AFF7D7-304D-48CE-89B5-6F1E50E48212}" presName="spacer" presStyleCnt="0"/>
      <dgm:spPr/>
    </dgm:pt>
    <dgm:pt modelId="{E6650CB3-2527-4073-AF13-9DC7BF1815BA}" type="pres">
      <dgm:prSet presAssocID="{7F7E8965-CBCD-4BAC-807D-5A77E8AFB93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A0ED5E-5728-46E9-AEC3-73CEF2308A72}" type="pres">
      <dgm:prSet presAssocID="{308F48C2-A945-40CE-8002-A8CB15716E22}" presName="spacer" presStyleCnt="0"/>
      <dgm:spPr/>
    </dgm:pt>
    <dgm:pt modelId="{9C3E1E22-571A-4FAE-B6A0-A0D5E7EF618B}" type="pres">
      <dgm:prSet presAssocID="{BA5400D2-D931-4D71-BF5F-712470ED8B1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93DE9C-5854-44E5-9C6D-5941C48712C2}" type="presOf" srcId="{72A0EE42-AB49-48CE-992A-543C6A22014E}" destId="{9CC588E3-B2AE-4257-BBE7-B722CEA85608}" srcOrd="0" destOrd="0" presId="urn:microsoft.com/office/officeart/2005/8/layout/vList2"/>
    <dgm:cxn modelId="{5B8C13AF-AA02-4B9B-AD40-477D9D752F5E}" srcId="{D8CCF331-80BA-4821-97CE-3709ADDA72E3}" destId="{16E534B2-7A23-4FC6-8A5F-615D9414E93F}" srcOrd="2" destOrd="0" parTransId="{8119E3AD-29D6-496D-AFB6-E05554983E8A}" sibTransId="{1CAE9C7B-A14D-4623-92E1-1D7E6EF5F81D}"/>
    <dgm:cxn modelId="{21633B55-4EF1-412C-AEB2-6B9B33C1B2F7}" srcId="{D8CCF331-80BA-4821-97CE-3709ADDA72E3}" destId="{7F7E8965-CBCD-4BAC-807D-5A77E8AFB934}" srcOrd="4" destOrd="0" parTransId="{782B6337-CF1A-4909-977B-BAD4B4684CD1}" sibTransId="{308F48C2-A945-40CE-8002-A8CB15716E22}"/>
    <dgm:cxn modelId="{1492DFAB-2375-45CC-9BD6-18CDA1E65A0C}" type="presOf" srcId="{1C6BD035-CEB7-4BC5-A311-4F3525C37AAE}" destId="{2B0B5696-550E-460A-A7DA-307E8EDC9BD7}" srcOrd="0" destOrd="0" presId="urn:microsoft.com/office/officeart/2005/8/layout/vList2"/>
    <dgm:cxn modelId="{2C9D206D-9CD4-45F7-BDC0-C5CC5F8C6AC6}" srcId="{D8CCF331-80BA-4821-97CE-3709ADDA72E3}" destId="{58D51407-064D-4EB0-88E7-27CC0B790115}" srcOrd="0" destOrd="0" parTransId="{65D70143-F776-4E3E-A1B7-13580E39241A}" sibTransId="{3C47030D-DA6C-44D8-AA85-C80FA18E129F}"/>
    <dgm:cxn modelId="{657F0B80-C14F-47D9-B2B7-86683FC50391}" srcId="{D8CCF331-80BA-4821-97CE-3709ADDA72E3}" destId="{BA5400D2-D931-4D71-BF5F-712470ED8B1E}" srcOrd="5" destOrd="0" parTransId="{0D337B2D-01F5-420E-8483-0111391E5FB1}" sibTransId="{0ED177AD-547E-480E-AADC-FCE8C22C3AB1}"/>
    <dgm:cxn modelId="{C7EEDC47-1762-4E78-8753-D7CDE1352B73}" type="presOf" srcId="{7F7E8965-CBCD-4BAC-807D-5A77E8AFB934}" destId="{E6650CB3-2527-4073-AF13-9DC7BF1815BA}" srcOrd="0" destOrd="0" presId="urn:microsoft.com/office/officeart/2005/8/layout/vList2"/>
    <dgm:cxn modelId="{94D31BF9-B7CB-4653-A0D7-6A17C82DFB5A}" srcId="{D8CCF331-80BA-4821-97CE-3709ADDA72E3}" destId="{72A0EE42-AB49-48CE-992A-543C6A22014E}" srcOrd="1" destOrd="0" parTransId="{D3FC3A98-F973-48E1-B12F-8B278EC7363C}" sibTransId="{0E62D86A-2580-4623-8E9E-0ACFDDD27E85}"/>
    <dgm:cxn modelId="{357DD2F6-EA36-401D-9E9E-D375BF12B187}" type="presOf" srcId="{BA5400D2-D931-4D71-BF5F-712470ED8B1E}" destId="{9C3E1E22-571A-4FAE-B6A0-A0D5E7EF618B}" srcOrd="0" destOrd="0" presId="urn:microsoft.com/office/officeart/2005/8/layout/vList2"/>
    <dgm:cxn modelId="{BD310749-109C-40EA-9B3E-F5D6FD5C5D32}" type="presOf" srcId="{58D51407-064D-4EB0-88E7-27CC0B790115}" destId="{7A59483F-946D-49B8-A0C5-F4A847A06773}" srcOrd="0" destOrd="0" presId="urn:microsoft.com/office/officeart/2005/8/layout/vList2"/>
    <dgm:cxn modelId="{3ADCD62F-034B-48F5-8D8B-01A742B67F3C}" type="presOf" srcId="{16E534B2-7A23-4FC6-8A5F-615D9414E93F}" destId="{C6BD2BE2-C528-4BE3-A618-20B754541A36}" srcOrd="0" destOrd="0" presId="urn:microsoft.com/office/officeart/2005/8/layout/vList2"/>
    <dgm:cxn modelId="{B04988B1-5E5F-47F2-B4E5-7D6B665A6436}" type="presOf" srcId="{D8CCF331-80BA-4821-97CE-3709ADDA72E3}" destId="{AFD2176B-9038-4D22-AE12-AFD9F1BBF730}" srcOrd="0" destOrd="0" presId="urn:microsoft.com/office/officeart/2005/8/layout/vList2"/>
    <dgm:cxn modelId="{A7E60C86-78F3-4892-B859-464C639C969A}" srcId="{D8CCF331-80BA-4821-97CE-3709ADDA72E3}" destId="{1C6BD035-CEB7-4BC5-A311-4F3525C37AAE}" srcOrd="3" destOrd="0" parTransId="{C5378BB6-3B1F-4903-AB4A-2075798F61BB}" sibTransId="{36AFF7D7-304D-48CE-89B5-6F1E50E48212}"/>
    <dgm:cxn modelId="{DA882819-99AD-442B-A02F-D84E71B206C4}" type="presParOf" srcId="{AFD2176B-9038-4D22-AE12-AFD9F1BBF730}" destId="{7A59483F-946D-49B8-A0C5-F4A847A06773}" srcOrd="0" destOrd="0" presId="urn:microsoft.com/office/officeart/2005/8/layout/vList2"/>
    <dgm:cxn modelId="{A536229F-5345-4246-924E-8099E9661191}" type="presParOf" srcId="{AFD2176B-9038-4D22-AE12-AFD9F1BBF730}" destId="{C78B4C1C-848B-4743-84A7-248026A5AADA}" srcOrd="1" destOrd="0" presId="urn:microsoft.com/office/officeart/2005/8/layout/vList2"/>
    <dgm:cxn modelId="{6EC11AA2-E67E-4A05-A5C5-F1C7E84B16D6}" type="presParOf" srcId="{AFD2176B-9038-4D22-AE12-AFD9F1BBF730}" destId="{9CC588E3-B2AE-4257-BBE7-B722CEA85608}" srcOrd="2" destOrd="0" presId="urn:microsoft.com/office/officeart/2005/8/layout/vList2"/>
    <dgm:cxn modelId="{C2149897-9C4A-4525-B771-1FE88DC2B708}" type="presParOf" srcId="{AFD2176B-9038-4D22-AE12-AFD9F1BBF730}" destId="{11E97593-A27D-4927-A111-C79275EBC6F5}" srcOrd="3" destOrd="0" presId="urn:microsoft.com/office/officeart/2005/8/layout/vList2"/>
    <dgm:cxn modelId="{D6C4974A-BAF7-4DAA-B25C-D18BF5636176}" type="presParOf" srcId="{AFD2176B-9038-4D22-AE12-AFD9F1BBF730}" destId="{C6BD2BE2-C528-4BE3-A618-20B754541A36}" srcOrd="4" destOrd="0" presId="urn:microsoft.com/office/officeart/2005/8/layout/vList2"/>
    <dgm:cxn modelId="{BE5A7BDF-FDFE-410B-8462-A6F5351363DB}" type="presParOf" srcId="{AFD2176B-9038-4D22-AE12-AFD9F1BBF730}" destId="{AAA5F229-6992-4176-858A-87E337CF16EA}" srcOrd="5" destOrd="0" presId="urn:microsoft.com/office/officeart/2005/8/layout/vList2"/>
    <dgm:cxn modelId="{A6593F14-CF6B-4724-918C-8A6878C38CAB}" type="presParOf" srcId="{AFD2176B-9038-4D22-AE12-AFD9F1BBF730}" destId="{2B0B5696-550E-460A-A7DA-307E8EDC9BD7}" srcOrd="6" destOrd="0" presId="urn:microsoft.com/office/officeart/2005/8/layout/vList2"/>
    <dgm:cxn modelId="{E5B7CF49-20BF-4ED5-9506-28083243615E}" type="presParOf" srcId="{AFD2176B-9038-4D22-AE12-AFD9F1BBF730}" destId="{647CC49C-98EF-421B-BEEA-2D8C6549BF5A}" srcOrd="7" destOrd="0" presId="urn:microsoft.com/office/officeart/2005/8/layout/vList2"/>
    <dgm:cxn modelId="{18E40959-233B-4BA9-88B6-842A5B768A09}" type="presParOf" srcId="{AFD2176B-9038-4D22-AE12-AFD9F1BBF730}" destId="{E6650CB3-2527-4073-AF13-9DC7BF1815BA}" srcOrd="8" destOrd="0" presId="urn:microsoft.com/office/officeart/2005/8/layout/vList2"/>
    <dgm:cxn modelId="{1E9E9D21-7185-4DDD-A56B-EEE87471C4BA}" type="presParOf" srcId="{AFD2176B-9038-4D22-AE12-AFD9F1BBF730}" destId="{54A0ED5E-5728-46E9-AEC3-73CEF2308A72}" srcOrd="9" destOrd="0" presId="urn:microsoft.com/office/officeart/2005/8/layout/vList2"/>
    <dgm:cxn modelId="{25886A24-D076-4D5D-899D-2077E7932057}" type="presParOf" srcId="{AFD2176B-9038-4D22-AE12-AFD9F1BBF730}" destId="{9C3E1E22-571A-4FAE-B6A0-A0D5E7EF618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5A7D55-1F16-4CC9-86E1-71F0D5F4D6B0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AC9B6C5-C4DC-454B-89D8-33DC53925D0A}">
      <dgm:prSet phldrT="[Text]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/>
            <a:t>Institution/Organizations</a:t>
          </a:r>
        </a:p>
      </dgm:t>
    </dgm:pt>
    <dgm:pt modelId="{9EF31706-8E8E-4A72-9D46-69A02451FC9D}" type="parTrans" cxnId="{79D7043D-D456-408F-BEC2-59B6FE7A0D86}">
      <dgm:prSet/>
      <dgm:spPr/>
      <dgm:t>
        <a:bodyPr/>
        <a:lstStyle/>
        <a:p>
          <a:endParaRPr lang="en-US"/>
        </a:p>
      </dgm:t>
    </dgm:pt>
    <dgm:pt modelId="{01F5FE1D-EB5F-48D9-9EE5-2FD5EF753C0A}" type="sibTrans" cxnId="{79D7043D-D456-408F-BEC2-59B6FE7A0D86}">
      <dgm:prSet/>
      <dgm:spPr/>
      <dgm:t>
        <a:bodyPr/>
        <a:lstStyle/>
        <a:p>
          <a:endParaRPr lang="en-US"/>
        </a:p>
      </dgm:t>
    </dgm:pt>
    <dgm:pt modelId="{960EFBE4-CAE6-41AB-94C4-8A4C046A7059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/>
            <a:t>Relationship</a:t>
          </a:r>
        </a:p>
      </dgm:t>
    </dgm:pt>
    <dgm:pt modelId="{1D6BDA8E-E9B8-47BC-A7FE-EF3BF62334B4}" type="parTrans" cxnId="{D237E058-54A6-4337-9C96-8BA9FC540E51}">
      <dgm:prSet/>
      <dgm:spPr/>
      <dgm:t>
        <a:bodyPr/>
        <a:lstStyle/>
        <a:p>
          <a:endParaRPr lang="en-US"/>
        </a:p>
      </dgm:t>
    </dgm:pt>
    <dgm:pt modelId="{511FA139-B06E-4D4D-98DB-4A96CCC4F908}" type="sibTrans" cxnId="{D237E058-54A6-4337-9C96-8BA9FC540E51}">
      <dgm:prSet/>
      <dgm:spPr/>
      <dgm:t>
        <a:bodyPr/>
        <a:lstStyle/>
        <a:p>
          <a:endParaRPr lang="en-US"/>
        </a:p>
      </dgm:t>
    </dgm:pt>
    <dgm:pt modelId="{B85CFB08-EB94-467A-A9B7-DE2AA49C9B90}">
      <dgm:prSet phldrT="[Text]"/>
      <dgm:spPr>
        <a:ln>
          <a:solidFill>
            <a:srgbClr val="4B6559"/>
          </a:solidFill>
        </a:ln>
      </dgm:spPr>
      <dgm:t>
        <a:bodyPr/>
        <a:lstStyle/>
        <a:p>
          <a:r>
            <a:rPr lang="en-US" dirty="0"/>
            <a:t>Society</a:t>
          </a:r>
        </a:p>
      </dgm:t>
    </dgm:pt>
    <dgm:pt modelId="{8B7FED46-B9A4-481B-967A-189702B3FBB1}" type="sibTrans" cxnId="{00FF96DE-4AB5-4AA1-A066-7D4FC5BD7246}">
      <dgm:prSet/>
      <dgm:spPr/>
      <dgm:t>
        <a:bodyPr/>
        <a:lstStyle/>
        <a:p>
          <a:endParaRPr lang="en-US"/>
        </a:p>
      </dgm:t>
    </dgm:pt>
    <dgm:pt modelId="{6C4878BC-144F-496F-BC8B-00F8636DD154}" type="parTrans" cxnId="{00FF96DE-4AB5-4AA1-A066-7D4FC5BD7246}">
      <dgm:prSet/>
      <dgm:spPr/>
      <dgm:t>
        <a:bodyPr/>
        <a:lstStyle/>
        <a:p>
          <a:endParaRPr lang="en-US"/>
        </a:p>
      </dgm:t>
    </dgm:pt>
    <dgm:pt modelId="{A9D19A42-C5CD-4481-B733-68C1177C190B}">
      <dgm:prSet phldrT="[Text]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/>
            <a:t>Individual</a:t>
          </a:r>
        </a:p>
      </dgm:t>
    </dgm:pt>
    <dgm:pt modelId="{C49605F2-C98A-4E37-AA9F-34B3FA97D72B}" type="parTrans" cxnId="{09173C22-850E-4CCE-9E37-EE86BB78DED3}">
      <dgm:prSet/>
      <dgm:spPr/>
      <dgm:t>
        <a:bodyPr/>
        <a:lstStyle/>
        <a:p>
          <a:endParaRPr lang="en-US"/>
        </a:p>
      </dgm:t>
    </dgm:pt>
    <dgm:pt modelId="{D5A24E41-35F0-4062-8F85-8523191073C8}" type="sibTrans" cxnId="{09173C22-850E-4CCE-9E37-EE86BB78DED3}">
      <dgm:prSet/>
      <dgm:spPr/>
      <dgm:t>
        <a:bodyPr/>
        <a:lstStyle/>
        <a:p>
          <a:endParaRPr lang="en-US"/>
        </a:p>
      </dgm:t>
    </dgm:pt>
    <dgm:pt modelId="{ADADB49F-A48A-458E-880A-1A8A692BDC70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/>
            <a:t>Community</a:t>
          </a:r>
        </a:p>
      </dgm:t>
    </dgm:pt>
    <dgm:pt modelId="{D4EA66F8-56C4-49BE-85C5-2A6AB4EE1DCF}" type="parTrans" cxnId="{8DB7900C-D3EF-482C-BA90-36CF08C235EB}">
      <dgm:prSet/>
      <dgm:spPr/>
      <dgm:t>
        <a:bodyPr/>
        <a:lstStyle/>
        <a:p>
          <a:endParaRPr lang="en-US"/>
        </a:p>
      </dgm:t>
    </dgm:pt>
    <dgm:pt modelId="{544572A7-C546-42B6-9D8C-E9E1DA88AA12}" type="sibTrans" cxnId="{8DB7900C-D3EF-482C-BA90-36CF08C235EB}">
      <dgm:prSet/>
      <dgm:spPr/>
      <dgm:t>
        <a:bodyPr/>
        <a:lstStyle/>
        <a:p>
          <a:endParaRPr lang="en-US"/>
        </a:p>
      </dgm:t>
    </dgm:pt>
    <dgm:pt modelId="{C21B8FF5-BED7-4A7B-A83A-58AB13966064}" type="pres">
      <dgm:prSet presAssocID="{145A7D55-1F16-4CC9-86E1-71F0D5F4D6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71AE05-8D0D-44B9-9DB7-44ACBB9A01F5}" type="pres">
      <dgm:prSet presAssocID="{B85CFB08-EB94-467A-A9B7-DE2AA49C9B90}" presName="circle1" presStyleLbl="node1" presStyleIdx="0" presStyleCnt="5" custScaleY="92906" custLinFactNeighborY="-1158"/>
      <dgm:spPr>
        <a:solidFill>
          <a:srgbClr val="4B6559"/>
        </a:solidFill>
      </dgm:spPr>
    </dgm:pt>
    <dgm:pt modelId="{34A69FCF-8C40-4AE9-BAEF-12CAEA40BF55}" type="pres">
      <dgm:prSet presAssocID="{B85CFB08-EB94-467A-A9B7-DE2AA49C9B90}" presName="space" presStyleCnt="0"/>
      <dgm:spPr/>
    </dgm:pt>
    <dgm:pt modelId="{EF63B9ED-FE9D-4A45-807B-B27701E69A6C}" type="pres">
      <dgm:prSet presAssocID="{B85CFB08-EB94-467A-A9B7-DE2AA49C9B90}" presName="rect1" presStyleLbl="alignAcc1" presStyleIdx="0" presStyleCnt="5" custLinFactNeighborY="-260"/>
      <dgm:spPr/>
      <dgm:t>
        <a:bodyPr/>
        <a:lstStyle/>
        <a:p>
          <a:endParaRPr lang="en-US"/>
        </a:p>
      </dgm:t>
    </dgm:pt>
    <dgm:pt modelId="{B2943478-37F5-45C4-8009-6196AD1DC3C9}" type="pres">
      <dgm:prSet presAssocID="{ADADB49F-A48A-458E-880A-1A8A692BDC70}" presName="vertSpace2" presStyleLbl="node1" presStyleIdx="0" presStyleCnt="5"/>
      <dgm:spPr/>
    </dgm:pt>
    <dgm:pt modelId="{9B3CE143-6AF5-4C47-985C-D4A756B2259E}" type="pres">
      <dgm:prSet presAssocID="{ADADB49F-A48A-458E-880A-1A8A692BDC70}" presName="circle2" presStyleLbl="node1" presStyleIdx="1" presStyleCnt="5"/>
      <dgm:spPr>
        <a:solidFill>
          <a:srgbClr val="34456C"/>
        </a:solidFill>
      </dgm:spPr>
    </dgm:pt>
    <dgm:pt modelId="{E15EA97B-18FB-45BA-9B2E-62139CE2AFC7}" type="pres">
      <dgm:prSet presAssocID="{ADADB49F-A48A-458E-880A-1A8A692BDC70}" presName="rect2" presStyleLbl="alignAcc1" presStyleIdx="1" presStyleCnt="5"/>
      <dgm:spPr/>
      <dgm:t>
        <a:bodyPr/>
        <a:lstStyle/>
        <a:p>
          <a:endParaRPr lang="en-US"/>
        </a:p>
      </dgm:t>
    </dgm:pt>
    <dgm:pt modelId="{556E1A5C-D922-4434-B781-DB4A5BA4095C}" type="pres">
      <dgm:prSet presAssocID="{1AC9B6C5-C4DC-454B-89D8-33DC53925D0A}" presName="vertSpace3" presStyleLbl="node1" presStyleIdx="1" presStyleCnt="5"/>
      <dgm:spPr/>
    </dgm:pt>
    <dgm:pt modelId="{0B0A22FD-9C1D-47E4-8065-AC2901312BF2}" type="pres">
      <dgm:prSet presAssocID="{1AC9B6C5-C4DC-454B-89D8-33DC53925D0A}" presName="circle3" presStyleLbl="node1" presStyleIdx="2" presStyleCnt="5" custLinFactNeighborY="13470"/>
      <dgm:spPr>
        <a:solidFill>
          <a:schemeClr val="bg1">
            <a:lumMod val="50000"/>
          </a:schemeClr>
        </a:solidFill>
      </dgm:spPr>
    </dgm:pt>
    <dgm:pt modelId="{801C35CF-8878-4A71-8991-49C424BD8EAD}" type="pres">
      <dgm:prSet presAssocID="{1AC9B6C5-C4DC-454B-89D8-33DC53925D0A}" presName="rect3" presStyleLbl="alignAcc1" presStyleIdx="2" presStyleCnt="5" custLinFactNeighborY="13470"/>
      <dgm:spPr/>
      <dgm:t>
        <a:bodyPr/>
        <a:lstStyle/>
        <a:p>
          <a:endParaRPr lang="en-US"/>
        </a:p>
      </dgm:t>
    </dgm:pt>
    <dgm:pt modelId="{29BE3D43-E262-4529-B21A-55D4039807AC}" type="pres">
      <dgm:prSet presAssocID="{960EFBE4-CAE6-41AB-94C4-8A4C046A7059}" presName="vertSpace4" presStyleLbl="node1" presStyleIdx="2" presStyleCnt="5"/>
      <dgm:spPr/>
    </dgm:pt>
    <dgm:pt modelId="{D4C8F4BD-AB3F-4B86-914F-82D895427D7F}" type="pres">
      <dgm:prSet presAssocID="{960EFBE4-CAE6-41AB-94C4-8A4C046A7059}" presName="circle4" presStyleLbl="node1" presStyleIdx="3" presStyleCnt="5" custLinFactNeighborY="38016"/>
      <dgm:spPr>
        <a:solidFill>
          <a:srgbClr val="820000"/>
        </a:solidFill>
      </dgm:spPr>
    </dgm:pt>
    <dgm:pt modelId="{623062B0-B301-420B-84DA-298CA8FD277D}" type="pres">
      <dgm:prSet presAssocID="{960EFBE4-CAE6-41AB-94C4-8A4C046A7059}" presName="rect4" presStyleLbl="alignAcc1" presStyleIdx="3" presStyleCnt="5" custLinFactNeighborY="38016"/>
      <dgm:spPr/>
      <dgm:t>
        <a:bodyPr/>
        <a:lstStyle/>
        <a:p>
          <a:endParaRPr lang="en-US"/>
        </a:p>
      </dgm:t>
    </dgm:pt>
    <dgm:pt modelId="{D2FDCC3C-DD91-463F-8E1B-A131DA508C4B}" type="pres">
      <dgm:prSet presAssocID="{A9D19A42-C5CD-4481-B733-68C1177C190B}" presName="vertSpace5" presStyleLbl="node1" presStyleIdx="3" presStyleCnt="5"/>
      <dgm:spPr/>
    </dgm:pt>
    <dgm:pt modelId="{471CC590-3DC9-44A8-B605-840BCC975D47}" type="pres">
      <dgm:prSet presAssocID="{A9D19A42-C5CD-4481-B733-68C1177C190B}" presName="circle5" presStyleLbl="node1" presStyleIdx="4" presStyleCnt="5" custLinFactY="22100" custLinFactNeighborY="100000"/>
      <dgm:spPr>
        <a:solidFill>
          <a:srgbClr val="4B6559"/>
        </a:solidFill>
      </dgm:spPr>
    </dgm:pt>
    <dgm:pt modelId="{486AF2A4-DDBA-44BB-AFE3-BE5FE4FDFEE1}" type="pres">
      <dgm:prSet presAssocID="{A9D19A42-C5CD-4481-B733-68C1177C190B}" presName="rect5" presStyleLbl="alignAcc1" presStyleIdx="4" presStyleCnt="5" custLinFactY="22100" custLinFactNeighborY="100000"/>
      <dgm:spPr/>
      <dgm:t>
        <a:bodyPr/>
        <a:lstStyle/>
        <a:p>
          <a:endParaRPr lang="en-US"/>
        </a:p>
      </dgm:t>
    </dgm:pt>
    <dgm:pt modelId="{27E33347-974B-4949-B987-809060C144C8}" type="pres">
      <dgm:prSet presAssocID="{B85CFB08-EB94-467A-A9B7-DE2AA49C9B90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D1F663-7E57-42B9-9AEB-2841FF81EF5D}" type="pres">
      <dgm:prSet presAssocID="{ADADB49F-A48A-458E-880A-1A8A692BDC70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72F3EB-60E5-4AFF-9F9A-2CBF14C863FC}" type="pres">
      <dgm:prSet presAssocID="{1AC9B6C5-C4DC-454B-89D8-33DC53925D0A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6EAB1-436B-4A39-9831-BAA12B093F65}" type="pres">
      <dgm:prSet presAssocID="{960EFBE4-CAE6-41AB-94C4-8A4C046A7059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B6055-46A0-4705-844C-1C1078B5DFEA}" type="pres">
      <dgm:prSet presAssocID="{A9D19A42-C5CD-4481-B733-68C1177C190B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FD3D78-D0F6-42F6-B078-2FFEECD82832}" type="presOf" srcId="{145A7D55-1F16-4CC9-86E1-71F0D5F4D6B0}" destId="{C21B8FF5-BED7-4A7B-A83A-58AB13966064}" srcOrd="0" destOrd="0" presId="urn:microsoft.com/office/officeart/2005/8/layout/target3"/>
    <dgm:cxn modelId="{8DB7900C-D3EF-482C-BA90-36CF08C235EB}" srcId="{145A7D55-1F16-4CC9-86E1-71F0D5F4D6B0}" destId="{ADADB49F-A48A-458E-880A-1A8A692BDC70}" srcOrd="1" destOrd="0" parTransId="{D4EA66F8-56C4-49BE-85C5-2A6AB4EE1DCF}" sibTransId="{544572A7-C546-42B6-9D8C-E9E1DA88AA12}"/>
    <dgm:cxn modelId="{C81B489D-49C7-416C-8C96-F8D02F8C6B1B}" type="presOf" srcId="{960EFBE4-CAE6-41AB-94C4-8A4C046A7059}" destId="{1A16EAB1-436B-4A39-9831-BAA12B093F65}" srcOrd="1" destOrd="0" presId="urn:microsoft.com/office/officeart/2005/8/layout/target3"/>
    <dgm:cxn modelId="{96A31631-9DC8-49B4-BFCC-ADF88D1CA21F}" type="presOf" srcId="{1AC9B6C5-C4DC-454B-89D8-33DC53925D0A}" destId="{7A72F3EB-60E5-4AFF-9F9A-2CBF14C863FC}" srcOrd="1" destOrd="0" presId="urn:microsoft.com/office/officeart/2005/8/layout/target3"/>
    <dgm:cxn modelId="{D237E058-54A6-4337-9C96-8BA9FC540E51}" srcId="{145A7D55-1F16-4CC9-86E1-71F0D5F4D6B0}" destId="{960EFBE4-CAE6-41AB-94C4-8A4C046A7059}" srcOrd="3" destOrd="0" parTransId="{1D6BDA8E-E9B8-47BC-A7FE-EF3BF62334B4}" sibTransId="{511FA139-B06E-4D4D-98DB-4A96CCC4F908}"/>
    <dgm:cxn modelId="{00FF96DE-4AB5-4AA1-A066-7D4FC5BD7246}" srcId="{145A7D55-1F16-4CC9-86E1-71F0D5F4D6B0}" destId="{B85CFB08-EB94-467A-A9B7-DE2AA49C9B90}" srcOrd="0" destOrd="0" parTransId="{6C4878BC-144F-496F-BC8B-00F8636DD154}" sibTransId="{8B7FED46-B9A4-481B-967A-189702B3FBB1}"/>
    <dgm:cxn modelId="{C7DDBFB2-CB4E-417A-856D-A6905A37714B}" type="presOf" srcId="{B85CFB08-EB94-467A-A9B7-DE2AA49C9B90}" destId="{27E33347-974B-4949-B987-809060C144C8}" srcOrd="1" destOrd="0" presId="urn:microsoft.com/office/officeart/2005/8/layout/target3"/>
    <dgm:cxn modelId="{648E4E43-557E-4C44-8256-D8BAFEA56DE2}" type="presOf" srcId="{A9D19A42-C5CD-4481-B733-68C1177C190B}" destId="{045B6055-46A0-4705-844C-1C1078B5DFEA}" srcOrd="1" destOrd="0" presId="urn:microsoft.com/office/officeart/2005/8/layout/target3"/>
    <dgm:cxn modelId="{B0F34247-DF44-40C2-BDCD-CEA1E8B12DD9}" type="presOf" srcId="{ADADB49F-A48A-458E-880A-1A8A692BDC70}" destId="{12D1F663-7E57-42B9-9AEB-2841FF81EF5D}" srcOrd="1" destOrd="0" presId="urn:microsoft.com/office/officeart/2005/8/layout/target3"/>
    <dgm:cxn modelId="{79D7043D-D456-408F-BEC2-59B6FE7A0D86}" srcId="{145A7D55-1F16-4CC9-86E1-71F0D5F4D6B0}" destId="{1AC9B6C5-C4DC-454B-89D8-33DC53925D0A}" srcOrd="2" destOrd="0" parTransId="{9EF31706-8E8E-4A72-9D46-69A02451FC9D}" sibTransId="{01F5FE1D-EB5F-48D9-9EE5-2FD5EF753C0A}"/>
    <dgm:cxn modelId="{927CA93C-981F-45D6-884C-A3EFE3FFABE5}" type="presOf" srcId="{B85CFB08-EB94-467A-A9B7-DE2AA49C9B90}" destId="{EF63B9ED-FE9D-4A45-807B-B27701E69A6C}" srcOrd="0" destOrd="0" presId="urn:microsoft.com/office/officeart/2005/8/layout/target3"/>
    <dgm:cxn modelId="{198BCEDF-973D-4242-9959-4A5BDE1381E7}" type="presOf" srcId="{960EFBE4-CAE6-41AB-94C4-8A4C046A7059}" destId="{623062B0-B301-420B-84DA-298CA8FD277D}" srcOrd="0" destOrd="0" presId="urn:microsoft.com/office/officeart/2005/8/layout/target3"/>
    <dgm:cxn modelId="{4A51BCC8-12B5-468F-A13C-30657471C210}" type="presOf" srcId="{1AC9B6C5-C4DC-454B-89D8-33DC53925D0A}" destId="{801C35CF-8878-4A71-8991-49C424BD8EAD}" srcOrd="0" destOrd="0" presId="urn:microsoft.com/office/officeart/2005/8/layout/target3"/>
    <dgm:cxn modelId="{09173C22-850E-4CCE-9E37-EE86BB78DED3}" srcId="{145A7D55-1F16-4CC9-86E1-71F0D5F4D6B0}" destId="{A9D19A42-C5CD-4481-B733-68C1177C190B}" srcOrd="4" destOrd="0" parTransId="{C49605F2-C98A-4E37-AA9F-34B3FA97D72B}" sibTransId="{D5A24E41-35F0-4062-8F85-8523191073C8}"/>
    <dgm:cxn modelId="{9C7DB0ED-2A12-40D5-98AE-A41AA0C68710}" type="presOf" srcId="{A9D19A42-C5CD-4481-B733-68C1177C190B}" destId="{486AF2A4-DDBA-44BB-AFE3-BE5FE4FDFEE1}" srcOrd="0" destOrd="0" presId="urn:microsoft.com/office/officeart/2005/8/layout/target3"/>
    <dgm:cxn modelId="{567E9977-874E-433B-BD1F-002FEBA066A6}" type="presOf" srcId="{ADADB49F-A48A-458E-880A-1A8A692BDC70}" destId="{E15EA97B-18FB-45BA-9B2E-62139CE2AFC7}" srcOrd="0" destOrd="0" presId="urn:microsoft.com/office/officeart/2005/8/layout/target3"/>
    <dgm:cxn modelId="{913A2711-9D2A-4929-86BA-5CD8CBC663BF}" type="presParOf" srcId="{C21B8FF5-BED7-4A7B-A83A-58AB13966064}" destId="{C171AE05-8D0D-44B9-9DB7-44ACBB9A01F5}" srcOrd="0" destOrd="0" presId="urn:microsoft.com/office/officeart/2005/8/layout/target3"/>
    <dgm:cxn modelId="{082A7A5C-23F7-40CC-9BFF-D814360DA0FE}" type="presParOf" srcId="{C21B8FF5-BED7-4A7B-A83A-58AB13966064}" destId="{34A69FCF-8C40-4AE9-BAEF-12CAEA40BF55}" srcOrd="1" destOrd="0" presId="urn:microsoft.com/office/officeart/2005/8/layout/target3"/>
    <dgm:cxn modelId="{C7EA8617-38BA-46B5-BE63-A0173A101404}" type="presParOf" srcId="{C21B8FF5-BED7-4A7B-A83A-58AB13966064}" destId="{EF63B9ED-FE9D-4A45-807B-B27701E69A6C}" srcOrd="2" destOrd="0" presId="urn:microsoft.com/office/officeart/2005/8/layout/target3"/>
    <dgm:cxn modelId="{36459539-9C7D-4ABB-9757-B34EAB39EDD4}" type="presParOf" srcId="{C21B8FF5-BED7-4A7B-A83A-58AB13966064}" destId="{B2943478-37F5-45C4-8009-6196AD1DC3C9}" srcOrd="3" destOrd="0" presId="urn:microsoft.com/office/officeart/2005/8/layout/target3"/>
    <dgm:cxn modelId="{C3F34DAE-87BB-4099-928A-C1690D93CB26}" type="presParOf" srcId="{C21B8FF5-BED7-4A7B-A83A-58AB13966064}" destId="{9B3CE143-6AF5-4C47-985C-D4A756B2259E}" srcOrd="4" destOrd="0" presId="urn:microsoft.com/office/officeart/2005/8/layout/target3"/>
    <dgm:cxn modelId="{65E16495-D82F-4BF1-B50A-23EDD687F2CF}" type="presParOf" srcId="{C21B8FF5-BED7-4A7B-A83A-58AB13966064}" destId="{E15EA97B-18FB-45BA-9B2E-62139CE2AFC7}" srcOrd="5" destOrd="0" presId="urn:microsoft.com/office/officeart/2005/8/layout/target3"/>
    <dgm:cxn modelId="{C10281A9-A3A0-4AA6-8B83-AD51A7432375}" type="presParOf" srcId="{C21B8FF5-BED7-4A7B-A83A-58AB13966064}" destId="{556E1A5C-D922-4434-B781-DB4A5BA4095C}" srcOrd="6" destOrd="0" presId="urn:microsoft.com/office/officeart/2005/8/layout/target3"/>
    <dgm:cxn modelId="{3916280F-6430-4666-BFB4-E46D3F85A0B6}" type="presParOf" srcId="{C21B8FF5-BED7-4A7B-A83A-58AB13966064}" destId="{0B0A22FD-9C1D-47E4-8065-AC2901312BF2}" srcOrd="7" destOrd="0" presId="urn:microsoft.com/office/officeart/2005/8/layout/target3"/>
    <dgm:cxn modelId="{C14E291C-5254-469D-BA4E-5D842C8C9D18}" type="presParOf" srcId="{C21B8FF5-BED7-4A7B-A83A-58AB13966064}" destId="{801C35CF-8878-4A71-8991-49C424BD8EAD}" srcOrd="8" destOrd="0" presId="urn:microsoft.com/office/officeart/2005/8/layout/target3"/>
    <dgm:cxn modelId="{08E35D2E-3B93-4C97-A8D7-3806B814B0E8}" type="presParOf" srcId="{C21B8FF5-BED7-4A7B-A83A-58AB13966064}" destId="{29BE3D43-E262-4529-B21A-55D4039807AC}" srcOrd="9" destOrd="0" presId="urn:microsoft.com/office/officeart/2005/8/layout/target3"/>
    <dgm:cxn modelId="{20A5470C-E49A-47BD-A8F2-0390F50632DF}" type="presParOf" srcId="{C21B8FF5-BED7-4A7B-A83A-58AB13966064}" destId="{D4C8F4BD-AB3F-4B86-914F-82D895427D7F}" srcOrd="10" destOrd="0" presId="urn:microsoft.com/office/officeart/2005/8/layout/target3"/>
    <dgm:cxn modelId="{9648B679-97C2-4FDB-BD17-F1F0AC8E47E7}" type="presParOf" srcId="{C21B8FF5-BED7-4A7B-A83A-58AB13966064}" destId="{623062B0-B301-420B-84DA-298CA8FD277D}" srcOrd="11" destOrd="0" presId="urn:microsoft.com/office/officeart/2005/8/layout/target3"/>
    <dgm:cxn modelId="{CE1DFA1A-AA89-4108-ADD9-47474EA4F101}" type="presParOf" srcId="{C21B8FF5-BED7-4A7B-A83A-58AB13966064}" destId="{D2FDCC3C-DD91-463F-8E1B-A131DA508C4B}" srcOrd="12" destOrd="0" presId="urn:microsoft.com/office/officeart/2005/8/layout/target3"/>
    <dgm:cxn modelId="{340B7EF9-3626-40F8-9A79-D4B97C498CF1}" type="presParOf" srcId="{C21B8FF5-BED7-4A7B-A83A-58AB13966064}" destId="{471CC590-3DC9-44A8-B605-840BCC975D47}" srcOrd="13" destOrd="0" presId="urn:microsoft.com/office/officeart/2005/8/layout/target3"/>
    <dgm:cxn modelId="{F6C8DA22-5770-4FEF-BD95-11D1FDD37555}" type="presParOf" srcId="{C21B8FF5-BED7-4A7B-A83A-58AB13966064}" destId="{486AF2A4-DDBA-44BB-AFE3-BE5FE4FDFEE1}" srcOrd="14" destOrd="0" presId="urn:microsoft.com/office/officeart/2005/8/layout/target3"/>
    <dgm:cxn modelId="{E7381BAA-6EEC-4EB3-939A-57EA73F24A9A}" type="presParOf" srcId="{C21B8FF5-BED7-4A7B-A83A-58AB13966064}" destId="{27E33347-974B-4949-B987-809060C144C8}" srcOrd="15" destOrd="0" presId="urn:microsoft.com/office/officeart/2005/8/layout/target3"/>
    <dgm:cxn modelId="{44265EE1-4F04-4E5A-B9E5-0EB58DCD592C}" type="presParOf" srcId="{C21B8FF5-BED7-4A7B-A83A-58AB13966064}" destId="{12D1F663-7E57-42B9-9AEB-2841FF81EF5D}" srcOrd="16" destOrd="0" presId="urn:microsoft.com/office/officeart/2005/8/layout/target3"/>
    <dgm:cxn modelId="{6BE4403C-987D-4AB2-83BF-9A098A057C17}" type="presParOf" srcId="{C21B8FF5-BED7-4A7B-A83A-58AB13966064}" destId="{7A72F3EB-60E5-4AFF-9F9A-2CBF14C863FC}" srcOrd="17" destOrd="0" presId="urn:microsoft.com/office/officeart/2005/8/layout/target3"/>
    <dgm:cxn modelId="{D38AC2FC-BF53-4F18-B123-0BAF6B4AF3A6}" type="presParOf" srcId="{C21B8FF5-BED7-4A7B-A83A-58AB13966064}" destId="{1A16EAB1-436B-4A39-9831-BAA12B093F65}" srcOrd="18" destOrd="0" presId="urn:microsoft.com/office/officeart/2005/8/layout/target3"/>
    <dgm:cxn modelId="{A4F1185D-D6FC-4E4F-BB67-F38FBE18EA63}" type="presParOf" srcId="{C21B8FF5-BED7-4A7B-A83A-58AB13966064}" destId="{045B6055-46A0-4705-844C-1C1078B5DFEA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AB0EF6-598E-4BAA-B1E6-D53608029A1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0E25BE-E420-49D1-A786-1C67C588A6EB}">
      <dgm:prSet phldrT="[Text]" custT="1"/>
      <dgm:spPr/>
      <dgm:t>
        <a:bodyPr/>
        <a:lstStyle/>
        <a:p>
          <a:r>
            <a:rPr lang="en-US" sz="2800" dirty="0">
              <a:solidFill>
                <a:schemeClr val="tx2"/>
              </a:solidFill>
            </a:rPr>
            <a:t>Bureau of Community Health and Prevention</a:t>
          </a:r>
        </a:p>
      </dgm:t>
    </dgm:pt>
    <dgm:pt modelId="{996F73E9-9321-421D-86E5-6D94E85AF766}" type="parTrans" cxnId="{512B2C40-4C3C-4A02-8C9E-E163C0187EFF}">
      <dgm:prSet/>
      <dgm:spPr/>
      <dgm:t>
        <a:bodyPr/>
        <a:lstStyle/>
        <a:p>
          <a:endParaRPr lang="en-US"/>
        </a:p>
      </dgm:t>
    </dgm:pt>
    <dgm:pt modelId="{DF7BCBE4-94B6-46D1-B164-6E97F95D89BF}" type="sibTrans" cxnId="{512B2C40-4C3C-4A02-8C9E-E163C0187EFF}">
      <dgm:prSet/>
      <dgm:spPr/>
      <dgm:t>
        <a:bodyPr/>
        <a:lstStyle/>
        <a:p>
          <a:endParaRPr lang="en-US"/>
        </a:p>
      </dgm:t>
    </dgm:pt>
    <dgm:pt modelId="{079A205B-12FB-4A1B-AE8A-053A109A2D1F}">
      <dgm:prSet phldrT="[Text]"/>
      <dgm:spPr/>
      <dgm:t>
        <a:bodyPr/>
        <a:lstStyle/>
        <a:p>
          <a:r>
            <a:rPr lang="en-US" dirty="0"/>
            <a:t>Injury Prevention and Control Program</a:t>
          </a:r>
        </a:p>
      </dgm:t>
    </dgm:pt>
    <dgm:pt modelId="{94557F80-89EC-4B34-8F0E-C08AF8AA6477}" type="parTrans" cxnId="{7E26EBA6-CF94-448B-95E1-F3F3C17ADDCC}">
      <dgm:prSet/>
      <dgm:spPr/>
      <dgm:t>
        <a:bodyPr/>
        <a:lstStyle/>
        <a:p>
          <a:endParaRPr lang="en-US"/>
        </a:p>
      </dgm:t>
    </dgm:pt>
    <dgm:pt modelId="{9776F295-F441-4F2B-99EA-00D9F7195DAA}" type="sibTrans" cxnId="{7E26EBA6-CF94-448B-95E1-F3F3C17ADDCC}">
      <dgm:prSet/>
      <dgm:spPr/>
      <dgm:t>
        <a:bodyPr/>
        <a:lstStyle/>
        <a:p>
          <a:endParaRPr lang="en-US"/>
        </a:p>
      </dgm:t>
    </dgm:pt>
    <dgm:pt modelId="{464DFBFD-9052-4ECE-AC8E-270CCDAA2591}">
      <dgm:prSet phldrT="[Text]"/>
      <dgm:spPr/>
      <dgm:t>
        <a:bodyPr/>
        <a:lstStyle/>
        <a:p>
          <a:r>
            <a:rPr lang="en-US" dirty="0"/>
            <a:t>Suicide Prevention Program</a:t>
          </a:r>
        </a:p>
      </dgm:t>
    </dgm:pt>
    <dgm:pt modelId="{722517B0-C327-46AC-8E0A-A8B2B74439C0}" type="parTrans" cxnId="{322F46BB-FEA1-438A-8CBB-80905A448F20}">
      <dgm:prSet/>
      <dgm:spPr/>
      <dgm:t>
        <a:bodyPr/>
        <a:lstStyle/>
        <a:p>
          <a:endParaRPr lang="en-US"/>
        </a:p>
      </dgm:t>
    </dgm:pt>
    <dgm:pt modelId="{DA236D5D-A011-47AA-B375-0BD4064F745F}" type="sibTrans" cxnId="{322F46BB-FEA1-438A-8CBB-80905A448F20}">
      <dgm:prSet/>
      <dgm:spPr/>
      <dgm:t>
        <a:bodyPr/>
        <a:lstStyle/>
        <a:p>
          <a:endParaRPr lang="en-US"/>
        </a:p>
      </dgm:t>
    </dgm:pt>
    <dgm:pt modelId="{F05E5447-C7AA-4A9C-8F61-FC9E12F4688B}">
      <dgm:prSet phldrT="[Text]"/>
      <dgm:spPr/>
      <dgm:t>
        <a:bodyPr/>
        <a:lstStyle/>
        <a:p>
          <a:r>
            <a:rPr lang="en-US" dirty="0"/>
            <a:t>Youth Violence Prevention Program</a:t>
          </a:r>
        </a:p>
      </dgm:t>
    </dgm:pt>
    <dgm:pt modelId="{5CD3EE5E-1EAD-4398-BBA3-89EC58A2D40A}" type="parTrans" cxnId="{E4AE409D-DE12-4FE9-8429-FAD1E0167E5D}">
      <dgm:prSet/>
      <dgm:spPr/>
      <dgm:t>
        <a:bodyPr/>
        <a:lstStyle/>
        <a:p>
          <a:endParaRPr lang="en-US"/>
        </a:p>
      </dgm:t>
    </dgm:pt>
    <dgm:pt modelId="{F2604B7E-A407-454A-BFE0-C15E9FE7631B}" type="sibTrans" cxnId="{E4AE409D-DE12-4FE9-8429-FAD1E0167E5D}">
      <dgm:prSet/>
      <dgm:spPr/>
      <dgm:t>
        <a:bodyPr/>
        <a:lstStyle/>
        <a:p>
          <a:endParaRPr lang="en-US"/>
        </a:p>
      </dgm:t>
    </dgm:pt>
    <dgm:pt modelId="{8EEAC6EB-DDA5-4CFE-BA7B-796F296506BB}">
      <dgm:prSet phldrT="[Text]"/>
      <dgm:spPr/>
      <dgm:t>
        <a:bodyPr/>
        <a:lstStyle/>
        <a:p>
          <a:r>
            <a:rPr lang="en-US" dirty="0"/>
            <a:t>Office of Statistics and Evaluation</a:t>
          </a:r>
        </a:p>
      </dgm:t>
    </dgm:pt>
    <dgm:pt modelId="{B3BA8A7A-37D8-47ED-8E81-C07F2985CED3}" type="parTrans" cxnId="{12347578-7025-44BB-9A94-F2EB9A11D8BA}">
      <dgm:prSet/>
      <dgm:spPr/>
      <dgm:t>
        <a:bodyPr/>
        <a:lstStyle/>
        <a:p>
          <a:endParaRPr lang="en-US"/>
        </a:p>
      </dgm:t>
    </dgm:pt>
    <dgm:pt modelId="{804688D5-5058-4DAE-BEE3-D710F838EDA2}" type="sibTrans" cxnId="{12347578-7025-44BB-9A94-F2EB9A11D8BA}">
      <dgm:prSet/>
      <dgm:spPr/>
      <dgm:t>
        <a:bodyPr/>
        <a:lstStyle/>
        <a:p>
          <a:endParaRPr lang="en-US"/>
        </a:p>
      </dgm:t>
    </dgm:pt>
    <dgm:pt modelId="{6D288D49-7D5D-4402-9345-560378265FB2}">
      <dgm:prSet phldrT="[Text]"/>
      <dgm:spPr/>
      <dgm:t>
        <a:bodyPr/>
        <a:lstStyle/>
        <a:p>
          <a:r>
            <a:rPr lang="en-US" dirty="0"/>
            <a:t>Injury Surveillance Program</a:t>
          </a:r>
        </a:p>
      </dgm:t>
    </dgm:pt>
    <dgm:pt modelId="{D0B074E2-3D92-4CCC-8CFA-BF444E8858B3}" type="parTrans" cxnId="{9CF2431E-CB93-4F4B-AD57-7E2536C4DCDB}">
      <dgm:prSet/>
      <dgm:spPr/>
      <dgm:t>
        <a:bodyPr/>
        <a:lstStyle/>
        <a:p>
          <a:endParaRPr lang="en-US"/>
        </a:p>
      </dgm:t>
    </dgm:pt>
    <dgm:pt modelId="{C5537064-ACA0-4E3C-A139-E48F83D0171A}" type="sibTrans" cxnId="{9CF2431E-CB93-4F4B-AD57-7E2536C4DCDB}">
      <dgm:prSet/>
      <dgm:spPr/>
      <dgm:t>
        <a:bodyPr/>
        <a:lstStyle/>
        <a:p>
          <a:endParaRPr lang="en-US"/>
        </a:p>
      </dgm:t>
    </dgm:pt>
    <dgm:pt modelId="{9E89D17F-09DB-4230-80F9-DEDCC91F53A5}">
      <dgm:prSet phldrT="[Text]"/>
      <dgm:spPr/>
      <dgm:t>
        <a:bodyPr/>
        <a:lstStyle/>
        <a:p>
          <a:r>
            <a:rPr lang="en-US" dirty="0"/>
            <a:t>Division of Violence and Injury Prevention</a:t>
          </a:r>
        </a:p>
      </dgm:t>
    </dgm:pt>
    <dgm:pt modelId="{0C2C08C2-2343-48FB-8AFA-4E47C87EF003}" type="parTrans" cxnId="{F561190A-97F6-4446-909E-D6C7EB37F57D}">
      <dgm:prSet/>
      <dgm:spPr/>
      <dgm:t>
        <a:bodyPr/>
        <a:lstStyle/>
        <a:p>
          <a:endParaRPr lang="en-US"/>
        </a:p>
      </dgm:t>
    </dgm:pt>
    <dgm:pt modelId="{6A180645-E434-4617-A96D-AE2D522D9A83}" type="sibTrans" cxnId="{F561190A-97F6-4446-909E-D6C7EB37F57D}">
      <dgm:prSet/>
      <dgm:spPr/>
      <dgm:t>
        <a:bodyPr/>
        <a:lstStyle/>
        <a:p>
          <a:endParaRPr lang="en-US"/>
        </a:p>
      </dgm:t>
    </dgm:pt>
    <dgm:pt modelId="{5B611602-9110-490E-B1F6-431723465A5C}" type="pres">
      <dgm:prSet presAssocID="{95AB0EF6-598E-4BAA-B1E6-D53608029A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806F201-784F-4F34-B012-EFB6C339E5E2}" type="pres">
      <dgm:prSet presAssocID="{A40E25BE-E420-49D1-A786-1C67C588A6EB}" presName="hierRoot1" presStyleCnt="0"/>
      <dgm:spPr/>
    </dgm:pt>
    <dgm:pt modelId="{DF98D3CA-E67C-452D-9014-B6BD755AB1E6}" type="pres">
      <dgm:prSet presAssocID="{A40E25BE-E420-49D1-A786-1C67C588A6EB}" presName="composite" presStyleCnt="0"/>
      <dgm:spPr/>
    </dgm:pt>
    <dgm:pt modelId="{B24AFB84-198D-4D24-844A-53660F48F5E6}" type="pres">
      <dgm:prSet presAssocID="{A40E25BE-E420-49D1-A786-1C67C588A6EB}" presName="background" presStyleLbl="node0" presStyleIdx="0" presStyleCnt="1"/>
      <dgm:spPr/>
    </dgm:pt>
    <dgm:pt modelId="{4C62173A-A6DC-4FB8-BC09-D6DF940874EF}" type="pres">
      <dgm:prSet presAssocID="{A40E25BE-E420-49D1-A786-1C67C588A6EB}" presName="text" presStyleLbl="fgAcc0" presStyleIdx="0" presStyleCnt="1" custScaleX="491546" custLinFactNeighborX="-235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F94D7F-D6F6-4236-BA76-8AB17178FEDE}" type="pres">
      <dgm:prSet presAssocID="{A40E25BE-E420-49D1-A786-1C67C588A6EB}" presName="hierChild2" presStyleCnt="0"/>
      <dgm:spPr/>
    </dgm:pt>
    <dgm:pt modelId="{BC44B50F-1927-4E24-9C55-32FEE921CAA1}" type="pres">
      <dgm:prSet presAssocID="{0C2C08C2-2343-48FB-8AFA-4E47C87EF00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0FEAAF52-612E-461A-A9FF-485363775F2E}" type="pres">
      <dgm:prSet presAssocID="{9E89D17F-09DB-4230-80F9-DEDCC91F53A5}" presName="hierRoot2" presStyleCnt="0"/>
      <dgm:spPr/>
    </dgm:pt>
    <dgm:pt modelId="{F514F5B0-B1CE-4744-A35F-9267C0F93A7E}" type="pres">
      <dgm:prSet presAssocID="{9E89D17F-09DB-4230-80F9-DEDCC91F53A5}" presName="composite2" presStyleCnt="0"/>
      <dgm:spPr/>
    </dgm:pt>
    <dgm:pt modelId="{A99CA1E1-1ABD-4768-9184-84E5EB670D21}" type="pres">
      <dgm:prSet presAssocID="{9E89D17F-09DB-4230-80F9-DEDCC91F53A5}" presName="background2" presStyleLbl="node2" presStyleIdx="0" presStyleCnt="2"/>
      <dgm:spPr/>
    </dgm:pt>
    <dgm:pt modelId="{40B36E0C-6B61-4EE6-92A4-D89C96740C62}" type="pres">
      <dgm:prSet presAssocID="{9E89D17F-09DB-4230-80F9-DEDCC91F53A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67933B-B665-416D-97E4-794C19DC39F3}" type="pres">
      <dgm:prSet presAssocID="{9E89D17F-09DB-4230-80F9-DEDCC91F53A5}" presName="hierChild3" presStyleCnt="0"/>
      <dgm:spPr/>
    </dgm:pt>
    <dgm:pt modelId="{78144802-41C5-4717-BBF5-8AFA401F5F53}" type="pres">
      <dgm:prSet presAssocID="{94557F80-89EC-4B34-8F0E-C08AF8AA6477}" presName="Name17" presStyleLbl="parChTrans1D3" presStyleIdx="0" presStyleCnt="4"/>
      <dgm:spPr/>
      <dgm:t>
        <a:bodyPr/>
        <a:lstStyle/>
        <a:p>
          <a:endParaRPr lang="en-US"/>
        </a:p>
      </dgm:t>
    </dgm:pt>
    <dgm:pt modelId="{521B7B2A-AE26-40B3-9E2E-6040C9FBC073}" type="pres">
      <dgm:prSet presAssocID="{079A205B-12FB-4A1B-AE8A-053A109A2D1F}" presName="hierRoot3" presStyleCnt="0"/>
      <dgm:spPr/>
    </dgm:pt>
    <dgm:pt modelId="{D12F7869-4E42-43D7-BE3E-E6C695B0571E}" type="pres">
      <dgm:prSet presAssocID="{079A205B-12FB-4A1B-AE8A-053A109A2D1F}" presName="composite3" presStyleCnt="0"/>
      <dgm:spPr/>
    </dgm:pt>
    <dgm:pt modelId="{803C993B-A24B-47DB-9C45-F91C58DB2A8C}" type="pres">
      <dgm:prSet presAssocID="{079A205B-12FB-4A1B-AE8A-053A109A2D1F}" presName="background3" presStyleLbl="node3" presStyleIdx="0" presStyleCnt="4"/>
      <dgm:spPr/>
    </dgm:pt>
    <dgm:pt modelId="{DBD1D111-8DE1-41CA-AF6E-F7D1C97BEE20}" type="pres">
      <dgm:prSet presAssocID="{079A205B-12FB-4A1B-AE8A-053A109A2D1F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127D62-0EB3-4256-9B1F-463DCA443C41}" type="pres">
      <dgm:prSet presAssocID="{079A205B-12FB-4A1B-AE8A-053A109A2D1F}" presName="hierChild4" presStyleCnt="0"/>
      <dgm:spPr/>
    </dgm:pt>
    <dgm:pt modelId="{57276842-F7C5-4363-AF07-F43BB451C50F}" type="pres">
      <dgm:prSet presAssocID="{722517B0-C327-46AC-8E0A-A8B2B74439C0}" presName="Name17" presStyleLbl="parChTrans1D3" presStyleIdx="1" presStyleCnt="4"/>
      <dgm:spPr/>
      <dgm:t>
        <a:bodyPr/>
        <a:lstStyle/>
        <a:p>
          <a:endParaRPr lang="en-US"/>
        </a:p>
      </dgm:t>
    </dgm:pt>
    <dgm:pt modelId="{BC515EE7-4AAF-43FA-883C-6187F502D859}" type="pres">
      <dgm:prSet presAssocID="{464DFBFD-9052-4ECE-AC8E-270CCDAA2591}" presName="hierRoot3" presStyleCnt="0"/>
      <dgm:spPr/>
    </dgm:pt>
    <dgm:pt modelId="{C8C83577-3ADD-46A5-9AE1-79D9213799E5}" type="pres">
      <dgm:prSet presAssocID="{464DFBFD-9052-4ECE-AC8E-270CCDAA2591}" presName="composite3" presStyleCnt="0"/>
      <dgm:spPr/>
    </dgm:pt>
    <dgm:pt modelId="{3F620591-6680-4C8E-9D64-705108E88CC1}" type="pres">
      <dgm:prSet presAssocID="{464DFBFD-9052-4ECE-AC8E-270CCDAA2591}" presName="background3" presStyleLbl="node3" presStyleIdx="1" presStyleCnt="4"/>
      <dgm:spPr/>
    </dgm:pt>
    <dgm:pt modelId="{8EBC5955-C523-436E-80D4-FDAF345C3C36}" type="pres">
      <dgm:prSet presAssocID="{464DFBFD-9052-4ECE-AC8E-270CCDAA2591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63ADE0-54B4-4672-9A77-96A3DE2EDBE5}" type="pres">
      <dgm:prSet presAssocID="{464DFBFD-9052-4ECE-AC8E-270CCDAA2591}" presName="hierChild4" presStyleCnt="0"/>
      <dgm:spPr/>
    </dgm:pt>
    <dgm:pt modelId="{53FE9AA2-AEB0-44FE-9835-B53A276CF4F7}" type="pres">
      <dgm:prSet presAssocID="{5CD3EE5E-1EAD-4398-BBA3-89EC58A2D40A}" presName="Name17" presStyleLbl="parChTrans1D3" presStyleIdx="2" presStyleCnt="4"/>
      <dgm:spPr/>
      <dgm:t>
        <a:bodyPr/>
        <a:lstStyle/>
        <a:p>
          <a:endParaRPr lang="en-US"/>
        </a:p>
      </dgm:t>
    </dgm:pt>
    <dgm:pt modelId="{20726A89-CAC6-49DF-968A-2B259E4C2E44}" type="pres">
      <dgm:prSet presAssocID="{F05E5447-C7AA-4A9C-8F61-FC9E12F4688B}" presName="hierRoot3" presStyleCnt="0"/>
      <dgm:spPr/>
    </dgm:pt>
    <dgm:pt modelId="{65DFAA0B-A377-4E7D-B3BC-4A33D5210AE0}" type="pres">
      <dgm:prSet presAssocID="{F05E5447-C7AA-4A9C-8F61-FC9E12F4688B}" presName="composite3" presStyleCnt="0"/>
      <dgm:spPr/>
    </dgm:pt>
    <dgm:pt modelId="{AAE1A91A-923D-41BE-8AE7-000E8E75DB84}" type="pres">
      <dgm:prSet presAssocID="{F05E5447-C7AA-4A9C-8F61-FC9E12F4688B}" presName="background3" presStyleLbl="node3" presStyleIdx="2" presStyleCnt="4"/>
      <dgm:spPr/>
    </dgm:pt>
    <dgm:pt modelId="{5A6D1779-4F29-4A5E-852A-A5DE50211CFD}" type="pres">
      <dgm:prSet presAssocID="{F05E5447-C7AA-4A9C-8F61-FC9E12F4688B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BBE414-375B-40DE-96B4-C49A83365C12}" type="pres">
      <dgm:prSet presAssocID="{F05E5447-C7AA-4A9C-8F61-FC9E12F4688B}" presName="hierChild4" presStyleCnt="0"/>
      <dgm:spPr/>
    </dgm:pt>
    <dgm:pt modelId="{E37EF289-D2BA-4B48-B35C-C450A5C09911}" type="pres">
      <dgm:prSet presAssocID="{B3BA8A7A-37D8-47ED-8E81-C07F2985CED3}" presName="Name10" presStyleLbl="parChTrans1D2" presStyleIdx="1" presStyleCnt="2"/>
      <dgm:spPr/>
      <dgm:t>
        <a:bodyPr/>
        <a:lstStyle/>
        <a:p>
          <a:endParaRPr lang="en-US"/>
        </a:p>
      </dgm:t>
    </dgm:pt>
    <dgm:pt modelId="{9B7E950A-5986-40A7-93D5-42B223160268}" type="pres">
      <dgm:prSet presAssocID="{8EEAC6EB-DDA5-4CFE-BA7B-796F296506BB}" presName="hierRoot2" presStyleCnt="0"/>
      <dgm:spPr/>
    </dgm:pt>
    <dgm:pt modelId="{9D1B0C39-F5D6-4E58-A235-B957E2402992}" type="pres">
      <dgm:prSet presAssocID="{8EEAC6EB-DDA5-4CFE-BA7B-796F296506BB}" presName="composite2" presStyleCnt="0"/>
      <dgm:spPr/>
    </dgm:pt>
    <dgm:pt modelId="{A8BEC9AF-C92E-469C-A2E3-6F78036B6ECA}" type="pres">
      <dgm:prSet presAssocID="{8EEAC6EB-DDA5-4CFE-BA7B-796F296506BB}" presName="background2" presStyleLbl="node2" presStyleIdx="1" presStyleCnt="2"/>
      <dgm:spPr/>
    </dgm:pt>
    <dgm:pt modelId="{D552CF5F-E5C8-4602-AA0C-31B3341FA9E0}" type="pres">
      <dgm:prSet presAssocID="{8EEAC6EB-DDA5-4CFE-BA7B-796F296506B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B821A8-0718-40DD-9CEF-ED0A62E44033}" type="pres">
      <dgm:prSet presAssocID="{8EEAC6EB-DDA5-4CFE-BA7B-796F296506BB}" presName="hierChild3" presStyleCnt="0"/>
      <dgm:spPr/>
    </dgm:pt>
    <dgm:pt modelId="{B2E15160-AF6B-4E43-AEA6-7276F3A7EC1C}" type="pres">
      <dgm:prSet presAssocID="{D0B074E2-3D92-4CCC-8CFA-BF444E8858B3}" presName="Name17" presStyleLbl="parChTrans1D3" presStyleIdx="3" presStyleCnt="4"/>
      <dgm:spPr/>
      <dgm:t>
        <a:bodyPr/>
        <a:lstStyle/>
        <a:p>
          <a:endParaRPr lang="en-US"/>
        </a:p>
      </dgm:t>
    </dgm:pt>
    <dgm:pt modelId="{56B7DF4E-CE99-413C-AED2-84DF452334D7}" type="pres">
      <dgm:prSet presAssocID="{6D288D49-7D5D-4402-9345-560378265FB2}" presName="hierRoot3" presStyleCnt="0"/>
      <dgm:spPr/>
    </dgm:pt>
    <dgm:pt modelId="{07843899-9D51-4C14-966F-C17F935647E0}" type="pres">
      <dgm:prSet presAssocID="{6D288D49-7D5D-4402-9345-560378265FB2}" presName="composite3" presStyleCnt="0"/>
      <dgm:spPr/>
    </dgm:pt>
    <dgm:pt modelId="{E5650E83-1001-4538-8150-462806414A73}" type="pres">
      <dgm:prSet presAssocID="{6D288D49-7D5D-4402-9345-560378265FB2}" presName="background3" presStyleLbl="node3" presStyleIdx="3" presStyleCnt="4"/>
      <dgm:spPr/>
    </dgm:pt>
    <dgm:pt modelId="{23CE8182-6A37-4F0E-9D65-0DAE2690AFA9}" type="pres">
      <dgm:prSet presAssocID="{6D288D49-7D5D-4402-9345-560378265FB2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13B181-2ADE-4E73-8650-204DD0368063}" type="pres">
      <dgm:prSet presAssocID="{6D288D49-7D5D-4402-9345-560378265FB2}" presName="hierChild4" presStyleCnt="0"/>
      <dgm:spPr/>
    </dgm:pt>
  </dgm:ptLst>
  <dgm:cxnLst>
    <dgm:cxn modelId="{C4A587A5-0C04-4433-8A79-18B64C8B9226}" type="presOf" srcId="{9E89D17F-09DB-4230-80F9-DEDCC91F53A5}" destId="{40B36E0C-6B61-4EE6-92A4-D89C96740C62}" srcOrd="0" destOrd="0" presId="urn:microsoft.com/office/officeart/2005/8/layout/hierarchy1"/>
    <dgm:cxn modelId="{7E26EBA6-CF94-448B-95E1-F3F3C17ADDCC}" srcId="{9E89D17F-09DB-4230-80F9-DEDCC91F53A5}" destId="{079A205B-12FB-4A1B-AE8A-053A109A2D1F}" srcOrd="0" destOrd="0" parTransId="{94557F80-89EC-4B34-8F0E-C08AF8AA6477}" sibTransId="{9776F295-F441-4F2B-99EA-00D9F7195DAA}"/>
    <dgm:cxn modelId="{CB45B964-EDBF-435B-9C71-D075F56EB6D8}" type="presOf" srcId="{A40E25BE-E420-49D1-A786-1C67C588A6EB}" destId="{4C62173A-A6DC-4FB8-BC09-D6DF940874EF}" srcOrd="0" destOrd="0" presId="urn:microsoft.com/office/officeart/2005/8/layout/hierarchy1"/>
    <dgm:cxn modelId="{47A87DAB-5ADF-4CE5-93D1-974FBC49C6C5}" type="presOf" srcId="{5CD3EE5E-1EAD-4398-BBA3-89EC58A2D40A}" destId="{53FE9AA2-AEB0-44FE-9835-B53A276CF4F7}" srcOrd="0" destOrd="0" presId="urn:microsoft.com/office/officeart/2005/8/layout/hierarchy1"/>
    <dgm:cxn modelId="{C4E76823-4B71-4DAF-8BCC-DB35F5570511}" type="presOf" srcId="{0C2C08C2-2343-48FB-8AFA-4E47C87EF003}" destId="{BC44B50F-1927-4E24-9C55-32FEE921CAA1}" srcOrd="0" destOrd="0" presId="urn:microsoft.com/office/officeart/2005/8/layout/hierarchy1"/>
    <dgm:cxn modelId="{B38F9BA2-935F-4CD5-9F31-55DF00CA656E}" type="presOf" srcId="{94557F80-89EC-4B34-8F0E-C08AF8AA6477}" destId="{78144802-41C5-4717-BBF5-8AFA401F5F53}" srcOrd="0" destOrd="0" presId="urn:microsoft.com/office/officeart/2005/8/layout/hierarchy1"/>
    <dgm:cxn modelId="{12347578-7025-44BB-9A94-F2EB9A11D8BA}" srcId="{A40E25BE-E420-49D1-A786-1C67C588A6EB}" destId="{8EEAC6EB-DDA5-4CFE-BA7B-796F296506BB}" srcOrd="1" destOrd="0" parTransId="{B3BA8A7A-37D8-47ED-8E81-C07F2985CED3}" sibTransId="{804688D5-5058-4DAE-BEE3-D710F838EDA2}"/>
    <dgm:cxn modelId="{F561190A-97F6-4446-909E-D6C7EB37F57D}" srcId="{A40E25BE-E420-49D1-A786-1C67C588A6EB}" destId="{9E89D17F-09DB-4230-80F9-DEDCC91F53A5}" srcOrd="0" destOrd="0" parTransId="{0C2C08C2-2343-48FB-8AFA-4E47C87EF003}" sibTransId="{6A180645-E434-4617-A96D-AE2D522D9A83}"/>
    <dgm:cxn modelId="{512B2C40-4C3C-4A02-8C9E-E163C0187EFF}" srcId="{95AB0EF6-598E-4BAA-B1E6-D53608029A10}" destId="{A40E25BE-E420-49D1-A786-1C67C588A6EB}" srcOrd="0" destOrd="0" parTransId="{996F73E9-9321-421D-86E5-6D94E85AF766}" sibTransId="{DF7BCBE4-94B6-46D1-B164-6E97F95D89BF}"/>
    <dgm:cxn modelId="{E4AE409D-DE12-4FE9-8429-FAD1E0167E5D}" srcId="{9E89D17F-09DB-4230-80F9-DEDCC91F53A5}" destId="{F05E5447-C7AA-4A9C-8F61-FC9E12F4688B}" srcOrd="2" destOrd="0" parTransId="{5CD3EE5E-1EAD-4398-BBA3-89EC58A2D40A}" sibTransId="{F2604B7E-A407-454A-BFE0-C15E9FE7631B}"/>
    <dgm:cxn modelId="{B4249039-3898-4477-9D46-F7E2EB5688FD}" type="presOf" srcId="{F05E5447-C7AA-4A9C-8F61-FC9E12F4688B}" destId="{5A6D1779-4F29-4A5E-852A-A5DE50211CFD}" srcOrd="0" destOrd="0" presId="urn:microsoft.com/office/officeart/2005/8/layout/hierarchy1"/>
    <dgm:cxn modelId="{9772BD45-4EE5-4E24-9DEB-D851755622DA}" type="presOf" srcId="{B3BA8A7A-37D8-47ED-8E81-C07F2985CED3}" destId="{E37EF289-D2BA-4B48-B35C-C450A5C09911}" srcOrd="0" destOrd="0" presId="urn:microsoft.com/office/officeart/2005/8/layout/hierarchy1"/>
    <dgm:cxn modelId="{0AF33289-1D2E-4FD8-B1EC-691CB2E52018}" type="presOf" srcId="{464DFBFD-9052-4ECE-AC8E-270CCDAA2591}" destId="{8EBC5955-C523-436E-80D4-FDAF345C3C36}" srcOrd="0" destOrd="0" presId="urn:microsoft.com/office/officeart/2005/8/layout/hierarchy1"/>
    <dgm:cxn modelId="{9CF2431E-CB93-4F4B-AD57-7E2536C4DCDB}" srcId="{8EEAC6EB-DDA5-4CFE-BA7B-796F296506BB}" destId="{6D288D49-7D5D-4402-9345-560378265FB2}" srcOrd="0" destOrd="0" parTransId="{D0B074E2-3D92-4CCC-8CFA-BF444E8858B3}" sibTransId="{C5537064-ACA0-4E3C-A139-E48F83D0171A}"/>
    <dgm:cxn modelId="{F4D7FA84-6A62-401D-B930-F0CC14A263D8}" type="presOf" srcId="{8EEAC6EB-DDA5-4CFE-BA7B-796F296506BB}" destId="{D552CF5F-E5C8-4602-AA0C-31B3341FA9E0}" srcOrd="0" destOrd="0" presId="urn:microsoft.com/office/officeart/2005/8/layout/hierarchy1"/>
    <dgm:cxn modelId="{47A7C8F8-00A4-4D56-A1B1-2F4911A04BAA}" type="presOf" srcId="{D0B074E2-3D92-4CCC-8CFA-BF444E8858B3}" destId="{B2E15160-AF6B-4E43-AEA6-7276F3A7EC1C}" srcOrd="0" destOrd="0" presId="urn:microsoft.com/office/officeart/2005/8/layout/hierarchy1"/>
    <dgm:cxn modelId="{3B57E170-E3C7-49B9-9A8F-E1CD6C56F4DE}" type="presOf" srcId="{6D288D49-7D5D-4402-9345-560378265FB2}" destId="{23CE8182-6A37-4F0E-9D65-0DAE2690AFA9}" srcOrd="0" destOrd="0" presId="urn:microsoft.com/office/officeart/2005/8/layout/hierarchy1"/>
    <dgm:cxn modelId="{F9118A97-4518-4C68-A57C-007983A21A29}" type="presOf" srcId="{722517B0-C327-46AC-8E0A-A8B2B74439C0}" destId="{57276842-F7C5-4363-AF07-F43BB451C50F}" srcOrd="0" destOrd="0" presId="urn:microsoft.com/office/officeart/2005/8/layout/hierarchy1"/>
    <dgm:cxn modelId="{322F46BB-FEA1-438A-8CBB-80905A448F20}" srcId="{9E89D17F-09DB-4230-80F9-DEDCC91F53A5}" destId="{464DFBFD-9052-4ECE-AC8E-270CCDAA2591}" srcOrd="1" destOrd="0" parTransId="{722517B0-C327-46AC-8E0A-A8B2B74439C0}" sibTransId="{DA236D5D-A011-47AA-B375-0BD4064F745F}"/>
    <dgm:cxn modelId="{0DD26E36-50AB-4749-A178-96F8134997D8}" type="presOf" srcId="{95AB0EF6-598E-4BAA-B1E6-D53608029A10}" destId="{5B611602-9110-490E-B1F6-431723465A5C}" srcOrd="0" destOrd="0" presId="urn:microsoft.com/office/officeart/2005/8/layout/hierarchy1"/>
    <dgm:cxn modelId="{FDFD332F-A800-4799-8C4A-3AF2B33C549F}" type="presOf" srcId="{079A205B-12FB-4A1B-AE8A-053A109A2D1F}" destId="{DBD1D111-8DE1-41CA-AF6E-F7D1C97BEE20}" srcOrd="0" destOrd="0" presId="urn:microsoft.com/office/officeart/2005/8/layout/hierarchy1"/>
    <dgm:cxn modelId="{AD6EF384-253A-45FF-86D1-91C385FA3D44}" type="presParOf" srcId="{5B611602-9110-490E-B1F6-431723465A5C}" destId="{1806F201-784F-4F34-B012-EFB6C339E5E2}" srcOrd="0" destOrd="0" presId="urn:microsoft.com/office/officeart/2005/8/layout/hierarchy1"/>
    <dgm:cxn modelId="{45B5333E-FA5F-4ED1-AE0E-0A65F742B5C9}" type="presParOf" srcId="{1806F201-784F-4F34-B012-EFB6C339E5E2}" destId="{DF98D3CA-E67C-452D-9014-B6BD755AB1E6}" srcOrd="0" destOrd="0" presId="urn:microsoft.com/office/officeart/2005/8/layout/hierarchy1"/>
    <dgm:cxn modelId="{74A44DBC-8A3C-4E03-955D-AE440B9A6586}" type="presParOf" srcId="{DF98D3CA-E67C-452D-9014-B6BD755AB1E6}" destId="{B24AFB84-198D-4D24-844A-53660F48F5E6}" srcOrd="0" destOrd="0" presId="urn:microsoft.com/office/officeart/2005/8/layout/hierarchy1"/>
    <dgm:cxn modelId="{FFCCE949-38B0-499E-99E5-5DA648A3FCDF}" type="presParOf" srcId="{DF98D3CA-E67C-452D-9014-B6BD755AB1E6}" destId="{4C62173A-A6DC-4FB8-BC09-D6DF940874EF}" srcOrd="1" destOrd="0" presId="urn:microsoft.com/office/officeart/2005/8/layout/hierarchy1"/>
    <dgm:cxn modelId="{7854392A-4443-43B0-814E-207D52A94D2B}" type="presParOf" srcId="{1806F201-784F-4F34-B012-EFB6C339E5E2}" destId="{91F94D7F-D6F6-4236-BA76-8AB17178FEDE}" srcOrd="1" destOrd="0" presId="urn:microsoft.com/office/officeart/2005/8/layout/hierarchy1"/>
    <dgm:cxn modelId="{330990A3-C80B-4CB8-B9E6-5160A60FFC09}" type="presParOf" srcId="{91F94D7F-D6F6-4236-BA76-8AB17178FEDE}" destId="{BC44B50F-1927-4E24-9C55-32FEE921CAA1}" srcOrd="0" destOrd="0" presId="urn:microsoft.com/office/officeart/2005/8/layout/hierarchy1"/>
    <dgm:cxn modelId="{9D234D31-EB57-4BCF-B9F0-53F5C4408D0C}" type="presParOf" srcId="{91F94D7F-D6F6-4236-BA76-8AB17178FEDE}" destId="{0FEAAF52-612E-461A-A9FF-485363775F2E}" srcOrd="1" destOrd="0" presId="urn:microsoft.com/office/officeart/2005/8/layout/hierarchy1"/>
    <dgm:cxn modelId="{304FE6A9-8F07-48A0-B0F5-E58AC6D3FC30}" type="presParOf" srcId="{0FEAAF52-612E-461A-A9FF-485363775F2E}" destId="{F514F5B0-B1CE-4744-A35F-9267C0F93A7E}" srcOrd="0" destOrd="0" presId="urn:microsoft.com/office/officeart/2005/8/layout/hierarchy1"/>
    <dgm:cxn modelId="{A76AE886-DE1D-4C25-B507-307D49043270}" type="presParOf" srcId="{F514F5B0-B1CE-4744-A35F-9267C0F93A7E}" destId="{A99CA1E1-1ABD-4768-9184-84E5EB670D21}" srcOrd="0" destOrd="0" presId="urn:microsoft.com/office/officeart/2005/8/layout/hierarchy1"/>
    <dgm:cxn modelId="{63B773DB-2CC3-475E-AC97-78980791AB10}" type="presParOf" srcId="{F514F5B0-B1CE-4744-A35F-9267C0F93A7E}" destId="{40B36E0C-6B61-4EE6-92A4-D89C96740C62}" srcOrd="1" destOrd="0" presId="urn:microsoft.com/office/officeart/2005/8/layout/hierarchy1"/>
    <dgm:cxn modelId="{2DA9C575-C925-4BA4-BE45-03F3C64BFDD5}" type="presParOf" srcId="{0FEAAF52-612E-461A-A9FF-485363775F2E}" destId="{A067933B-B665-416D-97E4-794C19DC39F3}" srcOrd="1" destOrd="0" presId="urn:microsoft.com/office/officeart/2005/8/layout/hierarchy1"/>
    <dgm:cxn modelId="{E8B98B88-506E-4601-ADBC-54003E23A723}" type="presParOf" srcId="{A067933B-B665-416D-97E4-794C19DC39F3}" destId="{78144802-41C5-4717-BBF5-8AFA401F5F53}" srcOrd="0" destOrd="0" presId="urn:microsoft.com/office/officeart/2005/8/layout/hierarchy1"/>
    <dgm:cxn modelId="{2EE6859F-034B-4E03-9D4E-3D9B9E928A8C}" type="presParOf" srcId="{A067933B-B665-416D-97E4-794C19DC39F3}" destId="{521B7B2A-AE26-40B3-9E2E-6040C9FBC073}" srcOrd="1" destOrd="0" presId="urn:microsoft.com/office/officeart/2005/8/layout/hierarchy1"/>
    <dgm:cxn modelId="{66D37115-C009-45BD-B6EB-3251BC3E888C}" type="presParOf" srcId="{521B7B2A-AE26-40B3-9E2E-6040C9FBC073}" destId="{D12F7869-4E42-43D7-BE3E-E6C695B0571E}" srcOrd="0" destOrd="0" presId="urn:microsoft.com/office/officeart/2005/8/layout/hierarchy1"/>
    <dgm:cxn modelId="{134BCC8F-741F-425C-9BDC-B273CE5F129F}" type="presParOf" srcId="{D12F7869-4E42-43D7-BE3E-E6C695B0571E}" destId="{803C993B-A24B-47DB-9C45-F91C58DB2A8C}" srcOrd="0" destOrd="0" presId="urn:microsoft.com/office/officeart/2005/8/layout/hierarchy1"/>
    <dgm:cxn modelId="{5D2A493C-AE52-4279-9362-9E47016224EF}" type="presParOf" srcId="{D12F7869-4E42-43D7-BE3E-E6C695B0571E}" destId="{DBD1D111-8DE1-41CA-AF6E-F7D1C97BEE20}" srcOrd="1" destOrd="0" presId="urn:microsoft.com/office/officeart/2005/8/layout/hierarchy1"/>
    <dgm:cxn modelId="{A72183B9-DB6C-4AEB-B45C-8F5357EF3DB8}" type="presParOf" srcId="{521B7B2A-AE26-40B3-9E2E-6040C9FBC073}" destId="{A0127D62-0EB3-4256-9B1F-463DCA443C41}" srcOrd="1" destOrd="0" presId="urn:microsoft.com/office/officeart/2005/8/layout/hierarchy1"/>
    <dgm:cxn modelId="{9C13693C-9191-4127-84CB-5F7E4C4AE54D}" type="presParOf" srcId="{A067933B-B665-416D-97E4-794C19DC39F3}" destId="{57276842-F7C5-4363-AF07-F43BB451C50F}" srcOrd="2" destOrd="0" presId="urn:microsoft.com/office/officeart/2005/8/layout/hierarchy1"/>
    <dgm:cxn modelId="{712653A2-444B-48D3-A5C7-930FAA2BBC64}" type="presParOf" srcId="{A067933B-B665-416D-97E4-794C19DC39F3}" destId="{BC515EE7-4AAF-43FA-883C-6187F502D859}" srcOrd="3" destOrd="0" presId="urn:microsoft.com/office/officeart/2005/8/layout/hierarchy1"/>
    <dgm:cxn modelId="{79B40A69-5A80-4509-B070-AB836677B2FE}" type="presParOf" srcId="{BC515EE7-4AAF-43FA-883C-6187F502D859}" destId="{C8C83577-3ADD-46A5-9AE1-79D9213799E5}" srcOrd="0" destOrd="0" presId="urn:microsoft.com/office/officeart/2005/8/layout/hierarchy1"/>
    <dgm:cxn modelId="{FD3B39CA-37A6-4741-9E19-9ADF8AFC0BCD}" type="presParOf" srcId="{C8C83577-3ADD-46A5-9AE1-79D9213799E5}" destId="{3F620591-6680-4C8E-9D64-705108E88CC1}" srcOrd="0" destOrd="0" presId="urn:microsoft.com/office/officeart/2005/8/layout/hierarchy1"/>
    <dgm:cxn modelId="{D27D93F4-9080-4846-BEA7-6BD75FCFAC4B}" type="presParOf" srcId="{C8C83577-3ADD-46A5-9AE1-79D9213799E5}" destId="{8EBC5955-C523-436E-80D4-FDAF345C3C36}" srcOrd="1" destOrd="0" presId="urn:microsoft.com/office/officeart/2005/8/layout/hierarchy1"/>
    <dgm:cxn modelId="{7F4E84DE-1998-4DAE-9238-FC90AAE180BF}" type="presParOf" srcId="{BC515EE7-4AAF-43FA-883C-6187F502D859}" destId="{9463ADE0-54B4-4672-9A77-96A3DE2EDBE5}" srcOrd="1" destOrd="0" presId="urn:microsoft.com/office/officeart/2005/8/layout/hierarchy1"/>
    <dgm:cxn modelId="{3574084F-F54C-4871-B267-E057F61FE283}" type="presParOf" srcId="{A067933B-B665-416D-97E4-794C19DC39F3}" destId="{53FE9AA2-AEB0-44FE-9835-B53A276CF4F7}" srcOrd="4" destOrd="0" presId="urn:microsoft.com/office/officeart/2005/8/layout/hierarchy1"/>
    <dgm:cxn modelId="{5623A66B-BE62-424D-B0D3-2834208F8C89}" type="presParOf" srcId="{A067933B-B665-416D-97E4-794C19DC39F3}" destId="{20726A89-CAC6-49DF-968A-2B259E4C2E44}" srcOrd="5" destOrd="0" presId="urn:microsoft.com/office/officeart/2005/8/layout/hierarchy1"/>
    <dgm:cxn modelId="{D21C67F1-F368-4FB9-BE17-A54C45B1CF33}" type="presParOf" srcId="{20726A89-CAC6-49DF-968A-2B259E4C2E44}" destId="{65DFAA0B-A377-4E7D-B3BC-4A33D5210AE0}" srcOrd="0" destOrd="0" presId="urn:microsoft.com/office/officeart/2005/8/layout/hierarchy1"/>
    <dgm:cxn modelId="{E18A96BA-82AC-4C9D-8DB9-B69FCF0F40E4}" type="presParOf" srcId="{65DFAA0B-A377-4E7D-B3BC-4A33D5210AE0}" destId="{AAE1A91A-923D-41BE-8AE7-000E8E75DB84}" srcOrd="0" destOrd="0" presId="urn:microsoft.com/office/officeart/2005/8/layout/hierarchy1"/>
    <dgm:cxn modelId="{BF558354-89AC-4658-824F-168738657240}" type="presParOf" srcId="{65DFAA0B-A377-4E7D-B3BC-4A33D5210AE0}" destId="{5A6D1779-4F29-4A5E-852A-A5DE50211CFD}" srcOrd="1" destOrd="0" presId="urn:microsoft.com/office/officeart/2005/8/layout/hierarchy1"/>
    <dgm:cxn modelId="{37FDF199-4FCE-4A42-9983-4D217092FB0E}" type="presParOf" srcId="{20726A89-CAC6-49DF-968A-2B259E4C2E44}" destId="{90BBE414-375B-40DE-96B4-C49A83365C12}" srcOrd="1" destOrd="0" presId="urn:microsoft.com/office/officeart/2005/8/layout/hierarchy1"/>
    <dgm:cxn modelId="{2E5B0F0C-6F21-43F2-B43F-3C7613EDC357}" type="presParOf" srcId="{91F94D7F-D6F6-4236-BA76-8AB17178FEDE}" destId="{E37EF289-D2BA-4B48-B35C-C450A5C09911}" srcOrd="2" destOrd="0" presId="urn:microsoft.com/office/officeart/2005/8/layout/hierarchy1"/>
    <dgm:cxn modelId="{14618F47-B4A7-4FD6-A194-F0581D48C9F4}" type="presParOf" srcId="{91F94D7F-D6F6-4236-BA76-8AB17178FEDE}" destId="{9B7E950A-5986-40A7-93D5-42B223160268}" srcOrd="3" destOrd="0" presId="urn:microsoft.com/office/officeart/2005/8/layout/hierarchy1"/>
    <dgm:cxn modelId="{0B4F1C39-422A-438E-88C6-F939AC3FCAA3}" type="presParOf" srcId="{9B7E950A-5986-40A7-93D5-42B223160268}" destId="{9D1B0C39-F5D6-4E58-A235-B957E2402992}" srcOrd="0" destOrd="0" presId="urn:microsoft.com/office/officeart/2005/8/layout/hierarchy1"/>
    <dgm:cxn modelId="{CD835C5D-BFB5-4C0A-9DBA-F37365D52054}" type="presParOf" srcId="{9D1B0C39-F5D6-4E58-A235-B957E2402992}" destId="{A8BEC9AF-C92E-469C-A2E3-6F78036B6ECA}" srcOrd="0" destOrd="0" presId="urn:microsoft.com/office/officeart/2005/8/layout/hierarchy1"/>
    <dgm:cxn modelId="{F6A1A146-DEA3-4108-8125-F380A08E0FC9}" type="presParOf" srcId="{9D1B0C39-F5D6-4E58-A235-B957E2402992}" destId="{D552CF5F-E5C8-4602-AA0C-31B3341FA9E0}" srcOrd="1" destOrd="0" presId="urn:microsoft.com/office/officeart/2005/8/layout/hierarchy1"/>
    <dgm:cxn modelId="{28C06DA4-34C4-4397-BB8E-82CBA4D6AF12}" type="presParOf" srcId="{9B7E950A-5986-40A7-93D5-42B223160268}" destId="{25B821A8-0718-40DD-9CEF-ED0A62E44033}" srcOrd="1" destOrd="0" presId="urn:microsoft.com/office/officeart/2005/8/layout/hierarchy1"/>
    <dgm:cxn modelId="{DA691B18-5346-4DB6-82DB-78E4C9E816F7}" type="presParOf" srcId="{25B821A8-0718-40DD-9CEF-ED0A62E44033}" destId="{B2E15160-AF6B-4E43-AEA6-7276F3A7EC1C}" srcOrd="0" destOrd="0" presId="urn:microsoft.com/office/officeart/2005/8/layout/hierarchy1"/>
    <dgm:cxn modelId="{83848AFA-3F9C-4F44-967F-36983B03DFED}" type="presParOf" srcId="{25B821A8-0718-40DD-9CEF-ED0A62E44033}" destId="{56B7DF4E-CE99-413C-AED2-84DF452334D7}" srcOrd="1" destOrd="0" presId="urn:microsoft.com/office/officeart/2005/8/layout/hierarchy1"/>
    <dgm:cxn modelId="{0442D10B-DFD1-4B1D-AC41-714B1D93142E}" type="presParOf" srcId="{56B7DF4E-CE99-413C-AED2-84DF452334D7}" destId="{07843899-9D51-4C14-966F-C17F935647E0}" srcOrd="0" destOrd="0" presId="urn:microsoft.com/office/officeart/2005/8/layout/hierarchy1"/>
    <dgm:cxn modelId="{43C2DC2E-51F0-42C9-82EF-7FF242AE8EC3}" type="presParOf" srcId="{07843899-9D51-4C14-966F-C17F935647E0}" destId="{E5650E83-1001-4538-8150-462806414A73}" srcOrd="0" destOrd="0" presId="urn:microsoft.com/office/officeart/2005/8/layout/hierarchy1"/>
    <dgm:cxn modelId="{6B896A9E-524F-4C70-9FC3-298D4A36869B}" type="presParOf" srcId="{07843899-9D51-4C14-966F-C17F935647E0}" destId="{23CE8182-6A37-4F0E-9D65-0DAE2690AFA9}" srcOrd="1" destOrd="0" presId="urn:microsoft.com/office/officeart/2005/8/layout/hierarchy1"/>
    <dgm:cxn modelId="{8A4A8E3A-649A-4884-9442-C48811633802}" type="presParOf" srcId="{56B7DF4E-CE99-413C-AED2-84DF452334D7}" destId="{F713B181-2ADE-4E73-8650-204DD036806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48EC15-5207-4532-B06D-2151672EF6B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758C21-68B0-43B2-B4F1-4B8C48B0EC51}">
      <dgm:prSet/>
      <dgm:spPr/>
      <dgm:t>
        <a:bodyPr/>
        <a:lstStyle/>
        <a:p>
          <a:r>
            <a:rPr lang="en-US" b="1" dirty="0"/>
            <a:t>Falls</a:t>
          </a:r>
        </a:p>
      </dgm:t>
    </dgm:pt>
    <dgm:pt modelId="{3CA1151B-6E36-4167-AE0B-A3ED2A4AB991}" type="parTrans" cxnId="{BF0F6D63-7572-4DF5-BD0A-A17C692B3B2C}">
      <dgm:prSet/>
      <dgm:spPr/>
      <dgm:t>
        <a:bodyPr/>
        <a:lstStyle/>
        <a:p>
          <a:endParaRPr lang="en-US"/>
        </a:p>
      </dgm:t>
    </dgm:pt>
    <dgm:pt modelId="{43DAB199-3765-414C-A726-C3BE3DDD1738}" type="sibTrans" cxnId="{BF0F6D63-7572-4DF5-BD0A-A17C692B3B2C}">
      <dgm:prSet/>
      <dgm:spPr/>
      <dgm:t>
        <a:bodyPr/>
        <a:lstStyle/>
        <a:p>
          <a:endParaRPr lang="en-US"/>
        </a:p>
      </dgm:t>
    </dgm:pt>
    <dgm:pt modelId="{4E9A5FDF-4C68-4B43-B9FB-8D561441FD39}">
      <dgm:prSet/>
      <dgm:spPr/>
      <dgm:t>
        <a:bodyPr/>
        <a:lstStyle/>
        <a:p>
          <a:r>
            <a:rPr lang="en-US" b="1" dirty="0"/>
            <a:t>Transportation</a:t>
          </a:r>
        </a:p>
      </dgm:t>
    </dgm:pt>
    <dgm:pt modelId="{2BC010E2-1BC9-42AD-BE67-0D4CB3919FCD}" type="parTrans" cxnId="{6F8487C7-E818-4842-968E-DF56D9DD7F97}">
      <dgm:prSet/>
      <dgm:spPr/>
      <dgm:t>
        <a:bodyPr/>
        <a:lstStyle/>
        <a:p>
          <a:endParaRPr lang="en-US"/>
        </a:p>
      </dgm:t>
    </dgm:pt>
    <dgm:pt modelId="{DB0BD248-2F0C-44DE-90D8-B402AA98A369}" type="sibTrans" cxnId="{6F8487C7-E818-4842-968E-DF56D9DD7F97}">
      <dgm:prSet/>
      <dgm:spPr/>
      <dgm:t>
        <a:bodyPr/>
        <a:lstStyle/>
        <a:p>
          <a:endParaRPr lang="en-US"/>
        </a:p>
      </dgm:t>
    </dgm:pt>
    <dgm:pt modelId="{6D5293CB-5DA1-4E19-8998-04B1AA6E3D6A}">
      <dgm:prSet/>
      <dgm:spPr/>
      <dgm:t>
        <a:bodyPr/>
        <a:lstStyle/>
        <a:p>
          <a:r>
            <a:rPr lang="en-US" b="1" dirty="0"/>
            <a:t>Youth Sports Concussion</a:t>
          </a:r>
        </a:p>
      </dgm:t>
    </dgm:pt>
    <dgm:pt modelId="{59516801-8500-4658-AD74-9C82D422A398}" type="parTrans" cxnId="{370E98FA-7B0D-4171-85B1-82F4D3F4E58B}">
      <dgm:prSet/>
      <dgm:spPr/>
      <dgm:t>
        <a:bodyPr/>
        <a:lstStyle/>
        <a:p>
          <a:endParaRPr lang="en-US"/>
        </a:p>
      </dgm:t>
    </dgm:pt>
    <dgm:pt modelId="{C2005CC4-710B-4C4A-84D4-D83B4B2AF96C}" type="sibTrans" cxnId="{370E98FA-7B0D-4171-85B1-82F4D3F4E58B}">
      <dgm:prSet/>
      <dgm:spPr/>
      <dgm:t>
        <a:bodyPr/>
        <a:lstStyle/>
        <a:p>
          <a:endParaRPr lang="en-US"/>
        </a:p>
      </dgm:t>
    </dgm:pt>
    <dgm:pt modelId="{65087638-3B00-4FEB-B584-AC0A8259E8F9}">
      <dgm:prSet/>
      <dgm:spPr/>
      <dgm:t>
        <a:bodyPr/>
        <a:lstStyle/>
        <a:p>
          <a:r>
            <a:rPr lang="en-US" b="1" dirty="0"/>
            <a:t>Sleep-related infant deaths</a:t>
          </a:r>
        </a:p>
      </dgm:t>
    </dgm:pt>
    <dgm:pt modelId="{9DC32230-7E8F-45B2-97FB-0679FEED00B7}" type="parTrans" cxnId="{504F7B41-EB5D-4E19-986B-79FF69C7AF54}">
      <dgm:prSet/>
      <dgm:spPr/>
      <dgm:t>
        <a:bodyPr/>
        <a:lstStyle/>
        <a:p>
          <a:endParaRPr lang="en-US"/>
        </a:p>
      </dgm:t>
    </dgm:pt>
    <dgm:pt modelId="{D284F334-79E3-4710-AF55-D38CF687483C}" type="sibTrans" cxnId="{504F7B41-EB5D-4E19-986B-79FF69C7AF54}">
      <dgm:prSet/>
      <dgm:spPr/>
      <dgm:t>
        <a:bodyPr/>
        <a:lstStyle/>
        <a:p>
          <a:endParaRPr lang="en-US"/>
        </a:p>
      </dgm:t>
    </dgm:pt>
    <dgm:pt modelId="{BF4B159E-660C-47AA-A897-F33E29763CE9}">
      <dgm:prSet/>
      <dgm:spPr/>
      <dgm:t>
        <a:bodyPr/>
        <a:lstStyle/>
        <a:p>
          <a:r>
            <a:rPr lang="en-US" b="1"/>
            <a:t>Poison</a:t>
          </a:r>
          <a:endParaRPr lang="en-US" b="1" dirty="0"/>
        </a:p>
      </dgm:t>
    </dgm:pt>
    <dgm:pt modelId="{604AB3A6-BA93-4668-A5AA-818F0B739C91}" type="parTrans" cxnId="{5DCDA1A1-12CE-44A6-BBC6-B105E2FEB6CF}">
      <dgm:prSet/>
      <dgm:spPr/>
      <dgm:t>
        <a:bodyPr/>
        <a:lstStyle/>
        <a:p>
          <a:endParaRPr lang="en-US"/>
        </a:p>
      </dgm:t>
    </dgm:pt>
    <dgm:pt modelId="{D1ABD616-96E0-40CE-AB65-0137FC7315E8}" type="sibTrans" cxnId="{5DCDA1A1-12CE-44A6-BBC6-B105E2FEB6CF}">
      <dgm:prSet/>
      <dgm:spPr/>
      <dgm:t>
        <a:bodyPr/>
        <a:lstStyle/>
        <a:p>
          <a:endParaRPr lang="en-US"/>
        </a:p>
      </dgm:t>
    </dgm:pt>
    <dgm:pt modelId="{9548AFD3-DCC3-4788-8841-877A40A8516C}" type="pres">
      <dgm:prSet presAssocID="{8848EC15-5207-4532-B06D-2151672EF6B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3CA24A-5EFA-4E0D-8373-74DDBC616547}" type="pres">
      <dgm:prSet presAssocID="{16758C21-68B0-43B2-B4F1-4B8C48B0EC5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B0270-8C79-44BA-80F1-3415A0C7B875}" type="pres">
      <dgm:prSet presAssocID="{43DAB199-3765-414C-A726-C3BE3DDD1738}" presName="sibTrans" presStyleCnt="0"/>
      <dgm:spPr/>
    </dgm:pt>
    <dgm:pt modelId="{261F6C0E-7C96-4646-9D81-EAF68E544D30}" type="pres">
      <dgm:prSet presAssocID="{4E9A5FDF-4C68-4B43-B9FB-8D561441FD3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BCF6EC-3143-4472-BEA2-95086BD65C34}" type="pres">
      <dgm:prSet presAssocID="{DB0BD248-2F0C-44DE-90D8-B402AA98A369}" presName="sibTrans" presStyleCnt="0"/>
      <dgm:spPr/>
    </dgm:pt>
    <dgm:pt modelId="{BE2055A8-B637-4FE6-84A7-116037786631}" type="pres">
      <dgm:prSet presAssocID="{6D5293CB-5DA1-4E19-8998-04B1AA6E3D6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37AEF0-E594-4455-AF8B-FDC189B6A963}" type="pres">
      <dgm:prSet presAssocID="{C2005CC4-710B-4C4A-84D4-D83B4B2AF96C}" presName="sibTrans" presStyleCnt="0"/>
      <dgm:spPr/>
    </dgm:pt>
    <dgm:pt modelId="{046922BD-A06D-4083-8343-118060164D96}" type="pres">
      <dgm:prSet presAssocID="{65087638-3B00-4FEB-B584-AC0A8259E8F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E98EC-3097-48F5-B730-542E08F115AC}" type="pres">
      <dgm:prSet presAssocID="{D284F334-79E3-4710-AF55-D38CF687483C}" presName="sibTrans" presStyleCnt="0"/>
      <dgm:spPr/>
    </dgm:pt>
    <dgm:pt modelId="{939ED04A-1200-4CA7-9767-D374EE161853}" type="pres">
      <dgm:prSet presAssocID="{BF4B159E-660C-47AA-A897-F33E29763CE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CDA1A1-12CE-44A6-BBC6-B105E2FEB6CF}" srcId="{8848EC15-5207-4532-B06D-2151672EF6B0}" destId="{BF4B159E-660C-47AA-A897-F33E29763CE9}" srcOrd="4" destOrd="0" parTransId="{604AB3A6-BA93-4668-A5AA-818F0B739C91}" sibTransId="{D1ABD616-96E0-40CE-AB65-0137FC7315E8}"/>
    <dgm:cxn modelId="{BF0F6D63-7572-4DF5-BD0A-A17C692B3B2C}" srcId="{8848EC15-5207-4532-B06D-2151672EF6B0}" destId="{16758C21-68B0-43B2-B4F1-4B8C48B0EC51}" srcOrd="0" destOrd="0" parTransId="{3CA1151B-6E36-4167-AE0B-A3ED2A4AB991}" sibTransId="{43DAB199-3765-414C-A726-C3BE3DDD1738}"/>
    <dgm:cxn modelId="{DB5B8193-0A35-4A9C-AE78-CE1A22B2BDE2}" type="presOf" srcId="{8848EC15-5207-4532-B06D-2151672EF6B0}" destId="{9548AFD3-DCC3-4788-8841-877A40A8516C}" srcOrd="0" destOrd="0" presId="urn:microsoft.com/office/officeart/2005/8/layout/default"/>
    <dgm:cxn modelId="{C38F86BC-076E-4189-BB97-AA9357AAFAF9}" type="presOf" srcId="{16758C21-68B0-43B2-B4F1-4B8C48B0EC51}" destId="{913CA24A-5EFA-4E0D-8373-74DDBC616547}" srcOrd="0" destOrd="0" presId="urn:microsoft.com/office/officeart/2005/8/layout/default"/>
    <dgm:cxn modelId="{1CB47F6E-37F6-4DC3-B489-B810D1556BDC}" type="presOf" srcId="{6D5293CB-5DA1-4E19-8998-04B1AA6E3D6A}" destId="{BE2055A8-B637-4FE6-84A7-116037786631}" srcOrd="0" destOrd="0" presId="urn:microsoft.com/office/officeart/2005/8/layout/default"/>
    <dgm:cxn modelId="{504F7B41-EB5D-4E19-986B-79FF69C7AF54}" srcId="{8848EC15-5207-4532-B06D-2151672EF6B0}" destId="{65087638-3B00-4FEB-B584-AC0A8259E8F9}" srcOrd="3" destOrd="0" parTransId="{9DC32230-7E8F-45B2-97FB-0679FEED00B7}" sibTransId="{D284F334-79E3-4710-AF55-D38CF687483C}"/>
    <dgm:cxn modelId="{CE3F2948-CD2B-4575-8DBD-A1CA1412CB4B}" type="presOf" srcId="{4E9A5FDF-4C68-4B43-B9FB-8D561441FD39}" destId="{261F6C0E-7C96-4646-9D81-EAF68E544D30}" srcOrd="0" destOrd="0" presId="urn:microsoft.com/office/officeart/2005/8/layout/default"/>
    <dgm:cxn modelId="{041ACE0C-D47D-4AE6-B25D-2B8B6063ECEE}" type="presOf" srcId="{65087638-3B00-4FEB-B584-AC0A8259E8F9}" destId="{046922BD-A06D-4083-8343-118060164D96}" srcOrd="0" destOrd="0" presId="urn:microsoft.com/office/officeart/2005/8/layout/default"/>
    <dgm:cxn modelId="{5422F3EC-46DE-4006-A390-DE81F6E9F534}" type="presOf" srcId="{BF4B159E-660C-47AA-A897-F33E29763CE9}" destId="{939ED04A-1200-4CA7-9767-D374EE161853}" srcOrd="0" destOrd="0" presId="urn:microsoft.com/office/officeart/2005/8/layout/default"/>
    <dgm:cxn modelId="{370E98FA-7B0D-4171-85B1-82F4D3F4E58B}" srcId="{8848EC15-5207-4532-B06D-2151672EF6B0}" destId="{6D5293CB-5DA1-4E19-8998-04B1AA6E3D6A}" srcOrd="2" destOrd="0" parTransId="{59516801-8500-4658-AD74-9C82D422A398}" sibTransId="{C2005CC4-710B-4C4A-84D4-D83B4B2AF96C}"/>
    <dgm:cxn modelId="{6F8487C7-E818-4842-968E-DF56D9DD7F97}" srcId="{8848EC15-5207-4532-B06D-2151672EF6B0}" destId="{4E9A5FDF-4C68-4B43-B9FB-8D561441FD39}" srcOrd="1" destOrd="0" parTransId="{2BC010E2-1BC9-42AD-BE67-0D4CB3919FCD}" sibTransId="{DB0BD248-2F0C-44DE-90D8-B402AA98A369}"/>
    <dgm:cxn modelId="{00BD3746-9191-4ADA-916D-E17A2889BE6D}" type="presParOf" srcId="{9548AFD3-DCC3-4788-8841-877A40A8516C}" destId="{913CA24A-5EFA-4E0D-8373-74DDBC616547}" srcOrd="0" destOrd="0" presId="urn:microsoft.com/office/officeart/2005/8/layout/default"/>
    <dgm:cxn modelId="{F4DB8C25-967E-4852-828A-E004526C9B73}" type="presParOf" srcId="{9548AFD3-DCC3-4788-8841-877A40A8516C}" destId="{1EDB0270-8C79-44BA-80F1-3415A0C7B875}" srcOrd="1" destOrd="0" presId="urn:microsoft.com/office/officeart/2005/8/layout/default"/>
    <dgm:cxn modelId="{7BEBAAE7-ADB3-4F38-BC09-9641F5AF681E}" type="presParOf" srcId="{9548AFD3-DCC3-4788-8841-877A40A8516C}" destId="{261F6C0E-7C96-4646-9D81-EAF68E544D30}" srcOrd="2" destOrd="0" presId="urn:microsoft.com/office/officeart/2005/8/layout/default"/>
    <dgm:cxn modelId="{8AF6FBD6-F5BA-4842-B92A-7DD1055C5E6E}" type="presParOf" srcId="{9548AFD3-DCC3-4788-8841-877A40A8516C}" destId="{B9BCF6EC-3143-4472-BEA2-95086BD65C34}" srcOrd="3" destOrd="0" presId="urn:microsoft.com/office/officeart/2005/8/layout/default"/>
    <dgm:cxn modelId="{A5D6649A-9519-452E-B62C-53502524DAD9}" type="presParOf" srcId="{9548AFD3-DCC3-4788-8841-877A40A8516C}" destId="{BE2055A8-B637-4FE6-84A7-116037786631}" srcOrd="4" destOrd="0" presId="urn:microsoft.com/office/officeart/2005/8/layout/default"/>
    <dgm:cxn modelId="{22731C19-32C7-4D6A-893F-4DA1D6980C8F}" type="presParOf" srcId="{9548AFD3-DCC3-4788-8841-877A40A8516C}" destId="{4837AEF0-E594-4455-AF8B-FDC189B6A963}" srcOrd="5" destOrd="0" presId="urn:microsoft.com/office/officeart/2005/8/layout/default"/>
    <dgm:cxn modelId="{6474A308-9489-4F68-9066-EB56041BDECA}" type="presParOf" srcId="{9548AFD3-DCC3-4788-8841-877A40A8516C}" destId="{046922BD-A06D-4083-8343-118060164D96}" srcOrd="6" destOrd="0" presId="urn:microsoft.com/office/officeart/2005/8/layout/default"/>
    <dgm:cxn modelId="{F8F9B0D2-6161-413A-BB68-EBC1B2555661}" type="presParOf" srcId="{9548AFD3-DCC3-4788-8841-877A40A8516C}" destId="{301E98EC-3097-48F5-B730-542E08F115AC}" srcOrd="7" destOrd="0" presId="urn:microsoft.com/office/officeart/2005/8/layout/default"/>
    <dgm:cxn modelId="{75B7054F-3829-4373-871F-417F1EF25DD8}" type="presParOf" srcId="{9548AFD3-DCC3-4788-8841-877A40A8516C}" destId="{939ED04A-1200-4CA7-9767-D374EE16185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A369031-FE08-40A4-B5BC-D9E9E955A48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0BBC80-EFD9-489C-A3A4-A7D76557782C}">
      <dgm:prSet phldrT="[Text]"/>
      <dgm:spPr/>
      <dgm:t>
        <a:bodyPr/>
        <a:lstStyle/>
        <a:p>
          <a:r>
            <a:rPr lang="en-US" dirty="0"/>
            <a:t>Falls Prevention Commission</a:t>
          </a:r>
        </a:p>
      </dgm:t>
    </dgm:pt>
    <dgm:pt modelId="{6BFA9C0D-360F-4D58-882E-EF53CD3C477F}" type="parTrans" cxnId="{42A9D2F1-C37D-44EA-91CD-D35AB05C5507}">
      <dgm:prSet/>
      <dgm:spPr/>
      <dgm:t>
        <a:bodyPr/>
        <a:lstStyle/>
        <a:p>
          <a:endParaRPr lang="en-US"/>
        </a:p>
      </dgm:t>
    </dgm:pt>
    <dgm:pt modelId="{55E2F1C7-00B7-4819-A4EA-8D13152EC287}" type="sibTrans" cxnId="{42A9D2F1-C37D-44EA-91CD-D35AB05C5507}">
      <dgm:prSet/>
      <dgm:spPr/>
      <dgm:t>
        <a:bodyPr/>
        <a:lstStyle/>
        <a:p>
          <a:endParaRPr lang="en-US"/>
        </a:p>
      </dgm:t>
    </dgm:pt>
    <dgm:pt modelId="{54CB12EB-4E04-4D8B-A1C2-2B268799768A}">
      <dgm:prSet phldrT="[Text]"/>
      <dgm:spPr/>
      <dgm:t>
        <a:bodyPr/>
        <a:lstStyle/>
        <a:p>
          <a:r>
            <a:rPr lang="en-US" dirty="0"/>
            <a:t>Spinal Cord Injury Cure Research Fund</a:t>
          </a:r>
        </a:p>
      </dgm:t>
    </dgm:pt>
    <dgm:pt modelId="{C97206FA-8EB3-40BA-9026-3B3A944F44DA}" type="parTrans" cxnId="{D94D696F-C371-4E3C-AAC1-DF89B7A7A8C5}">
      <dgm:prSet/>
      <dgm:spPr/>
      <dgm:t>
        <a:bodyPr/>
        <a:lstStyle/>
        <a:p>
          <a:endParaRPr lang="en-US"/>
        </a:p>
      </dgm:t>
    </dgm:pt>
    <dgm:pt modelId="{8541493A-A2D8-4894-BC3C-091B28ED6B42}" type="sibTrans" cxnId="{D94D696F-C371-4E3C-AAC1-DF89B7A7A8C5}">
      <dgm:prSet/>
      <dgm:spPr/>
      <dgm:t>
        <a:bodyPr/>
        <a:lstStyle/>
        <a:p>
          <a:endParaRPr lang="en-US"/>
        </a:p>
      </dgm:t>
    </dgm:pt>
    <dgm:pt modelId="{49160699-9D64-4D70-B47E-F06DA580D244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Child Fatality Review</a:t>
          </a:r>
          <a:endParaRPr lang="en-US" b="0" dirty="0"/>
        </a:p>
      </dgm:t>
    </dgm:pt>
    <dgm:pt modelId="{84904E1E-2908-45E7-9E3F-C558C8C9AB04}" type="parTrans" cxnId="{50B7068A-ACE7-4E05-92C4-2084A9EFC2A4}">
      <dgm:prSet/>
      <dgm:spPr/>
      <dgm:t>
        <a:bodyPr/>
        <a:lstStyle/>
        <a:p>
          <a:endParaRPr lang="en-US"/>
        </a:p>
      </dgm:t>
    </dgm:pt>
    <dgm:pt modelId="{66BF6D63-8A46-4222-B1D3-6871C8ADD2E3}" type="sibTrans" cxnId="{50B7068A-ACE7-4E05-92C4-2084A9EFC2A4}">
      <dgm:prSet/>
      <dgm:spPr/>
      <dgm:t>
        <a:bodyPr/>
        <a:lstStyle/>
        <a:p>
          <a:endParaRPr lang="en-US"/>
        </a:p>
      </dgm:t>
    </dgm:pt>
    <dgm:pt modelId="{CFF0519F-DCFE-4744-B4D8-889FD2431FCB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Executive Traffic Records Collection Committee</a:t>
          </a:r>
          <a:endParaRPr lang="en-US" b="0" dirty="0"/>
        </a:p>
      </dgm:t>
    </dgm:pt>
    <dgm:pt modelId="{D624A15C-4AC4-404D-9C28-2189527471CE}" type="parTrans" cxnId="{837EF273-43E1-491B-94F8-678ADA845D3B}">
      <dgm:prSet/>
      <dgm:spPr/>
      <dgm:t>
        <a:bodyPr/>
        <a:lstStyle/>
        <a:p>
          <a:endParaRPr lang="en-US"/>
        </a:p>
      </dgm:t>
    </dgm:pt>
    <dgm:pt modelId="{2DC8A8C4-B263-4629-A5A7-5279EF18C757}" type="sibTrans" cxnId="{837EF273-43E1-491B-94F8-678ADA845D3B}">
      <dgm:prSet/>
      <dgm:spPr/>
      <dgm:t>
        <a:bodyPr/>
        <a:lstStyle/>
        <a:p>
          <a:endParaRPr lang="en-US"/>
        </a:p>
      </dgm:t>
    </dgm:pt>
    <dgm:pt modelId="{D522379F-DD32-403C-A6F7-BFB6B4E83EAB}">
      <dgm:prSet phldrT="[Text]"/>
      <dgm:spPr/>
      <dgm:t>
        <a:bodyPr/>
        <a:lstStyle/>
        <a:p>
          <a:r>
            <a:rPr lang="en-US" b="0"/>
            <a:t>Youth Sports Concussions</a:t>
          </a:r>
          <a:endParaRPr lang="en-US" dirty="0"/>
        </a:p>
      </dgm:t>
    </dgm:pt>
    <dgm:pt modelId="{30BC2943-C22A-46B9-8A38-C0EED5F9BB6C}" type="parTrans" cxnId="{4B9EBFC3-8E57-4F19-AC8E-FD77CB5788DA}">
      <dgm:prSet/>
      <dgm:spPr/>
      <dgm:t>
        <a:bodyPr/>
        <a:lstStyle/>
        <a:p>
          <a:endParaRPr lang="en-US"/>
        </a:p>
      </dgm:t>
    </dgm:pt>
    <dgm:pt modelId="{3ED6FB17-A5BD-44E7-BFDC-E44159DBF732}" type="sibTrans" cxnId="{4B9EBFC3-8E57-4F19-AC8E-FD77CB5788DA}">
      <dgm:prSet/>
      <dgm:spPr/>
      <dgm:t>
        <a:bodyPr/>
        <a:lstStyle/>
        <a:p>
          <a:endParaRPr lang="en-US"/>
        </a:p>
      </dgm:t>
    </dgm:pt>
    <dgm:pt modelId="{1A660E9F-A599-464F-AB5A-080B2EAE7F72}">
      <dgm:prSet phldrT="[Text]"/>
      <dgm:spPr>
        <a:solidFill>
          <a:schemeClr val="accent2"/>
        </a:solidFill>
      </dgm:spPr>
      <dgm:t>
        <a:bodyPr/>
        <a:lstStyle/>
        <a:p>
          <a:r>
            <a:rPr lang="en-US" b="0" i="0"/>
            <a:t>Off-Highway </a:t>
          </a:r>
          <a:r>
            <a:rPr lang="en-US" b="0" i="0" dirty="0"/>
            <a:t>Vehicle Advisory Committee</a:t>
          </a:r>
          <a:endParaRPr lang="en-US" b="0" dirty="0"/>
        </a:p>
      </dgm:t>
    </dgm:pt>
    <dgm:pt modelId="{C3D1BE77-7BE4-4DCA-99BB-0813F6628C46}" type="parTrans" cxnId="{6431072E-2D45-44F9-977B-B6C241691810}">
      <dgm:prSet/>
      <dgm:spPr/>
      <dgm:t>
        <a:bodyPr/>
        <a:lstStyle/>
        <a:p>
          <a:endParaRPr lang="en-US"/>
        </a:p>
      </dgm:t>
    </dgm:pt>
    <dgm:pt modelId="{573A120F-E294-4228-880D-35F07DC9DD8D}" type="sibTrans" cxnId="{6431072E-2D45-44F9-977B-B6C241691810}">
      <dgm:prSet/>
      <dgm:spPr/>
      <dgm:t>
        <a:bodyPr/>
        <a:lstStyle/>
        <a:p>
          <a:endParaRPr lang="en-US"/>
        </a:p>
      </dgm:t>
    </dgm:pt>
    <dgm:pt modelId="{5674F4B5-94A9-4813-8834-E0E1C7185BE4}" type="pres">
      <dgm:prSet presAssocID="{CA369031-FE08-40A4-B5BC-D9E9E955A4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21CFF9-6E77-47D7-9D0B-91BCAA995B8D}" type="pres">
      <dgm:prSet presAssocID="{FC0BBC80-EFD9-489C-A3A4-A7D76557782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D93B0-FE3F-40AC-BBF1-AD8E75CFB5BC}" type="pres">
      <dgm:prSet presAssocID="{55E2F1C7-00B7-4819-A4EA-8D13152EC287}" presName="sibTrans" presStyleCnt="0"/>
      <dgm:spPr/>
    </dgm:pt>
    <dgm:pt modelId="{E606EBAA-6E9E-45A8-A041-49C1169E3F36}" type="pres">
      <dgm:prSet presAssocID="{54CB12EB-4E04-4D8B-A1C2-2B268799768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67B0A5-465E-4B3D-8AC5-4C9F4F34CB88}" type="pres">
      <dgm:prSet presAssocID="{8541493A-A2D8-4894-BC3C-091B28ED6B42}" presName="sibTrans" presStyleCnt="0"/>
      <dgm:spPr/>
    </dgm:pt>
    <dgm:pt modelId="{F2F4C8E4-0DBD-4F1C-80E5-039FDC16205B}" type="pres">
      <dgm:prSet presAssocID="{D522379F-DD32-403C-A6F7-BFB6B4E83EA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DC97E0-66DD-4F75-A07A-6555E7417619}" type="pres">
      <dgm:prSet presAssocID="{3ED6FB17-A5BD-44E7-BFDC-E44159DBF732}" presName="sibTrans" presStyleCnt="0"/>
      <dgm:spPr/>
    </dgm:pt>
    <dgm:pt modelId="{D8EF5E79-480D-4105-9493-7BEA5F5AED39}" type="pres">
      <dgm:prSet presAssocID="{49160699-9D64-4D70-B47E-F06DA580D24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1A114-82C2-47E0-93B0-EF3CDC13E9B9}" type="pres">
      <dgm:prSet presAssocID="{66BF6D63-8A46-4222-B1D3-6871C8ADD2E3}" presName="sibTrans" presStyleCnt="0"/>
      <dgm:spPr/>
    </dgm:pt>
    <dgm:pt modelId="{CE971620-F2CE-4528-9AC3-E6C49732C6F2}" type="pres">
      <dgm:prSet presAssocID="{1A660E9F-A599-464F-AB5A-080B2EAE7F7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B63A1B-05B8-4518-9452-7C16E58DE5B4}" type="pres">
      <dgm:prSet presAssocID="{573A120F-E294-4228-880D-35F07DC9DD8D}" presName="sibTrans" presStyleCnt="0"/>
      <dgm:spPr/>
    </dgm:pt>
    <dgm:pt modelId="{B1C53C15-C47B-4850-8184-024479A148AF}" type="pres">
      <dgm:prSet presAssocID="{CFF0519F-DCFE-4744-B4D8-889FD2431FC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B7068A-ACE7-4E05-92C4-2084A9EFC2A4}" srcId="{CA369031-FE08-40A4-B5BC-D9E9E955A48D}" destId="{49160699-9D64-4D70-B47E-F06DA580D244}" srcOrd="3" destOrd="0" parTransId="{84904E1E-2908-45E7-9E3F-C558C8C9AB04}" sibTransId="{66BF6D63-8A46-4222-B1D3-6871C8ADD2E3}"/>
    <dgm:cxn modelId="{42A9D2F1-C37D-44EA-91CD-D35AB05C5507}" srcId="{CA369031-FE08-40A4-B5BC-D9E9E955A48D}" destId="{FC0BBC80-EFD9-489C-A3A4-A7D76557782C}" srcOrd="0" destOrd="0" parTransId="{6BFA9C0D-360F-4D58-882E-EF53CD3C477F}" sibTransId="{55E2F1C7-00B7-4819-A4EA-8D13152EC287}"/>
    <dgm:cxn modelId="{DCE92B45-495D-45E1-9983-85A705C5E7C3}" type="presOf" srcId="{D522379F-DD32-403C-A6F7-BFB6B4E83EAB}" destId="{F2F4C8E4-0DBD-4F1C-80E5-039FDC16205B}" srcOrd="0" destOrd="0" presId="urn:microsoft.com/office/officeart/2005/8/layout/default"/>
    <dgm:cxn modelId="{4B9EBFC3-8E57-4F19-AC8E-FD77CB5788DA}" srcId="{CA369031-FE08-40A4-B5BC-D9E9E955A48D}" destId="{D522379F-DD32-403C-A6F7-BFB6B4E83EAB}" srcOrd="2" destOrd="0" parTransId="{30BC2943-C22A-46B9-8A38-C0EED5F9BB6C}" sibTransId="{3ED6FB17-A5BD-44E7-BFDC-E44159DBF732}"/>
    <dgm:cxn modelId="{D94D696F-C371-4E3C-AAC1-DF89B7A7A8C5}" srcId="{CA369031-FE08-40A4-B5BC-D9E9E955A48D}" destId="{54CB12EB-4E04-4D8B-A1C2-2B268799768A}" srcOrd="1" destOrd="0" parTransId="{C97206FA-8EB3-40BA-9026-3B3A944F44DA}" sibTransId="{8541493A-A2D8-4894-BC3C-091B28ED6B42}"/>
    <dgm:cxn modelId="{913D8FEF-FFD7-4225-BF45-6A4D3EDAE107}" type="presOf" srcId="{CA369031-FE08-40A4-B5BC-D9E9E955A48D}" destId="{5674F4B5-94A9-4813-8834-E0E1C7185BE4}" srcOrd="0" destOrd="0" presId="urn:microsoft.com/office/officeart/2005/8/layout/default"/>
    <dgm:cxn modelId="{D9E2A0C1-2271-4089-91FE-730E00A47134}" type="presOf" srcId="{CFF0519F-DCFE-4744-B4D8-889FD2431FCB}" destId="{B1C53C15-C47B-4850-8184-024479A148AF}" srcOrd="0" destOrd="0" presId="urn:microsoft.com/office/officeart/2005/8/layout/default"/>
    <dgm:cxn modelId="{6431072E-2D45-44F9-977B-B6C241691810}" srcId="{CA369031-FE08-40A4-B5BC-D9E9E955A48D}" destId="{1A660E9F-A599-464F-AB5A-080B2EAE7F72}" srcOrd="4" destOrd="0" parTransId="{C3D1BE77-7BE4-4DCA-99BB-0813F6628C46}" sibTransId="{573A120F-E294-4228-880D-35F07DC9DD8D}"/>
    <dgm:cxn modelId="{837EF273-43E1-491B-94F8-678ADA845D3B}" srcId="{CA369031-FE08-40A4-B5BC-D9E9E955A48D}" destId="{CFF0519F-DCFE-4744-B4D8-889FD2431FCB}" srcOrd="5" destOrd="0" parTransId="{D624A15C-4AC4-404D-9C28-2189527471CE}" sibTransId="{2DC8A8C4-B263-4629-A5A7-5279EF18C757}"/>
    <dgm:cxn modelId="{AE35033C-269F-4427-80D3-2F5776B4A7BC}" type="presOf" srcId="{49160699-9D64-4D70-B47E-F06DA580D244}" destId="{D8EF5E79-480D-4105-9493-7BEA5F5AED39}" srcOrd="0" destOrd="0" presId="urn:microsoft.com/office/officeart/2005/8/layout/default"/>
    <dgm:cxn modelId="{23115829-429A-4375-B439-F43060D61F19}" type="presOf" srcId="{1A660E9F-A599-464F-AB5A-080B2EAE7F72}" destId="{CE971620-F2CE-4528-9AC3-E6C49732C6F2}" srcOrd="0" destOrd="0" presId="urn:microsoft.com/office/officeart/2005/8/layout/default"/>
    <dgm:cxn modelId="{2E09B8E0-7076-41A2-9244-74FFAB99C2FA}" type="presOf" srcId="{54CB12EB-4E04-4D8B-A1C2-2B268799768A}" destId="{E606EBAA-6E9E-45A8-A041-49C1169E3F36}" srcOrd="0" destOrd="0" presId="urn:microsoft.com/office/officeart/2005/8/layout/default"/>
    <dgm:cxn modelId="{1BA785C6-E51E-436E-9A23-52956801FB3A}" type="presOf" srcId="{FC0BBC80-EFD9-489C-A3A4-A7D76557782C}" destId="{DF21CFF9-6E77-47D7-9D0B-91BCAA995B8D}" srcOrd="0" destOrd="0" presId="urn:microsoft.com/office/officeart/2005/8/layout/default"/>
    <dgm:cxn modelId="{40594380-55A0-422D-B005-9A858A9E04F0}" type="presParOf" srcId="{5674F4B5-94A9-4813-8834-E0E1C7185BE4}" destId="{DF21CFF9-6E77-47D7-9D0B-91BCAA995B8D}" srcOrd="0" destOrd="0" presId="urn:microsoft.com/office/officeart/2005/8/layout/default"/>
    <dgm:cxn modelId="{DF7D6458-D077-4C96-B299-50DAA02BBF8F}" type="presParOf" srcId="{5674F4B5-94A9-4813-8834-E0E1C7185BE4}" destId="{A26D93B0-FE3F-40AC-BBF1-AD8E75CFB5BC}" srcOrd="1" destOrd="0" presId="urn:microsoft.com/office/officeart/2005/8/layout/default"/>
    <dgm:cxn modelId="{099CC632-5607-46FB-9ADF-20F1C1B0F25C}" type="presParOf" srcId="{5674F4B5-94A9-4813-8834-E0E1C7185BE4}" destId="{E606EBAA-6E9E-45A8-A041-49C1169E3F36}" srcOrd="2" destOrd="0" presId="urn:microsoft.com/office/officeart/2005/8/layout/default"/>
    <dgm:cxn modelId="{24969DAF-C7C8-43AC-8717-E95444543875}" type="presParOf" srcId="{5674F4B5-94A9-4813-8834-E0E1C7185BE4}" destId="{4E67B0A5-465E-4B3D-8AC5-4C9F4F34CB88}" srcOrd="3" destOrd="0" presId="urn:microsoft.com/office/officeart/2005/8/layout/default"/>
    <dgm:cxn modelId="{C20B05C7-7D26-4CA4-B1F4-0F3879CA7FEF}" type="presParOf" srcId="{5674F4B5-94A9-4813-8834-E0E1C7185BE4}" destId="{F2F4C8E4-0DBD-4F1C-80E5-039FDC16205B}" srcOrd="4" destOrd="0" presId="urn:microsoft.com/office/officeart/2005/8/layout/default"/>
    <dgm:cxn modelId="{49AEABC7-3A4D-4DB5-9EF0-07ABD9A5C297}" type="presParOf" srcId="{5674F4B5-94A9-4813-8834-E0E1C7185BE4}" destId="{62DC97E0-66DD-4F75-A07A-6555E7417619}" srcOrd="5" destOrd="0" presId="urn:microsoft.com/office/officeart/2005/8/layout/default"/>
    <dgm:cxn modelId="{3231853F-9F83-4EC2-A9FF-388176DA90CB}" type="presParOf" srcId="{5674F4B5-94A9-4813-8834-E0E1C7185BE4}" destId="{D8EF5E79-480D-4105-9493-7BEA5F5AED39}" srcOrd="6" destOrd="0" presId="urn:microsoft.com/office/officeart/2005/8/layout/default"/>
    <dgm:cxn modelId="{A339E45A-5C98-4426-86A4-6E26D67B8862}" type="presParOf" srcId="{5674F4B5-94A9-4813-8834-E0E1C7185BE4}" destId="{E431A114-82C2-47E0-93B0-EF3CDC13E9B9}" srcOrd="7" destOrd="0" presId="urn:microsoft.com/office/officeart/2005/8/layout/default"/>
    <dgm:cxn modelId="{954502E1-0455-4026-A422-F213CACA19E3}" type="presParOf" srcId="{5674F4B5-94A9-4813-8834-E0E1C7185BE4}" destId="{CE971620-F2CE-4528-9AC3-E6C49732C6F2}" srcOrd="8" destOrd="0" presId="urn:microsoft.com/office/officeart/2005/8/layout/default"/>
    <dgm:cxn modelId="{D27DB503-16AE-4420-A4A1-8808EC773754}" type="presParOf" srcId="{5674F4B5-94A9-4813-8834-E0E1C7185BE4}" destId="{26B63A1B-05B8-4518-9452-7C16E58DE5B4}" srcOrd="9" destOrd="0" presId="urn:microsoft.com/office/officeart/2005/8/layout/default"/>
    <dgm:cxn modelId="{C6B97453-4E3C-40B1-ACD5-3CE3A1A9B984}" type="presParOf" srcId="{5674F4B5-94A9-4813-8834-E0E1C7185BE4}" destId="{B1C53C15-C47B-4850-8184-024479A148A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98373-9020-4E15-B87B-8A4E9192DD5B}">
      <dsp:nvSpPr>
        <dsp:cNvPr id="0" name=""/>
        <dsp:cNvSpPr/>
      </dsp:nvSpPr>
      <dsp:spPr>
        <a:xfrm>
          <a:off x="2571" y="10514"/>
          <a:ext cx="2507456" cy="986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+mn-lt"/>
            </a:rPr>
            <a:t>Primary Prevention: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+mn-lt"/>
            </a:rPr>
            <a:t>Prevent Traumas from Occurring</a:t>
          </a:r>
        </a:p>
      </dsp:txBody>
      <dsp:txXfrm>
        <a:off x="2571" y="10514"/>
        <a:ext cx="2507456" cy="986254"/>
      </dsp:txXfrm>
    </dsp:sp>
    <dsp:sp modelId="{E035E997-617B-4660-B9CA-DA259ECAA4CD}">
      <dsp:nvSpPr>
        <dsp:cNvPr id="0" name=""/>
        <dsp:cNvSpPr/>
      </dsp:nvSpPr>
      <dsp:spPr>
        <a:xfrm>
          <a:off x="2571" y="996769"/>
          <a:ext cx="2507456" cy="13549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+mn-lt"/>
            </a:rPr>
            <a:t>Education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+mn-lt"/>
            </a:rPr>
            <a:t>Regulation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+mn-lt"/>
            </a:rPr>
            <a:t>Built/structured Environment</a:t>
          </a:r>
        </a:p>
      </dsp:txBody>
      <dsp:txXfrm>
        <a:off x="2571" y="996769"/>
        <a:ext cx="2507456" cy="1354914"/>
      </dsp:txXfrm>
    </dsp:sp>
    <dsp:sp modelId="{4DF42F6E-7C4A-49D5-A1E5-32531D677A7D}">
      <dsp:nvSpPr>
        <dsp:cNvPr id="0" name=""/>
        <dsp:cNvSpPr/>
      </dsp:nvSpPr>
      <dsp:spPr>
        <a:xfrm>
          <a:off x="2861071" y="10514"/>
          <a:ext cx="2507456" cy="986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+mn-lt"/>
            </a:rPr>
            <a:t>Secondary Prevention: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+mn-lt"/>
            </a:rPr>
            <a:t>Preparedness Once Event Has Occurred</a:t>
          </a:r>
        </a:p>
      </dsp:txBody>
      <dsp:txXfrm>
        <a:off x="2861071" y="10514"/>
        <a:ext cx="2507456" cy="986254"/>
      </dsp:txXfrm>
    </dsp:sp>
    <dsp:sp modelId="{BED14CEC-FFDA-4502-98E9-DF89491F3265}">
      <dsp:nvSpPr>
        <dsp:cNvPr id="0" name=""/>
        <dsp:cNvSpPr/>
      </dsp:nvSpPr>
      <dsp:spPr>
        <a:xfrm>
          <a:off x="2861071" y="999831"/>
          <a:ext cx="2507456" cy="13549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+mn-lt"/>
            </a:rPr>
            <a:t>Preparedness and Emergency Management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+mn-lt"/>
            </a:rPr>
            <a:t>Emergency Transport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+mn-lt"/>
            </a:rPr>
            <a:t>Hospitals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+mn-lt"/>
            </a:rPr>
            <a:t>Family Reunification</a:t>
          </a:r>
        </a:p>
      </dsp:txBody>
      <dsp:txXfrm>
        <a:off x="2861071" y="999831"/>
        <a:ext cx="2507456" cy="1354914"/>
      </dsp:txXfrm>
    </dsp:sp>
    <dsp:sp modelId="{C00A1B93-DC60-4BA3-B905-9C28C2787AC9}">
      <dsp:nvSpPr>
        <dsp:cNvPr id="0" name=""/>
        <dsp:cNvSpPr/>
      </dsp:nvSpPr>
      <dsp:spPr>
        <a:xfrm>
          <a:off x="5719571" y="10514"/>
          <a:ext cx="2507456" cy="986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>
              <a:latin typeface="+mn-lt"/>
            </a:rPr>
            <a:t>Tertiary Prevention: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+mn-lt"/>
            </a:rPr>
            <a:t>Management and Prevention of Negative Sequelae Post Event</a:t>
          </a:r>
        </a:p>
      </dsp:txBody>
      <dsp:txXfrm>
        <a:off x="5719571" y="10514"/>
        <a:ext cx="2507456" cy="986254"/>
      </dsp:txXfrm>
    </dsp:sp>
    <dsp:sp modelId="{FD298FCC-9967-44DD-9C62-3AFA53536141}">
      <dsp:nvSpPr>
        <dsp:cNvPr id="0" name=""/>
        <dsp:cNvSpPr/>
      </dsp:nvSpPr>
      <dsp:spPr>
        <a:xfrm>
          <a:off x="5722143" y="1007284"/>
          <a:ext cx="2507456" cy="13549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+mn-lt"/>
            </a:rPr>
            <a:t>Capacity to Address Resulting Chronic Physical and Behavioral Health Conditions</a:t>
          </a:r>
        </a:p>
      </dsp:txBody>
      <dsp:txXfrm>
        <a:off x="5722143" y="1007284"/>
        <a:ext cx="2507456" cy="13549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AFD79-C5DA-4568-8D2C-404C8E8AFF30}">
      <dsp:nvSpPr>
        <dsp:cNvPr id="0" name=""/>
        <dsp:cNvSpPr/>
      </dsp:nvSpPr>
      <dsp:spPr>
        <a:xfrm>
          <a:off x="270033" y="2877"/>
          <a:ext cx="2402978" cy="1441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u="none" kern="1200" dirty="0"/>
            <a:t>The EMSC Advisory Board</a:t>
          </a:r>
          <a:endParaRPr lang="en-US" sz="2100" kern="1200" dirty="0"/>
        </a:p>
      </dsp:txBody>
      <dsp:txXfrm>
        <a:off x="270033" y="2877"/>
        <a:ext cx="2402978" cy="1441787"/>
      </dsp:txXfrm>
    </dsp:sp>
    <dsp:sp modelId="{405BBC74-9B22-4C42-BC6C-32EBF59F716B}">
      <dsp:nvSpPr>
        <dsp:cNvPr id="0" name=""/>
        <dsp:cNvSpPr/>
      </dsp:nvSpPr>
      <dsp:spPr>
        <a:xfrm>
          <a:off x="2913310" y="2877"/>
          <a:ext cx="2402978" cy="1441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u="none" kern="1200" dirty="0" err="1"/>
            <a:t>MassPINN</a:t>
          </a:r>
          <a:endParaRPr lang="en-US" sz="21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u="none" kern="1200" dirty="0"/>
            <a:t>The </a:t>
          </a:r>
          <a:r>
            <a:rPr lang="en-US" sz="1600" b="0" i="0" u="none" kern="1200" dirty="0" err="1"/>
            <a:t>MassPINN</a:t>
          </a:r>
          <a:r>
            <a:rPr lang="en-US" sz="1600" b="0" i="0" u="none" kern="1200" dirty="0"/>
            <a:t> subcommittee for Injury Prevention in Hospitals</a:t>
          </a:r>
        </a:p>
      </dsp:txBody>
      <dsp:txXfrm>
        <a:off x="2913310" y="2877"/>
        <a:ext cx="2402978" cy="1441787"/>
      </dsp:txXfrm>
    </dsp:sp>
    <dsp:sp modelId="{4E4A7083-BD27-4369-85F8-8DAA1310E1CA}">
      <dsp:nvSpPr>
        <dsp:cNvPr id="0" name=""/>
        <dsp:cNvSpPr/>
      </dsp:nvSpPr>
      <dsp:spPr>
        <a:xfrm>
          <a:off x="5556587" y="2877"/>
          <a:ext cx="2402978" cy="1441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u="none" kern="1200" dirty="0"/>
            <a:t>Falls Prevention Coalition</a:t>
          </a:r>
        </a:p>
      </dsp:txBody>
      <dsp:txXfrm>
        <a:off x="5556587" y="2877"/>
        <a:ext cx="2402978" cy="1441787"/>
      </dsp:txXfrm>
    </dsp:sp>
    <dsp:sp modelId="{EDC513D3-5D8C-476E-A6CF-C8A51DD05068}">
      <dsp:nvSpPr>
        <dsp:cNvPr id="0" name=""/>
        <dsp:cNvSpPr/>
      </dsp:nvSpPr>
      <dsp:spPr>
        <a:xfrm>
          <a:off x="270033" y="1684962"/>
          <a:ext cx="2402978" cy="1441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u="none" kern="1200" dirty="0"/>
            <a:t>Interagency Infant Safe Sleep Task Force</a:t>
          </a:r>
          <a:endParaRPr lang="en-US" sz="2100" kern="1200" dirty="0"/>
        </a:p>
      </dsp:txBody>
      <dsp:txXfrm>
        <a:off x="270033" y="1684962"/>
        <a:ext cx="2402978" cy="1441787"/>
      </dsp:txXfrm>
    </dsp:sp>
    <dsp:sp modelId="{97A02915-6A07-46F1-A234-6749708BA257}">
      <dsp:nvSpPr>
        <dsp:cNvPr id="0" name=""/>
        <dsp:cNvSpPr/>
      </dsp:nvSpPr>
      <dsp:spPr>
        <a:xfrm>
          <a:off x="2913310" y="1684962"/>
          <a:ext cx="2402978" cy="1441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u="none" kern="1200" dirty="0"/>
            <a:t>Youth Sports Concussion Advisory Group</a:t>
          </a:r>
        </a:p>
      </dsp:txBody>
      <dsp:txXfrm>
        <a:off x="2913310" y="1684962"/>
        <a:ext cx="2402978" cy="1441787"/>
      </dsp:txXfrm>
    </dsp:sp>
    <dsp:sp modelId="{00D3EB19-5D95-4F58-B5F5-D71A142A9303}">
      <dsp:nvSpPr>
        <dsp:cNvPr id="0" name=""/>
        <dsp:cNvSpPr/>
      </dsp:nvSpPr>
      <dsp:spPr>
        <a:xfrm>
          <a:off x="5556587" y="1684962"/>
          <a:ext cx="2402978" cy="1441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u="none" kern="1200" dirty="0"/>
            <a:t>Youth Sports Concussion Clinical Advisory Group</a:t>
          </a:r>
          <a:endParaRPr lang="en-US" sz="2100" kern="1200" dirty="0"/>
        </a:p>
      </dsp:txBody>
      <dsp:txXfrm>
        <a:off x="5556587" y="1684962"/>
        <a:ext cx="2402978" cy="1441787"/>
      </dsp:txXfrm>
    </dsp:sp>
    <dsp:sp modelId="{55353EC7-66DB-4D01-A777-ACA0A02F30E6}">
      <dsp:nvSpPr>
        <dsp:cNvPr id="0" name=""/>
        <dsp:cNvSpPr/>
      </dsp:nvSpPr>
      <dsp:spPr>
        <a:xfrm>
          <a:off x="2913310" y="3367048"/>
          <a:ext cx="2402978" cy="1441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u="none" kern="1200" dirty="0"/>
            <a:t>Traffic Safety Coalition</a:t>
          </a:r>
          <a:endParaRPr lang="en-US" sz="2100" kern="1200" dirty="0"/>
        </a:p>
      </dsp:txBody>
      <dsp:txXfrm>
        <a:off x="2913310" y="3367048"/>
        <a:ext cx="2402978" cy="14417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319D9-DFEF-4568-9BE5-4AEBD2B43A56}">
      <dsp:nvSpPr>
        <dsp:cNvPr id="0" name=""/>
        <dsp:cNvSpPr/>
      </dsp:nvSpPr>
      <dsp:spPr>
        <a:xfrm>
          <a:off x="0" y="0"/>
          <a:ext cx="8711919" cy="1155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Regional Center for Poison Control and Prevention serving Massachusetts and Rhode Island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/>
            <a:t>http://www.maripoisoncenter.com</a:t>
          </a:r>
          <a:endParaRPr lang="en-US" sz="1700" kern="1200" dirty="0"/>
        </a:p>
      </dsp:txBody>
      <dsp:txXfrm>
        <a:off x="1857940" y="0"/>
        <a:ext cx="6853979" cy="1155560"/>
      </dsp:txXfrm>
    </dsp:sp>
    <dsp:sp modelId="{076DB01C-45F4-41C5-9551-4A13F93E96BC}">
      <dsp:nvSpPr>
        <dsp:cNvPr id="0" name=""/>
        <dsp:cNvSpPr/>
      </dsp:nvSpPr>
      <dsp:spPr>
        <a:xfrm>
          <a:off x="163785" y="115556"/>
          <a:ext cx="1645925" cy="9244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28F2F-9633-4BEF-8451-2C7E14C65923}">
      <dsp:nvSpPr>
        <dsp:cNvPr id="0" name=""/>
        <dsp:cNvSpPr/>
      </dsp:nvSpPr>
      <dsp:spPr>
        <a:xfrm>
          <a:off x="0" y="1271116"/>
          <a:ext cx="8711919" cy="1155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North East and Caribbean Injury Prevention Network</a:t>
          </a:r>
          <a:endParaRPr lang="en-US" sz="2200" kern="1200" dirty="0"/>
        </a:p>
      </dsp:txBody>
      <dsp:txXfrm>
        <a:off x="1857940" y="1271116"/>
        <a:ext cx="6853979" cy="1155560"/>
      </dsp:txXfrm>
    </dsp:sp>
    <dsp:sp modelId="{0DB099E8-C33A-48AB-A3D5-2A57E2848A6B}">
      <dsp:nvSpPr>
        <dsp:cNvPr id="0" name=""/>
        <dsp:cNvSpPr/>
      </dsp:nvSpPr>
      <dsp:spPr>
        <a:xfrm>
          <a:off x="118065" y="1386672"/>
          <a:ext cx="1737365" cy="9244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20469-4415-463E-AE32-BE734FE4B28F}">
      <dsp:nvSpPr>
        <dsp:cNvPr id="0" name=""/>
        <dsp:cNvSpPr/>
      </dsp:nvSpPr>
      <dsp:spPr>
        <a:xfrm>
          <a:off x="0" y="2542233"/>
          <a:ext cx="8711919" cy="1155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The Motor Vehicle National Peer Learning Team</a:t>
          </a:r>
          <a:endParaRPr lang="en-US" sz="2200" kern="1200" dirty="0"/>
        </a:p>
      </dsp:txBody>
      <dsp:txXfrm>
        <a:off x="1857940" y="2542233"/>
        <a:ext cx="6853979" cy="1155560"/>
      </dsp:txXfrm>
    </dsp:sp>
    <dsp:sp modelId="{07E56DF8-84B7-40D3-8072-3C0CBA1814B4}">
      <dsp:nvSpPr>
        <dsp:cNvPr id="0" name=""/>
        <dsp:cNvSpPr/>
      </dsp:nvSpPr>
      <dsp:spPr>
        <a:xfrm>
          <a:off x="438106" y="2657789"/>
          <a:ext cx="1097283" cy="9244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2E78F-6A5B-473D-9CED-C118DD4F4154}">
      <dsp:nvSpPr>
        <dsp:cNvPr id="0" name=""/>
        <dsp:cNvSpPr/>
      </dsp:nvSpPr>
      <dsp:spPr>
        <a:xfrm>
          <a:off x="0" y="427836"/>
          <a:ext cx="8229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4F0C4-7545-49A1-B6A6-E3D6FD6FE29D}">
      <dsp:nvSpPr>
        <dsp:cNvPr id="0" name=""/>
        <dsp:cNvSpPr/>
      </dsp:nvSpPr>
      <dsp:spPr>
        <a:xfrm>
          <a:off x="411480" y="29316"/>
          <a:ext cx="5760720" cy="797040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Levels of Prevention and Promotion</a:t>
          </a:r>
        </a:p>
      </dsp:txBody>
      <dsp:txXfrm>
        <a:off x="450388" y="68224"/>
        <a:ext cx="5682904" cy="719224"/>
      </dsp:txXfrm>
    </dsp:sp>
    <dsp:sp modelId="{60D5FB93-A70F-409D-88CD-99E670F6631A}">
      <dsp:nvSpPr>
        <dsp:cNvPr id="0" name=""/>
        <dsp:cNvSpPr/>
      </dsp:nvSpPr>
      <dsp:spPr>
        <a:xfrm>
          <a:off x="0" y="1579512"/>
          <a:ext cx="8229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12379"/>
              <a:satOff val="90"/>
              <a:lumOff val="-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B1A89E-666F-472A-BCEC-1DF2DBE90F2A}">
      <dsp:nvSpPr>
        <dsp:cNvPr id="0" name=""/>
        <dsp:cNvSpPr/>
      </dsp:nvSpPr>
      <dsp:spPr>
        <a:xfrm>
          <a:off x="411480" y="1254036"/>
          <a:ext cx="5760720" cy="797040"/>
        </a:xfrm>
        <a:prstGeom prst="roundRect">
          <a:avLst/>
        </a:prstGeom>
        <a:solidFill>
          <a:srgbClr val="4B65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The 4 E’s</a:t>
          </a:r>
        </a:p>
      </dsp:txBody>
      <dsp:txXfrm>
        <a:off x="450388" y="1292944"/>
        <a:ext cx="5682904" cy="719224"/>
      </dsp:txXfrm>
    </dsp:sp>
    <dsp:sp modelId="{0E306B3D-D6BA-46D2-A284-2C73D5D51242}">
      <dsp:nvSpPr>
        <dsp:cNvPr id="0" name=""/>
        <dsp:cNvSpPr/>
      </dsp:nvSpPr>
      <dsp:spPr>
        <a:xfrm>
          <a:off x="0" y="2877276"/>
          <a:ext cx="8229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224758"/>
              <a:satOff val="180"/>
              <a:lumOff val="-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21C96-B0AA-434B-A685-D448FE278627}">
      <dsp:nvSpPr>
        <dsp:cNvPr id="0" name=""/>
        <dsp:cNvSpPr/>
      </dsp:nvSpPr>
      <dsp:spPr>
        <a:xfrm>
          <a:off x="411480" y="2478756"/>
          <a:ext cx="5760720" cy="797040"/>
        </a:xfrm>
        <a:prstGeom prst="roundRect">
          <a:avLst/>
        </a:prstGeom>
        <a:solidFill>
          <a:srgbClr val="3445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The Spectrum of Prevention</a:t>
          </a:r>
        </a:p>
      </dsp:txBody>
      <dsp:txXfrm>
        <a:off x="450388" y="2517664"/>
        <a:ext cx="5682904" cy="719224"/>
      </dsp:txXfrm>
    </dsp:sp>
    <dsp:sp modelId="{CB317413-D65C-4CAD-8805-F235B599DCAA}">
      <dsp:nvSpPr>
        <dsp:cNvPr id="0" name=""/>
        <dsp:cNvSpPr/>
      </dsp:nvSpPr>
      <dsp:spPr>
        <a:xfrm>
          <a:off x="0" y="4101996"/>
          <a:ext cx="8229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837137"/>
              <a:satOff val="270"/>
              <a:lumOff val="-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65496E-98EF-4379-BA2B-0E5649FEEEF8}">
      <dsp:nvSpPr>
        <dsp:cNvPr id="0" name=""/>
        <dsp:cNvSpPr/>
      </dsp:nvSpPr>
      <dsp:spPr>
        <a:xfrm>
          <a:off x="411480" y="3703476"/>
          <a:ext cx="5760720" cy="797040"/>
        </a:xfrm>
        <a:prstGeom prst="roundRect">
          <a:avLst/>
        </a:prstGeom>
        <a:solidFill>
          <a:srgbClr val="82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The Socio-Ecological Model</a:t>
          </a:r>
        </a:p>
      </dsp:txBody>
      <dsp:txXfrm>
        <a:off x="450388" y="3742384"/>
        <a:ext cx="5682904" cy="719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41895-CD1D-46D5-A706-F9E1DDE45919}">
      <dsp:nvSpPr>
        <dsp:cNvPr id="0" name=""/>
        <dsp:cNvSpPr/>
      </dsp:nvSpPr>
      <dsp:spPr>
        <a:xfrm rot="5400000">
          <a:off x="-259733" y="261023"/>
          <a:ext cx="1731558" cy="1212091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Primary</a:t>
          </a:r>
        </a:p>
      </dsp:txBody>
      <dsp:txXfrm rot="-5400000">
        <a:off x="1" y="607336"/>
        <a:ext cx="1212091" cy="519467"/>
      </dsp:txXfrm>
    </dsp:sp>
    <dsp:sp modelId="{BC356E97-280F-4EEC-BB87-4DA547ECD3B4}">
      <dsp:nvSpPr>
        <dsp:cNvPr id="0" name=""/>
        <dsp:cNvSpPr/>
      </dsp:nvSpPr>
      <dsp:spPr>
        <a:xfrm rot="5400000">
          <a:off x="4158088" y="-2944707"/>
          <a:ext cx="1125513" cy="70175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Intervention before an event occurs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Examples: Education, Roadway Design, Banned substances</a:t>
          </a:r>
        </a:p>
      </dsp:txBody>
      <dsp:txXfrm rot="-5400000">
        <a:off x="1212091" y="56233"/>
        <a:ext cx="6962565" cy="1015627"/>
      </dsp:txXfrm>
    </dsp:sp>
    <dsp:sp modelId="{A63F1CEB-B27C-4DBC-A029-AAA6B497E942}">
      <dsp:nvSpPr>
        <dsp:cNvPr id="0" name=""/>
        <dsp:cNvSpPr/>
      </dsp:nvSpPr>
      <dsp:spPr>
        <a:xfrm rot="5400000">
          <a:off x="-259733" y="1799810"/>
          <a:ext cx="1731558" cy="1212091"/>
        </a:xfrm>
        <a:prstGeom prst="chevron">
          <a:avLst/>
        </a:prstGeom>
        <a:solidFill>
          <a:srgbClr val="4B6559"/>
        </a:solidFill>
        <a:ln w="25400" cap="flat" cmpd="sng" algn="ctr">
          <a:solidFill>
            <a:srgbClr val="4B655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Secondary</a:t>
          </a:r>
        </a:p>
      </dsp:txBody>
      <dsp:txXfrm rot="-5400000">
        <a:off x="1" y="2146123"/>
        <a:ext cx="1212091" cy="519467"/>
      </dsp:txXfrm>
    </dsp:sp>
    <dsp:sp modelId="{49E97233-C810-45FC-8DB7-89B49AA37924}">
      <dsp:nvSpPr>
        <dsp:cNvPr id="0" name=""/>
        <dsp:cNvSpPr/>
      </dsp:nvSpPr>
      <dsp:spPr>
        <a:xfrm rot="5400000">
          <a:off x="4158088" y="-1405920"/>
          <a:ext cx="1125513" cy="70175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B655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Screening and treatment before it’s an issue, possible structural changes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Examples: Airbags, Seatbelts</a:t>
          </a:r>
        </a:p>
      </dsp:txBody>
      <dsp:txXfrm rot="-5400000">
        <a:off x="1212091" y="1595020"/>
        <a:ext cx="6962565" cy="1015627"/>
      </dsp:txXfrm>
    </dsp:sp>
    <dsp:sp modelId="{8CFA44D1-F69A-4610-852B-4F82FA25AB1D}">
      <dsp:nvSpPr>
        <dsp:cNvPr id="0" name=""/>
        <dsp:cNvSpPr/>
      </dsp:nvSpPr>
      <dsp:spPr>
        <a:xfrm rot="5400000">
          <a:off x="-259733" y="3338598"/>
          <a:ext cx="1731558" cy="1212091"/>
        </a:xfrm>
        <a:prstGeom prst="chevron">
          <a:avLst/>
        </a:prstGeom>
        <a:solidFill>
          <a:srgbClr val="820000"/>
        </a:solidFill>
        <a:ln w="25400" cap="flat" cmpd="sng" algn="ctr">
          <a:solidFill>
            <a:srgbClr val="82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Tertiary</a:t>
          </a:r>
        </a:p>
      </dsp:txBody>
      <dsp:txXfrm rot="-5400000">
        <a:off x="1" y="3684911"/>
        <a:ext cx="1212091" cy="519467"/>
      </dsp:txXfrm>
    </dsp:sp>
    <dsp:sp modelId="{A6F61870-A906-44B8-9E5E-0119A2F90B98}">
      <dsp:nvSpPr>
        <dsp:cNvPr id="0" name=""/>
        <dsp:cNvSpPr/>
      </dsp:nvSpPr>
      <dsp:spPr>
        <a:xfrm rot="5400000">
          <a:off x="4158088" y="132866"/>
          <a:ext cx="1125513" cy="70175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2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Treatment and Recovery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Examples: Minimize brain damage, Sequelae</a:t>
          </a:r>
        </a:p>
      </dsp:txBody>
      <dsp:txXfrm rot="-5400000">
        <a:off x="1212091" y="3133807"/>
        <a:ext cx="6962565" cy="10156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D9101-485C-4CDD-A8D6-861FA5A7DEFF}">
      <dsp:nvSpPr>
        <dsp:cNvPr id="0" name=""/>
        <dsp:cNvSpPr/>
      </dsp:nvSpPr>
      <dsp:spPr>
        <a:xfrm rot="5400000">
          <a:off x="4565091" y="-2592587"/>
          <a:ext cx="979467" cy="6348279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/>
            <a:t>Modifications to the environment or to products to make things safer.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/>
            <a:t>Example: Seat belts in cars or fencing around a pool</a:t>
          </a:r>
        </a:p>
      </dsp:txBody>
      <dsp:txXfrm rot="-5400000">
        <a:off x="1880685" y="139633"/>
        <a:ext cx="6300465" cy="883839"/>
      </dsp:txXfrm>
    </dsp:sp>
    <dsp:sp modelId="{6D6AE67C-9832-4386-8AE7-A0B05CE35C6C}">
      <dsp:nvSpPr>
        <dsp:cNvPr id="0" name=""/>
        <dsp:cNvSpPr/>
      </dsp:nvSpPr>
      <dsp:spPr>
        <a:xfrm>
          <a:off x="0" y="2408"/>
          <a:ext cx="1880049" cy="1158288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Engineering</a:t>
          </a:r>
        </a:p>
      </dsp:txBody>
      <dsp:txXfrm>
        <a:off x="56543" y="58951"/>
        <a:ext cx="1766963" cy="1045202"/>
      </dsp:txXfrm>
    </dsp:sp>
    <dsp:sp modelId="{8C13B15C-5614-466B-B0D2-A48501C2F18C}">
      <dsp:nvSpPr>
        <dsp:cNvPr id="0" name=""/>
        <dsp:cNvSpPr/>
      </dsp:nvSpPr>
      <dsp:spPr>
        <a:xfrm rot="5400000">
          <a:off x="4565091" y="-1376384"/>
          <a:ext cx="979467" cy="6348279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5">
              <a:tint val="40000"/>
              <a:alpha val="90000"/>
              <a:hueOff val="-589711"/>
              <a:satOff val="-772"/>
              <a:lumOff val="-3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/>
            <a:t>Implementation or development of laws and polices that prevent death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/>
            <a:t>Example: Laws requiring seat belt use and school polices requiring students who receive a head injury while playing sports to be pulled from play</a:t>
          </a:r>
        </a:p>
      </dsp:txBody>
      <dsp:txXfrm rot="-5400000">
        <a:off x="1880685" y="1355836"/>
        <a:ext cx="6300465" cy="883839"/>
      </dsp:txXfrm>
    </dsp:sp>
    <dsp:sp modelId="{E8BB4175-BD34-42CC-A438-BBE5D13748D1}">
      <dsp:nvSpPr>
        <dsp:cNvPr id="0" name=""/>
        <dsp:cNvSpPr/>
      </dsp:nvSpPr>
      <dsp:spPr>
        <a:xfrm>
          <a:off x="0" y="1218610"/>
          <a:ext cx="1880049" cy="1158288"/>
        </a:xfrm>
        <a:prstGeom prst="roundRect">
          <a:avLst/>
        </a:prstGeom>
        <a:solidFill>
          <a:srgbClr val="4B65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Enforcement</a:t>
          </a:r>
        </a:p>
      </dsp:txBody>
      <dsp:txXfrm>
        <a:off x="56543" y="1275153"/>
        <a:ext cx="1766963" cy="1045202"/>
      </dsp:txXfrm>
    </dsp:sp>
    <dsp:sp modelId="{15B6F255-381A-49C1-AE42-47E204E5A9E4}">
      <dsp:nvSpPr>
        <dsp:cNvPr id="0" name=""/>
        <dsp:cNvSpPr/>
      </dsp:nvSpPr>
      <dsp:spPr>
        <a:xfrm rot="5400000">
          <a:off x="4565091" y="-160181"/>
          <a:ext cx="979467" cy="6348279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5">
              <a:tint val="40000"/>
              <a:alpha val="90000"/>
              <a:hueOff val="-1179423"/>
              <a:satOff val="-1544"/>
              <a:lumOff val="-7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/>
            <a:t>Providing professionals and the public with the information that they need to make  safe choices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/>
            <a:t>Example: Training and awareness campaigns about infant safe sleep practices </a:t>
          </a:r>
        </a:p>
      </dsp:txBody>
      <dsp:txXfrm rot="-5400000">
        <a:off x="1880685" y="2572039"/>
        <a:ext cx="6300465" cy="883839"/>
      </dsp:txXfrm>
    </dsp:sp>
    <dsp:sp modelId="{EB9C632F-619A-4E3D-B1F2-28ED7701FEDE}">
      <dsp:nvSpPr>
        <dsp:cNvPr id="0" name=""/>
        <dsp:cNvSpPr/>
      </dsp:nvSpPr>
      <dsp:spPr>
        <a:xfrm>
          <a:off x="0" y="2434813"/>
          <a:ext cx="1880049" cy="1158288"/>
        </a:xfrm>
        <a:prstGeom prst="roundRect">
          <a:avLst/>
        </a:prstGeom>
        <a:solidFill>
          <a:srgbClr val="3445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Education</a:t>
          </a:r>
        </a:p>
      </dsp:txBody>
      <dsp:txXfrm>
        <a:off x="56543" y="2491356"/>
        <a:ext cx="1766963" cy="1045202"/>
      </dsp:txXfrm>
    </dsp:sp>
    <dsp:sp modelId="{A219EFFC-1861-46BD-BC05-C6F5916C64A6}">
      <dsp:nvSpPr>
        <dsp:cNvPr id="0" name=""/>
        <dsp:cNvSpPr/>
      </dsp:nvSpPr>
      <dsp:spPr>
        <a:xfrm rot="5400000">
          <a:off x="4565091" y="1056021"/>
          <a:ext cx="979467" cy="6348279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/>
            <a:t>Quality trauma management in the field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/>
            <a:t>Example: An ambulance with the proper equipment responds promptly and transports a child who experienced significant trauma to the nearest trauma center</a:t>
          </a:r>
        </a:p>
      </dsp:txBody>
      <dsp:txXfrm rot="-5400000">
        <a:off x="1880685" y="3788241"/>
        <a:ext cx="6300465" cy="883839"/>
      </dsp:txXfrm>
    </dsp:sp>
    <dsp:sp modelId="{DCC86C64-CFDE-48B8-A395-9F9A351F02A5}">
      <dsp:nvSpPr>
        <dsp:cNvPr id="0" name=""/>
        <dsp:cNvSpPr/>
      </dsp:nvSpPr>
      <dsp:spPr>
        <a:xfrm>
          <a:off x="0" y="3651016"/>
          <a:ext cx="1880049" cy="1158288"/>
        </a:xfrm>
        <a:prstGeom prst="roundRect">
          <a:avLst/>
        </a:prstGeom>
        <a:solidFill>
          <a:srgbClr val="82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EMS</a:t>
          </a:r>
        </a:p>
      </dsp:txBody>
      <dsp:txXfrm>
        <a:off x="56543" y="3707559"/>
        <a:ext cx="1766963" cy="10452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9483F-946D-49B8-A0C5-F4A847A06773}">
      <dsp:nvSpPr>
        <dsp:cNvPr id="0" name=""/>
        <dsp:cNvSpPr/>
      </dsp:nvSpPr>
      <dsp:spPr>
        <a:xfrm>
          <a:off x="0" y="31206"/>
          <a:ext cx="8229600" cy="719549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Influencing Policy &amp; Legislation</a:t>
          </a:r>
        </a:p>
      </dsp:txBody>
      <dsp:txXfrm>
        <a:off x="35125" y="66331"/>
        <a:ext cx="8159350" cy="649299"/>
      </dsp:txXfrm>
    </dsp:sp>
    <dsp:sp modelId="{9CC588E3-B2AE-4257-BBE7-B722CEA85608}">
      <dsp:nvSpPr>
        <dsp:cNvPr id="0" name=""/>
        <dsp:cNvSpPr/>
      </dsp:nvSpPr>
      <dsp:spPr>
        <a:xfrm>
          <a:off x="0" y="837156"/>
          <a:ext cx="8229600" cy="719549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Changing Organization Practices</a:t>
          </a:r>
        </a:p>
      </dsp:txBody>
      <dsp:txXfrm>
        <a:off x="35125" y="872281"/>
        <a:ext cx="8159350" cy="649299"/>
      </dsp:txXfrm>
    </dsp:sp>
    <dsp:sp modelId="{C6BD2BE2-C528-4BE3-A618-20B754541A36}">
      <dsp:nvSpPr>
        <dsp:cNvPr id="0" name=""/>
        <dsp:cNvSpPr/>
      </dsp:nvSpPr>
      <dsp:spPr>
        <a:xfrm>
          <a:off x="0" y="1643106"/>
          <a:ext cx="8229600" cy="719549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Fostering Coalition and Networks</a:t>
          </a:r>
        </a:p>
      </dsp:txBody>
      <dsp:txXfrm>
        <a:off x="35125" y="1678231"/>
        <a:ext cx="8159350" cy="649299"/>
      </dsp:txXfrm>
    </dsp:sp>
    <dsp:sp modelId="{2B0B5696-550E-460A-A7DA-307E8EDC9BD7}">
      <dsp:nvSpPr>
        <dsp:cNvPr id="0" name=""/>
        <dsp:cNvSpPr/>
      </dsp:nvSpPr>
      <dsp:spPr>
        <a:xfrm>
          <a:off x="0" y="2449056"/>
          <a:ext cx="8229600" cy="719549"/>
        </a:xfrm>
        <a:prstGeom prst="roundRect">
          <a:avLst/>
        </a:prstGeom>
        <a:solidFill>
          <a:srgbClr val="CDB00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Educating Providers</a:t>
          </a:r>
        </a:p>
      </dsp:txBody>
      <dsp:txXfrm>
        <a:off x="35125" y="2484181"/>
        <a:ext cx="8159350" cy="649299"/>
      </dsp:txXfrm>
    </dsp:sp>
    <dsp:sp modelId="{E6650CB3-2527-4073-AF13-9DC7BF1815BA}">
      <dsp:nvSpPr>
        <dsp:cNvPr id="0" name=""/>
        <dsp:cNvSpPr/>
      </dsp:nvSpPr>
      <dsp:spPr>
        <a:xfrm>
          <a:off x="0" y="3255006"/>
          <a:ext cx="8229600" cy="719549"/>
        </a:xfrm>
        <a:prstGeom prst="roundRect">
          <a:avLst/>
        </a:prstGeom>
        <a:solidFill>
          <a:srgbClr val="82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Promoting Community Education</a:t>
          </a:r>
        </a:p>
      </dsp:txBody>
      <dsp:txXfrm>
        <a:off x="35125" y="3290131"/>
        <a:ext cx="8159350" cy="649299"/>
      </dsp:txXfrm>
    </dsp:sp>
    <dsp:sp modelId="{9C3E1E22-571A-4FAE-B6A0-A0D5E7EF618B}">
      <dsp:nvSpPr>
        <dsp:cNvPr id="0" name=""/>
        <dsp:cNvSpPr/>
      </dsp:nvSpPr>
      <dsp:spPr>
        <a:xfrm>
          <a:off x="0" y="4060956"/>
          <a:ext cx="8229600" cy="719549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Strengthening Individual Knowledge and Skills</a:t>
          </a:r>
        </a:p>
      </dsp:txBody>
      <dsp:txXfrm>
        <a:off x="35125" y="4096081"/>
        <a:ext cx="8159350" cy="6492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1AE05-8D0D-44B9-9DB7-44ACBB9A01F5}">
      <dsp:nvSpPr>
        <dsp:cNvPr id="0" name=""/>
        <dsp:cNvSpPr/>
      </dsp:nvSpPr>
      <dsp:spPr>
        <a:xfrm>
          <a:off x="0" y="-55719"/>
          <a:ext cx="4811713" cy="4470370"/>
        </a:xfrm>
        <a:prstGeom prst="pie">
          <a:avLst>
            <a:gd name="adj1" fmla="val 5400000"/>
            <a:gd name="adj2" fmla="val 16200000"/>
          </a:avLst>
        </a:prstGeom>
        <a:solidFill>
          <a:srgbClr val="4B65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63B9ED-FE9D-4A45-807B-B27701E69A6C}">
      <dsp:nvSpPr>
        <dsp:cNvPr id="0" name=""/>
        <dsp:cNvSpPr/>
      </dsp:nvSpPr>
      <dsp:spPr>
        <a:xfrm>
          <a:off x="2405856" y="0"/>
          <a:ext cx="5823743" cy="48117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B655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Society</a:t>
          </a:r>
        </a:p>
      </dsp:txBody>
      <dsp:txXfrm>
        <a:off x="2405856" y="0"/>
        <a:ext cx="5823743" cy="769874"/>
      </dsp:txXfrm>
    </dsp:sp>
    <dsp:sp modelId="{9B3CE143-6AF5-4C47-985C-D4A756B2259E}">
      <dsp:nvSpPr>
        <dsp:cNvPr id="0" name=""/>
        <dsp:cNvSpPr/>
      </dsp:nvSpPr>
      <dsp:spPr>
        <a:xfrm>
          <a:off x="505229" y="769874"/>
          <a:ext cx="3801253" cy="3801253"/>
        </a:xfrm>
        <a:prstGeom prst="pie">
          <a:avLst>
            <a:gd name="adj1" fmla="val 5400000"/>
            <a:gd name="adj2" fmla="val 16200000"/>
          </a:avLst>
        </a:prstGeom>
        <a:solidFill>
          <a:srgbClr val="3445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EA97B-18FB-45BA-9B2E-62139CE2AFC7}">
      <dsp:nvSpPr>
        <dsp:cNvPr id="0" name=""/>
        <dsp:cNvSpPr/>
      </dsp:nvSpPr>
      <dsp:spPr>
        <a:xfrm>
          <a:off x="2405856" y="769874"/>
          <a:ext cx="5823743" cy="38012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Community</a:t>
          </a:r>
        </a:p>
      </dsp:txBody>
      <dsp:txXfrm>
        <a:off x="2405856" y="769874"/>
        <a:ext cx="5823743" cy="769874"/>
      </dsp:txXfrm>
    </dsp:sp>
    <dsp:sp modelId="{0B0A22FD-9C1D-47E4-8065-AC2901312BF2}">
      <dsp:nvSpPr>
        <dsp:cNvPr id="0" name=""/>
        <dsp:cNvSpPr/>
      </dsp:nvSpPr>
      <dsp:spPr>
        <a:xfrm>
          <a:off x="1010459" y="1915668"/>
          <a:ext cx="2790793" cy="2790793"/>
        </a:xfrm>
        <a:prstGeom prst="pie">
          <a:avLst>
            <a:gd name="adj1" fmla="val 5400000"/>
            <a:gd name="adj2" fmla="val 1620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C35CF-8878-4A71-8991-49C424BD8EAD}">
      <dsp:nvSpPr>
        <dsp:cNvPr id="0" name=""/>
        <dsp:cNvSpPr/>
      </dsp:nvSpPr>
      <dsp:spPr>
        <a:xfrm>
          <a:off x="2405856" y="1915668"/>
          <a:ext cx="5823743" cy="27907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Institution/Organizations</a:t>
          </a:r>
        </a:p>
      </dsp:txBody>
      <dsp:txXfrm>
        <a:off x="2405856" y="1915668"/>
        <a:ext cx="5823743" cy="769874"/>
      </dsp:txXfrm>
    </dsp:sp>
    <dsp:sp modelId="{D4C8F4BD-AB3F-4B86-914F-82D895427D7F}">
      <dsp:nvSpPr>
        <dsp:cNvPr id="0" name=""/>
        <dsp:cNvSpPr/>
      </dsp:nvSpPr>
      <dsp:spPr>
        <a:xfrm>
          <a:off x="1515689" y="2986433"/>
          <a:ext cx="1780333" cy="1780333"/>
        </a:xfrm>
        <a:prstGeom prst="pie">
          <a:avLst>
            <a:gd name="adj1" fmla="val 5400000"/>
            <a:gd name="adj2" fmla="val 16200000"/>
          </a:avLst>
        </a:prstGeom>
        <a:solidFill>
          <a:srgbClr val="82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062B0-B301-420B-84DA-298CA8FD277D}">
      <dsp:nvSpPr>
        <dsp:cNvPr id="0" name=""/>
        <dsp:cNvSpPr/>
      </dsp:nvSpPr>
      <dsp:spPr>
        <a:xfrm>
          <a:off x="2405856" y="2986433"/>
          <a:ext cx="5823743" cy="17803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Relationship</a:t>
          </a:r>
        </a:p>
      </dsp:txBody>
      <dsp:txXfrm>
        <a:off x="2405856" y="2986433"/>
        <a:ext cx="5823743" cy="769874"/>
      </dsp:txXfrm>
    </dsp:sp>
    <dsp:sp modelId="{471CC590-3DC9-44A8-B605-840BCC975D47}">
      <dsp:nvSpPr>
        <dsp:cNvPr id="0" name=""/>
        <dsp:cNvSpPr/>
      </dsp:nvSpPr>
      <dsp:spPr>
        <a:xfrm>
          <a:off x="2020919" y="4019512"/>
          <a:ext cx="769874" cy="769874"/>
        </a:xfrm>
        <a:prstGeom prst="pie">
          <a:avLst>
            <a:gd name="adj1" fmla="val 5400000"/>
            <a:gd name="adj2" fmla="val 16200000"/>
          </a:avLst>
        </a:prstGeom>
        <a:solidFill>
          <a:srgbClr val="4B65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AF2A4-DDBA-44BB-AFE3-BE5FE4FDFEE1}">
      <dsp:nvSpPr>
        <dsp:cNvPr id="0" name=""/>
        <dsp:cNvSpPr/>
      </dsp:nvSpPr>
      <dsp:spPr>
        <a:xfrm>
          <a:off x="2405856" y="4019512"/>
          <a:ext cx="5823743" cy="7698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Individual</a:t>
          </a:r>
        </a:p>
      </dsp:txBody>
      <dsp:txXfrm>
        <a:off x="2405856" y="4019512"/>
        <a:ext cx="5823743" cy="7698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15160-AF6B-4E43-AEA6-7276F3A7EC1C}">
      <dsp:nvSpPr>
        <dsp:cNvPr id="0" name=""/>
        <dsp:cNvSpPr/>
      </dsp:nvSpPr>
      <dsp:spPr>
        <a:xfrm>
          <a:off x="6172576" y="2800773"/>
          <a:ext cx="91440" cy="4338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38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EF289-D2BA-4B48-B35C-C450A5C09911}">
      <dsp:nvSpPr>
        <dsp:cNvPr id="0" name=""/>
        <dsp:cNvSpPr/>
      </dsp:nvSpPr>
      <dsp:spPr>
        <a:xfrm>
          <a:off x="4043046" y="1419600"/>
          <a:ext cx="2175249" cy="433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669"/>
              </a:lnTo>
              <a:lnTo>
                <a:pt x="2175249" y="295669"/>
              </a:lnTo>
              <a:lnTo>
                <a:pt x="2175249" y="4338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E9AA2-AEB0-44FE-9835-B53A276CF4F7}">
      <dsp:nvSpPr>
        <dsp:cNvPr id="0" name=""/>
        <dsp:cNvSpPr/>
      </dsp:nvSpPr>
      <dsp:spPr>
        <a:xfrm>
          <a:off x="2571634" y="2800773"/>
          <a:ext cx="1823330" cy="433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669"/>
              </a:lnTo>
              <a:lnTo>
                <a:pt x="1823330" y="295669"/>
              </a:lnTo>
              <a:lnTo>
                <a:pt x="1823330" y="4338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276842-F7C5-4363-AF07-F43BB451C50F}">
      <dsp:nvSpPr>
        <dsp:cNvPr id="0" name=""/>
        <dsp:cNvSpPr/>
      </dsp:nvSpPr>
      <dsp:spPr>
        <a:xfrm>
          <a:off x="2525914" y="2800773"/>
          <a:ext cx="91440" cy="4338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38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144802-41C5-4717-BBF5-8AFA401F5F53}">
      <dsp:nvSpPr>
        <dsp:cNvPr id="0" name=""/>
        <dsp:cNvSpPr/>
      </dsp:nvSpPr>
      <dsp:spPr>
        <a:xfrm>
          <a:off x="748304" y="2800773"/>
          <a:ext cx="1823330" cy="433869"/>
        </a:xfrm>
        <a:custGeom>
          <a:avLst/>
          <a:gdLst/>
          <a:ahLst/>
          <a:cxnLst/>
          <a:rect l="0" t="0" r="0" b="0"/>
          <a:pathLst>
            <a:path>
              <a:moveTo>
                <a:pt x="1823330" y="0"/>
              </a:moveTo>
              <a:lnTo>
                <a:pt x="1823330" y="295669"/>
              </a:lnTo>
              <a:lnTo>
                <a:pt x="0" y="295669"/>
              </a:lnTo>
              <a:lnTo>
                <a:pt x="0" y="4338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4B50F-1927-4E24-9C55-32FEE921CAA1}">
      <dsp:nvSpPr>
        <dsp:cNvPr id="0" name=""/>
        <dsp:cNvSpPr/>
      </dsp:nvSpPr>
      <dsp:spPr>
        <a:xfrm>
          <a:off x="2571634" y="1419600"/>
          <a:ext cx="1471411" cy="433869"/>
        </a:xfrm>
        <a:custGeom>
          <a:avLst/>
          <a:gdLst/>
          <a:ahLst/>
          <a:cxnLst/>
          <a:rect l="0" t="0" r="0" b="0"/>
          <a:pathLst>
            <a:path>
              <a:moveTo>
                <a:pt x="1471411" y="0"/>
              </a:moveTo>
              <a:lnTo>
                <a:pt x="1471411" y="295669"/>
              </a:lnTo>
              <a:lnTo>
                <a:pt x="0" y="295669"/>
              </a:lnTo>
              <a:lnTo>
                <a:pt x="0" y="4338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4AFB84-198D-4D24-844A-53660F48F5E6}">
      <dsp:nvSpPr>
        <dsp:cNvPr id="0" name=""/>
        <dsp:cNvSpPr/>
      </dsp:nvSpPr>
      <dsp:spPr>
        <a:xfrm>
          <a:off x="376565" y="472297"/>
          <a:ext cx="7332961" cy="947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2173A-A6DC-4FB8-BC09-D6DF940874EF}">
      <dsp:nvSpPr>
        <dsp:cNvPr id="0" name=""/>
        <dsp:cNvSpPr/>
      </dsp:nvSpPr>
      <dsp:spPr>
        <a:xfrm>
          <a:off x="542322" y="629766"/>
          <a:ext cx="7332961" cy="947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2"/>
              </a:solidFill>
            </a:rPr>
            <a:t>Bureau of Community Health and Prevention</a:t>
          </a:r>
        </a:p>
      </dsp:txBody>
      <dsp:txXfrm>
        <a:off x="570068" y="657512"/>
        <a:ext cx="7277469" cy="891811"/>
      </dsp:txXfrm>
    </dsp:sp>
    <dsp:sp modelId="{A99CA1E1-1ABD-4768-9184-84E5EB670D21}">
      <dsp:nvSpPr>
        <dsp:cNvPr id="0" name=""/>
        <dsp:cNvSpPr/>
      </dsp:nvSpPr>
      <dsp:spPr>
        <a:xfrm>
          <a:off x="1825726" y="1853470"/>
          <a:ext cx="1491815" cy="947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36E0C-6B61-4EE6-92A4-D89C96740C62}">
      <dsp:nvSpPr>
        <dsp:cNvPr id="0" name=""/>
        <dsp:cNvSpPr/>
      </dsp:nvSpPr>
      <dsp:spPr>
        <a:xfrm>
          <a:off x="1991484" y="2010939"/>
          <a:ext cx="1491815" cy="947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Division of Violence and Injury Prevention</a:t>
          </a:r>
        </a:p>
      </dsp:txBody>
      <dsp:txXfrm>
        <a:off x="2019230" y="2038685"/>
        <a:ext cx="1436323" cy="891811"/>
      </dsp:txXfrm>
    </dsp:sp>
    <dsp:sp modelId="{803C993B-A24B-47DB-9C45-F91C58DB2A8C}">
      <dsp:nvSpPr>
        <dsp:cNvPr id="0" name=""/>
        <dsp:cNvSpPr/>
      </dsp:nvSpPr>
      <dsp:spPr>
        <a:xfrm>
          <a:off x="2396" y="3234643"/>
          <a:ext cx="1491815" cy="947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1D111-8DE1-41CA-AF6E-F7D1C97BEE20}">
      <dsp:nvSpPr>
        <dsp:cNvPr id="0" name=""/>
        <dsp:cNvSpPr/>
      </dsp:nvSpPr>
      <dsp:spPr>
        <a:xfrm>
          <a:off x="168153" y="3392112"/>
          <a:ext cx="1491815" cy="947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Injury Prevention and Control Program</a:t>
          </a:r>
        </a:p>
      </dsp:txBody>
      <dsp:txXfrm>
        <a:off x="195899" y="3419858"/>
        <a:ext cx="1436323" cy="891811"/>
      </dsp:txXfrm>
    </dsp:sp>
    <dsp:sp modelId="{3F620591-6680-4C8E-9D64-705108E88CC1}">
      <dsp:nvSpPr>
        <dsp:cNvPr id="0" name=""/>
        <dsp:cNvSpPr/>
      </dsp:nvSpPr>
      <dsp:spPr>
        <a:xfrm>
          <a:off x="1825726" y="3234643"/>
          <a:ext cx="1491815" cy="947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C5955-C523-436E-80D4-FDAF345C3C36}">
      <dsp:nvSpPr>
        <dsp:cNvPr id="0" name=""/>
        <dsp:cNvSpPr/>
      </dsp:nvSpPr>
      <dsp:spPr>
        <a:xfrm>
          <a:off x="1991484" y="3392112"/>
          <a:ext cx="1491815" cy="947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Suicide Prevention Program</a:t>
          </a:r>
        </a:p>
      </dsp:txBody>
      <dsp:txXfrm>
        <a:off x="2019230" y="3419858"/>
        <a:ext cx="1436323" cy="891811"/>
      </dsp:txXfrm>
    </dsp:sp>
    <dsp:sp modelId="{AAE1A91A-923D-41BE-8AE7-000E8E75DB84}">
      <dsp:nvSpPr>
        <dsp:cNvPr id="0" name=""/>
        <dsp:cNvSpPr/>
      </dsp:nvSpPr>
      <dsp:spPr>
        <a:xfrm>
          <a:off x="3649057" y="3234643"/>
          <a:ext cx="1491815" cy="947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D1779-4F29-4A5E-852A-A5DE50211CFD}">
      <dsp:nvSpPr>
        <dsp:cNvPr id="0" name=""/>
        <dsp:cNvSpPr/>
      </dsp:nvSpPr>
      <dsp:spPr>
        <a:xfrm>
          <a:off x="3814814" y="3392112"/>
          <a:ext cx="1491815" cy="947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Youth Violence Prevention Program</a:t>
          </a:r>
        </a:p>
      </dsp:txBody>
      <dsp:txXfrm>
        <a:off x="3842560" y="3419858"/>
        <a:ext cx="1436323" cy="891811"/>
      </dsp:txXfrm>
    </dsp:sp>
    <dsp:sp modelId="{A8BEC9AF-C92E-469C-A2E3-6F78036B6ECA}">
      <dsp:nvSpPr>
        <dsp:cNvPr id="0" name=""/>
        <dsp:cNvSpPr/>
      </dsp:nvSpPr>
      <dsp:spPr>
        <a:xfrm>
          <a:off x="5472388" y="1853470"/>
          <a:ext cx="1491815" cy="947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2CF5F-E5C8-4602-AA0C-31B3341FA9E0}">
      <dsp:nvSpPr>
        <dsp:cNvPr id="0" name=""/>
        <dsp:cNvSpPr/>
      </dsp:nvSpPr>
      <dsp:spPr>
        <a:xfrm>
          <a:off x="5638145" y="2010939"/>
          <a:ext cx="1491815" cy="947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Office of Statistics and Evaluation</a:t>
          </a:r>
        </a:p>
      </dsp:txBody>
      <dsp:txXfrm>
        <a:off x="5665891" y="2038685"/>
        <a:ext cx="1436323" cy="891811"/>
      </dsp:txXfrm>
    </dsp:sp>
    <dsp:sp modelId="{E5650E83-1001-4538-8150-462806414A73}">
      <dsp:nvSpPr>
        <dsp:cNvPr id="0" name=""/>
        <dsp:cNvSpPr/>
      </dsp:nvSpPr>
      <dsp:spPr>
        <a:xfrm>
          <a:off x="5472388" y="3234643"/>
          <a:ext cx="1491815" cy="947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E8182-6A37-4F0E-9D65-0DAE2690AFA9}">
      <dsp:nvSpPr>
        <dsp:cNvPr id="0" name=""/>
        <dsp:cNvSpPr/>
      </dsp:nvSpPr>
      <dsp:spPr>
        <a:xfrm>
          <a:off x="5638145" y="3392112"/>
          <a:ext cx="1491815" cy="947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Injury Surveillance Program</a:t>
          </a:r>
        </a:p>
      </dsp:txBody>
      <dsp:txXfrm>
        <a:off x="5665891" y="3419858"/>
        <a:ext cx="1436323" cy="8918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CA24A-5EFA-4E0D-8373-74DDBC616547}">
      <dsp:nvSpPr>
        <dsp:cNvPr id="0" name=""/>
        <dsp:cNvSpPr/>
      </dsp:nvSpPr>
      <dsp:spPr>
        <a:xfrm>
          <a:off x="0" y="73421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/>
            <a:t>Falls</a:t>
          </a:r>
        </a:p>
      </dsp:txBody>
      <dsp:txXfrm>
        <a:off x="0" y="734218"/>
        <a:ext cx="2571749" cy="1543050"/>
      </dsp:txXfrm>
    </dsp:sp>
    <dsp:sp modelId="{261F6C0E-7C96-4646-9D81-EAF68E544D30}">
      <dsp:nvSpPr>
        <dsp:cNvPr id="0" name=""/>
        <dsp:cNvSpPr/>
      </dsp:nvSpPr>
      <dsp:spPr>
        <a:xfrm>
          <a:off x="2828925" y="73421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/>
            <a:t>Transportation</a:t>
          </a:r>
        </a:p>
      </dsp:txBody>
      <dsp:txXfrm>
        <a:off x="2828925" y="734218"/>
        <a:ext cx="2571749" cy="1543050"/>
      </dsp:txXfrm>
    </dsp:sp>
    <dsp:sp modelId="{BE2055A8-B637-4FE6-84A7-116037786631}">
      <dsp:nvSpPr>
        <dsp:cNvPr id="0" name=""/>
        <dsp:cNvSpPr/>
      </dsp:nvSpPr>
      <dsp:spPr>
        <a:xfrm>
          <a:off x="5657849" y="73421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/>
            <a:t>Youth Sports Concussion</a:t>
          </a:r>
        </a:p>
      </dsp:txBody>
      <dsp:txXfrm>
        <a:off x="5657849" y="734218"/>
        <a:ext cx="2571749" cy="1543050"/>
      </dsp:txXfrm>
    </dsp:sp>
    <dsp:sp modelId="{046922BD-A06D-4083-8343-118060164D96}">
      <dsp:nvSpPr>
        <dsp:cNvPr id="0" name=""/>
        <dsp:cNvSpPr/>
      </dsp:nvSpPr>
      <dsp:spPr>
        <a:xfrm>
          <a:off x="1414462" y="2534444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/>
            <a:t>Sleep-related infant deaths</a:t>
          </a:r>
        </a:p>
      </dsp:txBody>
      <dsp:txXfrm>
        <a:off x="1414462" y="2534444"/>
        <a:ext cx="2571749" cy="1543050"/>
      </dsp:txXfrm>
    </dsp:sp>
    <dsp:sp modelId="{939ED04A-1200-4CA7-9767-D374EE161853}">
      <dsp:nvSpPr>
        <dsp:cNvPr id="0" name=""/>
        <dsp:cNvSpPr/>
      </dsp:nvSpPr>
      <dsp:spPr>
        <a:xfrm>
          <a:off x="4243387" y="2534444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/>
            <a:t>Poison</a:t>
          </a:r>
          <a:endParaRPr lang="en-US" sz="3000" b="1" kern="1200" dirty="0"/>
        </a:p>
      </dsp:txBody>
      <dsp:txXfrm>
        <a:off x="4243387" y="2534444"/>
        <a:ext cx="2571749" cy="15430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1CFF9-6E77-47D7-9D0B-91BCAA995B8D}">
      <dsp:nvSpPr>
        <dsp:cNvPr id="0" name=""/>
        <dsp:cNvSpPr/>
      </dsp:nvSpPr>
      <dsp:spPr>
        <a:xfrm>
          <a:off x="0" y="73421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Falls Prevention Commission</a:t>
          </a:r>
        </a:p>
      </dsp:txBody>
      <dsp:txXfrm>
        <a:off x="0" y="734218"/>
        <a:ext cx="2571749" cy="1543050"/>
      </dsp:txXfrm>
    </dsp:sp>
    <dsp:sp modelId="{E606EBAA-6E9E-45A8-A041-49C1169E3F36}">
      <dsp:nvSpPr>
        <dsp:cNvPr id="0" name=""/>
        <dsp:cNvSpPr/>
      </dsp:nvSpPr>
      <dsp:spPr>
        <a:xfrm>
          <a:off x="2828924" y="73421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Spinal Cord Injury Cure Research Fund</a:t>
          </a:r>
        </a:p>
      </dsp:txBody>
      <dsp:txXfrm>
        <a:off x="2828924" y="734218"/>
        <a:ext cx="2571749" cy="1543050"/>
      </dsp:txXfrm>
    </dsp:sp>
    <dsp:sp modelId="{F2F4C8E4-0DBD-4F1C-80E5-039FDC16205B}">
      <dsp:nvSpPr>
        <dsp:cNvPr id="0" name=""/>
        <dsp:cNvSpPr/>
      </dsp:nvSpPr>
      <dsp:spPr>
        <a:xfrm>
          <a:off x="5657849" y="73421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/>
            <a:t>Youth Sports Concussions</a:t>
          </a:r>
          <a:endParaRPr lang="en-US" sz="2500" kern="1200" dirty="0"/>
        </a:p>
      </dsp:txBody>
      <dsp:txXfrm>
        <a:off x="5657849" y="734218"/>
        <a:ext cx="2571749" cy="1543050"/>
      </dsp:txXfrm>
    </dsp:sp>
    <dsp:sp modelId="{D8EF5E79-480D-4105-9493-7BEA5F5AED39}">
      <dsp:nvSpPr>
        <dsp:cNvPr id="0" name=""/>
        <dsp:cNvSpPr/>
      </dsp:nvSpPr>
      <dsp:spPr>
        <a:xfrm>
          <a:off x="0" y="2534444"/>
          <a:ext cx="2571749" cy="154305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Child Fatality Review</a:t>
          </a:r>
          <a:endParaRPr lang="en-US" sz="2500" b="0" kern="1200" dirty="0"/>
        </a:p>
      </dsp:txBody>
      <dsp:txXfrm>
        <a:off x="0" y="2534444"/>
        <a:ext cx="2571749" cy="1543050"/>
      </dsp:txXfrm>
    </dsp:sp>
    <dsp:sp modelId="{CE971620-F2CE-4528-9AC3-E6C49732C6F2}">
      <dsp:nvSpPr>
        <dsp:cNvPr id="0" name=""/>
        <dsp:cNvSpPr/>
      </dsp:nvSpPr>
      <dsp:spPr>
        <a:xfrm>
          <a:off x="2828924" y="2534444"/>
          <a:ext cx="2571749" cy="154305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i="0" kern="1200"/>
            <a:t>Off-Highway </a:t>
          </a:r>
          <a:r>
            <a:rPr lang="en-US" sz="2500" b="0" i="0" kern="1200" dirty="0"/>
            <a:t>Vehicle Advisory Committee</a:t>
          </a:r>
          <a:endParaRPr lang="en-US" sz="2500" b="0" kern="1200" dirty="0"/>
        </a:p>
      </dsp:txBody>
      <dsp:txXfrm>
        <a:off x="2828924" y="2534444"/>
        <a:ext cx="2571749" cy="1543050"/>
      </dsp:txXfrm>
    </dsp:sp>
    <dsp:sp modelId="{B1C53C15-C47B-4850-8184-024479A148AF}">
      <dsp:nvSpPr>
        <dsp:cNvPr id="0" name=""/>
        <dsp:cNvSpPr/>
      </dsp:nvSpPr>
      <dsp:spPr>
        <a:xfrm>
          <a:off x="5657849" y="2534444"/>
          <a:ext cx="2571749" cy="154305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Executive Traffic Records Collection Committee</a:t>
          </a:r>
          <a:endParaRPr lang="en-US" sz="2500" b="0" kern="1200" dirty="0"/>
        </a:p>
      </dsp:txBody>
      <dsp:txXfrm>
        <a:off x="5657849" y="2534444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0.15785</cdr:x>
      <cdr:y>0.45469</cdr:y>
    </cdr:from>
    <cdr:to>
      <cdr:x>0.35243</cdr:x>
      <cdr:y>0.72866</cdr:y>
    </cdr:to>
    <cdr:sp macro="" textlink="">
      <cdr:nvSpPr>
        <cdr:cNvPr id="2" name="Oval 1"/>
        <cdr:cNvSpPr/>
      </cdr:nvSpPr>
      <cdr:spPr>
        <a:xfrm xmlns:a="http://schemas.openxmlformats.org/drawingml/2006/main">
          <a:off x="1400298" y="1933715"/>
          <a:ext cx="1726174" cy="1165179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>
            <a:lvl1pPr defTabSz="913592"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8" y="1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>
            <a:lvl1pPr algn="r" defTabSz="913592"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3285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b" anchorCtr="0" compatLnSpc="1">
            <a:prstTxWarp prst="textNoShape">
              <a:avLst/>
            </a:prstTxWarp>
          </a:bodyPr>
          <a:lstStyle>
            <a:lvl1pPr defTabSz="913592"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8" y="883285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38357463-D1CE-4BFF-A1AD-663F1A17DF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904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38475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>
            <a:lvl1pPr defTabSz="913592"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8" y="0"/>
            <a:ext cx="3038475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>
            <a:lvl1pPr algn="r" defTabSz="913592"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7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98575" y="685800"/>
            <a:ext cx="4491038" cy="3370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42927" y="4416427"/>
            <a:ext cx="6156324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4"/>
            <a:endParaRPr lang="en-US" noProof="0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39202"/>
            <a:ext cx="3038475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b" anchorCtr="0" compatLnSpc="1">
            <a:prstTxWarp prst="textNoShape">
              <a:avLst/>
            </a:prstTxWarp>
          </a:bodyPr>
          <a:lstStyle>
            <a:lvl1pPr defTabSz="913592"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8" y="8839202"/>
            <a:ext cx="3038475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657FE82D-8BD1-4F09-9CC7-CFD40F2A98F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6674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spcBef>
        <a:spcPct val="30000"/>
      </a:spcBef>
      <a:spcAft>
        <a:spcPct val="30000"/>
      </a:spcAft>
      <a:buFont typeface="Monotype Sorts" pitchFamily="2" charset="2"/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just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just" rtl="0" eaLnBrk="0" fontAlgn="base" hangingPunct="0">
      <a:spcBef>
        <a:spcPct val="30000"/>
      </a:spcBef>
      <a:spcAft>
        <a:spcPct val="0"/>
      </a:spcAft>
      <a:buFont typeface="Arial" charset="0"/>
      <a:buChar char="–"/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681" indent="-28564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586" indent="-22851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621" indent="-22851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6653" indent="-22851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3689" indent="-2285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0724" indent="-2285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7755" indent="-2285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4791" indent="-2285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2B14834A-8FC9-4C1D-8E02-53DE9F41255B}" type="slidenum">
              <a:rPr lang="en-US" altLang="en-US" sz="1200">
                <a:latin typeface="Times New Roman" pitchFamily="18" charset="0"/>
              </a:rPr>
              <a:pPr>
                <a:defRPr/>
              </a:pPr>
              <a:t>1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1934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xmlns="" id="{7A61792A-9343-4CA2-916C-C97CC9ED2E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xmlns="" id="{B3CC9E46-458D-402B-B3CD-E541077E7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2562C70-4689-4932-BA41-187D765D94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E86F83C-1385-4359-A44B-AD8DD3B22B44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458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8587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9888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680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7921FD-669D-410D-BB40-8BEB7F6FBC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606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7921FD-669D-410D-BB40-8BEB7F6FBC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388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7B20D-33F1-4691-B9A8-A31FD63D8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694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7921FD-669D-410D-BB40-8BEB7F6FBC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7267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7921FD-669D-410D-BB40-8BEB7F6FBC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217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MAVDRS – tracks homicides, suicides, </a:t>
            </a:r>
            <a:r>
              <a:rPr lang="en-US" baseline="0" dirty="0" err="1"/>
              <a:t>unint</a:t>
            </a:r>
            <a:r>
              <a:rPr lang="en-US" baseline="0" dirty="0"/>
              <a:t>. firearm deaths, legal intervention deaths and deaths of undetermined intent.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ED </a:t>
            </a:r>
            <a:r>
              <a:rPr lang="en-US" baseline="0" dirty="0" err="1"/>
              <a:t>Syndromic</a:t>
            </a:r>
            <a:r>
              <a:rPr lang="en-US" baseline="0" dirty="0"/>
              <a:t>  Surveillance – limited amount of data, but real time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Linked Crash-Hospital </a:t>
            </a:r>
            <a:r>
              <a:rPr lang="en-US" baseline="0" dirty="0" err="1"/>
              <a:t>Casemix</a:t>
            </a:r>
            <a:r>
              <a:rPr lang="en-US" baseline="0" dirty="0"/>
              <a:t> data – exciting, still in early stages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Crash data provides large amount of pre-crash data,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including driver and vehicle factors, non-motorist factors, roadway and environmental factors,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hospital data can be used to identify outcomes, in terms of injury types and severity.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Plan to do regression analysis to identify most important factors contributing to various crash types.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602BD-E397-45B0-A34E-CC9D8E4BA6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650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87192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602BD-E397-45B0-A34E-CC9D8E4BA6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386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602BD-E397-45B0-A34E-CC9D8E4BA6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9639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602BD-E397-45B0-A34E-CC9D8E4BA6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4049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602BD-E397-45B0-A34E-CC9D8E4BA6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187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602BD-E397-45B0-A34E-CC9D8E4BA6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0425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</a:t>
            </a:r>
            <a:r>
              <a:rPr lang="en-US" baseline="0" dirty="0"/>
              <a:t> comparing these rates to older age groups.</a:t>
            </a:r>
          </a:p>
          <a:p>
            <a:endParaRPr lang="en-US" dirty="0"/>
          </a:p>
          <a:p>
            <a:r>
              <a:rPr lang="en-US" dirty="0"/>
              <a:t>See that in 2015,</a:t>
            </a:r>
            <a:r>
              <a:rPr lang="en-US" baseline="0" dirty="0"/>
              <a:t> </a:t>
            </a:r>
            <a:r>
              <a:rPr lang="en-US" dirty="0"/>
              <a:t>the </a:t>
            </a:r>
            <a:r>
              <a:rPr lang="en-US" baseline="0" dirty="0"/>
              <a:t>rate of hospitalization for MV injuries was lowest among JO’s.  Does this surprise anybody?  </a:t>
            </a:r>
          </a:p>
          <a:p>
            <a:endParaRPr lang="en-US" baseline="0" dirty="0"/>
          </a:p>
          <a:p>
            <a:r>
              <a:rPr lang="en-US" baseline="0" dirty="0"/>
              <a:t>Hospitalization rates are nearly twice as high for both 18-20 and 21-24 </a:t>
            </a:r>
            <a:r>
              <a:rPr lang="en-US" baseline="0" dirty="0" err="1"/>
              <a:t>y.o.’s</a:t>
            </a:r>
            <a:r>
              <a:rPr lang="en-US" baseline="0" dirty="0"/>
              <a:t>.  </a:t>
            </a:r>
          </a:p>
          <a:p>
            <a:r>
              <a:rPr lang="en-US" baseline="0" dirty="0"/>
              <a:t>Some youth wait until after 18 to get licenses and skip driver’s ED.  Then there’s potentially alcohol and other substance issues.</a:t>
            </a:r>
          </a:p>
          <a:p>
            <a:endParaRPr lang="en-US" baseline="0" dirty="0"/>
          </a:p>
          <a:p>
            <a:r>
              <a:rPr lang="en-US" baseline="0" dirty="0"/>
              <a:t>And then there are the those 75+, with hospitalization rates nearly 4x that of JO’s.  And this may be underestimate since older adults tend to keep their licenses even if not driving.  </a:t>
            </a:r>
          </a:p>
          <a:p>
            <a:endParaRPr lang="en-US" baseline="0" dirty="0"/>
          </a:p>
          <a:p>
            <a:r>
              <a:rPr lang="en-US" baseline="0" dirty="0"/>
              <a:t>So definitely have seen positive improvement for JO’s, but still lots of prevention work to be done.</a:t>
            </a:r>
          </a:p>
          <a:p>
            <a:endParaRPr lang="en-US" baseline="0" dirty="0"/>
          </a:p>
          <a:p>
            <a:r>
              <a:rPr lang="en-US" baseline="0" dirty="0"/>
              <a:t>(Deaths and transfers excluded.  Motorcyclist excluded.)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602BD-E397-45B0-A34E-CC9D8E4BA6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6688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7921FD-669D-410D-BB40-8BEB7F6FBC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5534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7921FD-669D-410D-BB40-8BEB7F6FBC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5068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7921FD-669D-410D-BB40-8BEB7F6FBC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8260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9475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11256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41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12587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New annual populations estimates have been created by the UMASS Donahue Institute for DPH</a:t>
            </a:r>
          </a:p>
          <a:p>
            <a:endParaRPr lang="en-US" sz="800" dirty="0"/>
          </a:p>
          <a:p>
            <a:r>
              <a:rPr lang="en-US" sz="1200" dirty="0"/>
              <a:t>Introduced across DPH to standardize population denominators across programs</a:t>
            </a:r>
          </a:p>
          <a:p>
            <a:endParaRPr lang="en-US" sz="800" dirty="0"/>
          </a:p>
          <a:p>
            <a:r>
              <a:rPr lang="en-US" sz="1200" dirty="0"/>
              <a:t>Estimates will be updated annually</a:t>
            </a:r>
          </a:p>
          <a:p>
            <a:endParaRPr lang="en-US" sz="800" dirty="0"/>
          </a:p>
          <a:p>
            <a:r>
              <a:rPr lang="en-US" sz="1200" dirty="0"/>
              <a:t>Will be used as the denominator for Trauma rates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45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50873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46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98780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48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31668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49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62886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50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29208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51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72971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56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43284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57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90952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58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8847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9513" y="695325"/>
            <a:ext cx="4651375" cy="3487738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8393"/>
            <a:ext cx="5608320" cy="4182979"/>
          </a:xfrm>
          <a:noFill/>
        </p:spPr>
        <p:txBody>
          <a:bodyPr lIns="93433" tIns="46718" rIns="93433" bIns="46718"/>
          <a:lstStyle/>
          <a:p>
            <a:pPr eaLnBrk="1" hangingPunct="1"/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3970938" y="8828777"/>
            <a:ext cx="3037840" cy="46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433" tIns="46718" rIns="93433" bIns="46718" anchor="b"/>
          <a:lstStyle/>
          <a:p>
            <a:pPr algn="r" defTabSz="972753" eaLnBrk="1" hangingPunct="1"/>
            <a:fld id="{31608466-B782-45AF-9CDA-27B5D3DFD136}" type="slidenum">
              <a:rPr lang="en-US" altLang="en-US" sz="1200">
                <a:latin typeface="Arial" pitchFamily="34" charset="0"/>
              </a:rPr>
              <a:pPr algn="r" defTabSz="972753" eaLnBrk="1" hangingPunct="1"/>
              <a:t>4</a:t>
            </a:fld>
            <a:endParaRPr lang="en-US" altLang="en-US" sz="1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815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5559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107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9321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xmlns="" id="{3F9EC351-C15C-4CEE-956F-711B226499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xmlns="" id="{FD2C0A80-A7BD-4041-827F-77D7C4B92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2B476E6-48DC-4198-98AC-9EDB6AABC6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5156CB-308E-4D4D-8177-A294F82E34B8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958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xmlns="" id="{F38FA266-5D61-4C4A-B4DE-86404B25DA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D01B5B5-D015-4F2A-B880-BB841B07DEB2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9219" name="Rectangle 7">
            <a:extLst>
              <a:ext uri="{FF2B5EF4-FFF2-40B4-BE49-F238E27FC236}">
                <a16:creationId xmlns:a16="http://schemas.microsoft.com/office/drawing/2014/main" xmlns="" id="{0A2C5991-07E0-4AF6-B36A-1D7089AD0CD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3" tIns="46587" rIns="93173" bIns="46587" anchor="b"/>
          <a:lstStyle>
            <a:lvl1pPr algn="just" eaLnBrk="0" hangingPunct="0">
              <a:spcBef>
                <a:spcPct val="30000"/>
              </a:spcBef>
              <a:spcAft>
                <a:spcPct val="30000"/>
              </a:spcAft>
              <a:buFont typeface="Monotype Sorts" pitchFamily="2" charset="2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just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just" eaLnBrk="0" hangingPunct="0">
              <a:spcBef>
                <a:spcPct val="30000"/>
              </a:spcBef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2C101AC7-C439-45A7-9C39-A284920BFAC6}" type="slidenum">
              <a:rPr lang="en-US" altLang="en-US"/>
              <a:pPr algn="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en-US" altLang="en-US"/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xmlns="" id="{98366C9E-6392-46A6-8F2B-86EC145E1E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xmlns="" id="{AA834CA0-30C9-40D6-9F48-1871320D81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3" tIns="46587" rIns="93173" bIns="46587"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0"/>
            <a:ext cx="9158288" cy="1135063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Calibri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0" y="0"/>
            <a:ext cx="9158288" cy="1135063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6" name="Picture 4" descr="ban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1"/>
          <a:stretch>
            <a:fillRect/>
          </a:stretch>
        </p:blipFill>
        <p:spPr bwMode="auto">
          <a:xfrm>
            <a:off x="-3175" y="223838"/>
            <a:ext cx="9158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72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A0057DB5-8FF7-4BA7-8914-A1AF0B1A2C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54433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91E3A06-42C8-4156-A968-10FAD79C36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32267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DD08D19-2534-477E-88DC-FD2FB4FAE5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3692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1F5F439-14E3-44B7-B016-1D5FA396164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198725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ECC9985-1AE0-43F2-8C27-39E085D6EB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92946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E17C149-9794-4721-A3AD-5FEA020F17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9627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3CC8FB0-76C8-491E-8001-84820E6C18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1674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680A79F-5980-45DB-B452-5068BC9610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79144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AB74334-71BC-4036-8BE8-7E53A8EEB8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79673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7C1A818-41F8-4EB1-B9C1-0051DD8D3F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921774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5257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7D3CCA2-E67F-49CE-893B-58B4E9B3DDA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240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2125" y="223838"/>
            <a:ext cx="2127250" cy="5902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3838"/>
            <a:ext cx="6232525" cy="5902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5B6A19AC-5F13-45D0-82BB-124D812311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16144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905000"/>
            <a:ext cx="91440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4" descr="BSAS_Logo_tag_WEB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08188"/>
            <a:ext cx="26670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18288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0" y="38862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13" descr="DPH Logo - 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792D1-0702-4439-949D-DE7270B3AC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764237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F1A51-68E6-48F8-BFCA-5C5C28BB74C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6952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655A9-5437-46F7-BE10-B733BBE993D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54818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A7EAF-A988-4BC9-BBA0-994513A9C5C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47649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2A28F-D383-4731-ACAF-1D27A91558E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56302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93801-6374-4BD5-9140-E5FBA2376FA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16039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1697D-BE05-41B4-9122-1D794F4B60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30693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382DF-37D0-4415-86A0-912A89C81F7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44232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994ED-10BB-439A-A30C-E8F548AB402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29929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2F5DE-A505-4BD2-9D2C-818CEA9E813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4426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1313" y="223838"/>
            <a:ext cx="4818062" cy="708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14450"/>
            <a:ext cx="8229600" cy="481171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927C9FCF-F3F4-40F2-BD82-0E67C2AB7E0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353910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44FA3-8001-4396-846C-04B17CD8847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155740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257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67A76-8480-4EEA-B124-233A2FE577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680180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905000"/>
            <a:ext cx="91440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6" name="Picture 9" descr="BSAS_Logo_tag_WEB_Colo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2895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best ver2b seal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15494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1"/>
          <p:cNvSpPr>
            <a:spLocks noChangeArrowheads="1"/>
          </p:cNvSpPr>
          <p:nvPr userDrawn="1"/>
        </p:nvSpPr>
        <p:spPr bwMode="auto">
          <a:xfrm>
            <a:off x="0" y="18288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 userDrawn="1"/>
        </p:nvSpPr>
        <p:spPr bwMode="auto">
          <a:xfrm>
            <a:off x="0" y="38862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F2D1069-994C-4457-BCB8-230B112B0F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568252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FC530E7-144D-41B8-859B-B8CE142CB13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437055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E1EC910-F471-49E7-A50B-79DE0C8ADBE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741145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54052CE-05A3-43E4-982A-C0FF7867FDE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78506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35F0D54-3B23-4165-82DF-C74BF2BBDDD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931269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D380E01-C9C7-4D48-AC85-58A0F2DA427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682817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30D027E-C267-4D7C-A545-0866C61390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787711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651516B-1CB7-4BE6-A6D1-015F25DBC6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303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 userDrawn="1"/>
        </p:nvSpPr>
        <p:spPr>
          <a:xfrm flipV="1">
            <a:off x="0" y="4"/>
            <a:ext cx="4743358" cy="575440"/>
          </a:xfrm>
          <a:prstGeom prst="rtTriangle">
            <a:avLst/>
          </a:prstGeom>
          <a:gradFill flip="none" rotWithShape="1">
            <a:gsLst>
              <a:gs pos="0">
                <a:srgbClr val="006699">
                  <a:shade val="30000"/>
                  <a:satMod val="115000"/>
                </a:srgbClr>
              </a:gs>
              <a:gs pos="50000">
                <a:srgbClr val="006699">
                  <a:shade val="67500"/>
                  <a:satMod val="115000"/>
                </a:srgbClr>
              </a:gs>
              <a:gs pos="100000">
                <a:srgbClr val="0066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1077"/>
            <a:ext cx="8229600" cy="642637"/>
          </a:xfrm>
        </p:spPr>
        <p:txBody>
          <a:bodyPr/>
          <a:lstStyle>
            <a:lvl1pPr>
              <a:defRPr sz="288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01FF6-6AA1-43AF-BC0C-EA247D76D5A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4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20"/>
            </a:lvl2pPr>
            <a:lvl3pPr>
              <a:defRPr sz="1440"/>
            </a:lvl3pPr>
            <a:lvl4pPr>
              <a:defRPr sz="1260"/>
            </a:lvl4pPr>
            <a:lvl5pPr>
              <a:defRPr sz="126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495692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CE2EE80-13CE-475A-ADCB-47ABB58CD6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518865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69A0A19-E671-4A3D-B5F7-1B4F9E7412C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639192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EA6F9E2-5F4C-40F5-8EE7-0E1B8D8185F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129701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5257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1D538FA-0A8D-4A17-AC85-204BD3ED2E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9685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F0DE-6555-4540-B15A-B80FBCEEAAD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1760-E3FC-43B7-8D09-DCC0275CF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57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F0DE-6555-4540-B15A-B80FBCEEAAD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1760-E3FC-43B7-8D09-DCC0275CF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71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F0DE-6555-4540-B15A-B80FBCEEAAD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1760-E3FC-43B7-8D09-DCC0275CF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53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F0DE-6555-4540-B15A-B80FBCEEAAD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1760-E3FC-43B7-8D09-DCC0275CF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80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F0DE-6555-4540-B15A-B80FBCEEAAD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1760-E3FC-43B7-8D09-DCC0275CF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68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F0DE-6555-4540-B15A-B80FBCEEAAD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1760-E3FC-43B7-8D09-DCC0275CF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6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354082"/>
            <a:ext cx="3962628" cy="476250"/>
          </a:xfrm>
          <a:ln/>
        </p:spPr>
        <p:txBody>
          <a:bodyPr/>
          <a:lstStyle>
            <a:lvl1pPr algn="l">
              <a:defRPr lang="en-US" sz="1600" b="1"/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sz="1800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9A3CBEC9-3421-470A-8847-5F6DEB543E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5758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F0DE-6555-4540-B15A-B80FBCEEAAD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1760-E3FC-43B7-8D09-DCC0275CF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03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F0DE-6555-4540-B15A-B80FBCEEAAD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1760-E3FC-43B7-8D09-DCC0275CF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47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F0DE-6555-4540-B15A-B80FBCEEAAD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1760-E3FC-43B7-8D09-DCC0275CF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88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F0DE-6555-4540-B15A-B80FBCEEAAD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1760-E3FC-43B7-8D09-DCC0275CF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96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F0DE-6555-4540-B15A-B80FBCEEAAD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1760-E3FC-43B7-8D09-DCC0275CF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56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905000"/>
            <a:ext cx="91440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4" descr="BSAS_Logo_tag_WEB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08188"/>
            <a:ext cx="26670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18288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0" y="38862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13" descr="DPH Logo - 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65EF8-BA54-4476-BA33-A01CE7F0ED9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9874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29ABF-028A-490C-AF4C-248A0301E76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80930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974C9-E980-4318-BF1D-D7BE50CB95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86556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983C3-5F08-4682-91F6-0BFB2BE94BF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10076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EEE05-FAC0-4D6F-BC80-8D92EBD399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983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D1B72EA1-7B23-430E-A64E-0ED8745C61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65268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5D9CA-FDE7-4040-A0A8-1C02355BDE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3959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91E3E-BF31-4D0D-B716-39DDD0891F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10846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70B50-70AB-42C2-9BE4-98D9AA96E49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29904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559CC-424E-4BCC-A699-40410B1EB38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2693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1F6DA-C4D7-4CD6-9A69-FE5772C34F1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68527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F81D6-EFAC-40F8-9EB6-89E513D40C8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27164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257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0F5B8-3C67-49FB-BFDE-53F19291CCB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11433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905000"/>
            <a:ext cx="91440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4" descr="BSAS_Logo_tag_WEB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08188"/>
            <a:ext cx="26670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18288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0" y="38862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13" descr="DPH Logo - 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EE11-BE99-4372-8245-3BDAF12E6F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73124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EDF9D-FBE3-4002-856C-24217C4C19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21828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2767C-F98F-42DD-B5E3-835C17AD92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9529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4450"/>
            <a:ext cx="4038600" cy="4811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4038600" cy="4811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99DC3DB0-886C-48F7-9F68-2C470700E81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87210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C91F6-8D43-4265-B8AC-16A4DA030A1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43983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88E3B-86B4-444A-BB61-928A637C5E3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64729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8DEE4-5715-466A-AE17-16767AD409E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57791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C5D5-E614-4D90-BBA9-26EE154C37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19184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685D4-FB7B-4753-B141-C70E149CE8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64636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48A21-AA24-4C04-8756-391CADAF404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58171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BC717-E613-47A6-AE4E-34E91B1746F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37103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81566-3DE2-4961-BD74-828A93E791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04580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257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D1E16-300A-4A1B-A6BA-33DE3CF47CC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71113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905000"/>
            <a:ext cx="91440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4" descr="BSAS_Logo_tag_WEB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08188"/>
            <a:ext cx="26670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18288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0" y="38862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13" descr="DPH Logo - 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CBBDC-0F58-45EE-B119-74C190FBC0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305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324AB848-0D79-4BB1-8551-76E286A342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70299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9EEB7-2E0B-4832-B276-2D77059410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1817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E5EEF-4DB4-4405-80CF-5D62DA3B459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50831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1FB6B-8DC9-4A18-AC01-1E37FA5794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21013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8229B-D487-452F-B996-4923506DF06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27850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1650B-A5DA-4C75-ADB4-577AE838139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32651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C8499-9A50-43BB-A276-38DF5F70FD6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07131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AD026-AF53-495A-9DE6-A8540DC3FC2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49219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83907-2CEE-4735-BCC0-D4D0FEC837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68101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FD949-1B10-4794-97A8-2417DD96B8C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6446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CD6E3-28FA-40A5-B9F0-D21B5150686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93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264410CA-55B0-40FE-BEFE-CD979DB58FD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66631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257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37C11-0C3C-47B7-88B0-B902D52D7C9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41123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905000"/>
            <a:ext cx="91440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6" name="Picture 9" descr="BSAS_Logo_tag_WEB_Colo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2895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best ver2b seal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15494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1"/>
          <p:cNvSpPr>
            <a:spLocks noChangeArrowheads="1"/>
          </p:cNvSpPr>
          <p:nvPr userDrawn="1"/>
        </p:nvSpPr>
        <p:spPr bwMode="auto">
          <a:xfrm>
            <a:off x="0" y="18288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 userDrawn="1"/>
        </p:nvSpPr>
        <p:spPr bwMode="auto">
          <a:xfrm>
            <a:off x="0" y="38862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071079E-C80E-45CC-8D30-C918E708544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74955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D780E0F-A3FC-483A-A3E5-D5033424F5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51047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112A531-BE4E-42B8-89DE-E85BC4871E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0159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608CA70-2ABB-4E51-AA3C-55C760DF3A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77870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D9D8C50-BAFA-4771-A601-F2F9CE6CA29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24450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7034BF8-ABE9-4F20-8453-A3826AD297F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3601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D63E20D-C208-4033-A4E5-FFF456B4BEC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50678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911B166-6D7D-489B-97BA-DD83A9A60FB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24829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209B5D4-87DD-4E93-9A59-122546D11BA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556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0BD109FE-154F-49E4-8D02-47A3E8B500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06744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9C5A53D-4DA1-47C9-A1FD-543D6AD6F3B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35726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4724346-8D01-4F87-AD6D-13BCCC228AB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72707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5257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367949F-1704-4906-971A-69DB0C9E679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92244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905000"/>
            <a:ext cx="91440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6" name="Picture 4" descr="BSAS_Logo_tag_WEB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08188"/>
            <a:ext cx="26670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18288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0" y="38862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9" name="Picture 13" descr="DPH Logo - 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DB709-F2F1-4ED7-864F-D3BB538D3A9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45885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6BA61-87E7-4D00-897A-A1DD59C2EE2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06086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7C2E4-1EC6-409B-98B4-037B89B60CD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52834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C696C-5438-4A94-8AF3-8014564F8A4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62886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072B3-92E1-495C-B8B3-AF7CF82EC14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89156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2ED94-429C-41BA-9F25-51FEECC39F6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08621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49630-B2B7-476E-AAEE-AEF009624C0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112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F9B59B9E-22FA-4207-A1FB-7239D803BF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7778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C636E-D050-4267-9CDB-DBCA495DCE4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60590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20AA8-5E9E-40AE-A0E5-377AB41A29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57363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8568F-CFC4-4D1A-A82D-40EA4DFA6EA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81023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7B53A-DA4C-43ED-816C-0F6C060B870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8652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229195"/>
            <a:ext cx="525606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8933" y="1599903"/>
            <a:ext cx="4043795" cy="4525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3" y="1599903"/>
            <a:ext cx="4043795" cy="4525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38D74-0F22-4E6B-89D4-F73C8449D9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80409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8932" y="229196"/>
            <a:ext cx="8226136" cy="5896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6F97D-DABC-4820-B3C7-D6075091170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45053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905000"/>
            <a:ext cx="91440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4" descr="BSAS_Logo_tag_WEB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08188"/>
            <a:ext cx="26670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18288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0" y="38862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13" descr="DPH Logo - 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014E7-2697-423B-9AF9-5A60722DC9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96838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1F060-CFC2-4034-B94D-6FBA18A3750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64064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8AB14-E65D-404C-8497-D374B36485E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95173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3CD89-E1FC-4431-8FDC-A69BEE278D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970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A8463FEC-5F86-4FAD-BCFF-6CA12CA885B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7973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1D33A-BFBE-4597-8BD1-9CEC8C7116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24816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49DFE-3693-4AB7-9BD3-49F05A6050D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44022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3AC3B-43B8-455D-B0A2-3397697BE67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15482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8B778-A389-42F9-9D2C-4430971A619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6755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2FE71-15FA-4928-8586-A4B02E7D2D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31044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76099-DF61-4D30-AB50-C8D4BB113A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03154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92AB8-DED9-4060-9824-BCD9CE1E00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81676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257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59EBE-C261-4CB9-BE24-011EADF74A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43474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905000"/>
            <a:ext cx="91440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6" name="Picture 9" descr="BSAS_Logo_tag_WEB_Colo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2895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best ver2b seal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15494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1"/>
          <p:cNvSpPr>
            <a:spLocks noChangeArrowheads="1"/>
          </p:cNvSpPr>
          <p:nvPr userDrawn="1"/>
        </p:nvSpPr>
        <p:spPr bwMode="auto">
          <a:xfrm>
            <a:off x="0" y="18288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 userDrawn="1"/>
        </p:nvSpPr>
        <p:spPr bwMode="auto">
          <a:xfrm>
            <a:off x="0" y="38862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AE178DD-4455-4175-BC9B-5DD2E5ED19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87302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41D70F5-B983-4D2B-BB95-E4FA682B3AA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977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6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/>
        </p:nvSpPr>
        <p:spPr bwMode="auto">
          <a:xfrm>
            <a:off x="0" y="0"/>
            <a:ext cx="9158288" cy="1135063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Calibri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51313" y="223838"/>
            <a:ext cx="481806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4450"/>
            <a:ext cx="8229600" cy="481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9B23659A-8EA9-485F-B181-D56A6DF5078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1" name="Picture 4" descr="banne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97" b="8861"/>
          <a:stretch>
            <a:fillRect/>
          </a:stretch>
        </p:blipFill>
        <p:spPr bwMode="auto">
          <a:xfrm>
            <a:off x="-3175" y="223838"/>
            <a:ext cx="4011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070" r:id="rId1"/>
    <p:sldLayoutId id="2147501981" r:id="rId2"/>
    <p:sldLayoutId id="2147501982" r:id="rId3"/>
    <p:sldLayoutId id="2147501983" r:id="rId4"/>
    <p:sldLayoutId id="2147501984" r:id="rId5"/>
    <p:sldLayoutId id="2147501985" r:id="rId6"/>
    <p:sldLayoutId id="2147501986" r:id="rId7"/>
    <p:sldLayoutId id="2147501987" r:id="rId8"/>
    <p:sldLayoutId id="2147501988" r:id="rId9"/>
    <p:sldLayoutId id="2147501989" r:id="rId10"/>
    <p:sldLayoutId id="2147501990" r:id="rId11"/>
    <p:sldLayoutId id="2147501991" r:id="rId12"/>
    <p:sldLayoutId id="214750211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6934200" y="0"/>
            <a:ext cx="2209800" cy="144780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 rot="10800000">
            <a:off x="0" y="0"/>
            <a:ext cx="4419600" cy="1447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44" name="Picture 3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6934200" y="152400"/>
            <a:ext cx="20574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bsas swoosh ligh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3AC2956-D01B-426E-9886-70EABB27AAC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5" name="AutoShape 12"/>
          <p:cNvSpPr>
            <a:spLocks noChangeArrowheads="1"/>
          </p:cNvSpPr>
          <p:nvPr/>
        </p:nvSpPr>
        <p:spPr bwMode="auto">
          <a:xfrm>
            <a:off x="0" y="6767513"/>
            <a:ext cx="9144000" cy="90487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6" name="AutoShape 13"/>
          <p:cNvSpPr>
            <a:spLocks noChangeArrowheads="1"/>
          </p:cNvSpPr>
          <p:nvPr/>
        </p:nvSpPr>
        <p:spPr bwMode="auto">
          <a:xfrm>
            <a:off x="0" y="1447800"/>
            <a:ext cx="9144000" cy="7620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53" name="Picture 14" descr="DPH Logo - Blu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101" r:id="rId1"/>
    <p:sldLayoutId id="2147502059" r:id="rId2"/>
    <p:sldLayoutId id="2147502060" r:id="rId3"/>
    <p:sldLayoutId id="2147502061" r:id="rId4"/>
    <p:sldLayoutId id="2147502062" r:id="rId5"/>
    <p:sldLayoutId id="2147502063" r:id="rId6"/>
    <p:sldLayoutId id="2147502064" r:id="rId7"/>
    <p:sldLayoutId id="2147502065" r:id="rId8"/>
    <p:sldLayoutId id="2147502066" r:id="rId9"/>
    <p:sldLayoutId id="2147502067" r:id="rId10"/>
    <p:sldLayoutId id="2147502068" r:id="rId11"/>
    <p:sldLayoutId id="214750206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4724400" y="0"/>
            <a:ext cx="4419600" cy="144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1267" name="Picture 8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76200" y="152400"/>
            <a:ext cx="21336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2514600" y="0"/>
            <a:ext cx="2209800" cy="144780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1269" name="Picture 10" descr="best ver2b seal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203200"/>
            <a:ext cx="10922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1" descr="bsas swoosh ligh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304800"/>
            <a:ext cx="5257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D050094-566A-4114-A9B7-1A8E8F694D6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6767513"/>
            <a:ext cx="9144000" cy="90487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1447800"/>
            <a:ext cx="9144000" cy="7620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102" r:id="rId1"/>
    <p:sldLayoutId id="2147502103" r:id="rId2"/>
    <p:sldLayoutId id="2147502104" r:id="rId3"/>
    <p:sldLayoutId id="2147502105" r:id="rId4"/>
    <p:sldLayoutId id="2147502106" r:id="rId5"/>
    <p:sldLayoutId id="2147502107" r:id="rId6"/>
    <p:sldLayoutId id="2147502108" r:id="rId7"/>
    <p:sldLayoutId id="2147502109" r:id="rId8"/>
    <p:sldLayoutId id="2147502110" r:id="rId9"/>
    <p:sldLayoutId id="2147502111" r:id="rId10"/>
    <p:sldLayoutId id="2147502112" r:id="rId11"/>
    <p:sldLayoutId id="214750211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9F0DE-6555-4540-B15A-B80FBCEEAAD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91760-E3FC-43B7-8D09-DCC0275CF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3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2128" r:id="rId1"/>
    <p:sldLayoutId id="2147502129" r:id="rId2"/>
    <p:sldLayoutId id="2147502130" r:id="rId3"/>
    <p:sldLayoutId id="2147502131" r:id="rId4"/>
    <p:sldLayoutId id="2147502132" r:id="rId5"/>
    <p:sldLayoutId id="2147502133" r:id="rId6"/>
    <p:sldLayoutId id="2147502134" r:id="rId7"/>
    <p:sldLayoutId id="2147502135" r:id="rId8"/>
    <p:sldLayoutId id="2147502136" r:id="rId9"/>
    <p:sldLayoutId id="2147502137" r:id="rId10"/>
    <p:sldLayoutId id="21475021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6934200" y="0"/>
            <a:ext cx="2209800" cy="144780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 rot="10800000">
            <a:off x="0" y="0"/>
            <a:ext cx="4419600" cy="1447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2" name="Picture 3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6934200" y="152400"/>
            <a:ext cx="20574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bsas swoosh ligh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DBEDD5A-1960-4D94-9C78-93A9D1B665C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5" name="AutoShape 12"/>
          <p:cNvSpPr>
            <a:spLocks noChangeArrowheads="1"/>
          </p:cNvSpPr>
          <p:nvPr/>
        </p:nvSpPr>
        <p:spPr bwMode="auto">
          <a:xfrm>
            <a:off x="0" y="6767513"/>
            <a:ext cx="9144000" cy="90487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6" name="AutoShape 13"/>
          <p:cNvSpPr>
            <a:spLocks noChangeArrowheads="1"/>
          </p:cNvSpPr>
          <p:nvPr/>
        </p:nvSpPr>
        <p:spPr bwMode="auto">
          <a:xfrm>
            <a:off x="0" y="1447800"/>
            <a:ext cx="9144000" cy="7620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61" name="Picture 14" descr="DPH Logo - Blu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071" r:id="rId1"/>
    <p:sldLayoutId id="2147501992" r:id="rId2"/>
    <p:sldLayoutId id="2147501993" r:id="rId3"/>
    <p:sldLayoutId id="2147501994" r:id="rId4"/>
    <p:sldLayoutId id="2147501995" r:id="rId5"/>
    <p:sldLayoutId id="2147501996" r:id="rId6"/>
    <p:sldLayoutId id="2147501997" r:id="rId7"/>
    <p:sldLayoutId id="2147501998" r:id="rId8"/>
    <p:sldLayoutId id="2147501999" r:id="rId9"/>
    <p:sldLayoutId id="2147502000" r:id="rId10"/>
    <p:sldLayoutId id="2147502001" r:id="rId11"/>
    <p:sldLayoutId id="214750200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6934200" y="0"/>
            <a:ext cx="2209800" cy="144780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 rot="10800000">
            <a:off x="0" y="0"/>
            <a:ext cx="4419600" cy="1447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76" name="Picture 3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6934200" y="152400"/>
            <a:ext cx="20574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bsas swoosh ligh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FDFDF22-58E4-4E47-85B9-2F5AA36908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5" name="AutoShape 12"/>
          <p:cNvSpPr>
            <a:spLocks noChangeArrowheads="1"/>
          </p:cNvSpPr>
          <p:nvPr/>
        </p:nvSpPr>
        <p:spPr bwMode="auto">
          <a:xfrm>
            <a:off x="0" y="6767513"/>
            <a:ext cx="9144000" cy="90487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6" name="AutoShape 13"/>
          <p:cNvSpPr>
            <a:spLocks noChangeArrowheads="1"/>
          </p:cNvSpPr>
          <p:nvPr/>
        </p:nvSpPr>
        <p:spPr bwMode="auto">
          <a:xfrm>
            <a:off x="0" y="1447800"/>
            <a:ext cx="9144000" cy="7620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85" name="Picture 14" descr="DPH Logo - Blu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072" r:id="rId1"/>
    <p:sldLayoutId id="2147502003" r:id="rId2"/>
    <p:sldLayoutId id="2147502004" r:id="rId3"/>
    <p:sldLayoutId id="2147502005" r:id="rId4"/>
    <p:sldLayoutId id="2147502006" r:id="rId5"/>
    <p:sldLayoutId id="2147502007" r:id="rId6"/>
    <p:sldLayoutId id="2147502008" r:id="rId7"/>
    <p:sldLayoutId id="2147502009" r:id="rId8"/>
    <p:sldLayoutId id="2147502010" r:id="rId9"/>
    <p:sldLayoutId id="2147502011" r:id="rId10"/>
    <p:sldLayoutId id="2147502012" r:id="rId11"/>
    <p:sldLayoutId id="214750201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6934200" y="0"/>
            <a:ext cx="2209800" cy="144780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 rot="10800000">
            <a:off x="0" y="0"/>
            <a:ext cx="4419600" cy="1447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100" name="Picture 3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6934200" y="152400"/>
            <a:ext cx="20574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bsas swoosh ligh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EF3FA4C-1B04-423A-B173-75684B9CD5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5" name="AutoShape 12"/>
          <p:cNvSpPr>
            <a:spLocks noChangeArrowheads="1"/>
          </p:cNvSpPr>
          <p:nvPr/>
        </p:nvSpPr>
        <p:spPr bwMode="auto">
          <a:xfrm>
            <a:off x="0" y="6767513"/>
            <a:ext cx="9144000" cy="90487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6" name="AutoShape 13"/>
          <p:cNvSpPr>
            <a:spLocks noChangeArrowheads="1"/>
          </p:cNvSpPr>
          <p:nvPr/>
        </p:nvSpPr>
        <p:spPr bwMode="auto">
          <a:xfrm>
            <a:off x="0" y="1447800"/>
            <a:ext cx="9144000" cy="7620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109" name="Picture 14" descr="DPH Logo - Blu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073" r:id="rId1"/>
    <p:sldLayoutId id="2147502014" r:id="rId2"/>
    <p:sldLayoutId id="2147502015" r:id="rId3"/>
    <p:sldLayoutId id="2147502016" r:id="rId4"/>
    <p:sldLayoutId id="2147502017" r:id="rId5"/>
    <p:sldLayoutId id="2147502018" r:id="rId6"/>
    <p:sldLayoutId id="2147502019" r:id="rId7"/>
    <p:sldLayoutId id="2147502020" r:id="rId8"/>
    <p:sldLayoutId id="2147502021" r:id="rId9"/>
    <p:sldLayoutId id="2147502022" r:id="rId10"/>
    <p:sldLayoutId id="2147502023" r:id="rId11"/>
    <p:sldLayoutId id="214750202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4724400" y="0"/>
            <a:ext cx="4419600" cy="144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123" name="Picture 8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76200" y="152400"/>
            <a:ext cx="21336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2514600" y="0"/>
            <a:ext cx="2209800" cy="144780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125" name="Picture 10" descr="best ver2b seal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203200"/>
            <a:ext cx="10922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bsas swoosh ligh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304800"/>
            <a:ext cx="5257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4E9AC45-FFC9-4915-8C13-5AA59ED8A28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6767513"/>
            <a:ext cx="9144000" cy="90487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1447800"/>
            <a:ext cx="9144000" cy="7620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074" r:id="rId1"/>
    <p:sldLayoutId id="2147502075" r:id="rId2"/>
    <p:sldLayoutId id="2147502076" r:id="rId3"/>
    <p:sldLayoutId id="2147502077" r:id="rId4"/>
    <p:sldLayoutId id="2147502078" r:id="rId5"/>
    <p:sldLayoutId id="2147502079" r:id="rId6"/>
    <p:sldLayoutId id="2147502080" r:id="rId7"/>
    <p:sldLayoutId id="2147502081" r:id="rId8"/>
    <p:sldLayoutId id="2147502082" r:id="rId9"/>
    <p:sldLayoutId id="2147502083" r:id="rId10"/>
    <p:sldLayoutId id="2147502084" r:id="rId11"/>
    <p:sldLayoutId id="214750208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6934200" y="0"/>
            <a:ext cx="2209800" cy="144780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 rot="10800000">
            <a:off x="0" y="0"/>
            <a:ext cx="4419600" cy="1447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6148" name="Picture 3" descr="BSAS_Logo_tag_colo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6934200" y="152400"/>
            <a:ext cx="20574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bsas swoosh ligh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5257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A6E1262-5A0E-42D7-AF31-C080F2F72CF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" name="AutoShape 12"/>
          <p:cNvSpPr>
            <a:spLocks noChangeArrowheads="1"/>
          </p:cNvSpPr>
          <p:nvPr/>
        </p:nvSpPr>
        <p:spPr bwMode="auto">
          <a:xfrm>
            <a:off x="0" y="6767513"/>
            <a:ext cx="9144000" cy="90487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156" name="AutoShape 13"/>
          <p:cNvSpPr>
            <a:spLocks noChangeArrowheads="1"/>
          </p:cNvSpPr>
          <p:nvPr/>
        </p:nvSpPr>
        <p:spPr bwMode="auto">
          <a:xfrm>
            <a:off x="0" y="1447800"/>
            <a:ext cx="9144000" cy="7620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6157" name="Picture 14" descr="DPH Logo - Bl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086" r:id="rId1"/>
    <p:sldLayoutId id="2147502025" r:id="rId2"/>
    <p:sldLayoutId id="2147502026" r:id="rId3"/>
    <p:sldLayoutId id="2147502027" r:id="rId4"/>
    <p:sldLayoutId id="2147502028" r:id="rId5"/>
    <p:sldLayoutId id="2147502029" r:id="rId6"/>
    <p:sldLayoutId id="2147502030" r:id="rId7"/>
    <p:sldLayoutId id="2147502031" r:id="rId8"/>
    <p:sldLayoutId id="2147502032" r:id="rId9"/>
    <p:sldLayoutId id="2147502033" r:id="rId10"/>
    <p:sldLayoutId id="2147502034" r:id="rId11"/>
    <p:sldLayoutId id="2147502035" r:id="rId12"/>
    <p:sldLayoutId id="214750203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6934200" y="0"/>
            <a:ext cx="2209800" cy="144780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 rot="10800000">
            <a:off x="0" y="0"/>
            <a:ext cx="4419600" cy="1447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196" name="Picture 3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6934200" y="152400"/>
            <a:ext cx="20574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bsas swoosh ligh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494D3FE-2F11-4550-996E-2407ABDF7BB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5" name="AutoShape 12"/>
          <p:cNvSpPr>
            <a:spLocks noChangeArrowheads="1"/>
          </p:cNvSpPr>
          <p:nvPr/>
        </p:nvSpPr>
        <p:spPr bwMode="auto">
          <a:xfrm>
            <a:off x="0" y="6767513"/>
            <a:ext cx="9144000" cy="90487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6" name="AutoShape 13"/>
          <p:cNvSpPr>
            <a:spLocks noChangeArrowheads="1"/>
          </p:cNvSpPr>
          <p:nvPr/>
        </p:nvSpPr>
        <p:spPr bwMode="auto">
          <a:xfrm>
            <a:off x="0" y="1447800"/>
            <a:ext cx="9144000" cy="7620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205" name="Picture 14" descr="DPH Logo - Blu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088" r:id="rId1"/>
    <p:sldLayoutId id="2147502048" r:id="rId2"/>
    <p:sldLayoutId id="2147502049" r:id="rId3"/>
    <p:sldLayoutId id="2147502050" r:id="rId4"/>
    <p:sldLayoutId id="2147502051" r:id="rId5"/>
    <p:sldLayoutId id="2147502052" r:id="rId6"/>
    <p:sldLayoutId id="2147502053" r:id="rId7"/>
    <p:sldLayoutId id="2147502054" r:id="rId8"/>
    <p:sldLayoutId id="2147502055" r:id="rId9"/>
    <p:sldLayoutId id="2147502056" r:id="rId10"/>
    <p:sldLayoutId id="2147502057" r:id="rId11"/>
    <p:sldLayoutId id="214750205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4724400" y="0"/>
            <a:ext cx="4419600" cy="144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219" name="Picture 8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76200" y="152400"/>
            <a:ext cx="21336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2514600" y="0"/>
            <a:ext cx="2209800" cy="144780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221" name="Picture 10" descr="best ver2b seal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203200"/>
            <a:ext cx="10922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1" descr="bsas swoosh ligh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304800"/>
            <a:ext cx="5257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C884566-90CE-42D4-AEF0-D21581535A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6767513"/>
            <a:ext cx="9144000" cy="90487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1447800"/>
            <a:ext cx="9144000" cy="7620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089" r:id="rId1"/>
    <p:sldLayoutId id="2147502090" r:id="rId2"/>
    <p:sldLayoutId id="2147502091" r:id="rId3"/>
    <p:sldLayoutId id="2147502092" r:id="rId4"/>
    <p:sldLayoutId id="2147502093" r:id="rId5"/>
    <p:sldLayoutId id="2147502094" r:id="rId6"/>
    <p:sldLayoutId id="2147502095" r:id="rId7"/>
    <p:sldLayoutId id="2147502096" r:id="rId8"/>
    <p:sldLayoutId id="2147502097" r:id="rId9"/>
    <p:sldLayoutId id="2147502098" r:id="rId10"/>
    <p:sldLayoutId id="2147502099" r:id="rId11"/>
    <p:sldLayoutId id="214750210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Babanina.James@MassMail.State.MA.US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s.org/quality-programs/trauma/tqip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ChangeArrowheads="1"/>
          </p:cNvSpPr>
          <p:nvPr/>
        </p:nvSpPr>
        <p:spPr bwMode="auto">
          <a:xfrm>
            <a:off x="0" y="0"/>
            <a:ext cx="9158288" cy="1135063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pic>
        <p:nvPicPr>
          <p:cNvPr id="57348" name="Picture 4" descr="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1"/>
          <a:stretch>
            <a:fillRect/>
          </a:stretch>
        </p:blipFill>
        <p:spPr bwMode="auto">
          <a:xfrm>
            <a:off x="0" y="231811"/>
            <a:ext cx="9158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90" y="1355835"/>
            <a:ext cx="8174421" cy="5044964"/>
          </a:xfrm>
        </p:spPr>
        <p:txBody>
          <a:bodyPr/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Trauma Systems Committee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Bureau of Health Care Safety and Quality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Department of Public Health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Wednesday, November 28, 2018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>
            <a:extLst>
              <a:ext uri="{FF2B5EF4-FFF2-40B4-BE49-F238E27FC236}">
                <a16:creationId xmlns:a16="http://schemas.microsoft.com/office/drawing/2014/main" xmlns="" id="{FAADFD85-2D48-4DFB-BF62-24F68944E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Gas Leak: Recovery Activities</a:t>
            </a:r>
            <a:endParaRPr lang="en-US" altLang="en-US" dirty="0"/>
          </a:p>
        </p:txBody>
      </p:sp>
      <p:sp>
        <p:nvSpPr>
          <p:cNvPr id="5123" name="Content Placeholder 3">
            <a:extLst>
              <a:ext uri="{FF2B5EF4-FFF2-40B4-BE49-F238E27FC236}">
                <a16:creationId xmlns:a16="http://schemas.microsoft.com/office/drawing/2014/main" xmlns="" id="{DE4420E2-4DE9-4AF8-829A-39EB7C35B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Establishing an incident management team </a:t>
            </a:r>
          </a:p>
          <a:p>
            <a:pPr lvl="1"/>
            <a:r>
              <a:rPr lang="en-US" altLang="en-US" sz="2400" dirty="0"/>
              <a:t>Team is still reporting on recovery</a:t>
            </a:r>
          </a:p>
          <a:p>
            <a:r>
              <a:rPr lang="en-US" altLang="en-US" sz="2800" dirty="0"/>
              <a:t>Public health &amp; health care recovery activities</a:t>
            </a:r>
          </a:p>
          <a:p>
            <a:pPr lvl="1"/>
            <a:r>
              <a:rPr lang="en-US" altLang="en-US" sz="2400" dirty="0"/>
              <a:t>Gas service interruption</a:t>
            </a:r>
          </a:p>
          <a:p>
            <a:pPr lvl="2"/>
            <a:r>
              <a:rPr lang="en-US" altLang="en-US" sz="2000" dirty="0"/>
              <a:t>Monitoring impacted service delivery programs/group homes</a:t>
            </a:r>
          </a:p>
          <a:p>
            <a:pPr lvl="2"/>
            <a:r>
              <a:rPr lang="en-US" altLang="en-US" sz="2000" dirty="0"/>
              <a:t>Guidance to local health regarding housing</a:t>
            </a:r>
          </a:p>
          <a:p>
            <a:pPr lvl="1"/>
            <a:r>
              <a:rPr lang="en-US" altLang="en-US" sz="2400" dirty="0"/>
              <a:t>Retail food inspections</a:t>
            </a:r>
          </a:p>
          <a:p>
            <a:pPr lvl="1"/>
            <a:r>
              <a:rPr lang="en-US" altLang="en-US" sz="2400" dirty="0"/>
              <a:t>Vaccine replacement</a:t>
            </a:r>
          </a:p>
          <a:p>
            <a:r>
              <a:rPr lang="en-US" sz="2800" dirty="0"/>
              <a:t>Work Groups</a:t>
            </a:r>
          </a:p>
          <a:p>
            <a:pPr lvl="1"/>
            <a:r>
              <a:rPr lang="en-US" sz="2400" dirty="0"/>
              <a:t>Resource Recovery Centers</a:t>
            </a:r>
          </a:p>
          <a:p>
            <a:pPr lvl="1"/>
            <a:r>
              <a:rPr lang="en-US" sz="2400" dirty="0"/>
              <a:t>Routine Inspections</a:t>
            </a:r>
          </a:p>
          <a:p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62935AB-F2A3-4790-8583-0510A6B277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+mn-lt"/>
              </a:rPr>
              <a:t>Slide </a:t>
            </a:r>
            <a:fld id="{E0E15475-729C-49CA-BFDE-46FD6F39F0F5}" type="slidenum">
              <a:rPr lang="en-US" altLang="en-US" smtClean="0">
                <a:latin typeface="+mn-lt"/>
              </a:rPr>
              <a:pPr/>
              <a:t>10</a:t>
            </a:fld>
            <a:endParaRPr lang="en-US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426624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349DF5-B3AB-4C2B-A210-2723711AE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Federal Grant Awarded to 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FCE2CA-EFD2-4B30-8DE9-583EA33A4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The U.S. Department of Health and Human Services’ Office of the Assistant Secretary for Preparedness and Response (ASPR) awarded one of two $3 million grants nationally to Massachusetts General Hospital Center for Disaster Medicine.</a:t>
            </a:r>
          </a:p>
          <a:p>
            <a:pPr lvl="1"/>
            <a:r>
              <a:rPr lang="en-US" sz="1400" dirty="0"/>
              <a:t>Paul </a:t>
            </a:r>
            <a:r>
              <a:rPr lang="en-US" sz="1400" dirty="0" err="1"/>
              <a:t>Biddinger</a:t>
            </a:r>
            <a:r>
              <a:rPr lang="en-US" sz="1400" dirty="0"/>
              <a:t>, M.D. is serving as the Primary Investigator; and</a:t>
            </a:r>
          </a:p>
          <a:p>
            <a:pPr lvl="1"/>
            <a:r>
              <a:rPr lang="en-US" sz="1400" dirty="0"/>
              <a:t>DPH leaders, the Director of the Office of Preparedness and Emergency Management and the Director of the Office of Emergency Medical Services, are participating on the executive committee.</a:t>
            </a:r>
          </a:p>
          <a:p>
            <a:r>
              <a:rPr lang="en-US" sz="1800" dirty="0"/>
              <a:t>The purpose of the grant is to demonstrate how a new Regional Disaster Health Response System can meet the regional needs, including trauma, burn or other specialty care, during a national emergency and leading to more lives saved.</a:t>
            </a:r>
          </a:p>
          <a:p>
            <a:r>
              <a:rPr lang="en-US" sz="1800" dirty="0"/>
              <a:t>In demonstrating a Regional Disaster Health Response System, each pilot project must:</a:t>
            </a:r>
          </a:p>
          <a:p>
            <a:pPr lvl="1"/>
            <a:r>
              <a:rPr lang="en-US" sz="1400" dirty="0"/>
              <a:t>build a partnership for disaster health response to support clinical specialty care; </a:t>
            </a:r>
          </a:p>
          <a:p>
            <a:pPr lvl="1"/>
            <a:r>
              <a:rPr lang="en-US" sz="1400" dirty="0"/>
              <a:t>align plans, policies, and procedures for clinical excellence in disasters; </a:t>
            </a:r>
          </a:p>
          <a:p>
            <a:pPr lvl="1"/>
            <a:r>
              <a:rPr lang="en-US" sz="1400" dirty="0"/>
              <a:t>increase state-wide and regional medical surge capacity; </a:t>
            </a:r>
          </a:p>
          <a:p>
            <a:pPr lvl="1"/>
            <a:r>
              <a:rPr lang="en-US" sz="1400" dirty="0"/>
              <a:t>improve state-wide and regional situational awareness, such as the availability of hospital beds; and </a:t>
            </a:r>
          </a:p>
          <a:p>
            <a:pPr lvl="1"/>
            <a:r>
              <a:rPr lang="en-US" sz="1400" dirty="0"/>
              <a:t>develop metrics and test the regional system’s capabilities. </a:t>
            </a:r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8146E7-BC5B-405C-933F-49827A00FD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7026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349DF5-B3AB-4C2B-A210-2723711AE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Integrated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FCE2CA-EFD2-4B30-8DE9-583EA33A4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Community Emergency Medical Services</a:t>
            </a:r>
          </a:p>
          <a:p>
            <a:pPr lvl="1"/>
            <a:r>
              <a:rPr lang="en-US" sz="2000" dirty="0"/>
              <a:t>Program launched on October 1, 2018</a:t>
            </a:r>
          </a:p>
          <a:p>
            <a:pPr lvl="1"/>
            <a:r>
              <a:rPr lang="en-US" sz="2000" dirty="0"/>
              <a:t>Received applications for innovative programs to meet community needs</a:t>
            </a:r>
          </a:p>
          <a:p>
            <a:pPr lvl="2"/>
            <a:r>
              <a:rPr lang="en-US" sz="1600" dirty="0"/>
              <a:t>Vaccinations for high risk populations</a:t>
            </a:r>
          </a:p>
          <a:p>
            <a:pPr lvl="2"/>
            <a:r>
              <a:rPr lang="en-US" sz="1600" dirty="0"/>
              <a:t>Sharps Awareness of safe disposal </a:t>
            </a:r>
          </a:p>
          <a:p>
            <a:r>
              <a:rPr lang="en-US" sz="2400" dirty="0"/>
              <a:t>Mobile Integrated Health (MIH) and Mobile Integrated Health with ED Avoidance</a:t>
            </a:r>
          </a:p>
          <a:p>
            <a:pPr lvl="1"/>
            <a:r>
              <a:rPr lang="en-US" sz="2000" dirty="0"/>
              <a:t>Applications posted publicly on Monday, November 26, 2018</a:t>
            </a:r>
          </a:p>
          <a:p>
            <a:pPr lvl="1"/>
            <a:r>
              <a:rPr lang="en-US" sz="2000" dirty="0"/>
              <a:t>DPH will begin reviewing applications on December 10, 2018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8146E7-BC5B-405C-933F-49827A00FD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9537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Framework for Public Health Approach to Trauma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389061"/>
              </p:ext>
            </p:extLst>
          </p:nvPr>
        </p:nvGraphicFramePr>
        <p:xfrm>
          <a:off x="457200" y="1600201"/>
          <a:ext cx="8229600" cy="2362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43434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Seeking Trauma Systems Committee Input on its Preferred Role in this Framework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Will explore opportunities for sharing surveillance and programmatic information focusing on Primary Prevention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8660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cap="none" dirty="0"/>
              <a:t>Injury Prevention</a:t>
            </a:r>
            <a:r>
              <a:rPr lang="en-US" sz="4000" b="1" cap="none" dirty="0"/>
              <a:t/>
            </a:r>
            <a:br>
              <a:rPr lang="en-US" sz="4000" b="1" cap="none" dirty="0"/>
            </a:br>
            <a:r>
              <a:rPr lang="en-US" sz="2800" cap="none" dirty="0"/>
              <a:t>And the Trauma Systems Committee</a:t>
            </a:r>
            <a:endParaRPr lang="en-US" sz="2800" b="1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4235"/>
            <a:ext cx="6400800" cy="3064565"/>
          </a:xfrm>
        </p:spPr>
        <p:txBody>
          <a:bodyPr>
            <a:normAutofit fontScale="70000" lnSpcReduction="20000"/>
          </a:bodyPr>
          <a:lstStyle/>
          <a:p>
            <a:r>
              <a:rPr lang="en-US" sz="5800" dirty="0"/>
              <a:t>Injury Prevention and the Trauma Systems Committee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Bekah Thomas, MPA, Director of Injury Prevention and Control</a:t>
            </a:r>
          </a:p>
          <a:p>
            <a:r>
              <a:rPr lang="en-US" dirty="0"/>
              <a:t>Jeanne Hathaway, MD MPH, Epidemiologist, Injury Surveillance Program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39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Injury Prevention</a:t>
            </a:r>
          </a:p>
          <a:p>
            <a:r>
              <a:rPr lang="en-US" dirty="0"/>
              <a:t>Injury Data Sources and Findings</a:t>
            </a:r>
          </a:p>
          <a:p>
            <a:r>
              <a:rPr lang="en-US" dirty="0"/>
              <a:t>Programs and Partnerships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1813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none" dirty="0"/>
              <a:t>Introduction to Injury Prevention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683565"/>
            <a:ext cx="7772400" cy="1928192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4000" dirty="0"/>
              <a:t>Introduction to Injury Prevention:</a:t>
            </a:r>
          </a:p>
          <a:p>
            <a:r>
              <a:rPr lang="en-US" sz="2000" dirty="0"/>
              <a:t>Definitions, Levels of Prevention, and the Injury Prevention and Control Program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D1B72EA1-7B23-430E-A64E-0ED8745C61B7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308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Vs. Injury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800" dirty="0"/>
              <a:t>Trauma Versus Injury:</a:t>
            </a:r>
          </a:p>
          <a:p>
            <a:r>
              <a:rPr lang="en-US" sz="3600" dirty="0"/>
              <a:t>Injury includes poisoning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D1B72EA1-7B23-430E-A64E-0ED8745C61B7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661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Frameworks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837852"/>
              </p:ext>
            </p:extLst>
          </p:nvPr>
        </p:nvGraphicFramePr>
        <p:xfrm>
          <a:off x="457200" y="1314450"/>
          <a:ext cx="8229600" cy="481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0525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Prevention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343290"/>
              </p:ext>
            </p:extLst>
          </p:nvPr>
        </p:nvGraphicFramePr>
        <p:xfrm>
          <a:off x="457200" y="1314450"/>
          <a:ext cx="8229600" cy="481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6748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1891"/>
            <a:ext cx="8229600" cy="4811713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Approval of Minutes from August 29, 2018</a:t>
            </a:r>
          </a:p>
          <a:p>
            <a:r>
              <a:rPr lang="en-US" sz="2400" dirty="0"/>
              <a:t>Approval of Minutes from May 23, 2018 </a:t>
            </a:r>
          </a:p>
          <a:p>
            <a:r>
              <a:rPr lang="en-US" sz="2400" dirty="0"/>
              <a:t>Department Update</a:t>
            </a:r>
          </a:p>
          <a:p>
            <a:r>
              <a:rPr lang="en-US" sz="2400" dirty="0"/>
              <a:t>Injury Prevention and Surveillance Presentation</a:t>
            </a:r>
          </a:p>
          <a:p>
            <a:r>
              <a:rPr lang="en-US" sz="2400" dirty="0"/>
              <a:t>Subcommittee Update</a:t>
            </a:r>
          </a:p>
          <a:p>
            <a:r>
              <a:rPr lang="en-US" sz="2400" dirty="0"/>
              <a:t>Data Presentation </a:t>
            </a:r>
          </a:p>
          <a:p>
            <a:r>
              <a:rPr lang="en-US" sz="2400" dirty="0"/>
              <a:t>Discussion of future agenda items</a:t>
            </a:r>
          </a:p>
          <a:p>
            <a:r>
              <a:rPr lang="en-US" sz="2400" dirty="0"/>
              <a:t>Next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2616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Prevention Frameworks: </a:t>
            </a:r>
            <a:br>
              <a:rPr lang="en-US" dirty="0"/>
            </a:br>
            <a:r>
              <a:rPr lang="en-US" sz="3100" dirty="0"/>
              <a:t>The Four E’s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077342"/>
              </p:ext>
            </p:extLst>
          </p:nvPr>
        </p:nvGraphicFramePr>
        <p:xfrm>
          <a:off x="457200" y="1314450"/>
          <a:ext cx="8229600" cy="481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A738E0A-8848-4C86-B843-742B8D911315}"/>
              </a:ext>
            </a:extLst>
          </p:cNvPr>
          <p:cNvSpPr txBox="1"/>
          <p:nvPr/>
        </p:nvSpPr>
        <p:spPr>
          <a:xfrm>
            <a:off x="715617" y="6400800"/>
            <a:ext cx="7841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State Highway Safety Plan: https://safety.fhwa.dot.gov/legislationandpolicy/fast/shsp_guidance.cfm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1493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Prevention Frameworks: </a:t>
            </a:r>
            <a:br>
              <a:rPr lang="en-US" dirty="0"/>
            </a:br>
            <a:r>
              <a:rPr lang="en-US" sz="2700" dirty="0"/>
              <a:t>The Spectrum of Prevention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568613"/>
              </p:ext>
            </p:extLst>
          </p:nvPr>
        </p:nvGraphicFramePr>
        <p:xfrm>
          <a:off x="457200" y="1314450"/>
          <a:ext cx="8229600" cy="481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6823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Prevention Frameworks: </a:t>
            </a:r>
            <a:br>
              <a:rPr lang="en-US" dirty="0"/>
            </a:br>
            <a:r>
              <a:rPr lang="en-US" sz="2700" dirty="0"/>
              <a:t>Socio-Ecological Model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949217"/>
              </p:ext>
            </p:extLst>
          </p:nvPr>
        </p:nvGraphicFramePr>
        <p:xfrm>
          <a:off x="457200" y="1314450"/>
          <a:ext cx="8229600" cy="481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7A9F1F6-D791-498C-8454-C8D2A87F1D72}"/>
              </a:ext>
            </a:extLst>
          </p:cNvPr>
          <p:cNvSpPr txBox="1"/>
          <p:nvPr/>
        </p:nvSpPr>
        <p:spPr>
          <a:xfrm>
            <a:off x="288235" y="6245225"/>
            <a:ext cx="8398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1000" dirty="0"/>
              <a:t>Dahlberg LL, Krug EG. Violence-a global public health problem. In: Krug E, Dahlberg LL, Mercy JA, </a:t>
            </a:r>
            <a:r>
              <a:rPr lang="en-US" sz="1000" dirty="0" err="1"/>
              <a:t>Zwi</a:t>
            </a:r>
            <a:r>
              <a:rPr lang="en-US" sz="1000" dirty="0"/>
              <a:t> AB, Lozano R, eds. World Report on Violence and Health. Geneva, Switzerland: World Health Organization; 2002:1–56.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199" y="6245225"/>
            <a:ext cx="2416175" cy="47625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    Slide </a:t>
            </a:r>
            <a:fld id="{9A3CBEC9-3421-470A-8847-5F6DEB543E53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8263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37AF81-DD45-4BC8-8B34-782BC85F2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314450"/>
          <a:ext cx="8229600" cy="481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3383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Injury Mechanisms Covered by Injury Prevention and Control Program (IPCP)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314450"/>
          <a:ext cx="8229600" cy="481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3508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cap="none" dirty="0"/>
              <a:t>Injury Data Sources and Findings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DE0812-85BC-4F6C-97B3-91DC044E8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270609"/>
            <a:ext cx="7772400" cy="1500187"/>
          </a:xfrm>
        </p:spPr>
        <p:txBody>
          <a:bodyPr/>
          <a:lstStyle/>
          <a:p>
            <a:r>
              <a:rPr lang="en-US" sz="4400" dirty="0"/>
              <a:t>Injury Data Sources and Findings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D1B72EA1-7B23-430E-A64E-0ED8745C61B7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9062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latin typeface="Calibri" panose="020F0502020204030204" pitchFamily="34" charset="0"/>
              </a:rPr>
              <a:t>Injury Data 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altLang="en-US" sz="2600" b="1" dirty="0">
                <a:solidFill>
                  <a:prstClr val="black"/>
                </a:solidFill>
                <a:latin typeface="Calibri" panose="020F0502020204030204" pitchFamily="34" charset="0"/>
              </a:rPr>
              <a:t>Primary data sources</a:t>
            </a:r>
          </a:p>
          <a:p>
            <a:pPr marL="690563" lvl="1" indent="-223838">
              <a:spcAft>
                <a:spcPts val="400"/>
              </a:spcAft>
            </a:pPr>
            <a:r>
              <a:rPr lang="en-US" altLang="en-US" sz="2600" dirty="0">
                <a:solidFill>
                  <a:prstClr val="black"/>
                </a:solidFill>
                <a:latin typeface="Calibri" panose="020F0502020204030204" pitchFamily="34" charset="0"/>
              </a:rPr>
              <a:t>MA Violent Death Reporting System (MAVDRS)</a:t>
            </a:r>
          </a:p>
          <a:p>
            <a:pPr marL="690563" lvl="1" indent="-223838">
              <a:spcAft>
                <a:spcPts val="400"/>
              </a:spcAft>
            </a:pPr>
            <a:r>
              <a:rPr lang="en-US" altLang="en-US" sz="2600" dirty="0">
                <a:solidFill>
                  <a:prstClr val="black"/>
                </a:solidFill>
                <a:latin typeface="Calibri" panose="020F0502020204030204" pitchFamily="34" charset="0"/>
              </a:rPr>
              <a:t>Hospital Case-mix data</a:t>
            </a:r>
          </a:p>
          <a:p>
            <a:pPr marL="690563" lvl="1" indent="-223838">
              <a:spcAft>
                <a:spcPts val="400"/>
              </a:spcAft>
            </a:pPr>
            <a:r>
              <a:rPr lang="en-US" altLang="en-US" sz="2600" dirty="0">
                <a:solidFill>
                  <a:prstClr val="black"/>
                </a:solidFill>
                <a:latin typeface="Calibri" panose="020F0502020204030204" pitchFamily="34" charset="0"/>
              </a:rPr>
              <a:t>Vital Records and Statistics (death files)</a:t>
            </a:r>
          </a:p>
          <a:p>
            <a:pPr marL="690563" lvl="1" indent="-223838">
              <a:spcAft>
                <a:spcPts val="800"/>
              </a:spcAft>
            </a:pPr>
            <a:r>
              <a:rPr lang="en-US" altLang="en-US" sz="2600" dirty="0">
                <a:solidFill>
                  <a:prstClr val="black"/>
                </a:solidFill>
                <a:latin typeface="Calibri" panose="020F0502020204030204" pitchFamily="34" charset="0"/>
              </a:rPr>
              <a:t>State Health Surveys (BRFSS, YRBS, YHS)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altLang="en-US" sz="2600" b="1" dirty="0">
                <a:solidFill>
                  <a:prstClr val="black"/>
                </a:solidFill>
                <a:latin typeface="Calibri" panose="020F0502020204030204" pitchFamily="34" charset="0"/>
              </a:rPr>
              <a:t>Diverse secondary/emerging injury data sources </a:t>
            </a:r>
          </a:p>
          <a:p>
            <a:pPr marL="687388" indent="-228600" defTabSz="690563">
              <a:spcAft>
                <a:spcPts val="400"/>
              </a:spcAft>
            </a:pPr>
            <a:r>
              <a:rPr lang="en-US" altLang="en-US" sz="2600" dirty="0">
                <a:solidFill>
                  <a:prstClr val="black"/>
                </a:solidFill>
                <a:latin typeface="Calibri" panose="020F0502020204030204" pitchFamily="34" charset="0"/>
              </a:rPr>
              <a:t>MA Ambulance Trip Record Information System (MATRIS)</a:t>
            </a:r>
          </a:p>
          <a:p>
            <a:pPr marL="687388" indent="-228600" defTabSz="690563">
              <a:spcAft>
                <a:spcPts val="400"/>
              </a:spcAft>
            </a:pPr>
            <a:r>
              <a:rPr lang="en-US" altLang="en-US" sz="2600" dirty="0">
                <a:latin typeface="Calibri" panose="020F0502020204030204" pitchFamily="34" charset="0"/>
              </a:rPr>
              <a:t>ED </a:t>
            </a:r>
            <a:r>
              <a:rPr lang="en-US" altLang="en-US" sz="2600" dirty="0" err="1">
                <a:latin typeface="Calibri" panose="020F0502020204030204" pitchFamily="34" charset="0"/>
              </a:rPr>
              <a:t>Syndromic</a:t>
            </a:r>
            <a:r>
              <a:rPr lang="en-US" altLang="en-US" sz="2600" dirty="0">
                <a:latin typeface="Calibri" panose="020F0502020204030204" pitchFamily="34" charset="0"/>
              </a:rPr>
              <a:t> Surveillance</a:t>
            </a:r>
          </a:p>
          <a:p>
            <a:pPr marL="687388" indent="-228600" defTabSz="690563">
              <a:spcAft>
                <a:spcPts val="400"/>
              </a:spcAft>
            </a:pPr>
            <a:r>
              <a:rPr lang="en-US" altLang="en-US" sz="2600" dirty="0">
                <a:solidFill>
                  <a:prstClr val="black"/>
                </a:solidFill>
                <a:latin typeface="Calibri" panose="020F0502020204030204" pitchFamily="34" charset="0"/>
              </a:rPr>
              <a:t>Linked Crash – Hospital Case-mix data</a:t>
            </a:r>
          </a:p>
          <a:p>
            <a:pPr marL="687388" indent="-228600" defTabSz="690563">
              <a:spcAft>
                <a:spcPts val="400"/>
              </a:spcAft>
            </a:pPr>
            <a:r>
              <a:rPr lang="en-US" altLang="en-US" sz="2600" dirty="0">
                <a:solidFill>
                  <a:prstClr val="black"/>
                </a:solidFill>
                <a:latin typeface="Calibri" panose="020F0502020204030204" pitchFamily="34" charset="0"/>
              </a:rPr>
              <a:t>Trauma Registry </a:t>
            </a:r>
          </a:p>
          <a:p>
            <a:pPr marL="911225" indent="-454025"/>
            <a:endParaRPr lang="en-US" altLang="en-US" i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944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9099115"/>
              </p:ext>
            </p:extLst>
          </p:nvPr>
        </p:nvGraphicFramePr>
        <p:xfrm>
          <a:off x="1204687" y="1903861"/>
          <a:ext cx="6017622" cy="371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Suicide and Homicide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3" y="5906708"/>
            <a:ext cx="8534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Sources:  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MA Violent Death Reporting System, MDPH.  Fatality Analysis Reporting System (FARS), NHTSA.</a:t>
            </a:r>
            <a:endParaRPr lang="en-US" sz="1400" dirty="0">
              <a:solidFill>
                <a:srgbClr val="292934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008542" y="4374877"/>
            <a:ext cx="16583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Calibri" panose="020F0502020204030204" pitchFamily="34" charset="0"/>
                <a:ea typeface="Times New Roman"/>
              </a:rPr>
              <a:t>Homicides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981374" y="3564888"/>
            <a:ext cx="1683566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900" b="1" dirty="0">
                <a:latin typeface="Calibri" panose="020F0502020204030204" pitchFamily="34" charset="0"/>
                <a:ea typeface="Times New Roman"/>
              </a:rPr>
              <a:t>Motor Vehicle Fatalities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937832" y="2584992"/>
            <a:ext cx="1538514" cy="51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Calibri" panose="020F0502020204030204" pitchFamily="34" charset="0"/>
                <a:ea typeface="Times New Roman"/>
              </a:rPr>
              <a:t> Suicides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8683" y="1705195"/>
            <a:ext cx="74421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92934"/>
                </a:solidFill>
                <a:latin typeface="Calibri" panose="020F0502020204030204" pitchFamily="34" charset="0"/>
                <a:ea typeface="+mn-ea"/>
              </a:rPr>
              <a:t>Suicides, Homicides and Motor Vehicle Fatalities, MA </a:t>
            </a:r>
            <a:r>
              <a:rPr lang="en-US" sz="2000" b="1" dirty="0" err="1">
                <a:solidFill>
                  <a:srgbClr val="292934"/>
                </a:solidFill>
                <a:latin typeface="Calibri" panose="020F0502020204030204" pitchFamily="34" charset="0"/>
                <a:ea typeface="+mn-ea"/>
              </a:rPr>
              <a:t>Occurrent</a:t>
            </a:r>
            <a:r>
              <a:rPr lang="en-US" sz="2000" b="1" dirty="0">
                <a:solidFill>
                  <a:srgbClr val="292934"/>
                </a:solidFill>
                <a:latin typeface="Calibri" panose="020F0502020204030204" pitchFamily="34" charset="0"/>
                <a:ea typeface="+mn-ea"/>
              </a:rPr>
              <a:t>, 2005 - 2015</a:t>
            </a:r>
            <a:endParaRPr lang="en-US" sz="2000" dirty="0">
              <a:solidFill>
                <a:srgbClr val="292934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9586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Suicide Circumstance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976" y="6206964"/>
            <a:ext cx="8534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Source:  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MA Violent Death Reporting System, MDPH.</a:t>
            </a:r>
            <a:endParaRPr lang="en-US" sz="1400" dirty="0">
              <a:solidFill>
                <a:srgbClr val="292934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393371" y="1890475"/>
            <a:ext cx="595085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900" b="1" dirty="0">
                <a:solidFill>
                  <a:srgbClr val="292934"/>
                </a:solidFill>
                <a:latin typeface="Calibri" panose="020F0502020204030204" pitchFamily="34" charset="0"/>
                <a:ea typeface="Times New Roman"/>
              </a:rPr>
              <a:t>Circumstances Associated with Suicide, Massachusetts, 2015  (n = 631)</a:t>
            </a:r>
          </a:p>
        </p:txBody>
      </p:sp>
      <p:graphicFrame>
        <p:nvGraphicFramePr>
          <p:cNvPr id="10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3300558"/>
              </p:ext>
            </p:extLst>
          </p:nvPr>
        </p:nvGraphicFramePr>
        <p:xfrm>
          <a:off x="510273" y="1890475"/>
          <a:ext cx="7469579" cy="392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1713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Traumatic Brain Injury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3" y="6232978"/>
            <a:ext cx="853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Sources:  </a:t>
            </a: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Registry of Vital Statistics and Records, MDPH.  Hospital Discharge and Emergency Department Discharge databases, MA Center for Health Information and Analysis.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174" y="1422400"/>
            <a:ext cx="4825865" cy="444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5076" y="3921082"/>
            <a:ext cx="9924994" cy="175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066" y="2711885"/>
            <a:ext cx="324790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92934"/>
                </a:solidFill>
                <a:latin typeface="Calibri" panose="020F0502020204030204" pitchFamily="34" charset="0"/>
                <a:ea typeface="+mn-ea"/>
              </a:rPr>
              <a:t>TBI-Related Deaths, Hospitalizations and ED Visits,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92934"/>
                </a:solidFill>
                <a:latin typeface="Calibri" panose="020F0502020204030204" pitchFamily="34" charset="0"/>
                <a:ea typeface="+mn-ea"/>
              </a:rPr>
              <a:t>by Injury Mechanism,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92934"/>
                </a:solidFill>
                <a:latin typeface="Calibri" panose="020F0502020204030204" pitchFamily="34" charset="0"/>
                <a:ea typeface="+mn-ea"/>
              </a:rPr>
              <a:t>MA Residents, 2015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292934"/>
              </a:solidFill>
              <a:latin typeface="Calibri" panose="020F0502020204030204" pitchFamily="34" charset="0"/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ea typeface="+mn-ea"/>
              </a:rPr>
              <a:t>N = 820 deaths,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ea typeface="+mn-ea"/>
              </a:rPr>
              <a:t>5,062 hospitalizations,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ea typeface="+mn-ea"/>
              </a:rPr>
              <a:t>and 68,260 ED visits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292934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421189" y="2841854"/>
            <a:ext cx="454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Aft>
                <a:spcPts val="1000"/>
              </a:spcAft>
            </a:pPr>
            <a:r>
              <a:rPr lang="en-US" altLang="en-US" sz="1200" b="1">
                <a:solidFill>
                  <a:srgbClr val="292934"/>
                </a:solidFill>
                <a:latin typeface="Calibri" pitchFamily="34" charset="0"/>
                <a:ea typeface="+mn-ea"/>
                <a:cs typeface="Arial" pitchFamily="34" charset="0"/>
              </a:rPr>
              <a:t>49%</a:t>
            </a:r>
            <a:endParaRPr lang="en-US" altLang="en-US">
              <a:solidFill>
                <a:srgbClr val="292934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550260" y="2936918"/>
            <a:ext cx="454025" cy="36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Aft>
                <a:spcPts val="1000"/>
              </a:spcAft>
            </a:pPr>
            <a:r>
              <a:rPr lang="en-US" altLang="en-US" sz="1200" b="1" dirty="0">
                <a:solidFill>
                  <a:srgbClr val="FFFFFF"/>
                </a:solidFill>
                <a:latin typeface="Calibri" pitchFamily="34" charset="0"/>
                <a:ea typeface="+mn-ea"/>
                <a:cs typeface="Arial" pitchFamily="34" charset="0"/>
              </a:rPr>
              <a:t>20%</a:t>
            </a:r>
            <a:endParaRPr lang="en-US" altLang="en-US" dirty="0">
              <a:solidFill>
                <a:srgbClr val="292934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336969" y="2347221"/>
            <a:ext cx="45561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Aft>
                <a:spcPts val="1000"/>
              </a:spcAft>
            </a:pPr>
            <a:r>
              <a:rPr lang="en-US" altLang="en-US" sz="1200" b="1" dirty="0">
                <a:solidFill>
                  <a:srgbClr val="FFFFFF"/>
                </a:solidFill>
                <a:latin typeface="Calibri" pitchFamily="34" charset="0"/>
                <a:ea typeface="+mn-ea"/>
                <a:cs typeface="Arial" pitchFamily="34" charset="0"/>
              </a:rPr>
              <a:t>14%</a:t>
            </a:r>
            <a:endParaRPr lang="en-US" altLang="en-US" dirty="0">
              <a:solidFill>
                <a:srgbClr val="292934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6549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E31FC82-C6D7-43DC-8098-CA0DCFD9F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Open Meeting Law</a:t>
            </a:r>
            <a:br>
              <a:rPr lang="en-US" u="sng" dirty="0"/>
            </a:br>
            <a:r>
              <a:rPr lang="en-US" dirty="0"/>
              <a:t>G.L. c. 30A, §§18-25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B8A4DE9-6FAE-4605-90CB-A8282A492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BD109FE-154F-49E4-8D02-47A3E8B5008A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FBCCF92-D8BD-472A-8675-BD83207AE547}"/>
              </a:ext>
            </a:extLst>
          </p:cNvPr>
          <p:cNvSpPr/>
          <p:nvPr/>
        </p:nvSpPr>
        <p:spPr>
          <a:xfrm>
            <a:off x="417443" y="1474438"/>
            <a:ext cx="8309114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prstClr val="black"/>
                </a:solidFill>
                <a:latin typeface="Calibri"/>
                <a:ea typeface="ＭＳ Ｐゴシック" charset="0"/>
              </a:rPr>
              <a:t>The purpose of open meeting law (OML) is to ensure transparency in the deliberations on which public policy is based.  </a:t>
            </a:r>
          </a:p>
          <a:p>
            <a:pPr marL="628650" lvl="1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prstClr val="black"/>
                </a:solidFill>
                <a:latin typeface="Calibri"/>
                <a:ea typeface="ＭＳ Ｐゴシック" charset="0"/>
              </a:rPr>
              <a:t>This requires that meetings of public bodies be open to the public.  </a:t>
            </a:r>
          </a:p>
          <a:p>
            <a:pPr marL="628650" lvl="1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200" kern="0" dirty="0">
              <a:solidFill>
                <a:prstClr val="black"/>
              </a:solidFill>
              <a:latin typeface="Calibri"/>
              <a:ea typeface="ＭＳ Ｐゴシック" charset="0"/>
            </a:endParaRPr>
          </a:p>
          <a:p>
            <a:pPr marL="171450" lvl="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prstClr val="black"/>
                </a:solidFill>
                <a:latin typeface="Calibri"/>
                <a:ea typeface="ＭＳ Ｐゴシック" charset="0"/>
              </a:rPr>
              <a:t>All meetings of a public body must be open to the public.  </a:t>
            </a:r>
          </a:p>
          <a:p>
            <a:pPr marL="628650" lvl="1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prstClr val="black"/>
                </a:solidFill>
                <a:latin typeface="Calibri"/>
                <a:ea typeface="ＭＳ Ｐゴシック" charset="0"/>
              </a:rPr>
              <a:t>A meeting is any deliberation by a public body with respect to any matter within the body’s jurisdiction.  </a:t>
            </a:r>
          </a:p>
          <a:p>
            <a:pPr marL="628650" lvl="1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prstClr val="black"/>
                </a:solidFill>
                <a:latin typeface="Calibri"/>
                <a:ea typeface="ＭＳ Ｐゴシック" charset="0"/>
              </a:rPr>
              <a:t>A deliberation is a communication between members  among members of a public body.  </a:t>
            </a:r>
          </a:p>
          <a:p>
            <a:pPr marL="628650" lvl="1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200" kern="0" dirty="0">
              <a:solidFill>
                <a:prstClr val="black"/>
              </a:solidFill>
              <a:latin typeface="Calibri"/>
              <a:ea typeface="ＭＳ Ｐゴシック" charset="0"/>
            </a:endParaRPr>
          </a:p>
          <a:p>
            <a:pPr marL="171450" lvl="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prstClr val="black"/>
                </a:solidFill>
                <a:latin typeface="Calibri"/>
                <a:ea typeface="ＭＳ Ｐゴシック" charset="0"/>
              </a:rPr>
              <a:t>A public body is any multi-member board, commission, committee or subcommittee within the executive or legislative branches (except the Legislature) of state government</a:t>
            </a:r>
          </a:p>
          <a:p>
            <a:pPr marL="628650" lvl="1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prstClr val="black"/>
                </a:solidFill>
                <a:latin typeface="Calibri"/>
                <a:ea typeface="ＭＳ Ｐゴシック" charset="0"/>
              </a:rPr>
              <a:t>This includes any body created to advise or make recommendations </a:t>
            </a:r>
          </a:p>
          <a:p>
            <a:pPr marL="628650" lvl="1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200" kern="0" dirty="0">
              <a:solidFill>
                <a:prstClr val="black"/>
              </a:solidFill>
              <a:latin typeface="Calibri"/>
              <a:ea typeface="ＭＳ Ｐゴシック" charset="0"/>
            </a:endParaRPr>
          </a:p>
          <a:p>
            <a:pPr marL="171450" lvl="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prstClr val="black"/>
                </a:solidFill>
                <a:latin typeface="Calibri"/>
                <a:ea typeface="ＭＳ Ｐゴシック" charset="0"/>
              </a:rPr>
              <a:t>Under OML the public is permitted to attend meetings.  </a:t>
            </a:r>
          </a:p>
          <a:p>
            <a:pPr marL="628650" lvl="1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prstClr val="black"/>
                </a:solidFill>
                <a:latin typeface="Calibri"/>
                <a:ea typeface="ＭＳ Ｐゴシック" charset="0"/>
              </a:rPr>
              <a:t>Individuals in meetings may not address the public body without the permission of the chair.  </a:t>
            </a:r>
          </a:p>
          <a:p>
            <a:pPr marL="628650" lvl="1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prstClr val="black"/>
                </a:solidFill>
                <a:latin typeface="Calibri"/>
                <a:ea typeface="ＭＳ Ｐゴシック" charset="0"/>
              </a:rPr>
              <a:t>Public participation is allowed at the discretion of the chair.  </a:t>
            </a:r>
          </a:p>
          <a:p>
            <a:pPr marL="628650" lvl="1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200" kern="0" dirty="0">
              <a:solidFill>
                <a:prstClr val="black"/>
              </a:solidFill>
              <a:latin typeface="Calibri"/>
              <a:ea typeface="ＭＳ Ｐゴシック" charset="0"/>
            </a:endParaRPr>
          </a:p>
          <a:p>
            <a:pPr marL="171450" lvl="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prstClr val="black"/>
                </a:solidFill>
                <a:latin typeface="Calibri"/>
                <a:ea typeface="ＭＳ Ｐゴシック" charset="0"/>
              </a:rPr>
              <a:t>For more information on Open Meeting Law, please visit: </a:t>
            </a:r>
          </a:p>
          <a:p>
            <a:pPr marL="628650" lvl="1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prstClr val="black"/>
                </a:solidFill>
                <a:latin typeface="Calibri"/>
                <a:ea typeface="ＭＳ Ｐゴシック" charset="0"/>
              </a:rPr>
              <a:t>https://www.mass.gov/the-open-meeting-law</a:t>
            </a:r>
            <a:endParaRPr lang="en-US" sz="300" kern="0" dirty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068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Falls Among Older Adults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8867" y="1549858"/>
            <a:ext cx="5745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292934"/>
                </a:solidFill>
                <a:latin typeface="Calibri" panose="020F0502020204030204" pitchFamily="34" charset="0"/>
                <a:ea typeface="+mn-ea"/>
              </a:rPr>
              <a:t>Fall Death Rate by Sex, Ages 65 and Older,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292934"/>
                </a:solidFill>
                <a:latin typeface="Calibri" panose="020F0502020204030204" pitchFamily="34" charset="0"/>
                <a:ea typeface="+mn-ea"/>
              </a:rPr>
              <a:t>MA Residents, 2006 - 2014</a:t>
            </a:r>
            <a:endParaRPr lang="en-US" sz="2200" dirty="0">
              <a:solidFill>
                <a:srgbClr val="292934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3" y="6166020"/>
            <a:ext cx="8534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Source: </a:t>
            </a:r>
            <a:r>
              <a:rPr lang="en-US" sz="1400" dirty="0">
                <a:solidFill>
                  <a:srgbClr val="292934"/>
                </a:solidFill>
                <a:latin typeface="Calibri" panose="020F0502020204030204" pitchFamily="34" charset="0"/>
                <a:ea typeface="+mn-ea"/>
              </a:rPr>
              <a:t>Registry of Vital Records and Statistics, MDPH</a:t>
            </a:r>
          </a:p>
        </p:txBody>
      </p:sp>
      <p:graphicFrame>
        <p:nvGraphicFramePr>
          <p:cNvPr id="12" name="Chart 11" descr="This line graph presents trend data from 2006 through 2014 for males, females, and the overall total. Rates for both males and females have increased during this time period. &#10;Male rates from 42.9/100,000 in 2006 to 62.7/100,000 in 2014;&#10;Female rates from 31.1/100,000 in 2006 to 41.5/100,000 in 2014." title="Figure 2. Age-adjusted Rate of Fall Deaths by Sex, Ages 65 and older, MA, 2006-2014"/>
          <p:cNvGraphicFramePr/>
          <p:nvPr>
            <p:extLst/>
          </p:nvPr>
        </p:nvGraphicFramePr>
        <p:xfrm>
          <a:off x="1032941" y="2369677"/>
          <a:ext cx="6818812" cy="3404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956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Motor Vehicle Injuries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3" y="5948882"/>
            <a:ext cx="853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Sources:  </a:t>
            </a: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Hospital Discharge and Observation Stay databases, MA Center for Health Information and Analysis.  MA Shelley License file, MA Registry of Motor Vehicles.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86377"/>
            <a:ext cx="7989571" cy="498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167356" y="2603284"/>
            <a:ext cx="358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92934"/>
                </a:solidFill>
                <a:latin typeface="Calibri" panose="020F0502020204030204" pitchFamily="34" charset="0"/>
                <a:ea typeface="+mn-ea"/>
              </a:rPr>
              <a:t>2007 Jr. Operator Law enacted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446537" y="3040856"/>
            <a:ext cx="0" cy="1845756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37282" y="3879941"/>
            <a:ext cx="0" cy="1006671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83900" y="3454981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92934"/>
                </a:solidFill>
                <a:latin typeface="Calibri" panose="020F0502020204030204" pitchFamily="34" charset="0"/>
                <a:ea typeface="+mn-ea"/>
              </a:rPr>
              <a:t>2010 Safe Driver Law enacted</a:t>
            </a:r>
          </a:p>
        </p:txBody>
      </p:sp>
      <p:sp>
        <p:nvSpPr>
          <p:cNvPr id="3" name="Oval 2"/>
          <p:cNvSpPr/>
          <p:nvPr/>
        </p:nvSpPr>
        <p:spPr>
          <a:xfrm>
            <a:off x="6400800" y="4558984"/>
            <a:ext cx="510144" cy="12156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545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Motor Vehicle Injuries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3" y="5908495"/>
            <a:ext cx="853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Sources:  </a:t>
            </a: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Hospital Discharge and Observation Stay databases, MA Center for Health Information and Analysis.  MA Shelley License File, MA Registry of Motor Vehicles.</a:t>
            </a: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23693"/>
              </p:ext>
            </p:extLst>
          </p:nvPr>
        </p:nvGraphicFramePr>
        <p:xfrm>
          <a:off x="381003" y="1314451"/>
          <a:ext cx="8871271" cy="4252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/>
          <p:cNvCxnSpPr/>
          <p:nvPr/>
        </p:nvCxnSpPr>
        <p:spPr>
          <a:xfrm flipH="1">
            <a:off x="1701788" y="4154928"/>
            <a:ext cx="5929684" cy="0"/>
          </a:xfrm>
          <a:prstGeom prst="line">
            <a:avLst/>
          </a:prstGeom>
          <a:ln w="254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48269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cap="none" dirty="0"/>
              <a:t>Programs and Partnerships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495A48-C3FA-4A0D-BD89-3141B4A27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1522" y="2578722"/>
            <a:ext cx="7772400" cy="1500187"/>
          </a:xfrm>
        </p:spPr>
        <p:txBody>
          <a:bodyPr/>
          <a:lstStyle/>
          <a:p>
            <a:r>
              <a:rPr lang="en-US" sz="4800" dirty="0"/>
              <a:t>Programs and Partnerships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D1B72EA1-7B23-430E-A64E-0ED8745C61B7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13037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Statutes and Statutory Bodies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314450"/>
          <a:ext cx="8229600" cy="481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8389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Coalitions, Advisory Groups, and Committees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314450"/>
          <a:ext cx="8229600" cy="481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8179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Sponsored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8C5090-B70A-453B-8F81-8CB1C13B4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30629" y="2183632"/>
          <a:ext cx="8711920" cy="3697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30310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Materials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1771208-851C-4C7E-854E-4C640CC47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696" y="2468962"/>
            <a:ext cx="2255718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5406"/>
            <a:ext cx="2099658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55124" y="2373712"/>
            <a:ext cx="2188876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4" y="2468962"/>
            <a:ext cx="2205167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42896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Exciting New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$10 Million budget allocation for a gun and violent crime prevention program addressing out-of-school youth and young adults aged 17-24</a:t>
            </a:r>
          </a:p>
          <a:p>
            <a:r>
              <a:rPr lang="en-US" dirty="0"/>
              <a:t>Currently gathering input from multi-sector stakeholders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Questions? </a:t>
            </a:r>
          </a:p>
          <a:p>
            <a:pPr marL="0" indent="0">
              <a:buNone/>
            </a:pPr>
            <a:r>
              <a:rPr lang="en-US" dirty="0"/>
              <a:t>Contact Babanina James, Director of Child and Youth Violence Prevention </a:t>
            </a:r>
            <a:r>
              <a:rPr lang="en-US" dirty="0">
                <a:hlinkClick r:id="rId2"/>
              </a:rPr>
              <a:t>Babanina.James@MassMail.State.MA.US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72417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Trauma Designated and Community Hospital Roles in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Waiting room education</a:t>
            </a:r>
          </a:p>
          <a:p>
            <a:r>
              <a:rPr lang="en-US" dirty="0"/>
              <a:t>Hospital-led safety device distribution and installation programs</a:t>
            </a:r>
          </a:p>
          <a:p>
            <a:r>
              <a:rPr lang="en-US" dirty="0"/>
              <a:t>Hospital-based safe sleep modeling and education</a:t>
            </a:r>
          </a:p>
          <a:p>
            <a:r>
              <a:rPr lang="en-US" dirty="0"/>
              <a:t>Social worker connections</a:t>
            </a:r>
          </a:p>
          <a:p>
            <a:r>
              <a:rPr lang="en-US" dirty="0"/>
              <a:t>Screening, Brief Interventions, and Referral to Treatment (SBIRT)</a:t>
            </a:r>
          </a:p>
          <a:p>
            <a:r>
              <a:rPr lang="en-US" dirty="0"/>
              <a:t>Physician reporting/referrals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591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/>
              <a:t>Slide </a:t>
            </a:r>
            <a:fld id="{DE2FD903-DCFA-44FB-AF46-1B47316D3FA1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1300" y="1612900"/>
            <a:ext cx="8813800" cy="4343400"/>
          </a:xfrm>
        </p:spPr>
        <p:txBody>
          <a:bodyPr/>
          <a:lstStyle/>
          <a:p>
            <a:r>
              <a:rPr lang="en-US" sz="2400" dirty="0"/>
              <a:t>A Quorum is defined as:  </a:t>
            </a:r>
          </a:p>
          <a:p>
            <a:pPr lvl="1"/>
            <a:endParaRPr lang="en-US" sz="2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A </a:t>
            </a:r>
            <a:r>
              <a:rPr lang="en-US" sz="2400" b="1" dirty="0"/>
              <a:t>simple majority </a:t>
            </a:r>
            <a:r>
              <a:rPr lang="en-US" sz="2400" dirty="0"/>
              <a:t>of the members of a public body, unless otherwise provided in a general or special law, executive order, or other authorizing provision.  G.L. c. 30A, § 18.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b="1" dirty="0"/>
              <a:t>As applied to the Trauma Systems Committee—a quorum equals 10 members  (½ of 19 members + 1)</a:t>
            </a:r>
            <a:r>
              <a:rPr lang="en-US" sz="2000" b="1" dirty="0"/>
              <a:t>  </a:t>
            </a:r>
          </a:p>
          <a:p>
            <a:pPr marL="0" indent="0"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Tx/>
              <a:buNone/>
              <a:defRPr/>
            </a:pPr>
            <a:endParaRPr lang="en-US" alt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370388" y="357188"/>
            <a:ext cx="42037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</a:rPr>
              <a:t>What is a Quorum?</a:t>
            </a:r>
          </a:p>
        </p:txBody>
      </p:sp>
    </p:spTree>
    <p:extLst>
      <p:ext uri="{BB962C8B-B14F-4D97-AF65-F5344CB8AC3E}">
        <p14:creationId xmlns:p14="http://schemas.microsoft.com/office/powerpoint/2010/main" val="30836315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Registry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664" y="1378463"/>
            <a:ext cx="8716711" cy="4745246"/>
          </a:xfrm>
        </p:spPr>
        <p:txBody>
          <a:bodyPr/>
          <a:lstStyle/>
          <a:p>
            <a:pPr marL="111125" lvl="1" indent="0" algn="ctr">
              <a:buNone/>
            </a:pPr>
            <a:endParaRPr lang="en-US" dirty="0"/>
          </a:p>
          <a:p>
            <a:pPr marL="111125" lvl="1" indent="0" algn="ctr">
              <a:buNone/>
            </a:pPr>
            <a:endParaRPr lang="en-US" dirty="0"/>
          </a:p>
          <a:p>
            <a:pPr marL="111125" lvl="1" indent="0" algn="ctr">
              <a:buNone/>
            </a:pPr>
            <a:endParaRPr lang="en-US" dirty="0"/>
          </a:p>
          <a:p>
            <a:pPr marL="111125" lvl="1" indent="0" algn="ctr"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Data Presentation</a:t>
            </a:r>
          </a:p>
          <a:p>
            <a:pPr marL="111125" lvl="1" indent="0" algn="ctr"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Katherine T. Fillo, Ph.D., MPH, RN-BC</a:t>
            </a:r>
          </a:p>
          <a:p>
            <a:pPr marL="111125" lvl="1" indent="0" algn="ctr"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Director, Division of Quality Improvement</a:t>
            </a:r>
          </a:p>
          <a:p>
            <a:pPr marL="111125" lvl="1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  <a:p>
            <a:pPr marL="111125" lvl="1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111125" lvl="1" indent="0" algn="ctr">
              <a:buNone/>
            </a:pPr>
            <a:endParaRPr lang="en-US" sz="2000" b="1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  <p:pic>
        <p:nvPicPr>
          <p:cNvPr id="5" name="Picture 26">
            <a:extLst>
              <a:ext uri="{FF2B5EF4-FFF2-40B4-BE49-F238E27FC236}">
                <a16:creationId xmlns:a16="http://schemas.microsoft.com/office/drawing/2014/main" xmlns="" id="{3C440CBB-5359-47DC-8B93-BEEFCDDA1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132388"/>
            <a:ext cx="1476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4792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99A5394E-985A-407A-9BD6-B2202725A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Registry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2B869906-32CD-4168-922C-C9765D2A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Data Submission Update</a:t>
            </a:r>
          </a:p>
          <a:p>
            <a:pPr marL="168275" indent="-457200">
              <a:buFont typeface="Arial" panose="020B0604020202020204" pitchFamily="34" charset="0"/>
              <a:buChar char="•"/>
            </a:pPr>
            <a:r>
              <a:rPr lang="en-US" dirty="0"/>
              <a:t>Firearms Follow Up from Previous Meeting</a:t>
            </a:r>
          </a:p>
          <a:p>
            <a:pPr marL="168275" indent="-457200">
              <a:buFont typeface="Arial" panose="020B0604020202020204" pitchFamily="34" charset="0"/>
              <a:buChar char="•"/>
            </a:pPr>
            <a:r>
              <a:rPr lang="en-US" dirty="0"/>
              <a:t>Hospital Level All Cause Trauma Rates</a:t>
            </a:r>
          </a:p>
          <a:p>
            <a:pPr marL="168275" indent="-457200">
              <a:buFont typeface="Arial" panose="020B0604020202020204" pitchFamily="34" charset="0"/>
              <a:buChar char="•"/>
            </a:pPr>
            <a:r>
              <a:rPr lang="en-US" dirty="0"/>
              <a:t>Preliminary 2016 Trauma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AF3836-6670-4395-B736-E50F07BD1E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41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2776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Data Submissions</a:t>
            </a:r>
            <a:br>
              <a:rPr lang="en-US" dirty="0"/>
            </a:br>
            <a:r>
              <a:rPr lang="en-US" dirty="0"/>
              <a:t>Designated Trauma Centers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080873"/>
              </p:ext>
            </p:extLst>
          </p:nvPr>
        </p:nvGraphicFramePr>
        <p:xfrm>
          <a:off x="1626116" y="4409636"/>
          <a:ext cx="5203723" cy="1889220"/>
        </p:xfrm>
        <a:graphic>
          <a:graphicData uri="http://schemas.openxmlformats.org/drawingml/2006/table">
            <a:tbl>
              <a:tblPr>
                <a:tableStyleId>{91EBBBCC-DAD2-459C-BE2E-F6DE35CF9A28}</a:tableStyleId>
              </a:tblPr>
              <a:tblGrid>
                <a:gridCol w="1322623">
                  <a:extLst>
                    <a:ext uri="{9D8B030D-6E8A-4147-A177-3AD203B41FA5}">
                      <a16:colId xmlns:a16="http://schemas.microsoft.com/office/drawing/2014/main" xmlns="" val="1654762590"/>
                    </a:ext>
                  </a:extLst>
                </a:gridCol>
                <a:gridCol w="1940550">
                  <a:extLst>
                    <a:ext uri="{9D8B030D-6E8A-4147-A177-3AD203B41FA5}">
                      <a16:colId xmlns:a16="http://schemas.microsoft.com/office/drawing/2014/main" xmlns="" val="2399510927"/>
                    </a:ext>
                  </a:extLst>
                </a:gridCol>
                <a:gridCol w="1940550">
                  <a:extLst>
                    <a:ext uri="{9D8B030D-6E8A-4147-A177-3AD203B41FA5}">
                      <a16:colId xmlns:a16="http://schemas.microsoft.com/office/drawing/2014/main" xmlns="" val="4033801332"/>
                    </a:ext>
                  </a:extLst>
                </a:gridCol>
              </a:tblGrid>
              <a:tr h="377844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 Date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11737022"/>
                  </a:ext>
                </a:extLst>
              </a:tr>
              <a:tr h="377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 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November 2018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86691278"/>
                  </a:ext>
                </a:extLst>
              </a:tr>
              <a:tr h="377844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2016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16*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91373876"/>
                  </a:ext>
                </a:extLst>
              </a:tr>
              <a:tr h="377844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2017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16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73601006"/>
                  </a:ext>
                </a:extLst>
              </a:tr>
              <a:tr h="377844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2018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6576075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42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0436" y="1340139"/>
            <a:ext cx="730175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2016 submissions for designated trauma centers is nearly 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All programs have submitted a year or more of data from 2017-2018, though the quarters aren’t necessarily consecutive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Ten trauma designated hospitals have completed data entry through FFY Q3-2018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4351C90-F6EC-48BF-8AEC-35278FC64F2B}"/>
              </a:ext>
            </a:extLst>
          </p:cNvPr>
          <p:cNvSpPr txBox="1"/>
          <p:nvPr/>
        </p:nvSpPr>
        <p:spPr>
          <a:xfrm>
            <a:off x="267235" y="6382921"/>
            <a:ext cx="7921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*At one hospital all adult submissions received and working on pediatric submissions </a:t>
            </a:r>
          </a:p>
        </p:txBody>
      </p:sp>
    </p:spTree>
    <p:extLst>
      <p:ext uri="{BB962C8B-B14F-4D97-AF65-F5344CB8AC3E}">
        <p14:creationId xmlns:p14="http://schemas.microsoft.com/office/powerpoint/2010/main" val="7540886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Additional outreach continues with community hospitals to increase response rate</a:t>
            </a:r>
          </a:p>
          <a:p>
            <a:endParaRPr lang="en-US" sz="1000" dirty="0"/>
          </a:p>
          <a:p>
            <a:r>
              <a:rPr lang="en-US" sz="2400" dirty="0"/>
              <a:t>Eight community hospitals have complete data through FFYQ3-2018</a:t>
            </a:r>
          </a:p>
          <a:p>
            <a:endParaRPr lang="en-US" sz="1000" dirty="0"/>
          </a:p>
          <a:p>
            <a:r>
              <a:rPr lang="en-US" sz="2400" dirty="0"/>
              <a:t>23 community hospitals have submitted no data between 2016 and 2018</a:t>
            </a:r>
          </a:p>
          <a:p>
            <a:pPr marL="457200" lvl="1" indent="0">
              <a:buNone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4876"/>
              </p:ext>
            </p:extLst>
          </p:nvPr>
        </p:nvGraphicFramePr>
        <p:xfrm>
          <a:off x="1633520" y="4371902"/>
          <a:ext cx="5472957" cy="2089955"/>
        </p:xfrm>
        <a:graphic>
          <a:graphicData uri="http://schemas.openxmlformats.org/drawingml/2006/table">
            <a:tbl>
              <a:tblPr>
                <a:tableStyleId>{91EBBBCC-DAD2-459C-BE2E-F6DE35CF9A28}</a:tableStyleId>
              </a:tblPr>
              <a:tblGrid>
                <a:gridCol w="1326777">
                  <a:extLst>
                    <a:ext uri="{9D8B030D-6E8A-4147-A177-3AD203B41FA5}">
                      <a16:colId xmlns:a16="http://schemas.microsoft.com/office/drawing/2014/main" xmlns="" val="2654224129"/>
                    </a:ext>
                  </a:extLst>
                </a:gridCol>
                <a:gridCol w="2073090">
                  <a:extLst>
                    <a:ext uri="{9D8B030D-6E8A-4147-A177-3AD203B41FA5}">
                      <a16:colId xmlns:a16="http://schemas.microsoft.com/office/drawing/2014/main" xmlns="" val="3935225336"/>
                    </a:ext>
                  </a:extLst>
                </a:gridCol>
                <a:gridCol w="2073090">
                  <a:extLst>
                    <a:ext uri="{9D8B030D-6E8A-4147-A177-3AD203B41FA5}">
                      <a16:colId xmlns:a16="http://schemas.microsoft.com/office/drawing/2014/main" xmlns="" val="2518596102"/>
                    </a:ext>
                  </a:extLst>
                </a:gridCol>
              </a:tblGrid>
              <a:tr h="417991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 Date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96934915"/>
                  </a:ext>
                </a:extLst>
              </a:tr>
              <a:tr h="417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 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>
                          <a:effectLst/>
                        </a:rPr>
                        <a:t>November 2018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78102233"/>
                  </a:ext>
                </a:extLst>
              </a:tr>
              <a:tr h="41799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2016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26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4794749"/>
                  </a:ext>
                </a:extLst>
              </a:tr>
              <a:tr h="41799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2017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25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85315015"/>
                  </a:ext>
                </a:extLst>
              </a:tr>
              <a:tr h="41799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2018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23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15597879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4228773" y="192882"/>
            <a:ext cx="481806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kern="0" dirty="0"/>
              <a:t>Trauma Data Submissions</a:t>
            </a:r>
            <a:br>
              <a:rPr lang="en-US" kern="0" dirty="0"/>
            </a:br>
            <a:r>
              <a:rPr lang="en-US" kern="0" dirty="0"/>
              <a:t>Community Hospitals</a:t>
            </a:r>
          </a:p>
        </p:txBody>
      </p:sp>
    </p:spTree>
    <p:extLst>
      <p:ext uri="{BB962C8B-B14F-4D97-AF65-F5344CB8AC3E}">
        <p14:creationId xmlns:p14="http://schemas.microsoft.com/office/powerpoint/2010/main" val="13252292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D1F0D2-A4C9-4003-9507-ED66FC6FA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443" y="223838"/>
            <a:ext cx="5122932" cy="708025"/>
          </a:xfrm>
        </p:spPr>
        <p:txBody>
          <a:bodyPr>
            <a:noAutofit/>
          </a:bodyPr>
          <a:lstStyle/>
          <a:p>
            <a:r>
              <a:rPr lang="en-US" sz="2400" dirty="0"/>
              <a:t>Gun Shot Wound Follow Up Response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9CAE968C-0829-4873-9C9E-A543C695EE0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9559132"/>
              </p:ext>
            </p:extLst>
          </p:nvPr>
        </p:nvGraphicFramePr>
        <p:xfrm>
          <a:off x="2284297" y="4704230"/>
          <a:ext cx="4276047" cy="130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1109">
                  <a:extLst>
                    <a:ext uri="{9D8B030D-6E8A-4147-A177-3AD203B41FA5}">
                      <a16:colId xmlns:a16="http://schemas.microsoft.com/office/drawing/2014/main" xmlns="" val="3044613506"/>
                    </a:ext>
                  </a:extLst>
                </a:gridCol>
                <a:gridCol w="614938">
                  <a:extLst>
                    <a:ext uri="{9D8B030D-6E8A-4147-A177-3AD203B41FA5}">
                      <a16:colId xmlns:a16="http://schemas.microsoft.com/office/drawing/2014/main" xmlns="" val="149819078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800" dirty="0"/>
                        <a:t>Self Inflicted Intentional GSW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2015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34630144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/>
                        <a:t>Obvious Signs of Death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00939087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/>
                        <a:t>Patient Transported, Death Unconfirmed^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795458345"/>
                  </a:ext>
                </a:extLst>
              </a:tr>
            </a:tbl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E71AA7B-8E25-4AD3-89FB-22E45C848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944" y="1087191"/>
            <a:ext cx="7752464" cy="390987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At the August 2018 meeting, members had questions about the low count of self-inflicted gunshot wounds in the Massachusetts Trauma Registry</a:t>
            </a:r>
          </a:p>
          <a:p>
            <a:pPr lvl="1"/>
            <a:r>
              <a:rPr lang="en-US" sz="1600" dirty="0"/>
              <a:t>For 2011-2015 number of incidents reported: 130 </a:t>
            </a:r>
          </a:p>
          <a:p>
            <a:r>
              <a:rPr lang="en-US" sz="2000" dirty="0"/>
              <a:t>Attempted to validate Trauma Registry using MA Ambulance Trip Record Information System (MATRIS) Data</a:t>
            </a:r>
          </a:p>
          <a:p>
            <a:pPr lvl="1"/>
            <a:r>
              <a:rPr lang="en-US" sz="1800" dirty="0"/>
              <a:t>Like the Trauma Registry, MATRIS doesn’t capture many self-inflicted gunshot wounds</a:t>
            </a:r>
          </a:p>
          <a:p>
            <a:r>
              <a:rPr lang="en-US" sz="2000" dirty="0"/>
              <a:t>Cases had to meet both requirements:</a:t>
            </a:r>
          </a:p>
          <a:p>
            <a:pPr marL="785813" lvl="1" indent="-385763">
              <a:buFont typeface="+mj-lt"/>
              <a:buAutoNum type="arabicPeriod"/>
            </a:pPr>
            <a:r>
              <a:rPr lang="en-US" sz="2000" dirty="0"/>
              <a:t>Gun Shot Wound (firearm, rifle, shotgun, pistol, handgun included)</a:t>
            </a:r>
          </a:p>
          <a:p>
            <a:pPr marL="785813" lvl="1" indent="-385763">
              <a:buFont typeface="+mj-lt"/>
              <a:buAutoNum type="arabicPeriod"/>
            </a:pPr>
            <a:r>
              <a:rPr lang="en-US" sz="2000" dirty="0"/>
              <a:t>Self Inflicted/Suicidal Intention*</a:t>
            </a:r>
          </a:p>
          <a:p>
            <a:pPr marL="385763" indent="-385763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44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5151" y="5988600"/>
            <a:ext cx="8571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200" dirty="0">
                <a:latin typeface="+mn-lt"/>
              </a:rPr>
              <a:t>*Accidental/firearm cleaning injuries were excluded as suicidal ideation was necessary </a:t>
            </a:r>
          </a:p>
          <a:p>
            <a:pPr marL="0" indent="0">
              <a:buNone/>
            </a:pPr>
            <a:r>
              <a:rPr lang="en-US" sz="1200" dirty="0">
                <a:latin typeface="+mn-lt"/>
              </a:rPr>
              <a:t>^6 unconfirmed cases where GSW was likely fatal but death was not called on scene</a:t>
            </a:r>
          </a:p>
          <a:p>
            <a:pPr marL="0" indent="0">
              <a:buNone/>
            </a:pPr>
            <a:r>
              <a:rPr lang="en-US" sz="1200" dirty="0">
                <a:latin typeface="+mn-lt"/>
              </a:rPr>
              <a:t>Data extracted from MATRIS on 6/7/2018</a:t>
            </a:r>
          </a:p>
        </p:txBody>
      </p:sp>
    </p:spTree>
    <p:extLst>
      <p:ext uri="{BB962C8B-B14F-4D97-AF65-F5344CB8AC3E}">
        <p14:creationId xmlns:p14="http://schemas.microsoft.com/office/powerpoint/2010/main" val="30113639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A19396-A52B-40C3-A45A-2124C6ABE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Rate, 2011-2015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B21CED1-A01C-429B-B84A-FADF7BC405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45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A7982E7-FD93-440A-97FF-887E6BC42489}"/>
              </a:ext>
            </a:extLst>
          </p:cNvPr>
          <p:cNvSpPr txBox="1"/>
          <p:nvPr/>
        </p:nvSpPr>
        <p:spPr>
          <a:xfrm>
            <a:off x="457200" y="6303447"/>
            <a:ext cx="2781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  <a:latin typeface="Calibri"/>
              </a:rPr>
              <a:t>Data Source: MA Trauma Registry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CDE86D99-CE7F-49C4-8D22-6CA5FCA9B05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314450"/>
          <a:ext cx="8229600" cy="4811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03243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247BCF-BAEC-46E2-8F90-4144F411B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Rate and Count, </a:t>
            </a:r>
            <a:br>
              <a:rPr lang="en-US" dirty="0"/>
            </a:br>
            <a:r>
              <a:rPr lang="en-US" dirty="0"/>
              <a:t>2011-2015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F888D83-86CC-40F7-B196-77EF6C5C1B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46</a:t>
            </a:fld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C4687DE-4A6C-44E4-BD98-5510B7544BCB}"/>
              </a:ext>
            </a:extLst>
          </p:cNvPr>
          <p:cNvSpPr txBox="1"/>
          <p:nvPr/>
        </p:nvSpPr>
        <p:spPr>
          <a:xfrm>
            <a:off x="457200" y="6303447"/>
            <a:ext cx="2781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  <a:latin typeface="Calibri"/>
              </a:rPr>
              <a:t>Data Source: MA Trauma Registry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9FD87BA0-842E-4478-8C92-14A82E47F7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918411"/>
              </p:ext>
            </p:extLst>
          </p:nvPr>
        </p:nvGraphicFramePr>
        <p:xfrm>
          <a:off x="457200" y="1314450"/>
          <a:ext cx="8229600" cy="4811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48730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6A0DC3-6253-427F-83AF-12CC08FC0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Rate by Trauma Hospital Status, 2011-2015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9C189BC-23EB-4E45-8AC9-9F9A252F1F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47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62AA21-7ED1-42EF-90EB-8D4D8E75D426}"/>
              </a:ext>
            </a:extLst>
          </p:cNvPr>
          <p:cNvSpPr txBox="1"/>
          <p:nvPr/>
        </p:nvSpPr>
        <p:spPr>
          <a:xfrm>
            <a:off x="457199" y="6245225"/>
            <a:ext cx="7247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  <a:latin typeface="Calibri"/>
              </a:rPr>
              <a:t>Data Source: MA Trauma Registry</a:t>
            </a:r>
          </a:p>
          <a:p>
            <a:pPr lvl="0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8E5D34E3-E292-46D6-A8DA-3FE862EB6A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746463"/>
              </p:ext>
            </p:extLst>
          </p:nvPr>
        </p:nvGraphicFramePr>
        <p:xfrm>
          <a:off x="457200" y="1314450"/>
          <a:ext cx="8229600" cy="4811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54924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991E3A-A89A-4A90-BBF5-DF460EEBD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Rate by Teaching Status, 2011-2015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237D12-472A-44E9-8EAE-78A3D6555E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48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5EB863E-0DF6-4DD8-85B1-DF97D34A7400}"/>
              </a:ext>
            </a:extLst>
          </p:cNvPr>
          <p:cNvSpPr txBox="1"/>
          <p:nvPr/>
        </p:nvSpPr>
        <p:spPr>
          <a:xfrm>
            <a:off x="457198" y="6413698"/>
            <a:ext cx="7247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  <a:latin typeface="Calibri"/>
              </a:rPr>
              <a:t>Data Source: MA Trauma Registry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42639BC6-A322-4658-A72B-6156A41FCA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500731"/>
              </p:ext>
            </p:extLst>
          </p:nvPr>
        </p:nvGraphicFramePr>
        <p:xfrm>
          <a:off x="457200" y="1314450"/>
          <a:ext cx="8229600" cy="4811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11524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AF8531-C9A9-4D44-914A-9258FB81B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Rate by Age, </a:t>
            </a:r>
            <a:br>
              <a:rPr lang="en-US" dirty="0"/>
            </a:br>
            <a:r>
              <a:rPr lang="en-US" dirty="0"/>
              <a:t>2011-2015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C432427-380B-4DA2-A8A5-C62CCCED52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49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3C7862-01B0-4926-9CD1-C0B69F370123}"/>
              </a:ext>
            </a:extLst>
          </p:cNvPr>
          <p:cNvSpPr txBox="1"/>
          <p:nvPr/>
        </p:nvSpPr>
        <p:spPr>
          <a:xfrm>
            <a:off x="457200" y="6413698"/>
            <a:ext cx="2781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  <a:latin typeface="Calibri"/>
              </a:rPr>
              <a:t>Data Source: MA Trauma Registry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338424"/>
              </p:ext>
            </p:extLst>
          </p:nvPr>
        </p:nvGraphicFramePr>
        <p:xfrm>
          <a:off x="457200" y="1314450"/>
          <a:ext cx="8229600" cy="4811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3970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820591D-8345-4798-B60F-8C29D0D4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 Approval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b="1" dirty="0">
                <a:solidFill>
                  <a:schemeClr val="tx2"/>
                </a:solidFill>
              </a:rPr>
              <a:t>Approval of Minutes from the August 29, 2018 Meeting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63828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51FDD3-1B6E-40F1-8935-888876D4C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Unintentional Trauma by Type-Firearm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575976B-17FD-4F8C-ADC0-CF6B6A60E3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50</a:t>
            </a:fld>
            <a:endParaRPr lang="en-US" alt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7AD92E61-C39E-47E4-9F9D-527A78EF682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314450"/>
          <a:ext cx="8229600" cy="4811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7711AF1-F9DE-45DF-AD6D-A93815B57E85}"/>
              </a:ext>
            </a:extLst>
          </p:cNvPr>
          <p:cNvSpPr txBox="1"/>
          <p:nvPr/>
        </p:nvSpPr>
        <p:spPr>
          <a:xfrm>
            <a:off x="457199" y="6151927"/>
            <a:ext cx="7247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  <a:latin typeface="Calibri"/>
              </a:rPr>
              <a:t>Data Source: MA Trauma Registry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Calibri"/>
              </a:rPr>
              <a:t>N= 2,390</a:t>
            </a:r>
          </a:p>
        </p:txBody>
      </p:sp>
    </p:spTree>
    <p:extLst>
      <p:ext uri="{BB962C8B-B14F-4D97-AF65-F5344CB8AC3E}">
        <p14:creationId xmlns:p14="http://schemas.microsoft.com/office/powerpoint/2010/main" val="224874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0197FB-A3C1-4794-88D6-C0B40ADBA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Firearm Trauma by Type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41D5E6-7285-42DB-B0D8-8B0872312E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51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FA5DA99-713B-4FE3-B81B-FBD491E30454}"/>
              </a:ext>
            </a:extLst>
          </p:cNvPr>
          <p:cNvSpPr txBox="1"/>
          <p:nvPr/>
        </p:nvSpPr>
        <p:spPr>
          <a:xfrm>
            <a:off x="457199" y="6151927"/>
            <a:ext cx="7247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  <a:latin typeface="Calibri"/>
              </a:rPr>
              <a:t>Data Source: MA Trauma Registry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Calibri"/>
              </a:rPr>
              <a:t>N= 2,304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xmlns="" id="{65001FF4-9FE2-4DD0-9AD7-C7A2145301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078328"/>
              </p:ext>
            </p:extLst>
          </p:nvPr>
        </p:nvGraphicFramePr>
        <p:xfrm>
          <a:off x="457200" y="1314450"/>
          <a:ext cx="8229600" cy="4811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033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CY2016 Trauma Registry </a:t>
            </a:r>
            <a:br>
              <a:rPr lang="en-US" dirty="0"/>
            </a:br>
            <a:r>
              <a:rPr lang="en-US" dirty="0"/>
              <a:t>First 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2016 submissions are still ongoing, these data are preliminary and subject to change</a:t>
            </a:r>
          </a:p>
          <a:p>
            <a:r>
              <a:rPr lang="en-US" dirty="0"/>
              <a:t>Additional data collection, review, cleaning, and validation of the data will be completed</a:t>
            </a:r>
            <a:endParaRPr lang="en-US" sz="1000" dirty="0"/>
          </a:p>
          <a:p>
            <a:r>
              <a:rPr lang="en-US" dirty="0"/>
              <a:t>43,096 unique traumas with an inpatient observation date in CY2016 have been reported to the registry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52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08051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xmlns="" id="{08CBBFF5-9784-4597-AB0A-A9EFCBBB3D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985322"/>
              </p:ext>
            </p:extLst>
          </p:nvPr>
        </p:nvGraphicFramePr>
        <p:xfrm>
          <a:off x="457200" y="1314450"/>
          <a:ext cx="8229600" cy="4811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CY2016 Trauma Registry </a:t>
            </a:r>
            <a:br>
              <a:rPr lang="en-US" dirty="0"/>
            </a:br>
            <a:r>
              <a:rPr lang="en-US" dirty="0"/>
              <a:t>First 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53</a:t>
            </a:fld>
            <a:endParaRPr lang="en-US" alt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1411941" y="5109884"/>
            <a:ext cx="7274859" cy="4034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5400000">
            <a:off x="8040007" y="5164325"/>
            <a:ext cx="1704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Median = 604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5495" y="6198255"/>
            <a:ext cx="6884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Data Source: MA Trauma Registry   N=43,096</a:t>
            </a:r>
            <a:endParaRPr lang="en-US" sz="1400" dirty="0"/>
          </a:p>
          <a:p>
            <a:r>
              <a:rPr lang="en-US" sz="1400" dirty="0">
                <a:latin typeface="+mn-lt"/>
              </a:rPr>
              <a:t>*One facility was removed due to high counts that need to be confirmed</a:t>
            </a:r>
          </a:p>
        </p:txBody>
      </p:sp>
    </p:spTree>
    <p:extLst>
      <p:ext uri="{BB962C8B-B14F-4D97-AF65-F5344CB8AC3E}">
        <p14:creationId xmlns:p14="http://schemas.microsoft.com/office/powerpoint/2010/main" val="55507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CY2016 Trauma Registry </a:t>
            </a:r>
            <a:br>
              <a:rPr lang="en-US" dirty="0"/>
            </a:br>
            <a:r>
              <a:rPr lang="en-US" dirty="0"/>
              <a:t>First 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54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5835" y="6245225"/>
            <a:ext cx="2702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Data Source: MA Trauma Registry</a:t>
            </a:r>
            <a:endParaRPr lang="en-US" sz="1400" dirty="0">
              <a:latin typeface="+mn-lt"/>
            </a:endParaRPr>
          </a:p>
          <a:p>
            <a:r>
              <a:rPr lang="en-US" sz="1400" dirty="0">
                <a:latin typeface="+mn-lt"/>
              </a:rPr>
              <a:t>2016 N = 43,096 </a:t>
            </a:r>
          </a:p>
        </p:txBody>
      </p:sp>
      <p:graphicFrame>
        <p:nvGraphicFramePr>
          <p:cNvPr id="11" name="Content Placeholder 5">
            <a:extLst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21694"/>
              </p:ext>
            </p:extLst>
          </p:nvPr>
        </p:nvGraphicFramePr>
        <p:xfrm>
          <a:off x="457200" y="1314450"/>
          <a:ext cx="8229600" cy="4811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671982" y="2550849"/>
            <a:ext cx="2014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Latest year available</a:t>
            </a:r>
          </a:p>
        </p:txBody>
      </p:sp>
    </p:spTree>
    <p:extLst>
      <p:ext uri="{BB962C8B-B14F-4D97-AF65-F5344CB8AC3E}">
        <p14:creationId xmlns:p14="http://schemas.microsoft.com/office/powerpoint/2010/main" val="11985200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CY2016 Trauma Registry </a:t>
            </a:r>
            <a:br>
              <a:rPr lang="en-US" dirty="0"/>
            </a:br>
            <a:r>
              <a:rPr lang="en-US" dirty="0"/>
              <a:t>First 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55</a:t>
            </a:fld>
            <a:endParaRPr lang="en-US" alt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B007F386-C86B-44B2-ABB3-D23B2A97849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314450"/>
          <a:ext cx="8229600" cy="4811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5835" y="5983615"/>
            <a:ext cx="27028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Data Source: MA Trauma Registry</a:t>
            </a:r>
            <a:endParaRPr lang="en-US" sz="1400" dirty="0">
              <a:latin typeface="+mn-lt"/>
            </a:endParaRPr>
          </a:p>
          <a:p>
            <a:r>
              <a:rPr lang="en-US" sz="1400" dirty="0">
                <a:latin typeface="+mn-lt"/>
              </a:rPr>
              <a:t>N = 1,415</a:t>
            </a:r>
          </a:p>
          <a:p>
            <a:r>
              <a:rPr lang="en-US" sz="1400" dirty="0">
                <a:latin typeface="+mn-lt"/>
              </a:rPr>
              <a:t>*Includes vehicle occupants</a:t>
            </a:r>
          </a:p>
        </p:txBody>
      </p:sp>
    </p:spTree>
    <p:extLst>
      <p:ext uri="{BB962C8B-B14F-4D97-AF65-F5344CB8AC3E}">
        <p14:creationId xmlns:p14="http://schemas.microsoft.com/office/powerpoint/2010/main" val="17254598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CY2016 Trauma Registry </a:t>
            </a:r>
            <a:br>
              <a:rPr lang="en-US" dirty="0"/>
            </a:br>
            <a:r>
              <a:rPr lang="en-US" dirty="0"/>
              <a:t>First 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56</a:t>
            </a:fld>
            <a:endParaRPr lang="en-US" alt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B818D7D-A540-41C8-92E0-C6FAF0724C5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314450"/>
          <a:ext cx="8229600" cy="4811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5835" y="6245225"/>
            <a:ext cx="2702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Data Source: MA Trauma Registry</a:t>
            </a:r>
            <a:endParaRPr lang="en-US" sz="1400" dirty="0">
              <a:latin typeface="+mn-lt"/>
            </a:endParaRPr>
          </a:p>
          <a:p>
            <a:r>
              <a:rPr lang="en-US" sz="1400" dirty="0">
                <a:latin typeface="+mn-lt"/>
              </a:rPr>
              <a:t>N = 43,096 </a:t>
            </a:r>
          </a:p>
        </p:txBody>
      </p:sp>
    </p:spTree>
    <p:extLst>
      <p:ext uri="{BB962C8B-B14F-4D97-AF65-F5344CB8AC3E}">
        <p14:creationId xmlns:p14="http://schemas.microsoft.com/office/powerpoint/2010/main" val="9710591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Meeting Schedule: </a:t>
            </a:r>
            <a:br>
              <a:rPr lang="en-US" dirty="0"/>
            </a:br>
            <a:r>
              <a:rPr lang="en-US" sz="1400" dirty="0"/>
              <a:t> </a:t>
            </a:r>
          </a:p>
          <a:p>
            <a:pPr marL="0" indent="0">
              <a:buNone/>
            </a:pPr>
            <a:r>
              <a:rPr lang="en-US" dirty="0"/>
              <a:t>Wednesday, February 27, 2019</a:t>
            </a:r>
          </a:p>
          <a:p>
            <a:pPr marL="45720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All meetings will be held from 10:00am-12:00pm and are expected to be held at MEMA.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57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02474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/>
              <a:t>For more information, please visit: </a:t>
            </a: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https://www.mass.gov/service-details/trauma-systems-committee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sz="2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0BD109FE-154F-49E4-8D02-47A3E8B5008A}" type="slidenum">
              <a:rPr lang="en-US" altLang="en-US" smtClean="0"/>
              <a:pPr>
                <a:defRPr/>
              </a:pPr>
              <a:t>58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4623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820591D-8345-4798-B60F-8C29D0D4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 Approval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b="1" dirty="0">
                <a:solidFill>
                  <a:schemeClr val="tx2"/>
                </a:solidFill>
              </a:rPr>
              <a:t>Approval of Minutes from the May 23, 2018 Meeting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5655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271768-47B8-4AE3-A181-4EE7FECA9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492387-8711-4460-B08B-06E3CAB08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713" y="3153190"/>
            <a:ext cx="8229600" cy="1448628"/>
          </a:xfrm>
        </p:spPr>
        <p:txBody>
          <a:bodyPr anchor="ctr"/>
          <a:lstStyle/>
          <a:p>
            <a:r>
              <a:rPr lang="en-US" altLang="en-US" dirty="0"/>
              <a:t>Public Health Response to Gas Leak in Andover, Lawrence and North Andover</a:t>
            </a:r>
          </a:p>
          <a:p>
            <a:r>
              <a:rPr lang="en-US" altLang="en-US" dirty="0"/>
              <a:t>Competitive Grant Awarded to MA for Disaster Response </a:t>
            </a:r>
          </a:p>
          <a:p>
            <a:r>
              <a:rPr lang="en-US" altLang="en-US" dirty="0"/>
              <a:t>Mobile Integrated Health</a:t>
            </a:r>
          </a:p>
          <a:p>
            <a:r>
              <a:rPr lang="en-US" altLang="en-US" dirty="0"/>
              <a:t>Prevention Model Framework</a:t>
            </a:r>
          </a:p>
          <a:p>
            <a:endParaRPr lang="en-US" altLang="en-US" dirty="0"/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AAF02EA-ED80-44CA-89B0-E8EAA2C6AC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6948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xmlns="" id="{8465E8E6-7192-435A-AF41-C4D3F3254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800" dirty="0"/>
              <a:t>Public Health Response to Gas Leak and Fires in Andover, Lawrence and North Andover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xmlns="" id="{F311DE97-3F8F-48A6-AC6C-2B8911303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b="1"/>
              <a:t> </a:t>
            </a:r>
          </a:p>
          <a:p>
            <a:pPr marL="0" indent="0" algn="ctr">
              <a:buFontTx/>
              <a:buNone/>
            </a:pPr>
            <a:endParaRPr lang="en-US" altLang="en-US" sz="3600" b="1"/>
          </a:p>
          <a:p>
            <a:pPr marL="0" indent="0" algn="ctr">
              <a:buFontTx/>
              <a:buNone/>
            </a:pPr>
            <a:endParaRPr lang="en-US" altLang="en-US" sz="3600" b="1"/>
          </a:p>
          <a:p>
            <a:pPr marL="0" indent="0" algn="r">
              <a:buFontTx/>
              <a:buNone/>
            </a:pPr>
            <a:endParaRPr lang="en-US" altLang="en-US" sz="2000" b="1"/>
          </a:p>
          <a:p>
            <a:pPr marL="0" indent="0" algn="r">
              <a:buFontTx/>
              <a:buNone/>
            </a:pPr>
            <a:endParaRPr lang="en-US" altLang="en-US" sz="2000" b="1"/>
          </a:p>
          <a:p>
            <a:pPr marL="0" indent="0" algn="r">
              <a:buFontTx/>
              <a:buNone/>
            </a:pPr>
            <a:endParaRPr lang="en-US" altLang="en-US" sz="2000" b="1"/>
          </a:p>
          <a:p>
            <a:pPr marL="0" indent="0" algn="r">
              <a:buFontTx/>
              <a:buNone/>
            </a:pPr>
            <a:endParaRPr lang="en-US" altLang="en-US" sz="800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0069512-1ECE-4F75-98AF-E7554063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6EB386-F2A2-48B5-9DAF-86F5BFAE7AD2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pic>
        <p:nvPicPr>
          <p:cNvPr id="3078" name="Picture 7">
            <a:extLst>
              <a:ext uri="{FF2B5EF4-FFF2-40B4-BE49-F238E27FC236}">
                <a16:creationId xmlns:a16="http://schemas.microsoft.com/office/drawing/2014/main" xmlns="" id="{73F8AE86-3807-40AD-839F-BD9201A6A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6213"/>
            <a:ext cx="9144000" cy="54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77516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53760892-074F-421F-A1D1-D74D2B7961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Gas Leak: Response Activities 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CC3F8149-A4F5-48AE-AE1E-BF8EB661C5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2000" dirty="0"/>
              <a:t>Data Operations Command Activation</a:t>
            </a:r>
          </a:p>
          <a:p>
            <a:pPr>
              <a:spcAft>
                <a:spcPts val="600"/>
              </a:spcAft>
            </a:pPr>
            <a:r>
              <a:rPr lang="en-US" altLang="en-US" sz="2000" dirty="0"/>
              <a:t>Senior Management HHAN Alert </a:t>
            </a:r>
          </a:p>
          <a:p>
            <a:pPr>
              <a:spcAft>
                <a:spcPts val="600"/>
              </a:spcAft>
            </a:pPr>
            <a:r>
              <a:rPr lang="en-US" altLang="en-US" sz="2000" dirty="0"/>
              <a:t>Monitored Impacts</a:t>
            </a:r>
          </a:p>
          <a:p>
            <a:pPr lvl="1">
              <a:spcAft>
                <a:spcPts val="600"/>
              </a:spcAft>
            </a:pPr>
            <a:r>
              <a:rPr lang="en-US" altLang="en-US" sz="1800" dirty="0"/>
              <a:t>EMS transports</a:t>
            </a:r>
          </a:p>
          <a:p>
            <a:pPr lvl="1">
              <a:spcAft>
                <a:spcPts val="600"/>
              </a:spcAft>
            </a:pPr>
            <a:r>
              <a:rPr lang="en-US" altLang="en-US" sz="1800" dirty="0"/>
              <a:t>Patient distribution</a:t>
            </a:r>
          </a:p>
          <a:p>
            <a:pPr lvl="1">
              <a:spcAft>
                <a:spcPts val="600"/>
              </a:spcAft>
            </a:pPr>
            <a:r>
              <a:rPr lang="en-US" altLang="en-US" sz="1800" dirty="0"/>
              <a:t>Long term care facility status</a:t>
            </a:r>
          </a:p>
          <a:p>
            <a:pPr lvl="1">
              <a:spcAft>
                <a:spcPts val="600"/>
              </a:spcAft>
            </a:pPr>
            <a:r>
              <a:rPr lang="en-US" altLang="en-US" sz="1800" dirty="0"/>
              <a:t>Healthcare facility status</a:t>
            </a:r>
          </a:p>
          <a:p>
            <a:pPr lvl="1">
              <a:spcAft>
                <a:spcPts val="600"/>
              </a:spcAft>
            </a:pPr>
            <a:r>
              <a:rPr lang="en-US" altLang="en-US" sz="1800" dirty="0"/>
              <a:t>Service delivery programs/group home</a:t>
            </a:r>
          </a:p>
          <a:p>
            <a:pPr>
              <a:spcAft>
                <a:spcPts val="600"/>
              </a:spcAft>
            </a:pPr>
            <a:r>
              <a:rPr lang="en-US" altLang="en-US" sz="2000" dirty="0"/>
              <a:t>Alerts &amp; Notifications</a:t>
            </a:r>
          </a:p>
          <a:p>
            <a:pPr lvl="1">
              <a:spcAft>
                <a:spcPts val="600"/>
              </a:spcAft>
            </a:pPr>
            <a:r>
              <a:rPr lang="en-US" altLang="en-US" sz="1800" dirty="0"/>
              <a:t>Long term care facility bed reporting</a:t>
            </a:r>
          </a:p>
          <a:p>
            <a:pPr lvl="1">
              <a:spcAft>
                <a:spcPts val="600"/>
              </a:spcAft>
            </a:pPr>
            <a:r>
              <a:rPr lang="en-US" altLang="en-US" sz="1800" dirty="0"/>
              <a:t>Alternate destination waiver</a:t>
            </a:r>
          </a:p>
          <a:p>
            <a:pPr lvl="1">
              <a:spcAft>
                <a:spcPts val="600"/>
              </a:spcAft>
            </a:pPr>
            <a:r>
              <a:rPr lang="en-US" altLang="en-US" sz="1800" dirty="0"/>
              <a:t>Hospital pharmacy dispensing</a:t>
            </a:r>
          </a:p>
          <a:p>
            <a:pPr lvl="1">
              <a:spcAft>
                <a:spcPts val="600"/>
              </a:spcAft>
            </a:pPr>
            <a:endParaRPr lang="en-US" altLang="en-US" dirty="0"/>
          </a:p>
          <a:p>
            <a:pPr lvl="1">
              <a:spcAft>
                <a:spcPts val="600"/>
              </a:spcAft>
            </a:pPr>
            <a:endParaRPr lang="en-US" altLang="en-US" dirty="0"/>
          </a:p>
          <a:p>
            <a:pPr lvl="1">
              <a:spcAft>
                <a:spcPts val="600"/>
              </a:spcAft>
            </a:pPr>
            <a:endParaRPr lang="en-US" alt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31861805-0A55-41DC-AA83-8D7E188FF8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+mn-lt"/>
              </a:rPr>
              <a:t>Slide </a:t>
            </a:r>
            <a:fld id="{F62FFB0D-93EC-4FFA-BC8E-ECE477E1BE00}" type="slidenum">
              <a:rPr lang="en-US" altLang="en-US" smtClean="0">
                <a:latin typeface="+mn-lt"/>
              </a:rPr>
              <a:pPr/>
              <a:t>9</a:t>
            </a:fld>
            <a:endParaRPr lang="en-US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270478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BSAS Template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BSAS 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SA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SAS Template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BSAS 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SA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SAS Template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BSAS 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SA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SAS Template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BSAS 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SA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BSAS Templa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BSAS Template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BSAS 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SA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117141</TotalTime>
  <Words>2792</Words>
  <Application>Microsoft Office PowerPoint</Application>
  <PresentationFormat>On-screen Show (4:3)</PresentationFormat>
  <Paragraphs>568</Paragraphs>
  <Slides>58</Slides>
  <Notes>39</Notes>
  <HiddenSlides>2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58</vt:i4>
      </vt:variant>
    </vt:vector>
  </HeadingPairs>
  <TitlesOfParts>
    <vt:vector size="69" baseType="lpstr">
      <vt:lpstr>Default Design</vt:lpstr>
      <vt:lpstr>4_Custom Design</vt:lpstr>
      <vt:lpstr>BSAS Template</vt:lpstr>
      <vt:lpstr>1_BSAS Template</vt:lpstr>
      <vt:lpstr>2_BSAS Template</vt:lpstr>
      <vt:lpstr>Custom Design</vt:lpstr>
      <vt:lpstr>3_BSAS Template</vt:lpstr>
      <vt:lpstr>4_BSAS Template</vt:lpstr>
      <vt:lpstr>1_Custom Design</vt:lpstr>
      <vt:lpstr>5_BSAS Template</vt:lpstr>
      <vt:lpstr>2_Custom Design</vt:lpstr>
      <vt:lpstr>Trauma Systems Committee   Bureau of Health Care Safety and Quality Department of Public Health  Wednesday, November 28, 2018</vt:lpstr>
      <vt:lpstr>Agenda</vt:lpstr>
      <vt:lpstr>Open Meeting Law G.L. c. 30A, §§18-25</vt:lpstr>
      <vt:lpstr>PowerPoint Presentation</vt:lpstr>
      <vt:lpstr>Meeting Minutes Approval</vt:lpstr>
      <vt:lpstr>Meeting Minutes Approval</vt:lpstr>
      <vt:lpstr>Department Updates</vt:lpstr>
      <vt:lpstr>Public Health Response to Gas Leak and Fires in Andover, Lawrence and North Andover</vt:lpstr>
      <vt:lpstr>Gas Leak: Response Activities </vt:lpstr>
      <vt:lpstr>Gas Leak: Recovery Activities</vt:lpstr>
      <vt:lpstr>Competitive Federal Grant Awarded to MA</vt:lpstr>
      <vt:lpstr>Mobile Integrated Health</vt:lpstr>
      <vt:lpstr>Framework for Public Health Approach to Trauma</vt:lpstr>
      <vt:lpstr>Injury Prevention And the Trauma Systems Committee</vt:lpstr>
      <vt:lpstr>Overview</vt:lpstr>
      <vt:lpstr>Introduction to Injury Prevention</vt:lpstr>
      <vt:lpstr>Trauma Vs. Injury</vt:lpstr>
      <vt:lpstr>Prevention Frameworks</vt:lpstr>
      <vt:lpstr>Levels of Prevention</vt:lpstr>
      <vt:lpstr>Prevention Frameworks:  The Four E’s</vt:lpstr>
      <vt:lpstr>Prevention Frameworks:  The Spectrum of Prevention</vt:lpstr>
      <vt:lpstr>Prevention Frameworks:  Socio-Ecological Model</vt:lpstr>
      <vt:lpstr>PowerPoint Presentation</vt:lpstr>
      <vt:lpstr>Key Injury Mechanisms Covered by Injury Prevention and Control Program (IPCP)</vt:lpstr>
      <vt:lpstr>Injury Data Sources and Findings</vt:lpstr>
      <vt:lpstr>Injury Data Sources</vt:lpstr>
      <vt:lpstr>Suicide and Homicide</vt:lpstr>
      <vt:lpstr>Suicide Circumstance</vt:lpstr>
      <vt:lpstr>Traumatic Brain Injury</vt:lpstr>
      <vt:lpstr>Falls Among Older Adults</vt:lpstr>
      <vt:lpstr>Motor Vehicle Injuries</vt:lpstr>
      <vt:lpstr>Motor Vehicle Injuries</vt:lpstr>
      <vt:lpstr>Programs and Partnerships</vt:lpstr>
      <vt:lpstr>Statutes and Statutory Bodies</vt:lpstr>
      <vt:lpstr>Coalitions, Advisory Groups, and Committees</vt:lpstr>
      <vt:lpstr>Sponsored Programs</vt:lpstr>
      <vt:lpstr>Sample Materials</vt:lpstr>
      <vt:lpstr>Exciting New Opportunity</vt:lpstr>
      <vt:lpstr>Trauma Designated and Community Hospital Roles in Prevention</vt:lpstr>
      <vt:lpstr>Trauma Registry</vt:lpstr>
      <vt:lpstr>Trauma Registry </vt:lpstr>
      <vt:lpstr>Trauma Data Submissions Designated Trauma Centers</vt:lpstr>
      <vt:lpstr>PowerPoint Presentation</vt:lpstr>
      <vt:lpstr>Gun Shot Wound Follow Up Response</vt:lpstr>
      <vt:lpstr>Trauma Rate, 2011-2015</vt:lpstr>
      <vt:lpstr>Trauma Rate and Count,  2011-2015</vt:lpstr>
      <vt:lpstr>Trauma Rate by Trauma Hospital Status, 2011-2015</vt:lpstr>
      <vt:lpstr>Trauma Rate by Teaching Status, 2011-2015</vt:lpstr>
      <vt:lpstr>Trauma Rate by Age,  2011-2015</vt:lpstr>
      <vt:lpstr>Unintentional Trauma by Type-Firearm</vt:lpstr>
      <vt:lpstr>Firearm Trauma by Type</vt:lpstr>
      <vt:lpstr>CY2016 Trauma Registry  First Look</vt:lpstr>
      <vt:lpstr>CY2016 Trauma Registry  First Look</vt:lpstr>
      <vt:lpstr>CY2016 Trauma Registry  First Look</vt:lpstr>
      <vt:lpstr>CY2016 Trauma Registry  First Look</vt:lpstr>
      <vt:lpstr>CY2016 Trauma Registry  First Look</vt:lpstr>
      <vt:lpstr>Future Meetings</vt:lpstr>
      <vt:lpstr>Additional Information</vt:lpstr>
    </vt:vector>
  </TitlesOfParts>
  <Company>Massachusetts Department of Public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BHCSQ</dc:creator>
  <cp:lastModifiedBy> </cp:lastModifiedBy>
  <cp:revision>3538</cp:revision>
  <cp:lastPrinted>2018-11-30T20:38:39Z</cp:lastPrinted>
  <dcterms:created xsi:type="dcterms:W3CDTF">2001-01-17T15:22:57Z</dcterms:created>
  <dcterms:modified xsi:type="dcterms:W3CDTF">2018-12-04T16:31:57Z</dcterms:modified>
</cp:coreProperties>
</file>