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5.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6.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1"/>
  </p:sldMasterIdLst>
  <p:notesMasterIdLst>
    <p:notesMasterId r:id="rId37"/>
  </p:notesMasterIdLst>
  <p:handoutMasterIdLst>
    <p:handoutMasterId r:id="rId38"/>
  </p:handoutMasterIdLst>
  <p:sldIdLst>
    <p:sldId id="256" r:id="rId2"/>
    <p:sldId id="283" r:id="rId3"/>
    <p:sldId id="284" r:id="rId4"/>
    <p:sldId id="285" r:id="rId5"/>
    <p:sldId id="286" r:id="rId6"/>
    <p:sldId id="1296" r:id="rId7"/>
    <p:sldId id="1225" r:id="rId8"/>
    <p:sldId id="1262" r:id="rId9"/>
    <p:sldId id="1263" r:id="rId10"/>
    <p:sldId id="1322" r:id="rId11"/>
    <p:sldId id="1329" r:id="rId12"/>
    <p:sldId id="1328" r:id="rId13"/>
    <p:sldId id="1323" r:id="rId14"/>
    <p:sldId id="1324" r:id="rId15"/>
    <p:sldId id="1330" r:id="rId16"/>
    <p:sldId id="1325" r:id="rId17"/>
    <p:sldId id="1326" r:id="rId18"/>
    <p:sldId id="1327" r:id="rId19"/>
    <p:sldId id="1297" r:id="rId20"/>
    <p:sldId id="257" r:id="rId21"/>
    <p:sldId id="1319" r:id="rId22"/>
    <p:sldId id="1320" r:id="rId23"/>
    <p:sldId id="1313" r:id="rId24"/>
    <p:sldId id="1311" r:id="rId25"/>
    <p:sldId id="1312" r:id="rId26"/>
    <p:sldId id="1321" r:id="rId27"/>
    <p:sldId id="1314" r:id="rId28"/>
    <p:sldId id="1316" r:id="rId29"/>
    <p:sldId id="1318" r:id="rId30"/>
    <p:sldId id="1317" r:id="rId31"/>
    <p:sldId id="1238" r:id="rId32"/>
    <p:sldId id="1253" r:id="rId33"/>
    <p:sldId id="1290" r:id="rId34"/>
    <p:sldId id="1254" r:id="rId35"/>
    <p:sldId id="265"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1694EED-B819-4A88-B23E-E58628355280}">
          <p14:sldIdLst>
            <p14:sldId id="256"/>
            <p14:sldId id="283"/>
            <p14:sldId id="284"/>
            <p14:sldId id="285"/>
            <p14:sldId id="286"/>
            <p14:sldId id="1296"/>
            <p14:sldId id="1225"/>
            <p14:sldId id="1262"/>
            <p14:sldId id="1263"/>
            <p14:sldId id="1322"/>
            <p14:sldId id="1329"/>
            <p14:sldId id="1328"/>
            <p14:sldId id="1323"/>
            <p14:sldId id="1324"/>
            <p14:sldId id="1330"/>
            <p14:sldId id="1325"/>
            <p14:sldId id="1326"/>
            <p14:sldId id="1327"/>
            <p14:sldId id="1297"/>
            <p14:sldId id="257"/>
            <p14:sldId id="1319"/>
            <p14:sldId id="1320"/>
            <p14:sldId id="1313"/>
            <p14:sldId id="1311"/>
            <p14:sldId id="1312"/>
            <p14:sldId id="1321"/>
            <p14:sldId id="1314"/>
            <p14:sldId id="1316"/>
            <p14:sldId id="1318"/>
            <p14:sldId id="1317"/>
            <p14:sldId id="1238"/>
            <p14:sldId id="1253"/>
            <p14:sldId id="1290"/>
            <p14:sldId id="1254"/>
            <p14:sldId id="26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llo, Katherine (DPH)" initials="FK(" lastIdx="4" clrIdx="0">
    <p:extLst/>
  </p:cmAuthor>
  <p:cmAuthor id="2" name=" " initials=" " lastIdx="2" clrIdx="1"/>
  <p:cmAuthor id="3" name="McElroy, Nora (DPH)" initials="MN(" lastIdx="2"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6BB"/>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13" autoAdjust="0"/>
    <p:restoredTop sz="86667" autoAdjust="0"/>
  </p:normalViewPr>
  <p:slideViewPr>
    <p:cSldViewPr snapToGrid="0" snapToObjects="1">
      <p:cViewPr varScale="1">
        <p:scale>
          <a:sx n="99" d="100"/>
          <a:sy n="99" d="100"/>
        </p:scale>
        <p:origin x="924" y="8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8" d="100"/>
          <a:sy n="68" d="100"/>
        </p:scale>
        <p:origin x="-3258"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HCQ-DPH-BOS-121\HCQ\Data\Quality%20Improvement\Trauma\TSC%20Materials\2019%20TSC%20Meetings\Nov2019%20TSC\TSCNov2019supplement_V1.xlsx" TargetMode="External"/><Relationship Id="rId2" Type="http://schemas.microsoft.com/office/2011/relationships/chartColorStyle" Target="colors2.xml"/><Relationship Id="rId1" Type="http://schemas.microsoft.com/office/2011/relationships/chartStyle" Target="style2.xml"/></Relationships>
</file>

<file path=ppt/charts/_rels/chart10.xml.rels><?xml version="1.0" encoding="UTF-8" standalone="yes"?>
<Relationships xmlns="http://schemas.openxmlformats.org/package/2006/relationships"><Relationship Id="rId3" Type="http://schemas.openxmlformats.org/officeDocument/2006/relationships/oleObject" Target="file:///\\HCQ-DPH-BOS-121\HCQ\Data\Quality%20Improvement\Trauma\TSC%20Materials\Feb2019%20TSC\TSCFeb2019V4.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HCQ-DPH-BOS-121\HCQ\Data\Quality%20Improvement\Trauma\TSC%20Materials\Feb2019%20TSC\TSCFeb2019V7.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HCQ-DPH-BOS-121\HCQ\Data\Quality%20Improvement\Trauma\TSC%20Materials\2019%20TSC%20Meetings\Nov2019%20TSC\TSCNov2019V1.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HCQ-DPH-BOS-121\HCQ\Data\Quality%20Improvement\Trauma\TSC%20Materials\2019%20TSC%20Meetings\Nov2019%20TSC\TSCNov2019V1.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HCQ-DPH-BOS-121\HCQ\Data\Quality%20Improvement\Trauma\TSC%20Materials\2019%20TSC%20Meetings\Nov2019%20TSC\TSCNov2019V1.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HCQ-DPH-BOS-121\HCQ\Data\Quality%20Improvement\Trauma\TSC%20Materials\2019%20TSC%20Meetings\Nov2019%20TSC\TSCNov2019V1.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file:///\\HCQ-DPH-BOS-121\HCQ\Data\Quality%20Improvement\Trauma\TSC%20Materials\2019%20TSC%20Meetings\Nov2019%20TSC\TSCNov2019supplement_V1.xlsx" TargetMode="External"/><Relationship Id="rId2" Type="http://schemas.microsoft.com/office/2011/relationships/chartColorStyle" Target="colors3.xml"/><Relationship Id="rId1" Type="http://schemas.microsoft.com/office/2011/relationships/chartStyle" Target="style3.xml"/></Relationships>
</file>

<file path=ppt/charts/_rels/chart3.xml.rels><?xml version="1.0" encoding="UTF-8" standalone="yes"?>
<Relationships xmlns="http://schemas.openxmlformats.org/package/2006/relationships"><Relationship Id="rId3" Type="http://schemas.openxmlformats.org/officeDocument/2006/relationships/oleObject" Target="file:///\\HCQ-DPH-BOS-121\HCQ\Data\Quality%20Improvement\Trauma\TSC%20Materials\2019%20TSC%20Meetings\Nov2019%20TSC\TSCNov2019supplement_V1.xlsx" TargetMode="External"/><Relationship Id="rId2" Type="http://schemas.microsoft.com/office/2011/relationships/chartColorStyle" Target="colors4.xml"/><Relationship Id="rId1" Type="http://schemas.microsoft.com/office/2011/relationships/chartStyle" Target="style4.xml"/></Relationships>
</file>

<file path=ppt/charts/_rels/chart4.xml.rels><?xml version="1.0" encoding="UTF-8" standalone="yes"?>
<Relationships xmlns="http://schemas.openxmlformats.org/package/2006/relationships"><Relationship Id="rId1" Type="http://schemas.openxmlformats.org/officeDocument/2006/relationships/oleObject" Target="file:///\\HCQ-DPH-BOS-121\HCQ\Data\Quality%20Improvement\Trauma\TSC%20Materials\2019%20TSC%20Meetings\Aug2019%20TSC\RatesByYear.xls"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HCQ-DPH-BOS-121\HCQ\Data\Quality%20Improvement\Trauma\TSC%20Materials\MATRIS%20Materials\Trauma%20Resp%20and%20Trans%20Times%202019.4.1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HCQ-DPH-BOS-121\HCQ\Data\Quality%20Improvement\Trauma\TSC%20Materials\MATRIS%20Materials\Trauma%20Resp%20and%20Trans%20Times%202019.4.1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HCQ-DPH-BOS-121\HCQ\Data\Quality%20Improvement\Trauma\TSC%20Materials\2019%20TSC%20Meetings\Nov2019%20TSC\TSCNov2019V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HCQ-DPH-BOS-121\HCQ\Data\Quality%20Improvement\Trauma\TSC%20Materials\2019%20TSC%20Meetings\Nov2019%20TSC\TSCNov2019V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HCQ-DPH-BOS-121\HCQ\Data\Quality%20Improvement\Trauma\TSC%20Materials\Feb2019%20TSC\TSCFeb2019V4.xlsx" TargetMode="External"/><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K:\Quality%20Improvement\Trauma\TSC%20Materials\2019%20TSC%20Meetings\Nov2019%20TSC\TSCNov2019supplement_V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'Self-Injury by Type'!$B$1</c:f>
              <c:strCache>
                <c:ptCount val="1"/>
                <c:pt idx="0">
                  <c:v>Count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'Self-Injury by Type'!$A$2:$A$7</c:f>
              <c:strCache>
                <c:ptCount val="6"/>
                <c:pt idx="0">
                  <c:v>Cut/Pierce</c:v>
                </c:pt>
                <c:pt idx="1">
                  <c:v>Motor Vehicle-Traffic</c:v>
                </c:pt>
                <c:pt idx="2">
                  <c:v>Firearm</c:v>
                </c:pt>
                <c:pt idx="3">
                  <c:v>Struck by/against by blunt object</c:v>
                </c:pt>
                <c:pt idx="4">
                  <c:v>Fall</c:v>
                </c:pt>
                <c:pt idx="5">
                  <c:v>Suffocation</c:v>
                </c:pt>
              </c:strCache>
            </c:strRef>
          </c:cat>
          <c:val>
            <c:numRef>
              <c:f>'Self-Injury by Type'!$B$2:$B$7</c:f>
              <c:numCache>
                <c:formatCode>General</c:formatCode>
                <c:ptCount val="6"/>
                <c:pt idx="0">
                  <c:v>124</c:v>
                </c:pt>
                <c:pt idx="1">
                  <c:v>23</c:v>
                </c:pt>
                <c:pt idx="2">
                  <c:v>9</c:v>
                </c:pt>
                <c:pt idx="3">
                  <c:v>8</c:v>
                </c:pt>
                <c:pt idx="4">
                  <c:v>7</c:v>
                </c:pt>
                <c:pt idx="5">
                  <c:v>5</c:v>
                </c:pt>
              </c:numCache>
            </c:numRef>
          </c:val>
          <c:extLst>
            <c:ext xmlns:c16="http://schemas.microsoft.com/office/drawing/2014/chart" uri="{C3380CC4-5D6E-409C-BE32-E72D297353CC}">
              <c16:uniqueId val="{00000000-4A47-4291-A581-BDA5732CC5A5}"/>
            </c:ext>
          </c:extLst>
        </c:ser>
        <c:dLbls>
          <c:dLblPos val="outEnd"/>
          <c:showLegendKey val="0"/>
          <c:showVal val="1"/>
          <c:showCatName val="0"/>
          <c:showSerName val="0"/>
          <c:showPercent val="0"/>
          <c:showBubbleSize val="0"/>
        </c:dLbls>
        <c:gapWidth val="219"/>
        <c:overlap val="-27"/>
        <c:axId val="102665600"/>
        <c:axId val="103147776"/>
      </c:barChart>
      <c:catAx>
        <c:axId val="102665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3147776"/>
        <c:crosses val="autoZero"/>
        <c:auto val="1"/>
        <c:lblAlgn val="ctr"/>
        <c:lblOffset val="100"/>
        <c:noMultiLvlLbl val="0"/>
      </c:catAx>
      <c:valAx>
        <c:axId val="103147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2665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solidFill>
          <a:sysClr val="window" lastClr="FFFFFF"/>
        </a:solidFill>
        <a:ln>
          <a:noFill/>
        </a:ln>
        <a:effectLst/>
      </c:spPr>
    </c:plotArea>
    <c:plotVisOnly val="1"/>
    <c:dispBlanksAs val="gap"/>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allregionbytransport!$H$14</c:f>
              <c:strCache>
                <c:ptCount val="1"/>
                <c:pt idx="0">
                  <c:v>Massachusetts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A6A-4C29-AF68-04EA1276B1C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A6A-4C29-AF68-04EA1276B1C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A6A-4C29-AF68-04EA1276B1C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A6A-4C29-AF68-04EA1276B1C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A6A-4C29-AF68-04EA1276B1C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A6A-4C29-AF68-04EA1276B1C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7A6A-4C29-AF68-04EA1276B1CA}"/>
              </c:ext>
            </c:extLst>
          </c:dPt>
          <c:val>
            <c:numRef>
              <c:f>allregionbytransport!$H$15:$H$21</c:f>
              <c:numCache>
                <c:formatCode>General</c:formatCode>
                <c:ptCount val="7"/>
                <c:pt idx="0">
                  <c:v>105615</c:v>
                </c:pt>
                <c:pt idx="1">
                  <c:v>33646</c:v>
                </c:pt>
                <c:pt idx="2">
                  <c:v>300</c:v>
                </c:pt>
                <c:pt idx="3">
                  <c:v>1383</c:v>
                </c:pt>
                <c:pt idx="4">
                  <c:v>5517</c:v>
                </c:pt>
                <c:pt idx="5">
                  <c:v>3096</c:v>
                </c:pt>
                <c:pt idx="6">
                  <c:v>78</c:v>
                </c:pt>
              </c:numCache>
            </c:numRef>
          </c:val>
          <c:extLst>
            <c:ext xmlns:c16="http://schemas.microsoft.com/office/drawing/2014/chart" uri="{C3380CC4-5D6E-409C-BE32-E72D297353CC}">
              <c16:uniqueId val="{0000000E-7A6A-4C29-AF68-04EA1276B1C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EC8-41EB-9AB1-36A59B2308F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EC8-41EB-9AB1-36A59B2308F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EC8-41EB-9AB1-36A59B2308F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EC8-41EB-9AB1-36A59B2308F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EC8-41EB-9AB1-36A59B2308F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EC8-41EB-9AB1-36A59B2308F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5EC8-41EB-9AB1-36A59B2308F3}"/>
              </c:ext>
            </c:extLst>
          </c:dPt>
          <c:cat>
            <c:strRef>
              <c:f>(allregionbytransport!$B$15:$B$19,allregionbytransport!$B$20,allregionbytransport!$B$21)</c:f>
              <c:strCache>
                <c:ptCount val="7"/>
                <c:pt idx="0">
                  <c:v>Ground Ambulance</c:v>
                </c:pt>
                <c:pt idx="1">
                  <c:v>Private/Public Vehicle/Walk-in</c:v>
                </c:pt>
                <c:pt idx="2">
                  <c:v>Police</c:v>
                </c:pt>
                <c:pt idx="3">
                  <c:v>Other</c:v>
                </c:pt>
                <c:pt idx="4">
                  <c:v>Unknown</c:v>
                </c:pt>
                <c:pt idx="5">
                  <c:v>Helicopter Ambulance</c:v>
                </c:pt>
                <c:pt idx="6">
                  <c:v>Fixed-wing Ambulance</c:v>
                </c:pt>
              </c:strCache>
            </c:strRef>
          </c:cat>
          <c:val>
            <c:numRef>
              <c:f>(allregionbytransport!$F$15:$F$19,allregionbytransport!$F$20,allregionbytransport!$F$21)</c:f>
              <c:numCache>
                <c:formatCode>General</c:formatCode>
                <c:ptCount val="7"/>
                <c:pt idx="0">
                  <c:v>55735</c:v>
                </c:pt>
                <c:pt idx="1">
                  <c:v>14558</c:v>
                </c:pt>
                <c:pt idx="2">
                  <c:v>159</c:v>
                </c:pt>
                <c:pt idx="3">
                  <c:v>463</c:v>
                </c:pt>
                <c:pt idx="4">
                  <c:v>3302</c:v>
                </c:pt>
                <c:pt idx="5">
                  <c:v>2454</c:v>
                </c:pt>
                <c:pt idx="6">
                  <c:v>65</c:v>
                </c:pt>
              </c:numCache>
            </c:numRef>
          </c:val>
          <c:extLst>
            <c:ext xmlns:c16="http://schemas.microsoft.com/office/drawing/2014/chart" uri="{C3380CC4-5D6E-409C-BE32-E72D297353CC}">
              <c16:uniqueId val="{0000000E-5EC8-41EB-9AB1-36A59B2308F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allregionbyfalls!$F$2</c:f>
              <c:strCache>
                <c:ptCount val="1"/>
                <c:pt idx="0">
                  <c:v>Region 4</c:v>
                </c:pt>
              </c:strCache>
            </c:strRef>
          </c:tx>
          <c:spPr>
            <a:solidFill>
              <a:schemeClr val="accent4">
                <a:lumMod val="60000"/>
                <a:lumOff val="40000"/>
              </a:schemeClr>
            </a:solidFill>
            <a:ln>
              <a:noFill/>
            </a:ln>
            <a:effectLst/>
          </c:spPr>
          <c:invertIfNegative val="0"/>
          <c:cat>
            <c:strRef>
              <c:f>allregionbyfalls!$B$3:$B$6</c:f>
              <c:strCache>
                <c:ptCount val="4"/>
                <c:pt idx="0">
                  <c:v>Fall from Height</c:v>
                </c:pt>
                <c:pt idx="1">
                  <c:v>Fall</c:v>
                </c:pt>
                <c:pt idx="2">
                  <c:v>Fall into Hole</c:v>
                </c:pt>
                <c:pt idx="3">
                  <c:v>Other Fall</c:v>
                </c:pt>
              </c:strCache>
            </c:strRef>
          </c:cat>
          <c:val>
            <c:numRef>
              <c:f>allregionbyfalls!$F$3:$F$6</c:f>
              <c:numCache>
                <c:formatCode>General</c:formatCode>
                <c:ptCount val="4"/>
                <c:pt idx="0">
                  <c:v>5.4345198356256699</c:v>
                </c:pt>
                <c:pt idx="1">
                  <c:v>15.5663184439045</c:v>
                </c:pt>
                <c:pt idx="2">
                  <c:v>7.7515631763963103E-2</c:v>
                </c:pt>
                <c:pt idx="3">
                  <c:v>0.29068361911486201</c:v>
                </c:pt>
              </c:numCache>
            </c:numRef>
          </c:val>
          <c:extLst>
            <c:ext xmlns:c16="http://schemas.microsoft.com/office/drawing/2014/chart" uri="{C3380CC4-5D6E-409C-BE32-E72D297353CC}">
              <c16:uniqueId val="{00000000-4565-4E2A-B267-49D713902B2E}"/>
            </c:ext>
          </c:extLst>
        </c:ser>
        <c:ser>
          <c:idx val="1"/>
          <c:order val="1"/>
          <c:tx>
            <c:strRef>
              <c:f>allregionbyfalls!$H$2</c:f>
              <c:strCache>
                <c:ptCount val="1"/>
                <c:pt idx="0">
                  <c:v>Massachusetts</c:v>
                </c:pt>
              </c:strCache>
            </c:strRef>
          </c:tx>
          <c:spPr>
            <a:solidFill>
              <a:schemeClr val="accent1"/>
            </a:solidFill>
            <a:ln>
              <a:noFill/>
            </a:ln>
            <a:effectLst/>
          </c:spPr>
          <c:invertIfNegative val="0"/>
          <c:cat>
            <c:strRef>
              <c:f>allregionbyfalls!$B$3:$B$6</c:f>
              <c:strCache>
                <c:ptCount val="4"/>
                <c:pt idx="0">
                  <c:v>Fall from Height</c:v>
                </c:pt>
                <c:pt idx="1">
                  <c:v>Fall</c:v>
                </c:pt>
                <c:pt idx="2">
                  <c:v>Fall into Hole</c:v>
                </c:pt>
                <c:pt idx="3">
                  <c:v>Other Fall</c:v>
                </c:pt>
              </c:strCache>
            </c:strRef>
          </c:cat>
          <c:val>
            <c:numRef>
              <c:f>allregionbyfalls!$H$3:$H$6</c:f>
              <c:numCache>
                <c:formatCode>General</c:formatCode>
                <c:ptCount val="4"/>
                <c:pt idx="0">
                  <c:v>4.55618550376572</c:v>
                </c:pt>
                <c:pt idx="1">
                  <c:v>14.535934420740301</c:v>
                </c:pt>
                <c:pt idx="2">
                  <c:v>6.0618394493459002E-2</c:v>
                </c:pt>
                <c:pt idx="3">
                  <c:v>0.29150316175530999</c:v>
                </c:pt>
              </c:numCache>
            </c:numRef>
          </c:val>
          <c:extLst>
            <c:ext xmlns:c16="http://schemas.microsoft.com/office/drawing/2014/chart" uri="{C3380CC4-5D6E-409C-BE32-E72D297353CC}">
              <c16:uniqueId val="{00000001-4565-4E2A-B267-49D713902B2E}"/>
            </c:ext>
          </c:extLst>
        </c:ser>
        <c:dLbls>
          <c:showLegendKey val="0"/>
          <c:showVal val="0"/>
          <c:showCatName val="0"/>
          <c:showSerName val="0"/>
          <c:showPercent val="0"/>
          <c:showBubbleSize val="0"/>
        </c:dLbls>
        <c:gapWidth val="219"/>
        <c:overlap val="-27"/>
        <c:axId val="111166208"/>
        <c:axId val="111167744"/>
      </c:barChart>
      <c:catAx>
        <c:axId val="111166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1167744"/>
        <c:crosses val="autoZero"/>
        <c:auto val="1"/>
        <c:lblAlgn val="ctr"/>
        <c:lblOffset val="100"/>
        <c:noMultiLvlLbl val="0"/>
      </c:catAx>
      <c:valAx>
        <c:axId val="111167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b="1" dirty="0"/>
                  <a:t>Rate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1166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4">
                <a:lumMod val="60000"/>
                <a:lumOff val="40000"/>
              </a:schemeClr>
            </a:solidFill>
            <a:ln>
              <a:noFill/>
            </a:ln>
            <a:effectLst/>
          </c:spPr>
          <c:invertIfNegative val="0"/>
          <c:dPt>
            <c:idx val="1"/>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1-6A98-403C-8180-6450A63675F2}"/>
              </c:ext>
            </c:extLst>
          </c:dPt>
          <c:cat>
            <c:strRef>
              <c:f>(allregionbymvacc!$E$2,allregionbymvacc!$G$2)</c:f>
              <c:strCache>
                <c:ptCount val="2"/>
                <c:pt idx="0">
                  <c:v>Region 4</c:v>
                </c:pt>
                <c:pt idx="1">
                  <c:v>Massachusetts</c:v>
                </c:pt>
              </c:strCache>
            </c:strRef>
          </c:cat>
          <c:val>
            <c:numRef>
              <c:f>(allregionbymvacc!$E$3,allregionbymvacc!$G$3)</c:f>
              <c:numCache>
                <c:formatCode>General</c:formatCode>
                <c:ptCount val="2"/>
                <c:pt idx="0">
                  <c:v>5.6940286897919901</c:v>
                </c:pt>
                <c:pt idx="1">
                  <c:v>5.1846556231464396</c:v>
                </c:pt>
              </c:numCache>
            </c:numRef>
          </c:val>
          <c:extLst>
            <c:ext xmlns:c16="http://schemas.microsoft.com/office/drawing/2014/chart" uri="{C3380CC4-5D6E-409C-BE32-E72D297353CC}">
              <c16:uniqueId val="{00000000-6A98-403C-8180-6450A63675F2}"/>
            </c:ext>
          </c:extLst>
        </c:ser>
        <c:dLbls>
          <c:showLegendKey val="0"/>
          <c:showVal val="0"/>
          <c:showCatName val="0"/>
          <c:showSerName val="0"/>
          <c:showPercent val="0"/>
          <c:showBubbleSize val="0"/>
        </c:dLbls>
        <c:gapWidth val="182"/>
        <c:axId val="113416832"/>
        <c:axId val="113426816"/>
      </c:barChart>
      <c:catAx>
        <c:axId val="113416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3426816"/>
        <c:crosses val="autoZero"/>
        <c:auto val="1"/>
        <c:lblAlgn val="ctr"/>
        <c:lblOffset val="100"/>
        <c:noMultiLvlLbl val="0"/>
      </c:catAx>
      <c:valAx>
        <c:axId val="113426816"/>
        <c:scaling>
          <c:orientation val="minMax"/>
          <c:max val="6"/>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800" b="1" dirty="0"/>
                  <a:t>Rate</a:t>
                </a:r>
                <a:endParaRPr lang="en-US" b="1" dirty="0"/>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3416832"/>
        <c:crosses val="autoZero"/>
        <c:crossBetween val="between"/>
        <c:minorUnit val="1"/>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allregionbyatv!$J$9</c:f>
              <c:strCache>
                <c:ptCount val="1"/>
                <c:pt idx="0">
                  <c:v>Region 4</c:v>
                </c:pt>
              </c:strCache>
            </c:strRef>
          </c:tx>
          <c:spPr>
            <a:solidFill>
              <a:schemeClr val="accent4">
                <a:lumMod val="60000"/>
                <a:lumOff val="40000"/>
              </a:schemeClr>
            </a:solidFill>
            <a:ln>
              <a:solidFill>
                <a:schemeClr val="accent4">
                  <a:lumMod val="60000"/>
                  <a:lumOff val="40000"/>
                </a:schemeClr>
              </a:solidFill>
            </a:ln>
            <a:effectLst/>
          </c:spPr>
          <c:invertIfNegative val="0"/>
          <c:cat>
            <c:strRef>
              <c:f>allregionbyatv!$K$5:$L$5</c:f>
              <c:strCache>
                <c:ptCount val="2"/>
                <c:pt idx="0">
                  <c:v>Off Road Vehicle</c:v>
                </c:pt>
                <c:pt idx="1">
                  <c:v>Motor Driven Snow Vehicle</c:v>
                </c:pt>
              </c:strCache>
            </c:strRef>
          </c:cat>
          <c:val>
            <c:numRef>
              <c:f>allregionbyatv!$K$9:$L$9</c:f>
              <c:numCache>
                <c:formatCode>General</c:formatCode>
                <c:ptCount val="2"/>
                <c:pt idx="0">
                  <c:v>0.11374576400146801</c:v>
                </c:pt>
                <c:pt idx="1">
                  <c:v>7.5830509334311701E-3</c:v>
                </c:pt>
              </c:numCache>
            </c:numRef>
          </c:val>
          <c:extLst>
            <c:ext xmlns:c16="http://schemas.microsoft.com/office/drawing/2014/chart" uri="{C3380CC4-5D6E-409C-BE32-E72D297353CC}">
              <c16:uniqueId val="{00000000-567B-4E60-B4D5-55A9E8BB206F}"/>
            </c:ext>
          </c:extLst>
        </c:ser>
        <c:ser>
          <c:idx val="1"/>
          <c:order val="1"/>
          <c:tx>
            <c:strRef>
              <c:f>allregionbyatv!$J$11</c:f>
              <c:strCache>
                <c:ptCount val="1"/>
                <c:pt idx="0">
                  <c:v>Massachusetts</c:v>
                </c:pt>
              </c:strCache>
            </c:strRef>
          </c:tx>
          <c:spPr>
            <a:solidFill>
              <a:schemeClr val="accent1"/>
            </a:solidFill>
            <a:ln>
              <a:noFill/>
            </a:ln>
            <a:effectLst/>
          </c:spPr>
          <c:invertIfNegative val="0"/>
          <c:cat>
            <c:strRef>
              <c:f>allregionbyatv!$K$5:$L$5</c:f>
              <c:strCache>
                <c:ptCount val="2"/>
                <c:pt idx="0">
                  <c:v>Off Road Vehicle</c:v>
                </c:pt>
                <c:pt idx="1">
                  <c:v>Motor Driven Snow Vehicle</c:v>
                </c:pt>
              </c:strCache>
            </c:strRef>
          </c:cat>
          <c:val>
            <c:numRef>
              <c:f>allregionbyatv!$K$11:$L$11</c:f>
              <c:numCache>
                <c:formatCode>General</c:formatCode>
                <c:ptCount val="2"/>
                <c:pt idx="0">
                  <c:v>0.18720386534744701</c:v>
                </c:pt>
                <c:pt idx="1">
                  <c:v>8.5281760880503696E-2</c:v>
                </c:pt>
              </c:numCache>
            </c:numRef>
          </c:val>
          <c:extLst>
            <c:ext xmlns:c16="http://schemas.microsoft.com/office/drawing/2014/chart" uri="{C3380CC4-5D6E-409C-BE32-E72D297353CC}">
              <c16:uniqueId val="{00000001-567B-4E60-B4D5-55A9E8BB206F}"/>
            </c:ext>
          </c:extLst>
        </c:ser>
        <c:dLbls>
          <c:showLegendKey val="0"/>
          <c:showVal val="0"/>
          <c:showCatName val="0"/>
          <c:showSerName val="0"/>
          <c:showPercent val="0"/>
          <c:showBubbleSize val="0"/>
        </c:dLbls>
        <c:gapWidth val="182"/>
        <c:axId val="113496832"/>
        <c:axId val="113498368"/>
      </c:barChart>
      <c:catAx>
        <c:axId val="113496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3498368"/>
        <c:crosses val="autoZero"/>
        <c:auto val="1"/>
        <c:lblAlgn val="ctr"/>
        <c:lblOffset val="100"/>
        <c:noMultiLvlLbl val="0"/>
      </c:catAx>
      <c:valAx>
        <c:axId val="113498368"/>
        <c:scaling>
          <c:orientation val="minMax"/>
          <c:max val="0.4"/>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b="1" dirty="0"/>
                  <a:t>Rate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3496832"/>
        <c:crosses val="autoZero"/>
        <c:crossBetween val="between"/>
        <c:min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'Self-Injury by Type'!$C$1</c:f>
              <c:strCache>
                <c:ptCount val="1"/>
                <c:pt idx="0">
                  <c:v>Male</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'Self-Injury by Type'!$A$2:$A$3</c:f>
              <c:strCache>
                <c:ptCount val="2"/>
                <c:pt idx="0">
                  <c:v>Cut/Pierce</c:v>
                </c:pt>
                <c:pt idx="1">
                  <c:v>Motor Vehicle-Traffic</c:v>
                </c:pt>
              </c:strCache>
            </c:strRef>
          </c:cat>
          <c:val>
            <c:numRef>
              <c:f>'Self-Injury by Type'!$C$2:$C$3</c:f>
              <c:numCache>
                <c:formatCode>General</c:formatCode>
                <c:ptCount val="2"/>
                <c:pt idx="0">
                  <c:v>83</c:v>
                </c:pt>
                <c:pt idx="1">
                  <c:v>11</c:v>
                </c:pt>
              </c:numCache>
            </c:numRef>
          </c:val>
          <c:extLst>
            <c:ext xmlns:c16="http://schemas.microsoft.com/office/drawing/2014/chart" uri="{C3380CC4-5D6E-409C-BE32-E72D297353CC}">
              <c16:uniqueId val="{00000000-91D7-4A6B-8EC4-A393F5F6CFEB}"/>
            </c:ext>
          </c:extLst>
        </c:ser>
        <c:ser>
          <c:idx val="1"/>
          <c:order val="1"/>
          <c:tx>
            <c:strRef>
              <c:f>'Self-Injury by Type'!$D$1</c:f>
              <c:strCache>
                <c:ptCount val="1"/>
                <c:pt idx="0">
                  <c:v>Female</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'Self-Injury by Type'!$A$2:$A$3</c:f>
              <c:strCache>
                <c:ptCount val="2"/>
                <c:pt idx="0">
                  <c:v>Cut/Pierce</c:v>
                </c:pt>
                <c:pt idx="1">
                  <c:v>Motor Vehicle-Traffic</c:v>
                </c:pt>
              </c:strCache>
            </c:strRef>
          </c:cat>
          <c:val>
            <c:numRef>
              <c:f>'Self-Injury by Type'!$D$2:$D$3</c:f>
              <c:numCache>
                <c:formatCode>General</c:formatCode>
                <c:ptCount val="2"/>
                <c:pt idx="0">
                  <c:v>41</c:v>
                </c:pt>
                <c:pt idx="1">
                  <c:v>12</c:v>
                </c:pt>
              </c:numCache>
            </c:numRef>
          </c:val>
          <c:extLst>
            <c:ext xmlns:c16="http://schemas.microsoft.com/office/drawing/2014/chart" uri="{C3380CC4-5D6E-409C-BE32-E72D297353CC}">
              <c16:uniqueId val="{00000001-91D7-4A6B-8EC4-A393F5F6CFEB}"/>
            </c:ext>
          </c:extLst>
        </c:ser>
        <c:dLbls>
          <c:dLblPos val="outEnd"/>
          <c:showLegendKey val="0"/>
          <c:showVal val="1"/>
          <c:showCatName val="0"/>
          <c:showSerName val="0"/>
          <c:showPercent val="0"/>
          <c:showBubbleSize val="0"/>
        </c:dLbls>
        <c:gapWidth val="219"/>
        <c:overlap val="-27"/>
        <c:axId val="103200640"/>
        <c:axId val="103202176"/>
      </c:barChart>
      <c:catAx>
        <c:axId val="103200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3202176"/>
        <c:crosses val="autoZero"/>
        <c:auto val="1"/>
        <c:lblAlgn val="ctr"/>
        <c:lblOffset val="100"/>
        <c:noMultiLvlLbl val="0"/>
      </c:catAx>
      <c:valAx>
        <c:axId val="1032021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dirty="0"/>
                  <a:t>Reported Self-Injury</a:t>
                </a:r>
                <a:r>
                  <a:rPr lang="en-US" baseline="0" dirty="0"/>
                  <a:t> Count</a:t>
                </a:r>
                <a:endParaRPr lang="en-US" dirty="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3200640"/>
        <c:crosses val="autoZero"/>
        <c:crossBetween val="between"/>
        <c:majorUnit val="30"/>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393-4B80-977E-1105B7D5B115}"/>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6393-4B80-977E-1105B7D5B115}"/>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6393-4B80-977E-1105B7D5B115}"/>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6393-4B80-977E-1105B7D5B115}"/>
              </c:ext>
            </c:extLst>
          </c:dPt>
          <c:dLbls>
            <c:dLbl>
              <c:idx val="0"/>
              <c:tx>
                <c:rich>
                  <a:bodyPr/>
                  <a:lstStyle/>
                  <a:p>
                    <a:fld id="{304F32DB-876A-4698-A131-6613A8BF1E57}" type="CATEGORYNAME">
                      <a:rPr lang="en-US"/>
                      <a:pPr/>
                      <a:t>[CATEGORY NAME]</a:t>
                    </a:fld>
                    <a:r>
                      <a:rPr lang="en-US" baseline="0"/>
                      <a:t>, N=</a:t>
                    </a:r>
                    <a:fld id="{F8A25AAC-DE33-429F-A1F5-D306BF535A46}" type="VALUE">
                      <a:rPr lang="en-US" baseline="0" smtClean="0"/>
                      <a:pPr/>
                      <a:t>[VALUE]</a:t>
                    </a:fld>
                    <a:r>
                      <a:rPr lang="en-US" baseline="0" dirty="0"/>
                      <a:t>, </a:t>
                    </a:r>
                    <a:fld id="{5AC54353-0946-4B25-818D-B7BF5AD2C270}" type="PERCENTAGE">
                      <a:rPr lang="en-US" baseline="0"/>
                      <a:pPr/>
                      <a:t>[PERCENTAGE]</a:t>
                    </a:fld>
                    <a:endParaRPr lang="en-US" baseline="0" dirty="0"/>
                  </a:p>
                </c:rich>
              </c:tx>
              <c:dLblPos val="outEnd"/>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393-4B80-977E-1105B7D5B115}"/>
                </c:ext>
              </c:extLst>
            </c:dLbl>
            <c:dLbl>
              <c:idx val="1"/>
              <c:tx>
                <c:rich>
                  <a:bodyPr/>
                  <a:lstStyle/>
                  <a:p>
                    <a:fld id="{3B492A01-15BE-4DD5-B71A-6C583034FA8D}" type="CATEGORYNAME">
                      <a:rPr lang="en-US"/>
                      <a:pPr/>
                      <a:t>[CATEGORY NAME]</a:t>
                    </a:fld>
                    <a:r>
                      <a:rPr lang="en-US" baseline="0"/>
                      <a:t>, N=</a:t>
                    </a:r>
                    <a:fld id="{8E3BD228-ECCD-4546-8682-5D5F32F056CE}" type="VALUE">
                      <a:rPr lang="en-US" baseline="0" smtClean="0"/>
                      <a:pPr/>
                      <a:t>[VALUE]</a:t>
                    </a:fld>
                    <a:r>
                      <a:rPr lang="en-US" baseline="0" dirty="0"/>
                      <a:t>, </a:t>
                    </a:r>
                    <a:fld id="{2C439349-DD29-421A-AFDE-4163A2C3B15A}" type="PERCENTAGE">
                      <a:rPr lang="en-US" baseline="0"/>
                      <a:pPr/>
                      <a:t>[PERCENTAGE]</a:t>
                    </a:fld>
                    <a:endParaRPr lang="en-US" baseline="0" dirty="0"/>
                  </a:p>
                </c:rich>
              </c:tx>
              <c:dLblPos val="outEnd"/>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393-4B80-977E-1105B7D5B115}"/>
                </c:ext>
              </c:extLst>
            </c:dLbl>
            <c:dLbl>
              <c:idx val="2"/>
              <c:tx>
                <c:rich>
                  <a:bodyPr/>
                  <a:lstStyle/>
                  <a:p>
                    <a:fld id="{4A5CF177-1243-422F-9819-2561A9F5B2DF}" type="CATEGORYNAME">
                      <a:rPr lang="en-US"/>
                      <a:pPr/>
                      <a:t>[CATEGORY NAME]</a:t>
                    </a:fld>
                    <a:r>
                      <a:rPr lang="en-US" baseline="0"/>
                      <a:t>, N=</a:t>
                    </a:r>
                    <a:fld id="{38955A9E-1474-4527-87E8-BA49BC961D37}" type="VALUE">
                      <a:rPr lang="en-US" baseline="0" smtClean="0"/>
                      <a:pPr/>
                      <a:t>[VALUE]</a:t>
                    </a:fld>
                    <a:r>
                      <a:rPr lang="en-US" baseline="0" dirty="0"/>
                      <a:t>, </a:t>
                    </a:r>
                    <a:fld id="{A25FED4D-9780-4FEA-B8D0-CAF7968EA655}" type="PERCENTAGE">
                      <a:rPr lang="en-US" baseline="0"/>
                      <a:pPr/>
                      <a:t>[PERCENTAGE]</a:t>
                    </a:fld>
                    <a:endParaRPr lang="en-US" baseline="0" dirty="0"/>
                  </a:p>
                </c:rich>
              </c:tx>
              <c:dLblPos val="outEnd"/>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393-4B80-977E-1105B7D5B115}"/>
                </c:ext>
              </c:extLst>
            </c:dLbl>
            <c:dLbl>
              <c:idx val="3"/>
              <c:tx>
                <c:rich>
                  <a:bodyPr/>
                  <a:lstStyle/>
                  <a:p>
                    <a:fld id="{C0F72BEE-E8C2-4010-B428-8CB068C13990}" type="CATEGORYNAME">
                      <a:rPr lang="en-US"/>
                      <a:pPr/>
                      <a:t>[CATEGORY NAME]</a:t>
                    </a:fld>
                    <a:r>
                      <a:rPr lang="en-US" baseline="0"/>
                      <a:t>, N=</a:t>
                    </a:r>
                    <a:fld id="{33BDF0A1-8C6C-4307-B6C1-0E0B5C37C8DD}" type="VALUE">
                      <a:rPr lang="en-US" baseline="0" smtClean="0"/>
                      <a:pPr/>
                      <a:t>[VALUE]</a:t>
                    </a:fld>
                    <a:r>
                      <a:rPr lang="en-US" baseline="0" dirty="0"/>
                      <a:t>, </a:t>
                    </a:r>
                    <a:fld id="{934DF44E-4AF4-44F6-96D2-CA867C4EE03E}" type="PERCENTAGE">
                      <a:rPr lang="en-US" baseline="0"/>
                      <a:pPr/>
                      <a:t>[PERCENTAGE]</a:t>
                    </a:fld>
                    <a:endParaRPr lang="en-US" baseline="0" dirty="0"/>
                  </a:p>
                </c:rich>
              </c:tx>
              <c:dLblPos val="outEnd"/>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393-4B80-977E-1105B7D5B115}"/>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'Cut_Piercing Injuries'!$B$2:$B$5</c:f>
              <c:strCache>
                <c:ptCount val="4"/>
                <c:pt idx="0">
                  <c:v>Self-harm by sharp glass</c:v>
                </c:pt>
                <c:pt idx="1">
                  <c:v>Self-harm by knife</c:v>
                </c:pt>
                <c:pt idx="2">
                  <c:v>Self-harm by other sharp object</c:v>
                </c:pt>
                <c:pt idx="3">
                  <c:v>Self-harm by unspecified sharp object</c:v>
                </c:pt>
              </c:strCache>
            </c:strRef>
          </c:cat>
          <c:val>
            <c:numRef>
              <c:f>'Cut_Piercing Injuries'!$C$2:$C$5</c:f>
              <c:numCache>
                <c:formatCode>General</c:formatCode>
                <c:ptCount val="4"/>
                <c:pt idx="0">
                  <c:v>6</c:v>
                </c:pt>
                <c:pt idx="1">
                  <c:v>40</c:v>
                </c:pt>
                <c:pt idx="2">
                  <c:v>56</c:v>
                </c:pt>
                <c:pt idx="3">
                  <c:v>22</c:v>
                </c:pt>
              </c:numCache>
            </c:numRef>
          </c:val>
          <c:extLst>
            <c:ext xmlns:c16="http://schemas.microsoft.com/office/drawing/2014/chart" uri="{C3380CC4-5D6E-409C-BE32-E72D297353CC}">
              <c16:uniqueId val="{00000008-6393-4B80-977E-1105B7D5B11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'#LN00010'!$Q$3</c:f>
              <c:strCache>
                <c:ptCount val="1"/>
                <c:pt idx="0">
                  <c:v>Region 4</c:v>
                </c:pt>
              </c:strCache>
            </c:strRef>
          </c:tx>
          <c:spPr>
            <a:ln w="50800" cap="rnd">
              <a:solidFill>
                <a:schemeClr val="accent4">
                  <a:lumMod val="60000"/>
                  <a:lumOff val="40000"/>
                </a:schemeClr>
              </a:solidFill>
              <a:round/>
            </a:ln>
            <a:effectLst/>
          </c:spPr>
          <c:marker>
            <c:symbol val="none"/>
          </c:marker>
          <c:dLbls>
            <c:numFmt formatCode="#,##0.00" sourceLinked="0"/>
            <c:spPr>
              <a:noFill/>
              <a:ln>
                <a:noFill/>
              </a:ln>
              <a:effectLst/>
            </c:spPr>
            <c:txPr>
              <a:bodyPr wrap="square" lIns="38100" tIns="19050" rIns="38100" bIns="19050" anchor="ctr">
                <a:spAutoFit/>
              </a:bodyPr>
              <a:lstStyle/>
              <a:p>
                <a:pPr>
                  <a:defRPr sz="1400" b="1">
                    <a:solidFill>
                      <a:schemeClr val="accent4">
                        <a:lumMod val="60000"/>
                        <a:lumOff val="4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'#LN00010'!$A$4:$A$8</c:f>
              <c:numCache>
                <c:formatCode>General</c:formatCode>
                <c:ptCount val="5"/>
                <c:pt idx="0">
                  <c:v>2011</c:v>
                </c:pt>
                <c:pt idx="1">
                  <c:v>2012</c:v>
                </c:pt>
                <c:pt idx="2">
                  <c:v>2013</c:v>
                </c:pt>
                <c:pt idx="3">
                  <c:v>2014</c:v>
                </c:pt>
                <c:pt idx="4">
                  <c:v>2015</c:v>
                </c:pt>
              </c:numCache>
            </c:numRef>
          </c:cat>
          <c:val>
            <c:numRef>
              <c:f>'#LN00010'!$Q$4:$Q$8</c:f>
              <c:numCache>
                <c:formatCode>General</c:formatCode>
                <c:ptCount val="5"/>
                <c:pt idx="0">
                  <c:v>53.596600000000002</c:v>
                </c:pt>
                <c:pt idx="1">
                  <c:v>50.514400000000002</c:v>
                </c:pt>
                <c:pt idx="2">
                  <c:v>53.299100000000003</c:v>
                </c:pt>
                <c:pt idx="3">
                  <c:v>48.862400000000001</c:v>
                </c:pt>
                <c:pt idx="4">
                  <c:v>48.641500000000001</c:v>
                </c:pt>
              </c:numCache>
            </c:numRef>
          </c:val>
          <c:smooth val="0"/>
          <c:extLst>
            <c:ext xmlns:c16="http://schemas.microsoft.com/office/drawing/2014/chart" uri="{C3380CC4-5D6E-409C-BE32-E72D297353CC}">
              <c16:uniqueId val="{00000000-64CB-4EF0-B0CE-B3509F6E042E}"/>
            </c:ext>
          </c:extLst>
        </c:ser>
        <c:ser>
          <c:idx val="1"/>
          <c:order val="1"/>
          <c:tx>
            <c:strRef>
              <c:f>'#LN00010'!$S$3</c:f>
              <c:strCache>
                <c:ptCount val="1"/>
                <c:pt idx="0">
                  <c:v>Massachusetts</c:v>
                </c:pt>
              </c:strCache>
            </c:strRef>
          </c:tx>
          <c:spPr>
            <a:ln w="50800" cap="rnd">
              <a:solidFill>
                <a:schemeClr val="accent1"/>
              </a:solidFill>
              <a:round/>
            </a:ln>
            <a:effectLst/>
          </c:spPr>
          <c:marker>
            <c:symbol val="none"/>
          </c:marker>
          <c:dLbls>
            <c:numFmt formatCode="#,##0.0" sourceLinked="0"/>
            <c:spPr>
              <a:noFill/>
              <a:ln>
                <a:noFill/>
              </a:ln>
              <a:effectLst/>
            </c:spPr>
            <c:txPr>
              <a:bodyPr wrap="square" lIns="38100" tIns="19050" rIns="38100" bIns="19050" anchor="ctr">
                <a:spAutoFit/>
              </a:bodyPr>
              <a:lstStyle/>
              <a:p>
                <a:pPr>
                  <a:defRPr sz="1400" b="1">
                    <a:solidFill>
                      <a:schemeClr val="accent1"/>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'#LN00010'!$A$4:$A$8</c:f>
              <c:numCache>
                <c:formatCode>General</c:formatCode>
                <c:ptCount val="5"/>
                <c:pt idx="0">
                  <c:v>2011</c:v>
                </c:pt>
                <c:pt idx="1">
                  <c:v>2012</c:v>
                </c:pt>
                <c:pt idx="2">
                  <c:v>2013</c:v>
                </c:pt>
                <c:pt idx="3">
                  <c:v>2014</c:v>
                </c:pt>
                <c:pt idx="4">
                  <c:v>2015</c:v>
                </c:pt>
              </c:numCache>
            </c:numRef>
          </c:cat>
          <c:val>
            <c:numRef>
              <c:f>'#LN00010'!$S$4:$S$8</c:f>
              <c:numCache>
                <c:formatCode>General</c:formatCode>
                <c:ptCount val="5"/>
                <c:pt idx="0">
                  <c:v>51.977800000000002</c:v>
                </c:pt>
                <c:pt idx="1">
                  <c:v>50.056800000000003</c:v>
                </c:pt>
                <c:pt idx="2">
                  <c:v>51.553400000000003</c:v>
                </c:pt>
                <c:pt idx="3">
                  <c:v>45.381900000000002</c:v>
                </c:pt>
                <c:pt idx="4">
                  <c:v>45.723799999999997</c:v>
                </c:pt>
              </c:numCache>
            </c:numRef>
          </c:val>
          <c:smooth val="0"/>
          <c:extLst>
            <c:ext xmlns:c16="http://schemas.microsoft.com/office/drawing/2014/chart" uri="{C3380CC4-5D6E-409C-BE32-E72D297353CC}">
              <c16:uniqueId val="{00000001-64CB-4EF0-B0CE-B3509F6E042E}"/>
            </c:ext>
          </c:extLst>
        </c:ser>
        <c:dLbls>
          <c:showLegendKey val="0"/>
          <c:showVal val="0"/>
          <c:showCatName val="0"/>
          <c:showSerName val="0"/>
          <c:showPercent val="0"/>
          <c:showBubbleSize val="0"/>
        </c:dLbls>
        <c:smooth val="0"/>
        <c:axId val="96593792"/>
        <c:axId val="96595328"/>
      </c:lineChart>
      <c:catAx>
        <c:axId val="96593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6595328"/>
        <c:crosses val="autoZero"/>
        <c:auto val="1"/>
        <c:lblAlgn val="ctr"/>
        <c:lblOffset val="100"/>
        <c:noMultiLvlLbl val="0"/>
      </c:catAx>
      <c:valAx>
        <c:axId val="96595328"/>
        <c:scaling>
          <c:orientation val="minMax"/>
          <c:max val="80"/>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sz="1600" dirty="0"/>
                  <a:t>Rate</a:t>
                </a:r>
              </a:p>
            </c:rich>
          </c:tx>
          <c:overlay val="0"/>
        </c:title>
        <c:numFmt formatCode="General" sourceLinked="1"/>
        <c:majorTickMark val="none"/>
        <c:minorTickMark val="none"/>
        <c:tickLblPos val="nextTo"/>
        <c:spPr>
          <a:ln w="6350">
            <a:noFill/>
          </a:ln>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6593792"/>
        <c:crosses val="autoZero"/>
        <c:crossBetween val="between"/>
        <c:majorUnit val="20"/>
      </c:valAx>
      <c:spPr>
        <a:noFill/>
        <a:ln w="25400">
          <a:noFill/>
        </a:ln>
      </c:spPr>
    </c:plotArea>
    <c:legend>
      <c:legendPos val="b"/>
      <c:overlay val="0"/>
      <c:spPr>
        <a:noFill/>
        <a:ln w="25400">
          <a:noFill/>
        </a:ln>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Average EMS Response Time to Scene for Region</a:t>
            </a:r>
            <a:r>
              <a:rPr lang="en-US" sz="1600" baseline="0"/>
              <a:t> 4 and Massachusetts</a:t>
            </a:r>
            <a:endParaRPr lang="en-US" sz="160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'Response Graphs'!$A$6</c:f>
              <c:strCache>
                <c:ptCount val="1"/>
                <c:pt idx="0">
                  <c:v>Region 4</c:v>
                </c:pt>
              </c:strCache>
            </c:strRef>
          </c:tx>
          <c:spPr>
            <a:solidFill>
              <a:schemeClr val="accent4">
                <a:lumMod val="60000"/>
                <a:lumOff val="40000"/>
              </a:schemeClr>
            </a:solidFill>
            <a:ln>
              <a:solidFill>
                <a:schemeClr val="accent4">
                  <a:lumMod val="60000"/>
                  <a:lumOff val="40000"/>
                </a:schemeClr>
              </a:solidFill>
            </a:ln>
            <a:effectLst/>
          </c:spPr>
          <c:invertIfNegative val="0"/>
          <c:cat>
            <c:numRef>
              <c:f>'Response Graphs'!$B$2:$C$2</c:f>
              <c:numCache>
                <c:formatCode>General</c:formatCode>
                <c:ptCount val="2"/>
                <c:pt idx="0">
                  <c:v>2015</c:v>
                </c:pt>
                <c:pt idx="1">
                  <c:v>2016</c:v>
                </c:pt>
              </c:numCache>
            </c:numRef>
          </c:cat>
          <c:val>
            <c:numRef>
              <c:f>'Response Graphs'!$B$6:$C$6</c:f>
              <c:numCache>
                <c:formatCode>0.0</c:formatCode>
                <c:ptCount val="2"/>
                <c:pt idx="0">
                  <c:v>6.0586666666666664</c:v>
                </c:pt>
                <c:pt idx="1">
                  <c:v>5.97</c:v>
                </c:pt>
              </c:numCache>
            </c:numRef>
          </c:val>
          <c:extLst>
            <c:ext xmlns:c16="http://schemas.microsoft.com/office/drawing/2014/chart" uri="{C3380CC4-5D6E-409C-BE32-E72D297353CC}">
              <c16:uniqueId val="{00000000-AA23-4F24-AA3E-58ABD8A21404}"/>
            </c:ext>
          </c:extLst>
        </c:ser>
        <c:ser>
          <c:idx val="1"/>
          <c:order val="1"/>
          <c:tx>
            <c:strRef>
              <c:f>'Response Graphs'!$A$8</c:f>
              <c:strCache>
                <c:ptCount val="1"/>
                <c:pt idx="0">
                  <c:v>MA</c:v>
                </c:pt>
              </c:strCache>
            </c:strRef>
          </c:tx>
          <c:spPr>
            <a:solidFill>
              <a:schemeClr val="accent1"/>
            </a:solidFill>
            <a:ln>
              <a:solidFill>
                <a:schemeClr val="accent1"/>
              </a:solidFill>
            </a:ln>
            <a:effectLst/>
          </c:spPr>
          <c:invertIfNegative val="0"/>
          <c:cat>
            <c:numRef>
              <c:f>'Response Graphs'!$B$2:$C$2</c:f>
              <c:numCache>
                <c:formatCode>General</c:formatCode>
                <c:ptCount val="2"/>
                <c:pt idx="0">
                  <c:v>2015</c:v>
                </c:pt>
                <c:pt idx="1">
                  <c:v>2016</c:v>
                </c:pt>
              </c:numCache>
            </c:numRef>
          </c:cat>
          <c:val>
            <c:numRef>
              <c:f>'Response Graphs'!$B$8:$C$8</c:f>
              <c:numCache>
                <c:formatCode>0.0</c:formatCode>
                <c:ptCount val="2"/>
                <c:pt idx="0">
                  <c:v>6.5363333333333333</c:v>
                </c:pt>
                <c:pt idx="1">
                  <c:v>6.4493333333333327</c:v>
                </c:pt>
              </c:numCache>
            </c:numRef>
          </c:val>
          <c:extLst>
            <c:ext xmlns:c16="http://schemas.microsoft.com/office/drawing/2014/chart" uri="{C3380CC4-5D6E-409C-BE32-E72D297353CC}">
              <c16:uniqueId val="{00000001-AA23-4F24-AA3E-58ABD8A21404}"/>
            </c:ext>
          </c:extLst>
        </c:ser>
        <c:dLbls>
          <c:showLegendKey val="0"/>
          <c:showVal val="0"/>
          <c:showCatName val="0"/>
          <c:showSerName val="0"/>
          <c:showPercent val="0"/>
          <c:showBubbleSize val="0"/>
        </c:dLbls>
        <c:gapWidth val="150"/>
        <c:axId val="96736000"/>
        <c:axId val="96737920"/>
      </c:barChart>
      <c:catAx>
        <c:axId val="9673600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Year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6737920"/>
        <c:crosses val="autoZero"/>
        <c:auto val="1"/>
        <c:lblAlgn val="ctr"/>
        <c:lblOffset val="100"/>
        <c:noMultiLvlLbl val="0"/>
      </c:catAx>
      <c:valAx>
        <c:axId val="96737920"/>
        <c:scaling>
          <c:orientation val="minMax"/>
          <c:max val="9"/>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Average</a:t>
                </a:r>
                <a:r>
                  <a:rPr lang="en-US" sz="1400" baseline="0"/>
                  <a:t> Response Time to Scene (min)</a:t>
                </a:r>
                <a:endParaRPr lang="en-US" sz="1400"/>
              </a:p>
            </c:rich>
          </c:tx>
          <c:layout>
            <c:manualLayout>
              <c:xMode val="edge"/>
              <c:yMode val="edge"/>
              <c:x val="1.0164205741951819E-2"/>
              <c:y val="6.8064409806361234E-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673600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0" i="0" u="none" strike="noStrike" baseline="0">
                <a:effectLst/>
              </a:rPr>
              <a:t>Average EMS Transport Time to Destination </a:t>
            </a:r>
            <a:r>
              <a:rPr lang="en-US" sz="1600"/>
              <a:t>for Region</a:t>
            </a:r>
            <a:r>
              <a:rPr lang="en-US" sz="1600" baseline="0"/>
              <a:t> 4 and Massachusetts</a:t>
            </a:r>
            <a:endParaRPr lang="en-US" sz="160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'Transport Graphs'!$A$6</c:f>
              <c:strCache>
                <c:ptCount val="1"/>
                <c:pt idx="0">
                  <c:v>Region 4</c:v>
                </c:pt>
              </c:strCache>
            </c:strRef>
          </c:tx>
          <c:spPr>
            <a:solidFill>
              <a:schemeClr val="accent4">
                <a:lumMod val="60000"/>
                <a:lumOff val="40000"/>
              </a:schemeClr>
            </a:solidFill>
            <a:ln>
              <a:solidFill>
                <a:schemeClr val="accent4">
                  <a:lumMod val="60000"/>
                  <a:lumOff val="40000"/>
                </a:schemeClr>
              </a:solidFill>
            </a:ln>
            <a:effectLst/>
          </c:spPr>
          <c:invertIfNegative val="0"/>
          <c:cat>
            <c:numRef>
              <c:f>'Transport Graphs'!$B$2:$C$2</c:f>
              <c:numCache>
                <c:formatCode>General</c:formatCode>
                <c:ptCount val="2"/>
                <c:pt idx="0">
                  <c:v>2015</c:v>
                </c:pt>
                <c:pt idx="1">
                  <c:v>2016</c:v>
                </c:pt>
              </c:numCache>
            </c:numRef>
          </c:cat>
          <c:val>
            <c:numRef>
              <c:f>'Transport Graphs'!$B$6:$C$6</c:f>
              <c:numCache>
                <c:formatCode>0.0</c:formatCode>
                <c:ptCount val="2"/>
                <c:pt idx="0">
                  <c:v>9.0365000000000002</c:v>
                </c:pt>
                <c:pt idx="1">
                  <c:v>8.8921666666666663</c:v>
                </c:pt>
              </c:numCache>
            </c:numRef>
          </c:val>
          <c:extLst>
            <c:ext xmlns:c16="http://schemas.microsoft.com/office/drawing/2014/chart" uri="{C3380CC4-5D6E-409C-BE32-E72D297353CC}">
              <c16:uniqueId val="{00000000-EABD-4151-AB38-774C29006A12}"/>
            </c:ext>
          </c:extLst>
        </c:ser>
        <c:ser>
          <c:idx val="1"/>
          <c:order val="1"/>
          <c:tx>
            <c:strRef>
              <c:f>'Transport Graphs'!$A$8</c:f>
              <c:strCache>
                <c:ptCount val="1"/>
                <c:pt idx="0">
                  <c:v>MA</c:v>
                </c:pt>
              </c:strCache>
            </c:strRef>
          </c:tx>
          <c:spPr>
            <a:solidFill>
              <a:schemeClr val="accent1"/>
            </a:solidFill>
            <a:ln>
              <a:solidFill>
                <a:schemeClr val="accent1"/>
              </a:solidFill>
            </a:ln>
            <a:effectLst/>
          </c:spPr>
          <c:invertIfNegative val="0"/>
          <c:cat>
            <c:numRef>
              <c:f>'Transport Graphs'!$B$2:$C$2</c:f>
              <c:numCache>
                <c:formatCode>General</c:formatCode>
                <c:ptCount val="2"/>
                <c:pt idx="0">
                  <c:v>2015</c:v>
                </c:pt>
                <c:pt idx="1">
                  <c:v>2016</c:v>
                </c:pt>
              </c:numCache>
            </c:numRef>
          </c:cat>
          <c:val>
            <c:numRef>
              <c:f>'Transport Graphs'!$B$8:$C$8</c:f>
              <c:numCache>
                <c:formatCode>0.0</c:formatCode>
                <c:ptCount val="2"/>
                <c:pt idx="0">
                  <c:v>10.589166666666667</c:v>
                </c:pt>
                <c:pt idx="1">
                  <c:v>10.462666666666667</c:v>
                </c:pt>
              </c:numCache>
            </c:numRef>
          </c:val>
          <c:extLst>
            <c:ext xmlns:c16="http://schemas.microsoft.com/office/drawing/2014/chart" uri="{C3380CC4-5D6E-409C-BE32-E72D297353CC}">
              <c16:uniqueId val="{00000001-EABD-4151-AB38-774C29006A12}"/>
            </c:ext>
          </c:extLst>
        </c:ser>
        <c:dLbls>
          <c:showLegendKey val="0"/>
          <c:showVal val="0"/>
          <c:showCatName val="0"/>
          <c:showSerName val="0"/>
          <c:showPercent val="0"/>
          <c:showBubbleSize val="0"/>
        </c:dLbls>
        <c:gapWidth val="150"/>
        <c:axId val="93069312"/>
        <c:axId val="93071232"/>
      </c:barChart>
      <c:catAx>
        <c:axId val="9306931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Year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3071232"/>
        <c:crosses val="autoZero"/>
        <c:auto val="1"/>
        <c:lblAlgn val="ctr"/>
        <c:lblOffset val="100"/>
        <c:noMultiLvlLbl val="0"/>
      </c:catAx>
      <c:valAx>
        <c:axId val="93071232"/>
        <c:scaling>
          <c:orientation val="minMax"/>
          <c:max val="14"/>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0" i="0" baseline="0">
                    <a:effectLst/>
                  </a:rPr>
                  <a:t>Average EMS Transport Time (min)</a:t>
                </a:r>
                <a:endParaRPr lang="en-US" sz="1400">
                  <a:effectLst/>
                </a:endParaRPr>
              </a:p>
            </c:rich>
          </c:tx>
          <c:layout>
            <c:manualLayout>
              <c:xMode val="edge"/>
              <c:yMode val="edge"/>
              <c:x val="8.2448160115443734E-3"/>
              <c:y val="0.15403836058954173"/>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306931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allregionbyagecat!$E$2</c:f>
              <c:strCache>
                <c:ptCount val="1"/>
                <c:pt idx="0">
                  <c:v>Region 4</c:v>
                </c:pt>
              </c:strCache>
            </c:strRef>
          </c:tx>
          <c:spPr>
            <a:solidFill>
              <a:schemeClr val="accent4">
                <a:lumMod val="60000"/>
                <a:lumOff val="40000"/>
              </a:schemeClr>
            </a:solidFill>
            <a:ln>
              <a:noFill/>
            </a:ln>
            <a:effectLst/>
          </c:spPr>
          <c:invertIfNegative val="0"/>
          <c:cat>
            <c:strRef>
              <c:f>allregionbyagecat!$A$4:$A$21</c:f>
              <c:strCache>
                <c:ptCount val="18"/>
                <c:pt idx="0">
                  <c:v>1-4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allregionbyagecat!$E$4:$E$21</c:f>
              <c:numCache>
                <c:formatCode>General</c:formatCode>
                <c:ptCount val="18"/>
                <c:pt idx="0">
                  <c:v>22.401929151676999</c:v>
                </c:pt>
                <c:pt idx="1">
                  <c:v>21.563937035907799</c:v>
                </c:pt>
                <c:pt idx="2">
                  <c:v>21.068332970505299</c:v>
                </c:pt>
                <c:pt idx="3">
                  <c:v>27.688336126343401</c:v>
                </c:pt>
                <c:pt idx="4">
                  <c:v>33.063077964289597</c:v>
                </c:pt>
                <c:pt idx="5">
                  <c:v>25.985812338615599</c:v>
                </c:pt>
                <c:pt idx="6">
                  <c:v>25.0920864348811</c:v>
                </c:pt>
                <c:pt idx="7">
                  <c:v>23.963959092035399</c:v>
                </c:pt>
                <c:pt idx="8">
                  <c:v>26.492527722176099</c:v>
                </c:pt>
                <c:pt idx="9">
                  <c:v>31.225966872413</c:v>
                </c:pt>
                <c:pt idx="10">
                  <c:v>38.699817268133799</c:v>
                </c:pt>
                <c:pt idx="11">
                  <c:v>43.793064900369103</c:v>
                </c:pt>
                <c:pt idx="12">
                  <c:v>51.350060997227203</c:v>
                </c:pt>
                <c:pt idx="13">
                  <c:v>64.727597965886503</c:v>
                </c:pt>
                <c:pt idx="14">
                  <c:v>93.194012553367997</c:v>
                </c:pt>
                <c:pt idx="15">
                  <c:v>146.97776495384099</c:v>
                </c:pt>
                <c:pt idx="16">
                  <c:v>262.026081758489</c:v>
                </c:pt>
                <c:pt idx="17">
                  <c:v>504.80981242700398</c:v>
                </c:pt>
              </c:numCache>
            </c:numRef>
          </c:val>
          <c:extLst>
            <c:ext xmlns:c16="http://schemas.microsoft.com/office/drawing/2014/chart" uri="{C3380CC4-5D6E-409C-BE32-E72D297353CC}">
              <c16:uniqueId val="{00000000-12E2-4E38-8830-6CCFE3A016E7}"/>
            </c:ext>
          </c:extLst>
        </c:ser>
        <c:ser>
          <c:idx val="1"/>
          <c:order val="1"/>
          <c:tx>
            <c:strRef>
              <c:f>allregionbyagecat!$G$2</c:f>
              <c:strCache>
                <c:ptCount val="1"/>
                <c:pt idx="0">
                  <c:v>Massachusetts</c:v>
                </c:pt>
              </c:strCache>
            </c:strRef>
          </c:tx>
          <c:spPr>
            <a:solidFill>
              <a:schemeClr val="accent1"/>
            </a:solidFill>
            <a:ln>
              <a:noFill/>
            </a:ln>
            <a:effectLst/>
          </c:spPr>
          <c:invertIfNegative val="0"/>
          <c:cat>
            <c:strRef>
              <c:f>allregionbyagecat!$A$4:$A$21</c:f>
              <c:strCache>
                <c:ptCount val="18"/>
                <c:pt idx="0">
                  <c:v>1-4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allregionbyagecat!$G$4:$G$21</c:f>
              <c:numCache>
                <c:formatCode>General</c:formatCode>
                <c:ptCount val="18"/>
                <c:pt idx="0">
                  <c:v>22.146102614082299</c:v>
                </c:pt>
                <c:pt idx="1">
                  <c:v>19.6412641623435</c:v>
                </c:pt>
                <c:pt idx="2">
                  <c:v>21.260328758519101</c:v>
                </c:pt>
                <c:pt idx="3">
                  <c:v>28.349398479984401</c:v>
                </c:pt>
                <c:pt idx="4">
                  <c:v>33.161369506022503</c:v>
                </c:pt>
                <c:pt idx="5">
                  <c:v>30.027279371971101</c:v>
                </c:pt>
                <c:pt idx="6">
                  <c:v>27.557225101574101</c:v>
                </c:pt>
                <c:pt idx="7">
                  <c:v>25.9880264357312</c:v>
                </c:pt>
                <c:pt idx="8">
                  <c:v>26.035047526468801</c:v>
                </c:pt>
                <c:pt idx="9">
                  <c:v>29.368992923674</c:v>
                </c:pt>
                <c:pt idx="10">
                  <c:v>34.638507384525802</c:v>
                </c:pt>
                <c:pt idx="11">
                  <c:v>39.501607828706199</c:v>
                </c:pt>
                <c:pt idx="12">
                  <c:v>45.294529074304201</c:v>
                </c:pt>
                <c:pt idx="13">
                  <c:v>57.168152444628497</c:v>
                </c:pt>
                <c:pt idx="14">
                  <c:v>82.414709907875704</c:v>
                </c:pt>
                <c:pt idx="15">
                  <c:v>129.773098119395</c:v>
                </c:pt>
                <c:pt idx="16">
                  <c:v>230.292028784454</c:v>
                </c:pt>
                <c:pt idx="17">
                  <c:v>450.22659178335499</c:v>
                </c:pt>
              </c:numCache>
            </c:numRef>
          </c:val>
          <c:extLst>
            <c:ext xmlns:c16="http://schemas.microsoft.com/office/drawing/2014/chart" uri="{C3380CC4-5D6E-409C-BE32-E72D297353CC}">
              <c16:uniqueId val="{00000001-12E2-4E38-8830-6CCFE3A016E7}"/>
            </c:ext>
          </c:extLst>
        </c:ser>
        <c:dLbls>
          <c:showLegendKey val="0"/>
          <c:showVal val="0"/>
          <c:showCatName val="0"/>
          <c:showSerName val="0"/>
          <c:showPercent val="0"/>
          <c:showBubbleSize val="0"/>
        </c:dLbls>
        <c:gapWidth val="219"/>
        <c:overlap val="-27"/>
        <c:axId val="104598144"/>
        <c:axId val="104608128"/>
      </c:barChart>
      <c:catAx>
        <c:axId val="10459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4608128"/>
        <c:crosses val="autoZero"/>
        <c:auto val="1"/>
        <c:lblAlgn val="ctr"/>
        <c:lblOffset val="100"/>
        <c:noMultiLvlLbl val="0"/>
      </c:catAx>
      <c:valAx>
        <c:axId val="104608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4598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allregionbygender!$A$3</c:f>
              <c:strCache>
                <c:ptCount val="1"/>
                <c:pt idx="0">
                  <c:v>Male</c:v>
                </c:pt>
              </c:strCache>
            </c:strRef>
          </c:tx>
          <c:spPr>
            <a:solidFill>
              <a:schemeClr val="accent4">
                <a:lumMod val="60000"/>
                <a:lumOff val="40000"/>
              </a:schemeClr>
            </a:solidFill>
            <a:ln>
              <a:noFill/>
            </a:ln>
            <a:effectLst/>
          </c:spPr>
          <c:invertIfNegative val="0"/>
          <c:cat>
            <c:strRef>
              <c:f>(allregionbygender!$E$2,allregionbygender!$G$2)</c:f>
              <c:strCache>
                <c:ptCount val="2"/>
                <c:pt idx="0">
                  <c:v>Region 4</c:v>
                </c:pt>
                <c:pt idx="1">
                  <c:v>Massachusetts</c:v>
                </c:pt>
              </c:strCache>
            </c:strRef>
          </c:cat>
          <c:val>
            <c:numRef>
              <c:f>(allregionbygender!$E$3,allregionbygender!$G$3)</c:f>
              <c:numCache>
                <c:formatCode>General</c:formatCode>
                <c:ptCount val="2"/>
                <c:pt idx="0">
                  <c:v>51.405081822532097</c:v>
                </c:pt>
                <c:pt idx="1">
                  <c:v>48.744209413708496</c:v>
                </c:pt>
              </c:numCache>
            </c:numRef>
          </c:val>
          <c:extLst>
            <c:ext xmlns:c16="http://schemas.microsoft.com/office/drawing/2014/chart" uri="{C3380CC4-5D6E-409C-BE32-E72D297353CC}">
              <c16:uniqueId val="{00000000-9712-49D0-B080-CF79E67EC80F}"/>
            </c:ext>
          </c:extLst>
        </c:ser>
        <c:ser>
          <c:idx val="1"/>
          <c:order val="1"/>
          <c:tx>
            <c:strRef>
              <c:f>allregionbygender!$A$4</c:f>
              <c:strCache>
                <c:ptCount val="1"/>
                <c:pt idx="0">
                  <c:v>Female</c:v>
                </c:pt>
              </c:strCache>
            </c:strRef>
          </c:tx>
          <c:spPr>
            <a:solidFill>
              <a:schemeClr val="accent1"/>
            </a:solidFill>
            <a:ln>
              <a:noFill/>
            </a:ln>
            <a:effectLst/>
          </c:spPr>
          <c:invertIfNegative val="0"/>
          <c:cat>
            <c:strRef>
              <c:f>(allregionbygender!$E$2,allregionbygender!$G$2)</c:f>
              <c:strCache>
                <c:ptCount val="2"/>
                <c:pt idx="0">
                  <c:v>Region 4</c:v>
                </c:pt>
                <c:pt idx="1">
                  <c:v>Massachusetts</c:v>
                </c:pt>
              </c:strCache>
            </c:strRef>
          </c:cat>
          <c:val>
            <c:numRef>
              <c:f>(allregionbygender!$E$4,allregionbygender!$G$4)</c:f>
              <c:numCache>
                <c:formatCode>General</c:formatCode>
                <c:ptCount val="2"/>
                <c:pt idx="0">
                  <c:v>50.541040338393302</c:v>
                </c:pt>
                <c:pt idx="1">
                  <c:v>49.067312579928497</c:v>
                </c:pt>
              </c:numCache>
            </c:numRef>
          </c:val>
          <c:extLst>
            <c:ext xmlns:c16="http://schemas.microsoft.com/office/drawing/2014/chart" uri="{C3380CC4-5D6E-409C-BE32-E72D297353CC}">
              <c16:uniqueId val="{00000001-9712-49D0-B080-CF79E67EC80F}"/>
            </c:ext>
          </c:extLst>
        </c:ser>
        <c:dLbls>
          <c:showLegendKey val="0"/>
          <c:showVal val="0"/>
          <c:showCatName val="0"/>
          <c:showSerName val="0"/>
          <c:showPercent val="0"/>
          <c:showBubbleSize val="0"/>
        </c:dLbls>
        <c:gapWidth val="219"/>
        <c:axId val="104682240"/>
        <c:axId val="104683776"/>
      </c:barChart>
      <c:catAx>
        <c:axId val="104682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4683776"/>
        <c:crosses val="autoZero"/>
        <c:auto val="1"/>
        <c:lblAlgn val="ctr"/>
        <c:lblOffset val="100"/>
        <c:noMultiLvlLbl val="0"/>
      </c:catAx>
      <c:valAx>
        <c:axId val="104683776"/>
        <c:scaling>
          <c:orientation val="minMax"/>
          <c:max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dirty="0"/>
                  <a:t>Rate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4682240"/>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b="1" dirty="0"/>
              <a:t>Region 4,</a:t>
            </a:r>
            <a:r>
              <a:rPr lang="en-US" b="1" baseline="0" dirty="0"/>
              <a:t> N=76,736 </a:t>
            </a:r>
            <a:endParaRPr lang="en-US" b="1" dirty="0"/>
          </a:p>
        </c:rich>
      </c:tx>
      <c:layout>
        <c:manualLayout>
          <c:xMode val="edge"/>
          <c:yMode val="edge"/>
          <c:x val="9.6117394416607008E-2"/>
          <c:y val="1.5836355992138351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allregionbytransport!$C$30</c:f>
              <c:strCache>
                <c:ptCount val="1"/>
                <c:pt idx="0">
                  <c:v>Region 1</c:v>
                </c:pt>
              </c:strCache>
            </c:strRef>
          </c:tx>
          <c:dPt>
            <c:idx val="0"/>
            <c:bubble3D val="0"/>
            <c:spPr>
              <a:solidFill>
                <a:schemeClr val="accent1"/>
              </a:solidFill>
              <a:ln>
                <a:noFill/>
              </a:ln>
              <a:effectLst/>
            </c:spPr>
            <c:extLst>
              <c:ext xmlns:c16="http://schemas.microsoft.com/office/drawing/2014/chart" uri="{C3380CC4-5D6E-409C-BE32-E72D297353CC}">
                <c16:uniqueId val="{00000001-DF25-42B1-AAF4-1E1033018363}"/>
              </c:ext>
            </c:extLst>
          </c:dPt>
          <c:dPt>
            <c:idx val="1"/>
            <c:bubble3D val="0"/>
            <c:spPr>
              <a:solidFill>
                <a:schemeClr val="accent2"/>
              </a:solidFill>
              <a:ln>
                <a:noFill/>
              </a:ln>
              <a:effectLst/>
            </c:spPr>
            <c:extLst>
              <c:ext xmlns:c16="http://schemas.microsoft.com/office/drawing/2014/chart" uri="{C3380CC4-5D6E-409C-BE32-E72D297353CC}">
                <c16:uniqueId val="{00000003-DF25-42B1-AAF4-1E1033018363}"/>
              </c:ext>
            </c:extLst>
          </c:dPt>
          <c:dPt>
            <c:idx val="2"/>
            <c:bubble3D val="0"/>
            <c:spPr>
              <a:solidFill>
                <a:schemeClr val="accent3"/>
              </a:solidFill>
              <a:ln>
                <a:noFill/>
              </a:ln>
              <a:effectLst/>
            </c:spPr>
            <c:extLst>
              <c:ext xmlns:c16="http://schemas.microsoft.com/office/drawing/2014/chart" uri="{C3380CC4-5D6E-409C-BE32-E72D297353CC}">
                <c16:uniqueId val="{00000005-DF25-42B1-AAF4-1E1033018363}"/>
              </c:ext>
            </c:extLst>
          </c:dPt>
          <c:dPt>
            <c:idx val="3"/>
            <c:bubble3D val="0"/>
            <c:spPr>
              <a:solidFill>
                <a:schemeClr val="accent4"/>
              </a:solidFill>
              <a:ln>
                <a:noFill/>
              </a:ln>
              <a:effectLst/>
            </c:spPr>
            <c:extLst>
              <c:ext xmlns:c16="http://schemas.microsoft.com/office/drawing/2014/chart" uri="{C3380CC4-5D6E-409C-BE32-E72D297353CC}">
                <c16:uniqueId val="{00000007-DF25-42B1-AAF4-1E1033018363}"/>
              </c:ext>
            </c:extLst>
          </c:dPt>
          <c:dPt>
            <c:idx val="4"/>
            <c:bubble3D val="0"/>
            <c:spPr>
              <a:solidFill>
                <a:schemeClr val="accent5"/>
              </a:solidFill>
              <a:ln>
                <a:noFill/>
              </a:ln>
              <a:effectLst/>
            </c:spPr>
            <c:extLst>
              <c:ext xmlns:c16="http://schemas.microsoft.com/office/drawing/2014/chart" uri="{C3380CC4-5D6E-409C-BE32-E72D297353CC}">
                <c16:uniqueId val="{00000009-DF25-42B1-AAF4-1E1033018363}"/>
              </c:ext>
            </c:extLst>
          </c:dPt>
          <c:dPt>
            <c:idx val="5"/>
            <c:bubble3D val="0"/>
            <c:spPr>
              <a:solidFill>
                <a:schemeClr val="accent6"/>
              </a:solidFill>
              <a:ln>
                <a:noFill/>
              </a:ln>
              <a:effectLst/>
            </c:spPr>
            <c:extLst>
              <c:ext xmlns:c16="http://schemas.microsoft.com/office/drawing/2014/chart" uri="{C3380CC4-5D6E-409C-BE32-E72D297353CC}">
                <c16:uniqueId val="{0000000B-DF25-42B1-AAF4-1E1033018363}"/>
              </c:ext>
            </c:extLst>
          </c:dPt>
          <c:cat>
            <c:strRef>
              <c:f>allregionbytransport!$B$31:$B$36</c:f>
              <c:strCache>
                <c:ptCount val="6"/>
                <c:pt idx="0">
                  <c:v>Ground Ambulance</c:v>
                </c:pt>
                <c:pt idx="1">
                  <c:v>Private/Public Vehicle/Walk-in</c:v>
                </c:pt>
                <c:pt idx="2">
                  <c:v>Police</c:v>
                </c:pt>
                <c:pt idx="3">
                  <c:v>Other</c:v>
                </c:pt>
                <c:pt idx="4">
                  <c:v>Unknown</c:v>
                </c:pt>
                <c:pt idx="5">
                  <c:v>Helicopter Ambulance</c:v>
                </c:pt>
              </c:strCache>
            </c:strRef>
          </c:cat>
          <c:val>
            <c:numRef>
              <c:f>allregionbytransport!$C$31:$C$36</c:f>
              <c:numCache>
                <c:formatCode>General</c:formatCode>
                <c:ptCount val="6"/>
                <c:pt idx="0">
                  <c:v>7906</c:v>
                </c:pt>
                <c:pt idx="1">
                  <c:v>4143</c:v>
                </c:pt>
                <c:pt idx="2">
                  <c:v>54</c:v>
                </c:pt>
                <c:pt idx="3">
                  <c:v>302</c:v>
                </c:pt>
                <c:pt idx="4">
                  <c:v>44</c:v>
                </c:pt>
                <c:pt idx="5">
                  <c:v>21</c:v>
                </c:pt>
              </c:numCache>
            </c:numRef>
          </c:val>
          <c:extLst>
            <c:ext xmlns:c16="http://schemas.microsoft.com/office/drawing/2014/chart" uri="{C3380CC4-5D6E-409C-BE32-E72D297353CC}">
              <c16:uniqueId val="{0000000C-DF25-42B1-AAF4-1E1033018363}"/>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8.1722739203048505E-5"/>
          <c:y val="0.84658436610828625"/>
          <c:w val="0.99991827726079696"/>
          <c:h val="0.15341563389171384"/>
        </c:manualLayout>
      </c:layout>
      <c:overlay val="0"/>
      <c:spPr>
        <a:noFill/>
        <a:ln>
          <a:noFill/>
        </a:ln>
        <a:effectLst/>
      </c:spPr>
      <c:txPr>
        <a:bodyPr rot="0" spcFirstLastPara="1" vertOverflow="ellipsis" vert="horz" wrap="square" anchor="ctr" anchorCtr="1"/>
        <a:lstStyle/>
        <a:p>
          <a:pPr rtl="0">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Age!#REF!</cx:f>
        <cx:lvl ptCount="0"/>
      </cx:strDim>
      <cx:numDim type="val">
        <cx:f>Age!$A$2:$A$177</cx:f>
        <cx:lvl ptCount="176" formatCode="General">
          <cx:pt idx="0">11</cx:pt>
          <cx:pt idx="1">12</cx:pt>
          <cx:pt idx="2">14</cx:pt>
          <cx:pt idx="3">16</cx:pt>
          <cx:pt idx="4">17</cx:pt>
          <cx:pt idx="5">17</cx:pt>
          <cx:pt idx="6">18</cx:pt>
          <cx:pt idx="7">18</cx:pt>
          <cx:pt idx="8">18</cx:pt>
          <cx:pt idx="9">19</cx:pt>
          <cx:pt idx="10">19</cx:pt>
          <cx:pt idx="11">20</cx:pt>
          <cx:pt idx="12">20</cx:pt>
          <cx:pt idx="13">20</cx:pt>
          <cx:pt idx="14">20</cx:pt>
          <cx:pt idx="15">22</cx:pt>
          <cx:pt idx="16">23</cx:pt>
          <cx:pt idx="17">25</cx:pt>
          <cx:pt idx="18">27</cx:pt>
          <cx:pt idx="19">27</cx:pt>
          <cx:pt idx="20">27</cx:pt>
          <cx:pt idx="21">28</cx:pt>
          <cx:pt idx="22">28</cx:pt>
          <cx:pt idx="23">28</cx:pt>
          <cx:pt idx="24">28</cx:pt>
          <cx:pt idx="25">31</cx:pt>
          <cx:pt idx="26">31</cx:pt>
          <cx:pt idx="27">34</cx:pt>
          <cx:pt idx="28">35</cx:pt>
          <cx:pt idx="29">36</cx:pt>
          <cx:pt idx="30">40</cx:pt>
          <cx:pt idx="31">43</cx:pt>
          <cx:pt idx="32">43</cx:pt>
          <cx:pt idx="33">44</cx:pt>
          <cx:pt idx="34">45</cx:pt>
          <cx:pt idx="35">45</cx:pt>
          <cx:pt idx="36">45</cx:pt>
          <cx:pt idx="37">45</cx:pt>
          <cx:pt idx="38">45</cx:pt>
          <cx:pt idx="39">47</cx:pt>
          <cx:pt idx="40">49</cx:pt>
          <cx:pt idx="41">51</cx:pt>
          <cx:pt idx="42">52</cx:pt>
          <cx:pt idx="43">52</cx:pt>
          <cx:pt idx="44">53</cx:pt>
          <cx:pt idx="45">53</cx:pt>
          <cx:pt idx="46">53</cx:pt>
          <cx:pt idx="47">54</cx:pt>
          <cx:pt idx="48">55</cx:pt>
          <cx:pt idx="49">56</cx:pt>
          <cx:pt idx="50">58</cx:pt>
          <cx:pt idx="51">58</cx:pt>
          <cx:pt idx="52">59</cx:pt>
          <cx:pt idx="53">59</cx:pt>
          <cx:pt idx="54">62</cx:pt>
          <cx:pt idx="55">83</cx:pt>
          <cx:pt idx="56">14</cx:pt>
          <cx:pt idx="57">18</cx:pt>
          <cx:pt idx="58">19</cx:pt>
          <cx:pt idx="59">19</cx:pt>
          <cx:pt idx="60">20</cx:pt>
          <cx:pt idx="61">21</cx:pt>
          <cx:pt idx="62">21</cx:pt>
          <cx:pt idx="63">22</cx:pt>
          <cx:pt idx="64">22</cx:pt>
          <cx:pt idx="65">22</cx:pt>
          <cx:pt idx="66">23</cx:pt>
          <cx:pt idx="67">24</cx:pt>
          <cx:pt idx="68">24</cx:pt>
          <cx:pt idx="69">24</cx:pt>
          <cx:pt idx="70">25</cx:pt>
          <cx:pt idx="71">25</cx:pt>
          <cx:pt idx="72">25</cx:pt>
          <cx:pt idx="73">25</cx:pt>
          <cx:pt idx="74">25</cx:pt>
          <cx:pt idx="75">25</cx:pt>
          <cx:pt idx="76">26</cx:pt>
          <cx:pt idx="77">26</cx:pt>
          <cx:pt idx="78">27</cx:pt>
          <cx:pt idx="79">27</cx:pt>
          <cx:pt idx="80">27</cx:pt>
          <cx:pt idx="81">28</cx:pt>
          <cx:pt idx="82">28</cx:pt>
          <cx:pt idx="83">28</cx:pt>
          <cx:pt idx="84">29</cx:pt>
          <cx:pt idx="85">29</cx:pt>
          <cx:pt idx="86">29</cx:pt>
          <cx:pt idx="87">29</cx:pt>
          <cx:pt idx="88">29</cx:pt>
          <cx:pt idx="89">29</cx:pt>
          <cx:pt idx="90">29</cx:pt>
          <cx:pt idx="91">29</cx:pt>
          <cx:pt idx="92">29</cx:pt>
          <cx:pt idx="93">29</cx:pt>
          <cx:pt idx="94">29</cx:pt>
          <cx:pt idx="95">29</cx:pt>
          <cx:pt idx="96">29</cx:pt>
          <cx:pt idx="97">29</cx:pt>
          <cx:pt idx="98">29</cx:pt>
          <cx:pt idx="99">30</cx:pt>
          <cx:pt idx="100">30</cx:pt>
          <cx:pt idx="101">30</cx:pt>
          <cx:pt idx="102">30</cx:pt>
          <cx:pt idx="103">30</cx:pt>
          <cx:pt idx="104">30</cx:pt>
          <cx:pt idx="105">30</cx:pt>
          <cx:pt idx="106">30</cx:pt>
          <cx:pt idx="107">30</cx:pt>
          <cx:pt idx="108">30</cx:pt>
          <cx:pt idx="109">30</cx:pt>
          <cx:pt idx="110">30</cx:pt>
          <cx:pt idx="111">31</cx:pt>
          <cx:pt idx="112">31</cx:pt>
          <cx:pt idx="113">32</cx:pt>
          <cx:pt idx="114">32</cx:pt>
          <cx:pt idx="115">32</cx:pt>
          <cx:pt idx="116">33</cx:pt>
          <cx:pt idx="117">33</cx:pt>
          <cx:pt idx="118">34</cx:pt>
          <cx:pt idx="119">36</cx:pt>
          <cx:pt idx="120">36</cx:pt>
          <cx:pt idx="121">37</cx:pt>
          <cx:pt idx="122">38</cx:pt>
          <cx:pt idx="123">39</cx:pt>
          <cx:pt idx="124">40</cx:pt>
          <cx:pt idx="125">40</cx:pt>
          <cx:pt idx="126">40</cx:pt>
          <cx:pt idx="127">40</cx:pt>
          <cx:pt idx="128">40</cx:pt>
          <cx:pt idx="129">40</cx:pt>
          <cx:pt idx="130">40</cx:pt>
          <cx:pt idx="131">40</cx:pt>
          <cx:pt idx="132">40</cx:pt>
          <cx:pt idx="133">41</cx:pt>
          <cx:pt idx="134">41</cx:pt>
          <cx:pt idx="135">41</cx:pt>
          <cx:pt idx="136">41</cx:pt>
          <cx:pt idx="137">41</cx:pt>
          <cx:pt idx="138">45</cx:pt>
          <cx:pt idx="139">46</cx:pt>
          <cx:pt idx="140">47</cx:pt>
          <cx:pt idx="141">48</cx:pt>
          <cx:pt idx="142">50</cx:pt>
          <cx:pt idx="143">51</cx:pt>
          <cx:pt idx="144">51</cx:pt>
          <cx:pt idx="145">51</cx:pt>
          <cx:pt idx="146">51</cx:pt>
          <cx:pt idx="147">51</cx:pt>
          <cx:pt idx="148">51</cx:pt>
          <cx:pt idx="149">51</cx:pt>
          <cx:pt idx="150">51</cx:pt>
          <cx:pt idx="151">52</cx:pt>
          <cx:pt idx="152">52</cx:pt>
          <cx:pt idx="153">52</cx:pt>
          <cx:pt idx="154">53</cx:pt>
          <cx:pt idx="155">53</cx:pt>
          <cx:pt idx="156">54</cx:pt>
          <cx:pt idx="157">54</cx:pt>
          <cx:pt idx="158">54</cx:pt>
          <cx:pt idx="159">54</cx:pt>
          <cx:pt idx="160">54</cx:pt>
          <cx:pt idx="161">55</cx:pt>
          <cx:pt idx="162">56</cx:pt>
          <cx:pt idx="163">57</cx:pt>
          <cx:pt idx="164">58</cx:pt>
          <cx:pt idx="165">58</cx:pt>
          <cx:pt idx="166">58</cx:pt>
          <cx:pt idx="167">58</cx:pt>
          <cx:pt idx="168">58</cx:pt>
          <cx:pt idx="169">58</cx:pt>
          <cx:pt idx="170">60</cx:pt>
          <cx:pt idx="171">77</cx:pt>
          <cx:pt idx="172">80</cx:pt>
          <cx:pt idx="173">82</cx:pt>
          <cx:pt idx="174">86</cx:pt>
          <cx:pt idx="175">90</cx:pt>
        </cx:lvl>
      </cx:numDim>
    </cx:data>
    <cx:data id="1">
      <cx:numDim type="val">
        <cx:f>Age!$C$2:$C$177</cx:f>
        <cx:lvl ptCount="176" formatCode="General">
          <cx:pt idx="0">14</cx:pt>
          <cx:pt idx="1">18</cx:pt>
          <cx:pt idx="2">19</cx:pt>
          <cx:pt idx="3">19</cx:pt>
          <cx:pt idx="4">20</cx:pt>
          <cx:pt idx="5">21</cx:pt>
          <cx:pt idx="6">21</cx:pt>
          <cx:pt idx="7">22</cx:pt>
          <cx:pt idx="8">22</cx:pt>
          <cx:pt idx="9">22</cx:pt>
          <cx:pt idx="10">23</cx:pt>
          <cx:pt idx="11">24</cx:pt>
          <cx:pt idx="12">24</cx:pt>
          <cx:pt idx="13">24</cx:pt>
          <cx:pt idx="14">25</cx:pt>
          <cx:pt idx="15">25</cx:pt>
          <cx:pt idx="16">25</cx:pt>
          <cx:pt idx="17">25</cx:pt>
          <cx:pt idx="18">25</cx:pt>
          <cx:pt idx="19">25</cx:pt>
          <cx:pt idx="20">26</cx:pt>
          <cx:pt idx="21">26</cx:pt>
          <cx:pt idx="22">27</cx:pt>
          <cx:pt idx="23">27</cx:pt>
          <cx:pt idx="24">27</cx:pt>
          <cx:pt idx="25">28</cx:pt>
          <cx:pt idx="26">28</cx:pt>
          <cx:pt idx="27">28</cx:pt>
          <cx:pt idx="28">29</cx:pt>
          <cx:pt idx="29">29</cx:pt>
          <cx:pt idx="30">29</cx:pt>
          <cx:pt idx="31">29</cx:pt>
          <cx:pt idx="32">29</cx:pt>
          <cx:pt idx="33">29</cx:pt>
          <cx:pt idx="34">29</cx:pt>
          <cx:pt idx="35">29</cx:pt>
          <cx:pt idx="36">29</cx:pt>
          <cx:pt idx="37">29</cx:pt>
          <cx:pt idx="38">29</cx:pt>
          <cx:pt idx="39">29</cx:pt>
          <cx:pt idx="40">29</cx:pt>
          <cx:pt idx="41">29</cx:pt>
          <cx:pt idx="42">29</cx:pt>
          <cx:pt idx="43">30</cx:pt>
          <cx:pt idx="44">30</cx:pt>
          <cx:pt idx="45">30</cx:pt>
          <cx:pt idx="46">30</cx:pt>
          <cx:pt idx="47">30</cx:pt>
          <cx:pt idx="48">30</cx:pt>
          <cx:pt idx="49">30</cx:pt>
          <cx:pt idx="50">30</cx:pt>
          <cx:pt idx="51">30</cx:pt>
          <cx:pt idx="52">30</cx:pt>
          <cx:pt idx="53">30</cx:pt>
          <cx:pt idx="54">30</cx:pt>
          <cx:pt idx="55">31</cx:pt>
          <cx:pt idx="56">31</cx:pt>
          <cx:pt idx="57">32</cx:pt>
          <cx:pt idx="58">32</cx:pt>
          <cx:pt idx="59">32</cx:pt>
          <cx:pt idx="60">33</cx:pt>
          <cx:pt idx="61">33</cx:pt>
          <cx:pt idx="62">34</cx:pt>
          <cx:pt idx="63">36</cx:pt>
          <cx:pt idx="64">36</cx:pt>
          <cx:pt idx="65">37</cx:pt>
          <cx:pt idx="66">38</cx:pt>
          <cx:pt idx="67">39</cx:pt>
          <cx:pt idx="68">40</cx:pt>
          <cx:pt idx="69">40</cx:pt>
          <cx:pt idx="70">40</cx:pt>
          <cx:pt idx="71">40</cx:pt>
          <cx:pt idx="72">40</cx:pt>
          <cx:pt idx="73">40</cx:pt>
          <cx:pt idx="74">40</cx:pt>
          <cx:pt idx="75">40</cx:pt>
          <cx:pt idx="76">40</cx:pt>
          <cx:pt idx="77">41</cx:pt>
          <cx:pt idx="78">41</cx:pt>
          <cx:pt idx="79">41</cx:pt>
          <cx:pt idx="80">41</cx:pt>
          <cx:pt idx="81">41</cx:pt>
          <cx:pt idx="82">45</cx:pt>
          <cx:pt idx="83">46</cx:pt>
          <cx:pt idx="84">47</cx:pt>
          <cx:pt idx="85">48</cx:pt>
          <cx:pt idx="86">50</cx:pt>
          <cx:pt idx="87">51</cx:pt>
          <cx:pt idx="88">51</cx:pt>
          <cx:pt idx="89">51</cx:pt>
          <cx:pt idx="90">51</cx:pt>
          <cx:pt idx="91">51</cx:pt>
          <cx:pt idx="92">51</cx:pt>
          <cx:pt idx="93">51</cx:pt>
          <cx:pt idx="94">51</cx:pt>
          <cx:pt idx="95">52</cx:pt>
          <cx:pt idx="96">52</cx:pt>
          <cx:pt idx="97">52</cx:pt>
          <cx:pt idx="98">53</cx:pt>
          <cx:pt idx="99">53</cx:pt>
          <cx:pt idx="100">54</cx:pt>
          <cx:pt idx="101">54</cx:pt>
          <cx:pt idx="102">54</cx:pt>
          <cx:pt idx="103">54</cx:pt>
          <cx:pt idx="104">54</cx:pt>
          <cx:pt idx="105">55</cx:pt>
          <cx:pt idx="106">56</cx:pt>
          <cx:pt idx="107">57</cx:pt>
          <cx:pt idx="108">58</cx:pt>
          <cx:pt idx="109">58</cx:pt>
          <cx:pt idx="110">58</cx:pt>
          <cx:pt idx="111">58</cx:pt>
          <cx:pt idx="112">58</cx:pt>
          <cx:pt idx="113">58</cx:pt>
          <cx:pt idx="114">60</cx:pt>
          <cx:pt idx="115">77</cx:pt>
          <cx:pt idx="116">80</cx:pt>
          <cx:pt idx="117">82</cx:pt>
          <cx:pt idx="118">86</cx:pt>
          <cx:pt idx="119">90</cx:pt>
        </cx:lvl>
      </cx:numDim>
    </cx:data>
    <cx:data id="2">
      <cx:numDim type="val">
        <cx:f>Age!$E$2:$E$177</cx:f>
        <cx:lvl ptCount="176" formatCode="General">
          <cx:pt idx="0">11</cx:pt>
          <cx:pt idx="1">12</cx:pt>
          <cx:pt idx="2">14</cx:pt>
          <cx:pt idx="3">16</cx:pt>
          <cx:pt idx="4">17</cx:pt>
          <cx:pt idx="5">17</cx:pt>
          <cx:pt idx="6">18</cx:pt>
          <cx:pt idx="7">18</cx:pt>
          <cx:pt idx="8">18</cx:pt>
          <cx:pt idx="9">19</cx:pt>
          <cx:pt idx="10">19</cx:pt>
          <cx:pt idx="11">20</cx:pt>
          <cx:pt idx="12">20</cx:pt>
          <cx:pt idx="13">20</cx:pt>
          <cx:pt idx="14">20</cx:pt>
          <cx:pt idx="15">22</cx:pt>
          <cx:pt idx="16">23</cx:pt>
          <cx:pt idx="17">25</cx:pt>
          <cx:pt idx="18">27</cx:pt>
          <cx:pt idx="19">27</cx:pt>
          <cx:pt idx="20">27</cx:pt>
          <cx:pt idx="21">28</cx:pt>
          <cx:pt idx="22">28</cx:pt>
          <cx:pt idx="23">28</cx:pt>
          <cx:pt idx="24">28</cx:pt>
          <cx:pt idx="25">31</cx:pt>
          <cx:pt idx="26">31</cx:pt>
          <cx:pt idx="27">34</cx:pt>
          <cx:pt idx="28">35</cx:pt>
          <cx:pt idx="29">36</cx:pt>
          <cx:pt idx="30">40</cx:pt>
          <cx:pt idx="31">43</cx:pt>
          <cx:pt idx="32">43</cx:pt>
          <cx:pt idx="33">44</cx:pt>
          <cx:pt idx="34">45</cx:pt>
          <cx:pt idx="35">45</cx:pt>
          <cx:pt idx="36">45</cx:pt>
          <cx:pt idx="37">45</cx:pt>
          <cx:pt idx="38">45</cx:pt>
          <cx:pt idx="39">47</cx:pt>
          <cx:pt idx="40">49</cx:pt>
          <cx:pt idx="41">51</cx:pt>
          <cx:pt idx="42">52</cx:pt>
          <cx:pt idx="43">52</cx:pt>
          <cx:pt idx="44">53</cx:pt>
          <cx:pt idx="45">53</cx:pt>
          <cx:pt idx="46">53</cx:pt>
          <cx:pt idx="47">54</cx:pt>
          <cx:pt idx="48">55</cx:pt>
          <cx:pt idx="49">56</cx:pt>
          <cx:pt idx="50">58</cx:pt>
          <cx:pt idx="51">58</cx:pt>
          <cx:pt idx="52">59</cx:pt>
          <cx:pt idx="53">59</cx:pt>
          <cx:pt idx="54">62</cx:pt>
          <cx:pt idx="55">83</cx:pt>
        </cx:lvl>
      </cx:numDim>
    </cx:data>
  </cx:chartData>
  <cx:chart>
    <cx:plotArea>
      <cx:plotAreaRegion>
        <cx:series layoutId="boxWhisker" uniqueId="{AE87D5F3-F512-4C82-8A66-49CED4AAF726}" formatIdx="0">
          <cx:tx>
            <cx:txData>
              <cx:f>Age!$A$1</cx:f>
              <cx:v>All (n=179)</cx:v>
            </cx:txData>
          </cx:tx>
          <cx:dataId val="0"/>
          <cx:layoutPr>
            <cx:visibility meanLine="1" meanMarker="0" nonoutliers="0" outliers="1"/>
            <cx:statistics quartileMethod="exclusive"/>
          </cx:layoutPr>
        </cx:series>
        <cx:series layoutId="boxWhisker" uniqueId="{F7C59808-674F-4818-83A3-BEF5D949AAD1}" formatIdx="1">
          <cx:tx>
            <cx:txData>
              <cx:f>Age!$C$1</cx:f>
              <cx:v>Male (n=120)</cx:v>
            </cx:txData>
          </cx:tx>
          <cx:dataId val="1"/>
          <cx:layoutPr>
            <cx:visibility meanLine="1" meanMarker="0" nonoutliers="0" outliers="1"/>
            <cx:statistics quartileMethod="exclusive"/>
          </cx:layoutPr>
        </cx:series>
        <cx:series layoutId="boxWhisker" uniqueId="{914A7ABC-F1EF-4580-BE70-D82BB847D369}" formatIdx="2">
          <cx:tx>
            <cx:txData>
              <cx:f>Age!$E$1</cx:f>
              <cx:v>Female (n=56)</cx:v>
            </cx:txData>
          </cx:tx>
          <cx:dataId val="2"/>
          <cx:layoutPr>
            <cx:visibility meanLine="1" meanMarker="0" nonoutliers="0" outliers="1"/>
            <cx:statistics quartileMethod="exclusive"/>
          </cx:layoutPr>
        </cx:series>
      </cx:plotAreaRegion>
      <cx:axis id="0">
        <cx:catScaling gapWidth="1"/>
        <cx:tickLabels/>
      </cx:axis>
      <cx:axis id="1">
        <cx:valScaling/>
        <cx:title>
          <cx:tx>
            <cx:txData>
              <cx:v>Patient Age, in years</cx:v>
            </cx:txData>
          </cx:tx>
          <cx:txPr>
            <a:bodyPr spcFirstLastPara="1" vertOverflow="ellipsis" wrap="square" lIns="0" tIns="0" rIns="0" bIns="0" anchor="ctr" anchorCtr="1"/>
            <a:lstStyle/>
            <a:p>
              <a:pPr algn="ctr">
                <a:defRPr/>
              </a:pPr>
              <a:r>
                <a:rPr lang="en-US" sz="1600" dirty="0"/>
                <a:t>Patient Age, in years</a:t>
              </a:r>
            </a:p>
          </cx:txPr>
        </cx:title>
        <cx:majorGridlines/>
        <cx:tickLabels/>
        <cx:txPr>
          <a:bodyPr spcFirstLastPara="1" vertOverflow="ellipsis" wrap="square" lIns="0" tIns="0" rIns="0" bIns="0" anchor="ctr" anchorCtr="1"/>
          <a:lstStyle/>
          <a:p>
            <a:pPr>
              <a:defRPr sz="1600"/>
            </a:pPr>
            <a:endParaRPr lang="en-US" sz="1600"/>
          </a:p>
        </cx:txPr>
      </cx:axis>
    </cx:plotArea>
    <cx:legend pos="b" align="ctr" overlay="0">
      <cx:txPr>
        <a:bodyPr spcFirstLastPara="1" vertOverflow="ellipsis" wrap="square" lIns="0" tIns="0" rIns="0" bIns="0" anchor="ctr" anchorCtr="1"/>
        <a:lstStyle/>
        <a:p>
          <a:pPr>
            <a:defRPr sz="1400"/>
          </a:pPr>
          <a:endParaRPr lang="en-US" sz="1400"/>
        </a:p>
      </cx:txPr>
    </cx:legend>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0157500-80B3-4580-96CF-79B9887643F4}" type="datetimeFigureOut">
              <a:rPr lang="en-US" smtClean="0"/>
              <a:t>11/19/2019</a:t>
            </a:fld>
            <a:endParaRPr lang="en-US"/>
          </a:p>
        </p:txBody>
      </p:sp>
      <p:sp>
        <p:nvSpPr>
          <p:cNvPr id="4" name="Footer Placeholder 3"/>
          <p:cNvSpPr>
            <a:spLocks noGrp="1"/>
          </p:cNvSpPr>
          <p:nvPr>
            <p:ph type="ftr" sz="quarter" idx="2"/>
          </p:nvPr>
        </p:nvSpPr>
        <p:spPr>
          <a:xfrm>
            <a:off x="0" y="8829970"/>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70"/>
            <a:ext cx="3037840" cy="466433"/>
          </a:xfrm>
          <a:prstGeom prst="rect">
            <a:avLst/>
          </a:prstGeom>
        </p:spPr>
        <p:txBody>
          <a:bodyPr vert="horz" lIns="93177" tIns="46589" rIns="93177" bIns="46589" rtlCol="0" anchor="b"/>
          <a:lstStyle>
            <a:lvl1pPr algn="r">
              <a:defRPr sz="1200"/>
            </a:lvl1pPr>
          </a:lstStyle>
          <a:p>
            <a:fld id="{FBE98D1D-ACAC-4224-BD97-FC7829A208F1}" type="slidenum">
              <a:rPr lang="en-US" smtClean="0"/>
              <a:t>‹#›</a:t>
            </a:fld>
            <a:endParaRPr lang="en-US"/>
          </a:p>
        </p:txBody>
      </p:sp>
    </p:spTree>
    <p:extLst>
      <p:ext uri="{BB962C8B-B14F-4D97-AF65-F5344CB8AC3E}">
        <p14:creationId xmlns:p14="http://schemas.microsoft.com/office/powerpoint/2010/main" val="3099943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A6C4BF5-E566-BD4E-BF84-8EF979555B2D}" type="datetimeFigureOut">
              <a:rPr lang="en-US" smtClean="0"/>
              <a:t>11/19/2019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0"/>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70"/>
            <a:ext cx="3037840" cy="466433"/>
          </a:xfrm>
          <a:prstGeom prst="rect">
            <a:avLst/>
          </a:prstGeom>
        </p:spPr>
        <p:txBody>
          <a:bodyPr vert="horz" lIns="93177" tIns="46589" rIns="93177" bIns="46589" rtlCol="0" anchor="b"/>
          <a:lstStyle>
            <a:lvl1pPr algn="r">
              <a:defRPr sz="1200"/>
            </a:lvl1pPr>
          </a:lstStyle>
          <a:p>
            <a:fld id="{D34CBBDB-52D0-FE4C-8729-D7393D454E10}" type="slidenum">
              <a:rPr lang="en-US" smtClean="0"/>
              <a:t>‹#›</a:t>
            </a:fld>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30E92416-ED93-4C08-BC7B-5C0167D721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9C6250EA-6C6E-4898-B97F-59BCFE9A22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9156" name="Slide Number Placeholder 3">
            <a:extLst>
              <a:ext uri="{FF2B5EF4-FFF2-40B4-BE49-F238E27FC236}">
                <a16:creationId xmlns:a16="http://schemas.microsoft.com/office/drawing/2014/main" id="{4A028E93-06BB-4C79-8022-1A0D872F3D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59F64AE-011C-46D7-8C36-EFECC6B30ACF}" type="slidenum">
              <a:rPr lang="en-US" altLang="en-US" smtClean="0">
                <a:solidFill>
                  <a:srgbClr val="000000"/>
                </a:solidFill>
              </a:rPr>
              <a:pPr/>
              <a:t>2</a:t>
            </a:fld>
            <a:endParaRPr lang="en-US" altLang="en-US">
              <a:solidFill>
                <a:srgbClr val="000000"/>
              </a:solidFill>
            </a:endParaRPr>
          </a:p>
        </p:txBody>
      </p:sp>
    </p:spTree>
    <p:extLst>
      <p:ext uri="{BB962C8B-B14F-4D97-AF65-F5344CB8AC3E}">
        <p14:creationId xmlns:p14="http://schemas.microsoft.com/office/powerpoint/2010/main" val="2218981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CBBDB-52D0-FE4C-8729-D7393D454E10}" type="slidenum">
              <a:rPr lang="en-US" smtClean="0"/>
              <a:t>23</a:t>
            </a:fld>
            <a:endParaRPr lang="en-US"/>
          </a:p>
        </p:txBody>
      </p:sp>
    </p:spTree>
    <p:extLst>
      <p:ext uri="{BB962C8B-B14F-4D97-AF65-F5344CB8AC3E}">
        <p14:creationId xmlns:p14="http://schemas.microsoft.com/office/powerpoint/2010/main" val="1876692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CBBDB-52D0-FE4C-8729-D7393D454E10}" type="slidenum">
              <a:rPr lang="en-US" smtClean="0"/>
              <a:t>24</a:t>
            </a:fld>
            <a:endParaRPr lang="en-US"/>
          </a:p>
        </p:txBody>
      </p:sp>
    </p:spTree>
    <p:extLst>
      <p:ext uri="{BB962C8B-B14F-4D97-AF65-F5344CB8AC3E}">
        <p14:creationId xmlns:p14="http://schemas.microsoft.com/office/powerpoint/2010/main" val="2322809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spcAft>
                <a:spcPct val="30000"/>
              </a:spcAft>
              <a:buFont typeface="Monotype Sorts" panose="05010101010101010101" pitchFamily="2" charset="2"/>
              <a:buNone/>
            </a:pPr>
            <a:r>
              <a:rPr lang="en-US" altLang="en-US" dirty="0"/>
              <a:t>Rates are calculated by location of treating hospital </a:t>
            </a:r>
          </a:p>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59D039A7-0D89-4A75-8FB5-7075DBCEA9C5}" type="slidenum">
              <a:rPr lang="en-US" altLang="en-US" smtClean="0">
                <a:solidFill>
                  <a:srgbClr val="000000"/>
                </a:solidFill>
              </a:rPr>
              <a:pPr/>
              <a:t>25</a:t>
            </a:fld>
            <a:endParaRPr lang="en-US" altLang="en-US">
              <a:solidFill>
                <a:srgbClr val="000000"/>
              </a:solidFill>
            </a:endParaRPr>
          </a:p>
        </p:txBody>
      </p:sp>
    </p:spTree>
    <p:extLst>
      <p:ext uri="{BB962C8B-B14F-4D97-AF65-F5344CB8AC3E}">
        <p14:creationId xmlns:p14="http://schemas.microsoft.com/office/powerpoint/2010/main" val="722393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26</a:t>
            </a:fld>
            <a:endParaRPr lang="en-US"/>
          </a:p>
        </p:txBody>
      </p:sp>
    </p:spTree>
    <p:extLst>
      <p:ext uri="{BB962C8B-B14F-4D97-AF65-F5344CB8AC3E}">
        <p14:creationId xmlns:p14="http://schemas.microsoft.com/office/powerpoint/2010/main" val="686660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CBBDB-52D0-FE4C-8729-D7393D454E10}" type="slidenum">
              <a:rPr lang="en-US" smtClean="0"/>
              <a:t>27</a:t>
            </a:fld>
            <a:endParaRPr lang="en-US"/>
          </a:p>
        </p:txBody>
      </p:sp>
    </p:spTree>
    <p:extLst>
      <p:ext uri="{BB962C8B-B14F-4D97-AF65-F5344CB8AC3E}">
        <p14:creationId xmlns:p14="http://schemas.microsoft.com/office/powerpoint/2010/main" val="3572999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CBBDB-52D0-FE4C-8729-D7393D454E10}" type="slidenum">
              <a:rPr lang="en-US" smtClean="0"/>
              <a:t>29</a:t>
            </a:fld>
            <a:endParaRPr lang="en-US"/>
          </a:p>
        </p:txBody>
      </p:sp>
    </p:spTree>
    <p:extLst>
      <p:ext uri="{BB962C8B-B14F-4D97-AF65-F5344CB8AC3E}">
        <p14:creationId xmlns:p14="http://schemas.microsoft.com/office/powerpoint/2010/main" val="3196625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CBBDB-52D0-FE4C-8729-D7393D454E10}" type="slidenum">
              <a:rPr lang="en-US" smtClean="0"/>
              <a:t>30</a:t>
            </a:fld>
            <a:endParaRPr lang="en-US"/>
          </a:p>
        </p:txBody>
      </p:sp>
    </p:spTree>
    <p:extLst>
      <p:ext uri="{BB962C8B-B14F-4D97-AF65-F5344CB8AC3E}">
        <p14:creationId xmlns:p14="http://schemas.microsoft.com/office/powerpoint/2010/main" val="3618496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CBBDB-52D0-FE4C-8729-D7393D454E10}" type="slidenum">
              <a:rPr lang="en-US" smtClean="0"/>
              <a:t>31</a:t>
            </a:fld>
            <a:endParaRPr lang="en-US"/>
          </a:p>
        </p:txBody>
      </p:sp>
    </p:spTree>
    <p:extLst>
      <p:ext uri="{BB962C8B-B14F-4D97-AF65-F5344CB8AC3E}">
        <p14:creationId xmlns:p14="http://schemas.microsoft.com/office/powerpoint/2010/main" val="2183449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CBBDB-52D0-FE4C-8729-D7393D454E10}" type="slidenum">
              <a:rPr lang="en-US" smtClean="0"/>
              <a:t>32</a:t>
            </a:fld>
            <a:endParaRPr lang="en-US"/>
          </a:p>
        </p:txBody>
      </p:sp>
    </p:spTree>
    <p:extLst>
      <p:ext uri="{BB962C8B-B14F-4D97-AF65-F5344CB8AC3E}">
        <p14:creationId xmlns:p14="http://schemas.microsoft.com/office/powerpoint/2010/main" val="4157578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CBBDB-52D0-FE4C-8729-D7393D454E10}" type="slidenum">
              <a:rPr lang="en-US" smtClean="0"/>
              <a:t>33</a:t>
            </a:fld>
            <a:endParaRPr lang="en-US"/>
          </a:p>
        </p:txBody>
      </p:sp>
    </p:spTree>
    <p:extLst>
      <p:ext uri="{BB962C8B-B14F-4D97-AF65-F5344CB8AC3E}">
        <p14:creationId xmlns:p14="http://schemas.microsoft.com/office/powerpoint/2010/main" val="4240131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6DC6A2C7-26AD-4DB5-98B7-920A1AACEA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23E44815-D399-416F-A949-32D22129E3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These four questions will help determine whether a communication constitutes a meeting subject to the law: 1) is the communication between or among members of a public body; 2) if so, does the communication constitute a deliberation; 3) does the communication involve a matter within the body’s jurisdiction; and 4) if so, does the communication fall within an exception listed in the law?</a:t>
            </a:r>
          </a:p>
          <a:p>
            <a:pPr eaLnBrk="1" hangingPunct="1">
              <a:spcBef>
                <a:spcPct val="0"/>
              </a:spcBef>
            </a:pPr>
            <a:endParaRPr lang="en-US" altLang="en-US" dirty="0"/>
          </a:p>
          <a:p>
            <a:pPr eaLnBrk="1" hangingPunct="1">
              <a:spcBef>
                <a:spcPct val="0"/>
              </a:spcBef>
            </a:pPr>
            <a:r>
              <a:rPr lang="en-US" altLang="en-US" dirty="0"/>
              <a:t>What is a deliberation: </a:t>
            </a:r>
          </a:p>
          <a:p>
            <a:pPr eaLnBrk="1" hangingPunct="1">
              <a:spcBef>
                <a:spcPct val="0"/>
              </a:spcBef>
            </a:pPr>
            <a:endParaRPr lang="en-US" altLang="en-US" dirty="0"/>
          </a:p>
          <a:p>
            <a:pPr eaLnBrk="1" hangingPunct="1">
              <a:spcBef>
                <a:spcPct val="0"/>
              </a:spcBef>
            </a:pPr>
            <a:r>
              <a:rPr lang="en-US" altLang="en-US" dirty="0"/>
              <a:t>“an oral or written communication through any medium, including electronic mail, between or among a quorum of a public body on any public business within its jurisdiction.” Distribution of a meeting agenda, scheduling or procedural information, or reports or documents that may be discussed at a meeting is often helpful to public body members when preparing for upcoming meetings. These types of communications generally will not constitute deliberation, provided that, when these materials are distributed, no member of the public body </a:t>
            </a:r>
            <a:r>
              <a:rPr lang="en-US" altLang="en-US" b="1" dirty="0"/>
              <a:t>expresses an opinion on matters within the body’s jurisdiction. </a:t>
            </a:r>
            <a:endParaRPr lang="en-US" altLang="en-US" dirty="0"/>
          </a:p>
          <a:p>
            <a:pPr eaLnBrk="1" hangingPunct="1">
              <a:spcBef>
                <a:spcPct val="0"/>
              </a:spcBef>
            </a:pPr>
            <a:endParaRPr lang="en-US" altLang="en-US" dirty="0"/>
          </a:p>
        </p:txBody>
      </p:sp>
      <p:sp>
        <p:nvSpPr>
          <p:cNvPr id="51204" name="Slide Number Placeholder 3">
            <a:extLst>
              <a:ext uri="{FF2B5EF4-FFF2-40B4-BE49-F238E27FC236}">
                <a16:creationId xmlns:a16="http://schemas.microsoft.com/office/drawing/2014/main" id="{CCB4FC48-FFC4-4EB4-B3B3-A344A3C84B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EF2BDFC-B72B-4C82-9B64-D5984D8F31BE}" type="slidenum">
              <a:rPr lang="en-US" altLang="en-US" smtClean="0">
                <a:solidFill>
                  <a:srgbClr val="000000"/>
                </a:solidFill>
              </a:rPr>
              <a:pPr/>
              <a:t>3</a:t>
            </a:fld>
            <a:endParaRPr lang="en-US" altLang="en-US">
              <a:solidFill>
                <a:srgbClr val="000000"/>
              </a:solidFill>
            </a:endParaRPr>
          </a:p>
        </p:txBody>
      </p:sp>
    </p:spTree>
    <p:extLst>
      <p:ext uri="{BB962C8B-B14F-4D97-AF65-F5344CB8AC3E}">
        <p14:creationId xmlns:p14="http://schemas.microsoft.com/office/powerpoint/2010/main" val="327531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F8D80042-D301-4B06-A4A9-7B1E1BD2B5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D26D121D-5549-434F-AB54-CC2E2D6992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5236" name="Slide Number Placeholder 3">
            <a:extLst>
              <a:ext uri="{FF2B5EF4-FFF2-40B4-BE49-F238E27FC236}">
                <a16:creationId xmlns:a16="http://schemas.microsoft.com/office/drawing/2014/main" id="{1E4CE543-9087-4F4B-8FAA-23E1255A81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215804D-FD4E-46C4-A53A-D42818F53DD3}" type="slidenum">
              <a:rPr lang="en-US" altLang="en-US" smtClean="0">
                <a:solidFill>
                  <a:srgbClr val="000000"/>
                </a:solidFill>
              </a:rPr>
              <a:pPr/>
              <a:t>34</a:t>
            </a:fld>
            <a:endParaRPr lang="en-US" altLang="en-US">
              <a:solidFill>
                <a:srgbClr val="000000"/>
              </a:solidFill>
            </a:endParaRPr>
          </a:p>
        </p:txBody>
      </p:sp>
    </p:spTree>
    <p:extLst>
      <p:ext uri="{BB962C8B-B14F-4D97-AF65-F5344CB8AC3E}">
        <p14:creationId xmlns:p14="http://schemas.microsoft.com/office/powerpoint/2010/main" val="3648947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44D67C42-9B73-4082-BDB1-AF9A97F684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3B317521-35A9-4287-B30D-F4CA1CB43F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7284" name="Slide Number Placeholder 3">
            <a:extLst>
              <a:ext uri="{FF2B5EF4-FFF2-40B4-BE49-F238E27FC236}">
                <a16:creationId xmlns:a16="http://schemas.microsoft.com/office/drawing/2014/main" id="{649F4E25-FD48-48A1-B9DF-5BCACEE0CB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ECA6BED-4EF4-4A22-B590-1F66DA4BA3C2}" type="slidenum">
              <a:rPr lang="en-US" altLang="en-US" smtClean="0"/>
              <a:pPr/>
              <a:t>35</a:t>
            </a:fld>
            <a:endParaRPr lang="en-US" altLang="en-US"/>
          </a:p>
        </p:txBody>
      </p:sp>
    </p:spTree>
    <p:extLst>
      <p:ext uri="{BB962C8B-B14F-4D97-AF65-F5344CB8AC3E}">
        <p14:creationId xmlns:p14="http://schemas.microsoft.com/office/powerpoint/2010/main" val="383134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EA2E4252-C59D-420A-A773-1E3AFCC798A1}"/>
              </a:ext>
            </a:extLst>
          </p:cNvPr>
          <p:cNvSpPr>
            <a:spLocks noGrp="1" noRot="1" noChangeAspect="1" noTextEdit="1"/>
          </p:cNvSpPr>
          <p:nvPr>
            <p:ph type="sldImg"/>
          </p:nvPr>
        </p:nvSpPr>
        <p:spPr bwMode="auto">
          <a:xfrm>
            <a:off x="430213" y="690563"/>
            <a:ext cx="6149975" cy="34591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52BA6CF9-8FE1-4FEF-9815-3F6074C28547}"/>
              </a:ext>
            </a:extLst>
          </p:cNvPr>
          <p:cNvSpPr>
            <a:spLocks noGrp="1"/>
          </p:cNvSpPr>
          <p:nvPr>
            <p:ph type="body" idx="1"/>
          </p:nvPr>
        </p:nvSpPr>
        <p:spPr bwMode="auto">
          <a:xfrm>
            <a:off x="701675" y="4383089"/>
            <a:ext cx="5607050" cy="4151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686" tIns="45844" rIns="91686" bIns="45844" numCol="1" anchor="t" anchorCtr="0" compatLnSpc="1">
            <a:prstTxWarp prst="textNoShape">
              <a:avLst/>
            </a:prstTxWarp>
          </a:bodyPr>
          <a:lstStyle/>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
        <p:nvSpPr>
          <p:cNvPr id="53252" name="Slide Number Placeholder 3">
            <a:extLst>
              <a:ext uri="{FF2B5EF4-FFF2-40B4-BE49-F238E27FC236}">
                <a16:creationId xmlns:a16="http://schemas.microsoft.com/office/drawing/2014/main" id="{2EAB2E90-DADD-49D4-A14A-BC14415752F4}"/>
              </a:ext>
            </a:extLst>
          </p:cNvPr>
          <p:cNvSpPr txBox="1">
            <a:spLocks noGrp="1"/>
          </p:cNvSpPr>
          <p:nvPr/>
        </p:nvSpPr>
        <p:spPr bwMode="auto">
          <a:xfrm>
            <a:off x="3970340" y="8759827"/>
            <a:ext cx="3038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86" tIns="45844" rIns="91686" bIns="45844" anchor="b"/>
          <a:lstStyle>
            <a:lvl1pPr defTabSz="954088">
              <a:defRPr>
                <a:solidFill>
                  <a:schemeClr val="tx1"/>
                </a:solidFill>
                <a:latin typeface="Calibri" panose="020F0502020204030204" pitchFamily="34" charset="0"/>
              </a:defRPr>
            </a:lvl1pPr>
            <a:lvl2pPr marL="742950" indent="-285750" defTabSz="954088">
              <a:defRPr>
                <a:solidFill>
                  <a:schemeClr val="tx1"/>
                </a:solidFill>
                <a:latin typeface="Calibri" panose="020F0502020204030204" pitchFamily="34" charset="0"/>
              </a:defRPr>
            </a:lvl2pPr>
            <a:lvl3pPr marL="1143000" indent="-228600" defTabSz="954088">
              <a:defRPr>
                <a:solidFill>
                  <a:schemeClr val="tx1"/>
                </a:solidFill>
                <a:latin typeface="Calibri" panose="020F0502020204030204" pitchFamily="34" charset="0"/>
              </a:defRPr>
            </a:lvl3pPr>
            <a:lvl4pPr marL="1600200" indent="-228600" defTabSz="954088">
              <a:defRPr>
                <a:solidFill>
                  <a:schemeClr val="tx1"/>
                </a:solidFill>
                <a:latin typeface="Calibri" panose="020F0502020204030204" pitchFamily="34" charset="0"/>
              </a:defRPr>
            </a:lvl4pPr>
            <a:lvl5pPr marL="2057400" indent="-228600" defTabSz="954088">
              <a:defRPr>
                <a:solidFill>
                  <a:schemeClr val="tx1"/>
                </a:solidFill>
                <a:latin typeface="Calibri" panose="020F0502020204030204" pitchFamily="34" charset="0"/>
              </a:defRPr>
            </a:lvl5pPr>
            <a:lvl6pPr marL="2514600" indent="-228600" defTabSz="954088" eaLnBrk="0" fontAlgn="base" hangingPunct="0">
              <a:spcBef>
                <a:spcPct val="0"/>
              </a:spcBef>
              <a:spcAft>
                <a:spcPct val="0"/>
              </a:spcAft>
              <a:defRPr>
                <a:solidFill>
                  <a:schemeClr val="tx1"/>
                </a:solidFill>
                <a:latin typeface="Calibri" panose="020F0502020204030204" pitchFamily="34" charset="0"/>
              </a:defRPr>
            </a:lvl6pPr>
            <a:lvl7pPr marL="2971800" indent="-228600" defTabSz="954088" eaLnBrk="0" fontAlgn="base" hangingPunct="0">
              <a:spcBef>
                <a:spcPct val="0"/>
              </a:spcBef>
              <a:spcAft>
                <a:spcPct val="0"/>
              </a:spcAft>
              <a:defRPr>
                <a:solidFill>
                  <a:schemeClr val="tx1"/>
                </a:solidFill>
                <a:latin typeface="Calibri" panose="020F0502020204030204" pitchFamily="34" charset="0"/>
              </a:defRPr>
            </a:lvl7pPr>
            <a:lvl8pPr marL="3429000" indent="-228600" defTabSz="954088" eaLnBrk="0" fontAlgn="base" hangingPunct="0">
              <a:spcBef>
                <a:spcPct val="0"/>
              </a:spcBef>
              <a:spcAft>
                <a:spcPct val="0"/>
              </a:spcAft>
              <a:defRPr>
                <a:solidFill>
                  <a:schemeClr val="tx1"/>
                </a:solidFill>
                <a:latin typeface="Calibri" panose="020F0502020204030204" pitchFamily="34" charset="0"/>
              </a:defRPr>
            </a:lvl8pPr>
            <a:lvl9pPr marL="3886200" indent="-228600" defTabSz="954088"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4B72B9DC-3DEA-422C-B9B3-3985307059B6}" type="slidenum">
              <a:rPr lang="en-US" altLang="en-US" sz="1200">
                <a:solidFill>
                  <a:srgbClr val="000000"/>
                </a:solidFill>
                <a:latin typeface="Arial" panose="020B0604020202020204" pitchFamily="34" charset="0"/>
                <a:ea typeface="ＭＳ Ｐゴシック" panose="020B0600070205080204" pitchFamily="34" charset="-128"/>
              </a:rPr>
              <a:pPr algn="r" eaLnBrk="1" hangingPunct="1"/>
              <a:t>4</a:t>
            </a:fld>
            <a:endParaRPr lang="en-US" altLang="en-US" sz="120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75414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676639D7-A84B-4453-9BFE-4BB64A16BE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6E024F69-142E-4747-88FB-BCC8939658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5300" name="Slide Number Placeholder 3">
            <a:extLst>
              <a:ext uri="{FF2B5EF4-FFF2-40B4-BE49-F238E27FC236}">
                <a16:creationId xmlns:a16="http://schemas.microsoft.com/office/drawing/2014/main" id="{B3BB24D3-B4CB-40C7-9C4F-95B39E49AC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F3EB911-F864-42F7-B123-3B4E08F945E9}" type="slidenum">
              <a:rPr lang="en-US" altLang="en-US" smtClean="0">
                <a:solidFill>
                  <a:srgbClr val="000000"/>
                </a:solidFill>
              </a:rPr>
              <a:pPr/>
              <a:t>5</a:t>
            </a:fld>
            <a:endParaRPr lang="en-US" altLang="en-US">
              <a:solidFill>
                <a:srgbClr val="000000"/>
              </a:solidFill>
            </a:endParaRPr>
          </a:p>
        </p:txBody>
      </p:sp>
    </p:spTree>
    <p:extLst>
      <p:ext uri="{BB962C8B-B14F-4D97-AF65-F5344CB8AC3E}">
        <p14:creationId xmlns:p14="http://schemas.microsoft.com/office/powerpoint/2010/main" val="33755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466A72B2-548D-4A6B-A02C-0A8EA65187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5416E899-B124-4E66-B1A2-2A0C65DA86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9636" name="Slide Number Placeholder 3">
            <a:extLst>
              <a:ext uri="{FF2B5EF4-FFF2-40B4-BE49-F238E27FC236}">
                <a16:creationId xmlns:a16="http://schemas.microsoft.com/office/drawing/2014/main" id="{D6D5611C-7293-4C8B-BD58-90A0BDF8ED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182D8C4-A12B-4910-B498-2845C0162AE5}" type="slidenum">
              <a:rPr lang="en-US" altLang="en-US" smtClean="0">
                <a:solidFill>
                  <a:srgbClr val="000000"/>
                </a:solidFill>
              </a:rPr>
              <a:pPr/>
              <a:t>7</a:t>
            </a:fld>
            <a:endParaRPr lang="en-US" altLang="en-US">
              <a:solidFill>
                <a:srgbClr val="000000"/>
              </a:solidFill>
            </a:endParaRPr>
          </a:p>
        </p:txBody>
      </p:sp>
    </p:spTree>
    <p:extLst>
      <p:ext uri="{BB962C8B-B14F-4D97-AF65-F5344CB8AC3E}">
        <p14:creationId xmlns:p14="http://schemas.microsoft.com/office/powerpoint/2010/main" val="1683242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12</a:t>
            </a:fld>
            <a:endParaRPr lang="en-US"/>
          </a:p>
        </p:txBody>
      </p:sp>
    </p:spTree>
    <p:extLst>
      <p:ext uri="{BB962C8B-B14F-4D97-AF65-F5344CB8AC3E}">
        <p14:creationId xmlns:p14="http://schemas.microsoft.com/office/powerpoint/2010/main" val="496639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CBBDB-52D0-FE4C-8729-D7393D454E10}" type="slidenum">
              <a:rPr lang="en-US" smtClean="0"/>
              <a:t>20</a:t>
            </a:fld>
            <a:endParaRPr lang="en-US"/>
          </a:p>
        </p:txBody>
      </p:sp>
    </p:spTree>
    <p:extLst>
      <p:ext uri="{BB962C8B-B14F-4D97-AF65-F5344CB8AC3E}">
        <p14:creationId xmlns:p14="http://schemas.microsoft.com/office/powerpoint/2010/main" val="3033842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CBBDB-52D0-FE4C-8729-D7393D454E10}" type="slidenum">
              <a:rPr lang="en-US" smtClean="0"/>
              <a:t>21</a:t>
            </a:fld>
            <a:endParaRPr lang="en-US"/>
          </a:p>
        </p:txBody>
      </p:sp>
    </p:spTree>
    <p:extLst>
      <p:ext uri="{BB962C8B-B14F-4D97-AF65-F5344CB8AC3E}">
        <p14:creationId xmlns:p14="http://schemas.microsoft.com/office/powerpoint/2010/main" val="1472364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CBBDB-52D0-FE4C-8729-D7393D454E10}" type="slidenum">
              <a:rPr lang="en-US" smtClean="0"/>
              <a:t>22</a:t>
            </a:fld>
            <a:endParaRPr lang="en-US"/>
          </a:p>
        </p:txBody>
      </p:sp>
    </p:spTree>
    <p:extLst>
      <p:ext uri="{BB962C8B-B14F-4D97-AF65-F5344CB8AC3E}">
        <p14:creationId xmlns:p14="http://schemas.microsoft.com/office/powerpoint/2010/main" val="8791384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376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85144" y="2130425"/>
            <a:ext cx="8492455" cy="1470025"/>
          </a:xfrm>
        </p:spPr>
        <p:txBody>
          <a:bodyPr/>
          <a:lstStyle>
            <a:lvl1pPr algn="ctr">
              <a:defRPr/>
            </a:lvl1pPr>
          </a:lstStyle>
          <a:p>
            <a:r>
              <a:rPr lang="en-US" dirty="0"/>
              <a:t>Click to edit Master title style</a:t>
            </a:r>
          </a:p>
        </p:txBody>
      </p:sp>
      <p:sp>
        <p:nvSpPr>
          <p:cNvPr id="7" name="Rectangle 6">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8">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Tree>
    <p:extLst>
      <p:ext uri="{BB962C8B-B14F-4D97-AF65-F5344CB8AC3E}">
        <p14:creationId xmlns:p14="http://schemas.microsoft.com/office/powerpoint/2010/main" val="3976753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D854B6D8-2D5C-4CDA-9C2C-E8E8F551AF27}"/>
              </a:ext>
            </a:extLst>
          </p:cNvPr>
          <p:cNvSpPr>
            <a:spLocks noGrp="1" noChangeArrowheads="1"/>
          </p:cNvSpPr>
          <p:nvPr>
            <p:ph type="ftr" sz="quarter" idx="10"/>
          </p:nvPr>
        </p:nvSpPr>
        <p:spPr/>
        <p:txBody>
          <a:bodyPr/>
          <a:lstStyle>
            <a:lvl1pPr fontAlgn="auto">
              <a:spcBef>
                <a:spcPts val="0"/>
              </a:spcBef>
              <a:spcAft>
                <a:spcPts val="0"/>
              </a:spcAft>
              <a:defRPr/>
            </a:lvl1pPr>
          </a:lstStyle>
          <a:p>
            <a:pPr>
              <a:defRPr/>
            </a:pPr>
            <a:r>
              <a:rPr lang="en-US"/>
              <a:t>DRAFT For Policy Development Purposes Only</a:t>
            </a:r>
          </a:p>
        </p:txBody>
      </p:sp>
      <p:sp>
        <p:nvSpPr>
          <p:cNvPr id="3" name="Rectangle 6">
            <a:extLst>
              <a:ext uri="{FF2B5EF4-FFF2-40B4-BE49-F238E27FC236}">
                <a16:creationId xmlns:a16="http://schemas.microsoft.com/office/drawing/2014/main" id="{83569EC0-952F-4F4A-AA27-CF16447B96A9}"/>
              </a:ext>
            </a:extLst>
          </p:cNvPr>
          <p:cNvSpPr>
            <a:spLocks noGrp="1" noChangeArrowheads="1"/>
          </p:cNvSpPr>
          <p:nvPr>
            <p:ph type="sldNum" sz="quarter" idx="11"/>
          </p:nvPr>
        </p:nvSpPr>
        <p:spPr/>
        <p:txBody>
          <a:bodyPr/>
          <a:lstStyle>
            <a:lvl1pPr>
              <a:defRPr/>
            </a:lvl1pPr>
          </a:lstStyle>
          <a:p>
            <a:pPr>
              <a:defRPr/>
            </a:pPr>
            <a:r>
              <a:rPr lang="en-US" altLang="en-US"/>
              <a:t>Slide </a:t>
            </a:r>
            <a:fld id="{36BDE0A0-28DB-43C4-A2D7-CA73EF0B881B}" type="slidenum">
              <a:rPr lang="en-US" altLang="en-US" smtClean="0"/>
              <a:pPr>
                <a:defRPr/>
              </a:pPr>
              <a:t>‹#›</a:t>
            </a:fld>
            <a:endParaRPr lang="en-US" altLang="en-US"/>
          </a:p>
        </p:txBody>
      </p:sp>
    </p:spTree>
    <p:extLst>
      <p:ext uri="{BB962C8B-B14F-4D97-AF65-F5344CB8AC3E}">
        <p14:creationId xmlns:p14="http://schemas.microsoft.com/office/powerpoint/2010/main" val="435158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DRAFT For Policy Development Purposes Only</a:t>
            </a:r>
            <a:endParaRPr lang="en-US" dirty="0">
              <a:solidFill>
                <a:srgbClr val="464646">
                  <a:lumMod val="40000"/>
                  <a:lumOff val="60000"/>
                </a:srgbClr>
              </a:solidFill>
            </a:endParaRPr>
          </a:p>
        </p:txBody>
      </p:sp>
    </p:spTree>
    <p:extLst>
      <p:ext uri="{BB962C8B-B14F-4D97-AF65-F5344CB8AC3E}">
        <p14:creationId xmlns:p14="http://schemas.microsoft.com/office/powerpoint/2010/main" val="311299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9"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DRAFT For Policy Development Purposes Only</a:t>
            </a:r>
            <a:endParaRPr lang="en-US" dirty="0">
              <a:solidFill>
                <a:srgbClr val="464646">
                  <a:lumMod val="40000"/>
                  <a:lumOff val="60000"/>
                </a:srgbClr>
              </a:solidFill>
            </a:endParaRPr>
          </a:p>
        </p:txBody>
      </p:sp>
    </p:spTree>
    <p:extLst>
      <p:ext uri="{BB962C8B-B14F-4D97-AF65-F5344CB8AC3E}">
        <p14:creationId xmlns:p14="http://schemas.microsoft.com/office/powerpoint/2010/main" val="294570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DRAFT For Policy Development Purposes Only</a:t>
            </a:r>
            <a:endParaRPr lang="en-US" dirty="0">
              <a:solidFill>
                <a:srgbClr val="464646">
                  <a:lumMod val="40000"/>
                  <a:lumOff val="60000"/>
                </a:srgbClr>
              </a:solidFill>
            </a:endParaRPr>
          </a:p>
        </p:txBody>
      </p:sp>
    </p:spTree>
    <p:extLst>
      <p:ext uri="{BB962C8B-B14F-4D97-AF65-F5344CB8AC3E}">
        <p14:creationId xmlns:p14="http://schemas.microsoft.com/office/powerpoint/2010/main" val="3435531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DRAFT For Policy Development Purposes Only</a:t>
            </a:r>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6E2F905-B39E-504D-8E43-B107523010D3}"/>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Tree>
    <p:extLst>
      <p:ext uri="{BB962C8B-B14F-4D97-AF65-F5344CB8AC3E}">
        <p14:creationId xmlns:p14="http://schemas.microsoft.com/office/powerpoint/2010/main" val="3148322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8"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8"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0"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0"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DF137F5-2097-674B-B3F7-F6DD317C147C}"/>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DRAFT For Policy Development Purposes Only</a:t>
            </a:r>
            <a:endParaRPr lang="en-US" dirty="0">
              <a:solidFill>
                <a:srgbClr val="464646">
                  <a:lumMod val="40000"/>
                  <a:lumOff val="60000"/>
                </a:srgbClr>
              </a:solidFill>
            </a:endParaRPr>
          </a:p>
        </p:txBody>
      </p:sp>
    </p:spTree>
    <p:extLst>
      <p:ext uri="{BB962C8B-B14F-4D97-AF65-F5344CB8AC3E}">
        <p14:creationId xmlns:p14="http://schemas.microsoft.com/office/powerpoint/2010/main" val="1663658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895" y="159655"/>
            <a:ext cx="7086600"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mn-lt"/>
                <a:cs typeface="Arial" charset="0"/>
              </a:rPr>
              <a:t>Connect with DPH</a:t>
            </a:r>
            <a:endParaRPr lang="en-US" sz="2000" dirty="0">
              <a:latin typeface="+mn-lt"/>
            </a:endParaRPr>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DRAFT For Policy Development Purposes Only</a:t>
            </a:r>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1" y="135376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2"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22" y="1401896"/>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a:t>
            </a:r>
            <a:r>
              <a:rPr lang="en-US" sz="3600" dirty="0" err="1"/>
              <a:t>MassDPH</a:t>
            </a:r>
            <a:endParaRPr lang="en-US" sz="3600" dirty="0"/>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39"/>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48" y="3597197"/>
            <a:ext cx="1129705" cy="1129705"/>
          </a:xfrm>
          <a:prstGeom prst="rect">
            <a:avLst/>
          </a:prstGeom>
        </p:spPr>
      </p:pic>
    </p:spTree>
    <p:extLst>
      <p:ext uri="{BB962C8B-B14F-4D97-AF65-F5344CB8AC3E}">
        <p14:creationId xmlns:p14="http://schemas.microsoft.com/office/powerpoint/2010/main" val="1355803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2">
            <a:extLst>
              <a:ext uri="{FF2B5EF4-FFF2-40B4-BE49-F238E27FC236}">
                <a16:creationId xmlns:a16="http://schemas.microsoft.com/office/drawing/2014/main" id="{C0A2F920-3F11-AE49-8B23-113E3DB9044E}"/>
              </a:ext>
            </a:extLst>
          </p:cNvPr>
          <p:cNvSpPr txBox="1">
            <a:spLocks/>
          </p:cNvSpPr>
          <p:nvPr userDrawn="1"/>
        </p:nvSpPr>
        <p:spPr>
          <a:xfrm>
            <a:off x="2142581" y="1725492"/>
            <a:ext cx="8153399" cy="7620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a:noFill/>
                </a:ln>
                <a:solidFill>
                  <a:sysClr val="windowText" lastClr="000000"/>
                </a:solidFill>
                <a:effectLst/>
                <a:uLnTx/>
                <a:uFillTx/>
                <a:latin typeface="+mn-lt"/>
                <a:cs typeface="Arial" charset="0"/>
              </a:rPr>
              <a:t>Thank You!</a:t>
            </a:r>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
        <p:nvSpPr>
          <p:cNvPr id="10" name="Subtitle 3">
            <a:extLst>
              <a:ext uri="{FF2B5EF4-FFF2-40B4-BE49-F238E27FC236}">
                <a16:creationId xmlns:a16="http://schemas.microsoft.com/office/drawing/2014/main" id="{73BCFC28-B021-C74C-B60E-3525D726A156}"/>
              </a:ext>
            </a:extLst>
          </p:cNvPr>
          <p:cNvSpPr txBox="1">
            <a:spLocks/>
          </p:cNvSpPr>
          <p:nvPr userDrawn="1"/>
        </p:nvSpPr>
        <p:spPr>
          <a:xfrm>
            <a:off x="4199980" y="3581406"/>
            <a:ext cx="4038601" cy="844550"/>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a:ln>
                  <a:noFill/>
                </a:ln>
                <a:solidFill>
                  <a:sysClr val="window" lastClr="FFFFFF"/>
                </a:solidFill>
                <a:effectLst/>
                <a:uLnTx/>
                <a:uFillTx/>
                <a:latin typeface="Calibri"/>
                <a:cs typeface="Arial" charset="0"/>
              </a:rPr>
              <a:t>Name of Presenter</a:t>
            </a:r>
          </a:p>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err="1">
                <a:ln>
                  <a:noFill/>
                </a:ln>
                <a:solidFill>
                  <a:sysClr val="window" lastClr="FFFFFF"/>
                </a:solidFill>
                <a:effectLst/>
                <a:uLnTx/>
                <a:uFillTx/>
                <a:latin typeface="Calibri"/>
                <a:cs typeface="Arial" charset="0"/>
              </a:rPr>
              <a:t>first.last@state.ma.us</a:t>
            </a:r>
            <a:endParaRPr kumimoji="0" lang="en-US" altLang="en-US" sz="2400" b="0" i="0" u="none" strike="noStrike" kern="1200" cap="none" spc="0" normalizeH="0" baseline="0" noProof="0" dirty="0">
              <a:ln>
                <a:noFill/>
              </a:ln>
              <a:solidFill>
                <a:sysClr val="window" lastClr="FFFFFF"/>
              </a:solidFill>
              <a:effectLst/>
              <a:uLnTx/>
              <a:uFillTx/>
              <a:latin typeface="Calibri"/>
              <a:cs typeface="Arial" charset="0"/>
            </a:endParaRPr>
          </a:p>
        </p:txBody>
      </p:sp>
    </p:spTree>
    <p:extLst>
      <p:ext uri="{BB962C8B-B14F-4D97-AF65-F5344CB8AC3E}">
        <p14:creationId xmlns:p14="http://schemas.microsoft.com/office/powerpoint/2010/main" val="2228874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p:txBody>
          <a:bodyPr/>
          <a:lstStyle>
            <a:lvl1pPr fontAlgn="auto">
              <a:spcBef>
                <a:spcPts val="0"/>
              </a:spcBef>
              <a:spcAft>
                <a:spcPts val="0"/>
              </a:spcAft>
              <a:defRPr/>
            </a:lvl1pPr>
          </a:lstStyle>
          <a:p>
            <a:pPr>
              <a:defRPr/>
            </a:pPr>
            <a:r>
              <a:rPr lang="en-US"/>
              <a:t>DRAFT For Policy Development Purposes Only</a:t>
            </a:r>
          </a:p>
        </p:txBody>
      </p:sp>
      <p:sp>
        <p:nvSpPr>
          <p:cNvPr id="4" name="Rectangle 6"/>
          <p:cNvSpPr>
            <a:spLocks noGrp="1" noChangeArrowheads="1"/>
          </p:cNvSpPr>
          <p:nvPr>
            <p:ph type="sldNum" sz="quarter" idx="11"/>
          </p:nvPr>
        </p:nvSpPr>
        <p:spPr/>
        <p:txBody>
          <a:bodyPr/>
          <a:lstStyle>
            <a:lvl1pPr>
              <a:defRPr/>
            </a:lvl1pPr>
          </a:lstStyle>
          <a:p>
            <a:pPr>
              <a:defRPr/>
            </a:pPr>
            <a:r>
              <a:rPr lang="en-US" altLang="en-US"/>
              <a:t>Slide </a:t>
            </a:r>
            <a:fld id="{DAE2BB74-82CC-4EE9-92E7-2EC48A40C99E}" type="slidenum">
              <a:rPr lang="en-US" altLang="en-US" smtClean="0"/>
              <a:pPr>
                <a:defRPr/>
              </a:pPr>
              <a:t>‹#›</a:t>
            </a:fld>
            <a:endParaRPr lang="en-US" altLang="en-US"/>
          </a:p>
        </p:txBody>
      </p:sp>
    </p:spTree>
    <p:extLst>
      <p:ext uri="{BB962C8B-B14F-4D97-AF65-F5344CB8AC3E}">
        <p14:creationId xmlns:p14="http://schemas.microsoft.com/office/powerpoint/2010/main" val="2610180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92822" y="56524"/>
            <a:ext cx="10972800" cy="874654"/>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DRAFT For Policy Development Purposes Only</a:t>
            </a:r>
            <a:endParaRPr lang="en-US" dirty="0">
              <a:solidFill>
                <a:srgbClr val="464646">
                  <a:lumMod val="40000"/>
                  <a:lumOff val="60000"/>
                </a:srgbClr>
              </a:solidFill>
            </a:endParaRPr>
          </a:p>
        </p:txBody>
      </p:sp>
    </p:spTree>
    <p:extLst>
      <p:ext uri="{BB962C8B-B14F-4D97-AF65-F5344CB8AC3E}">
        <p14:creationId xmlns:p14="http://schemas.microsoft.com/office/powerpoint/2010/main" val="33192751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1" r:id="rId3"/>
    <p:sldLayoutId id="2147483662" r:id="rId4"/>
    <p:sldLayoutId id="2147483652" r:id="rId5"/>
    <p:sldLayoutId id="2147483653" r:id="rId6"/>
    <p:sldLayoutId id="2147483654" r:id="rId7"/>
    <p:sldLayoutId id="2147483655" r:id="rId8"/>
    <p:sldLayoutId id="2147483663" r:id="rId9"/>
    <p:sldLayoutId id="2147483666" r:id="rId10"/>
  </p:sldLayoutIdLst>
  <p:hf sldNum="0" hdr="0" ftr="0" dt="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ass.gov/files/documents/2019/08/19/DPH-Death-Report-2016-20190815.pdf" TargetMode="External"/><Relationship Id="rId2" Type="http://schemas.openxmlformats.org/officeDocument/2006/relationships/hyperlink" Target="https://www.cdc.gov/injury/wisqars/dataandstats.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mass.gov/files/documents/2019/08/19/DPH-Death-Report-2016-20190815.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c.gov/injury/wisqars/dataandstats.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hyperlink" Target="https://www.cdc.gov/injury/wisqars/dataandstats.html"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www.cdc.gov/injury/wisqars/dataandstats.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c.gov/injury/wisqars/dataandstats.html" TargetMode="Externa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cdc.gov/injury/wisqars/dataandstats.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cdc.gov/injury/wisqars/dataandstats.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facs.org/quality-programs/trauma/tqip"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Trauma Systems Committee</a:t>
            </a:r>
          </a:p>
        </p:txBody>
      </p:sp>
      <p:sp>
        <p:nvSpPr>
          <p:cNvPr id="3" name="TextBox 2"/>
          <p:cNvSpPr txBox="1"/>
          <p:nvPr/>
        </p:nvSpPr>
        <p:spPr>
          <a:xfrm>
            <a:off x="584200" y="4309533"/>
            <a:ext cx="6672277" cy="1569660"/>
          </a:xfrm>
          <a:prstGeom prst="rect">
            <a:avLst/>
          </a:prstGeom>
          <a:noFill/>
        </p:spPr>
        <p:txBody>
          <a:bodyPr wrap="square" rtlCol="0">
            <a:spAutoFit/>
          </a:bodyPr>
          <a:lstStyle/>
          <a:p>
            <a:r>
              <a:rPr lang="en-US" sz="2400" dirty="0">
                <a:solidFill>
                  <a:schemeClr val="bg1"/>
                </a:solidFill>
              </a:rPr>
              <a:t>Bureau of Health Care Safety and Quality</a:t>
            </a:r>
            <a:br>
              <a:rPr lang="en-US" sz="2400" dirty="0">
                <a:solidFill>
                  <a:schemeClr val="bg1"/>
                </a:solidFill>
              </a:rPr>
            </a:br>
            <a:r>
              <a:rPr lang="en-US" sz="2400" dirty="0">
                <a:solidFill>
                  <a:schemeClr val="bg1"/>
                </a:solidFill>
              </a:rPr>
              <a:t>Department of Public Health</a:t>
            </a:r>
            <a:br>
              <a:rPr lang="en-US" sz="2400" dirty="0">
                <a:solidFill>
                  <a:schemeClr val="bg1"/>
                </a:solidFill>
              </a:rPr>
            </a:br>
            <a:br>
              <a:rPr lang="en-US" sz="2400" dirty="0">
                <a:solidFill>
                  <a:schemeClr val="bg1"/>
                </a:solidFill>
              </a:rPr>
            </a:br>
            <a:r>
              <a:rPr lang="en-US" sz="2400" dirty="0">
                <a:solidFill>
                  <a:schemeClr val="bg1"/>
                </a:solidFill>
              </a:rPr>
              <a:t>November 20, 2019</a:t>
            </a:r>
          </a:p>
        </p:txBody>
      </p:sp>
    </p:spTree>
    <p:extLst>
      <p:ext uri="{BB962C8B-B14F-4D97-AF65-F5344CB8AC3E}">
        <p14:creationId xmlns:p14="http://schemas.microsoft.com/office/powerpoint/2010/main" val="1642002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75E15-1847-4D9C-8576-468942EC24BF}"/>
              </a:ext>
            </a:extLst>
          </p:cNvPr>
          <p:cNvSpPr>
            <a:spLocks noGrp="1"/>
          </p:cNvSpPr>
          <p:nvPr>
            <p:ph type="title"/>
          </p:nvPr>
        </p:nvSpPr>
        <p:spPr/>
        <p:txBody>
          <a:bodyPr>
            <a:noAutofit/>
          </a:bodyPr>
          <a:lstStyle/>
          <a:p>
            <a:r>
              <a:rPr lang="en-US" sz="3200" dirty="0"/>
              <a:t>Intentional Traumatic Self-injury in Massachusetts, 2016-2018</a:t>
            </a:r>
          </a:p>
        </p:txBody>
      </p:sp>
      <p:sp>
        <p:nvSpPr>
          <p:cNvPr id="3" name="Content Placeholder 2">
            <a:extLst>
              <a:ext uri="{FF2B5EF4-FFF2-40B4-BE49-F238E27FC236}">
                <a16:creationId xmlns:a16="http://schemas.microsoft.com/office/drawing/2014/main" id="{6789765B-49B0-4BC9-BB78-D67F7DC629CD}"/>
              </a:ext>
            </a:extLst>
          </p:cNvPr>
          <p:cNvSpPr>
            <a:spLocks noGrp="1"/>
          </p:cNvSpPr>
          <p:nvPr>
            <p:ph idx="1"/>
          </p:nvPr>
        </p:nvSpPr>
        <p:spPr>
          <a:xfrm>
            <a:off x="314325" y="1911556"/>
            <a:ext cx="11647016" cy="3590604"/>
          </a:xfrm>
        </p:spPr>
        <p:txBody>
          <a:bodyPr>
            <a:normAutofit/>
          </a:bodyPr>
          <a:lstStyle/>
          <a:p>
            <a:r>
              <a:rPr lang="en-US" sz="2800" dirty="0"/>
              <a:t>179 intentional self-injuries were reported to the registry from 2016 to 2018</a:t>
            </a:r>
          </a:p>
          <a:p>
            <a:r>
              <a:rPr lang="en-US" sz="2800" dirty="0"/>
              <a:t>Cases were identified using the CDC Injury Coding and Data Systems categories and TR ICD10 primary external cause code</a:t>
            </a:r>
          </a:p>
          <a:p>
            <a:r>
              <a:rPr lang="en-US" sz="2800" dirty="0"/>
              <a:t>In 2016 there were 636 intentional self-injury deaths in MA*</a:t>
            </a:r>
          </a:p>
          <a:p>
            <a:endParaRPr lang="en-US" sz="2800" dirty="0"/>
          </a:p>
          <a:p>
            <a:pPr lvl="1"/>
            <a:endParaRPr lang="en-US" dirty="0"/>
          </a:p>
        </p:txBody>
      </p:sp>
      <p:sp>
        <p:nvSpPr>
          <p:cNvPr id="5" name="TextBox 7">
            <a:extLst>
              <a:ext uri="{FF2B5EF4-FFF2-40B4-BE49-F238E27FC236}">
                <a16:creationId xmlns:a16="http://schemas.microsoft.com/office/drawing/2014/main" id="{882A73D2-F292-4129-8455-741236B41C42}"/>
              </a:ext>
            </a:extLst>
          </p:cNvPr>
          <p:cNvSpPr txBox="1">
            <a:spLocks noChangeArrowheads="1"/>
          </p:cNvSpPr>
          <p:nvPr/>
        </p:nvSpPr>
        <p:spPr bwMode="auto">
          <a:xfrm>
            <a:off x="109567" y="5065665"/>
            <a:ext cx="1110718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solidFill>
                  <a:srgbClr val="000000"/>
                </a:solidFill>
              </a:rPr>
              <a:t>Data Source: MA Trauma Registry</a:t>
            </a:r>
          </a:p>
          <a:p>
            <a:pPr>
              <a:spcBef>
                <a:spcPct val="0"/>
              </a:spcBef>
              <a:buNone/>
            </a:pPr>
            <a:r>
              <a:rPr lang="en-US" altLang="en-US" sz="1400" dirty="0">
                <a:solidFill>
                  <a:srgbClr val="000000"/>
                </a:solidFill>
              </a:rPr>
              <a:t>N=31,879, 2016-2018</a:t>
            </a:r>
          </a:p>
          <a:p>
            <a:pPr>
              <a:spcBef>
                <a:spcPct val="0"/>
              </a:spcBef>
              <a:buNone/>
            </a:pPr>
            <a:r>
              <a:rPr lang="en-US" altLang="en-US" sz="1400" dirty="0">
                <a:solidFill>
                  <a:srgbClr val="000000"/>
                </a:solidFill>
              </a:rPr>
              <a:t>8,772 missing ICD=10 primary external cause code</a:t>
            </a:r>
          </a:p>
          <a:p>
            <a:pPr>
              <a:spcBef>
                <a:spcPct val="0"/>
              </a:spcBef>
              <a:buNone/>
            </a:pPr>
            <a:r>
              <a:rPr lang="en-US" altLang="en-US" sz="1400" dirty="0">
                <a:solidFill>
                  <a:srgbClr val="000000"/>
                </a:solidFill>
              </a:rPr>
              <a:t>CDC Injury Coding and Data Systems resources: </a:t>
            </a:r>
            <a:r>
              <a:rPr lang="en-US" sz="1400" dirty="0">
                <a:hlinkClick r:id="rId2"/>
              </a:rPr>
              <a:t>https://www.cdc.gov/injury/wisqars/dataandstats.html</a:t>
            </a:r>
            <a:endParaRPr lang="en-US" sz="1400" dirty="0"/>
          </a:p>
          <a:p>
            <a:pPr>
              <a:spcBef>
                <a:spcPct val="0"/>
              </a:spcBef>
              <a:buNone/>
            </a:pPr>
            <a:r>
              <a:rPr lang="en-US" sz="1400" dirty="0"/>
              <a:t>* Massachusetts Deaths 2016 : </a:t>
            </a:r>
            <a:r>
              <a:rPr lang="en-US" sz="1400" dirty="0">
                <a:hlinkClick r:id="rId3"/>
              </a:rPr>
              <a:t>https://www.mass.gov/files/documents/2019/08/19/DPH-Death-Report-2016-20190815.pdf</a:t>
            </a:r>
            <a:endParaRPr lang="en-US" altLang="en-US" sz="1400" dirty="0">
              <a:solidFill>
                <a:srgbClr val="000000"/>
              </a:solidFill>
            </a:endParaRPr>
          </a:p>
        </p:txBody>
      </p:sp>
      <p:sp>
        <p:nvSpPr>
          <p:cNvPr id="6"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10</a:t>
            </a:fld>
            <a:endParaRPr lang="en-US" dirty="0">
              <a:solidFill>
                <a:srgbClr val="464646">
                  <a:lumMod val="40000"/>
                  <a:lumOff val="60000"/>
                </a:srgbClr>
              </a:solidFill>
            </a:endParaRPr>
          </a:p>
        </p:txBody>
      </p:sp>
      <p:sp>
        <p:nvSpPr>
          <p:cNvPr id="7"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366787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1087395" y="1421027"/>
            <a:ext cx="7148897" cy="4363058"/>
          </a:xfrm>
          <a:prstGeom prst="triangle">
            <a:avLst/>
          </a:prstGeom>
          <a:solidFill>
            <a:srgbClr val="013366"/>
          </a:solidFill>
          <a:ln>
            <a:solidFill>
              <a:srgbClr val="01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2382021" y="1382584"/>
            <a:ext cx="4559644" cy="284205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sz="3200" dirty="0"/>
              <a:t>Intentional Traumatic Self-injury in Massachusetts, 2016-2018</a:t>
            </a:r>
          </a:p>
        </p:txBody>
      </p:sp>
      <p:sp>
        <p:nvSpPr>
          <p:cNvPr id="4" name="Isosceles Triangle 3"/>
          <p:cNvSpPr/>
          <p:nvPr/>
        </p:nvSpPr>
        <p:spPr>
          <a:xfrm>
            <a:off x="3806267" y="1382584"/>
            <a:ext cx="1692104" cy="1075038"/>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72369" y="1612209"/>
            <a:ext cx="3765658" cy="646331"/>
          </a:xfrm>
          <a:prstGeom prst="rect">
            <a:avLst/>
          </a:prstGeom>
          <a:noFill/>
        </p:spPr>
        <p:txBody>
          <a:bodyPr wrap="square" rtlCol="0">
            <a:spAutoFit/>
          </a:bodyPr>
          <a:lstStyle/>
          <a:p>
            <a:r>
              <a:rPr lang="en-US" dirty="0"/>
              <a:t>636 deaths by self-injury, 2016</a:t>
            </a:r>
          </a:p>
          <a:p>
            <a:r>
              <a:rPr lang="en-US" dirty="0"/>
              <a:t> (2017-2018 deaths not yet available)</a:t>
            </a:r>
          </a:p>
        </p:txBody>
      </p:sp>
      <p:sp>
        <p:nvSpPr>
          <p:cNvPr id="8" name="TextBox 7"/>
          <p:cNvSpPr txBox="1"/>
          <p:nvPr/>
        </p:nvSpPr>
        <p:spPr>
          <a:xfrm>
            <a:off x="2329378" y="4550027"/>
            <a:ext cx="2764565" cy="923330"/>
          </a:xfrm>
          <a:prstGeom prst="rect">
            <a:avLst/>
          </a:prstGeom>
          <a:noFill/>
        </p:spPr>
        <p:txBody>
          <a:bodyPr wrap="square" rtlCol="0">
            <a:spAutoFit/>
          </a:bodyPr>
          <a:lstStyle/>
          <a:p>
            <a:r>
              <a:rPr lang="en-US" dirty="0">
                <a:solidFill>
                  <a:schemeClr val="bg1"/>
                </a:solidFill>
              </a:rPr>
              <a:t>Patients presenting to the emergency department with self-harm injuries</a:t>
            </a:r>
          </a:p>
        </p:txBody>
      </p:sp>
      <p:sp>
        <p:nvSpPr>
          <p:cNvPr id="9" name="TextBox 8"/>
          <p:cNvSpPr txBox="1"/>
          <p:nvPr/>
        </p:nvSpPr>
        <p:spPr>
          <a:xfrm>
            <a:off x="3588865" y="2702007"/>
            <a:ext cx="1964725" cy="1477328"/>
          </a:xfrm>
          <a:prstGeom prst="rect">
            <a:avLst/>
          </a:prstGeom>
          <a:noFill/>
        </p:spPr>
        <p:txBody>
          <a:bodyPr wrap="square" rtlCol="0">
            <a:spAutoFit/>
          </a:bodyPr>
          <a:lstStyle/>
          <a:p>
            <a:r>
              <a:rPr lang="en-US" dirty="0"/>
              <a:t>Patients admitted  to the facility as an in-patient or observation with self-harm injuries</a:t>
            </a:r>
          </a:p>
        </p:txBody>
      </p:sp>
      <p:cxnSp>
        <p:nvCxnSpPr>
          <p:cNvPr id="11" name="Straight Connector 10"/>
          <p:cNvCxnSpPr/>
          <p:nvPr/>
        </p:nvCxnSpPr>
        <p:spPr>
          <a:xfrm>
            <a:off x="5280711" y="4177745"/>
            <a:ext cx="24713" cy="1606377"/>
          </a:xfrm>
          <a:prstGeom prst="line">
            <a:avLst/>
          </a:prstGeom>
          <a:ln>
            <a:solidFill>
              <a:srgbClr val="4376BB"/>
            </a:solidFill>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5344424" y="4550027"/>
            <a:ext cx="2082821" cy="1200329"/>
          </a:xfrm>
          <a:prstGeom prst="rect">
            <a:avLst/>
          </a:prstGeom>
          <a:noFill/>
        </p:spPr>
        <p:txBody>
          <a:bodyPr wrap="square" rtlCol="0">
            <a:spAutoFit/>
          </a:bodyPr>
          <a:lstStyle/>
          <a:p>
            <a:r>
              <a:rPr lang="en-US" dirty="0">
                <a:solidFill>
                  <a:schemeClr val="bg1"/>
                </a:solidFill>
              </a:rPr>
              <a:t>Patients presenting the to ED with traumatic self-harm injuries</a:t>
            </a:r>
          </a:p>
        </p:txBody>
      </p:sp>
      <p:cxnSp>
        <p:nvCxnSpPr>
          <p:cNvPr id="14" name="Straight Connector 13"/>
          <p:cNvCxnSpPr/>
          <p:nvPr/>
        </p:nvCxnSpPr>
        <p:spPr>
          <a:xfrm>
            <a:off x="5459368" y="2432714"/>
            <a:ext cx="26002" cy="1782501"/>
          </a:xfrm>
          <a:prstGeom prst="line">
            <a:avLst/>
          </a:prstGeom>
          <a:ln>
            <a:solidFill>
              <a:srgbClr val="013366"/>
            </a:solidFill>
          </a:ln>
        </p:spPr>
        <p:style>
          <a:lnRef idx="3">
            <a:schemeClr val="dk1"/>
          </a:lnRef>
          <a:fillRef idx="0">
            <a:schemeClr val="dk1"/>
          </a:fillRef>
          <a:effectRef idx="2">
            <a:schemeClr val="dk1"/>
          </a:effectRef>
          <a:fontRef idx="minor">
            <a:schemeClr val="tx1"/>
          </a:fontRef>
        </p:style>
      </p:cxnSp>
      <p:sp>
        <p:nvSpPr>
          <p:cNvPr id="16" name="TextBox 15"/>
          <p:cNvSpPr txBox="1"/>
          <p:nvPr/>
        </p:nvSpPr>
        <p:spPr>
          <a:xfrm>
            <a:off x="6932141" y="2813729"/>
            <a:ext cx="4633481" cy="923330"/>
          </a:xfrm>
          <a:prstGeom prst="rect">
            <a:avLst/>
          </a:prstGeom>
          <a:noFill/>
        </p:spPr>
        <p:txBody>
          <a:bodyPr wrap="square" rtlCol="0">
            <a:spAutoFit/>
          </a:bodyPr>
          <a:lstStyle/>
          <a:p>
            <a:r>
              <a:rPr lang="en-US" b="1" dirty="0"/>
              <a:t>Patients admitted to the facility or completing an observation stay with intentional traumatic self-harm injuries, 2016-2018 (N=179)</a:t>
            </a:r>
          </a:p>
        </p:txBody>
      </p:sp>
      <p:cxnSp>
        <p:nvCxnSpPr>
          <p:cNvPr id="17" name="Straight Connector 16"/>
          <p:cNvCxnSpPr/>
          <p:nvPr/>
        </p:nvCxnSpPr>
        <p:spPr>
          <a:xfrm flipH="1">
            <a:off x="6256895" y="3212757"/>
            <a:ext cx="684770" cy="119872"/>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7" idx="1"/>
            <a:endCxn id="4" idx="5"/>
          </p:cNvCxnSpPr>
          <p:nvPr/>
        </p:nvCxnSpPr>
        <p:spPr>
          <a:xfrm flipH="1" flipV="1">
            <a:off x="5075345" y="1920103"/>
            <a:ext cx="397024" cy="15272"/>
          </a:xfrm>
          <a:prstGeom prst="line">
            <a:avLst/>
          </a:prstGeom>
          <a:ln/>
        </p:spPr>
        <p:style>
          <a:lnRef idx="2">
            <a:schemeClr val="accent1"/>
          </a:lnRef>
          <a:fillRef idx="0">
            <a:schemeClr val="accent1"/>
          </a:fillRef>
          <a:effectRef idx="1">
            <a:schemeClr val="accent1"/>
          </a:effectRef>
          <a:fontRef idx="minor">
            <a:schemeClr val="tx1"/>
          </a:fontRef>
        </p:style>
      </p:cxnSp>
      <p:sp>
        <p:nvSpPr>
          <p:cNvPr id="23" name="TextBox 7">
            <a:extLst/>
          </p:cNvPr>
          <p:cNvSpPr txBox="1">
            <a:spLocks noChangeArrowheads="1"/>
          </p:cNvSpPr>
          <p:nvPr/>
        </p:nvSpPr>
        <p:spPr bwMode="auto">
          <a:xfrm>
            <a:off x="85724" y="6030097"/>
            <a:ext cx="111071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solidFill>
                  <a:srgbClr val="000000"/>
                </a:solidFill>
              </a:rPr>
              <a:t>Data Source: MA Trauma Registry</a:t>
            </a:r>
          </a:p>
          <a:p>
            <a:pPr eaLnBrk="1" hangingPunct="1">
              <a:spcBef>
                <a:spcPct val="0"/>
              </a:spcBef>
              <a:buFontTx/>
              <a:buNone/>
            </a:pPr>
            <a:r>
              <a:rPr lang="en-US" sz="1400" dirty="0"/>
              <a:t>Massachusetts Deaths 2016 : </a:t>
            </a:r>
            <a:r>
              <a:rPr lang="en-US" sz="1400" dirty="0">
                <a:hlinkClick r:id="rId2"/>
              </a:rPr>
              <a:t>https://www.mass.gov/files/documents/2019/08/19/DPH-Death-Report-2016-20190815.pdf</a:t>
            </a:r>
            <a:endParaRPr lang="en-US" altLang="en-US" sz="1400" dirty="0">
              <a:solidFill>
                <a:srgbClr val="000000"/>
              </a:solidFill>
            </a:endParaRPr>
          </a:p>
        </p:txBody>
      </p:sp>
    </p:spTree>
    <p:extLst>
      <p:ext uri="{BB962C8B-B14F-4D97-AF65-F5344CB8AC3E}">
        <p14:creationId xmlns:p14="http://schemas.microsoft.com/office/powerpoint/2010/main" val="4128828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Intentional Traumatic Self-injury in Massachusetts, 2016-2018</a:t>
            </a:r>
          </a:p>
        </p:txBody>
      </p:sp>
      <p:sp>
        <p:nvSpPr>
          <p:cNvPr id="3" name="Content Placeholder 2"/>
          <p:cNvSpPr>
            <a:spLocks noGrp="1"/>
          </p:cNvSpPr>
          <p:nvPr>
            <p:ph idx="1"/>
          </p:nvPr>
        </p:nvSpPr>
        <p:spPr>
          <a:xfrm>
            <a:off x="609600" y="1309816"/>
            <a:ext cx="6557319" cy="4816347"/>
          </a:xfrm>
        </p:spPr>
        <p:txBody>
          <a:bodyPr>
            <a:normAutofit/>
          </a:bodyPr>
          <a:lstStyle/>
          <a:p>
            <a:r>
              <a:rPr lang="en-US" sz="2800" dirty="0"/>
              <a:t>68.2% of all self-injury traumas were reported in male patients</a:t>
            </a:r>
          </a:p>
          <a:p>
            <a:pPr lvl="1"/>
            <a:r>
              <a:rPr lang="en-US" sz="2400" dirty="0"/>
              <a:t>Women make more suicide attempts than men, but men are known to use more lethal means*</a:t>
            </a:r>
          </a:p>
          <a:p>
            <a:pPr lvl="1"/>
            <a:endParaRPr lang="en-US" sz="2400" dirty="0"/>
          </a:p>
          <a:p>
            <a:r>
              <a:rPr lang="en-US" sz="2800" dirty="0"/>
              <a:t>9.5% of all self-injury trauma patients were black or African American</a:t>
            </a:r>
          </a:p>
        </p:txBody>
      </p:sp>
      <p:graphicFrame>
        <p:nvGraphicFramePr>
          <p:cNvPr id="4" name="Table 3">
            <a:extLst/>
          </p:cNvPr>
          <p:cNvGraphicFramePr>
            <a:graphicFrameLocks noGrp="1"/>
          </p:cNvGraphicFramePr>
          <p:nvPr>
            <p:extLst>
              <p:ext uri="{D42A27DB-BD31-4B8C-83A1-F6EECF244321}">
                <p14:modId xmlns:p14="http://schemas.microsoft.com/office/powerpoint/2010/main" val="458368537"/>
              </p:ext>
            </p:extLst>
          </p:nvPr>
        </p:nvGraphicFramePr>
        <p:xfrm>
          <a:off x="7432675" y="2274403"/>
          <a:ext cx="4008756" cy="2966720"/>
        </p:xfrm>
        <a:graphic>
          <a:graphicData uri="http://schemas.openxmlformats.org/drawingml/2006/table">
            <a:tbl>
              <a:tblPr firstRow="1" bandRow="1">
                <a:tableStyleId>{5C22544A-7EE6-4342-B048-85BDC9FD1C3A}</a:tableStyleId>
              </a:tblPr>
              <a:tblGrid>
                <a:gridCol w="2622233">
                  <a:extLst>
                    <a:ext uri="{9D8B030D-6E8A-4147-A177-3AD203B41FA5}">
                      <a16:colId xmlns:a16="http://schemas.microsoft.com/office/drawing/2014/main" val="3476399624"/>
                    </a:ext>
                  </a:extLst>
                </a:gridCol>
                <a:gridCol w="582930">
                  <a:extLst>
                    <a:ext uri="{9D8B030D-6E8A-4147-A177-3AD203B41FA5}">
                      <a16:colId xmlns:a16="http://schemas.microsoft.com/office/drawing/2014/main" val="2009831427"/>
                    </a:ext>
                  </a:extLst>
                </a:gridCol>
                <a:gridCol w="803593">
                  <a:extLst>
                    <a:ext uri="{9D8B030D-6E8A-4147-A177-3AD203B41FA5}">
                      <a16:colId xmlns:a16="http://schemas.microsoft.com/office/drawing/2014/main" val="3473929406"/>
                    </a:ext>
                  </a:extLst>
                </a:gridCol>
              </a:tblGrid>
              <a:tr h="370840">
                <a:tc>
                  <a:txBody>
                    <a:bodyPr/>
                    <a:lstStyle/>
                    <a:p>
                      <a:endParaRPr lang="en-US" dirty="0"/>
                    </a:p>
                  </a:txBody>
                  <a:tcPr/>
                </a:tc>
                <a:tc>
                  <a:txBody>
                    <a:bodyPr/>
                    <a:lstStyle/>
                    <a:p>
                      <a:r>
                        <a:rPr lang="en-US" dirty="0"/>
                        <a:t>N</a:t>
                      </a:r>
                    </a:p>
                  </a:txBody>
                  <a:tcPr/>
                </a:tc>
                <a:tc>
                  <a:txBody>
                    <a:bodyPr/>
                    <a:lstStyle/>
                    <a:p>
                      <a:r>
                        <a:rPr lang="en-US" dirty="0"/>
                        <a:t>%</a:t>
                      </a:r>
                    </a:p>
                  </a:txBody>
                  <a:tcPr/>
                </a:tc>
                <a:extLst>
                  <a:ext uri="{0D108BD9-81ED-4DB2-BD59-A6C34878D82A}">
                    <a16:rowId xmlns:a16="http://schemas.microsoft.com/office/drawing/2014/main" val="242721772"/>
                  </a:ext>
                </a:extLst>
              </a:tr>
              <a:tr h="370840">
                <a:tc>
                  <a:txBody>
                    <a:bodyPr/>
                    <a:lstStyle/>
                    <a:p>
                      <a:r>
                        <a:rPr lang="en-US" b="1" dirty="0"/>
                        <a:t>Gender</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76096045"/>
                  </a:ext>
                </a:extLst>
              </a:tr>
              <a:tr h="370840">
                <a:tc>
                  <a:txBody>
                    <a:bodyPr/>
                    <a:lstStyle/>
                    <a:p>
                      <a:pPr algn="r"/>
                      <a:r>
                        <a:rPr lang="en-US" dirty="0"/>
                        <a:t>Male</a:t>
                      </a:r>
                    </a:p>
                  </a:txBody>
                  <a:tcPr/>
                </a:tc>
                <a:tc>
                  <a:txBody>
                    <a:bodyPr/>
                    <a:lstStyle/>
                    <a:p>
                      <a:pPr algn="r"/>
                      <a:r>
                        <a:rPr lang="en-US" dirty="0"/>
                        <a:t>122</a:t>
                      </a:r>
                    </a:p>
                  </a:txBody>
                  <a:tcPr/>
                </a:tc>
                <a:tc>
                  <a:txBody>
                    <a:bodyPr/>
                    <a:lstStyle/>
                    <a:p>
                      <a:r>
                        <a:rPr lang="en-US" dirty="0"/>
                        <a:t>68.2%</a:t>
                      </a:r>
                    </a:p>
                  </a:txBody>
                  <a:tcPr/>
                </a:tc>
                <a:extLst>
                  <a:ext uri="{0D108BD9-81ED-4DB2-BD59-A6C34878D82A}">
                    <a16:rowId xmlns:a16="http://schemas.microsoft.com/office/drawing/2014/main" val="1003643713"/>
                  </a:ext>
                </a:extLst>
              </a:tr>
              <a:tr h="370840">
                <a:tc>
                  <a:txBody>
                    <a:bodyPr/>
                    <a:lstStyle/>
                    <a:p>
                      <a:pPr algn="r"/>
                      <a:r>
                        <a:rPr lang="en-US" dirty="0"/>
                        <a:t>Female</a:t>
                      </a:r>
                    </a:p>
                  </a:txBody>
                  <a:tcPr/>
                </a:tc>
                <a:tc>
                  <a:txBody>
                    <a:bodyPr/>
                    <a:lstStyle/>
                    <a:p>
                      <a:pPr algn="r"/>
                      <a:r>
                        <a:rPr lang="en-US" dirty="0"/>
                        <a:t>57</a:t>
                      </a:r>
                    </a:p>
                  </a:txBody>
                  <a:tcPr/>
                </a:tc>
                <a:tc>
                  <a:txBody>
                    <a:bodyPr/>
                    <a:lstStyle/>
                    <a:p>
                      <a:r>
                        <a:rPr lang="en-US" dirty="0"/>
                        <a:t>31.8%</a:t>
                      </a:r>
                    </a:p>
                  </a:txBody>
                  <a:tcPr/>
                </a:tc>
                <a:extLst>
                  <a:ext uri="{0D108BD9-81ED-4DB2-BD59-A6C34878D82A}">
                    <a16:rowId xmlns:a16="http://schemas.microsoft.com/office/drawing/2014/main" val="2329452567"/>
                  </a:ext>
                </a:extLst>
              </a:tr>
              <a:tr h="370840">
                <a:tc>
                  <a:txBody>
                    <a:bodyPr/>
                    <a:lstStyle/>
                    <a:p>
                      <a:r>
                        <a:rPr lang="en-US" b="1" dirty="0"/>
                        <a:t>Race</a:t>
                      </a:r>
                    </a:p>
                  </a:txBody>
                  <a:tcPr/>
                </a:tc>
                <a:tc>
                  <a:txBody>
                    <a:bodyPr/>
                    <a:lstStyle/>
                    <a:p>
                      <a:pPr algn="r"/>
                      <a:endParaRPr lang="en-US" dirty="0"/>
                    </a:p>
                  </a:txBody>
                  <a:tcPr/>
                </a:tc>
                <a:tc>
                  <a:txBody>
                    <a:bodyPr/>
                    <a:lstStyle/>
                    <a:p>
                      <a:endParaRPr lang="en-US"/>
                    </a:p>
                  </a:txBody>
                  <a:tcPr/>
                </a:tc>
                <a:extLst>
                  <a:ext uri="{0D108BD9-81ED-4DB2-BD59-A6C34878D82A}">
                    <a16:rowId xmlns:a16="http://schemas.microsoft.com/office/drawing/2014/main" val="3572550050"/>
                  </a:ext>
                </a:extLst>
              </a:tr>
              <a:tr h="370840">
                <a:tc>
                  <a:txBody>
                    <a:bodyPr/>
                    <a:lstStyle/>
                    <a:p>
                      <a:pPr algn="r"/>
                      <a:r>
                        <a:rPr lang="en-US" dirty="0"/>
                        <a:t>White</a:t>
                      </a:r>
                    </a:p>
                  </a:txBody>
                  <a:tcPr/>
                </a:tc>
                <a:tc>
                  <a:txBody>
                    <a:bodyPr/>
                    <a:lstStyle/>
                    <a:p>
                      <a:pPr algn="r"/>
                      <a:r>
                        <a:rPr lang="en-US" dirty="0"/>
                        <a:t>146</a:t>
                      </a:r>
                    </a:p>
                  </a:txBody>
                  <a:tcPr/>
                </a:tc>
                <a:tc>
                  <a:txBody>
                    <a:bodyPr/>
                    <a:lstStyle/>
                    <a:p>
                      <a:r>
                        <a:rPr lang="en-US" dirty="0"/>
                        <a:t>81.6%</a:t>
                      </a:r>
                    </a:p>
                  </a:txBody>
                  <a:tcPr/>
                </a:tc>
                <a:extLst>
                  <a:ext uri="{0D108BD9-81ED-4DB2-BD59-A6C34878D82A}">
                    <a16:rowId xmlns:a16="http://schemas.microsoft.com/office/drawing/2014/main" val="3765940141"/>
                  </a:ext>
                </a:extLst>
              </a:tr>
              <a:tr h="370840">
                <a:tc>
                  <a:txBody>
                    <a:bodyPr/>
                    <a:lstStyle/>
                    <a:p>
                      <a:pPr algn="r"/>
                      <a:r>
                        <a:rPr lang="en-US" dirty="0"/>
                        <a:t>Black or African American</a:t>
                      </a:r>
                    </a:p>
                  </a:txBody>
                  <a:tcPr/>
                </a:tc>
                <a:tc>
                  <a:txBody>
                    <a:bodyPr/>
                    <a:lstStyle/>
                    <a:p>
                      <a:pPr algn="r"/>
                      <a:r>
                        <a:rPr lang="en-US" dirty="0"/>
                        <a:t>17</a:t>
                      </a:r>
                    </a:p>
                  </a:txBody>
                  <a:tcPr/>
                </a:tc>
                <a:tc>
                  <a:txBody>
                    <a:bodyPr/>
                    <a:lstStyle/>
                    <a:p>
                      <a:r>
                        <a:rPr lang="en-US" dirty="0"/>
                        <a:t>9.5%</a:t>
                      </a:r>
                    </a:p>
                  </a:txBody>
                  <a:tcPr/>
                </a:tc>
                <a:extLst>
                  <a:ext uri="{0D108BD9-81ED-4DB2-BD59-A6C34878D82A}">
                    <a16:rowId xmlns:a16="http://schemas.microsoft.com/office/drawing/2014/main" val="2585743926"/>
                  </a:ext>
                </a:extLst>
              </a:tr>
              <a:tr h="370840">
                <a:tc>
                  <a:txBody>
                    <a:bodyPr/>
                    <a:lstStyle/>
                    <a:p>
                      <a:pPr algn="r"/>
                      <a:r>
                        <a:rPr lang="en-US" dirty="0"/>
                        <a:t>Other</a:t>
                      </a:r>
                    </a:p>
                  </a:txBody>
                  <a:tcPr/>
                </a:tc>
                <a:tc>
                  <a:txBody>
                    <a:bodyPr/>
                    <a:lstStyle/>
                    <a:p>
                      <a:pPr algn="r"/>
                      <a:r>
                        <a:rPr lang="en-US" dirty="0"/>
                        <a:t>16</a:t>
                      </a:r>
                    </a:p>
                  </a:txBody>
                  <a:tcPr/>
                </a:tc>
                <a:tc>
                  <a:txBody>
                    <a:bodyPr/>
                    <a:lstStyle/>
                    <a:p>
                      <a:r>
                        <a:rPr lang="en-US" dirty="0"/>
                        <a:t>8.6%</a:t>
                      </a:r>
                    </a:p>
                  </a:txBody>
                  <a:tcPr/>
                </a:tc>
                <a:extLst>
                  <a:ext uri="{0D108BD9-81ED-4DB2-BD59-A6C34878D82A}">
                    <a16:rowId xmlns:a16="http://schemas.microsoft.com/office/drawing/2014/main" val="2980727156"/>
                  </a:ext>
                </a:extLst>
              </a:tr>
            </a:tbl>
          </a:graphicData>
        </a:graphic>
      </p:graphicFrame>
      <p:sp>
        <p:nvSpPr>
          <p:cNvPr id="5" name="TextBox 4">
            <a:extLst/>
          </p:cNvPr>
          <p:cNvSpPr txBox="1"/>
          <p:nvPr/>
        </p:nvSpPr>
        <p:spPr>
          <a:xfrm>
            <a:off x="7261836" y="1639502"/>
            <a:ext cx="4350434" cy="646331"/>
          </a:xfrm>
          <a:prstGeom prst="rect">
            <a:avLst/>
          </a:prstGeom>
          <a:noFill/>
        </p:spPr>
        <p:txBody>
          <a:bodyPr wrap="square" rtlCol="0">
            <a:spAutoFit/>
          </a:bodyPr>
          <a:lstStyle/>
          <a:p>
            <a:r>
              <a:rPr lang="en-US" b="1" dirty="0"/>
              <a:t>Massachusetts reported self-injury trauma, 2016-2018 (N=179)</a:t>
            </a:r>
          </a:p>
        </p:txBody>
      </p:sp>
      <p:sp>
        <p:nvSpPr>
          <p:cNvPr id="6" name="TextBox 7">
            <a:extLst/>
          </p:cNvPr>
          <p:cNvSpPr txBox="1">
            <a:spLocks noChangeArrowheads="1"/>
          </p:cNvSpPr>
          <p:nvPr/>
        </p:nvSpPr>
        <p:spPr bwMode="auto">
          <a:xfrm>
            <a:off x="109567" y="5502159"/>
            <a:ext cx="1110718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solidFill>
                  <a:srgbClr val="000000"/>
                </a:solidFill>
              </a:rPr>
              <a:t>Data Source: MA Trauma Registry</a:t>
            </a:r>
          </a:p>
          <a:p>
            <a:pPr>
              <a:spcBef>
                <a:spcPct val="0"/>
              </a:spcBef>
              <a:buNone/>
            </a:pPr>
            <a:r>
              <a:rPr lang="en-US" altLang="en-US" sz="1400" dirty="0">
                <a:solidFill>
                  <a:srgbClr val="000000"/>
                </a:solidFill>
              </a:rPr>
              <a:t>N= 179</a:t>
            </a:r>
          </a:p>
          <a:p>
            <a:pPr>
              <a:spcBef>
                <a:spcPct val="0"/>
              </a:spcBef>
              <a:buNone/>
            </a:pPr>
            <a:r>
              <a:rPr lang="en-US" altLang="en-US" sz="1400" dirty="0">
                <a:solidFill>
                  <a:srgbClr val="000000"/>
                </a:solidFill>
              </a:rPr>
              <a:t>CDC Injury Coding and Data Systems resources: </a:t>
            </a:r>
            <a:r>
              <a:rPr lang="en-US" sz="1400" dirty="0">
                <a:hlinkClick r:id="rId3"/>
              </a:rPr>
              <a:t>https://www.cdc.gov/injury/wisqars/dataandstats.html</a:t>
            </a:r>
            <a:endParaRPr lang="en-US" sz="1400" dirty="0"/>
          </a:p>
          <a:p>
            <a:pPr>
              <a:spcBef>
                <a:spcPct val="0"/>
              </a:spcBef>
              <a:buNone/>
            </a:pPr>
            <a:r>
              <a:rPr lang="en-US" altLang="en-US" sz="1400" dirty="0">
                <a:solidFill>
                  <a:srgbClr val="000000"/>
                </a:solidFill>
              </a:rPr>
              <a:t>* </a:t>
            </a:r>
            <a:r>
              <a:rPr lang="en-US" altLang="en-US" sz="1400" dirty="0" err="1">
                <a:solidFill>
                  <a:srgbClr val="000000"/>
                </a:solidFill>
              </a:rPr>
              <a:t>Turecki</a:t>
            </a:r>
            <a:r>
              <a:rPr lang="en-US" altLang="en-US" sz="1400" dirty="0">
                <a:solidFill>
                  <a:srgbClr val="000000"/>
                </a:solidFill>
              </a:rPr>
              <a:t> G, Brent DA.  Suicide and suicidal behavior.  Lancet 2016: 387:1227-39.</a:t>
            </a:r>
          </a:p>
        </p:txBody>
      </p:sp>
      <p:sp>
        <p:nvSpPr>
          <p:cNvPr id="7"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12</a:t>
            </a:fld>
            <a:endParaRPr lang="en-US" dirty="0">
              <a:solidFill>
                <a:srgbClr val="464646">
                  <a:lumMod val="40000"/>
                  <a:lumOff val="60000"/>
                </a:srgbClr>
              </a:solidFill>
            </a:endParaRPr>
          </a:p>
        </p:txBody>
      </p:sp>
      <p:sp>
        <p:nvSpPr>
          <p:cNvPr id="8"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3741776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96EB9-EA74-4477-A027-73DA4291D747}"/>
              </a:ext>
            </a:extLst>
          </p:cNvPr>
          <p:cNvSpPr>
            <a:spLocks noGrp="1"/>
          </p:cNvSpPr>
          <p:nvPr>
            <p:ph type="title"/>
          </p:nvPr>
        </p:nvSpPr>
        <p:spPr/>
        <p:txBody>
          <a:bodyPr>
            <a:noAutofit/>
          </a:bodyPr>
          <a:lstStyle/>
          <a:p>
            <a:r>
              <a:rPr lang="en-US" sz="2800" dirty="0"/>
              <a:t>Reported traumatic intentional self-injury in Massachusetts by age and gender, 2016-2018</a:t>
            </a:r>
          </a:p>
        </p:txBody>
      </p:sp>
      <p:sp>
        <p:nvSpPr>
          <p:cNvPr id="5" name="TextBox 7">
            <a:extLst>
              <a:ext uri="{FF2B5EF4-FFF2-40B4-BE49-F238E27FC236}">
                <a16:creationId xmlns:a16="http://schemas.microsoft.com/office/drawing/2014/main" id="{5F55AAF7-273F-4EBB-B7DD-524D98071D31}"/>
              </a:ext>
            </a:extLst>
          </p:cNvPr>
          <p:cNvSpPr txBox="1">
            <a:spLocks noChangeArrowheads="1"/>
          </p:cNvSpPr>
          <p:nvPr/>
        </p:nvSpPr>
        <p:spPr bwMode="auto">
          <a:xfrm>
            <a:off x="109567" y="5502159"/>
            <a:ext cx="1110718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solidFill>
                  <a:srgbClr val="000000"/>
                </a:solidFill>
              </a:rPr>
              <a:t>Data Source: MA Trauma Registry</a:t>
            </a:r>
          </a:p>
          <a:p>
            <a:pPr>
              <a:spcBef>
                <a:spcPct val="0"/>
              </a:spcBef>
              <a:buNone/>
            </a:pPr>
            <a:r>
              <a:rPr lang="en-US" altLang="en-US" sz="1400" dirty="0">
                <a:solidFill>
                  <a:srgbClr val="000000"/>
                </a:solidFill>
              </a:rPr>
              <a:t>N=179</a:t>
            </a:r>
          </a:p>
          <a:p>
            <a:pPr>
              <a:spcBef>
                <a:spcPct val="0"/>
              </a:spcBef>
              <a:buNone/>
            </a:pPr>
            <a:r>
              <a:rPr lang="en-US" altLang="en-US" sz="1400" dirty="0">
                <a:solidFill>
                  <a:srgbClr val="000000"/>
                </a:solidFill>
              </a:rPr>
              <a:t>Three cases missing age at admission</a:t>
            </a:r>
          </a:p>
          <a:p>
            <a:pPr>
              <a:spcBef>
                <a:spcPct val="0"/>
              </a:spcBef>
              <a:buNone/>
            </a:pPr>
            <a:r>
              <a:rPr lang="en-US" altLang="en-US" sz="1400" dirty="0">
                <a:solidFill>
                  <a:srgbClr val="000000"/>
                </a:solidFill>
              </a:rPr>
              <a:t>CDC Injury Coding and Data Systems resources: </a:t>
            </a:r>
            <a:r>
              <a:rPr lang="en-US" sz="1400" dirty="0">
                <a:hlinkClick r:id="rId2"/>
              </a:rPr>
              <a:t>https://www.cdc.gov/injury/wisqars/dataandstats.html</a:t>
            </a:r>
            <a:endParaRPr lang="en-US" altLang="en-US" sz="1400" dirty="0">
              <a:solidFill>
                <a:srgbClr val="000000"/>
              </a:solidFill>
            </a:endParaRPr>
          </a:p>
        </p:txBody>
      </p:sp>
      <mc:AlternateContent xmlns:mc="http://schemas.openxmlformats.org/markup-compatibility/2006" xmlns:cx1="http://schemas.microsoft.com/office/drawing/2015/9/8/chartex">
        <mc:Choice Requires="cx1">
          <p:graphicFrame>
            <p:nvGraphicFramePr>
              <p:cNvPr id="7" name="Content Placeholder 6">
                <a:extLst>
                  <a:ext uri="{FF2B5EF4-FFF2-40B4-BE49-F238E27FC236}">
                    <a16:creationId xmlns:a16="http://schemas.microsoft.com/office/drawing/2014/main" id="{60674933-E4D8-431A-9FB4-F8A0FDAE31E5}"/>
                  </a:ext>
                </a:extLst>
              </p:cNvPr>
              <p:cNvGraphicFramePr>
                <a:graphicFrameLocks noGrp="1"/>
              </p:cNvGraphicFramePr>
              <p:nvPr>
                <p:ph idx="1"/>
                <p:extLst>
                  <p:ext uri="{D42A27DB-BD31-4B8C-83A1-F6EECF244321}">
                    <p14:modId xmlns:p14="http://schemas.microsoft.com/office/powerpoint/2010/main" val="611508385"/>
                  </p:ext>
                </p:extLst>
              </p:nvPr>
            </p:nvGraphicFramePr>
            <p:xfrm>
              <a:off x="4917988" y="1272746"/>
              <a:ext cx="6956855" cy="4853417"/>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7" name="Content Placeholder 6">
                <a:extLst>
                  <a:ext uri="{FF2B5EF4-FFF2-40B4-BE49-F238E27FC236}">
                    <a16:creationId xmlns:cx1="http://schemas.microsoft.com/office/drawing/2015/9/8/chartex" xmlns="" xmlns:a16="http://schemas.microsoft.com/office/drawing/2014/main" id="{60674933-E4D8-431A-9FB4-F8A0FDAE31E5}"/>
                  </a:ext>
                </a:extLst>
              </p:cNvPr>
              <p:cNvPicPr>
                <a:picLocks noGrp="1" noRot="1" noChangeAspect="1" noMove="1" noResize="1" noEditPoints="1" noAdjustHandles="1" noChangeArrowheads="1" noChangeShapeType="1"/>
              </p:cNvPicPr>
              <p:nvPr/>
            </p:nvPicPr>
            <p:blipFill>
              <a:blip r:embed="rId4"/>
              <a:stretch>
                <a:fillRect/>
              </a:stretch>
            </p:blipFill>
            <p:spPr>
              <a:xfrm>
                <a:off x="4917988" y="1272746"/>
                <a:ext cx="6956855" cy="4853417"/>
              </a:xfrm>
              <a:prstGeom prst="rect">
                <a:avLst/>
              </a:prstGeom>
            </p:spPr>
          </p:pic>
        </mc:Fallback>
      </mc:AlternateContent>
      <p:sp>
        <p:nvSpPr>
          <p:cNvPr id="9" name="TextBox 8"/>
          <p:cNvSpPr txBox="1"/>
          <p:nvPr/>
        </p:nvSpPr>
        <p:spPr>
          <a:xfrm>
            <a:off x="457617" y="2340512"/>
            <a:ext cx="4114800" cy="2769989"/>
          </a:xfrm>
          <a:prstGeom prst="rect">
            <a:avLst/>
          </a:prstGeom>
          <a:noFill/>
        </p:spPr>
        <p:txBody>
          <a:bodyPr wrap="square" rtlCol="0">
            <a:spAutoFit/>
          </a:bodyPr>
          <a:lstStyle/>
          <a:p>
            <a:pPr marL="285750" indent="-285750">
              <a:buFont typeface="Arial" panose="020B0604020202020204" pitchFamily="34" charset="0"/>
              <a:buChar char="•"/>
            </a:pPr>
            <a:r>
              <a:rPr lang="en-US" sz="2000" dirty="0"/>
              <a:t>Median patient age at time of admission was similar between men and women</a:t>
            </a:r>
          </a:p>
          <a:p>
            <a:endParaRPr lang="en-US" sz="2000" dirty="0"/>
          </a:p>
          <a:p>
            <a:pPr marL="285750" indent="-285750">
              <a:buFont typeface="Arial" panose="020B0604020202020204" pitchFamily="34" charset="0"/>
              <a:buChar char="•"/>
            </a:pPr>
            <a:r>
              <a:rPr lang="en-US" sz="2000" dirty="0"/>
              <a:t>Women had more variation in age at trauma when compared to men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0" name="TextBox 9"/>
          <p:cNvSpPr txBox="1"/>
          <p:nvPr/>
        </p:nvSpPr>
        <p:spPr>
          <a:xfrm>
            <a:off x="7292340" y="3832201"/>
            <a:ext cx="845820" cy="246221"/>
          </a:xfrm>
          <a:prstGeom prst="rect">
            <a:avLst/>
          </a:prstGeom>
          <a:noFill/>
        </p:spPr>
        <p:txBody>
          <a:bodyPr wrap="square" rtlCol="0">
            <a:spAutoFit/>
          </a:bodyPr>
          <a:lstStyle/>
          <a:p>
            <a:r>
              <a:rPr lang="en-US" sz="1000" b="1" dirty="0">
                <a:solidFill>
                  <a:schemeClr val="bg1"/>
                </a:solidFill>
              </a:rPr>
              <a:t>Median = 33</a:t>
            </a:r>
          </a:p>
        </p:txBody>
      </p:sp>
      <p:sp>
        <p:nvSpPr>
          <p:cNvPr id="11" name="TextBox 10"/>
          <p:cNvSpPr txBox="1"/>
          <p:nvPr/>
        </p:nvSpPr>
        <p:spPr>
          <a:xfrm>
            <a:off x="8287366" y="3805935"/>
            <a:ext cx="845820" cy="246221"/>
          </a:xfrm>
          <a:prstGeom prst="rect">
            <a:avLst/>
          </a:prstGeom>
          <a:noFill/>
        </p:spPr>
        <p:txBody>
          <a:bodyPr wrap="square" rtlCol="0">
            <a:spAutoFit/>
          </a:bodyPr>
          <a:lstStyle/>
          <a:p>
            <a:r>
              <a:rPr lang="en-US" sz="1000" b="1" dirty="0">
                <a:solidFill>
                  <a:schemeClr val="bg1"/>
                </a:solidFill>
              </a:rPr>
              <a:t>Median = 33</a:t>
            </a:r>
          </a:p>
        </p:txBody>
      </p:sp>
      <p:sp>
        <p:nvSpPr>
          <p:cNvPr id="12" name="TextBox 11"/>
          <p:cNvSpPr txBox="1"/>
          <p:nvPr/>
        </p:nvSpPr>
        <p:spPr>
          <a:xfrm>
            <a:off x="9334187" y="3742697"/>
            <a:ext cx="845820" cy="246221"/>
          </a:xfrm>
          <a:prstGeom prst="rect">
            <a:avLst/>
          </a:prstGeom>
          <a:noFill/>
        </p:spPr>
        <p:txBody>
          <a:bodyPr wrap="square" rtlCol="0">
            <a:spAutoFit/>
          </a:bodyPr>
          <a:lstStyle/>
          <a:p>
            <a:r>
              <a:rPr lang="en-US" sz="1000" b="1" dirty="0">
                <a:solidFill>
                  <a:schemeClr val="bg1"/>
                </a:solidFill>
              </a:rPr>
              <a:t>Median = 35</a:t>
            </a:r>
          </a:p>
        </p:txBody>
      </p:sp>
      <p:sp>
        <p:nvSpPr>
          <p:cNvPr id="13" name="TextBox 12"/>
          <p:cNvSpPr txBox="1"/>
          <p:nvPr/>
        </p:nvSpPr>
        <p:spPr>
          <a:xfrm>
            <a:off x="7368435" y="1522684"/>
            <a:ext cx="845820" cy="246221"/>
          </a:xfrm>
          <a:prstGeom prst="rect">
            <a:avLst/>
          </a:prstGeom>
          <a:noFill/>
        </p:spPr>
        <p:txBody>
          <a:bodyPr wrap="square" rtlCol="0">
            <a:spAutoFit/>
          </a:bodyPr>
          <a:lstStyle/>
          <a:p>
            <a:r>
              <a:rPr lang="en-US" sz="1000" b="1" dirty="0"/>
              <a:t>Max = 90</a:t>
            </a:r>
          </a:p>
        </p:txBody>
      </p:sp>
      <p:sp>
        <p:nvSpPr>
          <p:cNvPr id="14" name="TextBox 13"/>
          <p:cNvSpPr txBox="1"/>
          <p:nvPr/>
        </p:nvSpPr>
        <p:spPr>
          <a:xfrm>
            <a:off x="8314861" y="1573806"/>
            <a:ext cx="845820" cy="246221"/>
          </a:xfrm>
          <a:prstGeom prst="rect">
            <a:avLst/>
          </a:prstGeom>
          <a:noFill/>
        </p:spPr>
        <p:txBody>
          <a:bodyPr wrap="square" rtlCol="0">
            <a:spAutoFit/>
          </a:bodyPr>
          <a:lstStyle/>
          <a:p>
            <a:r>
              <a:rPr lang="en-US" sz="1000" b="1" dirty="0"/>
              <a:t>Max = 90</a:t>
            </a:r>
          </a:p>
        </p:txBody>
      </p:sp>
      <p:sp>
        <p:nvSpPr>
          <p:cNvPr id="15" name="TextBox 14"/>
          <p:cNvSpPr txBox="1"/>
          <p:nvPr/>
        </p:nvSpPr>
        <p:spPr>
          <a:xfrm>
            <a:off x="9424395" y="1874543"/>
            <a:ext cx="845820" cy="246221"/>
          </a:xfrm>
          <a:prstGeom prst="rect">
            <a:avLst/>
          </a:prstGeom>
          <a:noFill/>
        </p:spPr>
        <p:txBody>
          <a:bodyPr wrap="square" rtlCol="0">
            <a:spAutoFit/>
          </a:bodyPr>
          <a:lstStyle/>
          <a:p>
            <a:r>
              <a:rPr lang="en-US" sz="1000" b="1" dirty="0"/>
              <a:t>Max = 83</a:t>
            </a:r>
          </a:p>
        </p:txBody>
      </p:sp>
      <p:sp>
        <p:nvSpPr>
          <p:cNvPr id="16" name="TextBox 15"/>
          <p:cNvSpPr txBox="1"/>
          <p:nvPr/>
        </p:nvSpPr>
        <p:spPr>
          <a:xfrm>
            <a:off x="7368435" y="4943678"/>
            <a:ext cx="845820" cy="246221"/>
          </a:xfrm>
          <a:prstGeom prst="rect">
            <a:avLst/>
          </a:prstGeom>
          <a:noFill/>
        </p:spPr>
        <p:txBody>
          <a:bodyPr wrap="square" rtlCol="0">
            <a:spAutoFit/>
          </a:bodyPr>
          <a:lstStyle/>
          <a:p>
            <a:r>
              <a:rPr lang="en-US" sz="1000" b="1" dirty="0"/>
              <a:t>Min = 11</a:t>
            </a:r>
          </a:p>
        </p:txBody>
      </p:sp>
      <p:sp>
        <p:nvSpPr>
          <p:cNvPr id="17" name="TextBox 16"/>
          <p:cNvSpPr txBox="1"/>
          <p:nvPr/>
        </p:nvSpPr>
        <p:spPr>
          <a:xfrm>
            <a:off x="8396415" y="4927212"/>
            <a:ext cx="845820" cy="246221"/>
          </a:xfrm>
          <a:prstGeom prst="rect">
            <a:avLst/>
          </a:prstGeom>
          <a:noFill/>
        </p:spPr>
        <p:txBody>
          <a:bodyPr wrap="square" rtlCol="0">
            <a:spAutoFit/>
          </a:bodyPr>
          <a:lstStyle/>
          <a:p>
            <a:r>
              <a:rPr lang="en-US" sz="1000" b="1" dirty="0"/>
              <a:t>Min = 14</a:t>
            </a:r>
          </a:p>
        </p:txBody>
      </p:sp>
      <p:sp>
        <p:nvSpPr>
          <p:cNvPr id="18" name="TextBox 17"/>
          <p:cNvSpPr txBox="1"/>
          <p:nvPr/>
        </p:nvSpPr>
        <p:spPr>
          <a:xfrm>
            <a:off x="9424395" y="4925835"/>
            <a:ext cx="845820" cy="246221"/>
          </a:xfrm>
          <a:prstGeom prst="rect">
            <a:avLst/>
          </a:prstGeom>
          <a:noFill/>
        </p:spPr>
        <p:txBody>
          <a:bodyPr wrap="square" rtlCol="0">
            <a:spAutoFit/>
          </a:bodyPr>
          <a:lstStyle/>
          <a:p>
            <a:r>
              <a:rPr lang="en-US" sz="1000" b="1" dirty="0"/>
              <a:t>Min = 11</a:t>
            </a:r>
          </a:p>
        </p:txBody>
      </p:sp>
      <p:sp>
        <p:nvSpPr>
          <p:cNvPr id="19" name="TextBox 18"/>
          <p:cNvSpPr txBox="1"/>
          <p:nvPr/>
        </p:nvSpPr>
        <p:spPr>
          <a:xfrm>
            <a:off x="7155183" y="3122523"/>
            <a:ext cx="845820" cy="246221"/>
          </a:xfrm>
          <a:prstGeom prst="rect">
            <a:avLst/>
          </a:prstGeom>
          <a:noFill/>
        </p:spPr>
        <p:txBody>
          <a:bodyPr wrap="square" rtlCol="0">
            <a:spAutoFit/>
          </a:bodyPr>
          <a:lstStyle/>
          <a:p>
            <a:r>
              <a:rPr lang="en-US" sz="1000" b="1" dirty="0"/>
              <a:t>Q3 = 51</a:t>
            </a:r>
          </a:p>
        </p:txBody>
      </p:sp>
      <p:sp>
        <p:nvSpPr>
          <p:cNvPr id="20" name="TextBox 19"/>
          <p:cNvSpPr txBox="1"/>
          <p:nvPr/>
        </p:nvSpPr>
        <p:spPr>
          <a:xfrm>
            <a:off x="8157932" y="3113464"/>
            <a:ext cx="845820" cy="246221"/>
          </a:xfrm>
          <a:prstGeom prst="rect">
            <a:avLst/>
          </a:prstGeom>
          <a:noFill/>
        </p:spPr>
        <p:txBody>
          <a:bodyPr wrap="square" rtlCol="0">
            <a:spAutoFit/>
          </a:bodyPr>
          <a:lstStyle/>
          <a:p>
            <a:r>
              <a:rPr lang="en-US" sz="1000" b="1" dirty="0"/>
              <a:t>Q3 = 51</a:t>
            </a:r>
          </a:p>
        </p:txBody>
      </p:sp>
      <p:sp>
        <p:nvSpPr>
          <p:cNvPr id="21" name="TextBox 20"/>
          <p:cNvSpPr txBox="1"/>
          <p:nvPr/>
        </p:nvSpPr>
        <p:spPr>
          <a:xfrm>
            <a:off x="9160681" y="3086622"/>
            <a:ext cx="845820" cy="246221"/>
          </a:xfrm>
          <a:prstGeom prst="rect">
            <a:avLst/>
          </a:prstGeom>
          <a:noFill/>
        </p:spPr>
        <p:txBody>
          <a:bodyPr wrap="square" rtlCol="0">
            <a:spAutoFit/>
          </a:bodyPr>
          <a:lstStyle/>
          <a:p>
            <a:r>
              <a:rPr lang="en-US" sz="1000" b="1" dirty="0"/>
              <a:t>Q3 = 52</a:t>
            </a:r>
          </a:p>
        </p:txBody>
      </p:sp>
      <p:sp>
        <p:nvSpPr>
          <p:cNvPr id="22" name="TextBox 21"/>
          <p:cNvSpPr txBox="1"/>
          <p:nvPr/>
        </p:nvSpPr>
        <p:spPr>
          <a:xfrm>
            <a:off x="6945525" y="4329024"/>
            <a:ext cx="845820" cy="246221"/>
          </a:xfrm>
          <a:prstGeom prst="rect">
            <a:avLst/>
          </a:prstGeom>
          <a:noFill/>
        </p:spPr>
        <p:txBody>
          <a:bodyPr wrap="square" rtlCol="0">
            <a:spAutoFit/>
          </a:bodyPr>
          <a:lstStyle/>
          <a:p>
            <a:r>
              <a:rPr lang="en-US" sz="1000" b="1" dirty="0"/>
              <a:t>Q1 = 27</a:t>
            </a:r>
          </a:p>
        </p:txBody>
      </p:sp>
      <p:sp>
        <p:nvSpPr>
          <p:cNvPr id="23" name="TextBox 22"/>
          <p:cNvSpPr txBox="1"/>
          <p:nvPr/>
        </p:nvSpPr>
        <p:spPr>
          <a:xfrm>
            <a:off x="8157932" y="4196254"/>
            <a:ext cx="845820" cy="246221"/>
          </a:xfrm>
          <a:prstGeom prst="rect">
            <a:avLst/>
          </a:prstGeom>
          <a:noFill/>
        </p:spPr>
        <p:txBody>
          <a:bodyPr wrap="square" rtlCol="0">
            <a:spAutoFit/>
          </a:bodyPr>
          <a:lstStyle/>
          <a:p>
            <a:r>
              <a:rPr lang="en-US" sz="1000" b="1" dirty="0"/>
              <a:t>Q1 = 29</a:t>
            </a:r>
          </a:p>
        </p:txBody>
      </p:sp>
      <p:sp>
        <p:nvSpPr>
          <p:cNvPr id="24" name="TextBox 23"/>
          <p:cNvSpPr txBox="1"/>
          <p:nvPr/>
        </p:nvSpPr>
        <p:spPr>
          <a:xfrm>
            <a:off x="9142455" y="4588889"/>
            <a:ext cx="845820" cy="246221"/>
          </a:xfrm>
          <a:prstGeom prst="rect">
            <a:avLst/>
          </a:prstGeom>
          <a:noFill/>
        </p:spPr>
        <p:txBody>
          <a:bodyPr wrap="square" rtlCol="0">
            <a:spAutoFit/>
          </a:bodyPr>
          <a:lstStyle/>
          <a:p>
            <a:r>
              <a:rPr lang="en-US" sz="1000" b="1" dirty="0"/>
              <a:t>Q1 = 20</a:t>
            </a:r>
          </a:p>
        </p:txBody>
      </p:sp>
      <p:sp>
        <p:nvSpPr>
          <p:cNvPr id="25"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13</a:t>
            </a:fld>
            <a:endParaRPr lang="en-US" dirty="0">
              <a:solidFill>
                <a:srgbClr val="464646">
                  <a:lumMod val="40000"/>
                  <a:lumOff val="60000"/>
                </a:srgbClr>
              </a:solidFill>
            </a:endParaRPr>
          </a:p>
        </p:txBody>
      </p:sp>
      <p:sp>
        <p:nvSpPr>
          <p:cNvPr id="26"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66917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8127C-458F-4655-8623-936D98DCC308}"/>
              </a:ext>
            </a:extLst>
          </p:cNvPr>
          <p:cNvSpPr>
            <a:spLocks noGrp="1"/>
          </p:cNvSpPr>
          <p:nvPr>
            <p:ph type="title"/>
          </p:nvPr>
        </p:nvSpPr>
        <p:spPr/>
        <p:txBody>
          <a:bodyPr>
            <a:noAutofit/>
          </a:bodyPr>
          <a:lstStyle/>
          <a:p>
            <a:r>
              <a:rPr lang="en-US" sz="3200" dirty="0"/>
              <a:t>Reported traumatic intentional self-injury in Massachusetts by injury type, 2016-2018</a:t>
            </a:r>
          </a:p>
        </p:txBody>
      </p:sp>
      <p:sp>
        <p:nvSpPr>
          <p:cNvPr id="5" name="TextBox 7">
            <a:extLst>
              <a:ext uri="{FF2B5EF4-FFF2-40B4-BE49-F238E27FC236}">
                <a16:creationId xmlns:a16="http://schemas.microsoft.com/office/drawing/2014/main" id="{A4146FE1-6BE9-4C62-BF14-E33951D1769A}"/>
              </a:ext>
            </a:extLst>
          </p:cNvPr>
          <p:cNvSpPr txBox="1">
            <a:spLocks noChangeArrowheads="1"/>
          </p:cNvSpPr>
          <p:nvPr/>
        </p:nvSpPr>
        <p:spPr bwMode="auto">
          <a:xfrm>
            <a:off x="109567" y="5342581"/>
            <a:ext cx="1110718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solidFill>
                  <a:srgbClr val="000000"/>
                </a:solidFill>
              </a:rPr>
              <a:t>Data Source: MA Trauma Registry</a:t>
            </a:r>
          </a:p>
          <a:p>
            <a:pPr>
              <a:spcBef>
                <a:spcPct val="0"/>
              </a:spcBef>
              <a:buNone/>
            </a:pPr>
            <a:r>
              <a:rPr lang="en-US" altLang="en-US" sz="1400" dirty="0">
                <a:solidFill>
                  <a:srgbClr val="000000"/>
                </a:solidFill>
              </a:rPr>
              <a:t>N=179</a:t>
            </a:r>
          </a:p>
          <a:p>
            <a:pPr>
              <a:spcBef>
                <a:spcPct val="0"/>
              </a:spcBef>
              <a:buNone/>
            </a:pPr>
            <a:r>
              <a:rPr lang="en-US" altLang="en-US" sz="1400" dirty="0">
                <a:solidFill>
                  <a:srgbClr val="000000"/>
                </a:solidFill>
              </a:rPr>
              <a:t>Injury categories with fewer than five reported injuries are suppressed</a:t>
            </a:r>
          </a:p>
          <a:p>
            <a:pPr>
              <a:spcBef>
                <a:spcPct val="0"/>
              </a:spcBef>
              <a:buNone/>
            </a:pPr>
            <a:r>
              <a:rPr lang="en-US" altLang="en-US" sz="1400" dirty="0">
                <a:solidFill>
                  <a:srgbClr val="000000"/>
                </a:solidFill>
              </a:rPr>
              <a:t>CDC Injury Coding and Data Systems resources: </a:t>
            </a:r>
            <a:r>
              <a:rPr lang="en-US" sz="1400" dirty="0">
                <a:hlinkClick r:id="rId2"/>
              </a:rPr>
              <a:t>https://www.cdc.gov/injury/wisqars/dataandstats.html</a:t>
            </a:r>
            <a:endParaRPr lang="en-US" altLang="en-US" sz="1400" dirty="0">
              <a:solidFill>
                <a:srgbClr val="000000"/>
              </a:solidFill>
            </a:endParaRPr>
          </a:p>
        </p:txBody>
      </p:sp>
      <p:graphicFrame>
        <p:nvGraphicFramePr>
          <p:cNvPr id="6" name="Content Placeholder 5">
            <a:extLst>
              <a:ext uri="{FF2B5EF4-FFF2-40B4-BE49-F238E27FC236}">
                <a16:creationId xmlns:a16="http://schemas.microsoft.com/office/drawing/2014/main" id="{5EEDF9AC-4B51-4A6B-9FDF-B9D2DA6076DB}"/>
              </a:ext>
            </a:extLst>
          </p:cNvPr>
          <p:cNvGraphicFramePr>
            <a:graphicFrameLocks noGrp="1"/>
          </p:cNvGraphicFramePr>
          <p:nvPr>
            <p:ph idx="1"/>
            <p:extLst>
              <p:ext uri="{D42A27DB-BD31-4B8C-83A1-F6EECF244321}">
                <p14:modId xmlns:p14="http://schemas.microsoft.com/office/powerpoint/2010/main" val="247520908"/>
              </p:ext>
            </p:extLst>
          </p:nvPr>
        </p:nvGraphicFramePr>
        <p:xfrm>
          <a:off x="1025610" y="1464276"/>
          <a:ext cx="9704173" cy="3878305"/>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14</a:t>
            </a:fld>
            <a:endParaRPr lang="en-US" dirty="0">
              <a:solidFill>
                <a:srgbClr val="464646">
                  <a:lumMod val="40000"/>
                  <a:lumOff val="60000"/>
                </a:srgbClr>
              </a:solidFill>
            </a:endParaRPr>
          </a:p>
        </p:txBody>
      </p:sp>
      <p:sp>
        <p:nvSpPr>
          <p:cNvPr id="8"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937806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Specific traumatic intentional self-injury in Massachusetts by injury type and gender, 2016-2018</a:t>
            </a:r>
          </a:p>
        </p:txBody>
      </p:sp>
      <p:graphicFrame>
        <p:nvGraphicFramePr>
          <p:cNvPr id="4" name="Content Placeholder 3">
            <a:extLst>
              <a:ext uri="{FF2B5EF4-FFF2-40B4-BE49-F238E27FC236}">
                <a16:creationId xmlns:a16="http://schemas.microsoft.com/office/drawing/2014/main" id="{E3DEABF4-3850-4D6D-B8BE-8D41BBA33B7D}"/>
              </a:ext>
            </a:extLst>
          </p:cNvPr>
          <p:cNvGraphicFramePr>
            <a:graphicFrameLocks noGrp="1"/>
          </p:cNvGraphicFramePr>
          <p:nvPr>
            <p:ph idx="1"/>
            <p:extLst>
              <p:ext uri="{D42A27DB-BD31-4B8C-83A1-F6EECF244321}">
                <p14:modId xmlns:p14="http://schemas.microsoft.com/office/powerpoint/2010/main" val="2168431781"/>
              </p:ext>
            </p:extLst>
          </p:nvPr>
        </p:nvGraphicFramePr>
        <p:xfrm>
          <a:off x="5276334" y="1600201"/>
          <a:ext cx="6306065" cy="394798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92821" y="2316893"/>
            <a:ext cx="4510519"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a:t>67% of cutting or piercing related traumatic self-injuries were in men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52% of all motor vehicle related traumatic self-injuries were reported in women, despite women accounting for 31.8% of traumatic self-injury</a:t>
            </a:r>
          </a:p>
        </p:txBody>
      </p:sp>
      <p:sp>
        <p:nvSpPr>
          <p:cNvPr id="9"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15</a:t>
            </a:fld>
            <a:endParaRPr lang="en-US" dirty="0">
              <a:solidFill>
                <a:srgbClr val="464646">
                  <a:lumMod val="40000"/>
                  <a:lumOff val="60000"/>
                </a:srgbClr>
              </a:solidFill>
            </a:endParaRPr>
          </a:p>
        </p:txBody>
      </p:sp>
      <p:sp>
        <p:nvSpPr>
          <p:cNvPr id="10"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3036651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44BD7-8BAC-48E3-B126-6C30874A72FE}"/>
              </a:ext>
            </a:extLst>
          </p:cNvPr>
          <p:cNvSpPr>
            <a:spLocks noGrp="1"/>
          </p:cNvSpPr>
          <p:nvPr>
            <p:ph type="title"/>
          </p:nvPr>
        </p:nvSpPr>
        <p:spPr/>
        <p:txBody>
          <a:bodyPr>
            <a:noAutofit/>
          </a:bodyPr>
          <a:lstStyle/>
          <a:p>
            <a:r>
              <a:rPr lang="en-US" sz="3200" dirty="0"/>
              <a:t>Reported traumatic intentional self-injury in Massachusetts by cut or piercing external cause, 2016-2018</a:t>
            </a:r>
          </a:p>
        </p:txBody>
      </p:sp>
      <p:graphicFrame>
        <p:nvGraphicFramePr>
          <p:cNvPr id="4" name="Content Placeholder 3">
            <a:extLst>
              <a:ext uri="{FF2B5EF4-FFF2-40B4-BE49-F238E27FC236}">
                <a16:creationId xmlns:a16="http://schemas.microsoft.com/office/drawing/2014/main" id="{9A1DC8CC-1B07-495C-BCBB-92CBC97E22C0}"/>
              </a:ext>
            </a:extLst>
          </p:cNvPr>
          <p:cNvGraphicFramePr>
            <a:graphicFrameLocks noGrp="1"/>
          </p:cNvGraphicFramePr>
          <p:nvPr>
            <p:ph idx="1"/>
            <p:extLst>
              <p:ext uri="{D42A27DB-BD31-4B8C-83A1-F6EECF244321}">
                <p14:modId xmlns:p14="http://schemas.microsoft.com/office/powerpoint/2010/main" val="2319975982"/>
              </p:ext>
            </p:extLst>
          </p:nvPr>
        </p:nvGraphicFramePr>
        <p:xfrm>
          <a:off x="609600" y="13970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7">
            <a:extLst>
              <a:ext uri="{FF2B5EF4-FFF2-40B4-BE49-F238E27FC236}">
                <a16:creationId xmlns:a16="http://schemas.microsoft.com/office/drawing/2014/main" id="{7A218126-8126-46BA-ACD4-6D98E37D05EB}"/>
              </a:ext>
            </a:extLst>
          </p:cNvPr>
          <p:cNvSpPr txBox="1">
            <a:spLocks noChangeArrowheads="1"/>
          </p:cNvSpPr>
          <p:nvPr/>
        </p:nvSpPr>
        <p:spPr bwMode="auto">
          <a:xfrm>
            <a:off x="109567" y="5668261"/>
            <a:ext cx="1110718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solidFill>
                  <a:srgbClr val="000000"/>
                </a:solidFill>
              </a:rPr>
              <a:t>Data Source: MA Trauma Registry</a:t>
            </a:r>
          </a:p>
          <a:p>
            <a:pPr>
              <a:spcBef>
                <a:spcPct val="0"/>
              </a:spcBef>
              <a:buNone/>
            </a:pPr>
            <a:r>
              <a:rPr lang="en-US" altLang="en-US" sz="1400" dirty="0">
                <a:solidFill>
                  <a:srgbClr val="000000"/>
                </a:solidFill>
              </a:rPr>
              <a:t>N=124</a:t>
            </a:r>
          </a:p>
          <a:p>
            <a:pPr>
              <a:spcBef>
                <a:spcPct val="0"/>
              </a:spcBef>
              <a:buNone/>
            </a:pPr>
            <a:r>
              <a:rPr lang="en-US" altLang="en-US" sz="1400" dirty="0">
                <a:solidFill>
                  <a:srgbClr val="000000"/>
                </a:solidFill>
              </a:rPr>
              <a:t>CDC Injury Coding and Data Systems resources: </a:t>
            </a:r>
            <a:r>
              <a:rPr lang="en-US" sz="1400" dirty="0">
                <a:hlinkClick r:id="rId3"/>
              </a:rPr>
              <a:t>https://www.cdc.gov/injury/wisqars/dataandstats.html</a:t>
            </a:r>
            <a:endParaRPr lang="en-US" altLang="en-US" sz="1400" dirty="0">
              <a:solidFill>
                <a:srgbClr val="000000"/>
              </a:solidFill>
            </a:endParaRPr>
          </a:p>
        </p:txBody>
      </p:sp>
      <p:sp>
        <p:nvSpPr>
          <p:cNvPr id="6"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16</a:t>
            </a:fld>
            <a:endParaRPr lang="en-US" dirty="0">
              <a:solidFill>
                <a:srgbClr val="464646">
                  <a:lumMod val="40000"/>
                  <a:lumOff val="60000"/>
                </a:srgbClr>
              </a:solidFill>
            </a:endParaRPr>
          </a:p>
        </p:txBody>
      </p:sp>
      <p:sp>
        <p:nvSpPr>
          <p:cNvPr id="7"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3024332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421" y="56524"/>
            <a:ext cx="11357201" cy="874654"/>
          </a:xfrm>
        </p:spPr>
        <p:txBody>
          <a:bodyPr>
            <a:noAutofit/>
          </a:bodyPr>
          <a:lstStyle/>
          <a:p>
            <a:r>
              <a:rPr lang="en-US" sz="3200" dirty="0"/>
              <a:t>Home City/Town of Trauma Patients Treated in Region 4 Facilities, 2011-2015</a:t>
            </a:r>
          </a:p>
        </p:txBody>
      </p:sp>
      <p:sp>
        <p:nvSpPr>
          <p:cNvPr id="5" name="TextBox 7">
            <a:extLst/>
          </p:cNvPr>
          <p:cNvSpPr txBox="1">
            <a:spLocks noChangeArrowheads="1"/>
          </p:cNvSpPr>
          <p:nvPr/>
        </p:nvSpPr>
        <p:spPr bwMode="auto">
          <a:xfrm>
            <a:off x="208421" y="5276336"/>
            <a:ext cx="1110718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solidFill>
                  <a:srgbClr val="000000"/>
                </a:solidFill>
              </a:rPr>
              <a:t>Data Source: MA Trauma Registry</a:t>
            </a:r>
          </a:p>
          <a:p>
            <a:pPr>
              <a:spcBef>
                <a:spcPct val="0"/>
              </a:spcBef>
              <a:buNone/>
            </a:pPr>
            <a:r>
              <a:rPr lang="en-US" altLang="en-US" sz="1400" dirty="0">
                <a:solidFill>
                  <a:srgbClr val="000000"/>
                </a:solidFill>
              </a:rPr>
              <a:t>N= 44,597</a:t>
            </a:r>
          </a:p>
          <a:p>
            <a:pPr>
              <a:spcBef>
                <a:spcPct val="0"/>
              </a:spcBef>
              <a:buNone/>
            </a:pPr>
            <a:r>
              <a:rPr lang="en-US" altLang="en-US" sz="1400" dirty="0">
                <a:solidFill>
                  <a:srgbClr val="000000"/>
                </a:solidFill>
              </a:rPr>
              <a:t>17,696 reported traumas with no MA resident ZIP, including out of state residents</a:t>
            </a:r>
          </a:p>
          <a:p>
            <a:pPr>
              <a:spcBef>
                <a:spcPct val="0"/>
              </a:spcBef>
              <a:buNone/>
            </a:pPr>
            <a:r>
              <a:rPr lang="en-US" altLang="en-US" sz="1400" dirty="0">
                <a:solidFill>
                  <a:srgbClr val="000000"/>
                </a:solidFill>
              </a:rPr>
              <a:t>CDC Injury Coding and Data Systems resources: </a:t>
            </a:r>
            <a:r>
              <a:rPr lang="en-US" sz="1400" dirty="0">
                <a:hlinkClick r:id="rId2"/>
              </a:rPr>
              <a:t>https://www.cdc.gov/injury/wisqars/dataandstats.html</a:t>
            </a:r>
            <a:endParaRPr lang="en-US" sz="1400" dirty="0"/>
          </a:p>
          <a:p>
            <a:pPr>
              <a:spcBef>
                <a:spcPct val="0"/>
              </a:spcBef>
              <a:buNone/>
            </a:pPr>
            <a:r>
              <a:rPr lang="en-US" altLang="en-US" sz="1400" dirty="0">
                <a:solidFill>
                  <a:srgbClr val="000000"/>
                </a:solidFill>
              </a:rPr>
              <a:t>Includes only reported traumas with a documented patient home address</a:t>
            </a:r>
          </a:p>
        </p:txBody>
      </p:sp>
      <p:pic>
        <p:nvPicPr>
          <p:cNvPr id="10" name="Content Placeholder 9"/>
          <p:cNvPicPr>
            <a:picLocks noGrp="1" noChangeAspect="1"/>
          </p:cNvPicPr>
          <p:nvPr>
            <p:ph idx="1"/>
          </p:nvPr>
        </p:nvPicPr>
        <p:blipFill>
          <a:blip r:embed="rId3"/>
          <a:stretch>
            <a:fillRect/>
          </a:stretch>
        </p:blipFill>
        <p:spPr>
          <a:xfrm>
            <a:off x="4716379" y="1006500"/>
            <a:ext cx="7080249" cy="4709242"/>
          </a:xfrm>
        </p:spPr>
      </p:pic>
      <p:sp>
        <p:nvSpPr>
          <p:cNvPr id="11" name="TextBox 10"/>
          <p:cNvSpPr txBox="1"/>
          <p:nvPr/>
        </p:nvSpPr>
        <p:spPr>
          <a:xfrm>
            <a:off x="208421" y="2163996"/>
            <a:ext cx="4621427" cy="2862322"/>
          </a:xfrm>
          <a:prstGeom prst="rect">
            <a:avLst/>
          </a:prstGeom>
          <a:noFill/>
        </p:spPr>
        <p:txBody>
          <a:bodyPr wrap="square" rtlCol="0">
            <a:spAutoFit/>
          </a:bodyPr>
          <a:lstStyle/>
          <a:p>
            <a:pPr marL="285750" indent="-285750">
              <a:buFont typeface="Arial" panose="020B0604020202020204" pitchFamily="34" charset="0"/>
              <a:buChar char="•"/>
            </a:pPr>
            <a:r>
              <a:rPr lang="en-US" dirty="0"/>
              <a:t>The majority of patients treated in Region 4 were admitted from the surrounding communities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 Some travelled from the Cape and Islands and Northeastern MA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Fewer patients travelled directly from Western MA for treatment</a:t>
            </a:r>
          </a:p>
          <a:p>
            <a:pPr marL="285750" indent="-285750">
              <a:buFont typeface="Arial" panose="020B0604020202020204" pitchFamily="34" charset="0"/>
              <a:buChar char="•"/>
            </a:pPr>
            <a:endParaRPr lang="en-US" dirty="0"/>
          </a:p>
        </p:txBody>
      </p:sp>
      <p:sp>
        <p:nvSpPr>
          <p:cNvPr id="6"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17</a:t>
            </a:fld>
            <a:endParaRPr lang="en-US" dirty="0">
              <a:solidFill>
                <a:srgbClr val="464646">
                  <a:lumMod val="40000"/>
                  <a:lumOff val="60000"/>
                </a:srgbClr>
              </a:solidFill>
            </a:endParaRPr>
          </a:p>
        </p:txBody>
      </p:sp>
      <p:sp>
        <p:nvSpPr>
          <p:cNvPr id="7"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578883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Home City/Town of Trauma Patients Transferred to Region 4 Facilities from another Acute Care Facility, 2011-2015</a:t>
            </a:r>
          </a:p>
        </p:txBody>
      </p:sp>
      <p:sp>
        <p:nvSpPr>
          <p:cNvPr id="5" name="TextBox 7">
            <a:extLst/>
          </p:cNvPr>
          <p:cNvSpPr txBox="1">
            <a:spLocks noChangeArrowheads="1"/>
          </p:cNvSpPr>
          <p:nvPr/>
        </p:nvSpPr>
        <p:spPr bwMode="auto">
          <a:xfrm>
            <a:off x="208421" y="5392475"/>
            <a:ext cx="1110718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solidFill>
                  <a:srgbClr val="000000"/>
                </a:solidFill>
              </a:rPr>
              <a:t>Data Source: MA Trauma Registry</a:t>
            </a:r>
          </a:p>
          <a:p>
            <a:pPr>
              <a:spcBef>
                <a:spcPct val="0"/>
              </a:spcBef>
              <a:buNone/>
            </a:pPr>
            <a:r>
              <a:rPr lang="en-US" altLang="en-US" sz="1400" dirty="0">
                <a:solidFill>
                  <a:srgbClr val="000000"/>
                </a:solidFill>
              </a:rPr>
              <a:t>N= 14,299</a:t>
            </a:r>
          </a:p>
          <a:p>
            <a:pPr>
              <a:spcBef>
                <a:spcPct val="0"/>
              </a:spcBef>
              <a:buNone/>
            </a:pPr>
            <a:r>
              <a:rPr lang="en-US" altLang="en-US" sz="1400" dirty="0">
                <a:solidFill>
                  <a:srgbClr val="000000"/>
                </a:solidFill>
              </a:rPr>
              <a:t>7,781 reported traumas with no MA resident ZIP, including out of state residents </a:t>
            </a:r>
          </a:p>
          <a:p>
            <a:pPr>
              <a:spcBef>
                <a:spcPct val="0"/>
              </a:spcBef>
              <a:buNone/>
            </a:pPr>
            <a:r>
              <a:rPr lang="en-US" altLang="en-US" sz="1400" dirty="0">
                <a:solidFill>
                  <a:srgbClr val="000000"/>
                </a:solidFill>
              </a:rPr>
              <a:t>CDC Injury Coding and Data Systems resources: </a:t>
            </a:r>
            <a:r>
              <a:rPr lang="en-US" sz="1400" dirty="0">
                <a:hlinkClick r:id="rId2"/>
              </a:rPr>
              <a:t>https://www.cdc.gov/injury/wisqars/dataandstats.html</a:t>
            </a:r>
            <a:endParaRPr lang="en-US" sz="1400" dirty="0"/>
          </a:p>
          <a:p>
            <a:pPr>
              <a:spcBef>
                <a:spcPct val="0"/>
              </a:spcBef>
              <a:buNone/>
            </a:pPr>
            <a:r>
              <a:rPr lang="en-US" altLang="en-US" sz="1400" dirty="0">
                <a:solidFill>
                  <a:srgbClr val="000000"/>
                </a:solidFill>
              </a:rPr>
              <a:t>Includes only reported traumas with a documented patient home address</a:t>
            </a:r>
          </a:p>
        </p:txBody>
      </p:sp>
      <p:sp>
        <p:nvSpPr>
          <p:cNvPr id="6" name="TextBox 5"/>
          <p:cNvSpPr txBox="1"/>
          <p:nvPr/>
        </p:nvSpPr>
        <p:spPr>
          <a:xfrm>
            <a:off x="321276" y="2093467"/>
            <a:ext cx="4448432" cy="2308324"/>
          </a:xfrm>
          <a:prstGeom prst="rect">
            <a:avLst/>
          </a:prstGeom>
          <a:noFill/>
        </p:spPr>
        <p:txBody>
          <a:bodyPr wrap="square" rtlCol="0">
            <a:spAutoFit/>
          </a:bodyPr>
          <a:lstStyle/>
          <a:p>
            <a:pPr marL="285750" indent="-285750">
              <a:buFont typeface="Arial" panose="020B0604020202020204" pitchFamily="34" charset="0"/>
              <a:buChar char="•"/>
            </a:pPr>
            <a:r>
              <a:rPr lang="en-US" dirty="0"/>
              <a:t>The majority of patients transferred to Region 4 were from Metro Boston, Southeastern MA, and Northeastern MA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Fewer patients were transferred from Central and Western MA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These counts only include MA residents</a:t>
            </a:r>
          </a:p>
        </p:txBody>
      </p:sp>
      <p:pic>
        <p:nvPicPr>
          <p:cNvPr id="7" name="Content Placeholder 5"/>
          <p:cNvPicPr>
            <a:picLocks noChangeAspect="1"/>
          </p:cNvPicPr>
          <p:nvPr/>
        </p:nvPicPr>
        <p:blipFill>
          <a:blip r:embed="rId3"/>
          <a:stretch>
            <a:fillRect/>
          </a:stretch>
        </p:blipFill>
        <p:spPr>
          <a:xfrm>
            <a:off x="4979773" y="1209644"/>
            <a:ext cx="7003806" cy="4560961"/>
          </a:xfrm>
          <a:prstGeom prst="rect">
            <a:avLst/>
          </a:prstGeom>
        </p:spPr>
      </p:pic>
      <p:sp>
        <p:nvSpPr>
          <p:cNvPr id="8"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18</a:t>
            </a:fld>
            <a:endParaRPr lang="en-US" dirty="0">
              <a:solidFill>
                <a:srgbClr val="464646">
                  <a:lumMod val="40000"/>
                  <a:lumOff val="60000"/>
                </a:srgbClr>
              </a:solidFill>
            </a:endParaRPr>
          </a:p>
        </p:txBody>
      </p:sp>
      <p:sp>
        <p:nvSpPr>
          <p:cNvPr id="9"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42578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2842" y="2725166"/>
            <a:ext cx="4850781" cy="1132459"/>
          </a:xfrm>
        </p:spPr>
        <p:txBody>
          <a:bodyPr>
            <a:normAutofit/>
          </a:bodyPr>
          <a:lstStyle/>
          <a:p>
            <a:pPr marL="0" indent="0" algn="ctr">
              <a:buNone/>
            </a:pPr>
            <a:r>
              <a:rPr lang="en-US" sz="6000" dirty="0"/>
              <a:t>Region 4</a:t>
            </a:r>
          </a:p>
        </p:txBody>
      </p:sp>
      <p:sp>
        <p:nvSpPr>
          <p:cNvPr id="4"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19</a:t>
            </a:fld>
            <a:endParaRPr lang="en-US" dirty="0">
              <a:solidFill>
                <a:srgbClr val="464646">
                  <a:lumMod val="40000"/>
                  <a:lumOff val="60000"/>
                </a:srgbClr>
              </a:solidFill>
            </a:endParaRPr>
          </a:p>
        </p:txBody>
      </p:sp>
      <p:sp>
        <p:nvSpPr>
          <p:cNvPr id="5"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627173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CB103-062F-4946-B3A1-19A8315BD0E2}"/>
              </a:ext>
            </a:extLst>
          </p:cNvPr>
          <p:cNvSpPr>
            <a:spLocks noGrp="1"/>
          </p:cNvSpPr>
          <p:nvPr>
            <p:ph type="title"/>
          </p:nvPr>
        </p:nvSpPr>
        <p:spPr/>
        <p:txBody>
          <a:bodyPr>
            <a:normAutofit/>
          </a:bodyPr>
          <a:lstStyle/>
          <a:p>
            <a:pPr>
              <a:defRPr/>
            </a:pPr>
            <a:r>
              <a:rPr lang="en-US" sz="4000" dirty="0"/>
              <a:t>Agenda</a:t>
            </a:r>
          </a:p>
        </p:txBody>
      </p:sp>
      <p:sp>
        <p:nvSpPr>
          <p:cNvPr id="3" name="Content Placeholder 2">
            <a:extLst>
              <a:ext uri="{FF2B5EF4-FFF2-40B4-BE49-F238E27FC236}">
                <a16:creationId xmlns:a16="http://schemas.microsoft.com/office/drawing/2014/main" id="{36E40E67-E1AC-4DAD-B393-87C5D2A71C1D}"/>
              </a:ext>
            </a:extLst>
          </p:cNvPr>
          <p:cNvSpPr>
            <a:spLocks noGrp="1"/>
          </p:cNvSpPr>
          <p:nvPr>
            <p:ph idx="1"/>
          </p:nvPr>
        </p:nvSpPr>
        <p:spPr>
          <a:xfrm>
            <a:off x="592822" y="1462088"/>
            <a:ext cx="9617978" cy="4811712"/>
          </a:xfrm>
        </p:spPr>
        <p:txBody>
          <a:bodyPr/>
          <a:lstStyle/>
          <a:p>
            <a:pPr>
              <a:defRPr/>
            </a:pPr>
            <a:r>
              <a:rPr lang="en-US" sz="2400" dirty="0"/>
              <a:t>Approval of Minutes from August 28, 2019</a:t>
            </a:r>
          </a:p>
          <a:p>
            <a:pPr>
              <a:defRPr/>
            </a:pPr>
            <a:endParaRPr lang="en-US" sz="2400" dirty="0"/>
          </a:p>
          <a:p>
            <a:pPr>
              <a:defRPr/>
            </a:pPr>
            <a:r>
              <a:rPr lang="en-US" sz="2400" dirty="0"/>
              <a:t>Department Update</a:t>
            </a:r>
          </a:p>
          <a:p>
            <a:pPr lvl="1">
              <a:buFont typeface="Arial" panose="020B0604020202020204" pitchFamily="34" charset="0"/>
              <a:buChar char="•"/>
              <a:defRPr/>
            </a:pPr>
            <a:r>
              <a:rPr lang="en-US" sz="2400" dirty="0"/>
              <a:t>Relocation update</a:t>
            </a:r>
          </a:p>
          <a:p>
            <a:pPr lvl="1">
              <a:buFont typeface="Arial" panose="020B0604020202020204" pitchFamily="34" charset="0"/>
              <a:buChar char="•"/>
              <a:defRPr/>
            </a:pPr>
            <a:r>
              <a:rPr lang="en-US" sz="2400" dirty="0"/>
              <a:t>Trauma Systems Committee 2018 and 2019 Recap</a:t>
            </a:r>
          </a:p>
          <a:p>
            <a:pPr lvl="1">
              <a:buFont typeface="Arial" panose="020B0604020202020204" pitchFamily="34" charset="0"/>
              <a:buChar char="•"/>
              <a:defRPr/>
            </a:pPr>
            <a:r>
              <a:rPr lang="en-US" sz="2400" dirty="0"/>
              <a:t>Trauma Systems Committee 2020 Plan</a:t>
            </a:r>
          </a:p>
          <a:p>
            <a:pPr marL="457200" lvl="1" indent="0">
              <a:buNone/>
              <a:defRPr/>
            </a:pPr>
            <a:endParaRPr lang="en-US" sz="2400" dirty="0"/>
          </a:p>
          <a:p>
            <a:pPr>
              <a:defRPr/>
            </a:pPr>
            <a:r>
              <a:rPr lang="en-US" sz="2400" dirty="0"/>
              <a:t>Region 4 Discussion</a:t>
            </a:r>
          </a:p>
          <a:p>
            <a:pPr lvl="1">
              <a:buFont typeface="Arial" panose="020B0604020202020204" pitchFamily="34" charset="0"/>
              <a:buChar char="•"/>
              <a:defRPr/>
            </a:pPr>
            <a:r>
              <a:rPr lang="en-US" sz="2400" dirty="0"/>
              <a:t>Public Comment on Region 4</a:t>
            </a:r>
          </a:p>
          <a:p>
            <a:pPr marL="457200" lvl="1" indent="0">
              <a:buNone/>
              <a:defRPr/>
            </a:pPr>
            <a:endParaRPr lang="en-US" sz="2400" dirty="0"/>
          </a:p>
          <a:p>
            <a:pPr marL="457200" lvl="1" indent="0">
              <a:buNone/>
              <a:defRPr/>
            </a:pPr>
            <a:endParaRPr lang="en-US" sz="2400" dirty="0"/>
          </a:p>
          <a:p>
            <a:pPr>
              <a:defRPr/>
            </a:pPr>
            <a:endParaRPr lang="en-US" sz="2400" dirty="0"/>
          </a:p>
        </p:txBody>
      </p:sp>
      <p:sp>
        <p:nvSpPr>
          <p:cNvPr id="5"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2</a:t>
            </a:fld>
            <a:endParaRPr lang="en-US" dirty="0">
              <a:solidFill>
                <a:srgbClr val="464646">
                  <a:lumMod val="40000"/>
                  <a:lumOff val="60000"/>
                </a:srgbClr>
              </a:solidFill>
            </a:endParaRPr>
          </a:p>
        </p:txBody>
      </p:sp>
      <p:sp>
        <p:nvSpPr>
          <p:cNvPr id="7" name="Slide Number Placeholder 5">
            <a:extLst/>
          </p:cNvPr>
          <p:cNvSpPr txBox="1">
            <a:spLocks/>
          </p:cNvSpPr>
          <p:nvPr/>
        </p:nvSpPr>
        <p:spPr>
          <a:xfrm>
            <a:off x="8756523" y="6492487"/>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49D0EE-DE7F-324B-A84C-F36708423CDB}" type="slidenum">
              <a:rPr lang="en-US" smtClean="0">
                <a:solidFill>
                  <a:srgbClr val="464646">
                    <a:lumMod val="40000"/>
                    <a:lumOff val="60000"/>
                  </a:srgbClr>
                </a:solidFill>
              </a:rPr>
              <a:pPr/>
              <a:t>2</a:t>
            </a:fld>
            <a:endParaRPr lang="en-US" dirty="0">
              <a:solidFill>
                <a:srgbClr val="464646">
                  <a:lumMod val="40000"/>
                  <a:lumOff val="60000"/>
                </a:srgbClr>
              </a:solidFill>
            </a:endParaRPr>
          </a:p>
        </p:txBody>
      </p:sp>
      <p:sp>
        <p:nvSpPr>
          <p:cNvPr id="8"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456654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Traumas per 10,000 Residents, 2011-2015</a:t>
            </a:r>
          </a:p>
        </p:txBody>
      </p:sp>
      <p:sp>
        <p:nvSpPr>
          <p:cNvPr id="6" name="TextBox 4"/>
          <p:cNvSpPr txBox="1">
            <a:spLocks noChangeArrowheads="1"/>
          </p:cNvSpPr>
          <p:nvPr/>
        </p:nvSpPr>
        <p:spPr bwMode="auto">
          <a:xfrm>
            <a:off x="592822" y="6114386"/>
            <a:ext cx="2781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solidFill>
                  <a:srgbClr val="000000"/>
                </a:solidFill>
              </a:rPr>
              <a:t>Data Source: MA Trauma Registry</a:t>
            </a:r>
          </a:p>
        </p:txBody>
      </p:sp>
      <p:sp>
        <p:nvSpPr>
          <p:cNvPr id="8"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20</a:t>
            </a:fld>
            <a:endParaRPr lang="en-US" dirty="0">
              <a:solidFill>
                <a:srgbClr val="464646">
                  <a:lumMod val="40000"/>
                  <a:lumOff val="60000"/>
                </a:srgbClr>
              </a:solidFill>
            </a:endParaRPr>
          </a:p>
        </p:txBody>
      </p:sp>
      <p:sp>
        <p:nvSpPr>
          <p:cNvPr id="9"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graphicFrame>
        <p:nvGraphicFramePr>
          <p:cNvPr id="11" name="Content Placeholder 10">
            <a:extLst>
              <a:ext uri="{FF2B5EF4-FFF2-40B4-BE49-F238E27FC236}">
                <a16:creationId xmlns:a16="http://schemas.microsoft.com/office/drawing/2014/main" id="{D639AE75-381F-4D29-B410-01B67A2C3419}"/>
              </a:ext>
            </a:extLst>
          </p:cNvPr>
          <p:cNvGraphicFramePr>
            <a:graphicFrameLocks noGrp="1"/>
          </p:cNvGraphicFramePr>
          <p:nvPr>
            <p:ph idx="1"/>
            <p:extLst>
              <p:ext uri="{D42A27DB-BD31-4B8C-83A1-F6EECF244321}">
                <p14:modId xmlns:p14="http://schemas.microsoft.com/office/powerpoint/2010/main" val="2614581579"/>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253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p:cNvPr>
          <p:cNvSpPr txBox="1"/>
          <p:nvPr/>
        </p:nvSpPr>
        <p:spPr>
          <a:xfrm>
            <a:off x="2145881" y="4841859"/>
            <a:ext cx="8096550" cy="1546577"/>
          </a:xfrm>
          <a:prstGeom prst="rect">
            <a:avLst/>
          </a:prstGeom>
          <a:noFill/>
        </p:spPr>
        <p:txBody>
          <a:bodyPr wrap="square">
            <a:spAutoFit/>
          </a:bodyPr>
          <a:lstStyle/>
          <a:p>
            <a:pPr marL="214313" indent="-214313">
              <a:buFont typeface="Arial" panose="020B0604020202020204" pitchFamily="34" charset="0"/>
              <a:buChar char="•"/>
              <a:defRPr/>
            </a:pPr>
            <a:r>
              <a:rPr lang="en-US" sz="1050" dirty="0"/>
              <a:t>Data Time Frame includes: 1/1/2015 – 12/31/2016</a:t>
            </a:r>
          </a:p>
          <a:p>
            <a:pPr marL="214313" indent="-214313">
              <a:buFont typeface="Arial" panose="020B0604020202020204" pitchFamily="34" charset="0"/>
              <a:buChar char="•"/>
              <a:defRPr/>
            </a:pPr>
            <a:r>
              <a:rPr lang="en-US" sz="1050" dirty="0"/>
              <a:t>Response time = Unit Notified by Dispatch Date/Time (or Unit </a:t>
            </a:r>
            <a:r>
              <a:rPr lang="en-US" sz="1050" dirty="0" err="1"/>
              <a:t>En</a:t>
            </a:r>
            <a:r>
              <a:rPr lang="en-US" sz="1050" dirty="0"/>
              <a:t> Route Date/Time if the previous is missing) until Unit Arrived on Scene Date/Time (or Arrived at Patient Date/Time if the previous is missing)</a:t>
            </a:r>
          </a:p>
          <a:p>
            <a:pPr marL="214313" indent="-214313">
              <a:buFont typeface="Arial" panose="020B0604020202020204" pitchFamily="34" charset="0"/>
              <a:buChar char="•"/>
              <a:defRPr/>
            </a:pPr>
            <a:r>
              <a:rPr lang="en-US" sz="1050" dirty="0"/>
              <a:t>Transport time = Unit Left Scene Date/Time until Patient Arrived at Destination Date/Time (if something is missing here, we cannot calculate a transport time)</a:t>
            </a:r>
          </a:p>
          <a:p>
            <a:pPr marL="214313" indent="-214313">
              <a:buFont typeface="Arial" panose="020B0604020202020204" pitchFamily="34" charset="0"/>
              <a:buChar char="•"/>
              <a:defRPr/>
            </a:pPr>
            <a:r>
              <a:rPr lang="en-US" sz="1050" dirty="0"/>
              <a:t>All runs have a Primary Impression, Secondary Impression or Cause of Injury defining it as a Trauma related incident.</a:t>
            </a:r>
          </a:p>
          <a:p>
            <a:pPr marL="214313" indent="-214313">
              <a:buFont typeface="Arial" panose="020B0604020202020204" pitchFamily="34" charset="0"/>
              <a:buChar char="•"/>
              <a:defRPr/>
            </a:pPr>
            <a:r>
              <a:rPr lang="en-US" sz="1050" dirty="0"/>
              <a:t>Only includes incident dispositions indicating transport (</a:t>
            </a:r>
            <a:r>
              <a:rPr lang="en-US" sz="1050" dirty="0" err="1"/>
              <a:t>e.g</a:t>
            </a:r>
            <a:r>
              <a:rPr lang="en-US" sz="1050" dirty="0"/>
              <a:t> does not include cancelled, no patient found, standby only, or refusals)</a:t>
            </a:r>
          </a:p>
          <a:p>
            <a:pPr marL="214313" indent="-214313">
              <a:buFont typeface="Arial" panose="020B0604020202020204" pitchFamily="34" charset="0"/>
              <a:buChar char="•"/>
              <a:defRPr/>
            </a:pPr>
            <a:r>
              <a:rPr lang="en-US" sz="1050" dirty="0"/>
              <a:t>Ambulance services are required to enter data into MATRIS per A/R 5-403 Statewide EMS Minimum Dataset.  Data are required to be submitted within 14 days; however, actual submission timeframes vary by ambulance service.</a:t>
            </a:r>
          </a:p>
        </p:txBody>
      </p:sp>
      <p:sp>
        <p:nvSpPr>
          <p:cNvPr id="2" name="Title 1">
            <a:extLst/>
          </p:cNvPr>
          <p:cNvSpPr>
            <a:spLocks noGrp="1"/>
          </p:cNvSpPr>
          <p:nvPr>
            <p:ph type="title"/>
          </p:nvPr>
        </p:nvSpPr>
        <p:spPr/>
        <p:txBody>
          <a:bodyPr>
            <a:normAutofit/>
          </a:bodyPr>
          <a:lstStyle/>
          <a:p>
            <a:pPr>
              <a:defRPr/>
            </a:pPr>
            <a:r>
              <a:rPr lang="en-US" sz="4000" dirty="0"/>
              <a:t>EMS Response Time for Trauma Runs</a:t>
            </a:r>
          </a:p>
        </p:txBody>
      </p:sp>
      <p:sp>
        <p:nvSpPr>
          <p:cNvPr id="6" name="Slide Number Placeholder 5">
            <a:extLst/>
          </p:cNvPr>
          <p:cNvSpPr>
            <a:spLocks noGrp="1"/>
          </p:cNvSpPr>
          <p:nvPr>
            <p:ph type="sldNum" sz="quarter" idx="4294967295"/>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21</a:t>
            </a:fld>
            <a:endParaRPr lang="en-US" dirty="0">
              <a:solidFill>
                <a:srgbClr val="464646">
                  <a:lumMod val="40000"/>
                  <a:lumOff val="60000"/>
                </a:srgbClr>
              </a:solidFill>
            </a:endParaRPr>
          </a:p>
        </p:txBody>
      </p:sp>
      <p:sp>
        <p:nvSpPr>
          <p:cNvPr id="7" name="Footer Placeholder 3">
            <a:extLst/>
          </p:cNvPr>
          <p:cNvSpPr>
            <a:spLocks noGrp="1"/>
          </p:cNvSpPr>
          <p:nvPr>
            <p:ph type="ftr" sz="quarter" idx="4294967295"/>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graphicFrame>
        <p:nvGraphicFramePr>
          <p:cNvPr id="9" name="Chart 8">
            <a:extLst>
              <a:ext uri="{FF2B5EF4-FFF2-40B4-BE49-F238E27FC236}">
                <a16:creationId xmlns:a16="http://schemas.microsoft.com/office/drawing/2014/main" id="{07205831-4215-4E25-BF44-46A2289C0D67}"/>
              </a:ext>
            </a:extLst>
          </p:cNvPr>
          <p:cNvGraphicFramePr>
            <a:graphicFrameLocks/>
          </p:cNvGraphicFramePr>
          <p:nvPr>
            <p:extLst>
              <p:ext uri="{D42A27DB-BD31-4B8C-83A1-F6EECF244321}">
                <p14:modId xmlns:p14="http://schemas.microsoft.com/office/powerpoint/2010/main" val="3941540897"/>
              </p:ext>
            </p:extLst>
          </p:nvPr>
        </p:nvGraphicFramePr>
        <p:xfrm>
          <a:off x="2145881" y="1214439"/>
          <a:ext cx="8096550" cy="35861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6616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p:cNvPr>
          <p:cNvSpPr txBox="1"/>
          <p:nvPr/>
        </p:nvSpPr>
        <p:spPr>
          <a:xfrm>
            <a:off x="2111375" y="4953001"/>
            <a:ext cx="7969250" cy="1546225"/>
          </a:xfrm>
          <a:prstGeom prst="rect">
            <a:avLst/>
          </a:prstGeom>
          <a:noFill/>
        </p:spPr>
        <p:txBody>
          <a:bodyPr>
            <a:spAutoFit/>
          </a:bodyPr>
          <a:lstStyle/>
          <a:p>
            <a:pPr marL="214313" indent="-214313">
              <a:buFont typeface="Arial" panose="020B0604020202020204" pitchFamily="34" charset="0"/>
              <a:buChar char="•"/>
              <a:defRPr/>
            </a:pPr>
            <a:r>
              <a:rPr lang="en-US" sz="1050" dirty="0"/>
              <a:t>Data Time Frame includes: 1/1/2015 – 12/31/2016</a:t>
            </a:r>
          </a:p>
          <a:p>
            <a:pPr marL="214313" indent="-214313">
              <a:buFont typeface="Arial" panose="020B0604020202020204" pitchFamily="34" charset="0"/>
              <a:buChar char="•"/>
              <a:defRPr/>
            </a:pPr>
            <a:r>
              <a:rPr lang="en-US" sz="1050" dirty="0"/>
              <a:t>Response time = Unit Notified by Dispatch Date/Time (or Unit </a:t>
            </a:r>
            <a:r>
              <a:rPr lang="en-US" sz="1050" dirty="0" err="1"/>
              <a:t>En</a:t>
            </a:r>
            <a:r>
              <a:rPr lang="en-US" sz="1050" dirty="0"/>
              <a:t> Route Date/Time if the previous is missing) until Unit Arrived on Scene Date/Time (or Arrived at Patient Date/Time if the previous is missing)</a:t>
            </a:r>
          </a:p>
          <a:p>
            <a:pPr marL="214313" indent="-214313">
              <a:buFont typeface="Arial" panose="020B0604020202020204" pitchFamily="34" charset="0"/>
              <a:buChar char="•"/>
              <a:defRPr/>
            </a:pPr>
            <a:r>
              <a:rPr lang="en-US" sz="1050" dirty="0"/>
              <a:t>Transport time = Unit Left Scene Date/Time until Patient Arrived at Destination Date/Time (if something is missing here, we cannot calculate a transport time)</a:t>
            </a:r>
          </a:p>
          <a:p>
            <a:pPr marL="214313" indent="-214313">
              <a:buFont typeface="Arial" panose="020B0604020202020204" pitchFamily="34" charset="0"/>
              <a:buChar char="•"/>
              <a:defRPr/>
            </a:pPr>
            <a:r>
              <a:rPr lang="en-US" sz="1050" dirty="0"/>
              <a:t>All runs have a Primary Impression, Secondary Impression or Cause of Injury defining it as a Trauma related incident.</a:t>
            </a:r>
          </a:p>
          <a:p>
            <a:pPr marL="214313" indent="-214313">
              <a:buFont typeface="Arial" panose="020B0604020202020204" pitchFamily="34" charset="0"/>
              <a:buChar char="•"/>
              <a:defRPr/>
            </a:pPr>
            <a:r>
              <a:rPr lang="en-US" sz="1050" dirty="0"/>
              <a:t>Only includes incident dispositions indicating transport (</a:t>
            </a:r>
            <a:r>
              <a:rPr lang="en-US" sz="1050" dirty="0" err="1"/>
              <a:t>e.g</a:t>
            </a:r>
            <a:r>
              <a:rPr lang="en-US" sz="1050" dirty="0"/>
              <a:t> does not include cancelled, no patient found, standby only, or refusals)</a:t>
            </a:r>
          </a:p>
          <a:p>
            <a:pPr marL="214313" indent="-214313">
              <a:buFont typeface="Arial" panose="020B0604020202020204" pitchFamily="34" charset="0"/>
              <a:buChar char="•"/>
              <a:defRPr/>
            </a:pPr>
            <a:r>
              <a:rPr lang="en-US" sz="1050" dirty="0"/>
              <a:t>Ambulance services are required to enter data into MATRIS per A/R 5-403 Statewide EMS Minimum Dataset.  Data are required to be submitted within 14 days; however, actual submission timeframes vary by ambulance service.</a:t>
            </a:r>
          </a:p>
        </p:txBody>
      </p:sp>
      <p:sp>
        <p:nvSpPr>
          <p:cNvPr id="2" name="Title 1">
            <a:extLst/>
          </p:cNvPr>
          <p:cNvSpPr>
            <a:spLocks noGrp="1"/>
          </p:cNvSpPr>
          <p:nvPr>
            <p:ph type="title"/>
          </p:nvPr>
        </p:nvSpPr>
        <p:spPr/>
        <p:txBody>
          <a:bodyPr>
            <a:normAutofit/>
          </a:bodyPr>
          <a:lstStyle/>
          <a:p>
            <a:pPr>
              <a:defRPr/>
            </a:pPr>
            <a:r>
              <a:rPr lang="en-US" sz="4000" dirty="0"/>
              <a:t>EMS Transport Time for Trauma Runs</a:t>
            </a:r>
          </a:p>
        </p:txBody>
      </p:sp>
      <p:sp>
        <p:nvSpPr>
          <p:cNvPr id="7" name="Slide Number Placeholder 5">
            <a:extLst/>
          </p:cNvPr>
          <p:cNvSpPr>
            <a:spLocks noGrp="1"/>
          </p:cNvSpPr>
          <p:nvPr>
            <p:ph type="sldNum" sz="quarter" idx="4294967295"/>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22</a:t>
            </a:fld>
            <a:endParaRPr lang="en-US" dirty="0">
              <a:solidFill>
                <a:srgbClr val="464646">
                  <a:lumMod val="40000"/>
                  <a:lumOff val="60000"/>
                </a:srgbClr>
              </a:solidFill>
            </a:endParaRPr>
          </a:p>
        </p:txBody>
      </p:sp>
      <p:sp>
        <p:nvSpPr>
          <p:cNvPr id="8" name="Footer Placeholder 3">
            <a:extLst/>
          </p:cNvPr>
          <p:cNvSpPr>
            <a:spLocks noGrp="1"/>
          </p:cNvSpPr>
          <p:nvPr>
            <p:ph type="ftr" sz="quarter" idx="4294967295"/>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graphicFrame>
        <p:nvGraphicFramePr>
          <p:cNvPr id="9" name="Chart 8">
            <a:extLst>
              <a:ext uri="{FF2B5EF4-FFF2-40B4-BE49-F238E27FC236}">
                <a16:creationId xmlns:a16="http://schemas.microsoft.com/office/drawing/2014/main" id="{B0B4D45D-93B8-4698-8035-AA6E48968938}"/>
              </a:ext>
            </a:extLst>
          </p:cNvPr>
          <p:cNvGraphicFramePr>
            <a:graphicFrameLocks/>
          </p:cNvGraphicFramePr>
          <p:nvPr>
            <p:extLst>
              <p:ext uri="{D42A27DB-BD31-4B8C-83A1-F6EECF244321}">
                <p14:modId xmlns:p14="http://schemas.microsoft.com/office/powerpoint/2010/main" val="681040706"/>
              </p:ext>
            </p:extLst>
          </p:nvPr>
        </p:nvGraphicFramePr>
        <p:xfrm>
          <a:off x="2111375" y="1085850"/>
          <a:ext cx="7969250" cy="3714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0930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Traumas per 10,000 Residents by Age, 2011-2015</a:t>
            </a:r>
          </a:p>
        </p:txBody>
      </p:sp>
      <p:sp>
        <p:nvSpPr>
          <p:cNvPr id="6" name="TextBox 4"/>
          <p:cNvSpPr txBox="1">
            <a:spLocks noChangeArrowheads="1"/>
          </p:cNvSpPr>
          <p:nvPr/>
        </p:nvSpPr>
        <p:spPr bwMode="auto">
          <a:xfrm>
            <a:off x="592822" y="6114386"/>
            <a:ext cx="2781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solidFill>
                  <a:srgbClr val="000000"/>
                </a:solidFill>
              </a:rPr>
              <a:t>Data Source: MA Trauma Registry</a:t>
            </a:r>
          </a:p>
        </p:txBody>
      </p:sp>
      <p:sp>
        <p:nvSpPr>
          <p:cNvPr id="8"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23</a:t>
            </a:fld>
            <a:endParaRPr lang="en-US" dirty="0">
              <a:solidFill>
                <a:srgbClr val="464646">
                  <a:lumMod val="40000"/>
                  <a:lumOff val="60000"/>
                </a:srgbClr>
              </a:solidFill>
            </a:endParaRPr>
          </a:p>
        </p:txBody>
      </p:sp>
      <p:sp>
        <p:nvSpPr>
          <p:cNvPr id="9"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graphicFrame>
        <p:nvGraphicFramePr>
          <p:cNvPr id="11" name="Content Placeholder 10">
            <a:extLst>
              <a:ext uri="{FF2B5EF4-FFF2-40B4-BE49-F238E27FC236}">
                <a16:creationId xmlns:a16="http://schemas.microsoft.com/office/drawing/2014/main" id="{380806F5-68D5-49E8-83FD-A0F3338F4CF3}"/>
              </a:ext>
            </a:extLst>
          </p:cNvPr>
          <p:cNvGraphicFramePr>
            <a:graphicFrameLocks noGrp="1"/>
          </p:cNvGraphicFramePr>
          <p:nvPr>
            <p:ph idx="1"/>
            <p:extLst>
              <p:ext uri="{D42A27DB-BD31-4B8C-83A1-F6EECF244321}">
                <p14:modId xmlns:p14="http://schemas.microsoft.com/office/powerpoint/2010/main" val="2057939861"/>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4578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Traumas per 10,000 Residents by Gender, 2011-2015</a:t>
            </a:r>
          </a:p>
        </p:txBody>
      </p:sp>
      <p:sp>
        <p:nvSpPr>
          <p:cNvPr id="4" name="TextBox 4"/>
          <p:cNvSpPr txBox="1">
            <a:spLocks noChangeArrowheads="1"/>
          </p:cNvSpPr>
          <p:nvPr/>
        </p:nvSpPr>
        <p:spPr bwMode="auto">
          <a:xfrm>
            <a:off x="592822" y="6114386"/>
            <a:ext cx="2781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solidFill>
                  <a:srgbClr val="000000"/>
                </a:solidFill>
              </a:rPr>
              <a:t>Data Source: MA Trauma Registry</a:t>
            </a:r>
          </a:p>
        </p:txBody>
      </p:sp>
      <p:sp>
        <p:nvSpPr>
          <p:cNvPr id="7"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24</a:t>
            </a:fld>
            <a:endParaRPr lang="en-US" dirty="0">
              <a:solidFill>
                <a:srgbClr val="464646">
                  <a:lumMod val="40000"/>
                  <a:lumOff val="60000"/>
                </a:srgbClr>
              </a:solidFill>
            </a:endParaRPr>
          </a:p>
        </p:txBody>
      </p:sp>
      <p:sp>
        <p:nvSpPr>
          <p:cNvPr id="8"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graphicFrame>
        <p:nvGraphicFramePr>
          <p:cNvPr id="10" name="Content Placeholder 9">
            <a:extLst>
              <a:ext uri="{FF2B5EF4-FFF2-40B4-BE49-F238E27FC236}">
                <a16:creationId xmlns:a16="http://schemas.microsoft.com/office/drawing/2014/main" id="{DCEC4DB6-50A9-4E7E-9CCC-EC701FBE8D33}"/>
              </a:ext>
            </a:extLst>
          </p:cNvPr>
          <p:cNvGraphicFramePr>
            <a:graphicFrameLocks noGrp="1"/>
          </p:cNvGraphicFramePr>
          <p:nvPr>
            <p:ph idx="1"/>
            <p:extLst>
              <p:ext uri="{D42A27DB-BD31-4B8C-83A1-F6EECF244321}">
                <p14:modId xmlns:p14="http://schemas.microsoft.com/office/powerpoint/2010/main" val="2261010372"/>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51348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p:cNvPr>
          <p:cNvGraphicFramePr>
            <a:graphicFrameLocks noGrp="1"/>
          </p:cNvGraphicFramePr>
          <p:nvPr>
            <p:ph sz="half" idx="1"/>
            <p:extLst>
              <p:ext uri="{D42A27DB-BD31-4B8C-83A1-F6EECF244321}">
                <p14:modId xmlns:p14="http://schemas.microsoft.com/office/powerpoint/2010/main" val="1573164200"/>
              </p:ext>
            </p:extLst>
          </p:nvPr>
        </p:nvGraphicFramePr>
        <p:xfrm>
          <a:off x="1981200" y="941387"/>
          <a:ext cx="8382000" cy="4811713"/>
        </p:xfrm>
        <a:graphic>
          <a:graphicData uri="http://schemas.openxmlformats.org/drawingml/2006/chart">
            <c:chart xmlns:c="http://schemas.openxmlformats.org/drawingml/2006/chart" xmlns:r="http://schemas.openxmlformats.org/officeDocument/2006/relationships" r:id="rId3"/>
          </a:graphicData>
        </a:graphic>
      </p:graphicFrame>
      <p:sp>
        <p:nvSpPr>
          <p:cNvPr id="80899" name="TextBox 2"/>
          <p:cNvSpPr txBox="1">
            <a:spLocks noChangeArrowheads="1"/>
          </p:cNvSpPr>
          <p:nvPr/>
        </p:nvSpPr>
        <p:spPr bwMode="auto">
          <a:xfrm>
            <a:off x="4978400" y="1727200"/>
            <a:ext cx="27559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000000"/>
              </a:solidFill>
            </a:endParaRPr>
          </a:p>
        </p:txBody>
      </p:sp>
      <p:sp>
        <p:nvSpPr>
          <p:cNvPr id="2" name="Title 1"/>
          <p:cNvSpPr>
            <a:spLocks noGrp="1"/>
          </p:cNvSpPr>
          <p:nvPr>
            <p:ph type="title"/>
          </p:nvPr>
        </p:nvSpPr>
        <p:spPr/>
        <p:txBody>
          <a:bodyPr>
            <a:normAutofit/>
          </a:bodyPr>
          <a:lstStyle/>
          <a:p>
            <a:pPr>
              <a:defRPr/>
            </a:pPr>
            <a:r>
              <a:rPr lang="en-US" sz="4000" dirty="0"/>
              <a:t>Mode of Transit for Traumas, 2011-2015 </a:t>
            </a:r>
          </a:p>
        </p:txBody>
      </p:sp>
      <p:graphicFrame>
        <p:nvGraphicFramePr>
          <p:cNvPr id="10" name="Content Placeholder 9">
            <a:extLst/>
          </p:cNvPr>
          <p:cNvGraphicFramePr>
            <a:graphicFrameLocks noGrp="1"/>
          </p:cNvGraphicFramePr>
          <p:nvPr>
            <p:ph sz="half" idx="2"/>
            <p:extLst/>
          </p:nvPr>
        </p:nvGraphicFramePr>
        <p:xfrm>
          <a:off x="6172200" y="1314451"/>
          <a:ext cx="4191000" cy="4044950"/>
        </p:xfrm>
        <a:graphic>
          <a:graphicData uri="http://schemas.openxmlformats.org/drawingml/2006/chart">
            <c:chart xmlns:c="http://schemas.openxmlformats.org/drawingml/2006/chart" xmlns:r="http://schemas.openxmlformats.org/officeDocument/2006/relationships" r:id="rId4"/>
          </a:graphicData>
        </a:graphic>
      </p:graphicFrame>
      <p:sp>
        <p:nvSpPr>
          <p:cNvPr id="80904" name="TextBox 7"/>
          <p:cNvSpPr txBox="1">
            <a:spLocks noChangeArrowheads="1"/>
          </p:cNvSpPr>
          <p:nvPr/>
        </p:nvSpPr>
        <p:spPr bwMode="auto">
          <a:xfrm>
            <a:off x="218045" y="5732465"/>
            <a:ext cx="1110718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solidFill>
                  <a:srgbClr val="000000"/>
                </a:solidFill>
              </a:rPr>
              <a:t>Data Source: MA Trauma Registry</a:t>
            </a:r>
          </a:p>
          <a:p>
            <a:pPr>
              <a:spcBef>
                <a:spcPct val="0"/>
              </a:spcBef>
              <a:buNone/>
            </a:pPr>
            <a:r>
              <a:rPr lang="en-US" altLang="en-US" sz="1400" dirty="0">
                <a:solidFill>
                  <a:srgbClr val="000000"/>
                </a:solidFill>
              </a:rPr>
              <a:t>Massachusetts missing = 42,685 missing observations</a:t>
            </a:r>
          </a:p>
          <a:p>
            <a:pPr>
              <a:spcBef>
                <a:spcPct val="0"/>
              </a:spcBef>
              <a:buNone/>
            </a:pPr>
            <a:r>
              <a:rPr lang="en-US" altLang="en-US" sz="1400" dirty="0">
                <a:solidFill>
                  <a:srgbClr val="000000"/>
                </a:solidFill>
              </a:rPr>
              <a:t>Region 4 missing = 3,260</a:t>
            </a:r>
          </a:p>
        </p:txBody>
      </p:sp>
      <p:graphicFrame>
        <p:nvGraphicFramePr>
          <p:cNvPr id="12" name="Chart 11">
            <a:extLst>
              <a:ext uri="{FF2B5EF4-FFF2-40B4-BE49-F238E27FC236}">
                <a16:creationId xmlns:a16="http://schemas.microsoft.com/office/drawing/2014/main" id="{70D23386-D1A5-45B8-8E8D-F29C2926FD84}"/>
              </a:ext>
            </a:extLst>
          </p:cNvPr>
          <p:cNvGraphicFramePr>
            <a:graphicFrameLocks/>
          </p:cNvGraphicFramePr>
          <p:nvPr>
            <p:extLst/>
          </p:nvPr>
        </p:nvGraphicFramePr>
        <p:xfrm>
          <a:off x="5993728" y="1288400"/>
          <a:ext cx="5450309" cy="3605705"/>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7342099" y="941387"/>
            <a:ext cx="3416972" cy="400110"/>
          </a:xfrm>
          <a:prstGeom prst="rect">
            <a:avLst/>
          </a:prstGeom>
          <a:noFill/>
        </p:spPr>
        <p:txBody>
          <a:bodyPr wrap="square" rtlCol="0">
            <a:spAutoFit/>
          </a:bodyPr>
          <a:lstStyle/>
          <a:p>
            <a:r>
              <a:rPr lang="en-US" sz="2000" b="1" dirty="0">
                <a:solidFill>
                  <a:schemeClr val="tx1">
                    <a:lumMod val="65000"/>
                    <a:lumOff val="35000"/>
                  </a:schemeClr>
                </a:solidFill>
              </a:rPr>
              <a:t>Massachusetts, N=149,635</a:t>
            </a:r>
          </a:p>
        </p:txBody>
      </p:sp>
      <p:sp>
        <p:nvSpPr>
          <p:cNvPr id="14"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25</a:t>
            </a:fld>
            <a:endParaRPr lang="en-US" dirty="0">
              <a:solidFill>
                <a:srgbClr val="464646">
                  <a:lumMod val="40000"/>
                  <a:lumOff val="60000"/>
                </a:srgbClr>
              </a:solidFill>
            </a:endParaRPr>
          </a:p>
        </p:txBody>
      </p:sp>
      <p:sp>
        <p:nvSpPr>
          <p:cNvPr id="16" name="Slide Number Placeholder 5">
            <a:extLst/>
          </p:cNvPr>
          <p:cNvSpPr txBox="1">
            <a:spLocks/>
          </p:cNvSpPr>
          <p:nvPr/>
        </p:nvSpPr>
        <p:spPr>
          <a:xfrm>
            <a:off x="8756523" y="6492487"/>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49D0EE-DE7F-324B-A84C-F36708423CDB}" type="slidenum">
              <a:rPr lang="en-US" smtClean="0">
                <a:solidFill>
                  <a:srgbClr val="464646">
                    <a:lumMod val="40000"/>
                    <a:lumOff val="60000"/>
                  </a:srgbClr>
                </a:solidFill>
              </a:rPr>
              <a:pPr/>
              <a:t>25</a:t>
            </a:fld>
            <a:endParaRPr lang="en-US" dirty="0">
              <a:solidFill>
                <a:srgbClr val="464646">
                  <a:lumMod val="40000"/>
                  <a:lumOff val="60000"/>
                </a:srgbClr>
              </a:solidFill>
            </a:endParaRPr>
          </a:p>
        </p:txBody>
      </p:sp>
      <p:sp>
        <p:nvSpPr>
          <p:cNvPr id="17"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graphicFrame>
        <p:nvGraphicFramePr>
          <p:cNvPr id="13" name="Chart 12">
            <a:extLst>
              <a:ext uri="{FF2B5EF4-FFF2-40B4-BE49-F238E27FC236}">
                <a16:creationId xmlns:a16="http://schemas.microsoft.com/office/drawing/2014/main" id="{6A56B8F2-A618-492A-83BC-F41E21F64357}"/>
              </a:ext>
            </a:extLst>
          </p:cNvPr>
          <p:cNvGraphicFramePr>
            <a:graphicFrameLocks/>
          </p:cNvGraphicFramePr>
          <p:nvPr>
            <p:extLst>
              <p:ext uri="{D42A27DB-BD31-4B8C-83A1-F6EECF244321}">
                <p14:modId xmlns:p14="http://schemas.microsoft.com/office/powerpoint/2010/main" val="186590015"/>
              </p:ext>
            </p:extLst>
          </p:nvPr>
        </p:nvGraphicFramePr>
        <p:xfrm>
          <a:off x="1585329" y="1341496"/>
          <a:ext cx="5071803" cy="359200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841772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Transferred Traumas, 2011-2015</a:t>
            </a:r>
          </a:p>
        </p:txBody>
      </p:sp>
      <p:sp>
        <p:nvSpPr>
          <p:cNvPr id="4" name="TextBox 4"/>
          <p:cNvSpPr txBox="1">
            <a:spLocks noChangeArrowheads="1"/>
          </p:cNvSpPr>
          <p:nvPr/>
        </p:nvSpPr>
        <p:spPr bwMode="auto">
          <a:xfrm>
            <a:off x="592822" y="6114386"/>
            <a:ext cx="2781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solidFill>
                  <a:srgbClr val="000000"/>
                </a:solidFill>
              </a:rPr>
              <a:t>Data Source: MA Trauma Registry</a:t>
            </a:r>
          </a:p>
        </p:txBody>
      </p:sp>
      <p:sp>
        <p:nvSpPr>
          <p:cNvPr id="11"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26</a:t>
            </a:fld>
            <a:endParaRPr lang="en-US" dirty="0">
              <a:solidFill>
                <a:srgbClr val="464646">
                  <a:lumMod val="40000"/>
                  <a:lumOff val="60000"/>
                </a:srgbClr>
              </a:solidFill>
            </a:endParaRPr>
          </a:p>
        </p:txBody>
      </p:sp>
      <p:sp>
        <p:nvSpPr>
          <p:cNvPr id="12"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pic>
        <p:nvPicPr>
          <p:cNvPr id="7" name="Content Placeholder 6"/>
          <p:cNvPicPr>
            <a:picLocks noGrp="1" noChangeAspect="1"/>
          </p:cNvPicPr>
          <p:nvPr>
            <p:ph sz="half" idx="1"/>
          </p:nvPr>
        </p:nvPicPr>
        <p:blipFill>
          <a:blip r:embed="rId3"/>
          <a:stretch>
            <a:fillRect/>
          </a:stretch>
        </p:blipFill>
        <p:spPr>
          <a:xfrm>
            <a:off x="613133" y="1600200"/>
            <a:ext cx="5403134" cy="4525963"/>
          </a:xfrm>
          <a:prstGeom prst="rect">
            <a:avLst/>
          </a:prstGeom>
        </p:spPr>
      </p:pic>
      <p:pic>
        <p:nvPicPr>
          <p:cNvPr id="8" name="Content Placeholder 7"/>
          <p:cNvPicPr>
            <a:picLocks noGrp="1" noChangeAspect="1"/>
          </p:cNvPicPr>
          <p:nvPr>
            <p:ph sz="half" idx="2"/>
          </p:nvPr>
        </p:nvPicPr>
        <p:blipFill>
          <a:blip r:embed="rId4"/>
          <a:stretch>
            <a:fillRect/>
          </a:stretch>
        </p:blipFill>
        <p:spPr>
          <a:xfrm>
            <a:off x="6175733" y="1600200"/>
            <a:ext cx="5403134" cy="4525963"/>
          </a:xfrm>
          <a:prstGeom prst="rect">
            <a:avLst/>
          </a:prstGeom>
        </p:spPr>
      </p:pic>
    </p:spTree>
    <p:extLst>
      <p:ext uri="{BB962C8B-B14F-4D97-AF65-F5344CB8AC3E}">
        <p14:creationId xmlns:p14="http://schemas.microsoft.com/office/powerpoint/2010/main" val="3213712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Traumas per 10,000 Residents by Fall Type, 2011-2015</a:t>
            </a:r>
          </a:p>
        </p:txBody>
      </p:sp>
      <p:sp>
        <p:nvSpPr>
          <p:cNvPr id="4" name="TextBox 4"/>
          <p:cNvSpPr txBox="1">
            <a:spLocks noChangeArrowheads="1"/>
          </p:cNvSpPr>
          <p:nvPr/>
        </p:nvSpPr>
        <p:spPr bwMode="auto">
          <a:xfrm>
            <a:off x="592822" y="6114386"/>
            <a:ext cx="2781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solidFill>
                  <a:srgbClr val="000000"/>
                </a:solidFill>
              </a:rPr>
              <a:t>Data Source: MA Trauma Registry</a:t>
            </a:r>
          </a:p>
        </p:txBody>
      </p:sp>
      <p:sp>
        <p:nvSpPr>
          <p:cNvPr id="8"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27</a:t>
            </a:fld>
            <a:endParaRPr lang="en-US" dirty="0">
              <a:solidFill>
                <a:srgbClr val="464646">
                  <a:lumMod val="40000"/>
                  <a:lumOff val="60000"/>
                </a:srgbClr>
              </a:solidFill>
            </a:endParaRPr>
          </a:p>
        </p:txBody>
      </p:sp>
      <p:sp>
        <p:nvSpPr>
          <p:cNvPr id="9"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graphicFrame>
        <p:nvGraphicFramePr>
          <p:cNvPr id="10" name="Content Placeholder 9">
            <a:extLst>
              <a:ext uri="{FF2B5EF4-FFF2-40B4-BE49-F238E27FC236}">
                <a16:creationId xmlns:a16="http://schemas.microsoft.com/office/drawing/2014/main" id="{33D2ED91-BDAE-46F4-910A-5288C1C6EAF9}"/>
              </a:ext>
            </a:extLst>
          </p:cNvPr>
          <p:cNvGraphicFramePr>
            <a:graphicFrameLocks noGrp="1"/>
          </p:cNvGraphicFramePr>
          <p:nvPr>
            <p:ph idx="1"/>
            <p:extLst>
              <p:ext uri="{D42A27DB-BD31-4B8C-83A1-F6EECF244321}">
                <p14:modId xmlns:p14="http://schemas.microsoft.com/office/powerpoint/2010/main" val="3339190832"/>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6453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56524"/>
            <a:ext cx="11734800" cy="874654"/>
          </a:xfrm>
        </p:spPr>
        <p:txBody>
          <a:bodyPr>
            <a:noAutofit/>
          </a:bodyPr>
          <a:lstStyle/>
          <a:p>
            <a:r>
              <a:rPr lang="en-US" sz="3200" dirty="0"/>
              <a:t>Traumas per 10,000 Residents by Fall Type and Gender, 2011-2015</a:t>
            </a:r>
          </a:p>
        </p:txBody>
      </p:sp>
      <p:sp>
        <p:nvSpPr>
          <p:cNvPr id="5" name="TextBox 4"/>
          <p:cNvSpPr txBox="1">
            <a:spLocks noChangeArrowheads="1"/>
          </p:cNvSpPr>
          <p:nvPr/>
        </p:nvSpPr>
        <p:spPr bwMode="auto">
          <a:xfrm>
            <a:off x="592822" y="6114386"/>
            <a:ext cx="2781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solidFill>
                  <a:srgbClr val="000000"/>
                </a:solidFill>
              </a:rPr>
              <a:t>Data Source: MA Trauma Registry</a:t>
            </a:r>
          </a:p>
        </p:txBody>
      </p:sp>
      <p:sp>
        <p:nvSpPr>
          <p:cNvPr id="7"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28</a:t>
            </a:fld>
            <a:endParaRPr lang="en-US" dirty="0">
              <a:solidFill>
                <a:srgbClr val="464646">
                  <a:lumMod val="40000"/>
                  <a:lumOff val="60000"/>
                </a:srgbClr>
              </a:solidFill>
            </a:endParaRPr>
          </a:p>
        </p:txBody>
      </p:sp>
      <p:sp>
        <p:nvSpPr>
          <p:cNvPr id="8"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pic>
        <p:nvPicPr>
          <p:cNvPr id="4" name="Content Placeholder 3"/>
          <p:cNvPicPr>
            <a:picLocks noGrp="1" noChangeAspect="1"/>
          </p:cNvPicPr>
          <p:nvPr>
            <p:ph idx="1"/>
          </p:nvPr>
        </p:nvPicPr>
        <p:blipFill>
          <a:blip r:embed="rId2"/>
          <a:stretch>
            <a:fillRect/>
          </a:stretch>
        </p:blipFill>
        <p:spPr>
          <a:xfrm>
            <a:off x="613677" y="1600200"/>
            <a:ext cx="10964646" cy="4525963"/>
          </a:xfrm>
          <a:prstGeom prst="rect">
            <a:avLst/>
          </a:prstGeom>
        </p:spPr>
      </p:pic>
    </p:spTree>
    <p:extLst>
      <p:ext uri="{BB962C8B-B14F-4D97-AF65-F5344CB8AC3E}">
        <p14:creationId xmlns:p14="http://schemas.microsoft.com/office/powerpoint/2010/main" val="3438655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Motor Vehicle Traumas per 10,000 Residents, 2011-2015</a:t>
            </a:r>
          </a:p>
        </p:txBody>
      </p:sp>
      <p:sp>
        <p:nvSpPr>
          <p:cNvPr id="4" name="TextBox 3"/>
          <p:cNvSpPr txBox="1">
            <a:spLocks noChangeArrowheads="1"/>
          </p:cNvSpPr>
          <p:nvPr/>
        </p:nvSpPr>
        <p:spPr bwMode="auto">
          <a:xfrm>
            <a:off x="592822" y="6114386"/>
            <a:ext cx="2781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solidFill>
                  <a:srgbClr val="000000"/>
                </a:solidFill>
              </a:rPr>
              <a:t>Data Source: MA Trauma Registry</a:t>
            </a:r>
          </a:p>
        </p:txBody>
      </p:sp>
      <p:sp>
        <p:nvSpPr>
          <p:cNvPr id="8"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29</a:t>
            </a:fld>
            <a:endParaRPr lang="en-US" dirty="0">
              <a:solidFill>
                <a:srgbClr val="464646">
                  <a:lumMod val="40000"/>
                  <a:lumOff val="60000"/>
                </a:srgbClr>
              </a:solidFill>
            </a:endParaRPr>
          </a:p>
        </p:txBody>
      </p:sp>
      <p:sp>
        <p:nvSpPr>
          <p:cNvPr id="9"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graphicFrame>
        <p:nvGraphicFramePr>
          <p:cNvPr id="10" name="Content Placeholder 9">
            <a:extLst>
              <a:ext uri="{FF2B5EF4-FFF2-40B4-BE49-F238E27FC236}">
                <a16:creationId xmlns:a16="http://schemas.microsoft.com/office/drawing/2014/main" id="{9AEE0350-874F-4913-AB91-3D45FF2DCA3A}"/>
              </a:ext>
            </a:extLst>
          </p:cNvPr>
          <p:cNvGraphicFramePr>
            <a:graphicFrameLocks noGrp="1"/>
          </p:cNvGraphicFramePr>
          <p:nvPr>
            <p:ph idx="1"/>
            <p:extLst>
              <p:ext uri="{D42A27DB-BD31-4B8C-83A1-F6EECF244321}">
                <p14:modId xmlns:p14="http://schemas.microsoft.com/office/powerpoint/2010/main" val="4082276548"/>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5564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347CB3-5EA0-4AE8-B37E-F257B49BE192}"/>
              </a:ext>
            </a:extLst>
          </p:cNvPr>
          <p:cNvSpPr>
            <a:spLocks noGrp="1"/>
          </p:cNvSpPr>
          <p:nvPr>
            <p:ph type="title"/>
          </p:nvPr>
        </p:nvSpPr>
        <p:spPr/>
        <p:txBody>
          <a:bodyPr>
            <a:noAutofit/>
          </a:bodyPr>
          <a:lstStyle/>
          <a:p>
            <a:pPr>
              <a:defRPr/>
            </a:pPr>
            <a:r>
              <a:rPr lang="en-US" sz="3200" dirty="0"/>
              <a:t>Open Meeting Law: G.L. c. 30A, §§18-25</a:t>
            </a:r>
          </a:p>
        </p:txBody>
      </p:sp>
      <p:sp>
        <p:nvSpPr>
          <p:cNvPr id="3" name="Rectangle 2">
            <a:extLst>
              <a:ext uri="{FF2B5EF4-FFF2-40B4-BE49-F238E27FC236}">
                <a16:creationId xmlns:a16="http://schemas.microsoft.com/office/drawing/2014/main" id="{C6CBE4B9-EF96-41DD-ABB1-5B28D257868D}"/>
              </a:ext>
            </a:extLst>
          </p:cNvPr>
          <p:cNvSpPr/>
          <p:nvPr/>
        </p:nvSpPr>
        <p:spPr>
          <a:xfrm>
            <a:off x="465051" y="1320784"/>
            <a:ext cx="11374023" cy="4819781"/>
          </a:xfrm>
          <a:prstGeom prst="rect">
            <a:avLst/>
          </a:prstGeom>
        </p:spPr>
        <p:txBody>
          <a:bodyPr wrap="square">
            <a:spAutoFit/>
          </a:bodyPr>
          <a:lstStyle/>
          <a:p>
            <a:pPr marL="171450" indent="-171450">
              <a:spcBef>
                <a:spcPct val="20000"/>
              </a:spcBef>
              <a:buFont typeface="Arial" panose="020B0604020202020204" pitchFamily="34" charset="0"/>
              <a:buChar char="•"/>
              <a:defRPr/>
            </a:pPr>
            <a:r>
              <a:rPr lang="en-US" kern="0" dirty="0">
                <a:solidFill>
                  <a:prstClr val="black"/>
                </a:solidFill>
                <a:ea typeface="ＭＳ Ｐゴシック" charset="0"/>
              </a:rPr>
              <a:t>The purpose of open meeting law (OML) is to ensure transparency in the deliberations on which public policy is based.  </a:t>
            </a:r>
          </a:p>
          <a:p>
            <a:pPr marL="628650" lvl="1" indent="-171450">
              <a:spcBef>
                <a:spcPct val="20000"/>
              </a:spcBef>
              <a:buFont typeface="Arial" panose="020B0604020202020204" pitchFamily="34" charset="0"/>
              <a:buChar char="•"/>
              <a:defRPr/>
            </a:pPr>
            <a:r>
              <a:rPr lang="en-US" sz="1400" kern="0" dirty="0">
                <a:solidFill>
                  <a:prstClr val="black"/>
                </a:solidFill>
                <a:ea typeface="ＭＳ Ｐゴシック" charset="0"/>
              </a:rPr>
              <a:t>This requires that meetings of public bodies be open to the public.  </a:t>
            </a:r>
          </a:p>
          <a:p>
            <a:pPr marL="628650" lvl="1" indent="-171450">
              <a:spcBef>
                <a:spcPct val="20000"/>
              </a:spcBef>
              <a:buFont typeface="Arial" panose="020B0604020202020204" pitchFamily="34" charset="0"/>
              <a:buChar char="•"/>
              <a:defRPr/>
            </a:pPr>
            <a:endParaRPr lang="en-US" sz="1400" kern="0" dirty="0">
              <a:solidFill>
                <a:prstClr val="black"/>
              </a:solidFill>
              <a:ea typeface="ＭＳ Ｐゴシック" charset="0"/>
            </a:endParaRPr>
          </a:p>
          <a:p>
            <a:pPr marL="171450" indent="-171450">
              <a:spcBef>
                <a:spcPct val="20000"/>
              </a:spcBef>
              <a:buFont typeface="Arial" panose="020B0604020202020204" pitchFamily="34" charset="0"/>
              <a:buChar char="•"/>
              <a:defRPr/>
            </a:pPr>
            <a:r>
              <a:rPr lang="en-US" kern="0" dirty="0">
                <a:solidFill>
                  <a:prstClr val="black"/>
                </a:solidFill>
                <a:ea typeface="ＭＳ Ｐゴシック" charset="0"/>
              </a:rPr>
              <a:t>All meetings of a public body must be open to the public.  </a:t>
            </a:r>
          </a:p>
          <a:p>
            <a:pPr marL="628650" lvl="1" indent="-171450">
              <a:spcBef>
                <a:spcPct val="20000"/>
              </a:spcBef>
              <a:buFont typeface="Arial" panose="020B0604020202020204" pitchFamily="34" charset="0"/>
              <a:buChar char="•"/>
              <a:defRPr/>
            </a:pPr>
            <a:r>
              <a:rPr lang="en-US" sz="1400" kern="0" dirty="0">
                <a:solidFill>
                  <a:prstClr val="black"/>
                </a:solidFill>
                <a:ea typeface="ＭＳ Ｐゴシック" charset="0"/>
              </a:rPr>
              <a:t>A meeting is any deliberation by a public body with respect to any matter within the body’s jurisdiction.  </a:t>
            </a:r>
          </a:p>
          <a:p>
            <a:pPr marL="628650" lvl="1" indent="-171450">
              <a:spcBef>
                <a:spcPct val="20000"/>
              </a:spcBef>
              <a:buFont typeface="Arial" panose="020B0604020202020204" pitchFamily="34" charset="0"/>
              <a:buChar char="•"/>
              <a:defRPr/>
            </a:pPr>
            <a:r>
              <a:rPr lang="en-US" sz="1400" kern="0" dirty="0">
                <a:solidFill>
                  <a:prstClr val="black"/>
                </a:solidFill>
                <a:ea typeface="ＭＳ Ｐゴシック" charset="0"/>
              </a:rPr>
              <a:t>A deliberation is a communication between members  among members of a public body.  </a:t>
            </a:r>
          </a:p>
          <a:p>
            <a:pPr marL="628650" lvl="1" indent="-171450">
              <a:spcBef>
                <a:spcPct val="20000"/>
              </a:spcBef>
              <a:buFont typeface="Arial" panose="020B0604020202020204" pitchFamily="34" charset="0"/>
              <a:buChar char="•"/>
              <a:defRPr/>
            </a:pPr>
            <a:endParaRPr lang="en-US" sz="1400" kern="0" dirty="0">
              <a:solidFill>
                <a:prstClr val="black"/>
              </a:solidFill>
              <a:ea typeface="ＭＳ Ｐゴシック" charset="0"/>
            </a:endParaRPr>
          </a:p>
          <a:p>
            <a:pPr marL="171450" indent="-171450">
              <a:spcBef>
                <a:spcPct val="20000"/>
              </a:spcBef>
              <a:buFont typeface="Arial" panose="020B0604020202020204" pitchFamily="34" charset="0"/>
              <a:buChar char="•"/>
              <a:defRPr/>
            </a:pPr>
            <a:r>
              <a:rPr lang="en-US" kern="0" dirty="0">
                <a:solidFill>
                  <a:prstClr val="black"/>
                </a:solidFill>
                <a:ea typeface="ＭＳ Ｐゴシック" charset="0"/>
              </a:rPr>
              <a:t>A public body is any multi-member board, commission, committee or subcommittee within the executive or legislative branches (except the Legislature) of state government</a:t>
            </a:r>
          </a:p>
          <a:p>
            <a:pPr marL="628650" lvl="1" indent="-171450">
              <a:spcBef>
                <a:spcPct val="20000"/>
              </a:spcBef>
              <a:buFont typeface="Arial" panose="020B0604020202020204" pitchFamily="34" charset="0"/>
              <a:buChar char="•"/>
              <a:defRPr/>
            </a:pPr>
            <a:r>
              <a:rPr lang="en-US" sz="1400" kern="0" dirty="0">
                <a:solidFill>
                  <a:prstClr val="black"/>
                </a:solidFill>
                <a:ea typeface="ＭＳ Ｐゴシック" charset="0"/>
              </a:rPr>
              <a:t>This includes any body created to advise or make recommendations </a:t>
            </a:r>
          </a:p>
          <a:p>
            <a:pPr marL="628650" lvl="1" indent="-171450">
              <a:spcBef>
                <a:spcPct val="20000"/>
              </a:spcBef>
              <a:buFont typeface="Arial" panose="020B0604020202020204" pitchFamily="34" charset="0"/>
              <a:buChar char="•"/>
              <a:defRPr/>
            </a:pPr>
            <a:endParaRPr lang="en-US" sz="1400" kern="0" dirty="0">
              <a:solidFill>
                <a:prstClr val="black"/>
              </a:solidFill>
              <a:ea typeface="ＭＳ Ｐゴシック" charset="0"/>
            </a:endParaRPr>
          </a:p>
          <a:p>
            <a:pPr marL="171450" indent="-171450">
              <a:spcBef>
                <a:spcPct val="20000"/>
              </a:spcBef>
              <a:buFont typeface="Arial" panose="020B0604020202020204" pitchFamily="34" charset="0"/>
              <a:buChar char="•"/>
              <a:defRPr/>
            </a:pPr>
            <a:r>
              <a:rPr lang="en-US" kern="0" dirty="0">
                <a:solidFill>
                  <a:prstClr val="black"/>
                </a:solidFill>
                <a:ea typeface="ＭＳ Ｐゴシック" charset="0"/>
              </a:rPr>
              <a:t>Under OML the public is permitted to attend meetings.  </a:t>
            </a:r>
          </a:p>
          <a:p>
            <a:pPr marL="628650" lvl="1" indent="-171450">
              <a:spcBef>
                <a:spcPct val="20000"/>
              </a:spcBef>
              <a:buFont typeface="Arial" panose="020B0604020202020204" pitchFamily="34" charset="0"/>
              <a:buChar char="•"/>
              <a:defRPr/>
            </a:pPr>
            <a:r>
              <a:rPr lang="en-US" sz="1400" kern="0" dirty="0">
                <a:solidFill>
                  <a:prstClr val="black"/>
                </a:solidFill>
                <a:ea typeface="ＭＳ Ｐゴシック" charset="0"/>
              </a:rPr>
              <a:t>Individuals in meetings may not address the public body without the permission of the chair.  </a:t>
            </a:r>
          </a:p>
          <a:p>
            <a:pPr marL="628650" lvl="1" indent="-171450">
              <a:spcBef>
                <a:spcPct val="20000"/>
              </a:spcBef>
              <a:buFont typeface="Arial" panose="020B0604020202020204" pitchFamily="34" charset="0"/>
              <a:buChar char="•"/>
              <a:defRPr/>
            </a:pPr>
            <a:r>
              <a:rPr lang="en-US" sz="1400" kern="0" dirty="0">
                <a:solidFill>
                  <a:prstClr val="black"/>
                </a:solidFill>
                <a:ea typeface="ＭＳ Ｐゴシック" charset="0"/>
              </a:rPr>
              <a:t>Public participation is allowed at the discretion of the chair.  </a:t>
            </a:r>
          </a:p>
          <a:p>
            <a:pPr marL="628650" lvl="1" indent="-171450">
              <a:spcBef>
                <a:spcPct val="20000"/>
              </a:spcBef>
              <a:buFont typeface="Arial" panose="020B0604020202020204" pitchFamily="34" charset="0"/>
              <a:buChar char="•"/>
              <a:defRPr/>
            </a:pPr>
            <a:endParaRPr lang="en-US" sz="1400" kern="0" dirty="0">
              <a:solidFill>
                <a:prstClr val="black"/>
              </a:solidFill>
              <a:ea typeface="ＭＳ Ｐゴシック" charset="0"/>
            </a:endParaRPr>
          </a:p>
          <a:p>
            <a:pPr marL="171450" indent="-171450">
              <a:spcBef>
                <a:spcPct val="20000"/>
              </a:spcBef>
              <a:buFont typeface="Arial" panose="020B0604020202020204" pitchFamily="34" charset="0"/>
              <a:buChar char="•"/>
              <a:defRPr/>
            </a:pPr>
            <a:r>
              <a:rPr lang="en-US" kern="0" dirty="0">
                <a:solidFill>
                  <a:prstClr val="black"/>
                </a:solidFill>
                <a:ea typeface="ＭＳ Ｐゴシック" charset="0"/>
              </a:rPr>
              <a:t>For more information on Open Meeting Law, please visit: </a:t>
            </a:r>
          </a:p>
          <a:p>
            <a:pPr marL="628650" lvl="1" indent="-171450">
              <a:spcBef>
                <a:spcPct val="20000"/>
              </a:spcBef>
              <a:buFont typeface="Arial" panose="020B0604020202020204" pitchFamily="34" charset="0"/>
              <a:buChar char="•"/>
              <a:defRPr/>
            </a:pPr>
            <a:r>
              <a:rPr lang="en-US" sz="1400" kern="0" dirty="0">
                <a:solidFill>
                  <a:prstClr val="black"/>
                </a:solidFill>
                <a:ea typeface="ＭＳ Ｐゴシック" charset="0"/>
              </a:rPr>
              <a:t>https://www.mass.gov/the-open-meeting-law</a:t>
            </a:r>
            <a:endParaRPr lang="en-US" sz="400" kern="0" dirty="0">
              <a:solidFill>
                <a:prstClr val="black"/>
              </a:solidFill>
              <a:ea typeface="ＭＳ Ｐゴシック" charset="0"/>
            </a:endParaRPr>
          </a:p>
        </p:txBody>
      </p:sp>
      <p:sp>
        <p:nvSpPr>
          <p:cNvPr id="5"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3</a:t>
            </a:fld>
            <a:endParaRPr lang="en-US" dirty="0">
              <a:solidFill>
                <a:srgbClr val="464646">
                  <a:lumMod val="40000"/>
                  <a:lumOff val="60000"/>
                </a:srgbClr>
              </a:solidFill>
            </a:endParaRPr>
          </a:p>
        </p:txBody>
      </p:sp>
      <p:sp>
        <p:nvSpPr>
          <p:cNvPr id="7" name="Slide Number Placeholder 5">
            <a:extLst/>
          </p:cNvPr>
          <p:cNvSpPr txBox="1">
            <a:spLocks/>
          </p:cNvSpPr>
          <p:nvPr/>
        </p:nvSpPr>
        <p:spPr>
          <a:xfrm>
            <a:off x="8756523" y="6492487"/>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49D0EE-DE7F-324B-A84C-F36708423CDB}" type="slidenum">
              <a:rPr lang="en-US" smtClean="0">
                <a:solidFill>
                  <a:srgbClr val="464646">
                    <a:lumMod val="40000"/>
                    <a:lumOff val="60000"/>
                  </a:srgbClr>
                </a:solidFill>
              </a:rPr>
              <a:pPr/>
              <a:t>3</a:t>
            </a:fld>
            <a:endParaRPr lang="en-US" dirty="0">
              <a:solidFill>
                <a:srgbClr val="464646">
                  <a:lumMod val="40000"/>
                  <a:lumOff val="60000"/>
                </a:srgbClr>
              </a:solidFill>
            </a:endParaRPr>
          </a:p>
        </p:txBody>
      </p:sp>
      <p:sp>
        <p:nvSpPr>
          <p:cNvPr id="8"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908835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Off-Road Vehicle per 10,000 Residents, 2011-2015</a:t>
            </a:r>
          </a:p>
        </p:txBody>
      </p:sp>
      <p:sp>
        <p:nvSpPr>
          <p:cNvPr id="4" name="TextBox 4"/>
          <p:cNvSpPr txBox="1">
            <a:spLocks noChangeArrowheads="1"/>
          </p:cNvSpPr>
          <p:nvPr/>
        </p:nvSpPr>
        <p:spPr bwMode="auto">
          <a:xfrm>
            <a:off x="213260" y="5299998"/>
            <a:ext cx="456496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solidFill>
                  <a:srgbClr val="000000"/>
                </a:solidFill>
              </a:rPr>
              <a:t>Data Source: MA Trauma Registry</a:t>
            </a:r>
          </a:p>
          <a:p>
            <a:pPr>
              <a:spcBef>
                <a:spcPct val="0"/>
              </a:spcBef>
              <a:buNone/>
            </a:pPr>
            <a:r>
              <a:rPr lang="en-US" altLang="en-US" sz="1400" dirty="0">
                <a:solidFill>
                  <a:srgbClr val="000000"/>
                </a:solidFill>
              </a:rPr>
              <a:t>Region 4 patients in a snow vehicle accident = 9</a:t>
            </a:r>
          </a:p>
          <a:p>
            <a:pPr>
              <a:spcBef>
                <a:spcPct val="0"/>
              </a:spcBef>
              <a:buNone/>
            </a:pPr>
            <a:r>
              <a:rPr lang="en-US" altLang="en-US" sz="1400" dirty="0">
                <a:solidFill>
                  <a:srgbClr val="000000"/>
                </a:solidFill>
              </a:rPr>
              <a:t>Region 4 patients in off road vehicle accident = 135</a:t>
            </a:r>
          </a:p>
          <a:p>
            <a:pPr>
              <a:spcBef>
                <a:spcPct val="0"/>
              </a:spcBef>
              <a:buNone/>
            </a:pPr>
            <a:r>
              <a:rPr lang="en-US" altLang="en-US" sz="1400" dirty="0">
                <a:solidFill>
                  <a:srgbClr val="000000"/>
                </a:solidFill>
              </a:rPr>
              <a:t>MA patients in snow vehicle accident = 287</a:t>
            </a:r>
          </a:p>
          <a:p>
            <a:pPr>
              <a:spcBef>
                <a:spcPct val="0"/>
              </a:spcBef>
              <a:buNone/>
            </a:pPr>
            <a:r>
              <a:rPr lang="en-US" altLang="en-US" sz="1400" dirty="0">
                <a:solidFill>
                  <a:srgbClr val="000000"/>
                </a:solidFill>
              </a:rPr>
              <a:t>MA patients in off road vehicle accident = 630</a:t>
            </a:r>
          </a:p>
          <a:p>
            <a:pPr eaLnBrk="1" hangingPunct="1">
              <a:spcBef>
                <a:spcPct val="0"/>
              </a:spcBef>
              <a:buFontTx/>
              <a:buNone/>
            </a:pPr>
            <a:endParaRPr lang="en-US" altLang="en-US" sz="1400" dirty="0">
              <a:solidFill>
                <a:srgbClr val="000000"/>
              </a:solidFill>
            </a:endParaRPr>
          </a:p>
        </p:txBody>
      </p:sp>
      <p:sp>
        <p:nvSpPr>
          <p:cNvPr id="8"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30</a:t>
            </a:fld>
            <a:endParaRPr lang="en-US" dirty="0">
              <a:solidFill>
                <a:srgbClr val="464646">
                  <a:lumMod val="40000"/>
                  <a:lumOff val="60000"/>
                </a:srgbClr>
              </a:solidFill>
            </a:endParaRPr>
          </a:p>
        </p:txBody>
      </p:sp>
      <p:sp>
        <p:nvSpPr>
          <p:cNvPr id="9"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graphicFrame>
        <p:nvGraphicFramePr>
          <p:cNvPr id="11" name="Content Placeholder 10">
            <a:extLst>
              <a:ext uri="{FF2B5EF4-FFF2-40B4-BE49-F238E27FC236}">
                <a16:creationId xmlns:a16="http://schemas.microsoft.com/office/drawing/2014/main" id="{2E41BA9D-AF4B-4479-B925-6C96B311B078}"/>
              </a:ext>
            </a:extLst>
          </p:cNvPr>
          <p:cNvGraphicFramePr>
            <a:graphicFrameLocks noGrp="1"/>
          </p:cNvGraphicFramePr>
          <p:nvPr>
            <p:ph idx="1"/>
            <p:extLst>
              <p:ext uri="{D42A27DB-BD31-4B8C-83A1-F6EECF244321}">
                <p14:modId xmlns:p14="http://schemas.microsoft.com/office/powerpoint/2010/main" val="2119764572"/>
              </p:ext>
            </p:extLst>
          </p:nvPr>
        </p:nvGraphicFramePr>
        <p:xfrm>
          <a:off x="592822" y="1157287"/>
          <a:ext cx="109728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9167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5A357-55B9-483D-A991-2DD4118C6644}"/>
              </a:ext>
            </a:extLst>
          </p:cNvPr>
          <p:cNvSpPr>
            <a:spLocks noGrp="1"/>
          </p:cNvSpPr>
          <p:nvPr>
            <p:ph type="title"/>
          </p:nvPr>
        </p:nvSpPr>
        <p:spPr/>
        <p:txBody>
          <a:bodyPr>
            <a:normAutofit/>
          </a:bodyPr>
          <a:lstStyle/>
          <a:p>
            <a:pPr>
              <a:defRPr/>
            </a:pPr>
            <a:r>
              <a:rPr lang="en-US" sz="4000" dirty="0"/>
              <a:t>Regional Discussion Framework	</a:t>
            </a:r>
          </a:p>
        </p:txBody>
      </p:sp>
      <p:sp>
        <p:nvSpPr>
          <p:cNvPr id="3" name="Content Placeholder 2">
            <a:extLst>
              <a:ext uri="{FF2B5EF4-FFF2-40B4-BE49-F238E27FC236}">
                <a16:creationId xmlns:a16="http://schemas.microsoft.com/office/drawing/2014/main" id="{59200348-AC69-4687-B738-05997F6C4F03}"/>
              </a:ext>
            </a:extLst>
          </p:cNvPr>
          <p:cNvSpPr>
            <a:spLocks noGrp="1"/>
          </p:cNvSpPr>
          <p:nvPr>
            <p:ph idx="1"/>
          </p:nvPr>
        </p:nvSpPr>
        <p:spPr>
          <a:xfrm>
            <a:off x="609600" y="1306899"/>
            <a:ext cx="10972800" cy="4525963"/>
          </a:xfrm>
        </p:spPr>
        <p:txBody>
          <a:bodyPr>
            <a:noAutofit/>
          </a:bodyPr>
          <a:lstStyle/>
          <a:p>
            <a:pPr marL="0" indent="0">
              <a:buNone/>
              <a:defRPr/>
            </a:pPr>
            <a:r>
              <a:rPr lang="en-US" sz="2000" dirty="0"/>
              <a:t>1.  </a:t>
            </a:r>
            <a:r>
              <a:rPr lang="en-US" sz="2400" b="1" dirty="0"/>
              <a:t>Pre-Hospital: </a:t>
            </a:r>
          </a:p>
          <a:p>
            <a:pPr lvl="1">
              <a:defRPr/>
            </a:pPr>
            <a:r>
              <a:rPr lang="en-US" sz="1800" dirty="0"/>
              <a:t>What is the process used at regional hospitals with designated trauma services for receiving notification from EMS of an incoming trauma? </a:t>
            </a:r>
          </a:p>
          <a:p>
            <a:pPr lvl="1">
              <a:defRPr/>
            </a:pPr>
            <a:r>
              <a:rPr lang="en-US" sz="1800" dirty="0"/>
              <a:t>What follow-up communication or feedback is provided to EMS personnel? </a:t>
            </a:r>
          </a:p>
          <a:p>
            <a:pPr marL="0" indent="0">
              <a:buNone/>
              <a:defRPr/>
            </a:pPr>
            <a:r>
              <a:rPr lang="en-US" sz="2400" dirty="0"/>
              <a:t>2.  </a:t>
            </a:r>
            <a:r>
              <a:rPr lang="en-US" sz="2400" b="1" dirty="0"/>
              <a:t>In-Hospital: </a:t>
            </a:r>
          </a:p>
          <a:p>
            <a:pPr lvl="1">
              <a:defRPr/>
            </a:pPr>
            <a:r>
              <a:rPr lang="en-US" sz="1800" dirty="0"/>
              <a:t>When do your local hospitals transfer patients to a trauma center? </a:t>
            </a:r>
          </a:p>
          <a:p>
            <a:pPr lvl="1">
              <a:defRPr/>
            </a:pPr>
            <a:r>
              <a:rPr lang="en-US" sz="1800" dirty="0"/>
              <a:t>Are there any specialties that are particularly difficult for you to access for your patients?</a:t>
            </a:r>
          </a:p>
          <a:p>
            <a:pPr marL="0" indent="0">
              <a:buNone/>
              <a:defRPr/>
            </a:pPr>
            <a:r>
              <a:rPr lang="en-US" sz="2400" dirty="0"/>
              <a:t>3.  </a:t>
            </a:r>
            <a:r>
              <a:rPr lang="en-US" sz="2400" b="1" dirty="0"/>
              <a:t>Post-Trauma: </a:t>
            </a:r>
          </a:p>
          <a:p>
            <a:pPr lvl="1">
              <a:defRPr/>
            </a:pPr>
            <a:r>
              <a:rPr lang="en-US" sz="1800" dirty="0"/>
              <a:t>What post trauma resources are available to your hospitals? </a:t>
            </a:r>
          </a:p>
          <a:p>
            <a:pPr lvl="1">
              <a:defRPr/>
            </a:pPr>
            <a:r>
              <a:rPr lang="en-US" sz="1800" dirty="0"/>
              <a:t>What barriers do you encounter when trying to place patients in an appropriate facility?</a:t>
            </a:r>
          </a:p>
          <a:p>
            <a:pPr marL="0" indent="0">
              <a:buNone/>
              <a:defRPr/>
            </a:pPr>
            <a:r>
              <a:rPr lang="en-US" sz="2400" dirty="0"/>
              <a:t>4.  </a:t>
            </a:r>
            <a:r>
              <a:rPr lang="en-US" sz="2400" b="1" dirty="0"/>
              <a:t>Prevention and Access</a:t>
            </a:r>
            <a:r>
              <a:rPr lang="en-US" sz="2400" dirty="0"/>
              <a:t>:</a:t>
            </a:r>
          </a:p>
          <a:p>
            <a:pPr lvl="1">
              <a:defRPr/>
            </a:pPr>
            <a:r>
              <a:rPr lang="en-US" sz="1800" dirty="0"/>
              <a:t>What role do the hospitals with designated trauma services play in trauma prevention in your region? </a:t>
            </a:r>
          </a:p>
          <a:p>
            <a:pPr lvl="1">
              <a:defRPr/>
            </a:pPr>
            <a:r>
              <a:rPr lang="en-US" sz="1800" dirty="0"/>
              <a:t>Is there equitable access to trauma care in your region, and is current trauma care meeting the needs of the region’s patient population?</a:t>
            </a:r>
          </a:p>
          <a:p>
            <a:pPr>
              <a:defRPr/>
            </a:pPr>
            <a:endParaRPr lang="en-US" dirty="0"/>
          </a:p>
        </p:txBody>
      </p:sp>
      <p:sp>
        <p:nvSpPr>
          <p:cNvPr id="5"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31</a:t>
            </a:fld>
            <a:endParaRPr lang="en-US" dirty="0">
              <a:solidFill>
                <a:srgbClr val="464646">
                  <a:lumMod val="40000"/>
                  <a:lumOff val="60000"/>
                </a:srgbClr>
              </a:solidFill>
            </a:endParaRPr>
          </a:p>
        </p:txBody>
      </p:sp>
      <p:sp>
        <p:nvSpPr>
          <p:cNvPr id="6"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3192777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D2B8B-6EA7-439A-ACA2-B8F20B810E97}"/>
              </a:ext>
            </a:extLst>
          </p:cNvPr>
          <p:cNvSpPr>
            <a:spLocks noGrp="1"/>
          </p:cNvSpPr>
          <p:nvPr>
            <p:ph type="title"/>
          </p:nvPr>
        </p:nvSpPr>
        <p:spPr/>
        <p:txBody>
          <a:bodyPr>
            <a:normAutofit/>
          </a:bodyPr>
          <a:lstStyle/>
          <a:p>
            <a:pPr>
              <a:defRPr/>
            </a:pPr>
            <a:r>
              <a:rPr lang="en-US" sz="4000"/>
              <a:t>Region 4 </a:t>
            </a:r>
            <a:r>
              <a:rPr lang="en-US" sz="4000" dirty="0"/>
              <a:t>Public Comment</a:t>
            </a:r>
          </a:p>
        </p:txBody>
      </p:sp>
      <p:sp>
        <p:nvSpPr>
          <p:cNvPr id="3" name="Content Placeholder 2">
            <a:extLst>
              <a:ext uri="{FF2B5EF4-FFF2-40B4-BE49-F238E27FC236}">
                <a16:creationId xmlns:a16="http://schemas.microsoft.com/office/drawing/2014/main" id="{762EA0D7-A079-4633-9A23-AEDB1A0B170C}"/>
              </a:ext>
            </a:extLst>
          </p:cNvPr>
          <p:cNvSpPr>
            <a:spLocks noGrp="1"/>
          </p:cNvSpPr>
          <p:nvPr>
            <p:ph idx="1"/>
          </p:nvPr>
        </p:nvSpPr>
        <p:spPr/>
        <p:txBody>
          <a:bodyPr/>
          <a:lstStyle/>
          <a:p>
            <a:pPr marL="0" indent="0">
              <a:buNone/>
              <a:defRPr/>
            </a:pPr>
            <a:endParaRPr lang="en-US" sz="2400" dirty="0"/>
          </a:p>
          <a:p>
            <a:pPr marL="0" indent="0">
              <a:buNone/>
              <a:defRPr/>
            </a:pPr>
            <a:endParaRPr lang="en-US" sz="2400" dirty="0"/>
          </a:p>
          <a:p>
            <a:pPr marL="0" indent="0" algn="ctr">
              <a:buNone/>
              <a:defRPr/>
            </a:pPr>
            <a:endParaRPr lang="en-US" sz="2800" dirty="0"/>
          </a:p>
          <a:p>
            <a:pPr marL="0" indent="0" algn="ctr">
              <a:buNone/>
              <a:defRPr/>
            </a:pPr>
            <a:endParaRPr lang="en-US" sz="2800" dirty="0"/>
          </a:p>
          <a:p>
            <a:pPr marL="0" indent="0" algn="ctr">
              <a:buNone/>
              <a:defRPr/>
            </a:pPr>
            <a:r>
              <a:rPr lang="en-US" sz="2800" b="1" dirty="0"/>
              <a:t>Public Comment on Region 4</a:t>
            </a:r>
          </a:p>
        </p:txBody>
      </p:sp>
      <p:sp>
        <p:nvSpPr>
          <p:cNvPr id="5"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32</a:t>
            </a:fld>
            <a:endParaRPr lang="en-US" dirty="0">
              <a:solidFill>
                <a:srgbClr val="464646">
                  <a:lumMod val="40000"/>
                  <a:lumOff val="60000"/>
                </a:srgbClr>
              </a:solidFill>
            </a:endParaRPr>
          </a:p>
        </p:txBody>
      </p:sp>
      <p:sp>
        <p:nvSpPr>
          <p:cNvPr id="6"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88112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5A357-55B9-483D-A991-2DD4118C6644}"/>
              </a:ext>
            </a:extLst>
          </p:cNvPr>
          <p:cNvSpPr>
            <a:spLocks noGrp="1"/>
          </p:cNvSpPr>
          <p:nvPr>
            <p:ph type="title"/>
          </p:nvPr>
        </p:nvSpPr>
        <p:spPr/>
        <p:txBody>
          <a:bodyPr>
            <a:normAutofit/>
          </a:bodyPr>
          <a:lstStyle/>
          <a:p>
            <a:pPr>
              <a:defRPr/>
            </a:pPr>
            <a:r>
              <a:rPr lang="en-US" sz="4000" dirty="0"/>
              <a:t>Regional Discussion Framework	</a:t>
            </a:r>
          </a:p>
        </p:txBody>
      </p:sp>
      <p:sp>
        <p:nvSpPr>
          <p:cNvPr id="3" name="Content Placeholder 2">
            <a:extLst>
              <a:ext uri="{FF2B5EF4-FFF2-40B4-BE49-F238E27FC236}">
                <a16:creationId xmlns:a16="http://schemas.microsoft.com/office/drawing/2014/main" id="{59200348-AC69-4687-B738-05997F6C4F03}"/>
              </a:ext>
            </a:extLst>
          </p:cNvPr>
          <p:cNvSpPr>
            <a:spLocks noGrp="1"/>
          </p:cNvSpPr>
          <p:nvPr>
            <p:ph idx="1"/>
          </p:nvPr>
        </p:nvSpPr>
        <p:spPr>
          <a:xfrm>
            <a:off x="609600" y="1255140"/>
            <a:ext cx="10972800" cy="4525963"/>
          </a:xfrm>
        </p:spPr>
        <p:txBody>
          <a:bodyPr>
            <a:noAutofit/>
          </a:bodyPr>
          <a:lstStyle/>
          <a:p>
            <a:pPr marL="0" indent="0">
              <a:buNone/>
              <a:defRPr/>
            </a:pPr>
            <a:r>
              <a:rPr lang="en-US" sz="2400" dirty="0"/>
              <a:t>1.  </a:t>
            </a:r>
            <a:r>
              <a:rPr lang="en-US" sz="2400" b="1" dirty="0"/>
              <a:t>Pre-Hospital: </a:t>
            </a:r>
          </a:p>
          <a:p>
            <a:pPr lvl="1">
              <a:defRPr/>
            </a:pPr>
            <a:r>
              <a:rPr lang="en-US" sz="1800" dirty="0"/>
              <a:t>What is the process used at regional hospitals with designated trauma services for receiving notification from EMS of an incoming trauma? </a:t>
            </a:r>
          </a:p>
          <a:p>
            <a:pPr lvl="1">
              <a:defRPr/>
            </a:pPr>
            <a:r>
              <a:rPr lang="en-US" sz="1800" dirty="0"/>
              <a:t>What follow-up communication or feedback is provided to EMS personnel? </a:t>
            </a:r>
          </a:p>
          <a:p>
            <a:pPr marL="0" indent="0">
              <a:buNone/>
              <a:defRPr/>
            </a:pPr>
            <a:r>
              <a:rPr lang="en-US" sz="2400" dirty="0"/>
              <a:t>2.  </a:t>
            </a:r>
            <a:r>
              <a:rPr lang="en-US" sz="2400" b="1" dirty="0"/>
              <a:t>In-Hospital: </a:t>
            </a:r>
          </a:p>
          <a:p>
            <a:pPr lvl="1">
              <a:defRPr/>
            </a:pPr>
            <a:r>
              <a:rPr lang="en-US" sz="1800" dirty="0"/>
              <a:t>When do your local hospitals transfer patients to a trauma center? </a:t>
            </a:r>
          </a:p>
          <a:p>
            <a:pPr lvl="1">
              <a:defRPr/>
            </a:pPr>
            <a:r>
              <a:rPr lang="en-US" sz="1800" dirty="0"/>
              <a:t>Are there any specialties that are particularly difficult for you to access for your patients?</a:t>
            </a:r>
          </a:p>
          <a:p>
            <a:pPr marL="0" indent="0">
              <a:buNone/>
              <a:defRPr/>
            </a:pPr>
            <a:r>
              <a:rPr lang="en-US" sz="2400" dirty="0"/>
              <a:t>3.  </a:t>
            </a:r>
            <a:r>
              <a:rPr lang="en-US" sz="2400" b="1" dirty="0"/>
              <a:t>Post-Trauma: </a:t>
            </a:r>
          </a:p>
          <a:p>
            <a:pPr lvl="1">
              <a:defRPr/>
            </a:pPr>
            <a:r>
              <a:rPr lang="en-US" sz="1800" dirty="0"/>
              <a:t>What post trauma resources are available to your hospitals? </a:t>
            </a:r>
          </a:p>
          <a:p>
            <a:pPr lvl="1">
              <a:defRPr/>
            </a:pPr>
            <a:r>
              <a:rPr lang="en-US" sz="1800" dirty="0"/>
              <a:t>What barriers do you encounter when trying to place patients in an appropriate facility?</a:t>
            </a:r>
          </a:p>
          <a:p>
            <a:pPr marL="0" indent="0">
              <a:buNone/>
              <a:defRPr/>
            </a:pPr>
            <a:r>
              <a:rPr lang="en-US" sz="2400" dirty="0"/>
              <a:t>4.  </a:t>
            </a:r>
            <a:r>
              <a:rPr lang="en-US" sz="2400" b="1" dirty="0"/>
              <a:t>Prevention and Access</a:t>
            </a:r>
            <a:r>
              <a:rPr lang="en-US" sz="2400" dirty="0"/>
              <a:t>:</a:t>
            </a:r>
          </a:p>
          <a:p>
            <a:pPr lvl="1">
              <a:defRPr/>
            </a:pPr>
            <a:r>
              <a:rPr lang="en-US" sz="1800" dirty="0"/>
              <a:t>What role do the hospitals with designated trauma services play in trauma prevention in your region? </a:t>
            </a:r>
          </a:p>
          <a:p>
            <a:pPr lvl="1">
              <a:defRPr/>
            </a:pPr>
            <a:r>
              <a:rPr lang="en-US" sz="1800" dirty="0"/>
              <a:t>Is there equitable access to trauma care in your region, and is current trauma care meeting the needs of the region’s patient population?</a:t>
            </a:r>
          </a:p>
          <a:p>
            <a:pPr>
              <a:defRPr/>
            </a:pPr>
            <a:endParaRPr lang="en-US" sz="3600" dirty="0"/>
          </a:p>
        </p:txBody>
      </p:sp>
      <p:sp>
        <p:nvSpPr>
          <p:cNvPr id="5"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33</a:t>
            </a:fld>
            <a:endParaRPr lang="en-US" dirty="0">
              <a:solidFill>
                <a:srgbClr val="464646">
                  <a:lumMod val="40000"/>
                  <a:lumOff val="60000"/>
                </a:srgbClr>
              </a:solidFill>
            </a:endParaRPr>
          </a:p>
        </p:txBody>
      </p:sp>
      <p:sp>
        <p:nvSpPr>
          <p:cNvPr id="6"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927668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2B454-5C93-40BC-B1EC-84A45B7B76C4}"/>
              </a:ext>
            </a:extLst>
          </p:cNvPr>
          <p:cNvSpPr>
            <a:spLocks noGrp="1"/>
          </p:cNvSpPr>
          <p:nvPr>
            <p:ph type="title"/>
          </p:nvPr>
        </p:nvSpPr>
        <p:spPr/>
        <p:txBody>
          <a:bodyPr>
            <a:normAutofit/>
          </a:bodyPr>
          <a:lstStyle/>
          <a:p>
            <a:pPr>
              <a:defRPr/>
            </a:pPr>
            <a:r>
              <a:rPr lang="en-US" sz="4000" dirty="0"/>
              <a:t>Future Meetings</a:t>
            </a:r>
          </a:p>
        </p:txBody>
      </p:sp>
      <p:sp>
        <p:nvSpPr>
          <p:cNvPr id="3" name="Content Placeholder 2">
            <a:extLst>
              <a:ext uri="{FF2B5EF4-FFF2-40B4-BE49-F238E27FC236}">
                <a16:creationId xmlns:a16="http://schemas.microsoft.com/office/drawing/2014/main" id="{38E73033-B4F2-4AB5-B560-642DE030AB5F}"/>
              </a:ext>
            </a:extLst>
          </p:cNvPr>
          <p:cNvSpPr>
            <a:spLocks noGrp="1"/>
          </p:cNvSpPr>
          <p:nvPr>
            <p:ph idx="1"/>
          </p:nvPr>
        </p:nvSpPr>
        <p:spPr/>
        <p:txBody>
          <a:bodyPr/>
          <a:lstStyle/>
          <a:p>
            <a:pPr marL="0" indent="0">
              <a:buNone/>
              <a:defRPr/>
            </a:pPr>
            <a:r>
              <a:rPr lang="en-US" dirty="0"/>
              <a:t>Meeting Schedule: </a:t>
            </a:r>
            <a:br>
              <a:rPr lang="en-US" dirty="0"/>
            </a:br>
            <a:r>
              <a:rPr lang="en-US" sz="1400" dirty="0"/>
              <a:t> </a:t>
            </a:r>
          </a:p>
          <a:p>
            <a:pPr lvl="1">
              <a:defRPr/>
            </a:pPr>
            <a:r>
              <a:rPr lang="en-US"/>
              <a:t>Wednesday, May </a:t>
            </a:r>
            <a:r>
              <a:rPr lang="en-US" dirty="0"/>
              <a:t>20, 2020</a:t>
            </a:r>
          </a:p>
          <a:p>
            <a:pPr marL="457200" lvl="1" indent="0">
              <a:buNone/>
              <a:defRPr/>
            </a:pPr>
            <a:endParaRPr lang="en-US" dirty="0"/>
          </a:p>
          <a:p>
            <a:pPr marL="0" lvl="1" indent="0">
              <a:buNone/>
              <a:defRPr/>
            </a:pPr>
            <a:r>
              <a:rPr lang="en-US" dirty="0"/>
              <a:t>All meetings will be held from 10:00am-12:00pm at 67 Forest Street, Marlborough.  </a:t>
            </a:r>
          </a:p>
        </p:txBody>
      </p:sp>
      <p:sp>
        <p:nvSpPr>
          <p:cNvPr id="5"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34</a:t>
            </a:fld>
            <a:endParaRPr lang="en-US" dirty="0">
              <a:solidFill>
                <a:srgbClr val="464646">
                  <a:lumMod val="40000"/>
                  <a:lumOff val="60000"/>
                </a:srgbClr>
              </a:solidFill>
            </a:endParaRPr>
          </a:p>
        </p:txBody>
      </p:sp>
      <p:sp>
        <p:nvSpPr>
          <p:cNvPr id="6"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708640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EA6B4A-872F-4040-BC37-E733CB9479CF}"/>
              </a:ext>
            </a:extLst>
          </p:cNvPr>
          <p:cNvSpPr>
            <a:spLocks noGrp="1"/>
          </p:cNvSpPr>
          <p:nvPr>
            <p:ph type="title"/>
          </p:nvPr>
        </p:nvSpPr>
        <p:spPr/>
        <p:txBody>
          <a:bodyPr>
            <a:normAutofit/>
          </a:bodyPr>
          <a:lstStyle/>
          <a:p>
            <a:pPr>
              <a:defRPr/>
            </a:pPr>
            <a:r>
              <a:rPr lang="en-US" sz="4000" dirty="0"/>
              <a:t>Additional Information</a:t>
            </a:r>
          </a:p>
        </p:txBody>
      </p:sp>
      <p:sp>
        <p:nvSpPr>
          <p:cNvPr id="4" name="Content Placeholder 3">
            <a:extLst>
              <a:ext uri="{FF2B5EF4-FFF2-40B4-BE49-F238E27FC236}">
                <a16:creationId xmlns:a16="http://schemas.microsoft.com/office/drawing/2014/main" id="{7F834CB0-A5DD-493E-9759-D34F7E5E4CA7}"/>
              </a:ext>
            </a:extLst>
          </p:cNvPr>
          <p:cNvSpPr>
            <a:spLocks noGrp="1"/>
          </p:cNvSpPr>
          <p:nvPr>
            <p:ph idx="1"/>
          </p:nvPr>
        </p:nvSpPr>
        <p:spPr/>
        <p:txBody>
          <a:bodyPr/>
          <a:lstStyle/>
          <a:p>
            <a:pPr marL="0" indent="0">
              <a:buNone/>
              <a:defRPr/>
            </a:pPr>
            <a:endParaRPr lang="en-US" sz="2400" dirty="0"/>
          </a:p>
          <a:p>
            <a:pPr marL="0" indent="0">
              <a:buNone/>
              <a:defRPr/>
            </a:pPr>
            <a:r>
              <a:rPr lang="en-US" dirty="0"/>
              <a:t>For more information, please visit: </a:t>
            </a:r>
            <a:endParaRPr lang="en-US" dirty="0">
              <a:hlinkClick r:id="rId3"/>
            </a:endParaRPr>
          </a:p>
          <a:p>
            <a:pPr marL="0" indent="0">
              <a:buNone/>
              <a:defRPr/>
            </a:pPr>
            <a:r>
              <a:rPr lang="en-US" dirty="0">
                <a:hlinkClick r:id="rId3"/>
              </a:rPr>
              <a:t>https://www.mass.gov/service-details/trauma-systems-committee</a:t>
            </a:r>
          </a:p>
          <a:p>
            <a:pPr marL="0" indent="0">
              <a:buNone/>
              <a:defRPr/>
            </a:pPr>
            <a:br>
              <a:rPr lang="en-US" dirty="0"/>
            </a:br>
            <a:endParaRPr lang="en-US" sz="2600" dirty="0"/>
          </a:p>
        </p:txBody>
      </p:sp>
      <p:sp>
        <p:nvSpPr>
          <p:cNvPr id="5"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35</a:t>
            </a:fld>
            <a:endParaRPr lang="en-US" dirty="0">
              <a:solidFill>
                <a:srgbClr val="464646">
                  <a:lumMod val="40000"/>
                  <a:lumOff val="60000"/>
                </a:srgbClr>
              </a:solidFill>
            </a:endParaRPr>
          </a:p>
        </p:txBody>
      </p:sp>
      <p:sp>
        <p:nvSpPr>
          <p:cNvPr id="6"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800278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7" name="Rectangle 3">
            <a:extLst>
              <a:ext uri="{FF2B5EF4-FFF2-40B4-BE49-F238E27FC236}">
                <a16:creationId xmlns:a16="http://schemas.microsoft.com/office/drawing/2014/main" id="{E359E69A-B824-4EDB-B757-C70BA296C604}"/>
              </a:ext>
            </a:extLst>
          </p:cNvPr>
          <p:cNvSpPr>
            <a:spLocks noGrp="1" noChangeArrowheads="1"/>
          </p:cNvSpPr>
          <p:nvPr>
            <p:ph type="body" idx="4294967295"/>
          </p:nvPr>
        </p:nvSpPr>
        <p:spPr>
          <a:xfrm>
            <a:off x="382821" y="1419953"/>
            <a:ext cx="8813800" cy="4343400"/>
          </a:xfrm>
        </p:spPr>
        <p:txBody>
          <a:bodyPr/>
          <a:lstStyle/>
          <a:p>
            <a:pPr>
              <a:defRPr/>
            </a:pPr>
            <a:r>
              <a:rPr lang="en-US" sz="2400" dirty="0"/>
              <a:t>A Quorum is defined as:  </a:t>
            </a:r>
          </a:p>
          <a:p>
            <a:pPr lvl="1">
              <a:defRPr/>
            </a:pPr>
            <a:endParaRPr lang="en-US" sz="2000" dirty="0"/>
          </a:p>
          <a:p>
            <a:pPr lvl="1">
              <a:buFont typeface="Courier New" panose="02070309020205020404" pitchFamily="49" charset="0"/>
              <a:buChar char="o"/>
              <a:defRPr/>
            </a:pPr>
            <a:r>
              <a:rPr lang="en-US" sz="2400" dirty="0"/>
              <a:t>A </a:t>
            </a:r>
            <a:r>
              <a:rPr lang="en-US" sz="2400" b="1" dirty="0"/>
              <a:t>simple majority </a:t>
            </a:r>
            <a:r>
              <a:rPr lang="en-US" sz="2400" dirty="0"/>
              <a:t>of the members of a public body, unless otherwise provided in a general or special law, executive order, or other authorizing provision.  G.L. c. 30A, § 18.</a:t>
            </a:r>
          </a:p>
          <a:p>
            <a:pPr lvl="1">
              <a:buFont typeface="Courier New" panose="02070309020205020404" pitchFamily="49" charset="0"/>
              <a:buChar char="o"/>
              <a:defRPr/>
            </a:pPr>
            <a:endParaRPr lang="en-US" sz="2000" dirty="0"/>
          </a:p>
          <a:p>
            <a:pPr lvl="1">
              <a:buFont typeface="Courier New" panose="02070309020205020404" pitchFamily="49" charset="0"/>
              <a:buChar char="o"/>
              <a:defRPr/>
            </a:pPr>
            <a:r>
              <a:rPr lang="en-US" sz="2400" b="1" dirty="0"/>
              <a:t>As applied to the Trauma Systems Committee—a quorum equals 10 members  (½ of 19 members + 1)</a:t>
            </a:r>
            <a:r>
              <a:rPr lang="en-US" sz="2000" b="1" dirty="0"/>
              <a:t>  </a:t>
            </a:r>
          </a:p>
          <a:p>
            <a:pPr marL="0" indent="0">
              <a:buNone/>
              <a:defRPr/>
            </a:pPr>
            <a:endParaRPr lang="en-US" sz="2400" dirty="0"/>
          </a:p>
          <a:p>
            <a:pPr eaLnBrk="1" hangingPunct="1">
              <a:lnSpc>
                <a:spcPct val="90000"/>
              </a:lnSpc>
              <a:spcAft>
                <a:spcPct val="20000"/>
              </a:spcAft>
              <a:buFontTx/>
              <a:buNone/>
              <a:defRPr/>
            </a:pPr>
            <a:endParaRPr lang="en-US" altLang="en-US" sz="2400" dirty="0">
              <a:effectLst>
                <a:outerShdw blurRad="38100" dist="38100" dir="2700000" algn="tl">
                  <a:srgbClr val="C0C0C0"/>
                </a:outerShdw>
              </a:effectLst>
            </a:endParaRPr>
          </a:p>
        </p:txBody>
      </p:sp>
      <p:sp>
        <p:nvSpPr>
          <p:cNvPr id="52228" name="Text Box 4">
            <a:extLst>
              <a:ext uri="{FF2B5EF4-FFF2-40B4-BE49-F238E27FC236}">
                <a16:creationId xmlns:a16="http://schemas.microsoft.com/office/drawing/2014/main" id="{ADE9CC75-4D9D-49CB-9CBC-20E99122427D}"/>
              </a:ext>
            </a:extLst>
          </p:cNvPr>
          <p:cNvSpPr txBox="1">
            <a:spLocks noChangeArrowheads="1"/>
          </p:cNvSpPr>
          <p:nvPr/>
        </p:nvSpPr>
        <p:spPr bwMode="auto">
          <a:xfrm>
            <a:off x="517575" y="176159"/>
            <a:ext cx="79911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4000" b="1" dirty="0">
                <a:latin typeface="+mn-lt"/>
              </a:rPr>
              <a:t>What is a Quorum?</a:t>
            </a:r>
          </a:p>
        </p:txBody>
      </p:sp>
      <p:sp>
        <p:nvSpPr>
          <p:cNvPr id="7" name="Slide Number Placeholder 5">
            <a:extLst/>
          </p:cNvPr>
          <p:cNvSpPr>
            <a:spLocks noGrp="1"/>
          </p:cNvSpPr>
          <p:nvPr>
            <p:ph type="sldNum" sz="quarter" idx="4294967295"/>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4</a:t>
            </a:fld>
            <a:endParaRPr lang="en-US" dirty="0">
              <a:solidFill>
                <a:srgbClr val="464646">
                  <a:lumMod val="40000"/>
                  <a:lumOff val="60000"/>
                </a:srgbClr>
              </a:solidFill>
            </a:endParaRPr>
          </a:p>
        </p:txBody>
      </p:sp>
      <p:sp>
        <p:nvSpPr>
          <p:cNvPr id="8" name="Footer Placeholder 3">
            <a:extLst/>
          </p:cNvPr>
          <p:cNvSpPr>
            <a:spLocks noGrp="1"/>
          </p:cNvSpPr>
          <p:nvPr>
            <p:ph type="ftr" sz="quarter" idx="4294967295"/>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3204099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43BA2D-1B24-4AEF-ABF3-2526527E8FE7}"/>
              </a:ext>
            </a:extLst>
          </p:cNvPr>
          <p:cNvSpPr>
            <a:spLocks noGrp="1"/>
          </p:cNvSpPr>
          <p:nvPr>
            <p:ph type="title"/>
          </p:nvPr>
        </p:nvSpPr>
        <p:spPr/>
        <p:txBody>
          <a:bodyPr>
            <a:normAutofit/>
          </a:bodyPr>
          <a:lstStyle/>
          <a:p>
            <a:pPr>
              <a:defRPr/>
            </a:pPr>
            <a:r>
              <a:rPr lang="en-US" sz="4000" dirty="0"/>
              <a:t>Meeting Minutes Approval</a:t>
            </a:r>
          </a:p>
        </p:txBody>
      </p:sp>
      <p:sp>
        <p:nvSpPr>
          <p:cNvPr id="6" name="Text Placeholder 5">
            <a:extLst>
              <a:ext uri="{FF2B5EF4-FFF2-40B4-BE49-F238E27FC236}">
                <a16:creationId xmlns:a16="http://schemas.microsoft.com/office/drawing/2014/main" id="{4573D575-F509-4E0C-BB11-2078AB3288A8}"/>
              </a:ext>
            </a:extLst>
          </p:cNvPr>
          <p:cNvSpPr>
            <a:spLocks noGrp="1"/>
          </p:cNvSpPr>
          <p:nvPr>
            <p:ph idx="1"/>
          </p:nvPr>
        </p:nvSpPr>
        <p:spPr/>
        <p:txBody>
          <a:bodyPr/>
          <a:lstStyle/>
          <a:p>
            <a:pPr marL="0" indent="0" algn="ctr">
              <a:buNone/>
              <a:defRPr/>
            </a:pPr>
            <a:endParaRPr lang="en-US" sz="2400" dirty="0"/>
          </a:p>
          <a:p>
            <a:pPr marL="0" indent="0">
              <a:buNone/>
              <a:defRPr/>
            </a:pPr>
            <a:r>
              <a:rPr lang="en-US" sz="2400" b="1" dirty="0"/>
              <a:t>Approval of Minutes from the August 28, 2019 Meeting</a:t>
            </a:r>
          </a:p>
        </p:txBody>
      </p:sp>
      <p:sp>
        <p:nvSpPr>
          <p:cNvPr id="5"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5</a:t>
            </a:fld>
            <a:endParaRPr lang="en-US" dirty="0">
              <a:solidFill>
                <a:srgbClr val="464646">
                  <a:lumMod val="40000"/>
                  <a:lumOff val="60000"/>
                </a:srgbClr>
              </a:solidFill>
            </a:endParaRPr>
          </a:p>
        </p:txBody>
      </p:sp>
      <p:sp>
        <p:nvSpPr>
          <p:cNvPr id="7"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470990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Department Update</a:t>
            </a:r>
          </a:p>
        </p:txBody>
      </p:sp>
      <p:sp>
        <p:nvSpPr>
          <p:cNvPr id="3" name="Content Placeholder 2"/>
          <p:cNvSpPr>
            <a:spLocks noGrp="1"/>
          </p:cNvSpPr>
          <p:nvPr>
            <p:ph idx="1"/>
          </p:nvPr>
        </p:nvSpPr>
        <p:spPr/>
        <p:txBody>
          <a:bodyPr>
            <a:normAutofit/>
          </a:bodyPr>
          <a:lstStyle/>
          <a:p>
            <a:pPr marL="0" indent="0">
              <a:buNone/>
            </a:pPr>
            <a:endParaRPr lang="en-US" sz="2800" dirty="0"/>
          </a:p>
          <a:p>
            <a:r>
              <a:rPr lang="en-US" sz="2800" dirty="0"/>
              <a:t>BHCSQ Relocation</a:t>
            </a:r>
          </a:p>
          <a:p>
            <a:pPr lvl="1">
              <a:buFont typeface="Arial" panose="020B0604020202020204" pitchFamily="34" charset="0"/>
              <a:buChar char="•"/>
            </a:pPr>
            <a:r>
              <a:rPr lang="en-US" sz="2400" dirty="0"/>
              <a:t>Anticipate holding May 2020 Trauma System Committee meeting at 67 Forest Street, Marlborough</a:t>
            </a:r>
          </a:p>
          <a:p>
            <a:pPr marL="457200" lvl="1" indent="0">
              <a:buNone/>
            </a:pPr>
            <a:endParaRPr lang="en-US" sz="2400" dirty="0"/>
          </a:p>
          <a:p>
            <a:r>
              <a:rPr lang="en-US" sz="2800" dirty="0"/>
              <a:t>Recap of Trauma Systems Committee 2018 - 2019 Meetings</a:t>
            </a:r>
          </a:p>
          <a:p>
            <a:pPr marL="0" indent="0">
              <a:buNone/>
            </a:pPr>
            <a:endParaRPr lang="en-US" sz="2800" dirty="0"/>
          </a:p>
          <a:p>
            <a:pPr marL="342900" lvl="1" indent="-342900">
              <a:buFont typeface="Arial" panose="020B0604020202020204" pitchFamily="34" charset="0"/>
              <a:buChar char="•"/>
            </a:pPr>
            <a:r>
              <a:rPr lang="en-US" dirty="0"/>
              <a:t>Trauma Systems Committee 2020 Plan</a:t>
            </a:r>
          </a:p>
          <a:p>
            <a:pPr marL="0" indent="0">
              <a:buNone/>
            </a:pPr>
            <a:endParaRPr lang="en-US" dirty="0"/>
          </a:p>
          <a:p>
            <a:endParaRPr lang="en-US" dirty="0"/>
          </a:p>
        </p:txBody>
      </p:sp>
      <p:sp>
        <p:nvSpPr>
          <p:cNvPr id="4" name="Slide Number Placeholder 5">
            <a:extLst/>
          </p:cNvPr>
          <p:cNvSpPr>
            <a:spLocks noGrp="1"/>
          </p:cNvSpPr>
          <p:nvPr>
            <p:ph type="sldNum" sz="quarter" idx="4"/>
          </p:nvPr>
        </p:nvSpPr>
        <p:spPr>
          <a:xfrm>
            <a:off x="8756523" y="6504679"/>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6</a:t>
            </a:fld>
            <a:endParaRPr lang="en-US" dirty="0">
              <a:solidFill>
                <a:srgbClr val="464646">
                  <a:lumMod val="40000"/>
                  <a:lumOff val="60000"/>
                </a:srgbClr>
              </a:solidFill>
            </a:endParaRPr>
          </a:p>
        </p:txBody>
      </p:sp>
      <p:sp>
        <p:nvSpPr>
          <p:cNvPr id="5" name="Footer Placeholder 3">
            <a:extLst/>
          </p:cNvPr>
          <p:cNvSpPr>
            <a:spLocks noGrp="1"/>
          </p:cNvSpPr>
          <p:nvPr>
            <p:ph type="ftr" sz="quarter" idx="3"/>
          </p:nvPr>
        </p:nvSpPr>
        <p:spPr>
          <a:xfrm>
            <a:off x="611133" y="6522720"/>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592705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DBDF20B-AE59-4BD7-BA11-900C529CC797}"/>
              </a:ext>
            </a:extLst>
          </p:cNvPr>
          <p:cNvSpPr>
            <a:spLocks noGrp="1"/>
          </p:cNvSpPr>
          <p:nvPr>
            <p:ph type="title"/>
          </p:nvPr>
        </p:nvSpPr>
        <p:spPr/>
        <p:txBody>
          <a:bodyPr>
            <a:normAutofit/>
          </a:bodyPr>
          <a:lstStyle/>
          <a:p>
            <a:pPr>
              <a:defRPr/>
            </a:pPr>
            <a:r>
              <a:rPr lang="en-US" sz="4000" dirty="0"/>
              <a:t>Trauma Registry </a:t>
            </a:r>
          </a:p>
        </p:txBody>
      </p:sp>
      <p:sp>
        <p:nvSpPr>
          <p:cNvPr id="8" name="Text Placeholder 7">
            <a:extLst>
              <a:ext uri="{FF2B5EF4-FFF2-40B4-BE49-F238E27FC236}">
                <a16:creationId xmlns:a16="http://schemas.microsoft.com/office/drawing/2014/main" id="{22318F62-397A-4ED3-AF5C-D7D164699B66}"/>
              </a:ext>
            </a:extLst>
          </p:cNvPr>
          <p:cNvSpPr>
            <a:spLocks noGrp="1"/>
          </p:cNvSpPr>
          <p:nvPr>
            <p:ph idx="1"/>
          </p:nvPr>
        </p:nvSpPr>
        <p:spPr/>
        <p:txBody>
          <a:bodyPr>
            <a:normAutofit/>
          </a:bodyPr>
          <a:lstStyle/>
          <a:p>
            <a:pPr>
              <a:defRPr/>
            </a:pPr>
            <a:r>
              <a:rPr lang="en-US" dirty="0"/>
              <a:t>Trauma Registry Request for Responses (RFR) Update</a:t>
            </a:r>
          </a:p>
          <a:p>
            <a:pPr>
              <a:defRPr/>
            </a:pPr>
            <a:r>
              <a:rPr lang="en-US" dirty="0"/>
              <a:t>Hospital Data Submission Update</a:t>
            </a:r>
          </a:p>
          <a:p>
            <a:pPr>
              <a:defRPr/>
            </a:pPr>
            <a:r>
              <a:rPr lang="en-US" dirty="0"/>
              <a:t>Intentional Traumatic Self-Injury</a:t>
            </a:r>
          </a:p>
          <a:p>
            <a:pPr>
              <a:defRPr/>
            </a:pPr>
            <a:r>
              <a:rPr lang="en-US" dirty="0"/>
              <a:t>Residence City/Town for Trauma Patients in Region 4</a:t>
            </a:r>
          </a:p>
          <a:p>
            <a:pPr>
              <a:defRPr/>
            </a:pPr>
            <a:endParaRPr lang="en-US" dirty="0"/>
          </a:p>
          <a:p>
            <a:pPr>
              <a:defRPr/>
            </a:pPr>
            <a:endParaRPr lang="en-US" dirty="0"/>
          </a:p>
          <a:p>
            <a:pPr marL="168275" indent="-457200">
              <a:defRPr/>
            </a:pPr>
            <a:endParaRPr lang="en-US" dirty="0"/>
          </a:p>
        </p:txBody>
      </p:sp>
      <p:sp>
        <p:nvSpPr>
          <p:cNvPr id="5"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7</a:t>
            </a:fld>
            <a:endParaRPr lang="en-US" dirty="0">
              <a:solidFill>
                <a:srgbClr val="464646">
                  <a:lumMod val="40000"/>
                  <a:lumOff val="60000"/>
                </a:srgbClr>
              </a:solidFill>
            </a:endParaRPr>
          </a:p>
        </p:txBody>
      </p:sp>
      <p:sp>
        <p:nvSpPr>
          <p:cNvPr id="10" name="Footer Placeholder 3">
            <a:extLst/>
          </p:cNvPr>
          <p:cNvSpPr txBox="1">
            <a:spLocks/>
          </p:cNvSpPr>
          <p:nvPr/>
        </p:nvSpPr>
        <p:spPr>
          <a:xfrm>
            <a:off x="763533" y="6524625"/>
            <a:ext cx="3816488" cy="33832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464646">
                    <a:lumMod val="40000"/>
                    <a:lumOff val="60000"/>
                  </a:srgbClr>
                </a:solidFill>
              </a:rPr>
              <a:t>Massachusetts Department of Public Health       mass.gov/</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286172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585" y="67377"/>
            <a:ext cx="11489422" cy="874654"/>
          </a:xfrm>
        </p:spPr>
        <p:txBody>
          <a:bodyPr>
            <a:noAutofit/>
          </a:bodyPr>
          <a:lstStyle/>
          <a:p>
            <a:r>
              <a:rPr lang="en-US" sz="3600" dirty="0"/>
              <a:t>Trauma Data Submissions from Designated Trauma Centers</a:t>
            </a:r>
          </a:p>
        </p:txBody>
      </p:sp>
      <p:sp>
        <p:nvSpPr>
          <p:cNvPr id="6" name="Content Placeholder 5"/>
          <p:cNvSpPr txBox="1">
            <a:spLocks noGrp="1"/>
          </p:cNvSpPr>
          <p:nvPr>
            <p:ph idx="1"/>
          </p:nvPr>
        </p:nvSpPr>
        <p:spPr>
          <a:xfrm>
            <a:off x="520137" y="1353817"/>
            <a:ext cx="10972800" cy="1791260"/>
          </a:xfrm>
          <a:prstGeom prst="rect">
            <a:avLst/>
          </a:prstGeom>
          <a:noFill/>
        </p:spPr>
        <p:txBody>
          <a:bodyPr wrap="square" rtlCol="0">
            <a:spAutoFit/>
          </a:bodyPr>
          <a:lstStyle/>
          <a:p>
            <a:pPr marL="285750" indent="-285750">
              <a:buFont typeface="Arial" panose="020B0604020202020204" pitchFamily="34" charset="0"/>
              <a:buChar char="•"/>
            </a:pPr>
            <a:r>
              <a:rPr lang="en-US" sz="2400" dirty="0"/>
              <a:t>2016 &amp; 2017 submissions for designated trauma centers are nearly complete</a:t>
            </a:r>
            <a:endParaRPr lang="en-US" sz="1000" dirty="0"/>
          </a:p>
          <a:p>
            <a:pPr marL="285750" indent="-285750">
              <a:buFont typeface="Arial" panose="020B0604020202020204" pitchFamily="34" charset="0"/>
              <a:buChar char="•"/>
            </a:pPr>
            <a:r>
              <a:rPr lang="en-US" sz="2400" dirty="0"/>
              <a:t>16 trauma designated hospitals have completed data entry through FFY2017</a:t>
            </a:r>
            <a:endParaRPr lang="en-US" sz="1000" dirty="0"/>
          </a:p>
          <a:p>
            <a:pPr marL="285750" indent="-285750">
              <a:buFont typeface="Arial" panose="020B0604020202020204" pitchFamily="34" charset="0"/>
              <a:buChar char="•"/>
            </a:pPr>
            <a:r>
              <a:rPr lang="en-US" sz="2400" dirty="0"/>
              <a:t>14 trauma designated hospitals have completed data entry through FFY 2018</a:t>
            </a:r>
          </a:p>
          <a:p>
            <a:pPr marL="285750" indent="-285750">
              <a:buFont typeface="Arial" panose="020B0604020202020204" pitchFamily="34" charset="0"/>
              <a:buChar char="•"/>
            </a:pPr>
            <a:r>
              <a:rPr lang="en-US" sz="2400" dirty="0"/>
              <a:t>The Registry is now accepting 2019 submissions</a:t>
            </a:r>
          </a:p>
        </p:txBody>
      </p:sp>
      <p:graphicFrame>
        <p:nvGraphicFramePr>
          <p:cNvPr id="7" name="Content Placeholder 4"/>
          <p:cNvGraphicFramePr>
            <a:graphicFrameLocks/>
          </p:cNvGraphicFramePr>
          <p:nvPr>
            <p:extLst>
              <p:ext uri="{D42A27DB-BD31-4B8C-83A1-F6EECF244321}">
                <p14:modId xmlns:p14="http://schemas.microsoft.com/office/powerpoint/2010/main" val="1490775961"/>
              </p:ext>
            </p:extLst>
          </p:nvPr>
        </p:nvGraphicFramePr>
        <p:xfrm>
          <a:off x="2174689" y="3378848"/>
          <a:ext cx="7663696" cy="2508345"/>
        </p:xfrm>
        <a:graphic>
          <a:graphicData uri="http://schemas.openxmlformats.org/drawingml/2006/table">
            <a:tbl>
              <a:tblPr>
                <a:tableStyleId>{B301B821-A1FF-4177-AEE7-76D212191A09}</a:tableStyleId>
              </a:tblPr>
              <a:tblGrid>
                <a:gridCol w="770743">
                  <a:extLst>
                    <a:ext uri="{9D8B030D-6E8A-4147-A177-3AD203B41FA5}">
                      <a16:colId xmlns:a16="http://schemas.microsoft.com/office/drawing/2014/main" val="1654762590"/>
                    </a:ext>
                  </a:extLst>
                </a:gridCol>
                <a:gridCol w="1016241">
                  <a:extLst>
                    <a:ext uri="{9D8B030D-6E8A-4147-A177-3AD203B41FA5}">
                      <a16:colId xmlns:a16="http://schemas.microsoft.com/office/drawing/2014/main" val="2399510927"/>
                    </a:ext>
                  </a:extLst>
                </a:gridCol>
                <a:gridCol w="1478574">
                  <a:extLst>
                    <a:ext uri="{9D8B030D-6E8A-4147-A177-3AD203B41FA5}">
                      <a16:colId xmlns:a16="http://schemas.microsoft.com/office/drawing/2014/main" val="4033801332"/>
                    </a:ext>
                  </a:extLst>
                </a:gridCol>
                <a:gridCol w="1130833">
                  <a:extLst>
                    <a:ext uri="{9D8B030D-6E8A-4147-A177-3AD203B41FA5}">
                      <a16:colId xmlns:a16="http://schemas.microsoft.com/office/drawing/2014/main" val="2888652630"/>
                    </a:ext>
                  </a:extLst>
                </a:gridCol>
                <a:gridCol w="907269">
                  <a:extLst>
                    <a:ext uri="{9D8B030D-6E8A-4147-A177-3AD203B41FA5}">
                      <a16:colId xmlns:a16="http://schemas.microsoft.com/office/drawing/2014/main" val="2201980640"/>
                    </a:ext>
                  </a:extLst>
                </a:gridCol>
                <a:gridCol w="1180018">
                  <a:extLst>
                    <a:ext uri="{9D8B030D-6E8A-4147-A177-3AD203B41FA5}">
                      <a16:colId xmlns:a16="http://schemas.microsoft.com/office/drawing/2014/main" val="20005"/>
                    </a:ext>
                  </a:extLst>
                </a:gridCol>
                <a:gridCol w="1180018">
                  <a:extLst>
                    <a:ext uri="{9D8B030D-6E8A-4147-A177-3AD203B41FA5}">
                      <a16:colId xmlns:a16="http://schemas.microsoft.com/office/drawing/2014/main" val="3732449796"/>
                    </a:ext>
                  </a:extLst>
                </a:gridCol>
              </a:tblGrid>
              <a:tr h="377844">
                <a:tc gridSpan="7">
                  <a:txBody>
                    <a:bodyPr/>
                    <a:lstStyle/>
                    <a:p>
                      <a:pPr algn="ctr" fontAlgn="b"/>
                      <a:r>
                        <a:rPr lang="en-US" sz="2000" b="1" u="none" strike="noStrike" dirty="0">
                          <a:solidFill>
                            <a:schemeClr val="bg1"/>
                          </a:solidFill>
                          <a:effectLst/>
                        </a:rPr>
                        <a:t>Status Date</a:t>
                      </a:r>
                      <a:endParaRPr lang="en-US" sz="200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tc hMerge="1">
                  <a:txBody>
                    <a:bodyPr/>
                    <a:lstStyle/>
                    <a:p>
                      <a:pPr algn="ctr" fontAlgn="b"/>
                      <a:endParaRPr lang="en-US" sz="200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tc hMerge="1">
                  <a:txBody>
                    <a:bodyPr/>
                    <a:lstStyle/>
                    <a:p>
                      <a:pPr algn="r" fontAlgn="b"/>
                      <a:endParaRPr lang="en-US" sz="20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solidFill>
                      <a:schemeClr val="tx2">
                        <a:lumMod val="60000"/>
                        <a:lumOff val="40000"/>
                      </a:schemeClr>
                    </a:solidFill>
                  </a:tcPr>
                </a:tc>
                <a:tc hMerge="1">
                  <a:txBody>
                    <a:bodyPr/>
                    <a:lstStyle/>
                    <a:p>
                      <a:pPr algn="ctr" fontAlgn="b"/>
                      <a:endParaRPr lang="en-US" sz="200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tc hMerge="1">
                  <a:txBody>
                    <a:bodyPr/>
                    <a:lstStyle/>
                    <a:p>
                      <a:pPr algn="ctr" fontAlgn="b"/>
                      <a:endParaRPr lang="en-US" sz="200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extLst>
                  <a:ext uri="{0D108BD9-81ED-4DB2-BD59-A6C34878D82A}">
                    <a16:rowId xmlns:a16="http://schemas.microsoft.com/office/drawing/2014/main" val="3411737022"/>
                  </a:ext>
                </a:extLst>
              </a:tr>
              <a:tr h="377844">
                <a:tc>
                  <a:txBody>
                    <a:bodyPr/>
                    <a:lstStyle/>
                    <a:p>
                      <a:pPr algn="ctr" fontAlgn="b"/>
                      <a:r>
                        <a:rPr lang="en-US" sz="2000" u="none" strike="noStrike" dirty="0">
                          <a:effectLst/>
                        </a:rPr>
                        <a:t>N = 17</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August 2018</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November 2018</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February 2019</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0" u="none" strike="noStrike" dirty="0">
                          <a:effectLst/>
                        </a:rPr>
                        <a:t>May 2019</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August</a:t>
                      </a:r>
                      <a:r>
                        <a:rPr lang="en-US" sz="2000" b="0" i="0" u="none" strike="noStrike" baseline="0" dirty="0">
                          <a:solidFill>
                            <a:srgbClr val="000000"/>
                          </a:solidFill>
                          <a:effectLst/>
                          <a:latin typeface="Calibri" panose="020F0502020204030204" pitchFamily="34" charset="0"/>
                        </a:rPr>
                        <a:t> 2019</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i="0" u="none" strike="noStrike" dirty="0">
                          <a:solidFill>
                            <a:srgbClr val="000000"/>
                          </a:solidFill>
                          <a:effectLst/>
                          <a:latin typeface="Calibri" panose="020F0502020204030204" pitchFamily="34" charset="0"/>
                        </a:rPr>
                        <a:t>November 2019</a:t>
                      </a:r>
                    </a:p>
                  </a:txBody>
                  <a:tcPr marL="9525" marR="9525" marT="9525" marB="0" anchor="b"/>
                </a:tc>
                <a:extLst>
                  <a:ext uri="{0D108BD9-81ED-4DB2-BD59-A6C34878D82A}">
                    <a16:rowId xmlns:a16="http://schemas.microsoft.com/office/drawing/2014/main" val="4286691278"/>
                  </a:ext>
                </a:extLst>
              </a:tr>
              <a:tr h="377844">
                <a:tc>
                  <a:txBody>
                    <a:bodyPr/>
                    <a:lstStyle/>
                    <a:p>
                      <a:pPr algn="r" fontAlgn="b"/>
                      <a:r>
                        <a:rPr lang="en-US" sz="2000" u="none" strike="noStrike" dirty="0">
                          <a:effectLst/>
                        </a:rPr>
                        <a:t>2016</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16</a:t>
                      </a:r>
                      <a:endParaRPr lang="en-US" sz="20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16</a:t>
                      </a:r>
                      <a:endParaRPr lang="en-US" sz="20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16</a:t>
                      </a:r>
                      <a:endParaRPr lang="en-US" sz="20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000" b="0" i="0" u="none" strike="noStrike" dirty="0">
                          <a:solidFill>
                            <a:schemeClr val="tx1"/>
                          </a:solidFill>
                          <a:effectLst/>
                          <a:latin typeface="Calibri" panose="020F0502020204030204" pitchFamily="34" charset="0"/>
                        </a:rPr>
                        <a:t>16</a:t>
                      </a:r>
                    </a:p>
                  </a:txBody>
                  <a:tcPr marL="9525" marR="9525" marT="9525" marB="0" anchor="b"/>
                </a:tc>
                <a:tc>
                  <a:txBody>
                    <a:bodyPr/>
                    <a:lstStyle/>
                    <a:p>
                      <a:pPr algn="ctr" fontAlgn="b"/>
                      <a:r>
                        <a:rPr lang="en-US" sz="2000" b="0" i="0" u="none" strike="noStrike" dirty="0">
                          <a:solidFill>
                            <a:schemeClr val="tx1"/>
                          </a:solidFill>
                          <a:effectLst/>
                          <a:latin typeface="Calibri" panose="020F0502020204030204" pitchFamily="34" charset="0"/>
                        </a:rPr>
                        <a:t>16</a:t>
                      </a:r>
                    </a:p>
                  </a:txBody>
                  <a:tcPr marL="9525" marR="9525" marT="9525" marB="0" anchor="b"/>
                </a:tc>
                <a:tc>
                  <a:txBody>
                    <a:bodyPr/>
                    <a:lstStyle/>
                    <a:p>
                      <a:pPr algn="ctr" fontAlgn="b"/>
                      <a:r>
                        <a:rPr lang="en-US" sz="2000" b="1" i="0" u="none" strike="noStrike" dirty="0">
                          <a:solidFill>
                            <a:schemeClr val="tx1"/>
                          </a:solidFill>
                          <a:effectLst/>
                          <a:latin typeface="Calibri" panose="020F0502020204030204" pitchFamily="34" charset="0"/>
                        </a:rPr>
                        <a:t>16</a:t>
                      </a:r>
                    </a:p>
                  </a:txBody>
                  <a:tcPr marL="9525" marR="9525" marT="9525" marB="0" anchor="b"/>
                </a:tc>
                <a:extLst>
                  <a:ext uri="{0D108BD9-81ED-4DB2-BD59-A6C34878D82A}">
                    <a16:rowId xmlns:a16="http://schemas.microsoft.com/office/drawing/2014/main" val="2491373876"/>
                  </a:ext>
                </a:extLst>
              </a:tr>
              <a:tr h="377844">
                <a:tc>
                  <a:txBody>
                    <a:bodyPr/>
                    <a:lstStyle/>
                    <a:p>
                      <a:pPr algn="r" fontAlgn="b"/>
                      <a:r>
                        <a:rPr lang="en-US" sz="2000" u="none" strike="noStrike" dirty="0">
                          <a:effectLst/>
                        </a:rPr>
                        <a:t>2017</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9</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16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16</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16</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16</a:t>
                      </a:r>
                    </a:p>
                  </a:txBody>
                  <a:tcPr marL="9525" marR="9525" marT="9525" marB="0" anchor="b"/>
                </a:tc>
                <a:tc>
                  <a:txBody>
                    <a:bodyPr/>
                    <a:lstStyle/>
                    <a:p>
                      <a:pPr algn="ctr" fontAlgn="b"/>
                      <a:r>
                        <a:rPr lang="en-US" sz="2000" b="1" i="0" u="none" strike="noStrike" dirty="0">
                          <a:solidFill>
                            <a:srgbClr val="000000"/>
                          </a:solidFill>
                          <a:effectLst/>
                          <a:latin typeface="Calibri" panose="020F0502020204030204" pitchFamily="34" charset="0"/>
                        </a:rPr>
                        <a:t>17</a:t>
                      </a:r>
                    </a:p>
                  </a:txBody>
                  <a:tcPr marL="9525" marR="9525" marT="9525" marB="0" anchor="b"/>
                </a:tc>
                <a:extLst>
                  <a:ext uri="{0D108BD9-81ED-4DB2-BD59-A6C34878D82A}">
                    <a16:rowId xmlns:a16="http://schemas.microsoft.com/office/drawing/2014/main" val="3473601006"/>
                  </a:ext>
                </a:extLst>
              </a:tr>
              <a:tr h="377844">
                <a:tc>
                  <a:txBody>
                    <a:bodyPr/>
                    <a:lstStyle/>
                    <a:p>
                      <a:pPr algn="r" fontAlgn="b"/>
                      <a:r>
                        <a:rPr lang="en-US" sz="2000" u="none" strike="noStrike" dirty="0">
                          <a:effectLst/>
                        </a:rPr>
                        <a:t>2018</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4</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14</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15</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15</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15</a:t>
                      </a:r>
                    </a:p>
                  </a:txBody>
                  <a:tcPr marL="9525" marR="9525" marT="9525" marB="0" anchor="b"/>
                </a:tc>
                <a:tc>
                  <a:txBody>
                    <a:bodyPr/>
                    <a:lstStyle/>
                    <a:p>
                      <a:pPr algn="ctr" fontAlgn="b"/>
                      <a:r>
                        <a:rPr lang="en-US" sz="2000" b="1" i="0" u="none" strike="noStrike" dirty="0">
                          <a:solidFill>
                            <a:srgbClr val="000000"/>
                          </a:solidFill>
                          <a:effectLst/>
                          <a:latin typeface="Calibri" panose="020F0502020204030204" pitchFamily="34" charset="0"/>
                        </a:rPr>
                        <a:t>17</a:t>
                      </a:r>
                    </a:p>
                  </a:txBody>
                  <a:tcPr marL="9525" marR="9525" marT="9525" marB="0" anchor="b"/>
                </a:tc>
                <a:extLst>
                  <a:ext uri="{0D108BD9-81ED-4DB2-BD59-A6C34878D82A}">
                    <a16:rowId xmlns:a16="http://schemas.microsoft.com/office/drawing/2014/main" val="1765760751"/>
                  </a:ext>
                </a:extLst>
              </a:tr>
              <a:tr h="377844">
                <a:tc>
                  <a:txBody>
                    <a:bodyPr/>
                    <a:lstStyle/>
                    <a:p>
                      <a:pPr algn="r" fontAlgn="b"/>
                      <a:r>
                        <a:rPr lang="en-US" sz="2000" b="0" i="0" u="none" strike="noStrike" dirty="0">
                          <a:solidFill>
                            <a:srgbClr val="000000"/>
                          </a:solidFill>
                          <a:effectLst/>
                          <a:latin typeface="Calibri" panose="020F0502020204030204" pitchFamily="34" charset="0"/>
                        </a:rPr>
                        <a:t>2019</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ctr" fontAlgn="b"/>
                      <a:r>
                        <a:rPr lang="en-US" sz="2000" b="1" i="0" u="none" strike="noStrike" dirty="0">
                          <a:solidFill>
                            <a:srgbClr val="000000"/>
                          </a:solidFill>
                          <a:effectLst/>
                          <a:latin typeface="Calibri" panose="020F0502020204030204" pitchFamily="34" charset="0"/>
                        </a:rPr>
                        <a:t>4</a:t>
                      </a:r>
                    </a:p>
                  </a:txBody>
                  <a:tcPr marL="9525" marR="9525" marT="9525" marB="0" anchor="b"/>
                </a:tc>
                <a:extLst>
                  <a:ext uri="{0D108BD9-81ED-4DB2-BD59-A6C34878D82A}">
                    <a16:rowId xmlns:a16="http://schemas.microsoft.com/office/drawing/2014/main" val="10005"/>
                  </a:ext>
                </a:extLst>
              </a:tr>
            </a:tbl>
          </a:graphicData>
        </a:graphic>
      </p:graphicFrame>
      <p:sp>
        <p:nvSpPr>
          <p:cNvPr id="9"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8</a:t>
            </a:fld>
            <a:endParaRPr lang="en-US" dirty="0">
              <a:solidFill>
                <a:srgbClr val="464646">
                  <a:lumMod val="40000"/>
                  <a:lumOff val="60000"/>
                </a:srgbClr>
              </a:solidFill>
            </a:endParaRPr>
          </a:p>
        </p:txBody>
      </p:sp>
      <p:sp>
        <p:nvSpPr>
          <p:cNvPr id="10"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4049135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kern="0" dirty="0"/>
              <a:t>Trauma Data Submissions from Community Hospitals</a:t>
            </a:r>
            <a:endParaRPr lang="en-US" sz="3600" dirty="0"/>
          </a:p>
        </p:txBody>
      </p:sp>
      <p:sp>
        <p:nvSpPr>
          <p:cNvPr id="4" name="Content Placeholder 2"/>
          <p:cNvSpPr>
            <a:spLocks noGrp="1"/>
          </p:cNvSpPr>
          <p:nvPr>
            <p:ph idx="1"/>
          </p:nvPr>
        </p:nvSpPr>
        <p:spPr>
          <a:xfrm>
            <a:off x="611133" y="1432665"/>
            <a:ext cx="10972800" cy="2376377"/>
          </a:xfrm>
        </p:spPr>
        <p:txBody>
          <a:bodyPr>
            <a:normAutofit/>
          </a:bodyPr>
          <a:lstStyle/>
          <a:p>
            <a:r>
              <a:rPr lang="en-US" sz="2400" dirty="0"/>
              <a:t>Ongoing, individual outreach continues with community hospitals to increase response rate</a:t>
            </a:r>
            <a:endParaRPr lang="en-US" sz="1000" dirty="0"/>
          </a:p>
          <a:p>
            <a:r>
              <a:rPr lang="en-US" sz="2400" dirty="0"/>
              <a:t>32</a:t>
            </a:r>
            <a:r>
              <a:rPr lang="en-US" sz="2400" dirty="0">
                <a:solidFill>
                  <a:srgbClr val="FF0000"/>
                </a:solidFill>
              </a:rPr>
              <a:t> </a:t>
            </a:r>
            <a:r>
              <a:rPr lang="en-US" sz="2400" dirty="0"/>
              <a:t>community hospitals have complete data through FFY2018</a:t>
            </a:r>
            <a:endParaRPr lang="en-US" sz="1000" dirty="0"/>
          </a:p>
          <a:p>
            <a:r>
              <a:rPr lang="en-US" sz="2400" dirty="0"/>
              <a:t>7 community hospitals have submitted no data between 2016 and 2018</a:t>
            </a:r>
          </a:p>
        </p:txBody>
      </p:sp>
      <p:graphicFrame>
        <p:nvGraphicFramePr>
          <p:cNvPr id="5" name="Table 4"/>
          <p:cNvGraphicFramePr>
            <a:graphicFrameLocks noGrp="1"/>
          </p:cNvGraphicFramePr>
          <p:nvPr>
            <p:extLst>
              <p:ext uri="{D42A27DB-BD31-4B8C-83A1-F6EECF244321}">
                <p14:modId xmlns:p14="http://schemas.microsoft.com/office/powerpoint/2010/main" val="968004739"/>
              </p:ext>
            </p:extLst>
          </p:nvPr>
        </p:nvGraphicFramePr>
        <p:xfrm>
          <a:off x="2281020" y="3561907"/>
          <a:ext cx="7596404" cy="2709080"/>
        </p:xfrm>
        <a:graphic>
          <a:graphicData uri="http://schemas.openxmlformats.org/drawingml/2006/table">
            <a:tbl>
              <a:tblPr>
                <a:tableStyleId>{B301B821-A1FF-4177-AEE7-76D212191A09}</a:tableStyleId>
              </a:tblPr>
              <a:tblGrid>
                <a:gridCol w="866891">
                  <a:extLst>
                    <a:ext uri="{9D8B030D-6E8A-4147-A177-3AD203B41FA5}">
                      <a16:colId xmlns:a16="http://schemas.microsoft.com/office/drawing/2014/main" val="2654224129"/>
                    </a:ext>
                  </a:extLst>
                </a:gridCol>
                <a:gridCol w="1082682">
                  <a:extLst>
                    <a:ext uri="{9D8B030D-6E8A-4147-A177-3AD203B41FA5}">
                      <a16:colId xmlns:a16="http://schemas.microsoft.com/office/drawing/2014/main" val="3935225336"/>
                    </a:ext>
                  </a:extLst>
                </a:gridCol>
                <a:gridCol w="1323476">
                  <a:extLst>
                    <a:ext uri="{9D8B030D-6E8A-4147-A177-3AD203B41FA5}">
                      <a16:colId xmlns:a16="http://schemas.microsoft.com/office/drawing/2014/main" val="2518596102"/>
                    </a:ext>
                  </a:extLst>
                </a:gridCol>
                <a:gridCol w="1323476">
                  <a:extLst>
                    <a:ext uri="{9D8B030D-6E8A-4147-A177-3AD203B41FA5}">
                      <a16:colId xmlns:a16="http://schemas.microsoft.com/office/drawing/2014/main" val="1622481170"/>
                    </a:ext>
                  </a:extLst>
                </a:gridCol>
                <a:gridCol w="882317">
                  <a:extLst>
                    <a:ext uri="{9D8B030D-6E8A-4147-A177-3AD203B41FA5}">
                      <a16:colId xmlns:a16="http://schemas.microsoft.com/office/drawing/2014/main" val="193689277"/>
                    </a:ext>
                  </a:extLst>
                </a:gridCol>
                <a:gridCol w="960275">
                  <a:extLst>
                    <a:ext uri="{9D8B030D-6E8A-4147-A177-3AD203B41FA5}">
                      <a16:colId xmlns:a16="http://schemas.microsoft.com/office/drawing/2014/main" val="20005"/>
                    </a:ext>
                  </a:extLst>
                </a:gridCol>
                <a:gridCol w="1157287">
                  <a:extLst>
                    <a:ext uri="{9D8B030D-6E8A-4147-A177-3AD203B41FA5}">
                      <a16:colId xmlns:a16="http://schemas.microsoft.com/office/drawing/2014/main" val="1496833870"/>
                    </a:ext>
                  </a:extLst>
                </a:gridCol>
              </a:tblGrid>
              <a:tr h="417991">
                <a:tc gridSpan="7">
                  <a:txBody>
                    <a:bodyPr/>
                    <a:lstStyle/>
                    <a:p>
                      <a:pPr algn="ctr" fontAlgn="b"/>
                      <a:r>
                        <a:rPr lang="en-US" sz="2000" b="1" u="none" strike="noStrike" dirty="0">
                          <a:solidFill>
                            <a:schemeClr val="bg1"/>
                          </a:solidFill>
                          <a:effectLst/>
                        </a:rPr>
                        <a:t>Status Date</a:t>
                      </a:r>
                      <a:endParaRPr lang="en-US" sz="200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tc hMerge="1">
                  <a:txBody>
                    <a:bodyPr/>
                    <a:lstStyle/>
                    <a:p>
                      <a:pPr algn="ctr" fontAlgn="b"/>
                      <a:endParaRPr lang="en-US" sz="200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tc hMerge="1">
                  <a:txBody>
                    <a:bodyPr/>
                    <a:lstStyle/>
                    <a:p>
                      <a:pPr algn="r" fontAlgn="b"/>
                      <a:endParaRPr lang="en-US" sz="20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solidFill>
                      <a:schemeClr val="tx2">
                        <a:lumMod val="60000"/>
                        <a:lumOff val="40000"/>
                      </a:schemeClr>
                    </a:solidFill>
                  </a:tcPr>
                </a:tc>
                <a:tc hMerge="1">
                  <a:txBody>
                    <a:bodyPr/>
                    <a:lstStyle/>
                    <a:p>
                      <a:pPr algn="ctr" fontAlgn="b"/>
                      <a:endParaRPr lang="en-US" sz="200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tc hMerge="1">
                  <a:txBody>
                    <a:bodyPr/>
                    <a:lstStyle/>
                    <a:p>
                      <a:pPr algn="ctr" fontAlgn="b"/>
                      <a:endParaRPr lang="en-US" sz="200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extLst>
                  <a:ext uri="{0D108BD9-81ED-4DB2-BD59-A6C34878D82A}">
                    <a16:rowId xmlns:a16="http://schemas.microsoft.com/office/drawing/2014/main" val="3596934915"/>
                  </a:ext>
                </a:extLst>
              </a:tr>
              <a:tr h="417991">
                <a:tc>
                  <a:txBody>
                    <a:bodyPr/>
                    <a:lstStyle/>
                    <a:p>
                      <a:pPr algn="ctr" fontAlgn="b"/>
                      <a:r>
                        <a:rPr lang="en-US" sz="2000" u="none" strike="noStrike" dirty="0">
                          <a:effectLst/>
                        </a:rPr>
                        <a:t>N = 50</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August 2018</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November 2018</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February 2019</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0" u="none" strike="noStrike" dirty="0">
                          <a:effectLst/>
                        </a:rPr>
                        <a:t>May 2019</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August</a:t>
                      </a:r>
                      <a:r>
                        <a:rPr lang="en-US" sz="2000" b="0" i="0" u="none" strike="noStrike" baseline="0" dirty="0">
                          <a:solidFill>
                            <a:srgbClr val="000000"/>
                          </a:solidFill>
                          <a:effectLst/>
                          <a:latin typeface="Calibri" panose="020F0502020204030204" pitchFamily="34" charset="0"/>
                        </a:rPr>
                        <a:t> 2019</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i="0" u="none" strike="noStrike" dirty="0">
                          <a:solidFill>
                            <a:srgbClr val="000000"/>
                          </a:solidFill>
                          <a:effectLst/>
                          <a:latin typeface="Calibri" panose="020F0502020204030204" pitchFamily="34" charset="0"/>
                        </a:rPr>
                        <a:t>November 2019</a:t>
                      </a:r>
                    </a:p>
                  </a:txBody>
                  <a:tcPr marL="9525" marR="9525" marT="9525" marB="0" anchor="b"/>
                </a:tc>
                <a:extLst>
                  <a:ext uri="{0D108BD9-81ED-4DB2-BD59-A6C34878D82A}">
                    <a16:rowId xmlns:a16="http://schemas.microsoft.com/office/drawing/2014/main" val="1878102233"/>
                  </a:ext>
                </a:extLst>
              </a:tr>
              <a:tr h="417991">
                <a:tc>
                  <a:txBody>
                    <a:bodyPr/>
                    <a:lstStyle/>
                    <a:p>
                      <a:pPr algn="r" fontAlgn="b"/>
                      <a:r>
                        <a:rPr lang="en-US" sz="2000" u="none" strike="noStrike" dirty="0">
                          <a:effectLst/>
                        </a:rPr>
                        <a:t>2016</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25</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26</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32</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38</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39</a:t>
                      </a:r>
                    </a:p>
                  </a:txBody>
                  <a:tcPr marL="9525" marR="9525" marT="9525" marB="0" anchor="b"/>
                </a:tc>
                <a:tc>
                  <a:txBody>
                    <a:bodyPr/>
                    <a:lstStyle/>
                    <a:p>
                      <a:pPr algn="ctr" fontAlgn="b"/>
                      <a:r>
                        <a:rPr lang="en-US" sz="2000" b="1" i="0" u="none" strike="noStrike" dirty="0">
                          <a:solidFill>
                            <a:srgbClr val="000000"/>
                          </a:solidFill>
                          <a:effectLst/>
                          <a:latin typeface="Calibri" panose="020F0502020204030204" pitchFamily="34" charset="0"/>
                        </a:rPr>
                        <a:t>40</a:t>
                      </a:r>
                    </a:p>
                  </a:txBody>
                  <a:tcPr marL="9525" marR="9525" marT="9525" marB="0" anchor="b"/>
                </a:tc>
                <a:extLst>
                  <a:ext uri="{0D108BD9-81ED-4DB2-BD59-A6C34878D82A}">
                    <a16:rowId xmlns:a16="http://schemas.microsoft.com/office/drawing/2014/main" val="104794749"/>
                  </a:ext>
                </a:extLst>
              </a:tr>
              <a:tr h="417991">
                <a:tc>
                  <a:txBody>
                    <a:bodyPr/>
                    <a:lstStyle/>
                    <a:p>
                      <a:pPr algn="r" fontAlgn="b"/>
                      <a:r>
                        <a:rPr lang="en-US" sz="2000" u="none" strike="noStrike" dirty="0">
                          <a:effectLst/>
                        </a:rPr>
                        <a:t>2017</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25</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25</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29</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28</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33</a:t>
                      </a:r>
                    </a:p>
                  </a:txBody>
                  <a:tcPr marL="9525" marR="9525" marT="9525" marB="0" anchor="b"/>
                </a:tc>
                <a:tc>
                  <a:txBody>
                    <a:bodyPr/>
                    <a:lstStyle/>
                    <a:p>
                      <a:pPr algn="ctr" fontAlgn="b"/>
                      <a:r>
                        <a:rPr lang="en-US" sz="2000" b="1" i="0" u="none" strike="noStrike" dirty="0">
                          <a:solidFill>
                            <a:srgbClr val="000000"/>
                          </a:solidFill>
                          <a:effectLst/>
                          <a:latin typeface="Calibri" panose="020F0502020204030204" pitchFamily="34" charset="0"/>
                        </a:rPr>
                        <a:t>33</a:t>
                      </a:r>
                    </a:p>
                  </a:txBody>
                  <a:tcPr marL="9525" marR="9525" marT="9525" marB="0" anchor="b"/>
                </a:tc>
                <a:extLst>
                  <a:ext uri="{0D108BD9-81ED-4DB2-BD59-A6C34878D82A}">
                    <a16:rowId xmlns:a16="http://schemas.microsoft.com/office/drawing/2014/main" val="2585315015"/>
                  </a:ext>
                </a:extLst>
              </a:tr>
              <a:tr h="417991">
                <a:tc>
                  <a:txBody>
                    <a:bodyPr/>
                    <a:lstStyle/>
                    <a:p>
                      <a:pPr algn="r" fontAlgn="b"/>
                      <a:r>
                        <a:rPr lang="en-US" sz="2000" u="none" strike="noStrike" dirty="0">
                          <a:effectLst/>
                        </a:rPr>
                        <a:t>2018</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19</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23</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25</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30</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33</a:t>
                      </a:r>
                    </a:p>
                  </a:txBody>
                  <a:tcPr marL="9525" marR="9525" marT="9525" marB="0" anchor="b"/>
                </a:tc>
                <a:tc>
                  <a:txBody>
                    <a:bodyPr/>
                    <a:lstStyle/>
                    <a:p>
                      <a:pPr algn="ctr" fontAlgn="b"/>
                      <a:r>
                        <a:rPr lang="en-US" sz="2000" b="1" i="0" u="none" strike="noStrike" dirty="0">
                          <a:solidFill>
                            <a:srgbClr val="000000"/>
                          </a:solidFill>
                          <a:effectLst/>
                          <a:latin typeface="Calibri" panose="020F0502020204030204" pitchFamily="34" charset="0"/>
                        </a:rPr>
                        <a:t>33</a:t>
                      </a:r>
                    </a:p>
                  </a:txBody>
                  <a:tcPr marL="9525" marR="9525" marT="9525" marB="0" anchor="b"/>
                </a:tc>
                <a:extLst>
                  <a:ext uri="{0D108BD9-81ED-4DB2-BD59-A6C34878D82A}">
                    <a16:rowId xmlns:a16="http://schemas.microsoft.com/office/drawing/2014/main" val="415597879"/>
                  </a:ext>
                </a:extLst>
              </a:tr>
              <a:tr h="417991">
                <a:tc>
                  <a:txBody>
                    <a:bodyPr/>
                    <a:lstStyle/>
                    <a:p>
                      <a:pPr algn="r" fontAlgn="b"/>
                      <a:r>
                        <a:rPr lang="en-US" sz="2000" u="none" strike="noStrike" dirty="0">
                          <a:effectLst/>
                        </a:rPr>
                        <a:t>2019</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a:r>
                        <a:rPr lang="en-US" dirty="0"/>
                        <a:t>---</a:t>
                      </a:r>
                    </a:p>
                  </a:txBody>
                  <a:tcPr marL="9525" marR="9525" marT="9525" marB="0" anchor="b"/>
                </a:tc>
                <a:tc>
                  <a:txBody>
                    <a:bodyPr/>
                    <a:lstStyle/>
                    <a:p>
                      <a:pPr algn="ctr"/>
                      <a:r>
                        <a:rPr lang="en-US" dirty="0"/>
                        <a:t>---</a:t>
                      </a:r>
                    </a:p>
                  </a:txBody>
                  <a:tcPr marL="9525" marR="9525" marT="9525" marB="0" anchor="b"/>
                </a:tc>
                <a:tc>
                  <a:txBody>
                    <a:bodyPr/>
                    <a:lstStyle/>
                    <a:p>
                      <a:pPr algn="ctr"/>
                      <a:r>
                        <a:rPr lang="en-US" dirty="0"/>
                        <a:t>---</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3</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15</a:t>
                      </a:r>
                    </a:p>
                  </a:txBody>
                  <a:tcPr marL="9525" marR="9525" marT="9525" marB="0" anchor="b"/>
                </a:tc>
                <a:tc>
                  <a:txBody>
                    <a:bodyPr/>
                    <a:lstStyle/>
                    <a:p>
                      <a:pPr algn="ctr" fontAlgn="b"/>
                      <a:r>
                        <a:rPr lang="en-US" sz="2000" b="1" i="0" u="none" strike="noStrike" dirty="0">
                          <a:solidFill>
                            <a:srgbClr val="000000"/>
                          </a:solidFill>
                          <a:effectLst/>
                          <a:latin typeface="Calibri" panose="020F0502020204030204" pitchFamily="34" charset="0"/>
                        </a:rPr>
                        <a:t>18</a:t>
                      </a:r>
                    </a:p>
                  </a:txBody>
                  <a:tcPr marL="9525" marR="9525" marT="9525" marB="0" anchor="b"/>
                </a:tc>
                <a:extLst>
                  <a:ext uri="{0D108BD9-81ED-4DB2-BD59-A6C34878D82A}">
                    <a16:rowId xmlns:a16="http://schemas.microsoft.com/office/drawing/2014/main" val="3324848736"/>
                  </a:ext>
                </a:extLst>
              </a:tr>
            </a:tbl>
          </a:graphicData>
        </a:graphic>
      </p:graphicFrame>
      <p:sp>
        <p:nvSpPr>
          <p:cNvPr id="8"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9</a:t>
            </a:fld>
            <a:endParaRPr lang="en-US" dirty="0">
              <a:solidFill>
                <a:srgbClr val="464646">
                  <a:lumMod val="40000"/>
                  <a:lumOff val="60000"/>
                </a:srgbClr>
              </a:solidFill>
            </a:endParaRPr>
          </a:p>
        </p:txBody>
      </p:sp>
      <p:sp>
        <p:nvSpPr>
          <p:cNvPr id="9"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2549891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4902</TotalTime>
  <Words>2871</Words>
  <Application>Microsoft Office PowerPoint</Application>
  <PresentationFormat>Widescreen</PresentationFormat>
  <Paragraphs>436</Paragraphs>
  <Slides>35</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MS PGothic</vt:lpstr>
      <vt:lpstr>Arial</vt:lpstr>
      <vt:lpstr>Calibri</vt:lpstr>
      <vt:lpstr>Courier New</vt:lpstr>
      <vt:lpstr>Monotype Sorts</vt:lpstr>
      <vt:lpstr>Custom Design</vt:lpstr>
      <vt:lpstr>Trauma Systems Committee</vt:lpstr>
      <vt:lpstr>Agenda</vt:lpstr>
      <vt:lpstr>Open Meeting Law: G.L. c. 30A, §§18-25</vt:lpstr>
      <vt:lpstr>PowerPoint Presentation</vt:lpstr>
      <vt:lpstr>Meeting Minutes Approval</vt:lpstr>
      <vt:lpstr>Department Update</vt:lpstr>
      <vt:lpstr>Trauma Registry </vt:lpstr>
      <vt:lpstr>Trauma Data Submissions from Designated Trauma Centers</vt:lpstr>
      <vt:lpstr>Trauma Data Submissions from Community Hospitals</vt:lpstr>
      <vt:lpstr>Intentional Traumatic Self-injury in Massachusetts, 2016-2018</vt:lpstr>
      <vt:lpstr>Intentional Traumatic Self-injury in Massachusetts, 2016-2018</vt:lpstr>
      <vt:lpstr>Intentional Traumatic Self-injury in Massachusetts, 2016-2018</vt:lpstr>
      <vt:lpstr>Reported traumatic intentional self-injury in Massachusetts by age and gender, 2016-2018</vt:lpstr>
      <vt:lpstr>Reported traumatic intentional self-injury in Massachusetts by injury type, 2016-2018</vt:lpstr>
      <vt:lpstr>Specific traumatic intentional self-injury in Massachusetts by injury type and gender, 2016-2018</vt:lpstr>
      <vt:lpstr>Reported traumatic intentional self-injury in Massachusetts by cut or piercing external cause, 2016-2018</vt:lpstr>
      <vt:lpstr>Home City/Town of Trauma Patients Treated in Region 4 Facilities, 2011-2015</vt:lpstr>
      <vt:lpstr>Home City/Town of Trauma Patients Transferred to Region 4 Facilities from another Acute Care Facility, 2011-2015</vt:lpstr>
      <vt:lpstr>PowerPoint Presentation</vt:lpstr>
      <vt:lpstr>Traumas per 10,000 Residents, 2011-2015</vt:lpstr>
      <vt:lpstr>EMS Response Time for Trauma Runs</vt:lpstr>
      <vt:lpstr>EMS Transport Time for Trauma Runs</vt:lpstr>
      <vt:lpstr>Traumas per 10,000 Residents by Age, 2011-2015</vt:lpstr>
      <vt:lpstr>Traumas per 10,000 Residents by Gender, 2011-2015</vt:lpstr>
      <vt:lpstr>Mode of Transit for Traumas, 2011-2015 </vt:lpstr>
      <vt:lpstr>Transferred Traumas, 2011-2015</vt:lpstr>
      <vt:lpstr>Traumas per 10,000 Residents by Fall Type, 2011-2015</vt:lpstr>
      <vt:lpstr>Traumas per 10,000 Residents by Fall Type and Gender, 2011-2015</vt:lpstr>
      <vt:lpstr>Motor Vehicle Traumas per 10,000 Residents, 2011-2015</vt:lpstr>
      <vt:lpstr>Off-Road Vehicle per 10,000 Residents, 2011-2015</vt:lpstr>
      <vt:lpstr>Regional Discussion Framework </vt:lpstr>
      <vt:lpstr>Region 4 Public Comment</vt:lpstr>
      <vt:lpstr>Regional Discussion Framework </vt:lpstr>
      <vt:lpstr>Future Meetings</vt:lpstr>
      <vt:lpstr>Additional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BHCSQ</dc:creator>
  <cp:lastModifiedBy>Fillo, Katherine (DPH)</cp:lastModifiedBy>
  <cp:revision>267</cp:revision>
  <cp:lastPrinted>2019-11-05T13:47:48Z</cp:lastPrinted>
  <dcterms:created xsi:type="dcterms:W3CDTF">2019-01-10T19:26:50Z</dcterms:created>
  <dcterms:modified xsi:type="dcterms:W3CDTF">2019-11-19T17:43:25Z</dcterms:modified>
</cp:coreProperties>
</file>