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33"/>
  </p:notesMasterIdLst>
  <p:handoutMasterIdLst>
    <p:handoutMasterId r:id="rId34"/>
  </p:handoutMasterIdLst>
  <p:sldIdLst>
    <p:sldId id="1352" r:id="rId2"/>
    <p:sldId id="1353" r:id="rId3"/>
    <p:sldId id="1354" r:id="rId4"/>
    <p:sldId id="1355" r:id="rId5"/>
    <p:sldId id="1356" r:id="rId6"/>
    <p:sldId id="1357" r:id="rId7"/>
    <p:sldId id="1358" r:id="rId8"/>
    <p:sldId id="1359" r:id="rId9"/>
    <p:sldId id="1360" r:id="rId10"/>
    <p:sldId id="1361" r:id="rId11"/>
    <p:sldId id="1362" r:id="rId12"/>
    <p:sldId id="1363" r:id="rId13"/>
    <p:sldId id="1364" r:id="rId14"/>
    <p:sldId id="1365" r:id="rId15"/>
    <p:sldId id="1366" r:id="rId16"/>
    <p:sldId id="256" r:id="rId17"/>
    <p:sldId id="1337" r:id="rId18"/>
    <p:sldId id="1225" r:id="rId19"/>
    <p:sldId id="1338" r:id="rId20"/>
    <p:sldId id="1329" r:id="rId21"/>
    <p:sldId id="1339" r:id="rId22"/>
    <p:sldId id="1340" r:id="rId23"/>
    <p:sldId id="1332" r:id="rId24"/>
    <p:sldId id="1333" r:id="rId25"/>
    <p:sldId id="1341" r:id="rId26"/>
    <p:sldId id="1343" r:id="rId27"/>
    <p:sldId id="1342" r:id="rId28"/>
    <p:sldId id="1344" r:id="rId29"/>
    <p:sldId id="1345" r:id="rId30"/>
    <p:sldId id="1346" r:id="rId31"/>
    <p:sldId id="1347"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694EED-B819-4A88-B23E-E58628355280}">
          <p14:sldIdLst>
            <p14:sldId id="1352"/>
            <p14:sldId id="1353"/>
            <p14:sldId id="1354"/>
            <p14:sldId id="1355"/>
            <p14:sldId id="1356"/>
            <p14:sldId id="1357"/>
            <p14:sldId id="1358"/>
            <p14:sldId id="1359"/>
            <p14:sldId id="1360"/>
            <p14:sldId id="1361"/>
            <p14:sldId id="1362"/>
            <p14:sldId id="1363"/>
            <p14:sldId id="1364"/>
            <p14:sldId id="1365"/>
            <p14:sldId id="1366"/>
            <p14:sldId id="256"/>
            <p14:sldId id="1337"/>
            <p14:sldId id="1225"/>
            <p14:sldId id="1338"/>
            <p14:sldId id="1329"/>
            <p14:sldId id="1339"/>
            <p14:sldId id="1340"/>
            <p14:sldId id="1332"/>
            <p14:sldId id="1333"/>
            <p14:sldId id="1341"/>
            <p14:sldId id="1343"/>
            <p14:sldId id="1342"/>
            <p14:sldId id="1344"/>
            <p14:sldId id="1345"/>
            <p14:sldId id="1346"/>
            <p14:sldId id="134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lo, Katherine (DPH)" initials="FK(" lastIdx="4" clrIdx="0">
    <p:extLst/>
  </p:cmAuthor>
  <p:cmAuthor id="2" name=" " initials=" " lastIdx="2" clrIdx="1"/>
  <p:cmAuthor id="3" name="McElroy, Nora (DPH)" initials="MN(" lastIdx="7" clrIdx="2">
    <p:extLst/>
  </p:cmAuthor>
  <p:cmAuthor id="4" name="ktfillo" initials="k" lastIdx="1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76122" autoAdjust="0"/>
  </p:normalViewPr>
  <p:slideViewPr>
    <p:cSldViewPr snapToGrid="0" snapToObjects="1">
      <p:cViewPr varScale="1">
        <p:scale>
          <a:sx n="58" d="100"/>
          <a:sy n="58" d="100"/>
        </p:scale>
        <p:origin x="-90" y="-58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svg"/><Relationship Id="rId1" Type="http://schemas.openxmlformats.org/officeDocument/2006/relationships/image" Target="../media/image11.png"/><Relationship Id="rId6" Type="http://schemas.openxmlformats.org/officeDocument/2006/relationships/image" Target="../media/image8.svg"/><Relationship Id="rId5" Type="http://schemas.openxmlformats.org/officeDocument/2006/relationships/image" Target="../media/image1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svg"/><Relationship Id="rId1" Type="http://schemas.openxmlformats.org/officeDocument/2006/relationships/image" Target="../media/image11.png"/><Relationship Id="rId6" Type="http://schemas.openxmlformats.org/officeDocument/2006/relationships/image" Target="../media/image8.svg"/><Relationship Id="rId5" Type="http://schemas.openxmlformats.org/officeDocument/2006/relationships/image" Target="../media/image1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3C20F-5B2E-4774-8ED2-3590E235137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C27E23-7725-48F4-8036-4232E8389B93}">
      <dgm:prSet/>
      <dgm:spPr/>
      <dgm:t>
        <a:bodyPr/>
        <a:lstStyle/>
        <a:p>
          <a:pPr>
            <a:lnSpc>
              <a:spcPct val="100000"/>
            </a:lnSpc>
            <a:defRPr cap="all"/>
          </a:pPr>
          <a:r>
            <a:rPr lang="en-US" cap="none" dirty="0" smtClean="0"/>
            <a:t>Lower incidence of pneumothoraxes in babies who receive STMV as opposed to CPAP</a:t>
          </a:r>
          <a:endParaRPr lang="en-US" cap="none" dirty="0"/>
        </a:p>
      </dgm:t>
    </dgm:pt>
    <dgm:pt modelId="{FF9C40C7-6C1A-4766-9542-4062690F897C}" type="parTrans" cxnId="{0AF622A6-6FC3-4A2E-B63E-A66220AE5724}">
      <dgm:prSet/>
      <dgm:spPr/>
      <dgm:t>
        <a:bodyPr/>
        <a:lstStyle/>
        <a:p>
          <a:endParaRPr lang="en-US"/>
        </a:p>
      </dgm:t>
    </dgm:pt>
    <dgm:pt modelId="{067F6D5A-84D0-468C-975E-B3B0896FF9BD}" type="sibTrans" cxnId="{0AF622A6-6FC3-4A2E-B63E-A66220AE5724}">
      <dgm:prSet/>
      <dgm:spPr/>
      <dgm:t>
        <a:bodyPr/>
        <a:lstStyle/>
        <a:p>
          <a:endParaRPr lang="en-US"/>
        </a:p>
      </dgm:t>
    </dgm:pt>
    <dgm:pt modelId="{CCDA8E66-ABE0-4C3F-9333-5EAD05F36D00}">
      <dgm:prSet/>
      <dgm:spPr/>
      <dgm:t>
        <a:bodyPr/>
        <a:lstStyle/>
        <a:p>
          <a:pPr>
            <a:lnSpc>
              <a:spcPct val="100000"/>
            </a:lnSpc>
            <a:defRPr cap="all"/>
          </a:pPr>
          <a:r>
            <a:rPr lang="en-US" cap="none" dirty="0" smtClean="0"/>
            <a:t>Benefits of surfactant in STMV over CPAP</a:t>
          </a:r>
          <a:endParaRPr lang="en-US" cap="none" dirty="0"/>
        </a:p>
      </dgm:t>
    </dgm:pt>
    <dgm:pt modelId="{440D4EBB-8513-447A-83F3-B58AD6A1CA4A}" type="parTrans" cxnId="{E6B2441F-1B0A-4D16-8115-D1920126B646}">
      <dgm:prSet/>
      <dgm:spPr/>
      <dgm:t>
        <a:bodyPr/>
        <a:lstStyle/>
        <a:p>
          <a:endParaRPr lang="en-US"/>
        </a:p>
      </dgm:t>
    </dgm:pt>
    <dgm:pt modelId="{80D56083-4723-4A0F-B458-46C1C750EF5B}" type="sibTrans" cxnId="{E6B2441F-1B0A-4D16-8115-D1920126B646}">
      <dgm:prSet/>
      <dgm:spPr/>
      <dgm:t>
        <a:bodyPr/>
        <a:lstStyle/>
        <a:p>
          <a:endParaRPr lang="en-US"/>
        </a:p>
      </dgm:t>
    </dgm:pt>
    <dgm:pt modelId="{D2A6F349-599A-406A-8A50-AAD28917817C}">
      <dgm:prSet/>
      <dgm:spPr/>
      <dgm:t>
        <a:bodyPr/>
        <a:lstStyle/>
        <a:p>
          <a:pPr>
            <a:lnSpc>
              <a:spcPct val="100000"/>
            </a:lnSpc>
            <a:defRPr cap="all"/>
          </a:pPr>
          <a:r>
            <a:rPr lang="en-US" cap="none" dirty="0" smtClean="0"/>
            <a:t>Concerns about development of </a:t>
          </a:r>
          <a:r>
            <a:rPr lang="en-US" cap="none" dirty="0" err="1" smtClean="0"/>
            <a:t>pneumothoraces</a:t>
          </a:r>
          <a:r>
            <a:rPr lang="en-US" cap="none" dirty="0" smtClean="0"/>
            <a:t> in the late preterm infants who are treated with CPAP alone</a:t>
          </a:r>
          <a:endParaRPr lang="en-US" cap="none" dirty="0"/>
        </a:p>
      </dgm:t>
    </dgm:pt>
    <dgm:pt modelId="{4C046C40-C760-43F2-AF89-647E6327742A}" type="parTrans" cxnId="{0D0EC3C1-05BA-425D-9508-5D575D88183E}">
      <dgm:prSet/>
      <dgm:spPr/>
      <dgm:t>
        <a:bodyPr/>
        <a:lstStyle/>
        <a:p>
          <a:endParaRPr lang="en-US"/>
        </a:p>
      </dgm:t>
    </dgm:pt>
    <dgm:pt modelId="{6C8D002A-7F69-4DF5-AA35-B38281A74CE3}" type="sibTrans" cxnId="{0D0EC3C1-05BA-425D-9508-5D575D88183E}">
      <dgm:prSet/>
      <dgm:spPr/>
      <dgm:t>
        <a:bodyPr/>
        <a:lstStyle/>
        <a:p>
          <a:endParaRPr lang="en-US"/>
        </a:p>
      </dgm:t>
    </dgm:pt>
    <dgm:pt modelId="{6F21B632-898B-4C3C-8E8A-36AA33EABE24}" type="pres">
      <dgm:prSet presAssocID="{65B3C20F-5B2E-4774-8ED2-3590E2351375}" presName="root" presStyleCnt="0">
        <dgm:presLayoutVars>
          <dgm:dir/>
          <dgm:resizeHandles val="exact"/>
        </dgm:presLayoutVars>
      </dgm:prSet>
      <dgm:spPr/>
      <dgm:t>
        <a:bodyPr/>
        <a:lstStyle/>
        <a:p>
          <a:endParaRPr lang="en-US"/>
        </a:p>
      </dgm:t>
    </dgm:pt>
    <dgm:pt modelId="{BEB69748-7087-4125-BB3E-A06AF7D94651}" type="pres">
      <dgm:prSet presAssocID="{62C27E23-7725-48F4-8036-4232E8389B93}" presName="compNode" presStyleCnt="0"/>
      <dgm:spPr/>
    </dgm:pt>
    <dgm:pt modelId="{E04DB2B2-387A-4B11-88A9-3CBCF65DFF65}" type="pres">
      <dgm:prSet presAssocID="{62C27E23-7725-48F4-8036-4232E8389B93}" presName="iconBgRect" presStyleLbl="bgShp" presStyleIdx="0" presStyleCnt="3"/>
      <dgm:spPr>
        <a:prstGeom prst="round2DiagRect">
          <a:avLst>
            <a:gd name="adj1" fmla="val 29727"/>
            <a:gd name="adj2" fmla="val 0"/>
          </a:avLst>
        </a:prstGeom>
      </dgm:spPr>
    </dgm:pt>
    <dgm:pt modelId="{5DEADCDE-B728-4B22-B771-C7A3C97F80FA}" type="pres">
      <dgm:prSet presAssocID="{62C27E23-7725-48F4-8036-4232E8389B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by"/>
        </a:ext>
      </dgm:extLst>
    </dgm:pt>
    <dgm:pt modelId="{C99E477A-B657-4AE0-86DF-5317AC4A92E3}" type="pres">
      <dgm:prSet presAssocID="{62C27E23-7725-48F4-8036-4232E8389B93}" presName="spaceRect" presStyleCnt="0"/>
      <dgm:spPr/>
    </dgm:pt>
    <dgm:pt modelId="{6C200307-3B7B-48DC-AE80-EFF2E27AE1EC}" type="pres">
      <dgm:prSet presAssocID="{62C27E23-7725-48F4-8036-4232E8389B93}" presName="textRect" presStyleLbl="revTx" presStyleIdx="0" presStyleCnt="3">
        <dgm:presLayoutVars>
          <dgm:chMax val="1"/>
          <dgm:chPref val="1"/>
        </dgm:presLayoutVars>
      </dgm:prSet>
      <dgm:spPr/>
      <dgm:t>
        <a:bodyPr/>
        <a:lstStyle/>
        <a:p>
          <a:endParaRPr lang="en-US"/>
        </a:p>
      </dgm:t>
    </dgm:pt>
    <dgm:pt modelId="{95EB6D85-2954-4B6F-8700-3ED468E986FB}" type="pres">
      <dgm:prSet presAssocID="{067F6D5A-84D0-468C-975E-B3B0896FF9BD}" presName="sibTrans" presStyleCnt="0"/>
      <dgm:spPr/>
    </dgm:pt>
    <dgm:pt modelId="{1517F95A-D940-43DB-870F-22B7BC5FDDFC}" type="pres">
      <dgm:prSet presAssocID="{CCDA8E66-ABE0-4C3F-9333-5EAD05F36D00}" presName="compNode" presStyleCnt="0"/>
      <dgm:spPr/>
    </dgm:pt>
    <dgm:pt modelId="{7113055C-D6BC-492A-A8C8-D620C5F1F17E}" type="pres">
      <dgm:prSet presAssocID="{CCDA8E66-ABE0-4C3F-9333-5EAD05F36D00}" presName="iconBgRect" presStyleLbl="bgShp" presStyleIdx="1" presStyleCnt="3"/>
      <dgm:spPr>
        <a:prstGeom prst="round2DiagRect">
          <a:avLst>
            <a:gd name="adj1" fmla="val 29727"/>
            <a:gd name="adj2" fmla="val 0"/>
          </a:avLst>
        </a:prstGeom>
      </dgm:spPr>
    </dgm:pt>
    <dgm:pt modelId="{596CD614-B533-4B42-82E5-1817DC6E794D}" type="pres">
      <dgm:prSet presAssocID="{CCDA8E66-ABE0-4C3F-9333-5EAD05F36D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D1FDCFAD-5837-41B2-B3F7-585ADCC5FEE4}" type="pres">
      <dgm:prSet presAssocID="{CCDA8E66-ABE0-4C3F-9333-5EAD05F36D00}" presName="spaceRect" presStyleCnt="0"/>
      <dgm:spPr/>
    </dgm:pt>
    <dgm:pt modelId="{F9604850-F2FE-4EFB-821C-E08CB2E1C4CE}" type="pres">
      <dgm:prSet presAssocID="{CCDA8E66-ABE0-4C3F-9333-5EAD05F36D00}" presName="textRect" presStyleLbl="revTx" presStyleIdx="1" presStyleCnt="3">
        <dgm:presLayoutVars>
          <dgm:chMax val="1"/>
          <dgm:chPref val="1"/>
        </dgm:presLayoutVars>
      </dgm:prSet>
      <dgm:spPr/>
      <dgm:t>
        <a:bodyPr/>
        <a:lstStyle/>
        <a:p>
          <a:endParaRPr lang="en-US"/>
        </a:p>
      </dgm:t>
    </dgm:pt>
    <dgm:pt modelId="{B7FBD335-9D74-42D8-8109-2513C2076DF4}" type="pres">
      <dgm:prSet presAssocID="{80D56083-4723-4A0F-B458-46C1C750EF5B}" presName="sibTrans" presStyleCnt="0"/>
      <dgm:spPr/>
    </dgm:pt>
    <dgm:pt modelId="{074AF89B-2ABE-42B4-B386-CE043E0B0D39}" type="pres">
      <dgm:prSet presAssocID="{D2A6F349-599A-406A-8A50-AAD28917817C}" presName="compNode" presStyleCnt="0"/>
      <dgm:spPr/>
    </dgm:pt>
    <dgm:pt modelId="{BB22594E-D7AD-4EB4-9218-4654A74BAA59}" type="pres">
      <dgm:prSet presAssocID="{D2A6F349-599A-406A-8A50-AAD28917817C}" presName="iconBgRect" presStyleLbl="bgShp" presStyleIdx="2" presStyleCnt="3"/>
      <dgm:spPr>
        <a:prstGeom prst="round2DiagRect">
          <a:avLst>
            <a:gd name="adj1" fmla="val 29727"/>
            <a:gd name="adj2" fmla="val 0"/>
          </a:avLst>
        </a:prstGeom>
      </dgm:spPr>
    </dgm:pt>
    <dgm:pt modelId="{CD1475C6-3ADA-4BAD-AF55-F8ED6FCD2F94}" type="pres">
      <dgm:prSet presAssocID="{D2A6F349-599A-406A-8A50-AAD2891781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keleton"/>
        </a:ext>
      </dgm:extLst>
    </dgm:pt>
    <dgm:pt modelId="{CC7D4038-0BC8-4D9C-A6EB-272BA97E0045}" type="pres">
      <dgm:prSet presAssocID="{D2A6F349-599A-406A-8A50-AAD28917817C}" presName="spaceRect" presStyleCnt="0"/>
      <dgm:spPr/>
    </dgm:pt>
    <dgm:pt modelId="{BCF84B30-C46B-447C-8E2A-A19BD391F04D}" type="pres">
      <dgm:prSet presAssocID="{D2A6F349-599A-406A-8A50-AAD28917817C}" presName="textRect" presStyleLbl="revTx" presStyleIdx="2" presStyleCnt="3">
        <dgm:presLayoutVars>
          <dgm:chMax val="1"/>
          <dgm:chPref val="1"/>
        </dgm:presLayoutVars>
      </dgm:prSet>
      <dgm:spPr/>
      <dgm:t>
        <a:bodyPr/>
        <a:lstStyle/>
        <a:p>
          <a:endParaRPr lang="en-US"/>
        </a:p>
      </dgm:t>
    </dgm:pt>
  </dgm:ptLst>
  <dgm:cxnLst>
    <dgm:cxn modelId="{7BE4D196-FD19-4BCB-9C02-620B0B679DAB}" type="presOf" srcId="{65B3C20F-5B2E-4774-8ED2-3590E2351375}" destId="{6F21B632-898B-4C3C-8E8A-36AA33EABE24}" srcOrd="0" destOrd="0" presId="urn:microsoft.com/office/officeart/2018/5/layout/IconLeafLabelList"/>
    <dgm:cxn modelId="{0D0EC3C1-05BA-425D-9508-5D575D88183E}" srcId="{65B3C20F-5B2E-4774-8ED2-3590E2351375}" destId="{D2A6F349-599A-406A-8A50-AAD28917817C}" srcOrd="2" destOrd="0" parTransId="{4C046C40-C760-43F2-AF89-647E6327742A}" sibTransId="{6C8D002A-7F69-4DF5-AA35-B38281A74CE3}"/>
    <dgm:cxn modelId="{0AF622A6-6FC3-4A2E-B63E-A66220AE5724}" srcId="{65B3C20F-5B2E-4774-8ED2-3590E2351375}" destId="{62C27E23-7725-48F4-8036-4232E8389B93}" srcOrd="0" destOrd="0" parTransId="{FF9C40C7-6C1A-4766-9542-4062690F897C}" sibTransId="{067F6D5A-84D0-468C-975E-B3B0896FF9BD}"/>
    <dgm:cxn modelId="{E6B2441F-1B0A-4D16-8115-D1920126B646}" srcId="{65B3C20F-5B2E-4774-8ED2-3590E2351375}" destId="{CCDA8E66-ABE0-4C3F-9333-5EAD05F36D00}" srcOrd="1" destOrd="0" parTransId="{440D4EBB-8513-447A-83F3-B58AD6A1CA4A}" sibTransId="{80D56083-4723-4A0F-B458-46C1C750EF5B}"/>
    <dgm:cxn modelId="{A50AA57F-766D-4784-9FFB-EC0AE26E29EB}" type="presOf" srcId="{CCDA8E66-ABE0-4C3F-9333-5EAD05F36D00}" destId="{F9604850-F2FE-4EFB-821C-E08CB2E1C4CE}" srcOrd="0" destOrd="0" presId="urn:microsoft.com/office/officeart/2018/5/layout/IconLeafLabelList"/>
    <dgm:cxn modelId="{F92F0B80-421A-45FD-AB15-E6588FA6ABB5}" type="presOf" srcId="{62C27E23-7725-48F4-8036-4232E8389B93}" destId="{6C200307-3B7B-48DC-AE80-EFF2E27AE1EC}" srcOrd="0" destOrd="0" presId="urn:microsoft.com/office/officeart/2018/5/layout/IconLeafLabelList"/>
    <dgm:cxn modelId="{B1A3AB43-9F4E-4723-AD1C-1177CC944C64}" type="presOf" srcId="{D2A6F349-599A-406A-8A50-AAD28917817C}" destId="{BCF84B30-C46B-447C-8E2A-A19BD391F04D}" srcOrd="0" destOrd="0" presId="urn:microsoft.com/office/officeart/2018/5/layout/IconLeafLabelList"/>
    <dgm:cxn modelId="{28EAED27-2040-4439-976F-788E49001EED}" type="presParOf" srcId="{6F21B632-898B-4C3C-8E8A-36AA33EABE24}" destId="{BEB69748-7087-4125-BB3E-A06AF7D94651}" srcOrd="0" destOrd="0" presId="urn:microsoft.com/office/officeart/2018/5/layout/IconLeafLabelList"/>
    <dgm:cxn modelId="{58A3DC15-592C-4EF4-ADA5-CBDB9F208FFB}" type="presParOf" srcId="{BEB69748-7087-4125-BB3E-A06AF7D94651}" destId="{E04DB2B2-387A-4B11-88A9-3CBCF65DFF65}" srcOrd="0" destOrd="0" presId="urn:microsoft.com/office/officeart/2018/5/layout/IconLeafLabelList"/>
    <dgm:cxn modelId="{4C67A149-D672-4F80-B830-861A56A2EDA8}" type="presParOf" srcId="{BEB69748-7087-4125-BB3E-A06AF7D94651}" destId="{5DEADCDE-B728-4B22-B771-C7A3C97F80FA}" srcOrd="1" destOrd="0" presId="urn:microsoft.com/office/officeart/2018/5/layout/IconLeafLabelList"/>
    <dgm:cxn modelId="{08282BE0-98FB-49C6-A7A4-9E8067910355}" type="presParOf" srcId="{BEB69748-7087-4125-BB3E-A06AF7D94651}" destId="{C99E477A-B657-4AE0-86DF-5317AC4A92E3}" srcOrd="2" destOrd="0" presId="urn:microsoft.com/office/officeart/2018/5/layout/IconLeafLabelList"/>
    <dgm:cxn modelId="{B12A836A-E329-47C6-B6AC-A50B3D1F2E39}" type="presParOf" srcId="{BEB69748-7087-4125-BB3E-A06AF7D94651}" destId="{6C200307-3B7B-48DC-AE80-EFF2E27AE1EC}" srcOrd="3" destOrd="0" presId="urn:microsoft.com/office/officeart/2018/5/layout/IconLeafLabelList"/>
    <dgm:cxn modelId="{0EF397BD-486F-4D7F-A4A8-971AD9F50BD8}" type="presParOf" srcId="{6F21B632-898B-4C3C-8E8A-36AA33EABE24}" destId="{95EB6D85-2954-4B6F-8700-3ED468E986FB}" srcOrd="1" destOrd="0" presId="urn:microsoft.com/office/officeart/2018/5/layout/IconLeafLabelList"/>
    <dgm:cxn modelId="{9793710A-F47E-4712-A1B0-57E9E46BAE3B}" type="presParOf" srcId="{6F21B632-898B-4C3C-8E8A-36AA33EABE24}" destId="{1517F95A-D940-43DB-870F-22B7BC5FDDFC}" srcOrd="2" destOrd="0" presId="urn:microsoft.com/office/officeart/2018/5/layout/IconLeafLabelList"/>
    <dgm:cxn modelId="{D39F40D2-A8BE-4FE8-A66E-B8B919943D53}" type="presParOf" srcId="{1517F95A-D940-43DB-870F-22B7BC5FDDFC}" destId="{7113055C-D6BC-492A-A8C8-D620C5F1F17E}" srcOrd="0" destOrd="0" presId="urn:microsoft.com/office/officeart/2018/5/layout/IconLeafLabelList"/>
    <dgm:cxn modelId="{2CA197E4-9AB3-4735-806C-C5D1E1591F37}" type="presParOf" srcId="{1517F95A-D940-43DB-870F-22B7BC5FDDFC}" destId="{596CD614-B533-4B42-82E5-1817DC6E794D}" srcOrd="1" destOrd="0" presId="urn:microsoft.com/office/officeart/2018/5/layout/IconLeafLabelList"/>
    <dgm:cxn modelId="{AB0B229F-D157-4917-9EA2-ECE699F96762}" type="presParOf" srcId="{1517F95A-D940-43DB-870F-22B7BC5FDDFC}" destId="{D1FDCFAD-5837-41B2-B3F7-585ADCC5FEE4}" srcOrd="2" destOrd="0" presId="urn:microsoft.com/office/officeart/2018/5/layout/IconLeafLabelList"/>
    <dgm:cxn modelId="{D40ABDB3-A832-45CF-B927-5CD2643019BE}" type="presParOf" srcId="{1517F95A-D940-43DB-870F-22B7BC5FDDFC}" destId="{F9604850-F2FE-4EFB-821C-E08CB2E1C4CE}" srcOrd="3" destOrd="0" presId="urn:microsoft.com/office/officeart/2018/5/layout/IconLeafLabelList"/>
    <dgm:cxn modelId="{57EA405C-241B-40FC-8146-36ACC90FBFDF}" type="presParOf" srcId="{6F21B632-898B-4C3C-8E8A-36AA33EABE24}" destId="{B7FBD335-9D74-42D8-8109-2513C2076DF4}" srcOrd="3" destOrd="0" presId="urn:microsoft.com/office/officeart/2018/5/layout/IconLeafLabelList"/>
    <dgm:cxn modelId="{E5A0722E-D9D5-4C65-A6D3-2F7343C73AD5}" type="presParOf" srcId="{6F21B632-898B-4C3C-8E8A-36AA33EABE24}" destId="{074AF89B-2ABE-42B4-B386-CE043E0B0D39}" srcOrd="4" destOrd="0" presId="urn:microsoft.com/office/officeart/2018/5/layout/IconLeafLabelList"/>
    <dgm:cxn modelId="{0CB7EFB6-F266-472A-848F-CC4ED608B600}" type="presParOf" srcId="{074AF89B-2ABE-42B4-B386-CE043E0B0D39}" destId="{BB22594E-D7AD-4EB4-9218-4654A74BAA59}" srcOrd="0" destOrd="0" presId="urn:microsoft.com/office/officeart/2018/5/layout/IconLeafLabelList"/>
    <dgm:cxn modelId="{A432D1D0-68DA-4CA0-ABA3-5474B859686D}" type="presParOf" srcId="{074AF89B-2ABE-42B4-B386-CE043E0B0D39}" destId="{CD1475C6-3ADA-4BAD-AF55-F8ED6FCD2F94}" srcOrd="1" destOrd="0" presId="urn:microsoft.com/office/officeart/2018/5/layout/IconLeafLabelList"/>
    <dgm:cxn modelId="{73F98948-59B8-4448-BDFC-BE9C5F41F7DC}" type="presParOf" srcId="{074AF89B-2ABE-42B4-B386-CE043E0B0D39}" destId="{CC7D4038-0BC8-4D9C-A6EB-272BA97E0045}" srcOrd="2" destOrd="0" presId="urn:microsoft.com/office/officeart/2018/5/layout/IconLeafLabelList"/>
    <dgm:cxn modelId="{2D377C76-94BC-457F-A524-E00B13ACD745}" type="presParOf" srcId="{074AF89B-2ABE-42B4-B386-CE043E0B0D39}" destId="{BCF84B30-C46B-447C-8E2A-A19BD391F04D}"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DB2B2-387A-4B11-88A9-3CBCF65DFF65}">
      <dsp:nvSpPr>
        <dsp:cNvPr id="0" name=""/>
        <dsp:cNvSpPr/>
      </dsp:nvSpPr>
      <dsp:spPr>
        <a:xfrm>
          <a:off x="657900" y="597981"/>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EADCDE-B728-4B22-B771-C7A3C97F80FA}">
      <dsp:nvSpPr>
        <dsp:cNvPr id="0" name=""/>
        <dsp:cNvSpPr/>
      </dsp:nvSpPr>
      <dsp:spPr>
        <a:xfrm>
          <a:off x="1082025" y="102210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200307-3B7B-48DC-AE80-EFF2E27AE1EC}">
      <dsp:nvSpPr>
        <dsp:cNvPr id="0" name=""/>
        <dsp:cNvSpPr/>
      </dsp:nvSpPr>
      <dsp:spPr>
        <a:xfrm>
          <a:off x="21712"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cap="none" dirty="0" smtClean="0"/>
            <a:t>Lower incidence of pneumothoraxes in babies who receive STMV as opposed to CPAP</a:t>
          </a:r>
          <a:endParaRPr lang="en-US" sz="1500" kern="1200" cap="none" dirty="0"/>
        </a:p>
      </dsp:txBody>
      <dsp:txXfrm>
        <a:off x="21712" y="3207981"/>
        <a:ext cx="3262500" cy="720000"/>
      </dsp:txXfrm>
    </dsp:sp>
    <dsp:sp modelId="{7113055C-D6BC-492A-A8C8-D620C5F1F17E}">
      <dsp:nvSpPr>
        <dsp:cNvPr id="0" name=""/>
        <dsp:cNvSpPr/>
      </dsp:nvSpPr>
      <dsp:spPr>
        <a:xfrm>
          <a:off x="4491337" y="597981"/>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CD614-B533-4B42-82E5-1817DC6E794D}">
      <dsp:nvSpPr>
        <dsp:cNvPr id="0" name=""/>
        <dsp:cNvSpPr/>
      </dsp:nvSpPr>
      <dsp:spPr>
        <a:xfrm>
          <a:off x="4915462" y="102210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604850-F2FE-4EFB-821C-E08CB2E1C4CE}">
      <dsp:nvSpPr>
        <dsp:cNvPr id="0" name=""/>
        <dsp:cNvSpPr/>
      </dsp:nvSpPr>
      <dsp:spPr>
        <a:xfrm>
          <a:off x="3855150"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cap="none" dirty="0" smtClean="0"/>
            <a:t>Benefits of surfactant in STMV over CPAP</a:t>
          </a:r>
          <a:endParaRPr lang="en-US" sz="1500" kern="1200" cap="none" dirty="0"/>
        </a:p>
      </dsp:txBody>
      <dsp:txXfrm>
        <a:off x="3855150" y="3207981"/>
        <a:ext cx="3262500" cy="720000"/>
      </dsp:txXfrm>
    </dsp:sp>
    <dsp:sp modelId="{BB22594E-D7AD-4EB4-9218-4654A74BAA59}">
      <dsp:nvSpPr>
        <dsp:cNvPr id="0" name=""/>
        <dsp:cNvSpPr/>
      </dsp:nvSpPr>
      <dsp:spPr>
        <a:xfrm>
          <a:off x="8324775" y="597981"/>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1475C6-3ADA-4BAD-AF55-F8ED6FCD2F94}">
      <dsp:nvSpPr>
        <dsp:cNvPr id="0" name=""/>
        <dsp:cNvSpPr/>
      </dsp:nvSpPr>
      <dsp:spPr>
        <a:xfrm>
          <a:off x="8748900" y="1022106"/>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F84B30-C46B-447C-8E2A-A19BD391F04D}">
      <dsp:nvSpPr>
        <dsp:cNvPr id="0" name=""/>
        <dsp:cNvSpPr/>
      </dsp:nvSpPr>
      <dsp:spPr>
        <a:xfrm>
          <a:off x="7688587" y="320798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cap="all"/>
          </a:pPr>
          <a:r>
            <a:rPr lang="en-US" sz="1500" kern="1200" cap="none" dirty="0" smtClean="0"/>
            <a:t>Concerns about development of </a:t>
          </a:r>
          <a:r>
            <a:rPr lang="en-US" sz="1500" kern="1200" cap="none" dirty="0" err="1" smtClean="0"/>
            <a:t>pneumothoraces</a:t>
          </a:r>
          <a:r>
            <a:rPr lang="en-US" sz="1500" kern="1200" cap="none" dirty="0" smtClean="0"/>
            <a:t> in the late preterm infants who are treated with CPAP alone</a:t>
          </a:r>
          <a:endParaRPr lang="en-US" sz="1500" kern="1200" cap="none" dirty="0"/>
        </a:p>
      </dsp:txBody>
      <dsp:txXfrm>
        <a:off x="7688587" y="3207981"/>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57500-80B3-4580-96CF-79B9887643F4}" type="datetimeFigureOut">
              <a:rPr lang="en-US" smtClean="0"/>
              <a:t>2/18/2020</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FBE98D1D-ACAC-4224-BD97-FC7829A208F1}" type="slidenum">
              <a:rPr lang="en-US" smtClean="0"/>
              <a:t>‹#›</a:t>
            </a:fld>
            <a:endParaRPr lang="en-US"/>
          </a:p>
        </p:txBody>
      </p:sp>
    </p:spTree>
    <p:extLst>
      <p:ext uri="{BB962C8B-B14F-4D97-AF65-F5344CB8AC3E}">
        <p14:creationId xmlns:p14="http://schemas.microsoft.com/office/powerpoint/2010/main" val="309994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06400" y="695325"/>
            <a:ext cx="6197600" cy="3487738"/>
          </a:xfrm>
          <a:ln/>
        </p:spPr>
      </p:sp>
      <p:sp>
        <p:nvSpPr>
          <p:cNvPr id="24579" name="Notes Placeholder 2"/>
          <p:cNvSpPr>
            <a:spLocks noGrp="1"/>
          </p:cNvSpPr>
          <p:nvPr>
            <p:ph type="body" idx="1"/>
          </p:nvPr>
        </p:nvSpPr>
        <p:spPr>
          <a:xfrm>
            <a:off x="701040" y="4418393"/>
            <a:ext cx="5608320" cy="4182979"/>
          </a:xfrm>
          <a:noFill/>
        </p:spPr>
        <p:txBody>
          <a:bodyPr lIns="93433" tIns="46718" rIns="93433" bIns="46718"/>
          <a:lstStyle/>
          <a:p>
            <a:pPr eaLnBrk="1" hangingPunct="1"/>
            <a:endParaRPr lang="en-US" altLang="en-US" dirty="0">
              <a:latin typeface="Arial" pitchFamily="34" charset="0"/>
              <a:ea typeface="ＭＳ Ｐゴシック" pitchFamily="34" charset="-128"/>
            </a:endParaRPr>
          </a:p>
        </p:txBody>
      </p:sp>
      <p:sp>
        <p:nvSpPr>
          <p:cNvPr id="24580" name="Slide Number Placeholder 3"/>
          <p:cNvSpPr txBox="1">
            <a:spLocks noGrp="1"/>
          </p:cNvSpPr>
          <p:nvPr/>
        </p:nvSpPr>
        <p:spPr bwMode="auto">
          <a:xfrm>
            <a:off x="3970938" y="8828777"/>
            <a:ext cx="3037840" cy="466021"/>
          </a:xfrm>
          <a:prstGeom prst="rect">
            <a:avLst/>
          </a:prstGeom>
          <a:noFill/>
          <a:ln w="9525">
            <a:noFill/>
            <a:miter lim="800000"/>
            <a:headEnd/>
            <a:tailEnd/>
          </a:ln>
        </p:spPr>
        <p:txBody>
          <a:bodyPr lIns="93433" tIns="46718" rIns="93433" bIns="46718" anchor="b"/>
          <a:lstStyle/>
          <a:p>
            <a:pPr algn="r" defTabSz="972753" eaLnBrk="1" hangingPunct="1"/>
            <a:fld id="{31608466-B782-45AF-9CDA-27B5D3DFD136}" type="slidenum">
              <a:rPr lang="en-US" altLang="en-US" sz="1200">
                <a:latin typeface="Arial" pitchFamily="34" charset="0"/>
              </a:rPr>
              <a:pPr algn="r" defTabSz="972753" eaLnBrk="1" hangingPunct="1"/>
              <a:t>6</a:t>
            </a:fld>
            <a:endParaRPr lang="en-US" altLang="en-US" sz="1200" dirty="0">
              <a:latin typeface="Arial" pitchFamily="34" charset="0"/>
            </a:endParaRPr>
          </a:p>
        </p:txBody>
      </p:sp>
    </p:spTree>
    <p:extLst>
      <p:ext uri="{BB962C8B-B14F-4D97-AF65-F5344CB8AC3E}">
        <p14:creationId xmlns:p14="http://schemas.microsoft.com/office/powerpoint/2010/main" val="38638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We also touched on that we did not see a lot of evidence</a:t>
            </a:r>
            <a:r>
              <a:rPr lang="en-US" baseline="0" dirty="0"/>
              <a:t> of substance use screening. Our weighted estimate shows that &lt;0.1% of mothers at the 15 selected hospitals had documentation of screening. </a:t>
            </a:r>
          </a:p>
          <a:p>
            <a:pPr>
              <a:defRPr/>
            </a:pPr>
            <a:endParaRPr lang="en-US" baseline="0" dirty="0"/>
          </a:p>
          <a:p>
            <a:pPr>
              <a:defRPr/>
            </a:pPr>
            <a:r>
              <a:rPr lang="en-US" dirty="0"/>
              <a:t>It is critical that mothers with substance use disorder</a:t>
            </a:r>
            <a:r>
              <a:rPr lang="en-US" baseline="0" dirty="0"/>
              <a:t> are identified in prenatal care so that they can be appropriately referred and linked to appropriate clinical care and resources. </a:t>
            </a:r>
          </a:p>
          <a:p>
            <a:pPr>
              <a:defRPr/>
            </a:pPr>
            <a:endParaRPr lang="en-US" baseline="0" dirty="0"/>
          </a:p>
          <a:p>
            <a:pPr>
              <a:defRPr/>
            </a:pPr>
            <a:r>
              <a:rPr lang="en-US" baseline="0" dirty="0"/>
              <a:t>Unweighted:</a:t>
            </a:r>
            <a:endParaRPr lang="en-US" dirty="0"/>
          </a:p>
          <a:p>
            <a:r>
              <a:rPr lang="en-US" dirty="0"/>
              <a:t>For mom’s with documented opioid use, evidence for use was found in:</a:t>
            </a:r>
          </a:p>
          <a:p>
            <a:pPr marL="171450" indent="-171450">
              <a:buFont typeface="Arial" panose="020B0604020202020204" pitchFamily="34" charset="0"/>
              <a:buChar char="•"/>
              <a:defRPr/>
            </a:pPr>
            <a:r>
              <a:rPr lang="en-US" dirty="0"/>
              <a:t>Progress notes documenting maternal self-report of opioid use (85.55%)</a:t>
            </a:r>
          </a:p>
          <a:p>
            <a:pPr marL="171450" indent="-171450">
              <a:buFont typeface="Arial" panose="020B0604020202020204" pitchFamily="34" charset="0"/>
              <a:buChar char="•"/>
            </a:pPr>
            <a:r>
              <a:rPr lang="en-US" dirty="0"/>
              <a:t>Maternal toxicology laboratory testing during pregnancy (actual results available in record) (74.04%)</a:t>
            </a:r>
          </a:p>
          <a:p>
            <a:pPr marL="171450" indent="-171450">
              <a:buFont typeface="Arial" panose="020B0604020202020204" pitchFamily="34" charset="0"/>
              <a:buChar char="•"/>
            </a:pPr>
            <a:r>
              <a:rPr lang="en-US" dirty="0"/>
              <a:t>Progress notes documenting maternal toxicology laboratory test results (40.71%)</a:t>
            </a:r>
          </a:p>
          <a:p>
            <a:pPr marL="171450" indent="-171450">
              <a:buFont typeface="Arial" panose="020B0604020202020204" pitchFamily="34" charset="0"/>
              <a:buChar char="•"/>
              <a:defRPr/>
            </a:pPr>
            <a:r>
              <a:rPr lang="en-US" dirty="0"/>
              <a:t>Medication history documented outside of progress notes (26.55)</a:t>
            </a:r>
          </a:p>
          <a:p>
            <a:pPr marL="171450" indent="-171450">
              <a:buFont typeface="Arial" panose="020B0604020202020204" pitchFamily="34" charset="0"/>
              <a:buChar char="•"/>
              <a:defRPr/>
            </a:pPr>
            <a:r>
              <a:rPr lang="en-US" dirty="0"/>
              <a:t>Progress notes documenting opioid use without clear source of information (19.17%)</a:t>
            </a:r>
          </a:p>
          <a:p>
            <a:pPr marL="171450" indent="-171450">
              <a:buFont typeface="Arial" panose="020B0604020202020204" pitchFamily="34" charset="0"/>
              <a:buChar char="•"/>
              <a:defRPr/>
            </a:pPr>
            <a:r>
              <a:rPr lang="en-US" dirty="0"/>
              <a:t>Pharmacy records (9.73%)</a:t>
            </a:r>
          </a:p>
          <a:p>
            <a:pPr marL="171450" indent="-171450">
              <a:buFont typeface="Arial" panose="020B0604020202020204" pitchFamily="34" charset="0"/>
              <a:buChar char="•"/>
            </a:pPr>
            <a:r>
              <a:rPr lang="en-US" dirty="0"/>
              <a:t>Standardized screening questionnaire (3.83%)</a:t>
            </a:r>
          </a:p>
          <a:p>
            <a:pPr marL="171450" indent="-171450">
              <a:buFont typeface="Arial" panose="020B0604020202020204" pitchFamily="34" charset="0"/>
              <a:buChar char="•"/>
            </a:pPr>
            <a:r>
              <a:rPr lang="en-US" dirty="0"/>
              <a:t>Other (0.29%)</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2635862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the Substance Use Risk Profile-Pregnancy scale published in the October 2010 issue of Obstetrics &amp; Gynecology.</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25779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33558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310394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466A72B2-548D-4A6B-A02C-0A8EA6518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5416E899-B124-4E66-B1A2-2A0C65DA86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xmlns="" id="{D6D5611C-7293-4C8B-BD58-90A0BDF8ED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82D8C4-A12B-4910-B498-2845C0162AE5}" type="slidenum">
              <a:rPr lang="en-US" altLang="en-US" smtClean="0">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168324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2009-2011 summary:</a:t>
            </a:r>
            <a:r>
              <a:rPr lang="en-US" baseline="0" dirty="0" smtClean="0"/>
              <a:t> </a:t>
            </a:r>
            <a:r>
              <a:rPr lang="en-US" dirty="0" smtClean="0"/>
              <a:t>56 babies have been treated as part of this special project and only one infant required transfer to a Level III unit for additional respiratory care.    The babies ranged in gestational age from 32 to 38 4/7 weeks gestation with birth weights of 1620-3400 grams.   Approximately two thirds were males.  Time of STMV ranged from 1 to 21 hours with an average time of 7 hours.  All the infants were extubated within 36 hours of age and there were no deaths or serious complications. </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91074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3E518D66-896F-ED45-9570-FBC640B37117}" type="slidenum">
              <a:rPr lang="en-US" smtClean="0"/>
              <a:t>20</a:t>
            </a:fld>
            <a:endParaRPr lang="en-US"/>
          </a:p>
        </p:txBody>
      </p:sp>
    </p:spTree>
    <p:extLst>
      <p:ext uri="{BB962C8B-B14F-4D97-AF65-F5344CB8AC3E}">
        <p14:creationId xmlns:p14="http://schemas.microsoft.com/office/powerpoint/2010/main" val="320721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Hyaline membrane disease (HMD), aka respiratory distress syndrome (RDS), is a condition that causes babies to need extra oxygen and help breathing</a:t>
            </a:r>
          </a:p>
          <a:p>
            <a:r>
              <a:rPr lang="en-US" dirty="0" smtClean="0"/>
              <a:t>(Didn’t combine HMD and RDS cases because same hospital</a:t>
            </a:r>
            <a:r>
              <a:rPr lang="en-US" baseline="0" dirty="0" smtClean="0"/>
              <a:t> so need to understand the distinction)</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186454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From the literature review we found some factors that may influence quality of care for the neonate requiring CPAP and STMV;</a:t>
            </a:r>
          </a:p>
          <a:p>
            <a:pPr lvl="1"/>
            <a:r>
              <a:rPr lang="en-US" dirty="0" smtClean="0">
                <a:solidFill>
                  <a:schemeClr val="bg1"/>
                </a:solidFill>
              </a:rPr>
              <a:t>Method of delivery (Glover et al., 2017; </a:t>
            </a:r>
            <a:r>
              <a:rPr lang="en-US" dirty="0" err="1" smtClean="0">
                <a:solidFill>
                  <a:schemeClr val="bg1"/>
                </a:solidFill>
              </a:rPr>
              <a:t>Haviv</a:t>
            </a:r>
            <a:r>
              <a:rPr lang="en-US" dirty="0" smtClean="0">
                <a:solidFill>
                  <a:schemeClr val="bg1"/>
                </a:solidFill>
              </a:rPr>
              <a:t>, </a:t>
            </a:r>
            <a:r>
              <a:rPr lang="en-US" dirty="0" err="1" smtClean="0">
                <a:solidFill>
                  <a:schemeClr val="bg1"/>
                </a:solidFill>
              </a:rPr>
              <a:t>Saild</a:t>
            </a:r>
            <a:r>
              <a:rPr lang="en-US" dirty="0" smtClean="0">
                <a:solidFill>
                  <a:schemeClr val="bg1"/>
                </a:solidFill>
              </a:rPr>
              <a:t> &amp; </a:t>
            </a:r>
            <a:r>
              <a:rPr lang="en-US" dirty="0" err="1" smtClean="0">
                <a:solidFill>
                  <a:schemeClr val="bg1"/>
                </a:solidFill>
              </a:rPr>
              <a:t>Mol</a:t>
            </a:r>
            <a:r>
              <a:rPr lang="en-US" dirty="0" smtClean="0">
                <a:solidFill>
                  <a:schemeClr val="bg1"/>
                </a:solidFill>
              </a:rPr>
              <a:t>, 2018; Sweet et al., 2017)</a:t>
            </a:r>
          </a:p>
          <a:p>
            <a:pPr lvl="1"/>
            <a:r>
              <a:rPr lang="en-US" dirty="0" smtClean="0">
                <a:solidFill>
                  <a:schemeClr val="bg1"/>
                </a:solidFill>
              </a:rPr>
              <a:t>Delay cord clamping (</a:t>
            </a:r>
            <a:r>
              <a:rPr lang="en-US" dirty="0" err="1" smtClean="0">
                <a:solidFill>
                  <a:schemeClr val="bg1"/>
                </a:solidFill>
              </a:rPr>
              <a:t>Yigit</a:t>
            </a:r>
            <a:r>
              <a:rPr lang="en-US" dirty="0" smtClean="0">
                <a:solidFill>
                  <a:schemeClr val="bg1"/>
                </a:solidFill>
              </a:rPr>
              <a:t> et al., 2019)</a:t>
            </a:r>
          </a:p>
          <a:p>
            <a:pPr lvl="1"/>
            <a:r>
              <a:rPr lang="en-US" dirty="0" smtClean="0">
                <a:solidFill>
                  <a:schemeClr val="bg1"/>
                </a:solidFill>
              </a:rPr>
              <a:t>Initiation time of CPAP (in labor room?)</a:t>
            </a:r>
          </a:p>
          <a:p>
            <a:pPr lvl="1"/>
            <a:r>
              <a:rPr lang="en-US" dirty="0" smtClean="0">
                <a:solidFill>
                  <a:schemeClr val="bg1"/>
                </a:solidFill>
              </a:rPr>
              <a:t>What’s your antenatal Dexamethasone policy? </a:t>
            </a:r>
          </a:p>
          <a:p>
            <a:pPr lvl="1"/>
            <a:r>
              <a:rPr lang="en-US" dirty="0" smtClean="0">
                <a:solidFill>
                  <a:schemeClr val="bg1"/>
                </a:solidFill>
              </a:rPr>
              <a:t>During the STMV special project duration, have NW Hospital performed any changes on their policies and guidelines for neonates in the project?</a:t>
            </a:r>
          </a:p>
          <a:p>
            <a:pPr lvl="1"/>
            <a:r>
              <a:rPr lang="en-US" dirty="0" smtClean="0">
                <a:solidFill>
                  <a:schemeClr val="bg1"/>
                </a:solidFill>
              </a:rPr>
              <a:t>If so, did they identify any significant results from that change?</a:t>
            </a:r>
          </a:p>
          <a:p>
            <a:pPr lvl="1"/>
            <a:r>
              <a:rPr lang="en-US" dirty="0" smtClean="0">
                <a:solidFill>
                  <a:schemeClr val="bg1"/>
                </a:solidFill>
              </a:rPr>
              <a:t>Any significant observations from neonates who were administered antenatal Dexamethasone?</a:t>
            </a:r>
          </a:p>
          <a:p>
            <a:pPr lvl="1"/>
            <a:r>
              <a:rPr lang="en-US" dirty="0" smtClean="0">
                <a:solidFill>
                  <a:schemeClr val="bg1"/>
                </a:solidFill>
              </a:rPr>
              <a:t>Consider Special Project report to be once a year?</a:t>
            </a: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409802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NOWS is a</a:t>
            </a:r>
            <a:r>
              <a:rPr lang="en-US" baseline="0" dirty="0"/>
              <a:t> new construct/terminology, cannot retrofit to our data but this is the next step and we are exploring</a:t>
            </a:r>
            <a:endParaRPr lang="en-US" dirty="0"/>
          </a:p>
          <a:p>
            <a:r>
              <a:rPr lang="en-US" dirty="0"/>
              <a:t>ICD codes were provided for the ICD codes outlined in the circular</a:t>
            </a:r>
            <a:r>
              <a:rPr lang="en-US" baseline="0" dirty="0"/>
              <a:t> letter</a:t>
            </a:r>
          </a:p>
          <a:p>
            <a:pPr marL="171450" indent="-171450">
              <a:buFont typeface="Arial" panose="020B0604020202020204" pitchFamily="34" charset="0"/>
              <a:buChar char="•"/>
            </a:pPr>
            <a:r>
              <a:rPr lang="en-US" baseline="0" dirty="0"/>
              <a:t>F11.20 – Opioid Dependence (uncomplicated)</a:t>
            </a:r>
          </a:p>
          <a:p>
            <a:pPr marL="171450" indent="-171450">
              <a:buFont typeface="Arial" panose="020B0604020202020204" pitchFamily="34" charset="0"/>
              <a:buChar char="•"/>
            </a:pPr>
            <a:r>
              <a:rPr lang="en-US" baseline="0" dirty="0"/>
              <a:t>F13.20 – sedative/hypnotic or anxiolytic dependence (uncomplicated)</a:t>
            </a:r>
          </a:p>
          <a:p>
            <a:r>
              <a:rPr lang="en-US" dirty="0"/>
              <a:t>Substance use or exposure included the following drugs: exposure at any time during pregnancy to OR lab toxicology screen positive for at least 1 of the following: methadone, buprenorphine, heroin, other opioids, methamphetamine, benzodiazepines, barbiturate, cocaine, hallucinogens, or cannabis </a:t>
            </a:r>
          </a:p>
          <a:p>
            <a:endParaRPr lang="en-US" dirty="0"/>
          </a:p>
          <a:p>
            <a:r>
              <a:rPr lang="en-US" dirty="0"/>
              <a:t>NOT REPRESENTATIVE OF ALL BIRTHS IN MA</a:t>
            </a:r>
          </a:p>
        </p:txBody>
      </p:sp>
      <p:sp>
        <p:nvSpPr>
          <p:cNvPr id="4" name="Slide Number Placeholder 3"/>
          <p:cNvSpPr>
            <a:spLocks noGrp="1"/>
          </p:cNvSpPr>
          <p:nvPr>
            <p:ph type="sldNum" sz="quarter" idx="10"/>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4154130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376B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5144" y="2130425"/>
            <a:ext cx="8492455" cy="1470025"/>
          </a:xfrm>
        </p:spPr>
        <p:txBody>
          <a:bodyPr/>
          <a:lstStyle>
            <a:lvl1pPr algn="ctr">
              <a:defRPr/>
            </a:lvl1pPr>
          </a:lstStyle>
          <a:p>
            <a:r>
              <a:rPr lang="en-US" dirty="0"/>
              <a:t>Click to edit Master title style</a:t>
            </a:r>
          </a:p>
        </p:txBody>
      </p:sp>
      <p:sp>
        <p:nvSpPr>
          <p:cNvPr id="7" name="Rectangle 6">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8">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97675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8"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11299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9"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94570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43553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xmlns=""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xmlns=""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xmlns=""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6E2F905-B39E-504D-8E43-B107523010D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Tree>
    <p:extLst>
      <p:ext uri="{BB962C8B-B14F-4D97-AF65-F5344CB8AC3E}">
        <p14:creationId xmlns:p14="http://schemas.microsoft.com/office/powerpoint/2010/main" val="31483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xmlns=""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xmlns=""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DF137F5-2097-674B-B3F7-F6DD317C147C}"/>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Title of Slide</a:t>
            </a:r>
            <a:endParaRPr lang="en-US" dirty="0"/>
          </a:p>
        </p:txBody>
      </p:sp>
      <p:sp>
        <p:nvSpPr>
          <p:cNvPr id="12" name="Rectangle 11">
            <a:extLst>
              <a:ext uri="{FF2B5EF4-FFF2-40B4-BE49-F238E27FC236}">
                <a16:creationId xmlns:a16="http://schemas.microsoft.com/office/drawing/2014/main" xmlns=""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xmlns=""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xmlns=""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F63E049E-FD56-F54C-8BAD-BC944A51238B}"/>
              </a:ext>
            </a:extLst>
          </p:cNvPr>
          <p:cNvSpPr txBox="1"/>
          <p:nvPr userDrawn="1"/>
        </p:nvSpPr>
        <p:spPr>
          <a:xfrm>
            <a:off x="721895" y="159655"/>
            <a:ext cx="7086600" cy="70788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mn-lt"/>
                <a:cs typeface="Arial" charset="0"/>
              </a:rPr>
              <a:t>Connect with DPH</a:t>
            </a:r>
            <a:endParaRPr lang="en-US" sz="2000" dirty="0">
              <a:latin typeface="+mn-lt"/>
            </a:endParaRPr>
          </a:p>
        </p:txBody>
      </p:sp>
      <p:sp>
        <p:nvSpPr>
          <p:cNvPr id="9" name="Rectangle 8">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xmlns=""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xmlns=""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xmlns=""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xmlns=""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xmlns="" id="{C0A2F920-3F11-AE49-8B23-113E3DB9044E}"/>
              </a:ext>
            </a:extLst>
          </p:cNvPr>
          <p:cNvSpPr txBox="1">
            <a:spLocks/>
          </p:cNvSpPr>
          <p:nvPr userDrawn="1"/>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ysClr val="windowText" lastClr="000000"/>
                </a:solidFill>
                <a:effectLst/>
                <a:uLnTx/>
                <a:uFillTx/>
                <a:latin typeface="+mn-lt"/>
                <a:cs typeface="Arial" charset="0"/>
              </a:rPr>
              <a:t>Thank You!</a:t>
            </a:r>
          </a:p>
        </p:txBody>
      </p:sp>
      <p:sp>
        <p:nvSpPr>
          <p:cNvPr id="18" name="Right Arrow 17">
            <a:extLst>
              <a:ext uri="{FF2B5EF4-FFF2-40B4-BE49-F238E27FC236}">
                <a16:creationId xmlns:a16="http://schemas.microsoft.com/office/drawing/2014/main" xmlns=""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xmlns=""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xmlns=""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
        <p:nvSpPr>
          <p:cNvPr id="10" name="Subtitle 3">
            <a:extLst>
              <a:ext uri="{FF2B5EF4-FFF2-40B4-BE49-F238E27FC236}">
                <a16:creationId xmlns:a16="http://schemas.microsoft.com/office/drawing/2014/main" xmlns="" id="{73BCFC28-B021-C74C-B60E-3525D726A156}"/>
              </a:ext>
            </a:extLst>
          </p:cNvPr>
          <p:cNvSpPr txBox="1">
            <a:spLocks/>
          </p:cNvSpPr>
          <p:nvPr userDrawn="1"/>
        </p:nvSpPr>
        <p:spPr>
          <a:xfrm>
            <a:off x="4199980" y="3581406"/>
            <a:ext cx="4038601"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a:ln>
                  <a:noFill/>
                </a:ln>
                <a:solidFill>
                  <a:sysClr val="window" lastClr="FFFFFF"/>
                </a:solidFill>
                <a:effectLst/>
                <a:uLnTx/>
                <a:uFillTx/>
                <a:latin typeface="Calibri"/>
                <a:cs typeface="Arial" charset="0"/>
              </a:rPr>
              <a:t>Name of Presenter</a:t>
            </a:r>
          </a:p>
          <a:p>
            <a:pPr marL="0" marR="0" lvl="0" indent="0" algn="ctr"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altLang="en-US" sz="2400" b="0" i="0" u="none" strike="noStrike" kern="1200" cap="none" spc="0" normalizeH="0" baseline="0" noProof="0" dirty="0" err="1">
                <a:ln>
                  <a:noFill/>
                </a:ln>
                <a:solidFill>
                  <a:sysClr val="window" lastClr="FFFFFF"/>
                </a:solidFill>
                <a:effectLst/>
                <a:uLnTx/>
                <a:uFillTx/>
                <a:latin typeface="Calibri"/>
                <a:cs typeface="Arial" charset="0"/>
              </a:rPr>
              <a:t>first.last@state.ma.us</a:t>
            </a:r>
            <a:endParaRPr kumimoji="0" lang="en-US" altLang="en-US" sz="2400" b="0" i="0" u="none" strike="noStrike" kern="1200" cap="none" spc="0" normalizeH="0" baseline="0" noProof="0" dirty="0">
              <a:ln>
                <a:noFill/>
              </a:ln>
              <a:solidFill>
                <a:sysClr val="window" lastClr="FFFFFF"/>
              </a:solidFill>
              <a:effectLst/>
              <a:uLnTx/>
              <a:uFillTx/>
              <a:latin typeface="Calibri"/>
              <a:cs typeface="Arial" charset="0"/>
            </a:endParaRPr>
          </a:p>
        </p:txBody>
      </p:sp>
    </p:spTree>
    <p:extLst>
      <p:ext uri="{BB962C8B-B14F-4D97-AF65-F5344CB8AC3E}">
        <p14:creationId xmlns:p14="http://schemas.microsoft.com/office/powerpoint/2010/main" val="222887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0BD109FE-154F-49E4-8D02-47A3E8B5008A}" type="slidenum">
              <a:rPr lang="en-US" altLang="en-US"/>
              <a:pPr>
                <a:defRPr/>
              </a:pPr>
              <a:t>‹#›</a:t>
            </a:fld>
            <a:endParaRPr lang="en-US" altLang="en-US" dirty="0"/>
          </a:p>
        </p:txBody>
      </p:sp>
    </p:spTree>
    <p:extLst>
      <p:ext uri="{BB962C8B-B14F-4D97-AF65-F5344CB8AC3E}">
        <p14:creationId xmlns:p14="http://schemas.microsoft.com/office/powerpoint/2010/main" val="285776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92822" y="56524"/>
            <a:ext cx="10972800" cy="874654"/>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xmlns=""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xmlns=""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xmlns=""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33192751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52" r:id="rId5"/>
    <p:sldLayoutId id="2147483653" r:id="rId6"/>
    <p:sldLayoutId id="2147483654" r:id="rId7"/>
    <p:sldLayoutId id="2147483655" r:id="rId8"/>
    <p:sldLayoutId id="2147483663" r:id="rId9"/>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ss.gov/ethics/revised-implementation-procedures.html" TargetMode="External"/><Relationship Id="rId2" Type="http://schemas.openxmlformats.org/officeDocument/2006/relationships/hyperlink" Target="mailto:Kathy.creed@state.ma.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files/documents/2017/09/25/2017%20Guide%20only.pdf" TargetMode="External"/><Relationship Id="rId2" Type="http://schemas.openxmlformats.org/officeDocument/2006/relationships/hyperlink" Target="https://www.mass.gov/learn-more-about-conflicts-of-interest" TargetMode="External"/><Relationship Id="rId1" Type="http://schemas.openxmlformats.org/officeDocument/2006/relationships/slideLayout" Target="../slideLayouts/slideLayout2.xml"/><Relationship Id="rId4" Type="http://schemas.openxmlformats.org/officeDocument/2006/relationships/hyperlink" Target="http://www.mass.gov/ago/government-resources/open-meeting-la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9660" y="1620109"/>
            <a:ext cx="8492455" cy="1470025"/>
          </a:xfrm>
        </p:spPr>
        <p:txBody>
          <a:bodyPr>
            <a:normAutofit fontScale="90000"/>
          </a:bodyPr>
          <a:lstStyle/>
          <a:p>
            <a:r>
              <a:rPr lang="en-US" dirty="0">
                <a:solidFill>
                  <a:schemeClr val="bg1"/>
                </a:solidFill>
              </a:rPr>
              <a:t/>
            </a:r>
            <a:br>
              <a:rPr lang="en-US" dirty="0">
                <a:solidFill>
                  <a:schemeClr val="bg1"/>
                </a:solidFill>
              </a:rPr>
            </a:br>
            <a:r>
              <a:rPr lang="en-US" dirty="0">
                <a:solidFill>
                  <a:schemeClr val="bg1"/>
                </a:solidFill>
              </a:rPr>
              <a:t/>
            </a:r>
            <a:br>
              <a:rPr lang="en-US" dirty="0">
                <a:solidFill>
                  <a:schemeClr val="bg1"/>
                </a:solidFill>
              </a:rPr>
            </a:br>
            <a:r>
              <a:rPr lang="en-US" sz="4900" dirty="0">
                <a:solidFill>
                  <a:schemeClr val="bg1"/>
                </a:solidFill>
              </a:rPr>
              <a:t/>
            </a:r>
            <a:br>
              <a:rPr lang="en-US" sz="4900" dirty="0">
                <a:solidFill>
                  <a:schemeClr val="bg1"/>
                </a:solidFill>
              </a:rPr>
            </a:br>
            <a:r>
              <a:rPr lang="en-US" sz="4900" dirty="0">
                <a:solidFill>
                  <a:schemeClr val="bg1"/>
                </a:solidFill>
              </a:rPr>
              <a:t>Perinatal Advisory Committee</a:t>
            </a:r>
            <a:br>
              <a:rPr lang="en-US" sz="4900" dirty="0">
                <a:solidFill>
                  <a:schemeClr val="bg1"/>
                </a:solidFill>
              </a:rPr>
            </a:br>
            <a:r>
              <a:rPr lang="en-US" dirty="0">
                <a:solidFill>
                  <a:schemeClr val="bg1"/>
                </a:solidFill>
              </a:rPr>
              <a:t/>
            </a:r>
            <a:br>
              <a:rPr lang="en-US" dirty="0">
                <a:solidFill>
                  <a:schemeClr val="bg1"/>
                </a:solidFill>
              </a:rPr>
            </a:br>
            <a:r>
              <a:rPr lang="en-US" sz="3600" dirty="0">
                <a:solidFill>
                  <a:schemeClr val="bg1"/>
                </a:solidFill>
              </a:rPr>
              <a:t>Bureau of Health Care Safety and Quality</a:t>
            </a:r>
            <a:br>
              <a:rPr lang="en-US" sz="3600" dirty="0">
                <a:solidFill>
                  <a:schemeClr val="bg1"/>
                </a:solidFill>
              </a:rPr>
            </a:br>
            <a:r>
              <a:rPr lang="en-US" sz="3600" dirty="0">
                <a:solidFill>
                  <a:schemeClr val="bg1"/>
                </a:solidFill>
              </a:rPr>
              <a:t>Department of Public Health</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Wednesday, February 13, 2020</a:t>
            </a:r>
            <a:r>
              <a:rPr lang="en-US" sz="2700" dirty="0">
                <a:solidFill>
                  <a:schemeClr val="bg1"/>
                </a:solidFill>
              </a:rPr>
              <a:t/>
            </a:r>
            <a:br>
              <a:rPr lang="en-US" sz="2700" dirty="0">
                <a:solidFill>
                  <a:schemeClr val="bg1"/>
                </a:solidFill>
              </a:rPr>
            </a:br>
            <a:endParaRPr lang="en-US" sz="2700" dirty="0">
              <a:solidFill>
                <a:schemeClr val="bg1"/>
              </a:solidFill>
            </a:endParaRPr>
          </a:p>
        </p:txBody>
      </p:sp>
      <p:sp>
        <p:nvSpPr>
          <p:cNvPr id="3" name="TextBox 2"/>
          <p:cNvSpPr txBox="1"/>
          <p:nvPr/>
        </p:nvSpPr>
        <p:spPr>
          <a:xfrm>
            <a:off x="584199" y="4586260"/>
            <a:ext cx="6672277" cy="461665"/>
          </a:xfrm>
          <a:prstGeom prst="rect">
            <a:avLst/>
          </a:prstGeom>
          <a:noFill/>
        </p:spPr>
        <p:txBody>
          <a:bodyPr wrap="square" rtlCol="0">
            <a:spAutoFit/>
          </a:bodyPr>
          <a:lstStyle/>
          <a:p>
            <a:endParaRPr lang="en-US" sz="2400" dirty="0">
              <a:solidFill>
                <a:schemeClr val="bg1"/>
              </a:solidFill>
            </a:endParaRPr>
          </a:p>
        </p:txBody>
      </p:sp>
    </p:spTree>
    <p:extLst>
      <p:ext uri="{BB962C8B-B14F-4D97-AF65-F5344CB8AC3E}">
        <p14:creationId xmlns:p14="http://schemas.microsoft.com/office/powerpoint/2010/main" val="59923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340783" y="1276277"/>
            <a:ext cx="10982999" cy="4955094"/>
          </a:xfrm>
          <a:noFill/>
        </p:spPr>
        <p:txBody>
          <a:bodyPr/>
          <a:lstStyle/>
          <a:p>
            <a:pPr>
              <a:lnSpc>
                <a:spcPct val="90000"/>
              </a:lnSpc>
              <a:spcBef>
                <a:spcPts val="0"/>
              </a:spcBef>
              <a:buFontTx/>
              <a:buNone/>
            </a:pPr>
            <a:r>
              <a:rPr lang="en-US" altLang="en-US" sz="2400" dirty="0"/>
              <a:t>	</a:t>
            </a:r>
          </a:p>
          <a:p>
            <a:pPr lvl="1">
              <a:spcBef>
                <a:spcPts val="0"/>
              </a:spcBef>
              <a:buSzPct val="75000"/>
              <a:buFont typeface="Arial" panose="020B0604020202020204" pitchFamily="34" charset="0"/>
              <a:buChar char="•"/>
            </a:pPr>
            <a:r>
              <a:rPr lang="en-US" sz="2400" dirty="0"/>
              <a:t>A member who wishes to participate remotely should notify the chair (or, in the chair’s absence, the person chairing the meeting) of his/her desire to do so, with the reason and factual support for the request. </a:t>
            </a:r>
          </a:p>
          <a:p>
            <a:pPr lvl="1">
              <a:lnSpc>
                <a:spcPct val="90000"/>
              </a:lnSpc>
              <a:buSzPct val="75000"/>
              <a:buFont typeface="Arial" panose="020B0604020202020204" pitchFamily="34" charset="0"/>
              <a:buChar char="•"/>
            </a:pPr>
            <a:endParaRPr lang="en-US" sz="2400" dirty="0"/>
          </a:p>
          <a:p>
            <a:pPr lvl="1">
              <a:lnSpc>
                <a:spcPct val="90000"/>
              </a:lnSpc>
              <a:buSzPct val="75000"/>
              <a:buFont typeface="Arial" panose="020B0604020202020204" pitchFamily="34" charset="0"/>
              <a:buChar char="•"/>
            </a:pPr>
            <a:r>
              <a:rPr lang="en-US" sz="2400" dirty="0"/>
              <a:t>At the start of the meeting, the chair must announce members participating remotely; the meeting minutes must contain this information as well.  (No detail as to the reason is required)</a:t>
            </a:r>
            <a:r>
              <a:rPr lang="en-US" altLang="en-US" sz="2400" dirty="0"/>
              <a:t>. </a:t>
            </a:r>
          </a:p>
          <a:p>
            <a:pPr lvl="1">
              <a:lnSpc>
                <a:spcPct val="90000"/>
              </a:lnSpc>
              <a:buSzPct val="75000"/>
              <a:buFont typeface="Arial" panose="020B0604020202020204" pitchFamily="34" charset="0"/>
              <a:buChar char="•"/>
            </a:pPr>
            <a:endParaRPr lang="en-US" altLang="en-US" sz="2400" dirty="0"/>
          </a:p>
          <a:p>
            <a:pPr lvl="1">
              <a:lnSpc>
                <a:spcPct val="90000"/>
              </a:lnSpc>
              <a:buSzPct val="75000"/>
              <a:buFont typeface="Arial" panose="020B0604020202020204" pitchFamily="34" charset="0"/>
              <a:buChar char="•"/>
            </a:pPr>
            <a:r>
              <a:rPr lang="en-US" altLang="en-US" sz="2400" dirty="0"/>
              <a:t>Members participating remotely may vote; roll call vote is required. </a:t>
            </a:r>
          </a:p>
        </p:txBody>
      </p:sp>
      <p:sp>
        <p:nvSpPr>
          <p:cNvPr id="7" name="Rectangle 3"/>
          <p:cNvSpPr>
            <a:spLocks noChangeArrowheads="1"/>
          </p:cNvSpPr>
          <p:nvPr/>
        </p:nvSpPr>
        <p:spPr bwMode="auto">
          <a:xfrm>
            <a:off x="3699165" y="195402"/>
            <a:ext cx="78832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en-US" altLang="en-US" sz="2800" b="1" dirty="0" smtClean="0">
                <a:solidFill>
                  <a:schemeClr val="bg1"/>
                </a:solidFill>
                <a:latin typeface="+mj-lt"/>
              </a:rPr>
              <a:t>                        Procedures  </a:t>
            </a:r>
            <a:r>
              <a:rPr lang="en-US" altLang="en-US" sz="2800" b="1" dirty="0">
                <a:solidFill>
                  <a:schemeClr val="bg1"/>
                </a:solidFill>
                <a:latin typeface="+mj-lt"/>
              </a:rPr>
              <a:t>for Remote Participation</a:t>
            </a:r>
          </a:p>
        </p:txBody>
      </p:sp>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Tree>
    <p:extLst>
      <p:ext uri="{BB962C8B-B14F-4D97-AF65-F5344CB8AC3E}">
        <p14:creationId xmlns:p14="http://schemas.microsoft.com/office/powerpoint/2010/main" val="136787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8684"/>
            <a:ext cx="10972800" cy="5275536"/>
          </a:xfrm>
        </p:spPr>
        <p:txBody>
          <a:bodyPr/>
          <a:lstStyle/>
          <a:p>
            <a:pPr eaLnBrk="1" hangingPunct="1"/>
            <a:r>
              <a:rPr lang="en-US" altLang="en-US" sz="2400" dirty="0"/>
              <a:t>The Conflict of Interest (COI) law, M.G.L. c. 268A, is meant to prevent conflicts (and appearances of conflict) between a state employee’s private interests and his or her public duties.   </a:t>
            </a:r>
          </a:p>
          <a:p>
            <a:pPr eaLnBrk="1" hangingPunct="1"/>
            <a:endParaRPr lang="en-US" altLang="en-US" sz="2400" dirty="0"/>
          </a:p>
          <a:p>
            <a:pPr eaLnBrk="1" hangingPunct="1"/>
            <a:r>
              <a:rPr lang="en-US" altLang="en-US" sz="2400" dirty="0"/>
              <a:t>As statutory public body members, you are considered to be “special state employees” subject to the COI law.</a:t>
            </a:r>
          </a:p>
          <a:p>
            <a:pPr eaLnBrk="1" hangingPunct="1"/>
            <a:endParaRPr lang="en-US" altLang="en-US" sz="2400" dirty="0"/>
          </a:p>
          <a:p>
            <a:pPr marL="342900" lvl="1" indent="-342900" eaLnBrk="1" hangingPunct="1">
              <a:buFontTx/>
              <a:buChar char="•"/>
            </a:pPr>
            <a:r>
              <a:rPr lang="en-US" altLang="en-US" sz="2400" dirty="0"/>
              <a:t>The COI law is complex;  State Ethics Commission attorneys are available, through the “Attorney of the Day” program, to provide confidential advice/guidance on how the COI law applies to you in a particular situation.</a:t>
            </a:r>
          </a:p>
          <a:p>
            <a:pPr marL="742950" lvl="2" indent="-342900" eaLnBrk="1" hangingPunct="1">
              <a:buFont typeface="Courier New" panose="02070309020205020404" pitchFamily="49" charset="0"/>
              <a:buChar char="o"/>
            </a:pPr>
            <a:r>
              <a:rPr lang="en-US" altLang="en-US" b="1" i="1" dirty="0"/>
              <a:t>Contact Attorney of the Day @  (617) 371-9500 </a:t>
            </a:r>
          </a:p>
          <a:p>
            <a:pPr marL="0" indent="0" eaLnBrk="1" hangingPunct="1">
              <a:buNone/>
            </a:pPr>
            <a:endParaRPr lang="en-US" altLang="en-US" sz="2800" b="1" dirty="0"/>
          </a:p>
        </p:txBody>
      </p:sp>
      <p:sp>
        <p:nvSpPr>
          <p:cNvPr id="5" name="Title 4"/>
          <p:cNvSpPr>
            <a:spLocks noGrp="1"/>
          </p:cNvSpPr>
          <p:nvPr>
            <p:ph type="title"/>
          </p:nvPr>
        </p:nvSpPr>
        <p:spPr>
          <a:xfrm>
            <a:off x="5523795" y="223839"/>
            <a:ext cx="6424083" cy="708025"/>
          </a:xfrm>
        </p:spPr>
        <p:txBody>
          <a:bodyPr>
            <a:noAutofit/>
          </a:bodyPr>
          <a:lstStyle/>
          <a:p>
            <a:pPr algn="r"/>
            <a:r>
              <a:rPr lang="en-US" sz="2800" dirty="0" smtClean="0">
                <a:solidFill>
                  <a:schemeClr val="bg1"/>
                </a:solidFill>
              </a:rPr>
              <a:t>                          Conflict  </a:t>
            </a:r>
            <a:r>
              <a:rPr lang="en-US" sz="2800" dirty="0">
                <a:solidFill>
                  <a:schemeClr val="bg1"/>
                </a:solidFill>
              </a:rPr>
              <a:t>of Interest Law</a:t>
            </a:r>
          </a:p>
        </p:txBody>
      </p:sp>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Tree>
    <p:extLst>
      <p:ext uri="{BB962C8B-B14F-4D97-AF65-F5344CB8AC3E}">
        <p14:creationId xmlns:p14="http://schemas.microsoft.com/office/powerpoint/2010/main" val="549814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a:solidFill>
                  <a:schemeClr val="bg1"/>
                </a:solidFill>
              </a:rPr>
              <a:t>Conflict of Interest Law-Training Requirements</a:t>
            </a:r>
          </a:p>
        </p:txBody>
      </p:sp>
      <p:sp>
        <p:nvSpPr>
          <p:cNvPr id="3" name="Content Placeholder 2"/>
          <p:cNvSpPr>
            <a:spLocks noGrp="1"/>
          </p:cNvSpPr>
          <p:nvPr>
            <p:ph idx="1"/>
          </p:nvPr>
        </p:nvSpPr>
        <p:spPr/>
        <p:txBody>
          <a:bodyPr/>
          <a:lstStyle/>
          <a:p>
            <a:pPr eaLnBrk="1" hangingPunct="1"/>
            <a:endParaRPr lang="en-US" altLang="en-US" sz="2000" dirty="0"/>
          </a:p>
          <a:p>
            <a:pPr eaLnBrk="1" hangingPunct="1"/>
            <a:r>
              <a:rPr lang="en-US" altLang="en-US" sz="2800" dirty="0"/>
              <a:t>All state employees subject to the COI law are required to:</a:t>
            </a:r>
          </a:p>
          <a:p>
            <a:pPr lvl="1" eaLnBrk="1" hangingPunct="1">
              <a:buFont typeface="Wingdings" panose="05000000000000000000" pitchFamily="2" charset="2"/>
              <a:buChar char="Ø"/>
            </a:pPr>
            <a:endParaRPr lang="en-US" altLang="en-US" sz="2000" dirty="0"/>
          </a:p>
          <a:p>
            <a:pPr lvl="1" eaLnBrk="1" hangingPunct="1">
              <a:buFont typeface="Courier New" panose="02070309020205020404" pitchFamily="49" charset="0"/>
              <a:buChar char="o"/>
            </a:pPr>
            <a:r>
              <a:rPr lang="en-US" altLang="en-US" sz="2000" dirty="0"/>
              <a:t> </a:t>
            </a:r>
            <a:r>
              <a:rPr lang="en-US" altLang="en-US" dirty="0"/>
              <a:t>Certify they received and reviewed the annual Summary of Conflict of Interest Law, and</a:t>
            </a:r>
          </a:p>
          <a:p>
            <a:pPr lvl="1" eaLnBrk="1" hangingPunct="1">
              <a:buFont typeface="Courier New" panose="02070309020205020404" pitchFamily="49" charset="0"/>
              <a:buChar char="o"/>
            </a:pPr>
            <a:endParaRPr lang="en-US" altLang="en-US" dirty="0"/>
          </a:p>
          <a:p>
            <a:pPr lvl="1" eaLnBrk="1" hangingPunct="1">
              <a:buFont typeface="Courier New" panose="02070309020205020404" pitchFamily="49" charset="0"/>
              <a:buChar char="o"/>
            </a:pPr>
            <a:r>
              <a:rPr lang="en-US" altLang="en-US" dirty="0"/>
              <a:t>Complete the biannual online training program through DPH’s </a:t>
            </a:r>
            <a:r>
              <a:rPr lang="en-US" altLang="en-US" b="1" dirty="0"/>
              <a:t>PACE</a:t>
            </a:r>
            <a:r>
              <a:rPr lang="en-US" altLang="en-US" dirty="0"/>
              <a:t> (Performance and Care Enhancement Learning Management System).</a:t>
            </a:r>
          </a:p>
          <a:p>
            <a:pPr lvl="1" eaLnBrk="1" hangingPunct="1">
              <a:buFont typeface="Wingdings" panose="05000000000000000000" pitchFamily="2" charset="2"/>
              <a:buChar char="Ø"/>
            </a:pPr>
            <a:endParaRPr lang="en-US" sz="2000" dirty="0"/>
          </a:p>
          <a:p>
            <a:pPr marL="457200" lvl="1" indent="0" eaLnBrk="1" hangingPunct="1">
              <a:buNone/>
            </a:pPr>
            <a:endParaRPr lang="en-US" dirty="0"/>
          </a:p>
        </p:txBody>
      </p:sp>
      <p:sp>
        <p:nvSpPr>
          <p:cNvPr id="5" name="Slide Number Placeholder 4"/>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Tree>
    <p:extLst>
      <p:ext uri="{BB962C8B-B14F-4D97-AF65-F5344CB8AC3E}">
        <p14:creationId xmlns:p14="http://schemas.microsoft.com/office/powerpoint/2010/main" val="3801637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3BFFC-94AD-415C-A43D-A4462CEF42F5}"/>
              </a:ext>
            </a:extLst>
          </p:cNvPr>
          <p:cNvSpPr>
            <a:spLocks noGrp="1"/>
          </p:cNvSpPr>
          <p:nvPr>
            <p:ph type="title"/>
          </p:nvPr>
        </p:nvSpPr>
        <p:spPr/>
        <p:txBody>
          <a:bodyPr/>
          <a:lstStyle/>
          <a:p>
            <a:pPr algn="r"/>
            <a:r>
              <a:rPr lang="en-US" dirty="0" smtClean="0">
                <a:solidFill>
                  <a:schemeClr val="bg1"/>
                </a:solidFill>
              </a:rPr>
              <a:t>Training Requirements</a:t>
            </a:r>
            <a:endParaRPr lang="en-US" dirty="0">
              <a:solidFill>
                <a:schemeClr val="bg1"/>
              </a:solidFill>
            </a:endParaRPr>
          </a:p>
        </p:txBody>
      </p:sp>
      <p:sp>
        <p:nvSpPr>
          <p:cNvPr id="9" name="Rectangle 2">
            <a:extLst>
              <a:ext uri="{FF2B5EF4-FFF2-40B4-BE49-F238E27FC236}">
                <a16:creationId xmlns="" xmlns:a16="http://schemas.microsoft.com/office/drawing/2014/main" id="{98694A68-666F-44CF-A2E9-8EFF2A8DE9B8}"/>
              </a:ext>
            </a:extLst>
          </p:cNvPr>
          <p:cNvSpPr>
            <a:spLocks noChangeArrowheads="1"/>
          </p:cNvSpPr>
          <p:nvPr/>
        </p:nvSpPr>
        <p:spPr bwMode="auto">
          <a:xfrm>
            <a:off x="232834" y="1357305"/>
            <a:ext cx="1134956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a:latin typeface="+mn-lt"/>
                <a:cs typeface="Times New Roman" panose="02020603050405020304" pitchFamily="18" charset="0"/>
              </a:rPr>
              <a:t>Required Conflict of Interest Law PACE Online Trainings</a:t>
            </a:r>
            <a:br>
              <a:rPr lang="en-US" altLang="en-US" sz="2000" b="1" u="sng" dirty="0">
                <a:latin typeface="+mn-lt"/>
                <a:cs typeface="Times New Roman" panose="02020603050405020304" pitchFamily="18" charset="0"/>
              </a:rPr>
            </a:br>
            <a:endParaRPr lang="en-US" altLang="en-US" sz="2000" b="1" u="sng" dirty="0">
              <a:latin typeface="+mn-lt"/>
              <a:cs typeface="Times New Roman" panose="02020603050405020304" pitchFamily="18" charset="0"/>
            </a:endParaRPr>
          </a:p>
          <a:p>
            <a:r>
              <a:rPr lang="en-US" altLang="en-US" sz="2000" b="1" dirty="0">
                <a:latin typeface="+mn-lt"/>
                <a:cs typeface="Times New Roman" panose="02020603050405020304" pitchFamily="18" charset="0"/>
              </a:rPr>
              <a:t>Conflict of Interest Law Online Training </a:t>
            </a:r>
            <a:r>
              <a:rPr lang="en-US" altLang="en-US" sz="2000" b="1" dirty="0" smtClean="0">
                <a:latin typeface="+mn-lt"/>
                <a:cs typeface="Times New Roman" panose="02020603050405020304" pitchFamily="18" charset="0"/>
              </a:rPr>
              <a:t>Program</a:t>
            </a:r>
          </a:p>
          <a:p>
            <a:endParaRPr lang="en-US" altLang="en-US" sz="2000" b="1" dirty="0">
              <a:latin typeface="+mn-lt"/>
              <a:cs typeface="Times New Roman" panose="02020603050405020304" pitchFamily="18" charset="0"/>
            </a:endParaRPr>
          </a:p>
          <a:p>
            <a:r>
              <a:rPr lang="en-US" altLang="en-US" sz="2000" b="1" dirty="0" smtClean="0">
                <a:latin typeface="+mn-lt"/>
                <a:cs typeface="Times New Roman" panose="02020603050405020304" pitchFamily="18" charset="0"/>
              </a:rPr>
              <a:t>Conflict </a:t>
            </a:r>
            <a:r>
              <a:rPr lang="en-US" altLang="en-US" sz="2000" b="1" dirty="0">
                <a:latin typeface="+mn-lt"/>
                <a:cs typeface="Times New Roman" panose="02020603050405020304" pitchFamily="18" charset="0"/>
              </a:rPr>
              <a:t>of Interest Law </a:t>
            </a:r>
            <a:r>
              <a:rPr lang="en-US" altLang="en-US" sz="2000" b="1" dirty="0" smtClean="0">
                <a:latin typeface="+mn-lt"/>
                <a:cs typeface="Times New Roman" panose="02020603050405020304" pitchFamily="18" charset="0"/>
              </a:rPr>
              <a:t>Summary</a:t>
            </a:r>
            <a:endParaRPr lang="en-US" altLang="en-US" sz="2000" b="1" dirty="0">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PACE </a:t>
            </a:r>
            <a:r>
              <a:rPr kumimoji="0" lang="en-US" altLang="en-US" sz="2000" b="1" i="0" u="sng"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Contact</a:t>
            </a:r>
            <a:endParaRPr kumimoji="0" lang="en-US" altLang="en-US" sz="2000" b="1" i="0" u="sng"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Kathy Creed, </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hlinkClick r:id="rId2"/>
              </a:rPr>
              <a:t>Kathy.creed@state.ma.us</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effectLst/>
                <a:latin typeface="+mn-lt"/>
                <a:ea typeface="Calibri" panose="020F0502020204030204" pitchFamily="34" charset="0"/>
                <a:cs typeface="Times New Roman" panose="02020603050405020304" pitchFamily="18" charset="0"/>
              </a:rPr>
              <a:t>State Ethics Commission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information regarding the Education &amp; Training requirements, refer to the State Ethics Commission website</a:t>
            </a:r>
            <a:r>
              <a:rPr kumimoji="0" lang="en-US" altLang="en-US" sz="2000" b="0" i="0" u="none" strike="noStrike" cap="none" normalizeH="0" baseline="0" dirty="0">
                <a:ln>
                  <a:noFill/>
                </a:ln>
                <a:solidFill>
                  <a:srgbClr val="1F497D"/>
                </a:solidFill>
                <a:effectLst/>
                <a:latin typeface="+mn-lt"/>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hlinkClick r:id="rId3"/>
              </a:rPr>
              <a:t>http://www.mass.gov/ethics/revised-implementation-procedures.html</a:t>
            </a:r>
            <a:r>
              <a:rPr kumimoji="0" lang="en-US" altLang="en-US" sz="2000" b="0" i="0" u="sng" strike="noStrike" cap="none" normalizeH="0" baseline="0" dirty="0">
                <a:ln>
                  <a:noFill/>
                </a:ln>
                <a:solidFill>
                  <a:srgbClr val="0000FF"/>
                </a:solidFill>
                <a:effectLst/>
                <a:latin typeface="+mn-lt"/>
                <a:ea typeface="Calibri" panose="020F0502020204030204" pitchFamily="34" charset="0"/>
                <a:cs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Phone: (617) 371-9500</a:t>
            </a:r>
            <a:endParaRPr kumimoji="0" lang="en-US" altLang="en-US" sz="2000" b="0" i="0" u="none" strike="noStrike" cap="none" normalizeH="0" baseline="0" dirty="0">
              <a:ln>
                <a:noFill/>
              </a:ln>
              <a:solidFill>
                <a:schemeClr val="tx1"/>
              </a:solidFill>
              <a:effectLst/>
              <a:latin typeface="+mn-lt"/>
            </a:endParaRPr>
          </a:p>
        </p:txBody>
      </p:sp>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Tree>
    <p:extLst>
      <p:ext uri="{BB962C8B-B14F-4D97-AF65-F5344CB8AC3E}">
        <p14:creationId xmlns:p14="http://schemas.microsoft.com/office/powerpoint/2010/main" val="1507738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a:solidFill>
                  <a:schemeClr val="bg1"/>
                </a:solidFill>
              </a:rPr>
              <a:t>PACE </a:t>
            </a:r>
            <a:r>
              <a:rPr lang="en-US" sz="4000" dirty="0" smtClean="0">
                <a:solidFill>
                  <a:schemeClr val="bg1"/>
                </a:solidFill>
              </a:rPr>
              <a:t>Trainings</a:t>
            </a:r>
            <a:endParaRPr lang="en-US" sz="4000" dirty="0">
              <a:solidFill>
                <a:schemeClr val="bg1"/>
              </a:solidFill>
            </a:endParaRPr>
          </a:p>
        </p:txBody>
      </p:sp>
      <p:sp>
        <p:nvSpPr>
          <p:cNvPr id="3" name="Content Placeholder 2"/>
          <p:cNvSpPr>
            <a:spLocks noGrp="1"/>
          </p:cNvSpPr>
          <p:nvPr>
            <p:ph idx="1"/>
          </p:nvPr>
        </p:nvSpPr>
        <p:spPr/>
        <p:txBody>
          <a:bodyPr/>
          <a:lstStyle/>
          <a:p>
            <a:pPr marL="457200" lvl="1">
              <a:buFont typeface="Arial" panose="020B0604020202020204" pitchFamily="34" charset="0"/>
              <a:buChar char="•"/>
            </a:pPr>
            <a:r>
              <a:rPr lang="en-US" dirty="0" smtClean="0"/>
              <a:t>An account will be created for each Committee member in PACE.  This will give you access to the trainings.</a:t>
            </a:r>
          </a:p>
          <a:p>
            <a:pPr marL="171450" lvl="1" indent="0">
              <a:buNone/>
            </a:pPr>
            <a:endParaRPr lang="en-US" dirty="0" smtClean="0"/>
          </a:p>
          <a:p>
            <a:pPr marL="457200" lvl="1">
              <a:buFont typeface="Arial" panose="020B0604020202020204" pitchFamily="34" charset="0"/>
              <a:buChar char="•"/>
            </a:pPr>
            <a:r>
              <a:rPr lang="en-US" dirty="0" smtClean="0"/>
              <a:t>You </a:t>
            </a:r>
            <a:r>
              <a:rPr lang="en-US" dirty="0"/>
              <a:t>will </a:t>
            </a:r>
            <a:r>
              <a:rPr lang="en-US" dirty="0" smtClean="0"/>
              <a:t>soon receive </a:t>
            </a:r>
            <a:r>
              <a:rPr lang="en-US" dirty="0"/>
              <a:t>an automated email from the PACE </a:t>
            </a:r>
            <a:r>
              <a:rPr lang="en-US" dirty="0" smtClean="0"/>
              <a:t>system with instructions on how to access the system.  </a:t>
            </a:r>
            <a:endParaRPr lang="en-US" dirty="0"/>
          </a:p>
          <a:p>
            <a:pPr marL="857250" lvl="2">
              <a:buFont typeface="Arial" panose="020B0604020202020204" pitchFamily="34" charset="0"/>
              <a:buChar char="•"/>
            </a:pPr>
            <a:r>
              <a:rPr lang="en-US" dirty="0"/>
              <a:t>If </a:t>
            </a:r>
            <a:r>
              <a:rPr lang="en-US" dirty="0" smtClean="0"/>
              <a:t>you do not receive an email this week, </a:t>
            </a:r>
            <a:r>
              <a:rPr lang="en-US" dirty="0"/>
              <a:t>please email Kathy Creed.  </a:t>
            </a:r>
            <a:endParaRPr lang="en-US" dirty="0" smtClean="0"/>
          </a:p>
          <a:p>
            <a:pPr marL="628650" lvl="2" indent="0">
              <a:buNone/>
            </a:pPr>
            <a:endParaRPr lang="en-US" dirty="0"/>
          </a:p>
          <a:p>
            <a:pPr marL="457200" lvl="1">
              <a:buFont typeface="Arial" panose="020B0604020202020204" pitchFamily="34" charset="0"/>
              <a:buChar char="•"/>
            </a:pPr>
            <a:r>
              <a:rPr lang="en-US" dirty="0" smtClean="0"/>
              <a:t>You must complete the training within </a:t>
            </a:r>
            <a:r>
              <a:rPr lang="en-US" u="sng" dirty="0" smtClean="0"/>
              <a:t>30 days</a:t>
            </a:r>
            <a:r>
              <a:rPr lang="en-US" dirty="0" smtClean="0"/>
              <a:t>. </a:t>
            </a:r>
          </a:p>
          <a:p>
            <a:pPr marL="628650" lvl="2" indent="0">
              <a:buNone/>
            </a:pPr>
            <a:endParaRPr lang="en-US" dirty="0" smtClean="0"/>
          </a:p>
          <a:p>
            <a:pPr marL="171450" lvl="1" indent="0">
              <a:buNone/>
            </a:pPr>
            <a:endParaRPr lang="en-US" dirty="0" smtClean="0"/>
          </a:p>
          <a:p>
            <a:pPr marL="457200" lvl="1" indent="0">
              <a:buNone/>
            </a:pPr>
            <a:endParaRPr lang="en-US" dirty="0"/>
          </a:p>
          <a:p>
            <a:pPr lvl="1"/>
            <a:endParaRPr lang="en-US" dirty="0"/>
          </a:p>
        </p:txBody>
      </p:sp>
      <p:sp>
        <p:nvSpPr>
          <p:cNvPr id="5" name="Slide Number Placeholder 4"/>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14</a:t>
            </a:fld>
            <a:endParaRPr lang="en-US" dirty="0">
              <a:solidFill>
                <a:srgbClr val="464646">
                  <a:lumMod val="40000"/>
                  <a:lumOff val="60000"/>
                </a:srgbClr>
              </a:solidFill>
            </a:endParaRPr>
          </a:p>
        </p:txBody>
      </p:sp>
    </p:spTree>
    <p:extLst>
      <p:ext uri="{BB962C8B-B14F-4D97-AF65-F5344CB8AC3E}">
        <p14:creationId xmlns:p14="http://schemas.microsoft.com/office/powerpoint/2010/main" val="3190297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43467" y="1536220"/>
            <a:ext cx="10938933" cy="3594100"/>
          </a:xfrm>
          <a:noFill/>
        </p:spPr>
        <p:txBody>
          <a:bodyPr>
            <a:normAutofit fontScale="92500" lnSpcReduction="10000"/>
          </a:bodyPr>
          <a:lstStyle/>
          <a:p>
            <a:pPr marL="0" indent="0">
              <a:lnSpc>
                <a:spcPct val="90000"/>
              </a:lnSpc>
              <a:buSzPct val="75000"/>
              <a:buNone/>
            </a:pPr>
            <a:r>
              <a:rPr lang="en-US" sz="2000" dirty="0"/>
              <a:t>Conflict of Interest Law:</a:t>
            </a:r>
          </a:p>
          <a:p>
            <a:pPr>
              <a:lnSpc>
                <a:spcPct val="90000"/>
              </a:lnSpc>
              <a:buSzPct val="75000"/>
            </a:pPr>
            <a:r>
              <a:rPr lang="en-US" sz="2000" dirty="0">
                <a:solidFill>
                  <a:srgbClr val="003366"/>
                </a:solidFill>
                <a:hlinkClick r:id="rId2"/>
              </a:rPr>
              <a:t>https://</a:t>
            </a:r>
            <a:r>
              <a:rPr lang="en-US" sz="2000" dirty="0">
                <a:solidFill>
                  <a:srgbClr val="003366"/>
                </a:solidFill>
                <a:hlinkClick r:id="" action="ppaction://noaction"/>
              </a:rPr>
              <a:t>www.mass.gov/laws-regulations-rulings-opinions-and-advisories</a:t>
            </a:r>
          </a:p>
          <a:p>
            <a:pPr>
              <a:lnSpc>
                <a:spcPct val="90000"/>
              </a:lnSpc>
              <a:buSzPct val="75000"/>
            </a:pPr>
            <a:endParaRPr lang="en-US" sz="2000" dirty="0">
              <a:solidFill>
                <a:srgbClr val="003366"/>
              </a:solidFill>
              <a:hlinkClick r:id="" action="ppaction://noaction"/>
            </a:endParaRPr>
          </a:p>
          <a:p>
            <a:pPr>
              <a:lnSpc>
                <a:spcPct val="90000"/>
              </a:lnSpc>
              <a:buSzPct val="75000"/>
            </a:pPr>
            <a:r>
              <a:rPr lang="en-US" sz="2000" dirty="0">
                <a:solidFill>
                  <a:srgbClr val="003366"/>
                </a:solidFill>
                <a:hlinkClick r:id="" action="ppaction://noaction"/>
              </a:rPr>
              <a:t>https</a:t>
            </a:r>
            <a:r>
              <a:rPr lang="en-US" sz="2000" dirty="0">
                <a:solidFill>
                  <a:srgbClr val="003366"/>
                </a:solidFill>
                <a:hlinkClick r:id="rId2"/>
              </a:rPr>
              <a:t>://www.mass.gov/learn-more-about-conflicts-of-interest</a:t>
            </a:r>
            <a:endParaRPr lang="en-US" sz="2000" dirty="0">
              <a:solidFill>
                <a:srgbClr val="003366"/>
              </a:solidFill>
            </a:endParaRPr>
          </a:p>
          <a:p>
            <a:pPr marL="0" indent="0">
              <a:lnSpc>
                <a:spcPct val="90000"/>
              </a:lnSpc>
              <a:buSzPct val="75000"/>
              <a:buNone/>
            </a:pPr>
            <a:endParaRPr lang="en-US" sz="2000" dirty="0"/>
          </a:p>
          <a:p>
            <a:pPr marL="0" indent="0">
              <a:lnSpc>
                <a:spcPct val="90000"/>
              </a:lnSpc>
              <a:buSzPct val="75000"/>
              <a:buNone/>
            </a:pPr>
            <a:r>
              <a:rPr lang="en-US" sz="2000" dirty="0"/>
              <a:t>Office of Attorney General, Open Meeting Law Website and Guide:</a:t>
            </a:r>
          </a:p>
          <a:p>
            <a:pPr>
              <a:lnSpc>
                <a:spcPct val="90000"/>
              </a:lnSpc>
              <a:buSzPct val="75000"/>
            </a:pPr>
            <a:r>
              <a:rPr lang="en-US" sz="2000" dirty="0">
                <a:solidFill>
                  <a:srgbClr val="003366"/>
                </a:solidFill>
                <a:hlinkClick r:id="rId3"/>
              </a:rPr>
              <a:t>https://www.mass.gov/files/documents/2017/09/25/2017%20Guide%20only.pdf</a:t>
            </a:r>
            <a:endParaRPr lang="en-US" sz="2000" dirty="0">
              <a:solidFill>
                <a:srgbClr val="003366"/>
              </a:solidFill>
            </a:endParaRPr>
          </a:p>
          <a:p>
            <a:pPr>
              <a:lnSpc>
                <a:spcPct val="90000"/>
              </a:lnSpc>
              <a:buSzPct val="75000"/>
            </a:pPr>
            <a:endParaRPr lang="en-US" sz="2000" dirty="0">
              <a:solidFill>
                <a:srgbClr val="003366"/>
              </a:solidFill>
              <a:hlinkClick r:id=""/>
            </a:endParaRPr>
          </a:p>
          <a:p>
            <a:pPr>
              <a:lnSpc>
                <a:spcPct val="90000"/>
              </a:lnSpc>
              <a:buSzPct val="75000"/>
            </a:pPr>
            <a:r>
              <a:rPr lang="en-US" sz="2000" dirty="0">
                <a:solidFill>
                  <a:srgbClr val="003366"/>
                </a:solidFill>
                <a:hlinkClick r:id=""/>
              </a:rPr>
              <a:t>http</a:t>
            </a:r>
            <a:r>
              <a:rPr lang="en-US" sz="2000" dirty="0">
                <a:solidFill>
                  <a:schemeClr val="accent1"/>
                </a:solidFill>
                <a:hlinkClick r:id="rId4"/>
              </a:rPr>
              <a:t>://www.mass.gov/ago/government-resources/open-meeting-law/</a:t>
            </a:r>
            <a:r>
              <a:rPr lang="en-US" sz="2000" dirty="0">
                <a:solidFill>
                  <a:schemeClr val="accent1"/>
                </a:solidFill>
              </a:rPr>
              <a:t> </a:t>
            </a:r>
          </a:p>
          <a:p>
            <a:pPr lvl="1">
              <a:lnSpc>
                <a:spcPct val="90000"/>
              </a:lnSpc>
              <a:buFont typeface="Courier New" panose="02070309020205020404" pitchFamily="49" charset="0"/>
              <a:buChar char="o"/>
            </a:pPr>
            <a:endParaRPr lang="en-US" sz="2000" dirty="0">
              <a:solidFill>
                <a:srgbClr val="003366"/>
              </a:solidFill>
            </a:endParaRPr>
          </a:p>
          <a:p>
            <a:pPr>
              <a:lnSpc>
                <a:spcPct val="90000"/>
              </a:lnSpc>
              <a:buFontTx/>
              <a:buNone/>
            </a:pPr>
            <a:r>
              <a:rPr lang="en-US" altLang="en-US" sz="2000" dirty="0"/>
              <a:t>	</a:t>
            </a:r>
          </a:p>
          <a:p>
            <a:pPr>
              <a:lnSpc>
                <a:spcPct val="90000"/>
              </a:lnSpc>
              <a:buFontTx/>
              <a:buNone/>
            </a:pPr>
            <a:r>
              <a:rPr lang="en-US" altLang="en-US" sz="2000" b="1" dirty="0">
                <a:solidFill>
                  <a:srgbClr val="FF0000"/>
                </a:solidFill>
              </a:rPr>
              <a:t>	</a:t>
            </a:r>
            <a:endParaRPr lang="en-US" altLang="en-US" sz="2000" b="1" dirty="0"/>
          </a:p>
          <a:p>
            <a:pPr>
              <a:lnSpc>
                <a:spcPct val="90000"/>
              </a:lnSpc>
              <a:buFontTx/>
              <a:buNone/>
            </a:pPr>
            <a:endParaRPr lang="en-US" altLang="en-US" sz="2800" dirty="0"/>
          </a:p>
        </p:txBody>
      </p:sp>
      <p:sp>
        <p:nvSpPr>
          <p:cNvPr id="8" name="Rectangle 3"/>
          <p:cNvSpPr>
            <a:spLocks noChangeArrowheads="1"/>
          </p:cNvSpPr>
          <p:nvPr/>
        </p:nvSpPr>
        <p:spPr bwMode="auto">
          <a:xfrm>
            <a:off x="6106643" y="155303"/>
            <a:ext cx="55727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ＭＳ Ｐゴシック" pitchFamily="34" charset="-128"/>
              </a:defRPr>
            </a:lvl1pPr>
            <a:lvl2pPr marL="742950" indent="-285750">
              <a:defRPr sz="2400">
                <a:solidFill>
                  <a:schemeClr val="tx1"/>
                </a:solidFill>
                <a:latin typeface="Calibri" pitchFamily="34" charset="0"/>
                <a:ea typeface="ＭＳ Ｐゴシック" pitchFamily="34" charset="-128"/>
              </a:defRPr>
            </a:lvl2pPr>
            <a:lvl3pPr marL="1143000" indent="-228600">
              <a:defRPr sz="2400">
                <a:solidFill>
                  <a:schemeClr val="tx1"/>
                </a:solidFill>
                <a:latin typeface="Calibri" pitchFamily="34" charset="0"/>
                <a:ea typeface="ＭＳ Ｐゴシック" pitchFamily="34" charset="-128"/>
              </a:defRPr>
            </a:lvl3pPr>
            <a:lvl4pPr marL="1600200" indent="-228600">
              <a:defRPr sz="2400">
                <a:solidFill>
                  <a:schemeClr val="tx1"/>
                </a:solidFill>
                <a:latin typeface="Calibri" pitchFamily="34" charset="0"/>
                <a:ea typeface="ＭＳ Ｐゴシック" pitchFamily="34" charset="-128"/>
              </a:defRPr>
            </a:lvl4pPr>
            <a:lvl5pPr marL="2057400" indent="-22860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r" eaLnBrk="1" hangingPunct="1"/>
            <a:r>
              <a:rPr lang="en-US" altLang="en-US" sz="3600" b="1" dirty="0">
                <a:solidFill>
                  <a:schemeClr val="bg1"/>
                </a:solidFill>
                <a:latin typeface="+mj-lt"/>
              </a:rPr>
              <a:t>Additional References</a:t>
            </a:r>
          </a:p>
        </p:txBody>
      </p:sp>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15</a:t>
            </a:fld>
            <a:endParaRPr lang="en-US" dirty="0">
              <a:solidFill>
                <a:srgbClr val="464646">
                  <a:lumMod val="40000"/>
                  <a:lumOff val="60000"/>
                </a:srgbClr>
              </a:solidFill>
            </a:endParaRPr>
          </a:p>
        </p:txBody>
      </p:sp>
    </p:spTree>
    <p:extLst>
      <p:ext uri="{BB962C8B-B14F-4D97-AF65-F5344CB8AC3E}">
        <p14:creationId xmlns:p14="http://schemas.microsoft.com/office/powerpoint/2010/main" val="3826928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96003" y="1565788"/>
            <a:ext cx="8493125" cy="2800767"/>
          </a:xfrm>
        </p:spPr>
        <p:txBody>
          <a:bodyPr>
            <a:spAutoFit/>
          </a:bodyPr>
          <a:lstStyle/>
          <a:p>
            <a:pPr algn="ctr"/>
            <a:r>
              <a:rPr lang="en-US" dirty="0"/>
              <a:t>Newton-Wellesley Hospital </a:t>
            </a:r>
            <a:r>
              <a:rPr lang="en-US" dirty="0" smtClean="0"/>
              <a:t>Short Term Mechanical Ventilation Waiver Update</a:t>
            </a:r>
            <a:r>
              <a:rPr lang="en-US" dirty="0">
                <a:solidFill>
                  <a:schemeClr val="bg1"/>
                </a:solidFill>
              </a:rPr>
              <a:t/>
            </a:r>
            <a:br>
              <a:rPr lang="en-US" dirty="0">
                <a:solidFill>
                  <a:schemeClr val="bg1"/>
                </a:solidFill>
              </a:rPr>
            </a:br>
            <a:endParaRPr lang="en-US" dirty="0">
              <a:solidFill>
                <a:schemeClr val="bg1"/>
              </a:solidFill>
            </a:endParaRPr>
          </a:p>
        </p:txBody>
      </p:sp>
      <p:sp>
        <p:nvSpPr>
          <p:cNvPr id="3" name="TextBox 2"/>
          <p:cNvSpPr txBox="1"/>
          <p:nvPr/>
        </p:nvSpPr>
        <p:spPr>
          <a:xfrm>
            <a:off x="584200" y="4586260"/>
            <a:ext cx="6672277" cy="830997"/>
          </a:xfrm>
          <a:prstGeom prst="rect">
            <a:avLst/>
          </a:prstGeom>
          <a:noFill/>
        </p:spPr>
        <p:txBody>
          <a:bodyPr wrap="square" rtlCol="0">
            <a:spAutoFit/>
          </a:bodyPr>
          <a:lstStyle/>
          <a:p>
            <a:r>
              <a:rPr lang="en-US" sz="2400" dirty="0">
                <a:solidFill>
                  <a:schemeClr val="bg1"/>
                </a:solidFill>
              </a:rPr>
              <a:t/>
            </a:r>
            <a:br>
              <a:rPr lang="en-US" sz="2400" dirty="0">
                <a:solidFill>
                  <a:schemeClr val="bg1"/>
                </a:solidFill>
              </a:rPr>
            </a:br>
            <a:endParaRPr lang="en-US" sz="2400" dirty="0">
              <a:solidFill>
                <a:schemeClr val="bg1"/>
              </a:solidFill>
            </a:endParaRPr>
          </a:p>
        </p:txBody>
      </p:sp>
      <p:sp>
        <p:nvSpPr>
          <p:cNvPr id="5" name="Slide Number Placeholder 4"/>
          <p:cNvSpPr>
            <a:spLocks noGrp="1"/>
          </p:cNvSpPr>
          <p:nvPr>
            <p:ph type="sldNum" sz="quarter" idx="11"/>
          </p:nvPr>
        </p:nvSpPr>
        <p:spPr/>
        <p:txBody>
          <a:bodyPr/>
          <a:lstStyle/>
          <a:p>
            <a:pPr>
              <a:defRPr/>
            </a:pPr>
            <a:fld id="{0BD109FE-154F-49E4-8D02-47A3E8B5008A}" type="slidenum">
              <a:rPr lang="en-US" altLang="en-US" smtClean="0"/>
              <a:pPr>
                <a:defRPr/>
              </a:pPr>
              <a:t>16</a:t>
            </a:fld>
            <a:endParaRPr lang="en-US" altLang="en-US" dirty="0"/>
          </a:p>
        </p:txBody>
      </p:sp>
    </p:spTree>
    <p:extLst>
      <p:ext uri="{BB962C8B-B14F-4D97-AF65-F5344CB8AC3E}">
        <p14:creationId xmlns:p14="http://schemas.microsoft.com/office/powerpoint/2010/main" val="1642002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524"/>
            <a:ext cx="12447639" cy="874654"/>
          </a:xfrm>
        </p:spPr>
        <p:txBody>
          <a:bodyPr>
            <a:noAutofit/>
          </a:bodyPr>
          <a:lstStyle/>
          <a:p>
            <a:r>
              <a:rPr lang="en-US" sz="3600" dirty="0" smtClean="0">
                <a:solidFill>
                  <a:schemeClr val="bg1"/>
                </a:solidFill>
              </a:rPr>
              <a:t>Short Term Mechanical Ventilation (STMV) Waiver Background</a:t>
            </a:r>
            <a:endParaRPr lang="en-US" sz="3600"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dirty="0" smtClean="0"/>
              <a:t>Newton-Wellesley Hospital has a licensed Level II B maternal newborn service</a:t>
            </a:r>
          </a:p>
          <a:p>
            <a:r>
              <a:rPr lang="en-US" dirty="0" smtClean="0"/>
              <a:t>Waiver in place since 2009 for STMV of neonates who have respiratory distress and are intubated at less than 24 hours old for mechanical ventilation anticipated to last for no more than 36 hours</a:t>
            </a:r>
          </a:p>
          <a:p>
            <a:r>
              <a:rPr lang="en-US" dirty="0" smtClean="0"/>
              <a:t>Waiver conditions require neonatologist in house 24/7 while the neonate is on a ventilator, formal collaboration with one Level III maternal newborn service, staff competency, protocols for the assessment of the neonate, policies and procedures on therapy, including inclusion and exclusion criteria, and data reports to the Department of Public Health</a:t>
            </a:r>
          </a:p>
          <a:p>
            <a:endParaRPr lang="en-US" dirty="0" smtClean="0"/>
          </a:p>
          <a:p>
            <a:endParaRPr lang="en-US" dirty="0"/>
          </a:p>
        </p:txBody>
      </p:sp>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17</a:t>
            </a:fld>
            <a:endParaRPr lang="en-US" dirty="0">
              <a:solidFill>
                <a:srgbClr val="464646">
                  <a:lumMod val="40000"/>
                  <a:lumOff val="60000"/>
                </a:srgbClr>
              </a:solidFill>
            </a:endParaRPr>
          </a:p>
        </p:txBody>
      </p:sp>
    </p:spTree>
    <p:extLst>
      <p:ext uri="{BB962C8B-B14F-4D97-AF65-F5344CB8AC3E}">
        <p14:creationId xmlns:p14="http://schemas.microsoft.com/office/powerpoint/2010/main" val="3020927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1DBDF20B-AE59-4BD7-BA11-900C529CC797}"/>
              </a:ext>
            </a:extLst>
          </p:cNvPr>
          <p:cNvSpPr>
            <a:spLocks noGrp="1"/>
          </p:cNvSpPr>
          <p:nvPr>
            <p:ph type="title"/>
          </p:nvPr>
        </p:nvSpPr>
        <p:spPr/>
        <p:txBody>
          <a:bodyPr>
            <a:normAutofit/>
          </a:bodyPr>
          <a:lstStyle/>
          <a:p>
            <a:pPr algn="r">
              <a:defRPr/>
            </a:pPr>
            <a:r>
              <a:rPr lang="en-US" sz="4000" dirty="0" smtClean="0">
                <a:solidFill>
                  <a:schemeClr val="bg1"/>
                </a:solidFill>
              </a:rPr>
              <a:t>Waiver Justification</a:t>
            </a:r>
            <a:endParaRPr lang="en-US" sz="4000" dirty="0">
              <a:solidFill>
                <a:schemeClr val="bg1"/>
              </a:solidFill>
            </a:endParaRPr>
          </a:p>
        </p:txBody>
      </p:sp>
      <p:sp>
        <p:nvSpPr>
          <p:cNvPr id="8" name="Text Placeholder 7">
            <a:extLst>
              <a:ext uri="{FF2B5EF4-FFF2-40B4-BE49-F238E27FC236}">
                <a16:creationId xmlns:a16="http://schemas.microsoft.com/office/drawing/2014/main" xmlns="" id="{22318F62-397A-4ED3-AF5C-D7D164699B66}"/>
              </a:ext>
            </a:extLst>
          </p:cNvPr>
          <p:cNvSpPr>
            <a:spLocks noGrp="1"/>
          </p:cNvSpPr>
          <p:nvPr>
            <p:ph sz="half" idx="1"/>
          </p:nvPr>
        </p:nvSpPr>
        <p:spPr>
          <a:xfrm>
            <a:off x="309716" y="1593240"/>
            <a:ext cx="5710084" cy="4532923"/>
          </a:xfrm>
        </p:spPr>
        <p:txBody>
          <a:bodyPr>
            <a:normAutofit fontScale="62500" lnSpcReduction="20000"/>
          </a:bodyPr>
          <a:lstStyle/>
          <a:p>
            <a:pPr>
              <a:defRPr/>
            </a:pPr>
            <a:r>
              <a:rPr lang="en-US" sz="3200" dirty="0"/>
              <a:t>Late preterm infants (</a:t>
            </a:r>
            <a:r>
              <a:rPr lang="en-US" sz="3200" dirty="0" smtClean="0"/>
              <a:t>34-366/7 weeks) </a:t>
            </a:r>
            <a:r>
              <a:rPr lang="en-US" sz="3200" dirty="0"/>
              <a:t>have higher incidence of respiratory distress than babies born at </a:t>
            </a:r>
            <a:r>
              <a:rPr lang="en-US" sz="3200" dirty="0" smtClean="0"/>
              <a:t>39 </a:t>
            </a:r>
            <a:r>
              <a:rPr lang="en-US" sz="3200" dirty="0"/>
              <a:t>weeks </a:t>
            </a:r>
            <a:r>
              <a:rPr lang="en-US" sz="3200" dirty="0" smtClean="0"/>
              <a:t>gestation or greater </a:t>
            </a:r>
            <a:r>
              <a:rPr lang="en-US" sz="3200" dirty="0"/>
              <a:t>(NIH, 2019b)</a:t>
            </a:r>
          </a:p>
          <a:p>
            <a:pPr>
              <a:defRPr/>
            </a:pPr>
            <a:r>
              <a:rPr lang="en-US" sz="3200" dirty="0"/>
              <a:t>Straightforward diagnosis of surfactant deficiency in </a:t>
            </a:r>
            <a:r>
              <a:rPr lang="en-US" sz="3200" dirty="0" smtClean="0"/>
              <a:t>babies </a:t>
            </a:r>
            <a:r>
              <a:rPr lang="en-US" sz="3200" dirty="0"/>
              <a:t>that are </a:t>
            </a:r>
            <a:r>
              <a:rPr lang="en-US" sz="3200" dirty="0" smtClean="0"/>
              <a:t>less </a:t>
            </a:r>
            <a:r>
              <a:rPr lang="en-US" sz="3200" dirty="0"/>
              <a:t>than </a:t>
            </a:r>
            <a:r>
              <a:rPr lang="en-US" sz="3200" dirty="0" smtClean="0"/>
              <a:t>32 weeks </a:t>
            </a:r>
            <a:r>
              <a:rPr lang="en-US" sz="3200" dirty="0"/>
              <a:t>gestation </a:t>
            </a:r>
          </a:p>
          <a:p>
            <a:pPr>
              <a:defRPr/>
            </a:pPr>
            <a:r>
              <a:rPr lang="en-US" sz="3200" dirty="0"/>
              <a:t>Difficult diagnosis for late preterm infant, and etiology for respiratory distress (NIH, 2019b)</a:t>
            </a:r>
          </a:p>
          <a:p>
            <a:pPr>
              <a:defRPr/>
            </a:pPr>
            <a:r>
              <a:rPr lang="en-US" sz="3200" dirty="0" smtClean="0"/>
              <a:t>Lab </a:t>
            </a:r>
            <a:r>
              <a:rPr lang="en-US" sz="3200" dirty="0"/>
              <a:t>test, and X-Ray findings are nonspecific (NIH, 2019a)</a:t>
            </a:r>
          </a:p>
          <a:p>
            <a:pPr>
              <a:defRPr/>
            </a:pPr>
            <a:r>
              <a:rPr lang="en-US" sz="3200" dirty="0"/>
              <a:t>Nationally increased number of preterm infants (NIH, 2019a)</a:t>
            </a:r>
          </a:p>
          <a:p>
            <a:pPr>
              <a:defRPr/>
            </a:pPr>
            <a:r>
              <a:rPr lang="en-US" sz="3200" dirty="0"/>
              <a:t>Increase risk of short and long-term morbidities in these patients (NIH, 2019a)</a:t>
            </a:r>
          </a:p>
          <a:p>
            <a:pPr>
              <a:defRPr/>
            </a:pPr>
            <a:r>
              <a:rPr lang="en-US" sz="3200" dirty="0" smtClean="0"/>
              <a:t>Concerns </a:t>
            </a:r>
            <a:r>
              <a:rPr lang="en-US" sz="3200" dirty="0"/>
              <a:t>about development of pneumothorax in late preterm infant treated with CPAP alone </a:t>
            </a:r>
          </a:p>
          <a:p>
            <a:pPr>
              <a:defRPr/>
            </a:pPr>
            <a:endParaRPr lang="en-US" sz="3200" dirty="0"/>
          </a:p>
          <a:p>
            <a:pPr>
              <a:defRPr/>
            </a:pPr>
            <a:endParaRPr lang="en-US" dirty="0"/>
          </a:p>
          <a:p>
            <a:pPr>
              <a:defRPr/>
            </a:pPr>
            <a:endParaRPr lang="en-US" dirty="0"/>
          </a:p>
          <a:p>
            <a:pPr>
              <a:defRPr/>
            </a:pPr>
            <a:endParaRPr lang="en-US" dirty="0"/>
          </a:p>
          <a:p>
            <a:pPr marL="168275" indent="-457200">
              <a:defRPr/>
            </a:pPr>
            <a:endParaRPr lang="en-US" dirty="0"/>
          </a:p>
        </p:txBody>
      </p:sp>
      <p:sp>
        <p:nvSpPr>
          <p:cNvPr id="10" name="Footer Placeholder 3">
            <a:extLst/>
          </p:cNvPr>
          <p:cNvSpPr txBox="1">
            <a:spLocks/>
          </p:cNvSpPr>
          <p:nvPr/>
        </p:nvSpPr>
        <p:spPr>
          <a:xfrm>
            <a:off x="763533" y="6524625"/>
            <a:ext cx="3816488" cy="338328"/>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64646">
                    <a:lumMod val="40000"/>
                    <a:lumOff val="60000"/>
                  </a:srgbClr>
                </a:solidFill>
              </a:rPr>
              <a:t>Massachusetts Department of Public Health       mass.gov/</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4" name="Picture 3"/>
          <p:cNvPicPr>
            <a:picLocks noChangeAspect="1"/>
          </p:cNvPicPr>
          <p:nvPr/>
        </p:nvPicPr>
        <p:blipFill>
          <a:blip r:embed="rId3"/>
          <a:stretch>
            <a:fillRect/>
          </a:stretch>
        </p:blipFill>
        <p:spPr>
          <a:xfrm>
            <a:off x="6319684" y="1593240"/>
            <a:ext cx="5245938" cy="4532924"/>
          </a:xfrm>
          <a:prstGeom prst="rect">
            <a:avLst/>
          </a:prstGeom>
        </p:spPr>
      </p:pic>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18</a:t>
            </a:fld>
            <a:endParaRPr lang="en-US" dirty="0">
              <a:solidFill>
                <a:srgbClr val="464646">
                  <a:lumMod val="40000"/>
                  <a:lumOff val="60000"/>
                </a:srgbClr>
              </a:solidFill>
            </a:endParaRPr>
          </a:p>
        </p:txBody>
      </p:sp>
    </p:spTree>
    <p:extLst>
      <p:ext uri="{BB962C8B-B14F-4D97-AF65-F5344CB8AC3E}">
        <p14:creationId xmlns:p14="http://schemas.microsoft.com/office/powerpoint/2010/main" val="228617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bg1"/>
                </a:solidFill>
              </a:rPr>
              <a:t>NWH Patient Characteristics (2016-2019)</a:t>
            </a:r>
            <a:endParaRPr lang="en-US"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592822" y="1017112"/>
            <a:ext cx="7622030" cy="5393067"/>
          </a:xfrm>
          <a:prstGeom prst="rect">
            <a:avLst/>
          </a:prstGeom>
        </p:spPr>
      </p:pic>
      <p:sp>
        <p:nvSpPr>
          <p:cNvPr id="5" name="TextBox 4"/>
          <p:cNvSpPr txBox="1"/>
          <p:nvPr/>
        </p:nvSpPr>
        <p:spPr>
          <a:xfrm>
            <a:off x="8214852" y="5265174"/>
            <a:ext cx="3126658" cy="923330"/>
          </a:xfrm>
          <a:prstGeom prst="rect">
            <a:avLst/>
          </a:prstGeom>
          <a:noFill/>
        </p:spPr>
        <p:txBody>
          <a:bodyPr wrap="square" rtlCol="0">
            <a:spAutoFit/>
          </a:bodyPr>
          <a:lstStyle/>
          <a:p>
            <a:r>
              <a:rPr lang="en-US" dirty="0"/>
              <a:t>* Total number of neonates born is missing from Jan-June 2019</a:t>
            </a:r>
          </a:p>
        </p:txBody>
      </p:sp>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dirty="0">
              <a:solidFill>
                <a:srgbClr val="464646">
                  <a:lumMod val="40000"/>
                  <a:lumOff val="60000"/>
                </a:srgbClr>
              </a:solidFill>
            </a:endParaRPr>
          </a:p>
        </p:txBody>
      </p:sp>
    </p:spTree>
    <p:extLst>
      <p:ext uri="{BB962C8B-B14F-4D97-AF65-F5344CB8AC3E}">
        <p14:creationId xmlns:p14="http://schemas.microsoft.com/office/powerpoint/2010/main" val="381010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solidFill>
                  <a:schemeClr val="bg1"/>
                </a:solidFill>
              </a:rPr>
              <a:t>Agenda</a:t>
            </a:r>
          </a:p>
        </p:txBody>
      </p:sp>
      <p:sp>
        <p:nvSpPr>
          <p:cNvPr id="3" name="Content Placeholder 2"/>
          <p:cNvSpPr>
            <a:spLocks noGrp="1"/>
          </p:cNvSpPr>
          <p:nvPr>
            <p:ph idx="1"/>
          </p:nvPr>
        </p:nvSpPr>
        <p:spPr>
          <a:xfrm>
            <a:off x="609600" y="1144116"/>
            <a:ext cx="10972800" cy="4811713"/>
          </a:xfrm>
        </p:spPr>
        <p:txBody>
          <a:bodyPr/>
          <a:lstStyle/>
          <a:p>
            <a:r>
              <a:rPr lang="en-US" dirty="0"/>
              <a:t>Welcome</a:t>
            </a:r>
            <a:br>
              <a:rPr lang="en-US" dirty="0"/>
            </a:br>
            <a:r>
              <a:rPr lang="en-US" sz="1600" dirty="0"/>
              <a:t> </a:t>
            </a:r>
          </a:p>
          <a:p>
            <a:r>
              <a:rPr lang="en-US" dirty="0"/>
              <a:t>Overview of Conflict of Interest, Training, and Open Meeting Law Requirements</a:t>
            </a:r>
          </a:p>
          <a:p>
            <a:pPr marL="0" indent="0">
              <a:buNone/>
            </a:pPr>
            <a:endParaRPr lang="en-US" dirty="0"/>
          </a:p>
          <a:p>
            <a:r>
              <a:rPr lang="en-US" dirty="0"/>
              <a:t>Special Project Waiver Data Requirements Discussion</a:t>
            </a:r>
          </a:p>
          <a:p>
            <a:pPr marL="0" indent="0">
              <a:buNone/>
            </a:pPr>
            <a:endParaRPr lang="en-US" b="1" dirty="0"/>
          </a:p>
          <a:p>
            <a:pPr lvl="0"/>
            <a:r>
              <a:rPr lang="en-US" dirty="0"/>
              <a:t>Screening Guidelines Discussion</a:t>
            </a:r>
          </a:p>
          <a:p>
            <a:endParaRPr lang="en-US" dirty="0"/>
          </a:p>
        </p:txBody>
      </p:sp>
      <p:sp>
        <p:nvSpPr>
          <p:cNvPr id="5" name="Slide Number Placeholder 4"/>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a:t>
            </a:fld>
            <a:endParaRPr lang="en-US" dirty="0">
              <a:solidFill>
                <a:srgbClr val="464646">
                  <a:lumMod val="40000"/>
                  <a:lumOff val="60000"/>
                </a:srgbClr>
              </a:solidFill>
            </a:endParaRPr>
          </a:p>
        </p:txBody>
      </p:sp>
    </p:spTree>
    <p:extLst>
      <p:ext uri="{BB962C8B-B14F-4D97-AF65-F5344CB8AC3E}">
        <p14:creationId xmlns:p14="http://schemas.microsoft.com/office/powerpoint/2010/main" val="3731337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211AAA-2F49-4840-BC3F-DC4764145B5F}"/>
              </a:ext>
            </a:extLst>
          </p:cNvPr>
          <p:cNvSpPr>
            <a:spLocks noGrp="1"/>
          </p:cNvSpPr>
          <p:nvPr>
            <p:ph type="title"/>
          </p:nvPr>
        </p:nvSpPr>
        <p:spPr>
          <a:xfrm>
            <a:off x="640079" y="640079"/>
            <a:ext cx="10435960" cy="45719"/>
          </a:xfrm>
        </p:spPr>
        <p:txBody>
          <a:bodyPr vert="horz" lIns="182880" tIns="182880" rIns="182880" bIns="182880" rtlCol="0" anchor="ctr">
            <a:normAutofit fontScale="90000"/>
          </a:bodyPr>
          <a:lstStyle/>
          <a:p>
            <a:pPr algn="r"/>
            <a:r>
              <a:rPr lang="en-US" dirty="0">
                <a:solidFill>
                  <a:schemeClr val="bg1"/>
                </a:solidFill>
              </a:rPr>
              <a:t>Treatment by Gestational Age </a:t>
            </a:r>
            <a:r>
              <a:rPr lang="en-US" dirty="0"/>
              <a:t/>
            </a:r>
            <a:br>
              <a:rPr lang="en-US" dirty="0"/>
            </a:br>
            <a:endParaRPr lang="en-US" dirty="0"/>
          </a:p>
        </p:txBody>
      </p:sp>
      <p:sp>
        <p:nvSpPr>
          <p:cNvPr id="3" name="CuadroTexto 2">
            <a:extLst>
              <a:ext uri="{FF2B5EF4-FFF2-40B4-BE49-F238E27FC236}">
                <a16:creationId xmlns:a16="http://schemas.microsoft.com/office/drawing/2014/main" xmlns="" id="{64CAA2FD-663E-1E45-A8CB-8B75A41E10E7}"/>
              </a:ext>
            </a:extLst>
          </p:cNvPr>
          <p:cNvSpPr txBox="1"/>
          <p:nvPr/>
        </p:nvSpPr>
        <p:spPr>
          <a:xfrm>
            <a:off x="281329" y="1083595"/>
            <a:ext cx="3936710" cy="4687443"/>
          </a:xfrm>
          <a:prstGeom prst="rect">
            <a:avLst/>
          </a:prstGeom>
        </p:spPr>
        <p:txBody>
          <a:bodyPr vert="horz" lIns="91440" tIns="45720" rIns="91440" bIns="45720" rtlCol="0">
            <a:normAutofit/>
          </a:bodyPr>
          <a:lstStyle/>
          <a:p>
            <a:pPr defTabSz="914400">
              <a:lnSpc>
                <a:spcPct val="90000"/>
              </a:lnSpc>
              <a:spcBef>
                <a:spcPts val="1000"/>
              </a:spcBef>
              <a:buClr>
                <a:schemeClr val="accent2"/>
              </a:buClr>
            </a:pPr>
            <a:r>
              <a:rPr lang="en-US" sz="2000" dirty="0">
                <a:solidFill>
                  <a:schemeClr val="tx1">
                    <a:lumMod val="85000"/>
                    <a:lumOff val="15000"/>
                  </a:schemeClr>
                </a:solidFill>
              </a:rPr>
              <a:t>During this time period,  NW Hospital reported </a:t>
            </a:r>
            <a:r>
              <a:rPr lang="en-US" sz="2000" dirty="0" smtClean="0">
                <a:solidFill>
                  <a:schemeClr val="tx1">
                    <a:lumMod val="85000"/>
                    <a:lumOff val="15000"/>
                  </a:schemeClr>
                </a:solidFill>
              </a:rPr>
              <a:t>treating one </a:t>
            </a:r>
            <a:r>
              <a:rPr lang="en-US" sz="2000" dirty="0">
                <a:solidFill>
                  <a:schemeClr val="tx1">
                    <a:lumMod val="85000"/>
                    <a:lumOff val="15000"/>
                  </a:schemeClr>
                </a:solidFill>
              </a:rPr>
              <a:t>neonate at 27 weeks.</a:t>
            </a:r>
          </a:p>
          <a:p>
            <a:pPr defTabSz="914400">
              <a:lnSpc>
                <a:spcPct val="90000"/>
              </a:lnSpc>
              <a:spcBef>
                <a:spcPts val="1000"/>
              </a:spcBef>
              <a:buClr>
                <a:schemeClr val="accent2"/>
              </a:buClr>
            </a:pPr>
            <a:r>
              <a:rPr lang="en-US" sz="2000" dirty="0">
                <a:solidFill>
                  <a:schemeClr val="tx1">
                    <a:lumMod val="85000"/>
                    <a:lumOff val="15000"/>
                  </a:schemeClr>
                </a:solidFill>
              </a:rPr>
              <a:t>Data </a:t>
            </a:r>
            <a:r>
              <a:rPr lang="en-US" sz="2000" dirty="0" smtClean="0">
                <a:solidFill>
                  <a:schemeClr val="tx1">
                    <a:lumMod val="85000"/>
                    <a:lumOff val="15000"/>
                  </a:schemeClr>
                </a:solidFill>
              </a:rPr>
              <a:t>considerations: </a:t>
            </a:r>
            <a:endParaRPr lang="en-US" sz="2000" dirty="0">
              <a:solidFill>
                <a:schemeClr val="tx1">
                  <a:lumMod val="85000"/>
                  <a:lumOff val="15000"/>
                </a:schemeClr>
              </a:solidFill>
            </a:endParaRPr>
          </a:p>
          <a:p>
            <a:pPr lvl="2" indent="-228600" defTabSz="914400">
              <a:lnSpc>
                <a:spcPct val="90000"/>
              </a:lnSpc>
              <a:spcBef>
                <a:spcPts val="1000"/>
              </a:spcBef>
              <a:buClr>
                <a:schemeClr val="accent2"/>
              </a:buClr>
              <a:buFont typeface="Arial" panose="020B0604020202020204" pitchFamily="34" charset="0"/>
              <a:buChar char="•"/>
            </a:pPr>
            <a:r>
              <a:rPr lang="en-US" sz="2000" dirty="0">
                <a:solidFill>
                  <a:schemeClr val="tx1">
                    <a:lumMod val="85000"/>
                    <a:lumOff val="15000"/>
                  </a:schemeClr>
                </a:solidFill>
              </a:rPr>
              <a:t>Unknown number of total births per specific gestational age.  Therefore, treatment averages (%) calculated per ranges from &lt;32 weeks, 32-34 weeks, 35-37 weeks, and &gt;37 weeks.</a:t>
            </a:r>
          </a:p>
          <a:p>
            <a:pPr lvl="2" indent="-228600" defTabSz="914400">
              <a:lnSpc>
                <a:spcPct val="90000"/>
              </a:lnSpc>
              <a:spcBef>
                <a:spcPts val="1000"/>
              </a:spcBef>
              <a:buClr>
                <a:schemeClr val="accent2"/>
              </a:buClr>
              <a:buFont typeface="Arial" panose="020B0604020202020204" pitchFamily="34" charset="0"/>
              <a:buChar char="•"/>
            </a:pPr>
            <a:r>
              <a:rPr lang="en-US" sz="2000" dirty="0">
                <a:solidFill>
                  <a:schemeClr val="tx1">
                    <a:lumMod val="85000"/>
                    <a:lumOff val="15000"/>
                  </a:schemeClr>
                </a:solidFill>
              </a:rPr>
              <a:t>No data documented for total deliveries from January to June 2019. </a:t>
            </a:r>
          </a:p>
        </p:txBody>
      </p:sp>
      <mc:AlternateContent xmlns:mc="http://schemas.openxmlformats.org/markup-compatibility/2006" xmlns:a14="http://schemas.microsoft.com/office/drawing/2010/main">
        <mc:Choice Requires="a14">
          <p:graphicFrame>
            <p:nvGraphicFramePr>
              <p:cNvPr id="4" name="Marcador de contenido 3">
                <a:extLst>
                  <a:ext uri="{FF2B5EF4-FFF2-40B4-BE49-F238E27FC236}">
                    <a16:creationId xmlns:a16="http://schemas.microsoft.com/office/drawing/2014/main" xmlns="" id="{044258C8-09C6-104B-9120-435778DBE9A0}"/>
                  </a:ext>
                </a:extLst>
              </p:cNvPr>
              <p:cNvGraphicFramePr>
                <a:graphicFrameLocks noGrp="1"/>
              </p:cNvGraphicFramePr>
              <p:nvPr>
                <p:ph idx="1"/>
                <p:extLst>
                  <p:ext uri="{D42A27DB-BD31-4B8C-83A1-F6EECF244321}">
                    <p14:modId xmlns:p14="http://schemas.microsoft.com/office/powerpoint/2010/main" val="48037724"/>
                  </p:ext>
                </p:extLst>
              </p:nvPr>
            </p:nvGraphicFramePr>
            <p:xfrm>
              <a:off x="4672100" y="1356853"/>
              <a:ext cx="7215099" cy="4857701"/>
            </p:xfrm>
            <a:graphic>
              <a:graphicData uri="http://schemas.openxmlformats.org/drawingml/2006/table">
                <a:tbl>
                  <a:tblPr firstRow="1" bandRow="1">
                    <a:noFill/>
                    <a:tableStyleId>{5C22544A-7EE6-4342-B048-85BDC9FD1C3A}</a:tableStyleId>
                  </a:tblPr>
                  <a:tblGrid>
                    <a:gridCol w="1358651">
                      <a:extLst>
                        <a:ext uri="{9D8B030D-6E8A-4147-A177-3AD203B41FA5}">
                          <a16:colId xmlns:a16="http://schemas.microsoft.com/office/drawing/2014/main" xmlns="" val="517815116"/>
                        </a:ext>
                      </a:extLst>
                    </a:gridCol>
                    <a:gridCol w="696976">
                      <a:extLst>
                        <a:ext uri="{9D8B030D-6E8A-4147-A177-3AD203B41FA5}">
                          <a16:colId xmlns:a16="http://schemas.microsoft.com/office/drawing/2014/main" xmlns="" val="2247138037"/>
                        </a:ext>
                      </a:extLst>
                    </a:gridCol>
                    <a:gridCol w="730132">
                      <a:extLst>
                        <a:ext uri="{9D8B030D-6E8A-4147-A177-3AD203B41FA5}">
                          <a16:colId xmlns:a16="http://schemas.microsoft.com/office/drawing/2014/main" xmlns="" val="3339835015"/>
                        </a:ext>
                      </a:extLst>
                    </a:gridCol>
                    <a:gridCol w="730132">
                      <a:extLst>
                        <a:ext uri="{9D8B030D-6E8A-4147-A177-3AD203B41FA5}">
                          <a16:colId xmlns:a16="http://schemas.microsoft.com/office/drawing/2014/main" xmlns="" val="1780325161"/>
                        </a:ext>
                      </a:extLst>
                    </a:gridCol>
                    <a:gridCol w="730132">
                      <a:extLst>
                        <a:ext uri="{9D8B030D-6E8A-4147-A177-3AD203B41FA5}">
                          <a16:colId xmlns:a16="http://schemas.microsoft.com/office/drawing/2014/main" xmlns="" val="2110505600"/>
                        </a:ext>
                      </a:extLst>
                    </a:gridCol>
                    <a:gridCol w="730132">
                      <a:extLst>
                        <a:ext uri="{9D8B030D-6E8A-4147-A177-3AD203B41FA5}">
                          <a16:colId xmlns:a16="http://schemas.microsoft.com/office/drawing/2014/main" xmlns="" val="3579873953"/>
                        </a:ext>
                      </a:extLst>
                    </a:gridCol>
                    <a:gridCol w="730132">
                      <a:extLst>
                        <a:ext uri="{9D8B030D-6E8A-4147-A177-3AD203B41FA5}">
                          <a16:colId xmlns:a16="http://schemas.microsoft.com/office/drawing/2014/main" xmlns="" val="959217259"/>
                        </a:ext>
                      </a:extLst>
                    </a:gridCol>
                    <a:gridCol w="730132">
                      <a:extLst>
                        <a:ext uri="{9D8B030D-6E8A-4147-A177-3AD203B41FA5}">
                          <a16:colId xmlns:a16="http://schemas.microsoft.com/office/drawing/2014/main" xmlns="" val="2573610005"/>
                        </a:ext>
                      </a:extLst>
                    </a:gridCol>
                    <a:gridCol w="778680">
                      <a:extLst>
                        <a:ext uri="{9D8B030D-6E8A-4147-A177-3AD203B41FA5}">
                          <a16:colId xmlns:a16="http://schemas.microsoft.com/office/drawing/2014/main" xmlns="" val="2553322207"/>
                        </a:ext>
                      </a:extLst>
                    </a:gridCol>
                  </a:tblGrid>
                  <a:tr h="1176582">
                    <a:tc>
                      <a:txBody>
                        <a:bodyPr/>
                        <a:lstStyle/>
                        <a:p>
                          <a:r>
                            <a:rPr lang="en-US" sz="1400" b="1" dirty="0">
                              <a:solidFill>
                                <a:srgbClr val="FFFFFF"/>
                              </a:solidFill>
                            </a:rPr>
                            <a:t>Gestational age </a:t>
                          </a:r>
                        </a:p>
                        <a:p>
                          <a:r>
                            <a:rPr lang="en-US" sz="1400" b="1" dirty="0">
                              <a:solidFill>
                                <a:srgbClr val="FFFFFF"/>
                              </a:solidFill>
                            </a:rPr>
                            <a:t>(Weeks)</a:t>
                          </a:r>
                        </a:p>
                      </a:txBody>
                      <a:tcPr marL="162667" marR="97600" marT="97600" marB="9760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31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32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37</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1" smtClean="0">
                                    <a:solidFill>
                                      <a:srgbClr val="FFFFFF"/>
                                    </a:solidFill>
                                    <a:latin typeface="Cambria Math" panose="02040503050406030204" pitchFamily="18" charset="0"/>
                                    <a:ea typeface="Cambria Math" panose="02040503050406030204" pitchFamily="18" charset="0"/>
                                  </a:rPr>
                                  <m:t>≥</m:t>
                                </m:r>
                                <m:r>
                                  <a:rPr lang="es-ES" sz="1400" b="1" i="1" smtClean="0">
                                    <a:solidFill>
                                      <a:srgbClr val="FFFFFF"/>
                                    </a:solidFill>
                                    <a:latin typeface="Cambria Math" panose="02040503050406030204" pitchFamily="18" charset="0"/>
                                    <a:ea typeface="Cambria Math" panose="02040503050406030204" pitchFamily="18" charset="0"/>
                                  </a:rPr>
                                  <m:t>3</m:t>
                                </m:r>
                                <m:r>
                                  <a:rPr lang="es-ES" sz="1400" b="1" i="1" smtClean="0">
                                    <a:solidFill>
                                      <a:srgbClr val="FFFFFF"/>
                                    </a:solidFill>
                                    <a:latin typeface="Cambria Math" panose="02040503050406030204" pitchFamily="18" charset="0"/>
                                    <a:ea typeface="Cambria Math" panose="02040503050406030204" pitchFamily="18" charset="0"/>
                                  </a:rPr>
                                  <m:t>𝟕</m:t>
                                </m:r>
                              </m:oMath>
                            </m:oMathPara>
                          </a14:m>
                          <a:endParaRPr lang="en-US" sz="1400" b="1">
                            <a:solidFill>
                              <a:srgbClr val="FFFFFF"/>
                            </a:solidFill>
                          </a:endParaRPr>
                        </a:p>
                        <a:p>
                          <a:endParaRPr lang="en-US" sz="1400" b="1">
                            <a:solidFill>
                              <a:srgbClr val="FFFFFF"/>
                            </a:solidFill>
                          </a:endParaRPr>
                        </a:p>
                      </a:txBody>
                      <a:tcPr marL="162667" marR="97600" marT="97600" marB="9760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xmlns="" val="1640828745"/>
                      </a:ext>
                    </a:extLst>
                  </a:tr>
                  <a:tr h="626135">
                    <a:tc>
                      <a:txBody>
                        <a:bodyPr/>
                        <a:lstStyle/>
                        <a:p>
                          <a:r>
                            <a:rPr lang="en-US" sz="1400">
                              <a:solidFill>
                                <a:schemeClr val="tx1">
                                  <a:lumMod val="85000"/>
                                  <a:lumOff val="15000"/>
                                </a:schemeClr>
                              </a:solidFill>
                            </a:rPr>
                            <a:t># babies born</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11,145</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486045635"/>
                      </a:ext>
                    </a:extLst>
                  </a:tr>
                  <a:tr h="901357">
                    <a:tc>
                      <a:txBody>
                        <a:bodyPr/>
                        <a:lstStyle/>
                        <a:p>
                          <a:r>
                            <a:rPr lang="en-US" sz="1400">
                              <a:solidFill>
                                <a:schemeClr val="tx1">
                                  <a:lumMod val="85000"/>
                                  <a:lumOff val="15000"/>
                                </a:schemeClr>
                              </a:solidFill>
                            </a:rPr>
                            <a:t># treated with STMV</a:t>
                          </a:r>
                        </a:p>
                      </a:txBody>
                      <a:tcPr marL="162667" marR="97600" marT="97600" marB="97600">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7</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17</a:t>
                          </a:r>
                        </a:p>
                      </a:txBody>
                      <a:tcPr marL="162667" marR="97600" marT="97600" marB="9760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926968427"/>
                      </a:ext>
                    </a:extLst>
                  </a:tr>
                  <a:tr h="901357">
                    <a:tc>
                      <a:txBody>
                        <a:bodyPr/>
                        <a:lstStyle/>
                        <a:p>
                          <a:r>
                            <a:rPr lang="en-US" sz="1400">
                              <a:solidFill>
                                <a:schemeClr val="tx1">
                                  <a:lumMod val="85000"/>
                                  <a:lumOff val="15000"/>
                                </a:schemeClr>
                              </a:solidFill>
                            </a:rPr>
                            <a:t># treated with CPAP</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xmlns="" val="3639444486"/>
                      </a:ext>
                    </a:extLst>
                  </a:tr>
                  <a:tr h="626135">
                    <a:tc>
                      <a:txBody>
                        <a:bodyPr/>
                        <a:lstStyle/>
                        <a:p>
                          <a:r>
                            <a:rPr lang="en-US" sz="1400">
                              <a:solidFill>
                                <a:schemeClr val="tx1">
                                  <a:lumMod val="85000"/>
                                  <a:lumOff val="15000"/>
                                </a:schemeClr>
                              </a:solidFill>
                            </a:rPr>
                            <a:t>Total treated</a:t>
                          </a:r>
                        </a:p>
                      </a:txBody>
                      <a:tcPr marL="162667" marR="97600" marT="97600" marB="97600">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18</a:t>
                          </a:r>
                        </a:p>
                      </a:txBody>
                      <a:tcPr marL="162667" marR="97600" marT="97600" marB="9760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xmlns="" val="3034229418"/>
                      </a:ext>
                    </a:extLst>
                  </a:tr>
                  <a:tr h="626135">
                    <a:tc>
                      <a:txBody>
                        <a:bodyPr/>
                        <a:lstStyle/>
                        <a:p>
                          <a:r>
                            <a:rPr lang="en-US" sz="1400">
                              <a:solidFill>
                                <a:schemeClr val="tx1">
                                  <a:lumMod val="85000"/>
                                  <a:lumOff val="15000"/>
                                </a:schemeClr>
                              </a:solidFill>
                            </a:rPr>
                            <a:t>% STMV/CPAP</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100%</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2.79%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3.72%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3.72%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0.54%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0.78%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1.14%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dirty="0">
                              <a:solidFill>
                                <a:schemeClr val="tx1">
                                  <a:lumMod val="85000"/>
                                  <a:lumOff val="15000"/>
                                </a:schemeClr>
                              </a:solidFill>
                            </a:rPr>
                            <a:t>0.16%</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xmlns="" val="3386876128"/>
                      </a:ext>
                    </a:extLst>
                  </a:tr>
                </a:tbl>
              </a:graphicData>
            </a:graphic>
          </p:graphicFrame>
        </mc:Choice>
        <mc:Fallback xmlns="">
          <p:graphicFrame>
            <p:nvGraphicFramePr>
              <p:cNvPr id="4" name="Marcador de contenido 3">
                <a:extLst>
                  <a:ext uri="{FF2B5EF4-FFF2-40B4-BE49-F238E27FC236}">
                    <a16:creationId xmlns="" xmlns:a16="http://schemas.microsoft.com/office/drawing/2014/main" xmlns:a14="http://schemas.microsoft.com/office/drawing/2010/main" id="{044258C8-09C6-104B-9120-435778DBE9A0}"/>
                  </a:ext>
                </a:extLst>
              </p:cNvPr>
              <p:cNvGraphicFramePr>
                <a:graphicFrameLocks noGrp="1"/>
              </p:cNvGraphicFramePr>
              <p:nvPr>
                <p:ph idx="1"/>
                <p:extLst>
                  <p:ext uri="{D42A27DB-BD31-4B8C-83A1-F6EECF244321}">
                    <p14:modId xmlns:p14="http://schemas.microsoft.com/office/powerpoint/2010/main" val="48037724"/>
                  </p:ext>
                </p:extLst>
              </p:nvPr>
            </p:nvGraphicFramePr>
            <p:xfrm>
              <a:off x="4672100" y="1356853"/>
              <a:ext cx="7215099" cy="4857701"/>
            </p:xfrm>
            <a:graphic>
              <a:graphicData uri="http://schemas.openxmlformats.org/drawingml/2006/table">
                <a:tbl>
                  <a:tblPr firstRow="1" bandRow="1">
                    <a:noFill/>
                    <a:tableStyleId>{5C22544A-7EE6-4342-B048-85BDC9FD1C3A}</a:tableStyleId>
                  </a:tblPr>
                  <a:tblGrid>
                    <a:gridCol w="1358651">
                      <a:extLst>
                        <a:ext uri="{9D8B030D-6E8A-4147-A177-3AD203B41FA5}">
                          <a16:colId xmlns="" xmlns:a16="http://schemas.microsoft.com/office/drawing/2014/main" xmlns:a14="http://schemas.microsoft.com/office/drawing/2010/main" val="517815116"/>
                        </a:ext>
                      </a:extLst>
                    </a:gridCol>
                    <a:gridCol w="696976">
                      <a:extLst>
                        <a:ext uri="{9D8B030D-6E8A-4147-A177-3AD203B41FA5}">
                          <a16:colId xmlns="" xmlns:a16="http://schemas.microsoft.com/office/drawing/2014/main" xmlns:a14="http://schemas.microsoft.com/office/drawing/2010/main" val="2247138037"/>
                        </a:ext>
                      </a:extLst>
                    </a:gridCol>
                    <a:gridCol w="730132">
                      <a:extLst>
                        <a:ext uri="{9D8B030D-6E8A-4147-A177-3AD203B41FA5}">
                          <a16:colId xmlns="" xmlns:a16="http://schemas.microsoft.com/office/drawing/2014/main" xmlns:a14="http://schemas.microsoft.com/office/drawing/2010/main" val="3339835015"/>
                        </a:ext>
                      </a:extLst>
                    </a:gridCol>
                    <a:gridCol w="730132">
                      <a:extLst>
                        <a:ext uri="{9D8B030D-6E8A-4147-A177-3AD203B41FA5}">
                          <a16:colId xmlns="" xmlns:a16="http://schemas.microsoft.com/office/drawing/2014/main" xmlns:a14="http://schemas.microsoft.com/office/drawing/2010/main" val="1780325161"/>
                        </a:ext>
                      </a:extLst>
                    </a:gridCol>
                    <a:gridCol w="730132">
                      <a:extLst>
                        <a:ext uri="{9D8B030D-6E8A-4147-A177-3AD203B41FA5}">
                          <a16:colId xmlns="" xmlns:a16="http://schemas.microsoft.com/office/drawing/2014/main" xmlns:a14="http://schemas.microsoft.com/office/drawing/2010/main" val="2110505600"/>
                        </a:ext>
                      </a:extLst>
                    </a:gridCol>
                    <a:gridCol w="730132">
                      <a:extLst>
                        <a:ext uri="{9D8B030D-6E8A-4147-A177-3AD203B41FA5}">
                          <a16:colId xmlns="" xmlns:a16="http://schemas.microsoft.com/office/drawing/2014/main" xmlns:a14="http://schemas.microsoft.com/office/drawing/2010/main" val="3579873953"/>
                        </a:ext>
                      </a:extLst>
                    </a:gridCol>
                    <a:gridCol w="730132">
                      <a:extLst>
                        <a:ext uri="{9D8B030D-6E8A-4147-A177-3AD203B41FA5}">
                          <a16:colId xmlns="" xmlns:a16="http://schemas.microsoft.com/office/drawing/2014/main" xmlns:a14="http://schemas.microsoft.com/office/drawing/2010/main" val="959217259"/>
                        </a:ext>
                      </a:extLst>
                    </a:gridCol>
                    <a:gridCol w="730132">
                      <a:extLst>
                        <a:ext uri="{9D8B030D-6E8A-4147-A177-3AD203B41FA5}">
                          <a16:colId xmlns="" xmlns:a16="http://schemas.microsoft.com/office/drawing/2014/main" xmlns:a14="http://schemas.microsoft.com/office/drawing/2010/main" val="2573610005"/>
                        </a:ext>
                      </a:extLst>
                    </a:gridCol>
                    <a:gridCol w="778680">
                      <a:extLst>
                        <a:ext uri="{9D8B030D-6E8A-4147-A177-3AD203B41FA5}">
                          <a16:colId xmlns="" xmlns:a16="http://schemas.microsoft.com/office/drawing/2014/main" xmlns:a14="http://schemas.microsoft.com/office/drawing/2010/main" val="2553322207"/>
                        </a:ext>
                      </a:extLst>
                    </a:gridCol>
                  </a:tblGrid>
                  <a:tr h="1176582">
                    <a:tc>
                      <a:txBody>
                        <a:bodyPr/>
                        <a:lstStyle/>
                        <a:p>
                          <a:r>
                            <a:rPr lang="en-US" sz="1400" b="1" dirty="0">
                              <a:solidFill>
                                <a:srgbClr val="FFFFFF"/>
                              </a:solidFill>
                            </a:rPr>
                            <a:t>Gestational age </a:t>
                          </a:r>
                        </a:p>
                        <a:p>
                          <a:r>
                            <a:rPr lang="en-US" sz="1400" b="1" dirty="0">
                              <a:solidFill>
                                <a:srgbClr val="FFFFFF"/>
                              </a:solidFill>
                            </a:rPr>
                            <a:t>(Weeks)</a:t>
                          </a:r>
                        </a:p>
                      </a:txBody>
                      <a:tcPr marL="162667" marR="97600" marT="97600" marB="9760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31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dirty="0">
                              <a:solidFill>
                                <a:srgbClr val="FFFFFF"/>
                              </a:solidFill>
                            </a:rPr>
                            <a:t>32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r>
                            <a:rPr lang="en-US" sz="1400" b="1">
                              <a:solidFill>
                                <a:srgbClr val="FFFFFF"/>
                              </a:solidFill>
                            </a:rPr>
                            <a:t>37</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endParaRPr lang="en-US"/>
                        </a:p>
                      </a:txBody>
                      <a:tcPr marL="162667" marR="97600" marT="97600" marB="9760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blipFill rotWithShape="0">
                          <a:blip r:embed="rId3"/>
                          <a:stretch>
                            <a:fillRect l="-825000" r="-3125" b="-315026"/>
                          </a:stretch>
                        </a:blipFill>
                      </a:tcPr>
                    </a:tc>
                    <a:extLst>
                      <a:ext uri="{0D108BD9-81ED-4DB2-BD59-A6C34878D82A}">
                        <a16:rowId xmlns="" xmlns:a16="http://schemas.microsoft.com/office/drawing/2014/main" xmlns:a14="http://schemas.microsoft.com/office/drawing/2010/main" val="1640828745"/>
                      </a:ext>
                    </a:extLst>
                  </a:tr>
                  <a:tr h="626135">
                    <a:tc>
                      <a:txBody>
                        <a:bodyPr/>
                        <a:lstStyle/>
                        <a:p>
                          <a:r>
                            <a:rPr lang="en-US" sz="1400">
                              <a:solidFill>
                                <a:schemeClr val="tx1">
                                  <a:lumMod val="85000"/>
                                  <a:lumOff val="15000"/>
                                </a:schemeClr>
                              </a:solidFill>
                            </a:rPr>
                            <a:t># babies born</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215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1,663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11,145</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 xmlns:a16="http://schemas.microsoft.com/office/drawing/2014/main" xmlns:a14="http://schemas.microsoft.com/office/drawing/2010/main" val="486045635"/>
                      </a:ext>
                    </a:extLst>
                  </a:tr>
                  <a:tr h="901357">
                    <a:tc>
                      <a:txBody>
                        <a:bodyPr/>
                        <a:lstStyle/>
                        <a:p>
                          <a:r>
                            <a:rPr lang="en-US" sz="1400">
                              <a:solidFill>
                                <a:schemeClr val="tx1">
                                  <a:lumMod val="85000"/>
                                  <a:lumOff val="15000"/>
                                </a:schemeClr>
                              </a:solidFill>
                            </a:rPr>
                            <a:t># treated with STMV</a:t>
                          </a:r>
                        </a:p>
                      </a:txBody>
                      <a:tcPr marL="162667" marR="97600" marT="97600" marB="97600">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7</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17</a:t>
                          </a:r>
                        </a:p>
                      </a:txBody>
                      <a:tcPr marL="162667" marR="97600" marT="97600" marB="9760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xmlns:a14="http://schemas.microsoft.com/office/drawing/2010/main" val="3926968427"/>
                      </a:ext>
                    </a:extLst>
                  </a:tr>
                  <a:tr h="901357">
                    <a:tc>
                      <a:txBody>
                        <a:bodyPr/>
                        <a:lstStyle/>
                        <a:p>
                          <a:r>
                            <a:rPr lang="en-US" sz="1400">
                              <a:solidFill>
                                <a:schemeClr val="tx1">
                                  <a:lumMod val="85000"/>
                                  <a:lumOff val="15000"/>
                                </a:schemeClr>
                              </a:solidFill>
                            </a:rPr>
                            <a:t># treated with CPAP</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5</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r>
                            <a:rPr lang="en-US" sz="1400" dirty="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 xmlns:a16="http://schemas.microsoft.com/office/drawing/2014/main" xmlns:a14="http://schemas.microsoft.com/office/drawing/2010/main" val="3639444486"/>
                      </a:ext>
                    </a:extLst>
                  </a:tr>
                  <a:tr h="626135">
                    <a:tc>
                      <a:txBody>
                        <a:bodyPr/>
                        <a:lstStyle/>
                        <a:p>
                          <a:r>
                            <a:rPr lang="en-US" sz="1400">
                              <a:solidFill>
                                <a:schemeClr val="tx1">
                                  <a:lumMod val="85000"/>
                                  <a:lumOff val="15000"/>
                                </a:schemeClr>
                              </a:solidFill>
                            </a:rPr>
                            <a:t>Total treated</a:t>
                          </a:r>
                        </a:p>
                      </a:txBody>
                      <a:tcPr marL="162667" marR="97600" marT="97600" marB="97600">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6</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13</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a:solidFill>
                                <a:schemeClr val="tx1">
                                  <a:lumMod val="85000"/>
                                  <a:lumOff val="15000"/>
                                </a:schemeClr>
                              </a:solidFill>
                            </a:rPr>
                            <a:t>19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1400" dirty="0">
                              <a:solidFill>
                                <a:schemeClr val="tx1">
                                  <a:lumMod val="85000"/>
                                  <a:lumOff val="15000"/>
                                </a:schemeClr>
                              </a:solidFill>
                            </a:rPr>
                            <a:t>18</a:t>
                          </a:r>
                        </a:p>
                      </a:txBody>
                      <a:tcPr marL="162667" marR="97600" marT="97600" marB="9760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 xmlns:a16="http://schemas.microsoft.com/office/drawing/2014/main" xmlns:a14="http://schemas.microsoft.com/office/drawing/2010/main" val="3034229418"/>
                      </a:ext>
                    </a:extLst>
                  </a:tr>
                  <a:tr h="626135">
                    <a:tc>
                      <a:txBody>
                        <a:bodyPr/>
                        <a:lstStyle/>
                        <a:p>
                          <a:r>
                            <a:rPr lang="en-US" sz="1400">
                              <a:solidFill>
                                <a:schemeClr val="tx1">
                                  <a:lumMod val="85000"/>
                                  <a:lumOff val="15000"/>
                                </a:schemeClr>
                              </a:solidFill>
                            </a:rPr>
                            <a:t>% STMV/CPAP</a:t>
                          </a:r>
                        </a:p>
                      </a:txBody>
                      <a:tcPr marL="162667" marR="97600" marT="97600" marB="97600">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100%</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2.79%</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3.72%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3.72%</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0.54%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0.78%</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a:solidFill>
                                <a:schemeClr val="tx1">
                                  <a:lumMod val="85000"/>
                                  <a:lumOff val="15000"/>
                                </a:schemeClr>
                              </a:solidFill>
                            </a:rPr>
                            <a:t>1.14%</a:t>
                          </a:r>
                        </a:p>
                      </a:txBody>
                      <a:tcPr marL="162667" marR="97600" marT="97600" marB="97600">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r>
                            <a:rPr lang="en-US" sz="1400" dirty="0">
                              <a:solidFill>
                                <a:schemeClr val="tx1">
                                  <a:lumMod val="85000"/>
                                  <a:lumOff val="15000"/>
                                </a:schemeClr>
                              </a:solidFill>
                            </a:rPr>
                            <a:t>0.16%</a:t>
                          </a:r>
                        </a:p>
                      </a:txBody>
                      <a:tcPr marL="162667" marR="97600" marT="97600" marB="97600">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 xmlns:a16="http://schemas.microsoft.com/office/drawing/2014/main" xmlns:a14="http://schemas.microsoft.com/office/drawing/2010/main" val="3386876128"/>
                      </a:ext>
                    </a:extLst>
                  </a:tr>
                </a:tbl>
              </a:graphicData>
            </a:graphic>
          </p:graphicFrame>
        </mc:Fallback>
      </mc:AlternateContent>
      <p:sp>
        <p:nvSpPr>
          <p:cNvPr id="5" name="CuadroTexto 4">
            <a:extLst>
              <a:ext uri="{FF2B5EF4-FFF2-40B4-BE49-F238E27FC236}">
                <a16:creationId xmlns:a16="http://schemas.microsoft.com/office/drawing/2014/main" xmlns="" id="{731E489A-1741-644B-8997-C9757FE2BFFB}"/>
              </a:ext>
            </a:extLst>
          </p:cNvPr>
          <p:cNvSpPr txBox="1"/>
          <p:nvPr/>
        </p:nvSpPr>
        <p:spPr>
          <a:xfrm>
            <a:off x="4834335" y="6193763"/>
            <a:ext cx="4984596" cy="276999"/>
          </a:xfrm>
          <a:prstGeom prst="rect">
            <a:avLst/>
          </a:prstGeom>
          <a:noFill/>
        </p:spPr>
        <p:txBody>
          <a:bodyPr wrap="square" rtlCol="0">
            <a:spAutoFit/>
          </a:bodyPr>
          <a:lstStyle/>
          <a:p>
            <a:r>
              <a:rPr lang="en-US" sz="1200" dirty="0" smtClean="0"/>
              <a:t>NWH submitted data from </a:t>
            </a:r>
            <a:r>
              <a:rPr lang="en-US" sz="1200" dirty="0"/>
              <a:t>Jan 2016 - Dec 2019</a:t>
            </a:r>
          </a:p>
        </p:txBody>
      </p:sp>
      <p:sp>
        <p:nvSpPr>
          <p:cNvPr id="6" name="Slide Number Placeholder 5"/>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20</a:t>
            </a:fld>
            <a:endParaRPr lang="en-US" dirty="0">
              <a:solidFill>
                <a:srgbClr val="464646">
                  <a:lumMod val="40000"/>
                  <a:lumOff val="60000"/>
                </a:srgbClr>
              </a:solidFill>
            </a:endParaRPr>
          </a:p>
        </p:txBody>
      </p:sp>
    </p:spTree>
    <p:extLst>
      <p:ext uri="{BB962C8B-B14F-4D97-AF65-F5344CB8AC3E}">
        <p14:creationId xmlns:p14="http://schemas.microsoft.com/office/powerpoint/2010/main" val="2434373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524"/>
            <a:ext cx="12034684" cy="874654"/>
          </a:xfrm>
        </p:spPr>
        <p:txBody>
          <a:bodyPr>
            <a:noAutofit/>
          </a:bodyPr>
          <a:lstStyle/>
          <a:p>
            <a:pPr algn="r"/>
            <a:r>
              <a:rPr lang="en-US" sz="3200" dirty="0" smtClean="0">
                <a:solidFill>
                  <a:schemeClr val="bg1"/>
                </a:solidFill>
              </a:rPr>
              <a:t>Most Frequently Reported Diagnoses in Neonates Receiving STMV</a:t>
            </a:r>
            <a:endParaRPr lang="en-US" sz="3200" dirty="0">
              <a:solidFill>
                <a:schemeClr val="bg1"/>
              </a:solidFill>
            </a:endParaRPr>
          </a:p>
        </p:txBody>
      </p:sp>
      <p:pic>
        <p:nvPicPr>
          <p:cNvPr id="4" name="Content Placeholder 3"/>
          <p:cNvPicPr>
            <a:picLocks noGrp="1" noChangeAspect="1"/>
          </p:cNvPicPr>
          <p:nvPr>
            <p:ph idx="1"/>
          </p:nvPr>
        </p:nvPicPr>
        <p:blipFill>
          <a:blip r:embed="rId3"/>
          <a:stretch>
            <a:fillRect/>
          </a:stretch>
        </p:blipFill>
        <p:spPr>
          <a:xfrm>
            <a:off x="569343" y="1063914"/>
            <a:ext cx="7778244" cy="5422779"/>
          </a:xfrm>
          <a:prstGeom prst="rect">
            <a:avLst/>
          </a:prstGeom>
        </p:spPr>
      </p:pic>
      <p:sp>
        <p:nvSpPr>
          <p:cNvPr id="5" name="TextBox 4"/>
          <p:cNvSpPr txBox="1"/>
          <p:nvPr/>
        </p:nvSpPr>
        <p:spPr>
          <a:xfrm>
            <a:off x="9114502" y="5707626"/>
            <a:ext cx="2787445" cy="646331"/>
          </a:xfrm>
          <a:prstGeom prst="rect">
            <a:avLst/>
          </a:prstGeom>
          <a:noFill/>
        </p:spPr>
        <p:txBody>
          <a:bodyPr wrap="square" rtlCol="0">
            <a:spAutoFit/>
          </a:bodyPr>
          <a:lstStyle/>
          <a:p>
            <a:r>
              <a:rPr lang="en-US" dirty="0"/>
              <a:t>NWH submitted data from Jan 2016 - Dec 2019</a:t>
            </a:r>
          </a:p>
        </p:txBody>
      </p:sp>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21</a:t>
            </a:fld>
            <a:endParaRPr lang="en-US" dirty="0">
              <a:solidFill>
                <a:srgbClr val="464646">
                  <a:lumMod val="40000"/>
                  <a:lumOff val="60000"/>
                </a:srgbClr>
              </a:solidFill>
            </a:endParaRPr>
          </a:p>
        </p:txBody>
      </p:sp>
    </p:spTree>
    <p:extLst>
      <p:ext uri="{BB962C8B-B14F-4D97-AF65-F5344CB8AC3E}">
        <p14:creationId xmlns:p14="http://schemas.microsoft.com/office/powerpoint/2010/main" val="2062118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34" y="56524"/>
            <a:ext cx="11852694" cy="874654"/>
          </a:xfrm>
        </p:spPr>
        <p:txBody>
          <a:bodyPr>
            <a:noAutofit/>
          </a:bodyPr>
          <a:lstStyle/>
          <a:p>
            <a:pPr algn="r"/>
            <a:r>
              <a:rPr lang="en-US" sz="3200" dirty="0" smtClean="0">
                <a:solidFill>
                  <a:schemeClr val="bg1"/>
                </a:solidFill>
              </a:rPr>
              <a:t>Diagnoses of Neonates Intubated and Transferred to Level III Service </a:t>
            </a:r>
            <a:endParaRPr lang="en-US" sz="3200" dirty="0">
              <a:solidFill>
                <a:schemeClr val="bg1"/>
              </a:solidFill>
            </a:endParaRPr>
          </a:p>
        </p:txBody>
      </p:sp>
      <p:pic>
        <p:nvPicPr>
          <p:cNvPr id="5" name="Content Placeholder 4"/>
          <p:cNvPicPr>
            <a:picLocks noGrp="1" noChangeAspect="1"/>
          </p:cNvPicPr>
          <p:nvPr>
            <p:ph idx="1"/>
          </p:nvPr>
        </p:nvPicPr>
        <p:blipFill>
          <a:blip r:embed="rId2"/>
          <a:stretch>
            <a:fillRect/>
          </a:stretch>
        </p:blipFill>
        <p:spPr>
          <a:xfrm>
            <a:off x="207034" y="931178"/>
            <a:ext cx="7502476" cy="5521381"/>
          </a:xfrm>
          <a:prstGeom prst="rect">
            <a:avLst/>
          </a:prstGeom>
        </p:spPr>
      </p:pic>
      <p:sp>
        <p:nvSpPr>
          <p:cNvPr id="6" name="TextBox 5"/>
          <p:cNvSpPr txBox="1"/>
          <p:nvPr/>
        </p:nvSpPr>
        <p:spPr>
          <a:xfrm>
            <a:off x="8402128" y="5141343"/>
            <a:ext cx="3001993" cy="646331"/>
          </a:xfrm>
          <a:prstGeom prst="rect">
            <a:avLst/>
          </a:prstGeom>
          <a:noFill/>
        </p:spPr>
        <p:txBody>
          <a:bodyPr wrap="square" rtlCol="0">
            <a:spAutoFit/>
          </a:bodyPr>
          <a:lstStyle/>
          <a:p>
            <a:r>
              <a:rPr lang="en-US" dirty="0"/>
              <a:t>NWH submitted data from Jan 2016 - Dec 2019</a:t>
            </a:r>
          </a:p>
        </p:txBody>
      </p:sp>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22</a:t>
            </a:fld>
            <a:endParaRPr lang="en-US" dirty="0">
              <a:solidFill>
                <a:srgbClr val="464646">
                  <a:lumMod val="40000"/>
                  <a:lumOff val="60000"/>
                </a:srgbClr>
              </a:solidFill>
            </a:endParaRPr>
          </a:p>
        </p:txBody>
      </p:sp>
    </p:spTree>
    <p:extLst>
      <p:ext uri="{BB962C8B-B14F-4D97-AF65-F5344CB8AC3E}">
        <p14:creationId xmlns:p14="http://schemas.microsoft.com/office/powerpoint/2010/main" val="2697583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122B58-372F-5D4D-A7D6-943A9F9EC0BC}"/>
              </a:ext>
            </a:extLst>
          </p:cNvPr>
          <p:cNvSpPr>
            <a:spLocks noGrp="1"/>
          </p:cNvSpPr>
          <p:nvPr>
            <p:ph type="title"/>
          </p:nvPr>
        </p:nvSpPr>
        <p:spPr/>
        <p:txBody>
          <a:bodyPr>
            <a:normAutofit/>
          </a:bodyPr>
          <a:lstStyle/>
          <a:p>
            <a:pPr algn="r"/>
            <a:r>
              <a:rPr lang="en-US" dirty="0" smtClean="0">
                <a:solidFill>
                  <a:schemeClr val="bg1"/>
                </a:solidFill>
              </a:rPr>
              <a:t>Summary Of Observations From NW Hospital</a:t>
            </a:r>
            <a:endParaRPr lang="en-US" dirty="0">
              <a:solidFill>
                <a:schemeClr val="bg1"/>
              </a:solidFill>
            </a:endParaRPr>
          </a:p>
        </p:txBody>
      </p:sp>
      <p:graphicFrame>
        <p:nvGraphicFramePr>
          <p:cNvPr id="5" name="Marcador de contenido 2">
            <a:extLst>
              <a:ext uri="{FF2B5EF4-FFF2-40B4-BE49-F238E27FC236}">
                <a16:creationId xmlns:a16="http://schemas.microsoft.com/office/drawing/2014/main" xmlns="" id="{F3F2F1C7-9147-4613-8743-DFACF81C2D8A}"/>
              </a:ext>
            </a:extLst>
          </p:cNvPr>
          <p:cNvGraphicFramePr>
            <a:graphicFrameLocks noGrp="1"/>
          </p:cNvGraphicFramePr>
          <p:nvPr>
            <p:ph idx="1"/>
            <p:extLst>
              <p:ext uri="{D42A27DB-BD31-4B8C-83A1-F6EECF244321}">
                <p14:modId xmlns:p14="http://schemas.microsoft.com/office/powerpoint/2010/main" val="299396850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23</a:t>
            </a:fld>
            <a:endParaRPr lang="en-US" dirty="0">
              <a:solidFill>
                <a:srgbClr val="464646">
                  <a:lumMod val="40000"/>
                  <a:lumOff val="60000"/>
                </a:srgbClr>
              </a:solidFill>
            </a:endParaRPr>
          </a:p>
        </p:txBody>
      </p:sp>
    </p:spTree>
    <p:extLst>
      <p:ext uri="{BB962C8B-B14F-4D97-AF65-F5344CB8AC3E}">
        <p14:creationId xmlns:p14="http://schemas.microsoft.com/office/powerpoint/2010/main" val="295462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7763B8-FDAC-3144-B541-A546A4E036F8}"/>
              </a:ext>
            </a:extLst>
          </p:cNvPr>
          <p:cNvSpPr>
            <a:spLocks noGrp="1"/>
          </p:cNvSpPr>
          <p:nvPr>
            <p:ph type="title"/>
          </p:nvPr>
        </p:nvSpPr>
        <p:spPr>
          <a:noFill/>
          <a:ln>
            <a:noFill/>
          </a:ln>
        </p:spPr>
        <p:txBody>
          <a:bodyPr vert="horz" lIns="274320" tIns="182880" rIns="274320" bIns="182880" rtlCol="0" anchor="ctr" anchorCtr="1">
            <a:noAutofit/>
          </a:bodyPr>
          <a:lstStyle/>
          <a:p>
            <a:pPr algn="r"/>
            <a:r>
              <a:rPr lang="en-US" sz="5400" kern="1200" cap="all" spc="200" baseline="0" dirty="0" smtClean="0">
                <a:solidFill>
                  <a:schemeClr val="bg1"/>
                </a:solidFill>
              </a:rPr>
              <a:t>							D</a:t>
            </a:r>
            <a:r>
              <a:rPr lang="en-US" sz="5400" spc="200" dirty="0" smtClean="0">
                <a:solidFill>
                  <a:schemeClr val="bg1"/>
                </a:solidFill>
              </a:rPr>
              <a:t>i</a:t>
            </a:r>
            <a:r>
              <a:rPr lang="en-US" sz="5400" kern="1200" spc="200" baseline="0" dirty="0" smtClean="0">
                <a:solidFill>
                  <a:schemeClr val="bg1"/>
                </a:solidFill>
              </a:rPr>
              <a:t>scussion</a:t>
            </a:r>
            <a:r>
              <a:rPr lang="en-US" sz="5400" kern="1200" cap="all" spc="200" baseline="0" dirty="0" smtClean="0">
                <a:solidFill>
                  <a:schemeClr val="bg1"/>
                </a:solidFill>
              </a:rPr>
              <a:t> </a:t>
            </a:r>
            <a:endParaRPr lang="en-US" sz="5400" kern="1200" cap="all" spc="200" baseline="0" dirty="0">
              <a:solidFill>
                <a:schemeClr val="bg1"/>
              </a:solidFill>
            </a:endParaRPr>
          </a:p>
        </p:txBody>
      </p:sp>
      <p:sp>
        <p:nvSpPr>
          <p:cNvPr id="3" name="Marcador de contenido 2">
            <a:extLst>
              <a:ext uri="{FF2B5EF4-FFF2-40B4-BE49-F238E27FC236}">
                <a16:creationId xmlns:a16="http://schemas.microsoft.com/office/drawing/2014/main" xmlns="" id="{BC094D12-D766-BA46-BC12-B9D51DB1B8E1}"/>
              </a:ext>
            </a:extLst>
          </p:cNvPr>
          <p:cNvSpPr>
            <a:spLocks noGrp="1"/>
          </p:cNvSpPr>
          <p:nvPr>
            <p:ph idx="1"/>
          </p:nvPr>
        </p:nvSpPr>
        <p:spPr>
          <a:xfrm>
            <a:off x="172528" y="1190445"/>
            <a:ext cx="11409872" cy="5365629"/>
          </a:xfrm>
        </p:spPr>
        <p:txBody>
          <a:bodyPr vert="horz" lIns="91440" tIns="45720" rIns="91440" bIns="45720" rtlCol="0">
            <a:normAutofit fontScale="70000" lnSpcReduction="20000"/>
          </a:bodyPr>
          <a:lstStyle/>
          <a:p>
            <a:pPr marL="0" indent="0">
              <a:buNone/>
            </a:pPr>
            <a:r>
              <a:rPr lang="en-US" sz="3100" spc="200" dirty="0" smtClean="0">
                <a:latin typeface="Calibri" panose="020F0502020204030204" pitchFamily="34" charset="0"/>
                <a:cs typeface="Calibri" panose="020F0502020204030204" pitchFamily="34" charset="0"/>
              </a:rPr>
              <a:t>Currently biannual hospital reporting to the Department using the STMV  template form which captures:</a:t>
            </a:r>
          </a:p>
          <a:p>
            <a:endParaRPr lang="en-US" sz="2000" spc="200" dirty="0" smtClean="0">
              <a:latin typeface="Calibri" panose="020F0502020204030204" pitchFamily="34" charset="0"/>
              <a:cs typeface="Calibri" panose="020F0502020204030204" pitchFamily="34" charset="0"/>
            </a:endParaRPr>
          </a:p>
          <a:p>
            <a:r>
              <a:rPr lang="en-US" sz="2300" dirty="0">
                <a:solidFill>
                  <a:schemeClr val="tx1">
                    <a:lumMod val="75000"/>
                    <a:lumOff val="25000"/>
                  </a:schemeClr>
                </a:solidFill>
                <a:latin typeface="Calibri" panose="020F0502020204030204" pitchFamily="34" charset="0"/>
                <a:cs typeface="Calibri" panose="020F0502020204030204" pitchFamily="34" charset="0"/>
              </a:rPr>
              <a:t>GA</a:t>
            </a:r>
          </a:p>
          <a:p>
            <a:r>
              <a:rPr lang="en-US" sz="2300" dirty="0">
                <a:solidFill>
                  <a:schemeClr val="tx1">
                    <a:lumMod val="75000"/>
                    <a:lumOff val="25000"/>
                  </a:schemeClr>
                </a:solidFill>
                <a:latin typeface="Calibri" panose="020F0502020204030204" pitchFamily="34" charset="0"/>
                <a:cs typeface="Calibri" panose="020F0502020204030204" pitchFamily="34" charset="0"/>
              </a:rPr>
              <a:t>BW</a:t>
            </a:r>
          </a:p>
          <a:p>
            <a:r>
              <a:rPr lang="en-US" sz="2300" dirty="0">
                <a:solidFill>
                  <a:schemeClr val="tx1">
                    <a:lumMod val="75000"/>
                    <a:lumOff val="25000"/>
                  </a:schemeClr>
                </a:solidFill>
                <a:latin typeface="Calibri" panose="020F0502020204030204" pitchFamily="34" charset="0"/>
                <a:cs typeface="Calibri" panose="020F0502020204030204" pitchFamily="34" charset="0"/>
              </a:rPr>
              <a:t>Neonatal diagnoses </a:t>
            </a:r>
          </a:p>
          <a:p>
            <a:r>
              <a:rPr lang="en-US" sz="2300" dirty="0">
                <a:solidFill>
                  <a:schemeClr val="tx1">
                    <a:lumMod val="75000"/>
                    <a:lumOff val="25000"/>
                  </a:schemeClr>
                </a:solidFill>
                <a:latin typeface="Calibri" panose="020F0502020204030204" pitchFamily="34" charset="0"/>
                <a:cs typeface="Calibri" panose="020F0502020204030204" pitchFamily="34" charset="0"/>
              </a:rPr>
              <a:t>Antenatal steroids: Full course/partial course/none/ within 7 days of birth (yes/no).</a:t>
            </a:r>
          </a:p>
          <a:p>
            <a:r>
              <a:rPr lang="en-US" sz="2300" dirty="0">
                <a:solidFill>
                  <a:schemeClr val="tx1">
                    <a:lumMod val="75000"/>
                    <a:lumOff val="25000"/>
                  </a:schemeClr>
                </a:solidFill>
                <a:latin typeface="Calibri" panose="020F0502020204030204" pitchFamily="34" charset="0"/>
                <a:cs typeface="Calibri" panose="020F0502020204030204" pitchFamily="34" charset="0"/>
              </a:rPr>
              <a:t>Intubation age </a:t>
            </a:r>
          </a:p>
          <a:p>
            <a:r>
              <a:rPr lang="en-US" sz="2300" dirty="0">
                <a:solidFill>
                  <a:schemeClr val="tx1">
                    <a:lumMod val="75000"/>
                    <a:lumOff val="25000"/>
                  </a:schemeClr>
                </a:solidFill>
                <a:latin typeface="Calibri" panose="020F0502020204030204" pitchFamily="34" charset="0"/>
                <a:cs typeface="Calibri" panose="020F0502020204030204" pitchFamily="34" charset="0"/>
              </a:rPr>
              <a:t>Total time CPAP before STMV (</a:t>
            </a:r>
            <a:r>
              <a:rPr lang="en-US" sz="2300" dirty="0" err="1">
                <a:solidFill>
                  <a:schemeClr val="tx1">
                    <a:lumMod val="75000"/>
                    <a:lumOff val="25000"/>
                  </a:schemeClr>
                </a:solidFill>
                <a:latin typeface="Calibri" panose="020F0502020204030204" pitchFamily="34" charset="0"/>
                <a:cs typeface="Calibri" panose="020F0502020204030204" pitchFamily="34" charset="0"/>
              </a:rPr>
              <a:t>hrs</a:t>
            </a:r>
            <a:r>
              <a:rPr lang="en-US" sz="2300" dirty="0">
                <a:solidFill>
                  <a:schemeClr val="tx1">
                    <a:lumMod val="75000"/>
                    <a:lumOff val="25000"/>
                  </a:schemeClr>
                </a:solidFill>
                <a:latin typeface="Calibri" panose="020F0502020204030204" pitchFamily="34" charset="0"/>
                <a:cs typeface="Calibri" panose="020F0502020204030204" pitchFamily="34" charset="0"/>
              </a:rPr>
              <a:t>)</a:t>
            </a:r>
          </a:p>
          <a:p>
            <a:r>
              <a:rPr lang="en-US" sz="2300" dirty="0">
                <a:solidFill>
                  <a:schemeClr val="tx1">
                    <a:lumMod val="75000"/>
                    <a:lumOff val="25000"/>
                  </a:schemeClr>
                </a:solidFill>
                <a:latin typeface="Calibri" panose="020F0502020204030204" pitchFamily="34" charset="0"/>
                <a:cs typeface="Calibri" panose="020F0502020204030204" pitchFamily="34" charset="0"/>
              </a:rPr>
              <a:t>Total time on STMV (</a:t>
            </a:r>
            <a:r>
              <a:rPr lang="en-US" sz="2300" dirty="0" err="1">
                <a:solidFill>
                  <a:schemeClr val="tx1">
                    <a:lumMod val="75000"/>
                    <a:lumOff val="25000"/>
                  </a:schemeClr>
                </a:solidFill>
                <a:latin typeface="Calibri" panose="020F0502020204030204" pitchFamily="34" charset="0"/>
                <a:cs typeface="Calibri" panose="020F0502020204030204" pitchFamily="34" charset="0"/>
              </a:rPr>
              <a:t>hrs</a:t>
            </a:r>
            <a:r>
              <a:rPr lang="en-US" sz="2300" dirty="0">
                <a:solidFill>
                  <a:schemeClr val="tx1">
                    <a:lumMod val="75000"/>
                    <a:lumOff val="25000"/>
                  </a:schemeClr>
                </a:solidFill>
                <a:latin typeface="Calibri" panose="020F0502020204030204" pitchFamily="34" charset="0"/>
                <a:cs typeface="Calibri" panose="020F0502020204030204" pitchFamily="34" charset="0"/>
              </a:rPr>
              <a:t>)</a:t>
            </a:r>
          </a:p>
          <a:p>
            <a:r>
              <a:rPr lang="en-US" sz="2300" dirty="0">
                <a:solidFill>
                  <a:schemeClr val="tx1">
                    <a:lumMod val="75000"/>
                    <a:lumOff val="25000"/>
                  </a:schemeClr>
                </a:solidFill>
                <a:latin typeface="Calibri" panose="020F0502020204030204" pitchFamily="34" charset="0"/>
                <a:cs typeface="Calibri" panose="020F0502020204030204" pitchFamily="34" charset="0"/>
              </a:rPr>
              <a:t>Total time on CPAP after STMV (</a:t>
            </a:r>
            <a:r>
              <a:rPr lang="en-US" sz="2300" dirty="0" err="1">
                <a:solidFill>
                  <a:schemeClr val="tx1">
                    <a:lumMod val="75000"/>
                    <a:lumOff val="25000"/>
                  </a:schemeClr>
                </a:solidFill>
                <a:latin typeface="Calibri" panose="020F0502020204030204" pitchFamily="34" charset="0"/>
                <a:cs typeface="Calibri" panose="020F0502020204030204" pitchFamily="34" charset="0"/>
              </a:rPr>
              <a:t>hrs</a:t>
            </a:r>
            <a:r>
              <a:rPr lang="en-US" sz="2300" dirty="0">
                <a:solidFill>
                  <a:schemeClr val="tx1">
                    <a:lumMod val="75000"/>
                    <a:lumOff val="25000"/>
                  </a:schemeClr>
                </a:solidFill>
                <a:latin typeface="Calibri" panose="020F0502020204030204" pitchFamily="34" charset="0"/>
                <a:cs typeface="Calibri" panose="020F0502020204030204" pitchFamily="34" charset="0"/>
              </a:rPr>
              <a:t>)</a:t>
            </a:r>
          </a:p>
          <a:p>
            <a:r>
              <a:rPr lang="en-US" sz="2300" dirty="0">
                <a:solidFill>
                  <a:schemeClr val="tx1">
                    <a:lumMod val="75000"/>
                    <a:lumOff val="25000"/>
                  </a:schemeClr>
                </a:solidFill>
                <a:latin typeface="Calibri" panose="020F0502020204030204" pitchFamily="34" charset="0"/>
                <a:cs typeface="Calibri" panose="020F0502020204030204" pitchFamily="34" charset="0"/>
              </a:rPr>
              <a:t>Total time on CPAP (</a:t>
            </a:r>
            <a:r>
              <a:rPr lang="en-US" sz="2300" dirty="0" err="1">
                <a:solidFill>
                  <a:schemeClr val="tx1">
                    <a:lumMod val="75000"/>
                    <a:lumOff val="25000"/>
                  </a:schemeClr>
                </a:solidFill>
                <a:latin typeface="Calibri" panose="020F0502020204030204" pitchFamily="34" charset="0"/>
                <a:cs typeface="Calibri" panose="020F0502020204030204" pitchFamily="34" charset="0"/>
              </a:rPr>
              <a:t>hrs</a:t>
            </a:r>
            <a:r>
              <a:rPr lang="en-US" sz="2300" dirty="0">
                <a:solidFill>
                  <a:schemeClr val="tx1">
                    <a:lumMod val="75000"/>
                    <a:lumOff val="25000"/>
                  </a:schemeClr>
                </a:solidFill>
                <a:latin typeface="Calibri" panose="020F0502020204030204" pitchFamily="34" charset="0"/>
                <a:cs typeface="Calibri" panose="020F0502020204030204" pitchFamily="34" charset="0"/>
              </a:rPr>
              <a:t>)</a:t>
            </a:r>
          </a:p>
          <a:p>
            <a:r>
              <a:rPr lang="en-US" sz="2300" dirty="0">
                <a:solidFill>
                  <a:schemeClr val="tx1">
                    <a:lumMod val="75000"/>
                    <a:lumOff val="25000"/>
                  </a:schemeClr>
                </a:solidFill>
                <a:latin typeface="Calibri" panose="020F0502020204030204" pitchFamily="34" charset="0"/>
                <a:cs typeface="Calibri" panose="020F0502020204030204" pitchFamily="34" charset="0"/>
              </a:rPr>
              <a:t>Surfactant replacement (yes, no, ·doses, age at first dose (hours). </a:t>
            </a:r>
          </a:p>
          <a:p>
            <a:r>
              <a:rPr lang="en-US" sz="2300" dirty="0">
                <a:solidFill>
                  <a:schemeClr val="tx1">
                    <a:lumMod val="75000"/>
                    <a:lumOff val="25000"/>
                  </a:schemeClr>
                </a:solidFill>
                <a:latin typeface="Calibri" panose="020F0502020204030204" pitchFamily="34" charset="0"/>
                <a:cs typeface="Calibri" panose="020F0502020204030204" pitchFamily="34" charset="0"/>
              </a:rPr>
              <a:t>Extubate within 36 hours (yes/no)</a:t>
            </a:r>
          </a:p>
          <a:p>
            <a:r>
              <a:rPr lang="en-US" sz="2300" dirty="0">
                <a:solidFill>
                  <a:schemeClr val="tx1">
                    <a:lumMod val="75000"/>
                    <a:lumOff val="25000"/>
                  </a:schemeClr>
                </a:solidFill>
                <a:latin typeface="Calibri" panose="020F0502020204030204" pitchFamily="34" charset="0"/>
                <a:cs typeface="Calibri" panose="020F0502020204030204" pitchFamily="34" charset="0"/>
              </a:rPr>
              <a:t>Re-intubated </a:t>
            </a:r>
          </a:p>
          <a:p>
            <a:r>
              <a:rPr lang="en-US" sz="2300" dirty="0">
                <a:solidFill>
                  <a:schemeClr val="tx1">
                    <a:lumMod val="75000"/>
                    <a:lumOff val="25000"/>
                  </a:schemeClr>
                </a:solidFill>
                <a:latin typeface="Calibri" panose="020F0502020204030204" pitchFamily="34" charset="0"/>
                <a:cs typeface="Calibri" panose="020F0502020204030204" pitchFamily="34" charset="0"/>
              </a:rPr>
              <a:t>Neonatal complications (yes/no)</a:t>
            </a:r>
          </a:p>
          <a:p>
            <a:r>
              <a:rPr lang="en-US" sz="2300" dirty="0">
                <a:solidFill>
                  <a:schemeClr val="tx1">
                    <a:lumMod val="75000"/>
                    <a:lumOff val="25000"/>
                  </a:schemeClr>
                </a:solidFill>
                <a:latin typeface="Calibri" panose="020F0502020204030204" pitchFamily="34" charset="0"/>
                <a:cs typeface="Calibri" panose="020F0502020204030204" pitchFamily="34" charset="0"/>
              </a:rPr>
              <a:t>Disposition (transfer level III, DC home, death </a:t>
            </a:r>
          </a:p>
          <a:p>
            <a:r>
              <a:rPr lang="en-US" sz="2300" dirty="0">
                <a:solidFill>
                  <a:schemeClr val="tx1">
                    <a:lumMod val="75000"/>
                    <a:lumOff val="25000"/>
                  </a:schemeClr>
                </a:solidFill>
                <a:latin typeface="Calibri" panose="020F0502020204030204" pitchFamily="34" charset="0"/>
                <a:cs typeface="Calibri" panose="020F0502020204030204" pitchFamily="34" charset="0"/>
              </a:rPr>
              <a:t>Reason to transfer (if applicable)</a:t>
            </a:r>
          </a:p>
          <a:p>
            <a:r>
              <a:rPr lang="en-US" sz="2300" dirty="0">
                <a:solidFill>
                  <a:schemeClr val="tx1">
                    <a:lumMod val="75000"/>
                    <a:lumOff val="25000"/>
                  </a:schemeClr>
                </a:solidFill>
                <a:latin typeface="Calibri" panose="020F0502020204030204" pitchFamily="34" charset="0"/>
                <a:cs typeface="Calibri" panose="020F0502020204030204" pitchFamily="34" charset="0"/>
              </a:rPr>
              <a:t>Retro-transfer </a:t>
            </a:r>
          </a:p>
          <a:p>
            <a:r>
              <a:rPr lang="en-US" sz="2300" dirty="0">
                <a:solidFill>
                  <a:schemeClr val="tx1">
                    <a:lumMod val="75000"/>
                    <a:lumOff val="25000"/>
                  </a:schemeClr>
                </a:solidFill>
                <a:latin typeface="Calibri" panose="020F0502020204030204" pitchFamily="34" charset="0"/>
                <a:cs typeface="Calibri" panose="020F0502020204030204" pitchFamily="34" charset="0"/>
              </a:rPr>
              <a:t>Readmission (if within 30 days)</a:t>
            </a:r>
          </a:p>
          <a:p>
            <a:pPr marL="0" indent="0">
              <a:buNone/>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24</a:t>
            </a:fld>
            <a:endParaRPr lang="en-US" dirty="0">
              <a:solidFill>
                <a:srgbClr val="464646">
                  <a:lumMod val="40000"/>
                  <a:lumOff val="60000"/>
                </a:srgbClr>
              </a:solidFill>
            </a:endParaRPr>
          </a:p>
        </p:txBody>
      </p:sp>
    </p:spTree>
    <p:extLst>
      <p:ext uri="{BB962C8B-B14F-4D97-AF65-F5344CB8AC3E}">
        <p14:creationId xmlns:p14="http://schemas.microsoft.com/office/powerpoint/2010/main" val="3259895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15918" y="2130425"/>
            <a:ext cx="9207500" cy="1470025"/>
          </a:xfrm>
        </p:spPr>
        <p:txBody>
          <a:bodyPr/>
          <a:lstStyle/>
          <a:p>
            <a:pPr algn="ctr"/>
            <a:r>
              <a:rPr lang="en-US" dirty="0" smtClean="0"/>
              <a:t>Alcohol and Substance Use Screening in Pregnant Women</a:t>
            </a:r>
            <a:endParaRPr lang="en-US" dirty="0"/>
          </a:p>
        </p:txBody>
      </p:sp>
      <p:sp>
        <p:nvSpPr>
          <p:cNvPr id="2" name="Slide Number Placeholder 1"/>
          <p:cNvSpPr>
            <a:spLocks noGrp="1"/>
          </p:cNvSpPr>
          <p:nvPr>
            <p:ph type="sldNum" sz="quarter" idx="11"/>
          </p:nvPr>
        </p:nvSpPr>
        <p:spPr/>
        <p:txBody>
          <a:bodyPr/>
          <a:lstStyle/>
          <a:p>
            <a:pPr>
              <a:defRPr/>
            </a:pPr>
            <a:fld id="{0BD109FE-154F-49E4-8D02-47A3E8B5008A}" type="slidenum">
              <a:rPr lang="en-US" altLang="en-US" smtClean="0"/>
              <a:pPr>
                <a:defRPr/>
              </a:pPr>
              <a:t>25</a:t>
            </a:fld>
            <a:endParaRPr lang="en-US" altLang="en-US" dirty="0"/>
          </a:p>
        </p:txBody>
      </p:sp>
    </p:spTree>
    <p:extLst>
      <p:ext uri="{BB962C8B-B14F-4D97-AF65-F5344CB8AC3E}">
        <p14:creationId xmlns:p14="http://schemas.microsoft.com/office/powerpoint/2010/main" val="354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14249" y="68478"/>
            <a:ext cx="10972800" cy="874654"/>
          </a:xfrm>
        </p:spPr>
        <p:txBody>
          <a:bodyPr>
            <a:noAutofit/>
          </a:bodyPr>
          <a:lstStyle/>
          <a:p>
            <a:pPr algn="r"/>
            <a:r>
              <a:rPr lang="en-US" sz="2800" dirty="0">
                <a:solidFill>
                  <a:schemeClr val="bg1"/>
                </a:solidFill>
              </a:rPr>
              <a:t>NAS/SEN Validation Findings Across 15 Selected Hospitals: Preliminary Results</a:t>
            </a:r>
          </a:p>
        </p:txBody>
      </p:sp>
      <p:sp>
        <p:nvSpPr>
          <p:cNvPr id="2" name="Content Placeholder 1"/>
          <p:cNvSpPr>
            <a:spLocks noGrp="1"/>
          </p:cNvSpPr>
          <p:nvPr>
            <p:ph idx="1"/>
          </p:nvPr>
        </p:nvSpPr>
        <p:spPr>
          <a:xfrm>
            <a:off x="609600" y="1068780"/>
            <a:ext cx="10972800" cy="5057384"/>
          </a:xfrm>
        </p:spPr>
        <p:txBody>
          <a:bodyPr>
            <a:normAutofit fontScale="92500" lnSpcReduction="20000"/>
          </a:bodyPr>
          <a:lstStyle/>
          <a:p>
            <a:r>
              <a:rPr lang="en-US" dirty="0"/>
              <a:t>We reviewed 1,124 mother-baby dyads</a:t>
            </a:r>
          </a:p>
          <a:p>
            <a:r>
              <a:rPr lang="en-US" dirty="0"/>
              <a:t>ICD code information was provided by hospitals</a:t>
            </a:r>
          </a:p>
          <a:p>
            <a:r>
              <a:rPr lang="en-US" dirty="0"/>
              <a:t>Substance use or exposure was assigned based on chart review and included the following drugs: </a:t>
            </a:r>
          </a:p>
          <a:p>
            <a:pPr lvl="1"/>
            <a:r>
              <a:rPr lang="en-US" dirty="0"/>
              <a:t>methadone, buprenorphine, heroin, other opioids, methamphetamine, amphetamines, benzodiazepines, barbiturate, cocaine, hallucinogens, or cannabis </a:t>
            </a:r>
          </a:p>
          <a:p>
            <a:r>
              <a:rPr lang="en-US" dirty="0"/>
              <a:t>The following findings are not representative of all births in MA</a:t>
            </a:r>
          </a:p>
          <a:p>
            <a:r>
              <a:rPr lang="en-US" dirty="0"/>
              <a:t>The majority of NAS is due to opioid use </a:t>
            </a:r>
          </a:p>
          <a:p>
            <a:pPr lvl="1"/>
            <a:r>
              <a:rPr lang="en-US" dirty="0"/>
              <a:t>Ongoing debate around NOWS v NAS</a:t>
            </a:r>
          </a:p>
          <a:p>
            <a:r>
              <a:rPr lang="en-US" dirty="0"/>
              <a:t>We defined NAS as confirmed substance exposure and either Finnegan of 8 or higher OR diagnosis noted in the chart</a:t>
            </a:r>
          </a:p>
        </p:txBody>
      </p:sp>
      <p:sp>
        <p:nvSpPr>
          <p:cNvPr id="3" name="Slide Number Placeholder 2"/>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dirty="0">
              <a:solidFill>
                <a:srgbClr val="464646">
                  <a:lumMod val="40000"/>
                  <a:lumOff val="60000"/>
                </a:srgbClr>
              </a:solidFill>
            </a:endParaRPr>
          </a:p>
        </p:txBody>
      </p:sp>
    </p:spTree>
    <p:extLst>
      <p:ext uri="{BB962C8B-B14F-4D97-AF65-F5344CB8AC3E}">
        <p14:creationId xmlns:p14="http://schemas.microsoft.com/office/powerpoint/2010/main" val="1849691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2800" dirty="0">
                <a:solidFill>
                  <a:schemeClr val="bg1"/>
                </a:solidFill>
              </a:rPr>
              <a:t>Substance Use Screening</a:t>
            </a:r>
          </a:p>
        </p:txBody>
      </p:sp>
      <p:sp>
        <p:nvSpPr>
          <p:cNvPr id="5" name="Text Placeholder 4"/>
          <p:cNvSpPr>
            <a:spLocks noGrp="1"/>
          </p:cNvSpPr>
          <p:nvPr>
            <p:ph type="body" idx="1"/>
          </p:nvPr>
        </p:nvSpPr>
        <p:spPr>
          <a:xfrm>
            <a:off x="609600" y="1154126"/>
            <a:ext cx="5386388" cy="639762"/>
          </a:xfrm>
        </p:spPr>
        <p:txBody>
          <a:bodyPr/>
          <a:lstStyle/>
          <a:p>
            <a:r>
              <a:rPr lang="en-US" dirty="0"/>
              <a:t>Findings</a:t>
            </a:r>
          </a:p>
        </p:txBody>
      </p:sp>
      <p:sp>
        <p:nvSpPr>
          <p:cNvPr id="6" name="Content Placeholder 5"/>
          <p:cNvSpPr>
            <a:spLocks noGrp="1"/>
          </p:cNvSpPr>
          <p:nvPr>
            <p:ph sz="half" idx="2"/>
          </p:nvPr>
        </p:nvSpPr>
        <p:spPr/>
        <p:txBody>
          <a:bodyPr/>
          <a:lstStyle/>
          <a:p>
            <a:r>
              <a:rPr lang="en-US" dirty="0"/>
              <a:t>Less than 0.1% of the mother’s had evidence of a standardized screening tool in their electronic health records</a:t>
            </a:r>
          </a:p>
          <a:p>
            <a:r>
              <a:rPr lang="en-US" dirty="0"/>
              <a:t>100% of </a:t>
            </a:r>
            <a:r>
              <a:rPr lang="en-US" dirty="0" smtClean="0"/>
              <a:t>mothers that had evidence of substance use screening using </a:t>
            </a:r>
            <a:r>
              <a:rPr lang="en-US" dirty="0"/>
              <a:t>a tool were white</a:t>
            </a:r>
          </a:p>
          <a:p>
            <a:r>
              <a:rPr lang="en-US" dirty="0"/>
              <a:t>Birth hospitals had similar rates of documented substance use screening</a:t>
            </a:r>
          </a:p>
        </p:txBody>
      </p:sp>
      <p:sp>
        <p:nvSpPr>
          <p:cNvPr id="7" name="Text Placeholder 6"/>
          <p:cNvSpPr>
            <a:spLocks noGrp="1"/>
          </p:cNvSpPr>
          <p:nvPr>
            <p:ph type="body" sz="quarter" idx="3"/>
          </p:nvPr>
        </p:nvSpPr>
        <p:spPr>
          <a:xfrm>
            <a:off x="6359524" y="1146057"/>
            <a:ext cx="5389562" cy="639762"/>
          </a:xfrm>
        </p:spPr>
        <p:txBody>
          <a:bodyPr/>
          <a:lstStyle/>
          <a:p>
            <a:r>
              <a:rPr lang="en-US" dirty="0"/>
              <a:t>Gaps and Opportunities</a:t>
            </a:r>
          </a:p>
        </p:txBody>
      </p:sp>
      <p:sp>
        <p:nvSpPr>
          <p:cNvPr id="8" name="Content Placeholder 7"/>
          <p:cNvSpPr>
            <a:spLocks noGrp="1"/>
          </p:cNvSpPr>
          <p:nvPr>
            <p:ph sz="quarter" idx="4"/>
          </p:nvPr>
        </p:nvSpPr>
        <p:spPr/>
        <p:txBody>
          <a:bodyPr>
            <a:normAutofit fontScale="92500"/>
          </a:bodyPr>
          <a:lstStyle/>
          <a:p>
            <a:r>
              <a:rPr lang="en-US" dirty="0"/>
              <a:t>Action: Universally select an appropriate and validated substance use screening tool for use in prenatal and L&amp;D settings and implement them </a:t>
            </a:r>
          </a:p>
          <a:p>
            <a:pPr lvl="1"/>
            <a:r>
              <a:rPr lang="en-US" dirty="0"/>
              <a:t>DPH recommended screening tools (“Guidelines for Community Standard for Maternal/Newborn Screening for Alcohol/Substance Use ”)</a:t>
            </a:r>
          </a:p>
          <a:p>
            <a:pPr lvl="1"/>
            <a:r>
              <a:rPr lang="en-US" dirty="0"/>
              <a:t>AIM OUD bundle </a:t>
            </a:r>
          </a:p>
          <a:p>
            <a:r>
              <a:rPr lang="en-US" dirty="0"/>
              <a:t>Action: Document screening in prenatal charts and send to intended birth hospital</a:t>
            </a:r>
          </a:p>
          <a:p>
            <a:endParaRPr lang="en-US" dirty="0"/>
          </a:p>
        </p:txBody>
      </p:sp>
      <p:sp>
        <p:nvSpPr>
          <p:cNvPr id="10" name="TextBox 9"/>
          <p:cNvSpPr txBox="1"/>
          <p:nvPr/>
        </p:nvSpPr>
        <p:spPr>
          <a:xfrm>
            <a:off x="233844" y="6146927"/>
            <a:ext cx="11515242" cy="276999"/>
          </a:xfrm>
          <a:prstGeom prst="rect">
            <a:avLst/>
          </a:prstGeom>
          <a:noFill/>
        </p:spPr>
        <p:txBody>
          <a:bodyPr wrap="square" rtlCol="0">
            <a:spAutoFit/>
          </a:bodyPr>
          <a:lstStyle/>
          <a:p>
            <a:r>
              <a:rPr lang="en-US" sz="1200" i="1" dirty="0"/>
              <a:t>Note: Not representative of all births. Findings are based on review of 1,123 mother-infant dyads selected from infants born in 2017 at 15 hospitals across the Commonwealth.</a:t>
            </a:r>
          </a:p>
        </p:txBody>
      </p:sp>
      <p:sp>
        <p:nvSpPr>
          <p:cNvPr id="11" name="Slide Number Placeholder 5">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marL="0" indent="0">
              <a:buNone/>
            </a:pPr>
            <a:fld id="{CA49D0EE-DE7F-324B-A84C-F36708423CDB}" type="slidenum">
              <a:rPr lang="en-US" smtClean="0">
                <a:solidFill>
                  <a:srgbClr val="464646">
                    <a:lumMod val="40000"/>
                    <a:lumOff val="60000"/>
                  </a:srgbClr>
                </a:solidFill>
              </a:rPr>
              <a:pPr marL="0" indent="0">
                <a:buNone/>
              </a:pPr>
              <a:t>27</a:t>
            </a:fld>
            <a:endParaRPr lang="en-US" dirty="0">
              <a:solidFill>
                <a:srgbClr val="464646">
                  <a:lumMod val="40000"/>
                  <a:lumOff val="60000"/>
                </a:srgbClr>
              </a:solidFill>
            </a:endParaRPr>
          </a:p>
        </p:txBody>
      </p:sp>
    </p:spTree>
    <p:extLst>
      <p:ext uri="{BB962C8B-B14F-4D97-AF65-F5344CB8AC3E}">
        <p14:creationId xmlns:p14="http://schemas.microsoft.com/office/powerpoint/2010/main" val="3762599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6524"/>
            <a:ext cx="11565622" cy="874654"/>
          </a:xfrm>
        </p:spPr>
        <p:txBody>
          <a:bodyPr>
            <a:normAutofit fontScale="90000"/>
          </a:bodyPr>
          <a:lstStyle/>
          <a:p>
            <a:pPr algn="r"/>
            <a:r>
              <a:rPr lang="en-US" dirty="0"/>
              <a:t> </a:t>
            </a:r>
            <a:r>
              <a:rPr lang="en-US" sz="3100" dirty="0">
                <a:solidFill>
                  <a:schemeClr val="bg1"/>
                </a:solidFill>
              </a:rPr>
              <a:t>Guidelines for Community Standard for Maternal/Newborn Screening for Alcohol/Substance Use</a:t>
            </a:r>
          </a:p>
        </p:txBody>
      </p:sp>
      <p:sp>
        <p:nvSpPr>
          <p:cNvPr id="8" name="Content Placeholder 7"/>
          <p:cNvSpPr>
            <a:spLocks noGrp="1"/>
          </p:cNvSpPr>
          <p:nvPr>
            <p:ph idx="1"/>
          </p:nvPr>
        </p:nvSpPr>
        <p:spPr/>
        <p:txBody>
          <a:bodyPr>
            <a:normAutofit fontScale="92500"/>
          </a:bodyPr>
          <a:lstStyle/>
          <a:p>
            <a:r>
              <a:rPr lang="en-US" dirty="0" smtClean="0"/>
              <a:t>Purpose for issuing guidelines was to create a </a:t>
            </a:r>
            <a:r>
              <a:rPr lang="en-US" dirty="0"/>
              <a:t>community standard and consensus approach to the screening and testing of pregnant women and their newborns for exposure to </a:t>
            </a:r>
            <a:r>
              <a:rPr lang="en-US" dirty="0" smtClean="0"/>
              <a:t>substances or </a:t>
            </a:r>
            <a:r>
              <a:rPr lang="en-US" dirty="0"/>
              <a:t>alcohol during pregnancy. </a:t>
            </a:r>
            <a:endParaRPr lang="en-US" dirty="0" smtClean="0"/>
          </a:p>
          <a:p>
            <a:r>
              <a:rPr lang="en-US" dirty="0" smtClean="0"/>
              <a:t>DPH issued these guidelines in 2013</a:t>
            </a:r>
          </a:p>
          <a:p>
            <a:r>
              <a:rPr lang="en-US" dirty="0" smtClean="0"/>
              <a:t>Recommended three screening opportunities of pregnant woman:</a:t>
            </a:r>
          </a:p>
          <a:p>
            <a:pPr lvl="1"/>
            <a:r>
              <a:rPr lang="en-US" dirty="0" smtClean="0"/>
              <a:t>First </a:t>
            </a:r>
            <a:r>
              <a:rPr lang="en-US" dirty="0"/>
              <a:t>prenatal visit </a:t>
            </a:r>
            <a:endParaRPr lang="en-US" dirty="0" smtClean="0"/>
          </a:p>
          <a:p>
            <a:pPr lvl="1"/>
            <a:r>
              <a:rPr lang="en-US" dirty="0" smtClean="0"/>
              <a:t>Repeated </a:t>
            </a:r>
            <a:r>
              <a:rPr lang="en-US" dirty="0"/>
              <a:t>at 28 </a:t>
            </a:r>
            <a:r>
              <a:rPr lang="en-US" dirty="0" smtClean="0"/>
              <a:t>weeks</a:t>
            </a:r>
          </a:p>
          <a:p>
            <a:pPr lvl="1"/>
            <a:r>
              <a:rPr lang="en-US" dirty="0" smtClean="0"/>
              <a:t>Upon admission to </a:t>
            </a:r>
            <a:r>
              <a:rPr lang="en-US" dirty="0"/>
              <a:t>Labor and </a:t>
            </a:r>
            <a:r>
              <a:rPr lang="en-US" dirty="0" smtClean="0"/>
              <a:t>Delivery</a:t>
            </a:r>
          </a:p>
          <a:p>
            <a:endParaRPr lang="en-US" dirty="0" smtClean="0"/>
          </a:p>
        </p:txBody>
      </p:sp>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dirty="0">
              <a:solidFill>
                <a:srgbClr val="464646">
                  <a:lumMod val="40000"/>
                  <a:lumOff val="60000"/>
                </a:srgbClr>
              </a:solidFill>
            </a:endParaRPr>
          </a:p>
        </p:txBody>
      </p:sp>
    </p:spTree>
    <p:extLst>
      <p:ext uri="{BB962C8B-B14F-4D97-AF65-F5344CB8AC3E}">
        <p14:creationId xmlns:p14="http://schemas.microsoft.com/office/powerpoint/2010/main" val="1477153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solidFill>
                  <a:schemeClr val="bg1"/>
                </a:solidFill>
              </a:rPr>
              <a:t>2013 Guidelines Recommended Screening Tools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Substance </a:t>
            </a:r>
            <a:r>
              <a:rPr lang="en-US" dirty="0"/>
              <a:t>Use Risk Profile Pregnancy Tool for Labor and </a:t>
            </a:r>
            <a:r>
              <a:rPr lang="en-US" dirty="0" smtClean="0"/>
              <a:t>Delivery</a:t>
            </a:r>
          </a:p>
          <a:p>
            <a:r>
              <a:rPr lang="en-US" dirty="0"/>
              <a:t>5 P’s Screen for Alcohol/Substance Use: Prenatal and Postpartum visits</a:t>
            </a:r>
          </a:p>
        </p:txBody>
      </p:sp>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dirty="0">
              <a:solidFill>
                <a:srgbClr val="464646">
                  <a:lumMod val="40000"/>
                  <a:lumOff val="60000"/>
                </a:srgbClr>
              </a:solidFill>
            </a:endParaRPr>
          </a:p>
        </p:txBody>
      </p:sp>
    </p:spTree>
    <p:extLst>
      <p:ext uri="{BB962C8B-B14F-4D97-AF65-F5344CB8AC3E}">
        <p14:creationId xmlns:p14="http://schemas.microsoft.com/office/powerpoint/2010/main" val="139534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solidFill>
                  <a:schemeClr val="bg1"/>
                </a:solidFill>
              </a:rPr>
              <a:t>Conflict of Interest, Training, &amp; Open Meeting Law Requirements</a:t>
            </a:r>
          </a:p>
        </p:txBody>
      </p:sp>
      <p:sp>
        <p:nvSpPr>
          <p:cNvPr id="3" name="Content Placeholder 2"/>
          <p:cNvSpPr>
            <a:spLocks noGrp="1"/>
          </p:cNvSpPr>
          <p:nvPr>
            <p:ph idx="1"/>
          </p:nvPr>
        </p:nvSpPr>
        <p:spPr>
          <a:xfrm>
            <a:off x="812797" y="1383726"/>
            <a:ext cx="10769604" cy="4811713"/>
          </a:xfrm>
        </p:spPr>
        <p:txBody>
          <a:bodyPr/>
          <a:lstStyle/>
          <a:p>
            <a:r>
              <a:rPr lang="en-US" dirty="0"/>
              <a:t>Open Meeting Law</a:t>
            </a:r>
            <a:br>
              <a:rPr lang="en-US" dirty="0"/>
            </a:br>
            <a:r>
              <a:rPr lang="en-US" altLang="en-US" sz="2800" i="1" dirty="0"/>
              <a:t>Kelly </a:t>
            </a:r>
            <a:r>
              <a:rPr lang="en-US" altLang="en-US" sz="2800" i="1" dirty="0" smtClean="0"/>
              <a:t>Haynes</a:t>
            </a:r>
            <a:r>
              <a:rPr lang="en-US" altLang="en-US" sz="2800" i="1" dirty="0"/>
              <a:t>, Deputy General </a:t>
            </a:r>
            <a:r>
              <a:rPr lang="en-US" altLang="en-US" sz="2800" i="1" dirty="0" smtClean="0"/>
              <a:t>Counsel</a:t>
            </a:r>
          </a:p>
          <a:p>
            <a:pPr marL="0" indent="0">
              <a:buNone/>
            </a:pPr>
            <a:endParaRPr lang="en-US" altLang="en-US" b="1" dirty="0"/>
          </a:p>
          <a:p>
            <a:r>
              <a:rPr lang="en-US" dirty="0" smtClean="0"/>
              <a:t>Conflict </a:t>
            </a:r>
            <a:r>
              <a:rPr lang="en-US" dirty="0"/>
              <a:t>of Interest</a:t>
            </a:r>
            <a:br>
              <a:rPr lang="en-US" dirty="0"/>
            </a:br>
            <a:r>
              <a:rPr lang="en-US" altLang="en-US" sz="2800" i="1" dirty="0"/>
              <a:t>Kelly </a:t>
            </a:r>
            <a:r>
              <a:rPr lang="en-US" altLang="en-US" sz="2800" i="1" dirty="0" smtClean="0"/>
              <a:t>Haynes</a:t>
            </a:r>
            <a:r>
              <a:rPr lang="en-US" altLang="en-US" sz="2800" i="1" dirty="0"/>
              <a:t>, Deputy General Counsel</a:t>
            </a:r>
            <a:endParaRPr lang="en-US" altLang="en-US" sz="2800" b="1" dirty="0"/>
          </a:p>
          <a:p>
            <a:pPr marL="0" indent="0">
              <a:buNone/>
            </a:pPr>
            <a:r>
              <a:rPr lang="en-US" dirty="0"/>
              <a:t/>
            </a:r>
            <a:br>
              <a:rPr lang="en-US" dirty="0"/>
            </a:br>
            <a:endParaRPr lang="en-US" dirty="0"/>
          </a:p>
          <a:p>
            <a:endParaRPr lang="en-US" dirty="0"/>
          </a:p>
          <a:p>
            <a:endParaRPr lang="en-US" dirty="0"/>
          </a:p>
          <a:p>
            <a:pPr marL="0" indent="0">
              <a:buNone/>
            </a:pPr>
            <a:endParaRPr lang="en-US" dirty="0"/>
          </a:p>
        </p:txBody>
      </p:sp>
      <p:sp>
        <p:nvSpPr>
          <p:cNvPr id="5" name="Slide Number Placeholder 4"/>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Tree>
    <p:extLst>
      <p:ext uri="{BB962C8B-B14F-4D97-AF65-F5344CB8AC3E}">
        <p14:creationId xmlns:p14="http://schemas.microsoft.com/office/powerpoint/2010/main" val="912948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bg1"/>
                </a:solidFill>
              </a:rPr>
              <a:t>2013 Guidelines Recommended Testing</a:t>
            </a:r>
            <a:endParaRPr lang="en-US" dirty="0">
              <a:solidFill>
                <a:schemeClr val="bg1"/>
              </a:solidFill>
            </a:endParaRPr>
          </a:p>
        </p:txBody>
      </p:sp>
      <p:sp>
        <p:nvSpPr>
          <p:cNvPr id="3" name="Content Placeholder 2"/>
          <p:cNvSpPr>
            <a:spLocks noGrp="1"/>
          </p:cNvSpPr>
          <p:nvPr>
            <p:ph idx="1"/>
          </p:nvPr>
        </p:nvSpPr>
        <p:spPr/>
        <p:txBody>
          <a:bodyPr/>
          <a:lstStyle/>
          <a:p>
            <a:r>
              <a:rPr lang="en-US" dirty="0"/>
              <a:t>Maternal Urine Toxicology </a:t>
            </a:r>
            <a:endParaRPr lang="en-US" dirty="0" smtClean="0"/>
          </a:p>
          <a:p>
            <a:pPr lvl="1"/>
            <a:r>
              <a:rPr lang="en-US" dirty="0" smtClean="0"/>
              <a:t>Recommended standardizing testing panel</a:t>
            </a:r>
          </a:p>
          <a:p>
            <a:pPr lvl="1"/>
            <a:r>
              <a:rPr lang="en-US" dirty="0" smtClean="0"/>
              <a:t>Basic urine panel example : </a:t>
            </a:r>
            <a:r>
              <a:rPr lang="en-US" dirty="0"/>
              <a:t>cocaine, TCH, amphetamines, </a:t>
            </a:r>
            <a:r>
              <a:rPr lang="en-US" dirty="0" smtClean="0"/>
              <a:t>benzodiazepines, </a:t>
            </a:r>
            <a:r>
              <a:rPr lang="en-US" dirty="0"/>
              <a:t>opiates</a:t>
            </a:r>
            <a:endParaRPr lang="en-US" dirty="0" smtClean="0"/>
          </a:p>
          <a:p>
            <a:r>
              <a:rPr lang="en-US" dirty="0" smtClean="0"/>
              <a:t>Newborn Toxicology </a:t>
            </a:r>
          </a:p>
          <a:p>
            <a:pPr lvl="1"/>
            <a:r>
              <a:rPr lang="en-US" dirty="0" smtClean="0"/>
              <a:t>Urine</a:t>
            </a:r>
          </a:p>
          <a:p>
            <a:pPr lvl="1"/>
            <a:r>
              <a:rPr lang="en-US" dirty="0" smtClean="0"/>
              <a:t>Meconium</a:t>
            </a:r>
          </a:p>
          <a:p>
            <a:endParaRPr lang="en-US" dirty="0"/>
          </a:p>
        </p:txBody>
      </p:sp>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30</a:t>
            </a:fld>
            <a:endParaRPr lang="en-US" dirty="0">
              <a:solidFill>
                <a:srgbClr val="464646">
                  <a:lumMod val="40000"/>
                  <a:lumOff val="60000"/>
                </a:srgbClr>
              </a:solidFill>
            </a:endParaRPr>
          </a:p>
        </p:txBody>
      </p:sp>
    </p:spTree>
    <p:extLst>
      <p:ext uri="{BB962C8B-B14F-4D97-AF65-F5344CB8AC3E}">
        <p14:creationId xmlns:p14="http://schemas.microsoft.com/office/powerpoint/2010/main" val="1357009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chemeClr val="bg1"/>
                </a:solidFill>
              </a:rPr>
              <a:t>Discussion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Updates to screening tools</a:t>
            </a:r>
          </a:p>
          <a:p>
            <a:r>
              <a:rPr lang="en-US" dirty="0" smtClean="0"/>
              <a:t>Updates to screening frequency</a:t>
            </a:r>
          </a:p>
          <a:p>
            <a:r>
              <a:rPr lang="en-US" dirty="0" smtClean="0"/>
              <a:t>Updates to </a:t>
            </a:r>
            <a:r>
              <a:rPr lang="en-US" smtClean="0"/>
              <a:t>testing recommendations</a:t>
            </a:r>
          </a:p>
          <a:p>
            <a:endParaRPr lang="en-US" dirty="0"/>
          </a:p>
        </p:txBody>
      </p:sp>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31</a:t>
            </a:fld>
            <a:endParaRPr lang="en-US" dirty="0">
              <a:solidFill>
                <a:srgbClr val="464646">
                  <a:lumMod val="40000"/>
                  <a:lumOff val="60000"/>
                </a:srgbClr>
              </a:solidFill>
            </a:endParaRPr>
          </a:p>
        </p:txBody>
      </p:sp>
    </p:spTree>
    <p:extLst>
      <p:ext uri="{BB962C8B-B14F-4D97-AF65-F5344CB8AC3E}">
        <p14:creationId xmlns:p14="http://schemas.microsoft.com/office/powerpoint/2010/main" val="2351586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609600" y="1585913"/>
            <a:ext cx="10972800" cy="4430712"/>
          </a:xfrm>
        </p:spPr>
        <p:txBody>
          <a:bodyPr/>
          <a:lstStyle/>
          <a:p>
            <a:pPr>
              <a:spcBef>
                <a:spcPts val="0"/>
              </a:spcBef>
              <a:spcAft>
                <a:spcPts val="0"/>
              </a:spcAft>
            </a:pPr>
            <a:r>
              <a:rPr lang="en-US" sz="2400" dirty="0" smtClean="0"/>
              <a:t>The </a:t>
            </a:r>
            <a:r>
              <a:rPr lang="en-US" sz="2400" dirty="0"/>
              <a:t>OML is designed to ensure transparency  in  the  </a:t>
            </a:r>
            <a:r>
              <a:rPr lang="en-US" sz="2400" b="1" i="1" dirty="0"/>
              <a:t>deliberations </a:t>
            </a:r>
            <a:r>
              <a:rPr lang="en-US" sz="2400" dirty="0"/>
              <a:t>of public bodies.</a:t>
            </a:r>
          </a:p>
          <a:p>
            <a:pPr>
              <a:buFont typeface="Arial" panose="020B0604020202020204" pitchFamily="34" charset="0"/>
              <a:buChar char="•"/>
            </a:pPr>
            <a:r>
              <a:rPr lang="en-US" sz="2400" dirty="0"/>
              <a:t>A </a:t>
            </a:r>
            <a:r>
              <a:rPr lang="en-US" sz="2400" b="1" i="1" dirty="0"/>
              <a:t>deliberation </a:t>
            </a:r>
            <a:r>
              <a:rPr lang="en-US" sz="2400" dirty="0"/>
              <a:t>is: </a:t>
            </a:r>
          </a:p>
          <a:p>
            <a:pPr lvl="1">
              <a:buFont typeface="Courier New" panose="02070309020205020404" pitchFamily="49" charset="0"/>
              <a:buChar char="o"/>
            </a:pPr>
            <a:r>
              <a:rPr lang="en-US" sz="2000" dirty="0"/>
              <a:t>an oral or written communication, through any medium, </a:t>
            </a:r>
            <a:r>
              <a:rPr lang="en-US" sz="2000" b="1" i="1" dirty="0"/>
              <a:t>including electronic mail</a:t>
            </a:r>
            <a:r>
              <a:rPr lang="en-US" sz="2000" b="1" dirty="0"/>
              <a:t>,</a:t>
            </a:r>
            <a:r>
              <a:rPr lang="en-US" sz="2000" dirty="0"/>
              <a:t> </a:t>
            </a:r>
          </a:p>
          <a:p>
            <a:pPr lvl="1">
              <a:buFont typeface="Courier New" panose="02070309020205020404" pitchFamily="49" charset="0"/>
              <a:buChar char="o"/>
            </a:pPr>
            <a:r>
              <a:rPr lang="en-US" sz="2000" dirty="0"/>
              <a:t>between or among a </a:t>
            </a:r>
            <a:r>
              <a:rPr lang="en-US" sz="2000" b="1" i="1" dirty="0"/>
              <a:t>quorum </a:t>
            </a:r>
            <a:r>
              <a:rPr lang="en-US" sz="2000" dirty="0"/>
              <a:t>of a public body, </a:t>
            </a:r>
          </a:p>
          <a:p>
            <a:pPr lvl="1">
              <a:buFont typeface="Courier New" panose="02070309020205020404" pitchFamily="49" charset="0"/>
              <a:buChar char="o"/>
            </a:pPr>
            <a:r>
              <a:rPr lang="en-US" sz="2000" dirty="0"/>
              <a:t>on any public business within its jurisdiction.</a:t>
            </a:r>
          </a:p>
          <a:p>
            <a:pPr>
              <a:buFont typeface="Arial" panose="020B0604020202020204" pitchFamily="34" charset="0"/>
              <a:buChar char="•"/>
            </a:pPr>
            <a:endParaRPr lang="en-US" sz="2000" b="1" dirty="0"/>
          </a:p>
          <a:p>
            <a:pPr>
              <a:buFont typeface="Arial" panose="020B0604020202020204" pitchFamily="34" charset="0"/>
              <a:buChar char="•"/>
            </a:pPr>
            <a:r>
              <a:rPr lang="en-US" sz="2400" b="1" dirty="0"/>
              <a:t>If a quorum of a public body wants to discuss public business within that body’s jurisdiction, they must do so during a properly posted meeting. </a:t>
            </a:r>
          </a:p>
          <a:p>
            <a:pPr marL="0" indent="0">
              <a:buNone/>
            </a:pPr>
            <a:endParaRPr lang="en-US" sz="2400" dirty="0"/>
          </a:p>
        </p:txBody>
      </p:sp>
      <p:sp>
        <p:nvSpPr>
          <p:cNvPr id="5" name="Title 1"/>
          <p:cNvSpPr txBox="1">
            <a:spLocks/>
          </p:cNvSpPr>
          <p:nvPr/>
        </p:nvSpPr>
        <p:spPr>
          <a:xfrm>
            <a:off x="5526618" y="336550"/>
            <a:ext cx="6421967" cy="57785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defRPr/>
            </a:pPr>
            <a:r>
              <a:rPr lang="en-US" kern="0" dirty="0" smtClean="0"/>
              <a:t>                          Open </a:t>
            </a:r>
            <a:r>
              <a:rPr lang="en-US" kern="0" dirty="0"/>
              <a:t>Meeting Law (OML)</a:t>
            </a:r>
          </a:p>
        </p:txBody>
      </p:sp>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Tree>
    <p:extLst>
      <p:ext uri="{BB962C8B-B14F-4D97-AF65-F5344CB8AC3E}">
        <p14:creationId xmlns:p14="http://schemas.microsoft.com/office/powerpoint/2010/main" val="816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508000" y="1422400"/>
            <a:ext cx="11277600" cy="3570208"/>
          </a:xfrm>
          <a:prstGeom prst="rect">
            <a:avLst/>
          </a:prstGeom>
          <a:noFill/>
          <a:ln w="9525">
            <a:noFill/>
            <a:miter lim="800000"/>
            <a:headEnd/>
            <a:tailEnd/>
          </a:ln>
        </p:spPr>
        <p:txBody>
          <a:bodyPr wrap="square">
            <a:spAutoFit/>
          </a:bodyPr>
          <a:lstStyle/>
          <a:p>
            <a:pPr marL="0" indent="0">
              <a:buNone/>
            </a:pPr>
            <a:r>
              <a:rPr lang="en-US" sz="2800" dirty="0">
                <a:latin typeface="+mn-lt"/>
              </a:rPr>
              <a:t>A </a:t>
            </a:r>
            <a:r>
              <a:rPr lang="en-US" sz="2800" b="1" i="1" dirty="0">
                <a:latin typeface="+mn-lt"/>
              </a:rPr>
              <a:t>deliberation</a:t>
            </a:r>
            <a:r>
              <a:rPr lang="en-US" sz="2800" dirty="0">
                <a:latin typeface="+mn-lt"/>
              </a:rPr>
              <a:t>  does not include:  </a:t>
            </a:r>
          </a:p>
          <a:p>
            <a:pPr marL="0" indent="0">
              <a:buNone/>
            </a:pPr>
            <a:endParaRPr lang="en-US" sz="2800" dirty="0">
              <a:latin typeface="+mn-lt"/>
            </a:endParaRPr>
          </a:p>
          <a:p>
            <a:pPr marL="342900" indent="-342900">
              <a:buFont typeface="Arial" panose="020B0604020202020204" pitchFamily="34" charset="0"/>
              <a:buChar char="•"/>
            </a:pPr>
            <a:r>
              <a:rPr lang="en-US" sz="2000" dirty="0">
                <a:latin typeface="+mn-lt"/>
              </a:rPr>
              <a:t>distribution of a meeting agenda, scheduling or </a:t>
            </a:r>
            <a:r>
              <a:rPr lang="en-US" sz="2000" b="1" i="1" dirty="0">
                <a:latin typeface="+mn-lt"/>
              </a:rPr>
              <a:t>procedural</a:t>
            </a:r>
            <a:r>
              <a:rPr lang="en-US" sz="2000" dirty="0">
                <a:latin typeface="+mn-lt"/>
              </a:rPr>
              <a:t> information, or </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reports or documents that may be discussed at a meeting, </a:t>
            </a:r>
            <a:r>
              <a:rPr lang="en-US" sz="2000" b="1" dirty="0">
                <a:latin typeface="+mn-lt"/>
              </a:rPr>
              <a:t>provided that no member of the public body expresses an opinion on matters within the body’s jurisdiction.</a:t>
            </a:r>
          </a:p>
          <a:p>
            <a:pPr marL="800100" lvl="1" indent="-342900">
              <a:buFont typeface="Wingdings" panose="05000000000000000000" pitchFamily="2" charset="2"/>
              <a:buChar char="Ø"/>
            </a:pPr>
            <a:endParaRPr lang="en-US" sz="1800" b="1" i="1" dirty="0">
              <a:latin typeface="+mn-lt"/>
            </a:endParaRPr>
          </a:p>
          <a:p>
            <a:pPr marL="800100" lvl="1" indent="-342900">
              <a:buFont typeface="Courier New" panose="02070309020205020404" pitchFamily="49" charset="0"/>
              <a:buChar char="o"/>
            </a:pPr>
            <a:r>
              <a:rPr lang="en-US" sz="1800" b="1" i="1" dirty="0">
                <a:latin typeface="+mn-lt"/>
              </a:rPr>
              <a:t>NOTE:  If a public body member sends an email to a quorum of the public body expressing an opinion on any matter that could come before that body, the communication violates the OML, even if no recipient responds. </a:t>
            </a:r>
          </a:p>
          <a:p>
            <a:pPr lvl="1"/>
            <a:r>
              <a:rPr lang="en-US" b="1" i="1" dirty="0">
                <a:latin typeface="+mn-lt"/>
              </a:rPr>
              <a:t> </a:t>
            </a:r>
            <a:endParaRPr lang="en-US" altLang="en-US" b="1" i="1" dirty="0">
              <a:latin typeface="+mn-lt"/>
            </a:endParaRPr>
          </a:p>
        </p:txBody>
      </p:sp>
      <p:sp>
        <p:nvSpPr>
          <p:cNvPr id="4" name="Title 1"/>
          <p:cNvSpPr txBox="1">
            <a:spLocks/>
          </p:cNvSpPr>
          <p:nvPr/>
        </p:nvSpPr>
        <p:spPr>
          <a:xfrm>
            <a:off x="5535084" y="223839"/>
            <a:ext cx="6424083" cy="803275"/>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lgn="r">
              <a:defRPr/>
            </a:pPr>
            <a:r>
              <a:rPr lang="en-US" kern="0" dirty="0" smtClean="0"/>
              <a:t>                                Deliberation</a:t>
            </a:r>
            <a:endParaRPr lang="en-US" kern="0" dirty="0"/>
          </a:p>
        </p:txBody>
      </p:sp>
      <p:sp>
        <p:nvSpPr>
          <p:cNvPr id="5" name="Content Placeholder 2"/>
          <p:cNvSpPr txBox="1">
            <a:spLocks/>
          </p:cNvSpPr>
          <p:nvPr/>
        </p:nvSpPr>
        <p:spPr>
          <a:xfrm>
            <a:off x="508000" y="1422401"/>
            <a:ext cx="10803467" cy="7842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FontTx/>
              <a:buNone/>
              <a:defRPr/>
            </a:pPr>
            <a:endParaRPr lang="en-US" sz="3600" b="1" kern="0" dirty="0"/>
          </a:p>
        </p:txBody>
      </p:sp>
      <p:sp>
        <p:nvSpPr>
          <p:cNvPr id="2" name="Slide Number Placeholder 1"/>
          <p:cNvSpPr>
            <a:spLocks noGrp="1"/>
          </p:cNvSpPr>
          <p:nvPr>
            <p:ph type="sldNum" sz="quarter" idx="11"/>
          </p:nvPr>
        </p:nvSpPr>
        <p:spPr/>
        <p:txBody>
          <a:bodyPr/>
          <a:lstStyle/>
          <a:p>
            <a:pPr>
              <a:defRPr/>
            </a:pPr>
            <a:fld id="{0BD109FE-154F-49E4-8D02-47A3E8B5008A}" type="slidenum">
              <a:rPr lang="en-US" altLang="en-US" smtClean="0"/>
              <a:pPr>
                <a:defRPr/>
              </a:pPr>
              <a:t>5</a:t>
            </a:fld>
            <a:endParaRPr lang="en-US" altLang="en-US" dirty="0"/>
          </a:p>
        </p:txBody>
      </p:sp>
    </p:spTree>
    <p:extLst>
      <p:ext uri="{BB962C8B-B14F-4D97-AF65-F5344CB8AC3E}">
        <p14:creationId xmlns:p14="http://schemas.microsoft.com/office/powerpoint/2010/main" val="2792099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1"/>
          </p:nvPr>
        </p:nvSpPr>
        <p:spPr>
          <a:noFill/>
          <a:ln>
            <a:miter lim="800000"/>
            <a:headEnd/>
            <a:tailEnd/>
          </a:ln>
        </p:spPr>
        <p:txBody>
          <a:bodyPr/>
          <a:lstStyle/>
          <a:p>
            <a:fld id="{DE2FD903-DCFA-44FB-AF46-1B47316D3FA1}" type="slidenum">
              <a:rPr lang="en-US" altLang="en-US" smtClean="0"/>
              <a:pPr/>
              <a:t>6</a:t>
            </a:fld>
            <a:endParaRPr lang="en-US" altLang="en-US" dirty="0"/>
          </a:p>
        </p:txBody>
      </p:sp>
      <p:sp>
        <p:nvSpPr>
          <p:cNvPr id="507907" name="Rectangle 3"/>
          <p:cNvSpPr>
            <a:spLocks noGrp="1" noChangeArrowheads="1"/>
          </p:cNvSpPr>
          <p:nvPr>
            <p:ph type="body" idx="4294967295"/>
          </p:nvPr>
        </p:nvSpPr>
        <p:spPr>
          <a:xfrm>
            <a:off x="321734" y="1612900"/>
            <a:ext cx="11751733" cy="4343400"/>
          </a:xfrm>
        </p:spPr>
        <p:txBody>
          <a:bodyPr/>
          <a:lstStyle/>
          <a:p>
            <a:r>
              <a:rPr lang="en-US" sz="2400" dirty="0"/>
              <a:t>A Quorum is defined as:  </a:t>
            </a:r>
          </a:p>
          <a:p>
            <a:pPr lvl="1"/>
            <a:endParaRPr lang="en-US" sz="2000" dirty="0"/>
          </a:p>
          <a:p>
            <a:pPr lvl="1">
              <a:buFont typeface="Courier New" panose="02070309020205020404" pitchFamily="49" charset="0"/>
              <a:buChar char="o"/>
            </a:pPr>
            <a:r>
              <a:rPr lang="en-US" sz="2400" dirty="0"/>
              <a:t>A</a:t>
            </a:r>
            <a:r>
              <a:rPr lang="en-US" sz="2400" dirty="0" smtClean="0"/>
              <a:t> </a:t>
            </a:r>
            <a:r>
              <a:rPr lang="en-US" sz="2400" b="1" dirty="0"/>
              <a:t>simple majority </a:t>
            </a:r>
            <a:r>
              <a:rPr lang="en-US" sz="2400" dirty="0"/>
              <a:t>of the members of a public body, unless otherwise provided in a general or special law, executive order, or other authorizing provision.  G.L. c. 30A, § 18.</a:t>
            </a:r>
          </a:p>
          <a:p>
            <a:pPr lvl="1">
              <a:buFont typeface="Courier New" panose="02070309020205020404" pitchFamily="49" charset="0"/>
              <a:buChar char="o"/>
            </a:pPr>
            <a:endParaRPr lang="en-US" sz="2000" dirty="0"/>
          </a:p>
          <a:p>
            <a:pPr lvl="1">
              <a:buFont typeface="Courier New" panose="02070309020205020404" pitchFamily="49" charset="0"/>
              <a:buChar char="o"/>
            </a:pPr>
            <a:r>
              <a:rPr lang="en-US" sz="2400" b="1" dirty="0"/>
              <a:t>As applied to </a:t>
            </a:r>
            <a:r>
              <a:rPr lang="en-US" sz="2400" b="1" dirty="0" smtClean="0"/>
              <a:t>the Perinatal Advisory Committee </a:t>
            </a:r>
            <a:r>
              <a:rPr lang="en-US" sz="2400" b="1" dirty="0"/>
              <a:t>quorum equals 8</a:t>
            </a:r>
            <a:r>
              <a:rPr lang="en-US" sz="2400" b="1" dirty="0" smtClean="0"/>
              <a:t> </a:t>
            </a:r>
            <a:r>
              <a:rPr lang="en-US" sz="2400" b="1" dirty="0"/>
              <a:t>members  (½ of </a:t>
            </a:r>
            <a:r>
              <a:rPr lang="en-US" sz="2400" b="1" dirty="0" smtClean="0"/>
              <a:t>15 members </a:t>
            </a:r>
            <a:r>
              <a:rPr lang="en-US" sz="2400" b="1" dirty="0"/>
              <a:t>+ </a:t>
            </a:r>
            <a:r>
              <a:rPr lang="en-US" sz="2400" b="1" dirty="0" smtClean="0"/>
              <a:t>1)</a:t>
            </a:r>
            <a:r>
              <a:rPr lang="en-US" sz="2000" b="1" dirty="0"/>
              <a:t>  </a:t>
            </a:r>
          </a:p>
          <a:p>
            <a:pPr marL="0" indent="0">
              <a:buNone/>
            </a:pPr>
            <a:endParaRPr lang="en-US" sz="2400" dirty="0"/>
          </a:p>
          <a:p>
            <a:pPr eaLnBrk="1" hangingPunct="1">
              <a:lnSpc>
                <a:spcPct val="90000"/>
              </a:lnSpc>
              <a:spcAft>
                <a:spcPct val="20000"/>
              </a:spcAft>
              <a:buFontTx/>
              <a:buNone/>
              <a:defRPr/>
            </a:pPr>
            <a:endParaRPr lang="en-US" altLang="en-US" sz="2400" dirty="0">
              <a:effectLst>
                <a:outerShdw blurRad="38100" dist="38100" dir="2700000" algn="tl">
                  <a:srgbClr val="C0C0C0"/>
                </a:outerShdw>
              </a:effectLst>
            </a:endParaRPr>
          </a:p>
        </p:txBody>
      </p:sp>
      <p:sp>
        <p:nvSpPr>
          <p:cNvPr id="7172" name="Text Box 4"/>
          <p:cNvSpPr txBox="1">
            <a:spLocks noChangeArrowheads="1"/>
          </p:cNvSpPr>
          <p:nvPr/>
        </p:nvSpPr>
        <p:spPr bwMode="auto">
          <a:xfrm>
            <a:off x="5827184" y="357188"/>
            <a:ext cx="5604933" cy="523220"/>
          </a:xfrm>
          <a:prstGeom prst="rect">
            <a:avLst/>
          </a:prstGeom>
          <a:noFill/>
          <a:ln w="12700">
            <a:noFill/>
            <a:miter lim="800000"/>
            <a:headEnd/>
            <a:tailEnd/>
          </a:ln>
        </p:spPr>
        <p:txBody>
          <a:bodyPr>
            <a:spAutoFit/>
          </a:bodyPr>
          <a:lstStyle/>
          <a:p>
            <a:pPr algn="r" eaLnBrk="1" hangingPunct="1">
              <a:spcBef>
                <a:spcPct val="50000"/>
              </a:spcBef>
            </a:pPr>
            <a:r>
              <a:rPr lang="en-US" altLang="en-US" sz="2800" b="1" dirty="0">
                <a:solidFill>
                  <a:schemeClr val="bg1"/>
                </a:solidFill>
              </a:rPr>
              <a:t>What is a Quorum?</a:t>
            </a:r>
          </a:p>
        </p:txBody>
      </p:sp>
    </p:spTree>
    <p:extLst>
      <p:ext uri="{BB962C8B-B14F-4D97-AF65-F5344CB8AC3E}">
        <p14:creationId xmlns:p14="http://schemas.microsoft.com/office/powerpoint/2010/main" val="307544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solidFill>
                  <a:schemeClr val="bg1"/>
                </a:solidFill>
              </a:rPr>
              <a:t>Avoiding OML Violation-Best Practice Recommendations</a:t>
            </a:r>
          </a:p>
        </p:txBody>
      </p:sp>
      <p:sp>
        <p:nvSpPr>
          <p:cNvPr id="3" name="Content Placeholder 2"/>
          <p:cNvSpPr>
            <a:spLocks noGrp="1"/>
          </p:cNvSpPr>
          <p:nvPr>
            <p:ph idx="1"/>
          </p:nvPr>
        </p:nvSpPr>
        <p:spPr/>
        <p:txBody>
          <a:bodyPr/>
          <a:lstStyle/>
          <a:p>
            <a:endParaRPr lang="en-US" sz="2400" dirty="0"/>
          </a:p>
          <a:p>
            <a:r>
              <a:rPr lang="en-US" sz="2400" dirty="0"/>
              <a:t>Public body members must not engage in “serial  deliberations”—a series of separate, independent conversations outside of a meeting among a quorum of the members regarding a topic within its jurisdiction.  </a:t>
            </a:r>
          </a:p>
          <a:p>
            <a:endParaRPr lang="en-US" sz="2400" dirty="0"/>
          </a:p>
          <a:p>
            <a:r>
              <a:rPr lang="en-US" sz="2400" dirty="0"/>
              <a:t>In order to avoid even the appearance of a potential OML violation, the </a:t>
            </a:r>
            <a:r>
              <a:rPr lang="en-US" sz="2400" dirty="0" smtClean="0"/>
              <a:t>Attorney General’s Office </a:t>
            </a:r>
            <a:r>
              <a:rPr lang="en-US" sz="2400" dirty="0"/>
              <a:t>advises public body members to refrain from communications over email except for distributing meeting agenda, scheduling meetings and distributing documents created by nonmembers.</a:t>
            </a:r>
          </a:p>
          <a:p>
            <a:endParaRPr lang="en-US" sz="2400" dirty="0"/>
          </a:p>
        </p:txBody>
      </p:sp>
      <p:sp>
        <p:nvSpPr>
          <p:cNvPr id="5" name="Slide Number Placeholder 4"/>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Tree>
    <p:extLst>
      <p:ext uri="{BB962C8B-B14F-4D97-AF65-F5344CB8AC3E}">
        <p14:creationId xmlns:p14="http://schemas.microsoft.com/office/powerpoint/2010/main" val="409697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a:ln>
            <a:miter lim="800000"/>
            <a:headEnd/>
            <a:tailEnd/>
          </a:ln>
        </p:spPr>
        <p:txBody>
          <a:bodyPr/>
          <a:lstStyle/>
          <a:p>
            <a:fld id="{720C4AC3-29D8-4363-8563-539EF99A987C}" type="slidenum">
              <a:rPr lang="en-US" altLang="en-US" smtClean="0"/>
              <a:pPr/>
              <a:t>8</a:t>
            </a:fld>
            <a:endParaRPr lang="en-US" altLang="en-US" dirty="0"/>
          </a:p>
        </p:txBody>
      </p:sp>
      <p:sp>
        <p:nvSpPr>
          <p:cNvPr id="3" name="Content Placeholder 2"/>
          <p:cNvSpPr txBox="1">
            <a:spLocks/>
          </p:cNvSpPr>
          <p:nvPr/>
        </p:nvSpPr>
        <p:spPr>
          <a:xfrm>
            <a:off x="609600" y="1424067"/>
            <a:ext cx="10972800" cy="4611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spcAft>
                <a:spcPts val="0"/>
              </a:spcAft>
              <a:defRPr/>
            </a:pPr>
            <a:r>
              <a:rPr lang="en-US" sz="2400" dirty="0"/>
              <a:t>The Attorney General’s Regulations, 940 CMR 29.10, permit members to participate remotely in future public meetings if the public body specifically votes to allow remote participation.  </a:t>
            </a:r>
          </a:p>
          <a:p>
            <a:pPr marL="457200" lvl="1" indent="0">
              <a:spcBef>
                <a:spcPts val="0"/>
              </a:spcBef>
              <a:spcAft>
                <a:spcPts val="0"/>
              </a:spcAft>
              <a:buNone/>
              <a:defRPr/>
            </a:pPr>
            <a:r>
              <a:rPr lang="en-US" sz="2400" dirty="0"/>
              <a:t>  </a:t>
            </a:r>
          </a:p>
          <a:p>
            <a:pPr marL="457200" lvl="1" indent="0">
              <a:spcBef>
                <a:spcPts val="0"/>
              </a:spcBef>
              <a:spcAft>
                <a:spcPts val="0"/>
              </a:spcAft>
              <a:buNone/>
              <a:defRPr/>
            </a:pPr>
            <a:endParaRPr lang="en-US" sz="2400" dirty="0"/>
          </a:p>
          <a:p>
            <a:pPr>
              <a:spcBef>
                <a:spcPts val="0"/>
              </a:spcBef>
              <a:spcAft>
                <a:spcPts val="0"/>
              </a:spcAft>
              <a:defRPr/>
            </a:pPr>
            <a:r>
              <a:rPr lang="en-US" sz="2400" dirty="0"/>
              <a:t>The AGO strongly encourages all members to be physically present at public meetings, when possible.  </a:t>
            </a:r>
          </a:p>
        </p:txBody>
      </p:sp>
      <p:sp>
        <p:nvSpPr>
          <p:cNvPr id="4" name="Title 1"/>
          <p:cNvSpPr txBox="1">
            <a:spLocks/>
          </p:cNvSpPr>
          <p:nvPr/>
        </p:nvSpPr>
        <p:spPr>
          <a:xfrm>
            <a:off x="5535084" y="223838"/>
            <a:ext cx="6424083" cy="82550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lgn="r">
              <a:defRPr/>
            </a:pPr>
            <a:r>
              <a:rPr lang="en-US" kern="0" dirty="0" smtClean="0"/>
              <a:t>                         Remote </a:t>
            </a:r>
            <a:r>
              <a:rPr lang="en-US" kern="0" dirty="0"/>
              <a:t>Participation</a:t>
            </a:r>
          </a:p>
        </p:txBody>
      </p:sp>
    </p:spTree>
    <p:extLst>
      <p:ext uri="{BB962C8B-B14F-4D97-AF65-F5344CB8AC3E}">
        <p14:creationId xmlns:p14="http://schemas.microsoft.com/office/powerpoint/2010/main" val="375856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1"/>
          </p:nvPr>
        </p:nvSpPr>
        <p:spPr>
          <a:noFill/>
          <a:ln>
            <a:miter lim="800000"/>
            <a:headEnd/>
            <a:tailEnd/>
          </a:ln>
        </p:spPr>
        <p:txBody>
          <a:bodyPr/>
          <a:lstStyle/>
          <a:p>
            <a:fld id="{720C4AC3-29D8-4363-8563-539EF99A987C}" type="slidenum">
              <a:rPr lang="en-US" altLang="en-US" smtClean="0"/>
              <a:pPr/>
              <a:t>9</a:t>
            </a:fld>
            <a:endParaRPr lang="en-US" altLang="en-US" dirty="0"/>
          </a:p>
        </p:txBody>
      </p:sp>
      <p:sp>
        <p:nvSpPr>
          <p:cNvPr id="3" name="Content Placeholder 2"/>
          <p:cNvSpPr txBox="1">
            <a:spLocks/>
          </p:cNvSpPr>
          <p:nvPr/>
        </p:nvSpPr>
        <p:spPr>
          <a:xfrm>
            <a:off x="609600" y="1424067"/>
            <a:ext cx="10972800" cy="461101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0"/>
              </a:spcBef>
              <a:spcAft>
                <a:spcPts val="0"/>
              </a:spcAft>
              <a:buSzPct val="75000"/>
              <a:defRPr/>
            </a:pPr>
            <a:r>
              <a:rPr lang="en-US" sz="2400" dirty="0"/>
              <a:t>Public body members may participate remotely in a meeting </a:t>
            </a:r>
            <a:r>
              <a:rPr lang="en-US" sz="2400" b="1" dirty="0"/>
              <a:t>“only if physical attendance would be unreasonably difficult.”</a:t>
            </a:r>
            <a:r>
              <a:rPr lang="en-US" sz="2400" dirty="0"/>
              <a:t> </a:t>
            </a:r>
          </a:p>
          <a:p>
            <a:pPr marL="342900" lvl="1" indent="-342900">
              <a:spcBef>
                <a:spcPts val="0"/>
              </a:spcBef>
              <a:spcAft>
                <a:spcPts val="0"/>
              </a:spcAft>
              <a:buFont typeface="Arial" panose="020B0604020202020204" pitchFamily="34" charset="0"/>
              <a:buChar char="•"/>
              <a:defRPr/>
            </a:pPr>
            <a:endParaRPr lang="en-US" sz="2400" dirty="0"/>
          </a:p>
          <a:p>
            <a:pPr marL="342900" lvl="1" indent="-342900">
              <a:spcBef>
                <a:spcPts val="0"/>
              </a:spcBef>
              <a:spcAft>
                <a:spcPts val="0"/>
              </a:spcAft>
              <a:buFont typeface="Arial" panose="020B0604020202020204" pitchFamily="34" charset="0"/>
              <a:buChar char="•"/>
              <a:defRPr/>
            </a:pPr>
            <a:r>
              <a:rPr lang="en-US" sz="2400" dirty="0"/>
              <a:t>A quorum of the body, including the chair, must be </a:t>
            </a:r>
            <a:r>
              <a:rPr lang="en-US" sz="2400" b="1" i="1" dirty="0"/>
              <a:t>physically present</a:t>
            </a:r>
            <a:r>
              <a:rPr lang="en-US" sz="2400" dirty="0"/>
              <a:t> at the meeting location.</a:t>
            </a:r>
          </a:p>
          <a:p>
            <a:pPr marL="0" lvl="1" indent="0">
              <a:spcBef>
                <a:spcPts val="0"/>
              </a:spcBef>
              <a:spcAft>
                <a:spcPts val="0"/>
              </a:spcAft>
              <a:buNone/>
              <a:defRPr/>
            </a:pPr>
            <a:endParaRPr lang="en-US" sz="2400" dirty="0"/>
          </a:p>
          <a:p>
            <a:pPr marL="342900" lvl="1" indent="-342900">
              <a:spcBef>
                <a:spcPts val="0"/>
              </a:spcBef>
              <a:spcAft>
                <a:spcPts val="0"/>
              </a:spcAft>
              <a:buFont typeface="Arial" panose="020B0604020202020204" pitchFamily="34" charset="0"/>
              <a:buChar char="•"/>
              <a:defRPr/>
            </a:pPr>
            <a:r>
              <a:rPr lang="en-US" sz="2400" dirty="0"/>
              <a:t>Members of a public body who participate remotely and all persons present must be clearly audible to each other. </a:t>
            </a:r>
          </a:p>
          <a:p>
            <a:pPr marL="0" indent="0">
              <a:spcBef>
                <a:spcPts val="0"/>
              </a:spcBef>
              <a:spcAft>
                <a:spcPts val="0"/>
              </a:spcAft>
              <a:buNone/>
              <a:defRPr/>
            </a:pPr>
            <a:endParaRPr lang="en-US" sz="2400" kern="0" dirty="0"/>
          </a:p>
          <a:p>
            <a:pPr>
              <a:spcBef>
                <a:spcPts val="0"/>
              </a:spcBef>
              <a:spcAft>
                <a:spcPts val="0"/>
              </a:spcAft>
              <a:buFont typeface="Arial" panose="020B0604020202020204" pitchFamily="34" charset="0"/>
              <a:buChar char="•"/>
              <a:defRPr/>
            </a:pPr>
            <a:r>
              <a:rPr lang="en-US" sz="2400" dirty="0"/>
              <a:t>All votes taken during a meeting in which a member participates remotely </a:t>
            </a:r>
            <a:r>
              <a:rPr lang="en-US" sz="2400" b="1" dirty="0"/>
              <a:t>must be by roll call vote.</a:t>
            </a:r>
            <a:endParaRPr lang="en-US" sz="2400" kern="0" dirty="0"/>
          </a:p>
        </p:txBody>
      </p:sp>
      <p:sp>
        <p:nvSpPr>
          <p:cNvPr id="4" name="Title 1"/>
          <p:cNvSpPr txBox="1">
            <a:spLocks/>
          </p:cNvSpPr>
          <p:nvPr/>
        </p:nvSpPr>
        <p:spPr>
          <a:xfrm>
            <a:off x="734291" y="223838"/>
            <a:ext cx="11224877" cy="825500"/>
          </a:xfrm>
          <a:prstGeom prst="rect">
            <a:avLst/>
          </a:prstGeom>
        </p:spPr>
        <p:txBody>
          <a:bodyPr/>
          <a:lstStyle>
            <a:lvl1pPr algn="ctr" rtl="0" eaLnBrk="0" fontAlgn="base" hangingPunct="0">
              <a:spcBef>
                <a:spcPct val="0"/>
              </a:spcBef>
              <a:spcAft>
                <a:spcPct val="0"/>
              </a:spcAft>
              <a:defRPr sz="2800" b="1">
                <a:solidFill>
                  <a:schemeClr val="bg1"/>
                </a:solidFill>
                <a:latin typeface="+mj-lt"/>
                <a:ea typeface="+mj-ea"/>
                <a:cs typeface="ＭＳ Ｐゴシック" charset="0"/>
              </a:defRPr>
            </a:lvl1pPr>
            <a:lvl2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2pPr>
            <a:lvl3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3pPr>
            <a:lvl4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4pPr>
            <a:lvl5pPr algn="ctr" rtl="0" eaLnBrk="0" fontAlgn="base" hangingPunct="0">
              <a:spcBef>
                <a:spcPct val="0"/>
              </a:spcBef>
              <a:spcAft>
                <a:spcPct val="0"/>
              </a:spcAft>
              <a:defRPr sz="2800" b="1">
                <a:solidFill>
                  <a:schemeClr val="bg1"/>
                </a:solidFill>
                <a:latin typeface="Calibri" charset="0"/>
                <a:ea typeface="ＭＳ Ｐゴシック" charset="0"/>
                <a:cs typeface="ＭＳ Ｐゴシック" charset="0"/>
              </a:defRPr>
            </a:lvl5pPr>
            <a:lvl6pPr marL="457200" algn="ctr" rtl="0" fontAlgn="base">
              <a:spcBef>
                <a:spcPct val="0"/>
              </a:spcBef>
              <a:spcAft>
                <a:spcPct val="0"/>
              </a:spcAft>
              <a:defRPr sz="2800" b="1">
                <a:solidFill>
                  <a:schemeClr val="bg1"/>
                </a:solidFill>
                <a:latin typeface="Calibri" charset="0"/>
                <a:ea typeface="ＭＳ Ｐゴシック" charset="0"/>
              </a:defRPr>
            </a:lvl6pPr>
            <a:lvl7pPr marL="914400" algn="ctr" rtl="0" fontAlgn="base">
              <a:spcBef>
                <a:spcPct val="0"/>
              </a:spcBef>
              <a:spcAft>
                <a:spcPct val="0"/>
              </a:spcAft>
              <a:defRPr sz="2800" b="1">
                <a:solidFill>
                  <a:schemeClr val="bg1"/>
                </a:solidFill>
                <a:latin typeface="Calibri" charset="0"/>
                <a:ea typeface="ＭＳ Ｐゴシック" charset="0"/>
              </a:defRPr>
            </a:lvl7pPr>
            <a:lvl8pPr marL="1371600" algn="ctr" rtl="0" fontAlgn="base">
              <a:spcBef>
                <a:spcPct val="0"/>
              </a:spcBef>
              <a:spcAft>
                <a:spcPct val="0"/>
              </a:spcAft>
              <a:defRPr sz="2800" b="1">
                <a:solidFill>
                  <a:schemeClr val="bg1"/>
                </a:solidFill>
                <a:latin typeface="Calibri" charset="0"/>
                <a:ea typeface="ＭＳ Ｐゴシック" charset="0"/>
              </a:defRPr>
            </a:lvl8pPr>
            <a:lvl9pPr marL="1828800" algn="ctr" rtl="0" fontAlgn="base">
              <a:spcBef>
                <a:spcPct val="0"/>
              </a:spcBef>
              <a:spcAft>
                <a:spcPct val="0"/>
              </a:spcAft>
              <a:defRPr sz="2800" b="1">
                <a:solidFill>
                  <a:schemeClr val="bg1"/>
                </a:solidFill>
                <a:latin typeface="Calibri" charset="0"/>
                <a:ea typeface="ＭＳ Ｐゴシック" charset="0"/>
              </a:defRPr>
            </a:lvl9pPr>
          </a:lstStyle>
          <a:p>
            <a:pPr algn="r">
              <a:defRPr/>
            </a:pPr>
            <a:r>
              <a:rPr lang="en-US" kern="0" dirty="0" smtClean="0"/>
              <a:t>                          Reasons/Minimum </a:t>
            </a:r>
            <a:r>
              <a:rPr lang="en-US" kern="0" dirty="0"/>
              <a:t>Requirements for </a:t>
            </a:r>
            <a:r>
              <a:rPr lang="en-US" kern="0" dirty="0" smtClean="0"/>
              <a:t>Remote Participation</a:t>
            </a:r>
            <a:endParaRPr lang="en-US" kern="0" dirty="0"/>
          </a:p>
        </p:txBody>
      </p:sp>
    </p:spTree>
    <p:extLst>
      <p:ext uri="{BB962C8B-B14F-4D97-AF65-F5344CB8AC3E}">
        <p14:creationId xmlns:p14="http://schemas.microsoft.com/office/powerpoint/2010/main" val="350715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7118</TotalTime>
  <Words>2296</Words>
  <Application>Microsoft Office PowerPoint</Application>
  <PresentationFormat>Custom</PresentationFormat>
  <Paragraphs>339</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   Perinatal Advisory Committee  Bureau of Health Care Safety and Quality Department of Public Health  Wednesday, February 13, 2020 </vt:lpstr>
      <vt:lpstr>Agenda</vt:lpstr>
      <vt:lpstr>Conflict of Interest, Training, &amp; Open Meeting Law Requirements</vt:lpstr>
      <vt:lpstr>PowerPoint Presentation</vt:lpstr>
      <vt:lpstr>PowerPoint Presentation</vt:lpstr>
      <vt:lpstr>PowerPoint Presentation</vt:lpstr>
      <vt:lpstr>Avoiding OML Violation-Best Practice Recommendations</vt:lpstr>
      <vt:lpstr>PowerPoint Presentation</vt:lpstr>
      <vt:lpstr>PowerPoint Presentation</vt:lpstr>
      <vt:lpstr>PowerPoint Presentation</vt:lpstr>
      <vt:lpstr>                          Conflict  of Interest Law</vt:lpstr>
      <vt:lpstr>Conflict of Interest Law-Training Requirements</vt:lpstr>
      <vt:lpstr>Training Requirements</vt:lpstr>
      <vt:lpstr>PACE Trainings</vt:lpstr>
      <vt:lpstr>PowerPoint Presentation</vt:lpstr>
      <vt:lpstr>Newton-Wellesley Hospital Short Term Mechanical Ventilation Waiver Update </vt:lpstr>
      <vt:lpstr>Short Term Mechanical Ventilation (STMV) Waiver Background</vt:lpstr>
      <vt:lpstr>Waiver Justification</vt:lpstr>
      <vt:lpstr>NWH Patient Characteristics (2016-2019)</vt:lpstr>
      <vt:lpstr>Treatment by Gestational Age  </vt:lpstr>
      <vt:lpstr>Most Frequently Reported Diagnoses in Neonates Receiving STMV</vt:lpstr>
      <vt:lpstr>Diagnoses of Neonates Intubated and Transferred to Level III Service </vt:lpstr>
      <vt:lpstr>Summary Of Observations From NW Hospital</vt:lpstr>
      <vt:lpstr>       Discussion </vt:lpstr>
      <vt:lpstr>Alcohol and Substance Use Screening in Pregnant Women</vt:lpstr>
      <vt:lpstr>NAS/SEN Validation Findings Across 15 Selected Hospitals: Preliminary Results</vt:lpstr>
      <vt:lpstr>Substance Use Screening</vt:lpstr>
      <vt:lpstr> Guidelines for Community Standard for Maternal/Newborn Screening for Alcohol/Substance Use</vt:lpstr>
      <vt:lpstr>2013 Guidelines Recommended Screening Tools</vt:lpstr>
      <vt:lpstr>2013 Guidelines Recommended Testing</vt:lpstr>
      <vt:lpstr>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BHCSQ</dc:creator>
  <cp:lastModifiedBy> Marybeth McCabe</cp:lastModifiedBy>
  <cp:revision>409</cp:revision>
  <cp:lastPrinted>2020-01-28T19:48:53Z</cp:lastPrinted>
  <dcterms:created xsi:type="dcterms:W3CDTF">2019-01-10T19:26:50Z</dcterms:created>
  <dcterms:modified xsi:type="dcterms:W3CDTF">2020-02-18T18:01:48Z</dcterms:modified>
</cp:coreProperties>
</file>