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9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46" r:id="rId1"/>
    <p:sldMasterId id="2147483898" r:id="rId2"/>
    <p:sldMasterId id="2147483911" r:id="rId3"/>
    <p:sldMasterId id="2147483924" r:id="rId4"/>
    <p:sldMasterId id="2147483937" r:id="rId5"/>
    <p:sldMasterId id="2147484254" r:id="rId6"/>
    <p:sldMasterId id="2147484785" r:id="rId7"/>
    <p:sldMasterId id="2147484798" r:id="rId8"/>
    <p:sldMasterId id="2147485091" r:id="rId9"/>
    <p:sldMasterId id="2147485104" r:id="rId10"/>
  </p:sldMasterIdLst>
  <p:notesMasterIdLst>
    <p:notesMasterId r:id="rId40"/>
  </p:notesMasterIdLst>
  <p:handoutMasterIdLst>
    <p:handoutMasterId r:id="rId41"/>
  </p:handoutMasterIdLst>
  <p:sldIdLst>
    <p:sldId id="729" r:id="rId11"/>
    <p:sldId id="797" r:id="rId12"/>
    <p:sldId id="942" r:id="rId13"/>
    <p:sldId id="943" r:id="rId14"/>
    <p:sldId id="945" r:id="rId15"/>
    <p:sldId id="946" r:id="rId16"/>
    <p:sldId id="944" r:id="rId17"/>
    <p:sldId id="914" r:id="rId18"/>
    <p:sldId id="907" r:id="rId19"/>
    <p:sldId id="925" r:id="rId20"/>
    <p:sldId id="915" r:id="rId21"/>
    <p:sldId id="940" r:id="rId22"/>
    <p:sldId id="939" r:id="rId23"/>
    <p:sldId id="935" r:id="rId24"/>
    <p:sldId id="951" r:id="rId25"/>
    <p:sldId id="952" r:id="rId26"/>
    <p:sldId id="953" r:id="rId27"/>
    <p:sldId id="954" r:id="rId28"/>
    <p:sldId id="955" r:id="rId29"/>
    <p:sldId id="956" r:id="rId30"/>
    <p:sldId id="958" r:id="rId31"/>
    <p:sldId id="959" r:id="rId32"/>
    <p:sldId id="961" r:id="rId33"/>
    <p:sldId id="963" r:id="rId34"/>
    <p:sldId id="965" r:id="rId35"/>
    <p:sldId id="964" r:id="rId36"/>
    <p:sldId id="937" r:id="rId37"/>
    <p:sldId id="814" r:id="rId38"/>
    <p:sldId id="742" r:id="rId3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76">
          <p15:clr>
            <a:srgbClr val="A4A3A4"/>
          </p15:clr>
        </p15:guide>
        <p15:guide id="2" orient="horz" pos="1261">
          <p15:clr>
            <a:srgbClr val="A4A3A4"/>
          </p15:clr>
        </p15:guide>
        <p15:guide id="3" orient="horz" pos="1412">
          <p15:clr>
            <a:srgbClr val="A4A3A4"/>
          </p15:clr>
        </p15:guide>
        <p15:guide id="4" pos="3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>
          <p15:clr>
            <a:srgbClr val="A4A3A4"/>
          </p15:clr>
        </p15:guide>
        <p15:guide id="2" pos="328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 Hwang" initials="" lastIdx="10" clrIdx="0"/>
  <p:cmAuthor id="7" name="ktfillo" initials="k" lastIdx="1" clrIdx="7">
    <p:extLst/>
  </p:cmAuthor>
  <p:cmAuthor id="1" name="Dana Roth" initials="DR" lastIdx="0" clrIdx="1"/>
  <p:cmAuthor id="2" name="Dana Pomeroy Roth" initials="DPR" lastIdx="3" clrIdx="2"/>
  <p:cmAuthor id="3" name="RHD" initials="RHD" lastIdx="4" clrIdx="3"/>
  <p:cmAuthor id="4" name="Richard Dougherty" initials="RHD" lastIdx="6" clrIdx="4"/>
  <p:cmAuthor id="5" name="KT" initials="K" lastIdx="3" clrIdx="5"/>
  <p:cmAuthor id="6" name=" " initials=" " lastIdx="0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BDFFD"/>
    <a:srgbClr val="FFFFFF"/>
    <a:srgbClr val="0066FF"/>
    <a:srgbClr val="FF9900"/>
    <a:srgbClr val="FF99FF"/>
    <a:srgbClr val="FF3399"/>
    <a:srgbClr val="FF33CC"/>
    <a:srgbClr val="3399FF"/>
    <a:srgbClr val="CC00FF"/>
    <a:srgbClr val="DAE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27" autoAdjust="0"/>
    <p:restoredTop sz="94280" autoAdjust="0"/>
  </p:normalViewPr>
  <p:slideViewPr>
    <p:cSldViewPr snapToGrid="0" snapToObjects="1" showGuides="1">
      <p:cViewPr varScale="1">
        <p:scale>
          <a:sx n="114" d="100"/>
          <a:sy n="114" d="100"/>
        </p:scale>
        <p:origin x="1620" y="138"/>
      </p:cViewPr>
      <p:guideLst>
        <p:guide orient="horz" pos="4176"/>
        <p:guide orient="horz" pos="1261"/>
        <p:guide orient="horz" pos="1412"/>
        <p:guide pos="392"/>
      </p:guideLst>
    </p:cSldViewPr>
  </p:slideViewPr>
  <p:outlineViewPr>
    <p:cViewPr>
      <p:scale>
        <a:sx n="33" d="100"/>
        <a:sy n="33" d="100"/>
      </p:scale>
      <p:origin x="0" y="24498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30" d="100"/>
        <a:sy n="130" d="100"/>
      </p:scale>
      <p:origin x="0" y="8698"/>
    </p:cViewPr>
  </p:sorterViewPr>
  <p:notesViewPr>
    <p:cSldViewPr snapToGrid="0" snapToObjects="1" showGuides="1">
      <p:cViewPr varScale="1">
        <p:scale>
          <a:sx n="56" d="100"/>
          <a:sy n="56" d="100"/>
        </p:scale>
        <p:origin x="2832" y="72"/>
      </p:cViewPr>
      <p:guideLst>
        <p:guide orient="horz" pos="2929"/>
        <p:guide pos="328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HCQ-DPH-BOS-121\Users\nmcelroy\Trauma\17MAY2018Tabl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HCQ-DPH-BOS-121\Users\nmcelroy\Trauma\17MAY2018Tabl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HCQ-DPH-BOS-121\Users\nmcelroy\Trauma\17MAY2018Table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HCQ-DPH-BOS-121\Users\nmcelroy\Trauma\17MAY2018Table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HCQ-DPH-BOS-121\Users\nmcelroy\Trauma\17MAY2018Table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HCQ-DPH-BOS-121\Users\nmcelroy\Trauma\17MAY2018Table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HCQ-DPH-BOS-121\Users\nmcelroy\Trauma\17MAY2018Table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HCQ-DPH-BOS-121\Users\nmcelroy\Trauma\17MAY2018Table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HCQ-DPH-BOS-121\Users\nmcelroy\Trauma\17MAY2018Tabl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800" dirty="0"/>
              <a:t>All Cause</a:t>
            </a:r>
            <a:r>
              <a:rPr lang="en-US" sz="2800" baseline="0" dirty="0"/>
              <a:t> Trauma Incidents by Age</a:t>
            </a:r>
            <a:endParaRPr lang="en-US" sz="280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0015507436570428"/>
          <c:y val="0.26876166520851558"/>
          <c:w val="0.86928937007874019"/>
          <c:h val="0.545814012831729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AllTraumabyAge!$B$1</c:f>
              <c:strCache>
                <c:ptCount val="1"/>
                <c:pt idx="0">
                  <c:v>Cases</c:v>
                </c:pt>
              </c:strCache>
            </c:strRef>
          </c:tx>
          <c:invertIfNegative val="0"/>
          <c:cat>
            <c:strRef>
              <c:f>AllTraumabyAge!$A$2:$A$14</c:f>
              <c:strCache>
                <c:ptCount val="13"/>
                <c:pt idx="0">
                  <c:v>&lt;1</c:v>
                </c:pt>
                <c:pt idx="1">
                  <c:v>1-4</c:v>
                </c:pt>
                <c:pt idx="2">
                  <c:v>5-9</c:v>
                </c:pt>
                <c:pt idx="3">
                  <c:v>10-14</c:v>
                </c:pt>
                <c:pt idx="4">
                  <c:v>15-19</c:v>
                </c:pt>
                <c:pt idx="5">
                  <c:v>20-24</c:v>
                </c:pt>
                <c:pt idx="6">
                  <c:v>25-34</c:v>
                </c:pt>
                <c:pt idx="7">
                  <c:v>35-44</c:v>
                </c:pt>
                <c:pt idx="8">
                  <c:v>45-54</c:v>
                </c:pt>
                <c:pt idx="9">
                  <c:v>55-64</c:v>
                </c:pt>
                <c:pt idx="10">
                  <c:v>65-74</c:v>
                </c:pt>
                <c:pt idx="11">
                  <c:v>75-84</c:v>
                </c:pt>
                <c:pt idx="12">
                  <c:v>85+</c:v>
                </c:pt>
              </c:strCache>
            </c:strRef>
          </c:cat>
          <c:val>
            <c:numRef>
              <c:f>AllTraumabyAge!$B$2:$B$14</c:f>
              <c:numCache>
                <c:formatCode>General</c:formatCode>
                <c:ptCount val="13"/>
                <c:pt idx="0">
                  <c:v>5079</c:v>
                </c:pt>
                <c:pt idx="1">
                  <c:v>13733</c:v>
                </c:pt>
                <c:pt idx="2">
                  <c:v>16523</c:v>
                </c:pt>
                <c:pt idx="3">
                  <c:v>19480</c:v>
                </c:pt>
                <c:pt idx="4">
                  <c:v>30610</c:v>
                </c:pt>
                <c:pt idx="5">
                  <c:v>33456</c:v>
                </c:pt>
                <c:pt idx="6">
                  <c:v>48218</c:v>
                </c:pt>
                <c:pt idx="7">
                  <c:v>43125</c:v>
                </c:pt>
                <c:pt idx="8">
                  <c:v>59300</c:v>
                </c:pt>
                <c:pt idx="9">
                  <c:v>60364</c:v>
                </c:pt>
                <c:pt idx="10">
                  <c:v>54975</c:v>
                </c:pt>
                <c:pt idx="11">
                  <c:v>77720</c:v>
                </c:pt>
                <c:pt idx="12">
                  <c:v>85998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FA-4DC2-890A-5FEB3F3856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81604480"/>
        <c:axId val="281606400"/>
      </c:barChart>
      <c:catAx>
        <c:axId val="2816044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600" dirty="0"/>
                  <a:t>Age at Incident</a:t>
                </a:r>
                <a:endParaRPr lang="en-US" dirty="0"/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 rot="-1800000"/>
          <a:lstStyle/>
          <a:p>
            <a:pPr>
              <a:defRPr sz="1200" b="1"/>
            </a:pPr>
            <a:endParaRPr lang="en-US"/>
          </a:p>
        </c:txPr>
        <c:crossAx val="281606400"/>
        <c:crosses val="autoZero"/>
        <c:auto val="1"/>
        <c:lblAlgn val="ctr"/>
        <c:lblOffset val="100"/>
        <c:noMultiLvlLbl val="0"/>
      </c:catAx>
      <c:valAx>
        <c:axId val="281606400"/>
        <c:scaling>
          <c:orientation val="minMax"/>
          <c:max val="1000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600" dirty="0"/>
                  <a:t>Trauma</a:t>
                </a:r>
                <a:r>
                  <a:rPr lang="en-US" sz="1600" baseline="0" dirty="0"/>
                  <a:t> Case Count</a:t>
                </a:r>
                <a:endParaRPr lang="en-US" sz="16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281604480"/>
        <c:crosses val="autoZero"/>
        <c:crossBetween val="between"/>
        <c:majorUnit val="20000"/>
        <c:minorUnit val="80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800" dirty="0"/>
              <a:t>Trauma Incidents by Age and Gender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AllTraumabyAgeGender!$B$1</c:f>
              <c:strCache>
                <c:ptCount val="1"/>
                <c:pt idx="0">
                  <c:v>Male</c:v>
                </c:pt>
              </c:strCache>
            </c:strRef>
          </c:tx>
          <c:marker>
            <c:symbol val="none"/>
          </c:marker>
          <c:cat>
            <c:strRef>
              <c:f>AllTraumabyAgeGender!$A$2:$A$14</c:f>
              <c:strCache>
                <c:ptCount val="13"/>
                <c:pt idx="0">
                  <c:v>&lt;1</c:v>
                </c:pt>
                <c:pt idx="1">
                  <c:v>1-4</c:v>
                </c:pt>
                <c:pt idx="2">
                  <c:v>5-9</c:v>
                </c:pt>
                <c:pt idx="3">
                  <c:v>10-14</c:v>
                </c:pt>
                <c:pt idx="4">
                  <c:v>15-19</c:v>
                </c:pt>
                <c:pt idx="5">
                  <c:v>20-24</c:v>
                </c:pt>
                <c:pt idx="6">
                  <c:v>25-34</c:v>
                </c:pt>
                <c:pt idx="7">
                  <c:v>35-44</c:v>
                </c:pt>
                <c:pt idx="8">
                  <c:v>45-54</c:v>
                </c:pt>
                <c:pt idx="9">
                  <c:v>55-64</c:v>
                </c:pt>
                <c:pt idx="10">
                  <c:v>65-74</c:v>
                </c:pt>
                <c:pt idx="11">
                  <c:v>75-84</c:v>
                </c:pt>
                <c:pt idx="12">
                  <c:v>85+</c:v>
                </c:pt>
              </c:strCache>
            </c:strRef>
          </c:cat>
          <c:val>
            <c:numRef>
              <c:f>AllTraumabyAgeGender!$B$2:$B$14</c:f>
              <c:numCache>
                <c:formatCode>General</c:formatCode>
                <c:ptCount val="13"/>
                <c:pt idx="0">
                  <c:v>2824</c:v>
                </c:pt>
                <c:pt idx="1">
                  <c:v>8053</c:v>
                </c:pt>
                <c:pt idx="2">
                  <c:v>9740</c:v>
                </c:pt>
                <c:pt idx="3">
                  <c:v>13357</c:v>
                </c:pt>
                <c:pt idx="4">
                  <c:v>22492</c:v>
                </c:pt>
                <c:pt idx="5">
                  <c:v>24688</c:v>
                </c:pt>
                <c:pt idx="6">
                  <c:v>34956</c:v>
                </c:pt>
                <c:pt idx="7">
                  <c:v>29863</c:v>
                </c:pt>
                <c:pt idx="8">
                  <c:v>38404</c:v>
                </c:pt>
                <c:pt idx="9">
                  <c:v>33121</c:v>
                </c:pt>
                <c:pt idx="10">
                  <c:v>24550</c:v>
                </c:pt>
                <c:pt idx="11">
                  <c:v>27643</c:v>
                </c:pt>
                <c:pt idx="12">
                  <c:v>24055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E49-486C-9EB3-C512E7D2AAEB}"/>
            </c:ext>
          </c:extLst>
        </c:ser>
        <c:ser>
          <c:idx val="1"/>
          <c:order val="1"/>
          <c:tx>
            <c:strRef>
              <c:f>AllTraumabyAgeGender!$C$1</c:f>
              <c:strCache>
                <c:ptCount val="1"/>
                <c:pt idx="0">
                  <c:v>Female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AllTraumabyAgeGender!$A$2:$A$14</c:f>
              <c:strCache>
                <c:ptCount val="13"/>
                <c:pt idx="0">
                  <c:v>&lt;1</c:v>
                </c:pt>
                <c:pt idx="1">
                  <c:v>1-4</c:v>
                </c:pt>
                <c:pt idx="2">
                  <c:v>5-9</c:v>
                </c:pt>
                <c:pt idx="3">
                  <c:v>10-14</c:v>
                </c:pt>
                <c:pt idx="4">
                  <c:v>15-19</c:v>
                </c:pt>
                <c:pt idx="5">
                  <c:v>20-24</c:v>
                </c:pt>
                <c:pt idx="6">
                  <c:v>25-34</c:v>
                </c:pt>
                <c:pt idx="7">
                  <c:v>35-44</c:v>
                </c:pt>
                <c:pt idx="8">
                  <c:v>45-54</c:v>
                </c:pt>
                <c:pt idx="9">
                  <c:v>55-64</c:v>
                </c:pt>
                <c:pt idx="10">
                  <c:v>65-74</c:v>
                </c:pt>
                <c:pt idx="11">
                  <c:v>75-84</c:v>
                </c:pt>
                <c:pt idx="12">
                  <c:v>85+</c:v>
                </c:pt>
              </c:strCache>
            </c:strRef>
          </c:cat>
          <c:val>
            <c:numRef>
              <c:f>AllTraumabyAgeGender!$C$2:$C$14</c:f>
              <c:numCache>
                <c:formatCode>General</c:formatCode>
                <c:ptCount val="13"/>
                <c:pt idx="0">
                  <c:v>2255</c:v>
                </c:pt>
                <c:pt idx="1">
                  <c:v>5680</c:v>
                </c:pt>
                <c:pt idx="2">
                  <c:v>6783</c:v>
                </c:pt>
                <c:pt idx="3">
                  <c:v>6123</c:v>
                </c:pt>
                <c:pt idx="4">
                  <c:v>8118</c:v>
                </c:pt>
                <c:pt idx="5">
                  <c:v>8768</c:v>
                </c:pt>
                <c:pt idx="6">
                  <c:v>13262</c:v>
                </c:pt>
                <c:pt idx="7">
                  <c:v>13262</c:v>
                </c:pt>
                <c:pt idx="8">
                  <c:v>20896</c:v>
                </c:pt>
                <c:pt idx="9">
                  <c:v>27243</c:v>
                </c:pt>
                <c:pt idx="10">
                  <c:v>30425</c:v>
                </c:pt>
                <c:pt idx="11">
                  <c:v>50077</c:v>
                </c:pt>
                <c:pt idx="12">
                  <c:v>61943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E49-486C-9EB3-C512E7D2AA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4418048"/>
        <c:axId val="284419968"/>
      </c:lineChart>
      <c:catAx>
        <c:axId val="2844180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600" dirty="0"/>
                  <a:t>Age at Incident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 rot="-1800000"/>
          <a:lstStyle/>
          <a:p>
            <a:pPr>
              <a:defRPr sz="1200" b="1"/>
            </a:pPr>
            <a:endParaRPr lang="en-US"/>
          </a:p>
        </c:txPr>
        <c:crossAx val="284419968"/>
        <c:crosses val="autoZero"/>
        <c:auto val="1"/>
        <c:lblAlgn val="ctr"/>
        <c:lblOffset val="100"/>
        <c:noMultiLvlLbl val="0"/>
      </c:catAx>
      <c:valAx>
        <c:axId val="284419968"/>
        <c:scaling>
          <c:orientation val="minMax"/>
          <c:max val="700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Trauma Case Count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284418048"/>
        <c:crosses val="autoZero"/>
        <c:crossBetween val="between"/>
        <c:majorUnit val="20000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800" dirty="0"/>
              <a:t>Trauma Incidents due to Diving Accidents (E8830)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TraumaDivingbyAge!$B$1</c:f>
              <c:strCache>
                <c:ptCount val="1"/>
                <c:pt idx="0">
                  <c:v>Cases</c:v>
                </c:pt>
              </c:strCache>
            </c:strRef>
          </c:tx>
          <c:invertIfNegative val="0"/>
          <c:cat>
            <c:strRef>
              <c:f>TraumaDivingbyAge!$A$2:$A$8</c:f>
              <c:strCache>
                <c:ptCount val="7"/>
                <c:pt idx="0">
                  <c:v>5-9</c:v>
                </c:pt>
                <c:pt idx="1">
                  <c:v>10-14</c:v>
                </c:pt>
                <c:pt idx="2">
                  <c:v>15-19</c:v>
                </c:pt>
                <c:pt idx="3">
                  <c:v>20-24</c:v>
                </c:pt>
                <c:pt idx="4">
                  <c:v>25-34</c:v>
                </c:pt>
                <c:pt idx="5">
                  <c:v>35-44</c:v>
                </c:pt>
                <c:pt idx="6">
                  <c:v>45-54</c:v>
                </c:pt>
              </c:strCache>
            </c:strRef>
          </c:cat>
          <c:val>
            <c:numRef>
              <c:f>TraumaDivingbyAge!$B$2:$B$8</c:f>
              <c:numCache>
                <c:formatCode>General</c:formatCode>
                <c:ptCount val="7"/>
                <c:pt idx="0">
                  <c:v>14</c:v>
                </c:pt>
                <c:pt idx="1">
                  <c:v>42</c:v>
                </c:pt>
                <c:pt idx="2">
                  <c:v>69</c:v>
                </c:pt>
                <c:pt idx="3">
                  <c:v>87</c:v>
                </c:pt>
                <c:pt idx="4">
                  <c:v>75</c:v>
                </c:pt>
                <c:pt idx="5">
                  <c:v>65</c:v>
                </c:pt>
                <c:pt idx="6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33-46D8-A887-AE7D11E847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85904896"/>
        <c:axId val="285906816"/>
      </c:barChart>
      <c:catAx>
        <c:axId val="2859048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600" dirty="0"/>
                  <a:t>Age at Incident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 rot="-1800000"/>
          <a:lstStyle/>
          <a:p>
            <a:pPr>
              <a:defRPr sz="1200" b="1"/>
            </a:pPr>
            <a:endParaRPr lang="en-US"/>
          </a:p>
        </c:txPr>
        <c:crossAx val="285906816"/>
        <c:crosses val="autoZero"/>
        <c:auto val="1"/>
        <c:lblAlgn val="ctr"/>
        <c:lblOffset val="100"/>
        <c:noMultiLvlLbl val="0"/>
      </c:catAx>
      <c:valAx>
        <c:axId val="2859068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600" dirty="0"/>
                  <a:t>Trauma Case Count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285904896"/>
        <c:crosses val="autoZero"/>
        <c:crossBetween val="between"/>
        <c:majorUnit val="25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800" baseline="0" dirty="0"/>
              <a:t>Trauma Incidents due to Dog Bites (E9060)</a:t>
            </a:r>
            <a:endParaRPr lang="en-US" sz="2800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TraumabyAgeDogBite!$B$7</c:f>
              <c:strCache>
                <c:ptCount val="1"/>
                <c:pt idx="0">
                  <c:v>Cases</c:v>
                </c:pt>
              </c:strCache>
            </c:strRef>
          </c:tx>
          <c:invertIfNegative val="0"/>
          <c:cat>
            <c:strRef>
              <c:f>TraumabyAgeDogBite!$A$8:$A$20</c:f>
              <c:strCache>
                <c:ptCount val="13"/>
                <c:pt idx="0">
                  <c:v>&lt;1</c:v>
                </c:pt>
                <c:pt idx="1">
                  <c:v>1-4</c:v>
                </c:pt>
                <c:pt idx="2">
                  <c:v>5-9</c:v>
                </c:pt>
                <c:pt idx="3">
                  <c:v>10-14</c:v>
                </c:pt>
                <c:pt idx="4">
                  <c:v>15-19</c:v>
                </c:pt>
                <c:pt idx="5">
                  <c:v>20-24</c:v>
                </c:pt>
                <c:pt idx="6">
                  <c:v>25-34</c:v>
                </c:pt>
                <c:pt idx="7">
                  <c:v>35-44</c:v>
                </c:pt>
                <c:pt idx="8">
                  <c:v>45-54</c:v>
                </c:pt>
                <c:pt idx="9">
                  <c:v>55-64</c:v>
                </c:pt>
                <c:pt idx="10">
                  <c:v>65-74</c:v>
                </c:pt>
                <c:pt idx="11">
                  <c:v>75-84</c:v>
                </c:pt>
                <c:pt idx="12">
                  <c:v>85+</c:v>
                </c:pt>
              </c:strCache>
            </c:strRef>
          </c:cat>
          <c:val>
            <c:numRef>
              <c:f>TraumabyAgeDogBite!$B$8:$B$20</c:f>
              <c:numCache>
                <c:formatCode>General</c:formatCode>
                <c:ptCount val="13"/>
                <c:pt idx="0">
                  <c:v>28</c:v>
                </c:pt>
                <c:pt idx="1">
                  <c:v>337</c:v>
                </c:pt>
                <c:pt idx="2">
                  <c:v>266</c:v>
                </c:pt>
                <c:pt idx="3">
                  <c:v>132</c:v>
                </c:pt>
                <c:pt idx="4">
                  <c:v>57</c:v>
                </c:pt>
                <c:pt idx="5">
                  <c:v>110</c:v>
                </c:pt>
                <c:pt idx="6">
                  <c:v>169</c:v>
                </c:pt>
                <c:pt idx="7">
                  <c:v>133</c:v>
                </c:pt>
                <c:pt idx="8">
                  <c:v>227</c:v>
                </c:pt>
                <c:pt idx="9">
                  <c:v>158</c:v>
                </c:pt>
                <c:pt idx="10">
                  <c:v>48</c:v>
                </c:pt>
                <c:pt idx="11">
                  <c:v>38</c:v>
                </c:pt>
                <c:pt idx="12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2C-4A8B-8DB2-000DDBF5C1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85953408"/>
        <c:axId val="285955584"/>
      </c:barChart>
      <c:catAx>
        <c:axId val="2859534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600" dirty="0"/>
                  <a:t>Age at Incident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 rot="-1800000"/>
          <a:lstStyle/>
          <a:p>
            <a:pPr>
              <a:defRPr sz="1200" b="1"/>
            </a:pPr>
            <a:endParaRPr lang="en-US"/>
          </a:p>
        </c:txPr>
        <c:crossAx val="285955584"/>
        <c:crosses val="autoZero"/>
        <c:auto val="1"/>
        <c:lblAlgn val="ctr"/>
        <c:lblOffset val="100"/>
        <c:noMultiLvlLbl val="0"/>
      </c:catAx>
      <c:valAx>
        <c:axId val="2859555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/>
                  <a:t>Trauma</a:t>
                </a:r>
                <a:r>
                  <a:rPr lang="en-US" sz="1600" baseline="0" dirty="0"/>
                  <a:t> Case Count</a:t>
                </a:r>
                <a:endParaRPr lang="en-US" sz="16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285953408"/>
        <c:crosses val="autoZero"/>
        <c:crossBetween val="between"/>
        <c:majorUnit val="100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800" dirty="0"/>
              <a:t>Trauma</a:t>
            </a:r>
            <a:r>
              <a:rPr lang="en-US" sz="2800" baseline="0" dirty="0"/>
              <a:t> Incidents due to Suicide and Self-Injury (E9500-E9589)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TraumabySuicideSelfInjury!$D$1</c:f>
              <c:strCache>
                <c:ptCount val="1"/>
                <c:pt idx="0">
                  <c:v>Cases</c:v>
                </c:pt>
              </c:strCache>
            </c:strRef>
          </c:tx>
          <c:invertIfNegative val="0"/>
          <c:cat>
            <c:strRef>
              <c:f>TraumabySuicideSelfInjury!$A$2:$A$14</c:f>
              <c:strCache>
                <c:ptCount val="13"/>
                <c:pt idx="0">
                  <c:v>&lt;1</c:v>
                </c:pt>
                <c:pt idx="1">
                  <c:v>1-4</c:v>
                </c:pt>
                <c:pt idx="2">
                  <c:v>5-9</c:v>
                </c:pt>
                <c:pt idx="3">
                  <c:v>10-14</c:v>
                </c:pt>
                <c:pt idx="4">
                  <c:v>15-19</c:v>
                </c:pt>
                <c:pt idx="5">
                  <c:v>20-24</c:v>
                </c:pt>
                <c:pt idx="6">
                  <c:v>25-34</c:v>
                </c:pt>
                <c:pt idx="7">
                  <c:v>35-44</c:v>
                </c:pt>
                <c:pt idx="8">
                  <c:v>45-54</c:v>
                </c:pt>
                <c:pt idx="9">
                  <c:v>55-64</c:v>
                </c:pt>
                <c:pt idx="10">
                  <c:v>65-74</c:v>
                </c:pt>
                <c:pt idx="11">
                  <c:v>75-84</c:v>
                </c:pt>
                <c:pt idx="12">
                  <c:v>85+</c:v>
                </c:pt>
              </c:strCache>
            </c:strRef>
          </c:cat>
          <c:val>
            <c:numRef>
              <c:f>TraumabySuicideSelfInjury!$D$2:$D$14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8</c:v>
                </c:pt>
                <c:pt idx="3">
                  <c:v>79</c:v>
                </c:pt>
                <c:pt idx="4">
                  <c:v>288</c:v>
                </c:pt>
                <c:pt idx="5">
                  <c:v>325</c:v>
                </c:pt>
                <c:pt idx="6">
                  <c:v>532</c:v>
                </c:pt>
                <c:pt idx="7">
                  <c:v>511</c:v>
                </c:pt>
                <c:pt idx="8">
                  <c:v>480</c:v>
                </c:pt>
                <c:pt idx="9">
                  <c:v>219</c:v>
                </c:pt>
                <c:pt idx="10">
                  <c:v>77</c:v>
                </c:pt>
                <c:pt idx="11">
                  <c:v>91</c:v>
                </c:pt>
                <c:pt idx="12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F7-4195-86E4-305F29F461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3202560"/>
        <c:axId val="33592064"/>
      </c:barChart>
      <c:catAx>
        <c:axId val="332025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600" dirty="0"/>
                  <a:t>Age At Incident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 rot="-1800000"/>
          <a:lstStyle/>
          <a:p>
            <a:pPr>
              <a:defRPr sz="1200" b="1"/>
            </a:pPr>
            <a:endParaRPr lang="en-US"/>
          </a:p>
        </c:txPr>
        <c:crossAx val="33592064"/>
        <c:crosses val="autoZero"/>
        <c:auto val="1"/>
        <c:lblAlgn val="ctr"/>
        <c:lblOffset val="100"/>
        <c:noMultiLvlLbl val="0"/>
      </c:catAx>
      <c:valAx>
        <c:axId val="335920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 b="1" i="0"/>
                </a:pPr>
                <a:r>
                  <a:rPr lang="en-US" sz="1600" b="1" i="0" dirty="0"/>
                  <a:t>Trauma Case Count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33202560"/>
        <c:crosses val="autoZero"/>
        <c:crossBetween val="between"/>
        <c:majorUnit val="200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400" dirty="0"/>
              <a:t>Massachusetts Trauma Cases due</a:t>
            </a:r>
            <a:r>
              <a:rPr lang="en-US" sz="2400" baseline="0" dirty="0"/>
              <a:t> to Suicide and Self-Injury by Gender </a:t>
            </a:r>
            <a:r>
              <a:rPr lang="en-US" sz="2400" b="1" i="0" u="none" strike="noStrike" baseline="0" dirty="0">
                <a:effectLst/>
              </a:rPr>
              <a:t>(E9500-E9589)</a:t>
            </a:r>
            <a:r>
              <a:rPr lang="en-US" sz="2400" baseline="0" dirty="0"/>
              <a:t>, 2008-2015</a:t>
            </a:r>
            <a:endParaRPr lang="en-US" sz="2400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TraumabySuicideSelfInjury!$B$1</c:f>
              <c:strCache>
                <c:ptCount val="1"/>
                <c:pt idx="0">
                  <c:v>Male</c:v>
                </c:pt>
              </c:strCache>
            </c:strRef>
          </c:tx>
          <c:invertIfNegative val="0"/>
          <c:cat>
            <c:strRef>
              <c:f>TraumabySuicideSelfInjury!$A$2:$A$14</c:f>
              <c:strCache>
                <c:ptCount val="13"/>
                <c:pt idx="0">
                  <c:v>&lt;1</c:v>
                </c:pt>
                <c:pt idx="1">
                  <c:v>1-4</c:v>
                </c:pt>
                <c:pt idx="2">
                  <c:v>5-9</c:v>
                </c:pt>
                <c:pt idx="3">
                  <c:v>10-14</c:v>
                </c:pt>
                <c:pt idx="4">
                  <c:v>15-19</c:v>
                </c:pt>
                <c:pt idx="5">
                  <c:v>20-24</c:v>
                </c:pt>
                <c:pt idx="6">
                  <c:v>25-34</c:v>
                </c:pt>
                <c:pt idx="7">
                  <c:v>35-44</c:v>
                </c:pt>
                <c:pt idx="8">
                  <c:v>45-54</c:v>
                </c:pt>
                <c:pt idx="9">
                  <c:v>55-64</c:v>
                </c:pt>
                <c:pt idx="10">
                  <c:v>65-74</c:v>
                </c:pt>
                <c:pt idx="11">
                  <c:v>75-84</c:v>
                </c:pt>
                <c:pt idx="12">
                  <c:v>85+</c:v>
                </c:pt>
              </c:strCache>
            </c:strRef>
          </c:cat>
          <c:val>
            <c:numRef>
              <c:f>TraumabySuicideSelfInjury!$B$2:$B$14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7</c:v>
                </c:pt>
                <c:pt idx="3">
                  <c:v>41</c:v>
                </c:pt>
                <c:pt idx="4">
                  <c:v>214</c:v>
                </c:pt>
                <c:pt idx="5">
                  <c:v>238</c:v>
                </c:pt>
                <c:pt idx="6">
                  <c:v>402</c:v>
                </c:pt>
                <c:pt idx="7">
                  <c:v>380</c:v>
                </c:pt>
                <c:pt idx="8">
                  <c:v>343</c:v>
                </c:pt>
                <c:pt idx="9">
                  <c:v>163</c:v>
                </c:pt>
                <c:pt idx="10">
                  <c:v>68</c:v>
                </c:pt>
                <c:pt idx="11">
                  <c:v>83</c:v>
                </c:pt>
                <c:pt idx="12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3C-461A-B951-2561E6DCADCD}"/>
            </c:ext>
          </c:extLst>
        </c:ser>
        <c:ser>
          <c:idx val="1"/>
          <c:order val="1"/>
          <c:tx>
            <c:strRef>
              <c:f>TraumabySuicideSelfInjury!$C$1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cat>
            <c:strRef>
              <c:f>TraumabySuicideSelfInjury!$A$2:$A$14</c:f>
              <c:strCache>
                <c:ptCount val="13"/>
                <c:pt idx="0">
                  <c:v>&lt;1</c:v>
                </c:pt>
                <c:pt idx="1">
                  <c:v>1-4</c:v>
                </c:pt>
                <c:pt idx="2">
                  <c:v>5-9</c:v>
                </c:pt>
                <c:pt idx="3">
                  <c:v>10-14</c:v>
                </c:pt>
                <c:pt idx="4">
                  <c:v>15-19</c:v>
                </c:pt>
                <c:pt idx="5">
                  <c:v>20-24</c:v>
                </c:pt>
                <c:pt idx="6">
                  <c:v>25-34</c:v>
                </c:pt>
                <c:pt idx="7">
                  <c:v>35-44</c:v>
                </c:pt>
                <c:pt idx="8">
                  <c:v>45-54</c:v>
                </c:pt>
                <c:pt idx="9">
                  <c:v>55-64</c:v>
                </c:pt>
                <c:pt idx="10">
                  <c:v>65-74</c:v>
                </c:pt>
                <c:pt idx="11">
                  <c:v>75-84</c:v>
                </c:pt>
                <c:pt idx="12">
                  <c:v>85+</c:v>
                </c:pt>
              </c:strCache>
            </c:strRef>
          </c:cat>
          <c:val>
            <c:numRef>
              <c:f>TraumabySuicideSelfInjury!$C$2:$C$14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38</c:v>
                </c:pt>
                <c:pt idx="4">
                  <c:v>74</c:v>
                </c:pt>
                <c:pt idx="5">
                  <c:v>87</c:v>
                </c:pt>
                <c:pt idx="6">
                  <c:v>130</c:v>
                </c:pt>
                <c:pt idx="7">
                  <c:v>131</c:v>
                </c:pt>
                <c:pt idx="8">
                  <c:v>137</c:v>
                </c:pt>
                <c:pt idx="9">
                  <c:v>56</c:v>
                </c:pt>
                <c:pt idx="10">
                  <c:v>9</c:v>
                </c:pt>
                <c:pt idx="11">
                  <c:v>8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3C-461A-B951-2561E6DCAD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3186560"/>
        <c:axId val="33188096"/>
      </c:barChart>
      <c:catAx>
        <c:axId val="331865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600" dirty="0"/>
                  <a:t>Age at Incident</a:t>
                </a:r>
              </a:p>
            </c:rich>
          </c:tx>
          <c:overlay val="0"/>
        </c:title>
        <c:numFmt formatCode="General" sourceLinked="0"/>
        <c:majorTickMark val="none"/>
        <c:minorTickMark val="none"/>
        <c:tickLblPos val="nextTo"/>
        <c:txPr>
          <a:bodyPr rot="-2100000"/>
          <a:lstStyle/>
          <a:p>
            <a:pPr>
              <a:defRPr sz="1200" b="1"/>
            </a:pPr>
            <a:endParaRPr lang="en-US"/>
          </a:p>
        </c:txPr>
        <c:crossAx val="33188096"/>
        <c:crosses val="autoZero"/>
        <c:auto val="1"/>
        <c:lblAlgn val="ctr"/>
        <c:lblOffset val="100"/>
        <c:noMultiLvlLbl val="0"/>
      </c:catAx>
      <c:valAx>
        <c:axId val="33188096"/>
        <c:scaling>
          <c:orientation val="minMax"/>
          <c:max val="45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600" b="1" dirty="0"/>
                  <a:t>Trauma Case Count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 b="1"/>
            </a:pPr>
            <a:endParaRPr lang="en-US"/>
          </a:p>
        </c:txPr>
        <c:crossAx val="33186560"/>
        <c:crosses val="autoZero"/>
        <c:crossBetween val="between"/>
        <c:majorUnit val="100"/>
        <c:minorUnit val="20"/>
      </c:valAx>
    </c:plotArea>
    <c:legend>
      <c:legendPos val="b"/>
      <c:layout>
        <c:manualLayout>
          <c:xMode val="edge"/>
          <c:yMode val="edge"/>
          <c:x val="0.7401318411587442"/>
          <c:y val="0.91465617338357463"/>
          <c:w val="0.21726706036745408"/>
          <c:h val="6.6868077958930641E-2"/>
        </c:manualLayout>
      </c:layout>
      <c:overlay val="0"/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dirty="0"/>
              <a:t>Trauma Incidents by Region and Adult/Pediatric Age Routed to Verified Trauma Centers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TraumabyRegionAgeGroup!$B$1</c:f>
              <c:strCache>
                <c:ptCount val="1"/>
                <c:pt idx="0">
                  <c:v>Pediatric</c:v>
                </c:pt>
              </c:strCache>
            </c:strRef>
          </c:tx>
          <c:marker>
            <c:symbol val="none"/>
          </c:marker>
          <c:cat>
            <c:strRef>
              <c:f>TraumabyRegionAgeGroup!$A$2:$A$6</c:f>
              <c:strCache>
                <c:ptCount val="5"/>
                <c:pt idx="0">
                  <c:v>Region 1</c:v>
                </c:pt>
                <c:pt idx="1">
                  <c:v>Region 2</c:v>
                </c:pt>
                <c:pt idx="2">
                  <c:v>Region 3</c:v>
                </c:pt>
                <c:pt idx="3">
                  <c:v>Region 4</c:v>
                </c:pt>
                <c:pt idx="4">
                  <c:v>Region 5</c:v>
                </c:pt>
              </c:strCache>
            </c:strRef>
          </c:cat>
          <c:val>
            <c:numRef>
              <c:f>TraumabyRegionAgeGroup!$B$2:$B$6</c:f>
              <c:numCache>
                <c:formatCode>General</c:formatCode>
                <c:ptCount val="5"/>
                <c:pt idx="0">
                  <c:v>6702</c:v>
                </c:pt>
                <c:pt idx="1">
                  <c:v>7597</c:v>
                </c:pt>
                <c:pt idx="2">
                  <c:v>8249</c:v>
                </c:pt>
                <c:pt idx="3">
                  <c:v>31908</c:v>
                </c:pt>
                <c:pt idx="4">
                  <c:v>863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2A-4039-9D6A-B940D614CD05}"/>
            </c:ext>
          </c:extLst>
        </c:ser>
        <c:ser>
          <c:idx val="1"/>
          <c:order val="1"/>
          <c:tx>
            <c:strRef>
              <c:f>TraumabyRegionAgeGroup!$C$1</c:f>
              <c:strCache>
                <c:ptCount val="1"/>
                <c:pt idx="0">
                  <c:v>Adult</c:v>
                </c:pt>
              </c:strCache>
            </c:strRef>
          </c:tx>
          <c:spPr>
            <a:ln>
              <a:solidFill>
                <a:schemeClr val="accent5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TraumabyRegionAgeGroup!$A$2:$A$6</c:f>
              <c:strCache>
                <c:ptCount val="5"/>
                <c:pt idx="0">
                  <c:v>Region 1</c:v>
                </c:pt>
                <c:pt idx="1">
                  <c:v>Region 2</c:v>
                </c:pt>
                <c:pt idx="2">
                  <c:v>Region 3</c:v>
                </c:pt>
                <c:pt idx="3">
                  <c:v>Region 4</c:v>
                </c:pt>
                <c:pt idx="4">
                  <c:v>Region 5</c:v>
                </c:pt>
              </c:strCache>
            </c:strRef>
          </c:cat>
          <c:val>
            <c:numRef>
              <c:f>TraumabyRegionAgeGroup!$C$2:$C$6</c:f>
              <c:numCache>
                <c:formatCode>General</c:formatCode>
                <c:ptCount val="5"/>
                <c:pt idx="0">
                  <c:v>33176</c:v>
                </c:pt>
                <c:pt idx="1">
                  <c:v>28846</c:v>
                </c:pt>
                <c:pt idx="2">
                  <c:v>55427</c:v>
                </c:pt>
                <c:pt idx="3">
                  <c:v>171732</c:v>
                </c:pt>
                <c:pt idx="4">
                  <c:v>8544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2A-4039-9D6A-B940D614CD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941568"/>
        <c:axId val="34947456"/>
      </c:lineChart>
      <c:catAx>
        <c:axId val="349415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Massachusetts Region</a:t>
                </a:r>
              </a:p>
            </c:rich>
          </c:tx>
          <c:layout>
            <c:manualLayout>
              <c:xMode val="edge"/>
              <c:yMode val="edge"/>
              <c:x val="0.40009526586954403"/>
              <c:y val="0.83443027462361108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34947456"/>
        <c:crosses val="autoZero"/>
        <c:auto val="1"/>
        <c:lblAlgn val="ctr"/>
        <c:lblOffset val="100"/>
        <c:noMultiLvlLbl val="0"/>
      </c:catAx>
      <c:valAx>
        <c:axId val="349474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Trauma Case Count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34941568"/>
        <c:crosses val="autoZero"/>
        <c:crossBetween val="between"/>
        <c:majorUnit val="50000"/>
      </c:valAx>
    </c:plotArea>
    <c:legend>
      <c:legendPos val="b"/>
      <c:layout>
        <c:manualLayout>
          <c:xMode val="edge"/>
          <c:yMode val="edge"/>
          <c:x val="0.71310002916302129"/>
          <c:y val="0.90937738805286183"/>
          <c:w val="0.28146337610576455"/>
          <c:h val="7.32568629924519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400" dirty="0"/>
              <a:t>Pediatric Trauma Incidents by Region </a:t>
            </a:r>
            <a:r>
              <a:rPr lang="en-US" sz="2400" b="1" i="0" u="none" strike="noStrike" baseline="0" dirty="0">
                <a:effectLst/>
              </a:rPr>
              <a:t>Routed to Verified Trauma Centers</a:t>
            </a:r>
            <a:endParaRPr lang="en-US" sz="2400" dirty="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TraumabyRegionAgeGroup!$B$1</c:f>
              <c:strCache>
                <c:ptCount val="1"/>
                <c:pt idx="0">
                  <c:v>Pediatric</c:v>
                </c:pt>
              </c:strCache>
            </c:strRef>
          </c:tx>
          <c:dLbls>
            <c:dLbl>
              <c:idx val="0"/>
              <c:layout>
                <c:manualLayout>
                  <c:x val="6.8366263244872175E-2"/>
                  <c:y val="-3.6097541720867695E-3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tx1"/>
                        </a:solidFill>
                      </a:defRPr>
                    </a:pPr>
                    <a:r>
                      <a:rPr lang="en-US" sz="1400" b="1" dirty="0">
                        <a:solidFill>
                          <a:schemeClr val="tx1"/>
                        </a:solidFill>
                      </a:rPr>
                      <a:t>Region 1; 6,702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78B-4B3C-8206-D01FA5511134}"/>
                </c:ext>
              </c:extLst>
            </c:dLbl>
            <c:dLbl>
              <c:idx val="1"/>
              <c:layout>
                <c:manualLayout>
                  <c:x val="5.9863176825119086E-3"/>
                  <c:y val="3.8551854090348005E-3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tx1"/>
                        </a:solidFill>
                      </a:defRPr>
                    </a:pPr>
                    <a:r>
                      <a:rPr lang="en-US" sz="1400" b="1" dirty="0">
                        <a:solidFill>
                          <a:schemeClr val="tx1"/>
                        </a:solidFill>
                      </a:rPr>
                      <a:t>Region 2; 7,597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78B-4B3C-8206-D01FA5511134}"/>
                </c:ext>
              </c:extLst>
            </c:dLbl>
            <c:dLbl>
              <c:idx val="2"/>
              <c:layout>
                <c:manualLayout>
                  <c:x val="9.2587124526100906E-3"/>
                  <c:y val="-1.5519617596247247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>
                        <a:solidFill>
                          <a:schemeClr val="tx1"/>
                        </a:solidFill>
                      </a:rPr>
                      <a:t>Region 3; 8,249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78B-4B3C-8206-D01FA551113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tx1"/>
                        </a:solidFill>
                      </a:defRPr>
                    </a:pPr>
                    <a:r>
                      <a:rPr lang="en-US" sz="1400" b="1" dirty="0">
                        <a:solidFill>
                          <a:schemeClr val="tx1"/>
                        </a:solidFill>
                      </a:rPr>
                      <a:t>Region 4; 31,908</a:t>
                    </a:r>
                    <a:endParaRPr lang="en-US" sz="1600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78B-4B3C-8206-D01FA551113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1400" b="1" dirty="0">
                        <a:solidFill>
                          <a:schemeClr val="tx1"/>
                        </a:solidFill>
                      </a:rPr>
                      <a:t>Region 5; 863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78B-4B3C-8206-D01FA55111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TraumabyRegionAgeGroup!$A$2:$A$6</c:f>
              <c:strCache>
                <c:ptCount val="5"/>
                <c:pt idx="0">
                  <c:v>Region 1</c:v>
                </c:pt>
                <c:pt idx="1">
                  <c:v>Region 2</c:v>
                </c:pt>
                <c:pt idx="2">
                  <c:v>Region 3</c:v>
                </c:pt>
                <c:pt idx="3">
                  <c:v>Region 4</c:v>
                </c:pt>
                <c:pt idx="4">
                  <c:v>Region 5</c:v>
                </c:pt>
              </c:strCache>
            </c:strRef>
          </c:cat>
          <c:val>
            <c:numRef>
              <c:f>TraumabyRegionAgeGroup!$B$2:$B$6</c:f>
              <c:numCache>
                <c:formatCode>General</c:formatCode>
                <c:ptCount val="5"/>
                <c:pt idx="0">
                  <c:v>6702</c:v>
                </c:pt>
                <c:pt idx="1">
                  <c:v>7597</c:v>
                </c:pt>
                <c:pt idx="2">
                  <c:v>8249</c:v>
                </c:pt>
                <c:pt idx="3">
                  <c:v>31908</c:v>
                </c:pt>
                <c:pt idx="4">
                  <c:v>863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78B-4B3C-8206-D01FA5511134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Adult Trauma Incidents by Region </a:t>
            </a:r>
            <a:r>
              <a:rPr lang="en-US" sz="2160" b="1" i="0" u="none" strike="noStrike" baseline="0" dirty="0">
                <a:effectLst/>
              </a:rPr>
              <a:t>Routed to Verified Trauma Centers</a:t>
            </a:r>
            <a:endParaRPr lang="en-US" dirty="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TraumabyRegionAgeGroup!$C$1</c:f>
              <c:strCache>
                <c:ptCount val="1"/>
                <c:pt idx="0">
                  <c:v>Adult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 sz="1400" b="1"/>
                      <a:t>Region 1; 33,176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402-4510-A3A4-D36759BE6F3E}"/>
                </c:ext>
              </c:extLst>
            </c:dLbl>
            <c:dLbl>
              <c:idx val="1"/>
              <c:layout>
                <c:manualLayout>
                  <c:x val="0.1364357927481287"/>
                  <c:y val="-3.1873399090478802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/>
                      <a:t>Region 2; 28,846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402-4510-A3A4-D36759BE6F3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400" b="1"/>
                      <a:t>Region 3; 55,427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402-4510-A3A4-D36759BE6F3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400" b="1"/>
                      <a:t>Region 4; 171,732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402-4510-A3A4-D36759BE6F3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1400" b="1"/>
                      <a:t>Region 5; 8,544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402-4510-A3A4-D36759BE6F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TraumabyRegionAgeGroup!$A$2:$A$6</c:f>
              <c:strCache>
                <c:ptCount val="5"/>
                <c:pt idx="0">
                  <c:v>Region 1</c:v>
                </c:pt>
                <c:pt idx="1">
                  <c:v>Region 2</c:v>
                </c:pt>
                <c:pt idx="2">
                  <c:v>Region 3</c:v>
                </c:pt>
                <c:pt idx="3">
                  <c:v>Region 4</c:v>
                </c:pt>
                <c:pt idx="4">
                  <c:v>Region 5</c:v>
                </c:pt>
              </c:strCache>
            </c:strRef>
          </c:cat>
          <c:val>
            <c:numRef>
              <c:f>TraumabyRegionAgeGroup!$C$2:$C$6</c:f>
              <c:numCache>
                <c:formatCode>General</c:formatCode>
                <c:ptCount val="5"/>
                <c:pt idx="0">
                  <c:v>33176</c:v>
                </c:pt>
                <c:pt idx="1">
                  <c:v>28846</c:v>
                </c:pt>
                <c:pt idx="2">
                  <c:v>55427</c:v>
                </c:pt>
                <c:pt idx="3">
                  <c:v>171732</c:v>
                </c:pt>
                <c:pt idx="4">
                  <c:v>8544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402-4510-A3A4-D36759BE6F3E}"/>
            </c:ext>
          </c:extLst>
        </c:ser>
        <c:dLbls>
          <c:dLblPos val="outEnd"/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88" rIns="91375" bIns="45688" numCol="1" anchor="t" anchorCtr="0" compatLnSpc="1">
            <a:prstTxWarp prst="textNoShape">
              <a:avLst/>
            </a:prstTxWarp>
          </a:bodyPr>
          <a:lstStyle>
            <a:lvl1pPr defTabSz="913592" eaLnBrk="0" hangingPunct="0">
              <a:defRPr sz="12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8" y="1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88" rIns="91375" bIns="45688" numCol="1" anchor="t" anchorCtr="0" compatLnSpc="1">
            <a:prstTxWarp prst="textNoShape">
              <a:avLst/>
            </a:prstTxWarp>
          </a:bodyPr>
          <a:lstStyle>
            <a:lvl1pPr algn="r" defTabSz="913592" eaLnBrk="0" hangingPunct="0">
              <a:defRPr sz="12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883285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88" rIns="91375" bIns="45688" numCol="1" anchor="b" anchorCtr="0" compatLnSpc="1">
            <a:prstTxWarp prst="textNoShape">
              <a:avLst/>
            </a:prstTxWarp>
          </a:bodyPr>
          <a:lstStyle>
            <a:lvl1pPr defTabSz="913592" eaLnBrk="0" hangingPunct="0">
              <a:defRPr sz="12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8" y="883285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88" rIns="91375" bIns="4568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fld id="{38357463-D1CE-4BFF-A1AD-663F1A17DFD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490499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3038475" cy="45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88" rIns="91375" bIns="45688" numCol="1" anchor="t" anchorCtr="0" compatLnSpc="1">
            <a:prstTxWarp prst="textNoShape">
              <a:avLst/>
            </a:prstTxWarp>
          </a:bodyPr>
          <a:lstStyle>
            <a:lvl1pPr defTabSz="913592" eaLnBrk="0" hangingPunct="0">
              <a:defRPr sz="12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8" y="0"/>
            <a:ext cx="3038475" cy="45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88" rIns="91375" bIns="45688" numCol="1" anchor="t" anchorCtr="0" compatLnSpc="1">
            <a:prstTxWarp prst="textNoShape">
              <a:avLst/>
            </a:prstTxWarp>
          </a:bodyPr>
          <a:lstStyle>
            <a:lvl1pPr algn="r" defTabSz="913592" eaLnBrk="0" hangingPunct="0">
              <a:defRPr sz="12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77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98575" y="685800"/>
            <a:ext cx="4491038" cy="33702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42927" y="4416427"/>
            <a:ext cx="6156324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88" rIns="91375" bIns="45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4"/>
            <a:endParaRPr lang="en-US" noProof="0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8839202"/>
            <a:ext cx="3038475" cy="45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88" rIns="91375" bIns="45688" numCol="1" anchor="b" anchorCtr="0" compatLnSpc="1">
            <a:prstTxWarp prst="textNoShape">
              <a:avLst/>
            </a:prstTxWarp>
          </a:bodyPr>
          <a:lstStyle>
            <a:lvl1pPr defTabSz="913592" eaLnBrk="0" hangingPunct="0">
              <a:defRPr sz="12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8" y="8839202"/>
            <a:ext cx="3038475" cy="45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88" rIns="91375" bIns="4568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fld id="{657FE82D-8BD1-4F09-9CC7-CFD40F2A98F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266742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just" rtl="0" eaLnBrk="0" fontAlgn="base" hangingPunct="0">
      <a:spcBef>
        <a:spcPct val="30000"/>
      </a:spcBef>
      <a:spcAft>
        <a:spcPct val="30000"/>
      </a:spcAft>
      <a:buFont typeface="Monotype Sorts" pitchFamily="2" charset="2"/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just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just" rtl="0" eaLnBrk="0" fontAlgn="base" hangingPunct="0">
      <a:spcBef>
        <a:spcPct val="30000"/>
      </a:spcBef>
      <a:spcAft>
        <a:spcPct val="0"/>
      </a:spcAft>
      <a:buFont typeface="Arial" charset="0"/>
      <a:buChar char="–"/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681" indent="-285647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2586" indent="-22851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99621" indent="-22851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6653" indent="-22851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3689" indent="-2285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0724" indent="-2285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7755" indent="-2285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4791" indent="-2285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2B14834A-8FC9-4C1D-8E02-53DE9F41255B}" type="slidenum">
              <a:rPr lang="en-US" altLang="en-US" sz="1200">
                <a:latin typeface="Times New Roman" pitchFamily="18" charset="0"/>
              </a:rPr>
              <a:pPr>
                <a:defRPr/>
              </a:pPr>
              <a:t>1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1934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9513" y="695325"/>
            <a:ext cx="4651375" cy="3487738"/>
          </a:xfrm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8393"/>
            <a:ext cx="5608320" cy="4182979"/>
          </a:xfrm>
          <a:noFill/>
        </p:spPr>
        <p:txBody>
          <a:bodyPr lIns="93433" tIns="46718" rIns="93433" bIns="46718"/>
          <a:lstStyle/>
          <a:p>
            <a:pPr eaLnBrk="1" hangingPunct="1"/>
            <a:endParaRPr lang="en-US" altLang="en-US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4580" name="Slide Number Placeholder 3"/>
          <p:cNvSpPr txBox="1">
            <a:spLocks noGrp="1"/>
          </p:cNvSpPr>
          <p:nvPr/>
        </p:nvSpPr>
        <p:spPr bwMode="auto">
          <a:xfrm>
            <a:off x="3970938" y="8828777"/>
            <a:ext cx="3037840" cy="466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433" tIns="46718" rIns="93433" bIns="46718" anchor="b"/>
          <a:lstStyle/>
          <a:p>
            <a:pPr algn="r" defTabSz="972753" eaLnBrk="1" hangingPunct="1"/>
            <a:fld id="{31608466-B782-45AF-9CDA-27B5D3DFD136}" type="slidenum">
              <a:rPr lang="en-US" altLang="en-US" sz="1200">
                <a:latin typeface="Arial" pitchFamily="34" charset="0"/>
              </a:rPr>
              <a:pPr algn="r" defTabSz="972753" eaLnBrk="1" hangingPunct="1"/>
              <a:t>4</a:t>
            </a:fld>
            <a:endParaRPr lang="en-US" altLang="en-US" sz="12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815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FE82D-8BD1-4F09-9CC7-CFD40F2A98FD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28185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FE82D-8BD1-4F09-9CC7-CFD40F2A98FD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52999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FE82D-8BD1-4F09-9CC7-CFD40F2A98FD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53950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0" y="0"/>
            <a:ext cx="9158288" cy="1135063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dirty="0">
              <a:latin typeface="Calibri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0" y="0"/>
            <a:ext cx="9158288" cy="1135063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</p:txBody>
      </p:sp>
      <p:pic>
        <p:nvPicPr>
          <p:cNvPr id="6" name="Picture 4" descr="bann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61"/>
          <a:stretch>
            <a:fillRect/>
          </a:stretch>
        </p:blipFill>
        <p:spPr bwMode="auto">
          <a:xfrm>
            <a:off x="-3175" y="223838"/>
            <a:ext cx="91582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01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01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728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A0057DB5-8FF7-4BA7-8914-A1AF0B1A2C5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1544335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655A9-5437-46F7-BE10-B733BBE993D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2548185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A7EAF-A988-4BC9-BBA0-994513A9C5C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5476491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2A28F-D383-4731-ACAF-1D27A91558E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6563029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93801-6374-4BD5-9140-E5FBA2376FA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216039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1697D-BE05-41B4-9122-1D794F4B606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8306934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382DF-37D0-4415-86A0-912A89C81F7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344232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994ED-10BB-439A-A30C-E8F548AB402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7299299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2F5DE-A505-4BD2-9D2C-818CEA9E813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2442668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97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97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44FA3-8001-4396-846C-04B17CD8847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5155740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5257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67A76-8480-4EEA-B124-233A2FE5774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86801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2125" y="223838"/>
            <a:ext cx="2127250" cy="59023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3838"/>
            <a:ext cx="6232525" cy="59023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5B6A19AC-5F13-45D0-82BB-124D8123118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516144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E0FF89"/>
              </a:gs>
              <a:gs pos="50000">
                <a:srgbClr val="F2FFCD"/>
              </a:gs>
              <a:gs pos="100000">
                <a:srgbClr val="E0FF89"/>
              </a:gs>
            </a:gsLst>
            <a:lin ang="27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0" y="1905000"/>
            <a:ext cx="9144000" cy="198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6" name="Picture 9" descr="BSAS_Logo_tag_WEB_Colo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05000"/>
            <a:ext cx="28956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best ver2b seal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003264"/>
              </a:clrFrom>
              <a:clrTo>
                <a:srgbClr val="00326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133600"/>
            <a:ext cx="1549400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1"/>
          <p:cNvSpPr>
            <a:spLocks noChangeArrowheads="1"/>
          </p:cNvSpPr>
          <p:nvPr userDrawn="1"/>
        </p:nvSpPr>
        <p:spPr bwMode="auto">
          <a:xfrm>
            <a:off x="0" y="1828800"/>
            <a:ext cx="9144000" cy="90488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AutoShape 12"/>
          <p:cNvSpPr>
            <a:spLocks noChangeArrowheads="1"/>
          </p:cNvSpPr>
          <p:nvPr userDrawn="1"/>
        </p:nvSpPr>
        <p:spPr bwMode="auto">
          <a:xfrm>
            <a:off x="0" y="3886200"/>
            <a:ext cx="9144000" cy="90488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30480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DRAFT For Policy Development Purposes Only</a:t>
            </a:r>
            <a:endParaRPr lang="en-US" alt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F2D1069-994C-4457-BCB8-230B112B0F7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2568252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DRAFT For Policy Development Purposes Only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FC530E7-144D-41B8-859B-B8CE142CB13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6437055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DRAFT For Policy Development Purposes Only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E1EC910-F471-49E7-A50B-79DE0C8ADBE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1741145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DRAFT For Policy Development Purposes Only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54052CE-05A3-43E4-982A-C0FF7867FDE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5785067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DRAFT For Policy Development Purposes Only</a:t>
            </a:r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35F0D54-3B23-4165-82DF-C74BF2BBDDD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0931269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DRAFT For Policy Development Purposes Only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D380E01-C9C7-4D48-AC85-58A0F2DA427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3682817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DRAFT For Policy Development Purposes Only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30D027E-C267-4D7C-A545-0866C61390C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7787711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DRAFT For Policy Development Purposes Only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651516B-1CB7-4BE6-A6D1-015F25DBC63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930322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DRAFT For Policy Development Purposes Only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CE2EE80-13CE-475A-ADCB-47ABB58CD60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4518865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DRAFT For Policy Development Purposes Only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69A0A19-E671-4A3D-B5F7-1B4F9E7412C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96391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1313" y="223838"/>
            <a:ext cx="4818062" cy="708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314450"/>
            <a:ext cx="8229600" cy="481171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927C9FCF-F3F4-40F2-BD82-0E67C2AB7E0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353910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DRAFT For Policy Development Purposes Only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EA6F9E2-5F4C-40F5-8EE7-0E1B8D8185F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7129701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04800"/>
            <a:ext cx="5257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DRAFT For Policy Development Purposes Only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1D538FA-0A8D-4A17-AC85-204BD3ED2E0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49685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E0FF89"/>
              </a:gs>
              <a:gs pos="50000">
                <a:srgbClr val="F2FFCD"/>
              </a:gs>
              <a:gs pos="100000">
                <a:srgbClr val="E0FF89"/>
              </a:gs>
            </a:gsLst>
            <a:lin ang="27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905000"/>
            <a:ext cx="9144000" cy="198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Picture 4" descr="BSAS_Logo_tag_WEB_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08188"/>
            <a:ext cx="2667000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0" y="1828800"/>
            <a:ext cx="9144000" cy="90488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0" y="3886200"/>
            <a:ext cx="9144000" cy="90488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" name="Picture 13" descr="DPH Logo - Blu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812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762000" y="30480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65EF8-BA54-4476-BA33-A01CE7F0ED9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39874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29ABF-028A-490C-AF4C-248A0301E76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28093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974C9-E980-4318-BF1D-D7BE50CB950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18655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983C3-5F08-4682-91F6-0BFB2BE94BF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71007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EEE05-FAC0-4D6F-BC80-8D92EBD3990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29834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5D9CA-FDE7-4040-A0A8-1C02355BDEB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539592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91E3E-BF31-4D0D-B716-39DDD0891F1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31084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57200" y="6354082"/>
            <a:ext cx="3962628" cy="476250"/>
          </a:xfrm>
          <a:ln/>
        </p:spPr>
        <p:txBody>
          <a:bodyPr/>
          <a:lstStyle>
            <a:lvl1pPr algn="l">
              <a:defRPr lang="en-US" sz="1600" b="1"/>
            </a:lvl1pPr>
          </a:lstStyle>
          <a:p>
            <a:pPr>
              <a:defRPr/>
            </a:pPr>
            <a:r>
              <a:rPr lang="en-US" altLang="en-US"/>
              <a:t>DRAFT For Policy Development Purposes Only</a:t>
            </a:r>
            <a:endParaRPr lang="en-US" sz="1800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 anchor="b"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9A3CBEC9-3421-470A-8847-5F6DEB543E5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957589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70B50-70AB-42C2-9BE4-98D9AA96E49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129904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559CC-424E-4BCC-A699-40410B1EB38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82693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1F6DA-C4D7-4CD6-9A69-FE5772C34F1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468527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97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97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F81D6-EFAC-40F8-9EB6-89E513D40C8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027164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5257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0F5B8-3C67-49FB-BFDE-53F19291CCB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611433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E0FF89"/>
              </a:gs>
              <a:gs pos="50000">
                <a:srgbClr val="F2FFCD"/>
              </a:gs>
              <a:gs pos="100000">
                <a:srgbClr val="E0FF89"/>
              </a:gs>
            </a:gsLst>
            <a:lin ang="27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905000"/>
            <a:ext cx="9144000" cy="198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Picture 4" descr="BSAS_Logo_tag_WEB_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08188"/>
            <a:ext cx="2667000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0" y="1828800"/>
            <a:ext cx="9144000" cy="90488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0" y="3886200"/>
            <a:ext cx="9144000" cy="90488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" name="Picture 13" descr="DPH Logo - Blu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812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762000" y="30480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AEE11-BE99-4372-8245-3BDAF12E6F8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673124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EDF9D-FBE3-4002-856C-24217C4C199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721828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2767C-F98F-42DD-B5E3-835C17AD921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395296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C91F6-8D43-4265-B8AC-16A4DA030A1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243983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88E3B-86B4-444A-BB61-928A637C5E3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56472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D1B72EA1-7B23-430E-A64E-0ED8745C61B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65268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8DEE4-5715-466A-AE17-16767AD409E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157791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4C5D5-E614-4D90-BBA9-26EE154C371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619184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685D4-FB7B-4753-B141-C70E149CE88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064636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48A21-AA24-4C04-8756-391CADAF404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658171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BC717-E613-47A6-AE4E-34E91B1746F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537103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97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97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81566-3DE2-4961-BD74-828A93E7915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004580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5257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D1E16-300A-4A1B-A6BA-33DE3CF47CC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171113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E0FF89"/>
              </a:gs>
              <a:gs pos="50000">
                <a:srgbClr val="F2FFCD"/>
              </a:gs>
              <a:gs pos="100000">
                <a:srgbClr val="E0FF89"/>
              </a:gs>
            </a:gsLst>
            <a:lin ang="27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905000"/>
            <a:ext cx="9144000" cy="198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Picture 4" descr="BSAS_Logo_tag_WEB_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08188"/>
            <a:ext cx="2667000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0" y="1828800"/>
            <a:ext cx="9144000" cy="90488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0" y="3886200"/>
            <a:ext cx="9144000" cy="90488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" name="Picture 13" descr="DPH Logo - Blu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812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762000" y="30480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CBBDC-0F58-45EE-B119-74C190FBC05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230514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9EEB7-2E0B-4832-B276-2D770594106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41817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E5EEF-4DB4-4405-80CF-5D62DA3B459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45083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14450"/>
            <a:ext cx="4038600" cy="4811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14450"/>
            <a:ext cx="4038600" cy="4811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99DC3DB0-886C-48F7-9F68-2C470700E81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687210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1FB6B-8DC9-4A18-AC01-1E37FA57948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321013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8229B-D487-452F-B996-4923506DF06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927850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1650B-A5DA-4C75-ADB4-577AE838139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632651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C8499-9A50-43BB-A276-38DF5F70FD6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207131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AD026-AF53-495A-9DE6-A8540DC3FC2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649219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83907-2CEE-4735-BCC0-D4D0FEC8370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468101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FD949-1B10-4794-97A8-2417DD96B8C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46446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97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97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CD6E3-28FA-40A5-B9F0-D21B5150686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09385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5257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37C11-0C3C-47B7-88B0-B902D52D7C9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741123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E0FF89"/>
              </a:gs>
              <a:gs pos="50000">
                <a:srgbClr val="F2FFCD"/>
              </a:gs>
              <a:gs pos="100000">
                <a:srgbClr val="E0FF89"/>
              </a:gs>
            </a:gsLst>
            <a:lin ang="27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0" y="1905000"/>
            <a:ext cx="9144000" cy="198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6" name="Picture 9" descr="BSAS_Logo_tag_WEB_Colo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05000"/>
            <a:ext cx="28956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best ver2b seal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003264"/>
              </a:clrFrom>
              <a:clrTo>
                <a:srgbClr val="00326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133600"/>
            <a:ext cx="1549400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1"/>
          <p:cNvSpPr>
            <a:spLocks noChangeArrowheads="1"/>
          </p:cNvSpPr>
          <p:nvPr userDrawn="1"/>
        </p:nvSpPr>
        <p:spPr bwMode="auto">
          <a:xfrm>
            <a:off x="0" y="1828800"/>
            <a:ext cx="9144000" cy="90488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AutoShape 12"/>
          <p:cNvSpPr>
            <a:spLocks noChangeArrowheads="1"/>
          </p:cNvSpPr>
          <p:nvPr userDrawn="1"/>
        </p:nvSpPr>
        <p:spPr bwMode="auto">
          <a:xfrm>
            <a:off x="0" y="3886200"/>
            <a:ext cx="9144000" cy="90488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30480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DRAFT For Policy Development Purposes Only</a:t>
            </a:r>
            <a:endParaRPr lang="en-US" alt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071079E-C80E-45CC-8D30-C918E708544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87495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324AB848-0D79-4BB1-8551-76E286A3428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270299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DRAFT For Policy Development Purposes Only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D780E0F-A3FC-483A-A3E5-D5033424F5F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951047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DRAFT For Policy Development Purposes Only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112A531-BE4E-42B8-89DE-E85BC4871ED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601590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DRAFT For Policy Development Purposes Only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608CA70-2ABB-4E51-AA3C-55C760DF3A1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977870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DRAFT For Policy Development Purposes Only</a:t>
            </a:r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D9D8C50-BAFA-4771-A601-F2F9CE6CA29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024450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DRAFT For Policy Development Purposes Only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7034BF8-ABE9-4F20-8453-A3826AD297F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136014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DRAFT For Policy Development Purposes Only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D63E20D-C208-4033-A4E5-FFF456B4BEC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150678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DRAFT For Policy Development Purposes Only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911B166-6D7D-489B-97BA-DD83A9A60FB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624829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DRAFT For Policy Development Purposes Only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209B5D4-87DD-4E93-9A59-122546D11BA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755677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DRAFT For Policy Development Purposes Only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9C5A53D-4DA1-47C9-A1FD-543D6AD6F3B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935726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DRAFT For Policy Development Purposes Only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4724346-8D01-4F87-AD6D-13BCCC228AB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7270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264410CA-55B0-40FE-BEFE-CD979DB58FD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566631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04800"/>
            <a:ext cx="5257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DRAFT For Policy Development Purposes Only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367949F-1704-4906-971A-69DB0C9E679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792244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E0FF89"/>
              </a:gs>
              <a:gs pos="50000">
                <a:srgbClr val="F2FFCD"/>
              </a:gs>
              <a:gs pos="100000">
                <a:srgbClr val="E0FF89"/>
              </a:gs>
            </a:gsLst>
            <a:lin ang="27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905000"/>
            <a:ext cx="9144000" cy="198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6" name="Picture 4" descr="BSAS_Logo_tag_WEB_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08188"/>
            <a:ext cx="2667000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0" y="1828800"/>
            <a:ext cx="9144000" cy="90488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0" y="3886200"/>
            <a:ext cx="9144000" cy="90488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9" name="Picture 13" descr="DPH Logo - Blu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812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762000" y="30480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DB709-F2F1-4ED7-864F-D3BB538D3A9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645885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6BA61-87E7-4D00-897A-A1DD59C2EE2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106086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7C2E4-1EC6-409B-98B4-037B89B60CD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252834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C696C-5438-4A94-8AF3-8014564F8A4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862886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072B3-92E1-495C-B8B3-AF7CF82EC14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7891565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2ED94-429C-41BA-9F25-51FEECC39F6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808621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49630-B2B7-476E-AAEE-AEF009624C0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2112826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C636E-D050-4267-9CDB-DBCA495DCE4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8605905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20AA8-5E9E-40AE-A0E5-377AB41A299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95736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0BD109FE-154F-49E4-8D02-47A3E8B5008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4067443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8568F-CFC4-4D1A-A82D-40EA4DFA6EA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181023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97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97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7B53A-DA4C-43ED-816C-0F6C060B870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48652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229195"/>
            <a:ext cx="5256068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8933" y="1599903"/>
            <a:ext cx="4043795" cy="45258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273" y="1599903"/>
            <a:ext cx="4043795" cy="45258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38D74-0F22-4E6B-89D4-F73C8449D93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7804099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8932" y="229196"/>
            <a:ext cx="8226136" cy="5896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6F97D-DABC-4820-B3C7-D6075091170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845053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E0FF89"/>
              </a:gs>
              <a:gs pos="50000">
                <a:srgbClr val="F2FFCD"/>
              </a:gs>
              <a:gs pos="100000">
                <a:srgbClr val="E0FF89"/>
              </a:gs>
            </a:gsLst>
            <a:lin ang="27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905000"/>
            <a:ext cx="9144000" cy="198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Picture 4" descr="BSAS_Logo_tag_WEB_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08188"/>
            <a:ext cx="2667000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0" y="1828800"/>
            <a:ext cx="9144000" cy="90488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0" y="3886200"/>
            <a:ext cx="9144000" cy="90488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" name="Picture 13" descr="DPH Logo - Blu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812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762000" y="30480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014E7-2697-423B-9AF9-5A60722DC99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596838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1F060-CFC2-4034-B94D-6FBA18A3750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8640647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8AB14-E65D-404C-8497-D374B36485E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6951731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3CD89-E1FC-4431-8FDC-A69BEE278D6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3970085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1D33A-BFBE-4597-8BD1-9CEC8C7116C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6248163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49DFE-3693-4AB7-9BD3-49F05A6050D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54402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F9B59B9E-22FA-4207-A1FB-7239D803BF8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47778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3AC3B-43B8-455D-B0A2-3397697BE67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9154828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8B778-A389-42F9-9D2C-4430971A619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367554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2FE71-15FA-4928-8586-A4B02E7D2DB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1310448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76099-DF61-4D30-AB50-C8D4BB113A3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8031540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97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97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92AB8-DED9-4060-9824-BCD9CE1E009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7816763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5257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59EBE-C261-4CB9-BE24-011EADF74A1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3434748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E0FF89"/>
              </a:gs>
              <a:gs pos="50000">
                <a:srgbClr val="F2FFCD"/>
              </a:gs>
              <a:gs pos="100000">
                <a:srgbClr val="E0FF89"/>
              </a:gs>
            </a:gsLst>
            <a:lin ang="27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0" y="1905000"/>
            <a:ext cx="9144000" cy="198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6" name="Picture 9" descr="BSAS_Logo_tag_WEB_Colo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05000"/>
            <a:ext cx="28956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best ver2b seal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003264"/>
              </a:clrFrom>
              <a:clrTo>
                <a:srgbClr val="00326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133600"/>
            <a:ext cx="1549400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1"/>
          <p:cNvSpPr>
            <a:spLocks noChangeArrowheads="1"/>
          </p:cNvSpPr>
          <p:nvPr userDrawn="1"/>
        </p:nvSpPr>
        <p:spPr bwMode="auto">
          <a:xfrm>
            <a:off x="0" y="1828800"/>
            <a:ext cx="9144000" cy="90488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AutoShape 12"/>
          <p:cNvSpPr>
            <a:spLocks noChangeArrowheads="1"/>
          </p:cNvSpPr>
          <p:nvPr userDrawn="1"/>
        </p:nvSpPr>
        <p:spPr bwMode="auto">
          <a:xfrm>
            <a:off x="0" y="3886200"/>
            <a:ext cx="9144000" cy="90488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30480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DRAFT For Policy Development Purposes Only</a:t>
            </a:r>
            <a:endParaRPr lang="en-US" alt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AE178DD-4455-4175-BC9B-5DD2E5ED194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0873028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DRAFT For Policy Development Purposes Only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41D70F5-B983-4D2B-BB95-E4FA682B3AA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6977775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DRAFT For Policy Development Purposes Only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91E3A06-42C8-4156-A968-10FAD79C36B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0322673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DRAFT For Policy Development Purposes Only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DD08D19-2534-477E-88DC-FD2FB4FAE55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9369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A8463FEC-5F86-4FAD-BCFF-6CA12CA885B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79730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DRAFT For Policy Development Purposes Only</a:t>
            </a:r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1F5F439-14E3-44B7-B016-1D5FA396164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2198725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DRAFT For Policy Development Purposes Only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ECC9985-1AE0-43F2-8C27-39E085D6EB7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4929462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DRAFT For Policy Development Purposes Only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E17C149-9794-4721-A3AD-5FEA020F177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996279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DRAFT For Policy Development Purposes Only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3CC8FB0-76C8-491E-8001-84820E6C18B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416745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DRAFT For Policy Development Purposes Only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680A79F-5980-45DB-B452-5068BC96104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4791446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DRAFT For Policy Development Purposes Only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AB74334-71BC-4036-8BE8-7E53A8EEB87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679673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DRAFT For Policy Development Purposes Only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7C1A818-41F8-4EB1-B9C1-0051DD8D3F9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9217743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04800"/>
            <a:ext cx="5257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DRAFT For Policy Development Purposes Only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7D3CCA2-E67F-49CE-893B-58B4E9B3DDA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1240752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E0FF89"/>
              </a:gs>
              <a:gs pos="50000">
                <a:srgbClr val="F2FFCD"/>
              </a:gs>
              <a:gs pos="100000">
                <a:srgbClr val="E0FF89"/>
              </a:gs>
            </a:gsLst>
            <a:lin ang="27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905000"/>
            <a:ext cx="9144000" cy="198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Picture 4" descr="BSAS_Logo_tag_WEB_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08188"/>
            <a:ext cx="2667000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0" y="1828800"/>
            <a:ext cx="9144000" cy="90488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0" y="3886200"/>
            <a:ext cx="9144000" cy="90488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" name="Picture 13" descr="DPH Logo - Blu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812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762000" y="30480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792D1-0702-4439-949D-DE7270B3ACE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7764237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F1A51-68E6-48F8-BFCA-5C5C28BB74C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8695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11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image" Target="../media/image6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6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6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image" Target="../media/image2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7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image" Target="../media/image6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99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/>
          <p:cNvSpPr>
            <a:spLocks noChangeArrowheads="1"/>
          </p:cNvSpPr>
          <p:nvPr/>
        </p:nvSpPr>
        <p:spPr bwMode="auto">
          <a:xfrm>
            <a:off x="0" y="0"/>
            <a:ext cx="9158288" cy="1135063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dirty="0">
              <a:latin typeface="Calibri" pitchFamily="34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51313" y="223838"/>
            <a:ext cx="4818062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14450"/>
            <a:ext cx="8229600" cy="481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5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155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9B23659A-8EA9-485F-B181-D56A6DF5078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031" name="Picture 4" descr="banne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197" b="8861"/>
          <a:stretch>
            <a:fillRect/>
          </a:stretch>
        </p:blipFill>
        <p:spPr bwMode="auto">
          <a:xfrm>
            <a:off x="-3175" y="223838"/>
            <a:ext cx="4011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2070" r:id="rId1"/>
    <p:sldLayoutId id="2147501981" r:id="rId2"/>
    <p:sldLayoutId id="2147501982" r:id="rId3"/>
    <p:sldLayoutId id="2147501983" r:id="rId4"/>
    <p:sldLayoutId id="2147501984" r:id="rId5"/>
    <p:sldLayoutId id="2147501985" r:id="rId6"/>
    <p:sldLayoutId id="2147501986" r:id="rId7"/>
    <p:sldLayoutId id="2147501987" r:id="rId8"/>
    <p:sldLayoutId id="2147501988" r:id="rId9"/>
    <p:sldLayoutId id="2147501989" r:id="rId10"/>
    <p:sldLayoutId id="2147501990" r:id="rId11"/>
    <p:sldLayoutId id="2147501991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ChangeArrowheads="1"/>
          </p:cNvSpPr>
          <p:nvPr/>
        </p:nvSpPr>
        <p:spPr bwMode="auto">
          <a:xfrm>
            <a:off x="4724400" y="0"/>
            <a:ext cx="4419600" cy="1447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2B56AB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1267" name="Picture 8" descr="BSAS_Logo_tag_colo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7"/>
          <a:stretch>
            <a:fillRect/>
          </a:stretch>
        </p:blipFill>
        <p:spPr bwMode="auto">
          <a:xfrm>
            <a:off x="76200" y="152400"/>
            <a:ext cx="21336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9"/>
          <p:cNvSpPr>
            <a:spLocks noChangeArrowheads="1"/>
          </p:cNvSpPr>
          <p:nvPr/>
        </p:nvSpPr>
        <p:spPr bwMode="auto">
          <a:xfrm>
            <a:off x="2514600" y="0"/>
            <a:ext cx="2209800" cy="1447800"/>
          </a:xfrm>
          <a:prstGeom prst="rect">
            <a:avLst/>
          </a:prstGeom>
          <a:gradFill rotWithShape="0">
            <a:gsLst>
              <a:gs pos="0">
                <a:srgbClr val="FEFFFB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1269" name="Picture 10" descr="best ver2b seal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003264"/>
              </a:clrFrom>
              <a:clrTo>
                <a:srgbClr val="00326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963" y="203200"/>
            <a:ext cx="109220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1" descr="bsas swoosh light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304800"/>
            <a:ext cx="5257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DRAFT For Policy Development Purposes Only</a:t>
            </a:r>
            <a:endParaRPr lang="en-US" alt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8D050094-566A-4114-A9B7-1A8E8F694D6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060" name="AutoShape 12"/>
          <p:cNvSpPr>
            <a:spLocks noChangeArrowheads="1"/>
          </p:cNvSpPr>
          <p:nvPr/>
        </p:nvSpPr>
        <p:spPr bwMode="auto">
          <a:xfrm>
            <a:off x="0" y="6767513"/>
            <a:ext cx="9144000" cy="90487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0" y="1447800"/>
            <a:ext cx="9144000" cy="76200"/>
          </a:xfrm>
          <a:prstGeom prst="bevel">
            <a:avLst>
              <a:gd name="adj" fmla="val 12500"/>
            </a:avLst>
          </a:prstGeom>
          <a:solidFill>
            <a:srgbClr val="99CC00"/>
          </a:solidFill>
          <a:ln w="9525">
            <a:solidFill>
              <a:srgbClr val="99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2102" r:id="rId1"/>
    <p:sldLayoutId id="2147502103" r:id="rId2"/>
    <p:sldLayoutId id="2147502104" r:id="rId3"/>
    <p:sldLayoutId id="2147502105" r:id="rId4"/>
    <p:sldLayoutId id="2147502106" r:id="rId5"/>
    <p:sldLayoutId id="2147502107" r:id="rId6"/>
    <p:sldLayoutId id="2147502108" r:id="rId7"/>
    <p:sldLayoutId id="2147502109" r:id="rId8"/>
    <p:sldLayoutId id="2147502110" r:id="rId9"/>
    <p:sldLayoutId id="2147502111" r:id="rId10"/>
    <p:sldLayoutId id="2147502112" r:id="rId11"/>
    <p:sldLayoutId id="2147502113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ChangeArrowheads="1"/>
          </p:cNvSpPr>
          <p:nvPr/>
        </p:nvSpPr>
        <p:spPr bwMode="auto">
          <a:xfrm>
            <a:off x="6934200" y="0"/>
            <a:ext cx="2209800" cy="1447800"/>
          </a:xfrm>
          <a:prstGeom prst="rect">
            <a:avLst/>
          </a:prstGeom>
          <a:gradFill rotWithShape="0">
            <a:gsLst>
              <a:gs pos="0">
                <a:srgbClr val="FEFFFB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27" name="Rectangle 2"/>
          <p:cNvSpPr>
            <a:spLocks noChangeArrowheads="1"/>
          </p:cNvSpPr>
          <p:nvPr/>
        </p:nvSpPr>
        <p:spPr bwMode="auto">
          <a:xfrm rot="10800000">
            <a:off x="0" y="0"/>
            <a:ext cx="4419600" cy="14478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2B56AB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052" name="Picture 3" descr="BSAS_Logo_tag_colo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7"/>
          <a:stretch>
            <a:fillRect/>
          </a:stretch>
        </p:blipFill>
        <p:spPr bwMode="auto">
          <a:xfrm>
            <a:off x="6934200" y="152400"/>
            <a:ext cx="20574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6" descr="bsas swoosh light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228600"/>
            <a:ext cx="5257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5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prstClr val="black"/>
                </a:solidFill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prstClr val="black"/>
                </a:solidFill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DBEDD5A-1960-4D94-9C78-93A9D1B665C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35" name="AutoShape 12"/>
          <p:cNvSpPr>
            <a:spLocks noChangeArrowheads="1"/>
          </p:cNvSpPr>
          <p:nvPr/>
        </p:nvSpPr>
        <p:spPr bwMode="auto">
          <a:xfrm>
            <a:off x="0" y="6767513"/>
            <a:ext cx="9144000" cy="90487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36" name="AutoShape 13"/>
          <p:cNvSpPr>
            <a:spLocks noChangeArrowheads="1"/>
          </p:cNvSpPr>
          <p:nvPr/>
        </p:nvSpPr>
        <p:spPr bwMode="auto">
          <a:xfrm>
            <a:off x="0" y="1447800"/>
            <a:ext cx="9144000" cy="76200"/>
          </a:xfrm>
          <a:prstGeom prst="bevel">
            <a:avLst>
              <a:gd name="adj" fmla="val 12500"/>
            </a:avLst>
          </a:prstGeom>
          <a:solidFill>
            <a:srgbClr val="99CC00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061" name="Picture 14" descr="DPH Logo - Blu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2071" r:id="rId1"/>
    <p:sldLayoutId id="2147501992" r:id="rId2"/>
    <p:sldLayoutId id="2147501993" r:id="rId3"/>
    <p:sldLayoutId id="2147501994" r:id="rId4"/>
    <p:sldLayoutId id="2147501995" r:id="rId5"/>
    <p:sldLayoutId id="2147501996" r:id="rId6"/>
    <p:sldLayoutId id="2147501997" r:id="rId7"/>
    <p:sldLayoutId id="2147501998" r:id="rId8"/>
    <p:sldLayoutId id="2147501999" r:id="rId9"/>
    <p:sldLayoutId id="2147502000" r:id="rId10"/>
    <p:sldLayoutId id="2147502001" r:id="rId11"/>
    <p:sldLayoutId id="214750200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ChangeArrowheads="1"/>
          </p:cNvSpPr>
          <p:nvPr/>
        </p:nvSpPr>
        <p:spPr bwMode="auto">
          <a:xfrm>
            <a:off x="6934200" y="0"/>
            <a:ext cx="2209800" cy="1447800"/>
          </a:xfrm>
          <a:prstGeom prst="rect">
            <a:avLst/>
          </a:prstGeom>
          <a:gradFill rotWithShape="0">
            <a:gsLst>
              <a:gs pos="0">
                <a:srgbClr val="FEFFFB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27" name="Rectangle 2"/>
          <p:cNvSpPr>
            <a:spLocks noChangeArrowheads="1"/>
          </p:cNvSpPr>
          <p:nvPr/>
        </p:nvSpPr>
        <p:spPr bwMode="auto">
          <a:xfrm rot="10800000">
            <a:off x="0" y="0"/>
            <a:ext cx="4419600" cy="14478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2B56AB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076" name="Picture 3" descr="BSAS_Logo_tag_colo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7"/>
          <a:stretch>
            <a:fillRect/>
          </a:stretch>
        </p:blipFill>
        <p:spPr bwMode="auto">
          <a:xfrm>
            <a:off x="6934200" y="152400"/>
            <a:ext cx="20574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6" descr="bsas swoosh light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228600"/>
            <a:ext cx="5257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9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prstClr val="black"/>
                </a:solidFill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prstClr val="black"/>
                </a:solidFill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8FDFDF22-58E4-4E47-85B9-2F5AA369084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35" name="AutoShape 12"/>
          <p:cNvSpPr>
            <a:spLocks noChangeArrowheads="1"/>
          </p:cNvSpPr>
          <p:nvPr/>
        </p:nvSpPr>
        <p:spPr bwMode="auto">
          <a:xfrm>
            <a:off x="0" y="6767513"/>
            <a:ext cx="9144000" cy="90487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36" name="AutoShape 13"/>
          <p:cNvSpPr>
            <a:spLocks noChangeArrowheads="1"/>
          </p:cNvSpPr>
          <p:nvPr/>
        </p:nvSpPr>
        <p:spPr bwMode="auto">
          <a:xfrm>
            <a:off x="0" y="1447800"/>
            <a:ext cx="9144000" cy="76200"/>
          </a:xfrm>
          <a:prstGeom prst="bevel">
            <a:avLst>
              <a:gd name="adj" fmla="val 12500"/>
            </a:avLst>
          </a:prstGeom>
          <a:solidFill>
            <a:srgbClr val="99CC00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085" name="Picture 14" descr="DPH Logo - Blu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2072" r:id="rId1"/>
    <p:sldLayoutId id="2147502003" r:id="rId2"/>
    <p:sldLayoutId id="2147502004" r:id="rId3"/>
    <p:sldLayoutId id="2147502005" r:id="rId4"/>
    <p:sldLayoutId id="2147502006" r:id="rId5"/>
    <p:sldLayoutId id="2147502007" r:id="rId6"/>
    <p:sldLayoutId id="2147502008" r:id="rId7"/>
    <p:sldLayoutId id="2147502009" r:id="rId8"/>
    <p:sldLayoutId id="2147502010" r:id="rId9"/>
    <p:sldLayoutId id="2147502011" r:id="rId10"/>
    <p:sldLayoutId id="2147502012" r:id="rId11"/>
    <p:sldLayoutId id="2147502013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ChangeArrowheads="1"/>
          </p:cNvSpPr>
          <p:nvPr/>
        </p:nvSpPr>
        <p:spPr bwMode="auto">
          <a:xfrm>
            <a:off x="6934200" y="0"/>
            <a:ext cx="2209800" cy="1447800"/>
          </a:xfrm>
          <a:prstGeom prst="rect">
            <a:avLst/>
          </a:prstGeom>
          <a:gradFill rotWithShape="0">
            <a:gsLst>
              <a:gs pos="0">
                <a:srgbClr val="FEFFFB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27" name="Rectangle 2"/>
          <p:cNvSpPr>
            <a:spLocks noChangeArrowheads="1"/>
          </p:cNvSpPr>
          <p:nvPr/>
        </p:nvSpPr>
        <p:spPr bwMode="auto">
          <a:xfrm rot="10800000">
            <a:off x="0" y="0"/>
            <a:ext cx="4419600" cy="14478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2B56AB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100" name="Picture 3" descr="BSAS_Logo_tag_colo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7"/>
          <a:stretch>
            <a:fillRect/>
          </a:stretch>
        </p:blipFill>
        <p:spPr bwMode="auto">
          <a:xfrm>
            <a:off x="6934200" y="152400"/>
            <a:ext cx="20574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6" descr="bsas swoosh light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228600"/>
            <a:ext cx="5257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103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prstClr val="black"/>
                </a:solidFill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prstClr val="black"/>
                </a:solidFill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EF3FA4C-1B04-423A-B173-75684B9CD58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35" name="AutoShape 12"/>
          <p:cNvSpPr>
            <a:spLocks noChangeArrowheads="1"/>
          </p:cNvSpPr>
          <p:nvPr/>
        </p:nvSpPr>
        <p:spPr bwMode="auto">
          <a:xfrm>
            <a:off x="0" y="6767513"/>
            <a:ext cx="9144000" cy="90487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36" name="AutoShape 13"/>
          <p:cNvSpPr>
            <a:spLocks noChangeArrowheads="1"/>
          </p:cNvSpPr>
          <p:nvPr/>
        </p:nvSpPr>
        <p:spPr bwMode="auto">
          <a:xfrm>
            <a:off x="0" y="1447800"/>
            <a:ext cx="9144000" cy="76200"/>
          </a:xfrm>
          <a:prstGeom prst="bevel">
            <a:avLst>
              <a:gd name="adj" fmla="val 12500"/>
            </a:avLst>
          </a:prstGeom>
          <a:solidFill>
            <a:srgbClr val="99CC00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109" name="Picture 14" descr="DPH Logo - Blu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2073" r:id="rId1"/>
    <p:sldLayoutId id="2147502014" r:id="rId2"/>
    <p:sldLayoutId id="2147502015" r:id="rId3"/>
    <p:sldLayoutId id="2147502016" r:id="rId4"/>
    <p:sldLayoutId id="2147502017" r:id="rId5"/>
    <p:sldLayoutId id="2147502018" r:id="rId6"/>
    <p:sldLayoutId id="2147502019" r:id="rId7"/>
    <p:sldLayoutId id="2147502020" r:id="rId8"/>
    <p:sldLayoutId id="2147502021" r:id="rId9"/>
    <p:sldLayoutId id="2147502022" r:id="rId10"/>
    <p:sldLayoutId id="2147502023" r:id="rId11"/>
    <p:sldLayoutId id="214750202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ChangeArrowheads="1"/>
          </p:cNvSpPr>
          <p:nvPr/>
        </p:nvSpPr>
        <p:spPr bwMode="auto">
          <a:xfrm>
            <a:off x="4724400" y="0"/>
            <a:ext cx="4419600" cy="1447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2B56AB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5123" name="Picture 8" descr="BSAS_Logo_tag_colo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7"/>
          <a:stretch>
            <a:fillRect/>
          </a:stretch>
        </p:blipFill>
        <p:spPr bwMode="auto">
          <a:xfrm>
            <a:off x="76200" y="152400"/>
            <a:ext cx="21336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9"/>
          <p:cNvSpPr>
            <a:spLocks noChangeArrowheads="1"/>
          </p:cNvSpPr>
          <p:nvPr/>
        </p:nvSpPr>
        <p:spPr bwMode="auto">
          <a:xfrm>
            <a:off x="2514600" y="0"/>
            <a:ext cx="2209800" cy="1447800"/>
          </a:xfrm>
          <a:prstGeom prst="rect">
            <a:avLst/>
          </a:prstGeom>
          <a:gradFill rotWithShape="0">
            <a:gsLst>
              <a:gs pos="0">
                <a:srgbClr val="FEFFFB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5125" name="Picture 10" descr="best ver2b seal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003264"/>
              </a:clrFrom>
              <a:clrTo>
                <a:srgbClr val="00326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963" y="203200"/>
            <a:ext cx="109220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1" descr="bsas swoosh light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304800"/>
            <a:ext cx="5257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DRAFT For Policy Development Purposes Only</a:t>
            </a:r>
            <a:endParaRPr lang="en-US" altLang="en-US" dirty="0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94E9AC45-FFC9-4915-8C13-5AA59ED8A28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060" name="AutoShape 12"/>
          <p:cNvSpPr>
            <a:spLocks noChangeArrowheads="1"/>
          </p:cNvSpPr>
          <p:nvPr/>
        </p:nvSpPr>
        <p:spPr bwMode="auto">
          <a:xfrm>
            <a:off x="0" y="6767513"/>
            <a:ext cx="9144000" cy="90487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0" y="1447800"/>
            <a:ext cx="9144000" cy="76200"/>
          </a:xfrm>
          <a:prstGeom prst="bevel">
            <a:avLst>
              <a:gd name="adj" fmla="val 12500"/>
            </a:avLst>
          </a:prstGeom>
          <a:solidFill>
            <a:srgbClr val="99CC00"/>
          </a:solidFill>
          <a:ln w="9525">
            <a:solidFill>
              <a:srgbClr val="99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2074" r:id="rId1"/>
    <p:sldLayoutId id="2147502075" r:id="rId2"/>
    <p:sldLayoutId id="2147502076" r:id="rId3"/>
    <p:sldLayoutId id="2147502077" r:id="rId4"/>
    <p:sldLayoutId id="2147502078" r:id="rId5"/>
    <p:sldLayoutId id="2147502079" r:id="rId6"/>
    <p:sldLayoutId id="2147502080" r:id="rId7"/>
    <p:sldLayoutId id="2147502081" r:id="rId8"/>
    <p:sldLayoutId id="2147502082" r:id="rId9"/>
    <p:sldLayoutId id="2147502083" r:id="rId10"/>
    <p:sldLayoutId id="2147502084" r:id="rId11"/>
    <p:sldLayoutId id="2147502085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6934200" y="0"/>
            <a:ext cx="2209800" cy="1447800"/>
          </a:xfrm>
          <a:prstGeom prst="rect">
            <a:avLst/>
          </a:prstGeom>
          <a:gradFill rotWithShape="0">
            <a:gsLst>
              <a:gs pos="0">
                <a:srgbClr val="FEFFFB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 rot="10800000">
            <a:off x="0" y="0"/>
            <a:ext cx="4419600" cy="14478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2B56AB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6148" name="Picture 3" descr="BSAS_Logo_tag_color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7"/>
          <a:stretch>
            <a:fillRect/>
          </a:stretch>
        </p:blipFill>
        <p:spPr bwMode="auto">
          <a:xfrm>
            <a:off x="6934200" y="152400"/>
            <a:ext cx="20574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 descr="bsas swoosh light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228600"/>
            <a:ext cx="5257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5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6A6E1262-5A0E-42D7-AF31-C080F2F72CF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" name="AutoShape 12"/>
          <p:cNvSpPr>
            <a:spLocks noChangeArrowheads="1"/>
          </p:cNvSpPr>
          <p:nvPr/>
        </p:nvSpPr>
        <p:spPr bwMode="auto">
          <a:xfrm>
            <a:off x="0" y="6767513"/>
            <a:ext cx="9144000" cy="90487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156" name="AutoShape 13"/>
          <p:cNvSpPr>
            <a:spLocks noChangeArrowheads="1"/>
          </p:cNvSpPr>
          <p:nvPr/>
        </p:nvSpPr>
        <p:spPr bwMode="auto">
          <a:xfrm>
            <a:off x="0" y="1447800"/>
            <a:ext cx="9144000" cy="76200"/>
          </a:xfrm>
          <a:prstGeom prst="bevel">
            <a:avLst>
              <a:gd name="adj" fmla="val 12500"/>
            </a:avLst>
          </a:prstGeom>
          <a:solidFill>
            <a:srgbClr val="99CC00"/>
          </a:solidFill>
          <a:ln w="9525">
            <a:solidFill>
              <a:srgbClr val="99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6157" name="Picture 14" descr="DPH Logo - Blu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2086" r:id="rId1"/>
    <p:sldLayoutId id="2147502025" r:id="rId2"/>
    <p:sldLayoutId id="2147502026" r:id="rId3"/>
    <p:sldLayoutId id="2147502027" r:id="rId4"/>
    <p:sldLayoutId id="2147502028" r:id="rId5"/>
    <p:sldLayoutId id="2147502029" r:id="rId6"/>
    <p:sldLayoutId id="2147502030" r:id="rId7"/>
    <p:sldLayoutId id="2147502031" r:id="rId8"/>
    <p:sldLayoutId id="2147502032" r:id="rId9"/>
    <p:sldLayoutId id="2147502033" r:id="rId10"/>
    <p:sldLayoutId id="2147502034" r:id="rId11"/>
    <p:sldLayoutId id="2147502035" r:id="rId12"/>
    <p:sldLayoutId id="2147502036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ChangeArrowheads="1"/>
          </p:cNvSpPr>
          <p:nvPr/>
        </p:nvSpPr>
        <p:spPr bwMode="auto">
          <a:xfrm>
            <a:off x="6934200" y="0"/>
            <a:ext cx="2209800" cy="1447800"/>
          </a:xfrm>
          <a:prstGeom prst="rect">
            <a:avLst/>
          </a:prstGeom>
          <a:gradFill rotWithShape="0">
            <a:gsLst>
              <a:gs pos="0">
                <a:srgbClr val="FEFFFB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27" name="Rectangle 2"/>
          <p:cNvSpPr>
            <a:spLocks noChangeArrowheads="1"/>
          </p:cNvSpPr>
          <p:nvPr/>
        </p:nvSpPr>
        <p:spPr bwMode="auto">
          <a:xfrm rot="10800000">
            <a:off x="0" y="0"/>
            <a:ext cx="4419600" cy="14478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2B56AB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196" name="Picture 3" descr="BSAS_Logo_tag_colo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7"/>
          <a:stretch>
            <a:fillRect/>
          </a:stretch>
        </p:blipFill>
        <p:spPr bwMode="auto">
          <a:xfrm>
            <a:off x="6934200" y="152400"/>
            <a:ext cx="20574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" descr="bsas swoosh light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228600"/>
            <a:ext cx="5257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9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prstClr val="black"/>
                </a:solidFill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prstClr val="black"/>
                </a:solidFill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8494D3FE-2F11-4550-996E-2407ABDF7BB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35" name="AutoShape 12"/>
          <p:cNvSpPr>
            <a:spLocks noChangeArrowheads="1"/>
          </p:cNvSpPr>
          <p:nvPr/>
        </p:nvSpPr>
        <p:spPr bwMode="auto">
          <a:xfrm>
            <a:off x="0" y="6767513"/>
            <a:ext cx="9144000" cy="90487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36" name="AutoShape 13"/>
          <p:cNvSpPr>
            <a:spLocks noChangeArrowheads="1"/>
          </p:cNvSpPr>
          <p:nvPr/>
        </p:nvSpPr>
        <p:spPr bwMode="auto">
          <a:xfrm>
            <a:off x="0" y="1447800"/>
            <a:ext cx="9144000" cy="76200"/>
          </a:xfrm>
          <a:prstGeom prst="bevel">
            <a:avLst>
              <a:gd name="adj" fmla="val 12500"/>
            </a:avLst>
          </a:prstGeom>
          <a:solidFill>
            <a:srgbClr val="99CC00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205" name="Picture 14" descr="DPH Logo - Blu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2088" r:id="rId1"/>
    <p:sldLayoutId id="2147502048" r:id="rId2"/>
    <p:sldLayoutId id="2147502049" r:id="rId3"/>
    <p:sldLayoutId id="2147502050" r:id="rId4"/>
    <p:sldLayoutId id="2147502051" r:id="rId5"/>
    <p:sldLayoutId id="2147502052" r:id="rId6"/>
    <p:sldLayoutId id="2147502053" r:id="rId7"/>
    <p:sldLayoutId id="2147502054" r:id="rId8"/>
    <p:sldLayoutId id="2147502055" r:id="rId9"/>
    <p:sldLayoutId id="2147502056" r:id="rId10"/>
    <p:sldLayoutId id="2147502057" r:id="rId11"/>
    <p:sldLayoutId id="2147502058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ChangeArrowheads="1"/>
          </p:cNvSpPr>
          <p:nvPr/>
        </p:nvSpPr>
        <p:spPr bwMode="auto">
          <a:xfrm>
            <a:off x="4724400" y="0"/>
            <a:ext cx="4419600" cy="1447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2B56AB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9219" name="Picture 8" descr="BSAS_Logo_tag_colo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7"/>
          <a:stretch>
            <a:fillRect/>
          </a:stretch>
        </p:blipFill>
        <p:spPr bwMode="auto">
          <a:xfrm>
            <a:off x="76200" y="152400"/>
            <a:ext cx="21336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9"/>
          <p:cNvSpPr>
            <a:spLocks noChangeArrowheads="1"/>
          </p:cNvSpPr>
          <p:nvPr/>
        </p:nvSpPr>
        <p:spPr bwMode="auto">
          <a:xfrm>
            <a:off x="2514600" y="0"/>
            <a:ext cx="2209800" cy="1447800"/>
          </a:xfrm>
          <a:prstGeom prst="rect">
            <a:avLst/>
          </a:prstGeom>
          <a:gradFill rotWithShape="0">
            <a:gsLst>
              <a:gs pos="0">
                <a:srgbClr val="FEFFFB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9221" name="Picture 10" descr="best ver2b seal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003264"/>
              </a:clrFrom>
              <a:clrTo>
                <a:srgbClr val="00326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963" y="203200"/>
            <a:ext cx="109220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1" descr="bsas swoosh light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304800"/>
            <a:ext cx="5257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DRAFT For Policy Development Purposes Only</a:t>
            </a:r>
            <a:endParaRPr lang="en-US" altLang="en-US" dirty="0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C884566-90CE-42D4-AEF0-D21581535A7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060" name="AutoShape 12"/>
          <p:cNvSpPr>
            <a:spLocks noChangeArrowheads="1"/>
          </p:cNvSpPr>
          <p:nvPr/>
        </p:nvSpPr>
        <p:spPr bwMode="auto">
          <a:xfrm>
            <a:off x="0" y="6767513"/>
            <a:ext cx="9144000" cy="90487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0" y="1447800"/>
            <a:ext cx="9144000" cy="76200"/>
          </a:xfrm>
          <a:prstGeom prst="bevel">
            <a:avLst>
              <a:gd name="adj" fmla="val 12500"/>
            </a:avLst>
          </a:prstGeom>
          <a:solidFill>
            <a:srgbClr val="99CC00"/>
          </a:solidFill>
          <a:ln w="9525">
            <a:solidFill>
              <a:srgbClr val="99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2089" r:id="rId1"/>
    <p:sldLayoutId id="2147502090" r:id="rId2"/>
    <p:sldLayoutId id="2147502091" r:id="rId3"/>
    <p:sldLayoutId id="2147502092" r:id="rId4"/>
    <p:sldLayoutId id="2147502093" r:id="rId5"/>
    <p:sldLayoutId id="2147502094" r:id="rId6"/>
    <p:sldLayoutId id="2147502095" r:id="rId7"/>
    <p:sldLayoutId id="2147502096" r:id="rId8"/>
    <p:sldLayoutId id="2147502097" r:id="rId9"/>
    <p:sldLayoutId id="2147502098" r:id="rId10"/>
    <p:sldLayoutId id="2147502099" r:id="rId11"/>
    <p:sldLayoutId id="214750210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ChangeArrowheads="1"/>
          </p:cNvSpPr>
          <p:nvPr/>
        </p:nvSpPr>
        <p:spPr bwMode="auto">
          <a:xfrm>
            <a:off x="6934200" y="0"/>
            <a:ext cx="2209800" cy="1447800"/>
          </a:xfrm>
          <a:prstGeom prst="rect">
            <a:avLst/>
          </a:prstGeom>
          <a:gradFill rotWithShape="0">
            <a:gsLst>
              <a:gs pos="0">
                <a:srgbClr val="FEFFFB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27" name="Rectangle 2"/>
          <p:cNvSpPr>
            <a:spLocks noChangeArrowheads="1"/>
          </p:cNvSpPr>
          <p:nvPr/>
        </p:nvSpPr>
        <p:spPr bwMode="auto">
          <a:xfrm rot="10800000">
            <a:off x="0" y="0"/>
            <a:ext cx="4419600" cy="14478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2B56AB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244" name="Picture 3" descr="BSAS_Logo_tag_colo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7"/>
          <a:stretch>
            <a:fillRect/>
          </a:stretch>
        </p:blipFill>
        <p:spPr bwMode="auto">
          <a:xfrm>
            <a:off x="6934200" y="152400"/>
            <a:ext cx="20574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 descr="bsas swoosh light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228600"/>
            <a:ext cx="5257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4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prstClr val="black"/>
                </a:solidFill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prstClr val="black"/>
                </a:solidFill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DRAFT For Policy Development Purposes Only</a:t>
            </a:r>
            <a:endParaRPr lang="en-US" dirty="0"/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3AC2956-D01B-426E-9886-70EABB27AAC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35" name="AutoShape 12"/>
          <p:cNvSpPr>
            <a:spLocks noChangeArrowheads="1"/>
          </p:cNvSpPr>
          <p:nvPr/>
        </p:nvSpPr>
        <p:spPr bwMode="auto">
          <a:xfrm>
            <a:off x="0" y="6767513"/>
            <a:ext cx="9144000" cy="90487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36" name="AutoShape 13"/>
          <p:cNvSpPr>
            <a:spLocks noChangeArrowheads="1"/>
          </p:cNvSpPr>
          <p:nvPr/>
        </p:nvSpPr>
        <p:spPr bwMode="auto">
          <a:xfrm>
            <a:off x="0" y="1447800"/>
            <a:ext cx="9144000" cy="76200"/>
          </a:xfrm>
          <a:prstGeom prst="bevel">
            <a:avLst>
              <a:gd name="adj" fmla="val 12500"/>
            </a:avLst>
          </a:prstGeom>
          <a:solidFill>
            <a:srgbClr val="99CC00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253" name="Picture 14" descr="DPH Logo - Blu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2101" r:id="rId1"/>
    <p:sldLayoutId id="2147502059" r:id="rId2"/>
    <p:sldLayoutId id="2147502060" r:id="rId3"/>
    <p:sldLayoutId id="2147502061" r:id="rId4"/>
    <p:sldLayoutId id="2147502062" r:id="rId5"/>
    <p:sldLayoutId id="2147502063" r:id="rId6"/>
    <p:sldLayoutId id="2147502064" r:id="rId7"/>
    <p:sldLayoutId id="2147502065" r:id="rId8"/>
    <p:sldLayoutId id="2147502066" r:id="rId9"/>
    <p:sldLayoutId id="2147502067" r:id="rId10"/>
    <p:sldLayoutId id="2147502068" r:id="rId11"/>
    <p:sldLayoutId id="2147502069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s.org/quality-programs/trauma/tqip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mbuys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6"/>
          <p:cNvSpPr>
            <a:spLocks noChangeArrowheads="1"/>
          </p:cNvSpPr>
          <p:nvPr/>
        </p:nvSpPr>
        <p:spPr bwMode="auto">
          <a:xfrm>
            <a:off x="0" y="0"/>
            <a:ext cx="9158288" cy="1135063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charset="0"/>
            </a:endParaRPr>
          </a:p>
        </p:txBody>
      </p:sp>
      <p:pic>
        <p:nvPicPr>
          <p:cNvPr id="57348" name="Picture 4" descr="bann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61"/>
          <a:stretch>
            <a:fillRect/>
          </a:stretch>
        </p:blipFill>
        <p:spPr bwMode="auto">
          <a:xfrm>
            <a:off x="0" y="231811"/>
            <a:ext cx="91582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790" y="1355835"/>
            <a:ext cx="8174421" cy="5044964"/>
          </a:xfrm>
        </p:spPr>
        <p:txBody>
          <a:bodyPr/>
          <a:lstStyle/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Trauma Systems Committee</a:t>
            </a:r>
            <a:br>
              <a:rPr lang="en-US" sz="3200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en-US" sz="3000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en-US" sz="3000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Bureau of Health Care Safety and Quality</a:t>
            </a:r>
            <a:br>
              <a:rPr lang="en-US" sz="2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Department of Public Health</a:t>
            </a:r>
            <a:br>
              <a:rPr lang="en-US" sz="2400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en-US" sz="2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Wednesday, May 23, 2018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Trauma Registry Reporting Requirements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As required by 105 CMR 130.851 (C): a </a:t>
            </a:r>
            <a:r>
              <a:rPr lang="en-US" sz="2000" u="sng" dirty="0"/>
              <a:t>hospital providing trauma services as a designated trauma center </a:t>
            </a:r>
            <a:r>
              <a:rPr lang="en-US" sz="2000" dirty="0"/>
              <a:t>must provide: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i="1" dirty="0"/>
              <a:t>to the Center for Health Information Analysis (CHIA) the designated trauma center data set specified in Department guidelines; </a:t>
            </a:r>
          </a:p>
          <a:p>
            <a:pPr marL="0" indent="0">
              <a:buNone/>
            </a:pPr>
            <a:endParaRPr lang="en-US" sz="2000" i="1" dirty="0"/>
          </a:p>
          <a:p>
            <a:r>
              <a:rPr lang="en-US" sz="2000" dirty="0"/>
              <a:t>As required by 105 CMR 130.852 (A), a </a:t>
            </a:r>
            <a:r>
              <a:rPr lang="en-US" sz="2000" u="sng" dirty="0"/>
              <a:t>hospital that is not a designated trauma center may be licensed to provide Emergency Services only if</a:t>
            </a:r>
            <a:r>
              <a:rPr lang="en-US" sz="2000" dirty="0"/>
              <a:t> the hospital provides to CHIA the trauma service hospital data set to be specified in 105 CMR 130.851(C)</a:t>
            </a:r>
            <a:r>
              <a:rPr lang="en-US" sz="2000" i="1" dirty="0"/>
              <a:t>.</a:t>
            </a:r>
          </a:p>
          <a:p>
            <a:pPr marL="0" indent="0">
              <a:buNone/>
            </a:pPr>
            <a:endParaRPr lang="en-US" sz="2000" dirty="0">
              <a:solidFill>
                <a:srgbClr val="3F3F3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9A3CBEC9-3421-470A-8847-5F6DEB543E53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44838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0050F-841C-4921-8C64-D6B94BBB4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Massachusetts Emergency Medical Service Regions (EMS) and American College of Surgeons (ACS) Verified Trauma Centers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A38A93-11C7-4A0D-B065-B0B0F4D3F7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9A3CBEC9-3421-470A-8847-5F6DEB543E53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35" y="1120877"/>
            <a:ext cx="8731046" cy="5324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4970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February 28, 2018 Follow-up Requests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8016220"/>
              </p:ext>
            </p:extLst>
          </p:nvPr>
        </p:nvGraphicFramePr>
        <p:xfrm>
          <a:off x="457200" y="1314450"/>
          <a:ext cx="8229600" cy="466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2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569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Request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Action Taken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How are transfers</a:t>
                      </a:r>
                      <a:r>
                        <a:rPr lang="en-US" baseline="0" dirty="0"/>
                        <a:t> out of state captured?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-Out</a:t>
                      </a:r>
                      <a:r>
                        <a:rPr lang="en-US" baseline="0" dirty="0"/>
                        <a:t> of state transfers are not captured in the Trauma Registry</a:t>
                      </a:r>
                    </a:p>
                    <a:p>
                      <a:r>
                        <a:rPr lang="en-US" baseline="0" dirty="0"/>
                        <a:t>-Exploring MATRIS data to identify event estimates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r>
                        <a:rPr lang="en-US" dirty="0"/>
                        <a:t>What is the outcome of patients who are captured in the trauma registry?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Submitted legacy</a:t>
                      </a:r>
                      <a:r>
                        <a:rPr lang="en-US" baseline="0" dirty="0"/>
                        <a:t> database to CHIA for matching to administrative data to determine discharge disposition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r>
                        <a:rPr lang="en-US" dirty="0"/>
                        <a:t>What type of individual experiences a fall?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 example included in later slide.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5360013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r>
                        <a:rPr lang="en-US" dirty="0"/>
                        <a:t>What are the traumas by community versus trauma hospital?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 examples included in later slides.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5639480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r>
                        <a:rPr lang="en-US" dirty="0"/>
                        <a:t>What are the ages of individuals who experience a trauma?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 examples included in later slides.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453201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9A3CBEC9-3421-470A-8847-5F6DEB543E53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78910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Trauma Observations by Incident 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In order to be responsive to multiple requests for information the Department is sharing today and posting shortly on its website: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2800" dirty="0"/>
              <a:t>Reported Trauma Incident Count by Incident Cities/Towns for FFY 2014 and FFY 2015: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9A3CBEC9-3421-470A-8847-5F6DEB543E53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150446"/>
              </p:ext>
            </p:extLst>
          </p:nvPr>
        </p:nvGraphicFramePr>
        <p:xfrm>
          <a:off x="2394156" y="3879178"/>
          <a:ext cx="3213100" cy="2280285"/>
        </p:xfrm>
        <a:graphic>
          <a:graphicData uri="http://schemas.openxmlformats.org/drawingml/2006/table">
            <a:tbl>
              <a:tblPr/>
              <a:tblGrid>
                <a:gridCol w="1993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INCIDENT CITY/TOWN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ABINGTON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ACTON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ACUSHNET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ADAMS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AGAWAM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ALFORD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AMESBURY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AMHERST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46749"/>
              </p:ext>
            </p:extLst>
          </p:nvPr>
        </p:nvGraphicFramePr>
        <p:xfrm>
          <a:off x="1007482" y="6293251"/>
          <a:ext cx="5651502" cy="438150"/>
        </p:xfrm>
        <a:graphic>
          <a:graphicData uri="http://schemas.openxmlformats.org/drawingml/2006/table">
            <a:tbl>
              <a:tblPr/>
              <a:tblGrid>
                <a:gridCol w="56515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815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 Any incident count less than 5 will be suppressed in accordance with Department of Public Health Confidentiality Procedure 7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6377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Trauma Registry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5020"/>
            <a:ext cx="8229600" cy="481171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There are three categories of Trauma Registry Data: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2400" dirty="0"/>
              <a:t>Legacy Data (Federal Fiscal Year (FFY)2008-FFY2015):</a:t>
            </a:r>
          </a:p>
          <a:p>
            <a:pPr lvl="1"/>
            <a:r>
              <a:rPr lang="en-US" sz="2000" dirty="0"/>
              <a:t>Starting in 2008, Massachusetts collected 41 data elements. </a:t>
            </a:r>
          </a:p>
          <a:p>
            <a:pPr lvl="1"/>
            <a:r>
              <a:rPr lang="en-US" sz="2000" dirty="0"/>
              <a:t>Includes traumas reported with Admission dates of October 1, 2007-September 30, 2015.</a:t>
            </a:r>
          </a:p>
          <a:p>
            <a:pPr lvl="1"/>
            <a:r>
              <a:rPr lang="en-US" sz="2000" dirty="0"/>
              <a:t>Uses International Classification of Diseases 9th edition (ICD-9-CM) for inclusion criteria, diagnosis and injury codes.</a:t>
            </a:r>
          </a:p>
          <a:p>
            <a:pPr marL="457200" lvl="1" indent="0">
              <a:buNone/>
            </a:pPr>
            <a:endParaRPr lang="en-US" sz="1600" dirty="0"/>
          </a:p>
          <a:p>
            <a:r>
              <a:rPr lang="en-US" sz="2400" dirty="0"/>
              <a:t>Transition Data (FFY2016): </a:t>
            </a:r>
          </a:p>
          <a:p>
            <a:pPr lvl="1"/>
            <a:r>
              <a:rPr lang="en-US" sz="2000" dirty="0"/>
              <a:t>Transition to ICD-10-CM from ICD-9-CM.</a:t>
            </a:r>
          </a:p>
          <a:p>
            <a:pPr marL="457200" lvl="1" indent="0">
              <a:buNone/>
            </a:pPr>
            <a:endParaRPr lang="en-US" sz="1200" dirty="0"/>
          </a:p>
          <a:p>
            <a:r>
              <a:rPr lang="en-US" sz="2400" dirty="0"/>
              <a:t>Current Data (FFY2017-present):</a:t>
            </a:r>
          </a:p>
          <a:p>
            <a:pPr lvl="1"/>
            <a:r>
              <a:rPr lang="en-US" sz="2000" dirty="0"/>
              <a:t>In alignment with the National Trauma Data Bank, there are now 96 data elements. </a:t>
            </a:r>
          </a:p>
          <a:p>
            <a:pPr marL="400050" lvl="1" indent="0">
              <a:buNone/>
            </a:pPr>
            <a:endParaRPr lang="en-US" sz="2000" dirty="0"/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9A3CBEC9-3421-470A-8847-5F6DEB543E53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19583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Legacy Data: All Cause Trauma Incidents by 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Slide </a:t>
            </a:r>
            <a:fld id="{9A3CBEC9-3421-470A-8847-5F6DEB543E53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2975994"/>
              </p:ext>
            </p:extLst>
          </p:nvPr>
        </p:nvGraphicFramePr>
        <p:xfrm>
          <a:off x="457200" y="1314450"/>
          <a:ext cx="8229600" cy="4811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27279" y="6426558"/>
            <a:ext cx="20348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dirty="0">
                <a:solidFill>
                  <a:prstClr val="black"/>
                </a:solidFill>
                <a:latin typeface="Calibri"/>
              </a:rPr>
              <a:t>Data Source: MA Trauma Registry</a:t>
            </a:r>
          </a:p>
        </p:txBody>
      </p:sp>
    </p:spTree>
    <p:extLst>
      <p:ext uri="{BB962C8B-B14F-4D97-AF65-F5344CB8AC3E}">
        <p14:creationId xmlns:p14="http://schemas.microsoft.com/office/powerpoint/2010/main" val="3894715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Legacy Data: Trauma Incidents by Age and Gender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9A3CBEC9-3421-470A-8847-5F6DEB543E53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9324480"/>
              </p:ext>
            </p:extLst>
          </p:nvPr>
        </p:nvGraphicFramePr>
        <p:xfrm>
          <a:off x="457200" y="1314450"/>
          <a:ext cx="8229600" cy="4811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27279" y="6426558"/>
            <a:ext cx="20348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dirty="0">
                <a:solidFill>
                  <a:prstClr val="black"/>
                </a:solidFill>
                <a:latin typeface="Calibri"/>
              </a:rPr>
              <a:t>Data Source: MA Trauma Registry</a:t>
            </a:r>
          </a:p>
        </p:txBody>
      </p:sp>
    </p:spTree>
    <p:extLst>
      <p:ext uri="{BB962C8B-B14F-4D97-AF65-F5344CB8AC3E}">
        <p14:creationId xmlns:p14="http://schemas.microsoft.com/office/powerpoint/2010/main" val="1167753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Legacy Data: Diving Accidents by 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9A3CBEC9-3421-470A-8847-5F6DEB543E53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8958053"/>
              </p:ext>
            </p:extLst>
          </p:nvPr>
        </p:nvGraphicFramePr>
        <p:xfrm>
          <a:off x="457200" y="1314450"/>
          <a:ext cx="8229600" cy="4811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27279" y="6426558"/>
            <a:ext cx="20348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dirty="0">
                <a:solidFill>
                  <a:prstClr val="black"/>
                </a:solidFill>
                <a:latin typeface="Calibri"/>
              </a:rPr>
              <a:t>Data Source: MA Trauma Registry</a:t>
            </a:r>
          </a:p>
        </p:txBody>
      </p:sp>
    </p:spTree>
    <p:extLst>
      <p:ext uri="{BB962C8B-B14F-4D97-AF65-F5344CB8AC3E}">
        <p14:creationId xmlns:p14="http://schemas.microsoft.com/office/powerpoint/2010/main" val="30815099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Legacy Data: Dog Bites by 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9A3CBEC9-3421-470A-8847-5F6DEB543E53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2946284"/>
              </p:ext>
            </p:extLst>
          </p:nvPr>
        </p:nvGraphicFramePr>
        <p:xfrm>
          <a:off x="457200" y="1314450"/>
          <a:ext cx="8229600" cy="4811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27279" y="6426558"/>
            <a:ext cx="20348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dirty="0">
                <a:solidFill>
                  <a:prstClr val="black"/>
                </a:solidFill>
                <a:latin typeface="Calibri"/>
              </a:rPr>
              <a:t>Data Source: MA Trauma Registry</a:t>
            </a:r>
          </a:p>
        </p:txBody>
      </p:sp>
    </p:spTree>
    <p:extLst>
      <p:ext uri="{BB962C8B-B14F-4D97-AF65-F5344CB8AC3E}">
        <p14:creationId xmlns:p14="http://schemas.microsoft.com/office/powerpoint/2010/main" val="847567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Legacy Data: Suicide and Self-Injury by 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9A3CBEC9-3421-470A-8847-5F6DEB543E53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5049790"/>
              </p:ext>
            </p:extLst>
          </p:nvPr>
        </p:nvGraphicFramePr>
        <p:xfrm>
          <a:off x="457200" y="1314450"/>
          <a:ext cx="8229600" cy="4811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27279" y="6426558"/>
            <a:ext cx="20348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dirty="0">
                <a:solidFill>
                  <a:prstClr val="black"/>
                </a:solidFill>
                <a:latin typeface="Calibri"/>
              </a:rPr>
              <a:t>Data Source: MA Trauma Registry</a:t>
            </a:r>
          </a:p>
        </p:txBody>
      </p:sp>
    </p:spTree>
    <p:extLst>
      <p:ext uri="{BB962C8B-B14F-4D97-AF65-F5344CB8AC3E}">
        <p14:creationId xmlns:p14="http://schemas.microsoft.com/office/powerpoint/2010/main" val="1703314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1891"/>
            <a:ext cx="8229600" cy="4811713"/>
          </a:xfrm>
        </p:spPr>
        <p:txBody>
          <a:bodyPr/>
          <a:lstStyle/>
          <a:p>
            <a:r>
              <a:rPr lang="en-US" sz="2400" dirty="0"/>
              <a:t>Welcome</a:t>
            </a:r>
          </a:p>
          <a:p>
            <a:r>
              <a:rPr lang="en-US" sz="2400" dirty="0"/>
              <a:t>Approval of Minutes from February 28, 2018 </a:t>
            </a:r>
          </a:p>
          <a:p>
            <a:r>
              <a:rPr lang="en-US" sz="2400" dirty="0"/>
              <a:t>Trauma Registry Structure</a:t>
            </a:r>
          </a:p>
          <a:p>
            <a:r>
              <a:rPr lang="en-US" sz="2400" dirty="0"/>
              <a:t>Traumas Reported by City or Town Service Area</a:t>
            </a:r>
          </a:p>
          <a:p>
            <a:r>
              <a:rPr lang="en-US" sz="2400" dirty="0"/>
              <a:t>Legacy Data (FFY 2008-FFY 2015) Findings</a:t>
            </a:r>
          </a:p>
          <a:p>
            <a:r>
              <a:rPr lang="en-US" sz="2400" dirty="0"/>
              <a:t>Transition Year (FFY 2016) Submission Updates</a:t>
            </a:r>
          </a:p>
          <a:p>
            <a:r>
              <a:rPr lang="en-US" sz="2400" dirty="0"/>
              <a:t>Current Data (FFY 2017-2018) Submissions Updates</a:t>
            </a:r>
          </a:p>
          <a:p>
            <a:r>
              <a:rPr lang="en-US" sz="2400" dirty="0"/>
              <a:t>Public Comment</a:t>
            </a:r>
          </a:p>
          <a:p>
            <a:r>
              <a:rPr lang="en-US" sz="2400" dirty="0"/>
              <a:t>Next Steps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Slide </a:t>
            </a:r>
            <a:fld id="{9A3CBEC9-3421-470A-8847-5F6DEB543E53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026164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Legacy Data: Suicide and Self-Injury by Age and Gender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9A3CBEC9-3421-470A-8847-5F6DEB543E53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314450"/>
          <a:ext cx="8229600" cy="4811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27279" y="6426558"/>
            <a:ext cx="20348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dirty="0">
                <a:solidFill>
                  <a:prstClr val="black"/>
                </a:solidFill>
                <a:latin typeface="Calibri"/>
              </a:rPr>
              <a:t>Data Source: MA Trauma Registry</a:t>
            </a:r>
          </a:p>
        </p:txBody>
      </p:sp>
    </p:spTree>
    <p:extLst>
      <p:ext uri="{BB962C8B-B14F-4D97-AF65-F5344CB8AC3E}">
        <p14:creationId xmlns:p14="http://schemas.microsoft.com/office/powerpoint/2010/main" val="12917074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Legacy Data: Trauma Incidents by Region and 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9A3CBEC9-3421-470A-8847-5F6DEB543E53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27279" y="6426558"/>
            <a:ext cx="20348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dirty="0">
                <a:solidFill>
                  <a:prstClr val="black"/>
                </a:solidFill>
                <a:latin typeface="Calibri"/>
              </a:rPr>
              <a:t>Data Source: MA Trauma Registry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9465002"/>
              </p:ext>
            </p:extLst>
          </p:nvPr>
        </p:nvGraphicFramePr>
        <p:xfrm>
          <a:off x="457200" y="1314450"/>
          <a:ext cx="8229600" cy="4811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147813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Legacy Data: Pediatric Trauma Incidents by Region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9A3CBEC9-3421-470A-8847-5F6DEB543E53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3704128"/>
              </p:ext>
            </p:extLst>
          </p:nvPr>
        </p:nvGraphicFramePr>
        <p:xfrm>
          <a:off x="457200" y="1314450"/>
          <a:ext cx="8229600" cy="5117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27279" y="6260592"/>
            <a:ext cx="2034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dirty="0">
                <a:solidFill>
                  <a:prstClr val="black"/>
                </a:solidFill>
                <a:latin typeface="Calibri"/>
              </a:rPr>
              <a:t>Data Source: MA Trauma Registry</a:t>
            </a:r>
          </a:p>
          <a:p>
            <a:pPr lvl="0"/>
            <a:r>
              <a:rPr lang="en-US" sz="1000" dirty="0">
                <a:solidFill>
                  <a:prstClr val="black"/>
                </a:solidFill>
                <a:latin typeface="Calibri"/>
              </a:rPr>
              <a:t>N= 55,319</a:t>
            </a:r>
          </a:p>
        </p:txBody>
      </p:sp>
    </p:spTree>
    <p:extLst>
      <p:ext uri="{BB962C8B-B14F-4D97-AF65-F5344CB8AC3E}">
        <p14:creationId xmlns:p14="http://schemas.microsoft.com/office/powerpoint/2010/main" val="41508382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Legacy Data: Trauma Incidents by Region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9A3CBEC9-3421-470A-8847-5F6DEB543E53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3386058"/>
              </p:ext>
            </p:extLst>
          </p:nvPr>
        </p:nvGraphicFramePr>
        <p:xfrm>
          <a:off x="457200" y="1314449"/>
          <a:ext cx="8229600" cy="5407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27279" y="6303447"/>
            <a:ext cx="2034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dirty="0">
                <a:solidFill>
                  <a:prstClr val="black"/>
                </a:solidFill>
                <a:latin typeface="Calibri"/>
              </a:rPr>
              <a:t>Data Source: MA Trauma Registry</a:t>
            </a:r>
          </a:p>
          <a:p>
            <a:pPr lvl="0"/>
            <a:r>
              <a:rPr lang="en-US" sz="1000" dirty="0">
                <a:solidFill>
                  <a:prstClr val="black"/>
                </a:solidFill>
                <a:latin typeface="Calibri"/>
              </a:rPr>
              <a:t>N= 297,725</a:t>
            </a:r>
          </a:p>
        </p:txBody>
      </p:sp>
    </p:spTree>
    <p:extLst>
      <p:ext uri="{BB962C8B-B14F-4D97-AF65-F5344CB8AC3E}">
        <p14:creationId xmlns:p14="http://schemas.microsoft.com/office/powerpoint/2010/main" val="23582376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FFY 2016 Data Submission Update for Verified Trauma Hospitals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9159257"/>
              </p:ext>
            </p:extLst>
          </p:nvPr>
        </p:nvGraphicFramePr>
        <p:xfrm>
          <a:off x="2194642" y="2057543"/>
          <a:ext cx="4291446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7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4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94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Percentage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Quarter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Quarter</a:t>
                      </a:r>
                      <a:r>
                        <a:rPr lang="en-US" b="1" baseline="0" dirty="0"/>
                        <a:t> 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Quarter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Quarter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Overall Completeness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9A3CBEC9-3421-470A-8847-5F6DEB543E53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80655" y="4746453"/>
            <a:ext cx="7003472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Five hospitals have successfully submitted for all 2016 quarters</a:t>
            </a:r>
          </a:p>
          <a:p>
            <a:r>
              <a:rPr lang="en-US" sz="1600" dirty="0"/>
              <a:t>One hospital has three quarters of 2016 data submitted</a:t>
            </a:r>
          </a:p>
          <a:p>
            <a:r>
              <a:rPr lang="en-US" sz="1600" dirty="0"/>
              <a:t>Five hospitals have successfully submitted one quarter of 2016 data</a:t>
            </a:r>
          </a:p>
          <a:p>
            <a:r>
              <a:rPr lang="en-US" sz="1600" dirty="0"/>
              <a:t>Five hospitals have not passed any submissions</a:t>
            </a:r>
          </a:p>
          <a:p>
            <a:r>
              <a:rPr lang="en-US" sz="1600" dirty="0"/>
              <a:t>One hospital has passed all adult but not pediatric 2016 submissions</a:t>
            </a:r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Data abstracted from the Trauma Registry on May 6, 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2425FD-5CD4-44C8-8D66-CC1D1C7C4755}"/>
              </a:ext>
            </a:extLst>
          </p:cNvPr>
          <p:cNvSpPr txBox="1"/>
          <p:nvPr/>
        </p:nvSpPr>
        <p:spPr>
          <a:xfrm>
            <a:off x="788565" y="1325461"/>
            <a:ext cx="7214532" cy="444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3118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FFY 2017 &amp; 2018 Data Submission Update for All Hospitals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1495978"/>
              </p:ext>
            </p:extLst>
          </p:nvPr>
        </p:nvGraphicFramePr>
        <p:xfrm>
          <a:off x="2194641" y="2057543"/>
          <a:ext cx="5397395" cy="2688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7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0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95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455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Number of Quarters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Number of Hospitals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1656">
                <a:tc>
                  <a:txBody>
                    <a:bodyPr/>
                    <a:lstStyle/>
                    <a:p>
                      <a:r>
                        <a:rPr lang="en-US" b="1" dirty="0"/>
                        <a:t>FFY 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1656">
                <a:tc>
                  <a:txBody>
                    <a:bodyPr/>
                    <a:lstStyle/>
                    <a:p>
                      <a:r>
                        <a:rPr lang="en-US" b="1" dirty="0"/>
                        <a:t>FFY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9A3CBEC9-3421-470A-8847-5F6DEB543E53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2425FD-5CD4-44C8-8D66-CC1D1C7C4755}"/>
              </a:ext>
            </a:extLst>
          </p:cNvPr>
          <p:cNvSpPr txBox="1"/>
          <p:nvPr/>
        </p:nvSpPr>
        <p:spPr>
          <a:xfrm>
            <a:off x="788565" y="1325461"/>
            <a:ext cx="7214532" cy="444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37897D-D201-4D2D-87FC-499D82A76728}"/>
              </a:ext>
            </a:extLst>
          </p:cNvPr>
          <p:cNvSpPr txBox="1"/>
          <p:nvPr/>
        </p:nvSpPr>
        <p:spPr>
          <a:xfrm>
            <a:off x="1080655" y="5855516"/>
            <a:ext cx="61003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abstracted from the Trauma Registry on May 6, 2018</a:t>
            </a:r>
          </a:p>
        </p:txBody>
      </p:sp>
    </p:spTree>
    <p:extLst>
      <p:ext uri="{BB962C8B-B14F-4D97-AF65-F5344CB8AC3E}">
        <p14:creationId xmlns:p14="http://schemas.microsoft.com/office/powerpoint/2010/main" val="28221799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92692-97B8-4132-B3D3-61526F386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B6586-20B7-4ADF-8C1C-07A99584F7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sz="4000" dirty="0"/>
              <a:t>Public Comment Period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0EA406-FEF3-48DD-91E9-43E3E0C35C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9A3CBEC9-3421-470A-8847-5F6DEB543E53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208380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Anticipated Next Meeting Deliverables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Overview of out-of-state transfers.</a:t>
            </a:r>
          </a:p>
          <a:p>
            <a:endParaRPr lang="en-US" sz="2800" dirty="0"/>
          </a:p>
          <a:p>
            <a:r>
              <a:rPr lang="en-US" sz="2800" dirty="0"/>
              <a:t>Overview of fall-related traumas by age and region. </a:t>
            </a:r>
          </a:p>
          <a:p>
            <a:endParaRPr lang="en-US" sz="2800" dirty="0"/>
          </a:p>
          <a:p>
            <a:r>
              <a:rPr lang="en-US" sz="2800" dirty="0"/>
              <a:t>Discussion of state-specific data elements of the Trauma Data Collection File Specification Guide for FFY 2019.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Summary of Trauma Registry data for FFY2016 reported.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9A3CBEC9-3421-470A-8847-5F6DEB543E53}" type="slidenum">
              <a:rPr lang="en-US" altLang="en-US" smtClean="0"/>
              <a:pPr>
                <a:defRPr/>
              </a:pPr>
              <a:t>27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118987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Meetings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Meeting Schedule: </a:t>
            </a:r>
            <a:br>
              <a:rPr lang="en-US" dirty="0"/>
            </a:br>
            <a:r>
              <a:rPr lang="en-US" sz="1400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Wednesday, August 29, 2018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Wednesday, November 28, 2018</a:t>
            </a:r>
          </a:p>
          <a:p>
            <a:pPr marL="457200" lvl="1" indent="0">
              <a:buNone/>
            </a:pPr>
            <a:endParaRPr lang="en-US" dirty="0"/>
          </a:p>
          <a:p>
            <a:pPr marL="0" lvl="1" indent="0">
              <a:buNone/>
            </a:pPr>
            <a:r>
              <a:rPr lang="en-US" dirty="0"/>
              <a:t>All meetings will be held from 10:00am-12:00pm and are expected to be held at MEMA.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Slide </a:t>
            </a:r>
            <a:fld id="{9A3CBEC9-3421-470A-8847-5F6DEB543E53}" type="slidenum">
              <a:rPr lang="en-US" altLang="en-US" smtClean="0"/>
              <a:pPr>
                <a:defRPr/>
              </a:pPr>
              <a:t>28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902474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Information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dirty="0"/>
              <a:t>For more information, please visit: </a:t>
            </a: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https://www.mass.gov/service-details/trauma-systems-committee</a:t>
            </a:r>
          </a:p>
          <a:p>
            <a:pPr marL="0" indent="0">
              <a:buNone/>
            </a:pPr>
            <a:br>
              <a:rPr lang="en-US" dirty="0"/>
            </a:br>
            <a:endParaRPr lang="en-US" sz="2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Slide </a:t>
            </a:r>
            <a:fld id="{0BD109FE-154F-49E4-8D02-47A3E8B5008A}" type="slidenum">
              <a:rPr lang="en-US" altLang="en-US" smtClean="0"/>
              <a:pPr>
                <a:defRPr/>
              </a:pPr>
              <a:t>29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54623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/>
          <p:cNvSpPr>
            <a:spLocks noGrp="1"/>
          </p:cNvSpPr>
          <p:nvPr>
            <p:ph idx="1"/>
          </p:nvPr>
        </p:nvSpPr>
        <p:spPr>
          <a:xfrm>
            <a:off x="457200" y="1585913"/>
            <a:ext cx="8229600" cy="443071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The OML is designed to ensure transparency  in  the  </a:t>
            </a:r>
            <a:r>
              <a:rPr lang="en-US" sz="2400" b="1" i="1" dirty="0"/>
              <a:t>deliberations </a:t>
            </a:r>
            <a:r>
              <a:rPr lang="en-US" sz="2400" dirty="0"/>
              <a:t>of public bodies.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A </a:t>
            </a:r>
            <a:r>
              <a:rPr lang="en-US" sz="2400" b="1" i="1" dirty="0"/>
              <a:t>deliberation </a:t>
            </a:r>
            <a:r>
              <a:rPr lang="en-US" sz="2400" dirty="0"/>
              <a:t>is: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an oral or written communication, through any medium, </a:t>
            </a:r>
            <a:r>
              <a:rPr lang="en-US" sz="2000" b="1" i="1" dirty="0"/>
              <a:t>including electronic mail</a:t>
            </a:r>
            <a:r>
              <a:rPr lang="en-US" sz="2000" b="1" dirty="0"/>
              <a:t>,</a:t>
            </a:r>
            <a:r>
              <a:rPr lang="en-US" sz="2000" dirty="0"/>
              <a:t>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between or among a </a:t>
            </a:r>
            <a:r>
              <a:rPr lang="en-US" sz="2000" b="1" i="1" dirty="0"/>
              <a:t>quorum </a:t>
            </a:r>
            <a:r>
              <a:rPr lang="en-US" sz="2000" dirty="0"/>
              <a:t>of a public body,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on any public business within its jurisdiction.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If a quorum of a public body wants to discuss public business within that body’s jurisdiction, they must do so during a properly posted meeting. 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09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 dirty="0"/>
              <a:t>Slide </a:t>
            </a:r>
            <a:fld id="{D293F100-346F-4CDF-93E3-05E436014B3B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144963" y="336550"/>
            <a:ext cx="4816475" cy="5778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kern="0" dirty="0"/>
              <a:t>Open Meeting Law (OML)</a:t>
            </a:r>
          </a:p>
        </p:txBody>
      </p:sp>
    </p:spTree>
    <p:extLst>
      <p:ext uri="{BB962C8B-B14F-4D97-AF65-F5344CB8AC3E}">
        <p14:creationId xmlns:p14="http://schemas.microsoft.com/office/powerpoint/2010/main" val="1761986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 dirty="0"/>
              <a:t>Slide </a:t>
            </a:r>
            <a:fld id="{DE2FD903-DCFA-44FB-AF46-1B47316D3FA1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sp>
        <p:nvSpPr>
          <p:cNvPr id="5079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41300" y="1612900"/>
            <a:ext cx="8813800" cy="4343400"/>
          </a:xfrm>
        </p:spPr>
        <p:txBody>
          <a:bodyPr/>
          <a:lstStyle/>
          <a:p>
            <a:r>
              <a:rPr lang="en-US" sz="2400" dirty="0"/>
              <a:t>A Quorum is defined as:  </a:t>
            </a:r>
          </a:p>
          <a:p>
            <a:pPr lvl="1"/>
            <a:endParaRPr lang="en-US" sz="20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A </a:t>
            </a:r>
            <a:r>
              <a:rPr lang="en-US" sz="2400" b="1" dirty="0"/>
              <a:t>simple majority </a:t>
            </a:r>
            <a:r>
              <a:rPr lang="en-US" sz="2400" dirty="0"/>
              <a:t>of the members of a public body, unless otherwise provided in a general or special law, executive order, or other authorizing provision.  G.L. c. 30A, § 18.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b="1" dirty="0"/>
              <a:t>As applied to the Trauma Systems Committee—a quorum equals 10 members  (½ of 19 members + 1)</a:t>
            </a:r>
            <a:r>
              <a:rPr lang="en-US" sz="2000" b="1" dirty="0"/>
              <a:t>  </a:t>
            </a:r>
          </a:p>
          <a:p>
            <a:pPr marL="0" indent="0">
              <a:buNone/>
            </a:pPr>
            <a:endParaRPr lang="en-US" sz="2400" dirty="0"/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FontTx/>
              <a:buNone/>
              <a:defRPr/>
            </a:pPr>
            <a:endParaRPr lang="en-US" altLang="en-US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370388" y="357188"/>
            <a:ext cx="42037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bg1"/>
                </a:solidFill>
              </a:rPr>
              <a:t>What is a Quorum?</a:t>
            </a:r>
          </a:p>
        </p:txBody>
      </p:sp>
    </p:spTree>
    <p:extLst>
      <p:ext uri="{BB962C8B-B14F-4D97-AF65-F5344CB8AC3E}">
        <p14:creationId xmlns:p14="http://schemas.microsoft.com/office/powerpoint/2010/main" val="3083631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820591D-8345-4798-B60F-8C29D0D4B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Minutes Approval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Approval of Minutes from the February 28, 2018 Meeting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9A3CBEC9-3421-470A-8847-5F6DEB543E53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36382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Trauma Registry Structure-Current Submission Process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5508" lvl="1" indent="-34290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ea typeface="Calibri"/>
                <a:cs typeface="Calibri"/>
                <a:sym typeface="Calibri"/>
              </a:rPr>
              <a:t>Data submission is uploaded through a system (SENDS/INET) that the Center of Health Information and Analysis (CHIA) developed for claims reporting.</a:t>
            </a:r>
          </a:p>
          <a:p>
            <a:pPr marL="635508" lvl="1" indent="-34290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600" dirty="0" err="1">
                <a:ea typeface="Calibri"/>
                <a:cs typeface="Calibri"/>
                <a:sym typeface="Calibri"/>
              </a:rPr>
              <a:t>Chloen</a:t>
            </a:r>
            <a:r>
              <a:rPr lang="en-US" sz="2600" dirty="0">
                <a:ea typeface="Calibri"/>
                <a:cs typeface="Calibri"/>
                <a:sym typeface="Calibri"/>
              </a:rPr>
              <a:t> Systems maintains this system as the Department’s vendor. </a:t>
            </a:r>
          </a:p>
          <a:p>
            <a:pPr marL="635508" lvl="1" indent="-34290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ea typeface="Calibri"/>
                <a:cs typeface="Calibri"/>
                <a:sym typeface="Calibri"/>
              </a:rPr>
              <a:t>The Trauma Registry is housed on a server within another agency.</a:t>
            </a:r>
          </a:p>
          <a:p>
            <a:pPr marL="635508" lvl="1" indent="-34290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ea typeface="Calibri"/>
                <a:cs typeface="Calibri"/>
                <a:sym typeface="Calibri"/>
              </a:rPr>
              <a:t>Data files are created by </a:t>
            </a:r>
            <a:r>
              <a:rPr lang="en-US" sz="2600" dirty="0" err="1">
                <a:ea typeface="Calibri"/>
                <a:cs typeface="Calibri"/>
                <a:sym typeface="Calibri"/>
              </a:rPr>
              <a:t>Chloen</a:t>
            </a:r>
            <a:r>
              <a:rPr lang="en-US" sz="2600" dirty="0">
                <a:ea typeface="Calibri"/>
                <a:cs typeface="Calibri"/>
                <a:sym typeface="Calibri"/>
              </a:rPr>
              <a:t> Systems. </a:t>
            </a:r>
          </a:p>
          <a:p>
            <a:pPr marL="635508" lvl="1" indent="-34290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ea typeface="Calibri"/>
                <a:cs typeface="Calibri"/>
                <a:sym typeface="Calibri"/>
              </a:rPr>
              <a:t>Data is abstracted to DPH server by DPH Information Technology.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9A3CBEC9-3421-470A-8847-5F6DEB543E53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97368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Trauma Registry Structure Request for Responses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The Department is issuing a Request for Responses (RFR) to seek a vendor to implement and support a second generation of the Trauma Registry system.</a:t>
            </a:r>
          </a:p>
          <a:p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Department uses a transparent procurement process to solicit  responses from bidders.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600" dirty="0"/>
              <a:t>Bidders must submit a complete response via COMMBUYS, the Commonwealth’s public procurement record system. 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600" dirty="0"/>
              <a:t> Once posted, all information about the RFR may be found on:  </a:t>
            </a:r>
            <a:r>
              <a:rPr lang="en-US" sz="1600" u="sng" dirty="0">
                <a:hlinkClick r:id="rId2"/>
              </a:rPr>
              <a:t>www.commbuys.com</a:t>
            </a:r>
            <a:endParaRPr lang="en-US" sz="1600" dirty="0"/>
          </a:p>
          <a:p>
            <a:r>
              <a:rPr lang="en-US" sz="2000" dirty="0"/>
              <a:t>Review of responses includes:</a:t>
            </a:r>
          </a:p>
          <a:p>
            <a:pPr lvl="1"/>
            <a:r>
              <a:rPr lang="en-US" sz="1600" dirty="0"/>
              <a:t>Business</a:t>
            </a:r>
          </a:p>
          <a:p>
            <a:pPr lvl="1"/>
            <a:r>
              <a:rPr lang="en-US" sz="1600" dirty="0"/>
              <a:t>Technical</a:t>
            </a:r>
          </a:p>
          <a:p>
            <a:pPr lvl="1"/>
            <a:r>
              <a:rPr lang="en-US" sz="1600" dirty="0"/>
              <a:t>Cost</a:t>
            </a:r>
          </a:p>
          <a:p>
            <a:r>
              <a:rPr lang="en-US" sz="2000" dirty="0"/>
              <a:t>The Department secured funding for this work through a competitive grant from the National Highway Traffic Safety Administration.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9A3CBEC9-3421-470A-8847-5F6DEB543E53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08335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664" y="1378463"/>
            <a:ext cx="8716711" cy="4745246"/>
          </a:xfrm>
        </p:spPr>
        <p:txBody>
          <a:bodyPr/>
          <a:lstStyle/>
          <a:p>
            <a:pPr marL="111125" lvl="1" indent="0" algn="ctr">
              <a:buNone/>
            </a:pPr>
            <a:endParaRPr lang="en-US" dirty="0"/>
          </a:p>
          <a:p>
            <a:pPr marL="111125" lvl="1" indent="0" algn="ctr">
              <a:buNone/>
            </a:pPr>
            <a:endParaRPr lang="en-US" dirty="0"/>
          </a:p>
          <a:p>
            <a:pPr marL="111125" lvl="1" indent="0" algn="ctr">
              <a:buNone/>
            </a:pPr>
            <a:endParaRPr lang="en-US" dirty="0"/>
          </a:p>
          <a:p>
            <a:pPr marL="111125" lvl="1" indent="0" algn="ctr">
              <a:buNone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Trauma Registry </a:t>
            </a:r>
          </a:p>
          <a:p>
            <a:pPr marL="111125" lvl="1" indent="0">
              <a:buNone/>
            </a:pPr>
            <a:br>
              <a:rPr lang="en-US" dirty="0"/>
            </a:br>
            <a:r>
              <a:rPr lang="en-US" dirty="0"/>
              <a:t> </a:t>
            </a:r>
          </a:p>
          <a:p>
            <a:pPr marL="111125" lvl="1" indent="0">
              <a:buNone/>
            </a:pPr>
            <a:endParaRPr lang="en-US" sz="1400" dirty="0">
              <a:solidFill>
                <a:srgbClr val="FF0000"/>
              </a:solidFill>
            </a:endParaRPr>
          </a:p>
          <a:p>
            <a:pPr marL="111125" lvl="1" indent="0" algn="ctr">
              <a:buNone/>
            </a:pPr>
            <a:endParaRPr lang="en-US" sz="2000" b="1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Slide </a:t>
            </a:r>
            <a:fld id="{9A3CBEC9-3421-470A-8847-5F6DEB543E53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15906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0050F-841C-4921-8C64-D6B94BBB4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Trauma Registry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1DEC4-B29D-42AB-811F-7B38FEBEF7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/>
              <a:t>The Trauma Registry data system (Trauma Registry) is comprised of reported hospital data, as submitted by hospital trauma registrars. 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dirty="0"/>
              <a:t>The Trauma Registry collects information in accordance with the National Trauma Data Bank as well as some minimal state specific data points that allow linkages with other State systems.  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dirty="0"/>
              <a:t>The data element categories are organization and personal identifiers, demographics, clinical information, injury information, pre-hospital information, emergency department information, diagnosis information, injury severity information, and quality assurance information.  </a:t>
            </a:r>
          </a:p>
          <a:p>
            <a:pPr>
              <a:spcBef>
                <a:spcPts val="0"/>
              </a:spcBef>
            </a:pP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A38A93-11C7-4A0D-B065-B0B0F4D3F7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9A3CBEC9-3421-470A-8847-5F6DEB543E53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4761385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SAS Template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BSAS Templat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SAS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SAS Template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BSAS Templat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SAS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SAS Template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BSAS Templat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SAS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BSAS Template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BSAS Template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BSAS Templat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SAS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BSAS Template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BSAS Templat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SAS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112809</TotalTime>
  <Words>1448</Words>
  <Application>Microsoft Office PowerPoint</Application>
  <PresentationFormat>On-screen Show (4:3)</PresentationFormat>
  <Paragraphs>274</Paragraphs>
  <Slides>29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29</vt:i4>
      </vt:variant>
    </vt:vector>
  </HeadingPairs>
  <TitlesOfParts>
    <vt:vector size="46" baseType="lpstr">
      <vt:lpstr>MS PGothic</vt:lpstr>
      <vt:lpstr>MS PGothic</vt:lpstr>
      <vt:lpstr>Arial</vt:lpstr>
      <vt:lpstr>Calibri</vt:lpstr>
      <vt:lpstr>Courier New</vt:lpstr>
      <vt:lpstr>Monotype Sorts</vt:lpstr>
      <vt:lpstr>Times New Roman</vt:lpstr>
      <vt:lpstr>Default Design</vt:lpstr>
      <vt:lpstr>BSAS Template</vt:lpstr>
      <vt:lpstr>1_BSAS Template</vt:lpstr>
      <vt:lpstr>2_BSAS Template</vt:lpstr>
      <vt:lpstr>Custom Design</vt:lpstr>
      <vt:lpstr>3_BSAS Template</vt:lpstr>
      <vt:lpstr>4_BSAS Template</vt:lpstr>
      <vt:lpstr>1_Custom Design</vt:lpstr>
      <vt:lpstr>5_BSAS Template</vt:lpstr>
      <vt:lpstr>2_Custom Design</vt:lpstr>
      <vt:lpstr>Trauma Systems Committee     Bureau of Health Care Safety and Quality Department of Public Health  Wednesday, May 23, 2018</vt:lpstr>
      <vt:lpstr>Agenda</vt:lpstr>
      <vt:lpstr>PowerPoint Presentation</vt:lpstr>
      <vt:lpstr>PowerPoint Presentation</vt:lpstr>
      <vt:lpstr>Meeting Minutes Approval</vt:lpstr>
      <vt:lpstr>Trauma Registry Structure-Current Submission Process </vt:lpstr>
      <vt:lpstr>Trauma Registry Structure Request for Responses</vt:lpstr>
      <vt:lpstr>PowerPoint Presentation</vt:lpstr>
      <vt:lpstr>Trauma Registry Background</vt:lpstr>
      <vt:lpstr>Trauma Registry Reporting Requirements </vt:lpstr>
      <vt:lpstr>Massachusetts Emergency Medical Service Regions (EMS) and American College of Surgeons (ACS) Verified Trauma Centers</vt:lpstr>
      <vt:lpstr>February 28, 2018 Follow-up Requests</vt:lpstr>
      <vt:lpstr>Trauma Observations by Incident Location</vt:lpstr>
      <vt:lpstr>Trauma Registry Data</vt:lpstr>
      <vt:lpstr>Legacy Data: All Cause Trauma Incidents by Age</vt:lpstr>
      <vt:lpstr>Legacy Data: Trauma Incidents by Age and Gender</vt:lpstr>
      <vt:lpstr>Legacy Data: Diving Accidents by Age</vt:lpstr>
      <vt:lpstr>Legacy Data: Dog Bites by Age</vt:lpstr>
      <vt:lpstr>Legacy Data: Suicide and Self-Injury by Age</vt:lpstr>
      <vt:lpstr>Legacy Data: Suicide and Self-Injury by Age and Gender</vt:lpstr>
      <vt:lpstr>Legacy Data: Trauma Incidents by Region and Age</vt:lpstr>
      <vt:lpstr>Legacy Data: Pediatric Trauma Incidents by Region</vt:lpstr>
      <vt:lpstr>Legacy Data: Trauma Incidents by Region</vt:lpstr>
      <vt:lpstr>FFY 2016 Data Submission Update for Verified Trauma Hospitals</vt:lpstr>
      <vt:lpstr>FFY 2017 &amp; 2018 Data Submission Update for All Hospitals</vt:lpstr>
      <vt:lpstr>PowerPoint Presentation</vt:lpstr>
      <vt:lpstr>Anticipated Next Meeting Deliverables</vt:lpstr>
      <vt:lpstr>Future Meetings</vt:lpstr>
      <vt:lpstr>Additional Information</vt:lpstr>
    </vt:vector>
  </TitlesOfParts>
  <Company>Massachusetts Department of Public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BHCSQ</dc:creator>
  <cp:lastModifiedBy>Fillo, Katherine (DPH)</cp:lastModifiedBy>
  <cp:revision>3445</cp:revision>
  <cp:lastPrinted>2018-05-22T21:06:52Z</cp:lastPrinted>
  <dcterms:created xsi:type="dcterms:W3CDTF">2001-01-17T15:22:57Z</dcterms:created>
  <dcterms:modified xsi:type="dcterms:W3CDTF">2018-05-25T15:59:07Z</dcterms:modified>
</cp:coreProperties>
</file>