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55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n Lantry" initials="" lastIdx="1" clrIdx="0"/>
  <p:cmAuthor id="1" name="Gina Coplon-Newfield" initials="" lastIdx="1" clrIdx="1"/>
  <p:cmAuthor id="2" name="Sam Devine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762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275E08C-EADE-48EF-B3C2-7EC9F956D74B}">
  <a:tblStyle styleId="{2275E08C-EADE-48EF-B3C2-7EC9F956D74B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728085C-2C8C-4E74-B514-B061D0383F90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4" autoAdjust="0"/>
    <p:restoredTop sz="87709" autoAdjust="0"/>
  </p:normalViewPr>
  <p:slideViewPr>
    <p:cSldViewPr>
      <p:cViewPr>
        <p:scale>
          <a:sx n="104" d="100"/>
          <a:sy n="104" d="100"/>
        </p:scale>
        <p:origin x="-168" y="228"/>
      </p:cViewPr>
      <p:guideLst>
        <p:guide orient="horz" pos="1620"/>
        <p:guide pos="55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notesMaster" Target="notesMasters/notesMaster1.xml"/>
  <Relationship Id="rId16" Type="http://schemas.openxmlformats.org/officeDocument/2006/relationships/commentAuthors" Target="commentAuthors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heme" Target="theme/theme1.xml"/>
  <Relationship Id="rId2" Type="http://schemas.openxmlformats.org/officeDocument/2006/relationships/slide" Target="slides/slide1.xml"/>
  <Relationship Id="rId20" Type="http://schemas.openxmlformats.org/officeDocument/2006/relationships/tableStyles" Target="tableStyles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6T20:57:33.623" idx="1">
    <p:pos x="6000" y="0"/>
    <p:text>top right of all slides include charging up report logo (ev in circle with plug)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16T20:57:33.623" idx="1">
    <p:pos x="6000" y="0"/>
    <p:text>On both presentations, could we make this image bigger/easier to see?</p:text>
  </p:cm>
  <p:cm authorId="2" dt="2015-11-16T20:57:33.623" idx="1">
    <p:pos x="6000" y="100"/>
    <p:text>Maybe check it out in presentation mode (slideshow mode), which should be the way it looks in the end? I think it's pretty readable, but I can rearrange the page if you still think it's too small.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1-16T20:57:33.639" idx="2">
    <p:pos x="6000" y="0"/>
    <p:text>To creative: can we flip this so the states part is on the left and car bubbles on the right?</p:text>
  </p:cm>
</p:cmLst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5515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
</file>

<file path=ppt/notesSlides/_rels/notesSlide1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
</file>

<file path=ppt/notesSlides/_rels/notesSlide1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
</file>

<file path=ppt/notesSlides/_rels/notesSlide1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3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5200"/>
            </a:lvl1pPr>
            <a:lvl2pPr algn="ctr" rtl="0">
              <a:spcBef>
                <a:spcPts val="0"/>
              </a:spcBef>
              <a:buSzPct val="100000"/>
              <a:defRPr sz="5200"/>
            </a:lvl2pPr>
            <a:lvl3pPr algn="ctr" rtl="0">
              <a:spcBef>
                <a:spcPts val="0"/>
              </a:spcBef>
              <a:buSzPct val="100000"/>
              <a:defRPr sz="5200"/>
            </a:lvl3pPr>
            <a:lvl4pPr algn="ctr" rtl="0">
              <a:spcBef>
                <a:spcPts val="0"/>
              </a:spcBef>
              <a:buSzPct val="100000"/>
              <a:defRPr sz="5200"/>
            </a:lvl4pPr>
            <a:lvl5pPr algn="ctr" rtl="0">
              <a:spcBef>
                <a:spcPts val="0"/>
              </a:spcBef>
              <a:buSzPct val="100000"/>
              <a:defRPr sz="5200"/>
            </a:lvl5pPr>
            <a:lvl6pPr algn="ctr" rtl="0">
              <a:spcBef>
                <a:spcPts val="0"/>
              </a:spcBef>
              <a:buSzPct val="100000"/>
              <a:defRPr sz="5200"/>
            </a:lvl6pPr>
            <a:lvl7pPr algn="ctr" rtl="0">
              <a:spcBef>
                <a:spcPts val="0"/>
              </a:spcBef>
              <a:buSzPct val="100000"/>
              <a:defRPr sz="5200"/>
            </a:lvl7pPr>
            <a:lvl8pPr algn="ctr" rtl="0">
              <a:spcBef>
                <a:spcPts val="0"/>
              </a:spcBef>
              <a:buSzPct val="100000"/>
              <a:defRPr sz="5200"/>
            </a:lvl8pPr>
            <a:lvl9pPr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12000"/>
            </a:lvl1pPr>
            <a:lvl2pPr algn="ctr" rtl="0">
              <a:spcBef>
                <a:spcPts val="0"/>
              </a:spcBef>
              <a:buSzPct val="100000"/>
              <a:defRPr sz="12000"/>
            </a:lvl2pPr>
            <a:lvl3pPr algn="ctr" rtl="0">
              <a:spcBef>
                <a:spcPts val="0"/>
              </a:spcBef>
              <a:buSzPct val="100000"/>
              <a:defRPr sz="12000"/>
            </a:lvl3pPr>
            <a:lvl4pPr algn="ctr" rtl="0">
              <a:spcBef>
                <a:spcPts val="0"/>
              </a:spcBef>
              <a:buSzPct val="100000"/>
              <a:defRPr sz="12000"/>
            </a:lvl4pPr>
            <a:lvl5pPr algn="ctr" rtl="0">
              <a:spcBef>
                <a:spcPts val="0"/>
              </a:spcBef>
              <a:buSzPct val="100000"/>
              <a:defRPr sz="12000"/>
            </a:lvl5pPr>
            <a:lvl6pPr algn="ctr" rtl="0">
              <a:spcBef>
                <a:spcPts val="0"/>
              </a:spcBef>
              <a:buSzPct val="100000"/>
              <a:defRPr sz="12000"/>
            </a:lvl6pPr>
            <a:lvl7pPr algn="ctr" rtl="0">
              <a:spcBef>
                <a:spcPts val="0"/>
              </a:spcBef>
              <a:buSzPct val="100000"/>
              <a:defRPr sz="12000"/>
            </a:lvl7pPr>
            <a:lvl8pPr algn="ctr" rtl="0">
              <a:spcBef>
                <a:spcPts val="0"/>
              </a:spcBef>
              <a:buSzPct val="100000"/>
              <a:defRPr sz="12000"/>
            </a:lvl8pPr>
            <a:lvl9pPr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3600"/>
            </a:lvl1pPr>
            <a:lvl2pPr algn="ctr" rtl="0">
              <a:spcBef>
                <a:spcPts val="0"/>
              </a:spcBef>
              <a:buSzPct val="100000"/>
              <a:defRPr sz="3600"/>
            </a:lvl2pPr>
            <a:lvl3pPr algn="ctr" rtl="0">
              <a:spcBef>
                <a:spcPts val="0"/>
              </a:spcBef>
              <a:buSzPct val="100000"/>
              <a:defRPr sz="3600"/>
            </a:lvl3pPr>
            <a:lvl4pPr algn="ctr" rtl="0">
              <a:spcBef>
                <a:spcPts val="0"/>
              </a:spcBef>
              <a:buSzPct val="100000"/>
              <a:defRPr sz="3600"/>
            </a:lvl4pPr>
            <a:lvl5pPr algn="ctr" rtl="0">
              <a:spcBef>
                <a:spcPts val="0"/>
              </a:spcBef>
              <a:buSzPct val="100000"/>
              <a:defRPr sz="3600"/>
            </a:lvl5pPr>
            <a:lvl6pPr algn="ctr" rtl="0">
              <a:spcBef>
                <a:spcPts val="0"/>
              </a:spcBef>
              <a:buSzPct val="100000"/>
              <a:defRPr sz="3600"/>
            </a:lvl6pPr>
            <a:lvl7pPr algn="ctr" rtl="0">
              <a:spcBef>
                <a:spcPts val="0"/>
              </a:spcBef>
              <a:buSzPct val="100000"/>
              <a:defRPr sz="3600"/>
            </a:lvl7pPr>
            <a:lvl8pPr algn="ctr" rtl="0">
              <a:spcBef>
                <a:spcPts val="0"/>
              </a:spcBef>
              <a:buSzPct val="100000"/>
              <a:defRPr sz="3600"/>
            </a:lvl8pPr>
            <a:lvl9pPr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1.jpeg"/>
  <Relationship Id="rId4" Type="http://schemas.openxmlformats.org/officeDocument/2006/relationships/image" Target="../media/image2.png"/>
  <Relationship Id="rId5" Type="http://schemas.openxmlformats.org/officeDocument/2006/relationships/image" Target="../media/image3.png"/>
  <Relationship Id="rId6" Type="http://schemas.openxmlformats.org/officeDocument/2006/relationships/image" Target="../media/image4.png"/>
  <Relationship Id="rId7" Type="http://schemas.openxmlformats.org/officeDocument/2006/relationships/image" Target="../media/image5.JPG"/>
  <Relationship Id="rId8" Type="http://schemas.openxmlformats.org/officeDocument/2006/relationships/comments" Target="../comments/comment1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0.xml"/>
  <Relationship Id="rId3" Type="http://schemas.openxmlformats.org/officeDocument/2006/relationships/image" Target="../media/image5.JPG"/>
  <Relationship Id="rId4" Type="http://schemas.openxmlformats.org/officeDocument/2006/relationships/image" Target="../media/image14.jpe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1.xml"/>
  <Relationship Id="rId3" Type="http://schemas.openxmlformats.org/officeDocument/2006/relationships/image" Target="../media/image5.JPG"/>
  <Relationship Id="rId4" Type="http://schemas.openxmlformats.org/officeDocument/2006/relationships/image" Target="../media/image15.jpe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2.xml"/>
  <Relationship Id="rId3" Type="http://schemas.openxmlformats.org/officeDocument/2006/relationships/image" Target="../media/image5.JPG"/>
  <Relationship Id="rId4" Type="http://schemas.openxmlformats.org/officeDocument/2006/relationships/image" Target="../media/image16.jpe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1.xml"/>
  <Relationship Id="rId2" Type="http://schemas.openxmlformats.org/officeDocument/2006/relationships/notesSlide" Target="../notesSlides/notesSlide13.xml"/>
  <Relationship Id="rId3" Type="http://schemas.openxmlformats.org/officeDocument/2006/relationships/image" Target="../media/image2.png"/>
  <Relationship Id="rId4" Type="http://schemas.openxmlformats.org/officeDocument/2006/relationships/image" Target="../media/image3.png"/>
  <Relationship Id="rId5" Type="http://schemas.openxmlformats.org/officeDocument/2006/relationships/image" Target="../media/image4.pn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2.xml"/>
  <Relationship Id="rId3" Type="http://schemas.openxmlformats.org/officeDocument/2006/relationships/image" Target="../media/image6.png"/>
  <Relationship Id="rId4" Type="http://schemas.openxmlformats.org/officeDocument/2006/relationships/image" Target="../media/image5.JPG"/>
  <Relationship Id="rId5" Type="http://schemas.openxmlformats.org/officeDocument/2006/relationships/comments" Target="../comments/comment2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3.xml"/>
  <Relationship Id="rId3" Type="http://schemas.openxmlformats.org/officeDocument/2006/relationships/image" Target="../media/image5.JP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1.xml"/>
  <Relationship Id="rId2" Type="http://schemas.openxmlformats.org/officeDocument/2006/relationships/notesSlide" Target="../notesSlides/notesSlide4.xml"/>
  <Relationship Id="rId3" Type="http://schemas.openxmlformats.org/officeDocument/2006/relationships/image" Target="../media/image7.png"/>
  <Relationship Id="rId4" Type="http://schemas.openxmlformats.org/officeDocument/2006/relationships/image" Target="../media/image8.png"/>
  <Relationship Id="rId5" Type="http://schemas.openxmlformats.org/officeDocument/2006/relationships/image" Target="../media/image9.png"/>
  <Relationship Id="rId6" Type="http://schemas.openxmlformats.org/officeDocument/2006/relationships/image" Target="../media/image5.JPG"/>
  <Relationship Id="rId7" Type="http://schemas.openxmlformats.org/officeDocument/2006/relationships/comments" Target="../comments/comment3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5.xml"/>
  <Relationship Id="rId3" Type="http://schemas.openxmlformats.org/officeDocument/2006/relationships/image" Target="../media/image5.JP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1.xml"/>
  <Relationship Id="rId2" Type="http://schemas.openxmlformats.org/officeDocument/2006/relationships/notesSlide" Target="../notesSlides/notesSlide6.xml"/>
  <Relationship Id="rId3" Type="http://schemas.openxmlformats.org/officeDocument/2006/relationships/image" Target="../media/image10.png"/>
  <Relationship Id="rId4" Type="http://schemas.openxmlformats.org/officeDocument/2006/relationships/image" Target="../media/image5.JP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7.xml"/>
  <Relationship Id="rId3" Type="http://schemas.openxmlformats.org/officeDocument/2006/relationships/image" Target="../media/image5.JPG"/>
  <Relationship Id="rId4" Type="http://schemas.openxmlformats.org/officeDocument/2006/relationships/image" Target="../media/image11.jpe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8.xml"/>
  <Relationship Id="rId3" Type="http://schemas.openxmlformats.org/officeDocument/2006/relationships/image" Target="../media/image5.JPG"/>
  <Relationship Id="rId4" Type="http://schemas.openxmlformats.org/officeDocument/2006/relationships/image" Target="../media/image12.jpe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9.xml"/>
  <Relationship Id="rId3" Type="http://schemas.openxmlformats.org/officeDocument/2006/relationships/image" Target="../media/image5.JPG"/>
  <Relationship Id="rId4" Type="http://schemas.openxmlformats.org/officeDocument/2006/relationships/image" Target="../media/image13.jpe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22803119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481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24078" y="4262641"/>
            <a:ext cx="5109922" cy="847880"/>
            <a:chOff x="1828800" y="4171950"/>
            <a:chExt cx="5109922" cy="847880"/>
          </a:xfrm>
        </p:grpSpPr>
        <p:pic>
          <p:nvPicPr>
            <p:cNvPr id="52" name="Shape 52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0" y="4171950"/>
              <a:ext cx="1799961" cy="847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Shape 53"/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6400" y="4248150"/>
              <a:ext cx="1452322" cy="736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Shape 54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4711" y="4251875"/>
              <a:ext cx="994578" cy="7091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 descr="charging up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4309261"/>
            <a:ext cx="762000" cy="777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590550"/>
            <a:ext cx="7543800" cy="3124200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457200" y="2913451"/>
            <a:ext cx="8382000" cy="110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rgbClr val="FFFFFF"/>
                </a:solidFill>
                <a:latin typeface="Gotham-Light"/>
                <a:cs typeface="Gotham-Light"/>
              </a:rPr>
              <a:t>Presentation to the Massachusetts Zero Emission Vehicle Commission Meeting</a:t>
            </a:r>
          </a:p>
          <a:p>
            <a:pPr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rgbClr val="FFFFFF"/>
                </a:solidFill>
                <a:latin typeface="Gotham-Light"/>
                <a:cs typeface="Gotham-Light"/>
              </a:rPr>
              <a:t>November 18, 2015</a:t>
            </a:r>
          </a:p>
          <a:p>
            <a:pPr>
              <a:spcBef>
                <a:spcPts val="0"/>
              </a:spcBef>
              <a:buNone/>
            </a:pPr>
            <a:endParaRPr sz="1500" dirty="0"/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609600" y="895351"/>
            <a:ext cx="8077200" cy="76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400" dirty="0">
                <a:solidFill>
                  <a:srgbClr val="FFFFFF"/>
                </a:solidFill>
                <a:latin typeface="Gotham-Medium"/>
                <a:cs typeface="Gotham-Medium"/>
              </a:rPr>
              <a:t>CHARGING </a:t>
            </a:r>
            <a:r>
              <a:rPr lang="en" sz="4400" dirty="0" smtClean="0">
                <a:solidFill>
                  <a:srgbClr val="FFFFFF"/>
                </a:solidFill>
                <a:latin typeface="Gotham-Medium"/>
                <a:cs typeface="Gotham-Medium"/>
              </a:rPr>
              <a:t>UP</a:t>
            </a:r>
            <a:endParaRPr lang="en" sz="44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520231"/>
            <a:ext cx="7239000" cy="1203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" sz="2200" dirty="0">
                <a:solidFill>
                  <a:srgbClr val="FFFFFF"/>
                </a:solidFill>
                <a:latin typeface="Gotham-Light"/>
                <a:cs typeface="Gotham-Light"/>
              </a:rPr>
              <a:t>The Role of States, Utilities, and the Auto Industry </a:t>
            </a:r>
            <a:r>
              <a:rPr lang="en-US" sz="2200" dirty="0">
                <a:solidFill>
                  <a:srgbClr val="FFFFFF"/>
                </a:solidFill>
                <a:latin typeface="Gotham-Light"/>
                <a:cs typeface="Gotham-Light"/>
              </a:rPr>
              <a:t/>
            </a:r>
            <a:br>
              <a:rPr lang="en-US" sz="2200" dirty="0">
                <a:solidFill>
                  <a:srgbClr val="FFFFFF"/>
                </a:solidFill>
                <a:latin typeface="Gotham-Light"/>
                <a:cs typeface="Gotham-Light"/>
              </a:rPr>
            </a:br>
            <a:r>
              <a:rPr lang="en" sz="2200" dirty="0">
                <a:solidFill>
                  <a:srgbClr val="FFFFFF"/>
                </a:solidFill>
                <a:latin typeface="Gotham-Light"/>
                <a:cs typeface="Gotham-Light"/>
              </a:rPr>
              <a:t>in Dramatically Accelerating Electric Vehicle Adoption in Northeast and Mid-Atlantic States</a:t>
            </a:r>
            <a:endParaRPr lang="en-US" sz="2200" dirty="0">
              <a:solidFill>
                <a:srgbClr val="FFFFFF"/>
              </a:solidFill>
              <a:latin typeface="Gotham-Light"/>
              <a:cs typeface="Gotham-Ligh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52400" y="907950"/>
            <a:ext cx="4572000" cy="387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" sz="1600" dirty="0" smtClean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Consumer-friendly </a:t>
            </a:r>
            <a:r>
              <a:rPr lang="en" sz="1600" dirty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regulation should replace burdensome utility regulation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1666"/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        Weights and measures</a:t>
            </a:r>
          </a:p>
          <a:p>
            <a:pPr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1666"/>
            </a:pPr>
            <a:r>
              <a:rPr lang="en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        Signage </a:t>
            </a:r>
          </a:p>
          <a:p>
            <a:pPr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1666"/>
            </a:pPr>
            <a:r>
              <a:rPr lang="en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        Interoperability</a:t>
            </a:r>
          </a:p>
          <a:p>
            <a:pPr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1666"/>
            </a:pPr>
            <a:r>
              <a:rPr lang="en" sz="1600" dirty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       Op</a:t>
            </a:r>
            <a:r>
              <a:rPr lang="en-US" sz="1600" dirty="0" err="1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en</a:t>
            </a:r>
            <a:r>
              <a:rPr lang="en-US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access requirements</a:t>
            </a:r>
            <a:endParaRPr lang="en" sz="1600" dirty="0">
              <a:solidFill>
                <a:schemeClr val="accent2"/>
              </a:solidFill>
              <a:latin typeface="Gotham-Light"/>
              <a:ea typeface="Calibri"/>
              <a:cs typeface="Gotham-Light"/>
              <a:sym typeface="Calibri"/>
            </a:endParaRPr>
          </a:p>
          <a:p>
            <a:pPr marL="285750" lvl="0" indent="-2857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" sz="1600" dirty="0" smtClean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Building </a:t>
            </a:r>
            <a:r>
              <a:rPr lang="en" sz="1600" dirty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codes and permitting policies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1666"/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       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Base </a:t>
            </a:r>
            <a:r>
              <a:rPr lang="en" sz="1600" dirty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code and stretch code</a:t>
            </a:r>
          </a:p>
          <a:p>
            <a:pPr marL="285750" lvl="0" indent="-28575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" sz="1600" dirty="0" smtClean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Targeted </a:t>
            </a:r>
            <a:r>
              <a:rPr lang="en" sz="1600" dirty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incentives and programs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for hig</a:t>
            </a:r>
            <a:r>
              <a:rPr lang="en-US" sz="1600" dirty="0" smtClean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h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priority </a:t>
            </a:r>
            <a:r>
              <a:rPr lang="en" sz="1600" dirty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categories and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hard-to-reach </a:t>
            </a:r>
            <a:r>
              <a:rPr lang="en" sz="1600" dirty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market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segments</a:t>
            </a:r>
            <a:endParaRPr lang="en-US" sz="1600" dirty="0" smtClean="0">
              <a:solidFill>
                <a:schemeClr val="accent2"/>
              </a:solidFill>
              <a:latin typeface="Gotham-Medium"/>
              <a:ea typeface="Calibri"/>
              <a:cs typeface="Gotham-Medium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990600" y="57150"/>
            <a:ext cx="71628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200" dirty="0">
                <a:solidFill>
                  <a:schemeClr val="bg1"/>
                </a:solidFill>
                <a:latin typeface="Gotham-Light"/>
                <a:ea typeface="Calibri"/>
                <a:cs typeface="Gotham-Light"/>
                <a:sym typeface="Calibri"/>
              </a:rPr>
              <a:t>Widespread </a:t>
            </a:r>
            <a:r>
              <a:rPr lang="en" sz="2200" dirty="0" smtClean="0">
                <a:solidFill>
                  <a:schemeClr val="bg1"/>
                </a:solidFill>
                <a:latin typeface="Gotham-Light"/>
                <a:ea typeface="Calibri"/>
                <a:cs typeface="Gotham-Light"/>
                <a:sym typeface="Calibri"/>
              </a:rPr>
              <a:t>Consumer-friendly </a:t>
            </a:r>
            <a:r>
              <a:rPr lang="en" sz="2200" dirty="0">
                <a:solidFill>
                  <a:schemeClr val="bg1"/>
                </a:solidFill>
                <a:latin typeface="Gotham-Light"/>
                <a:ea typeface="Calibri"/>
                <a:cs typeface="Gotham-Light"/>
                <a:sym typeface="Calibri"/>
              </a:rPr>
              <a:t>Charging Stations</a:t>
            </a:r>
          </a:p>
          <a:p>
            <a:pPr algn="ctr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5" name="Picture 4" descr="charging up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4248150"/>
            <a:ext cx="762000" cy="777089"/>
          </a:xfrm>
          <a:prstGeom prst="rect">
            <a:avLst/>
          </a:prstGeom>
        </p:spPr>
      </p:pic>
      <p:pic>
        <p:nvPicPr>
          <p:cNvPr id="3" name="Picture 2" descr="shutterstock_256788508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1124857"/>
            <a:ext cx="4054928" cy="29708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29200" y="1352550"/>
            <a:ext cx="3581400" cy="2514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419600" y="1123950"/>
            <a:ext cx="4343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Fleet owners</a:t>
            </a:r>
            <a:endParaRPr lang="en-US" sz="1600" dirty="0" smtClean="0">
              <a:solidFill>
                <a:schemeClr val="accent2"/>
              </a:solidFill>
              <a:latin typeface="Gotham-Medium"/>
              <a:ea typeface="Calibri"/>
              <a:cs typeface="Gotham-Medium"/>
              <a:sym typeface="Calibri"/>
            </a:endParaRPr>
          </a:p>
          <a:p>
            <a:pPr marL="457200"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EV-specific incentives and requirements</a:t>
            </a:r>
          </a:p>
          <a:p>
            <a:pPr marL="457200"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Fleet </a:t>
            </a:r>
            <a:r>
              <a:rPr lang="en" sz="1600" dirty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fuel economy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standards</a:t>
            </a:r>
            <a:endParaRPr lang="en-US" sz="1600" dirty="0" smtClean="0">
              <a:solidFill>
                <a:schemeClr val="accent2"/>
              </a:solidFill>
              <a:latin typeface="Gotham-Light"/>
              <a:ea typeface="Calibri"/>
              <a:cs typeface="Gotham-Light"/>
              <a:sym typeface="Calibri"/>
            </a:endParaRPr>
          </a:p>
          <a:p>
            <a:pPr marL="285750" lvl="0" indent="-2857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Workplaces</a:t>
            </a:r>
            <a:r>
              <a:rPr lang="en-US" sz="1600" b="1" dirty="0" smtClean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 </a:t>
            </a:r>
          </a:p>
          <a:p>
            <a:pPr marL="457200"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E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mployee </a:t>
            </a:r>
            <a:r>
              <a:rPr lang="en" sz="1600" dirty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and visitor charging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stations</a:t>
            </a:r>
            <a:endParaRPr lang="en-US" sz="1600" b="1" dirty="0" smtClean="0">
              <a:solidFill>
                <a:schemeClr val="accent2"/>
              </a:solidFill>
              <a:latin typeface="Gotham-Medium"/>
              <a:ea typeface="Calibri"/>
              <a:cs typeface="Gotham-Medium"/>
              <a:sym typeface="Calibri"/>
            </a:endParaRPr>
          </a:p>
          <a:p>
            <a:pPr marL="285750" lvl="0" indent="-2857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accent2"/>
                </a:solidFill>
                <a:latin typeface="Gotham-Medium"/>
                <a:ea typeface="Calibri"/>
                <a:cs typeface="Gotham-Medium"/>
                <a:sym typeface="Calibri"/>
              </a:rPr>
              <a:t>Parking managers</a:t>
            </a:r>
            <a:endParaRPr lang="en-US" sz="1600" dirty="0" smtClean="0">
              <a:solidFill>
                <a:schemeClr val="accent2"/>
              </a:solidFill>
              <a:latin typeface="Gotham-Medium"/>
              <a:ea typeface="Calibri"/>
              <a:cs typeface="Gotham-Medium"/>
              <a:sym typeface="Calibri"/>
            </a:endParaRPr>
          </a:p>
          <a:p>
            <a:pPr marL="457200"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 smtClean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Charging </a:t>
            </a:r>
            <a:r>
              <a:rPr lang="en" sz="1600" dirty="0">
                <a:solidFill>
                  <a:schemeClr val="accent2"/>
                </a:solidFill>
                <a:latin typeface="Gotham-Light"/>
                <a:ea typeface="Calibri"/>
                <a:cs typeface="Gotham-Light"/>
                <a:sym typeface="Calibri"/>
              </a:rPr>
              <a:t>and other benefits for EV drivers in government-owned lots or curbside parking</a:t>
            </a:r>
          </a:p>
          <a:p>
            <a:pPr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4" name="Rectangle 3"/>
          <p:cNvSpPr/>
          <p:nvPr/>
        </p:nvSpPr>
        <p:spPr>
          <a:xfrm>
            <a:off x="-9071" y="0"/>
            <a:ext cx="9144000" cy="742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47701" y="57150"/>
            <a:ext cx="7848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2200" dirty="0">
                <a:solidFill>
                  <a:srgbClr val="FFFFFF"/>
                </a:solidFill>
                <a:latin typeface="Gotham-Light"/>
                <a:ea typeface="Calibri"/>
                <a:cs typeface="Gotham-Light"/>
                <a:sym typeface="Calibri"/>
              </a:rPr>
              <a:t>State and Local Governments Should Lead by Example</a:t>
            </a:r>
          </a:p>
          <a:p>
            <a:pPr algn="ctr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5" name="Picture 4" descr="charging up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4248150"/>
            <a:ext cx="762000" cy="777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352550"/>
            <a:ext cx="3581400" cy="29718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Gina Coplon-Newfield\Documents\NDEW 2014\Somerville mayor with Leaf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1" y="74295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114800" y="1123950"/>
            <a:ext cx="4419600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More public ‘ride n drive’ events</a:t>
            </a:r>
          </a:p>
          <a:p>
            <a:pPr marL="514350" lvl="0" indent="-285750" rtl="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More workplace charging and events</a:t>
            </a:r>
          </a:p>
          <a:p>
            <a:pPr marL="514350" lvl="0" indent="-285750" rtl="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Events with VIPs</a:t>
            </a:r>
          </a:p>
          <a:p>
            <a:pPr marL="514350" lvl="0" indent="-285750" rtl="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Strong consumer web site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Compelling ads by OEMs, dealers,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government </a:t>
            </a: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&amp; utilities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90500" y="133350"/>
            <a:ext cx="8763000" cy="53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200" dirty="0">
                <a:solidFill>
                  <a:schemeClr val="bg1"/>
                </a:solidFill>
                <a:latin typeface="Gotham-Light"/>
                <a:cs typeface="Gotham-Light"/>
              </a:rPr>
              <a:t>Widespread Education Builds Public Awareness &amp; Enthusiasm</a:t>
            </a:r>
          </a:p>
          <a:p>
            <a:pPr algn="ctr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Picture 4" descr="charging up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4248150"/>
            <a:ext cx="762000" cy="777089"/>
          </a:xfrm>
          <a:prstGeom prst="rect">
            <a:avLst/>
          </a:prstGeom>
        </p:spPr>
      </p:pic>
      <p:pic>
        <p:nvPicPr>
          <p:cNvPr id="6" name="Picture 5" descr="shutterstock_22460739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00"/>
          <a:stretch/>
        </p:blipFill>
        <p:spPr>
          <a:xfrm>
            <a:off x="457200" y="1236435"/>
            <a:ext cx="3565071" cy="3333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1428750"/>
            <a:ext cx="3124200" cy="2895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7800" y="1276350"/>
            <a:ext cx="62484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" sz="1600" dirty="0">
                <a:latin typeface="Gotham-Medium"/>
                <a:cs typeface="Gotham-Medium"/>
              </a:rPr>
              <a:t>Jennifer Rushlow </a:t>
            </a:r>
            <a:r>
              <a:rPr lang="en-US" sz="1600" dirty="0" smtClean="0">
                <a:latin typeface="Gotham-Medium"/>
                <a:cs typeface="Gotham-Medium"/>
              </a:rPr>
              <a:t> </a:t>
            </a:r>
            <a:r>
              <a:rPr lang="en" sz="1600" dirty="0" smtClean="0">
                <a:latin typeface="Gotham-Light"/>
                <a:cs typeface="Gotham-Light"/>
              </a:rPr>
              <a:t>jrushlow@clf.org</a:t>
            </a:r>
            <a:endParaRPr lang="en-US" sz="1600" dirty="0" smtClean="0">
              <a:latin typeface="Gotham-Light"/>
              <a:cs typeface="Gotham-Light"/>
            </a:endParaRPr>
          </a:p>
          <a:p>
            <a:pPr lvl="0">
              <a:lnSpc>
                <a:spcPct val="200000"/>
              </a:lnSpc>
            </a:pPr>
            <a:r>
              <a:rPr lang="en" sz="1600" dirty="0" smtClean="0">
                <a:solidFill>
                  <a:schemeClr val="dk1"/>
                </a:solidFill>
                <a:latin typeface="Gotham-Medium"/>
                <a:cs typeface="Gotham-Medium"/>
              </a:rPr>
              <a:t>Gina Coplon-Newfield </a:t>
            </a:r>
            <a:r>
              <a:rPr lang="en-US" sz="1600" dirty="0" smtClean="0">
                <a:solidFill>
                  <a:schemeClr val="dk1"/>
                </a:solidFill>
                <a:latin typeface="Gotham-Medium"/>
                <a:cs typeface="Gotham-Medium"/>
              </a:rPr>
              <a:t> </a:t>
            </a:r>
            <a:r>
              <a:rPr lang="en" sz="1600" dirty="0" smtClean="0">
                <a:solidFill>
                  <a:schemeClr val="dk1"/>
                </a:solidFill>
                <a:latin typeface="Gotham-Light"/>
                <a:cs typeface="Gotham-Light"/>
              </a:rPr>
              <a:t>gina.coplon-newfield@sierraclub.org</a:t>
            </a:r>
            <a:endParaRPr lang="en-US" sz="1600" dirty="0" smtClean="0">
              <a:solidFill>
                <a:schemeClr val="dk1"/>
              </a:solidFill>
              <a:latin typeface="Gotham-Light"/>
              <a:cs typeface="Gotham-Light"/>
            </a:endParaRPr>
          </a:p>
          <a:p>
            <a:pPr>
              <a:lnSpc>
                <a:spcPct val="200000"/>
              </a:lnSpc>
            </a:pPr>
            <a:r>
              <a:rPr lang="en" sz="1600" dirty="0" smtClean="0">
                <a:solidFill>
                  <a:schemeClr val="dk1"/>
                </a:solidFill>
                <a:latin typeface="Gotham-Medium"/>
                <a:cs typeface="Gotham-Medium"/>
              </a:rPr>
              <a:t>Mark LeBel </a:t>
            </a:r>
            <a:r>
              <a:rPr lang="en-US" sz="1600" dirty="0" smtClean="0">
                <a:solidFill>
                  <a:schemeClr val="dk1"/>
                </a:solidFill>
                <a:latin typeface="Gotham-Medium"/>
                <a:cs typeface="Gotham-Medium"/>
              </a:rPr>
              <a:t> </a:t>
            </a:r>
            <a:r>
              <a:rPr lang="en" sz="1600" dirty="0" smtClean="0">
                <a:solidFill>
                  <a:schemeClr val="dk1"/>
                </a:solidFill>
                <a:latin typeface="Gotham-Light"/>
                <a:cs typeface="Gotham-Light"/>
              </a:rPr>
              <a:t>mlebel@acadiacenter.org</a:t>
            </a:r>
            <a:endParaRPr lang="en-US" sz="1600" dirty="0" smtClean="0">
              <a:solidFill>
                <a:schemeClr val="dk1"/>
              </a:solidFill>
              <a:latin typeface="Gotham-Light"/>
              <a:cs typeface="Gotham-Light"/>
            </a:endParaRPr>
          </a:p>
          <a:p>
            <a:pPr lvl="0">
              <a:lnSpc>
                <a:spcPct val="200000"/>
              </a:lnSpc>
            </a:pPr>
            <a:r>
              <a:rPr lang="en" sz="1600" dirty="0" smtClean="0">
                <a:solidFill>
                  <a:schemeClr val="dk1"/>
                </a:solidFill>
                <a:latin typeface="Gotham-Medium"/>
                <a:cs typeface="Gotham-Medium"/>
              </a:rPr>
              <a:t>Emily </a:t>
            </a:r>
            <a:r>
              <a:rPr lang="en" sz="1600" dirty="0">
                <a:solidFill>
                  <a:schemeClr val="dk1"/>
                </a:solidFill>
                <a:latin typeface="Gotham-Medium"/>
                <a:cs typeface="Gotham-Medium"/>
              </a:rPr>
              <a:t>Norton </a:t>
            </a:r>
            <a:r>
              <a:rPr lang="en-US" sz="1600" dirty="0" smtClean="0">
                <a:solidFill>
                  <a:schemeClr val="dk1"/>
                </a:solidFill>
                <a:latin typeface="Gotham-Medium"/>
                <a:cs typeface="Gotham-Medium"/>
              </a:rPr>
              <a:t> </a:t>
            </a:r>
            <a:r>
              <a:rPr lang="en" sz="1600" dirty="0" smtClean="0">
                <a:solidFill>
                  <a:schemeClr val="dk1"/>
                </a:solidFill>
                <a:latin typeface="Gotham-Light"/>
                <a:cs typeface="Gotham-Light"/>
              </a:rPr>
              <a:t>emily.norton@sierraclub.org </a:t>
            </a:r>
            <a:endParaRPr lang="en" sz="1600" dirty="0">
              <a:solidFill>
                <a:schemeClr val="dk1"/>
              </a:solidFill>
              <a:latin typeface="Gotham-Light"/>
              <a:cs typeface="Gotham-Light"/>
            </a:endParaRPr>
          </a:p>
          <a:p>
            <a:endParaRPr lang="en" dirty="0">
              <a:solidFill>
                <a:schemeClr val="dk1"/>
              </a:solidFill>
            </a:endParaRPr>
          </a:p>
          <a:p>
            <a:pPr lvl="0"/>
            <a:r>
              <a:rPr lang="en" dirty="0" smtClean="0">
                <a:solidFill>
                  <a:schemeClr val="dk1"/>
                </a:solidFill>
              </a:rPr>
              <a:t> </a:t>
            </a:r>
            <a:endParaRPr lang="en" dirty="0">
              <a:solidFill>
                <a:schemeClr val="dk1"/>
              </a:solidFill>
            </a:endParaRPr>
          </a:p>
          <a:p>
            <a:r>
              <a:rPr lang="en" dirty="0" smtClean="0"/>
              <a:t> </a:t>
            </a:r>
            <a:endParaRPr lang="en" dirty="0"/>
          </a:p>
        </p:txBody>
      </p:sp>
      <p:sp>
        <p:nvSpPr>
          <p:cNvPr id="131" name="Shape 131"/>
          <p:cNvSpPr txBox="1"/>
          <p:nvPr/>
        </p:nvSpPr>
        <p:spPr>
          <a:xfrm>
            <a:off x="1981200" y="133350"/>
            <a:ext cx="6172200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FFFF"/>
                </a:solidFill>
                <a:latin typeface="Gotham-Medium"/>
                <a:cs typeface="Gotham-Medium"/>
              </a:rPr>
              <a:t>CHARGING UP </a:t>
            </a:r>
            <a:r>
              <a:rPr lang="en" sz="2400" dirty="0" smtClean="0">
                <a:solidFill>
                  <a:srgbClr val="FFFFFF"/>
                </a:solidFill>
                <a:latin typeface="Gotham-Light"/>
                <a:cs typeface="Gotham-Light"/>
              </a:rPr>
              <a:t>Primary </a:t>
            </a:r>
            <a:r>
              <a:rPr lang="en-US" sz="2400" dirty="0">
                <a:solidFill>
                  <a:srgbClr val="FFFFFF"/>
                </a:solidFill>
                <a:latin typeface="Gotham-Light"/>
                <a:cs typeface="Gotham-Light"/>
              </a:rPr>
              <a:t>A</a:t>
            </a:r>
            <a:r>
              <a:rPr lang="en" sz="2400" dirty="0" smtClean="0">
                <a:solidFill>
                  <a:srgbClr val="FFFFFF"/>
                </a:solidFill>
                <a:latin typeface="Gotham-Light"/>
                <a:cs typeface="Gotham-Light"/>
              </a:rPr>
              <a:t>uthors</a:t>
            </a:r>
            <a:r>
              <a:rPr lang="en" sz="2400" dirty="0">
                <a:solidFill>
                  <a:srgbClr val="FFFFFF"/>
                </a:solidFill>
                <a:latin typeface="Gotham-Light"/>
                <a:cs typeface="Gotham-Light"/>
              </a:rPr>
              <a:t>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17039" y="4095750"/>
            <a:ext cx="5109922" cy="847880"/>
            <a:chOff x="1828800" y="4171950"/>
            <a:chExt cx="5109922" cy="847880"/>
          </a:xfrm>
        </p:grpSpPr>
        <p:pic>
          <p:nvPicPr>
            <p:cNvPr id="13" name="Shape 52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0" y="4171950"/>
              <a:ext cx="1799961" cy="847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hape 53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6400" y="4248150"/>
              <a:ext cx="1452322" cy="736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54"/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4711" y="4251875"/>
              <a:ext cx="994578" cy="7091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71369"/>
            <a:ext cx="5105400" cy="371018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5562600" y="1123950"/>
            <a:ext cx="4137599" cy="25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 dirty="0">
                <a:latin typeface="Gotham-Medium"/>
                <a:cs typeface="Gotham-Medium"/>
              </a:rPr>
              <a:t>Massachusetts has </a:t>
            </a:r>
            <a:endParaRPr lang="en-US" sz="1600" dirty="0" smtClean="0">
              <a:latin typeface="Gotham-Medium"/>
              <a:cs typeface="Gotham-Medium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600" dirty="0" smtClean="0">
                <a:latin typeface="Gotham-Medium"/>
                <a:cs typeface="Gotham-Medium"/>
              </a:rPr>
              <a:t>GHG reduction targets of</a:t>
            </a:r>
            <a:r>
              <a:rPr lang="en-US" sz="1600" dirty="0" smtClean="0">
                <a:latin typeface="Gotham-Medium"/>
                <a:cs typeface="Gotham-Medium"/>
              </a:rPr>
              <a:t>: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Gotham-Light"/>
              <a:cs typeface="Gotham-Light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600" dirty="0" smtClean="0">
                <a:latin typeface="Gotham-Light"/>
                <a:cs typeface="Gotham-Light"/>
              </a:rPr>
              <a:t>25</a:t>
            </a:r>
            <a:r>
              <a:rPr lang="en" sz="1600" dirty="0">
                <a:latin typeface="Gotham-Light"/>
                <a:cs typeface="Gotham-Light"/>
              </a:rPr>
              <a:t>% below 1990 levels by </a:t>
            </a:r>
            <a:r>
              <a:rPr lang="en" sz="1600" dirty="0" smtClean="0">
                <a:latin typeface="Gotham-Light"/>
                <a:cs typeface="Gotham-Light"/>
              </a:rPr>
              <a:t>2020</a:t>
            </a:r>
            <a:endParaRPr lang="en-US" sz="1600" dirty="0" smtClean="0">
              <a:latin typeface="Gotham-Light"/>
              <a:cs typeface="Gotham-Light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600" dirty="0" smtClean="0">
                <a:latin typeface="Gotham-Light"/>
                <a:cs typeface="Gotham-Light"/>
              </a:rPr>
              <a:t>80</a:t>
            </a:r>
            <a:r>
              <a:rPr lang="en" sz="1600" dirty="0">
                <a:latin typeface="Gotham-Light"/>
                <a:cs typeface="Gotham-Light"/>
              </a:rPr>
              <a:t>% below 1990 levels by 2050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200150" y="133350"/>
            <a:ext cx="687705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bg1"/>
                </a:solidFill>
                <a:latin typeface="Gotham-Light"/>
                <a:cs typeface="Gotham-Light"/>
              </a:rPr>
              <a:t>E</a:t>
            </a:r>
            <a:r>
              <a:rPr lang="en" sz="2400" dirty="0">
                <a:solidFill>
                  <a:schemeClr val="bg1"/>
                </a:solidFill>
                <a:latin typeface="Gotham-Light"/>
                <a:cs typeface="Gotham-Light"/>
              </a:rPr>
              <a:t>V</a:t>
            </a:r>
            <a:r>
              <a:rPr lang="en" sz="2400" dirty="0" smtClean="0">
                <a:solidFill>
                  <a:schemeClr val="bg1"/>
                </a:solidFill>
                <a:latin typeface="Gotham-Light"/>
                <a:cs typeface="Gotham-Light"/>
              </a:rPr>
              <a:t>s </a:t>
            </a:r>
            <a:r>
              <a:rPr lang="en-US" sz="2400" dirty="0" smtClean="0">
                <a:solidFill>
                  <a:schemeClr val="bg1"/>
                </a:solidFill>
                <a:latin typeface="Gotham-Light"/>
                <a:cs typeface="Gotham-Light"/>
              </a:rPr>
              <a:t>P</a:t>
            </a:r>
            <a:r>
              <a:rPr lang="en" sz="2400" dirty="0" smtClean="0">
                <a:solidFill>
                  <a:schemeClr val="bg1"/>
                </a:solidFill>
                <a:latin typeface="Gotham-Light"/>
                <a:cs typeface="Gotham-Light"/>
              </a:rPr>
              <a:t>resent </a:t>
            </a:r>
            <a:r>
              <a:rPr lang="en-US" sz="2400" dirty="0">
                <a:solidFill>
                  <a:schemeClr val="bg1"/>
                </a:solidFill>
                <a:latin typeface="Gotham-Light"/>
                <a:cs typeface="Gotham-Light"/>
              </a:rPr>
              <a:t>C</a:t>
            </a:r>
            <a:r>
              <a:rPr lang="en" sz="2400" dirty="0" smtClean="0">
                <a:solidFill>
                  <a:schemeClr val="bg1"/>
                </a:solidFill>
                <a:latin typeface="Gotham-Light"/>
                <a:cs typeface="Gotham-Light"/>
              </a:rPr>
              <a:t>lear </a:t>
            </a:r>
            <a:r>
              <a:rPr lang="en-US" sz="2400" dirty="0">
                <a:solidFill>
                  <a:schemeClr val="bg1"/>
                </a:solidFill>
                <a:latin typeface="Gotham-Light"/>
                <a:cs typeface="Gotham-Light"/>
              </a:rPr>
              <a:t>P</a:t>
            </a:r>
            <a:r>
              <a:rPr lang="en" sz="2400" dirty="0" smtClean="0">
                <a:solidFill>
                  <a:schemeClr val="bg1"/>
                </a:solidFill>
                <a:latin typeface="Gotham-Light"/>
                <a:cs typeface="Gotham-Light"/>
              </a:rPr>
              <a:t>athway </a:t>
            </a:r>
            <a:r>
              <a:rPr lang="en" sz="2400" dirty="0">
                <a:solidFill>
                  <a:schemeClr val="bg1"/>
                </a:solidFill>
                <a:latin typeface="Gotham-Light"/>
                <a:cs typeface="Gotham-Light"/>
              </a:rPr>
              <a:t>to </a:t>
            </a:r>
            <a:r>
              <a:rPr lang="en-US" sz="2400" dirty="0" smtClean="0">
                <a:solidFill>
                  <a:schemeClr val="bg1"/>
                </a:solidFill>
                <a:latin typeface="Gotham-Light"/>
                <a:cs typeface="Gotham-Light"/>
              </a:rPr>
              <a:t>C</a:t>
            </a:r>
            <a:r>
              <a:rPr lang="en" sz="2400" dirty="0" smtClean="0">
                <a:solidFill>
                  <a:schemeClr val="bg1"/>
                </a:solidFill>
                <a:latin typeface="Gotham-Light"/>
                <a:cs typeface="Gotham-Light"/>
              </a:rPr>
              <a:t>limate </a:t>
            </a:r>
            <a:r>
              <a:rPr lang="en-US" sz="2400" dirty="0">
                <a:solidFill>
                  <a:schemeClr val="bg1"/>
                </a:solidFill>
                <a:latin typeface="Gotham-Light"/>
                <a:cs typeface="Gotham-Light"/>
              </a:rPr>
              <a:t>G</a:t>
            </a:r>
            <a:r>
              <a:rPr lang="en" sz="2400" dirty="0" smtClean="0">
                <a:solidFill>
                  <a:schemeClr val="bg1"/>
                </a:solidFill>
                <a:latin typeface="Gotham-Light"/>
                <a:cs typeface="Gotham-Light"/>
              </a:rPr>
              <a:t>oal</a:t>
            </a:r>
            <a:r>
              <a:rPr lang="en-US" sz="2400" dirty="0" smtClean="0">
                <a:solidFill>
                  <a:schemeClr val="bg1"/>
                </a:solidFill>
                <a:latin typeface="Gotham-Light"/>
                <a:cs typeface="Gotham-Light"/>
              </a:rPr>
              <a:t>s</a:t>
            </a:r>
            <a:endParaRPr lang="en" sz="2400" dirty="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pic>
        <p:nvPicPr>
          <p:cNvPr id="6" name="Picture 5" descr="charging u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4248150"/>
            <a:ext cx="762000" cy="77708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Shape 67"/>
          <p:cNvGraphicFramePr/>
          <p:nvPr>
            <p:extLst>
              <p:ext uri="{D42A27DB-BD31-4B8C-83A1-F6EECF244321}">
                <p14:modId xmlns:p14="http://schemas.microsoft.com/office/powerpoint/2010/main" val="4187946287"/>
              </p:ext>
            </p:extLst>
          </p:nvPr>
        </p:nvGraphicFramePr>
        <p:xfrm>
          <a:off x="609600" y="1809750"/>
          <a:ext cx="7924800" cy="1584900"/>
        </p:xfrm>
        <a:graphic>
          <a:graphicData uri="http://schemas.openxmlformats.org/drawingml/2006/table">
            <a:tbl>
              <a:tblPr>
                <a:noFill/>
                <a:tableStyleId>{2275E08C-EADE-48EF-B3C2-7EC9F956D74B}</a:tableStyleId>
              </a:tblPr>
              <a:tblGrid>
                <a:gridCol w="1546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600" b="0" i="0" dirty="0">
                        <a:latin typeface="Gotham-Light"/>
                        <a:cs typeface="Gotham-Light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600" b="0" i="0" dirty="0">
                          <a:latin typeface="Gotham-Light"/>
                          <a:cs typeface="Gotham-Light"/>
                        </a:rPr>
                        <a:t>Reported Total EVs (mid-2015)</a:t>
                      </a: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600" b="0" i="0" dirty="0">
                          <a:latin typeface="Gotham-Light"/>
                          <a:cs typeface="Gotham-Light"/>
                        </a:rPr>
                        <a:t>EVs Needed in 2017 to Meet 2025 Goal</a:t>
                      </a: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600" b="0" i="0" dirty="0">
                          <a:latin typeface="Gotham-Light"/>
                          <a:cs typeface="Gotham-Light"/>
                        </a:rPr>
                        <a:t>EVs Needed in 2020 to Meet 2025 Goal</a:t>
                      </a: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600" b="0" i="0" dirty="0">
                          <a:latin typeface="Gotham-Light"/>
                          <a:cs typeface="Gotham-Light"/>
                        </a:rPr>
                        <a:t>2025 Goal</a:t>
                      </a: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600" b="0" i="0" dirty="0">
                          <a:latin typeface="Gotham-Light"/>
                          <a:cs typeface="Gotham-Light"/>
                        </a:rPr>
                        <a:t>Total Cumulative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600" b="0" i="0">
                          <a:latin typeface="Gotham-Light"/>
                          <a:cs typeface="Gotham-Light"/>
                        </a:rPr>
                        <a:t>5,475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b="0" i="0">
                          <a:solidFill>
                            <a:schemeClr val="dk1"/>
                          </a:solidFill>
                          <a:latin typeface="Gotham-Light"/>
                          <a:cs typeface="Gotham-Light"/>
                        </a:rPr>
                        <a:t>18,829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b="0" i="0" dirty="0">
                          <a:solidFill>
                            <a:schemeClr val="dk1"/>
                          </a:solidFill>
                          <a:latin typeface="Gotham-Light"/>
                          <a:cs typeface="Gotham-Light"/>
                        </a:rPr>
                        <a:t>81,944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b="0" i="0" dirty="0">
                          <a:solidFill>
                            <a:schemeClr val="dk1"/>
                          </a:solidFill>
                          <a:latin typeface="Gotham-Light"/>
                          <a:cs typeface="Gotham-Light"/>
                        </a:rPr>
                        <a:t>303,814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8534400" cy="3741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100" dirty="0">
                <a:solidFill>
                  <a:schemeClr val="bg1"/>
                </a:solidFill>
                <a:latin typeface="Gotham-Light"/>
                <a:cs typeface="Gotham-Light"/>
              </a:rPr>
              <a:t>Massachusetts EV </a:t>
            </a:r>
            <a:r>
              <a:rPr lang="en-US" sz="2100" dirty="0" smtClean="0">
                <a:solidFill>
                  <a:schemeClr val="bg1"/>
                </a:solidFill>
                <a:latin typeface="Gotham-Light"/>
                <a:cs typeface="Gotham-Light"/>
              </a:rPr>
              <a:t>N</a:t>
            </a:r>
            <a:r>
              <a:rPr lang="en" sz="2100" dirty="0" smtClean="0">
                <a:solidFill>
                  <a:schemeClr val="bg1"/>
                </a:solidFill>
                <a:latin typeface="Gotham-Light"/>
                <a:cs typeface="Gotham-Light"/>
              </a:rPr>
              <a:t>umbers </a:t>
            </a:r>
            <a:r>
              <a:rPr lang="en-US" sz="2100" dirty="0">
                <a:solidFill>
                  <a:schemeClr val="bg1"/>
                </a:solidFill>
                <a:latin typeface="Gotham-Light"/>
                <a:cs typeface="Gotham-Light"/>
              </a:rPr>
              <a:t>A</a:t>
            </a:r>
            <a:r>
              <a:rPr lang="en" sz="2100" dirty="0" smtClean="0">
                <a:solidFill>
                  <a:schemeClr val="bg1"/>
                </a:solidFill>
                <a:latin typeface="Gotham-Light"/>
                <a:cs typeface="Gotham-Light"/>
              </a:rPr>
              <a:t>re </a:t>
            </a:r>
            <a:r>
              <a:rPr lang="en-US" sz="2100" dirty="0" smtClean="0">
                <a:solidFill>
                  <a:schemeClr val="bg1"/>
                </a:solidFill>
                <a:latin typeface="Gotham-Light"/>
                <a:cs typeface="Gotham-Light"/>
              </a:rPr>
              <a:t>G</a:t>
            </a:r>
            <a:r>
              <a:rPr lang="en" sz="2100" dirty="0" smtClean="0">
                <a:solidFill>
                  <a:schemeClr val="bg1"/>
                </a:solidFill>
                <a:latin typeface="Gotham-Light"/>
                <a:cs typeface="Gotham-Light"/>
              </a:rPr>
              <a:t>rowing</a:t>
            </a:r>
            <a:r>
              <a:rPr lang="en" sz="2100" dirty="0">
                <a:solidFill>
                  <a:schemeClr val="bg1"/>
                </a:solidFill>
                <a:latin typeface="Gotham-Light"/>
                <a:cs typeface="Gotham-Light"/>
              </a:rPr>
              <a:t>, </a:t>
            </a:r>
            <a:r>
              <a:rPr lang="en" sz="2100" dirty="0" smtClean="0">
                <a:solidFill>
                  <a:schemeClr val="bg1"/>
                </a:solidFill>
                <a:latin typeface="Gotham-Light"/>
                <a:cs typeface="Gotham-Light"/>
              </a:rPr>
              <a:t>but </a:t>
            </a:r>
            <a:r>
              <a:rPr lang="en-US" sz="2100" dirty="0">
                <a:solidFill>
                  <a:schemeClr val="bg1"/>
                </a:solidFill>
                <a:latin typeface="Gotham-Light"/>
                <a:cs typeface="Gotham-Light"/>
              </a:rPr>
              <a:t>N</a:t>
            </a:r>
            <a:r>
              <a:rPr lang="en" sz="2100" dirty="0" smtClean="0">
                <a:solidFill>
                  <a:schemeClr val="bg1"/>
                </a:solidFill>
                <a:latin typeface="Gotham-Light"/>
                <a:cs typeface="Gotham-Light"/>
              </a:rPr>
              <a:t>ot </a:t>
            </a:r>
            <a:r>
              <a:rPr lang="en-US" sz="2100" dirty="0">
                <a:solidFill>
                  <a:schemeClr val="bg1"/>
                </a:solidFill>
                <a:latin typeface="Gotham-Light"/>
                <a:cs typeface="Gotham-Light"/>
              </a:rPr>
              <a:t>F</a:t>
            </a:r>
            <a:r>
              <a:rPr lang="en" sz="2100" dirty="0" smtClean="0">
                <a:solidFill>
                  <a:schemeClr val="bg1"/>
                </a:solidFill>
                <a:latin typeface="Gotham-Light"/>
                <a:cs typeface="Gotham-Light"/>
              </a:rPr>
              <a:t>ast</a:t>
            </a:r>
            <a:r>
              <a:rPr lang="en-US" sz="2100" dirty="0" smtClean="0">
                <a:solidFill>
                  <a:schemeClr val="bg1"/>
                </a:solidFill>
                <a:latin typeface="Gotham-Light"/>
                <a:cs typeface="Gotham-Light"/>
              </a:rPr>
              <a:t> </a:t>
            </a:r>
            <a:r>
              <a:rPr lang="en-US" sz="2100" dirty="0">
                <a:solidFill>
                  <a:schemeClr val="bg1"/>
                </a:solidFill>
                <a:latin typeface="Gotham-Light"/>
                <a:cs typeface="Gotham-Light"/>
              </a:rPr>
              <a:t>E</a:t>
            </a:r>
            <a:r>
              <a:rPr lang="en" sz="2100" dirty="0" smtClean="0">
                <a:solidFill>
                  <a:schemeClr val="bg1"/>
                </a:solidFill>
                <a:latin typeface="Gotham-Light"/>
                <a:cs typeface="Gotham-Light"/>
              </a:rPr>
              <a:t>nough</a:t>
            </a:r>
            <a:endParaRPr lang="en" sz="2100" dirty="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pic>
        <p:nvPicPr>
          <p:cNvPr id="5" name="Picture 4" descr="charging up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4248150"/>
            <a:ext cx="762000" cy="77708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48618"/>
            <a:ext cx="4724400" cy="605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94234"/>
            <a:ext cx="2514600" cy="204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14550"/>
            <a:ext cx="2743200" cy="22150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59"/>
          <p:cNvSpPr txBox="1">
            <a:spLocks/>
          </p:cNvSpPr>
          <p:nvPr/>
        </p:nvSpPr>
        <p:spPr>
          <a:xfrm>
            <a:off x="1200150" y="133350"/>
            <a:ext cx="67437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algn="ctr"/>
            <a:r>
              <a:rPr lang="en" sz="2400" dirty="0" smtClean="0">
                <a:solidFill>
                  <a:schemeClr val="bg1"/>
                </a:solidFill>
                <a:latin typeface="Gotham-Light"/>
                <a:cs typeface="Gotham-Light"/>
              </a:rPr>
              <a:t>EV</a:t>
            </a:r>
            <a:r>
              <a:rPr lang="en-US" sz="2400" dirty="0" smtClean="0">
                <a:solidFill>
                  <a:schemeClr val="bg1"/>
                </a:solidFill>
                <a:latin typeface="Gotham-Light"/>
                <a:cs typeface="Gotham-Light"/>
              </a:rPr>
              <a:t> Potential in the Northeast/Mid-Atlantic</a:t>
            </a:r>
            <a:endParaRPr lang="en" sz="2400" dirty="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pic>
        <p:nvPicPr>
          <p:cNvPr id="7" name="Picture 6" descr="charging up 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4248150"/>
            <a:ext cx="762000" cy="77708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58950" y="1163200"/>
            <a:ext cx="72260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80000"/>
              </a:lnSpc>
              <a:spcBef>
                <a:spcPts val="0"/>
              </a:spcBef>
              <a:buAutoNum type="arabicPeriod"/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High-level </a:t>
            </a: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state task force or commission</a:t>
            </a:r>
          </a:p>
          <a:p>
            <a:pPr marL="457200" lvl="0" indent="-228600" rtl="0">
              <a:lnSpc>
                <a:spcPct val="80000"/>
              </a:lnSpc>
              <a:spcBef>
                <a:spcPts val="0"/>
              </a:spcBef>
              <a:buAutoNum type="arabicPeriod"/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Consumer </a:t>
            </a: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incentives</a:t>
            </a:r>
          </a:p>
          <a:p>
            <a:pPr marL="457200" lvl="0" indent="-228600" rtl="0">
              <a:lnSpc>
                <a:spcPct val="80000"/>
              </a:lnSpc>
              <a:spcBef>
                <a:spcPts val="0"/>
              </a:spcBef>
              <a:buAutoNum type="arabicPeriod"/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Programs </a:t>
            </a: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to make EVs more accessible to low-income residents</a:t>
            </a:r>
          </a:p>
          <a:p>
            <a:pPr marL="457200" lvl="0" indent="-228600" rtl="0">
              <a:lnSpc>
                <a:spcPct val="80000"/>
              </a:lnSpc>
              <a:spcBef>
                <a:spcPts val="0"/>
              </a:spcBef>
              <a:buAutoNum type="arabicPeriod"/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Utility </a:t>
            </a: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programs and investments</a:t>
            </a:r>
          </a:p>
          <a:p>
            <a:pPr marL="457200" lvl="0" indent="-228600" rtl="0">
              <a:lnSpc>
                <a:spcPct val="80000"/>
              </a:lnSpc>
              <a:spcBef>
                <a:spcPts val="0"/>
              </a:spcBef>
              <a:buAutoNum type="arabicPeriod"/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Widespread </a:t>
            </a: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consumer-friendly charging stations</a:t>
            </a:r>
          </a:p>
          <a:p>
            <a:pPr marL="457200" lvl="0" indent="-228600" rtl="0">
              <a:lnSpc>
                <a:spcPct val="80000"/>
              </a:lnSpc>
              <a:spcBef>
                <a:spcPts val="0"/>
              </a:spcBef>
              <a:buAutoNum type="arabicPeriod"/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State </a:t>
            </a: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and local governments leading by example</a:t>
            </a:r>
          </a:p>
          <a:p>
            <a:pPr marL="457200" lvl="0" indent="-228600" rtl="0">
              <a:lnSpc>
                <a:spcPct val="80000"/>
              </a:lnSpc>
              <a:spcBef>
                <a:spcPts val="0"/>
              </a:spcBef>
              <a:buAutoNum type="arabicPeriod"/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Increased </a:t>
            </a: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efforts by automakers</a:t>
            </a:r>
          </a:p>
          <a:p>
            <a:pPr marL="457200" lvl="0" indent="-228600" rtl="0">
              <a:lnSpc>
                <a:spcPct val="80000"/>
              </a:lnSpc>
              <a:spcBef>
                <a:spcPts val="0"/>
              </a:spcBef>
              <a:buAutoNum type="arabicPeriod"/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Auto </a:t>
            </a: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dealership programs</a:t>
            </a:r>
          </a:p>
          <a:p>
            <a:pPr marL="457200" lvl="0" indent="-228600" rtl="0">
              <a:lnSpc>
                <a:spcPct val="80000"/>
              </a:lnSpc>
              <a:spcBef>
                <a:spcPts val="0"/>
              </a:spcBef>
              <a:buAutoNum type="arabicPeriod"/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Public </a:t>
            </a: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education and outreach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94051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  <a:latin typeface="Gotham-Light"/>
                <a:cs typeface="Gotham-Light"/>
              </a:rPr>
              <a:t>Nine </a:t>
            </a:r>
            <a:r>
              <a:rPr lang="en-US" sz="2400" dirty="0" smtClean="0">
                <a:solidFill>
                  <a:srgbClr val="FFFFFF"/>
                </a:solidFill>
                <a:latin typeface="Gotham-Light"/>
                <a:cs typeface="Gotham-Light"/>
              </a:rPr>
              <a:t>V</a:t>
            </a:r>
            <a:r>
              <a:rPr lang="en" sz="2400" dirty="0" smtClean="0">
                <a:solidFill>
                  <a:srgbClr val="FFFFFF"/>
                </a:solidFill>
                <a:latin typeface="Gotham-Light"/>
                <a:cs typeface="Gotham-Light"/>
              </a:rPr>
              <a:t>ital </a:t>
            </a:r>
            <a:r>
              <a:rPr lang="en-US" sz="2400" dirty="0">
                <a:solidFill>
                  <a:srgbClr val="FFFFFF"/>
                </a:solidFill>
                <a:latin typeface="Gotham-Light"/>
                <a:cs typeface="Gotham-Light"/>
              </a:rPr>
              <a:t>S</a:t>
            </a:r>
            <a:r>
              <a:rPr lang="en" sz="2400" dirty="0" smtClean="0">
                <a:solidFill>
                  <a:srgbClr val="FFFFFF"/>
                </a:solidFill>
                <a:latin typeface="Gotham-Light"/>
                <a:cs typeface="Gotham-Light"/>
              </a:rPr>
              <a:t>teps </a:t>
            </a:r>
            <a:r>
              <a:rPr lang="en" sz="2400" dirty="0">
                <a:solidFill>
                  <a:srgbClr val="FFFFFF"/>
                </a:solidFill>
                <a:latin typeface="Gotham-Light"/>
                <a:cs typeface="Gotham-Light"/>
              </a:rPr>
              <a:t>for </a:t>
            </a:r>
            <a:r>
              <a:rPr lang="en-US" sz="2400" dirty="0" smtClean="0">
                <a:solidFill>
                  <a:srgbClr val="FFFFFF"/>
                </a:solidFill>
                <a:latin typeface="Gotham-Light"/>
                <a:cs typeface="Gotham-Light"/>
              </a:rPr>
              <a:t>S</a:t>
            </a:r>
            <a:r>
              <a:rPr lang="en" sz="2400" dirty="0" smtClean="0">
                <a:solidFill>
                  <a:srgbClr val="FFFFFF"/>
                </a:solidFill>
                <a:latin typeface="Gotham-Light"/>
                <a:cs typeface="Gotham-Light"/>
              </a:rPr>
              <a:t>uccess</a:t>
            </a:r>
            <a:endParaRPr lang="en" sz="2400" dirty="0">
              <a:solidFill>
                <a:srgbClr val="FFFFFF"/>
              </a:solidFill>
              <a:latin typeface="Gotham-Light"/>
              <a:cs typeface="Gotham-Light"/>
            </a:endParaRPr>
          </a:p>
        </p:txBody>
      </p:sp>
      <p:pic>
        <p:nvPicPr>
          <p:cNvPr id="5" name="Picture 4" descr="charging up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4248150"/>
            <a:ext cx="762000" cy="77708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61950"/>
            <a:ext cx="6071347" cy="4691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-19050"/>
            <a:ext cx="9144000" cy="742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66"/>
          <p:cNvSpPr txBox="1">
            <a:spLocks/>
          </p:cNvSpPr>
          <p:nvPr/>
        </p:nvSpPr>
        <p:spPr>
          <a:xfrm>
            <a:off x="232050" y="165362"/>
            <a:ext cx="8679900" cy="3741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algn="ctr"/>
            <a:r>
              <a:rPr lang="en-US" sz="1900" dirty="0" smtClean="0">
                <a:solidFill>
                  <a:schemeClr val="bg1"/>
                </a:solidFill>
                <a:latin typeface="Gotham-Light"/>
                <a:cs typeface="Gotham-Light"/>
              </a:rPr>
              <a:t>Selected State EV Policies &amp; Programs for the Northeast &amp; Mid-Atlantic</a:t>
            </a:r>
            <a:endParaRPr lang="en" sz="1900" dirty="0">
              <a:solidFill>
                <a:schemeClr val="bg1"/>
              </a:solidFill>
              <a:latin typeface="Gotham-Light"/>
              <a:cs typeface="Gotham-Light"/>
            </a:endParaRPr>
          </a:p>
        </p:txBody>
      </p:sp>
      <p:pic>
        <p:nvPicPr>
          <p:cNvPr id="5" name="Picture 4" descr="charging u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4248150"/>
            <a:ext cx="762000" cy="77708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2" y="971550"/>
            <a:ext cx="4943928" cy="38576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States </a:t>
            </a: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with the largest EV incentives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had EV </a:t>
            </a: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sales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2–4 </a:t>
            </a: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times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national average</a:t>
            </a:r>
            <a:endParaRPr lang="en" sz="1600" dirty="0">
              <a:solidFill>
                <a:schemeClr val="accent2"/>
              </a:solidFill>
              <a:latin typeface="Gotham-Medium"/>
              <a:cs typeface="Gotham-Medium"/>
            </a:endParaRP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MOR-EV is a great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program</a:t>
            </a: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but should continue to be improved</a:t>
            </a:r>
            <a:endParaRPr lang="en-US" sz="1600" dirty="0" smtClean="0">
              <a:solidFill>
                <a:schemeClr val="accent2"/>
              </a:solidFill>
              <a:latin typeface="Gotham-Light"/>
              <a:cs typeface="Gotham-Light"/>
            </a:endParaRPr>
          </a:p>
          <a:p>
            <a:pPr marL="731520" lvl="0" rt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2"/>
                </a:solidFill>
                <a:latin typeface="Gotham-Medium"/>
                <a:cs typeface="Gotham-Medium"/>
              </a:rPr>
              <a:t>F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unding </a:t>
            </a:r>
            <a:r>
              <a:rPr lang="en-US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should be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continuous </a:t>
            </a: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and sustained for </a:t>
            </a:r>
            <a:r>
              <a:rPr lang="en" sz="1600" dirty="0">
                <a:solidFill>
                  <a:schemeClr val="accent2"/>
                </a:solidFill>
                <a:latin typeface="Gotham-Light"/>
                <a:cs typeface="Gotham-Light"/>
              </a:rPr>
              <a:t>increased</a:t>
            </a: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predictability</a:t>
            </a:r>
            <a:endParaRPr lang="en" sz="1600" dirty="0">
              <a:solidFill>
                <a:schemeClr val="accent2"/>
              </a:solidFill>
              <a:latin typeface="Gotham-Light"/>
              <a:cs typeface="Gotham-Light"/>
            </a:endParaRPr>
          </a:p>
          <a:p>
            <a:pPr marL="731520" lvl="0" rtl="0">
              <a:lnSpc>
                <a:spcPct val="100000"/>
              </a:lnSpc>
              <a:spcBef>
                <a:spcPts val="0"/>
              </a:spcBef>
            </a:pP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Price </a:t>
            </a: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cap </a:t>
            </a:r>
            <a:r>
              <a:rPr lang="en-US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will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stretch </a:t>
            </a: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funds for consumers that need rebates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most</a:t>
            </a:r>
            <a:endParaRPr lang="en" sz="1600" dirty="0">
              <a:solidFill>
                <a:schemeClr val="accent2"/>
              </a:solidFill>
              <a:latin typeface="Gotham-Medium"/>
              <a:cs typeface="Gotham-Medium"/>
            </a:endParaRPr>
          </a:p>
          <a:p>
            <a:pPr marL="731520" lvl="0" rtl="0">
              <a:lnSpc>
                <a:spcPct val="100000"/>
              </a:lnSpc>
              <a:spcBef>
                <a:spcPts val="0"/>
              </a:spcBef>
            </a:pP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Dealer incentive</a:t>
            </a:r>
            <a:endParaRPr lang="en" sz="1600" dirty="0">
              <a:solidFill>
                <a:schemeClr val="accent2"/>
              </a:solidFill>
              <a:latin typeface="Gotham-Medium"/>
              <a:cs typeface="Gotham-Medium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790700" y="170251"/>
            <a:ext cx="55626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  <a:latin typeface="Gotham-Light"/>
                <a:cs typeface="Gotham-Light"/>
              </a:rPr>
              <a:t>Consumer Incentives Increase Sales</a:t>
            </a:r>
          </a:p>
        </p:txBody>
      </p:sp>
      <p:pic>
        <p:nvPicPr>
          <p:cNvPr id="6" name="Picture 5" descr="charging up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4248150"/>
            <a:ext cx="762000" cy="777089"/>
          </a:xfrm>
          <a:prstGeom prst="rect">
            <a:avLst/>
          </a:prstGeom>
        </p:spPr>
      </p:pic>
      <p:pic>
        <p:nvPicPr>
          <p:cNvPr id="2" name="Picture 1" descr="iStock_000009908412Medium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1200150"/>
            <a:ext cx="3819071" cy="2952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5400" y="1352550"/>
            <a:ext cx="3505200" cy="2667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2400" y="907950"/>
            <a:ext cx="4953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Low-income communities stand to benefit most from reduced air pollution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from increased </a:t>
            </a: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EV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market </a:t>
            </a:r>
            <a:endParaRPr lang="en" sz="1600" dirty="0">
              <a:solidFill>
                <a:schemeClr val="accent2"/>
              </a:solidFill>
              <a:latin typeface="Gotham-Medium"/>
              <a:cs typeface="Gotham-Medium"/>
            </a:endParaRP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CA model: Charge Ahead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Law </a:t>
            </a:r>
          </a:p>
          <a:p>
            <a:pPr marL="914400" lvl="1" indent="-228600" rtl="0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  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Low-income residents scrap older</a:t>
            </a: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cars get</a:t>
            </a: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a clean vehicle </a:t>
            </a: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like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new or used EVs.</a:t>
            </a:r>
          </a:p>
          <a:p>
            <a:pPr marL="914400" lvl="1" indent="-228600" rtl="0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   C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ar-sharing programs</a:t>
            </a:r>
            <a:r>
              <a:rPr lang="en-US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 &amp; </a:t>
            </a:r>
            <a:r>
              <a:rPr lang="en" sz="1600" dirty="0" smtClean="0">
                <a:solidFill>
                  <a:schemeClr val="accent2"/>
                </a:solidFill>
                <a:latin typeface="Gotham-Light"/>
                <a:cs typeface="Gotham-Light"/>
              </a:rPr>
              <a:t>EVSE in low-income neighborhoods.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MA </a:t>
            </a: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should adopt Income Based Tiered EV Rebate Pilot Program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MA </a:t>
            </a:r>
            <a:r>
              <a:rPr lang="en" sz="1600" dirty="0">
                <a:solidFill>
                  <a:schemeClr val="accent2"/>
                </a:solidFill>
                <a:latin typeface="Gotham-Medium"/>
                <a:cs typeface="Gotham-Medium"/>
              </a:rPr>
              <a:t>should add trade-in and </a:t>
            </a:r>
            <a:r>
              <a:rPr lang="en" sz="1600" dirty="0" smtClean="0">
                <a:solidFill>
                  <a:schemeClr val="accent2"/>
                </a:solidFill>
                <a:latin typeface="Gotham-Medium"/>
                <a:cs typeface="Gotham-Medium"/>
              </a:rPr>
              <a:t>car-sharing</a:t>
            </a:r>
            <a:endParaRPr lang="en" sz="1600" dirty="0">
              <a:solidFill>
                <a:schemeClr val="accent2"/>
              </a:solidFill>
              <a:latin typeface="Gotham-Medium"/>
              <a:cs typeface="Gotham-Medium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676400" y="159898"/>
            <a:ext cx="5791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  <a:latin typeface="Gotham-Light"/>
                <a:cs typeface="Gotham-Light"/>
              </a:rPr>
              <a:t>Equitable Distribution of EV Benefits</a:t>
            </a:r>
          </a:p>
        </p:txBody>
      </p:sp>
      <p:pic>
        <p:nvPicPr>
          <p:cNvPr id="5" name="Picture 4" descr="charging up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4248150"/>
            <a:ext cx="762000" cy="777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123950"/>
            <a:ext cx="3124200" cy="35814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Gina Coplon-Newfield\Documents\NDEW 2015\Bolto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" y="74295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28600" y="819150"/>
            <a:ext cx="8839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" sz="1600" dirty="0" smtClean="0">
                <a:solidFill>
                  <a:schemeClr val="dk1"/>
                </a:solidFill>
                <a:latin typeface="Gotham-Medium"/>
                <a:ea typeface="Calibri"/>
                <a:cs typeface="Gotham-Medium"/>
                <a:sym typeface="Calibri"/>
              </a:rPr>
              <a:t>Utility </a:t>
            </a:r>
            <a:r>
              <a:rPr lang="en" sz="1600" dirty="0">
                <a:solidFill>
                  <a:schemeClr val="dk1"/>
                </a:solidFill>
                <a:latin typeface="Gotham-Medium"/>
                <a:ea typeface="Calibri"/>
                <a:cs typeface="Gotham-Medium"/>
                <a:sym typeface="Calibri"/>
              </a:rPr>
              <a:t>investments and </a:t>
            </a:r>
            <a:r>
              <a:rPr lang="en" sz="1600" dirty="0" smtClean="0">
                <a:solidFill>
                  <a:schemeClr val="dk1"/>
                </a:solidFill>
                <a:latin typeface="Gotham-Medium"/>
                <a:ea typeface="Calibri"/>
                <a:cs typeface="Gotham-Medium"/>
                <a:sym typeface="Calibri"/>
              </a:rPr>
              <a:t>planning</a:t>
            </a:r>
          </a:p>
          <a:p>
            <a:pPr marL="285750" lvl="0" indent="-285750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" sz="1600" dirty="0" smtClean="0">
                <a:solidFill>
                  <a:schemeClr val="dk1"/>
                </a:solidFill>
                <a:latin typeface="Gotham-Medium"/>
                <a:ea typeface="Calibri"/>
                <a:cs typeface="Gotham-Medium"/>
                <a:sym typeface="Calibri"/>
              </a:rPr>
              <a:t>Time-varying rates, managed charging</a:t>
            </a:r>
            <a:r>
              <a:rPr lang="en-US" sz="1600" dirty="0" smtClean="0">
                <a:solidFill>
                  <a:schemeClr val="dk1"/>
                </a:solidFill>
                <a:latin typeface="Gotham-Medium"/>
                <a:ea typeface="Calibri"/>
                <a:cs typeface="Gotham-Medium"/>
                <a:sym typeface="Calibri"/>
              </a:rPr>
              <a:t> &amp;</a:t>
            </a:r>
            <a:r>
              <a:rPr lang="en" sz="1600" dirty="0" smtClean="0">
                <a:solidFill>
                  <a:schemeClr val="dk1"/>
                </a:solidFill>
                <a:latin typeface="Gotham-Medium"/>
                <a:ea typeface="Calibri"/>
                <a:cs typeface="Gotham-Medium"/>
                <a:sym typeface="Calibri"/>
              </a:rPr>
              <a:t> other vehicle-grid integration programs</a:t>
            </a:r>
            <a:endParaRPr lang="en-US" sz="1600" dirty="0" smtClean="0">
              <a:solidFill>
                <a:schemeClr val="dk1"/>
              </a:solidFill>
              <a:latin typeface="Gotham-Medium"/>
              <a:ea typeface="Calibri"/>
              <a:cs typeface="Gotham-Medium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1600" dirty="0" smtClean="0">
                <a:solidFill>
                  <a:schemeClr val="dk1"/>
                </a:solidFill>
                <a:latin typeface="Gotham-Light"/>
                <a:ea typeface="Calibri"/>
                <a:cs typeface="Gotham-Light"/>
                <a:sym typeface="Calibri"/>
              </a:rPr>
              <a:t>        </a:t>
            </a:r>
            <a:r>
              <a:rPr lang="en" sz="1600" dirty="0" smtClean="0">
                <a:solidFill>
                  <a:schemeClr val="dk1"/>
                </a:solidFill>
                <a:latin typeface="Gotham-Light"/>
                <a:ea typeface="Calibri"/>
                <a:cs typeface="Gotham-Light"/>
                <a:sym typeface="Calibri"/>
              </a:rPr>
              <a:t>General </a:t>
            </a:r>
            <a:r>
              <a:rPr lang="en" sz="1600" dirty="0">
                <a:solidFill>
                  <a:schemeClr val="dk1"/>
                </a:solidFill>
                <a:latin typeface="Gotham-Light"/>
                <a:ea typeface="Calibri"/>
                <a:cs typeface="Gotham-Light"/>
                <a:sym typeface="Calibri"/>
              </a:rPr>
              <a:t>TVR framework and Grid Mod Plans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1600" dirty="0">
                <a:solidFill>
                  <a:schemeClr val="dk1"/>
                </a:solidFill>
                <a:latin typeface="Gotham-Light"/>
                <a:cs typeface="Gotham-Light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Gotham-Light"/>
                <a:cs typeface="Gotham-Light"/>
              </a:rPr>
              <a:t>       </a:t>
            </a:r>
            <a:r>
              <a:rPr lang="en" sz="1600" dirty="0" smtClean="0">
                <a:solidFill>
                  <a:schemeClr val="dk1"/>
                </a:solidFill>
                <a:latin typeface="Gotham-Light"/>
                <a:ea typeface="Calibri"/>
                <a:cs typeface="Gotham-Light"/>
                <a:sym typeface="Calibri"/>
              </a:rPr>
              <a:t>Studies </a:t>
            </a:r>
            <a:r>
              <a:rPr lang="en" sz="1600" dirty="0">
                <a:solidFill>
                  <a:schemeClr val="dk1"/>
                </a:solidFill>
                <a:latin typeface="Gotham-Light"/>
                <a:ea typeface="Calibri"/>
                <a:cs typeface="Gotham-Light"/>
                <a:sym typeface="Calibri"/>
              </a:rPr>
              <a:t>and </a:t>
            </a:r>
            <a:r>
              <a:rPr lang="en" sz="1600" dirty="0" smtClean="0">
                <a:solidFill>
                  <a:schemeClr val="dk1"/>
                </a:solidFill>
                <a:latin typeface="Gotham-Light"/>
                <a:ea typeface="Calibri"/>
                <a:cs typeface="Gotham-Light"/>
                <a:sym typeface="Calibri"/>
              </a:rPr>
              <a:t>pilots set </a:t>
            </a:r>
            <a:r>
              <a:rPr lang="en" sz="1600" dirty="0">
                <a:solidFill>
                  <a:schemeClr val="dk1"/>
                </a:solidFill>
                <a:latin typeface="Gotham-Light"/>
                <a:ea typeface="Calibri"/>
                <a:cs typeface="Gotham-Light"/>
                <a:sym typeface="Calibri"/>
              </a:rPr>
              <a:t>up for future </a:t>
            </a:r>
            <a:r>
              <a:rPr lang="en" sz="1600" dirty="0" smtClean="0">
                <a:solidFill>
                  <a:schemeClr val="dk1"/>
                </a:solidFill>
                <a:latin typeface="Gotham-Light"/>
                <a:ea typeface="Calibri"/>
                <a:cs typeface="Gotham-Light"/>
                <a:sym typeface="Calibri"/>
              </a:rPr>
              <a:t>action</a:t>
            </a:r>
            <a:endParaRPr lang="en" sz="1600" dirty="0">
              <a:solidFill>
                <a:schemeClr val="dk1"/>
              </a:solidFill>
              <a:latin typeface="Gotham-Light"/>
              <a:ea typeface="Calibri"/>
              <a:cs typeface="Gotham-Light"/>
              <a:sym typeface="Calibri"/>
            </a:endParaRPr>
          </a:p>
          <a:p>
            <a:pPr marL="285750" lvl="0" indent="-285750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" sz="1600" dirty="0" smtClean="0">
                <a:solidFill>
                  <a:schemeClr val="dk1"/>
                </a:solidFill>
                <a:latin typeface="Gotham-Medium"/>
                <a:ea typeface="Calibri"/>
                <a:cs typeface="Gotham-Medium"/>
                <a:sym typeface="Calibri"/>
              </a:rPr>
              <a:t>Reform rates</a:t>
            </a:r>
            <a:r>
              <a:rPr lang="en-US" sz="1600" dirty="0" smtClean="0">
                <a:solidFill>
                  <a:schemeClr val="dk1"/>
                </a:solidFill>
                <a:latin typeface="Gotham-Medium"/>
                <a:ea typeface="Calibri"/>
                <a:cs typeface="Gotham-Medium"/>
                <a:sym typeface="Calibri"/>
              </a:rPr>
              <a:t>/demand charges</a:t>
            </a:r>
            <a:r>
              <a:rPr lang="en" sz="1600" dirty="0" smtClean="0">
                <a:solidFill>
                  <a:schemeClr val="dk1"/>
                </a:solidFill>
                <a:latin typeface="Gotham-Medium"/>
                <a:ea typeface="Calibri"/>
                <a:cs typeface="Gotham-Medium"/>
                <a:sym typeface="Calibri"/>
              </a:rPr>
              <a:t> </a:t>
            </a:r>
            <a:r>
              <a:rPr lang="en" sz="1600" dirty="0">
                <a:solidFill>
                  <a:schemeClr val="dk1"/>
                </a:solidFill>
                <a:latin typeface="Gotham-Medium"/>
                <a:ea typeface="Calibri"/>
                <a:cs typeface="Gotham-Medium"/>
                <a:sym typeface="Calibri"/>
              </a:rPr>
              <a:t>that inhibit </a:t>
            </a:r>
            <a:r>
              <a:rPr lang="en" sz="1600" dirty="0" smtClean="0">
                <a:solidFill>
                  <a:schemeClr val="dk1"/>
                </a:solidFill>
                <a:latin typeface="Gotham-Medium"/>
                <a:ea typeface="Calibri"/>
                <a:cs typeface="Gotham-Medium"/>
                <a:sym typeface="Calibri"/>
              </a:rPr>
              <a:t>public fast</a:t>
            </a:r>
            <a:r>
              <a:rPr lang="en-US" sz="1600" dirty="0">
                <a:solidFill>
                  <a:schemeClr val="dk1"/>
                </a:solidFill>
                <a:latin typeface="Gotham-Medium"/>
                <a:ea typeface="Calibri"/>
                <a:cs typeface="Gotham-Medium"/>
                <a:sym typeface="Calibri"/>
              </a:rPr>
              <a:t> </a:t>
            </a:r>
            <a:r>
              <a:rPr lang="en" sz="1600" dirty="0" smtClean="0">
                <a:solidFill>
                  <a:schemeClr val="dk1"/>
                </a:solidFill>
                <a:latin typeface="Gotham-Medium"/>
                <a:ea typeface="Calibri"/>
                <a:cs typeface="Gotham-Medium"/>
                <a:sym typeface="Calibri"/>
              </a:rPr>
              <a:t>charging</a:t>
            </a:r>
            <a:endParaRPr lang="en-US" sz="1600" dirty="0" smtClean="0">
              <a:solidFill>
                <a:schemeClr val="dk1"/>
              </a:solidFill>
              <a:latin typeface="Gotham-Medium"/>
              <a:ea typeface="Calibri"/>
              <a:cs typeface="Gotham-Medium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52400" y="133350"/>
            <a:ext cx="89154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700" dirty="0">
                <a:solidFill>
                  <a:schemeClr val="bg1"/>
                </a:solidFill>
                <a:latin typeface="Gotham-Light"/>
                <a:ea typeface="Calibri"/>
                <a:cs typeface="Gotham-Light"/>
                <a:sym typeface="Calibri"/>
              </a:rPr>
              <a:t>Electric Utilities Can Promote EVs and Utilize As a Resource to Optimize System</a:t>
            </a:r>
          </a:p>
          <a:p>
            <a:pPr algn="ctr">
              <a:spcBef>
                <a:spcPts val="0"/>
              </a:spcBef>
              <a:buNone/>
            </a:pPr>
            <a:endParaRPr sz="1700" dirty="0">
              <a:solidFill>
                <a:schemeClr val="bg1"/>
              </a:solidFill>
            </a:endParaRPr>
          </a:p>
        </p:txBody>
      </p:sp>
      <p:pic>
        <p:nvPicPr>
          <p:cNvPr id="5" name="Picture 4" descr="charging up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4248150"/>
            <a:ext cx="762000" cy="777089"/>
          </a:xfrm>
          <a:prstGeom prst="rect">
            <a:avLst/>
          </a:prstGeom>
        </p:spPr>
      </p:pic>
      <p:pic>
        <p:nvPicPr>
          <p:cNvPr id="2" name="Picture 1" descr="iStock_000018486459Larg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876550"/>
            <a:ext cx="6807200" cy="20501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3028950"/>
            <a:ext cx="6477000" cy="1752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498</Words>
  <Application>Microsoft Office PowerPoint</Application>
  <PresentationFormat>On-screen Show (16:9)</PresentationFormat>
  <Paragraphs>82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simple-light-2</vt:lpstr>
      <vt:lpstr>CHARGING UP</vt:lpstr>
      <vt:lpstr>EVs Present Clear Pathway to Climate Goals</vt:lpstr>
      <vt:lpstr>Massachusetts EV Numbers Are Growing, but Not Fast Enough</vt:lpstr>
      <vt:lpstr>PowerPoint Presentation</vt:lpstr>
      <vt:lpstr>Nine Vital Steps for Success</vt:lpstr>
      <vt:lpstr>PowerPoint Presentation</vt:lpstr>
      <vt:lpstr>Consumer Incentives Increase Sales</vt:lpstr>
      <vt:lpstr>Equitable Distribution of EV Benefits</vt:lpstr>
      <vt:lpstr>Electric Utilities Can Promote EVs and Utilize As a Resource to Optimize System </vt:lpstr>
      <vt:lpstr>Widespread Consumer-friendly Charging Stations </vt:lpstr>
      <vt:lpstr>State and Local Governments Should Lead by Example </vt:lpstr>
      <vt:lpstr>Widespread Education Builds Public Awareness &amp; Enthusiasm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:creator>Lauren Lantry</dc:creator>
  <lastModifiedBy>Gina Coplon-Newfield</lastModifiedBy>
  <dcterms:modified xsi:type="dcterms:W3CDTF">2015-11-17T22:21:20Z</dcterms:modified>
  <revision>63</revision>
  <dc:title>CHARGING UP: The Role of States, Utilities, and the Auto Industry in Dramatically Accelerating Electric Vehicle Adoption in Northeast and Mid-Atlantic States</dc:title>
</coreProperties>
</file>