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</p:sldMasterIdLst>
  <p:notesMasterIdLst>
    <p:notesMasterId r:id="rId22"/>
  </p:notesMasterIdLst>
  <p:handoutMasterIdLst>
    <p:handoutMasterId r:id="rId23"/>
  </p:handoutMasterIdLst>
  <p:sldIdLst>
    <p:sldId id="258" r:id="rId3"/>
    <p:sldId id="291" r:id="rId4"/>
    <p:sldId id="284" r:id="rId5"/>
    <p:sldId id="297" r:id="rId6"/>
    <p:sldId id="298" r:id="rId7"/>
    <p:sldId id="259" r:id="rId8"/>
    <p:sldId id="272" r:id="rId9"/>
    <p:sldId id="282" r:id="rId10"/>
    <p:sldId id="260" r:id="rId11"/>
    <p:sldId id="299" r:id="rId12"/>
    <p:sldId id="285" r:id="rId13"/>
    <p:sldId id="294" r:id="rId14"/>
    <p:sldId id="286" r:id="rId15"/>
    <p:sldId id="295" r:id="rId16"/>
    <p:sldId id="292" r:id="rId17"/>
    <p:sldId id="296" r:id="rId18"/>
    <p:sldId id="300" r:id="rId19"/>
    <p:sldId id="301" r:id="rId20"/>
    <p:sldId id="278" r:id="rId21"/>
  </p:sldIdLst>
  <p:sldSz cx="12192000" cy="6858000"/>
  <p:notesSz cx="7023100" cy="93091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2932">
          <p15:clr>
            <a:srgbClr val="A4A3A4"/>
          </p15:clr>
        </p15:guide>
        <p15:guide id="2" pos="2212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2" autoAdjust="0"/>
    <p:restoredTop sz="92457" autoAdjust="0"/>
  </p:normalViewPr>
  <p:slideViewPr>
    <p:cSldViewPr snapToGrid="0">
      <p:cViewPr varScale="1">
        <p:scale>
          <a:sx n="123" d="100"/>
          <a:sy n="123" d="100"/>
        </p:scale>
        <p:origin x="-114" y="-10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40" d="100"/>
        <a:sy n="140" d="100"/>
      </p:scale>
      <p:origin x="0" y="1734"/>
    </p:cViewPr>
  </p:sorterViewPr>
  <p:notesViewPr>
    <p:cSldViewPr snapToGrid="0">
      <p:cViewPr varScale="1">
        <p:scale>
          <a:sx n="128" d="100"/>
          <a:sy n="128" d="100"/>
        </p:scale>
        <p:origin x="-4800" y="-84"/>
      </p:cViewPr>
      <p:guideLst>
        <p:guide orient="horz" pos="2932"/>
        <p:guide pos="2212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theme" Target="theme/theme1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handoutMaster" Target="handoutMasters/handoutMaster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43238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42375"/>
            <a:ext cx="3043238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054669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43343" cy="467071"/>
          </a:xfrm>
          <a:prstGeom prst="rect">
            <a:avLst/>
          </a:prstGeom>
        </p:spPr>
        <p:txBody>
          <a:bodyPr vert="horz" lIns="93317" tIns="46659" rIns="93317" bIns="4665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8132" y="0"/>
            <a:ext cx="3043343" cy="467071"/>
          </a:xfrm>
          <a:prstGeom prst="rect">
            <a:avLst/>
          </a:prstGeom>
        </p:spPr>
        <p:txBody>
          <a:bodyPr vert="horz" lIns="93317" tIns="46659" rIns="93317" bIns="46659" rtlCol="0"/>
          <a:lstStyle>
            <a:lvl1pPr algn="r">
              <a:defRPr sz="1200"/>
            </a:lvl1pPr>
          </a:lstStyle>
          <a:p>
            <a:fld id="{F1CC8B5C-CE25-4C08-865F-9D4469CABC53}" type="datetime1">
              <a:rPr lang="en-US" smtClean="0"/>
              <a:t>12/18/2018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9138" y="1163638"/>
            <a:ext cx="5584825" cy="31416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317" tIns="46659" rIns="93317" bIns="4665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2310" y="4480004"/>
            <a:ext cx="5618480" cy="3665459"/>
          </a:xfrm>
          <a:prstGeom prst="rect">
            <a:avLst/>
          </a:prstGeom>
        </p:spPr>
        <p:txBody>
          <a:bodyPr vert="horz" lIns="93317" tIns="46659" rIns="93317" bIns="46659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42030"/>
            <a:ext cx="3043343" cy="467070"/>
          </a:xfrm>
          <a:prstGeom prst="rect">
            <a:avLst/>
          </a:prstGeom>
        </p:spPr>
        <p:txBody>
          <a:bodyPr vert="horz" lIns="93317" tIns="46659" rIns="93317" bIns="4665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8132" y="8842030"/>
            <a:ext cx="3043343" cy="467070"/>
          </a:xfrm>
          <a:prstGeom prst="rect">
            <a:avLst/>
          </a:prstGeom>
        </p:spPr>
        <p:txBody>
          <a:bodyPr vert="horz" lIns="93317" tIns="46659" rIns="93317" bIns="46659" rtlCol="0" anchor="b"/>
          <a:lstStyle>
            <a:lvl1pPr algn="r">
              <a:defRPr sz="1200"/>
            </a:lvl1pPr>
          </a:lstStyle>
          <a:p>
            <a:fld id="{D68A91B3-0873-4ADE-B6BE-96ABEAFE7B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3151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8A91B3-0873-4ADE-B6BE-96ABEAFE7B53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458352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8A91B3-0873-4ADE-B6BE-96ABEAFE7B53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026619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8A91B3-0873-4ADE-B6BE-96ABEAFE7B53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026619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8A91B3-0873-4ADE-B6BE-96ABEAFE7B53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026619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8A91B3-0873-4ADE-B6BE-96ABEAFE7B53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026619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8A91B3-0873-4ADE-B6BE-96ABEAFE7B53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885905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73C363-1581-4E66-AD74-7A8B9BF317C6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12/18/2018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prstClr val="black">
                    <a:tint val="75000"/>
                  </a:prstClr>
                </a:solidFill>
              </a:rPr>
              <a:t>DRAFT FOR DISCUSSION PURPOSES ONLY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DFA93A-F1C5-4C86-BDDD-64DA5756531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62663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D22645-5016-40FA-B609-B0EF73C204AA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12/18/2018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prstClr val="black">
                    <a:tint val="75000"/>
                  </a:prstClr>
                </a:solidFill>
              </a:rPr>
              <a:t>DRAFT FOR DISCUSSION PURPOSES ONLY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DFA93A-F1C5-4C86-BDDD-64DA5756531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10060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A6FDEA-D354-42B0-BDB4-4AAB1714F055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12/18/2018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prstClr val="black">
                    <a:tint val="75000"/>
                  </a:prstClr>
                </a:solidFill>
              </a:rPr>
              <a:t>DRAFT FOR DISCUSSION PURPOSES ONLY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DFA93A-F1C5-4C86-BDDD-64DA5756531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801976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760CD0-5A8C-474F-BB2C-CAA93F8448F3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12/18/2018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prstClr val="black">
                    <a:tint val="75000"/>
                  </a:prstClr>
                </a:solidFill>
              </a:rPr>
              <a:t>DRAFT FOR DISCUSSION PURPOSES ONLY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6A221E-EC6E-4B90-9857-9A9F438FEC8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476316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EAF32D-C084-434A-8C8C-D9063AAB808C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12/18/2018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prstClr val="black">
                    <a:tint val="75000"/>
                  </a:prstClr>
                </a:solidFill>
              </a:rPr>
              <a:t>DRAFT FOR DISCUSSION PURPOSES ONLY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6A221E-EC6E-4B90-9857-9A9F438FEC8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181332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C4774-7001-44F1-AE2A-481AD2D24536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12/18/2018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prstClr val="black">
                    <a:tint val="75000"/>
                  </a:prstClr>
                </a:solidFill>
              </a:rPr>
              <a:t>DRAFT FOR DISCUSSION PURPOSES ONLY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6A221E-EC6E-4B90-9857-9A9F438FEC8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031416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FB84D4-E211-4A73-8398-45B9F530A4A1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12/18/2018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prstClr val="black">
                    <a:tint val="75000"/>
                  </a:prstClr>
                </a:solidFill>
              </a:rPr>
              <a:t>DRAFT FOR DISCUSSION PURPOSES ONLY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6A221E-EC6E-4B90-9857-9A9F438FEC8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379438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5C4909-CED2-40EA-B197-C7A8A37DBB53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12/18/2018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prstClr val="black">
                    <a:tint val="75000"/>
                  </a:prstClr>
                </a:solidFill>
              </a:rPr>
              <a:t>DRAFT FOR DISCUSSION PURPOSES ONLY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6A221E-EC6E-4B90-9857-9A9F438FEC8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232191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DC2F54-71F6-466D-B290-1E701241EF29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12/18/2018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prstClr val="black">
                    <a:tint val="75000"/>
                  </a:prstClr>
                </a:solidFill>
              </a:rPr>
              <a:t>DRAFT FOR DISCUSSION PURPOSES ONLY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6A221E-EC6E-4B90-9857-9A9F438FEC8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18322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10E981-9C76-40A1-8037-FE46CA15521E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12/18/2018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prstClr val="black">
                    <a:tint val="75000"/>
                  </a:prstClr>
                </a:solidFill>
              </a:rPr>
              <a:t>DRAFT FOR DISCUSSION PURPOSES ONLY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6A221E-EC6E-4B90-9857-9A9F438FEC8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040550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0902C7-5744-43FA-8842-69424FE565FB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12/18/2018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prstClr val="black">
                    <a:tint val="75000"/>
                  </a:prstClr>
                </a:solidFill>
              </a:rPr>
              <a:t>DRAFT FOR DISCUSSION PURPOSES ONLY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6A221E-EC6E-4B90-9857-9A9F438FEC8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82331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FDA64A-7AC3-4B7A-8E11-B642B42CAE43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12/18/2018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prstClr val="black">
                    <a:tint val="75000"/>
                  </a:prstClr>
                </a:solidFill>
              </a:rPr>
              <a:t>DRAFT FOR DISCUSSION PURPOSES ONLY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DFA93A-F1C5-4C86-BDDD-64DA5756531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763391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7A737A-7BB1-44C3-8480-8E2BCC67F35B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12/18/2018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prstClr val="black">
                    <a:tint val="75000"/>
                  </a:prstClr>
                </a:solidFill>
              </a:rPr>
              <a:t>DRAFT FOR DISCUSSION PURPOSES ONLY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6A221E-EC6E-4B90-9857-9A9F438FEC8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072428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228FC-892D-4E99-A1A2-5C72B980E77E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12/18/2018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prstClr val="black">
                    <a:tint val="75000"/>
                  </a:prstClr>
                </a:solidFill>
              </a:rPr>
              <a:t>DRAFT FOR DISCUSSION PURPOSES ONLY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6A221E-EC6E-4B90-9857-9A9F438FEC8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347454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DE0084-10C7-41E2-9FAD-96922FEDE3D0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12/18/2018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prstClr val="black">
                    <a:tint val="75000"/>
                  </a:prstClr>
                </a:solidFill>
              </a:rPr>
              <a:t>DRAFT FOR DISCUSSION PURPOSES ONLY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6A221E-EC6E-4B90-9857-9A9F438FEC8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92082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81A295-BDFA-40F1-B437-F6C9460362ED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12/18/2018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prstClr val="black">
                    <a:tint val="75000"/>
                  </a:prstClr>
                </a:solidFill>
              </a:rPr>
              <a:t>DRAFT FOR DISCUSSION PURPOSES ONLY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DFA93A-F1C5-4C86-BDDD-64DA5756531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03755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B8659E-7BE8-4FB7-AA71-07AA146CFE0E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12/18/2018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prstClr val="black">
                    <a:tint val="75000"/>
                  </a:prstClr>
                </a:solidFill>
              </a:rPr>
              <a:t>DRAFT FOR DISCUSSION PURPOSES ONLY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DFA93A-F1C5-4C86-BDDD-64DA5756531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62019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142F1B-B42F-4F94-960A-D43022DAC7D9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12/18/2018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prstClr val="black">
                    <a:tint val="75000"/>
                  </a:prstClr>
                </a:solidFill>
              </a:rPr>
              <a:t>DRAFT FOR DISCUSSION PURPOSES ONLY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DFA93A-F1C5-4C86-BDDD-64DA5756531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2035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AF7636-DD92-445B-B13D-47A2FCE3BE79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12/18/2018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prstClr val="black">
                    <a:tint val="75000"/>
                  </a:prstClr>
                </a:solidFill>
              </a:rPr>
              <a:t>DRAFT FOR DISCUSSION PURPOSES ONLY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DFA93A-F1C5-4C86-BDDD-64DA5756531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99457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73F154-878C-493E-996C-26248E4679DC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12/18/2018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prstClr val="black">
                    <a:tint val="75000"/>
                  </a:prstClr>
                </a:solidFill>
              </a:rPr>
              <a:t>DRAFT FOR DISCUSSION PURPOSES ONLY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DFA93A-F1C5-4C86-BDDD-64DA5756531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95913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138B7D-5861-4ED1-AF64-B69497ED34F7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12/18/2018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prstClr val="black">
                    <a:tint val="75000"/>
                  </a:prstClr>
                </a:solidFill>
              </a:rPr>
              <a:t>DRAFT FOR DISCUSSION PURPOSES ONLY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DFA93A-F1C5-4C86-BDDD-64DA5756531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90558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F21413-112E-4A5E-87F3-AED796835AB8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12/18/2018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prstClr val="black">
                    <a:tint val="75000"/>
                  </a:prstClr>
                </a:solidFill>
              </a:rPr>
              <a:t>DRAFT FOR DISCUSSION PURPOSES ONLY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DFA93A-F1C5-4C86-BDDD-64DA5756531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21868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6" Type="http://schemas.openxmlformats.org/officeDocument/2006/relationships/image" Target="../media/image4.png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03825AF-7F42-4227-A9B4-3365A270F8F6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12/18/2018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>
                <a:solidFill>
                  <a:prstClr val="black">
                    <a:tint val="75000"/>
                  </a:prstClr>
                </a:solidFill>
              </a:rPr>
              <a:t>DRAFT FOR DISCUSSION PURPOSES ONLY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FDFA93A-F1C5-4C86-BDDD-64DA5756531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Rectangle 6"/>
          <p:cNvSpPr/>
          <p:nvPr userDrawn="1"/>
        </p:nvSpPr>
        <p:spPr>
          <a:xfrm>
            <a:off x="86414" y="0"/>
            <a:ext cx="12003988" cy="6781800"/>
          </a:xfrm>
          <a:prstGeom prst="rect">
            <a:avLst/>
          </a:prstGeom>
          <a:noFill/>
          <a:ln w="196850">
            <a:solidFill>
              <a:srgbClr val="034D9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pic>
        <p:nvPicPr>
          <p:cNvPr id="8" name="Picture 4" descr="The photo depicts a highway alongside the text &quot;MassDOT: Massachusetts Department of Transportation Highway Division&quot;.  \\mhd-fsp-bos-v01\urd$\robertsc\Desktop\Presentations\MassDOT_Highway_Logo.jpg" title="MassDOT Highway Division Logo"/>
          <p:cNvPicPr>
            <a:picLocks noChangeAspect="1" noChangeArrowheads="1"/>
          </p:cNvPicPr>
          <p:nvPr userDrawn="1"/>
        </p:nvPicPr>
        <p:blipFill>
          <a:blip r:embed="rId1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400" y="168565"/>
            <a:ext cx="4132181" cy="6960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730399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A466C4F-A0F0-4DA4-ACB1-A210885F9FC8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12/18/2018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>
                <a:solidFill>
                  <a:prstClr val="black">
                    <a:tint val="75000"/>
                  </a:prstClr>
                </a:solidFill>
              </a:rPr>
              <a:t>DRAFT FOR DISCUSSION PURPOSES ONLY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66A221E-EC6E-4B90-9857-9A9F438FEC8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Rectangle 6"/>
          <p:cNvSpPr/>
          <p:nvPr userDrawn="1"/>
        </p:nvSpPr>
        <p:spPr>
          <a:xfrm>
            <a:off x="86414" y="0"/>
            <a:ext cx="12003988" cy="6781800"/>
          </a:xfrm>
          <a:prstGeom prst="rect">
            <a:avLst/>
          </a:prstGeom>
          <a:noFill/>
          <a:ln w="196850">
            <a:solidFill>
              <a:srgbClr val="74B94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pic>
        <p:nvPicPr>
          <p:cNvPr id="8" name="Picture 4" descr="The photo depicts a highway alongside the text &quot;MassDOT: Massachusetts Department of Transportation Highway Division&quot;. \\mhd-fsp-bos-v01\urd$\robertsc\Desktop\Presentations\MassDOT_Highway_Logo.jpg" title=" The MassDOT Highway Division Logo"/>
          <p:cNvPicPr>
            <a:picLocks noChangeAspect="1" noChangeArrowheads="1"/>
          </p:cNvPicPr>
          <p:nvPr userDrawn="1"/>
        </p:nvPicPr>
        <p:blipFill>
          <a:blip r:embed="rId1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400" y="168565"/>
            <a:ext cx="4132181" cy="6960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9" name="Group 8">
            <a:extLst>
              <a:ext uri="{FF2B5EF4-FFF2-40B4-BE49-F238E27FC236}">
                <a16:creationId xmlns:a16="http://schemas.microsoft.com/office/drawing/2014/main" xmlns="" id="{5A3B1BF4-0040-46F0-A261-9A0D2DC9F61D}"/>
              </a:ext>
            </a:extLst>
          </p:cNvPr>
          <p:cNvGrpSpPr>
            <a:grpSpLocks/>
          </p:cNvGrpSpPr>
          <p:nvPr userDrawn="1"/>
        </p:nvGrpSpPr>
        <p:grpSpPr bwMode="auto">
          <a:xfrm>
            <a:off x="10632558" y="162561"/>
            <a:ext cx="1313121" cy="1198405"/>
            <a:chOff x="1070095" y="1074013"/>
            <a:chExt cx="65329" cy="66622"/>
          </a:xfrm>
        </p:grpSpPr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xmlns="" id="{C47556CE-EA81-428A-BF48-FA779A2DDBFC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2431" r="19489" b="-6510"/>
            <a:stretch/>
          </p:blipFill>
          <p:spPr bwMode="auto">
            <a:xfrm>
              <a:off x="1070095" y="1074013"/>
              <a:ext cx="60931" cy="6662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/>
                </a14:hiddenEffects>
              </a:ext>
            </a:extLst>
          </p:spPr>
        </p:pic>
        <p:pic>
          <p:nvPicPr>
            <p:cNvPr id="11" name="Picture 10" descr="Gold Ribbon">
              <a:extLst>
                <a:ext uri="{FF2B5EF4-FFF2-40B4-BE49-F238E27FC236}">
                  <a16:creationId xmlns:a16="http://schemas.microsoft.com/office/drawing/2014/main" xmlns="" id="{5A6CF254-A519-4555-AE34-FF1089455C7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727" t="60767" r="2258" b="5339"/>
            <a:stretch>
              <a:fillRect/>
            </a:stretch>
          </p:blipFill>
          <p:spPr bwMode="auto">
            <a:xfrm>
              <a:off x="1071907" y="1120947"/>
              <a:ext cx="59965" cy="1527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/>
                </a14:hiddenEffects>
              </a:ext>
            </a:extLst>
          </p:spPr>
        </p:pic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xmlns="" id="{5A35EF2D-8383-4A5C-9A76-34300621C9E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65747"/>
            <a:stretch>
              <a:fillRect/>
            </a:stretch>
          </p:blipFill>
          <p:spPr bwMode="auto">
            <a:xfrm>
              <a:off x="1070095" y="1123073"/>
              <a:ext cx="65329" cy="99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/>
                </a14:hiddenEffects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4914753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13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13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mass.gov/dcr-public-meetings-information/events/past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Relationship Id="rId4" Type="http://schemas.openxmlformats.org/officeDocument/2006/relationships/hyperlink" Target="mailto:jdietrich@hshassoc.com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96815" y="2130426"/>
            <a:ext cx="11291977" cy="1470025"/>
          </a:xfrm>
        </p:spPr>
        <p:txBody>
          <a:bodyPr>
            <a:normAutofit/>
          </a:bodyPr>
          <a:lstStyle/>
          <a:p>
            <a:r>
              <a:rPr lang="en-US" dirty="0">
                <a:ln>
                  <a:solidFill>
                    <a:schemeClr val="tx1"/>
                  </a:solidFill>
                </a:ln>
                <a:solidFill>
                  <a:srgbClr val="6CB10F"/>
                </a:solidFill>
                <a:latin typeface="Eras Bold ITC" panose="020B0907030504020204" pitchFamily="34" charset="0"/>
              </a:rPr>
              <a:t>Charles River Dam Road </a:t>
            </a:r>
            <a:br>
              <a:rPr lang="en-US" dirty="0">
                <a:ln>
                  <a:solidFill>
                    <a:schemeClr val="tx1"/>
                  </a:solidFill>
                </a:ln>
                <a:solidFill>
                  <a:srgbClr val="6CB10F"/>
                </a:solidFill>
                <a:latin typeface="Eras Bold ITC" panose="020B0907030504020204" pitchFamily="34" charset="0"/>
              </a:rPr>
            </a:br>
            <a:r>
              <a:rPr lang="en-US" dirty="0">
                <a:ln>
                  <a:solidFill>
                    <a:schemeClr val="tx1"/>
                  </a:solidFill>
                </a:ln>
                <a:solidFill>
                  <a:srgbClr val="6CB10F"/>
                </a:solidFill>
                <a:latin typeface="Eras Bold ITC" panose="020B0907030504020204" pitchFamily="34" charset="0"/>
              </a:rPr>
              <a:t>(Craigie Bridge) 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4098859"/>
            <a:ext cx="8534400" cy="1982963"/>
          </a:xfrm>
        </p:spPr>
        <p:txBody>
          <a:bodyPr>
            <a:normAutofit fontScale="47500" lnSpcReduction="20000"/>
          </a:bodyPr>
          <a:lstStyle/>
          <a:p>
            <a:r>
              <a:rPr lang="en-US" sz="70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MassDOT Highway Division</a:t>
            </a:r>
          </a:p>
          <a:p>
            <a:r>
              <a:rPr lang="en-US" sz="70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Department of Conservation and Recreation</a:t>
            </a:r>
          </a:p>
          <a:p>
            <a:endParaRPr lang="en-US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endParaRPr lang="en-US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r>
              <a:rPr lang="en-US" sz="49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December 18, 2018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6A221E-EC6E-4B90-9857-9A9F438FEC8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xmlns="" id="{5A3B1BF4-0040-46F0-A261-9A0D2DC9F61D}"/>
              </a:ext>
            </a:extLst>
          </p:cNvPr>
          <p:cNvGrpSpPr>
            <a:grpSpLocks/>
          </p:cNvGrpSpPr>
          <p:nvPr/>
        </p:nvGrpSpPr>
        <p:grpSpPr bwMode="auto">
          <a:xfrm>
            <a:off x="10632558" y="162561"/>
            <a:ext cx="1313121" cy="1198405"/>
            <a:chOff x="1070095" y="1074013"/>
            <a:chExt cx="65329" cy="66622"/>
          </a:xfrm>
        </p:grpSpPr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xmlns="" id="{C47556CE-EA81-428A-BF48-FA779A2DDBFC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2431" r="19489" b="-6510"/>
            <a:stretch/>
          </p:blipFill>
          <p:spPr bwMode="auto">
            <a:xfrm>
              <a:off x="1070095" y="1074013"/>
              <a:ext cx="60931" cy="6662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/>
                </a14:hiddenEffects>
              </a:ext>
            </a:extLst>
          </p:spPr>
        </p:pic>
        <p:pic>
          <p:nvPicPr>
            <p:cNvPr id="8" name="Picture 7" descr="Gold Ribbon">
              <a:extLst>
                <a:ext uri="{FF2B5EF4-FFF2-40B4-BE49-F238E27FC236}">
                  <a16:creationId xmlns:a16="http://schemas.microsoft.com/office/drawing/2014/main" xmlns="" id="{5A6CF254-A519-4555-AE34-FF1089455C7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727" t="60767" r="2258" b="5339"/>
            <a:stretch>
              <a:fillRect/>
            </a:stretch>
          </p:blipFill>
          <p:spPr bwMode="auto">
            <a:xfrm>
              <a:off x="1071907" y="1120947"/>
              <a:ext cx="59965" cy="1527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/>
                </a14:hiddenEffects>
              </a:ext>
            </a:extLst>
          </p:spPr>
        </p:pic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xmlns="" id="{5A35EF2D-8383-4A5C-9A76-34300621C9E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65747"/>
            <a:stretch>
              <a:fillRect/>
            </a:stretch>
          </p:blipFill>
          <p:spPr bwMode="auto">
            <a:xfrm>
              <a:off x="1070095" y="1123073"/>
              <a:ext cx="65329" cy="99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/>
                </a14:hiddenEffects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8380690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6A221E-EC6E-4B90-9857-9A9F438FEC8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AutoShape 13" descr="Boston Police Department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AutoShape 15" descr="Boston Police Department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AutoShape 17" descr="Image result for walkboston logo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" name="AutoShape 21" descr="BCU-Logo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5" name="Content Placeholder 3"/>
          <p:cNvSpPr>
            <a:spLocks noGrp="1"/>
          </p:cNvSpPr>
          <p:nvPr>
            <p:ph sz="half" idx="2"/>
          </p:nvPr>
        </p:nvSpPr>
        <p:spPr>
          <a:xfrm>
            <a:off x="766762" y="2017267"/>
            <a:ext cx="10568347" cy="2101842"/>
          </a:xfrm>
        </p:spPr>
        <p:txBody>
          <a:bodyPr>
            <a:normAutofit/>
          </a:bodyPr>
          <a:lstStyle/>
          <a:p>
            <a:r>
              <a:rPr lang="en-US" sz="3200" dirty="0"/>
              <a:t>Curb to curb width: 64 feet</a:t>
            </a:r>
          </a:p>
          <a:p>
            <a:r>
              <a:rPr lang="en-US" sz="3200" dirty="0"/>
              <a:t>Two fixed bridges</a:t>
            </a:r>
          </a:p>
          <a:p>
            <a:r>
              <a:rPr lang="en-US" sz="3200" dirty="0"/>
              <a:t>Provide 5 travel lanes</a:t>
            </a:r>
          </a:p>
          <a:p>
            <a:pPr marL="0" indent="0">
              <a:buNone/>
            </a:pPr>
            <a:endParaRPr lang="en-US" sz="3200" dirty="0"/>
          </a:p>
          <a:p>
            <a:endParaRPr lang="en-US" sz="3200" dirty="0"/>
          </a:p>
          <a:p>
            <a:endParaRPr lang="en-US" sz="3200" dirty="0"/>
          </a:p>
          <a:p>
            <a:endParaRPr lang="en-US" sz="2800" dirty="0"/>
          </a:p>
        </p:txBody>
      </p:sp>
      <p:sp>
        <p:nvSpPr>
          <p:cNvPr id="14" name="Title 1"/>
          <p:cNvSpPr txBox="1">
            <a:spLocks/>
          </p:cNvSpPr>
          <p:nvPr/>
        </p:nvSpPr>
        <p:spPr>
          <a:xfrm>
            <a:off x="1981200" y="711994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>
                <a:ln>
                  <a:solidFill>
                    <a:schemeClr val="tx1"/>
                  </a:solidFill>
                </a:ln>
                <a:solidFill>
                  <a:srgbClr val="6CB10F"/>
                </a:solidFill>
                <a:latin typeface="Eras Bold ITC" panose="020B0907030504020204" pitchFamily="34" charset="0"/>
              </a:rPr>
              <a:t>Constraints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013412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6A221E-EC6E-4B90-9857-9A9F438FEC8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AutoShape 13" descr="Boston Police Department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AutoShape 15" descr="Boston Police Department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AutoShape 17" descr="Image result for walkboston logo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" name="AutoShape 21" descr="BCU-Logo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" name="Content Placeholder 3"/>
          <p:cNvSpPr>
            <a:spLocks noGrp="1"/>
          </p:cNvSpPr>
          <p:nvPr>
            <p:ph sz="half" idx="2"/>
          </p:nvPr>
        </p:nvSpPr>
        <p:spPr>
          <a:xfrm>
            <a:off x="766762" y="2017267"/>
            <a:ext cx="10568347" cy="2101842"/>
          </a:xfrm>
        </p:spPr>
        <p:txBody>
          <a:bodyPr>
            <a:normAutofit fontScale="85000" lnSpcReduction="20000"/>
          </a:bodyPr>
          <a:lstStyle/>
          <a:p>
            <a:r>
              <a:rPr lang="en-US" sz="3200" dirty="0"/>
              <a:t>Adds continuous on-road bike lanes</a:t>
            </a:r>
          </a:p>
          <a:p>
            <a:r>
              <a:rPr lang="en-US" sz="3200" dirty="0"/>
              <a:t>Maintains existing sidewalks</a:t>
            </a:r>
          </a:p>
          <a:p>
            <a:r>
              <a:rPr lang="en-US" sz="3200" dirty="0"/>
              <a:t>Removes 1 travel lane (5 total vehicle travel lanes)</a:t>
            </a:r>
          </a:p>
          <a:p>
            <a:r>
              <a:rPr lang="en-US" sz="3200" dirty="0"/>
              <a:t>Provides 2 travel lanes in each direction</a:t>
            </a:r>
          </a:p>
          <a:p>
            <a:r>
              <a:rPr lang="en-US" sz="3200" dirty="0"/>
              <a:t>Adds a left turn lane into Museum of Science</a:t>
            </a:r>
          </a:p>
          <a:p>
            <a:endParaRPr lang="en-US" sz="3200" dirty="0"/>
          </a:p>
          <a:p>
            <a:endParaRPr lang="en-US" sz="2800" dirty="0"/>
          </a:p>
        </p:txBody>
      </p:sp>
      <p:grpSp>
        <p:nvGrpSpPr>
          <p:cNvPr id="4" name="Group 3"/>
          <p:cNvGrpSpPr/>
          <p:nvPr/>
        </p:nvGrpSpPr>
        <p:grpSpPr>
          <a:xfrm>
            <a:off x="325227" y="3881890"/>
            <a:ext cx="11622358" cy="2732555"/>
            <a:chOff x="325227" y="3838760"/>
            <a:chExt cx="11622358" cy="2732555"/>
          </a:xfrm>
        </p:grpSpPr>
        <p:grpSp>
          <p:nvGrpSpPr>
            <p:cNvPr id="3" name="Group 2"/>
            <p:cNvGrpSpPr/>
            <p:nvPr/>
          </p:nvGrpSpPr>
          <p:grpSpPr>
            <a:xfrm>
              <a:off x="325227" y="4037164"/>
              <a:ext cx="11622358" cy="2534151"/>
              <a:chOff x="1300163" y="1496485"/>
              <a:chExt cx="20046292" cy="4370915"/>
            </a:xfrm>
          </p:grpSpPr>
          <p:pic>
            <p:nvPicPr>
              <p:cNvPr id="1026" name="Picture 2"/>
              <p:cNvPicPr>
                <a:picLocks noChangeAspect="1" noChangeArrowheads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10373"/>
              <a:stretch/>
            </p:blipFill>
            <p:spPr bwMode="auto">
              <a:xfrm>
                <a:off x="1300163" y="1496485"/>
                <a:ext cx="9591674" cy="437091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027" name="Picture 3"/>
              <p:cNvPicPr>
                <a:picLocks noChangeAspect="1" noChangeArrowheads="1"/>
              </p:cNvPicPr>
              <p:nvPr/>
            </p:nvPicPr>
            <p:blipFill rotWithShape="1"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2131"/>
              <a:stretch/>
            </p:blipFill>
            <p:spPr bwMode="auto">
              <a:xfrm>
                <a:off x="10449014" y="1744693"/>
                <a:ext cx="10897441" cy="38862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pic>
          <p:nvPicPr>
            <p:cNvPr id="15" name="Picture 3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2412" y="3838760"/>
              <a:ext cx="636751" cy="8048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6" name="Title 1"/>
          <p:cNvSpPr txBox="1">
            <a:spLocks/>
          </p:cNvSpPr>
          <p:nvPr/>
        </p:nvSpPr>
        <p:spPr>
          <a:xfrm>
            <a:off x="1239865" y="711994"/>
            <a:ext cx="9562454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>
                <a:ln>
                  <a:solidFill>
                    <a:schemeClr val="tx1"/>
                  </a:solidFill>
                </a:ln>
                <a:solidFill>
                  <a:srgbClr val="6CB10F"/>
                </a:solidFill>
                <a:latin typeface="Eras Bold ITC" panose="020B0907030504020204" pitchFamily="34" charset="0"/>
              </a:rPr>
              <a:t>Option </a:t>
            </a:r>
            <a:r>
              <a:rPr lang="en-US" dirty="0" smtClean="0">
                <a:ln>
                  <a:solidFill>
                    <a:schemeClr val="tx1"/>
                  </a:solidFill>
                </a:ln>
                <a:solidFill>
                  <a:srgbClr val="6CB10F"/>
                </a:solidFill>
                <a:latin typeface="Eras Bold ITC" panose="020B0907030504020204" pitchFamily="34" charset="0"/>
              </a:rPr>
              <a:t>A (developed in 2008)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57811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6A221E-EC6E-4B90-9857-9A9F438FEC8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AutoShape 13" descr="Boston Police Department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AutoShape 15" descr="Boston Police Department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AutoShape 17" descr="Image result for walkboston logo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" name="AutoShape 21" descr="BCU-Logo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" name="Title 1"/>
          <p:cNvSpPr txBox="1">
            <a:spLocks/>
          </p:cNvSpPr>
          <p:nvPr/>
        </p:nvSpPr>
        <p:spPr>
          <a:xfrm>
            <a:off x="1981200" y="711994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>
                <a:ln>
                  <a:solidFill>
                    <a:schemeClr val="tx1"/>
                  </a:solidFill>
                </a:ln>
                <a:solidFill>
                  <a:srgbClr val="6CB10F"/>
                </a:solidFill>
                <a:latin typeface="Eras Bold ITC" panose="020B0907030504020204" pitchFamily="34" charset="0"/>
              </a:rPr>
              <a:t>Option A</a:t>
            </a:r>
            <a:endParaRPr lang="en-US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939" b="5605"/>
          <a:stretch/>
        </p:blipFill>
        <p:spPr bwMode="auto">
          <a:xfrm>
            <a:off x="365760" y="1645920"/>
            <a:ext cx="11410760" cy="48015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106879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258728" y="3942272"/>
            <a:ext cx="11610925" cy="2717320"/>
            <a:chOff x="1014336" y="4119108"/>
            <a:chExt cx="10855317" cy="2540484"/>
          </a:xfrm>
        </p:grpSpPr>
        <p:grpSp>
          <p:nvGrpSpPr>
            <p:cNvPr id="3" name="Group 2"/>
            <p:cNvGrpSpPr/>
            <p:nvPr/>
          </p:nvGrpSpPr>
          <p:grpSpPr>
            <a:xfrm>
              <a:off x="1014336" y="4192438"/>
              <a:ext cx="10855317" cy="2467154"/>
              <a:chOff x="-988468" y="1761256"/>
              <a:chExt cx="12948014" cy="2942774"/>
            </a:xfrm>
          </p:grpSpPr>
          <p:pic>
            <p:nvPicPr>
              <p:cNvPr id="2050" name="Picture 2"/>
              <p:cNvPicPr>
                <a:picLocks noChangeAspect="1" noChangeArrowheads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1322"/>
              <a:stretch/>
            </p:blipFill>
            <p:spPr bwMode="auto">
              <a:xfrm>
                <a:off x="-988468" y="1761256"/>
                <a:ext cx="6276479" cy="284713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0" name="Picture 2"/>
              <p:cNvPicPr>
                <a:picLocks noChangeAspect="1" noChangeArrowheads="1"/>
              </p:cNvPicPr>
              <p:nvPr/>
            </p:nvPicPr>
            <p:blipFill rotWithShape="1"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6299"/>
              <a:stretch/>
            </p:blipFill>
            <p:spPr bwMode="auto">
              <a:xfrm>
                <a:off x="5287991" y="1842540"/>
                <a:ext cx="6671555" cy="286149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pic>
          <p:nvPicPr>
            <p:cNvPr id="2051" name="Picture 3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83225" y="4119108"/>
              <a:ext cx="595313" cy="7524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6A221E-EC6E-4B90-9857-9A9F438FEC8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AutoShape 13" descr="Boston Police Department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AutoShape 15" descr="Boston Police Department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AutoShape 17" descr="Image result for walkboston logo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" name="AutoShape 21" descr="BCU-Logo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5" name="Content Placeholder 3"/>
          <p:cNvSpPr>
            <a:spLocks noGrp="1"/>
          </p:cNvSpPr>
          <p:nvPr>
            <p:ph sz="half" idx="2"/>
          </p:nvPr>
        </p:nvSpPr>
        <p:spPr>
          <a:xfrm>
            <a:off x="766762" y="2017267"/>
            <a:ext cx="10568347" cy="2101842"/>
          </a:xfrm>
        </p:spPr>
        <p:txBody>
          <a:bodyPr>
            <a:normAutofit/>
          </a:bodyPr>
          <a:lstStyle/>
          <a:p>
            <a:r>
              <a:rPr lang="en-US" sz="3200" dirty="0"/>
              <a:t>Same as Option A except:</a:t>
            </a:r>
          </a:p>
          <a:p>
            <a:r>
              <a:rPr lang="en-US" sz="3200" dirty="0"/>
              <a:t>Provides 3 travel lanes to </a:t>
            </a:r>
            <a:r>
              <a:rPr lang="en-US" sz="3200" dirty="0" err="1"/>
              <a:t>Leverett</a:t>
            </a:r>
            <a:r>
              <a:rPr lang="en-US" sz="3200" dirty="0"/>
              <a:t> Circle</a:t>
            </a:r>
          </a:p>
          <a:p>
            <a:r>
              <a:rPr lang="en-US" sz="3200" dirty="0"/>
              <a:t>Restricts left turns into Museum of Science</a:t>
            </a:r>
          </a:p>
          <a:p>
            <a:endParaRPr lang="en-US" sz="3200" dirty="0"/>
          </a:p>
          <a:p>
            <a:endParaRPr lang="en-US" sz="2800" dirty="0"/>
          </a:p>
        </p:txBody>
      </p:sp>
      <p:sp>
        <p:nvSpPr>
          <p:cNvPr id="14" name="Title 1"/>
          <p:cNvSpPr txBox="1">
            <a:spLocks/>
          </p:cNvSpPr>
          <p:nvPr/>
        </p:nvSpPr>
        <p:spPr>
          <a:xfrm>
            <a:off x="1981200" y="711994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>
                <a:ln>
                  <a:solidFill>
                    <a:schemeClr val="tx1"/>
                  </a:solidFill>
                </a:ln>
                <a:solidFill>
                  <a:srgbClr val="6CB10F"/>
                </a:solidFill>
                <a:latin typeface="Eras Bold ITC" panose="020B0907030504020204" pitchFamily="34" charset="0"/>
              </a:rPr>
              <a:t>Option B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005317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6A221E-EC6E-4B90-9857-9A9F438FEC8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AutoShape 13" descr="Boston Police Department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AutoShape 15" descr="Boston Police Department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AutoShape 17" descr="Image result for walkboston logo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" name="AutoShape 21" descr="BCU-Logo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" name="Title 1"/>
          <p:cNvSpPr txBox="1">
            <a:spLocks/>
          </p:cNvSpPr>
          <p:nvPr/>
        </p:nvSpPr>
        <p:spPr>
          <a:xfrm>
            <a:off x="1981200" y="711994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>
                <a:ln>
                  <a:solidFill>
                    <a:schemeClr val="tx1"/>
                  </a:solidFill>
                </a:ln>
                <a:solidFill>
                  <a:srgbClr val="6CB10F"/>
                </a:solidFill>
                <a:latin typeface="Eras Bold ITC" panose="020B0907030504020204" pitchFamily="34" charset="0"/>
              </a:rPr>
              <a:t>Option B</a:t>
            </a:r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54"/>
          <a:stretch/>
        </p:blipFill>
        <p:spPr bwMode="auto">
          <a:xfrm>
            <a:off x="365760" y="1645920"/>
            <a:ext cx="11222355" cy="48045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653324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6A221E-EC6E-4B90-9857-9A9F438FEC8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AutoShape 13" descr="Boston Police Department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AutoShape 15" descr="Boston Police Department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AutoShape 17" descr="Image result for walkboston logo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" name="AutoShape 21" descr="BCU-Logo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1981200" y="711994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>
                <a:ln>
                  <a:solidFill>
                    <a:schemeClr val="tx1"/>
                  </a:solidFill>
                </a:ln>
                <a:solidFill>
                  <a:srgbClr val="6CB10F"/>
                </a:solidFill>
                <a:latin typeface="Eras Bold ITC" panose="020B0907030504020204" pitchFamily="34" charset="0"/>
              </a:rPr>
              <a:t>Potential Short-term Option</a:t>
            </a:r>
            <a:endParaRPr lang="en-US" dirty="0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627"/>
          <a:stretch/>
        </p:blipFill>
        <p:spPr bwMode="auto">
          <a:xfrm>
            <a:off x="365760" y="1645920"/>
            <a:ext cx="11173206" cy="47785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53850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6A221E-EC6E-4B90-9857-9A9F438FEC8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AutoShape 13" descr="Boston Police Department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AutoShape 15" descr="Boston Police Department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AutoShape 17" descr="Image result for walkboston logo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" name="AutoShape 21" descr="BCU-Logo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554"/>
          <a:stretch/>
        </p:blipFill>
        <p:spPr bwMode="auto">
          <a:xfrm>
            <a:off x="365760" y="1645920"/>
            <a:ext cx="11435334" cy="47075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Title 1"/>
          <p:cNvSpPr txBox="1">
            <a:spLocks/>
          </p:cNvSpPr>
          <p:nvPr/>
        </p:nvSpPr>
        <p:spPr>
          <a:xfrm>
            <a:off x="1981200" y="711994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>
                <a:ln>
                  <a:solidFill>
                    <a:schemeClr val="tx1"/>
                  </a:solidFill>
                </a:ln>
                <a:solidFill>
                  <a:srgbClr val="6CB10F"/>
                </a:solidFill>
                <a:latin typeface="Eras Bold ITC" panose="020B0907030504020204" pitchFamily="34" charset="0"/>
              </a:rPr>
              <a:t>Potential Short-term Option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770127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6A221E-EC6E-4B90-9857-9A9F438FEC8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AutoShape 13" descr="Boston Police Department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AutoShape 15" descr="Boston Police Department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AutoShape 17" descr="Image result for walkboston logo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" name="AutoShape 21" descr="BCU-Logo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1981200" y="711994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>
                <a:ln>
                  <a:solidFill>
                    <a:schemeClr val="tx1"/>
                  </a:solidFill>
                </a:ln>
                <a:solidFill>
                  <a:srgbClr val="6CB10F"/>
                </a:solidFill>
                <a:latin typeface="Eras Bold ITC" panose="020B0907030504020204" pitchFamily="34" charset="0"/>
              </a:rPr>
              <a:t>Potential Long-term Option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897"/>
          <a:stretch/>
        </p:blipFill>
        <p:spPr bwMode="auto">
          <a:xfrm>
            <a:off x="365760" y="1645920"/>
            <a:ext cx="11255121" cy="47233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877997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6A221E-EC6E-4B90-9857-9A9F438FEC8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AutoShape 13" descr="Boston Police Department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AutoShape 15" descr="Boston Police Department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AutoShape 17" descr="Image result for walkboston logo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" name="AutoShape 21" descr="BCU-Logo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1981200" y="711994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>
                <a:ln>
                  <a:solidFill>
                    <a:schemeClr val="tx1"/>
                  </a:solidFill>
                </a:ln>
                <a:solidFill>
                  <a:srgbClr val="6CB10F"/>
                </a:solidFill>
                <a:latin typeface="Eras Bold ITC" panose="020B0907030504020204" pitchFamily="34" charset="0"/>
              </a:rPr>
              <a:t>Potential Long-term Option</a:t>
            </a:r>
            <a:endParaRPr 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799"/>
          <a:stretch/>
        </p:blipFill>
        <p:spPr bwMode="auto">
          <a:xfrm>
            <a:off x="365760" y="1645920"/>
            <a:ext cx="11435334" cy="47942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623347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6A221E-EC6E-4B90-9857-9A9F438FEC8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ubtitle 2"/>
          <p:cNvSpPr txBox="1">
            <a:spLocks/>
          </p:cNvSpPr>
          <p:nvPr/>
        </p:nvSpPr>
        <p:spPr>
          <a:xfrm>
            <a:off x="733647" y="4098860"/>
            <a:ext cx="11004697" cy="17526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000" dirty="0"/>
              <a:t>The presentation made will be viewable after the public meeting on DCR’s website at </a:t>
            </a:r>
            <a:r>
              <a:rPr lang="en-US" sz="2000" dirty="0">
                <a:hlinkClick r:id="rId3"/>
              </a:rPr>
              <a:t>www.mass.gov/dcr/past-public-meetings</a:t>
            </a:r>
            <a:r>
              <a:rPr lang="en-US" sz="2000" dirty="0"/>
              <a:t>.  The public will be invited to submit comments after the meeting, with a deadline for receipt by DCR of January 22, 2019. Comments may be sent to Jeff Dietrich at </a:t>
            </a:r>
            <a:r>
              <a:rPr lang="en-US" sz="2000" dirty="0">
                <a:hlinkClick r:id="rId4"/>
              </a:rPr>
              <a:t>jdietrich@hshassoc.com</a:t>
            </a:r>
            <a:r>
              <a:rPr lang="en-US" sz="2000" dirty="0"/>
              <a:t> or by phone at 617-482-7080 x220</a:t>
            </a:r>
          </a:p>
        </p:txBody>
      </p:sp>
      <p:sp>
        <p:nvSpPr>
          <p:cNvPr id="5" name="Subtitle 2"/>
          <p:cNvSpPr txBox="1">
            <a:spLocks/>
          </p:cNvSpPr>
          <p:nvPr/>
        </p:nvSpPr>
        <p:spPr>
          <a:xfrm>
            <a:off x="1138687" y="2029059"/>
            <a:ext cx="10049773" cy="1752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b="1" dirty="0"/>
              <a:t>What would you like to see on Charles River Dam Road?</a:t>
            </a:r>
          </a:p>
          <a:p>
            <a:pPr marL="0" indent="0" algn="ctr">
              <a:buNone/>
            </a:pPr>
            <a:r>
              <a:rPr lang="en-US" b="1" dirty="0"/>
              <a:t>Provide your ideas and comments</a:t>
            </a: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1981200" y="711994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>
                <a:ln>
                  <a:solidFill>
                    <a:schemeClr val="tx1"/>
                  </a:solidFill>
                </a:ln>
                <a:solidFill>
                  <a:srgbClr val="6CB10F"/>
                </a:solidFill>
                <a:latin typeface="Eras Bold ITC" panose="020B0907030504020204" pitchFamily="34" charset="0"/>
              </a:rPr>
              <a:t>Open House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201471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85751" y="2112962"/>
            <a:ext cx="9705894" cy="4236080"/>
          </a:xfrm>
        </p:spPr>
        <p:txBody>
          <a:bodyPr>
            <a:noAutofit/>
          </a:bodyPr>
          <a:lstStyle/>
          <a:p>
            <a:r>
              <a:rPr lang="en-US" sz="3200" dirty="0"/>
              <a:t>Longfellow Bridge</a:t>
            </a:r>
          </a:p>
          <a:p>
            <a:pPr lvl="1"/>
            <a:r>
              <a:rPr lang="en-US" sz="2400" dirty="0"/>
              <a:t>Winter </a:t>
            </a:r>
            <a:r>
              <a:rPr lang="en-US" sz="2400" dirty="0" smtClean="0"/>
              <a:t>commitments</a:t>
            </a:r>
            <a:endParaRPr lang="en-US" sz="2400" dirty="0"/>
          </a:p>
          <a:p>
            <a:pPr lvl="1"/>
            <a:r>
              <a:rPr lang="en-US" sz="2400" dirty="0"/>
              <a:t>Design Spring pilot</a:t>
            </a:r>
          </a:p>
          <a:p>
            <a:r>
              <a:rPr lang="en-US" sz="3200" dirty="0"/>
              <a:t>Massachusetts Avenue Bridge</a:t>
            </a:r>
          </a:p>
          <a:p>
            <a:pPr lvl="1"/>
            <a:r>
              <a:rPr lang="en-US" sz="2400" dirty="0"/>
              <a:t>Install speed feedback radar signs (Spring 2019)</a:t>
            </a:r>
          </a:p>
          <a:p>
            <a:r>
              <a:rPr lang="en-US" sz="3200" dirty="0"/>
              <a:t>Boston University Bridge</a:t>
            </a:r>
          </a:p>
          <a:p>
            <a:pPr lvl="1"/>
            <a:r>
              <a:rPr lang="en-US" sz="2400" dirty="0"/>
              <a:t>Install flex-posts at the intersections (Spring 2019</a:t>
            </a:r>
            <a:r>
              <a:rPr lang="en-US" sz="2400" dirty="0" smtClean="0"/>
              <a:t>)</a:t>
            </a:r>
            <a:endParaRPr lang="en-US" sz="2400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6A221E-EC6E-4B90-9857-9A9F438FEC8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AutoShape 13" descr="Boston Police Department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AutoShape 15" descr="Boston Police Department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AutoShape 17" descr="Image result for walkboston logo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" name="AutoShape 21" descr="BCU-Logo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307975" y="711994"/>
            <a:ext cx="11674228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>
                <a:ln>
                  <a:solidFill>
                    <a:schemeClr val="tx1"/>
                  </a:solidFill>
                </a:ln>
                <a:solidFill>
                  <a:srgbClr val="6CB10F"/>
                </a:solidFill>
                <a:latin typeface="Eras Bold ITC" panose="020B0907030504020204" pitchFamily="34" charset="0"/>
              </a:rPr>
              <a:t>Commitments – </a:t>
            </a:r>
          </a:p>
          <a:p>
            <a:r>
              <a:rPr lang="en-US" dirty="0">
                <a:ln>
                  <a:solidFill>
                    <a:schemeClr val="tx1"/>
                  </a:solidFill>
                </a:ln>
                <a:solidFill>
                  <a:srgbClr val="6CB10F"/>
                </a:solidFill>
                <a:latin typeface="Eras Bold ITC" panose="020B0907030504020204" pitchFamily="34" charset="0"/>
              </a:rPr>
              <a:t>Other Charles River Crossings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520877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8984" y="2112963"/>
            <a:ext cx="11063416" cy="4114842"/>
          </a:xfrm>
        </p:spPr>
        <p:txBody>
          <a:bodyPr>
            <a:noAutofit/>
          </a:bodyPr>
          <a:lstStyle/>
          <a:p>
            <a:r>
              <a:rPr lang="en-US" sz="3200" dirty="0" smtClean="0"/>
              <a:t>Improvements on Charles River Dam Road (Craigie Bridge) will be done in Spring 2019</a:t>
            </a:r>
          </a:p>
          <a:p>
            <a:r>
              <a:rPr lang="en-US" sz="3200" dirty="0" smtClean="0"/>
              <a:t>These </a:t>
            </a:r>
            <a:r>
              <a:rPr lang="en-US" sz="3200" dirty="0"/>
              <a:t>changes will have impacts to the cross section</a:t>
            </a:r>
          </a:p>
          <a:p>
            <a:r>
              <a:rPr lang="en-US" sz="3200" dirty="0"/>
              <a:t>We need to hear from you.</a:t>
            </a:r>
          </a:p>
          <a:p>
            <a:pPr lvl="1"/>
            <a:r>
              <a:rPr lang="en-US" sz="3200" dirty="0"/>
              <a:t>What do you like?</a:t>
            </a:r>
          </a:p>
          <a:p>
            <a:pPr lvl="1"/>
            <a:r>
              <a:rPr lang="en-US" sz="3200" dirty="0"/>
              <a:t>What do you want to see and experience?</a:t>
            </a:r>
          </a:p>
          <a:p>
            <a:pPr lvl="1"/>
            <a:r>
              <a:rPr lang="en-US" sz="3200" dirty="0"/>
              <a:t>What don’t you like?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6A221E-EC6E-4B90-9857-9A9F438FEC8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AutoShape 13" descr="Boston Police Department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AutoShape 15" descr="Boston Police Department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AutoShape 17" descr="Image result for walkboston logo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" name="AutoShape 21" descr="BCU-Logo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821411" y="969963"/>
            <a:ext cx="10569844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>
                <a:ln>
                  <a:solidFill>
                    <a:schemeClr val="tx1"/>
                  </a:solidFill>
                </a:ln>
                <a:solidFill>
                  <a:srgbClr val="6CB10F"/>
                </a:solidFill>
                <a:latin typeface="Eras Bold ITC" panose="020B0907030504020204" pitchFamily="34" charset="0"/>
              </a:rPr>
              <a:t>Path to Providing Bike Facilities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466600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85751" y="2112962"/>
            <a:ext cx="9705894" cy="3287173"/>
          </a:xfrm>
        </p:spPr>
        <p:txBody>
          <a:bodyPr>
            <a:noAutofit/>
          </a:bodyPr>
          <a:lstStyle/>
          <a:p>
            <a:pPr>
              <a:buFont typeface="Wingdings" panose="05000000000000000000" pitchFamily="2" charset="2"/>
              <a:buChar char="ü"/>
            </a:pPr>
            <a:r>
              <a:rPr lang="en-US" sz="3200" dirty="0"/>
              <a:t>Change speed limit signs to 25 MPH (Dec 2018)</a:t>
            </a:r>
          </a:p>
          <a:p>
            <a:r>
              <a:rPr lang="en-US" sz="3200" dirty="0"/>
              <a:t>Install speed feedback radar signs (Jan 2019)</a:t>
            </a:r>
          </a:p>
          <a:p>
            <a:r>
              <a:rPr lang="en-US" sz="3200" dirty="0"/>
              <a:t>Conduct Road Safety Audit (Winter 2018/2019)</a:t>
            </a:r>
          </a:p>
          <a:p>
            <a:r>
              <a:rPr lang="en-US" sz="3200" dirty="0" smtClean="0"/>
              <a:t>Install </a:t>
            </a:r>
            <a:r>
              <a:rPr lang="en-US" sz="3200" dirty="0"/>
              <a:t>pavement marking changes (Spring 2019</a:t>
            </a:r>
            <a:r>
              <a:rPr lang="en-US" sz="3200" dirty="0" smtClean="0"/>
              <a:t>)</a:t>
            </a:r>
          </a:p>
          <a:p>
            <a:r>
              <a:rPr lang="en-US" sz="3200" dirty="0" smtClean="0"/>
              <a:t>Install </a:t>
            </a:r>
            <a:r>
              <a:rPr lang="en-US" sz="3200" dirty="0" err="1" smtClean="0"/>
              <a:t>flexposts</a:t>
            </a:r>
            <a:r>
              <a:rPr lang="en-US" sz="3200" dirty="0" smtClean="0"/>
              <a:t> if possible (Spring 2019)</a:t>
            </a:r>
            <a:endParaRPr lang="en-US" sz="3200" dirty="0"/>
          </a:p>
          <a:p>
            <a:endParaRPr lang="en-US" sz="3200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6A221E-EC6E-4B90-9857-9A9F438FEC8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AutoShape 13" descr="Boston Police Department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AutoShape 15" descr="Boston Police Department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AutoShape 17" descr="Image result for walkboston logo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" name="AutoShape 21" descr="BCU-Logo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821411" y="969963"/>
            <a:ext cx="10569844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>
                <a:ln>
                  <a:solidFill>
                    <a:schemeClr val="tx1"/>
                  </a:solidFill>
                </a:ln>
                <a:solidFill>
                  <a:srgbClr val="6CB10F"/>
                </a:solidFill>
                <a:latin typeface="Eras Bold ITC" panose="020B0907030504020204" pitchFamily="34" charset="0"/>
              </a:rPr>
              <a:t>Additional Safety Improvements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92239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85751" y="2112962"/>
            <a:ext cx="8933294" cy="3830637"/>
          </a:xfrm>
        </p:spPr>
        <p:txBody>
          <a:bodyPr>
            <a:noAutofit/>
          </a:bodyPr>
          <a:lstStyle/>
          <a:p>
            <a:r>
              <a:rPr lang="en-US" sz="3200" dirty="0"/>
              <a:t>Gather feedback from you tonight</a:t>
            </a:r>
          </a:p>
          <a:p>
            <a:r>
              <a:rPr lang="en-US" sz="3200" dirty="0"/>
              <a:t>Conduct Road Safety Audit</a:t>
            </a:r>
          </a:p>
          <a:p>
            <a:r>
              <a:rPr lang="en-US" sz="3200" dirty="0"/>
              <a:t>Develop final design</a:t>
            </a:r>
          </a:p>
          <a:p>
            <a:r>
              <a:rPr lang="en-US" sz="3200" dirty="0"/>
              <a:t>Host meeting Winter 2019 to present design</a:t>
            </a:r>
          </a:p>
          <a:p>
            <a:r>
              <a:rPr lang="en-US" sz="3200" dirty="0"/>
              <a:t>Implement new striping plan in Spring 2019</a:t>
            </a:r>
          </a:p>
          <a:p>
            <a:r>
              <a:rPr lang="en-US" sz="3200" dirty="0"/>
              <a:t>Gather data on effectiveness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6A221E-EC6E-4B90-9857-9A9F438FEC8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AutoShape 13" descr="Boston Police Department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AutoShape 15" descr="Boston Police Department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AutoShape 17" descr="Image result for walkboston logo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" name="AutoShape 21" descr="BCU-Logo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1981200" y="711994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>
                <a:ln>
                  <a:solidFill>
                    <a:schemeClr val="tx1"/>
                  </a:solidFill>
                </a:ln>
                <a:solidFill>
                  <a:srgbClr val="6CB10F"/>
                </a:solidFill>
                <a:latin typeface="Eras Bold ITC" panose="020B0907030504020204" pitchFamily="34" charset="0"/>
              </a:rPr>
              <a:t>Next Steps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056564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711994"/>
            <a:ext cx="8229600" cy="1143000"/>
          </a:xfrm>
        </p:spPr>
        <p:txBody>
          <a:bodyPr/>
          <a:lstStyle/>
          <a:p>
            <a:r>
              <a:rPr lang="en-US" dirty="0">
                <a:ln>
                  <a:solidFill>
                    <a:schemeClr val="tx1"/>
                  </a:solidFill>
                </a:ln>
                <a:solidFill>
                  <a:srgbClr val="6CB10F"/>
                </a:solidFill>
                <a:latin typeface="Eras Bold ITC" panose="020B0907030504020204" pitchFamily="34" charset="0"/>
              </a:rPr>
              <a:t>Project Area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6A221E-EC6E-4B90-9857-9A9F438FEC8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8155" y="1729139"/>
            <a:ext cx="9512135" cy="46476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11393" y="6157928"/>
            <a:ext cx="1228897" cy="2000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78903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6A221E-EC6E-4B90-9857-9A9F438FEC8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1" name="Content Placeholder 3"/>
          <p:cNvSpPr>
            <a:spLocks noGrp="1"/>
          </p:cNvSpPr>
          <p:nvPr>
            <p:ph sz="half" idx="2"/>
          </p:nvPr>
        </p:nvSpPr>
        <p:spPr>
          <a:xfrm>
            <a:off x="760011" y="2017962"/>
            <a:ext cx="9725901" cy="4404795"/>
          </a:xfrm>
        </p:spPr>
        <p:txBody>
          <a:bodyPr>
            <a:noAutofit/>
          </a:bodyPr>
          <a:lstStyle/>
          <a:p>
            <a:r>
              <a:rPr lang="en-US" sz="3200" dirty="0"/>
              <a:t>Segment between Land Boulevard and </a:t>
            </a:r>
            <a:r>
              <a:rPr lang="en-US" sz="3200" dirty="0" err="1"/>
              <a:t>Leverett</a:t>
            </a:r>
            <a:r>
              <a:rPr lang="en-US" sz="3200" dirty="0"/>
              <a:t> Circle</a:t>
            </a:r>
          </a:p>
          <a:p>
            <a:r>
              <a:rPr lang="en-US" sz="3200" dirty="0"/>
              <a:t>Posted speed limit: 25 MPH</a:t>
            </a:r>
          </a:p>
          <a:p>
            <a:r>
              <a:rPr lang="en-US" sz="3200" dirty="0"/>
              <a:t>Pavement width: 64 feet</a:t>
            </a:r>
          </a:p>
          <a:p>
            <a:r>
              <a:rPr lang="en-US" sz="3200" dirty="0"/>
              <a:t>AADT: 37,500 (September 2018)</a:t>
            </a:r>
          </a:p>
          <a:p>
            <a:r>
              <a:rPr lang="en-US" sz="3200" dirty="0"/>
              <a:t>Two bridges:</a:t>
            </a:r>
          </a:p>
          <a:p>
            <a:pPr lvl="1"/>
            <a:r>
              <a:rPr lang="en-US" sz="2400" dirty="0"/>
              <a:t>Craigie Drawbridge</a:t>
            </a:r>
          </a:p>
          <a:p>
            <a:pPr lvl="1"/>
            <a:r>
              <a:rPr lang="en-US" sz="2400" dirty="0"/>
              <a:t>Craigie </a:t>
            </a:r>
            <a:r>
              <a:rPr lang="en-US" sz="2400" dirty="0" smtClean="0"/>
              <a:t>Dam</a:t>
            </a:r>
          </a:p>
          <a:p>
            <a:r>
              <a:rPr lang="en-US" sz="3200" dirty="0" smtClean="0"/>
              <a:t>Buses to Museum of Science</a:t>
            </a:r>
            <a:endParaRPr lang="en-US" sz="40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21857" y="3467442"/>
            <a:ext cx="5400706" cy="26464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93666" y="5913812"/>
            <a:ext cx="1228897" cy="200053"/>
          </a:xfrm>
          <a:prstGeom prst="rect">
            <a:avLst/>
          </a:prstGeom>
        </p:spPr>
      </p:pic>
      <p:sp>
        <p:nvSpPr>
          <p:cNvPr id="15" name="Title 1"/>
          <p:cNvSpPr txBox="1">
            <a:spLocks/>
          </p:cNvSpPr>
          <p:nvPr/>
        </p:nvSpPr>
        <p:spPr>
          <a:xfrm>
            <a:off x="1981200" y="711994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>
                <a:ln>
                  <a:solidFill>
                    <a:schemeClr val="tx1"/>
                  </a:solidFill>
                </a:ln>
                <a:solidFill>
                  <a:srgbClr val="6CB10F"/>
                </a:solidFill>
                <a:latin typeface="Eras Bold ITC" panose="020B0907030504020204" pitchFamily="34" charset="0"/>
              </a:rPr>
              <a:t>Current Conditions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036185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6A221E-EC6E-4B90-9857-9A9F438FEC8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AutoShape 13" descr="Boston Police Department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AutoShape 15" descr="Boston Police Department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AutoShape 17" descr="Image result for walkboston logo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" name="AutoShape 21" descr="BCU-Logo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Content Placeholder 3"/>
          <p:cNvSpPr>
            <a:spLocks noGrp="1"/>
          </p:cNvSpPr>
          <p:nvPr>
            <p:ph sz="half" idx="2"/>
          </p:nvPr>
        </p:nvSpPr>
        <p:spPr>
          <a:xfrm>
            <a:off x="766762" y="2017266"/>
            <a:ext cx="10568347" cy="2440819"/>
          </a:xfrm>
        </p:spPr>
        <p:txBody>
          <a:bodyPr>
            <a:noAutofit/>
          </a:bodyPr>
          <a:lstStyle/>
          <a:p>
            <a:r>
              <a:rPr lang="en-US" sz="2800" dirty="0"/>
              <a:t>No dedicated bike facilities </a:t>
            </a:r>
          </a:p>
          <a:p>
            <a:r>
              <a:rPr lang="en-US" sz="2800" dirty="0"/>
              <a:t>People are biking in travel lanes and on the sidewalks</a:t>
            </a:r>
          </a:p>
          <a:p>
            <a:r>
              <a:rPr lang="en-US" sz="2800" dirty="0"/>
              <a:t>Sidewalks on both sides</a:t>
            </a:r>
          </a:p>
          <a:p>
            <a:r>
              <a:rPr lang="en-US" sz="2800" dirty="0"/>
              <a:t>6 vehicular travel lanes</a:t>
            </a:r>
          </a:p>
          <a:p>
            <a:r>
              <a:rPr lang="en-US" sz="2800" dirty="0"/>
              <a:t>No defined turn lane into Museum of Science</a:t>
            </a:r>
          </a:p>
          <a:p>
            <a:pPr marL="0" indent="0">
              <a:buNone/>
            </a:pPr>
            <a:endParaRPr lang="en-US" sz="2800" dirty="0"/>
          </a:p>
          <a:p>
            <a:endParaRPr lang="en-US" sz="28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950" y="4544345"/>
            <a:ext cx="11755376" cy="19386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138" y="4483963"/>
            <a:ext cx="468474" cy="5921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Title 1"/>
          <p:cNvSpPr txBox="1">
            <a:spLocks/>
          </p:cNvSpPr>
          <p:nvPr/>
        </p:nvSpPr>
        <p:spPr>
          <a:xfrm>
            <a:off x="1981200" y="711994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>
                <a:ln>
                  <a:solidFill>
                    <a:schemeClr val="tx1"/>
                  </a:solidFill>
                </a:ln>
                <a:solidFill>
                  <a:srgbClr val="6CB10F"/>
                </a:solidFill>
                <a:latin typeface="Eras Bold ITC" panose="020B0907030504020204" pitchFamily="34" charset="0"/>
              </a:rPr>
              <a:t>Current Conditions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479795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0375" y="2112962"/>
            <a:ext cx="6742682" cy="4279211"/>
          </a:xfrm>
        </p:spPr>
        <p:txBody>
          <a:bodyPr>
            <a:noAutofit/>
          </a:bodyPr>
          <a:lstStyle/>
          <a:p>
            <a:r>
              <a:rPr lang="en-US" sz="3200" dirty="0"/>
              <a:t>Conducted Road Safety Audits* nearby:</a:t>
            </a:r>
          </a:p>
          <a:p>
            <a:pPr lvl="1"/>
            <a:r>
              <a:rPr lang="en-US" sz="2800" dirty="0" err="1"/>
              <a:t>Leverett</a:t>
            </a:r>
            <a:r>
              <a:rPr lang="en-US" sz="2800" dirty="0"/>
              <a:t> Circle (October 2015)</a:t>
            </a:r>
            <a:endParaRPr lang="en-US" sz="2400" dirty="0"/>
          </a:p>
          <a:p>
            <a:pPr lvl="1"/>
            <a:r>
              <a:rPr lang="en-US" sz="2800" dirty="0"/>
              <a:t>Monsignor O’Brien Highway (June 2014)</a:t>
            </a:r>
          </a:p>
          <a:p>
            <a:pPr lvl="1"/>
            <a:r>
              <a:rPr lang="en-US" sz="2800" dirty="0"/>
              <a:t>Charles River Dam Road (Winter 2019)</a:t>
            </a:r>
          </a:p>
          <a:p>
            <a:pPr lvl="1"/>
            <a:endParaRPr lang="en-US" sz="2800" dirty="0"/>
          </a:p>
          <a:p>
            <a:pPr lvl="1"/>
            <a:endParaRPr lang="en-US" sz="2800" dirty="0"/>
          </a:p>
          <a:p>
            <a:pPr marL="457200" lvl="1" indent="0">
              <a:buNone/>
            </a:pPr>
            <a:r>
              <a:rPr lang="en-US" dirty="0"/>
              <a:t>*Road Safety Audit examines existing conditions regarding safety by an independent, multi-disciplinary team</a:t>
            </a:r>
          </a:p>
          <a:p>
            <a:pPr lvl="1"/>
            <a:endParaRPr lang="en-US" sz="2800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6A221E-EC6E-4B90-9857-9A9F438FEC8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AutoShape 13" descr="Boston Police Department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AutoShape 15" descr="Boston Police Department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AutoShape 17" descr="Image result for walkboston logo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" name="AutoShape 21" descr="BCU-Logo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0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070" t="2159" r="2973" b="2458"/>
          <a:stretch/>
        </p:blipFill>
        <p:spPr bwMode="auto">
          <a:xfrm>
            <a:off x="7203058" y="2372264"/>
            <a:ext cx="4744520" cy="3347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Oval 2"/>
          <p:cNvSpPr/>
          <p:nvPr/>
        </p:nvSpPr>
        <p:spPr>
          <a:xfrm>
            <a:off x="10860649" y="5080960"/>
            <a:ext cx="638355" cy="638354"/>
          </a:xfrm>
          <a:prstGeom prst="ellipse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itle 1"/>
          <p:cNvSpPr txBox="1">
            <a:spLocks/>
          </p:cNvSpPr>
          <p:nvPr/>
        </p:nvSpPr>
        <p:spPr>
          <a:xfrm>
            <a:off x="1981200" y="711994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>
                <a:ln>
                  <a:solidFill>
                    <a:schemeClr val="tx1"/>
                  </a:solidFill>
                </a:ln>
                <a:solidFill>
                  <a:srgbClr val="6CB10F"/>
                </a:solidFill>
                <a:latin typeface="Eras Bold ITC" panose="020B0907030504020204" pitchFamily="34" charset="0"/>
              </a:rPr>
              <a:t>Current Conditions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629253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Blank2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Blank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1760</TotalTime>
  <Words>459</Words>
  <Application>Microsoft Office PowerPoint</Application>
  <PresentationFormat>Custom</PresentationFormat>
  <Paragraphs>110</Paragraphs>
  <Slides>19</Slides>
  <Notes>6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19</vt:i4>
      </vt:variant>
    </vt:vector>
  </HeadingPairs>
  <TitlesOfParts>
    <vt:vector size="21" baseType="lpstr">
      <vt:lpstr>Blank2</vt:lpstr>
      <vt:lpstr>Blank</vt:lpstr>
      <vt:lpstr>Charles River Dam Road  (Craigie Bridge) </vt:lpstr>
      <vt:lpstr>PowerPoint Presentation</vt:lpstr>
      <vt:lpstr>PowerPoint Presentation</vt:lpstr>
      <vt:lpstr>PowerPoint Presentation</vt:lpstr>
      <vt:lpstr>PowerPoint Presentation</vt:lpstr>
      <vt:lpstr>Project Area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MassDOT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Day Boulevard Targeted Safety Improvement Project</dc:title>
  <dc:creator>Haggerty, Meghan (DOT)</dc:creator>
  <cp:lastModifiedBy>Danila, Michelle (DOT)</cp:lastModifiedBy>
  <cp:revision>81</cp:revision>
  <cp:lastPrinted>2018-12-17T20:00:17Z</cp:lastPrinted>
  <dcterms:created xsi:type="dcterms:W3CDTF">2018-07-13T01:24:21Z</dcterms:created>
  <dcterms:modified xsi:type="dcterms:W3CDTF">2018-12-18T16:25:45Z</dcterms:modified>
</cp:coreProperties>
</file>