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8"/>
  </p:handoutMasterIdLst>
  <p:sldIdLst>
    <p:sldId id="256" r:id="rId2"/>
    <p:sldId id="260" r:id="rId3"/>
    <p:sldId id="258" r:id="rId4"/>
    <p:sldId id="259" r:id="rId5"/>
    <p:sldId id="261" r:id="rId6"/>
    <p:sldId id="257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curran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1A21A0-DFFD-4EFC-800A-7B8D6B516A37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81E1536-F054-42AF-8FFC-007E3C919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1/9/2020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BURLINGTON’s Proposal to Join the MWRA under the Interbasin Transfer 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/>
              <a:t>Request for Additional Information</a:t>
            </a:r>
          </a:p>
          <a:p>
            <a:endParaRPr lang="en-US" dirty="0"/>
          </a:p>
          <a:p>
            <a:r>
              <a:rPr lang="en-US" dirty="0"/>
              <a:t>MA Water Resources Commission</a:t>
            </a:r>
          </a:p>
          <a:p>
            <a:r>
              <a:rPr lang="en-US" dirty="0"/>
              <a:t>January 9, 2020</a:t>
            </a:r>
          </a:p>
        </p:txBody>
      </p:sp>
    </p:spTree>
    <p:extLst>
      <p:ext uri="{BB962C8B-B14F-4D97-AF65-F5344CB8AC3E}">
        <p14:creationId xmlns:p14="http://schemas.microsoft.com/office/powerpoint/2010/main" val="167071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650262"/>
          </a:xfrm>
        </p:spPr>
      </p:pic>
    </p:spTree>
    <p:extLst>
      <p:ext uri="{BB962C8B-B14F-4D97-AF65-F5344CB8AC3E}">
        <p14:creationId xmlns:p14="http://schemas.microsoft.com/office/powerpoint/2010/main" val="179187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Facts Pertaining to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/>
              <a:t>Burlington has land area in the Shawsheen, Ipswich, and Boston Harbor basins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7 groundwater wells and 1 surface water source: </a:t>
            </a:r>
          </a:p>
          <a:p>
            <a:pPr lvl="1"/>
            <a:r>
              <a:rPr lang="en-US" sz="2100" dirty="0"/>
              <a:t>3 wells offline due to 1, </a:t>
            </a:r>
            <a:r>
              <a:rPr lang="en-US" sz="2100" dirty="0" smtClean="0"/>
              <a:t>4-dioxane </a:t>
            </a:r>
            <a:r>
              <a:rPr lang="en-US" sz="2100" dirty="0"/>
              <a:t>contamination</a:t>
            </a:r>
          </a:p>
          <a:p>
            <a:pPr lvl="1"/>
            <a:r>
              <a:rPr lang="en-US" sz="2100" dirty="0"/>
              <a:t>Mill Pond </a:t>
            </a:r>
            <a:r>
              <a:rPr lang="en-US" sz="2100" dirty="0" smtClean="0"/>
              <a:t>Reservoir primarily fed from Shawsheen River via 4 mile pipe</a:t>
            </a:r>
          </a:p>
          <a:p>
            <a:pPr lvl="1"/>
            <a:r>
              <a:rPr lang="en-US" sz="2100" dirty="0" smtClean="0"/>
              <a:t>Mill Pond WTP </a:t>
            </a:r>
            <a:r>
              <a:rPr lang="en-US" sz="2100" dirty="0"/>
              <a:t>(</a:t>
            </a:r>
            <a:r>
              <a:rPr lang="en-US" sz="2100" dirty="0" smtClean="0"/>
              <a:t>2.5-3 </a:t>
            </a:r>
            <a:r>
              <a:rPr lang="en-US" sz="2100" dirty="0"/>
              <a:t>MGD) lacks </a:t>
            </a:r>
            <a:r>
              <a:rPr lang="en-US" sz="2100" dirty="0" smtClean="0"/>
              <a:t>redundancy (offline </a:t>
            </a:r>
            <a:r>
              <a:rPr lang="en-US" sz="2100" dirty="0" smtClean="0"/>
              <a:t>2-3x/year to clean)</a:t>
            </a:r>
            <a:endParaRPr lang="en-US" sz="2100" dirty="0"/>
          </a:p>
          <a:p>
            <a:pPr>
              <a:spcBef>
                <a:spcPts val="1800"/>
              </a:spcBef>
            </a:pPr>
            <a:r>
              <a:rPr lang="en-US" sz="2600" dirty="0"/>
              <a:t>Proposing to purchase up to 6.5 MGD </a:t>
            </a:r>
            <a:r>
              <a:rPr lang="en-US" sz="2600" dirty="0" smtClean="0"/>
              <a:t>(max day) to </a:t>
            </a:r>
            <a:r>
              <a:rPr lang="en-US" sz="2600" dirty="0"/>
              <a:t>supplement its existing water supply </a:t>
            </a:r>
            <a:r>
              <a:rPr lang="en-US" sz="2600" dirty="0" smtClean="0"/>
              <a:t>sources and provide redundancy</a:t>
            </a:r>
            <a:endParaRPr lang="en-US" sz="2600" dirty="0"/>
          </a:p>
          <a:p>
            <a:pPr>
              <a:spcBef>
                <a:spcPts val="1800"/>
              </a:spcBef>
            </a:pPr>
            <a:r>
              <a:rPr lang="en-US" sz="2600" dirty="0"/>
              <a:t>MWRA Waterworks System has sources in the Chicopee River and Nashua River basins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9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763000" cy="6769258"/>
          </a:xfrm>
        </p:spPr>
      </p:pic>
    </p:spTree>
    <p:extLst>
      <p:ext uri="{BB962C8B-B14F-4D97-AF65-F5344CB8AC3E}">
        <p14:creationId xmlns:p14="http://schemas.microsoft.com/office/powerpoint/2010/main" val="60214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Brief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2011 </a:t>
            </a:r>
            <a:r>
              <a:rPr lang="en-US" dirty="0" smtClean="0"/>
              <a:t>1,4-Dioxane MCL reduced from 3ppb to 0.3</a:t>
            </a:r>
          </a:p>
          <a:p>
            <a:r>
              <a:rPr lang="en-US" dirty="0" smtClean="0"/>
              <a:t>Wells 3, 4 &amp; 5 taken offline at Vine </a:t>
            </a:r>
            <a:r>
              <a:rPr lang="en-US" dirty="0" smtClean="0"/>
              <a:t>Brook TP, </a:t>
            </a:r>
            <a:r>
              <a:rPr lang="en-US" dirty="0" smtClean="0"/>
              <a:t>reducing capacity by 1.95 to 1MGD</a:t>
            </a:r>
          </a:p>
          <a:p>
            <a:r>
              <a:rPr lang="en-US" dirty="0" smtClean="0"/>
              <a:t>Town implemented a Drought Plan including outdoor watering restrictions tied to elevations at Mill Pond</a:t>
            </a:r>
            <a:endParaRPr lang="en-US" dirty="0"/>
          </a:p>
          <a:p>
            <a:r>
              <a:rPr lang="en-US" dirty="0" smtClean="0"/>
              <a:t>2016 Alternatives Analysis- </a:t>
            </a:r>
            <a:r>
              <a:rPr lang="en-US" dirty="0" smtClean="0"/>
              <a:t>reviewed existing sources, new sources, purchase from MWRA and/or neighboring towns</a:t>
            </a:r>
          </a:p>
          <a:p>
            <a:r>
              <a:rPr lang="en-US" dirty="0" smtClean="0"/>
              <a:t>Recommended Alternative: Vine Brook offline, keep Mill Pond, estimated need from MWRA= 3.5 ADD, 6.5 MDD with Mill Pond offline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3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to be Requested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Comments on the DEIR are due to MEPA on January 10, 2020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MEPA decision expected on January 17, 2020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WRC staff will be requesting additional information pertaining to these criteria: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sz="2100" dirty="0"/>
              <a:t>3. Water </a:t>
            </a:r>
            <a:r>
              <a:rPr lang="en-US" sz="2100" dirty="0" smtClean="0"/>
              <a:t>Conservation (water rates, </a:t>
            </a:r>
            <a:r>
              <a:rPr lang="en-US" sz="2100" smtClean="0"/>
              <a:t>overall program)</a:t>
            </a:r>
            <a:endParaRPr lang="en-US" sz="2100" dirty="0"/>
          </a:p>
          <a:p>
            <a:pPr marL="585216" lvl="1" indent="0">
              <a:buNone/>
            </a:pPr>
            <a:r>
              <a:rPr lang="en-US" sz="2100" dirty="0"/>
              <a:t>	4. Forestry Management Program</a:t>
            </a:r>
          </a:p>
          <a:p>
            <a:pPr marL="722376" indent="-457200">
              <a:spcBef>
                <a:spcPts val="1800"/>
              </a:spcBef>
            </a:pPr>
            <a:r>
              <a:rPr lang="en-US" sz="2600" dirty="0"/>
              <a:t>Agency reviewers are also requesting more information on Reasonable Instream Flow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3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489</TotalTime>
  <Words>243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Median</vt:lpstr>
      <vt:lpstr>BURLINGTON’s Proposal to Join the MWRA under the Interbasin Transfer Act</vt:lpstr>
      <vt:lpstr>PowerPoint Presentation</vt:lpstr>
      <vt:lpstr>Facts Pertaining to the Application</vt:lpstr>
      <vt:lpstr>PowerPoint Presentation</vt:lpstr>
      <vt:lpstr>Brief Timeline</vt:lpstr>
      <vt:lpstr>Information to be Requested</vt:lpstr>
    </vt:vector>
  </TitlesOfParts>
  <Company>EOEEA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BURLINGTON’s Request to Join the MWRA under the Interbasin Transfer Act</dc:title>
  <dc:creator>vcurran</dc:creator>
  <cp:lastModifiedBy>Carroll, Anne (DCR)</cp:lastModifiedBy>
  <cp:revision>20</cp:revision>
  <cp:lastPrinted>2020-01-09T15:39:00Z</cp:lastPrinted>
  <dcterms:created xsi:type="dcterms:W3CDTF">2019-12-20T13:33:12Z</dcterms:created>
  <dcterms:modified xsi:type="dcterms:W3CDTF">2020-01-09T15:39:06Z</dcterms:modified>
</cp:coreProperties>
</file>