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6" r:id="rId2"/>
    <p:sldId id="330" r:id="rId3"/>
    <p:sldId id="362" r:id="rId4"/>
    <p:sldId id="357" r:id="rId5"/>
    <p:sldId id="358" r:id="rId6"/>
    <p:sldId id="370" r:id="rId7"/>
    <p:sldId id="366" r:id="rId8"/>
    <p:sldId id="359" r:id="rId9"/>
    <p:sldId id="368" r:id="rId10"/>
    <p:sldId id="369" r:id="rId11"/>
    <p:sldId id="364" r:id="rId12"/>
    <p:sldId id="365" r:id="rId13"/>
    <p:sldId id="363" r:id="rId14"/>
  </p:sldIdLst>
  <p:sldSz cx="9144000" cy="6858000" type="screen4x3"/>
  <p:notesSz cx="7007225" cy="92884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6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le Avillanoza" initials="" lastIdx="2" clrIdx="0"/>
  <p:cmAuthor id="1" name="Margaret Smith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92"/>
    <a:srgbClr val="00A9E0"/>
    <a:srgbClr val="69BE28"/>
    <a:srgbClr val="FECB00"/>
    <a:srgbClr val="007BAB"/>
    <a:srgbClr val="0086BB"/>
    <a:srgbClr val="000000"/>
    <a:srgbClr val="9085E1"/>
    <a:srgbClr val="D9A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1" autoAdjust="0"/>
    <p:restoredTop sz="89123" autoAdjust="0"/>
  </p:normalViewPr>
  <p:slideViewPr>
    <p:cSldViewPr snapToGrid="0">
      <p:cViewPr varScale="1">
        <p:scale>
          <a:sx n="97" d="100"/>
          <a:sy n="97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1560" y="-84"/>
      </p:cViewPr>
      <p:guideLst>
        <p:guide orient="horz" pos="2926"/>
        <p:guide pos="2207"/>
      </p:guideLst>
    </p:cSldViewPr>
  </p:notesViewPr>
  <p:gridSpacing cx="76200" cy="76200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slideMaster" Target="slideMasters/slideMaster1.xml"/>
  <Relationship Id="rId10" Type="http://schemas.openxmlformats.org/officeDocument/2006/relationships/slide" Target="slides/slide9.xml"/>
  <Relationship Id="rId11" Type="http://schemas.openxmlformats.org/officeDocument/2006/relationships/slide" Target="slides/slide10.xml"/>
  <Relationship Id="rId12" Type="http://schemas.openxmlformats.org/officeDocument/2006/relationships/slide" Target="slides/slide11.xml"/>
  <Relationship Id="rId13" Type="http://schemas.openxmlformats.org/officeDocument/2006/relationships/slide" Target="slides/slide12.xml"/>
  <Relationship Id="rId14" Type="http://schemas.openxmlformats.org/officeDocument/2006/relationships/slide" Target="slides/slide13.xml"/>
  <Relationship Id="rId15" Type="http://schemas.openxmlformats.org/officeDocument/2006/relationships/notesMaster" Target="notesMasters/notesMaster1.xml"/>
  <Relationship Id="rId16" Type="http://schemas.openxmlformats.org/officeDocument/2006/relationships/handoutMaster" Target="handoutMasters/handoutMaster1.xml"/>
  <Relationship Id="rId17" Type="http://schemas.openxmlformats.org/officeDocument/2006/relationships/commentAuthors" Target="commentAuthors.xml"/>
  <Relationship Id="rId18" Type="http://schemas.openxmlformats.org/officeDocument/2006/relationships/presProps" Target="presProps.xml"/>
  <Relationship Id="rId19" Type="http://schemas.openxmlformats.org/officeDocument/2006/relationships/viewProps" Target="viewProps.xml"/>
  <Relationship Id="rId2" Type="http://schemas.openxmlformats.org/officeDocument/2006/relationships/slide" Target="slides/slide1.xml"/>
  <Relationship Id="rId20" Type="http://schemas.openxmlformats.org/officeDocument/2006/relationships/theme" Target="theme/theme1.xml"/>
  <Relationship Id="rId21" Type="http://schemas.openxmlformats.org/officeDocument/2006/relationships/tableStyles" Target="tableStyles.xml"/>
  <Relationship Id="rId3" Type="http://schemas.openxmlformats.org/officeDocument/2006/relationships/slide" Target="slides/slide2.xml"/>
  <Relationship Id="rId4" Type="http://schemas.openxmlformats.org/officeDocument/2006/relationships/slide" Target="slides/slide3.xml"/>
  <Relationship Id="rId5" Type="http://schemas.openxmlformats.org/officeDocument/2006/relationships/slide" Target="slides/slide4.xml"/>
  <Relationship Id="rId6" Type="http://schemas.openxmlformats.org/officeDocument/2006/relationships/slide" Target="slides/slide5.xml"/>
  <Relationship Id="rId7" Type="http://schemas.openxmlformats.org/officeDocument/2006/relationships/slide" Target="slides/slide6.xml"/>
  <Relationship Id="rId8" Type="http://schemas.openxmlformats.org/officeDocument/2006/relationships/slide" Target="slides/slide7.xml"/>
  <Relationship Id="rId9" Type="http://schemas.openxmlformats.org/officeDocument/2006/relationships/slide" Target="slides/slide8.xml"/>
</Relationships>

</file>

<file path=ppt/handoutMasters/_rels/handoutMaster1.xml.rels><?xml version="1.0" encoding="UTF-8"?>

<Relationships xmlns="http://schemas.openxmlformats.org/package/2006/relationships">
  <Relationship Id="rId1" Type="http://schemas.openxmlformats.org/officeDocument/2006/relationships/theme" Target="../theme/theme3.xml"/>
</Relationships>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6147" cy="464265"/>
          </a:xfrm>
          <a:prstGeom prst="rect">
            <a:avLst/>
          </a:prstGeom>
        </p:spPr>
        <p:txBody>
          <a:bodyPr vert="horz" lIns="93093" tIns="46546" rIns="93093" bIns="465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495" y="0"/>
            <a:ext cx="3036147" cy="464265"/>
          </a:xfrm>
          <a:prstGeom prst="rect">
            <a:avLst/>
          </a:prstGeom>
        </p:spPr>
        <p:txBody>
          <a:bodyPr vert="horz" lIns="93093" tIns="46546" rIns="93093" bIns="465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103022-AEE5-49E5-8F47-9061625D0E3A}" type="datetimeFigureOut">
              <a:rPr lang="en-US"/>
              <a:pPr>
                <a:defRPr/>
              </a:pPr>
              <a:t>7/27/2016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2614"/>
            <a:ext cx="3036147" cy="464265"/>
          </a:xfrm>
          <a:prstGeom prst="rect">
            <a:avLst/>
          </a:prstGeom>
        </p:spPr>
        <p:txBody>
          <a:bodyPr vert="horz" lIns="93093" tIns="46546" rIns="93093" bIns="465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495" y="8822614"/>
            <a:ext cx="3036147" cy="464265"/>
          </a:xfrm>
          <a:prstGeom prst="rect">
            <a:avLst/>
          </a:prstGeom>
        </p:spPr>
        <p:txBody>
          <a:bodyPr vert="horz" lIns="93093" tIns="46546" rIns="93093" bIns="465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2D4C7F4-A218-496A-84BD-32215638B6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36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

<Relationships xmlns="http://schemas.openxmlformats.org/package/2006/relationships">
  <Relationship Id="rId1" Type="http://schemas.openxmlformats.org/officeDocument/2006/relationships/theme" Target="../theme/theme2.xml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6147" cy="464265"/>
          </a:xfrm>
          <a:prstGeom prst="rect">
            <a:avLst/>
          </a:prstGeom>
        </p:spPr>
        <p:txBody>
          <a:bodyPr vert="horz" lIns="93093" tIns="46546" rIns="93093" bIns="465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9495" y="0"/>
            <a:ext cx="3036147" cy="464265"/>
          </a:xfrm>
          <a:prstGeom prst="rect">
            <a:avLst/>
          </a:prstGeom>
        </p:spPr>
        <p:txBody>
          <a:bodyPr vert="horz" lIns="93093" tIns="46546" rIns="93093" bIns="465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6902FF-A5B7-4D78-90B1-334A8927257B}" type="datetimeFigureOut">
              <a:rPr lang="en-US"/>
              <a:pPr>
                <a:defRPr/>
              </a:pPr>
              <a:t>7/27/2016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3" tIns="46546" rIns="93093" bIns="4654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11308"/>
            <a:ext cx="5606414" cy="4179967"/>
          </a:xfrm>
          <a:prstGeom prst="rect">
            <a:avLst/>
          </a:prstGeom>
        </p:spPr>
        <p:txBody>
          <a:bodyPr vert="horz" lIns="93093" tIns="46546" rIns="93093" bIns="465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2614"/>
            <a:ext cx="3036147" cy="464265"/>
          </a:xfrm>
          <a:prstGeom prst="rect">
            <a:avLst/>
          </a:prstGeom>
        </p:spPr>
        <p:txBody>
          <a:bodyPr vert="horz" lIns="93093" tIns="46546" rIns="93093" bIns="465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9495" y="8822614"/>
            <a:ext cx="3036147" cy="464265"/>
          </a:xfrm>
          <a:prstGeom prst="rect">
            <a:avLst/>
          </a:prstGeom>
        </p:spPr>
        <p:txBody>
          <a:bodyPr vert="horz" lIns="93093" tIns="46546" rIns="93093" bIns="465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756F97-4C03-482F-AD33-7D5B1AA49E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.xml"/>
</Relationships>

</file>

<file path=ppt/notesSlides/_rels/notesSlide10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2.xml"/>
</Relationships>

</file>

<file path=ppt/notesSlides/_rels/notesSlide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.xml"/>
</Relationships>

</file>

<file path=ppt/notesSlides/_rels/notesSlide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3.xml"/>
</Relationships>

</file>

<file path=ppt/notesSlides/_rels/notesSlide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4.xml"/>
</Relationships>

</file>

<file path=ppt/notesSlides/_rels/notesSlide5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5.xml"/>
</Relationships>

</file>

<file path=ppt/notesSlides/_rels/notesSlide6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8.xml"/>
</Relationships>

</file>

<file path=ppt/notesSlides/_rels/notesSlide7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9.xml"/>
</Relationships>

</file>

<file path=ppt/notesSlides/_rels/notesSlide8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0.xml"/>
</Relationships>

</file>

<file path=ppt/notesSlides/_rels/notesSlide9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1.xml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3ED85E-039A-4D4F-A298-541D775AADF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7124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56F97-4C03-482F-AD33-7D5B1AA49E0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7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56F97-4C03-482F-AD33-7D5B1AA49E0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333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56F97-4C03-482F-AD33-7D5B1AA49E0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62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56F97-4C03-482F-AD33-7D5B1AA49E0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73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56F97-4C03-482F-AD33-7D5B1AA49E0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43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56F97-4C03-482F-AD33-7D5B1AA49E0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72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56F97-4C03-482F-AD33-7D5B1AA49E0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193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56F97-4C03-482F-AD33-7D5B1AA49E0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66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56F97-4C03-482F-AD33-7D5B1AA49E0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998748"/>
      </p:ext>
    </p:extLst>
  </p:cSld>
  <p:clrMapOvr>
    <a:masterClrMapping/>
  </p:clrMapOvr>
</p:notes>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2.jpeg"/>
  <Relationship Id="rId3" Type="http://schemas.openxmlformats.org/officeDocument/2006/relationships/image" Target="../media/image3.png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1.png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1382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4075"/>
            <a:ext cx="91440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0"/>
          <p:cNvSpPr/>
          <p:nvPr userDrawn="1"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7"/>
          <p:cNvSpPr/>
          <p:nvPr userDrawn="1"/>
        </p:nvSpPr>
        <p:spPr>
          <a:xfrm>
            <a:off x="0" y="6456363"/>
            <a:ext cx="9144000" cy="40163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6"/>
          <p:cNvSpPr/>
          <p:nvPr userDrawn="1"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8"/>
          <p:cNvSpPr/>
          <p:nvPr userDrawn="1"/>
        </p:nvSpPr>
        <p:spPr>
          <a:xfrm flipH="1">
            <a:off x="4572000" y="5092700"/>
            <a:ext cx="1262063" cy="1363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9"/>
          <p:cNvSpPr/>
          <p:nvPr userDrawn="1"/>
        </p:nvSpPr>
        <p:spPr>
          <a:xfrm flipH="1">
            <a:off x="5834063" y="5092700"/>
            <a:ext cx="3309937" cy="13636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3" name="Group 21"/>
          <p:cNvGrpSpPr>
            <a:grpSpLocks/>
          </p:cNvGrpSpPr>
          <p:nvPr userDrawn="1"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14" name="Rectangle 22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24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25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17" name="Picture 26" descr="doe_logo_pp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80" y="147797"/>
            <a:ext cx="5626620" cy="60350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l">
              <a:defRPr sz="16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046" y="5253120"/>
            <a:ext cx="4382300" cy="1175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054500" y="5206075"/>
            <a:ext cx="3082300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6054450" y="5543500"/>
            <a:ext cx="3089550" cy="7349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cs typeface="Arial Narrow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68100" y="5672913"/>
            <a:ext cx="1390650" cy="2886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7097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85975"/>
            <a:ext cx="4040188" cy="43815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1709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85975"/>
            <a:ext cx="4041775" cy="43815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38250"/>
            <a:ext cx="5111750" cy="52863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8000"/>
            <a:ext cx="3008313" cy="4562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 userDrawn="1"/>
        </p:nvSpPr>
        <p:spPr>
          <a:xfrm>
            <a:off x="0" y="6456363"/>
            <a:ext cx="9144000" cy="40163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3"/>
          <p:cNvSpPr/>
          <p:nvPr userDrawn="1"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4"/>
          <p:cNvSpPr/>
          <p:nvPr userDrawn="1"/>
        </p:nvSpPr>
        <p:spPr>
          <a:xfrm flipH="1">
            <a:off x="4572000" y="5092700"/>
            <a:ext cx="1262063" cy="1363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5"/>
          <p:cNvSpPr/>
          <p:nvPr userDrawn="1"/>
        </p:nvSpPr>
        <p:spPr>
          <a:xfrm flipH="1">
            <a:off x="5834063" y="5092700"/>
            <a:ext cx="3309937" cy="13636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3081845"/>
            <a:ext cx="7772400" cy="10207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4102608"/>
            <a:ext cx="6400800" cy="990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8"/>
          <p:cNvSpPr/>
          <p:nvPr/>
        </p:nvSpPr>
        <p:spPr>
          <a:xfrm>
            <a:off x="0" y="6456363"/>
            <a:ext cx="9144000" cy="40163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9"/>
          <p:cNvSpPr/>
          <p:nvPr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10"/>
          <p:cNvSpPr/>
          <p:nvPr/>
        </p:nvSpPr>
        <p:spPr>
          <a:xfrm flipH="1">
            <a:off x="4572000" y="5092700"/>
            <a:ext cx="1262063" cy="1363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1"/>
          <p:cNvSpPr/>
          <p:nvPr/>
        </p:nvSpPr>
        <p:spPr>
          <a:xfrm flipH="1">
            <a:off x="5834063" y="5092700"/>
            <a:ext cx="3309937" cy="13636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2" name="Group 21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13" name="Rectangle 13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4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5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80" y="147797"/>
            <a:ext cx="5626620" cy="60350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l">
              <a:defRPr sz="16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046" y="5253120"/>
            <a:ext cx="4382300" cy="1175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054500" y="5206075"/>
            <a:ext cx="3082300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6054450" y="5543500"/>
            <a:ext cx="3089550" cy="7349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cs typeface="Arial Narrow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68100" y="5672913"/>
            <a:ext cx="1390650" cy="2886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653" y="1807242"/>
            <a:ext cx="2708694" cy="270869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10" Type="http://schemas.openxmlformats.org/officeDocument/2006/relationships/image" Target="../media/image1.png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Title Placeholder 13"/>
          <p:cNvSpPr>
            <a:spLocks noGrp="1"/>
          </p:cNvSpPr>
          <p:nvPr>
            <p:ph type="title"/>
          </p:nvPr>
        </p:nvSpPr>
        <p:spPr bwMode="auto">
          <a:xfrm>
            <a:off x="177800" y="0"/>
            <a:ext cx="5664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4"/>
          <p:cNvSpPr>
            <a:spLocks noGrp="1"/>
          </p:cNvSpPr>
          <p:nvPr>
            <p:ph type="body" idx="1"/>
          </p:nvPr>
        </p:nvSpPr>
        <p:spPr bwMode="auto">
          <a:xfrm>
            <a:off x="457200" y="1590675"/>
            <a:ext cx="8229600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30175" y="6616700"/>
            <a:ext cx="7286625" cy="2413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buNone/>
              <a:defRPr sz="1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Massachusetts ZEV Commission</a:t>
            </a:r>
            <a:endParaRPr lang="en-US" dirty="0"/>
          </a:p>
        </p:txBody>
      </p:sp>
      <p:grpSp>
        <p:nvGrpSpPr>
          <p:cNvPr id="1031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23" name="Rectangle 22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426" y="42863"/>
            <a:ext cx="841374" cy="8413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60" r:id="rId8"/>
  </p:sldLayoutIdLst>
  <p:hf hdr="0" ftr="0" dt="0"/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8.xml"/>
  <Relationship Id="rId2" Type="http://schemas.openxmlformats.org/officeDocument/2006/relationships/notesSlide" Target="../notesSlides/notesSlide1.xml"/>
</Relationships>

</file>

<file path=ppt/slides/_rels/slide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8.xml"/>
  <Relationship Id="rId3" Type="http://schemas.openxmlformats.org/officeDocument/2006/relationships/image" Target="../media/image11.emf"/>
</Relationships>

</file>

<file path=ppt/slides/_rels/slide1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9.xml"/>
  <Relationship Id="rId3" Type="http://schemas.openxmlformats.org/officeDocument/2006/relationships/image" Target="../media/image12.png"/>
</Relationships>

</file>

<file path=ppt/slides/_rels/slide1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0.xml"/>
</Relationships>

</file>

<file path=ppt/slides/_rels/slide1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13.jpg"/>
  <Relationship Id="rId3" Type="http://schemas.openxmlformats.org/officeDocument/2006/relationships/image" Target="../media/image14.jpg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2.xml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3.xml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4.xml"/>
  <Relationship Id="rId3" Type="http://schemas.openxmlformats.org/officeDocument/2006/relationships/image" Target="../media/image4.png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5.xml"/>
  <Relationship Id="rId3" Type="http://schemas.openxmlformats.org/officeDocument/2006/relationships/image" Target="../media/image5.jpg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6.jpg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7.png"/>
  <Relationship Id="rId3" Type="http://schemas.openxmlformats.org/officeDocument/2006/relationships/image" Target="../media/image8.png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6.xml"/>
  <Relationship Id="rId3" Type="http://schemas.openxmlformats.org/officeDocument/2006/relationships/image" Target="../media/image9.emf"/>
</Relationships>

</file>

<file path=ppt/slides/_rels/slide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7.xml"/>
  <Relationship Id="rId3" Type="http://schemas.openxmlformats.org/officeDocument/2006/relationships/image" Target="../media/image10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1800" y="5892326"/>
            <a:ext cx="3911600" cy="304800"/>
          </a:xfrm>
        </p:spPr>
        <p:txBody>
          <a:bodyPr/>
          <a:lstStyle/>
          <a:p>
            <a:pPr eaLnBrk="1" hangingPunct="1"/>
            <a:r>
              <a:rPr lang="en-US" sz="1400" dirty="0" smtClean="0"/>
              <a:t> July 28, 2016</a:t>
            </a:r>
          </a:p>
        </p:txBody>
      </p:sp>
      <p:sp>
        <p:nvSpPr>
          <p:cNvPr id="13316" name="TextBox 9"/>
          <p:cNvSpPr txBox="1">
            <a:spLocks noChangeArrowheads="1"/>
          </p:cNvSpPr>
          <p:nvPr/>
        </p:nvSpPr>
        <p:spPr bwMode="auto">
          <a:xfrm>
            <a:off x="5905499" y="5195176"/>
            <a:ext cx="3114675" cy="10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Commissioned </a:t>
            </a:r>
            <a:r>
              <a:rPr lang="en-US" sz="1200" b="1" dirty="0">
                <a:solidFill>
                  <a:schemeClr val="bg1"/>
                </a:solidFill>
              </a:rPr>
              <a:t>and Funded by DOE </a:t>
            </a:r>
            <a:r>
              <a:rPr lang="en-US" sz="1200" b="1" dirty="0" smtClean="0">
                <a:solidFill>
                  <a:schemeClr val="bg1"/>
                </a:solidFill>
              </a:rPr>
              <a:t/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EV </a:t>
            </a:r>
            <a:r>
              <a:rPr lang="en-US" sz="1200" b="1" dirty="0">
                <a:solidFill>
                  <a:schemeClr val="bg1"/>
                </a:solidFill>
              </a:rPr>
              <a:t>Everywhere Grand </a:t>
            </a:r>
            <a:r>
              <a:rPr lang="en-US" sz="1200" b="1" dirty="0" smtClean="0">
                <a:solidFill>
                  <a:schemeClr val="bg1"/>
                </a:solidFill>
              </a:rPr>
              <a:t>Challenge and Clean Cities Program</a:t>
            </a:r>
          </a:p>
          <a:p>
            <a:pPr>
              <a:spcBef>
                <a:spcPct val="20000"/>
              </a:spcBef>
            </a:pPr>
            <a:r>
              <a:rPr lang="en-US" sz="1200" dirty="0" smtClean="0">
                <a:solidFill>
                  <a:schemeClr val="bg1"/>
                </a:solidFill>
                <a:latin typeface="Arial Narrow" pitchFamily="34" charset="0"/>
              </a:rPr>
              <a:t>Fred Wagner (Energetics)</a:t>
            </a:r>
          </a:p>
          <a:p>
            <a:pPr>
              <a:spcBef>
                <a:spcPct val="20000"/>
              </a:spcBef>
            </a:pPr>
            <a:r>
              <a:rPr lang="en-US" sz="1200" dirty="0" smtClean="0">
                <a:solidFill>
                  <a:schemeClr val="bg1"/>
                </a:solidFill>
                <a:latin typeface="Arial Narrow" pitchFamily="34" charset="0"/>
              </a:rPr>
              <a:t>Jim Francfort and Sera White (Idaho National Laboratory)</a:t>
            </a:r>
            <a:endParaRPr lang="en-US" sz="1200" dirty="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74625" y="235190"/>
            <a:ext cx="8551086" cy="603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Massachusetts PEV and Recharging </a:t>
            </a:r>
            <a:br>
              <a:rPr lang="en-US" sz="4000" dirty="0" smtClean="0"/>
            </a:br>
            <a:r>
              <a:rPr lang="en-US" sz="4000" dirty="0" smtClean="0"/>
              <a:t>Infrastructure Case Study </a:t>
            </a:r>
            <a:r>
              <a:rPr lang="en-US" sz="2700" dirty="0" smtClean="0"/>
              <a:t>(Draft, Work in Progress)</a:t>
            </a:r>
            <a:endParaRPr lang="en-US" sz="2700" dirty="0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431800" y="5195176"/>
            <a:ext cx="2895600" cy="69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ZEV Commission Meeting</a:t>
            </a:r>
          </a:p>
          <a:p>
            <a:pPr>
              <a:spcBef>
                <a:spcPct val="2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Boston, Massachusetts</a:t>
            </a:r>
            <a:endParaRPr lang="en-US" sz="1400" dirty="0" smtClean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02812" y="1713739"/>
            <a:ext cx="3359960" cy="4707530"/>
          </a:xfrm>
        </p:spPr>
        <p:txBody>
          <a:bodyPr>
            <a:normAutofit/>
          </a:bodyPr>
          <a:lstStyle/>
          <a:p>
            <a:pPr marL="228600" indent="-228600">
              <a:spcAft>
                <a:spcPts val="300"/>
              </a:spcAft>
            </a:pPr>
            <a:r>
              <a:rPr lang="en-US" sz="2100" dirty="0" smtClean="0"/>
              <a:t>Over 70% of EVSE locations offer free charging</a:t>
            </a:r>
          </a:p>
          <a:p>
            <a:pPr marL="228600" indent="-228600">
              <a:spcAft>
                <a:spcPts val="300"/>
              </a:spcAft>
            </a:pPr>
            <a:r>
              <a:rPr lang="en-US" sz="2100" dirty="0" smtClean="0"/>
              <a:t>Free charging is heavily dependent upon charging network provider</a:t>
            </a:r>
          </a:p>
          <a:p>
            <a:pPr marL="228600" indent="-228600">
              <a:spcAft>
                <a:spcPts val="300"/>
              </a:spcAft>
            </a:pPr>
            <a:r>
              <a:rPr lang="en-US" sz="2100" dirty="0" smtClean="0"/>
              <a:t>The percentage of free charging shows little variation across community size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Massachusetts: Free EVSE </a:t>
            </a:r>
            <a:r>
              <a:rPr lang="en-US" dirty="0"/>
              <a:t>Charging </a:t>
            </a:r>
            <a:r>
              <a:rPr lang="en-US" sz="2400" dirty="0"/>
              <a:t>(Draft, Work in Progress)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14" y="1713739"/>
            <a:ext cx="4572000" cy="358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0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48731" y="1571624"/>
            <a:ext cx="3359960" cy="4897269"/>
          </a:xfrm>
        </p:spPr>
        <p:txBody>
          <a:bodyPr>
            <a:normAutofit/>
          </a:bodyPr>
          <a:lstStyle/>
          <a:p>
            <a:pPr marL="228600" indent="-228600">
              <a:spcAft>
                <a:spcPts val="300"/>
              </a:spcAft>
            </a:pPr>
            <a:r>
              <a:rPr lang="en-US" sz="2100" dirty="0" smtClean="0"/>
              <a:t>For EVSE that do charge, the most popular is hourly with rates between $0.50/hr and $6.00/hr</a:t>
            </a:r>
          </a:p>
          <a:p>
            <a:pPr marL="228600" indent="-228600">
              <a:spcAft>
                <a:spcPts val="300"/>
              </a:spcAft>
            </a:pPr>
            <a:r>
              <a:rPr lang="en-US" sz="2100" dirty="0" smtClean="0"/>
              <a:t>Followed by adjustable hourly and energy (rates between $0.10/kWh and $0.50/kWh)</a:t>
            </a:r>
          </a:p>
          <a:p>
            <a:pPr marL="228600" indent="-228600">
              <a:spcAft>
                <a:spcPts val="300"/>
              </a:spcAft>
            </a:pPr>
            <a:r>
              <a:rPr lang="en-US" sz="2100" dirty="0" smtClean="0"/>
              <a:t>Monthly fee structures only used by eVgo</a:t>
            </a:r>
            <a:endParaRPr lang="en-US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Massachusetts: EVSE Pricing </a:t>
            </a:r>
            <a:r>
              <a:rPr lang="en-US" dirty="0"/>
              <a:t>Structure </a:t>
            </a:r>
            <a:r>
              <a:rPr lang="en-US" sz="2400" dirty="0"/>
              <a:t>(Draft, Work in Progress)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97277" y="4960696"/>
            <a:ext cx="5350211" cy="28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/>
              <a:t>EVSE plugs (number of outlets) by pricing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42" y="1811660"/>
            <a:ext cx="4967592" cy="304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40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800" y="1060312"/>
            <a:ext cx="8693826" cy="5473837"/>
          </a:xfrm>
        </p:spPr>
        <p:txBody>
          <a:bodyPr>
            <a:noAutofit/>
          </a:bodyPr>
          <a:lstStyle/>
          <a:p>
            <a:pPr marL="228600" indent="-228600">
              <a:spcAft>
                <a:spcPts val="300"/>
              </a:spcAft>
            </a:pPr>
            <a:r>
              <a:rPr lang="en-US" sz="1400" b="1" dirty="0" smtClean="0"/>
              <a:t>Legislation and Policy: </a:t>
            </a:r>
            <a:r>
              <a:rPr lang="en-US" sz="1400" dirty="0" smtClean="0"/>
              <a:t>High level political support provides sturdy foundation, raises visibility, and gains stakeholder buy-in</a:t>
            </a:r>
          </a:p>
          <a:p>
            <a:pPr marL="228600" indent="-228600">
              <a:spcAft>
                <a:spcPts val="300"/>
              </a:spcAft>
            </a:pPr>
            <a:r>
              <a:rPr lang="en-US" sz="1400" b="1" dirty="0" smtClean="0"/>
              <a:t>Incentives:</a:t>
            </a:r>
            <a:r>
              <a:rPr lang="en-US" sz="1400" dirty="0" smtClean="0"/>
              <a:t> State incentives in place and working well. Base recommended to be deeper, more diversified, and institutionalized</a:t>
            </a:r>
          </a:p>
          <a:p>
            <a:pPr marL="228600" indent="-228600">
              <a:spcAft>
                <a:spcPts val="300"/>
              </a:spcAft>
            </a:pPr>
            <a:r>
              <a:rPr lang="en-US" sz="1400" b="1" dirty="0" smtClean="0"/>
              <a:t>Car Dealerships: </a:t>
            </a:r>
            <a:r>
              <a:rPr lang="en-US" sz="1400" dirty="0" smtClean="0"/>
              <a:t>Strong engagement is essential especially with early adopter dealerships; motivation/incentives critical for dealerships/sales people, as well as awareness</a:t>
            </a:r>
          </a:p>
          <a:p>
            <a:pPr marL="228600" indent="-228600">
              <a:spcAft>
                <a:spcPts val="300"/>
              </a:spcAft>
            </a:pPr>
            <a:r>
              <a:rPr lang="en-US" sz="1400" b="1" dirty="0" smtClean="0"/>
              <a:t>Utilities:</a:t>
            </a:r>
            <a:r>
              <a:rPr lang="en-US" sz="1400" dirty="0" smtClean="0"/>
              <a:t> Significant infrastructure can be purchased, coordinated, and promoted through utilities; additional Department of Public Utilities clarity and utility involvement needed</a:t>
            </a:r>
          </a:p>
          <a:p>
            <a:pPr marL="228600" indent="-228600">
              <a:spcAft>
                <a:spcPts val="300"/>
              </a:spcAft>
            </a:pPr>
            <a:r>
              <a:rPr lang="en-US" sz="1400" b="1" dirty="0" smtClean="0"/>
              <a:t>Outreach and Education: </a:t>
            </a:r>
            <a:r>
              <a:rPr lang="en-US" sz="1400" dirty="0" smtClean="0"/>
              <a:t>Consistent, centralized PEV/EVSE messaging; one-stop technical support; and increased public promotion</a:t>
            </a:r>
          </a:p>
          <a:p>
            <a:pPr marL="228600" indent="-228600">
              <a:spcAft>
                <a:spcPts val="300"/>
              </a:spcAft>
            </a:pPr>
            <a:r>
              <a:rPr lang="en-US" sz="1400" b="1" dirty="0" smtClean="0"/>
              <a:t>Workplace Charging:</a:t>
            </a:r>
            <a:r>
              <a:rPr lang="en-US" sz="1400" dirty="0" smtClean="0"/>
              <a:t> For EVSE, biggest bang for the buck. Workplaces utilize incentives, larger entities more conducive, parking policy important, and plan for future</a:t>
            </a:r>
          </a:p>
          <a:p>
            <a:pPr marL="228600" indent="-228600">
              <a:spcAft>
                <a:spcPts val="300"/>
              </a:spcAft>
            </a:pPr>
            <a:r>
              <a:rPr lang="en-US" sz="1400" b="1" dirty="0" smtClean="0"/>
              <a:t>Communities: </a:t>
            </a:r>
            <a:r>
              <a:rPr lang="en-US" sz="1400" dirty="0" smtClean="0"/>
              <a:t>Heavily dependent upon incentives; important to make business case to community leaders</a:t>
            </a:r>
          </a:p>
          <a:p>
            <a:pPr marL="228600" indent="-228600">
              <a:spcAft>
                <a:spcPts val="300"/>
              </a:spcAft>
            </a:pPr>
            <a:r>
              <a:rPr lang="en-US" sz="1400" b="1" dirty="0" smtClean="0"/>
              <a:t>Non Governmental Organizations: </a:t>
            </a:r>
            <a:r>
              <a:rPr lang="en-US" sz="1400" dirty="0" smtClean="0"/>
              <a:t>Broad base and outreach: </a:t>
            </a:r>
            <a:r>
              <a:rPr lang="en-US" sz="1400" dirty="0"/>
              <a:t>P</a:t>
            </a:r>
            <a:r>
              <a:rPr lang="en-US" sz="1400" dirty="0" smtClean="0"/>
              <a:t>olicy, advocacy, technical expertise, coalition building, lobbying</a:t>
            </a:r>
          </a:p>
          <a:p>
            <a:pPr marL="228600" indent="-228600">
              <a:spcAft>
                <a:spcPts val="300"/>
              </a:spcAft>
            </a:pPr>
            <a:r>
              <a:rPr lang="en-US" sz="1400" b="1" dirty="0" smtClean="0"/>
              <a:t>Clean Cities:</a:t>
            </a:r>
            <a:r>
              <a:rPr lang="en-US" sz="1400" dirty="0" smtClean="0"/>
              <a:t> Force multiplier for technical assistance, education and outreach, and incentives</a:t>
            </a:r>
          </a:p>
          <a:p>
            <a:pPr marL="228600" indent="-228600">
              <a:spcAft>
                <a:spcPts val="1200"/>
              </a:spcAft>
            </a:pPr>
            <a:r>
              <a:rPr lang="en-US" sz="1400" b="1" dirty="0" smtClean="0"/>
              <a:t>Cultural and Climatic Factors:</a:t>
            </a:r>
            <a:r>
              <a:rPr lang="en-US" sz="1400" dirty="0" smtClean="0"/>
              <a:t> Receptive PEV culture contrasts with challenging climate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1600" b="1" i="1" dirty="0" smtClean="0"/>
              <a:t>INL is conducting geographical EVSE analyses to help inform placement of </a:t>
            </a:r>
            <a:br>
              <a:rPr lang="en-US" sz="1600" b="1" i="1" dirty="0" smtClean="0"/>
            </a:br>
            <a:r>
              <a:rPr lang="en-US" sz="1600" b="1" i="1" dirty="0" smtClean="0"/>
              <a:t>future EVSE in Massachusetts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Massachusetts: Critical factors Evaluation </a:t>
            </a:r>
            <a:r>
              <a:rPr lang="en-US" sz="2000" dirty="0" smtClean="0"/>
              <a:t>(Draft, Work-in-Progress)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9135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Acknowledgements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Draft, Work in Progress)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 r="6211"/>
          <a:stretch/>
        </p:blipFill>
        <p:spPr>
          <a:xfrm>
            <a:off x="712689" y="5202578"/>
            <a:ext cx="3269631" cy="1031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65" y="5095593"/>
            <a:ext cx="1959214" cy="1021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369846"/>
            <a:ext cx="9144000" cy="772628"/>
          </a:xfrm>
          <a:prstGeom prst="rect">
            <a:avLst/>
          </a:prstGeom>
        </p:spPr>
        <p:txBody>
          <a:bodyPr vert="horz" wrap="square" lIns="365760" tIns="45720" rIns="365760" bIns="45720" rtlCol="0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89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Special thanks is given to ChargePoint and eVgo for suppling EVSE </a:t>
            </a:r>
            <a:b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89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</a:b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89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usage data to analyze recharging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00689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patterns in Massachusetts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006892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85087"/>
            <a:ext cx="9144000" cy="3124655"/>
          </a:xfrm>
          <a:prstGeom prst="rect">
            <a:avLst/>
          </a:prstGeom>
        </p:spPr>
        <p:txBody>
          <a:bodyPr vert="horz" wrap="square" lIns="91440" tIns="45720" rIns="91440" bIns="45720" numCol="3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89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Utilities/Installers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 smtClean="0">
                <a:latin typeface="Arial Narrow"/>
                <a:cs typeface="Arial Narrow"/>
              </a:rPr>
              <a:t>National Grid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Eversource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 smtClean="0">
                <a:latin typeface="Arial Narrow"/>
                <a:cs typeface="Arial Narrow"/>
              </a:rPr>
              <a:t>Massachusetts Municipal Wholesale Electric Company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Voltrek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6892"/>
                </a:solidFill>
                <a:latin typeface="Arial Narrow"/>
                <a:cs typeface="Arial Narrow"/>
              </a:rPr>
              <a:t>Auto Dealers</a:t>
            </a:r>
            <a:endParaRPr lang="en-US" sz="1400" b="1" dirty="0">
              <a:solidFill>
                <a:srgbClr val="006892"/>
              </a:solidFill>
              <a:latin typeface="Arial Narrow"/>
              <a:cs typeface="Arial Narrow"/>
            </a:endParaRPr>
          </a:p>
          <a:p>
            <a:pPr marL="171450" indent="-1714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 Narrow"/>
                <a:cs typeface="Arial Narrow"/>
              </a:rPr>
              <a:t>Massachusetts Auto </a:t>
            </a:r>
            <a:r>
              <a:rPr lang="en-US" sz="1400" dirty="0" smtClean="0">
                <a:latin typeface="Arial Narrow"/>
                <a:cs typeface="Arial Narrow"/>
              </a:rPr>
              <a:t>Dealers </a:t>
            </a:r>
            <a:r>
              <a:rPr lang="en-US" sz="1400" dirty="0">
                <a:latin typeface="Arial Narrow"/>
                <a:cs typeface="Arial Narrow"/>
              </a:rPr>
              <a:t>Association</a:t>
            </a:r>
          </a:p>
          <a:p>
            <a:pPr marL="171450" indent="-171450" fontAlgn="auto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 Narrow"/>
                <a:cs typeface="Arial Narrow"/>
              </a:rPr>
              <a:t>Boch </a:t>
            </a:r>
            <a:r>
              <a:rPr lang="en-US" sz="1400" dirty="0" smtClean="0">
                <a:latin typeface="Arial Narrow"/>
                <a:cs typeface="Arial Narrow"/>
              </a:rPr>
              <a:t>Toyota</a:t>
            </a:r>
          </a:p>
          <a:p>
            <a:pPr marL="171450" indent="-171450" fontAlgn="auto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 Narrow"/>
                <a:cs typeface="Arial Narrow"/>
              </a:rPr>
              <a:t>Dube Hyundai</a:t>
            </a:r>
            <a:endParaRPr lang="en-US" sz="1400" dirty="0">
              <a:latin typeface="Arial Narrow"/>
              <a:cs typeface="Arial Narrow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6892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89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State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00689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of Massachusetts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baseline="0" dirty="0" smtClean="0">
                <a:latin typeface="Arial Narrow"/>
                <a:cs typeface="Arial Narrow"/>
              </a:rPr>
              <a:t>Executive</a:t>
            </a:r>
            <a:r>
              <a:rPr lang="en-US" sz="1400" dirty="0" smtClean="0">
                <a:latin typeface="Arial Narrow"/>
                <a:cs typeface="Arial Narrow"/>
              </a:rPr>
              <a:t> Office of Energy and Environmental Affairs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Department</a:t>
            </a:r>
            <a:r>
              <a:rPr kumimoji="0" lang="en-US" sz="1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 of Energy Resources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baseline="0" dirty="0" smtClean="0">
                <a:latin typeface="Arial Narrow"/>
                <a:cs typeface="Arial Narrow"/>
              </a:rPr>
              <a:t>Department</a:t>
            </a:r>
            <a:r>
              <a:rPr lang="en-US" sz="1400" dirty="0" smtClean="0">
                <a:latin typeface="Arial Narrow"/>
                <a:cs typeface="Arial Narrow"/>
              </a:rPr>
              <a:t> of Environmental Protection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 smtClean="0">
                <a:latin typeface="Arial Narrow"/>
                <a:cs typeface="Arial Narrow"/>
              </a:rPr>
              <a:t>Clean Cities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Off</a:t>
            </a:r>
            <a:r>
              <a:rPr lang="en-US" sz="1400" dirty="0" smtClean="0">
                <a:latin typeface="Arial Narrow"/>
                <a:cs typeface="Arial Narrow"/>
              </a:rPr>
              <a:t>ice of Representative, 15</a:t>
            </a:r>
            <a:r>
              <a:rPr lang="en-US" sz="1400" baseline="30000" dirty="0" smtClean="0">
                <a:latin typeface="Arial Narrow"/>
                <a:cs typeface="Arial Narrow"/>
              </a:rPr>
              <a:t>th</a:t>
            </a:r>
            <a:r>
              <a:rPr lang="en-US" sz="1400" dirty="0" smtClean="0">
                <a:latin typeface="Arial Narrow"/>
                <a:cs typeface="Arial Narrow"/>
              </a:rPr>
              <a:t> Norfolk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City</a:t>
            </a:r>
            <a:r>
              <a:rPr kumimoji="0" lang="en-US" sz="1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 of Boston Environment Department, Metropolitan Area Planning Council, and Public Works Fleet Management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baseline="0" dirty="0" smtClean="0">
                <a:latin typeface="Arial Narrow"/>
                <a:cs typeface="Arial Narrow"/>
              </a:rPr>
              <a:t>Communities</a:t>
            </a:r>
            <a:r>
              <a:rPr lang="en-US" sz="1400" dirty="0" smtClean="0">
                <a:latin typeface="Arial Narrow"/>
                <a:cs typeface="Arial Narrow"/>
              </a:rPr>
              <a:t> of New Bedford, Plymouth, Melrose, and Boston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600" b="1" dirty="0" smtClean="0">
                <a:solidFill>
                  <a:srgbClr val="006892"/>
                </a:solidFill>
                <a:latin typeface="Arial Narrow"/>
                <a:cs typeface="Arial Narrow"/>
              </a:rPr>
              <a:t>Workplace Charging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baseline="0" dirty="0" smtClean="0">
                <a:latin typeface="Arial Narrow"/>
                <a:cs typeface="Arial Narrow"/>
              </a:rPr>
              <a:t>Tufts Health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 smtClean="0">
                <a:latin typeface="Arial Narrow"/>
                <a:cs typeface="Arial Narrow"/>
              </a:rPr>
              <a:t>EMD Serono</a:t>
            </a:r>
            <a:endParaRPr lang="en-US" sz="1400" dirty="0">
              <a:latin typeface="Arial Narrow"/>
              <a:cs typeface="Arial Narrow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baseline="0" dirty="0" smtClean="0">
                <a:latin typeface="Arial Narrow"/>
                <a:cs typeface="Arial Narrow"/>
              </a:rPr>
              <a:t>Dunkin Brands</a:t>
            </a:r>
            <a:endParaRPr lang="en-US" sz="1400" baseline="0" dirty="0">
              <a:latin typeface="Arial Narrow"/>
              <a:cs typeface="Arial Narrow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600" b="1" dirty="0" smtClean="0">
                <a:solidFill>
                  <a:srgbClr val="006892"/>
                </a:solidFill>
                <a:latin typeface="Arial Narrow"/>
                <a:cs typeface="Arial Narrow"/>
              </a:rPr>
              <a:t>NG0s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baseline="0" dirty="0" smtClean="0">
                <a:latin typeface="Arial Narrow"/>
                <a:cs typeface="Arial Narrow"/>
              </a:rPr>
              <a:t>Sierra</a:t>
            </a:r>
            <a:r>
              <a:rPr lang="en-US" sz="1400" dirty="0" smtClean="0">
                <a:latin typeface="Arial Narrow"/>
                <a:cs typeface="Arial Narrow"/>
              </a:rPr>
              <a:t> Club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baseline="0" dirty="0" smtClean="0">
                <a:latin typeface="Arial Narrow"/>
                <a:cs typeface="Arial Narrow"/>
              </a:rPr>
              <a:t>Acadia</a:t>
            </a:r>
            <a:r>
              <a:rPr lang="en-US" sz="1400" dirty="0" smtClean="0">
                <a:latin typeface="Arial Narrow"/>
                <a:cs typeface="Arial Narrow"/>
              </a:rPr>
              <a:t> Center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baseline="0" dirty="0" smtClean="0">
                <a:latin typeface="Arial Narrow"/>
                <a:cs typeface="Arial Narrow"/>
              </a:rPr>
              <a:t>Conservation</a:t>
            </a:r>
            <a:r>
              <a:rPr lang="en-US" sz="1400" dirty="0" smtClean="0">
                <a:latin typeface="Arial Narrow"/>
                <a:cs typeface="Arial Narrow"/>
              </a:rPr>
              <a:t> Law Foundation</a:t>
            </a:r>
            <a:endParaRPr lang="en-US" sz="1400" baseline="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4153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102" y="1219200"/>
            <a:ext cx="8463064" cy="5248275"/>
          </a:xfrm>
        </p:spPr>
        <p:txBody>
          <a:bodyPr>
            <a:normAutofit fontScale="92500" lnSpcReduction="20000"/>
          </a:bodyPr>
          <a:lstStyle/>
          <a:p>
            <a:pPr marL="228600" indent="-228600">
              <a:spcAft>
                <a:spcPts val="1200"/>
              </a:spcAft>
            </a:pPr>
            <a:r>
              <a:rPr lang="en-US" dirty="0" smtClean="0"/>
              <a:t>Most PEV sales have been in highly conducive urbanized areas, not broadly across the country</a:t>
            </a:r>
          </a:p>
          <a:p>
            <a:pPr marL="228600" indent="-228600">
              <a:spcAft>
                <a:spcPts val="1200"/>
              </a:spcAft>
            </a:pPr>
            <a:r>
              <a:rPr lang="en-US" dirty="0" smtClean="0"/>
              <a:t>DOE’s EV Everywhere Grand Challenge is looking at barriers and opportunities for cities and states to more actively partake in the PEV market</a:t>
            </a:r>
          </a:p>
          <a:p>
            <a:pPr marL="228600" indent="-228600">
              <a:spcAft>
                <a:spcPts val="1200"/>
              </a:spcAft>
            </a:pPr>
            <a:r>
              <a:rPr lang="en-US" dirty="0" smtClean="0"/>
              <a:t>Massachusetts has been chosen as a success story to execute a case study. Objectives include:</a:t>
            </a:r>
          </a:p>
          <a:p>
            <a:pPr marL="628650" lvl="1" indent="-228600">
              <a:spcAft>
                <a:spcPts val="1200"/>
              </a:spcAft>
            </a:pPr>
            <a:r>
              <a:rPr lang="en-US" dirty="0"/>
              <a:t>D</a:t>
            </a:r>
            <a:r>
              <a:rPr lang="en-US" dirty="0" smtClean="0"/>
              <a:t>etermining activities that are most effective at encouraging the acquisition of PEVs and deployment of infrastructure</a:t>
            </a:r>
          </a:p>
          <a:p>
            <a:pPr marL="628650" lvl="1" indent="-228600">
              <a:spcAft>
                <a:spcPts val="1200"/>
              </a:spcAft>
            </a:pPr>
            <a:r>
              <a:rPr lang="en-US" dirty="0" smtClean="0"/>
              <a:t>Prioritizing and sequencing their implementation</a:t>
            </a:r>
          </a:p>
          <a:p>
            <a:pPr marL="628650" lvl="1" indent="-228600">
              <a:spcAft>
                <a:spcPts val="1200"/>
              </a:spcAft>
            </a:pPr>
            <a:r>
              <a:rPr lang="en-US" dirty="0" smtClean="0"/>
              <a:t>Identifying means to extrapolate and apply this understanding across </a:t>
            </a:r>
            <a:br>
              <a:rPr lang="en-US" dirty="0" smtClean="0"/>
            </a:br>
            <a:r>
              <a:rPr lang="en-US" dirty="0" smtClean="0"/>
              <a:t>the country</a:t>
            </a:r>
          </a:p>
          <a:p>
            <a:pPr marL="228600" indent="-228600">
              <a:spcAft>
                <a:spcPts val="1200"/>
              </a:spcAft>
            </a:pPr>
            <a:r>
              <a:rPr lang="en-US" dirty="0" smtClean="0"/>
              <a:t>Lessons learned will be used to inform a national pilot program to enable communities to implement PEV growth plans</a:t>
            </a:r>
          </a:p>
          <a:p>
            <a:pPr marL="228600" indent="-228600">
              <a:spcAft>
                <a:spcPts val="1200"/>
              </a:spcAft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799" y="0"/>
            <a:ext cx="7448685" cy="901700"/>
          </a:xfrm>
        </p:spPr>
        <p:txBody>
          <a:bodyPr/>
          <a:lstStyle/>
          <a:p>
            <a:r>
              <a:rPr lang="en-US" dirty="0" smtClean="0"/>
              <a:t>Background: DOE Everywhere </a:t>
            </a:r>
            <a:br>
              <a:rPr lang="en-US" dirty="0" smtClean="0"/>
            </a:br>
            <a:r>
              <a:rPr lang="en-US" dirty="0" smtClean="0"/>
              <a:t>Grand </a:t>
            </a:r>
            <a:r>
              <a:rPr lang="en-US" dirty="0"/>
              <a:t>Challenge </a:t>
            </a:r>
            <a:r>
              <a:rPr lang="en-US" sz="2400" dirty="0"/>
              <a:t>(Draft, Work in Progress)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102" y="1118680"/>
            <a:ext cx="8463064" cy="5319611"/>
          </a:xfrm>
        </p:spPr>
        <p:txBody>
          <a:bodyPr>
            <a:noAutofit/>
          </a:bodyPr>
          <a:lstStyle/>
          <a:p>
            <a:pPr marL="228600" indent="-228600">
              <a:spcAft>
                <a:spcPts val="1200"/>
              </a:spcAft>
            </a:pPr>
            <a:r>
              <a:rPr lang="en-US" sz="2000" dirty="0"/>
              <a:t>With </a:t>
            </a:r>
            <a:r>
              <a:rPr lang="en-US" sz="2000" dirty="0" smtClean="0"/>
              <a:t>State </a:t>
            </a:r>
            <a:r>
              <a:rPr lang="en-US" sz="2000" dirty="0"/>
              <a:t>of Massachusetts review </a:t>
            </a:r>
            <a:r>
              <a:rPr lang="en-US" sz="2000" dirty="0" smtClean="0"/>
              <a:t>actions </a:t>
            </a:r>
            <a:r>
              <a:rPr lang="en-US" sz="2000" dirty="0"/>
              <a:t>to prepare for further PEV penetration</a:t>
            </a:r>
          </a:p>
          <a:p>
            <a:pPr marL="628650" lvl="1" indent="-228600">
              <a:spcAft>
                <a:spcPts val="1200"/>
              </a:spcAft>
            </a:pPr>
            <a:r>
              <a:rPr lang="en-US" sz="1600" dirty="0"/>
              <a:t>Answer series of comprehensive questions that may support increased market penetration of </a:t>
            </a:r>
            <a:r>
              <a:rPr lang="en-US" sz="1600" dirty="0" smtClean="0"/>
              <a:t>PEVs</a:t>
            </a:r>
            <a:endParaRPr lang="en-US" sz="1600" dirty="0"/>
          </a:p>
          <a:p>
            <a:pPr marL="628650" lvl="1" indent="-228600">
              <a:spcAft>
                <a:spcPts val="600"/>
              </a:spcAft>
            </a:pPr>
            <a:r>
              <a:rPr lang="en-US" sz="1600" dirty="0" smtClean="0"/>
              <a:t>Frame charging infrastructure analysis requirements</a:t>
            </a:r>
          </a:p>
          <a:p>
            <a:pPr marL="628650" lvl="1" indent="-228600">
              <a:spcAft>
                <a:spcPts val="600"/>
              </a:spcAft>
            </a:pPr>
            <a:r>
              <a:rPr lang="en-US" sz="1600" dirty="0" smtClean="0"/>
              <a:t>Identify comprehensive listing of stakeholders (government agencies, communities, utilities, auto dealerships, nonprofits, workplaces,…)</a:t>
            </a:r>
          </a:p>
          <a:p>
            <a:pPr marL="628650" lvl="1" indent="-228600">
              <a:spcAft>
                <a:spcPts val="1200"/>
              </a:spcAft>
            </a:pPr>
            <a:r>
              <a:rPr lang="en-US" sz="1600" dirty="0" smtClean="0"/>
              <a:t>Conduct Massachusetts stakeholder meeting (April 13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)</a:t>
            </a:r>
          </a:p>
          <a:p>
            <a:pPr marL="228600" indent="-228600">
              <a:spcAft>
                <a:spcPts val="1200"/>
              </a:spcAft>
            </a:pPr>
            <a:r>
              <a:rPr lang="en-US" sz="2000" dirty="0" smtClean="0"/>
              <a:t>Conduct PEV registration </a:t>
            </a:r>
            <a:r>
              <a:rPr lang="en-US" sz="2000" dirty="0"/>
              <a:t>and charging infrastructure </a:t>
            </a:r>
            <a:r>
              <a:rPr lang="en-US" sz="2000" dirty="0" smtClean="0"/>
              <a:t>analyses</a:t>
            </a:r>
          </a:p>
          <a:p>
            <a:pPr marL="228600" indent="-228600">
              <a:spcAft>
                <a:spcPts val="1200"/>
              </a:spcAft>
            </a:pPr>
            <a:r>
              <a:rPr lang="en-US" sz="2000" dirty="0" smtClean="0"/>
              <a:t>Conduct stakeholder phone interviews and web research</a:t>
            </a:r>
          </a:p>
          <a:p>
            <a:pPr marL="228600" indent="-228600">
              <a:spcAft>
                <a:spcPts val="1200"/>
              </a:spcAft>
            </a:pPr>
            <a:r>
              <a:rPr lang="en-US" sz="2000" dirty="0" smtClean="0"/>
              <a:t>Evaluate critical factors</a:t>
            </a:r>
          </a:p>
          <a:p>
            <a:pPr marL="228600" indent="-228600">
              <a:spcAft>
                <a:spcPts val="1200"/>
              </a:spcAft>
            </a:pPr>
            <a:r>
              <a:rPr lang="en-US" sz="2000" dirty="0" smtClean="0"/>
              <a:t>Frame extrapolation of lessons learned for other states</a:t>
            </a:r>
          </a:p>
          <a:p>
            <a:pPr marL="228600" indent="-228600">
              <a:spcAft>
                <a:spcPts val="1200"/>
              </a:spcAft>
            </a:pPr>
            <a:r>
              <a:rPr lang="en-US" sz="2000" dirty="0" smtClean="0"/>
              <a:t>Prepare draft and final reports</a:t>
            </a: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0"/>
            <a:ext cx="7331953" cy="901700"/>
          </a:xfrm>
        </p:spPr>
        <p:txBody>
          <a:bodyPr/>
          <a:lstStyle/>
          <a:p>
            <a:r>
              <a:rPr lang="en-US" dirty="0" smtClean="0"/>
              <a:t>Massachusetts Case Study: </a:t>
            </a:r>
            <a:br>
              <a:rPr lang="en-US" dirty="0" smtClean="0"/>
            </a:br>
            <a:r>
              <a:rPr lang="en-US" dirty="0" smtClean="0"/>
              <a:t>Scope and </a:t>
            </a:r>
            <a:r>
              <a:rPr lang="en-US" dirty="0"/>
              <a:t>Approach </a:t>
            </a:r>
            <a:r>
              <a:rPr lang="en-US" sz="2400" dirty="0"/>
              <a:t>(Draft, Work in Progress)</a:t>
            </a:r>
          </a:p>
        </p:txBody>
      </p:sp>
    </p:spTree>
    <p:extLst>
      <p:ext uri="{BB962C8B-B14F-4D97-AF65-F5344CB8AC3E}">
        <p14:creationId xmlns:p14="http://schemas.microsoft.com/office/powerpoint/2010/main" val="1840553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876" y="1316060"/>
            <a:ext cx="3485541" cy="4715089"/>
          </a:xfrm>
        </p:spPr>
        <p:txBody>
          <a:bodyPr/>
          <a:lstStyle/>
          <a:p>
            <a:pPr marL="228600" indent="-228600"/>
            <a:r>
              <a:rPr lang="en-US" sz="2200" dirty="0" smtClean="0"/>
              <a:t>Massachusetts activities initiated in 2010</a:t>
            </a:r>
          </a:p>
          <a:p>
            <a:pPr marL="228600" indent="-228600"/>
            <a:r>
              <a:rPr lang="en-US" sz="2200" dirty="0" smtClean="0"/>
              <a:t>Goal: Increase the use of electrified transportation in Massachusetts</a:t>
            </a:r>
          </a:p>
          <a:p>
            <a:pPr marL="228600" indent="-228600"/>
            <a:r>
              <a:rPr lang="en-US" sz="2200" dirty="0" smtClean="0"/>
              <a:t>Five major components</a:t>
            </a:r>
          </a:p>
          <a:p>
            <a:pPr marL="628650" lvl="1" indent="-228600"/>
            <a:r>
              <a:rPr lang="en-US" sz="1800" dirty="0" smtClean="0"/>
              <a:t>Strategic planning/leadership</a:t>
            </a:r>
          </a:p>
          <a:p>
            <a:pPr marL="628650" lvl="1" indent="-228600"/>
            <a:r>
              <a:rPr lang="en-US" sz="1800" dirty="0" smtClean="0"/>
              <a:t>Stakeholder/partnership development</a:t>
            </a:r>
          </a:p>
          <a:p>
            <a:pPr marL="628650" lvl="1" indent="-228600"/>
            <a:r>
              <a:rPr lang="en-US" sz="1800" dirty="0" smtClean="0"/>
              <a:t>Policy development</a:t>
            </a:r>
          </a:p>
          <a:p>
            <a:pPr marL="628650" lvl="1" indent="-228600"/>
            <a:r>
              <a:rPr lang="en-US" sz="1800" dirty="0" smtClean="0"/>
              <a:t>Education and outreach</a:t>
            </a:r>
          </a:p>
          <a:p>
            <a:pPr marL="628650" lvl="1" indent="-228600"/>
            <a:r>
              <a:rPr lang="en-US" sz="1800" dirty="0" smtClean="0"/>
              <a:t>Incentives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0"/>
            <a:ext cx="7487596" cy="901700"/>
          </a:xfrm>
        </p:spPr>
        <p:txBody>
          <a:bodyPr/>
          <a:lstStyle/>
          <a:p>
            <a:r>
              <a:rPr lang="en-US" dirty="0" smtClean="0"/>
              <a:t>Massachusetts PEV and Recharging Infrastructure Program </a:t>
            </a:r>
            <a:r>
              <a:rPr lang="en-US" sz="2400" dirty="0"/>
              <a:t>(Draft, Work in Progress)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740480" y="4960696"/>
            <a:ext cx="5243013" cy="28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/>
              <a:t>Massachusetts PEV registrations have </a:t>
            </a:r>
            <a:br>
              <a:rPr lang="en-US" sz="1600" b="1" dirty="0" smtClean="0"/>
            </a:br>
            <a:r>
              <a:rPr lang="en-US" sz="1600" b="1" dirty="0" smtClean="0"/>
              <a:t>shown steady growth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0075" y="5905500"/>
            <a:ext cx="4512543" cy="62177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US" sz="1300" dirty="0" smtClean="0"/>
              <a:t>* Numbers </a:t>
            </a:r>
            <a:r>
              <a:rPr lang="en-US" sz="1300" dirty="0"/>
              <a:t>above the bars indicate annual data, </a:t>
            </a:r>
            <a:r>
              <a:rPr lang="en-US" sz="1300" dirty="0" smtClean="0"/>
              <a:t>  </a:t>
            </a:r>
            <a:br>
              <a:rPr lang="en-US" sz="1300" dirty="0" smtClean="0"/>
            </a:br>
            <a:r>
              <a:rPr lang="en-US" sz="1300" dirty="0" smtClean="0"/>
              <a:t>  while </a:t>
            </a:r>
            <a:r>
              <a:rPr lang="en-US" sz="1300" dirty="0"/>
              <a:t>bars indicate cumulative ownership </a:t>
            </a:r>
            <a:r>
              <a:rPr lang="en-US" sz="1300" dirty="0" smtClean="0"/>
              <a:t> </a:t>
            </a:r>
            <a:br>
              <a:rPr lang="en-US" sz="1300" dirty="0" smtClean="0"/>
            </a:br>
            <a:r>
              <a:rPr lang="en-US" sz="1300" dirty="0" smtClean="0"/>
              <a:t>  statistics </a:t>
            </a:r>
            <a:r>
              <a:rPr lang="en-US" sz="1300" dirty="0"/>
              <a:t>over </a:t>
            </a:r>
            <a:r>
              <a:rPr lang="en-US" sz="1300" dirty="0" smtClean="0"/>
              <a:t>time</a:t>
            </a:r>
            <a:endParaRPr lang="en-US" sz="1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598" y="1784484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4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3" y="1049078"/>
            <a:ext cx="8060459" cy="390379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875" y="5029200"/>
            <a:ext cx="8913575" cy="1498060"/>
          </a:xfrm>
        </p:spPr>
        <p:txBody>
          <a:bodyPr>
            <a:noAutofit/>
          </a:bodyPr>
          <a:lstStyle/>
          <a:p>
            <a:pPr marL="228600" indent="-228600"/>
            <a:r>
              <a:rPr lang="en-US" sz="1600" dirty="0" smtClean="0"/>
              <a:t>Most PEVs are clustered in ring communities of major metropolitan areas</a:t>
            </a:r>
          </a:p>
          <a:p>
            <a:pPr marL="228600" indent="-228600"/>
            <a:r>
              <a:rPr lang="en-US" sz="1600" dirty="0" smtClean="0"/>
              <a:t>Toyota Prius, Chevy Volt, Tesla Model S, and Nissan Leaf are bulk of market (64%); with Ford Cmax Energi and Fusion Energi, Smart ForTwo, and BMW i3 counting for an additional 20%</a:t>
            </a:r>
          </a:p>
          <a:p>
            <a:pPr marL="228600" indent="-228600"/>
            <a:r>
              <a:rPr lang="en-US" sz="1600" dirty="0"/>
              <a:t>Over 70% of Massachusetts’ PEV owners are in communities &lt; 50,000 </a:t>
            </a:r>
            <a:r>
              <a:rPr lang="en-US" sz="1600" dirty="0" smtClean="0"/>
              <a:t>people</a:t>
            </a:r>
          </a:p>
          <a:p>
            <a:pPr marL="228600" indent="-228600"/>
            <a:r>
              <a:rPr lang="en-US" sz="1600" dirty="0" smtClean="0"/>
              <a:t>Smaller communities tend to have a higher PEV penetration per capita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Massachusetts: PEV Analysis </a:t>
            </a:r>
            <a:br>
              <a:rPr lang="en-US" dirty="0" smtClean="0"/>
            </a:br>
            <a:r>
              <a:rPr lang="en-US" sz="2400" dirty="0" smtClean="0"/>
              <a:t>(</a:t>
            </a:r>
            <a:r>
              <a:rPr lang="en-US" sz="2400" dirty="0"/>
              <a:t>Draft, Work in Progress)</a:t>
            </a:r>
          </a:p>
        </p:txBody>
      </p:sp>
    </p:spTree>
    <p:extLst>
      <p:ext uri="{BB962C8B-B14F-4D97-AF65-F5344CB8AC3E}">
        <p14:creationId xmlns:p14="http://schemas.microsoft.com/office/powerpoint/2010/main" val="2269685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799" y="0"/>
            <a:ext cx="7273587" cy="901700"/>
          </a:xfrm>
        </p:spPr>
        <p:txBody>
          <a:bodyPr/>
          <a:lstStyle/>
          <a:p>
            <a:r>
              <a:rPr lang="en-US" dirty="0" smtClean="0"/>
              <a:t>Number of PEVs per Zip Code in Areas Surrounding Boston </a:t>
            </a:r>
            <a:r>
              <a:rPr lang="en-US" sz="2400" dirty="0" smtClean="0"/>
              <a:t>(Draft, Work in Progress)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73" y="1054084"/>
            <a:ext cx="7568854" cy="546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30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799" y="0"/>
            <a:ext cx="7400047" cy="901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PEV Ownership Versus Leasing and Used Vehicle Sales in Massachusetts </a:t>
            </a:r>
            <a:r>
              <a:rPr lang="en-US" sz="2700" dirty="0"/>
              <a:t>(Draft, Work in Progress)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327718" y="1138136"/>
            <a:ext cx="3359960" cy="4538764"/>
          </a:xfrm>
        </p:spPr>
        <p:txBody>
          <a:bodyPr>
            <a:normAutofit/>
          </a:bodyPr>
          <a:lstStyle/>
          <a:p>
            <a:pPr marL="228600" indent="-228600">
              <a:spcAft>
                <a:spcPts val="300"/>
              </a:spcAft>
            </a:pPr>
            <a:r>
              <a:rPr lang="en-US" sz="2100" smtClean="0"/>
              <a:t>Leasing </a:t>
            </a:r>
            <a:r>
              <a:rPr lang="en-US" sz="2100" dirty="0" smtClean="0"/>
              <a:t>has slowly grown as a percentage of total PEV sales; outright ownership still majority</a:t>
            </a:r>
          </a:p>
          <a:p>
            <a:pPr marL="228600" indent="-228600">
              <a:spcAft>
                <a:spcPts val="300"/>
              </a:spcAft>
            </a:pPr>
            <a:r>
              <a:rPr lang="en-US" sz="2100" dirty="0" smtClean="0"/>
              <a:t>Used PEV sales have slowly increased and expected to grow as market develops</a:t>
            </a:r>
          </a:p>
          <a:p>
            <a:pPr marL="228600" indent="-228600">
              <a:spcAft>
                <a:spcPts val="300"/>
              </a:spcAft>
            </a:pPr>
            <a:endParaRPr lang="en-US" sz="21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40" y="3825942"/>
            <a:ext cx="4518160" cy="2701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92" y="1084557"/>
            <a:ext cx="4494254" cy="27013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27718" y="5905500"/>
            <a:ext cx="3594900" cy="62177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US" sz="1300" dirty="0" smtClean="0"/>
              <a:t>* Numbers </a:t>
            </a:r>
            <a:r>
              <a:rPr lang="en-US" sz="1300" dirty="0"/>
              <a:t>above the bars indicate annual data, </a:t>
            </a:r>
            <a:r>
              <a:rPr lang="en-US" sz="1300" dirty="0" smtClean="0"/>
              <a:t>  </a:t>
            </a:r>
            <a:br>
              <a:rPr lang="en-US" sz="1300" dirty="0" smtClean="0"/>
            </a:br>
            <a:r>
              <a:rPr lang="en-US" sz="1300" dirty="0" smtClean="0"/>
              <a:t>  while </a:t>
            </a:r>
            <a:r>
              <a:rPr lang="en-US" sz="1300" dirty="0"/>
              <a:t>bars indicate cumulative ownership </a:t>
            </a:r>
            <a:r>
              <a:rPr lang="en-US" sz="1300" dirty="0" smtClean="0"/>
              <a:t> </a:t>
            </a:r>
            <a:br>
              <a:rPr lang="en-US" sz="1300" dirty="0" smtClean="0"/>
            </a:br>
            <a:r>
              <a:rPr lang="en-US" sz="1300" dirty="0" smtClean="0"/>
              <a:t>  statistics </a:t>
            </a:r>
            <a:r>
              <a:rPr lang="en-US" sz="1300" dirty="0"/>
              <a:t>over </a:t>
            </a:r>
            <a:r>
              <a:rPr lang="en-US" sz="1300" dirty="0" smtClean="0"/>
              <a:t>time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429067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02812" y="1719746"/>
            <a:ext cx="3359960" cy="4749148"/>
          </a:xfrm>
        </p:spPr>
        <p:txBody>
          <a:bodyPr>
            <a:normAutofit/>
          </a:bodyPr>
          <a:lstStyle/>
          <a:p>
            <a:pPr marL="228600" indent="-228600">
              <a:spcAft>
                <a:spcPts val="300"/>
              </a:spcAft>
            </a:pPr>
            <a:r>
              <a:rPr lang="en-US" sz="2100" dirty="0" smtClean="0"/>
              <a:t>Vast majority of EVSE locations contain L2 chargers solely or combined with L1 or DCFC</a:t>
            </a:r>
          </a:p>
          <a:p>
            <a:pPr marL="228600" indent="-228600">
              <a:spcAft>
                <a:spcPts val="300"/>
              </a:spcAft>
            </a:pPr>
            <a:r>
              <a:rPr lang="en-US" sz="2100" dirty="0" smtClean="0"/>
              <a:t>A majority of EVSE are located in communities between 5,000-50,000 people, but there </a:t>
            </a:r>
            <a:r>
              <a:rPr lang="en-US" sz="2100" dirty="0"/>
              <a:t>i</a:t>
            </a:r>
            <a:r>
              <a:rPr lang="en-US" sz="2100" dirty="0" smtClean="0"/>
              <a:t>s not a general trend by community size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0"/>
            <a:ext cx="6485648" cy="901700"/>
          </a:xfrm>
        </p:spPr>
        <p:txBody>
          <a:bodyPr/>
          <a:lstStyle/>
          <a:p>
            <a:r>
              <a:rPr lang="en-US" dirty="0" smtClean="0"/>
              <a:t>Massachusetts: EVSE Charging Levels and Communities </a:t>
            </a:r>
            <a:r>
              <a:rPr lang="en-US" sz="2400" dirty="0"/>
              <a:t>(Draft, Work in Progress)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25" y="1719746"/>
            <a:ext cx="4572000" cy="37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08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48731" y="1352144"/>
            <a:ext cx="3359960" cy="5116749"/>
          </a:xfrm>
        </p:spPr>
        <p:txBody>
          <a:bodyPr>
            <a:normAutofit fontScale="92500" lnSpcReduction="20000"/>
          </a:bodyPr>
          <a:lstStyle/>
          <a:p>
            <a:pPr marL="228600" indent="-228600">
              <a:spcAft>
                <a:spcPts val="300"/>
              </a:spcAft>
            </a:pPr>
            <a:r>
              <a:rPr lang="en-US" sz="2100" dirty="0" smtClean="0"/>
              <a:t>Most EVSE are in short and long term parking and retail</a:t>
            </a:r>
          </a:p>
          <a:p>
            <a:pPr marL="228600" indent="-228600">
              <a:spcAft>
                <a:spcPts val="300"/>
              </a:spcAft>
            </a:pPr>
            <a:r>
              <a:rPr lang="en-US" sz="2100" dirty="0" smtClean="0"/>
              <a:t>A number of EVSE plugs identified under categories such as short term parking, retail, medical, or education could also be classified as workplace</a:t>
            </a:r>
          </a:p>
          <a:p>
            <a:pPr marL="228600" indent="-228600">
              <a:spcAft>
                <a:spcPts val="300"/>
              </a:spcAft>
            </a:pPr>
            <a:r>
              <a:rPr lang="en-US" sz="2100" dirty="0" smtClean="0"/>
              <a:t>State of Massachusetts has funded 206 workplace EVSE locations including 408 stations most being data networked</a:t>
            </a:r>
          </a:p>
          <a:p>
            <a:pPr marL="228600" indent="-228600">
              <a:spcAft>
                <a:spcPts val="300"/>
              </a:spcAft>
            </a:pPr>
            <a:r>
              <a:rPr lang="en-US" sz="2100" dirty="0" smtClean="0"/>
              <a:t>Over 60% of stations are on ChargePoint network, with </a:t>
            </a:r>
            <a:r>
              <a:rPr lang="en-US" sz="2100" dirty="0"/>
              <a:t>e</a:t>
            </a:r>
            <a:r>
              <a:rPr lang="en-US" sz="2100" dirty="0" smtClean="0"/>
              <a:t>Vgo, Tesla, SemaConnect, others accounting for remaining share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Massachusetts: EVSE Venue Analysis </a:t>
            </a:r>
            <a:r>
              <a:rPr lang="en-US" sz="2400" dirty="0"/>
              <a:t>(Draft, Work in Progress)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177800" y="6236534"/>
            <a:ext cx="5590702" cy="2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 smtClean="0"/>
              <a:t>* DOE Alternative Fuels Data Center, ChargePoint, and PlugShare.com: Accessed May 2016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21011" y="4960696"/>
            <a:ext cx="5126477" cy="28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/>
              <a:t>EVSE Venues and Charging Levels*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35" y="1729636"/>
            <a:ext cx="5175953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81290"/>
      </p:ext>
    </p:extLst>
  </p:cSld>
  <p:clrMapOvr>
    <a:masterClrMapping/>
  </p:clrMapOvr>
</p:sld>
</file>

<file path=ppt/theme/theme1.xml><?xml version="1.0" encoding="utf-8"?>
<a:theme xmlns:a="http://schemas.openxmlformats.org/drawingml/2006/main" name="eere_template_blue">
  <a:themeElements>
    <a:clrScheme name="~~~ EERE Colors ~~~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6892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eere_template_blue</Template>
  <TotalTime>5539</TotalTime>
  <Words>1000</Words>
  <Application>Microsoft Office PowerPoint</Application>
  <PresentationFormat>On-screen Show (4:3)</PresentationFormat>
  <Paragraphs>116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eere_template_blue</vt:lpstr>
      <vt:lpstr>Massachusetts PEV and Recharging  Infrastructure Case Study (Draft, Work in Progress)</vt:lpstr>
      <vt:lpstr>Background: DOE Everywhere  Grand Challenge (Draft, Work in Progress)</vt:lpstr>
      <vt:lpstr>Massachusetts Case Study:  Scope and Approach (Draft, Work in Progress)</vt:lpstr>
      <vt:lpstr>Massachusetts PEV and Recharging Infrastructure Program (Draft, Work in Progress)</vt:lpstr>
      <vt:lpstr>Massachusetts: PEV Analysis  (Draft, Work in Progress)</vt:lpstr>
      <vt:lpstr>Number of PEVs per Zip Code in Areas Surrounding Boston (Draft, Work in Progress)</vt:lpstr>
      <vt:lpstr>PEV Ownership Versus Leasing and Used Vehicle Sales in Massachusetts (Draft, Work in Progress)</vt:lpstr>
      <vt:lpstr>Massachusetts: EVSE Charging Levels and Communities (Draft, Work in Progress)</vt:lpstr>
      <vt:lpstr>Massachusetts: EVSE Venue Analysis (Draft, Work in Progress)</vt:lpstr>
      <vt:lpstr>Massachusetts: Free EVSE Charging (Draft, Work in Progress)</vt:lpstr>
      <vt:lpstr>Massachusetts: EVSE Pricing Structure (Draft, Work in Progress)</vt:lpstr>
      <vt:lpstr>Massachusetts: Critical factors Evaluation (Draft, Work-in-Progress)</vt:lpstr>
      <vt:lpstr>Acknowledgements  (Draft, Work in Progress)</vt:lpstr>
    </vt:vector>
  </TitlesOfParts>
  <Company>Sony Electronics, Inc.</Company>
  <LinksUpToDate>false</LinksUpToDate>
  <SharedDoc>false</SharedDoc>
  <HyperlinksChanged>false</HyperlinksChanged>
  <AppVersion>14.0000</AppVersion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2010-03-18T14:51:36Z</dcterms:created>
  <dc:creator>mlaughlin</dc:creator>
  <lastModifiedBy>LBenevides</lastModifiedBy>
  <dcterms:modified xsi:type="dcterms:W3CDTF">2016-07-27T16:28:23Z</dcterms:modified>
  <revision>554</revision>
  <dc:title>Natural Gas Activities – Clean Cities</dc:title>
</coreProperties>
</file>