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4" r:id="rId2"/>
    <p:sldId id="292" r:id="rId3"/>
    <p:sldId id="293" r:id="rId4"/>
    <p:sldId id="294" r:id="rId5"/>
    <p:sldId id="295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aron Weber" initials="SW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1819" autoAdjust="0"/>
  </p:normalViewPr>
  <p:slideViewPr>
    <p:cSldViewPr>
      <p:cViewPr>
        <p:scale>
          <a:sx n="60" d="100"/>
          <a:sy n="60" d="100"/>
        </p:scale>
        <p:origin x="-1434" y="-9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034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env.govt.state.ma.us\enterprise\ENV-Saltonstall-Home\Benjamin.Miller\mydocs\Transportation-comments-coded-3-201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.Miller\Downloads\Transportation-comments-coded-1-30-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 smtClean="0"/>
              <a:t>Most Frequently</a:t>
            </a:r>
            <a:r>
              <a:rPr lang="en-US" sz="2200" baseline="0" dirty="0" smtClean="0"/>
              <a:t> Supported Topics</a:t>
            </a:r>
            <a:endParaRPr lang="en-US" sz="2200" dirty="0"/>
          </a:p>
        </c:rich>
      </c:tx>
      <c:layout/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Sheet2!$E$7</c:f>
              <c:strCache>
                <c:ptCount val="1"/>
                <c:pt idx="0">
                  <c:v>All Other Commenters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Sheet2!$D$8:$D$23</c:f>
              <c:strCache>
                <c:ptCount val="16"/>
                <c:pt idx="0">
                  <c:v>Expand rail service</c:v>
                </c:pt>
                <c:pt idx="1">
                  <c:v>Improve rail service dependability and maintenance</c:v>
                </c:pt>
                <c:pt idx="2">
                  <c:v>Improve infrastructure (e.g., dedicated bus lanes, bus shelters)</c:v>
                </c:pt>
                <c:pt idx="3">
                  <c:v>Explore a “Cap &amp; Invest” program, such as RGGI for transportation</c:v>
                </c:pt>
                <c:pt idx="4">
                  <c:v>Reduce cost of new EVs</c:v>
                </c:pt>
                <c:pt idx="5">
                  <c:v>Coordinate with external entitites (e.g., other New England states)</c:v>
                </c:pt>
                <c:pt idx="6">
                  <c:v>Ensure equity for low-income communities</c:v>
                </c:pt>
                <c:pt idx="7">
                  <c:v>Replace diesel buses with electric ones</c:v>
                </c:pt>
                <c:pt idx="8">
                  <c:v>Expand bicycle routes and services</c:v>
                </c:pt>
                <c:pt idx="9">
                  <c:v>Expand bus service</c:v>
                </c:pt>
                <c:pt idx="10">
                  <c:v>Ensure solutions improve resilience and adaptation in our communities</c:v>
                </c:pt>
                <c:pt idx="11">
                  <c:v>Expand pedestrian access (e.g., sidewalks)</c:v>
                </c:pt>
                <c:pt idx="12">
                  <c:v>Ensure solutions improve public health / air quality</c:v>
                </c:pt>
                <c:pt idx="13">
                  <c:v>Electrify rail, trains, and other transit</c:v>
                </c:pt>
                <c:pt idx="14">
                  <c:v>Electrify occupational vehicles, freight trains, and trucks</c:v>
                </c:pt>
                <c:pt idx="15">
                  <c:v>All others below 100 total responses.</c:v>
                </c:pt>
              </c:strCache>
            </c:strRef>
          </c:cat>
          <c:val>
            <c:numRef>
              <c:f>Sheet2!$E$8:$E$23</c:f>
              <c:numCache>
                <c:formatCode>General</c:formatCode>
                <c:ptCount val="16"/>
                <c:pt idx="0">
                  <c:v>198</c:v>
                </c:pt>
                <c:pt idx="1">
                  <c:v>198</c:v>
                </c:pt>
                <c:pt idx="2">
                  <c:v>193</c:v>
                </c:pt>
                <c:pt idx="3">
                  <c:v>189</c:v>
                </c:pt>
                <c:pt idx="4">
                  <c:v>187</c:v>
                </c:pt>
                <c:pt idx="5">
                  <c:v>185</c:v>
                </c:pt>
                <c:pt idx="6">
                  <c:v>183</c:v>
                </c:pt>
                <c:pt idx="7">
                  <c:v>178</c:v>
                </c:pt>
                <c:pt idx="8">
                  <c:v>171</c:v>
                </c:pt>
                <c:pt idx="9">
                  <c:v>165</c:v>
                </c:pt>
                <c:pt idx="10">
                  <c:v>147</c:v>
                </c:pt>
                <c:pt idx="11">
                  <c:v>146</c:v>
                </c:pt>
                <c:pt idx="12">
                  <c:v>143</c:v>
                </c:pt>
                <c:pt idx="13">
                  <c:v>127</c:v>
                </c:pt>
                <c:pt idx="14">
                  <c:v>124</c:v>
                </c:pt>
                <c:pt idx="1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1A-42D6-8EB1-B54091D7FA44}"/>
            </c:ext>
          </c:extLst>
        </c:ser>
        <c:ser>
          <c:idx val="1"/>
          <c:order val="1"/>
          <c:tx>
            <c:strRef>
              <c:f>Sheet2!$F$7</c:f>
              <c:strCache>
                <c:ptCount val="1"/>
                <c:pt idx="0">
                  <c:v>UCS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Sheet2!$D$8:$D$23</c:f>
              <c:strCache>
                <c:ptCount val="16"/>
                <c:pt idx="0">
                  <c:v>Expand rail service</c:v>
                </c:pt>
                <c:pt idx="1">
                  <c:v>Improve rail service dependability and maintenance</c:v>
                </c:pt>
                <c:pt idx="2">
                  <c:v>Improve infrastructure (e.g., dedicated bus lanes, bus shelters)</c:v>
                </c:pt>
                <c:pt idx="3">
                  <c:v>Explore a “Cap &amp; Invest” program, such as RGGI for transportation</c:v>
                </c:pt>
                <c:pt idx="4">
                  <c:v>Reduce cost of new EVs</c:v>
                </c:pt>
                <c:pt idx="5">
                  <c:v>Coordinate with external entitites (e.g., other New England states)</c:v>
                </c:pt>
                <c:pt idx="6">
                  <c:v>Ensure equity for low-income communities</c:v>
                </c:pt>
                <c:pt idx="7">
                  <c:v>Replace diesel buses with electric ones</c:v>
                </c:pt>
                <c:pt idx="8">
                  <c:v>Expand bicycle routes and services</c:v>
                </c:pt>
                <c:pt idx="9">
                  <c:v>Expand bus service</c:v>
                </c:pt>
                <c:pt idx="10">
                  <c:v>Ensure solutions improve resilience and adaptation in our communities</c:v>
                </c:pt>
                <c:pt idx="11">
                  <c:v>Expand pedestrian access (e.g., sidewalks)</c:v>
                </c:pt>
                <c:pt idx="12">
                  <c:v>Ensure solutions improve public health / air quality</c:v>
                </c:pt>
                <c:pt idx="13">
                  <c:v>Electrify rail, trains, and other transit</c:v>
                </c:pt>
                <c:pt idx="14">
                  <c:v>Electrify occupational vehicles, freight trains, and trucks</c:v>
                </c:pt>
                <c:pt idx="15">
                  <c:v>All others below 100 total responses.</c:v>
                </c:pt>
              </c:strCache>
            </c:strRef>
          </c:cat>
          <c:val>
            <c:numRef>
              <c:f>Sheet2!$F$8:$F$23</c:f>
              <c:numCache>
                <c:formatCode>General</c:formatCode>
                <c:ptCount val="16"/>
                <c:pt idx="0">
                  <c:v>485</c:v>
                </c:pt>
                <c:pt idx="1">
                  <c:v>485</c:v>
                </c:pt>
                <c:pt idx="2">
                  <c:v>485</c:v>
                </c:pt>
                <c:pt idx="3">
                  <c:v>485</c:v>
                </c:pt>
                <c:pt idx="4">
                  <c:v>485</c:v>
                </c:pt>
                <c:pt idx="5">
                  <c:v>485</c:v>
                </c:pt>
                <c:pt idx="6">
                  <c:v>485</c:v>
                </c:pt>
                <c:pt idx="7">
                  <c:v>485</c:v>
                </c:pt>
                <c:pt idx="8">
                  <c:v>485</c:v>
                </c:pt>
                <c:pt idx="9">
                  <c:v>485</c:v>
                </c:pt>
                <c:pt idx="10">
                  <c:v>485</c:v>
                </c:pt>
                <c:pt idx="11">
                  <c:v>485</c:v>
                </c:pt>
                <c:pt idx="12">
                  <c:v>485</c:v>
                </c:pt>
                <c:pt idx="13">
                  <c:v>485</c:v>
                </c:pt>
                <c:pt idx="14">
                  <c:v>485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1A-42D6-8EB1-B54091D7F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571136"/>
        <c:axId val="112572672"/>
      </c:barChart>
      <c:catAx>
        <c:axId val="1125711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2572672"/>
        <c:crosses val="autoZero"/>
        <c:auto val="1"/>
        <c:lblAlgn val="ctr"/>
        <c:lblOffset val="100"/>
        <c:noMultiLvlLbl val="0"/>
      </c:catAx>
      <c:valAx>
        <c:axId val="112572672"/>
        <c:scaling>
          <c:orientation val="minMax"/>
          <c:max val="7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1257113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 smtClean="0"/>
              <a:t>Top </a:t>
            </a:r>
            <a:r>
              <a:rPr lang="en-US" sz="2200" dirty="0"/>
              <a:t>Three Topics from Each Session</a:t>
            </a:r>
          </a:p>
        </c:rich>
      </c:tx>
      <c:layout/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invertIfNegative val="0"/>
          <c:cat>
            <c:multiLvlStrRef>
              <c:f>Graphing!$CI$34:$CJ$45</c:f>
              <c:multiLvlStrCache>
                <c:ptCount val="12"/>
                <c:lvl>
                  <c:pt idx="0">
                    <c:v>Expand bicycle routes</c:v>
                  </c:pt>
                  <c:pt idx="1">
                    <c:v>Coordinate with state agencies, municipalities, and in-state regional entities (e.g. RTAs)</c:v>
                  </c:pt>
                  <c:pt idx="2">
                    <c:v>Support multi-modal transportation hubs/networks</c:v>
                  </c:pt>
                  <c:pt idx="3">
                    <c:v>Coordinate with state agencies, municipalities, and in-state regional entities (e.g. RTAs)</c:v>
                  </c:pt>
                  <c:pt idx="4">
                    <c:v>Expand rail service</c:v>
                  </c:pt>
                  <c:pt idx="5">
                    <c:v>Coordinate with external entities (e.g., other New England states)</c:v>
                  </c:pt>
                  <c:pt idx="6">
                    <c:v>Ensure equity for low-income communities</c:v>
                  </c:pt>
                  <c:pt idx="7">
                    <c:v>South Coat Rail</c:v>
                  </c:pt>
                  <c:pt idx="8">
                    <c:v>Explore a “Cap &amp; Invest” solution</c:v>
                  </c:pt>
                  <c:pt idx="9">
                    <c:v>Support RGGI for transportation or TCI</c:v>
                  </c:pt>
                  <c:pt idx="10">
                    <c:v>Expand bus service</c:v>
                  </c:pt>
                  <c:pt idx="11">
                    <c:v>Replace buses with electric ones</c:v>
                  </c:pt>
                </c:lvl>
                <c:lvl>
                  <c:pt idx="0">
                    <c:v>Amherst</c:v>
                  </c:pt>
                  <c:pt idx="3">
                    <c:v>Boston</c:v>
                  </c:pt>
                  <c:pt idx="6">
                    <c:v>Brockton</c:v>
                  </c:pt>
                  <c:pt idx="9">
                    <c:v>Worcester</c:v>
                  </c:pt>
                </c:lvl>
              </c:multiLvlStrCache>
            </c:multiLvlStrRef>
          </c:cat>
          <c:val>
            <c:numRef>
              <c:f>Graphing!$CK$34:$CK$45</c:f>
              <c:numCache>
                <c:formatCode>General</c:formatCode>
                <c:ptCount val="12"/>
                <c:pt idx="0">
                  <c:v>0.13875598086124399</c:v>
                </c:pt>
                <c:pt idx="1">
                  <c:v>0.105263157894737</c:v>
                </c:pt>
                <c:pt idx="2">
                  <c:v>9.0909090909090898E-2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AE-4B09-80A3-4B4FF88C5B46}"/>
            </c:ext>
          </c:extLst>
        </c:ser>
        <c:ser>
          <c:idx val="1"/>
          <c:order val="1"/>
          <c:invertIfNegative val="0"/>
          <c:cat>
            <c:multiLvlStrRef>
              <c:f>Graphing!$CI$34:$CJ$45</c:f>
              <c:multiLvlStrCache>
                <c:ptCount val="12"/>
                <c:lvl>
                  <c:pt idx="0">
                    <c:v>Expand bicycle routes</c:v>
                  </c:pt>
                  <c:pt idx="1">
                    <c:v>Coordinate with state agencies, municipalities, and in-state regional entities (e.g. RTAs)</c:v>
                  </c:pt>
                  <c:pt idx="2">
                    <c:v>Support multi-modal transportation hubs/networks</c:v>
                  </c:pt>
                  <c:pt idx="3">
                    <c:v>Coordinate with state agencies, municipalities, and in-state regional entities (e.g. RTAs)</c:v>
                  </c:pt>
                  <c:pt idx="4">
                    <c:v>Expand rail service</c:v>
                  </c:pt>
                  <c:pt idx="5">
                    <c:v>Coordinate with external entities (e.g., other New England states)</c:v>
                  </c:pt>
                  <c:pt idx="6">
                    <c:v>Ensure equity for low-income communities</c:v>
                  </c:pt>
                  <c:pt idx="7">
                    <c:v>South Coat Rail</c:v>
                  </c:pt>
                  <c:pt idx="8">
                    <c:v>Explore a “Cap &amp; Invest” solution</c:v>
                  </c:pt>
                  <c:pt idx="9">
                    <c:v>Support RGGI for transportation or TCI</c:v>
                  </c:pt>
                  <c:pt idx="10">
                    <c:v>Expand bus service</c:v>
                  </c:pt>
                  <c:pt idx="11">
                    <c:v>Replace buses with electric ones</c:v>
                  </c:pt>
                </c:lvl>
                <c:lvl>
                  <c:pt idx="0">
                    <c:v>Amherst</c:v>
                  </c:pt>
                  <c:pt idx="3">
                    <c:v>Boston</c:v>
                  </c:pt>
                  <c:pt idx="6">
                    <c:v>Brockton</c:v>
                  </c:pt>
                  <c:pt idx="9">
                    <c:v>Worcester</c:v>
                  </c:pt>
                </c:lvl>
              </c:multiLvlStrCache>
            </c:multiLvlStrRef>
          </c:cat>
          <c:val>
            <c:numRef>
              <c:f>Graphing!$CL$34:$CL$45</c:f>
              <c:numCache>
                <c:formatCode>General</c:formatCode>
                <c:ptCount val="12"/>
                <c:pt idx="3">
                  <c:v>0.19402985074626899</c:v>
                </c:pt>
                <c:pt idx="4">
                  <c:v>0.134328358208955</c:v>
                </c:pt>
                <c:pt idx="5">
                  <c:v>0.134328358208955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AE-4B09-80A3-4B4FF88C5B46}"/>
            </c:ext>
          </c:extLst>
        </c:ser>
        <c:ser>
          <c:idx val="2"/>
          <c:order val="2"/>
          <c:invertIfNegative val="0"/>
          <c:cat>
            <c:multiLvlStrRef>
              <c:f>Graphing!$CI$34:$CJ$45</c:f>
              <c:multiLvlStrCache>
                <c:ptCount val="12"/>
                <c:lvl>
                  <c:pt idx="0">
                    <c:v>Expand bicycle routes</c:v>
                  </c:pt>
                  <c:pt idx="1">
                    <c:v>Coordinate with state agencies, municipalities, and in-state regional entities (e.g. RTAs)</c:v>
                  </c:pt>
                  <c:pt idx="2">
                    <c:v>Support multi-modal transportation hubs/networks</c:v>
                  </c:pt>
                  <c:pt idx="3">
                    <c:v>Coordinate with state agencies, municipalities, and in-state regional entities (e.g. RTAs)</c:v>
                  </c:pt>
                  <c:pt idx="4">
                    <c:v>Expand rail service</c:v>
                  </c:pt>
                  <c:pt idx="5">
                    <c:v>Coordinate with external entities (e.g., other New England states)</c:v>
                  </c:pt>
                  <c:pt idx="6">
                    <c:v>Ensure equity for low-income communities</c:v>
                  </c:pt>
                  <c:pt idx="7">
                    <c:v>South Coat Rail</c:v>
                  </c:pt>
                  <c:pt idx="8">
                    <c:v>Explore a “Cap &amp; Invest” solution</c:v>
                  </c:pt>
                  <c:pt idx="9">
                    <c:v>Support RGGI for transportation or TCI</c:v>
                  </c:pt>
                  <c:pt idx="10">
                    <c:v>Expand bus service</c:v>
                  </c:pt>
                  <c:pt idx="11">
                    <c:v>Replace buses with electric ones</c:v>
                  </c:pt>
                </c:lvl>
                <c:lvl>
                  <c:pt idx="0">
                    <c:v>Amherst</c:v>
                  </c:pt>
                  <c:pt idx="3">
                    <c:v>Boston</c:v>
                  </c:pt>
                  <c:pt idx="6">
                    <c:v>Brockton</c:v>
                  </c:pt>
                  <c:pt idx="9">
                    <c:v>Worcester</c:v>
                  </c:pt>
                </c:lvl>
              </c:multiLvlStrCache>
            </c:multiLvlStrRef>
          </c:cat>
          <c:val>
            <c:numRef>
              <c:f>Graphing!$CM$34:$CM$45</c:f>
              <c:numCache>
                <c:formatCode>General</c:formatCode>
                <c:ptCount val="12"/>
                <c:pt idx="6">
                  <c:v>0.46666666666666701</c:v>
                </c:pt>
                <c:pt idx="7">
                  <c:v>0.4</c:v>
                </c:pt>
                <c:pt idx="8">
                  <c:v>0.33333333333333298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AE-4B09-80A3-4B4FF88C5B46}"/>
            </c:ext>
          </c:extLst>
        </c:ser>
        <c:ser>
          <c:idx val="3"/>
          <c:order val="3"/>
          <c:invertIfNegative val="0"/>
          <c:cat>
            <c:multiLvlStrRef>
              <c:f>Graphing!$CI$34:$CJ$45</c:f>
              <c:multiLvlStrCache>
                <c:ptCount val="12"/>
                <c:lvl>
                  <c:pt idx="0">
                    <c:v>Expand bicycle routes</c:v>
                  </c:pt>
                  <c:pt idx="1">
                    <c:v>Coordinate with state agencies, municipalities, and in-state regional entities (e.g. RTAs)</c:v>
                  </c:pt>
                  <c:pt idx="2">
                    <c:v>Support multi-modal transportation hubs/networks</c:v>
                  </c:pt>
                  <c:pt idx="3">
                    <c:v>Coordinate with state agencies, municipalities, and in-state regional entities (e.g. RTAs)</c:v>
                  </c:pt>
                  <c:pt idx="4">
                    <c:v>Expand rail service</c:v>
                  </c:pt>
                  <c:pt idx="5">
                    <c:v>Coordinate with external entities (e.g., other New England states)</c:v>
                  </c:pt>
                  <c:pt idx="6">
                    <c:v>Ensure equity for low-income communities</c:v>
                  </c:pt>
                  <c:pt idx="7">
                    <c:v>South Coat Rail</c:v>
                  </c:pt>
                  <c:pt idx="8">
                    <c:v>Explore a “Cap &amp; Invest” solution</c:v>
                  </c:pt>
                  <c:pt idx="9">
                    <c:v>Support RGGI for transportation or TCI</c:v>
                  </c:pt>
                  <c:pt idx="10">
                    <c:v>Expand bus service</c:v>
                  </c:pt>
                  <c:pt idx="11">
                    <c:v>Replace buses with electric ones</c:v>
                  </c:pt>
                </c:lvl>
                <c:lvl>
                  <c:pt idx="0">
                    <c:v>Amherst</c:v>
                  </c:pt>
                  <c:pt idx="3">
                    <c:v>Boston</c:v>
                  </c:pt>
                  <c:pt idx="6">
                    <c:v>Brockton</c:v>
                  </c:pt>
                  <c:pt idx="9">
                    <c:v>Worcester</c:v>
                  </c:pt>
                </c:lvl>
              </c:multiLvlStrCache>
            </c:multiLvlStrRef>
          </c:cat>
          <c:val>
            <c:numRef>
              <c:f>Graphing!$CN$34:$CN$45</c:f>
              <c:numCache>
                <c:formatCode>General</c:formatCode>
                <c:ptCount val="12"/>
                <c:pt idx="9">
                  <c:v>0.25</c:v>
                </c:pt>
                <c:pt idx="10">
                  <c:v>0.16666666666666699</c:v>
                </c:pt>
                <c:pt idx="11">
                  <c:v>0.16666666666666699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AAE-4B09-80A3-4B4FF88C5B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183872"/>
        <c:axId val="37185408"/>
      </c:barChart>
      <c:catAx>
        <c:axId val="3718387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7185408"/>
        <c:crosses val="autoZero"/>
        <c:auto val="1"/>
        <c:lblAlgn val="ctr"/>
        <c:lblOffset val="100"/>
        <c:noMultiLvlLbl val="0"/>
      </c:catAx>
      <c:valAx>
        <c:axId val="37185408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65000"/>
                  <a:alpha val="4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Percent of comments highlighting a certain topic</a:t>
                </a:r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7183872"/>
        <c:crosses val="max"/>
        <c:crossBetween val="between"/>
        <c:majorUnit val="0.1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E134B45-7F94-4C83-8E97-97D45BB6E869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A0A1D1-16E9-4BEA-A503-40D77A07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67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EC7F9-AC22-4A5A-86ED-0E18C677A5A2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4CBE9-EF89-41EF-A0BE-2926651D1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7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4CBE9-EF89-41EF-A0BE-2926651D10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21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4CBE9-EF89-41EF-A0BE-2926651D10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42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4CBE9-EF89-41EF-A0BE-2926651D10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49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4CBE9-EF89-41EF-A0BE-2926651D10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71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4CBE9-EF89-41EF-A0BE-2926651D10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28191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EDC4-BE74-485C-AB3E-490CDBA97526}" type="datetime1">
              <a:rPr lang="en-US" smtClean="0"/>
              <a:t>5/23/2018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143000" y="6350036"/>
            <a:ext cx="2438400" cy="1846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6" name="Picture 15" descr="eea_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772400" y="228600"/>
            <a:ext cx="1066800" cy="1066800"/>
          </a:xfrm>
          <a:prstGeom prst="rect">
            <a:avLst/>
          </a:prstGeom>
        </p:spPr>
      </p:pic>
      <p:pic>
        <p:nvPicPr>
          <p:cNvPr id="19" name="Picture 18" descr="mq1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400"/>
            <a:ext cx="1066800" cy="10668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724400"/>
            <a:ext cx="4104513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709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308472"/>
            <a:ext cx="2438400" cy="1846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08468"/>
            <a:ext cx="1752600" cy="1846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4EC48B-34F7-4C4E-9243-F047020B90CF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6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308472"/>
            <a:ext cx="2438400" cy="184666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08472"/>
            <a:ext cx="1752600" cy="1846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047D92-3705-4D53-BF3A-9C5DB07D0A4B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5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Box 11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08472"/>
            <a:ext cx="1752600" cy="1846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034EE0-5F0F-4E75-AFDE-5742299707A0}" type="datetime1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308465"/>
            <a:ext cx="2438400" cy="18466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9555" y="15240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  <a:noFill/>
        </p:spPr>
        <p:txBody>
          <a:bodyPr anchor="b" anchorCtr="0"/>
          <a:lstStyle>
            <a:lvl1pPr algn="l">
              <a:buNone/>
              <a:defRPr sz="4000" b="0" cap="none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08472"/>
            <a:ext cx="1752600" cy="1846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3A77281-74C8-4BE9-B795-CDDE9F93A868}" type="datetime1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308472"/>
            <a:ext cx="2438400" cy="18466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957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extBox 7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05600" y="6308472"/>
            <a:ext cx="1752600" cy="1846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094617F-7675-4F2E-B7D2-35DA6DD89D5C}" type="datetime1">
              <a:rPr lang="en-US" smtClean="0"/>
              <a:t>5/23/2018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164336" y="6319402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3000" y="6308472"/>
            <a:ext cx="2438400" cy="1846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9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extBox 9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3000" y="6308472"/>
            <a:ext cx="2438400" cy="18466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05600" y="6308472"/>
            <a:ext cx="1752600" cy="1846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119B942-9706-4282-84B4-767241AF1351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3000" y="6308472"/>
            <a:ext cx="2438400" cy="18466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05600" y="6308469"/>
            <a:ext cx="1752600" cy="18467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2CE96C-2C70-4C1D-A24F-837E6454B919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9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308472"/>
            <a:ext cx="2438400" cy="184666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05600" y="6308472"/>
            <a:ext cx="1752600" cy="1846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E3C6DF-2D2B-415A-A099-FE4527FEE829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7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3117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extBox 9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3000" y="6308469"/>
            <a:ext cx="2438400" cy="18467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05600" y="6308472"/>
            <a:ext cx="1752600" cy="1846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408B1E-6F84-4DAD-8EC0-E4D2BD4982E7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3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  <a:noFill/>
        </p:spPr>
        <p:txBody>
          <a:bodyPr anchor="ctr">
            <a:noAutofit/>
          </a:bodyPr>
          <a:lstStyle>
            <a:lvl1pPr algn="l">
              <a:buNone/>
              <a:defRPr sz="2800" b="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3000" y="6308469"/>
            <a:ext cx="2438400" cy="18467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05600" y="6308469"/>
            <a:ext cx="1752600" cy="18467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BF7A07-C134-40DD-B7C1-B74225762D7E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9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28191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  <a:solidFill>
            <a:schemeClr val="accent1"/>
          </a:solidFill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9860E6-C273-4469-B4F4-AA8F4DE73B3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730083" y="6308472"/>
            <a:ext cx="1143000" cy="184666"/>
          </a:xfrm>
          <a:prstGeom prst="rect">
            <a:avLst/>
          </a:prstGeom>
          <a:solidFill>
            <a:srgbClr val="7CCA6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53000" y="6308470"/>
            <a:ext cx="1676400" cy="1846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05600" y="6308469"/>
            <a:ext cx="1752600" cy="184665"/>
          </a:xfrm>
          <a:prstGeom prst="rect">
            <a:avLst/>
          </a:prstGeom>
          <a:solidFill>
            <a:srgbClr val="0F6FC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6308471"/>
            <a:ext cx="2438400" cy="184666"/>
          </a:xfrm>
          <a:prstGeom prst="rect">
            <a:avLst/>
          </a:prstGeom>
          <a:solidFill>
            <a:srgbClr val="A5C24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143000" y="6308472"/>
            <a:ext cx="2438400" cy="184662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705600" y="6308472"/>
            <a:ext cx="1752600" cy="184666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</a:defRPr>
            </a:lvl1pPr>
          </a:lstStyle>
          <a:p>
            <a:fld id="{76546E62-348C-4E99-BD2E-BB86B37FAEFA}" type="datetime1">
              <a:rPr lang="en-US" smtClean="0"/>
              <a:t>5/23/2018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6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Transportation Listening Sessions: Results of Submitted Comments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05601" y="62484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5/9/2018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96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048537823"/>
              </p:ext>
            </p:extLst>
          </p:nvPr>
        </p:nvGraphicFramePr>
        <p:xfrm>
          <a:off x="76201" y="76200"/>
          <a:ext cx="89916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05601" y="62484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5/9/2018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296069187"/>
              </p:ext>
            </p:extLst>
          </p:nvPr>
        </p:nvGraphicFramePr>
        <p:xfrm>
          <a:off x="304800" y="152400"/>
          <a:ext cx="85344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05601" y="62484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5/9/2018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1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High-Priority Issues and Suggestions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924800" cy="4724400"/>
          </a:xfrm>
        </p:spPr>
        <p:txBody>
          <a:bodyPr>
            <a:normAutofit fontScale="70000" lnSpcReduction="20000"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en-US" sz="2800" b="1" dirty="0"/>
              <a:t>Expand and Improve Public Transit</a:t>
            </a:r>
          </a:p>
          <a:p>
            <a:pPr lvl="2"/>
            <a:r>
              <a:rPr lang="en-US" dirty="0" smtClean="0"/>
              <a:t>Expand rail lines, especially South Coast, East-West, and a 128 loop.</a:t>
            </a:r>
            <a:endParaRPr lang="en-US" dirty="0"/>
          </a:p>
          <a:p>
            <a:pPr lvl="2"/>
            <a:r>
              <a:rPr lang="en-US" dirty="0"/>
              <a:t>Expand bus </a:t>
            </a:r>
            <a:r>
              <a:rPr lang="en-US" dirty="0" smtClean="0"/>
              <a:t>infrastructure, </a:t>
            </a:r>
            <a:r>
              <a:rPr lang="en-US" dirty="0"/>
              <a:t>especially bus shelters and dedicated bus </a:t>
            </a:r>
            <a:r>
              <a:rPr lang="en-US" dirty="0" smtClean="0"/>
              <a:t>lanes. </a:t>
            </a:r>
            <a:endParaRPr lang="en-US" dirty="0"/>
          </a:p>
          <a:p>
            <a:pPr lvl="2"/>
            <a:r>
              <a:rPr lang="en-US" dirty="0"/>
              <a:t>Increase the frequency of </a:t>
            </a:r>
            <a:r>
              <a:rPr lang="en-US" dirty="0" smtClean="0"/>
              <a:t>transit schedules</a:t>
            </a:r>
            <a:r>
              <a:rPr lang="en-US" dirty="0"/>
              <a:t>, expand the hours of service, and better coordinate among regional transit authorities (RTAs) to improve connections</a:t>
            </a:r>
            <a:r>
              <a:rPr lang="en-US" dirty="0" smtClean="0"/>
              <a:t>.</a:t>
            </a:r>
          </a:p>
          <a:p>
            <a:pPr marL="228600" lvl="0" indent="-228600">
              <a:spcBef>
                <a:spcPts val="1200"/>
              </a:spcBef>
              <a:buFont typeface="+mj-lt"/>
              <a:buAutoNum type="arabicPeriod"/>
            </a:pPr>
            <a:r>
              <a:rPr lang="en-US" sz="2800" b="1" dirty="0" smtClean="0"/>
              <a:t>Provide </a:t>
            </a:r>
            <a:r>
              <a:rPr lang="en-US" sz="2800" b="1" dirty="0"/>
              <a:t>True Alternatives to Driving Private Cars</a:t>
            </a:r>
          </a:p>
          <a:p>
            <a:pPr lvl="2"/>
            <a:r>
              <a:rPr lang="en-US" dirty="0" smtClean="0"/>
              <a:t>Expand </a:t>
            </a:r>
            <a:r>
              <a:rPr lang="en-US" dirty="0"/>
              <a:t>bicycle and pedestrian infrastructure, especially separated bike lanes as a matter of public safety.</a:t>
            </a:r>
          </a:p>
          <a:p>
            <a:pPr lvl="2"/>
            <a:r>
              <a:rPr lang="en-US" dirty="0" smtClean="0"/>
              <a:t>Connect bike and </a:t>
            </a:r>
            <a:r>
              <a:rPr lang="en-US" dirty="0"/>
              <a:t>pedestrian routes </a:t>
            </a:r>
            <a:r>
              <a:rPr lang="en-US" dirty="0" smtClean="0"/>
              <a:t>to other </a:t>
            </a:r>
            <a:r>
              <a:rPr lang="en-US" dirty="0"/>
              <a:t>modes of </a:t>
            </a:r>
            <a:r>
              <a:rPr lang="en-US" dirty="0" smtClean="0"/>
              <a:t>transportation; improve infrastructure at hubs.</a:t>
            </a:r>
            <a:endParaRPr lang="en-US" dirty="0"/>
          </a:p>
          <a:p>
            <a:pPr marL="228600" lvl="0" indent="-228600">
              <a:spcBef>
                <a:spcPts val="1200"/>
              </a:spcBef>
              <a:buFont typeface="+mj-lt"/>
              <a:buAutoNum type="arabicPeriod"/>
            </a:pPr>
            <a:r>
              <a:rPr lang="en-US" sz="2800" b="1" dirty="0" smtClean="0"/>
              <a:t>Electrify </a:t>
            </a:r>
            <a:r>
              <a:rPr lang="en-US" sz="2800" b="1" dirty="0"/>
              <a:t>Transportation</a:t>
            </a:r>
          </a:p>
          <a:p>
            <a:pPr lvl="2"/>
            <a:r>
              <a:rPr lang="en-US" dirty="0"/>
              <a:t>Continue and expand electric vehicle rebate </a:t>
            </a:r>
            <a:r>
              <a:rPr lang="en-US" dirty="0" smtClean="0"/>
              <a:t>programs, especially </a:t>
            </a:r>
            <a:r>
              <a:rPr lang="en-US" dirty="0"/>
              <a:t>programs that focus on low-income communities.</a:t>
            </a:r>
          </a:p>
          <a:p>
            <a:pPr lvl="2"/>
            <a:r>
              <a:rPr lang="en-US" dirty="0"/>
              <a:t>Expand and develop charging infrastructure, </a:t>
            </a:r>
            <a:r>
              <a:rPr lang="en-US" dirty="0" smtClean="0"/>
              <a:t>especially public networks and in workplaces</a:t>
            </a:r>
          </a:p>
          <a:p>
            <a:pPr lvl="2"/>
            <a:r>
              <a:rPr lang="en-US" dirty="0" smtClean="0"/>
              <a:t>Work </a:t>
            </a:r>
            <a:r>
              <a:rPr lang="en-US" dirty="0"/>
              <a:t>with utilities to allow time-of-use </a:t>
            </a:r>
            <a:r>
              <a:rPr lang="en-US" dirty="0" smtClean="0"/>
              <a:t>pricing.</a:t>
            </a:r>
          </a:p>
          <a:p>
            <a:pPr lvl="2"/>
            <a:r>
              <a:rPr lang="en-US" dirty="0" smtClean="0"/>
              <a:t>Electrify </a:t>
            </a:r>
            <a:r>
              <a:rPr lang="en-US" dirty="0"/>
              <a:t>transit buses and rail – this is a matter of operational and energy efficiency as well as public health and environmental justice.</a:t>
            </a:r>
          </a:p>
          <a:p>
            <a:pPr marL="228600" lvl="0" indent="-228600">
              <a:spcBef>
                <a:spcPts val="1200"/>
              </a:spcBef>
              <a:buFont typeface="+mj-lt"/>
              <a:buAutoNum type="arabicPeriod"/>
            </a:pPr>
            <a:r>
              <a:rPr lang="en-US" sz="2800" b="1" dirty="0" smtClean="0"/>
              <a:t>Pricing </a:t>
            </a:r>
            <a:r>
              <a:rPr lang="en-US" sz="2800" b="1" dirty="0"/>
              <a:t>Mechanisms</a:t>
            </a:r>
          </a:p>
          <a:p>
            <a:pPr lvl="2"/>
            <a:r>
              <a:rPr lang="en-US" dirty="0"/>
              <a:t>Fund transportation emissions strategies through a cap-and-invest program – especially one that works regionally, such as an expansion of the Regional Greenhouse Gas Initiative (RGGI) to include transportation fuels.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5601" y="62484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5/9/2018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57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Guiding Principles/Cross-Cutting Issues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860E6-C273-4469-B4F4-AA8F4DE73B30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76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Massachusetts </a:t>
            </a:r>
            <a:r>
              <a:rPr lang="en-US" dirty="0"/>
              <a:t>should act as leader in New England and the </a:t>
            </a:r>
            <a:r>
              <a:rPr lang="en-US" dirty="0" smtClean="0"/>
              <a:t>Northeast.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Low-income </a:t>
            </a:r>
            <a:r>
              <a:rPr lang="en-US" dirty="0"/>
              <a:t>residents must not be harmed or left </a:t>
            </a:r>
            <a:r>
              <a:rPr lang="en-US" dirty="0" smtClean="0"/>
              <a:t>behind.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Transportation </a:t>
            </a:r>
            <a:r>
              <a:rPr lang="en-US" dirty="0"/>
              <a:t>infrastructure and emissions are not just environmental </a:t>
            </a:r>
            <a:r>
              <a:rPr lang="en-US" dirty="0" smtClean="0"/>
              <a:t>issue</a:t>
            </a:r>
            <a:r>
              <a:rPr lang="en-US" dirty="0"/>
              <a:t> </a:t>
            </a:r>
            <a:r>
              <a:rPr lang="en-US" dirty="0" smtClean="0"/>
              <a:t>– also issues of housing, public health, and equal access.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 </a:t>
            </a:r>
            <a:r>
              <a:rPr lang="en-US" dirty="0"/>
              <a:t>resiliency and adaptation to climate change for all </a:t>
            </a:r>
            <a:r>
              <a:rPr lang="en-US" dirty="0" smtClean="0"/>
              <a:t>work and improvements </a:t>
            </a:r>
            <a:r>
              <a:rPr lang="en-US" dirty="0"/>
              <a:t>to transportation </a:t>
            </a:r>
            <a:r>
              <a:rPr lang="en-US" dirty="0" smtClean="0"/>
              <a:t>infrastructure </a:t>
            </a:r>
            <a:r>
              <a:rPr lang="en-US" dirty="0"/>
              <a:t>and </a:t>
            </a:r>
            <a:r>
              <a:rPr lang="en-US" dirty="0" smtClean="0"/>
              <a:t>for overall </a:t>
            </a:r>
            <a:r>
              <a:rPr lang="en-US" dirty="0"/>
              <a:t>work in the </a:t>
            </a:r>
            <a:r>
              <a:rPr lang="en-US" dirty="0" smtClean="0"/>
              <a:t>sector.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Solutions </a:t>
            </a:r>
            <a:r>
              <a:rPr lang="en-US" dirty="0"/>
              <a:t>must be designed for the Commonwealth’s urban AND rural </a:t>
            </a:r>
            <a:r>
              <a:rPr lang="en-US" dirty="0" smtClean="0"/>
              <a:t>communities.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05601" y="62484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5/9/2018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75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EEA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EEATheme</Template>
  <TotalTime>466</TotalTime>
  <Words>322</Words>
  <Application>Microsoft Office PowerPoint</Application>
  <PresentationFormat>On-screen Show (4:3)</PresentationFormat>
  <Paragraphs>40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EEATheme</vt:lpstr>
      <vt:lpstr>Transportation Listening Sessions: Results of Submitted Comments</vt:lpstr>
      <vt:lpstr>PowerPoint Presentation</vt:lpstr>
      <vt:lpstr>PowerPoint Presentation</vt:lpstr>
      <vt:lpstr>High-Priority Issues and Suggestions</vt:lpstr>
      <vt:lpstr>Guiding Principles/Cross-Cutting Issues</vt:lpstr>
    </vt:vector>
  </TitlesOfParts>
  <Company>EOEEA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IAC Transportation Slides</dc:title>
  <dc:creator>Miller, Benjamin (EEA)</dc:creator>
  <cp:lastModifiedBy>LBenevides</cp:lastModifiedBy>
  <cp:revision>261</cp:revision>
  <cp:lastPrinted>2018-05-09T15:53:27Z</cp:lastPrinted>
  <dcterms:created xsi:type="dcterms:W3CDTF">2018-01-25T15:38:58Z</dcterms:created>
  <dcterms:modified xsi:type="dcterms:W3CDTF">2018-05-23T13:27:32Z</dcterms:modified>
</cp:coreProperties>
</file>