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9"/>
  </p:notesMasterIdLst>
  <p:handoutMasterIdLst>
    <p:handoutMasterId r:id="rId20"/>
  </p:handoutMasterIdLst>
  <p:sldIdLst>
    <p:sldId id="274"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5" r:id="rId17"/>
    <p:sldId id="273"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02" y="-618"/>
      </p:cViewPr>
      <p:guideLst>
        <p:guide orient="horz" pos="2160"/>
        <p:guide pos="2880"/>
      </p:guideLst>
    </p:cSldViewPr>
  </p:slideViewPr>
  <p:notesTextViewPr>
    <p:cViewPr>
      <p:scale>
        <a:sx n="1" d="1"/>
        <a:sy n="1" d="1"/>
      </p:scale>
      <p:origin x="0" y="0"/>
    </p:cViewPr>
  </p:notesTextViewPr>
  <p:notesViewPr>
    <p:cSldViewPr>
      <p:cViewPr varScale="1">
        <p:scale>
          <a:sx n="69" d="100"/>
          <a:sy n="69" d="100"/>
        </p:scale>
        <p:origin x="-186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44A4CD-2B3B-462B-ABD3-835F79CC214B}" type="doc">
      <dgm:prSet loTypeId="urn:microsoft.com/office/officeart/2005/8/layout/cycle5" loCatId="cycle" qsTypeId="urn:microsoft.com/office/officeart/2005/8/quickstyle/simple1" qsCatId="simple" csTypeId="urn:microsoft.com/office/officeart/2005/8/colors/accent2_2" csCatId="accent2" phldr="1"/>
      <dgm:spPr/>
      <dgm:t>
        <a:bodyPr/>
        <a:lstStyle/>
        <a:p>
          <a:endParaRPr lang="en-US"/>
        </a:p>
      </dgm:t>
    </dgm:pt>
    <dgm:pt modelId="{E57E57A0-E268-4084-97E2-5F4D33B5C540}">
      <dgm:prSet phldrT="[Text]"/>
      <dgm:spPr>
        <a:solidFill>
          <a:schemeClr val="tx1">
            <a:lumMod val="50000"/>
            <a:lumOff val="50000"/>
          </a:schemeClr>
        </a:solidFill>
      </dgm:spPr>
      <dgm:t>
        <a:bodyPr/>
        <a:lstStyle/>
        <a:p>
          <a:r>
            <a:rPr lang="en-US" dirty="0" smtClean="0"/>
            <a:t>Hearing Concerns and Preferences</a:t>
          </a:r>
          <a:endParaRPr lang="en-US" dirty="0"/>
        </a:p>
      </dgm:t>
    </dgm:pt>
    <dgm:pt modelId="{80F18177-D2C4-4E0D-BE41-3E7B3362E55E}" type="parTrans" cxnId="{F313212C-3373-4CFA-B1B4-478079A665B1}">
      <dgm:prSet/>
      <dgm:spPr/>
      <dgm:t>
        <a:bodyPr/>
        <a:lstStyle/>
        <a:p>
          <a:endParaRPr lang="en-US"/>
        </a:p>
      </dgm:t>
    </dgm:pt>
    <dgm:pt modelId="{8E7DD581-F123-4400-93FD-1F8E71D93E14}" type="sibTrans" cxnId="{F313212C-3373-4CFA-B1B4-478079A665B1}">
      <dgm:prSet/>
      <dgm:spPr/>
      <dgm:t>
        <a:bodyPr/>
        <a:lstStyle/>
        <a:p>
          <a:endParaRPr lang="en-US"/>
        </a:p>
      </dgm:t>
    </dgm:pt>
    <dgm:pt modelId="{0D12F4AC-D10E-4DA3-838F-15609F9AD756}">
      <dgm:prSet phldrT="[Text]"/>
      <dgm:spPr>
        <a:solidFill>
          <a:schemeClr val="tx1">
            <a:lumMod val="50000"/>
            <a:lumOff val="50000"/>
          </a:schemeClr>
        </a:solidFill>
      </dgm:spPr>
      <dgm:t>
        <a:bodyPr/>
        <a:lstStyle/>
        <a:p>
          <a:r>
            <a:rPr lang="en-US" dirty="0" smtClean="0"/>
            <a:t>Listening Deeply to Understand</a:t>
          </a:r>
          <a:endParaRPr lang="en-US" dirty="0"/>
        </a:p>
      </dgm:t>
    </dgm:pt>
    <dgm:pt modelId="{23DB3F2D-8510-45A3-A3EE-ACD45E164A4F}" type="parTrans" cxnId="{F08F6B0E-F983-41EA-A4E1-21563F28BDBF}">
      <dgm:prSet/>
      <dgm:spPr/>
      <dgm:t>
        <a:bodyPr/>
        <a:lstStyle/>
        <a:p>
          <a:endParaRPr lang="en-US"/>
        </a:p>
      </dgm:t>
    </dgm:pt>
    <dgm:pt modelId="{2D998569-D6E5-4D68-9485-DE9A7784828C}" type="sibTrans" cxnId="{F08F6B0E-F983-41EA-A4E1-21563F28BDBF}">
      <dgm:prSet/>
      <dgm:spPr/>
      <dgm:t>
        <a:bodyPr/>
        <a:lstStyle/>
        <a:p>
          <a:endParaRPr lang="en-US"/>
        </a:p>
      </dgm:t>
    </dgm:pt>
    <dgm:pt modelId="{4431A25E-306F-4E10-8B9F-843F60490177}">
      <dgm:prSet phldrT="[Text]"/>
      <dgm:spPr>
        <a:solidFill>
          <a:schemeClr val="tx1">
            <a:lumMod val="50000"/>
            <a:lumOff val="50000"/>
          </a:schemeClr>
        </a:solidFill>
      </dgm:spPr>
      <dgm:t>
        <a:bodyPr/>
        <a:lstStyle/>
        <a:p>
          <a:r>
            <a:rPr lang="en-US" dirty="0" smtClean="0"/>
            <a:t>Engaging Others in Improvement</a:t>
          </a:r>
          <a:endParaRPr lang="en-US" dirty="0"/>
        </a:p>
      </dgm:t>
    </dgm:pt>
    <dgm:pt modelId="{942C8175-12A3-488B-8D87-0204A0465B14}" type="parTrans" cxnId="{962D5E9B-E919-4285-BE9C-EE3B722E1261}">
      <dgm:prSet/>
      <dgm:spPr/>
      <dgm:t>
        <a:bodyPr/>
        <a:lstStyle/>
        <a:p>
          <a:endParaRPr lang="en-US"/>
        </a:p>
      </dgm:t>
    </dgm:pt>
    <dgm:pt modelId="{33D1DB2A-2ABD-425C-A041-F72358CAFF1A}" type="sibTrans" cxnId="{962D5E9B-E919-4285-BE9C-EE3B722E1261}">
      <dgm:prSet/>
      <dgm:spPr/>
      <dgm:t>
        <a:bodyPr/>
        <a:lstStyle/>
        <a:p>
          <a:endParaRPr lang="en-US"/>
        </a:p>
      </dgm:t>
    </dgm:pt>
    <dgm:pt modelId="{D1B83FEB-177B-4BD9-854C-5EB47D092B10}" type="pres">
      <dgm:prSet presAssocID="{AF44A4CD-2B3B-462B-ABD3-835F79CC214B}" presName="cycle" presStyleCnt="0">
        <dgm:presLayoutVars>
          <dgm:dir/>
          <dgm:resizeHandles val="exact"/>
        </dgm:presLayoutVars>
      </dgm:prSet>
      <dgm:spPr/>
      <dgm:t>
        <a:bodyPr/>
        <a:lstStyle/>
        <a:p>
          <a:endParaRPr lang="en-US"/>
        </a:p>
      </dgm:t>
    </dgm:pt>
    <dgm:pt modelId="{CDBA1C12-CEED-4C49-B710-9001D3F75636}" type="pres">
      <dgm:prSet presAssocID="{E57E57A0-E268-4084-97E2-5F4D33B5C540}" presName="node" presStyleLbl="node1" presStyleIdx="0" presStyleCnt="3">
        <dgm:presLayoutVars>
          <dgm:bulletEnabled val="1"/>
        </dgm:presLayoutVars>
      </dgm:prSet>
      <dgm:spPr/>
      <dgm:t>
        <a:bodyPr/>
        <a:lstStyle/>
        <a:p>
          <a:endParaRPr lang="en-US"/>
        </a:p>
      </dgm:t>
    </dgm:pt>
    <dgm:pt modelId="{854E448C-8CA0-4CD2-BC17-795FC9F4F50A}" type="pres">
      <dgm:prSet presAssocID="{E57E57A0-E268-4084-97E2-5F4D33B5C540}" presName="spNode" presStyleCnt="0"/>
      <dgm:spPr/>
    </dgm:pt>
    <dgm:pt modelId="{0BCF2DB6-5AD1-44BC-9353-BE0E9630F3B8}" type="pres">
      <dgm:prSet presAssocID="{8E7DD581-F123-4400-93FD-1F8E71D93E14}" presName="sibTrans" presStyleLbl="sibTrans1D1" presStyleIdx="0" presStyleCnt="3"/>
      <dgm:spPr/>
      <dgm:t>
        <a:bodyPr/>
        <a:lstStyle/>
        <a:p>
          <a:endParaRPr lang="en-US"/>
        </a:p>
      </dgm:t>
    </dgm:pt>
    <dgm:pt modelId="{966E93F8-0FBA-4938-A669-F9360F70B59A}" type="pres">
      <dgm:prSet presAssocID="{0D12F4AC-D10E-4DA3-838F-15609F9AD756}" presName="node" presStyleLbl="node1" presStyleIdx="1" presStyleCnt="3">
        <dgm:presLayoutVars>
          <dgm:bulletEnabled val="1"/>
        </dgm:presLayoutVars>
      </dgm:prSet>
      <dgm:spPr/>
      <dgm:t>
        <a:bodyPr/>
        <a:lstStyle/>
        <a:p>
          <a:endParaRPr lang="en-US"/>
        </a:p>
      </dgm:t>
    </dgm:pt>
    <dgm:pt modelId="{6FDF23E4-54B0-43AB-BA0E-412BD1AED0D2}" type="pres">
      <dgm:prSet presAssocID="{0D12F4AC-D10E-4DA3-838F-15609F9AD756}" presName="spNode" presStyleCnt="0"/>
      <dgm:spPr/>
    </dgm:pt>
    <dgm:pt modelId="{08061F6C-1302-41C8-9CBA-27D0FA7BB4AD}" type="pres">
      <dgm:prSet presAssocID="{2D998569-D6E5-4D68-9485-DE9A7784828C}" presName="sibTrans" presStyleLbl="sibTrans1D1" presStyleIdx="1" presStyleCnt="3"/>
      <dgm:spPr/>
      <dgm:t>
        <a:bodyPr/>
        <a:lstStyle/>
        <a:p>
          <a:endParaRPr lang="en-US"/>
        </a:p>
      </dgm:t>
    </dgm:pt>
    <dgm:pt modelId="{21F598DC-ED9A-461D-978A-581C55AE38A3}" type="pres">
      <dgm:prSet presAssocID="{4431A25E-306F-4E10-8B9F-843F60490177}" presName="node" presStyleLbl="node1" presStyleIdx="2" presStyleCnt="3">
        <dgm:presLayoutVars>
          <dgm:bulletEnabled val="1"/>
        </dgm:presLayoutVars>
      </dgm:prSet>
      <dgm:spPr/>
      <dgm:t>
        <a:bodyPr/>
        <a:lstStyle/>
        <a:p>
          <a:endParaRPr lang="en-US"/>
        </a:p>
      </dgm:t>
    </dgm:pt>
    <dgm:pt modelId="{E2535C1E-612E-4A4D-B218-904977B37787}" type="pres">
      <dgm:prSet presAssocID="{4431A25E-306F-4E10-8B9F-843F60490177}" presName="spNode" presStyleCnt="0"/>
      <dgm:spPr/>
    </dgm:pt>
    <dgm:pt modelId="{69232E82-CBBD-486C-BF58-DE2A31BD957A}" type="pres">
      <dgm:prSet presAssocID="{33D1DB2A-2ABD-425C-A041-F72358CAFF1A}" presName="sibTrans" presStyleLbl="sibTrans1D1" presStyleIdx="2" presStyleCnt="3"/>
      <dgm:spPr/>
      <dgm:t>
        <a:bodyPr/>
        <a:lstStyle/>
        <a:p>
          <a:endParaRPr lang="en-US"/>
        </a:p>
      </dgm:t>
    </dgm:pt>
  </dgm:ptLst>
  <dgm:cxnLst>
    <dgm:cxn modelId="{F08F6B0E-F983-41EA-A4E1-21563F28BDBF}" srcId="{AF44A4CD-2B3B-462B-ABD3-835F79CC214B}" destId="{0D12F4AC-D10E-4DA3-838F-15609F9AD756}" srcOrd="1" destOrd="0" parTransId="{23DB3F2D-8510-45A3-A3EE-ACD45E164A4F}" sibTransId="{2D998569-D6E5-4D68-9485-DE9A7784828C}"/>
    <dgm:cxn modelId="{B2B84536-4B47-40A9-B352-58A6F50DC6B2}" type="presOf" srcId="{2D998569-D6E5-4D68-9485-DE9A7784828C}" destId="{08061F6C-1302-41C8-9CBA-27D0FA7BB4AD}" srcOrd="0" destOrd="0" presId="urn:microsoft.com/office/officeart/2005/8/layout/cycle5"/>
    <dgm:cxn modelId="{F313212C-3373-4CFA-B1B4-478079A665B1}" srcId="{AF44A4CD-2B3B-462B-ABD3-835F79CC214B}" destId="{E57E57A0-E268-4084-97E2-5F4D33B5C540}" srcOrd="0" destOrd="0" parTransId="{80F18177-D2C4-4E0D-BE41-3E7B3362E55E}" sibTransId="{8E7DD581-F123-4400-93FD-1F8E71D93E14}"/>
    <dgm:cxn modelId="{D16B9502-4FC9-47F1-AC9C-8E4B4E005141}" type="presOf" srcId="{E57E57A0-E268-4084-97E2-5F4D33B5C540}" destId="{CDBA1C12-CEED-4C49-B710-9001D3F75636}" srcOrd="0" destOrd="0" presId="urn:microsoft.com/office/officeart/2005/8/layout/cycle5"/>
    <dgm:cxn modelId="{962D5E9B-E919-4285-BE9C-EE3B722E1261}" srcId="{AF44A4CD-2B3B-462B-ABD3-835F79CC214B}" destId="{4431A25E-306F-4E10-8B9F-843F60490177}" srcOrd="2" destOrd="0" parTransId="{942C8175-12A3-488B-8D87-0204A0465B14}" sibTransId="{33D1DB2A-2ABD-425C-A041-F72358CAFF1A}"/>
    <dgm:cxn modelId="{BD132FDD-AF77-4D96-AB96-A7CF693A9CD2}" type="presOf" srcId="{33D1DB2A-2ABD-425C-A041-F72358CAFF1A}" destId="{69232E82-CBBD-486C-BF58-DE2A31BD957A}" srcOrd="0" destOrd="0" presId="urn:microsoft.com/office/officeart/2005/8/layout/cycle5"/>
    <dgm:cxn modelId="{D83038AE-43E3-4385-A147-C16A8684F3D1}" type="presOf" srcId="{AF44A4CD-2B3B-462B-ABD3-835F79CC214B}" destId="{D1B83FEB-177B-4BD9-854C-5EB47D092B10}" srcOrd="0" destOrd="0" presId="urn:microsoft.com/office/officeart/2005/8/layout/cycle5"/>
    <dgm:cxn modelId="{49F6CAA5-2BFD-4F5C-936A-BDC4E725D591}" type="presOf" srcId="{4431A25E-306F-4E10-8B9F-843F60490177}" destId="{21F598DC-ED9A-461D-978A-581C55AE38A3}" srcOrd="0" destOrd="0" presId="urn:microsoft.com/office/officeart/2005/8/layout/cycle5"/>
    <dgm:cxn modelId="{926E0F66-7591-43EF-84C9-E8C210CC22A9}" type="presOf" srcId="{8E7DD581-F123-4400-93FD-1F8E71D93E14}" destId="{0BCF2DB6-5AD1-44BC-9353-BE0E9630F3B8}" srcOrd="0" destOrd="0" presId="urn:microsoft.com/office/officeart/2005/8/layout/cycle5"/>
    <dgm:cxn modelId="{4C28DFF3-9F23-4925-ACF5-A24A1A4CAD37}" type="presOf" srcId="{0D12F4AC-D10E-4DA3-838F-15609F9AD756}" destId="{966E93F8-0FBA-4938-A669-F9360F70B59A}" srcOrd="0" destOrd="0" presId="urn:microsoft.com/office/officeart/2005/8/layout/cycle5"/>
    <dgm:cxn modelId="{CF77B86C-8944-4F94-AE29-94F79132067F}" type="presParOf" srcId="{D1B83FEB-177B-4BD9-854C-5EB47D092B10}" destId="{CDBA1C12-CEED-4C49-B710-9001D3F75636}" srcOrd="0" destOrd="0" presId="urn:microsoft.com/office/officeart/2005/8/layout/cycle5"/>
    <dgm:cxn modelId="{6731EA5A-EA03-4EA2-99CA-21236C1547D7}" type="presParOf" srcId="{D1B83FEB-177B-4BD9-854C-5EB47D092B10}" destId="{854E448C-8CA0-4CD2-BC17-795FC9F4F50A}" srcOrd="1" destOrd="0" presId="urn:microsoft.com/office/officeart/2005/8/layout/cycle5"/>
    <dgm:cxn modelId="{C71F6A4A-4885-43B6-B953-31395C45E878}" type="presParOf" srcId="{D1B83FEB-177B-4BD9-854C-5EB47D092B10}" destId="{0BCF2DB6-5AD1-44BC-9353-BE0E9630F3B8}" srcOrd="2" destOrd="0" presId="urn:microsoft.com/office/officeart/2005/8/layout/cycle5"/>
    <dgm:cxn modelId="{6D4EEF20-649C-422E-AF59-940E373BB3F6}" type="presParOf" srcId="{D1B83FEB-177B-4BD9-854C-5EB47D092B10}" destId="{966E93F8-0FBA-4938-A669-F9360F70B59A}" srcOrd="3" destOrd="0" presId="urn:microsoft.com/office/officeart/2005/8/layout/cycle5"/>
    <dgm:cxn modelId="{595DF7F8-5935-446C-B28E-C89BF848FB77}" type="presParOf" srcId="{D1B83FEB-177B-4BD9-854C-5EB47D092B10}" destId="{6FDF23E4-54B0-43AB-BA0E-412BD1AED0D2}" srcOrd="4" destOrd="0" presId="urn:microsoft.com/office/officeart/2005/8/layout/cycle5"/>
    <dgm:cxn modelId="{AF1F2141-7868-4926-A520-87EB1F58311A}" type="presParOf" srcId="{D1B83FEB-177B-4BD9-854C-5EB47D092B10}" destId="{08061F6C-1302-41C8-9CBA-27D0FA7BB4AD}" srcOrd="5" destOrd="0" presId="urn:microsoft.com/office/officeart/2005/8/layout/cycle5"/>
    <dgm:cxn modelId="{61161133-1FA1-4E31-B49F-0B96CEC98425}" type="presParOf" srcId="{D1B83FEB-177B-4BD9-854C-5EB47D092B10}" destId="{21F598DC-ED9A-461D-978A-581C55AE38A3}" srcOrd="6" destOrd="0" presId="urn:microsoft.com/office/officeart/2005/8/layout/cycle5"/>
    <dgm:cxn modelId="{A586910C-D779-43B0-9EAF-E5F09A6A5DCB}" type="presParOf" srcId="{D1B83FEB-177B-4BD9-854C-5EB47D092B10}" destId="{E2535C1E-612E-4A4D-B218-904977B37787}" srcOrd="7" destOrd="0" presId="urn:microsoft.com/office/officeart/2005/8/layout/cycle5"/>
    <dgm:cxn modelId="{C67B3501-02EB-499E-A2CF-D3667B9F27D2}" type="presParOf" srcId="{D1B83FEB-177B-4BD9-854C-5EB47D092B10}" destId="{69232E82-CBBD-486C-BF58-DE2A31BD957A}" srcOrd="8"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B1888F-B8D6-4EF8-B829-E1BD4BBDF385}" type="doc">
      <dgm:prSet loTypeId="urn:microsoft.com/office/officeart/2005/8/layout/funnel1" loCatId="process" qsTypeId="urn:microsoft.com/office/officeart/2005/8/quickstyle/simple1" qsCatId="simple" csTypeId="urn:microsoft.com/office/officeart/2005/8/colors/colorful4" csCatId="colorful" phldr="1"/>
      <dgm:spPr/>
      <dgm:t>
        <a:bodyPr/>
        <a:lstStyle/>
        <a:p>
          <a:endParaRPr lang="en-US"/>
        </a:p>
      </dgm:t>
    </dgm:pt>
    <dgm:pt modelId="{4AC86CBB-49F0-4AE6-B341-FE8100CF0AFE}">
      <dgm:prSet phldrT="[Text]"/>
      <dgm:spPr/>
      <dgm:t>
        <a:bodyPr/>
        <a:lstStyle/>
        <a:p>
          <a:r>
            <a:rPr lang="en-US" dirty="0" smtClean="0"/>
            <a:t>Testing Changes</a:t>
          </a:r>
          <a:endParaRPr lang="en-US" dirty="0"/>
        </a:p>
      </dgm:t>
    </dgm:pt>
    <dgm:pt modelId="{1CF0370B-99E5-418B-B646-6F804B586097}" type="parTrans" cxnId="{0571A626-AEFD-4A5B-B889-FF65B2AA900C}">
      <dgm:prSet/>
      <dgm:spPr/>
      <dgm:t>
        <a:bodyPr/>
        <a:lstStyle/>
        <a:p>
          <a:endParaRPr lang="en-US"/>
        </a:p>
      </dgm:t>
    </dgm:pt>
    <dgm:pt modelId="{E1727439-1C22-4C05-9665-67A4155BF6E5}" type="sibTrans" cxnId="{0571A626-AEFD-4A5B-B889-FF65B2AA900C}">
      <dgm:prSet/>
      <dgm:spPr/>
      <dgm:t>
        <a:bodyPr/>
        <a:lstStyle/>
        <a:p>
          <a:endParaRPr lang="en-US"/>
        </a:p>
      </dgm:t>
    </dgm:pt>
    <dgm:pt modelId="{A4DA5E31-01B0-4250-93C1-F880E6AEE889}">
      <dgm:prSet phldrT="[Text]"/>
      <dgm:spPr/>
      <dgm:t>
        <a:bodyPr/>
        <a:lstStyle/>
        <a:p>
          <a:r>
            <a:rPr lang="en-US" dirty="0" smtClean="0"/>
            <a:t>Mutual Agreement on Next Steps</a:t>
          </a:r>
          <a:endParaRPr lang="en-US" dirty="0"/>
        </a:p>
      </dgm:t>
    </dgm:pt>
    <dgm:pt modelId="{A5E47DB6-8FC2-4370-8EBC-24BBDA84BF9C}" type="parTrans" cxnId="{9ECD8B95-9545-485C-9AB1-BBD0B6390240}">
      <dgm:prSet/>
      <dgm:spPr/>
      <dgm:t>
        <a:bodyPr/>
        <a:lstStyle/>
        <a:p>
          <a:endParaRPr lang="en-US"/>
        </a:p>
      </dgm:t>
    </dgm:pt>
    <dgm:pt modelId="{1CDA9AB5-FF34-4761-B6BE-A4DDC4AC99CD}" type="sibTrans" cxnId="{9ECD8B95-9545-485C-9AB1-BBD0B6390240}">
      <dgm:prSet/>
      <dgm:spPr/>
      <dgm:t>
        <a:bodyPr/>
        <a:lstStyle/>
        <a:p>
          <a:endParaRPr lang="en-US"/>
        </a:p>
      </dgm:t>
    </dgm:pt>
    <dgm:pt modelId="{DEEB4369-37D0-4556-BE30-681A24A0B5BC}">
      <dgm:prSet phldrT="[Text]"/>
      <dgm:spPr/>
      <dgm:t>
        <a:bodyPr/>
        <a:lstStyle/>
        <a:p>
          <a:r>
            <a:rPr lang="en-US" dirty="0" smtClean="0"/>
            <a:t>Idea Generation</a:t>
          </a:r>
          <a:endParaRPr lang="en-US" dirty="0"/>
        </a:p>
      </dgm:t>
    </dgm:pt>
    <dgm:pt modelId="{188E3183-E814-4A81-98EF-F0FEA8188B87}" type="parTrans" cxnId="{DAAFD8D2-C74C-4823-BF80-EE4DF93D0DF7}">
      <dgm:prSet/>
      <dgm:spPr/>
      <dgm:t>
        <a:bodyPr/>
        <a:lstStyle/>
        <a:p>
          <a:endParaRPr lang="en-US"/>
        </a:p>
      </dgm:t>
    </dgm:pt>
    <dgm:pt modelId="{15292E37-433C-4F41-9CCA-475468C21AEB}" type="sibTrans" cxnId="{DAAFD8D2-C74C-4823-BF80-EE4DF93D0DF7}">
      <dgm:prSet/>
      <dgm:spPr/>
      <dgm:t>
        <a:bodyPr/>
        <a:lstStyle/>
        <a:p>
          <a:endParaRPr lang="en-US"/>
        </a:p>
      </dgm:t>
    </dgm:pt>
    <dgm:pt modelId="{24F27C2C-0ACC-4B75-BA49-DDED901DBDF6}">
      <dgm:prSet phldrT="[Text]"/>
      <dgm:spPr/>
      <dgm:t>
        <a:bodyPr/>
        <a:lstStyle/>
        <a:p>
          <a:r>
            <a:rPr lang="en-US" dirty="0" smtClean="0"/>
            <a:t>Obtain the Positive Image of the Future</a:t>
          </a:r>
          <a:endParaRPr lang="en-US" dirty="0"/>
        </a:p>
      </dgm:t>
    </dgm:pt>
    <dgm:pt modelId="{D882F5DB-4E66-456C-94C4-DAD40F8E8CAB}" type="parTrans" cxnId="{B123A8EC-B224-4135-B47C-2F6D88516431}">
      <dgm:prSet/>
      <dgm:spPr/>
      <dgm:t>
        <a:bodyPr/>
        <a:lstStyle/>
        <a:p>
          <a:endParaRPr lang="en-US"/>
        </a:p>
      </dgm:t>
    </dgm:pt>
    <dgm:pt modelId="{E4725363-C594-4DDD-A883-F93AC93E29FC}" type="sibTrans" cxnId="{B123A8EC-B224-4135-B47C-2F6D88516431}">
      <dgm:prSet/>
      <dgm:spPr/>
      <dgm:t>
        <a:bodyPr/>
        <a:lstStyle/>
        <a:p>
          <a:endParaRPr lang="en-US"/>
        </a:p>
      </dgm:t>
    </dgm:pt>
    <dgm:pt modelId="{649E3B82-D14F-46F4-B3C1-9DF17DEB6DA3}" type="pres">
      <dgm:prSet presAssocID="{65B1888F-B8D6-4EF8-B829-E1BD4BBDF385}" presName="Name0" presStyleCnt="0">
        <dgm:presLayoutVars>
          <dgm:chMax val="4"/>
          <dgm:resizeHandles val="exact"/>
        </dgm:presLayoutVars>
      </dgm:prSet>
      <dgm:spPr/>
      <dgm:t>
        <a:bodyPr/>
        <a:lstStyle/>
        <a:p>
          <a:endParaRPr lang="en-US"/>
        </a:p>
      </dgm:t>
    </dgm:pt>
    <dgm:pt modelId="{9233A6F9-9167-4EC1-982F-8E1F325F85F9}" type="pres">
      <dgm:prSet presAssocID="{65B1888F-B8D6-4EF8-B829-E1BD4BBDF385}" presName="ellipse" presStyleLbl="trBgShp" presStyleIdx="0" presStyleCnt="1" custLinFactNeighborX="-363"/>
      <dgm:spPr/>
      <dgm:t>
        <a:bodyPr/>
        <a:lstStyle/>
        <a:p>
          <a:endParaRPr lang="en-US"/>
        </a:p>
      </dgm:t>
    </dgm:pt>
    <dgm:pt modelId="{7A7ED645-4C04-4E33-9E23-206FEDD67F78}" type="pres">
      <dgm:prSet presAssocID="{65B1888F-B8D6-4EF8-B829-E1BD4BBDF385}" presName="arrow1" presStyleLbl="fgShp" presStyleIdx="0" presStyleCnt="1"/>
      <dgm:spPr/>
      <dgm:t>
        <a:bodyPr/>
        <a:lstStyle/>
        <a:p>
          <a:endParaRPr lang="en-US"/>
        </a:p>
      </dgm:t>
    </dgm:pt>
    <dgm:pt modelId="{33967FF6-AC11-4696-97A4-5BF190F637E1}" type="pres">
      <dgm:prSet presAssocID="{65B1888F-B8D6-4EF8-B829-E1BD4BBDF385}" presName="rectangle" presStyleLbl="revTx" presStyleIdx="0" presStyleCnt="1">
        <dgm:presLayoutVars>
          <dgm:bulletEnabled val="1"/>
        </dgm:presLayoutVars>
      </dgm:prSet>
      <dgm:spPr/>
      <dgm:t>
        <a:bodyPr/>
        <a:lstStyle/>
        <a:p>
          <a:endParaRPr lang="en-US"/>
        </a:p>
      </dgm:t>
    </dgm:pt>
    <dgm:pt modelId="{501A143C-BFCA-4B90-B3FF-8CCC2BD15C51}" type="pres">
      <dgm:prSet presAssocID="{A4DA5E31-01B0-4250-93C1-F880E6AEE889}" presName="item1" presStyleLbl="node1" presStyleIdx="0" presStyleCnt="3">
        <dgm:presLayoutVars>
          <dgm:bulletEnabled val="1"/>
        </dgm:presLayoutVars>
      </dgm:prSet>
      <dgm:spPr/>
      <dgm:t>
        <a:bodyPr/>
        <a:lstStyle/>
        <a:p>
          <a:endParaRPr lang="en-US"/>
        </a:p>
      </dgm:t>
    </dgm:pt>
    <dgm:pt modelId="{31579D20-F14E-4F6B-AE84-81BB9BB0364A}" type="pres">
      <dgm:prSet presAssocID="{4AC86CBB-49F0-4AE6-B341-FE8100CF0AFE}" presName="item2" presStyleLbl="node1" presStyleIdx="1" presStyleCnt="3">
        <dgm:presLayoutVars>
          <dgm:bulletEnabled val="1"/>
        </dgm:presLayoutVars>
      </dgm:prSet>
      <dgm:spPr/>
      <dgm:t>
        <a:bodyPr/>
        <a:lstStyle/>
        <a:p>
          <a:endParaRPr lang="en-US"/>
        </a:p>
      </dgm:t>
    </dgm:pt>
    <dgm:pt modelId="{0AC2EFC0-C886-424E-B255-F9BA26855DC9}" type="pres">
      <dgm:prSet presAssocID="{24F27C2C-0ACC-4B75-BA49-DDED901DBDF6}" presName="item3" presStyleLbl="node1" presStyleIdx="2" presStyleCnt="3">
        <dgm:presLayoutVars>
          <dgm:bulletEnabled val="1"/>
        </dgm:presLayoutVars>
      </dgm:prSet>
      <dgm:spPr/>
      <dgm:t>
        <a:bodyPr/>
        <a:lstStyle/>
        <a:p>
          <a:endParaRPr lang="en-US"/>
        </a:p>
      </dgm:t>
    </dgm:pt>
    <dgm:pt modelId="{6A27481B-4337-4074-89FC-E9EAE1128B61}" type="pres">
      <dgm:prSet presAssocID="{65B1888F-B8D6-4EF8-B829-E1BD4BBDF385}" presName="funnel" presStyleLbl="trAlignAcc1" presStyleIdx="0" presStyleCnt="1"/>
      <dgm:spPr/>
      <dgm:t>
        <a:bodyPr/>
        <a:lstStyle/>
        <a:p>
          <a:endParaRPr lang="en-US"/>
        </a:p>
      </dgm:t>
    </dgm:pt>
  </dgm:ptLst>
  <dgm:cxnLst>
    <dgm:cxn modelId="{DAAFD8D2-C74C-4823-BF80-EE4DF93D0DF7}" srcId="{65B1888F-B8D6-4EF8-B829-E1BD4BBDF385}" destId="{DEEB4369-37D0-4556-BE30-681A24A0B5BC}" srcOrd="0" destOrd="0" parTransId="{188E3183-E814-4A81-98EF-F0FEA8188B87}" sibTransId="{15292E37-433C-4F41-9CCA-475468C21AEB}"/>
    <dgm:cxn modelId="{DB5031FC-B03E-46FB-869A-F97CDB31BD9C}" type="presOf" srcId="{A4DA5E31-01B0-4250-93C1-F880E6AEE889}" destId="{31579D20-F14E-4F6B-AE84-81BB9BB0364A}" srcOrd="0" destOrd="0" presId="urn:microsoft.com/office/officeart/2005/8/layout/funnel1"/>
    <dgm:cxn modelId="{B123A8EC-B224-4135-B47C-2F6D88516431}" srcId="{65B1888F-B8D6-4EF8-B829-E1BD4BBDF385}" destId="{24F27C2C-0ACC-4B75-BA49-DDED901DBDF6}" srcOrd="3" destOrd="0" parTransId="{D882F5DB-4E66-456C-94C4-DAD40F8E8CAB}" sibTransId="{E4725363-C594-4DDD-A883-F93AC93E29FC}"/>
    <dgm:cxn modelId="{0474C1AC-E3C4-4F82-96A4-A59161976238}" type="presOf" srcId="{DEEB4369-37D0-4556-BE30-681A24A0B5BC}" destId="{0AC2EFC0-C886-424E-B255-F9BA26855DC9}" srcOrd="0" destOrd="0" presId="urn:microsoft.com/office/officeart/2005/8/layout/funnel1"/>
    <dgm:cxn modelId="{692637C6-8AE0-48E1-8D1A-3D6F36CB3657}" type="presOf" srcId="{4AC86CBB-49F0-4AE6-B341-FE8100CF0AFE}" destId="{501A143C-BFCA-4B90-B3FF-8CCC2BD15C51}" srcOrd="0" destOrd="0" presId="urn:microsoft.com/office/officeart/2005/8/layout/funnel1"/>
    <dgm:cxn modelId="{0571A626-AEFD-4A5B-B889-FF65B2AA900C}" srcId="{65B1888F-B8D6-4EF8-B829-E1BD4BBDF385}" destId="{4AC86CBB-49F0-4AE6-B341-FE8100CF0AFE}" srcOrd="2" destOrd="0" parTransId="{1CF0370B-99E5-418B-B646-6F804B586097}" sibTransId="{E1727439-1C22-4C05-9665-67A4155BF6E5}"/>
    <dgm:cxn modelId="{561935AB-34A0-4A3F-9B7A-7492D10053E3}" type="presOf" srcId="{24F27C2C-0ACC-4B75-BA49-DDED901DBDF6}" destId="{33967FF6-AC11-4696-97A4-5BF190F637E1}" srcOrd="0" destOrd="0" presId="urn:microsoft.com/office/officeart/2005/8/layout/funnel1"/>
    <dgm:cxn modelId="{9ECD8B95-9545-485C-9AB1-BBD0B6390240}" srcId="{65B1888F-B8D6-4EF8-B829-E1BD4BBDF385}" destId="{A4DA5E31-01B0-4250-93C1-F880E6AEE889}" srcOrd="1" destOrd="0" parTransId="{A5E47DB6-8FC2-4370-8EBC-24BBDA84BF9C}" sibTransId="{1CDA9AB5-FF34-4761-B6BE-A4DDC4AC99CD}"/>
    <dgm:cxn modelId="{100915FD-D1DD-420E-966A-5B57EAAC2670}" type="presOf" srcId="{65B1888F-B8D6-4EF8-B829-E1BD4BBDF385}" destId="{649E3B82-D14F-46F4-B3C1-9DF17DEB6DA3}" srcOrd="0" destOrd="0" presId="urn:microsoft.com/office/officeart/2005/8/layout/funnel1"/>
    <dgm:cxn modelId="{773CBF52-D84E-4761-84D2-E94F15A42540}" type="presParOf" srcId="{649E3B82-D14F-46F4-B3C1-9DF17DEB6DA3}" destId="{9233A6F9-9167-4EC1-982F-8E1F325F85F9}" srcOrd="0" destOrd="0" presId="urn:microsoft.com/office/officeart/2005/8/layout/funnel1"/>
    <dgm:cxn modelId="{FAC1B21B-0F60-43FE-8D66-7F0D467F0973}" type="presParOf" srcId="{649E3B82-D14F-46F4-B3C1-9DF17DEB6DA3}" destId="{7A7ED645-4C04-4E33-9E23-206FEDD67F78}" srcOrd="1" destOrd="0" presId="urn:microsoft.com/office/officeart/2005/8/layout/funnel1"/>
    <dgm:cxn modelId="{BFAFD6F4-36A1-4509-90F3-28FE0416E9D3}" type="presParOf" srcId="{649E3B82-D14F-46F4-B3C1-9DF17DEB6DA3}" destId="{33967FF6-AC11-4696-97A4-5BF190F637E1}" srcOrd="2" destOrd="0" presId="urn:microsoft.com/office/officeart/2005/8/layout/funnel1"/>
    <dgm:cxn modelId="{BD2B81AD-8ABC-4745-8056-F91655D20EA6}" type="presParOf" srcId="{649E3B82-D14F-46F4-B3C1-9DF17DEB6DA3}" destId="{501A143C-BFCA-4B90-B3FF-8CCC2BD15C51}" srcOrd="3" destOrd="0" presId="urn:microsoft.com/office/officeart/2005/8/layout/funnel1"/>
    <dgm:cxn modelId="{47DCA20C-D054-4B83-8BBD-4A2761261E56}" type="presParOf" srcId="{649E3B82-D14F-46F4-B3C1-9DF17DEB6DA3}" destId="{31579D20-F14E-4F6B-AE84-81BB9BB0364A}" srcOrd="4" destOrd="0" presId="urn:microsoft.com/office/officeart/2005/8/layout/funnel1"/>
    <dgm:cxn modelId="{B82EE4F8-4D26-4828-9821-E0CC4BD53C35}" type="presParOf" srcId="{649E3B82-D14F-46F4-B3C1-9DF17DEB6DA3}" destId="{0AC2EFC0-C886-424E-B255-F9BA26855DC9}" srcOrd="5" destOrd="0" presId="urn:microsoft.com/office/officeart/2005/8/layout/funnel1"/>
    <dgm:cxn modelId="{F990CA01-056C-425E-A0A2-83DB4C37074D}" type="presParOf" srcId="{649E3B82-D14F-46F4-B3C1-9DF17DEB6DA3}" destId="{6A27481B-4337-4074-89FC-E9EAE1128B61}"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A1C12-CEED-4C49-B710-9001D3F75636}">
      <dsp:nvSpPr>
        <dsp:cNvPr id="0" name=""/>
        <dsp:cNvSpPr/>
      </dsp:nvSpPr>
      <dsp:spPr>
        <a:xfrm>
          <a:off x="1053659" y="438709"/>
          <a:ext cx="1401452" cy="910944"/>
        </a:xfrm>
        <a:prstGeom prst="roundRect">
          <a:avLst/>
        </a:prstGeom>
        <a:solidFill>
          <a:schemeClr val="tx1">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Hearing Concerns and Preferences</a:t>
          </a:r>
          <a:endParaRPr lang="en-US" sz="1700" kern="1200" dirty="0"/>
        </a:p>
      </dsp:txBody>
      <dsp:txXfrm>
        <a:off x="1098128" y="483178"/>
        <a:ext cx="1312514" cy="822006"/>
      </dsp:txXfrm>
    </dsp:sp>
    <dsp:sp modelId="{0BCF2DB6-5AD1-44BC-9353-BE0E9630F3B8}">
      <dsp:nvSpPr>
        <dsp:cNvPr id="0" name=""/>
        <dsp:cNvSpPr/>
      </dsp:nvSpPr>
      <dsp:spPr>
        <a:xfrm>
          <a:off x="538621" y="894181"/>
          <a:ext cx="2431529" cy="2431529"/>
        </a:xfrm>
        <a:custGeom>
          <a:avLst/>
          <a:gdLst/>
          <a:ahLst/>
          <a:cxnLst/>
          <a:rect l="0" t="0" r="0" b="0"/>
          <a:pathLst>
            <a:path>
              <a:moveTo>
                <a:pt x="2104922" y="386619"/>
              </a:moveTo>
              <a:arcTo wR="1215764" hR="1215764" stAng="19020017" swAng="2303789"/>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66E93F8-0FBA-4938-A669-F9360F70B59A}">
      <dsp:nvSpPr>
        <dsp:cNvPr id="0" name=""/>
        <dsp:cNvSpPr/>
      </dsp:nvSpPr>
      <dsp:spPr>
        <a:xfrm>
          <a:off x="2106542" y="2262356"/>
          <a:ext cx="1401452" cy="910944"/>
        </a:xfrm>
        <a:prstGeom prst="roundRect">
          <a:avLst/>
        </a:prstGeom>
        <a:solidFill>
          <a:schemeClr val="tx1">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Listening Deeply to Understand</a:t>
          </a:r>
          <a:endParaRPr lang="en-US" sz="1700" kern="1200" dirty="0"/>
        </a:p>
      </dsp:txBody>
      <dsp:txXfrm>
        <a:off x="2151011" y="2306825"/>
        <a:ext cx="1312514" cy="822006"/>
      </dsp:txXfrm>
    </dsp:sp>
    <dsp:sp modelId="{08061F6C-1302-41C8-9CBA-27D0FA7BB4AD}">
      <dsp:nvSpPr>
        <dsp:cNvPr id="0" name=""/>
        <dsp:cNvSpPr/>
      </dsp:nvSpPr>
      <dsp:spPr>
        <a:xfrm>
          <a:off x="538621" y="894181"/>
          <a:ext cx="2431529" cy="2431529"/>
        </a:xfrm>
        <a:custGeom>
          <a:avLst/>
          <a:gdLst/>
          <a:ahLst/>
          <a:cxnLst/>
          <a:rect l="0" t="0" r="0" b="0"/>
          <a:pathLst>
            <a:path>
              <a:moveTo>
                <a:pt x="1589186" y="2372760"/>
              </a:moveTo>
              <a:arcTo wR="1215764" hR="1215764" stAng="4326747" swAng="2146505"/>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1F598DC-ED9A-461D-978A-581C55AE38A3}">
      <dsp:nvSpPr>
        <dsp:cNvPr id="0" name=""/>
        <dsp:cNvSpPr/>
      </dsp:nvSpPr>
      <dsp:spPr>
        <a:xfrm>
          <a:off x="776" y="2262356"/>
          <a:ext cx="1401452" cy="910944"/>
        </a:xfrm>
        <a:prstGeom prst="roundRect">
          <a:avLst/>
        </a:prstGeom>
        <a:solidFill>
          <a:schemeClr val="tx1">
            <a:lumMod val="50000"/>
            <a:lum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Engaging Others in Improvement</a:t>
          </a:r>
          <a:endParaRPr lang="en-US" sz="1700" kern="1200" dirty="0"/>
        </a:p>
      </dsp:txBody>
      <dsp:txXfrm>
        <a:off x="45245" y="2306825"/>
        <a:ext cx="1312514" cy="822006"/>
      </dsp:txXfrm>
    </dsp:sp>
    <dsp:sp modelId="{69232E82-CBBD-486C-BF58-DE2A31BD957A}">
      <dsp:nvSpPr>
        <dsp:cNvPr id="0" name=""/>
        <dsp:cNvSpPr/>
      </dsp:nvSpPr>
      <dsp:spPr>
        <a:xfrm>
          <a:off x="538621" y="894181"/>
          <a:ext cx="2431529" cy="2431529"/>
        </a:xfrm>
        <a:custGeom>
          <a:avLst/>
          <a:gdLst/>
          <a:ahLst/>
          <a:cxnLst/>
          <a:rect l="0" t="0" r="0" b="0"/>
          <a:pathLst>
            <a:path>
              <a:moveTo>
                <a:pt x="3921" y="1118193"/>
              </a:moveTo>
              <a:arcTo wR="1215764" hR="1215764" stAng="11076194" swAng="2303789"/>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33A6F9-9167-4EC1-982F-8E1F325F85F9}">
      <dsp:nvSpPr>
        <dsp:cNvPr id="0" name=""/>
        <dsp:cNvSpPr/>
      </dsp:nvSpPr>
      <dsp:spPr>
        <a:xfrm>
          <a:off x="2271367" y="183867"/>
          <a:ext cx="3649057" cy="1267269"/>
        </a:xfrm>
        <a:prstGeom prst="ellipse">
          <a:avLst/>
        </a:prstGeom>
        <a:solidFill>
          <a:schemeClr val="accent4">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7ED645-4C04-4E33-9E23-206FEDD67F78}">
      <dsp:nvSpPr>
        <dsp:cNvPr id="0" name=""/>
        <dsp:cNvSpPr/>
      </dsp:nvSpPr>
      <dsp:spPr>
        <a:xfrm>
          <a:off x="3761209" y="3286980"/>
          <a:ext cx="707181" cy="452596"/>
        </a:xfrm>
        <a:prstGeom prst="downArrow">
          <a:avLst/>
        </a:prstGeom>
        <a:solidFill>
          <a:schemeClr val="accent4">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967FF6-AC11-4696-97A4-5BF190F637E1}">
      <dsp:nvSpPr>
        <dsp:cNvPr id="0" name=""/>
        <dsp:cNvSpPr/>
      </dsp:nvSpPr>
      <dsp:spPr>
        <a:xfrm>
          <a:off x="2417563" y="3649057"/>
          <a:ext cx="3394472" cy="848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t>Obtain the Positive Image of the Future</a:t>
          </a:r>
          <a:endParaRPr lang="en-US" sz="2000" kern="1200" dirty="0"/>
        </a:p>
      </dsp:txBody>
      <dsp:txXfrm>
        <a:off x="2417563" y="3649057"/>
        <a:ext cx="3394472" cy="848618"/>
      </dsp:txXfrm>
    </dsp:sp>
    <dsp:sp modelId="{501A143C-BFCA-4B90-B3FF-8CCC2BD15C51}">
      <dsp:nvSpPr>
        <dsp:cNvPr id="0" name=""/>
        <dsp:cNvSpPr/>
      </dsp:nvSpPr>
      <dsp:spPr>
        <a:xfrm>
          <a:off x="3611286" y="1549010"/>
          <a:ext cx="1272927" cy="1272927"/>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Testing Changes</a:t>
          </a:r>
          <a:endParaRPr lang="en-US" sz="1500" kern="1200" dirty="0"/>
        </a:p>
      </dsp:txBody>
      <dsp:txXfrm>
        <a:off x="3797702" y="1735426"/>
        <a:ext cx="900095" cy="900095"/>
      </dsp:txXfrm>
    </dsp:sp>
    <dsp:sp modelId="{31579D20-F14E-4F6B-AE84-81BB9BB0364A}">
      <dsp:nvSpPr>
        <dsp:cNvPr id="0" name=""/>
        <dsp:cNvSpPr/>
      </dsp:nvSpPr>
      <dsp:spPr>
        <a:xfrm>
          <a:off x="2700436" y="594032"/>
          <a:ext cx="1272927" cy="1272927"/>
        </a:xfrm>
        <a:prstGeom prst="ellipse">
          <a:avLst/>
        </a:prstGeom>
        <a:solidFill>
          <a:schemeClr val="accent4">
            <a:hueOff val="0"/>
            <a:satOff val="50000"/>
            <a:lumOff val="25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Mutual Agreement on Next Steps</a:t>
          </a:r>
          <a:endParaRPr lang="en-US" sz="1500" kern="1200" dirty="0"/>
        </a:p>
      </dsp:txBody>
      <dsp:txXfrm>
        <a:off x="2886852" y="780448"/>
        <a:ext cx="900095" cy="900095"/>
      </dsp:txXfrm>
    </dsp:sp>
    <dsp:sp modelId="{0AC2EFC0-C886-424E-B255-F9BA26855DC9}">
      <dsp:nvSpPr>
        <dsp:cNvPr id="0" name=""/>
        <dsp:cNvSpPr/>
      </dsp:nvSpPr>
      <dsp:spPr>
        <a:xfrm>
          <a:off x="4001650" y="286267"/>
          <a:ext cx="1272927" cy="1272927"/>
        </a:xfrm>
        <a:prstGeom prst="ellipse">
          <a:avLst/>
        </a:prstGeom>
        <a:solidFill>
          <a:schemeClr val="accent4">
            <a:hueOff val="0"/>
            <a:satOff val="100000"/>
            <a:lumOff val="50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Idea Generation</a:t>
          </a:r>
          <a:endParaRPr lang="en-US" sz="1500" kern="1200" dirty="0"/>
        </a:p>
      </dsp:txBody>
      <dsp:txXfrm>
        <a:off x="4188066" y="472683"/>
        <a:ext cx="900095" cy="900095"/>
      </dsp:txXfrm>
    </dsp:sp>
    <dsp:sp modelId="{6A27481B-4337-4074-89FC-E9EAE1128B61}">
      <dsp:nvSpPr>
        <dsp:cNvPr id="0" name=""/>
        <dsp:cNvSpPr/>
      </dsp:nvSpPr>
      <dsp:spPr>
        <a:xfrm>
          <a:off x="2134691" y="28287"/>
          <a:ext cx="3960217" cy="3168174"/>
        </a:xfrm>
        <a:prstGeom prst="funnel">
          <a:avLst/>
        </a:prstGeom>
        <a:solidFill>
          <a:schemeClr val="lt1">
            <a:alpha val="4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14DA53A-7912-469D-B315-7D7FDED73A4F}" type="datetimeFigureOut">
              <a:rPr lang="en-US" smtClean="0"/>
              <a:t>6/6/2018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C6EA6D8-DB17-450B-93C0-E539C2C37571}" type="slidenum">
              <a:rPr lang="en-US" smtClean="0"/>
              <a:t>‹#›</a:t>
            </a:fld>
            <a:endParaRPr lang="en-US"/>
          </a:p>
        </p:txBody>
      </p:sp>
    </p:spTree>
    <p:extLst>
      <p:ext uri="{BB962C8B-B14F-4D97-AF65-F5344CB8AC3E}">
        <p14:creationId xmlns:p14="http://schemas.microsoft.com/office/powerpoint/2010/main" val="4107579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57E9ABC-8B68-43A2-8B8D-C26CDF49AB2A}" type="datetimeFigureOut">
              <a:rPr lang="en-US" smtClean="0"/>
              <a:t>6/6/2018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9D4075E-3DB8-46BD-B536-7DB4CAF7BBE4}" type="slidenum">
              <a:rPr lang="en-US" smtClean="0"/>
              <a:t>‹#›</a:t>
            </a:fld>
            <a:endParaRPr lang="en-US"/>
          </a:p>
        </p:txBody>
      </p:sp>
    </p:spTree>
    <p:extLst>
      <p:ext uri="{BB962C8B-B14F-4D97-AF65-F5344CB8AC3E}">
        <p14:creationId xmlns:p14="http://schemas.microsoft.com/office/powerpoint/2010/main" val="1336797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1</a:t>
            </a:fld>
            <a:endParaRPr lang="en-US">
              <a:solidFill>
                <a:prstClr val="black"/>
              </a:solidFill>
            </a:endParaRPr>
          </a:p>
        </p:txBody>
      </p:sp>
      <p:sp>
        <p:nvSpPr>
          <p:cNvPr id="5" name="Notes Placeholder 2"/>
          <p:cNvSpPr txBox="1">
            <a:spLocks/>
          </p:cNvSpPr>
          <p:nvPr/>
        </p:nvSpPr>
        <p:spPr>
          <a:xfrm>
            <a:off x="853440" y="4568190"/>
            <a:ext cx="5608320" cy="4183380"/>
          </a:xfrm>
          <a:prstGeom prst="rect">
            <a:avLst/>
          </a:prstGeom>
        </p:spPr>
        <p:txBody>
          <a:bodyPr vert="horz" lIns="93177" tIns="46589" rIns="93177" bIns="46589"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lvl="0">
              <a:defRPr/>
            </a:pPr>
            <a:r>
              <a:rPr lang="en-US" sz="1400" dirty="0">
                <a:solidFill>
                  <a:prstClr val="black"/>
                </a:solidFill>
              </a:rPr>
              <a:t>Welcome to this educational program, “ Maximizing Resident Engagement through </a:t>
            </a:r>
            <a:r>
              <a:rPr lang="en-US" sz="1400" dirty="0" smtClean="0">
                <a:solidFill>
                  <a:prstClr val="black"/>
                </a:solidFill>
              </a:rPr>
              <a:t>Appreciation”, </a:t>
            </a:r>
            <a:r>
              <a:rPr lang="en-US" sz="1400" dirty="0">
                <a:solidFill>
                  <a:prstClr val="black"/>
                </a:solidFill>
              </a:rPr>
              <a:t>part of an  initiative on  Strengthening Resident and Family Councils.</a:t>
            </a:r>
          </a:p>
          <a:p>
            <a:pPr lvl="0">
              <a:defRPr/>
            </a:pPr>
            <a:endParaRPr lang="en-US" sz="1400" dirty="0">
              <a:solidFill>
                <a:prstClr val="black"/>
              </a:solidFill>
            </a:endParaRPr>
          </a:p>
          <a:p>
            <a:pPr lvl="0">
              <a:defRPr/>
            </a:pPr>
            <a:r>
              <a:rPr lang="en-US" sz="1400" dirty="0">
                <a:solidFill>
                  <a:prstClr val="black"/>
                </a:solidFill>
              </a:rPr>
              <a:t>I’m  Paula Griswold, the Executive Director of the Massachusetts Coalition for the Prevention of Medical Errors.   </a:t>
            </a:r>
            <a:br>
              <a:rPr lang="en-US" sz="1400" dirty="0">
                <a:solidFill>
                  <a:prstClr val="black"/>
                </a:solidFill>
              </a:rPr>
            </a:br>
            <a:endParaRPr lang="en-US" sz="1400" dirty="0">
              <a:solidFill>
                <a:prstClr val="black"/>
              </a:solidFill>
            </a:endParaRPr>
          </a:p>
          <a:p>
            <a:pPr lvl="0">
              <a:defRPr/>
            </a:pPr>
            <a:r>
              <a:rPr lang="en-US" sz="1400" dirty="0">
                <a:solidFill>
                  <a:prstClr val="black"/>
                </a:solidFill>
              </a:rPr>
              <a:t>Our Coalition was contracted by  the Massachusetts Department of Public Health, sponsor of this  initiative to increase resident and family engagement in Massachusetts nursing homes,  and improve the quality of life for residents.   </a:t>
            </a:r>
          </a:p>
          <a:p>
            <a:pPr lvl="0"/>
            <a:endParaRPr lang="en-US" sz="1400" dirty="0">
              <a:solidFill>
                <a:prstClr val="black"/>
              </a:solidFill>
            </a:endParaRPr>
          </a:p>
          <a:p>
            <a:pPr lvl="0"/>
            <a:r>
              <a:rPr lang="en-US" sz="1400" dirty="0">
                <a:solidFill>
                  <a:prstClr val="black"/>
                </a:solidFill>
              </a:rPr>
              <a:t>The project is funded through the federal government Center for Medicare and Medicaid Services. </a:t>
            </a:r>
          </a:p>
          <a:p>
            <a:endParaRPr lang="en-US" dirty="0" smtClean="0"/>
          </a:p>
          <a:p>
            <a:endParaRPr lang="en-US" dirty="0" smtClean="0"/>
          </a:p>
          <a:p>
            <a:endParaRPr lang="en-US" dirty="0"/>
          </a:p>
        </p:txBody>
      </p:sp>
    </p:spTree>
    <p:extLst>
      <p:ext uri="{BB962C8B-B14F-4D97-AF65-F5344CB8AC3E}">
        <p14:creationId xmlns:p14="http://schemas.microsoft.com/office/powerpoint/2010/main" val="3260502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10</a:t>
            </a:fld>
            <a:endParaRPr lang="en-US"/>
          </a:p>
        </p:txBody>
      </p:sp>
    </p:spTree>
    <p:extLst>
      <p:ext uri="{BB962C8B-B14F-4D97-AF65-F5344CB8AC3E}">
        <p14:creationId xmlns:p14="http://schemas.microsoft.com/office/powerpoint/2010/main" val="3370450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11</a:t>
            </a:fld>
            <a:endParaRPr lang="en-US"/>
          </a:p>
        </p:txBody>
      </p:sp>
    </p:spTree>
    <p:extLst>
      <p:ext uri="{BB962C8B-B14F-4D97-AF65-F5344CB8AC3E}">
        <p14:creationId xmlns:p14="http://schemas.microsoft.com/office/powerpoint/2010/main" val="3482336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12</a:t>
            </a:fld>
            <a:endParaRPr lang="en-US"/>
          </a:p>
        </p:txBody>
      </p:sp>
    </p:spTree>
    <p:extLst>
      <p:ext uri="{BB962C8B-B14F-4D97-AF65-F5344CB8AC3E}">
        <p14:creationId xmlns:p14="http://schemas.microsoft.com/office/powerpoint/2010/main" val="2960723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13</a:t>
            </a:fld>
            <a:endParaRPr lang="en-US"/>
          </a:p>
        </p:txBody>
      </p:sp>
    </p:spTree>
    <p:extLst>
      <p:ext uri="{BB962C8B-B14F-4D97-AF65-F5344CB8AC3E}">
        <p14:creationId xmlns:p14="http://schemas.microsoft.com/office/powerpoint/2010/main" val="3726070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14</a:t>
            </a:fld>
            <a:endParaRPr lang="en-US"/>
          </a:p>
        </p:txBody>
      </p:sp>
    </p:spTree>
    <p:extLst>
      <p:ext uri="{BB962C8B-B14F-4D97-AF65-F5344CB8AC3E}">
        <p14:creationId xmlns:p14="http://schemas.microsoft.com/office/powerpoint/2010/main" val="2897621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DD4833-0895-4CD4-96D2-1DED3C02E7D6}" type="slidenum">
              <a:rPr lang="en-US" smtClean="0"/>
              <a:t>16</a:t>
            </a:fld>
            <a:endParaRPr lang="en-US"/>
          </a:p>
        </p:txBody>
      </p:sp>
    </p:spTree>
    <p:extLst>
      <p:ext uri="{BB962C8B-B14F-4D97-AF65-F5344CB8AC3E}">
        <p14:creationId xmlns:p14="http://schemas.microsoft.com/office/powerpoint/2010/main" val="2446310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31985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D4075E-3DB8-46BD-B536-7DB4CAF7BBE4}" type="slidenum">
              <a:rPr lang="en-US" smtClean="0"/>
              <a:t>3</a:t>
            </a:fld>
            <a:endParaRPr lang="en-US"/>
          </a:p>
        </p:txBody>
      </p:sp>
    </p:spTree>
    <p:extLst>
      <p:ext uri="{BB962C8B-B14F-4D97-AF65-F5344CB8AC3E}">
        <p14:creationId xmlns:p14="http://schemas.microsoft.com/office/powerpoint/2010/main" val="345490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4</a:t>
            </a:fld>
            <a:endParaRPr lang="en-US"/>
          </a:p>
        </p:txBody>
      </p:sp>
    </p:spTree>
    <p:extLst>
      <p:ext uri="{BB962C8B-B14F-4D97-AF65-F5344CB8AC3E}">
        <p14:creationId xmlns:p14="http://schemas.microsoft.com/office/powerpoint/2010/main" val="136750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5</a:t>
            </a:fld>
            <a:endParaRPr lang="en-US"/>
          </a:p>
        </p:txBody>
      </p:sp>
    </p:spTree>
    <p:extLst>
      <p:ext uri="{BB962C8B-B14F-4D97-AF65-F5344CB8AC3E}">
        <p14:creationId xmlns:p14="http://schemas.microsoft.com/office/powerpoint/2010/main" val="3790606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6</a:t>
            </a:fld>
            <a:endParaRPr lang="en-US"/>
          </a:p>
        </p:txBody>
      </p:sp>
    </p:spTree>
    <p:extLst>
      <p:ext uri="{BB962C8B-B14F-4D97-AF65-F5344CB8AC3E}">
        <p14:creationId xmlns:p14="http://schemas.microsoft.com/office/powerpoint/2010/main" val="3740686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7</a:t>
            </a:fld>
            <a:endParaRPr lang="en-US"/>
          </a:p>
        </p:txBody>
      </p:sp>
    </p:spTree>
    <p:extLst>
      <p:ext uri="{BB962C8B-B14F-4D97-AF65-F5344CB8AC3E}">
        <p14:creationId xmlns:p14="http://schemas.microsoft.com/office/powerpoint/2010/main" val="2565158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8</a:t>
            </a:fld>
            <a:endParaRPr lang="en-US"/>
          </a:p>
        </p:txBody>
      </p:sp>
    </p:spTree>
    <p:extLst>
      <p:ext uri="{BB962C8B-B14F-4D97-AF65-F5344CB8AC3E}">
        <p14:creationId xmlns:p14="http://schemas.microsoft.com/office/powerpoint/2010/main" val="341683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D4075E-3DB8-46BD-B536-7DB4CAF7BBE4}" type="slidenum">
              <a:rPr lang="en-US" smtClean="0"/>
              <a:t>9</a:t>
            </a:fld>
            <a:endParaRPr lang="en-US"/>
          </a:p>
        </p:txBody>
      </p:sp>
    </p:spTree>
    <p:extLst>
      <p:ext uri="{BB962C8B-B14F-4D97-AF65-F5344CB8AC3E}">
        <p14:creationId xmlns:p14="http://schemas.microsoft.com/office/powerpoint/2010/main" val="2181671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3860800" cy="1470025"/>
          </a:xfrm>
        </p:spPr>
        <p:txBody>
          <a:bodyPr/>
          <a:lstStyle>
            <a:lvl1pPr algn="l">
              <a:defRPr sz="2300">
                <a:solidFill>
                  <a:schemeClr val="bg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685800" y="3606800"/>
            <a:ext cx="2133600" cy="365125"/>
          </a:xfrm>
          <a:prstGeom prst="rect">
            <a:avLst/>
          </a:prstGeom>
        </p:spPr>
        <p:txBody>
          <a:bodyPr/>
          <a:lstStyle>
            <a:lvl1pPr>
              <a:defRPr>
                <a:solidFill>
                  <a:schemeClr val="bg1"/>
                </a:solidFill>
                <a:latin typeface="Arial" charset="0"/>
              </a:defRPr>
            </a:lvl1pPr>
          </a:lstStyle>
          <a:p>
            <a:fld id="{A433389A-4D58-42D2-9260-D5BBF8A84006}" type="datetimeFigureOut">
              <a:rPr lang="en-US" smtClean="0"/>
              <a:t>6/6/2018</a:t>
            </a:fld>
            <a:endParaRPr lang="en-US" dirty="0"/>
          </a:p>
        </p:txBody>
      </p:sp>
      <p:pic>
        <p:nvPicPr>
          <p:cNvPr id="2050" name="5A515664-D782-4CF1-88D1-A5F6248BE203" descr="1EFF467A-096E-481B-ABBE-2B8A7100D4E7@hs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5526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92068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3860800" cy="1470025"/>
          </a:xfrm>
        </p:spPr>
        <p:txBody>
          <a:bodyPr/>
          <a:lstStyle>
            <a:lvl1pPr algn="l">
              <a:defRPr sz="2300">
                <a:solidFill>
                  <a:schemeClr val="bg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685800" y="3606800"/>
            <a:ext cx="2133600" cy="365125"/>
          </a:xfrm>
          <a:prstGeom prst="rect">
            <a:avLst/>
          </a:prstGeom>
        </p:spPr>
        <p:txBody>
          <a:bodyPr/>
          <a:lstStyle>
            <a:lvl1pPr>
              <a:defRPr>
                <a:solidFill>
                  <a:schemeClr val="bg1"/>
                </a:solidFill>
                <a:latin typeface="Arial" charset="0"/>
              </a:defRPr>
            </a:lvl1pPr>
          </a:lstStyle>
          <a:p>
            <a:fld id="{A433389A-4D58-42D2-9260-D5BBF8A84006}" type="datetimeFigureOut">
              <a:rPr lang="en-US" smtClean="0"/>
              <a:t>6/6/2018</a:t>
            </a:fld>
            <a:endParaRPr lang="en-US" dirty="0"/>
          </a:p>
        </p:txBody>
      </p:sp>
      <p:pic>
        <p:nvPicPr>
          <p:cNvPr id="2050" name="5A515664-D782-4CF1-88D1-A5F6248BE203" descr="1EFF467A-096E-481B-ABBE-2B8A7100D4E7@hsd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5526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9206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819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2044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3610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8119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9202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1413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371600"/>
            <a:ext cx="8229600" cy="4754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5633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60045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85700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01754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3627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9078"/>
            <a:ext cx="8229600" cy="82772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7" name="Straight Connector 6"/>
          <p:cNvCxnSpPr/>
          <p:nvPr userDrawn="1"/>
        </p:nvCxnSpPr>
        <p:spPr>
          <a:xfrm>
            <a:off x="533400" y="11430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29400" y="6172200"/>
            <a:ext cx="229870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5"/>
        </a:buClr>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buClr>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DC301-CB9D-4E45-AF06-C28BE8D68403}" type="datetimeFigureOut">
              <a:rPr lang="en-US" smtClean="0">
                <a:solidFill>
                  <a:prstClr val="black">
                    <a:tint val="75000"/>
                  </a:prstClr>
                </a:solidFill>
              </a:rPr>
              <a:pPr/>
              <a:t>6/6/2018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351A7-3D7C-4E57-A83B-687D4455D0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207197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8548" y="2895600"/>
            <a:ext cx="7772400" cy="1470025"/>
          </a:xfrm>
        </p:spPr>
        <p:txBody>
          <a:bodyPr>
            <a:normAutofit fontScale="90000"/>
          </a:bodyPr>
          <a:lstStyle/>
          <a:p>
            <a:pPr marL="0" marR="0">
              <a:spcBef>
                <a:spcPts val="0"/>
              </a:spcBef>
              <a:spcAft>
                <a:spcPts val="0"/>
              </a:spcAft>
            </a:pPr>
            <a:r>
              <a:rPr lang="en-US" dirty="0" smtClean="0"/>
              <a:t/>
            </a:r>
            <a:br>
              <a:rPr lang="en-US" dirty="0" smtClean="0"/>
            </a:br>
            <a:r>
              <a:rPr lang="en-US" dirty="0" smtClean="0"/>
              <a:t/>
            </a:r>
            <a:br>
              <a:rPr lang="en-US" dirty="0" smtClean="0"/>
            </a:br>
            <a:r>
              <a:rPr lang="en-US" dirty="0" smtClean="0"/>
              <a:t/>
            </a:r>
            <a:br>
              <a:rPr lang="en-US" dirty="0" smtClean="0"/>
            </a:br>
            <a:r>
              <a:rPr lang="en-US" sz="3600" dirty="0" smtClean="0">
                <a:latin typeface="Times New Roman" panose="02020603050405020304" pitchFamily="18" charset="0"/>
                <a:cs typeface="Times New Roman" panose="02020603050405020304" pitchFamily="18" charset="0"/>
              </a:rPr>
              <a:t>Strengthening Resident and Family Councils</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b="1" dirty="0">
                <a:latin typeface="Times New Roman"/>
                <a:ea typeface="Times New Roman"/>
              </a:rPr>
              <a:t>Maximizing Resident </a:t>
            </a:r>
            <a:r>
              <a:rPr lang="en-US" b="1" dirty="0" smtClean="0">
                <a:latin typeface="Times New Roman"/>
                <a:ea typeface="Times New Roman"/>
              </a:rPr>
              <a:t>Engagement</a:t>
            </a:r>
            <a:r>
              <a:rPr lang="en-US" b="1" dirty="0">
                <a:latin typeface="Times New Roman"/>
                <a:ea typeface="Calibri"/>
              </a:rPr>
              <a:t/>
            </a:r>
            <a:br>
              <a:rPr lang="en-US" b="1" dirty="0">
                <a:latin typeface="Times New Roman"/>
                <a:ea typeface="Calibri"/>
              </a:rPr>
            </a:br>
            <a:r>
              <a:rPr lang="en-US" b="1" dirty="0">
                <a:latin typeface="Times New Roman"/>
                <a:ea typeface="Times New Roman"/>
              </a:rPr>
              <a:t>Part I - Appreciation</a:t>
            </a:r>
            <a:r>
              <a:rPr lang="en-US" dirty="0">
                <a:latin typeface="Times New Roman"/>
                <a:ea typeface="Calibri"/>
              </a:rPr>
              <a:t/>
            </a:r>
            <a:br>
              <a:rPr lang="en-US" dirty="0">
                <a:latin typeface="Times New Roman"/>
                <a:ea typeface="Calibri"/>
              </a:rPr>
            </a:b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075" y="662128"/>
            <a:ext cx="3641634" cy="93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2" y="496887"/>
            <a:ext cx="11033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7114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763000" cy="868362"/>
          </a:xfrm>
        </p:spPr>
        <p:txBody>
          <a:bodyPr>
            <a:noAutofit/>
          </a:bodyPr>
          <a:lstStyle/>
          <a:p>
            <a:r>
              <a:rPr lang="en-US" sz="3200" dirty="0" smtClean="0">
                <a:solidFill>
                  <a:schemeClr val="accent6">
                    <a:lumMod val="10000"/>
                  </a:schemeClr>
                </a:solidFill>
              </a:rPr>
              <a:t>Think of a time when Residents or a Resident </a:t>
            </a:r>
            <a:br>
              <a:rPr lang="en-US" sz="3200" dirty="0" smtClean="0">
                <a:solidFill>
                  <a:schemeClr val="accent6">
                    <a:lumMod val="10000"/>
                  </a:schemeClr>
                </a:solidFill>
              </a:rPr>
            </a:br>
            <a:r>
              <a:rPr lang="en-US" sz="3200" dirty="0" smtClean="0">
                <a:solidFill>
                  <a:schemeClr val="accent6">
                    <a:lumMod val="10000"/>
                  </a:schemeClr>
                </a:solidFill>
              </a:rPr>
              <a:t>worked with staff or a staff member </a:t>
            </a:r>
            <a:br>
              <a:rPr lang="en-US" sz="3200" dirty="0" smtClean="0">
                <a:solidFill>
                  <a:schemeClr val="accent6">
                    <a:lumMod val="10000"/>
                  </a:schemeClr>
                </a:solidFill>
              </a:rPr>
            </a:br>
            <a:r>
              <a:rPr lang="en-US" sz="3200" dirty="0" smtClean="0">
                <a:solidFill>
                  <a:schemeClr val="accent6">
                    <a:lumMod val="10000"/>
                  </a:schemeClr>
                </a:solidFill>
              </a:rPr>
              <a:t>to create a positive change.</a:t>
            </a:r>
            <a:endParaRPr lang="en-US" sz="3200" dirty="0">
              <a:solidFill>
                <a:schemeClr val="accent6">
                  <a:lumMod val="10000"/>
                </a:schemeClr>
              </a:solidFill>
            </a:endParaRPr>
          </a:p>
        </p:txBody>
      </p:sp>
      <p:sp>
        <p:nvSpPr>
          <p:cNvPr id="3" name="Content Placeholder 2"/>
          <p:cNvSpPr>
            <a:spLocks noGrp="1"/>
          </p:cNvSpPr>
          <p:nvPr>
            <p:ph idx="1"/>
          </p:nvPr>
        </p:nvSpPr>
        <p:spPr>
          <a:xfrm>
            <a:off x="457200" y="2332038"/>
            <a:ext cx="8229600" cy="4525963"/>
          </a:xfrm>
        </p:spPr>
        <p:txBody>
          <a:bodyPr/>
          <a:lstStyle/>
          <a:p>
            <a:r>
              <a:rPr lang="en-US" sz="2800" dirty="0" smtClean="0">
                <a:solidFill>
                  <a:schemeClr val="accent6">
                    <a:lumMod val="10000"/>
                  </a:schemeClr>
                </a:solidFill>
              </a:rPr>
              <a:t>What happened or didn’t happened?</a:t>
            </a:r>
          </a:p>
          <a:p>
            <a:r>
              <a:rPr lang="en-US" sz="2800" dirty="0" smtClean="0">
                <a:solidFill>
                  <a:schemeClr val="accent6">
                    <a:lumMod val="10000"/>
                  </a:schemeClr>
                </a:solidFill>
              </a:rPr>
              <a:t>Who was involved?  </a:t>
            </a:r>
          </a:p>
          <a:p>
            <a:r>
              <a:rPr lang="en-US" sz="2800" dirty="0" smtClean="0">
                <a:solidFill>
                  <a:schemeClr val="accent6">
                    <a:lumMod val="10000"/>
                  </a:schemeClr>
                </a:solidFill>
              </a:rPr>
              <a:t>What made it successful?</a:t>
            </a:r>
          </a:p>
          <a:p>
            <a:r>
              <a:rPr lang="en-US" sz="2800" dirty="0" smtClean="0">
                <a:solidFill>
                  <a:schemeClr val="accent6">
                    <a:lumMod val="10000"/>
                  </a:schemeClr>
                </a:solidFill>
              </a:rPr>
              <a:t>What did you value most about the situation?</a:t>
            </a:r>
          </a:p>
          <a:p>
            <a:r>
              <a:rPr lang="en-US" sz="2800" dirty="0" smtClean="0">
                <a:solidFill>
                  <a:schemeClr val="accent6">
                    <a:lumMod val="10000"/>
                  </a:schemeClr>
                </a:solidFill>
              </a:rPr>
              <a:t>What about this experience is worth trying again?</a:t>
            </a:r>
          </a:p>
          <a:p>
            <a:r>
              <a:rPr lang="en-US" sz="2800" dirty="0" smtClean="0">
                <a:solidFill>
                  <a:schemeClr val="accent6">
                    <a:lumMod val="10000"/>
                  </a:schemeClr>
                </a:solidFill>
              </a:rPr>
              <a:t>Is there anything you would change if you could do it over to make it an even better experience?</a:t>
            </a:r>
          </a:p>
          <a:p>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1154535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3705" y="497509"/>
            <a:ext cx="3008313" cy="685800"/>
          </a:xfrm>
        </p:spPr>
        <p:txBody>
          <a:bodyPr>
            <a:noAutofit/>
          </a:bodyPr>
          <a:lstStyle/>
          <a:p>
            <a:r>
              <a:rPr lang="en-US" sz="2600" dirty="0" smtClean="0"/>
              <a:t>Hearing Concerns and Preferences</a:t>
            </a:r>
            <a:endParaRPr lang="en-US" sz="2600" dirty="0"/>
          </a:p>
        </p:txBody>
      </p:sp>
      <p:sp>
        <p:nvSpPr>
          <p:cNvPr id="5" name="Content Placeholder 4"/>
          <p:cNvSpPr>
            <a:spLocks noGrp="1"/>
          </p:cNvSpPr>
          <p:nvPr>
            <p:ph idx="1"/>
          </p:nvPr>
        </p:nvSpPr>
        <p:spPr/>
        <p:txBody>
          <a:bodyPr anchor="ctr"/>
          <a:lstStyle/>
          <a:p>
            <a:pPr marL="0" indent="0">
              <a:buNone/>
            </a:pPr>
            <a:r>
              <a:rPr lang="en-US" i="1" dirty="0" smtClean="0">
                <a:solidFill>
                  <a:schemeClr val="accent6">
                    <a:lumMod val="10000"/>
                  </a:schemeClr>
                </a:solidFill>
              </a:rPr>
              <a:t>Appreciate…</a:t>
            </a:r>
          </a:p>
          <a:p>
            <a:pPr marL="971550" lvl="1" indent="-514350">
              <a:buFont typeface="+mj-lt"/>
              <a:buAutoNum type="arabicPeriod"/>
            </a:pPr>
            <a:r>
              <a:rPr lang="en-US" dirty="0" smtClean="0">
                <a:solidFill>
                  <a:schemeClr val="accent6">
                    <a:lumMod val="10000"/>
                  </a:schemeClr>
                </a:solidFill>
              </a:rPr>
              <a:t>The unique qualities of the person</a:t>
            </a:r>
          </a:p>
          <a:p>
            <a:pPr marL="971550" lvl="1" indent="-514350">
              <a:buFont typeface="+mj-lt"/>
              <a:buAutoNum type="arabicPeriod"/>
            </a:pPr>
            <a:r>
              <a:rPr lang="en-US" dirty="0" smtClean="0">
                <a:solidFill>
                  <a:schemeClr val="accent6">
                    <a:lumMod val="10000"/>
                  </a:schemeClr>
                </a:solidFill>
              </a:rPr>
              <a:t>The motivating request</a:t>
            </a:r>
          </a:p>
          <a:p>
            <a:pPr marL="971550" lvl="1" indent="-514350">
              <a:buFont typeface="+mj-lt"/>
              <a:buAutoNum type="arabicPeriod"/>
            </a:pPr>
            <a:r>
              <a:rPr lang="en-US" dirty="0" smtClean="0">
                <a:solidFill>
                  <a:schemeClr val="accent6">
                    <a:lumMod val="10000"/>
                  </a:schemeClr>
                </a:solidFill>
              </a:rPr>
              <a:t>The past success as a springboard for future success and the creation of </a:t>
            </a:r>
            <a:r>
              <a:rPr lang="en-US" dirty="0">
                <a:solidFill>
                  <a:schemeClr val="accent6">
                    <a:lumMod val="10000"/>
                  </a:schemeClr>
                </a:solidFill>
              </a:rPr>
              <a:t>a positive image of the future.</a:t>
            </a:r>
          </a:p>
          <a:p>
            <a:pPr marL="971550" lvl="1" indent="-514350">
              <a:buFont typeface="+mj-lt"/>
              <a:buAutoNum type="arabicPeriod"/>
            </a:pPr>
            <a:endParaRPr lang="en-US" dirty="0" smtClean="0">
              <a:solidFill>
                <a:schemeClr val="accent6">
                  <a:lumMod val="10000"/>
                </a:schemeClr>
              </a:solidFill>
            </a:endParaRPr>
          </a:p>
          <a:p>
            <a:pPr lvl="1"/>
            <a:endParaRPr lang="en-US" dirty="0"/>
          </a:p>
        </p:txBody>
      </p:sp>
      <p:sp>
        <p:nvSpPr>
          <p:cNvPr id="8" name="Text Placeholder 7"/>
          <p:cNvSpPr>
            <a:spLocks noGrp="1"/>
          </p:cNvSpPr>
          <p:nvPr>
            <p:ph type="body" sz="half" idx="2"/>
          </p:nvPr>
        </p:nvSpPr>
        <p:spPr>
          <a:xfrm>
            <a:off x="443949" y="1270003"/>
            <a:ext cx="3008313" cy="4551363"/>
          </a:xfrm>
        </p:spPr>
        <p:txBody>
          <a:bodyPr/>
          <a:lstStyle/>
          <a:p>
            <a:r>
              <a:rPr lang="en-US" sz="2000" dirty="0" smtClean="0">
                <a:solidFill>
                  <a:schemeClr val="accent6">
                    <a:lumMod val="10000"/>
                  </a:schemeClr>
                </a:solidFill>
              </a:rPr>
              <a:t>“The food here is terrible. It is bland and mushy.”</a:t>
            </a:r>
          </a:p>
          <a:p>
            <a:endParaRPr lang="en-US" dirty="0" smtClean="0">
              <a:solidFill>
                <a:schemeClr val="accent6">
                  <a:lumMod val="10000"/>
                </a:schemeClr>
              </a:solidFill>
            </a:endParaRPr>
          </a:p>
          <a:p>
            <a:pPr marL="457200" indent="-457200">
              <a:buAutoNum type="arabicPeriod"/>
            </a:pPr>
            <a:r>
              <a:rPr lang="en-US" sz="2000" dirty="0" smtClean="0">
                <a:solidFill>
                  <a:schemeClr val="accent6">
                    <a:lumMod val="10000"/>
                  </a:schemeClr>
                </a:solidFill>
              </a:rPr>
              <a:t>I appreciate your passion about food quality.  </a:t>
            </a:r>
          </a:p>
          <a:p>
            <a:pPr marL="457200" indent="-457200">
              <a:buAutoNum type="arabicPeriod"/>
            </a:pPr>
            <a:r>
              <a:rPr lang="en-US" sz="2000" dirty="0" smtClean="0">
                <a:solidFill>
                  <a:schemeClr val="accent6">
                    <a:lumMod val="10000"/>
                  </a:schemeClr>
                </a:solidFill>
              </a:rPr>
              <a:t>It sounds like the area we need to address is the preparation of the food.  </a:t>
            </a:r>
          </a:p>
          <a:p>
            <a:pPr marL="457200" indent="-457200">
              <a:buAutoNum type="arabicPeriod"/>
            </a:pPr>
            <a:r>
              <a:rPr lang="en-US" sz="2000" dirty="0" smtClean="0">
                <a:solidFill>
                  <a:schemeClr val="accent6">
                    <a:lumMod val="10000"/>
                  </a:schemeClr>
                </a:solidFill>
              </a:rPr>
              <a:t>Would you share with me a time when the food was prepared the way you like it?</a:t>
            </a:r>
            <a:endParaRPr lang="en-US" sz="2000" dirty="0">
              <a:solidFill>
                <a:schemeClr val="accent6">
                  <a:lumMod val="10000"/>
                </a:schemeClr>
              </a:solidFill>
            </a:endParaRPr>
          </a:p>
        </p:txBody>
      </p:sp>
    </p:spTree>
    <p:extLst>
      <p:ext uri="{BB962C8B-B14F-4D97-AF65-F5344CB8AC3E}">
        <p14:creationId xmlns:p14="http://schemas.microsoft.com/office/powerpoint/2010/main" val="2953703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696" y="304800"/>
            <a:ext cx="8229600" cy="804863"/>
          </a:xfrm>
        </p:spPr>
        <p:txBody>
          <a:bodyPr/>
          <a:lstStyle/>
          <a:p>
            <a:pPr algn="ctr"/>
            <a:r>
              <a:rPr lang="en-US" sz="4000" dirty="0" smtClean="0"/>
              <a:t>Active Listening </a:t>
            </a:r>
            <a:endParaRPr lang="en-US" sz="4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5496" y="2716697"/>
            <a:ext cx="4598503" cy="4025507"/>
          </a:xfrm>
          <a:prstGeom prst="rect">
            <a:avLst/>
          </a:prstGeom>
        </p:spPr>
      </p:pic>
      <p:sp>
        <p:nvSpPr>
          <p:cNvPr id="3" name="Content Placeholder 2"/>
          <p:cNvSpPr>
            <a:spLocks noGrp="1"/>
          </p:cNvSpPr>
          <p:nvPr>
            <p:ph idx="1"/>
          </p:nvPr>
        </p:nvSpPr>
        <p:spPr>
          <a:xfrm>
            <a:off x="304800" y="1219200"/>
            <a:ext cx="8229600" cy="4525963"/>
          </a:xfrm>
        </p:spPr>
        <p:txBody>
          <a:bodyPr/>
          <a:lstStyle/>
          <a:p>
            <a:pPr marL="0" indent="0">
              <a:buNone/>
            </a:pPr>
            <a:r>
              <a:rPr lang="en-US" sz="3200" dirty="0" smtClean="0">
                <a:solidFill>
                  <a:schemeClr val="accent6">
                    <a:lumMod val="10000"/>
                  </a:schemeClr>
                </a:solidFill>
              </a:rPr>
              <a:t>What is active listening? </a:t>
            </a:r>
          </a:p>
          <a:p>
            <a:pPr marL="0" indent="0">
              <a:buNone/>
            </a:pPr>
            <a:r>
              <a:rPr lang="en-US" sz="2400" dirty="0" smtClean="0">
                <a:solidFill>
                  <a:schemeClr val="accent6">
                    <a:lumMod val="10000"/>
                  </a:schemeClr>
                </a:solidFill>
              </a:rPr>
              <a:t>Listening with our full attention</a:t>
            </a:r>
          </a:p>
          <a:p>
            <a:pPr marL="0" indent="0">
              <a:buNone/>
            </a:pPr>
            <a:endParaRPr lang="en-US" sz="1800" dirty="0" smtClean="0"/>
          </a:p>
          <a:p>
            <a:pPr marL="0" indent="0">
              <a:buNone/>
            </a:pPr>
            <a:r>
              <a:rPr lang="en-US" sz="3200" dirty="0" smtClean="0">
                <a:solidFill>
                  <a:schemeClr val="accent6">
                    <a:lumMod val="10000"/>
                  </a:schemeClr>
                </a:solidFill>
              </a:rPr>
              <a:t>What skills does active listening involve?</a:t>
            </a:r>
          </a:p>
          <a:p>
            <a:pPr marL="857250" lvl="1" indent="-457200">
              <a:buFont typeface="+mj-lt"/>
              <a:buAutoNum type="arabicPeriod"/>
            </a:pPr>
            <a:r>
              <a:rPr lang="en-US" sz="2200" dirty="0" smtClean="0">
                <a:solidFill>
                  <a:schemeClr val="accent6">
                    <a:lumMod val="10000"/>
                  </a:schemeClr>
                </a:solidFill>
              </a:rPr>
              <a:t>Body Language</a:t>
            </a:r>
          </a:p>
          <a:p>
            <a:pPr marL="857250" lvl="1" indent="-457200">
              <a:buFont typeface="+mj-lt"/>
              <a:buAutoNum type="arabicPeriod"/>
            </a:pPr>
            <a:r>
              <a:rPr lang="en-US" sz="2200" dirty="0" smtClean="0">
                <a:solidFill>
                  <a:schemeClr val="accent6">
                    <a:lumMod val="10000"/>
                  </a:schemeClr>
                </a:solidFill>
              </a:rPr>
              <a:t>Tone of Voice</a:t>
            </a:r>
          </a:p>
          <a:p>
            <a:pPr marL="857250" lvl="1" indent="-457200">
              <a:buFont typeface="+mj-lt"/>
              <a:buAutoNum type="arabicPeriod"/>
            </a:pPr>
            <a:r>
              <a:rPr lang="en-US" sz="2200" dirty="0" smtClean="0">
                <a:solidFill>
                  <a:schemeClr val="accent6">
                    <a:lumMod val="10000"/>
                  </a:schemeClr>
                </a:solidFill>
              </a:rPr>
              <a:t>Paraphrase</a:t>
            </a:r>
          </a:p>
          <a:p>
            <a:pPr marL="857250" lvl="1" indent="-457200">
              <a:buFont typeface="+mj-lt"/>
              <a:buAutoNum type="arabicPeriod"/>
            </a:pPr>
            <a:r>
              <a:rPr lang="en-US" sz="2200" dirty="0" smtClean="0">
                <a:solidFill>
                  <a:schemeClr val="accent6">
                    <a:lumMod val="10000"/>
                  </a:schemeClr>
                </a:solidFill>
              </a:rPr>
              <a:t>Inquiry</a:t>
            </a:r>
          </a:p>
        </p:txBody>
      </p:sp>
    </p:spTree>
    <p:extLst>
      <p:ext uri="{BB962C8B-B14F-4D97-AF65-F5344CB8AC3E}">
        <p14:creationId xmlns:p14="http://schemas.microsoft.com/office/powerpoint/2010/main" val="339934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Skills of Active Listening Defined</a:t>
            </a:r>
            <a:endParaRPr lang="en-US" sz="4000" dirty="0"/>
          </a:p>
        </p:txBody>
      </p:sp>
      <p:sp>
        <p:nvSpPr>
          <p:cNvPr id="3" name="Content Placeholder 2"/>
          <p:cNvSpPr>
            <a:spLocks noGrp="1"/>
          </p:cNvSpPr>
          <p:nvPr>
            <p:ph idx="1"/>
          </p:nvPr>
        </p:nvSpPr>
        <p:spPr/>
        <p:txBody>
          <a:bodyPr>
            <a:normAutofit lnSpcReduction="10000"/>
          </a:bodyPr>
          <a:lstStyle/>
          <a:p>
            <a:pPr marL="0" indent="0">
              <a:buNone/>
            </a:pPr>
            <a:r>
              <a:rPr lang="en-US" sz="3200" dirty="0" smtClean="0">
                <a:solidFill>
                  <a:schemeClr val="accent6">
                    <a:lumMod val="10000"/>
                  </a:schemeClr>
                </a:solidFill>
              </a:rPr>
              <a:t>What is body language? </a:t>
            </a:r>
          </a:p>
          <a:p>
            <a:pPr lvl="1"/>
            <a:r>
              <a:rPr lang="en-US" sz="2000" dirty="0">
                <a:solidFill>
                  <a:schemeClr val="accent6">
                    <a:lumMod val="10000"/>
                  </a:schemeClr>
                </a:solidFill>
              </a:rPr>
              <a:t>The way people communicate through facial expressions, postures, and gestures</a:t>
            </a:r>
            <a:r>
              <a:rPr lang="en-US" sz="2000" dirty="0" smtClean="0">
                <a:solidFill>
                  <a:schemeClr val="accent6">
                    <a:lumMod val="10000"/>
                  </a:schemeClr>
                </a:solidFill>
              </a:rPr>
              <a:t>.</a:t>
            </a:r>
          </a:p>
          <a:p>
            <a:pPr marL="0" indent="0">
              <a:buNone/>
            </a:pPr>
            <a:r>
              <a:rPr lang="en-US" sz="3200" dirty="0" smtClean="0">
                <a:solidFill>
                  <a:schemeClr val="accent6">
                    <a:lumMod val="10000"/>
                  </a:schemeClr>
                </a:solidFill>
              </a:rPr>
              <a:t>What is tone of voice?</a:t>
            </a:r>
          </a:p>
          <a:p>
            <a:pPr marL="857250" lvl="1" indent="-457200"/>
            <a:r>
              <a:rPr lang="en-US" sz="2000" dirty="0">
                <a:solidFill>
                  <a:schemeClr val="accent6">
                    <a:lumMod val="10000"/>
                  </a:schemeClr>
                </a:solidFill>
              </a:rPr>
              <a:t>The way people </a:t>
            </a:r>
            <a:r>
              <a:rPr lang="en-US" sz="2000" dirty="0" smtClean="0">
                <a:solidFill>
                  <a:schemeClr val="accent6">
                    <a:lumMod val="10000"/>
                  </a:schemeClr>
                </a:solidFill>
              </a:rPr>
              <a:t>speak to each other including pitch, volume and intonations.</a:t>
            </a:r>
            <a:endParaRPr lang="en-US" sz="2000" dirty="0">
              <a:solidFill>
                <a:schemeClr val="accent6">
                  <a:lumMod val="10000"/>
                </a:schemeClr>
              </a:solidFill>
            </a:endParaRPr>
          </a:p>
          <a:p>
            <a:pPr marL="0" indent="0">
              <a:buNone/>
            </a:pPr>
            <a:r>
              <a:rPr lang="en-US" sz="3200" dirty="0">
                <a:solidFill>
                  <a:schemeClr val="accent6">
                    <a:lumMod val="10000"/>
                  </a:schemeClr>
                </a:solidFill>
              </a:rPr>
              <a:t>What is p</a:t>
            </a:r>
            <a:r>
              <a:rPr lang="en-US" sz="3200" dirty="0" smtClean="0">
                <a:solidFill>
                  <a:schemeClr val="accent6">
                    <a:lumMod val="10000"/>
                  </a:schemeClr>
                </a:solidFill>
              </a:rPr>
              <a:t>araphrase?</a:t>
            </a:r>
            <a:endParaRPr lang="en-US" sz="3200" dirty="0">
              <a:solidFill>
                <a:schemeClr val="accent6">
                  <a:lumMod val="10000"/>
                </a:schemeClr>
              </a:solidFill>
            </a:endParaRPr>
          </a:p>
          <a:p>
            <a:pPr marL="857250" lvl="1" indent="-457200"/>
            <a:r>
              <a:rPr lang="en-US" sz="2000" dirty="0">
                <a:solidFill>
                  <a:schemeClr val="accent6">
                    <a:lumMod val="10000"/>
                  </a:schemeClr>
                </a:solidFill>
              </a:rPr>
              <a:t>Repeating back in one’s own words what the speaker has said to ensure </a:t>
            </a:r>
            <a:r>
              <a:rPr lang="en-US" sz="2000" dirty="0" smtClean="0">
                <a:solidFill>
                  <a:schemeClr val="accent6">
                    <a:lumMod val="10000"/>
                  </a:schemeClr>
                </a:solidFill>
              </a:rPr>
              <a:t>understanding of the facts, feelings or both.</a:t>
            </a:r>
            <a:endParaRPr lang="en-US" sz="2000" dirty="0">
              <a:solidFill>
                <a:schemeClr val="accent6">
                  <a:lumMod val="10000"/>
                </a:schemeClr>
              </a:solidFill>
            </a:endParaRPr>
          </a:p>
          <a:p>
            <a:pPr marL="0" indent="0">
              <a:buNone/>
            </a:pPr>
            <a:r>
              <a:rPr lang="en-US" sz="3200" dirty="0">
                <a:solidFill>
                  <a:schemeClr val="accent6">
                    <a:lumMod val="10000"/>
                  </a:schemeClr>
                </a:solidFill>
              </a:rPr>
              <a:t>What is i</a:t>
            </a:r>
            <a:r>
              <a:rPr lang="en-US" sz="3200" dirty="0" smtClean="0">
                <a:solidFill>
                  <a:schemeClr val="accent6">
                    <a:lumMod val="10000"/>
                  </a:schemeClr>
                </a:solidFill>
              </a:rPr>
              <a:t>nquiry?</a:t>
            </a:r>
            <a:endParaRPr lang="en-US" sz="3200" dirty="0">
              <a:solidFill>
                <a:schemeClr val="accent6">
                  <a:lumMod val="10000"/>
                </a:schemeClr>
              </a:solidFill>
            </a:endParaRPr>
          </a:p>
          <a:p>
            <a:pPr marL="857250" lvl="1" indent="-457200"/>
            <a:r>
              <a:rPr lang="en-US" sz="2000" dirty="0" smtClean="0">
                <a:solidFill>
                  <a:schemeClr val="accent6">
                    <a:lumMod val="10000"/>
                  </a:schemeClr>
                </a:solidFill>
              </a:rPr>
              <a:t>Using open or closed questions to clarify or gather additional information.</a:t>
            </a:r>
          </a:p>
        </p:txBody>
      </p:sp>
    </p:spTree>
    <p:extLst>
      <p:ext uri="{BB962C8B-B14F-4D97-AF65-F5344CB8AC3E}">
        <p14:creationId xmlns:p14="http://schemas.microsoft.com/office/powerpoint/2010/main" val="73528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Placeholder 8"/>
          <p:cNvPicPr>
            <a:picLocks noGrp="1" noChangeAspect="1"/>
          </p:cNvPicPr>
          <p:nvPr>
            <p:ph type="pic" idx="1"/>
          </p:nvPr>
        </p:nvPicPr>
        <p:blipFill>
          <a:blip r:embed="rId3">
            <a:extLst>
              <a:ext uri="{28A0092B-C50C-407E-A947-70E740481C1C}">
                <a14:useLocalDpi xmlns:a14="http://schemas.microsoft.com/office/drawing/2010/main" val="0"/>
              </a:ext>
            </a:extLst>
          </a:blip>
          <a:srcRect t="864" b="864"/>
          <a:stretch>
            <a:fillRect/>
          </a:stretch>
        </p:blipFill>
        <p:spPr/>
      </p:pic>
      <p:sp>
        <p:nvSpPr>
          <p:cNvPr id="11" name="Title 10"/>
          <p:cNvSpPr>
            <a:spLocks noGrp="1"/>
          </p:cNvSpPr>
          <p:nvPr>
            <p:ph type="title"/>
          </p:nvPr>
        </p:nvSpPr>
        <p:spPr/>
        <p:txBody>
          <a:bodyPr anchor="ctr">
            <a:normAutofit fontScale="90000"/>
          </a:bodyPr>
          <a:lstStyle/>
          <a:p>
            <a:r>
              <a:rPr lang="en-US" dirty="0"/>
              <a:t>Listening Deeply to Understand</a:t>
            </a:r>
            <a:br>
              <a:rPr lang="en-US" dirty="0"/>
            </a:br>
            <a:endParaRPr lang="en-US" dirty="0"/>
          </a:p>
        </p:txBody>
      </p:sp>
      <p:sp>
        <p:nvSpPr>
          <p:cNvPr id="12" name="Title 6"/>
          <p:cNvSpPr>
            <a:spLocks noGrp="1"/>
          </p:cNvSpPr>
          <p:nvPr>
            <p:ph type="body" sz="half" idx="2"/>
          </p:nvPr>
        </p:nvSpPr>
        <p:spPr/>
        <p:txBody>
          <a:bodyPr>
            <a:normAutofit fontScale="92500" lnSpcReduction="10000"/>
          </a:bodyPr>
          <a:lstStyle/>
          <a:p>
            <a:r>
              <a:rPr lang="en-US" sz="2800" dirty="0">
                <a:solidFill>
                  <a:schemeClr val="accent6">
                    <a:lumMod val="10000"/>
                  </a:schemeClr>
                </a:solidFill>
              </a:rPr>
              <a:t>How might using the skills of Active Listening increase engagement? </a:t>
            </a:r>
          </a:p>
        </p:txBody>
      </p:sp>
    </p:spTree>
    <p:extLst>
      <p:ext uri="{BB962C8B-B14F-4D97-AF65-F5344CB8AC3E}">
        <p14:creationId xmlns:p14="http://schemas.microsoft.com/office/powerpoint/2010/main" val="37523582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764177" y="990600"/>
            <a:ext cx="5835406" cy="5638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defTabSz="457200" rtl="0" eaLnBrk="1" fontAlgn="base" hangingPunct="1">
              <a:spcBef>
                <a:spcPct val="0"/>
              </a:spcBef>
              <a:spcAft>
                <a:spcPct val="0"/>
              </a:spcAft>
              <a:defRPr sz="2300" b="0" i="0" u="none" kern="1200">
                <a:solidFill>
                  <a:schemeClr val="bg1"/>
                </a:solidFill>
                <a:latin typeface="+mj-lt"/>
                <a:ea typeface="ヒラギノ角ゴ Pro W3" charset="-128"/>
                <a:cs typeface="ヒラギノ角ゴ Pro W3" charset="0"/>
              </a:defRPr>
            </a:lvl1pPr>
            <a:lvl2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2pPr>
            <a:lvl3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3pPr>
            <a:lvl4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4pPr>
            <a:lvl5pPr algn="ctr" defTabSz="457200" rtl="0" eaLnBrk="1" fontAlgn="base" hangingPunct="1">
              <a:spcBef>
                <a:spcPct val="0"/>
              </a:spcBef>
              <a:spcAft>
                <a:spcPct val="0"/>
              </a:spcAft>
              <a:defRPr sz="4400">
                <a:solidFill>
                  <a:srgbClr val="F53530"/>
                </a:solidFill>
                <a:latin typeface="Arial" charset="0"/>
                <a:ea typeface="ヒラギノ角ゴ Pro W3" charset="-128"/>
                <a:cs typeface="ヒラギノ角ゴ Pro W3" charset="0"/>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128"/>
              </a:defRPr>
            </a:lvl9pPr>
          </a:lstStyle>
          <a:p>
            <a:r>
              <a:rPr lang="en-US" sz="3600" b="1" dirty="0" smtClean="0">
                <a:solidFill>
                  <a:srgbClr val="E70000">
                    <a:lumMod val="10000"/>
                  </a:srgbClr>
                </a:solidFill>
              </a:rPr>
              <a:t>Part I- Maximizing Engagement through Appreciation </a:t>
            </a:r>
          </a:p>
          <a:p>
            <a:endParaRPr lang="en-US" sz="3600" b="1" dirty="0" smtClean="0">
              <a:solidFill>
                <a:srgbClr val="E70000">
                  <a:lumMod val="10000"/>
                </a:srgbClr>
              </a:solidFill>
            </a:endParaRPr>
          </a:p>
          <a:p>
            <a:r>
              <a:rPr lang="en-US" sz="3600" b="1" dirty="0" smtClean="0">
                <a:solidFill>
                  <a:srgbClr val="E70000">
                    <a:lumMod val="10000"/>
                  </a:srgbClr>
                </a:solidFill>
              </a:rPr>
              <a:t>Part II-Maximizing Engagement </a:t>
            </a:r>
            <a:r>
              <a:rPr lang="en-US" sz="3600" b="1" dirty="0">
                <a:solidFill>
                  <a:srgbClr val="E70000">
                    <a:lumMod val="10000"/>
                  </a:srgbClr>
                </a:solidFill>
              </a:rPr>
              <a:t>t</a:t>
            </a:r>
            <a:r>
              <a:rPr lang="en-US" sz="3600" b="1" dirty="0" smtClean="0">
                <a:solidFill>
                  <a:srgbClr val="E70000">
                    <a:lumMod val="10000"/>
                  </a:srgbClr>
                </a:solidFill>
              </a:rPr>
              <a:t>hrough </a:t>
            </a:r>
          </a:p>
          <a:p>
            <a:r>
              <a:rPr lang="en-US" sz="3600" b="1" dirty="0" smtClean="0">
                <a:solidFill>
                  <a:srgbClr val="E70000">
                    <a:lumMod val="10000"/>
                  </a:srgbClr>
                </a:solidFill>
              </a:rPr>
              <a:t>Accommodations and Adaptation</a:t>
            </a:r>
            <a:r>
              <a:rPr lang="en-US" b="1" dirty="0" smtClean="0">
                <a:solidFill>
                  <a:srgbClr val="FFFFFF"/>
                </a:solidFill>
              </a:rPr>
              <a:t/>
            </a:r>
            <a:br>
              <a:rPr lang="en-US" b="1" dirty="0" smtClean="0">
                <a:solidFill>
                  <a:srgbClr val="FFFFFF"/>
                </a:solidFill>
              </a:rPr>
            </a:br>
            <a:r>
              <a:rPr lang="en-US" b="1" dirty="0" smtClean="0">
                <a:solidFill>
                  <a:srgbClr val="FF0000"/>
                </a:solidFill>
              </a:rPr>
              <a:t/>
            </a:r>
            <a:br>
              <a:rPr lang="en-US" b="1" dirty="0" smtClean="0">
                <a:solidFill>
                  <a:srgbClr val="FF0000"/>
                </a:solidFill>
              </a:rPr>
            </a:br>
            <a:r>
              <a:rPr lang="en-US" b="1" dirty="0" smtClean="0">
                <a:solidFill>
                  <a:srgbClr val="E70000">
                    <a:lumMod val="10000"/>
                  </a:srgbClr>
                </a:solidFill>
              </a:rPr>
              <a:t>Kate Waldo, CTRS, ACC</a:t>
            </a:r>
            <a:br>
              <a:rPr lang="en-US" b="1" dirty="0" smtClean="0">
                <a:solidFill>
                  <a:srgbClr val="E70000">
                    <a:lumMod val="10000"/>
                  </a:srgbClr>
                </a:solidFill>
              </a:rPr>
            </a:br>
            <a:r>
              <a:rPr lang="en-US" b="1" dirty="0" smtClean="0">
                <a:solidFill>
                  <a:srgbClr val="E70000">
                    <a:lumMod val="10000"/>
                  </a:srgbClr>
                </a:solidFill>
              </a:rPr>
              <a:t>National Director of Recreation and </a:t>
            </a:r>
          </a:p>
          <a:p>
            <a:r>
              <a:rPr lang="en-US" b="1" dirty="0" smtClean="0">
                <a:solidFill>
                  <a:srgbClr val="E70000">
                    <a:lumMod val="10000"/>
                  </a:srgbClr>
                </a:solidFill>
              </a:rPr>
              <a:t>Guest Services</a:t>
            </a:r>
          </a:p>
          <a:p>
            <a:endParaRPr lang="en-US" b="1" dirty="0" smtClean="0">
              <a:solidFill>
                <a:srgbClr val="E70000">
                  <a:lumMod val="10000"/>
                </a:srgbClr>
              </a:solidFill>
            </a:endParaRPr>
          </a:p>
          <a:p>
            <a:r>
              <a:rPr lang="en-US" b="1" dirty="0" smtClean="0">
                <a:solidFill>
                  <a:srgbClr val="FF0000"/>
                </a:solidFill>
              </a:rPr>
              <a:t/>
            </a:r>
            <a:br>
              <a:rPr lang="en-US" b="1" dirty="0" smtClean="0">
                <a:solidFill>
                  <a:srgbClr val="FF0000"/>
                </a:solidFill>
              </a:rPr>
            </a:br>
            <a:r>
              <a:rPr lang="en-US" dirty="0" smtClean="0">
                <a:solidFill>
                  <a:srgbClr val="FF0000"/>
                </a:solidFill>
              </a:rPr>
              <a:t/>
            </a:r>
            <a:br>
              <a:rPr lang="en-US" dirty="0" smtClean="0">
                <a:solidFill>
                  <a:srgbClr val="FF0000"/>
                </a:solidFill>
              </a:rPr>
            </a:br>
            <a:endParaRPr lang="en-US" dirty="0">
              <a:solidFill>
                <a:srgbClr val="FF0000"/>
              </a:solidFill>
            </a:endParaRPr>
          </a:p>
        </p:txBody>
      </p:sp>
    </p:spTree>
    <p:extLst>
      <p:ext uri="{BB962C8B-B14F-4D97-AF65-F5344CB8AC3E}">
        <p14:creationId xmlns:p14="http://schemas.microsoft.com/office/powerpoint/2010/main" val="1538517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10000"/>
                  </a:schemeClr>
                </a:solidFill>
              </a:rPr>
              <a:t>Commitments for Next Steps</a:t>
            </a:r>
            <a:endParaRPr lang="en-US" b="1" dirty="0">
              <a:solidFill>
                <a:schemeClr val="accent6">
                  <a:lumMod val="10000"/>
                </a:schemeClr>
              </a:solidFill>
            </a:endParaRPr>
          </a:p>
        </p:txBody>
      </p:sp>
      <p:sp>
        <p:nvSpPr>
          <p:cNvPr id="3" name="Content Placeholder 2"/>
          <p:cNvSpPr>
            <a:spLocks noGrp="1"/>
          </p:cNvSpPr>
          <p:nvPr>
            <p:ph type="body" idx="1"/>
          </p:nvPr>
        </p:nvSpPr>
        <p:spPr/>
        <p:txBody>
          <a:bodyPr/>
          <a:lstStyle/>
          <a:p>
            <a:endParaRPr lang="en-US" dirty="0" smtClean="0"/>
          </a:p>
          <a:p>
            <a:endParaRPr lang="en-US" dirty="0"/>
          </a:p>
        </p:txBody>
      </p:sp>
      <p:pic>
        <p:nvPicPr>
          <p:cNvPr id="4" name="Content Placeholder 3"/>
          <p:cNvPicPr>
            <a:picLocks noGrp="1" noChangeAspect="1"/>
          </p:cNvPicPr>
          <p:nvPr>
            <p:ph sz="half" idx="2"/>
          </p:nvPr>
        </p:nvPicPr>
        <p:blipFill>
          <a:blip r:embed="rId3"/>
          <a:stretch>
            <a:fillRect/>
          </a:stretch>
        </p:blipFill>
        <p:spPr>
          <a:xfrm>
            <a:off x="745365" y="2073118"/>
            <a:ext cx="3139226" cy="4185634"/>
          </a:xfrm>
          <a:prstGeom prst="rect">
            <a:avLst/>
          </a:prstGeom>
        </p:spPr>
      </p:pic>
      <p:sp>
        <p:nvSpPr>
          <p:cNvPr id="7" name="Text Placeholder 6"/>
          <p:cNvSpPr>
            <a:spLocks noGrp="1"/>
          </p:cNvSpPr>
          <p:nvPr>
            <p:ph type="body" sz="quarter" idx="3"/>
          </p:nvPr>
        </p:nvSpPr>
        <p:spPr>
          <a:xfrm>
            <a:off x="4267200" y="1371600"/>
            <a:ext cx="4514046" cy="869948"/>
          </a:xfrm>
        </p:spPr>
        <p:txBody>
          <a:bodyPr anchor="ctr"/>
          <a:lstStyle/>
          <a:p>
            <a:r>
              <a:rPr lang="en-US" dirty="0" smtClean="0"/>
              <a:t>What can you personally change or try?</a:t>
            </a:r>
            <a:endParaRPr lang="en-US" dirty="0"/>
          </a:p>
        </p:txBody>
      </p:sp>
      <p:sp>
        <p:nvSpPr>
          <p:cNvPr id="8" name="Content Placeholder 7"/>
          <p:cNvSpPr>
            <a:spLocks noGrp="1"/>
          </p:cNvSpPr>
          <p:nvPr>
            <p:ph sz="quarter" idx="4"/>
          </p:nvPr>
        </p:nvSpPr>
        <p:spPr/>
        <p:txBody>
          <a:bodyPr/>
          <a:lstStyle/>
          <a:p>
            <a:r>
              <a:rPr lang="en-US" dirty="0" smtClean="0"/>
              <a:t>Patience</a:t>
            </a:r>
          </a:p>
          <a:p>
            <a:r>
              <a:rPr lang="en-US" dirty="0" smtClean="0"/>
              <a:t>Practice</a:t>
            </a:r>
          </a:p>
          <a:p>
            <a:r>
              <a:rPr lang="en-US" dirty="0" smtClean="0"/>
              <a:t>Persistence</a:t>
            </a:r>
          </a:p>
          <a:p>
            <a:r>
              <a:rPr lang="en-US" dirty="0" smtClean="0"/>
              <a:t>Perseverance </a:t>
            </a:r>
          </a:p>
          <a:p>
            <a:endParaRPr lang="en-US" dirty="0" smtClean="0"/>
          </a:p>
          <a:p>
            <a:endParaRPr lang="en-US" dirty="0"/>
          </a:p>
        </p:txBody>
      </p:sp>
    </p:spTree>
    <p:extLst>
      <p:ext uri="{BB962C8B-B14F-4D97-AF65-F5344CB8AC3E}">
        <p14:creationId xmlns:p14="http://schemas.microsoft.com/office/powerpoint/2010/main" val="1762210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Introduction</a:t>
            </a:r>
            <a:endParaRPr lang="en-US" dirty="0"/>
          </a:p>
        </p:txBody>
      </p:sp>
      <p:sp>
        <p:nvSpPr>
          <p:cNvPr id="3" name="Content Placeholder 2"/>
          <p:cNvSpPr>
            <a:spLocks noGrp="1"/>
          </p:cNvSpPr>
          <p:nvPr>
            <p:ph idx="1"/>
          </p:nvPr>
        </p:nvSpPr>
        <p:spPr>
          <a:xfrm>
            <a:off x="457200" y="1981200"/>
            <a:ext cx="8229600" cy="3867150"/>
          </a:xfrm>
        </p:spPr>
        <p:txBody>
          <a:bodyPr/>
          <a:lstStyle/>
          <a:p>
            <a:pPr>
              <a:buFont typeface="Wingdings" panose="05000000000000000000" pitchFamily="2" charset="2"/>
              <a:buChar char="§"/>
            </a:pPr>
            <a:r>
              <a:rPr lang="en-US" sz="2800" dirty="0" smtClean="0"/>
              <a:t>Goals</a:t>
            </a:r>
          </a:p>
          <a:p>
            <a:pPr lvl="1">
              <a:buFont typeface="Wingdings" panose="05000000000000000000" pitchFamily="2" charset="2"/>
              <a:buChar char="§"/>
            </a:pPr>
            <a:r>
              <a:rPr lang="en-US" dirty="0" smtClean="0"/>
              <a:t>Engage residents and families</a:t>
            </a:r>
          </a:p>
          <a:p>
            <a:pPr lvl="1">
              <a:buFont typeface="Wingdings" panose="05000000000000000000" pitchFamily="2" charset="2"/>
              <a:buChar char="§"/>
            </a:pPr>
            <a:r>
              <a:rPr lang="en-US" dirty="0" smtClean="0"/>
              <a:t>Partner with nursing homes on improvement</a:t>
            </a:r>
          </a:p>
          <a:p>
            <a:pPr lvl="1">
              <a:buFont typeface="Wingdings" panose="05000000000000000000" pitchFamily="2" charset="2"/>
              <a:buChar char="§"/>
            </a:pPr>
            <a:r>
              <a:rPr lang="en-US" dirty="0" smtClean="0"/>
              <a:t>Improve quality of life for residents</a:t>
            </a:r>
          </a:p>
          <a:p>
            <a:pPr marL="0" indent="0">
              <a:buNone/>
            </a:pPr>
            <a:endParaRPr lang="en-US" sz="2800" dirty="0" smtClean="0"/>
          </a:p>
          <a:p>
            <a:pPr marL="914400" lvl="2" indent="0">
              <a:buNone/>
            </a:pPr>
            <a:endParaRPr lang="en-US" sz="2000" dirty="0" smtClean="0"/>
          </a:p>
        </p:txBody>
      </p:sp>
    </p:spTree>
    <p:extLst>
      <p:ext uri="{BB962C8B-B14F-4D97-AF65-F5344CB8AC3E}">
        <p14:creationId xmlns:p14="http://schemas.microsoft.com/office/powerpoint/2010/main" val="3966874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799" y="721218"/>
            <a:ext cx="5290931" cy="5254579"/>
          </a:xfrm>
        </p:spPr>
        <p:txBody>
          <a:bodyPr/>
          <a:lstStyle/>
          <a:p>
            <a:r>
              <a:rPr lang="en-US" sz="3600" dirty="0" smtClean="0">
                <a:solidFill>
                  <a:schemeClr val="accent6">
                    <a:lumMod val="10000"/>
                  </a:schemeClr>
                </a:solidFill>
              </a:rPr>
              <a:t>Maximizing Engagement </a:t>
            </a:r>
            <a:br>
              <a:rPr lang="en-US" sz="3600" dirty="0" smtClean="0">
                <a:solidFill>
                  <a:schemeClr val="accent6">
                    <a:lumMod val="10000"/>
                  </a:schemeClr>
                </a:solidFill>
              </a:rPr>
            </a:br>
            <a:r>
              <a:rPr lang="en-US" sz="3600" dirty="0" smtClean="0">
                <a:solidFill>
                  <a:schemeClr val="accent6">
                    <a:lumMod val="10000"/>
                  </a:schemeClr>
                </a:solidFill>
              </a:rPr>
              <a:t>through </a:t>
            </a:r>
            <a:br>
              <a:rPr lang="en-US" sz="3600" dirty="0" smtClean="0">
                <a:solidFill>
                  <a:schemeClr val="accent6">
                    <a:lumMod val="10000"/>
                  </a:schemeClr>
                </a:solidFill>
              </a:rPr>
            </a:br>
            <a:r>
              <a:rPr lang="en-US" sz="3600" dirty="0" smtClean="0">
                <a:solidFill>
                  <a:schemeClr val="accent6">
                    <a:lumMod val="10000"/>
                  </a:schemeClr>
                </a:solidFill>
              </a:rPr>
              <a:t>Appreciation</a:t>
            </a:r>
            <a:r>
              <a:rPr lang="en-US" dirty="0" smtClean="0"/>
              <a:t/>
            </a:r>
            <a:br>
              <a:rPr lang="en-US" dirty="0" smtClean="0"/>
            </a:br>
            <a:r>
              <a:rPr lang="en-US" dirty="0">
                <a:solidFill>
                  <a:schemeClr val="accent2"/>
                </a:solidFill>
              </a:rPr>
              <a:t/>
            </a:r>
            <a:br>
              <a:rPr lang="en-US" dirty="0">
                <a:solidFill>
                  <a:schemeClr val="accent2"/>
                </a:solidFill>
              </a:rPr>
            </a:br>
            <a:r>
              <a:rPr lang="en-US" dirty="0" smtClean="0">
                <a:solidFill>
                  <a:schemeClr val="accent6">
                    <a:lumMod val="10000"/>
                  </a:schemeClr>
                </a:solidFill>
              </a:rPr>
              <a:t>Kate Waldo, CTRS, ACC</a:t>
            </a:r>
            <a:br>
              <a:rPr lang="en-US" dirty="0" smtClean="0">
                <a:solidFill>
                  <a:schemeClr val="accent6">
                    <a:lumMod val="10000"/>
                  </a:schemeClr>
                </a:solidFill>
              </a:rPr>
            </a:br>
            <a:r>
              <a:rPr lang="en-US" dirty="0" smtClean="0">
                <a:solidFill>
                  <a:schemeClr val="accent6">
                    <a:lumMod val="10000"/>
                  </a:schemeClr>
                </a:solidFill>
              </a:rPr>
              <a:t>National Director of Recreation and Guest Services</a:t>
            </a:r>
            <a:r>
              <a:rPr lang="en-US" dirty="0" smtClean="0">
                <a:solidFill>
                  <a:schemeClr val="accent2"/>
                </a:solidFill>
              </a:rPr>
              <a:t/>
            </a:r>
            <a:br>
              <a:rPr lang="en-US" dirty="0" smtClean="0">
                <a:solidFill>
                  <a:schemeClr val="accent2"/>
                </a:solidFill>
              </a:rPr>
            </a:br>
            <a:r>
              <a:rPr lang="en-US" dirty="0">
                <a:solidFill>
                  <a:schemeClr val="accent2"/>
                </a:solidFill>
              </a:rPr>
              <a:t/>
            </a:r>
            <a:br>
              <a:rPr lang="en-US" dirty="0">
                <a:solidFill>
                  <a:schemeClr val="accent2"/>
                </a:solidFill>
              </a:rPr>
            </a:br>
            <a:endParaRPr lang="en-US" dirty="0">
              <a:solidFill>
                <a:schemeClr val="accent2"/>
              </a:solidFill>
            </a:endParaRPr>
          </a:p>
        </p:txBody>
      </p:sp>
    </p:spTree>
    <p:extLst>
      <p:ext uri="{BB962C8B-B14F-4D97-AF65-F5344CB8AC3E}">
        <p14:creationId xmlns:p14="http://schemas.microsoft.com/office/powerpoint/2010/main" val="371052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solidFill>
                  <a:schemeClr val="accent6">
                    <a:lumMod val="10000"/>
                  </a:schemeClr>
                </a:solidFill>
              </a:rPr>
              <a:t>Objectives</a:t>
            </a:r>
            <a:endParaRPr lang="en-US" sz="3600" dirty="0">
              <a:solidFill>
                <a:schemeClr val="accent6">
                  <a:lumMod val="10000"/>
                </a:schemeClr>
              </a:solidFill>
            </a:endParaRPr>
          </a:p>
        </p:txBody>
      </p:sp>
      <p:sp>
        <p:nvSpPr>
          <p:cNvPr id="3" name="Content Placeholder 2"/>
          <p:cNvSpPr>
            <a:spLocks noGrp="1"/>
          </p:cNvSpPr>
          <p:nvPr>
            <p:ph idx="1"/>
          </p:nvPr>
        </p:nvSpPr>
        <p:spPr/>
        <p:txBody>
          <a:bodyPr/>
          <a:lstStyle/>
          <a:p>
            <a:r>
              <a:rPr lang="en-US" sz="3200" dirty="0" smtClean="0">
                <a:solidFill>
                  <a:schemeClr val="accent6">
                    <a:lumMod val="10000"/>
                  </a:schemeClr>
                </a:solidFill>
              </a:rPr>
              <a:t>Introduce the three elements of an engagement process.</a:t>
            </a:r>
          </a:p>
          <a:p>
            <a:r>
              <a:rPr lang="en-US" sz="3200" dirty="0" smtClean="0">
                <a:solidFill>
                  <a:schemeClr val="accent6">
                    <a:lumMod val="10000"/>
                  </a:schemeClr>
                </a:solidFill>
              </a:rPr>
              <a:t>Review the importance of appreciation and active listening as skills for increasing engagement.</a:t>
            </a:r>
          </a:p>
        </p:txBody>
      </p:sp>
    </p:spTree>
    <p:extLst>
      <p:ext uri="{BB962C8B-B14F-4D97-AF65-F5344CB8AC3E}">
        <p14:creationId xmlns:p14="http://schemas.microsoft.com/office/powerpoint/2010/main" val="566009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solidFill>
                  <a:schemeClr val="accent6">
                    <a:lumMod val="10000"/>
                  </a:schemeClr>
                </a:solidFill>
              </a:rPr>
              <a:t>The Story of Madame President</a:t>
            </a:r>
            <a:endParaRPr lang="en-US" sz="3200" dirty="0">
              <a:solidFill>
                <a:schemeClr val="accent6">
                  <a:lumMod val="10000"/>
                </a:schemeClr>
              </a:solidFill>
            </a:endParaRP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29309" y="2806320"/>
            <a:ext cx="2176359" cy="1981200"/>
          </a:xfrm>
        </p:spPr>
      </p:pic>
    </p:spTree>
    <p:extLst>
      <p:ext uri="{BB962C8B-B14F-4D97-AF65-F5344CB8AC3E}">
        <p14:creationId xmlns:p14="http://schemas.microsoft.com/office/powerpoint/2010/main" val="2544090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93" y="21771"/>
            <a:ext cx="8062132" cy="1513216"/>
          </a:xfrm>
        </p:spPr>
        <p:txBody>
          <a:bodyPr>
            <a:normAutofit/>
          </a:bodyPr>
          <a:lstStyle/>
          <a:p>
            <a:r>
              <a:rPr lang="en-US" sz="3600" dirty="0" smtClean="0">
                <a:solidFill>
                  <a:schemeClr val="accent6">
                    <a:lumMod val="10000"/>
                  </a:schemeClr>
                </a:solidFill>
              </a:rPr>
              <a:t>Elements of Engagement Process</a:t>
            </a:r>
            <a:endParaRPr lang="en-US" sz="3600" dirty="0">
              <a:solidFill>
                <a:schemeClr val="accent6">
                  <a:lumMod val="1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82166673"/>
              </p:ext>
            </p:extLst>
          </p:nvPr>
        </p:nvGraphicFramePr>
        <p:xfrm>
          <a:off x="273844" y="2493964"/>
          <a:ext cx="3508772" cy="39325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2340" y="3101010"/>
            <a:ext cx="4054592" cy="29283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2299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6">
                    <a:lumMod val="10000"/>
                  </a:schemeClr>
                </a:solidFill>
              </a:rPr>
              <a:t>Engaging Others in Improvement</a:t>
            </a:r>
            <a:endParaRPr lang="en-US" sz="3600" dirty="0">
              <a:solidFill>
                <a:schemeClr val="accent6">
                  <a:lumMod val="1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9474569"/>
              </p:ext>
            </p:extLst>
          </p:nvPr>
        </p:nvGraphicFramePr>
        <p:xfrm>
          <a:off x="457200" y="1600201"/>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0614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solidFill>
                  <a:schemeClr val="accent6">
                    <a:lumMod val="10000"/>
                  </a:schemeClr>
                </a:solidFill>
              </a:rPr>
              <a:t>What is Appreciation?</a:t>
            </a:r>
            <a:endParaRPr lang="en-US" sz="3200" dirty="0">
              <a:solidFill>
                <a:schemeClr val="accent6">
                  <a:lumMod val="10000"/>
                </a:schemeClr>
              </a:solidFill>
            </a:endParaRPr>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l="9057" r="9057"/>
          <a:stretch>
            <a:fillRect/>
          </a:stretch>
        </p:blipFill>
        <p:spPr>
          <a:xfrm>
            <a:off x="1828800" y="457200"/>
            <a:ext cx="5486400" cy="4114800"/>
          </a:xfrm>
        </p:spPr>
      </p:pic>
      <p:sp>
        <p:nvSpPr>
          <p:cNvPr id="4" name="Text Placeholder 3"/>
          <p:cNvSpPr>
            <a:spLocks noGrp="1"/>
          </p:cNvSpPr>
          <p:nvPr>
            <p:ph type="body" sz="half" idx="2"/>
          </p:nvPr>
        </p:nvSpPr>
        <p:spPr/>
        <p:txBody>
          <a:bodyPr/>
          <a:lstStyle/>
          <a:p>
            <a:r>
              <a:rPr lang="en-US" sz="2000" dirty="0" smtClean="0">
                <a:solidFill>
                  <a:schemeClr val="accent6">
                    <a:lumMod val="10000"/>
                  </a:schemeClr>
                </a:solidFill>
              </a:rPr>
              <a:t>Why is it important?</a:t>
            </a:r>
            <a:endParaRPr lang="en-US" sz="2000" dirty="0">
              <a:solidFill>
                <a:schemeClr val="accent6">
                  <a:lumMod val="10000"/>
                </a:schemeClr>
              </a:solidFill>
            </a:endParaRPr>
          </a:p>
        </p:txBody>
      </p:sp>
    </p:spTree>
    <p:extLst>
      <p:ext uri="{BB962C8B-B14F-4D97-AF65-F5344CB8AC3E}">
        <p14:creationId xmlns:p14="http://schemas.microsoft.com/office/powerpoint/2010/main" val="405683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3351"/>
            <a:ext cx="8229600" cy="804863"/>
          </a:xfrm>
        </p:spPr>
        <p:txBody>
          <a:bodyPr>
            <a:normAutofit fontScale="90000"/>
          </a:bodyPr>
          <a:lstStyle/>
          <a:p>
            <a:r>
              <a:rPr lang="en-US" sz="3200" dirty="0">
                <a:solidFill>
                  <a:schemeClr val="accent6">
                    <a:lumMod val="25000"/>
                  </a:schemeClr>
                </a:solidFill>
              </a:rPr>
              <a:t>We can only move in the direction of what we can imagine. </a:t>
            </a:r>
            <a:r>
              <a:rPr lang="en-US" sz="3200" dirty="0" smtClean="0">
                <a:solidFill>
                  <a:schemeClr val="accent6">
                    <a:lumMod val="25000"/>
                  </a:schemeClr>
                </a:solidFill>
              </a:rPr>
              <a:t/>
            </a:r>
            <a:br>
              <a:rPr lang="en-US" sz="3200" dirty="0" smtClean="0">
                <a:solidFill>
                  <a:schemeClr val="accent6">
                    <a:lumMod val="25000"/>
                  </a:schemeClr>
                </a:solidFill>
              </a:rPr>
            </a:br>
            <a:r>
              <a:rPr lang="en-US" sz="3200" dirty="0" smtClean="0">
                <a:solidFill>
                  <a:schemeClr val="accent6">
                    <a:lumMod val="25000"/>
                  </a:schemeClr>
                </a:solidFill>
              </a:rPr>
              <a:t>~</a:t>
            </a:r>
            <a:r>
              <a:rPr lang="en-US" sz="3200" dirty="0">
                <a:solidFill>
                  <a:schemeClr val="accent6">
                    <a:lumMod val="25000"/>
                  </a:schemeClr>
                </a:solidFill>
              </a:rPr>
              <a:t>Bliss Brown</a:t>
            </a:r>
          </a:p>
        </p:txBody>
      </p:sp>
      <p:sp>
        <p:nvSpPr>
          <p:cNvPr id="3" name="Content Placeholder 2"/>
          <p:cNvSpPr>
            <a:spLocks noGrp="1"/>
          </p:cNvSpPr>
          <p:nvPr>
            <p:ph sz="half" idx="1"/>
          </p:nvPr>
        </p:nvSpPr>
        <p:spPr>
          <a:xfrm>
            <a:off x="483705" y="2196550"/>
            <a:ext cx="4038600" cy="4525963"/>
          </a:xfrm>
        </p:spPr>
        <p:txBody>
          <a:bodyPr anchor="ctr"/>
          <a:lstStyle/>
          <a:p>
            <a:pPr marL="0" indent="0">
              <a:buNone/>
            </a:pPr>
            <a:r>
              <a:rPr lang="en-US" dirty="0" smtClean="0">
                <a:solidFill>
                  <a:schemeClr val="accent6">
                    <a:lumMod val="10000"/>
                  </a:schemeClr>
                </a:solidFill>
              </a:rPr>
              <a:t>When </a:t>
            </a:r>
            <a:r>
              <a:rPr lang="en-US" dirty="0">
                <a:solidFill>
                  <a:schemeClr val="accent6">
                    <a:lumMod val="10000"/>
                  </a:schemeClr>
                </a:solidFill>
              </a:rPr>
              <a:t>we focus on what </a:t>
            </a:r>
            <a:r>
              <a:rPr lang="en-US" dirty="0" smtClean="0">
                <a:solidFill>
                  <a:schemeClr val="accent6">
                    <a:lumMod val="10000"/>
                  </a:schemeClr>
                </a:solidFill>
              </a:rPr>
              <a:t>works:</a:t>
            </a:r>
            <a:endParaRPr lang="en-US" dirty="0">
              <a:solidFill>
                <a:schemeClr val="accent6">
                  <a:lumMod val="10000"/>
                </a:schemeClr>
              </a:solidFill>
            </a:endParaRPr>
          </a:p>
          <a:p>
            <a:pPr lvl="1"/>
            <a:r>
              <a:rPr lang="en-US" sz="2800" dirty="0" smtClean="0">
                <a:solidFill>
                  <a:schemeClr val="accent6">
                    <a:lumMod val="10000"/>
                  </a:schemeClr>
                </a:solidFill>
              </a:rPr>
              <a:t>We want to talk.</a:t>
            </a:r>
            <a:endParaRPr lang="en-US" sz="2800" dirty="0">
              <a:solidFill>
                <a:schemeClr val="accent6">
                  <a:lumMod val="10000"/>
                </a:schemeClr>
              </a:solidFill>
            </a:endParaRPr>
          </a:p>
          <a:p>
            <a:pPr lvl="1"/>
            <a:r>
              <a:rPr lang="en-US" sz="2800" dirty="0">
                <a:solidFill>
                  <a:schemeClr val="accent6">
                    <a:lumMod val="10000"/>
                  </a:schemeClr>
                </a:solidFill>
              </a:rPr>
              <a:t>We get </a:t>
            </a:r>
            <a:r>
              <a:rPr lang="en-US" sz="2800" dirty="0" smtClean="0">
                <a:solidFill>
                  <a:schemeClr val="accent6">
                    <a:lumMod val="10000"/>
                  </a:schemeClr>
                </a:solidFill>
              </a:rPr>
              <a:t>engaged.</a:t>
            </a:r>
            <a:endParaRPr lang="en-US" sz="2800" dirty="0">
              <a:solidFill>
                <a:schemeClr val="accent6">
                  <a:lumMod val="10000"/>
                </a:schemeClr>
              </a:solidFill>
            </a:endParaRPr>
          </a:p>
          <a:p>
            <a:pPr lvl="1"/>
            <a:r>
              <a:rPr lang="en-US" sz="2800" dirty="0" smtClean="0">
                <a:solidFill>
                  <a:schemeClr val="accent6">
                    <a:lumMod val="10000"/>
                  </a:schemeClr>
                </a:solidFill>
              </a:rPr>
              <a:t>Our enthusiasm builds.</a:t>
            </a:r>
          </a:p>
          <a:p>
            <a:pPr marL="457200" lvl="1" indent="0">
              <a:buNone/>
            </a:pPr>
            <a:endParaRPr lang="en-US" dirty="0">
              <a:solidFill>
                <a:schemeClr val="accent6">
                  <a:lumMod val="10000"/>
                </a:schemeClr>
              </a:solidFill>
            </a:endParaRPr>
          </a:p>
          <a:p>
            <a:endParaRPr lang="en-US" sz="2000" dirty="0"/>
          </a:p>
        </p:txBody>
      </p:sp>
      <p:sp>
        <p:nvSpPr>
          <p:cNvPr id="4" name="Text Placeholder 3"/>
          <p:cNvSpPr>
            <a:spLocks noGrp="1"/>
          </p:cNvSpPr>
          <p:nvPr>
            <p:ph sz="half" idx="2"/>
          </p:nvPr>
        </p:nvSpPr>
        <p:spPr>
          <a:xfrm>
            <a:off x="4634948" y="1958010"/>
            <a:ext cx="4038600" cy="4525963"/>
          </a:xfrm>
        </p:spPr>
        <p:txBody>
          <a:bodyPr anchor="ctr"/>
          <a:lstStyle/>
          <a:p>
            <a:pPr marL="0" indent="0">
              <a:buNone/>
            </a:pPr>
            <a:r>
              <a:rPr lang="en-US" dirty="0" smtClean="0">
                <a:solidFill>
                  <a:schemeClr val="accent6">
                    <a:lumMod val="25000"/>
                  </a:schemeClr>
                </a:solidFill>
              </a:rPr>
              <a:t>When we focus on the problem:</a:t>
            </a:r>
          </a:p>
          <a:p>
            <a:r>
              <a:rPr lang="en-US" dirty="0" smtClean="0">
                <a:solidFill>
                  <a:schemeClr val="accent6">
                    <a:lumMod val="25000"/>
                  </a:schemeClr>
                </a:solidFill>
              </a:rPr>
              <a:t>We get defensive.</a:t>
            </a:r>
          </a:p>
          <a:p>
            <a:r>
              <a:rPr lang="en-US" dirty="0" smtClean="0">
                <a:solidFill>
                  <a:schemeClr val="accent6">
                    <a:lumMod val="25000"/>
                  </a:schemeClr>
                </a:solidFill>
              </a:rPr>
              <a:t>We blame others.</a:t>
            </a:r>
          </a:p>
          <a:p>
            <a:r>
              <a:rPr lang="en-US" dirty="0" smtClean="0">
                <a:solidFill>
                  <a:schemeClr val="accent6">
                    <a:lumMod val="25000"/>
                  </a:schemeClr>
                </a:solidFill>
              </a:rPr>
              <a:t>Our learning becomes difficult.</a:t>
            </a:r>
          </a:p>
          <a:p>
            <a:endParaRPr lang="en-US" dirty="0"/>
          </a:p>
        </p:txBody>
      </p:sp>
    </p:spTree>
    <p:extLst>
      <p:ext uri="{BB962C8B-B14F-4D97-AF65-F5344CB8AC3E}">
        <p14:creationId xmlns:p14="http://schemas.microsoft.com/office/powerpoint/2010/main" val="1806205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11">
      <a:dk1>
        <a:srgbClr val="000000"/>
      </a:dk1>
      <a:lt1>
        <a:srgbClr val="FFFFFF"/>
      </a:lt1>
      <a:dk2>
        <a:srgbClr val="000000"/>
      </a:dk2>
      <a:lt2>
        <a:srgbClr val="808080"/>
      </a:lt2>
      <a:accent1>
        <a:srgbClr val="FF0000"/>
      </a:accent1>
      <a:accent2>
        <a:srgbClr val="FF0000"/>
      </a:accent2>
      <a:accent3>
        <a:srgbClr val="FFFFFF"/>
      </a:accent3>
      <a:accent4>
        <a:srgbClr val="000000"/>
      </a:accent4>
      <a:accent5>
        <a:srgbClr val="FF0000"/>
      </a:accent5>
      <a:accent6>
        <a:srgbClr val="E70000"/>
      </a:accent6>
      <a:hlink>
        <a:srgbClr val="5959FE"/>
      </a:hlink>
      <a:folHlink>
        <a:srgbClr val="B2B2B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June 2017 Session Designing Meaningful Conversations 5 12 17</Template>
  <TotalTime>122</TotalTime>
  <Words>511</Words>
  <Application>Microsoft Office PowerPoint</Application>
  <PresentationFormat>On-screen Show (4:3)</PresentationFormat>
  <Paragraphs>105</Paragraphs>
  <Slides>16</Slides>
  <Notes>15</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Blank</vt:lpstr>
      <vt:lpstr>Office Theme</vt:lpstr>
      <vt:lpstr>   Strengthening Resident and Family Councils    Maximizing Resident Engagement Part I - Appreciation   </vt:lpstr>
      <vt:lpstr>Introduction</vt:lpstr>
      <vt:lpstr>Maximizing Engagement  through  Appreciation  Kate Waldo, CTRS, ACC National Director of Recreation and Guest Services  </vt:lpstr>
      <vt:lpstr>Objectives</vt:lpstr>
      <vt:lpstr>The Story of Madame President</vt:lpstr>
      <vt:lpstr>Elements of Engagement Process</vt:lpstr>
      <vt:lpstr>Engaging Others in Improvement</vt:lpstr>
      <vt:lpstr>What is Appreciation?</vt:lpstr>
      <vt:lpstr>We can only move in the direction of what we can imagine.  ~Bliss Brown</vt:lpstr>
      <vt:lpstr>Think of a time when Residents or a Resident  worked with staff or a staff member  to create a positive change.</vt:lpstr>
      <vt:lpstr>Hearing Concerns and Preferences</vt:lpstr>
      <vt:lpstr>Active Listening </vt:lpstr>
      <vt:lpstr>Skills of Active Listening Defined</vt:lpstr>
      <vt:lpstr>Listening Deeply to Understand </vt:lpstr>
      <vt:lpstr>PowerPoint Presentation</vt:lpstr>
      <vt:lpstr>Commitments for Next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Biocchi</dc:creator>
  <cp:lastModifiedBy> </cp:lastModifiedBy>
  <cp:revision>15</cp:revision>
  <cp:lastPrinted>2017-10-15T21:04:10Z</cp:lastPrinted>
  <dcterms:created xsi:type="dcterms:W3CDTF">2017-09-27T13:51:58Z</dcterms:created>
  <dcterms:modified xsi:type="dcterms:W3CDTF">2018-06-06T15:32:58Z</dcterms:modified>
</cp:coreProperties>
</file>