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4" r:id="rId2"/>
  </p:sldMasterIdLst>
  <p:notesMasterIdLst>
    <p:notesMasterId r:id="rId19"/>
  </p:notesMasterIdLst>
  <p:handoutMasterIdLst>
    <p:handoutMasterId r:id="rId20"/>
  </p:handoutMasterIdLst>
  <p:sldIdLst>
    <p:sldId id="274"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7" d="100"/>
          <a:sy n="77" d="100"/>
        </p:scale>
        <p:origin x="-102" y="-618"/>
      </p:cViewPr>
      <p:guideLst>
        <p:guide orient="horz" pos="2160"/>
        <p:guide pos="2880"/>
      </p:guideLst>
    </p:cSldViewPr>
  </p:slideViewPr>
  <p:notesTextViewPr>
    <p:cViewPr>
      <p:scale>
        <a:sx n="1" d="1"/>
        <a:sy n="1" d="1"/>
      </p:scale>
      <p:origin x="0" y="0"/>
    </p:cViewPr>
  </p:notesTextViewPr>
  <p:notesViewPr>
    <p:cSldViewPr>
      <p:cViewPr varScale="1">
        <p:scale>
          <a:sx n="69" d="100"/>
          <a:sy n="69" d="100"/>
        </p:scale>
        <p:origin x="-1860" y="-12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7" tIns="46585" rIns="93167" bIns="46585"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67" tIns="46585" rIns="93167" bIns="46585" rtlCol="0"/>
          <a:lstStyle>
            <a:lvl1pPr algn="r">
              <a:defRPr sz="1200"/>
            </a:lvl1pPr>
          </a:lstStyle>
          <a:p>
            <a:fld id="{F0749992-FD1D-457D-B1CD-FEC0F0E53474}" type="datetimeFigureOut">
              <a:rPr lang="en-US" smtClean="0"/>
              <a:t>6/6/2018</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67" tIns="46585" rIns="93167" bIns="46585"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67" tIns="46585" rIns="93167" bIns="46585" rtlCol="0" anchor="b"/>
          <a:lstStyle>
            <a:lvl1pPr algn="r">
              <a:defRPr sz="1200"/>
            </a:lvl1pPr>
          </a:lstStyle>
          <a:p>
            <a:fld id="{7F3E0ACC-77DD-44AD-8B10-21D5B3D54FEC}" type="slidenum">
              <a:rPr lang="en-US" smtClean="0"/>
              <a:t>‹#›</a:t>
            </a:fld>
            <a:endParaRPr lang="en-US"/>
          </a:p>
        </p:txBody>
      </p:sp>
    </p:spTree>
    <p:extLst>
      <p:ext uri="{BB962C8B-B14F-4D97-AF65-F5344CB8AC3E}">
        <p14:creationId xmlns:p14="http://schemas.microsoft.com/office/powerpoint/2010/main" val="6615955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7" tIns="46585" rIns="93167" bIns="46585"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67" tIns="46585" rIns="93167" bIns="46585" rtlCol="0"/>
          <a:lstStyle>
            <a:lvl1pPr algn="r">
              <a:defRPr sz="1200"/>
            </a:lvl1pPr>
          </a:lstStyle>
          <a:p>
            <a:fld id="{45B1DCC3-69FA-4B9F-8DE0-51490D11C216}" type="datetimeFigureOut">
              <a:rPr lang="en-US" smtClean="0"/>
              <a:t>6/6/2018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7" tIns="46585" rIns="93167" bIns="46585"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7" tIns="46585" rIns="93167" bIns="4658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67" tIns="46585" rIns="93167" bIns="4658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67" tIns="46585" rIns="93167" bIns="46585" rtlCol="0" anchor="b"/>
          <a:lstStyle>
            <a:lvl1pPr algn="r">
              <a:defRPr sz="1200"/>
            </a:lvl1pPr>
          </a:lstStyle>
          <a:p>
            <a:fld id="{2FDD5D59-1D3B-4A55-9A81-AC70D898377B}" type="slidenum">
              <a:rPr lang="en-US" smtClean="0"/>
              <a:t>‹#›</a:t>
            </a:fld>
            <a:endParaRPr lang="en-US"/>
          </a:p>
        </p:txBody>
      </p:sp>
    </p:spTree>
    <p:extLst>
      <p:ext uri="{BB962C8B-B14F-4D97-AF65-F5344CB8AC3E}">
        <p14:creationId xmlns:p14="http://schemas.microsoft.com/office/powerpoint/2010/main" val="3179987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CAF38A3-E5E6-42B2-A3D3-8D9110FE6158}" type="slidenum">
              <a:rPr lang="en-US" smtClean="0">
                <a:solidFill>
                  <a:prstClr val="black"/>
                </a:solidFill>
              </a:rPr>
              <a:pPr/>
              <a:t>1</a:t>
            </a:fld>
            <a:endParaRPr lang="en-US">
              <a:solidFill>
                <a:prstClr val="black"/>
              </a:solidFill>
            </a:endParaRPr>
          </a:p>
        </p:txBody>
      </p:sp>
      <p:sp>
        <p:nvSpPr>
          <p:cNvPr id="6" name="Rectangle 5"/>
          <p:cNvSpPr/>
          <p:nvPr/>
        </p:nvSpPr>
        <p:spPr>
          <a:xfrm>
            <a:off x="778933" y="4493262"/>
            <a:ext cx="5764107" cy="3160352"/>
          </a:xfrm>
          <a:prstGeom prst="rect">
            <a:avLst/>
          </a:prstGeom>
        </p:spPr>
        <p:txBody>
          <a:bodyPr wrap="square" lIns="93172" tIns="46587" rIns="93172" bIns="46587">
            <a:spAutoFit/>
          </a:bodyPr>
          <a:lstStyle/>
          <a:p>
            <a:pPr lvl="0">
              <a:defRPr/>
            </a:pPr>
            <a:r>
              <a:rPr lang="en-US" sz="1400" dirty="0">
                <a:solidFill>
                  <a:prstClr val="black"/>
                </a:solidFill>
              </a:rPr>
              <a:t>Welcome to this educational program, “ Maximizing Resident Engagement through Accommodations and Adaptation”, part of an  initiative on  Strengthening Resident and Family Councils.</a:t>
            </a:r>
          </a:p>
          <a:p>
            <a:pPr lvl="0">
              <a:defRPr/>
            </a:pPr>
            <a:endParaRPr lang="en-US" sz="1400" dirty="0">
              <a:solidFill>
                <a:prstClr val="black"/>
              </a:solidFill>
            </a:endParaRPr>
          </a:p>
          <a:p>
            <a:pPr lvl="0">
              <a:defRPr/>
            </a:pPr>
            <a:r>
              <a:rPr lang="en-US" sz="1400" dirty="0">
                <a:solidFill>
                  <a:prstClr val="black"/>
                </a:solidFill>
              </a:rPr>
              <a:t>I’m  Paula Griswold, the Executive Director of the Massachusetts Coalition for the Prevention of Medical Errors.   </a:t>
            </a:r>
            <a:br>
              <a:rPr lang="en-US" sz="1400" dirty="0">
                <a:solidFill>
                  <a:prstClr val="black"/>
                </a:solidFill>
              </a:rPr>
            </a:br>
            <a:endParaRPr lang="en-US" sz="1400" dirty="0">
              <a:solidFill>
                <a:prstClr val="black"/>
              </a:solidFill>
            </a:endParaRPr>
          </a:p>
          <a:p>
            <a:pPr lvl="0">
              <a:defRPr/>
            </a:pPr>
            <a:r>
              <a:rPr lang="en-US" sz="1400" dirty="0">
                <a:solidFill>
                  <a:prstClr val="black"/>
                </a:solidFill>
              </a:rPr>
              <a:t>Our Coalition was contracted by  the Massachusetts Department of Public Health, sponsor of this  initiative to increase resident and family engagement in Massachusetts nursing homes,  and improve the quality of life for residents.   </a:t>
            </a:r>
          </a:p>
          <a:p>
            <a:pPr lvl="0"/>
            <a:endParaRPr lang="en-US" sz="1400" dirty="0">
              <a:solidFill>
                <a:prstClr val="black"/>
              </a:solidFill>
            </a:endParaRPr>
          </a:p>
          <a:p>
            <a:pPr lvl="0"/>
            <a:r>
              <a:rPr lang="en-US" sz="1400" dirty="0">
                <a:solidFill>
                  <a:prstClr val="black"/>
                </a:solidFill>
              </a:rPr>
              <a:t>The project is funded through the federal government Center for Medicare and Medicaid Services. </a:t>
            </a:r>
          </a:p>
        </p:txBody>
      </p:sp>
    </p:spTree>
    <p:extLst>
      <p:ext uri="{BB962C8B-B14F-4D97-AF65-F5344CB8AC3E}">
        <p14:creationId xmlns:p14="http://schemas.microsoft.com/office/powerpoint/2010/main" val="32605023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DD5D59-1D3B-4A55-9A81-AC70D898377B}" type="slidenum">
              <a:rPr lang="en-US" smtClean="0"/>
              <a:t>10</a:t>
            </a:fld>
            <a:endParaRPr lang="en-US"/>
          </a:p>
        </p:txBody>
      </p:sp>
    </p:spTree>
    <p:extLst>
      <p:ext uri="{BB962C8B-B14F-4D97-AF65-F5344CB8AC3E}">
        <p14:creationId xmlns:p14="http://schemas.microsoft.com/office/powerpoint/2010/main" val="32201448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DD5D59-1D3B-4A55-9A81-AC70D898377B}" type="slidenum">
              <a:rPr lang="en-US" smtClean="0"/>
              <a:t>11</a:t>
            </a:fld>
            <a:endParaRPr lang="en-US"/>
          </a:p>
        </p:txBody>
      </p:sp>
    </p:spTree>
    <p:extLst>
      <p:ext uri="{BB962C8B-B14F-4D97-AF65-F5344CB8AC3E}">
        <p14:creationId xmlns:p14="http://schemas.microsoft.com/office/powerpoint/2010/main" val="30449672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DD5D59-1D3B-4A55-9A81-AC70D898377B}" type="slidenum">
              <a:rPr lang="en-US" smtClean="0"/>
              <a:t>12</a:t>
            </a:fld>
            <a:endParaRPr lang="en-US"/>
          </a:p>
        </p:txBody>
      </p:sp>
    </p:spTree>
    <p:extLst>
      <p:ext uri="{BB962C8B-B14F-4D97-AF65-F5344CB8AC3E}">
        <p14:creationId xmlns:p14="http://schemas.microsoft.com/office/powerpoint/2010/main" val="28907231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DD5D59-1D3B-4A55-9A81-AC70D898377B}" type="slidenum">
              <a:rPr lang="en-US" smtClean="0"/>
              <a:t>13</a:t>
            </a:fld>
            <a:endParaRPr lang="en-US"/>
          </a:p>
        </p:txBody>
      </p:sp>
    </p:spTree>
    <p:extLst>
      <p:ext uri="{BB962C8B-B14F-4D97-AF65-F5344CB8AC3E}">
        <p14:creationId xmlns:p14="http://schemas.microsoft.com/office/powerpoint/2010/main" val="40793321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DD5D59-1D3B-4A55-9A81-AC70D898377B}" type="slidenum">
              <a:rPr lang="en-US" smtClean="0"/>
              <a:t>14</a:t>
            </a:fld>
            <a:endParaRPr lang="en-US"/>
          </a:p>
        </p:txBody>
      </p:sp>
    </p:spTree>
    <p:extLst>
      <p:ext uri="{BB962C8B-B14F-4D97-AF65-F5344CB8AC3E}">
        <p14:creationId xmlns:p14="http://schemas.microsoft.com/office/powerpoint/2010/main" val="41546374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DD5D59-1D3B-4A55-9A81-AC70D898377B}" type="slidenum">
              <a:rPr lang="en-US" smtClean="0"/>
              <a:t>15</a:t>
            </a:fld>
            <a:endParaRPr lang="en-US"/>
          </a:p>
        </p:txBody>
      </p:sp>
    </p:spTree>
    <p:extLst>
      <p:ext uri="{BB962C8B-B14F-4D97-AF65-F5344CB8AC3E}">
        <p14:creationId xmlns:p14="http://schemas.microsoft.com/office/powerpoint/2010/main" val="7143429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DD5D59-1D3B-4A55-9A81-AC70D898377B}" type="slidenum">
              <a:rPr lang="en-US" smtClean="0"/>
              <a:t>16</a:t>
            </a:fld>
            <a:endParaRPr lang="en-US"/>
          </a:p>
        </p:txBody>
      </p:sp>
    </p:spTree>
    <p:extLst>
      <p:ext uri="{BB962C8B-B14F-4D97-AF65-F5344CB8AC3E}">
        <p14:creationId xmlns:p14="http://schemas.microsoft.com/office/powerpoint/2010/main" val="21825315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CAF38A3-E5E6-42B2-A3D3-8D9110FE6158}"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3931985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DD5D59-1D3B-4A55-9A81-AC70D898377B}" type="slidenum">
              <a:rPr lang="en-US" smtClean="0"/>
              <a:t>3</a:t>
            </a:fld>
            <a:endParaRPr lang="en-US"/>
          </a:p>
        </p:txBody>
      </p:sp>
    </p:spTree>
    <p:extLst>
      <p:ext uri="{BB962C8B-B14F-4D97-AF65-F5344CB8AC3E}">
        <p14:creationId xmlns:p14="http://schemas.microsoft.com/office/powerpoint/2010/main" val="24722909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DD5D59-1D3B-4A55-9A81-AC70D898377B}" type="slidenum">
              <a:rPr lang="en-US" smtClean="0"/>
              <a:t>4</a:t>
            </a:fld>
            <a:endParaRPr lang="en-US"/>
          </a:p>
        </p:txBody>
      </p:sp>
    </p:spTree>
    <p:extLst>
      <p:ext uri="{BB962C8B-B14F-4D97-AF65-F5344CB8AC3E}">
        <p14:creationId xmlns:p14="http://schemas.microsoft.com/office/powerpoint/2010/main" val="24000455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DD5D59-1D3B-4A55-9A81-AC70D898377B}" type="slidenum">
              <a:rPr lang="en-US" smtClean="0"/>
              <a:t>5</a:t>
            </a:fld>
            <a:endParaRPr lang="en-US"/>
          </a:p>
        </p:txBody>
      </p:sp>
    </p:spTree>
    <p:extLst>
      <p:ext uri="{BB962C8B-B14F-4D97-AF65-F5344CB8AC3E}">
        <p14:creationId xmlns:p14="http://schemas.microsoft.com/office/powerpoint/2010/main" val="39289900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DD5D59-1D3B-4A55-9A81-AC70D898377B}" type="slidenum">
              <a:rPr lang="en-US" smtClean="0"/>
              <a:t>6</a:t>
            </a:fld>
            <a:endParaRPr lang="en-US"/>
          </a:p>
        </p:txBody>
      </p:sp>
    </p:spTree>
    <p:extLst>
      <p:ext uri="{BB962C8B-B14F-4D97-AF65-F5344CB8AC3E}">
        <p14:creationId xmlns:p14="http://schemas.microsoft.com/office/powerpoint/2010/main" val="14124565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DD5D59-1D3B-4A55-9A81-AC70D898377B}" type="slidenum">
              <a:rPr lang="en-US" smtClean="0"/>
              <a:t>7</a:t>
            </a:fld>
            <a:endParaRPr lang="en-US"/>
          </a:p>
        </p:txBody>
      </p:sp>
    </p:spTree>
    <p:extLst>
      <p:ext uri="{BB962C8B-B14F-4D97-AF65-F5344CB8AC3E}">
        <p14:creationId xmlns:p14="http://schemas.microsoft.com/office/powerpoint/2010/main" val="12217588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DD5D59-1D3B-4A55-9A81-AC70D898377B}" type="slidenum">
              <a:rPr lang="en-US" smtClean="0"/>
              <a:t>8</a:t>
            </a:fld>
            <a:endParaRPr lang="en-US"/>
          </a:p>
        </p:txBody>
      </p:sp>
    </p:spTree>
    <p:extLst>
      <p:ext uri="{BB962C8B-B14F-4D97-AF65-F5344CB8AC3E}">
        <p14:creationId xmlns:p14="http://schemas.microsoft.com/office/powerpoint/2010/main" val="38186559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DD5D59-1D3B-4A55-9A81-AC70D898377B}" type="slidenum">
              <a:rPr lang="en-US" smtClean="0"/>
              <a:t>9</a:t>
            </a:fld>
            <a:endParaRPr lang="en-US"/>
          </a:p>
        </p:txBody>
      </p:sp>
    </p:spTree>
    <p:extLst>
      <p:ext uri="{BB962C8B-B14F-4D97-AF65-F5344CB8AC3E}">
        <p14:creationId xmlns:p14="http://schemas.microsoft.com/office/powerpoint/2010/main" val="17154817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3860800" cy="1470025"/>
          </a:xfrm>
        </p:spPr>
        <p:txBody>
          <a:bodyPr/>
          <a:lstStyle>
            <a:lvl1pPr algn="l">
              <a:defRPr sz="2300">
                <a:solidFill>
                  <a:schemeClr val="bg1"/>
                </a:solidFill>
              </a:defRPr>
            </a:lvl1pPr>
          </a:lstStyle>
          <a:p>
            <a:r>
              <a:rPr lang="en-US" smtClean="0"/>
              <a:t>Click to edit Master title style</a:t>
            </a:r>
            <a:endParaRPr lang="en-US" dirty="0"/>
          </a:p>
        </p:txBody>
      </p:sp>
      <p:sp>
        <p:nvSpPr>
          <p:cNvPr id="4" name="Date Placeholder 3"/>
          <p:cNvSpPr>
            <a:spLocks noGrp="1"/>
          </p:cNvSpPr>
          <p:nvPr>
            <p:ph type="dt" sz="half" idx="10"/>
          </p:nvPr>
        </p:nvSpPr>
        <p:spPr>
          <a:xfrm>
            <a:off x="685800" y="3606800"/>
            <a:ext cx="2133600" cy="365125"/>
          </a:xfrm>
          <a:prstGeom prst="rect">
            <a:avLst/>
          </a:prstGeom>
        </p:spPr>
        <p:txBody>
          <a:bodyPr/>
          <a:lstStyle>
            <a:lvl1pPr>
              <a:defRPr>
                <a:solidFill>
                  <a:schemeClr val="bg1"/>
                </a:solidFill>
                <a:latin typeface="Arial" charset="0"/>
              </a:defRPr>
            </a:lvl1pPr>
          </a:lstStyle>
          <a:p>
            <a:fld id="{A433389A-4D58-42D2-9260-D5BBF8A84006}" type="datetimeFigureOut">
              <a:rPr lang="en-US" smtClean="0"/>
              <a:t>6/6/2018</a:t>
            </a:fld>
            <a:endParaRPr lang="en-US" dirty="0"/>
          </a:p>
        </p:txBody>
      </p:sp>
      <p:pic>
        <p:nvPicPr>
          <p:cNvPr id="2050" name="5A515664-D782-4CF1-88D1-A5F6248BE203" descr="1EFF467A-096E-481B-ABBE-2B8A7100D4E7@hsd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55261"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437511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3860800" cy="1470025"/>
          </a:xfrm>
        </p:spPr>
        <p:txBody>
          <a:bodyPr/>
          <a:lstStyle>
            <a:lvl1pPr algn="l">
              <a:defRPr sz="2300">
                <a:solidFill>
                  <a:schemeClr val="bg1"/>
                </a:solidFill>
              </a:defRPr>
            </a:lvl1pPr>
          </a:lstStyle>
          <a:p>
            <a:r>
              <a:rPr lang="en-US" smtClean="0"/>
              <a:t>Click to edit Master title style</a:t>
            </a:r>
            <a:endParaRPr lang="en-US" dirty="0"/>
          </a:p>
        </p:txBody>
      </p:sp>
      <p:sp>
        <p:nvSpPr>
          <p:cNvPr id="4" name="Date Placeholder 3"/>
          <p:cNvSpPr>
            <a:spLocks noGrp="1"/>
          </p:cNvSpPr>
          <p:nvPr>
            <p:ph type="dt" sz="half" idx="10"/>
          </p:nvPr>
        </p:nvSpPr>
        <p:spPr>
          <a:xfrm>
            <a:off x="685800" y="3606800"/>
            <a:ext cx="2133600" cy="365125"/>
          </a:xfrm>
          <a:prstGeom prst="rect">
            <a:avLst/>
          </a:prstGeom>
        </p:spPr>
        <p:txBody>
          <a:bodyPr/>
          <a:lstStyle>
            <a:lvl1pPr>
              <a:defRPr>
                <a:solidFill>
                  <a:schemeClr val="bg1"/>
                </a:solidFill>
                <a:latin typeface="Arial" charset="0"/>
              </a:defRPr>
            </a:lvl1pPr>
          </a:lstStyle>
          <a:p>
            <a:fld id="{A433389A-4D58-42D2-9260-D5BBF8A84006}" type="datetimeFigureOut">
              <a:rPr lang="en-US" smtClean="0"/>
              <a:t>6/6/2018</a:t>
            </a:fld>
            <a:endParaRPr lang="en-US" dirty="0"/>
          </a:p>
        </p:txBody>
      </p:sp>
      <p:pic>
        <p:nvPicPr>
          <p:cNvPr id="2050" name="5A515664-D782-4CF1-88D1-A5F6248BE203" descr="1EFF467A-096E-481B-ABBE-2B8A7100D4E7@hsd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55261"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437511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99DC301-CB9D-4E45-AF06-C28BE8D68403}" type="datetimeFigureOut">
              <a:rPr lang="en-US" smtClean="0">
                <a:solidFill>
                  <a:prstClr val="black">
                    <a:tint val="75000"/>
                  </a:prstClr>
                </a:solidFill>
              </a:rPr>
              <a:pPr/>
              <a:t>6/6/2018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93351A7-3D7C-4E57-A83B-687D4455D04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132822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9DC301-CB9D-4E45-AF06-C28BE8D68403}" type="datetimeFigureOut">
              <a:rPr lang="en-US" smtClean="0">
                <a:solidFill>
                  <a:prstClr val="black">
                    <a:tint val="75000"/>
                  </a:prstClr>
                </a:solidFill>
              </a:rPr>
              <a:pPr/>
              <a:t>6/6/2018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93351A7-3D7C-4E57-A83B-687D4455D04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076382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9DC301-CB9D-4E45-AF06-C28BE8D68403}" type="datetimeFigureOut">
              <a:rPr lang="en-US" smtClean="0">
                <a:solidFill>
                  <a:prstClr val="black">
                    <a:tint val="75000"/>
                  </a:prstClr>
                </a:solidFill>
              </a:rPr>
              <a:pPr/>
              <a:t>6/6/2018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93351A7-3D7C-4E57-A83B-687D4455D04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028782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99DC301-CB9D-4E45-AF06-C28BE8D68403}" type="datetimeFigureOut">
              <a:rPr lang="en-US" smtClean="0">
                <a:solidFill>
                  <a:prstClr val="black">
                    <a:tint val="75000"/>
                  </a:prstClr>
                </a:solidFill>
              </a:rPr>
              <a:pPr/>
              <a:t>6/6/2018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93351A7-3D7C-4E57-A83B-687D4455D04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43603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99DC301-CB9D-4E45-AF06-C28BE8D68403}" type="datetimeFigureOut">
              <a:rPr lang="en-US" smtClean="0">
                <a:solidFill>
                  <a:prstClr val="black">
                    <a:tint val="75000"/>
                  </a:prstClr>
                </a:solidFill>
              </a:rPr>
              <a:pPr/>
              <a:t>6/6/2018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093351A7-3D7C-4E57-A83B-687D4455D04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604586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99DC301-CB9D-4E45-AF06-C28BE8D68403}" type="datetimeFigureOut">
              <a:rPr lang="en-US" smtClean="0">
                <a:solidFill>
                  <a:prstClr val="black">
                    <a:tint val="75000"/>
                  </a:prstClr>
                </a:solidFill>
              </a:rPr>
              <a:pPr/>
              <a:t>6/6/2018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093351A7-3D7C-4E57-A83B-687D4455D04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4788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371600"/>
            <a:ext cx="8229600" cy="47545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9DC301-CB9D-4E45-AF06-C28BE8D68403}" type="datetimeFigureOut">
              <a:rPr lang="en-US" smtClean="0">
                <a:solidFill>
                  <a:prstClr val="black">
                    <a:tint val="75000"/>
                  </a:prstClr>
                </a:solidFill>
              </a:rPr>
              <a:pPr/>
              <a:t>6/6/2018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093351A7-3D7C-4E57-A83B-687D4455D04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587947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9DC301-CB9D-4E45-AF06-C28BE8D68403}" type="datetimeFigureOut">
              <a:rPr lang="en-US" smtClean="0">
                <a:solidFill>
                  <a:prstClr val="black">
                    <a:tint val="75000"/>
                  </a:prstClr>
                </a:solidFill>
              </a:rPr>
              <a:pPr/>
              <a:t>6/6/2018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93351A7-3D7C-4E57-A83B-687D4455D04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51972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9DC301-CB9D-4E45-AF06-C28BE8D68403}" type="datetimeFigureOut">
              <a:rPr lang="en-US" smtClean="0">
                <a:solidFill>
                  <a:prstClr val="black">
                    <a:tint val="75000"/>
                  </a:prstClr>
                </a:solidFill>
              </a:rPr>
              <a:pPr/>
              <a:t>6/6/2018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93351A7-3D7C-4E57-A83B-687D4455D04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7192386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9DC301-CB9D-4E45-AF06-C28BE8D68403}" type="datetimeFigureOut">
              <a:rPr lang="en-US" smtClean="0">
                <a:solidFill>
                  <a:prstClr val="black">
                    <a:tint val="75000"/>
                  </a:prstClr>
                </a:solidFill>
              </a:rPr>
              <a:pPr/>
              <a:t>6/6/2018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93351A7-3D7C-4E57-A83B-687D4455D04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602438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9DC301-CB9D-4E45-AF06-C28BE8D68403}" type="datetimeFigureOut">
              <a:rPr lang="en-US" smtClean="0">
                <a:solidFill>
                  <a:prstClr val="black">
                    <a:tint val="75000"/>
                  </a:prstClr>
                </a:solidFill>
              </a:rPr>
              <a:pPr/>
              <a:t>6/6/2018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93351A7-3D7C-4E57-A83B-687D4455D04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46990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39078"/>
            <a:ext cx="8229600" cy="827722"/>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371600"/>
            <a:ext cx="8229600" cy="47545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7" name="Straight Connector 6"/>
          <p:cNvCxnSpPr/>
          <p:nvPr userDrawn="1"/>
        </p:nvCxnSpPr>
        <p:spPr>
          <a:xfrm>
            <a:off x="533400" y="1143000"/>
            <a:ext cx="8077200" cy="0"/>
          </a:xfrm>
          <a:prstGeom prst="line">
            <a:avLst/>
          </a:prstGeom>
          <a:ln w="57150"/>
        </p:spPr>
        <p:style>
          <a:lnRef idx="1">
            <a:schemeClr val="accent1"/>
          </a:lnRef>
          <a:fillRef idx="0">
            <a:schemeClr val="accent1"/>
          </a:fillRef>
          <a:effectRef idx="0">
            <a:schemeClr val="accent1"/>
          </a:effectRef>
          <a:fontRef idx="minor">
            <a:schemeClr val="tx1"/>
          </a:fontRef>
        </p:style>
      </p:cxnSp>
      <p:pic>
        <p:nvPicPr>
          <p:cNvPr id="5" name="Picture 2"/>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629400" y="6172200"/>
            <a:ext cx="2298700" cy="592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Clr>
          <a:schemeClr val="accent5"/>
        </a:buClr>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chemeClr val="accent5"/>
        </a:buClr>
        <a:buFont typeface="Wingdings" panose="05000000000000000000" pitchFamily="2" charset="2"/>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chemeClr val="accent5"/>
        </a:buClr>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chemeClr val="accent5"/>
        </a:buClr>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chemeClr val="accent5"/>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9DC301-CB9D-4E45-AF06-C28BE8D68403}" type="datetimeFigureOut">
              <a:rPr lang="en-US" smtClean="0">
                <a:solidFill>
                  <a:prstClr val="black">
                    <a:tint val="75000"/>
                  </a:prstClr>
                </a:solidFill>
              </a:rPr>
              <a:pPr/>
              <a:t>6/6/2018</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3351A7-3D7C-4E57-A83B-687D4455D04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4929097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4.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8548" y="2895600"/>
            <a:ext cx="7772400" cy="1470025"/>
          </a:xfrm>
        </p:spPr>
        <p:txBody>
          <a:bodyPr>
            <a:normAutofit fontScale="90000"/>
          </a:bodyPr>
          <a:lstStyle/>
          <a:p>
            <a:pPr marL="0" marR="0">
              <a:spcBef>
                <a:spcPts val="0"/>
              </a:spcBef>
              <a:spcAft>
                <a:spcPts val="0"/>
              </a:spcAft>
            </a:pPr>
            <a:r>
              <a:rPr lang="en-US" dirty="0" smtClean="0"/>
              <a:t/>
            </a:r>
            <a:br>
              <a:rPr lang="en-US" dirty="0" smtClean="0"/>
            </a:br>
            <a:r>
              <a:rPr lang="en-US" dirty="0" smtClean="0"/>
              <a:t/>
            </a:r>
            <a:br>
              <a:rPr lang="en-US" dirty="0" smtClean="0"/>
            </a:br>
            <a:r>
              <a:rPr lang="en-US" dirty="0" smtClean="0"/>
              <a:t/>
            </a:r>
            <a:br>
              <a:rPr lang="en-US" dirty="0" smtClean="0"/>
            </a:br>
            <a:r>
              <a:rPr lang="en-US" sz="3600" dirty="0" smtClean="0">
                <a:latin typeface="Times New Roman" panose="02020603050405020304" pitchFamily="18" charset="0"/>
                <a:cs typeface="Times New Roman" panose="02020603050405020304" pitchFamily="18" charset="0"/>
              </a:rPr>
              <a:t>Strengthening Resident and Family Councils</a:t>
            </a:r>
            <a:br>
              <a:rPr lang="en-US" sz="3600" dirty="0" smtClean="0">
                <a:latin typeface="Times New Roman" panose="02020603050405020304" pitchFamily="18" charset="0"/>
                <a:cs typeface="Times New Roman" panose="02020603050405020304" pitchFamily="18" charset="0"/>
              </a:rPr>
            </a:br>
            <a:r>
              <a:rPr lang="en-US" sz="3600" dirty="0" smtClean="0">
                <a:latin typeface="Times New Roman" panose="02020603050405020304" pitchFamily="18" charset="0"/>
                <a:cs typeface="Times New Roman" panose="02020603050405020304" pitchFamily="18" charset="0"/>
              </a:rPr>
              <a:t/>
            </a:r>
            <a:br>
              <a:rPr lang="en-US" sz="3600"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r>
              <a:rPr lang="en-US" b="1" dirty="0">
                <a:latin typeface="Times New Roman"/>
                <a:ea typeface="Times New Roman"/>
              </a:rPr>
              <a:t>Maximizing Resident Engagement</a:t>
            </a:r>
            <a:r>
              <a:rPr lang="en-US" b="1" dirty="0">
                <a:latin typeface="Times New Roman"/>
                <a:ea typeface="Calibri"/>
              </a:rPr>
              <a:t/>
            </a:r>
            <a:br>
              <a:rPr lang="en-US" b="1" dirty="0">
                <a:latin typeface="Times New Roman"/>
                <a:ea typeface="Calibri"/>
              </a:rPr>
            </a:br>
            <a:r>
              <a:rPr lang="en-US" b="1" dirty="0">
                <a:latin typeface="Times New Roman"/>
                <a:ea typeface="Times New Roman"/>
              </a:rPr>
              <a:t>Part II - Accommodations and Adaptation</a:t>
            </a:r>
            <a:r>
              <a:rPr lang="en-US" dirty="0">
                <a:latin typeface="Times New Roman"/>
                <a:ea typeface="Calibri"/>
              </a:rPr>
              <a:t/>
            </a:r>
            <a:br>
              <a:rPr lang="en-US" dirty="0">
                <a:latin typeface="Times New Roman"/>
                <a:ea typeface="Calibri"/>
              </a:rPr>
            </a:br>
            <a:r>
              <a:rPr lang="en-US" sz="4900" b="1" dirty="0" smtClean="0">
                <a:latin typeface="Times New Roman" panose="02020603050405020304" pitchFamily="18" charset="0"/>
                <a:cs typeface="Times New Roman" panose="02020603050405020304" pitchFamily="18" charset="0"/>
              </a:rPr>
              <a:t/>
            </a:r>
            <a:br>
              <a:rPr lang="en-US" sz="4900" b="1"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0075" y="662128"/>
            <a:ext cx="3641634" cy="93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86602" y="496887"/>
            <a:ext cx="1103313" cy="110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005541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868362"/>
          </a:xfrm>
        </p:spPr>
        <p:txBody>
          <a:bodyPr>
            <a:noAutofit/>
          </a:bodyPr>
          <a:lstStyle/>
          <a:p>
            <a:pPr algn="ctr"/>
            <a:r>
              <a:rPr lang="en-US" sz="3400" dirty="0" smtClean="0">
                <a:solidFill>
                  <a:schemeClr val="accent6">
                    <a:lumMod val="10000"/>
                  </a:schemeClr>
                </a:solidFill>
              </a:rPr>
              <a:t>Cognitive </a:t>
            </a:r>
            <a:br>
              <a:rPr lang="en-US" sz="3400" dirty="0" smtClean="0">
                <a:solidFill>
                  <a:schemeClr val="accent6">
                    <a:lumMod val="10000"/>
                  </a:schemeClr>
                </a:solidFill>
              </a:rPr>
            </a:br>
            <a:r>
              <a:rPr lang="en-US" sz="3400" dirty="0" smtClean="0">
                <a:solidFill>
                  <a:schemeClr val="accent6">
                    <a:lumMod val="10000"/>
                  </a:schemeClr>
                </a:solidFill>
              </a:rPr>
              <a:t>Accommodations and Adaptations</a:t>
            </a:r>
            <a:endParaRPr lang="en-US" sz="3400" dirty="0">
              <a:solidFill>
                <a:schemeClr val="accent6">
                  <a:lumMod val="10000"/>
                </a:schemeClr>
              </a:solidFill>
            </a:endParaRPr>
          </a:p>
        </p:txBody>
      </p:sp>
      <p:sp>
        <p:nvSpPr>
          <p:cNvPr id="3" name="Content Placeholder 2"/>
          <p:cNvSpPr>
            <a:spLocks noGrp="1"/>
          </p:cNvSpPr>
          <p:nvPr>
            <p:ph idx="1"/>
          </p:nvPr>
        </p:nvSpPr>
        <p:spPr>
          <a:xfrm>
            <a:off x="457200" y="1524000"/>
            <a:ext cx="8229600" cy="4754563"/>
          </a:xfrm>
        </p:spPr>
        <p:txBody>
          <a:bodyPr/>
          <a:lstStyle/>
          <a:p>
            <a:r>
              <a:rPr lang="en-US" sz="3200" dirty="0" smtClean="0">
                <a:solidFill>
                  <a:schemeClr val="accent6">
                    <a:lumMod val="10000"/>
                  </a:schemeClr>
                </a:solidFill>
              </a:rPr>
              <a:t>What do you need?</a:t>
            </a:r>
          </a:p>
          <a:p>
            <a:r>
              <a:rPr lang="en-US" sz="3200" dirty="0" smtClean="0">
                <a:solidFill>
                  <a:schemeClr val="accent6">
                    <a:lumMod val="10000"/>
                  </a:schemeClr>
                </a:solidFill>
              </a:rPr>
              <a:t>What have you tried?</a:t>
            </a:r>
          </a:p>
          <a:p>
            <a:r>
              <a:rPr lang="en-US" sz="3200" dirty="0" smtClean="0">
                <a:solidFill>
                  <a:schemeClr val="accent6">
                    <a:lumMod val="10000"/>
                  </a:schemeClr>
                </a:solidFill>
              </a:rPr>
              <a:t>Suggestions:</a:t>
            </a:r>
          </a:p>
          <a:p>
            <a:pPr lvl="1"/>
            <a:r>
              <a:rPr lang="en-US" sz="3000" dirty="0" smtClean="0">
                <a:solidFill>
                  <a:schemeClr val="accent6">
                    <a:lumMod val="10000"/>
                  </a:schemeClr>
                </a:solidFill>
              </a:rPr>
              <a:t>Active Listening</a:t>
            </a:r>
          </a:p>
          <a:p>
            <a:pPr lvl="1"/>
            <a:r>
              <a:rPr lang="en-US" sz="3000" dirty="0" smtClean="0">
                <a:solidFill>
                  <a:schemeClr val="accent6">
                    <a:lumMod val="10000"/>
                  </a:schemeClr>
                </a:solidFill>
              </a:rPr>
              <a:t>Representative objects</a:t>
            </a:r>
          </a:p>
          <a:p>
            <a:pPr lvl="1"/>
            <a:r>
              <a:rPr lang="en-US" sz="3000" dirty="0" smtClean="0">
                <a:solidFill>
                  <a:schemeClr val="accent6">
                    <a:lumMod val="10000"/>
                  </a:schemeClr>
                </a:solidFill>
              </a:rPr>
              <a:t>Small groups</a:t>
            </a:r>
          </a:p>
          <a:p>
            <a:pPr lvl="1"/>
            <a:r>
              <a:rPr lang="en-US" sz="3000" dirty="0" smtClean="0">
                <a:solidFill>
                  <a:schemeClr val="accent6">
                    <a:lumMod val="10000"/>
                  </a:schemeClr>
                </a:solidFill>
              </a:rPr>
              <a:t>Flip charts</a:t>
            </a:r>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97649" y="2312806"/>
            <a:ext cx="1480160" cy="1762125"/>
          </a:xfrm>
          <a:prstGeom prst="rect">
            <a:avLst/>
          </a:prstGeom>
        </p:spPr>
      </p:pic>
    </p:spTree>
    <p:extLst>
      <p:ext uri="{BB962C8B-B14F-4D97-AF65-F5344CB8AC3E}">
        <p14:creationId xmlns:p14="http://schemas.microsoft.com/office/powerpoint/2010/main" val="869677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04863"/>
          </a:xfrm>
        </p:spPr>
        <p:txBody>
          <a:bodyPr>
            <a:noAutofit/>
          </a:bodyPr>
          <a:lstStyle/>
          <a:p>
            <a:pPr algn="ctr"/>
            <a:r>
              <a:rPr lang="en-US" sz="3600" dirty="0" smtClean="0">
                <a:solidFill>
                  <a:schemeClr val="accent6">
                    <a:lumMod val="10000"/>
                  </a:schemeClr>
                </a:solidFill>
              </a:rPr>
              <a:t>Visual </a:t>
            </a:r>
            <a:br>
              <a:rPr lang="en-US" sz="3600" dirty="0" smtClean="0">
                <a:solidFill>
                  <a:schemeClr val="accent6">
                    <a:lumMod val="10000"/>
                  </a:schemeClr>
                </a:solidFill>
              </a:rPr>
            </a:br>
            <a:r>
              <a:rPr lang="en-US" sz="3600" dirty="0" smtClean="0">
                <a:solidFill>
                  <a:schemeClr val="accent6">
                    <a:lumMod val="10000"/>
                  </a:schemeClr>
                </a:solidFill>
              </a:rPr>
              <a:t>Accommodations and Adaptations</a:t>
            </a:r>
            <a:endParaRPr lang="en-US" sz="3600" dirty="0">
              <a:solidFill>
                <a:schemeClr val="accent6">
                  <a:lumMod val="10000"/>
                </a:schemeClr>
              </a:solidFill>
            </a:endParaRPr>
          </a:p>
        </p:txBody>
      </p:sp>
      <p:sp>
        <p:nvSpPr>
          <p:cNvPr id="3" name="Content Placeholder 2"/>
          <p:cNvSpPr>
            <a:spLocks noGrp="1"/>
          </p:cNvSpPr>
          <p:nvPr>
            <p:ph idx="1"/>
          </p:nvPr>
        </p:nvSpPr>
        <p:spPr/>
        <p:txBody>
          <a:bodyPr/>
          <a:lstStyle/>
          <a:p>
            <a:r>
              <a:rPr lang="en-US" sz="3200" dirty="0" smtClean="0">
                <a:solidFill>
                  <a:schemeClr val="accent6">
                    <a:lumMod val="10000"/>
                  </a:schemeClr>
                </a:solidFill>
              </a:rPr>
              <a:t>What do you need?</a:t>
            </a:r>
          </a:p>
          <a:p>
            <a:r>
              <a:rPr lang="en-US" sz="3200" dirty="0" smtClean="0">
                <a:solidFill>
                  <a:schemeClr val="accent6">
                    <a:lumMod val="10000"/>
                  </a:schemeClr>
                </a:solidFill>
              </a:rPr>
              <a:t>What have you tried?</a:t>
            </a:r>
          </a:p>
          <a:p>
            <a:r>
              <a:rPr lang="en-US" sz="3200" dirty="0" smtClean="0">
                <a:solidFill>
                  <a:schemeClr val="accent6">
                    <a:lumMod val="10000"/>
                  </a:schemeClr>
                </a:solidFill>
              </a:rPr>
              <a:t>Suggestions:</a:t>
            </a:r>
          </a:p>
          <a:p>
            <a:pPr lvl="1"/>
            <a:r>
              <a:rPr lang="en-US" sz="3000" dirty="0" smtClean="0">
                <a:solidFill>
                  <a:schemeClr val="accent6">
                    <a:lumMod val="10000"/>
                  </a:schemeClr>
                </a:solidFill>
              </a:rPr>
              <a:t>White boards</a:t>
            </a:r>
          </a:p>
          <a:p>
            <a:pPr lvl="1"/>
            <a:r>
              <a:rPr lang="en-US" sz="3000" dirty="0" smtClean="0">
                <a:solidFill>
                  <a:schemeClr val="accent6">
                    <a:lumMod val="10000"/>
                  </a:schemeClr>
                </a:solidFill>
              </a:rPr>
              <a:t>Written and distributed agendas (Large Print)</a:t>
            </a:r>
          </a:p>
          <a:p>
            <a:pPr lvl="1"/>
            <a:r>
              <a:rPr lang="en-US" sz="3000" dirty="0" smtClean="0">
                <a:solidFill>
                  <a:schemeClr val="accent6">
                    <a:lumMod val="10000"/>
                  </a:schemeClr>
                </a:solidFill>
              </a:rPr>
              <a:t>Reading test for universal </a:t>
            </a:r>
            <a:r>
              <a:rPr lang="en-US" sz="3000" dirty="0">
                <a:solidFill>
                  <a:schemeClr val="accent6">
                    <a:lumMod val="10000"/>
                  </a:schemeClr>
                </a:solidFill>
              </a:rPr>
              <a:t>f</a:t>
            </a:r>
            <a:r>
              <a:rPr lang="en-US" sz="3000" dirty="0" smtClean="0">
                <a:solidFill>
                  <a:schemeClr val="accent6">
                    <a:lumMod val="10000"/>
                  </a:schemeClr>
                </a:solidFill>
              </a:rPr>
              <a:t>ont </a:t>
            </a:r>
            <a:r>
              <a:rPr lang="en-US" sz="3000" dirty="0">
                <a:solidFill>
                  <a:schemeClr val="accent6">
                    <a:lumMod val="10000"/>
                  </a:schemeClr>
                </a:solidFill>
              </a:rPr>
              <a:t>s</a:t>
            </a:r>
            <a:r>
              <a:rPr lang="en-US" sz="3000" dirty="0" smtClean="0">
                <a:solidFill>
                  <a:schemeClr val="accent6">
                    <a:lumMod val="10000"/>
                  </a:schemeClr>
                </a:solidFill>
              </a:rPr>
              <a:t>ize</a:t>
            </a:r>
          </a:p>
          <a:p>
            <a:pPr lvl="1"/>
            <a:r>
              <a:rPr lang="en-US" sz="3000" dirty="0" smtClean="0">
                <a:solidFill>
                  <a:schemeClr val="accent6">
                    <a:lumMod val="10000"/>
                  </a:schemeClr>
                </a:solidFill>
              </a:rPr>
              <a:t>Flip charts</a:t>
            </a:r>
          </a:p>
          <a:p>
            <a:pPr lvl="1"/>
            <a:r>
              <a:rPr lang="en-US" sz="3000" dirty="0" smtClean="0">
                <a:solidFill>
                  <a:schemeClr val="accent6">
                    <a:lumMod val="10000"/>
                  </a:schemeClr>
                </a:solidFill>
              </a:rPr>
              <a:t>Pass items around the group</a:t>
            </a:r>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86895" y="1676400"/>
            <a:ext cx="2108965" cy="1762125"/>
          </a:xfrm>
          <a:prstGeom prst="rect">
            <a:avLst/>
          </a:prstGeom>
        </p:spPr>
      </p:pic>
    </p:spTree>
    <p:extLst>
      <p:ext uri="{BB962C8B-B14F-4D97-AF65-F5344CB8AC3E}">
        <p14:creationId xmlns:p14="http://schemas.microsoft.com/office/powerpoint/2010/main" val="1496297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229600" cy="804863"/>
          </a:xfrm>
        </p:spPr>
        <p:txBody>
          <a:bodyPr>
            <a:noAutofit/>
          </a:bodyPr>
          <a:lstStyle/>
          <a:p>
            <a:pPr algn="ctr"/>
            <a:r>
              <a:rPr lang="en-US" sz="3600" dirty="0" smtClean="0">
                <a:solidFill>
                  <a:schemeClr val="accent6">
                    <a:lumMod val="10000"/>
                  </a:schemeClr>
                </a:solidFill>
              </a:rPr>
              <a:t>Auditory </a:t>
            </a:r>
            <a:br>
              <a:rPr lang="en-US" sz="3600" dirty="0" smtClean="0">
                <a:solidFill>
                  <a:schemeClr val="accent6">
                    <a:lumMod val="10000"/>
                  </a:schemeClr>
                </a:solidFill>
              </a:rPr>
            </a:br>
            <a:r>
              <a:rPr lang="en-US" sz="3600" dirty="0" smtClean="0">
                <a:solidFill>
                  <a:schemeClr val="accent6">
                    <a:lumMod val="10000"/>
                  </a:schemeClr>
                </a:solidFill>
              </a:rPr>
              <a:t>Accommodations and Adaptations</a:t>
            </a:r>
            <a:endParaRPr lang="en-US" sz="3600" dirty="0">
              <a:solidFill>
                <a:schemeClr val="accent6">
                  <a:lumMod val="10000"/>
                </a:schemeClr>
              </a:solidFill>
            </a:endParaRPr>
          </a:p>
        </p:txBody>
      </p:sp>
      <p:sp>
        <p:nvSpPr>
          <p:cNvPr id="3" name="Content Placeholder 2"/>
          <p:cNvSpPr>
            <a:spLocks noGrp="1"/>
          </p:cNvSpPr>
          <p:nvPr>
            <p:ph idx="1"/>
          </p:nvPr>
        </p:nvSpPr>
        <p:spPr/>
        <p:txBody>
          <a:bodyPr/>
          <a:lstStyle/>
          <a:p>
            <a:r>
              <a:rPr lang="en-US" sz="3200" dirty="0" smtClean="0">
                <a:solidFill>
                  <a:schemeClr val="accent6">
                    <a:lumMod val="10000"/>
                  </a:schemeClr>
                </a:solidFill>
              </a:rPr>
              <a:t>What do you need?</a:t>
            </a:r>
          </a:p>
          <a:p>
            <a:r>
              <a:rPr lang="en-US" sz="3200" dirty="0" smtClean="0">
                <a:solidFill>
                  <a:schemeClr val="accent6">
                    <a:lumMod val="10000"/>
                  </a:schemeClr>
                </a:solidFill>
              </a:rPr>
              <a:t>What have you tried?</a:t>
            </a:r>
          </a:p>
          <a:p>
            <a:r>
              <a:rPr lang="en-US" sz="3200" dirty="0" smtClean="0">
                <a:solidFill>
                  <a:schemeClr val="accent6">
                    <a:lumMod val="10000"/>
                  </a:schemeClr>
                </a:solidFill>
              </a:rPr>
              <a:t>Suggestions:</a:t>
            </a:r>
          </a:p>
          <a:p>
            <a:pPr lvl="1"/>
            <a:r>
              <a:rPr lang="en-US" sz="3000" dirty="0" smtClean="0">
                <a:solidFill>
                  <a:schemeClr val="accent6">
                    <a:lumMod val="10000"/>
                  </a:schemeClr>
                </a:solidFill>
              </a:rPr>
              <a:t>Use of microphones</a:t>
            </a:r>
          </a:p>
          <a:p>
            <a:pPr lvl="1"/>
            <a:r>
              <a:rPr lang="en-US" sz="3000" dirty="0" smtClean="0">
                <a:solidFill>
                  <a:schemeClr val="accent6">
                    <a:lumMod val="10000"/>
                  </a:schemeClr>
                </a:solidFill>
              </a:rPr>
              <a:t>Use of pocket talkers</a:t>
            </a:r>
          </a:p>
          <a:p>
            <a:pPr lvl="1"/>
            <a:r>
              <a:rPr lang="en-US" sz="3000" dirty="0" smtClean="0">
                <a:solidFill>
                  <a:schemeClr val="accent6">
                    <a:lumMod val="10000"/>
                  </a:schemeClr>
                </a:solidFill>
              </a:rPr>
              <a:t>A quiet location with no distractions</a:t>
            </a:r>
          </a:p>
          <a:p>
            <a:pPr lvl="1"/>
            <a:r>
              <a:rPr lang="en-US" sz="3000" dirty="0" smtClean="0">
                <a:solidFill>
                  <a:schemeClr val="accent6">
                    <a:lumMod val="10000"/>
                  </a:schemeClr>
                </a:solidFill>
              </a:rPr>
              <a:t>Karaoke machines</a:t>
            </a:r>
          </a:p>
          <a:p>
            <a:pPr lvl="1"/>
            <a:r>
              <a:rPr lang="en-US" sz="3000" dirty="0" smtClean="0">
                <a:solidFill>
                  <a:schemeClr val="accent6">
                    <a:lumMod val="10000"/>
                  </a:schemeClr>
                </a:solidFill>
              </a:rPr>
              <a:t>Seating arrangements</a:t>
            </a:r>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08135" y="2190750"/>
            <a:ext cx="1576908" cy="1562100"/>
          </a:xfrm>
          <a:prstGeom prst="rect">
            <a:avLst/>
          </a:prstGeom>
        </p:spPr>
      </p:pic>
    </p:spTree>
    <p:extLst>
      <p:ext uri="{BB962C8B-B14F-4D97-AF65-F5344CB8AC3E}">
        <p14:creationId xmlns:p14="http://schemas.microsoft.com/office/powerpoint/2010/main" val="3141980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229600" cy="804863"/>
          </a:xfrm>
        </p:spPr>
        <p:txBody>
          <a:bodyPr>
            <a:noAutofit/>
          </a:bodyPr>
          <a:lstStyle/>
          <a:p>
            <a:pPr algn="ctr"/>
            <a:r>
              <a:rPr lang="en-US" sz="3600" dirty="0" smtClean="0">
                <a:solidFill>
                  <a:schemeClr val="accent6">
                    <a:lumMod val="10000"/>
                  </a:schemeClr>
                </a:solidFill>
              </a:rPr>
              <a:t>Physical/Mobility </a:t>
            </a:r>
            <a:br>
              <a:rPr lang="en-US" sz="3600" dirty="0" smtClean="0">
                <a:solidFill>
                  <a:schemeClr val="accent6">
                    <a:lumMod val="10000"/>
                  </a:schemeClr>
                </a:solidFill>
              </a:rPr>
            </a:br>
            <a:r>
              <a:rPr lang="en-US" sz="3600" dirty="0" smtClean="0">
                <a:solidFill>
                  <a:schemeClr val="accent6">
                    <a:lumMod val="10000"/>
                  </a:schemeClr>
                </a:solidFill>
              </a:rPr>
              <a:t>Accommodations and Adaptations</a:t>
            </a:r>
            <a:endParaRPr lang="en-US" sz="3600" dirty="0">
              <a:solidFill>
                <a:schemeClr val="accent6">
                  <a:lumMod val="10000"/>
                </a:schemeClr>
              </a:solidFill>
            </a:endParaRPr>
          </a:p>
        </p:txBody>
      </p:sp>
      <p:sp>
        <p:nvSpPr>
          <p:cNvPr id="3" name="Content Placeholder 2"/>
          <p:cNvSpPr>
            <a:spLocks noGrp="1"/>
          </p:cNvSpPr>
          <p:nvPr>
            <p:ph idx="1"/>
          </p:nvPr>
        </p:nvSpPr>
        <p:spPr/>
        <p:txBody>
          <a:bodyPr/>
          <a:lstStyle/>
          <a:p>
            <a:r>
              <a:rPr lang="en-US" sz="3200" dirty="0" smtClean="0">
                <a:solidFill>
                  <a:schemeClr val="accent6">
                    <a:lumMod val="10000"/>
                  </a:schemeClr>
                </a:solidFill>
              </a:rPr>
              <a:t>What do you need?</a:t>
            </a:r>
          </a:p>
          <a:p>
            <a:r>
              <a:rPr lang="en-US" sz="3200" dirty="0" smtClean="0">
                <a:solidFill>
                  <a:schemeClr val="accent6">
                    <a:lumMod val="10000"/>
                  </a:schemeClr>
                </a:solidFill>
              </a:rPr>
              <a:t>What have you tried?</a:t>
            </a:r>
          </a:p>
          <a:p>
            <a:r>
              <a:rPr lang="en-US" sz="3200" dirty="0" smtClean="0">
                <a:solidFill>
                  <a:schemeClr val="accent6">
                    <a:lumMod val="10000"/>
                  </a:schemeClr>
                </a:solidFill>
              </a:rPr>
              <a:t>Suggestions:</a:t>
            </a:r>
          </a:p>
          <a:p>
            <a:pPr lvl="1"/>
            <a:r>
              <a:rPr lang="en-US" sz="3000" dirty="0" smtClean="0">
                <a:solidFill>
                  <a:schemeClr val="accent6">
                    <a:lumMod val="10000"/>
                  </a:schemeClr>
                </a:solidFill>
              </a:rPr>
              <a:t>On unit/neighborhood meetings</a:t>
            </a:r>
          </a:p>
          <a:p>
            <a:pPr lvl="1"/>
            <a:r>
              <a:rPr lang="en-US" sz="3000" dirty="0" smtClean="0">
                <a:solidFill>
                  <a:schemeClr val="accent6">
                    <a:lumMod val="10000"/>
                  </a:schemeClr>
                </a:solidFill>
              </a:rPr>
              <a:t>Small gatherings in a resident’s room</a:t>
            </a:r>
          </a:p>
          <a:p>
            <a:pPr lvl="1"/>
            <a:r>
              <a:rPr lang="en-US" sz="3000" dirty="0" smtClean="0">
                <a:solidFill>
                  <a:schemeClr val="accent6">
                    <a:lumMod val="10000"/>
                  </a:schemeClr>
                </a:solidFill>
              </a:rPr>
              <a:t>Use larger spaces</a:t>
            </a:r>
          </a:p>
          <a:p>
            <a:pPr lvl="1"/>
            <a:r>
              <a:rPr lang="en-US" sz="3000" dirty="0" smtClean="0">
                <a:solidFill>
                  <a:schemeClr val="accent6">
                    <a:lumMod val="10000"/>
                  </a:schemeClr>
                </a:solidFill>
              </a:rPr>
              <a:t>Wide doorways</a:t>
            </a:r>
          </a:p>
          <a:p>
            <a:pPr lvl="1"/>
            <a:r>
              <a:rPr lang="en-US" sz="3000" dirty="0" smtClean="0">
                <a:solidFill>
                  <a:schemeClr val="accent6">
                    <a:lumMod val="10000"/>
                  </a:schemeClr>
                </a:solidFill>
              </a:rPr>
              <a:t>Card holders</a:t>
            </a:r>
          </a:p>
          <a:p>
            <a:endParaRPr lang="en-US" dirty="0"/>
          </a:p>
        </p:txBody>
      </p:sp>
    </p:spTree>
    <p:extLst>
      <p:ext uri="{BB962C8B-B14F-4D97-AF65-F5344CB8AC3E}">
        <p14:creationId xmlns:p14="http://schemas.microsoft.com/office/powerpoint/2010/main" val="3292989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04863"/>
          </a:xfrm>
        </p:spPr>
        <p:txBody>
          <a:bodyPr>
            <a:noAutofit/>
          </a:bodyPr>
          <a:lstStyle/>
          <a:p>
            <a:pPr algn="ctr"/>
            <a:r>
              <a:rPr lang="en-US" sz="3600" dirty="0" smtClean="0">
                <a:solidFill>
                  <a:schemeClr val="accent6">
                    <a:lumMod val="10000"/>
                  </a:schemeClr>
                </a:solidFill>
              </a:rPr>
              <a:t>Group Design </a:t>
            </a:r>
            <a:br>
              <a:rPr lang="en-US" sz="3600" dirty="0" smtClean="0">
                <a:solidFill>
                  <a:schemeClr val="accent6">
                    <a:lumMod val="10000"/>
                  </a:schemeClr>
                </a:solidFill>
              </a:rPr>
            </a:br>
            <a:r>
              <a:rPr lang="en-US" sz="3600" dirty="0" smtClean="0">
                <a:solidFill>
                  <a:schemeClr val="accent6">
                    <a:lumMod val="10000"/>
                  </a:schemeClr>
                </a:solidFill>
              </a:rPr>
              <a:t>Accommodations and Adaptations</a:t>
            </a:r>
            <a:endParaRPr lang="en-US" sz="3600" dirty="0">
              <a:solidFill>
                <a:schemeClr val="accent6">
                  <a:lumMod val="10000"/>
                </a:schemeClr>
              </a:solidFill>
            </a:endParaRPr>
          </a:p>
        </p:txBody>
      </p:sp>
      <p:sp>
        <p:nvSpPr>
          <p:cNvPr id="3" name="Content Placeholder 2"/>
          <p:cNvSpPr>
            <a:spLocks noGrp="1"/>
          </p:cNvSpPr>
          <p:nvPr>
            <p:ph idx="1"/>
          </p:nvPr>
        </p:nvSpPr>
        <p:spPr>
          <a:xfrm>
            <a:off x="470453" y="1494184"/>
            <a:ext cx="8229600" cy="4525963"/>
          </a:xfrm>
        </p:spPr>
        <p:txBody>
          <a:bodyPr>
            <a:normAutofit fontScale="92500" lnSpcReduction="10000"/>
          </a:bodyPr>
          <a:lstStyle/>
          <a:p>
            <a:r>
              <a:rPr lang="en-US" sz="3200" dirty="0" smtClean="0">
                <a:solidFill>
                  <a:schemeClr val="accent6">
                    <a:lumMod val="10000"/>
                  </a:schemeClr>
                </a:solidFill>
              </a:rPr>
              <a:t>What do you need?</a:t>
            </a:r>
          </a:p>
          <a:p>
            <a:r>
              <a:rPr lang="en-US" sz="3200" dirty="0" smtClean="0">
                <a:solidFill>
                  <a:schemeClr val="accent6">
                    <a:lumMod val="10000"/>
                  </a:schemeClr>
                </a:solidFill>
              </a:rPr>
              <a:t>What have you tried?</a:t>
            </a:r>
          </a:p>
          <a:p>
            <a:r>
              <a:rPr lang="en-US" sz="3200" dirty="0" smtClean="0">
                <a:solidFill>
                  <a:schemeClr val="accent6">
                    <a:lumMod val="10000"/>
                  </a:schemeClr>
                </a:solidFill>
              </a:rPr>
              <a:t>Suggestions:</a:t>
            </a:r>
          </a:p>
          <a:p>
            <a:pPr lvl="1"/>
            <a:r>
              <a:rPr lang="en-US" sz="2400" dirty="0" smtClean="0">
                <a:solidFill>
                  <a:schemeClr val="accent6">
                    <a:lumMod val="10000"/>
                  </a:schemeClr>
                </a:solidFill>
              </a:rPr>
              <a:t>Use of committees</a:t>
            </a:r>
          </a:p>
          <a:p>
            <a:pPr lvl="2"/>
            <a:r>
              <a:rPr lang="en-US" sz="2400" dirty="0" smtClean="0">
                <a:solidFill>
                  <a:schemeClr val="accent6">
                    <a:lumMod val="10000"/>
                  </a:schemeClr>
                </a:solidFill>
              </a:rPr>
              <a:t>Recreation Planning, Social, Welcome Wagon, Food Advisory, Fundraising, Charity and Community Outreach, Education, etc.</a:t>
            </a:r>
          </a:p>
          <a:p>
            <a:pPr lvl="1"/>
            <a:r>
              <a:rPr lang="en-US" sz="2600" dirty="0" smtClean="0">
                <a:solidFill>
                  <a:schemeClr val="accent6">
                    <a:lumMod val="10000"/>
                  </a:schemeClr>
                </a:solidFill>
              </a:rPr>
              <a:t>Use of individual meetings </a:t>
            </a:r>
          </a:p>
          <a:p>
            <a:pPr lvl="1"/>
            <a:r>
              <a:rPr lang="en-US" sz="2400" dirty="0" smtClean="0">
                <a:solidFill>
                  <a:schemeClr val="accent6">
                    <a:lumMod val="10000"/>
                  </a:schemeClr>
                </a:solidFill>
              </a:rPr>
              <a:t>Neighborhood meetings</a:t>
            </a:r>
          </a:p>
          <a:p>
            <a:pPr lvl="1"/>
            <a:r>
              <a:rPr lang="en-US" sz="2400" dirty="0" smtClean="0">
                <a:solidFill>
                  <a:schemeClr val="accent6">
                    <a:lumMod val="10000"/>
                  </a:schemeClr>
                </a:solidFill>
              </a:rPr>
              <a:t>Parallel </a:t>
            </a:r>
            <a:r>
              <a:rPr lang="en-US" sz="2400" dirty="0">
                <a:solidFill>
                  <a:schemeClr val="accent6">
                    <a:lumMod val="10000"/>
                  </a:schemeClr>
                </a:solidFill>
              </a:rPr>
              <a:t>p</a:t>
            </a:r>
            <a:r>
              <a:rPr lang="en-US" sz="2400" dirty="0" smtClean="0">
                <a:solidFill>
                  <a:schemeClr val="accent6">
                    <a:lumMod val="10000"/>
                  </a:schemeClr>
                </a:solidFill>
              </a:rPr>
              <a:t>rograms</a:t>
            </a:r>
          </a:p>
          <a:p>
            <a:pPr lvl="1"/>
            <a:r>
              <a:rPr lang="en-US" sz="2400" dirty="0" smtClean="0">
                <a:solidFill>
                  <a:schemeClr val="accent6">
                    <a:lumMod val="10000"/>
                  </a:schemeClr>
                </a:solidFill>
              </a:rPr>
              <a:t>Variety of frequency and duration</a:t>
            </a:r>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27730" y="2142738"/>
            <a:ext cx="1171575" cy="795974"/>
          </a:xfrm>
          <a:prstGeom prst="rect">
            <a:avLst/>
          </a:prstGeom>
        </p:spPr>
      </p:pic>
    </p:spTree>
    <p:extLst>
      <p:ext uri="{BB962C8B-B14F-4D97-AF65-F5344CB8AC3E}">
        <p14:creationId xmlns:p14="http://schemas.microsoft.com/office/powerpoint/2010/main" val="3866860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764177" y="990600"/>
            <a:ext cx="5835406" cy="56386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l" defTabSz="457200" rtl="0" eaLnBrk="1" fontAlgn="base" hangingPunct="1">
              <a:spcBef>
                <a:spcPct val="0"/>
              </a:spcBef>
              <a:spcAft>
                <a:spcPct val="0"/>
              </a:spcAft>
              <a:defRPr sz="2300" b="0" i="0" u="none" kern="1200">
                <a:solidFill>
                  <a:schemeClr val="bg1"/>
                </a:solidFill>
                <a:latin typeface="+mj-lt"/>
                <a:ea typeface="ヒラギノ角ゴ Pro W3" charset="-128"/>
                <a:cs typeface="ヒラギノ角ゴ Pro W3" charset="0"/>
              </a:defRPr>
            </a:lvl1pPr>
            <a:lvl2pPr algn="ctr" defTabSz="457200" rtl="0" eaLnBrk="1" fontAlgn="base" hangingPunct="1">
              <a:spcBef>
                <a:spcPct val="0"/>
              </a:spcBef>
              <a:spcAft>
                <a:spcPct val="0"/>
              </a:spcAft>
              <a:defRPr sz="4400">
                <a:solidFill>
                  <a:srgbClr val="F53530"/>
                </a:solidFill>
                <a:latin typeface="Arial" charset="0"/>
                <a:ea typeface="ヒラギノ角ゴ Pro W3" charset="-128"/>
                <a:cs typeface="ヒラギノ角ゴ Pro W3" charset="0"/>
              </a:defRPr>
            </a:lvl2pPr>
            <a:lvl3pPr algn="ctr" defTabSz="457200" rtl="0" eaLnBrk="1" fontAlgn="base" hangingPunct="1">
              <a:spcBef>
                <a:spcPct val="0"/>
              </a:spcBef>
              <a:spcAft>
                <a:spcPct val="0"/>
              </a:spcAft>
              <a:defRPr sz="4400">
                <a:solidFill>
                  <a:srgbClr val="F53530"/>
                </a:solidFill>
                <a:latin typeface="Arial" charset="0"/>
                <a:ea typeface="ヒラギノ角ゴ Pro W3" charset="-128"/>
                <a:cs typeface="ヒラギノ角ゴ Pro W3" charset="0"/>
              </a:defRPr>
            </a:lvl3pPr>
            <a:lvl4pPr algn="ctr" defTabSz="457200" rtl="0" eaLnBrk="1" fontAlgn="base" hangingPunct="1">
              <a:spcBef>
                <a:spcPct val="0"/>
              </a:spcBef>
              <a:spcAft>
                <a:spcPct val="0"/>
              </a:spcAft>
              <a:defRPr sz="4400">
                <a:solidFill>
                  <a:srgbClr val="F53530"/>
                </a:solidFill>
                <a:latin typeface="Arial" charset="0"/>
                <a:ea typeface="ヒラギノ角ゴ Pro W3" charset="-128"/>
                <a:cs typeface="ヒラギノ角ゴ Pro W3" charset="0"/>
              </a:defRPr>
            </a:lvl4pPr>
            <a:lvl5pPr algn="ctr" defTabSz="457200" rtl="0" eaLnBrk="1" fontAlgn="base" hangingPunct="1">
              <a:spcBef>
                <a:spcPct val="0"/>
              </a:spcBef>
              <a:spcAft>
                <a:spcPct val="0"/>
              </a:spcAft>
              <a:defRPr sz="4400">
                <a:solidFill>
                  <a:srgbClr val="F53530"/>
                </a:solidFill>
                <a:latin typeface="Arial" charset="0"/>
                <a:ea typeface="ヒラギノ角ゴ Pro W3" charset="-128"/>
                <a:cs typeface="ヒラギノ角ゴ Pro W3" charset="0"/>
              </a:defRPr>
            </a:lvl5pPr>
            <a:lvl6pPr marL="457200" algn="ctr" defTabSz="457200" rtl="0" eaLnBrk="1" fontAlgn="base" hangingPunct="1">
              <a:spcBef>
                <a:spcPct val="0"/>
              </a:spcBef>
              <a:spcAft>
                <a:spcPct val="0"/>
              </a:spcAft>
              <a:defRPr sz="4400">
                <a:solidFill>
                  <a:schemeClr val="tx1"/>
                </a:solidFill>
                <a:latin typeface="Calibri" charset="0"/>
                <a:ea typeface="ヒラギノ角ゴ Pro W3" charset="-128"/>
              </a:defRPr>
            </a:lvl6pPr>
            <a:lvl7pPr marL="914400" algn="ctr" defTabSz="457200" rtl="0" eaLnBrk="1" fontAlgn="base" hangingPunct="1">
              <a:spcBef>
                <a:spcPct val="0"/>
              </a:spcBef>
              <a:spcAft>
                <a:spcPct val="0"/>
              </a:spcAft>
              <a:defRPr sz="4400">
                <a:solidFill>
                  <a:schemeClr val="tx1"/>
                </a:solidFill>
                <a:latin typeface="Calibri" charset="0"/>
                <a:ea typeface="ヒラギノ角ゴ Pro W3" charset="-128"/>
              </a:defRPr>
            </a:lvl7pPr>
            <a:lvl8pPr marL="1371600" algn="ctr" defTabSz="457200" rtl="0" eaLnBrk="1" fontAlgn="base" hangingPunct="1">
              <a:spcBef>
                <a:spcPct val="0"/>
              </a:spcBef>
              <a:spcAft>
                <a:spcPct val="0"/>
              </a:spcAft>
              <a:defRPr sz="4400">
                <a:solidFill>
                  <a:schemeClr val="tx1"/>
                </a:solidFill>
                <a:latin typeface="Calibri" charset="0"/>
                <a:ea typeface="ヒラギノ角ゴ Pro W3" charset="-128"/>
              </a:defRPr>
            </a:lvl8pPr>
            <a:lvl9pPr marL="1828800" algn="ctr" defTabSz="457200" rtl="0" eaLnBrk="1" fontAlgn="base" hangingPunct="1">
              <a:spcBef>
                <a:spcPct val="0"/>
              </a:spcBef>
              <a:spcAft>
                <a:spcPct val="0"/>
              </a:spcAft>
              <a:defRPr sz="4400">
                <a:solidFill>
                  <a:schemeClr val="tx1"/>
                </a:solidFill>
                <a:latin typeface="Calibri" charset="0"/>
                <a:ea typeface="ヒラギノ角ゴ Pro W3" charset="-128"/>
              </a:defRPr>
            </a:lvl9pPr>
          </a:lstStyle>
          <a:p>
            <a:r>
              <a:rPr lang="en-US" sz="3600" b="1" dirty="0" smtClean="0">
                <a:solidFill>
                  <a:schemeClr val="accent6">
                    <a:lumMod val="10000"/>
                  </a:schemeClr>
                </a:solidFill>
              </a:rPr>
              <a:t>Part I- Maximizing Engagement through Appreciation </a:t>
            </a:r>
          </a:p>
          <a:p>
            <a:endParaRPr lang="en-US" sz="3600" b="1" dirty="0" smtClean="0">
              <a:solidFill>
                <a:schemeClr val="accent6">
                  <a:lumMod val="10000"/>
                </a:schemeClr>
              </a:solidFill>
            </a:endParaRPr>
          </a:p>
          <a:p>
            <a:r>
              <a:rPr lang="en-US" sz="3600" b="1" dirty="0" smtClean="0">
                <a:solidFill>
                  <a:schemeClr val="accent6">
                    <a:lumMod val="10000"/>
                  </a:schemeClr>
                </a:solidFill>
              </a:rPr>
              <a:t>Part II-Maximizing Engagement </a:t>
            </a:r>
            <a:r>
              <a:rPr lang="en-US" sz="3600" b="1" dirty="0">
                <a:solidFill>
                  <a:schemeClr val="accent6">
                    <a:lumMod val="10000"/>
                  </a:schemeClr>
                </a:solidFill>
              </a:rPr>
              <a:t>t</a:t>
            </a:r>
            <a:r>
              <a:rPr lang="en-US" sz="3600" b="1" dirty="0" smtClean="0">
                <a:solidFill>
                  <a:schemeClr val="accent6">
                    <a:lumMod val="10000"/>
                  </a:schemeClr>
                </a:solidFill>
              </a:rPr>
              <a:t>hrough </a:t>
            </a:r>
          </a:p>
          <a:p>
            <a:r>
              <a:rPr lang="en-US" sz="3600" b="1" dirty="0" smtClean="0">
                <a:solidFill>
                  <a:schemeClr val="accent6">
                    <a:lumMod val="10000"/>
                  </a:schemeClr>
                </a:solidFill>
              </a:rPr>
              <a:t>Accommodations and Adaptation</a:t>
            </a:r>
            <a:r>
              <a:rPr lang="en-US" b="1" dirty="0" smtClean="0"/>
              <a:t/>
            </a:r>
            <a:br>
              <a:rPr lang="en-US" b="1" dirty="0" smtClean="0"/>
            </a:br>
            <a:r>
              <a:rPr lang="en-US" b="1" dirty="0" smtClean="0">
                <a:solidFill>
                  <a:schemeClr val="accent2"/>
                </a:solidFill>
              </a:rPr>
              <a:t/>
            </a:r>
            <a:br>
              <a:rPr lang="en-US" b="1" dirty="0" smtClean="0">
                <a:solidFill>
                  <a:schemeClr val="accent2"/>
                </a:solidFill>
              </a:rPr>
            </a:br>
            <a:r>
              <a:rPr lang="en-US" b="1" dirty="0" smtClean="0">
                <a:solidFill>
                  <a:schemeClr val="accent6">
                    <a:lumMod val="10000"/>
                  </a:schemeClr>
                </a:solidFill>
              </a:rPr>
              <a:t>Kate Waldo, CTRS, ACC</a:t>
            </a:r>
            <a:br>
              <a:rPr lang="en-US" b="1" dirty="0" smtClean="0">
                <a:solidFill>
                  <a:schemeClr val="accent6">
                    <a:lumMod val="10000"/>
                  </a:schemeClr>
                </a:solidFill>
              </a:rPr>
            </a:br>
            <a:r>
              <a:rPr lang="en-US" b="1" dirty="0" smtClean="0">
                <a:solidFill>
                  <a:schemeClr val="accent6">
                    <a:lumMod val="10000"/>
                  </a:schemeClr>
                </a:solidFill>
              </a:rPr>
              <a:t>National Director of Recreation and </a:t>
            </a:r>
          </a:p>
          <a:p>
            <a:r>
              <a:rPr lang="en-US" b="1" dirty="0" smtClean="0">
                <a:solidFill>
                  <a:schemeClr val="accent6">
                    <a:lumMod val="10000"/>
                  </a:schemeClr>
                </a:solidFill>
              </a:rPr>
              <a:t>Guest Services</a:t>
            </a:r>
          </a:p>
          <a:p>
            <a:endParaRPr lang="en-US" b="1" dirty="0" smtClean="0">
              <a:solidFill>
                <a:schemeClr val="accent6">
                  <a:lumMod val="10000"/>
                </a:schemeClr>
              </a:solidFill>
            </a:endParaRPr>
          </a:p>
          <a:p>
            <a:r>
              <a:rPr lang="en-US" b="1" dirty="0" smtClean="0">
                <a:solidFill>
                  <a:schemeClr val="accent2"/>
                </a:solidFill>
              </a:rPr>
              <a:t/>
            </a:r>
            <a:br>
              <a:rPr lang="en-US" b="1" dirty="0" smtClean="0">
                <a:solidFill>
                  <a:schemeClr val="accent2"/>
                </a:solidFill>
              </a:rPr>
            </a:br>
            <a:r>
              <a:rPr lang="en-US" dirty="0" smtClean="0">
                <a:solidFill>
                  <a:schemeClr val="accent2"/>
                </a:solidFill>
              </a:rPr>
              <a:t/>
            </a:r>
            <a:br>
              <a:rPr lang="en-US" dirty="0" smtClean="0">
                <a:solidFill>
                  <a:schemeClr val="accent2"/>
                </a:solidFill>
              </a:rPr>
            </a:br>
            <a:endParaRPr lang="en-US" dirty="0">
              <a:solidFill>
                <a:schemeClr val="accent2"/>
              </a:solidFill>
            </a:endParaRPr>
          </a:p>
        </p:txBody>
      </p:sp>
    </p:spTree>
    <p:extLst>
      <p:ext uri="{BB962C8B-B14F-4D97-AF65-F5344CB8AC3E}">
        <p14:creationId xmlns:p14="http://schemas.microsoft.com/office/powerpoint/2010/main" val="13738667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6">
                    <a:lumMod val="10000"/>
                  </a:schemeClr>
                </a:solidFill>
              </a:rPr>
              <a:t>Commitments for Next Steps</a:t>
            </a:r>
            <a:endParaRPr lang="en-US" b="1" dirty="0">
              <a:solidFill>
                <a:schemeClr val="accent6">
                  <a:lumMod val="10000"/>
                </a:schemeClr>
              </a:solidFill>
            </a:endParaRPr>
          </a:p>
        </p:txBody>
      </p:sp>
      <p:sp>
        <p:nvSpPr>
          <p:cNvPr id="3" name="Content Placeholder 2"/>
          <p:cNvSpPr>
            <a:spLocks noGrp="1"/>
          </p:cNvSpPr>
          <p:nvPr>
            <p:ph type="body" idx="1"/>
          </p:nvPr>
        </p:nvSpPr>
        <p:spPr>
          <a:xfrm>
            <a:off x="457200" y="1499347"/>
            <a:ext cx="4040188" cy="639762"/>
          </a:xfrm>
        </p:spPr>
        <p:txBody>
          <a:bodyPr/>
          <a:lstStyle/>
          <a:p>
            <a:endParaRPr lang="en-US" dirty="0" smtClean="0"/>
          </a:p>
          <a:p>
            <a:endParaRPr lang="en-US" dirty="0"/>
          </a:p>
        </p:txBody>
      </p:sp>
      <p:sp>
        <p:nvSpPr>
          <p:cNvPr id="6" name="Content Placeholder 5"/>
          <p:cNvSpPr>
            <a:spLocks noGrp="1"/>
          </p:cNvSpPr>
          <p:nvPr>
            <p:ph sz="half" idx="2"/>
          </p:nvPr>
        </p:nvSpPr>
        <p:spPr/>
        <p:txBody>
          <a:bodyPr/>
          <a:lstStyle/>
          <a:p>
            <a:endParaRPr lang="en-US" dirty="0"/>
          </a:p>
        </p:txBody>
      </p:sp>
      <p:sp>
        <p:nvSpPr>
          <p:cNvPr id="7" name="Text Placeholder 6"/>
          <p:cNvSpPr>
            <a:spLocks noGrp="1"/>
          </p:cNvSpPr>
          <p:nvPr>
            <p:ph type="body" sz="quarter" idx="3"/>
          </p:nvPr>
        </p:nvSpPr>
        <p:spPr>
          <a:xfrm>
            <a:off x="4419600" y="1295400"/>
            <a:ext cx="4724400" cy="869948"/>
          </a:xfrm>
        </p:spPr>
        <p:txBody>
          <a:bodyPr anchor="ctr"/>
          <a:lstStyle/>
          <a:p>
            <a:r>
              <a:rPr lang="en-US" dirty="0"/>
              <a:t>What is the </a:t>
            </a:r>
            <a:r>
              <a:rPr lang="en-US" dirty="0" smtClean="0"/>
              <a:t>positive image </a:t>
            </a:r>
            <a:r>
              <a:rPr lang="en-US" dirty="0"/>
              <a:t>you are moving towards</a:t>
            </a:r>
            <a:r>
              <a:rPr lang="en-US" dirty="0" smtClean="0"/>
              <a:t>?</a:t>
            </a:r>
            <a:endParaRPr lang="en-US" dirty="0"/>
          </a:p>
        </p:txBody>
      </p:sp>
      <p:sp>
        <p:nvSpPr>
          <p:cNvPr id="8" name="Content Placeholder 7"/>
          <p:cNvSpPr>
            <a:spLocks noGrp="1"/>
          </p:cNvSpPr>
          <p:nvPr>
            <p:ph sz="quarter" idx="4"/>
          </p:nvPr>
        </p:nvSpPr>
        <p:spPr/>
        <p:txBody>
          <a:bodyPr>
            <a:normAutofit lnSpcReduction="10000"/>
          </a:bodyPr>
          <a:lstStyle/>
          <a:p>
            <a:r>
              <a:rPr lang="en-US" dirty="0" smtClean="0"/>
              <a:t>Visualize the positive change. </a:t>
            </a:r>
          </a:p>
          <a:p>
            <a:r>
              <a:rPr lang="en-US" dirty="0" smtClean="0"/>
              <a:t>Choose </a:t>
            </a:r>
            <a:r>
              <a:rPr lang="en-US" dirty="0"/>
              <a:t>one or two things to </a:t>
            </a:r>
            <a:r>
              <a:rPr lang="en-US" dirty="0" smtClean="0"/>
              <a:t>implement starting today.</a:t>
            </a:r>
            <a:endParaRPr lang="en-US" dirty="0"/>
          </a:p>
          <a:p>
            <a:r>
              <a:rPr lang="en-US" dirty="0"/>
              <a:t>Include the Residents in the process and decision </a:t>
            </a:r>
            <a:r>
              <a:rPr lang="en-US" dirty="0" smtClean="0"/>
              <a:t>making; seek </a:t>
            </a:r>
            <a:r>
              <a:rPr lang="en-US" dirty="0"/>
              <a:t>their input and involvement</a:t>
            </a:r>
            <a:r>
              <a:rPr lang="en-US" dirty="0" smtClean="0"/>
              <a:t>.</a:t>
            </a:r>
          </a:p>
          <a:p>
            <a:r>
              <a:rPr lang="en-US" dirty="0" smtClean="0"/>
              <a:t>Do this “with” the Residents not “to” the Residents.</a:t>
            </a:r>
            <a:endParaRPr lang="en-US" dirty="0"/>
          </a:p>
          <a:p>
            <a:endParaRPr lang="en-US" dirty="0" smtClean="0"/>
          </a:p>
          <a:p>
            <a:endParaRPr lang="en-US" dirty="0"/>
          </a:p>
        </p:txBody>
      </p:sp>
      <p:pic>
        <p:nvPicPr>
          <p:cNvPr id="5" name="Picture 4"/>
          <p:cNvPicPr>
            <a:picLocks noChangeAspect="1"/>
          </p:cNvPicPr>
          <p:nvPr/>
        </p:nvPicPr>
        <p:blipFill>
          <a:blip r:embed="rId3"/>
          <a:stretch>
            <a:fillRect/>
          </a:stretch>
        </p:blipFill>
        <p:spPr>
          <a:xfrm>
            <a:off x="530088" y="1819228"/>
            <a:ext cx="2850618" cy="3744549"/>
          </a:xfrm>
          <a:prstGeom prst="rect">
            <a:avLst/>
          </a:prstGeom>
        </p:spPr>
      </p:pic>
    </p:spTree>
    <p:extLst>
      <p:ext uri="{BB962C8B-B14F-4D97-AF65-F5344CB8AC3E}">
        <p14:creationId xmlns:p14="http://schemas.microsoft.com/office/powerpoint/2010/main" val="1836546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lstStyle/>
          <a:p>
            <a:r>
              <a:rPr lang="en-US" dirty="0" smtClean="0"/>
              <a:t>Introduction</a:t>
            </a:r>
            <a:endParaRPr lang="en-US" dirty="0"/>
          </a:p>
        </p:txBody>
      </p:sp>
      <p:sp>
        <p:nvSpPr>
          <p:cNvPr id="3" name="Content Placeholder 2"/>
          <p:cNvSpPr>
            <a:spLocks noGrp="1"/>
          </p:cNvSpPr>
          <p:nvPr>
            <p:ph idx="1"/>
          </p:nvPr>
        </p:nvSpPr>
        <p:spPr>
          <a:xfrm>
            <a:off x="457200" y="1981200"/>
            <a:ext cx="8229600" cy="3867150"/>
          </a:xfrm>
        </p:spPr>
        <p:txBody>
          <a:bodyPr/>
          <a:lstStyle/>
          <a:p>
            <a:pPr>
              <a:buFont typeface="Wingdings" panose="05000000000000000000" pitchFamily="2" charset="2"/>
              <a:buChar char="§"/>
            </a:pPr>
            <a:r>
              <a:rPr lang="en-US" sz="2800" dirty="0" smtClean="0"/>
              <a:t>Goals</a:t>
            </a:r>
          </a:p>
          <a:p>
            <a:pPr lvl="1">
              <a:buFont typeface="Wingdings" panose="05000000000000000000" pitchFamily="2" charset="2"/>
              <a:buChar char="§"/>
            </a:pPr>
            <a:r>
              <a:rPr lang="en-US" dirty="0" smtClean="0"/>
              <a:t>Engage residents and families</a:t>
            </a:r>
          </a:p>
          <a:p>
            <a:pPr lvl="1">
              <a:buFont typeface="Wingdings" panose="05000000000000000000" pitchFamily="2" charset="2"/>
              <a:buChar char="§"/>
            </a:pPr>
            <a:r>
              <a:rPr lang="en-US" dirty="0" smtClean="0"/>
              <a:t>Partner with nursing homes on improvement</a:t>
            </a:r>
          </a:p>
          <a:p>
            <a:pPr lvl="1">
              <a:buFont typeface="Wingdings" panose="05000000000000000000" pitchFamily="2" charset="2"/>
              <a:buChar char="§"/>
            </a:pPr>
            <a:r>
              <a:rPr lang="en-US" dirty="0" smtClean="0"/>
              <a:t>Improve quality of life for residents</a:t>
            </a:r>
          </a:p>
          <a:p>
            <a:pPr marL="0" indent="0">
              <a:buNone/>
            </a:pPr>
            <a:endParaRPr lang="en-US" sz="2800" dirty="0" smtClean="0"/>
          </a:p>
          <a:p>
            <a:pPr marL="914400" lvl="2" indent="0">
              <a:buNone/>
            </a:pPr>
            <a:endParaRPr lang="en-US" sz="2000" dirty="0" smtClean="0"/>
          </a:p>
        </p:txBody>
      </p:sp>
    </p:spTree>
    <p:extLst>
      <p:ext uri="{BB962C8B-B14F-4D97-AF65-F5344CB8AC3E}">
        <p14:creationId xmlns:p14="http://schemas.microsoft.com/office/powerpoint/2010/main" val="1768474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59294" y="772883"/>
            <a:ext cx="5577097" cy="5254579"/>
          </a:xfrm>
        </p:spPr>
        <p:txBody>
          <a:bodyPr/>
          <a:lstStyle/>
          <a:p>
            <a:r>
              <a:rPr lang="en-US" sz="3600" dirty="0" smtClean="0">
                <a:solidFill>
                  <a:schemeClr val="accent6">
                    <a:lumMod val="10000"/>
                  </a:schemeClr>
                </a:solidFill>
              </a:rPr>
              <a:t>Maximizing Engagement </a:t>
            </a:r>
            <a:br>
              <a:rPr lang="en-US" sz="3600" dirty="0" smtClean="0">
                <a:solidFill>
                  <a:schemeClr val="accent6">
                    <a:lumMod val="10000"/>
                  </a:schemeClr>
                </a:solidFill>
              </a:rPr>
            </a:br>
            <a:r>
              <a:rPr lang="en-US" sz="3600" dirty="0" smtClean="0">
                <a:solidFill>
                  <a:schemeClr val="accent6">
                    <a:lumMod val="10000"/>
                  </a:schemeClr>
                </a:solidFill>
              </a:rPr>
              <a:t>through </a:t>
            </a:r>
            <a:br>
              <a:rPr lang="en-US" sz="3600" dirty="0" smtClean="0">
                <a:solidFill>
                  <a:schemeClr val="accent6">
                    <a:lumMod val="10000"/>
                  </a:schemeClr>
                </a:solidFill>
              </a:rPr>
            </a:br>
            <a:r>
              <a:rPr lang="en-US" sz="3600" dirty="0" smtClean="0">
                <a:solidFill>
                  <a:schemeClr val="accent6">
                    <a:lumMod val="10000"/>
                  </a:schemeClr>
                </a:solidFill>
              </a:rPr>
              <a:t>Accommodations and Adaptation</a:t>
            </a:r>
            <a:r>
              <a:rPr lang="en-US" dirty="0" smtClean="0"/>
              <a:t/>
            </a:r>
            <a:br>
              <a:rPr lang="en-US" dirty="0" smtClean="0"/>
            </a:br>
            <a:r>
              <a:rPr lang="en-US" dirty="0">
                <a:solidFill>
                  <a:schemeClr val="accent2"/>
                </a:solidFill>
              </a:rPr>
              <a:t/>
            </a:r>
            <a:br>
              <a:rPr lang="en-US" dirty="0">
                <a:solidFill>
                  <a:schemeClr val="accent2"/>
                </a:solidFill>
              </a:rPr>
            </a:br>
            <a:r>
              <a:rPr lang="en-US" dirty="0" smtClean="0">
                <a:solidFill>
                  <a:schemeClr val="accent6">
                    <a:lumMod val="10000"/>
                  </a:schemeClr>
                </a:solidFill>
              </a:rPr>
              <a:t>Kate Waldo, CTRS, ACC</a:t>
            </a:r>
            <a:br>
              <a:rPr lang="en-US" dirty="0" smtClean="0">
                <a:solidFill>
                  <a:schemeClr val="accent6">
                    <a:lumMod val="10000"/>
                  </a:schemeClr>
                </a:solidFill>
              </a:rPr>
            </a:br>
            <a:r>
              <a:rPr lang="en-US" dirty="0" smtClean="0">
                <a:solidFill>
                  <a:schemeClr val="accent6">
                    <a:lumMod val="10000"/>
                  </a:schemeClr>
                </a:solidFill>
              </a:rPr>
              <a:t>National Director of Recreation and </a:t>
            </a:r>
            <a:br>
              <a:rPr lang="en-US" dirty="0" smtClean="0">
                <a:solidFill>
                  <a:schemeClr val="accent6">
                    <a:lumMod val="10000"/>
                  </a:schemeClr>
                </a:solidFill>
              </a:rPr>
            </a:br>
            <a:r>
              <a:rPr lang="en-US" dirty="0" smtClean="0">
                <a:solidFill>
                  <a:schemeClr val="accent6">
                    <a:lumMod val="10000"/>
                  </a:schemeClr>
                </a:solidFill>
              </a:rPr>
              <a:t>Guest Services</a:t>
            </a:r>
            <a:r>
              <a:rPr lang="en-US" dirty="0" smtClean="0">
                <a:solidFill>
                  <a:schemeClr val="accent2"/>
                </a:solidFill>
              </a:rPr>
              <a:t/>
            </a:r>
            <a:br>
              <a:rPr lang="en-US" dirty="0" smtClean="0">
                <a:solidFill>
                  <a:schemeClr val="accent2"/>
                </a:solidFill>
              </a:rPr>
            </a:br>
            <a:r>
              <a:rPr lang="en-US" dirty="0">
                <a:solidFill>
                  <a:schemeClr val="accent2"/>
                </a:solidFill>
              </a:rPr>
              <a:t/>
            </a:r>
            <a:br>
              <a:rPr lang="en-US" dirty="0">
                <a:solidFill>
                  <a:schemeClr val="accent2"/>
                </a:solidFill>
              </a:rPr>
            </a:br>
            <a:endParaRPr lang="en-US" dirty="0">
              <a:solidFill>
                <a:schemeClr val="accent2"/>
              </a:solidFill>
            </a:endParaRPr>
          </a:p>
        </p:txBody>
      </p:sp>
    </p:spTree>
    <p:extLst>
      <p:ext uri="{BB962C8B-B14F-4D97-AF65-F5344CB8AC3E}">
        <p14:creationId xmlns:p14="http://schemas.microsoft.com/office/powerpoint/2010/main" val="20290944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solidFill>
                  <a:schemeClr val="accent6">
                    <a:lumMod val="10000"/>
                  </a:schemeClr>
                </a:solidFill>
              </a:rPr>
              <a:t>Objectives</a:t>
            </a:r>
            <a:endParaRPr lang="en-US" sz="3600" dirty="0">
              <a:solidFill>
                <a:schemeClr val="accent6">
                  <a:lumMod val="10000"/>
                </a:schemeClr>
              </a:solidFill>
            </a:endParaRPr>
          </a:p>
        </p:txBody>
      </p:sp>
      <p:sp>
        <p:nvSpPr>
          <p:cNvPr id="3" name="Content Placeholder 2"/>
          <p:cNvSpPr>
            <a:spLocks noGrp="1"/>
          </p:cNvSpPr>
          <p:nvPr>
            <p:ph idx="1"/>
          </p:nvPr>
        </p:nvSpPr>
        <p:spPr>
          <a:xfrm>
            <a:off x="404191" y="1997767"/>
            <a:ext cx="8229600" cy="4525963"/>
          </a:xfrm>
        </p:spPr>
        <p:txBody>
          <a:bodyPr/>
          <a:lstStyle/>
          <a:p>
            <a:r>
              <a:rPr lang="en-US" sz="3200" dirty="0" smtClean="0">
                <a:solidFill>
                  <a:schemeClr val="accent6">
                    <a:lumMod val="10000"/>
                  </a:schemeClr>
                </a:solidFill>
              </a:rPr>
              <a:t>Discuss cognitive, visual, auditory, physical/mobility and group design accommodations and adaptations for engagement.</a:t>
            </a:r>
            <a:endParaRPr lang="en-US" sz="3200" dirty="0">
              <a:solidFill>
                <a:schemeClr val="accent6">
                  <a:lumMod val="10000"/>
                </a:schemeClr>
              </a:solidFill>
            </a:endParaRPr>
          </a:p>
        </p:txBody>
      </p:sp>
    </p:spTree>
    <p:extLst>
      <p:ext uri="{BB962C8B-B14F-4D97-AF65-F5344CB8AC3E}">
        <p14:creationId xmlns:p14="http://schemas.microsoft.com/office/powerpoint/2010/main" val="12254638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dirty="0" smtClean="0">
                <a:solidFill>
                  <a:schemeClr val="accent6">
                    <a:lumMod val="10000"/>
                  </a:schemeClr>
                </a:solidFill>
              </a:rPr>
              <a:t>The Story of Madame President</a:t>
            </a:r>
            <a:endParaRPr lang="en-US" sz="3200" dirty="0">
              <a:solidFill>
                <a:schemeClr val="accent6">
                  <a:lumMod val="10000"/>
                </a:schemeClr>
              </a:solidFill>
            </a:endParaRPr>
          </a:p>
        </p:txBody>
      </p:sp>
      <p:pic>
        <p:nvPicPr>
          <p:cNvPr id="8" name="Content Placeholder 7"/>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591339" y="2872581"/>
            <a:ext cx="2199861" cy="1981200"/>
          </a:xfrm>
        </p:spPr>
      </p:pic>
    </p:spTree>
    <p:extLst>
      <p:ext uri="{BB962C8B-B14F-4D97-AF65-F5344CB8AC3E}">
        <p14:creationId xmlns:p14="http://schemas.microsoft.com/office/powerpoint/2010/main" val="13617545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smtClean="0"/>
              <a:t>Skills of Active Listening Defined</a:t>
            </a:r>
            <a:endParaRPr lang="en-US" sz="4000" dirty="0"/>
          </a:p>
        </p:txBody>
      </p:sp>
      <p:sp>
        <p:nvSpPr>
          <p:cNvPr id="3" name="Content Placeholder 2"/>
          <p:cNvSpPr>
            <a:spLocks noGrp="1"/>
          </p:cNvSpPr>
          <p:nvPr>
            <p:ph idx="1"/>
          </p:nvPr>
        </p:nvSpPr>
        <p:spPr/>
        <p:txBody>
          <a:bodyPr>
            <a:normAutofit lnSpcReduction="10000"/>
          </a:bodyPr>
          <a:lstStyle/>
          <a:p>
            <a:pPr marL="0" indent="0">
              <a:buNone/>
            </a:pPr>
            <a:r>
              <a:rPr lang="en-US" sz="3200" dirty="0" smtClean="0">
                <a:solidFill>
                  <a:schemeClr val="accent6">
                    <a:lumMod val="10000"/>
                  </a:schemeClr>
                </a:solidFill>
              </a:rPr>
              <a:t>What is body language? </a:t>
            </a:r>
          </a:p>
          <a:p>
            <a:pPr lvl="1"/>
            <a:r>
              <a:rPr lang="en-US" sz="2000" dirty="0">
                <a:solidFill>
                  <a:schemeClr val="accent6">
                    <a:lumMod val="10000"/>
                  </a:schemeClr>
                </a:solidFill>
              </a:rPr>
              <a:t>The way people communicate through facial expressions, postures, and gestures</a:t>
            </a:r>
            <a:r>
              <a:rPr lang="en-US" sz="2000" dirty="0" smtClean="0">
                <a:solidFill>
                  <a:schemeClr val="accent6">
                    <a:lumMod val="10000"/>
                  </a:schemeClr>
                </a:solidFill>
              </a:rPr>
              <a:t>.</a:t>
            </a:r>
          </a:p>
          <a:p>
            <a:pPr marL="0" indent="0">
              <a:buNone/>
            </a:pPr>
            <a:r>
              <a:rPr lang="en-US" sz="3200" dirty="0" smtClean="0">
                <a:solidFill>
                  <a:schemeClr val="accent6">
                    <a:lumMod val="10000"/>
                  </a:schemeClr>
                </a:solidFill>
              </a:rPr>
              <a:t>What is tone of voice?</a:t>
            </a:r>
          </a:p>
          <a:p>
            <a:pPr marL="857250" lvl="1" indent="-457200"/>
            <a:r>
              <a:rPr lang="en-US" sz="2000" dirty="0">
                <a:solidFill>
                  <a:schemeClr val="accent6">
                    <a:lumMod val="10000"/>
                  </a:schemeClr>
                </a:solidFill>
              </a:rPr>
              <a:t>The way people </a:t>
            </a:r>
            <a:r>
              <a:rPr lang="en-US" sz="2000" dirty="0" smtClean="0">
                <a:solidFill>
                  <a:schemeClr val="accent6">
                    <a:lumMod val="10000"/>
                  </a:schemeClr>
                </a:solidFill>
              </a:rPr>
              <a:t>speak to each other including pitch, volume and intonations.</a:t>
            </a:r>
            <a:endParaRPr lang="en-US" sz="2000" dirty="0">
              <a:solidFill>
                <a:schemeClr val="accent6">
                  <a:lumMod val="10000"/>
                </a:schemeClr>
              </a:solidFill>
            </a:endParaRPr>
          </a:p>
          <a:p>
            <a:pPr marL="0" indent="0">
              <a:buNone/>
            </a:pPr>
            <a:r>
              <a:rPr lang="en-US" sz="3200" dirty="0">
                <a:solidFill>
                  <a:schemeClr val="accent6">
                    <a:lumMod val="10000"/>
                  </a:schemeClr>
                </a:solidFill>
              </a:rPr>
              <a:t>What is p</a:t>
            </a:r>
            <a:r>
              <a:rPr lang="en-US" sz="3200" dirty="0" smtClean="0">
                <a:solidFill>
                  <a:schemeClr val="accent6">
                    <a:lumMod val="10000"/>
                  </a:schemeClr>
                </a:solidFill>
              </a:rPr>
              <a:t>araphrase?</a:t>
            </a:r>
            <a:endParaRPr lang="en-US" sz="3200" dirty="0">
              <a:solidFill>
                <a:schemeClr val="accent6">
                  <a:lumMod val="10000"/>
                </a:schemeClr>
              </a:solidFill>
            </a:endParaRPr>
          </a:p>
          <a:p>
            <a:pPr marL="857250" lvl="1" indent="-457200"/>
            <a:r>
              <a:rPr lang="en-US" sz="2000" dirty="0">
                <a:solidFill>
                  <a:schemeClr val="accent6">
                    <a:lumMod val="10000"/>
                  </a:schemeClr>
                </a:solidFill>
              </a:rPr>
              <a:t>Repeating back in one’s own words what the speaker has said to ensure </a:t>
            </a:r>
            <a:r>
              <a:rPr lang="en-US" sz="2000" dirty="0" smtClean="0">
                <a:solidFill>
                  <a:schemeClr val="accent6">
                    <a:lumMod val="10000"/>
                  </a:schemeClr>
                </a:solidFill>
              </a:rPr>
              <a:t>understanding of the facts, feelings or both.</a:t>
            </a:r>
            <a:endParaRPr lang="en-US" sz="2000" dirty="0">
              <a:solidFill>
                <a:schemeClr val="accent6">
                  <a:lumMod val="10000"/>
                </a:schemeClr>
              </a:solidFill>
            </a:endParaRPr>
          </a:p>
          <a:p>
            <a:pPr marL="0" indent="0">
              <a:buNone/>
            </a:pPr>
            <a:r>
              <a:rPr lang="en-US" sz="3200" dirty="0">
                <a:solidFill>
                  <a:schemeClr val="accent6">
                    <a:lumMod val="10000"/>
                  </a:schemeClr>
                </a:solidFill>
              </a:rPr>
              <a:t>What is i</a:t>
            </a:r>
            <a:r>
              <a:rPr lang="en-US" sz="3200" dirty="0" smtClean="0">
                <a:solidFill>
                  <a:schemeClr val="accent6">
                    <a:lumMod val="10000"/>
                  </a:schemeClr>
                </a:solidFill>
              </a:rPr>
              <a:t>nquiry?</a:t>
            </a:r>
            <a:endParaRPr lang="en-US" sz="3200" dirty="0">
              <a:solidFill>
                <a:schemeClr val="accent6">
                  <a:lumMod val="10000"/>
                </a:schemeClr>
              </a:solidFill>
            </a:endParaRPr>
          </a:p>
          <a:p>
            <a:pPr marL="857250" lvl="1" indent="-457200"/>
            <a:r>
              <a:rPr lang="en-US" sz="2000" dirty="0" smtClean="0">
                <a:solidFill>
                  <a:schemeClr val="accent6">
                    <a:lumMod val="10000"/>
                  </a:schemeClr>
                </a:solidFill>
              </a:rPr>
              <a:t>Using open or closed questions to clarify or gather additional information.</a:t>
            </a:r>
          </a:p>
        </p:txBody>
      </p:sp>
    </p:spTree>
    <p:extLst>
      <p:ext uri="{BB962C8B-B14F-4D97-AF65-F5344CB8AC3E}">
        <p14:creationId xmlns:p14="http://schemas.microsoft.com/office/powerpoint/2010/main" val="3646562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additive="base">
                                        <p:cTn id="4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Title 10"/>
          <p:cNvSpPr>
            <a:spLocks noGrp="1"/>
          </p:cNvSpPr>
          <p:nvPr>
            <p:ph type="title"/>
          </p:nvPr>
        </p:nvSpPr>
        <p:spPr>
          <a:xfrm>
            <a:off x="1818792" y="4601817"/>
            <a:ext cx="5486400" cy="566738"/>
          </a:xfrm>
        </p:spPr>
        <p:txBody>
          <a:bodyPr anchor="ctr">
            <a:normAutofit fontScale="90000"/>
          </a:bodyPr>
          <a:lstStyle/>
          <a:p>
            <a:r>
              <a:rPr lang="en-US" dirty="0"/>
              <a:t>Listening Deeply to Understand</a:t>
            </a:r>
            <a:br>
              <a:rPr lang="en-US" dirty="0"/>
            </a:br>
            <a:endParaRPr lang="en-US" dirty="0"/>
          </a:p>
        </p:txBody>
      </p:sp>
      <p:sp>
        <p:nvSpPr>
          <p:cNvPr id="12" name="Title 6"/>
          <p:cNvSpPr>
            <a:spLocks noGrp="1"/>
          </p:cNvSpPr>
          <p:nvPr>
            <p:ph type="body" sz="half" idx="2"/>
          </p:nvPr>
        </p:nvSpPr>
        <p:spPr>
          <a:xfrm>
            <a:off x="1779036" y="4983025"/>
            <a:ext cx="5486400" cy="804862"/>
          </a:xfrm>
        </p:spPr>
        <p:txBody>
          <a:bodyPr>
            <a:normAutofit fontScale="62500" lnSpcReduction="20000"/>
          </a:bodyPr>
          <a:lstStyle/>
          <a:p>
            <a:r>
              <a:rPr lang="en-US" sz="2800" dirty="0">
                <a:solidFill>
                  <a:schemeClr val="accent6">
                    <a:lumMod val="10000"/>
                  </a:schemeClr>
                </a:solidFill>
              </a:rPr>
              <a:t>How might using the skills of Active Listening </a:t>
            </a:r>
            <a:r>
              <a:rPr lang="en-US" sz="2800" dirty="0" smtClean="0">
                <a:solidFill>
                  <a:schemeClr val="accent6">
                    <a:lumMod val="10000"/>
                  </a:schemeClr>
                </a:solidFill>
              </a:rPr>
              <a:t>as an accommodation for cognitive or hearing impairments? </a:t>
            </a:r>
            <a:endParaRPr lang="en-US" sz="2800" dirty="0">
              <a:solidFill>
                <a:schemeClr val="accent6">
                  <a:lumMod val="10000"/>
                </a:schemeClr>
              </a:solidFill>
            </a:endParaRPr>
          </a:p>
        </p:txBody>
      </p:sp>
      <p:pic>
        <p:nvPicPr>
          <p:cNvPr id="3" name="Picture Placeholder 2"/>
          <p:cNvPicPr>
            <a:picLocks noGrp="1" noChangeAspect="1"/>
          </p:cNvPicPr>
          <p:nvPr>
            <p:ph type="pic" idx="1"/>
          </p:nvPr>
        </p:nvPicPr>
        <p:blipFill>
          <a:blip r:embed="rId3"/>
          <a:srcRect t="12452" b="12452"/>
          <a:stretch>
            <a:fillRect/>
          </a:stretch>
        </p:blipFill>
        <p:spPr>
          <a:xfrm>
            <a:off x="1792288" y="321227"/>
            <a:ext cx="5486400" cy="4114800"/>
          </a:xfrm>
          <a:prstGeom prst="rect">
            <a:avLst/>
          </a:prstGeom>
        </p:spPr>
      </p:pic>
    </p:spTree>
    <p:extLst>
      <p:ext uri="{BB962C8B-B14F-4D97-AF65-F5344CB8AC3E}">
        <p14:creationId xmlns:p14="http://schemas.microsoft.com/office/powerpoint/2010/main" val="33187341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04863"/>
          </a:xfrm>
        </p:spPr>
        <p:txBody>
          <a:bodyPr>
            <a:noAutofit/>
          </a:bodyPr>
          <a:lstStyle/>
          <a:p>
            <a:pPr algn="ctr"/>
            <a:r>
              <a:rPr lang="en-US" sz="3800" dirty="0" smtClean="0">
                <a:solidFill>
                  <a:schemeClr val="accent6">
                    <a:lumMod val="10000"/>
                  </a:schemeClr>
                </a:solidFill>
              </a:rPr>
              <a:t>Active Listening as an Accommodation</a:t>
            </a:r>
            <a:endParaRPr lang="en-US" sz="3800" dirty="0">
              <a:solidFill>
                <a:schemeClr val="accent6">
                  <a:lumMod val="10000"/>
                </a:schemeClr>
              </a:solidFill>
            </a:endParaRPr>
          </a:p>
        </p:txBody>
      </p:sp>
      <p:sp>
        <p:nvSpPr>
          <p:cNvPr id="3" name="Content Placeholder 2"/>
          <p:cNvSpPr>
            <a:spLocks noGrp="1"/>
          </p:cNvSpPr>
          <p:nvPr>
            <p:ph idx="1"/>
          </p:nvPr>
        </p:nvSpPr>
        <p:spPr>
          <a:xfrm>
            <a:off x="381000" y="1524000"/>
            <a:ext cx="8229600" cy="4525963"/>
          </a:xfrm>
        </p:spPr>
        <p:txBody>
          <a:bodyPr>
            <a:normAutofit fontScale="92500" lnSpcReduction="10000"/>
          </a:bodyPr>
          <a:lstStyle/>
          <a:p>
            <a:pPr marL="0" indent="0">
              <a:buNone/>
            </a:pPr>
            <a:r>
              <a:rPr lang="en-US" sz="2400" dirty="0" smtClean="0">
                <a:solidFill>
                  <a:schemeClr val="accent6">
                    <a:lumMod val="10000"/>
                  </a:schemeClr>
                </a:solidFill>
              </a:rPr>
              <a:t>Body Language</a:t>
            </a:r>
          </a:p>
          <a:p>
            <a:pPr lvl="1"/>
            <a:r>
              <a:rPr lang="en-US" sz="2000" dirty="0" smtClean="0">
                <a:solidFill>
                  <a:schemeClr val="accent6">
                    <a:lumMod val="10000"/>
                  </a:schemeClr>
                </a:solidFill>
              </a:rPr>
              <a:t>As people lose other senses and abilities the capacity to read body language often increases.</a:t>
            </a:r>
          </a:p>
          <a:p>
            <a:pPr marL="0" indent="0">
              <a:buNone/>
            </a:pPr>
            <a:r>
              <a:rPr lang="en-US" sz="2400" dirty="0" smtClean="0">
                <a:solidFill>
                  <a:schemeClr val="accent6">
                    <a:lumMod val="10000"/>
                  </a:schemeClr>
                </a:solidFill>
              </a:rPr>
              <a:t>Tone of Voice</a:t>
            </a:r>
          </a:p>
          <a:p>
            <a:pPr marL="685800" lvl="1"/>
            <a:r>
              <a:rPr lang="en-US" sz="2000" dirty="0" smtClean="0">
                <a:solidFill>
                  <a:schemeClr val="accent6">
                    <a:lumMod val="10000"/>
                  </a:schemeClr>
                </a:solidFill>
              </a:rPr>
              <a:t>A person may not understand the words you are saying but they can often grasp emotion through tone of voice.</a:t>
            </a:r>
          </a:p>
          <a:p>
            <a:pPr marL="0" indent="0">
              <a:buNone/>
            </a:pPr>
            <a:r>
              <a:rPr lang="en-US" sz="2400" dirty="0" smtClean="0">
                <a:solidFill>
                  <a:schemeClr val="accent6">
                    <a:lumMod val="10000"/>
                  </a:schemeClr>
                </a:solidFill>
              </a:rPr>
              <a:t>Paraphrasing</a:t>
            </a:r>
          </a:p>
          <a:p>
            <a:pPr marL="685800" lvl="1"/>
            <a:r>
              <a:rPr lang="en-US" sz="2000" dirty="0" smtClean="0">
                <a:solidFill>
                  <a:schemeClr val="accent6">
                    <a:lumMod val="10000"/>
                  </a:schemeClr>
                </a:solidFill>
              </a:rPr>
              <a:t>Allows for validation and understanding of a person who is having a hard time expressing herself.</a:t>
            </a:r>
          </a:p>
          <a:p>
            <a:pPr marL="685800" lvl="1"/>
            <a:r>
              <a:rPr lang="en-US" sz="2000" dirty="0" smtClean="0">
                <a:solidFill>
                  <a:schemeClr val="accent6">
                    <a:lumMod val="10000"/>
                  </a:schemeClr>
                </a:solidFill>
              </a:rPr>
              <a:t>Allows for others to hear the ideas of someone who speaks at a low volume.</a:t>
            </a:r>
          </a:p>
          <a:p>
            <a:pPr marL="0" indent="0">
              <a:buNone/>
            </a:pPr>
            <a:r>
              <a:rPr lang="en-US" sz="2600" dirty="0" smtClean="0">
                <a:solidFill>
                  <a:schemeClr val="accent6">
                    <a:lumMod val="10000"/>
                  </a:schemeClr>
                </a:solidFill>
              </a:rPr>
              <a:t>Inquiry</a:t>
            </a:r>
          </a:p>
          <a:p>
            <a:pPr lvl="1"/>
            <a:r>
              <a:rPr lang="en-US" sz="2000" dirty="0" smtClean="0">
                <a:solidFill>
                  <a:schemeClr val="accent6">
                    <a:lumMod val="10000"/>
                  </a:schemeClr>
                </a:solidFill>
              </a:rPr>
              <a:t>You can gage the level and complexity of your question to match a person’s cognitive abilities.</a:t>
            </a:r>
            <a:endParaRPr lang="en-US" sz="2000" dirty="0">
              <a:solidFill>
                <a:schemeClr val="accent6">
                  <a:lumMod val="10000"/>
                </a:schemeClr>
              </a:solidFill>
            </a:endParaRPr>
          </a:p>
        </p:txBody>
      </p:sp>
    </p:spTree>
    <p:extLst>
      <p:ext uri="{BB962C8B-B14F-4D97-AF65-F5344CB8AC3E}">
        <p14:creationId xmlns:p14="http://schemas.microsoft.com/office/powerpoint/2010/main" val="4291883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fontScale="90000"/>
          </a:bodyPr>
          <a:lstStyle/>
          <a:p>
            <a:r>
              <a:rPr lang="en-US" sz="3100" dirty="0"/>
              <a:t>Engaging Others in Improvement</a:t>
            </a:r>
            <a:r>
              <a:rPr lang="en-US" dirty="0"/>
              <a:t/>
            </a:r>
            <a:br>
              <a:rPr lang="en-US" dirty="0"/>
            </a:br>
            <a:endParaRPr lang="en-US" dirty="0"/>
          </a:p>
        </p:txBody>
      </p:sp>
      <p:sp>
        <p:nvSpPr>
          <p:cNvPr id="4" name="Text Placeholder 3"/>
          <p:cNvSpPr>
            <a:spLocks noGrp="1"/>
          </p:cNvSpPr>
          <p:nvPr>
            <p:ph type="body" sz="half" idx="2"/>
          </p:nvPr>
        </p:nvSpPr>
        <p:spPr/>
        <p:txBody>
          <a:bodyPr anchor="ctr">
            <a:normAutofit fontScale="92500" lnSpcReduction="10000"/>
          </a:bodyPr>
          <a:lstStyle/>
          <a:p>
            <a:r>
              <a:rPr lang="en-US" sz="2800" dirty="0" smtClean="0">
                <a:solidFill>
                  <a:schemeClr val="accent6">
                    <a:lumMod val="10000"/>
                  </a:schemeClr>
                </a:solidFill>
              </a:rPr>
              <a:t>Strength and ability based accommodations and adaptations</a:t>
            </a:r>
          </a:p>
        </p:txBody>
      </p:sp>
      <p:pic>
        <p:nvPicPr>
          <p:cNvPr id="9"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1398494" y="1239466"/>
            <a:ext cx="6024282" cy="26286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pic>
    </p:spTree>
    <p:extLst>
      <p:ext uri="{BB962C8B-B14F-4D97-AF65-F5344CB8AC3E}">
        <p14:creationId xmlns:p14="http://schemas.microsoft.com/office/powerpoint/2010/main" val="1619084210"/>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Custom 11">
      <a:dk1>
        <a:srgbClr val="000000"/>
      </a:dk1>
      <a:lt1>
        <a:srgbClr val="FFFFFF"/>
      </a:lt1>
      <a:dk2>
        <a:srgbClr val="000000"/>
      </a:dk2>
      <a:lt2>
        <a:srgbClr val="808080"/>
      </a:lt2>
      <a:accent1>
        <a:srgbClr val="FF0000"/>
      </a:accent1>
      <a:accent2>
        <a:srgbClr val="FF0000"/>
      </a:accent2>
      <a:accent3>
        <a:srgbClr val="FFFFFF"/>
      </a:accent3>
      <a:accent4>
        <a:srgbClr val="000000"/>
      </a:accent4>
      <a:accent5>
        <a:srgbClr val="FF0000"/>
      </a:accent5>
      <a:accent6>
        <a:srgbClr val="E70000"/>
      </a:accent6>
      <a:hlink>
        <a:srgbClr val="5959FE"/>
      </a:hlink>
      <a:folHlink>
        <a:srgbClr val="B2B2B2"/>
      </a:folHlink>
    </a:clrScheme>
    <a:fontScheme name="Custom 1">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June 2017 Session Designing Meaningful Conversations 5 12 17</Template>
  <TotalTime>151</TotalTime>
  <Words>559</Words>
  <Application>Microsoft Office PowerPoint</Application>
  <PresentationFormat>On-screen Show (4:3)</PresentationFormat>
  <Paragraphs>113</Paragraphs>
  <Slides>16</Slides>
  <Notes>16</Notes>
  <HiddenSlides>0</HiddenSlides>
  <MMClips>0</MMClip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Blank</vt:lpstr>
      <vt:lpstr>Office Theme</vt:lpstr>
      <vt:lpstr>   Strengthening Resident and Family Councils   Maximizing Resident Engagement Part II - Accommodations and Adaptation   </vt:lpstr>
      <vt:lpstr>Introduction</vt:lpstr>
      <vt:lpstr>Maximizing Engagement  through  Accommodations and Adaptation  Kate Waldo, CTRS, ACC National Director of Recreation and  Guest Services  </vt:lpstr>
      <vt:lpstr>Objectives</vt:lpstr>
      <vt:lpstr>The Story of Madame President</vt:lpstr>
      <vt:lpstr>Skills of Active Listening Defined</vt:lpstr>
      <vt:lpstr>Listening Deeply to Understand </vt:lpstr>
      <vt:lpstr>Active Listening as an Accommodation</vt:lpstr>
      <vt:lpstr>Engaging Others in Improvement </vt:lpstr>
      <vt:lpstr>Cognitive  Accommodations and Adaptations</vt:lpstr>
      <vt:lpstr>Visual  Accommodations and Adaptations</vt:lpstr>
      <vt:lpstr>Auditory  Accommodations and Adaptations</vt:lpstr>
      <vt:lpstr>Physical/Mobility  Accommodations and Adaptations</vt:lpstr>
      <vt:lpstr>Group Design  Accommodations and Adaptations</vt:lpstr>
      <vt:lpstr>PowerPoint Presentation</vt:lpstr>
      <vt:lpstr>Commitments for Next Steps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Emily Biocchi</dc:creator>
  <cp:lastModifiedBy> </cp:lastModifiedBy>
  <cp:revision>14</cp:revision>
  <cp:lastPrinted>2017-10-18T14:23:54Z</cp:lastPrinted>
  <dcterms:created xsi:type="dcterms:W3CDTF">2017-09-27T13:51:58Z</dcterms:created>
  <dcterms:modified xsi:type="dcterms:W3CDTF">2018-06-06T15:32:28Z</dcterms:modified>
</cp:coreProperties>
</file>