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
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thumbnail" Target="docProps/thumbnail.jpeg"/>
  <Relationship Id="rId3" Type="http://schemas.openxmlformats.org/package/2006/relationships/metadata/core-properties" Target="docProps/core.xml"/>
  <Relationship Id="rId4" Type="http://schemas.openxmlformats.org/officeDocument/2006/relationships/extended-properties" Target="docProps/app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9" r:id="rId3"/>
    <p:sldId id="262" r:id="rId4"/>
    <p:sldId id="312" r:id="rId5"/>
    <p:sldId id="309" r:id="rId6"/>
    <p:sldId id="313" r:id="rId7"/>
    <p:sldId id="311" r:id="rId8"/>
    <p:sldId id="308" r:id="rId9"/>
  </p:sldIdLst>
  <p:sldSz cx="9144000" cy="6858000" type="screen4x3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4545"/>
    <a:srgbClr val="006388"/>
    <a:srgbClr val="676767"/>
    <a:srgbClr val="674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118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3"/>
    </p:cViewPr>
  </p:sorterViewPr>
  <p:gridSpacing cx="76200" cy="76200"/>
</p:viewPr>
</file>

<file path=ppt/_rels/presentation.xml.rels><?xml version="1.0" encoding="UTF-8"?>

<Relationships xmlns="http://schemas.openxmlformats.org/package/2006/relationships">
  <Relationship Id="rId1" Type="http://schemas.openxmlformats.org/officeDocument/2006/relationships/slideMaster" Target="slideMasters/slideMaster1.xml"/>
  <Relationship Id="rId10" Type="http://schemas.openxmlformats.org/officeDocument/2006/relationships/notesMaster" Target="notesMasters/notesMaster1.xml"/>
  <Relationship Id="rId11" Type="http://schemas.openxmlformats.org/officeDocument/2006/relationships/handoutMaster" Target="handoutMasters/handoutMaster1.xml"/>
  <Relationship Id="rId12" Type="http://schemas.openxmlformats.org/officeDocument/2006/relationships/presProps" Target="presProps.xml"/>
  <Relationship Id="rId13" Type="http://schemas.openxmlformats.org/officeDocument/2006/relationships/viewProps" Target="viewProps.xml"/>
  <Relationship Id="rId14" Type="http://schemas.openxmlformats.org/officeDocument/2006/relationships/theme" Target="theme/theme1.xml"/>
  <Relationship Id="rId15" Type="http://schemas.openxmlformats.org/officeDocument/2006/relationships/tableStyles" Target="tableStyles.xml"/>
  <Relationship Id="rId2" Type="http://schemas.openxmlformats.org/officeDocument/2006/relationships/slide" Target="slides/slide1.xml"/>
  <Relationship Id="rId3" Type="http://schemas.openxmlformats.org/officeDocument/2006/relationships/slide" Target="slides/slide2.xml"/>
  <Relationship Id="rId4" Type="http://schemas.openxmlformats.org/officeDocument/2006/relationships/slide" Target="slides/slide3.xml"/>
  <Relationship Id="rId5" Type="http://schemas.openxmlformats.org/officeDocument/2006/relationships/slide" Target="slides/slide4.xml"/>
  <Relationship Id="rId6" Type="http://schemas.openxmlformats.org/officeDocument/2006/relationships/slide" Target="slides/slide5.xml"/>
  <Relationship Id="rId7" Type="http://schemas.openxmlformats.org/officeDocument/2006/relationships/slide" Target="slides/slide6.xml"/>
  <Relationship Id="rId8" Type="http://schemas.openxmlformats.org/officeDocument/2006/relationships/slide" Target="slides/slide7.xml"/>
  <Relationship Id="rId9" Type="http://schemas.openxmlformats.org/officeDocument/2006/relationships/slide" Target="slides/slide8.xml"/>
</Relationships>

</file>

<file path=ppt/handoutMasters/_rels/handoutMaster1.xml.rels><?xml version="1.0" encoding="UTF-8"?>

<Relationships xmlns="http://schemas.openxmlformats.org/package/2006/relationships">
  <Relationship Id="rId1" Type="http://schemas.openxmlformats.org/officeDocument/2006/relationships/theme" Target="../theme/theme3.xml"/>
</Relationships>
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1169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1169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r">
              <a:defRPr sz="1200"/>
            </a:lvl1pPr>
          </a:lstStyle>
          <a:p>
            <a:fld id="{3E35DF92-A431-4221-8B2A-E5F0049EF331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0607"/>
            <a:ext cx="3037840" cy="461169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60607"/>
            <a:ext cx="3037840" cy="461169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r">
              <a:defRPr sz="1200"/>
            </a:lvl1pPr>
          </a:lstStyle>
          <a:p>
            <a:fld id="{801546EE-6486-4703-9810-047F2E7D7C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20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?>

<Relationships xmlns="http://schemas.openxmlformats.org/package/2006/relationships">
  <Relationship Id="rId1" Type="http://schemas.openxmlformats.org/officeDocument/2006/relationships/theme" Target="../theme/theme2.xml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1169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1169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r">
              <a:defRPr sz="1200"/>
            </a:lvl1pPr>
          </a:lstStyle>
          <a:p>
            <a:fld id="{FB93C189-A8C6-4ABD-A125-4EA348042AB4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9" tIns="46585" rIns="93169" bIns="4658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381103"/>
            <a:ext cx="5608320" cy="4150519"/>
          </a:xfrm>
          <a:prstGeom prst="rect">
            <a:avLst/>
          </a:prstGeom>
        </p:spPr>
        <p:txBody>
          <a:bodyPr vert="horz" lIns="93169" tIns="46585" rIns="93169" bIns="4658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7"/>
            <a:ext cx="3037840" cy="461169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7"/>
            <a:ext cx="3037840" cy="461169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r">
              <a:defRPr sz="1200"/>
            </a:lvl1pPr>
          </a:lstStyle>
          <a:p>
            <a:fld id="{E461DCFF-A52B-4E6E-9418-58EF343E74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28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.xml"/>
</Relationships>

</file>

<file path=ppt/notesSlides/_rels/notesSlide2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3.xml"/>
</Relationships>

</file>

<file path=ppt/notesSlides/_rels/notesSlide3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4.xml"/>
</Relationships>

</file>

<file path=ppt/notesSlides/_rels/notesSlide4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5.xml"/>
</Relationships>

</file>

<file path=ppt/notesSlides/_rels/notesSlide5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6.xml"/>
</Relationships>

</file>

<file path=ppt/notesSlides/_rels/notesSlide6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7.xml"/>
</Relationships>

</file>

<file path=ppt/notesSlides/_rels/notesSlide7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8.xml"/>
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1DCFF-A52B-4E6E-9418-58EF343E74C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99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1DCFF-A52B-4E6E-9418-58EF343E74C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1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1DCFF-A52B-4E6E-9418-58EF343E74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97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1DCFF-A52B-4E6E-9418-58EF343E74C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1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1DCFF-A52B-4E6E-9418-58EF343E74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97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1DCFF-A52B-4E6E-9418-58EF343E74C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1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1DCFF-A52B-4E6E-9418-58EF343E74C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1133"/>
      </p:ext>
    </p:extLst>
  </p:cSld>
  <p:clrMapOvr>
    <a:masterClrMapping/>
  </p:clrMapOvr>
</p:notes>
</file>

<file path=ppt/slideLayouts/_rels/slideLayout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6135-2ABC-4C4F-B75D-13391A6F4ED1}" type="datetime1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5B386-2149-4C68-81BC-09A2B7C73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10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A067-2EE9-4C80-87A3-9753A6E07345}" type="datetime1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5B386-2149-4C68-81BC-09A2B7C73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92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6677-7F2A-4CD1-BA13-9D43B6F8E8F2}" type="datetime1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5B386-2149-4C68-81BC-09A2B7C73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61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50A9-4849-4A08-A232-29FE98201490}" type="datetime1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5B386-2149-4C68-81BC-09A2B7C73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38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6A76-9D76-431B-9E0D-8C250D4DE22F}" type="datetime1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5B386-2149-4C68-81BC-09A2B7C73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93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EFB7-2D91-4DB8-ACDA-48D4077C0AB7}" type="datetime1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5B386-2149-4C68-81BC-09A2B7C73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7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A1E8-1D2E-4CD0-84AE-2CD1130741D1}" type="datetime1">
              <a:rPr lang="en-US" smtClean="0"/>
              <a:t>8/15/2016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5B386-2149-4C68-81BC-09A2B7C73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0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8A45-9F08-4E20-B130-4545E0D1F6EB}" type="datetime1">
              <a:rPr lang="en-US" smtClean="0"/>
              <a:t>8/15/2016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5B386-2149-4C68-81BC-09A2B7C73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24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8709-26E0-4959-8881-F21DBE5F6B54}" type="datetime1">
              <a:rPr lang="en-US" smtClean="0"/>
              <a:t>8/15/2016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5B386-2149-4C68-81BC-09A2B7C73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49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AF1B-6723-40B9-A614-DF8B6BC064A4}" type="datetime1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5B386-2149-4C68-81BC-09A2B7C73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27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77A3-56F1-4C60-A4ED-009AB317AC8D}" type="datetime1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5B386-2149-4C68-81BC-09A2B7C73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13553"/>
      </p:ext>
    </p:extLst>
  </p:cSld>
  <p:clrMapOvr>
    <a:masterClrMapping/>
  </p:clrMapOvr>
</p:sldLayout>
</file>

<file path=ppt/slideMasters/_rels/slideMaster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theme" Target="../theme/theme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EB05A-AD56-4539-90D9-5185757E8ECC}" type="datetime1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5B386-2149-4C68-81BC-09A2B7C73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4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1.tiff"/>
  <Relationship Id="rId3" Type="http://schemas.openxmlformats.org/officeDocument/2006/relationships/image" Target="../media/image2.png"/>
  <Relationship Id="rId4" Type="http://schemas.openxmlformats.org/officeDocument/2006/relationships/image" Target="../media/image3.png"/>
</Relationships>

</file>

<file path=ppt/slides/_rels/slide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.xml"/>
  <Relationship Id="rId3" Type="http://schemas.openxmlformats.org/officeDocument/2006/relationships/image" Target="../media/image4.png"/>
  <Relationship Id="rId4" Type="http://schemas.microsoft.com/office/2007/relationships/hdphoto" Target="../media/hdphoto1.wdp"/>
  <Relationship Id="rId5" Type="http://schemas.openxmlformats.org/officeDocument/2006/relationships/image" Target="../media/image5.jpeg"/>
  <Relationship Id="rId6" Type="http://schemas.openxmlformats.org/officeDocument/2006/relationships/image" Target="../media/image3.png"/>
</Relationships>

</file>

<file path=ppt/slides/_rels/slide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.xml"/>
  <Relationship Id="rId3" Type="http://schemas.openxmlformats.org/officeDocument/2006/relationships/image" Target="../media/image4.png"/>
  <Relationship Id="rId4" Type="http://schemas.microsoft.com/office/2007/relationships/hdphoto" Target="../media/hdphoto1.wdp"/>
  <Relationship Id="rId5" Type="http://schemas.openxmlformats.org/officeDocument/2006/relationships/image" Target="../media/image3.png"/>
  <Relationship Id="rId6" Type="http://schemas.openxmlformats.org/officeDocument/2006/relationships/image" Target="../media/image6.png"/>
</Relationships>

</file>

<file path=ppt/slides/_rels/slide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.xml"/>
  <Relationship Id="rId3" Type="http://schemas.openxmlformats.org/officeDocument/2006/relationships/image" Target="../media/image2.png"/>
  <Relationship Id="rId4" Type="http://schemas.openxmlformats.org/officeDocument/2006/relationships/image" Target="../media/image7.png"/>
  <Relationship Id="rId5" Type="http://schemas.openxmlformats.org/officeDocument/2006/relationships/image" Target="../media/image8.png"/>
</Relationships>

</file>

<file path=ppt/slides/_rels/slide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.xml"/>
  <Relationship Id="rId3" Type="http://schemas.openxmlformats.org/officeDocument/2006/relationships/image" Target="../media/image4.png"/>
  <Relationship Id="rId4" Type="http://schemas.microsoft.com/office/2007/relationships/hdphoto" Target="../media/hdphoto1.wdp"/>
  <Relationship Id="rId5" Type="http://schemas.openxmlformats.org/officeDocument/2006/relationships/image" Target="../media/image9.png"/>
  <Relationship Id="rId6" Type="http://schemas.openxmlformats.org/officeDocument/2006/relationships/image" Target="../media/image3.png"/>
</Relationships>

</file>

<file path=ppt/slides/_rels/slide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.xml"/>
  <Relationship Id="rId3" Type="http://schemas.openxmlformats.org/officeDocument/2006/relationships/image" Target="../media/image10.png"/>
  <Relationship Id="rId4" Type="http://schemas.openxmlformats.org/officeDocument/2006/relationships/image" Target="../media/image2.png"/>
  <Relationship Id="rId5" Type="http://schemas.openxmlformats.org/officeDocument/2006/relationships/image" Target="../media/image8.png"/>
</Relationships>

</file>

<file path=ppt/slides/_rels/slide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6.xml"/>
  <Relationship Id="rId3" Type="http://schemas.openxmlformats.org/officeDocument/2006/relationships/image" Target="../media/image4.png"/>
  <Relationship Id="rId4" Type="http://schemas.microsoft.com/office/2007/relationships/hdphoto" Target="../media/hdphoto1.wdp"/>
  <Relationship Id="rId5" Type="http://schemas.openxmlformats.org/officeDocument/2006/relationships/image" Target="../media/image3.png"/>
  <Relationship Id="rId6" Type="http://schemas.openxmlformats.org/officeDocument/2006/relationships/image" Target="../media/image11.png"/>
  <Relationship Id="rId7" Type="http://schemas.openxmlformats.org/officeDocument/2006/relationships/image" Target="../media/image12.png"/>
  <Relationship Id="rId8" Type="http://schemas.openxmlformats.org/officeDocument/2006/relationships/image" Target="../media/image13.png"/>
</Relationships>

</file>

<file path=ppt/slides/_rels/slide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7.xml"/>
  <Relationship Id="rId3" Type="http://schemas.openxmlformats.org/officeDocument/2006/relationships/image" Target="../media/image4.png"/>
  <Relationship Id="rId4" Type="http://schemas.microsoft.com/office/2007/relationships/hdphoto" Target="../media/hdphoto1.wdp"/>
  <Relationship Id="rId5" Type="http://schemas.openxmlformats.org/officeDocument/2006/relationships/image" Target="../media/image14.png"/>
  <Relationship Id="rId6" Type="http://schemas.openxmlformats.org/officeDocument/2006/relationships/image" Target="../media/image3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7" y="609600"/>
            <a:ext cx="9145347" cy="624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22" y="0"/>
            <a:ext cx="9163522" cy="231309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9522" y="3505200"/>
            <a:ext cx="9163522" cy="1143449"/>
          </a:xfrm>
          <a:prstGeom prst="rect">
            <a:avLst/>
          </a:prstGeom>
          <a:gradFill>
            <a:gsLst>
              <a:gs pos="60000">
                <a:schemeClr val="tx1">
                  <a:alpha val="50000"/>
                </a:schemeClr>
              </a:gs>
              <a:gs pos="0">
                <a:schemeClr val="tx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532188"/>
            <a:ext cx="8534400" cy="735012"/>
          </a:xfrm>
        </p:spPr>
        <p:txBody>
          <a:bodyPr>
            <a:normAutofit/>
          </a:bodyPr>
          <a:lstStyle/>
          <a:p>
            <a:pPr algn="l"/>
            <a:r>
              <a:rPr lang="en-US" sz="3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MOR-EV Program Update</a:t>
            </a:r>
            <a:endParaRPr lang="en-US" sz="3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114800"/>
            <a:ext cx="8534400" cy="457649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2016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7150" y="4267200"/>
            <a:ext cx="6724650" cy="2514600"/>
            <a:chOff x="57150" y="4267200"/>
            <a:chExt cx="6724650" cy="2514600"/>
          </a:xfrm>
        </p:grpSpPr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150" y="5867400"/>
              <a:ext cx="1466850" cy="914400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2"/>
            <p:cNvSpPr txBox="1">
              <a:spLocks noChangeArrowheads="1"/>
            </p:cNvSpPr>
            <p:nvPr/>
          </p:nvSpPr>
          <p:spPr bwMode="auto">
            <a:xfrm>
              <a:off x="1752600" y="4267200"/>
              <a:ext cx="50292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sz="16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5B386-2149-4C68-81BC-09A2B7C73BC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7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67325" l="0" r="100000">
                        <a14:foregroundMark x1="22383" y1="19928" x2="26824" y2="38061"/>
                        <a14:backgroundMark x1="16946" y1="64452" x2="98505" y2="25314"/>
                        <a14:backgroundMark x1="39148" y1="44883" x2="85954" y2="23339"/>
                        <a14:backgroundMark x1="29044" y1="56194" x2="44087" y2="434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22" y="0"/>
            <a:ext cx="9163522" cy="2313095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33400" y="2057400"/>
            <a:ext cx="4495800" cy="2286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Tx/>
              <a:buChar char="•"/>
              <a:defRPr lang="en-US" sz="2000" b="0" kern="0" dirty="0" smtClean="0">
                <a:solidFill>
                  <a:schemeClr val="accent6">
                    <a:lumMod val="50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Tx/>
              <a:buChar char="•"/>
              <a:defRPr lang="en-US" sz="1800" b="0" kern="0" dirty="0" smtClean="0">
                <a:solidFill>
                  <a:schemeClr val="accent6">
                    <a:lumMod val="50000"/>
                  </a:schemeClr>
                </a:solidFill>
                <a:latin typeface="Myriad Pro" pitchFamily="34" charset="0"/>
                <a:ea typeface="+mj-ea"/>
                <a:cs typeface="+mj-cs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  <a:defRPr lang="en-US" sz="1600" b="0" kern="0" dirty="0" smtClean="0">
                <a:solidFill>
                  <a:schemeClr val="accent6">
                    <a:lumMod val="50000"/>
                  </a:schemeClr>
                </a:solidFill>
                <a:latin typeface="Myriad Pro" pitchFamily="34" charset="0"/>
                <a:ea typeface="+mj-ea"/>
                <a:cs typeface="+mj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 lang="en-US" sz="1400" b="0" kern="0" dirty="0" smtClean="0">
                <a:solidFill>
                  <a:schemeClr val="accent6">
                    <a:lumMod val="50000"/>
                  </a:schemeClr>
                </a:solidFill>
                <a:latin typeface="Myriad Pro" pitchFamily="34" charset="0"/>
                <a:ea typeface="+mj-ea"/>
                <a:cs typeface="+mj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 lang="en-US" sz="1400" b="0" kern="0" dirty="0">
                <a:solidFill>
                  <a:schemeClr val="accent6">
                    <a:lumMod val="50000"/>
                  </a:schemeClr>
                </a:solidFill>
                <a:latin typeface="Myriad Pro" pitchFamily="34" charset="0"/>
                <a:ea typeface="+mj-ea"/>
                <a:cs typeface="+mj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FF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FF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FF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FF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Status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Statistics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Greenhouse gas reductions</a:t>
            </a:r>
          </a:p>
        </p:txBody>
      </p:sp>
      <p:pic>
        <p:nvPicPr>
          <p:cNvPr id="1026" name="Picture 2" descr="M:\MARKETING\Graphics\STOCK DOWNLOADS\transportation\miscellaneous\iStock_000025268755_Doubl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90594"/>
            <a:ext cx="3644624" cy="484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7150" y="5867400"/>
            <a:ext cx="6343650" cy="914400"/>
            <a:chOff x="57150" y="5867400"/>
            <a:chExt cx="6343650" cy="914400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150" y="5867400"/>
              <a:ext cx="1466850" cy="914400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2"/>
            <p:cNvSpPr txBox="1">
              <a:spLocks noChangeArrowheads="1"/>
            </p:cNvSpPr>
            <p:nvPr/>
          </p:nvSpPr>
          <p:spPr bwMode="auto">
            <a:xfrm>
              <a:off x="2743200" y="6505575"/>
              <a:ext cx="36576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sz="1200" dirty="0"/>
            </a:p>
          </p:txBody>
        </p:sp>
      </p:grpSp>
      <p:sp>
        <p:nvSpPr>
          <p:cNvPr id="13" name="Subtitle 2"/>
          <p:cNvSpPr txBox="1">
            <a:spLocks/>
          </p:cNvSpPr>
          <p:nvPr/>
        </p:nvSpPr>
        <p:spPr>
          <a:xfrm>
            <a:off x="2286000" y="381000"/>
            <a:ext cx="4572000" cy="533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Update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5B386-2149-4C68-81BC-09A2B7C73BC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9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67325" l="0" r="100000">
                        <a14:foregroundMark x1="22383" y1="19928" x2="26824" y2="38061"/>
                        <a14:backgroundMark x1="16946" y1="64452" x2="98505" y2="25314"/>
                        <a14:backgroundMark x1="39148" y1="44883" x2="85954" y2="23339"/>
                        <a14:backgroundMark x1="29044" y1="56194" x2="44087" y2="434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22" y="0"/>
            <a:ext cx="9163522" cy="23130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92752" y="4586245"/>
            <a:ext cx="245124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Original contract 06/2014 $2M</a:t>
            </a:r>
          </a:p>
          <a:p>
            <a:endParaRPr lang="en-US" sz="1400" dirty="0" smtClean="0"/>
          </a:p>
          <a:p>
            <a:r>
              <a:rPr lang="en-US" sz="1400" dirty="0" smtClean="0"/>
              <a:t>Amendment 3/19/2015     $2M</a:t>
            </a:r>
          </a:p>
          <a:p>
            <a:endParaRPr lang="en-US" sz="1400" dirty="0" smtClean="0"/>
          </a:p>
          <a:p>
            <a:r>
              <a:rPr lang="en-US" sz="1400" dirty="0" smtClean="0"/>
              <a:t>Amendment 2/22/2016     $2M</a:t>
            </a:r>
            <a:endParaRPr lang="en-US" sz="1400" dirty="0"/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881431" y="381000"/>
            <a:ext cx="3381138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Status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endParaRPr lang="en-US" sz="2800" dirty="0">
              <a:solidFill>
                <a:srgbClr val="406E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7150" y="5867400"/>
            <a:ext cx="8324850" cy="914400"/>
            <a:chOff x="57150" y="5867400"/>
            <a:chExt cx="8324850" cy="914400"/>
          </a:xfrm>
        </p:grpSpPr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150" y="5867400"/>
              <a:ext cx="1466850" cy="914400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2133600" y="6172200"/>
              <a:ext cx="62484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 sz="1400" b="1" i="1" dirty="0">
                <a:latin typeface="Calibri" pitchFamily="34" charset="0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991503"/>
              </p:ext>
            </p:extLst>
          </p:nvPr>
        </p:nvGraphicFramePr>
        <p:xfrm>
          <a:off x="952500" y="1600200"/>
          <a:ext cx="7239000" cy="2590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83749"/>
                <a:gridCol w="315525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Funding To-Date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$6M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Rebate Funds</a:t>
                      </a:r>
                      <a:r>
                        <a:rPr lang="en-US" sz="2800" baseline="0" dirty="0" smtClean="0"/>
                        <a:t> Issued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$5.5M </a:t>
                      </a:r>
                      <a:r>
                        <a:rPr lang="en-US" sz="1800" b="0" dirty="0" smtClean="0"/>
                        <a:t>(2,345 rebates)</a:t>
                      </a:r>
                      <a:endParaRPr lang="en-US" sz="1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Remaining</a:t>
                      </a:r>
                      <a:r>
                        <a:rPr lang="en-US" sz="2800" baseline="0" dirty="0" smtClean="0"/>
                        <a:t> Funds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$420k </a:t>
                      </a:r>
                      <a:r>
                        <a:rPr lang="en-US" sz="1800" dirty="0" smtClean="0"/>
                        <a:t>(190 rebates remain)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Projected Fund Depletion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Sept 2016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Additional Funds Required by Sept 2016</a:t>
                      </a:r>
                      <a:endParaRPr lang="en-US" sz="2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627" y="4381509"/>
            <a:ext cx="4232747" cy="1409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5B386-2149-4C68-81BC-09A2B7C73BC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55627" y="6019800"/>
            <a:ext cx="4232747" cy="4603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6,700 ZEVs expected registered in Massachusetts by September 2016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63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21"/>
          <a:stretch/>
        </p:blipFill>
        <p:spPr>
          <a:xfrm>
            <a:off x="-19522" y="0"/>
            <a:ext cx="9163522" cy="2770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6400" y="279737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Statistics</a:t>
            </a:r>
            <a:endParaRPr lang="en-US" sz="2400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4" t="33704" r="39539" b="25251"/>
          <a:stretch/>
        </p:blipFill>
        <p:spPr bwMode="auto">
          <a:xfrm>
            <a:off x="334952" y="1104977"/>
            <a:ext cx="6294448" cy="4680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6" t="28352" r="30689" b="43525"/>
          <a:stretch/>
        </p:blipFill>
        <p:spPr bwMode="auto">
          <a:xfrm>
            <a:off x="6858000" y="1493225"/>
            <a:ext cx="2133600" cy="3764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86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67325" l="0" r="100000">
                        <a14:foregroundMark x1="22383" y1="19928" x2="26824" y2="38061"/>
                        <a14:backgroundMark x1="16946" y1="64452" x2="98505" y2="25314"/>
                        <a14:backgroundMark x1="39148" y1="44883" x2="85954" y2="23339"/>
                        <a14:backgroundMark x1="29044" y1="56194" x2="44087" y2="434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22" y="0"/>
            <a:ext cx="9163522" cy="2313095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98398"/>
            <a:ext cx="6303671" cy="49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4339" y="228600"/>
            <a:ext cx="4495800" cy="1093895"/>
          </a:xfr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Rebate Geography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en-US" sz="2800" dirty="0">
              <a:solidFill>
                <a:srgbClr val="406E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2400" y="5841930"/>
            <a:ext cx="6343650" cy="914400"/>
            <a:chOff x="57150" y="5867400"/>
            <a:chExt cx="6343650" cy="914400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150" y="5867400"/>
              <a:ext cx="1466850" cy="914400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2"/>
            <p:cNvSpPr txBox="1">
              <a:spLocks noChangeArrowheads="1"/>
            </p:cNvSpPr>
            <p:nvPr/>
          </p:nvSpPr>
          <p:spPr bwMode="auto">
            <a:xfrm>
              <a:off x="2743200" y="6505575"/>
              <a:ext cx="36576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sz="1200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5B386-2149-4C68-81BC-09A2B7C73BC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2313095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Berkshire 17</a:t>
            </a:r>
          </a:p>
          <a:p>
            <a:r>
              <a:rPr lang="en-US" sz="1200" dirty="0" smtClean="0"/>
              <a:t>Franklin   27</a:t>
            </a:r>
          </a:p>
          <a:p>
            <a:r>
              <a:rPr lang="en-US" sz="1200" dirty="0" smtClean="0"/>
              <a:t>Hampshire 94</a:t>
            </a:r>
          </a:p>
          <a:p>
            <a:r>
              <a:rPr lang="en-US" sz="1200" dirty="0" smtClean="0"/>
              <a:t>Hamden  107</a:t>
            </a:r>
          </a:p>
          <a:p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4343400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Worcester 205</a:t>
            </a:r>
          </a:p>
          <a:p>
            <a:r>
              <a:rPr lang="en-US" sz="1200" dirty="0" smtClean="0"/>
              <a:t>Middlesex 951</a:t>
            </a:r>
          </a:p>
          <a:p>
            <a:r>
              <a:rPr lang="en-US" sz="1200" dirty="0" smtClean="0"/>
              <a:t>Essex 256</a:t>
            </a:r>
          </a:p>
          <a:p>
            <a:r>
              <a:rPr lang="en-US" sz="1200" dirty="0" smtClean="0"/>
              <a:t>Norfolk 315</a:t>
            </a:r>
          </a:p>
          <a:p>
            <a:r>
              <a:rPr lang="en-US" sz="1200" dirty="0" smtClean="0"/>
              <a:t>Suffolk  121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172200" y="2734787"/>
            <a:ext cx="12987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Plymouth 108</a:t>
            </a:r>
          </a:p>
          <a:p>
            <a:r>
              <a:rPr lang="en-US" sz="1200" dirty="0" smtClean="0"/>
              <a:t>Bristol   63</a:t>
            </a:r>
          </a:p>
          <a:p>
            <a:r>
              <a:rPr lang="en-US" sz="1200" dirty="0" smtClean="0"/>
              <a:t>Barnstable 46</a:t>
            </a:r>
          </a:p>
          <a:p>
            <a:r>
              <a:rPr lang="en-US" sz="1200" dirty="0" smtClean="0"/>
              <a:t>Dukes  30</a:t>
            </a:r>
          </a:p>
          <a:p>
            <a:r>
              <a:rPr lang="en-US" sz="1200" dirty="0" smtClean="0"/>
              <a:t>Nantucket  5</a:t>
            </a:r>
          </a:p>
          <a:p>
            <a:endParaRPr lang="en-US" sz="1200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4404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8" t="48557" r="39552" b="30501"/>
          <a:stretch/>
        </p:blipFill>
        <p:spPr bwMode="auto">
          <a:xfrm>
            <a:off x="4114800" y="407915"/>
            <a:ext cx="4806556" cy="3512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21"/>
          <a:stretch/>
        </p:blipFill>
        <p:spPr>
          <a:xfrm>
            <a:off x="-19522" y="0"/>
            <a:ext cx="9163522" cy="2770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67200" y="2895600"/>
            <a:ext cx="990599" cy="8309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454545"/>
                </a:solidFill>
              </a:rPr>
              <a:t>BEV: 61%</a:t>
            </a:r>
          </a:p>
          <a:p>
            <a:r>
              <a:rPr lang="en-US" sz="1200" b="1" dirty="0" smtClean="0">
                <a:solidFill>
                  <a:srgbClr val="454545"/>
                </a:solidFill>
              </a:rPr>
              <a:t>PHEV+: 22%</a:t>
            </a:r>
          </a:p>
          <a:p>
            <a:r>
              <a:rPr lang="en-US" sz="1200" b="1" dirty="0" smtClean="0">
                <a:solidFill>
                  <a:srgbClr val="454545"/>
                </a:solidFill>
              </a:rPr>
              <a:t>PHEV: 16%</a:t>
            </a:r>
          </a:p>
          <a:p>
            <a:r>
              <a:rPr lang="en-US" sz="1200" b="1" dirty="0" smtClean="0">
                <a:solidFill>
                  <a:srgbClr val="454545"/>
                </a:solidFill>
              </a:rPr>
              <a:t>ZEM: &lt;1%</a:t>
            </a:r>
            <a:endParaRPr lang="en-US" sz="1200" dirty="0" smtClean="0">
              <a:solidFill>
                <a:srgbClr val="454545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311596"/>
              </p:ext>
            </p:extLst>
          </p:nvPr>
        </p:nvGraphicFramePr>
        <p:xfrm>
          <a:off x="4533664" y="4272237"/>
          <a:ext cx="3967163" cy="2128563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519072"/>
                <a:gridCol w="2448091"/>
              </a:tblGrid>
              <a:tr h="2304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Vehicle Types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Definition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30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BEV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Battery Electric Vehicle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13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PHEV+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Plug-in Hybrid Electric Vehicle with battery capacity &gt; 10kWh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53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PHEV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Plug-in Hybrid Electric Vehicle with battery capacity &lt; 10kWh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71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ZEM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Zero </a:t>
                      </a:r>
                      <a:r>
                        <a:rPr lang="en-US" sz="1100" dirty="0">
                          <a:effectLst/>
                        </a:rPr>
                        <a:t>Emission Motorcycle </a:t>
                      </a:r>
                      <a:br>
                        <a:rPr lang="en-US" sz="1100" dirty="0">
                          <a:effectLst/>
                        </a:rPr>
                      </a:b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06400" y="279737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Statistics</a:t>
            </a:r>
            <a:endParaRPr lang="en-US" sz="2400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6" t="56706" r="30689" b="15402"/>
          <a:stretch/>
        </p:blipFill>
        <p:spPr bwMode="auto">
          <a:xfrm>
            <a:off x="838200" y="1603786"/>
            <a:ext cx="2647518" cy="4633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65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67325" l="0" r="100000">
                        <a14:foregroundMark x1="22383" y1="19928" x2="26824" y2="38061"/>
                        <a14:backgroundMark x1="16946" y1="64452" x2="98505" y2="25314"/>
                        <a14:backgroundMark x1="39148" y1="44883" x2="85954" y2="23339"/>
                        <a14:backgroundMark x1="29044" y1="56194" x2="44087" y2="434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22" y="0"/>
            <a:ext cx="9163522" cy="2313095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1752600" y="609600"/>
            <a:ext cx="5715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Rebates by Vehicle Category</a:t>
            </a:r>
            <a:endParaRPr lang="en-US" sz="2800" dirty="0">
              <a:solidFill>
                <a:srgbClr val="406E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150" y="5867400"/>
            <a:ext cx="6343650" cy="914400"/>
            <a:chOff x="57150" y="5867400"/>
            <a:chExt cx="6343650" cy="914400"/>
          </a:xfrm>
        </p:grpSpPr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150" y="5867400"/>
              <a:ext cx="1466850" cy="914400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2"/>
            <p:cNvSpPr txBox="1">
              <a:spLocks noChangeArrowheads="1"/>
            </p:cNvSpPr>
            <p:nvPr/>
          </p:nvSpPr>
          <p:spPr bwMode="auto">
            <a:xfrm>
              <a:off x="2743200" y="6505575"/>
              <a:ext cx="36576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sz="1200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5B386-2149-4C68-81BC-09A2B7C73BC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38400" y="2057400"/>
            <a:ext cx="296747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Battery Electric  62%   1446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PHEVs                  16%    382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PHEV +                   22%   510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ZEM                          &gt; 1%        7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35855"/>
            <a:ext cx="2084751" cy="155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191" y="2133600"/>
            <a:ext cx="2599192" cy="146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7" y="3352800"/>
            <a:ext cx="2334473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32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67325" l="0" r="100000">
                        <a14:foregroundMark x1="22383" y1="19928" x2="26824" y2="38061"/>
                        <a14:backgroundMark x1="16946" y1="64452" x2="98505" y2="25314"/>
                        <a14:backgroundMark x1="39148" y1="44883" x2="85954" y2="23339"/>
                        <a14:backgroundMark x1="29044" y1="56194" x2="44087" y2="434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22" y="0"/>
            <a:ext cx="9163522" cy="231309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4339" y="228600"/>
            <a:ext cx="4495800" cy="1093895"/>
          </a:xfr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GHG Reductions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en-US" sz="2800" dirty="0">
              <a:solidFill>
                <a:srgbClr val="406E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295399"/>
            <a:ext cx="8524875" cy="457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7150" y="5867400"/>
            <a:ext cx="6343650" cy="914400"/>
            <a:chOff x="57150" y="5867400"/>
            <a:chExt cx="6343650" cy="914400"/>
          </a:xfrm>
        </p:grpSpPr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150" y="5867400"/>
              <a:ext cx="1466850" cy="914400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2"/>
            <p:cNvSpPr txBox="1">
              <a:spLocks noChangeArrowheads="1"/>
            </p:cNvSpPr>
            <p:nvPr/>
          </p:nvSpPr>
          <p:spPr bwMode="auto">
            <a:xfrm>
              <a:off x="2743200" y="6505575"/>
              <a:ext cx="36576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sz="1200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5B386-2149-4C68-81BC-09A2B7C73BC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8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3215</TotalTime>
  <Words>194</Words>
  <Application>Microsoft Office PowerPoint</Application>
  <PresentationFormat>On-screen Show (4:3)</PresentationFormat>
  <Paragraphs>80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MOR-EV Program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CSE</Company>
  <LinksUpToDate>false</LinksUpToDate>
  <SharedDoc>false</SharedDoc>
  <HyperlinksChanged>false</HyperlinksChanged>
  <AppVersion>14.0000</AppVersion>
</Properties>
</file>

<file path=docProps/core.xml><?xml version="1.0" encoding="utf-8"?>
<coreProperties xmlns="http://schemas.openxmlformats.org/package/2006/metadata/core-properties" xmlns:cp="http://schemas.openxmlformats.org/package/2006/metadata/core-properties" xmlns:dc="http://purl.org/dc/elements/1.1/" xmlns:dcterms="http://purl.org/dc/terms/" xmlns:xsi="http://www.w3.org/2001/XMLSchema-instance">
  <dcterms:created xsi:type="dcterms:W3CDTF">2014-09-15T20:55:58Z</dcterms:created>
  <dc:creator>Tim Kleinheider</dc:creator>
  <lastModifiedBy>LBenevides</lastModifiedBy>
  <lastPrinted>2016-07-28T12:51:00Z</lastPrinted>
  <dcterms:modified xsi:type="dcterms:W3CDTF">2016-08-15T14:02:18Z</dcterms:modified>
  <revision>185</revision>
  <dc:title>PowerPoint Presentation</dc:title>
</coreProperties>
</file>